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2" r:id="rId4"/>
    <p:sldId id="266" r:id="rId5"/>
    <p:sldId id="261" r:id="rId6"/>
    <p:sldId id="282" r:id="rId7"/>
    <p:sldId id="260" r:id="rId8"/>
    <p:sldId id="264" r:id="rId9"/>
    <p:sldId id="259" r:id="rId10"/>
    <p:sldId id="263" r:id="rId11"/>
    <p:sldId id="274" r:id="rId12"/>
    <p:sldId id="262" r:id="rId13"/>
    <p:sldId id="265" r:id="rId14"/>
    <p:sldId id="281" r:id="rId15"/>
    <p:sldId id="270" r:id="rId16"/>
    <p:sldId id="269" r:id="rId17"/>
    <p:sldId id="268" r:id="rId18"/>
    <p:sldId id="275" r:id="rId19"/>
  </p:sldIdLst>
  <p:sldSz cx="9144000" cy="6858000" type="screen4x3"/>
  <p:notesSz cx="9296400" cy="7010400"/>
  <p:custShowLst>
    <p:custShow name="Custom Show 1" id="0">
      <p:sldLst>
        <p:sld r:id="rId8"/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8" autoAdjust="0"/>
    <p:restoredTop sz="76690" autoAdjust="0"/>
  </p:normalViewPr>
  <p:slideViewPr>
    <p:cSldViewPr>
      <p:cViewPr>
        <p:scale>
          <a:sx n="60" d="100"/>
          <a:sy n="60" d="100"/>
        </p:scale>
        <p:origin x="-1344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16"/>
    </p:cViewPr>
  </p:outlineViewPr>
  <p:notesTextViewPr>
    <p:cViewPr>
      <p:scale>
        <a:sx n="33" d="100"/>
        <a:sy n="33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B8E1E9-46F1-44FA-8CA2-374A40B83957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BF6F08-A2DA-4156-83F6-E06686BF76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4083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EEDF2-0FD6-411A-8197-BF7377C081C9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FAA64-138D-4580-9470-8353C9E00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8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AA64-138D-4580-9470-8353C9E00D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14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Reconstructing spectrum of viral population is very reasonable task for epidemiology.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Limitations of sequencing technology do not allow to read the entire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coding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region and assembling short reads is a big challenge.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But sequencing errors cause another challenge for that problem.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AA64-138D-4580-9470-8353C9E00D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509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AA64-138D-4580-9470-8353C9E00D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039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AA64-138D-4580-9470-8353C9E00D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527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FAA64-138D-4580-9470-8353C9E00D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23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951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537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499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992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16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42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845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07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85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45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93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AC3E2-CE27-486B-B2AF-1644A04C199A}" type="datetimeFigureOut">
              <a:rPr lang="en-US" smtClean="0"/>
              <a:pPr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C6E27-9F62-48C9-BBA6-3542A648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91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bg1"/>
            </a:gs>
            <a:gs pos="0">
              <a:srgbClr val="0070C0"/>
            </a:gs>
            <a:gs pos="100000">
              <a:srgbClr val="0070C0"/>
            </a:gs>
            <a:gs pos="85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bioinformatics.udel.edu/sites/bioinformatics.udel.edu/files/images/core/tag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bioinformatics.udel.edu/sites/bioinformatics.udel.edu/files/images/core/tagclou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encilSketch/>
                    </a14:imgEffect>
                    <a14:imgEffect>
                      <a14:sharpenSoften amoun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4571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4571"/>
            <a:ext cx="9144000" cy="4876800"/>
          </a:xfr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  <a:effectLst/>
        </p:spPr>
        <p:txBody>
          <a:bodyPr>
            <a:no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kGEM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EM Error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orrection Algorithm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Amplicon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-based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Alexander </a:t>
            </a:r>
            <a:r>
              <a:rPr lang="en-US" b="1" dirty="0" err="1" smtClean="0">
                <a:solidFill>
                  <a:schemeClr val="tx1"/>
                </a:solidFill>
              </a:rPr>
              <a:t>Artyomenko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1" name="Picture Placeholder 1097" descr="gastatelogo.gif"/>
          <p:cNvPicPr>
            <a:picLocks noChangeAspect="1"/>
          </p:cNvPicPr>
          <p:nvPr/>
        </p:nvPicPr>
        <p:blipFill>
          <a:blip r:embed="rId6" cstate="print"/>
          <a:srcRect t="5666" b="5666"/>
          <a:stretch>
            <a:fillRect/>
          </a:stretch>
        </p:blipFill>
        <p:spPr>
          <a:xfrm>
            <a:off x="3581400" y="6172200"/>
            <a:ext cx="1769484" cy="522986"/>
          </a:xfrm>
          <a:prstGeom prst="rect">
            <a:avLst/>
          </a:prstGeom>
        </p:spPr>
      </p:pic>
      <p:pic>
        <p:nvPicPr>
          <p:cNvPr id="2066" name="Picture 18" descr="UNC Charlot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53" y="69850"/>
            <a:ext cx="1219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1053" y="0"/>
            <a:ext cx="2939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ISBRA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05666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Estimate Frequencies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19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 haplotype frequencies via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Expectation Maximization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(EM)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Repeat two steps until the change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σ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E-step: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portion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emitted by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M-step: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updated frequency of haplotype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895600" y="3886200"/>
                <a:ext cx="3352008" cy="924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</m:sSubSup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  <m:sup/>
                              </m:sSubSup>
                            </m:e>
                          </m:nary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886200"/>
                <a:ext cx="3352008" cy="92486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895600" y="5638800"/>
                <a:ext cx="3307123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𝑛𝑒𝑥𝑡</m:t>
                          </m:r>
                        </m:sup>
                      </m:sSubSup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R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sz="2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p>
                                          <m:r>
                                            <a:rPr lang="en-US" sz="2400" b="0" i="1" smtClean="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638800"/>
                <a:ext cx="3307123" cy="93679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773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Update Haplotypes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2999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allele frequencies for each haplotype according to read’s contribution: </a:t>
            </a:r>
          </a:p>
          <a:p>
            <a:pPr algn="just"/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9280510"/>
              </p:ext>
            </p:extLst>
          </p:nvPr>
        </p:nvGraphicFramePr>
        <p:xfrm>
          <a:off x="381000" y="4267200"/>
          <a:ext cx="8458201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3428"/>
                <a:gridCol w="709110"/>
                <a:gridCol w="797749"/>
                <a:gridCol w="797749"/>
                <a:gridCol w="797749"/>
                <a:gridCol w="797749"/>
                <a:gridCol w="797749"/>
                <a:gridCol w="354555"/>
                <a:gridCol w="1118946"/>
                <a:gridCol w="387913"/>
                <a:gridCol w="797749"/>
                <a:gridCol w="797755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1828800" y="2696481"/>
                <a:ext cx="5693931" cy="111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𝑏𝑒𝑔𝑖𝑛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𝑒𝑛𝑑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696481"/>
                <a:ext cx="5693931" cy="11115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651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199" cy="5105400"/>
          </a:xfrm>
        </p:spPr>
        <p:txBody>
          <a:bodyPr>
            <a:normAutofit/>
          </a:bodyPr>
          <a:lstStyle/>
          <a:p>
            <a:pPr algn="just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Round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haplotype’s position to most probable allele</a:t>
            </a:r>
          </a:p>
          <a:p>
            <a:pPr algn="just"/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0644188"/>
              </p:ext>
            </p:extLst>
          </p:nvPr>
        </p:nvGraphicFramePr>
        <p:xfrm>
          <a:off x="228596" y="3886200"/>
          <a:ext cx="8763004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269"/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1587042"/>
              </p:ext>
            </p:extLst>
          </p:nvPr>
        </p:nvGraphicFramePr>
        <p:xfrm>
          <a:off x="228596" y="3886926"/>
          <a:ext cx="8763004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269"/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4752578"/>
              </p:ext>
            </p:extLst>
          </p:nvPr>
        </p:nvGraphicFramePr>
        <p:xfrm>
          <a:off x="228592" y="3886200"/>
          <a:ext cx="8763004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269"/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5052705"/>
              </p:ext>
            </p:extLst>
          </p:nvPr>
        </p:nvGraphicFramePr>
        <p:xfrm>
          <a:off x="228592" y="3890556"/>
          <a:ext cx="8763004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269"/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0.77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0.80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0.68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5416267"/>
              </p:ext>
            </p:extLst>
          </p:nvPr>
        </p:nvGraphicFramePr>
        <p:xfrm>
          <a:off x="228596" y="3890556"/>
          <a:ext cx="8763004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7269"/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77037" y="4000500"/>
            <a:ext cx="8001000" cy="342900"/>
            <a:chOff x="685800" y="4686300"/>
            <a:chExt cx="8001000" cy="342900"/>
          </a:xfrm>
        </p:grpSpPr>
        <p:sp>
          <p:nvSpPr>
            <p:cNvPr id="17" name="Down Arrow 16"/>
            <p:cNvSpPr/>
            <p:nvPr/>
          </p:nvSpPr>
          <p:spPr>
            <a:xfrm>
              <a:off x="6858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14478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22098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29718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38100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46482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54864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7578584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8382000" y="4686300"/>
              <a:ext cx="304800" cy="3429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Round Haplotypes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60114"/>
              </p:ext>
            </p:extLst>
          </p:nvPr>
        </p:nvGraphicFramePr>
        <p:xfrm>
          <a:off x="439665" y="3554413"/>
          <a:ext cx="8475735" cy="457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79534"/>
                <a:gridCol w="762000"/>
                <a:gridCol w="762000"/>
                <a:gridCol w="762000"/>
                <a:gridCol w="838200"/>
                <a:gridCol w="838200"/>
                <a:gridCol w="838200"/>
                <a:gridCol w="304800"/>
                <a:gridCol w="713015"/>
                <a:gridCol w="277585"/>
                <a:gridCol w="844932"/>
                <a:gridCol w="755269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24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1143000" y="2286000"/>
                <a:ext cx="6702284" cy="1070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1−4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  <a:ea typeface="Cambria Math"/>
                                    </a:rPr>
                                    <m:t>arg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max</m:t>
                                          </m:r>
                                        </m:e>
                                        <m:lim>
                                          <m:sSup>
                                            <m:sSupPr>
                                              <m:ctrlP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A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′)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         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286000"/>
                <a:ext cx="6702284" cy="107029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26407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-2.22222E-6 L 0.00885 0.02014 C 0.01094 0.02454 0.01233 0.03102 0.01233 0.0375 C 0.01233 0.04514 0.01094 0.05116 0.00885 0.05556 L 0 0.07639 " pathEditMode="relative" rAng="0" ptsTypes="FffFF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81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Collapse and Drop Rare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399" cy="5105400"/>
          </a:xfrm>
        </p:spPr>
        <p:txBody>
          <a:bodyPr>
            <a:normAutofit/>
          </a:bodyPr>
          <a:lstStyle/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Collapse haplotypes which have the same integral strings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Drop haplotypes with coverage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≤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Empirically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δ&lt;5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implies drop in PPV without improving sensitivity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517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Initialize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(fractional)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epeat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unchanged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probability of a read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being 			emitted by haplotype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Estimate frequencies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and Round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Collapse Identical and Drop Rare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247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Experimental Setup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20001" cy="4876800"/>
          </a:xfrm>
        </p:spPr>
        <p:txBody>
          <a:bodyPr>
            <a:normAutofit/>
          </a:bodyPr>
          <a:lstStyle/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HCV E1E2 sub-region (315bp)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simulated data sets of 10 variants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100,000 reads from Grinder 0.5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10 datasets with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homo-polymer errors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Frequency distribution: uniform and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power-law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model with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parameter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α= 2.0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04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mail-attachment.googleusercontent.com/attachment/u/0/?ui=2&amp;ik=e7d4434ef3&amp;view=att&amp;th=13ea9f57d2453c7b&amp;attid=0.2&amp;disp=inline&amp;realattid=f_hgqzhhj01&amp;safe=1&amp;zw&amp;saduie=AG9B_P9xxE5D_QJt0tHmF0vD8WX0&amp;sadet=1368654567272&amp;sads=L3AwHfqOOJVwO3dujjU5UZR19Hk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1" y="-114300"/>
            <a:ext cx="7010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912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44000">
                <a:schemeClr val="tx2">
                  <a:lumMod val="60000"/>
                  <a:lumOff val="40000"/>
                </a:schemeClr>
              </a:gs>
              <a:gs pos="26000">
                <a:schemeClr val="tx2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</a:gsLst>
            <a:lin ang="5400000" scaled="0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Placeholder 1097" descr="gastatelogo.gif"/>
          <p:cNvPicPr>
            <a:picLocks noChangeAspect="1"/>
          </p:cNvPicPr>
          <p:nvPr/>
        </p:nvPicPr>
        <p:blipFill>
          <a:blip r:embed="rId2" cstate="print"/>
          <a:srcRect t="5666" b="5666"/>
          <a:stretch>
            <a:fillRect/>
          </a:stretch>
        </p:blipFill>
        <p:spPr>
          <a:xfrm>
            <a:off x="973716" y="2514600"/>
            <a:ext cx="1769484" cy="522986"/>
          </a:xfrm>
          <a:prstGeom prst="rect">
            <a:avLst/>
          </a:prstGeom>
          <a:noFill/>
          <a:effectLst/>
        </p:spPr>
      </p:pic>
      <p:pic>
        <p:nvPicPr>
          <p:cNvPr id="7" name="Picture 12" descr="University of Connectic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2"/>
          <a:stretch/>
        </p:blipFill>
        <p:spPr bwMode="auto">
          <a:xfrm>
            <a:off x="4317109" y="2590800"/>
            <a:ext cx="152400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upload.wikimedia.org/wikipedia/commons/4/45/US-CDC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438400"/>
            <a:ext cx="1036925" cy="6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" y="3352800"/>
            <a:ext cx="301069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Nicholas Mancuso </a:t>
            </a:r>
            <a:r>
              <a:rPr lang="en-US" sz="2800" dirty="0">
                <a:solidFill>
                  <a:prstClr val="black"/>
                </a:solidFill>
              </a:rPr>
              <a:t/>
            </a:r>
            <a:br>
              <a:rPr lang="en-US" sz="2800" dirty="0">
                <a:solidFill>
                  <a:prstClr val="black"/>
                </a:solidFill>
              </a:rPr>
            </a:br>
            <a:r>
              <a:rPr lang="en-US" sz="2800" dirty="0">
                <a:solidFill>
                  <a:prstClr val="black"/>
                </a:solidFill>
              </a:rPr>
              <a:t>Alex </a:t>
            </a:r>
            <a:r>
              <a:rPr lang="en-US" sz="2800" dirty="0" err="1">
                <a:solidFill>
                  <a:prstClr val="black"/>
                </a:solidFill>
              </a:rPr>
              <a:t>Zelikovsky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59361" y="3343716"/>
            <a:ext cx="196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Pavel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Skums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348466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dirty="0">
                <a:solidFill>
                  <a:prstClr val="black"/>
                </a:solidFill>
              </a:rPr>
              <a:t>Ion M</a:t>
            </a:r>
            <a:r>
              <a:rPr lang="vi-VN" sz="2400" dirty="0">
                <a:solidFill>
                  <a:prstClr val="black"/>
                </a:solidFill>
              </a:rPr>
              <a:t>ă</a:t>
            </a:r>
            <a:r>
              <a:rPr lang="en-US" sz="2800" dirty="0" err="1" smtClean="0">
                <a:solidFill>
                  <a:prstClr val="black"/>
                </a:solidFill>
              </a:rPr>
              <a:t>ndoiu</a:t>
            </a:r>
            <a:endParaRPr lang="en-US" sz="2400" baseline="220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27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</a:p>
          <a:p>
            <a:pPr marL="0" indent="0" algn="ctr">
              <a:buNone/>
            </a:pPr>
            <a:r>
              <a:rPr lang="en-US" sz="4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Questions?</a:t>
            </a:r>
            <a:endParaRPr lang="en-US" sz="4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7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8915399" cy="4876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Reconstructing spectrum of viral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population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Challenges: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Assembling short reads to span entire genome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Distinguishing sequencing errors from mutations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Avoid assembling: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ID sequences via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ariability region </a:t>
            </a:r>
          </a:p>
        </p:txBody>
      </p:sp>
    </p:spTree>
    <p:extLst>
      <p:ext uri="{BB962C8B-B14F-4D97-AF65-F5344CB8AC3E}">
        <p14:creationId xmlns:p14="http://schemas.microsoft.com/office/powerpoint/2010/main" xmlns="" val="979081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Previous Work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15399" cy="4953000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KEC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(k-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Error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Correction) [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Skums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.]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Incorporates counts (frequencies)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mers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(substrings of length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QuasiRecomb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Quasispecies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Recombination)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Töpfer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et. 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Hidden Markov Model-based approach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Incorporates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possibility for recombinant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progeny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Parameter: k generators (ancestor haplotypes)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0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Problem Formulation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543800" cy="45720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Given: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set of reads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emitted by a set of 		       unknown haplotypes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H’</a:t>
            </a:r>
            <a:endParaRPr lang="en-US" sz="3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Find: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set of haplotypes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}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maximizing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R|H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44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Fractional Haplotype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7629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Fractional Haplotype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 string of 5-tuples of probabilities for each possible symbol: 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c, t, g, d=‘-’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a	 c	 -	 t	c	t	g	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6099595"/>
              </p:ext>
            </p:extLst>
          </p:nvPr>
        </p:nvGraphicFramePr>
        <p:xfrm>
          <a:off x="867856" y="4419600"/>
          <a:ext cx="7315202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6472"/>
                <a:gridCol w="786335"/>
                <a:gridCol w="884627"/>
                <a:gridCol w="884627"/>
                <a:gridCol w="884627"/>
                <a:gridCol w="884627"/>
                <a:gridCol w="884627"/>
                <a:gridCol w="884627"/>
                <a:gridCol w="884633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0.64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0.58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0.87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0.11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8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0.78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0.21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371600" y="3962400"/>
            <a:ext cx="6553200" cy="381000"/>
            <a:chOff x="1371600" y="3886200"/>
            <a:chExt cx="6553200" cy="381000"/>
          </a:xfrm>
        </p:grpSpPr>
        <p:sp>
          <p:nvSpPr>
            <p:cNvPr id="4" name="Down Arrow 3"/>
            <p:cNvSpPr/>
            <p:nvPr/>
          </p:nvSpPr>
          <p:spPr>
            <a:xfrm>
              <a:off x="13716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22098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31242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40386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57912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67818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48768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7620000" y="3886200"/>
              <a:ext cx="3048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95006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l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GEM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Initialize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(fractional)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epeat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unchanged</a:t>
            </a:r>
          </a:p>
          <a:p>
            <a:pPr marL="0" indent="0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Estimate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probability of a read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being 			emitted by haplotype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pt-BR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Estimate frequencies of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pt-B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Update and Round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Collapse Identical and Drop Rare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Haplotypes</a:t>
            </a:r>
          </a:p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Haplotypes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80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Initialization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91599" cy="16912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Find set of reads representing haplotype population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Start with a random read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ach next read maximizes minimum distance to previously chosen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1001" y="2743200"/>
            <a:ext cx="9067799" cy="5319954"/>
            <a:chOff x="381001" y="2833446"/>
            <a:chExt cx="9067799" cy="5319954"/>
          </a:xfrm>
        </p:grpSpPr>
        <p:sp>
          <p:nvSpPr>
            <p:cNvPr id="42" name="Arc 41"/>
            <p:cNvSpPr/>
            <p:nvPr/>
          </p:nvSpPr>
          <p:spPr>
            <a:xfrm>
              <a:off x="381001" y="5105401"/>
              <a:ext cx="2438399" cy="2438399"/>
            </a:xfrm>
            <a:prstGeom prst="arc">
              <a:avLst>
                <a:gd name="adj1" fmla="val 16200000"/>
                <a:gd name="adj2" fmla="val 909150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111708" y="3199694"/>
              <a:ext cx="6392754" cy="3429706"/>
              <a:chOff x="1111708" y="3047294"/>
              <a:chExt cx="6392754" cy="342970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371600" y="61722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971800" y="418737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981200" y="5257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743200" y="4800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90800" y="6248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810000" y="5076371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191000" y="5943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029200" y="3581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181600" y="39624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400800" y="48768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486400" y="5874657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22116" y="6324600"/>
                <a:ext cx="152400" cy="1524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672797" y="4571294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1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19" name="Straight Arrow Connector 18"/>
              <p:cNvCxnSpPr>
                <a:stCxn id="11" idx="6"/>
                <a:endCxn id="17" idx="2"/>
              </p:cNvCxnSpPr>
              <p:nvPr/>
            </p:nvCxnSpPr>
            <p:spPr>
              <a:xfrm>
                <a:off x="3962400" y="5152571"/>
                <a:ext cx="3259716" cy="1248229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092170" y="5776685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2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3" name="Straight Arrow Connector 22"/>
              <p:cNvCxnSpPr>
                <a:stCxn id="4" idx="7"/>
                <a:endCxn id="11" idx="2"/>
              </p:cNvCxnSpPr>
              <p:nvPr/>
            </p:nvCxnSpPr>
            <p:spPr>
              <a:xfrm flipV="1">
                <a:off x="1501682" y="5152571"/>
                <a:ext cx="2308318" cy="104194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4" idx="5"/>
                <a:endCxn id="17" idx="2"/>
              </p:cNvCxnSpPr>
              <p:nvPr/>
            </p:nvCxnSpPr>
            <p:spPr>
              <a:xfrm>
                <a:off x="1501682" y="6302282"/>
                <a:ext cx="5720434" cy="9851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1111708" y="5648980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11" idx="7"/>
                <a:endCxn id="13" idx="3"/>
              </p:cNvCxnSpPr>
              <p:nvPr/>
            </p:nvCxnSpPr>
            <p:spPr>
              <a:xfrm flipV="1">
                <a:off x="3940082" y="3711482"/>
                <a:ext cx="1111436" cy="1387207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17" idx="1"/>
                <a:endCxn id="13" idx="5"/>
              </p:cNvCxnSpPr>
              <p:nvPr/>
            </p:nvCxnSpPr>
            <p:spPr>
              <a:xfrm flipH="1" flipV="1">
                <a:off x="5159282" y="3711482"/>
                <a:ext cx="2085152" cy="263543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>
                <a:stCxn id="4" idx="7"/>
                <a:endCxn id="13" idx="2"/>
              </p:cNvCxnSpPr>
              <p:nvPr/>
            </p:nvCxnSpPr>
            <p:spPr>
              <a:xfrm flipV="1">
                <a:off x="1501682" y="3657600"/>
                <a:ext cx="3527518" cy="253691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4845372" y="3047294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4</a:t>
                </a:r>
                <a:endPara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3" name="Arc 42"/>
              <p:cNvSpPr/>
              <p:nvPr/>
            </p:nvSpPr>
            <p:spPr>
              <a:xfrm>
                <a:off x="2743200" y="3728099"/>
                <a:ext cx="2423476" cy="2444101"/>
              </a:xfrm>
              <a:prstGeom prst="arc">
                <a:avLst>
                  <a:gd name="adj1" fmla="val 1728496"/>
                  <a:gd name="adj2" fmla="val 15075063"/>
                </a:avLst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  <a:prstDash val="lgDash"/>
                  </a:ln>
                </a:endParaRPr>
              </a:p>
            </p:txBody>
          </p:sp>
        </p:grpSp>
        <p:sp>
          <p:nvSpPr>
            <p:cNvPr id="44" name="Arc 43"/>
            <p:cNvSpPr/>
            <p:nvPr/>
          </p:nvSpPr>
          <p:spPr>
            <a:xfrm>
              <a:off x="4374964" y="2833446"/>
              <a:ext cx="1568636" cy="1509954"/>
            </a:xfrm>
            <a:prstGeom prst="arc">
              <a:avLst>
                <a:gd name="adj1" fmla="val 21274806"/>
                <a:gd name="adj2" fmla="val 10008749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  <p:sp>
          <p:nvSpPr>
            <p:cNvPr id="45" name="Arc 44"/>
            <p:cNvSpPr/>
            <p:nvPr/>
          </p:nvSpPr>
          <p:spPr>
            <a:xfrm>
              <a:off x="5441624" y="4296130"/>
              <a:ext cx="4007176" cy="3857270"/>
            </a:xfrm>
            <a:prstGeom prst="arc">
              <a:avLst>
                <a:gd name="adj1" fmla="val 10307969"/>
                <a:gd name="adj2" fmla="val 15075063"/>
              </a:avLst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  <a:prstDash val="lgDash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128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	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Initialization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399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Transform selected reads into fractional haplotypes using formula:</a:t>
            </a: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where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nucleotide of selected read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s.</a:t>
            </a:r>
          </a:p>
          <a:p>
            <a:pPr marL="0" indent="0" algn="just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       c	     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t	g	-       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-	c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ε=0.01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8570778"/>
              </p:ext>
            </p:extLst>
          </p:nvPr>
        </p:nvGraphicFramePr>
        <p:xfrm>
          <a:off x="380997" y="4953000"/>
          <a:ext cx="7802063" cy="17240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8996"/>
                <a:gridCol w="772481"/>
                <a:gridCol w="746034"/>
                <a:gridCol w="702889"/>
                <a:gridCol w="702889"/>
                <a:gridCol w="773177"/>
                <a:gridCol w="773177"/>
                <a:gridCol w="702889"/>
                <a:gridCol w="773177"/>
                <a:gridCol w="702889"/>
                <a:gridCol w="843465"/>
              </a:tblGrid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  <a:tr h="3448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0.96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0.01</a:t>
                      </a:r>
                      <a:endParaRPr lang="en-US" sz="16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209800" y="2743200"/>
                <a:ext cx="4777333" cy="888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1−4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𝑖𝑓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          ,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743200"/>
                <a:ext cx="4777333" cy="88864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4188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gradFill flip="none" rotWithShape="1">
            <a:gsLst>
              <a:gs pos="0">
                <a:srgbClr val="0070C0"/>
              </a:gs>
              <a:gs pos="27000">
                <a:schemeClr val="tx2">
                  <a:lumMod val="20000"/>
                  <a:lumOff val="80000"/>
                </a:schemeClr>
              </a:gs>
              <a:gs pos="14000">
                <a:schemeClr val="tx2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>
              <a:lnSpc>
                <a:spcPct val="250000"/>
              </a:lnSpc>
              <a:spcBef>
                <a:spcPts val="6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Read Emission Probability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95" y="2362200"/>
            <a:ext cx="4419598" cy="2296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each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1, … 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for each read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compute value:</a:t>
            </a:r>
          </a:p>
          <a:p>
            <a:pPr algn="just"/>
            <a:endParaRPr lang="en-US" sz="54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29200" y="1991380"/>
            <a:ext cx="4022299" cy="4561820"/>
            <a:chOff x="5029200" y="1991380"/>
            <a:chExt cx="4022299" cy="4561820"/>
          </a:xfrm>
        </p:grpSpPr>
        <p:sp>
          <p:nvSpPr>
            <p:cNvPr id="4" name="Oval 3"/>
            <p:cNvSpPr/>
            <p:nvPr/>
          </p:nvSpPr>
          <p:spPr>
            <a:xfrm>
              <a:off x="5443840" y="265682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43840" y="449071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443840" y="617729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957289" y="3179334"/>
              <a:ext cx="391886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876404" y="5409847"/>
              <a:ext cx="391886" cy="3918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4" idx="6"/>
              <a:endCxn id="11" idx="6"/>
            </p:cNvCxnSpPr>
            <p:nvPr/>
          </p:nvCxnSpPr>
          <p:spPr>
            <a:xfrm>
              <a:off x="5672440" y="2771120"/>
              <a:ext cx="2676735" cy="6041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7" idx="6"/>
              <a:endCxn id="11" idx="6"/>
            </p:cNvCxnSpPr>
            <p:nvPr/>
          </p:nvCxnSpPr>
          <p:spPr>
            <a:xfrm flipV="1">
              <a:off x="5672440" y="3375277"/>
              <a:ext cx="2676735" cy="1229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8" idx="6"/>
              <a:endCxn id="11" idx="6"/>
            </p:cNvCxnSpPr>
            <p:nvPr/>
          </p:nvCxnSpPr>
          <p:spPr>
            <a:xfrm flipV="1">
              <a:off x="5672440" y="3375277"/>
              <a:ext cx="2676735" cy="29163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" idx="6"/>
              <a:endCxn id="12" idx="6"/>
            </p:cNvCxnSpPr>
            <p:nvPr/>
          </p:nvCxnSpPr>
          <p:spPr>
            <a:xfrm>
              <a:off x="5672440" y="2771120"/>
              <a:ext cx="2595850" cy="28346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6"/>
              <a:endCxn id="12" idx="6"/>
            </p:cNvCxnSpPr>
            <p:nvPr/>
          </p:nvCxnSpPr>
          <p:spPr>
            <a:xfrm>
              <a:off x="5672440" y="4605010"/>
              <a:ext cx="2595850" cy="10007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8" idx="6"/>
              <a:endCxn id="12" idx="6"/>
            </p:cNvCxnSpPr>
            <p:nvPr/>
          </p:nvCxnSpPr>
          <p:spPr>
            <a:xfrm flipV="1">
              <a:off x="5672440" y="5605790"/>
              <a:ext cx="2595850" cy="685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5029200" y="243840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029200" y="434340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29200" y="602998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300947" y="534418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381832" y="304800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183131" y="1991380"/>
              <a:ext cx="12763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Reads</a:t>
              </a:r>
              <a:endPara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863079" y="2190953"/>
              <a:ext cx="21884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Haplotypes</a:t>
              </a:r>
              <a:endParaRPr lang="en-US" sz="2800" i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831681" y="2557437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1,1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30981" y="5984270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3,2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736512" y="3242932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2,1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443840" y="5148237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3,1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511180" y="3080657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1,2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742765" y="5082570"/>
              <a:ext cx="8034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h</a:t>
              </a:r>
              <a:r>
                <a:rPr lang="en-US" sz="2800" baseline="-25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2,2</a:t>
              </a:r>
              <a:endParaRPr lang="en-US" sz="28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304800" y="4343400"/>
                <a:ext cx="4155368" cy="1874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b="0" i="1" dirty="0" smtClean="0">
                    <a:latin typeface="Cambria Math"/>
                  </a:rPr>
                  <a:t> </a:t>
                </a:r>
                <a:r>
                  <a:rPr lang="en-US" sz="2800" b="0" dirty="0" smtClean="0">
                    <a:latin typeface="Cambria Math"/>
                  </a:rPr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𝑠𝑡𝑎𝑟𝑡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𝑒𝑛𝑑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𝑒</m:t>
                                  </m:r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343400"/>
                <a:ext cx="4155368" cy="187480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68290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push dir="u"/>
      </p:transition>
    </mc:Choice>
    <mc:Fallback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14167</TotalTime>
  <Words>772</Words>
  <Application>Microsoft Office PowerPoint</Application>
  <PresentationFormat>On-screen Show (4:3)</PresentationFormat>
  <Paragraphs>524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Office Theme</vt:lpstr>
      <vt:lpstr>kGEM: an EM Error Correction Algorithm for NGS Amplicon-based Data</vt:lpstr>
      <vt:lpstr> Introduction</vt:lpstr>
      <vt:lpstr> Previous Work</vt:lpstr>
      <vt:lpstr> Problem Formulation</vt:lpstr>
      <vt:lpstr> Fractional Haplotype</vt:lpstr>
      <vt:lpstr>  kGEM</vt:lpstr>
      <vt:lpstr>  Initialization</vt:lpstr>
      <vt:lpstr>  Initialization</vt:lpstr>
      <vt:lpstr> Read Emission Probability</vt:lpstr>
      <vt:lpstr> Estimate Frequencies</vt:lpstr>
      <vt:lpstr> Update Haplotypes</vt:lpstr>
      <vt:lpstr> Round Haplotypes</vt:lpstr>
      <vt:lpstr> Collapse and Drop Rare</vt:lpstr>
      <vt:lpstr>  kGEM</vt:lpstr>
      <vt:lpstr> Experimental Setup</vt:lpstr>
      <vt:lpstr>Slide 16</vt:lpstr>
      <vt:lpstr> </vt:lpstr>
      <vt:lpstr>Slide 18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Ion Mandoiu</cp:lastModifiedBy>
  <cp:revision>85</cp:revision>
  <cp:lastPrinted>2013-05-06T17:42:44Z</cp:lastPrinted>
  <dcterms:created xsi:type="dcterms:W3CDTF">2013-05-05T20:00:50Z</dcterms:created>
  <dcterms:modified xsi:type="dcterms:W3CDTF">2013-05-24T17:34:28Z</dcterms:modified>
</cp:coreProperties>
</file>