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  <p:sldMasterId id="2147493479" r:id="rId2"/>
    <p:sldMasterId id="2147493467" r:id="rId3"/>
  </p:sldMasterIdLst>
  <p:notesMasterIdLst>
    <p:notesMasterId r:id="rId39"/>
  </p:notesMasterIdLst>
  <p:handoutMasterIdLst>
    <p:handoutMasterId r:id="rId40"/>
  </p:handoutMasterIdLst>
  <p:sldIdLst>
    <p:sldId id="259" r:id="rId4"/>
    <p:sldId id="260" r:id="rId5"/>
    <p:sldId id="261" r:id="rId6"/>
    <p:sldId id="263" r:id="rId7"/>
    <p:sldId id="265" r:id="rId8"/>
    <p:sldId id="320" r:id="rId9"/>
    <p:sldId id="321" r:id="rId10"/>
    <p:sldId id="323" r:id="rId11"/>
    <p:sldId id="324" r:id="rId12"/>
    <p:sldId id="334" r:id="rId13"/>
    <p:sldId id="271" r:id="rId14"/>
    <p:sldId id="273" r:id="rId15"/>
    <p:sldId id="274" r:id="rId16"/>
    <p:sldId id="277" r:id="rId17"/>
    <p:sldId id="279" r:id="rId18"/>
    <p:sldId id="281" r:id="rId19"/>
    <p:sldId id="284" r:id="rId20"/>
    <p:sldId id="286" r:id="rId21"/>
    <p:sldId id="289" r:id="rId22"/>
    <p:sldId id="325" r:id="rId23"/>
    <p:sldId id="299" r:id="rId24"/>
    <p:sldId id="326" r:id="rId25"/>
    <p:sldId id="328" r:id="rId26"/>
    <p:sldId id="307" r:id="rId27"/>
    <p:sldId id="308" r:id="rId28"/>
    <p:sldId id="309" r:id="rId29"/>
    <p:sldId id="332" r:id="rId30"/>
    <p:sldId id="310" r:id="rId31"/>
    <p:sldId id="312" r:id="rId32"/>
    <p:sldId id="331" r:id="rId33"/>
    <p:sldId id="333" r:id="rId34"/>
    <p:sldId id="329" r:id="rId35"/>
    <p:sldId id="314" r:id="rId36"/>
    <p:sldId id="315" r:id="rId37"/>
    <p:sldId id="316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2F"/>
    <a:srgbClr val="0F1938"/>
    <a:srgbClr val="002868"/>
    <a:srgbClr val="100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28" y="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10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C8B-EF01-4843-B727-D3BB09FFBF6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A7BD-2D2E-4EFC-AC2D-A9E2F353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neo.engr.uconn.edu/?toolid=SMAR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27898"/>
            <a:ext cx="846557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Statistical </a:t>
            </a:r>
            <a:r>
              <a:rPr lang="en-US" dirty="0" err="1">
                <a:solidFill>
                  <a:schemeClr val="tx1"/>
                </a:solidFill>
              </a:rPr>
              <a:t>Mitogenome</a:t>
            </a:r>
            <a:r>
              <a:rPr lang="en-US" dirty="0">
                <a:solidFill>
                  <a:schemeClr val="tx1"/>
                </a:solidFill>
              </a:rPr>
              <a:t> Assembly with Repeats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868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Fahad Alqahtani &amp; Ion M</a:t>
            </a:r>
            <a:r>
              <a:rPr lang="vi-VN" sz="2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ndoiu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3474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10-19-2018</a:t>
            </a:r>
          </a:p>
        </p:txBody>
      </p:sp>
      <p:pic>
        <p:nvPicPr>
          <p:cNvPr id="1028" name="Picture 4" descr="https://lh5.googleusercontent.com/BC37pLjNOZ1wIj9ToBOwwAmGWuc_Z8M07Mj6yHnMGgbjOVFTBFqBbk5_RWPXnxLiyXuhuIMxpeUj64k8wvf2xRQnzFbfPf7GqpwhTndJM6KPAmv-vTeei_eBYU5kfmtG2tcaIezOx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96" y="88225"/>
            <a:ext cx="1158665" cy="11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8673" y="193755"/>
            <a:ext cx="1528997" cy="743729"/>
          </a:xfrm>
          <a:prstGeom prst="roundRect">
            <a:avLst/>
          </a:prstGeom>
          <a:solidFill>
            <a:srgbClr val="100E2F"/>
          </a:solidFill>
        </p:spPr>
        <p:style>
          <a:lnRef idx="1">
            <a:schemeClr val="dk1"/>
          </a:lnRef>
          <a:fillRef idx="1001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StringBio 2018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04927"/>
              </p:ext>
            </p:extLst>
          </p:nvPr>
        </p:nvGraphicFramePr>
        <p:xfrm>
          <a:off x="0" y="1254442"/>
          <a:ext cx="8851491" cy="381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470"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57">
                <a:tc rowSpan="2">
                  <a:txBody>
                    <a:bodyPr/>
                    <a:lstStyle/>
                    <a:p>
                      <a:r>
                        <a:rPr lang="en-US" dirty="0" err="1"/>
                        <a:t>MITOBim</a:t>
                      </a:r>
                      <a:r>
                        <a:rPr lang="en-US" dirty="0"/>
                        <a:t> [Hahn at el 2013]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Reference-based</a:t>
                      </a:r>
                      <a:r>
                        <a:rPr lang="en-US" baseline="0" dirty="0"/>
                        <a:t> 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Trimmed and interleaved reads, and</a:t>
                      </a:r>
                      <a:r>
                        <a:rPr lang="en-US" baseline="0" dirty="0"/>
                        <a:t> a </a:t>
                      </a:r>
                      <a:r>
                        <a:rPr lang="en-US" dirty="0"/>
                        <a:t>reference 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De novo assembly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Trimmed and interleaved reads, and</a:t>
                      </a:r>
                      <a:r>
                        <a:rPr lang="en-US" baseline="0" dirty="0"/>
                        <a:t> a seed sequence (</a:t>
                      </a:r>
                      <a:r>
                        <a:rPr lang="en-US" baseline="0" dirty="0" err="1"/>
                        <a:t>coi</a:t>
                      </a:r>
                      <a:r>
                        <a:rPr lang="en-US" baseline="0" dirty="0"/>
                        <a:t> gene)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70">
                <a:tc>
                  <a:txBody>
                    <a:bodyPr/>
                    <a:lstStyle/>
                    <a:p>
                      <a:r>
                        <a:rPr lang="en-US" dirty="0" err="1"/>
                        <a:t>NOVOPlasty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Dierckxsens</a:t>
                      </a:r>
                      <a:r>
                        <a:rPr lang="en-US" dirty="0"/>
                        <a:t> at el 2017]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seed-extend based assembler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Raw reads, insert size, read length, and a seed sequence (</a:t>
                      </a:r>
                      <a:r>
                        <a:rPr lang="en-US" baseline="0" dirty="0" err="1"/>
                        <a:t>coi</a:t>
                      </a:r>
                      <a:r>
                        <a:rPr lang="en-US" baseline="0" dirty="0"/>
                        <a:t> gene)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70">
                <a:tc>
                  <a:txBody>
                    <a:bodyPr/>
                    <a:lstStyle/>
                    <a:p>
                      <a:r>
                        <a:rPr lang="en-US" dirty="0" err="1"/>
                        <a:t>Norgal</a:t>
                      </a:r>
                      <a:r>
                        <a:rPr lang="en-US" dirty="0"/>
                        <a:t> [Al-</a:t>
                      </a:r>
                      <a:r>
                        <a:rPr lang="en-US" dirty="0" err="1"/>
                        <a:t>Nakeeb</a:t>
                      </a:r>
                      <a:r>
                        <a:rPr lang="en-US" dirty="0"/>
                        <a:t> at el 2017]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De novo assembly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0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prior work</a:t>
            </a:r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SMART pipeline</a:t>
            </a:r>
          </a:p>
          <a:p>
            <a:r>
              <a:rPr lang="en-US" dirty="0">
                <a:latin typeface="Arial"/>
                <a:cs typeface="Arial"/>
              </a:rPr>
              <a:t>Results</a:t>
            </a:r>
          </a:p>
          <a:p>
            <a:r>
              <a:rPr lang="en-US" dirty="0"/>
              <a:t>Conclusions and future work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49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</a:t>
            </a:r>
            <a:r>
              <a:rPr lang="en-US" sz="2400" dirty="0"/>
              <a:t>tatistical </a:t>
            </a:r>
            <a:r>
              <a:rPr lang="en-US" sz="2400" b="1" dirty="0" err="1"/>
              <a:t>M</a:t>
            </a:r>
            <a:r>
              <a:rPr lang="en-US" sz="2400" dirty="0" err="1"/>
              <a:t>itogenome</a:t>
            </a:r>
            <a:r>
              <a:rPr lang="en-US" sz="2400" dirty="0"/>
              <a:t> </a:t>
            </a:r>
            <a:r>
              <a:rPr lang="en-US" sz="2400" b="1" dirty="0"/>
              <a:t>A</a:t>
            </a:r>
            <a:r>
              <a:rPr lang="en-US" sz="2400" dirty="0"/>
              <a:t>ssembly with </a:t>
            </a:r>
            <a:r>
              <a:rPr lang="en-US" sz="2400" b="1" dirty="0" err="1"/>
              <a:t>R</a:t>
            </a:r>
            <a:r>
              <a:rPr lang="en-US" sz="2400" dirty="0" err="1"/>
              <a:t>epea</a:t>
            </a:r>
            <a:r>
              <a:rPr lang="en-US" sz="2400" b="1" dirty="0" err="1"/>
              <a:t>T</a:t>
            </a:r>
            <a:r>
              <a:rPr lang="en-US" sz="2400" dirty="0" err="1"/>
              <a:t>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Input:</a:t>
            </a:r>
          </a:p>
          <a:p>
            <a:pPr lvl="1"/>
            <a:r>
              <a:rPr lang="en-US" sz="2400" dirty="0"/>
              <a:t>Paired-end WGS reads</a:t>
            </a:r>
          </a:p>
          <a:p>
            <a:pPr lvl="1"/>
            <a:r>
              <a:rPr lang="en-US" sz="2400" dirty="0"/>
              <a:t>Seed sequence (COI gene)</a:t>
            </a:r>
          </a:p>
          <a:p>
            <a:r>
              <a:rPr lang="en-US" sz="2400" dirty="0"/>
              <a:t>Output:</a:t>
            </a:r>
          </a:p>
          <a:p>
            <a:pPr lvl="1"/>
            <a:r>
              <a:rPr lang="en-US" sz="2400" dirty="0"/>
              <a:t>Complete/circular </a:t>
            </a:r>
            <a:r>
              <a:rPr lang="en-US" sz="2400" dirty="0" err="1"/>
              <a:t>mitogenome</a:t>
            </a:r>
            <a:r>
              <a:rPr lang="en-US" sz="2400" dirty="0"/>
              <a:t> (or largest scaffold)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86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workflow</a:t>
            </a:r>
          </a:p>
        </p:txBody>
      </p:sp>
      <p:pic>
        <p:nvPicPr>
          <p:cNvPr id="9218" name="Picture 2" descr="https://lh4.googleusercontent.com/GVQvRzleY1VY-eqb-LRr5eHuQt8ddIhP6g9LH5RMddYDskI_bWSK9Wy0S-7APCZzMBZhiL3cS3MMjH4F5SGB5DKZF_fs9u5f56SKuzmFHcdly8tq3PHwIr0RhJBtYJqKhXDVAXGw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7" y="1251372"/>
            <a:ext cx="6902246" cy="37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5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trimming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229600" cy="1395684"/>
          </a:xfrm>
        </p:spPr>
        <p:txBody>
          <a:bodyPr/>
          <a:lstStyle/>
          <a:p>
            <a:r>
              <a:rPr lang="en-US" dirty="0"/>
              <a:t>Automatic detection of adaptors and trimming using Perl/C++ modules from the </a:t>
            </a:r>
            <a:r>
              <a:rPr lang="en-US" dirty="0" err="1"/>
              <a:t>IRFinder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PE overlap allows very precise (single base resolution) adapter trimming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39" y="4866501"/>
            <a:ext cx="9040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Middleton, Robert, et al. 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IRFinder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assessing the impact of intron retention on mammalian gene expression." Genome biology 18.1 (2017):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33" y="71808"/>
            <a:ext cx="1919500" cy="105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0" t="34251" r="4005" b="59116"/>
          <a:stretch/>
        </p:blipFill>
        <p:spPr>
          <a:xfrm>
            <a:off x="2824559" y="2712407"/>
            <a:ext cx="3598119" cy="8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(COI)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229600" cy="1395684"/>
          </a:xfrm>
        </p:spPr>
        <p:txBody>
          <a:bodyPr>
            <a:normAutofit/>
          </a:bodyPr>
          <a:lstStyle/>
          <a:p>
            <a:r>
              <a:rPr lang="en-US" dirty="0"/>
              <a:t>A ~648bp region of Cytochrome c oxidase subunit 1 (COI) gene has been selected as a “DNA barcode” for taxonomic classification</a:t>
            </a:r>
          </a:p>
          <a:p>
            <a:r>
              <a:rPr lang="en-US" dirty="0"/>
              <a:t>Barcode of Life </a:t>
            </a:r>
            <a:r>
              <a:rPr lang="en-US" dirty="0" err="1"/>
              <a:t>Datasystem</a:t>
            </a:r>
            <a:r>
              <a:rPr lang="en-US" dirty="0"/>
              <a:t> (BOLD) has &gt;6M barcodes from 194K animal species, 67K plant species, 21k fungi &amp; other species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39" y="4866501"/>
            <a:ext cx="9040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http://www.boldsystems.org/</a:t>
            </a:r>
          </a:p>
        </p:txBody>
      </p:sp>
      <p:pic>
        <p:nvPicPr>
          <p:cNvPr id="13318" name="Picture 6" descr="https://usercontent1.hubstatic.com/5791844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97" y="2930625"/>
            <a:ext cx="1592958" cy="15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33" y="79975"/>
            <a:ext cx="1919500" cy="105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2" y="2715264"/>
            <a:ext cx="4151870" cy="20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based filter</a:t>
            </a:r>
          </a:p>
        </p:txBody>
      </p:sp>
      <p:pic>
        <p:nvPicPr>
          <p:cNvPr id="15364" name="Picture 4" descr="https://lh6.googleusercontent.com/QvTOs8ARLQx0kxDSosVC4bv6cDNYrolEVwsL1hRbaIcNBxIxOQH3gwf0iT-25A3xMBR2rgTWeYhmGQ7RGwf3ruJlkO-2c9iigTa6Ur-yHdvObTijKQHdZhkodHD62jFTNYV1Zm-Rn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46" y="1310424"/>
            <a:ext cx="3996815" cy="37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lh4.googleusercontent.com/1HSbImfdYGZzwBvyjS7udoqydaQLMZrZWFgGyGcAU5n5YGecuHFkDTuOVgNLEb4FaWc_BvaRLDOd4er7ysPBH817LB1KcGDvOKsSJDeXU5gYoWuCj9kj6KKtDVGObzc7vBzabpb7Y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72" y="3364952"/>
            <a:ext cx="1950697" cy="3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14" y="1282797"/>
            <a:ext cx="3020209" cy="1717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933" y="74857"/>
            <a:ext cx="1919500" cy="1051317"/>
          </a:xfrm>
          <a:prstGeom prst="rect">
            <a:avLst/>
          </a:prstGeom>
        </p:spPr>
      </p:pic>
      <p:pic>
        <p:nvPicPr>
          <p:cNvPr id="8" name="Picture 2" descr="https://lh6.googleusercontent.com/snkAJiSRUlbMfl5scyC2vO8GQnkivwymwvo5ttKX_b-R02Ts3mObL7-0wPjMdRDmCtZ8UT62AYkoJyhLJL6eX2HL_YY4UNzSPTwm7SgkgiihLQHFVG-bDbVoCx7vq_2OV4MhVvqN9d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666" y="3561638"/>
            <a:ext cx="2432516" cy="1064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4446" y="3909626"/>
            <a:ext cx="1224119" cy="3687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8" idx="3"/>
            <a:endCxn id="9" idx="1"/>
          </p:cNvCxnSpPr>
          <p:nvPr/>
        </p:nvCxnSpPr>
        <p:spPr>
          <a:xfrm>
            <a:off x="2683182" y="4093981"/>
            <a:ext cx="691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0153" y="4586122"/>
            <a:ext cx="20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Reads with 1 error OK</a:t>
            </a:r>
          </a:p>
        </p:txBody>
      </p:sp>
    </p:spTree>
    <p:extLst>
      <p:ext uri="{BB962C8B-B14F-4D97-AF65-F5344CB8AC3E}">
        <p14:creationId xmlns:p14="http://schemas.microsoft.com/office/powerpoint/2010/main" val="236880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19" y="1605882"/>
            <a:ext cx="8229600" cy="5918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Reads passing coverage filter assembled using Velvet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De Bruijn Graph assembler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7177" y="4866501"/>
            <a:ext cx="304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https://en.wikipedia.org/wiki/Velvet_assembler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33" y="72493"/>
            <a:ext cx="1919500" cy="1051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420" y="2594919"/>
            <a:ext cx="6855818" cy="20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err="1"/>
              <a:t>contig</a:t>
            </a:r>
            <a:r>
              <a:rPr lang="en-US" dirty="0"/>
              <a:t>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426302" cy="864741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Contigs</a:t>
            </a:r>
            <a:r>
              <a:rPr lang="en-US" sz="2400" dirty="0"/>
              <a:t> aligned against eukaryotic </a:t>
            </a:r>
            <a:r>
              <a:rPr lang="en-US" sz="2400" dirty="0" err="1"/>
              <a:t>mitogenomes</a:t>
            </a:r>
            <a:r>
              <a:rPr lang="en-US" sz="2400" dirty="0"/>
              <a:t> using BLAST</a:t>
            </a:r>
          </a:p>
          <a:p>
            <a:pPr lvl="1"/>
            <a:r>
              <a:rPr lang="en-US" sz="2000" dirty="0"/>
              <a:t>Keep </a:t>
            </a:r>
            <a:r>
              <a:rPr lang="en-US" sz="2000" dirty="0" err="1"/>
              <a:t>contigs</a:t>
            </a:r>
            <a:r>
              <a:rPr lang="en-US" sz="2000" dirty="0"/>
              <a:t> with significant hits only</a:t>
            </a:r>
          </a:p>
        </p:txBody>
      </p:sp>
      <p:pic>
        <p:nvPicPr>
          <p:cNvPr id="21506" name="Picture 2" descr="https://lh5.googleusercontent.com/OTvpAavstOKvY8mioQ_CjRQmrxoI3EJpAZXAIJYoP5mp4zX1_UPmcQXEGbLiCYIiJgXoXhHhVn9OQR3P7cGSUCJuVS7n3Ji7Ikh9-C4K3Zq5qOP1Ja1GMRmFFaJ9cOBaFdKUooFPL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8" y="2208250"/>
            <a:ext cx="6415697" cy="11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8" y="3701518"/>
            <a:ext cx="8737992" cy="36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933" y="73485"/>
            <a:ext cx="1919500" cy="10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229600" cy="1690651"/>
          </a:xfrm>
        </p:spPr>
        <p:txBody>
          <a:bodyPr>
            <a:normAutofit/>
          </a:bodyPr>
          <a:lstStyle/>
          <a:p>
            <a:r>
              <a:rPr lang="en-US" dirty="0"/>
              <a:t>Using HISAT2</a:t>
            </a:r>
          </a:p>
          <a:p>
            <a:pPr lvl="1"/>
            <a:r>
              <a:rPr lang="en-US" dirty="0"/>
              <a:t>Fast and sensitive aligner for NGS reads</a:t>
            </a:r>
          </a:p>
          <a:p>
            <a:r>
              <a:rPr lang="en-US" dirty="0"/>
              <a:t>Pulls out additional mitochondrial reads missed by coverage filter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33" y="78522"/>
            <a:ext cx="1919500" cy="1051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1036" y="3886911"/>
            <a:ext cx="6241928" cy="1023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387266" y="3574556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205475" y="3546901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87266" y="2967815"/>
            <a:ext cx="2619633" cy="1338899"/>
          </a:xfrm>
          <a:prstGeom prst="arc">
            <a:avLst>
              <a:gd name="adj1" fmla="val 1075398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264287" y="3726956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8082496" y="3699301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6264287" y="3120215"/>
            <a:ext cx="2619633" cy="1338899"/>
          </a:xfrm>
          <a:prstGeom prst="arc">
            <a:avLst>
              <a:gd name="adj1" fmla="val 1075398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07093" y="3726956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1925302" y="3699301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07093" y="3120215"/>
            <a:ext cx="2619633" cy="1338899"/>
          </a:xfrm>
          <a:prstGeom prst="arc">
            <a:avLst>
              <a:gd name="adj1" fmla="val 1075398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59493" y="3462750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2077702" y="3435095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259493" y="2856009"/>
            <a:ext cx="2619633" cy="1338899"/>
          </a:xfrm>
          <a:prstGeom prst="arc">
            <a:avLst>
              <a:gd name="adj1" fmla="val 1075398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303385" y="3618681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5121594" y="3591026"/>
            <a:ext cx="801424" cy="125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303385" y="3011940"/>
            <a:ext cx="2619633" cy="1338899"/>
          </a:xfrm>
          <a:prstGeom prst="arc">
            <a:avLst>
              <a:gd name="adj1" fmla="val 1075398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Background and prior work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/>
              <a:t>SMART pipeline</a:t>
            </a:r>
          </a:p>
          <a:p>
            <a:r>
              <a:rPr lang="en-US" dirty="0">
                <a:latin typeface="Arial"/>
                <a:cs typeface="Arial"/>
              </a:rPr>
              <a:t>Results</a:t>
            </a:r>
          </a:p>
          <a:p>
            <a:r>
              <a:rPr lang="en-US" dirty="0"/>
              <a:t>Conclusions and future work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lh5.googleusercontent.com/3MpyjcTtrwNnI2P9eWpgk25ZOypWKLuAJwlXy9Ml884L6Pkbn3tZPb-asIBiwjgyim0wbSX5o-PhLG2KNg-buD36RzzwSJWWBVD_FJGftz_dje15WKbD9J8DPXz7FXCrwo8qo0fzE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06" y="3179070"/>
            <a:ext cx="2579701" cy="1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278"/>
            <a:ext cx="8580233" cy="198966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SPAdes</a:t>
            </a:r>
            <a:endParaRPr lang="en-US" sz="2400" dirty="0"/>
          </a:p>
          <a:p>
            <a:pPr lvl="1"/>
            <a:r>
              <a:rPr lang="en-US" sz="2200" dirty="0"/>
              <a:t>Based on </a:t>
            </a:r>
            <a:r>
              <a:rPr lang="en-US" sz="2200" dirty="0" err="1"/>
              <a:t>multisized</a:t>
            </a:r>
            <a:r>
              <a:rPr lang="en-US" sz="2200" dirty="0"/>
              <a:t> de </a:t>
            </a:r>
            <a:r>
              <a:rPr lang="en-US" sz="2200" dirty="0" err="1"/>
              <a:t>Bruijn</a:t>
            </a:r>
            <a:r>
              <a:rPr lang="en-US" sz="2200" dirty="0"/>
              <a:t> graph</a:t>
            </a:r>
          </a:p>
          <a:p>
            <a:pPr lvl="1"/>
            <a:r>
              <a:rPr lang="en-US" sz="2200" dirty="0"/>
              <a:t>Robust to non-uniformities in read coverage</a:t>
            </a:r>
          </a:p>
          <a:p>
            <a:r>
              <a:rPr lang="en-US" sz="2400" dirty="0"/>
              <a:t>Read alignment and </a:t>
            </a:r>
            <a:r>
              <a:rPr lang="en-US" sz="2400" dirty="0" err="1"/>
              <a:t>SPAdes</a:t>
            </a:r>
            <a:r>
              <a:rPr lang="en-US" sz="2400" dirty="0"/>
              <a:t> assembly repeated</a:t>
            </a:r>
          </a:p>
          <a:p>
            <a:pPr lvl="1"/>
            <a:r>
              <a:rPr lang="en-US" sz="2200" dirty="0"/>
              <a:t>Until simplified </a:t>
            </a:r>
            <a:r>
              <a:rPr lang="en-US" sz="2200" dirty="0" err="1"/>
              <a:t>contig</a:t>
            </a:r>
            <a:r>
              <a:rPr lang="en-US" sz="2200" dirty="0"/>
              <a:t> graph is Eulerian, or max iterations reached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77" y="81616"/>
            <a:ext cx="1926556" cy="10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Max-likelihood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124" y="2260826"/>
            <a:ext cx="2206071" cy="24144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91489" y="2927735"/>
            <a:ext cx="584042" cy="56559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77" y="67483"/>
            <a:ext cx="1926556" cy="10551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589" y="1306519"/>
            <a:ext cx="8580233" cy="1989662"/>
          </a:xfrm>
        </p:spPr>
        <p:txBody>
          <a:bodyPr>
            <a:normAutofit/>
          </a:bodyPr>
          <a:lstStyle/>
          <a:p>
            <a:r>
              <a:rPr lang="en-US" sz="2400" dirty="0"/>
              <a:t>Eulerian paths evaluated using likelihood  model implemented in ALE [Clark et al 2013]</a:t>
            </a:r>
          </a:p>
        </p:txBody>
      </p:sp>
      <p:pic>
        <p:nvPicPr>
          <p:cNvPr id="8" name="Picture 2" descr="https://lh5.googleusercontent.com/3MpyjcTtrwNnI2P9eWpgk25ZOypWKLuAJwlXy9Ml884L6Pkbn3tZPb-asIBiwjgyim0wbSX5o-PhLG2KNg-buD36RzzwSJWWBVD_FJGftz_dje15WKbD9J8DPXz7FXCrwo8qo0fzE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19" y="2598880"/>
            <a:ext cx="2579701" cy="1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9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 likelihood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77" y="67483"/>
            <a:ext cx="1926556" cy="1055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239" y="4866501"/>
            <a:ext cx="9040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https://academic.oup.com/bioinformatics/article/29/4/435/199222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Placement scoring:</a:t>
            </a:r>
          </a:p>
          <a:p>
            <a:pPr lvl="1"/>
            <a:r>
              <a:rPr lang="en-US" dirty="0"/>
              <a:t>How well read sequences agree with the assembly</a:t>
            </a:r>
          </a:p>
          <a:p>
            <a:r>
              <a:rPr lang="en-US" b="1" dirty="0"/>
              <a:t>Insert scoring:</a:t>
            </a:r>
          </a:p>
          <a:p>
            <a:pPr lvl="1"/>
            <a:r>
              <a:rPr lang="en-US" dirty="0"/>
              <a:t>How well PE insert lengths match those we would expect</a:t>
            </a:r>
          </a:p>
          <a:p>
            <a:r>
              <a:rPr lang="en-US" b="1" dirty="0"/>
              <a:t>Depth scoring:</a:t>
            </a:r>
          </a:p>
          <a:p>
            <a:pPr lvl="1"/>
            <a:r>
              <a:rPr lang="en-US" dirty="0"/>
              <a:t>How well depth at each location agrees with depth expected after GC-bias correction</a:t>
            </a:r>
          </a:p>
          <a:p>
            <a:r>
              <a:rPr lang="en-US" b="1" dirty="0"/>
              <a:t>K-</a:t>
            </a:r>
            <a:r>
              <a:rPr lang="en-US" b="1" dirty="0" err="1"/>
              <a:t>mer</a:t>
            </a:r>
            <a:r>
              <a:rPr lang="en-US" b="1" dirty="0"/>
              <a:t> scoring:</a:t>
            </a:r>
          </a:p>
          <a:p>
            <a:pPr lvl="1"/>
            <a:r>
              <a:rPr lang="en-US" dirty="0"/>
              <a:t>How well k-</a:t>
            </a:r>
            <a:r>
              <a:rPr lang="en-US" dirty="0" err="1"/>
              <a:t>mer</a:t>
            </a:r>
            <a:r>
              <a:rPr lang="en-US" dirty="0"/>
              <a:t> counts of each </a:t>
            </a:r>
            <a:r>
              <a:rPr lang="en-US" dirty="0" err="1"/>
              <a:t>contig</a:t>
            </a:r>
            <a:r>
              <a:rPr lang="en-US" dirty="0"/>
              <a:t> match multinomial distribution estimated from entire assembly</a:t>
            </a:r>
          </a:p>
        </p:txBody>
      </p:sp>
    </p:spTree>
    <p:extLst>
      <p:ext uri="{BB962C8B-B14F-4D97-AF65-F5344CB8AC3E}">
        <p14:creationId xmlns:p14="http://schemas.microsoft.com/office/powerpoint/2010/main" val="723993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s://lh4.googleusercontent.com/x_ajcB7OJb2PuIa7JTmn0WDOTXHPXhDCPRbPExFU7MmHwVOgau1RwnOtofD_WCeNUFX5eoz4OPJMvk3JzsOLlWHS0IzlsJ9y6Y8vIwMBRQXMzNpr1qhoJxcDq7jNS7XLmoMxSHJf4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9" y="2150828"/>
            <a:ext cx="4113755" cy="29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&amp; clustering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en-US" sz="2000" dirty="0"/>
              <a:t>Process repeated for n=10 bootstrap samples</a:t>
            </a:r>
          </a:p>
          <a:p>
            <a:pPr lvl="1"/>
            <a:r>
              <a:rPr lang="en-US" sz="1600" dirty="0"/>
              <a:t>Rotation invariant pairwise distances computed using fitting alignment</a:t>
            </a:r>
          </a:p>
          <a:p>
            <a:pPr lvl="1"/>
            <a:r>
              <a:rPr lang="en-US" sz="1600" dirty="0"/>
              <a:t>ML sequences clustered using hierarchical clustering</a:t>
            </a:r>
          </a:p>
          <a:p>
            <a:pPr lvl="1"/>
            <a:r>
              <a:rPr lang="en-US" sz="1600" dirty="0"/>
              <a:t>Consensus computed for each cluster</a:t>
            </a:r>
          </a:p>
          <a:p>
            <a:pPr lvl="1"/>
            <a:endParaRPr lang="en-US" sz="16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7995" y="2551422"/>
            <a:ext cx="4308022" cy="2405223"/>
            <a:chOff x="185935" y="2091437"/>
            <a:chExt cx="5170834" cy="2652844"/>
          </a:xfrm>
        </p:grpSpPr>
        <p:sp>
          <p:nvSpPr>
            <p:cNvPr id="5" name="Oval 4"/>
            <p:cNvSpPr/>
            <p:nvPr/>
          </p:nvSpPr>
          <p:spPr>
            <a:xfrm>
              <a:off x="924992" y="3670926"/>
              <a:ext cx="1376930" cy="1073355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52491" y="3563265"/>
              <a:ext cx="0" cy="21532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0"/>
            </p:cNvCxnSpPr>
            <p:nvPr/>
          </p:nvCxnSpPr>
          <p:spPr>
            <a:xfrm flipH="1" flipV="1">
              <a:off x="990433" y="2664018"/>
              <a:ext cx="623024" cy="1006908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0"/>
            </p:cNvCxnSpPr>
            <p:nvPr/>
          </p:nvCxnSpPr>
          <p:spPr>
            <a:xfrm flipV="1">
              <a:off x="1613457" y="2664020"/>
              <a:ext cx="1907673" cy="1006906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58607" y="402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B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85935" y="2478941"/>
              <a:ext cx="2548166" cy="68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531" y="2091437"/>
              <a:ext cx="147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78550" y="212989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2808603" y="2481213"/>
              <a:ext cx="2548166" cy="68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972964" y="2633613"/>
              <a:ext cx="2548166" cy="682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76" y="69921"/>
            <a:ext cx="1939959" cy="10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 annotation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5" y="2143306"/>
            <a:ext cx="6194322" cy="69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1268897"/>
            <a:ext cx="2028328" cy="3779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876" y="71503"/>
            <a:ext cx="1939959" cy="10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375"/>
            <a:ext cx="845223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Galaxy interface @</a:t>
            </a:r>
            <a:br>
              <a:rPr lang="en-US" dirty="0"/>
            </a:br>
            <a:r>
              <a:rPr lang="en-US" dirty="0"/>
              <a:t>neo.engr.uconn.edu/?</a:t>
            </a:r>
            <a:r>
              <a:rPr lang="en-US" dirty="0" err="1"/>
              <a:t>toolid</a:t>
            </a:r>
            <a:r>
              <a:rPr lang="en-US" dirty="0"/>
              <a:t>=SMART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28" t="271" b="3131"/>
          <a:stretch/>
        </p:blipFill>
        <p:spPr>
          <a:xfrm>
            <a:off x="956284" y="1195195"/>
            <a:ext cx="7017325" cy="39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prior work</a:t>
            </a:r>
            <a:endParaRPr lang="en-US" dirty="0">
              <a:latin typeface="Arial"/>
              <a:cs typeface="Arial"/>
            </a:endParaRPr>
          </a:p>
          <a:p>
            <a:r>
              <a:rPr lang="en-US" dirty="0"/>
              <a:t>SMART pipeline</a:t>
            </a:r>
          </a:p>
          <a:p>
            <a:r>
              <a:rPr lang="en-US" b="1" dirty="0">
                <a:latin typeface="Arial"/>
                <a:cs typeface="Arial"/>
              </a:rPr>
              <a:t>Results</a:t>
            </a:r>
          </a:p>
          <a:p>
            <a:r>
              <a:rPr lang="en-US" dirty="0"/>
              <a:t>Conclusions and future work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93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244277"/>
            <a:ext cx="8229600" cy="3394075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en-US" sz="2000" dirty="0"/>
              <a:t>2.5M reads</a:t>
            </a:r>
          </a:p>
          <a:p>
            <a:r>
              <a:rPr lang="en-US" sz="2000" dirty="0"/>
              <a:t>Ground truth determined by bowtie2 alignment to known reference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Coverage filter accuracy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78017"/>
              </p:ext>
            </p:extLst>
          </p:nvPr>
        </p:nvGraphicFramePr>
        <p:xfrm>
          <a:off x="1055619" y="2090059"/>
          <a:ext cx="6827990" cy="2679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5598">
                  <a:extLst>
                    <a:ext uri="{9D8B030D-6E8A-4147-A177-3AD203B41FA5}">
                      <a16:colId xmlns:a16="http://schemas.microsoft.com/office/drawing/2014/main" val="142189801"/>
                    </a:ext>
                  </a:extLst>
                </a:gridCol>
                <a:gridCol w="1365598">
                  <a:extLst>
                    <a:ext uri="{9D8B030D-6E8A-4147-A177-3AD203B41FA5}">
                      <a16:colId xmlns:a16="http://schemas.microsoft.com/office/drawing/2014/main" val="1135335654"/>
                    </a:ext>
                  </a:extLst>
                </a:gridCol>
                <a:gridCol w="1365598">
                  <a:extLst>
                    <a:ext uri="{9D8B030D-6E8A-4147-A177-3AD203B41FA5}">
                      <a16:colId xmlns:a16="http://schemas.microsoft.com/office/drawing/2014/main" val="2761193392"/>
                    </a:ext>
                  </a:extLst>
                </a:gridCol>
                <a:gridCol w="1365598">
                  <a:extLst>
                    <a:ext uri="{9D8B030D-6E8A-4147-A177-3AD203B41FA5}">
                      <a16:colId xmlns:a16="http://schemas.microsoft.com/office/drawing/2014/main" val="1438765558"/>
                    </a:ext>
                  </a:extLst>
                </a:gridCol>
                <a:gridCol w="1365598">
                  <a:extLst>
                    <a:ext uri="{9D8B030D-6E8A-4147-A177-3AD203B41FA5}">
                      <a16:colId xmlns:a16="http://schemas.microsoft.com/office/drawing/2014/main" val="3711596831"/>
                    </a:ext>
                  </a:extLst>
                </a:gridCol>
              </a:tblGrid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Species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Sample_ID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TPR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PPV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F-Score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41533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Human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HG00501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0.750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0.443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0.557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383850084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Human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HG00524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0.454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603652362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Human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HG00581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0.779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0.516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703750015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Human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HG00635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0.771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167258488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Chimpanzee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SRR490082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0.715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08054933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ERR219544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0.875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8728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613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1KGP human datasets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" y="1645302"/>
            <a:ext cx="4417142" cy="110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" y="2896321"/>
            <a:ext cx="4417142" cy="1065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0" y="1645302"/>
            <a:ext cx="4321276" cy="1071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0" y="2882873"/>
            <a:ext cx="4321276" cy="1078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8" y="4060233"/>
            <a:ext cx="4450389" cy="1083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76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datasets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59588"/>
              </p:ext>
            </p:extLst>
          </p:nvPr>
        </p:nvGraphicFramePr>
        <p:xfrm>
          <a:off x="-2" y="1253613"/>
          <a:ext cx="9144002" cy="38898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055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mtDNA</a:t>
                      </a:r>
                      <a:r>
                        <a:rPr lang="en-US" baseline="0" dirty="0"/>
                        <a:t> sequence length (bp)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LASTZ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</a:t>
                      </a:r>
                      <a:r>
                        <a:rPr lang="en-US" baseline="0" dirty="0"/>
                        <a:t> pairwise %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ClustalW</a:t>
                      </a:r>
                      <a:r>
                        <a:rPr lang="en-US" dirty="0"/>
                        <a:t>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MAFFT pairwise %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 err="1"/>
                        <a:t>Balearica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regulorum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98.3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98.3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/>
                        <a:t>Grus </a:t>
                      </a:r>
                      <a:r>
                        <a:rPr lang="en-US" dirty="0" err="1"/>
                        <a:t>japonensis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50">
                <a:tc>
                  <a:txBody>
                    <a:bodyPr/>
                    <a:lstStyle/>
                    <a:p>
                      <a:r>
                        <a:rPr lang="en-US" dirty="0" err="1"/>
                        <a:t>Xenopus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laevis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2611720"/>
            <a:ext cx="710749" cy="879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20" y="3557384"/>
            <a:ext cx="701860" cy="87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050" y="4496368"/>
            <a:ext cx="947529" cy="6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Mitochondria: the powerhouse of the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44277"/>
            <a:ext cx="5744498" cy="3394075"/>
          </a:xfrm>
        </p:spPr>
        <p:txBody>
          <a:bodyPr>
            <a:normAutofit/>
          </a:bodyPr>
          <a:lstStyle/>
          <a:p>
            <a:r>
              <a:rPr lang="en-US" dirty="0"/>
              <a:t>Cellular organelles within eukaryotic cells</a:t>
            </a:r>
          </a:p>
          <a:p>
            <a:pPr lvl="1"/>
            <a:r>
              <a:rPr lang="en-US" dirty="0"/>
              <a:t>Convert chemical energy from food into adenosine triphosphate (ATP)</a:t>
            </a:r>
          </a:p>
          <a:p>
            <a:pPr lvl="1"/>
            <a:r>
              <a:rPr lang="en-US" dirty="0"/>
              <a:t>The popular term "powerhouse of the cell" was coined by Philip </a:t>
            </a:r>
            <a:r>
              <a:rPr lang="en-US" dirty="0" err="1"/>
              <a:t>Siekevitz</a:t>
            </a:r>
            <a:r>
              <a:rPr lang="en-US" dirty="0"/>
              <a:t> in 1957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lh4.googleusercontent.com/QohDxp9w-Dp1OA3cLJGnD-wt4HyZA1NEE0IMamt7JGFnl0M9rZOPZALF2xF4EUcH5G5mXXDbfLQSO4Hsm-9XYpsGnpVBmd4jGUzZcfzr6vv-nNU8RrkNedjIDjThVbRoHyrw4VadC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22" y="1495980"/>
            <a:ext cx="2324507" cy="25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datasets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69873"/>
              </p:ext>
            </p:extLst>
          </p:nvPr>
        </p:nvGraphicFramePr>
        <p:xfrm>
          <a:off x="-2" y="1253613"/>
          <a:ext cx="9144002" cy="38898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055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mtDNA</a:t>
                      </a:r>
                      <a:r>
                        <a:rPr lang="en-US" baseline="0" dirty="0"/>
                        <a:t> sequence length (bp)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LASTZ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</a:t>
                      </a:r>
                      <a:r>
                        <a:rPr lang="en-US" baseline="0" dirty="0"/>
                        <a:t> pairwise %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ClustalW</a:t>
                      </a:r>
                      <a:r>
                        <a:rPr lang="en-US" dirty="0"/>
                        <a:t>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MAFFT pairwise %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/>
                        <a:t>Pan Troglodytes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/>
                        <a:t>Mus </a:t>
                      </a:r>
                      <a:r>
                        <a:rPr lang="en-US" dirty="0" err="1"/>
                        <a:t>Musculus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50">
                <a:tc>
                  <a:txBody>
                    <a:bodyPr/>
                    <a:lstStyle/>
                    <a:p>
                      <a:r>
                        <a:rPr lang="en-US" dirty="0" err="1"/>
                        <a:t>Canis</a:t>
                      </a:r>
                      <a:r>
                        <a:rPr lang="en-US" dirty="0"/>
                        <a:t> lupus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0" y="2647698"/>
            <a:ext cx="1020559" cy="843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50" y="3562846"/>
            <a:ext cx="1257792" cy="838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4547561"/>
            <a:ext cx="691700" cy="5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59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datasets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1647"/>
              </p:ext>
            </p:extLst>
          </p:nvPr>
        </p:nvGraphicFramePr>
        <p:xfrm>
          <a:off x="-2" y="1253613"/>
          <a:ext cx="9144002" cy="31933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055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mtDNA</a:t>
                      </a:r>
                      <a:r>
                        <a:rPr lang="en-US" baseline="0" dirty="0"/>
                        <a:t> sequence length (bp)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LASTZ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</a:t>
                      </a:r>
                      <a:r>
                        <a:rPr lang="en-US" baseline="0" dirty="0"/>
                        <a:t> pairwise %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ClustalW</a:t>
                      </a:r>
                      <a:r>
                        <a:rPr lang="en-US" dirty="0"/>
                        <a:t> pairwise %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MAFFT pairwise %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/>
                        <a:t>Capra </a:t>
                      </a:r>
                      <a:r>
                        <a:rPr lang="en-US" dirty="0" err="1"/>
                        <a:t>aegagrus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hircus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390">
                <a:tc>
                  <a:txBody>
                    <a:bodyPr/>
                    <a:lstStyle/>
                    <a:p>
                      <a:r>
                        <a:rPr lang="en-US" dirty="0" err="1"/>
                        <a:t>Saccharina</a:t>
                      </a:r>
                      <a:r>
                        <a:rPr lang="en-US" dirty="0"/>
                        <a:t> japonica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Image result for capra aegagrus hir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50" y="2667794"/>
            <a:ext cx="1034673" cy="7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50" y="3679722"/>
            <a:ext cx="1042534" cy="6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5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prior work</a:t>
            </a:r>
            <a:endParaRPr lang="en-US" dirty="0">
              <a:latin typeface="Arial"/>
              <a:cs typeface="Arial"/>
            </a:endParaRPr>
          </a:p>
          <a:p>
            <a:r>
              <a:rPr lang="en-US" dirty="0"/>
              <a:t>SMART pipeline</a:t>
            </a:r>
          </a:p>
          <a:p>
            <a:r>
              <a:rPr lang="en-US" dirty="0">
                <a:latin typeface="Arial"/>
                <a:cs typeface="Arial"/>
              </a:rPr>
              <a:t>Results</a:t>
            </a:r>
          </a:p>
          <a:p>
            <a:r>
              <a:rPr lang="en-US" b="1" dirty="0"/>
              <a:t>Conclusions and future work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61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is an automated pipeline for de novo </a:t>
            </a:r>
            <a:r>
              <a:rPr lang="en-US" dirty="0" err="1"/>
              <a:t>mitogenome</a:t>
            </a:r>
            <a:r>
              <a:rPr lang="en-US" dirty="0"/>
              <a:t> assembly from WGS reads</a:t>
            </a:r>
          </a:p>
          <a:p>
            <a:r>
              <a:rPr lang="en-US" dirty="0"/>
              <a:t>Based on statistical framework</a:t>
            </a:r>
          </a:p>
          <a:p>
            <a:pPr lvl="1"/>
            <a:r>
              <a:rPr lang="en-US" dirty="0"/>
              <a:t>Probabilistic read classifier based on coverage</a:t>
            </a:r>
          </a:p>
          <a:p>
            <a:pPr lvl="1"/>
            <a:r>
              <a:rPr lang="en-US" dirty="0"/>
              <a:t>Likelihood maximization for resolving ambiguities in assembly graph</a:t>
            </a:r>
          </a:p>
          <a:p>
            <a:pPr lvl="1"/>
            <a:r>
              <a:rPr lang="en-US" dirty="0"/>
              <a:t>Assembly confidence estimated by bootstrapping</a:t>
            </a:r>
          </a:p>
          <a:p>
            <a:r>
              <a:rPr lang="en-US" dirty="0"/>
              <a:t>Produces complete/circular assemblies even in presence of repeats</a:t>
            </a:r>
          </a:p>
          <a:p>
            <a:r>
              <a:rPr lang="en-US" dirty="0"/>
              <a:t>Available via galaxy interface at </a:t>
            </a:r>
            <a:r>
              <a:rPr lang="en-US" dirty="0">
                <a:hlinkClick r:id="rId2"/>
              </a:rPr>
              <a:t>neo.engr.uconn.edu/?</a:t>
            </a:r>
            <a:r>
              <a:rPr lang="en-US" dirty="0" err="1">
                <a:hlinkClick r:id="rId2"/>
              </a:rPr>
              <a:t>toolid</a:t>
            </a:r>
            <a:r>
              <a:rPr lang="en-US" dirty="0">
                <a:hlinkClick r:id="rId2"/>
              </a:rPr>
              <a:t>=SMART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9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229600" cy="2892646"/>
          </a:xfrm>
        </p:spPr>
        <p:txBody>
          <a:bodyPr/>
          <a:lstStyle/>
          <a:p>
            <a:r>
              <a:rPr lang="en-US" dirty="0"/>
              <a:t>Large-scale pipeline validation </a:t>
            </a:r>
          </a:p>
          <a:p>
            <a:pPr lvl="1"/>
            <a:r>
              <a:rPr lang="en-US" dirty="0"/>
              <a:t>47 frog species from [Zhang et al 2013]</a:t>
            </a:r>
          </a:p>
          <a:p>
            <a:r>
              <a:rPr lang="en-US" dirty="0"/>
              <a:t>Comparison with other tools (</a:t>
            </a:r>
            <a:r>
              <a:rPr lang="en-US" dirty="0" err="1"/>
              <a:t>MITOBim</a:t>
            </a:r>
            <a:r>
              <a:rPr lang="en-US" dirty="0"/>
              <a:t>, </a:t>
            </a:r>
            <a:r>
              <a:rPr lang="en-US" dirty="0" err="1"/>
              <a:t>NOVOPlasty</a:t>
            </a:r>
            <a:r>
              <a:rPr lang="en-US" dirty="0"/>
              <a:t>, and </a:t>
            </a:r>
            <a:r>
              <a:rPr lang="en-US" dirty="0" err="1"/>
              <a:t>Norgal</a:t>
            </a:r>
            <a:r>
              <a:rPr lang="en-US" dirty="0"/>
              <a:t>)</a:t>
            </a:r>
          </a:p>
          <a:p>
            <a:r>
              <a:rPr lang="en-US" dirty="0"/>
              <a:t>Reconstruction of plant mitochondrial and chloroplast genomes</a:t>
            </a:r>
          </a:p>
          <a:p>
            <a:r>
              <a:rPr lang="en-US" dirty="0"/>
              <a:t>Extension to long read sequencing technologies (</a:t>
            </a:r>
            <a:r>
              <a:rPr lang="en-US" dirty="0" err="1"/>
              <a:t>PacBio</a:t>
            </a:r>
            <a:r>
              <a:rPr lang="en-US" dirty="0"/>
              <a:t>, </a:t>
            </a:r>
            <a:r>
              <a:rPr lang="en-US" dirty="0" err="1"/>
              <a:t>Nanopore</a:t>
            </a:r>
            <a:r>
              <a:rPr lang="en-US" dirty="0"/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1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8"/>
            <a:ext cx="8229600" cy="6140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3639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genome</a:t>
            </a:r>
          </a:p>
        </p:txBody>
      </p:sp>
      <p:pic>
        <p:nvPicPr>
          <p:cNvPr id="3074" name="Picture 2" descr="https://lh3.googleusercontent.com/U7yZJXzIw6oG608zvbNhcFvmLLglyreLXvVCy4DMt2K9MtkALMULCNieKplRQD1SUObDCS6B-g3SqKMW8VqxstShgBcAKh_VvnBCvfQs1WAg42uOgXAIue51CnbtEcHOnPzfEGww5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43" y="1398537"/>
            <a:ext cx="4880998" cy="25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866501"/>
            <a:ext cx="901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Source:https</a:t>
            </a:r>
            <a:r>
              <a:rPr lang="en-US" sz="1200" dirty="0"/>
              <a:t>://www.fbi.gov/about-us/lab/forensic-science-communications/fsc/july1999/dnalist.htm/dnaf1.htm</a:t>
            </a:r>
          </a:p>
        </p:txBody>
      </p:sp>
    </p:spTree>
    <p:extLst>
      <p:ext uri="{BB962C8B-B14F-4D97-AF65-F5344CB8AC3E}">
        <p14:creationId xmlns:p14="http://schemas.microsoft.com/office/powerpoint/2010/main" val="419272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sJajdn61mmz7JuB_oRayxyv4qH0UrcCQJiBkVLvgBLjYRQ-dAHhIHpMNj8UxAcp256ywDHPJKsKBFKku_G1LQQKLv6us0tk8Fnoh8TtXwZeZhVZrH_fT5TyYpq00rW51uynwNx2sN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53" y="1244277"/>
            <a:ext cx="5880248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sequence the </a:t>
            </a:r>
            <a:r>
              <a:rPr lang="en-US" dirty="0" err="1"/>
              <a:t>mitogenome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44277"/>
            <a:ext cx="4970207" cy="3394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role in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94" y="4803664"/>
            <a:ext cx="8888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Tuppen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Helen AL, et al. "Mitochondrial DNA mutations and human disease."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Biochimica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Biophysica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Acta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(BBA)-Bioenergetics 1797.2 (2010): 113-128.</a:t>
            </a:r>
          </a:p>
        </p:txBody>
      </p:sp>
    </p:spTree>
    <p:extLst>
      <p:ext uri="{BB962C8B-B14F-4D97-AF65-F5344CB8AC3E}">
        <p14:creationId xmlns:p14="http://schemas.microsoft.com/office/powerpoint/2010/main" val="401897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5.googleusercontent.com/lU4xas-M-AmIugiP6z8ULY0fvw1nG19QNQu30TnL7Zq4Yba2d4IT2hyihlh2QyhSBPQIq9ak6w12rQe9QK6zvVQVx9o1tr-52zHpROvM5ek4tCH3931FNUO45ZflXdrhT2Xt1kn9F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61" y="1710105"/>
            <a:ext cx="5440574" cy="31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sequence the </a:t>
            </a:r>
            <a:r>
              <a:rPr lang="en-US" dirty="0" err="1"/>
              <a:t>mitogenome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44277"/>
            <a:ext cx="4970207" cy="3394075"/>
          </a:xfrm>
        </p:spPr>
        <p:txBody>
          <a:bodyPr>
            <a:normAutofit/>
          </a:bodyPr>
          <a:lstStyle/>
          <a:p>
            <a:r>
              <a:rPr lang="en-US" dirty="0"/>
              <a:t>Important role in disease</a:t>
            </a:r>
          </a:p>
          <a:p>
            <a:r>
              <a:rPr lang="en-US" dirty="0">
                <a:solidFill>
                  <a:srgbClr val="FF0000"/>
                </a:solidFill>
              </a:rPr>
              <a:t>Tracing maternal 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391" y="4881890"/>
            <a:ext cx="2896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Source: http://www.norwaydna.no/mtdna_en/</a:t>
            </a:r>
          </a:p>
        </p:txBody>
      </p:sp>
    </p:spTree>
    <p:extLst>
      <p:ext uri="{BB962C8B-B14F-4D97-AF65-F5344CB8AC3E}">
        <p14:creationId xmlns:p14="http://schemas.microsoft.com/office/powerpoint/2010/main" val="369694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sequence the </a:t>
            </a:r>
            <a:r>
              <a:rPr lang="en-US" dirty="0" err="1"/>
              <a:t>mitogenome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44277"/>
            <a:ext cx="4970207" cy="3394075"/>
          </a:xfrm>
        </p:spPr>
        <p:txBody>
          <a:bodyPr>
            <a:normAutofit/>
          </a:bodyPr>
          <a:lstStyle/>
          <a:p>
            <a:r>
              <a:rPr lang="en-US" dirty="0"/>
              <a:t>Important role in disease</a:t>
            </a:r>
          </a:p>
          <a:p>
            <a:r>
              <a:rPr lang="en-US" dirty="0"/>
              <a:t>Tracing maternal ancestry</a:t>
            </a:r>
          </a:p>
          <a:p>
            <a:r>
              <a:rPr lang="en-US" dirty="0">
                <a:solidFill>
                  <a:srgbClr val="FF0000"/>
                </a:solidFill>
              </a:rPr>
              <a:t>Inferring human population migrations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8185" y="4837566"/>
            <a:ext cx="3928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https://blog.23andme.com/ancestry/haplogroups-explained/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0556"/>
            <a:ext cx="4292217" cy="23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4.googleusercontent.com/H7Gd0EN7TDb-gafDoj2H6FNpqiYKUcRWVFuVbGxYevAUp46duQl2PvVTMFlIp7L1vj9dzy6KELcYdweGa2qbgHlNDx1R_EUAkHihE_Xs8BV2Hu7588y3xvfYKFSV9oB-l3HjyT5sf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8" y="2320273"/>
            <a:ext cx="4950764" cy="8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sequence the </a:t>
            </a:r>
            <a:r>
              <a:rPr lang="en-US" dirty="0" err="1"/>
              <a:t>mitogenome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44277"/>
            <a:ext cx="4970207" cy="3394075"/>
          </a:xfrm>
        </p:spPr>
        <p:txBody>
          <a:bodyPr>
            <a:normAutofit/>
          </a:bodyPr>
          <a:lstStyle/>
          <a:p>
            <a:r>
              <a:rPr lang="en-US" dirty="0"/>
              <a:t>Important role in disease</a:t>
            </a:r>
          </a:p>
          <a:p>
            <a:r>
              <a:rPr lang="en-US" dirty="0"/>
              <a:t>Tracing maternal ancestry</a:t>
            </a:r>
          </a:p>
          <a:p>
            <a:r>
              <a:rPr lang="en-US" dirty="0"/>
              <a:t>Inferring human population migrations</a:t>
            </a:r>
          </a:p>
          <a:p>
            <a:r>
              <a:rPr lang="en-US" dirty="0">
                <a:solidFill>
                  <a:srgbClr val="FF0000"/>
                </a:solidFill>
              </a:rPr>
              <a:t>Species tree reconstruction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347" y="4693114"/>
            <a:ext cx="855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Kurabayashi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Atsushi, and Masayuki Sumida. 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Afrobatrachian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mitochondrial genomes: genome reorganization, gene rearrangement mechanisms, 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and evolutionary trends of duplicated and rearranged genes." BMC genomics 14.1 (2013): 633.</a:t>
            </a:r>
          </a:p>
        </p:txBody>
      </p:sp>
      <p:pic>
        <p:nvPicPr>
          <p:cNvPr id="9" name="Picture 6" descr="https://lh3.googleusercontent.com/UdvVVJMbakgliI6pVpJXbVORfKzHwnuboKC-MLfo__6EZsI4NZbJLIOG-sZB3isXg2SNWqcm_uJHPd0BosOqi5Ea32-6V3fE5gYSwYTLXGzGfvrr4JSYkxT3ZFbsmOHYHmOfFO-nKB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07" y="3193013"/>
            <a:ext cx="7383689" cy="14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2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Mitogenome</a:t>
            </a:r>
            <a:r>
              <a:rPr lang="en-US" dirty="0"/>
              <a:t>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Most existing pipelines rely on reference genome or </a:t>
            </a:r>
            <a:r>
              <a:rPr lang="en-US" sz="2400" dirty="0" err="1"/>
              <a:t>mitogenome</a:t>
            </a:r>
            <a:r>
              <a:rPr lang="en-US" sz="2400" dirty="0"/>
              <a:t> of related species</a:t>
            </a:r>
            <a:endParaRPr lang="en-US" sz="2400" i="1" dirty="0"/>
          </a:p>
          <a:p>
            <a:pPr>
              <a:spcBef>
                <a:spcPts val="600"/>
              </a:spcBef>
            </a:pPr>
            <a:r>
              <a:rPr lang="en-US" sz="2400" dirty="0"/>
              <a:t>Off-the-shelf </a:t>
            </a:r>
            <a:r>
              <a:rPr lang="en-US" sz="2400" i="1" dirty="0"/>
              <a:t>de novo</a:t>
            </a:r>
            <a:r>
              <a:rPr lang="en-US" sz="2400" dirty="0"/>
              <a:t> assemblers poorly suited for assembling </a:t>
            </a:r>
            <a:r>
              <a:rPr lang="en-US" sz="2400" dirty="0" err="1"/>
              <a:t>mtDNA</a:t>
            </a:r>
            <a:r>
              <a:rPr lang="en-US" sz="2400" dirty="0"/>
              <a:t> from WGS reads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Mitochondrial reads often discarded due to much higher sequencing depth of </a:t>
            </a:r>
            <a:r>
              <a:rPr lang="en-US" sz="2400" dirty="0" err="1"/>
              <a:t>mtDNA</a:t>
            </a:r>
            <a:r>
              <a:rPr lang="en-US" sz="2400" dirty="0"/>
              <a:t> compared to </a:t>
            </a:r>
            <a:r>
              <a:rPr lang="en-US" sz="2400" dirty="0" err="1"/>
              <a:t>gDNA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dirty="0"/>
              <a:t>Do not handle well circular genomes &amp; repeats</a:t>
            </a:r>
          </a:p>
        </p:txBody>
      </p:sp>
    </p:spTree>
    <p:extLst>
      <p:ext uri="{BB962C8B-B14F-4D97-AF65-F5344CB8AC3E}">
        <p14:creationId xmlns:p14="http://schemas.microsoft.com/office/powerpoint/2010/main" val="286190837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bluebar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0</TotalTime>
  <Words>1014</Words>
  <Application>Microsoft Office PowerPoint</Application>
  <PresentationFormat>On-screen Show (16:9)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white-bluebar-template</vt:lpstr>
      <vt:lpstr>1_Custom Design</vt:lpstr>
      <vt:lpstr>Custom Design</vt:lpstr>
      <vt:lpstr>PowerPoint Presentation</vt:lpstr>
      <vt:lpstr>Outline</vt:lpstr>
      <vt:lpstr>Mitochondria: the powerhouse of the cell</vt:lpstr>
      <vt:lpstr>The second genome</vt:lpstr>
      <vt:lpstr>Why sequence the mitogenome?</vt:lpstr>
      <vt:lpstr>Why sequence the mitogenome?</vt:lpstr>
      <vt:lpstr>Why sequence the mitogenome?</vt:lpstr>
      <vt:lpstr>Why sequence the mitogenome?</vt:lpstr>
      <vt:lpstr>Mitogenome assembly</vt:lpstr>
      <vt:lpstr>Prior work</vt:lpstr>
      <vt:lpstr>Outline</vt:lpstr>
      <vt:lpstr>SMART</vt:lpstr>
      <vt:lpstr>SMART workflow</vt:lpstr>
      <vt:lpstr>Adapter trimming</vt:lpstr>
      <vt:lpstr>Seed (COI) sequences</vt:lpstr>
      <vt:lpstr>Coverage based filter</vt:lpstr>
      <vt:lpstr>Preliminary assembly</vt:lpstr>
      <vt:lpstr>Preliminary contig filtering</vt:lpstr>
      <vt:lpstr>Read alignment</vt:lpstr>
      <vt:lpstr>Secondary assembly</vt:lpstr>
      <vt:lpstr>Max-likelihood search</vt:lpstr>
      <vt:lpstr>ALE likelihood</vt:lpstr>
      <vt:lpstr>Bootstrapping &amp; clustering</vt:lpstr>
      <vt:lpstr>MITOS annotation</vt:lpstr>
      <vt:lpstr>Galaxy interface @ neo.engr.uconn.edu/?toolid=SMART</vt:lpstr>
      <vt:lpstr>Outline</vt:lpstr>
      <vt:lpstr>Coverage filter accuracy</vt:lpstr>
      <vt:lpstr>1KGP human datasets</vt:lpstr>
      <vt:lpstr>Other datasets</vt:lpstr>
      <vt:lpstr>Other datasets</vt:lpstr>
      <vt:lpstr>Other datasets</vt:lpstr>
      <vt:lpstr>Outline</vt:lpstr>
      <vt:lpstr>Conclusions</vt:lpstr>
      <vt:lpstr>Ongoing work</vt:lpstr>
      <vt:lpstr>Thank you for you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2018-10-31T20:12:38Z</dcterms:created>
  <dcterms:modified xsi:type="dcterms:W3CDTF">2018-10-31T20:13:02Z</dcterms:modified>
  <cp:contentStatus/>
</cp:coreProperties>
</file>