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10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D8FBEC-8A41-4B30-8CC4-CE71E5FCDAFC}">
  <a:tblStyle styleId="{B3D8FBEC-8A41-4B30-8CC4-CE71E5FCDAF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594"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dda9a5e6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dda9a5e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c980cd9f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c980cd9f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df8fe9f6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df8fe9f6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dda9a5e6e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dda9a5e6e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dda9a5e6e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dda9a5e6e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dda9a5e6e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dda9a5e6e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dda9a5e6e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dda9a5e6e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difference between the MITOBim and NOVOPlast, in NOVOPlasty, they use </a:t>
            </a:r>
            <a:r>
              <a:rPr lang="en">
                <a:solidFill>
                  <a:schemeClr val="dk1"/>
                </a:solidFill>
              </a:rPr>
              <a:t> library insert size to verify</a:t>
            </a:r>
            <a:r>
              <a:rPr lang="en"/>
              <a:t> position of the paired reads. However, due to their inherently greedy approach, seed-and-extend methods have difficulty handling repetitive regions present in some mitochondrial genomes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dda9a5e6e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dda9a5e6e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need to reference and seed sequences in this approach. Although these tools are broadly applicable, they can have prohibitive running times and may still fail to reconstruct complete mitogenomes, particularly in the presence of repeats shared between the nuclear and organelle genomes. The differences between Norgal and plasmidSPAdes that they use different threshold to filter out nuclear and different assembler.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c980cd9f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c980cd9f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dda9a5e6e_0_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dda9a5e6e_0_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dda9a5e6e_0_1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dda9a5e6e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dda9a5e6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dda9a5e6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dda9a5e6e_0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dda9a5e6e_0_1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Similar to seed-and-extend tools such as MITObim and NOVOPlasty, SMART requires as input a seed sequence.</a:t>
            </a:r>
            <a:endParaRPr/>
          </a:p>
          <a:p>
            <a:pPr marL="457200" lvl="0" indent="-298450" algn="l" rtl="0">
              <a:spcBef>
                <a:spcPts val="0"/>
              </a:spcBef>
              <a:spcAft>
                <a:spcPts val="0"/>
              </a:spcAft>
              <a:buSzPts val="1100"/>
              <a:buChar char="●"/>
            </a:pPr>
            <a:r>
              <a:rPr lang="en"/>
              <a:t>However, unlike MITObim and NOVOPlasty, SMART uses the seed sequence only for estimating mtDNA k-mer coverage and implementing an efficient coverage-based read filter</a:t>
            </a:r>
            <a:endParaRPr/>
          </a:p>
          <a:p>
            <a:pPr marL="457200" lvl="0" indent="-298450" algn="l" rtl="0">
              <a:spcBef>
                <a:spcPts val="0"/>
              </a:spcBef>
              <a:spcAft>
                <a:spcPts val="0"/>
              </a:spcAft>
              <a:buSzPts val="1100"/>
              <a:buChar char="●"/>
            </a:pPr>
            <a:r>
              <a:rPr lang="en"/>
              <a:t>Additionally, although seed sequences from the same species are preferable, assembly can succeed even with seeds from closely related species.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dda9a5e6e_0_1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dda9a5e6e_0_1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there are numerous tools that can be used for quality checking and filltering WGS data. </a:t>
            </a:r>
            <a:endParaRPr/>
          </a:p>
          <a:p>
            <a:pPr marL="457200" lvl="0" indent="-298450" algn="l" rtl="0">
              <a:spcBef>
                <a:spcPts val="0"/>
              </a:spcBef>
              <a:spcAft>
                <a:spcPts val="0"/>
              </a:spcAft>
              <a:buSzPts val="1100"/>
              <a:buChar char="●"/>
            </a:pPr>
            <a:r>
              <a:rPr lang="en"/>
              <a:t>However, many of these tools require iterative user intervention.</a:t>
            </a:r>
            <a:endParaRPr/>
          </a:p>
          <a:p>
            <a:pPr marL="457200" lvl="0" indent="-298450" algn="l" rtl="0">
              <a:spcBef>
                <a:spcPts val="0"/>
              </a:spcBef>
              <a:spcAft>
                <a:spcPts val="0"/>
              </a:spcAft>
              <a:buSzPts val="1100"/>
              <a:buChar char="●"/>
            </a:pPr>
            <a:r>
              <a:rPr lang="en"/>
              <a:t>To minimize user involvement, in SMART we have only incorporated automatic adapter detection and removal. </a:t>
            </a:r>
            <a:endParaRPr/>
          </a:p>
          <a:p>
            <a:pPr marL="457200" lvl="0" indent="-298450" algn="l" rtl="0">
              <a:spcBef>
                <a:spcPts val="0"/>
              </a:spcBef>
              <a:spcAft>
                <a:spcPts val="0"/>
              </a:spcAft>
              <a:buSzPts val="1100"/>
              <a:buChar char="●"/>
            </a:pPr>
            <a:r>
              <a:rPr lang="en"/>
              <a:t>Specically, we detect and trim adapters using tools included in the IRFinder package. </a:t>
            </a:r>
            <a:endParaRPr/>
          </a:p>
          <a:p>
            <a:pPr marL="457200" lvl="0" indent="-298450" algn="l" rtl="0">
              <a:spcBef>
                <a:spcPts val="0"/>
              </a:spcBef>
              <a:spcAft>
                <a:spcPts val="0"/>
              </a:spcAft>
              <a:buSzPts val="1100"/>
              <a:buChar char="●"/>
            </a:pPr>
            <a:r>
              <a:rPr lang="en"/>
              <a:t>These tools take advantage of the fact that for paired-end WGS data adapter sequences are included in both reads when the target DNA fragment is shorter than the read length. </a:t>
            </a:r>
            <a:endParaRPr/>
          </a:p>
          <a:p>
            <a:pPr marL="457200" lvl="0" indent="-298450" algn="l" rtl="0">
              <a:spcBef>
                <a:spcPts val="0"/>
              </a:spcBef>
              <a:spcAft>
                <a:spcPts val="0"/>
              </a:spcAft>
              <a:buSzPts val="1100"/>
              <a:buChar char="●"/>
            </a:pPr>
            <a:r>
              <a:rPr lang="en"/>
              <a:t>This allows both highly accurate automatic detection of adaptor sequences from a small data sample and very precise (single base resolution) adapter trimming.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dda9a5e6e_0_1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g5dda9a5e6e_0_1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dda9a5e6e_0_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aim of this step is to filter out nuclear reads and keep mitochondrial ones by taking advantage of the difference in copy number between the nuclear and mitochondrial genomes.</a:t>
            </a:r>
            <a:endParaRPr/>
          </a:p>
          <a:p>
            <a:pPr marL="457200" lvl="0" indent="-298450" algn="l" rtl="0">
              <a:spcBef>
                <a:spcPts val="0"/>
              </a:spcBef>
              <a:spcAft>
                <a:spcPts val="0"/>
              </a:spcAft>
              <a:buSzPts val="1100"/>
              <a:buChar char="●"/>
            </a:pPr>
            <a:r>
              <a:rPr lang="en"/>
              <a:t>Due to this difference, the counts of k-mers that originate from the mitocondrial genome are expected to be much higher than that of k-mers from the nuclear genome, with the possible exception of k-mers that originate from nuclear genome repeats with similar copy number.</a:t>
            </a:r>
            <a:endParaRPr/>
          </a:p>
        </p:txBody>
      </p:sp>
      <p:sp>
        <p:nvSpPr>
          <p:cNvPr id="298" name="Google Shape;298;g5dda9a5e6e_0_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dda9a5e6e_0_3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5dda9a5e6e_0_3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dda9a5e6e_0_1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Although most seed sequence k-mers are expected to have high augmented counts, k-mers from regions of the seed sequence that have high dissimilarity to the homologous region of the sequenced mitogenome will still have zero or near-zero augmented counts.</a:t>
            </a:r>
            <a:endParaRPr/>
          </a:p>
          <a:p>
            <a:pPr marL="457200" lvl="0" indent="-298450" algn="l" rtl="0">
              <a:spcBef>
                <a:spcPts val="0"/>
              </a:spcBef>
              <a:spcAft>
                <a:spcPts val="0"/>
              </a:spcAft>
              <a:buSzPts val="1100"/>
              <a:buChar char="●"/>
            </a:pPr>
            <a:r>
              <a:rPr lang="en"/>
              <a:t>Consequently, we use the MCLUST package to fit a two-component Gaussian mixture model to the one-dimensional distribution of augmented k-mer counts, and use the mean  and standard deviation  of the upper component as the estimate for the corresponding mtDNA k-mer count statistics.</a:t>
            </a:r>
            <a:endParaRPr/>
          </a:p>
        </p:txBody>
      </p:sp>
      <p:sp>
        <p:nvSpPr>
          <p:cNvPr id="319" name="Google Shape;319;g5dda9a5e6e_0_1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dda9a5e6e_0_3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dda9a5e6e_0_3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To eciently extract putative mitochondrial reads, a hash table is populated with all read k-mers (not just seed sequence k-mers) that have a count within 3 standard deviations of the estimated mtDNA k-mer count mean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dda9a5e6e_0_3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dda9a5e6e_0_3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read of length l in the bootstrap sample is then considered to be of mitochondrial origin if at least l - (2k - 1) of its k-mers are found in the hash table</a:t>
            </a:r>
            <a:endParaRPr/>
          </a:p>
          <a:p>
            <a:pPr marL="457200" lvl="0" indent="-298450" algn="l" rtl="0">
              <a:spcBef>
                <a:spcPts val="0"/>
              </a:spcBef>
              <a:spcAft>
                <a:spcPts val="0"/>
              </a:spcAft>
              <a:buSzPts val="1100"/>
              <a:buChar char="●"/>
            </a:pPr>
            <a:r>
              <a:rPr lang="en"/>
              <a:t>Experimental results in the next section show that, albeit not perfect, the coverage-based filter typically leads to a substantial enrichment in mitochondrial reads, even when the coverage estimates are based on relatively few reads and short seed sequences.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dda9a5e6e_0_1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goal of this step is to generate longer contigs from the enriched set of mitochondrial reads that pass the coverage-based filter. For eciency, we use Velvet, a fast short read assembler based on de Bruijn graphs. </a:t>
            </a:r>
            <a:endParaRPr/>
          </a:p>
          <a:p>
            <a:pPr marL="457200" lvl="0" indent="-298450" algn="l" rtl="0">
              <a:spcBef>
                <a:spcPts val="0"/>
              </a:spcBef>
              <a:spcAft>
                <a:spcPts val="0"/>
              </a:spcAft>
              <a:buSzPts val="1100"/>
              <a:buChar char="●"/>
            </a:pPr>
            <a:r>
              <a:rPr lang="en"/>
              <a:t>Since some nuclear genome reads are expected to pass the coverage-based filter, the output of Velvet is typically a mixture of mitochondrial and nuclear genome contigs.</a:t>
            </a:r>
            <a:endParaRPr/>
          </a:p>
        </p:txBody>
      </p:sp>
      <p:sp>
        <p:nvSpPr>
          <p:cNvPr id="350" name="Google Shape;350;g5dda9a5e6e_0_1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dda9a5e6e_0_1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aim of this step to filter out nuclear genome contigs. </a:t>
            </a:r>
            <a:endParaRPr/>
          </a:p>
          <a:p>
            <a:pPr marL="457200" lvl="0" indent="-298450" algn="l" rtl="0">
              <a:spcBef>
                <a:spcPts val="0"/>
              </a:spcBef>
              <a:spcAft>
                <a:spcPts val="0"/>
              </a:spcAft>
              <a:buSzPts val="1100"/>
              <a:buChar char="●"/>
            </a:pPr>
            <a:r>
              <a:rPr lang="en"/>
              <a:t>This is accomplished by searching each contig against a local database of 8,376 complete eukaryotic mitogenomes downloaded from NCBI by using nucleotide-nucleotide BLAST 2.7.1+. </a:t>
            </a:r>
            <a:endParaRPr/>
          </a:p>
          <a:p>
            <a:pPr marL="457200" lvl="0" indent="-298450" algn="l" rtl="0">
              <a:spcBef>
                <a:spcPts val="0"/>
              </a:spcBef>
              <a:spcAft>
                <a:spcPts val="0"/>
              </a:spcAft>
              <a:buSzPts val="1100"/>
              <a:buChar char="●"/>
            </a:pPr>
            <a:r>
              <a:rPr lang="en"/>
              <a:t>As result of this step we retain only contigs that have hits with an E-value of 10^-10 or less.</a:t>
            </a:r>
            <a:endParaRPr/>
          </a:p>
        </p:txBody>
      </p:sp>
      <p:sp>
        <p:nvSpPr>
          <p:cNvPr id="358" name="Google Shape;358;g5dda9a5e6e_0_1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c980cd9f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c980cd9f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dda9a5e6e_0_1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aim of this step to pull out additional mitochondrial reads that are missed by coverage filter using an alignment-based approach reminiscent of the seed-and-extend approaches. </a:t>
            </a:r>
            <a:endParaRPr/>
          </a:p>
          <a:p>
            <a:pPr marL="457200" lvl="0" indent="-298450" algn="l" rtl="0">
              <a:spcBef>
                <a:spcPts val="0"/>
              </a:spcBef>
              <a:spcAft>
                <a:spcPts val="0"/>
              </a:spcAft>
              <a:buSzPts val="1100"/>
              <a:buChar char="●"/>
            </a:pPr>
            <a:r>
              <a:rPr lang="en"/>
              <a:t>To implement this step eciently, we build an index for the contigs with significant BLAST matches, then align all bootstrap reads against the index by using HISAT2, a fast and sensitive aligner for NGS reads. </a:t>
            </a:r>
            <a:endParaRPr/>
          </a:p>
          <a:p>
            <a:pPr marL="457200" lvl="0" indent="-298450" algn="l" rtl="0">
              <a:spcBef>
                <a:spcPts val="0"/>
              </a:spcBef>
              <a:spcAft>
                <a:spcPts val="0"/>
              </a:spcAft>
              <a:buSzPts val="1100"/>
              <a:buChar char="●"/>
            </a:pPr>
            <a:r>
              <a:rPr lang="en"/>
              <a:t>Since the set of preliminary contigs is likely incomplete, both reads in a pair are kept if one of them is aligned. Specifically, all reads in a bootstrap sample are aligned using HISAT2 as single reads, and the union of all read IDs is given to the seqtk tool to pull from the bootstrap sample the read pairs that have at least one of the reads aligned.</a:t>
            </a:r>
            <a:endParaRPr/>
          </a:p>
          <a:p>
            <a:pPr marL="457200" lvl="0" indent="-298450" algn="l" rtl="0">
              <a:spcBef>
                <a:spcPts val="0"/>
              </a:spcBef>
              <a:spcAft>
                <a:spcPts val="0"/>
              </a:spcAft>
              <a:buSzPts val="1100"/>
              <a:buChar char="●"/>
            </a:pPr>
            <a:endParaRPr/>
          </a:p>
        </p:txBody>
      </p:sp>
      <p:sp>
        <p:nvSpPr>
          <p:cNvPr id="367" name="Google Shape;367;g5dda9a5e6e_0_1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5dda9a5e6e_0_1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goal of this step to assemble a high-quality mitochondrial sequence using the reads that pass the alignment-based filtering. SMART performs the secondary assembly using SPAdes, a multi-kmer de Bruijn graph assembler with robust performance even in the presence of non-uniformities in read coverage.</a:t>
            </a:r>
            <a:endParaRPr/>
          </a:p>
          <a:p>
            <a:pPr marL="457200" lvl="0" indent="-298450" algn="l" rtl="0">
              <a:spcBef>
                <a:spcPts val="0"/>
              </a:spcBef>
              <a:spcAft>
                <a:spcPts val="0"/>
              </a:spcAft>
              <a:buSzPts val="1100"/>
              <a:buChar char="●"/>
            </a:pPr>
            <a:r>
              <a:rPr lang="en"/>
              <a:t>Since mitochondrial genomes are circular, SMART checks if the results of SPAdes assembly is an Eulearian graph using a custom python script. </a:t>
            </a:r>
            <a:endParaRPr/>
          </a:p>
          <a:p>
            <a:pPr marL="457200" lvl="0" indent="-298450" algn="l" rtl="0">
              <a:spcBef>
                <a:spcPts val="0"/>
              </a:spcBef>
              <a:spcAft>
                <a:spcPts val="0"/>
              </a:spcAft>
              <a:buSzPts val="1100"/>
              <a:buChar char="●"/>
            </a:pPr>
            <a:r>
              <a:rPr lang="en"/>
              <a:t>If so, SMART moves to the scaffolding step, otherwise SMART repeats the alignment-based read filtering and secondary assembly using SPAdes for up to 5 iterations. </a:t>
            </a:r>
            <a:endParaRPr/>
          </a:p>
          <a:p>
            <a:pPr marL="457200" lvl="0" indent="-298450" algn="l" rtl="0">
              <a:spcBef>
                <a:spcPts val="0"/>
              </a:spcBef>
              <a:spcAft>
                <a:spcPts val="0"/>
              </a:spcAft>
              <a:buSzPts val="1100"/>
              <a:buChar char="●"/>
            </a:pPr>
            <a:r>
              <a:rPr lang="en"/>
              <a:t>As a result of these iterations, the number of selected reads and the length of the assembled contigs typically increase.</a:t>
            </a:r>
            <a:endParaRPr/>
          </a:p>
        </p:txBody>
      </p:sp>
      <p:sp>
        <p:nvSpPr>
          <p:cNvPr id="390" name="Google Shape;390;g5dda9a5e6e_0_1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dda9a5e6e_0_20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g5dda9a5e6e_0_20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5dda9a5e6e_0_2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When SPAdes produces an Eulerian assembly graph or the maximum number of iterations is reached, SMART begins the scaffolding step. </a:t>
            </a:r>
            <a:endParaRPr/>
          </a:p>
          <a:p>
            <a:pPr marL="457200" lvl="0" indent="-298450" algn="l" rtl="0">
              <a:spcBef>
                <a:spcPts val="0"/>
              </a:spcBef>
              <a:spcAft>
                <a:spcPts val="0"/>
              </a:spcAft>
              <a:buSzPts val="1100"/>
              <a:buChar char="●"/>
            </a:pPr>
            <a:r>
              <a:rPr lang="en"/>
              <a:t>SMART generates all paths of the Eulerian graph using a depth-first approach. </a:t>
            </a:r>
            <a:endParaRPr/>
          </a:p>
          <a:p>
            <a:pPr marL="457200" lvl="0" indent="-298450" algn="l" rtl="0">
              <a:spcBef>
                <a:spcPts val="0"/>
              </a:spcBef>
              <a:spcAft>
                <a:spcPts val="0"/>
              </a:spcAft>
              <a:buSzPts val="1100"/>
              <a:buChar char="●"/>
            </a:pPr>
            <a:r>
              <a:rPr lang="en"/>
              <a:t>For each explored path SMART generates a scaffold sequence by trying to overlap adjacent contigs or closing gaps between contigs using SSPACE. </a:t>
            </a:r>
            <a:endParaRPr/>
          </a:p>
          <a:p>
            <a:pPr marL="457200" lvl="0" indent="-298450" algn="l" rtl="0">
              <a:spcBef>
                <a:spcPts val="0"/>
              </a:spcBef>
              <a:spcAft>
                <a:spcPts val="0"/>
              </a:spcAft>
              <a:buSzPts val="1100"/>
              <a:buChar char="●"/>
            </a:pPr>
            <a:r>
              <a:rPr lang="en"/>
              <a:t>To select the most likely assembly SMART uses the ALE tool to compute the likelihood of each scaffold sequence and outputs the sequence with maximum likelhood. </a:t>
            </a:r>
            <a:endParaRPr/>
          </a:p>
          <a:p>
            <a:pPr marL="0" lvl="0" indent="0" algn="l" rtl="0">
              <a:spcBef>
                <a:spcPts val="0"/>
              </a:spcBef>
              <a:spcAft>
                <a:spcPts val="0"/>
              </a:spcAft>
              <a:buNone/>
            </a:pPr>
            <a:endParaRPr/>
          </a:p>
        </p:txBody>
      </p:sp>
      <p:sp>
        <p:nvSpPr>
          <p:cNvPr id="403" name="Google Shape;403;g5dda9a5e6e_0_2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dda9a5e6e_0_2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The ALE likelihood model is based on four sub-scores: placement scoring takes into account how well read sequences agree with the sca</a:t>
            </a:r>
            <a:br>
              <a:rPr lang="en">
                <a:solidFill>
                  <a:schemeClr val="dk1"/>
                </a:solidFill>
              </a:rPr>
            </a:br>
            <a:r>
              <a:rPr lang="en">
                <a:solidFill>
                  <a:schemeClr val="dk1"/>
                </a:solidFill>
              </a:rPr>
              <a:t>old sequence, insert scoring assesses how well insert lengths implied by the alignments of paired reads match the expected insert length distribution, depth scoring re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ects how well the read depth at each location agrees with the depth expected after GC-bias correction, and k-mer scoring shows how well k-mer counts of each contig match the multinomial distribution estimated from the entire assembly.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ALE likelihood assessment is particularly useful for selecting high-confidence assemblies when the Eulerian graph has duplicated contigs.</a:t>
            </a:r>
            <a:endParaRPr/>
          </a:p>
        </p:txBody>
      </p:sp>
      <p:sp>
        <p:nvSpPr>
          <p:cNvPr id="413" name="Google Shape;413;g5dda9a5e6e_0_2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5dda9a5e6e_0_3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5dda9a5e6e_0_3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5dda9a5e6e_0_2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g5dda9a5e6e_0_2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5dda9a5e6e_0_2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5dda9a5e6e_0_2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5dda9a5e6e_0_2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Once all pairwise distances are computed SMART runs the hierarchical clustering algorithm implemented by the hclust R package on the edit distance matrix and automatically cuts the resulting dendogram into clusters based on silhouette scores. </a:t>
            </a:r>
            <a:endParaRPr/>
          </a:p>
          <a:p>
            <a:pPr marL="457200" lvl="0" indent="-298450" algn="l" rtl="0">
              <a:spcBef>
                <a:spcPts val="0"/>
              </a:spcBef>
              <a:spcAft>
                <a:spcPts val="0"/>
              </a:spcAft>
              <a:buSzPts val="1100"/>
              <a:buChar char="●"/>
            </a:pPr>
            <a:r>
              <a:rPr lang="en"/>
              <a:t>Sequences within each cluster are flipped to the same strand and rotated to a consistent linearization using MARS. </a:t>
            </a:r>
            <a:endParaRPr/>
          </a:p>
          <a:p>
            <a:pPr marL="457200" lvl="0" indent="-298450" algn="l" rtl="0">
              <a:spcBef>
                <a:spcPts val="0"/>
              </a:spcBef>
              <a:spcAft>
                <a:spcPts val="0"/>
              </a:spcAft>
              <a:buSzPts val="1100"/>
              <a:buChar char="●"/>
            </a:pPr>
            <a:r>
              <a:rPr lang="en"/>
              <a:t>Finally, SMART runs the MAFFT multiple sequences alignment tool [31] to generate a consensus sequence for each cluster.</a:t>
            </a:r>
            <a:endParaRPr/>
          </a:p>
          <a:p>
            <a:pPr marL="457200" lvl="0" indent="-298450" algn="l" rtl="0">
              <a:spcBef>
                <a:spcPts val="0"/>
              </a:spcBef>
              <a:spcAft>
                <a:spcPts val="0"/>
              </a:spcAft>
              <a:buSzPts val="1100"/>
              <a:buChar char="●"/>
            </a:pPr>
            <a:endParaRPr/>
          </a:p>
        </p:txBody>
      </p:sp>
      <p:sp>
        <p:nvSpPr>
          <p:cNvPr id="463" name="Google Shape;463;g5dda9a5e6e_0_2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5dda9a5e6e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g5dda9a5e6e_0_2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dda9a5e6e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dda9a5e6e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Best known organelle which are found in most of eukaryotic organisms</a:t>
            </a:r>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5dda9a5e6e_0_2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Each cluster consensus sequence is annotated using the MITOS de novo mitochondrial genome annotation pipeline, which identifies protein coding genes based on BLAST searches against previously annotated protein sequences and annotates tRNA and rRNA genes based on manually curated covariance models capturing both sequence and secondary structure similarity to known sequences.</a:t>
            </a:r>
            <a:endParaRPr/>
          </a:p>
        </p:txBody>
      </p:sp>
      <p:sp>
        <p:nvSpPr>
          <p:cNvPr id="478" name="Google Shape;478;g5dda9a5e6e_0_2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5dda9a5e6e_0_2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g5dda9a5e6e_0_2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7c980cd9f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7c980cd9f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5dda9a5e6e_0_3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5dda9a5e6e_0_3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assess the effectiveness of SMART and compare it with prior methods we used two groups of datasets.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5dda9a5e6e_0_3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5dda9a5e6e_0_3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Six of the human datasets were generated using the WGS strategy, while the other two datasets were generated using Whole Exome Sequencing (WES)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5dda9a5e6e_0_3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5dda9a5e6e_0_3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notable feature of the considered datasets is the highly variable percentage of reads of mitochondrial origin, ranging from 0.005% in Grus Japonensis to over 4% in Aspergillus niger. This percentage was estimated by aligning 25M read pairs (or the entire dataset if comprised of fewer than 25M read pairs) to the respective ground truth mtDNA sequence using bowtie2.</a:t>
            </a:r>
            <a:endParaRPr/>
          </a:p>
          <a:p>
            <a:pPr marL="0" lvl="0" indent="0" algn="l" rtl="0">
              <a:spcBef>
                <a:spcPts val="0"/>
              </a:spcBef>
              <a:spcAft>
                <a:spcPts val="0"/>
              </a:spcAft>
              <a:buNone/>
            </a:pPr>
            <a:endParaRPr/>
          </a:p>
          <a:p>
            <a:pPr marL="0" lvl="0" indent="0" algn="l" rtl="0">
              <a:spcBef>
                <a:spcPts val="0"/>
              </a:spcBef>
              <a:spcAft>
                <a:spcPts val="0"/>
              </a:spcAft>
              <a:buNone/>
            </a:pPr>
            <a:r>
              <a:rPr lang="en"/>
              <a:t>Most likely, other important contributing factors to this variability include DNA extraction and library preparation protocols, the tissue of origin, and the developmental stage of the sample.</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5dda9a5e6e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5dda9a5e6e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5dda9a5e6e_0_3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5dda9a5e6e_0_3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dda9a5e6e_0_3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dda9a5e6e_0_3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5dda9a5e6e_0_3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5dda9a5e6e_0_3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dda9a5e6e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dda9a5e6e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When DNA samples are sequencing using whole genome sequences, the data has both nuclear and mitochondrial reads.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5dda9a5e6e_0_3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5dda9a5e6e_0_3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Although there are minor differences between the percentage identity reported by different tools, all values are very high, with the slightly lower identities observed for Aspergillus niger, Grus japonensis, and Phlebotomus papatasi possibly being explained by the higher intra-species variability within these species.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7c39bba7b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7c39bba7b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7c980cd9fa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7c980cd9f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7c39bba7b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7c39bba7b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7c39bba7b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7c39bba7b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7c980cd9f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7c980cd9f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7c980cd9fa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7c980cd9fa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7c39bba7b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7c39bba7b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7c980cd9f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7c980cd9f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7caf1b9ee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7caf1b9ee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dda9a5e6e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dda9a5e6e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Single nucleotide polymorphisms in mitochondrial genome have long been used for tracking human migration</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7c980cd9f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7c980cd9f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7c980cd9f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7c980cd9f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7c980cd9fa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7c980cd9fa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7c39bba7bf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7c39bba7b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7c39bba7b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7c39bba7b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7c39bba7b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7c39bba7b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7c39bba7b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7c39bba7b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7c39bba7bf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7c39bba7b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7c39bba7b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7c39bba7b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7c980cd9f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7c980cd9f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dda9a5e6e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dda9a5e6e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Mitochondrial DNA (mtDNA) mutations and heteroplasmy (simultaneous presence of multiple mitochondrial sequences in a cell) have also been associated with human diseases</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7cb983a3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7cb983a3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6de830d9fb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6de830d9f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6de830d9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6de830d9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6de830d9fb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6de830d9f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6de830d9f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6de830d9f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6de830d9f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6de830d9f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6de830d9fb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6de830d9fb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6de830d9fb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6de830d9fb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de830d9fb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de830d9fb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6de830d9fb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6de830d9fb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dda9a5e6e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dda9a5e6e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mtDNA analysis can be a useful tool in forensics, especially when a crime scene sample contains degraded DNA not suitable for nuclear DNA tests</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6de830d9fb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6de830d9fb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6de830d9fb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6de830d9fb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6de830d9fb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6de830d9fb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6de830d9fb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6de830d9fb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6de830d9fb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6de830d9fb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6de830d9fb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6de830d9fb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6de830d9fb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6de830d9fb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6de830d9fb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6de830d9fb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6df8fe9f6e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6df8fe9f6e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6de830d9fb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6de830d9fb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dda9a5e6e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dda9a5e6e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mitochondrial genome sequences can be used for evolutionary studies of non-model species for which nuclear genomes are not yet available</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6de830d9fb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6de830d9fb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6de830d9fb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6de830d9fb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6de830d9fb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6de830d9fb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6de830d9fb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6de830d9fb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6de830d9fb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8" name="Google Shape;898;g6de830d9fb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6de830d9fb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6de830d9fb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7caf1b9ee6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7caf1b9ee6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7caf1b9ee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7caf1b9ee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7caf1b9ee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7caf1b9ee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5dda9a5e6e_0_2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5dda9a5e6e_0_2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2"/>
        <p:cNvGrpSpPr/>
        <p:nvPr/>
      </p:nvGrpSpPr>
      <p:grpSpPr>
        <a:xfrm>
          <a:off x="0" y="0"/>
          <a:ext cx="0" cy="0"/>
          <a:chOff x="0" y="0"/>
          <a:chExt cx="0" cy="0"/>
        </a:xfrm>
      </p:grpSpPr>
      <p:sp>
        <p:nvSpPr>
          <p:cNvPr id="63" name="Google Shape;63;p1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9" name="Google Shape;69;p1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75" name="Google Shape;75;p17"/>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76" name="Google Shape;76;p1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1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p18"/>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750"/>
              </a:spcBef>
              <a:spcAft>
                <a:spcPts val="0"/>
              </a:spcAft>
              <a:buClr>
                <a:schemeClr val="dk1"/>
              </a:buClr>
              <a:buSzPts val="1800"/>
              <a:buNone/>
              <a:defRPr sz="1800"/>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82" name="Google Shape;82;p1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9"/>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88" name="Google Shape;88;p1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1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 name="Google Shape;93;p20"/>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94" name="Google Shape;94;p20"/>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5" name="Google Shape;95;p20"/>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96" name="Google Shape;96;p20"/>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7" name="Google Shape;97;p2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2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2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p2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23"/>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lvl="0" indent="-381000" algn="l" rtl="0">
              <a:lnSpc>
                <a:spcPct val="90000"/>
              </a:lnSpc>
              <a:spcBef>
                <a:spcPts val="750"/>
              </a:spcBef>
              <a:spcAft>
                <a:spcPts val="0"/>
              </a:spcAft>
              <a:buClr>
                <a:schemeClr val="dk1"/>
              </a:buClr>
              <a:buSzPts val="2400"/>
              <a:buChar char="•"/>
              <a:defRPr sz="2400"/>
            </a:lvl1pPr>
            <a:lvl2pPr marL="914400" lvl="1" indent="-361950" algn="l" rtl="0">
              <a:lnSpc>
                <a:spcPct val="90000"/>
              </a:lnSpc>
              <a:spcBef>
                <a:spcPts val="375"/>
              </a:spcBef>
              <a:spcAft>
                <a:spcPts val="0"/>
              </a:spcAft>
              <a:buClr>
                <a:schemeClr val="dk1"/>
              </a:buClr>
              <a:buSzPts val="2100"/>
              <a:buChar char="•"/>
              <a:defRPr sz="2100"/>
            </a:lvl2pPr>
            <a:lvl3pPr marL="1371600" lvl="2" indent="-342900" algn="l" rtl="0">
              <a:lnSpc>
                <a:spcPct val="90000"/>
              </a:lnSpc>
              <a:spcBef>
                <a:spcPts val="375"/>
              </a:spcBef>
              <a:spcAft>
                <a:spcPts val="0"/>
              </a:spcAft>
              <a:buClr>
                <a:schemeClr val="dk1"/>
              </a:buClr>
              <a:buSzPts val="1800"/>
              <a:buChar char="•"/>
              <a:defRPr sz="1800"/>
            </a:lvl3pPr>
            <a:lvl4pPr marL="1828800" lvl="3" indent="-323850" algn="l" rtl="0">
              <a:lnSpc>
                <a:spcPct val="90000"/>
              </a:lnSpc>
              <a:spcBef>
                <a:spcPts val="375"/>
              </a:spcBef>
              <a:spcAft>
                <a:spcPts val="0"/>
              </a:spcAft>
              <a:buClr>
                <a:schemeClr val="dk1"/>
              </a:buClr>
              <a:buSzPts val="1500"/>
              <a:buChar char="•"/>
              <a:defRPr sz="1500"/>
            </a:lvl4pPr>
            <a:lvl5pPr marL="2286000" lvl="4" indent="-323850" algn="l" rtl="0">
              <a:lnSpc>
                <a:spcPct val="90000"/>
              </a:lnSpc>
              <a:spcBef>
                <a:spcPts val="375"/>
              </a:spcBef>
              <a:spcAft>
                <a:spcPts val="0"/>
              </a:spcAft>
              <a:buClr>
                <a:schemeClr val="dk1"/>
              </a:buClr>
              <a:buSzPts val="1500"/>
              <a:buChar char="•"/>
              <a:defRPr sz="1500"/>
            </a:lvl5pPr>
            <a:lvl6pPr marL="2743200" lvl="5" indent="-323850" algn="l" rtl="0">
              <a:lnSpc>
                <a:spcPct val="90000"/>
              </a:lnSpc>
              <a:spcBef>
                <a:spcPts val="375"/>
              </a:spcBef>
              <a:spcAft>
                <a:spcPts val="0"/>
              </a:spcAft>
              <a:buClr>
                <a:schemeClr val="dk1"/>
              </a:buClr>
              <a:buSzPts val="1500"/>
              <a:buChar char="•"/>
              <a:defRPr sz="1500"/>
            </a:lvl6pPr>
            <a:lvl7pPr marL="3200400" lvl="6" indent="-323850" algn="l" rtl="0">
              <a:lnSpc>
                <a:spcPct val="90000"/>
              </a:lnSpc>
              <a:spcBef>
                <a:spcPts val="375"/>
              </a:spcBef>
              <a:spcAft>
                <a:spcPts val="0"/>
              </a:spcAft>
              <a:buClr>
                <a:schemeClr val="dk1"/>
              </a:buClr>
              <a:buSzPts val="1500"/>
              <a:buChar char="•"/>
              <a:defRPr sz="1500"/>
            </a:lvl7pPr>
            <a:lvl8pPr marL="3657600" lvl="7" indent="-323850" algn="l" rtl="0">
              <a:lnSpc>
                <a:spcPct val="90000"/>
              </a:lnSpc>
              <a:spcBef>
                <a:spcPts val="375"/>
              </a:spcBef>
              <a:spcAft>
                <a:spcPts val="0"/>
              </a:spcAft>
              <a:buClr>
                <a:schemeClr val="dk1"/>
              </a:buClr>
              <a:buSzPts val="1500"/>
              <a:buChar char="•"/>
              <a:defRPr sz="1500"/>
            </a:lvl8pPr>
            <a:lvl9pPr marL="4114800" lvl="8" indent="-323850" algn="l" rtl="0">
              <a:lnSpc>
                <a:spcPct val="90000"/>
              </a:lnSpc>
              <a:spcBef>
                <a:spcPts val="375"/>
              </a:spcBef>
              <a:spcAft>
                <a:spcPts val="0"/>
              </a:spcAft>
              <a:buClr>
                <a:schemeClr val="dk1"/>
              </a:buClr>
              <a:buSzPts val="1500"/>
              <a:buChar char="•"/>
              <a:defRPr sz="1500"/>
            </a:lvl9pPr>
          </a:lstStyle>
          <a:p>
            <a:endParaRPr/>
          </a:p>
        </p:txBody>
      </p:sp>
      <p:sp>
        <p:nvSpPr>
          <p:cNvPr id="112" name="Google Shape;112;p23"/>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13" name="Google Shape;113;p2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p2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p24"/>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9" name="Google Shape;119;p24"/>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20" name="Google Shape;120;p2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p2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25"/>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6" name="Google Shape;126;p2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p2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p2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26"/>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32" name="Google Shape;132;p2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2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2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 name="Google Shape;58;p14"/>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hyperlink" Target="http://neo.engr.uconn.edu/?toolid=SMART"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s://www.phylotree.org/tree/index.htm"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1.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9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2.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9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ctrTitle"/>
          </p:nvPr>
        </p:nvSpPr>
        <p:spPr>
          <a:xfrm>
            <a:off x="311700" y="287375"/>
            <a:ext cx="8520600" cy="238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Algorithms for Mitochondrial Genome Assembly and Haplogroup Assignment from Low-Coverage Whole-Genome Sequencing Data</a:t>
            </a:r>
            <a:endParaRPr sz="3600"/>
          </a:p>
        </p:txBody>
      </p:sp>
      <p:sp>
        <p:nvSpPr>
          <p:cNvPr id="140" name="Google Shape;140;p27"/>
          <p:cNvSpPr txBox="1">
            <a:spLocks noGrp="1"/>
          </p:cNvSpPr>
          <p:nvPr>
            <p:ph type="subTitle" idx="1"/>
          </p:nvPr>
        </p:nvSpPr>
        <p:spPr>
          <a:xfrm>
            <a:off x="311700" y="2529325"/>
            <a:ext cx="8520600" cy="199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Fahad Alqahtani</a:t>
            </a:r>
            <a:endParaRPr sz="2400"/>
          </a:p>
          <a:p>
            <a:pPr marL="0" lvl="0" indent="0" algn="ctr" rtl="0">
              <a:spcBef>
                <a:spcPts val="0"/>
              </a:spcBef>
              <a:spcAft>
                <a:spcPts val="0"/>
              </a:spcAft>
              <a:buClr>
                <a:schemeClr val="dk1"/>
              </a:buClr>
              <a:buSzPts val="1100"/>
              <a:buFont typeface="Arial"/>
              <a:buNone/>
            </a:pPr>
            <a:endParaRPr sz="2400"/>
          </a:p>
          <a:p>
            <a:pPr marL="0" lvl="0" indent="0" algn="ctr" rtl="0">
              <a:spcBef>
                <a:spcPts val="0"/>
              </a:spcBef>
              <a:spcAft>
                <a:spcPts val="0"/>
              </a:spcAft>
              <a:buClr>
                <a:schemeClr val="dk1"/>
              </a:buClr>
              <a:buSzPts val="1100"/>
              <a:buFont typeface="Arial"/>
              <a:buNone/>
            </a:pPr>
            <a:r>
              <a:rPr lang="en" sz="2400"/>
              <a:t>Supervisor: Dr. Ion Măndoiu</a:t>
            </a:r>
            <a:endParaRPr sz="2400"/>
          </a:p>
          <a:p>
            <a:pPr marL="0" lvl="0" indent="0" algn="ctr" rtl="0">
              <a:spcBef>
                <a:spcPts val="0"/>
              </a:spcBef>
              <a:spcAft>
                <a:spcPts val="0"/>
              </a:spcAft>
              <a:buClr>
                <a:schemeClr val="dk1"/>
              </a:buClr>
              <a:buSzPts val="1100"/>
              <a:buFont typeface="Arial"/>
              <a:buNone/>
            </a:pPr>
            <a:r>
              <a:rPr lang="en" sz="2400"/>
              <a:t>Associate Advisors: Dr. Mukul Bansal &amp; Dr. Derek Aguiar</a:t>
            </a:r>
            <a:endParaRPr sz="2400"/>
          </a:p>
          <a:p>
            <a:pPr marL="0" lvl="0" indent="0" algn="ctr" rtl="0">
              <a:spcBef>
                <a:spcPts val="0"/>
              </a:spcBef>
              <a:spcAft>
                <a:spcPts val="0"/>
              </a:spcAft>
              <a:buClr>
                <a:schemeClr val="dk1"/>
              </a:buClr>
              <a:buSzPts val="1100"/>
              <a:buFont typeface="Arial"/>
              <a:buNone/>
            </a:pPr>
            <a:endParaRPr sz="1800"/>
          </a:p>
          <a:p>
            <a:pPr marL="0" lvl="0" indent="0" algn="ctr" rtl="0">
              <a:spcBef>
                <a:spcPts val="0"/>
              </a:spcBef>
              <a:spcAft>
                <a:spcPts val="0"/>
              </a:spcAft>
              <a:buClr>
                <a:schemeClr val="dk1"/>
              </a:buClr>
              <a:buSzPts val="1100"/>
              <a:buFont typeface="Arial"/>
              <a:buNone/>
            </a:pPr>
            <a:r>
              <a:rPr lang="en" sz="1800"/>
              <a:t>Computer Science &amp; Engineering Department</a:t>
            </a:r>
            <a:br>
              <a:rPr lang="en" sz="1800"/>
            </a:br>
            <a:r>
              <a:rPr lang="en" sz="1800"/>
              <a:t>University of Connecticut</a:t>
            </a:r>
            <a:endParaRPr sz="1800"/>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208" name="Google Shape;208;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Background</a:t>
            </a:r>
            <a:endParaRPr/>
          </a:p>
          <a:p>
            <a:pPr marL="457200" lvl="0" indent="-342900" algn="l" rtl="0">
              <a:spcBef>
                <a:spcPts val="0"/>
              </a:spcBef>
              <a:spcAft>
                <a:spcPts val="0"/>
              </a:spcAft>
              <a:buClr>
                <a:srgbClr val="FF0000"/>
              </a:buClr>
              <a:buSzPts val="1800"/>
              <a:buChar char="●"/>
            </a:pPr>
            <a:r>
              <a:rPr lang="en" b="1">
                <a:solidFill>
                  <a:srgbClr val="FF0000"/>
                </a:solidFill>
              </a:rPr>
              <a:t>Mitochondrial Genome Assembly</a:t>
            </a:r>
            <a:endParaRPr b="1">
              <a:solidFill>
                <a:srgbClr val="FF0000"/>
              </a:solidFill>
            </a:endParaRPr>
          </a:p>
          <a:p>
            <a:pPr marL="914400" lvl="1" indent="-317500" algn="l" rtl="0">
              <a:spcBef>
                <a:spcPts val="0"/>
              </a:spcBef>
              <a:spcAft>
                <a:spcPts val="0"/>
              </a:spcAft>
              <a:buClr>
                <a:srgbClr val="FF0000"/>
              </a:buClr>
              <a:buSzPts val="1400"/>
              <a:buChar char="○"/>
            </a:pPr>
            <a:r>
              <a:rPr lang="en" b="1">
                <a:solidFill>
                  <a:srgbClr val="FF0000"/>
                </a:solidFill>
              </a:rPr>
              <a:t>Related Work</a:t>
            </a:r>
            <a:endParaRPr b="1">
              <a:solidFill>
                <a:srgbClr val="FF0000"/>
              </a:solidFill>
            </a:endParaRPr>
          </a:p>
          <a:p>
            <a:pPr marL="914400" lvl="1" indent="-317500" algn="l" rtl="0">
              <a:spcBef>
                <a:spcPts val="0"/>
              </a:spcBef>
              <a:spcAft>
                <a:spcPts val="0"/>
              </a:spcAft>
              <a:buSzPts val="1400"/>
              <a:buChar char="○"/>
            </a:pPr>
            <a:r>
              <a:rPr lang="en"/>
              <a:t>Statistical Mitogenome Assembly with Repeats (SMART)</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914400" lvl="1" indent="-317500" algn="l" rtl="0">
              <a:spcBef>
                <a:spcPts val="0"/>
              </a:spcBef>
              <a:spcAft>
                <a:spcPts val="0"/>
              </a:spcAft>
              <a:buSzPts val="1400"/>
              <a:buChar char="○"/>
            </a:pPr>
            <a:r>
              <a:rPr lang="en"/>
              <a:t>Multi-Sample Statistical Mitogenome Assembly with Repeats (SMART2)</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Haplogroup Assignment</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Algorithms (single &amp; mixture)</a:t>
            </a:r>
            <a:endParaRPr/>
          </a:p>
          <a:p>
            <a:pPr marL="914400" lvl="1"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Future Work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Related Work </a:t>
            </a:r>
            <a:endParaRPr/>
          </a:p>
        </p:txBody>
      </p:sp>
      <p:sp>
        <p:nvSpPr>
          <p:cNvPr id="214" name="Google Shape;214;p37"/>
          <p:cNvSpPr txBox="1">
            <a:spLocks noGrp="1"/>
          </p:cNvSpPr>
          <p:nvPr>
            <p:ph type="body" idx="1"/>
          </p:nvPr>
        </p:nvSpPr>
        <p:spPr>
          <a:xfrm>
            <a:off x="311700" y="1152475"/>
            <a:ext cx="8520600" cy="328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Mitochondrial DNA Isolation</a:t>
            </a:r>
            <a:endParaRPr/>
          </a:p>
          <a:p>
            <a:pPr marL="914400" lvl="1" indent="-317500" algn="l" rtl="0">
              <a:spcBef>
                <a:spcPts val="0"/>
              </a:spcBef>
              <a:spcAft>
                <a:spcPts val="0"/>
              </a:spcAft>
              <a:buSzPts val="1400"/>
              <a:buChar char="○"/>
            </a:pPr>
            <a:r>
              <a:rPr lang="en"/>
              <a:t>Mitochondrial DNA can be experimentally separated from the nuclear DNA and sequenced independently </a:t>
            </a:r>
            <a:endParaRPr/>
          </a:p>
          <a:p>
            <a:pPr marL="1371600" lvl="2" indent="-317500" algn="l" rtl="0">
              <a:spcBef>
                <a:spcPts val="0"/>
              </a:spcBef>
              <a:spcAft>
                <a:spcPts val="0"/>
              </a:spcAft>
              <a:buSzPts val="1400"/>
              <a:buChar char="■"/>
            </a:pPr>
            <a:r>
              <a:rPr lang="en"/>
              <a:t>protocols are laborious.</a:t>
            </a:r>
            <a:endParaRPr/>
          </a:p>
          <a:p>
            <a:pPr marL="457200" lvl="0" indent="-342900" algn="l" rtl="0">
              <a:spcBef>
                <a:spcPts val="0"/>
              </a:spcBef>
              <a:spcAft>
                <a:spcPts val="0"/>
              </a:spcAft>
              <a:buSzPts val="1800"/>
              <a:buChar char="●"/>
            </a:pPr>
            <a:r>
              <a:rPr lang="en"/>
              <a:t>Off-the-shelf de Novo Genome Assembly Tools</a:t>
            </a:r>
            <a:endParaRPr/>
          </a:p>
          <a:p>
            <a:pPr marL="914400" lvl="1" indent="-317500" algn="l" rtl="0">
              <a:spcBef>
                <a:spcPts val="0"/>
              </a:spcBef>
              <a:spcAft>
                <a:spcPts val="0"/>
              </a:spcAft>
              <a:buSzPts val="1400"/>
              <a:buChar char="○"/>
            </a:pPr>
            <a:r>
              <a:rPr lang="en"/>
              <a:t>Fail to generate high quality mitochondrial genome sequences</a:t>
            </a:r>
            <a:endParaRPr/>
          </a:p>
          <a:p>
            <a:pPr marL="1371600" lvl="2" indent="-317500" algn="l" rtl="0">
              <a:spcBef>
                <a:spcPts val="0"/>
              </a:spcBef>
              <a:spcAft>
                <a:spcPts val="0"/>
              </a:spcAft>
              <a:buSzPts val="1400"/>
              <a:buChar char="■"/>
            </a:pPr>
            <a:r>
              <a:rPr lang="en"/>
              <a:t>A large difference in copy number (and hence sequencing depth) between the mitochondrial and nuclear genomes</a:t>
            </a:r>
            <a:endParaRPr/>
          </a:p>
        </p:txBody>
      </p:sp>
      <p:sp>
        <p:nvSpPr>
          <p:cNvPr id="215" name="Google Shape;215;p37"/>
          <p:cNvSpPr txBox="1"/>
          <p:nvPr/>
        </p:nvSpPr>
        <p:spPr>
          <a:xfrm>
            <a:off x="0" y="4742500"/>
            <a:ext cx="9018600" cy="40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100">
                <a:solidFill>
                  <a:schemeClr val="dk1"/>
                </a:solidFill>
              </a:rPr>
              <a:t>Hahn, Christoph, Lutz Bachmann, and Bastien Chevreux. "Reconstructing mitochondrial genomes directly from genomic next-generation sequencing reads—a baiting and iterative mapping approach." </a:t>
            </a:r>
            <a:r>
              <a:rPr lang="en" sz="1100" i="1">
                <a:solidFill>
                  <a:schemeClr val="dk1"/>
                </a:solidFill>
              </a:rPr>
              <a:t>Nucleic acids research</a:t>
            </a:r>
            <a:r>
              <a:rPr lang="en" sz="1100">
                <a:solidFill>
                  <a:schemeClr val="dk1"/>
                </a:solidFill>
              </a:rPr>
              <a:t> 41, no. 13 (2013): e129-e129.</a:t>
            </a:r>
            <a:endParaRPr sz="1100">
              <a:solidFill>
                <a:schemeClr val="dk1"/>
              </a:solidFill>
            </a:endParaRPr>
          </a:p>
          <a:p>
            <a:pPr marL="0" marR="0" lvl="0" indent="0" algn="l" rtl="0">
              <a:spcBef>
                <a:spcPts val="0"/>
              </a:spcBef>
              <a:spcAft>
                <a:spcPts val="0"/>
              </a:spcAft>
              <a:buClr>
                <a:schemeClr val="dk1"/>
              </a:buClr>
              <a:buSzPts val="1100"/>
              <a:buFont typeface="Arial"/>
              <a:buNone/>
            </a:pPr>
            <a:endParaRPr sz="1100">
              <a:latin typeface="Calibri"/>
              <a:ea typeface="Calibri"/>
              <a:cs typeface="Calibri"/>
              <a:sym typeface="Calibri"/>
            </a:endParaRPr>
          </a:p>
          <a:p>
            <a:pPr marL="0" marR="0" lvl="0" indent="0" algn="l" rtl="0">
              <a:spcBef>
                <a:spcPts val="0"/>
              </a:spcBef>
              <a:spcAft>
                <a:spcPts val="0"/>
              </a:spcAft>
              <a:buNone/>
            </a:pPr>
            <a:endParaRPr sz="11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Long-read WGS Data</a:t>
            </a:r>
            <a:endParaRPr/>
          </a:p>
        </p:txBody>
      </p:sp>
      <p:sp>
        <p:nvSpPr>
          <p:cNvPr id="221" name="Google Shape;221;p38"/>
          <p:cNvSpPr txBox="1">
            <a:spLocks noGrp="1"/>
          </p:cNvSpPr>
          <p:nvPr>
            <p:ph type="body" idx="1"/>
          </p:nvPr>
        </p:nvSpPr>
        <p:spPr>
          <a:xfrm>
            <a:off x="311700" y="1152475"/>
            <a:ext cx="8520600" cy="123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Organelle_PBA [Soorni et al 2017]</a:t>
            </a:r>
            <a:endParaRPr/>
          </a:p>
          <a:p>
            <a:pPr marL="914400" marR="0" lvl="1" indent="-342900" algn="l" rtl="0">
              <a:lnSpc>
                <a:spcPct val="115000"/>
              </a:lnSpc>
              <a:spcBef>
                <a:spcPts val="0"/>
              </a:spcBef>
              <a:spcAft>
                <a:spcPts val="0"/>
              </a:spcAft>
              <a:buClr>
                <a:schemeClr val="dk2"/>
              </a:buClr>
              <a:buSzPts val="1800"/>
              <a:buFont typeface="Arial"/>
              <a:buChar char="○"/>
            </a:pPr>
            <a:r>
              <a:rPr lang="en"/>
              <a:t>High coverage required (&gt; 50x) &amp; relatively high cost of long-read sequencing make this approach uncommon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Existing Mitogenome Assembly Tools</a:t>
            </a:r>
            <a:endParaRPr/>
          </a:p>
        </p:txBody>
      </p:sp>
      <p:sp>
        <p:nvSpPr>
          <p:cNvPr id="227" name="Google Shape;227;p39"/>
          <p:cNvSpPr txBox="1">
            <a:spLocks noGrp="1"/>
          </p:cNvSpPr>
          <p:nvPr>
            <p:ph type="body" idx="1"/>
          </p:nvPr>
        </p:nvSpPr>
        <p:spPr>
          <a:xfrm>
            <a:off x="311700" y="1152475"/>
            <a:ext cx="8520600" cy="2771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Categories:</a:t>
            </a:r>
            <a:endParaRPr/>
          </a:p>
          <a:p>
            <a:pPr marL="914400" lvl="1" indent="-317500" algn="l" rtl="0">
              <a:spcBef>
                <a:spcPts val="0"/>
              </a:spcBef>
              <a:spcAft>
                <a:spcPts val="0"/>
              </a:spcAft>
              <a:buSzPts val="1400"/>
              <a:buChar char="○"/>
            </a:pPr>
            <a:r>
              <a:rPr lang="en"/>
              <a:t>Reference-based</a:t>
            </a:r>
            <a:endParaRPr/>
          </a:p>
          <a:p>
            <a:pPr marL="1371600" lvl="2" indent="-317500" algn="l" rtl="0">
              <a:spcBef>
                <a:spcPts val="0"/>
              </a:spcBef>
              <a:spcAft>
                <a:spcPts val="0"/>
              </a:spcAft>
              <a:buSzPts val="1400"/>
              <a:buChar char="■"/>
            </a:pPr>
            <a:r>
              <a:rPr lang="en"/>
              <a:t>MToolBox [Calabrese, et al 2014]</a:t>
            </a:r>
            <a:endParaRPr/>
          </a:p>
          <a:p>
            <a:pPr marL="914400" lvl="1" indent="-317500" algn="l" rtl="0">
              <a:spcBef>
                <a:spcPts val="0"/>
              </a:spcBef>
              <a:spcAft>
                <a:spcPts val="0"/>
              </a:spcAft>
              <a:buSzPts val="1400"/>
              <a:buChar char="○"/>
            </a:pPr>
            <a:r>
              <a:rPr lang="en"/>
              <a:t>Seed-and-extend</a:t>
            </a:r>
            <a:endParaRPr/>
          </a:p>
          <a:p>
            <a:pPr marL="1371600" lvl="2" indent="-317500" algn="l" rtl="0">
              <a:spcBef>
                <a:spcPts val="0"/>
              </a:spcBef>
              <a:spcAft>
                <a:spcPts val="0"/>
              </a:spcAft>
              <a:buSzPts val="1400"/>
              <a:buChar char="■"/>
            </a:pPr>
            <a:r>
              <a:rPr lang="en"/>
              <a:t>MITObim [Hahn at el 2013]  and NOVOPlasty [Dierckxsens at el 2017]</a:t>
            </a:r>
            <a:endParaRPr/>
          </a:p>
          <a:p>
            <a:pPr marL="914400" lvl="1" indent="-317500" algn="l" rtl="0">
              <a:spcBef>
                <a:spcPts val="0"/>
              </a:spcBef>
              <a:spcAft>
                <a:spcPts val="0"/>
              </a:spcAft>
              <a:buSzPts val="1400"/>
              <a:buChar char="○"/>
            </a:pPr>
            <a:r>
              <a:rPr lang="en"/>
              <a:t>De Novo</a:t>
            </a:r>
            <a:endParaRPr/>
          </a:p>
          <a:p>
            <a:pPr marL="1371600" lvl="2" indent="-317500" algn="l" rtl="0">
              <a:spcBef>
                <a:spcPts val="0"/>
              </a:spcBef>
              <a:spcAft>
                <a:spcPts val="0"/>
              </a:spcAft>
              <a:buSzPts val="1400"/>
              <a:buChar char="■"/>
            </a:pPr>
            <a:r>
              <a:rPr lang="en"/>
              <a:t>plasmidSPAdes [Antipov et al 2016] and Norgal [Al-Nakeeb et al 2017]</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MToolBox </a:t>
            </a:r>
            <a:endParaRPr/>
          </a:p>
        </p:txBody>
      </p:sp>
      <p:sp>
        <p:nvSpPr>
          <p:cNvPr id="233" name="Google Shape;233;p40"/>
          <p:cNvSpPr txBox="1">
            <a:spLocks noGrp="1"/>
          </p:cNvSpPr>
          <p:nvPr>
            <p:ph type="body" idx="1"/>
          </p:nvPr>
        </p:nvSpPr>
        <p:spPr>
          <a:xfrm>
            <a:off x="311700" y="1152475"/>
            <a:ext cx="3917400" cy="20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input:</a:t>
            </a:r>
            <a:endParaRPr/>
          </a:p>
          <a:p>
            <a:pPr marL="457200" lvl="0" indent="-342900" algn="l" rtl="0">
              <a:spcBef>
                <a:spcPts val="1600"/>
              </a:spcBef>
              <a:spcAft>
                <a:spcPts val="0"/>
              </a:spcAft>
              <a:buSzPts val="1800"/>
              <a:buAutoNum type="arabicPeriod"/>
            </a:pPr>
            <a:r>
              <a:rPr lang="en"/>
              <a:t>Raw data or prealigned reads</a:t>
            </a:r>
            <a:endParaRPr/>
          </a:p>
          <a:p>
            <a:pPr marL="457200" lvl="0" indent="-342900" algn="l" rtl="0">
              <a:spcBef>
                <a:spcPts val="0"/>
              </a:spcBef>
              <a:spcAft>
                <a:spcPts val="0"/>
              </a:spcAft>
              <a:buSzPts val="1800"/>
              <a:buAutoNum type="arabicPeriod"/>
            </a:pPr>
            <a:r>
              <a:rPr lang="en"/>
              <a:t>A mitogenome reference genome</a:t>
            </a:r>
            <a:endParaRPr/>
          </a:p>
          <a:p>
            <a:pPr marL="457200" lvl="0" indent="-342900" algn="l" rtl="0">
              <a:spcBef>
                <a:spcPts val="0"/>
              </a:spcBef>
              <a:spcAft>
                <a:spcPts val="0"/>
              </a:spcAft>
              <a:buSzPts val="1800"/>
              <a:buAutoNum type="arabicPeriod"/>
            </a:pPr>
            <a:r>
              <a:rPr lang="en"/>
              <a:t>A nuclear reference genome</a:t>
            </a:r>
            <a:endParaRPr/>
          </a:p>
        </p:txBody>
      </p:sp>
      <p:pic>
        <p:nvPicPr>
          <p:cNvPr id="234" name="Google Shape;234;p40"/>
          <p:cNvPicPr preferRelativeResize="0"/>
          <p:nvPr/>
        </p:nvPicPr>
        <p:blipFill>
          <a:blip r:embed="rId3">
            <a:alphaModFix/>
          </a:blip>
          <a:stretch>
            <a:fillRect/>
          </a:stretch>
        </p:blipFill>
        <p:spPr>
          <a:xfrm>
            <a:off x="4115425" y="748525"/>
            <a:ext cx="4965451" cy="3820975"/>
          </a:xfrm>
          <a:prstGeom prst="rect">
            <a:avLst/>
          </a:prstGeom>
          <a:noFill/>
          <a:ln>
            <a:noFill/>
          </a:ln>
        </p:spPr>
      </p:pic>
      <p:sp>
        <p:nvSpPr>
          <p:cNvPr id="235" name="Google Shape;235;p40"/>
          <p:cNvSpPr txBox="1"/>
          <p:nvPr/>
        </p:nvSpPr>
        <p:spPr>
          <a:xfrm>
            <a:off x="774700" y="3599500"/>
            <a:ext cx="3022500" cy="6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It cannot be used for non-model organisms</a:t>
            </a:r>
            <a:endParaRPr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a:off x="311700" y="445025"/>
            <a:ext cx="229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NOVOPlasty</a:t>
            </a:r>
            <a:endParaRPr/>
          </a:p>
        </p:txBody>
      </p:sp>
      <p:sp>
        <p:nvSpPr>
          <p:cNvPr id="241" name="Google Shape;241;p41"/>
          <p:cNvSpPr txBox="1">
            <a:spLocks noGrp="1"/>
          </p:cNvSpPr>
          <p:nvPr>
            <p:ph type="body" idx="1"/>
          </p:nvPr>
        </p:nvSpPr>
        <p:spPr>
          <a:xfrm>
            <a:off x="3149600" y="0"/>
            <a:ext cx="5994300" cy="92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t>Input: 1)Raw reads 2) insert size 3) read length 4) mitogenome size range</a:t>
            </a:r>
            <a:endParaRPr sz="1400"/>
          </a:p>
          <a:p>
            <a:pPr marL="0" lvl="0" indent="0" algn="l" rtl="0">
              <a:spcBef>
                <a:spcPts val="1600"/>
              </a:spcBef>
              <a:spcAft>
                <a:spcPts val="0"/>
              </a:spcAft>
              <a:buClr>
                <a:schemeClr val="dk1"/>
              </a:buClr>
              <a:buSzPts val="1100"/>
              <a:buFont typeface="Arial"/>
              <a:buNone/>
            </a:pPr>
            <a:r>
              <a:rPr lang="en" sz="1400"/>
              <a:t>5) a seed sequence (COI gene)</a:t>
            </a:r>
            <a:endParaRPr sz="1400"/>
          </a:p>
          <a:p>
            <a:pPr marL="0" lvl="0" indent="0" algn="l" rtl="0">
              <a:spcBef>
                <a:spcPts val="1600"/>
              </a:spcBef>
              <a:spcAft>
                <a:spcPts val="0"/>
              </a:spcAft>
              <a:buClr>
                <a:schemeClr val="dk1"/>
              </a:buClr>
              <a:buSzPts val="1100"/>
              <a:buFont typeface="Arial"/>
              <a:buNone/>
            </a:pPr>
            <a:endParaRPr sz="1400"/>
          </a:p>
          <a:p>
            <a:pPr marL="0" lvl="0" indent="0" algn="l" rtl="0">
              <a:spcBef>
                <a:spcPts val="1600"/>
              </a:spcBef>
              <a:spcAft>
                <a:spcPts val="1600"/>
              </a:spcAft>
              <a:buNone/>
            </a:pPr>
            <a:endParaRPr sz="1400"/>
          </a:p>
        </p:txBody>
      </p:sp>
      <p:pic>
        <p:nvPicPr>
          <p:cNvPr id="242" name="Google Shape;242;p41"/>
          <p:cNvPicPr preferRelativeResize="0"/>
          <p:nvPr/>
        </p:nvPicPr>
        <p:blipFill>
          <a:blip r:embed="rId3">
            <a:alphaModFix/>
          </a:blip>
          <a:stretch>
            <a:fillRect/>
          </a:stretch>
        </p:blipFill>
        <p:spPr>
          <a:xfrm>
            <a:off x="0" y="1017725"/>
            <a:ext cx="8496302" cy="3603401"/>
          </a:xfrm>
          <a:prstGeom prst="rect">
            <a:avLst/>
          </a:prstGeom>
          <a:noFill/>
          <a:ln>
            <a:noFill/>
          </a:ln>
        </p:spPr>
      </p:pic>
      <p:sp>
        <p:nvSpPr>
          <p:cNvPr id="243" name="Google Shape;243;p41"/>
          <p:cNvSpPr txBox="1"/>
          <p:nvPr/>
        </p:nvSpPr>
        <p:spPr>
          <a:xfrm>
            <a:off x="2952450" y="2354475"/>
            <a:ext cx="3057000" cy="8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It has difficult handling repetitive regions present in some mitochondrial genomes</a:t>
            </a:r>
            <a:endParaRPr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311700" y="445025"/>
            <a:ext cx="133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Norgal</a:t>
            </a:r>
            <a:endParaRPr/>
          </a:p>
        </p:txBody>
      </p:sp>
      <p:sp>
        <p:nvSpPr>
          <p:cNvPr id="249" name="Google Shape;249;p42"/>
          <p:cNvSpPr txBox="1">
            <a:spLocks noGrp="1"/>
          </p:cNvSpPr>
          <p:nvPr>
            <p:ph type="body" idx="1"/>
          </p:nvPr>
        </p:nvSpPr>
        <p:spPr>
          <a:xfrm>
            <a:off x="311700" y="1152475"/>
            <a:ext cx="3422100" cy="106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Input:</a:t>
            </a:r>
            <a:endParaRPr/>
          </a:p>
          <a:p>
            <a:pPr marL="0" lvl="0" indent="0" algn="l" rtl="0">
              <a:spcBef>
                <a:spcPts val="1600"/>
              </a:spcBef>
              <a:spcAft>
                <a:spcPts val="1600"/>
              </a:spcAft>
              <a:buNone/>
            </a:pPr>
            <a:r>
              <a:rPr lang="en"/>
              <a:t>Raw reads</a:t>
            </a:r>
            <a:endParaRPr/>
          </a:p>
        </p:txBody>
      </p:sp>
      <p:pic>
        <p:nvPicPr>
          <p:cNvPr id="250" name="Google Shape;250;p42"/>
          <p:cNvPicPr preferRelativeResize="0"/>
          <p:nvPr/>
        </p:nvPicPr>
        <p:blipFill>
          <a:blip r:embed="rId3">
            <a:alphaModFix/>
          </a:blip>
          <a:stretch>
            <a:fillRect/>
          </a:stretch>
        </p:blipFill>
        <p:spPr>
          <a:xfrm>
            <a:off x="5244875" y="0"/>
            <a:ext cx="3591100" cy="4684375"/>
          </a:xfrm>
          <a:prstGeom prst="rect">
            <a:avLst/>
          </a:prstGeom>
          <a:noFill/>
          <a:ln>
            <a:noFill/>
          </a:ln>
        </p:spPr>
      </p:pic>
      <p:sp>
        <p:nvSpPr>
          <p:cNvPr id="251" name="Google Shape;251;p42"/>
          <p:cNvSpPr txBox="1"/>
          <p:nvPr/>
        </p:nvSpPr>
        <p:spPr>
          <a:xfrm>
            <a:off x="635000" y="3479800"/>
            <a:ext cx="3314700" cy="13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It can have prohibitive running times and may still fail to reconstruct complete mitogenomes  particularly in the presence of repeats shared between the nuclear and organelle genomes</a:t>
            </a:r>
            <a:endParaRPr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257" name="Google Shape;257;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Background</a:t>
            </a:r>
            <a:endParaRPr/>
          </a:p>
          <a:p>
            <a:pPr marL="457200" lvl="0" indent="-342900" algn="l" rtl="0">
              <a:spcBef>
                <a:spcPts val="0"/>
              </a:spcBef>
              <a:spcAft>
                <a:spcPts val="0"/>
              </a:spcAft>
              <a:buSzPts val="1800"/>
              <a:buChar char="●"/>
            </a:pPr>
            <a:r>
              <a:rPr lang="en"/>
              <a:t>Mitochondrial Genome Assembly</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Clr>
                <a:srgbClr val="FF0000"/>
              </a:buClr>
              <a:buSzPts val="1400"/>
              <a:buChar char="○"/>
            </a:pPr>
            <a:r>
              <a:rPr lang="en" b="1">
                <a:solidFill>
                  <a:srgbClr val="FF0000"/>
                </a:solidFill>
              </a:rPr>
              <a:t>Statistical Mitogenome Assembly with Repeats (SMART)</a:t>
            </a:r>
            <a:endParaRPr b="1">
              <a:solidFill>
                <a:srgbClr val="FF0000"/>
              </a:solidFill>
            </a:endParaRPr>
          </a:p>
          <a:p>
            <a:pPr marL="1371600" lvl="2" indent="-317500" algn="l" rtl="0">
              <a:spcBef>
                <a:spcPts val="0"/>
              </a:spcBef>
              <a:spcAft>
                <a:spcPts val="0"/>
              </a:spcAft>
              <a:buClr>
                <a:srgbClr val="FF0000"/>
              </a:buClr>
              <a:buSzPts val="1400"/>
              <a:buChar char="■"/>
            </a:pPr>
            <a:r>
              <a:rPr lang="en" b="1">
                <a:solidFill>
                  <a:srgbClr val="FF0000"/>
                </a:solidFill>
              </a:rPr>
              <a:t>The pipeline</a:t>
            </a:r>
            <a:endParaRPr b="1">
              <a:solidFill>
                <a:srgbClr val="FF0000"/>
              </a:solidFill>
            </a:endParaRPr>
          </a:p>
          <a:p>
            <a:pPr marL="1371600" lvl="2" indent="-317500" algn="l" rtl="0">
              <a:spcBef>
                <a:spcPts val="0"/>
              </a:spcBef>
              <a:spcAft>
                <a:spcPts val="0"/>
              </a:spcAft>
              <a:buSzPts val="1400"/>
              <a:buChar char="■"/>
            </a:pPr>
            <a:r>
              <a:rPr lang="en"/>
              <a:t>Results</a:t>
            </a:r>
            <a:endParaRPr/>
          </a:p>
          <a:p>
            <a:pPr marL="914400" lvl="1" indent="-317500" algn="l" rtl="0">
              <a:spcBef>
                <a:spcPts val="0"/>
              </a:spcBef>
              <a:spcAft>
                <a:spcPts val="0"/>
              </a:spcAft>
              <a:buSzPts val="1400"/>
              <a:buChar char="○"/>
            </a:pPr>
            <a:r>
              <a:rPr lang="en"/>
              <a:t>Multi-Sample Statistical Mitogenome Assembly with Repeats (SMART2)</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Haplogroup Assignment</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Algorithms (single &amp; mixture)</a:t>
            </a:r>
            <a:endParaRPr/>
          </a:p>
          <a:p>
            <a:pPr marL="914400" lvl="1"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Future Work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SMART</a:t>
            </a:r>
            <a:endParaRPr/>
          </a:p>
        </p:txBody>
      </p:sp>
      <p:sp>
        <p:nvSpPr>
          <p:cNvPr id="263" name="Google Shape;263;p44"/>
          <p:cNvSpPr txBox="1">
            <a:spLocks noGrp="1"/>
          </p:cNvSpPr>
          <p:nvPr>
            <p:ph type="body" idx="1"/>
          </p:nvPr>
        </p:nvSpPr>
        <p:spPr>
          <a:xfrm>
            <a:off x="311700" y="1152475"/>
            <a:ext cx="5135700" cy="236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a:t>
            </a:r>
            <a:r>
              <a:rPr lang="en"/>
              <a:t>tatistical </a:t>
            </a:r>
            <a:r>
              <a:rPr lang="en" b="1"/>
              <a:t>M</a:t>
            </a:r>
            <a:r>
              <a:rPr lang="en"/>
              <a:t>itogenome </a:t>
            </a:r>
            <a:r>
              <a:rPr lang="en" b="1"/>
              <a:t>A</a:t>
            </a:r>
            <a:r>
              <a:rPr lang="en"/>
              <a:t>ssembly with </a:t>
            </a:r>
            <a:r>
              <a:rPr lang="en" b="1"/>
              <a:t>R</a:t>
            </a:r>
            <a:r>
              <a:rPr lang="en"/>
              <a:t>epea</a:t>
            </a:r>
            <a:r>
              <a:rPr lang="en" b="1"/>
              <a:t>T</a:t>
            </a:r>
            <a:r>
              <a:rPr lang="en"/>
              <a:t>s</a:t>
            </a:r>
            <a:endParaRPr/>
          </a:p>
          <a:p>
            <a:pPr marL="457200" lvl="0" indent="-342900" algn="l" rtl="0">
              <a:spcBef>
                <a:spcPts val="1600"/>
              </a:spcBef>
              <a:spcAft>
                <a:spcPts val="0"/>
              </a:spcAft>
              <a:buSzPts val="1800"/>
              <a:buChar char="●"/>
            </a:pPr>
            <a:r>
              <a:rPr lang="en"/>
              <a:t>Input:</a:t>
            </a:r>
            <a:endParaRPr/>
          </a:p>
          <a:p>
            <a:pPr marL="914400" lvl="0" indent="-342900" algn="l" rtl="0">
              <a:spcBef>
                <a:spcPts val="0"/>
              </a:spcBef>
              <a:spcAft>
                <a:spcPts val="0"/>
              </a:spcAft>
              <a:buSzPts val="1800"/>
              <a:buAutoNum type="arabicPeriod"/>
            </a:pPr>
            <a:r>
              <a:rPr lang="en"/>
              <a:t>Paired-end WGS reads</a:t>
            </a:r>
            <a:endParaRPr/>
          </a:p>
          <a:p>
            <a:pPr marL="914400" lvl="0" indent="-342900" algn="l" rtl="0">
              <a:spcBef>
                <a:spcPts val="0"/>
              </a:spcBef>
              <a:spcAft>
                <a:spcPts val="0"/>
              </a:spcAft>
              <a:buSzPts val="1800"/>
              <a:buAutoNum type="arabicPeriod"/>
            </a:pPr>
            <a:r>
              <a:rPr lang="en"/>
              <a:t>Seed sequence (COI gene)</a:t>
            </a:r>
            <a:endParaRPr/>
          </a:p>
          <a:p>
            <a:pPr marL="457200" lvl="0" indent="-342900" algn="l" rtl="0">
              <a:spcBef>
                <a:spcPts val="0"/>
              </a:spcBef>
              <a:spcAft>
                <a:spcPts val="0"/>
              </a:spcAft>
              <a:buSzPts val="1800"/>
              <a:buChar char="●"/>
            </a:pPr>
            <a:r>
              <a:rPr lang="en"/>
              <a:t>Output:</a:t>
            </a:r>
            <a:endParaRPr/>
          </a:p>
          <a:p>
            <a:pPr marL="914400" lvl="1" indent="-317500" algn="l" rtl="0">
              <a:spcBef>
                <a:spcPts val="0"/>
              </a:spcBef>
              <a:spcAft>
                <a:spcPts val="0"/>
              </a:spcAft>
              <a:buSzPts val="1400"/>
              <a:buChar char="○"/>
            </a:pPr>
            <a:r>
              <a:rPr lang="en"/>
              <a:t>Complete/circular mitogenome (or largest scaffold)</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264" name="Google Shape;264;p44"/>
          <p:cNvPicPr preferRelativeResize="0"/>
          <p:nvPr/>
        </p:nvPicPr>
        <p:blipFill>
          <a:blip r:embed="rId3">
            <a:alphaModFix/>
          </a:blip>
          <a:stretch>
            <a:fillRect/>
          </a:stretch>
        </p:blipFill>
        <p:spPr>
          <a:xfrm>
            <a:off x="6511625" y="0"/>
            <a:ext cx="2632375" cy="2632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5"/>
          <p:cNvPicPr preferRelativeResize="0"/>
          <p:nvPr/>
        </p:nvPicPr>
        <p:blipFill>
          <a:blip r:embed="rId3">
            <a:alphaModFix/>
          </a:blip>
          <a:stretch>
            <a:fillRect/>
          </a:stretch>
        </p:blipFill>
        <p:spPr>
          <a:xfrm>
            <a:off x="12" y="0"/>
            <a:ext cx="7400712" cy="5143499"/>
          </a:xfrm>
          <a:prstGeom prst="rect">
            <a:avLst/>
          </a:prstGeom>
          <a:noFill/>
          <a:ln>
            <a:noFill/>
          </a:ln>
        </p:spPr>
      </p:pic>
      <p:sp>
        <p:nvSpPr>
          <p:cNvPr id="270" name="Google Shape;270;p45"/>
          <p:cNvSpPr txBox="1">
            <a:spLocks noGrp="1"/>
          </p:cNvSpPr>
          <p:nvPr>
            <p:ph type="title"/>
          </p:nvPr>
        </p:nvSpPr>
        <p:spPr>
          <a:xfrm>
            <a:off x="5791200" y="445025"/>
            <a:ext cx="3041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SMART Workflow</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146" name="Google Shape;14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Background</a:t>
            </a:r>
            <a:endParaRPr/>
          </a:p>
          <a:p>
            <a:pPr marL="457200" lvl="0" indent="-342900" algn="l" rtl="0">
              <a:spcBef>
                <a:spcPts val="0"/>
              </a:spcBef>
              <a:spcAft>
                <a:spcPts val="0"/>
              </a:spcAft>
              <a:buSzPts val="1800"/>
              <a:buChar char="●"/>
            </a:pPr>
            <a:r>
              <a:rPr lang="en"/>
              <a:t>Mitochondrial Genome Assembly</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Statistical Mitogenome Assembly with Repeats (SMART)</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914400" lvl="1" indent="-317500" algn="l" rtl="0">
              <a:spcBef>
                <a:spcPts val="0"/>
              </a:spcBef>
              <a:spcAft>
                <a:spcPts val="0"/>
              </a:spcAft>
              <a:buSzPts val="1400"/>
              <a:buChar char="○"/>
            </a:pPr>
            <a:r>
              <a:rPr lang="en"/>
              <a:t>Multi-Sample Statistical Mitogenome Assembly with Repeats (SMART2)</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Haplogroup Assignment</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Algorithms (single &amp; mixture)</a:t>
            </a:r>
            <a:endParaRPr/>
          </a:p>
          <a:p>
            <a:pPr marL="914400" lvl="1"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Future Work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Seed Selection</a:t>
            </a:r>
            <a:endParaRPr/>
          </a:p>
        </p:txBody>
      </p:sp>
      <p:sp>
        <p:nvSpPr>
          <p:cNvPr id="276" name="Google Shape;276;p46"/>
          <p:cNvSpPr txBox="1">
            <a:spLocks noGrp="1"/>
          </p:cNvSpPr>
          <p:nvPr>
            <p:ph type="body" idx="1"/>
          </p:nvPr>
        </p:nvSpPr>
        <p:spPr>
          <a:xfrm>
            <a:off x="311700" y="1152475"/>
            <a:ext cx="8520600" cy="1603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Cytochrome c oxidase subunit 1 (COI) gene has been selected as a “DNA barcode” for taxonomic classification</a:t>
            </a:r>
            <a:endParaRPr/>
          </a:p>
          <a:p>
            <a:pPr marL="457200" lvl="0" indent="-342900" algn="l" rtl="0">
              <a:spcBef>
                <a:spcPts val="0"/>
              </a:spcBef>
              <a:spcAft>
                <a:spcPts val="0"/>
              </a:spcAft>
              <a:buSzPts val="1800"/>
              <a:buChar char="●"/>
            </a:pPr>
            <a:r>
              <a:rPr lang="en"/>
              <a:t>Barcode of Life Datasystem (BOLD) has &gt; 1.4M public barcodes from 118,358K animal species</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277" name="Google Shape;277;p46"/>
          <p:cNvPicPr preferRelativeResize="0"/>
          <p:nvPr/>
        </p:nvPicPr>
        <p:blipFill rotWithShape="1">
          <a:blip r:embed="rId3">
            <a:alphaModFix/>
          </a:blip>
          <a:srcRect/>
          <a:stretch/>
        </p:blipFill>
        <p:spPr>
          <a:xfrm>
            <a:off x="420137" y="2755964"/>
            <a:ext cx="4151869" cy="2075935"/>
          </a:xfrm>
          <a:prstGeom prst="rect">
            <a:avLst/>
          </a:prstGeom>
          <a:noFill/>
          <a:ln>
            <a:noFill/>
          </a:ln>
        </p:spPr>
      </p:pic>
      <p:pic>
        <p:nvPicPr>
          <p:cNvPr id="278" name="Google Shape;278;p46" descr="https://usercontent1.hubstatic.com/5791844_f496.jpg"/>
          <p:cNvPicPr preferRelativeResize="0"/>
          <p:nvPr/>
        </p:nvPicPr>
        <p:blipFill rotWithShape="1">
          <a:blip r:embed="rId4">
            <a:alphaModFix/>
          </a:blip>
          <a:srcRect/>
          <a:stretch/>
        </p:blipFill>
        <p:spPr>
          <a:xfrm>
            <a:off x="6684897" y="2930625"/>
            <a:ext cx="1592959" cy="1528726"/>
          </a:xfrm>
          <a:prstGeom prst="rect">
            <a:avLst/>
          </a:prstGeom>
          <a:noFill/>
          <a:ln>
            <a:noFill/>
          </a:ln>
        </p:spPr>
      </p:pic>
      <p:sp>
        <p:nvSpPr>
          <p:cNvPr id="279" name="Google Shape;279;p46"/>
          <p:cNvSpPr txBox="1"/>
          <p:nvPr/>
        </p:nvSpPr>
        <p:spPr>
          <a:xfrm>
            <a:off x="647700" y="4831900"/>
            <a:ext cx="2705100" cy="2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http://www.boldsystems.org/</a:t>
            </a:r>
            <a:endParaRPr sz="900"/>
          </a:p>
        </p:txBody>
      </p:sp>
      <p:pic>
        <p:nvPicPr>
          <p:cNvPr id="280" name="Google Shape;280;p46"/>
          <p:cNvPicPr preferRelativeResize="0"/>
          <p:nvPr/>
        </p:nvPicPr>
        <p:blipFill>
          <a:blip r:embed="rId5">
            <a:alphaModFix/>
          </a:blip>
          <a:stretch>
            <a:fillRect/>
          </a:stretch>
        </p:blipFill>
        <p:spPr>
          <a:xfrm>
            <a:off x="7317807" y="0"/>
            <a:ext cx="1826199" cy="1269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Adapter Detection and Trimming</a:t>
            </a:r>
            <a:endParaRPr/>
          </a:p>
        </p:txBody>
      </p:sp>
      <p:sp>
        <p:nvSpPr>
          <p:cNvPr id="286" name="Google Shape;286;p47"/>
          <p:cNvSpPr txBox="1">
            <a:spLocks noGrp="1"/>
          </p:cNvSpPr>
          <p:nvPr>
            <p:ph type="body" idx="1"/>
          </p:nvPr>
        </p:nvSpPr>
        <p:spPr>
          <a:xfrm>
            <a:off x="311700" y="1341625"/>
            <a:ext cx="8520600" cy="1011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Automatic detection of adaptors and trimming using Perl/C++ modules from the IRFinder package</a:t>
            </a:r>
            <a:endParaRPr/>
          </a:p>
          <a:p>
            <a:pPr marL="0" lvl="0" indent="0" algn="l" rtl="0">
              <a:spcBef>
                <a:spcPts val="1600"/>
              </a:spcBef>
              <a:spcAft>
                <a:spcPts val="1600"/>
              </a:spcAft>
              <a:buNone/>
            </a:pPr>
            <a:endParaRPr/>
          </a:p>
        </p:txBody>
      </p:sp>
      <p:pic>
        <p:nvPicPr>
          <p:cNvPr id="287" name="Google Shape;287;p47"/>
          <p:cNvPicPr preferRelativeResize="0"/>
          <p:nvPr/>
        </p:nvPicPr>
        <p:blipFill rotWithShape="1">
          <a:blip r:embed="rId3">
            <a:alphaModFix/>
          </a:blip>
          <a:srcRect l="62030" t="34250" r="4004" b="59116"/>
          <a:stretch/>
        </p:blipFill>
        <p:spPr>
          <a:xfrm>
            <a:off x="1685825" y="2712400"/>
            <a:ext cx="5282253" cy="1230000"/>
          </a:xfrm>
          <a:prstGeom prst="rect">
            <a:avLst/>
          </a:prstGeom>
          <a:noFill/>
          <a:ln>
            <a:noFill/>
          </a:ln>
        </p:spPr>
      </p:pic>
      <p:sp>
        <p:nvSpPr>
          <p:cNvPr id="288" name="Google Shape;288;p47"/>
          <p:cNvSpPr txBox="1"/>
          <p:nvPr/>
        </p:nvSpPr>
        <p:spPr>
          <a:xfrm>
            <a:off x="0" y="4831400"/>
            <a:ext cx="9018600" cy="31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00"/>
              <a:buNone/>
            </a:pPr>
            <a:r>
              <a:rPr lang="en" sz="1100">
                <a:latin typeface="Calibri"/>
                <a:ea typeface="Calibri"/>
                <a:cs typeface="Calibri"/>
                <a:sym typeface="Calibri"/>
              </a:rPr>
              <a:t>Middleton, Robert, et al. "IRFinder: assessing the impact of intron retention on mammalian gene expression." Genome biology 18.1 (2017): 51.</a:t>
            </a:r>
            <a:endParaRPr sz="1100">
              <a:latin typeface="Calibri"/>
              <a:ea typeface="Calibri"/>
              <a:cs typeface="Calibri"/>
              <a:sym typeface="Calibri"/>
            </a:endParaRPr>
          </a:p>
          <a:p>
            <a:pPr marL="0" marR="0" lvl="0" indent="0" algn="l" rtl="0">
              <a:spcBef>
                <a:spcPts val="0"/>
              </a:spcBef>
              <a:spcAft>
                <a:spcPts val="0"/>
              </a:spcAft>
              <a:buNone/>
            </a:pPr>
            <a:endParaRPr sz="1100">
              <a:latin typeface="Calibri"/>
              <a:ea typeface="Calibri"/>
              <a:cs typeface="Calibri"/>
              <a:sym typeface="Calibri"/>
            </a:endParaRPr>
          </a:p>
        </p:txBody>
      </p:sp>
      <p:pic>
        <p:nvPicPr>
          <p:cNvPr id="289" name="Google Shape;289;p47"/>
          <p:cNvPicPr preferRelativeResize="0"/>
          <p:nvPr/>
        </p:nvPicPr>
        <p:blipFill>
          <a:blip r:embed="rId4">
            <a:alphaModFix/>
          </a:blip>
          <a:stretch>
            <a:fillRect/>
          </a:stretch>
        </p:blipFill>
        <p:spPr>
          <a:xfrm>
            <a:off x="7306104" y="0"/>
            <a:ext cx="1837874" cy="1277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Random Read Re-sampling</a:t>
            </a:r>
            <a:endParaRPr/>
          </a:p>
        </p:txBody>
      </p:sp>
      <p:pic>
        <p:nvPicPr>
          <p:cNvPr id="295" name="Google Shape;295;p48"/>
          <p:cNvPicPr preferRelativeResize="0"/>
          <p:nvPr/>
        </p:nvPicPr>
        <p:blipFill>
          <a:blip r:embed="rId3">
            <a:alphaModFix/>
          </a:blip>
          <a:stretch>
            <a:fillRect/>
          </a:stretch>
        </p:blipFill>
        <p:spPr>
          <a:xfrm>
            <a:off x="152400" y="1420444"/>
            <a:ext cx="5137633" cy="35706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Coverage-based Read Filtering</a:t>
            </a:r>
            <a:endParaRPr/>
          </a:p>
        </p:txBody>
      </p:sp>
      <p:pic>
        <p:nvPicPr>
          <p:cNvPr id="301" name="Google Shape;301;p49"/>
          <p:cNvPicPr preferRelativeResize="0"/>
          <p:nvPr/>
        </p:nvPicPr>
        <p:blipFill>
          <a:blip r:embed="rId3">
            <a:alphaModFix/>
          </a:blip>
          <a:stretch>
            <a:fillRect/>
          </a:stretch>
        </p:blipFill>
        <p:spPr>
          <a:xfrm>
            <a:off x="628631" y="1268065"/>
            <a:ext cx="5576151" cy="38754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graphicFrame>
        <p:nvGraphicFramePr>
          <p:cNvPr id="306" name="Google Shape;306;p50"/>
          <p:cNvGraphicFramePr/>
          <p:nvPr/>
        </p:nvGraphicFramePr>
        <p:xfrm>
          <a:off x="266700" y="1098550"/>
          <a:ext cx="3000000" cy="3000000"/>
        </p:xfrm>
        <a:graphic>
          <a:graphicData uri="http://schemas.openxmlformats.org/drawingml/2006/table">
            <a:tbl>
              <a:tblPr>
                <a:noFill/>
                <a:tableStyleId>{B3D8FBEC-8A41-4B30-8CC4-CE71E5FCDAFC}</a:tableStyleId>
              </a:tblPr>
              <a:tblGrid>
                <a:gridCol w="979750">
                  <a:extLst>
                    <a:ext uri="{9D8B030D-6E8A-4147-A177-3AD203B41FA5}">
                      <a16:colId xmlns:a16="http://schemas.microsoft.com/office/drawing/2014/main" val="20000"/>
                    </a:ext>
                  </a:extLst>
                </a:gridCol>
                <a:gridCol w="8460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t>k-mers</a:t>
                      </a:r>
                      <a:endParaRPr/>
                    </a:p>
                  </a:txBody>
                  <a:tcPr marL="91425" marR="91425" marT="91425" marB="91425"/>
                </a:tc>
                <a:tc>
                  <a:txBody>
                    <a:bodyPr/>
                    <a:lstStyle/>
                    <a:p>
                      <a:pPr marL="0" lvl="0" indent="0" algn="l" rtl="0">
                        <a:spcBef>
                          <a:spcPts val="0"/>
                        </a:spcBef>
                        <a:spcAft>
                          <a:spcPts val="0"/>
                        </a:spcAft>
                        <a:buNone/>
                      </a:pPr>
                      <a:r>
                        <a:rPr lang="en"/>
                        <a:t>Counts</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graphicFrame>
        <p:nvGraphicFramePr>
          <p:cNvPr id="307" name="Google Shape;307;p50"/>
          <p:cNvGraphicFramePr/>
          <p:nvPr/>
        </p:nvGraphicFramePr>
        <p:xfrm>
          <a:off x="7372350" y="3308350"/>
          <a:ext cx="3000000" cy="3000000"/>
        </p:xfrm>
        <a:graphic>
          <a:graphicData uri="http://schemas.openxmlformats.org/drawingml/2006/table">
            <a:tbl>
              <a:tblPr>
                <a:noFill/>
                <a:tableStyleId>{B3D8FBEC-8A41-4B30-8CC4-CE71E5FCDAFC}</a:tableStyleId>
              </a:tblPr>
              <a:tblGrid>
                <a:gridCol w="755650">
                  <a:extLst>
                    <a:ext uri="{9D8B030D-6E8A-4147-A177-3AD203B41FA5}">
                      <a16:colId xmlns:a16="http://schemas.microsoft.com/office/drawing/2014/main" val="20000"/>
                    </a:ext>
                  </a:extLst>
                </a:gridCol>
                <a:gridCol w="7556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t>K-mers</a:t>
                      </a:r>
                      <a:endParaRPr/>
                    </a:p>
                  </a:txBody>
                  <a:tcPr marL="91425" marR="91425" marT="91425" marB="91425"/>
                </a:tc>
                <a:tc>
                  <a:txBody>
                    <a:bodyPr/>
                    <a:lstStyle/>
                    <a:p>
                      <a:pPr marL="0" lvl="0" indent="0" algn="l" rtl="0">
                        <a:spcBef>
                          <a:spcPts val="0"/>
                        </a:spcBef>
                        <a:spcAft>
                          <a:spcPts val="0"/>
                        </a:spcAft>
                        <a:buNone/>
                      </a:pPr>
                      <a:r>
                        <a:rPr lang="en"/>
                        <a:t>Counts</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308" name="Google Shape;308;p50"/>
          <p:cNvGraphicFramePr/>
          <p:nvPr/>
        </p:nvGraphicFramePr>
        <p:xfrm>
          <a:off x="4425950" y="2546350"/>
          <a:ext cx="3000000" cy="3000000"/>
        </p:xfrm>
        <a:graphic>
          <a:graphicData uri="http://schemas.openxmlformats.org/drawingml/2006/table">
            <a:tbl>
              <a:tblPr>
                <a:noFill/>
                <a:tableStyleId>{B3D8FBEC-8A41-4B30-8CC4-CE71E5FCDAFC}</a:tableStyleId>
              </a:tblPr>
              <a:tblGrid>
                <a:gridCol w="755650">
                  <a:extLst>
                    <a:ext uri="{9D8B030D-6E8A-4147-A177-3AD203B41FA5}">
                      <a16:colId xmlns:a16="http://schemas.microsoft.com/office/drawing/2014/main" val="20000"/>
                    </a:ext>
                  </a:extLst>
                </a:gridCol>
                <a:gridCol w="7556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t>K-mers</a:t>
                      </a:r>
                      <a:endParaRPr/>
                    </a:p>
                  </a:txBody>
                  <a:tcPr marL="91425" marR="91425" marT="91425" marB="91425"/>
                </a:tc>
                <a:tc>
                  <a:txBody>
                    <a:bodyPr/>
                    <a:lstStyle/>
                    <a:p>
                      <a:pPr marL="0" lvl="0" indent="0" algn="l" rtl="0">
                        <a:spcBef>
                          <a:spcPts val="0"/>
                        </a:spcBef>
                        <a:spcAft>
                          <a:spcPts val="0"/>
                        </a:spcAft>
                        <a:buNone/>
                      </a:pPr>
                      <a:r>
                        <a:rPr lang="en"/>
                        <a:t>Index </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bl>
          </a:graphicData>
        </a:graphic>
      </p:graphicFrame>
      <p:sp>
        <p:nvSpPr>
          <p:cNvPr id="309" name="Google Shape;309;p50"/>
          <p:cNvSpPr txBox="1"/>
          <p:nvPr/>
        </p:nvSpPr>
        <p:spPr>
          <a:xfrm>
            <a:off x="266725" y="101600"/>
            <a:ext cx="1825800" cy="9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Counting number of times unique kmers appear in Bootstrap sample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310" name="Google Shape;310;p50"/>
          <p:cNvSpPr txBox="1"/>
          <p:nvPr/>
        </p:nvSpPr>
        <p:spPr>
          <a:xfrm>
            <a:off x="7200925" y="2235200"/>
            <a:ext cx="1825800" cy="9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Generating unique kmers that appear in the seed sequence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311" name="Google Shape;311;p50"/>
          <p:cNvSpPr txBox="1"/>
          <p:nvPr/>
        </p:nvSpPr>
        <p:spPr>
          <a:xfrm>
            <a:off x="4425950" y="1490950"/>
            <a:ext cx="1825800" cy="9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Generating all kmers with Hamming distance one of the seed k-mers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cxnSp>
        <p:nvCxnSpPr>
          <p:cNvPr id="312" name="Google Shape;312;p50"/>
          <p:cNvCxnSpPr/>
          <p:nvPr/>
        </p:nvCxnSpPr>
        <p:spPr>
          <a:xfrm>
            <a:off x="5938875" y="2948225"/>
            <a:ext cx="1440000" cy="791100"/>
          </a:xfrm>
          <a:prstGeom prst="straightConnector1">
            <a:avLst/>
          </a:prstGeom>
          <a:noFill/>
          <a:ln w="9525" cap="flat" cmpd="sng">
            <a:solidFill>
              <a:schemeClr val="dk2"/>
            </a:solidFill>
            <a:prstDash val="solid"/>
            <a:round/>
            <a:headEnd type="none" w="med" len="med"/>
            <a:tailEnd type="none" w="med" len="med"/>
          </a:ln>
        </p:spPr>
      </p:cxnSp>
      <p:cxnSp>
        <p:nvCxnSpPr>
          <p:cNvPr id="313" name="Google Shape;313;p50"/>
          <p:cNvCxnSpPr/>
          <p:nvPr/>
        </p:nvCxnSpPr>
        <p:spPr>
          <a:xfrm rot="10800000" flipH="1">
            <a:off x="5928275" y="4082050"/>
            <a:ext cx="1450200" cy="361500"/>
          </a:xfrm>
          <a:prstGeom prst="straightConnector1">
            <a:avLst/>
          </a:prstGeom>
          <a:noFill/>
          <a:ln w="9525" cap="flat" cmpd="sng">
            <a:solidFill>
              <a:schemeClr val="dk2"/>
            </a:solidFill>
            <a:prstDash val="solid"/>
            <a:round/>
            <a:headEnd type="none" w="med" len="med"/>
            <a:tailEnd type="none" w="med" len="med"/>
          </a:ln>
        </p:spPr>
      </p:cxnSp>
      <p:sp>
        <p:nvSpPr>
          <p:cNvPr id="314" name="Google Shape;314;p50"/>
          <p:cNvSpPr/>
          <p:nvPr/>
        </p:nvSpPr>
        <p:spPr>
          <a:xfrm>
            <a:off x="2236838" y="2852250"/>
            <a:ext cx="2044800" cy="8637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Look up</a:t>
            </a:r>
            <a:endParaRPr/>
          </a:p>
        </p:txBody>
      </p:sp>
      <p:sp>
        <p:nvSpPr>
          <p:cNvPr id="315" name="Google Shape;315;p50"/>
          <p:cNvSpPr/>
          <p:nvPr/>
        </p:nvSpPr>
        <p:spPr>
          <a:xfrm>
            <a:off x="2349500" y="3898900"/>
            <a:ext cx="1932000" cy="787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Update counts</a:t>
            </a:r>
            <a:endParaRPr/>
          </a:p>
        </p:txBody>
      </p:sp>
      <p:sp>
        <p:nvSpPr>
          <p:cNvPr id="316" name="Google Shape;316;p50"/>
          <p:cNvSpPr/>
          <p:nvPr/>
        </p:nvSpPr>
        <p:spPr>
          <a:xfrm>
            <a:off x="6148825" y="3898900"/>
            <a:ext cx="1180800" cy="787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Update counts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1000"/>
                                        <p:tgtEl>
                                          <p:spTgt spid="3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gtEl>
                                        <p:attrNameLst>
                                          <p:attrName>style.visibility</p:attrName>
                                        </p:attrNameLst>
                                      </p:cBhvr>
                                      <p:to>
                                        <p:strVal val="visible"/>
                                      </p:to>
                                    </p:set>
                                    <p:animEffect transition="in" filter="fade">
                                      <p:cBhvr>
                                        <p:cTn id="12" dur="1000"/>
                                        <p:tgtEl>
                                          <p:spTgt spid="3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0"/>
                                        </p:tgtEl>
                                        <p:attrNameLst>
                                          <p:attrName>style.visibility</p:attrName>
                                        </p:attrNameLst>
                                      </p:cBhvr>
                                      <p:to>
                                        <p:strVal val="visible"/>
                                      </p:to>
                                    </p:set>
                                    <p:animEffect transition="in" filter="fade">
                                      <p:cBhvr>
                                        <p:cTn id="17" dur="1000"/>
                                        <p:tgtEl>
                                          <p:spTgt spid="3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
                                        </p:tgtEl>
                                        <p:attrNameLst>
                                          <p:attrName>style.visibility</p:attrName>
                                        </p:attrNameLst>
                                      </p:cBhvr>
                                      <p:to>
                                        <p:strVal val="visible"/>
                                      </p:to>
                                    </p:set>
                                    <p:animEffect transition="in" filter="fade">
                                      <p:cBhvr>
                                        <p:cTn id="22" dur="1000"/>
                                        <p:tgtEl>
                                          <p:spTgt spid="3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1"/>
                                        </p:tgtEl>
                                        <p:attrNameLst>
                                          <p:attrName>style.visibility</p:attrName>
                                        </p:attrNameLst>
                                      </p:cBhvr>
                                      <p:to>
                                        <p:strVal val="visible"/>
                                      </p:to>
                                    </p:set>
                                    <p:animEffect transition="in" filter="fade">
                                      <p:cBhvr>
                                        <p:cTn id="27" dur="1000"/>
                                        <p:tgtEl>
                                          <p:spTgt spid="3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8"/>
                                        </p:tgtEl>
                                        <p:attrNameLst>
                                          <p:attrName>style.visibility</p:attrName>
                                        </p:attrNameLst>
                                      </p:cBhvr>
                                      <p:to>
                                        <p:strVal val="visible"/>
                                      </p:to>
                                    </p:set>
                                    <p:animEffect transition="in" filter="fade">
                                      <p:cBhvr>
                                        <p:cTn id="32" dur="1000"/>
                                        <p:tgtEl>
                                          <p:spTgt spid="308"/>
                                        </p:tgtEl>
                                      </p:cBhvr>
                                    </p:animEffect>
                                  </p:childTnLst>
                                </p:cTn>
                              </p:par>
                              <p:par>
                                <p:cTn id="33" presetID="10" presetClass="entr" presetSubtype="0" fill="hold" nodeType="withEffect">
                                  <p:stCondLst>
                                    <p:cond delay="0"/>
                                  </p:stCondLst>
                                  <p:childTnLst>
                                    <p:set>
                                      <p:cBhvr>
                                        <p:cTn id="34" dur="1" fill="hold">
                                          <p:stCondLst>
                                            <p:cond delay="0"/>
                                          </p:stCondLst>
                                        </p:cTn>
                                        <p:tgtEl>
                                          <p:spTgt spid="312"/>
                                        </p:tgtEl>
                                        <p:attrNameLst>
                                          <p:attrName>style.visibility</p:attrName>
                                        </p:attrNameLst>
                                      </p:cBhvr>
                                      <p:to>
                                        <p:strVal val="visible"/>
                                      </p:to>
                                    </p:set>
                                    <p:animEffect transition="in" filter="fade">
                                      <p:cBhvr>
                                        <p:cTn id="35" dur="1000"/>
                                        <p:tgtEl>
                                          <p:spTgt spid="312"/>
                                        </p:tgtEl>
                                      </p:cBhvr>
                                    </p:animEffect>
                                  </p:childTnLst>
                                </p:cTn>
                              </p:par>
                              <p:par>
                                <p:cTn id="36" presetID="10" presetClass="entr" presetSubtype="0" fill="hold" nodeType="withEffect">
                                  <p:stCondLst>
                                    <p:cond delay="0"/>
                                  </p:stCondLst>
                                  <p:childTnLst>
                                    <p:set>
                                      <p:cBhvr>
                                        <p:cTn id="37" dur="1" fill="hold">
                                          <p:stCondLst>
                                            <p:cond delay="0"/>
                                          </p:stCondLst>
                                        </p:cTn>
                                        <p:tgtEl>
                                          <p:spTgt spid="313"/>
                                        </p:tgtEl>
                                        <p:attrNameLst>
                                          <p:attrName>style.visibility</p:attrName>
                                        </p:attrNameLst>
                                      </p:cBhvr>
                                      <p:to>
                                        <p:strVal val="visible"/>
                                      </p:to>
                                    </p:set>
                                    <p:animEffect transition="in" filter="fade">
                                      <p:cBhvr>
                                        <p:cTn id="38" dur="1000"/>
                                        <p:tgtEl>
                                          <p:spTgt spid="3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14"/>
                                        </p:tgtEl>
                                        <p:attrNameLst>
                                          <p:attrName>style.visibility</p:attrName>
                                        </p:attrNameLst>
                                      </p:cBhvr>
                                      <p:to>
                                        <p:strVal val="visible"/>
                                      </p:to>
                                    </p:set>
                                    <p:animEffect transition="in" filter="fade">
                                      <p:cBhvr>
                                        <p:cTn id="43" dur="1000"/>
                                        <p:tgtEl>
                                          <p:spTgt spid="3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15"/>
                                        </p:tgtEl>
                                        <p:attrNameLst>
                                          <p:attrName>style.visibility</p:attrName>
                                        </p:attrNameLst>
                                      </p:cBhvr>
                                      <p:to>
                                        <p:strVal val="visible"/>
                                      </p:to>
                                    </p:set>
                                    <p:animEffect transition="in" filter="fade">
                                      <p:cBhvr>
                                        <p:cTn id="48" dur="1000"/>
                                        <p:tgtEl>
                                          <p:spTgt spid="315"/>
                                        </p:tgtEl>
                                      </p:cBhvr>
                                    </p:animEffect>
                                  </p:childTnLst>
                                </p:cTn>
                              </p:par>
                              <p:par>
                                <p:cTn id="49" presetID="10" presetClass="entr" presetSubtype="0" fill="hold" nodeType="withEffect">
                                  <p:stCondLst>
                                    <p:cond delay="0"/>
                                  </p:stCondLst>
                                  <p:childTnLst>
                                    <p:set>
                                      <p:cBhvr>
                                        <p:cTn id="50" dur="1" fill="hold">
                                          <p:stCondLst>
                                            <p:cond delay="0"/>
                                          </p:stCondLst>
                                        </p:cTn>
                                        <p:tgtEl>
                                          <p:spTgt spid="316"/>
                                        </p:tgtEl>
                                        <p:attrNameLst>
                                          <p:attrName>style.visibility</p:attrName>
                                        </p:attrNameLst>
                                      </p:cBhvr>
                                      <p:to>
                                        <p:strVal val="visible"/>
                                      </p:to>
                                    </p:set>
                                    <p:animEffect transition="in" filter="fade">
                                      <p:cBhvr>
                                        <p:cTn id="51"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51"/>
          <p:cNvPicPr preferRelativeResize="0"/>
          <p:nvPr/>
        </p:nvPicPr>
        <p:blipFill>
          <a:blip r:embed="rId3">
            <a:alphaModFix/>
          </a:blip>
          <a:stretch>
            <a:fillRect/>
          </a:stretch>
        </p:blipFill>
        <p:spPr>
          <a:xfrm>
            <a:off x="7878906" y="-5"/>
            <a:ext cx="1265099" cy="879249"/>
          </a:xfrm>
          <a:prstGeom prst="rect">
            <a:avLst/>
          </a:prstGeom>
          <a:noFill/>
          <a:ln>
            <a:noFill/>
          </a:ln>
        </p:spPr>
      </p:pic>
      <p:pic>
        <p:nvPicPr>
          <p:cNvPr id="322" name="Google Shape;322;p51"/>
          <p:cNvPicPr preferRelativeResize="0"/>
          <p:nvPr/>
        </p:nvPicPr>
        <p:blipFill rotWithShape="1">
          <a:blip r:embed="rId4">
            <a:alphaModFix/>
          </a:blip>
          <a:srcRect t="6050"/>
          <a:stretch/>
        </p:blipFill>
        <p:spPr>
          <a:xfrm>
            <a:off x="992925" y="1718025"/>
            <a:ext cx="4523152" cy="3051925"/>
          </a:xfrm>
          <a:prstGeom prst="rect">
            <a:avLst/>
          </a:prstGeom>
          <a:noFill/>
          <a:ln>
            <a:noFill/>
          </a:ln>
        </p:spPr>
      </p:pic>
      <p:sp>
        <p:nvSpPr>
          <p:cNvPr id="323" name="Google Shape;323;p51"/>
          <p:cNvSpPr txBox="1"/>
          <p:nvPr/>
        </p:nvSpPr>
        <p:spPr>
          <a:xfrm>
            <a:off x="6471525" y="2503925"/>
            <a:ext cx="2160600" cy="9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Two-component Gaussian mixture model to the one-dimensional distribution</a:t>
            </a:r>
            <a:endParaRPr>
              <a:latin typeface="Calibri"/>
              <a:ea typeface="Calibri"/>
              <a:cs typeface="Calibri"/>
              <a:sym typeface="Calibri"/>
            </a:endParaRPr>
          </a:p>
        </p:txBody>
      </p:sp>
      <p:sp>
        <p:nvSpPr>
          <p:cNvPr id="324" name="Google Shape;324;p51"/>
          <p:cNvSpPr txBox="1"/>
          <p:nvPr/>
        </p:nvSpPr>
        <p:spPr>
          <a:xfrm>
            <a:off x="2358575" y="1296525"/>
            <a:ext cx="2437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COI K-mers Counts Distribution</a:t>
            </a: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aphicFrame>
        <p:nvGraphicFramePr>
          <p:cNvPr id="329" name="Google Shape;329;p52"/>
          <p:cNvGraphicFramePr/>
          <p:nvPr/>
        </p:nvGraphicFramePr>
        <p:xfrm>
          <a:off x="266700" y="1098550"/>
          <a:ext cx="3000000" cy="3000000"/>
        </p:xfrm>
        <a:graphic>
          <a:graphicData uri="http://schemas.openxmlformats.org/drawingml/2006/table">
            <a:tbl>
              <a:tblPr>
                <a:noFill/>
                <a:tableStyleId>{B3D8FBEC-8A41-4B30-8CC4-CE71E5FCDAFC}</a:tableStyleId>
              </a:tblPr>
              <a:tblGrid>
                <a:gridCol w="979750">
                  <a:extLst>
                    <a:ext uri="{9D8B030D-6E8A-4147-A177-3AD203B41FA5}">
                      <a16:colId xmlns:a16="http://schemas.microsoft.com/office/drawing/2014/main" val="20000"/>
                    </a:ext>
                  </a:extLst>
                </a:gridCol>
                <a:gridCol w="8460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t>k-mers</a:t>
                      </a:r>
                      <a:endParaRPr/>
                    </a:p>
                  </a:txBody>
                  <a:tcPr marL="91425" marR="91425" marT="91425" marB="91425"/>
                </a:tc>
                <a:tc>
                  <a:txBody>
                    <a:bodyPr/>
                    <a:lstStyle/>
                    <a:p>
                      <a:pPr marL="0" lvl="0" indent="0" algn="l" rtl="0">
                        <a:spcBef>
                          <a:spcPts val="0"/>
                        </a:spcBef>
                        <a:spcAft>
                          <a:spcPts val="0"/>
                        </a:spcAft>
                        <a:buNone/>
                      </a:pPr>
                      <a:r>
                        <a:rPr lang="en"/>
                        <a:t>Counts</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330" name="Google Shape;330;p52"/>
          <p:cNvSpPr txBox="1"/>
          <p:nvPr/>
        </p:nvSpPr>
        <p:spPr>
          <a:xfrm>
            <a:off x="266725" y="348525"/>
            <a:ext cx="18258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Unique kmers appear in Bootstrap sample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331" name="Google Shape;331;p52"/>
          <p:cNvPicPr preferRelativeResize="0"/>
          <p:nvPr/>
        </p:nvPicPr>
        <p:blipFill>
          <a:blip r:embed="rId3">
            <a:alphaModFix/>
          </a:blip>
          <a:stretch>
            <a:fillRect/>
          </a:stretch>
        </p:blipFill>
        <p:spPr>
          <a:xfrm>
            <a:off x="2498925" y="3090863"/>
            <a:ext cx="2009575" cy="638175"/>
          </a:xfrm>
          <a:prstGeom prst="rect">
            <a:avLst/>
          </a:prstGeom>
          <a:noFill/>
          <a:ln>
            <a:noFill/>
          </a:ln>
        </p:spPr>
      </p:pic>
      <p:graphicFrame>
        <p:nvGraphicFramePr>
          <p:cNvPr id="332" name="Google Shape;332;p52"/>
          <p:cNvGraphicFramePr/>
          <p:nvPr/>
        </p:nvGraphicFramePr>
        <p:xfrm>
          <a:off x="4819850" y="2076450"/>
          <a:ext cx="3000000" cy="3000000"/>
        </p:xfrm>
        <a:graphic>
          <a:graphicData uri="http://schemas.openxmlformats.org/drawingml/2006/table">
            <a:tbl>
              <a:tblPr>
                <a:noFill/>
                <a:tableStyleId>{B3D8FBEC-8A41-4B30-8CC4-CE71E5FCDAFC}</a:tableStyleId>
              </a:tblPr>
              <a:tblGrid>
                <a:gridCol w="754075">
                  <a:extLst>
                    <a:ext uri="{9D8B030D-6E8A-4147-A177-3AD203B41FA5}">
                      <a16:colId xmlns:a16="http://schemas.microsoft.com/office/drawing/2014/main" val="20000"/>
                    </a:ext>
                  </a:extLst>
                </a:gridCol>
                <a:gridCol w="7540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bl>
          </a:graphicData>
        </a:graphic>
      </p:graphicFrame>
      <p:sp>
        <p:nvSpPr>
          <p:cNvPr id="333" name="Google Shape;333;p52"/>
          <p:cNvSpPr txBox="1"/>
          <p:nvPr/>
        </p:nvSpPr>
        <p:spPr>
          <a:xfrm>
            <a:off x="4964325" y="1440500"/>
            <a:ext cx="1219200" cy="54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Good k-mers </a:t>
            </a:r>
            <a:endParaRPr>
              <a:latin typeface="Calibri"/>
              <a:ea typeface="Calibri"/>
              <a:cs typeface="Calibri"/>
              <a:sym typeface="Calibri"/>
            </a:endParaRPr>
          </a:p>
        </p:txBody>
      </p:sp>
      <p:cxnSp>
        <p:nvCxnSpPr>
          <p:cNvPr id="334" name="Google Shape;334;p52"/>
          <p:cNvCxnSpPr/>
          <p:nvPr/>
        </p:nvCxnSpPr>
        <p:spPr>
          <a:xfrm rot="10800000" flipH="1">
            <a:off x="2413000" y="2634400"/>
            <a:ext cx="2108100" cy="126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graphicFrame>
        <p:nvGraphicFramePr>
          <p:cNvPr id="339" name="Google Shape;339;p53"/>
          <p:cNvGraphicFramePr/>
          <p:nvPr/>
        </p:nvGraphicFramePr>
        <p:xfrm>
          <a:off x="3981650" y="2381250"/>
          <a:ext cx="3000000" cy="3000000"/>
        </p:xfrm>
        <a:graphic>
          <a:graphicData uri="http://schemas.openxmlformats.org/drawingml/2006/table">
            <a:tbl>
              <a:tblPr>
                <a:noFill/>
                <a:tableStyleId>{B3D8FBEC-8A41-4B30-8CC4-CE71E5FCDAFC}</a:tableStyleId>
              </a:tblPr>
              <a:tblGrid>
                <a:gridCol w="754075">
                  <a:extLst>
                    <a:ext uri="{9D8B030D-6E8A-4147-A177-3AD203B41FA5}">
                      <a16:colId xmlns:a16="http://schemas.microsoft.com/office/drawing/2014/main" val="20000"/>
                    </a:ext>
                  </a:extLst>
                </a:gridCol>
                <a:gridCol w="7540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bl>
          </a:graphicData>
        </a:graphic>
      </p:graphicFrame>
      <p:sp>
        <p:nvSpPr>
          <p:cNvPr id="340" name="Google Shape;340;p53"/>
          <p:cNvSpPr txBox="1"/>
          <p:nvPr/>
        </p:nvSpPr>
        <p:spPr>
          <a:xfrm>
            <a:off x="4126125" y="1745300"/>
            <a:ext cx="1219200" cy="54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Good k-mers </a:t>
            </a:r>
            <a:endParaRPr>
              <a:latin typeface="Calibri"/>
              <a:ea typeface="Calibri"/>
              <a:cs typeface="Calibri"/>
              <a:sym typeface="Calibri"/>
            </a:endParaRPr>
          </a:p>
        </p:txBody>
      </p:sp>
      <p:pic>
        <p:nvPicPr>
          <p:cNvPr id="341" name="Google Shape;341;p53"/>
          <p:cNvPicPr preferRelativeResize="0"/>
          <p:nvPr/>
        </p:nvPicPr>
        <p:blipFill>
          <a:blip r:embed="rId3">
            <a:alphaModFix/>
          </a:blip>
          <a:stretch>
            <a:fillRect/>
          </a:stretch>
        </p:blipFill>
        <p:spPr>
          <a:xfrm>
            <a:off x="320900" y="2921000"/>
            <a:ext cx="1562100" cy="1238250"/>
          </a:xfrm>
          <a:prstGeom prst="rect">
            <a:avLst/>
          </a:prstGeom>
          <a:noFill/>
          <a:ln>
            <a:noFill/>
          </a:ln>
        </p:spPr>
      </p:pic>
      <p:pic>
        <p:nvPicPr>
          <p:cNvPr id="342" name="Google Shape;342;p53"/>
          <p:cNvPicPr preferRelativeResize="0"/>
          <p:nvPr/>
        </p:nvPicPr>
        <p:blipFill>
          <a:blip r:embed="rId4">
            <a:alphaModFix/>
          </a:blip>
          <a:stretch>
            <a:fillRect/>
          </a:stretch>
        </p:blipFill>
        <p:spPr>
          <a:xfrm>
            <a:off x="7280500" y="3054350"/>
            <a:ext cx="1390650" cy="1104900"/>
          </a:xfrm>
          <a:prstGeom prst="rect">
            <a:avLst/>
          </a:prstGeom>
          <a:noFill/>
          <a:ln>
            <a:noFill/>
          </a:ln>
        </p:spPr>
      </p:pic>
      <p:pic>
        <p:nvPicPr>
          <p:cNvPr id="343" name="Google Shape;343;p53"/>
          <p:cNvPicPr preferRelativeResize="0"/>
          <p:nvPr/>
        </p:nvPicPr>
        <p:blipFill>
          <a:blip r:embed="rId5">
            <a:alphaModFix/>
          </a:blip>
          <a:stretch>
            <a:fillRect/>
          </a:stretch>
        </p:blipFill>
        <p:spPr>
          <a:xfrm>
            <a:off x="2013150" y="3628410"/>
            <a:ext cx="1562100" cy="276828"/>
          </a:xfrm>
          <a:prstGeom prst="rect">
            <a:avLst/>
          </a:prstGeom>
          <a:noFill/>
          <a:ln>
            <a:noFill/>
          </a:ln>
        </p:spPr>
      </p:pic>
      <p:cxnSp>
        <p:nvCxnSpPr>
          <p:cNvPr id="344" name="Google Shape;344;p53"/>
          <p:cNvCxnSpPr>
            <a:stCxn id="341" idx="3"/>
          </p:cNvCxnSpPr>
          <p:nvPr/>
        </p:nvCxnSpPr>
        <p:spPr>
          <a:xfrm>
            <a:off x="1883000" y="3540125"/>
            <a:ext cx="2003100" cy="21300"/>
          </a:xfrm>
          <a:prstGeom prst="straightConnector1">
            <a:avLst/>
          </a:prstGeom>
          <a:noFill/>
          <a:ln w="9525" cap="flat" cmpd="sng">
            <a:solidFill>
              <a:schemeClr val="dk2"/>
            </a:solidFill>
            <a:prstDash val="solid"/>
            <a:round/>
            <a:headEnd type="none" w="med" len="med"/>
            <a:tailEnd type="triangle" w="med" len="med"/>
          </a:ln>
        </p:spPr>
      </p:cxnSp>
      <p:cxnSp>
        <p:nvCxnSpPr>
          <p:cNvPr id="345" name="Google Shape;345;p53"/>
          <p:cNvCxnSpPr/>
          <p:nvPr/>
        </p:nvCxnSpPr>
        <p:spPr>
          <a:xfrm>
            <a:off x="5693000" y="3540125"/>
            <a:ext cx="1520700" cy="21300"/>
          </a:xfrm>
          <a:prstGeom prst="straightConnector1">
            <a:avLst/>
          </a:prstGeom>
          <a:noFill/>
          <a:ln w="9525" cap="flat" cmpd="sng">
            <a:solidFill>
              <a:schemeClr val="dk2"/>
            </a:solidFill>
            <a:prstDash val="solid"/>
            <a:round/>
            <a:headEnd type="none" w="med" len="med"/>
            <a:tailEnd type="triangle" w="med" len="med"/>
          </a:ln>
        </p:spPr>
      </p:cxnSp>
      <p:pic>
        <p:nvPicPr>
          <p:cNvPr id="346" name="Google Shape;346;p53" descr="https://lh6.googleusercontent.com/snkAJiSRUlbMfl5scyC2vO8GQnkivwymwvo5ttKX_b-R02Ts3mObL7-0wPjMdRDmCtZ8UT62AYkoJyhLJL6eX2HL_YY4UNzSPTwm7SgkgiihLQHFVG-bDbVoCx7vq_2OV4MhVvqN9d8"/>
          <p:cNvPicPr preferRelativeResize="0"/>
          <p:nvPr/>
        </p:nvPicPr>
        <p:blipFill rotWithShape="1">
          <a:blip r:embed="rId6">
            <a:alphaModFix/>
          </a:blip>
          <a:srcRect t="21666"/>
          <a:stretch/>
        </p:blipFill>
        <p:spPr>
          <a:xfrm>
            <a:off x="6651466" y="-19762"/>
            <a:ext cx="2432517" cy="1064686"/>
          </a:xfrm>
          <a:prstGeom prst="rect">
            <a:avLst/>
          </a:prstGeom>
          <a:noFill/>
          <a:ln w="19050" cap="flat" cmpd="sng">
            <a:solidFill>
              <a:srgbClr val="FF0000"/>
            </a:solidFill>
            <a:prstDash val="solid"/>
            <a:round/>
            <a:headEnd type="none" w="sm" len="sm"/>
            <a:tailEnd type="none" w="sm" len="sm"/>
          </a:ln>
        </p:spPr>
      </p:pic>
      <p:sp>
        <p:nvSpPr>
          <p:cNvPr id="347" name="Google Shape;347;p53"/>
          <p:cNvSpPr txBox="1"/>
          <p:nvPr/>
        </p:nvSpPr>
        <p:spPr>
          <a:xfrm>
            <a:off x="6608550" y="1004725"/>
            <a:ext cx="2475600" cy="69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600">
                <a:solidFill>
                  <a:srgbClr val="000000"/>
                </a:solidFill>
                <a:latin typeface="Calibri"/>
                <a:ea typeface="Calibri"/>
                <a:cs typeface="Calibri"/>
                <a:sym typeface="Calibri"/>
              </a:rPr>
              <a:t>Reads with </a:t>
            </a:r>
            <a:r>
              <a:rPr lang="en" sz="1600">
                <a:latin typeface="Calibri"/>
                <a:ea typeface="Calibri"/>
                <a:cs typeface="Calibri"/>
                <a:sym typeface="Calibri"/>
              </a:rPr>
              <a:t>one</a:t>
            </a:r>
            <a:r>
              <a:rPr lang="en" sz="1600">
                <a:solidFill>
                  <a:srgbClr val="000000"/>
                </a:solidFill>
                <a:latin typeface="Calibri"/>
                <a:ea typeface="Calibri"/>
                <a:cs typeface="Calibri"/>
                <a:sym typeface="Calibri"/>
              </a:rPr>
              <a:t> sequencing error </a:t>
            </a:r>
            <a:r>
              <a:rPr lang="en" sz="1600">
                <a:latin typeface="Calibri"/>
                <a:ea typeface="Calibri"/>
                <a:cs typeface="Calibri"/>
                <a:sym typeface="Calibri"/>
              </a:rPr>
              <a:t>are kept</a:t>
            </a:r>
            <a:endParaRPr sz="1600">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Preliminary Assembly</a:t>
            </a:r>
            <a:endParaRPr/>
          </a:p>
        </p:txBody>
      </p:sp>
      <p:pic>
        <p:nvPicPr>
          <p:cNvPr id="353" name="Google Shape;353;p54"/>
          <p:cNvPicPr preferRelativeResize="0"/>
          <p:nvPr/>
        </p:nvPicPr>
        <p:blipFill>
          <a:blip r:embed="rId3">
            <a:alphaModFix/>
          </a:blip>
          <a:stretch>
            <a:fillRect/>
          </a:stretch>
        </p:blipFill>
        <p:spPr>
          <a:xfrm>
            <a:off x="628642" y="1268050"/>
            <a:ext cx="5576165" cy="3875449"/>
          </a:xfrm>
          <a:prstGeom prst="rect">
            <a:avLst/>
          </a:prstGeom>
          <a:noFill/>
          <a:ln>
            <a:noFill/>
          </a:ln>
        </p:spPr>
      </p:pic>
      <p:pic>
        <p:nvPicPr>
          <p:cNvPr id="354" name="Google Shape;354;p54"/>
          <p:cNvPicPr preferRelativeResize="0"/>
          <p:nvPr/>
        </p:nvPicPr>
        <p:blipFill rotWithShape="1">
          <a:blip r:embed="rId4">
            <a:alphaModFix/>
          </a:blip>
          <a:srcRect t="62049"/>
          <a:stretch/>
        </p:blipFill>
        <p:spPr>
          <a:xfrm>
            <a:off x="5334153" y="604052"/>
            <a:ext cx="3757400" cy="1110451"/>
          </a:xfrm>
          <a:prstGeom prst="rect">
            <a:avLst/>
          </a:prstGeom>
          <a:noFill/>
          <a:ln>
            <a:noFill/>
          </a:ln>
        </p:spPr>
      </p:pic>
      <p:sp>
        <p:nvSpPr>
          <p:cNvPr id="355" name="Google Shape;355;p54"/>
          <p:cNvSpPr txBox="1"/>
          <p:nvPr/>
        </p:nvSpPr>
        <p:spPr>
          <a:xfrm>
            <a:off x="6097202" y="342451"/>
            <a:ext cx="3046800" cy="26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100">
                <a:solidFill>
                  <a:srgbClr val="A5A5A5"/>
                </a:solidFill>
                <a:latin typeface="Calibri"/>
                <a:ea typeface="Calibri"/>
                <a:cs typeface="Calibri"/>
                <a:sym typeface="Calibri"/>
              </a:rPr>
              <a:t>https://en.wikipedia.org/wiki/Velvet_assembler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Preliminary Contig Filtering</a:t>
            </a:r>
            <a:endParaRPr/>
          </a:p>
        </p:txBody>
      </p:sp>
      <p:sp>
        <p:nvSpPr>
          <p:cNvPr id="361" name="Google Shape;361;p55"/>
          <p:cNvSpPr txBox="1">
            <a:spLocks noGrp="1"/>
          </p:cNvSpPr>
          <p:nvPr>
            <p:ph type="body" idx="1"/>
          </p:nvPr>
        </p:nvSpPr>
        <p:spPr>
          <a:xfrm>
            <a:off x="457200" y="1244274"/>
            <a:ext cx="8426400" cy="11544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400"/>
              <a:buChar char="•"/>
            </a:pPr>
            <a:r>
              <a:rPr lang="en" sz="2400"/>
              <a:t>Contigs aligned against a local database eukaryotic mitogenomes using nucleotide-nucleotide BLAST</a:t>
            </a:r>
            <a:endParaRPr/>
          </a:p>
          <a:p>
            <a:pPr marL="514350" lvl="1" indent="-171450" algn="l" rtl="0">
              <a:lnSpc>
                <a:spcPct val="90000"/>
              </a:lnSpc>
              <a:spcBef>
                <a:spcPts val="375"/>
              </a:spcBef>
              <a:spcAft>
                <a:spcPts val="0"/>
              </a:spcAft>
              <a:buClr>
                <a:schemeClr val="dk1"/>
              </a:buClr>
              <a:buSzPts val="2000"/>
              <a:buChar char="•"/>
            </a:pPr>
            <a:r>
              <a:rPr lang="en" sz="2000"/>
              <a:t>Keep contigs that have hits with E-value of 10</a:t>
            </a:r>
            <a:r>
              <a:rPr lang="en" sz="2000" baseline="30000"/>
              <a:t>-10</a:t>
            </a:r>
            <a:r>
              <a:rPr lang="en" sz="2000"/>
              <a:t> or less</a:t>
            </a:r>
            <a:endParaRPr sz="2000"/>
          </a:p>
        </p:txBody>
      </p:sp>
      <p:pic>
        <p:nvPicPr>
          <p:cNvPr id="362" name="Google Shape;362;p55" descr="https://lh5.googleusercontent.com/OTvpAavstOKvY8mioQ_CjRQmrxoI3EJpAZXAIJYoP5mp4zX1_UPmcQXEGbLiCYIiJgXoXhHhVn9OQR3P7cGSUCJuVS7n3Ji7Ikh9-C4K3Zq5qOP1Ja1GMRmFFaJ9cOBaFdKUooFPLpM"/>
          <p:cNvPicPr preferRelativeResize="0"/>
          <p:nvPr/>
        </p:nvPicPr>
        <p:blipFill rotWithShape="1">
          <a:blip r:embed="rId3">
            <a:alphaModFix/>
          </a:blip>
          <a:srcRect/>
          <a:stretch/>
        </p:blipFill>
        <p:spPr>
          <a:xfrm>
            <a:off x="203003" y="2503375"/>
            <a:ext cx="6415696" cy="1154382"/>
          </a:xfrm>
          <a:prstGeom prst="rect">
            <a:avLst/>
          </a:prstGeom>
          <a:noFill/>
          <a:ln>
            <a:noFill/>
          </a:ln>
        </p:spPr>
      </p:pic>
      <p:pic>
        <p:nvPicPr>
          <p:cNvPr id="363" name="Google Shape;363;p55"/>
          <p:cNvPicPr preferRelativeResize="0"/>
          <p:nvPr/>
        </p:nvPicPr>
        <p:blipFill rotWithShape="1">
          <a:blip r:embed="rId4">
            <a:alphaModFix/>
          </a:blip>
          <a:srcRect/>
          <a:stretch/>
        </p:blipFill>
        <p:spPr>
          <a:xfrm>
            <a:off x="145603" y="3838543"/>
            <a:ext cx="8737993" cy="361530"/>
          </a:xfrm>
          <a:prstGeom prst="rect">
            <a:avLst/>
          </a:prstGeom>
          <a:noFill/>
          <a:ln>
            <a:noFill/>
          </a:ln>
        </p:spPr>
      </p:pic>
      <p:pic>
        <p:nvPicPr>
          <p:cNvPr id="364" name="Google Shape;364;p55"/>
          <p:cNvPicPr preferRelativeResize="0"/>
          <p:nvPr/>
        </p:nvPicPr>
        <p:blipFill>
          <a:blip r:embed="rId5">
            <a:alphaModFix/>
          </a:blip>
          <a:stretch>
            <a:fillRect/>
          </a:stretch>
        </p:blipFill>
        <p:spPr>
          <a:xfrm>
            <a:off x="7319479" y="0"/>
            <a:ext cx="1824529" cy="1268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152" name="Google Shape;152;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0000"/>
              </a:buClr>
              <a:buSzPts val="1800"/>
              <a:buChar char="●"/>
            </a:pPr>
            <a:r>
              <a:rPr lang="en" b="1">
                <a:solidFill>
                  <a:srgbClr val="FF0000"/>
                </a:solidFill>
              </a:rPr>
              <a:t>Background</a:t>
            </a:r>
            <a:endParaRPr b="1">
              <a:solidFill>
                <a:srgbClr val="FF0000"/>
              </a:solidFill>
            </a:endParaRPr>
          </a:p>
          <a:p>
            <a:pPr marL="457200" lvl="0" indent="-342900" algn="l" rtl="0">
              <a:spcBef>
                <a:spcPts val="0"/>
              </a:spcBef>
              <a:spcAft>
                <a:spcPts val="0"/>
              </a:spcAft>
              <a:buSzPts val="1800"/>
              <a:buChar char="●"/>
            </a:pPr>
            <a:r>
              <a:rPr lang="en"/>
              <a:t>Mitochondrial Genome Assembly</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Statistical Mitogenome Assembly with Repeats (SMART)</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914400" lvl="1" indent="-317500" algn="l" rtl="0">
              <a:spcBef>
                <a:spcPts val="0"/>
              </a:spcBef>
              <a:spcAft>
                <a:spcPts val="0"/>
              </a:spcAft>
              <a:buSzPts val="1400"/>
              <a:buChar char="○"/>
            </a:pPr>
            <a:r>
              <a:rPr lang="en"/>
              <a:t>Multi-Sample Statistical Mitogenome Assembly with Repeats (SMART2)</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Haplogroup Assignment</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Algorithms (single &amp; mixture)</a:t>
            </a:r>
            <a:endParaRPr/>
          </a:p>
          <a:p>
            <a:pPr marL="914400" lvl="1"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Future Work</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300"/>
              <a:buFont typeface="Calibri"/>
              <a:buNone/>
            </a:pPr>
            <a:r>
              <a:rPr lang="en"/>
              <a:t>Alignment-based Read Filtering</a:t>
            </a:r>
            <a:endParaRPr/>
          </a:p>
        </p:txBody>
      </p:sp>
      <p:sp>
        <p:nvSpPr>
          <p:cNvPr id="370" name="Google Shape;370;p56"/>
          <p:cNvSpPr txBox="1">
            <a:spLocks noGrp="1"/>
          </p:cNvSpPr>
          <p:nvPr>
            <p:ph type="body" idx="1"/>
          </p:nvPr>
        </p:nvSpPr>
        <p:spPr>
          <a:xfrm>
            <a:off x="457200" y="1244276"/>
            <a:ext cx="8229600" cy="12681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
              <a:t>Using HISAT2</a:t>
            </a:r>
            <a:endParaRPr/>
          </a:p>
          <a:p>
            <a:pPr marL="514350" lvl="1" indent="-171450" algn="l" rtl="0">
              <a:lnSpc>
                <a:spcPct val="90000"/>
              </a:lnSpc>
              <a:spcBef>
                <a:spcPts val="375"/>
              </a:spcBef>
              <a:spcAft>
                <a:spcPts val="0"/>
              </a:spcAft>
              <a:buClr>
                <a:schemeClr val="dk1"/>
              </a:buClr>
              <a:buSzPts val="1800"/>
              <a:buChar char="•"/>
            </a:pPr>
            <a:r>
              <a:rPr lang="en"/>
              <a:t>Fast and sensitive aligner for NGS reads</a:t>
            </a:r>
            <a:endParaRPr/>
          </a:p>
          <a:p>
            <a:pPr marL="171450" lvl="0" indent="-171450" algn="l" rtl="0">
              <a:lnSpc>
                <a:spcPct val="90000"/>
              </a:lnSpc>
              <a:spcBef>
                <a:spcPts val="750"/>
              </a:spcBef>
              <a:spcAft>
                <a:spcPts val="0"/>
              </a:spcAft>
              <a:buClr>
                <a:schemeClr val="dk1"/>
              </a:buClr>
              <a:buSzPts val="2100"/>
              <a:buChar char="•"/>
            </a:pPr>
            <a:r>
              <a:rPr lang="en"/>
              <a:t>Pulls out the read pairs that have at least one of the reads aligned</a:t>
            </a:r>
            <a:endParaRPr/>
          </a:p>
        </p:txBody>
      </p:sp>
      <p:sp>
        <p:nvSpPr>
          <p:cNvPr id="371" name="Google Shape;371;p56"/>
          <p:cNvSpPr/>
          <p:nvPr/>
        </p:nvSpPr>
        <p:spPr>
          <a:xfrm>
            <a:off x="1451036" y="3886911"/>
            <a:ext cx="6241800" cy="102300"/>
          </a:xfrm>
          <a:prstGeom prst="rect">
            <a:avLst/>
          </a:prstGeom>
          <a:gradFill>
            <a:gsLst>
              <a:gs pos="0">
                <a:srgbClr val="AFAFAF"/>
              </a:gs>
              <a:gs pos="50000">
                <a:schemeClr val="accent3"/>
              </a:gs>
              <a:gs pos="100000">
                <a:srgbClr val="919191"/>
              </a:gs>
            </a:gsLst>
            <a:lin ang="5400012"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56"/>
          <p:cNvSpPr/>
          <p:nvPr/>
        </p:nvSpPr>
        <p:spPr>
          <a:xfrm>
            <a:off x="6387266" y="3574556"/>
            <a:ext cx="801300" cy="125400"/>
          </a:xfrm>
          <a:prstGeom prst="rightArrow">
            <a:avLst>
              <a:gd name="adj1" fmla="val 50000"/>
              <a:gd name="adj2" fmla="val 50000"/>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56"/>
          <p:cNvSpPr/>
          <p:nvPr/>
        </p:nvSpPr>
        <p:spPr>
          <a:xfrm rot="10800000">
            <a:off x="8205599" y="3546920"/>
            <a:ext cx="801300" cy="125400"/>
          </a:xfrm>
          <a:prstGeom prst="rightArrow">
            <a:avLst>
              <a:gd name="adj1" fmla="val 50000"/>
              <a:gd name="adj2" fmla="val 50000"/>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56"/>
          <p:cNvSpPr/>
          <p:nvPr/>
        </p:nvSpPr>
        <p:spPr>
          <a:xfrm>
            <a:off x="6387266" y="2967815"/>
            <a:ext cx="2619600" cy="1338900"/>
          </a:xfrm>
          <a:prstGeom prst="arc">
            <a:avLst>
              <a:gd name="adj1" fmla="val 10753984"/>
              <a:gd name="adj2" fmla="val 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56"/>
          <p:cNvSpPr/>
          <p:nvPr/>
        </p:nvSpPr>
        <p:spPr>
          <a:xfrm>
            <a:off x="6264287" y="3726956"/>
            <a:ext cx="801300" cy="125400"/>
          </a:xfrm>
          <a:prstGeom prst="rightArrow">
            <a:avLst>
              <a:gd name="adj1" fmla="val 50000"/>
              <a:gd name="adj2" fmla="val 50000"/>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56"/>
          <p:cNvSpPr/>
          <p:nvPr/>
        </p:nvSpPr>
        <p:spPr>
          <a:xfrm rot="10800000">
            <a:off x="8082620" y="3699320"/>
            <a:ext cx="801300" cy="125400"/>
          </a:xfrm>
          <a:prstGeom prst="rightArrow">
            <a:avLst>
              <a:gd name="adj1" fmla="val 50000"/>
              <a:gd name="adj2" fmla="val 50000"/>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56"/>
          <p:cNvSpPr/>
          <p:nvPr/>
        </p:nvSpPr>
        <p:spPr>
          <a:xfrm>
            <a:off x="6264287" y="3120215"/>
            <a:ext cx="2619600" cy="1338900"/>
          </a:xfrm>
          <a:prstGeom prst="arc">
            <a:avLst>
              <a:gd name="adj1" fmla="val 10753984"/>
              <a:gd name="adj2" fmla="val 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56"/>
          <p:cNvSpPr/>
          <p:nvPr/>
        </p:nvSpPr>
        <p:spPr>
          <a:xfrm>
            <a:off x="107093" y="3726956"/>
            <a:ext cx="801300" cy="125400"/>
          </a:xfrm>
          <a:prstGeom prst="rightArrow">
            <a:avLst>
              <a:gd name="adj1" fmla="val 50000"/>
              <a:gd name="adj2" fmla="val 50000"/>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56"/>
          <p:cNvSpPr/>
          <p:nvPr/>
        </p:nvSpPr>
        <p:spPr>
          <a:xfrm rot="10800000">
            <a:off x="1925426" y="3699320"/>
            <a:ext cx="801300" cy="125400"/>
          </a:xfrm>
          <a:prstGeom prst="rightArrow">
            <a:avLst>
              <a:gd name="adj1" fmla="val 50000"/>
              <a:gd name="adj2" fmla="val 50000"/>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56"/>
          <p:cNvSpPr/>
          <p:nvPr/>
        </p:nvSpPr>
        <p:spPr>
          <a:xfrm>
            <a:off x="107093" y="3120215"/>
            <a:ext cx="2619600" cy="1338900"/>
          </a:xfrm>
          <a:prstGeom prst="arc">
            <a:avLst>
              <a:gd name="adj1" fmla="val 10753984"/>
              <a:gd name="adj2" fmla="val 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56"/>
          <p:cNvSpPr/>
          <p:nvPr/>
        </p:nvSpPr>
        <p:spPr>
          <a:xfrm>
            <a:off x="259493" y="3462750"/>
            <a:ext cx="801300" cy="125400"/>
          </a:xfrm>
          <a:prstGeom prst="rightArrow">
            <a:avLst>
              <a:gd name="adj1" fmla="val 50000"/>
              <a:gd name="adj2" fmla="val 50000"/>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56"/>
          <p:cNvSpPr/>
          <p:nvPr/>
        </p:nvSpPr>
        <p:spPr>
          <a:xfrm rot="10800000">
            <a:off x="2077826" y="3435114"/>
            <a:ext cx="801300" cy="125400"/>
          </a:xfrm>
          <a:prstGeom prst="rightArrow">
            <a:avLst>
              <a:gd name="adj1" fmla="val 50000"/>
              <a:gd name="adj2" fmla="val 50000"/>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56"/>
          <p:cNvSpPr/>
          <p:nvPr/>
        </p:nvSpPr>
        <p:spPr>
          <a:xfrm>
            <a:off x="259493" y="2856009"/>
            <a:ext cx="2619600" cy="1338900"/>
          </a:xfrm>
          <a:prstGeom prst="arc">
            <a:avLst>
              <a:gd name="adj1" fmla="val 10753984"/>
              <a:gd name="adj2" fmla="val 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56"/>
          <p:cNvSpPr/>
          <p:nvPr/>
        </p:nvSpPr>
        <p:spPr>
          <a:xfrm>
            <a:off x="3303385" y="3618681"/>
            <a:ext cx="801300" cy="125400"/>
          </a:xfrm>
          <a:prstGeom prst="rightArrow">
            <a:avLst>
              <a:gd name="adj1" fmla="val 50000"/>
              <a:gd name="adj2" fmla="val 50000"/>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56"/>
          <p:cNvSpPr/>
          <p:nvPr/>
        </p:nvSpPr>
        <p:spPr>
          <a:xfrm rot="10800000">
            <a:off x="5121718" y="3591045"/>
            <a:ext cx="801300" cy="125400"/>
          </a:xfrm>
          <a:prstGeom prst="rightArrow">
            <a:avLst>
              <a:gd name="adj1" fmla="val 50000"/>
              <a:gd name="adj2" fmla="val 50000"/>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56"/>
          <p:cNvSpPr/>
          <p:nvPr/>
        </p:nvSpPr>
        <p:spPr>
          <a:xfrm>
            <a:off x="3303385" y="3011940"/>
            <a:ext cx="2619600" cy="1338900"/>
          </a:xfrm>
          <a:prstGeom prst="arc">
            <a:avLst>
              <a:gd name="adj1" fmla="val 10753984"/>
              <a:gd name="adj2" fmla="val 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87" name="Google Shape;387;p56"/>
          <p:cNvPicPr preferRelativeResize="0"/>
          <p:nvPr/>
        </p:nvPicPr>
        <p:blipFill>
          <a:blip r:embed="rId3">
            <a:alphaModFix/>
          </a:blip>
          <a:stretch>
            <a:fillRect/>
          </a:stretch>
        </p:blipFill>
        <p:spPr>
          <a:xfrm>
            <a:off x="7319479" y="0"/>
            <a:ext cx="1824529" cy="12680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Secondary Assembly</a:t>
            </a:r>
            <a:endParaRPr/>
          </a:p>
        </p:txBody>
      </p:sp>
      <p:pic>
        <p:nvPicPr>
          <p:cNvPr id="393" name="Google Shape;393;p57" descr="https://lh5.googleusercontent.com/3MpyjcTtrwNnI2P9eWpgk25ZOypWKLuAJwlXy9Ml884L6Pkbn3tZPb-asIBiwjgyim0wbSX5o-PhLG2KNg-buD36RzzwSJWWBVD_FJGftz_dje15WKbD9J8DPXz7FXCrwo8qo0fzECw"/>
          <p:cNvPicPr preferRelativeResize="0"/>
          <p:nvPr/>
        </p:nvPicPr>
        <p:blipFill rotWithShape="1">
          <a:blip r:embed="rId3">
            <a:alphaModFix/>
          </a:blip>
          <a:srcRect/>
          <a:stretch/>
        </p:blipFill>
        <p:spPr>
          <a:xfrm>
            <a:off x="6411506" y="1619545"/>
            <a:ext cx="2579702" cy="1904412"/>
          </a:xfrm>
          <a:prstGeom prst="rect">
            <a:avLst/>
          </a:prstGeom>
          <a:noFill/>
          <a:ln>
            <a:noFill/>
          </a:ln>
        </p:spPr>
      </p:pic>
      <p:pic>
        <p:nvPicPr>
          <p:cNvPr id="394" name="Google Shape;394;p57"/>
          <p:cNvPicPr preferRelativeResize="0"/>
          <p:nvPr/>
        </p:nvPicPr>
        <p:blipFill>
          <a:blip r:embed="rId4">
            <a:alphaModFix/>
          </a:blip>
          <a:stretch>
            <a:fillRect/>
          </a:stretch>
        </p:blipFill>
        <p:spPr>
          <a:xfrm>
            <a:off x="152400" y="1420444"/>
            <a:ext cx="5137633" cy="357065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Scaffolding</a:t>
            </a:r>
            <a:endParaRPr/>
          </a:p>
        </p:txBody>
      </p:sp>
      <p:pic>
        <p:nvPicPr>
          <p:cNvPr id="400" name="Google Shape;400;p58"/>
          <p:cNvPicPr preferRelativeResize="0"/>
          <p:nvPr/>
        </p:nvPicPr>
        <p:blipFill>
          <a:blip r:embed="rId3">
            <a:alphaModFix/>
          </a:blip>
          <a:stretch>
            <a:fillRect/>
          </a:stretch>
        </p:blipFill>
        <p:spPr>
          <a:xfrm>
            <a:off x="628642" y="1268050"/>
            <a:ext cx="5576165" cy="38754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9"/>
          <p:cNvSpPr txBox="1">
            <a:spLocks noGrp="1"/>
          </p:cNvSpPr>
          <p:nvPr>
            <p:ph type="title"/>
          </p:nvPr>
        </p:nvSpPr>
        <p:spPr>
          <a:xfrm>
            <a:off x="628650" y="273850"/>
            <a:ext cx="2206200" cy="99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300"/>
              <a:buFont typeface="Calibri"/>
              <a:buNone/>
            </a:pPr>
            <a:r>
              <a:rPr lang="en"/>
              <a:t>Scaffolding</a:t>
            </a:r>
            <a:endParaRPr/>
          </a:p>
        </p:txBody>
      </p:sp>
      <p:sp>
        <p:nvSpPr>
          <p:cNvPr id="406" name="Google Shape;406;p59"/>
          <p:cNvSpPr txBox="1">
            <a:spLocks noGrp="1"/>
          </p:cNvSpPr>
          <p:nvPr>
            <p:ph type="body" idx="1"/>
          </p:nvPr>
        </p:nvSpPr>
        <p:spPr>
          <a:xfrm>
            <a:off x="386589" y="1306519"/>
            <a:ext cx="8580300" cy="19896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400"/>
              <a:buChar char="•"/>
            </a:pPr>
            <a:r>
              <a:rPr lang="en" sz="2400"/>
              <a:t>Eulerian paths evaluated using likelihood  model implemented in ALE [Clark et al 2013]</a:t>
            </a:r>
            <a:endParaRPr/>
          </a:p>
        </p:txBody>
      </p:sp>
      <p:pic>
        <p:nvPicPr>
          <p:cNvPr id="407" name="Google Shape;407;p59"/>
          <p:cNvPicPr preferRelativeResize="0"/>
          <p:nvPr/>
        </p:nvPicPr>
        <p:blipFill rotWithShape="1">
          <a:blip r:embed="rId3">
            <a:alphaModFix/>
          </a:blip>
          <a:srcRect/>
          <a:stretch/>
        </p:blipFill>
        <p:spPr>
          <a:xfrm>
            <a:off x="5067124" y="2260826"/>
            <a:ext cx="2206071" cy="2414422"/>
          </a:xfrm>
          <a:prstGeom prst="rect">
            <a:avLst/>
          </a:prstGeom>
          <a:noFill/>
          <a:ln>
            <a:noFill/>
          </a:ln>
        </p:spPr>
      </p:pic>
      <p:sp>
        <p:nvSpPr>
          <p:cNvPr id="408" name="Google Shape;408;p59"/>
          <p:cNvSpPr/>
          <p:nvPr/>
        </p:nvSpPr>
        <p:spPr>
          <a:xfrm>
            <a:off x="3991489" y="2927735"/>
            <a:ext cx="584100" cy="565500"/>
          </a:xfrm>
          <a:prstGeom prst="rightArrow">
            <a:avLst>
              <a:gd name="adj1" fmla="val 50000"/>
              <a:gd name="adj2" fmla="val 50000"/>
            </a:avLst>
          </a:prstGeom>
          <a:gradFill>
            <a:gsLst>
              <a:gs pos="0">
                <a:srgbClr val="FFC647"/>
              </a:gs>
              <a:gs pos="50000">
                <a:srgbClr val="FFC600"/>
              </a:gs>
              <a:gs pos="100000">
                <a:srgbClr val="E3B400"/>
              </a:gs>
            </a:gsLst>
            <a:lin ang="5400012" scaled="0"/>
          </a:gradFill>
          <a:ln>
            <a:noFill/>
          </a:ln>
          <a:effectLst>
            <a:outerShdw blurRad="57150" dist="19050" dir="5400000" algn="ctr" rotWithShape="0">
              <a:srgbClr val="000000">
                <a:alpha val="627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9" name="Google Shape;409;p59" descr="https://lh5.googleusercontent.com/3MpyjcTtrwNnI2P9eWpgk25ZOypWKLuAJwlXy9Ml884L6Pkbn3tZPb-asIBiwjgyim0wbSX5o-PhLG2KNg-buD36RzzwSJWWBVD_FJGftz_dje15WKbD9J8DPXz7FXCrwo8qo0fzECw"/>
          <p:cNvPicPr preferRelativeResize="0"/>
          <p:nvPr/>
        </p:nvPicPr>
        <p:blipFill rotWithShape="1">
          <a:blip r:embed="rId4">
            <a:alphaModFix/>
          </a:blip>
          <a:srcRect/>
          <a:stretch/>
        </p:blipFill>
        <p:spPr>
          <a:xfrm>
            <a:off x="1092019" y="2598880"/>
            <a:ext cx="2579702" cy="1904412"/>
          </a:xfrm>
          <a:prstGeom prst="rect">
            <a:avLst/>
          </a:prstGeom>
          <a:noFill/>
          <a:ln>
            <a:noFill/>
          </a:ln>
        </p:spPr>
      </p:pic>
      <p:pic>
        <p:nvPicPr>
          <p:cNvPr id="410" name="Google Shape;410;p59"/>
          <p:cNvPicPr preferRelativeResize="0"/>
          <p:nvPr/>
        </p:nvPicPr>
        <p:blipFill>
          <a:blip r:embed="rId5">
            <a:alphaModFix/>
          </a:blip>
          <a:stretch>
            <a:fillRect/>
          </a:stretch>
        </p:blipFill>
        <p:spPr>
          <a:xfrm>
            <a:off x="7319479" y="0"/>
            <a:ext cx="1824529" cy="12680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ALE likelihood</a:t>
            </a:r>
            <a:endParaRPr/>
          </a:p>
        </p:txBody>
      </p:sp>
      <p:sp>
        <p:nvSpPr>
          <p:cNvPr id="416" name="Google Shape;416;p60"/>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 b="1"/>
              <a:t>Placement scoring:</a:t>
            </a:r>
            <a:endParaRPr b="1"/>
          </a:p>
          <a:p>
            <a:pPr marL="514350" lvl="1" indent="-171450" algn="l" rtl="0">
              <a:lnSpc>
                <a:spcPct val="90000"/>
              </a:lnSpc>
              <a:spcBef>
                <a:spcPts val="375"/>
              </a:spcBef>
              <a:spcAft>
                <a:spcPts val="0"/>
              </a:spcAft>
              <a:buClr>
                <a:schemeClr val="dk1"/>
              </a:buClr>
              <a:buSzPts val="1800"/>
              <a:buChar char="•"/>
            </a:pPr>
            <a:r>
              <a:rPr lang="en"/>
              <a:t>How well read sequences agree with the assembly</a:t>
            </a:r>
            <a:endParaRPr/>
          </a:p>
          <a:p>
            <a:pPr marL="171450" lvl="0" indent="-171450" algn="l" rtl="0">
              <a:lnSpc>
                <a:spcPct val="90000"/>
              </a:lnSpc>
              <a:spcBef>
                <a:spcPts val="750"/>
              </a:spcBef>
              <a:spcAft>
                <a:spcPts val="0"/>
              </a:spcAft>
              <a:buClr>
                <a:schemeClr val="dk1"/>
              </a:buClr>
              <a:buSzPts val="2100"/>
              <a:buChar char="•"/>
            </a:pPr>
            <a:r>
              <a:rPr lang="en" b="1"/>
              <a:t>Insert scoring:</a:t>
            </a:r>
            <a:endParaRPr b="1"/>
          </a:p>
          <a:p>
            <a:pPr marL="514350" lvl="1" indent="-171450" algn="l" rtl="0">
              <a:lnSpc>
                <a:spcPct val="90000"/>
              </a:lnSpc>
              <a:spcBef>
                <a:spcPts val="375"/>
              </a:spcBef>
              <a:spcAft>
                <a:spcPts val="0"/>
              </a:spcAft>
              <a:buClr>
                <a:schemeClr val="dk1"/>
              </a:buClr>
              <a:buSzPts val="1800"/>
              <a:buChar char="•"/>
            </a:pPr>
            <a:r>
              <a:rPr lang="en"/>
              <a:t>How well PE insert lengths match those we would expect</a:t>
            </a:r>
            <a:endParaRPr/>
          </a:p>
          <a:p>
            <a:pPr marL="171450" lvl="0" indent="-171450" algn="l" rtl="0">
              <a:lnSpc>
                <a:spcPct val="90000"/>
              </a:lnSpc>
              <a:spcBef>
                <a:spcPts val="750"/>
              </a:spcBef>
              <a:spcAft>
                <a:spcPts val="0"/>
              </a:spcAft>
              <a:buClr>
                <a:schemeClr val="dk1"/>
              </a:buClr>
              <a:buSzPts val="2100"/>
              <a:buChar char="•"/>
            </a:pPr>
            <a:r>
              <a:rPr lang="en" b="1"/>
              <a:t>Depth scoring:</a:t>
            </a:r>
            <a:endParaRPr/>
          </a:p>
          <a:p>
            <a:pPr marL="514350" lvl="1" indent="-171450" algn="l" rtl="0">
              <a:lnSpc>
                <a:spcPct val="90000"/>
              </a:lnSpc>
              <a:spcBef>
                <a:spcPts val="375"/>
              </a:spcBef>
              <a:spcAft>
                <a:spcPts val="0"/>
              </a:spcAft>
              <a:buClr>
                <a:schemeClr val="dk1"/>
              </a:buClr>
              <a:buSzPts val="1800"/>
              <a:buChar char="•"/>
            </a:pPr>
            <a:r>
              <a:rPr lang="en"/>
              <a:t>How well depth at each location agrees with depth expected after GC-bias correction</a:t>
            </a:r>
            <a:endParaRPr/>
          </a:p>
          <a:p>
            <a:pPr marL="171450" lvl="0" indent="-171450" algn="l" rtl="0">
              <a:lnSpc>
                <a:spcPct val="90000"/>
              </a:lnSpc>
              <a:spcBef>
                <a:spcPts val="750"/>
              </a:spcBef>
              <a:spcAft>
                <a:spcPts val="0"/>
              </a:spcAft>
              <a:buClr>
                <a:schemeClr val="dk1"/>
              </a:buClr>
              <a:buSzPts val="2100"/>
              <a:buChar char="•"/>
            </a:pPr>
            <a:r>
              <a:rPr lang="en" b="1"/>
              <a:t>K-mer scoring:</a:t>
            </a:r>
            <a:endParaRPr/>
          </a:p>
          <a:p>
            <a:pPr marL="514350" lvl="1" indent="-171450" algn="l" rtl="0">
              <a:lnSpc>
                <a:spcPct val="90000"/>
              </a:lnSpc>
              <a:spcBef>
                <a:spcPts val="375"/>
              </a:spcBef>
              <a:spcAft>
                <a:spcPts val="0"/>
              </a:spcAft>
              <a:buClr>
                <a:schemeClr val="dk1"/>
              </a:buClr>
              <a:buSzPts val="1800"/>
              <a:buChar char="•"/>
            </a:pPr>
            <a:r>
              <a:rPr lang="en"/>
              <a:t>How well k-mer counts of each contig match multinomial distribution estimated from entire assembly</a:t>
            </a:r>
            <a:endParaRPr/>
          </a:p>
        </p:txBody>
      </p:sp>
      <p:sp>
        <p:nvSpPr>
          <p:cNvPr id="417" name="Google Shape;417;p60"/>
          <p:cNvSpPr txBox="1"/>
          <p:nvPr/>
        </p:nvSpPr>
        <p:spPr>
          <a:xfrm>
            <a:off x="103239" y="4866501"/>
            <a:ext cx="9040800" cy="26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100">
                <a:solidFill>
                  <a:srgbClr val="A5A5A5"/>
                </a:solidFill>
                <a:latin typeface="Calibri"/>
                <a:ea typeface="Calibri"/>
                <a:cs typeface="Calibri"/>
                <a:sym typeface="Calibri"/>
              </a:rPr>
              <a:t>https://academic.oup.com/bioinformatics/article/29/4/435/199222</a:t>
            </a:r>
            <a:endParaRPr/>
          </a:p>
        </p:txBody>
      </p:sp>
      <p:pic>
        <p:nvPicPr>
          <p:cNvPr id="418" name="Google Shape;418;p60"/>
          <p:cNvPicPr preferRelativeResize="0"/>
          <p:nvPr/>
        </p:nvPicPr>
        <p:blipFill>
          <a:blip r:embed="rId3">
            <a:alphaModFix/>
          </a:blip>
          <a:stretch>
            <a:fillRect/>
          </a:stretch>
        </p:blipFill>
        <p:spPr>
          <a:xfrm>
            <a:off x="7319479" y="0"/>
            <a:ext cx="1824529" cy="12680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1"/>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Clustering</a:t>
            </a:r>
            <a:endParaRPr/>
          </a:p>
        </p:txBody>
      </p:sp>
      <p:pic>
        <p:nvPicPr>
          <p:cNvPr id="424" name="Google Shape;424;p61"/>
          <p:cNvPicPr preferRelativeResize="0"/>
          <p:nvPr/>
        </p:nvPicPr>
        <p:blipFill>
          <a:blip r:embed="rId3">
            <a:alphaModFix/>
          </a:blip>
          <a:stretch>
            <a:fillRect/>
          </a:stretch>
        </p:blipFill>
        <p:spPr>
          <a:xfrm>
            <a:off x="152400" y="1420444"/>
            <a:ext cx="5137633" cy="357065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Clustering</a:t>
            </a:r>
            <a:endParaRPr/>
          </a:p>
        </p:txBody>
      </p:sp>
      <p:sp>
        <p:nvSpPr>
          <p:cNvPr id="430" name="Google Shape;430;p62"/>
          <p:cNvSpPr txBox="1">
            <a:spLocks noGrp="1"/>
          </p:cNvSpPr>
          <p:nvPr>
            <p:ph type="body" idx="1"/>
          </p:nvPr>
        </p:nvSpPr>
        <p:spPr>
          <a:xfrm>
            <a:off x="628650" y="1369225"/>
            <a:ext cx="7886700" cy="10947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000"/>
              <a:buChar char="•"/>
            </a:pPr>
            <a:r>
              <a:rPr lang="en" sz="2000"/>
              <a:t>Process repeated for n bootstrap samples</a:t>
            </a:r>
            <a:endParaRPr/>
          </a:p>
          <a:p>
            <a:pPr marL="514350" lvl="1" indent="-171450" algn="l" rtl="0">
              <a:lnSpc>
                <a:spcPct val="90000"/>
              </a:lnSpc>
              <a:spcBef>
                <a:spcPts val="375"/>
              </a:spcBef>
              <a:spcAft>
                <a:spcPts val="0"/>
              </a:spcAft>
              <a:buClr>
                <a:schemeClr val="dk1"/>
              </a:buClr>
              <a:buSzPts val="1600"/>
              <a:buChar char="•"/>
            </a:pPr>
            <a:r>
              <a:rPr lang="en" sz="1600"/>
              <a:t>Pairwise distances computed using fitting alignment</a:t>
            </a:r>
            <a:endParaRPr sz="1600"/>
          </a:p>
          <a:p>
            <a:pPr marL="857250" lvl="2" indent="-158750" algn="l" rtl="0">
              <a:spcBef>
                <a:spcPts val="375"/>
              </a:spcBef>
              <a:spcAft>
                <a:spcPts val="0"/>
              </a:spcAft>
              <a:buSzPts val="1600"/>
              <a:buChar char="•"/>
            </a:pPr>
            <a:r>
              <a:rPr lang="en" sz="1600"/>
              <a:t>Rotation invariant </a:t>
            </a:r>
            <a:endParaRPr sz="1600"/>
          </a:p>
          <a:p>
            <a:pPr marL="857250" lvl="2" indent="-158750" algn="l" rtl="0">
              <a:spcBef>
                <a:spcPts val="375"/>
              </a:spcBef>
              <a:spcAft>
                <a:spcPts val="0"/>
              </a:spcAft>
              <a:buSzPts val="1600"/>
              <a:buChar char="•"/>
            </a:pPr>
            <a:r>
              <a:rPr lang="en" sz="1600"/>
              <a:t>Direction invariant</a:t>
            </a:r>
            <a:endParaRPr/>
          </a:p>
          <a:p>
            <a:pPr marL="514350" lvl="1" indent="-69850" algn="l" rtl="0">
              <a:lnSpc>
                <a:spcPct val="90000"/>
              </a:lnSpc>
              <a:spcBef>
                <a:spcPts val="375"/>
              </a:spcBef>
              <a:spcAft>
                <a:spcPts val="0"/>
              </a:spcAft>
              <a:buClr>
                <a:schemeClr val="dk1"/>
              </a:buClr>
              <a:buSzPts val="1600"/>
              <a:buNone/>
            </a:pPr>
            <a:endParaRPr sz="1600"/>
          </a:p>
        </p:txBody>
      </p:sp>
      <p:pic>
        <p:nvPicPr>
          <p:cNvPr id="431" name="Google Shape;431;p62"/>
          <p:cNvPicPr preferRelativeResize="0"/>
          <p:nvPr/>
        </p:nvPicPr>
        <p:blipFill>
          <a:blip r:embed="rId3">
            <a:alphaModFix/>
          </a:blip>
          <a:stretch>
            <a:fillRect/>
          </a:stretch>
        </p:blipFill>
        <p:spPr>
          <a:xfrm>
            <a:off x="7319479" y="0"/>
            <a:ext cx="1824529" cy="1268050"/>
          </a:xfrm>
          <a:prstGeom prst="rect">
            <a:avLst/>
          </a:prstGeom>
          <a:noFill/>
          <a:ln>
            <a:noFill/>
          </a:ln>
        </p:spPr>
      </p:pic>
      <p:sp>
        <p:nvSpPr>
          <p:cNvPr id="432" name="Google Shape;432;p62"/>
          <p:cNvSpPr/>
          <p:nvPr/>
        </p:nvSpPr>
        <p:spPr>
          <a:xfrm>
            <a:off x="1039250" y="2755775"/>
            <a:ext cx="1892400" cy="18162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Bootstrap A</a:t>
            </a:r>
            <a:endParaRPr/>
          </a:p>
        </p:txBody>
      </p:sp>
      <p:sp>
        <p:nvSpPr>
          <p:cNvPr id="433" name="Google Shape;433;p62"/>
          <p:cNvSpPr/>
          <p:nvPr/>
        </p:nvSpPr>
        <p:spPr>
          <a:xfrm>
            <a:off x="5372100" y="2743200"/>
            <a:ext cx="1892400" cy="1816200"/>
          </a:xfrm>
          <a:prstGeom prst="ellipse">
            <a:avLst/>
          </a:prstGeom>
          <a:noFill/>
          <a:ln w="1905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Bootstrap B</a:t>
            </a:r>
            <a:endParaRPr/>
          </a:p>
        </p:txBody>
      </p:sp>
      <p:cxnSp>
        <p:nvCxnSpPr>
          <p:cNvPr id="434" name="Google Shape;434;p62"/>
          <p:cNvCxnSpPr/>
          <p:nvPr/>
        </p:nvCxnSpPr>
        <p:spPr>
          <a:xfrm rot="10800000" flipH="1">
            <a:off x="6032500" y="2629000"/>
            <a:ext cx="546000" cy="12600"/>
          </a:xfrm>
          <a:prstGeom prst="straightConnector1">
            <a:avLst/>
          </a:prstGeom>
          <a:noFill/>
          <a:ln w="9525" cap="flat" cmpd="sng">
            <a:solidFill>
              <a:schemeClr val="dk2"/>
            </a:solidFill>
            <a:prstDash val="solid"/>
            <a:round/>
            <a:headEnd type="none" w="med" len="med"/>
            <a:tailEnd type="triangle" w="med" len="med"/>
          </a:ln>
        </p:spPr>
      </p:cxnSp>
      <p:cxnSp>
        <p:nvCxnSpPr>
          <p:cNvPr id="435" name="Google Shape;435;p62"/>
          <p:cNvCxnSpPr/>
          <p:nvPr/>
        </p:nvCxnSpPr>
        <p:spPr>
          <a:xfrm rot="10800000">
            <a:off x="1739050" y="2613900"/>
            <a:ext cx="544800" cy="15000"/>
          </a:xfrm>
          <a:prstGeom prst="straightConnector1">
            <a:avLst/>
          </a:prstGeom>
          <a:noFill/>
          <a:ln w="9525" cap="flat" cmpd="sng">
            <a:solidFill>
              <a:schemeClr val="dk2"/>
            </a:solidFill>
            <a:prstDash val="solid"/>
            <a:round/>
            <a:headEnd type="none" w="med" len="med"/>
            <a:tailEnd type="triangle" w="med" len="med"/>
          </a:ln>
        </p:spPr>
      </p:cxnSp>
      <p:cxnSp>
        <p:nvCxnSpPr>
          <p:cNvPr id="436" name="Google Shape;436;p62"/>
          <p:cNvCxnSpPr/>
          <p:nvPr/>
        </p:nvCxnSpPr>
        <p:spPr>
          <a:xfrm rot="10800000" flipH="1">
            <a:off x="1001300" y="3920875"/>
            <a:ext cx="158100" cy="84300"/>
          </a:xfrm>
          <a:prstGeom prst="straightConnector1">
            <a:avLst/>
          </a:prstGeom>
          <a:noFill/>
          <a:ln w="19050" cap="flat" cmpd="sng">
            <a:solidFill>
              <a:schemeClr val="dk2"/>
            </a:solidFill>
            <a:prstDash val="solid"/>
            <a:round/>
            <a:headEnd type="none" w="med" len="med"/>
            <a:tailEnd type="none" w="med" len="med"/>
          </a:ln>
        </p:spPr>
      </p:cxnSp>
      <p:cxnSp>
        <p:nvCxnSpPr>
          <p:cNvPr id="437" name="Google Shape;437;p62"/>
          <p:cNvCxnSpPr/>
          <p:nvPr/>
        </p:nvCxnSpPr>
        <p:spPr>
          <a:xfrm rot="10800000" flipH="1">
            <a:off x="7106400" y="3230050"/>
            <a:ext cx="158100" cy="84300"/>
          </a:xfrm>
          <a:prstGeom prst="straightConnector1">
            <a:avLst/>
          </a:prstGeom>
          <a:noFill/>
          <a:ln w="19050" cap="flat" cmpd="sng">
            <a:solidFill>
              <a:schemeClr val="dk2"/>
            </a:solidFill>
            <a:prstDash val="solid"/>
            <a:round/>
            <a:headEnd type="none" w="med" len="med"/>
            <a:tailEnd type="none" w="med" len="med"/>
          </a:ln>
        </p:spPr>
      </p:cxnSp>
      <p:cxnSp>
        <p:nvCxnSpPr>
          <p:cNvPr id="438" name="Google Shape;438;p62"/>
          <p:cNvCxnSpPr/>
          <p:nvPr/>
        </p:nvCxnSpPr>
        <p:spPr>
          <a:xfrm>
            <a:off x="484850" y="4795675"/>
            <a:ext cx="2814300" cy="10500"/>
          </a:xfrm>
          <a:prstGeom prst="straightConnector1">
            <a:avLst/>
          </a:prstGeom>
          <a:noFill/>
          <a:ln w="9525" cap="flat" cmpd="sng">
            <a:solidFill>
              <a:srgbClr val="FF0000"/>
            </a:solidFill>
            <a:prstDash val="solid"/>
            <a:round/>
            <a:headEnd type="none" w="med" len="med"/>
            <a:tailEnd type="none" w="med" len="med"/>
          </a:ln>
        </p:spPr>
      </p:cxnSp>
      <p:cxnSp>
        <p:nvCxnSpPr>
          <p:cNvPr id="439" name="Google Shape;439;p62"/>
          <p:cNvCxnSpPr/>
          <p:nvPr/>
        </p:nvCxnSpPr>
        <p:spPr>
          <a:xfrm>
            <a:off x="5133050" y="4795675"/>
            <a:ext cx="2814300" cy="10500"/>
          </a:xfrm>
          <a:prstGeom prst="straightConnector1">
            <a:avLst/>
          </a:prstGeom>
          <a:noFill/>
          <a:ln w="9525" cap="flat" cmpd="sng">
            <a:solidFill>
              <a:srgbClr val="9900FF"/>
            </a:solidFill>
            <a:prstDash val="solid"/>
            <a:round/>
            <a:headEnd type="none" w="med" len="med"/>
            <a:tailEnd type="non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Clustering</a:t>
            </a:r>
            <a:endParaRPr/>
          </a:p>
        </p:txBody>
      </p:sp>
      <p:sp>
        <p:nvSpPr>
          <p:cNvPr id="445" name="Google Shape;445;p63"/>
          <p:cNvSpPr txBox="1">
            <a:spLocks noGrp="1"/>
          </p:cNvSpPr>
          <p:nvPr>
            <p:ph type="body" idx="1"/>
          </p:nvPr>
        </p:nvSpPr>
        <p:spPr>
          <a:xfrm>
            <a:off x="628650" y="1369225"/>
            <a:ext cx="7886700" cy="12681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000"/>
              <a:buFont typeface="Arial"/>
              <a:buChar char="•"/>
            </a:pPr>
            <a:r>
              <a:rPr lang="en" sz="2000"/>
              <a:t>If bootstrap A is longer than bootstrap B, we duplicate the longest sequence.</a:t>
            </a:r>
            <a:endParaRPr sz="2000"/>
          </a:p>
          <a:p>
            <a:pPr marL="171450" marR="0" lvl="0" indent="-171450" algn="l" rtl="0">
              <a:lnSpc>
                <a:spcPct val="90000"/>
              </a:lnSpc>
              <a:spcBef>
                <a:spcPts val="0"/>
              </a:spcBef>
              <a:spcAft>
                <a:spcPts val="0"/>
              </a:spcAft>
              <a:buSzPts val="2000"/>
              <a:buChar char="•"/>
            </a:pPr>
            <a:r>
              <a:rPr lang="en" sz="2000"/>
              <a:t>Use the both shortest sequence and its Watson-Crick complement </a:t>
            </a:r>
            <a:endParaRPr sz="2000"/>
          </a:p>
          <a:p>
            <a:pPr marL="514350" lvl="1" indent="-69850" algn="l" rtl="0">
              <a:lnSpc>
                <a:spcPct val="90000"/>
              </a:lnSpc>
              <a:spcBef>
                <a:spcPts val="375"/>
              </a:spcBef>
              <a:spcAft>
                <a:spcPts val="0"/>
              </a:spcAft>
              <a:buClr>
                <a:schemeClr val="dk1"/>
              </a:buClr>
              <a:buSzPts val="1600"/>
              <a:buNone/>
            </a:pPr>
            <a:endParaRPr sz="1600"/>
          </a:p>
        </p:txBody>
      </p:sp>
      <p:sp>
        <p:nvSpPr>
          <p:cNvPr id="446" name="Google Shape;446;p63"/>
          <p:cNvSpPr txBox="1"/>
          <p:nvPr/>
        </p:nvSpPr>
        <p:spPr>
          <a:xfrm>
            <a:off x="1277476" y="3208351"/>
            <a:ext cx="258000" cy="33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7030A0"/>
                </a:solidFill>
                <a:latin typeface="Calibri"/>
                <a:ea typeface="Calibri"/>
                <a:cs typeface="Calibri"/>
                <a:sym typeface="Calibri"/>
              </a:rPr>
              <a:t>B</a:t>
            </a:r>
            <a:endParaRPr sz="1800">
              <a:solidFill>
                <a:srgbClr val="7030A0"/>
              </a:solidFill>
              <a:latin typeface="Calibri"/>
              <a:ea typeface="Calibri"/>
              <a:cs typeface="Calibri"/>
              <a:sym typeface="Calibri"/>
            </a:endParaRPr>
          </a:p>
        </p:txBody>
      </p:sp>
      <p:cxnSp>
        <p:nvCxnSpPr>
          <p:cNvPr id="447" name="Google Shape;447;p63"/>
          <p:cNvCxnSpPr/>
          <p:nvPr/>
        </p:nvCxnSpPr>
        <p:spPr>
          <a:xfrm rot="10800000" flipH="1">
            <a:off x="237988" y="2902749"/>
            <a:ext cx="2122800" cy="6300"/>
          </a:xfrm>
          <a:prstGeom prst="straightConnector1">
            <a:avLst/>
          </a:prstGeom>
          <a:noFill/>
          <a:ln w="76200" cap="flat" cmpd="sng">
            <a:solidFill>
              <a:srgbClr val="FF0000"/>
            </a:solidFill>
            <a:prstDash val="solid"/>
            <a:miter lim="800000"/>
            <a:headEnd type="none" w="sm" len="sm"/>
            <a:tailEnd type="none" w="sm" len="sm"/>
          </a:ln>
        </p:spPr>
      </p:cxnSp>
      <p:sp>
        <p:nvSpPr>
          <p:cNvPr id="448" name="Google Shape;448;p63"/>
          <p:cNvSpPr txBox="1"/>
          <p:nvPr/>
        </p:nvSpPr>
        <p:spPr>
          <a:xfrm>
            <a:off x="431764" y="2551509"/>
            <a:ext cx="1232400" cy="33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FF0000"/>
                </a:solidFill>
                <a:latin typeface="Calibri"/>
                <a:ea typeface="Calibri"/>
                <a:cs typeface="Calibri"/>
                <a:sym typeface="Calibri"/>
              </a:rPr>
              <a:t>A</a:t>
            </a:r>
            <a:endParaRPr/>
          </a:p>
        </p:txBody>
      </p:sp>
      <p:sp>
        <p:nvSpPr>
          <p:cNvPr id="449" name="Google Shape;449;p63"/>
          <p:cNvSpPr txBox="1"/>
          <p:nvPr/>
        </p:nvSpPr>
        <p:spPr>
          <a:xfrm>
            <a:off x="2481205" y="2586383"/>
            <a:ext cx="264600" cy="33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FF0000"/>
                </a:solidFill>
                <a:latin typeface="Calibri"/>
                <a:ea typeface="Calibri"/>
                <a:cs typeface="Calibri"/>
                <a:sym typeface="Calibri"/>
              </a:rPr>
              <a:t>A</a:t>
            </a:r>
            <a:endParaRPr/>
          </a:p>
        </p:txBody>
      </p:sp>
      <p:cxnSp>
        <p:nvCxnSpPr>
          <p:cNvPr id="450" name="Google Shape;450;p63"/>
          <p:cNvCxnSpPr/>
          <p:nvPr/>
        </p:nvCxnSpPr>
        <p:spPr>
          <a:xfrm rot="10800000" flipH="1">
            <a:off x="2422932" y="2904809"/>
            <a:ext cx="2122800" cy="6300"/>
          </a:xfrm>
          <a:prstGeom prst="straightConnector1">
            <a:avLst/>
          </a:prstGeom>
          <a:noFill/>
          <a:ln w="76200" cap="flat" cmpd="sng">
            <a:solidFill>
              <a:srgbClr val="FF0000"/>
            </a:solidFill>
            <a:prstDash val="solid"/>
            <a:miter lim="800000"/>
            <a:headEnd type="none" w="sm" len="sm"/>
            <a:tailEnd type="none" w="sm" len="sm"/>
          </a:ln>
        </p:spPr>
      </p:cxnSp>
      <p:cxnSp>
        <p:nvCxnSpPr>
          <p:cNvPr id="451" name="Google Shape;451;p63"/>
          <p:cNvCxnSpPr/>
          <p:nvPr/>
        </p:nvCxnSpPr>
        <p:spPr>
          <a:xfrm rot="10800000" flipH="1">
            <a:off x="628662" y="3098265"/>
            <a:ext cx="2122800" cy="6300"/>
          </a:xfrm>
          <a:prstGeom prst="straightConnector1">
            <a:avLst/>
          </a:prstGeom>
          <a:noFill/>
          <a:ln w="76200" cap="flat" cmpd="sng">
            <a:solidFill>
              <a:srgbClr val="7030A0"/>
            </a:solidFill>
            <a:prstDash val="solid"/>
            <a:miter lim="800000"/>
            <a:headEnd type="none" w="sm" len="sm"/>
            <a:tailEnd type="none" w="sm" len="sm"/>
          </a:ln>
        </p:spPr>
      </p:cxnSp>
      <p:pic>
        <p:nvPicPr>
          <p:cNvPr id="452" name="Google Shape;452;p63"/>
          <p:cNvPicPr preferRelativeResize="0"/>
          <p:nvPr/>
        </p:nvPicPr>
        <p:blipFill>
          <a:blip r:embed="rId3">
            <a:alphaModFix/>
          </a:blip>
          <a:stretch>
            <a:fillRect/>
          </a:stretch>
        </p:blipFill>
        <p:spPr>
          <a:xfrm>
            <a:off x="7319479" y="0"/>
            <a:ext cx="1824529" cy="1268050"/>
          </a:xfrm>
          <a:prstGeom prst="rect">
            <a:avLst/>
          </a:prstGeom>
          <a:noFill/>
          <a:ln>
            <a:noFill/>
          </a:ln>
        </p:spPr>
      </p:pic>
      <p:cxnSp>
        <p:nvCxnSpPr>
          <p:cNvPr id="453" name="Google Shape;453;p63"/>
          <p:cNvCxnSpPr/>
          <p:nvPr/>
        </p:nvCxnSpPr>
        <p:spPr>
          <a:xfrm>
            <a:off x="1277475" y="2994200"/>
            <a:ext cx="376200" cy="300"/>
          </a:xfrm>
          <a:prstGeom prst="straightConnector1">
            <a:avLst/>
          </a:prstGeom>
          <a:noFill/>
          <a:ln w="19050" cap="flat" cmpd="sng">
            <a:solidFill>
              <a:schemeClr val="dk2"/>
            </a:solidFill>
            <a:prstDash val="solid"/>
            <a:round/>
            <a:headEnd type="none" w="med" len="med"/>
            <a:tailEnd type="triangle" w="med" len="med"/>
          </a:ln>
        </p:spPr>
      </p:cxnSp>
      <p:sp>
        <p:nvSpPr>
          <p:cNvPr id="454" name="Google Shape;454;p63"/>
          <p:cNvSpPr txBox="1"/>
          <p:nvPr/>
        </p:nvSpPr>
        <p:spPr>
          <a:xfrm>
            <a:off x="6815750" y="3245769"/>
            <a:ext cx="238800" cy="33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7030A0"/>
                </a:solidFill>
                <a:latin typeface="Calibri"/>
                <a:ea typeface="Calibri"/>
                <a:cs typeface="Calibri"/>
                <a:sym typeface="Calibri"/>
              </a:rPr>
              <a:t>B</a:t>
            </a:r>
            <a:endParaRPr sz="1800">
              <a:solidFill>
                <a:srgbClr val="7030A0"/>
              </a:solidFill>
              <a:latin typeface="Calibri"/>
              <a:ea typeface="Calibri"/>
              <a:cs typeface="Calibri"/>
              <a:sym typeface="Calibri"/>
            </a:endParaRPr>
          </a:p>
        </p:txBody>
      </p:sp>
      <p:cxnSp>
        <p:nvCxnSpPr>
          <p:cNvPr id="455" name="Google Shape;455;p63"/>
          <p:cNvCxnSpPr/>
          <p:nvPr/>
        </p:nvCxnSpPr>
        <p:spPr>
          <a:xfrm rot="10800000" flipH="1">
            <a:off x="4978401" y="2902740"/>
            <a:ext cx="1964700" cy="6300"/>
          </a:xfrm>
          <a:prstGeom prst="straightConnector1">
            <a:avLst/>
          </a:prstGeom>
          <a:noFill/>
          <a:ln w="76200" cap="flat" cmpd="sng">
            <a:solidFill>
              <a:srgbClr val="FF0000"/>
            </a:solidFill>
            <a:prstDash val="solid"/>
            <a:miter lim="800000"/>
            <a:headEnd type="none" w="sm" len="sm"/>
            <a:tailEnd type="none" w="sm" len="sm"/>
          </a:ln>
        </p:spPr>
      </p:cxnSp>
      <p:sp>
        <p:nvSpPr>
          <p:cNvPr id="456" name="Google Shape;456;p63"/>
          <p:cNvSpPr txBox="1"/>
          <p:nvPr/>
        </p:nvSpPr>
        <p:spPr>
          <a:xfrm>
            <a:off x="5157745" y="2551500"/>
            <a:ext cx="1140600" cy="33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FF0000"/>
                </a:solidFill>
                <a:latin typeface="Calibri"/>
                <a:ea typeface="Calibri"/>
                <a:cs typeface="Calibri"/>
                <a:sym typeface="Calibri"/>
              </a:rPr>
              <a:t>A</a:t>
            </a:r>
            <a:endParaRPr/>
          </a:p>
        </p:txBody>
      </p:sp>
      <p:sp>
        <p:nvSpPr>
          <p:cNvPr id="457" name="Google Shape;457;p63"/>
          <p:cNvSpPr txBox="1"/>
          <p:nvPr/>
        </p:nvSpPr>
        <p:spPr>
          <a:xfrm>
            <a:off x="7054554" y="2586374"/>
            <a:ext cx="244800" cy="33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FF0000"/>
                </a:solidFill>
                <a:latin typeface="Calibri"/>
                <a:ea typeface="Calibri"/>
                <a:cs typeface="Calibri"/>
                <a:sym typeface="Calibri"/>
              </a:rPr>
              <a:t>A</a:t>
            </a:r>
            <a:endParaRPr/>
          </a:p>
        </p:txBody>
      </p:sp>
      <p:cxnSp>
        <p:nvCxnSpPr>
          <p:cNvPr id="458" name="Google Shape;458;p63"/>
          <p:cNvCxnSpPr/>
          <p:nvPr/>
        </p:nvCxnSpPr>
        <p:spPr>
          <a:xfrm rot="10800000" flipH="1">
            <a:off x="7000621" y="2904800"/>
            <a:ext cx="1964700" cy="6300"/>
          </a:xfrm>
          <a:prstGeom prst="straightConnector1">
            <a:avLst/>
          </a:prstGeom>
          <a:noFill/>
          <a:ln w="76200" cap="flat" cmpd="sng">
            <a:solidFill>
              <a:srgbClr val="FF0000"/>
            </a:solidFill>
            <a:prstDash val="solid"/>
            <a:miter lim="800000"/>
            <a:headEnd type="none" w="sm" len="sm"/>
            <a:tailEnd type="none" w="sm" len="sm"/>
          </a:ln>
        </p:spPr>
      </p:cxnSp>
      <p:cxnSp>
        <p:nvCxnSpPr>
          <p:cNvPr id="459" name="Google Shape;459;p63"/>
          <p:cNvCxnSpPr/>
          <p:nvPr/>
        </p:nvCxnSpPr>
        <p:spPr>
          <a:xfrm rot="10800000" flipH="1">
            <a:off x="6078293" y="3080332"/>
            <a:ext cx="1964700" cy="6300"/>
          </a:xfrm>
          <a:prstGeom prst="straightConnector1">
            <a:avLst/>
          </a:prstGeom>
          <a:noFill/>
          <a:ln w="76200" cap="flat" cmpd="sng">
            <a:solidFill>
              <a:srgbClr val="7030A0"/>
            </a:solidFill>
            <a:prstDash val="solid"/>
            <a:miter lim="800000"/>
            <a:headEnd type="none" w="sm" len="sm"/>
            <a:tailEnd type="none" w="sm" len="sm"/>
          </a:ln>
        </p:spPr>
      </p:cxnSp>
      <p:cxnSp>
        <p:nvCxnSpPr>
          <p:cNvPr id="460" name="Google Shape;460;p63"/>
          <p:cNvCxnSpPr/>
          <p:nvPr/>
        </p:nvCxnSpPr>
        <p:spPr>
          <a:xfrm flipH="1">
            <a:off x="6706850" y="2991600"/>
            <a:ext cx="347700" cy="18300"/>
          </a:xfrm>
          <a:prstGeom prst="straightConnector1">
            <a:avLst/>
          </a:prstGeom>
          <a:noFill/>
          <a:ln w="19050" cap="flat" cmpd="sng">
            <a:solidFill>
              <a:schemeClr val="dk2"/>
            </a:solidFill>
            <a:prstDash val="solid"/>
            <a:round/>
            <a:headEnd type="none" w="med" len="med"/>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Clustering</a:t>
            </a:r>
            <a:endParaRPr/>
          </a:p>
        </p:txBody>
      </p:sp>
      <p:sp>
        <p:nvSpPr>
          <p:cNvPr id="466" name="Google Shape;466;p64"/>
          <p:cNvSpPr txBox="1">
            <a:spLocks noGrp="1"/>
          </p:cNvSpPr>
          <p:nvPr>
            <p:ph type="body" idx="1"/>
          </p:nvPr>
        </p:nvSpPr>
        <p:spPr>
          <a:xfrm>
            <a:off x="628650" y="1369221"/>
            <a:ext cx="7886700" cy="10551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000"/>
              <a:buFont typeface="Arial"/>
              <a:buChar char="•"/>
            </a:pPr>
            <a:r>
              <a:rPr lang="en" sz="1600"/>
              <a:t>Using hierarchical clustering on the edit distance matrix</a:t>
            </a:r>
            <a:endParaRPr/>
          </a:p>
          <a:p>
            <a:pPr marL="171450" lvl="0" indent="-158750" algn="l" rtl="0">
              <a:lnSpc>
                <a:spcPct val="90000"/>
              </a:lnSpc>
              <a:spcBef>
                <a:spcPts val="375"/>
              </a:spcBef>
              <a:spcAft>
                <a:spcPts val="0"/>
              </a:spcAft>
              <a:buClr>
                <a:schemeClr val="dk1"/>
              </a:buClr>
              <a:buSzPts val="1600"/>
              <a:buChar char="•"/>
            </a:pPr>
            <a:r>
              <a:rPr lang="en" sz="1600"/>
              <a:t>A consensus sequences is generated for each cluster</a:t>
            </a:r>
            <a:endParaRPr/>
          </a:p>
          <a:p>
            <a:pPr marL="514350" lvl="1" indent="-69850" algn="l" rtl="0">
              <a:lnSpc>
                <a:spcPct val="90000"/>
              </a:lnSpc>
              <a:spcBef>
                <a:spcPts val="375"/>
              </a:spcBef>
              <a:spcAft>
                <a:spcPts val="0"/>
              </a:spcAft>
              <a:buClr>
                <a:schemeClr val="dk1"/>
              </a:buClr>
              <a:buSzPts val="1600"/>
              <a:buNone/>
            </a:pPr>
            <a:endParaRPr sz="1600"/>
          </a:p>
        </p:txBody>
      </p:sp>
      <p:pic>
        <p:nvPicPr>
          <p:cNvPr id="467" name="Google Shape;467;p64"/>
          <p:cNvPicPr preferRelativeResize="0"/>
          <p:nvPr/>
        </p:nvPicPr>
        <p:blipFill>
          <a:blip r:embed="rId3">
            <a:alphaModFix/>
          </a:blip>
          <a:stretch>
            <a:fillRect/>
          </a:stretch>
        </p:blipFill>
        <p:spPr>
          <a:xfrm>
            <a:off x="7319479" y="0"/>
            <a:ext cx="1824529" cy="1268050"/>
          </a:xfrm>
          <a:prstGeom prst="rect">
            <a:avLst/>
          </a:prstGeom>
          <a:noFill/>
          <a:ln>
            <a:noFill/>
          </a:ln>
        </p:spPr>
      </p:pic>
      <p:pic>
        <p:nvPicPr>
          <p:cNvPr id="468" name="Google Shape;468;p64"/>
          <p:cNvPicPr preferRelativeResize="0"/>
          <p:nvPr/>
        </p:nvPicPr>
        <p:blipFill>
          <a:blip r:embed="rId4">
            <a:alphaModFix/>
          </a:blip>
          <a:stretch>
            <a:fillRect/>
          </a:stretch>
        </p:blipFill>
        <p:spPr>
          <a:xfrm>
            <a:off x="5528250" y="2629675"/>
            <a:ext cx="3354899" cy="2513824"/>
          </a:xfrm>
          <a:prstGeom prst="rect">
            <a:avLst/>
          </a:prstGeom>
          <a:noFill/>
          <a:ln>
            <a:noFill/>
          </a:ln>
        </p:spPr>
      </p:pic>
      <p:pic>
        <p:nvPicPr>
          <p:cNvPr id="469" name="Google Shape;469;p64"/>
          <p:cNvPicPr preferRelativeResize="0"/>
          <p:nvPr/>
        </p:nvPicPr>
        <p:blipFill>
          <a:blip r:embed="rId5">
            <a:alphaModFix/>
          </a:blip>
          <a:stretch>
            <a:fillRect/>
          </a:stretch>
        </p:blipFill>
        <p:spPr>
          <a:xfrm>
            <a:off x="0" y="2942548"/>
            <a:ext cx="5591777" cy="18880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Annotation</a:t>
            </a:r>
            <a:endParaRPr/>
          </a:p>
        </p:txBody>
      </p:sp>
      <p:pic>
        <p:nvPicPr>
          <p:cNvPr id="475" name="Google Shape;475;p65"/>
          <p:cNvPicPr preferRelativeResize="0"/>
          <p:nvPr/>
        </p:nvPicPr>
        <p:blipFill>
          <a:blip r:embed="rId3">
            <a:alphaModFix/>
          </a:blip>
          <a:stretch>
            <a:fillRect/>
          </a:stretch>
        </p:blipFill>
        <p:spPr>
          <a:xfrm>
            <a:off x="628660" y="1268032"/>
            <a:ext cx="5576176" cy="38754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Mitochondria</a:t>
            </a:r>
            <a:endParaRPr/>
          </a:p>
        </p:txBody>
      </p:sp>
      <p:sp>
        <p:nvSpPr>
          <p:cNvPr id="158" name="Google Shape;158;p30"/>
          <p:cNvSpPr txBox="1">
            <a:spLocks noGrp="1"/>
          </p:cNvSpPr>
          <p:nvPr>
            <p:ph type="body" idx="1"/>
          </p:nvPr>
        </p:nvSpPr>
        <p:spPr>
          <a:xfrm>
            <a:off x="311700" y="1152475"/>
            <a:ext cx="8235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Cellular organelles within eukaryotic cells</a:t>
            </a:r>
            <a:endParaRPr/>
          </a:p>
          <a:p>
            <a:pPr marL="914400" lvl="1" indent="-317500" algn="l" rtl="0">
              <a:spcBef>
                <a:spcPts val="0"/>
              </a:spcBef>
              <a:spcAft>
                <a:spcPts val="0"/>
              </a:spcAft>
              <a:buSzPts val="1400"/>
              <a:buChar char="○"/>
            </a:pPr>
            <a:r>
              <a:rPr lang="en"/>
              <a:t>Convert chemical energy from food into adenosine triphosphate (ATP)</a:t>
            </a:r>
            <a:endParaRPr/>
          </a:p>
          <a:p>
            <a:pPr marL="914400" lvl="1" indent="-317500" algn="l" rtl="0">
              <a:spcBef>
                <a:spcPts val="0"/>
              </a:spcBef>
              <a:spcAft>
                <a:spcPts val="0"/>
              </a:spcAft>
              <a:buSzPts val="1400"/>
              <a:buChar char="○"/>
            </a:pPr>
            <a:r>
              <a:rPr lang="en"/>
              <a:t>The popular term "powerhouse of the cell" was coined by Philip Siekevitz in 1957</a:t>
            </a:r>
            <a:endParaRPr/>
          </a:p>
          <a:p>
            <a:pPr marL="0" lvl="0" indent="0" algn="l" rtl="0">
              <a:spcBef>
                <a:spcPts val="1600"/>
              </a:spcBef>
              <a:spcAft>
                <a:spcPts val="1600"/>
              </a:spcAft>
              <a:buNone/>
            </a:pPr>
            <a:endParaRPr/>
          </a:p>
        </p:txBody>
      </p:sp>
      <p:pic>
        <p:nvPicPr>
          <p:cNvPr id="159" name="Google Shape;159;p30" descr="https://lh4.googleusercontent.com/QohDxp9w-Dp1OA3cLJGnD-wt4HyZA1NEE0IMamt7JGFnl0M9rZOPZALF2xF4EUcH5G5mXXDbfLQSO4Hsm-9XYpsGnpVBmd4jGUzZcfzr6vv-nNU8RrkNedjIDjThVbRoHyrw4VadCGI"/>
          <p:cNvPicPr preferRelativeResize="0"/>
          <p:nvPr/>
        </p:nvPicPr>
        <p:blipFill rotWithShape="1">
          <a:blip r:embed="rId3">
            <a:alphaModFix/>
          </a:blip>
          <a:srcRect/>
          <a:stretch/>
        </p:blipFill>
        <p:spPr>
          <a:xfrm>
            <a:off x="6681022" y="2080180"/>
            <a:ext cx="2324507" cy="2595700"/>
          </a:xfrm>
          <a:prstGeom prst="rect">
            <a:avLst/>
          </a:prstGeom>
          <a:noFill/>
          <a:ln>
            <a:noFill/>
          </a:ln>
        </p:spPr>
      </p:pic>
      <p:sp>
        <p:nvSpPr>
          <p:cNvPr id="160" name="Google Shape;160;p30"/>
          <p:cNvSpPr txBox="1"/>
          <p:nvPr/>
        </p:nvSpPr>
        <p:spPr>
          <a:xfrm>
            <a:off x="6503475" y="4703625"/>
            <a:ext cx="26796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Mitochondrial DNA - Wikipedia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MITOS annotation</a:t>
            </a:r>
            <a:endParaRPr/>
          </a:p>
        </p:txBody>
      </p:sp>
      <p:pic>
        <p:nvPicPr>
          <p:cNvPr id="481" name="Google Shape;481;p66"/>
          <p:cNvPicPr preferRelativeResize="0"/>
          <p:nvPr/>
        </p:nvPicPr>
        <p:blipFill rotWithShape="1">
          <a:blip r:embed="rId3">
            <a:alphaModFix/>
          </a:blip>
          <a:srcRect/>
          <a:stretch/>
        </p:blipFill>
        <p:spPr>
          <a:xfrm>
            <a:off x="236425" y="2143306"/>
            <a:ext cx="6194322" cy="694126"/>
          </a:xfrm>
          <a:prstGeom prst="rect">
            <a:avLst/>
          </a:prstGeom>
          <a:noFill/>
          <a:ln>
            <a:noFill/>
          </a:ln>
        </p:spPr>
      </p:pic>
      <p:pic>
        <p:nvPicPr>
          <p:cNvPr id="482" name="Google Shape;482;p66"/>
          <p:cNvPicPr preferRelativeResize="0"/>
          <p:nvPr/>
        </p:nvPicPr>
        <p:blipFill rotWithShape="1">
          <a:blip r:embed="rId4">
            <a:alphaModFix/>
          </a:blip>
          <a:srcRect/>
          <a:stretch/>
        </p:blipFill>
        <p:spPr>
          <a:xfrm>
            <a:off x="7076661" y="1268897"/>
            <a:ext cx="2028328" cy="3779149"/>
          </a:xfrm>
          <a:prstGeom prst="rect">
            <a:avLst/>
          </a:prstGeom>
          <a:noFill/>
          <a:ln>
            <a:noFill/>
          </a:ln>
        </p:spPr>
      </p:pic>
      <p:pic>
        <p:nvPicPr>
          <p:cNvPr id="483" name="Google Shape;483;p66"/>
          <p:cNvPicPr preferRelativeResize="0"/>
          <p:nvPr/>
        </p:nvPicPr>
        <p:blipFill>
          <a:blip r:embed="rId5">
            <a:alphaModFix/>
          </a:blip>
          <a:stretch>
            <a:fillRect/>
          </a:stretch>
        </p:blipFill>
        <p:spPr>
          <a:xfrm>
            <a:off x="7387920" y="-5192"/>
            <a:ext cx="1756076" cy="12204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7"/>
          <p:cNvSpPr txBox="1">
            <a:spLocks noGrp="1"/>
          </p:cNvSpPr>
          <p:nvPr>
            <p:ph type="title"/>
          </p:nvPr>
        </p:nvSpPr>
        <p:spPr>
          <a:xfrm>
            <a:off x="457199" y="206375"/>
            <a:ext cx="8452200" cy="857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970"/>
              <a:buFont typeface="Calibri"/>
              <a:buNone/>
            </a:pPr>
            <a:r>
              <a:rPr lang="en" sz="2970"/>
              <a:t>Galaxy Interface @</a:t>
            </a:r>
            <a:br>
              <a:rPr lang="en" sz="2970"/>
            </a:br>
            <a:r>
              <a:rPr lang="en" sz="2970" u="sng">
                <a:solidFill>
                  <a:schemeClr val="hlink"/>
                </a:solidFill>
                <a:hlinkClick r:id="rId3"/>
              </a:rPr>
              <a:t>neo.engr.uconn.edu/?toolid=SMART</a:t>
            </a:r>
            <a:endParaRPr/>
          </a:p>
        </p:txBody>
      </p:sp>
      <p:pic>
        <p:nvPicPr>
          <p:cNvPr id="489" name="Google Shape;489;p67"/>
          <p:cNvPicPr preferRelativeResize="0"/>
          <p:nvPr/>
        </p:nvPicPr>
        <p:blipFill>
          <a:blip r:embed="rId4">
            <a:alphaModFix/>
          </a:blip>
          <a:stretch>
            <a:fillRect/>
          </a:stretch>
        </p:blipFill>
        <p:spPr>
          <a:xfrm>
            <a:off x="152400" y="1216175"/>
            <a:ext cx="7439469" cy="377492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495" name="Google Shape;495;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Background</a:t>
            </a:r>
            <a:endParaRPr/>
          </a:p>
          <a:p>
            <a:pPr marL="457200" lvl="0" indent="-342900" algn="l" rtl="0">
              <a:spcBef>
                <a:spcPts val="0"/>
              </a:spcBef>
              <a:spcAft>
                <a:spcPts val="0"/>
              </a:spcAft>
              <a:buSzPts val="1800"/>
              <a:buChar char="●"/>
            </a:pPr>
            <a:r>
              <a:rPr lang="en"/>
              <a:t>Mitochondrial Genome Assembly</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Clr>
                <a:srgbClr val="FF0000"/>
              </a:buClr>
              <a:buSzPts val="1400"/>
              <a:buChar char="○"/>
            </a:pPr>
            <a:r>
              <a:rPr lang="en" b="1">
                <a:solidFill>
                  <a:srgbClr val="FF0000"/>
                </a:solidFill>
              </a:rPr>
              <a:t>Statistical Mitogenome Assembly with Repeats (SMART)</a:t>
            </a:r>
            <a:endParaRPr b="1">
              <a:solidFill>
                <a:srgbClr val="FF0000"/>
              </a:solidFill>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Clr>
                <a:srgbClr val="FF0000"/>
              </a:buClr>
              <a:buSzPts val="1400"/>
              <a:buChar char="■"/>
            </a:pPr>
            <a:r>
              <a:rPr lang="en" b="1">
                <a:solidFill>
                  <a:srgbClr val="FF0000"/>
                </a:solidFill>
              </a:rPr>
              <a:t>Results</a:t>
            </a:r>
            <a:endParaRPr b="1">
              <a:solidFill>
                <a:srgbClr val="FF0000"/>
              </a:solidFill>
            </a:endParaRPr>
          </a:p>
          <a:p>
            <a:pPr marL="914400" lvl="1" indent="-317500" algn="l" rtl="0">
              <a:spcBef>
                <a:spcPts val="0"/>
              </a:spcBef>
              <a:spcAft>
                <a:spcPts val="0"/>
              </a:spcAft>
              <a:buSzPts val="1400"/>
              <a:buChar char="○"/>
            </a:pPr>
            <a:r>
              <a:rPr lang="en"/>
              <a:t>Multi-Sample Statistical Mitogenome Assembly with Repeats (SMART2)</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Haplogroup Assignment</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Algorithms (single &amp; mixture)</a:t>
            </a:r>
            <a:endParaRPr/>
          </a:p>
          <a:p>
            <a:pPr marL="914400" lvl="1"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Future Work</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Datasets</a:t>
            </a:r>
            <a:endParaRPr/>
          </a:p>
        </p:txBody>
      </p:sp>
      <p:sp>
        <p:nvSpPr>
          <p:cNvPr id="501" name="Google Shape;501;p69"/>
          <p:cNvSpPr txBox="1">
            <a:spLocks noGrp="1"/>
          </p:cNvSpPr>
          <p:nvPr>
            <p:ph type="body" idx="1"/>
          </p:nvPr>
        </p:nvSpPr>
        <p:spPr>
          <a:xfrm>
            <a:off x="311700" y="1152475"/>
            <a:ext cx="3129900" cy="993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Human datasets</a:t>
            </a:r>
            <a:endParaRPr/>
          </a:p>
          <a:p>
            <a:pPr marL="457200" lvl="0" indent="-342900" algn="l" rtl="0">
              <a:spcBef>
                <a:spcPts val="0"/>
              </a:spcBef>
              <a:spcAft>
                <a:spcPts val="0"/>
              </a:spcAft>
              <a:buSzPts val="1800"/>
              <a:buChar char="●"/>
            </a:pPr>
            <a:r>
              <a:rPr lang="en"/>
              <a:t>Non-Human datasets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Human WGS and WES datasets</a:t>
            </a:r>
            <a:endParaRPr/>
          </a:p>
        </p:txBody>
      </p:sp>
      <p:pic>
        <p:nvPicPr>
          <p:cNvPr id="507" name="Google Shape;507;p70"/>
          <p:cNvPicPr preferRelativeResize="0"/>
          <p:nvPr/>
        </p:nvPicPr>
        <p:blipFill>
          <a:blip r:embed="rId3">
            <a:alphaModFix/>
          </a:blip>
          <a:stretch>
            <a:fillRect/>
          </a:stretch>
        </p:blipFill>
        <p:spPr>
          <a:xfrm>
            <a:off x="152400" y="1170125"/>
            <a:ext cx="8839200" cy="248828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Non-Human WGS datasets</a:t>
            </a:r>
            <a:endParaRPr/>
          </a:p>
        </p:txBody>
      </p:sp>
      <p:pic>
        <p:nvPicPr>
          <p:cNvPr id="513" name="Google Shape;513;p71"/>
          <p:cNvPicPr preferRelativeResize="0"/>
          <p:nvPr/>
        </p:nvPicPr>
        <p:blipFill>
          <a:blip r:embed="rId3">
            <a:alphaModFix/>
          </a:blip>
          <a:stretch>
            <a:fillRect/>
          </a:stretch>
        </p:blipFill>
        <p:spPr>
          <a:xfrm>
            <a:off x="426450" y="1017725"/>
            <a:ext cx="5625575" cy="4125775"/>
          </a:xfrm>
          <a:prstGeom prst="rect">
            <a:avLst/>
          </a:prstGeom>
          <a:noFill/>
          <a:ln>
            <a:noFill/>
          </a:ln>
        </p:spPr>
      </p:pic>
      <p:sp>
        <p:nvSpPr>
          <p:cNvPr id="514" name="Google Shape;514;p71"/>
          <p:cNvSpPr/>
          <p:nvPr/>
        </p:nvSpPr>
        <p:spPr>
          <a:xfrm>
            <a:off x="432150" y="3868175"/>
            <a:ext cx="5775900" cy="305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1"/>
          <p:cNvSpPr/>
          <p:nvPr/>
        </p:nvSpPr>
        <p:spPr>
          <a:xfrm>
            <a:off x="508350" y="1734575"/>
            <a:ext cx="5775900" cy="305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2"/>
          <p:cNvSpPr txBox="1">
            <a:spLocks noGrp="1"/>
          </p:cNvSpPr>
          <p:nvPr>
            <p:ph type="title"/>
          </p:nvPr>
        </p:nvSpPr>
        <p:spPr>
          <a:xfrm>
            <a:off x="311700" y="445025"/>
            <a:ext cx="2647500" cy="341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Assessment of read filtering accuracy for human datasets with 2.5-25M read pairs</a:t>
            </a:r>
            <a:endParaRPr/>
          </a:p>
        </p:txBody>
      </p:sp>
      <p:pic>
        <p:nvPicPr>
          <p:cNvPr id="521" name="Google Shape;521;p72"/>
          <p:cNvPicPr preferRelativeResize="0"/>
          <p:nvPr/>
        </p:nvPicPr>
        <p:blipFill>
          <a:blip r:embed="rId3">
            <a:alphaModFix/>
          </a:blip>
          <a:stretch>
            <a:fillRect/>
          </a:stretch>
        </p:blipFill>
        <p:spPr>
          <a:xfrm>
            <a:off x="3358400" y="0"/>
            <a:ext cx="5785600" cy="51435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73"/>
          <p:cNvSpPr txBox="1">
            <a:spLocks noGrp="1"/>
          </p:cNvSpPr>
          <p:nvPr>
            <p:ph type="title"/>
          </p:nvPr>
        </p:nvSpPr>
        <p:spPr>
          <a:xfrm>
            <a:off x="311700" y="445025"/>
            <a:ext cx="3803100" cy="162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Assembly accuracy comparison on human datasets</a:t>
            </a:r>
            <a:endParaRPr/>
          </a:p>
        </p:txBody>
      </p:sp>
      <p:pic>
        <p:nvPicPr>
          <p:cNvPr id="527" name="Google Shape;527;p73"/>
          <p:cNvPicPr preferRelativeResize="0"/>
          <p:nvPr/>
        </p:nvPicPr>
        <p:blipFill>
          <a:blip r:embed="rId3">
            <a:alphaModFix/>
          </a:blip>
          <a:stretch>
            <a:fillRect/>
          </a:stretch>
        </p:blipFill>
        <p:spPr>
          <a:xfrm>
            <a:off x="4267200" y="152400"/>
            <a:ext cx="4354147" cy="4838700"/>
          </a:xfrm>
          <a:prstGeom prst="rect">
            <a:avLst/>
          </a:prstGeom>
          <a:noFill/>
          <a:ln>
            <a:noFill/>
          </a:ln>
        </p:spPr>
      </p:pic>
      <p:sp>
        <p:nvSpPr>
          <p:cNvPr id="528" name="Google Shape;528;p73"/>
          <p:cNvSpPr txBox="1"/>
          <p:nvPr/>
        </p:nvSpPr>
        <p:spPr>
          <a:xfrm>
            <a:off x="313775" y="2835100"/>
            <a:ext cx="2880000" cy="10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 percentage identity is typeset in </a:t>
            </a:r>
            <a:r>
              <a:rPr lang="en" b="1"/>
              <a:t>bold </a:t>
            </a:r>
            <a:r>
              <a:rPr lang="en"/>
              <a:t>if the reconstructed sequence was a complete circular genome.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4"/>
          <p:cNvSpPr txBox="1">
            <a:spLocks noGrp="1"/>
          </p:cNvSpPr>
          <p:nvPr>
            <p:ph type="title"/>
          </p:nvPr>
        </p:nvSpPr>
        <p:spPr>
          <a:xfrm>
            <a:off x="311700" y="165100"/>
            <a:ext cx="8520600" cy="9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Effect of the seed Length and Similarity on Read Filtering Accuracy and Assembly</a:t>
            </a:r>
            <a:endParaRPr/>
          </a:p>
        </p:txBody>
      </p:sp>
      <p:pic>
        <p:nvPicPr>
          <p:cNvPr id="534" name="Google Shape;534;p74"/>
          <p:cNvPicPr preferRelativeResize="0"/>
          <p:nvPr/>
        </p:nvPicPr>
        <p:blipFill>
          <a:blip r:embed="rId3">
            <a:alphaModFix/>
          </a:blip>
          <a:stretch>
            <a:fillRect/>
          </a:stretch>
        </p:blipFill>
        <p:spPr>
          <a:xfrm>
            <a:off x="311700" y="1631024"/>
            <a:ext cx="8204200" cy="33293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5"/>
          <p:cNvSpPr txBox="1">
            <a:spLocks noGrp="1"/>
          </p:cNvSpPr>
          <p:nvPr>
            <p:ph type="title"/>
          </p:nvPr>
        </p:nvSpPr>
        <p:spPr>
          <a:xfrm>
            <a:off x="311700" y="56025"/>
            <a:ext cx="85206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Effect of the seed Length and Similarity on Read Filtering Accuracy and Assembly</a:t>
            </a:r>
            <a:endParaRPr/>
          </a:p>
        </p:txBody>
      </p:sp>
      <p:sp>
        <p:nvSpPr>
          <p:cNvPr id="540" name="Google Shape;540;p75"/>
          <p:cNvSpPr txBox="1"/>
          <p:nvPr/>
        </p:nvSpPr>
        <p:spPr>
          <a:xfrm>
            <a:off x="6724275" y="1244550"/>
            <a:ext cx="2286000" cy="132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datasets with 2.5M-25M read pairs randomly selected from WGS run ERR020236</a:t>
            </a:r>
            <a:endParaRPr b="1"/>
          </a:p>
        </p:txBody>
      </p:sp>
      <p:pic>
        <p:nvPicPr>
          <p:cNvPr id="541" name="Google Shape;541;p75"/>
          <p:cNvPicPr preferRelativeResize="0"/>
          <p:nvPr/>
        </p:nvPicPr>
        <p:blipFill>
          <a:blip r:embed="rId3">
            <a:alphaModFix/>
          </a:blip>
          <a:stretch>
            <a:fillRect/>
          </a:stretch>
        </p:blipFill>
        <p:spPr>
          <a:xfrm>
            <a:off x="457200" y="1093925"/>
            <a:ext cx="5452334" cy="3820976"/>
          </a:xfrm>
          <a:prstGeom prst="rect">
            <a:avLst/>
          </a:prstGeom>
          <a:noFill/>
          <a:ln>
            <a:noFill/>
          </a:ln>
        </p:spPr>
      </p:pic>
      <p:sp>
        <p:nvSpPr>
          <p:cNvPr id="542" name="Google Shape;542;p75"/>
          <p:cNvSpPr txBox="1"/>
          <p:nvPr/>
        </p:nvSpPr>
        <p:spPr>
          <a:xfrm>
            <a:off x="6073600" y="3048000"/>
            <a:ext cx="2880000" cy="10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 percentage identity is typeset in </a:t>
            </a:r>
            <a:r>
              <a:rPr lang="en" b="1"/>
              <a:t>bold </a:t>
            </a:r>
            <a:r>
              <a:rPr lang="en"/>
              <a:t>if the reconstructed sequence was a complete circular genome.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Nuclear Genome vs. Mitochondrial Genome</a:t>
            </a:r>
            <a:endParaRPr/>
          </a:p>
        </p:txBody>
      </p:sp>
      <p:pic>
        <p:nvPicPr>
          <p:cNvPr id="166" name="Google Shape;166;p31" descr="https://lh3.googleusercontent.com/U7yZJXzIw6oG608zvbNhcFvmLLglyreLXvVCy4DMt2K9MtkALMULCNieKplRQD1SUObDCS6B-g3SqKMW8VqxstShgBcAKh_VvnBCvfQs1WAg42uOgXAIue51CnbtEcHOnPzfEGww5cQ"/>
          <p:cNvPicPr preferRelativeResize="0"/>
          <p:nvPr/>
        </p:nvPicPr>
        <p:blipFill rotWithShape="1">
          <a:blip r:embed="rId3">
            <a:alphaModFix/>
          </a:blip>
          <a:srcRect/>
          <a:stretch/>
        </p:blipFill>
        <p:spPr>
          <a:xfrm>
            <a:off x="175693" y="1339462"/>
            <a:ext cx="4880999" cy="2591578"/>
          </a:xfrm>
          <a:prstGeom prst="rect">
            <a:avLst/>
          </a:prstGeom>
          <a:noFill/>
          <a:ln>
            <a:noFill/>
          </a:ln>
        </p:spPr>
      </p:pic>
      <p:sp>
        <p:nvSpPr>
          <p:cNvPr id="167" name="Google Shape;167;p31"/>
          <p:cNvSpPr txBox="1"/>
          <p:nvPr/>
        </p:nvSpPr>
        <p:spPr>
          <a:xfrm>
            <a:off x="0" y="4866501"/>
            <a:ext cx="90186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rgbClr val="000000"/>
                </a:solidFill>
                <a:latin typeface="Calibri"/>
                <a:ea typeface="Calibri"/>
                <a:cs typeface="Calibri"/>
                <a:sym typeface="Calibri"/>
              </a:rPr>
              <a:t>Source:https://www.fbi.gov/about-us/lab/forensic-science-communications/fsc/july1999/dnalist.htm/dnaf1.htm</a:t>
            </a:r>
            <a:endParaRPr/>
          </a:p>
        </p:txBody>
      </p:sp>
      <p:pic>
        <p:nvPicPr>
          <p:cNvPr id="168" name="Google Shape;168;p31"/>
          <p:cNvPicPr preferRelativeResize="0"/>
          <p:nvPr/>
        </p:nvPicPr>
        <p:blipFill>
          <a:blip r:embed="rId4">
            <a:alphaModFix/>
          </a:blip>
          <a:stretch>
            <a:fillRect/>
          </a:stretch>
        </p:blipFill>
        <p:spPr>
          <a:xfrm>
            <a:off x="6270518" y="1162150"/>
            <a:ext cx="2192418" cy="325500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SMART assembly accuracy for non-human datasets</a:t>
            </a:r>
            <a:endParaRPr/>
          </a:p>
        </p:txBody>
      </p:sp>
      <p:sp>
        <p:nvSpPr>
          <p:cNvPr id="548" name="Google Shape;548;p76"/>
          <p:cNvSpPr txBox="1"/>
          <p:nvPr/>
        </p:nvSpPr>
        <p:spPr>
          <a:xfrm>
            <a:off x="5818075" y="4799275"/>
            <a:ext cx="33258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All are circular except Rana temporaria</a:t>
            </a:r>
            <a:endParaRPr/>
          </a:p>
        </p:txBody>
      </p:sp>
      <p:pic>
        <p:nvPicPr>
          <p:cNvPr id="549" name="Google Shape;549;p76"/>
          <p:cNvPicPr preferRelativeResize="0"/>
          <p:nvPr/>
        </p:nvPicPr>
        <p:blipFill>
          <a:blip r:embed="rId3">
            <a:alphaModFix/>
          </a:blip>
          <a:stretch>
            <a:fillRect/>
          </a:stretch>
        </p:blipFill>
        <p:spPr>
          <a:xfrm>
            <a:off x="0" y="1017725"/>
            <a:ext cx="5764349" cy="41257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7"/>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Pyxicephalus adspersus (African bullfrog)</a:t>
            </a:r>
            <a:endParaRPr/>
          </a:p>
        </p:txBody>
      </p:sp>
      <p:pic>
        <p:nvPicPr>
          <p:cNvPr id="555" name="Google Shape;555;p77"/>
          <p:cNvPicPr preferRelativeResize="0"/>
          <p:nvPr/>
        </p:nvPicPr>
        <p:blipFill>
          <a:blip r:embed="rId3">
            <a:alphaModFix/>
          </a:blip>
          <a:stretch>
            <a:fillRect/>
          </a:stretch>
        </p:blipFill>
        <p:spPr>
          <a:xfrm>
            <a:off x="120775" y="1127800"/>
            <a:ext cx="4738150" cy="2515775"/>
          </a:xfrm>
          <a:prstGeom prst="rect">
            <a:avLst/>
          </a:prstGeom>
          <a:noFill/>
          <a:ln>
            <a:noFill/>
          </a:ln>
        </p:spPr>
      </p:pic>
      <p:pic>
        <p:nvPicPr>
          <p:cNvPr id="556" name="Google Shape;556;p77"/>
          <p:cNvPicPr preferRelativeResize="0"/>
          <p:nvPr/>
        </p:nvPicPr>
        <p:blipFill>
          <a:blip r:embed="rId4">
            <a:alphaModFix/>
          </a:blip>
          <a:stretch>
            <a:fillRect/>
          </a:stretch>
        </p:blipFill>
        <p:spPr>
          <a:xfrm>
            <a:off x="3230925" y="3123578"/>
            <a:ext cx="5913075" cy="20199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562" name="Google Shape;562;p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Background</a:t>
            </a:r>
            <a:endParaRPr/>
          </a:p>
          <a:p>
            <a:pPr marL="457200" lvl="0" indent="-342900" algn="l" rtl="0">
              <a:spcBef>
                <a:spcPts val="0"/>
              </a:spcBef>
              <a:spcAft>
                <a:spcPts val="0"/>
              </a:spcAft>
              <a:buSzPts val="1800"/>
              <a:buChar char="●"/>
            </a:pPr>
            <a:r>
              <a:rPr lang="en"/>
              <a:t>Mitochondrial Genome Assembly</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Statistical Mitogenome Assembly with Repeats (SMART)</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914400" lvl="1" indent="-317500" algn="l" rtl="0">
              <a:spcBef>
                <a:spcPts val="0"/>
              </a:spcBef>
              <a:spcAft>
                <a:spcPts val="0"/>
              </a:spcAft>
              <a:buClr>
                <a:srgbClr val="FF0000"/>
              </a:buClr>
              <a:buSzPts val="1400"/>
              <a:buChar char="○"/>
            </a:pPr>
            <a:r>
              <a:rPr lang="en" b="1">
                <a:solidFill>
                  <a:srgbClr val="FF0000"/>
                </a:solidFill>
              </a:rPr>
              <a:t>Multi-Sample Statistical Mitogenome Assembly with Repeats (SMART2)</a:t>
            </a:r>
            <a:endParaRPr b="1">
              <a:solidFill>
                <a:srgbClr val="FF0000"/>
              </a:solidFill>
            </a:endParaRPr>
          </a:p>
          <a:p>
            <a:pPr marL="1371600" lvl="2" indent="-317500" algn="l" rtl="0">
              <a:spcBef>
                <a:spcPts val="0"/>
              </a:spcBef>
              <a:spcAft>
                <a:spcPts val="0"/>
              </a:spcAft>
              <a:buClr>
                <a:srgbClr val="FF0000"/>
              </a:buClr>
              <a:buSzPts val="1400"/>
              <a:buChar char="■"/>
            </a:pPr>
            <a:r>
              <a:rPr lang="en" b="1">
                <a:solidFill>
                  <a:srgbClr val="FF0000"/>
                </a:solidFill>
              </a:rPr>
              <a:t>The pipeline</a:t>
            </a:r>
            <a:endParaRPr b="1">
              <a:solidFill>
                <a:srgbClr val="FF0000"/>
              </a:solidFill>
            </a:endParaRPr>
          </a:p>
          <a:p>
            <a:pPr marL="1371600" lvl="2"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Haplogroup Assignment</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Algorithms (single &amp; mixture)</a:t>
            </a:r>
            <a:endParaRPr/>
          </a:p>
          <a:p>
            <a:pPr marL="914400" lvl="1"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Future Work</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79"/>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SMART2</a:t>
            </a:r>
            <a:endParaRPr/>
          </a:p>
        </p:txBody>
      </p:sp>
      <p:sp>
        <p:nvSpPr>
          <p:cNvPr id="568" name="Google Shape;568;p79"/>
          <p:cNvSpPr txBox="1">
            <a:spLocks noGrp="1"/>
          </p:cNvSpPr>
          <p:nvPr>
            <p:ph type="body" idx="1"/>
          </p:nvPr>
        </p:nvSpPr>
        <p:spPr>
          <a:xfrm>
            <a:off x="628650" y="1369219"/>
            <a:ext cx="7886700" cy="32634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Clr>
                <a:schemeClr val="dk1"/>
              </a:buClr>
              <a:buSzPts val="1100"/>
              <a:buFont typeface="Arial"/>
              <a:buNone/>
            </a:pPr>
            <a:r>
              <a:rPr lang="en"/>
              <a:t>Multi-Sample </a:t>
            </a:r>
            <a:r>
              <a:rPr lang="en" b="1"/>
              <a:t>S</a:t>
            </a:r>
            <a:r>
              <a:rPr lang="en"/>
              <a:t>tatistical </a:t>
            </a:r>
            <a:r>
              <a:rPr lang="en" b="1"/>
              <a:t>M</a:t>
            </a:r>
            <a:r>
              <a:rPr lang="en"/>
              <a:t>itogenome </a:t>
            </a:r>
            <a:r>
              <a:rPr lang="en" b="1"/>
              <a:t>A</a:t>
            </a:r>
            <a:r>
              <a:rPr lang="en"/>
              <a:t>ssembly with </a:t>
            </a:r>
            <a:r>
              <a:rPr lang="en" b="1"/>
              <a:t>R</a:t>
            </a:r>
            <a:r>
              <a:rPr lang="en"/>
              <a:t>epea</a:t>
            </a:r>
            <a:r>
              <a:rPr lang="en" b="1"/>
              <a:t>T</a:t>
            </a:r>
            <a:r>
              <a:rPr lang="en"/>
              <a:t>s</a:t>
            </a:r>
            <a:endParaRPr/>
          </a:p>
          <a:p>
            <a:pPr marL="0" lvl="0" indent="0" algn="l" rtl="0">
              <a:spcBef>
                <a:spcPts val="750"/>
              </a:spcBef>
              <a:spcAft>
                <a:spcPts val="0"/>
              </a:spcAft>
              <a:buClr>
                <a:schemeClr val="dk1"/>
              </a:buClr>
              <a:buSzPts val="1100"/>
              <a:buFont typeface="Arial"/>
              <a:buNone/>
            </a:pPr>
            <a:endParaRPr/>
          </a:p>
          <a:p>
            <a:pPr marL="457200" lvl="0" indent="-342900" algn="l" rtl="0">
              <a:spcBef>
                <a:spcPts val="750"/>
              </a:spcBef>
              <a:spcAft>
                <a:spcPts val="0"/>
              </a:spcAft>
              <a:buSzPts val="1800"/>
              <a:buChar char="•"/>
            </a:pPr>
            <a:r>
              <a:rPr lang="en"/>
              <a:t>Input:</a:t>
            </a:r>
            <a:endParaRPr/>
          </a:p>
          <a:p>
            <a:pPr marL="914400" lvl="1" indent="-342900" algn="l" rtl="0">
              <a:spcBef>
                <a:spcPts val="0"/>
              </a:spcBef>
              <a:spcAft>
                <a:spcPts val="0"/>
              </a:spcAft>
              <a:buSzPts val="1800"/>
              <a:buChar char="•"/>
            </a:pPr>
            <a:r>
              <a:rPr lang="en"/>
              <a:t>One/two paired-end WGS libraries </a:t>
            </a:r>
            <a:endParaRPr/>
          </a:p>
          <a:p>
            <a:pPr marL="914400" lvl="1" indent="-342900" algn="l" rtl="0">
              <a:spcBef>
                <a:spcPts val="0"/>
              </a:spcBef>
              <a:spcAft>
                <a:spcPts val="0"/>
              </a:spcAft>
              <a:buSzPts val="1800"/>
              <a:buChar char="•"/>
            </a:pPr>
            <a:r>
              <a:rPr lang="en"/>
              <a:t>Seed sequence (COI gene)</a:t>
            </a:r>
            <a:endParaRPr/>
          </a:p>
          <a:p>
            <a:pPr marL="457200" lvl="0" indent="-342900" algn="l" rtl="0">
              <a:spcBef>
                <a:spcPts val="0"/>
              </a:spcBef>
              <a:spcAft>
                <a:spcPts val="0"/>
              </a:spcAft>
              <a:buSzPts val="1800"/>
              <a:buChar char="•"/>
            </a:pPr>
            <a:r>
              <a:rPr lang="en"/>
              <a:t>Output:</a:t>
            </a:r>
            <a:endParaRPr/>
          </a:p>
          <a:p>
            <a:pPr marL="914400" lvl="1" indent="-342900" algn="l" rtl="0">
              <a:spcBef>
                <a:spcPts val="0"/>
              </a:spcBef>
              <a:spcAft>
                <a:spcPts val="0"/>
              </a:spcAft>
              <a:buSzPts val="1800"/>
              <a:buChar char="•"/>
            </a:pPr>
            <a:r>
              <a:rPr lang="en"/>
              <a:t>Complete/circular mitogenome (or largest scaffold)</a:t>
            </a:r>
            <a:endParaRPr/>
          </a:p>
          <a:p>
            <a:pPr marL="0" lvl="0" indent="0" algn="l" rtl="0">
              <a:spcBef>
                <a:spcPts val="75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80"/>
          <p:cNvPicPr preferRelativeResize="0"/>
          <p:nvPr/>
        </p:nvPicPr>
        <p:blipFill>
          <a:blip r:embed="rId3">
            <a:alphaModFix/>
          </a:blip>
          <a:stretch>
            <a:fillRect/>
          </a:stretch>
        </p:blipFill>
        <p:spPr>
          <a:xfrm>
            <a:off x="2358750" y="0"/>
            <a:ext cx="3872455" cy="5143499"/>
          </a:xfrm>
          <a:prstGeom prst="rect">
            <a:avLst/>
          </a:prstGeom>
          <a:noFill/>
          <a:ln>
            <a:noFill/>
          </a:ln>
        </p:spPr>
      </p:pic>
      <p:sp>
        <p:nvSpPr>
          <p:cNvPr id="574" name="Google Shape;574;p80"/>
          <p:cNvSpPr txBox="1">
            <a:spLocks noGrp="1"/>
          </p:cNvSpPr>
          <p:nvPr>
            <p:ph type="title"/>
          </p:nvPr>
        </p:nvSpPr>
        <p:spPr>
          <a:xfrm>
            <a:off x="228600" y="445025"/>
            <a:ext cx="30411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SMART2 Workflow</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81"/>
          <p:cNvSpPr txBox="1">
            <a:spLocks noGrp="1"/>
          </p:cNvSpPr>
          <p:nvPr>
            <p:ph type="body" idx="1"/>
          </p:nvPr>
        </p:nvSpPr>
        <p:spPr>
          <a:xfrm>
            <a:off x="628650" y="453227"/>
            <a:ext cx="7886700" cy="4179300"/>
          </a:xfrm>
          <a:prstGeom prst="rect">
            <a:avLst/>
          </a:prstGeom>
        </p:spPr>
        <p:txBody>
          <a:bodyPr spcFirstLastPara="1" wrap="square" lIns="91425" tIns="45700" rIns="91425" bIns="45700" anchor="t" anchorCtr="0">
            <a:noAutofit/>
          </a:bodyPr>
          <a:lstStyle/>
          <a:p>
            <a:pPr marL="457200" lvl="0" indent="-342900" algn="l" rtl="0">
              <a:spcBef>
                <a:spcPts val="750"/>
              </a:spcBef>
              <a:spcAft>
                <a:spcPts val="0"/>
              </a:spcAft>
              <a:buClr>
                <a:schemeClr val="dk2"/>
              </a:buClr>
              <a:buSzPts val="1800"/>
              <a:buAutoNum type="arabicPeriod"/>
            </a:pPr>
            <a:r>
              <a:rPr lang="en">
                <a:solidFill>
                  <a:schemeClr val="dk2"/>
                </a:solidFill>
              </a:rPr>
              <a:t>Automatic adapter detection and trimming, performed independently for each library.</a:t>
            </a:r>
            <a:endParaRPr>
              <a:solidFill>
                <a:schemeClr val="dk2"/>
              </a:solidFill>
            </a:endParaRPr>
          </a:p>
          <a:p>
            <a:pPr marL="457200" lvl="0" indent="-342900" algn="l" rtl="0">
              <a:spcBef>
                <a:spcPts val="0"/>
              </a:spcBef>
              <a:spcAft>
                <a:spcPts val="0"/>
              </a:spcAft>
              <a:buClr>
                <a:schemeClr val="dk2"/>
              </a:buClr>
              <a:buSzPts val="1800"/>
              <a:buAutoNum type="arabicPeriod"/>
            </a:pPr>
            <a:r>
              <a:rPr lang="en">
                <a:solidFill>
                  <a:schemeClr val="dk2"/>
                </a:solidFill>
              </a:rPr>
              <a:t>Random resampling of a number of trimmed read pairs, either specified by the user or automatically determined using the doubling strategy.</a:t>
            </a:r>
            <a:endParaRPr>
              <a:solidFill>
                <a:schemeClr val="dk2"/>
              </a:solidFill>
            </a:endParaRPr>
          </a:p>
          <a:p>
            <a:pPr marL="457200" lvl="0" indent="-342900" algn="l" rtl="0">
              <a:spcBef>
                <a:spcPts val="0"/>
              </a:spcBef>
              <a:spcAft>
                <a:spcPts val="0"/>
              </a:spcAft>
              <a:buClr>
                <a:schemeClr val="dk2"/>
              </a:buClr>
              <a:buSzPts val="1800"/>
              <a:buAutoNum type="arabicPeriod"/>
            </a:pPr>
            <a:r>
              <a:rPr lang="en">
                <a:solidFill>
                  <a:schemeClr val="dk2"/>
                </a:solidFill>
              </a:rPr>
              <a:t>Selection of mitochondrial reads based on coverage estimates of seed sequence k-mers – aggregated across libraries using one of the methods described below (2-dimensional Gaussian mixture modeling using MCLUST, Union, or Intersection).</a:t>
            </a:r>
            <a:endParaRPr>
              <a:solidFill>
                <a:schemeClr val="dk2"/>
              </a:solidFill>
            </a:endParaRPr>
          </a:p>
          <a:p>
            <a:pPr marL="457200" lvl="0" indent="-342900" algn="l" rtl="0">
              <a:spcBef>
                <a:spcPts val="0"/>
              </a:spcBef>
              <a:spcAft>
                <a:spcPts val="0"/>
              </a:spcAft>
              <a:buClr>
                <a:schemeClr val="dk2"/>
              </a:buClr>
              <a:buSzPts val="1800"/>
              <a:buAutoNum type="arabicPeriod"/>
            </a:pPr>
            <a:r>
              <a:rPr lang="en">
                <a:solidFill>
                  <a:schemeClr val="dk2"/>
                </a:solidFill>
              </a:rPr>
              <a:t>Joint preliminary assembly of reads passing the coverage filter in the two libraries, performed using SPAdes.</a:t>
            </a:r>
            <a:endParaRPr>
              <a:solidFill>
                <a:schemeClr val="dk2"/>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2"/>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Random Read Re-sampling</a:t>
            </a:r>
            <a:endParaRPr/>
          </a:p>
        </p:txBody>
      </p:sp>
      <p:sp>
        <p:nvSpPr>
          <p:cNvPr id="585" name="Google Shape;585;p82"/>
          <p:cNvSpPr txBox="1">
            <a:spLocks noGrp="1"/>
          </p:cNvSpPr>
          <p:nvPr>
            <p:ph type="body" idx="1"/>
          </p:nvPr>
        </p:nvSpPr>
        <p:spPr>
          <a:xfrm>
            <a:off x="628650" y="1369224"/>
            <a:ext cx="7886700" cy="2878500"/>
          </a:xfrm>
          <a:prstGeom prst="rect">
            <a:avLst/>
          </a:prstGeom>
        </p:spPr>
        <p:txBody>
          <a:bodyPr spcFirstLastPara="1" wrap="square" lIns="91425" tIns="45700" rIns="91425" bIns="45700" anchor="t" anchorCtr="0">
            <a:noAutofit/>
          </a:bodyPr>
          <a:lstStyle/>
          <a:p>
            <a:pPr marL="457200" lvl="0" indent="-342900" algn="l" rtl="0">
              <a:spcBef>
                <a:spcPts val="750"/>
              </a:spcBef>
              <a:spcAft>
                <a:spcPts val="0"/>
              </a:spcAft>
              <a:buSzPts val="1800"/>
              <a:buChar char="•"/>
            </a:pPr>
            <a:r>
              <a:rPr lang="en"/>
              <a:t>The number of read pairs in a bootstrap sample has a significant effect on the quality of resulting assembly. </a:t>
            </a:r>
            <a:endParaRPr/>
          </a:p>
          <a:p>
            <a:pPr marL="914400" lvl="1" indent="-342900" algn="l" rtl="0">
              <a:spcBef>
                <a:spcPts val="0"/>
              </a:spcBef>
              <a:spcAft>
                <a:spcPts val="0"/>
              </a:spcAft>
              <a:buSzPts val="1800"/>
              <a:buChar char="•"/>
            </a:pPr>
            <a:r>
              <a:rPr lang="en"/>
              <a:t>Too small a number of reads may produce fragmented assemblies due to lack of coverage for some regions. </a:t>
            </a:r>
            <a:endParaRPr/>
          </a:p>
          <a:p>
            <a:pPr marL="914400" lvl="1" indent="-342900" algn="l" rtl="0">
              <a:spcBef>
                <a:spcPts val="0"/>
              </a:spcBef>
              <a:spcAft>
                <a:spcPts val="0"/>
              </a:spcAft>
              <a:buSzPts val="1800"/>
              <a:buChar char="•"/>
            </a:pPr>
            <a:r>
              <a:rPr lang="en"/>
              <a:t>Too large a number may be detrimental by increasing the complexity of the assembly graph and making it more difficult to remove tangles generated by sequencing errors.</a:t>
            </a:r>
            <a:endParaRPr/>
          </a:p>
          <a:p>
            <a:pPr marL="457200" lvl="0" indent="-342900" algn="l" rtl="0">
              <a:spcBef>
                <a:spcPts val="0"/>
              </a:spcBef>
              <a:spcAft>
                <a:spcPts val="0"/>
              </a:spcAft>
              <a:buSzPts val="1800"/>
              <a:buChar char="•"/>
            </a:pPr>
            <a:r>
              <a:rPr lang="en"/>
              <a:t>This can lead to many trial-and-error runs to find the optimal coverage.</a:t>
            </a:r>
            <a:endParaRPr b="1"/>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83"/>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Doubling strategy</a:t>
            </a:r>
            <a:endParaRPr/>
          </a:p>
        </p:txBody>
      </p:sp>
      <p:pic>
        <p:nvPicPr>
          <p:cNvPr id="591" name="Google Shape;591;p83"/>
          <p:cNvPicPr preferRelativeResize="0"/>
          <p:nvPr/>
        </p:nvPicPr>
        <p:blipFill>
          <a:blip r:embed="rId3">
            <a:alphaModFix/>
          </a:blip>
          <a:stretch>
            <a:fillRect/>
          </a:stretch>
        </p:blipFill>
        <p:spPr>
          <a:xfrm>
            <a:off x="152400" y="1420444"/>
            <a:ext cx="8772525" cy="2419350"/>
          </a:xfrm>
          <a:prstGeom prst="rect">
            <a:avLst/>
          </a:prstGeom>
          <a:noFill/>
          <a:ln>
            <a:noFill/>
          </a:ln>
        </p:spPr>
      </p:pic>
      <p:sp>
        <p:nvSpPr>
          <p:cNvPr id="592" name="Google Shape;592;p83"/>
          <p:cNvSpPr txBox="1">
            <a:spLocks noGrp="1"/>
          </p:cNvSpPr>
          <p:nvPr>
            <p:ph type="body" idx="1"/>
          </p:nvPr>
        </p:nvSpPr>
        <p:spPr>
          <a:xfrm>
            <a:off x="628650" y="3931395"/>
            <a:ext cx="7886700" cy="7011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a:t>sum of the mean mitochondrial read coverages estimated from the two libraries &gt;= 20</a:t>
            </a:r>
            <a:endParaRPr/>
          </a:p>
        </p:txBody>
      </p:sp>
      <p:sp>
        <p:nvSpPr>
          <p:cNvPr id="593" name="Google Shape;593;p83"/>
          <p:cNvSpPr/>
          <p:nvPr/>
        </p:nvSpPr>
        <p:spPr>
          <a:xfrm>
            <a:off x="1654775" y="3362250"/>
            <a:ext cx="1433400" cy="369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594" name="Google Shape;594;p83"/>
          <p:cNvSpPr/>
          <p:nvPr/>
        </p:nvSpPr>
        <p:spPr>
          <a:xfrm>
            <a:off x="5998175" y="3362250"/>
            <a:ext cx="1433400" cy="369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84"/>
          <p:cNvSpPr txBox="1">
            <a:spLocks noGrp="1"/>
          </p:cNvSpPr>
          <p:nvPr>
            <p:ph type="body" idx="1"/>
          </p:nvPr>
        </p:nvSpPr>
        <p:spPr>
          <a:xfrm>
            <a:off x="628650" y="453227"/>
            <a:ext cx="7886700" cy="4179300"/>
          </a:xfrm>
          <a:prstGeom prst="rect">
            <a:avLst/>
          </a:prstGeom>
        </p:spPr>
        <p:txBody>
          <a:bodyPr spcFirstLastPara="1" wrap="square" lIns="91425" tIns="45700" rIns="91425" bIns="45700" anchor="t" anchorCtr="0">
            <a:noAutofit/>
          </a:bodyPr>
          <a:lstStyle/>
          <a:p>
            <a:pPr marL="457200" lvl="0" indent="-342900" algn="l" rtl="0">
              <a:spcBef>
                <a:spcPts val="750"/>
              </a:spcBef>
              <a:spcAft>
                <a:spcPts val="0"/>
              </a:spcAft>
              <a:buClr>
                <a:schemeClr val="dk2"/>
              </a:buClr>
              <a:buSzPts val="1800"/>
              <a:buAutoNum type="arabicPeriod"/>
            </a:pPr>
            <a:r>
              <a:rPr lang="en">
                <a:solidFill>
                  <a:schemeClr val="dk2"/>
                </a:solidFill>
              </a:rPr>
              <a:t>Automatic adapter detection and trimming, performed independently for each library.</a:t>
            </a:r>
            <a:endParaRPr>
              <a:solidFill>
                <a:schemeClr val="dk2"/>
              </a:solidFill>
            </a:endParaRPr>
          </a:p>
          <a:p>
            <a:pPr marL="457200" lvl="0" indent="-342900" algn="l" rtl="0">
              <a:spcBef>
                <a:spcPts val="0"/>
              </a:spcBef>
              <a:spcAft>
                <a:spcPts val="0"/>
              </a:spcAft>
              <a:buClr>
                <a:schemeClr val="dk2"/>
              </a:buClr>
              <a:buSzPts val="1800"/>
              <a:buAutoNum type="arabicPeriod"/>
            </a:pPr>
            <a:r>
              <a:rPr lang="en">
                <a:solidFill>
                  <a:schemeClr val="dk2"/>
                </a:solidFill>
              </a:rPr>
              <a:t>Random resampling of a number of trimmed read pairs, either specified by the user or automatically determined using the doubling strategy.</a:t>
            </a:r>
            <a:endParaRPr>
              <a:solidFill>
                <a:schemeClr val="dk2"/>
              </a:solidFill>
            </a:endParaRPr>
          </a:p>
          <a:p>
            <a:pPr marL="457200" lvl="0" indent="-342900" algn="l" rtl="0">
              <a:spcBef>
                <a:spcPts val="0"/>
              </a:spcBef>
              <a:spcAft>
                <a:spcPts val="0"/>
              </a:spcAft>
              <a:buClr>
                <a:srgbClr val="000000"/>
              </a:buClr>
              <a:buSzPts val="1800"/>
              <a:buAutoNum type="arabicPeriod"/>
            </a:pPr>
            <a:r>
              <a:rPr lang="en" b="1">
                <a:solidFill>
                  <a:srgbClr val="000000"/>
                </a:solidFill>
              </a:rPr>
              <a:t>Selection of mitochondrial reads based on coverage estimates of seed sequence k-mers – aggregated across libraries using one of the methods described below (2-dimensional Gaussian mixture modeling using MCLUST, Union, or Intersection).</a:t>
            </a:r>
            <a:endParaRPr b="1">
              <a:solidFill>
                <a:srgbClr val="000000"/>
              </a:solidFill>
            </a:endParaRPr>
          </a:p>
          <a:p>
            <a:pPr marL="457200" lvl="0" indent="-342900" algn="l" rtl="0">
              <a:spcBef>
                <a:spcPts val="0"/>
              </a:spcBef>
              <a:spcAft>
                <a:spcPts val="0"/>
              </a:spcAft>
              <a:buClr>
                <a:schemeClr val="dk2"/>
              </a:buClr>
              <a:buSzPts val="1800"/>
              <a:buAutoNum type="arabicPeriod"/>
            </a:pPr>
            <a:r>
              <a:rPr lang="en">
                <a:solidFill>
                  <a:schemeClr val="dk2"/>
                </a:solidFill>
              </a:rPr>
              <a:t>Joint preliminary assembly of reads passing the coverage filter in the two libraries, performed using SPAdes.</a:t>
            </a:r>
            <a:endParaRPr>
              <a:solidFill>
                <a:schemeClr val="dk2"/>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5"/>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Coverage-based K-mer Classification</a:t>
            </a:r>
            <a:endParaRPr/>
          </a:p>
        </p:txBody>
      </p:sp>
      <p:sp>
        <p:nvSpPr>
          <p:cNvPr id="605" name="Google Shape;605;p85"/>
          <p:cNvSpPr txBox="1">
            <a:spLocks noGrp="1"/>
          </p:cNvSpPr>
          <p:nvPr>
            <p:ph type="body" idx="1"/>
          </p:nvPr>
        </p:nvSpPr>
        <p:spPr>
          <a:xfrm>
            <a:off x="628650" y="1369223"/>
            <a:ext cx="7886700" cy="2330400"/>
          </a:xfrm>
          <a:prstGeom prst="rect">
            <a:avLst/>
          </a:prstGeom>
        </p:spPr>
        <p:txBody>
          <a:bodyPr spcFirstLastPara="1" wrap="square" lIns="91425" tIns="45700" rIns="91425" bIns="45700" anchor="t" anchorCtr="0">
            <a:noAutofit/>
          </a:bodyPr>
          <a:lstStyle/>
          <a:p>
            <a:pPr marL="457200" lvl="0" indent="-342900" algn="l" rtl="0">
              <a:spcBef>
                <a:spcPts val="750"/>
              </a:spcBef>
              <a:spcAft>
                <a:spcPts val="0"/>
              </a:spcAft>
              <a:buSzPts val="1800"/>
              <a:buChar char="•"/>
            </a:pPr>
            <a:r>
              <a:rPr lang="en"/>
              <a:t>One WGS library:</a:t>
            </a:r>
            <a:endParaRPr/>
          </a:p>
          <a:p>
            <a:pPr marL="914400" lvl="1" indent="-342900" algn="l" rtl="0">
              <a:spcBef>
                <a:spcPts val="0"/>
              </a:spcBef>
              <a:spcAft>
                <a:spcPts val="0"/>
              </a:spcAft>
              <a:buSzPts val="1800"/>
              <a:buChar char="•"/>
            </a:pPr>
            <a:r>
              <a:rPr lang="en"/>
              <a:t>Two-component Gaussian mixture model to the one-dimensional distribution</a:t>
            </a:r>
            <a:endParaRPr/>
          </a:p>
          <a:p>
            <a:pPr marL="457200" lvl="0" indent="-342900" algn="l" rtl="0">
              <a:spcBef>
                <a:spcPts val="0"/>
              </a:spcBef>
              <a:spcAft>
                <a:spcPts val="0"/>
              </a:spcAft>
              <a:buSzPts val="1800"/>
              <a:buChar char="•"/>
            </a:pPr>
            <a:r>
              <a:rPr lang="en"/>
              <a:t>Two WGS libraries:</a:t>
            </a:r>
            <a:endParaRPr/>
          </a:p>
          <a:p>
            <a:pPr marL="914400" lvl="1" indent="-342900" algn="l" rtl="0">
              <a:spcBef>
                <a:spcPts val="0"/>
              </a:spcBef>
              <a:spcAft>
                <a:spcPts val="0"/>
              </a:spcAft>
              <a:buSzPts val="1800"/>
              <a:buChar char="•"/>
            </a:pPr>
            <a:r>
              <a:rPr lang="en"/>
              <a:t>Two component Gaussian mixture model to the two-dimensional distribution</a:t>
            </a:r>
            <a:endParaRPr/>
          </a:p>
          <a:p>
            <a:pPr marL="914400" lvl="1" indent="-342900" algn="l" rtl="0">
              <a:spcBef>
                <a:spcPts val="0"/>
              </a:spcBef>
              <a:spcAft>
                <a:spcPts val="0"/>
              </a:spcAft>
              <a:buSzPts val="1800"/>
              <a:buChar char="•"/>
            </a:pPr>
            <a:r>
              <a:rPr lang="en"/>
              <a:t>Union</a:t>
            </a:r>
            <a:endParaRPr/>
          </a:p>
          <a:p>
            <a:pPr marL="914400" lvl="1" indent="-342900" algn="l" rtl="0">
              <a:spcBef>
                <a:spcPts val="0"/>
              </a:spcBef>
              <a:spcAft>
                <a:spcPts val="0"/>
              </a:spcAft>
              <a:buSzPts val="1800"/>
              <a:buChar char="•"/>
            </a:pPr>
            <a:r>
              <a:rPr lang="en"/>
              <a:t>Intersection</a:t>
            </a:r>
            <a:endParaRPr/>
          </a:p>
        </p:txBody>
      </p:sp>
      <p:pic>
        <p:nvPicPr>
          <p:cNvPr id="606" name="Google Shape;606;p85"/>
          <p:cNvPicPr preferRelativeResize="0"/>
          <p:nvPr/>
        </p:nvPicPr>
        <p:blipFill>
          <a:blip r:embed="rId3">
            <a:alphaModFix/>
          </a:blip>
          <a:stretch>
            <a:fillRect/>
          </a:stretch>
        </p:blipFill>
        <p:spPr>
          <a:xfrm>
            <a:off x="3119825" y="2907900"/>
            <a:ext cx="5956100" cy="2180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sequence the mitogenome?</a:t>
            </a:r>
            <a:endParaRPr/>
          </a:p>
        </p:txBody>
      </p:sp>
      <p:sp>
        <p:nvSpPr>
          <p:cNvPr id="174" name="Google Shape;174;p32"/>
          <p:cNvSpPr txBox="1"/>
          <p:nvPr/>
        </p:nvSpPr>
        <p:spPr>
          <a:xfrm>
            <a:off x="0" y="4864900"/>
            <a:ext cx="9018600" cy="27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100">
                <a:latin typeface="Calibri"/>
                <a:ea typeface="Calibri"/>
                <a:cs typeface="Calibri"/>
                <a:sym typeface="Calibri"/>
              </a:rPr>
              <a:t>https://blog.23andme.com/ancestry/haplogroups-explained/</a:t>
            </a:r>
            <a:endParaRPr sz="1100"/>
          </a:p>
        </p:txBody>
      </p:sp>
      <p:sp>
        <p:nvSpPr>
          <p:cNvPr id="175" name="Google Shape;175;p32"/>
          <p:cNvSpPr txBox="1">
            <a:spLocks noGrp="1"/>
          </p:cNvSpPr>
          <p:nvPr>
            <p:ph type="body" idx="1"/>
          </p:nvPr>
        </p:nvSpPr>
        <p:spPr>
          <a:xfrm>
            <a:off x="311700" y="1152475"/>
            <a:ext cx="8615700" cy="92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0000"/>
              </a:buClr>
              <a:buSzPts val="1800"/>
              <a:buChar char="●"/>
            </a:pPr>
            <a:r>
              <a:rPr lang="en">
                <a:solidFill>
                  <a:srgbClr val="FF0000"/>
                </a:solidFill>
              </a:rPr>
              <a:t>Inferring human population migrations</a:t>
            </a:r>
            <a:endParaRPr>
              <a:solidFill>
                <a:srgbClr val="FF0000"/>
              </a:solidFill>
            </a:endParaRPr>
          </a:p>
          <a:p>
            <a:pPr marL="914400" lvl="1" indent="-317500" algn="l" rtl="0">
              <a:lnSpc>
                <a:spcPct val="100000"/>
              </a:lnSpc>
              <a:spcBef>
                <a:spcPts val="0"/>
              </a:spcBef>
              <a:spcAft>
                <a:spcPts val="0"/>
              </a:spcAft>
              <a:buClr>
                <a:srgbClr val="000000"/>
              </a:buClr>
              <a:buSzPts val="1400"/>
              <a:buChar char="○"/>
            </a:pPr>
            <a:r>
              <a:rPr lang="en">
                <a:solidFill>
                  <a:schemeClr val="dk1"/>
                </a:solidFill>
              </a:rPr>
              <a:t>Single nucleotide polymorphisms in mitochondrial genome have long been used for tracking human migration</a:t>
            </a:r>
            <a:endParaRPr>
              <a:solidFill>
                <a:srgbClr val="000000"/>
              </a:solidFill>
            </a:endParaRPr>
          </a:p>
        </p:txBody>
      </p:sp>
      <p:pic>
        <p:nvPicPr>
          <p:cNvPr id="176" name="Google Shape;176;p32"/>
          <p:cNvPicPr preferRelativeResize="0"/>
          <p:nvPr/>
        </p:nvPicPr>
        <p:blipFill rotWithShape="1">
          <a:blip r:embed="rId3">
            <a:alphaModFix/>
          </a:blip>
          <a:srcRect/>
          <a:stretch/>
        </p:blipFill>
        <p:spPr>
          <a:xfrm>
            <a:off x="4287801" y="2311399"/>
            <a:ext cx="4576425" cy="252617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86"/>
          <p:cNvSpPr txBox="1">
            <a:spLocks noGrp="1"/>
          </p:cNvSpPr>
          <p:nvPr>
            <p:ph type="body" idx="1"/>
          </p:nvPr>
        </p:nvSpPr>
        <p:spPr>
          <a:xfrm>
            <a:off x="628650" y="463752"/>
            <a:ext cx="7886700" cy="41688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Clr>
                <a:schemeClr val="dk1"/>
              </a:buClr>
              <a:buSzPts val="1100"/>
              <a:buFont typeface="Arial"/>
              <a:buNone/>
            </a:pPr>
            <a:r>
              <a:rPr lang="en">
                <a:solidFill>
                  <a:schemeClr val="dk2"/>
                </a:solidFill>
              </a:rPr>
              <a:t>5. Filtering of preliminary contigs by BLAST searches against a local mitochondrial database.</a:t>
            </a:r>
            <a:endParaRPr>
              <a:solidFill>
                <a:schemeClr val="dk2"/>
              </a:solidFill>
            </a:endParaRPr>
          </a:p>
          <a:p>
            <a:pPr marL="0" lvl="0" indent="0" algn="l" rtl="0">
              <a:spcBef>
                <a:spcPts val="750"/>
              </a:spcBef>
              <a:spcAft>
                <a:spcPts val="0"/>
              </a:spcAft>
              <a:buClr>
                <a:schemeClr val="dk1"/>
              </a:buClr>
              <a:buSzPts val="1100"/>
              <a:buFont typeface="Arial"/>
              <a:buNone/>
            </a:pPr>
            <a:r>
              <a:rPr lang="en">
                <a:solidFill>
                  <a:schemeClr val="dk2"/>
                </a:solidFill>
              </a:rPr>
              <a:t>6. Secondary read filtering by alignment to preliminary contigs that have significant BLAST matches, performed independently for each library.</a:t>
            </a:r>
            <a:endParaRPr>
              <a:solidFill>
                <a:schemeClr val="dk2"/>
              </a:solidFill>
            </a:endParaRPr>
          </a:p>
          <a:p>
            <a:pPr marL="0" lvl="0" indent="0" algn="l" rtl="0">
              <a:spcBef>
                <a:spcPts val="750"/>
              </a:spcBef>
              <a:spcAft>
                <a:spcPts val="0"/>
              </a:spcAft>
              <a:buClr>
                <a:schemeClr val="dk1"/>
              </a:buClr>
              <a:buSzPts val="1100"/>
              <a:buFont typeface="Arial"/>
              <a:buNone/>
            </a:pPr>
            <a:r>
              <a:rPr lang="en">
                <a:solidFill>
                  <a:schemeClr val="dk2"/>
                </a:solidFill>
              </a:rPr>
              <a:t>7. Joint secondary assembly of selected reads, performed using SPAdes.</a:t>
            </a:r>
            <a:endParaRPr>
              <a:solidFill>
                <a:schemeClr val="dk2"/>
              </a:solidFill>
            </a:endParaRPr>
          </a:p>
          <a:p>
            <a:pPr marL="0" lvl="0" indent="0" algn="l" rtl="0">
              <a:spcBef>
                <a:spcPts val="750"/>
              </a:spcBef>
              <a:spcAft>
                <a:spcPts val="0"/>
              </a:spcAft>
              <a:buClr>
                <a:schemeClr val="dk1"/>
              </a:buClr>
              <a:buSzPts val="1100"/>
              <a:buFont typeface="Arial"/>
              <a:buNone/>
            </a:pPr>
            <a:r>
              <a:rPr lang="en">
                <a:solidFill>
                  <a:schemeClr val="dk2"/>
                </a:solidFill>
              </a:rPr>
              <a:t>8. Iterative scaffolding and gap filling based on maximum likelihood.</a:t>
            </a:r>
            <a:endParaRPr>
              <a:solidFill>
                <a:schemeClr val="dk2"/>
              </a:solidFill>
            </a:endParaRPr>
          </a:p>
          <a:p>
            <a:pPr marL="0" lvl="0" indent="0" algn="l" rtl="0">
              <a:spcBef>
                <a:spcPts val="750"/>
              </a:spcBef>
              <a:spcAft>
                <a:spcPts val="0"/>
              </a:spcAft>
              <a:buClr>
                <a:schemeClr val="dk1"/>
              </a:buClr>
              <a:buSzPts val="1100"/>
              <a:buFont typeface="Arial"/>
              <a:buNone/>
            </a:pPr>
            <a:r>
              <a:rPr lang="en">
                <a:solidFill>
                  <a:schemeClr val="dk2"/>
                </a:solidFill>
              </a:rPr>
              <a:t>9. Prediction and annotation of mitochondrial genes using MITOS.</a:t>
            </a:r>
            <a:endParaRPr>
              <a:solidFill>
                <a:schemeClr val="dk2"/>
              </a:solidFill>
            </a:endParaRPr>
          </a:p>
          <a:p>
            <a:pPr marL="0" lvl="0" indent="0" algn="l" rtl="0">
              <a:spcBef>
                <a:spcPts val="750"/>
              </a:spcBef>
              <a:spcAft>
                <a:spcPts val="0"/>
              </a:spcAft>
              <a:buNone/>
            </a:pPr>
            <a:endParaRPr>
              <a:solidFill>
                <a:schemeClr val="dk2"/>
              </a:solidFill>
            </a:endParaRPr>
          </a:p>
          <a:p>
            <a:pPr marL="0" lvl="0" indent="0" algn="l" rtl="0">
              <a:spcBef>
                <a:spcPts val="750"/>
              </a:spcBef>
              <a:spcAft>
                <a:spcPts val="0"/>
              </a:spcAft>
              <a:buClr>
                <a:schemeClr val="dk1"/>
              </a:buClr>
              <a:buSzPts val="1100"/>
              <a:buFont typeface="Arial"/>
              <a:buNone/>
            </a:pPr>
            <a:r>
              <a:rPr lang="en">
                <a:solidFill>
                  <a:schemeClr val="dk2"/>
                </a:solidFill>
              </a:rPr>
              <a:t>As for SMART, steps 2-8 of SMART2 can be repeated a user-specified number of times to compute the bootstrap support for the assembled sequences.</a:t>
            </a:r>
            <a:endParaRPr>
              <a:solidFill>
                <a:schemeClr val="dk2"/>
              </a:solidFill>
            </a:endParaRPr>
          </a:p>
          <a:p>
            <a:pPr marL="0" lvl="0" indent="0" algn="l" rtl="0">
              <a:spcBef>
                <a:spcPts val="750"/>
              </a:spcBef>
              <a:spcAft>
                <a:spcPts val="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617" name="Google Shape;617;p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Background</a:t>
            </a:r>
            <a:endParaRPr/>
          </a:p>
          <a:p>
            <a:pPr marL="457200" lvl="0" indent="-342900" algn="l" rtl="0">
              <a:spcBef>
                <a:spcPts val="0"/>
              </a:spcBef>
              <a:spcAft>
                <a:spcPts val="0"/>
              </a:spcAft>
              <a:buSzPts val="1800"/>
              <a:buChar char="●"/>
            </a:pPr>
            <a:r>
              <a:rPr lang="en"/>
              <a:t>Mitochondrial Genome Assembly</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Statistical Mitogenome Assembly with Repeats (SMART)</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914400" lvl="1" indent="-317500" algn="l" rtl="0">
              <a:spcBef>
                <a:spcPts val="0"/>
              </a:spcBef>
              <a:spcAft>
                <a:spcPts val="0"/>
              </a:spcAft>
              <a:buClr>
                <a:srgbClr val="FF0000"/>
              </a:buClr>
              <a:buSzPts val="1400"/>
              <a:buChar char="○"/>
            </a:pPr>
            <a:r>
              <a:rPr lang="en" b="1">
                <a:solidFill>
                  <a:srgbClr val="FF0000"/>
                </a:solidFill>
              </a:rPr>
              <a:t>Multi-Sample Statistical Mitogenome Assembly with Repeats (SMART2)</a:t>
            </a:r>
            <a:endParaRPr b="1">
              <a:solidFill>
                <a:srgbClr val="FF0000"/>
              </a:solidFill>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Clr>
                <a:srgbClr val="FF0000"/>
              </a:buClr>
              <a:buSzPts val="1400"/>
              <a:buChar char="■"/>
            </a:pPr>
            <a:r>
              <a:rPr lang="en" b="1">
                <a:solidFill>
                  <a:srgbClr val="FF0000"/>
                </a:solidFill>
              </a:rPr>
              <a:t>Results</a:t>
            </a:r>
            <a:endParaRPr b="1">
              <a:solidFill>
                <a:srgbClr val="FF0000"/>
              </a:solidFill>
            </a:endParaRPr>
          </a:p>
          <a:p>
            <a:pPr marL="457200" lvl="0" indent="-342900" algn="l" rtl="0">
              <a:spcBef>
                <a:spcPts val="0"/>
              </a:spcBef>
              <a:spcAft>
                <a:spcPts val="0"/>
              </a:spcAft>
              <a:buSzPts val="1800"/>
              <a:buChar char="●"/>
            </a:pPr>
            <a:r>
              <a:rPr lang="en"/>
              <a:t>Haplogroup Assignment</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Algorithms (single &amp; mixture)</a:t>
            </a:r>
            <a:endParaRPr/>
          </a:p>
          <a:p>
            <a:pPr marL="914400" lvl="1"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Future Work</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88"/>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Datasets</a:t>
            </a:r>
            <a:endParaRPr/>
          </a:p>
        </p:txBody>
      </p:sp>
      <p:sp>
        <p:nvSpPr>
          <p:cNvPr id="623" name="Google Shape;623;p88"/>
          <p:cNvSpPr txBox="1">
            <a:spLocks noGrp="1"/>
          </p:cNvSpPr>
          <p:nvPr>
            <p:ph type="body" idx="1"/>
          </p:nvPr>
        </p:nvSpPr>
        <p:spPr>
          <a:xfrm>
            <a:off x="628650" y="1369219"/>
            <a:ext cx="7886700" cy="32634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a:t>Two groups of data: published mitogenomes, and without published mitogenomes.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89"/>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WGS Datasets from Species with Published Mitogenome</a:t>
            </a:r>
            <a:endParaRPr/>
          </a:p>
        </p:txBody>
      </p:sp>
      <p:pic>
        <p:nvPicPr>
          <p:cNvPr id="629" name="Google Shape;629;p89"/>
          <p:cNvPicPr preferRelativeResize="0"/>
          <p:nvPr/>
        </p:nvPicPr>
        <p:blipFill>
          <a:blip r:embed="rId3">
            <a:alphaModFix/>
          </a:blip>
          <a:stretch>
            <a:fillRect/>
          </a:stretch>
        </p:blipFill>
        <p:spPr>
          <a:xfrm>
            <a:off x="152400" y="1420444"/>
            <a:ext cx="8839201" cy="350093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90"/>
          <p:cNvSpPr txBox="1">
            <a:spLocks noGrp="1"/>
          </p:cNvSpPr>
          <p:nvPr>
            <p:ph type="title"/>
          </p:nvPr>
        </p:nvSpPr>
        <p:spPr>
          <a:xfrm>
            <a:off x="232350" y="273850"/>
            <a:ext cx="2756700" cy="4795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000"/>
              <a:t>WGS Datasets from Species without Published Mitogenome</a:t>
            </a:r>
            <a:endParaRPr sz="3000"/>
          </a:p>
        </p:txBody>
      </p:sp>
      <p:pic>
        <p:nvPicPr>
          <p:cNvPr id="635" name="Google Shape;635;p90"/>
          <p:cNvPicPr preferRelativeResize="0"/>
          <p:nvPr/>
        </p:nvPicPr>
        <p:blipFill>
          <a:blip r:embed="rId3">
            <a:alphaModFix/>
          </a:blip>
          <a:stretch>
            <a:fillRect/>
          </a:stretch>
        </p:blipFill>
        <p:spPr>
          <a:xfrm>
            <a:off x="3136383" y="3"/>
            <a:ext cx="6007617" cy="51435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91"/>
          <p:cNvSpPr txBox="1">
            <a:spLocks noGrp="1"/>
          </p:cNvSpPr>
          <p:nvPr>
            <p:ph type="title"/>
          </p:nvPr>
        </p:nvSpPr>
        <p:spPr>
          <a:xfrm>
            <a:off x="474300" y="225950"/>
            <a:ext cx="8390100" cy="1042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2800"/>
              <a:t>Accuracy of single and multi-library coverage-based filters on 100k-3.2M read pairs randomly selected</a:t>
            </a:r>
            <a:endParaRPr sz="2800"/>
          </a:p>
          <a:p>
            <a:pPr marL="0" lvl="0" indent="0" algn="l" rtl="0">
              <a:spcBef>
                <a:spcPts val="0"/>
              </a:spcBef>
              <a:spcAft>
                <a:spcPts val="0"/>
              </a:spcAft>
              <a:buNone/>
            </a:pPr>
            <a:endParaRPr/>
          </a:p>
        </p:txBody>
      </p:sp>
      <p:pic>
        <p:nvPicPr>
          <p:cNvPr id="641" name="Google Shape;641;p91"/>
          <p:cNvPicPr preferRelativeResize="0"/>
          <p:nvPr/>
        </p:nvPicPr>
        <p:blipFill>
          <a:blip r:embed="rId3">
            <a:alphaModFix/>
          </a:blip>
          <a:stretch>
            <a:fillRect/>
          </a:stretch>
        </p:blipFill>
        <p:spPr>
          <a:xfrm>
            <a:off x="533400" y="1106500"/>
            <a:ext cx="6765449" cy="3884601"/>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92"/>
          <p:cNvSpPr txBox="1">
            <a:spLocks noGrp="1"/>
          </p:cNvSpPr>
          <p:nvPr>
            <p:ph type="title"/>
          </p:nvPr>
        </p:nvSpPr>
        <p:spPr>
          <a:xfrm>
            <a:off x="628650" y="273850"/>
            <a:ext cx="3268500" cy="366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Assembled Sequence Length and Percentage Identity to the Published Reference</a:t>
            </a:r>
            <a:endParaRPr/>
          </a:p>
        </p:txBody>
      </p:sp>
      <p:pic>
        <p:nvPicPr>
          <p:cNvPr id="647" name="Google Shape;647;p92"/>
          <p:cNvPicPr preferRelativeResize="0"/>
          <p:nvPr/>
        </p:nvPicPr>
        <p:blipFill>
          <a:blip r:embed="rId3">
            <a:alphaModFix/>
          </a:blip>
          <a:stretch>
            <a:fillRect/>
          </a:stretch>
        </p:blipFill>
        <p:spPr>
          <a:xfrm>
            <a:off x="4019043" y="3"/>
            <a:ext cx="5124953" cy="5143501"/>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3"/>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400"/>
              <a:t>Mitochondrial Sequences Assembled by SMART2 for 26 Metazoans without Previously Published Mitogenomes</a:t>
            </a:r>
            <a:endParaRPr sz="2400"/>
          </a:p>
        </p:txBody>
      </p:sp>
      <p:pic>
        <p:nvPicPr>
          <p:cNvPr id="653" name="Google Shape;653;p93"/>
          <p:cNvPicPr preferRelativeResize="0"/>
          <p:nvPr/>
        </p:nvPicPr>
        <p:blipFill>
          <a:blip r:embed="rId3">
            <a:alphaModFix/>
          </a:blip>
          <a:stretch>
            <a:fillRect/>
          </a:stretch>
        </p:blipFill>
        <p:spPr>
          <a:xfrm>
            <a:off x="639050" y="1151225"/>
            <a:ext cx="7584149" cy="39922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94"/>
          <p:cNvSpPr txBox="1">
            <a:spLocks noGrp="1"/>
          </p:cNvSpPr>
          <p:nvPr>
            <p:ph type="title"/>
          </p:nvPr>
        </p:nvSpPr>
        <p:spPr>
          <a:xfrm>
            <a:off x="628650" y="273850"/>
            <a:ext cx="3099600" cy="408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Phylogenetic Tree for Novel mtDNA Sequences with Related Species</a:t>
            </a:r>
            <a:endParaRPr/>
          </a:p>
        </p:txBody>
      </p:sp>
      <p:pic>
        <p:nvPicPr>
          <p:cNvPr id="659" name="Google Shape;659;p94"/>
          <p:cNvPicPr preferRelativeResize="0"/>
          <p:nvPr/>
        </p:nvPicPr>
        <p:blipFill>
          <a:blip r:embed="rId3">
            <a:alphaModFix/>
          </a:blip>
          <a:stretch>
            <a:fillRect/>
          </a:stretch>
        </p:blipFill>
        <p:spPr>
          <a:xfrm>
            <a:off x="4276390" y="3"/>
            <a:ext cx="4867609" cy="51435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665" name="Google Shape;665;p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Background</a:t>
            </a:r>
            <a:endParaRPr/>
          </a:p>
          <a:p>
            <a:pPr marL="457200" lvl="0" indent="-342900" algn="l" rtl="0">
              <a:spcBef>
                <a:spcPts val="0"/>
              </a:spcBef>
              <a:spcAft>
                <a:spcPts val="0"/>
              </a:spcAft>
              <a:buSzPts val="1800"/>
              <a:buChar char="●"/>
            </a:pPr>
            <a:r>
              <a:rPr lang="en"/>
              <a:t>Mitochondrial Genome Assembly</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Statistical Mitogenome Assembly with Repeats (SMART)</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914400" lvl="1" indent="-317500" algn="l" rtl="0">
              <a:spcBef>
                <a:spcPts val="0"/>
              </a:spcBef>
              <a:spcAft>
                <a:spcPts val="0"/>
              </a:spcAft>
              <a:buSzPts val="1400"/>
              <a:buChar char="○"/>
            </a:pPr>
            <a:r>
              <a:rPr lang="en"/>
              <a:t>Multi-Sample Statistical Mitogenome Assembly with Repeats (SMART2)</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457200" lvl="0" indent="-342900" algn="l" rtl="0">
              <a:spcBef>
                <a:spcPts val="0"/>
              </a:spcBef>
              <a:spcAft>
                <a:spcPts val="0"/>
              </a:spcAft>
              <a:buClr>
                <a:srgbClr val="FF0000"/>
              </a:buClr>
              <a:buSzPts val="1800"/>
              <a:buChar char="●"/>
            </a:pPr>
            <a:r>
              <a:rPr lang="en" b="1">
                <a:solidFill>
                  <a:srgbClr val="FF0000"/>
                </a:solidFill>
              </a:rPr>
              <a:t>Haplogroup Assignment</a:t>
            </a:r>
            <a:endParaRPr b="1">
              <a:solidFill>
                <a:srgbClr val="FF0000"/>
              </a:solidFill>
            </a:endParaRPr>
          </a:p>
          <a:p>
            <a:pPr marL="914400" lvl="1" indent="-317500" algn="l" rtl="0">
              <a:spcBef>
                <a:spcPts val="0"/>
              </a:spcBef>
              <a:spcAft>
                <a:spcPts val="0"/>
              </a:spcAft>
              <a:buClr>
                <a:srgbClr val="FF0000"/>
              </a:buClr>
              <a:buSzPts val="1400"/>
              <a:buChar char="○"/>
            </a:pPr>
            <a:r>
              <a:rPr lang="en" b="1">
                <a:solidFill>
                  <a:srgbClr val="FF0000"/>
                </a:solidFill>
              </a:rPr>
              <a:t>Related Work</a:t>
            </a:r>
            <a:endParaRPr b="1">
              <a:solidFill>
                <a:srgbClr val="FF0000"/>
              </a:solidFill>
            </a:endParaRPr>
          </a:p>
          <a:p>
            <a:pPr marL="914400" lvl="1" indent="-317500" algn="l" rtl="0">
              <a:spcBef>
                <a:spcPts val="0"/>
              </a:spcBef>
              <a:spcAft>
                <a:spcPts val="0"/>
              </a:spcAft>
              <a:buSzPts val="1400"/>
              <a:buChar char="○"/>
            </a:pPr>
            <a:r>
              <a:rPr lang="en"/>
              <a:t>Algorithms (single &amp; mixture)</a:t>
            </a:r>
            <a:endParaRPr/>
          </a:p>
          <a:p>
            <a:pPr marL="914400" lvl="1"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Future Work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sequence the mitogenome?</a:t>
            </a:r>
            <a:endParaRPr/>
          </a:p>
        </p:txBody>
      </p:sp>
      <p:pic>
        <p:nvPicPr>
          <p:cNvPr id="182" name="Google Shape;182;p33" descr="https://lh3.googleusercontent.com/sJajdn61mmz7JuB_oRayxyv4qH0UrcCQJiBkVLvgBLjYRQ-dAHhIHpMNj8UxAcp256ywDHPJKsKBFKku_G1LQQKLv6us0tk8Fnoh8TtXwZeZhVZrH_fT5TyYpq00rW51uynwNx2sN_w"/>
          <p:cNvPicPr preferRelativeResize="0"/>
          <p:nvPr/>
        </p:nvPicPr>
        <p:blipFill rotWithShape="1">
          <a:blip r:embed="rId3">
            <a:alphaModFix/>
          </a:blip>
          <a:srcRect/>
          <a:stretch/>
        </p:blipFill>
        <p:spPr>
          <a:xfrm>
            <a:off x="4572000" y="2087361"/>
            <a:ext cx="4419600" cy="2550988"/>
          </a:xfrm>
          <a:prstGeom prst="rect">
            <a:avLst/>
          </a:prstGeom>
          <a:noFill/>
          <a:ln>
            <a:noFill/>
          </a:ln>
        </p:spPr>
      </p:pic>
      <p:sp>
        <p:nvSpPr>
          <p:cNvPr id="183" name="Google Shape;183;p33"/>
          <p:cNvSpPr txBox="1"/>
          <p:nvPr/>
        </p:nvSpPr>
        <p:spPr>
          <a:xfrm>
            <a:off x="0" y="4864900"/>
            <a:ext cx="9018600" cy="27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100">
                <a:latin typeface="Calibri"/>
                <a:ea typeface="Calibri"/>
                <a:cs typeface="Calibri"/>
                <a:sym typeface="Calibri"/>
              </a:rPr>
              <a:t>Tuppen, Helen AL, et al. "Mitochondrial DNA mutations and human disease." Biochimica et Biophysica Acta (BBA)-Bioenergetics 1797.2 (2010): 113-128.</a:t>
            </a:r>
            <a:endParaRPr sz="1100"/>
          </a:p>
        </p:txBody>
      </p:sp>
      <p:sp>
        <p:nvSpPr>
          <p:cNvPr id="184" name="Google Shape;184;p33"/>
          <p:cNvSpPr txBox="1">
            <a:spLocks noGrp="1"/>
          </p:cNvSpPr>
          <p:nvPr>
            <p:ph type="body" idx="1"/>
          </p:nvPr>
        </p:nvSpPr>
        <p:spPr>
          <a:xfrm>
            <a:off x="311700" y="1152475"/>
            <a:ext cx="8520600" cy="777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0000"/>
              </a:buClr>
              <a:buSzPts val="1800"/>
              <a:buChar char="●"/>
            </a:pPr>
            <a:r>
              <a:rPr lang="en">
                <a:solidFill>
                  <a:srgbClr val="FF0000"/>
                </a:solidFill>
              </a:rPr>
              <a:t>Plays Important role in disease</a:t>
            </a:r>
            <a:endParaRPr>
              <a:solidFill>
                <a:srgbClr val="FF0000"/>
              </a:solidFill>
            </a:endParaRPr>
          </a:p>
          <a:p>
            <a:pPr marL="914400" lvl="1" indent="-317500" algn="l" rtl="0">
              <a:lnSpc>
                <a:spcPct val="100000"/>
              </a:lnSpc>
              <a:spcBef>
                <a:spcPts val="0"/>
              </a:spcBef>
              <a:spcAft>
                <a:spcPts val="0"/>
              </a:spcAft>
              <a:buClr>
                <a:srgbClr val="000000"/>
              </a:buClr>
              <a:buSzPts val="1400"/>
              <a:buChar char="○"/>
            </a:pPr>
            <a:r>
              <a:rPr lang="en">
                <a:solidFill>
                  <a:schemeClr val="dk1"/>
                </a:solidFill>
              </a:rPr>
              <a:t>Mitochondrial DNA mutations have also been associated with human diseases</a:t>
            </a:r>
            <a:endParaRPr>
              <a:solidFill>
                <a:srgbClr val="00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Mitochondrial Haplotype and Haplogroup</a:t>
            </a:r>
            <a:endParaRPr/>
          </a:p>
        </p:txBody>
      </p:sp>
      <p:sp>
        <p:nvSpPr>
          <p:cNvPr id="671" name="Google Shape;671;p96"/>
          <p:cNvSpPr txBox="1">
            <a:spLocks noGrp="1"/>
          </p:cNvSpPr>
          <p:nvPr>
            <p:ph type="body" idx="1"/>
          </p:nvPr>
        </p:nvSpPr>
        <p:spPr>
          <a:xfrm>
            <a:off x="311700" y="1152475"/>
            <a:ext cx="8520600" cy="1282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Haplotype</a:t>
            </a:r>
            <a:endParaRPr/>
          </a:p>
          <a:p>
            <a:pPr marL="914400" lvl="1" indent="-317500" algn="l" rtl="0">
              <a:spcBef>
                <a:spcPts val="0"/>
              </a:spcBef>
              <a:spcAft>
                <a:spcPts val="0"/>
              </a:spcAft>
              <a:buSzPts val="1400"/>
              <a:buChar char="○"/>
            </a:pPr>
            <a:r>
              <a:rPr lang="en"/>
              <a:t>combination of variants is strongly associated</a:t>
            </a:r>
            <a:endParaRPr/>
          </a:p>
          <a:p>
            <a:pPr marL="457200" lvl="0" indent="-342900" algn="l" rtl="0">
              <a:spcBef>
                <a:spcPts val="0"/>
              </a:spcBef>
              <a:spcAft>
                <a:spcPts val="0"/>
              </a:spcAft>
              <a:buSzPts val="1800"/>
              <a:buChar char="●"/>
            </a:pPr>
            <a:r>
              <a:rPr lang="en"/>
              <a:t>Haplogroups</a:t>
            </a:r>
            <a:endParaRPr/>
          </a:p>
          <a:p>
            <a:pPr marL="914400" lvl="1" indent="-317500" algn="l" rtl="0">
              <a:spcBef>
                <a:spcPts val="0"/>
              </a:spcBef>
              <a:spcAft>
                <a:spcPts val="0"/>
              </a:spcAft>
              <a:buSzPts val="1400"/>
              <a:buChar char="○"/>
            </a:pPr>
            <a:r>
              <a:rPr lang="en"/>
              <a:t>clustering of haplotypes is sharing common mutations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9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DNA Mixtures</a:t>
            </a:r>
            <a:endParaRPr/>
          </a:p>
        </p:txBody>
      </p:sp>
      <p:sp>
        <p:nvSpPr>
          <p:cNvPr id="677" name="Google Shape;677;p9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Mixtures of DNA from more than one individual are commonly found in forensic samples</a:t>
            </a:r>
            <a:endParaRPr/>
          </a:p>
          <a:p>
            <a:pPr marL="457200" lvl="0" indent="-342900" algn="l" rtl="0">
              <a:spcBef>
                <a:spcPts val="0"/>
              </a:spcBef>
              <a:spcAft>
                <a:spcPts val="0"/>
              </a:spcAft>
              <a:buSzPts val="1800"/>
              <a:buChar char="●"/>
            </a:pPr>
            <a:r>
              <a:rPr lang="en"/>
              <a:t>For example, a stain found at a crime scene may contain DNA from both a victim and an offender.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9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Phylotree</a:t>
            </a:r>
            <a:endParaRPr/>
          </a:p>
        </p:txBody>
      </p:sp>
      <p:pic>
        <p:nvPicPr>
          <p:cNvPr id="683" name="Google Shape;683;p98"/>
          <p:cNvPicPr preferRelativeResize="0"/>
          <p:nvPr/>
        </p:nvPicPr>
        <p:blipFill>
          <a:blip r:embed="rId3">
            <a:alphaModFix/>
          </a:blip>
          <a:stretch>
            <a:fillRect/>
          </a:stretch>
        </p:blipFill>
        <p:spPr>
          <a:xfrm>
            <a:off x="311700" y="1085825"/>
            <a:ext cx="7106916" cy="3820974"/>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Phylotree</a:t>
            </a:r>
            <a:endParaRPr/>
          </a:p>
        </p:txBody>
      </p:sp>
      <p:pic>
        <p:nvPicPr>
          <p:cNvPr id="689" name="Google Shape;689;p99"/>
          <p:cNvPicPr preferRelativeResize="0"/>
          <p:nvPr/>
        </p:nvPicPr>
        <p:blipFill>
          <a:blip r:embed="rId3">
            <a:alphaModFix/>
          </a:blip>
          <a:stretch>
            <a:fillRect/>
          </a:stretch>
        </p:blipFill>
        <p:spPr>
          <a:xfrm>
            <a:off x="152400" y="1170125"/>
            <a:ext cx="8839199" cy="3767419"/>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Related Work</a:t>
            </a:r>
            <a:endParaRPr/>
          </a:p>
        </p:txBody>
      </p:sp>
      <p:sp>
        <p:nvSpPr>
          <p:cNvPr id="695" name="Google Shape;695;p100"/>
          <p:cNvSpPr txBox="1">
            <a:spLocks noGrp="1"/>
          </p:cNvSpPr>
          <p:nvPr>
            <p:ph type="body" idx="1"/>
          </p:nvPr>
        </p:nvSpPr>
        <p:spPr>
          <a:xfrm>
            <a:off x="311700" y="1152475"/>
            <a:ext cx="8520600" cy="2441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MIXEMT Algorithm</a:t>
            </a:r>
            <a:endParaRPr/>
          </a:p>
          <a:p>
            <a:pPr marL="914400" lvl="1" indent="-317500" algn="l" rtl="0">
              <a:spcBef>
                <a:spcPts val="0"/>
              </a:spcBef>
              <a:spcAft>
                <a:spcPts val="0"/>
              </a:spcAft>
              <a:buSzPts val="1400"/>
              <a:buChar char="○"/>
            </a:pPr>
            <a:r>
              <a:rPr lang="en"/>
              <a:t>Input:</a:t>
            </a:r>
            <a:endParaRPr/>
          </a:p>
          <a:p>
            <a:pPr marL="1371600" lvl="2" indent="-317500" algn="l" rtl="0">
              <a:spcBef>
                <a:spcPts val="0"/>
              </a:spcBef>
              <a:spcAft>
                <a:spcPts val="0"/>
              </a:spcAft>
              <a:buSzPts val="1400"/>
              <a:buChar char="■"/>
            </a:pPr>
            <a:r>
              <a:rPr lang="en"/>
              <a:t>The reference sequence</a:t>
            </a:r>
            <a:endParaRPr/>
          </a:p>
          <a:p>
            <a:pPr marL="1371600" lvl="2" indent="-317500" algn="l" rtl="0">
              <a:spcBef>
                <a:spcPts val="0"/>
              </a:spcBef>
              <a:spcAft>
                <a:spcPts val="0"/>
              </a:spcAft>
              <a:buSzPts val="1400"/>
              <a:buChar char="■"/>
            </a:pPr>
            <a:r>
              <a:rPr lang="en" u="sng">
                <a:solidFill>
                  <a:schemeClr val="hlink"/>
                </a:solidFill>
                <a:hlinkClick r:id="rId3"/>
              </a:rPr>
              <a:t>Phylotree</a:t>
            </a:r>
            <a:r>
              <a:rPr lang="en"/>
              <a:t> file</a:t>
            </a:r>
            <a:endParaRPr/>
          </a:p>
          <a:p>
            <a:pPr marL="1371600" lvl="2" indent="-317500" algn="l" rtl="0">
              <a:spcBef>
                <a:spcPts val="0"/>
              </a:spcBef>
              <a:spcAft>
                <a:spcPts val="0"/>
              </a:spcAft>
              <a:buSzPts val="1400"/>
              <a:buChar char="■"/>
            </a:pPr>
            <a:r>
              <a:rPr lang="en"/>
              <a:t>Aligned sequences as a BAM file</a:t>
            </a:r>
            <a:endParaRPr/>
          </a:p>
          <a:p>
            <a:pPr marL="914400" lvl="1" indent="-317500" algn="l" rtl="0">
              <a:spcBef>
                <a:spcPts val="0"/>
              </a:spcBef>
              <a:spcAft>
                <a:spcPts val="0"/>
              </a:spcAft>
              <a:buSzPts val="1400"/>
              <a:buChar char="○"/>
            </a:pPr>
            <a:r>
              <a:rPr lang="en"/>
              <a:t>Output:</a:t>
            </a:r>
            <a:endParaRPr/>
          </a:p>
          <a:p>
            <a:pPr marL="1371600" lvl="2" indent="-317500" algn="l" rtl="0">
              <a:spcBef>
                <a:spcPts val="0"/>
              </a:spcBef>
              <a:spcAft>
                <a:spcPts val="0"/>
              </a:spcAft>
              <a:buSzPts val="1400"/>
              <a:buChar char="■"/>
            </a:pPr>
            <a:r>
              <a:rPr lang="en"/>
              <a:t>#Contributors</a:t>
            </a:r>
            <a:endParaRPr/>
          </a:p>
          <a:p>
            <a:pPr marL="1371600" lvl="2" indent="-317500" algn="l" rtl="0">
              <a:spcBef>
                <a:spcPts val="0"/>
              </a:spcBef>
              <a:spcAft>
                <a:spcPts val="0"/>
              </a:spcAft>
              <a:buSzPts val="1400"/>
              <a:buChar char="■"/>
            </a:pPr>
            <a:r>
              <a:rPr lang="en"/>
              <a:t>Proportion of each contributor</a:t>
            </a:r>
            <a:endParaRPr/>
          </a:p>
          <a:p>
            <a:pPr marL="1371600" lvl="2" indent="-317500" algn="l" rtl="0">
              <a:spcBef>
                <a:spcPts val="0"/>
              </a:spcBef>
              <a:spcAft>
                <a:spcPts val="0"/>
              </a:spcAft>
              <a:buSzPts val="1400"/>
              <a:buChar char="■"/>
            </a:pPr>
            <a:r>
              <a:rPr lang="en"/>
              <a:t>Haplogroup of each contributor</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MIXEMT Workflow</a:t>
            </a:r>
            <a:endParaRPr/>
          </a:p>
        </p:txBody>
      </p:sp>
      <p:sp>
        <p:nvSpPr>
          <p:cNvPr id="701" name="Google Shape;701;p101"/>
          <p:cNvSpPr/>
          <p:nvPr/>
        </p:nvSpPr>
        <p:spPr>
          <a:xfrm>
            <a:off x="311700" y="1679325"/>
            <a:ext cx="11277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Building A EM Matrix</a:t>
            </a:r>
            <a:endParaRPr/>
          </a:p>
        </p:txBody>
      </p:sp>
      <p:pic>
        <p:nvPicPr>
          <p:cNvPr id="702" name="Google Shape;702;p101"/>
          <p:cNvPicPr preferRelativeResize="0"/>
          <p:nvPr/>
        </p:nvPicPr>
        <p:blipFill>
          <a:blip r:embed="rId3">
            <a:alphaModFix/>
          </a:blip>
          <a:stretch>
            <a:fillRect/>
          </a:stretch>
        </p:blipFill>
        <p:spPr>
          <a:xfrm>
            <a:off x="3130350" y="1189000"/>
            <a:ext cx="1537376" cy="1691950"/>
          </a:xfrm>
          <a:prstGeom prst="rect">
            <a:avLst/>
          </a:prstGeom>
          <a:noFill/>
          <a:ln>
            <a:noFill/>
          </a:ln>
        </p:spPr>
      </p:pic>
      <p:pic>
        <p:nvPicPr>
          <p:cNvPr id="703" name="Google Shape;703;p101"/>
          <p:cNvPicPr preferRelativeResize="0"/>
          <p:nvPr/>
        </p:nvPicPr>
        <p:blipFill>
          <a:blip r:embed="rId4">
            <a:alphaModFix/>
          </a:blip>
          <a:stretch>
            <a:fillRect/>
          </a:stretch>
        </p:blipFill>
        <p:spPr>
          <a:xfrm>
            <a:off x="6406950" y="1418379"/>
            <a:ext cx="1431376" cy="1300800"/>
          </a:xfrm>
          <a:prstGeom prst="rect">
            <a:avLst/>
          </a:prstGeom>
          <a:noFill/>
          <a:ln>
            <a:noFill/>
          </a:ln>
        </p:spPr>
      </p:pic>
      <p:sp>
        <p:nvSpPr>
          <p:cNvPr id="704" name="Google Shape;704;p101"/>
          <p:cNvSpPr txBox="1"/>
          <p:nvPr/>
        </p:nvSpPr>
        <p:spPr>
          <a:xfrm rot="-5400000">
            <a:off x="2297700" y="1760175"/>
            <a:ext cx="9801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First filter</a:t>
            </a:r>
            <a:endParaRPr/>
          </a:p>
        </p:txBody>
      </p:sp>
      <p:sp>
        <p:nvSpPr>
          <p:cNvPr id="705" name="Google Shape;705;p101"/>
          <p:cNvSpPr txBox="1"/>
          <p:nvPr/>
        </p:nvSpPr>
        <p:spPr>
          <a:xfrm rot="-5400000">
            <a:off x="5363000" y="1803100"/>
            <a:ext cx="11805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Second filter</a:t>
            </a:r>
            <a:endParaRPr/>
          </a:p>
        </p:txBody>
      </p:sp>
      <p:cxnSp>
        <p:nvCxnSpPr>
          <p:cNvPr id="706" name="Google Shape;706;p101"/>
          <p:cNvCxnSpPr>
            <a:stCxn id="701" idx="3"/>
            <a:endCxn id="704" idx="0"/>
          </p:cNvCxnSpPr>
          <p:nvPr/>
        </p:nvCxnSpPr>
        <p:spPr>
          <a:xfrm>
            <a:off x="1439400" y="1965675"/>
            <a:ext cx="1143000" cy="0"/>
          </a:xfrm>
          <a:prstGeom prst="straightConnector1">
            <a:avLst/>
          </a:prstGeom>
          <a:noFill/>
          <a:ln w="9525" cap="flat" cmpd="sng">
            <a:solidFill>
              <a:schemeClr val="dk2"/>
            </a:solidFill>
            <a:prstDash val="solid"/>
            <a:round/>
            <a:headEnd type="none" w="med" len="med"/>
            <a:tailEnd type="triangle" w="med" len="med"/>
          </a:ln>
        </p:spPr>
      </p:cxnSp>
      <p:sp>
        <p:nvSpPr>
          <p:cNvPr id="707" name="Google Shape;707;p101"/>
          <p:cNvSpPr txBox="1"/>
          <p:nvPr/>
        </p:nvSpPr>
        <p:spPr>
          <a:xfrm>
            <a:off x="5747138" y="3797975"/>
            <a:ext cx="2751000" cy="93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#Contributors</a:t>
            </a:r>
            <a:endParaRPr/>
          </a:p>
          <a:p>
            <a:pPr marL="0" lvl="0" indent="0" algn="l" rtl="0">
              <a:spcBef>
                <a:spcPts val="0"/>
              </a:spcBef>
              <a:spcAft>
                <a:spcPts val="0"/>
              </a:spcAft>
              <a:buClr>
                <a:schemeClr val="dk1"/>
              </a:buClr>
              <a:buSzPts val="1100"/>
              <a:buFont typeface="Arial"/>
              <a:buNone/>
            </a:pPr>
            <a:r>
              <a:rPr lang="en"/>
              <a:t>Proportion of each contributor</a:t>
            </a:r>
            <a:endParaRPr/>
          </a:p>
          <a:p>
            <a:pPr marL="0" lvl="0" indent="0" algn="l" rtl="0">
              <a:spcBef>
                <a:spcPts val="0"/>
              </a:spcBef>
              <a:spcAft>
                <a:spcPts val="0"/>
              </a:spcAft>
              <a:buNone/>
            </a:pPr>
            <a:r>
              <a:rPr lang="en"/>
              <a:t>Haplogroup of each contributor</a:t>
            </a:r>
            <a:endParaRPr/>
          </a:p>
        </p:txBody>
      </p:sp>
      <p:cxnSp>
        <p:nvCxnSpPr>
          <p:cNvPr id="708" name="Google Shape;708;p101"/>
          <p:cNvCxnSpPr>
            <a:endCxn id="705" idx="0"/>
          </p:cNvCxnSpPr>
          <p:nvPr/>
        </p:nvCxnSpPr>
        <p:spPr>
          <a:xfrm rot="10800000" flipH="1">
            <a:off x="4667750" y="2008600"/>
            <a:ext cx="1080000" cy="26400"/>
          </a:xfrm>
          <a:prstGeom prst="straightConnector1">
            <a:avLst/>
          </a:prstGeom>
          <a:noFill/>
          <a:ln w="9525" cap="flat" cmpd="sng">
            <a:solidFill>
              <a:schemeClr val="dk2"/>
            </a:solidFill>
            <a:prstDash val="solid"/>
            <a:round/>
            <a:headEnd type="none" w="med" len="med"/>
            <a:tailEnd type="triangle" w="med" len="med"/>
          </a:ln>
        </p:spPr>
      </p:cxnSp>
      <p:cxnSp>
        <p:nvCxnSpPr>
          <p:cNvPr id="709" name="Google Shape;709;p101"/>
          <p:cNvCxnSpPr>
            <a:stCxn id="703" idx="2"/>
            <a:endCxn id="707" idx="0"/>
          </p:cNvCxnSpPr>
          <p:nvPr/>
        </p:nvCxnSpPr>
        <p:spPr>
          <a:xfrm>
            <a:off x="7122638" y="2719179"/>
            <a:ext cx="0" cy="1078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0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715" name="Google Shape;715;p10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Background</a:t>
            </a:r>
            <a:endParaRPr/>
          </a:p>
          <a:p>
            <a:pPr marL="457200" lvl="0" indent="-342900" algn="l" rtl="0">
              <a:spcBef>
                <a:spcPts val="0"/>
              </a:spcBef>
              <a:spcAft>
                <a:spcPts val="0"/>
              </a:spcAft>
              <a:buSzPts val="1800"/>
              <a:buChar char="●"/>
            </a:pPr>
            <a:r>
              <a:rPr lang="en"/>
              <a:t>Mitochondrial Genome Assembly</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Statistical Mitogenome Assembly with Repeats (SMART)</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914400" lvl="1" indent="-317500" algn="l" rtl="0">
              <a:spcBef>
                <a:spcPts val="0"/>
              </a:spcBef>
              <a:spcAft>
                <a:spcPts val="0"/>
              </a:spcAft>
              <a:buSzPts val="1400"/>
              <a:buChar char="○"/>
            </a:pPr>
            <a:r>
              <a:rPr lang="en"/>
              <a:t>Multi-Sample Statistical Mitogenome Assembly with Repeats (SMART2)</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Haplogroup Assignment</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Clr>
                <a:srgbClr val="FF0000"/>
              </a:buClr>
              <a:buSzPts val="1400"/>
              <a:buChar char="○"/>
            </a:pPr>
            <a:r>
              <a:rPr lang="en" b="1">
                <a:solidFill>
                  <a:srgbClr val="FF0000"/>
                </a:solidFill>
              </a:rPr>
              <a:t>Algorithms (single &amp; mixture)</a:t>
            </a:r>
            <a:endParaRPr b="1">
              <a:solidFill>
                <a:srgbClr val="FF0000"/>
              </a:solidFill>
            </a:endParaRPr>
          </a:p>
          <a:p>
            <a:pPr marL="914400" lvl="1"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Future Work</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Single Individual Algorithms </a:t>
            </a:r>
            <a:endParaRPr/>
          </a:p>
        </p:txBody>
      </p:sp>
      <p:sp>
        <p:nvSpPr>
          <p:cNvPr id="721" name="Google Shape;721;p103"/>
          <p:cNvSpPr txBox="1">
            <a:spLocks noGrp="1"/>
          </p:cNvSpPr>
          <p:nvPr>
            <p:ph type="body" idx="1"/>
          </p:nvPr>
        </p:nvSpPr>
        <p:spPr>
          <a:xfrm>
            <a:off x="311700" y="1152475"/>
            <a:ext cx="8520600" cy="153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Single Individual Algorithms:</a:t>
            </a:r>
            <a:endParaRPr/>
          </a:p>
          <a:p>
            <a:pPr marL="914400" lvl="1" indent="-317500" algn="l" rtl="0">
              <a:spcBef>
                <a:spcPts val="0"/>
              </a:spcBef>
              <a:spcAft>
                <a:spcPts val="0"/>
              </a:spcAft>
              <a:buSzPts val="1400"/>
              <a:buChar char="○"/>
            </a:pPr>
            <a:r>
              <a:rPr lang="en"/>
              <a:t>Frequencies</a:t>
            </a:r>
            <a:endParaRPr/>
          </a:p>
          <a:p>
            <a:pPr marL="914400" lvl="1" indent="-317500" algn="l" rtl="0">
              <a:spcBef>
                <a:spcPts val="0"/>
              </a:spcBef>
              <a:spcAft>
                <a:spcPts val="0"/>
              </a:spcAft>
              <a:buSzPts val="1400"/>
              <a:buChar char="○"/>
            </a:pPr>
            <a:r>
              <a:rPr lang="en"/>
              <a:t>Jaccard</a:t>
            </a:r>
            <a:endParaRPr/>
          </a:p>
          <a:p>
            <a:pPr marL="914400" lvl="1" indent="-317500" algn="l" rtl="0">
              <a:spcBef>
                <a:spcPts val="0"/>
              </a:spcBef>
              <a:spcAft>
                <a:spcPts val="0"/>
              </a:spcAft>
              <a:buSzPts val="1400"/>
              <a:buChar char="○"/>
            </a:pPr>
            <a:r>
              <a:rPr lang="en"/>
              <a:t>Hybrid</a:t>
            </a:r>
            <a:endParaRPr/>
          </a:p>
          <a:p>
            <a:pPr marL="0" lvl="0" indent="0" algn="l" rtl="0">
              <a:spcBef>
                <a:spcPts val="1600"/>
              </a:spcBef>
              <a:spcAft>
                <a:spcPts val="1600"/>
              </a:spcAft>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1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Frequencies</a:t>
            </a:r>
            <a:endParaRPr/>
          </a:p>
        </p:txBody>
      </p:sp>
      <p:sp>
        <p:nvSpPr>
          <p:cNvPr id="727" name="Google Shape;727;p104"/>
          <p:cNvSpPr txBox="1">
            <a:spLocks noGrp="1"/>
          </p:cNvSpPr>
          <p:nvPr>
            <p:ph type="body" idx="1"/>
          </p:nvPr>
        </p:nvSpPr>
        <p:spPr>
          <a:xfrm>
            <a:off x="311700" y="1152475"/>
            <a:ext cx="8520600" cy="77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Building indexes for haplogroups sequences</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728" name="Google Shape;728;p104"/>
          <p:cNvSpPr/>
          <p:nvPr/>
        </p:nvSpPr>
        <p:spPr>
          <a:xfrm>
            <a:off x="476725" y="1929525"/>
            <a:ext cx="824700" cy="49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IsoEM2</a:t>
            </a:r>
            <a:endParaRPr/>
          </a:p>
        </p:txBody>
      </p:sp>
      <p:sp>
        <p:nvSpPr>
          <p:cNvPr id="729" name="Google Shape;729;p104"/>
          <p:cNvSpPr txBox="1"/>
          <p:nvPr/>
        </p:nvSpPr>
        <p:spPr>
          <a:xfrm>
            <a:off x="1924500" y="1929525"/>
            <a:ext cx="2450400" cy="4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Top first haplogroups with highest frequencies</a:t>
            </a:r>
            <a:endParaRPr/>
          </a:p>
        </p:txBody>
      </p:sp>
      <p:cxnSp>
        <p:nvCxnSpPr>
          <p:cNvPr id="730" name="Google Shape;730;p104"/>
          <p:cNvCxnSpPr>
            <a:stCxn id="728" idx="3"/>
            <a:endCxn id="729" idx="1"/>
          </p:cNvCxnSpPr>
          <p:nvPr/>
        </p:nvCxnSpPr>
        <p:spPr>
          <a:xfrm>
            <a:off x="1301425" y="2175975"/>
            <a:ext cx="6231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Jaccard</a:t>
            </a:r>
            <a:endParaRPr/>
          </a:p>
        </p:txBody>
      </p:sp>
      <p:sp>
        <p:nvSpPr>
          <p:cNvPr id="736" name="Google Shape;736;p105"/>
          <p:cNvSpPr txBox="1"/>
          <p:nvPr/>
        </p:nvSpPr>
        <p:spPr>
          <a:xfrm>
            <a:off x="422475" y="1272025"/>
            <a:ext cx="1225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Paired-end WGS data</a:t>
            </a:r>
            <a:endParaRPr/>
          </a:p>
        </p:txBody>
      </p:sp>
      <p:sp>
        <p:nvSpPr>
          <p:cNvPr id="737" name="Google Shape;737;p105"/>
          <p:cNvSpPr/>
          <p:nvPr/>
        </p:nvSpPr>
        <p:spPr>
          <a:xfrm>
            <a:off x="2186250" y="1330075"/>
            <a:ext cx="1014000" cy="45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HISAT2</a:t>
            </a:r>
            <a:endParaRPr/>
          </a:p>
        </p:txBody>
      </p:sp>
      <p:cxnSp>
        <p:nvCxnSpPr>
          <p:cNvPr id="738" name="Google Shape;738;p105"/>
          <p:cNvCxnSpPr>
            <a:stCxn id="736" idx="3"/>
            <a:endCxn id="737" idx="1"/>
          </p:cNvCxnSpPr>
          <p:nvPr/>
        </p:nvCxnSpPr>
        <p:spPr>
          <a:xfrm>
            <a:off x="1647675" y="1558375"/>
            <a:ext cx="538500" cy="0"/>
          </a:xfrm>
          <a:prstGeom prst="straightConnector1">
            <a:avLst/>
          </a:prstGeom>
          <a:noFill/>
          <a:ln w="9525" cap="flat" cmpd="sng">
            <a:solidFill>
              <a:schemeClr val="dk2"/>
            </a:solidFill>
            <a:prstDash val="solid"/>
            <a:round/>
            <a:headEnd type="none" w="med" len="med"/>
            <a:tailEnd type="triangle" w="med" len="med"/>
          </a:ln>
        </p:spPr>
      </p:cxnSp>
      <p:sp>
        <p:nvSpPr>
          <p:cNvPr id="739" name="Google Shape;739;p105"/>
          <p:cNvSpPr txBox="1"/>
          <p:nvPr/>
        </p:nvSpPr>
        <p:spPr>
          <a:xfrm>
            <a:off x="2292750" y="648875"/>
            <a:ext cx="8010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RSRS</a:t>
            </a:r>
            <a:endParaRPr/>
          </a:p>
        </p:txBody>
      </p:sp>
      <p:cxnSp>
        <p:nvCxnSpPr>
          <p:cNvPr id="740" name="Google Shape;740;p105"/>
          <p:cNvCxnSpPr>
            <a:stCxn id="739" idx="2"/>
            <a:endCxn id="737" idx="0"/>
          </p:cNvCxnSpPr>
          <p:nvPr/>
        </p:nvCxnSpPr>
        <p:spPr>
          <a:xfrm>
            <a:off x="2693250" y="1017575"/>
            <a:ext cx="0" cy="312600"/>
          </a:xfrm>
          <a:prstGeom prst="straightConnector1">
            <a:avLst/>
          </a:prstGeom>
          <a:noFill/>
          <a:ln w="9525" cap="flat" cmpd="sng">
            <a:solidFill>
              <a:schemeClr val="dk2"/>
            </a:solidFill>
            <a:prstDash val="solid"/>
            <a:round/>
            <a:headEnd type="none" w="med" len="med"/>
            <a:tailEnd type="triangle" w="med" len="med"/>
          </a:ln>
        </p:spPr>
      </p:cxnSp>
      <p:sp>
        <p:nvSpPr>
          <p:cNvPr id="741" name="Google Shape;741;p105"/>
          <p:cNvSpPr/>
          <p:nvPr/>
        </p:nvSpPr>
        <p:spPr>
          <a:xfrm>
            <a:off x="3738825" y="1331725"/>
            <a:ext cx="801000" cy="453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SNVQ</a:t>
            </a:r>
            <a:endParaRPr/>
          </a:p>
        </p:txBody>
      </p:sp>
      <p:cxnSp>
        <p:nvCxnSpPr>
          <p:cNvPr id="742" name="Google Shape;742;p105"/>
          <p:cNvCxnSpPr>
            <a:stCxn id="737" idx="3"/>
            <a:endCxn id="741" idx="1"/>
          </p:cNvCxnSpPr>
          <p:nvPr/>
        </p:nvCxnSpPr>
        <p:spPr>
          <a:xfrm>
            <a:off x="3200250" y="1558375"/>
            <a:ext cx="538500" cy="0"/>
          </a:xfrm>
          <a:prstGeom prst="straightConnector1">
            <a:avLst/>
          </a:prstGeom>
          <a:noFill/>
          <a:ln w="9525" cap="flat" cmpd="sng">
            <a:solidFill>
              <a:schemeClr val="dk2"/>
            </a:solidFill>
            <a:prstDash val="solid"/>
            <a:round/>
            <a:headEnd type="none" w="med" len="med"/>
            <a:tailEnd type="triangle" w="med" len="med"/>
          </a:ln>
        </p:spPr>
      </p:cxnSp>
      <p:sp>
        <p:nvSpPr>
          <p:cNvPr id="743" name="Google Shape;743;p105"/>
          <p:cNvSpPr txBox="1"/>
          <p:nvPr/>
        </p:nvSpPr>
        <p:spPr>
          <a:xfrm>
            <a:off x="5015175" y="1331725"/>
            <a:ext cx="1094100" cy="4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Mutations</a:t>
            </a:r>
            <a:endParaRPr/>
          </a:p>
        </p:txBody>
      </p:sp>
      <p:cxnSp>
        <p:nvCxnSpPr>
          <p:cNvPr id="744" name="Google Shape;744;p105"/>
          <p:cNvCxnSpPr>
            <a:stCxn id="741" idx="3"/>
            <a:endCxn id="743" idx="1"/>
          </p:cNvCxnSpPr>
          <p:nvPr/>
        </p:nvCxnSpPr>
        <p:spPr>
          <a:xfrm>
            <a:off x="4539825" y="1558375"/>
            <a:ext cx="475500" cy="0"/>
          </a:xfrm>
          <a:prstGeom prst="straightConnector1">
            <a:avLst/>
          </a:prstGeom>
          <a:noFill/>
          <a:ln w="9525" cap="flat" cmpd="sng">
            <a:solidFill>
              <a:schemeClr val="dk2"/>
            </a:solidFill>
            <a:prstDash val="solid"/>
            <a:round/>
            <a:headEnd type="none" w="med" len="med"/>
            <a:tailEnd type="triangle" w="med" len="med"/>
          </a:ln>
        </p:spPr>
      </p:cxnSp>
      <p:sp>
        <p:nvSpPr>
          <p:cNvPr id="745" name="Google Shape;745;p105"/>
          <p:cNvSpPr txBox="1"/>
          <p:nvPr/>
        </p:nvSpPr>
        <p:spPr>
          <a:xfrm>
            <a:off x="6302200" y="1330075"/>
            <a:ext cx="2077200" cy="4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Haplogroups variations </a:t>
            </a:r>
            <a:endParaRPr/>
          </a:p>
        </p:txBody>
      </p:sp>
      <p:sp>
        <p:nvSpPr>
          <p:cNvPr id="746" name="Google Shape;746;p105"/>
          <p:cNvSpPr/>
          <p:nvPr/>
        </p:nvSpPr>
        <p:spPr>
          <a:xfrm>
            <a:off x="5428100" y="2099025"/>
            <a:ext cx="1665300" cy="31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Jaccard index</a:t>
            </a:r>
            <a:endParaRPr/>
          </a:p>
        </p:txBody>
      </p:sp>
      <p:cxnSp>
        <p:nvCxnSpPr>
          <p:cNvPr id="747" name="Google Shape;747;p105"/>
          <p:cNvCxnSpPr>
            <a:stCxn id="743" idx="2"/>
            <a:endCxn id="746" idx="0"/>
          </p:cNvCxnSpPr>
          <p:nvPr/>
        </p:nvCxnSpPr>
        <p:spPr>
          <a:xfrm>
            <a:off x="5562225" y="1785025"/>
            <a:ext cx="698400" cy="314100"/>
          </a:xfrm>
          <a:prstGeom prst="straightConnector1">
            <a:avLst/>
          </a:prstGeom>
          <a:noFill/>
          <a:ln w="9525" cap="flat" cmpd="sng">
            <a:solidFill>
              <a:schemeClr val="dk2"/>
            </a:solidFill>
            <a:prstDash val="solid"/>
            <a:round/>
            <a:headEnd type="none" w="med" len="med"/>
            <a:tailEnd type="triangle" w="med" len="med"/>
          </a:ln>
        </p:spPr>
      </p:cxnSp>
      <p:cxnSp>
        <p:nvCxnSpPr>
          <p:cNvPr id="748" name="Google Shape;748;p105"/>
          <p:cNvCxnSpPr>
            <a:stCxn id="745" idx="2"/>
            <a:endCxn id="746" idx="0"/>
          </p:cNvCxnSpPr>
          <p:nvPr/>
        </p:nvCxnSpPr>
        <p:spPr>
          <a:xfrm flipH="1">
            <a:off x="6260800" y="1786675"/>
            <a:ext cx="1080000" cy="312300"/>
          </a:xfrm>
          <a:prstGeom prst="straightConnector1">
            <a:avLst/>
          </a:prstGeom>
          <a:noFill/>
          <a:ln w="9525" cap="flat" cmpd="sng">
            <a:solidFill>
              <a:schemeClr val="dk2"/>
            </a:solidFill>
            <a:prstDash val="solid"/>
            <a:round/>
            <a:headEnd type="none" w="med" len="med"/>
            <a:tailEnd type="triangle" w="med" len="med"/>
          </a:ln>
        </p:spPr>
      </p:cxnSp>
      <p:sp>
        <p:nvSpPr>
          <p:cNvPr id="749" name="Google Shape;749;p105"/>
          <p:cNvSpPr txBox="1"/>
          <p:nvPr/>
        </p:nvSpPr>
        <p:spPr>
          <a:xfrm>
            <a:off x="4679750" y="3029575"/>
            <a:ext cx="3162000" cy="5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Top first haplogroup with highest Jaccard</a:t>
            </a:r>
            <a:endParaRPr/>
          </a:p>
        </p:txBody>
      </p:sp>
      <p:cxnSp>
        <p:nvCxnSpPr>
          <p:cNvPr id="750" name="Google Shape;750;p105"/>
          <p:cNvCxnSpPr>
            <a:stCxn id="746" idx="2"/>
            <a:endCxn id="749" idx="0"/>
          </p:cNvCxnSpPr>
          <p:nvPr/>
        </p:nvCxnSpPr>
        <p:spPr>
          <a:xfrm>
            <a:off x="6260750" y="2415225"/>
            <a:ext cx="0" cy="614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sequence the mitogenome?</a:t>
            </a:r>
            <a:endParaRPr/>
          </a:p>
        </p:txBody>
      </p:sp>
      <p:sp>
        <p:nvSpPr>
          <p:cNvPr id="190" name="Google Shape;190;p34"/>
          <p:cNvSpPr txBox="1"/>
          <p:nvPr/>
        </p:nvSpPr>
        <p:spPr>
          <a:xfrm>
            <a:off x="0" y="4864900"/>
            <a:ext cx="9018600" cy="27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100">
                <a:latin typeface="Calibri"/>
                <a:ea typeface="Calibri"/>
                <a:cs typeface="Calibri"/>
                <a:sym typeface="Calibri"/>
              </a:rPr>
              <a:t>https://dps.mn.gov/divisions/bca/bca-divisions/forensic-science/Pages/trace-hair.aspx</a:t>
            </a:r>
            <a:endParaRPr sz="1100"/>
          </a:p>
        </p:txBody>
      </p:sp>
      <p:sp>
        <p:nvSpPr>
          <p:cNvPr id="191" name="Google Shape;191;p34"/>
          <p:cNvSpPr txBox="1">
            <a:spLocks noGrp="1"/>
          </p:cNvSpPr>
          <p:nvPr>
            <p:ph type="body" idx="1"/>
          </p:nvPr>
        </p:nvSpPr>
        <p:spPr>
          <a:xfrm>
            <a:off x="311700" y="1152475"/>
            <a:ext cx="8520600" cy="1038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0000"/>
              </a:buClr>
              <a:buSzPts val="1800"/>
              <a:buChar char="●"/>
            </a:pPr>
            <a:r>
              <a:rPr lang="en">
                <a:solidFill>
                  <a:srgbClr val="FF0000"/>
                </a:solidFill>
              </a:rPr>
              <a:t>Useful tool in forensic sciences</a:t>
            </a:r>
            <a:endParaRPr>
              <a:solidFill>
                <a:srgbClr val="FF0000"/>
              </a:solidFill>
            </a:endParaRPr>
          </a:p>
          <a:p>
            <a:pPr marL="914400" lvl="1" indent="-317500" algn="l" rtl="0">
              <a:lnSpc>
                <a:spcPct val="100000"/>
              </a:lnSpc>
              <a:spcBef>
                <a:spcPts val="0"/>
              </a:spcBef>
              <a:spcAft>
                <a:spcPts val="0"/>
              </a:spcAft>
              <a:buClr>
                <a:srgbClr val="000000"/>
              </a:buClr>
              <a:buSzPts val="1400"/>
              <a:buChar char="○"/>
            </a:pPr>
            <a:r>
              <a:rPr lang="en">
                <a:solidFill>
                  <a:schemeClr val="dk1"/>
                </a:solidFill>
              </a:rPr>
              <a:t>Mitochondrial DNA analysis can be a useful tool in forensics, especially when a crime scene sample contains degraded DNA not suitable for nuclear DNA tests</a:t>
            </a:r>
            <a:endParaRPr>
              <a:solidFill>
                <a:srgbClr val="000000"/>
              </a:solidFill>
            </a:endParaRPr>
          </a:p>
        </p:txBody>
      </p:sp>
      <p:pic>
        <p:nvPicPr>
          <p:cNvPr id="192" name="Google Shape;192;p34"/>
          <p:cNvPicPr preferRelativeResize="0"/>
          <p:nvPr/>
        </p:nvPicPr>
        <p:blipFill>
          <a:blip r:embed="rId3">
            <a:alphaModFix/>
          </a:blip>
          <a:stretch>
            <a:fillRect/>
          </a:stretch>
        </p:blipFill>
        <p:spPr>
          <a:xfrm>
            <a:off x="1143000" y="2343175"/>
            <a:ext cx="3150699" cy="2369325"/>
          </a:xfrm>
          <a:prstGeom prst="rect">
            <a:avLst/>
          </a:prstGeom>
          <a:noFill/>
          <a:ln>
            <a:noFill/>
          </a:ln>
        </p:spPr>
      </p:pic>
      <p:pic>
        <p:nvPicPr>
          <p:cNvPr id="193" name="Google Shape;193;p34"/>
          <p:cNvPicPr preferRelativeResize="0"/>
          <p:nvPr/>
        </p:nvPicPr>
        <p:blipFill>
          <a:blip r:embed="rId4">
            <a:alphaModFix/>
          </a:blip>
          <a:stretch>
            <a:fillRect/>
          </a:stretch>
        </p:blipFill>
        <p:spPr>
          <a:xfrm>
            <a:off x="4446099" y="2343175"/>
            <a:ext cx="3159100" cy="23693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Hybrid</a:t>
            </a:r>
            <a:endParaRPr/>
          </a:p>
        </p:txBody>
      </p:sp>
      <p:sp>
        <p:nvSpPr>
          <p:cNvPr id="756" name="Google Shape;756;p106"/>
          <p:cNvSpPr txBox="1"/>
          <p:nvPr/>
        </p:nvSpPr>
        <p:spPr>
          <a:xfrm>
            <a:off x="422475" y="1272025"/>
            <a:ext cx="1225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Paired-end WGS data</a:t>
            </a:r>
            <a:endParaRPr/>
          </a:p>
        </p:txBody>
      </p:sp>
      <p:sp>
        <p:nvSpPr>
          <p:cNvPr id="757" name="Google Shape;757;p106"/>
          <p:cNvSpPr/>
          <p:nvPr/>
        </p:nvSpPr>
        <p:spPr>
          <a:xfrm>
            <a:off x="2186250" y="1330075"/>
            <a:ext cx="1014000" cy="45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HISAT2</a:t>
            </a:r>
            <a:endParaRPr/>
          </a:p>
        </p:txBody>
      </p:sp>
      <p:cxnSp>
        <p:nvCxnSpPr>
          <p:cNvPr id="758" name="Google Shape;758;p106"/>
          <p:cNvCxnSpPr>
            <a:stCxn id="756" idx="3"/>
            <a:endCxn id="757" idx="1"/>
          </p:cNvCxnSpPr>
          <p:nvPr/>
        </p:nvCxnSpPr>
        <p:spPr>
          <a:xfrm>
            <a:off x="1647675" y="1558375"/>
            <a:ext cx="538500" cy="0"/>
          </a:xfrm>
          <a:prstGeom prst="straightConnector1">
            <a:avLst/>
          </a:prstGeom>
          <a:noFill/>
          <a:ln w="9525" cap="flat" cmpd="sng">
            <a:solidFill>
              <a:schemeClr val="dk2"/>
            </a:solidFill>
            <a:prstDash val="solid"/>
            <a:round/>
            <a:headEnd type="none" w="med" len="med"/>
            <a:tailEnd type="triangle" w="med" len="med"/>
          </a:ln>
        </p:spPr>
      </p:cxnSp>
      <p:sp>
        <p:nvSpPr>
          <p:cNvPr id="759" name="Google Shape;759;p106"/>
          <p:cNvSpPr txBox="1"/>
          <p:nvPr/>
        </p:nvSpPr>
        <p:spPr>
          <a:xfrm>
            <a:off x="2292750" y="701475"/>
            <a:ext cx="8010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RSRS</a:t>
            </a:r>
            <a:endParaRPr/>
          </a:p>
        </p:txBody>
      </p:sp>
      <p:cxnSp>
        <p:nvCxnSpPr>
          <p:cNvPr id="760" name="Google Shape;760;p106"/>
          <p:cNvCxnSpPr>
            <a:stCxn id="759" idx="2"/>
            <a:endCxn id="757" idx="0"/>
          </p:cNvCxnSpPr>
          <p:nvPr/>
        </p:nvCxnSpPr>
        <p:spPr>
          <a:xfrm>
            <a:off x="2693250" y="1017675"/>
            <a:ext cx="0" cy="312300"/>
          </a:xfrm>
          <a:prstGeom prst="straightConnector1">
            <a:avLst/>
          </a:prstGeom>
          <a:noFill/>
          <a:ln w="9525" cap="flat" cmpd="sng">
            <a:solidFill>
              <a:schemeClr val="dk2"/>
            </a:solidFill>
            <a:prstDash val="solid"/>
            <a:round/>
            <a:headEnd type="none" w="med" len="med"/>
            <a:tailEnd type="triangle" w="med" len="med"/>
          </a:ln>
        </p:spPr>
      </p:cxnSp>
      <p:sp>
        <p:nvSpPr>
          <p:cNvPr id="761" name="Google Shape;761;p106"/>
          <p:cNvSpPr/>
          <p:nvPr/>
        </p:nvSpPr>
        <p:spPr>
          <a:xfrm>
            <a:off x="3738825" y="1331725"/>
            <a:ext cx="801000" cy="453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SNVQ</a:t>
            </a:r>
            <a:endParaRPr/>
          </a:p>
        </p:txBody>
      </p:sp>
      <p:cxnSp>
        <p:nvCxnSpPr>
          <p:cNvPr id="762" name="Google Shape;762;p106"/>
          <p:cNvCxnSpPr>
            <a:stCxn id="757" idx="3"/>
            <a:endCxn id="761" idx="1"/>
          </p:cNvCxnSpPr>
          <p:nvPr/>
        </p:nvCxnSpPr>
        <p:spPr>
          <a:xfrm>
            <a:off x="3200250" y="1558375"/>
            <a:ext cx="538500" cy="0"/>
          </a:xfrm>
          <a:prstGeom prst="straightConnector1">
            <a:avLst/>
          </a:prstGeom>
          <a:noFill/>
          <a:ln w="9525" cap="flat" cmpd="sng">
            <a:solidFill>
              <a:schemeClr val="dk2"/>
            </a:solidFill>
            <a:prstDash val="solid"/>
            <a:round/>
            <a:headEnd type="none" w="med" len="med"/>
            <a:tailEnd type="triangle" w="med" len="med"/>
          </a:ln>
        </p:spPr>
      </p:cxnSp>
      <p:sp>
        <p:nvSpPr>
          <p:cNvPr id="763" name="Google Shape;763;p106"/>
          <p:cNvSpPr txBox="1"/>
          <p:nvPr/>
        </p:nvSpPr>
        <p:spPr>
          <a:xfrm>
            <a:off x="5015175" y="1331725"/>
            <a:ext cx="1094100" cy="4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Mutations</a:t>
            </a:r>
            <a:endParaRPr/>
          </a:p>
        </p:txBody>
      </p:sp>
      <p:cxnSp>
        <p:nvCxnSpPr>
          <p:cNvPr id="764" name="Google Shape;764;p106"/>
          <p:cNvCxnSpPr>
            <a:stCxn id="761" idx="3"/>
            <a:endCxn id="763" idx="1"/>
          </p:cNvCxnSpPr>
          <p:nvPr/>
        </p:nvCxnSpPr>
        <p:spPr>
          <a:xfrm>
            <a:off x="4539825" y="1558375"/>
            <a:ext cx="475500" cy="0"/>
          </a:xfrm>
          <a:prstGeom prst="straightConnector1">
            <a:avLst/>
          </a:prstGeom>
          <a:noFill/>
          <a:ln w="9525" cap="flat" cmpd="sng">
            <a:solidFill>
              <a:schemeClr val="dk2"/>
            </a:solidFill>
            <a:prstDash val="solid"/>
            <a:round/>
            <a:headEnd type="none" w="med" len="med"/>
            <a:tailEnd type="triangle" w="med" len="med"/>
          </a:ln>
        </p:spPr>
      </p:cxnSp>
      <p:sp>
        <p:nvSpPr>
          <p:cNvPr id="765" name="Google Shape;765;p106"/>
          <p:cNvSpPr txBox="1"/>
          <p:nvPr/>
        </p:nvSpPr>
        <p:spPr>
          <a:xfrm>
            <a:off x="6302200" y="1330075"/>
            <a:ext cx="2077200" cy="4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Haplogroups variations </a:t>
            </a:r>
            <a:endParaRPr/>
          </a:p>
        </p:txBody>
      </p:sp>
      <p:sp>
        <p:nvSpPr>
          <p:cNvPr id="766" name="Google Shape;766;p106"/>
          <p:cNvSpPr/>
          <p:nvPr/>
        </p:nvSpPr>
        <p:spPr>
          <a:xfrm>
            <a:off x="5562225" y="2489725"/>
            <a:ext cx="1665300" cy="31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Jaccard index</a:t>
            </a:r>
            <a:endParaRPr/>
          </a:p>
        </p:txBody>
      </p:sp>
      <p:cxnSp>
        <p:nvCxnSpPr>
          <p:cNvPr id="767" name="Google Shape;767;p106"/>
          <p:cNvCxnSpPr>
            <a:stCxn id="763" idx="2"/>
            <a:endCxn id="766" idx="0"/>
          </p:cNvCxnSpPr>
          <p:nvPr/>
        </p:nvCxnSpPr>
        <p:spPr>
          <a:xfrm>
            <a:off x="5562225" y="1785025"/>
            <a:ext cx="832800" cy="704700"/>
          </a:xfrm>
          <a:prstGeom prst="straightConnector1">
            <a:avLst/>
          </a:prstGeom>
          <a:noFill/>
          <a:ln w="9525" cap="flat" cmpd="sng">
            <a:solidFill>
              <a:schemeClr val="dk2"/>
            </a:solidFill>
            <a:prstDash val="solid"/>
            <a:round/>
            <a:headEnd type="none" w="med" len="med"/>
            <a:tailEnd type="triangle" w="med" len="med"/>
          </a:ln>
        </p:spPr>
      </p:cxnSp>
      <p:cxnSp>
        <p:nvCxnSpPr>
          <p:cNvPr id="768" name="Google Shape;768;p106"/>
          <p:cNvCxnSpPr>
            <a:stCxn id="765" idx="2"/>
            <a:endCxn id="766" idx="0"/>
          </p:cNvCxnSpPr>
          <p:nvPr/>
        </p:nvCxnSpPr>
        <p:spPr>
          <a:xfrm flipH="1">
            <a:off x="6394900" y="1786675"/>
            <a:ext cx="945900" cy="703200"/>
          </a:xfrm>
          <a:prstGeom prst="straightConnector1">
            <a:avLst/>
          </a:prstGeom>
          <a:noFill/>
          <a:ln w="9525" cap="flat" cmpd="sng">
            <a:solidFill>
              <a:schemeClr val="dk2"/>
            </a:solidFill>
            <a:prstDash val="solid"/>
            <a:round/>
            <a:headEnd type="none" w="med" len="med"/>
            <a:tailEnd type="triangle" w="med" len="med"/>
          </a:ln>
        </p:spPr>
      </p:cxnSp>
      <p:sp>
        <p:nvSpPr>
          <p:cNvPr id="769" name="Google Shape;769;p106"/>
          <p:cNvSpPr txBox="1"/>
          <p:nvPr/>
        </p:nvSpPr>
        <p:spPr>
          <a:xfrm>
            <a:off x="3121375" y="2383225"/>
            <a:ext cx="1878600" cy="5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Top X haplogroup with highest Jaccard</a:t>
            </a:r>
            <a:endParaRPr/>
          </a:p>
        </p:txBody>
      </p:sp>
      <p:cxnSp>
        <p:nvCxnSpPr>
          <p:cNvPr id="770" name="Google Shape;770;p106"/>
          <p:cNvCxnSpPr>
            <a:stCxn id="766" idx="1"/>
            <a:endCxn id="769" idx="3"/>
          </p:cNvCxnSpPr>
          <p:nvPr/>
        </p:nvCxnSpPr>
        <p:spPr>
          <a:xfrm rot="10800000">
            <a:off x="5000025" y="2647825"/>
            <a:ext cx="562200" cy="0"/>
          </a:xfrm>
          <a:prstGeom prst="straightConnector1">
            <a:avLst/>
          </a:prstGeom>
          <a:noFill/>
          <a:ln w="9525" cap="flat" cmpd="sng">
            <a:solidFill>
              <a:schemeClr val="dk2"/>
            </a:solidFill>
            <a:prstDash val="solid"/>
            <a:round/>
            <a:headEnd type="none" w="med" len="med"/>
            <a:tailEnd type="triangle" w="med" len="med"/>
          </a:ln>
        </p:spPr>
      </p:cxnSp>
      <p:sp>
        <p:nvSpPr>
          <p:cNvPr id="771" name="Google Shape;771;p106"/>
          <p:cNvSpPr/>
          <p:nvPr/>
        </p:nvSpPr>
        <p:spPr>
          <a:xfrm>
            <a:off x="1679250" y="2273725"/>
            <a:ext cx="1014000" cy="748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Building indexes</a:t>
            </a:r>
            <a:endParaRPr/>
          </a:p>
        </p:txBody>
      </p:sp>
      <p:sp>
        <p:nvSpPr>
          <p:cNvPr id="772" name="Google Shape;772;p106"/>
          <p:cNvSpPr/>
          <p:nvPr/>
        </p:nvSpPr>
        <p:spPr>
          <a:xfrm>
            <a:off x="634575" y="2273725"/>
            <a:ext cx="801000" cy="748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HISAT2</a:t>
            </a:r>
            <a:endParaRPr/>
          </a:p>
        </p:txBody>
      </p:sp>
      <p:cxnSp>
        <p:nvCxnSpPr>
          <p:cNvPr id="773" name="Google Shape;773;p106"/>
          <p:cNvCxnSpPr>
            <a:stCxn id="756" idx="2"/>
            <a:endCxn id="772" idx="0"/>
          </p:cNvCxnSpPr>
          <p:nvPr/>
        </p:nvCxnSpPr>
        <p:spPr>
          <a:xfrm>
            <a:off x="1035075" y="1844725"/>
            <a:ext cx="0" cy="429000"/>
          </a:xfrm>
          <a:prstGeom prst="straightConnector1">
            <a:avLst/>
          </a:prstGeom>
          <a:noFill/>
          <a:ln w="9525" cap="flat" cmpd="sng">
            <a:solidFill>
              <a:schemeClr val="dk2"/>
            </a:solidFill>
            <a:prstDash val="solid"/>
            <a:round/>
            <a:headEnd type="none" w="med" len="med"/>
            <a:tailEnd type="triangle" w="med" len="med"/>
          </a:ln>
        </p:spPr>
      </p:cxnSp>
      <p:cxnSp>
        <p:nvCxnSpPr>
          <p:cNvPr id="774" name="Google Shape;774;p106"/>
          <p:cNvCxnSpPr>
            <a:endCxn id="772" idx="3"/>
          </p:cNvCxnSpPr>
          <p:nvPr/>
        </p:nvCxnSpPr>
        <p:spPr>
          <a:xfrm rot="10800000">
            <a:off x="1435575" y="2647825"/>
            <a:ext cx="243600" cy="0"/>
          </a:xfrm>
          <a:prstGeom prst="straightConnector1">
            <a:avLst/>
          </a:prstGeom>
          <a:noFill/>
          <a:ln w="9525" cap="flat" cmpd="sng">
            <a:solidFill>
              <a:schemeClr val="dk2"/>
            </a:solidFill>
            <a:prstDash val="solid"/>
            <a:round/>
            <a:headEnd type="none" w="med" len="med"/>
            <a:tailEnd type="triangle" w="med" len="med"/>
          </a:ln>
        </p:spPr>
      </p:cxnSp>
      <p:cxnSp>
        <p:nvCxnSpPr>
          <p:cNvPr id="775" name="Google Shape;775;p106"/>
          <p:cNvCxnSpPr>
            <a:stCxn id="769" idx="1"/>
            <a:endCxn id="771" idx="3"/>
          </p:cNvCxnSpPr>
          <p:nvPr/>
        </p:nvCxnSpPr>
        <p:spPr>
          <a:xfrm rot="10800000">
            <a:off x="2693275" y="2647825"/>
            <a:ext cx="428100" cy="0"/>
          </a:xfrm>
          <a:prstGeom prst="straightConnector1">
            <a:avLst/>
          </a:prstGeom>
          <a:noFill/>
          <a:ln w="9525" cap="flat" cmpd="sng">
            <a:solidFill>
              <a:schemeClr val="dk2"/>
            </a:solidFill>
            <a:prstDash val="solid"/>
            <a:round/>
            <a:headEnd type="none" w="med" len="med"/>
            <a:tailEnd type="triangle" w="med" len="med"/>
          </a:ln>
        </p:spPr>
      </p:cxnSp>
      <p:sp>
        <p:nvSpPr>
          <p:cNvPr id="776" name="Google Shape;776;p106"/>
          <p:cNvSpPr/>
          <p:nvPr/>
        </p:nvSpPr>
        <p:spPr>
          <a:xfrm>
            <a:off x="629125" y="3529725"/>
            <a:ext cx="824700" cy="49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IsoEM2</a:t>
            </a:r>
            <a:endParaRPr/>
          </a:p>
        </p:txBody>
      </p:sp>
      <p:sp>
        <p:nvSpPr>
          <p:cNvPr id="777" name="Google Shape;777;p106"/>
          <p:cNvSpPr txBox="1"/>
          <p:nvPr/>
        </p:nvSpPr>
        <p:spPr>
          <a:xfrm>
            <a:off x="2076900" y="3529725"/>
            <a:ext cx="2450400" cy="4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Top first haplogroups with highest frequencies</a:t>
            </a:r>
            <a:endParaRPr/>
          </a:p>
        </p:txBody>
      </p:sp>
      <p:cxnSp>
        <p:nvCxnSpPr>
          <p:cNvPr id="778" name="Google Shape;778;p106"/>
          <p:cNvCxnSpPr>
            <a:stCxn id="776" idx="3"/>
            <a:endCxn id="777" idx="1"/>
          </p:cNvCxnSpPr>
          <p:nvPr/>
        </p:nvCxnSpPr>
        <p:spPr>
          <a:xfrm>
            <a:off x="1453825" y="3776175"/>
            <a:ext cx="623100" cy="0"/>
          </a:xfrm>
          <a:prstGeom prst="straightConnector1">
            <a:avLst/>
          </a:prstGeom>
          <a:noFill/>
          <a:ln w="9525" cap="flat" cmpd="sng">
            <a:solidFill>
              <a:schemeClr val="dk2"/>
            </a:solidFill>
            <a:prstDash val="solid"/>
            <a:round/>
            <a:headEnd type="none" w="med" len="med"/>
            <a:tailEnd type="triangle" w="med" len="med"/>
          </a:ln>
        </p:spPr>
      </p:cxnSp>
      <p:cxnSp>
        <p:nvCxnSpPr>
          <p:cNvPr id="779" name="Google Shape;779;p106"/>
          <p:cNvCxnSpPr>
            <a:stCxn id="772" idx="2"/>
            <a:endCxn id="776" idx="0"/>
          </p:cNvCxnSpPr>
          <p:nvPr/>
        </p:nvCxnSpPr>
        <p:spPr>
          <a:xfrm>
            <a:off x="1035075" y="3021925"/>
            <a:ext cx="6300" cy="507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Mixture Algorithms </a:t>
            </a:r>
            <a:endParaRPr/>
          </a:p>
        </p:txBody>
      </p:sp>
      <p:sp>
        <p:nvSpPr>
          <p:cNvPr id="785" name="Google Shape;785;p107"/>
          <p:cNvSpPr txBox="1">
            <a:spLocks noGrp="1"/>
          </p:cNvSpPr>
          <p:nvPr>
            <p:ph type="body" idx="1"/>
          </p:nvPr>
        </p:nvSpPr>
        <p:spPr>
          <a:xfrm>
            <a:off x="311700" y="1152475"/>
            <a:ext cx="8520600" cy="153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Single Individual Algorithms:</a:t>
            </a:r>
            <a:endParaRPr/>
          </a:p>
          <a:p>
            <a:pPr marL="914400" lvl="1" indent="-317500" algn="l" rtl="0">
              <a:spcBef>
                <a:spcPts val="0"/>
              </a:spcBef>
              <a:spcAft>
                <a:spcPts val="0"/>
              </a:spcAft>
              <a:buSzPts val="1400"/>
              <a:buChar char="○"/>
            </a:pPr>
            <a:r>
              <a:rPr lang="en"/>
              <a:t>Frequencies</a:t>
            </a:r>
            <a:endParaRPr/>
          </a:p>
          <a:p>
            <a:pPr marL="914400" lvl="1" indent="-317500" algn="l" rtl="0">
              <a:spcBef>
                <a:spcPts val="0"/>
              </a:spcBef>
              <a:spcAft>
                <a:spcPts val="0"/>
              </a:spcAft>
              <a:buSzPts val="1400"/>
              <a:buChar char="○"/>
            </a:pPr>
            <a:r>
              <a:rPr lang="en"/>
              <a:t>Jaccard</a:t>
            </a:r>
            <a:endParaRPr/>
          </a:p>
          <a:p>
            <a:pPr marL="914400" lvl="1" indent="-317500" algn="l" rtl="0">
              <a:spcBef>
                <a:spcPts val="0"/>
              </a:spcBef>
              <a:spcAft>
                <a:spcPts val="0"/>
              </a:spcAft>
              <a:buSzPts val="1400"/>
              <a:buChar char="○"/>
            </a:pPr>
            <a:r>
              <a:rPr lang="en"/>
              <a:t>Jaccard-unions</a:t>
            </a:r>
            <a:endParaRPr/>
          </a:p>
          <a:p>
            <a:pPr marL="0" lvl="0" indent="0" algn="l" rtl="0">
              <a:spcBef>
                <a:spcPts val="1600"/>
              </a:spcBef>
              <a:spcAft>
                <a:spcPts val="1600"/>
              </a:spcAft>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Frequencies</a:t>
            </a:r>
            <a:endParaRPr/>
          </a:p>
        </p:txBody>
      </p:sp>
      <p:sp>
        <p:nvSpPr>
          <p:cNvPr id="791" name="Google Shape;791;p108"/>
          <p:cNvSpPr txBox="1">
            <a:spLocks noGrp="1"/>
          </p:cNvSpPr>
          <p:nvPr>
            <p:ph type="body" idx="1"/>
          </p:nvPr>
        </p:nvSpPr>
        <p:spPr>
          <a:xfrm>
            <a:off x="311700" y="1152475"/>
            <a:ext cx="8520600" cy="77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Building indexes for haplogroups sequences</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792" name="Google Shape;792;p108"/>
          <p:cNvSpPr/>
          <p:nvPr/>
        </p:nvSpPr>
        <p:spPr>
          <a:xfrm>
            <a:off x="476725" y="1929525"/>
            <a:ext cx="824700" cy="49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IsoEM2</a:t>
            </a:r>
            <a:endParaRPr/>
          </a:p>
        </p:txBody>
      </p:sp>
      <p:sp>
        <p:nvSpPr>
          <p:cNvPr id="793" name="Google Shape;793;p108"/>
          <p:cNvSpPr txBox="1"/>
          <p:nvPr/>
        </p:nvSpPr>
        <p:spPr>
          <a:xfrm>
            <a:off x="1924500" y="1929525"/>
            <a:ext cx="2450400" cy="4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Top two haplogroups with highest frequencies</a:t>
            </a:r>
            <a:endParaRPr/>
          </a:p>
        </p:txBody>
      </p:sp>
      <p:cxnSp>
        <p:nvCxnSpPr>
          <p:cNvPr id="794" name="Google Shape;794;p108"/>
          <p:cNvCxnSpPr>
            <a:stCxn id="792" idx="3"/>
            <a:endCxn id="793" idx="1"/>
          </p:cNvCxnSpPr>
          <p:nvPr/>
        </p:nvCxnSpPr>
        <p:spPr>
          <a:xfrm>
            <a:off x="1301425" y="2175975"/>
            <a:ext cx="6231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10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Jaccard</a:t>
            </a:r>
            <a:endParaRPr/>
          </a:p>
        </p:txBody>
      </p:sp>
      <p:sp>
        <p:nvSpPr>
          <p:cNvPr id="800" name="Google Shape;800;p109"/>
          <p:cNvSpPr txBox="1"/>
          <p:nvPr/>
        </p:nvSpPr>
        <p:spPr>
          <a:xfrm>
            <a:off x="422475" y="1272025"/>
            <a:ext cx="1225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Paired-end WGS data</a:t>
            </a:r>
            <a:endParaRPr/>
          </a:p>
        </p:txBody>
      </p:sp>
      <p:sp>
        <p:nvSpPr>
          <p:cNvPr id="801" name="Google Shape;801;p109"/>
          <p:cNvSpPr/>
          <p:nvPr/>
        </p:nvSpPr>
        <p:spPr>
          <a:xfrm>
            <a:off x="2186250" y="1330075"/>
            <a:ext cx="1014000" cy="45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HISAT2</a:t>
            </a:r>
            <a:endParaRPr/>
          </a:p>
        </p:txBody>
      </p:sp>
      <p:cxnSp>
        <p:nvCxnSpPr>
          <p:cNvPr id="802" name="Google Shape;802;p109"/>
          <p:cNvCxnSpPr>
            <a:stCxn id="800" idx="3"/>
            <a:endCxn id="801" idx="1"/>
          </p:cNvCxnSpPr>
          <p:nvPr/>
        </p:nvCxnSpPr>
        <p:spPr>
          <a:xfrm>
            <a:off x="1647675" y="1558375"/>
            <a:ext cx="538500" cy="0"/>
          </a:xfrm>
          <a:prstGeom prst="straightConnector1">
            <a:avLst/>
          </a:prstGeom>
          <a:noFill/>
          <a:ln w="9525" cap="flat" cmpd="sng">
            <a:solidFill>
              <a:schemeClr val="dk2"/>
            </a:solidFill>
            <a:prstDash val="solid"/>
            <a:round/>
            <a:headEnd type="none" w="med" len="med"/>
            <a:tailEnd type="triangle" w="med" len="med"/>
          </a:ln>
        </p:spPr>
      </p:cxnSp>
      <p:sp>
        <p:nvSpPr>
          <p:cNvPr id="803" name="Google Shape;803;p109"/>
          <p:cNvSpPr txBox="1"/>
          <p:nvPr/>
        </p:nvSpPr>
        <p:spPr>
          <a:xfrm>
            <a:off x="2292750" y="701475"/>
            <a:ext cx="8010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RSRS</a:t>
            </a:r>
            <a:endParaRPr/>
          </a:p>
        </p:txBody>
      </p:sp>
      <p:cxnSp>
        <p:nvCxnSpPr>
          <p:cNvPr id="804" name="Google Shape;804;p109"/>
          <p:cNvCxnSpPr>
            <a:stCxn id="803" idx="2"/>
            <a:endCxn id="801" idx="0"/>
          </p:cNvCxnSpPr>
          <p:nvPr/>
        </p:nvCxnSpPr>
        <p:spPr>
          <a:xfrm>
            <a:off x="2693250" y="1017675"/>
            <a:ext cx="0" cy="312300"/>
          </a:xfrm>
          <a:prstGeom prst="straightConnector1">
            <a:avLst/>
          </a:prstGeom>
          <a:noFill/>
          <a:ln w="9525" cap="flat" cmpd="sng">
            <a:solidFill>
              <a:schemeClr val="dk2"/>
            </a:solidFill>
            <a:prstDash val="solid"/>
            <a:round/>
            <a:headEnd type="none" w="med" len="med"/>
            <a:tailEnd type="triangle" w="med" len="med"/>
          </a:ln>
        </p:spPr>
      </p:cxnSp>
      <p:sp>
        <p:nvSpPr>
          <p:cNvPr id="805" name="Google Shape;805;p109"/>
          <p:cNvSpPr/>
          <p:nvPr/>
        </p:nvSpPr>
        <p:spPr>
          <a:xfrm>
            <a:off x="3738825" y="1331725"/>
            <a:ext cx="801000" cy="453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SNVQ</a:t>
            </a:r>
            <a:endParaRPr/>
          </a:p>
        </p:txBody>
      </p:sp>
      <p:cxnSp>
        <p:nvCxnSpPr>
          <p:cNvPr id="806" name="Google Shape;806;p109"/>
          <p:cNvCxnSpPr>
            <a:stCxn id="801" idx="3"/>
            <a:endCxn id="805" idx="1"/>
          </p:cNvCxnSpPr>
          <p:nvPr/>
        </p:nvCxnSpPr>
        <p:spPr>
          <a:xfrm>
            <a:off x="3200250" y="1558375"/>
            <a:ext cx="538500" cy="0"/>
          </a:xfrm>
          <a:prstGeom prst="straightConnector1">
            <a:avLst/>
          </a:prstGeom>
          <a:noFill/>
          <a:ln w="9525" cap="flat" cmpd="sng">
            <a:solidFill>
              <a:schemeClr val="dk2"/>
            </a:solidFill>
            <a:prstDash val="solid"/>
            <a:round/>
            <a:headEnd type="none" w="med" len="med"/>
            <a:tailEnd type="triangle" w="med" len="med"/>
          </a:ln>
        </p:spPr>
      </p:cxnSp>
      <p:sp>
        <p:nvSpPr>
          <p:cNvPr id="807" name="Google Shape;807;p109"/>
          <p:cNvSpPr txBox="1"/>
          <p:nvPr/>
        </p:nvSpPr>
        <p:spPr>
          <a:xfrm>
            <a:off x="5015175" y="1331725"/>
            <a:ext cx="1094100" cy="4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Mutations</a:t>
            </a:r>
            <a:endParaRPr/>
          </a:p>
        </p:txBody>
      </p:sp>
      <p:cxnSp>
        <p:nvCxnSpPr>
          <p:cNvPr id="808" name="Google Shape;808;p109"/>
          <p:cNvCxnSpPr>
            <a:stCxn id="805" idx="3"/>
            <a:endCxn id="807" idx="1"/>
          </p:cNvCxnSpPr>
          <p:nvPr/>
        </p:nvCxnSpPr>
        <p:spPr>
          <a:xfrm>
            <a:off x="4539825" y="1558375"/>
            <a:ext cx="475500" cy="0"/>
          </a:xfrm>
          <a:prstGeom prst="straightConnector1">
            <a:avLst/>
          </a:prstGeom>
          <a:noFill/>
          <a:ln w="9525" cap="flat" cmpd="sng">
            <a:solidFill>
              <a:schemeClr val="dk2"/>
            </a:solidFill>
            <a:prstDash val="solid"/>
            <a:round/>
            <a:headEnd type="none" w="med" len="med"/>
            <a:tailEnd type="triangle" w="med" len="med"/>
          </a:ln>
        </p:spPr>
      </p:cxnSp>
      <p:sp>
        <p:nvSpPr>
          <p:cNvPr id="809" name="Google Shape;809;p109"/>
          <p:cNvSpPr txBox="1"/>
          <p:nvPr/>
        </p:nvSpPr>
        <p:spPr>
          <a:xfrm>
            <a:off x="6302200" y="1330075"/>
            <a:ext cx="2077200" cy="4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Haplogroups variations </a:t>
            </a:r>
            <a:endParaRPr/>
          </a:p>
        </p:txBody>
      </p:sp>
      <p:sp>
        <p:nvSpPr>
          <p:cNvPr id="810" name="Google Shape;810;p109"/>
          <p:cNvSpPr/>
          <p:nvPr/>
        </p:nvSpPr>
        <p:spPr>
          <a:xfrm>
            <a:off x="5428100" y="2099025"/>
            <a:ext cx="1665300" cy="31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Jaccard index</a:t>
            </a:r>
            <a:endParaRPr/>
          </a:p>
        </p:txBody>
      </p:sp>
      <p:cxnSp>
        <p:nvCxnSpPr>
          <p:cNvPr id="811" name="Google Shape;811;p109"/>
          <p:cNvCxnSpPr>
            <a:stCxn id="807" idx="2"/>
            <a:endCxn id="810" idx="0"/>
          </p:cNvCxnSpPr>
          <p:nvPr/>
        </p:nvCxnSpPr>
        <p:spPr>
          <a:xfrm>
            <a:off x="5562225" y="1785025"/>
            <a:ext cx="698400" cy="314100"/>
          </a:xfrm>
          <a:prstGeom prst="straightConnector1">
            <a:avLst/>
          </a:prstGeom>
          <a:noFill/>
          <a:ln w="9525" cap="flat" cmpd="sng">
            <a:solidFill>
              <a:schemeClr val="dk2"/>
            </a:solidFill>
            <a:prstDash val="solid"/>
            <a:round/>
            <a:headEnd type="none" w="med" len="med"/>
            <a:tailEnd type="triangle" w="med" len="med"/>
          </a:ln>
        </p:spPr>
      </p:cxnSp>
      <p:cxnSp>
        <p:nvCxnSpPr>
          <p:cNvPr id="812" name="Google Shape;812;p109"/>
          <p:cNvCxnSpPr>
            <a:stCxn id="809" idx="2"/>
            <a:endCxn id="810" idx="0"/>
          </p:cNvCxnSpPr>
          <p:nvPr/>
        </p:nvCxnSpPr>
        <p:spPr>
          <a:xfrm flipH="1">
            <a:off x="6260800" y="1786675"/>
            <a:ext cx="1080000" cy="312300"/>
          </a:xfrm>
          <a:prstGeom prst="straightConnector1">
            <a:avLst/>
          </a:prstGeom>
          <a:noFill/>
          <a:ln w="9525" cap="flat" cmpd="sng">
            <a:solidFill>
              <a:schemeClr val="dk2"/>
            </a:solidFill>
            <a:prstDash val="solid"/>
            <a:round/>
            <a:headEnd type="none" w="med" len="med"/>
            <a:tailEnd type="triangle" w="med" len="med"/>
          </a:ln>
        </p:spPr>
      </p:cxnSp>
      <p:sp>
        <p:nvSpPr>
          <p:cNvPr id="813" name="Google Shape;813;p109"/>
          <p:cNvSpPr txBox="1"/>
          <p:nvPr/>
        </p:nvSpPr>
        <p:spPr>
          <a:xfrm>
            <a:off x="4679750" y="3029575"/>
            <a:ext cx="3162000" cy="5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Top two haplogroup with highest Jaccard</a:t>
            </a:r>
            <a:endParaRPr/>
          </a:p>
        </p:txBody>
      </p:sp>
      <p:cxnSp>
        <p:nvCxnSpPr>
          <p:cNvPr id="814" name="Google Shape;814;p109"/>
          <p:cNvCxnSpPr>
            <a:stCxn id="810" idx="2"/>
            <a:endCxn id="813" idx="0"/>
          </p:cNvCxnSpPr>
          <p:nvPr/>
        </p:nvCxnSpPr>
        <p:spPr>
          <a:xfrm>
            <a:off x="6260750" y="2415225"/>
            <a:ext cx="0" cy="614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1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Jaccard-Unions</a:t>
            </a:r>
            <a:endParaRPr/>
          </a:p>
        </p:txBody>
      </p:sp>
      <p:sp>
        <p:nvSpPr>
          <p:cNvPr id="820" name="Google Shape;820;p110"/>
          <p:cNvSpPr txBox="1">
            <a:spLocks noGrp="1"/>
          </p:cNvSpPr>
          <p:nvPr>
            <p:ph type="body" idx="1"/>
          </p:nvPr>
        </p:nvSpPr>
        <p:spPr>
          <a:xfrm>
            <a:off x="311700" y="1152475"/>
            <a:ext cx="8520600" cy="700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Preprocessing</a:t>
            </a:r>
            <a:endParaRPr/>
          </a:p>
          <a:p>
            <a:pPr marL="914400" lvl="1" indent="-317500" algn="l" rtl="0">
              <a:spcBef>
                <a:spcPts val="0"/>
              </a:spcBef>
              <a:spcAft>
                <a:spcPts val="0"/>
              </a:spcAft>
              <a:buSzPts val="1400"/>
              <a:buChar char="○"/>
            </a:pPr>
            <a:r>
              <a:rPr lang="en"/>
              <a:t>For all pairs of haplogroups</a:t>
            </a:r>
            <a:endParaRPr/>
          </a:p>
          <a:p>
            <a:pPr marL="1371600" lvl="2" indent="-317500" algn="l" rtl="0">
              <a:spcBef>
                <a:spcPts val="0"/>
              </a:spcBef>
              <a:spcAft>
                <a:spcPts val="0"/>
              </a:spcAft>
              <a:buSzPts val="1400"/>
              <a:buChar char="■"/>
            </a:pPr>
            <a:r>
              <a:rPr lang="en"/>
              <a:t>compute union of mutations</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821" name="Google Shape;821;p110"/>
          <p:cNvSpPr txBox="1"/>
          <p:nvPr/>
        </p:nvSpPr>
        <p:spPr>
          <a:xfrm>
            <a:off x="422475" y="2719825"/>
            <a:ext cx="1225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Paired-end WGS data</a:t>
            </a:r>
            <a:endParaRPr/>
          </a:p>
        </p:txBody>
      </p:sp>
      <p:sp>
        <p:nvSpPr>
          <p:cNvPr id="822" name="Google Shape;822;p110"/>
          <p:cNvSpPr/>
          <p:nvPr/>
        </p:nvSpPr>
        <p:spPr>
          <a:xfrm>
            <a:off x="2186250" y="2777875"/>
            <a:ext cx="1014000" cy="45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HISAT2</a:t>
            </a:r>
            <a:endParaRPr/>
          </a:p>
        </p:txBody>
      </p:sp>
      <p:cxnSp>
        <p:nvCxnSpPr>
          <p:cNvPr id="823" name="Google Shape;823;p110"/>
          <p:cNvCxnSpPr>
            <a:stCxn id="821" idx="3"/>
            <a:endCxn id="822" idx="1"/>
          </p:cNvCxnSpPr>
          <p:nvPr/>
        </p:nvCxnSpPr>
        <p:spPr>
          <a:xfrm>
            <a:off x="1647675" y="3006175"/>
            <a:ext cx="538500" cy="0"/>
          </a:xfrm>
          <a:prstGeom prst="straightConnector1">
            <a:avLst/>
          </a:prstGeom>
          <a:noFill/>
          <a:ln w="9525" cap="flat" cmpd="sng">
            <a:solidFill>
              <a:schemeClr val="dk2"/>
            </a:solidFill>
            <a:prstDash val="solid"/>
            <a:round/>
            <a:headEnd type="none" w="med" len="med"/>
            <a:tailEnd type="triangle" w="med" len="med"/>
          </a:ln>
        </p:spPr>
      </p:cxnSp>
      <p:sp>
        <p:nvSpPr>
          <p:cNvPr id="824" name="Google Shape;824;p110"/>
          <p:cNvSpPr txBox="1"/>
          <p:nvPr/>
        </p:nvSpPr>
        <p:spPr>
          <a:xfrm>
            <a:off x="2292750" y="2149275"/>
            <a:ext cx="8010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RSRS</a:t>
            </a:r>
            <a:endParaRPr/>
          </a:p>
        </p:txBody>
      </p:sp>
      <p:cxnSp>
        <p:nvCxnSpPr>
          <p:cNvPr id="825" name="Google Shape;825;p110"/>
          <p:cNvCxnSpPr>
            <a:stCxn id="824" idx="2"/>
            <a:endCxn id="822" idx="0"/>
          </p:cNvCxnSpPr>
          <p:nvPr/>
        </p:nvCxnSpPr>
        <p:spPr>
          <a:xfrm>
            <a:off x="2693250" y="2465475"/>
            <a:ext cx="0" cy="312300"/>
          </a:xfrm>
          <a:prstGeom prst="straightConnector1">
            <a:avLst/>
          </a:prstGeom>
          <a:noFill/>
          <a:ln w="9525" cap="flat" cmpd="sng">
            <a:solidFill>
              <a:schemeClr val="dk2"/>
            </a:solidFill>
            <a:prstDash val="solid"/>
            <a:round/>
            <a:headEnd type="none" w="med" len="med"/>
            <a:tailEnd type="triangle" w="med" len="med"/>
          </a:ln>
        </p:spPr>
      </p:cxnSp>
      <p:sp>
        <p:nvSpPr>
          <p:cNvPr id="826" name="Google Shape;826;p110"/>
          <p:cNvSpPr/>
          <p:nvPr/>
        </p:nvSpPr>
        <p:spPr>
          <a:xfrm>
            <a:off x="3738825" y="2779525"/>
            <a:ext cx="801000" cy="453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SNVQ</a:t>
            </a:r>
            <a:endParaRPr/>
          </a:p>
        </p:txBody>
      </p:sp>
      <p:cxnSp>
        <p:nvCxnSpPr>
          <p:cNvPr id="827" name="Google Shape;827;p110"/>
          <p:cNvCxnSpPr>
            <a:stCxn id="822" idx="3"/>
            <a:endCxn id="826" idx="1"/>
          </p:cNvCxnSpPr>
          <p:nvPr/>
        </p:nvCxnSpPr>
        <p:spPr>
          <a:xfrm>
            <a:off x="3200250" y="3006175"/>
            <a:ext cx="538500" cy="0"/>
          </a:xfrm>
          <a:prstGeom prst="straightConnector1">
            <a:avLst/>
          </a:prstGeom>
          <a:noFill/>
          <a:ln w="9525" cap="flat" cmpd="sng">
            <a:solidFill>
              <a:schemeClr val="dk2"/>
            </a:solidFill>
            <a:prstDash val="solid"/>
            <a:round/>
            <a:headEnd type="none" w="med" len="med"/>
            <a:tailEnd type="triangle" w="med" len="med"/>
          </a:ln>
        </p:spPr>
      </p:cxnSp>
      <p:sp>
        <p:nvSpPr>
          <p:cNvPr id="828" name="Google Shape;828;p110"/>
          <p:cNvSpPr txBox="1"/>
          <p:nvPr/>
        </p:nvSpPr>
        <p:spPr>
          <a:xfrm>
            <a:off x="5015175" y="2779525"/>
            <a:ext cx="1094100" cy="4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Mutations</a:t>
            </a:r>
            <a:endParaRPr/>
          </a:p>
        </p:txBody>
      </p:sp>
      <p:cxnSp>
        <p:nvCxnSpPr>
          <p:cNvPr id="829" name="Google Shape;829;p110"/>
          <p:cNvCxnSpPr>
            <a:stCxn id="826" idx="3"/>
            <a:endCxn id="828" idx="1"/>
          </p:cNvCxnSpPr>
          <p:nvPr/>
        </p:nvCxnSpPr>
        <p:spPr>
          <a:xfrm>
            <a:off x="4539825" y="3006175"/>
            <a:ext cx="475500" cy="0"/>
          </a:xfrm>
          <a:prstGeom prst="straightConnector1">
            <a:avLst/>
          </a:prstGeom>
          <a:noFill/>
          <a:ln w="9525" cap="flat" cmpd="sng">
            <a:solidFill>
              <a:schemeClr val="dk2"/>
            </a:solidFill>
            <a:prstDash val="solid"/>
            <a:round/>
            <a:headEnd type="none" w="med" len="med"/>
            <a:tailEnd type="triangle" w="med" len="med"/>
          </a:ln>
        </p:spPr>
      </p:cxnSp>
      <p:sp>
        <p:nvSpPr>
          <p:cNvPr id="830" name="Google Shape;830;p110"/>
          <p:cNvSpPr txBox="1"/>
          <p:nvPr/>
        </p:nvSpPr>
        <p:spPr>
          <a:xfrm>
            <a:off x="6302200" y="2620075"/>
            <a:ext cx="21402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Pair haplogroups with  union of variations </a:t>
            </a:r>
            <a:endParaRPr/>
          </a:p>
        </p:txBody>
      </p:sp>
      <p:sp>
        <p:nvSpPr>
          <p:cNvPr id="831" name="Google Shape;831;p110"/>
          <p:cNvSpPr/>
          <p:nvPr/>
        </p:nvSpPr>
        <p:spPr>
          <a:xfrm>
            <a:off x="5428100" y="3546825"/>
            <a:ext cx="1665300" cy="31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Jaccard index</a:t>
            </a:r>
            <a:endParaRPr/>
          </a:p>
        </p:txBody>
      </p:sp>
      <p:cxnSp>
        <p:nvCxnSpPr>
          <p:cNvPr id="832" name="Google Shape;832;p110"/>
          <p:cNvCxnSpPr>
            <a:stCxn id="828" idx="2"/>
            <a:endCxn id="831" idx="0"/>
          </p:cNvCxnSpPr>
          <p:nvPr/>
        </p:nvCxnSpPr>
        <p:spPr>
          <a:xfrm>
            <a:off x="5562225" y="3232825"/>
            <a:ext cx="698400" cy="314100"/>
          </a:xfrm>
          <a:prstGeom prst="straightConnector1">
            <a:avLst/>
          </a:prstGeom>
          <a:noFill/>
          <a:ln w="9525" cap="flat" cmpd="sng">
            <a:solidFill>
              <a:schemeClr val="dk2"/>
            </a:solidFill>
            <a:prstDash val="solid"/>
            <a:round/>
            <a:headEnd type="none" w="med" len="med"/>
            <a:tailEnd type="triangle" w="med" len="med"/>
          </a:ln>
        </p:spPr>
      </p:cxnSp>
      <p:cxnSp>
        <p:nvCxnSpPr>
          <p:cNvPr id="833" name="Google Shape;833;p110"/>
          <p:cNvCxnSpPr>
            <a:stCxn id="830" idx="2"/>
            <a:endCxn id="831" idx="0"/>
          </p:cNvCxnSpPr>
          <p:nvPr/>
        </p:nvCxnSpPr>
        <p:spPr>
          <a:xfrm flipH="1">
            <a:off x="6260800" y="3234475"/>
            <a:ext cx="1111500" cy="312300"/>
          </a:xfrm>
          <a:prstGeom prst="straightConnector1">
            <a:avLst/>
          </a:prstGeom>
          <a:noFill/>
          <a:ln w="9525" cap="flat" cmpd="sng">
            <a:solidFill>
              <a:schemeClr val="dk2"/>
            </a:solidFill>
            <a:prstDash val="solid"/>
            <a:round/>
            <a:headEnd type="none" w="med" len="med"/>
            <a:tailEnd type="triangle" w="med" len="med"/>
          </a:ln>
        </p:spPr>
      </p:cxnSp>
      <p:sp>
        <p:nvSpPr>
          <p:cNvPr id="834" name="Google Shape;834;p110"/>
          <p:cNvSpPr txBox="1"/>
          <p:nvPr/>
        </p:nvSpPr>
        <p:spPr>
          <a:xfrm>
            <a:off x="4679750" y="4477375"/>
            <a:ext cx="3162000" cy="5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Top first pair haplogroup with highest Jaccard</a:t>
            </a:r>
            <a:endParaRPr/>
          </a:p>
        </p:txBody>
      </p:sp>
      <p:cxnSp>
        <p:nvCxnSpPr>
          <p:cNvPr id="835" name="Google Shape;835;p110"/>
          <p:cNvCxnSpPr>
            <a:stCxn id="831" idx="2"/>
            <a:endCxn id="834" idx="0"/>
          </p:cNvCxnSpPr>
          <p:nvPr/>
        </p:nvCxnSpPr>
        <p:spPr>
          <a:xfrm>
            <a:off x="6260750" y="3863025"/>
            <a:ext cx="0" cy="614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841" name="Google Shape;841;p1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Background</a:t>
            </a:r>
            <a:endParaRPr/>
          </a:p>
          <a:p>
            <a:pPr marL="457200" lvl="0" indent="-342900" algn="l" rtl="0">
              <a:spcBef>
                <a:spcPts val="0"/>
              </a:spcBef>
              <a:spcAft>
                <a:spcPts val="0"/>
              </a:spcAft>
              <a:buSzPts val="1800"/>
              <a:buChar char="●"/>
            </a:pPr>
            <a:r>
              <a:rPr lang="en"/>
              <a:t>Mitochondrial Genome Assembly</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Statistical Mitogenome Assembly with Repeats (SMART)</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914400" lvl="1" indent="-317500" algn="l" rtl="0">
              <a:spcBef>
                <a:spcPts val="0"/>
              </a:spcBef>
              <a:spcAft>
                <a:spcPts val="0"/>
              </a:spcAft>
              <a:buSzPts val="1400"/>
              <a:buChar char="○"/>
            </a:pPr>
            <a:r>
              <a:rPr lang="en"/>
              <a:t>Multi-Sample Statistical Mitogenome Assembly with Repeats (SMART2)</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Haplogroup Assignment</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Algorithms (single &amp; mixture)</a:t>
            </a:r>
            <a:endParaRPr/>
          </a:p>
          <a:p>
            <a:pPr marL="914400" lvl="1" indent="-317500" algn="l" rtl="0">
              <a:spcBef>
                <a:spcPts val="0"/>
              </a:spcBef>
              <a:spcAft>
                <a:spcPts val="0"/>
              </a:spcAft>
              <a:buClr>
                <a:srgbClr val="FF0000"/>
              </a:buClr>
              <a:buSzPts val="1400"/>
              <a:buChar char="○"/>
            </a:pPr>
            <a:r>
              <a:rPr lang="en" b="1">
                <a:solidFill>
                  <a:srgbClr val="FF0000"/>
                </a:solidFill>
              </a:rPr>
              <a:t>Results</a:t>
            </a:r>
            <a:endParaRPr b="1">
              <a:solidFill>
                <a:srgbClr val="FF0000"/>
              </a:solidFill>
            </a:endParaRPr>
          </a:p>
          <a:p>
            <a:pPr marL="457200" lvl="0" indent="-342900" algn="l" rtl="0">
              <a:spcBef>
                <a:spcPts val="0"/>
              </a:spcBef>
              <a:spcAft>
                <a:spcPts val="0"/>
              </a:spcAft>
              <a:buSzPts val="1800"/>
              <a:buChar char="●"/>
            </a:pPr>
            <a:r>
              <a:rPr lang="en"/>
              <a:t>Future Work</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Dataset</a:t>
            </a:r>
            <a:endParaRPr/>
          </a:p>
        </p:txBody>
      </p:sp>
      <p:sp>
        <p:nvSpPr>
          <p:cNvPr id="847" name="Google Shape;847;p11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Single individual:</a:t>
            </a:r>
            <a:endParaRPr/>
          </a:p>
          <a:p>
            <a:pPr marL="914400" lvl="1" indent="-317500" algn="l" rtl="0">
              <a:spcBef>
                <a:spcPts val="0"/>
              </a:spcBef>
              <a:spcAft>
                <a:spcPts val="0"/>
              </a:spcAft>
              <a:buSzPts val="1400"/>
              <a:buChar char="○"/>
            </a:pPr>
            <a:r>
              <a:rPr lang="en"/>
              <a:t>Simulation data</a:t>
            </a:r>
            <a:endParaRPr/>
          </a:p>
          <a:p>
            <a:pPr marL="914400" lvl="1" indent="-317500" algn="l" rtl="0">
              <a:spcBef>
                <a:spcPts val="0"/>
              </a:spcBef>
              <a:spcAft>
                <a:spcPts val="0"/>
              </a:spcAft>
              <a:buSzPts val="1400"/>
              <a:buChar char="○"/>
            </a:pPr>
            <a:r>
              <a:rPr lang="en"/>
              <a:t>Real data</a:t>
            </a:r>
            <a:endParaRPr/>
          </a:p>
          <a:p>
            <a:pPr marL="457200" lvl="0" indent="-342900" algn="l" rtl="0">
              <a:spcBef>
                <a:spcPts val="0"/>
              </a:spcBef>
              <a:spcAft>
                <a:spcPts val="0"/>
              </a:spcAft>
              <a:buSzPts val="1800"/>
              <a:buChar char="●"/>
            </a:pPr>
            <a:r>
              <a:rPr lang="en"/>
              <a:t>Mixture</a:t>
            </a:r>
            <a:endParaRPr/>
          </a:p>
          <a:p>
            <a:pPr marL="914400" lvl="1" indent="-317500" algn="l" rtl="0">
              <a:spcBef>
                <a:spcPts val="0"/>
              </a:spcBef>
              <a:spcAft>
                <a:spcPts val="0"/>
              </a:spcAft>
              <a:buSzPts val="1400"/>
              <a:buChar char="○"/>
            </a:pPr>
            <a:r>
              <a:rPr lang="en"/>
              <a:t>Simulation data</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Simulation Data</a:t>
            </a:r>
            <a:endParaRPr/>
          </a:p>
        </p:txBody>
      </p:sp>
      <p:sp>
        <p:nvSpPr>
          <p:cNvPr id="853" name="Google Shape;853;p113"/>
          <p:cNvSpPr txBox="1">
            <a:spLocks noGrp="1"/>
          </p:cNvSpPr>
          <p:nvPr>
            <p:ph type="body" idx="1"/>
          </p:nvPr>
        </p:nvSpPr>
        <p:spPr>
          <a:xfrm>
            <a:off x="311700" y="1152475"/>
            <a:ext cx="8520600" cy="3084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We use just haplogroups that are leaves in Phylotree</a:t>
            </a:r>
            <a:endParaRPr/>
          </a:p>
          <a:p>
            <a:pPr marL="457200" lvl="0" indent="-342900" algn="l" rtl="0">
              <a:spcBef>
                <a:spcPts val="0"/>
              </a:spcBef>
              <a:spcAft>
                <a:spcPts val="0"/>
              </a:spcAft>
              <a:buSzPts val="1800"/>
              <a:buChar char="●"/>
            </a:pPr>
            <a:r>
              <a:rPr lang="en"/>
              <a:t>The haplogroups are 2,897: </a:t>
            </a:r>
            <a:endParaRPr/>
          </a:p>
          <a:p>
            <a:pPr marL="914400" lvl="1" indent="-317500" algn="l" rtl="0">
              <a:spcBef>
                <a:spcPts val="0"/>
              </a:spcBef>
              <a:spcAft>
                <a:spcPts val="0"/>
              </a:spcAft>
              <a:buSzPts val="1400"/>
              <a:buChar char="○"/>
            </a:pPr>
            <a:r>
              <a:rPr lang="en"/>
              <a:t>423 haplogroups have one sequence</a:t>
            </a:r>
            <a:endParaRPr/>
          </a:p>
          <a:p>
            <a:pPr marL="914400" lvl="1" indent="-317500" algn="l" rtl="0">
              <a:spcBef>
                <a:spcPts val="0"/>
              </a:spcBef>
              <a:spcAft>
                <a:spcPts val="0"/>
              </a:spcAft>
              <a:buSzPts val="1400"/>
              <a:buChar char="○"/>
            </a:pPr>
            <a:r>
              <a:rPr lang="en"/>
              <a:t>2,454 haplogroups have two sequences</a:t>
            </a:r>
            <a:endParaRPr/>
          </a:p>
          <a:p>
            <a:pPr marL="914400" lvl="1" indent="-317500" algn="l" rtl="0">
              <a:spcBef>
                <a:spcPts val="0"/>
              </a:spcBef>
              <a:spcAft>
                <a:spcPts val="0"/>
              </a:spcAft>
              <a:buSzPts val="1400"/>
              <a:buChar char="○"/>
            </a:pPr>
            <a:r>
              <a:rPr lang="en"/>
              <a:t>20 haplogroups have three sequences. </a:t>
            </a:r>
            <a:endParaRPr/>
          </a:p>
          <a:p>
            <a:pPr marL="457200" lvl="0" indent="-342900" algn="l" rtl="0">
              <a:spcBef>
                <a:spcPts val="0"/>
              </a:spcBef>
              <a:spcAft>
                <a:spcPts val="0"/>
              </a:spcAft>
              <a:buSzPts val="1800"/>
              <a:buChar char="●"/>
            </a:pPr>
            <a:r>
              <a:rPr lang="en"/>
              <a:t>We divide these sequences of the haplogroups into two groups. </a:t>
            </a:r>
            <a:endParaRPr/>
          </a:p>
          <a:p>
            <a:pPr marL="914400" lvl="1" indent="-317500" algn="l" rtl="0">
              <a:spcBef>
                <a:spcPts val="0"/>
              </a:spcBef>
              <a:spcAft>
                <a:spcPts val="0"/>
              </a:spcAft>
              <a:buSzPts val="1400"/>
              <a:buChar char="○"/>
            </a:pPr>
            <a:r>
              <a:rPr lang="en"/>
              <a:t>Each group has the only sequence from a haplogroup when it has just one sequence. If the haplogroup has more than one sequence, a different sequence is put in a different group.</a:t>
            </a:r>
            <a:endParaRPr/>
          </a:p>
          <a:p>
            <a:pPr marL="457200" lvl="0" indent="-342900" algn="l" rtl="0">
              <a:spcBef>
                <a:spcPts val="0"/>
              </a:spcBef>
              <a:spcAft>
                <a:spcPts val="0"/>
              </a:spcAft>
              <a:buSzPts val="1800"/>
              <a:buChar char="●"/>
            </a:pPr>
            <a:r>
              <a:rPr lang="en"/>
              <a:t> A sequence is used for simulation is not used to be a reference to which map to it.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Simulation Data</a:t>
            </a:r>
            <a:endParaRPr/>
          </a:p>
        </p:txBody>
      </p:sp>
      <p:sp>
        <p:nvSpPr>
          <p:cNvPr id="859" name="Google Shape;859;p114"/>
          <p:cNvSpPr txBox="1">
            <a:spLocks noGrp="1"/>
          </p:cNvSpPr>
          <p:nvPr>
            <p:ph type="body" idx="1"/>
          </p:nvPr>
        </p:nvSpPr>
        <p:spPr>
          <a:xfrm>
            <a:off x="311700" y="1152475"/>
            <a:ext cx="8520600" cy="2505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We use wgsim tool to simulate data.</a:t>
            </a:r>
            <a:endParaRPr/>
          </a:p>
          <a:p>
            <a:pPr marL="457200" lvl="0" indent="-342900" algn="l" rtl="0">
              <a:spcBef>
                <a:spcPts val="0"/>
              </a:spcBef>
              <a:spcAft>
                <a:spcPts val="0"/>
              </a:spcAft>
              <a:buSzPts val="1800"/>
              <a:buChar char="●"/>
            </a:pPr>
            <a:r>
              <a:rPr lang="en"/>
              <a:t>Single Individuals</a:t>
            </a:r>
            <a:endParaRPr/>
          </a:p>
          <a:p>
            <a:pPr marL="914400" lvl="1" indent="-317500" algn="l" rtl="0">
              <a:spcBef>
                <a:spcPts val="0"/>
              </a:spcBef>
              <a:spcAft>
                <a:spcPts val="0"/>
              </a:spcAft>
              <a:buSzPts val="1400"/>
              <a:buChar char="○"/>
            </a:pPr>
            <a:r>
              <a:rPr lang="en"/>
              <a:t>10,000 read pairs</a:t>
            </a:r>
            <a:endParaRPr/>
          </a:p>
          <a:p>
            <a:pPr marL="914400" lvl="1" indent="-317500" algn="l" rtl="0">
              <a:spcBef>
                <a:spcPts val="0"/>
              </a:spcBef>
              <a:spcAft>
                <a:spcPts val="0"/>
              </a:spcAft>
              <a:buSzPts val="1400"/>
              <a:buChar char="○"/>
            </a:pPr>
            <a:r>
              <a:rPr lang="en"/>
              <a:t>Read length: 250 bp</a:t>
            </a:r>
            <a:endParaRPr/>
          </a:p>
          <a:p>
            <a:pPr marL="457200" lvl="0" indent="-342900" algn="l" rtl="0">
              <a:spcBef>
                <a:spcPts val="0"/>
              </a:spcBef>
              <a:spcAft>
                <a:spcPts val="0"/>
              </a:spcAft>
              <a:buSzPts val="1800"/>
              <a:buChar char="●"/>
            </a:pPr>
            <a:r>
              <a:rPr lang="en"/>
              <a:t>Mixture</a:t>
            </a:r>
            <a:endParaRPr/>
          </a:p>
          <a:p>
            <a:pPr marL="914400" lvl="1" indent="-317500" algn="l" rtl="0">
              <a:spcBef>
                <a:spcPts val="0"/>
              </a:spcBef>
              <a:spcAft>
                <a:spcPts val="0"/>
              </a:spcAft>
              <a:buSzPts val="1400"/>
              <a:buChar char="○"/>
            </a:pPr>
            <a:r>
              <a:rPr lang="en"/>
              <a:t>10,000 read pairs: </a:t>
            </a:r>
            <a:endParaRPr/>
          </a:p>
          <a:p>
            <a:pPr marL="1371600" lvl="2" indent="-317500" algn="l" rtl="0">
              <a:spcBef>
                <a:spcPts val="0"/>
              </a:spcBef>
              <a:spcAft>
                <a:spcPts val="0"/>
              </a:spcAft>
              <a:buSzPts val="1400"/>
              <a:buChar char="■"/>
            </a:pPr>
            <a:r>
              <a:rPr lang="en"/>
              <a:t>5,000 read pairs for each haplogroup in pair.</a:t>
            </a:r>
            <a:endParaRPr/>
          </a:p>
          <a:p>
            <a:pPr marL="1371600" lvl="2" indent="-317500" algn="l" rtl="0">
              <a:spcBef>
                <a:spcPts val="0"/>
              </a:spcBef>
              <a:spcAft>
                <a:spcPts val="0"/>
              </a:spcAft>
              <a:buSzPts val="1400"/>
              <a:buChar char="■"/>
            </a:pPr>
            <a:r>
              <a:rPr lang="en"/>
              <a:t>Read length: 250 bp</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1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Single Individual (Real Data) Leaves Haplogroups</a:t>
            </a:r>
            <a:endParaRPr/>
          </a:p>
          <a:p>
            <a:pPr marL="0" lvl="0" indent="0" algn="l" rtl="0">
              <a:spcBef>
                <a:spcPts val="0"/>
              </a:spcBef>
              <a:spcAft>
                <a:spcPts val="0"/>
              </a:spcAft>
              <a:buNone/>
            </a:pPr>
            <a:endParaRPr/>
          </a:p>
        </p:txBody>
      </p:sp>
      <p:pic>
        <p:nvPicPr>
          <p:cNvPr id="865" name="Google Shape;865;p115"/>
          <p:cNvPicPr preferRelativeResize="0"/>
          <p:nvPr/>
        </p:nvPicPr>
        <p:blipFill>
          <a:blip r:embed="rId3">
            <a:alphaModFix/>
          </a:blip>
          <a:stretch>
            <a:fillRect/>
          </a:stretch>
        </p:blipFill>
        <p:spPr>
          <a:xfrm>
            <a:off x="152400" y="1170125"/>
            <a:ext cx="6593199" cy="3820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sequence the mitogenome?</a:t>
            </a:r>
            <a:endParaRPr/>
          </a:p>
        </p:txBody>
      </p:sp>
      <p:sp>
        <p:nvSpPr>
          <p:cNvPr id="199" name="Google Shape;199;p35"/>
          <p:cNvSpPr txBox="1"/>
          <p:nvPr/>
        </p:nvSpPr>
        <p:spPr>
          <a:xfrm>
            <a:off x="0" y="4742500"/>
            <a:ext cx="9018600" cy="40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100">
                <a:latin typeface="Calibri"/>
                <a:ea typeface="Calibri"/>
                <a:cs typeface="Calibri"/>
                <a:sym typeface="Calibri"/>
              </a:rPr>
              <a:t>Kurabayashi, Atsushi, and Masayuki Sumida. "Afrobatrachian mitochondrial genomes: genome reorganization, gene rearrangement mechanisms, </a:t>
            </a:r>
            <a:endParaRPr sz="1100">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100">
                <a:latin typeface="Calibri"/>
                <a:ea typeface="Calibri"/>
                <a:cs typeface="Calibri"/>
                <a:sym typeface="Calibri"/>
              </a:rPr>
              <a:t>and evolutionary trends of duplicated and rearranged genes." BMC genomics 14.1 (2013): 633.</a:t>
            </a:r>
            <a:endParaRPr sz="1100">
              <a:latin typeface="Calibri"/>
              <a:ea typeface="Calibri"/>
              <a:cs typeface="Calibri"/>
              <a:sym typeface="Calibri"/>
            </a:endParaRPr>
          </a:p>
          <a:p>
            <a:pPr marL="0" marR="0" lvl="0" indent="0" algn="l" rtl="0">
              <a:spcBef>
                <a:spcPts val="0"/>
              </a:spcBef>
              <a:spcAft>
                <a:spcPts val="0"/>
              </a:spcAft>
              <a:buNone/>
            </a:pPr>
            <a:endParaRPr sz="1100">
              <a:latin typeface="Calibri"/>
              <a:ea typeface="Calibri"/>
              <a:cs typeface="Calibri"/>
              <a:sym typeface="Calibri"/>
            </a:endParaRPr>
          </a:p>
        </p:txBody>
      </p:sp>
      <p:sp>
        <p:nvSpPr>
          <p:cNvPr id="200" name="Google Shape;200;p35"/>
          <p:cNvSpPr txBox="1">
            <a:spLocks noGrp="1"/>
          </p:cNvSpPr>
          <p:nvPr>
            <p:ph type="body" idx="1"/>
          </p:nvPr>
        </p:nvSpPr>
        <p:spPr>
          <a:xfrm>
            <a:off x="311700" y="1152475"/>
            <a:ext cx="8562900" cy="1167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0000"/>
              </a:buClr>
              <a:buSzPts val="1800"/>
              <a:buChar char="●"/>
            </a:pPr>
            <a:r>
              <a:rPr lang="en">
                <a:solidFill>
                  <a:srgbClr val="FF0000"/>
                </a:solidFill>
              </a:rPr>
              <a:t>Species tree reconstruction</a:t>
            </a:r>
            <a:endParaRPr>
              <a:solidFill>
                <a:srgbClr val="FF0000"/>
              </a:solidFill>
            </a:endParaRPr>
          </a:p>
          <a:p>
            <a:pPr marL="914400" lvl="1" indent="-317500" algn="l" rtl="0">
              <a:lnSpc>
                <a:spcPct val="100000"/>
              </a:lnSpc>
              <a:spcBef>
                <a:spcPts val="0"/>
              </a:spcBef>
              <a:spcAft>
                <a:spcPts val="0"/>
              </a:spcAft>
              <a:buClr>
                <a:srgbClr val="000000"/>
              </a:buClr>
              <a:buSzPts val="1400"/>
              <a:buChar char="○"/>
            </a:pPr>
            <a:r>
              <a:rPr lang="en">
                <a:solidFill>
                  <a:schemeClr val="dk1"/>
                </a:solidFill>
              </a:rPr>
              <a:t>Mitochondrial genome sequences can be used for evolutionary studies of non-model species for which nuclear genomes are not yet available</a:t>
            </a:r>
            <a:endParaRPr>
              <a:solidFill>
                <a:srgbClr val="000000"/>
              </a:solidFill>
            </a:endParaRPr>
          </a:p>
        </p:txBody>
      </p:sp>
      <p:pic>
        <p:nvPicPr>
          <p:cNvPr id="201" name="Google Shape;201;p35" descr="https://lh4.googleusercontent.com/H7Gd0EN7TDb-gafDoj2H6FNpqiYKUcRWVFuVbGxYevAUp46duQl2PvVTMFlIp7L1vj9dzy6KELcYdweGa2qbgHlNDx1R_EUAkHihE_Xs8BV2Hu7588y3xvfYKFSV9oB-l3HjyT5sf1w"/>
          <p:cNvPicPr preferRelativeResize="0"/>
          <p:nvPr/>
        </p:nvPicPr>
        <p:blipFill rotWithShape="1">
          <a:blip r:embed="rId3">
            <a:alphaModFix/>
          </a:blip>
          <a:srcRect/>
          <a:stretch/>
        </p:blipFill>
        <p:spPr>
          <a:xfrm>
            <a:off x="4095378" y="2320273"/>
            <a:ext cx="4950764" cy="820202"/>
          </a:xfrm>
          <a:prstGeom prst="rect">
            <a:avLst/>
          </a:prstGeom>
          <a:noFill/>
          <a:ln>
            <a:noFill/>
          </a:ln>
        </p:spPr>
      </p:pic>
      <p:pic>
        <p:nvPicPr>
          <p:cNvPr id="202" name="Google Shape;202;p35" descr="https://lh3.googleusercontent.com/UdvVVJMbakgliI6pVpJXbVORfKzHwnuboKC-MLfo__6EZsI4NZbJLIOG-sZB3isXg2SNWqcm_uJHPd0BosOqi5Ea32-6V3fE5gYSwYTLXGzGfvrr4JSYkxT3ZFbsmOHYHmOfFO-nKBk"/>
          <p:cNvPicPr preferRelativeResize="0"/>
          <p:nvPr/>
        </p:nvPicPr>
        <p:blipFill rotWithShape="1">
          <a:blip r:embed="rId4">
            <a:alphaModFix/>
          </a:blip>
          <a:srcRect/>
          <a:stretch/>
        </p:blipFill>
        <p:spPr>
          <a:xfrm>
            <a:off x="2210175" y="3309775"/>
            <a:ext cx="6788125" cy="13308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16"/>
          <p:cNvSpPr txBox="1">
            <a:spLocks noGrp="1"/>
          </p:cNvSpPr>
          <p:nvPr>
            <p:ph type="title"/>
          </p:nvPr>
        </p:nvSpPr>
        <p:spPr>
          <a:xfrm>
            <a:off x="311700" y="445025"/>
            <a:ext cx="8520600" cy="110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Single Individual (Real Data) Internal-Nodes Haplogroups</a:t>
            </a:r>
            <a:endParaRPr/>
          </a:p>
          <a:p>
            <a:pPr marL="0" lvl="0" indent="0" algn="l" rtl="0">
              <a:spcBef>
                <a:spcPts val="0"/>
              </a:spcBef>
              <a:spcAft>
                <a:spcPts val="0"/>
              </a:spcAft>
              <a:buNone/>
            </a:pPr>
            <a:endParaRPr/>
          </a:p>
        </p:txBody>
      </p:sp>
      <p:pic>
        <p:nvPicPr>
          <p:cNvPr id="871" name="Google Shape;871;p116"/>
          <p:cNvPicPr preferRelativeResize="0"/>
          <p:nvPr/>
        </p:nvPicPr>
        <p:blipFill>
          <a:blip r:embed="rId3">
            <a:alphaModFix/>
          </a:blip>
          <a:stretch>
            <a:fillRect/>
          </a:stretch>
        </p:blipFill>
        <p:spPr>
          <a:xfrm>
            <a:off x="205100" y="1770925"/>
            <a:ext cx="7486650" cy="23622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Single Individual (Simulation Data for 2,897 Haplogroups)</a:t>
            </a:r>
            <a:endParaRPr/>
          </a:p>
        </p:txBody>
      </p:sp>
      <p:sp>
        <p:nvSpPr>
          <p:cNvPr id="877" name="Google Shape;877;p117"/>
          <p:cNvSpPr txBox="1"/>
          <p:nvPr/>
        </p:nvSpPr>
        <p:spPr>
          <a:xfrm>
            <a:off x="948600" y="1454525"/>
            <a:ext cx="1022400" cy="36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Group#1</a:t>
            </a:r>
            <a:endParaRPr/>
          </a:p>
        </p:txBody>
      </p:sp>
      <p:sp>
        <p:nvSpPr>
          <p:cNvPr id="878" name="Google Shape;878;p117"/>
          <p:cNvSpPr txBox="1"/>
          <p:nvPr/>
        </p:nvSpPr>
        <p:spPr>
          <a:xfrm>
            <a:off x="5925813" y="1545725"/>
            <a:ext cx="1022400" cy="36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Group#2</a:t>
            </a:r>
            <a:endParaRPr/>
          </a:p>
        </p:txBody>
      </p:sp>
      <p:pic>
        <p:nvPicPr>
          <p:cNvPr id="879" name="Google Shape;879;p117"/>
          <p:cNvPicPr preferRelativeResize="0"/>
          <p:nvPr/>
        </p:nvPicPr>
        <p:blipFill>
          <a:blip r:embed="rId3">
            <a:alphaModFix/>
          </a:blip>
          <a:stretch>
            <a:fillRect/>
          </a:stretch>
        </p:blipFill>
        <p:spPr>
          <a:xfrm>
            <a:off x="152400" y="1975925"/>
            <a:ext cx="3086100" cy="2257425"/>
          </a:xfrm>
          <a:prstGeom prst="rect">
            <a:avLst/>
          </a:prstGeom>
          <a:noFill/>
          <a:ln>
            <a:noFill/>
          </a:ln>
        </p:spPr>
      </p:pic>
      <p:pic>
        <p:nvPicPr>
          <p:cNvPr id="880" name="Google Shape;880;p117"/>
          <p:cNvPicPr preferRelativeResize="0"/>
          <p:nvPr/>
        </p:nvPicPr>
        <p:blipFill>
          <a:blip r:embed="rId4">
            <a:alphaModFix/>
          </a:blip>
          <a:stretch>
            <a:fillRect/>
          </a:stretch>
        </p:blipFill>
        <p:spPr>
          <a:xfrm>
            <a:off x="4828150" y="2009263"/>
            <a:ext cx="2990850" cy="219075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1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Single Individual (Simulation Data for 2,474 Haplogroups)</a:t>
            </a:r>
            <a:endParaRPr/>
          </a:p>
        </p:txBody>
      </p:sp>
      <p:sp>
        <p:nvSpPr>
          <p:cNvPr id="886" name="Google Shape;886;p118"/>
          <p:cNvSpPr txBox="1"/>
          <p:nvPr/>
        </p:nvSpPr>
        <p:spPr>
          <a:xfrm>
            <a:off x="1177200" y="1606925"/>
            <a:ext cx="1022400" cy="36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Group#1</a:t>
            </a:r>
            <a:endParaRPr/>
          </a:p>
        </p:txBody>
      </p:sp>
      <p:sp>
        <p:nvSpPr>
          <p:cNvPr id="887" name="Google Shape;887;p118"/>
          <p:cNvSpPr txBox="1"/>
          <p:nvPr/>
        </p:nvSpPr>
        <p:spPr>
          <a:xfrm>
            <a:off x="6154413" y="1698125"/>
            <a:ext cx="1022400" cy="36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Group#2</a:t>
            </a:r>
            <a:endParaRPr/>
          </a:p>
        </p:txBody>
      </p:sp>
      <p:pic>
        <p:nvPicPr>
          <p:cNvPr id="888" name="Google Shape;888;p118"/>
          <p:cNvPicPr preferRelativeResize="0"/>
          <p:nvPr/>
        </p:nvPicPr>
        <p:blipFill>
          <a:blip r:embed="rId3">
            <a:alphaModFix/>
          </a:blip>
          <a:stretch>
            <a:fillRect/>
          </a:stretch>
        </p:blipFill>
        <p:spPr>
          <a:xfrm>
            <a:off x="152400" y="2128325"/>
            <a:ext cx="3000375" cy="2247900"/>
          </a:xfrm>
          <a:prstGeom prst="rect">
            <a:avLst/>
          </a:prstGeom>
          <a:noFill/>
          <a:ln>
            <a:noFill/>
          </a:ln>
        </p:spPr>
      </p:pic>
      <p:pic>
        <p:nvPicPr>
          <p:cNvPr id="889" name="Google Shape;889;p118"/>
          <p:cNvPicPr preferRelativeResize="0"/>
          <p:nvPr/>
        </p:nvPicPr>
        <p:blipFill>
          <a:blip r:embed="rId4">
            <a:alphaModFix/>
          </a:blip>
          <a:stretch>
            <a:fillRect/>
          </a:stretch>
        </p:blipFill>
        <p:spPr>
          <a:xfrm>
            <a:off x="4981025" y="2156900"/>
            <a:ext cx="3009900" cy="219075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1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Single Individual (Real Data) Leaves Haplogroups</a:t>
            </a:r>
            <a:endParaRPr/>
          </a:p>
          <a:p>
            <a:pPr marL="0" lvl="0" indent="0" algn="l" rtl="0">
              <a:spcBef>
                <a:spcPts val="0"/>
              </a:spcBef>
              <a:spcAft>
                <a:spcPts val="0"/>
              </a:spcAft>
              <a:buNone/>
            </a:pPr>
            <a:endParaRPr/>
          </a:p>
        </p:txBody>
      </p:sp>
      <p:pic>
        <p:nvPicPr>
          <p:cNvPr id="895" name="Google Shape;895;p119"/>
          <p:cNvPicPr preferRelativeResize="0"/>
          <p:nvPr/>
        </p:nvPicPr>
        <p:blipFill>
          <a:blip r:embed="rId3">
            <a:alphaModFix/>
          </a:blip>
          <a:stretch>
            <a:fillRect/>
          </a:stretch>
        </p:blipFill>
        <p:spPr>
          <a:xfrm>
            <a:off x="152400" y="1170125"/>
            <a:ext cx="6403919" cy="382097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20"/>
          <p:cNvSpPr txBox="1">
            <a:spLocks noGrp="1"/>
          </p:cNvSpPr>
          <p:nvPr>
            <p:ph type="title"/>
          </p:nvPr>
        </p:nvSpPr>
        <p:spPr>
          <a:xfrm>
            <a:off x="311700" y="445025"/>
            <a:ext cx="8520600" cy="10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Single Individual (Real Data) Internal-Nodes Haplogroups</a:t>
            </a:r>
            <a:endParaRPr/>
          </a:p>
          <a:p>
            <a:pPr marL="0" lvl="0" indent="0" algn="l" rtl="0">
              <a:spcBef>
                <a:spcPts val="0"/>
              </a:spcBef>
              <a:spcAft>
                <a:spcPts val="0"/>
              </a:spcAft>
              <a:buNone/>
            </a:pPr>
            <a:endParaRPr/>
          </a:p>
        </p:txBody>
      </p:sp>
      <p:pic>
        <p:nvPicPr>
          <p:cNvPr id="901" name="Google Shape;901;p120"/>
          <p:cNvPicPr preferRelativeResize="0"/>
          <p:nvPr/>
        </p:nvPicPr>
        <p:blipFill>
          <a:blip r:embed="rId3">
            <a:alphaModFix/>
          </a:blip>
          <a:stretch>
            <a:fillRect/>
          </a:stretch>
        </p:blipFill>
        <p:spPr>
          <a:xfrm>
            <a:off x="152400" y="1614425"/>
            <a:ext cx="8058150" cy="2638425"/>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Mixture (Simulation Data) for 2,897 Pair Haplogroups</a:t>
            </a:r>
            <a:endParaRPr/>
          </a:p>
        </p:txBody>
      </p:sp>
      <p:pic>
        <p:nvPicPr>
          <p:cNvPr id="907" name="Google Shape;907;p121"/>
          <p:cNvPicPr preferRelativeResize="0"/>
          <p:nvPr/>
        </p:nvPicPr>
        <p:blipFill>
          <a:blip r:embed="rId3">
            <a:alphaModFix/>
          </a:blip>
          <a:stretch>
            <a:fillRect/>
          </a:stretch>
        </p:blipFill>
        <p:spPr>
          <a:xfrm>
            <a:off x="1575300" y="1666875"/>
            <a:ext cx="3590925" cy="180975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913" name="Google Shape;913;p1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Background</a:t>
            </a:r>
            <a:endParaRPr/>
          </a:p>
          <a:p>
            <a:pPr marL="457200" lvl="0" indent="-342900" algn="l" rtl="0">
              <a:spcBef>
                <a:spcPts val="0"/>
              </a:spcBef>
              <a:spcAft>
                <a:spcPts val="0"/>
              </a:spcAft>
              <a:buSzPts val="1800"/>
              <a:buChar char="●"/>
            </a:pPr>
            <a:r>
              <a:rPr lang="en"/>
              <a:t>Mitochondrial Genome Assembly</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Statistical Mitogenome Assembly with Repeats (SMART)</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914400" lvl="1" indent="-317500" algn="l" rtl="0">
              <a:spcBef>
                <a:spcPts val="0"/>
              </a:spcBef>
              <a:spcAft>
                <a:spcPts val="0"/>
              </a:spcAft>
              <a:buSzPts val="1400"/>
              <a:buChar char="○"/>
            </a:pPr>
            <a:r>
              <a:rPr lang="en"/>
              <a:t>Multi-Sample Statistical Mitogenome Assembly with Repeats (SMART2)</a:t>
            </a:r>
            <a:endParaRPr/>
          </a:p>
          <a:p>
            <a:pPr marL="1371600" lvl="2" indent="-317500" algn="l" rtl="0">
              <a:spcBef>
                <a:spcPts val="0"/>
              </a:spcBef>
              <a:spcAft>
                <a:spcPts val="0"/>
              </a:spcAft>
              <a:buSzPts val="1400"/>
              <a:buChar char="■"/>
            </a:pPr>
            <a:r>
              <a:rPr lang="en"/>
              <a:t>The pipeline</a:t>
            </a:r>
            <a:endParaRPr/>
          </a:p>
          <a:p>
            <a:pPr marL="1371600" lvl="2" indent="-317500" algn="l" rtl="0">
              <a:spcBef>
                <a:spcPts val="0"/>
              </a:spcBef>
              <a:spcAft>
                <a:spcPts val="0"/>
              </a:spcAft>
              <a:buSzPts val="1400"/>
              <a:buChar char="■"/>
            </a:pPr>
            <a:r>
              <a:rPr lang="en"/>
              <a:t>Results</a:t>
            </a:r>
            <a:endParaRPr/>
          </a:p>
          <a:p>
            <a:pPr marL="457200" lvl="0" indent="-342900" algn="l" rtl="0">
              <a:spcBef>
                <a:spcPts val="0"/>
              </a:spcBef>
              <a:spcAft>
                <a:spcPts val="0"/>
              </a:spcAft>
              <a:buSzPts val="1800"/>
              <a:buChar char="●"/>
            </a:pPr>
            <a:r>
              <a:rPr lang="en"/>
              <a:t>Haplogroup Assignment</a:t>
            </a:r>
            <a:endParaRPr/>
          </a:p>
          <a:p>
            <a:pPr marL="914400" lvl="1" indent="-317500" algn="l" rtl="0">
              <a:spcBef>
                <a:spcPts val="0"/>
              </a:spcBef>
              <a:spcAft>
                <a:spcPts val="0"/>
              </a:spcAft>
              <a:buSzPts val="1400"/>
              <a:buChar char="○"/>
            </a:pPr>
            <a:r>
              <a:rPr lang="en"/>
              <a:t>Related Work</a:t>
            </a:r>
            <a:endParaRPr/>
          </a:p>
          <a:p>
            <a:pPr marL="914400" lvl="1" indent="-317500" algn="l" rtl="0">
              <a:spcBef>
                <a:spcPts val="0"/>
              </a:spcBef>
              <a:spcAft>
                <a:spcPts val="0"/>
              </a:spcAft>
              <a:buSzPts val="1400"/>
              <a:buChar char="○"/>
            </a:pPr>
            <a:r>
              <a:rPr lang="en"/>
              <a:t>Algorithms (single &amp; mixture)</a:t>
            </a:r>
            <a:endParaRPr/>
          </a:p>
          <a:p>
            <a:pPr marL="914400" lvl="1" indent="-317500" algn="l" rtl="0">
              <a:spcBef>
                <a:spcPts val="0"/>
              </a:spcBef>
              <a:spcAft>
                <a:spcPts val="0"/>
              </a:spcAft>
              <a:buSzPts val="1400"/>
              <a:buChar char="○"/>
            </a:pPr>
            <a:r>
              <a:rPr lang="en"/>
              <a:t>Results</a:t>
            </a:r>
            <a:endParaRPr/>
          </a:p>
          <a:p>
            <a:pPr marL="457200" lvl="0" indent="-342900" algn="l" rtl="0">
              <a:spcBef>
                <a:spcPts val="0"/>
              </a:spcBef>
              <a:spcAft>
                <a:spcPts val="0"/>
              </a:spcAft>
              <a:buClr>
                <a:srgbClr val="FF0000"/>
              </a:buClr>
              <a:buSzPts val="1800"/>
              <a:buChar char="●"/>
            </a:pPr>
            <a:r>
              <a:rPr lang="en" b="1">
                <a:solidFill>
                  <a:srgbClr val="FF0000"/>
                </a:solidFill>
              </a:rPr>
              <a:t>Future Work</a:t>
            </a:r>
            <a:endParaRPr b="1">
              <a:solidFill>
                <a:srgbClr val="FF000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Work</a:t>
            </a:r>
            <a:endParaRPr/>
          </a:p>
        </p:txBody>
      </p:sp>
      <p:sp>
        <p:nvSpPr>
          <p:cNvPr id="919" name="Google Shape;919;p123"/>
          <p:cNvSpPr txBox="1">
            <a:spLocks noGrp="1"/>
          </p:cNvSpPr>
          <p:nvPr>
            <p:ph type="body" idx="1"/>
          </p:nvPr>
        </p:nvSpPr>
        <p:spPr>
          <a:xfrm>
            <a:off x="311700" y="1152475"/>
            <a:ext cx="8520600" cy="2844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Plants organelles Assembly</a:t>
            </a:r>
            <a:endParaRPr/>
          </a:p>
          <a:p>
            <a:pPr marL="914400" lvl="1" indent="-317500" algn="l" rtl="0">
              <a:spcBef>
                <a:spcPts val="0"/>
              </a:spcBef>
              <a:spcAft>
                <a:spcPts val="0"/>
              </a:spcAft>
              <a:buSzPts val="1400"/>
              <a:buChar char="○"/>
            </a:pPr>
            <a:r>
              <a:rPr lang="en"/>
              <a:t>Circular organelles in Plants:</a:t>
            </a:r>
            <a:endParaRPr/>
          </a:p>
          <a:p>
            <a:pPr marL="1371600" lvl="2" indent="-317500" algn="l" rtl="0">
              <a:spcBef>
                <a:spcPts val="0"/>
              </a:spcBef>
              <a:spcAft>
                <a:spcPts val="0"/>
              </a:spcAft>
              <a:buSzPts val="1400"/>
              <a:buChar char="■"/>
            </a:pPr>
            <a:r>
              <a:rPr lang="en"/>
              <a:t>Mitochondria</a:t>
            </a:r>
            <a:endParaRPr/>
          </a:p>
          <a:p>
            <a:pPr marL="1371600" lvl="2" indent="-317500" algn="l" rtl="0">
              <a:spcBef>
                <a:spcPts val="0"/>
              </a:spcBef>
              <a:spcAft>
                <a:spcPts val="0"/>
              </a:spcAft>
              <a:buSzPts val="1400"/>
              <a:buChar char="■"/>
            </a:pPr>
            <a:r>
              <a:rPr lang="en"/>
              <a:t>Chloroplasts</a:t>
            </a:r>
            <a:endParaRPr/>
          </a:p>
          <a:p>
            <a:pPr marL="914400" lvl="1" indent="-317500" algn="l" rtl="0">
              <a:spcBef>
                <a:spcPts val="0"/>
              </a:spcBef>
              <a:spcAft>
                <a:spcPts val="0"/>
              </a:spcAft>
              <a:buSzPts val="1400"/>
              <a:buChar char="○"/>
            </a:pPr>
            <a:r>
              <a:rPr lang="en"/>
              <a:t>Plants organelle genomes are much larger than in animals</a:t>
            </a:r>
            <a:endParaRPr/>
          </a:p>
          <a:p>
            <a:pPr marL="914400" lvl="1" indent="-317500" algn="l" rtl="0">
              <a:spcBef>
                <a:spcPts val="0"/>
              </a:spcBef>
              <a:spcAft>
                <a:spcPts val="0"/>
              </a:spcAft>
              <a:buSzPts val="1400"/>
              <a:buChar char="○"/>
            </a:pPr>
            <a:r>
              <a:rPr lang="en"/>
              <a:t>Mitochondrial genome sizes in plants are between 200,000 and 2,000,000 bp</a:t>
            </a:r>
            <a:endParaRPr/>
          </a:p>
          <a:p>
            <a:pPr marL="914400" lvl="1" indent="-317500" algn="l" rtl="0">
              <a:spcBef>
                <a:spcPts val="0"/>
              </a:spcBef>
              <a:spcAft>
                <a:spcPts val="0"/>
              </a:spcAft>
              <a:buSzPts val="1400"/>
              <a:buChar char="○"/>
            </a:pPr>
            <a:r>
              <a:rPr lang="en"/>
              <a:t>90% of these larger plants mitochondrial DNA sequences are introns and repeated sequences</a:t>
            </a:r>
            <a:endParaRPr/>
          </a:p>
          <a:p>
            <a:pPr marL="914400" lvl="1" indent="-317500" algn="l" rtl="0">
              <a:spcBef>
                <a:spcPts val="0"/>
              </a:spcBef>
              <a:spcAft>
                <a:spcPts val="0"/>
              </a:spcAft>
              <a:buSzPts val="1400"/>
              <a:buChar char="○"/>
            </a:pPr>
            <a:r>
              <a:rPr lang="en"/>
              <a:t>Chloroplasts genomes range size is between 120,000 and 170,000</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1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Publications</a:t>
            </a:r>
            <a:endParaRPr/>
          </a:p>
        </p:txBody>
      </p:sp>
      <p:sp>
        <p:nvSpPr>
          <p:cNvPr id="925" name="Google Shape;925;p1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M.S. Muyyarikkandy and </a:t>
            </a:r>
            <a:r>
              <a:rPr lang="en" sz="1200" b="1"/>
              <a:t>F. Alqahtani</a:t>
            </a:r>
            <a:r>
              <a:rPr lang="en" sz="1200"/>
              <a:t> and I.I. Mandoiu and M.A. Amalaradjou, </a:t>
            </a:r>
            <a:r>
              <a:rPr lang="en" sz="1200" b="1"/>
              <a:t>Draft Genome Sequence of Lactobacillus rhamnosus NRRL B-442, a Potential Probiotic Strain</a:t>
            </a:r>
            <a:r>
              <a:rPr lang="en" sz="1200"/>
              <a:t>, Genome Announcements 6, pp. e00046-18, 2018</a:t>
            </a:r>
            <a:endParaRPr sz="1200"/>
          </a:p>
          <a:p>
            <a:pPr marL="457200" lvl="0" indent="-304800" algn="l" rtl="0">
              <a:spcBef>
                <a:spcPts val="0"/>
              </a:spcBef>
              <a:spcAft>
                <a:spcPts val="0"/>
              </a:spcAft>
              <a:buSzPts val="1200"/>
              <a:buChar char="●"/>
            </a:pPr>
            <a:r>
              <a:rPr lang="en" sz="1200"/>
              <a:t>M.S. Muyyarikkandy and </a:t>
            </a:r>
            <a:r>
              <a:rPr lang="en" sz="1200" b="1"/>
              <a:t>F. Alqahtani</a:t>
            </a:r>
            <a:r>
              <a:rPr lang="en" sz="1200"/>
              <a:t> and I.I. Mandoiu and M.A. Amalaradjou, </a:t>
            </a:r>
            <a:r>
              <a:rPr lang="en" sz="1200" b="1"/>
              <a:t>Draft Genome Sequence of Lactobacillus paracasei DUP 13076, Which Exhibits Potent Antipathogenic Effects against Salmonella enterica Serovars Enteritidis, Typhimurium, and Heidelberg</a:t>
            </a:r>
            <a:r>
              <a:rPr lang="en" sz="1200"/>
              <a:t>, Genome Announcements 6, pp. e00065-18, 2018</a:t>
            </a:r>
            <a:endParaRPr sz="1200"/>
          </a:p>
          <a:p>
            <a:pPr marL="457200" lvl="0" indent="-304800" algn="l" rtl="0">
              <a:spcBef>
                <a:spcPts val="0"/>
              </a:spcBef>
              <a:spcAft>
                <a:spcPts val="0"/>
              </a:spcAft>
              <a:buSzPts val="1200"/>
              <a:buChar char="●"/>
            </a:pPr>
            <a:r>
              <a:rPr lang="en" sz="1200"/>
              <a:t>J. Duan and Z. Jiang and </a:t>
            </a:r>
            <a:r>
              <a:rPr lang="en" sz="1200" b="1"/>
              <a:t>F. Alqahtani</a:t>
            </a:r>
            <a:r>
              <a:rPr lang="en" sz="1200"/>
              <a:t> and I.I. Mandoiu and D. Hong and X. Zheng and S.L. Marjani and J. Chen and X. Tian, </a:t>
            </a:r>
            <a:r>
              <a:rPr lang="en" sz="1200" b="1"/>
              <a:t>Methylome dynamics of bovine gametes and in vivo early embryos</a:t>
            </a:r>
            <a:r>
              <a:rPr lang="en" sz="1200"/>
              <a:t>, Frontiers in Genetics 10:512, 2019</a:t>
            </a:r>
            <a:endParaRPr sz="1200"/>
          </a:p>
          <a:p>
            <a:pPr marL="457200" lvl="0" indent="-304800" algn="l" rtl="0">
              <a:spcBef>
                <a:spcPts val="0"/>
              </a:spcBef>
              <a:spcAft>
                <a:spcPts val="0"/>
              </a:spcAft>
              <a:buSzPts val="1200"/>
              <a:buChar char="●"/>
            </a:pPr>
            <a:r>
              <a:rPr lang="en" sz="1200" b="1"/>
              <a:t>F. Alqahtani</a:t>
            </a:r>
            <a:r>
              <a:rPr lang="en" sz="1200"/>
              <a:t> and I.I. Mandoiu, </a:t>
            </a:r>
            <a:r>
              <a:rPr lang="en" sz="1200" b="1"/>
              <a:t>Statistical Mitogenome Assembly with Repeats</a:t>
            </a:r>
            <a:r>
              <a:rPr lang="en" sz="1200"/>
              <a:t>, Journal of Computational Biology, 2020 (accepted)</a:t>
            </a:r>
            <a:endParaRPr sz="1200"/>
          </a:p>
          <a:p>
            <a:pPr marL="457200" lvl="0" indent="-304800" algn="l" rtl="0">
              <a:spcBef>
                <a:spcPts val="0"/>
              </a:spcBef>
              <a:spcAft>
                <a:spcPts val="0"/>
              </a:spcAft>
              <a:buSzPts val="1200"/>
              <a:buChar char="●"/>
            </a:pPr>
            <a:r>
              <a:rPr lang="en" sz="1200" b="1"/>
              <a:t>F. Alqahtani</a:t>
            </a:r>
            <a:r>
              <a:rPr lang="en" sz="1200"/>
              <a:t> and I.I. Mandoiu, </a:t>
            </a:r>
            <a:r>
              <a:rPr lang="en" sz="1200" b="1"/>
              <a:t>SMART2: Multi-Library Statistical Mitogenome Assembly with Repeats</a:t>
            </a:r>
            <a:r>
              <a:rPr lang="en" sz="1200"/>
              <a:t>, Post-proceedings of ICCABS’19, Springer Verlag LNBI, (under review)</a:t>
            </a:r>
            <a:endParaRPr sz="1200"/>
          </a:p>
          <a:p>
            <a:pPr marL="457200" lvl="0" indent="-304800" algn="l" rtl="0">
              <a:spcBef>
                <a:spcPts val="0"/>
              </a:spcBef>
              <a:spcAft>
                <a:spcPts val="0"/>
              </a:spcAft>
              <a:buSzPts val="1200"/>
              <a:buChar char="●"/>
            </a:pPr>
            <a:r>
              <a:rPr lang="en" sz="1200" b="1"/>
              <a:t>F. Alqahtani</a:t>
            </a:r>
            <a:r>
              <a:rPr lang="en" sz="1200"/>
              <a:t>, D. Duckett, S. Pirro, and I.I. Mandoiu, </a:t>
            </a:r>
            <a:r>
              <a:rPr lang="en" sz="1200" b="1"/>
              <a:t>Complete mitochondrial genome of the Water vole, </a:t>
            </a:r>
            <a:r>
              <a:rPr lang="en" sz="1200" b="1" i="1"/>
              <a:t>Microtus richardsoni</a:t>
            </a:r>
            <a:r>
              <a:rPr lang="en" sz="1200" b="1"/>
              <a:t>, </a:t>
            </a:r>
            <a:r>
              <a:rPr lang="en" sz="1200"/>
              <a:t>(in preparation)</a:t>
            </a:r>
            <a:r>
              <a:rPr lang="en" sz="1200" b="1"/>
              <a:t>  </a:t>
            </a:r>
            <a:endParaRPr sz="1200" b="1"/>
          </a:p>
          <a:p>
            <a:pPr marL="457200" lvl="0" indent="-304800" algn="l" rtl="0">
              <a:spcBef>
                <a:spcPts val="0"/>
              </a:spcBef>
              <a:spcAft>
                <a:spcPts val="0"/>
              </a:spcAft>
              <a:buSzPts val="1200"/>
              <a:buChar char="●"/>
            </a:pPr>
            <a:r>
              <a:rPr lang="en" sz="1200" b="1"/>
              <a:t>F. Alqahtani</a:t>
            </a:r>
            <a:r>
              <a:rPr lang="en" sz="1200"/>
              <a:t> and I.I. Mandoiu, </a:t>
            </a:r>
            <a:r>
              <a:rPr lang="en" sz="1200" b="1"/>
              <a:t>Haplogroup Assignment of Mitochondrial DNA Sequence from Mixture Samples</a:t>
            </a:r>
            <a:r>
              <a:rPr lang="en" sz="1200"/>
              <a:t> (in preparation)</a:t>
            </a:r>
            <a:endParaRPr sz="12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for Your Attention</a:t>
            </a:r>
            <a:endParaRPr/>
          </a:p>
        </p:txBody>
      </p:sp>
      <p:sp>
        <p:nvSpPr>
          <p:cNvPr id="931" name="Google Shape;931;p1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Any questions?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4407</Words>
  <Application>Microsoft Office PowerPoint</Application>
  <PresentationFormat>On-screen Show (16:9)</PresentationFormat>
  <Paragraphs>569</Paragraphs>
  <Slides>99</Slides>
  <Notes>99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99</vt:i4>
      </vt:variant>
    </vt:vector>
  </HeadingPairs>
  <TitlesOfParts>
    <vt:vector size="103" baseType="lpstr">
      <vt:lpstr>Arial</vt:lpstr>
      <vt:lpstr>Calibri</vt:lpstr>
      <vt:lpstr>Simple Light</vt:lpstr>
      <vt:lpstr>Office Theme</vt:lpstr>
      <vt:lpstr>Algorithms for Mitochondrial Genome Assembly and Haplogroup Assignment from Low-Coverage Whole-Genome Sequencing Data</vt:lpstr>
      <vt:lpstr>Outline</vt:lpstr>
      <vt:lpstr>Outline</vt:lpstr>
      <vt:lpstr>Mitochondria</vt:lpstr>
      <vt:lpstr>Nuclear Genome vs. Mitochondrial Genome</vt:lpstr>
      <vt:lpstr>Why sequence the mitogenome?</vt:lpstr>
      <vt:lpstr>Why sequence the mitogenome?</vt:lpstr>
      <vt:lpstr>Why sequence the mitogenome?</vt:lpstr>
      <vt:lpstr>Why sequence the mitogenome?</vt:lpstr>
      <vt:lpstr>Outline</vt:lpstr>
      <vt:lpstr>Related Work </vt:lpstr>
      <vt:lpstr>Long-read WGS Data</vt:lpstr>
      <vt:lpstr>Most Existing Mitogenome Assembly Tools</vt:lpstr>
      <vt:lpstr>MToolBox </vt:lpstr>
      <vt:lpstr>NOVOPlasty</vt:lpstr>
      <vt:lpstr>Norgal</vt:lpstr>
      <vt:lpstr>Outline</vt:lpstr>
      <vt:lpstr>SMART</vt:lpstr>
      <vt:lpstr>SMART Workflow</vt:lpstr>
      <vt:lpstr>Seed Selection</vt:lpstr>
      <vt:lpstr>Adapter Detection and Trimming</vt:lpstr>
      <vt:lpstr>Random Read Re-sampling</vt:lpstr>
      <vt:lpstr>Coverage-based Read Filtering</vt:lpstr>
      <vt:lpstr>PowerPoint Presentation</vt:lpstr>
      <vt:lpstr>PowerPoint Presentation</vt:lpstr>
      <vt:lpstr>PowerPoint Presentation</vt:lpstr>
      <vt:lpstr>PowerPoint Presentation</vt:lpstr>
      <vt:lpstr>Preliminary Assembly</vt:lpstr>
      <vt:lpstr>Preliminary Contig Filtering</vt:lpstr>
      <vt:lpstr>Alignment-based Read Filtering</vt:lpstr>
      <vt:lpstr>Secondary Assembly</vt:lpstr>
      <vt:lpstr>Scaffolding</vt:lpstr>
      <vt:lpstr>Scaffolding</vt:lpstr>
      <vt:lpstr>ALE likelihood</vt:lpstr>
      <vt:lpstr>Clustering</vt:lpstr>
      <vt:lpstr>Clustering</vt:lpstr>
      <vt:lpstr>Clustering</vt:lpstr>
      <vt:lpstr>Clustering</vt:lpstr>
      <vt:lpstr>Annotation</vt:lpstr>
      <vt:lpstr>MITOS annotation</vt:lpstr>
      <vt:lpstr>Galaxy Interface @ neo.engr.uconn.edu/?toolid=SMART</vt:lpstr>
      <vt:lpstr>Outline</vt:lpstr>
      <vt:lpstr>Datasets</vt:lpstr>
      <vt:lpstr>Human WGS and WES datasets</vt:lpstr>
      <vt:lpstr>Non-Human WGS datasets</vt:lpstr>
      <vt:lpstr>Assessment of read filtering accuracy for human datasets with 2.5-25M read pairs</vt:lpstr>
      <vt:lpstr>Assembly accuracy comparison on human datasets</vt:lpstr>
      <vt:lpstr>Effect of the seed Length and Similarity on Read Filtering Accuracy and Assembly</vt:lpstr>
      <vt:lpstr>Effect of the seed Length and Similarity on Read Filtering Accuracy and Assembly</vt:lpstr>
      <vt:lpstr>SMART assembly accuracy for non-human datasets</vt:lpstr>
      <vt:lpstr>Pyxicephalus adspersus (African bullfrog)</vt:lpstr>
      <vt:lpstr>Outline</vt:lpstr>
      <vt:lpstr>SMART2</vt:lpstr>
      <vt:lpstr>SMART2 Workflow</vt:lpstr>
      <vt:lpstr>PowerPoint Presentation</vt:lpstr>
      <vt:lpstr>Random Read Re-sampling</vt:lpstr>
      <vt:lpstr>Doubling strategy</vt:lpstr>
      <vt:lpstr>PowerPoint Presentation</vt:lpstr>
      <vt:lpstr>Coverage-based K-mer Classification</vt:lpstr>
      <vt:lpstr>PowerPoint Presentation</vt:lpstr>
      <vt:lpstr>Outline</vt:lpstr>
      <vt:lpstr>Datasets</vt:lpstr>
      <vt:lpstr>WGS Datasets from Species with Published Mitogenome</vt:lpstr>
      <vt:lpstr>WGS Datasets from Species without Published Mitogenome</vt:lpstr>
      <vt:lpstr>Accuracy of single and multi-library coverage-based filters on 100k-3.2M read pairs randomly selected </vt:lpstr>
      <vt:lpstr>Assembled Sequence Length and Percentage Identity to the Published Reference</vt:lpstr>
      <vt:lpstr>Mitochondrial Sequences Assembled by SMART2 for 26 Metazoans without Previously Published Mitogenomes</vt:lpstr>
      <vt:lpstr>Phylogenetic Tree for Novel mtDNA Sequences with Related Species</vt:lpstr>
      <vt:lpstr>Outline</vt:lpstr>
      <vt:lpstr>Mitochondrial Haplotype and Haplogroup</vt:lpstr>
      <vt:lpstr>DNA Mixtures</vt:lpstr>
      <vt:lpstr>Phylotree</vt:lpstr>
      <vt:lpstr>Phylotree</vt:lpstr>
      <vt:lpstr>Related Work</vt:lpstr>
      <vt:lpstr>MIXEMT Workflow</vt:lpstr>
      <vt:lpstr>Outline</vt:lpstr>
      <vt:lpstr>Single Individual Algorithms </vt:lpstr>
      <vt:lpstr>Frequencies</vt:lpstr>
      <vt:lpstr>Jaccard</vt:lpstr>
      <vt:lpstr>Hybrid</vt:lpstr>
      <vt:lpstr>Mixture Algorithms </vt:lpstr>
      <vt:lpstr>Frequencies</vt:lpstr>
      <vt:lpstr>Jaccard</vt:lpstr>
      <vt:lpstr>Jaccard-Unions</vt:lpstr>
      <vt:lpstr>Outline</vt:lpstr>
      <vt:lpstr>Dataset</vt:lpstr>
      <vt:lpstr>Simulation Data</vt:lpstr>
      <vt:lpstr>Simulation Data</vt:lpstr>
      <vt:lpstr>Single Individual (Real Data) Leaves Haplogroups </vt:lpstr>
      <vt:lpstr>Single Individual (Real Data) Internal-Nodes Haplogroups </vt:lpstr>
      <vt:lpstr>Single Individual (Simulation Data for 2,897 Haplogroups)</vt:lpstr>
      <vt:lpstr>Single Individual (Simulation Data for 2,474 Haplogroups)</vt:lpstr>
      <vt:lpstr>Single Individual (Real Data) Leaves Haplogroups </vt:lpstr>
      <vt:lpstr>Single Individual (Real Data) Internal-Nodes Haplogroups </vt:lpstr>
      <vt:lpstr>Mixture (Simulation Data) for 2,897 Pair Haplogroups</vt:lpstr>
      <vt:lpstr>Outline</vt:lpstr>
      <vt:lpstr>Future Work</vt:lpstr>
      <vt:lpstr>Publications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Algorithms for Mitochondrial Genome Assembly and Haplogroup Assignment from Low-Coverage Whole-Genome Sequencing Data</dc:title>
  <cp:lastModifiedBy>Windows User</cp:lastModifiedBy>
  <cp:revision>1</cp:revision>
  <dcterms:modified xsi:type="dcterms:W3CDTF">2020-02-15T18:06:21Z</dcterms:modified>
</cp:coreProperties>
</file>