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945600" cy="32918400"/>
  <p:notesSz cx="7010400" cy="92964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4630" autoAdjust="0"/>
  </p:normalViewPr>
  <p:slideViewPr>
    <p:cSldViewPr>
      <p:cViewPr varScale="1">
        <p:scale>
          <a:sx n="23" d="100"/>
          <a:sy n="23" d="100"/>
        </p:scale>
        <p:origin x="-3354" y="-102"/>
      </p:cViewPr>
      <p:guideLst>
        <p:guide orient="horz" pos="1036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40FA3-F708-4E05-8B96-0057525D843C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696913"/>
            <a:ext cx="23241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181C-5F24-4178-B8FF-27747E88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181C-5F24-4178-B8FF-27747E88AE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7"/>
            <a:ext cx="1865376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5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1318268"/>
            <a:ext cx="4937760" cy="280873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318268"/>
            <a:ext cx="14447520" cy="280873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2" y="21153121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2" y="13952227"/>
            <a:ext cx="18653760" cy="7200896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7680966"/>
            <a:ext cx="9692640" cy="2172462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7680966"/>
            <a:ext cx="9692640" cy="21724621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2" y="7368541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2" y="10439399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7368541"/>
            <a:ext cx="9700259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10439399"/>
            <a:ext cx="9700259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0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1310641"/>
            <a:ext cx="7219952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3"/>
            <a:ext cx="12268202" cy="28094944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2" y="6888483"/>
            <a:ext cx="7219952" cy="22517104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3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2"/>
            <a:ext cx="13167360" cy="2720344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19"/>
            <a:ext cx="13167360" cy="1975104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6"/>
            <a:ext cx="13167360" cy="3863336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5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6"/>
            <a:ext cx="19751040" cy="21724621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4"/>
            <a:ext cx="51206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8788E-EC14-4FBB-80D9-B4AA5A42CE58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4"/>
            <a:ext cx="69494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4"/>
            <a:ext cx="5120640" cy="1752599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537D-A566-4644-9538-065A9F0E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https://slack.global.ssl.fastly.net/489d/img/icons/app-2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4" y="285369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on\Google Drive\Personal\SMPLBIO\Downloads\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449" y="2027237"/>
            <a:ext cx="4532566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/>
          <p:nvPr/>
        </p:nvSpPr>
        <p:spPr>
          <a:xfrm>
            <a:off x="914400" y="1600200"/>
            <a:ext cx="9448800" cy="3200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65F91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lang="en-US" sz="1200" dirty="0">
              <a:effectLst/>
              <a:ea typeface="MS Mincho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7399" y="16535400"/>
            <a:ext cx="40311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02199" y="15849600"/>
            <a:ext cx="228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Text Box 1"/>
          <p:cNvSpPr txBox="1"/>
          <p:nvPr/>
        </p:nvSpPr>
        <p:spPr>
          <a:xfrm>
            <a:off x="1219200" y="1447800"/>
            <a:ext cx="19202400" cy="2362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Cloud-Based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Transcriptome Quantification from RNA-Sequencing Reads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ea typeface="MS Mincho"/>
              <a:cs typeface="Times New Roman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7460" y="6361538"/>
            <a:ext cx="195311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Massively parallel whole transcriptome sequencing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become the technology of choice for performing transcriptome analysis, rapidly replacing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microarray-based technologies.  Unlike microarrays, 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has the ability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probe the complete transcriptome at single base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resolution, providing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powerful tool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transcriptome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reconstruction, gene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 estimation,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studying trans- and cis-regulatory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effects, calling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variants, etc.  However, widespread adoption of 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poses a significant challenge since most biology labs do not have the high-performance computational infrastructure and bioinformatics expertise needed to store and analyze large 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datasets.  The goal of this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senior design project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to implement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prototype RNA-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pipeline based on the scalable cloud-based software platform developed by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Smpl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Bio LLC.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10" y="213360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67198" y="14478000"/>
            <a:ext cx="7933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Voice of the customer interviews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phase of the project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conducted interviews with RNA-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users across the UConn campus and distilled their feedback into a set of requirements.</a:t>
            </a:r>
          </a:p>
        </p:txBody>
      </p:sp>
      <p:sp>
        <p:nvSpPr>
          <p:cNvPr id="77" name="CustomShape 6"/>
          <p:cNvSpPr/>
          <p:nvPr/>
        </p:nvSpPr>
        <p:spPr>
          <a:xfrm>
            <a:off x="1083419" y="25080754"/>
            <a:ext cx="5287496" cy="35323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Smpl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</a:t>
            </a: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Smpl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LLC,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UConn spin-off based in Tolland,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CT, is focused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delivering powerful yet easy to use bioinformatics solutions for targeted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best-in-class tools for biomarker selection, experimental design, and data analysis. These tools are delivered through a representational state transfer (REST)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program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(API)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hosted on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Amazon Elastic Compute Cloud (EC2). </a:t>
            </a: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2" name="AutoShape 5" descr="https://slack-files.com/files-tmb/T038A4AN7-F04J8M5HE-3b0f3e14d5/pasted_image_at_2015_04_27_11_30_am_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81742" y="8887114"/>
            <a:ext cx="19888199" cy="5131693"/>
            <a:chOff x="1295401" y="27053627"/>
            <a:chExt cx="19888199" cy="5131693"/>
          </a:xfrm>
        </p:grpSpPr>
        <p:pic>
          <p:nvPicPr>
            <p:cNvPr id="92" name="Picture 4" descr="C:\Users\ion\AppData\Local\Microsoft\Windows\Temporary Internet Files\Content.IE5\9SXPPVQV\xps15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5400" y="28343210"/>
              <a:ext cx="4648200" cy="3842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/>
            <p:cNvGrpSpPr/>
            <p:nvPr/>
          </p:nvGrpSpPr>
          <p:grpSpPr>
            <a:xfrm>
              <a:off x="1295401" y="27569156"/>
              <a:ext cx="4195036" cy="4206244"/>
              <a:chOff x="0" y="148280"/>
              <a:chExt cx="1804086" cy="170523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85352"/>
                <a:ext cx="1804086" cy="1668163"/>
              </a:xfrm>
              <a:prstGeom prst="rect">
                <a:avLst/>
              </a:prstGeom>
              <a:noFill/>
            </p:spPr>
          </p:pic>
          <p:sp>
            <p:nvSpPr>
              <p:cNvPr id="58" name="TextBox 5"/>
              <p:cNvSpPr txBox="1"/>
              <p:nvPr/>
            </p:nvSpPr>
            <p:spPr>
              <a:xfrm>
                <a:off x="0" y="148280"/>
                <a:ext cx="657802" cy="187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dirty="0">
                    <a:solidFill>
                      <a:srgbClr val="FF0000"/>
                    </a:solidFill>
                    <a:effectLst/>
                    <a:latin typeface="Calibri"/>
                    <a:ea typeface="MS Mincho"/>
                    <a:cs typeface="Times New Roman"/>
                  </a:rPr>
                  <a:t>Sequencer</a:t>
                </a:r>
                <a:endParaRPr lang="en-US" sz="1200" dirty="0">
                  <a:effectLst/>
                  <a:latin typeface="Times New Roman"/>
                  <a:ea typeface="MS Mincho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315200" y="27053627"/>
              <a:ext cx="7313626" cy="4901145"/>
              <a:chOff x="990600" y="1295400"/>
              <a:chExt cx="7313626" cy="4901145"/>
            </a:xfrm>
          </p:grpSpPr>
          <p:sp>
            <p:nvSpPr>
              <p:cNvPr id="6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990600" y="1295400"/>
                <a:ext cx="7313626" cy="490114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BE7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Can 69"/>
              <p:cNvSpPr/>
              <p:nvPr/>
            </p:nvSpPr>
            <p:spPr>
              <a:xfrm rot="5400000">
                <a:off x="4191000" y="2630269"/>
                <a:ext cx="838200" cy="49530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cene3d>
                  <a:camera prst="orthographicFront">
                    <a:rot lat="0" lon="0" rev="5400000"/>
                  </a:camera>
                  <a:lightRig rig="threePt" dir="t"/>
                </a:scene3d>
              </a:bodyPr>
              <a:lstStyle/>
              <a:p>
                <a:pPr algn="ctr"/>
                <a:r>
                  <a:rPr lang="en-US" sz="2800" dirty="0" smtClean="0"/>
                  <a:t> AmazonS3</a:t>
                </a:r>
                <a:endParaRPr lang="en-US" sz="2800" dirty="0"/>
              </a:p>
            </p:txBody>
          </p:sp>
          <p:sp>
            <p:nvSpPr>
              <p:cNvPr id="71" name="tower"/>
              <p:cNvSpPr>
                <a:spLocks noEditPoints="1" noChangeArrowheads="1"/>
              </p:cNvSpPr>
              <p:nvPr/>
            </p:nvSpPr>
            <p:spPr bwMode="auto">
              <a:xfrm>
                <a:off x="2595562" y="2819400"/>
                <a:ext cx="452438" cy="856476"/>
              </a:xfrm>
              <a:custGeom>
                <a:avLst/>
                <a:gdLst>
                  <a:gd name="T0" fmla="*/ 0 w 21600"/>
                  <a:gd name="T1" fmla="*/ 2184 h 21600"/>
                  <a:gd name="T2" fmla="*/ 6664 w 21600"/>
                  <a:gd name="T3" fmla="*/ 0 h 21600"/>
                  <a:gd name="T4" fmla="*/ 10800 w 21600"/>
                  <a:gd name="T5" fmla="*/ 0 h 21600"/>
                  <a:gd name="T6" fmla="*/ 21600 w 21600"/>
                  <a:gd name="T7" fmla="*/ 0 h 21600"/>
                  <a:gd name="T8" fmla="*/ 21600 w 21600"/>
                  <a:gd name="T9" fmla="*/ 11649 h 21600"/>
                  <a:gd name="T10" fmla="*/ 21600 w 21600"/>
                  <a:gd name="T11" fmla="*/ 19416 h 21600"/>
                  <a:gd name="T12" fmla="*/ 15166 w 21600"/>
                  <a:gd name="T13" fmla="*/ 21600 h 21600"/>
                  <a:gd name="T14" fmla="*/ 10570 w 21600"/>
                  <a:gd name="T15" fmla="*/ 21600 h 21600"/>
                  <a:gd name="T16" fmla="*/ 0 w 21600"/>
                  <a:gd name="T17" fmla="*/ 21600 h 21600"/>
                  <a:gd name="T18" fmla="*/ 0 w 21600"/>
                  <a:gd name="T19" fmla="*/ 11528 h 21600"/>
                  <a:gd name="T20" fmla="*/ 459 w 21600"/>
                  <a:gd name="T21" fmla="*/ 22540 h 21600"/>
                  <a:gd name="T22" fmla="*/ 21485 w 21600"/>
                  <a:gd name="T23" fmla="*/ 27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tower"/>
              <p:cNvSpPr>
                <a:spLocks noEditPoints="1" noChangeArrowheads="1"/>
              </p:cNvSpPr>
              <p:nvPr/>
            </p:nvSpPr>
            <p:spPr bwMode="auto">
              <a:xfrm>
                <a:off x="4008172" y="2828584"/>
                <a:ext cx="452438" cy="856476"/>
              </a:xfrm>
              <a:custGeom>
                <a:avLst/>
                <a:gdLst>
                  <a:gd name="T0" fmla="*/ 0 w 21600"/>
                  <a:gd name="T1" fmla="*/ 2184 h 21600"/>
                  <a:gd name="T2" fmla="*/ 6664 w 21600"/>
                  <a:gd name="T3" fmla="*/ 0 h 21600"/>
                  <a:gd name="T4" fmla="*/ 10800 w 21600"/>
                  <a:gd name="T5" fmla="*/ 0 h 21600"/>
                  <a:gd name="T6" fmla="*/ 21600 w 21600"/>
                  <a:gd name="T7" fmla="*/ 0 h 21600"/>
                  <a:gd name="T8" fmla="*/ 21600 w 21600"/>
                  <a:gd name="T9" fmla="*/ 11649 h 21600"/>
                  <a:gd name="T10" fmla="*/ 21600 w 21600"/>
                  <a:gd name="T11" fmla="*/ 19416 h 21600"/>
                  <a:gd name="T12" fmla="*/ 15166 w 21600"/>
                  <a:gd name="T13" fmla="*/ 21600 h 21600"/>
                  <a:gd name="T14" fmla="*/ 10570 w 21600"/>
                  <a:gd name="T15" fmla="*/ 21600 h 21600"/>
                  <a:gd name="T16" fmla="*/ 0 w 21600"/>
                  <a:gd name="T17" fmla="*/ 21600 h 21600"/>
                  <a:gd name="T18" fmla="*/ 0 w 21600"/>
                  <a:gd name="T19" fmla="*/ 11528 h 21600"/>
                  <a:gd name="T20" fmla="*/ 459 w 21600"/>
                  <a:gd name="T21" fmla="*/ 22540 h 21600"/>
                  <a:gd name="T22" fmla="*/ 21485 w 21600"/>
                  <a:gd name="T23" fmla="*/ 27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ower"/>
              <p:cNvSpPr>
                <a:spLocks noEditPoints="1" noChangeArrowheads="1"/>
              </p:cNvSpPr>
              <p:nvPr/>
            </p:nvSpPr>
            <p:spPr bwMode="auto">
              <a:xfrm>
                <a:off x="6096000" y="2819400"/>
                <a:ext cx="452438" cy="856476"/>
              </a:xfrm>
              <a:custGeom>
                <a:avLst/>
                <a:gdLst>
                  <a:gd name="T0" fmla="*/ 0 w 21600"/>
                  <a:gd name="T1" fmla="*/ 2184 h 21600"/>
                  <a:gd name="T2" fmla="*/ 6664 w 21600"/>
                  <a:gd name="T3" fmla="*/ 0 h 21600"/>
                  <a:gd name="T4" fmla="*/ 10800 w 21600"/>
                  <a:gd name="T5" fmla="*/ 0 h 21600"/>
                  <a:gd name="T6" fmla="*/ 21600 w 21600"/>
                  <a:gd name="T7" fmla="*/ 0 h 21600"/>
                  <a:gd name="T8" fmla="*/ 21600 w 21600"/>
                  <a:gd name="T9" fmla="*/ 11649 h 21600"/>
                  <a:gd name="T10" fmla="*/ 21600 w 21600"/>
                  <a:gd name="T11" fmla="*/ 19416 h 21600"/>
                  <a:gd name="T12" fmla="*/ 15166 w 21600"/>
                  <a:gd name="T13" fmla="*/ 21600 h 21600"/>
                  <a:gd name="T14" fmla="*/ 10570 w 21600"/>
                  <a:gd name="T15" fmla="*/ 21600 h 21600"/>
                  <a:gd name="T16" fmla="*/ 0 w 21600"/>
                  <a:gd name="T17" fmla="*/ 21600 h 21600"/>
                  <a:gd name="T18" fmla="*/ 0 w 21600"/>
                  <a:gd name="T19" fmla="*/ 11528 h 21600"/>
                  <a:gd name="T20" fmla="*/ 459 w 21600"/>
                  <a:gd name="T21" fmla="*/ 22540 h 21600"/>
                  <a:gd name="T22" fmla="*/ 21485 w 21600"/>
                  <a:gd name="T23" fmla="*/ 270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 extrusionOk="0">
                    <a:moveTo>
                      <a:pt x="0" y="2184"/>
                    </a:moveTo>
                    <a:lnTo>
                      <a:pt x="6664" y="0"/>
                    </a:lnTo>
                    <a:lnTo>
                      <a:pt x="10800" y="0"/>
                    </a:lnTo>
                    <a:lnTo>
                      <a:pt x="21600" y="0"/>
                    </a:lnTo>
                    <a:lnTo>
                      <a:pt x="21600" y="11649"/>
                    </a:lnTo>
                    <a:lnTo>
                      <a:pt x="21600" y="19416"/>
                    </a:lnTo>
                    <a:lnTo>
                      <a:pt x="15166" y="21600"/>
                    </a:lnTo>
                    <a:lnTo>
                      <a:pt x="10570" y="21600"/>
                    </a:lnTo>
                    <a:lnTo>
                      <a:pt x="0" y="21600"/>
                    </a:lnTo>
                    <a:lnTo>
                      <a:pt x="0" y="11528"/>
                    </a:lnTo>
                    <a:lnTo>
                      <a:pt x="0" y="2184"/>
                    </a:lnTo>
                    <a:close/>
                  </a:path>
                  <a:path w="21600" h="21600" extrusionOk="0">
                    <a:moveTo>
                      <a:pt x="0" y="2184"/>
                    </a:moveTo>
                    <a:lnTo>
                      <a:pt x="0" y="2184"/>
                    </a:lnTo>
                    <a:lnTo>
                      <a:pt x="14706" y="2184"/>
                    </a:lnTo>
                    <a:lnTo>
                      <a:pt x="21600" y="0"/>
                    </a:lnTo>
                    <a:moveTo>
                      <a:pt x="0" y="2184"/>
                    </a:moveTo>
                    <a:lnTo>
                      <a:pt x="14706" y="2184"/>
                    </a:lnTo>
                    <a:lnTo>
                      <a:pt x="14706" y="5339"/>
                    </a:lnTo>
                    <a:lnTo>
                      <a:pt x="14706" y="17474"/>
                    </a:lnTo>
                    <a:lnTo>
                      <a:pt x="14706" y="21600"/>
                    </a:lnTo>
                    <a:moveTo>
                      <a:pt x="1149" y="3034"/>
                    </a:moveTo>
                    <a:lnTo>
                      <a:pt x="13328" y="3034"/>
                    </a:lnTo>
                    <a:lnTo>
                      <a:pt x="13328" y="3519"/>
                    </a:lnTo>
                    <a:lnTo>
                      <a:pt x="1149" y="3519"/>
                    </a:lnTo>
                    <a:lnTo>
                      <a:pt x="1149" y="3034"/>
                    </a:lnTo>
                    <a:moveTo>
                      <a:pt x="1149" y="4490"/>
                    </a:moveTo>
                    <a:lnTo>
                      <a:pt x="13328" y="4490"/>
                    </a:lnTo>
                    <a:lnTo>
                      <a:pt x="13328" y="4854"/>
                    </a:lnTo>
                    <a:lnTo>
                      <a:pt x="1149" y="4854"/>
                    </a:lnTo>
                    <a:lnTo>
                      <a:pt x="1149" y="4490"/>
                    </a:lnTo>
                    <a:moveTo>
                      <a:pt x="1149" y="5946"/>
                    </a:moveTo>
                    <a:lnTo>
                      <a:pt x="13328" y="5946"/>
                    </a:lnTo>
                    <a:lnTo>
                      <a:pt x="13328" y="6310"/>
                    </a:lnTo>
                    <a:lnTo>
                      <a:pt x="1149" y="6310"/>
                    </a:lnTo>
                    <a:lnTo>
                      <a:pt x="1149" y="5946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Up Arrow 73"/>
              <p:cNvSpPr/>
              <p:nvPr/>
            </p:nvSpPr>
            <p:spPr>
              <a:xfrm>
                <a:off x="2595562" y="3962400"/>
                <a:ext cx="139287" cy="6096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wn Arrow 77"/>
              <p:cNvSpPr/>
              <p:nvPr/>
            </p:nvSpPr>
            <p:spPr>
              <a:xfrm>
                <a:off x="2821781" y="3962400"/>
                <a:ext cx="150019" cy="609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Up Arrow 78"/>
              <p:cNvSpPr/>
              <p:nvPr/>
            </p:nvSpPr>
            <p:spPr>
              <a:xfrm>
                <a:off x="4012934" y="3962400"/>
                <a:ext cx="139287" cy="6096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wn Arrow 79"/>
              <p:cNvSpPr/>
              <p:nvPr/>
            </p:nvSpPr>
            <p:spPr>
              <a:xfrm>
                <a:off x="4239153" y="3962400"/>
                <a:ext cx="150019" cy="609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Up Arrow 80"/>
              <p:cNvSpPr/>
              <p:nvPr/>
            </p:nvSpPr>
            <p:spPr>
              <a:xfrm>
                <a:off x="6100762" y="3962400"/>
                <a:ext cx="139287" cy="6096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wn Arrow 81"/>
              <p:cNvSpPr/>
              <p:nvPr/>
            </p:nvSpPr>
            <p:spPr>
              <a:xfrm>
                <a:off x="6326981" y="3962400"/>
                <a:ext cx="150019" cy="609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347500" y="3655333"/>
                <a:ext cx="9291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Instance 1</a:t>
                </a:r>
                <a:endParaRPr lang="en-US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764872" y="3657600"/>
                <a:ext cx="9291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Instance 2</a:t>
                </a:r>
                <a:endParaRPr lang="en-US" sz="1400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791200" y="3657600"/>
                <a:ext cx="9323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Instance n</a:t>
                </a:r>
                <a:endParaRPr lang="en-US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105400" y="3596045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069563" y="30632623"/>
              <a:ext cx="2746329" cy="1387151"/>
              <a:chOff x="-37197" y="4876800"/>
              <a:chExt cx="2746329" cy="1387151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-37197" y="5432954"/>
                <a:ext cx="274632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Upload </a:t>
                </a:r>
                <a:r>
                  <a:rPr lang="en-US" sz="2400" dirty="0" err="1" smtClean="0"/>
                  <a:t>fastq</a:t>
                </a:r>
                <a:r>
                  <a:rPr lang="en-US" sz="2400" dirty="0" smtClean="0"/>
                  <a:t> files to </a:t>
                </a:r>
              </a:p>
              <a:p>
                <a:pPr algn="ctr"/>
                <a:r>
                  <a:rPr lang="en-US" sz="2400" dirty="0" smtClean="0"/>
                  <a:t>Amazon S3</a:t>
                </a:r>
              </a:p>
            </p:txBody>
          </p:sp>
          <p:sp>
            <p:nvSpPr>
              <p:cNvPr id="101" name="Right Arrow 100"/>
              <p:cNvSpPr/>
              <p:nvPr/>
            </p:nvSpPr>
            <p:spPr>
              <a:xfrm>
                <a:off x="838200" y="4876800"/>
                <a:ext cx="1219200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2769396" y="30452678"/>
              <a:ext cx="5316007" cy="1401128"/>
              <a:chOff x="5788125" y="4840069"/>
              <a:chExt cx="5316007" cy="1401128"/>
            </a:xfrm>
          </p:grpSpPr>
          <p:sp>
            <p:nvSpPr>
              <p:cNvPr id="111" name="Right Arrow 110"/>
              <p:cNvSpPr/>
              <p:nvPr/>
            </p:nvSpPr>
            <p:spPr>
              <a:xfrm>
                <a:off x="7883794" y="4840069"/>
                <a:ext cx="1219200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788125" y="5410200"/>
                <a:ext cx="53160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Interactive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visualization </a:t>
                </a:r>
              </a:p>
              <a:p>
                <a:pPr algn="ctr"/>
                <a:r>
                  <a:rPr lang="en-US" sz="2400" dirty="0"/>
                  <a:t>u</a:t>
                </a:r>
                <a:r>
                  <a:rPr lang="en-US" sz="2400" dirty="0" smtClean="0"/>
                  <a:t>sing Polymer web-components &amp; </a:t>
                </a:r>
                <a:r>
                  <a:rPr lang="en-US" sz="2400" dirty="0" err="1" smtClean="0"/>
                  <a:t>Plotly</a:t>
                </a:r>
                <a:r>
                  <a:rPr lang="en-US" sz="2400" dirty="0" smtClean="0"/>
                  <a:t> </a:t>
                </a:r>
              </a:p>
            </p:txBody>
          </p:sp>
        </p:grp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7660" y="28746392"/>
              <a:ext cx="2448096" cy="173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4478000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" name="TextBox 312"/>
          <p:cNvSpPr txBox="1"/>
          <p:nvPr/>
        </p:nvSpPr>
        <p:spPr>
          <a:xfrm>
            <a:off x="1067460" y="16424599"/>
            <a:ext cx="5844923" cy="506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evaluation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also performed a preliminary evaluation of existing RNA-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quantification tools, selecting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implementation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recently published Sailfish algorithm.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Sailfish algorithm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operates on a set of reference transcript sequences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reads given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format. Reads are analyzed using a two-step process consisting of read and transcript indexing followed by quantification via Expectation-Maximization. The most salient feature of Sailfish is the replacement of the read mapping step used by other methods with very fast k-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indexing and counting algorithms based on hashing. This allows Sailfish to quantify transcript abundances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20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times faster than other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3543" y="16107529"/>
            <a:ext cx="4445266" cy="48201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7" name="Picture 13" descr="C:\Users\ion\Google Drive\Work\CLASS\sdp\poster\Copy of CPU Time vs File Si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1640800"/>
            <a:ext cx="5413465" cy="29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690384" y="21092610"/>
            <a:ext cx="5874398" cy="7674861"/>
            <a:chOff x="7815892" y="17652831"/>
            <a:chExt cx="6429375" cy="9321969"/>
          </a:xfrm>
        </p:grpSpPr>
        <p:grpSp>
          <p:nvGrpSpPr>
            <p:cNvPr id="5" name="Group 4"/>
            <p:cNvGrpSpPr/>
            <p:nvPr/>
          </p:nvGrpSpPr>
          <p:grpSpPr>
            <a:xfrm>
              <a:off x="7815892" y="18307050"/>
              <a:ext cx="6429375" cy="8667750"/>
              <a:chOff x="7815892" y="18221325"/>
              <a:chExt cx="6429375" cy="8667750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5892" y="18221325"/>
                <a:ext cx="6429375" cy="86677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884974" y="18669000"/>
                <a:ext cx="847503" cy="761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7924800" y="20955000"/>
                <a:ext cx="847502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4" name="TextBox 313"/>
            <p:cNvSpPr txBox="1"/>
            <p:nvPr/>
          </p:nvSpPr>
          <p:spPr>
            <a:xfrm>
              <a:off x="7823551" y="17652831"/>
              <a:ext cx="5715000" cy="4859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Science Module: Sailfish algorithm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709064" y="19317170"/>
            <a:ext cx="8356031" cy="9455622"/>
            <a:chOff x="12982575" y="9012183"/>
            <a:chExt cx="8356031" cy="9455622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108" y="9665937"/>
              <a:ext cx="8290498" cy="88018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9" name="TextBox 318"/>
            <p:cNvSpPr txBox="1"/>
            <p:nvPr/>
          </p:nvSpPr>
          <p:spPr>
            <a:xfrm>
              <a:off x="12982575" y="9012183"/>
              <a:ext cx="5441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Sequencing of API Calls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873091" y="14532711"/>
            <a:ext cx="8093509" cy="4099330"/>
            <a:chOff x="12410385" y="19278600"/>
            <a:chExt cx="8093509" cy="4099330"/>
          </a:xfrm>
        </p:grpSpPr>
        <p:pic>
          <p:nvPicPr>
            <p:cNvPr id="317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284780">
              <a:off x="12410385" y="21378557"/>
              <a:ext cx="2743200" cy="170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1432776">
              <a:off x="15519223" y="21044213"/>
              <a:ext cx="240982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0" name="TextBox 319"/>
            <p:cNvSpPr txBox="1"/>
            <p:nvPr/>
          </p:nvSpPr>
          <p:spPr>
            <a:xfrm>
              <a:off x="12545219" y="19278600"/>
              <a:ext cx="79337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User Interface</a:t>
              </a:r>
            </a:p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user interface was built with web components implemented using Google’s Polymer library and the material design language, and integrates interactive visualizations implemented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using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Plotly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Python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graphing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library.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2" name="Picture 28" descr="http://upload.wikimedia.org/wikipedia/commons/thumb/8/8a/Plotly_logo_for_digital_final_%286%29.png/330px-Plotly_logo_for_digital_final_%286%29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8394" y="21044304"/>
              <a:ext cx="2095500" cy="2333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 t="14343" r="55903" b="46343"/>
          <a:stretch/>
        </p:blipFill>
        <p:spPr bwMode="auto">
          <a:xfrm>
            <a:off x="1067460" y="29413200"/>
            <a:ext cx="7096125" cy="25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38" descr="data:image/png;base64,iVBORw0KGgoAAAANSUhEUgAAA5gAAAJYCAYAAAAHV0m9AAAgAElEQVR4nO3df3Dc933f+f2r/Su//mtm9FfyV2ccZW6oKLEzvkFGypQ2k/aaCrExacLeHcphb26u0mgywqUcN6E76cm0FU550ciUKVtJAx6ik9lUPKZxBLMgbUVWYJuCKEaKAouQSUWSRROiaEM2KX3uD3KhBfYHFsB+Pu/vfvfxmHmNRQL88ss18cU+uYtFY2VlJZmZmZmZmZltd43oEzAzMzMzM7N6TGCamZmZmZnZQCYwzczMzMzMbCATmGZmZmZmZjaQCUwzMzMzMzMbyASmmZmZmZmZDWQC08zMzMzMzAYygWlmZmZmZmYDmcA0MzMzMzOzgUxg1niLi4vh52BmZmZmZqMzgVnjCUwzMzMzMys5gVnjCUwzMzMzMys5gVnjCUwzMzMzMyu5oQnMo0ePpvvuu291x48fDz+nqk9gmpmZmZlZyQ1FYB49ejTt379/zc/dd9996ejRo+HnVuUJzGrv7NmzaXx8PI2Pj6f7779/9efvv//+1Z8/e/Zs+HmamZmZ5VjzvtCePXvCz8UGt6EIzPvuu6/t586dO7f68/v370+nT59e8/Pnzp1LKysr6fTp02n//v3p3Llzaf/+/engwYNdHwXdv3//6ttaf5/9+/evvm1lZSUdP358zaOpzd+rahOY1V7rRXVqamr156emptKePXsEppmZmdV6hw8fTlNTU2l8fDzNzs6Gn48NZpUPzNOnT6eDBw92fNvBgwfT6dOn09GjR1cfzWzGXzMem29rhmfz548fP77mUdGHH344Pfzww6tva/6ezV/XDNiVlZU1UXn06NGu5xc9gVntNQOzeWFt/nzrzzUD8/Dhw6uPao6Pj6fDhw93PIYoNTMzs2HZ1NTUamS2PptrdnZ29Rle7vsM3yofmMePH18Nv/U7ePBgOn78+JoIbYZi89c0I7T1Ec+VlZW2H69/JLL5tvXv13xba3BWdQKz2mteIO+///60Z8+edPbs2XT27Nm0Z8+e1Qtq8+daL57Nt7UeozVQzczMzKq+5n2Y2dnZdPjw4TVPk20GZvMZXs1/aJ+dnXXfZwg2FIG50SOYKyvvB2EzFFufFruy0h6KnQJz/c6dO9cxMJs/11xVY1NgVnutgTk1NZUee+yx9Nhjj6X7779/TWA23/+xxx5b8yhma3y2PsXWzMzMrOprRuPKyvtB2XyabPPHjz32WFpZef8+0+HDh933GYJVPjBXVtofXVxZaQ/Ehx9+eE2M7t+/f80jmf0EZqffu1Ngtm79U22rNIFZ7bUG5uHDh9esNTCbF9nmRbjTo5utTysxMzMzq/rWvwZF6/2ZboF5//33u+8zBBuKwOz0KrL79+9f8yqyzdBr/lzz25o0v+Zyo8A8ePDg6q89ffp016fIrg/KXo+wRk9gVnutF8jZ2dk0NTWVpqam0uzs7JqIbP4L3/qnyApMMzMzG8a1Ps11/VZW3g/M9V932foIpvs+1d1QBObKSvsrt65/Bdj1L8bTGomtb+/245WVlbanx3Z7v4cffnjN+0bfNt0mMKu99f8at2fPntWvxewUmM1/xev0FFkXWTMzMxuWtX5NZaefawZm8+syO30Npvs+1d3QBKZtfgKz2lt/gWwG5srKStvXYDa/bUnrq6a5yJqZmdkwrnm/pvXnWl85tvURzG6vIuu+T3UnMGs8gWlmZmZmw7b1X4NpwzWBWeMJTDMzMzMbtgnM4Z7ArPEEppmZmZmZlZzArPEEppmZmZmZlZzArPEEppmZmZmZlZzArPEEppmZmZmZlZzANDMzMzMzs4FMYJqZmZmZmdlAJjDNzMzMzMxsIBOYZmZmZmZmNpAJTDMzMzMzMxvIBKaZmZmZmZkNZALTzMzMzMzMBjKBaWZmZmZmZgOZwDQzMzMzM7OBrLG4uJjMzMzMzMzMtrtGorYWFxdTY0AGeayI4w87tz9V5u9nb8N+/rm5fXpz+8Qa9tvf+ddbZW+f6AgiH4FZH25/qszfz96G/fxzc/v05vaJNey3v/Ovt8rePtERRD4Csz7c/lSZv5+9Dfv55+b26c3tE2vYb3/nX2+VvX2iI4h8BGZ9uP2pMn8/exv288/N7dOb2yfWsN/+zr/eKnv7REcQ+QjM+nD7U2X+fvY27Oefm9unN7dPrGG//Z1/vVX29omOIPIRmPXh9qfK/P3sbdjPPze3T29un1jDfvs7/3qr7O0THUHkU9m/dAAAQD1FRxD5CEwAAKCo6AgiH4EJAAAUFR1B5LOVwLzrrrt+Y3x8PLVsqvXt4+PjF5pvu+uuu35jkMdf/7bNHruOxsfHp0rdJuPj4xe28v8poyvXx+zHPvaxX1h/vJIfC9vV6fxbjfrHWj///1b9/+OcOt0+Pj/mt9E1puVtFyLObyP9XCM3ujZV0TCecwkb3V8PFx1B5LPZwGx+EH/sYx/7hU4/Hh8ff7z5F/jmX+xNXWT7OP5qtI6Pjx8aHx9/ejPHr5v1F9Wct8nNY2/pHw0YXTk+Zls/aTZ/ruTHwnZ1Ov9Wo/6x1u32af38Msp63D4+P2a00TVmfHz86ebfz5tvezziPLvp5xq50bWpiobxnEvY6P50JURHEPlsNjBv/uvX4+t+rvWiuq0P8F7HXx+s/sXqxm2w/sc5/uW0edzx8fGnR/VOL5uX42P25vUgNe9UtB679f1yfSxsV7fzbxr1j7Vet8/4+PjTlbpzFKDb7ePzY369rjHrb+8q3v4bXSM3ujZV0TCecykb3V+vhOgIIp9BfA1m819EWu4YPd7816RB3Bno8QjmlH+hXSvXv5qO33y63qje6WXrcn3M9vEU08o9gtCq2/n7WLuhy1Nk0/g2vwSjLrrdPj4/ltN6jen0jK3KPVq0TrdrZBXjeCPDeM4RKvd3MjqCyGe7gXnzk/2hRmPN0xSmGo3BPILQevyWn6v01zhEaH2KyKDvdN38JHTo5n+P9J1etibHx2y3OxQ5PxYGqUsg+Fi7qdsjQq13jkb5Ec0e/0Dh82Nmna4xwxSYG10jhzHWhvGcS+t0fzpcdASRz3YC8+YFavUva5cL7IWtXmDXH7/D12NOuaC0G+Qd605PoRnlO71sTs6P2X7uUFQ5MrsElI+1m/r8/3dkvyZzowD3+bGM5jVmmAKzVadr5DDG2jCec0nr709XRnQEkc/i4uKm/9I1P5DXf2Lv9IjlVi6w3Y7ffNrYdo9fd4O803XzEZXUYdW7UFE5OT9mhz1Aurzgho+1m4b9/9/c1t8+Pj/GaP4dHIavweyk08fQsJx7q2E85xK63Z+ujOgIIp+tvopst39Zb/1X95vvu6mvAel1/C7/QjvSTwMa9KPGGxn1R1XYnJwfs13uYBf7WNiuPr6GdKQ/1vr9/7f8mVVDn49gjuztk8NG15jxir+KbL/XyGGMtWE859w2ur9eCdERRD5beBXZbv/KPtXyPqsvwrDZv2sbHX/99/Sp6p3HkppPhWou58Vk1O/0snm5Pmb7+T6JVf67KjB76/E1qq7/jf6+D+Yo3z65bHSNaXlbJeO+n2vkMMbaMJ5zbv3cXw8XHUHkM4hXkQUAAOhbdASRj8AEAACKio4g8hGYAABAUdERRD4CEwAAKCo6gshHYAIAAEVFRxD5CEwAAKCo6AgiH4EJAAAUFR1B5CMwAQCAoqIjiHwEJgAAUFR0BJGPwAQAAIqKjiDyEZgAAEBR0RFEPgITAAAoKjqCyGdxcTH6FAAAgBEiMGtMYAIAACUJzBoTmAAAQEkCs8YEJgAAUJLArDGBCQAAlCQwa0xgAgAAJQnMGhOYAABASQKzxgQmAFV07dq1tG/fvnTLLbekW265JU1NTaVr1645PsAGhuH6JjBrTGACUEX79u1LjUZjzfbt2+f4ABsYhuubwKyxxcXFtr8gZmZmZmZm/e5nf/ZnN9UgArPGBKaZmZmZmW1nP/MzP7OpBhGYNeYpsgBU0dTUVNsdmKmpKccH2MAwXN8EZo0JTACqaBhepKKf4/+Dn/hH6R/8xD/yIj9AMcNw/RSYNSYwAaiaV89dSpdeuVKL49/20EvptodeyvZ7AbR69ur59K2V17Md/7nXVtLLl3+w7eMIzBoTmABEu/aD62np66+nJw9+Ix3++In0wJ2Pp+f/4nwtji8wgZzeefda+qu3XkyfXHos/fLC76Vb5+9Jf/bmMwM7/g+uv5e+duF76fdPvZE++scvp9seeik98cJb2z6uwKwxgQlApKf/89+kQ7/6Z+mBOx9fs7/76sVaHF9gArkcfvVL6Re+MZVunb9nzb58+bmBHP/I17+b/scji6vXseb++8tXU0opzc/Pp/n5+S0dW2DWmMAEINIbi8vpz/+vv24LtKVvDOYpXtHHF5hALi9+/2L6nZf/pC0wn77y4kCO/7dvvpM+MftaW2B+7cL3UkopTUxMpImJiS0dW2DWmMAEINr3vvtO+vy/+os1gfbai9+txfEFJpDTmz+8kn717O+vCcyzV18Z2PEvff96+rWj59cE5vNvvJOOHTuWduzYkXbs2JGOHTu26eMKzBoTmABE++Z/+bv0wJ2Pp8/v/ot08J98MT1w5+Pprde+V4vjC0wgp6Ovn063zt+TfvXs76f/4ev3plvn70kXf3BpYMefeW453fbQS+nXjp5PP//ZG9ezc0uvpb17964G5t69e9OlS5v7PQVmjQlMACJdvvB2mv7fT6YH7nw8PXfi5bT09dfTH/5P/zW98/YPa3F8gQnksvTOG+k3/uZgunX+nvTF7zyd/uqtF9MvfvN30pXr3x/M8Zd/mP7VF7+dbnvopfRf/uat9LUL30u/9MhieuSP/mQ1Lpubnp7e1LEFZo0JTAAiPfWF59MDdz6e/r//8LV0/dq7KaU00G8hEn18gQnk8ocX/zzdOn9P+u3FP0o/fO96SikN9FuUPPTXl9JtD72U/s+//Pv0w3ffSyml9PS5l9Pu3bvbAnP37t3p4sX+XzxNYNaYwAQgysWzb6Yjv/nf0oP//In0raf/vpbHF5hADt98+1vpI8/9h/ThM/8unVp+fuDHP/P3K+mf/cn5dMfnv5W+snR19eePHDnSFpfNPfLII30fX2DWmMAEIMqTB7+RHrjz8XTywWdre3yBCeTwyaXH0q3z96T7X9n8C+z04z+eeiPd9tBL6TNf/U66fPlyOnXqVJqenk5jY2NdA3NsbCzNzMykp556Kl250vuZIgKzxgQmABFe+srFdOhX/yw9+r/+ZXr9by/X9vgCExi02csL6Re+MZX++fP3p3Pf+/bAj3/y5avpw0cW06/PLKUH//MXe0Zlt91xxx3pxIkTXX8PgVljAhOACH/yv305PXDn42n+T/+21scXmMCgffzcA+nW+XvSF147meX4v/n4K+m2h15Kv/O5J7YUl62PaJ482fkcBWaNCUwAIjS/X+S719+r9fEFJjBoze93ef29d7Mcv3nd+j/+7b/dclw2d++993b8PQRmjQlMACI0A63uxxeYwKA1AzOX5nVrYmJi24E5MTHR8fcQmDUmMAGIUJUAzH18gQkMWqnA3G5c7tixI91+++0dfw+BWWMCE4AIVQnA3McXmMCgDVNg7tixo+PvITBrTGACEKEqAZj7+AITGDSBSaUJTAAiVCUAcx9/lAPzuddWok8BaqkKgdmJwCSlJDABiFGVAMx9/FEOzNseein97snX0pvfu972tuvvvpcefObN9NE/fjl99I9fToeefjNdfzfPK/5SP7n//lT972cVArN1k5OTaWFhQWByg8AEIEJVAjD38Uc9MG976KV01/+zlD7/je+mN65eW33bg8+8ufr25h585s3As2WY5P77U/W/n1ULzB07dqTl5WWByQ0CE4AIVQnA3Mdffyd1lPdvnriQjr94JaWU0sRjr4Sfj5n13maeIusRTFYJTAAiVCUAcx8/+g5ildYamB/706Xw8zGz3tvMI5hLS0sCkxsEJgARqhKAuY+f+6lsVda8k9rpKbKHnm5/CuKhp6vzFESqLfffn6r//Sx1XfEUWbZEYAIQoSoBmPv4ox6YXuSHHLzIT3xgrucpsqwSmABEqEoA5j7+KAemb1MCeVQhMH0fTLoSmABEqEoA5j7+KAcmkIfApNIEJgARqhKAuY8vMIFBq0JgLi0tpZRSmpubS0tLS2lubk5gcoPABCBCVQIw9/EFJjBoVQjM5ov6NP+31/t3IjBrTGACEKEqAZj7+AITGLQqBObS0lKanJxsC02BicAEIERVAjD38QUmMGhVCMz1vIosqwQmABGqEoC5jy8wgUGrQmB6kR+6EpgARKhKAOY+vsAEBq0KgTk3N5cWFhbSzMxMSskjmLQQmABEqEoA5j6+wAQGrQqB2Xz70tJSOnDggK/B5H0CE4AIVQnA3McXmMCgVSEw1796bK/370Rg1pjABCBCVQIw9/EFJjBoVQjMubm5lNKNp8YuLCz4Ppi8T2ACEKEqAZj7+AITGLQqBKYX+aErgQlAhKoEYO7jC0xg0AQmlSYwAYhQlQDMfXyBCQxaFQPTi/ywSmACEKEqAZj7+AITGLQqBOby8nLHX9PpazE7EZg1JjABiFCVAMx9fIEJDFpVArPTjw8cOCAwR53ABCBCVQIw9/EFJjBoVQjMAwcOrHnfTmEpMEeUwASq7Nmr56NPgUyqEoC5jy8wh5frD1VVhcBcXl5Ok5OTaWlpKR04cMDXYPI+gQlU2a3z96R9L0+n7/zwStvbrr/3bjp08UT65YXfS7+88Hvp4IXj6fp77wac5Wja7u1flQDMfXyBObwirz+OX2/bvX2qEJjNtzcDs9f7dyIwa0xgAlXW/CT6z87+x/S5v38yvf7D919U4NDFE6tvb+7QxROBZztatnv7VyUAcx9fYA6vyOuP49fbdm+fKgTmzMxMWlhYSEtLSyklT5GlxeLiYttfcDOzqu5fv/hg+q9v/nVKKaW7nj8Qfj62dnc9f2CDzzrvq0oA5j5+9P8nNri5/ljVlpvvg8mWCEwzG6a13sH7tec/FX4+tnb/4vlP9f35pyoBmPv40f+f2ODm+mNVW24Cky3xFFmgypqfRDs9Re3gheNtn2wPXjgeeLajZbu3f1UCMPfx3/rKj6W3vvJj2c6DfCKvP45fb8Ny+2w2GgUmKSWBCVTbrfNe5KeqvMiPwKy7yOuP49fbsNw+m3mUsturyN5+++0djy0wa0xgAlXm2wTUV1UCMPfxBebwcv1h1E1MTGz76bETExMdjy0wa0xgAhChKgGY+/gCExhWd99997YD89577+14bIFZYwITgO2Yn59P8/Pzm/51VQnA3McXmMCwOnnyZBobG9tyXI6NjaWTJ092PLbArDGBCcB2TExMdH0KVC9VCcDcxxeYwDB74oknthSZd9xxRzpxovv39qxsYE5OTq75g+zbt2/gv8eLL76YduzYkV588cXV/+60ubm5tvcfBgITgK06duzY6ufBY8eOberXViUAcx9fYALD7vLly+nUqVNpeno6ffazn+25mZmZ9NRTT6UrV9pfHKtVJQNzcnKyLSh37do18MjsFJjrzczMDFVUthKYAGzFpUuX0t69e1cDc+/evenSpUt9//qqBGDu4wtMgHaVDMxOQTc3N9f1e61sVT+B2Tyf5qOYw6R0YDY/IZuZ2XDvNz9wT7rlR396zX7zA/ds+ji5P99EH19gArSrZGD282jlrl270qFDh9Y8hbYZoeufUtvpfVPq/xHMTu/f+uPmqvYop8A0M7PN7t9/+OH0cz/5S22B+XM/+Uvp33/44U0dK/fnm+jjC0yAdpUMzJTWfvPPycnJtrfv2rVrzc+3vt/6ENy1a1fatWvXml87MzPT99dgdgvMXbt2rT6yOTc3t+b3qIKowKS7q5dWok8BoKcjR450/Xz4yCOPRJ9eSklgAlRZZQOzVbdHJWdmZnr+uBl/69926NChNDk52dcjmM1HRVvf58UXX+wYlK2/ZxUIzGq5emklfeF//lL0aQC0aX2Rh16vKDg2Ntb3izzkJDABqmsoAjOl9x897BaNGwVma/jNzMykXbt29f01mM1f3/r+zWN0er+qKBmYVy+tCMwemnHp9gGqJtfL1OckMAGqq3KB2evFfHo9KpnrEcyU3n+RH49gdtYaTx6ha9d6+whMoEpyfqPtnAQmQHVVLjBTav+ayZRuRGGnr6Ps9ePWwGz9tTt27Oj6NZjrtf6+678Gs/UR1VH9Gsw3/m45/dkn/io9cOfj6U/vnUvfPvNG9t9zmKyPS4EJVMndd9+95bhs7t577y1+3gIToLoqGZgp3fhemK2fwDo9WriZwNy3b9/qsQ4dOpRS6vwqsuvX+vt6Fdm1xGVv6x/ZFZhA1UxMTGw7MCcmJoqft8AEqK7KBuYgVe2pq6XkDExx2dv6uPQ1qkAVbTcud+zYkW6//fbi5y0wAapLYNZYrsAUl711u30EJlA1gwjMbq9fkJPABKgugVljOQJTXPbW6/YRmEDVCMztHV9gArQbicAcVf0E5qvnLvV9PHHZ20a3j8AEqmaz0Sgw1xKYAO0EZo31E5gP3Pl4+m+fmk9XL620ve3d6++lr37++XT44yfSQ+PH0yO7/0Jcttjs7SMwadX69+fwx0+k0597Lr17/b3o0+qb86/H8ft9hHJycjItLCwIzHUEJkA7gVlj/QbmA3c+nr7wv3wpfW36hfT2d76/+ravfv75Nd9e44E7H0+f+40/F5c3bfb2EZi06vT356uffz76tPrm/Otx/M08DXZ5eVlgriMwAdoJzBpbXFxsuwOy0f7f3z6dnv/SUkoppT/e8+Smf72ZmQ3PbvnRn+669b7+zDe7vm/0nyPXNiIwAdoJzBrbbmD+0eRfhn9yNzOzfOsVmOv3rb97WWCuIzAB2gnMGtvsU2SfWfcU2dOfe67tk+3pzz2X85SHymZvn37vsDAahv3jy/nX4/ieIrs9AhOgncCssUG+yM8wvohHbpu9fapyh4hqGPaPL+dfj+Nv5lVkR+lFfvolMAHaCcwaG/S3KWF7qnKHCKDJ98HcHoEJ0E5g1lg/gUk5VblDBNAkMLdHYAK0E5g1JjCrpSp3iACaNhuLAnMtgQnQTmDWmMCslqrcIQJo6vWo5NLS0up/T05OrvmxwLxBYAK0E5g1JjCrpSp3iACaNnraa68fC0yBCdCJwKwxgVktVblDBNDUKzAPHDiw5n1nZmYE5joCE6CdwKwxgVkt0d8w3Mxs/W750Z8eyKLOP5rABGgnMGtMYFZL9B1JM7P16ycev3vpcvq1nR8XmB0ITIB2ArPGBCYAvfTzLUiWl5fT5ORkpb5NSVUITIB2ArPGBCYAvQzr98GsCoEJ0E5g1pjABKCXbo9YCsz+CEyAdgKzxgQmAL10+/6Xvd6/U4COKoEJ0E5g1pjABKAXT5HdHoEJ0E5g1pjABKCXXtE4NzeXFhYW0szMTEoppYWFBYG5jsAEaCcwa0xgAtDLRo9KNp8ye+DAgZ5fmzmqBCZAO4FZYwITgF42+vYkraHZ6/1HlcAEaCcwa0xgAtDLRk+RTenGU2MXFhbS3Nxcx/e7/fbbg/8UcQQmQDuBWWMCE4BeJiYmtv0CPxMTE9F/jDACM5/rV56JPgVgiwRmjVU+MN+7lt5Z+mS68sw/Tlee+cfpnfO/m9J714bn+LkN+/kPO7c/I+Duu+/edmDee++90X+MMAIzn7e+8mPp+3/7b9J7P3it/Y2uz1BpArPGqh6Y7yx9cvWTc3PvLH1yaI6f27Cf/7Bz+zMKTp48mcbGxrYcl2NjY+nkyZPRf4wwAjOf5m379td/Lr3z7c+k937w6urbXJ+h2gRmjS0uLrZdgM1s67v6zV+M/rCGgXviiSe2FJl33HFHOnHiRPTph4q+Jo3Svnf2n6Yfvn40pZTS1W/+ouszVJjArDGBaTbYvf2ND0Z/WEMWly9fTqdOnUrT09Pps5/9bM/NzMykp556Kl25ciX6tMNFX5NGaa2B+fY3Puj6DBUmMGus8k+RPf+7bZ8g3jn/u0Nz/NyG/fyHndsfIM5qOHZ6iqzrM1SawKyxqgdmqRf5WX7yJ9Lykz8xfC8C4EUMYrn9AcK89RUv8gPDSmDWWOUDs5BXP/FT6dVP/FT0aQAAffJtSmB4CcwaE5g3CEwAAChDYNaYwLxBYLId8/PzaX5+Pvo0AFjH9RmqSWDWmMC8QWCyHRMTE2liYiL6NABYx/UZqklg1pjAvEFgslXHjh1b/Z5/x44diz4dAG5yfYbqEpg1JjBvEJhsxaVLl9LevXtX78Ds3bs3Xbp0Kfq0AEae6zNUm8CsMYF5g8BkK6anp1fvvDQ3PT0dfVoAI8/1GapNYNaYwLxBYLJZFy5cSLt37267A7N79+508eLF6NMDGFmuz1B9ArPGBOYNApPNOnLkSNudl+YeeeSR6NMDGFmuz1B9ArPGBOYNApN+XL58OZ06dSpNT0+nsbGxrndgxsbG0szMTHrqqafSlStXok8boPZcn2G4CMwaE5g3CEw28sQTT/S809Jtd9xxRzpx4kT06QPUluszDB+BWWMC8waBSS8nT57c0p2X1n8xP3nyZPQfA6B2XJ9hOAnMGhOYNwhMern77ru3fOeluXvvvTf6jwFQO67PMJwEZo0JzBsEJr1MTExs+w7MxMRE9B8DoHZcn2E4CcwaE5g3CEx62e6dlx07dqTbb789+o8BUDuuzzCcBGaNCcwbBCa9DOIOzI4dO6L/GAC14/oMw0lg1pjAvEFg0os7MADV5PoMw0lg1pjAvGGUA/OH3/5m9ClUXqc7IwsLC2lhYSHNzMysed+ZmRl3YAAK2Wo0uj5DLIFZYwLzhlEOzFc/8VPp8hd/O7379hvtb3z3erry5GfS65/+UHr90x9KV770qZTevT6433xIjt/pjsvy8vLqnZL1d1KGJjBz3/5APkNy/cyt30com9fs9f9d2esz1JzArDGBecOoB+arn+YS/PAAABWoSURBVPip9MZ/+uX09qkH0/W3Xlt925UnP7P69uauPPmZgf3ew3L8XndWlpaWVn9ucnJyzY+rfgcm9+0P5DMs18/cNvMUWIEJ1SEwa0xg3rD+k+go79IX/mX6/je/mFJK6TsPfjT8fKqwW3/yH7Zt+pEHu/596vT+t/7kPwz/c5iZbWffefCjpT4t922jsJycnEwppbS8vJwmJye7PtMEKEtg1pjAvCH6k3aVdukL/zJ9/8yNwHzj/94Zfj5VWLdg3Oyi/xxmZtvZG3/4keDP1u02etSy+WjlgQMHVn/N3NycwIRgArPGBCardxw6PUX2S59qu4Nx5UufGtjvPSzHr+urFOa+/YF8huX6mVtdr89QdwKzxgQmr37Ci/xspNedkoWFhb7fv3KG5EU8gA6G5PqZm8CE4SQwa0xg4tuUbKzfF45wBwagrI2uu+v/EXBhYcH1GSpAYNaYwISNbXTnpfnCEQIToKyNrs/rg7LTz7k+Q3kCs8YEJmxss9EoMIG6mJ+fT/Pz89Gn0dVWnmHS6eeBsgRmjQlM2Jiv8QFG1cTERJqYmIg+ja42uuZ2+t7EnX4dUJbArDGBCRsTmMAoOnbs2Or169ixY9Gn01Gva+7S0pKnyEJFCcwaE5iwsa08Rbb5vdfcgQGG0aVLl9LevXtXr1979+5Nly5dij6tNt2uzTMzM2lubi7NzMyseX8v8gPVIDBrTGDCxvp5dHJ5eXnDF/sBGBbT09Nt17Dp6eno02rjGSYwnARmjQlM2JjABEbJhQsX0u7du9uuYbt3704XL16MPr01BCYMJ4FZYwITNuYODDBKjhw50vU69sgjj0Sf3hq9rrmTk5MppZTm5ubWXINnZmZcnyGYwKwxgQkbE5hA3V2+fDmdOnUqTU9Pp7Gxsa7XsbGxsTQzM5OeeuqpdOXKlejT3vCZJQcOHEg7duxY/XrM5s+7PkOsxsWLF5PVc4uLi2a2wT7wgQ903Ze//OX07LPPrn5t0rPPPtv1faP/HGZmnfbwww+nn//5n+95reu0D33oQ+nIkSOh597r/C5fvrzmv3/rt36r7eddn81i5hHMGltcXEwNYCPz3ZZSSo1GY/78+fPv7Nu375Xl5eVrPd4foGrGGo3GyUaP69wGO3nzGFG6ntvy8vK1nTt3vrBz584Xmtfm1v9uuD5DnOgIIh+BCX3peQem0RKazf/tMoCq+YPG1uOyuU8XP+v3dT2vffv2vdK8v7Nv375Xdu7c+ULzvzu8P1BSTPpQgsCEvnS9AzM7O3s5pZTOnDlz9cyZM1dnZ2cv93h/gKqZbmw/MKeLn/X7tnvurs8QITqCyEdgQl/cgQHqahDXtq8VP+v3uT7DMIqOIPIRmNCXDZ+CtXPnzheaP7f+xw13YIDqGvZA63pOve7/dHh/oKQSoUMMgQl96XoHptOLRXgRCWCIdL2+zc7OXj5z5szVRx999PWUbnwpQI/3j7Jh/O7bt++V8+fPv9Pocd2OOHEYadERRD4CE/rSV2DOzs5ebr54hDswwJDo+Qhgo1H5V8kWmDCMoiOIfAQm9KWvwFxeXr42Ozt72SOYwBDZ8PqWUqVfJXvDwFx/TXZ9hgqITSByEpjQl553XJofT+fPn3/n/Pnz76SU0qOPPvp6h/cHqJqeT5FNqfKvkr1hYDZa/iyuz1AR5bOHUgQm9KWvOzAbLPJVFgG6GcT1rfKB2ceAkqIjiHwEJvRl2L9PHEA3wx5oG57b8vLytS6v7F2F84fRFB1B5CMwoS9/0Nj+na9PFz9rgI0JTIEJ5UVHEPkITOjLWKPRONnY+h2vkzePAVA1Xa9dze/z29TlaxejA23YAxlGU1T8kJ/AhL79SmNrkflko9H4SMD5AvSj6/UrpZRaH/lLabheRbb1RdhmZ2cvexE2qJCY9KEEgQmb8uONRuPDjUZjotFo7Nlgv95oND7YaDR+JORMAfrTNdBav3fkzp07X2j9cYdF6fnU2OZ/t74Krm9TAhUQHUHkIzABYKT1fASzmw7vH6WvwJydnb3cfORSYEIFlIodyhOYADDShv1rGD2CCcMoOoLIR2ACwEirbWC2vkiRr8GEionLH3ITmAAw0rb71NjoQBv2QIbRVCp2KE9gAsBI6xpdw/4iP42WRzF9H0yomOgIIh+BCQAjrWt0pbT2Ecv1P25UI9A2DMwzZ85cXV5evrZv375XerwvUFJsApGTwASAkdbX1zCm1PVrF6MDra/AbNx8RLbHnwEoKSp+yE9gAsBIG/avYew7MBuNta8m26jG+cNoio4g8hGYADDSNozH5eXlaxX+GsaeT/HtZt37fi3q5GFklYodyhOYADDShj0wp3ud1/pHMLtsOuC8YbRFRxD5CEwAGGnD/hTZP9jgvPrZp4ufNYy66AgiH4EJACNt2ANzrNFonOxyTv3s5M1jACVFRxD5CEwAGGlt0XXmzJmrZ86cufroo4++3nqfoaKvIttoNBq/0thaZD7ZaDQ+EnC+QFT8kJ/ABICR1vFrLhuNofk+mE0/3mg0PtxoNCYajcaeDfbrjUbjg41G40dCzhQQmHUmMAFgpHUNzPPnz7/T/LmdO3e+0PrjDgPoX3QEkY/ABICR1haL658a26rT+zcEJrBZJYOHsgQmAIy0YX+RH2AYRUcQ+QhMABhpAhMoLzqCyEdgAsBI6xqNZ86cubr+fkOP9wfoX0T4UIbABICR1jUwU+oZlAIT2LroCCIfgQkAI63nI5g7d+58odf7NAQmsBXREUQ+AhMARlrPRzDX6/H+AP0rHT2UIzABYKR5kR+gvOgIIh+BCQAjTWAC5UVHEPkITAAYaZt+iuzy8vK1de/7taBzB4ZV6eihHIEJACNturH9Ry+ni581MNyiI4h8BCYAjLQ/aGw/MD9d/KyB4RYdQeQjMAFgpI01Go2Tja3H5cmbxwDoX3QEkY/ABICR9yuNrUXmk41G4yMB5wsMu+gIIh+BCQA0Go0fbzQaH240GhONRmPPBvv1RqPxwUaj8SMhZwoMv+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UdERRD4CEwAAKCo6gshHYAIAAEVFRxD5CEwAAKCo6AgiH4EJAAAUFR1B5CMwAQCAoqIjiHwEJgAAUFR0BJGPwAQAAIqKjiDyEZgAAEBR0RFEPgITAAAoKjqCyEdgAgAARUVHEPkITAAAoKjoCCIfgQkAABQVHUHkIzABAICioiOIfAQmAABQVHQEkY/ABAAAioqOIPIRmAAAQFHREUQ+AhMAACgqOoLIR2ACAABFRUcQ+QhMAACgqOgIIh+BCQAAFBUdQeQjMAEAgKKiI4h8BCYAAFBUdASRj8AEAACKio4g8hGYAABASf8/c1cQDOw7r6Q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1" y="29213306"/>
            <a:ext cx="12630780" cy="294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903" y="29179524"/>
            <a:ext cx="2099361" cy="102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21" y="29188983"/>
            <a:ext cx="1920600" cy="9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08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4" y="245745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3810000"/>
            <a:ext cx="1946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Matthew Bemis</a:t>
            </a:r>
            <a:r>
              <a:rPr lang="en-US" sz="4000" baseline="30000" dirty="0"/>
              <a:t>1</a:t>
            </a:r>
            <a:r>
              <a:rPr lang="en-US" sz="4000" dirty="0"/>
              <a:t>, David </a:t>
            </a:r>
            <a:r>
              <a:rPr lang="en-US" sz="4000" dirty="0" smtClean="0"/>
              <a:t>Chen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  <a:r>
              <a:rPr lang="en-US" sz="4000" dirty="0"/>
              <a:t>Zachary </a:t>
            </a:r>
            <a:r>
              <a:rPr lang="en-US" sz="4000" dirty="0" smtClean="0"/>
              <a:t>Dicesare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  <a:r>
              <a:rPr lang="en-US" sz="4000" dirty="0"/>
              <a:t>Nicholas </a:t>
            </a:r>
            <a:r>
              <a:rPr lang="en-US" sz="4000" dirty="0" smtClean="0"/>
              <a:t>Kruczek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</a:t>
            </a:r>
            <a:r>
              <a:rPr lang="en-US" sz="4000" dirty="0"/>
              <a:t> </a:t>
            </a:r>
            <a:r>
              <a:rPr lang="en-US" sz="4000" dirty="0" smtClean="0"/>
              <a:t>Reynaldo Morillo</a:t>
            </a:r>
            <a:r>
              <a:rPr lang="en-US" sz="4000" baseline="30000" dirty="0"/>
              <a:t>1</a:t>
            </a:r>
            <a:r>
              <a:rPr lang="en-US" sz="4000" dirty="0" smtClean="0"/>
              <a:t>, </a:t>
            </a:r>
            <a:r>
              <a:rPr lang="en-US" sz="4000" dirty="0"/>
              <a:t>James </a:t>
            </a:r>
            <a:r>
              <a:rPr lang="en-US" sz="4000" dirty="0" smtClean="0"/>
              <a:t>Lindsay</a:t>
            </a:r>
            <a:r>
              <a:rPr lang="en-US" sz="4000" baseline="30000" dirty="0"/>
              <a:t>2</a:t>
            </a:r>
            <a:r>
              <a:rPr lang="en-US" sz="4000" dirty="0" smtClean="0"/>
              <a:t>, </a:t>
            </a:r>
            <a:r>
              <a:rPr lang="en-US" sz="4000" dirty="0"/>
              <a:t>Mike Lydon</a:t>
            </a:r>
            <a:r>
              <a:rPr lang="en-US" sz="4000" baseline="30000" dirty="0"/>
              <a:t>2</a:t>
            </a:r>
            <a:r>
              <a:rPr lang="en-US" sz="4000" dirty="0"/>
              <a:t>, and Ion </a:t>
            </a:r>
            <a:r>
              <a:rPr lang="en-US" sz="4000" dirty="0" smtClean="0"/>
              <a:t>Mandoiu</a:t>
            </a:r>
            <a:r>
              <a:rPr lang="en-US" sz="4000" baseline="30000" dirty="0" smtClean="0"/>
              <a:t>1</a:t>
            </a:r>
          </a:p>
          <a:p>
            <a:pPr algn="ctr"/>
            <a:r>
              <a:rPr lang="en-US" sz="3200" baseline="30000" dirty="0"/>
              <a:t>1</a:t>
            </a:r>
            <a:r>
              <a:rPr lang="en-US" sz="3200" dirty="0" smtClean="0"/>
              <a:t>Computer </a:t>
            </a:r>
            <a:r>
              <a:rPr lang="en-US" sz="3200" dirty="0"/>
              <a:t>Science &amp; Engineering </a:t>
            </a:r>
            <a:r>
              <a:rPr lang="en-US" sz="3200" dirty="0" smtClean="0"/>
              <a:t>Department University </a:t>
            </a:r>
            <a:r>
              <a:rPr lang="en-US" sz="3200" dirty="0"/>
              <a:t>of Connecticut, </a:t>
            </a:r>
            <a:r>
              <a:rPr lang="en-US" sz="3200" dirty="0" smtClean="0"/>
              <a:t>Storrs, CT</a:t>
            </a:r>
          </a:p>
          <a:p>
            <a:pPr algn="ctr"/>
            <a:r>
              <a:rPr lang="en-US" sz="3200" baseline="30000" dirty="0" smtClean="0"/>
              <a:t>2</a:t>
            </a:r>
            <a:r>
              <a:rPr lang="en-US" sz="3200" dirty="0"/>
              <a:t>Smpl Bio LLC, One Technology Drive, Tolland, 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14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464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Connecticut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setup</cp:lastModifiedBy>
  <cp:revision>108</cp:revision>
  <cp:lastPrinted>2015-04-27T18:44:20Z</cp:lastPrinted>
  <dcterms:created xsi:type="dcterms:W3CDTF">2015-03-19T14:38:29Z</dcterms:created>
  <dcterms:modified xsi:type="dcterms:W3CDTF">2015-06-04T20:49:18Z</dcterms:modified>
</cp:coreProperties>
</file>