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323" r:id="rId4"/>
    <p:sldId id="322" r:id="rId5"/>
    <p:sldId id="337" r:id="rId6"/>
    <p:sldId id="338" r:id="rId7"/>
    <p:sldId id="279" r:id="rId8"/>
    <p:sldId id="298" r:id="rId9"/>
    <p:sldId id="299" r:id="rId10"/>
    <p:sldId id="302" r:id="rId11"/>
    <p:sldId id="339" r:id="rId12"/>
    <p:sldId id="304" r:id="rId13"/>
    <p:sldId id="305" r:id="rId14"/>
    <p:sldId id="306" r:id="rId15"/>
    <p:sldId id="307" r:id="rId16"/>
    <p:sldId id="308" r:id="rId17"/>
    <p:sldId id="310" r:id="rId18"/>
    <p:sldId id="300" r:id="rId19"/>
    <p:sldId id="324" r:id="rId20"/>
    <p:sldId id="340" r:id="rId21"/>
    <p:sldId id="341" r:id="rId22"/>
    <p:sldId id="343" r:id="rId23"/>
    <p:sldId id="312" r:id="rId24"/>
    <p:sldId id="261" r:id="rId25"/>
    <p:sldId id="295" r:id="rId26"/>
    <p:sldId id="314" r:id="rId27"/>
    <p:sldId id="328" r:id="rId28"/>
    <p:sldId id="329" r:id="rId29"/>
    <p:sldId id="297" r:id="rId30"/>
    <p:sldId id="330" r:id="rId31"/>
    <p:sldId id="331" r:id="rId32"/>
    <p:sldId id="332" r:id="rId33"/>
    <p:sldId id="333" r:id="rId34"/>
    <p:sldId id="383" r:id="rId35"/>
    <p:sldId id="384" r:id="rId36"/>
    <p:sldId id="385" r:id="rId37"/>
    <p:sldId id="386" r:id="rId38"/>
    <p:sldId id="344" r:id="rId39"/>
    <p:sldId id="345" r:id="rId40"/>
    <p:sldId id="387" r:id="rId41"/>
    <p:sldId id="390" r:id="rId42"/>
    <p:sldId id="388" r:id="rId43"/>
    <p:sldId id="389" r:id="rId44"/>
    <p:sldId id="336" r:id="rId45"/>
    <p:sldId id="321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7B61"/>
    <a:srgbClr val="E6C069"/>
    <a:srgbClr val="8C8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5126" autoAdjust="0"/>
  </p:normalViewPr>
  <p:slideViewPr>
    <p:cSldViewPr snapToGrid="0">
      <p:cViewPr varScale="1">
        <p:scale>
          <a:sx n="85" d="100"/>
          <a:sy n="85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avg.top_5_spreaders_receivers_over_time.csv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avg.top_5_spreaders_receivers_over_time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avg.top_5_spreaders_receivers_over_time.csv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USA.spreaders_receivers_over_time.csv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USA.spreaders_receivers_over_time.csv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USA.spreaders_receivers_over_time.csv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USA.avg.spreaders_receivers_over_time.csv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USA.avg.spreaders_receivers_over_time.csv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net_bias.USA.avg.spreaders_receivers_over_time.csv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top_5_spreaders_receivers_over_time.csv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top_5_spreaders_receivers_over_time.csv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top_5_spreaders_receivers_over_time.csv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avg.top_5_spreaders_receivers_over_time.csv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avg.top_5_spreaders_receivers_over_time.csv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avg.top_5_spreaders_receivers_over_time.csv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NewYork.spreaders_receivers_over_time.csv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NewYork.spreaders_receivers_over_time.csv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reetime.NewYork.spreaders_receivers_over_time.csv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NewYork.avg.spreaders_receivers_over_time.csv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NewYork.avg.spreaders_receivers_over_time.csv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usa_07_21\results\tnet_bias.NewYork.avg.spreaders_receivers_over_time.csv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top_5_spreaders_receivers_over_time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top_5_spreaders_receivers_over_time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Conn\tnet_development\covid_19\nextstrain\TreeTime_nextstrain_06_12\results\treetime.top_5_spreaders_receivers_over_time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Phyloscanner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0.82766785714285696</c:v>
                </c:pt>
                <c:pt idx="1">
                  <c:v>0.52188035714285697</c:v>
                </c:pt>
                <c:pt idx="2">
                  <c:v>0.62583392857142905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8-46A0-8241-DAFC5BBF77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0.66978749999999998</c:v>
                </c:pt>
                <c:pt idx="1">
                  <c:v>0.7088875</c:v>
                </c:pt>
                <c:pt idx="2">
                  <c:v>0.68737500000000096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8-46A0-8241-DAFC5BBF77E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sharpTNI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0.68262500000000004</c:v>
                </c:pt>
                <c:pt idx="1">
                  <c:v>0.70798035714285801</c:v>
                </c:pt>
                <c:pt idx="2">
                  <c:v>0.69414464285714295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78-46A0-8241-DAFC5BBF77E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0.71729285714285795</c:v>
                </c:pt>
                <c:pt idx="1">
                  <c:v>0.75445178571428595</c:v>
                </c:pt>
                <c:pt idx="2">
                  <c:v>0.73417857142857201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78-46A0-8241-DAFC5BBF7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254047"/>
        <c:axId val="169952895"/>
      </c:barChart>
      <c:catAx>
        <c:axId val="16325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952895"/>
        <c:crosses val="autoZero"/>
        <c:auto val="1"/>
        <c:lblAlgn val="ctr"/>
        <c:lblOffset val="100"/>
        <c:noMultiLvlLbl val="0"/>
      </c:catAx>
      <c:valAx>
        <c:axId val="16995289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5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23195017289506"/>
          <c:y val="0.93492847259776546"/>
          <c:w val="0.51689049285505984"/>
          <c:h val="6.5071531178559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 err="1"/>
              <a:t>Nextstrain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0689826966073687"/>
          <c:w val="0.90286351706036749"/>
          <c:h val="0.606329079496473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8C8D8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4D8-4B6E-BCEE-865D657968E8}"/>
              </c:ext>
            </c:extLst>
          </c:dPt>
          <c:cat>
            <c:multiLvlStrRef>
              <c:f>tnet_bias.avg.top_5_spreaders_r!$H$1:$I$22</c:f>
              <c:multiLvlStrCache>
                <c:ptCount val="22"/>
                <c:lvl>
                  <c:pt idx="0">
                    <c:v>Malaysia</c:v>
                  </c:pt>
                  <c:pt idx="1">
                    <c:v>Thailand</c:v>
                  </c:pt>
                  <c:pt idx="2">
                    <c:v>USA</c:v>
                  </c:pt>
                  <c:pt idx="3">
                    <c:v>Taiwan</c:v>
                  </c:pt>
                  <c:pt idx="4">
                    <c:v>Singapore</c:v>
                  </c:pt>
                  <c:pt idx="5">
                    <c:v>USA</c:v>
                  </c:pt>
                  <c:pt idx="6">
                    <c:v>HongKong</c:v>
                  </c:pt>
                  <c:pt idx="7">
                    <c:v>Australia</c:v>
                  </c:pt>
                  <c:pt idx="8">
                    <c:v>Thailand</c:v>
                  </c:pt>
                  <c:pt idx="9">
                    <c:v>Taiwan</c:v>
                  </c:pt>
                  <c:pt idx="10">
                    <c:v>Switzerland</c:v>
                  </c:pt>
                  <c:pt idx="11">
                    <c:v>UnitedKingdom</c:v>
                  </c:pt>
                  <c:pt idx="12">
                    <c:v>USA</c:v>
                  </c:pt>
                  <c:pt idx="13">
                    <c:v>Germany</c:v>
                  </c:pt>
                  <c:pt idx="14">
                    <c:v>Netherlands</c:v>
                  </c:pt>
                  <c:pt idx="15">
                    <c:v>Australia</c:v>
                  </c:pt>
                  <c:pt idx="16">
                    <c:v>Belgium</c:v>
                  </c:pt>
                  <c:pt idx="17">
                    <c:v>UnitedKingdom</c:v>
                  </c:pt>
                  <c:pt idx="18">
                    <c:v>Austria</c:v>
                  </c:pt>
                  <c:pt idx="19">
                    <c:v>Canada</c:v>
                  </c:pt>
                  <c:pt idx="20">
                    <c:v>Luxembourg</c:v>
                  </c:pt>
                  <c:pt idx="21">
                    <c:v>China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tnet_bias.avg.top_5_spreaders_r!$J$1:$J$22</c:f>
              <c:numCache>
                <c:formatCode>General</c:formatCode>
                <c:ptCount val="22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13</c:v>
                </c:pt>
                <c:pt idx="9">
                  <c:v>13</c:v>
                </c:pt>
                <c:pt idx="10">
                  <c:v>21</c:v>
                </c:pt>
                <c:pt idx="11">
                  <c:v>16</c:v>
                </c:pt>
                <c:pt idx="12">
                  <c:v>15</c:v>
                </c:pt>
                <c:pt idx="13">
                  <c:v>14</c:v>
                </c:pt>
                <c:pt idx="14">
                  <c:v>14</c:v>
                </c:pt>
                <c:pt idx="15">
                  <c:v>18</c:v>
                </c:pt>
                <c:pt idx="16">
                  <c:v>18</c:v>
                </c:pt>
                <c:pt idx="17">
                  <c:v>16</c:v>
                </c:pt>
                <c:pt idx="18">
                  <c:v>15</c:v>
                </c:pt>
                <c:pt idx="19">
                  <c:v>15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B-44BD-9957-B278B0BA8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1695519"/>
        <c:axId val="1136648815"/>
      </c:barChart>
      <c:catAx>
        <c:axId val="1411695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648815"/>
        <c:crosses val="autoZero"/>
        <c:auto val="1"/>
        <c:lblAlgn val="ctr"/>
        <c:lblOffset val="100"/>
        <c:noMultiLvlLbl val="0"/>
      </c:catAx>
      <c:valAx>
        <c:axId val="1136648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695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 err="1"/>
              <a:t>TNet</a:t>
            </a:r>
            <a:endParaRPr lang="en-US" sz="1800" baseline="0" dirty="0"/>
          </a:p>
        </c:rich>
      </c:tx>
      <c:layout>
        <c:manualLayout>
          <c:xMode val="edge"/>
          <c:yMode val="edge"/>
          <c:x val="0.387270778652668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70744528602083E-2"/>
          <c:y val="0.10677481287061338"/>
          <c:w val="0.93413225536784328"/>
          <c:h val="0.60797001256183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tnet_bias.avg.top_5_spreaders_r!$H$24:$I$48</c:f>
              <c:multiLvlStrCache>
                <c:ptCount val="25"/>
                <c:lvl>
                  <c:pt idx="0">
                    <c:v>Taiwan</c:v>
                  </c:pt>
                  <c:pt idx="1">
                    <c:v>China</c:v>
                  </c:pt>
                  <c:pt idx="2">
                    <c:v>USA</c:v>
                  </c:pt>
                  <c:pt idx="3">
                    <c:v>Singapore</c:v>
                  </c:pt>
                  <c:pt idx="4">
                    <c:v>Australia</c:v>
                  </c:pt>
                  <c:pt idx="5">
                    <c:v>Australia</c:v>
                  </c:pt>
                  <c:pt idx="6">
                    <c:v>USA</c:v>
                  </c:pt>
                  <c:pt idx="7">
                    <c:v>Singapore</c:v>
                  </c:pt>
                  <c:pt idx="8">
                    <c:v>Taiwan</c:v>
                  </c:pt>
                  <c:pt idx="9">
                    <c:v>China</c:v>
                  </c:pt>
                  <c:pt idx="10">
                    <c:v>Switzerland</c:v>
                  </c:pt>
                  <c:pt idx="11">
                    <c:v>Italy</c:v>
                  </c:pt>
                  <c:pt idx="12">
                    <c:v>France</c:v>
                  </c:pt>
                  <c:pt idx="13">
                    <c:v>Germany</c:v>
                  </c:pt>
                  <c:pt idx="14">
                    <c:v>Australia</c:v>
                  </c:pt>
                  <c:pt idx="15">
                    <c:v>Belgium</c:v>
                  </c:pt>
                  <c:pt idx="16">
                    <c:v>UnitedKingdom</c:v>
                  </c:pt>
                  <c:pt idx="17">
                    <c:v>Canada</c:v>
                  </c:pt>
                  <c:pt idx="18">
                    <c:v>Switzerland</c:v>
                  </c:pt>
                  <c:pt idx="19">
                    <c:v>USA</c:v>
                  </c:pt>
                  <c:pt idx="20">
                    <c:v>Russia</c:v>
                  </c:pt>
                  <c:pt idx="21">
                    <c:v>Australia</c:v>
                  </c:pt>
                  <c:pt idx="22">
                    <c:v>Chile</c:v>
                  </c:pt>
                  <c:pt idx="23">
                    <c:v>Switzerland</c:v>
                  </c:pt>
                  <c:pt idx="24">
                    <c:v>USA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tnet_bias.avg.top_5_spreaders_r!$J$24:$J$48</c:f>
              <c:numCache>
                <c:formatCode>General</c:formatCode>
                <c:ptCount val="25"/>
                <c:pt idx="0">
                  <c:v>8.1</c:v>
                </c:pt>
                <c:pt idx="1">
                  <c:v>8.01</c:v>
                </c:pt>
                <c:pt idx="2">
                  <c:v>6.8</c:v>
                </c:pt>
                <c:pt idx="3">
                  <c:v>6.73</c:v>
                </c:pt>
                <c:pt idx="4">
                  <c:v>6.5</c:v>
                </c:pt>
                <c:pt idx="5">
                  <c:v>14.77</c:v>
                </c:pt>
                <c:pt idx="6">
                  <c:v>11.52</c:v>
                </c:pt>
                <c:pt idx="7">
                  <c:v>8.8000000000000007</c:v>
                </c:pt>
                <c:pt idx="8">
                  <c:v>8.6</c:v>
                </c:pt>
                <c:pt idx="9">
                  <c:v>8.56</c:v>
                </c:pt>
                <c:pt idx="10">
                  <c:v>17.11</c:v>
                </c:pt>
                <c:pt idx="11">
                  <c:v>16.62</c:v>
                </c:pt>
                <c:pt idx="12">
                  <c:v>15.93</c:v>
                </c:pt>
                <c:pt idx="13">
                  <c:v>15.4</c:v>
                </c:pt>
                <c:pt idx="14">
                  <c:v>14.99</c:v>
                </c:pt>
                <c:pt idx="15">
                  <c:v>11</c:v>
                </c:pt>
                <c:pt idx="16">
                  <c:v>10.62</c:v>
                </c:pt>
                <c:pt idx="17">
                  <c:v>7.29</c:v>
                </c:pt>
                <c:pt idx="18">
                  <c:v>7.11</c:v>
                </c:pt>
                <c:pt idx="19">
                  <c:v>7.05</c:v>
                </c:pt>
                <c:pt idx="20">
                  <c:v>0.2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04-453D-81EF-BD28D434C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5835599"/>
        <c:axId val="1400899327"/>
      </c:barChart>
      <c:catAx>
        <c:axId val="1465835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899327"/>
        <c:crosses val="autoZero"/>
        <c:auto val="1"/>
        <c:lblAlgn val="ctr"/>
        <c:lblOffset val="100"/>
        <c:noMultiLvlLbl val="0"/>
      </c:catAx>
      <c:valAx>
        <c:axId val="1400899327"/>
        <c:scaling>
          <c:orientation val="minMax"/>
          <c:max val="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65835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70744528602083E-2"/>
          <c:y val="0.10677481287061338"/>
          <c:w val="0.93105851094279579"/>
          <c:h val="0.60797001256183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tnet_bias.avg.top_5_spreaders_r!$H$50:$I$74</c:f>
              <c:multiLvlStrCache>
                <c:ptCount val="25"/>
                <c:lvl>
                  <c:pt idx="0">
                    <c:v>China</c:v>
                  </c:pt>
                  <c:pt idx="1">
                    <c:v>Taiwan</c:v>
                  </c:pt>
                  <c:pt idx="2">
                    <c:v>USA</c:v>
                  </c:pt>
                  <c:pt idx="3">
                    <c:v>Australia</c:v>
                  </c:pt>
                  <c:pt idx="4">
                    <c:v>Singapore</c:v>
                  </c:pt>
                  <c:pt idx="5">
                    <c:v>Australia</c:v>
                  </c:pt>
                  <c:pt idx="6">
                    <c:v>USA</c:v>
                  </c:pt>
                  <c:pt idx="7">
                    <c:v>China</c:v>
                  </c:pt>
                  <c:pt idx="8">
                    <c:v>Singapore</c:v>
                  </c:pt>
                  <c:pt idx="9">
                    <c:v>Taiwan</c:v>
                  </c:pt>
                  <c:pt idx="10">
                    <c:v>Italy</c:v>
                  </c:pt>
                  <c:pt idx="11">
                    <c:v>Switzerland</c:v>
                  </c:pt>
                  <c:pt idx="12">
                    <c:v>France</c:v>
                  </c:pt>
                  <c:pt idx="13">
                    <c:v>USA</c:v>
                  </c:pt>
                  <c:pt idx="14">
                    <c:v>UnitedKingdom</c:v>
                  </c:pt>
                  <c:pt idx="15">
                    <c:v>Belgium</c:v>
                  </c:pt>
                  <c:pt idx="16">
                    <c:v>UnitedKingdom</c:v>
                  </c:pt>
                  <c:pt idx="17">
                    <c:v>Switzerland</c:v>
                  </c:pt>
                  <c:pt idx="18">
                    <c:v>Canada</c:v>
                  </c:pt>
                  <c:pt idx="19">
                    <c:v>USA</c:v>
                  </c:pt>
                  <c:pt idx="20">
                    <c:v>Russia</c:v>
                  </c:pt>
                  <c:pt idx="21">
                    <c:v>Australia</c:v>
                  </c:pt>
                  <c:pt idx="22">
                    <c:v>Chile</c:v>
                  </c:pt>
                  <c:pt idx="23">
                    <c:v>Oman</c:v>
                  </c:pt>
                  <c:pt idx="24">
                    <c:v>Sweden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tnet_bias.avg.top_5_spreaders_r!$J$50:$J$74</c:f>
              <c:numCache>
                <c:formatCode>General</c:formatCode>
                <c:ptCount val="25"/>
                <c:pt idx="0">
                  <c:v>9.5500000000000007</c:v>
                </c:pt>
                <c:pt idx="1">
                  <c:v>7.96</c:v>
                </c:pt>
                <c:pt idx="2">
                  <c:v>6.84</c:v>
                </c:pt>
                <c:pt idx="3">
                  <c:v>6.76</c:v>
                </c:pt>
                <c:pt idx="4">
                  <c:v>6.65</c:v>
                </c:pt>
                <c:pt idx="5">
                  <c:v>14.98</c:v>
                </c:pt>
                <c:pt idx="6">
                  <c:v>11.83</c:v>
                </c:pt>
                <c:pt idx="7">
                  <c:v>9.2100000000000009</c:v>
                </c:pt>
                <c:pt idx="8">
                  <c:v>9.0399999999999991</c:v>
                </c:pt>
                <c:pt idx="9">
                  <c:v>8.5500000000000007</c:v>
                </c:pt>
                <c:pt idx="10">
                  <c:v>17.420000000000002</c:v>
                </c:pt>
                <c:pt idx="11">
                  <c:v>16.93</c:v>
                </c:pt>
                <c:pt idx="12">
                  <c:v>16.91</c:v>
                </c:pt>
                <c:pt idx="13">
                  <c:v>15.54</c:v>
                </c:pt>
                <c:pt idx="14">
                  <c:v>15.41</c:v>
                </c:pt>
                <c:pt idx="15">
                  <c:v>9.7799999999999994</c:v>
                </c:pt>
                <c:pt idx="16">
                  <c:v>9.68</c:v>
                </c:pt>
                <c:pt idx="17">
                  <c:v>6.42</c:v>
                </c:pt>
                <c:pt idx="18">
                  <c:v>6.19</c:v>
                </c:pt>
                <c:pt idx="19">
                  <c:v>6.11</c:v>
                </c:pt>
                <c:pt idx="20">
                  <c:v>0.18</c:v>
                </c:pt>
                <c:pt idx="21">
                  <c:v>0.17</c:v>
                </c:pt>
                <c:pt idx="22">
                  <c:v>0.1</c:v>
                </c:pt>
                <c:pt idx="23">
                  <c:v>0.1</c:v>
                </c:pt>
                <c:pt idx="2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A-4E8B-A51E-75D001201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4712255"/>
        <c:axId val="1136651311"/>
      </c:barChart>
      <c:catAx>
        <c:axId val="147471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651311"/>
        <c:crosses val="autoZero"/>
        <c:auto val="1"/>
        <c:lblAlgn val="ctr"/>
        <c:lblOffset val="100"/>
        <c:noMultiLvlLbl val="0"/>
      </c:catAx>
      <c:valAx>
        <c:axId val="1136651311"/>
        <c:scaling>
          <c:orientation val="minMax"/>
          <c:max val="2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74712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158801013858646E-2"/>
          <c:y val="0.1252933313891319"/>
          <c:w val="0.93168239797228269"/>
          <c:h val="0.47592508687810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treetime.USA.spreaders_receiver!$G$17:$H$37</c:f>
              <c:multiLvlStrCache>
                <c:ptCount val="21"/>
                <c:lvl>
                  <c:pt idx="0">
                    <c:v>China</c:v>
                  </c:pt>
                  <c:pt idx="1">
                    <c:v>Singapore</c:v>
                  </c:pt>
                  <c:pt idx="2">
                    <c:v>UnitedKingdom</c:v>
                  </c:pt>
                  <c:pt idx="3">
                    <c:v>Taiwan</c:v>
                  </c:pt>
                  <c:pt idx="4">
                    <c:v>Sweden</c:v>
                  </c:pt>
                  <c:pt idx="5">
                    <c:v>China</c:v>
                  </c:pt>
                  <c:pt idx="6">
                    <c:v>Sweden</c:v>
                  </c:pt>
                  <c:pt idx="7">
                    <c:v>Australia</c:v>
                  </c:pt>
                  <c:pt idx="8">
                    <c:v>Canada</c:v>
                  </c:pt>
                  <c:pt idx="9">
                    <c:v>SouthKorea</c:v>
                  </c:pt>
                  <c:pt idx="10">
                    <c:v>France</c:v>
                  </c:pt>
                  <c:pt idx="11">
                    <c:v>SaudiArabia</c:v>
                  </c:pt>
                  <c:pt idx="12">
                    <c:v>Sweden</c:v>
                  </c:pt>
                  <c:pt idx="13">
                    <c:v>Germany</c:v>
                  </c:pt>
                  <c:pt idx="14">
                    <c:v>Norway</c:v>
                  </c:pt>
                  <c:pt idx="15">
                    <c:v>UnitedKingdom</c:v>
                  </c:pt>
                  <c:pt idx="16">
                    <c:v>China</c:v>
                  </c:pt>
                  <c:pt idx="17">
                    <c:v>NewZealand</c:v>
                  </c:pt>
                  <c:pt idx="18">
                    <c:v>France</c:v>
                  </c:pt>
                  <c:pt idx="19">
                    <c:v>Norway</c:v>
                  </c:pt>
                  <c:pt idx="20">
                    <c:v>Sweden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treetime.USA.spreaders_receiver!$I$17:$I$37</c:f>
              <c:numCache>
                <c:formatCode>General</c:formatCode>
                <c:ptCount val="21"/>
                <c:pt idx="0">
                  <c:v>4.0999999999999996</c:v>
                </c:pt>
                <c:pt idx="1">
                  <c:v>0.5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3.83</c:v>
                </c:pt>
                <c:pt idx="6">
                  <c:v>1</c:v>
                </c:pt>
                <c:pt idx="7">
                  <c:v>0.6</c:v>
                </c:pt>
                <c:pt idx="8">
                  <c:v>0.5</c:v>
                </c:pt>
                <c:pt idx="9">
                  <c:v>0.5</c:v>
                </c:pt>
                <c:pt idx="10">
                  <c:v>2.98</c:v>
                </c:pt>
                <c:pt idx="11">
                  <c:v>1</c:v>
                </c:pt>
                <c:pt idx="12">
                  <c:v>0.9</c:v>
                </c:pt>
                <c:pt idx="13">
                  <c:v>0.7</c:v>
                </c:pt>
                <c:pt idx="14">
                  <c:v>0.51</c:v>
                </c:pt>
                <c:pt idx="15">
                  <c:v>1</c:v>
                </c:pt>
                <c:pt idx="16">
                  <c:v>0.5</c:v>
                </c:pt>
                <c:pt idx="17">
                  <c:v>0.45</c:v>
                </c:pt>
                <c:pt idx="18">
                  <c:v>0.4</c:v>
                </c:pt>
                <c:pt idx="19">
                  <c:v>0.4</c:v>
                </c:pt>
                <c:pt idx="2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0-4068-BBA8-0A200B085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775408"/>
        <c:axId val="1093227680"/>
      </c:barChart>
      <c:catAx>
        <c:axId val="109077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227680"/>
        <c:crosses val="autoZero"/>
        <c:auto val="1"/>
        <c:lblAlgn val="ctr"/>
        <c:lblOffset val="100"/>
        <c:noMultiLvlLbl val="0"/>
      </c:catAx>
      <c:valAx>
        <c:axId val="1093227680"/>
        <c:scaling>
          <c:orientation val="minMax"/>
          <c:max val="1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9077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158801013858646E-2"/>
          <c:y val="0.1252933313891319"/>
          <c:w val="0.93168239797228269"/>
          <c:h val="0.479011454495986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treetime.USA.spreaders_receiver!$G$39:$H$59</c:f>
              <c:multiLvlStrCache>
                <c:ptCount val="21"/>
                <c:lvl>
                  <c:pt idx="0">
                    <c:v>China</c:v>
                  </c:pt>
                  <c:pt idx="1">
                    <c:v>Taiwan</c:v>
                  </c:pt>
                  <c:pt idx="2">
                    <c:v>Singapore</c:v>
                  </c:pt>
                  <c:pt idx="3">
                    <c:v>Japan</c:v>
                  </c:pt>
                  <c:pt idx="4">
                    <c:v>UnitedKingdom</c:v>
                  </c:pt>
                  <c:pt idx="5">
                    <c:v>China</c:v>
                  </c:pt>
                  <c:pt idx="6">
                    <c:v>Sweden</c:v>
                  </c:pt>
                  <c:pt idx="7">
                    <c:v>Canada</c:v>
                  </c:pt>
                  <c:pt idx="8">
                    <c:v>SouthKorea</c:v>
                  </c:pt>
                  <c:pt idx="9">
                    <c:v>Australia</c:v>
                  </c:pt>
                  <c:pt idx="10">
                    <c:v>France</c:v>
                  </c:pt>
                  <c:pt idx="11">
                    <c:v>Sweden</c:v>
                  </c:pt>
                  <c:pt idx="12">
                    <c:v>SaudiArabia</c:v>
                  </c:pt>
                  <c:pt idx="13">
                    <c:v>Switzerland</c:v>
                  </c:pt>
                  <c:pt idx="14">
                    <c:v>Germany</c:v>
                  </c:pt>
                  <c:pt idx="15">
                    <c:v>Canada</c:v>
                  </c:pt>
                  <c:pt idx="16">
                    <c:v>NewZealand</c:v>
                  </c:pt>
                  <c:pt idx="17">
                    <c:v>Denmark</c:v>
                  </c:pt>
                  <c:pt idx="18">
                    <c:v>Norway</c:v>
                  </c:pt>
                  <c:pt idx="19">
                    <c:v>Bangladesh</c:v>
                  </c:pt>
                  <c:pt idx="20">
                    <c:v>Sweden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treetime.USA.spreaders_receiver!$I$39:$I$59</c:f>
              <c:numCache>
                <c:formatCode>General</c:formatCode>
                <c:ptCount val="21"/>
                <c:pt idx="0">
                  <c:v>2.92</c:v>
                </c:pt>
                <c:pt idx="1">
                  <c:v>0.61</c:v>
                </c:pt>
                <c:pt idx="2">
                  <c:v>0.53</c:v>
                </c:pt>
                <c:pt idx="3">
                  <c:v>0.35</c:v>
                </c:pt>
                <c:pt idx="4">
                  <c:v>0.35</c:v>
                </c:pt>
                <c:pt idx="5">
                  <c:v>2.46</c:v>
                </c:pt>
                <c:pt idx="6">
                  <c:v>0.78</c:v>
                </c:pt>
                <c:pt idx="7">
                  <c:v>0.77</c:v>
                </c:pt>
                <c:pt idx="8">
                  <c:v>0.75</c:v>
                </c:pt>
                <c:pt idx="9">
                  <c:v>0.63</c:v>
                </c:pt>
                <c:pt idx="10">
                  <c:v>2.46</c:v>
                </c:pt>
                <c:pt idx="11">
                  <c:v>0.86</c:v>
                </c:pt>
                <c:pt idx="12">
                  <c:v>0.76</c:v>
                </c:pt>
                <c:pt idx="13">
                  <c:v>0.59</c:v>
                </c:pt>
                <c:pt idx="14">
                  <c:v>0.56000000000000005</c:v>
                </c:pt>
                <c:pt idx="15">
                  <c:v>0.81</c:v>
                </c:pt>
                <c:pt idx="16">
                  <c:v>0.6</c:v>
                </c:pt>
                <c:pt idx="17">
                  <c:v>0.3</c:v>
                </c:pt>
                <c:pt idx="18">
                  <c:v>0.28999999999999998</c:v>
                </c:pt>
                <c:pt idx="19">
                  <c:v>0.24</c:v>
                </c:pt>
                <c:pt idx="2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3-4B1B-8C3B-EE47D520B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7119616"/>
        <c:axId val="1093249312"/>
      </c:barChart>
      <c:catAx>
        <c:axId val="10971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249312"/>
        <c:crosses val="autoZero"/>
        <c:auto val="1"/>
        <c:lblAlgn val="ctr"/>
        <c:lblOffset val="100"/>
        <c:noMultiLvlLbl val="0"/>
      </c:catAx>
      <c:valAx>
        <c:axId val="1093249312"/>
        <c:scaling>
          <c:orientation val="minMax"/>
          <c:max val="1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9711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Nextstrain</a:t>
            </a:r>
            <a:endParaRPr lang="en-US" sz="1800" baseline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791054843245383E-2"/>
          <c:y val="0.11926203998863302"/>
          <c:w val="0.89526233941182876"/>
          <c:h val="0.452172765560641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cat>
            <c:multiLvlStrRef>
              <c:f>treetime.USA.spreaders_receiver!$G$1:$H$15</c:f>
              <c:multiLvlStrCache>
                <c:ptCount val="15"/>
                <c:lvl>
                  <c:pt idx="0">
                    <c:v>China</c:v>
                  </c:pt>
                  <c:pt idx="1">
                    <c:v>France</c:v>
                  </c:pt>
                  <c:pt idx="2">
                    <c:v>China</c:v>
                  </c:pt>
                  <c:pt idx="3">
                    <c:v>Canada</c:v>
                  </c:pt>
                  <c:pt idx="4">
                    <c:v>Australia</c:v>
                  </c:pt>
                  <c:pt idx="5">
                    <c:v>France</c:v>
                  </c:pt>
                  <c:pt idx="6">
                    <c:v>China</c:v>
                  </c:pt>
                  <c:pt idx="7">
                    <c:v>Belgium</c:v>
                  </c:pt>
                  <c:pt idx="8">
                    <c:v>Australia</c:v>
                  </c:pt>
                  <c:pt idx="9">
                    <c:v>SouthKorea</c:v>
                  </c:pt>
                  <c:pt idx="10">
                    <c:v>France</c:v>
                  </c:pt>
                  <c:pt idx="11">
                    <c:v>Israel</c:v>
                  </c:pt>
                  <c:pt idx="12">
                    <c:v>Switzerland</c:v>
                  </c:pt>
                  <c:pt idx="13">
                    <c:v>China</c:v>
                  </c:pt>
                  <c:pt idx="14">
                    <c:v>Canada</c:v>
                  </c:pt>
                </c:lvl>
                <c:lvl>
                  <c:pt idx="0">
                    <c:v>2019-12</c:v>
                  </c:pt>
                  <c:pt idx="2">
                    <c:v>2020-01</c:v>
                  </c:pt>
                  <c:pt idx="5">
                    <c:v>2020-02</c:v>
                  </c:pt>
                  <c:pt idx="10">
                    <c:v>2020-03</c:v>
                  </c:pt>
                </c:lvl>
              </c:multiLvlStrCache>
            </c:multiLvlStrRef>
          </c:cat>
          <c:val>
            <c:numRef>
              <c:f>treetime.USA.spreaders_receiver!$I$1:$I$15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A-428D-83AF-BBEA01C7C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9164255"/>
        <c:axId val="1189170079"/>
      </c:barChart>
      <c:catAx>
        <c:axId val="118916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170079"/>
        <c:crosses val="autoZero"/>
        <c:auto val="1"/>
        <c:lblAlgn val="ctr"/>
        <c:lblOffset val="100"/>
        <c:noMultiLvlLbl val="0"/>
      </c:catAx>
      <c:valAx>
        <c:axId val="1189170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164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80916755756907E-2"/>
          <c:y val="0.11817037781367411"/>
          <c:w val="0.93603816648848615"/>
          <c:h val="0.590516718726689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tnet_bias.USA.avg.spreaders_rec!$F$15:$G$34</c:f>
              <c:multiLvlStrCache>
                <c:ptCount val="20"/>
                <c:lvl>
                  <c:pt idx="0">
                    <c:v>Taiwan</c:v>
                  </c:pt>
                  <c:pt idx="1">
                    <c:v>China</c:v>
                  </c:pt>
                  <c:pt idx="2">
                    <c:v>Australia</c:v>
                  </c:pt>
                  <c:pt idx="3">
                    <c:v>France</c:v>
                  </c:pt>
                  <c:pt idx="4">
                    <c:v>HongKong</c:v>
                  </c:pt>
                  <c:pt idx="5">
                    <c:v>China</c:v>
                  </c:pt>
                  <c:pt idx="6">
                    <c:v>Vietnam</c:v>
                  </c:pt>
                  <c:pt idx="7">
                    <c:v>HongKong</c:v>
                  </c:pt>
                  <c:pt idx="8">
                    <c:v>Malaysia</c:v>
                  </c:pt>
                  <c:pt idx="9">
                    <c:v>Singapore</c:v>
                  </c:pt>
                  <c:pt idx="10">
                    <c:v>Taiwan</c:v>
                  </c:pt>
                  <c:pt idx="11">
                    <c:v>Australia</c:v>
                  </c:pt>
                  <c:pt idx="12">
                    <c:v>Canada</c:v>
                  </c:pt>
                  <c:pt idx="13">
                    <c:v>France</c:v>
                  </c:pt>
                  <c:pt idx="14">
                    <c:v>Mexico</c:v>
                  </c:pt>
                  <c:pt idx="15">
                    <c:v>Canada</c:v>
                  </c:pt>
                  <c:pt idx="16">
                    <c:v>NewZealand</c:v>
                  </c:pt>
                  <c:pt idx="17">
                    <c:v>Australia</c:v>
                  </c:pt>
                  <c:pt idx="18">
                    <c:v>Austria</c:v>
                  </c:pt>
                  <c:pt idx="19">
                    <c:v>Taiwan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</c:lvl>
              </c:multiLvlStrCache>
            </c:multiLvlStrRef>
          </c:cat>
          <c:val>
            <c:numRef>
              <c:f>tnet_bias.USA.avg.spreaders_rec!$H$15:$H$34</c:f>
              <c:numCache>
                <c:formatCode>General</c:formatCode>
                <c:ptCount val="20"/>
                <c:pt idx="0">
                  <c:v>0.5</c:v>
                </c:pt>
                <c:pt idx="1">
                  <c:v>0.46</c:v>
                </c:pt>
                <c:pt idx="2">
                  <c:v>0.43</c:v>
                </c:pt>
                <c:pt idx="3">
                  <c:v>0.32</c:v>
                </c:pt>
                <c:pt idx="4">
                  <c:v>0.31</c:v>
                </c:pt>
                <c:pt idx="5">
                  <c:v>1.06</c:v>
                </c:pt>
                <c:pt idx="6">
                  <c:v>0.96</c:v>
                </c:pt>
                <c:pt idx="7">
                  <c:v>0.9</c:v>
                </c:pt>
                <c:pt idx="8">
                  <c:v>0.8</c:v>
                </c:pt>
                <c:pt idx="9">
                  <c:v>0.76</c:v>
                </c:pt>
                <c:pt idx="10">
                  <c:v>2.1</c:v>
                </c:pt>
                <c:pt idx="11">
                  <c:v>1.7</c:v>
                </c:pt>
                <c:pt idx="12">
                  <c:v>1.6</c:v>
                </c:pt>
                <c:pt idx="13">
                  <c:v>1.51</c:v>
                </c:pt>
                <c:pt idx="14">
                  <c:v>1.2</c:v>
                </c:pt>
                <c:pt idx="15">
                  <c:v>1.4</c:v>
                </c:pt>
                <c:pt idx="16">
                  <c:v>1.05</c:v>
                </c:pt>
                <c:pt idx="17">
                  <c:v>0.9</c:v>
                </c:pt>
                <c:pt idx="18">
                  <c:v>0.9</c:v>
                </c:pt>
                <c:pt idx="19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4-4BB5-BBAE-43970F9B7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761472"/>
        <c:axId val="471701856"/>
      </c:barChart>
      <c:catAx>
        <c:axId val="46876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701856"/>
        <c:crosses val="autoZero"/>
        <c:auto val="1"/>
        <c:lblAlgn val="ctr"/>
        <c:lblOffset val="100"/>
        <c:noMultiLvlLbl val="0"/>
      </c:catAx>
      <c:valAx>
        <c:axId val="471701856"/>
        <c:scaling>
          <c:orientation val="minMax"/>
          <c:max val="4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876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036790498269054E-2"/>
          <c:y val="0.11817037781367411"/>
          <c:w val="0.93392641900346185"/>
          <c:h val="0.590516718726689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tnet_bias.USA.avg.spreaders_rec!$F$36:$G$55</c:f>
              <c:multiLvlStrCache>
                <c:ptCount val="20"/>
                <c:lvl>
                  <c:pt idx="0">
                    <c:v>China</c:v>
                  </c:pt>
                  <c:pt idx="1">
                    <c:v>Taiwan</c:v>
                  </c:pt>
                  <c:pt idx="2">
                    <c:v>Australia</c:v>
                  </c:pt>
                  <c:pt idx="3">
                    <c:v>Japan</c:v>
                  </c:pt>
                  <c:pt idx="4">
                    <c:v>Spain</c:v>
                  </c:pt>
                  <c:pt idx="5">
                    <c:v>Canada</c:v>
                  </c:pt>
                  <c:pt idx="6">
                    <c:v>HongKong</c:v>
                  </c:pt>
                  <c:pt idx="7">
                    <c:v>Singapore</c:v>
                  </c:pt>
                  <c:pt idx="8">
                    <c:v>Vietnam</c:v>
                  </c:pt>
                  <c:pt idx="9">
                    <c:v>Taiwan</c:v>
                  </c:pt>
                  <c:pt idx="10">
                    <c:v>Taiwan</c:v>
                  </c:pt>
                  <c:pt idx="11">
                    <c:v>Canada</c:v>
                  </c:pt>
                  <c:pt idx="12">
                    <c:v>Australia</c:v>
                  </c:pt>
                  <c:pt idx="13">
                    <c:v>France</c:v>
                  </c:pt>
                  <c:pt idx="14">
                    <c:v>Mexico</c:v>
                  </c:pt>
                  <c:pt idx="15">
                    <c:v>Canada</c:v>
                  </c:pt>
                  <c:pt idx="16">
                    <c:v>Australia</c:v>
                  </c:pt>
                  <c:pt idx="17">
                    <c:v>NewZealand</c:v>
                  </c:pt>
                  <c:pt idx="18">
                    <c:v>France</c:v>
                  </c:pt>
                  <c:pt idx="19">
                    <c:v>Austria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</c:lvl>
              </c:multiLvlStrCache>
            </c:multiLvlStrRef>
          </c:cat>
          <c:val>
            <c:numRef>
              <c:f>tnet_bias.USA.avg.spreaders_rec!$H$36:$H$55</c:f>
              <c:numCache>
                <c:formatCode>General</c:formatCode>
                <c:ptCount val="20"/>
                <c:pt idx="0">
                  <c:v>0.94</c:v>
                </c:pt>
                <c:pt idx="1">
                  <c:v>0.59</c:v>
                </c:pt>
                <c:pt idx="2">
                  <c:v>0.4</c:v>
                </c:pt>
                <c:pt idx="3">
                  <c:v>0.38</c:v>
                </c:pt>
                <c:pt idx="4">
                  <c:v>0.3</c:v>
                </c:pt>
                <c:pt idx="5">
                  <c:v>0.88</c:v>
                </c:pt>
                <c:pt idx="6">
                  <c:v>0.82</c:v>
                </c:pt>
                <c:pt idx="7">
                  <c:v>0.77</c:v>
                </c:pt>
                <c:pt idx="8">
                  <c:v>0.66</c:v>
                </c:pt>
                <c:pt idx="9">
                  <c:v>0.64</c:v>
                </c:pt>
                <c:pt idx="10">
                  <c:v>1.82</c:v>
                </c:pt>
                <c:pt idx="11">
                  <c:v>1.71</c:v>
                </c:pt>
                <c:pt idx="12">
                  <c:v>1.58</c:v>
                </c:pt>
                <c:pt idx="13">
                  <c:v>1.37</c:v>
                </c:pt>
                <c:pt idx="14">
                  <c:v>1.24</c:v>
                </c:pt>
                <c:pt idx="15">
                  <c:v>1.62</c:v>
                </c:pt>
                <c:pt idx="16">
                  <c:v>0.68</c:v>
                </c:pt>
                <c:pt idx="17">
                  <c:v>0.62</c:v>
                </c:pt>
                <c:pt idx="18">
                  <c:v>0.39</c:v>
                </c:pt>
                <c:pt idx="19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F-4268-B2B2-A8913B982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285536"/>
        <c:axId val="395155344"/>
      </c:barChart>
      <c:catAx>
        <c:axId val="47128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155344"/>
        <c:crosses val="autoZero"/>
        <c:auto val="1"/>
        <c:lblAlgn val="ctr"/>
        <c:lblOffset val="100"/>
        <c:noMultiLvlLbl val="0"/>
      </c:catAx>
      <c:valAx>
        <c:axId val="395155344"/>
        <c:scaling>
          <c:orientation val="minMax"/>
          <c:max val="4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128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Nextstrain</a:t>
            </a:r>
            <a:endParaRPr lang="en-US" sz="1800" baseline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773480743540324E-2"/>
          <c:y val="0.10857672944043101"/>
          <c:w val="0.88110690390800617"/>
          <c:h val="0.541594846584993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cat>
            <c:multiLvlStrRef>
              <c:f>tnet_bias.USA.avg.spreaders_rec!$F$2:$G$13</c:f>
              <c:multiLvlStrCache>
                <c:ptCount val="12"/>
                <c:lvl>
                  <c:pt idx="0">
                    <c:v>Canada</c:v>
                  </c:pt>
                  <c:pt idx="1">
                    <c:v>HongKong</c:v>
                  </c:pt>
                  <c:pt idx="2">
                    <c:v>Canada</c:v>
                  </c:pt>
                  <c:pt idx="3">
                    <c:v>France</c:v>
                  </c:pt>
                  <c:pt idx="4">
                    <c:v>Colombia</c:v>
                  </c:pt>
                  <c:pt idx="5">
                    <c:v>Germany</c:v>
                  </c:pt>
                  <c:pt idx="6">
                    <c:v>Denmark</c:v>
                  </c:pt>
                  <c:pt idx="7">
                    <c:v>Colombia</c:v>
                  </c:pt>
                  <c:pt idx="8">
                    <c:v>Germany</c:v>
                  </c:pt>
                  <c:pt idx="9">
                    <c:v>Denmark</c:v>
                  </c:pt>
                  <c:pt idx="10">
                    <c:v>Canada</c:v>
                  </c:pt>
                  <c:pt idx="11">
                    <c:v>France</c:v>
                  </c:pt>
                </c:lvl>
                <c:lvl>
                  <c:pt idx="0">
                    <c:v>2020-01</c:v>
                  </c:pt>
                  <c:pt idx="2">
                    <c:v>2020-02</c:v>
                  </c:pt>
                  <c:pt idx="7">
                    <c:v>2020-03</c:v>
                  </c:pt>
                </c:lvl>
              </c:multiLvlStrCache>
            </c:multiLvlStrRef>
          </c:cat>
          <c:val>
            <c:numRef>
              <c:f>tnet_bias.USA.avg.spreaders_rec!$H$2:$H$13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4-4CA1-8882-07AA2CFD1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191199"/>
        <c:axId val="1867187455"/>
      </c:barChart>
      <c:catAx>
        <c:axId val="1867191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187455"/>
        <c:crosses val="autoZero"/>
        <c:auto val="1"/>
        <c:lblAlgn val="ctr"/>
        <c:lblOffset val="100"/>
        <c:noMultiLvlLbl val="0"/>
      </c:catAx>
      <c:valAx>
        <c:axId val="186718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19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Nextstrain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</c:f>
              <c:numCache>
                <c:formatCode>General</c:formatCode>
                <c:ptCount val="1"/>
                <c:pt idx="0">
                  <c:v>65.33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9-4E3C-8901-DC72622B951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86.49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09-4E3C-8901-DC72622B9518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73.42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09-4E3C-8901-DC72622B95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00"/>
        <c:axId val="447684287"/>
        <c:axId val="448397439"/>
      </c:barChart>
      <c:catAx>
        <c:axId val="4476842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8397439"/>
        <c:crosses val="autoZero"/>
        <c:auto val="1"/>
        <c:lblAlgn val="ctr"/>
        <c:lblOffset val="100"/>
        <c:noMultiLvlLbl val="0"/>
      </c:catAx>
      <c:valAx>
        <c:axId val="448397439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684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favites.phyloscanner.sharptni.m!$A$571</c:f>
              <c:strCache>
                <c:ptCount val="1"/>
                <c:pt idx="0">
                  <c:v>Phyloscanner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favites.phyloscanner.sharptni.m!$B$571:$D$571</c:f>
              <c:numCache>
                <c:formatCode>General</c:formatCode>
                <c:ptCount val="3"/>
                <c:pt idx="0">
                  <c:v>0.86793928571428602</c:v>
                </c:pt>
                <c:pt idx="1">
                  <c:v>0.56363571428571402</c:v>
                </c:pt>
                <c:pt idx="2">
                  <c:v>0.663346428571429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50-4A18-ABE1-979F68F90824}"/>
            </c:ext>
          </c:extLst>
        </c:ser>
        <c:ser>
          <c:idx val="1"/>
          <c:order val="1"/>
          <c:tx>
            <c:strRef>
              <c:f>favites.phyloscanner.sharptni.m!$A$572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favites.phyloscanner.sharptni.m!$B$572:$D$572</c:f>
              <c:numCache>
                <c:formatCode>General</c:formatCode>
                <c:ptCount val="3"/>
                <c:pt idx="0">
                  <c:v>0.82323750000000095</c:v>
                </c:pt>
                <c:pt idx="1">
                  <c:v>0.68267142857142904</c:v>
                </c:pt>
                <c:pt idx="2">
                  <c:v>0.73739464285714396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50-4A18-ABE1-979F68F90824}"/>
            </c:ext>
          </c:extLst>
        </c:ser>
        <c:ser>
          <c:idx val="2"/>
          <c:order val="2"/>
          <c:tx>
            <c:strRef>
              <c:f>favites.phyloscanner.sharptni.m!$A$573</c:f>
              <c:strCache>
                <c:ptCount val="1"/>
                <c:pt idx="0">
                  <c:v>sharpTNI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favites.phyloscanner.sharptni.m!$B$573:$D$573</c:f>
              <c:numCache>
                <c:formatCode>General</c:formatCode>
                <c:ptCount val="3"/>
                <c:pt idx="0">
                  <c:v>0.826507142857143</c:v>
                </c:pt>
                <c:pt idx="1">
                  <c:v>0.69956250000000098</c:v>
                </c:pt>
                <c:pt idx="2">
                  <c:v>0.749810714285715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50-4A18-ABE1-979F68F90824}"/>
            </c:ext>
          </c:extLst>
        </c:ser>
        <c:ser>
          <c:idx val="3"/>
          <c:order val="3"/>
          <c:tx>
            <c:strRef>
              <c:f>favites.phyloscanner.sharptni.m!$A$574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favites.phyloscanner.sharptni.m!$B$574:$D$574</c:f>
              <c:numCache>
                <c:formatCode>General</c:formatCode>
                <c:ptCount val="3"/>
                <c:pt idx="0">
                  <c:v>0.79305178571428603</c:v>
                </c:pt>
                <c:pt idx="1">
                  <c:v>0.74015357142857197</c:v>
                </c:pt>
                <c:pt idx="2">
                  <c:v>0.75990178571428701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50-4A18-ABE1-979F68F90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1214831"/>
        <c:axId val="1047688223"/>
      </c:barChart>
      <c:catAx>
        <c:axId val="117121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688223"/>
        <c:crosses val="autoZero"/>
        <c:auto val="1"/>
        <c:lblAlgn val="ctr"/>
        <c:lblOffset val="100"/>
        <c:noMultiLvlLbl val="0"/>
      </c:catAx>
      <c:valAx>
        <c:axId val="1047688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214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42903391545159"/>
          <c:y val="0.93670988639900543"/>
          <c:w val="0.51649642924805539"/>
          <c:h val="6.3290113600994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Nextstrain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8031338370331"/>
          <c:y val="0.12030670854200266"/>
          <c:w val="0.86229275291691865"/>
          <c:h val="0.58931425906877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8C8D8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112-4298-857F-B1E6BF4DFB2B}"/>
              </c:ext>
            </c:extLst>
          </c:dPt>
          <c:cat>
            <c:multiLvlStrRef>
              <c:f>treetime.top_5_spreaders_receiv!$A$2:$B$30</c:f>
              <c:multiLvlStrCache>
                <c:ptCount val="29"/>
                <c:lvl>
                  <c:pt idx="0">
                    <c:v>California</c:v>
                  </c:pt>
                  <c:pt idx="1">
                    <c:v>Virginia</c:v>
                  </c:pt>
                  <c:pt idx="2">
                    <c:v>Utah</c:v>
                  </c:pt>
                  <c:pt idx="3">
                    <c:v>Oregon</c:v>
                  </c:pt>
                  <c:pt idx="4">
                    <c:v>California</c:v>
                  </c:pt>
                  <c:pt idx="5">
                    <c:v>Virginia</c:v>
                  </c:pt>
                  <c:pt idx="6">
                    <c:v>Louisiana</c:v>
                  </c:pt>
                  <c:pt idx="7">
                    <c:v>Washington</c:v>
                  </c:pt>
                  <c:pt idx="8">
                    <c:v>Illinois</c:v>
                  </c:pt>
                  <c:pt idx="9">
                    <c:v>Virginia</c:v>
                  </c:pt>
                  <c:pt idx="10">
                    <c:v>Pennsylvania</c:v>
                  </c:pt>
                  <c:pt idx="11">
                    <c:v>California</c:v>
                  </c:pt>
                  <c:pt idx="12">
                    <c:v>Michigan</c:v>
                  </c:pt>
                  <c:pt idx="13">
                    <c:v>Washington</c:v>
                  </c:pt>
                  <c:pt idx="14">
                    <c:v>NewYork</c:v>
                  </c:pt>
                  <c:pt idx="15">
                    <c:v>California</c:v>
                  </c:pt>
                  <c:pt idx="16">
                    <c:v>Florida</c:v>
                  </c:pt>
                  <c:pt idx="17">
                    <c:v>Pennsylvania</c:v>
                  </c:pt>
                  <c:pt idx="18">
                    <c:v>Washington</c:v>
                  </c:pt>
                  <c:pt idx="19">
                    <c:v>Illinois</c:v>
                  </c:pt>
                  <c:pt idx="20">
                    <c:v>Wisconsin</c:v>
                  </c:pt>
                  <c:pt idx="21">
                    <c:v>Arizona</c:v>
                  </c:pt>
                  <c:pt idx="22">
                    <c:v>Wisconsin</c:v>
                  </c:pt>
                  <c:pt idx="23">
                    <c:v>Oregon</c:v>
                  </c:pt>
                  <c:pt idx="24">
                    <c:v>NewYork</c:v>
                  </c:pt>
                  <c:pt idx="25">
                    <c:v>Minnesota</c:v>
                  </c:pt>
                  <c:pt idx="26">
                    <c:v>Wisconsin</c:v>
                  </c:pt>
                  <c:pt idx="27">
                    <c:v>Illinois</c:v>
                  </c:pt>
                  <c:pt idx="28">
                    <c:v>NewJersey</c:v>
                  </c:pt>
                </c:lvl>
                <c:lvl>
                  <c:pt idx="0">
                    <c:v>2019-12</c:v>
                  </c:pt>
                  <c:pt idx="4">
                    <c:v>2020-01</c:v>
                  </c:pt>
                  <c:pt idx="9">
                    <c:v>2020-02</c:v>
                  </c:pt>
                  <c:pt idx="14">
                    <c:v>2020-03</c:v>
                  </c:pt>
                  <c:pt idx="19">
                    <c:v>2020-04</c:v>
                  </c:pt>
                  <c:pt idx="22">
                    <c:v>2020-05</c:v>
                  </c:pt>
                  <c:pt idx="26">
                    <c:v>2020-06</c:v>
                  </c:pt>
                </c:lvl>
              </c:multiLvlStrCache>
            </c:multiLvlStrRef>
          </c:cat>
          <c:val>
            <c:numRef>
              <c:f>treetime.top_5_spreaders_receiv!$C$2:$C$30</c:f>
              <c:numCache>
                <c:formatCode>General</c:formatCode>
                <c:ptCount val="29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13</c:v>
                </c:pt>
                <c:pt idx="5">
                  <c:v>12</c:v>
                </c:pt>
                <c:pt idx="6">
                  <c:v>8</c:v>
                </c:pt>
                <c:pt idx="7">
                  <c:v>2</c:v>
                </c:pt>
                <c:pt idx="8">
                  <c:v>1</c:v>
                </c:pt>
                <c:pt idx="9">
                  <c:v>39</c:v>
                </c:pt>
                <c:pt idx="10">
                  <c:v>38</c:v>
                </c:pt>
                <c:pt idx="11">
                  <c:v>26</c:v>
                </c:pt>
                <c:pt idx="12">
                  <c:v>25</c:v>
                </c:pt>
                <c:pt idx="13">
                  <c:v>24</c:v>
                </c:pt>
                <c:pt idx="14">
                  <c:v>78</c:v>
                </c:pt>
                <c:pt idx="15">
                  <c:v>66</c:v>
                </c:pt>
                <c:pt idx="16">
                  <c:v>48</c:v>
                </c:pt>
                <c:pt idx="17">
                  <c:v>43</c:v>
                </c:pt>
                <c:pt idx="18">
                  <c:v>41</c:v>
                </c:pt>
                <c:pt idx="19">
                  <c:v>9</c:v>
                </c:pt>
                <c:pt idx="20">
                  <c:v>7</c:v>
                </c:pt>
                <c:pt idx="21">
                  <c:v>4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3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8-4F02-AF4D-90226C0A1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603328"/>
        <c:axId val="398435792"/>
      </c:barChart>
      <c:catAx>
        <c:axId val="3986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435792"/>
        <c:crosses val="autoZero"/>
        <c:auto val="1"/>
        <c:lblAlgn val="ctr"/>
        <c:lblOffset val="100"/>
        <c:noMultiLvlLbl val="0"/>
      </c:catAx>
      <c:valAx>
        <c:axId val="39843579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60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288191142061844E-2"/>
          <c:y val="0.11867159518032711"/>
          <c:w val="0.93142361771587634"/>
          <c:h val="0.592822510376933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treetime.top_5_spreaders_receiv!$I$1:$J$35</c:f>
              <c:multiLvlStrCache>
                <c:ptCount val="35"/>
                <c:lvl>
                  <c:pt idx="0">
                    <c:v>Utah</c:v>
                  </c:pt>
                  <c:pt idx="1">
                    <c:v>Missouri</c:v>
                  </c:pt>
                  <c:pt idx="2">
                    <c:v>Massachusetts</c:v>
                  </c:pt>
                  <c:pt idx="3">
                    <c:v>Illinois</c:v>
                  </c:pt>
                  <c:pt idx="4">
                    <c:v>California</c:v>
                  </c:pt>
                  <c:pt idx="5">
                    <c:v>Missouri</c:v>
                  </c:pt>
                  <c:pt idx="6">
                    <c:v>California</c:v>
                  </c:pt>
                  <c:pt idx="7">
                    <c:v>Utah</c:v>
                  </c:pt>
                  <c:pt idx="8">
                    <c:v>Arizona</c:v>
                  </c:pt>
                  <c:pt idx="9">
                    <c:v>Illinois</c:v>
                  </c:pt>
                  <c:pt idx="10">
                    <c:v>NewYork</c:v>
                  </c:pt>
                  <c:pt idx="11">
                    <c:v>Michigan</c:v>
                  </c:pt>
                  <c:pt idx="12">
                    <c:v>California</c:v>
                  </c:pt>
                  <c:pt idx="13">
                    <c:v>Florida</c:v>
                  </c:pt>
                  <c:pt idx="14">
                    <c:v>Oregon</c:v>
                  </c:pt>
                  <c:pt idx="15">
                    <c:v>NewYork</c:v>
                  </c:pt>
                  <c:pt idx="16">
                    <c:v>California</c:v>
                  </c:pt>
                  <c:pt idx="17">
                    <c:v>Michigan</c:v>
                  </c:pt>
                  <c:pt idx="18">
                    <c:v>Maryland</c:v>
                  </c:pt>
                  <c:pt idx="19">
                    <c:v>Connecticut</c:v>
                  </c:pt>
                  <c:pt idx="20">
                    <c:v>Illinois</c:v>
                  </c:pt>
                  <c:pt idx="21">
                    <c:v>Wisconsin</c:v>
                  </c:pt>
                  <c:pt idx="22">
                    <c:v>Oregon</c:v>
                  </c:pt>
                  <c:pt idx="23">
                    <c:v>California</c:v>
                  </c:pt>
                  <c:pt idx="24">
                    <c:v>Utah</c:v>
                  </c:pt>
                  <c:pt idx="25">
                    <c:v>Wisconsin</c:v>
                  </c:pt>
                  <c:pt idx="26">
                    <c:v>Illinois</c:v>
                  </c:pt>
                  <c:pt idx="27">
                    <c:v>California</c:v>
                  </c:pt>
                  <c:pt idx="28">
                    <c:v>Utah</c:v>
                  </c:pt>
                  <c:pt idx="29">
                    <c:v>Minnesota</c:v>
                  </c:pt>
                  <c:pt idx="30">
                    <c:v>Wisconsin</c:v>
                  </c:pt>
                  <c:pt idx="31">
                    <c:v>Illinois</c:v>
                  </c:pt>
                  <c:pt idx="32">
                    <c:v>NewYork</c:v>
                  </c:pt>
                  <c:pt idx="33">
                    <c:v>Utah</c:v>
                  </c:pt>
                  <c:pt idx="34">
                    <c:v>California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30">
                    <c:v>2020-06</c:v>
                  </c:pt>
                </c:lvl>
              </c:multiLvlStrCache>
            </c:multiLvlStrRef>
          </c:cat>
          <c:val>
            <c:numRef>
              <c:f>treetime.top_5_spreaders_receiv!$K$1:$K$35</c:f>
              <c:numCache>
                <c:formatCode>General</c:formatCode>
                <c:ptCount val="35"/>
                <c:pt idx="0">
                  <c:v>5</c:v>
                </c:pt>
                <c:pt idx="1">
                  <c:v>2.5099999999999998</c:v>
                </c:pt>
                <c:pt idx="2">
                  <c:v>2.2999999999999998</c:v>
                </c:pt>
                <c:pt idx="3">
                  <c:v>1.85</c:v>
                </c:pt>
                <c:pt idx="4">
                  <c:v>1.79</c:v>
                </c:pt>
                <c:pt idx="5">
                  <c:v>4.6900000000000004</c:v>
                </c:pt>
                <c:pt idx="6">
                  <c:v>4.34</c:v>
                </c:pt>
                <c:pt idx="7">
                  <c:v>4.24</c:v>
                </c:pt>
                <c:pt idx="8">
                  <c:v>4</c:v>
                </c:pt>
                <c:pt idx="9">
                  <c:v>3.9</c:v>
                </c:pt>
                <c:pt idx="10">
                  <c:v>34.82</c:v>
                </c:pt>
                <c:pt idx="11">
                  <c:v>26.37</c:v>
                </c:pt>
                <c:pt idx="12">
                  <c:v>26.27</c:v>
                </c:pt>
                <c:pt idx="13">
                  <c:v>23.07</c:v>
                </c:pt>
                <c:pt idx="14">
                  <c:v>22.17</c:v>
                </c:pt>
                <c:pt idx="15">
                  <c:v>42.3</c:v>
                </c:pt>
                <c:pt idx="16">
                  <c:v>35.31</c:v>
                </c:pt>
                <c:pt idx="17">
                  <c:v>27.37</c:v>
                </c:pt>
                <c:pt idx="18">
                  <c:v>26.12</c:v>
                </c:pt>
                <c:pt idx="19">
                  <c:v>23.77</c:v>
                </c:pt>
                <c:pt idx="20">
                  <c:v>2.9</c:v>
                </c:pt>
                <c:pt idx="21">
                  <c:v>2.44</c:v>
                </c:pt>
                <c:pt idx="22">
                  <c:v>2.1</c:v>
                </c:pt>
                <c:pt idx="23">
                  <c:v>2.06</c:v>
                </c:pt>
                <c:pt idx="24">
                  <c:v>1.5</c:v>
                </c:pt>
                <c:pt idx="25">
                  <c:v>7.7</c:v>
                </c:pt>
                <c:pt idx="26">
                  <c:v>6.1</c:v>
                </c:pt>
                <c:pt idx="27">
                  <c:v>1.8</c:v>
                </c:pt>
                <c:pt idx="28">
                  <c:v>0.2</c:v>
                </c:pt>
                <c:pt idx="29">
                  <c:v>0.2</c:v>
                </c:pt>
                <c:pt idx="30">
                  <c:v>2.8</c:v>
                </c:pt>
                <c:pt idx="31">
                  <c:v>2.2000000000000002</c:v>
                </c:pt>
                <c:pt idx="32">
                  <c:v>0.3</c:v>
                </c:pt>
                <c:pt idx="33">
                  <c:v>0.2</c:v>
                </c:pt>
                <c:pt idx="3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05-4C52-9567-FC7663DA9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153296"/>
        <c:axId val="337511744"/>
      </c:barChart>
      <c:catAx>
        <c:axId val="46915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511744"/>
        <c:crosses val="autoZero"/>
        <c:auto val="1"/>
        <c:lblAlgn val="ctr"/>
        <c:lblOffset val="100"/>
        <c:noMultiLvlLbl val="0"/>
      </c:catAx>
      <c:valAx>
        <c:axId val="337511744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915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163750095259493E-2"/>
          <c:y val="0.11867159518032711"/>
          <c:w val="0.94700746682946246"/>
          <c:h val="0.594112678874142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treetime.top_5_spreaders_receiv!$I$37:$J$71</c:f>
              <c:multiLvlStrCache>
                <c:ptCount val="35"/>
                <c:lvl>
                  <c:pt idx="0">
                    <c:v>Utah</c:v>
                  </c:pt>
                  <c:pt idx="1">
                    <c:v>Massachusetts</c:v>
                  </c:pt>
                  <c:pt idx="2">
                    <c:v>California</c:v>
                  </c:pt>
                  <c:pt idx="3">
                    <c:v>Missouri</c:v>
                  </c:pt>
                  <c:pt idx="4">
                    <c:v>Illinois</c:v>
                  </c:pt>
                  <c:pt idx="5">
                    <c:v>California</c:v>
                  </c:pt>
                  <c:pt idx="6">
                    <c:v>Missouri</c:v>
                  </c:pt>
                  <c:pt idx="7">
                    <c:v>Utah</c:v>
                  </c:pt>
                  <c:pt idx="8">
                    <c:v>Michigan</c:v>
                  </c:pt>
                  <c:pt idx="9">
                    <c:v>NewYork</c:v>
                  </c:pt>
                  <c:pt idx="10">
                    <c:v>NewYork</c:v>
                  </c:pt>
                  <c:pt idx="11">
                    <c:v>California</c:v>
                  </c:pt>
                  <c:pt idx="12">
                    <c:v>Florida</c:v>
                  </c:pt>
                  <c:pt idx="13">
                    <c:v>Michigan</c:v>
                  </c:pt>
                  <c:pt idx="14">
                    <c:v>Oregon</c:v>
                  </c:pt>
                  <c:pt idx="15">
                    <c:v>NewYork</c:v>
                  </c:pt>
                  <c:pt idx="16">
                    <c:v>California</c:v>
                  </c:pt>
                  <c:pt idx="17">
                    <c:v>Maryland</c:v>
                  </c:pt>
                  <c:pt idx="18">
                    <c:v>Connecticut</c:v>
                  </c:pt>
                  <c:pt idx="19">
                    <c:v>Florida</c:v>
                  </c:pt>
                  <c:pt idx="20">
                    <c:v>Illinois</c:v>
                  </c:pt>
                  <c:pt idx="21">
                    <c:v>Wisconsin</c:v>
                  </c:pt>
                  <c:pt idx="22">
                    <c:v>Oregon</c:v>
                  </c:pt>
                  <c:pt idx="23">
                    <c:v>California</c:v>
                  </c:pt>
                  <c:pt idx="24">
                    <c:v>Iowa</c:v>
                  </c:pt>
                  <c:pt idx="25">
                    <c:v>Wisconsin</c:v>
                  </c:pt>
                  <c:pt idx="26">
                    <c:v>Illinois</c:v>
                  </c:pt>
                  <c:pt idx="27">
                    <c:v>Minnesota</c:v>
                  </c:pt>
                  <c:pt idx="28">
                    <c:v>California</c:v>
                  </c:pt>
                  <c:pt idx="29">
                    <c:v>Florida</c:v>
                  </c:pt>
                  <c:pt idx="30">
                    <c:v>Wisconsin</c:v>
                  </c:pt>
                  <c:pt idx="31">
                    <c:v>Illinois</c:v>
                  </c:pt>
                  <c:pt idx="32">
                    <c:v>NewYork</c:v>
                  </c:pt>
                  <c:pt idx="33">
                    <c:v>California</c:v>
                  </c:pt>
                  <c:pt idx="34">
                    <c:v>Utah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30">
                    <c:v>2020-06</c:v>
                  </c:pt>
                </c:lvl>
              </c:multiLvlStrCache>
            </c:multiLvlStrRef>
          </c:cat>
          <c:val>
            <c:numRef>
              <c:f>treetime.top_5_spreaders_receiv!$K$37:$K$71</c:f>
              <c:numCache>
                <c:formatCode>General</c:formatCode>
                <c:ptCount val="35"/>
                <c:pt idx="0">
                  <c:v>3.65</c:v>
                </c:pt>
                <c:pt idx="1">
                  <c:v>2.41</c:v>
                </c:pt>
                <c:pt idx="2">
                  <c:v>2.4</c:v>
                </c:pt>
                <c:pt idx="3">
                  <c:v>2.35</c:v>
                </c:pt>
                <c:pt idx="4">
                  <c:v>1.82</c:v>
                </c:pt>
                <c:pt idx="5">
                  <c:v>4.78</c:v>
                </c:pt>
                <c:pt idx="6">
                  <c:v>4.22</c:v>
                </c:pt>
                <c:pt idx="7">
                  <c:v>4.09</c:v>
                </c:pt>
                <c:pt idx="8">
                  <c:v>3.59</c:v>
                </c:pt>
                <c:pt idx="9">
                  <c:v>3.13</c:v>
                </c:pt>
                <c:pt idx="10">
                  <c:v>30.75</c:v>
                </c:pt>
                <c:pt idx="11">
                  <c:v>25.33</c:v>
                </c:pt>
                <c:pt idx="12">
                  <c:v>23.18</c:v>
                </c:pt>
                <c:pt idx="13">
                  <c:v>21.3</c:v>
                </c:pt>
                <c:pt idx="14">
                  <c:v>20.49</c:v>
                </c:pt>
                <c:pt idx="15">
                  <c:v>28.14</c:v>
                </c:pt>
                <c:pt idx="16">
                  <c:v>26.52</c:v>
                </c:pt>
                <c:pt idx="17">
                  <c:v>25.34</c:v>
                </c:pt>
                <c:pt idx="18">
                  <c:v>24.54</c:v>
                </c:pt>
                <c:pt idx="19">
                  <c:v>23.74</c:v>
                </c:pt>
                <c:pt idx="20">
                  <c:v>2.98</c:v>
                </c:pt>
                <c:pt idx="21">
                  <c:v>2.48</c:v>
                </c:pt>
                <c:pt idx="22">
                  <c:v>2.0499999999999998</c:v>
                </c:pt>
                <c:pt idx="23">
                  <c:v>1.76</c:v>
                </c:pt>
                <c:pt idx="24">
                  <c:v>1.03</c:v>
                </c:pt>
                <c:pt idx="25">
                  <c:v>7.02</c:v>
                </c:pt>
                <c:pt idx="26">
                  <c:v>6.3</c:v>
                </c:pt>
                <c:pt idx="27">
                  <c:v>0.78</c:v>
                </c:pt>
                <c:pt idx="28">
                  <c:v>0.56999999999999995</c:v>
                </c:pt>
                <c:pt idx="29">
                  <c:v>0.27</c:v>
                </c:pt>
                <c:pt idx="30">
                  <c:v>2.5299999999999998</c:v>
                </c:pt>
                <c:pt idx="31">
                  <c:v>2.17</c:v>
                </c:pt>
                <c:pt idx="32">
                  <c:v>0.35</c:v>
                </c:pt>
                <c:pt idx="33">
                  <c:v>0.1</c:v>
                </c:pt>
                <c:pt idx="3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7-4212-9967-EA080FC63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257136"/>
        <c:axId val="502784064"/>
      </c:barChart>
      <c:catAx>
        <c:axId val="47125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784064"/>
        <c:crosses val="autoZero"/>
        <c:auto val="1"/>
        <c:lblAlgn val="ctr"/>
        <c:lblOffset val="100"/>
        <c:noMultiLvlLbl val="0"/>
      </c:catAx>
      <c:valAx>
        <c:axId val="502784064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125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Nextstrain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958433711119197E-2"/>
          <c:y val="0.12178574676400412"/>
          <c:w val="0.88907931400907669"/>
          <c:h val="0.62022878128529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cat>
            <c:multiLvlStrRef>
              <c:f>tnet_bias.avg.top_5_spreaders_r!$F$1:$G$35</c:f>
              <c:multiLvlStrCache>
                <c:ptCount val="35"/>
                <c:lvl>
                  <c:pt idx="0">
                    <c:v>Missouri</c:v>
                  </c:pt>
                  <c:pt idx="1">
                    <c:v>Virginia</c:v>
                  </c:pt>
                  <c:pt idx="2">
                    <c:v>Utah</c:v>
                  </c:pt>
                  <c:pt idx="3">
                    <c:v>Oregon</c:v>
                  </c:pt>
                  <c:pt idx="4">
                    <c:v>Illinois</c:v>
                  </c:pt>
                  <c:pt idx="5">
                    <c:v>Florida</c:v>
                  </c:pt>
                  <c:pt idx="6">
                    <c:v>Arizona</c:v>
                  </c:pt>
                  <c:pt idx="7">
                    <c:v>Oregon</c:v>
                  </c:pt>
                  <c:pt idx="8">
                    <c:v>Texas</c:v>
                  </c:pt>
                  <c:pt idx="9">
                    <c:v>NewYork</c:v>
                  </c:pt>
                  <c:pt idx="10">
                    <c:v>Maryland</c:v>
                  </c:pt>
                  <c:pt idx="11">
                    <c:v>Florida</c:v>
                  </c:pt>
                  <c:pt idx="12">
                    <c:v>Utah</c:v>
                  </c:pt>
                  <c:pt idx="13">
                    <c:v>NorthCarolina</c:v>
                  </c:pt>
                  <c:pt idx="14">
                    <c:v>NewYork</c:v>
                  </c:pt>
                  <c:pt idx="15">
                    <c:v>Virginia</c:v>
                  </c:pt>
                  <c:pt idx="16">
                    <c:v>Connecticut</c:v>
                  </c:pt>
                  <c:pt idx="17">
                    <c:v>Maryland</c:v>
                  </c:pt>
                  <c:pt idx="18">
                    <c:v>Arizona</c:v>
                  </c:pt>
                  <c:pt idx="19">
                    <c:v>Wisconsin</c:v>
                  </c:pt>
                  <c:pt idx="20">
                    <c:v>Illinois</c:v>
                  </c:pt>
                  <c:pt idx="21">
                    <c:v>NewYork</c:v>
                  </c:pt>
                  <c:pt idx="22">
                    <c:v>Wisconsin</c:v>
                  </c:pt>
                  <c:pt idx="23">
                    <c:v>Massachusetts</c:v>
                  </c:pt>
                  <c:pt idx="24">
                    <c:v>California</c:v>
                  </c:pt>
                  <c:pt idx="25">
                    <c:v>Illinois</c:v>
                  </c:pt>
                  <c:pt idx="26">
                    <c:v>Washington</c:v>
                  </c:pt>
                  <c:pt idx="27">
                    <c:v>Michigan</c:v>
                  </c:pt>
                  <c:pt idx="28">
                    <c:v>Wisconsin</c:v>
                  </c:pt>
                  <c:pt idx="29">
                    <c:v>Pennsylvania</c:v>
                  </c:pt>
                  <c:pt idx="30">
                    <c:v>Illinois</c:v>
                  </c:pt>
                  <c:pt idx="31">
                    <c:v>Florida</c:v>
                  </c:pt>
                  <c:pt idx="32">
                    <c:v>NewJersey</c:v>
                  </c:pt>
                  <c:pt idx="33">
                    <c:v>Minnesota</c:v>
                  </c:pt>
                  <c:pt idx="34">
                    <c:v>NewYork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30">
                    <c:v>2020-06</c:v>
                  </c:pt>
                </c:lvl>
              </c:multiLvlStrCache>
            </c:multiLvlStrRef>
          </c:cat>
          <c:val>
            <c:numRef>
              <c:f>tnet_bias.avg.top_5_spreaders_r!$H$1:$H$35</c:f>
              <c:numCache>
                <c:formatCode>General</c:formatCode>
                <c:ptCount val="35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18</c:v>
                </c:pt>
                <c:pt idx="11">
                  <c:v>17</c:v>
                </c:pt>
                <c:pt idx="12">
                  <c:v>15</c:v>
                </c:pt>
                <c:pt idx="13">
                  <c:v>15</c:v>
                </c:pt>
                <c:pt idx="14">
                  <c:v>14</c:v>
                </c:pt>
                <c:pt idx="15">
                  <c:v>36</c:v>
                </c:pt>
                <c:pt idx="16">
                  <c:v>34</c:v>
                </c:pt>
                <c:pt idx="17">
                  <c:v>34</c:v>
                </c:pt>
                <c:pt idx="18">
                  <c:v>33</c:v>
                </c:pt>
                <c:pt idx="19">
                  <c:v>33</c:v>
                </c:pt>
                <c:pt idx="20">
                  <c:v>6</c:v>
                </c:pt>
                <c:pt idx="21">
                  <c:v>3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E-4400-8B20-E68BA704D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6868352"/>
        <c:axId val="393448528"/>
      </c:barChart>
      <c:catAx>
        <c:axId val="46686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448528"/>
        <c:crosses val="autoZero"/>
        <c:auto val="1"/>
        <c:lblAlgn val="ctr"/>
        <c:lblOffset val="100"/>
        <c:noMultiLvlLbl val="0"/>
      </c:catAx>
      <c:valAx>
        <c:axId val="39344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86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070585163428609E-2"/>
          <c:y val="0.12089313644805047"/>
          <c:w val="0.93785882967314282"/>
          <c:h val="0.622541041138313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tnet_bias.avg.top_5_spreaders_r!$F$37:$G$71</c:f>
              <c:multiLvlStrCache>
                <c:ptCount val="35"/>
                <c:lvl>
                  <c:pt idx="0">
                    <c:v>California</c:v>
                  </c:pt>
                  <c:pt idx="1">
                    <c:v>Missouri</c:v>
                  </c:pt>
                  <c:pt idx="2">
                    <c:v>Utah</c:v>
                  </c:pt>
                  <c:pt idx="3">
                    <c:v>Illinois</c:v>
                  </c:pt>
                  <c:pt idx="4">
                    <c:v>Oregon</c:v>
                  </c:pt>
                  <c:pt idx="5">
                    <c:v>Pennsylvania</c:v>
                  </c:pt>
                  <c:pt idx="6">
                    <c:v>Florida</c:v>
                  </c:pt>
                  <c:pt idx="7">
                    <c:v>Utah</c:v>
                  </c:pt>
                  <c:pt idx="8">
                    <c:v>SouthCarolina</c:v>
                  </c:pt>
                  <c:pt idx="9">
                    <c:v>California</c:v>
                  </c:pt>
                  <c:pt idx="10">
                    <c:v>Virginia</c:v>
                  </c:pt>
                  <c:pt idx="11">
                    <c:v>Florida</c:v>
                  </c:pt>
                  <c:pt idx="12">
                    <c:v>Utah</c:v>
                  </c:pt>
                  <c:pt idx="13">
                    <c:v>NewYork</c:v>
                  </c:pt>
                  <c:pt idx="14">
                    <c:v>California</c:v>
                  </c:pt>
                  <c:pt idx="15">
                    <c:v>Maryland</c:v>
                  </c:pt>
                  <c:pt idx="16">
                    <c:v>Wisconsin</c:v>
                  </c:pt>
                  <c:pt idx="17">
                    <c:v>Virginia</c:v>
                  </c:pt>
                  <c:pt idx="18">
                    <c:v>Texas</c:v>
                  </c:pt>
                  <c:pt idx="19">
                    <c:v>Connecticut</c:v>
                  </c:pt>
                  <c:pt idx="20">
                    <c:v>Wisconsin</c:v>
                  </c:pt>
                  <c:pt idx="21">
                    <c:v>Washington</c:v>
                  </c:pt>
                  <c:pt idx="22">
                    <c:v>California</c:v>
                  </c:pt>
                  <c:pt idx="23">
                    <c:v>Illinois</c:v>
                  </c:pt>
                  <c:pt idx="24">
                    <c:v>Michigan</c:v>
                  </c:pt>
                  <c:pt idx="25">
                    <c:v>Illinois</c:v>
                  </c:pt>
                  <c:pt idx="26">
                    <c:v>Minnesota</c:v>
                  </c:pt>
                  <c:pt idx="27">
                    <c:v>Wisconsin</c:v>
                  </c:pt>
                  <c:pt idx="28">
                    <c:v>NewYork</c:v>
                  </c:pt>
                  <c:pt idx="29">
                    <c:v>Florida</c:v>
                  </c:pt>
                  <c:pt idx="30">
                    <c:v>NewYork</c:v>
                  </c:pt>
                  <c:pt idx="31">
                    <c:v>NewJersey</c:v>
                  </c:pt>
                  <c:pt idx="32">
                    <c:v>Illinois</c:v>
                  </c:pt>
                  <c:pt idx="33">
                    <c:v>Wisconsin</c:v>
                  </c:pt>
                  <c:pt idx="34">
                    <c:v>Massachusetts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30">
                    <c:v>2020-06</c:v>
                  </c:pt>
                </c:lvl>
              </c:multiLvlStrCache>
            </c:multiLvlStrRef>
          </c:cat>
          <c:val>
            <c:numRef>
              <c:f>tnet_bias.avg.top_5_spreaders_r!$H$37:$H$71</c:f>
              <c:numCache>
                <c:formatCode>General</c:formatCode>
                <c:ptCount val="35"/>
                <c:pt idx="0">
                  <c:v>1.93</c:v>
                </c:pt>
                <c:pt idx="1">
                  <c:v>1.86</c:v>
                </c:pt>
                <c:pt idx="2">
                  <c:v>1.6</c:v>
                </c:pt>
                <c:pt idx="3">
                  <c:v>1.45</c:v>
                </c:pt>
                <c:pt idx="4">
                  <c:v>1.39</c:v>
                </c:pt>
                <c:pt idx="5">
                  <c:v>3.4</c:v>
                </c:pt>
                <c:pt idx="6">
                  <c:v>3.2</c:v>
                </c:pt>
                <c:pt idx="7">
                  <c:v>2.94</c:v>
                </c:pt>
                <c:pt idx="8">
                  <c:v>2.85</c:v>
                </c:pt>
                <c:pt idx="9">
                  <c:v>2.78</c:v>
                </c:pt>
                <c:pt idx="10">
                  <c:v>21.55</c:v>
                </c:pt>
                <c:pt idx="11">
                  <c:v>21.51</c:v>
                </c:pt>
                <c:pt idx="12">
                  <c:v>18.989999999999998</c:v>
                </c:pt>
                <c:pt idx="13">
                  <c:v>18.88</c:v>
                </c:pt>
                <c:pt idx="14">
                  <c:v>18.760000000000002</c:v>
                </c:pt>
                <c:pt idx="15">
                  <c:v>25.36</c:v>
                </c:pt>
                <c:pt idx="16">
                  <c:v>23.69</c:v>
                </c:pt>
                <c:pt idx="17">
                  <c:v>23.12</c:v>
                </c:pt>
                <c:pt idx="18">
                  <c:v>22.99</c:v>
                </c:pt>
                <c:pt idx="19">
                  <c:v>20.64</c:v>
                </c:pt>
                <c:pt idx="20">
                  <c:v>2.8</c:v>
                </c:pt>
                <c:pt idx="21">
                  <c:v>2.2000000000000002</c:v>
                </c:pt>
                <c:pt idx="22">
                  <c:v>1.74</c:v>
                </c:pt>
                <c:pt idx="23">
                  <c:v>1.5</c:v>
                </c:pt>
                <c:pt idx="24">
                  <c:v>1.2</c:v>
                </c:pt>
                <c:pt idx="25">
                  <c:v>3.9</c:v>
                </c:pt>
                <c:pt idx="26">
                  <c:v>2.4</c:v>
                </c:pt>
                <c:pt idx="27">
                  <c:v>2</c:v>
                </c:pt>
                <c:pt idx="28">
                  <c:v>2</c:v>
                </c:pt>
                <c:pt idx="29">
                  <c:v>1.6</c:v>
                </c:pt>
                <c:pt idx="30">
                  <c:v>1.1000000000000001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5-4FC7-9208-57A4F217F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753872"/>
        <c:axId val="502794048"/>
      </c:barChart>
      <c:catAx>
        <c:axId val="4687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794048"/>
        <c:crosses val="autoZero"/>
        <c:auto val="1"/>
        <c:lblAlgn val="ctr"/>
        <c:lblOffset val="100"/>
        <c:noMultiLvlLbl val="0"/>
      </c:catAx>
      <c:valAx>
        <c:axId val="502794048"/>
        <c:scaling>
          <c:orientation val="minMax"/>
          <c:max val="4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875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776424249296604E-2"/>
          <c:y val="0.12089313644805047"/>
          <c:w val="0.9447294875920601"/>
          <c:h val="0.622541041138313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tnet_bias.avg.top_5_spreaders_r!$F$73:$G$107</c:f>
              <c:multiLvlStrCache>
                <c:ptCount val="35"/>
                <c:lvl>
                  <c:pt idx="0">
                    <c:v>California</c:v>
                  </c:pt>
                  <c:pt idx="1">
                    <c:v>Utah</c:v>
                  </c:pt>
                  <c:pt idx="2">
                    <c:v>Missouri</c:v>
                  </c:pt>
                  <c:pt idx="3">
                    <c:v>Oregon</c:v>
                  </c:pt>
                  <c:pt idx="4">
                    <c:v>Illinois</c:v>
                  </c:pt>
                  <c:pt idx="5">
                    <c:v>Florida</c:v>
                  </c:pt>
                  <c:pt idx="6">
                    <c:v>Utah</c:v>
                  </c:pt>
                  <c:pt idx="7">
                    <c:v>Pennsylvania</c:v>
                  </c:pt>
                  <c:pt idx="8">
                    <c:v>California</c:v>
                  </c:pt>
                  <c:pt idx="9">
                    <c:v>SouthCarolina</c:v>
                  </c:pt>
                  <c:pt idx="10">
                    <c:v>Virginia</c:v>
                  </c:pt>
                  <c:pt idx="11">
                    <c:v>Florida</c:v>
                  </c:pt>
                  <c:pt idx="12">
                    <c:v>NewYork</c:v>
                  </c:pt>
                  <c:pt idx="13">
                    <c:v>Utah</c:v>
                  </c:pt>
                  <c:pt idx="14">
                    <c:v>California</c:v>
                  </c:pt>
                  <c:pt idx="15">
                    <c:v>Maryland</c:v>
                  </c:pt>
                  <c:pt idx="16">
                    <c:v>Wisconsin</c:v>
                  </c:pt>
                  <c:pt idx="17">
                    <c:v>Texas</c:v>
                  </c:pt>
                  <c:pt idx="18">
                    <c:v>Virginia</c:v>
                  </c:pt>
                  <c:pt idx="19">
                    <c:v>Minnesota</c:v>
                  </c:pt>
                  <c:pt idx="20">
                    <c:v>Wisconsin</c:v>
                  </c:pt>
                  <c:pt idx="21">
                    <c:v>Washington</c:v>
                  </c:pt>
                  <c:pt idx="22">
                    <c:v>Illinois</c:v>
                  </c:pt>
                  <c:pt idx="23">
                    <c:v>California</c:v>
                  </c:pt>
                  <c:pt idx="24">
                    <c:v>Minnesota</c:v>
                  </c:pt>
                  <c:pt idx="25">
                    <c:v>Illinois</c:v>
                  </c:pt>
                  <c:pt idx="26">
                    <c:v>Minnesota</c:v>
                  </c:pt>
                  <c:pt idx="27">
                    <c:v>NewYork</c:v>
                  </c:pt>
                  <c:pt idx="28">
                    <c:v>Wisconsin</c:v>
                  </c:pt>
                  <c:pt idx="29">
                    <c:v>Florida</c:v>
                  </c:pt>
                  <c:pt idx="30">
                    <c:v>NewYork</c:v>
                  </c:pt>
                  <c:pt idx="31">
                    <c:v>NewJersey</c:v>
                  </c:pt>
                  <c:pt idx="32">
                    <c:v>Illinois</c:v>
                  </c:pt>
                  <c:pt idx="33">
                    <c:v>Wisconsin</c:v>
                  </c:pt>
                  <c:pt idx="34">
                    <c:v>Massachusetts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30">
                    <c:v>2020-06</c:v>
                  </c:pt>
                </c:lvl>
              </c:multiLvlStrCache>
            </c:multiLvlStrRef>
          </c:cat>
          <c:val>
            <c:numRef>
              <c:f>tnet_bias.avg.top_5_spreaders_r!$H$73:$H$107</c:f>
              <c:numCache>
                <c:formatCode>General</c:formatCode>
                <c:ptCount val="35"/>
                <c:pt idx="0">
                  <c:v>2.16</c:v>
                </c:pt>
                <c:pt idx="1">
                  <c:v>2.04</c:v>
                </c:pt>
                <c:pt idx="2">
                  <c:v>1.95</c:v>
                </c:pt>
                <c:pt idx="3">
                  <c:v>1.58</c:v>
                </c:pt>
                <c:pt idx="4">
                  <c:v>1.47</c:v>
                </c:pt>
                <c:pt idx="5">
                  <c:v>3.75</c:v>
                </c:pt>
                <c:pt idx="6">
                  <c:v>3.41</c:v>
                </c:pt>
                <c:pt idx="7">
                  <c:v>3.32</c:v>
                </c:pt>
                <c:pt idx="8">
                  <c:v>3.15</c:v>
                </c:pt>
                <c:pt idx="9">
                  <c:v>2.58</c:v>
                </c:pt>
                <c:pt idx="10">
                  <c:v>22.75</c:v>
                </c:pt>
                <c:pt idx="11">
                  <c:v>22.07</c:v>
                </c:pt>
                <c:pt idx="12">
                  <c:v>20.7</c:v>
                </c:pt>
                <c:pt idx="13">
                  <c:v>19.62</c:v>
                </c:pt>
                <c:pt idx="14">
                  <c:v>19.420000000000002</c:v>
                </c:pt>
                <c:pt idx="15">
                  <c:v>24.05</c:v>
                </c:pt>
                <c:pt idx="16">
                  <c:v>23.14</c:v>
                </c:pt>
                <c:pt idx="17">
                  <c:v>21.42</c:v>
                </c:pt>
                <c:pt idx="18">
                  <c:v>20.84</c:v>
                </c:pt>
                <c:pt idx="19">
                  <c:v>19.809999999999999</c:v>
                </c:pt>
                <c:pt idx="20">
                  <c:v>2.68</c:v>
                </c:pt>
                <c:pt idx="21">
                  <c:v>1.95</c:v>
                </c:pt>
                <c:pt idx="22">
                  <c:v>1.51</c:v>
                </c:pt>
                <c:pt idx="23">
                  <c:v>1.36</c:v>
                </c:pt>
                <c:pt idx="24">
                  <c:v>0.91</c:v>
                </c:pt>
                <c:pt idx="25">
                  <c:v>3.71</c:v>
                </c:pt>
                <c:pt idx="26">
                  <c:v>2</c:v>
                </c:pt>
                <c:pt idx="27">
                  <c:v>1.98</c:v>
                </c:pt>
                <c:pt idx="28">
                  <c:v>1.81</c:v>
                </c:pt>
                <c:pt idx="29">
                  <c:v>1.58</c:v>
                </c:pt>
                <c:pt idx="30">
                  <c:v>1.05</c:v>
                </c:pt>
                <c:pt idx="31">
                  <c:v>1</c:v>
                </c:pt>
                <c:pt idx="32">
                  <c:v>1</c:v>
                </c:pt>
                <c:pt idx="33">
                  <c:v>0.89</c:v>
                </c:pt>
                <c:pt idx="3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7-4ED0-8CCC-563A69D99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124704"/>
        <c:axId val="506150304"/>
      </c:barChart>
      <c:catAx>
        <c:axId val="465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150304"/>
        <c:crosses val="autoZero"/>
        <c:auto val="1"/>
        <c:lblAlgn val="ctr"/>
        <c:lblOffset val="100"/>
        <c:noMultiLvlLbl val="0"/>
      </c:catAx>
      <c:valAx>
        <c:axId val="506150304"/>
        <c:scaling>
          <c:orientation val="minMax"/>
          <c:max val="4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512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 baseline="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Nextstrain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723751133990572E-2"/>
          <c:y val="0.11867159518032711"/>
          <c:w val="0.90873965544931234"/>
          <c:h val="0.624903382944573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cat>
            <c:multiLvlStrRef>
              <c:f>treetime.NewYork.spreaders_rece!$H$1:$I$16</c:f>
              <c:multiLvlStrCache>
                <c:ptCount val="16"/>
                <c:lvl>
                  <c:pt idx="1">
                    <c:v>Virginia</c:v>
                  </c:pt>
                  <c:pt idx="2">
                    <c:v>California</c:v>
                  </c:pt>
                  <c:pt idx="3">
                    <c:v>Virginia</c:v>
                  </c:pt>
                  <c:pt idx="4">
                    <c:v>Michigan</c:v>
                  </c:pt>
                  <c:pt idx="5">
                    <c:v>California</c:v>
                  </c:pt>
                  <c:pt idx="6">
                    <c:v>Oregon</c:v>
                  </c:pt>
                  <c:pt idx="7">
                    <c:v>Washington</c:v>
                  </c:pt>
                  <c:pt idx="8">
                    <c:v>Michigan</c:v>
                  </c:pt>
                  <c:pt idx="9">
                    <c:v>California</c:v>
                  </c:pt>
                  <c:pt idx="10">
                    <c:v>Florida</c:v>
                  </c:pt>
                  <c:pt idx="11">
                    <c:v>Connecticut</c:v>
                  </c:pt>
                  <c:pt idx="12">
                    <c:v>Minnesota</c:v>
                  </c:pt>
                  <c:pt idx="13">
                    <c:v>Illinois</c:v>
                  </c:pt>
                  <c:pt idx="14">
                    <c:v>Wisconsin</c:v>
                  </c:pt>
                  <c:pt idx="15">
                    <c:v>NewJersey</c:v>
                  </c:pt>
                </c:lvl>
                <c:lvl>
                  <c:pt idx="0">
                    <c:v>2019-12</c:v>
                  </c:pt>
                  <c:pt idx="1">
                    <c:v>2020-01</c:v>
                  </c:pt>
                  <c:pt idx="3">
                    <c:v>2020-02</c:v>
                  </c:pt>
                  <c:pt idx="8">
                    <c:v>2020-03</c:v>
                  </c:pt>
                  <c:pt idx="13">
                    <c:v>2020-04</c:v>
                  </c:pt>
                  <c:pt idx="15">
                    <c:v>2020-06</c:v>
                  </c:pt>
                </c:lvl>
              </c:multiLvlStrCache>
            </c:multiLvlStrRef>
          </c:cat>
          <c:val>
            <c:numRef>
              <c:f>treetime.NewYork.spreaders_rece!$J$1:$J$16</c:f>
              <c:numCache>
                <c:formatCode>General</c:formatCode>
                <c:ptCount val="16"/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3-4B65-9CB6-DDA69D203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0532432"/>
        <c:axId val="1401624688"/>
      </c:barChart>
      <c:catAx>
        <c:axId val="134053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24688"/>
        <c:crosses val="autoZero"/>
        <c:auto val="1"/>
        <c:lblAlgn val="ctr"/>
        <c:lblOffset val="100"/>
        <c:noMultiLvlLbl val="0"/>
      </c:catAx>
      <c:valAx>
        <c:axId val="140162468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53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117633572193807E-2"/>
          <c:y val="0.11728985996715074"/>
          <c:w val="0.94176473285561235"/>
          <c:h val="0.625082040613816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treetime.NewYork.spreaders_rece!$H$18:$I$46</c:f>
              <c:multiLvlStrCache>
                <c:ptCount val="29"/>
                <c:lvl>
                  <c:pt idx="0">
                    <c:v>California</c:v>
                  </c:pt>
                  <c:pt idx="1">
                    <c:v>Maryland</c:v>
                  </c:pt>
                  <c:pt idx="2">
                    <c:v>Arizona</c:v>
                  </c:pt>
                  <c:pt idx="3">
                    <c:v>Illinois</c:v>
                  </c:pt>
                  <c:pt idx="4">
                    <c:v>Missouri</c:v>
                  </c:pt>
                  <c:pt idx="5">
                    <c:v>Michigan</c:v>
                  </c:pt>
                  <c:pt idx="6">
                    <c:v>Maryland</c:v>
                  </c:pt>
                  <c:pt idx="7">
                    <c:v>California</c:v>
                  </c:pt>
                  <c:pt idx="8">
                    <c:v>Missouri</c:v>
                  </c:pt>
                  <c:pt idx="9">
                    <c:v>Connecticut</c:v>
                  </c:pt>
                  <c:pt idx="10">
                    <c:v>Oregon</c:v>
                  </c:pt>
                  <c:pt idx="11">
                    <c:v>California</c:v>
                  </c:pt>
                  <c:pt idx="12">
                    <c:v>Connecticut</c:v>
                  </c:pt>
                  <c:pt idx="13">
                    <c:v>Louisiana</c:v>
                  </c:pt>
                  <c:pt idx="14">
                    <c:v>Virginia</c:v>
                  </c:pt>
                  <c:pt idx="15">
                    <c:v>Connecticut</c:v>
                  </c:pt>
                  <c:pt idx="16">
                    <c:v>California</c:v>
                  </c:pt>
                  <c:pt idx="17">
                    <c:v>Florida</c:v>
                  </c:pt>
                  <c:pt idx="18">
                    <c:v>Michigan</c:v>
                  </c:pt>
                  <c:pt idx="19">
                    <c:v>Oregon</c:v>
                  </c:pt>
                  <c:pt idx="20">
                    <c:v>Wisconsin</c:v>
                  </c:pt>
                  <c:pt idx="21">
                    <c:v>Illinois</c:v>
                  </c:pt>
                  <c:pt idx="22">
                    <c:v>Louisiana</c:v>
                  </c:pt>
                  <c:pt idx="23">
                    <c:v>Wisconsin</c:v>
                  </c:pt>
                  <c:pt idx="24">
                    <c:v>Illinois</c:v>
                  </c:pt>
                  <c:pt idx="25">
                    <c:v>Utah</c:v>
                  </c:pt>
                  <c:pt idx="26">
                    <c:v>Wisconsin</c:v>
                  </c:pt>
                  <c:pt idx="27">
                    <c:v>Illinois</c:v>
                  </c:pt>
                  <c:pt idx="28">
                    <c:v>Utah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3">
                    <c:v>2020-05</c:v>
                  </c:pt>
                  <c:pt idx="26">
                    <c:v>2020-06</c:v>
                  </c:pt>
                </c:lvl>
              </c:multiLvlStrCache>
            </c:multiLvlStrRef>
          </c:cat>
          <c:val>
            <c:numRef>
              <c:f>treetime.NewYork.spreaders_rece!$J$18:$J$46</c:f>
              <c:numCache>
                <c:formatCode>General</c:formatCode>
                <c:ptCount val="29"/>
                <c:pt idx="0">
                  <c:v>0.35</c:v>
                </c:pt>
                <c:pt idx="1">
                  <c:v>0.1</c:v>
                </c:pt>
                <c:pt idx="2">
                  <c:v>0.1</c:v>
                </c:pt>
                <c:pt idx="3">
                  <c:v>0.09</c:v>
                </c:pt>
                <c:pt idx="4">
                  <c:v>0.05</c:v>
                </c:pt>
                <c:pt idx="5">
                  <c:v>0.5</c:v>
                </c:pt>
                <c:pt idx="6">
                  <c:v>0.3</c:v>
                </c:pt>
                <c:pt idx="7">
                  <c:v>0.2</c:v>
                </c:pt>
                <c:pt idx="8">
                  <c:v>0.2</c:v>
                </c:pt>
                <c:pt idx="9">
                  <c:v>0.1</c:v>
                </c:pt>
                <c:pt idx="10">
                  <c:v>2.98</c:v>
                </c:pt>
                <c:pt idx="11">
                  <c:v>2.78</c:v>
                </c:pt>
                <c:pt idx="12">
                  <c:v>2.06</c:v>
                </c:pt>
                <c:pt idx="13">
                  <c:v>1.25</c:v>
                </c:pt>
                <c:pt idx="14">
                  <c:v>1.17</c:v>
                </c:pt>
                <c:pt idx="15">
                  <c:v>2.2000000000000002</c:v>
                </c:pt>
                <c:pt idx="16">
                  <c:v>2.13</c:v>
                </c:pt>
                <c:pt idx="17">
                  <c:v>1.7</c:v>
                </c:pt>
                <c:pt idx="18">
                  <c:v>1.4</c:v>
                </c:pt>
                <c:pt idx="19">
                  <c:v>1.24</c:v>
                </c:pt>
                <c:pt idx="20">
                  <c:v>0.2</c:v>
                </c:pt>
                <c:pt idx="21">
                  <c:v>0.2</c:v>
                </c:pt>
                <c:pt idx="22">
                  <c:v>0.1</c:v>
                </c:pt>
                <c:pt idx="23">
                  <c:v>1.2</c:v>
                </c:pt>
                <c:pt idx="24">
                  <c:v>0.7</c:v>
                </c:pt>
                <c:pt idx="25">
                  <c:v>0.1</c:v>
                </c:pt>
                <c:pt idx="26">
                  <c:v>0.7</c:v>
                </c:pt>
                <c:pt idx="27">
                  <c:v>0.3</c:v>
                </c:pt>
                <c:pt idx="2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A-4175-96B6-63BFD4381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7537984"/>
        <c:axId val="1401638000"/>
      </c:barChart>
      <c:catAx>
        <c:axId val="12675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38000"/>
        <c:crosses val="autoZero"/>
        <c:auto val="1"/>
        <c:lblAlgn val="ctr"/>
        <c:lblOffset val="100"/>
        <c:noMultiLvlLbl val="0"/>
      </c:catAx>
      <c:valAx>
        <c:axId val="1401638000"/>
        <c:scaling>
          <c:orientation val="minMax"/>
          <c:max val="6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6753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536593416697097E-2"/>
          <c:y val="0.11849139879934126"/>
          <c:w val="0.93292681316660586"/>
          <c:h val="0.625524284351722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treetime.NewYork.spreaders_rece!$H$48:$I$80</c:f>
              <c:multiLvlStrCache>
                <c:ptCount val="33"/>
                <c:lvl>
                  <c:pt idx="0">
                    <c:v>California</c:v>
                  </c:pt>
                  <c:pt idx="1">
                    <c:v>Arizona</c:v>
                  </c:pt>
                  <c:pt idx="2">
                    <c:v>Virginia</c:v>
                  </c:pt>
                  <c:pt idx="3">
                    <c:v>NewJersey</c:v>
                  </c:pt>
                  <c:pt idx="4">
                    <c:v>Wyoming</c:v>
                  </c:pt>
                  <c:pt idx="5">
                    <c:v>Michigan</c:v>
                  </c:pt>
                  <c:pt idx="6">
                    <c:v>California</c:v>
                  </c:pt>
                  <c:pt idx="7">
                    <c:v>Missouri</c:v>
                  </c:pt>
                  <c:pt idx="8">
                    <c:v>Oregon</c:v>
                  </c:pt>
                  <c:pt idx="9">
                    <c:v>Maryland</c:v>
                  </c:pt>
                  <c:pt idx="10">
                    <c:v>Oregon</c:v>
                  </c:pt>
                  <c:pt idx="11">
                    <c:v>California</c:v>
                  </c:pt>
                  <c:pt idx="12">
                    <c:v>Connecticut</c:v>
                  </c:pt>
                  <c:pt idx="13">
                    <c:v>NewJersey</c:v>
                  </c:pt>
                  <c:pt idx="14">
                    <c:v>Virginia</c:v>
                  </c:pt>
                  <c:pt idx="15">
                    <c:v>Connecticut</c:v>
                  </c:pt>
                  <c:pt idx="16">
                    <c:v>Florida</c:v>
                  </c:pt>
                  <c:pt idx="17">
                    <c:v>California</c:v>
                  </c:pt>
                  <c:pt idx="18">
                    <c:v>Virginia</c:v>
                  </c:pt>
                  <c:pt idx="19">
                    <c:v>Oregon</c:v>
                  </c:pt>
                  <c:pt idx="20">
                    <c:v>Illinois</c:v>
                  </c:pt>
                  <c:pt idx="21">
                    <c:v>Wisconsin</c:v>
                  </c:pt>
                  <c:pt idx="22">
                    <c:v>Utah</c:v>
                  </c:pt>
                  <c:pt idx="23">
                    <c:v>California</c:v>
                  </c:pt>
                  <c:pt idx="24">
                    <c:v>Louisiana</c:v>
                  </c:pt>
                  <c:pt idx="25">
                    <c:v>Wisconsin</c:v>
                  </c:pt>
                  <c:pt idx="26">
                    <c:v>Illinois</c:v>
                  </c:pt>
                  <c:pt idx="27">
                    <c:v>Utah</c:v>
                  </c:pt>
                  <c:pt idx="28">
                    <c:v>Wisconsin</c:v>
                  </c:pt>
                  <c:pt idx="29">
                    <c:v>Illinois</c:v>
                  </c:pt>
                  <c:pt idx="30">
                    <c:v>NewJersey</c:v>
                  </c:pt>
                  <c:pt idx="31">
                    <c:v>Massachusetts</c:v>
                  </c:pt>
                  <c:pt idx="32">
                    <c:v>Utah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28">
                    <c:v>2020-06</c:v>
                  </c:pt>
                </c:lvl>
              </c:multiLvlStrCache>
            </c:multiLvlStrRef>
          </c:cat>
          <c:val>
            <c:numRef>
              <c:f>treetime.NewYork.spreaders_rece!$J$48:$J$80</c:f>
              <c:numCache>
                <c:formatCode>General</c:formatCode>
                <c:ptCount val="33"/>
                <c:pt idx="0">
                  <c:v>0.26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0.05</c:v>
                </c:pt>
                <c:pt idx="5">
                  <c:v>0.53</c:v>
                </c:pt>
                <c:pt idx="6">
                  <c:v>0.33</c:v>
                </c:pt>
                <c:pt idx="7">
                  <c:v>0.27</c:v>
                </c:pt>
                <c:pt idx="8">
                  <c:v>0.23</c:v>
                </c:pt>
                <c:pt idx="9">
                  <c:v>0.18</c:v>
                </c:pt>
                <c:pt idx="10">
                  <c:v>3.09</c:v>
                </c:pt>
                <c:pt idx="11">
                  <c:v>2.54</c:v>
                </c:pt>
                <c:pt idx="12">
                  <c:v>1.55</c:v>
                </c:pt>
                <c:pt idx="13">
                  <c:v>1.53</c:v>
                </c:pt>
                <c:pt idx="14">
                  <c:v>1.45</c:v>
                </c:pt>
                <c:pt idx="15">
                  <c:v>1.94</c:v>
                </c:pt>
                <c:pt idx="16">
                  <c:v>1.7</c:v>
                </c:pt>
                <c:pt idx="17">
                  <c:v>1.49</c:v>
                </c:pt>
                <c:pt idx="18">
                  <c:v>0.89</c:v>
                </c:pt>
                <c:pt idx="19">
                  <c:v>0.81</c:v>
                </c:pt>
                <c:pt idx="20">
                  <c:v>0.27</c:v>
                </c:pt>
                <c:pt idx="21">
                  <c:v>0.16</c:v>
                </c:pt>
                <c:pt idx="22">
                  <c:v>0.04</c:v>
                </c:pt>
                <c:pt idx="23">
                  <c:v>0.03</c:v>
                </c:pt>
                <c:pt idx="24">
                  <c:v>0.02</c:v>
                </c:pt>
                <c:pt idx="25">
                  <c:v>1.18</c:v>
                </c:pt>
                <c:pt idx="26">
                  <c:v>0.77</c:v>
                </c:pt>
                <c:pt idx="27">
                  <c:v>0.03</c:v>
                </c:pt>
                <c:pt idx="28">
                  <c:v>0.69</c:v>
                </c:pt>
                <c:pt idx="29">
                  <c:v>0.27</c:v>
                </c:pt>
                <c:pt idx="30">
                  <c:v>0.03</c:v>
                </c:pt>
                <c:pt idx="31">
                  <c:v>0.03</c:v>
                </c:pt>
                <c:pt idx="3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F7-497B-903B-814367FC0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9470848"/>
        <c:axId val="1401654640"/>
      </c:barChart>
      <c:catAx>
        <c:axId val="14494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54640"/>
        <c:crosses val="autoZero"/>
        <c:auto val="1"/>
        <c:lblAlgn val="ctr"/>
        <c:lblOffset val="100"/>
        <c:noMultiLvlLbl val="0"/>
      </c:catAx>
      <c:valAx>
        <c:axId val="1401654640"/>
        <c:scaling>
          <c:orientation val="minMax"/>
          <c:max val="6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947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TNet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811469954261333E-2"/>
          <c:y val="0.11867159518032711"/>
          <c:w val="0.93237706009147736"/>
          <c:h val="0.598957178794871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tnet_bias.NewYork.avg.spreaders!$G$15:$H$41</c:f>
              <c:multiLvlStrCache>
                <c:ptCount val="27"/>
                <c:lvl>
                  <c:pt idx="0">
                    <c:v>Oregon</c:v>
                  </c:pt>
                  <c:pt idx="1">
                    <c:v>NewJersey</c:v>
                  </c:pt>
                  <c:pt idx="2">
                    <c:v>California</c:v>
                  </c:pt>
                  <c:pt idx="3">
                    <c:v>Florida</c:v>
                  </c:pt>
                  <c:pt idx="4">
                    <c:v>Wyoming</c:v>
                  </c:pt>
                  <c:pt idx="5">
                    <c:v>NewJersey</c:v>
                  </c:pt>
                  <c:pt idx="6">
                    <c:v>Maryland</c:v>
                  </c:pt>
                  <c:pt idx="7">
                    <c:v>Utah</c:v>
                  </c:pt>
                  <c:pt idx="8">
                    <c:v>California</c:v>
                  </c:pt>
                  <c:pt idx="9">
                    <c:v>Virginia</c:v>
                  </c:pt>
                  <c:pt idx="10">
                    <c:v>NewJersey</c:v>
                  </c:pt>
                  <c:pt idx="11">
                    <c:v>California</c:v>
                  </c:pt>
                  <c:pt idx="12">
                    <c:v>Oregon</c:v>
                  </c:pt>
                  <c:pt idx="13">
                    <c:v>Virginia</c:v>
                  </c:pt>
                  <c:pt idx="14">
                    <c:v>Connecticut</c:v>
                  </c:pt>
                  <c:pt idx="15">
                    <c:v>NewJersey</c:v>
                  </c:pt>
                  <c:pt idx="16">
                    <c:v>Connecticut</c:v>
                  </c:pt>
                  <c:pt idx="17">
                    <c:v>Virginia</c:v>
                  </c:pt>
                  <c:pt idx="18">
                    <c:v>California</c:v>
                  </c:pt>
                  <c:pt idx="19">
                    <c:v>Maryland</c:v>
                  </c:pt>
                  <c:pt idx="20">
                    <c:v>California</c:v>
                  </c:pt>
                  <c:pt idx="21">
                    <c:v>Texas</c:v>
                  </c:pt>
                  <c:pt idx="22">
                    <c:v>Michigan</c:v>
                  </c:pt>
                  <c:pt idx="23">
                    <c:v>Minnesota</c:v>
                  </c:pt>
                  <c:pt idx="24">
                    <c:v>Virginia</c:v>
                  </c:pt>
                  <c:pt idx="25">
                    <c:v>Wisconsin</c:v>
                  </c:pt>
                  <c:pt idx="26">
                    <c:v>NewJersey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2020-06</c:v>
                  </c:pt>
                </c:lvl>
              </c:multiLvlStrCache>
            </c:multiLvlStrRef>
          </c:cat>
          <c:val>
            <c:numRef>
              <c:f>tnet_bias.NewYork.avg.spreaders!$I$15:$I$41</c:f>
              <c:numCache>
                <c:formatCode>General</c:formatCode>
                <c:ptCount val="27"/>
                <c:pt idx="0">
                  <c:v>0.4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0.3</c:v>
                </c:pt>
                <c:pt idx="6">
                  <c:v>0.3</c:v>
                </c:pt>
                <c:pt idx="7">
                  <c:v>0.3</c:v>
                </c:pt>
                <c:pt idx="8">
                  <c:v>0.21</c:v>
                </c:pt>
                <c:pt idx="9">
                  <c:v>0.2</c:v>
                </c:pt>
                <c:pt idx="10">
                  <c:v>3.68</c:v>
                </c:pt>
                <c:pt idx="11">
                  <c:v>3.17</c:v>
                </c:pt>
                <c:pt idx="12">
                  <c:v>3.09</c:v>
                </c:pt>
                <c:pt idx="13">
                  <c:v>2.6</c:v>
                </c:pt>
                <c:pt idx="14">
                  <c:v>2.23</c:v>
                </c:pt>
                <c:pt idx="15">
                  <c:v>5</c:v>
                </c:pt>
                <c:pt idx="16">
                  <c:v>4.5</c:v>
                </c:pt>
                <c:pt idx="17">
                  <c:v>4.26</c:v>
                </c:pt>
                <c:pt idx="18">
                  <c:v>2.56</c:v>
                </c:pt>
                <c:pt idx="19">
                  <c:v>2.33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0.1</c:v>
                </c:pt>
                <c:pt idx="24">
                  <c:v>0.05</c:v>
                </c:pt>
                <c:pt idx="25">
                  <c:v>0.2</c:v>
                </c:pt>
                <c:pt idx="2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C-49EE-9104-E94F499E3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3445856"/>
        <c:axId val="1401661712"/>
      </c:barChart>
      <c:catAx>
        <c:axId val="145344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61712"/>
        <c:crosses val="autoZero"/>
        <c:auto val="1"/>
        <c:lblAlgn val="ctr"/>
        <c:lblOffset val="100"/>
        <c:noMultiLvlLbl val="0"/>
      </c:catAx>
      <c:valAx>
        <c:axId val="1401661712"/>
        <c:scaling>
          <c:orientation val="minMax"/>
          <c:max val="1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5344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favites.phyloscanner.sharptni.m!$A$571</c:f>
              <c:strCache>
                <c:ptCount val="1"/>
                <c:pt idx="0">
                  <c:v>Phyloscanner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favites.phyloscanner.sharptni.m!$B$571:$D$571</c:f>
              <c:numCache>
                <c:formatCode>General</c:formatCode>
                <c:ptCount val="3"/>
                <c:pt idx="0">
                  <c:v>0.86793928600000003</c:v>
                </c:pt>
                <c:pt idx="1">
                  <c:v>0.56363571400000001</c:v>
                </c:pt>
                <c:pt idx="2">
                  <c:v>0.66334642899999996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B-45DE-A9BF-7AFCECA4B7B5}"/>
            </c:ext>
          </c:extLst>
        </c:ser>
        <c:ser>
          <c:idx val="1"/>
          <c:order val="1"/>
          <c:tx>
            <c:strRef>
              <c:f>favites.phyloscanner.sharptni.m!$A$572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favites.phyloscanner.sharptni.m!$B$572:$D$572</c:f>
              <c:numCache>
                <c:formatCode>General</c:formatCode>
                <c:ptCount val="3"/>
                <c:pt idx="0">
                  <c:v>0.894267857</c:v>
                </c:pt>
                <c:pt idx="1">
                  <c:v>0.50618928600000002</c:v>
                </c:pt>
                <c:pt idx="2">
                  <c:v>0.63014642899999995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1B-45DE-A9BF-7AFCECA4B7B5}"/>
            </c:ext>
          </c:extLst>
        </c:ser>
        <c:ser>
          <c:idx val="2"/>
          <c:order val="2"/>
          <c:tx>
            <c:strRef>
              <c:f>favites.phyloscanner.sharptni.m!$A$573</c:f>
              <c:strCache>
                <c:ptCount val="1"/>
                <c:pt idx="0">
                  <c:v>sharpTNI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favites.phyloscanner.sharptni.m!$B$573:$D$573</c:f>
              <c:numCache>
                <c:formatCode>General</c:formatCode>
                <c:ptCount val="3"/>
                <c:pt idx="0">
                  <c:v>0.88307857099999998</c:v>
                </c:pt>
                <c:pt idx="1">
                  <c:v>0.53971785699999997</c:v>
                </c:pt>
                <c:pt idx="2">
                  <c:v>0.65568571399999998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1B-45DE-A9BF-7AFCECA4B7B5}"/>
            </c:ext>
          </c:extLst>
        </c:ser>
        <c:ser>
          <c:idx val="3"/>
          <c:order val="3"/>
          <c:tx>
            <c:strRef>
              <c:f>favites.phyloscanner.sharptni.m!$A$574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favites.phyloscanner.sharptni.m!$B$570:$D$570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favites.phyloscanner.sharptni.m!$B$574:$D$574</c:f>
              <c:numCache>
                <c:formatCode>General</c:formatCode>
                <c:ptCount val="3"/>
                <c:pt idx="0">
                  <c:v>0.81840357100000005</c:v>
                </c:pt>
                <c:pt idx="1">
                  <c:v>0.71273750000000002</c:v>
                </c:pt>
                <c:pt idx="2">
                  <c:v>0.75403214299999999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1B-45DE-A9BF-7AFCECA4B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7371823"/>
        <c:axId val="1169327407"/>
      </c:barChart>
      <c:catAx>
        <c:axId val="1167371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9327407"/>
        <c:crosses val="autoZero"/>
        <c:auto val="1"/>
        <c:lblAlgn val="ctr"/>
        <c:lblOffset val="100"/>
        <c:noMultiLvlLbl val="0"/>
      </c:catAx>
      <c:valAx>
        <c:axId val="116932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371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679862933799942"/>
          <c:y val="0.93670988639900543"/>
          <c:w val="0.52357587248655901"/>
          <c:h val="6.3290113600994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1699925421845035"/>
          <c:w val="0.93888888888888888"/>
          <c:h val="0.600924786679700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tnet_bias.NewYork.avg.spreaders!$G$43:$H$72</c:f>
              <c:multiLvlStrCache>
                <c:ptCount val="30"/>
                <c:lvl>
                  <c:pt idx="0">
                    <c:v>Oregon</c:v>
                  </c:pt>
                  <c:pt idx="1">
                    <c:v>California</c:v>
                  </c:pt>
                  <c:pt idx="2">
                    <c:v>NewJersey</c:v>
                  </c:pt>
                  <c:pt idx="3">
                    <c:v>Wyoming</c:v>
                  </c:pt>
                  <c:pt idx="4">
                    <c:v>Missouri</c:v>
                  </c:pt>
                  <c:pt idx="5">
                    <c:v>California</c:v>
                  </c:pt>
                  <c:pt idx="6">
                    <c:v>Maryland</c:v>
                  </c:pt>
                  <c:pt idx="7">
                    <c:v>Utah</c:v>
                  </c:pt>
                  <c:pt idx="8">
                    <c:v>Oregon</c:v>
                  </c:pt>
                  <c:pt idx="9">
                    <c:v>NewJersey</c:v>
                  </c:pt>
                  <c:pt idx="10">
                    <c:v>NewJersey</c:v>
                  </c:pt>
                  <c:pt idx="11">
                    <c:v>Oregon</c:v>
                  </c:pt>
                  <c:pt idx="12">
                    <c:v>California</c:v>
                  </c:pt>
                  <c:pt idx="13">
                    <c:v>Virginia</c:v>
                  </c:pt>
                  <c:pt idx="14">
                    <c:v>Connecticut</c:v>
                  </c:pt>
                  <c:pt idx="15">
                    <c:v>NewJersey</c:v>
                  </c:pt>
                  <c:pt idx="16">
                    <c:v>Connecticut</c:v>
                  </c:pt>
                  <c:pt idx="17">
                    <c:v>Virginia</c:v>
                  </c:pt>
                  <c:pt idx="18">
                    <c:v>California</c:v>
                  </c:pt>
                  <c:pt idx="19">
                    <c:v>Maryland</c:v>
                  </c:pt>
                  <c:pt idx="20">
                    <c:v>Minnesota</c:v>
                  </c:pt>
                  <c:pt idx="21">
                    <c:v>California</c:v>
                  </c:pt>
                  <c:pt idx="22">
                    <c:v>Illinois</c:v>
                  </c:pt>
                  <c:pt idx="23">
                    <c:v>Texas</c:v>
                  </c:pt>
                  <c:pt idx="24">
                    <c:v>Michigan</c:v>
                  </c:pt>
                  <c:pt idx="25">
                    <c:v>Illinois</c:v>
                  </c:pt>
                  <c:pt idx="26">
                    <c:v>Wisconsin</c:v>
                  </c:pt>
                  <c:pt idx="27">
                    <c:v>Wisconsin</c:v>
                  </c:pt>
                  <c:pt idx="28">
                    <c:v>NewJersey</c:v>
                  </c:pt>
                  <c:pt idx="29">
                    <c:v>Massachusetts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  <c:pt idx="25">
                    <c:v>2020-05</c:v>
                  </c:pt>
                  <c:pt idx="27">
                    <c:v>2020-06</c:v>
                  </c:pt>
                </c:lvl>
              </c:multiLvlStrCache>
            </c:multiLvlStrRef>
          </c:cat>
          <c:val>
            <c:numRef>
              <c:f>tnet_bias.NewYork.avg.spreaders!$I$43:$I$72</c:f>
              <c:numCache>
                <c:formatCode>General</c:formatCode>
                <c:ptCount val="30"/>
                <c:pt idx="0">
                  <c:v>0.42</c:v>
                </c:pt>
                <c:pt idx="1">
                  <c:v>0.15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0.11</c:v>
                </c:pt>
                <c:pt idx="5">
                  <c:v>0.37</c:v>
                </c:pt>
                <c:pt idx="6">
                  <c:v>0.3</c:v>
                </c:pt>
                <c:pt idx="7">
                  <c:v>0.26</c:v>
                </c:pt>
                <c:pt idx="8">
                  <c:v>0.25</c:v>
                </c:pt>
                <c:pt idx="9">
                  <c:v>0.23</c:v>
                </c:pt>
                <c:pt idx="10">
                  <c:v>3.23</c:v>
                </c:pt>
                <c:pt idx="11">
                  <c:v>3.21</c:v>
                </c:pt>
                <c:pt idx="12">
                  <c:v>2.82</c:v>
                </c:pt>
                <c:pt idx="13">
                  <c:v>2.4900000000000002</c:v>
                </c:pt>
                <c:pt idx="14">
                  <c:v>2.25</c:v>
                </c:pt>
                <c:pt idx="15">
                  <c:v>4.6900000000000004</c:v>
                </c:pt>
                <c:pt idx="16">
                  <c:v>3.4</c:v>
                </c:pt>
                <c:pt idx="17">
                  <c:v>2.19</c:v>
                </c:pt>
                <c:pt idx="18">
                  <c:v>1.5</c:v>
                </c:pt>
                <c:pt idx="19">
                  <c:v>1.49</c:v>
                </c:pt>
                <c:pt idx="20">
                  <c:v>0.1</c:v>
                </c:pt>
                <c:pt idx="21">
                  <c:v>7.0000000000000007E-2</c:v>
                </c:pt>
                <c:pt idx="22">
                  <c:v>7.0000000000000007E-2</c:v>
                </c:pt>
                <c:pt idx="23">
                  <c:v>0.05</c:v>
                </c:pt>
                <c:pt idx="24">
                  <c:v>0.02</c:v>
                </c:pt>
                <c:pt idx="25">
                  <c:v>7.0000000000000007E-2</c:v>
                </c:pt>
                <c:pt idx="26">
                  <c:v>0.02</c:v>
                </c:pt>
                <c:pt idx="27">
                  <c:v>0.22</c:v>
                </c:pt>
                <c:pt idx="28">
                  <c:v>0.1</c:v>
                </c:pt>
                <c:pt idx="29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5-4D9D-AD9E-3F267432F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9820768"/>
        <c:axId val="1401665872"/>
      </c:barChart>
      <c:catAx>
        <c:axId val="144982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65872"/>
        <c:crosses val="autoZero"/>
        <c:auto val="1"/>
        <c:lblAlgn val="ctr"/>
        <c:lblOffset val="100"/>
        <c:noMultiLvlLbl val="0"/>
      </c:catAx>
      <c:valAx>
        <c:axId val="1401665872"/>
        <c:scaling>
          <c:orientation val="minMax"/>
          <c:max val="1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982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Nextstrain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036475251927625E-2"/>
          <c:y val="0.11588431299648355"/>
          <c:w val="0.8875050700260062"/>
          <c:h val="0.60288361549978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C8D86"/>
            </a:solidFill>
            <a:ln>
              <a:noFill/>
            </a:ln>
            <a:effectLst/>
          </c:spPr>
          <c:invertIfNegative val="0"/>
          <c:cat>
            <c:multiLvlStrRef>
              <c:f>tnet_bias.NewYork.avg.spreaders!$J$1:$K$14</c:f>
              <c:multiLvlStrCache>
                <c:ptCount val="14"/>
                <c:lvl>
                  <c:pt idx="2">
                    <c:v>Connecticut</c:v>
                  </c:pt>
                  <c:pt idx="3">
                    <c:v>Florida</c:v>
                  </c:pt>
                  <c:pt idx="4">
                    <c:v>California</c:v>
                  </c:pt>
                  <c:pt idx="5">
                    <c:v>Washington</c:v>
                  </c:pt>
                  <c:pt idx="6">
                    <c:v>NewJersey</c:v>
                  </c:pt>
                  <c:pt idx="7">
                    <c:v>NewJersey</c:v>
                  </c:pt>
                  <c:pt idx="8">
                    <c:v>Connecticut</c:v>
                  </c:pt>
                  <c:pt idx="9">
                    <c:v>Maryland</c:v>
                  </c:pt>
                  <c:pt idx="10">
                    <c:v>Virginia</c:v>
                  </c:pt>
                  <c:pt idx="11">
                    <c:v>Florida</c:v>
                  </c:pt>
                  <c:pt idx="12">
                    <c:v>Michigan</c:v>
                  </c:pt>
                  <c:pt idx="13">
                    <c:v> </c:v>
                  </c:pt>
                </c:lvl>
                <c:lvl>
                  <c:pt idx="0">
                    <c:v>2019-12</c:v>
                  </c:pt>
                  <c:pt idx="1">
                    <c:v>2020-01</c:v>
                  </c:pt>
                  <c:pt idx="2">
                    <c:v>2020-02</c:v>
                  </c:pt>
                  <c:pt idx="7">
                    <c:v>2020-03</c:v>
                  </c:pt>
                  <c:pt idx="12">
                    <c:v>2020-05</c:v>
                  </c:pt>
                  <c:pt idx="13">
                    <c:v>2020-06</c:v>
                  </c:pt>
                </c:lvl>
              </c:multiLvlStrCache>
            </c:multiLvlStrRef>
          </c:cat>
          <c:val>
            <c:numRef>
              <c:f>tnet_bias.NewYork.avg.spreaders!$L$1:$L$14</c:f>
              <c:numCache>
                <c:formatCode>General</c:formatCode>
                <c:ptCount val="14"/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14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5D-4386-9BBE-B1E4FA81F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9823968"/>
        <c:axId val="1401645072"/>
      </c:barChart>
      <c:catAx>
        <c:axId val="144982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645072"/>
        <c:crosses val="autoZero"/>
        <c:auto val="1"/>
        <c:lblAlgn val="ctr"/>
        <c:lblOffset val="100"/>
        <c:noMultiLvlLbl val="0"/>
      </c:catAx>
      <c:valAx>
        <c:axId val="1401645072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82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'cdc.phyloscanner.sharptni.min.c'!$A$15</c:f>
              <c:strCache>
                <c:ptCount val="1"/>
                <c:pt idx="0">
                  <c:v>Phyloscanner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'cdc.phyloscanner.sharptni.min.c'!$B$14:$D$14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'cdc.phyloscanner.sharptni.min.c'!$B$15:$D$15</c:f>
              <c:numCache>
                <c:formatCode>General</c:formatCode>
                <c:ptCount val="3"/>
                <c:pt idx="0">
                  <c:v>0.3</c:v>
                </c:pt>
                <c:pt idx="1">
                  <c:v>0.18329999999999999</c:v>
                </c:pt>
                <c:pt idx="2">
                  <c:v>0.2167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9-4D2D-AB71-587B9167D810}"/>
            </c:ext>
          </c:extLst>
        </c:ser>
        <c:ser>
          <c:idx val="1"/>
          <c:order val="1"/>
          <c:tx>
            <c:strRef>
              <c:f>'cdc.phyloscanner.sharptni.min.c'!$A$16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'cdc.phyloscanner.sharptni.min.c'!$B$14:$D$14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'cdc.phyloscanner.sharptni.min.c'!$B$16:$D$16</c:f>
              <c:numCache>
                <c:formatCode>General</c:formatCode>
                <c:ptCount val="3"/>
                <c:pt idx="0">
                  <c:v>0.47710000000000002</c:v>
                </c:pt>
                <c:pt idx="1">
                  <c:v>0.67259999999999998</c:v>
                </c:pt>
                <c:pt idx="2">
                  <c:v>0.54530000000000001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9-4D2D-AB71-587B9167D810}"/>
            </c:ext>
          </c:extLst>
        </c:ser>
        <c:ser>
          <c:idx val="2"/>
          <c:order val="2"/>
          <c:tx>
            <c:strRef>
              <c:f>'cdc.phyloscanner.sharptni.min.c'!$A$17</c:f>
              <c:strCache>
                <c:ptCount val="1"/>
                <c:pt idx="0">
                  <c:v>sharpTNI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'cdc.phyloscanner.sharptni.min.c'!$B$14:$D$14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'cdc.phyloscanner.sharptni.min.c'!$B$17:$D$17</c:f>
              <c:numCache>
                <c:formatCode>General</c:formatCode>
                <c:ptCount val="3"/>
                <c:pt idx="0">
                  <c:v>0.51139999999999997</c:v>
                </c:pt>
                <c:pt idx="1">
                  <c:v>0.66890000000000005</c:v>
                </c:pt>
                <c:pt idx="2">
                  <c:v>0.56659999999999999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9-4D2D-AB71-587B9167D810}"/>
            </c:ext>
          </c:extLst>
        </c:ser>
        <c:ser>
          <c:idx val="3"/>
          <c:order val="3"/>
          <c:tx>
            <c:strRef>
              <c:f>'cdc.phyloscanner.sharptni.min.c'!$A$18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'cdc.phyloscanner.sharptni.min.c'!$B$14:$D$14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'cdc.phyloscanner.sharptni.min.c'!$B$18:$D$18</c:f>
              <c:numCache>
                <c:formatCode>General</c:formatCode>
                <c:ptCount val="3"/>
                <c:pt idx="0">
                  <c:v>0.51639999999999997</c:v>
                </c:pt>
                <c:pt idx="1">
                  <c:v>0.66549999999999998</c:v>
                </c:pt>
                <c:pt idx="2">
                  <c:v>0.56989999999999996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79-4D2D-AB71-587B9167D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819567"/>
        <c:axId val="1096238175"/>
      </c:barChart>
      <c:catAx>
        <c:axId val="104481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238175"/>
        <c:crosses val="autoZero"/>
        <c:auto val="1"/>
        <c:lblAlgn val="ctr"/>
        <c:lblOffset val="100"/>
        <c:noMultiLvlLbl val="0"/>
      </c:catAx>
      <c:valAx>
        <c:axId val="109623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81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'cdc.phyloscanner.sharptni.min.c'!$A$16</c:f>
              <c:strCache>
                <c:ptCount val="1"/>
                <c:pt idx="0">
                  <c:v>Phyloscanner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'cdc.phyloscanner.sharptni.min.c'!$B$15:$D$15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'cdc.phyloscanner.sharptni.min.c'!$B$16:$D$16</c:f>
              <c:numCache>
                <c:formatCode>General</c:formatCode>
                <c:ptCount val="3"/>
                <c:pt idx="0">
                  <c:v>0.3</c:v>
                </c:pt>
                <c:pt idx="1">
                  <c:v>0.18329999999999999</c:v>
                </c:pt>
                <c:pt idx="2">
                  <c:v>0.2167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F-4136-BC48-B3FF5D2B3D83}"/>
            </c:ext>
          </c:extLst>
        </c:ser>
        <c:ser>
          <c:idx val="1"/>
          <c:order val="1"/>
          <c:tx>
            <c:strRef>
              <c:f>'cdc.phyloscanner.sharptni.min.c'!$A$17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'cdc.phyloscanner.sharptni.min.c'!$B$15:$D$15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'cdc.phyloscanner.sharptni.min.c'!$B$17:$D$17</c:f>
              <c:numCache>
                <c:formatCode>General</c:formatCode>
                <c:ptCount val="3"/>
                <c:pt idx="0">
                  <c:v>0.53069999999999995</c:v>
                </c:pt>
                <c:pt idx="1">
                  <c:v>0.60529999999999995</c:v>
                </c:pt>
                <c:pt idx="2">
                  <c:v>0.55500000000000005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F-4136-BC48-B3FF5D2B3D83}"/>
            </c:ext>
          </c:extLst>
        </c:ser>
        <c:ser>
          <c:idx val="2"/>
          <c:order val="2"/>
          <c:tx>
            <c:strRef>
              <c:f>'cdc.phyloscanner.sharptni.min.c'!$A$18</c:f>
              <c:strCache>
                <c:ptCount val="1"/>
                <c:pt idx="0">
                  <c:v>sharpTNI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'cdc.phyloscanner.sharptni.min.c'!$B$15:$D$15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'cdc.phyloscanner.sharptni.min.c'!$B$18:$D$18</c:f>
              <c:numCache>
                <c:formatCode>General</c:formatCode>
                <c:ptCount val="3"/>
                <c:pt idx="0">
                  <c:v>0.52780000000000005</c:v>
                </c:pt>
                <c:pt idx="1">
                  <c:v>0.62909999999999999</c:v>
                </c:pt>
                <c:pt idx="2">
                  <c:v>0.56420000000000003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F-4136-BC48-B3FF5D2B3D83}"/>
            </c:ext>
          </c:extLst>
        </c:ser>
        <c:ser>
          <c:idx val="3"/>
          <c:order val="3"/>
          <c:tx>
            <c:strRef>
              <c:f>'cdc.phyloscanner.sharptni.min.c'!$A$19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'cdc.phyloscanner.sharptni.min.c'!$B$15:$D$15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</c:strCache>
            </c:strRef>
          </c:cat>
          <c:val>
            <c:numRef>
              <c:f>'cdc.phyloscanner.sharptni.min.c'!$B$19:$D$19</c:f>
              <c:numCache>
                <c:formatCode>General</c:formatCode>
                <c:ptCount val="3"/>
                <c:pt idx="0">
                  <c:v>0.51219999999999999</c:v>
                </c:pt>
                <c:pt idx="1">
                  <c:v>0.64890000000000003</c:v>
                </c:pt>
                <c:pt idx="2">
                  <c:v>0.56100000000000005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6F-4136-BC48-B3FF5D2B3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6402047"/>
        <c:axId val="1167355727"/>
      </c:barChart>
      <c:catAx>
        <c:axId val="116640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7355727"/>
        <c:crosses val="autoZero"/>
        <c:auto val="1"/>
        <c:lblAlgn val="ctr"/>
        <c:lblOffset val="100"/>
        <c:noMultiLvlLbl val="0"/>
      </c:catAx>
      <c:valAx>
        <c:axId val="1167355727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640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Nextstrain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C8D8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CE-4CE0-8BCC-1DAC7AAA7F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</c:f>
              <c:numCache>
                <c:formatCode>General</c:formatCode>
                <c:ptCount val="1"/>
                <c:pt idx="0">
                  <c:v>66.84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9-4E3C-8901-DC72622B951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Random 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84.88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09-4E3C-8901-DC72622B9518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TNet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09-4E3C-8901-DC72622B95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00"/>
        <c:axId val="447684287"/>
        <c:axId val="448397439"/>
      </c:barChart>
      <c:catAx>
        <c:axId val="4476842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8397439"/>
        <c:crosses val="autoZero"/>
        <c:auto val="1"/>
        <c:lblAlgn val="ctr"/>
        <c:lblOffset val="100"/>
        <c:noMultiLvlLbl val="0"/>
      </c:catAx>
      <c:valAx>
        <c:axId val="44839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684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 err="1"/>
              <a:t>Nextstrain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390464492641422E-2"/>
          <c:y val="0.10123775614272312"/>
          <c:w val="0.86825578777946777"/>
          <c:h val="0.504584127788871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37-4214-9E83-A032D74CFBC9}"/>
              </c:ext>
            </c:extLst>
          </c:dPt>
          <c:dPt>
            <c:idx val="10"/>
            <c:invertIfNegative val="0"/>
            <c:bubble3D val="0"/>
            <c:spPr>
              <a:solidFill>
                <a:srgbClr val="8C8D8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8C8-4C2D-A372-674D3C998451}"/>
              </c:ext>
            </c:extLst>
          </c:dPt>
          <c:cat>
            <c:multiLvlStrRef>
              <c:f>treetime.top_5_spreaders_receiv!$E$1:$F$22</c:f>
              <c:multiLvlStrCache>
                <c:ptCount val="22"/>
                <c:lvl>
                  <c:pt idx="0">
                    <c:v>China</c:v>
                  </c:pt>
                  <c:pt idx="1">
                    <c:v>France</c:v>
                  </c:pt>
                  <c:pt idx="2">
                    <c:v>Austria</c:v>
                  </c:pt>
                  <c:pt idx="3">
                    <c:v>SaudiArabia</c:v>
                  </c:pt>
                  <c:pt idx="4">
                    <c:v>Thailand</c:v>
                  </c:pt>
                  <c:pt idx="5">
                    <c:v>China</c:v>
                  </c:pt>
                  <c:pt idx="6">
                    <c:v>Belgium</c:v>
                  </c:pt>
                  <c:pt idx="7">
                    <c:v>UnitedArabEmirates</c:v>
                  </c:pt>
                  <c:pt idx="8">
                    <c:v>Australia</c:v>
                  </c:pt>
                  <c:pt idx="9">
                    <c:v>Spain</c:v>
                  </c:pt>
                  <c:pt idx="10">
                    <c:v>France</c:v>
                  </c:pt>
                  <c:pt idx="11">
                    <c:v>Italy</c:v>
                  </c:pt>
                  <c:pt idx="12">
                    <c:v>Spain</c:v>
                  </c:pt>
                  <c:pt idx="13">
                    <c:v>UnitedKingdom</c:v>
                  </c:pt>
                  <c:pt idx="14">
                    <c:v>Switzerland</c:v>
                  </c:pt>
                  <c:pt idx="15">
                    <c:v>Switzerland</c:v>
                  </c:pt>
                  <c:pt idx="16">
                    <c:v>Netherlands</c:v>
                  </c:pt>
                  <c:pt idx="17">
                    <c:v>USA</c:v>
                  </c:pt>
                  <c:pt idx="18">
                    <c:v>France</c:v>
                  </c:pt>
                  <c:pt idx="19">
                    <c:v>Belgium</c:v>
                  </c:pt>
                  <c:pt idx="20">
                    <c:v>India</c:v>
                  </c:pt>
                  <c:pt idx="21">
                    <c:v>Luxembourg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treetime.top_5_spreaders_receiv!$G$1:$G$22</c:f>
              <c:numCache>
                <c:formatCode>General</c:formatCode>
                <c:ptCount val="22"/>
                <c:pt idx="0">
                  <c:v>20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92</c:v>
                </c:pt>
                <c:pt idx="6">
                  <c:v>29</c:v>
                </c:pt>
                <c:pt idx="7">
                  <c:v>9</c:v>
                </c:pt>
                <c:pt idx="8">
                  <c:v>8</c:v>
                </c:pt>
                <c:pt idx="9">
                  <c:v>6</c:v>
                </c:pt>
                <c:pt idx="10">
                  <c:v>78</c:v>
                </c:pt>
                <c:pt idx="11">
                  <c:v>48</c:v>
                </c:pt>
                <c:pt idx="12">
                  <c:v>27</c:v>
                </c:pt>
                <c:pt idx="13">
                  <c:v>27</c:v>
                </c:pt>
                <c:pt idx="14">
                  <c:v>26</c:v>
                </c:pt>
                <c:pt idx="15">
                  <c:v>32</c:v>
                </c:pt>
                <c:pt idx="16">
                  <c:v>27</c:v>
                </c:pt>
                <c:pt idx="17">
                  <c:v>27</c:v>
                </c:pt>
                <c:pt idx="18">
                  <c:v>24</c:v>
                </c:pt>
                <c:pt idx="19">
                  <c:v>23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6-4C50-B04A-01AAA70B2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3512831"/>
        <c:axId val="1719630815"/>
      </c:barChart>
      <c:catAx>
        <c:axId val="172351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630815"/>
        <c:crosses val="autoZero"/>
        <c:auto val="1"/>
        <c:lblAlgn val="ctr"/>
        <c:lblOffset val="100"/>
        <c:noMultiLvlLbl val="0"/>
      </c:catAx>
      <c:valAx>
        <c:axId val="1719630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51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/>
              <a:t>Random Sampling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0068565383702906"/>
          <c:w val="0.93888888888888888"/>
          <c:h val="0.506142168273351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6C069"/>
            </a:solidFill>
            <a:ln>
              <a:noFill/>
            </a:ln>
            <a:effectLst/>
          </c:spPr>
          <c:invertIfNegative val="0"/>
          <c:cat>
            <c:multiLvlStrRef>
              <c:f>treetime.top_5_spreaders_receiv!$E$50:$F$74</c:f>
              <c:multiLvlStrCache>
                <c:ptCount val="25"/>
                <c:lvl>
                  <c:pt idx="0">
                    <c:v>China</c:v>
                  </c:pt>
                  <c:pt idx="1">
                    <c:v>Germany</c:v>
                  </c:pt>
                  <c:pt idx="2">
                    <c:v>Singapore</c:v>
                  </c:pt>
                  <c:pt idx="3">
                    <c:v>USA</c:v>
                  </c:pt>
                  <c:pt idx="4">
                    <c:v>Switzerland</c:v>
                  </c:pt>
                  <c:pt idx="5">
                    <c:v>China</c:v>
                  </c:pt>
                  <c:pt idx="6">
                    <c:v>USA</c:v>
                  </c:pt>
                  <c:pt idx="7">
                    <c:v>Australia</c:v>
                  </c:pt>
                  <c:pt idx="8">
                    <c:v>Sweden</c:v>
                  </c:pt>
                  <c:pt idx="9">
                    <c:v>France</c:v>
                  </c:pt>
                  <c:pt idx="10">
                    <c:v>Switzerland</c:v>
                  </c:pt>
                  <c:pt idx="11">
                    <c:v>France</c:v>
                  </c:pt>
                  <c:pt idx="12">
                    <c:v>Germany</c:v>
                  </c:pt>
                  <c:pt idx="13">
                    <c:v>Italy</c:v>
                  </c:pt>
                  <c:pt idx="14">
                    <c:v>USA</c:v>
                  </c:pt>
                  <c:pt idx="15">
                    <c:v>USA</c:v>
                  </c:pt>
                  <c:pt idx="16">
                    <c:v>UnitedKingdom</c:v>
                  </c:pt>
                  <c:pt idx="17">
                    <c:v>Sweden</c:v>
                  </c:pt>
                  <c:pt idx="18">
                    <c:v>Poland</c:v>
                  </c:pt>
                  <c:pt idx="19">
                    <c:v>France</c:v>
                  </c:pt>
                  <c:pt idx="20">
                    <c:v>Sweden</c:v>
                  </c:pt>
                  <c:pt idx="21">
                    <c:v>Oman</c:v>
                  </c:pt>
                  <c:pt idx="22">
                    <c:v>Bangladesh</c:v>
                  </c:pt>
                  <c:pt idx="23">
                    <c:v>Chile</c:v>
                  </c:pt>
                  <c:pt idx="24">
                    <c:v>Portugal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treetime.top_5_spreaders_receiv!$G$50:$G$74</c:f>
              <c:numCache>
                <c:formatCode>General</c:formatCode>
                <c:ptCount val="25"/>
                <c:pt idx="0">
                  <c:v>34.96</c:v>
                </c:pt>
                <c:pt idx="1">
                  <c:v>8.65</c:v>
                </c:pt>
                <c:pt idx="2">
                  <c:v>6.43</c:v>
                </c:pt>
                <c:pt idx="3">
                  <c:v>6.4</c:v>
                </c:pt>
                <c:pt idx="4">
                  <c:v>6.29</c:v>
                </c:pt>
                <c:pt idx="5">
                  <c:v>21.72</c:v>
                </c:pt>
                <c:pt idx="6">
                  <c:v>13.45</c:v>
                </c:pt>
                <c:pt idx="7">
                  <c:v>10.61</c:v>
                </c:pt>
                <c:pt idx="8">
                  <c:v>9.17</c:v>
                </c:pt>
                <c:pt idx="9">
                  <c:v>9.16</c:v>
                </c:pt>
                <c:pt idx="10">
                  <c:v>26.9</c:v>
                </c:pt>
                <c:pt idx="11">
                  <c:v>24.5</c:v>
                </c:pt>
                <c:pt idx="12">
                  <c:v>22.29</c:v>
                </c:pt>
                <c:pt idx="13">
                  <c:v>21.67</c:v>
                </c:pt>
                <c:pt idx="14">
                  <c:v>21.05</c:v>
                </c:pt>
                <c:pt idx="15">
                  <c:v>8.26</c:v>
                </c:pt>
                <c:pt idx="16">
                  <c:v>7.4</c:v>
                </c:pt>
                <c:pt idx="17">
                  <c:v>7.19</c:v>
                </c:pt>
                <c:pt idx="18">
                  <c:v>7.16</c:v>
                </c:pt>
                <c:pt idx="19">
                  <c:v>6.62</c:v>
                </c:pt>
                <c:pt idx="20">
                  <c:v>0.23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0-4420-A6CE-8F3A1A82F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021599"/>
        <c:axId val="1728489455"/>
      </c:barChart>
      <c:catAx>
        <c:axId val="172802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489455"/>
        <c:crosses val="autoZero"/>
        <c:auto val="1"/>
        <c:lblAlgn val="ctr"/>
        <c:lblOffset val="100"/>
        <c:noMultiLvlLbl val="0"/>
      </c:catAx>
      <c:valAx>
        <c:axId val="1728489455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8021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 err="1"/>
              <a:t>TNet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807439391280405E-2"/>
          <c:y val="0.10009132301372443"/>
          <c:w val="0.93663709021176822"/>
          <c:h val="0.506736396650864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7B61"/>
            </a:solidFill>
            <a:ln>
              <a:noFill/>
            </a:ln>
            <a:effectLst/>
          </c:spPr>
          <c:invertIfNegative val="0"/>
          <c:cat>
            <c:multiLvlStrRef>
              <c:f>treetime.top_5_spreaders_receiv!$E$24:$F$48</c:f>
              <c:multiLvlStrCache>
                <c:ptCount val="25"/>
                <c:lvl>
                  <c:pt idx="0">
                    <c:v>China</c:v>
                  </c:pt>
                  <c:pt idx="1">
                    <c:v>Germany</c:v>
                  </c:pt>
                  <c:pt idx="2">
                    <c:v>Sweden</c:v>
                  </c:pt>
                  <c:pt idx="3">
                    <c:v>Italy</c:v>
                  </c:pt>
                  <c:pt idx="4">
                    <c:v>Spain</c:v>
                  </c:pt>
                  <c:pt idx="5">
                    <c:v>China</c:v>
                  </c:pt>
                  <c:pt idx="6">
                    <c:v>USA</c:v>
                  </c:pt>
                  <c:pt idx="7">
                    <c:v>Australia</c:v>
                  </c:pt>
                  <c:pt idx="8">
                    <c:v>Russia</c:v>
                  </c:pt>
                  <c:pt idx="9">
                    <c:v>Sweden</c:v>
                  </c:pt>
                  <c:pt idx="10">
                    <c:v>France</c:v>
                  </c:pt>
                  <c:pt idx="11">
                    <c:v>Italy</c:v>
                  </c:pt>
                  <c:pt idx="12">
                    <c:v>Switzerland</c:v>
                  </c:pt>
                  <c:pt idx="13">
                    <c:v>Germany</c:v>
                  </c:pt>
                  <c:pt idx="14">
                    <c:v>USA</c:v>
                  </c:pt>
                  <c:pt idx="15">
                    <c:v>USA</c:v>
                  </c:pt>
                  <c:pt idx="16">
                    <c:v>France</c:v>
                  </c:pt>
                  <c:pt idx="17">
                    <c:v>Sweden</c:v>
                  </c:pt>
                  <c:pt idx="18">
                    <c:v>UnitedKingdom</c:v>
                  </c:pt>
                  <c:pt idx="19">
                    <c:v>Italy</c:v>
                  </c:pt>
                  <c:pt idx="20">
                    <c:v>Sweden</c:v>
                  </c:pt>
                  <c:pt idx="21">
                    <c:v>Luxembourg</c:v>
                  </c:pt>
                  <c:pt idx="22">
                    <c:v>Oman</c:v>
                  </c:pt>
                  <c:pt idx="23">
                    <c:v>Bangladesh</c:v>
                  </c:pt>
                  <c:pt idx="24">
                    <c:v>Chile</c:v>
                  </c:pt>
                </c:lvl>
                <c:lvl>
                  <c:pt idx="0">
                    <c:v>2019-12</c:v>
                  </c:pt>
                  <c:pt idx="5">
                    <c:v>2020-01</c:v>
                  </c:pt>
                  <c:pt idx="10">
                    <c:v>2020-02</c:v>
                  </c:pt>
                  <c:pt idx="15">
                    <c:v>2020-03</c:v>
                  </c:pt>
                  <c:pt idx="20">
                    <c:v>2020-04</c:v>
                  </c:pt>
                </c:lvl>
              </c:multiLvlStrCache>
            </c:multiLvlStrRef>
          </c:cat>
          <c:val>
            <c:numRef>
              <c:f>treetime.top_5_spreaders_receiv!$G$24:$G$48</c:f>
              <c:numCache>
                <c:formatCode>General</c:formatCode>
                <c:ptCount val="25"/>
                <c:pt idx="0">
                  <c:v>43.49</c:v>
                </c:pt>
                <c:pt idx="1">
                  <c:v>8.7200000000000006</c:v>
                </c:pt>
                <c:pt idx="2">
                  <c:v>7.62</c:v>
                </c:pt>
                <c:pt idx="3">
                  <c:v>7.58</c:v>
                </c:pt>
                <c:pt idx="4">
                  <c:v>7.5</c:v>
                </c:pt>
                <c:pt idx="5">
                  <c:v>31.65</c:v>
                </c:pt>
                <c:pt idx="6">
                  <c:v>13.29</c:v>
                </c:pt>
                <c:pt idx="7">
                  <c:v>10.19</c:v>
                </c:pt>
                <c:pt idx="8">
                  <c:v>9.98</c:v>
                </c:pt>
                <c:pt idx="9">
                  <c:v>9.8000000000000007</c:v>
                </c:pt>
                <c:pt idx="10">
                  <c:v>31.27</c:v>
                </c:pt>
                <c:pt idx="11">
                  <c:v>27.61</c:v>
                </c:pt>
                <c:pt idx="12">
                  <c:v>27.26</c:v>
                </c:pt>
                <c:pt idx="13">
                  <c:v>24.8</c:v>
                </c:pt>
                <c:pt idx="14">
                  <c:v>21.72</c:v>
                </c:pt>
                <c:pt idx="15">
                  <c:v>13.27</c:v>
                </c:pt>
                <c:pt idx="16">
                  <c:v>12.69</c:v>
                </c:pt>
                <c:pt idx="17">
                  <c:v>11.51</c:v>
                </c:pt>
                <c:pt idx="18">
                  <c:v>9.99</c:v>
                </c:pt>
                <c:pt idx="19">
                  <c:v>7.87</c:v>
                </c:pt>
                <c:pt idx="20">
                  <c:v>0.5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E-42E6-A0C7-24C4C8605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069199"/>
        <c:axId val="1666013967"/>
      </c:barChart>
      <c:catAx>
        <c:axId val="172806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013967"/>
        <c:crosses val="autoZero"/>
        <c:auto val="1"/>
        <c:lblAlgn val="ctr"/>
        <c:lblOffset val="100"/>
        <c:noMultiLvlLbl val="0"/>
      </c:catAx>
      <c:valAx>
        <c:axId val="1666013967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806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819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8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0317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9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02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783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7564E9B-5EED-47FF-8B00-F0234847441C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4170D9D-C308-4C8F-88D7-B48BF841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40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3B56-9DA3-4780-B10B-5B7F18A79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/>
              <a:t>TNet</a:t>
            </a:r>
            <a:r>
              <a:rPr lang="en-US" sz="3200" dirty="0"/>
              <a:t>: Transmission Network Inference</a:t>
            </a:r>
            <a:br>
              <a:rPr lang="en-US" sz="3200" dirty="0"/>
            </a:br>
            <a:r>
              <a:rPr lang="en-US" sz="3200" dirty="0"/>
              <a:t>Using Within-Host Strain Diversity and</a:t>
            </a:r>
            <a:br>
              <a:rPr lang="en-US" sz="3200" dirty="0"/>
            </a:br>
            <a:r>
              <a:rPr lang="en-US" sz="3200" dirty="0"/>
              <a:t>its Application to Geographical Tracking</a:t>
            </a:r>
            <a:br>
              <a:rPr lang="en-US" sz="3200" dirty="0"/>
            </a:br>
            <a:r>
              <a:rPr lang="en-US" sz="3200" dirty="0"/>
              <a:t>of COVID-19 Spread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634ED-1C79-439C-8026-1501F5247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425510"/>
            <a:ext cx="6831673" cy="1086237"/>
          </a:xfrm>
        </p:spPr>
        <p:txBody>
          <a:bodyPr/>
          <a:lstStyle/>
          <a:p>
            <a:r>
              <a:rPr lang="en-US" dirty="0"/>
              <a:t>Saurav Dhar</a:t>
            </a:r>
          </a:p>
        </p:txBody>
      </p:sp>
    </p:spTree>
    <p:extLst>
      <p:ext uri="{BB962C8B-B14F-4D97-AF65-F5344CB8AC3E}">
        <p14:creationId xmlns:p14="http://schemas.microsoft.com/office/powerpoint/2010/main" val="244756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175"/>
          </a:xfrm>
        </p:spPr>
        <p:txBody>
          <a:bodyPr/>
          <a:lstStyle/>
          <a:p>
            <a:r>
              <a:rPr lang="en-US" dirty="0"/>
              <a:t>Step 3: Choose host at root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Hosts [H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4</a:t>
            </a:r>
            <a:r>
              <a:rPr lang="en-US" dirty="0"/>
              <a:t>]</a:t>
            </a:r>
          </a:p>
          <a:p>
            <a:r>
              <a:rPr lang="en-US" dirty="0"/>
              <a:t>Parsimony score = 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DC931A-E3B9-47AE-B39B-5D1992B2DD6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B2A3F-4464-467B-BE08-D3CA7FE62D8C}"/>
              </a:ext>
            </a:extLst>
          </p:cNvPr>
          <p:cNvCxnSpPr>
            <a:cxnSpLocks/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D9F446F-4D0B-40B4-92EA-F105DBB044DF}"/>
              </a:ext>
            </a:extLst>
          </p:cNvPr>
          <p:cNvCxnSpPr>
            <a:stCxn id="12" idx="7"/>
            <a:endCxn id="40" idx="3"/>
          </p:cNvCxnSpPr>
          <p:nvPr/>
        </p:nvCxnSpPr>
        <p:spPr>
          <a:xfrm flipV="1">
            <a:off x="8351470" y="4725546"/>
            <a:ext cx="461708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38E10D80-0755-411A-8C8D-C9A4C7C4783A}"/>
              </a:ext>
            </a:extLst>
          </p:cNvPr>
          <p:cNvGraphicFramePr>
            <a:graphicFrameLocks noGrp="1"/>
          </p:cNvGraphicFramePr>
          <p:nvPr/>
        </p:nvGraphicFramePr>
        <p:xfrm>
          <a:off x="2291413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1" name="Table 79">
            <a:extLst>
              <a:ext uri="{FF2B5EF4-FFF2-40B4-BE49-F238E27FC236}">
                <a16:creationId xmlns:a16="http://schemas.microsoft.com/office/drawing/2014/main" id="{89D8F3A5-C7C7-41C3-BFAB-AF6BD0A57263}"/>
              </a:ext>
            </a:extLst>
          </p:cNvPr>
          <p:cNvGraphicFramePr>
            <a:graphicFrameLocks noGrp="1"/>
          </p:cNvGraphicFramePr>
          <p:nvPr/>
        </p:nvGraphicFramePr>
        <p:xfrm>
          <a:off x="4056615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2" name="Table 79">
            <a:extLst>
              <a:ext uri="{FF2B5EF4-FFF2-40B4-BE49-F238E27FC236}">
                <a16:creationId xmlns:a16="http://schemas.microsoft.com/office/drawing/2014/main" id="{DF873633-99BA-46F9-96F1-AE6661DBDC21}"/>
              </a:ext>
            </a:extLst>
          </p:cNvPr>
          <p:cNvGraphicFramePr>
            <a:graphicFrameLocks noGrp="1"/>
          </p:cNvGraphicFramePr>
          <p:nvPr/>
        </p:nvGraphicFramePr>
        <p:xfrm>
          <a:off x="5747996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3" name="Table 79">
            <a:extLst>
              <a:ext uri="{FF2B5EF4-FFF2-40B4-BE49-F238E27FC236}">
                <a16:creationId xmlns:a16="http://schemas.microsoft.com/office/drawing/2014/main" id="{527EC66C-2614-4DA0-87D7-735321179E54}"/>
              </a:ext>
            </a:extLst>
          </p:cNvPr>
          <p:cNvGraphicFramePr>
            <a:graphicFrameLocks noGrp="1"/>
          </p:cNvGraphicFramePr>
          <p:nvPr/>
        </p:nvGraphicFramePr>
        <p:xfrm>
          <a:off x="7478510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4" name="Table 79">
            <a:extLst>
              <a:ext uri="{FF2B5EF4-FFF2-40B4-BE49-F238E27FC236}">
                <a16:creationId xmlns:a16="http://schemas.microsoft.com/office/drawing/2014/main" id="{6C50355E-FEA0-4F95-B6FE-5FFE315C75ED}"/>
              </a:ext>
            </a:extLst>
          </p:cNvPr>
          <p:cNvGraphicFramePr>
            <a:graphicFrameLocks noGrp="1"/>
          </p:cNvGraphicFramePr>
          <p:nvPr/>
        </p:nvGraphicFramePr>
        <p:xfrm>
          <a:off x="9247839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A1666D4-D441-4C20-A5D5-CD74247B9571}"/>
              </a:ext>
            </a:extLst>
          </p:cNvPr>
          <p:cNvSpPr txBox="1"/>
          <p:nvPr/>
        </p:nvSpPr>
        <p:spPr>
          <a:xfrm>
            <a:off x="1381882" y="606215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Score:</a:t>
            </a:r>
          </a:p>
        </p:txBody>
      </p:sp>
      <p:graphicFrame>
        <p:nvGraphicFramePr>
          <p:cNvPr id="28" name="Table 79">
            <a:extLst>
              <a:ext uri="{FF2B5EF4-FFF2-40B4-BE49-F238E27FC236}">
                <a16:creationId xmlns:a16="http://schemas.microsoft.com/office/drawing/2014/main" id="{A4CE61A3-683A-4A01-B1BA-6F891EA300A0}"/>
              </a:ext>
            </a:extLst>
          </p:cNvPr>
          <p:cNvGraphicFramePr>
            <a:graphicFrameLocks noGrp="1"/>
          </p:cNvGraphicFramePr>
          <p:nvPr/>
        </p:nvGraphicFramePr>
        <p:xfrm>
          <a:off x="2069742" y="430609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1" name="Table 79">
            <a:extLst>
              <a:ext uri="{FF2B5EF4-FFF2-40B4-BE49-F238E27FC236}">
                <a16:creationId xmlns:a16="http://schemas.microsoft.com/office/drawing/2014/main" id="{5C9EB921-D97D-487C-9407-8BAF26417B2C}"/>
              </a:ext>
            </a:extLst>
          </p:cNvPr>
          <p:cNvGraphicFramePr>
            <a:graphicFrameLocks noGrp="1"/>
          </p:cNvGraphicFramePr>
          <p:nvPr/>
        </p:nvGraphicFramePr>
        <p:xfrm>
          <a:off x="3500097" y="3359044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2" name="Table 79">
            <a:extLst>
              <a:ext uri="{FF2B5EF4-FFF2-40B4-BE49-F238E27FC236}">
                <a16:creationId xmlns:a16="http://schemas.microsoft.com/office/drawing/2014/main" id="{B114BE70-65F0-4D2B-A9E1-9FA20571CC2D}"/>
              </a:ext>
            </a:extLst>
          </p:cNvPr>
          <p:cNvGraphicFramePr>
            <a:graphicFrameLocks noGrp="1"/>
          </p:cNvGraphicFramePr>
          <p:nvPr/>
        </p:nvGraphicFramePr>
        <p:xfrm>
          <a:off x="9464276" y="429423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3" name="Table 79">
            <a:extLst>
              <a:ext uri="{FF2B5EF4-FFF2-40B4-BE49-F238E27FC236}">
                <a16:creationId xmlns:a16="http://schemas.microsoft.com/office/drawing/2014/main" id="{F554C726-FA18-4ABE-99FA-394C3E0D5873}"/>
              </a:ext>
            </a:extLst>
          </p:cNvPr>
          <p:cNvGraphicFramePr>
            <a:graphicFrameLocks noGrp="1"/>
          </p:cNvGraphicFramePr>
          <p:nvPr/>
        </p:nvGraphicFramePr>
        <p:xfrm>
          <a:off x="5281561" y="1911246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427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53915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25145EA-A881-40C3-B7D7-1899CB721A4E}"/>
              </a:ext>
            </a:extLst>
          </p:cNvPr>
          <p:cNvSpPr/>
          <p:nvPr/>
        </p:nvSpPr>
        <p:spPr>
          <a:xfrm>
            <a:off x="5252187" y="1920595"/>
            <a:ext cx="400917" cy="400756"/>
          </a:xfrm>
          <a:prstGeom prst="ellipse">
            <a:avLst/>
          </a:prstGeom>
          <a:noFill/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4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175"/>
          </a:xfrm>
        </p:spPr>
        <p:txBody>
          <a:bodyPr>
            <a:normAutofit fontScale="90000"/>
          </a:bodyPr>
          <a:lstStyle/>
          <a:p>
            <a:r>
              <a:rPr lang="en-US" dirty="0"/>
              <a:t>Step 4: Choose hosts for all internal nodes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Hosts [H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4</a:t>
            </a:r>
            <a:r>
              <a:rPr lang="en-US" dirty="0"/>
              <a:t>]</a:t>
            </a:r>
          </a:p>
          <a:p>
            <a:r>
              <a:rPr lang="en-US" dirty="0"/>
              <a:t>Preorder traversal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DC931A-E3B9-47AE-B39B-5D1992B2DD6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B2A3F-4464-467B-BE08-D3CA7FE62D8C}"/>
              </a:ext>
            </a:extLst>
          </p:cNvPr>
          <p:cNvCxnSpPr>
            <a:cxnSpLocks/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D9F446F-4D0B-40B4-92EA-F105DBB044DF}"/>
              </a:ext>
            </a:extLst>
          </p:cNvPr>
          <p:cNvCxnSpPr>
            <a:stCxn id="12" idx="7"/>
            <a:endCxn id="40" idx="3"/>
          </p:cNvCxnSpPr>
          <p:nvPr/>
        </p:nvCxnSpPr>
        <p:spPr>
          <a:xfrm flipV="1">
            <a:off x="8351470" y="4725546"/>
            <a:ext cx="461708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38E10D80-0755-411A-8C8D-C9A4C7C4783A}"/>
              </a:ext>
            </a:extLst>
          </p:cNvPr>
          <p:cNvGraphicFramePr>
            <a:graphicFrameLocks noGrp="1"/>
          </p:cNvGraphicFramePr>
          <p:nvPr/>
        </p:nvGraphicFramePr>
        <p:xfrm>
          <a:off x="2291413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1" name="Table 79">
            <a:extLst>
              <a:ext uri="{FF2B5EF4-FFF2-40B4-BE49-F238E27FC236}">
                <a16:creationId xmlns:a16="http://schemas.microsoft.com/office/drawing/2014/main" id="{89D8F3A5-C7C7-41C3-BFAB-AF6BD0A57263}"/>
              </a:ext>
            </a:extLst>
          </p:cNvPr>
          <p:cNvGraphicFramePr>
            <a:graphicFrameLocks noGrp="1"/>
          </p:cNvGraphicFramePr>
          <p:nvPr/>
        </p:nvGraphicFramePr>
        <p:xfrm>
          <a:off x="4056615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2" name="Table 79">
            <a:extLst>
              <a:ext uri="{FF2B5EF4-FFF2-40B4-BE49-F238E27FC236}">
                <a16:creationId xmlns:a16="http://schemas.microsoft.com/office/drawing/2014/main" id="{DF873633-99BA-46F9-96F1-AE6661DBDC21}"/>
              </a:ext>
            </a:extLst>
          </p:cNvPr>
          <p:cNvGraphicFramePr>
            <a:graphicFrameLocks noGrp="1"/>
          </p:cNvGraphicFramePr>
          <p:nvPr/>
        </p:nvGraphicFramePr>
        <p:xfrm>
          <a:off x="5747996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3" name="Table 79">
            <a:extLst>
              <a:ext uri="{FF2B5EF4-FFF2-40B4-BE49-F238E27FC236}">
                <a16:creationId xmlns:a16="http://schemas.microsoft.com/office/drawing/2014/main" id="{527EC66C-2614-4DA0-87D7-735321179E54}"/>
              </a:ext>
            </a:extLst>
          </p:cNvPr>
          <p:cNvGraphicFramePr>
            <a:graphicFrameLocks noGrp="1"/>
          </p:cNvGraphicFramePr>
          <p:nvPr/>
        </p:nvGraphicFramePr>
        <p:xfrm>
          <a:off x="7478510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4" name="Table 79">
            <a:extLst>
              <a:ext uri="{FF2B5EF4-FFF2-40B4-BE49-F238E27FC236}">
                <a16:creationId xmlns:a16="http://schemas.microsoft.com/office/drawing/2014/main" id="{6C50355E-FEA0-4F95-B6FE-5FFE315C75ED}"/>
              </a:ext>
            </a:extLst>
          </p:cNvPr>
          <p:cNvGraphicFramePr>
            <a:graphicFrameLocks noGrp="1"/>
          </p:cNvGraphicFramePr>
          <p:nvPr/>
        </p:nvGraphicFramePr>
        <p:xfrm>
          <a:off x="9247839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A1666D4-D441-4C20-A5D5-CD74247B9571}"/>
              </a:ext>
            </a:extLst>
          </p:cNvPr>
          <p:cNvSpPr txBox="1"/>
          <p:nvPr/>
        </p:nvSpPr>
        <p:spPr>
          <a:xfrm>
            <a:off x="1381882" y="606215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Score:</a:t>
            </a:r>
          </a:p>
        </p:txBody>
      </p:sp>
      <p:graphicFrame>
        <p:nvGraphicFramePr>
          <p:cNvPr id="28" name="Table 79">
            <a:extLst>
              <a:ext uri="{FF2B5EF4-FFF2-40B4-BE49-F238E27FC236}">
                <a16:creationId xmlns:a16="http://schemas.microsoft.com/office/drawing/2014/main" id="{A4CE61A3-683A-4A01-B1BA-6F891EA300A0}"/>
              </a:ext>
            </a:extLst>
          </p:cNvPr>
          <p:cNvGraphicFramePr>
            <a:graphicFrameLocks noGrp="1"/>
          </p:cNvGraphicFramePr>
          <p:nvPr/>
        </p:nvGraphicFramePr>
        <p:xfrm>
          <a:off x="2069742" y="430609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1" name="Table 79">
            <a:extLst>
              <a:ext uri="{FF2B5EF4-FFF2-40B4-BE49-F238E27FC236}">
                <a16:creationId xmlns:a16="http://schemas.microsoft.com/office/drawing/2014/main" id="{5C9EB921-D97D-487C-9407-8BAF26417B2C}"/>
              </a:ext>
            </a:extLst>
          </p:cNvPr>
          <p:cNvGraphicFramePr>
            <a:graphicFrameLocks noGrp="1"/>
          </p:cNvGraphicFramePr>
          <p:nvPr/>
        </p:nvGraphicFramePr>
        <p:xfrm>
          <a:off x="3500097" y="3359044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2" name="Table 79">
            <a:extLst>
              <a:ext uri="{FF2B5EF4-FFF2-40B4-BE49-F238E27FC236}">
                <a16:creationId xmlns:a16="http://schemas.microsoft.com/office/drawing/2014/main" id="{B114BE70-65F0-4D2B-A9E1-9FA20571CC2D}"/>
              </a:ext>
            </a:extLst>
          </p:cNvPr>
          <p:cNvGraphicFramePr>
            <a:graphicFrameLocks noGrp="1"/>
          </p:cNvGraphicFramePr>
          <p:nvPr/>
        </p:nvGraphicFramePr>
        <p:xfrm>
          <a:off x="9464276" y="429423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3" name="Table 79">
            <a:extLst>
              <a:ext uri="{FF2B5EF4-FFF2-40B4-BE49-F238E27FC236}">
                <a16:creationId xmlns:a16="http://schemas.microsoft.com/office/drawing/2014/main" id="{F554C726-FA18-4ABE-99FA-394C3E0D5873}"/>
              </a:ext>
            </a:extLst>
          </p:cNvPr>
          <p:cNvGraphicFramePr>
            <a:graphicFrameLocks noGrp="1"/>
          </p:cNvGraphicFramePr>
          <p:nvPr/>
        </p:nvGraphicFramePr>
        <p:xfrm>
          <a:off x="5281561" y="1911246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427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53915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09DBD23B-9898-4C12-A439-40CE902615AB}"/>
              </a:ext>
            </a:extLst>
          </p:cNvPr>
          <p:cNvSpPr/>
          <p:nvPr/>
        </p:nvSpPr>
        <p:spPr>
          <a:xfrm rot="10800000">
            <a:off x="11383617" y="1911246"/>
            <a:ext cx="484632" cy="4402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175"/>
          </a:xfrm>
        </p:spPr>
        <p:txBody>
          <a:bodyPr/>
          <a:lstStyle/>
          <a:p>
            <a:r>
              <a:rPr lang="en-US" dirty="0"/>
              <a:t>Step 5: Identify transmission edges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Preorder traversal</a:t>
            </a:r>
          </a:p>
          <a:p>
            <a:r>
              <a:rPr lang="en-US" dirty="0"/>
              <a:t>Parsimony score = 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09DBD23B-9898-4C12-A439-40CE902615AB}"/>
              </a:ext>
            </a:extLst>
          </p:cNvPr>
          <p:cNvSpPr/>
          <p:nvPr/>
        </p:nvSpPr>
        <p:spPr>
          <a:xfrm rot="10800000">
            <a:off x="11383617" y="1911246"/>
            <a:ext cx="484632" cy="4402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3CA34B2-28C0-48F5-B1A3-FB72FBDD126F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95BD2F-8AD7-4AED-B994-43FCBE864BF6}"/>
              </a:ext>
            </a:extLst>
          </p:cNvPr>
          <p:cNvCxnSpPr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CCDB0A7-E4A7-44E2-ACF7-BBA49674F6A8}"/>
              </a:ext>
            </a:extLst>
          </p:cNvPr>
          <p:cNvCxnSpPr>
            <a:stCxn id="40" idx="3"/>
            <a:endCxn id="12" idx="7"/>
          </p:cNvCxnSpPr>
          <p:nvPr/>
        </p:nvCxnSpPr>
        <p:spPr>
          <a:xfrm flipH="1">
            <a:off x="8351470" y="4725546"/>
            <a:ext cx="461708" cy="6097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4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175"/>
          </a:xfrm>
        </p:spPr>
        <p:txBody>
          <a:bodyPr/>
          <a:lstStyle/>
          <a:p>
            <a:r>
              <a:rPr lang="en-US" dirty="0"/>
              <a:t>Step 6: The Transmission Network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 is the source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860773" y="279620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200163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508404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584779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3CA34B2-28C0-48F5-B1A3-FB72FBDD126F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 flipH="1">
            <a:off x="4511590" y="3325018"/>
            <a:ext cx="1440398" cy="1919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95BD2F-8AD7-4AED-B994-43FCBE864BF6}"/>
              </a:ext>
            </a:extLst>
          </p:cNvPr>
          <p:cNvCxnSpPr>
            <a:cxnSpLocks/>
            <a:stCxn id="8" idx="4"/>
            <a:endCxn id="14" idx="0"/>
          </p:cNvCxnSpPr>
          <p:nvPr/>
        </p:nvCxnSpPr>
        <p:spPr>
          <a:xfrm flipH="1">
            <a:off x="6159221" y="3415747"/>
            <a:ext cx="12979" cy="1828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CCDB0A7-E4A7-44E2-ACF7-BBA49674F6A8}"/>
              </a:ext>
            </a:extLst>
          </p:cNvPr>
          <p:cNvCxnSpPr>
            <a:cxnSpLocks/>
            <a:stCxn id="8" idx="5"/>
            <a:endCxn id="12" idx="0"/>
          </p:cNvCxnSpPr>
          <p:nvPr/>
        </p:nvCxnSpPr>
        <p:spPr>
          <a:xfrm>
            <a:off x="6392412" y="3325018"/>
            <a:ext cx="1427419" cy="1919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90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DF3E-6C75-4FD1-B633-F04401DF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948"/>
          </a:xfrm>
        </p:spPr>
        <p:txBody>
          <a:bodyPr/>
          <a:lstStyle/>
          <a:p>
            <a:r>
              <a:rPr lang="en-US" dirty="0"/>
              <a:t>Is this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5DF6-1FBA-422F-959C-929A5787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 sz="2400" dirty="0"/>
              <a:t>Choices over maximum likelihood trees</a:t>
            </a:r>
          </a:p>
          <a:p>
            <a:pPr lvl="1"/>
            <a:r>
              <a:rPr lang="en-US" dirty="0"/>
              <a:t>Is the Maximum Likelihood tree the correct tree to model the outbreak?</a:t>
            </a:r>
          </a:p>
          <a:p>
            <a:endParaRPr lang="en-US" sz="2400" dirty="0"/>
          </a:p>
          <a:p>
            <a:r>
              <a:rPr lang="en-US" sz="2400" dirty="0"/>
              <a:t>Choices over multiple optimal host assignment</a:t>
            </a:r>
          </a:p>
          <a:p>
            <a:pPr lvl="1"/>
            <a:r>
              <a:rPr lang="en-US" dirty="0"/>
              <a:t>Which host to choose when multiple optimal score?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1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D77E-25C6-4104-ABFA-52FD73DB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/>
              <a:t>Dealing with multiple optimal host assignment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84A15D-FF14-425D-A50B-2199119EC8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90052" y="2405269"/>
          <a:ext cx="2411896" cy="370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02974">
                  <a:extLst>
                    <a:ext uri="{9D8B030D-6E8A-4147-A177-3AD203B41FA5}">
                      <a16:colId xmlns:a16="http://schemas.microsoft.com/office/drawing/2014/main" val="3542442740"/>
                    </a:ext>
                  </a:extLst>
                </a:gridCol>
                <a:gridCol w="602974">
                  <a:extLst>
                    <a:ext uri="{9D8B030D-6E8A-4147-A177-3AD203B41FA5}">
                      <a16:colId xmlns:a16="http://schemas.microsoft.com/office/drawing/2014/main" val="3326148760"/>
                    </a:ext>
                  </a:extLst>
                </a:gridCol>
                <a:gridCol w="602974">
                  <a:extLst>
                    <a:ext uri="{9D8B030D-6E8A-4147-A177-3AD203B41FA5}">
                      <a16:colId xmlns:a16="http://schemas.microsoft.com/office/drawing/2014/main" val="76115849"/>
                    </a:ext>
                  </a:extLst>
                </a:gridCol>
                <a:gridCol w="602974">
                  <a:extLst>
                    <a:ext uri="{9D8B030D-6E8A-4147-A177-3AD203B41FA5}">
                      <a16:colId xmlns:a16="http://schemas.microsoft.com/office/drawing/2014/main" val="1582135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035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1C01B26-2410-46A7-926D-345716A876E8}"/>
              </a:ext>
            </a:extLst>
          </p:cNvPr>
          <p:cNvSpPr txBox="1"/>
          <p:nvPr/>
        </p:nvSpPr>
        <p:spPr>
          <a:xfrm>
            <a:off x="3458817" y="2405269"/>
            <a:ext cx="1301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 Score: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7E8508-7EB9-4C0D-9C36-3682D6A9DBED}"/>
              </a:ext>
            </a:extLst>
          </p:cNvPr>
          <p:cNvSpPr txBox="1">
            <a:spLocks/>
          </p:cNvSpPr>
          <p:nvPr/>
        </p:nvSpPr>
        <p:spPr>
          <a:xfrm>
            <a:off x="1371600" y="3220278"/>
            <a:ext cx="9601200" cy="2647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Assign H</a:t>
            </a:r>
            <a:r>
              <a:rPr lang="en-US" baseline="-25000" dirty="0"/>
              <a:t>2</a:t>
            </a:r>
            <a:r>
              <a:rPr lang="en-US" dirty="0"/>
              <a:t> or H</a:t>
            </a:r>
            <a:r>
              <a:rPr lang="en-US" baseline="-25000" dirty="0"/>
              <a:t>3</a:t>
            </a:r>
            <a:r>
              <a:rPr lang="en-US" dirty="0"/>
              <a:t> at root ?</a:t>
            </a:r>
          </a:p>
          <a:p>
            <a:r>
              <a:rPr lang="en-US" dirty="0"/>
              <a:t>Choose uniformly at random ?</a:t>
            </a:r>
          </a:p>
          <a:p>
            <a:pPr lvl="1"/>
            <a:r>
              <a:rPr lang="en-US" dirty="0"/>
              <a:t>Not a good idea</a:t>
            </a:r>
          </a:p>
          <a:p>
            <a:endParaRPr lang="en-US" dirty="0"/>
          </a:p>
          <a:p>
            <a:r>
              <a:rPr lang="en-US" sz="3200" dirty="0"/>
              <a:t>Count number of optimal solutions for each of these assignments</a:t>
            </a:r>
          </a:p>
          <a:p>
            <a:pPr lvl="1"/>
            <a:r>
              <a:rPr lang="en-US" dirty="0"/>
              <a:t>Use the counts to get the probability of choosing one host over another</a:t>
            </a:r>
          </a:p>
        </p:txBody>
      </p:sp>
    </p:spTree>
    <p:extLst>
      <p:ext uri="{BB962C8B-B14F-4D97-AF65-F5344CB8AC3E}">
        <p14:creationId xmlns:p14="http://schemas.microsoft.com/office/powerpoint/2010/main" val="67471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921FD-5728-4C66-AB31-4DD10BDF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en-US" dirty="0"/>
              <a:t>Counting number of optimal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B5390-8AE5-4037-86C2-7541EA7309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𝑡𝑜𝑡𝑎𝑙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𝑝𝑜𝑠𝑠𝑖𝑏𝑙𝑒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𝑜𝑝𝑡𝑖𝑚𝑎𝑙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𝑠𝑜𝑙𝑢𝑡𝑖𝑜𝑛𝑠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𝑛𝑜𝑑𝑒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h𝑎𝑠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𝑠𝑡𝑎𝑡𝑒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𝑛𝑜𝑑𝑒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𝑠𝑡𝑎𝑡𝑒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𝑛𝑜𝑑𝑒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𝑎𝑛𝑦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𝑠𝑡𝑎𝑡𝑒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𝑝𝑎𝑟𝑒𝑛𝑡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𝑐h𝑖𝑙𝑑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𝑙𝑒𝑓𝑡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𝑐h𝑖𝑙𝑑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{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𝑙𝑒𝑓𝑡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𝑐h𝑖𝑙𝑑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func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nary>
                      <m:naryPr>
                        <m:chr m:val="∑"/>
                        <m:sup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𝑐h𝑖𝑙𝑑</m:t>
                            </m:r>
                          </m:e>
                        </m:d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𝑟𝑖𝑔h𝑡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𝑐h𝑖𝑙𝑑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{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𝑐h𝑖𝑙𝑑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func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B5390-8AE5-4037-86C2-7541EA7309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838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0390-7F94-422F-8519-FA54E4D1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680"/>
          </a:xfrm>
        </p:spPr>
        <p:txBody>
          <a:bodyPr/>
          <a:lstStyle/>
          <a:p>
            <a:r>
              <a:rPr lang="en-US" dirty="0"/>
              <a:t>Initialization of solution count</a:t>
            </a: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5BDD4C55-2CD7-4A35-91D0-144CC68A28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41104" y="4790661"/>
          <a:ext cx="3220277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99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5764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F54F161D-7671-4D41-87FE-0F0E65828458}"/>
              </a:ext>
            </a:extLst>
          </p:cNvPr>
          <p:cNvSpPr/>
          <p:nvPr/>
        </p:nvSpPr>
        <p:spPr>
          <a:xfrm>
            <a:off x="6269937" y="1996109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DFFB31-1902-4C75-B365-A88AA52D010A}"/>
              </a:ext>
            </a:extLst>
          </p:cNvPr>
          <p:cNvSpPr/>
          <p:nvPr/>
        </p:nvSpPr>
        <p:spPr>
          <a:xfrm>
            <a:off x="7962904" y="3786809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C04D06-8AB3-43EA-B9E2-997250FDB5B0}"/>
              </a:ext>
            </a:extLst>
          </p:cNvPr>
          <p:cNvSpPr/>
          <p:nvPr/>
        </p:nvSpPr>
        <p:spPr>
          <a:xfrm>
            <a:off x="4560407" y="3786809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BC4F33-8ADB-4EB0-A2ED-2C8B777CBCB4}"/>
              </a:ext>
            </a:extLst>
          </p:cNvPr>
          <p:cNvCxnSpPr>
            <a:stCxn id="9" idx="0"/>
            <a:endCxn id="7" idx="3"/>
          </p:cNvCxnSpPr>
          <p:nvPr/>
        </p:nvCxnSpPr>
        <p:spPr>
          <a:xfrm flipV="1">
            <a:off x="4871834" y="2524919"/>
            <a:ext cx="1489318" cy="1261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AD9A8C-2D1E-4360-89FB-B27FAACECB5F}"/>
              </a:ext>
            </a:extLst>
          </p:cNvPr>
          <p:cNvCxnSpPr>
            <a:cxnSpLocks/>
            <a:stCxn id="7" idx="5"/>
            <a:endCxn id="8" idx="0"/>
          </p:cNvCxnSpPr>
          <p:nvPr/>
        </p:nvCxnSpPr>
        <p:spPr>
          <a:xfrm>
            <a:off x="6801576" y="2524919"/>
            <a:ext cx="1472755" cy="1261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19">
            <a:extLst>
              <a:ext uri="{FF2B5EF4-FFF2-40B4-BE49-F238E27FC236}">
                <a16:creationId xmlns:a16="http://schemas.microsoft.com/office/drawing/2014/main" id="{4F2A21C3-E020-4038-B8B4-81D306D6E1CE}"/>
              </a:ext>
            </a:extLst>
          </p:cNvPr>
          <p:cNvGraphicFramePr>
            <a:graphicFrameLocks/>
          </p:cNvGraphicFramePr>
          <p:nvPr/>
        </p:nvGraphicFramePr>
        <p:xfrm>
          <a:off x="6430621" y="4790661"/>
          <a:ext cx="3220277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99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5764"/>
                  </a:ext>
                </a:extLst>
              </a:tr>
            </a:tbl>
          </a:graphicData>
        </a:graphic>
      </p:graphicFrame>
      <p:graphicFrame>
        <p:nvGraphicFramePr>
          <p:cNvPr id="22" name="Table 19">
            <a:extLst>
              <a:ext uri="{FF2B5EF4-FFF2-40B4-BE49-F238E27FC236}">
                <a16:creationId xmlns:a16="http://schemas.microsoft.com/office/drawing/2014/main" id="{6B9990C9-9523-4A6C-9243-243395E3CA37}"/>
              </a:ext>
            </a:extLst>
          </p:cNvPr>
          <p:cNvGraphicFramePr>
            <a:graphicFrameLocks/>
          </p:cNvGraphicFramePr>
          <p:nvPr/>
        </p:nvGraphicFramePr>
        <p:xfrm>
          <a:off x="2541104" y="1939283"/>
          <a:ext cx="3220277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5145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463826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380998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+ 6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 *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5764"/>
                  </a:ext>
                </a:extLst>
              </a:tr>
            </a:tbl>
          </a:graphicData>
        </a:graphic>
      </p:graphicFrame>
      <p:sp>
        <p:nvSpPr>
          <p:cNvPr id="45" name="Oval 44">
            <a:extLst>
              <a:ext uri="{FF2B5EF4-FFF2-40B4-BE49-F238E27FC236}">
                <a16:creationId xmlns:a16="http://schemas.microsoft.com/office/drawing/2014/main" id="{C2A3F6D9-A39F-4CEC-A275-3EF75A7C035F}"/>
              </a:ext>
            </a:extLst>
          </p:cNvPr>
          <p:cNvSpPr/>
          <p:nvPr/>
        </p:nvSpPr>
        <p:spPr>
          <a:xfrm>
            <a:off x="3495260" y="4777188"/>
            <a:ext cx="1076741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8956F48-DAE6-4671-830B-3CD4CC85C748}"/>
              </a:ext>
            </a:extLst>
          </p:cNvPr>
          <p:cNvSpPr/>
          <p:nvPr/>
        </p:nvSpPr>
        <p:spPr>
          <a:xfrm>
            <a:off x="3486977" y="5154765"/>
            <a:ext cx="1076741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F2521D3-34C9-4E75-A75C-0EE01336443A}"/>
              </a:ext>
            </a:extLst>
          </p:cNvPr>
          <p:cNvSpPr/>
          <p:nvPr/>
        </p:nvSpPr>
        <p:spPr>
          <a:xfrm>
            <a:off x="9125778" y="4777188"/>
            <a:ext cx="429040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C11916F-BDF2-48B0-9684-6AE90CD907A9}"/>
              </a:ext>
            </a:extLst>
          </p:cNvPr>
          <p:cNvSpPr/>
          <p:nvPr/>
        </p:nvSpPr>
        <p:spPr>
          <a:xfrm>
            <a:off x="9125778" y="5154765"/>
            <a:ext cx="429040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FDDDDF-74A7-4D76-93C4-804623B5E3D3}"/>
              </a:ext>
            </a:extLst>
          </p:cNvPr>
          <p:cNvSpPr/>
          <p:nvPr/>
        </p:nvSpPr>
        <p:spPr>
          <a:xfrm>
            <a:off x="1870825" y="5995836"/>
            <a:ext cx="8691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Now we can use both Score and Solution Count to make the choices</a:t>
            </a:r>
          </a:p>
        </p:txBody>
      </p:sp>
    </p:spTree>
    <p:extLst>
      <p:ext uri="{BB962C8B-B14F-4D97-AF65-F5344CB8AC3E}">
        <p14:creationId xmlns:p14="http://schemas.microsoft.com/office/powerpoint/2010/main" val="176577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882" y="685800"/>
            <a:ext cx="9590918" cy="811175"/>
          </a:xfrm>
        </p:spPr>
        <p:txBody>
          <a:bodyPr>
            <a:normAutofit fontScale="90000"/>
          </a:bodyPr>
          <a:lstStyle/>
          <a:p>
            <a:r>
              <a:rPr lang="en-US" dirty="0"/>
              <a:t>Extended  </a:t>
            </a:r>
            <a:r>
              <a:rPr lang="en-US" dirty="0" err="1"/>
              <a:t>Sankoff</a:t>
            </a:r>
            <a:r>
              <a:rPr lang="en-US" dirty="0"/>
              <a:t> algorithm with scores and counts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DC931A-E3B9-47AE-B39B-5D1992B2DD6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B2A3F-4464-467B-BE08-D3CA7FE62D8C}"/>
              </a:ext>
            </a:extLst>
          </p:cNvPr>
          <p:cNvCxnSpPr>
            <a:cxnSpLocks/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D9F446F-4D0B-40B4-92EA-F105DBB044DF}"/>
              </a:ext>
            </a:extLst>
          </p:cNvPr>
          <p:cNvCxnSpPr>
            <a:stCxn id="12" idx="7"/>
            <a:endCxn id="40" idx="3"/>
          </p:cNvCxnSpPr>
          <p:nvPr/>
        </p:nvCxnSpPr>
        <p:spPr>
          <a:xfrm flipV="1">
            <a:off x="8351470" y="4725546"/>
            <a:ext cx="461708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38E10D80-0755-411A-8C8D-C9A4C7C47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791787"/>
              </p:ext>
            </p:extLst>
          </p:nvPr>
        </p:nvGraphicFramePr>
        <p:xfrm>
          <a:off x="2291413" y="5924201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1" name="Table 79">
            <a:extLst>
              <a:ext uri="{FF2B5EF4-FFF2-40B4-BE49-F238E27FC236}">
                <a16:creationId xmlns:a16="http://schemas.microsoft.com/office/drawing/2014/main" id="{89D8F3A5-C7C7-41C3-BFAB-AF6BD0A57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60093"/>
              </p:ext>
            </p:extLst>
          </p:nvPr>
        </p:nvGraphicFramePr>
        <p:xfrm>
          <a:off x="4056615" y="5924201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2" name="Table 79">
            <a:extLst>
              <a:ext uri="{FF2B5EF4-FFF2-40B4-BE49-F238E27FC236}">
                <a16:creationId xmlns:a16="http://schemas.microsoft.com/office/drawing/2014/main" id="{DF873633-99BA-46F9-96F1-AE6661DBD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74823"/>
              </p:ext>
            </p:extLst>
          </p:nvPr>
        </p:nvGraphicFramePr>
        <p:xfrm>
          <a:off x="5747996" y="5924201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3" name="Table 79">
            <a:extLst>
              <a:ext uri="{FF2B5EF4-FFF2-40B4-BE49-F238E27FC236}">
                <a16:creationId xmlns:a16="http://schemas.microsoft.com/office/drawing/2014/main" id="{527EC66C-2614-4DA0-87D7-735321179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90757"/>
              </p:ext>
            </p:extLst>
          </p:nvPr>
        </p:nvGraphicFramePr>
        <p:xfrm>
          <a:off x="7478510" y="5924201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4" name="Table 79">
            <a:extLst>
              <a:ext uri="{FF2B5EF4-FFF2-40B4-BE49-F238E27FC236}">
                <a16:creationId xmlns:a16="http://schemas.microsoft.com/office/drawing/2014/main" id="{6C50355E-FEA0-4F95-B6FE-5FFE315C7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16003"/>
              </p:ext>
            </p:extLst>
          </p:nvPr>
        </p:nvGraphicFramePr>
        <p:xfrm>
          <a:off x="9247839" y="5924201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A1666D4-D441-4C20-A5D5-CD74247B9571}"/>
              </a:ext>
            </a:extLst>
          </p:cNvPr>
          <p:cNvSpPr txBox="1"/>
          <p:nvPr/>
        </p:nvSpPr>
        <p:spPr>
          <a:xfrm>
            <a:off x="1381882" y="5924201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Score:</a:t>
            </a:r>
          </a:p>
        </p:txBody>
      </p:sp>
      <p:graphicFrame>
        <p:nvGraphicFramePr>
          <p:cNvPr id="28" name="Table 79">
            <a:extLst>
              <a:ext uri="{FF2B5EF4-FFF2-40B4-BE49-F238E27FC236}">
                <a16:creationId xmlns:a16="http://schemas.microsoft.com/office/drawing/2014/main" id="{A4CE61A3-683A-4A01-B1BA-6F891EA3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19600"/>
              </p:ext>
            </p:extLst>
          </p:nvPr>
        </p:nvGraphicFramePr>
        <p:xfrm>
          <a:off x="2085071" y="3706628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1" name="Table 79">
            <a:extLst>
              <a:ext uri="{FF2B5EF4-FFF2-40B4-BE49-F238E27FC236}">
                <a16:creationId xmlns:a16="http://schemas.microsoft.com/office/drawing/2014/main" id="{5C9EB921-D97D-487C-9407-8BAF26417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61760"/>
              </p:ext>
            </p:extLst>
          </p:nvPr>
        </p:nvGraphicFramePr>
        <p:xfrm>
          <a:off x="3615224" y="2645047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2" name="Table 79">
            <a:extLst>
              <a:ext uri="{FF2B5EF4-FFF2-40B4-BE49-F238E27FC236}">
                <a16:creationId xmlns:a16="http://schemas.microsoft.com/office/drawing/2014/main" id="{B114BE70-65F0-4D2B-A9E1-9FA20571C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78499"/>
              </p:ext>
            </p:extLst>
          </p:nvPr>
        </p:nvGraphicFramePr>
        <p:xfrm>
          <a:off x="9467874" y="3786258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3" name="Table 79">
            <a:extLst>
              <a:ext uri="{FF2B5EF4-FFF2-40B4-BE49-F238E27FC236}">
                <a16:creationId xmlns:a16="http://schemas.microsoft.com/office/drawing/2014/main" id="{F554C726-FA18-4ABE-99FA-394C3E0D5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2696"/>
              </p:ext>
            </p:extLst>
          </p:nvPr>
        </p:nvGraphicFramePr>
        <p:xfrm>
          <a:off x="5315740" y="1425683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427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53915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4" name="Table 79">
            <a:extLst>
              <a:ext uri="{FF2B5EF4-FFF2-40B4-BE49-F238E27FC236}">
                <a16:creationId xmlns:a16="http://schemas.microsoft.com/office/drawing/2014/main" id="{F898CB17-70FA-49A3-AB87-C10E0D590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45834"/>
              </p:ext>
            </p:extLst>
          </p:nvPr>
        </p:nvGraphicFramePr>
        <p:xfrm>
          <a:off x="2291413" y="6335736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5" name="Table 79">
            <a:extLst>
              <a:ext uri="{FF2B5EF4-FFF2-40B4-BE49-F238E27FC236}">
                <a16:creationId xmlns:a16="http://schemas.microsoft.com/office/drawing/2014/main" id="{AB5C5CEA-E0DA-445B-8FFE-3B3037510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80847"/>
              </p:ext>
            </p:extLst>
          </p:nvPr>
        </p:nvGraphicFramePr>
        <p:xfrm>
          <a:off x="4056615" y="6335736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6" name="Table 79">
            <a:extLst>
              <a:ext uri="{FF2B5EF4-FFF2-40B4-BE49-F238E27FC236}">
                <a16:creationId xmlns:a16="http://schemas.microsoft.com/office/drawing/2014/main" id="{7CE6A956-0240-45A9-812F-CDA29E3BC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08528"/>
              </p:ext>
            </p:extLst>
          </p:nvPr>
        </p:nvGraphicFramePr>
        <p:xfrm>
          <a:off x="5747996" y="6335736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7" name="Table 79">
            <a:extLst>
              <a:ext uri="{FF2B5EF4-FFF2-40B4-BE49-F238E27FC236}">
                <a16:creationId xmlns:a16="http://schemas.microsoft.com/office/drawing/2014/main" id="{71E1C225-6D07-463B-82D7-B1C4EA7CA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34982"/>
              </p:ext>
            </p:extLst>
          </p:nvPr>
        </p:nvGraphicFramePr>
        <p:xfrm>
          <a:off x="7478510" y="6335736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8" name="Table 79">
            <a:extLst>
              <a:ext uri="{FF2B5EF4-FFF2-40B4-BE49-F238E27FC236}">
                <a16:creationId xmlns:a16="http://schemas.microsoft.com/office/drawing/2014/main" id="{0A0D12AA-A269-4DA9-9C05-553975DB8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82547"/>
              </p:ext>
            </p:extLst>
          </p:nvPr>
        </p:nvGraphicFramePr>
        <p:xfrm>
          <a:off x="9247839" y="6335736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6ED21881-83E6-4A61-8A11-7E2919BE9922}"/>
              </a:ext>
            </a:extLst>
          </p:cNvPr>
          <p:cNvSpPr txBox="1"/>
          <p:nvPr/>
        </p:nvSpPr>
        <p:spPr>
          <a:xfrm>
            <a:off x="1381882" y="6335736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Count:</a:t>
            </a:r>
          </a:p>
        </p:txBody>
      </p:sp>
      <p:graphicFrame>
        <p:nvGraphicFramePr>
          <p:cNvPr id="43" name="Table 79">
            <a:extLst>
              <a:ext uri="{FF2B5EF4-FFF2-40B4-BE49-F238E27FC236}">
                <a16:creationId xmlns:a16="http://schemas.microsoft.com/office/drawing/2014/main" id="{00459742-1661-4010-944A-052473C8D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04349"/>
              </p:ext>
            </p:extLst>
          </p:nvPr>
        </p:nvGraphicFramePr>
        <p:xfrm>
          <a:off x="2085071" y="4127191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44" name="Table 79">
            <a:extLst>
              <a:ext uri="{FF2B5EF4-FFF2-40B4-BE49-F238E27FC236}">
                <a16:creationId xmlns:a16="http://schemas.microsoft.com/office/drawing/2014/main" id="{39A347F3-E6CA-4B30-92AF-EA14BDC8A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39961"/>
              </p:ext>
            </p:extLst>
          </p:nvPr>
        </p:nvGraphicFramePr>
        <p:xfrm>
          <a:off x="3615224" y="305658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46" name="Table 79">
            <a:extLst>
              <a:ext uri="{FF2B5EF4-FFF2-40B4-BE49-F238E27FC236}">
                <a16:creationId xmlns:a16="http://schemas.microsoft.com/office/drawing/2014/main" id="{74F93864-83FA-49B4-91BD-9A91AFFB8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80716"/>
              </p:ext>
            </p:extLst>
          </p:nvPr>
        </p:nvGraphicFramePr>
        <p:xfrm>
          <a:off x="5315740" y="1837218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427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53915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47" name="Table 79">
            <a:extLst>
              <a:ext uri="{FF2B5EF4-FFF2-40B4-BE49-F238E27FC236}">
                <a16:creationId xmlns:a16="http://schemas.microsoft.com/office/drawing/2014/main" id="{D318CFFE-6105-4AAC-8B4E-F11A6CDF0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71595"/>
              </p:ext>
            </p:extLst>
          </p:nvPr>
        </p:nvGraphicFramePr>
        <p:xfrm>
          <a:off x="9467874" y="420571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202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5BD2-E63F-4510-A725-043CCAAE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multiple optimal host assignments with Random Sampling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B6BC59-3202-4086-BDD4-B808F828B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96093"/>
              </p:ext>
            </p:extLst>
          </p:nvPr>
        </p:nvGraphicFramePr>
        <p:xfrm>
          <a:off x="3442252" y="2613992"/>
          <a:ext cx="4724400" cy="7354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686493055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564367761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3855110967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48293623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189868441"/>
                    </a:ext>
                  </a:extLst>
                </a:gridCol>
              </a:tblGrid>
              <a:tr h="3677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937247"/>
                  </a:ext>
                </a:extLst>
              </a:tr>
              <a:tr h="3677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53486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5D2C12F-98B6-476A-8877-F4B3FBEEB9D5}"/>
              </a:ext>
            </a:extLst>
          </p:cNvPr>
          <p:cNvSpPr/>
          <p:nvPr/>
        </p:nvSpPr>
        <p:spPr>
          <a:xfrm>
            <a:off x="5526156" y="2553935"/>
            <a:ext cx="1484244" cy="49033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D62706-3008-4EB2-8C24-98F7D95FD20B}"/>
                  </a:ext>
                </a:extLst>
              </p:cNvPr>
              <p:cNvSpPr txBox="1"/>
              <p:nvPr/>
            </p:nvSpPr>
            <p:spPr>
              <a:xfrm>
                <a:off x="6785113" y="5423452"/>
                <a:ext cx="1901483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baseline="-25000" dirty="0" err="1"/>
                  <a:t>r</a:t>
                </a:r>
                <a:r>
                  <a:rPr lang="en-US" dirty="0"/>
                  <a:t>(H</a:t>
                </a:r>
                <a:r>
                  <a:rPr lang="en-US" baseline="-25000" dirty="0"/>
                  <a:t>3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10+30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D62706-3008-4EB2-8C24-98F7D95FD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113" y="5423452"/>
                <a:ext cx="1901483" cy="485774"/>
              </a:xfrm>
              <a:prstGeom prst="rect">
                <a:avLst/>
              </a:prstGeom>
              <a:blipFill>
                <a:blip r:embed="rId2"/>
                <a:stretch>
                  <a:fillRect l="-2564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B3A741-9C92-49CC-9617-26C0B9155A05}"/>
                  </a:ext>
                </a:extLst>
              </p:cNvPr>
              <p:cNvSpPr txBox="1"/>
              <p:nvPr/>
            </p:nvSpPr>
            <p:spPr>
              <a:xfrm>
                <a:off x="3969026" y="5423452"/>
                <a:ext cx="1959191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baseline="-25000" dirty="0" err="1"/>
                  <a:t>r</a:t>
                </a:r>
                <a:r>
                  <a:rPr lang="en-US" dirty="0"/>
                  <a:t>(H</a:t>
                </a:r>
                <a:r>
                  <a:rPr lang="en-US" baseline="-25000" dirty="0"/>
                  <a:t>2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10+30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B3A741-9C92-49CC-9617-26C0B9155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026" y="5423452"/>
                <a:ext cx="1959191" cy="485774"/>
              </a:xfrm>
              <a:prstGeom prst="rect">
                <a:avLst/>
              </a:prstGeom>
              <a:blipFill>
                <a:blip r:embed="rId3"/>
                <a:stretch>
                  <a:fillRect l="-2492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5520F073-37C8-4F81-96FC-40A9ADE12522}"/>
              </a:ext>
            </a:extLst>
          </p:cNvPr>
          <p:cNvSpPr/>
          <p:nvPr/>
        </p:nvSpPr>
        <p:spPr>
          <a:xfrm>
            <a:off x="3776869" y="5231296"/>
            <a:ext cx="2491409" cy="94090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7188F6-F789-4BCE-8276-C83C7AFAFBDD}"/>
              </a:ext>
            </a:extLst>
          </p:cNvPr>
          <p:cNvSpPr/>
          <p:nvPr/>
        </p:nvSpPr>
        <p:spPr>
          <a:xfrm>
            <a:off x="6573078" y="5195887"/>
            <a:ext cx="2491409" cy="94090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AD3826-0B54-4736-B763-223299A14A36}"/>
              </a:ext>
            </a:extLst>
          </p:cNvPr>
          <p:cNvCxnSpPr>
            <a:stCxn id="9" idx="0"/>
            <a:endCxn id="4" idx="2"/>
          </p:cNvCxnSpPr>
          <p:nvPr/>
        </p:nvCxnSpPr>
        <p:spPr>
          <a:xfrm flipV="1">
            <a:off x="5022574" y="3349488"/>
            <a:ext cx="781878" cy="18818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B85560-E9FC-446A-B501-D4D858EF9410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785113" y="3349488"/>
            <a:ext cx="1033670" cy="184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A757841-1858-4EAB-B68B-E0462B7283C9}"/>
              </a:ext>
            </a:extLst>
          </p:cNvPr>
          <p:cNvSpPr/>
          <p:nvPr/>
        </p:nvSpPr>
        <p:spPr>
          <a:xfrm>
            <a:off x="7507354" y="4033010"/>
            <a:ext cx="622854" cy="619539"/>
          </a:xfrm>
          <a:prstGeom prst="ellips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10F1BF-D051-4428-99D1-558F714A2B4B}"/>
              </a:ext>
            </a:extLst>
          </p:cNvPr>
          <p:cNvSpPr/>
          <p:nvPr/>
        </p:nvSpPr>
        <p:spPr>
          <a:xfrm>
            <a:off x="4637194" y="3962917"/>
            <a:ext cx="622854" cy="619539"/>
          </a:xfrm>
          <a:prstGeom prst="ellipse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9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30F4-0E1C-4204-A52E-1A4F9FB2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073F-BC85-402D-83AB-160F853F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8478"/>
            <a:ext cx="9601200" cy="1326444"/>
          </a:xfrm>
        </p:spPr>
        <p:txBody>
          <a:bodyPr>
            <a:normAutofit/>
          </a:bodyPr>
          <a:lstStyle/>
          <a:p>
            <a:pPr fontAlgn="base"/>
            <a:r>
              <a:rPr lang="en-US" sz="2600" dirty="0"/>
              <a:t>Who infected whom?</a:t>
            </a:r>
          </a:p>
          <a:p>
            <a:pPr fontAlgn="base"/>
            <a:r>
              <a:rPr lang="en-US" sz="2600" dirty="0"/>
              <a:t>Who are the sources of infection?</a:t>
            </a:r>
          </a:p>
          <a:p>
            <a:endParaRPr lang="en-US" dirty="0"/>
          </a:p>
        </p:txBody>
      </p:sp>
      <p:pic>
        <p:nvPicPr>
          <p:cNvPr id="1026" name="Picture 2" descr="https://lh3.googleusercontent.com/7jd4LaL3oG-FLDRkFsgeO7sZvlc1_14buE0uOMtMGrMW2rXwsf1VxDIu2turwnKkUgWuyXsOed6LKYh-GVGBzw-Te82tD0SnZNwsUmM4DX8b4hPXLpsMPMlmrnnnC5Mgh-H1AuAoDqc">
            <a:extLst>
              <a:ext uri="{FF2B5EF4-FFF2-40B4-BE49-F238E27FC236}">
                <a16:creationId xmlns:a16="http://schemas.microsoft.com/office/drawing/2014/main" id="{C7F5A663-1BC2-49F8-B132-19CFD588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736" y="2994378"/>
            <a:ext cx="8050528" cy="370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997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5BD2-E63F-4510-A725-043CCAAE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multiple optimal host assignments with Biased Sampling</a:t>
            </a:r>
          </a:p>
        </p:txBody>
      </p:sp>
      <p:graphicFrame>
        <p:nvGraphicFramePr>
          <p:cNvPr id="15" name="Table 19">
            <a:extLst>
              <a:ext uri="{FF2B5EF4-FFF2-40B4-BE49-F238E27FC236}">
                <a16:creationId xmlns:a16="http://schemas.microsoft.com/office/drawing/2014/main" id="{4066A7EF-D4FC-4833-A9B3-D08EED51353C}"/>
              </a:ext>
            </a:extLst>
          </p:cNvPr>
          <p:cNvGraphicFramePr>
            <a:graphicFrameLocks/>
          </p:cNvGraphicFramePr>
          <p:nvPr/>
        </p:nvGraphicFramePr>
        <p:xfrm>
          <a:off x="2766881" y="5100430"/>
          <a:ext cx="3220277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99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5764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FECF49A5-9730-4D14-AF79-E6BE37F1AC31}"/>
              </a:ext>
            </a:extLst>
          </p:cNvPr>
          <p:cNvSpPr/>
          <p:nvPr/>
        </p:nvSpPr>
        <p:spPr>
          <a:xfrm>
            <a:off x="6475591" y="2861641"/>
            <a:ext cx="622854" cy="61953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9672A4-BF04-44BC-AF44-E73E52E2322C}"/>
              </a:ext>
            </a:extLst>
          </p:cNvPr>
          <p:cNvSpPr/>
          <p:nvPr/>
        </p:nvSpPr>
        <p:spPr>
          <a:xfrm>
            <a:off x="8522261" y="4376531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3A8E04-9769-4EFD-BF1F-9264C0E881D0}"/>
              </a:ext>
            </a:extLst>
          </p:cNvPr>
          <p:cNvSpPr/>
          <p:nvPr/>
        </p:nvSpPr>
        <p:spPr>
          <a:xfrm>
            <a:off x="4486350" y="4366702"/>
            <a:ext cx="622854" cy="61953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4C94513-23BD-4C86-BA36-06B933C4E5BA}"/>
              </a:ext>
            </a:extLst>
          </p:cNvPr>
          <p:cNvCxnSpPr>
            <a:stCxn id="20" idx="0"/>
            <a:endCxn id="18" idx="3"/>
          </p:cNvCxnSpPr>
          <p:nvPr/>
        </p:nvCxnSpPr>
        <p:spPr>
          <a:xfrm flipV="1">
            <a:off x="4797777" y="3390451"/>
            <a:ext cx="1769029" cy="976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0548AE-3563-496A-9814-775F693FC8C0}"/>
              </a:ext>
            </a:extLst>
          </p:cNvPr>
          <p:cNvCxnSpPr>
            <a:cxnSpLocks/>
            <a:stCxn id="18" idx="5"/>
            <a:endCxn id="19" idx="0"/>
          </p:cNvCxnSpPr>
          <p:nvPr/>
        </p:nvCxnSpPr>
        <p:spPr>
          <a:xfrm>
            <a:off x="7007230" y="3390451"/>
            <a:ext cx="1826458" cy="98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19">
            <a:extLst>
              <a:ext uri="{FF2B5EF4-FFF2-40B4-BE49-F238E27FC236}">
                <a16:creationId xmlns:a16="http://schemas.microsoft.com/office/drawing/2014/main" id="{4A7C6088-400A-48BA-81DF-D6084A1E1E93}"/>
              </a:ext>
            </a:extLst>
          </p:cNvPr>
          <p:cNvGraphicFramePr>
            <a:graphicFrameLocks/>
          </p:cNvGraphicFramePr>
          <p:nvPr/>
        </p:nvGraphicFramePr>
        <p:xfrm>
          <a:off x="7763730" y="5086957"/>
          <a:ext cx="3220277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199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587071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5764"/>
                  </a:ext>
                </a:extLst>
              </a:tr>
            </a:tbl>
          </a:graphicData>
        </a:graphic>
      </p:graphicFrame>
      <p:graphicFrame>
        <p:nvGraphicFramePr>
          <p:cNvPr id="24" name="Table 19">
            <a:extLst>
              <a:ext uri="{FF2B5EF4-FFF2-40B4-BE49-F238E27FC236}">
                <a16:creationId xmlns:a16="http://schemas.microsoft.com/office/drawing/2014/main" id="{C73E709E-DC78-483A-9599-45DA946B6661}"/>
              </a:ext>
            </a:extLst>
          </p:cNvPr>
          <p:cNvGraphicFramePr>
            <a:graphicFrameLocks/>
          </p:cNvGraphicFramePr>
          <p:nvPr/>
        </p:nvGraphicFramePr>
        <p:xfrm>
          <a:off x="4956667" y="2370667"/>
          <a:ext cx="3220277" cy="4252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51453">
                  <a:extLst>
                    <a:ext uri="{9D8B030D-6E8A-4147-A177-3AD203B41FA5}">
                      <a16:colId xmlns:a16="http://schemas.microsoft.com/office/drawing/2014/main" val="368949040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342080214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3275284843"/>
                    </a:ext>
                  </a:extLst>
                </a:gridCol>
                <a:gridCol w="463826">
                  <a:extLst>
                    <a:ext uri="{9D8B030D-6E8A-4147-A177-3AD203B41FA5}">
                      <a16:colId xmlns:a16="http://schemas.microsoft.com/office/drawing/2014/main" val="756008369"/>
                    </a:ext>
                  </a:extLst>
                </a:gridCol>
                <a:gridCol w="380998">
                  <a:extLst>
                    <a:ext uri="{9D8B030D-6E8A-4147-A177-3AD203B41FA5}">
                      <a16:colId xmlns:a16="http://schemas.microsoft.com/office/drawing/2014/main" val="3627964653"/>
                    </a:ext>
                  </a:extLst>
                </a:gridCol>
              </a:tblGrid>
              <a:tr h="4252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+ 6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02002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847B4E7F-1975-4B1D-8F1D-8290949EF810}"/>
              </a:ext>
            </a:extLst>
          </p:cNvPr>
          <p:cNvSpPr/>
          <p:nvPr/>
        </p:nvSpPr>
        <p:spPr>
          <a:xfrm>
            <a:off x="3691296" y="5086957"/>
            <a:ext cx="1076741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86A658-C156-4CD1-A41D-839908DDCC2C}"/>
              </a:ext>
            </a:extLst>
          </p:cNvPr>
          <p:cNvSpPr/>
          <p:nvPr/>
        </p:nvSpPr>
        <p:spPr>
          <a:xfrm>
            <a:off x="9904701" y="5080221"/>
            <a:ext cx="955200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D74D18C-AFEA-42F4-9769-E552F3E50C34}"/>
              </a:ext>
            </a:extLst>
          </p:cNvPr>
          <p:cNvSpPr/>
          <p:nvPr/>
        </p:nvSpPr>
        <p:spPr>
          <a:xfrm>
            <a:off x="9904702" y="5454429"/>
            <a:ext cx="955199" cy="3843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96E494-376D-426A-934F-0EB640709F1D}"/>
              </a:ext>
            </a:extLst>
          </p:cNvPr>
          <p:cNvCxnSpPr>
            <a:cxnSpLocks/>
          </p:cNvCxnSpPr>
          <p:nvPr/>
        </p:nvCxnSpPr>
        <p:spPr>
          <a:xfrm>
            <a:off x="3469089" y="4403752"/>
            <a:ext cx="503894" cy="6899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4C3B601-6A54-4F9B-BF99-783414F8A97C}"/>
              </a:ext>
            </a:extLst>
          </p:cNvPr>
          <p:cNvSpPr/>
          <p:nvPr/>
        </p:nvSpPr>
        <p:spPr>
          <a:xfrm>
            <a:off x="1742842" y="3977326"/>
            <a:ext cx="2743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Keep same host as parent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45D2CA-F865-4369-829D-F69F31A20E8F}"/>
              </a:ext>
            </a:extLst>
          </p:cNvPr>
          <p:cNvSpPr/>
          <p:nvPr/>
        </p:nvSpPr>
        <p:spPr>
          <a:xfrm>
            <a:off x="9274112" y="3977326"/>
            <a:ext cx="1969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2825836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E51B-BAFD-4BBE-8913-C208B8A9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1903"/>
          </a:xfrm>
        </p:spPr>
        <p:txBody>
          <a:bodyPr/>
          <a:lstStyle/>
          <a:p>
            <a:r>
              <a:rPr lang="en-US" dirty="0"/>
              <a:t>Random Sampling vs. </a:t>
            </a:r>
            <a:r>
              <a:rPr lang="en-US" dirty="0" err="1"/>
              <a:t>TNet</a:t>
            </a:r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72619E5-8864-4DCA-B3A6-9E76BB2EC56E}"/>
              </a:ext>
            </a:extLst>
          </p:cNvPr>
          <p:cNvSpPr/>
          <p:nvPr/>
        </p:nvSpPr>
        <p:spPr>
          <a:xfrm>
            <a:off x="7063088" y="4016059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F57B5F-FA0D-4A79-98B0-C5DF14FC7FFE}"/>
              </a:ext>
            </a:extLst>
          </p:cNvPr>
          <p:cNvSpPr/>
          <p:nvPr/>
        </p:nvSpPr>
        <p:spPr>
          <a:xfrm>
            <a:off x="7770907" y="4016059"/>
            <a:ext cx="373649" cy="373945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53338BE-6610-4C1F-82CA-DC17F7362CCC}"/>
              </a:ext>
            </a:extLst>
          </p:cNvPr>
          <p:cNvSpPr/>
          <p:nvPr/>
        </p:nvSpPr>
        <p:spPr>
          <a:xfrm>
            <a:off x="8478728" y="4016058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D6BCDE2-99EB-4A6D-9F4F-015A0B86F6EE}"/>
              </a:ext>
            </a:extLst>
          </p:cNvPr>
          <p:cNvSpPr/>
          <p:nvPr/>
        </p:nvSpPr>
        <p:spPr>
          <a:xfrm>
            <a:off x="9186547" y="4016058"/>
            <a:ext cx="373649" cy="373945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198E4CD-7929-4735-A0E0-6DDF1CF62033}"/>
              </a:ext>
            </a:extLst>
          </p:cNvPr>
          <p:cNvSpPr/>
          <p:nvPr/>
        </p:nvSpPr>
        <p:spPr>
          <a:xfrm>
            <a:off x="8812898" y="3127763"/>
            <a:ext cx="373649" cy="37394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38FDBDE-E091-495E-AB39-2ABE2E7E98EB}"/>
              </a:ext>
            </a:extLst>
          </p:cNvPr>
          <p:cNvSpPr/>
          <p:nvPr/>
        </p:nvSpPr>
        <p:spPr>
          <a:xfrm>
            <a:off x="7436737" y="3127762"/>
            <a:ext cx="373649" cy="37394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016396F-8C53-4B18-977C-DA701E456991}"/>
              </a:ext>
            </a:extLst>
          </p:cNvPr>
          <p:cNvSpPr/>
          <p:nvPr/>
        </p:nvSpPr>
        <p:spPr>
          <a:xfrm>
            <a:off x="8105079" y="2168208"/>
            <a:ext cx="373649" cy="37394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755AD86-9CBE-45D5-B9CC-164E191112D6}"/>
              </a:ext>
            </a:extLst>
          </p:cNvPr>
          <p:cNvCxnSpPr>
            <a:stCxn id="32" idx="3"/>
            <a:endCxn id="27" idx="0"/>
          </p:cNvCxnSpPr>
          <p:nvPr/>
        </p:nvCxnSpPr>
        <p:spPr>
          <a:xfrm flipH="1">
            <a:off x="7249913" y="3446944"/>
            <a:ext cx="241544" cy="5691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D0C35FF-4001-4329-9385-15105AF3A5D9}"/>
              </a:ext>
            </a:extLst>
          </p:cNvPr>
          <p:cNvCxnSpPr>
            <a:stCxn id="32" idx="5"/>
            <a:endCxn id="28" idx="0"/>
          </p:cNvCxnSpPr>
          <p:nvPr/>
        </p:nvCxnSpPr>
        <p:spPr>
          <a:xfrm>
            <a:off x="7755666" y="3446944"/>
            <a:ext cx="202066" cy="56911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D87A2B-046D-4585-BAE5-941F4922899C}"/>
              </a:ext>
            </a:extLst>
          </p:cNvPr>
          <p:cNvCxnSpPr>
            <a:stCxn id="31" idx="3"/>
            <a:endCxn id="29" idx="0"/>
          </p:cNvCxnSpPr>
          <p:nvPr/>
        </p:nvCxnSpPr>
        <p:spPr>
          <a:xfrm flipH="1">
            <a:off x="8665553" y="3446945"/>
            <a:ext cx="202065" cy="5691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70B744-11A7-4387-997A-91AED48159A9}"/>
              </a:ext>
            </a:extLst>
          </p:cNvPr>
          <p:cNvCxnSpPr>
            <a:stCxn id="31" idx="5"/>
            <a:endCxn id="30" idx="0"/>
          </p:cNvCxnSpPr>
          <p:nvPr/>
        </p:nvCxnSpPr>
        <p:spPr>
          <a:xfrm>
            <a:off x="9131827" y="3446945"/>
            <a:ext cx="241545" cy="569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4C84F7-B8A2-4939-8F5C-D24775EE18EE}"/>
              </a:ext>
            </a:extLst>
          </p:cNvPr>
          <p:cNvCxnSpPr>
            <a:stCxn id="33" idx="3"/>
            <a:endCxn id="32" idx="0"/>
          </p:cNvCxnSpPr>
          <p:nvPr/>
        </p:nvCxnSpPr>
        <p:spPr>
          <a:xfrm flipH="1">
            <a:off x="7623562" y="2487390"/>
            <a:ext cx="536237" cy="64037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93030B-3491-4DF7-A51E-B6E689747DFE}"/>
              </a:ext>
            </a:extLst>
          </p:cNvPr>
          <p:cNvCxnSpPr>
            <a:stCxn id="33" idx="5"/>
            <a:endCxn id="31" idx="0"/>
          </p:cNvCxnSpPr>
          <p:nvPr/>
        </p:nvCxnSpPr>
        <p:spPr>
          <a:xfrm>
            <a:off x="8424008" y="2487390"/>
            <a:ext cx="575715" cy="64037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2373C314-2478-4CCA-B91E-5F7B38F69EEE}"/>
              </a:ext>
            </a:extLst>
          </p:cNvPr>
          <p:cNvSpPr/>
          <p:nvPr/>
        </p:nvSpPr>
        <p:spPr>
          <a:xfrm>
            <a:off x="2663273" y="4016059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43F8AB-8E6D-43A2-98E2-BADBCE6F2192}"/>
              </a:ext>
            </a:extLst>
          </p:cNvPr>
          <p:cNvSpPr/>
          <p:nvPr/>
        </p:nvSpPr>
        <p:spPr>
          <a:xfrm>
            <a:off x="3371092" y="4016059"/>
            <a:ext cx="373649" cy="373945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409413F-079E-47FE-9135-1C9C12DB42D8}"/>
              </a:ext>
            </a:extLst>
          </p:cNvPr>
          <p:cNvSpPr/>
          <p:nvPr/>
        </p:nvSpPr>
        <p:spPr>
          <a:xfrm>
            <a:off x="4078913" y="4016058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42AB0B7-E495-4911-BDC4-9C15B22E3488}"/>
              </a:ext>
            </a:extLst>
          </p:cNvPr>
          <p:cNvSpPr/>
          <p:nvPr/>
        </p:nvSpPr>
        <p:spPr>
          <a:xfrm>
            <a:off x="4786732" y="4016058"/>
            <a:ext cx="373649" cy="373945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0F5970F-DB35-48DB-8559-FD5D115DD0C8}"/>
              </a:ext>
            </a:extLst>
          </p:cNvPr>
          <p:cNvSpPr/>
          <p:nvPr/>
        </p:nvSpPr>
        <p:spPr>
          <a:xfrm>
            <a:off x="4413083" y="3127763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9F4F76A-01C1-4391-AB66-301FA48FE863}"/>
              </a:ext>
            </a:extLst>
          </p:cNvPr>
          <p:cNvSpPr/>
          <p:nvPr/>
        </p:nvSpPr>
        <p:spPr>
          <a:xfrm>
            <a:off x="3036922" y="3127762"/>
            <a:ext cx="373649" cy="37394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F39265C-762E-4D7C-A461-5844155D3D8D}"/>
              </a:ext>
            </a:extLst>
          </p:cNvPr>
          <p:cNvSpPr/>
          <p:nvPr/>
        </p:nvSpPr>
        <p:spPr>
          <a:xfrm>
            <a:off x="3705264" y="2145631"/>
            <a:ext cx="373649" cy="37394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E267F0F-B097-4C8E-8343-AF76D45A2FAF}"/>
              </a:ext>
            </a:extLst>
          </p:cNvPr>
          <p:cNvCxnSpPr>
            <a:stCxn id="46" idx="3"/>
            <a:endCxn id="41" idx="0"/>
          </p:cNvCxnSpPr>
          <p:nvPr/>
        </p:nvCxnSpPr>
        <p:spPr>
          <a:xfrm flipH="1">
            <a:off x="2850098" y="3446944"/>
            <a:ext cx="241544" cy="56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3309B6A-CFF8-486F-B961-DCEF9D1FEF67}"/>
              </a:ext>
            </a:extLst>
          </p:cNvPr>
          <p:cNvCxnSpPr>
            <a:stCxn id="46" idx="5"/>
            <a:endCxn id="42" idx="0"/>
          </p:cNvCxnSpPr>
          <p:nvPr/>
        </p:nvCxnSpPr>
        <p:spPr>
          <a:xfrm>
            <a:off x="3355851" y="3446944"/>
            <a:ext cx="202066" cy="569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9FAD3C5-4816-452C-9791-43B67E6C28C4}"/>
              </a:ext>
            </a:extLst>
          </p:cNvPr>
          <p:cNvCxnSpPr>
            <a:cxnSpLocks/>
            <a:stCxn id="45" idx="5"/>
            <a:endCxn id="44" idx="0"/>
          </p:cNvCxnSpPr>
          <p:nvPr/>
        </p:nvCxnSpPr>
        <p:spPr>
          <a:xfrm>
            <a:off x="4732012" y="3446945"/>
            <a:ext cx="241545" cy="569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FBA964D-1255-482A-98AE-FA816800AE59}"/>
              </a:ext>
            </a:extLst>
          </p:cNvPr>
          <p:cNvCxnSpPr>
            <a:cxnSpLocks/>
            <a:stCxn id="45" idx="3"/>
            <a:endCxn id="43" idx="0"/>
          </p:cNvCxnSpPr>
          <p:nvPr/>
        </p:nvCxnSpPr>
        <p:spPr>
          <a:xfrm flipH="1">
            <a:off x="4265738" y="3446945"/>
            <a:ext cx="202065" cy="569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FF6333B-7C46-4563-AEFD-9EEE88CB0898}"/>
              </a:ext>
            </a:extLst>
          </p:cNvPr>
          <p:cNvCxnSpPr>
            <a:stCxn id="47" idx="3"/>
            <a:endCxn id="46" idx="0"/>
          </p:cNvCxnSpPr>
          <p:nvPr/>
        </p:nvCxnSpPr>
        <p:spPr>
          <a:xfrm flipH="1">
            <a:off x="3223747" y="2464813"/>
            <a:ext cx="536237" cy="6629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A2FE70-1358-4B25-A8B0-04B2A522A4EE}"/>
              </a:ext>
            </a:extLst>
          </p:cNvPr>
          <p:cNvCxnSpPr>
            <a:stCxn id="47" idx="5"/>
            <a:endCxn id="45" idx="0"/>
          </p:cNvCxnSpPr>
          <p:nvPr/>
        </p:nvCxnSpPr>
        <p:spPr>
          <a:xfrm>
            <a:off x="4024193" y="2464813"/>
            <a:ext cx="575715" cy="66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290D470-68F5-4955-B381-11388F1F25DE}"/>
              </a:ext>
            </a:extLst>
          </p:cNvPr>
          <p:cNvSpPr txBox="1"/>
          <p:nvPr/>
        </p:nvSpPr>
        <p:spPr>
          <a:xfrm>
            <a:off x="2859923" y="1699905"/>
            <a:ext cx="215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Parsimony score =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A9B927-060C-4BE3-B616-E7C5374AA892}"/>
              </a:ext>
            </a:extLst>
          </p:cNvPr>
          <p:cNvSpPr txBox="1"/>
          <p:nvPr/>
        </p:nvSpPr>
        <p:spPr>
          <a:xfrm>
            <a:off x="7214127" y="1704354"/>
            <a:ext cx="215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Parsimony score = 4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96D8D8D1-2DAD-4950-85DA-48B00AE88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92206"/>
            <a:ext cx="9601200" cy="1621598"/>
          </a:xfrm>
        </p:spPr>
        <p:txBody>
          <a:bodyPr>
            <a:normAutofit/>
          </a:bodyPr>
          <a:lstStyle/>
          <a:p>
            <a:r>
              <a:rPr lang="en-US" dirty="0" err="1"/>
              <a:t>TNet</a:t>
            </a:r>
            <a:r>
              <a:rPr lang="en-US" dirty="0"/>
              <a:t> minimizes the number of back-transmission by choosing the host in a greedy manner</a:t>
            </a:r>
          </a:p>
          <a:p>
            <a:r>
              <a:rPr lang="en-US" dirty="0"/>
              <a:t>Back-transmission means reinfection of the same host by a descendant strain</a:t>
            </a:r>
          </a:p>
          <a:p>
            <a:r>
              <a:rPr lang="en-US" dirty="0"/>
              <a:t>Changes are pushed further down the tree keeping the same parsimony score</a:t>
            </a:r>
          </a:p>
        </p:txBody>
      </p:sp>
    </p:spTree>
    <p:extLst>
      <p:ext uri="{BB962C8B-B14F-4D97-AF65-F5344CB8AC3E}">
        <p14:creationId xmlns:p14="http://schemas.microsoft.com/office/powerpoint/2010/main" val="180096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E51B-BAFD-4BBE-8913-C208B8A9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3733"/>
          </a:xfrm>
        </p:spPr>
        <p:txBody>
          <a:bodyPr>
            <a:normAutofit/>
          </a:bodyPr>
          <a:lstStyle/>
          <a:p>
            <a:r>
              <a:rPr lang="en-US" dirty="0"/>
              <a:t>Random Sampling vs. </a:t>
            </a:r>
            <a:r>
              <a:rPr lang="en-US" dirty="0" err="1"/>
              <a:t>TNet</a:t>
            </a:r>
            <a:r>
              <a:rPr lang="en-US" dirty="0"/>
              <a:t>: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43F8AB-8E6D-43A2-98E2-BADBCE6F2192}"/>
              </a:ext>
            </a:extLst>
          </p:cNvPr>
          <p:cNvSpPr/>
          <p:nvPr/>
        </p:nvSpPr>
        <p:spPr>
          <a:xfrm>
            <a:off x="2151891" y="3755948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9F4F76A-01C1-4391-AB66-301FA48FE863}"/>
              </a:ext>
            </a:extLst>
          </p:cNvPr>
          <p:cNvSpPr/>
          <p:nvPr/>
        </p:nvSpPr>
        <p:spPr>
          <a:xfrm>
            <a:off x="2574077" y="3197278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F39265C-762E-4D7C-A461-5844155D3D8D}"/>
              </a:ext>
            </a:extLst>
          </p:cNvPr>
          <p:cNvSpPr/>
          <p:nvPr/>
        </p:nvSpPr>
        <p:spPr>
          <a:xfrm>
            <a:off x="3061796" y="2628651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BF62025C-ECFC-4BFE-A7E0-483044579FB3}"/>
              </a:ext>
            </a:extLst>
          </p:cNvPr>
          <p:cNvSpPr txBox="1">
            <a:spLocks/>
          </p:cNvSpPr>
          <p:nvPr/>
        </p:nvSpPr>
        <p:spPr>
          <a:xfrm>
            <a:off x="1467556" y="5505397"/>
            <a:ext cx="9601200" cy="101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From the simulated data we see that </a:t>
            </a:r>
            <a:r>
              <a:rPr lang="en-US" dirty="0" err="1"/>
              <a:t>TNet</a:t>
            </a:r>
            <a:r>
              <a:rPr lang="en-US" dirty="0"/>
              <a:t> with bias works better for networks with higher infector ratio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E8E8615-4AD6-496F-8A86-F0143D63B440}"/>
              </a:ext>
            </a:extLst>
          </p:cNvPr>
          <p:cNvSpPr/>
          <p:nvPr/>
        </p:nvSpPr>
        <p:spPr>
          <a:xfrm>
            <a:off x="3512202" y="3177626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D3E561-8AB2-4FAE-AC52-71B4954025A3}"/>
              </a:ext>
            </a:extLst>
          </p:cNvPr>
          <p:cNvSpPr/>
          <p:nvPr/>
        </p:nvSpPr>
        <p:spPr>
          <a:xfrm>
            <a:off x="2902086" y="3749277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F24C1C-9FA7-4CCD-8315-B6CA21B78EB2}"/>
              </a:ext>
            </a:extLst>
          </p:cNvPr>
          <p:cNvSpPr/>
          <p:nvPr/>
        </p:nvSpPr>
        <p:spPr>
          <a:xfrm>
            <a:off x="2665431" y="4496971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1CD32B-981F-4B7D-BA1C-00B798F7E60E}"/>
              </a:ext>
            </a:extLst>
          </p:cNvPr>
          <p:cNvSpPr/>
          <p:nvPr/>
        </p:nvSpPr>
        <p:spPr>
          <a:xfrm>
            <a:off x="3816485" y="3757038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4E057C5-0693-47D1-BBE5-66F246DAFAA5}"/>
              </a:ext>
            </a:extLst>
          </p:cNvPr>
          <p:cNvSpPr/>
          <p:nvPr/>
        </p:nvSpPr>
        <p:spPr>
          <a:xfrm>
            <a:off x="1832455" y="4491218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EFE9E0-EDA1-455A-956B-C258175EA822}"/>
              </a:ext>
            </a:extLst>
          </p:cNvPr>
          <p:cNvSpPr/>
          <p:nvPr/>
        </p:nvSpPr>
        <p:spPr>
          <a:xfrm>
            <a:off x="4173706" y="4513980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CEB49-84A9-43D2-80F6-9B8313467D54}"/>
              </a:ext>
            </a:extLst>
          </p:cNvPr>
          <p:cNvCxnSpPr>
            <a:cxnSpLocks/>
            <a:stCxn id="47" idx="3"/>
            <a:endCxn id="46" idx="7"/>
          </p:cNvCxnSpPr>
          <p:nvPr/>
        </p:nvCxnSpPr>
        <p:spPr>
          <a:xfrm flipH="1">
            <a:off x="2718433" y="2771058"/>
            <a:ext cx="366141" cy="448912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30E175E-BECF-4031-A6BD-111E5850B770}"/>
              </a:ext>
            </a:extLst>
          </p:cNvPr>
          <p:cNvCxnSpPr>
            <a:cxnSpLocks/>
            <a:stCxn id="46" idx="3"/>
            <a:endCxn id="42" idx="7"/>
          </p:cNvCxnSpPr>
          <p:nvPr/>
        </p:nvCxnSpPr>
        <p:spPr>
          <a:xfrm flipH="1">
            <a:off x="2290449" y="3329535"/>
            <a:ext cx="308395" cy="45198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27E52AF-E679-4E72-ADDE-8947E64375D6}"/>
              </a:ext>
            </a:extLst>
          </p:cNvPr>
          <p:cNvCxnSpPr>
            <a:cxnSpLocks/>
            <a:stCxn id="42" idx="3"/>
            <a:endCxn id="9" idx="0"/>
          </p:cNvCxnSpPr>
          <p:nvPr/>
        </p:nvCxnSpPr>
        <p:spPr>
          <a:xfrm flipH="1">
            <a:off x="1917017" y="3904979"/>
            <a:ext cx="258647" cy="58623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D8ED86F-D55C-4AED-A598-85304D7F1143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flipH="1">
            <a:off x="2743200" y="3923878"/>
            <a:ext cx="240052" cy="57309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9F3128D-ED1A-492B-93F5-D3588DD20FAD}"/>
              </a:ext>
            </a:extLst>
          </p:cNvPr>
          <p:cNvCxnSpPr>
            <a:cxnSpLocks/>
            <a:stCxn id="8" idx="5"/>
            <a:endCxn id="10" idx="0"/>
          </p:cNvCxnSpPr>
          <p:nvPr/>
        </p:nvCxnSpPr>
        <p:spPr>
          <a:xfrm>
            <a:off x="3949244" y="3899445"/>
            <a:ext cx="309024" cy="614535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346850E-8512-448E-BAE8-19FE7FD34514}"/>
              </a:ext>
            </a:extLst>
          </p:cNvPr>
          <p:cNvCxnSpPr>
            <a:cxnSpLocks/>
            <a:stCxn id="5" idx="5"/>
            <a:endCxn id="8" idx="0"/>
          </p:cNvCxnSpPr>
          <p:nvPr/>
        </p:nvCxnSpPr>
        <p:spPr>
          <a:xfrm>
            <a:off x="3650760" y="3326657"/>
            <a:ext cx="243494" cy="430381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B76A9A-B1B6-4DC5-B163-C09A07461A5D}"/>
              </a:ext>
            </a:extLst>
          </p:cNvPr>
          <p:cNvCxnSpPr>
            <a:cxnSpLocks/>
            <a:stCxn id="47" idx="5"/>
            <a:endCxn id="5" idx="0"/>
          </p:cNvCxnSpPr>
          <p:nvPr/>
        </p:nvCxnSpPr>
        <p:spPr>
          <a:xfrm>
            <a:off x="3194555" y="2771058"/>
            <a:ext cx="398813" cy="40656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C29F088-C88C-4FF7-9B97-7398159C4A64}"/>
              </a:ext>
            </a:extLst>
          </p:cNvPr>
          <p:cNvCxnSpPr>
            <a:cxnSpLocks/>
            <a:stCxn id="46" idx="5"/>
            <a:endCxn id="6" idx="0"/>
          </p:cNvCxnSpPr>
          <p:nvPr/>
        </p:nvCxnSpPr>
        <p:spPr>
          <a:xfrm>
            <a:off x="2718433" y="3329535"/>
            <a:ext cx="264819" cy="419742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445B923-92E9-44C2-A363-864A54235FE5}"/>
              </a:ext>
            </a:extLst>
          </p:cNvPr>
          <p:cNvSpPr/>
          <p:nvPr/>
        </p:nvSpPr>
        <p:spPr>
          <a:xfrm>
            <a:off x="3295409" y="4507546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C67FC2D-F51E-4A90-857B-85473F3E602D}"/>
              </a:ext>
            </a:extLst>
          </p:cNvPr>
          <p:cNvCxnSpPr>
            <a:cxnSpLocks/>
            <a:stCxn id="6" idx="5"/>
            <a:endCxn id="54" idx="0"/>
          </p:cNvCxnSpPr>
          <p:nvPr/>
        </p:nvCxnSpPr>
        <p:spPr>
          <a:xfrm>
            <a:off x="3040644" y="3898308"/>
            <a:ext cx="339327" cy="60923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DE1AA7ED-F31F-4032-A95C-B973F2BA7A6A}"/>
              </a:ext>
            </a:extLst>
          </p:cNvPr>
          <p:cNvSpPr/>
          <p:nvPr/>
        </p:nvSpPr>
        <p:spPr>
          <a:xfrm>
            <a:off x="7857550" y="2916111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B488527-5FBB-4476-99F3-0D33AABF17D9}"/>
              </a:ext>
            </a:extLst>
          </p:cNvPr>
          <p:cNvSpPr/>
          <p:nvPr/>
        </p:nvSpPr>
        <p:spPr>
          <a:xfrm>
            <a:off x="8584984" y="2890541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1E81A57-818B-4366-8300-D5B2A71A90F5}"/>
              </a:ext>
            </a:extLst>
          </p:cNvPr>
          <p:cNvSpPr/>
          <p:nvPr/>
        </p:nvSpPr>
        <p:spPr>
          <a:xfrm>
            <a:off x="7436939" y="3460879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9E96629-FCB2-470A-AAF2-6606BB6AE4D8}"/>
              </a:ext>
            </a:extLst>
          </p:cNvPr>
          <p:cNvSpPr/>
          <p:nvPr/>
        </p:nvSpPr>
        <p:spPr>
          <a:xfrm>
            <a:off x="7772987" y="2107284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DC5179A-DBA2-4F9D-B1F5-FEA4C3033FBA}"/>
              </a:ext>
            </a:extLst>
          </p:cNvPr>
          <p:cNvSpPr/>
          <p:nvPr/>
        </p:nvSpPr>
        <p:spPr>
          <a:xfrm>
            <a:off x="7275022" y="2430615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04A470A-4C56-4511-8B22-D944D600CD2B}"/>
              </a:ext>
            </a:extLst>
          </p:cNvPr>
          <p:cNvSpPr/>
          <p:nvPr/>
        </p:nvSpPr>
        <p:spPr>
          <a:xfrm>
            <a:off x="9331395" y="4092184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2090663-E815-4C92-85EB-60241D7B65E7}"/>
              </a:ext>
            </a:extLst>
          </p:cNvPr>
          <p:cNvSpPr/>
          <p:nvPr/>
        </p:nvSpPr>
        <p:spPr>
          <a:xfrm>
            <a:off x="8031837" y="3669034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1ABDDE5-FED4-4553-88F4-178FA2ED58A2}"/>
              </a:ext>
            </a:extLst>
          </p:cNvPr>
          <p:cNvSpPr/>
          <p:nvPr/>
        </p:nvSpPr>
        <p:spPr>
          <a:xfrm>
            <a:off x="8296150" y="2388597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769AA0D-699A-4BBC-951F-F990EAC59A43}"/>
              </a:ext>
            </a:extLst>
          </p:cNvPr>
          <p:cNvSpPr/>
          <p:nvPr/>
        </p:nvSpPr>
        <p:spPr>
          <a:xfrm>
            <a:off x="7203454" y="3011346"/>
            <a:ext cx="169123" cy="15494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F0D7F21-2121-4A77-958F-62846683EDE3}"/>
              </a:ext>
            </a:extLst>
          </p:cNvPr>
          <p:cNvSpPr/>
          <p:nvPr/>
        </p:nvSpPr>
        <p:spPr>
          <a:xfrm>
            <a:off x="9937843" y="3705516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E848DC5-38F4-4BB4-9337-FC526233A0DB}"/>
              </a:ext>
            </a:extLst>
          </p:cNvPr>
          <p:cNvSpPr/>
          <p:nvPr/>
        </p:nvSpPr>
        <p:spPr>
          <a:xfrm>
            <a:off x="8715421" y="4016929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21968E5-BBDC-46EA-9F95-8D9492FE0F8C}"/>
              </a:ext>
            </a:extLst>
          </p:cNvPr>
          <p:cNvSpPr/>
          <p:nvPr/>
        </p:nvSpPr>
        <p:spPr>
          <a:xfrm>
            <a:off x="9371031" y="4639830"/>
            <a:ext cx="155537" cy="16684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6DC9373-E364-4AA3-8F42-60607978638C}"/>
              </a:ext>
            </a:extLst>
          </p:cNvPr>
          <p:cNvSpPr/>
          <p:nvPr/>
        </p:nvSpPr>
        <p:spPr>
          <a:xfrm>
            <a:off x="8881988" y="4545155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74BB1D4-41AF-4F43-8D6E-45FDA24A183D}"/>
              </a:ext>
            </a:extLst>
          </p:cNvPr>
          <p:cNvSpPr/>
          <p:nvPr/>
        </p:nvSpPr>
        <p:spPr>
          <a:xfrm>
            <a:off x="9886343" y="4308738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2E9EC80-1C0E-4BDF-B13E-398B3D817A18}"/>
              </a:ext>
            </a:extLst>
          </p:cNvPr>
          <p:cNvSpPr/>
          <p:nvPr/>
        </p:nvSpPr>
        <p:spPr>
          <a:xfrm>
            <a:off x="9422068" y="3319832"/>
            <a:ext cx="162331" cy="174601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CDE3C7E-C949-4281-B6CE-E151DE27A137}"/>
              </a:ext>
            </a:extLst>
          </p:cNvPr>
          <p:cNvCxnSpPr>
            <a:cxnSpLocks/>
            <a:stCxn id="61" idx="4"/>
            <a:endCxn id="73" idx="1"/>
          </p:cNvCxnSpPr>
          <p:nvPr/>
        </p:nvCxnSpPr>
        <p:spPr>
          <a:xfrm>
            <a:off x="7935319" y="3082951"/>
            <a:ext cx="121285" cy="608775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277273D-91EA-4E27-9731-5D4BDE4D2AD2}"/>
              </a:ext>
            </a:extLst>
          </p:cNvPr>
          <p:cNvCxnSpPr>
            <a:cxnSpLocks/>
            <a:stCxn id="71" idx="7"/>
            <a:endCxn id="79" idx="3"/>
          </p:cNvCxnSpPr>
          <p:nvPr/>
        </p:nvCxnSpPr>
        <p:spPr>
          <a:xfrm flipV="1">
            <a:off x="9475751" y="3847923"/>
            <a:ext cx="484870" cy="26695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2EDB777-3F70-4010-B28F-4A8C4A379984}"/>
              </a:ext>
            </a:extLst>
          </p:cNvPr>
          <p:cNvCxnSpPr>
            <a:cxnSpLocks/>
            <a:stCxn id="71" idx="4"/>
            <a:endCxn id="83" idx="0"/>
          </p:cNvCxnSpPr>
          <p:nvPr/>
        </p:nvCxnSpPr>
        <p:spPr>
          <a:xfrm>
            <a:off x="9415957" y="4247133"/>
            <a:ext cx="32843" cy="392697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0E504AB-9BB1-42A1-A628-1FAADEE419A2}"/>
              </a:ext>
            </a:extLst>
          </p:cNvPr>
          <p:cNvCxnSpPr>
            <a:cxnSpLocks/>
            <a:stCxn id="61" idx="5"/>
            <a:endCxn id="71" idx="1"/>
          </p:cNvCxnSpPr>
          <p:nvPr/>
        </p:nvCxnSpPr>
        <p:spPr>
          <a:xfrm>
            <a:off x="7990309" y="3058518"/>
            <a:ext cx="1365853" cy="105635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AC64F38-A873-4A55-A61C-3871B6942254}"/>
              </a:ext>
            </a:extLst>
          </p:cNvPr>
          <p:cNvCxnSpPr>
            <a:cxnSpLocks/>
            <a:stCxn id="71" idx="3"/>
            <a:endCxn id="85" idx="7"/>
          </p:cNvCxnSpPr>
          <p:nvPr/>
        </p:nvCxnSpPr>
        <p:spPr>
          <a:xfrm flipH="1">
            <a:off x="9020546" y="4224441"/>
            <a:ext cx="335616" cy="346284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6A1C9D6-EE83-43B0-901D-6801D3BC555A}"/>
              </a:ext>
            </a:extLst>
          </p:cNvPr>
          <p:cNvCxnSpPr>
            <a:cxnSpLocks/>
            <a:stCxn id="61" idx="2"/>
            <a:endCxn id="77" idx="6"/>
          </p:cNvCxnSpPr>
          <p:nvPr/>
        </p:nvCxnSpPr>
        <p:spPr>
          <a:xfrm flipH="1">
            <a:off x="7372577" y="2999531"/>
            <a:ext cx="484973" cy="8929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3E78ECB-E086-4BF4-AD9C-19ECA9B75366}"/>
              </a:ext>
            </a:extLst>
          </p:cNvPr>
          <p:cNvCxnSpPr>
            <a:cxnSpLocks/>
            <a:stCxn id="61" idx="3"/>
            <a:endCxn id="65" idx="7"/>
          </p:cNvCxnSpPr>
          <p:nvPr/>
        </p:nvCxnSpPr>
        <p:spPr>
          <a:xfrm flipH="1">
            <a:off x="7575497" y="3058518"/>
            <a:ext cx="304831" cy="427931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CA007F4-2A8D-494E-87B3-6DAA67FB3E27}"/>
              </a:ext>
            </a:extLst>
          </p:cNvPr>
          <p:cNvCxnSpPr>
            <a:cxnSpLocks/>
            <a:stCxn id="61" idx="0"/>
            <a:endCxn id="67" idx="4"/>
          </p:cNvCxnSpPr>
          <p:nvPr/>
        </p:nvCxnSpPr>
        <p:spPr>
          <a:xfrm flipH="1" flipV="1">
            <a:off x="7854153" y="2281885"/>
            <a:ext cx="81166" cy="63422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86A6B84-BAE5-421B-8343-137E79F21779}"/>
              </a:ext>
            </a:extLst>
          </p:cNvPr>
          <p:cNvCxnSpPr>
            <a:cxnSpLocks/>
            <a:stCxn id="61" idx="7"/>
            <a:endCxn id="75" idx="4"/>
          </p:cNvCxnSpPr>
          <p:nvPr/>
        </p:nvCxnSpPr>
        <p:spPr>
          <a:xfrm flipV="1">
            <a:off x="7990309" y="2543546"/>
            <a:ext cx="390403" cy="39699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401FA5-690A-4717-A6EE-3F4EBB7E0E37}"/>
              </a:ext>
            </a:extLst>
          </p:cNvPr>
          <p:cNvCxnSpPr>
            <a:cxnSpLocks/>
            <a:stCxn id="61" idx="1"/>
            <a:endCxn id="69" idx="6"/>
          </p:cNvCxnSpPr>
          <p:nvPr/>
        </p:nvCxnSpPr>
        <p:spPr>
          <a:xfrm flipH="1" flipV="1">
            <a:off x="7437353" y="2517916"/>
            <a:ext cx="442975" cy="42262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FA1309C-65FE-47A4-A571-66E3A9654BD6}"/>
              </a:ext>
            </a:extLst>
          </p:cNvPr>
          <p:cNvCxnSpPr>
            <a:cxnSpLocks/>
            <a:stCxn id="61" idx="6"/>
            <a:endCxn id="63" idx="2"/>
          </p:cNvCxnSpPr>
          <p:nvPr/>
        </p:nvCxnSpPr>
        <p:spPr>
          <a:xfrm flipV="1">
            <a:off x="8013087" y="2977842"/>
            <a:ext cx="571897" cy="2168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BE35B41-B51A-4D05-8BDD-B587663314EF}"/>
              </a:ext>
            </a:extLst>
          </p:cNvPr>
          <p:cNvCxnSpPr>
            <a:cxnSpLocks/>
            <a:stCxn id="71" idx="2"/>
            <a:endCxn id="81" idx="6"/>
          </p:cNvCxnSpPr>
          <p:nvPr/>
        </p:nvCxnSpPr>
        <p:spPr>
          <a:xfrm flipH="1" flipV="1">
            <a:off x="8870958" y="4100349"/>
            <a:ext cx="460437" cy="6931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D30B970-F70E-44A8-81BE-4A6D9959ACCF}"/>
              </a:ext>
            </a:extLst>
          </p:cNvPr>
          <p:cNvCxnSpPr>
            <a:cxnSpLocks/>
            <a:stCxn id="71" idx="5"/>
            <a:endCxn id="87" idx="2"/>
          </p:cNvCxnSpPr>
          <p:nvPr/>
        </p:nvCxnSpPr>
        <p:spPr>
          <a:xfrm>
            <a:off x="9475751" y="4224441"/>
            <a:ext cx="410592" cy="17159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34B6D98-EEE7-454E-ABF4-DAAD7FC03ECC}"/>
              </a:ext>
            </a:extLst>
          </p:cNvPr>
          <p:cNvCxnSpPr>
            <a:cxnSpLocks/>
            <a:stCxn id="71" idx="0"/>
            <a:endCxn id="89" idx="4"/>
          </p:cNvCxnSpPr>
          <p:nvPr/>
        </p:nvCxnSpPr>
        <p:spPr>
          <a:xfrm flipV="1">
            <a:off x="9415957" y="3494433"/>
            <a:ext cx="87277" cy="597751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C2C556E8-7B53-4C6F-BF98-1F995D29A42E}"/>
              </a:ext>
            </a:extLst>
          </p:cNvPr>
          <p:cNvSpPr txBox="1"/>
          <p:nvPr/>
        </p:nvSpPr>
        <p:spPr>
          <a:xfrm>
            <a:off x="1962868" y="4806670"/>
            <a:ext cx="215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Infector ratio ~ 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B0763DC-6EF7-4F5E-B273-5A3216A4BF88}"/>
              </a:ext>
            </a:extLst>
          </p:cNvPr>
          <p:cNvSpPr txBox="1"/>
          <p:nvPr/>
        </p:nvSpPr>
        <p:spPr>
          <a:xfrm>
            <a:off x="7275022" y="4801084"/>
            <a:ext cx="215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Infector ratio ~ 7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3045DFF-0729-4C50-B702-15572D2EAD94}"/>
              </a:ext>
            </a:extLst>
          </p:cNvPr>
          <p:cNvSpPr txBox="1"/>
          <p:nvPr/>
        </p:nvSpPr>
        <p:spPr>
          <a:xfrm>
            <a:off x="8506623" y="2447256"/>
            <a:ext cx="1698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 spreader</a:t>
            </a:r>
          </a:p>
        </p:txBody>
      </p:sp>
    </p:spTree>
    <p:extLst>
      <p:ext uri="{BB962C8B-B14F-4D97-AF65-F5344CB8AC3E}">
        <p14:creationId xmlns:p14="http://schemas.microsoft.com/office/powerpoint/2010/main" val="4107885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1DF4-2E3E-41AF-AD0B-A075EBA4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the final transmission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66DBD-2C96-493C-BE4B-DE2B33497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1"/>
            <a:ext cx="9601200" cy="40005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Dealing with multiple optimal host assignment</a:t>
            </a:r>
          </a:p>
          <a:p>
            <a:pPr lvl="1"/>
            <a:r>
              <a:rPr lang="en-US" sz="2200" dirty="0"/>
              <a:t>Summarize over several runs of </a:t>
            </a:r>
            <a:r>
              <a:rPr lang="en-US" sz="2200" dirty="0" err="1"/>
              <a:t>TNet</a:t>
            </a:r>
            <a:r>
              <a:rPr lang="en-US" sz="2200" dirty="0"/>
              <a:t> (Sampling)</a:t>
            </a:r>
          </a:p>
          <a:p>
            <a:pPr lvl="1"/>
            <a:r>
              <a:rPr lang="en-US" sz="2200" dirty="0"/>
              <a:t>Pick the transmission edges based on a sampling threshold</a:t>
            </a:r>
          </a:p>
          <a:p>
            <a:r>
              <a:rPr lang="en-US" sz="2800" dirty="0"/>
              <a:t>Choices over maximum likelihood transmission phylogeny</a:t>
            </a:r>
          </a:p>
          <a:p>
            <a:pPr lvl="1"/>
            <a:r>
              <a:rPr lang="en-US" sz="2200" dirty="0"/>
              <a:t>Summarize over several bootstrap phylogeny</a:t>
            </a:r>
          </a:p>
          <a:p>
            <a:pPr lvl="1"/>
            <a:r>
              <a:rPr lang="en-US" sz="2200" dirty="0"/>
              <a:t>Pick the transmission edges based on a bootstrap threshold</a:t>
            </a:r>
          </a:p>
          <a:p>
            <a:r>
              <a:rPr lang="en-US" sz="2800" dirty="0"/>
              <a:t>Summarize both steps</a:t>
            </a:r>
          </a:p>
          <a:p>
            <a:pPr lvl="1"/>
            <a:r>
              <a:rPr lang="en-US" sz="2200" dirty="0"/>
              <a:t>First use a sampling threshold to get the edges over several runs on a single tree</a:t>
            </a:r>
          </a:p>
          <a:p>
            <a:pPr lvl="1"/>
            <a:r>
              <a:rPr lang="en-US" sz="2200" dirty="0"/>
              <a:t>Then use a bootstrap threshold to get the summary edges over all the bootstrap trees</a:t>
            </a:r>
          </a:p>
          <a:p>
            <a:pPr lvl="1"/>
            <a:r>
              <a:rPr lang="en-US" sz="2200" dirty="0"/>
              <a:t>These summary edges will inter the final transmission network</a:t>
            </a:r>
          </a:p>
        </p:txBody>
      </p:sp>
    </p:spTree>
    <p:extLst>
      <p:ext uri="{BB962C8B-B14F-4D97-AF65-F5344CB8AC3E}">
        <p14:creationId xmlns:p14="http://schemas.microsoft.com/office/powerpoint/2010/main" val="2909876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138C-9657-497F-A19F-8AF0740B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FAVITES Simulation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90D8-9D0F-44E3-A9E3-6DB2C34EF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5009321"/>
          </a:xfrm>
        </p:spPr>
        <p:txBody>
          <a:bodyPr>
            <a:normAutofit/>
          </a:bodyPr>
          <a:lstStyle/>
          <a:p>
            <a:r>
              <a:rPr lang="en-US" dirty="0"/>
              <a:t>Contact Network: </a:t>
            </a:r>
            <a:r>
              <a:rPr lang="en-US" dirty="0" err="1"/>
              <a:t>Barabasi</a:t>
            </a:r>
            <a:r>
              <a:rPr lang="en-US" dirty="0"/>
              <a:t>-Albert</a:t>
            </a:r>
          </a:p>
          <a:p>
            <a:r>
              <a:rPr lang="en-US" dirty="0"/>
              <a:t>Total number of nodes: 1000</a:t>
            </a:r>
          </a:p>
          <a:p>
            <a:r>
              <a:rPr lang="en-US" dirty="0"/>
              <a:t>Seed nodes: 1</a:t>
            </a:r>
          </a:p>
          <a:p>
            <a:r>
              <a:rPr lang="en-US" dirty="0"/>
              <a:t>Seed Sequence: User defined</a:t>
            </a:r>
          </a:p>
          <a:p>
            <a:r>
              <a:rPr lang="en-US" dirty="0"/>
              <a:t>Sequence Evolution: GTR + Gamma</a:t>
            </a:r>
          </a:p>
          <a:p>
            <a:r>
              <a:rPr lang="en-US" b="1" dirty="0"/>
              <a:t>Transmission Time Sample: SEIR and SIR models</a:t>
            </a:r>
          </a:p>
          <a:p>
            <a:r>
              <a:rPr lang="en-US" b="1" dirty="0"/>
              <a:t>Sequence length: 250bp, 500bp and 1000bp</a:t>
            </a:r>
          </a:p>
          <a:p>
            <a:r>
              <a:rPr lang="en-US" b="1" dirty="0"/>
              <a:t>Mutation rate: 0.125, 0.25 and 0.5</a:t>
            </a:r>
          </a:p>
          <a:p>
            <a:r>
              <a:rPr lang="pt-BR" b="1" dirty="0"/>
              <a:t>Number of viral sequences per host: 5, 10 and 20</a:t>
            </a:r>
          </a:p>
          <a:p>
            <a:r>
              <a:rPr lang="pt-BR" dirty="0"/>
              <a:t>20 runs in each setting</a:t>
            </a:r>
          </a:p>
          <a:p>
            <a:r>
              <a:rPr lang="pt-BR" dirty="0"/>
              <a:t>Total 560 dataset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05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A447-7941-474F-B433-71CA034D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TNet</a:t>
            </a:r>
            <a:r>
              <a:rPr lang="en-US" dirty="0"/>
              <a:t> on FAVITES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632B-577C-4C97-9324-11CD535C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2171700"/>
            <a:ext cx="4876800" cy="4000500"/>
          </a:xfrm>
        </p:spPr>
        <p:txBody>
          <a:bodyPr>
            <a:normAutofit/>
          </a:bodyPr>
          <a:lstStyle/>
          <a:p>
            <a:r>
              <a:rPr lang="en-US" dirty="0"/>
              <a:t>Measure</a:t>
            </a:r>
          </a:p>
          <a:p>
            <a:pPr lvl="1"/>
            <a:r>
              <a:rPr lang="en-US" dirty="0"/>
              <a:t>Precision</a:t>
            </a:r>
          </a:p>
          <a:p>
            <a:pPr lvl="1"/>
            <a:r>
              <a:rPr lang="en-US" dirty="0"/>
              <a:t>Recall</a:t>
            </a:r>
          </a:p>
          <a:p>
            <a:pPr lvl="1"/>
            <a:r>
              <a:rPr lang="en-US" dirty="0"/>
              <a:t>F1 score</a:t>
            </a:r>
          </a:p>
          <a:p>
            <a:r>
              <a:rPr lang="en-US" dirty="0"/>
              <a:t>The true transmission network was known</a:t>
            </a:r>
          </a:p>
          <a:p>
            <a:r>
              <a:rPr lang="en-US" dirty="0"/>
              <a:t>Compare against</a:t>
            </a:r>
          </a:p>
          <a:p>
            <a:pPr lvl="1"/>
            <a:r>
              <a:rPr lang="en-US" dirty="0" err="1"/>
              <a:t>Phyloscanner</a:t>
            </a:r>
            <a:endParaRPr lang="en-US" dirty="0"/>
          </a:p>
          <a:p>
            <a:pPr lvl="1"/>
            <a:r>
              <a:rPr lang="en-US" dirty="0"/>
              <a:t>Random Sampling</a:t>
            </a:r>
          </a:p>
          <a:p>
            <a:pPr lvl="1"/>
            <a:r>
              <a:rPr lang="en-US" dirty="0" err="1"/>
              <a:t>sharpTNI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65A2CE-F4B0-4FB5-BCC3-173D88E80D25}"/>
              </a:ext>
            </a:extLst>
          </p:cNvPr>
          <p:cNvSpPr txBox="1">
            <a:spLocks/>
          </p:cNvSpPr>
          <p:nvPr/>
        </p:nvSpPr>
        <p:spPr>
          <a:xfrm>
            <a:off x="6248400" y="2171700"/>
            <a:ext cx="4784035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Handling topological uncertainty</a:t>
            </a:r>
          </a:p>
          <a:p>
            <a:pPr lvl="1"/>
            <a:r>
              <a:rPr lang="en-US" dirty="0"/>
              <a:t>Use 100 bootstrap trees</a:t>
            </a:r>
          </a:p>
          <a:p>
            <a:pPr lvl="1"/>
            <a:r>
              <a:rPr lang="en-US" dirty="0"/>
              <a:t>50% bootstrap threshold</a:t>
            </a:r>
          </a:p>
          <a:p>
            <a:r>
              <a:rPr lang="en-US" dirty="0"/>
              <a:t>Handling sampling uncertainty</a:t>
            </a:r>
          </a:p>
          <a:p>
            <a:pPr lvl="1"/>
            <a:r>
              <a:rPr lang="en-US" dirty="0"/>
              <a:t>Run 100 times on a single tree</a:t>
            </a:r>
          </a:p>
          <a:p>
            <a:pPr lvl="1"/>
            <a:r>
              <a:rPr lang="en-US" dirty="0"/>
              <a:t>Run for all 100 bootstrap trees</a:t>
            </a:r>
          </a:p>
        </p:txBody>
      </p:sp>
    </p:spTree>
    <p:extLst>
      <p:ext uri="{BB962C8B-B14F-4D97-AF65-F5344CB8AC3E}">
        <p14:creationId xmlns:p14="http://schemas.microsoft.com/office/powerpoint/2010/main" val="3649914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FD28-6826-46C5-9E97-613503FA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1041400"/>
          </a:xfrm>
        </p:spPr>
        <p:txBody>
          <a:bodyPr>
            <a:noAutofit/>
          </a:bodyPr>
          <a:lstStyle/>
          <a:p>
            <a:r>
              <a:rPr lang="en-US" sz="4000" dirty="0"/>
              <a:t>Accuracy of methods using single sample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0F87416-EE4A-4968-822C-938C6D763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798428"/>
              </p:ext>
            </p:extLst>
          </p:nvPr>
        </p:nvGraphicFramePr>
        <p:xfrm>
          <a:off x="1371600" y="1815548"/>
          <a:ext cx="9601200" cy="435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131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0CD9-189A-4DED-9E93-86C614ED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9748"/>
          </a:xfrm>
        </p:spPr>
        <p:txBody>
          <a:bodyPr>
            <a:noAutofit/>
          </a:bodyPr>
          <a:lstStyle/>
          <a:p>
            <a:r>
              <a:rPr lang="en-US" sz="3200" dirty="0"/>
              <a:t>Accuracy of methods using multiple samples and multiple phylogenies (50% sampling threshold)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A57F446-2DBC-4676-A64D-F1F61F164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589000"/>
              </p:ext>
            </p:extLst>
          </p:nvPr>
        </p:nvGraphicFramePr>
        <p:xfrm>
          <a:off x="1371599" y="1815548"/>
          <a:ext cx="9601199" cy="435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612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0CD9-189A-4DED-9E93-86C614ED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9748"/>
          </a:xfrm>
        </p:spPr>
        <p:txBody>
          <a:bodyPr>
            <a:norm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Accuracy of methods using multiple samples and multiple phylogenies (100% sampling threshold)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1E0151-1065-4DC9-916E-779DB209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025476"/>
              </p:ext>
            </p:extLst>
          </p:nvPr>
        </p:nvGraphicFramePr>
        <p:xfrm>
          <a:off x="1371600" y="1815548"/>
          <a:ext cx="9601200" cy="435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046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A447-7941-474F-B433-71CA034D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TNet</a:t>
            </a:r>
            <a:r>
              <a:rPr lang="en-US" dirty="0"/>
              <a:t> on CDC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632B-577C-4C97-9324-11CD535C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724402" cy="4000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Dataset</a:t>
            </a:r>
          </a:p>
          <a:p>
            <a:pPr lvl="1"/>
            <a:r>
              <a:rPr lang="en-US" i="0" dirty="0"/>
              <a:t>10 HCV outbreaks with known sources</a:t>
            </a:r>
          </a:p>
          <a:p>
            <a:pPr lvl="1"/>
            <a:r>
              <a:rPr lang="en-US" i="0" dirty="0"/>
              <a:t>2 to 19 infected hosts per outbreak</a:t>
            </a:r>
          </a:p>
          <a:p>
            <a:pPr lvl="1"/>
            <a:r>
              <a:rPr lang="en-US" i="0" dirty="0"/>
              <a:t>49 to 209 sequences per outbreak</a:t>
            </a:r>
          </a:p>
          <a:p>
            <a:pPr lvl="1"/>
            <a:r>
              <a:rPr lang="en-US" dirty="0"/>
              <a:t>HVR-1 was </a:t>
            </a:r>
            <a:r>
              <a:rPr lang="en-US" i="0" dirty="0"/>
              <a:t>sequenced</a:t>
            </a:r>
            <a:r>
              <a:rPr lang="en-US" dirty="0"/>
              <a:t> </a:t>
            </a:r>
          </a:p>
          <a:p>
            <a:r>
              <a:rPr lang="en-US" dirty="0"/>
              <a:t>Measure</a:t>
            </a:r>
          </a:p>
          <a:p>
            <a:pPr lvl="1"/>
            <a:r>
              <a:rPr lang="en-US" dirty="0"/>
              <a:t>Precision</a:t>
            </a:r>
          </a:p>
          <a:p>
            <a:pPr lvl="1"/>
            <a:r>
              <a:rPr lang="en-US" dirty="0"/>
              <a:t>Recall</a:t>
            </a:r>
          </a:p>
          <a:p>
            <a:pPr lvl="1"/>
            <a:r>
              <a:rPr lang="en-US" dirty="0"/>
              <a:t>F1 score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65A2CE-F4B0-4FB5-BCC3-173D88E80D25}"/>
              </a:ext>
            </a:extLst>
          </p:cNvPr>
          <p:cNvSpPr txBox="1">
            <a:spLocks/>
          </p:cNvSpPr>
          <p:nvPr/>
        </p:nvSpPr>
        <p:spPr>
          <a:xfrm>
            <a:off x="6248400" y="2171700"/>
            <a:ext cx="4784035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Handling topological uncertainty</a:t>
            </a:r>
          </a:p>
          <a:p>
            <a:pPr lvl="1"/>
            <a:r>
              <a:rPr lang="en-US" dirty="0"/>
              <a:t>Use 100 bootstrap trees</a:t>
            </a:r>
          </a:p>
          <a:p>
            <a:pPr lvl="1"/>
            <a:r>
              <a:rPr lang="en-US" dirty="0"/>
              <a:t>50% bootstrap threshold</a:t>
            </a:r>
          </a:p>
          <a:p>
            <a:r>
              <a:rPr lang="en-US" dirty="0"/>
              <a:t>Handling sampling uncertainty</a:t>
            </a:r>
          </a:p>
          <a:p>
            <a:pPr lvl="1"/>
            <a:r>
              <a:rPr lang="en-US" dirty="0"/>
              <a:t>Run 100 times on a single tree</a:t>
            </a:r>
          </a:p>
          <a:p>
            <a:pPr lvl="1"/>
            <a:r>
              <a:rPr lang="en-US" dirty="0"/>
              <a:t>Run for all 100 bootstrap trees</a:t>
            </a:r>
          </a:p>
          <a:p>
            <a:r>
              <a:rPr lang="en-US" dirty="0"/>
              <a:t>Compare against</a:t>
            </a:r>
          </a:p>
          <a:p>
            <a:pPr lvl="1"/>
            <a:r>
              <a:rPr lang="en-US" dirty="0" err="1"/>
              <a:t>Phyloscanner</a:t>
            </a:r>
            <a:endParaRPr lang="en-US" dirty="0"/>
          </a:p>
          <a:p>
            <a:pPr lvl="1"/>
            <a:r>
              <a:rPr lang="en-US" dirty="0"/>
              <a:t>Random Sampling</a:t>
            </a:r>
          </a:p>
          <a:p>
            <a:pPr lvl="1"/>
            <a:r>
              <a:rPr lang="en-US" dirty="0" err="1"/>
              <a:t>sharpTNI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3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5B0D-02F0-445E-92AB-D01EEEB6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65250-23B8-49DC-BD23-DF8B42672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en-US" sz="2400" dirty="0"/>
              <a:t>Inputs</a:t>
            </a:r>
          </a:p>
          <a:p>
            <a:pPr lvl="1"/>
            <a:r>
              <a:rPr lang="en-US" sz="2400" dirty="0"/>
              <a:t>Viral sequences sampled from the hosts</a:t>
            </a:r>
          </a:p>
          <a:p>
            <a:pPr lvl="1"/>
            <a:r>
              <a:rPr lang="en-US" sz="2400" dirty="0"/>
              <a:t>Epidemiological data: sampling times, infection times</a:t>
            </a:r>
          </a:p>
          <a:p>
            <a:pPr lvl="1"/>
            <a:r>
              <a:rPr lang="en-US" sz="2400" dirty="0"/>
              <a:t>Other data: Contact network</a:t>
            </a:r>
          </a:p>
          <a:p>
            <a:pPr lvl="1"/>
            <a:endParaRPr lang="en-US" sz="2400" dirty="0"/>
          </a:p>
          <a:p>
            <a:r>
              <a:rPr lang="en-US" sz="2400" dirty="0"/>
              <a:t>Output</a:t>
            </a:r>
          </a:p>
          <a:p>
            <a:pPr lvl="1"/>
            <a:r>
              <a:rPr lang="en-US" sz="2400" dirty="0"/>
              <a:t>The Transmission Network</a:t>
            </a:r>
          </a:p>
        </p:txBody>
      </p:sp>
    </p:spTree>
    <p:extLst>
      <p:ext uri="{BB962C8B-B14F-4D97-AF65-F5344CB8AC3E}">
        <p14:creationId xmlns:p14="http://schemas.microsoft.com/office/powerpoint/2010/main" val="2979689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0CD9-189A-4DED-9E93-86C614ED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9748"/>
          </a:xfrm>
        </p:spPr>
        <p:txBody>
          <a:bodyPr>
            <a:normAutofit/>
          </a:bodyPr>
          <a:lstStyle/>
          <a:p>
            <a:r>
              <a:rPr lang="en-US" sz="3600" dirty="0"/>
              <a:t>Accuracy of methods using multiple samples and multiple phylogenies (50% sampling threshold)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B01863-4FFA-43DE-8358-23531B9C9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920710"/>
              </p:ext>
            </p:extLst>
          </p:nvPr>
        </p:nvGraphicFramePr>
        <p:xfrm>
          <a:off x="1371600" y="1815548"/>
          <a:ext cx="9601200" cy="435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296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7265823-2F94-43E2-842B-25811667512B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11297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Accuracy of methods using multiple samples and multiple phylogenies (100% sampling threshold)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9595F51-CA33-406C-8DBC-38FF3DC9B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84278"/>
              </p:ext>
            </p:extLst>
          </p:nvPr>
        </p:nvGraphicFramePr>
        <p:xfrm>
          <a:off x="1371600" y="1815548"/>
          <a:ext cx="9601200" cy="435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972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A447-7941-474F-B433-71CA034D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country level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632B-577C-4C97-9324-11CD535C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698"/>
            <a:ext cx="4876801" cy="40004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Dataset</a:t>
            </a:r>
          </a:p>
          <a:p>
            <a:pPr lvl="1"/>
            <a:r>
              <a:rPr lang="en-US" dirty="0"/>
              <a:t>59 countries</a:t>
            </a:r>
          </a:p>
          <a:p>
            <a:pPr lvl="1"/>
            <a:r>
              <a:rPr lang="en-US" dirty="0"/>
              <a:t>2123 total complete sequences</a:t>
            </a:r>
          </a:p>
          <a:p>
            <a:pPr lvl="1"/>
            <a:r>
              <a:rPr lang="en-US" dirty="0"/>
              <a:t>10 to 100 sequences per country</a:t>
            </a:r>
          </a:p>
          <a:p>
            <a:pPr lvl="1"/>
            <a:r>
              <a:rPr lang="en-US" dirty="0"/>
              <a:t>Up to June, 2020</a:t>
            </a:r>
          </a:p>
          <a:p>
            <a:r>
              <a:rPr lang="en-US" dirty="0"/>
              <a:t>Measure</a:t>
            </a:r>
          </a:p>
          <a:p>
            <a:pPr lvl="1"/>
            <a:r>
              <a:rPr lang="en-US" dirty="0"/>
              <a:t>Country of exposure</a:t>
            </a:r>
          </a:p>
          <a:p>
            <a:pPr lvl="1"/>
            <a:r>
              <a:rPr lang="en-US" dirty="0"/>
              <a:t>Top 5 spreaders and receivers in each month</a:t>
            </a:r>
          </a:p>
          <a:p>
            <a:pPr lvl="1"/>
            <a:r>
              <a:rPr lang="en-US" dirty="0"/>
              <a:t>Top 5 spreaders and receivers of USA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65A2CE-F4B0-4FB5-BCC3-173D88E80D25}"/>
              </a:ext>
            </a:extLst>
          </p:cNvPr>
          <p:cNvSpPr txBox="1">
            <a:spLocks/>
          </p:cNvSpPr>
          <p:nvPr/>
        </p:nvSpPr>
        <p:spPr>
          <a:xfrm>
            <a:off x="6096000" y="2171700"/>
            <a:ext cx="4936435" cy="4507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977DCC-4766-40C8-BB44-FFB129B76DD8}"/>
              </a:ext>
            </a:extLst>
          </p:cNvPr>
          <p:cNvSpPr txBox="1">
            <a:spLocks/>
          </p:cNvSpPr>
          <p:nvPr/>
        </p:nvSpPr>
        <p:spPr>
          <a:xfrm>
            <a:off x="6248400" y="2171700"/>
            <a:ext cx="4784035" cy="4000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Handling topological uncertainty</a:t>
            </a:r>
          </a:p>
          <a:p>
            <a:pPr lvl="1"/>
            <a:r>
              <a:rPr lang="en-US" dirty="0"/>
              <a:t>Use 10 bootstrap trees</a:t>
            </a:r>
          </a:p>
          <a:p>
            <a:r>
              <a:rPr lang="en-US" dirty="0"/>
              <a:t>Handling sampling uncertainty</a:t>
            </a:r>
          </a:p>
          <a:p>
            <a:pPr lvl="1"/>
            <a:r>
              <a:rPr lang="en-US" dirty="0"/>
              <a:t>Run 100 times on a single tree</a:t>
            </a:r>
          </a:p>
          <a:p>
            <a:pPr lvl="1"/>
            <a:r>
              <a:rPr lang="en-US" dirty="0"/>
              <a:t>Run for all 100 bootstrap trees</a:t>
            </a:r>
          </a:p>
          <a:p>
            <a:r>
              <a:rPr lang="en-US" dirty="0"/>
              <a:t>Compared against </a:t>
            </a:r>
            <a:r>
              <a:rPr lang="en-US" dirty="0" err="1"/>
              <a:t>Nextstrain</a:t>
            </a:r>
            <a:r>
              <a:rPr lang="en-US" dirty="0"/>
              <a:t> (augur)</a:t>
            </a:r>
          </a:p>
          <a:p>
            <a:r>
              <a:rPr lang="en-US" dirty="0" err="1"/>
              <a:t>sharpTNI</a:t>
            </a:r>
            <a:r>
              <a:rPr lang="en-US" dirty="0"/>
              <a:t> could not be applied because it did not scale to the size</a:t>
            </a:r>
          </a:p>
          <a:p>
            <a:r>
              <a:rPr lang="en-US" dirty="0"/>
              <a:t>We treated countries as hosts for this analysis</a:t>
            </a:r>
          </a:p>
        </p:txBody>
      </p:sp>
    </p:spTree>
    <p:extLst>
      <p:ext uri="{BB962C8B-B14F-4D97-AF65-F5344CB8AC3E}">
        <p14:creationId xmlns:p14="http://schemas.microsoft.com/office/powerpoint/2010/main" val="2799291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C41D-B9DC-4A5B-89E7-7FA2C3A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percentage of known country of exposure for each sequence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5AC2E5-3AD2-47C1-BC99-77EA7C337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079193"/>
              </p:ext>
            </p:extLst>
          </p:nvPr>
        </p:nvGraphicFramePr>
        <p:xfrm>
          <a:off x="3272561" y="2171700"/>
          <a:ext cx="5646877" cy="359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1F6385-1C3A-45B4-8F3B-0E978F7E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70032"/>
            <a:ext cx="9601200" cy="890411"/>
          </a:xfrm>
        </p:spPr>
        <p:txBody>
          <a:bodyPr>
            <a:normAutofit/>
          </a:bodyPr>
          <a:lstStyle/>
          <a:p>
            <a:r>
              <a:rPr lang="en-US" dirty="0" err="1"/>
              <a:t>TNet’s</a:t>
            </a:r>
            <a:r>
              <a:rPr lang="en-US" dirty="0"/>
              <a:t> minimum back-transmission sampling assumption is violated by countries </a:t>
            </a:r>
          </a:p>
          <a:p>
            <a:r>
              <a:rPr lang="en-US" dirty="0"/>
              <a:t>Countries keep getting “reinfected” from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3115175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FD28-6826-46C5-9E97-613503FA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5 spreaders during each month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29F7122-7187-4BB0-B2F1-67D84F451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541689"/>
              </p:ext>
            </p:extLst>
          </p:nvPr>
        </p:nvGraphicFramePr>
        <p:xfrm>
          <a:off x="0" y="1934816"/>
          <a:ext cx="4233332" cy="492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135E58E-DDF3-4DCB-8605-597431A13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938331"/>
              </p:ext>
            </p:extLst>
          </p:nvPr>
        </p:nvGraphicFramePr>
        <p:xfrm>
          <a:off x="4055534" y="1934815"/>
          <a:ext cx="4233332" cy="492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E30B26A-B679-4498-91DD-0EEAE80E66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373552"/>
              </p:ext>
            </p:extLst>
          </p:nvPr>
        </p:nvGraphicFramePr>
        <p:xfrm>
          <a:off x="8011057" y="1934819"/>
          <a:ext cx="4180943" cy="4923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673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FD28-6826-46C5-9E97-613503FA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5 receivers during each month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FE30CE3-CF1B-4474-891B-3E78DE796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76819"/>
              </p:ext>
            </p:extLst>
          </p:nvPr>
        </p:nvGraphicFramePr>
        <p:xfrm>
          <a:off x="-1" y="1934817"/>
          <a:ext cx="4255912" cy="452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199AA6-316E-4240-97B9-C42E97AE42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183099"/>
              </p:ext>
            </p:extLst>
          </p:nvPr>
        </p:nvGraphicFramePr>
        <p:xfrm>
          <a:off x="8003822" y="1934817"/>
          <a:ext cx="4188178" cy="452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18D9803-A666-4E1A-8B10-BC7EF64EC4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673840"/>
              </p:ext>
            </p:extLst>
          </p:nvPr>
        </p:nvGraphicFramePr>
        <p:xfrm>
          <a:off x="4044244" y="1934816"/>
          <a:ext cx="4255912" cy="452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6075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363DB3-B3F7-416F-9DD7-54F29CFBD7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445288"/>
              </p:ext>
            </p:extLst>
          </p:nvPr>
        </p:nvGraphicFramePr>
        <p:xfrm>
          <a:off x="7951806" y="2068688"/>
          <a:ext cx="4240194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1E0A46F-FE80-4D46-ACF1-ED311F682F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757776"/>
              </p:ext>
            </p:extLst>
          </p:nvPr>
        </p:nvGraphicFramePr>
        <p:xfrm>
          <a:off x="3975903" y="2068688"/>
          <a:ext cx="4240194" cy="45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93FA27F-6021-43AB-B4B1-EC4E72BDE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41012"/>
              </p:ext>
            </p:extLst>
          </p:nvPr>
        </p:nvGraphicFramePr>
        <p:xfrm>
          <a:off x="-13858" y="2068688"/>
          <a:ext cx="4240194" cy="4789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25621E5-805A-49D6-8CA8-8E937478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spreaders to USA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4223771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1BF69BB-55E5-4930-A895-620B46D7B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889415"/>
              </p:ext>
            </p:extLst>
          </p:nvPr>
        </p:nvGraphicFramePr>
        <p:xfrm>
          <a:off x="7795218" y="1934814"/>
          <a:ext cx="4413693" cy="451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F34A1E5-C785-48E5-A5B5-B98C96EC3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403441"/>
              </p:ext>
            </p:extLst>
          </p:nvPr>
        </p:nvGraphicFramePr>
        <p:xfrm>
          <a:off x="3817384" y="1934814"/>
          <a:ext cx="4228619" cy="451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09F5C2-8EDF-44A1-9F0E-3B0609AD6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713009"/>
              </p:ext>
            </p:extLst>
          </p:nvPr>
        </p:nvGraphicFramePr>
        <p:xfrm>
          <a:off x="0" y="1934817"/>
          <a:ext cx="3977834" cy="492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79FB515D-4E8E-4955-AA05-6C9B4888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/>
              <a:t>Top 5 receivers from USA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11853040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A447-7941-474F-B433-71CA034D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USA state level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632B-577C-4C97-9324-11CD535C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698"/>
            <a:ext cx="4876801" cy="4000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Dataset</a:t>
            </a:r>
          </a:p>
          <a:p>
            <a:pPr lvl="1"/>
            <a:r>
              <a:rPr lang="en-US" dirty="0"/>
              <a:t>30 states</a:t>
            </a:r>
          </a:p>
          <a:p>
            <a:pPr lvl="1"/>
            <a:r>
              <a:rPr lang="en-US" dirty="0"/>
              <a:t>1801 total complete sequences</a:t>
            </a:r>
          </a:p>
          <a:p>
            <a:pPr lvl="1"/>
            <a:r>
              <a:rPr lang="en-US" dirty="0"/>
              <a:t>10 to 100 sequences per country</a:t>
            </a:r>
          </a:p>
          <a:p>
            <a:pPr lvl="1"/>
            <a:r>
              <a:rPr lang="en-US" dirty="0"/>
              <a:t>Up to July, 2020</a:t>
            </a:r>
          </a:p>
          <a:p>
            <a:r>
              <a:rPr lang="en-US" dirty="0"/>
              <a:t>Measure</a:t>
            </a:r>
          </a:p>
          <a:p>
            <a:pPr lvl="1"/>
            <a:r>
              <a:rPr lang="en-US" dirty="0"/>
              <a:t>State of exposure</a:t>
            </a:r>
          </a:p>
          <a:p>
            <a:pPr lvl="1"/>
            <a:r>
              <a:rPr lang="en-US" dirty="0"/>
              <a:t>Top 5 spreaders and receivers in each month</a:t>
            </a:r>
          </a:p>
          <a:p>
            <a:pPr lvl="1"/>
            <a:r>
              <a:rPr lang="en-US" dirty="0"/>
              <a:t>Top 5 spreaders and receivers of New York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65A2CE-F4B0-4FB5-BCC3-173D88E80D25}"/>
              </a:ext>
            </a:extLst>
          </p:cNvPr>
          <p:cNvSpPr txBox="1">
            <a:spLocks/>
          </p:cNvSpPr>
          <p:nvPr/>
        </p:nvSpPr>
        <p:spPr>
          <a:xfrm>
            <a:off x="6096000" y="2171700"/>
            <a:ext cx="4936435" cy="4507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977DCC-4766-40C8-BB44-FFB129B76DD8}"/>
              </a:ext>
            </a:extLst>
          </p:cNvPr>
          <p:cNvSpPr txBox="1">
            <a:spLocks/>
          </p:cNvSpPr>
          <p:nvPr/>
        </p:nvSpPr>
        <p:spPr>
          <a:xfrm>
            <a:off x="6248400" y="2171700"/>
            <a:ext cx="4784035" cy="4000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Handling topological uncertainty</a:t>
            </a:r>
          </a:p>
          <a:p>
            <a:pPr lvl="1"/>
            <a:r>
              <a:rPr lang="en-US" dirty="0"/>
              <a:t>Use 10 bootstrap trees</a:t>
            </a:r>
          </a:p>
          <a:p>
            <a:r>
              <a:rPr lang="en-US" dirty="0"/>
              <a:t>Handling sampling uncertainty</a:t>
            </a:r>
          </a:p>
          <a:p>
            <a:pPr lvl="1"/>
            <a:r>
              <a:rPr lang="en-US" dirty="0"/>
              <a:t>Run 100 times on a single tree</a:t>
            </a:r>
          </a:p>
          <a:p>
            <a:pPr lvl="1"/>
            <a:r>
              <a:rPr lang="en-US" dirty="0"/>
              <a:t>Run for all 100 bootstrap trees</a:t>
            </a:r>
          </a:p>
          <a:p>
            <a:r>
              <a:rPr lang="en-US" dirty="0"/>
              <a:t>Compared against </a:t>
            </a:r>
            <a:r>
              <a:rPr lang="en-US" dirty="0" err="1"/>
              <a:t>Nextstrain</a:t>
            </a:r>
            <a:r>
              <a:rPr lang="en-US" dirty="0"/>
              <a:t> (augur)</a:t>
            </a:r>
          </a:p>
          <a:p>
            <a:r>
              <a:rPr lang="en-US" dirty="0" err="1"/>
              <a:t>sharpTNI</a:t>
            </a:r>
            <a:r>
              <a:rPr lang="en-US" dirty="0"/>
              <a:t> could not be applied because it did not scale to the size</a:t>
            </a:r>
          </a:p>
          <a:p>
            <a:r>
              <a:rPr lang="en-US" dirty="0"/>
              <a:t>We treated states as hosts for this analysis</a:t>
            </a:r>
          </a:p>
        </p:txBody>
      </p:sp>
    </p:spTree>
    <p:extLst>
      <p:ext uri="{BB962C8B-B14F-4D97-AF65-F5344CB8AC3E}">
        <p14:creationId xmlns:p14="http://schemas.microsoft.com/office/powerpoint/2010/main" val="3684424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C41D-B9DC-4A5B-89E7-7FA2C3A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percentage of known state of exposure for each sequence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5AC2E5-3AD2-47C1-BC99-77EA7C337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244533"/>
              </p:ext>
            </p:extLst>
          </p:nvPr>
        </p:nvGraphicFramePr>
        <p:xfrm>
          <a:off x="3272561" y="2171700"/>
          <a:ext cx="5646877" cy="359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1F6385-1C3A-45B4-8F3B-0E978F7E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70032"/>
            <a:ext cx="9601200" cy="890411"/>
          </a:xfrm>
        </p:spPr>
        <p:txBody>
          <a:bodyPr>
            <a:normAutofit/>
          </a:bodyPr>
          <a:lstStyle/>
          <a:p>
            <a:r>
              <a:rPr lang="en-US" dirty="0" err="1"/>
              <a:t>TNet’s</a:t>
            </a:r>
            <a:r>
              <a:rPr lang="en-US" dirty="0"/>
              <a:t> minimum back-transmission sampling assumption is violated by countries </a:t>
            </a:r>
          </a:p>
          <a:p>
            <a:r>
              <a:rPr lang="en-US" dirty="0"/>
              <a:t>Countries keep getting “reinfected” from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403767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CA19-8EC3-4EE8-AF6C-A76C31F4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5F16D-3964-4419-8804-8B563A998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000500"/>
          </a:xfrm>
        </p:spPr>
        <p:txBody>
          <a:bodyPr/>
          <a:lstStyle/>
          <a:p>
            <a:r>
              <a:rPr lang="en-US" sz="2400" dirty="0"/>
              <a:t>Sequence Similarity or Relatedness Graph based</a:t>
            </a:r>
          </a:p>
          <a:p>
            <a:pPr lvl="1"/>
            <a:r>
              <a:rPr lang="en-US" sz="2400" dirty="0"/>
              <a:t>Ex: QUENTIN, HIV-TRACE</a:t>
            </a:r>
          </a:p>
          <a:p>
            <a:pPr lvl="1"/>
            <a:r>
              <a:rPr lang="en-US" sz="2400" dirty="0"/>
              <a:t>Lack of resolution, often unable to infer transmission directions</a:t>
            </a:r>
          </a:p>
          <a:p>
            <a:pPr lvl="1"/>
            <a:endParaRPr lang="en-US" sz="2400" dirty="0"/>
          </a:p>
          <a:p>
            <a:r>
              <a:rPr lang="en-US" sz="2400" dirty="0"/>
              <a:t>Phylogeny based</a:t>
            </a:r>
          </a:p>
          <a:p>
            <a:pPr lvl="1"/>
            <a:r>
              <a:rPr lang="en-US" sz="2400" dirty="0"/>
              <a:t>Ex: </a:t>
            </a:r>
            <a:r>
              <a:rPr lang="en-US" sz="2400" dirty="0" err="1"/>
              <a:t>Phybreak</a:t>
            </a:r>
            <a:r>
              <a:rPr lang="en-US" sz="2400" dirty="0"/>
              <a:t>, </a:t>
            </a:r>
            <a:r>
              <a:rPr lang="en-US" sz="2400" dirty="0" err="1"/>
              <a:t>TransPhylo</a:t>
            </a:r>
            <a:r>
              <a:rPr lang="en-US" sz="2400" dirty="0"/>
              <a:t>, </a:t>
            </a:r>
            <a:r>
              <a:rPr lang="en-US" sz="2400" dirty="0" err="1"/>
              <a:t>BadTrIP</a:t>
            </a:r>
            <a:r>
              <a:rPr lang="en-US" sz="2400" dirty="0"/>
              <a:t>, </a:t>
            </a:r>
            <a:r>
              <a:rPr lang="en-US" sz="2400" dirty="0" err="1"/>
              <a:t>Phyloscanner</a:t>
            </a:r>
            <a:r>
              <a:rPr lang="en-US" sz="2400" dirty="0"/>
              <a:t>, </a:t>
            </a:r>
            <a:r>
              <a:rPr lang="en-US" sz="2400" dirty="0" err="1"/>
              <a:t>SharpTNI</a:t>
            </a:r>
            <a:r>
              <a:rPr lang="en-US" sz="2400" dirty="0"/>
              <a:t>, </a:t>
            </a:r>
            <a:r>
              <a:rPr lang="en-US" sz="2400" dirty="0" err="1"/>
              <a:t>TNet</a:t>
            </a:r>
            <a:endParaRPr lang="en-US" sz="2400" dirty="0"/>
          </a:p>
          <a:p>
            <a:pPr lvl="1"/>
            <a:r>
              <a:rPr lang="en-US" sz="2400" dirty="0"/>
              <a:t>Construct a phylogeny from the viral sequences (transmission phylogeny)</a:t>
            </a:r>
          </a:p>
          <a:p>
            <a:pPr lvl="1"/>
            <a:r>
              <a:rPr lang="en-US" sz="2400" dirty="0"/>
              <a:t>Infer transmission by computing a host assignment for each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793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4E12A6B-9DD7-48C0-8EBF-57CC8AEF58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909213"/>
              </p:ext>
            </p:extLst>
          </p:nvPr>
        </p:nvGraphicFramePr>
        <p:xfrm>
          <a:off x="-11290" y="1934817"/>
          <a:ext cx="4135615" cy="448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7666522-4BBD-430D-9868-3F66BC659F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687597"/>
              </p:ext>
            </p:extLst>
          </p:nvPr>
        </p:nvGraphicFramePr>
        <p:xfrm>
          <a:off x="8150579" y="1934816"/>
          <a:ext cx="4135615" cy="448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9BECD7F-BFD4-4EBF-B8A9-8CCBA71A9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722380"/>
              </p:ext>
            </p:extLst>
          </p:nvPr>
        </p:nvGraphicFramePr>
        <p:xfrm>
          <a:off x="3855156" y="1934815"/>
          <a:ext cx="4481688" cy="448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5F1E71D-FE4F-46A1-87F0-78253A4B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spreaders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41344796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7E63A0A-3CBC-4FC7-9D19-198B83A9D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203665"/>
              </p:ext>
            </p:extLst>
          </p:nvPr>
        </p:nvGraphicFramePr>
        <p:xfrm>
          <a:off x="-2" y="1934817"/>
          <a:ext cx="4374294" cy="470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F9E9B21-68E0-4F84-A58C-1D8C5DBFED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70092"/>
              </p:ext>
            </p:extLst>
          </p:nvPr>
        </p:nvGraphicFramePr>
        <p:xfrm>
          <a:off x="8137942" y="1934814"/>
          <a:ext cx="4194239" cy="470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20B4023-8183-4538-8CA8-82FB42595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751485"/>
              </p:ext>
            </p:extLst>
          </p:nvPr>
        </p:nvGraphicFramePr>
        <p:xfrm>
          <a:off x="4188107" y="1934814"/>
          <a:ext cx="4136021" cy="470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E2193DD7-29E4-47B3-85C5-13EB0B0F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receivers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8695517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4EA9D4C-7555-4094-A6C8-25FD21E45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60506"/>
              </p:ext>
            </p:extLst>
          </p:nvPr>
        </p:nvGraphicFramePr>
        <p:xfrm>
          <a:off x="33868" y="1934817"/>
          <a:ext cx="3612443" cy="454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7330390-95C1-4838-A3B1-46F5E7C7E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545255"/>
              </p:ext>
            </p:extLst>
          </p:nvPr>
        </p:nvGraphicFramePr>
        <p:xfrm>
          <a:off x="7512752" y="1934816"/>
          <a:ext cx="4797780" cy="454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9880461-83E2-45B2-91B0-1013D6D8A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301486"/>
              </p:ext>
            </p:extLst>
          </p:nvPr>
        </p:nvGraphicFramePr>
        <p:xfrm>
          <a:off x="3510845" y="1934816"/>
          <a:ext cx="4244622" cy="454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735EDD0-5FCB-43BB-A820-3849A340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spreaders to New York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1683778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7BD3A36-B5AC-46AE-AF02-AC6DC322D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708474"/>
              </p:ext>
            </p:extLst>
          </p:nvPr>
        </p:nvGraphicFramePr>
        <p:xfrm>
          <a:off x="7721600" y="1934817"/>
          <a:ext cx="4470401" cy="455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2FABEBD-6964-4920-BB82-40D8A5AE3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543125"/>
              </p:ext>
            </p:extLst>
          </p:nvPr>
        </p:nvGraphicFramePr>
        <p:xfrm>
          <a:off x="3420533" y="1934817"/>
          <a:ext cx="4572000" cy="455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A90388A-1FAB-4354-9375-3639503AD9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736203"/>
              </p:ext>
            </p:extLst>
          </p:nvPr>
        </p:nvGraphicFramePr>
        <p:xfrm>
          <a:off x="1" y="1934817"/>
          <a:ext cx="3629377" cy="455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07ECFD8-6B31-4AF7-9F1A-7D67665B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5 receivers from New York during each month</a:t>
            </a:r>
          </a:p>
        </p:txBody>
      </p:sp>
    </p:spTree>
    <p:extLst>
      <p:ext uri="{BB962C8B-B14F-4D97-AF65-F5344CB8AC3E}">
        <p14:creationId xmlns:p14="http://schemas.microsoft.com/office/powerpoint/2010/main" val="2696724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9D9A-6FE9-4FF6-9D19-06928270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915A-0AA2-44EA-9C3B-5D6EB2478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TNet</a:t>
            </a:r>
            <a:r>
              <a:rPr lang="en-US" dirty="0"/>
              <a:t> uses multiple strain sequences from each sampled host to infer transmissions and is simpler and more accurate than existing approaches.</a:t>
            </a:r>
          </a:p>
          <a:p>
            <a:r>
              <a:rPr lang="en-US" dirty="0" err="1"/>
              <a:t>TNet</a:t>
            </a:r>
            <a:r>
              <a:rPr lang="en-US" dirty="0"/>
              <a:t> uses an extended version of the classical </a:t>
            </a:r>
            <a:r>
              <a:rPr lang="en-US" dirty="0" err="1"/>
              <a:t>Sankoff</a:t>
            </a:r>
            <a:r>
              <a:rPr lang="en-US" dirty="0"/>
              <a:t> algorithm for ancestral host assignment, where it is possible to efficiently compute support values for individual transmission edges based on a sampling of optimal host assignments minimizing the number </a:t>
            </a:r>
            <a:r>
              <a:rPr lang="en-US"/>
              <a:t>of back-transmissions.</a:t>
            </a:r>
            <a:endParaRPr lang="en-US" dirty="0"/>
          </a:p>
          <a:p>
            <a:r>
              <a:rPr lang="en-US" dirty="0" err="1"/>
              <a:t>TNet</a:t>
            </a:r>
            <a:r>
              <a:rPr lang="en-US" dirty="0"/>
              <a:t> is parameter-free and highly scalable and can be easily applied within seconds to datasets with hundreds of strain sequences and hosts. </a:t>
            </a:r>
          </a:p>
        </p:txBody>
      </p:sp>
    </p:spTree>
    <p:extLst>
      <p:ext uri="{BB962C8B-B14F-4D97-AF65-F5344CB8AC3E}">
        <p14:creationId xmlns:p14="http://schemas.microsoft.com/office/powerpoint/2010/main" val="3910325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99B5-CF72-447F-AA51-636A7AB6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972E87-AFFB-4227-B31A-608540CF51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"/>
            <a:ext cx="12192000" cy="6861908"/>
          </a:xfrm>
        </p:spPr>
      </p:pic>
    </p:spTree>
    <p:extLst>
      <p:ext uri="{BB962C8B-B14F-4D97-AF65-F5344CB8AC3E}">
        <p14:creationId xmlns:p14="http://schemas.microsoft.com/office/powerpoint/2010/main" val="50722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6DB8-2CBD-4F11-8CAE-989C721B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TNet</a:t>
            </a:r>
            <a:r>
              <a:rPr lang="en-US" dirty="0"/>
              <a:t> workflow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B9E482-F65F-40B0-9793-94BECC9C5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56866"/>
            <a:ext cx="9601200" cy="3239668"/>
          </a:xfrm>
        </p:spPr>
      </p:pic>
    </p:spTree>
    <p:extLst>
      <p:ext uri="{BB962C8B-B14F-4D97-AF65-F5344CB8AC3E}">
        <p14:creationId xmlns:p14="http://schemas.microsoft.com/office/powerpoint/2010/main" val="421506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A1A0-EB71-479D-A95D-72BB57C3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assignment for internal nodes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C0ADD33-2C54-4BBB-90EF-75F5AC2D2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52" y="3429000"/>
            <a:ext cx="7522295" cy="2743200"/>
          </a:xfr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0EE2C0-7C65-477C-B9FB-62283B60570C}"/>
              </a:ext>
            </a:extLst>
          </p:cNvPr>
          <p:cNvCxnSpPr/>
          <p:nvPr/>
        </p:nvCxnSpPr>
        <p:spPr>
          <a:xfrm>
            <a:off x="5571066" y="4989689"/>
            <a:ext cx="1049867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773A262-D60B-4338-866A-EBE87C0252D9}"/>
              </a:ext>
            </a:extLst>
          </p:cNvPr>
          <p:cNvSpPr txBox="1"/>
          <p:nvPr/>
        </p:nvSpPr>
        <p:spPr>
          <a:xfrm>
            <a:off x="5462731" y="4066359"/>
            <a:ext cx="1196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Small</a:t>
            </a:r>
          </a:p>
          <a:p>
            <a:pPr algn="ctr"/>
            <a:r>
              <a:rPr lang="en-US" dirty="0"/>
              <a:t>Parsimony</a:t>
            </a:r>
          </a:p>
          <a:p>
            <a:pPr algn="ctr"/>
            <a:r>
              <a:rPr lang="en-US" dirty="0"/>
              <a:t>Problem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34A5724-083E-4985-B2C6-D8F59412C100}"/>
              </a:ext>
            </a:extLst>
          </p:cNvPr>
          <p:cNvSpPr txBox="1">
            <a:spLocks/>
          </p:cNvSpPr>
          <p:nvPr/>
        </p:nvSpPr>
        <p:spPr>
          <a:xfrm>
            <a:off x="1371600" y="1656522"/>
            <a:ext cx="9601201" cy="451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Assumption: Optimal assignment will have least number of host changes</a:t>
            </a:r>
          </a:p>
          <a:p>
            <a:r>
              <a:rPr lang="en-US" sz="2400" dirty="0"/>
              <a:t>Each host change will result in an edge in the transmission network</a:t>
            </a:r>
          </a:p>
        </p:txBody>
      </p:sp>
    </p:spTree>
    <p:extLst>
      <p:ext uri="{BB962C8B-B14F-4D97-AF65-F5344CB8AC3E}">
        <p14:creationId xmlns:p14="http://schemas.microsoft.com/office/powerpoint/2010/main" val="67491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9454E-6E6A-453C-95A3-352076AF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0780"/>
          </a:xfrm>
        </p:spPr>
        <p:txBody>
          <a:bodyPr/>
          <a:lstStyle/>
          <a:p>
            <a:pPr lvl="0"/>
            <a:r>
              <a:rPr lang="en-US" dirty="0" err="1"/>
              <a:t>Sankoff’s</a:t>
            </a:r>
            <a:r>
              <a:rPr lang="en-US" dirty="0"/>
              <a:t>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60071868-F400-4205-8D5D-FEA907D03B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46579"/>
                <a:ext cx="9601200" cy="479397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𝑚𝑖𝑛𝑖𝑚𝑢𝑚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𝑝𝑎𝑟𝑠𝑖𝑚𝑜𝑛𝑦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𝑠𝑐𝑜𝑟𝑒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𝑠𝑢𝑏𝑡𝑟𝑒𝑒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𝑟𝑜𝑜𝑡𝑒𝑑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𝑛𝑜𝑑𝑒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h𝑎𝑠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𝑠𝑡𝑎𝑡𝑒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∞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𝑛𝑜𝑑𝑒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h𝑎𝑠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𝑎𝑛𝑦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𝑠𝑡𝑎𝑡𝑒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𝑝𝑎𝑟𝑒𝑛𝑡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{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𝑙𝑒𝑓𝑡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𝑐h𝑖𝑙𝑑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func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}+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{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𝑐h𝑖𝑙𝑑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func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60071868-F400-4205-8D5D-FEA907D03B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46579"/>
                <a:ext cx="9601200" cy="4793977"/>
              </a:xfrm>
              <a:blipFill>
                <a:blip r:embed="rId2"/>
                <a:stretch>
                  <a:fillRect l="-571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B163C57-2DD8-49DA-8CB8-DEA95D89A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968" y="3429000"/>
            <a:ext cx="7528063" cy="308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9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796762"/>
          </a:xfrm>
        </p:spPr>
        <p:txBody>
          <a:bodyPr/>
          <a:lstStyle/>
          <a:p>
            <a:r>
              <a:rPr lang="en-US" dirty="0"/>
              <a:t>Step 1: Initialize leaf nodes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Hosts [H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4</a:t>
            </a:r>
            <a:r>
              <a:rPr lang="en-US" dirty="0"/>
              <a:t>]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DC931A-E3B9-47AE-B39B-5D1992B2DD6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B2A3F-4464-467B-BE08-D3CA7FE62D8C}"/>
              </a:ext>
            </a:extLst>
          </p:cNvPr>
          <p:cNvCxnSpPr>
            <a:cxnSpLocks/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D9F446F-4D0B-40B4-92EA-F105DBB044DF}"/>
              </a:ext>
            </a:extLst>
          </p:cNvPr>
          <p:cNvCxnSpPr>
            <a:stCxn id="12" idx="7"/>
            <a:endCxn id="40" idx="3"/>
          </p:cNvCxnSpPr>
          <p:nvPr/>
        </p:nvCxnSpPr>
        <p:spPr>
          <a:xfrm flipV="1">
            <a:off x="8351470" y="4725546"/>
            <a:ext cx="461708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38E10D80-0755-411A-8C8D-C9A4C7C4783A}"/>
              </a:ext>
            </a:extLst>
          </p:cNvPr>
          <p:cNvGraphicFramePr>
            <a:graphicFrameLocks noGrp="1"/>
          </p:cNvGraphicFramePr>
          <p:nvPr/>
        </p:nvGraphicFramePr>
        <p:xfrm>
          <a:off x="2291413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1" name="Table 79">
            <a:extLst>
              <a:ext uri="{FF2B5EF4-FFF2-40B4-BE49-F238E27FC236}">
                <a16:creationId xmlns:a16="http://schemas.microsoft.com/office/drawing/2014/main" id="{89D8F3A5-C7C7-41C3-BFAB-AF6BD0A57263}"/>
              </a:ext>
            </a:extLst>
          </p:cNvPr>
          <p:cNvGraphicFramePr>
            <a:graphicFrameLocks noGrp="1"/>
          </p:cNvGraphicFramePr>
          <p:nvPr/>
        </p:nvGraphicFramePr>
        <p:xfrm>
          <a:off x="4056615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2" name="Table 79">
            <a:extLst>
              <a:ext uri="{FF2B5EF4-FFF2-40B4-BE49-F238E27FC236}">
                <a16:creationId xmlns:a16="http://schemas.microsoft.com/office/drawing/2014/main" id="{DF873633-99BA-46F9-96F1-AE6661DBDC21}"/>
              </a:ext>
            </a:extLst>
          </p:cNvPr>
          <p:cNvGraphicFramePr>
            <a:graphicFrameLocks noGrp="1"/>
          </p:cNvGraphicFramePr>
          <p:nvPr/>
        </p:nvGraphicFramePr>
        <p:xfrm>
          <a:off x="5747996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3" name="Table 79">
            <a:extLst>
              <a:ext uri="{FF2B5EF4-FFF2-40B4-BE49-F238E27FC236}">
                <a16:creationId xmlns:a16="http://schemas.microsoft.com/office/drawing/2014/main" id="{527EC66C-2614-4DA0-87D7-735321179E54}"/>
              </a:ext>
            </a:extLst>
          </p:cNvPr>
          <p:cNvGraphicFramePr>
            <a:graphicFrameLocks noGrp="1"/>
          </p:cNvGraphicFramePr>
          <p:nvPr/>
        </p:nvGraphicFramePr>
        <p:xfrm>
          <a:off x="7478510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4" name="Table 79">
            <a:extLst>
              <a:ext uri="{FF2B5EF4-FFF2-40B4-BE49-F238E27FC236}">
                <a16:creationId xmlns:a16="http://schemas.microsoft.com/office/drawing/2014/main" id="{6C50355E-FEA0-4F95-B6FE-5FFE315C75ED}"/>
              </a:ext>
            </a:extLst>
          </p:cNvPr>
          <p:cNvGraphicFramePr>
            <a:graphicFrameLocks noGrp="1"/>
          </p:cNvGraphicFramePr>
          <p:nvPr/>
        </p:nvGraphicFramePr>
        <p:xfrm>
          <a:off x="9247839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A1666D4-D441-4C20-A5D5-CD74247B9571}"/>
              </a:ext>
            </a:extLst>
          </p:cNvPr>
          <p:cNvSpPr txBox="1"/>
          <p:nvPr/>
        </p:nvSpPr>
        <p:spPr>
          <a:xfrm>
            <a:off x="1381882" y="606215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Score:</a:t>
            </a:r>
          </a:p>
        </p:txBody>
      </p:sp>
    </p:spTree>
    <p:extLst>
      <p:ext uri="{BB962C8B-B14F-4D97-AF65-F5344CB8AC3E}">
        <p14:creationId xmlns:p14="http://schemas.microsoft.com/office/powerpoint/2010/main" val="256354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5302-7B04-420E-A4DC-407CFD80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8875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Calculate score for non-leaf nodes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F5AA-A10D-48A0-BC59-3A766B94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486"/>
            <a:ext cx="9601201" cy="3965713"/>
          </a:xfrm>
        </p:spPr>
        <p:txBody>
          <a:bodyPr/>
          <a:lstStyle/>
          <a:p>
            <a:r>
              <a:rPr lang="en-US" dirty="0"/>
              <a:t>Hosts [H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4</a:t>
            </a:r>
            <a:r>
              <a:rPr lang="en-US" dirty="0"/>
              <a:t>]</a:t>
            </a:r>
          </a:p>
          <a:p>
            <a:r>
              <a:rPr lang="en-US" dirty="0" err="1"/>
              <a:t>Postorder</a:t>
            </a:r>
            <a:r>
              <a:rPr lang="en-US" dirty="0"/>
              <a:t> traversal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F63177-D57A-42FA-9A3F-798BA30E47DB}"/>
              </a:ext>
            </a:extLst>
          </p:cNvPr>
          <p:cNvSpPr/>
          <p:nvPr/>
        </p:nvSpPr>
        <p:spPr>
          <a:xfrm>
            <a:off x="5030250" y="3257618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FB5257-5F70-4A15-AB27-CA4DD8D42C26}"/>
              </a:ext>
            </a:extLst>
          </p:cNvPr>
          <p:cNvSpPr/>
          <p:nvPr/>
        </p:nvSpPr>
        <p:spPr>
          <a:xfrm>
            <a:off x="3554288" y="4196737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3F1A22-2CFA-48B4-BB2E-31F99E770E10}"/>
              </a:ext>
            </a:extLst>
          </p:cNvPr>
          <p:cNvSpPr/>
          <p:nvPr/>
        </p:nvSpPr>
        <p:spPr>
          <a:xfrm>
            <a:off x="4407397" y="5244546"/>
            <a:ext cx="622854" cy="61953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00901-0486-47A9-B0FB-C79DA6D4C641}"/>
              </a:ext>
            </a:extLst>
          </p:cNvPr>
          <p:cNvSpPr/>
          <p:nvPr/>
        </p:nvSpPr>
        <p:spPr>
          <a:xfrm>
            <a:off x="2701180" y="5244548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F7475F-DEDE-4F84-A493-C0BEE41ABFD1}"/>
              </a:ext>
            </a:extLst>
          </p:cNvPr>
          <p:cNvSpPr/>
          <p:nvPr/>
        </p:nvSpPr>
        <p:spPr>
          <a:xfrm>
            <a:off x="7819831" y="5244546"/>
            <a:ext cx="622854" cy="619539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0912F-2991-4748-BE8B-90B76CD48C3E}"/>
              </a:ext>
            </a:extLst>
          </p:cNvPr>
          <p:cNvSpPr/>
          <p:nvPr/>
        </p:nvSpPr>
        <p:spPr>
          <a:xfrm>
            <a:off x="6753032" y="1820517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A2977-A4D3-44A2-9032-CF57C7B77544}"/>
              </a:ext>
            </a:extLst>
          </p:cNvPr>
          <p:cNvSpPr/>
          <p:nvPr/>
        </p:nvSpPr>
        <p:spPr>
          <a:xfrm>
            <a:off x="6113614" y="5244547"/>
            <a:ext cx="622854" cy="619539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CE6212-3B05-4AEC-8ADE-07F1D7CBB786}"/>
              </a:ext>
            </a:extLst>
          </p:cNvPr>
          <p:cNvCxnSpPr>
            <a:stCxn id="9" idx="3"/>
            <a:endCxn id="11" idx="7"/>
          </p:cNvCxnSpPr>
          <p:nvPr/>
        </p:nvCxnSpPr>
        <p:spPr>
          <a:xfrm flipH="1">
            <a:off x="3232819" y="4725547"/>
            <a:ext cx="412684" cy="60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DC931A-E3B9-47AE-B39B-5D1992B2DD6C}"/>
              </a:ext>
            </a:extLst>
          </p:cNvPr>
          <p:cNvCxnSpPr>
            <a:stCxn id="9" idx="5"/>
            <a:endCxn id="10" idx="1"/>
          </p:cNvCxnSpPr>
          <p:nvPr/>
        </p:nvCxnSpPr>
        <p:spPr>
          <a:xfrm>
            <a:off x="4085927" y="4725547"/>
            <a:ext cx="412685" cy="60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BDB7B5-E111-4DC5-BC58-169854B95B42}"/>
              </a:ext>
            </a:extLst>
          </p:cNvPr>
          <p:cNvCxnSpPr>
            <a:cxnSpLocks/>
            <a:stCxn id="9" idx="7"/>
            <a:endCxn id="8" idx="2"/>
          </p:cNvCxnSpPr>
          <p:nvPr/>
        </p:nvCxnSpPr>
        <p:spPr>
          <a:xfrm flipV="1">
            <a:off x="4085927" y="3567388"/>
            <a:ext cx="944323" cy="72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FB2A3F-4464-467B-BE08-D3CA7FE62D8C}"/>
              </a:ext>
            </a:extLst>
          </p:cNvPr>
          <p:cNvCxnSpPr>
            <a:cxnSpLocks/>
            <a:stCxn id="8" idx="5"/>
            <a:endCxn id="14" idx="0"/>
          </p:cNvCxnSpPr>
          <p:nvPr/>
        </p:nvCxnSpPr>
        <p:spPr>
          <a:xfrm>
            <a:off x="5561889" y="3786428"/>
            <a:ext cx="863152" cy="1458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923FA1-ADC8-4D0E-8B26-1BDFC24EB51C}"/>
              </a:ext>
            </a:extLst>
          </p:cNvPr>
          <p:cNvCxnSpPr>
            <a:cxnSpLocks/>
            <a:stCxn id="13" idx="3"/>
            <a:endCxn id="8" idx="7"/>
          </p:cNvCxnSpPr>
          <p:nvPr/>
        </p:nvCxnSpPr>
        <p:spPr>
          <a:xfrm flipH="1">
            <a:off x="5561889" y="2349327"/>
            <a:ext cx="1282358" cy="999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C6FA10C-49A7-4137-B7F5-8CFF7646BDF5}"/>
              </a:ext>
            </a:extLst>
          </p:cNvPr>
          <p:cNvSpPr/>
          <p:nvPr/>
        </p:nvSpPr>
        <p:spPr>
          <a:xfrm>
            <a:off x="8721963" y="4196736"/>
            <a:ext cx="622854" cy="6195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E6C7588-D7CF-440F-84E3-732856072D39}"/>
              </a:ext>
            </a:extLst>
          </p:cNvPr>
          <p:cNvSpPr/>
          <p:nvPr/>
        </p:nvSpPr>
        <p:spPr>
          <a:xfrm>
            <a:off x="9590932" y="5244546"/>
            <a:ext cx="622854" cy="61953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D9F446F-4D0B-40B4-92EA-F105DBB044DF}"/>
              </a:ext>
            </a:extLst>
          </p:cNvPr>
          <p:cNvCxnSpPr>
            <a:stCxn id="12" idx="7"/>
            <a:endCxn id="40" idx="3"/>
          </p:cNvCxnSpPr>
          <p:nvPr/>
        </p:nvCxnSpPr>
        <p:spPr>
          <a:xfrm flipV="1">
            <a:off x="8351470" y="4725546"/>
            <a:ext cx="461708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942B136-578D-4224-900C-51058A7A8BC0}"/>
              </a:ext>
            </a:extLst>
          </p:cNvPr>
          <p:cNvCxnSpPr>
            <a:stCxn id="40" idx="5"/>
            <a:endCxn id="41" idx="1"/>
          </p:cNvCxnSpPr>
          <p:nvPr/>
        </p:nvCxnSpPr>
        <p:spPr>
          <a:xfrm>
            <a:off x="9253602" y="4725546"/>
            <a:ext cx="428545" cy="60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AEA957C-BD83-4571-9FF7-89BE585DA55B}"/>
              </a:ext>
            </a:extLst>
          </p:cNvPr>
          <p:cNvCxnSpPr>
            <a:stCxn id="13" idx="5"/>
            <a:endCxn id="40" idx="1"/>
          </p:cNvCxnSpPr>
          <p:nvPr/>
        </p:nvCxnSpPr>
        <p:spPr>
          <a:xfrm>
            <a:off x="7284671" y="2349327"/>
            <a:ext cx="1528507" cy="193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B98DB1C-F2B8-4A67-9B90-D35D782F1813}"/>
              </a:ext>
            </a:extLst>
          </p:cNvPr>
          <p:cNvSpPr txBox="1"/>
          <p:nvPr/>
        </p:nvSpPr>
        <p:spPr>
          <a:xfrm>
            <a:off x="2516449" y="61721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38E10D80-0755-411A-8C8D-C9A4C7C4783A}"/>
              </a:ext>
            </a:extLst>
          </p:cNvPr>
          <p:cNvGraphicFramePr>
            <a:graphicFrameLocks noGrp="1"/>
          </p:cNvGraphicFramePr>
          <p:nvPr/>
        </p:nvGraphicFramePr>
        <p:xfrm>
          <a:off x="2291413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1" name="Table 79">
            <a:extLst>
              <a:ext uri="{FF2B5EF4-FFF2-40B4-BE49-F238E27FC236}">
                <a16:creationId xmlns:a16="http://schemas.microsoft.com/office/drawing/2014/main" id="{89D8F3A5-C7C7-41C3-BFAB-AF6BD0A57263}"/>
              </a:ext>
            </a:extLst>
          </p:cNvPr>
          <p:cNvGraphicFramePr>
            <a:graphicFrameLocks noGrp="1"/>
          </p:cNvGraphicFramePr>
          <p:nvPr/>
        </p:nvGraphicFramePr>
        <p:xfrm>
          <a:off x="4056615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2" name="Table 79">
            <a:extLst>
              <a:ext uri="{FF2B5EF4-FFF2-40B4-BE49-F238E27FC236}">
                <a16:creationId xmlns:a16="http://schemas.microsoft.com/office/drawing/2014/main" id="{DF873633-99BA-46F9-96F1-AE6661DBDC21}"/>
              </a:ext>
            </a:extLst>
          </p:cNvPr>
          <p:cNvGraphicFramePr>
            <a:graphicFrameLocks noGrp="1"/>
          </p:cNvGraphicFramePr>
          <p:nvPr/>
        </p:nvGraphicFramePr>
        <p:xfrm>
          <a:off x="5747996" y="6059199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3" name="Table 79">
            <a:extLst>
              <a:ext uri="{FF2B5EF4-FFF2-40B4-BE49-F238E27FC236}">
                <a16:creationId xmlns:a16="http://schemas.microsoft.com/office/drawing/2014/main" id="{527EC66C-2614-4DA0-87D7-735321179E54}"/>
              </a:ext>
            </a:extLst>
          </p:cNvPr>
          <p:cNvGraphicFramePr>
            <a:graphicFrameLocks noGrp="1"/>
          </p:cNvGraphicFramePr>
          <p:nvPr/>
        </p:nvGraphicFramePr>
        <p:xfrm>
          <a:off x="7478510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84" name="Table 79">
            <a:extLst>
              <a:ext uri="{FF2B5EF4-FFF2-40B4-BE49-F238E27FC236}">
                <a16:creationId xmlns:a16="http://schemas.microsoft.com/office/drawing/2014/main" id="{6C50355E-FEA0-4F95-B6FE-5FFE315C75ED}"/>
              </a:ext>
            </a:extLst>
          </p:cNvPr>
          <p:cNvGraphicFramePr>
            <a:graphicFrameLocks noGrp="1"/>
          </p:cNvGraphicFramePr>
          <p:nvPr/>
        </p:nvGraphicFramePr>
        <p:xfrm>
          <a:off x="9247839" y="6059199"/>
          <a:ext cx="1305496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6374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A1666D4-D441-4C20-A5D5-CD74247B9571}"/>
              </a:ext>
            </a:extLst>
          </p:cNvPr>
          <p:cNvSpPr txBox="1"/>
          <p:nvPr/>
        </p:nvSpPr>
        <p:spPr>
          <a:xfrm>
            <a:off x="1381882" y="6062155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Score:</a:t>
            </a:r>
          </a:p>
        </p:txBody>
      </p:sp>
      <p:graphicFrame>
        <p:nvGraphicFramePr>
          <p:cNvPr id="28" name="Table 79">
            <a:extLst>
              <a:ext uri="{FF2B5EF4-FFF2-40B4-BE49-F238E27FC236}">
                <a16:creationId xmlns:a16="http://schemas.microsoft.com/office/drawing/2014/main" id="{A4CE61A3-683A-4A01-B1BA-6F891EA300A0}"/>
              </a:ext>
            </a:extLst>
          </p:cNvPr>
          <p:cNvGraphicFramePr>
            <a:graphicFrameLocks noGrp="1"/>
          </p:cNvGraphicFramePr>
          <p:nvPr/>
        </p:nvGraphicFramePr>
        <p:xfrm>
          <a:off x="2069742" y="430609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1" name="Table 79">
            <a:extLst>
              <a:ext uri="{FF2B5EF4-FFF2-40B4-BE49-F238E27FC236}">
                <a16:creationId xmlns:a16="http://schemas.microsoft.com/office/drawing/2014/main" id="{5C9EB921-D97D-487C-9407-8BAF26417B2C}"/>
              </a:ext>
            </a:extLst>
          </p:cNvPr>
          <p:cNvGraphicFramePr>
            <a:graphicFrameLocks noGrp="1"/>
          </p:cNvGraphicFramePr>
          <p:nvPr/>
        </p:nvGraphicFramePr>
        <p:xfrm>
          <a:off x="3500097" y="3359044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2" name="Table 79">
            <a:extLst>
              <a:ext uri="{FF2B5EF4-FFF2-40B4-BE49-F238E27FC236}">
                <a16:creationId xmlns:a16="http://schemas.microsoft.com/office/drawing/2014/main" id="{B114BE70-65F0-4D2B-A9E1-9FA20571CC2D}"/>
              </a:ext>
            </a:extLst>
          </p:cNvPr>
          <p:cNvGraphicFramePr>
            <a:graphicFrameLocks noGrp="1"/>
          </p:cNvGraphicFramePr>
          <p:nvPr/>
        </p:nvGraphicFramePr>
        <p:xfrm>
          <a:off x="9464276" y="4294232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8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graphicFrame>
        <p:nvGraphicFramePr>
          <p:cNvPr id="33" name="Table 79">
            <a:extLst>
              <a:ext uri="{FF2B5EF4-FFF2-40B4-BE49-F238E27FC236}">
                <a16:creationId xmlns:a16="http://schemas.microsoft.com/office/drawing/2014/main" id="{F554C726-FA18-4ABE-99FA-394C3E0D5873}"/>
              </a:ext>
            </a:extLst>
          </p:cNvPr>
          <p:cNvGraphicFramePr>
            <a:graphicFrameLocks noGrp="1"/>
          </p:cNvGraphicFramePr>
          <p:nvPr/>
        </p:nvGraphicFramePr>
        <p:xfrm>
          <a:off x="5281561" y="1911246"/>
          <a:ext cx="1354090" cy="419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427">
                  <a:extLst>
                    <a:ext uri="{9D8B030D-6E8A-4147-A177-3AD203B41FA5}">
                      <a16:colId xmlns:a16="http://schemas.microsoft.com/office/drawing/2014/main" val="2305832296"/>
                    </a:ext>
                  </a:extLst>
                </a:gridCol>
                <a:gridCol w="353915">
                  <a:extLst>
                    <a:ext uri="{9D8B030D-6E8A-4147-A177-3AD203B41FA5}">
                      <a16:colId xmlns:a16="http://schemas.microsoft.com/office/drawing/2014/main" val="4235111681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2055327522"/>
                    </a:ext>
                  </a:extLst>
                </a:gridCol>
                <a:gridCol w="326374">
                  <a:extLst>
                    <a:ext uri="{9D8B030D-6E8A-4147-A177-3AD203B41FA5}">
                      <a16:colId xmlns:a16="http://schemas.microsoft.com/office/drawing/2014/main" val="3412474338"/>
                    </a:ext>
                  </a:extLst>
                </a:gridCol>
              </a:tblGrid>
              <a:tr h="41945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642238"/>
                  </a:ext>
                </a:extLst>
              </a:tr>
            </a:tbl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09DBD23B-9898-4C12-A439-40CE902615AB}"/>
              </a:ext>
            </a:extLst>
          </p:cNvPr>
          <p:cNvSpPr/>
          <p:nvPr/>
        </p:nvSpPr>
        <p:spPr>
          <a:xfrm>
            <a:off x="11383617" y="1911246"/>
            <a:ext cx="484632" cy="4402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1479</TotalTime>
  <Words>1671</Words>
  <Application>Microsoft Office PowerPoint</Application>
  <PresentationFormat>Widescreen</PresentationFormat>
  <Paragraphs>549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Cambria Math</vt:lpstr>
      <vt:lpstr>Franklin Gothic Book</vt:lpstr>
      <vt:lpstr>Crop</vt:lpstr>
      <vt:lpstr>TNet: Transmission Network Inference Using Within-Host Strain Diversity and its Application to Geographical Tracking of COVID-19 Spread</vt:lpstr>
      <vt:lpstr>Transmission network</vt:lpstr>
      <vt:lpstr>Problem</vt:lpstr>
      <vt:lpstr>Approaches</vt:lpstr>
      <vt:lpstr>TNet workflow</vt:lpstr>
      <vt:lpstr>Host assignment for internal nodes</vt:lpstr>
      <vt:lpstr>Sankoff’s Algorithm</vt:lpstr>
      <vt:lpstr>Step 1: Initialize leaf nodes</vt:lpstr>
      <vt:lpstr>Step 2: Calculate score for non-leaf nodes</vt:lpstr>
      <vt:lpstr>Step 3: Choose host at root</vt:lpstr>
      <vt:lpstr>Step 4: Choose hosts for all internal nodes</vt:lpstr>
      <vt:lpstr>Step 5: Identify transmission edges</vt:lpstr>
      <vt:lpstr>Step 6: The Transmission Network</vt:lpstr>
      <vt:lpstr>Is this enough?</vt:lpstr>
      <vt:lpstr>Dealing with multiple optimal host assignment</vt:lpstr>
      <vt:lpstr>Counting number of optimal solutions</vt:lpstr>
      <vt:lpstr>Initialization of solution count</vt:lpstr>
      <vt:lpstr>Extended  Sankoff algorithm with scores and counts</vt:lpstr>
      <vt:lpstr>Dealing with multiple optimal host assignments with Random Sampling</vt:lpstr>
      <vt:lpstr>Dealing with multiple optimal host assignments with Biased Sampling</vt:lpstr>
      <vt:lpstr>Random Sampling vs. TNet</vt:lpstr>
      <vt:lpstr>Random Sampling vs. TNet:</vt:lpstr>
      <vt:lpstr>Inferring the final transmission network</vt:lpstr>
      <vt:lpstr>FAVITES Simulation Parameters</vt:lpstr>
      <vt:lpstr>TNet on FAVITES dataset</vt:lpstr>
      <vt:lpstr>Accuracy of methods using single sample</vt:lpstr>
      <vt:lpstr>Accuracy of methods using multiple samples and multiple phylogenies (50% sampling threshold)</vt:lpstr>
      <vt:lpstr>Accuracy of methods using multiple samples and multiple phylogenies (100% sampling threshold)</vt:lpstr>
      <vt:lpstr>TNet on CDC dataset</vt:lpstr>
      <vt:lpstr>Accuracy of methods using multiple samples and multiple phylogenies (50% sampling threshold)</vt:lpstr>
      <vt:lpstr>PowerPoint Presentation</vt:lpstr>
      <vt:lpstr>COVID-19 country level analysis</vt:lpstr>
      <vt:lpstr>Accuracy percentage of known country of exposure for each sequence</vt:lpstr>
      <vt:lpstr>Top 5 spreaders during each month</vt:lpstr>
      <vt:lpstr>Top 5 receivers during each month</vt:lpstr>
      <vt:lpstr>Top 5 spreaders to USA during each month</vt:lpstr>
      <vt:lpstr>Top 5 receivers from USA during each month</vt:lpstr>
      <vt:lpstr>COVID-19 USA state level analysis</vt:lpstr>
      <vt:lpstr>Accuracy percentage of known state of exposure for each sequence</vt:lpstr>
      <vt:lpstr>Top 5 spreaders during each month</vt:lpstr>
      <vt:lpstr>Top 5 receivers during each month</vt:lpstr>
      <vt:lpstr>Top 5 spreaders to New York during each month</vt:lpstr>
      <vt:lpstr>Top 5 receivers from New York during each month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Saurav Dhar</dc:creator>
  <cp:lastModifiedBy>Saurav Dhar</cp:lastModifiedBy>
  <cp:revision>193</cp:revision>
  <dcterms:created xsi:type="dcterms:W3CDTF">2020-11-30T08:16:19Z</dcterms:created>
  <dcterms:modified xsi:type="dcterms:W3CDTF">2021-02-25T10:12:23Z</dcterms:modified>
</cp:coreProperties>
</file>