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81" r:id="rId2"/>
    <p:sldId id="299" r:id="rId3"/>
    <p:sldId id="300" r:id="rId4"/>
    <p:sldId id="301" r:id="rId5"/>
    <p:sldId id="282" r:id="rId6"/>
    <p:sldId id="283" r:id="rId7"/>
    <p:sldId id="284" r:id="rId8"/>
    <p:sldId id="312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3" r:id="rId17"/>
    <p:sldId id="292" r:id="rId18"/>
    <p:sldId id="296" r:id="rId19"/>
    <p:sldId id="294" r:id="rId20"/>
    <p:sldId id="297" r:id="rId21"/>
    <p:sldId id="298" r:id="rId22"/>
    <p:sldId id="302" r:id="rId23"/>
    <p:sldId id="256" r:id="rId24"/>
    <p:sldId id="267" r:id="rId25"/>
    <p:sldId id="268" r:id="rId26"/>
    <p:sldId id="306" r:id="rId27"/>
    <p:sldId id="307" r:id="rId28"/>
    <p:sldId id="308" r:id="rId29"/>
    <p:sldId id="275" r:id="rId30"/>
    <p:sldId id="269" r:id="rId31"/>
    <p:sldId id="270" r:id="rId32"/>
    <p:sldId id="273" r:id="rId33"/>
    <p:sldId id="271" r:id="rId34"/>
    <p:sldId id="262" r:id="rId35"/>
    <p:sldId id="276" r:id="rId36"/>
    <p:sldId id="277" r:id="rId37"/>
    <p:sldId id="263" r:id="rId38"/>
    <p:sldId id="274" r:id="rId39"/>
    <p:sldId id="278" r:id="rId40"/>
    <p:sldId id="305" r:id="rId41"/>
    <p:sldId id="264" r:id="rId42"/>
    <p:sldId id="265" r:id="rId43"/>
    <p:sldId id="303" r:id="rId44"/>
    <p:sldId id="313" r:id="rId45"/>
    <p:sldId id="310" r:id="rId46"/>
    <p:sldId id="311" r:id="rId47"/>
    <p:sldId id="279" r:id="rId48"/>
    <p:sldId id="295" r:id="rId49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4654" autoAdjust="0"/>
  </p:normalViewPr>
  <p:slideViewPr>
    <p:cSldViewPr showGuides="1">
      <p:cViewPr>
        <p:scale>
          <a:sx n="66" d="100"/>
          <a:sy n="66" d="100"/>
        </p:scale>
        <p:origin x="-1230" y="-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7FF77B8-68CD-4ECE-86AE-C8D024813117}" type="datetimeFigureOut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B84D696-9142-4D91-AD24-9F1BEC86C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ED67B-EC46-46F4-8590-A72C92D4FB7E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1942F-737E-4F1F-B954-665A0A886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4D3B61-2482-475E-9743-5859979FE08B}" type="slidenum">
              <a:rPr lang="en-US"/>
              <a:pPr/>
              <a:t>26</a:t>
            </a:fld>
            <a:endParaRPr lang="en-US"/>
          </a:p>
        </p:txBody>
      </p:sp>
      <p:sp>
        <p:nvSpPr>
          <p:cNvPr id="228354" name="Rectangle 7"/>
          <p:cNvSpPr txBox="1">
            <a:spLocks noGrp="1" noChangeArrowheads="1"/>
          </p:cNvSpPr>
          <p:nvPr/>
        </p:nvSpPr>
        <p:spPr bwMode="auto">
          <a:xfrm>
            <a:off x="3897902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24" tIns="46212" rIns="92424" bIns="46212" anchor="b"/>
          <a:lstStyle/>
          <a:p>
            <a:pPr algn="r" defTabSz="924539"/>
            <a:fld id="{62AF0B22-962C-4D74-8516-7954722EF88F}" type="slidenum">
              <a:rPr lang="en-US" sz="1100"/>
              <a:pPr algn="r" defTabSz="924539"/>
              <a:t>26</a:t>
            </a:fld>
            <a:endParaRPr lang="en-US" sz="1100" dirty="0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8500"/>
            <a:ext cx="4646612" cy="3486150"/>
          </a:xfrm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24" tIns="46212" rIns="92424" bIns="46212"/>
          <a:lstStyle/>
          <a:p>
            <a:r>
              <a:rPr lang="en-US"/>
              <a:t>-SBS: Sequencing by Synthesis</a:t>
            </a:r>
          </a:p>
          <a:p>
            <a:r>
              <a:rPr lang="en-US"/>
              <a:t>-SBL: Sequencing by Ligation</a:t>
            </a:r>
          </a:p>
          <a:p>
            <a:r>
              <a:rPr lang="en-US"/>
              <a:t>-Challenges in Genome Assembly: The short read lengths and absence of paired ends make it difficult for assembly software to disambiguate repeat regions, therefore resulting in fragmented assemblies.</a:t>
            </a:r>
          </a:p>
          <a:p>
            <a:r>
              <a:rPr lang="en-US"/>
              <a:t>-New Type of sequencing error: in 454 including incorrect estimates of homopolymer lengths,</a:t>
            </a:r>
          </a:p>
          <a:p>
            <a:r>
              <a:rPr lang="en-US"/>
              <a:t>‘transposition-like’ insertions (a base identical to a nearby homopolymer is inserted in a nearby nonadjacent location) and errors caused by multiple templates attached to the same bead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871638-0BEC-445A-94F6-0B1CD0EBA4A8}" type="slidenum">
              <a:rPr lang="en-US"/>
              <a:pPr/>
              <a:t>27</a:t>
            </a:fld>
            <a:endParaRPr lang="en-US"/>
          </a:p>
        </p:txBody>
      </p:sp>
      <p:sp>
        <p:nvSpPr>
          <p:cNvPr id="323586" name="Rectangle 7"/>
          <p:cNvSpPr txBox="1">
            <a:spLocks noGrp="1" noChangeArrowheads="1"/>
          </p:cNvSpPr>
          <p:nvPr/>
        </p:nvSpPr>
        <p:spPr bwMode="auto">
          <a:xfrm>
            <a:off x="3897902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48" tIns="45773" rIns="91548" bIns="45773" anchor="b"/>
          <a:lstStyle/>
          <a:p>
            <a:pPr algn="r" defTabSz="916948"/>
            <a:fld id="{7C264234-5CC7-4F93-92F4-BCDD02FAA03A}" type="slidenum">
              <a:rPr lang="en-US" sz="1100"/>
              <a:pPr algn="r" defTabSz="916948"/>
              <a:t>27</a:t>
            </a:fld>
            <a:endParaRPr lang="en-US" sz="1100" dirty="0"/>
          </a:p>
        </p:txBody>
      </p:sp>
      <p:sp>
        <p:nvSpPr>
          <p:cNvPr id="323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8500"/>
            <a:ext cx="4646612" cy="3486150"/>
          </a:xfrm>
          <a:ln/>
        </p:spPr>
      </p:sp>
      <p:sp>
        <p:nvSpPr>
          <p:cNvPr id="323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548" tIns="45773" rIns="91548" bIns="45773"/>
          <a:lstStyle/>
          <a:p>
            <a:r>
              <a:rPr lang="en-US" i="1"/>
              <a:t>NOTE: </a:t>
            </a:r>
            <a:r>
              <a:rPr lang="en-US"/>
              <a:t>P(g|r) is NP-Hard…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208EE9-545E-4323-8174-AC75DDF443CD}" type="slidenum">
              <a:rPr lang="en-US"/>
              <a:pPr/>
              <a:t>28</a:t>
            </a:fld>
            <a:endParaRPr lang="en-US"/>
          </a:p>
        </p:txBody>
      </p:sp>
      <p:sp>
        <p:nvSpPr>
          <p:cNvPr id="325634" name="Rectangle 7"/>
          <p:cNvSpPr txBox="1">
            <a:spLocks noGrp="1" noChangeArrowheads="1"/>
          </p:cNvSpPr>
          <p:nvPr/>
        </p:nvSpPr>
        <p:spPr bwMode="auto">
          <a:xfrm>
            <a:off x="3897902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48" tIns="45773" rIns="91548" bIns="45773" anchor="b"/>
          <a:lstStyle/>
          <a:p>
            <a:pPr algn="r" defTabSz="916948"/>
            <a:fld id="{BC9ADB2E-A481-4E52-A8A4-BFAA9B2D27D8}" type="slidenum">
              <a:rPr lang="en-US" sz="1100"/>
              <a:pPr algn="r" defTabSz="916948"/>
              <a:t>28</a:t>
            </a:fld>
            <a:endParaRPr lang="en-US" sz="1100" dirty="0"/>
          </a:p>
        </p:txBody>
      </p:sp>
      <p:sp>
        <p:nvSpPr>
          <p:cNvPr id="325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305" y="697845"/>
            <a:ext cx="4516190" cy="3486150"/>
          </a:xfrm>
          <a:ln/>
        </p:spPr>
      </p:sp>
      <p:sp>
        <p:nvSpPr>
          <p:cNvPr id="325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548" tIns="45773" rIns="91548" bIns="45773"/>
          <a:lstStyle/>
          <a:p>
            <a:r>
              <a:rPr lang="en-US" i="1"/>
              <a:t>NOTE: </a:t>
            </a:r>
            <a:r>
              <a:rPr lang="en-US"/>
              <a:t>P(g|r) is NP-Hard…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56C01-2C7E-4EC2-AF50-53F98B642D41}" type="datetimeFigureOut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9C6E4-7E56-4974-9317-CC1BC7334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7523E-435E-4A1B-A636-7DF1A40CA7B9}" type="datetimeFigureOut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E0CA7-8E6F-41CC-A4E1-FE296B048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12432-BE2E-4059-8B27-A161A8B7CD71}" type="datetimeFigureOut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E9879-C0AD-44FA-89B1-AA24651AB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77867-4785-41D9-BB4D-DFDEA34AEB2F}" type="datetimeFigureOut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1F1D6-40AC-4EDB-BFB9-8B0E8F27D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BB80F-16D1-4DAB-BE9F-28D16CB1E50E}" type="datetimeFigureOut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F1B3F-BCC7-4E64-A1F2-1CB02AFC9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36D1D-3A54-4911-A9A5-A708A4E83449}" type="datetimeFigureOut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F08B7-5897-4FB8-A6EA-792C4E218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9DA25-2D98-43E9-9667-6D2008FE4559}" type="datetimeFigureOut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14782-5BC3-452F-9D51-EF6929B23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C03EC-912C-45BD-8995-3E7699A49F55}" type="datetimeFigureOut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4E385-E27F-483D-B2A2-3832C60C4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8A8B1-141C-4A8B-861C-3A00D4858B3C}" type="datetimeFigureOut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2EA36-70AB-4D1B-89ED-896F4763B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02D9B-1E1D-49E0-B082-300D1097E350}" type="datetimeFigureOut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90CFC-917D-4565-B131-4133C574D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2C136-3589-4B72-8B20-BFD2F836FB00}" type="datetimeFigureOut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73E2B-759C-45E6-BFD3-2F1C0526A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1B0AEB-082B-469F-AEA3-E5386DE38C4C}" type="datetimeFigureOut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219538-8DE8-451B-8C17-EE589F36B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dna.engr.uconn.edu/software/PrimerHunter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924050"/>
          </a:xfrm>
        </p:spPr>
        <p:txBody>
          <a:bodyPr/>
          <a:lstStyle/>
          <a:p>
            <a:r>
              <a:rPr lang="en-US" dirty="0" smtClean="0"/>
              <a:t>Bioinformatics Methods for Diagnosis and Treatment of Human Diseases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057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Jorge </a:t>
            </a:r>
            <a:r>
              <a:rPr lang="en-US" dirty="0" err="1" smtClean="0">
                <a:solidFill>
                  <a:schemeClr val="tx1"/>
                </a:solidFill>
              </a:rPr>
              <a:t>Duitama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Dissertation Proposal for the Degree of Doctorate in Philosophy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Computer Science &amp; Engineering Department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University of Connecticut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</a:t>
            </a:r>
            <a:r>
              <a:rPr lang="en-US" dirty="0" smtClean="0"/>
              <a:t>(</a:t>
            </a:r>
            <a:r>
              <a:rPr lang="en-US" i="1" dirty="0" err="1" smtClean="0"/>
              <a:t>l</a:t>
            </a:r>
            <a:r>
              <a:rPr lang="en-US" dirty="0" err="1" smtClean="0"/>
              <a:t>,</a:t>
            </a:r>
            <a:r>
              <a:rPr lang="en-US" i="1" dirty="0" err="1" smtClean="0"/>
              <a:t>i</a:t>
            </a:r>
            <a:r>
              <a:rPr lang="en-US" dirty="0" smtClean="0"/>
              <a:t>): subsequence of length </a:t>
            </a:r>
            <a:r>
              <a:rPr lang="en-US" i="1" dirty="0" smtClean="0"/>
              <a:t>l</a:t>
            </a:r>
            <a:r>
              <a:rPr lang="en-US" dirty="0" smtClean="0"/>
              <a:t> ending at position </a:t>
            </a:r>
            <a:r>
              <a:rPr lang="en-US" i="1" dirty="0" err="1" smtClean="0"/>
              <a:t>i</a:t>
            </a:r>
            <a:r>
              <a:rPr lang="en-US" dirty="0" smtClean="0"/>
              <a:t> (i.e.,</a:t>
            </a:r>
            <a:r>
              <a:rPr lang="en-US" i="1" dirty="0" smtClean="0"/>
              <a:t> s</a:t>
            </a:r>
            <a:r>
              <a:rPr lang="en-US" dirty="0" smtClean="0"/>
              <a:t>(</a:t>
            </a:r>
            <a:r>
              <a:rPr lang="en-US" i="1" dirty="0" err="1" smtClean="0"/>
              <a:t>i,l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r>
              <a:rPr lang="en-US" dirty="0" smtClean="0"/>
              <a:t>=</a:t>
            </a:r>
            <a:r>
              <a:rPr lang="en-US" i="1" dirty="0" smtClean="0"/>
              <a:t> s</a:t>
            </a:r>
            <a:r>
              <a:rPr lang="en-US" i="1" baseline="-25000" dirty="0" smtClean="0"/>
              <a:t>i-l+1</a:t>
            </a:r>
            <a:r>
              <a:rPr lang="en-US" i="1" dirty="0" smtClean="0"/>
              <a:t> … s</a:t>
            </a:r>
            <a:r>
              <a:rPr lang="en-US" i="1" baseline="-25000" dirty="0" smtClean="0"/>
              <a:t>i-1</a:t>
            </a:r>
            <a:r>
              <a:rPr lang="en-US" i="1" dirty="0" smtClean="0"/>
              <a:t>s</a:t>
            </a:r>
            <a:r>
              <a:rPr lang="en-US" i="1" baseline="-25000" dirty="0" smtClean="0"/>
              <a:t>i</a:t>
            </a:r>
            <a:r>
              <a:rPr lang="en-US" dirty="0" smtClean="0"/>
              <a:t>)</a:t>
            </a:r>
          </a:p>
          <a:p>
            <a:r>
              <a:rPr lang="en-US" dirty="0" smtClean="0"/>
              <a:t>Given a 5’ – 3’ sequence </a:t>
            </a:r>
            <a:r>
              <a:rPr lang="en-US" i="1" dirty="0" smtClean="0"/>
              <a:t>p</a:t>
            </a:r>
            <a:r>
              <a:rPr lang="en-US" dirty="0" smtClean="0"/>
              <a:t> and a 3’ – 5’ sequence </a:t>
            </a:r>
            <a:r>
              <a:rPr lang="en-US" i="1" dirty="0" smtClean="0"/>
              <a:t>s, </a:t>
            </a:r>
            <a:r>
              <a:rPr lang="en-US" dirty="0" smtClean="0"/>
              <a:t>|</a:t>
            </a:r>
            <a:r>
              <a:rPr lang="en-US" i="1" dirty="0" smtClean="0"/>
              <a:t>p</a:t>
            </a:r>
            <a:r>
              <a:rPr lang="en-US" dirty="0" smtClean="0"/>
              <a:t>| = |</a:t>
            </a:r>
            <a:r>
              <a:rPr lang="en-US" i="1" dirty="0" smtClean="0"/>
              <a:t>s</a:t>
            </a:r>
            <a:r>
              <a:rPr lang="en-US" dirty="0" smtClean="0"/>
              <a:t>|</a:t>
            </a:r>
            <a:r>
              <a:rPr lang="en-US" i="1" dirty="0" smtClean="0"/>
              <a:t>,</a:t>
            </a:r>
            <a:r>
              <a:rPr lang="en-US" dirty="0" smtClean="0"/>
              <a:t> the melting temperature 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err="1" smtClean="0"/>
              <a:t>p</a:t>
            </a:r>
            <a:r>
              <a:rPr lang="en-US" dirty="0" err="1" smtClean="0"/>
              <a:t>,</a:t>
            </a:r>
            <a:r>
              <a:rPr lang="en-US" i="1" dirty="0" err="1" smtClean="0"/>
              <a:t>s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r>
              <a:rPr lang="en-US" dirty="0" smtClean="0"/>
              <a:t>is the temperature at which 50% of the possible </a:t>
            </a:r>
            <a:r>
              <a:rPr lang="en-US" i="1" dirty="0" smtClean="0"/>
              <a:t>p-s</a:t>
            </a:r>
            <a:r>
              <a:rPr lang="en-US" dirty="0" smtClean="0"/>
              <a:t> duplexes are in hybridized state</a:t>
            </a:r>
          </a:p>
          <a:p>
            <a:r>
              <a:rPr lang="en-US" dirty="0" smtClean="0"/>
              <a:t>Given two</a:t>
            </a:r>
            <a:r>
              <a:rPr lang="en-US" i="1" dirty="0" smtClean="0"/>
              <a:t> </a:t>
            </a:r>
            <a:r>
              <a:rPr lang="en-US" dirty="0" smtClean="0"/>
              <a:t>5’ – 3’ sequences </a:t>
            </a:r>
            <a:r>
              <a:rPr lang="en-US" i="1" dirty="0" smtClean="0"/>
              <a:t>p, t</a:t>
            </a:r>
            <a:r>
              <a:rPr lang="en-US" dirty="0" smtClean="0"/>
              <a:t> and a position </a:t>
            </a:r>
            <a:r>
              <a:rPr lang="en-US" i="1" dirty="0" err="1" smtClean="0"/>
              <a:t>i</a:t>
            </a:r>
            <a:r>
              <a:rPr lang="en-US" dirty="0" smtClean="0"/>
              <a:t>,</a:t>
            </a:r>
            <a:r>
              <a:rPr lang="en-US" i="1" dirty="0" smtClean="0"/>
              <a:t> T</a:t>
            </a:r>
            <a:r>
              <a:rPr lang="en-US" dirty="0" smtClean="0"/>
              <a:t>(</a:t>
            </a:r>
            <a:r>
              <a:rPr lang="en-US" i="1" dirty="0" err="1" smtClean="0"/>
              <a:t>p,t,i</a:t>
            </a:r>
            <a:r>
              <a:rPr lang="en-US" dirty="0" smtClean="0"/>
              <a:t>)</a:t>
            </a:r>
            <a:r>
              <a:rPr lang="en-US" i="1" dirty="0" smtClean="0"/>
              <a:t>:</a:t>
            </a:r>
            <a:r>
              <a:rPr lang="en-US" dirty="0" smtClean="0"/>
              <a:t> Melting temperature 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err="1" smtClean="0"/>
              <a:t>p,t</a:t>
            </a:r>
            <a:r>
              <a:rPr lang="en-US" i="1" dirty="0" smtClean="0"/>
              <a:t>’</a:t>
            </a:r>
            <a:r>
              <a:rPr lang="en-US" dirty="0" smtClean="0"/>
              <a:t>(|</a:t>
            </a:r>
            <a:r>
              <a:rPr lang="en-US" i="1" dirty="0" err="1" smtClean="0"/>
              <a:t>p</a:t>
            </a:r>
            <a:r>
              <a:rPr lang="en-US" dirty="0" err="1" smtClean="0"/>
              <a:t>|</a:t>
            </a:r>
            <a:r>
              <a:rPr lang="en-US" i="1" dirty="0" err="1" smtClean="0"/>
              <a:t>,i</a:t>
            </a:r>
            <a:r>
              <a:rPr lang="en-US" dirty="0" smtClean="0"/>
              <a:t>))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Notations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Given two 5’ – 3’ sequences </a:t>
            </a:r>
            <a:r>
              <a:rPr lang="en-US" i="1" dirty="0" smtClean="0"/>
              <a:t>p</a:t>
            </a:r>
            <a:r>
              <a:rPr lang="en-US" dirty="0" smtClean="0"/>
              <a:t> and </a:t>
            </a:r>
            <a:r>
              <a:rPr lang="en-US" i="1" dirty="0" smtClean="0"/>
              <a:t>s, </a:t>
            </a:r>
            <a:r>
              <a:rPr lang="en-US" dirty="0" smtClean="0"/>
              <a:t>|</a:t>
            </a:r>
            <a:r>
              <a:rPr lang="en-US" i="1" dirty="0" smtClean="0"/>
              <a:t>p</a:t>
            </a:r>
            <a:r>
              <a:rPr lang="en-US" dirty="0" smtClean="0"/>
              <a:t>| = |</a:t>
            </a:r>
            <a:r>
              <a:rPr lang="en-US" i="1" dirty="0" smtClean="0"/>
              <a:t>s</a:t>
            </a:r>
            <a:r>
              <a:rPr lang="en-US" dirty="0" smtClean="0"/>
              <a:t>|</a:t>
            </a:r>
            <a:r>
              <a:rPr lang="en-US" i="1" dirty="0" smtClean="0"/>
              <a:t>,</a:t>
            </a:r>
            <a:r>
              <a:rPr lang="en-US" dirty="0" smtClean="0"/>
              <a:t> and a 0-1 mask </a:t>
            </a:r>
            <a:r>
              <a:rPr lang="en-US" i="1" dirty="0" smtClean="0"/>
              <a:t>M</a:t>
            </a:r>
            <a:r>
              <a:rPr lang="en-US" dirty="0" smtClean="0"/>
              <a:t>, </a:t>
            </a:r>
            <a:r>
              <a:rPr lang="en-US" i="1" dirty="0" smtClean="0"/>
              <a:t>p</a:t>
            </a:r>
            <a:r>
              <a:rPr lang="en-US" dirty="0" smtClean="0"/>
              <a:t> matches </a:t>
            </a:r>
            <a:r>
              <a:rPr lang="en-US" i="1" dirty="0" smtClean="0"/>
              <a:t>s</a:t>
            </a:r>
            <a:r>
              <a:rPr lang="en-US" dirty="0" smtClean="0"/>
              <a:t> according to </a:t>
            </a:r>
            <a:r>
              <a:rPr lang="en-US" i="1" dirty="0" smtClean="0"/>
              <a:t>M</a:t>
            </a:r>
            <a:r>
              <a:rPr lang="en-US" dirty="0" smtClean="0"/>
              <a:t> if </a:t>
            </a:r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=</a:t>
            </a:r>
            <a:r>
              <a:rPr lang="en-US" i="1" dirty="0" smtClean="0"/>
              <a:t>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i</a:t>
            </a:r>
            <a:r>
              <a:rPr lang="en-US" dirty="0" smtClean="0"/>
              <a:t> for every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ru-RU" dirty="0" smtClean="0">
                <a:latin typeface=""/>
                <a:sym typeface="Symbol" pitchFamily="18" charset="2"/>
              </a:rPr>
              <a:t></a:t>
            </a:r>
            <a:r>
              <a:rPr lang="en-US" i="1" dirty="0" smtClean="0">
                <a:latin typeface=""/>
              </a:rPr>
              <a:t> </a:t>
            </a:r>
            <a:r>
              <a:rPr lang="en-US" dirty="0" smtClean="0">
                <a:latin typeface=""/>
              </a:rPr>
              <a:t>{</a:t>
            </a:r>
            <a:r>
              <a:rPr lang="en-US" dirty="0" smtClean="0"/>
              <a:t>1,…,|</a:t>
            </a:r>
            <a:r>
              <a:rPr lang="en-US" i="1" dirty="0" smtClean="0"/>
              <a:t>s</a:t>
            </a:r>
            <a:r>
              <a:rPr lang="en-US" dirty="0" smtClean="0"/>
              <a:t>|} for which </a:t>
            </a:r>
            <a:r>
              <a:rPr lang="en-US" i="1" dirty="0" smtClean="0"/>
              <a:t>M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= 1</a:t>
            </a:r>
          </a:p>
          <a:p>
            <a:pPr algn="ctr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AATATAATCTCCATAT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algn="ctr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CTTTAGCCCTTCAGAT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algn="ctr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0000000000011011</a:t>
            </a:r>
            <a:endParaRPr lang="en-US" i="1" dirty="0" smtClean="0"/>
          </a:p>
          <a:p>
            <a:r>
              <a:rPr lang="en-US" i="1" dirty="0" smtClean="0"/>
              <a:t>I</a:t>
            </a:r>
            <a:r>
              <a:rPr lang="en-US" dirty="0" smtClean="0"/>
              <a:t>(</a:t>
            </a:r>
            <a:r>
              <a:rPr lang="en-US" i="1" dirty="0" err="1" smtClean="0"/>
              <a:t>p,t,M</a:t>
            </a:r>
            <a:r>
              <a:rPr lang="en-US" dirty="0" smtClean="0"/>
              <a:t>): Set of positions </a:t>
            </a:r>
            <a:r>
              <a:rPr lang="en-US" i="1" dirty="0" err="1" smtClean="0"/>
              <a:t>i</a:t>
            </a:r>
            <a:r>
              <a:rPr lang="en-US" dirty="0" smtClean="0"/>
              <a:t> for which </a:t>
            </a:r>
            <a:r>
              <a:rPr lang="en-US" i="1" dirty="0" smtClean="0"/>
              <a:t>p</a:t>
            </a:r>
            <a:r>
              <a:rPr lang="en-US" dirty="0" smtClean="0"/>
              <a:t> matches </a:t>
            </a:r>
            <a:r>
              <a:rPr lang="en-US" i="1" dirty="0" smtClean="0"/>
              <a:t>t</a:t>
            </a:r>
            <a:r>
              <a:rPr lang="en-US" dirty="0" smtClean="0"/>
              <a:t>(|</a:t>
            </a:r>
            <a:r>
              <a:rPr lang="en-US" i="1" dirty="0" smtClean="0"/>
              <a:t>p</a:t>
            </a:r>
            <a:r>
              <a:rPr lang="en-US" dirty="0" smtClean="0"/>
              <a:t>|,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dirty="0" smtClean="0"/>
              <a:t>) according to </a:t>
            </a:r>
            <a:r>
              <a:rPr lang="en-US" i="1" dirty="0" smtClean="0"/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Discriminative Primer Selection Problem (DPSP)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 smtClean="0"/>
              <a:t>Given</a:t>
            </a:r>
          </a:p>
          <a:p>
            <a:pPr algn="just"/>
            <a:r>
              <a:rPr lang="en-US" sz="2800" dirty="0" smtClean="0"/>
              <a:t>Sets </a:t>
            </a:r>
            <a:r>
              <a:rPr lang="en-US" sz="2800" i="1" dirty="0" smtClean="0"/>
              <a:t>TARGETS</a:t>
            </a:r>
            <a:r>
              <a:rPr lang="en-US" sz="2800" dirty="0" smtClean="0"/>
              <a:t> and </a:t>
            </a:r>
            <a:r>
              <a:rPr lang="en-US" sz="2800" i="1" dirty="0" smtClean="0"/>
              <a:t>NONTARGETS</a:t>
            </a:r>
            <a:r>
              <a:rPr lang="en-US" sz="2800" dirty="0" smtClean="0"/>
              <a:t> of target/non-target DNA sequences in 5</a:t>
            </a:r>
            <a:r>
              <a:rPr lang="en-US" sz="2800" i="1" dirty="0" smtClean="0"/>
              <a:t>’ – </a:t>
            </a:r>
            <a:r>
              <a:rPr lang="en-US" sz="2800" dirty="0" smtClean="0"/>
              <a:t>3</a:t>
            </a:r>
            <a:r>
              <a:rPr lang="en-US" sz="2800" i="1" dirty="0" smtClean="0"/>
              <a:t>’</a:t>
            </a:r>
            <a:r>
              <a:rPr lang="en-US" sz="2800" dirty="0" smtClean="0"/>
              <a:t> orientation, 0-1 mask </a:t>
            </a:r>
            <a:r>
              <a:rPr lang="en-US" sz="2800" i="1" dirty="0" smtClean="0"/>
              <a:t>M</a:t>
            </a:r>
            <a:r>
              <a:rPr lang="en-US" sz="2800" dirty="0" smtClean="0"/>
              <a:t>, temperature thresholds </a:t>
            </a:r>
            <a:r>
              <a:rPr lang="en-US" sz="2800" i="1" dirty="0" err="1" smtClean="0"/>
              <a:t>T</a:t>
            </a:r>
            <a:r>
              <a:rPr lang="en-US" sz="2800" i="1" baseline="-25000" dirty="0" err="1" smtClean="0"/>
              <a:t>min_target</a:t>
            </a:r>
            <a:r>
              <a:rPr lang="en-US" sz="2800" dirty="0" smtClean="0"/>
              <a:t> and </a:t>
            </a:r>
            <a:r>
              <a:rPr lang="en-US" sz="2800" i="1" dirty="0" err="1" smtClean="0"/>
              <a:t>T</a:t>
            </a:r>
            <a:r>
              <a:rPr lang="en-US" sz="2800" i="1" baseline="-25000" dirty="0" err="1" smtClean="0"/>
              <a:t>max_nontarget</a:t>
            </a:r>
            <a:endParaRPr lang="en-US" sz="2800" b="1" dirty="0" smtClean="0"/>
          </a:p>
          <a:p>
            <a:pPr algn="just">
              <a:buFontTx/>
              <a:buNone/>
            </a:pPr>
            <a:r>
              <a:rPr lang="en-US" sz="2800" b="1" dirty="0" smtClean="0"/>
              <a:t>Find</a:t>
            </a:r>
          </a:p>
          <a:p>
            <a:pPr algn="just"/>
            <a:r>
              <a:rPr lang="en-US" sz="2800" dirty="0" smtClean="0"/>
              <a:t>All primers </a:t>
            </a:r>
            <a:r>
              <a:rPr lang="en-US" sz="2800" i="1" dirty="0" smtClean="0"/>
              <a:t>p</a:t>
            </a:r>
            <a:r>
              <a:rPr lang="en-US" sz="2800" dirty="0" smtClean="0"/>
              <a:t> satisfying that </a:t>
            </a:r>
          </a:p>
          <a:p>
            <a:pPr lvl="1" algn="just"/>
            <a:r>
              <a:rPr lang="en-US" dirty="0" smtClean="0"/>
              <a:t>for every </a:t>
            </a:r>
            <a:r>
              <a:rPr lang="en-US" i="1" dirty="0" smtClean="0"/>
              <a:t>t </a:t>
            </a:r>
            <a:r>
              <a:rPr lang="ru-RU" dirty="0" smtClean="0">
                <a:sym typeface="Symbol" pitchFamily="18" charset="2"/>
              </a:rPr>
              <a:t></a:t>
            </a:r>
            <a:r>
              <a:rPr lang="en-US" i="1" dirty="0" smtClean="0"/>
              <a:t> TARGETS</a:t>
            </a:r>
            <a:r>
              <a:rPr lang="en-US" dirty="0" smtClean="0"/>
              <a:t>, exists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ru-RU" dirty="0" smtClean="0">
                <a:sym typeface="Symbol" pitchFamily="18" charset="2"/>
              </a:rPr>
              <a:t></a:t>
            </a:r>
            <a:r>
              <a:rPr lang="en-US" dirty="0" smtClean="0"/>
              <a:t> </a:t>
            </a:r>
            <a:r>
              <a:rPr lang="en-US" i="1" dirty="0" smtClean="0"/>
              <a:t>I</a:t>
            </a:r>
            <a:r>
              <a:rPr lang="en-US" dirty="0" smtClean="0"/>
              <a:t>(</a:t>
            </a:r>
            <a:r>
              <a:rPr lang="en-US" i="1" dirty="0" err="1" smtClean="0"/>
              <a:t>p,t,M</a:t>
            </a:r>
            <a:r>
              <a:rPr lang="en-US" dirty="0" smtClean="0"/>
              <a:t>) </a:t>
            </a:r>
            <a:r>
              <a:rPr lang="en-US" dirty="0" err="1" smtClean="0"/>
              <a:t>s.t</a:t>
            </a:r>
            <a:r>
              <a:rPr lang="en-US" dirty="0" smtClean="0"/>
              <a:t>. 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err="1" smtClean="0"/>
              <a:t>p,t,i</a:t>
            </a:r>
            <a:r>
              <a:rPr lang="en-US" dirty="0" smtClean="0"/>
              <a:t>) ≥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min_target</a:t>
            </a:r>
            <a:endParaRPr lang="en-US" dirty="0" smtClean="0"/>
          </a:p>
          <a:p>
            <a:pPr lvl="1" algn="just"/>
            <a:r>
              <a:rPr lang="en-US" dirty="0" smtClean="0"/>
              <a:t>for every </a:t>
            </a:r>
            <a:r>
              <a:rPr lang="en-US" i="1" dirty="0" smtClean="0"/>
              <a:t>t </a:t>
            </a:r>
            <a:r>
              <a:rPr lang="ru-RU" dirty="0" smtClean="0">
                <a:sym typeface="Symbol" pitchFamily="18" charset="2"/>
              </a:rPr>
              <a:t></a:t>
            </a:r>
            <a:r>
              <a:rPr lang="en-US" i="1" dirty="0" smtClean="0"/>
              <a:t> NONTARGETS</a:t>
            </a:r>
            <a:r>
              <a:rPr lang="en-US" dirty="0" smtClean="0"/>
              <a:t> 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err="1" smtClean="0"/>
              <a:t>p,t,i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r>
              <a:rPr lang="en-US" dirty="0" smtClean="0"/>
              <a:t>≤</a:t>
            </a:r>
            <a:r>
              <a:rPr lang="en-US" i="1" dirty="0" smtClean="0"/>
              <a:t>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max_nontarget</a:t>
            </a:r>
            <a:r>
              <a:rPr lang="en-US" dirty="0" smtClean="0"/>
              <a:t> for every  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ru-RU" dirty="0" smtClean="0">
                <a:sym typeface="Symbol" pitchFamily="18" charset="2"/>
              </a:rPr>
              <a:t></a:t>
            </a:r>
            <a:r>
              <a:rPr lang="en-US" dirty="0" smtClean="0"/>
              <a:t> {|</a:t>
            </a:r>
            <a:r>
              <a:rPr lang="en-US" i="1" dirty="0" smtClean="0"/>
              <a:t>p</a:t>
            </a:r>
            <a:r>
              <a:rPr lang="en-US" dirty="0" smtClean="0"/>
              <a:t>|… |</a:t>
            </a:r>
            <a:r>
              <a:rPr lang="en-US" i="1" dirty="0" smtClean="0"/>
              <a:t>t</a:t>
            </a:r>
            <a:r>
              <a:rPr lang="en-US" dirty="0" smtClean="0"/>
              <a:t>|}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Nearest Neighbor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algn="just"/>
            <a:r>
              <a:rPr lang="en-US" sz="2800" dirty="0" smtClean="0">
                <a:cs typeface="Arial" pitchFamily="34" charset="0"/>
              </a:rPr>
              <a:t>Given an alignment x:</a:t>
            </a:r>
          </a:p>
          <a:p>
            <a:pPr algn="just">
              <a:buFontTx/>
              <a:buNone/>
            </a:pPr>
            <a:r>
              <a:rPr lang="en-US" sz="2800" dirty="0" smtClean="0">
                <a:cs typeface="Arial" pitchFamily="34" charset="0"/>
              </a:rPr>
              <a:t>		                            </a:t>
            </a:r>
            <a:r>
              <a:rPr lang="en-US" sz="2800" dirty="0" smtClean="0">
                <a:cs typeface="Arial" pitchFamily="34" charset="0"/>
              </a:rPr>
              <a:t>       </a:t>
            </a:r>
            <a:r>
              <a:rPr lang="el-GR" sz="2800" i="1" dirty="0" smtClean="0">
                <a:cs typeface="Arial" pitchFamily="34" charset="0"/>
              </a:rPr>
              <a:t>Δ</a:t>
            </a:r>
            <a:r>
              <a:rPr lang="en-US" sz="2800" i="1" dirty="0" smtClean="0">
                <a:cs typeface="Arial" pitchFamily="34" charset="0"/>
              </a:rPr>
              <a:t>H </a:t>
            </a:r>
            <a:r>
              <a:rPr lang="en-US" sz="2800" dirty="0" smtClean="0">
                <a:cs typeface="Arial" pitchFamily="34" charset="0"/>
              </a:rPr>
              <a:t>(</a:t>
            </a:r>
            <a:r>
              <a:rPr lang="en-US" sz="2800" i="1" dirty="0" smtClean="0">
                <a:cs typeface="Arial" pitchFamily="34" charset="0"/>
              </a:rPr>
              <a:t>x</a:t>
            </a:r>
            <a:r>
              <a:rPr lang="en-US" sz="2800" dirty="0" smtClean="0">
                <a:cs typeface="Arial" pitchFamily="34" charset="0"/>
              </a:rPr>
              <a:t>)</a:t>
            </a:r>
          </a:p>
          <a:p>
            <a:pPr algn="ctr">
              <a:buFontTx/>
              <a:buNone/>
            </a:pPr>
            <a:r>
              <a:rPr lang="en-US" sz="2800" i="1" dirty="0" smtClean="0">
                <a:cs typeface="Arial" pitchFamily="34" charset="0"/>
              </a:rPr>
              <a:t>T</a:t>
            </a:r>
            <a:r>
              <a:rPr lang="en-US" sz="2800" i="1" baseline="-25000" dirty="0" smtClean="0">
                <a:cs typeface="Arial" pitchFamily="34" charset="0"/>
              </a:rPr>
              <a:t>m</a:t>
            </a:r>
            <a:r>
              <a:rPr lang="en-US" sz="2800" i="1" dirty="0" smtClean="0">
                <a:cs typeface="Arial" pitchFamily="34" charset="0"/>
              </a:rPr>
              <a:t> </a:t>
            </a:r>
            <a:r>
              <a:rPr lang="en-US" sz="2800" dirty="0" smtClean="0">
                <a:cs typeface="Arial" pitchFamily="34" charset="0"/>
              </a:rPr>
              <a:t>(</a:t>
            </a:r>
            <a:r>
              <a:rPr lang="en-US" sz="2800" i="1" dirty="0" smtClean="0">
                <a:cs typeface="Arial" pitchFamily="34" charset="0"/>
              </a:rPr>
              <a:t>x</a:t>
            </a:r>
            <a:r>
              <a:rPr lang="en-US" sz="2800" dirty="0" smtClean="0">
                <a:cs typeface="Arial" pitchFamily="34" charset="0"/>
              </a:rPr>
              <a:t>) </a:t>
            </a:r>
            <a:r>
              <a:rPr lang="en-US" sz="2800" dirty="0" smtClean="0">
                <a:cs typeface="Arial" pitchFamily="34" charset="0"/>
              </a:rPr>
              <a:t>= ————————————————</a:t>
            </a:r>
            <a:endParaRPr lang="en-US" sz="2800" dirty="0" smtClean="0">
              <a:cs typeface="Arial" pitchFamily="34" charset="0"/>
            </a:endParaRPr>
          </a:p>
          <a:p>
            <a:pPr algn="ctr">
              <a:buFontTx/>
              <a:buNone/>
            </a:pPr>
            <a:r>
              <a:rPr lang="en-US" sz="2800" dirty="0" smtClean="0">
                <a:cs typeface="Arial" pitchFamily="34" charset="0"/>
              </a:rPr>
              <a:t>		  </a:t>
            </a:r>
            <a:r>
              <a:rPr lang="el-GR" sz="2800" dirty="0" smtClean="0">
                <a:cs typeface="Arial" pitchFamily="34" charset="0"/>
              </a:rPr>
              <a:t>Δ</a:t>
            </a:r>
            <a:r>
              <a:rPr lang="en-US" sz="2800" i="1" dirty="0" smtClean="0">
                <a:cs typeface="Arial" pitchFamily="34" charset="0"/>
              </a:rPr>
              <a:t>S </a:t>
            </a:r>
            <a:r>
              <a:rPr lang="en-US" sz="2800" dirty="0" smtClean="0">
                <a:cs typeface="Arial" pitchFamily="34" charset="0"/>
              </a:rPr>
              <a:t>(</a:t>
            </a:r>
            <a:r>
              <a:rPr lang="en-US" sz="2800" i="1" dirty="0" smtClean="0">
                <a:cs typeface="Arial" pitchFamily="34" charset="0"/>
              </a:rPr>
              <a:t>x</a:t>
            </a:r>
            <a:r>
              <a:rPr lang="en-US" sz="2800" dirty="0" smtClean="0">
                <a:cs typeface="Arial" pitchFamily="34" charset="0"/>
              </a:rPr>
              <a:t>)</a:t>
            </a:r>
            <a:r>
              <a:rPr lang="en-US" sz="2800" i="1" dirty="0" smtClean="0">
                <a:cs typeface="Arial" pitchFamily="34" charset="0"/>
              </a:rPr>
              <a:t> + </a:t>
            </a:r>
            <a:r>
              <a:rPr lang="en-US" sz="2800" dirty="0" smtClean="0">
                <a:cs typeface="Arial" pitchFamily="34" charset="0"/>
              </a:rPr>
              <a:t>0.368*</a:t>
            </a:r>
            <a:r>
              <a:rPr lang="en-US" sz="2800" i="1" dirty="0" smtClean="0">
                <a:cs typeface="Arial" pitchFamily="34" charset="0"/>
              </a:rPr>
              <a:t>N</a:t>
            </a:r>
            <a:r>
              <a:rPr lang="en-US" sz="2800" dirty="0" smtClean="0">
                <a:cs typeface="Arial" pitchFamily="34" charset="0"/>
              </a:rPr>
              <a:t>/2*</a:t>
            </a:r>
            <a:r>
              <a:rPr lang="en-US" sz="2800" dirty="0" err="1" smtClean="0">
                <a:cs typeface="Arial" pitchFamily="34" charset="0"/>
              </a:rPr>
              <a:t>ln</a:t>
            </a:r>
            <a:r>
              <a:rPr lang="en-US" sz="2800" dirty="0" smtClean="0">
                <a:cs typeface="Arial" pitchFamily="34" charset="0"/>
              </a:rPr>
              <a:t>(</a:t>
            </a:r>
            <a:r>
              <a:rPr lang="en-US" sz="2800" i="1" dirty="0" smtClean="0">
                <a:cs typeface="Arial" pitchFamily="34" charset="0"/>
              </a:rPr>
              <a:t>Na</a:t>
            </a:r>
            <a:r>
              <a:rPr lang="en-US" sz="2800" i="1" baseline="30000" dirty="0" smtClean="0">
                <a:cs typeface="Arial" pitchFamily="34" charset="0"/>
              </a:rPr>
              <a:t>+</a:t>
            </a:r>
            <a:r>
              <a:rPr lang="en-US" sz="2800" dirty="0" smtClean="0">
                <a:cs typeface="Arial" pitchFamily="34" charset="0"/>
              </a:rPr>
              <a:t>) +</a:t>
            </a:r>
            <a:r>
              <a:rPr lang="en-US" sz="2800" i="1" dirty="0" smtClean="0">
                <a:cs typeface="Arial" pitchFamily="34" charset="0"/>
              </a:rPr>
              <a:t> </a:t>
            </a:r>
            <a:r>
              <a:rPr lang="en-US" sz="2800" i="1" dirty="0" err="1" smtClean="0">
                <a:cs typeface="Arial" pitchFamily="34" charset="0"/>
              </a:rPr>
              <a:t>R</a:t>
            </a:r>
            <a:r>
              <a:rPr lang="en-US" sz="2800" dirty="0" err="1" smtClean="0">
                <a:cs typeface="Arial" pitchFamily="34" charset="0"/>
              </a:rPr>
              <a:t>ln</a:t>
            </a:r>
            <a:r>
              <a:rPr lang="en-US" sz="2800" dirty="0" smtClean="0">
                <a:cs typeface="Arial" pitchFamily="34" charset="0"/>
              </a:rPr>
              <a:t>(</a:t>
            </a:r>
            <a:r>
              <a:rPr lang="en-US" sz="2800" i="1" dirty="0" smtClean="0">
                <a:cs typeface="Arial" pitchFamily="34" charset="0"/>
              </a:rPr>
              <a:t>C</a:t>
            </a:r>
            <a:r>
              <a:rPr lang="en-US" sz="2800" dirty="0" smtClean="0">
                <a:cs typeface="Arial" pitchFamily="34" charset="0"/>
              </a:rPr>
              <a:t>)</a:t>
            </a:r>
          </a:p>
          <a:p>
            <a:pPr algn="ctr">
              <a:buFontTx/>
              <a:buNone/>
            </a:pPr>
            <a:endParaRPr lang="en-US" sz="2800" dirty="0" smtClean="0"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800" dirty="0" smtClean="0">
                <a:cs typeface="Arial" pitchFamily="34" charset="0"/>
              </a:rPr>
              <a:t>	where </a:t>
            </a:r>
            <a:r>
              <a:rPr lang="en-US" sz="2800" i="1" dirty="0" smtClean="0">
                <a:cs typeface="Arial" pitchFamily="34" charset="0"/>
              </a:rPr>
              <a:t>C</a:t>
            </a:r>
            <a:r>
              <a:rPr lang="en-US" sz="2800" dirty="0" smtClean="0">
                <a:cs typeface="Arial" pitchFamily="34" charset="0"/>
              </a:rPr>
              <a:t> is </a:t>
            </a:r>
            <a:r>
              <a:rPr lang="en-US" sz="2800" i="1" dirty="0" smtClean="0">
                <a:cs typeface="Arial" pitchFamily="34" charset="0"/>
              </a:rPr>
              <a:t>c</a:t>
            </a:r>
            <a:r>
              <a:rPr lang="en-US" sz="2800" i="1" baseline="-25000" dirty="0" smtClean="0">
                <a:cs typeface="Arial" pitchFamily="34" charset="0"/>
              </a:rPr>
              <a:t>1</a:t>
            </a:r>
            <a:r>
              <a:rPr lang="en-US" sz="2800" i="1" dirty="0" smtClean="0">
                <a:cs typeface="Arial" pitchFamily="34" charset="0"/>
              </a:rPr>
              <a:t>-c</a:t>
            </a:r>
            <a:r>
              <a:rPr lang="en-US" sz="2800" i="1" baseline="-25000" dirty="0" smtClean="0">
                <a:cs typeface="Arial" pitchFamily="34" charset="0"/>
              </a:rPr>
              <a:t>2</a:t>
            </a:r>
            <a:r>
              <a:rPr lang="en-US" sz="2800" dirty="0" smtClean="0">
                <a:cs typeface="Arial" pitchFamily="34" charset="0"/>
              </a:rPr>
              <a:t>/2 if </a:t>
            </a:r>
            <a:r>
              <a:rPr lang="en-US" sz="2800" i="1" dirty="0" smtClean="0">
                <a:cs typeface="Arial" pitchFamily="34" charset="0"/>
              </a:rPr>
              <a:t>c</a:t>
            </a:r>
            <a:r>
              <a:rPr lang="en-US" sz="2800" i="1" baseline="-25000" dirty="0" smtClean="0">
                <a:cs typeface="Arial" pitchFamily="34" charset="0"/>
              </a:rPr>
              <a:t>1</a:t>
            </a:r>
            <a:r>
              <a:rPr lang="en-US" sz="2800" i="1" dirty="0" smtClean="0">
                <a:cs typeface="Arial" pitchFamily="34" charset="0"/>
              </a:rPr>
              <a:t>≠c</a:t>
            </a:r>
            <a:r>
              <a:rPr lang="en-US" sz="2800" i="1" baseline="-25000" dirty="0" smtClean="0">
                <a:cs typeface="Arial" pitchFamily="34" charset="0"/>
              </a:rPr>
              <a:t>2</a:t>
            </a:r>
            <a:r>
              <a:rPr lang="en-US" sz="2800" dirty="0" smtClean="0">
                <a:cs typeface="Arial" pitchFamily="34" charset="0"/>
              </a:rPr>
              <a:t> and (</a:t>
            </a:r>
            <a:r>
              <a:rPr lang="en-US" sz="2800" i="1" dirty="0" smtClean="0">
                <a:cs typeface="Arial" pitchFamily="34" charset="0"/>
              </a:rPr>
              <a:t>c</a:t>
            </a:r>
            <a:r>
              <a:rPr lang="en-US" sz="2800" i="1" baseline="-25000" dirty="0" smtClean="0">
                <a:cs typeface="Arial" pitchFamily="34" charset="0"/>
              </a:rPr>
              <a:t>1</a:t>
            </a:r>
            <a:r>
              <a:rPr lang="en-US" sz="2800" dirty="0" smtClean="0">
                <a:cs typeface="Arial" pitchFamily="34" charset="0"/>
              </a:rPr>
              <a:t>+</a:t>
            </a:r>
            <a:r>
              <a:rPr lang="en-US" sz="2800" i="1" dirty="0" smtClean="0">
                <a:cs typeface="Arial" pitchFamily="34" charset="0"/>
              </a:rPr>
              <a:t>c</a:t>
            </a:r>
            <a:r>
              <a:rPr lang="en-US" sz="2800" i="1" baseline="-25000" dirty="0" smtClean="0">
                <a:cs typeface="Arial" pitchFamily="34" charset="0"/>
              </a:rPr>
              <a:t>2</a:t>
            </a:r>
            <a:r>
              <a:rPr lang="en-US" sz="2800" dirty="0" smtClean="0">
                <a:cs typeface="Arial" pitchFamily="34" charset="0"/>
              </a:rPr>
              <a:t>)/4</a:t>
            </a:r>
            <a:r>
              <a:rPr lang="en-US" sz="2800" i="1" dirty="0" smtClean="0">
                <a:cs typeface="Arial" pitchFamily="34" charset="0"/>
              </a:rPr>
              <a:t> if c</a:t>
            </a:r>
            <a:r>
              <a:rPr lang="en-US" sz="2800" i="1" baseline="-25000" dirty="0" smtClean="0">
                <a:cs typeface="Arial" pitchFamily="34" charset="0"/>
              </a:rPr>
              <a:t>1</a:t>
            </a:r>
            <a:r>
              <a:rPr lang="en-US" sz="2800" dirty="0" smtClean="0">
                <a:cs typeface="Arial" pitchFamily="34" charset="0"/>
              </a:rPr>
              <a:t>=</a:t>
            </a:r>
            <a:r>
              <a:rPr lang="en-US" sz="2800" i="1" dirty="0" smtClean="0">
                <a:cs typeface="Arial" pitchFamily="34" charset="0"/>
              </a:rPr>
              <a:t>c</a:t>
            </a:r>
            <a:r>
              <a:rPr lang="en-US" sz="2800" i="1" baseline="-25000" dirty="0" smtClean="0">
                <a:cs typeface="Arial" pitchFamily="34" charset="0"/>
              </a:rPr>
              <a:t>2</a:t>
            </a:r>
          </a:p>
          <a:p>
            <a:r>
              <a:rPr lang="el-GR" sz="2800" dirty="0" smtClean="0">
                <a:cs typeface="Arial" pitchFamily="34" charset="0"/>
              </a:rPr>
              <a:t>Δ</a:t>
            </a:r>
            <a:r>
              <a:rPr lang="en-US" sz="2800" i="1" dirty="0" smtClean="0">
                <a:cs typeface="Arial" pitchFamily="34" charset="0"/>
              </a:rPr>
              <a:t>H </a:t>
            </a:r>
            <a:r>
              <a:rPr lang="en-US" sz="2800" dirty="0" smtClean="0">
                <a:cs typeface="Arial" pitchFamily="34" charset="0"/>
              </a:rPr>
              <a:t>(</a:t>
            </a:r>
            <a:r>
              <a:rPr lang="en-US" sz="2800" i="1" dirty="0" smtClean="0">
                <a:cs typeface="Arial" pitchFamily="34" charset="0"/>
              </a:rPr>
              <a:t>x</a:t>
            </a:r>
            <a:r>
              <a:rPr lang="en-US" sz="2800" dirty="0" smtClean="0">
                <a:cs typeface="Arial" pitchFamily="34" charset="0"/>
              </a:rPr>
              <a:t>)</a:t>
            </a:r>
            <a:r>
              <a:rPr lang="en-US" sz="2800" i="1" dirty="0" smtClean="0">
                <a:cs typeface="Arial" pitchFamily="34" charset="0"/>
              </a:rPr>
              <a:t> </a:t>
            </a:r>
            <a:r>
              <a:rPr lang="en-US" sz="2800" dirty="0" smtClean="0">
                <a:cs typeface="Arial" pitchFamily="34" charset="0"/>
              </a:rPr>
              <a:t>and</a:t>
            </a:r>
            <a:r>
              <a:rPr lang="en-US" sz="2800" i="1" dirty="0" smtClean="0">
                <a:cs typeface="Arial" pitchFamily="34" charset="0"/>
              </a:rPr>
              <a:t> </a:t>
            </a:r>
            <a:r>
              <a:rPr lang="el-GR" sz="2800" dirty="0" smtClean="0">
                <a:cs typeface="Arial" pitchFamily="34" charset="0"/>
              </a:rPr>
              <a:t>Δ</a:t>
            </a:r>
            <a:r>
              <a:rPr lang="en-US" sz="2800" i="1" dirty="0" smtClean="0">
                <a:cs typeface="Arial" pitchFamily="34" charset="0"/>
              </a:rPr>
              <a:t>S </a:t>
            </a:r>
            <a:r>
              <a:rPr lang="en-US" sz="2800" dirty="0" smtClean="0">
                <a:cs typeface="Arial" pitchFamily="34" charset="0"/>
              </a:rPr>
              <a:t>(</a:t>
            </a:r>
            <a:r>
              <a:rPr lang="en-US" sz="2800" i="1" dirty="0" smtClean="0">
                <a:cs typeface="Arial" pitchFamily="34" charset="0"/>
              </a:rPr>
              <a:t>x</a:t>
            </a:r>
            <a:r>
              <a:rPr lang="en-US" sz="2800" dirty="0" smtClean="0">
                <a:cs typeface="Arial" pitchFamily="34" charset="0"/>
              </a:rPr>
              <a:t>) are calculated by adding contributions of each pair of neighbor base pairs in x</a:t>
            </a:r>
          </a:p>
          <a:p>
            <a:r>
              <a:rPr lang="en-US" sz="2800" dirty="0" smtClean="0">
                <a:cs typeface="Arial" pitchFamily="34" charset="0"/>
              </a:rPr>
              <a:t>Problem: Find the alignment </a:t>
            </a:r>
            <a:r>
              <a:rPr lang="en-US" sz="2800" i="1" dirty="0" smtClean="0">
                <a:cs typeface="Arial" pitchFamily="34" charset="0"/>
              </a:rPr>
              <a:t>x</a:t>
            </a:r>
            <a:r>
              <a:rPr lang="en-US" sz="2800" dirty="0" smtClean="0">
                <a:cs typeface="Arial" pitchFamily="34" charset="0"/>
              </a:rPr>
              <a:t> maximizing </a:t>
            </a:r>
            <a:r>
              <a:rPr lang="en-US" sz="2800" i="1" dirty="0" smtClean="0">
                <a:cs typeface="Arial" pitchFamily="34" charset="0"/>
              </a:rPr>
              <a:t>T</a:t>
            </a:r>
            <a:r>
              <a:rPr lang="en-US" sz="2800" i="1" baseline="-25000" dirty="0" smtClean="0">
                <a:cs typeface="Arial" pitchFamily="34" charset="0"/>
              </a:rPr>
              <a:t>m</a:t>
            </a:r>
            <a:r>
              <a:rPr lang="en-US" sz="2800" i="1" dirty="0" smtClean="0">
                <a:cs typeface="Arial" pitchFamily="34" charset="0"/>
              </a:rPr>
              <a:t> </a:t>
            </a:r>
            <a:r>
              <a:rPr lang="en-US" sz="2800" dirty="0" smtClean="0">
                <a:cs typeface="Arial" pitchFamily="34" charset="0"/>
              </a:rPr>
              <a:t>(</a:t>
            </a:r>
            <a:r>
              <a:rPr lang="en-US" sz="2800" i="1" dirty="0" smtClean="0">
                <a:cs typeface="Arial" pitchFamily="34" charset="0"/>
              </a:rPr>
              <a:t>x</a:t>
            </a:r>
            <a:r>
              <a:rPr lang="en-US" sz="2800" dirty="0" smtClean="0"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Fractional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Given a finite set </a:t>
            </a:r>
            <a:r>
              <a:rPr lang="en-US" sz="2800" i="1" dirty="0" smtClean="0"/>
              <a:t>S</a:t>
            </a:r>
            <a:r>
              <a:rPr lang="en-US" sz="2800" dirty="0" smtClean="0">
                <a:cs typeface="Arial" pitchFamily="34" charset="0"/>
              </a:rPr>
              <a:t>, and two functions </a:t>
            </a:r>
            <a:r>
              <a:rPr lang="en-US" sz="2800" i="1" dirty="0" err="1" smtClean="0">
                <a:cs typeface="Arial" pitchFamily="34" charset="0"/>
              </a:rPr>
              <a:t>f,g</a:t>
            </a:r>
            <a:r>
              <a:rPr lang="en-US" sz="2800" dirty="0" err="1" smtClean="0">
                <a:cs typeface="Arial" pitchFamily="34" charset="0"/>
              </a:rPr>
              <a:t>:</a:t>
            </a:r>
            <a:r>
              <a:rPr lang="en-US" sz="2800" i="1" dirty="0" err="1" smtClean="0">
                <a:cs typeface="Arial" pitchFamily="34" charset="0"/>
              </a:rPr>
              <a:t>S</a:t>
            </a:r>
            <a:r>
              <a:rPr lang="en-US" sz="2800" i="1" dirty="0" err="1" smtClean="0">
                <a:cs typeface="Arial" pitchFamily="34" charset="0"/>
              </a:rPr>
              <a:t>→R</a:t>
            </a:r>
            <a:r>
              <a:rPr lang="en-US" sz="2800" dirty="0" smtClean="0">
                <a:cs typeface="Arial" pitchFamily="34" charset="0"/>
              </a:rPr>
              <a:t>, </a:t>
            </a:r>
            <a:r>
              <a:rPr lang="en-US" sz="2800" dirty="0" smtClean="0">
                <a:cs typeface="Arial" pitchFamily="34" charset="0"/>
              </a:rPr>
              <a:t>if  </a:t>
            </a:r>
            <a:r>
              <a:rPr lang="en-US" sz="2800" i="1" dirty="0" smtClean="0">
                <a:cs typeface="Arial" pitchFamily="34" charset="0"/>
              </a:rPr>
              <a:t>g</a:t>
            </a:r>
            <a:r>
              <a:rPr lang="en-US" sz="2800" dirty="0" smtClean="0">
                <a:cs typeface="Arial" pitchFamily="34" charset="0"/>
              </a:rPr>
              <a:t>&gt;0</a:t>
            </a:r>
            <a:r>
              <a:rPr lang="en-US" sz="2800" dirty="0" smtClean="0">
                <a:cs typeface="Arial" pitchFamily="34" charset="0"/>
              </a:rPr>
              <a:t>, </a:t>
            </a:r>
            <a:r>
              <a:rPr lang="en-US" sz="2800" i="1" dirty="0" smtClean="0">
                <a:cs typeface="Arial" pitchFamily="34" charset="0"/>
              </a:rPr>
              <a:t>t*= </a:t>
            </a:r>
            <a:r>
              <a:rPr lang="en-US" sz="2800" dirty="0" err="1" smtClean="0">
                <a:cs typeface="Arial" pitchFamily="34" charset="0"/>
              </a:rPr>
              <a:t>max</a:t>
            </a:r>
            <a:r>
              <a:rPr lang="en-US" sz="2800" i="1" baseline="-25000" dirty="0" err="1" smtClean="0">
                <a:cs typeface="Arial" pitchFamily="34" charset="0"/>
              </a:rPr>
              <a:t>x</a:t>
            </a:r>
            <a:r>
              <a:rPr lang="en-US" sz="2800" baseline="-25000" dirty="0" err="1" smtClean="0">
                <a:cs typeface="Arial" pitchFamily="34" charset="0"/>
                <a:sym typeface="Symbol" pitchFamily="18" charset="2"/>
              </a:rPr>
              <a:t></a:t>
            </a:r>
            <a:r>
              <a:rPr lang="en-US" sz="2800" i="1" baseline="-25000" dirty="0" err="1" smtClean="0">
                <a:cs typeface="Arial" pitchFamily="34" charset="0"/>
              </a:rPr>
              <a:t>S</a:t>
            </a:r>
            <a:r>
              <a:rPr lang="en-US" sz="2800" dirty="0" smtClean="0">
                <a:cs typeface="Arial" pitchFamily="34" charset="0"/>
              </a:rPr>
              <a:t>(</a:t>
            </a:r>
            <a:r>
              <a:rPr lang="en-US" sz="2800" i="1" dirty="0" smtClean="0">
                <a:cs typeface="Arial" pitchFamily="34" charset="0"/>
              </a:rPr>
              <a:t>f</a:t>
            </a:r>
            <a:r>
              <a:rPr lang="en-US" sz="2800" dirty="0" smtClean="0">
                <a:cs typeface="Arial" pitchFamily="34" charset="0"/>
              </a:rPr>
              <a:t>(</a:t>
            </a:r>
            <a:r>
              <a:rPr lang="en-US" sz="2800" i="1" dirty="0" smtClean="0">
                <a:cs typeface="Arial" pitchFamily="34" charset="0"/>
              </a:rPr>
              <a:t>x</a:t>
            </a:r>
            <a:r>
              <a:rPr lang="en-US" sz="2800" dirty="0" smtClean="0">
                <a:cs typeface="Arial" pitchFamily="34" charset="0"/>
              </a:rPr>
              <a:t>)</a:t>
            </a:r>
            <a:r>
              <a:rPr lang="en-US" sz="2800" i="1" dirty="0" smtClean="0">
                <a:cs typeface="Arial" pitchFamily="34" charset="0"/>
              </a:rPr>
              <a:t> </a:t>
            </a:r>
            <a:r>
              <a:rPr lang="en-US" sz="2800" dirty="0" smtClean="0">
                <a:cs typeface="Arial" pitchFamily="34" charset="0"/>
              </a:rPr>
              <a:t>/</a:t>
            </a:r>
            <a:r>
              <a:rPr lang="en-US" sz="2800" i="1" dirty="0" smtClean="0">
                <a:cs typeface="Arial" pitchFamily="34" charset="0"/>
              </a:rPr>
              <a:t> g</a:t>
            </a:r>
            <a:r>
              <a:rPr lang="en-US" sz="2800" dirty="0" smtClean="0">
                <a:cs typeface="Arial" pitchFamily="34" charset="0"/>
              </a:rPr>
              <a:t>(</a:t>
            </a:r>
            <a:r>
              <a:rPr lang="en-US" sz="2800" i="1" dirty="0" smtClean="0">
                <a:cs typeface="Arial" pitchFamily="34" charset="0"/>
              </a:rPr>
              <a:t>x</a:t>
            </a:r>
            <a:r>
              <a:rPr lang="en-US" sz="2800" dirty="0" smtClean="0">
                <a:cs typeface="Arial" pitchFamily="34" charset="0"/>
              </a:rPr>
              <a:t>))</a:t>
            </a:r>
            <a:r>
              <a:rPr lang="en-US" sz="2800" i="1" dirty="0" smtClean="0">
                <a:cs typeface="Arial" pitchFamily="34" charset="0"/>
              </a:rPr>
              <a:t> </a:t>
            </a:r>
            <a:r>
              <a:rPr lang="en-US" sz="2800" dirty="0" smtClean="0">
                <a:cs typeface="Arial" pitchFamily="34" charset="0"/>
              </a:rPr>
              <a:t>can be approximated by the </a:t>
            </a:r>
            <a:r>
              <a:rPr lang="en-US" sz="2800" dirty="0" err="1" smtClean="0">
                <a:cs typeface="Arial" pitchFamily="34" charset="0"/>
              </a:rPr>
              <a:t>Dinkelbach</a:t>
            </a:r>
            <a:r>
              <a:rPr lang="en-US" sz="2800" dirty="0" smtClean="0">
                <a:cs typeface="Arial" pitchFamily="34" charset="0"/>
              </a:rPr>
              <a:t> algorithm:</a:t>
            </a:r>
            <a:endParaRPr lang="en-US" sz="2800" i="1" dirty="0" smtClean="0">
              <a:cs typeface="Arial" pitchFamily="34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 smtClean="0">
                <a:cs typeface="Arial" pitchFamily="34" charset="0"/>
              </a:rPr>
              <a:t>Choose</a:t>
            </a:r>
            <a:r>
              <a:rPr lang="en-US" sz="2400" i="1" dirty="0" smtClean="0">
                <a:cs typeface="Arial" pitchFamily="34" charset="0"/>
              </a:rPr>
              <a:t> t</a:t>
            </a:r>
            <a:r>
              <a:rPr lang="en-US" sz="2400" i="1" baseline="-25000" dirty="0" smtClean="0">
                <a:cs typeface="Arial" pitchFamily="34" charset="0"/>
              </a:rPr>
              <a:t>1</a:t>
            </a:r>
            <a:r>
              <a:rPr lang="en-US" sz="2400" i="1" dirty="0" smtClean="0">
                <a:cs typeface="Arial" pitchFamily="34" charset="0"/>
              </a:rPr>
              <a:t> ≤ t*; </a:t>
            </a:r>
            <a:r>
              <a:rPr lang="en-US" sz="2400" i="1" dirty="0" err="1" smtClean="0">
                <a:cs typeface="Arial" pitchFamily="34" charset="0"/>
              </a:rPr>
              <a:t>i</a:t>
            </a:r>
            <a:r>
              <a:rPr lang="en-US" sz="2400" i="1" dirty="0" smtClean="0">
                <a:cs typeface="Arial" pitchFamily="34" charset="0"/>
              </a:rPr>
              <a:t> ← 1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b="1" dirty="0" smtClean="0">
                <a:cs typeface="Arial" pitchFamily="34" charset="0"/>
              </a:rPr>
              <a:t>Find</a:t>
            </a:r>
            <a:r>
              <a:rPr lang="en-US" sz="2400" b="1" i="1" dirty="0" smtClean="0">
                <a:cs typeface="Arial" pitchFamily="34" charset="0"/>
              </a:rPr>
              <a:t>  x</a:t>
            </a:r>
            <a:r>
              <a:rPr lang="en-US" sz="2400" b="1" i="1" baseline="-25000" dirty="0" smtClean="0">
                <a:cs typeface="Arial" pitchFamily="34" charset="0"/>
              </a:rPr>
              <a:t>i</a:t>
            </a:r>
            <a:r>
              <a:rPr lang="en-US" sz="2400" b="1" i="1" dirty="0" smtClean="0">
                <a:cs typeface="Arial" pitchFamily="34" charset="0"/>
              </a:rPr>
              <a:t> </a:t>
            </a:r>
            <a:r>
              <a:rPr lang="ru-RU" sz="2400" b="1" dirty="0" smtClean="0">
                <a:sym typeface="Symbol" pitchFamily="18" charset="2"/>
              </a:rPr>
              <a:t></a:t>
            </a:r>
            <a:r>
              <a:rPr lang="en-US" sz="2400" b="1" i="1" dirty="0" smtClean="0">
                <a:sym typeface="Symbol" pitchFamily="18" charset="2"/>
              </a:rPr>
              <a:t> S </a:t>
            </a:r>
            <a:r>
              <a:rPr lang="en-US" sz="2400" b="1" dirty="0" smtClean="0">
                <a:sym typeface="Symbol" pitchFamily="18" charset="2"/>
              </a:rPr>
              <a:t>maximizing</a:t>
            </a:r>
            <a:r>
              <a:rPr lang="en-US" sz="2400" b="1" i="1" dirty="0" smtClean="0">
                <a:sym typeface="Symbol" pitchFamily="18" charset="2"/>
              </a:rPr>
              <a:t> F</a:t>
            </a:r>
            <a:r>
              <a:rPr lang="en-US" sz="2400" b="1" dirty="0" smtClean="0">
                <a:sym typeface="Symbol" pitchFamily="18" charset="2"/>
              </a:rPr>
              <a:t>(</a:t>
            </a:r>
            <a:r>
              <a:rPr lang="en-US" sz="2400" b="1" i="1" dirty="0" smtClean="0">
                <a:sym typeface="Symbol" pitchFamily="18" charset="2"/>
              </a:rPr>
              <a:t>x</a:t>
            </a:r>
            <a:r>
              <a:rPr lang="en-US" sz="2400" b="1" dirty="0" smtClean="0">
                <a:sym typeface="Symbol" pitchFamily="18" charset="2"/>
              </a:rPr>
              <a:t>)</a:t>
            </a:r>
            <a:r>
              <a:rPr lang="en-US" sz="2400" b="1" i="1" dirty="0" smtClean="0">
                <a:sym typeface="Symbol" pitchFamily="18" charset="2"/>
              </a:rPr>
              <a:t> = f</a:t>
            </a:r>
            <a:r>
              <a:rPr lang="en-US" sz="2400" b="1" dirty="0" smtClean="0">
                <a:sym typeface="Symbol" pitchFamily="18" charset="2"/>
              </a:rPr>
              <a:t>(</a:t>
            </a:r>
            <a:r>
              <a:rPr lang="en-US" sz="2400" b="1" i="1" dirty="0" smtClean="0">
                <a:sym typeface="Symbol" pitchFamily="18" charset="2"/>
              </a:rPr>
              <a:t>x</a:t>
            </a:r>
            <a:r>
              <a:rPr lang="en-US" sz="2400" b="1" dirty="0" smtClean="0">
                <a:sym typeface="Symbol" pitchFamily="18" charset="2"/>
              </a:rPr>
              <a:t>)</a:t>
            </a:r>
            <a:r>
              <a:rPr lang="en-US" sz="2400" b="1" i="1" dirty="0" smtClean="0">
                <a:sym typeface="Symbol" pitchFamily="18" charset="2"/>
              </a:rPr>
              <a:t> – </a:t>
            </a:r>
            <a:r>
              <a:rPr lang="en-US" sz="2400" b="1" i="1" dirty="0" err="1" smtClean="0">
                <a:sym typeface="Symbol" pitchFamily="18" charset="2"/>
              </a:rPr>
              <a:t>t</a:t>
            </a:r>
            <a:r>
              <a:rPr lang="en-US" sz="2400" b="1" i="1" baseline="-25000" dirty="0" err="1" smtClean="0">
                <a:sym typeface="Symbol" pitchFamily="18" charset="2"/>
              </a:rPr>
              <a:t>i</a:t>
            </a:r>
            <a:r>
              <a:rPr lang="en-US" sz="2400" b="1" i="1" dirty="0" smtClean="0">
                <a:sym typeface="Symbol" pitchFamily="18" charset="2"/>
              </a:rPr>
              <a:t> g</a:t>
            </a:r>
            <a:r>
              <a:rPr lang="en-US" sz="2400" b="1" dirty="0" smtClean="0">
                <a:sym typeface="Symbol" pitchFamily="18" charset="2"/>
              </a:rPr>
              <a:t>(</a:t>
            </a:r>
            <a:r>
              <a:rPr lang="en-US" sz="2400" b="1" i="1" dirty="0" smtClean="0">
                <a:sym typeface="Symbol" pitchFamily="18" charset="2"/>
              </a:rPr>
              <a:t>x</a:t>
            </a:r>
            <a:r>
              <a:rPr lang="en-US" sz="2400" b="1" dirty="0" smtClean="0">
                <a:sym typeface="Symbol" pitchFamily="18" charset="2"/>
              </a:rPr>
              <a:t>)</a:t>
            </a:r>
            <a:r>
              <a:rPr lang="en-US" sz="2400" b="1" i="1" dirty="0" smtClean="0">
                <a:sym typeface="Symbol" pitchFamily="18" charset="2"/>
              </a:rPr>
              <a:t> </a:t>
            </a:r>
            <a:endParaRPr lang="en-US" sz="2400" b="1" dirty="0" smtClean="0">
              <a:sym typeface="Symbol" pitchFamily="18" charset="2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 smtClean="0">
                <a:sym typeface="Symbol" pitchFamily="18" charset="2"/>
              </a:rPr>
              <a:t>If </a:t>
            </a:r>
            <a:r>
              <a:rPr lang="en-US" sz="2400" i="1" dirty="0" smtClean="0">
                <a:sym typeface="Symbol" pitchFamily="18" charset="2"/>
              </a:rPr>
              <a:t>F</a:t>
            </a:r>
            <a:r>
              <a:rPr lang="en-US" sz="2400" dirty="0" smtClean="0">
                <a:sym typeface="Symbol" pitchFamily="18" charset="2"/>
              </a:rPr>
              <a:t>(</a:t>
            </a:r>
            <a:r>
              <a:rPr lang="en-US" sz="2400" i="1" dirty="0" smtClean="0">
                <a:cs typeface="Arial" pitchFamily="34" charset="0"/>
              </a:rPr>
              <a:t>x</a:t>
            </a:r>
            <a:r>
              <a:rPr lang="en-US" sz="2400" i="1" baseline="-25000" dirty="0" smtClean="0">
                <a:cs typeface="Arial" pitchFamily="34" charset="0"/>
              </a:rPr>
              <a:t>i</a:t>
            </a:r>
            <a:r>
              <a:rPr lang="en-US" sz="2400" dirty="0" smtClean="0">
                <a:sym typeface="Symbol" pitchFamily="18" charset="2"/>
              </a:rPr>
              <a:t>)</a:t>
            </a:r>
            <a:r>
              <a:rPr lang="en-US" sz="2400" i="1" dirty="0" smtClean="0">
                <a:sym typeface="Symbol" pitchFamily="18" charset="2"/>
              </a:rPr>
              <a:t> ≤ </a:t>
            </a:r>
            <a:r>
              <a:rPr lang="el-GR" sz="2400" dirty="0" smtClean="0">
                <a:sym typeface="Symbol" pitchFamily="18" charset="2"/>
              </a:rPr>
              <a:t>ε</a:t>
            </a:r>
            <a:r>
              <a:rPr lang="en-US" sz="2400" dirty="0" smtClean="0">
                <a:sym typeface="Symbol" pitchFamily="18" charset="2"/>
              </a:rPr>
              <a:t> for some tolerance output </a:t>
            </a:r>
            <a:r>
              <a:rPr lang="el-GR" sz="2400" dirty="0" smtClean="0">
                <a:sym typeface="Symbol" pitchFamily="18" charset="2"/>
              </a:rPr>
              <a:t>ε</a:t>
            </a:r>
            <a:r>
              <a:rPr lang="en-US" sz="2400" dirty="0" smtClean="0">
                <a:sym typeface="Symbol" pitchFamily="18" charset="2"/>
              </a:rPr>
              <a:t> &gt; 0</a:t>
            </a:r>
            <a:r>
              <a:rPr lang="en-US" sz="2400" i="1" dirty="0" smtClean="0">
                <a:sym typeface="Symbol" pitchFamily="18" charset="2"/>
              </a:rPr>
              <a:t>, output </a:t>
            </a:r>
            <a:r>
              <a:rPr lang="en-US" sz="2400" i="1" dirty="0" err="1" smtClean="0">
                <a:sym typeface="Symbol" pitchFamily="18" charset="2"/>
              </a:rPr>
              <a:t>t</a:t>
            </a:r>
            <a:r>
              <a:rPr lang="en-US" sz="2400" i="1" baseline="-25000" dirty="0" err="1" smtClean="0">
                <a:sym typeface="Symbol" pitchFamily="18" charset="2"/>
              </a:rPr>
              <a:t>i</a:t>
            </a:r>
            <a:endParaRPr lang="en-US" sz="2400" dirty="0" smtClean="0">
              <a:sym typeface="Symbol" pitchFamily="18" charset="2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 smtClean="0">
                <a:sym typeface="Symbol" pitchFamily="18" charset="2"/>
              </a:rPr>
              <a:t>Else, </a:t>
            </a:r>
            <a:r>
              <a:rPr lang="en-US" sz="2400" i="1" dirty="0" smtClean="0">
                <a:sym typeface="Symbol" pitchFamily="18" charset="2"/>
              </a:rPr>
              <a:t>t</a:t>
            </a:r>
            <a:r>
              <a:rPr lang="en-US" sz="2400" i="1" baseline="-25000" dirty="0" smtClean="0">
                <a:sym typeface="Symbol" pitchFamily="18" charset="2"/>
              </a:rPr>
              <a:t>i+1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i="1" dirty="0" smtClean="0">
                <a:cs typeface="Arial" pitchFamily="34" charset="0"/>
              </a:rPr>
              <a:t>←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 smtClean="0">
                <a:cs typeface="Arial" pitchFamily="34" charset="0"/>
              </a:rPr>
              <a:t>(</a:t>
            </a:r>
            <a:r>
              <a:rPr lang="en-US" sz="2400" i="1" dirty="0" smtClean="0">
                <a:cs typeface="Arial" pitchFamily="34" charset="0"/>
              </a:rPr>
              <a:t>f</a:t>
            </a:r>
            <a:r>
              <a:rPr lang="en-US" sz="2400" dirty="0" smtClean="0">
                <a:cs typeface="Arial" pitchFamily="34" charset="0"/>
              </a:rPr>
              <a:t>(</a:t>
            </a:r>
            <a:r>
              <a:rPr lang="en-US" sz="2400" i="1" dirty="0" smtClean="0">
                <a:cs typeface="Arial" pitchFamily="34" charset="0"/>
              </a:rPr>
              <a:t>x</a:t>
            </a:r>
            <a:r>
              <a:rPr lang="en-US" sz="2400" i="1" baseline="-25000" dirty="0" smtClean="0">
                <a:cs typeface="Arial" pitchFamily="34" charset="0"/>
              </a:rPr>
              <a:t>i</a:t>
            </a:r>
            <a:r>
              <a:rPr lang="en-US" sz="2400" dirty="0" smtClean="0">
                <a:cs typeface="Arial" pitchFamily="34" charset="0"/>
              </a:rPr>
              <a:t>)</a:t>
            </a:r>
            <a:r>
              <a:rPr lang="en-US" sz="2400" i="1" dirty="0" smtClean="0"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/</a:t>
            </a:r>
            <a:r>
              <a:rPr lang="en-US" sz="2400" i="1" dirty="0" smtClean="0">
                <a:cs typeface="Arial" pitchFamily="34" charset="0"/>
              </a:rPr>
              <a:t> g</a:t>
            </a:r>
            <a:r>
              <a:rPr lang="en-US" sz="2400" dirty="0" smtClean="0">
                <a:cs typeface="Arial" pitchFamily="34" charset="0"/>
              </a:rPr>
              <a:t>(</a:t>
            </a:r>
            <a:r>
              <a:rPr lang="en-US" sz="2400" i="1" dirty="0" smtClean="0">
                <a:cs typeface="Arial" pitchFamily="34" charset="0"/>
              </a:rPr>
              <a:t>x</a:t>
            </a:r>
            <a:r>
              <a:rPr lang="en-US" sz="2400" i="1" baseline="-25000" dirty="0" smtClean="0">
                <a:cs typeface="Arial" pitchFamily="34" charset="0"/>
              </a:rPr>
              <a:t>i</a:t>
            </a:r>
            <a:r>
              <a:rPr lang="en-US" sz="2400" dirty="0" smtClean="0">
                <a:cs typeface="Arial" pitchFamily="34" charset="0"/>
              </a:rPr>
              <a:t>))</a:t>
            </a:r>
            <a:r>
              <a:rPr lang="en-US" sz="2400" i="1" dirty="0" smtClean="0">
                <a:cs typeface="Arial" pitchFamily="34" charset="0"/>
              </a:rPr>
              <a:t> </a:t>
            </a:r>
            <a:r>
              <a:rPr lang="en-US" sz="2400" dirty="0" smtClean="0">
                <a:sym typeface="Symbol" pitchFamily="18" charset="2"/>
              </a:rPr>
              <a:t>and </a:t>
            </a:r>
            <a:r>
              <a:rPr lang="en-US" sz="2400" i="1" dirty="0" err="1" smtClean="0">
                <a:cs typeface="Arial" pitchFamily="34" charset="0"/>
              </a:rPr>
              <a:t>i</a:t>
            </a:r>
            <a:r>
              <a:rPr lang="en-US" sz="2400" i="1" dirty="0" smtClean="0">
                <a:cs typeface="Arial" pitchFamily="34" charset="0"/>
              </a:rPr>
              <a:t> ← </a:t>
            </a:r>
            <a:r>
              <a:rPr lang="en-US" sz="2400" i="1" dirty="0" err="1" smtClean="0">
                <a:cs typeface="Arial" pitchFamily="34" charset="0"/>
              </a:rPr>
              <a:t>i</a:t>
            </a:r>
            <a:r>
              <a:rPr lang="en-US" sz="2400" i="1" dirty="0" smtClean="0">
                <a:cs typeface="Arial" pitchFamily="34" charset="0"/>
              </a:rPr>
              <a:t> +</a:t>
            </a:r>
            <a:r>
              <a:rPr lang="en-US" sz="2400" dirty="0" smtClean="0">
                <a:cs typeface="Arial" pitchFamily="34" charset="0"/>
              </a:rPr>
              <a:t>1</a:t>
            </a:r>
            <a:r>
              <a:rPr lang="en-US" sz="2400" i="1" dirty="0" smtClean="0">
                <a:cs typeface="Arial" pitchFamily="34" charset="0"/>
              </a:rPr>
              <a:t> </a:t>
            </a:r>
            <a:r>
              <a:rPr lang="en-US" sz="2400" dirty="0" smtClean="0">
                <a:sym typeface="Symbol" pitchFamily="18" charset="2"/>
              </a:rPr>
              <a:t>and then go to step 2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Fractional Programming Applied to T</a:t>
            </a:r>
            <a:r>
              <a:rPr lang="en-US" baseline="-25000" dirty="0" smtClean="0"/>
              <a:t>m</a:t>
            </a:r>
            <a:r>
              <a:rPr lang="en-US" dirty="0" smtClean="0"/>
              <a:t>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/>
          <a:lstStyle/>
          <a:p>
            <a:r>
              <a:rPr lang="en-US" sz="2800" dirty="0" smtClean="0"/>
              <a:t>Use dynamic programming to maximize:</a:t>
            </a:r>
          </a:p>
          <a:p>
            <a:pPr algn="ctr">
              <a:buNone/>
            </a:pPr>
            <a:r>
              <a:rPr lang="en-US" sz="2800" i="1" dirty="0" err="1" smtClean="0">
                <a:cs typeface="Arial" pitchFamily="34" charset="0"/>
              </a:rPr>
              <a:t>t</a:t>
            </a:r>
            <a:r>
              <a:rPr lang="en-US" sz="2800" i="1" baseline="-25000" dirty="0" err="1" smtClean="0">
                <a:cs typeface="Arial" pitchFamily="34" charset="0"/>
              </a:rPr>
              <a:t>i</a:t>
            </a:r>
            <a:r>
              <a:rPr lang="en-US" sz="2800" dirty="0" smtClean="0">
                <a:cs typeface="Arial" pitchFamily="34" charset="0"/>
              </a:rPr>
              <a:t>(</a:t>
            </a:r>
            <a:r>
              <a:rPr lang="el-GR" sz="2800" dirty="0" smtClean="0">
                <a:cs typeface="Arial" pitchFamily="34" charset="0"/>
              </a:rPr>
              <a:t>Δ</a:t>
            </a:r>
            <a:r>
              <a:rPr lang="en-US" sz="2800" i="1" dirty="0" smtClean="0">
                <a:cs typeface="Arial" pitchFamily="34" charset="0"/>
              </a:rPr>
              <a:t>S </a:t>
            </a:r>
            <a:r>
              <a:rPr lang="en-US" sz="2800" dirty="0" smtClean="0">
                <a:cs typeface="Arial" pitchFamily="34" charset="0"/>
              </a:rPr>
              <a:t>(</a:t>
            </a:r>
            <a:r>
              <a:rPr lang="en-US" sz="2800" i="1" dirty="0" smtClean="0">
                <a:cs typeface="Arial" pitchFamily="34" charset="0"/>
              </a:rPr>
              <a:t>x</a:t>
            </a:r>
            <a:r>
              <a:rPr lang="en-US" sz="2800" dirty="0" smtClean="0">
                <a:cs typeface="Arial" pitchFamily="34" charset="0"/>
              </a:rPr>
              <a:t>)</a:t>
            </a:r>
            <a:r>
              <a:rPr lang="en-US" sz="2800" i="1" dirty="0" smtClean="0">
                <a:cs typeface="Arial" pitchFamily="34" charset="0"/>
              </a:rPr>
              <a:t> + </a:t>
            </a:r>
            <a:r>
              <a:rPr lang="en-US" sz="2800" dirty="0" smtClean="0">
                <a:solidFill>
                  <a:srgbClr val="FF0000"/>
                </a:solidFill>
                <a:cs typeface="Arial" pitchFamily="34" charset="0"/>
              </a:rPr>
              <a:t>0.368</a:t>
            </a:r>
            <a:r>
              <a:rPr lang="en-US" sz="2800" i="1" dirty="0" smtClean="0">
                <a:solidFill>
                  <a:srgbClr val="FF0000"/>
                </a:solidFill>
                <a:cs typeface="Arial" pitchFamily="34" charset="0"/>
              </a:rPr>
              <a:t>*N</a:t>
            </a:r>
            <a:r>
              <a:rPr lang="en-US" sz="2800" dirty="0" smtClean="0">
                <a:solidFill>
                  <a:srgbClr val="FF0000"/>
                </a:solidFill>
                <a:cs typeface="Arial" pitchFamily="34" charset="0"/>
              </a:rPr>
              <a:t>/2</a:t>
            </a:r>
            <a:r>
              <a:rPr lang="en-US" sz="2800" i="1" dirty="0" smtClean="0">
                <a:solidFill>
                  <a:srgbClr val="FF0000"/>
                </a:solidFill>
                <a:cs typeface="Arial" pitchFamily="34" charset="0"/>
              </a:rPr>
              <a:t>*</a:t>
            </a:r>
            <a:r>
              <a:rPr lang="en-US" sz="2800" dirty="0" err="1" smtClean="0">
                <a:solidFill>
                  <a:srgbClr val="FF0000"/>
                </a:solidFill>
                <a:cs typeface="Arial" pitchFamily="34" charset="0"/>
              </a:rPr>
              <a:t>ln</a:t>
            </a:r>
            <a:r>
              <a:rPr lang="en-US" sz="2800" dirty="0" smtClean="0">
                <a:solidFill>
                  <a:srgbClr val="FF0000"/>
                </a:solidFill>
                <a:cs typeface="Arial" pitchFamily="34" charset="0"/>
              </a:rPr>
              <a:t>(</a:t>
            </a:r>
            <a:r>
              <a:rPr lang="en-US" sz="2800" i="1" dirty="0" smtClean="0">
                <a:solidFill>
                  <a:srgbClr val="FF0000"/>
                </a:solidFill>
                <a:cs typeface="Arial" pitchFamily="34" charset="0"/>
              </a:rPr>
              <a:t>Na</a:t>
            </a:r>
            <a:r>
              <a:rPr lang="en-US" sz="2800" i="1" baseline="30000" dirty="0" smtClean="0">
                <a:solidFill>
                  <a:srgbClr val="FF0000"/>
                </a:solidFill>
                <a:cs typeface="Arial" pitchFamily="34" charset="0"/>
              </a:rPr>
              <a:t>+</a:t>
            </a:r>
            <a:r>
              <a:rPr lang="en-US" sz="2800" dirty="0" smtClean="0">
                <a:solidFill>
                  <a:srgbClr val="FF0000"/>
                </a:solidFill>
                <a:cs typeface="Arial" pitchFamily="34" charset="0"/>
              </a:rPr>
              <a:t>)</a:t>
            </a:r>
            <a:r>
              <a:rPr lang="en-US" sz="2800" i="1" dirty="0" smtClean="0">
                <a:cs typeface="Arial" pitchFamily="34" charset="0"/>
              </a:rPr>
              <a:t> + </a:t>
            </a:r>
            <a:r>
              <a:rPr lang="en-US" sz="2800" i="1" dirty="0" err="1" smtClean="0">
                <a:cs typeface="Arial" pitchFamily="34" charset="0"/>
              </a:rPr>
              <a:t>R</a:t>
            </a:r>
            <a:r>
              <a:rPr lang="en-US" sz="2800" dirty="0" err="1" smtClean="0">
                <a:cs typeface="Arial" pitchFamily="34" charset="0"/>
              </a:rPr>
              <a:t>ln</a:t>
            </a:r>
            <a:r>
              <a:rPr lang="en-US" sz="2800" dirty="0" smtClean="0">
                <a:cs typeface="Arial" pitchFamily="34" charset="0"/>
              </a:rPr>
              <a:t>(</a:t>
            </a:r>
            <a:r>
              <a:rPr lang="en-US" sz="2800" i="1" dirty="0" smtClean="0">
                <a:cs typeface="Arial" pitchFamily="34" charset="0"/>
              </a:rPr>
              <a:t>C</a:t>
            </a:r>
            <a:r>
              <a:rPr lang="en-US" sz="2800" dirty="0" smtClean="0">
                <a:cs typeface="Arial" pitchFamily="34" charset="0"/>
              </a:rPr>
              <a:t>))</a:t>
            </a:r>
            <a:r>
              <a:rPr lang="en-US" sz="2800" i="1" dirty="0" smtClean="0">
                <a:cs typeface="Arial" pitchFamily="34" charset="0"/>
              </a:rPr>
              <a:t> - </a:t>
            </a:r>
            <a:r>
              <a:rPr lang="el-GR" sz="2800" dirty="0" smtClean="0">
                <a:cs typeface="Arial" pitchFamily="34" charset="0"/>
              </a:rPr>
              <a:t>Δ</a:t>
            </a:r>
            <a:r>
              <a:rPr lang="en-US" sz="2800" i="1" dirty="0" smtClean="0">
                <a:cs typeface="Arial" pitchFamily="34" charset="0"/>
              </a:rPr>
              <a:t>H </a:t>
            </a:r>
            <a:r>
              <a:rPr lang="en-US" sz="2800" dirty="0" smtClean="0">
                <a:cs typeface="Arial" pitchFamily="34" charset="0"/>
              </a:rPr>
              <a:t>(</a:t>
            </a:r>
            <a:r>
              <a:rPr lang="en-US" sz="2800" i="1" dirty="0" smtClean="0">
                <a:cs typeface="Arial" pitchFamily="34" charset="0"/>
              </a:rPr>
              <a:t>x</a:t>
            </a:r>
            <a:r>
              <a:rPr lang="en-US" sz="2800" dirty="0" smtClean="0">
                <a:cs typeface="Arial" pitchFamily="34" charset="0"/>
              </a:rPr>
              <a:t>)</a:t>
            </a:r>
            <a:r>
              <a:rPr lang="en-US" sz="2800" i="1" dirty="0" smtClean="0">
                <a:cs typeface="Arial" pitchFamily="34" charset="0"/>
              </a:rPr>
              <a:t> = -</a:t>
            </a:r>
            <a:r>
              <a:rPr lang="el-GR" sz="2800" dirty="0" smtClean="0">
                <a:cs typeface="Arial" pitchFamily="34" charset="0"/>
              </a:rPr>
              <a:t>Δ</a:t>
            </a:r>
            <a:r>
              <a:rPr lang="en-US" sz="2800" i="1" dirty="0" smtClean="0">
                <a:cs typeface="Arial" pitchFamily="34" charset="0"/>
              </a:rPr>
              <a:t>G </a:t>
            </a:r>
            <a:r>
              <a:rPr lang="en-US" sz="2800" dirty="0" smtClean="0">
                <a:cs typeface="Arial" pitchFamily="34" charset="0"/>
              </a:rPr>
              <a:t>(</a:t>
            </a:r>
            <a:r>
              <a:rPr lang="en-US" sz="2800" i="1" dirty="0" smtClean="0">
                <a:cs typeface="Arial" pitchFamily="34" charset="0"/>
              </a:rPr>
              <a:t>x</a:t>
            </a:r>
            <a:r>
              <a:rPr lang="en-US" sz="2800" dirty="0" smtClean="0">
                <a:cs typeface="Arial" pitchFamily="34" charset="0"/>
              </a:rPr>
              <a:t>)</a:t>
            </a:r>
            <a:endParaRPr lang="en-US" sz="2800" dirty="0" smtClean="0"/>
          </a:p>
          <a:p>
            <a:r>
              <a:rPr lang="el-GR" sz="2800" dirty="0" smtClean="0">
                <a:cs typeface="Arial" pitchFamily="34" charset="0"/>
              </a:rPr>
              <a:t>Δ</a:t>
            </a:r>
            <a:r>
              <a:rPr lang="en-US" sz="2800" i="1" dirty="0" smtClean="0">
                <a:cs typeface="Arial" pitchFamily="34" charset="0"/>
              </a:rPr>
              <a:t>G </a:t>
            </a:r>
            <a:r>
              <a:rPr lang="en-US" sz="2800" dirty="0" smtClean="0">
                <a:cs typeface="Arial" pitchFamily="34" charset="0"/>
              </a:rPr>
              <a:t>(</a:t>
            </a:r>
            <a:r>
              <a:rPr lang="en-US" sz="2800" i="1" dirty="0" smtClean="0">
                <a:cs typeface="Arial" pitchFamily="34" charset="0"/>
              </a:rPr>
              <a:t>x) </a:t>
            </a:r>
            <a:r>
              <a:rPr lang="en-US" sz="2800" dirty="0" smtClean="0">
                <a:cs typeface="Arial" pitchFamily="34" charset="0"/>
              </a:rPr>
              <a:t>is the free energy of the alignment </a:t>
            </a:r>
            <a:r>
              <a:rPr lang="en-US" sz="2800" i="1" dirty="0" smtClean="0">
                <a:cs typeface="Arial" pitchFamily="34" charset="0"/>
              </a:rPr>
              <a:t>x </a:t>
            </a:r>
            <a:r>
              <a:rPr lang="en-US" sz="2800" dirty="0" smtClean="0">
                <a:cs typeface="Arial" pitchFamily="34" charset="0"/>
              </a:rPr>
              <a:t>at temperature</a:t>
            </a:r>
            <a:r>
              <a:rPr lang="en-US" sz="2800" i="1" dirty="0" smtClean="0">
                <a:cs typeface="Arial" pitchFamily="34" charset="0"/>
              </a:rPr>
              <a:t> </a:t>
            </a:r>
            <a:r>
              <a:rPr lang="en-US" sz="2800" i="1" dirty="0" err="1" smtClean="0">
                <a:cs typeface="Arial" pitchFamily="34" charset="0"/>
              </a:rPr>
              <a:t>t</a:t>
            </a:r>
            <a:r>
              <a:rPr lang="en-US" sz="2800" i="1" baseline="-25000" dirty="0" err="1" smtClean="0">
                <a:cs typeface="Arial" pitchFamily="34" charset="0"/>
              </a:rPr>
              <a:t>i</a:t>
            </a:r>
            <a:endParaRPr lang="en-US" sz="2800" dirty="0" smtClean="0"/>
          </a:p>
          <a:p>
            <a:pPr>
              <a:buNone/>
            </a:pPr>
            <a:endParaRPr lang="en-US" sz="2800" i="1" dirty="0" smtClean="0">
              <a:cs typeface="Arial" pitchFamily="34" charset="0"/>
            </a:endParaRPr>
          </a:p>
          <a:p>
            <a:pPr>
              <a:buNone/>
            </a:pPr>
            <a:endParaRPr lang="en-US" sz="2800" i="1" dirty="0" smtClean="0">
              <a:cs typeface="Arial" pitchFamily="34" charset="0"/>
            </a:endParaRP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810000"/>
            <a:ext cx="69342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Melting Temperature Calculation Results</a:t>
            </a:r>
            <a:endParaRPr lang="en-US" dirty="0"/>
          </a:p>
        </p:txBody>
      </p:sp>
      <p:pic>
        <p:nvPicPr>
          <p:cNvPr id="4" name="Content Placeholder 3" descr="fi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676400"/>
            <a:ext cx="6629400" cy="45928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0" y="76200"/>
            <a:ext cx="9144000" cy="6705600"/>
            <a:chOff x="0" y="76200"/>
            <a:chExt cx="9144000" cy="6705600"/>
          </a:xfrm>
        </p:grpSpPr>
        <p:sp>
          <p:nvSpPr>
            <p:cNvPr id="27" name="AutoShape 7"/>
            <p:cNvSpPr>
              <a:spLocks noChangeArrowheads="1"/>
            </p:cNvSpPr>
            <p:nvPr/>
          </p:nvSpPr>
          <p:spPr bwMode="auto">
            <a:xfrm>
              <a:off x="914400" y="76200"/>
              <a:ext cx="1524000" cy="1295400"/>
            </a:xfrm>
            <a:prstGeom prst="flowChart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/>
                <a:t>Design </a:t>
              </a:r>
            </a:p>
            <a:p>
              <a:pPr algn="ctr"/>
              <a:r>
                <a:rPr lang="en-US" sz="2800" dirty="0"/>
                <a:t>forward </a:t>
              </a:r>
            </a:p>
            <a:p>
              <a:pPr algn="ctr"/>
              <a:r>
                <a:rPr lang="en-US" sz="2800" dirty="0"/>
                <a:t>primers</a:t>
              </a:r>
            </a:p>
          </p:txBody>
        </p:sp>
        <p:sp>
          <p:nvSpPr>
            <p:cNvPr id="28" name="AutoShape 10"/>
            <p:cNvSpPr>
              <a:spLocks noChangeArrowheads="1"/>
            </p:cNvSpPr>
            <p:nvPr/>
          </p:nvSpPr>
          <p:spPr bwMode="auto">
            <a:xfrm>
              <a:off x="5029200" y="76200"/>
              <a:ext cx="3276600" cy="1905000"/>
            </a:xfrm>
            <a:prstGeom prst="flowChart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/>
                <a:t>Make pairs filtering </a:t>
              </a:r>
            </a:p>
            <a:p>
              <a:pPr algn="ctr"/>
              <a:r>
                <a:rPr lang="en-US" sz="2800" dirty="0"/>
                <a:t>by product length,</a:t>
              </a:r>
            </a:p>
            <a:p>
              <a:pPr algn="ctr"/>
              <a:r>
                <a:rPr lang="en-US" sz="2800" dirty="0"/>
                <a:t>cross </a:t>
              </a:r>
              <a:r>
                <a:rPr lang="en-US" sz="2800" dirty="0" err="1"/>
                <a:t>dymerization</a:t>
              </a:r>
              <a:endParaRPr lang="en-US" sz="2800" dirty="0"/>
            </a:p>
            <a:p>
              <a:pPr algn="ctr"/>
              <a:r>
                <a:rPr lang="en-US" sz="2800" dirty="0"/>
                <a:t>and </a:t>
              </a:r>
              <a:r>
                <a:rPr lang="en-US" sz="2800" dirty="0">
                  <a:sym typeface="Symbol" pitchFamily="18" charset="2"/>
                </a:rPr>
                <a:t></a:t>
              </a:r>
              <a:r>
                <a:rPr lang="en-US" sz="2800" dirty="0"/>
                <a:t>Tm </a:t>
              </a:r>
            </a:p>
          </p:txBody>
        </p:sp>
        <p:sp>
          <p:nvSpPr>
            <p:cNvPr id="29" name="AutoShape 11"/>
            <p:cNvSpPr>
              <a:spLocks noChangeArrowheads="1"/>
            </p:cNvSpPr>
            <p:nvPr/>
          </p:nvSpPr>
          <p:spPr bwMode="auto">
            <a:xfrm>
              <a:off x="8686800" y="457200"/>
              <a:ext cx="457200" cy="457200"/>
            </a:xfrm>
            <a:prstGeom prst="flowChartConnector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16"/>
            <p:cNvSpPr>
              <a:spLocks noChangeArrowheads="1"/>
            </p:cNvSpPr>
            <p:nvPr/>
          </p:nvSpPr>
          <p:spPr bwMode="auto">
            <a:xfrm>
              <a:off x="152400" y="2057400"/>
              <a:ext cx="4419600" cy="1600200"/>
            </a:xfrm>
            <a:prstGeom prst="flowChart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/>
                <a:t>Iterate over targets to build </a:t>
              </a:r>
            </a:p>
            <a:p>
              <a:pPr algn="ctr"/>
              <a:r>
                <a:rPr lang="en-US" sz="2800" dirty="0"/>
                <a:t>a hash table of </a:t>
              </a:r>
              <a:r>
                <a:rPr lang="en-US" sz="2800" dirty="0" err="1"/>
                <a:t>occurances</a:t>
              </a:r>
              <a:endParaRPr lang="en-US" sz="2800" dirty="0"/>
            </a:p>
            <a:p>
              <a:pPr algn="ctr"/>
              <a:r>
                <a:rPr lang="en-US" sz="2800" dirty="0"/>
                <a:t>of seed patterns </a:t>
              </a:r>
              <a:r>
                <a:rPr lang="en-US" sz="2800" i="1" dirty="0"/>
                <a:t>H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according with mask </a:t>
              </a:r>
              <a:r>
                <a:rPr lang="en-US" sz="2800" i="1" dirty="0"/>
                <a:t>M</a:t>
              </a:r>
            </a:p>
          </p:txBody>
        </p:sp>
        <p:sp>
          <p:nvSpPr>
            <p:cNvPr id="31" name="AutoShape 18"/>
            <p:cNvSpPr>
              <a:spLocks noChangeArrowheads="1"/>
            </p:cNvSpPr>
            <p:nvPr/>
          </p:nvSpPr>
          <p:spPr bwMode="auto">
            <a:xfrm>
              <a:off x="152400" y="4191000"/>
              <a:ext cx="4419600" cy="1219200"/>
            </a:xfrm>
            <a:prstGeom prst="flowChart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/>
                <a:t>Build candidates as suitable</a:t>
              </a:r>
            </a:p>
            <a:p>
              <a:pPr algn="ctr"/>
              <a:r>
                <a:rPr lang="en-US" sz="2800"/>
                <a:t>length substrings of one or </a:t>
              </a:r>
            </a:p>
            <a:p>
              <a:pPr algn="ctr"/>
              <a:r>
                <a:rPr lang="en-US" sz="2800"/>
                <a:t>more target sequences</a:t>
              </a:r>
            </a:p>
          </p:txBody>
        </p:sp>
        <p:sp>
          <p:nvSpPr>
            <p:cNvPr id="32" name="AutoShape 20"/>
            <p:cNvSpPr>
              <a:spLocks noChangeArrowheads="1"/>
            </p:cNvSpPr>
            <p:nvPr/>
          </p:nvSpPr>
          <p:spPr bwMode="auto">
            <a:xfrm>
              <a:off x="152400" y="6019800"/>
              <a:ext cx="4419600" cy="685800"/>
            </a:xfrm>
            <a:prstGeom prst="flowChart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/>
                <a:t>Test each candidate </a:t>
              </a:r>
              <a:r>
                <a:rPr lang="en-US" sz="2800" i="1"/>
                <a:t>p</a:t>
              </a:r>
            </a:p>
          </p:txBody>
        </p:sp>
        <p:sp>
          <p:nvSpPr>
            <p:cNvPr id="33" name="AutoShape 21"/>
            <p:cNvSpPr>
              <a:spLocks noChangeArrowheads="1"/>
            </p:cNvSpPr>
            <p:nvPr/>
          </p:nvSpPr>
          <p:spPr bwMode="auto">
            <a:xfrm>
              <a:off x="2971800" y="76200"/>
              <a:ext cx="1524000" cy="1295400"/>
            </a:xfrm>
            <a:prstGeom prst="flowChart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/>
                <a:t>Design </a:t>
              </a:r>
            </a:p>
            <a:p>
              <a:pPr algn="ctr"/>
              <a:r>
                <a:rPr lang="en-US" sz="2800" dirty="0"/>
                <a:t>reverse</a:t>
              </a:r>
            </a:p>
            <a:p>
              <a:pPr algn="ctr"/>
              <a:r>
                <a:rPr lang="en-US" sz="2800" dirty="0"/>
                <a:t>primers</a:t>
              </a:r>
            </a:p>
          </p:txBody>
        </p:sp>
        <p:sp>
          <p:nvSpPr>
            <p:cNvPr id="34" name="AutoShape 22"/>
            <p:cNvSpPr>
              <a:spLocks noChangeArrowheads="1"/>
            </p:cNvSpPr>
            <p:nvPr/>
          </p:nvSpPr>
          <p:spPr bwMode="auto">
            <a:xfrm>
              <a:off x="0" y="457200"/>
              <a:ext cx="457200" cy="457200"/>
            </a:xfrm>
            <a:prstGeom prst="flowChartConnector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23"/>
            <p:cNvSpPr>
              <a:spLocks noChangeShapeType="1"/>
            </p:cNvSpPr>
            <p:nvPr/>
          </p:nvSpPr>
          <p:spPr bwMode="auto">
            <a:xfrm>
              <a:off x="457200" y="6858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4"/>
            <p:cNvSpPr>
              <a:spLocks noChangeShapeType="1"/>
            </p:cNvSpPr>
            <p:nvPr/>
          </p:nvSpPr>
          <p:spPr bwMode="auto">
            <a:xfrm>
              <a:off x="2438400" y="685800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5"/>
            <p:cNvSpPr>
              <a:spLocks noChangeShapeType="1"/>
            </p:cNvSpPr>
            <p:nvPr/>
          </p:nvSpPr>
          <p:spPr bwMode="auto">
            <a:xfrm>
              <a:off x="4495800" y="685800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6"/>
            <p:cNvSpPr>
              <a:spLocks noChangeShapeType="1"/>
            </p:cNvSpPr>
            <p:nvPr/>
          </p:nvSpPr>
          <p:spPr bwMode="auto">
            <a:xfrm>
              <a:off x="8305800" y="6858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27"/>
            <p:cNvSpPr>
              <a:spLocks noChangeArrowheads="1"/>
            </p:cNvSpPr>
            <p:nvPr/>
          </p:nvSpPr>
          <p:spPr bwMode="auto">
            <a:xfrm>
              <a:off x="76200" y="1981200"/>
              <a:ext cx="4572000" cy="4800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28"/>
            <p:cNvSpPr>
              <a:spLocks noChangeShapeType="1"/>
            </p:cNvSpPr>
            <p:nvPr/>
          </p:nvSpPr>
          <p:spPr bwMode="auto">
            <a:xfrm flipH="1">
              <a:off x="76200" y="1371600"/>
              <a:ext cx="8382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2438400" y="1371600"/>
              <a:ext cx="2209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0"/>
            <p:cNvSpPr>
              <a:spLocks noChangeShapeType="1"/>
            </p:cNvSpPr>
            <p:nvPr/>
          </p:nvSpPr>
          <p:spPr bwMode="auto">
            <a:xfrm>
              <a:off x="2362200" y="3657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1"/>
            <p:cNvSpPr>
              <a:spLocks noChangeShapeType="1"/>
            </p:cNvSpPr>
            <p:nvPr/>
          </p:nvSpPr>
          <p:spPr bwMode="auto">
            <a:xfrm>
              <a:off x="2362200" y="54102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32"/>
            <p:cNvSpPr>
              <a:spLocks noChangeArrowheads="1"/>
            </p:cNvSpPr>
            <p:nvPr/>
          </p:nvSpPr>
          <p:spPr bwMode="auto">
            <a:xfrm>
              <a:off x="5257800" y="2133600"/>
              <a:ext cx="3733800" cy="457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AutoShape 33"/>
            <p:cNvSpPr>
              <a:spLocks noChangeArrowheads="1"/>
            </p:cNvSpPr>
            <p:nvPr/>
          </p:nvSpPr>
          <p:spPr bwMode="auto">
            <a:xfrm>
              <a:off x="5334000" y="2209800"/>
              <a:ext cx="3581400" cy="1447800"/>
            </a:xfrm>
            <a:prstGeom prst="flowChart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dirty="0"/>
                <a:t>Test GC Content, GC</a:t>
              </a:r>
            </a:p>
            <a:p>
              <a:pPr algn="ctr"/>
              <a:r>
                <a:rPr lang="en-US" sz="2400" dirty="0"/>
                <a:t>Clamp, single base repeat</a:t>
              </a:r>
            </a:p>
            <a:p>
              <a:pPr algn="ctr"/>
              <a:r>
                <a:rPr lang="en-US" sz="2400" dirty="0"/>
                <a:t>and self </a:t>
              </a:r>
              <a:r>
                <a:rPr lang="en-US" sz="2400" dirty="0" err="1"/>
                <a:t>complementarity</a:t>
              </a:r>
              <a:endParaRPr lang="en-US" sz="2400" dirty="0"/>
            </a:p>
          </p:txBody>
        </p:sp>
        <p:sp>
          <p:nvSpPr>
            <p:cNvPr id="46" name="AutoShape 34"/>
            <p:cNvSpPr>
              <a:spLocks noChangeArrowheads="1"/>
            </p:cNvSpPr>
            <p:nvPr/>
          </p:nvSpPr>
          <p:spPr bwMode="auto">
            <a:xfrm>
              <a:off x="5334000" y="3886200"/>
              <a:ext cx="3581400" cy="1295400"/>
            </a:xfrm>
            <a:prstGeom prst="flowChart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dirty="0"/>
                <a:t>For each target </a:t>
              </a:r>
              <a:r>
                <a:rPr lang="en-US" sz="2400" i="1" dirty="0"/>
                <a:t>t</a:t>
              </a:r>
              <a:r>
                <a:rPr lang="en-US" sz="2400" dirty="0"/>
                <a:t> use </a:t>
              </a:r>
              <a:r>
                <a:rPr lang="en-US" sz="2400" i="1" dirty="0"/>
                <a:t>H</a:t>
              </a:r>
              <a:r>
                <a:rPr lang="en-US" sz="2400" dirty="0"/>
                <a:t> to</a:t>
              </a:r>
            </a:p>
            <a:p>
              <a:pPr algn="ctr"/>
              <a:r>
                <a:rPr lang="en-US" sz="2400" dirty="0"/>
                <a:t>build </a:t>
              </a:r>
              <a:r>
                <a:rPr lang="en-US" sz="2400" i="1" dirty="0"/>
                <a:t>I(</a:t>
              </a:r>
              <a:r>
                <a:rPr lang="en-US" sz="2400" i="1" dirty="0" err="1"/>
                <a:t>p,t,M</a:t>
              </a:r>
              <a:r>
                <a:rPr lang="en-US" sz="2400" i="1" dirty="0"/>
                <a:t>)</a:t>
              </a:r>
              <a:r>
                <a:rPr lang="en-US" sz="2400" dirty="0"/>
                <a:t> and </a:t>
              </a:r>
              <a:r>
                <a:rPr lang="en-US" sz="2400" dirty="0" smtClean="0"/>
                <a:t>test if</a:t>
              </a:r>
            </a:p>
            <a:p>
              <a:pPr algn="ctr"/>
              <a:r>
                <a:rPr lang="en-US" sz="2400" i="1" dirty="0" smtClean="0"/>
                <a:t>T(</a:t>
              </a:r>
              <a:r>
                <a:rPr lang="en-US" sz="2400" i="1" dirty="0" err="1" smtClean="0"/>
                <a:t>p,t,i</a:t>
              </a:r>
              <a:r>
                <a:rPr lang="en-US" sz="2400" i="1" dirty="0" smtClean="0"/>
                <a:t>) </a:t>
              </a:r>
              <a:r>
                <a:rPr lang="en-US" sz="2400" dirty="0" smtClean="0"/>
                <a:t>≥</a:t>
              </a:r>
              <a:r>
                <a:rPr lang="en-US" sz="2400" i="1" dirty="0" smtClean="0"/>
                <a:t> </a:t>
              </a:r>
              <a:r>
                <a:rPr lang="en-US" sz="2400" i="1" dirty="0" err="1" smtClean="0"/>
                <a:t>T</a:t>
              </a:r>
              <a:r>
                <a:rPr lang="en-US" sz="2400" i="1" baseline="-25000" dirty="0" err="1" smtClean="0"/>
                <a:t>min_target</a:t>
              </a:r>
              <a:endParaRPr lang="en-US" sz="2400" i="1" baseline="-25000" dirty="0"/>
            </a:p>
          </p:txBody>
        </p:sp>
        <p:sp>
          <p:nvSpPr>
            <p:cNvPr id="47" name="AutoShape 35"/>
            <p:cNvSpPr>
              <a:spLocks noChangeArrowheads="1"/>
            </p:cNvSpPr>
            <p:nvPr/>
          </p:nvSpPr>
          <p:spPr bwMode="auto">
            <a:xfrm>
              <a:off x="5334000" y="5486400"/>
              <a:ext cx="3581400" cy="1143000"/>
            </a:xfrm>
            <a:prstGeom prst="flowChart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dirty="0"/>
                <a:t>For </a:t>
              </a:r>
              <a:r>
                <a:rPr lang="en-US" sz="2400" dirty="0" smtClean="0"/>
                <a:t>each non target t test </a:t>
              </a:r>
            </a:p>
            <a:p>
              <a:pPr algn="ctr"/>
              <a:r>
                <a:rPr lang="en-US" sz="2400" dirty="0" smtClean="0"/>
                <a:t>on every </a:t>
              </a:r>
              <a:r>
                <a:rPr lang="en-US" sz="2400" i="1" dirty="0" err="1" smtClean="0"/>
                <a:t>i</a:t>
              </a:r>
              <a:r>
                <a:rPr lang="en-US" sz="2400" i="1" dirty="0" smtClean="0"/>
                <a:t> </a:t>
              </a:r>
              <a:r>
                <a:rPr lang="en-US" sz="2400" dirty="0" smtClean="0"/>
                <a:t>if</a:t>
              </a:r>
            </a:p>
            <a:p>
              <a:pPr algn="ctr"/>
              <a:r>
                <a:rPr lang="en-US" sz="2400" i="1" dirty="0" smtClean="0"/>
                <a:t>T(</a:t>
              </a:r>
              <a:r>
                <a:rPr lang="en-US" sz="2400" i="1" dirty="0" err="1" smtClean="0"/>
                <a:t>p,t,i</a:t>
              </a:r>
              <a:r>
                <a:rPr lang="en-US" sz="2400" i="1" dirty="0" smtClean="0"/>
                <a:t>) </a:t>
              </a:r>
              <a:r>
                <a:rPr lang="en-US" sz="2400" i="1" dirty="0"/>
                <a:t>&lt; </a:t>
              </a:r>
              <a:r>
                <a:rPr lang="en-US" sz="2400" i="1" dirty="0" err="1"/>
                <a:t>T</a:t>
              </a:r>
              <a:r>
                <a:rPr lang="en-US" sz="2400" i="1" baseline="-25000" dirty="0" err="1"/>
                <a:t>max_nontarget</a:t>
              </a:r>
              <a:r>
                <a:rPr lang="en-US" dirty="0"/>
                <a:t> </a:t>
              </a:r>
            </a:p>
          </p:txBody>
        </p:sp>
        <p:sp>
          <p:nvSpPr>
            <p:cNvPr id="48" name="Line 36"/>
            <p:cNvSpPr>
              <a:spLocks noChangeShapeType="1"/>
            </p:cNvSpPr>
            <p:nvPr/>
          </p:nvSpPr>
          <p:spPr bwMode="auto">
            <a:xfrm flipV="1">
              <a:off x="4572000" y="2286000"/>
              <a:ext cx="685800" cy="3733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37"/>
            <p:cNvSpPr>
              <a:spLocks noChangeShapeType="1"/>
            </p:cNvSpPr>
            <p:nvPr/>
          </p:nvSpPr>
          <p:spPr bwMode="auto">
            <a:xfrm>
              <a:off x="4572000" y="67056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Success Rate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403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6019800"/>
            <a:ext cx="6442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FP: Forward Primers; RP: Reverse Primers; PP: Primer Pairs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 </a:t>
            </a:r>
            <a:r>
              <a:rPr lang="en-US" dirty="0" err="1" smtClean="0"/>
              <a:t>Phylogenetic</a:t>
            </a:r>
            <a:r>
              <a:rPr lang="en-US" dirty="0" smtClean="0"/>
              <a:t> Tree</a:t>
            </a:r>
            <a:endParaRPr lang="en-US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95400"/>
            <a:ext cx="5071328" cy="547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Ongoing Research</a:t>
            </a:r>
          </a:p>
          <a:p>
            <a:pPr lvl="1"/>
            <a:r>
              <a:rPr lang="en-US" dirty="0" smtClean="0"/>
              <a:t>Primer Hunter</a:t>
            </a:r>
          </a:p>
          <a:p>
            <a:pPr lvl="1"/>
            <a:r>
              <a:rPr lang="en-US" dirty="0" smtClean="0"/>
              <a:t>Bioinformatics pipeline for detection of immunogenic cancer mutations</a:t>
            </a:r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err="1" smtClean="0"/>
              <a:t>Isoforms</a:t>
            </a:r>
            <a:r>
              <a:rPr lang="en-US" dirty="0" smtClean="0"/>
              <a:t> reconstruction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Primers Validation</a:t>
            </a:r>
            <a:endParaRPr lang="en-US" dirty="0"/>
          </a:p>
        </p:txBody>
      </p:sp>
      <p:pic>
        <p:nvPicPr>
          <p:cNvPr id="4" name="Content Placeholder 3" descr="fi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219200"/>
            <a:ext cx="5791200" cy="53978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Primers Validation</a:t>
            </a:r>
            <a:endParaRPr lang="en-US" dirty="0"/>
          </a:p>
        </p:txBody>
      </p:sp>
      <p:pic>
        <p:nvPicPr>
          <p:cNvPr id="4" name="Content Placeholder 3" descr="fi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447800"/>
            <a:ext cx="7369226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Paper published in </a:t>
            </a:r>
            <a:r>
              <a:rPr lang="en-US" dirty="0" smtClean="0"/>
              <a:t>Nucleic Acids Research in March 2009</a:t>
            </a:r>
            <a:endParaRPr lang="en-US" dirty="0" smtClean="0"/>
          </a:p>
          <a:p>
            <a:r>
              <a:rPr lang="en-US" dirty="0" smtClean="0"/>
              <a:t>Web server, and open source code available at </a:t>
            </a:r>
            <a:r>
              <a:rPr lang="en-US" sz="2800" dirty="0" smtClean="0">
                <a:hlinkClick r:id="rId2"/>
              </a:rPr>
              <a:t>http://dna.engr.uconn.edu/software/PrimerHunter/</a:t>
            </a:r>
            <a:endParaRPr lang="en-US" sz="2800" dirty="0" smtClean="0"/>
          </a:p>
          <a:p>
            <a:r>
              <a:rPr lang="en-US" dirty="0" smtClean="0"/>
              <a:t>Successful primers design for 287 submissions </a:t>
            </a:r>
            <a:r>
              <a:rPr lang="en-US" dirty="0" smtClean="0"/>
              <a:t>since publication 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2514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Bioinformatics pipeline for detection of immunogenic cancer mutations by </a:t>
            </a:r>
            <a:br>
              <a:rPr lang="en-US" dirty="0" smtClean="0"/>
            </a:br>
            <a:r>
              <a:rPr lang="en-US" dirty="0" smtClean="0"/>
              <a:t>high throughput mRNA sequencing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0668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tx1"/>
                </a:solidFill>
                <a:cs typeface="Arial" charset="0"/>
              </a:rPr>
              <a:t>Jorge Duitama</a:t>
            </a:r>
            <a:r>
              <a:rPr lang="en-GB" baseline="30000" dirty="0" smtClean="0">
                <a:solidFill>
                  <a:schemeClr val="tx1"/>
                </a:solidFill>
                <a:cs typeface="Arial" charset="0"/>
              </a:rPr>
              <a:t>1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, Ion Mandoiu</a:t>
            </a:r>
            <a:r>
              <a:rPr lang="en-GB" baseline="30000" dirty="0" smtClean="0">
                <a:solidFill>
                  <a:schemeClr val="tx1"/>
                </a:solidFill>
                <a:cs typeface="Arial" charset="0"/>
              </a:rPr>
              <a:t>1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, and </a:t>
            </a: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Pramod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 Srivastava</a:t>
            </a:r>
            <a:r>
              <a:rPr lang="en-GB" baseline="30000" dirty="0" smtClean="0">
                <a:solidFill>
                  <a:schemeClr val="tx1"/>
                </a:solidFill>
                <a:cs typeface="Arial" charset="0"/>
              </a:rPr>
              <a:t>2</a:t>
            </a:r>
          </a:p>
          <a:p>
            <a:pPr eaLnBrk="1" hangingPunct="1"/>
            <a:endParaRPr lang="en-GB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868" y="5678269"/>
            <a:ext cx="8109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 University of Connecticut. Department of Computer Sciences &amp; Engineering</a:t>
            </a:r>
          </a:p>
          <a:p>
            <a:r>
              <a:rPr lang="en-US" baseline="30000" dirty="0" smtClean="0"/>
              <a:t>2</a:t>
            </a:r>
            <a:r>
              <a:rPr lang="en-US" dirty="0" smtClean="0"/>
              <a:t> University of Connecticut Health Center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Immunology Background</a:t>
            </a:r>
          </a:p>
        </p:txBody>
      </p:sp>
      <p:pic>
        <p:nvPicPr>
          <p:cNvPr id="7171" name="Picture 5" descr="MHC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143000"/>
            <a:ext cx="4724400" cy="510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6305550"/>
            <a:ext cx="86868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+mn-lt"/>
              </a:rPr>
              <a:t>J.W. </a:t>
            </a:r>
            <a:r>
              <a:rPr lang="en-US" sz="1000" dirty="0" err="1">
                <a:latin typeface="+mn-lt"/>
              </a:rPr>
              <a:t>Yedell</a:t>
            </a:r>
            <a:r>
              <a:rPr lang="en-US" sz="1000" dirty="0">
                <a:latin typeface="+mn-lt"/>
              </a:rPr>
              <a:t>, E </a:t>
            </a:r>
            <a:r>
              <a:rPr lang="en-US" sz="1000" dirty="0" err="1">
                <a:latin typeface="+mn-lt"/>
              </a:rPr>
              <a:t>Reits</a:t>
            </a:r>
            <a:r>
              <a:rPr lang="en-US" sz="1000" dirty="0">
                <a:latin typeface="+mn-lt"/>
              </a:rPr>
              <a:t> and J </a:t>
            </a:r>
            <a:r>
              <a:rPr lang="en-US" sz="1000" dirty="0" err="1">
                <a:latin typeface="+mn-lt"/>
              </a:rPr>
              <a:t>Neefjes</a:t>
            </a:r>
            <a:r>
              <a:rPr lang="en-US" sz="1000" dirty="0">
                <a:latin typeface="+mn-lt"/>
              </a:rPr>
              <a:t>. Making sense of mass destruction: </a:t>
            </a:r>
            <a:r>
              <a:rPr lang="en-US" sz="1000" dirty="0" err="1">
                <a:latin typeface="+mn-lt"/>
              </a:rPr>
              <a:t>quantitating</a:t>
            </a:r>
            <a:r>
              <a:rPr lang="en-US" sz="1000" dirty="0">
                <a:latin typeface="+mn-lt"/>
              </a:rPr>
              <a:t> MHC class I antigen presentation. Nature Reviews Immunology, 3:952-961,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Cancer Immunotherapy</a:t>
            </a:r>
          </a:p>
        </p:txBody>
      </p:sp>
      <p:pic>
        <p:nvPicPr>
          <p:cNvPr id="8195" name="Picture 9" descr="mous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572000"/>
            <a:ext cx="14668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6" name="Group 87"/>
          <p:cNvGrpSpPr>
            <a:grpSpLocks/>
          </p:cNvGrpSpPr>
          <p:nvPr/>
        </p:nvGrpSpPr>
        <p:grpSpPr bwMode="auto">
          <a:xfrm>
            <a:off x="152400" y="2057400"/>
            <a:ext cx="1466850" cy="1447800"/>
            <a:chOff x="152267" y="2057400"/>
            <a:chExt cx="1467493" cy="1447988"/>
          </a:xfrm>
        </p:grpSpPr>
        <p:pic>
          <p:nvPicPr>
            <p:cNvPr id="8262" name="Picture 3" descr="mouse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267" y="2057400"/>
              <a:ext cx="1467493" cy="1447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5"/>
            <p:cNvSpPr/>
            <p:nvPr/>
          </p:nvSpPr>
          <p:spPr bwMode="auto">
            <a:xfrm>
              <a:off x="1295768" y="2438449"/>
              <a:ext cx="152467" cy="1524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372001" y="2514659"/>
              <a:ext cx="152467" cy="1524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372001" y="2362240"/>
              <a:ext cx="152467" cy="1524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448235" y="2438449"/>
              <a:ext cx="152467" cy="1524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 bwMode="auto">
            <a:xfrm>
              <a:off x="1295768" y="2286030"/>
              <a:ext cx="152467" cy="152420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 bwMode="auto">
            <a:xfrm rot="2700000">
              <a:off x="1187794" y="2393970"/>
              <a:ext cx="152420" cy="15246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 bwMode="auto">
            <a:xfrm>
              <a:off x="1219535" y="2514659"/>
              <a:ext cx="152467" cy="152420"/>
            </a:xfrm>
            <a:prstGeom prst="triangl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743200" y="2133600"/>
            <a:ext cx="2209800" cy="1143000"/>
            <a:chOff x="2286000" y="2057400"/>
            <a:chExt cx="2272546" cy="1066800"/>
          </a:xfrm>
        </p:grpSpPr>
        <p:sp>
          <p:nvSpPr>
            <p:cNvPr id="16" name="TextBox 15"/>
            <p:cNvSpPr txBox="1"/>
            <p:nvPr/>
          </p:nvSpPr>
          <p:spPr>
            <a:xfrm>
              <a:off x="2286000" y="2057400"/>
              <a:ext cx="2261118" cy="2459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AA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TT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AAA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TT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TT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AAA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86000" y="2210012"/>
              <a:ext cx="2261118" cy="2459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AAA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GG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CC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GGG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97429" y="2362623"/>
              <a:ext cx="2261117" cy="2459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CC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GG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CC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TTT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CC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86000" y="2497455"/>
              <a:ext cx="2261118" cy="2459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CC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GGG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CC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</a:p>
          </p:txBody>
        </p:sp>
        <p:sp>
          <p:nvSpPr>
            <p:cNvPr id="8260" name="TextBox 19"/>
            <p:cNvSpPr txBox="1">
              <a:spLocks noChangeArrowheads="1"/>
            </p:cNvSpPr>
            <p:nvPr/>
          </p:nvSpPr>
          <p:spPr bwMode="auto">
            <a:xfrm>
              <a:off x="3344694" y="2649379"/>
              <a:ext cx="31290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dirty="0"/>
                <a:t>…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86000" y="2878243"/>
              <a:ext cx="2261118" cy="2459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GG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AA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GG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CC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AAA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US" sz="1000" dirty="0">
                  <a:solidFill>
                    <a:schemeClr val="accent5">
                      <a:lumMod val="7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000" dirty="0">
                  <a:latin typeface="Courier New" pitchFamily="49" charset="0"/>
                  <a:cs typeface="Courier New" pitchFamily="49" charset="0"/>
                </a:rPr>
                <a:t>A</a:t>
              </a:r>
            </a:p>
          </p:txBody>
        </p:sp>
      </p:grpSp>
      <p:cxnSp>
        <p:nvCxnSpPr>
          <p:cNvPr id="24" name="Straight Arrow Connector 23"/>
          <p:cNvCxnSpPr/>
          <p:nvPr/>
        </p:nvCxnSpPr>
        <p:spPr bwMode="auto">
          <a:xfrm>
            <a:off x="1560513" y="2667000"/>
            <a:ext cx="125888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9" name="TextBox 25"/>
          <p:cNvSpPr txBox="1">
            <a:spLocks noChangeArrowheads="1"/>
          </p:cNvSpPr>
          <p:nvPr/>
        </p:nvSpPr>
        <p:spPr bwMode="auto">
          <a:xfrm>
            <a:off x="1371600" y="1447800"/>
            <a:ext cx="1587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Tumor mRNA</a:t>
            </a:r>
          </a:p>
          <a:p>
            <a:r>
              <a:rPr lang="en-US" dirty="0"/>
              <a:t>Sequencing</a:t>
            </a:r>
          </a:p>
        </p:txBody>
      </p:sp>
      <p:grpSp>
        <p:nvGrpSpPr>
          <p:cNvPr id="8200" name="Group 83"/>
          <p:cNvGrpSpPr>
            <a:grpSpLocks/>
          </p:cNvGrpSpPr>
          <p:nvPr/>
        </p:nvGrpSpPr>
        <p:grpSpPr bwMode="auto">
          <a:xfrm>
            <a:off x="5943600" y="2286000"/>
            <a:ext cx="877888" cy="796925"/>
            <a:chOff x="3390037" y="5468779"/>
            <a:chExt cx="877163" cy="797242"/>
          </a:xfrm>
        </p:grpSpPr>
        <p:sp>
          <p:nvSpPr>
            <p:cNvPr id="8252" name="TextBox 28"/>
            <p:cNvSpPr txBox="1">
              <a:spLocks noChangeArrowheads="1"/>
            </p:cNvSpPr>
            <p:nvPr/>
          </p:nvSpPr>
          <p:spPr bwMode="auto">
            <a:xfrm>
              <a:off x="3390037" y="5468779"/>
              <a:ext cx="87716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Courier New" pitchFamily="49" charset="0"/>
                  <a:cs typeface="Courier New" pitchFamily="49" charset="0"/>
                </a:rPr>
                <a:t>SYFPEITHI</a:t>
              </a:r>
            </a:p>
          </p:txBody>
        </p:sp>
        <p:sp>
          <p:nvSpPr>
            <p:cNvPr id="8253" name="TextBox 29"/>
            <p:cNvSpPr txBox="1">
              <a:spLocks noChangeArrowheads="1"/>
            </p:cNvSpPr>
            <p:nvPr/>
          </p:nvSpPr>
          <p:spPr bwMode="auto">
            <a:xfrm>
              <a:off x="3390037" y="5621179"/>
              <a:ext cx="87716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Courier New" pitchFamily="49" charset="0"/>
                  <a:cs typeface="Courier New" pitchFamily="49" charset="0"/>
                </a:rPr>
                <a:t>ISETDLSLL</a:t>
              </a:r>
            </a:p>
          </p:txBody>
        </p:sp>
        <p:sp>
          <p:nvSpPr>
            <p:cNvPr id="8254" name="TextBox 30"/>
            <p:cNvSpPr txBox="1">
              <a:spLocks noChangeArrowheads="1"/>
            </p:cNvSpPr>
            <p:nvPr/>
          </p:nvSpPr>
          <p:spPr bwMode="auto">
            <a:xfrm>
              <a:off x="3390037" y="5791200"/>
              <a:ext cx="87716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Courier New" pitchFamily="49" charset="0"/>
                  <a:cs typeface="Courier New" pitchFamily="49" charset="0"/>
                </a:rPr>
                <a:t>CALRRNESL</a:t>
              </a:r>
            </a:p>
          </p:txBody>
        </p:sp>
        <p:sp>
          <p:nvSpPr>
            <p:cNvPr id="8255" name="TextBox 31"/>
            <p:cNvSpPr txBox="1">
              <a:spLocks noChangeArrowheads="1"/>
            </p:cNvSpPr>
            <p:nvPr/>
          </p:nvSpPr>
          <p:spPr bwMode="auto">
            <a:xfrm>
              <a:off x="3657600" y="6019800"/>
              <a:ext cx="31290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…</a:t>
              </a:r>
            </a:p>
          </p:txBody>
        </p:sp>
      </p:grpSp>
      <p:cxnSp>
        <p:nvCxnSpPr>
          <p:cNvPr id="34" name="Straight Arrow Connector 33"/>
          <p:cNvCxnSpPr/>
          <p:nvPr/>
        </p:nvCxnSpPr>
        <p:spPr bwMode="auto">
          <a:xfrm>
            <a:off x="4953000" y="26670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2" name="TextBox 34"/>
          <p:cNvSpPr txBox="1">
            <a:spLocks noChangeArrowheads="1"/>
          </p:cNvSpPr>
          <p:nvPr/>
        </p:nvSpPr>
        <p:spPr bwMode="auto">
          <a:xfrm>
            <a:off x="4343400" y="1487269"/>
            <a:ext cx="2209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en-US" dirty="0" smtClean="0"/>
              <a:t>Tumor Specific</a:t>
            </a:r>
          </a:p>
          <a:p>
            <a:pPr marL="342900" indent="-342900" algn="ctr"/>
            <a:r>
              <a:rPr lang="en-US" dirty="0" err="1" smtClean="0"/>
              <a:t>Epitopes</a:t>
            </a:r>
            <a:r>
              <a:rPr lang="en-US" dirty="0"/>
              <a:t> </a:t>
            </a:r>
            <a:r>
              <a:rPr lang="en-US" dirty="0" smtClean="0"/>
              <a:t>Discovery</a:t>
            </a:r>
            <a:endParaRPr lang="en-US" dirty="0"/>
          </a:p>
        </p:txBody>
      </p:sp>
      <p:sp>
        <p:nvSpPr>
          <p:cNvPr id="8203" name="TextBox 40"/>
          <p:cNvSpPr txBox="1">
            <a:spLocks noChangeArrowheads="1"/>
          </p:cNvSpPr>
          <p:nvPr/>
        </p:nvSpPr>
        <p:spPr bwMode="auto">
          <a:xfrm>
            <a:off x="6969125" y="1295400"/>
            <a:ext cx="1184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dirty="0"/>
              <a:t>Peptides</a:t>
            </a:r>
          </a:p>
          <a:p>
            <a:pPr marL="342900" indent="-342900"/>
            <a:r>
              <a:rPr lang="en-US" dirty="0"/>
              <a:t>Synthesis</a:t>
            </a:r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4953000" y="5334000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>
            <a:off x="1752600" y="5334000"/>
            <a:ext cx="2057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6" name="TextBox 74"/>
          <p:cNvSpPr txBox="1">
            <a:spLocks noChangeArrowheads="1"/>
          </p:cNvSpPr>
          <p:nvPr/>
        </p:nvSpPr>
        <p:spPr bwMode="auto">
          <a:xfrm>
            <a:off x="1828800" y="4191000"/>
            <a:ext cx="1082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Immune </a:t>
            </a:r>
          </a:p>
          <a:p>
            <a:r>
              <a:rPr lang="en-US"/>
              <a:t>System</a:t>
            </a:r>
          </a:p>
          <a:p>
            <a:r>
              <a:rPr lang="en-US"/>
              <a:t>Training </a:t>
            </a:r>
          </a:p>
        </p:txBody>
      </p:sp>
      <p:cxnSp>
        <p:nvCxnSpPr>
          <p:cNvPr id="102" name="Shape 101"/>
          <p:cNvCxnSpPr>
            <a:stCxn id="120" idx="3"/>
          </p:cNvCxnSpPr>
          <p:nvPr/>
        </p:nvCxnSpPr>
        <p:spPr bwMode="auto">
          <a:xfrm rot="5400000">
            <a:off x="4191000" y="76200"/>
            <a:ext cx="990600" cy="66294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 bwMode="auto">
          <a:xfrm rot="5400000">
            <a:off x="915988" y="4343400"/>
            <a:ext cx="9128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28600" y="6459538"/>
            <a:ext cx="86868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+mn-lt"/>
              </a:rPr>
              <a:t>Mouse Image Source: http://www.clker.com/clipart-simple-cartoon-mouse-2.html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6821488" y="1981200"/>
            <a:ext cx="1255712" cy="914400"/>
            <a:chOff x="6821488" y="1981200"/>
            <a:chExt cx="1255712" cy="914400"/>
          </a:xfrm>
        </p:grpSpPr>
        <p:sp>
          <p:nvSpPr>
            <p:cNvPr id="71" name="Isosceles Triangle 70"/>
            <p:cNvSpPr/>
            <p:nvPr/>
          </p:nvSpPr>
          <p:spPr bwMode="auto">
            <a:xfrm>
              <a:off x="7620000" y="198120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Isosceles Triangle 71"/>
            <p:cNvSpPr/>
            <p:nvPr/>
          </p:nvSpPr>
          <p:spPr bwMode="auto">
            <a:xfrm>
              <a:off x="7620000" y="2362200"/>
              <a:ext cx="152400" cy="152400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Isosceles Triangle 72"/>
            <p:cNvSpPr/>
            <p:nvPr/>
          </p:nvSpPr>
          <p:spPr bwMode="auto">
            <a:xfrm>
              <a:off x="7620000" y="2743200"/>
              <a:ext cx="152400" cy="152400"/>
            </a:xfrm>
            <a:prstGeom prst="triangl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5" name="Straight Arrow Connector 74"/>
            <p:cNvCxnSpPr>
              <a:stCxn id="8252" idx="3"/>
            </p:cNvCxnSpPr>
            <p:nvPr/>
          </p:nvCxnSpPr>
          <p:spPr>
            <a:xfrm flipV="1">
              <a:off x="6821488" y="2133600"/>
              <a:ext cx="798512" cy="2762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8253" idx="3"/>
              <a:endCxn id="72" idx="2"/>
            </p:cNvCxnSpPr>
            <p:nvPr/>
          </p:nvCxnSpPr>
          <p:spPr>
            <a:xfrm flipV="1">
              <a:off x="6821488" y="2514600"/>
              <a:ext cx="798512" cy="476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8254" idx="3"/>
            </p:cNvCxnSpPr>
            <p:nvPr/>
          </p:nvCxnSpPr>
          <p:spPr>
            <a:xfrm>
              <a:off x="6821488" y="2732088"/>
              <a:ext cx="722312" cy="873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Isosceles Triangle 116"/>
            <p:cNvSpPr/>
            <p:nvPr/>
          </p:nvSpPr>
          <p:spPr bwMode="auto">
            <a:xfrm>
              <a:off x="7924800" y="198120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9" name="Isosceles Triangle 118"/>
            <p:cNvSpPr/>
            <p:nvPr/>
          </p:nvSpPr>
          <p:spPr bwMode="auto">
            <a:xfrm>
              <a:off x="7924800" y="2362200"/>
              <a:ext cx="152400" cy="152400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0" name="Isosceles Triangle 119"/>
            <p:cNvSpPr/>
            <p:nvPr/>
          </p:nvSpPr>
          <p:spPr bwMode="auto">
            <a:xfrm>
              <a:off x="7924800" y="2743200"/>
              <a:ext cx="152400" cy="152400"/>
            </a:xfrm>
            <a:prstGeom prst="triangl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219" name="Group 129"/>
          <p:cNvGrpSpPr>
            <a:grpSpLocks/>
          </p:cNvGrpSpPr>
          <p:nvPr/>
        </p:nvGrpSpPr>
        <p:grpSpPr bwMode="auto">
          <a:xfrm>
            <a:off x="304800" y="4800600"/>
            <a:ext cx="1466850" cy="1447800"/>
            <a:chOff x="304667" y="4800412"/>
            <a:chExt cx="1467493" cy="1447988"/>
          </a:xfrm>
        </p:grpSpPr>
        <p:grpSp>
          <p:nvGrpSpPr>
            <p:cNvPr id="8237" name="Group 97"/>
            <p:cNvGrpSpPr>
              <a:grpSpLocks/>
            </p:cNvGrpSpPr>
            <p:nvPr/>
          </p:nvGrpSpPr>
          <p:grpSpPr bwMode="auto">
            <a:xfrm>
              <a:off x="304667" y="4800412"/>
              <a:ext cx="1467493" cy="1447988"/>
              <a:chOff x="152267" y="2057400"/>
              <a:chExt cx="1467493" cy="1447988"/>
            </a:xfrm>
          </p:grpSpPr>
          <p:pic>
            <p:nvPicPr>
              <p:cNvPr id="8244" name="Picture 3" descr="mouse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52267" y="2057400"/>
                <a:ext cx="1467493" cy="1447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0" name="Oval 99"/>
              <p:cNvSpPr/>
              <p:nvPr/>
            </p:nvSpPr>
            <p:spPr bwMode="auto">
              <a:xfrm>
                <a:off x="1295768" y="2438449"/>
                <a:ext cx="152467" cy="15242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 bwMode="auto">
              <a:xfrm>
                <a:off x="1372001" y="2514659"/>
                <a:ext cx="152467" cy="15242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>
                <a:off x="1372001" y="2362240"/>
                <a:ext cx="152467" cy="15242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 bwMode="auto">
              <a:xfrm>
                <a:off x="1448235" y="2438449"/>
                <a:ext cx="152467" cy="15242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Isosceles Triangle 106"/>
              <p:cNvSpPr/>
              <p:nvPr/>
            </p:nvSpPr>
            <p:spPr bwMode="auto">
              <a:xfrm>
                <a:off x="1295768" y="2286030"/>
                <a:ext cx="152467" cy="152420"/>
              </a:xfrm>
              <a:prstGeom prst="triangl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8" name="Isosceles Triangle 107"/>
              <p:cNvSpPr/>
              <p:nvPr/>
            </p:nvSpPr>
            <p:spPr bwMode="auto">
              <a:xfrm rot="2700000">
                <a:off x="1187794" y="2393970"/>
                <a:ext cx="152420" cy="152467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9" name="Isosceles Triangle 108"/>
              <p:cNvSpPr/>
              <p:nvPr/>
            </p:nvSpPr>
            <p:spPr bwMode="auto">
              <a:xfrm>
                <a:off x="1219535" y="2514659"/>
                <a:ext cx="152467" cy="152420"/>
              </a:xfrm>
              <a:prstGeom prst="triangl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10" name="Isosceles Triangle 109"/>
            <p:cNvSpPr/>
            <p:nvPr/>
          </p:nvSpPr>
          <p:spPr bwMode="auto">
            <a:xfrm>
              <a:off x="990768" y="4952832"/>
              <a:ext cx="152467" cy="15242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Isosceles Triangle 110"/>
            <p:cNvSpPr/>
            <p:nvPr/>
          </p:nvSpPr>
          <p:spPr bwMode="auto">
            <a:xfrm>
              <a:off x="838301" y="5105252"/>
              <a:ext cx="152467" cy="152420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Isosceles Triangle 111"/>
            <p:cNvSpPr/>
            <p:nvPr/>
          </p:nvSpPr>
          <p:spPr bwMode="auto">
            <a:xfrm>
              <a:off x="762067" y="5257671"/>
              <a:ext cx="152467" cy="152420"/>
            </a:xfrm>
            <a:prstGeom prst="triangl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1086059" y="5086199"/>
              <a:ext cx="90528" cy="920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990768" y="5181461"/>
              <a:ext cx="90528" cy="920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914534" y="5318004"/>
              <a:ext cx="90528" cy="920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220" name="Group 150"/>
          <p:cNvGrpSpPr>
            <a:grpSpLocks/>
          </p:cNvGrpSpPr>
          <p:nvPr/>
        </p:nvGrpSpPr>
        <p:grpSpPr bwMode="auto">
          <a:xfrm>
            <a:off x="3486150" y="4800600"/>
            <a:ext cx="1466850" cy="1447800"/>
            <a:chOff x="3485507" y="4800600"/>
            <a:chExt cx="1467493" cy="1447988"/>
          </a:xfrm>
        </p:grpSpPr>
        <p:grpSp>
          <p:nvGrpSpPr>
            <p:cNvPr id="8222" name="Group 97"/>
            <p:cNvGrpSpPr>
              <a:grpSpLocks/>
            </p:cNvGrpSpPr>
            <p:nvPr/>
          </p:nvGrpSpPr>
          <p:grpSpPr bwMode="auto">
            <a:xfrm>
              <a:off x="3485507" y="4800600"/>
              <a:ext cx="1467493" cy="1447988"/>
              <a:chOff x="152267" y="2057400"/>
              <a:chExt cx="1467493" cy="1447988"/>
            </a:xfrm>
          </p:grpSpPr>
          <p:pic>
            <p:nvPicPr>
              <p:cNvPr id="8229" name="Picture 3" descr="mouse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52267" y="2057400"/>
                <a:ext cx="1467493" cy="1447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0" name="Oval 139"/>
              <p:cNvSpPr/>
              <p:nvPr/>
            </p:nvSpPr>
            <p:spPr bwMode="auto">
              <a:xfrm>
                <a:off x="1295768" y="2438449"/>
                <a:ext cx="152467" cy="15242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 bwMode="auto">
              <a:xfrm>
                <a:off x="1372001" y="2514659"/>
                <a:ext cx="152467" cy="15242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 bwMode="auto">
              <a:xfrm>
                <a:off x="1372001" y="2362240"/>
                <a:ext cx="152467" cy="15242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 bwMode="auto">
              <a:xfrm>
                <a:off x="1448235" y="2438449"/>
                <a:ext cx="152467" cy="15242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4" name="Isosceles Triangle 143"/>
              <p:cNvSpPr/>
              <p:nvPr/>
            </p:nvSpPr>
            <p:spPr bwMode="auto">
              <a:xfrm>
                <a:off x="1295768" y="2286030"/>
                <a:ext cx="152467" cy="152420"/>
              </a:xfrm>
              <a:prstGeom prst="triangl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5" name="Isosceles Triangle 144"/>
              <p:cNvSpPr/>
              <p:nvPr/>
            </p:nvSpPr>
            <p:spPr bwMode="auto">
              <a:xfrm rot="2700000">
                <a:off x="1187794" y="2393970"/>
                <a:ext cx="152420" cy="152467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6" name="Isosceles Triangle 145"/>
              <p:cNvSpPr/>
              <p:nvPr/>
            </p:nvSpPr>
            <p:spPr bwMode="auto">
              <a:xfrm>
                <a:off x="1219535" y="2514659"/>
                <a:ext cx="152467" cy="152420"/>
              </a:xfrm>
              <a:prstGeom prst="triangl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36" name="Oval 135"/>
            <p:cNvSpPr/>
            <p:nvPr/>
          </p:nvSpPr>
          <p:spPr>
            <a:xfrm>
              <a:off x="4571833" y="5029230"/>
              <a:ext cx="92115" cy="920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4419366" y="5181649"/>
              <a:ext cx="92115" cy="920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4495600" y="5334069"/>
              <a:ext cx="92115" cy="920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4266899" y="5334069"/>
              <a:ext cx="92115" cy="920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4190666" y="5181649"/>
              <a:ext cx="92115" cy="920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4343133" y="5029230"/>
              <a:ext cx="92115" cy="920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221" name="TextBox 74"/>
          <p:cNvSpPr txBox="1">
            <a:spLocks noChangeArrowheads="1"/>
          </p:cNvSpPr>
          <p:nvPr/>
        </p:nvSpPr>
        <p:spPr bwMode="auto">
          <a:xfrm>
            <a:off x="5257800" y="4572000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Tumor</a:t>
            </a:r>
          </a:p>
          <a:p>
            <a:r>
              <a:rPr lang="en-US" dirty="0" smtClean="0"/>
              <a:t>Remission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2" grpId="0"/>
      <p:bldP spid="8203" grpId="0"/>
      <p:bldP spid="8206" grpId="0"/>
      <p:bldP spid="82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371475" y="1447800"/>
            <a:ext cx="8401050" cy="509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de-DE" sz="3200" i="1"/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de-DE" sz="3200" i="1"/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de-DE" sz="3200" i="1"/>
          </a:p>
        </p:txBody>
      </p: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2286000" y="5638800"/>
            <a:ext cx="2971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latin typeface="Arial" charset="0"/>
              </a:rPr>
              <a:t>Illumina Genome Analyzer IIx</a:t>
            </a:r>
          </a:p>
          <a:p>
            <a:r>
              <a:rPr lang="de-DE" sz="1600">
                <a:latin typeface="Arial" charset="0"/>
              </a:rPr>
              <a:t>~100-300M reads/pairs</a:t>
            </a:r>
          </a:p>
          <a:p>
            <a:r>
              <a:rPr lang="de-DE" sz="1600">
                <a:latin typeface="Arial" charset="0"/>
              </a:rPr>
              <a:t>35-100bp</a:t>
            </a:r>
          </a:p>
          <a:p>
            <a:r>
              <a:rPr lang="de-DE" sz="1600">
                <a:latin typeface="Arial" charset="0"/>
              </a:rPr>
              <a:t>4.5-33 Gb / run (2-10 days)</a:t>
            </a:r>
          </a:p>
        </p:txBody>
      </p:sp>
      <p:sp>
        <p:nvSpPr>
          <p:cNvPr id="227336" name="Text Box 8"/>
          <p:cNvSpPr txBox="1">
            <a:spLocks noChangeArrowheads="1"/>
          </p:cNvSpPr>
          <p:nvPr/>
        </p:nvSpPr>
        <p:spPr bwMode="auto">
          <a:xfrm>
            <a:off x="228600" y="4191000"/>
            <a:ext cx="24384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latin typeface="Arial" charset="0"/>
              </a:rPr>
              <a:t>Roche/454 FLX Titanium</a:t>
            </a:r>
          </a:p>
          <a:p>
            <a:r>
              <a:rPr lang="de-DE" sz="1600">
                <a:latin typeface="Arial" charset="0"/>
              </a:rPr>
              <a:t>~1M reads</a:t>
            </a:r>
          </a:p>
          <a:p>
            <a:r>
              <a:rPr lang="de-DE" sz="1600">
                <a:latin typeface="Arial" charset="0"/>
              </a:rPr>
              <a:t>400bp avg. </a:t>
            </a:r>
          </a:p>
          <a:p>
            <a:r>
              <a:rPr lang="de-DE" sz="1600">
                <a:latin typeface="Arial" charset="0"/>
              </a:rPr>
              <a:t>400-600Mb / run (10h)</a:t>
            </a:r>
          </a:p>
        </p:txBody>
      </p:sp>
      <p:sp>
        <p:nvSpPr>
          <p:cNvPr id="227355" name="Text Box 27"/>
          <p:cNvSpPr txBox="1">
            <a:spLocks noChangeArrowheads="1"/>
          </p:cNvSpPr>
          <p:nvPr/>
        </p:nvSpPr>
        <p:spPr bwMode="auto">
          <a:xfrm>
            <a:off x="4572000" y="4114800"/>
            <a:ext cx="2971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latin typeface="Arial" charset="0"/>
              </a:rPr>
              <a:t>ABI SOLiD 3 plus</a:t>
            </a:r>
          </a:p>
          <a:p>
            <a:r>
              <a:rPr lang="de-DE" sz="1600">
                <a:latin typeface="Arial" charset="0"/>
              </a:rPr>
              <a:t>~500M reads/pairs</a:t>
            </a:r>
          </a:p>
          <a:p>
            <a:r>
              <a:rPr lang="de-DE" sz="1600">
                <a:latin typeface="Arial" charset="0"/>
              </a:rPr>
              <a:t>35-50bp</a:t>
            </a:r>
          </a:p>
          <a:p>
            <a:r>
              <a:rPr lang="de-DE" sz="1600">
                <a:latin typeface="Arial" charset="0"/>
              </a:rPr>
              <a:t>25-60Gb / run (3.5-14 days)</a:t>
            </a:r>
          </a:p>
        </p:txBody>
      </p:sp>
      <p:sp>
        <p:nvSpPr>
          <p:cNvPr id="227356" name="Rectangle 3"/>
          <p:cNvSpPr>
            <a:spLocks noChangeArrowheads="1"/>
          </p:cNvSpPr>
          <p:nvPr/>
        </p:nvSpPr>
        <p:spPr bwMode="auto">
          <a:xfrm>
            <a:off x="381000" y="1371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/>
              <a:t>Massively parallel, </a:t>
            </a:r>
            <a:r>
              <a:rPr lang="en-US" sz="2400">
                <a:solidFill>
                  <a:schemeClr val="hlink"/>
                </a:solidFill>
              </a:rPr>
              <a:t>orders of magnitude</a:t>
            </a:r>
            <a:r>
              <a:rPr lang="en-US" sz="2400"/>
              <a:t> higher throughput compared to classic Sanger sequencing</a:t>
            </a:r>
          </a:p>
        </p:txBody>
      </p:sp>
      <p:sp>
        <p:nvSpPr>
          <p:cNvPr id="227357" name="Rectangle 29"/>
          <p:cNvSpPr>
            <a:spLocks noChangeArrowheads="1"/>
          </p:cNvSpPr>
          <p:nvPr/>
        </p:nvSpPr>
        <p:spPr bwMode="auto">
          <a:xfrm>
            <a:off x="381000" y="366713"/>
            <a:ext cx="84582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/>
            <a:r>
              <a:rPr lang="en-US" sz="3600" dirty="0">
                <a:solidFill>
                  <a:schemeClr val="tx2"/>
                </a:solidFill>
              </a:rPr>
              <a:t>2</a:t>
            </a:r>
            <a:r>
              <a:rPr lang="en-US" sz="3600" baseline="30000" dirty="0">
                <a:solidFill>
                  <a:schemeClr val="tx2"/>
                </a:solidFill>
              </a:rPr>
              <a:t>nd</a:t>
            </a:r>
            <a:r>
              <a:rPr lang="en-US" sz="3600" dirty="0">
                <a:solidFill>
                  <a:schemeClr val="tx2"/>
                </a:solidFill>
              </a:rPr>
              <a:t> Generation Sequencing Technologies</a:t>
            </a:r>
          </a:p>
        </p:txBody>
      </p:sp>
      <p:pic>
        <p:nvPicPr>
          <p:cNvPr id="227359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62200"/>
            <a:ext cx="16446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7361" name="Picture 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2225" y="3962400"/>
            <a:ext cx="20097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7363" name="Picture 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3048000"/>
            <a:ext cx="1457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7364" name="Text Box 36"/>
          <p:cNvSpPr txBox="1">
            <a:spLocks noChangeArrowheads="1"/>
          </p:cNvSpPr>
          <p:nvPr/>
        </p:nvSpPr>
        <p:spPr bwMode="auto">
          <a:xfrm>
            <a:off x="6705600" y="5410200"/>
            <a:ext cx="2286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>
                <a:latin typeface="Arial" charset="0"/>
              </a:rPr>
              <a:t>Helicos HeliScope</a:t>
            </a:r>
          </a:p>
          <a:p>
            <a:r>
              <a:rPr lang="de-DE" sz="1600">
                <a:latin typeface="Arial" charset="0"/>
              </a:rPr>
              <a:t>25-55bp reads</a:t>
            </a:r>
          </a:p>
          <a:p>
            <a:r>
              <a:rPr lang="de-DE" sz="1600">
                <a:latin typeface="Arial" charset="0"/>
              </a:rPr>
              <a:t>&gt;1Gb/day</a:t>
            </a:r>
          </a:p>
        </p:txBody>
      </p:sp>
      <p:pic>
        <p:nvPicPr>
          <p:cNvPr id="227365" name="Picture 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2198688"/>
            <a:ext cx="2743200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8" name="Text Box 8"/>
          <p:cNvSpPr txBox="1">
            <a:spLocks noChangeArrowheads="1"/>
          </p:cNvSpPr>
          <p:nvPr/>
        </p:nvSpPr>
        <p:spPr bwMode="auto">
          <a:xfrm>
            <a:off x="3786188" y="2057400"/>
            <a:ext cx="1571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b="1">
                <a:latin typeface="Arial" charset="0"/>
              </a:rPr>
              <a:t>Read Mapping</a:t>
            </a:r>
          </a:p>
        </p:txBody>
      </p:sp>
      <p:sp>
        <p:nvSpPr>
          <p:cNvPr id="322569" name="Line 9"/>
          <p:cNvSpPr>
            <a:spLocks noChangeShapeType="1"/>
          </p:cNvSpPr>
          <p:nvPr/>
        </p:nvSpPr>
        <p:spPr bwMode="auto">
          <a:xfrm>
            <a:off x="3162300" y="3429000"/>
            <a:ext cx="3009900" cy="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2570" name="Line 10"/>
          <p:cNvSpPr>
            <a:spLocks noChangeShapeType="1"/>
          </p:cNvSpPr>
          <p:nvPr/>
        </p:nvSpPr>
        <p:spPr bwMode="auto">
          <a:xfrm>
            <a:off x="3314700" y="35814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71" name="Line 11"/>
          <p:cNvSpPr>
            <a:spLocks noChangeShapeType="1"/>
          </p:cNvSpPr>
          <p:nvPr/>
        </p:nvSpPr>
        <p:spPr bwMode="auto">
          <a:xfrm>
            <a:off x="3467100" y="36576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72" name="Line 12"/>
          <p:cNvSpPr>
            <a:spLocks noChangeShapeType="1"/>
          </p:cNvSpPr>
          <p:nvPr/>
        </p:nvSpPr>
        <p:spPr bwMode="auto">
          <a:xfrm>
            <a:off x="3390900" y="35052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73" name="Line 13"/>
          <p:cNvSpPr>
            <a:spLocks noChangeShapeType="1"/>
          </p:cNvSpPr>
          <p:nvPr/>
        </p:nvSpPr>
        <p:spPr bwMode="auto">
          <a:xfrm>
            <a:off x="3848100" y="35814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74" name="Line 14"/>
          <p:cNvSpPr>
            <a:spLocks noChangeShapeType="1"/>
          </p:cNvSpPr>
          <p:nvPr/>
        </p:nvSpPr>
        <p:spPr bwMode="auto">
          <a:xfrm>
            <a:off x="4000500" y="36576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75" name="Line 15"/>
          <p:cNvSpPr>
            <a:spLocks noChangeShapeType="1"/>
          </p:cNvSpPr>
          <p:nvPr/>
        </p:nvSpPr>
        <p:spPr bwMode="auto">
          <a:xfrm>
            <a:off x="3924300" y="35052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76" name="Line 16"/>
          <p:cNvSpPr>
            <a:spLocks noChangeShapeType="1"/>
          </p:cNvSpPr>
          <p:nvPr/>
        </p:nvSpPr>
        <p:spPr bwMode="auto">
          <a:xfrm>
            <a:off x="4533900" y="35052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77" name="Line 17"/>
          <p:cNvSpPr>
            <a:spLocks noChangeShapeType="1"/>
          </p:cNvSpPr>
          <p:nvPr/>
        </p:nvSpPr>
        <p:spPr bwMode="auto">
          <a:xfrm>
            <a:off x="5143500" y="35052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78" name="Line 18"/>
          <p:cNvSpPr>
            <a:spLocks noChangeShapeType="1"/>
          </p:cNvSpPr>
          <p:nvPr/>
        </p:nvSpPr>
        <p:spPr bwMode="auto">
          <a:xfrm>
            <a:off x="5067300" y="36576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80" name="Line 20"/>
          <p:cNvSpPr>
            <a:spLocks noChangeShapeType="1"/>
          </p:cNvSpPr>
          <p:nvPr/>
        </p:nvSpPr>
        <p:spPr bwMode="auto">
          <a:xfrm>
            <a:off x="4686300" y="35814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81" name="Line 21"/>
          <p:cNvSpPr>
            <a:spLocks noChangeShapeType="1"/>
          </p:cNvSpPr>
          <p:nvPr/>
        </p:nvSpPr>
        <p:spPr bwMode="auto">
          <a:xfrm>
            <a:off x="4914900" y="37338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82" name="Line 22"/>
          <p:cNvSpPr>
            <a:spLocks noChangeShapeType="1"/>
          </p:cNvSpPr>
          <p:nvPr/>
        </p:nvSpPr>
        <p:spPr bwMode="auto">
          <a:xfrm>
            <a:off x="5181600" y="38100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83" name="Line 23"/>
          <p:cNvSpPr>
            <a:spLocks noChangeShapeType="1"/>
          </p:cNvSpPr>
          <p:nvPr/>
        </p:nvSpPr>
        <p:spPr bwMode="auto">
          <a:xfrm>
            <a:off x="3924300" y="37338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84" name="Line 24"/>
          <p:cNvSpPr>
            <a:spLocks noChangeShapeType="1"/>
          </p:cNvSpPr>
          <p:nvPr/>
        </p:nvSpPr>
        <p:spPr bwMode="auto">
          <a:xfrm>
            <a:off x="5676900" y="35052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85" name="Line 25"/>
          <p:cNvSpPr>
            <a:spLocks noChangeShapeType="1"/>
          </p:cNvSpPr>
          <p:nvPr/>
        </p:nvSpPr>
        <p:spPr bwMode="auto">
          <a:xfrm>
            <a:off x="5372100" y="35814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586" name="Rectangle 26"/>
          <p:cNvSpPr>
            <a:spLocks noChangeArrowheads="1"/>
          </p:cNvSpPr>
          <p:nvPr/>
        </p:nvSpPr>
        <p:spPr bwMode="auto">
          <a:xfrm>
            <a:off x="2933700" y="3352800"/>
            <a:ext cx="3276600" cy="914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2591" name="Text Box 31"/>
          <p:cNvSpPr txBox="1">
            <a:spLocks noChangeArrowheads="1"/>
          </p:cNvSpPr>
          <p:nvPr/>
        </p:nvSpPr>
        <p:spPr bwMode="auto">
          <a:xfrm>
            <a:off x="6096000" y="1295400"/>
            <a:ext cx="30480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600" b="1">
                <a:solidFill>
                  <a:schemeClr val="folHlink"/>
                </a:solidFill>
                <a:latin typeface="Arial" charset="0"/>
              </a:rPr>
              <a:t>Reference genome </a:t>
            </a:r>
          </a:p>
          <a:p>
            <a:pPr algn="ctr" eaLnBrk="1" hangingPunct="1"/>
            <a:r>
              <a:rPr lang="en-US" sz="1600" b="1">
                <a:solidFill>
                  <a:schemeClr val="folHlink"/>
                </a:solidFill>
                <a:latin typeface="Arial" charset="0"/>
              </a:rPr>
              <a:t>sequence</a:t>
            </a:r>
          </a:p>
        </p:txBody>
      </p:sp>
      <p:sp>
        <p:nvSpPr>
          <p:cNvPr id="322592" name="Text Box 32"/>
          <p:cNvSpPr txBox="1">
            <a:spLocks noChangeArrowheads="1"/>
          </p:cNvSpPr>
          <p:nvPr/>
        </p:nvSpPr>
        <p:spPr bwMode="auto">
          <a:xfrm>
            <a:off x="6477000" y="1828800"/>
            <a:ext cx="2667000" cy="14462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800">
                <a:solidFill>
                  <a:schemeClr val="folHlink"/>
                </a:solidFill>
              </a:rPr>
              <a:t>&gt;ref|NT_082868.6|Mm19_82865_37:1-3688105 Mus musculus chromosome 19 genomic contig, strain C57BL/6J</a:t>
            </a:r>
          </a:p>
          <a:p>
            <a:r>
              <a:rPr lang="en-US" sz="800">
                <a:solidFill>
                  <a:schemeClr val="folHlink"/>
                </a:solidFill>
              </a:rPr>
              <a:t>GATCATACTCCTCATGCTGGACATTCTGGTTCCTAGTATATCTGGAGAGTTAAGATGGGGAATTATGTCA</a:t>
            </a:r>
          </a:p>
          <a:p>
            <a:r>
              <a:rPr lang="en-US" sz="800">
                <a:solidFill>
                  <a:schemeClr val="folHlink"/>
                </a:solidFill>
              </a:rPr>
              <a:t>ACTTTCCCTCTTCCTATGCCAGTTATGCATAATGCACAAATATTTCCACGCTTTTTCACTACAGATAAAG</a:t>
            </a:r>
          </a:p>
          <a:p>
            <a:r>
              <a:rPr lang="en-US" sz="800">
                <a:solidFill>
                  <a:schemeClr val="folHlink"/>
                </a:solidFill>
              </a:rPr>
              <a:t>AACTGGGACTTGCTTATTTACCTTTAGATGAACAGATTCAGGCTCTGCAAGAAAATAGAATTTTCTTCAT</a:t>
            </a:r>
          </a:p>
          <a:p>
            <a:r>
              <a:rPr lang="en-US" sz="800">
                <a:solidFill>
                  <a:schemeClr val="folHlink"/>
                </a:solidFill>
              </a:rPr>
              <a:t>ACAGGGAAGCCTGTGCTTTGTACTAATTTCTTCATTACAAGATAAGAGTCAATGCATATCCTTGTATAAT</a:t>
            </a:r>
          </a:p>
        </p:txBody>
      </p:sp>
      <p:sp>
        <p:nvSpPr>
          <p:cNvPr id="322651" name="Text Box 91"/>
          <p:cNvSpPr txBox="1">
            <a:spLocks noChangeArrowheads="1"/>
          </p:cNvSpPr>
          <p:nvPr/>
        </p:nvSpPr>
        <p:spPr bwMode="auto">
          <a:xfrm>
            <a:off x="76200" y="1828800"/>
            <a:ext cx="2819400" cy="107721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hlink"/>
                </a:solidFill>
              </a:rPr>
              <a:t>@HWI-EAS299_2:2:1:1536:631</a:t>
            </a:r>
          </a:p>
          <a:p>
            <a:r>
              <a:rPr lang="en-US" sz="800" dirty="0">
                <a:solidFill>
                  <a:schemeClr val="hlink"/>
                </a:solidFill>
              </a:rPr>
              <a:t>GGGATGTCAGGATTCACAATGACAGTGCTGGATGAG</a:t>
            </a:r>
          </a:p>
          <a:p>
            <a:r>
              <a:rPr lang="en-US" sz="800" dirty="0">
                <a:solidFill>
                  <a:schemeClr val="hlink"/>
                </a:solidFill>
              </a:rPr>
              <a:t>+HWI-EAS299_2:2:1:1536:631</a:t>
            </a:r>
          </a:p>
          <a:p>
            <a:r>
              <a:rPr lang="en-US" sz="800" dirty="0">
                <a:solidFill>
                  <a:schemeClr val="hlink"/>
                </a:solidFill>
              </a:rPr>
              <a:t>::::::::::::::::::::::::::::::222220</a:t>
            </a:r>
          </a:p>
          <a:p>
            <a:r>
              <a:rPr lang="en-US" sz="800" dirty="0">
                <a:solidFill>
                  <a:schemeClr val="hlink"/>
                </a:solidFill>
              </a:rPr>
              <a:t>@HWI-EAS299_2:2:1:771:94</a:t>
            </a:r>
          </a:p>
          <a:p>
            <a:r>
              <a:rPr lang="en-US" sz="800" dirty="0">
                <a:solidFill>
                  <a:schemeClr val="hlink"/>
                </a:solidFill>
              </a:rPr>
              <a:t>ATTACACCACCTTCAGCCCAGGTGGTTGGAGTACTC</a:t>
            </a:r>
          </a:p>
          <a:p>
            <a:r>
              <a:rPr lang="en-US" sz="800" dirty="0">
                <a:solidFill>
                  <a:schemeClr val="hlink"/>
                </a:solidFill>
              </a:rPr>
              <a:t>+HWI-EAS299_2:2:1:771:94</a:t>
            </a:r>
          </a:p>
          <a:p>
            <a:r>
              <a:rPr lang="en-US" sz="800" dirty="0">
                <a:solidFill>
                  <a:schemeClr val="hlink"/>
                </a:solidFill>
              </a:rPr>
              <a:t>:::::::::::::::::::::::::::2::222220</a:t>
            </a:r>
          </a:p>
        </p:txBody>
      </p:sp>
      <p:sp>
        <p:nvSpPr>
          <p:cNvPr id="322653" name="Text Box 93"/>
          <p:cNvSpPr txBox="1">
            <a:spLocks noChangeArrowheads="1"/>
          </p:cNvSpPr>
          <p:nvPr/>
        </p:nvSpPr>
        <p:spPr bwMode="auto">
          <a:xfrm>
            <a:off x="381000" y="1295400"/>
            <a:ext cx="20447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b="1">
                <a:solidFill>
                  <a:schemeClr val="hlink"/>
                </a:solidFill>
                <a:latin typeface="Arial" charset="0"/>
              </a:rPr>
              <a:t>Read sequences &amp; </a:t>
            </a:r>
          </a:p>
          <a:p>
            <a:pPr algn="ctr" eaLnBrk="1" hangingPunct="1"/>
            <a:r>
              <a:rPr lang="en-US" sz="1600" b="1">
                <a:solidFill>
                  <a:schemeClr val="hlink"/>
                </a:solidFill>
                <a:latin typeface="Arial" charset="0"/>
              </a:rPr>
              <a:t>quality scores</a:t>
            </a:r>
          </a:p>
        </p:txBody>
      </p:sp>
      <p:sp>
        <p:nvSpPr>
          <p:cNvPr id="322657" name="AutoShape 97"/>
          <p:cNvSpPr>
            <a:spLocks noChangeArrowheads="1"/>
          </p:cNvSpPr>
          <p:nvPr/>
        </p:nvSpPr>
        <p:spPr bwMode="auto">
          <a:xfrm>
            <a:off x="4229100" y="4394200"/>
            <a:ext cx="685800" cy="609600"/>
          </a:xfrm>
          <a:prstGeom prst="downArrow">
            <a:avLst>
              <a:gd name="adj1" fmla="val 29167"/>
              <a:gd name="adj2" fmla="val 27343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661" name="Text Box 101"/>
          <p:cNvSpPr txBox="1">
            <a:spLocks noChangeArrowheads="1"/>
          </p:cNvSpPr>
          <p:nvPr/>
        </p:nvSpPr>
        <p:spPr bwMode="auto">
          <a:xfrm>
            <a:off x="4856163" y="4572000"/>
            <a:ext cx="13017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b="1">
                <a:latin typeface="Arial" charset="0"/>
              </a:rPr>
              <a:t>SNP calling</a:t>
            </a:r>
          </a:p>
        </p:txBody>
      </p:sp>
      <p:sp>
        <p:nvSpPr>
          <p:cNvPr id="322662" name="Text Box 102"/>
          <p:cNvSpPr txBox="1">
            <a:spLocks noChangeArrowheads="1"/>
          </p:cNvSpPr>
          <p:nvPr/>
        </p:nvSpPr>
        <p:spPr bwMode="auto">
          <a:xfrm>
            <a:off x="3467100" y="5334000"/>
            <a:ext cx="2247900" cy="8350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fr-FR" sz="800"/>
              <a:t>1       4764558 	G    T      2       1</a:t>
            </a:r>
          </a:p>
          <a:p>
            <a:pPr eaLnBrk="1" hangingPunct="1"/>
            <a:r>
              <a:rPr lang="fr-FR" sz="800"/>
              <a:t>1       4767621 	C    A      2       1</a:t>
            </a:r>
          </a:p>
          <a:p>
            <a:r>
              <a:rPr lang="fr-FR" sz="800"/>
              <a:t>1       4767623 	T    A      2       1</a:t>
            </a:r>
          </a:p>
          <a:p>
            <a:r>
              <a:rPr lang="fr-FR" sz="800"/>
              <a:t>1       4767633 	T    A      2       1</a:t>
            </a:r>
          </a:p>
          <a:p>
            <a:r>
              <a:rPr lang="fr-FR" sz="800"/>
              <a:t>1       4767643 	A    C      4       2</a:t>
            </a:r>
          </a:p>
          <a:p>
            <a:r>
              <a:rPr lang="fr-FR" sz="800"/>
              <a:t>1       4767656 	T    C      7       1</a:t>
            </a:r>
            <a:endParaRPr lang="en-US" sz="80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22663" name="Rectangle 10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SNP Calling from Genomic DNA Reads</a:t>
            </a:r>
          </a:p>
        </p:txBody>
      </p:sp>
      <p:sp>
        <p:nvSpPr>
          <p:cNvPr id="322665" name="AutoShape 105"/>
          <p:cNvSpPr>
            <a:spLocks noChangeArrowheads="1"/>
          </p:cNvSpPr>
          <p:nvPr/>
        </p:nvSpPr>
        <p:spPr bwMode="auto">
          <a:xfrm rot="5400000">
            <a:off x="2857499" y="2286000"/>
            <a:ext cx="1143000" cy="9144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2666" name="AutoShape 106"/>
          <p:cNvSpPr>
            <a:spLocks noChangeArrowheads="1"/>
          </p:cNvSpPr>
          <p:nvPr/>
        </p:nvSpPr>
        <p:spPr bwMode="auto">
          <a:xfrm rot="16200000" flipH="1">
            <a:off x="5181600" y="2286000"/>
            <a:ext cx="1143000" cy="838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35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Mapping mRNA Reads</a:t>
            </a:r>
          </a:p>
        </p:txBody>
      </p:sp>
      <p:pic>
        <p:nvPicPr>
          <p:cNvPr id="324639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5988" y="1752600"/>
            <a:ext cx="4770437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4640" name="Rectangle 32"/>
          <p:cNvSpPr>
            <a:spLocks noChangeArrowheads="1"/>
          </p:cNvSpPr>
          <p:nvPr/>
        </p:nvSpPr>
        <p:spPr bwMode="auto">
          <a:xfrm>
            <a:off x="76200" y="6553200"/>
            <a:ext cx="3040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/>
              <a:t>http://en.wikipedia.org/wiki/File:RNA-Seq-alignment.png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40"/>
          <p:cNvGrpSpPr>
            <a:grpSpLocks/>
          </p:cNvGrpSpPr>
          <p:nvPr/>
        </p:nvGrpSpPr>
        <p:grpSpPr bwMode="auto">
          <a:xfrm>
            <a:off x="990600" y="1219200"/>
            <a:ext cx="7162800" cy="5259388"/>
            <a:chOff x="1217613" y="1895474"/>
            <a:chExt cx="3512639" cy="2993200"/>
          </a:xfrm>
        </p:grpSpPr>
        <p:grpSp>
          <p:nvGrpSpPr>
            <p:cNvPr id="9225" name="Group 2"/>
            <p:cNvGrpSpPr>
              <a:grpSpLocks/>
            </p:cNvGrpSpPr>
            <p:nvPr/>
          </p:nvGrpSpPr>
          <p:grpSpPr bwMode="auto">
            <a:xfrm>
              <a:off x="1329923" y="1895474"/>
              <a:ext cx="2802656" cy="1604336"/>
              <a:chOff x="2636" y="3897"/>
              <a:chExt cx="4415" cy="2527"/>
            </a:xfrm>
          </p:grpSpPr>
          <p:sp>
            <p:nvSpPr>
              <p:cNvPr id="26628" name="AutoShape 4"/>
              <p:cNvSpPr>
                <a:spLocks noChangeArrowheads="1"/>
              </p:cNvSpPr>
              <p:nvPr/>
            </p:nvSpPr>
            <p:spPr bwMode="auto">
              <a:xfrm>
                <a:off x="2636" y="4769"/>
                <a:ext cx="1177" cy="770"/>
              </a:xfrm>
              <a:prstGeom prst="flowChartDocument">
                <a:avLst/>
              </a:prstGeom>
              <a:solidFill>
                <a:srgbClr val="00CC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40169" tIns="20084" rIns="40169" bIns="20084"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Tumor  mRNA (PE) reads</a:t>
                </a:r>
                <a:endParaRPr lang="en-US" sz="2000" dirty="0">
                  <a:latin typeface="+mn-lt"/>
                </a:endParaRPr>
              </a:p>
            </p:txBody>
          </p:sp>
          <p:sp>
            <p:nvSpPr>
              <p:cNvPr id="26630" name="AutoShape 6"/>
              <p:cNvSpPr>
                <a:spLocks noChangeArrowheads="1"/>
              </p:cNvSpPr>
              <p:nvPr/>
            </p:nvSpPr>
            <p:spPr bwMode="auto">
              <a:xfrm>
                <a:off x="4225" y="4278"/>
                <a:ext cx="883" cy="643"/>
              </a:xfrm>
              <a:prstGeom prst="flowChartProcess">
                <a:avLst/>
              </a:prstGeom>
              <a:solidFill>
                <a:srgbClr val="FFCC99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40169" tIns="20084" rIns="40169" bIns="20084"/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CCDS</a:t>
                </a:r>
              </a:p>
              <a:p>
                <a:pPr algn="ctr">
                  <a:spcAft>
                    <a:spcPts val="1000"/>
                  </a:spcAft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Mapping</a:t>
                </a:r>
                <a:endParaRPr lang="en-US" sz="2000" dirty="0">
                  <a:latin typeface="+mn-lt"/>
                </a:endParaRPr>
              </a:p>
            </p:txBody>
          </p:sp>
          <p:sp>
            <p:nvSpPr>
              <p:cNvPr id="26631" name="AutoShape 7"/>
              <p:cNvSpPr>
                <a:spLocks noChangeArrowheads="1"/>
              </p:cNvSpPr>
              <p:nvPr/>
            </p:nvSpPr>
            <p:spPr bwMode="auto">
              <a:xfrm>
                <a:off x="4225" y="5263"/>
                <a:ext cx="920" cy="599"/>
              </a:xfrm>
              <a:prstGeom prst="flowChartProcess">
                <a:avLst/>
              </a:prstGeom>
              <a:solidFill>
                <a:srgbClr val="FFCC99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40169" tIns="20084" rIns="40169" bIns="20084"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Genome Mapping</a:t>
                </a:r>
                <a:endParaRPr lang="en-US" sz="2000" dirty="0">
                  <a:latin typeface="+mn-lt"/>
                </a:endParaRPr>
              </a:p>
            </p:txBody>
          </p:sp>
          <p:sp>
            <p:nvSpPr>
              <p:cNvPr id="26632" name="AutoShape 8"/>
              <p:cNvSpPr>
                <a:spLocks noChangeArrowheads="1"/>
              </p:cNvSpPr>
              <p:nvPr/>
            </p:nvSpPr>
            <p:spPr bwMode="auto">
              <a:xfrm>
                <a:off x="5813" y="4826"/>
                <a:ext cx="1022" cy="643"/>
              </a:xfrm>
              <a:prstGeom prst="flowChartProcess">
                <a:avLst/>
              </a:prstGeom>
              <a:solidFill>
                <a:srgbClr val="FFCC99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40169" tIns="20084" rIns="40169" bIns="20084"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Read merging</a:t>
                </a:r>
                <a:endParaRPr lang="en-US" sz="2000" dirty="0">
                  <a:latin typeface="+mn-lt"/>
                </a:endParaRPr>
              </a:p>
            </p:txBody>
          </p:sp>
          <p:sp>
            <p:nvSpPr>
              <p:cNvPr id="26633" name="AutoShape 9"/>
              <p:cNvSpPr>
                <a:spLocks noChangeArrowheads="1"/>
              </p:cNvSpPr>
              <p:nvPr/>
            </p:nvSpPr>
            <p:spPr bwMode="auto">
              <a:xfrm>
                <a:off x="5742" y="3897"/>
                <a:ext cx="1309" cy="694"/>
              </a:xfrm>
              <a:prstGeom prst="flowChartDocument">
                <a:avLst/>
              </a:prstGeom>
              <a:solidFill>
                <a:srgbClr val="00CC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40169" tIns="20084" rIns="40169" bIns="20084"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CCDS mapped reads</a:t>
                </a:r>
                <a:endParaRPr lang="en-US" sz="2000" dirty="0">
                  <a:latin typeface="+mn-lt"/>
                </a:endParaRPr>
              </a:p>
            </p:txBody>
          </p:sp>
          <p:sp>
            <p:nvSpPr>
              <p:cNvPr id="26634" name="AutoShape 10"/>
              <p:cNvSpPr>
                <a:spLocks noChangeArrowheads="1"/>
              </p:cNvSpPr>
              <p:nvPr/>
            </p:nvSpPr>
            <p:spPr bwMode="auto">
              <a:xfrm>
                <a:off x="5520" y="5684"/>
                <a:ext cx="1413" cy="740"/>
              </a:xfrm>
              <a:prstGeom prst="flowChartDocument">
                <a:avLst/>
              </a:prstGeom>
              <a:solidFill>
                <a:srgbClr val="00CC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40169" tIns="20084" rIns="40169" bIns="20084"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Genome mapped reads</a:t>
                </a:r>
                <a:endParaRPr lang="en-US" sz="2000" dirty="0">
                  <a:latin typeface="+mn-lt"/>
                </a:endParaRPr>
              </a:p>
            </p:txBody>
          </p:sp>
          <p:sp>
            <p:nvSpPr>
              <p:cNvPr id="9247" name="Line 11"/>
              <p:cNvSpPr>
                <a:spLocks noChangeShapeType="1"/>
              </p:cNvSpPr>
              <p:nvPr/>
            </p:nvSpPr>
            <p:spPr bwMode="auto">
              <a:xfrm flipV="1">
                <a:off x="3813" y="4648"/>
                <a:ext cx="412" cy="13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8" name="Line 12"/>
              <p:cNvSpPr>
                <a:spLocks noChangeShapeType="1"/>
              </p:cNvSpPr>
              <p:nvPr/>
            </p:nvSpPr>
            <p:spPr bwMode="auto">
              <a:xfrm>
                <a:off x="3813" y="5331"/>
                <a:ext cx="412" cy="20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9" name="Line 13"/>
              <p:cNvSpPr>
                <a:spLocks noChangeShapeType="1"/>
              </p:cNvSpPr>
              <p:nvPr/>
            </p:nvSpPr>
            <p:spPr bwMode="auto">
              <a:xfrm>
                <a:off x="5108" y="4375"/>
                <a:ext cx="64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0" name="Line 14"/>
              <p:cNvSpPr>
                <a:spLocks noChangeShapeType="1"/>
              </p:cNvSpPr>
              <p:nvPr/>
            </p:nvSpPr>
            <p:spPr bwMode="auto">
              <a:xfrm>
                <a:off x="5167" y="5810"/>
                <a:ext cx="35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1" name="Line 15"/>
              <p:cNvSpPr>
                <a:spLocks noChangeShapeType="1"/>
              </p:cNvSpPr>
              <p:nvPr/>
            </p:nvSpPr>
            <p:spPr bwMode="auto">
              <a:xfrm flipV="1">
                <a:off x="6343" y="5470"/>
                <a:ext cx="1" cy="21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2" name="Line 16"/>
              <p:cNvSpPr>
                <a:spLocks noChangeShapeType="1"/>
              </p:cNvSpPr>
              <p:nvPr/>
            </p:nvSpPr>
            <p:spPr bwMode="auto">
              <a:xfrm flipH="1">
                <a:off x="6344" y="4556"/>
                <a:ext cx="1" cy="27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44" name="AutoShape 20"/>
            <p:cNvSpPr>
              <a:spLocks noChangeArrowheads="1"/>
            </p:cNvSpPr>
            <p:nvPr/>
          </p:nvSpPr>
          <p:spPr bwMode="auto">
            <a:xfrm>
              <a:off x="3160775" y="3760238"/>
              <a:ext cx="784739" cy="474323"/>
            </a:xfrm>
            <a:prstGeom prst="flowChartDocument">
              <a:avLst/>
            </a:prstGeom>
            <a:solidFill>
              <a:srgbClr val="00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Tumor-specific mutations 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45" name="AutoShape 21"/>
            <p:cNvSpPr>
              <a:spLocks noChangeArrowheads="1"/>
            </p:cNvSpPr>
            <p:nvPr/>
          </p:nvSpPr>
          <p:spPr bwMode="auto">
            <a:xfrm>
              <a:off x="2176738" y="3760238"/>
              <a:ext cx="685089" cy="345126"/>
            </a:xfrm>
            <a:prstGeom prst="flowChartProcess">
              <a:avLst/>
            </a:prstGeom>
            <a:solidFill>
              <a:srgbClr val="FFCC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Variants detection 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46" name="AutoShape 22"/>
            <p:cNvSpPr>
              <a:spLocks noChangeArrowheads="1"/>
            </p:cNvSpPr>
            <p:nvPr/>
          </p:nvSpPr>
          <p:spPr bwMode="auto">
            <a:xfrm>
              <a:off x="3198144" y="4410738"/>
              <a:ext cx="635265" cy="390300"/>
            </a:xfrm>
            <a:prstGeom prst="flowChartProcess">
              <a:avLst/>
            </a:prstGeom>
            <a:solidFill>
              <a:srgbClr val="FFCC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defRPr/>
              </a:pPr>
              <a:r>
                <a:rPr lang="en-US" sz="2000" dirty="0" err="1">
                  <a:solidFill>
                    <a:srgbClr val="000000"/>
                  </a:solidFill>
                  <a:latin typeface="+mn-lt"/>
                </a:rPr>
                <a:t>Epitopes</a:t>
              </a: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 Prediction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47" name="AutoShape 23"/>
            <p:cNvSpPr>
              <a:spLocks noChangeArrowheads="1"/>
            </p:cNvSpPr>
            <p:nvPr/>
          </p:nvSpPr>
          <p:spPr bwMode="auto">
            <a:xfrm>
              <a:off x="4071632" y="4159573"/>
              <a:ext cx="658620" cy="684831"/>
            </a:xfrm>
            <a:prstGeom prst="flowChartDocument">
              <a:avLst/>
            </a:prstGeom>
            <a:solidFill>
              <a:srgbClr val="00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Tumor-specific CTL </a:t>
              </a:r>
              <a:r>
                <a:rPr lang="en-US" sz="2000" dirty="0" err="1">
                  <a:solidFill>
                    <a:srgbClr val="000000"/>
                  </a:solidFill>
                  <a:latin typeface="+mn-lt"/>
                </a:rPr>
                <a:t>epitopes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9230" name="Line 24"/>
            <p:cNvSpPr>
              <a:spLocks noChangeShapeType="1"/>
            </p:cNvSpPr>
            <p:nvPr/>
          </p:nvSpPr>
          <p:spPr bwMode="auto">
            <a:xfrm>
              <a:off x="3833408" y="4540439"/>
              <a:ext cx="22421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AutoShape 25"/>
            <p:cNvSpPr>
              <a:spLocks noChangeArrowheads="1"/>
            </p:cNvSpPr>
            <p:nvPr/>
          </p:nvSpPr>
          <p:spPr bwMode="auto">
            <a:xfrm>
              <a:off x="1404455" y="3760238"/>
              <a:ext cx="597896" cy="431859"/>
            </a:xfrm>
            <a:prstGeom prst="flowChartDocument">
              <a:avLst/>
            </a:prstGeom>
            <a:solidFill>
              <a:srgbClr val="00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Mapped reads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50" name="AutoShape 26"/>
            <p:cNvSpPr>
              <a:spLocks noChangeArrowheads="1"/>
            </p:cNvSpPr>
            <p:nvPr/>
          </p:nvSpPr>
          <p:spPr bwMode="auto">
            <a:xfrm>
              <a:off x="2189194" y="4324004"/>
              <a:ext cx="834563" cy="563766"/>
            </a:xfrm>
            <a:prstGeom prst="flowChartProcess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Gene fusion &amp; novel transcript detection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6651" name="AutoShape 27"/>
            <p:cNvSpPr>
              <a:spLocks noChangeArrowheads="1"/>
            </p:cNvSpPr>
            <p:nvPr/>
          </p:nvSpPr>
          <p:spPr bwMode="auto">
            <a:xfrm>
              <a:off x="1395113" y="4454104"/>
              <a:ext cx="607238" cy="434570"/>
            </a:xfrm>
            <a:prstGeom prst="flowChartDocumen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0169" tIns="20084" rIns="40169" bIns="20084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Unmapped reads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9234" name="Line 28"/>
            <p:cNvSpPr>
              <a:spLocks noChangeShapeType="1"/>
            </p:cNvSpPr>
            <p:nvPr/>
          </p:nvSpPr>
          <p:spPr bwMode="auto">
            <a:xfrm>
              <a:off x="1223963" y="3976758"/>
              <a:ext cx="17145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Line 29"/>
            <p:cNvSpPr>
              <a:spLocks noChangeShapeType="1"/>
            </p:cNvSpPr>
            <p:nvPr/>
          </p:nvSpPr>
          <p:spPr bwMode="auto">
            <a:xfrm>
              <a:off x="1217613" y="4627159"/>
              <a:ext cx="1714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32"/>
            <p:cNvSpPr>
              <a:spLocks noChangeShapeType="1"/>
            </p:cNvSpPr>
            <p:nvPr/>
          </p:nvSpPr>
          <p:spPr bwMode="auto">
            <a:xfrm>
              <a:off x="2002351" y="4583800"/>
              <a:ext cx="1868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Line 33"/>
            <p:cNvSpPr>
              <a:spLocks noChangeShapeType="1"/>
            </p:cNvSpPr>
            <p:nvPr/>
          </p:nvSpPr>
          <p:spPr bwMode="auto">
            <a:xfrm>
              <a:off x="2002351" y="3976758"/>
              <a:ext cx="1651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35"/>
            <p:cNvSpPr>
              <a:spLocks noChangeShapeType="1"/>
            </p:cNvSpPr>
            <p:nvPr/>
          </p:nvSpPr>
          <p:spPr bwMode="auto">
            <a:xfrm flipV="1">
              <a:off x="3011301" y="4193558"/>
              <a:ext cx="149475" cy="130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Line 36"/>
            <p:cNvSpPr>
              <a:spLocks noChangeShapeType="1"/>
            </p:cNvSpPr>
            <p:nvPr/>
          </p:nvSpPr>
          <p:spPr bwMode="auto">
            <a:xfrm>
              <a:off x="2861827" y="3976758"/>
              <a:ext cx="29894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Line 37"/>
            <p:cNvSpPr>
              <a:spLocks noChangeShapeType="1"/>
            </p:cNvSpPr>
            <p:nvPr/>
          </p:nvSpPr>
          <p:spPr bwMode="auto">
            <a:xfrm>
              <a:off x="3571828" y="4193559"/>
              <a:ext cx="0" cy="216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Analysis Pipeline</a:t>
            </a:r>
          </a:p>
        </p:txBody>
      </p:sp>
      <p:cxnSp>
        <p:nvCxnSpPr>
          <p:cNvPr id="48" name="Straight Connector 47"/>
          <p:cNvCxnSpPr/>
          <p:nvPr/>
        </p:nvCxnSpPr>
        <p:spPr>
          <a:xfrm rot="16200000" flipH="1">
            <a:off x="4114800" y="1066800"/>
            <a:ext cx="0" cy="6248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705600" y="2743200"/>
            <a:ext cx="5334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6515100" y="3467100"/>
            <a:ext cx="1447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647700" y="4533900"/>
            <a:ext cx="685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419100" y="5448300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efforts during the last two decades have provided a huge amount of genomic information for almost every form of life</a:t>
            </a:r>
          </a:p>
          <a:p>
            <a:r>
              <a:rPr lang="en-US" dirty="0" smtClean="0"/>
              <a:t>Much effort is focused on refining methods for diagnosis and treatment of human diseases</a:t>
            </a:r>
          </a:p>
          <a:p>
            <a:r>
              <a:rPr lang="en-US" dirty="0" smtClean="0"/>
              <a:t>The focus of this research is on developing computational methods and software tools for diagnosis and treatment of human diseases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 Merging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600200"/>
          <a:ext cx="7391400" cy="4495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280"/>
                <a:gridCol w="1478280"/>
                <a:gridCol w="1108710"/>
                <a:gridCol w="1663065"/>
                <a:gridCol w="1663065"/>
              </a:tblGrid>
              <a:tr h="408709">
                <a:tc>
                  <a:txBody>
                    <a:bodyPr/>
                    <a:lstStyle/>
                    <a:p>
                      <a:r>
                        <a:rPr lang="en-US" dirty="0" smtClean="0"/>
                        <a:t>Genome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CCDS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Agree?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Hard Merge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Soft Merge</a:t>
                      </a:r>
                      <a:endParaRPr lang="en-US" dirty="0"/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dirty="0" smtClean="0"/>
                        <a:t>Unique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Keep</a:t>
                      </a:r>
                      <a:endParaRPr lang="en-US" dirty="0"/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Unique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Unique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08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Unique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Multiple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Throw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Keep</a:t>
                      </a:r>
                      <a:endParaRPr lang="en-US" b="1" dirty="0"/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dirty="0" smtClean="0"/>
                        <a:t>Unique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Mapped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Keep</a:t>
                      </a:r>
                      <a:endParaRPr lang="en-US" dirty="0"/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Multiple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Unique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Throw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Keep</a:t>
                      </a:r>
                      <a:endParaRPr lang="en-US" b="1" dirty="0"/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08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Multiple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Mapped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dirty="0" smtClean="0"/>
                        <a:t>Not mapped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Keep</a:t>
                      </a:r>
                      <a:endParaRPr lang="en-US" dirty="0"/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dirty="0" smtClean="0"/>
                        <a:t>Not mapped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dirty="0" smtClean="0"/>
                        <a:t>Not mapped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Mapped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Variant Calling Methods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574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Binomial:</a:t>
            </a:r>
            <a:r>
              <a:rPr lang="en-US" sz="2800" dirty="0" smtClean="0"/>
              <a:t> Test used in e.g. [Levi et al 07, Wheeler et al 08] for calling SNPs from genomic DNA</a:t>
            </a:r>
          </a:p>
          <a:p>
            <a:pPr eaLnBrk="1" hangingPunct="1"/>
            <a:r>
              <a:rPr lang="en-US" sz="2800" b="1" dirty="0" smtClean="0"/>
              <a:t>Posterior: </a:t>
            </a:r>
            <a:r>
              <a:rPr lang="en-US" sz="2800" dirty="0" smtClean="0"/>
              <a:t>Picks the genotype with best posterior probability given the reads, assuming uniform priors</a:t>
            </a:r>
          </a:p>
          <a:p>
            <a:pPr lvl="1" eaLnBrk="1" hangingPunct="1">
              <a:buFont typeface="Arial" charset="0"/>
              <a:buNone/>
            </a:pPr>
            <a:r>
              <a:rPr lang="en-US" sz="2200" dirty="0" smtClean="0"/>
              <a:t>  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3495675"/>
            <a:ext cx="63722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Epitopes Prediction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n-US" dirty="0" smtClean="0"/>
              <a:t>Predictions include MHC  binding, TAP transport efficiency, and </a:t>
            </a:r>
            <a:r>
              <a:rPr lang="en-US" dirty="0" err="1" smtClean="0"/>
              <a:t>proteasomal</a:t>
            </a:r>
            <a:r>
              <a:rPr lang="en-US" dirty="0" smtClean="0"/>
              <a:t> cleavage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8925" y="2667000"/>
            <a:ext cx="60610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6305550"/>
            <a:ext cx="86868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Arial" pitchFamily="34" charset="0"/>
              </a:rPr>
              <a:t>C. </a:t>
            </a:r>
            <a:r>
              <a:rPr lang="en-US" sz="1000" dirty="0" err="1">
                <a:latin typeface="Arial" pitchFamily="34" charset="0"/>
              </a:rPr>
              <a:t>Lundegaard</a:t>
            </a:r>
            <a:r>
              <a:rPr lang="en-US" sz="1000" dirty="0">
                <a:latin typeface="Arial" pitchFamily="34" charset="0"/>
              </a:rPr>
              <a:t> et al</a:t>
            </a:r>
            <a:r>
              <a:rPr lang="en-US" sz="1000" dirty="0">
                <a:latin typeface="+mn-lt"/>
              </a:rPr>
              <a:t>. MHC Class I </a:t>
            </a:r>
            <a:r>
              <a:rPr lang="en-US" sz="1000" dirty="0" err="1">
                <a:latin typeface="+mn-lt"/>
              </a:rPr>
              <a:t>Epitope</a:t>
            </a:r>
            <a:r>
              <a:rPr lang="en-US" sz="1000" dirty="0">
                <a:latin typeface="+mn-lt"/>
              </a:rPr>
              <a:t> Binding Prediction Trained on Small Data Sets. In Lecture Notes in Computer Science, 3239:217-225,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Accuracy Assessment of Variants Detection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63 million </a:t>
            </a:r>
            <a:r>
              <a:rPr lang="en-US" sz="2800" dirty="0" err="1" smtClean="0"/>
              <a:t>Illumina</a:t>
            </a:r>
            <a:r>
              <a:rPr lang="en-US" sz="2800" dirty="0" smtClean="0"/>
              <a:t> mRNA reads generated from blood cell tissue of </a:t>
            </a:r>
            <a:r>
              <a:rPr lang="en-US" sz="2800" dirty="0" err="1" smtClean="0"/>
              <a:t>Hapmap</a:t>
            </a:r>
            <a:r>
              <a:rPr lang="en-US" sz="2800" dirty="0" smtClean="0"/>
              <a:t> individual NA12878 (NCBI SRA database accession number SRX000566)</a:t>
            </a:r>
          </a:p>
          <a:p>
            <a:pPr lvl="1" eaLnBrk="1" hangingPunct="1"/>
            <a:r>
              <a:rPr lang="en-US" sz="2400" dirty="0" smtClean="0"/>
              <a:t>We selected </a:t>
            </a:r>
            <a:r>
              <a:rPr lang="en-US" sz="2400" dirty="0" err="1" smtClean="0"/>
              <a:t>Hapmap</a:t>
            </a:r>
            <a:r>
              <a:rPr lang="en-US" sz="2400" dirty="0" smtClean="0"/>
              <a:t> SNPs in known </a:t>
            </a:r>
            <a:r>
              <a:rPr lang="en-US" sz="2400" dirty="0" err="1" smtClean="0"/>
              <a:t>exons</a:t>
            </a:r>
            <a:r>
              <a:rPr lang="en-US" sz="2400" dirty="0" smtClean="0"/>
              <a:t> for which there was at least one mapped read by any method (22,362 homozygous reference, 7,893 heterozygous or homozygous variant)</a:t>
            </a:r>
          </a:p>
          <a:p>
            <a:pPr lvl="1" eaLnBrk="1" hangingPunct="1"/>
            <a:r>
              <a:rPr lang="en-US" sz="2400" dirty="0" smtClean="0"/>
              <a:t>True positives: called variants for  which </a:t>
            </a:r>
            <a:r>
              <a:rPr lang="en-US" sz="2400" dirty="0" err="1" smtClean="0"/>
              <a:t>Hapmap</a:t>
            </a:r>
            <a:r>
              <a:rPr lang="en-US" sz="2400" dirty="0" smtClean="0"/>
              <a:t> genotype is heterozygous or homozygous variant</a:t>
            </a:r>
          </a:p>
          <a:p>
            <a:pPr lvl="1" eaLnBrk="1" hangingPunct="1"/>
            <a:r>
              <a:rPr lang="en-US" sz="2400" dirty="0" smtClean="0"/>
              <a:t>False positives: called variants for which </a:t>
            </a:r>
            <a:r>
              <a:rPr lang="en-US" sz="2400" dirty="0" err="1" smtClean="0"/>
              <a:t>Hapmap</a:t>
            </a:r>
            <a:r>
              <a:rPr lang="en-US" sz="2400" dirty="0" smtClean="0"/>
              <a:t> genotype is homozygous reference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Comparison of Variant Calling Strategies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1065213" y="1749425"/>
          <a:ext cx="6816725" cy="3895725"/>
        </p:xfrm>
        <a:graphic>
          <a:graphicData uri="http://schemas.openxmlformats.org/presentationml/2006/ole">
            <p:oleObj spid="_x0000_s1026" name="Chart" r:id="rId3" imgW="3771900" imgH="2156460" progId="Excel.Sheet.8">
              <p:embed/>
            </p:oleObj>
          </a:graphicData>
        </a:graphic>
      </p:graphicFrame>
      <p:sp>
        <p:nvSpPr>
          <p:cNvPr id="1028" name="Text Box 26"/>
          <p:cNvSpPr txBox="1">
            <a:spLocks noChangeArrowheads="1"/>
          </p:cNvSpPr>
          <p:nvPr/>
        </p:nvSpPr>
        <p:spPr bwMode="auto">
          <a:xfrm>
            <a:off x="1905000" y="5867400"/>
            <a:ext cx="51054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Genome Mapping, Alt. coverage </a:t>
            </a: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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of Variant Calling Strategies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143000" y="1828800"/>
          <a:ext cx="6400800" cy="3962400"/>
        </p:xfrm>
        <a:graphic>
          <a:graphicData uri="http://schemas.openxmlformats.org/presentationml/2006/ole">
            <p:oleObj spid="_x0000_s2050" name="Chart" r:id="rId3" imgW="5791200" imgH="3550920" progId="Excel.Sheet.8">
              <p:embed/>
            </p:oleObj>
          </a:graphicData>
        </a:graphic>
      </p:graphicFrame>
      <p:sp>
        <p:nvSpPr>
          <p:cNvPr id="2052" name="Text Box 26"/>
          <p:cNvSpPr txBox="1">
            <a:spLocks noChangeArrowheads="1"/>
          </p:cNvSpPr>
          <p:nvPr/>
        </p:nvSpPr>
        <p:spPr bwMode="auto">
          <a:xfrm>
            <a:off x="1905000" y="5867400"/>
            <a:ext cx="51054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Genome Mapping, Alt. coverage </a:t>
            </a: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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of Mapping Strategies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990600" y="1600200"/>
          <a:ext cx="6870700" cy="4178300"/>
        </p:xfrm>
        <a:graphic>
          <a:graphicData uri="http://schemas.openxmlformats.org/presentationml/2006/ole">
            <p:oleObj spid="_x0000_s3074" name="Chart" r:id="rId3" imgW="3863340" imgH="2545080" progId="Excel.Sheet.8">
              <p:embed/>
            </p:oleObj>
          </a:graphicData>
        </a:graphic>
      </p:graphicFrame>
      <p:sp>
        <p:nvSpPr>
          <p:cNvPr id="3076" name="Text Box 26"/>
          <p:cNvSpPr txBox="1">
            <a:spLocks noChangeArrowheads="1"/>
          </p:cNvSpPr>
          <p:nvPr/>
        </p:nvSpPr>
        <p:spPr bwMode="auto">
          <a:xfrm>
            <a:off x="1905000" y="5867400"/>
            <a:ext cx="51054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Posterior , Alt. coverage </a:t>
            </a: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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Results on Meth A Reads</a:t>
            </a:r>
          </a:p>
        </p:txBody>
      </p:sp>
      <p:sp>
        <p:nvSpPr>
          <p:cNvPr id="14339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r>
              <a:rPr lang="en-US" sz="2800" dirty="0" smtClean="0"/>
              <a:t>6.75 million </a:t>
            </a:r>
            <a:r>
              <a:rPr lang="en-US" sz="2800" dirty="0" err="1" smtClean="0"/>
              <a:t>Illumina</a:t>
            </a:r>
            <a:r>
              <a:rPr lang="en-US" sz="2800" dirty="0" smtClean="0"/>
              <a:t> reads from mRNA isolated from a mouse cancer tumor cell line</a:t>
            </a:r>
          </a:p>
          <a:p>
            <a:r>
              <a:rPr lang="en-US" sz="2800" dirty="0" smtClean="0"/>
              <a:t>Filters applied for </a:t>
            </a:r>
            <a:r>
              <a:rPr lang="en-US" sz="2800" dirty="0" smtClean="0"/>
              <a:t>variant candidates </a:t>
            </a:r>
            <a:r>
              <a:rPr lang="en-US" sz="2800" dirty="0" smtClean="0"/>
              <a:t>after hard merge mapping and posterior calling:</a:t>
            </a:r>
          </a:p>
          <a:p>
            <a:pPr lvl="1"/>
            <a:r>
              <a:rPr lang="en-US" sz="2400" dirty="0" smtClean="0"/>
              <a:t>M</a:t>
            </a:r>
            <a:r>
              <a:rPr lang="en-US" sz="2400" dirty="0" smtClean="0"/>
              <a:t>inimum </a:t>
            </a:r>
            <a:r>
              <a:rPr lang="en-US" sz="2400" dirty="0" smtClean="0"/>
              <a:t>of three reads per alternative </a:t>
            </a:r>
            <a:r>
              <a:rPr lang="en-US" sz="2400" dirty="0" smtClean="0"/>
              <a:t>allele</a:t>
            </a:r>
          </a:p>
          <a:p>
            <a:pPr lvl="1"/>
            <a:r>
              <a:rPr lang="en-US" sz="2400" dirty="0" smtClean="0"/>
              <a:t>Filtered out SNVs in or close to regions marked as repetitive by Repeat Masker</a:t>
            </a:r>
          </a:p>
          <a:p>
            <a:pPr lvl="1"/>
            <a:r>
              <a:rPr lang="en-US" sz="2400" dirty="0" smtClean="0"/>
              <a:t>Filtered out homozygous or </a:t>
            </a:r>
            <a:r>
              <a:rPr lang="en-US" sz="2400" dirty="0" err="1" smtClean="0"/>
              <a:t>triallelic</a:t>
            </a:r>
            <a:r>
              <a:rPr lang="en-US" sz="2400" dirty="0" smtClean="0"/>
              <a:t> SNVs </a:t>
            </a:r>
            <a:endParaRPr lang="en-US" sz="2400" dirty="0" smtClean="0"/>
          </a:p>
          <a:p>
            <a:r>
              <a:rPr lang="en-US" sz="2800" dirty="0" smtClean="0"/>
              <a:t>358 </a:t>
            </a:r>
            <a:r>
              <a:rPr lang="en-US" sz="2800" dirty="0" smtClean="0"/>
              <a:t>variants produced </a:t>
            </a:r>
            <a:r>
              <a:rPr lang="en-US" sz="2800" dirty="0" smtClean="0"/>
              <a:t>617 </a:t>
            </a:r>
            <a:r>
              <a:rPr lang="en-US" sz="2800" dirty="0" err="1" smtClean="0"/>
              <a:t>epitopes</a:t>
            </a:r>
            <a:r>
              <a:rPr lang="en-US" sz="2800" dirty="0" smtClean="0"/>
              <a:t> with SYFPEITHI score higher than 15 for the mutated peptide</a:t>
            </a:r>
          </a:p>
          <a:p>
            <a:endParaRPr lang="en-US" dirty="0" smtClean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457200" y="5105400"/>
            <a:ext cx="822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SYFPEITHI Scores Distribution of Mutated Peptides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28800"/>
            <a:ext cx="7010400" cy="451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7467600" cy="47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Distribution  of SYFPEITHI Score Differences Between Mutated and Reference Peptides</a:t>
            </a:r>
          </a:p>
        </p:txBody>
      </p:sp>
      <p:sp>
        <p:nvSpPr>
          <p:cNvPr id="5" name="Oval 4"/>
          <p:cNvSpPr/>
          <p:nvPr/>
        </p:nvSpPr>
        <p:spPr>
          <a:xfrm>
            <a:off x="6934200" y="4419600"/>
            <a:ext cx="1524000" cy="1143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2381250"/>
          </a:xfrm>
        </p:spPr>
        <p:txBody>
          <a:bodyPr/>
          <a:lstStyle/>
          <a:p>
            <a:r>
              <a:rPr lang="en-US" sz="4000" dirty="0" err="1" smtClean="0"/>
              <a:t>PrimerHunter</a:t>
            </a:r>
            <a:r>
              <a:rPr lang="en-US" sz="4000" dirty="0" smtClean="0"/>
              <a:t>: A Primer Design Tool for PCR-Based Virus Subtype Identification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91000"/>
            <a:ext cx="8458200" cy="12192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cs typeface="Arial" charset="0"/>
              </a:rPr>
              <a:t>Jorge Duitama</a:t>
            </a:r>
            <a:r>
              <a:rPr lang="en-GB" baseline="30000" dirty="0" smtClean="0">
                <a:solidFill>
                  <a:schemeClr val="tx1"/>
                </a:solidFill>
                <a:cs typeface="Arial" charset="0"/>
              </a:rPr>
              <a:t>1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, </a:t>
            </a: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Dipu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 Kumar</a:t>
            </a:r>
            <a:r>
              <a:rPr lang="en-GB" baseline="30000" dirty="0" smtClean="0">
                <a:solidFill>
                  <a:schemeClr val="tx1"/>
                </a:solidFill>
                <a:cs typeface="Arial" charset="0"/>
              </a:rPr>
              <a:t>2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, Edward Hemphill</a:t>
            </a:r>
            <a:r>
              <a:rPr lang="en-GB" baseline="30000" dirty="0" smtClean="0">
                <a:solidFill>
                  <a:schemeClr val="tx1"/>
                </a:solidFill>
                <a:cs typeface="Arial" charset="0"/>
              </a:rPr>
              <a:t>3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, </a:t>
            </a: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Mazhar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 Khan</a:t>
            </a:r>
            <a:r>
              <a:rPr lang="en-GB" baseline="30000" dirty="0" smtClean="0">
                <a:solidFill>
                  <a:schemeClr val="tx1"/>
                </a:solidFill>
                <a:cs typeface="Arial" charset="0"/>
              </a:rPr>
              <a:t>2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, Ion Mandoiu</a:t>
            </a:r>
            <a:r>
              <a:rPr lang="en-GB" baseline="30000" dirty="0" smtClean="0">
                <a:solidFill>
                  <a:schemeClr val="tx1"/>
                </a:solidFill>
                <a:cs typeface="Arial" charset="0"/>
              </a:rPr>
              <a:t>1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, and Craig Nelson</a:t>
            </a:r>
            <a:r>
              <a:rPr lang="en-GB" baseline="30000" dirty="0" smtClean="0">
                <a:solidFill>
                  <a:schemeClr val="tx1"/>
                </a:solidFill>
                <a:cs typeface="Arial" charset="0"/>
              </a:rPr>
              <a:t>3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9868" y="5867400"/>
            <a:ext cx="8080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 Department of Computer Sciences &amp; Engineering</a:t>
            </a:r>
          </a:p>
          <a:p>
            <a:r>
              <a:rPr lang="en-US" baseline="30000" dirty="0" smtClean="0"/>
              <a:t>2</a:t>
            </a:r>
            <a:r>
              <a:rPr lang="en-US" dirty="0" smtClean="0"/>
              <a:t> Department of </a:t>
            </a:r>
            <a:r>
              <a:rPr lang="en-US" dirty="0" err="1" smtClean="0"/>
              <a:t>Pathobiology</a:t>
            </a:r>
            <a:r>
              <a:rPr lang="en-US" dirty="0" smtClean="0"/>
              <a:t> &amp; Veterinary Science</a:t>
            </a:r>
          </a:p>
          <a:p>
            <a:r>
              <a:rPr lang="en-US" baseline="30000" dirty="0" smtClean="0"/>
              <a:t>3</a:t>
            </a:r>
            <a:r>
              <a:rPr lang="en-US" dirty="0" smtClean="0"/>
              <a:t> Department of Molecular &amp; Cell Biology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Presented as a poster in ISBRA 2009 and as a talk at Genome Informatics in CSHL</a:t>
            </a:r>
          </a:p>
          <a:p>
            <a:r>
              <a:rPr lang="en-US" dirty="0" smtClean="0"/>
              <a:t>Over a hundred of candidate </a:t>
            </a:r>
            <a:r>
              <a:rPr lang="en-US" dirty="0" err="1" smtClean="0"/>
              <a:t>epitopes</a:t>
            </a:r>
            <a:r>
              <a:rPr lang="en-US" dirty="0" smtClean="0"/>
              <a:t> </a:t>
            </a:r>
            <a:r>
              <a:rPr lang="en-US" dirty="0" smtClean="0"/>
              <a:t>are </a:t>
            </a:r>
            <a:r>
              <a:rPr lang="en-US" dirty="0" smtClean="0"/>
              <a:t>currently under experimental validation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Validation Results</a:t>
            </a:r>
          </a:p>
        </p:txBody>
      </p:sp>
      <p:pic>
        <p:nvPicPr>
          <p:cNvPr id="17411" name="Picture 4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1" y="2947637"/>
            <a:ext cx="6477000" cy="2995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44" name="Text Box 418"/>
          <p:cNvSpPr txBox="1">
            <a:spLocks noChangeArrowheads="1"/>
          </p:cNvSpPr>
          <p:nvPr/>
        </p:nvSpPr>
        <p:spPr bwMode="auto">
          <a:xfrm>
            <a:off x="838200" y="6027003"/>
            <a:ext cx="77724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 dirty="0" smtClean="0">
                <a:latin typeface="+mn-lt"/>
              </a:rPr>
              <a:t> We are using mass </a:t>
            </a:r>
            <a:r>
              <a:rPr lang="en-US" sz="2400" dirty="0">
                <a:latin typeface="+mn-lt"/>
              </a:rPr>
              <a:t>spectrometry </a:t>
            </a:r>
            <a:r>
              <a:rPr lang="en-US" sz="2400" dirty="0" smtClean="0">
                <a:latin typeface="+mn-lt"/>
              </a:rPr>
              <a:t>for </a:t>
            </a:r>
            <a:r>
              <a:rPr lang="en-US" sz="2400" dirty="0">
                <a:latin typeface="+mn-lt"/>
              </a:rPr>
              <a:t>confirmation of presentation of </a:t>
            </a:r>
            <a:r>
              <a:rPr lang="en-US" sz="2400" dirty="0" err="1">
                <a:latin typeface="+mn-lt"/>
              </a:rPr>
              <a:t>epitopes</a:t>
            </a:r>
            <a:r>
              <a:rPr lang="en-US" sz="2400" dirty="0">
                <a:latin typeface="+mn-lt"/>
              </a:rPr>
              <a:t> in the surface of the cell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5" name="Text Box 418"/>
          <p:cNvSpPr txBox="1">
            <a:spLocks noChangeArrowheads="1"/>
          </p:cNvSpPr>
          <p:nvPr/>
        </p:nvSpPr>
        <p:spPr bwMode="auto">
          <a:xfrm>
            <a:off x="609600" y="1217612"/>
            <a:ext cx="7772400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latin typeface="+mn-lt"/>
              </a:rPr>
              <a:t>  Mutations reported by [Noguchi et al 94] were found by this pipeline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latin typeface="+mn-lt"/>
              </a:rPr>
              <a:t>  </a:t>
            </a:r>
            <a:r>
              <a:rPr lang="en-US" sz="2400" dirty="0" smtClean="0">
                <a:latin typeface="+mn-lt"/>
              </a:rPr>
              <a:t>We are performing Sanger sequencing of PCR </a:t>
            </a:r>
            <a:r>
              <a:rPr lang="en-US" sz="2400" dirty="0" err="1" smtClean="0">
                <a:latin typeface="+mn-lt"/>
              </a:rPr>
              <a:t>amplicons</a:t>
            </a:r>
            <a:r>
              <a:rPr lang="en-US" sz="2400" dirty="0" smtClean="0">
                <a:latin typeface="+mn-lt"/>
              </a:rPr>
              <a:t> to confirm reported mutations</a:t>
            </a: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Ongoing and Future Work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Primer Hunter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Experiment with degenerate primers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Capture probes design for TCR sequencing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Bioinformatics Pipeline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Increase mutation detection robustness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Integrate tools for structural variation detection from paired end reads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Include predictions of transport efficiency, and </a:t>
            </a:r>
            <a:r>
              <a:rPr lang="en-US" sz="2400" dirty="0" err="1" smtClean="0"/>
              <a:t>proteasomal</a:t>
            </a:r>
            <a:r>
              <a:rPr lang="en-US" sz="2400" dirty="0" smtClean="0"/>
              <a:t> cleavage and mass spectrometry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Detect short </a:t>
            </a:r>
            <a:r>
              <a:rPr lang="en-US" sz="2400" dirty="0" err="1" smtClean="0"/>
              <a:t>indels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Detect novel transcripts</a:t>
            </a:r>
          </a:p>
          <a:p>
            <a:pPr lvl="1" eaLnBrk="1" hangingPunct="1">
              <a:lnSpc>
                <a:spcPct val="80000"/>
              </a:lnSpc>
            </a:pP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Splicing</a:t>
            </a:r>
            <a:endParaRPr lang="en-US" dirty="0"/>
          </a:p>
        </p:txBody>
      </p:sp>
      <p:pic>
        <p:nvPicPr>
          <p:cNvPr id="5" name="Picture 4" descr="alternativeSplic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371600"/>
            <a:ext cx="6500979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6535738"/>
            <a:ext cx="86868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 smtClean="0">
                <a:latin typeface="+mn-lt"/>
              </a:rPr>
              <a:t>http://en.wikipedia.org/wiki/File:Splicing_overview.jpg</a:t>
            </a:r>
            <a:endParaRPr lang="en-US" sz="1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Isoforms</a:t>
            </a:r>
            <a:r>
              <a:rPr lang="en-US" dirty="0" smtClean="0"/>
              <a:t>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70037"/>
            <a:ext cx="8229600" cy="1935163"/>
          </a:xfrm>
        </p:spPr>
        <p:txBody>
          <a:bodyPr/>
          <a:lstStyle/>
          <a:p>
            <a:r>
              <a:rPr lang="en-US" sz="2800" dirty="0" smtClean="0"/>
              <a:t>Problem: Given a set of mRNA reads reconstruct the </a:t>
            </a:r>
            <a:r>
              <a:rPr lang="en-US" sz="2800" dirty="0" err="1" smtClean="0"/>
              <a:t>isoforms</a:t>
            </a:r>
            <a:r>
              <a:rPr lang="en-US" sz="2800" dirty="0" smtClean="0"/>
              <a:t> present in the sample</a:t>
            </a:r>
          </a:p>
          <a:p>
            <a:r>
              <a:rPr lang="en-US" sz="2800" dirty="0" smtClean="0"/>
              <a:t>Current </a:t>
            </a:r>
            <a:r>
              <a:rPr lang="en-US" sz="2800" dirty="0" smtClean="0"/>
              <a:t>approaches like RNA-</a:t>
            </a:r>
            <a:r>
              <a:rPr lang="en-US" sz="2800" dirty="0" err="1" smtClean="0"/>
              <a:t>Seq</a:t>
            </a:r>
            <a:r>
              <a:rPr lang="en-US" sz="2800" dirty="0" smtClean="0"/>
              <a:t> are limited to find evidence for </a:t>
            </a:r>
            <a:r>
              <a:rPr lang="en-US" sz="2800" dirty="0" err="1" smtClean="0"/>
              <a:t>exon</a:t>
            </a:r>
            <a:r>
              <a:rPr lang="en-US" sz="2800" dirty="0" smtClean="0"/>
              <a:t> junctions</a:t>
            </a:r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219200" y="3733800"/>
            <a:ext cx="5943600" cy="1219200"/>
            <a:chOff x="1219200" y="1981200"/>
            <a:chExt cx="5943600" cy="1219200"/>
          </a:xfrm>
        </p:grpSpPr>
        <p:sp>
          <p:nvSpPr>
            <p:cNvPr id="5" name="Rectangle 4"/>
            <p:cNvSpPr/>
            <p:nvPr/>
          </p:nvSpPr>
          <p:spPr>
            <a:xfrm>
              <a:off x="1219200" y="1981200"/>
              <a:ext cx="1371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19200" y="2971800"/>
              <a:ext cx="1371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505200" y="2438400"/>
              <a:ext cx="1371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791200" y="1981200"/>
              <a:ext cx="1371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91200" y="2971800"/>
              <a:ext cx="1371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5" idx="3"/>
              <a:endCxn id="7" idx="1"/>
            </p:cNvCxnSpPr>
            <p:nvPr/>
          </p:nvCxnSpPr>
          <p:spPr>
            <a:xfrm>
              <a:off x="2590800" y="2095500"/>
              <a:ext cx="9144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6" idx="3"/>
              <a:endCxn id="7" idx="1"/>
            </p:cNvCxnSpPr>
            <p:nvPr/>
          </p:nvCxnSpPr>
          <p:spPr>
            <a:xfrm flipV="1">
              <a:off x="2590800" y="2552700"/>
              <a:ext cx="9144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3"/>
              <a:endCxn id="8" idx="1"/>
            </p:cNvCxnSpPr>
            <p:nvPr/>
          </p:nvCxnSpPr>
          <p:spPr>
            <a:xfrm flipV="1">
              <a:off x="4876800" y="2095500"/>
              <a:ext cx="9144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7" idx="3"/>
              <a:endCxn id="9" idx="1"/>
            </p:cNvCxnSpPr>
            <p:nvPr/>
          </p:nvCxnSpPr>
          <p:spPr>
            <a:xfrm>
              <a:off x="4876800" y="2552700"/>
              <a:ext cx="9144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381000" y="5303837"/>
            <a:ext cx="822960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latin typeface="+mn-lt"/>
              </a:rPr>
              <a:t>We hope to overcome read length limitations by using paired end reads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 Levels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Isoforms</a:t>
            </a:r>
            <a:r>
              <a:rPr lang="en-US" dirty="0" smtClean="0"/>
              <a:t> set </a:t>
            </a:r>
            <a:r>
              <a:rPr lang="en-US" i="1" dirty="0" smtClean="0"/>
              <a:t>{s</a:t>
            </a:r>
            <a:r>
              <a:rPr lang="en-US" i="1" baseline="-25000" dirty="0" smtClean="0"/>
              <a:t>1</a:t>
            </a:r>
            <a:r>
              <a:rPr lang="en-US" i="1" dirty="0" smtClean="0"/>
              <a:t>, s</a:t>
            </a:r>
            <a:r>
              <a:rPr lang="en-US" i="1" baseline="-25000" dirty="0" smtClean="0"/>
              <a:t>2</a:t>
            </a:r>
            <a:r>
              <a:rPr lang="en-US" i="1" dirty="0" smtClean="0"/>
              <a:t>, … ,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, …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}</a:t>
            </a:r>
          </a:p>
          <a:p>
            <a:r>
              <a:rPr lang="en-US" i="1" dirty="0" err="1" smtClean="0"/>
              <a:t>l</a:t>
            </a:r>
            <a:r>
              <a:rPr lang="en-US" i="1" baseline="-25000" dirty="0" err="1" smtClean="0"/>
              <a:t>j</a:t>
            </a:r>
            <a:r>
              <a:rPr lang="en-US" dirty="0" smtClean="0"/>
              <a:t> </a:t>
            </a:r>
            <a:r>
              <a:rPr lang="en-US" dirty="0" smtClean="0"/>
              <a:t>:= Length of </a:t>
            </a:r>
            <a:r>
              <a:rPr lang="en-US" dirty="0" err="1" smtClean="0"/>
              <a:t>isoform</a:t>
            </a:r>
            <a:r>
              <a:rPr lang="en-US" dirty="0" smtClean="0"/>
              <a:t> j</a:t>
            </a:r>
          </a:p>
          <a:p>
            <a:r>
              <a:rPr lang="en-US" i="1" dirty="0" err="1" smtClean="0"/>
              <a:t>f</a:t>
            </a:r>
            <a:r>
              <a:rPr lang="en-US" i="1" baseline="-25000" dirty="0" err="1" smtClean="0"/>
              <a:t>j</a:t>
            </a:r>
            <a:r>
              <a:rPr lang="en-US" dirty="0" smtClean="0"/>
              <a:t> </a:t>
            </a:r>
            <a:r>
              <a:rPr lang="en-US" dirty="0" smtClean="0"/>
              <a:t>:= Relative frequency of </a:t>
            </a:r>
            <a:r>
              <a:rPr lang="en-US" dirty="0" err="1" smtClean="0"/>
              <a:t>isoform</a:t>
            </a:r>
            <a:r>
              <a:rPr lang="en-US" dirty="0" smtClean="0"/>
              <a:t> j</a:t>
            </a:r>
          </a:p>
          <a:p>
            <a:r>
              <a:rPr lang="en-US" dirty="0" smtClean="0"/>
              <a:t>For a read </a:t>
            </a:r>
            <a:r>
              <a:rPr lang="en-US" i="1" dirty="0" smtClean="0"/>
              <a:t>r </a:t>
            </a:r>
            <a:r>
              <a:rPr lang="ru-RU" i="1" dirty="0" smtClean="0">
                <a:sym typeface="Symbol" pitchFamily="18" charset="2"/>
              </a:rPr>
              <a:t></a:t>
            </a:r>
            <a:r>
              <a:rPr lang="en-US" i="1" dirty="0" smtClean="0">
                <a:sym typeface="Symbol" pitchFamily="18" charset="2"/>
              </a:rPr>
              <a:t> R, </a:t>
            </a:r>
            <a:r>
              <a:rPr lang="en-US" i="1" dirty="0" err="1" smtClean="0">
                <a:sym typeface="Symbol" pitchFamily="18" charset="2"/>
              </a:rPr>
              <a:t>I</a:t>
            </a:r>
            <a:r>
              <a:rPr lang="en-US" i="1" baseline="-25000" dirty="0" err="1" smtClean="0">
                <a:sym typeface="Symbol" pitchFamily="18" charset="2"/>
              </a:rPr>
              <a:t>r</a:t>
            </a:r>
            <a:r>
              <a:rPr lang="en-US" dirty="0" smtClean="0">
                <a:sym typeface="Symbol" pitchFamily="18" charset="2"/>
              </a:rPr>
              <a:t> is the set of </a:t>
            </a:r>
            <a:r>
              <a:rPr lang="en-US" dirty="0" err="1" smtClean="0">
                <a:sym typeface="Symbol" pitchFamily="18" charset="2"/>
              </a:rPr>
              <a:t>isoforms</a:t>
            </a:r>
            <a:r>
              <a:rPr lang="en-US" dirty="0" smtClean="0">
                <a:sym typeface="Symbol" pitchFamily="18" charset="2"/>
              </a:rPr>
              <a:t> that can originate </a:t>
            </a:r>
            <a:r>
              <a:rPr lang="en-US" i="1" dirty="0" smtClean="0">
                <a:sym typeface="Symbol" pitchFamily="18" charset="2"/>
              </a:rPr>
              <a:t>r</a:t>
            </a:r>
          </a:p>
          <a:p>
            <a:r>
              <a:rPr lang="en-US" i="1" dirty="0" err="1" smtClean="0">
                <a:sym typeface="Symbol" pitchFamily="18" charset="2"/>
              </a:rPr>
              <a:t>w</a:t>
            </a:r>
            <a:r>
              <a:rPr lang="en-US" i="1" baseline="-25000" dirty="0" err="1" smtClean="0">
                <a:sym typeface="Symbol" pitchFamily="18" charset="2"/>
              </a:rPr>
              <a:t>r</a:t>
            </a:r>
            <a:r>
              <a:rPr lang="en-US" i="1" dirty="0" smtClean="0">
                <a:sym typeface="Symbol" pitchFamily="18" charset="2"/>
              </a:rPr>
              <a:t>(j) </a:t>
            </a:r>
            <a:r>
              <a:rPr lang="en-US" dirty="0" smtClean="0">
                <a:sym typeface="Symbol" pitchFamily="18" charset="2"/>
              </a:rPr>
              <a:t>:=</a:t>
            </a:r>
            <a:r>
              <a:rPr lang="en-US" i="1" dirty="0" smtClean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Probability of </a:t>
            </a:r>
            <a:r>
              <a:rPr lang="en-US" i="1" dirty="0" smtClean="0">
                <a:sym typeface="Symbol" pitchFamily="18" charset="2"/>
              </a:rPr>
              <a:t>r</a:t>
            </a:r>
            <a:r>
              <a:rPr lang="en-US" dirty="0" smtClean="0">
                <a:sym typeface="Symbol" pitchFamily="18" charset="2"/>
              </a:rPr>
              <a:t> coming from</a:t>
            </a:r>
            <a:r>
              <a:rPr lang="en-US" i="1" dirty="0" smtClean="0">
                <a:sym typeface="Symbol" pitchFamily="18" charset="2"/>
              </a:rPr>
              <a:t> </a:t>
            </a:r>
            <a:r>
              <a:rPr lang="en-US" i="1" dirty="0" err="1" smtClean="0">
                <a:sym typeface="Symbol" pitchFamily="18" charset="2"/>
              </a:rPr>
              <a:t>s</a:t>
            </a:r>
            <a:r>
              <a:rPr lang="en-US" i="1" baseline="-25000" dirty="0" err="1" smtClean="0">
                <a:sym typeface="Symbol" pitchFamily="18" charset="2"/>
              </a:rPr>
              <a:t>j</a:t>
            </a:r>
            <a:r>
              <a:rPr lang="en-US" i="1" baseline="-25000" dirty="0" smtClean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given that its starting position is </a:t>
            </a:r>
            <a:r>
              <a:rPr lang="en-US" dirty="0" smtClean="0">
                <a:sym typeface="Symbol" pitchFamily="18" charset="2"/>
              </a:rPr>
              <a:t>sampled</a:t>
            </a:r>
            <a:endParaRPr lang="en-US" baseline="-25000" dirty="0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 Levels Inference</a:t>
            </a:r>
            <a:endParaRPr lang="en-US" dirty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36145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109572" name="Rectangle 3"/>
          <p:cNvSpPr>
            <a:spLocks noChangeArrowheads="1"/>
          </p:cNvSpPr>
          <p:nvPr/>
        </p:nvSpPr>
        <p:spPr bwMode="auto">
          <a:xfrm>
            <a:off x="381000" y="16002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 dirty="0" smtClean="0"/>
              <a:t>Ion </a:t>
            </a:r>
            <a:r>
              <a:rPr lang="en-US" sz="2400" dirty="0" err="1" smtClean="0"/>
              <a:t>Mandoiu</a:t>
            </a:r>
            <a:r>
              <a:rPr lang="en-US" sz="2400" dirty="0" smtClean="0"/>
              <a:t>, </a:t>
            </a:r>
            <a:r>
              <a:rPr lang="en-US" sz="2400" dirty="0" err="1" smtClean="0"/>
              <a:t>Yufeng</a:t>
            </a:r>
            <a:r>
              <a:rPr lang="en-US" sz="2400" dirty="0" smtClean="0"/>
              <a:t> Wu and </a:t>
            </a:r>
            <a:r>
              <a:rPr lang="en-US" sz="2400" dirty="0" err="1" smtClean="0"/>
              <a:t>Sanguthevar</a:t>
            </a:r>
            <a:r>
              <a:rPr lang="en-US" sz="2400" dirty="0" smtClean="0"/>
              <a:t> </a:t>
            </a:r>
            <a:r>
              <a:rPr lang="en-US" sz="2400" dirty="0" err="1" smtClean="0"/>
              <a:t>Rajasekaran</a:t>
            </a:r>
            <a:endParaRPr lang="en-US" sz="2400" dirty="0" smtClean="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 dirty="0" err="1" smtClean="0"/>
              <a:t>Mazhar</a:t>
            </a:r>
            <a:r>
              <a:rPr lang="en-US" sz="2400" dirty="0" smtClean="0"/>
              <a:t> Khan, </a:t>
            </a:r>
            <a:r>
              <a:rPr lang="en-US" sz="2400" dirty="0" err="1" smtClean="0"/>
              <a:t>Dipu</a:t>
            </a:r>
            <a:r>
              <a:rPr lang="en-US" sz="2400" dirty="0" smtClean="0"/>
              <a:t> Kumar (</a:t>
            </a:r>
            <a:r>
              <a:rPr lang="en-US" sz="2400" dirty="0" err="1" smtClean="0"/>
              <a:t>Pathobiology</a:t>
            </a:r>
            <a:r>
              <a:rPr lang="en-US" sz="2400" dirty="0" smtClean="0"/>
              <a:t> &amp; Vet. Science)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 dirty="0" smtClean="0"/>
              <a:t>Craig Nelson  and Edward Hemphill (MCB)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 dirty="0" err="1" smtClean="0"/>
              <a:t>Pramod</a:t>
            </a:r>
            <a:r>
              <a:rPr lang="en-US" sz="2400" dirty="0" smtClean="0"/>
              <a:t> </a:t>
            </a:r>
            <a:r>
              <a:rPr lang="en-US" sz="2400" dirty="0" err="1" smtClean="0"/>
              <a:t>Srivastava</a:t>
            </a:r>
            <a:r>
              <a:rPr lang="en-US" sz="2400" dirty="0" smtClean="0"/>
              <a:t>, Brent </a:t>
            </a:r>
            <a:r>
              <a:rPr lang="en-US" sz="2400" dirty="0" err="1" smtClean="0"/>
              <a:t>Graveley</a:t>
            </a:r>
            <a:r>
              <a:rPr lang="en-US" sz="2400" dirty="0" smtClean="0"/>
              <a:t> and </a:t>
            </a:r>
            <a:r>
              <a:rPr lang="en-US" sz="2400" dirty="0" err="1" smtClean="0"/>
              <a:t>Duan</a:t>
            </a:r>
            <a:r>
              <a:rPr lang="en-US" sz="2400" dirty="0" smtClean="0"/>
              <a:t> </a:t>
            </a:r>
            <a:r>
              <a:rPr lang="en-US" sz="2400" dirty="0" err="1" smtClean="0"/>
              <a:t>Fei</a:t>
            </a:r>
            <a:r>
              <a:rPr lang="en-US" sz="2400" dirty="0" smtClean="0"/>
              <a:t> (UCHC)</a:t>
            </a:r>
            <a:endParaRPr lang="en-US" sz="2400" dirty="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 dirty="0" smtClean="0"/>
              <a:t>NSF </a:t>
            </a:r>
            <a:r>
              <a:rPr lang="en-US" sz="2400" dirty="0"/>
              <a:t>awards </a:t>
            </a:r>
            <a:r>
              <a:rPr lang="en-US" sz="2400" dirty="0" smtClean="0"/>
              <a:t>IIS-0546457, IIS-0916948, </a:t>
            </a:r>
            <a:r>
              <a:rPr lang="en-US" sz="2400" dirty="0"/>
              <a:t>and </a:t>
            </a:r>
            <a:r>
              <a:rPr lang="en-US" sz="2400" dirty="0" smtClean="0"/>
              <a:t>DBI-0543365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 dirty="0" smtClean="0"/>
              <a:t>UCONN Research Foundation UCIG grant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Primers Design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Primer length between 20 and 25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Amplicon</a:t>
            </a:r>
            <a:r>
              <a:rPr lang="en-US" sz="2800" dirty="0" smtClean="0"/>
              <a:t> length between 75 and 200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GC content between 25% and 75%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Maximum mononucleotide repeat of 5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3’-end perfect match mask M = 11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No required 3’ GC clamp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Primer concentration of 0.8</a:t>
            </a:r>
            <a:r>
              <a:rPr lang="el-GR" sz="2800" dirty="0" smtClean="0"/>
              <a:t>μ</a:t>
            </a:r>
            <a:r>
              <a:rPr lang="en-US" sz="2800" dirty="0" smtClean="0"/>
              <a:t>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Salt concentration of 50mM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 err="1" smtClean="0"/>
              <a:t>T</a:t>
            </a:r>
            <a:r>
              <a:rPr lang="en-US" sz="2800" i="1" baseline="-25000" dirty="0" err="1" smtClean="0"/>
              <a:t>min_target</a:t>
            </a:r>
            <a:r>
              <a:rPr lang="en-US" sz="2800" dirty="0" smtClean="0"/>
              <a:t> =</a:t>
            </a:r>
            <a:r>
              <a:rPr lang="en-US" sz="2800" i="1" dirty="0" err="1" smtClean="0"/>
              <a:t>T</a:t>
            </a:r>
            <a:r>
              <a:rPr lang="en-US" sz="2800" i="1" baseline="-25000" dirty="0" err="1" smtClean="0"/>
              <a:t>max_nontarget</a:t>
            </a:r>
            <a:r>
              <a:rPr lang="en-US" sz="2800" i="1" baseline="-25000" dirty="0" smtClean="0"/>
              <a:t> </a:t>
            </a:r>
            <a:r>
              <a:rPr lang="en-US" sz="2800" dirty="0" smtClean="0"/>
              <a:t>= 40</a:t>
            </a:r>
            <a:r>
              <a:rPr lang="en-US" sz="2800" baseline="30000" dirty="0" smtClean="0"/>
              <a:t>o </a:t>
            </a:r>
            <a:r>
              <a:rPr lang="en-US" sz="2800" dirty="0" smtClean="0"/>
              <a:t>C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Avian Influenza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25" y="1600200"/>
            <a:ext cx="65055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6400800"/>
            <a:ext cx="86868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 err="1" smtClean="0">
                <a:latin typeface="+mn-lt"/>
              </a:rPr>
              <a:t>C.W.Lee</a:t>
            </a:r>
            <a:r>
              <a:rPr lang="en-US" sz="1000" dirty="0" smtClean="0">
                <a:latin typeface="+mn-lt"/>
              </a:rPr>
              <a:t> and Y.M. </a:t>
            </a:r>
            <a:r>
              <a:rPr lang="en-US" sz="1000" dirty="0" err="1" smtClean="0">
                <a:latin typeface="+mn-lt"/>
              </a:rPr>
              <a:t>Saif</a:t>
            </a:r>
            <a:r>
              <a:rPr lang="en-US" sz="1000" dirty="0" smtClean="0">
                <a:latin typeface="+mn-lt"/>
              </a:rPr>
              <a:t>. Avian influenza virus. Comparative Immunology, Microbiology &amp; Infectious Diseases, 32:301-310, 2009</a:t>
            </a:r>
            <a:endParaRPr lang="en-US" sz="1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Polymerase Chain Reaction (PCR) </a:t>
            </a:r>
            <a:endParaRPr lang="en-US" dirty="0"/>
          </a:p>
        </p:txBody>
      </p:sp>
      <p:pic>
        <p:nvPicPr>
          <p:cNvPr id="4" name="Picture 3" descr="pc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404648"/>
            <a:ext cx="7010400" cy="5377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459538"/>
            <a:ext cx="86868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 smtClean="0">
                <a:latin typeface="+mn-lt"/>
              </a:rPr>
              <a:t>http://www.obgynacademy.com/basicsciences/fetology/genetics/</a:t>
            </a:r>
            <a:endParaRPr lang="en-US" sz="1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Primer3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PRIMER PICKING RESULTS FOR gi|13260565|gb|AF250358</a:t>
            </a:r>
          </a:p>
          <a:p>
            <a:pPr>
              <a:buNone/>
            </a:pPr>
            <a:endParaRPr lang="en-US" sz="13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No 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mispriming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library specified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Using 1-based sequence positions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OLIGO            start  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    tm     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gc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%   any    3' 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seq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LEFT PRIMER        484   25   59.94   56.00  5.00  3.00 CCTGTTGGTGAAGCTCCCTCTCCAT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RIGHT PRIMER       621   25   59.95   52.00  3.00  2.00 TTTCAATACAGCCACTGCCCCGTTG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SEQUENCE SIZE: 1410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INCLUDED REGION SIZE: 1410</a:t>
            </a:r>
          </a:p>
          <a:p>
            <a:pPr>
              <a:buNone/>
            </a:pPr>
            <a:endParaRPr lang="en-US" sz="13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PRODUCT SIZE: 138, PAIR ANY COMPL: 4.00, PAIR 3' COMPL: 1.00</a:t>
            </a:r>
          </a:p>
          <a:p>
            <a:pPr>
              <a:buNone/>
            </a:pPr>
            <a:endParaRPr lang="en-US" sz="13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           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481 TGTCCTGTTGGTGAAGCTCCCTCTCCATACAATTCAAGGTTTGAGTCGGTTGCTTGGTCA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       &gt;&gt;&gt;&gt;&gt;&gt;&gt;&gt;&gt;&gt;&gt;&gt;&gt;&gt;&gt;&gt;&gt;&gt;&gt;&gt;&gt;&gt;&gt;&gt;&gt;                                </a:t>
            </a:r>
          </a:p>
          <a:p>
            <a:pPr>
              <a:buNone/>
            </a:pPr>
            <a:endParaRPr lang="en-US" sz="13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541 GCAAGTGCTTGCCATGATGGCATTAGTTGGTTGACAATTGGTATTTCCGGGCCAGACAAC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       &lt;&lt;&lt;&lt;</a:t>
            </a:r>
          </a:p>
          <a:p>
            <a:pPr>
              <a:buNone/>
            </a:pPr>
            <a:endParaRPr lang="en-US" sz="13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601 GGGGCAGTGGCTGTATTGAAATACAATGGTATAATAACAGACACTATCAAGAGTTGGAGA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      &lt;&lt;&lt;&lt;&lt;&lt;&lt;&lt;&lt;&lt;&lt;&lt;&lt;&lt;&lt;&lt;&lt;&lt;&lt;&lt;&lt;                                        </a:t>
            </a:r>
          </a:p>
          <a:p>
            <a:pPr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602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Comparison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7543800" cy="541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1556</TotalTime>
  <Words>1918</Words>
  <Application>Microsoft Office PowerPoint</Application>
  <PresentationFormat>On-screen Show (4:3)</PresentationFormat>
  <Paragraphs>357</Paragraphs>
  <Slides>48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Office Theme</vt:lpstr>
      <vt:lpstr>Chart</vt:lpstr>
      <vt:lpstr>Bioinformatics Methods for Diagnosis and Treatment of Human Diseases</vt:lpstr>
      <vt:lpstr>Outline</vt:lpstr>
      <vt:lpstr>Introduction</vt:lpstr>
      <vt:lpstr>PrimerHunter: A Primer Design Tool for PCR-Based Virus Subtype Identification</vt:lpstr>
      <vt:lpstr>Avian Influenza</vt:lpstr>
      <vt:lpstr>Polymerase Chain Reaction (PCR) </vt:lpstr>
      <vt:lpstr>Primer3</vt:lpstr>
      <vt:lpstr>Slide 8</vt:lpstr>
      <vt:lpstr>Tools Comparison</vt:lpstr>
      <vt:lpstr>Notations</vt:lpstr>
      <vt:lpstr>Notations (Cont)</vt:lpstr>
      <vt:lpstr>Discriminative Primer Selection Problem (DPSP)</vt:lpstr>
      <vt:lpstr>Nearest Neighbor Model</vt:lpstr>
      <vt:lpstr>Fractional Programming</vt:lpstr>
      <vt:lpstr>Fractional Programming Applied to Tm Calculation</vt:lpstr>
      <vt:lpstr>Melting Temperature Calculation Results</vt:lpstr>
      <vt:lpstr>Slide 17</vt:lpstr>
      <vt:lpstr>Design Success Rate</vt:lpstr>
      <vt:lpstr>NA Phylogenetic Tree</vt:lpstr>
      <vt:lpstr>Primers Validation</vt:lpstr>
      <vt:lpstr>Primers Validation</vt:lpstr>
      <vt:lpstr>Current Status</vt:lpstr>
      <vt:lpstr>Bioinformatics pipeline for detection of immunogenic cancer mutations by  high throughput mRNA sequencing</vt:lpstr>
      <vt:lpstr>Immunology Background</vt:lpstr>
      <vt:lpstr>Cancer Immunotherapy</vt:lpstr>
      <vt:lpstr>Slide 26</vt:lpstr>
      <vt:lpstr>SNP Calling from Genomic DNA Reads</vt:lpstr>
      <vt:lpstr>Mapping mRNA Reads</vt:lpstr>
      <vt:lpstr>Analysis Pipeline</vt:lpstr>
      <vt:lpstr>Read Merging</vt:lpstr>
      <vt:lpstr>Variant Calling Methods</vt:lpstr>
      <vt:lpstr>Epitopes Prediction</vt:lpstr>
      <vt:lpstr>Accuracy Assessment of Variants Detection</vt:lpstr>
      <vt:lpstr>Comparison of Variant Calling Strategies</vt:lpstr>
      <vt:lpstr>Comparison of Variant Calling Strategies</vt:lpstr>
      <vt:lpstr>Comparison of Mapping Strategies</vt:lpstr>
      <vt:lpstr>Results on Meth A Reads</vt:lpstr>
      <vt:lpstr>SYFPEITHI Scores Distribution of Mutated Peptides</vt:lpstr>
      <vt:lpstr>Distribution  of SYFPEITHI Score Differences Between Mutated and Reference Peptides</vt:lpstr>
      <vt:lpstr>Current Status</vt:lpstr>
      <vt:lpstr>Validation Results</vt:lpstr>
      <vt:lpstr>Ongoing and Future Work</vt:lpstr>
      <vt:lpstr>Alternative Splicing</vt:lpstr>
      <vt:lpstr>Isoforms Reconstruction</vt:lpstr>
      <vt:lpstr>Transcription Levels Inference</vt:lpstr>
      <vt:lpstr>Transcription Levels Inference</vt:lpstr>
      <vt:lpstr>Acknowledgments</vt:lpstr>
      <vt:lpstr>Primers Design Parameters</vt:lpstr>
    </vt:vector>
  </TitlesOfParts>
  <Company>University of Connecticut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Bioinformatics pipeline for detection of immunogenic cancer mutations by  high throughput mRNA sequencing</dc:title>
  <dc:creator>Administrator</dc:creator>
  <cp:lastModifiedBy>Administrator</cp:lastModifiedBy>
  <cp:revision>269</cp:revision>
  <dcterms:created xsi:type="dcterms:W3CDTF">2009-10-15T15:10:35Z</dcterms:created>
  <dcterms:modified xsi:type="dcterms:W3CDTF">2009-12-01T17:17:10Z</dcterms:modified>
</cp:coreProperties>
</file>