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81" r:id="rId2"/>
    <p:sldId id="299" r:id="rId3"/>
    <p:sldId id="300" r:id="rId4"/>
    <p:sldId id="267" r:id="rId5"/>
    <p:sldId id="268" r:id="rId6"/>
    <p:sldId id="344" r:id="rId7"/>
    <p:sldId id="359" r:id="rId8"/>
    <p:sldId id="307" r:id="rId9"/>
    <p:sldId id="308" r:id="rId10"/>
    <p:sldId id="269" r:id="rId11"/>
    <p:sldId id="360" r:id="rId12"/>
    <p:sldId id="355" r:id="rId13"/>
    <p:sldId id="313" r:id="rId14"/>
    <p:sldId id="270" r:id="rId15"/>
    <p:sldId id="271" r:id="rId16"/>
    <p:sldId id="277" r:id="rId17"/>
    <p:sldId id="262" r:id="rId18"/>
    <p:sldId id="356" r:id="rId19"/>
    <p:sldId id="357" r:id="rId20"/>
    <p:sldId id="276" r:id="rId21"/>
    <p:sldId id="314" r:id="rId22"/>
    <p:sldId id="361" r:id="rId23"/>
    <p:sldId id="315" r:id="rId24"/>
    <p:sldId id="354" r:id="rId25"/>
    <p:sldId id="316" r:id="rId26"/>
    <p:sldId id="331" r:id="rId27"/>
    <p:sldId id="317" r:id="rId28"/>
    <p:sldId id="318" r:id="rId29"/>
    <p:sldId id="351" r:id="rId30"/>
    <p:sldId id="352" r:id="rId31"/>
    <p:sldId id="353" r:id="rId32"/>
    <p:sldId id="322" r:id="rId33"/>
    <p:sldId id="323" r:id="rId34"/>
    <p:sldId id="332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5" r:id="rId43"/>
    <p:sldId id="362" r:id="rId44"/>
    <p:sldId id="273" r:id="rId45"/>
    <p:sldId id="363" r:id="rId46"/>
    <p:sldId id="263" r:id="rId47"/>
    <p:sldId id="264" r:id="rId48"/>
    <p:sldId id="274" r:id="rId49"/>
    <p:sldId id="278" r:id="rId50"/>
    <p:sldId id="338" r:id="rId51"/>
    <p:sldId id="358" r:id="rId52"/>
    <p:sldId id="342" r:id="rId53"/>
    <p:sldId id="364" r:id="rId54"/>
    <p:sldId id="339" r:id="rId55"/>
    <p:sldId id="341" r:id="rId56"/>
    <p:sldId id="279" r:id="rId57"/>
    <p:sldId id="301" r:id="rId58"/>
    <p:sldId id="282" r:id="rId59"/>
    <p:sldId id="283" r:id="rId60"/>
    <p:sldId id="284" r:id="rId61"/>
    <p:sldId id="312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3" r:id="rId70"/>
    <p:sldId id="292" r:id="rId71"/>
    <p:sldId id="296" r:id="rId72"/>
    <p:sldId id="297" r:id="rId73"/>
    <p:sldId id="298" r:id="rId74"/>
    <p:sldId id="295" r:id="rId75"/>
    <p:sldId id="294" r:id="rId76"/>
    <p:sldId id="302" r:id="rId77"/>
    <p:sldId id="306" r:id="rId78"/>
    <p:sldId id="305" r:id="rId79"/>
    <p:sldId id="336" r:id="rId80"/>
    <p:sldId id="337" r:id="rId8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80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54" autoAdjust="0"/>
  </p:normalViewPr>
  <p:slideViewPr>
    <p:cSldViewPr showGuides="1">
      <p:cViewPr>
        <p:scale>
          <a:sx n="66" d="100"/>
          <a:sy n="66" d="100"/>
        </p:scale>
        <p:origin x="-123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MismatchesStatsNA1287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PLOAD\PRAMOD\EPITOPES2\NETMHC.vs.SYFPEITH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Cancer\MouseSamplesResult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Cancer\MouseSamples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721646636275733"/>
          <c:y val="5.1400554097404488E-2"/>
          <c:w val="0.78763765713496359"/>
          <c:h val="0.8015732592249496"/>
        </c:manualLayout>
      </c:layout>
      <c:scatterChart>
        <c:scatterStyle val="lineMarker"/>
        <c:ser>
          <c:idx val="3"/>
          <c:order val="0"/>
          <c:tx>
            <c:strRef>
              <c:f>Mapping_SNPCalling_ccds!$A$33</c:f>
              <c:strCache>
                <c:ptCount val="1"/>
                <c:pt idx="0">
                  <c:v>Transcripts</c:v>
                </c:pt>
              </c:strCache>
            </c:strRef>
          </c:tx>
          <c:spPr>
            <a:ln w="50800"/>
          </c:spPr>
          <c:xVal>
            <c:numRef>
              <c:f>Mapping_SNPCalling_ccds!$D$33:$D$42</c:f>
              <c:numCache>
                <c:formatCode>General</c:formatCode>
                <c:ptCount val="10"/>
                <c:pt idx="0">
                  <c:v>109</c:v>
                </c:pt>
                <c:pt idx="1">
                  <c:v>64</c:v>
                </c:pt>
                <c:pt idx="2">
                  <c:v>53</c:v>
                </c:pt>
                <c:pt idx="3">
                  <c:v>44</c:v>
                </c:pt>
                <c:pt idx="4">
                  <c:v>37</c:v>
                </c:pt>
                <c:pt idx="5">
                  <c:v>32</c:v>
                </c:pt>
                <c:pt idx="6">
                  <c:v>24</c:v>
                </c:pt>
                <c:pt idx="7">
                  <c:v>17</c:v>
                </c:pt>
                <c:pt idx="8">
                  <c:v>17</c:v>
                </c:pt>
                <c:pt idx="9">
                  <c:v>15</c:v>
                </c:pt>
              </c:numCache>
            </c:numRef>
          </c:xVal>
          <c:yVal>
            <c:numRef>
              <c:f>Mapping_SNPCalling_ccds!$C$33:$C$42</c:f>
              <c:numCache>
                <c:formatCode>General</c:formatCode>
                <c:ptCount val="10"/>
                <c:pt idx="0">
                  <c:v>4122</c:v>
                </c:pt>
                <c:pt idx="1">
                  <c:v>3989</c:v>
                </c:pt>
                <c:pt idx="2">
                  <c:v>3883</c:v>
                </c:pt>
                <c:pt idx="3">
                  <c:v>3765</c:v>
                </c:pt>
                <c:pt idx="4">
                  <c:v>3600</c:v>
                </c:pt>
                <c:pt idx="5">
                  <c:v>3462</c:v>
                </c:pt>
                <c:pt idx="6">
                  <c:v>3138</c:v>
                </c:pt>
                <c:pt idx="7">
                  <c:v>2562</c:v>
                </c:pt>
                <c:pt idx="8">
                  <c:v>2112</c:v>
                </c:pt>
                <c:pt idx="9">
                  <c:v>1813</c:v>
                </c:pt>
              </c:numCache>
            </c:numRef>
          </c:yVal>
        </c:ser>
        <c:ser>
          <c:idx val="2"/>
          <c:order val="1"/>
          <c:tx>
            <c:strRef>
              <c:f>Mapping_SNPCalling_ccds!$A$23</c:f>
              <c:strCache>
                <c:ptCount val="1"/>
                <c:pt idx="0">
                  <c:v>Genome</c:v>
                </c:pt>
              </c:strCache>
            </c:strRef>
          </c:tx>
          <c:spPr>
            <a:ln w="50800"/>
          </c:spPr>
          <c:xVal>
            <c:numRef>
              <c:f>Mapping_SNPCalling_ccds!$D$23:$D$32</c:f>
              <c:numCache>
                <c:formatCode>General</c:formatCode>
                <c:ptCount val="10"/>
                <c:pt idx="0">
                  <c:v>80</c:v>
                </c:pt>
                <c:pt idx="1">
                  <c:v>40</c:v>
                </c:pt>
                <c:pt idx="2">
                  <c:v>30</c:v>
                </c:pt>
                <c:pt idx="3">
                  <c:v>25</c:v>
                </c:pt>
                <c:pt idx="4">
                  <c:v>21</c:v>
                </c:pt>
                <c:pt idx="5">
                  <c:v>17</c:v>
                </c:pt>
                <c:pt idx="6">
                  <c:v>13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</c:numCache>
            </c:numRef>
          </c:xVal>
          <c:yVal>
            <c:numRef>
              <c:f>Mapping_SNPCalling_ccds!$C$23:$C$32</c:f>
              <c:numCache>
                <c:formatCode>General</c:formatCode>
                <c:ptCount val="10"/>
                <c:pt idx="0">
                  <c:v>3859</c:v>
                </c:pt>
                <c:pt idx="1">
                  <c:v>3720</c:v>
                </c:pt>
                <c:pt idx="2">
                  <c:v>3611</c:v>
                </c:pt>
                <c:pt idx="3">
                  <c:v>3493</c:v>
                </c:pt>
                <c:pt idx="4">
                  <c:v>3317</c:v>
                </c:pt>
                <c:pt idx="5">
                  <c:v>3181</c:v>
                </c:pt>
                <c:pt idx="6">
                  <c:v>2844</c:v>
                </c:pt>
                <c:pt idx="7">
                  <c:v>2267</c:v>
                </c:pt>
                <c:pt idx="8">
                  <c:v>1827</c:v>
                </c:pt>
                <c:pt idx="9">
                  <c:v>1546</c:v>
                </c:pt>
              </c:numCache>
            </c:numRef>
          </c:yVal>
        </c:ser>
        <c:ser>
          <c:idx val="1"/>
          <c:order val="2"/>
          <c:tx>
            <c:strRef>
              <c:f>Mapping_SNPCalling_ccds!$A$13</c:f>
              <c:strCache>
                <c:ptCount val="1"/>
                <c:pt idx="0">
                  <c:v>SoftMerge</c:v>
                </c:pt>
              </c:strCache>
            </c:strRef>
          </c:tx>
          <c:spPr>
            <a:ln w="50800"/>
          </c:spPr>
          <c:xVal>
            <c:numRef>
              <c:f>Mapping_SNPCalling_ccds!$D$13:$D$22</c:f>
              <c:numCache>
                <c:formatCode>General</c:formatCode>
                <c:ptCount val="10"/>
                <c:pt idx="0">
                  <c:v>79</c:v>
                </c:pt>
                <c:pt idx="1">
                  <c:v>40</c:v>
                </c:pt>
                <c:pt idx="2">
                  <c:v>33</c:v>
                </c:pt>
                <c:pt idx="3">
                  <c:v>28</c:v>
                </c:pt>
                <c:pt idx="4">
                  <c:v>22</c:v>
                </c:pt>
                <c:pt idx="5">
                  <c:v>19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xVal>
          <c:yVal>
            <c:numRef>
              <c:f>Mapping_SNPCalling_ccds!$C$13:$C$22</c:f>
              <c:numCache>
                <c:formatCode>General</c:formatCode>
                <c:ptCount val="10"/>
                <c:pt idx="0">
                  <c:v>4127</c:v>
                </c:pt>
                <c:pt idx="1">
                  <c:v>3990</c:v>
                </c:pt>
                <c:pt idx="2">
                  <c:v>3885</c:v>
                </c:pt>
                <c:pt idx="3">
                  <c:v>3769</c:v>
                </c:pt>
                <c:pt idx="4">
                  <c:v>3602</c:v>
                </c:pt>
                <c:pt idx="5">
                  <c:v>3470</c:v>
                </c:pt>
                <c:pt idx="6">
                  <c:v>3146</c:v>
                </c:pt>
                <c:pt idx="7">
                  <c:v>2557</c:v>
                </c:pt>
                <c:pt idx="8">
                  <c:v>2106</c:v>
                </c:pt>
                <c:pt idx="9">
                  <c:v>1801</c:v>
                </c:pt>
              </c:numCache>
            </c:numRef>
          </c:yVal>
        </c:ser>
        <c:ser>
          <c:idx val="0"/>
          <c:order val="3"/>
          <c:tx>
            <c:strRef>
              <c:f>Mapping_SNPCalling_ccds!$A$3</c:f>
              <c:strCache>
                <c:ptCount val="1"/>
                <c:pt idx="0">
                  <c:v>HardMerge</c:v>
                </c:pt>
              </c:strCache>
            </c:strRef>
          </c:tx>
          <c:spPr>
            <a:ln w="50800"/>
          </c:spPr>
          <c:xVal>
            <c:numRef>
              <c:f>Mapping_SNPCalling_ccds!$D$3:$D$12</c:f>
              <c:numCache>
                <c:formatCode>General</c:formatCode>
                <c:ptCount val="10"/>
                <c:pt idx="0">
                  <c:v>78</c:v>
                </c:pt>
                <c:pt idx="1">
                  <c:v>41</c:v>
                </c:pt>
                <c:pt idx="2">
                  <c:v>34</c:v>
                </c:pt>
                <c:pt idx="3">
                  <c:v>29</c:v>
                </c:pt>
                <c:pt idx="4">
                  <c:v>23</c:v>
                </c:pt>
                <c:pt idx="5">
                  <c:v>19</c:v>
                </c:pt>
                <c:pt idx="6">
                  <c:v>16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xVal>
          <c:yVal>
            <c:numRef>
              <c:f>Mapping_SNPCalling_ccds!$C$3:$C$12</c:f>
              <c:numCache>
                <c:formatCode>General</c:formatCode>
                <c:ptCount val="10"/>
                <c:pt idx="0">
                  <c:v>4100</c:v>
                </c:pt>
                <c:pt idx="1">
                  <c:v>3959</c:v>
                </c:pt>
                <c:pt idx="2">
                  <c:v>3851</c:v>
                </c:pt>
                <c:pt idx="3">
                  <c:v>3735</c:v>
                </c:pt>
                <c:pt idx="4">
                  <c:v>3563</c:v>
                </c:pt>
                <c:pt idx="5">
                  <c:v>3427</c:v>
                </c:pt>
                <c:pt idx="6">
                  <c:v>3095</c:v>
                </c:pt>
                <c:pt idx="7">
                  <c:v>2522</c:v>
                </c:pt>
                <c:pt idx="8">
                  <c:v>2075</c:v>
                </c:pt>
                <c:pt idx="9">
                  <c:v>1770</c:v>
                </c:pt>
              </c:numCache>
            </c:numRef>
          </c:yVal>
        </c:ser>
        <c:axId val="62793984"/>
        <c:axId val="62148992"/>
      </c:scatterChart>
      <c:valAx>
        <c:axId val="6279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62148992"/>
        <c:crosses val="autoZero"/>
        <c:crossBetween val="midCat"/>
      </c:valAx>
      <c:valAx>
        <c:axId val="62148992"/>
        <c:scaling>
          <c:orientation val="minMax"/>
          <c:min val="1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62793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595275590551163"/>
          <c:y val="0.3994955226184963"/>
          <c:w val="0.21163726897755542"/>
          <c:h val="0.26743824381619624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3726393956853"/>
          <c:y val="2.9520202020202019E-2"/>
          <c:w val="0.75500592151590828"/>
          <c:h val="0.81444881889763787"/>
        </c:manualLayout>
      </c:layout>
      <c:scatterChart>
        <c:scatterStyle val="smoothMarker"/>
        <c:ser>
          <c:idx val="0"/>
          <c:order val="0"/>
          <c:tx>
            <c:strRef>
              <c:f>Mapping_SNPCalling!$C$1</c:f>
              <c:strCache>
                <c:ptCount val="1"/>
                <c:pt idx="0">
                  <c:v>SNVQ</c:v>
                </c:pt>
              </c:strCache>
            </c:strRef>
          </c:tx>
          <c:spPr>
            <a:ln w="50800"/>
          </c:spPr>
          <c:xVal>
            <c:numRef>
              <c:f>Mapping_SNPCalling!$D$3:$D$12</c:f>
              <c:numCache>
                <c:formatCode>General</c:formatCode>
                <c:ptCount val="10"/>
                <c:pt idx="0">
                  <c:v>1191</c:v>
                </c:pt>
                <c:pt idx="1">
                  <c:v>509</c:v>
                </c:pt>
                <c:pt idx="2">
                  <c:v>341</c:v>
                </c:pt>
                <c:pt idx="3">
                  <c:v>261</c:v>
                </c:pt>
                <c:pt idx="4">
                  <c:v>185</c:v>
                </c:pt>
                <c:pt idx="5">
                  <c:v>148</c:v>
                </c:pt>
                <c:pt idx="6">
                  <c:v>62</c:v>
                </c:pt>
                <c:pt idx="7">
                  <c:v>36</c:v>
                </c:pt>
                <c:pt idx="8">
                  <c:v>30</c:v>
                </c:pt>
                <c:pt idx="9">
                  <c:v>26</c:v>
                </c:pt>
              </c:numCache>
            </c:numRef>
          </c:xVal>
          <c:yVal>
            <c:numRef>
              <c:f>Mapping_SNPCalling!$C$3:$C$12</c:f>
              <c:numCache>
                <c:formatCode>General</c:formatCode>
                <c:ptCount val="10"/>
                <c:pt idx="0">
                  <c:v>19263</c:v>
                </c:pt>
                <c:pt idx="1">
                  <c:v>17880</c:v>
                </c:pt>
                <c:pt idx="2">
                  <c:v>16796</c:v>
                </c:pt>
                <c:pt idx="3">
                  <c:v>15642</c:v>
                </c:pt>
                <c:pt idx="4">
                  <c:v>13996</c:v>
                </c:pt>
                <c:pt idx="5">
                  <c:v>12686</c:v>
                </c:pt>
                <c:pt idx="6">
                  <c:v>9103</c:v>
                </c:pt>
                <c:pt idx="7">
                  <c:v>5934</c:v>
                </c:pt>
                <c:pt idx="8">
                  <c:v>4610</c:v>
                </c:pt>
                <c:pt idx="9">
                  <c:v>3816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Mapping_SNPCalling!$E$1</c:f>
              <c:strCache>
                <c:ptCount val="1"/>
                <c:pt idx="0">
                  <c:v>SOAPsnp</c:v>
                </c:pt>
              </c:strCache>
            </c:strRef>
          </c:tx>
          <c:spPr>
            <a:ln w="50800"/>
          </c:spPr>
          <c:xVal>
            <c:numRef>
              <c:f>Mapping_SNPCalling!$F$3:$F$12</c:f>
              <c:numCache>
                <c:formatCode>General</c:formatCode>
                <c:ptCount val="10"/>
                <c:pt idx="0">
                  <c:v>1811</c:v>
                </c:pt>
                <c:pt idx="1">
                  <c:v>491</c:v>
                </c:pt>
                <c:pt idx="2">
                  <c:v>343</c:v>
                </c:pt>
                <c:pt idx="3">
                  <c:v>249</c:v>
                </c:pt>
                <c:pt idx="4">
                  <c:v>168</c:v>
                </c:pt>
                <c:pt idx="5">
                  <c:v>137</c:v>
                </c:pt>
                <c:pt idx="6">
                  <c:v>88</c:v>
                </c:pt>
                <c:pt idx="7">
                  <c:v>28</c:v>
                </c:pt>
                <c:pt idx="8">
                  <c:v>23</c:v>
                </c:pt>
                <c:pt idx="9">
                  <c:v>14</c:v>
                </c:pt>
              </c:numCache>
            </c:numRef>
          </c:xVal>
          <c:yVal>
            <c:numRef>
              <c:f>Mapping_SNPCalling!$E$3:$E$12</c:f>
              <c:numCache>
                <c:formatCode>General</c:formatCode>
                <c:ptCount val="10"/>
                <c:pt idx="0">
                  <c:v>17773</c:v>
                </c:pt>
                <c:pt idx="1">
                  <c:v>15850</c:v>
                </c:pt>
                <c:pt idx="2">
                  <c:v>14887</c:v>
                </c:pt>
                <c:pt idx="3">
                  <c:v>13707</c:v>
                </c:pt>
                <c:pt idx="4">
                  <c:v>12042</c:v>
                </c:pt>
                <c:pt idx="5">
                  <c:v>10819</c:v>
                </c:pt>
                <c:pt idx="6">
                  <c:v>8809</c:v>
                </c:pt>
                <c:pt idx="7">
                  <c:v>4542</c:v>
                </c:pt>
                <c:pt idx="8">
                  <c:v>3229</c:v>
                </c:pt>
                <c:pt idx="9">
                  <c:v>2387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Mapping_SNPCalling!$G$1</c:f>
              <c:strCache>
                <c:ptCount val="1"/>
                <c:pt idx="0">
                  <c:v>Maq</c:v>
                </c:pt>
              </c:strCache>
            </c:strRef>
          </c:tx>
          <c:spPr>
            <a:ln w="50800"/>
          </c:spPr>
          <c:xVal>
            <c:numRef>
              <c:f>Mapping_SNPCalling!$H$3:$H$12</c:f>
              <c:numCache>
                <c:formatCode>General</c:formatCode>
                <c:ptCount val="10"/>
                <c:pt idx="0">
                  <c:v>1793</c:v>
                </c:pt>
                <c:pt idx="1">
                  <c:v>477</c:v>
                </c:pt>
                <c:pt idx="2">
                  <c:v>333</c:v>
                </c:pt>
                <c:pt idx="3">
                  <c:v>243</c:v>
                </c:pt>
                <c:pt idx="4">
                  <c:v>166</c:v>
                </c:pt>
                <c:pt idx="5">
                  <c:v>132</c:v>
                </c:pt>
                <c:pt idx="6">
                  <c:v>83</c:v>
                </c:pt>
                <c:pt idx="7">
                  <c:v>23</c:v>
                </c:pt>
                <c:pt idx="8">
                  <c:v>18</c:v>
                </c:pt>
                <c:pt idx="9">
                  <c:v>14</c:v>
                </c:pt>
              </c:numCache>
            </c:numRef>
          </c:xVal>
          <c:yVal>
            <c:numRef>
              <c:f>Mapping_SNPCalling!$G$3:$G$12</c:f>
              <c:numCache>
                <c:formatCode>General</c:formatCode>
                <c:ptCount val="10"/>
                <c:pt idx="0">
                  <c:v>18246</c:v>
                </c:pt>
                <c:pt idx="1">
                  <c:v>16327</c:v>
                </c:pt>
                <c:pt idx="2">
                  <c:v>15367</c:v>
                </c:pt>
                <c:pt idx="3">
                  <c:v>14166</c:v>
                </c:pt>
                <c:pt idx="4">
                  <c:v>12501</c:v>
                </c:pt>
                <c:pt idx="5">
                  <c:v>11309</c:v>
                </c:pt>
                <c:pt idx="6">
                  <c:v>9116</c:v>
                </c:pt>
                <c:pt idx="7">
                  <c:v>4542</c:v>
                </c:pt>
                <c:pt idx="8">
                  <c:v>3380</c:v>
                </c:pt>
                <c:pt idx="9">
                  <c:v>2638</c:v>
                </c:pt>
              </c:numCache>
            </c:numRef>
          </c:yVal>
          <c:smooth val="1"/>
        </c:ser>
        <c:axId val="62183296"/>
        <c:axId val="62189568"/>
      </c:scatterChart>
      <c:valAx>
        <c:axId val="62183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62189568"/>
        <c:crosses val="autoZero"/>
        <c:crossBetween val="midCat"/>
      </c:valAx>
      <c:valAx>
        <c:axId val="62189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62183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747807438704259"/>
          <c:y val="0.38118464358621901"/>
          <c:w val="0.25059733158355174"/>
          <c:h val="0.24210181776895337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2559422729036852E-2"/>
          <c:y val="7.2524626890257973E-2"/>
          <c:w val="0.87128993022213685"/>
          <c:h val="0.80613733952711952"/>
        </c:manualLayout>
      </c:layout>
      <c:barChart>
        <c:barDir val="col"/>
        <c:grouping val="clustered"/>
        <c:ser>
          <c:idx val="0"/>
          <c:order val="0"/>
          <c:tx>
            <c:strRef>
              <c:f>SRX000566_SRR002063!$B$1</c:f>
              <c:strCache>
                <c:ptCount val="1"/>
                <c:pt idx="0">
                  <c:v>Transcripts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SRX000566_SRR002063!$A$2:$A$34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SRX000566_SRR002063!$F$2:$F$34</c:f>
              <c:numCache>
                <c:formatCode>0.0000</c:formatCode>
                <c:ptCount val="33"/>
                <c:pt idx="0">
                  <c:v>1.598677455941127E-2</c:v>
                </c:pt>
                <c:pt idx="1">
                  <c:v>1.9456614275895817E-2</c:v>
                </c:pt>
                <c:pt idx="2">
                  <c:v>2.0744652266511288E-2</c:v>
                </c:pt>
                <c:pt idx="3">
                  <c:v>1.89712666272581E-2</c:v>
                </c:pt>
                <c:pt idx="4">
                  <c:v>1.8961367345380311E-2</c:v>
                </c:pt>
                <c:pt idx="5">
                  <c:v>1.2517783352801914E-2</c:v>
                </c:pt>
                <c:pt idx="6">
                  <c:v>1.5830083069116801E-2</c:v>
                </c:pt>
                <c:pt idx="7">
                  <c:v>1.1268776816447531E-2</c:v>
                </c:pt>
                <c:pt idx="8">
                  <c:v>1.6196639335220801E-2</c:v>
                </c:pt>
                <c:pt idx="9">
                  <c:v>1.4556469746380413E-2</c:v>
                </c:pt>
                <c:pt idx="10">
                  <c:v>8.9628098121682324E-3</c:v>
                </c:pt>
                <c:pt idx="11">
                  <c:v>7.1320083380237084E-3</c:v>
                </c:pt>
                <c:pt idx="12">
                  <c:v>6.7603610126682591E-3</c:v>
                </c:pt>
                <c:pt idx="13">
                  <c:v>7.5149691283823801E-3</c:v>
                </c:pt>
                <c:pt idx="14">
                  <c:v>7.9199911754973071E-3</c:v>
                </c:pt>
                <c:pt idx="15">
                  <c:v>7.9253650713738324E-3</c:v>
                </c:pt>
                <c:pt idx="16">
                  <c:v>9.7264686998848847E-3</c:v>
                </c:pt>
                <c:pt idx="17">
                  <c:v>1.0968969993862461E-2</c:v>
                </c:pt>
                <c:pt idx="18">
                  <c:v>1.2746315345866784E-2</c:v>
                </c:pt>
                <c:pt idx="19">
                  <c:v>1.79756817069756E-2</c:v>
                </c:pt>
                <c:pt idx="20">
                  <c:v>2.2549149934523366E-2</c:v>
                </c:pt>
                <c:pt idx="21">
                  <c:v>2.8813981180050994E-2</c:v>
                </c:pt>
                <c:pt idx="22">
                  <c:v>3.8418830131151341E-2</c:v>
                </c:pt>
                <c:pt idx="23">
                  <c:v>5.4963075678595784E-2</c:v>
                </c:pt>
                <c:pt idx="24">
                  <c:v>6.9679348118146509E-2</c:v>
                </c:pt>
                <c:pt idx="25">
                  <c:v>8.7014970542565503E-2</c:v>
                </c:pt>
                <c:pt idx="26">
                  <c:v>0.1133201908581546</c:v>
                </c:pt>
                <c:pt idx="27">
                  <c:v>0.14540036938463241</c:v>
                </c:pt>
                <c:pt idx="28">
                  <c:v>0.23782600456498321</c:v>
                </c:pt>
                <c:pt idx="29">
                  <c:v>0.27782787128670927</c:v>
                </c:pt>
                <c:pt idx="30">
                  <c:v>0.32183244192657035</c:v>
                </c:pt>
                <c:pt idx="31">
                  <c:v>0.36067213295584138</c:v>
                </c:pt>
                <c:pt idx="32">
                  <c:v>0.40185738811690208</c:v>
                </c:pt>
              </c:numCache>
            </c:numRef>
          </c:val>
        </c:ser>
        <c:ser>
          <c:idx val="1"/>
          <c:order val="1"/>
          <c:tx>
            <c:strRef>
              <c:f>SRX000566_SRR002063!$C$1</c:f>
              <c:strCache>
                <c:ptCount val="1"/>
                <c:pt idx="0">
                  <c:v>Genome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SRX000566_SRR002063!$G$2:$G$34</c:f>
              <c:numCache>
                <c:formatCode>0.0000</c:formatCode>
                <c:ptCount val="33"/>
                <c:pt idx="0">
                  <c:v>1.4204381048682879E-2</c:v>
                </c:pt>
                <c:pt idx="1">
                  <c:v>1.7559545305484141E-2</c:v>
                </c:pt>
                <c:pt idx="2">
                  <c:v>1.8894612671206911E-2</c:v>
                </c:pt>
                <c:pt idx="3">
                  <c:v>1.7449635525711934E-2</c:v>
                </c:pt>
                <c:pt idx="4">
                  <c:v>1.7600817549316985E-2</c:v>
                </c:pt>
                <c:pt idx="5">
                  <c:v>1.1441383768613467E-2</c:v>
                </c:pt>
                <c:pt idx="6">
                  <c:v>1.4624729879893284E-2</c:v>
                </c:pt>
                <c:pt idx="7">
                  <c:v>1.0430213794709164E-2</c:v>
                </c:pt>
                <c:pt idx="8">
                  <c:v>1.5061677330906062E-2</c:v>
                </c:pt>
                <c:pt idx="9">
                  <c:v>1.3566007103312069E-2</c:v>
                </c:pt>
                <c:pt idx="10">
                  <c:v>8.2185598588848247E-3</c:v>
                </c:pt>
                <c:pt idx="11">
                  <c:v>6.4559658804154724E-3</c:v>
                </c:pt>
                <c:pt idx="12">
                  <c:v>6.1693032303157189E-3</c:v>
                </c:pt>
                <c:pt idx="13">
                  <c:v>6.8870813839301218E-3</c:v>
                </c:pt>
                <c:pt idx="14">
                  <c:v>7.2728871414978564E-3</c:v>
                </c:pt>
                <c:pt idx="15">
                  <c:v>7.3724788603118504E-3</c:v>
                </c:pt>
                <c:pt idx="16">
                  <c:v>9.1157825509028262E-3</c:v>
                </c:pt>
                <c:pt idx="17">
                  <c:v>1.033107068724118E-2</c:v>
                </c:pt>
                <c:pt idx="18">
                  <c:v>1.2163648035687929E-2</c:v>
                </c:pt>
                <c:pt idx="19">
                  <c:v>1.7114971461589225E-2</c:v>
                </c:pt>
                <c:pt idx="20">
                  <c:v>2.1527512660933754E-2</c:v>
                </c:pt>
                <c:pt idx="21">
                  <c:v>2.7745714527964482E-2</c:v>
                </c:pt>
                <c:pt idx="22">
                  <c:v>3.6927891558076596E-2</c:v>
                </c:pt>
                <c:pt idx="23">
                  <c:v>5.2935241606369567E-2</c:v>
                </c:pt>
                <c:pt idx="24">
                  <c:v>6.7103733747371802E-2</c:v>
                </c:pt>
                <c:pt idx="25">
                  <c:v>8.3246564422159525E-2</c:v>
                </c:pt>
                <c:pt idx="26">
                  <c:v>0.10791704817323219</c:v>
                </c:pt>
                <c:pt idx="27">
                  <c:v>0.13678743134564134</c:v>
                </c:pt>
                <c:pt idx="28">
                  <c:v>0.22395306448653521</c:v>
                </c:pt>
                <c:pt idx="29">
                  <c:v>0.25961542343752025</c:v>
                </c:pt>
                <c:pt idx="30">
                  <c:v>0.29855713132783163</c:v>
                </c:pt>
                <c:pt idx="31">
                  <c:v>0.33164087226195726</c:v>
                </c:pt>
                <c:pt idx="32">
                  <c:v>0.36629071540499958</c:v>
                </c:pt>
              </c:numCache>
            </c:numRef>
          </c:val>
        </c:ser>
        <c:ser>
          <c:idx val="2"/>
          <c:order val="2"/>
          <c:tx>
            <c:strRef>
              <c:f>SRX000566_SRR002063!$H$1</c:f>
              <c:strCache>
                <c:ptCount val="1"/>
                <c:pt idx="0">
                  <c:v>Hard Merge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SRX000566_SRR002063!$H$2:$H$34</c:f>
              <c:numCache>
                <c:formatCode>0.0000</c:formatCode>
                <c:ptCount val="33"/>
                <c:pt idx="0">
                  <c:v>1.5224056855449714E-2</c:v>
                </c:pt>
                <c:pt idx="1">
                  <c:v>1.8569634251124217E-2</c:v>
                </c:pt>
                <c:pt idx="2">
                  <c:v>1.9676263513721808E-2</c:v>
                </c:pt>
                <c:pt idx="3">
                  <c:v>1.8138839288184463E-2</c:v>
                </c:pt>
                <c:pt idx="4">
                  <c:v>1.8256221034967136E-2</c:v>
                </c:pt>
                <c:pt idx="5">
                  <c:v>1.1912073562389781E-2</c:v>
                </c:pt>
                <c:pt idx="6">
                  <c:v>1.5137897862861759E-2</c:v>
                </c:pt>
                <c:pt idx="7">
                  <c:v>1.0772245421914258E-2</c:v>
                </c:pt>
                <c:pt idx="8">
                  <c:v>1.5502295070045679E-2</c:v>
                </c:pt>
                <c:pt idx="9">
                  <c:v>1.3905587134012045E-2</c:v>
                </c:pt>
                <c:pt idx="10">
                  <c:v>8.5012840851693607E-3</c:v>
                </c:pt>
                <c:pt idx="11">
                  <c:v>6.6765314760932511E-3</c:v>
                </c:pt>
                <c:pt idx="12">
                  <c:v>6.3552137652033158E-3</c:v>
                </c:pt>
                <c:pt idx="13">
                  <c:v>7.0986314948269132E-3</c:v>
                </c:pt>
                <c:pt idx="14">
                  <c:v>7.5116413446177973E-3</c:v>
                </c:pt>
                <c:pt idx="15">
                  <c:v>7.6045191577286588E-3</c:v>
                </c:pt>
                <c:pt idx="16">
                  <c:v>9.3715689552550264E-3</c:v>
                </c:pt>
                <c:pt idx="17">
                  <c:v>1.0688457777746159E-2</c:v>
                </c:pt>
                <c:pt idx="18">
                  <c:v>1.2449579204222926E-2</c:v>
                </c:pt>
                <c:pt idx="19">
                  <c:v>1.7506084484820602E-2</c:v>
                </c:pt>
                <c:pt idx="20">
                  <c:v>2.2129028229322042E-2</c:v>
                </c:pt>
                <c:pt idx="21">
                  <c:v>2.8422191710872555E-2</c:v>
                </c:pt>
                <c:pt idx="22">
                  <c:v>3.7847906455047611E-2</c:v>
                </c:pt>
                <c:pt idx="23">
                  <c:v>5.4252894823583642E-2</c:v>
                </c:pt>
                <c:pt idx="24">
                  <c:v>6.8901109237745853E-2</c:v>
                </c:pt>
                <c:pt idx="25">
                  <c:v>8.5516752390912221E-2</c:v>
                </c:pt>
                <c:pt idx="26">
                  <c:v>0.1116387361345281</c:v>
                </c:pt>
                <c:pt idx="27">
                  <c:v>0.1425318728988865</c:v>
                </c:pt>
                <c:pt idx="28">
                  <c:v>0.23247672323913537</c:v>
                </c:pt>
                <c:pt idx="29">
                  <c:v>0.27108425163800892</c:v>
                </c:pt>
                <c:pt idx="30">
                  <c:v>0.31458426705177434</c:v>
                </c:pt>
                <c:pt idx="31">
                  <c:v>0.35235273333475697</c:v>
                </c:pt>
                <c:pt idx="32">
                  <c:v>0.39180959969267426</c:v>
                </c:pt>
              </c:numCache>
            </c:numRef>
          </c:val>
        </c:ser>
        <c:ser>
          <c:idx val="3"/>
          <c:order val="3"/>
          <c:tx>
            <c:strRef>
              <c:f>SRX000566_SRR002063!$I$1</c:f>
              <c:strCache>
                <c:ptCount val="1"/>
                <c:pt idx="0">
                  <c:v>SoftMerge</c:v>
                </c:pt>
              </c:strCache>
            </c:strRef>
          </c:tx>
          <c:val>
            <c:numRef>
              <c:f>SRX000566_SRR002063!$I$2:$I$34</c:f>
              <c:numCache>
                <c:formatCode>0.0000</c:formatCode>
                <c:ptCount val="33"/>
                <c:pt idx="0">
                  <c:v>1.5281618657168801E-2</c:v>
                </c:pt>
                <c:pt idx="1">
                  <c:v>1.85818457024595E-2</c:v>
                </c:pt>
                <c:pt idx="2">
                  <c:v>1.9697344682011061E-2</c:v>
                </c:pt>
                <c:pt idx="3">
                  <c:v>1.8180839959971183E-2</c:v>
                </c:pt>
                <c:pt idx="4">
                  <c:v>1.8216708094361891E-2</c:v>
                </c:pt>
                <c:pt idx="5">
                  <c:v>1.1937273806577501E-2</c:v>
                </c:pt>
                <c:pt idx="6">
                  <c:v>1.5131689855415562E-2</c:v>
                </c:pt>
                <c:pt idx="7">
                  <c:v>1.0799177902359762E-2</c:v>
                </c:pt>
                <c:pt idx="8">
                  <c:v>1.5528750103120889E-2</c:v>
                </c:pt>
                <c:pt idx="9">
                  <c:v>1.3927596583918881E-2</c:v>
                </c:pt>
                <c:pt idx="10">
                  <c:v>8.4889113662530991E-3</c:v>
                </c:pt>
                <c:pt idx="11">
                  <c:v>6.7184602527268818E-3</c:v>
                </c:pt>
                <c:pt idx="12">
                  <c:v>6.3518879192536624E-3</c:v>
                </c:pt>
                <c:pt idx="13">
                  <c:v>7.1173139071517471E-3</c:v>
                </c:pt>
                <c:pt idx="14">
                  <c:v>7.5197543750156921E-3</c:v>
                </c:pt>
                <c:pt idx="15">
                  <c:v>7.5721218512261523E-3</c:v>
                </c:pt>
                <c:pt idx="16">
                  <c:v>9.3357580192181613E-3</c:v>
                </c:pt>
                <c:pt idx="17">
                  <c:v>1.0627010857284279E-2</c:v>
                </c:pt>
                <c:pt idx="18">
                  <c:v>1.2410015817847267E-2</c:v>
                </c:pt>
                <c:pt idx="19">
                  <c:v>1.7506160352081607E-2</c:v>
                </c:pt>
                <c:pt idx="20">
                  <c:v>2.2101944411565391E-2</c:v>
                </c:pt>
                <c:pt idx="21">
                  <c:v>2.8379585292630169E-2</c:v>
                </c:pt>
                <c:pt idx="22">
                  <c:v>3.7817208813518029E-2</c:v>
                </c:pt>
                <c:pt idx="23">
                  <c:v>5.4207511504704112E-2</c:v>
                </c:pt>
                <c:pt idx="24">
                  <c:v>6.8765669891212036E-2</c:v>
                </c:pt>
                <c:pt idx="25">
                  <c:v>8.5479503154602468E-2</c:v>
                </c:pt>
                <c:pt idx="26">
                  <c:v>0.11158935290298745</c:v>
                </c:pt>
                <c:pt idx="27">
                  <c:v>0.14258372519270154</c:v>
                </c:pt>
                <c:pt idx="28">
                  <c:v>0.23303885594998547</c:v>
                </c:pt>
                <c:pt idx="29">
                  <c:v>0.27190592505712002</c:v>
                </c:pt>
                <c:pt idx="30">
                  <c:v>0.31515249337336276</c:v>
                </c:pt>
                <c:pt idx="31">
                  <c:v>0.35317702000365858</c:v>
                </c:pt>
                <c:pt idx="32">
                  <c:v>0.39288734895031951</c:v>
                </c:pt>
              </c:numCache>
            </c:numRef>
          </c:val>
        </c:ser>
        <c:axId val="32930432"/>
        <c:axId val="32936320"/>
      </c:barChart>
      <c:catAx>
        <c:axId val="32930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2936320"/>
        <c:crosses val="autoZero"/>
        <c:auto val="1"/>
        <c:lblAlgn val="ctr"/>
        <c:lblOffset val="100"/>
        <c:tickLblSkip val="3"/>
        <c:tickMarkSkip val="1"/>
      </c:catAx>
      <c:valAx>
        <c:axId val="329363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29304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62956171574448"/>
          <c:y val="0.14365435089844544"/>
          <c:w val="0.25381779332378035"/>
          <c:h val="0.3126775216446366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980795878776081"/>
          <c:y val="5.1400554097404488E-2"/>
          <c:w val="0.82264195236465376"/>
          <c:h val="0.7972945995386943"/>
        </c:manualLayout>
      </c:layout>
      <c:scatterChart>
        <c:scatterStyle val="lineMarker"/>
        <c:ser>
          <c:idx val="0"/>
          <c:order val="0"/>
          <c:tx>
            <c:strRef>
              <c:f>ReadsFiltering!$A$3</c:f>
              <c:strCache>
                <c:ptCount val="1"/>
                <c:pt idx="0">
                  <c:v>None</c:v>
                </c:pt>
              </c:strCache>
            </c:strRef>
          </c:tx>
          <c:spPr>
            <a:ln w="50800"/>
          </c:spPr>
          <c:xVal>
            <c:numRef>
              <c:f>ReadsFiltering!$D$5:$D$12</c:f>
              <c:numCache>
                <c:formatCode>General</c:formatCode>
                <c:ptCount val="8"/>
                <c:pt idx="0">
                  <c:v>341</c:v>
                </c:pt>
                <c:pt idx="1">
                  <c:v>261</c:v>
                </c:pt>
                <c:pt idx="2">
                  <c:v>185</c:v>
                </c:pt>
                <c:pt idx="3">
                  <c:v>148</c:v>
                </c:pt>
                <c:pt idx="4">
                  <c:v>62</c:v>
                </c:pt>
                <c:pt idx="5">
                  <c:v>36</c:v>
                </c:pt>
                <c:pt idx="6">
                  <c:v>30</c:v>
                </c:pt>
                <c:pt idx="7">
                  <c:v>26</c:v>
                </c:pt>
              </c:numCache>
            </c:numRef>
          </c:xVal>
          <c:yVal>
            <c:numRef>
              <c:f>ReadsFiltering!$C$5:$C$12</c:f>
              <c:numCache>
                <c:formatCode>General</c:formatCode>
                <c:ptCount val="8"/>
                <c:pt idx="0">
                  <c:v>16796</c:v>
                </c:pt>
                <c:pt idx="1">
                  <c:v>15642</c:v>
                </c:pt>
                <c:pt idx="2">
                  <c:v>13996</c:v>
                </c:pt>
                <c:pt idx="3">
                  <c:v>12686</c:v>
                </c:pt>
                <c:pt idx="4">
                  <c:v>9103</c:v>
                </c:pt>
                <c:pt idx="5">
                  <c:v>5934</c:v>
                </c:pt>
                <c:pt idx="6">
                  <c:v>4610</c:v>
                </c:pt>
                <c:pt idx="7">
                  <c:v>3816</c:v>
                </c:pt>
              </c:numCache>
            </c:numRef>
          </c:yVal>
        </c:ser>
        <c:ser>
          <c:idx val="1"/>
          <c:order val="1"/>
          <c:tx>
            <c:strRef>
              <c:f>ReadsFiltering!$A$13</c:f>
              <c:strCache>
                <c:ptCount val="1"/>
                <c:pt idx="0">
                  <c:v>Alignment Trimming</c:v>
                </c:pt>
              </c:strCache>
            </c:strRef>
          </c:tx>
          <c:spPr>
            <a:ln w="50800"/>
          </c:spPr>
          <c:xVal>
            <c:numRef>
              <c:f>ReadsFiltering!$D$14:$D$22</c:f>
              <c:numCache>
                <c:formatCode>General</c:formatCode>
                <c:ptCount val="9"/>
                <c:pt idx="0">
                  <c:v>279</c:v>
                </c:pt>
                <c:pt idx="1">
                  <c:v>219</c:v>
                </c:pt>
                <c:pt idx="2">
                  <c:v>172</c:v>
                </c:pt>
                <c:pt idx="3">
                  <c:v>126</c:v>
                </c:pt>
                <c:pt idx="4">
                  <c:v>102</c:v>
                </c:pt>
                <c:pt idx="5">
                  <c:v>43</c:v>
                </c:pt>
                <c:pt idx="6">
                  <c:v>23</c:v>
                </c:pt>
                <c:pt idx="7">
                  <c:v>18</c:v>
                </c:pt>
                <c:pt idx="8">
                  <c:v>15</c:v>
                </c:pt>
              </c:numCache>
            </c:numRef>
          </c:xVal>
          <c:yVal>
            <c:numRef>
              <c:f>ReadsFiltering!$C$14:$C$22</c:f>
              <c:numCache>
                <c:formatCode>General</c:formatCode>
                <c:ptCount val="9"/>
                <c:pt idx="0">
                  <c:v>15715</c:v>
                </c:pt>
                <c:pt idx="1">
                  <c:v>14996</c:v>
                </c:pt>
                <c:pt idx="2">
                  <c:v>14077</c:v>
                </c:pt>
                <c:pt idx="3">
                  <c:v>12641</c:v>
                </c:pt>
                <c:pt idx="4">
                  <c:v>11408</c:v>
                </c:pt>
                <c:pt idx="5">
                  <c:v>7951</c:v>
                </c:pt>
                <c:pt idx="6">
                  <c:v>5002</c:v>
                </c:pt>
                <c:pt idx="7">
                  <c:v>3769</c:v>
                </c:pt>
                <c:pt idx="8">
                  <c:v>3107</c:v>
                </c:pt>
              </c:numCache>
            </c:numRef>
          </c:yVal>
        </c:ser>
        <c:ser>
          <c:idx val="2"/>
          <c:order val="2"/>
          <c:tx>
            <c:strRef>
              <c:f>ReadsFiltering!$A$23</c:f>
              <c:strCache>
                <c:ptCount val="1"/>
                <c:pt idx="0">
                  <c:v>Three Reads Per Start Locus</c:v>
                </c:pt>
              </c:strCache>
            </c:strRef>
          </c:tx>
          <c:spPr>
            <a:ln w="50800"/>
          </c:spPr>
          <c:xVal>
            <c:numRef>
              <c:f>ReadsFiltering!$D$25:$D$32</c:f>
              <c:numCache>
                <c:formatCode>General</c:formatCode>
                <c:ptCount val="8"/>
                <c:pt idx="0">
                  <c:v>328</c:v>
                </c:pt>
                <c:pt idx="1">
                  <c:v>249</c:v>
                </c:pt>
                <c:pt idx="2">
                  <c:v>170</c:v>
                </c:pt>
                <c:pt idx="3">
                  <c:v>134</c:v>
                </c:pt>
                <c:pt idx="4">
                  <c:v>41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</c:numCache>
            </c:numRef>
          </c:xVal>
          <c:yVal>
            <c:numRef>
              <c:f>ReadsFiltering!$C$25:$C$32</c:f>
              <c:numCache>
                <c:formatCode>General</c:formatCode>
                <c:ptCount val="8"/>
                <c:pt idx="0">
                  <c:v>16300</c:v>
                </c:pt>
                <c:pt idx="1">
                  <c:v>15121</c:v>
                </c:pt>
                <c:pt idx="2">
                  <c:v>13434</c:v>
                </c:pt>
                <c:pt idx="3">
                  <c:v>12096</c:v>
                </c:pt>
                <c:pt idx="4">
                  <c:v>8410</c:v>
                </c:pt>
                <c:pt idx="5">
                  <c:v>5095</c:v>
                </c:pt>
                <c:pt idx="6">
                  <c:v>3643</c:v>
                </c:pt>
                <c:pt idx="7">
                  <c:v>2745</c:v>
                </c:pt>
              </c:numCache>
            </c:numRef>
          </c:yVal>
        </c:ser>
        <c:ser>
          <c:idx val="4"/>
          <c:order val="3"/>
          <c:tx>
            <c:strRef>
              <c:f>ReadsFiltering!$A$43</c:f>
              <c:strCache>
                <c:ptCount val="1"/>
                <c:pt idx="0">
                  <c:v>One Read Per Start Locus</c:v>
                </c:pt>
              </c:strCache>
            </c:strRef>
          </c:tx>
          <c:spPr>
            <a:ln w="50800"/>
          </c:spPr>
          <c:xVal>
            <c:numRef>
              <c:f>ReadsFiltering!$D$45:$D$52</c:f>
              <c:numCache>
                <c:formatCode>General</c:formatCode>
                <c:ptCount val="8"/>
                <c:pt idx="0">
                  <c:v>338</c:v>
                </c:pt>
                <c:pt idx="1">
                  <c:v>249</c:v>
                </c:pt>
                <c:pt idx="2">
                  <c:v>169</c:v>
                </c:pt>
                <c:pt idx="3">
                  <c:v>129</c:v>
                </c:pt>
                <c:pt idx="4">
                  <c:v>37</c:v>
                </c:pt>
                <c:pt idx="5">
                  <c:v>16</c:v>
                </c:pt>
                <c:pt idx="6">
                  <c:v>12</c:v>
                </c:pt>
                <c:pt idx="7">
                  <c:v>10</c:v>
                </c:pt>
              </c:numCache>
            </c:numRef>
          </c:xVal>
          <c:yVal>
            <c:numRef>
              <c:f>ReadsFiltering!$C$45:$C$52</c:f>
              <c:numCache>
                <c:formatCode>General</c:formatCode>
                <c:ptCount val="8"/>
                <c:pt idx="0">
                  <c:v>15663</c:v>
                </c:pt>
                <c:pt idx="1">
                  <c:v>14443</c:v>
                </c:pt>
                <c:pt idx="2">
                  <c:v>12744</c:v>
                </c:pt>
                <c:pt idx="3">
                  <c:v>11380</c:v>
                </c:pt>
                <c:pt idx="4">
                  <c:v>7599</c:v>
                </c:pt>
                <c:pt idx="5">
                  <c:v>4190</c:v>
                </c:pt>
                <c:pt idx="6">
                  <c:v>2630</c:v>
                </c:pt>
                <c:pt idx="7">
                  <c:v>1672</c:v>
                </c:pt>
              </c:numCache>
            </c:numRef>
          </c:yVal>
        </c:ser>
        <c:axId val="33494912"/>
        <c:axId val="33505280"/>
      </c:scatterChart>
      <c:valAx>
        <c:axId val="33494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505280"/>
        <c:crosses val="autoZero"/>
        <c:crossBetween val="midCat"/>
      </c:valAx>
      <c:valAx>
        <c:axId val="33505280"/>
        <c:scaling>
          <c:orientation val="minMax"/>
          <c:min val="2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494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190896532670292"/>
          <c:y val="0.37888411675813255"/>
          <c:w val="0.45839900447226706"/>
          <c:h val="0.33757299476321662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429449743439718"/>
          <c:y val="3.090471728612226E-2"/>
          <c:w val="0.82566117591465449"/>
          <c:h val="0.79698343552567463"/>
        </c:manualLayout>
      </c:layout>
      <c:barChart>
        <c:barDir val="col"/>
        <c:grouping val="stacked"/>
        <c:ser>
          <c:idx val="0"/>
          <c:order val="0"/>
          <c:tx>
            <c:strRef>
              <c:f>RPKM!$J$3</c:f>
              <c:strCache>
                <c:ptCount val="1"/>
                <c:pt idx="0">
                  <c:v>True Positives</c:v>
                </c:pt>
              </c:strCache>
            </c:strRef>
          </c:tx>
          <c:cat>
            <c:strRef>
              <c:f>RPKM!$B$4:$B$9</c:f>
              <c:strCach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&gt;100</c:v>
                </c:pt>
              </c:strCache>
            </c:strRef>
          </c:cat>
          <c:val>
            <c:numRef>
              <c:f>RPKM!$J$4:$J$9</c:f>
              <c:numCache>
                <c:formatCode>0.00%</c:formatCode>
                <c:ptCount val="6"/>
                <c:pt idx="0">
                  <c:v>1.9186046511627908E-2</c:v>
                </c:pt>
                <c:pt idx="1">
                  <c:v>0.11461067366579178</c:v>
                </c:pt>
                <c:pt idx="2">
                  <c:v>0.28991060025542853</c:v>
                </c:pt>
                <c:pt idx="3">
                  <c:v>0.55063291139240511</c:v>
                </c:pt>
                <c:pt idx="4">
                  <c:v>0.83351351351351455</c:v>
                </c:pt>
                <c:pt idx="5">
                  <c:v>0.9304878048780485</c:v>
                </c:pt>
              </c:numCache>
            </c:numRef>
          </c:val>
        </c:ser>
        <c:ser>
          <c:idx val="1"/>
          <c:order val="1"/>
          <c:tx>
            <c:strRef>
              <c:f>RPKM!$K$3</c:f>
              <c:strCache>
                <c:ptCount val="1"/>
                <c:pt idx="0">
                  <c:v>False Positives</c:v>
                </c:pt>
              </c:strCache>
            </c:strRef>
          </c:tx>
          <c:cat>
            <c:strRef>
              <c:f>RPKM!$B$4:$B$9</c:f>
              <c:strCach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&gt;100</c:v>
                </c:pt>
              </c:strCache>
            </c:strRef>
          </c:cat>
          <c:val>
            <c:numRef>
              <c:f>RPKM!$K$4:$K$9</c:f>
              <c:numCache>
                <c:formatCode>0.00%</c:formatCode>
                <c:ptCount val="6"/>
                <c:pt idx="0">
                  <c:v>5.813953488372107E-4</c:v>
                </c:pt>
                <c:pt idx="1">
                  <c:v>0</c:v>
                </c:pt>
                <c:pt idx="2">
                  <c:v>0</c:v>
                </c:pt>
                <c:pt idx="3">
                  <c:v>4.9226441631504934E-3</c:v>
                </c:pt>
                <c:pt idx="4">
                  <c:v>1.081081081081083E-3</c:v>
                </c:pt>
                <c:pt idx="5">
                  <c:v>4.8780487804878231E-3</c:v>
                </c:pt>
              </c:numCache>
            </c:numRef>
          </c:val>
        </c:ser>
        <c:ser>
          <c:idx val="2"/>
          <c:order val="2"/>
          <c:tx>
            <c:strRef>
              <c:f>RPKM!$L$3</c:f>
              <c:strCache>
                <c:ptCount val="1"/>
                <c:pt idx="0">
                  <c:v>Heterozygous Missing</c:v>
                </c:pt>
              </c:strCache>
            </c:strRef>
          </c:tx>
          <c:cat>
            <c:strRef>
              <c:f>RPKM!$B$4:$B$9</c:f>
              <c:strCach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&gt;100</c:v>
                </c:pt>
              </c:strCache>
            </c:strRef>
          </c:cat>
          <c:val>
            <c:numRef>
              <c:f>RPKM!$L$4:$L$9</c:f>
              <c:numCache>
                <c:formatCode>0.00%</c:formatCode>
                <c:ptCount val="6"/>
                <c:pt idx="0">
                  <c:v>0.56337209302325586</c:v>
                </c:pt>
                <c:pt idx="1">
                  <c:v>0.60279965004374692</c:v>
                </c:pt>
                <c:pt idx="2">
                  <c:v>0.57215836526181352</c:v>
                </c:pt>
                <c:pt idx="3">
                  <c:v>0.40471167369901601</c:v>
                </c:pt>
                <c:pt idx="4">
                  <c:v>0.14270270270270274</c:v>
                </c:pt>
                <c:pt idx="5">
                  <c:v>4.0243902439024377E-2</c:v>
                </c:pt>
              </c:numCache>
            </c:numRef>
          </c:val>
        </c:ser>
        <c:ser>
          <c:idx val="3"/>
          <c:order val="3"/>
          <c:tx>
            <c:strRef>
              <c:f>RPKM!$M$3</c:f>
              <c:strCache>
                <c:ptCount val="1"/>
                <c:pt idx="0">
                  <c:v>Homozygous Missing</c:v>
                </c:pt>
              </c:strCache>
            </c:strRef>
          </c:tx>
          <c:cat>
            <c:strRef>
              <c:f>RPKM!$B$4:$B$9</c:f>
              <c:strCach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&gt;100</c:v>
                </c:pt>
              </c:strCache>
            </c:strRef>
          </c:cat>
          <c:val>
            <c:numRef>
              <c:f>RPKM!$M$4:$M$9</c:f>
              <c:numCache>
                <c:formatCode>0.00%</c:formatCode>
                <c:ptCount val="6"/>
                <c:pt idx="0">
                  <c:v>0.41686046511628005</c:v>
                </c:pt>
                <c:pt idx="1">
                  <c:v>0.28258967629046466</c:v>
                </c:pt>
                <c:pt idx="2">
                  <c:v>0.13793103448275895</c:v>
                </c:pt>
                <c:pt idx="3">
                  <c:v>3.9732770745429039E-2</c:v>
                </c:pt>
                <c:pt idx="4">
                  <c:v>2.2702702702702748E-2</c:v>
                </c:pt>
                <c:pt idx="5">
                  <c:v>2.4390243902439025E-2</c:v>
                </c:pt>
              </c:numCache>
            </c:numRef>
          </c:val>
        </c:ser>
        <c:overlap val="100"/>
        <c:axId val="33524352"/>
        <c:axId val="33538432"/>
      </c:barChart>
      <c:catAx>
        <c:axId val="3352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538432"/>
        <c:crosses val="autoZero"/>
        <c:auto val="1"/>
        <c:lblAlgn val="ctr"/>
        <c:lblOffset val="100"/>
      </c:catAx>
      <c:valAx>
        <c:axId val="33538432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52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9202264121995156"/>
          <c:w val="0.99286233056484352"/>
          <c:h val="7.6079759341147066E-2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5183630366593041E-2"/>
          <c:y val="0.1114762644288842"/>
          <c:w val="0.8328436386894027"/>
          <c:h val="0.77368316849667162"/>
        </c:manualLayout>
      </c:layout>
      <c:bubbleChart>
        <c:ser>
          <c:idx val="0"/>
          <c:order val="0"/>
          <c:trendline>
            <c:trendlineType val="log"/>
            <c:dispRSqr val="1"/>
            <c:trendlineLbl>
              <c:layout/>
              <c:numFmt formatCode="General" sourceLinked="0"/>
            </c:trendlineLbl>
          </c:trendline>
          <c:trendline>
            <c:spPr>
              <a:ln w="38100"/>
            </c:spPr>
            <c:trendlineType val="linear"/>
            <c:dispRSqr val="1"/>
            <c:trendlineLbl>
              <c:layout>
                <c:manualLayout>
                  <c:x val="-0.57586054816319865"/>
                  <c:y val="0.4143159959676329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/>
                      <a:t>R² = 0.5333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'NETMHC.vs.SYFPEITHI.H2-Kd'!$A$1:$A$372</c:f>
              <c:numCache>
                <c:formatCode>General</c:formatCode>
                <c:ptCount val="372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-11</c:v>
                </c:pt>
                <c:pt idx="29">
                  <c:v>-11</c:v>
                </c:pt>
                <c:pt idx="30">
                  <c:v>-11</c:v>
                </c:pt>
                <c:pt idx="31">
                  <c:v>-11</c:v>
                </c:pt>
                <c:pt idx="32">
                  <c:v>-11</c:v>
                </c:pt>
                <c:pt idx="33">
                  <c:v>-11</c:v>
                </c:pt>
                <c:pt idx="34">
                  <c:v>-11</c:v>
                </c:pt>
                <c:pt idx="35">
                  <c:v>-11</c:v>
                </c:pt>
                <c:pt idx="36">
                  <c:v>-12</c:v>
                </c:pt>
                <c:pt idx="37">
                  <c:v>-12</c:v>
                </c:pt>
                <c:pt idx="38">
                  <c:v>-12</c:v>
                </c:pt>
                <c:pt idx="39">
                  <c:v>-12</c:v>
                </c:pt>
                <c:pt idx="40">
                  <c:v>-12</c:v>
                </c:pt>
                <c:pt idx="41">
                  <c:v>-12</c:v>
                </c:pt>
                <c:pt idx="42">
                  <c:v>-12</c:v>
                </c:pt>
                <c:pt idx="43">
                  <c:v>-12</c:v>
                </c:pt>
                <c:pt idx="44">
                  <c:v>-12</c:v>
                </c:pt>
                <c:pt idx="45">
                  <c:v>-13</c:v>
                </c:pt>
                <c:pt idx="46">
                  <c:v>-13</c:v>
                </c:pt>
                <c:pt idx="47">
                  <c:v>-13</c:v>
                </c:pt>
                <c:pt idx="48">
                  <c:v>-13</c:v>
                </c:pt>
                <c:pt idx="49">
                  <c:v>-13</c:v>
                </c:pt>
                <c:pt idx="50">
                  <c:v>-13</c:v>
                </c:pt>
                <c:pt idx="51">
                  <c:v>-14</c:v>
                </c:pt>
                <c:pt idx="52">
                  <c:v>-14</c:v>
                </c:pt>
                <c:pt idx="53">
                  <c:v>-14</c:v>
                </c:pt>
                <c:pt idx="54">
                  <c:v>-14</c:v>
                </c:pt>
                <c:pt idx="55">
                  <c:v>-14</c:v>
                </c:pt>
                <c:pt idx="56">
                  <c:v>-15</c:v>
                </c:pt>
                <c:pt idx="57">
                  <c:v>-15</c:v>
                </c:pt>
                <c:pt idx="58">
                  <c:v>-15</c:v>
                </c:pt>
                <c:pt idx="59">
                  <c:v>-15</c:v>
                </c:pt>
                <c:pt idx="60">
                  <c:v>-16</c:v>
                </c:pt>
                <c:pt idx="61">
                  <c:v>-16</c:v>
                </c:pt>
                <c:pt idx="62">
                  <c:v>-17</c:v>
                </c:pt>
                <c:pt idx="63">
                  <c:v>-18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-2</c:v>
                </c:pt>
                <c:pt idx="70">
                  <c:v>-2</c:v>
                </c:pt>
                <c:pt idx="71">
                  <c:v>-2</c:v>
                </c:pt>
                <c:pt idx="72">
                  <c:v>-2</c:v>
                </c:pt>
                <c:pt idx="73">
                  <c:v>-2</c:v>
                </c:pt>
                <c:pt idx="74">
                  <c:v>-2</c:v>
                </c:pt>
                <c:pt idx="75">
                  <c:v>-2</c:v>
                </c:pt>
                <c:pt idx="76">
                  <c:v>-2</c:v>
                </c:pt>
                <c:pt idx="77">
                  <c:v>-2</c:v>
                </c:pt>
                <c:pt idx="78">
                  <c:v>-2</c:v>
                </c:pt>
                <c:pt idx="79">
                  <c:v>-2</c:v>
                </c:pt>
                <c:pt idx="80">
                  <c:v>-2</c:v>
                </c:pt>
                <c:pt idx="81">
                  <c:v>-2</c:v>
                </c:pt>
                <c:pt idx="82">
                  <c:v>-3</c:v>
                </c:pt>
                <c:pt idx="83">
                  <c:v>-3</c:v>
                </c:pt>
                <c:pt idx="84">
                  <c:v>-3</c:v>
                </c:pt>
                <c:pt idx="85">
                  <c:v>-3</c:v>
                </c:pt>
                <c:pt idx="86">
                  <c:v>-3</c:v>
                </c:pt>
                <c:pt idx="87">
                  <c:v>-3</c:v>
                </c:pt>
                <c:pt idx="88">
                  <c:v>-3</c:v>
                </c:pt>
                <c:pt idx="89">
                  <c:v>-3</c:v>
                </c:pt>
                <c:pt idx="90">
                  <c:v>-3</c:v>
                </c:pt>
                <c:pt idx="91">
                  <c:v>-3</c:v>
                </c:pt>
                <c:pt idx="92">
                  <c:v>-3</c:v>
                </c:pt>
                <c:pt idx="93">
                  <c:v>-3</c:v>
                </c:pt>
                <c:pt idx="94">
                  <c:v>-3</c:v>
                </c:pt>
                <c:pt idx="95">
                  <c:v>-3</c:v>
                </c:pt>
                <c:pt idx="96">
                  <c:v>-3</c:v>
                </c:pt>
                <c:pt idx="97">
                  <c:v>-3</c:v>
                </c:pt>
                <c:pt idx="98">
                  <c:v>-3</c:v>
                </c:pt>
                <c:pt idx="99">
                  <c:v>-4</c:v>
                </c:pt>
                <c:pt idx="100">
                  <c:v>-4</c:v>
                </c:pt>
                <c:pt idx="101">
                  <c:v>-4</c:v>
                </c:pt>
                <c:pt idx="102">
                  <c:v>-4</c:v>
                </c:pt>
                <c:pt idx="103">
                  <c:v>-4</c:v>
                </c:pt>
                <c:pt idx="104">
                  <c:v>-4</c:v>
                </c:pt>
                <c:pt idx="105">
                  <c:v>-4</c:v>
                </c:pt>
                <c:pt idx="106">
                  <c:v>-4</c:v>
                </c:pt>
                <c:pt idx="107">
                  <c:v>-4</c:v>
                </c:pt>
                <c:pt idx="108">
                  <c:v>-4</c:v>
                </c:pt>
                <c:pt idx="109">
                  <c:v>-4</c:v>
                </c:pt>
                <c:pt idx="110">
                  <c:v>-4</c:v>
                </c:pt>
                <c:pt idx="111">
                  <c:v>-4</c:v>
                </c:pt>
                <c:pt idx="112">
                  <c:v>-4</c:v>
                </c:pt>
                <c:pt idx="113">
                  <c:v>-4</c:v>
                </c:pt>
                <c:pt idx="114">
                  <c:v>-4</c:v>
                </c:pt>
                <c:pt idx="115">
                  <c:v>-5</c:v>
                </c:pt>
                <c:pt idx="116">
                  <c:v>-5</c:v>
                </c:pt>
                <c:pt idx="117">
                  <c:v>-5</c:v>
                </c:pt>
                <c:pt idx="118">
                  <c:v>-5</c:v>
                </c:pt>
                <c:pt idx="119">
                  <c:v>-5</c:v>
                </c:pt>
                <c:pt idx="120">
                  <c:v>-5</c:v>
                </c:pt>
                <c:pt idx="121">
                  <c:v>-5</c:v>
                </c:pt>
                <c:pt idx="122">
                  <c:v>-5</c:v>
                </c:pt>
                <c:pt idx="123">
                  <c:v>-5</c:v>
                </c:pt>
                <c:pt idx="124">
                  <c:v>-5</c:v>
                </c:pt>
                <c:pt idx="125">
                  <c:v>-5</c:v>
                </c:pt>
                <c:pt idx="126">
                  <c:v>-5</c:v>
                </c:pt>
                <c:pt idx="127">
                  <c:v>-5</c:v>
                </c:pt>
                <c:pt idx="128">
                  <c:v>-5</c:v>
                </c:pt>
                <c:pt idx="129">
                  <c:v>-5</c:v>
                </c:pt>
                <c:pt idx="130">
                  <c:v>-5</c:v>
                </c:pt>
                <c:pt idx="131">
                  <c:v>-6</c:v>
                </c:pt>
                <c:pt idx="132">
                  <c:v>-6</c:v>
                </c:pt>
                <c:pt idx="133">
                  <c:v>-6</c:v>
                </c:pt>
                <c:pt idx="134">
                  <c:v>-6</c:v>
                </c:pt>
                <c:pt idx="135">
                  <c:v>-6</c:v>
                </c:pt>
                <c:pt idx="136">
                  <c:v>-6</c:v>
                </c:pt>
                <c:pt idx="137">
                  <c:v>-6</c:v>
                </c:pt>
                <c:pt idx="138">
                  <c:v>-6</c:v>
                </c:pt>
                <c:pt idx="139">
                  <c:v>-6</c:v>
                </c:pt>
                <c:pt idx="140">
                  <c:v>-6</c:v>
                </c:pt>
                <c:pt idx="141">
                  <c:v>-6</c:v>
                </c:pt>
                <c:pt idx="142">
                  <c:v>-6</c:v>
                </c:pt>
                <c:pt idx="143">
                  <c:v>-6</c:v>
                </c:pt>
                <c:pt idx="144">
                  <c:v>-6</c:v>
                </c:pt>
                <c:pt idx="145">
                  <c:v>-7</c:v>
                </c:pt>
                <c:pt idx="146">
                  <c:v>-7</c:v>
                </c:pt>
                <c:pt idx="147">
                  <c:v>-7</c:v>
                </c:pt>
                <c:pt idx="148">
                  <c:v>-7</c:v>
                </c:pt>
                <c:pt idx="149">
                  <c:v>-7</c:v>
                </c:pt>
                <c:pt idx="150">
                  <c:v>-7</c:v>
                </c:pt>
                <c:pt idx="151">
                  <c:v>-7</c:v>
                </c:pt>
                <c:pt idx="152">
                  <c:v>-7</c:v>
                </c:pt>
                <c:pt idx="153">
                  <c:v>-7</c:v>
                </c:pt>
                <c:pt idx="154">
                  <c:v>-7</c:v>
                </c:pt>
                <c:pt idx="155">
                  <c:v>-7</c:v>
                </c:pt>
                <c:pt idx="156">
                  <c:v>-7</c:v>
                </c:pt>
                <c:pt idx="157">
                  <c:v>-8</c:v>
                </c:pt>
                <c:pt idx="158">
                  <c:v>-8</c:v>
                </c:pt>
                <c:pt idx="159">
                  <c:v>-8</c:v>
                </c:pt>
                <c:pt idx="160">
                  <c:v>-8</c:v>
                </c:pt>
                <c:pt idx="161">
                  <c:v>-8</c:v>
                </c:pt>
                <c:pt idx="162">
                  <c:v>-8</c:v>
                </c:pt>
                <c:pt idx="163">
                  <c:v>-8</c:v>
                </c:pt>
                <c:pt idx="164">
                  <c:v>-8</c:v>
                </c:pt>
                <c:pt idx="165">
                  <c:v>-8</c:v>
                </c:pt>
                <c:pt idx="166">
                  <c:v>-8</c:v>
                </c:pt>
                <c:pt idx="167">
                  <c:v>-8</c:v>
                </c:pt>
                <c:pt idx="168">
                  <c:v>-8</c:v>
                </c:pt>
                <c:pt idx="169">
                  <c:v>-9</c:v>
                </c:pt>
                <c:pt idx="170">
                  <c:v>-9</c:v>
                </c:pt>
                <c:pt idx="171">
                  <c:v>-9</c:v>
                </c:pt>
                <c:pt idx="172">
                  <c:v>-9</c:v>
                </c:pt>
                <c:pt idx="173">
                  <c:v>-9</c:v>
                </c:pt>
                <c:pt idx="174">
                  <c:v>-9</c:v>
                </c:pt>
                <c:pt idx="175">
                  <c:v>-9</c:v>
                </c:pt>
                <c:pt idx="176">
                  <c:v>-9</c:v>
                </c:pt>
                <c:pt idx="177">
                  <c:v>-9</c:v>
                </c:pt>
                <c:pt idx="178">
                  <c:v>-9</c:v>
                </c:pt>
                <c:pt idx="179">
                  <c:v>-9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14</c:v>
                </c:pt>
                <c:pt idx="247">
                  <c:v>15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6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6</c:v>
                </c:pt>
                <c:pt idx="322">
                  <c:v>6</c:v>
                </c:pt>
                <c:pt idx="323">
                  <c:v>6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6</c:v>
                </c:pt>
                <c:pt idx="328">
                  <c:v>6</c:v>
                </c:pt>
                <c:pt idx="329">
                  <c:v>6</c:v>
                </c:pt>
                <c:pt idx="330">
                  <c:v>6</c:v>
                </c:pt>
                <c:pt idx="331">
                  <c:v>7</c:v>
                </c:pt>
                <c:pt idx="332">
                  <c:v>7</c:v>
                </c:pt>
                <c:pt idx="333">
                  <c:v>7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7</c:v>
                </c:pt>
                <c:pt idx="338">
                  <c:v>7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7</c:v>
                </c:pt>
                <c:pt idx="346">
                  <c:v>7</c:v>
                </c:pt>
                <c:pt idx="347">
                  <c:v>7</c:v>
                </c:pt>
                <c:pt idx="348">
                  <c:v>8</c:v>
                </c:pt>
                <c:pt idx="349">
                  <c:v>8</c:v>
                </c:pt>
                <c:pt idx="350">
                  <c:v>8</c:v>
                </c:pt>
                <c:pt idx="351">
                  <c:v>8</c:v>
                </c:pt>
                <c:pt idx="352">
                  <c:v>8</c:v>
                </c:pt>
                <c:pt idx="353">
                  <c:v>8</c:v>
                </c:pt>
                <c:pt idx="354">
                  <c:v>8</c:v>
                </c:pt>
                <c:pt idx="355">
                  <c:v>8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9</c:v>
                </c:pt>
                <c:pt idx="364">
                  <c:v>9</c:v>
                </c:pt>
                <c:pt idx="365">
                  <c:v>9</c:v>
                </c:pt>
                <c:pt idx="366">
                  <c:v>9</c:v>
                </c:pt>
                <c:pt idx="367">
                  <c:v>9</c:v>
                </c:pt>
                <c:pt idx="368">
                  <c:v>9</c:v>
                </c:pt>
                <c:pt idx="369">
                  <c:v>9</c:v>
                </c:pt>
                <c:pt idx="370">
                  <c:v>9</c:v>
                </c:pt>
                <c:pt idx="371">
                  <c:v>9</c:v>
                </c:pt>
              </c:numCache>
            </c:numRef>
          </c:xVal>
          <c:yVal>
            <c:numRef>
              <c:f>'NETMHC.vs.SYFPEITHI.H2-Kd'!$B$1:$B$372</c:f>
              <c:numCache>
                <c:formatCode>General</c:formatCode>
                <c:ptCount val="372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11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9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0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0</c:v>
                </c:pt>
                <c:pt idx="57">
                  <c:v>1</c:v>
                </c:pt>
                <c:pt idx="58">
                  <c:v>2</c:v>
                </c:pt>
                <c:pt idx="59">
                  <c:v>3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10</c:v>
                </c:pt>
                <c:pt idx="67">
                  <c:v>11</c:v>
                </c:pt>
                <c:pt idx="68">
                  <c:v>12</c:v>
                </c:pt>
                <c:pt idx="69">
                  <c:v>13</c:v>
                </c:pt>
                <c:pt idx="70">
                  <c:v>14</c:v>
                </c:pt>
                <c:pt idx="71">
                  <c:v>15</c:v>
                </c:pt>
                <c:pt idx="72">
                  <c:v>16</c:v>
                </c:pt>
                <c:pt idx="73">
                  <c:v>17</c:v>
                </c:pt>
                <c:pt idx="74">
                  <c:v>2</c:v>
                </c:pt>
                <c:pt idx="75">
                  <c:v>3</c:v>
                </c:pt>
                <c:pt idx="76">
                  <c:v>4</c:v>
                </c:pt>
                <c:pt idx="77">
                  <c:v>5</c:v>
                </c:pt>
                <c:pt idx="78">
                  <c:v>6</c:v>
                </c:pt>
                <c:pt idx="79">
                  <c:v>7</c:v>
                </c:pt>
                <c:pt idx="80">
                  <c:v>8</c:v>
                </c:pt>
                <c:pt idx="81">
                  <c:v>9</c:v>
                </c:pt>
                <c:pt idx="82">
                  <c:v>0</c:v>
                </c:pt>
                <c:pt idx="83">
                  <c:v>1</c:v>
                </c:pt>
                <c:pt idx="84">
                  <c:v>10</c:v>
                </c:pt>
                <c:pt idx="85">
                  <c:v>11</c:v>
                </c:pt>
                <c:pt idx="86">
                  <c:v>12</c:v>
                </c:pt>
                <c:pt idx="87">
                  <c:v>13</c:v>
                </c:pt>
                <c:pt idx="88">
                  <c:v>14</c:v>
                </c:pt>
                <c:pt idx="89">
                  <c:v>15</c:v>
                </c:pt>
                <c:pt idx="90">
                  <c:v>16</c:v>
                </c:pt>
                <c:pt idx="91">
                  <c:v>2</c:v>
                </c:pt>
                <c:pt idx="92">
                  <c:v>3</c:v>
                </c:pt>
                <c:pt idx="93">
                  <c:v>4</c:v>
                </c:pt>
                <c:pt idx="94">
                  <c:v>5</c:v>
                </c:pt>
                <c:pt idx="95">
                  <c:v>6</c:v>
                </c:pt>
                <c:pt idx="96">
                  <c:v>7</c:v>
                </c:pt>
                <c:pt idx="97">
                  <c:v>8</c:v>
                </c:pt>
                <c:pt idx="98">
                  <c:v>9</c:v>
                </c:pt>
                <c:pt idx="99">
                  <c:v>0</c:v>
                </c:pt>
                <c:pt idx="100">
                  <c:v>1</c:v>
                </c:pt>
                <c:pt idx="101">
                  <c:v>10</c:v>
                </c:pt>
                <c:pt idx="102">
                  <c:v>11</c:v>
                </c:pt>
                <c:pt idx="103">
                  <c:v>12</c:v>
                </c:pt>
                <c:pt idx="104">
                  <c:v>13</c:v>
                </c:pt>
                <c:pt idx="105">
                  <c:v>14</c:v>
                </c:pt>
                <c:pt idx="106">
                  <c:v>16</c:v>
                </c:pt>
                <c:pt idx="107">
                  <c:v>2</c:v>
                </c:pt>
                <c:pt idx="108">
                  <c:v>3</c:v>
                </c:pt>
                <c:pt idx="109">
                  <c:v>4</c:v>
                </c:pt>
                <c:pt idx="110">
                  <c:v>5</c:v>
                </c:pt>
                <c:pt idx="111">
                  <c:v>6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0</c:v>
                </c:pt>
                <c:pt idx="116">
                  <c:v>1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13</c:v>
                </c:pt>
                <c:pt idx="121">
                  <c:v>14</c:v>
                </c:pt>
                <c:pt idx="122">
                  <c:v>16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0</c:v>
                </c:pt>
                <c:pt idx="132">
                  <c:v>1</c:v>
                </c:pt>
                <c:pt idx="133">
                  <c:v>10</c:v>
                </c:pt>
                <c:pt idx="134">
                  <c:v>11</c:v>
                </c:pt>
                <c:pt idx="135">
                  <c:v>12</c:v>
                </c:pt>
                <c:pt idx="136">
                  <c:v>13</c:v>
                </c:pt>
                <c:pt idx="137">
                  <c:v>2</c:v>
                </c:pt>
                <c:pt idx="138">
                  <c:v>3</c:v>
                </c:pt>
                <c:pt idx="139">
                  <c:v>4</c:v>
                </c:pt>
                <c:pt idx="140">
                  <c:v>5</c:v>
                </c:pt>
                <c:pt idx="141">
                  <c:v>6</c:v>
                </c:pt>
                <c:pt idx="142">
                  <c:v>7</c:v>
                </c:pt>
                <c:pt idx="143">
                  <c:v>8</c:v>
                </c:pt>
                <c:pt idx="144">
                  <c:v>9</c:v>
                </c:pt>
                <c:pt idx="145">
                  <c:v>0</c:v>
                </c:pt>
                <c:pt idx="146">
                  <c:v>1</c:v>
                </c:pt>
                <c:pt idx="147">
                  <c:v>10</c:v>
                </c:pt>
                <c:pt idx="148">
                  <c:v>11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5</c:v>
                </c:pt>
                <c:pt idx="153">
                  <c:v>6</c:v>
                </c:pt>
                <c:pt idx="154">
                  <c:v>7</c:v>
                </c:pt>
                <c:pt idx="155">
                  <c:v>8</c:v>
                </c:pt>
                <c:pt idx="156">
                  <c:v>9</c:v>
                </c:pt>
                <c:pt idx="157">
                  <c:v>0</c:v>
                </c:pt>
                <c:pt idx="158">
                  <c:v>1</c:v>
                </c:pt>
                <c:pt idx="159">
                  <c:v>10</c:v>
                </c:pt>
                <c:pt idx="160">
                  <c:v>11</c:v>
                </c:pt>
                <c:pt idx="161">
                  <c:v>2</c:v>
                </c:pt>
                <c:pt idx="162">
                  <c:v>3</c:v>
                </c:pt>
                <c:pt idx="163">
                  <c:v>4</c:v>
                </c:pt>
                <c:pt idx="164">
                  <c:v>5</c:v>
                </c:pt>
                <c:pt idx="165">
                  <c:v>6</c:v>
                </c:pt>
                <c:pt idx="166">
                  <c:v>7</c:v>
                </c:pt>
                <c:pt idx="167">
                  <c:v>8</c:v>
                </c:pt>
                <c:pt idx="168">
                  <c:v>9</c:v>
                </c:pt>
                <c:pt idx="169">
                  <c:v>0</c:v>
                </c:pt>
                <c:pt idx="170">
                  <c:v>1</c:v>
                </c:pt>
                <c:pt idx="171">
                  <c:v>10</c:v>
                </c:pt>
                <c:pt idx="172">
                  <c:v>2</c:v>
                </c:pt>
                <c:pt idx="173">
                  <c:v>3</c:v>
                </c:pt>
                <c:pt idx="174">
                  <c:v>4</c:v>
                </c:pt>
                <c:pt idx="175">
                  <c:v>5</c:v>
                </c:pt>
                <c:pt idx="176">
                  <c:v>6</c:v>
                </c:pt>
                <c:pt idx="177">
                  <c:v>7</c:v>
                </c:pt>
                <c:pt idx="178">
                  <c:v>8</c:v>
                </c:pt>
                <c:pt idx="179">
                  <c:v>9</c:v>
                </c:pt>
                <c:pt idx="180">
                  <c:v>0</c:v>
                </c:pt>
                <c:pt idx="181">
                  <c:v>1</c:v>
                </c:pt>
                <c:pt idx="182">
                  <c:v>10</c:v>
                </c:pt>
                <c:pt idx="183">
                  <c:v>11</c:v>
                </c:pt>
                <c:pt idx="184">
                  <c:v>12</c:v>
                </c:pt>
                <c:pt idx="185">
                  <c:v>13</c:v>
                </c:pt>
                <c:pt idx="186">
                  <c:v>14</c:v>
                </c:pt>
                <c:pt idx="187">
                  <c:v>15</c:v>
                </c:pt>
                <c:pt idx="188">
                  <c:v>16</c:v>
                </c:pt>
                <c:pt idx="189">
                  <c:v>17</c:v>
                </c:pt>
                <c:pt idx="190">
                  <c:v>18</c:v>
                </c:pt>
                <c:pt idx="191">
                  <c:v>19</c:v>
                </c:pt>
                <c:pt idx="192">
                  <c:v>2</c:v>
                </c:pt>
                <c:pt idx="193">
                  <c:v>20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0</c:v>
                </c:pt>
                <c:pt idx="202">
                  <c:v>1</c:v>
                </c:pt>
                <c:pt idx="203">
                  <c:v>10</c:v>
                </c:pt>
                <c:pt idx="204">
                  <c:v>11</c:v>
                </c:pt>
                <c:pt idx="205">
                  <c:v>12</c:v>
                </c:pt>
                <c:pt idx="206">
                  <c:v>13</c:v>
                </c:pt>
                <c:pt idx="207">
                  <c:v>14</c:v>
                </c:pt>
                <c:pt idx="208">
                  <c:v>15</c:v>
                </c:pt>
                <c:pt idx="209">
                  <c:v>16</c:v>
                </c:pt>
                <c:pt idx="210">
                  <c:v>17</c:v>
                </c:pt>
                <c:pt idx="211">
                  <c:v>18</c:v>
                </c:pt>
                <c:pt idx="212">
                  <c:v>2</c:v>
                </c:pt>
                <c:pt idx="213">
                  <c:v>3</c:v>
                </c:pt>
                <c:pt idx="214">
                  <c:v>4</c:v>
                </c:pt>
                <c:pt idx="215">
                  <c:v>5</c:v>
                </c:pt>
                <c:pt idx="216">
                  <c:v>6</c:v>
                </c:pt>
                <c:pt idx="217">
                  <c:v>7</c:v>
                </c:pt>
                <c:pt idx="218">
                  <c:v>8</c:v>
                </c:pt>
                <c:pt idx="219">
                  <c:v>9</c:v>
                </c:pt>
                <c:pt idx="220">
                  <c:v>16</c:v>
                </c:pt>
                <c:pt idx="221">
                  <c:v>19</c:v>
                </c:pt>
                <c:pt idx="222">
                  <c:v>20</c:v>
                </c:pt>
                <c:pt idx="223">
                  <c:v>22</c:v>
                </c:pt>
                <c:pt idx="224">
                  <c:v>23</c:v>
                </c:pt>
                <c:pt idx="225">
                  <c:v>24</c:v>
                </c:pt>
                <c:pt idx="226">
                  <c:v>12</c:v>
                </c:pt>
                <c:pt idx="227">
                  <c:v>20</c:v>
                </c:pt>
                <c:pt idx="228">
                  <c:v>21</c:v>
                </c:pt>
                <c:pt idx="229">
                  <c:v>22</c:v>
                </c:pt>
                <c:pt idx="230">
                  <c:v>23</c:v>
                </c:pt>
                <c:pt idx="231">
                  <c:v>27</c:v>
                </c:pt>
                <c:pt idx="232">
                  <c:v>28</c:v>
                </c:pt>
                <c:pt idx="233">
                  <c:v>13</c:v>
                </c:pt>
                <c:pt idx="234">
                  <c:v>18</c:v>
                </c:pt>
                <c:pt idx="235">
                  <c:v>20</c:v>
                </c:pt>
                <c:pt idx="236">
                  <c:v>21</c:v>
                </c:pt>
                <c:pt idx="237">
                  <c:v>22</c:v>
                </c:pt>
                <c:pt idx="238">
                  <c:v>23</c:v>
                </c:pt>
                <c:pt idx="239">
                  <c:v>24</c:v>
                </c:pt>
                <c:pt idx="240">
                  <c:v>25</c:v>
                </c:pt>
                <c:pt idx="241">
                  <c:v>26</c:v>
                </c:pt>
                <c:pt idx="242">
                  <c:v>27</c:v>
                </c:pt>
                <c:pt idx="243">
                  <c:v>16</c:v>
                </c:pt>
                <c:pt idx="244">
                  <c:v>22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0</c:v>
                </c:pt>
                <c:pt idx="249">
                  <c:v>10</c:v>
                </c:pt>
                <c:pt idx="250">
                  <c:v>11</c:v>
                </c:pt>
                <c:pt idx="251">
                  <c:v>12</c:v>
                </c:pt>
                <c:pt idx="252">
                  <c:v>13</c:v>
                </c:pt>
                <c:pt idx="253">
                  <c:v>14</c:v>
                </c:pt>
                <c:pt idx="254">
                  <c:v>15</c:v>
                </c:pt>
                <c:pt idx="255">
                  <c:v>16</c:v>
                </c:pt>
                <c:pt idx="256">
                  <c:v>17</c:v>
                </c:pt>
                <c:pt idx="257">
                  <c:v>18</c:v>
                </c:pt>
                <c:pt idx="258">
                  <c:v>19</c:v>
                </c:pt>
                <c:pt idx="259">
                  <c:v>2</c:v>
                </c:pt>
                <c:pt idx="260">
                  <c:v>20</c:v>
                </c:pt>
                <c:pt idx="261">
                  <c:v>3</c:v>
                </c:pt>
                <c:pt idx="262">
                  <c:v>4</c:v>
                </c:pt>
                <c:pt idx="263">
                  <c:v>5</c:v>
                </c:pt>
                <c:pt idx="264">
                  <c:v>6</c:v>
                </c:pt>
                <c:pt idx="265">
                  <c:v>7</c:v>
                </c:pt>
                <c:pt idx="266">
                  <c:v>8</c:v>
                </c:pt>
                <c:pt idx="267">
                  <c:v>9</c:v>
                </c:pt>
                <c:pt idx="268">
                  <c:v>1</c:v>
                </c:pt>
                <c:pt idx="269">
                  <c:v>10</c:v>
                </c:pt>
                <c:pt idx="270">
                  <c:v>11</c:v>
                </c:pt>
                <c:pt idx="271">
                  <c:v>12</c:v>
                </c:pt>
                <c:pt idx="272">
                  <c:v>13</c:v>
                </c:pt>
                <c:pt idx="273">
                  <c:v>14</c:v>
                </c:pt>
                <c:pt idx="274">
                  <c:v>15</c:v>
                </c:pt>
                <c:pt idx="275">
                  <c:v>16</c:v>
                </c:pt>
                <c:pt idx="276">
                  <c:v>17</c:v>
                </c:pt>
                <c:pt idx="277">
                  <c:v>18</c:v>
                </c:pt>
                <c:pt idx="278">
                  <c:v>19</c:v>
                </c:pt>
                <c:pt idx="279">
                  <c:v>20</c:v>
                </c:pt>
                <c:pt idx="280">
                  <c:v>21</c:v>
                </c:pt>
                <c:pt idx="281">
                  <c:v>3</c:v>
                </c:pt>
                <c:pt idx="282">
                  <c:v>4</c:v>
                </c:pt>
                <c:pt idx="283">
                  <c:v>5</c:v>
                </c:pt>
                <c:pt idx="284">
                  <c:v>6</c:v>
                </c:pt>
                <c:pt idx="285">
                  <c:v>8</c:v>
                </c:pt>
                <c:pt idx="286">
                  <c:v>9</c:v>
                </c:pt>
                <c:pt idx="287">
                  <c:v>10</c:v>
                </c:pt>
                <c:pt idx="288">
                  <c:v>11</c:v>
                </c:pt>
                <c:pt idx="289">
                  <c:v>12</c:v>
                </c:pt>
                <c:pt idx="290">
                  <c:v>13</c:v>
                </c:pt>
                <c:pt idx="291">
                  <c:v>14</c:v>
                </c:pt>
                <c:pt idx="292">
                  <c:v>15</c:v>
                </c:pt>
                <c:pt idx="293">
                  <c:v>16</c:v>
                </c:pt>
                <c:pt idx="294">
                  <c:v>17</c:v>
                </c:pt>
                <c:pt idx="295">
                  <c:v>18</c:v>
                </c:pt>
                <c:pt idx="296">
                  <c:v>19</c:v>
                </c:pt>
                <c:pt idx="297">
                  <c:v>20</c:v>
                </c:pt>
                <c:pt idx="298">
                  <c:v>21</c:v>
                </c:pt>
                <c:pt idx="299">
                  <c:v>3</c:v>
                </c:pt>
                <c:pt idx="300">
                  <c:v>8</c:v>
                </c:pt>
                <c:pt idx="301">
                  <c:v>9</c:v>
                </c:pt>
                <c:pt idx="302">
                  <c:v>10</c:v>
                </c:pt>
                <c:pt idx="303">
                  <c:v>11</c:v>
                </c:pt>
                <c:pt idx="304">
                  <c:v>12</c:v>
                </c:pt>
                <c:pt idx="305">
                  <c:v>13</c:v>
                </c:pt>
                <c:pt idx="306">
                  <c:v>14</c:v>
                </c:pt>
                <c:pt idx="307">
                  <c:v>15</c:v>
                </c:pt>
                <c:pt idx="308">
                  <c:v>16</c:v>
                </c:pt>
                <c:pt idx="309">
                  <c:v>17</c:v>
                </c:pt>
                <c:pt idx="310">
                  <c:v>18</c:v>
                </c:pt>
                <c:pt idx="311">
                  <c:v>19</c:v>
                </c:pt>
                <c:pt idx="312">
                  <c:v>20</c:v>
                </c:pt>
                <c:pt idx="313">
                  <c:v>21</c:v>
                </c:pt>
                <c:pt idx="314">
                  <c:v>22</c:v>
                </c:pt>
                <c:pt idx="315">
                  <c:v>3</c:v>
                </c:pt>
                <c:pt idx="316">
                  <c:v>5</c:v>
                </c:pt>
                <c:pt idx="317">
                  <c:v>10</c:v>
                </c:pt>
                <c:pt idx="318">
                  <c:v>11</c:v>
                </c:pt>
                <c:pt idx="319">
                  <c:v>12</c:v>
                </c:pt>
                <c:pt idx="320">
                  <c:v>13</c:v>
                </c:pt>
                <c:pt idx="321">
                  <c:v>14</c:v>
                </c:pt>
                <c:pt idx="322">
                  <c:v>15</c:v>
                </c:pt>
                <c:pt idx="323">
                  <c:v>16</c:v>
                </c:pt>
                <c:pt idx="324">
                  <c:v>17</c:v>
                </c:pt>
                <c:pt idx="325">
                  <c:v>18</c:v>
                </c:pt>
                <c:pt idx="326">
                  <c:v>19</c:v>
                </c:pt>
                <c:pt idx="327">
                  <c:v>20</c:v>
                </c:pt>
                <c:pt idx="328">
                  <c:v>21</c:v>
                </c:pt>
                <c:pt idx="329">
                  <c:v>22</c:v>
                </c:pt>
                <c:pt idx="330">
                  <c:v>8</c:v>
                </c:pt>
                <c:pt idx="331">
                  <c:v>10</c:v>
                </c:pt>
                <c:pt idx="332">
                  <c:v>11</c:v>
                </c:pt>
                <c:pt idx="333">
                  <c:v>12</c:v>
                </c:pt>
                <c:pt idx="334">
                  <c:v>13</c:v>
                </c:pt>
                <c:pt idx="335">
                  <c:v>14</c:v>
                </c:pt>
                <c:pt idx="336">
                  <c:v>15</c:v>
                </c:pt>
                <c:pt idx="337">
                  <c:v>16</c:v>
                </c:pt>
                <c:pt idx="338">
                  <c:v>17</c:v>
                </c:pt>
                <c:pt idx="339">
                  <c:v>18</c:v>
                </c:pt>
                <c:pt idx="340">
                  <c:v>19</c:v>
                </c:pt>
                <c:pt idx="341">
                  <c:v>20</c:v>
                </c:pt>
                <c:pt idx="342">
                  <c:v>21</c:v>
                </c:pt>
                <c:pt idx="343">
                  <c:v>22</c:v>
                </c:pt>
                <c:pt idx="344">
                  <c:v>23</c:v>
                </c:pt>
                <c:pt idx="345">
                  <c:v>24</c:v>
                </c:pt>
                <c:pt idx="346">
                  <c:v>25</c:v>
                </c:pt>
                <c:pt idx="347">
                  <c:v>8</c:v>
                </c:pt>
                <c:pt idx="348">
                  <c:v>11</c:v>
                </c:pt>
                <c:pt idx="349">
                  <c:v>12</c:v>
                </c:pt>
                <c:pt idx="350">
                  <c:v>13</c:v>
                </c:pt>
                <c:pt idx="351">
                  <c:v>14</c:v>
                </c:pt>
                <c:pt idx="352">
                  <c:v>15</c:v>
                </c:pt>
                <c:pt idx="353">
                  <c:v>16</c:v>
                </c:pt>
                <c:pt idx="354">
                  <c:v>17</c:v>
                </c:pt>
                <c:pt idx="355">
                  <c:v>18</c:v>
                </c:pt>
                <c:pt idx="356">
                  <c:v>19</c:v>
                </c:pt>
                <c:pt idx="357">
                  <c:v>20</c:v>
                </c:pt>
                <c:pt idx="358">
                  <c:v>21</c:v>
                </c:pt>
                <c:pt idx="359">
                  <c:v>23</c:v>
                </c:pt>
                <c:pt idx="360">
                  <c:v>24</c:v>
                </c:pt>
                <c:pt idx="361">
                  <c:v>25</c:v>
                </c:pt>
                <c:pt idx="362">
                  <c:v>9</c:v>
                </c:pt>
                <c:pt idx="363">
                  <c:v>11</c:v>
                </c:pt>
                <c:pt idx="364">
                  <c:v>14</c:v>
                </c:pt>
                <c:pt idx="365">
                  <c:v>16</c:v>
                </c:pt>
                <c:pt idx="366">
                  <c:v>17</c:v>
                </c:pt>
                <c:pt idx="367">
                  <c:v>18</c:v>
                </c:pt>
                <c:pt idx="368">
                  <c:v>20</c:v>
                </c:pt>
                <c:pt idx="369">
                  <c:v>21</c:v>
                </c:pt>
                <c:pt idx="370">
                  <c:v>22</c:v>
                </c:pt>
                <c:pt idx="371">
                  <c:v>25</c:v>
                </c:pt>
              </c:numCache>
            </c:numRef>
          </c:yVal>
          <c:bubbleSize>
            <c:numRef>
              <c:f>'NETMHC.vs.SYFPEITHI.H2-Kd'!$C$1:$C$372</c:f>
              <c:numCache>
                <c:formatCode>General</c:formatCode>
                <c:ptCount val="372"/>
                <c:pt idx="0">
                  <c:v>19</c:v>
                </c:pt>
                <c:pt idx="1">
                  <c:v>27</c:v>
                </c:pt>
                <c:pt idx="2">
                  <c:v>109</c:v>
                </c:pt>
                <c:pt idx="3">
                  <c:v>93</c:v>
                </c:pt>
                <c:pt idx="4">
                  <c:v>134</c:v>
                </c:pt>
                <c:pt idx="5">
                  <c:v>95</c:v>
                </c:pt>
                <c:pt idx="6">
                  <c:v>44</c:v>
                </c:pt>
                <c:pt idx="7">
                  <c:v>23</c:v>
                </c:pt>
                <c:pt idx="8">
                  <c:v>10</c:v>
                </c:pt>
                <c:pt idx="9">
                  <c:v>1</c:v>
                </c:pt>
                <c:pt idx="10">
                  <c:v>57</c:v>
                </c:pt>
                <c:pt idx="11">
                  <c:v>50</c:v>
                </c:pt>
                <c:pt idx="12">
                  <c:v>42</c:v>
                </c:pt>
                <c:pt idx="13">
                  <c:v>87</c:v>
                </c:pt>
                <c:pt idx="14">
                  <c:v>50</c:v>
                </c:pt>
                <c:pt idx="15">
                  <c:v>59</c:v>
                </c:pt>
                <c:pt idx="16">
                  <c:v>70</c:v>
                </c:pt>
                <c:pt idx="17">
                  <c:v>81</c:v>
                </c:pt>
                <c:pt idx="18">
                  <c:v>171</c:v>
                </c:pt>
                <c:pt idx="19">
                  <c:v>175</c:v>
                </c:pt>
                <c:pt idx="20">
                  <c:v>3</c:v>
                </c:pt>
                <c:pt idx="21">
                  <c:v>165</c:v>
                </c:pt>
                <c:pt idx="22">
                  <c:v>57</c:v>
                </c:pt>
                <c:pt idx="23">
                  <c:v>54</c:v>
                </c:pt>
                <c:pt idx="24">
                  <c:v>40</c:v>
                </c:pt>
                <c:pt idx="25">
                  <c:v>17</c:v>
                </c:pt>
                <c:pt idx="26">
                  <c:v>6</c:v>
                </c:pt>
                <c:pt idx="27">
                  <c:v>3</c:v>
                </c:pt>
                <c:pt idx="28">
                  <c:v>110</c:v>
                </c:pt>
                <c:pt idx="29">
                  <c:v>87</c:v>
                </c:pt>
                <c:pt idx="30">
                  <c:v>103</c:v>
                </c:pt>
                <c:pt idx="31">
                  <c:v>62</c:v>
                </c:pt>
                <c:pt idx="32">
                  <c:v>34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67</c:v>
                </c:pt>
                <c:pt idx="37">
                  <c:v>58</c:v>
                </c:pt>
                <c:pt idx="38">
                  <c:v>46</c:v>
                </c:pt>
                <c:pt idx="39">
                  <c:v>7</c:v>
                </c:pt>
                <c:pt idx="40">
                  <c:v>18</c:v>
                </c:pt>
                <c:pt idx="41">
                  <c:v>4</c:v>
                </c:pt>
                <c:pt idx="42">
                  <c:v>3</c:v>
                </c:pt>
                <c:pt idx="43">
                  <c:v>1</c:v>
                </c:pt>
                <c:pt idx="44">
                  <c:v>3</c:v>
                </c:pt>
                <c:pt idx="45">
                  <c:v>47</c:v>
                </c:pt>
                <c:pt idx="46">
                  <c:v>33</c:v>
                </c:pt>
                <c:pt idx="47">
                  <c:v>14</c:v>
                </c:pt>
                <c:pt idx="48">
                  <c:v>9</c:v>
                </c:pt>
                <c:pt idx="49">
                  <c:v>5</c:v>
                </c:pt>
                <c:pt idx="50">
                  <c:v>2</c:v>
                </c:pt>
                <c:pt idx="51">
                  <c:v>15</c:v>
                </c:pt>
                <c:pt idx="52">
                  <c:v>15</c:v>
                </c:pt>
                <c:pt idx="53">
                  <c:v>2</c:v>
                </c:pt>
                <c:pt idx="54">
                  <c:v>8</c:v>
                </c:pt>
                <c:pt idx="55">
                  <c:v>2</c:v>
                </c:pt>
                <c:pt idx="56">
                  <c:v>11</c:v>
                </c:pt>
                <c:pt idx="57">
                  <c:v>7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32</c:v>
                </c:pt>
                <c:pt idx="65">
                  <c:v>43</c:v>
                </c:pt>
                <c:pt idx="66">
                  <c:v>141</c:v>
                </c:pt>
                <c:pt idx="67">
                  <c:v>133</c:v>
                </c:pt>
                <c:pt idx="68">
                  <c:v>84</c:v>
                </c:pt>
                <c:pt idx="69">
                  <c:v>47</c:v>
                </c:pt>
                <c:pt idx="70">
                  <c:v>31</c:v>
                </c:pt>
                <c:pt idx="71">
                  <c:v>13</c:v>
                </c:pt>
                <c:pt idx="72">
                  <c:v>9</c:v>
                </c:pt>
                <c:pt idx="73">
                  <c:v>1</c:v>
                </c:pt>
                <c:pt idx="74">
                  <c:v>71</c:v>
                </c:pt>
                <c:pt idx="75">
                  <c:v>90</c:v>
                </c:pt>
                <c:pt idx="76">
                  <c:v>66</c:v>
                </c:pt>
                <c:pt idx="77">
                  <c:v>96</c:v>
                </c:pt>
                <c:pt idx="78">
                  <c:v>97</c:v>
                </c:pt>
                <c:pt idx="79">
                  <c:v>57</c:v>
                </c:pt>
                <c:pt idx="80">
                  <c:v>95</c:v>
                </c:pt>
                <c:pt idx="81">
                  <c:v>81</c:v>
                </c:pt>
                <c:pt idx="82">
                  <c:v>67</c:v>
                </c:pt>
                <c:pt idx="83">
                  <c:v>91</c:v>
                </c:pt>
                <c:pt idx="84">
                  <c:v>119</c:v>
                </c:pt>
                <c:pt idx="85">
                  <c:v>111</c:v>
                </c:pt>
                <c:pt idx="86">
                  <c:v>57</c:v>
                </c:pt>
                <c:pt idx="87">
                  <c:v>55</c:v>
                </c:pt>
                <c:pt idx="88">
                  <c:v>6</c:v>
                </c:pt>
                <c:pt idx="89">
                  <c:v>12</c:v>
                </c:pt>
                <c:pt idx="90">
                  <c:v>2</c:v>
                </c:pt>
                <c:pt idx="91">
                  <c:v>82</c:v>
                </c:pt>
                <c:pt idx="92">
                  <c:v>114</c:v>
                </c:pt>
                <c:pt idx="93">
                  <c:v>137</c:v>
                </c:pt>
                <c:pt idx="94">
                  <c:v>113</c:v>
                </c:pt>
                <c:pt idx="95">
                  <c:v>73</c:v>
                </c:pt>
                <c:pt idx="96">
                  <c:v>103</c:v>
                </c:pt>
                <c:pt idx="97">
                  <c:v>112</c:v>
                </c:pt>
                <c:pt idx="98">
                  <c:v>68</c:v>
                </c:pt>
                <c:pt idx="99">
                  <c:v>112</c:v>
                </c:pt>
                <c:pt idx="100">
                  <c:v>121</c:v>
                </c:pt>
                <c:pt idx="101">
                  <c:v>105</c:v>
                </c:pt>
                <c:pt idx="102">
                  <c:v>77</c:v>
                </c:pt>
                <c:pt idx="103">
                  <c:v>25</c:v>
                </c:pt>
                <c:pt idx="104">
                  <c:v>10</c:v>
                </c:pt>
                <c:pt idx="105">
                  <c:v>6</c:v>
                </c:pt>
                <c:pt idx="106">
                  <c:v>1</c:v>
                </c:pt>
                <c:pt idx="107">
                  <c:v>167</c:v>
                </c:pt>
                <c:pt idx="108">
                  <c:v>206</c:v>
                </c:pt>
                <c:pt idx="109">
                  <c:v>129</c:v>
                </c:pt>
                <c:pt idx="110">
                  <c:v>103</c:v>
                </c:pt>
                <c:pt idx="111">
                  <c:v>113</c:v>
                </c:pt>
                <c:pt idx="112">
                  <c:v>116</c:v>
                </c:pt>
                <c:pt idx="113">
                  <c:v>84</c:v>
                </c:pt>
                <c:pt idx="114">
                  <c:v>84</c:v>
                </c:pt>
                <c:pt idx="115">
                  <c:v>113</c:v>
                </c:pt>
                <c:pt idx="116">
                  <c:v>201</c:v>
                </c:pt>
                <c:pt idx="117">
                  <c:v>58</c:v>
                </c:pt>
                <c:pt idx="118">
                  <c:v>38</c:v>
                </c:pt>
                <c:pt idx="119">
                  <c:v>11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228</c:v>
                </c:pt>
                <c:pt idx="124">
                  <c:v>242</c:v>
                </c:pt>
                <c:pt idx="125">
                  <c:v>198</c:v>
                </c:pt>
                <c:pt idx="126">
                  <c:v>156</c:v>
                </c:pt>
                <c:pt idx="127">
                  <c:v>158</c:v>
                </c:pt>
                <c:pt idx="128">
                  <c:v>120</c:v>
                </c:pt>
                <c:pt idx="129">
                  <c:v>101</c:v>
                </c:pt>
                <c:pt idx="130">
                  <c:v>95</c:v>
                </c:pt>
                <c:pt idx="131">
                  <c:v>202</c:v>
                </c:pt>
                <c:pt idx="132">
                  <c:v>220</c:v>
                </c:pt>
                <c:pt idx="133">
                  <c:v>30</c:v>
                </c:pt>
                <c:pt idx="134">
                  <c:v>18</c:v>
                </c:pt>
                <c:pt idx="135">
                  <c:v>4</c:v>
                </c:pt>
                <c:pt idx="136">
                  <c:v>5</c:v>
                </c:pt>
                <c:pt idx="137">
                  <c:v>252</c:v>
                </c:pt>
                <c:pt idx="138">
                  <c:v>275</c:v>
                </c:pt>
                <c:pt idx="139">
                  <c:v>224</c:v>
                </c:pt>
                <c:pt idx="140">
                  <c:v>120</c:v>
                </c:pt>
                <c:pt idx="141">
                  <c:v>161</c:v>
                </c:pt>
                <c:pt idx="142">
                  <c:v>80</c:v>
                </c:pt>
                <c:pt idx="143">
                  <c:v>82</c:v>
                </c:pt>
                <c:pt idx="144">
                  <c:v>38</c:v>
                </c:pt>
                <c:pt idx="145">
                  <c:v>216</c:v>
                </c:pt>
                <c:pt idx="146">
                  <c:v>299</c:v>
                </c:pt>
                <c:pt idx="147">
                  <c:v>10</c:v>
                </c:pt>
                <c:pt idx="148">
                  <c:v>5</c:v>
                </c:pt>
                <c:pt idx="149">
                  <c:v>252</c:v>
                </c:pt>
                <c:pt idx="150">
                  <c:v>301</c:v>
                </c:pt>
                <c:pt idx="151">
                  <c:v>193</c:v>
                </c:pt>
                <c:pt idx="152">
                  <c:v>102</c:v>
                </c:pt>
                <c:pt idx="153">
                  <c:v>75</c:v>
                </c:pt>
                <c:pt idx="154">
                  <c:v>40</c:v>
                </c:pt>
                <c:pt idx="155">
                  <c:v>41</c:v>
                </c:pt>
                <c:pt idx="156">
                  <c:v>22</c:v>
                </c:pt>
                <c:pt idx="157">
                  <c:v>244</c:v>
                </c:pt>
                <c:pt idx="158">
                  <c:v>293</c:v>
                </c:pt>
                <c:pt idx="159">
                  <c:v>4</c:v>
                </c:pt>
                <c:pt idx="160">
                  <c:v>1</c:v>
                </c:pt>
                <c:pt idx="161">
                  <c:v>266</c:v>
                </c:pt>
                <c:pt idx="162">
                  <c:v>200</c:v>
                </c:pt>
                <c:pt idx="163">
                  <c:v>156</c:v>
                </c:pt>
                <c:pt idx="164">
                  <c:v>73</c:v>
                </c:pt>
                <c:pt idx="165">
                  <c:v>67</c:v>
                </c:pt>
                <c:pt idx="166">
                  <c:v>55</c:v>
                </c:pt>
                <c:pt idx="167">
                  <c:v>23</c:v>
                </c:pt>
                <c:pt idx="168">
                  <c:v>11</c:v>
                </c:pt>
                <c:pt idx="169">
                  <c:v>189</c:v>
                </c:pt>
                <c:pt idx="170">
                  <c:v>267</c:v>
                </c:pt>
                <c:pt idx="171">
                  <c:v>4</c:v>
                </c:pt>
                <c:pt idx="172">
                  <c:v>267</c:v>
                </c:pt>
                <c:pt idx="173">
                  <c:v>153</c:v>
                </c:pt>
                <c:pt idx="174">
                  <c:v>97</c:v>
                </c:pt>
                <c:pt idx="175">
                  <c:v>62</c:v>
                </c:pt>
                <c:pt idx="176">
                  <c:v>42</c:v>
                </c:pt>
                <c:pt idx="177">
                  <c:v>16</c:v>
                </c:pt>
                <c:pt idx="178">
                  <c:v>6</c:v>
                </c:pt>
                <c:pt idx="179">
                  <c:v>2</c:v>
                </c:pt>
                <c:pt idx="180">
                  <c:v>94</c:v>
                </c:pt>
                <c:pt idx="181">
                  <c:v>5</c:v>
                </c:pt>
                <c:pt idx="182">
                  <c:v>106</c:v>
                </c:pt>
                <c:pt idx="183">
                  <c:v>104</c:v>
                </c:pt>
                <c:pt idx="184">
                  <c:v>153</c:v>
                </c:pt>
                <c:pt idx="185">
                  <c:v>82</c:v>
                </c:pt>
                <c:pt idx="186">
                  <c:v>79</c:v>
                </c:pt>
                <c:pt idx="187">
                  <c:v>34</c:v>
                </c:pt>
                <c:pt idx="188">
                  <c:v>27</c:v>
                </c:pt>
                <c:pt idx="189">
                  <c:v>11</c:v>
                </c:pt>
                <c:pt idx="190">
                  <c:v>4</c:v>
                </c:pt>
                <c:pt idx="191">
                  <c:v>4</c:v>
                </c:pt>
                <c:pt idx="192">
                  <c:v>13</c:v>
                </c:pt>
                <c:pt idx="193">
                  <c:v>4</c:v>
                </c:pt>
                <c:pt idx="194">
                  <c:v>35</c:v>
                </c:pt>
                <c:pt idx="195">
                  <c:v>21</c:v>
                </c:pt>
                <c:pt idx="196">
                  <c:v>26</c:v>
                </c:pt>
                <c:pt idx="197">
                  <c:v>24</c:v>
                </c:pt>
                <c:pt idx="198">
                  <c:v>29</c:v>
                </c:pt>
                <c:pt idx="199">
                  <c:v>45</c:v>
                </c:pt>
                <c:pt idx="200">
                  <c:v>55</c:v>
                </c:pt>
                <c:pt idx="201">
                  <c:v>2</c:v>
                </c:pt>
                <c:pt idx="202">
                  <c:v>1</c:v>
                </c:pt>
                <c:pt idx="203">
                  <c:v>54</c:v>
                </c:pt>
                <c:pt idx="204">
                  <c:v>69</c:v>
                </c:pt>
                <c:pt idx="205">
                  <c:v>56</c:v>
                </c:pt>
                <c:pt idx="206">
                  <c:v>103</c:v>
                </c:pt>
                <c:pt idx="207">
                  <c:v>82</c:v>
                </c:pt>
                <c:pt idx="208">
                  <c:v>69</c:v>
                </c:pt>
                <c:pt idx="209">
                  <c:v>50</c:v>
                </c:pt>
                <c:pt idx="210">
                  <c:v>32</c:v>
                </c:pt>
                <c:pt idx="211">
                  <c:v>4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5</c:v>
                </c:pt>
                <c:pt idx="216">
                  <c:v>15</c:v>
                </c:pt>
                <c:pt idx="217">
                  <c:v>20</c:v>
                </c:pt>
                <c:pt idx="218">
                  <c:v>25</c:v>
                </c:pt>
                <c:pt idx="219">
                  <c:v>25</c:v>
                </c:pt>
                <c:pt idx="220">
                  <c:v>5</c:v>
                </c:pt>
                <c:pt idx="221">
                  <c:v>1</c:v>
                </c:pt>
                <c:pt idx="222">
                  <c:v>3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1</c:v>
                </c:pt>
                <c:pt idx="227">
                  <c:v>2</c:v>
                </c:pt>
                <c:pt idx="228">
                  <c:v>4</c:v>
                </c:pt>
                <c:pt idx="229">
                  <c:v>7</c:v>
                </c:pt>
                <c:pt idx="230">
                  <c:v>3</c:v>
                </c:pt>
                <c:pt idx="231">
                  <c:v>2</c:v>
                </c:pt>
                <c:pt idx="232">
                  <c:v>2</c:v>
                </c:pt>
                <c:pt idx="233">
                  <c:v>1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2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3</c:v>
                </c:pt>
                <c:pt idx="249">
                  <c:v>74</c:v>
                </c:pt>
                <c:pt idx="250">
                  <c:v>52</c:v>
                </c:pt>
                <c:pt idx="251">
                  <c:v>49</c:v>
                </c:pt>
                <c:pt idx="252">
                  <c:v>43</c:v>
                </c:pt>
                <c:pt idx="253">
                  <c:v>44</c:v>
                </c:pt>
                <c:pt idx="254">
                  <c:v>42</c:v>
                </c:pt>
                <c:pt idx="255">
                  <c:v>33</c:v>
                </c:pt>
                <c:pt idx="256">
                  <c:v>12</c:v>
                </c:pt>
                <c:pt idx="257">
                  <c:v>12</c:v>
                </c:pt>
                <c:pt idx="258">
                  <c:v>7</c:v>
                </c:pt>
                <c:pt idx="259">
                  <c:v>4</c:v>
                </c:pt>
                <c:pt idx="260">
                  <c:v>3</c:v>
                </c:pt>
                <c:pt idx="261">
                  <c:v>2</c:v>
                </c:pt>
                <c:pt idx="262">
                  <c:v>6</c:v>
                </c:pt>
                <c:pt idx="263">
                  <c:v>2</c:v>
                </c:pt>
                <c:pt idx="264">
                  <c:v>6</c:v>
                </c:pt>
                <c:pt idx="265">
                  <c:v>4</c:v>
                </c:pt>
                <c:pt idx="266">
                  <c:v>11</c:v>
                </c:pt>
                <c:pt idx="267">
                  <c:v>21</c:v>
                </c:pt>
                <c:pt idx="268">
                  <c:v>7</c:v>
                </c:pt>
                <c:pt idx="269">
                  <c:v>44</c:v>
                </c:pt>
                <c:pt idx="270">
                  <c:v>25</c:v>
                </c:pt>
                <c:pt idx="271">
                  <c:v>42</c:v>
                </c:pt>
                <c:pt idx="272">
                  <c:v>62</c:v>
                </c:pt>
                <c:pt idx="273">
                  <c:v>15</c:v>
                </c:pt>
                <c:pt idx="274">
                  <c:v>29</c:v>
                </c:pt>
                <c:pt idx="275">
                  <c:v>17</c:v>
                </c:pt>
                <c:pt idx="276">
                  <c:v>20</c:v>
                </c:pt>
                <c:pt idx="277">
                  <c:v>10</c:v>
                </c:pt>
                <c:pt idx="278">
                  <c:v>18</c:v>
                </c:pt>
                <c:pt idx="279">
                  <c:v>8</c:v>
                </c:pt>
                <c:pt idx="280">
                  <c:v>1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6</c:v>
                </c:pt>
                <c:pt idx="285">
                  <c:v>6</c:v>
                </c:pt>
                <c:pt idx="286">
                  <c:v>8</c:v>
                </c:pt>
                <c:pt idx="287">
                  <c:v>16</c:v>
                </c:pt>
                <c:pt idx="288">
                  <c:v>30</c:v>
                </c:pt>
                <c:pt idx="289">
                  <c:v>51</c:v>
                </c:pt>
                <c:pt idx="290">
                  <c:v>40</c:v>
                </c:pt>
                <c:pt idx="291">
                  <c:v>23</c:v>
                </c:pt>
                <c:pt idx="292">
                  <c:v>25</c:v>
                </c:pt>
                <c:pt idx="293">
                  <c:v>17</c:v>
                </c:pt>
                <c:pt idx="294">
                  <c:v>7</c:v>
                </c:pt>
                <c:pt idx="295">
                  <c:v>14</c:v>
                </c:pt>
                <c:pt idx="296">
                  <c:v>6</c:v>
                </c:pt>
                <c:pt idx="297">
                  <c:v>6</c:v>
                </c:pt>
                <c:pt idx="298">
                  <c:v>8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5</c:v>
                </c:pt>
                <c:pt idx="303">
                  <c:v>11</c:v>
                </c:pt>
                <c:pt idx="304">
                  <c:v>23</c:v>
                </c:pt>
                <c:pt idx="305">
                  <c:v>14</c:v>
                </c:pt>
                <c:pt idx="306">
                  <c:v>12</c:v>
                </c:pt>
                <c:pt idx="307">
                  <c:v>16</c:v>
                </c:pt>
                <c:pt idx="308">
                  <c:v>7</c:v>
                </c:pt>
                <c:pt idx="309">
                  <c:v>16</c:v>
                </c:pt>
                <c:pt idx="310">
                  <c:v>5</c:v>
                </c:pt>
                <c:pt idx="311">
                  <c:v>9</c:v>
                </c:pt>
                <c:pt idx="312">
                  <c:v>2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8</c:v>
                </c:pt>
                <c:pt idx="319">
                  <c:v>18</c:v>
                </c:pt>
                <c:pt idx="320">
                  <c:v>11</c:v>
                </c:pt>
                <c:pt idx="321">
                  <c:v>11</c:v>
                </c:pt>
                <c:pt idx="322">
                  <c:v>7</c:v>
                </c:pt>
                <c:pt idx="323">
                  <c:v>7</c:v>
                </c:pt>
                <c:pt idx="324">
                  <c:v>15</c:v>
                </c:pt>
                <c:pt idx="325">
                  <c:v>19</c:v>
                </c:pt>
                <c:pt idx="326">
                  <c:v>10</c:v>
                </c:pt>
                <c:pt idx="327">
                  <c:v>4</c:v>
                </c:pt>
                <c:pt idx="328">
                  <c:v>9</c:v>
                </c:pt>
                <c:pt idx="329">
                  <c:v>1</c:v>
                </c:pt>
                <c:pt idx="330">
                  <c:v>1</c:v>
                </c:pt>
                <c:pt idx="331">
                  <c:v>2</c:v>
                </c:pt>
                <c:pt idx="332">
                  <c:v>5</c:v>
                </c:pt>
                <c:pt idx="333">
                  <c:v>4</c:v>
                </c:pt>
                <c:pt idx="334">
                  <c:v>7</c:v>
                </c:pt>
                <c:pt idx="335">
                  <c:v>4</c:v>
                </c:pt>
                <c:pt idx="336">
                  <c:v>2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5</c:v>
                </c:pt>
                <c:pt idx="341">
                  <c:v>1</c:v>
                </c:pt>
                <c:pt idx="342">
                  <c:v>2</c:v>
                </c:pt>
                <c:pt idx="343">
                  <c:v>3</c:v>
                </c:pt>
                <c:pt idx="344">
                  <c:v>2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2</c:v>
                </c:pt>
                <c:pt idx="349">
                  <c:v>2</c:v>
                </c:pt>
                <c:pt idx="350">
                  <c:v>3</c:v>
                </c:pt>
                <c:pt idx="351">
                  <c:v>1</c:v>
                </c:pt>
                <c:pt idx="352">
                  <c:v>1</c:v>
                </c:pt>
                <c:pt idx="353">
                  <c:v>3</c:v>
                </c:pt>
                <c:pt idx="354">
                  <c:v>8</c:v>
                </c:pt>
                <c:pt idx="355">
                  <c:v>4</c:v>
                </c:pt>
                <c:pt idx="356">
                  <c:v>1</c:v>
                </c:pt>
                <c:pt idx="357">
                  <c:v>6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3</c:v>
                </c:pt>
                <c:pt idx="368">
                  <c:v>1</c:v>
                </c:pt>
                <c:pt idx="369">
                  <c:v>3</c:v>
                </c:pt>
                <c:pt idx="370">
                  <c:v>6</c:v>
                </c:pt>
                <c:pt idx="371">
                  <c:v>2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4F81BD"/>
            </a:solidFill>
            <a:ln w="25400">
              <a:noFill/>
            </a:ln>
          </c:spPr>
          <c:trendline>
            <c:trendlineType val="linear"/>
          </c:trendline>
          <c:trendline>
            <c:trendlineType val="linear"/>
          </c:trendline>
          <c:trendline>
            <c:trendlineType val="linear"/>
          </c:trendline>
          <c:trendline>
            <c:name>Weak binder</c:name>
            <c:spPr>
              <a:ln w="38100">
                <a:solidFill>
                  <a:srgbClr val="FF0000"/>
                </a:solidFill>
              </a:ln>
            </c:spPr>
            <c:trendlineType val="movingAvg"/>
            <c:period val="2"/>
          </c:trendline>
          <c:xVal>
            <c:numRef>
              <c:f>'NETMHC.vs.SYFPEITHI.H2-Kd'!$F$2:$F$5</c:f>
              <c:numCache>
                <c:formatCode>General</c:formatCode>
                <c:ptCount val="4"/>
                <c:pt idx="0">
                  <c:v>8.7200000000000024</c:v>
                </c:pt>
                <c:pt idx="1">
                  <c:v>8.7200000000000024</c:v>
                </c:pt>
                <c:pt idx="2">
                  <c:v>8.7200000000000024</c:v>
                </c:pt>
                <c:pt idx="3">
                  <c:v>8.7200000000000024</c:v>
                </c:pt>
              </c:numCache>
            </c:numRef>
          </c:xVal>
          <c:yVal>
            <c:numRef>
              <c:f>'NETMHC.vs.SYFPEITHI.H2-Kd'!$G$2:$G$5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34</c:v>
                </c:pt>
                <c:pt idx="3">
                  <c:v>35</c:v>
                </c:pt>
              </c:numCache>
            </c:numRef>
          </c:yVal>
          <c:bubbleSize>
            <c:numRef>
              <c:f>'NETMHC.vs.SYFPEITHI.H2-Kd'!$H$2:$H$5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bubbleSize>
          <c:bubble3D val="1"/>
        </c:ser>
        <c:bubbleScale val="100"/>
        <c:axId val="33662848"/>
        <c:axId val="33664384"/>
      </c:bubbleChart>
      <c:valAx>
        <c:axId val="33662848"/>
        <c:scaling>
          <c:orientation val="minMax"/>
          <c:max val="20"/>
          <c:min val="-2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3664384"/>
        <c:crossesAt val="-10"/>
        <c:crossBetween val="midCat"/>
      </c:valAx>
      <c:valAx>
        <c:axId val="33664384"/>
        <c:scaling>
          <c:orientation val="minMax"/>
          <c:max val="30"/>
          <c:min val="0"/>
        </c:scaling>
        <c:axPos val="l"/>
        <c:majorGridlines/>
        <c:numFmt formatCode="General" sourceLinked="1"/>
        <c:majorTickMark val="none"/>
        <c:tickLblPos val="high"/>
        <c:spPr>
          <a:noFill/>
          <a:ln w="38100">
            <a:solidFill>
              <a:srgbClr val="00B05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3662848"/>
        <c:crossesAt val="13.2"/>
        <c:crossBetween val="midCat"/>
      </c:valAx>
      <c:spPr>
        <a:noFill/>
        <a:ln>
          <a:noFill/>
        </a:ln>
      </c:spPr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MethA scores</c:v>
          </c:tx>
          <c:cat>
            <c:numRef>
              <c:f>'MethA Epitopes'!$M$1:$M$14</c:f>
              <c:numCache>
                <c:formatCode>General</c:formatCode>
                <c:ptCount val="1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</c:numCache>
            </c:numRef>
          </c:cat>
          <c:val>
            <c:numRef>
              <c:f>'MethA Epitopes'!$N$1:$N$14</c:f>
              <c:numCache>
                <c:formatCode>General</c:formatCode>
                <c:ptCount val="14"/>
                <c:pt idx="0">
                  <c:v>7772</c:v>
                </c:pt>
                <c:pt idx="1">
                  <c:v>5642</c:v>
                </c:pt>
                <c:pt idx="2">
                  <c:v>4050</c:v>
                </c:pt>
                <c:pt idx="3">
                  <c:v>2927</c:v>
                </c:pt>
                <c:pt idx="4">
                  <c:v>1888</c:v>
                </c:pt>
                <c:pt idx="5">
                  <c:v>1217</c:v>
                </c:pt>
                <c:pt idx="6">
                  <c:v>774</c:v>
                </c:pt>
                <c:pt idx="7">
                  <c:v>407</c:v>
                </c:pt>
                <c:pt idx="8">
                  <c:v>231</c:v>
                </c:pt>
                <c:pt idx="9">
                  <c:v>112</c:v>
                </c:pt>
                <c:pt idx="10">
                  <c:v>55</c:v>
                </c:pt>
                <c:pt idx="11">
                  <c:v>22</c:v>
                </c:pt>
                <c:pt idx="12">
                  <c:v>5</c:v>
                </c:pt>
                <c:pt idx="13">
                  <c:v>3</c:v>
                </c:pt>
              </c:numCache>
            </c:numRef>
          </c:val>
        </c:ser>
        <c:gapWidth val="75"/>
        <c:overlap val="-25"/>
        <c:axId val="33827072"/>
        <c:axId val="33570816"/>
      </c:barChart>
      <c:catAx>
        <c:axId val="33827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570816"/>
        <c:crosses val="autoZero"/>
        <c:auto val="1"/>
        <c:lblAlgn val="ctr"/>
        <c:lblOffset val="100"/>
      </c:catAx>
      <c:valAx>
        <c:axId val="335708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382707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'MethA Epitopes'!$O$1:$O$16</c:f>
              <c:numCache>
                <c:formatCode>General</c:formatCode>
                <c:ptCount val="16"/>
                <c:pt idx="0">
                  <c:v>-8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14</c:v>
                </c:pt>
                <c:pt idx="12">
                  <c:v>16</c:v>
                </c:pt>
                <c:pt idx="13">
                  <c:v>18</c:v>
                </c:pt>
                <c:pt idx="14">
                  <c:v>20</c:v>
                </c:pt>
                <c:pt idx="15">
                  <c:v>22</c:v>
                </c:pt>
              </c:numCache>
            </c:numRef>
          </c:cat>
          <c:val>
            <c:numRef>
              <c:f>'MethA Epitopes'!$P$1:$P$16</c:f>
              <c:numCache>
                <c:formatCode>General</c:formatCode>
                <c:ptCount val="16"/>
                <c:pt idx="0">
                  <c:v>2</c:v>
                </c:pt>
                <c:pt idx="1">
                  <c:v>53</c:v>
                </c:pt>
                <c:pt idx="2">
                  <c:v>110</c:v>
                </c:pt>
                <c:pt idx="3">
                  <c:v>999</c:v>
                </c:pt>
                <c:pt idx="4">
                  <c:v>5456</c:v>
                </c:pt>
                <c:pt idx="5">
                  <c:v>6934</c:v>
                </c:pt>
                <c:pt idx="6">
                  <c:v>2999</c:v>
                </c:pt>
                <c:pt idx="7">
                  <c:v>1874</c:v>
                </c:pt>
                <c:pt idx="8">
                  <c:v>2534</c:v>
                </c:pt>
                <c:pt idx="9">
                  <c:v>1848</c:v>
                </c:pt>
                <c:pt idx="10">
                  <c:v>1131</c:v>
                </c:pt>
                <c:pt idx="11">
                  <c:v>709</c:v>
                </c:pt>
                <c:pt idx="12">
                  <c:v>318</c:v>
                </c:pt>
                <c:pt idx="13">
                  <c:v>112</c:v>
                </c:pt>
                <c:pt idx="14">
                  <c:v>24</c:v>
                </c:pt>
                <c:pt idx="15">
                  <c:v>2</c:v>
                </c:pt>
              </c:numCache>
            </c:numRef>
          </c:val>
        </c:ser>
        <c:gapWidth val="75"/>
        <c:overlap val="-25"/>
        <c:axId val="33577984"/>
        <c:axId val="33600256"/>
      </c:barChart>
      <c:catAx>
        <c:axId val="33577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600256"/>
        <c:crosses val="autoZero"/>
        <c:auto val="1"/>
        <c:lblAlgn val="ctr"/>
        <c:lblOffset val="100"/>
      </c:catAx>
      <c:valAx>
        <c:axId val="33600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3357798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0.38354</cdr:x>
      <cdr:y>0.93772</cdr:y>
    </cdr:from>
    <cdr:to>
      <cdr:x>0.51743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376" y="5172075"/>
          <a:ext cx="914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err="1">
              <a:latin typeface="Calibri" pitchFamily="34" charset="0"/>
              <a:cs typeface="Calibri" pitchFamily="34" charset="0"/>
            </a:rPr>
            <a:t>NetMHC</a:t>
          </a:r>
          <a:r>
            <a:rPr lang="en-US" sz="1400" b="1" dirty="0">
              <a:latin typeface="Calibri" pitchFamily="34" charset="0"/>
              <a:cs typeface="Calibri" pitchFamily="34" charset="0"/>
            </a:rPr>
            <a:t> Score</a:t>
          </a:r>
        </a:p>
      </cdr:txBody>
    </cdr:sp>
  </cdr:relSizeAnchor>
  <cdr:relSizeAnchor xmlns:cdr="http://schemas.openxmlformats.org/drawingml/2006/chartDrawing">
    <cdr:from>
      <cdr:x>0.9205</cdr:x>
      <cdr:y>0.34948</cdr:y>
    </cdr:from>
    <cdr:to>
      <cdr:x>0.99303</cdr:x>
      <cdr:y>0.64706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5715001" y="2495550"/>
          <a:ext cx="16383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Calibri" pitchFamily="34" charset="0"/>
              <a:cs typeface="Calibri" pitchFamily="34" charset="0"/>
            </a:rPr>
            <a:t>SYFPEITHI Score</a:t>
          </a:r>
        </a:p>
      </cdr:txBody>
    </cdr:sp>
  </cdr:relSizeAnchor>
  <cdr:relSizeAnchor xmlns:cdr="http://schemas.openxmlformats.org/drawingml/2006/chartDrawing">
    <cdr:from>
      <cdr:x>0.37239</cdr:x>
      <cdr:y>0.02422</cdr:y>
    </cdr:from>
    <cdr:to>
      <cdr:x>0.50628</cdr:x>
      <cdr:y>0.09689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3176" y="133350"/>
          <a:ext cx="9144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Calibri" pitchFamily="34" charset="0"/>
              <a:cs typeface="Calibri" pitchFamily="34" charset="0"/>
            </a:rPr>
            <a:t>H2-Kd</a:t>
          </a:r>
        </a:p>
      </cdr:txBody>
    </cdr:sp>
  </cdr:relSizeAnchor>
  <cdr:relSizeAnchor xmlns:cdr="http://schemas.openxmlformats.org/drawingml/2006/chartDrawing">
    <cdr:from>
      <cdr:x>0.7238</cdr:x>
      <cdr:y>0.58333</cdr:y>
    </cdr:from>
    <cdr:to>
      <cdr:x>0.77261</cdr:x>
      <cdr:y>0.88091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4071929" y="3303067"/>
          <a:ext cx="1405877" cy="31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Strong</a:t>
          </a:r>
          <a:r>
            <a:rPr lang="en-US" sz="1400" b="1" baseline="0" dirty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 Binders</a:t>
          </a:r>
          <a:endParaRPr lang="en-US" sz="14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0.63363</cdr:x>
      <cdr:y>0.58535</cdr:y>
    </cdr:from>
    <cdr:to>
      <cdr:x>0.68245</cdr:x>
      <cdr:y>0.88293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3496509" y="3312592"/>
          <a:ext cx="1405877" cy="31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baseline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Weak Binders</a:t>
          </a:r>
          <a:endParaRPr lang="en-US" sz="14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7FF77B8-68CD-4ECE-86AE-C8D024813117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B84D696-9142-4D91-AD24-9F1BEC86C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A39ED67B-EC46-46F4-8590-A72C92D4FB7E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561226"/>
            <a:ext cx="5852160" cy="4320213"/>
          </a:xfrm>
          <a:prstGeom prst="rect">
            <a:avLst/>
          </a:prstGeom>
        </p:spPr>
        <p:txBody>
          <a:bodyPr vert="horz" lIns="95610" tIns="47805" rIns="95610" bIns="478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5F21942F-737E-4F1F-B954-665A0A88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71638-0BEC-445A-94F6-0B1CD0EBA4A8}" type="slidenum">
              <a:rPr lang="en-US"/>
              <a:pPr/>
              <a:t>8</a:t>
            </a:fld>
            <a:endParaRPr lang="en-US"/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3" tIns="47860" rIns="95723" bIns="47860" anchor="b"/>
          <a:lstStyle/>
          <a:p>
            <a:pPr algn="r" defTabSz="958761"/>
            <a:fld id="{7C264234-5CC7-4F93-92F4-BCDD02FAA03A}" type="slidenum">
              <a:rPr lang="en-US" sz="1200"/>
              <a:pPr algn="r" defTabSz="958761"/>
              <a:t>8</a:t>
            </a:fld>
            <a:endParaRPr lang="en-US" sz="1200" dirty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723" tIns="47860" rIns="95723" bIns="47860"/>
          <a:lstStyle/>
          <a:p>
            <a:r>
              <a:rPr lang="en-US" i="1"/>
              <a:t>NOTE: </a:t>
            </a:r>
            <a:r>
              <a:rPr lang="en-US"/>
              <a:t>P(g|r) is NP-Hard…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8EE9-545E-4323-8174-AC75DDF443CD}" type="slidenum">
              <a:rPr lang="en-US"/>
              <a:pPr/>
              <a:t>9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3" tIns="47860" rIns="95723" bIns="47860" anchor="b"/>
          <a:lstStyle/>
          <a:p>
            <a:pPr algn="r" defTabSz="958761"/>
            <a:fld id="{BC9ADB2E-A481-4E52-A8A4-BFAA9B2D27D8}" type="slidenum">
              <a:rPr lang="en-US" sz="1200"/>
              <a:pPr algn="r" defTabSz="958761"/>
              <a:t>9</a:t>
            </a:fld>
            <a:endParaRPr lang="en-US" sz="1200" dirty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723" tIns="47860" rIns="95723" bIns="4786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D3B61-2482-475E-9743-5859979FE08B}" type="slidenum">
              <a:rPr lang="en-US"/>
              <a:pPr/>
              <a:t>77</a:t>
            </a:fld>
            <a:endParaRPr lang="en-US"/>
          </a:p>
        </p:txBody>
      </p:sp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19" rIns="96639" bIns="48319" anchor="b"/>
          <a:lstStyle/>
          <a:p>
            <a:pPr algn="r" defTabSz="966698"/>
            <a:fld id="{62AF0B22-962C-4D74-8516-7954722EF88F}" type="slidenum">
              <a:rPr lang="en-US" sz="1200"/>
              <a:pPr algn="r" defTabSz="966698"/>
              <a:t>77</a:t>
            </a:fld>
            <a:endParaRPr lang="en-US" sz="1200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39" tIns="48319" rIns="96639" bIns="48319"/>
          <a:lstStyle/>
          <a:p>
            <a:r>
              <a:rPr lang="en-US"/>
              <a:t>-SBS: Sequencing by Synthesis</a:t>
            </a:r>
          </a:p>
          <a:p>
            <a:r>
              <a:rPr lang="en-US"/>
              <a:t>-SBL: Sequencing by Ligation</a:t>
            </a:r>
          </a:p>
          <a:p>
            <a:r>
              <a:rPr lang="en-US"/>
              <a:t>-Challenges in Genome Assembly: The short read lengths and absence of paired ends make it difficult for assembly software to disambiguate repeat regions, therefore resulting in fragmented assemblies.</a:t>
            </a:r>
          </a:p>
          <a:p>
            <a:r>
              <a:rPr lang="en-US"/>
              <a:t>-New Type of sequencing error: in 454 including incorrect estimates of homopolymer lengths,</a:t>
            </a:r>
          </a:p>
          <a:p>
            <a:r>
              <a:rPr lang="en-US"/>
              <a:t>‘transposition-like’ insertions (a base identical to a nearby homopolymer is inserted in a nearby nonadjacent location) and errors caused by multiple templates attached to the same bead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6C01-2C7E-4EC2-AF50-53F98B642D41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C6E4-7E56-4974-9317-CC1BC7334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523E-435E-4A1B-A636-7DF1A40CA7B9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CA7-8E6F-41CC-A4E1-FE296B04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2432-BE2E-4059-8B27-A161A8B7CD71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9879-C0AD-44FA-89B1-AA24651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8F6-83B9-4694-A360-E67AAE7D0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9C816-C958-44B8-A158-20527073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7867-4785-41D9-BB4D-DFDEA34AEB2F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F1D6-40AC-4EDB-BFB9-8B0E8F2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B80F-16D1-4DAB-BE9F-28D16CB1E50E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1B3F-BCC7-4E64-A1F2-1CB02AFC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6D1D-3A54-4911-A9A5-A708A4E83449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08B7-5897-4FB8-A6EA-792C4E21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A25-2D98-43E9-9667-6D2008FE4559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4782-5BC3-452F-9D51-EF6929B2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03EC-912C-45BD-8995-3E7699A49F55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E385-E27F-483D-B2A2-3832C60C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A8B1-141C-4A8B-861C-3A00D4858B3C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EA36-70AB-4D1B-89ED-896F4763B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2D9B-1E1D-49E0-B082-300D1097E350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0CFC-917D-4565-B131-4133C574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C136-3589-4B72-8B20-BFD2F836FB00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3E2B-759C-45E6-BFD3-2F1C0526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B0AEB-082B-469F-AEA3-E5386DE38C4C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219538-8DE8-451B-8C17-EE589F36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dna.engr.uconn.edu/software/PrimerHunter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924050"/>
          </a:xfrm>
        </p:spPr>
        <p:txBody>
          <a:bodyPr/>
          <a:lstStyle/>
          <a:p>
            <a:r>
              <a:rPr lang="en-US" dirty="0" smtClean="0"/>
              <a:t>Bioinformatics Methods for Diagnosis and Treatment of Human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Jorge </a:t>
            </a:r>
            <a:r>
              <a:rPr lang="en-US" dirty="0" err="1" smtClean="0">
                <a:solidFill>
                  <a:schemeClr val="tx1"/>
                </a:solidFill>
              </a:rPr>
              <a:t>Duitama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Dissertation Defense for the Degree of Doctorate in Philosophy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Computer Science &amp; Engineering Department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Connecticut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Merging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3914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108710"/>
                <a:gridCol w="1663065"/>
                <a:gridCol w="1663065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Merge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14600"/>
            <a:ext cx="6400800" cy="2590800"/>
          </a:xfrm>
        </p:spPr>
        <p:txBody>
          <a:bodyPr/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AACGCGGCCAGCCGGCTTCTGTCGGCCAGCAGCCAGGAATCTGGAAACAATGGCTACAGCGTGC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AACGCGGCCAGCCGGCTTCTGTCGGCCAGCCG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CGCGGCCAGCCGGCTTCTGTCGGCCAGCAGCCCGGA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GCGGCCAGCCGGCTTCTGTCGGCCAGCCG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CAGGGA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GCCAGCCGGCTTCTGTCGGCCAGCAGCCAGGAATCT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GCCGGCTTCTGTCGGCCAGCAGCCAGGAATCTGGAA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CTTCTGTCGGCCAGCCG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CAGGAATCTGGAAACAAT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CGGCCAGCAGCCAGGAATCTGGAAACAATGGCTACA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CCAGCAGCCAGGAATCTGGAAACAATGGCTACAGCG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CAAGCAGCCAGGAATCTGGAAACAATGGCTACAGCG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GCAGCCAGGAATCTGGAAACAATGGCTACAGCGTGC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57735"/>
            <a:ext cx="14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Reference</a:t>
            </a:r>
            <a:endParaRPr lang="en-US" sz="2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636384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91955" y="152400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251447" y="22471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133600" y="2819400"/>
            <a:ext cx="1524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3657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i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029200"/>
            <a:ext cx="5676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 : Base call of read r 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ε</a:t>
            </a:r>
            <a:r>
              <a:rPr lang="en-US" sz="2400" baseline="-25000" dirty="0" smtClean="0">
                <a:latin typeface="+mn-lt"/>
              </a:rPr>
              <a:t>r(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) </a:t>
            </a:r>
            <a:r>
              <a:rPr lang="en-US" sz="2400" dirty="0" smtClean="0">
                <a:latin typeface="+mn-lt"/>
              </a:rPr>
              <a:t>: Probability of error reading base call 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</a:t>
            </a:r>
          </a:p>
          <a:p>
            <a:r>
              <a:rPr lang="en-US" sz="2400" dirty="0" err="1" smtClean="0">
                <a:latin typeface="+mn-lt"/>
              </a:rPr>
              <a:t>G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    </a:t>
            </a:r>
            <a:r>
              <a:rPr lang="en-US" sz="2400" dirty="0" smtClean="0">
                <a:latin typeface="+mn-lt"/>
              </a:rPr>
              <a:t>: Genotype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Bayes</a:t>
            </a:r>
            <a:r>
              <a:rPr lang="en-US" dirty="0" smtClean="0"/>
              <a:t> rule to calculate posterior probabilities and pick the genotype with the largest one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724400"/>
            <a:ext cx="579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44629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SNV Detection and Genotyping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Calculate conditional probabilities by multiplying contributions of individual reads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35240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0767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Accuracy Assessment of Variants Detection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113 million 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mRNA reads generated from blood cell tissue of </a:t>
            </a:r>
            <a:r>
              <a:rPr lang="en-US" sz="2800" dirty="0" err="1" smtClean="0"/>
              <a:t>Hapmap</a:t>
            </a:r>
            <a:r>
              <a:rPr lang="en-US" sz="2800" dirty="0" smtClean="0"/>
              <a:t> individual NA12878 (NCBI SRA database accession numbers SRX000565 and SRX000566)</a:t>
            </a:r>
          </a:p>
          <a:p>
            <a:pPr lvl="1" eaLnBrk="1" hangingPunct="1"/>
            <a:r>
              <a:rPr lang="en-US" sz="2400" dirty="0" smtClean="0"/>
              <a:t>We tested genotype calling using as gold standard 3.4 million SNPs with known genotypes for NA12878 available in the database of the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project</a:t>
            </a:r>
          </a:p>
          <a:p>
            <a:pPr lvl="1" eaLnBrk="1" hangingPunct="1"/>
            <a:r>
              <a:rPr lang="en-US" sz="2400" dirty="0" smtClean="0"/>
              <a:t>True positive: called variant for 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coincides</a:t>
            </a:r>
          </a:p>
          <a:p>
            <a:pPr lvl="1" eaLnBrk="1" hangingPunct="1"/>
            <a:r>
              <a:rPr lang="en-US" sz="2400" dirty="0" smtClean="0"/>
              <a:t>False positive: called variant for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does not coincide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Mapping Strategies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219200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Variant Calling Strategies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1600200"/>
          <a:ext cx="6553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90600" y="1219200"/>
          <a:ext cx="701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just x reads per start locus to eliminate PCR amplification artifacts</a:t>
            </a:r>
          </a:p>
          <a:p>
            <a:r>
              <a:rPr lang="en-US" dirty="0" err="1" smtClean="0"/>
              <a:t>Chepelev</a:t>
            </a:r>
            <a:r>
              <a:rPr lang="en-US" dirty="0" smtClean="0"/>
              <a:t> et. al. algorithm:</a:t>
            </a:r>
          </a:p>
          <a:p>
            <a:pPr lvl="1"/>
            <a:r>
              <a:rPr lang="en-US" dirty="0" smtClean="0"/>
              <a:t>For each locus groups starting reads with 0, 1 and 2 mismatches</a:t>
            </a:r>
          </a:p>
          <a:p>
            <a:pPr lvl="1"/>
            <a:r>
              <a:rPr lang="en-US" dirty="0" smtClean="0"/>
              <a:t>Choose at random one read of each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Analysis pipeline for immunotherapy</a:t>
            </a:r>
          </a:p>
          <a:p>
            <a:pPr lvl="1"/>
            <a:r>
              <a:rPr lang="en-US" sz="2400" dirty="0" smtClean="0"/>
              <a:t>Strategies for mRNA reads mapping</a:t>
            </a:r>
          </a:p>
          <a:p>
            <a:pPr lvl="1"/>
            <a:r>
              <a:rPr lang="en-US" sz="2400" dirty="0" smtClean="0"/>
              <a:t>SNV detection and genotyping</a:t>
            </a:r>
          </a:p>
          <a:p>
            <a:pPr lvl="1"/>
            <a:r>
              <a:rPr lang="en-US" sz="2400" dirty="0" smtClean="0"/>
              <a:t>Single individual </a:t>
            </a:r>
            <a:r>
              <a:rPr lang="en-US" sz="2400" dirty="0" err="1" smtClean="0"/>
              <a:t>haplotyping</a:t>
            </a:r>
            <a:endParaRPr lang="en-US" sz="2400" dirty="0" smtClean="0"/>
          </a:p>
          <a:p>
            <a:r>
              <a:rPr lang="en-US" sz="2800" dirty="0" smtClean="0"/>
              <a:t>Results on detection of immunogenic cancer mutations </a:t>
            </a:r>
          </a:p>
          <a:p>
            <a:r>
              <a:rPr lang="en-US" sz="2800" dirty="0" smtClean="0"/>
              <a:t>Conclusions</a:t>
            </a:r>
          </a:p>
          <a:p>
            <a:pPr lvl="1"/>
            <a:r>
              <a:rPr lang="en-US" sz="2400" dirty="0" smtClean="0"/>
              <a:t>Future work: RCCX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Data Filtering Strategies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447800"/>
          <a:ext cx="723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 RPKM bins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219200"/>
          <a:ext cx="6858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b="1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153400" cy="1863725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ReFHap</a:t>
            </a:r>
            <a:r>
              <a:rPr lang="en-US" sz="4000" dirty="0" smtClean="0"/>
              <a:t>: A Reliable and Fast Algorithm for Single Individual </a:t>
            </a:r>
            <a:r>
              <a:rPr lang="en-US" sz="4000" dirty="0" err="1" smtClean="0"/>
              <a:t>Haplotyping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632700" cy="3124200"/>
          </a:xfrm>
        </p:spPr>
        <p:txBody>
          <a:bodyPr/>
          <a:lstStyle/>
          <a:p>
            <a:pPr marL="457200" indent="-457200" eaLnBrk="1" hangingPunct="1"/>
            <a:r>
              <a:rPr lang="en-US" u="sng" dirty="0" smtClean="0">
                <a:solidFill>
                  <a:schemeClr val="tx1"/>
                </a:solidFill>
              </a:rPr>
              <a:t>Jorge Duitama</a:t>
            </a:r>
            <a:r>
              <a:rPr lang="en-US" baseline="30000" dirty="0" smtClean="0">
                <a:solidFill>
                  <a:schemeClr val="tx1"/>
                </a:solidFill>
              </a:rPr>
              <a:t>1,2</a:t>
            </a:r>
            <a:r>
              <a:rPr lang="en-US" dirty="0" smtClean="0">
                <a:solidFill>
                  <a:schemeClr val="tx1"/>
                </a:solidFill>
              </a:rPr>
              <a:t>, Thomas Huebsch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Gayle McEwen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Eun</a:t>
            </a:r>
            <a:r>
              <a:rPr lang="en-US" dirty="0" smtClean="0">
                <a:solidFill>
                  <a:schemeClr val="tx1"/>
                </a:solidFill>
              </a:rPr>
              <a:t>-Kyung Suk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Margret R. Hoehe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pPr marL="457200" indent="-457200" eaLnBrk="1" hangingPunct="1"/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 eaLnBrk="1" hangingPunct="1"/>
            <a:r>
              <a:rPr lang="en-US" sz="1800" dirty="0" smtClean="0">
                <a:solidFill>
                  <a:schemeClr val="tx1"/>
                </a:solidFill>
              </a:rPr>
              <a:t>1. Department of Computer Science and Engineering University of Connecticut, Storrs, CT, USA</a:t>
            </a:r>
          </a:p>
          <a:p>
            <a:pPr marL="457200" indent="-457200" algn="l" eaLnBrk="1" hangingPunct="1"/>
            <a:r>
              <a:rPr lang="en-US" sz="1800" dirty="0" smtClean="0">
                <a:solidFill>
                  <a:schemeClr val="tx1"/>
                </a:solidFill>
              </a:rPr>
              <a:t>2. Max Planck Institute for Molecular Genetics, Berlin,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Haplotyping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Human somatic cells are diploid, containing two sets of nearly identical chromosomes, one set derived from each parent.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3625" y="3200400"/>
            <a:ext cx="6784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urier New" pitchFamily="49" charset="0"/>
              </a:rPr>
              <a:t>ACGT</a:t>
            </a:r>
            <a:r>
              <a:rPr lang="en-US" sz="3200" b="1">
                <a:latin typeface="Courier New" pitchFamily="49" charset="0"/>
              </a:rPr>
              <a:t>T</a:t>
            </a:r>
            <a:r>
              <a:rPr lang="en-US" sz="3200">
                <a:latin typeface="Courier New" pitchFamily="49" charset="0"/>
              </a:rPr>
              <a:t>ACATTG</a:t>
            </a:r>
            <a:r>
              <a:rPr lang="en-US" sz="3200" b="1">
                <a:latin typeface="Courier New" pitchFamily="49" charset="0"/>
              </a:rPr>
              <a:t>C</a:t>
            </a:r>
            <a:r>
              <a:rPr lang="en-US" sz="3200">
                <a:latin typeface="Courier New" pitchFamily="49" charset="0"/>
              </a:rPr>
              <a:t>CACTC</a:t>
            </a:r>
            <a:r>
              <a:rPr lang="en-US" sz="3200" b="1">
                <a:latin typeface="Courier New" pitchFamily="49" charset="0"/>
              </a:rPr>
              <a:t>A</a:t>
            </a:r>
            <a:r>
              <a:rPr lang="en-US" sz="3200">
                <a:latin typeface="Courier New" pitchFamily="49" charset="0"/>
              </a:rPr>
              <a:t>ATC</a:t>
            </a:r>
            <a:r>
              <a:rPr lang="en-US" sz="3200" b="1">
                <a:latin typeface="Courier New" pitchFamily="49" charset="0"/>
              </a:rPr>
              <a:t>--</a:t>
            </a:r>
            <a:r>
              <a:rPr lang="en-US" sz="3200">
                <a:latin typeface="Courier New" pitchFamily="49" charset="0"/>
              </a:rPr>
              <a:t>TGGA</a:t>
            </a:r>
          </a:p>
          <a:p>
            <a:r>
              <a:rPr lang="en-US" sz="3200">
                <a:latin typeface="Courier New" pitchFamily="49" charset="0"/>
              </a:rPr>
              <a:t>ACGT</a:t>
            </a:r>
            <a:r>
              <a:rPr lang="en-US" sz="3200" b="1">
                <a:latin typeface="Courier New" pitchFamily="49" charset="0"/>
              </a:rPr>
              <a:t>C</a:t>
            </a:r>
            <a:r>
              <a:rPr lang="en-US" sz="3200">
                <a:latin typeface="Courier New" pitchFamily="49" charset="0"/>
              </a:rPr>
              <a:t>ACATTG</a:t>
            </a:r>
            <a:r>
              <a:rPr lang="en-US" sz="3200" b="1">
                <a:latin typeface="Courier New" pitchFamily="49" charset="0"/>
              </a:rPr>
              <a:t>-</a:t>
            </a:r>
            <a:r>
              <a:rPr lang="en-US" sz="3200">
                <a:latin typeface="Courier New" pitchFamily="49" charset="0"/>
              </a:rPr>
              <a:t>CACTC</a:t>
            </a:r>
            <a:r>
              <a:rPr lang="en-US" sz="3200" b="1">
                <a:latin typeface="Courier New" pitchFamily="49" charset="0"/>
              </a:rPr>
              <a:t>G</a:t>
            </a:r>
            <a:r>
              <a:rPr lang="en-US" sz="3200">
                <a:latin typeface="Courier New" pitchFamily="49" charset="0"/>
              </a:rPr>
              <a:t>ATC</a:t>
            </a:r>
            <a:r>
              <a:rPr lang="en-US" sz="3200" b="1">
                <a:latin typeface="Courier New" pitchFamily="49" charset="0"/>
              </a:rPr>
              <a:t>GC</a:t>
            </a:r>
            <a:r>
              <a:rPr lang="en-US" sz="3200">
                <a:latin typeface="Courier New" pitchFamily="49" charset="0"/>
              </a:rPr>
              <a:t>TGGA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24212" y="4640263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Heterozygous variants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2360612" y="4208463"/>
            <a:ext cx="13684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4016375" y="4208463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313362" y="420846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6176962" y="42084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Haplotyping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51363"/>
            <a:ext cx="8218488" cy="154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process of grouping alleles that are present together on the same chromosome copy of an individual is called haplotyping</a:t>
            </a:r>
          </a:p>
          <a:p>
            <a:pPr eaLnBrk="1" hangingPunct="1"/>
            <a:r>
              <a:rPr lang="en-US" sz="2000" smtClean="0"/>
              <a:t>Haplotyping enables improved predictions of changes in protein structure and increase power for genome-wide association studies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graphicFrame>
        <p:nvGraphicFramePr>
          <p:cNvPr id="4209" name="Group 113"/>
          <p:cNvGraphicFramePr>
            <a:graphicFrameLocks noGrp="1"/>
          </p:cNvGraphicFramePr>
          <p:nvPr/>
        </p:nvGraphicFramePr>
        <p:xfrm>
          <a:off x="1908175" y="1744663"/>
          <a:ext cx="3252788" cy="2259013"/>
        </p:xfrm>
        <a:graphic>
          <a:graphicData uri="http://schemas.openxmlformats.org/drawingml/2006/table">
            <a:tbl>
              <a:tblPr/>
              <a:tblGrid>
                <a:gridCol w="862013"/>
                <a:gridCol w="1157287"/>
                <a:gridCol w="12334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-,GC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>
            <p:ph sz="half" idx="2"/>
          </p:nvPr>
        </p:nvGraphicFramePr>
        <p:xfrm>
          <a:off x="1908175" y="1736725"/>
          <a:ext cx="5454650" cy="2267904"/>
        </p:xfrm>
        <a:graphic>
          <a:graphicData uri="http://schemas.openxmlformats.org/drawingml/2006/table">
            <a:tbl>
              <a:tblPr/>
              <a:tblGrid>
                <a:gridCol w="862013"/>
                <a:gridCol w="1157287"/>
                <a:gridCol w="1752600"/>
                <a:gridCol w="1682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 Hap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 Hap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Approaches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New experimental approaches are now able to deliver input data for whole genome Single Individual </a:t>
            </a:r>
            <a:r>
              <a:rPr lang="en-US" sz="2400" dirty="0" err="1" smtClean="0"/>
              <a:t>Haplotyping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propose a new formulation and an algorithm for this problem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1755775"/>
          <a:ext cx="756084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553"/>
                <a:gridCol w="31132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Source Information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Approach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Populaton</a:t>
                      </a:r>
                      <a:r>
                        <a:rPr lang="en-US" sz="2000" dirty="0" smtClean="0"/>
                        <a:t> genotypes or </a:t>
                      </a:r>
                      <a:r>
                        <a:rPr lang="en-US" sz="2000" dirty="0" err="1" smtClean="0"/>
                        <a:t>haplotypes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Statistical Phasing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Parental genotypes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Trio Phasing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Evidence of </a:t>
                      </a:r>
                      <a:r>
                        <a:rPr lang="en-US" sz="2000" dirty="0" err="1" smtClean="0"/>
                        <a:t>coocurrance</a:t>
                      </a:r>
                      <a:r>
                        <a:rPr lang="en-US" sz="2000" baseline="0" dirty="0" smtClean="0"/>
                        <a:t> of alleles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Single Individual </a:t>
                      </a:r>
                      <a:r>
                        <a:rPr lang="en-US" sz="2000" dirty="0" err="1" smtClean="0"/>
                        <a:t>Haplotyping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Alleles for each locus are encoded with 0 and 1</a:t>
            </a:r>
          </a:p>
          <a:p>
            <a:pPr eaLnBrk="1" hangingPunct="1"/>
            <a:r>
              <a:rPr lang="en-US" sz="2800" dirty="0" smtClean="0"/>
              <a:t>Fragment: Segment showing </a:t>
            </a:r>
            <a:r>
              <a:rPr lang="en-US" sz="2800" dirty="0" err="1" smtClean="0"/>
              <a:t>coocurrance</a:t>
            </a:r>
            <a:r>
              <a:rPr lang="en-US" sz="2800" dirty="0" smtClean="0"/>
              <a:t> of two or more alleles in the same chromosome copy</a:t>
            </a: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6258" name="Group 114"/>
          <p:cNvGraphicFramePr>
            <a:graphicFrameLocks noGrp="1"/>
          </p:cNvGraphicFramePr>
          <p:nvPr/>
        </p:nvGraphicFramePr>
        <p:xfrm>
          <a:off x="755650" y="4076700"/>
          <a:ext cx="7623175" cy="1168400"/>
        </p:xfrm>
        <a:graphic>
          <a:graphicData uri="http://schemas.openxmlformats.org/drawingml/2006/table">
            <a:tbl>
              <a:tblPr/>
              <a:tblGrid>
                <a:gridCol w="1368425"/>
                <a:gridCol w="625475"/>
                <a:gridCol w="625475"/>
                <a:gridCol w="625475"/>
                <a:gridCol w="625475"/>
                <a:gridCol w="625475"/>
                <a:gridCol w="625475"/>
                <a:gridCol w="625475"/>
                <a:gridCol w="625475"/>
                <a:gridCol w="625475"/>
                <a:gridCol w="62547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smtClean="0"/>
              <a:t>Input: Matrix M of m fragments covering n loci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827088" y="2781300"/>
          <a:ext cx="7489825" cy="3455990"/>
        </p:xfrm>
        <a:graphic>
          <a:graphicData uri="http://schemas.openxmlformats.org/drawingml/2006/table">
            <a:tbl>
              <a:tblPr/>
              <a:tblGrid>
                <a:gridCol w="1152525"/>
                <a:gridCol w="719137"/>
                <a:gridCol w="936625"/>
                <a:gridCol w="936625"/>
                <a:gridCol w="936625"/>
                <a:gridCol w="936625"/>
                <a:gridCol w="936625"/>
                <a:gridCol w="9350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smtClean="0"/>
              <a:t>Input: Matrix M of m fragments covering n loci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827088" y="2781300"/>
          <a:ext cx="7489825" cy="3455990"/>
        </p:xfrm>
        <a:graphic>
          <a:graphicData uri="http://schemas.openxmlformats.org/drawingml/2006/table">
            <a:tbl>
              <a:tblPr/>
              <a:tblGrid>
                <a:gridCol w="1152525"/>
                <a:gridCol w="719137"/>
                <a:gridCol w="936625"/>
                <a:gridCol w="936625"/>
                <a:gridCol w="936625"/>
                <a:gridCol w="936625"/>
                <a:gridCol w="936625"/>
                <a:gridCol w="9350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efforts during the last two decades have provided a huge amount of genomic information for almost every form of life</a:t>
            </a:r>
          </a:p>
          <a:p>
            <a:r>
              <a:rPr lang="en-US" dirty="0" smtClean="0"/>
              <a:t>Much effort is focused on refining methods for diagnosis and treatment of human diseases</a:t>
            </a:r>
          </a:p>
          <a:p>
            <a:r>
              <a:rPr lang="en-US" dirty="0" smtClean="0"/>
              <a:t>The focus of this research is on developing computational methods and software tools for diagnosis and treatment of human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smtClean="0"/>
              <a:t>Input: Matrix M of m fragments covering n loci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827088" y="2781300"/>
          <a:ext cx="7489825" cy="3455990"/>
        </p:xfrm>
        <a:graphic>
          <a:graphicData uri="http://schemas.openxmlformats.org/drawingml/2006/table">
            <a:tbl>
              <a:tblPr/>
              <a:tblGrid>
                <a:gridCol w="1152525"/>
                <a:gridCol w="719137"/>
                <a:gridCol w="936625"/>
                <a:gridCol w="936625"/>
                <a:gridCol w="936625"/>
                <a:gridCol w="936625"/>
                <a:gridCol w="936625"/>
                <a:gridCol w="9350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smtClean="0"/>
              <a:t>Input: Matrix M of m fragments covering n loci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827088" y="2781300"/>
          <a:ext cx="7489825" cy="3455990"/>
        </p:xfrm>
        <a:graphic>
          <a:graphicData uri="http://schemas.openxmlformats.org/drawingml/2006/table">
            <a:tbl>
              <a:tblPr/>
              <a:tblGrid>
                <a:gridCol w="1152525"/>
                <a:gridCol w="719137"/>
                <a:gridCol w="936625"/>
                <a:gridCol w="936625"/>
                <a:gridCol w="936625"/>
                <a:gridCol w="936625"/>
                <a:gridCol w="936625"/>
                <a:gridCol w="9350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89138"/>
            <a:ext cx="55895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678238"/>
            <a:ext cx="42195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5"/>
          <p:cNvSpPr txBox="1">
            <a:spLocks noChangeArrowheads="1"/>
          </p:cNvSpPr>
          <p:nvPr/>
        </p:nvSpPr>
        <p:spPr bwMode="auto">
          <a:xfrm>
            <a:off x="1331913" y="14843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For two alleles a</a:t>
            </a:r>
            <a:r>
              <a:rPr lang="en-US" sz="2400" baseline="-25000"/>
              <a:t>1</a:t>
            </a:r>
            <a:r>
              <a:rPr lang="en-US" sz="2400"/>
              <a:t>, a</a:t>
            </a:r>
            <a:r>
              <a:rPr lang="en-US" sz="2400" baseline="-25000"/>
              <a:t>2</a:t>
            </a:r>
          </a:p>
        </p:txBody>
      </p:sp>
      <p:sp>
        <p:nvSpPr>
          <p:cNvPr id="13318" name="Text Box 186"/>
          <p:cNvSpPr txBox="1">
            <a:spLocks noChangeArrowheads="1"/>
          </p:cNvSpPr>
          <p:nvPr/>
        </p:nvSpPr>
        <p:spPr bwMode="auto">
          <a:xfrm>
            <a:off x="1316038" y="328453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For two rows i</a:t>
            </a:r>
            <a:r>
              <a:rPr lang="en-US" sz="2400" baseline="-25000"/>
              <a:t>1</a:t>
            </a:r>
            <a:r>
              <a:rPr lang="en-US" sz="2400"/>
              <a:t>, i</a:t>
            </a:r>
            <a:r>
              <a:rPr lang="en-US" sz="2400" baseline="-25000"/>
              <a:t>2 </a:t>
            </a:r>
            <a:r>
              <a:rPr lang="en-US" sz="2400"/>
              <a:t>of M</a:t>
            </a:r>
          </a:p>
        </p:txBody>
      </p:sp>
      <p:graphicFrame>
        <p:nvGraphicFramePr>
          <p:cNvPr id="11487" name="Group 223"/>
          <p:cNvGraphicFramePr>
            <a:graphicFrameLocks noGrp="1"/>
          </p:cNvGraphicFramePr>
          <p:nvPr/>
        </p:nvGraphicFramePr>
        <p:xfrm>
          <a:off x="1331913" y="4868863"/>
          <a:ext cx="3167062" cy="1188720"/>
        </p:xfrm>
        <a:graphic>
          <a:graphicData uri="http://schemas.openxmlformats.org/drawingml/2006/table">
            <a:tbl>
              <a:tblPr/>
              <a:tblGrid>
                <a:gridCol w="1135062"/>
                <a:gridCol w="382588"/>
                <a:gridCol w="382587"/>
                <a:gridCol w="501650"/>
                <a:gridCol w="382588"/>
                <a:gridCol w="382587"/>
              </a:tblGrid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9" name="Line 218"/>
          <p:cNvSpPr>
            <a:spLocks noChangeShapeType="1"/>
          </p:cNvSpPr>
          <p:nvPr/>
        </p:nvSpPr>
        <p:spPr bwMode="auto">
          <a:xfrm>
            <a:off x="4859338" y="5389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Text Box 219"/>
          <p:cNvSpPr txBox="1">
            <a:spLocks noChangeArrowheads="1"/>
          </p:cNvSpPr>
          <p:nvPr/>
        </p:nvSpPr>
        <p:spPr bwMode="auto">
          <a:xfrm>
            <a:off x="5795963" y="51006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s(M,1,2)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Formulation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565400"/>
            <a:ext cx="31321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181100" y="1844675"/>
            <a:ext cx="382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For a cut I of rows of M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4221163"/>
            <a:ext cx="7334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Complexity</a:t>
            </a:r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 flipV="1">
            <a:off x="1476375" y="3284538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2124075" y="33575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 flipV="1">
            <a:off x="2195513" y="386238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42988" y="1628775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MFC is NP-Complete</a:t>
            </a:r>
          </a:p>
        </p:txBody>
      </p:sp>
      <p:sp>
        <p:nvSpPr>
          <p:cNvPr id="15367" name="Oval 15"/>
          <p:cNvSpPr>
            <a:spLocks noChangeArrowheads="1"/>
          </p:cNvSpPr>
          <p:nvPr/>
        </p:nvSpPr>
        <p:spPr bwMode="auto">
          <a:xfrm>
            <a:off x="1908175" y="2997200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368" name="Oval 16"/>
          <p:cNvSpPr>
            <a:spLocks noChangeArrowheads="1"/>
          </p:cNvSpPr>
          <p:nvPr/>
        </p:nvSpPr>
        <p:spPr bwMode="auto">
          <a:xfrm>
            <a:off x="1908175" y="4005263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369" name="Oval 17"/>
          <p:cNvSpPr>
            <a:spLocks noChangeArrowheads="1"/>
          </p:cNvSpPr>
          <p:nvPr/>
        </p:nvSpPr>
        <p:spPr bwMode="auto">
          <a:xfrm>
            <a:off x="2555875" y="3573463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370" name="Oval 4"/>
          <p:cNvSpPr>
            <a:spLocks noChangeArrowheads="1"/>
          </p:cNvSpPr>
          <p:nvPr/>
        </p:nvSpPr>
        <p:spPr bwMode="auto">
          <a:xfrm>
            <a:off x="1116013" y="3717925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>
            <a:off x="3635375" y="36449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90" name="Group 54"/>
          <p:cNvGraphicFramePr>
            <a:graphicFrameLocks noGrp="1"/>
          </p:cNvGraphicFramePr>
          <p:nvPr>
            <p:ph idx="1"/>
          </p:nvPr>
        </p:nvGraphicFramePr>
        <p:xfrm>
          <a:off x="5580063" y="2852738"/>
          <a:ext cx="1782762" cy="2072640"/>
        </p:xfrm>
        <a:graphic>
          <a:graphicData uri="http://schemas.openxmlformats.org/drawingml/2006/table">
            <a:tbl>
              <a:tblPr/>
              <a:tblGrid>
                <a:gridCol w="593725"/>
                <a:gridCol w="595312"/>
                <a:gridCol w="5937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103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Reduce the problem to Max-Cut.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Solve Max-Cut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Build </a:t>
            </a:r>
            <a:r>
              <a:rPr lang="en-US" sz="2400" dirty="0" err="1" smtClean="0"/>
              <a:t>haplotypes</a:t>
            </a:r>
            <a:r>
              <a:rPr lang="en-US" sz="2400" dirty="0" smtClean="0"/>
              <a:t> according with the cut </a:t>
            </a:r>
          </a:p>
        </p:txBody>
      </p:sp>
      <p:graphicFrame>
        <p:nvGraphicFramePr>
          <p:cNvPr id="16713" name="Group 329"/>
          <p:cNvGraphicFramePr>
            <a:graphicFrameLocks noGrp="1"/>
          </p:cNvGraphicFramePr>
          <p:nvPr>
            <p:ph sz="half" idx="2"/>
          </p:nvPr>
        </p:nvGraphicFramePr>
        <p:xfrm>
          <a:off x="998538" y="3048000"/>
          <a:ext cx="2349500" cy="1828800"/>
        </p:xfrm>
        <a:graphic>
          <a:graphicData uri="http://schemas.openxmlformats.org/drawingml/2006/table">
            <a:tbl>
              <a:tblPr/>
              <a:tblGrid>
                <a:gridCol w="793750"/>
                <a:gridCol w="311150"/>
                <a:gridCol w="311150"/>
                <a:gridCol w="311150"/>
                <a:gridCol w="311150"/>
                <a:gridCol w="3111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281"/>
          <p:cNvSpPr>
            <a:spLocks noChangeShapeType="1"/>
          </p:cNvSpPr>
          <p:nvPr/>
        </p:nvSpPr>
        <p:spPr bwMode="auto">
          <a:xfrm>
            <a:off x="3635375" y="3840162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318"/>
          <p:cNvSpPr>
            <a:spLocks noChangeShapeType="1"/>
          </p:cNvSpPr>
          <p:nvPr/>
        </p:nvSpPr>
        <p:spPr bwMode="auto">
          <a:xfrm flipV="1">
            <a:off x="5510213" y="3336925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Text Box 319"/>
          <p:cNvSpPr txBox="1">
            <a:spLocks noChangeArrowheads="1"/>
          </p:cNvSpPr>
          <p:nvPr/>
        </p:nvSpPr>
        <p:spPr bwMode="auto">
          <a:xfrm>
            <a:off x="6084888" y="348138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7" name="Line 320"/>
          <p:cNvSpPr>
            <a:spLocks noChangeShapeType="1"/>
          </p:cNvSpPr>
          <p:nvPr/>
        </p:nvSpPr>
        <p:spPr bwMode="auto">
          <a:xfrm>
            <a:off x="5437188" y="3913187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Line 321"/>
          <p:cNvSpPr>
            <a:spLocks noChangeShapeType="1"/>
          </p:cNvSpPr>
          <p:nvPr/>
        </p:nvSpPr>
        <p:spPr bwMode="auto">
          <a:xfrm>
            <a:off x="5510213" y="3840162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Line 322"/>
          <p:cNvSpPr>
            <a:spLocks noChangeShapeType="1"/>
          </p:cNvSpPr>
          <p:nvPr/>
        </p:nvSpPr>
        <p:spPr bwMode="auto">
          <a:xfrm flipV="1">
            <a:off x="6445250" y="39846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323"/>
          <p:cNvSpPr>
            <a:spLocks noChangeShapeType="1"/>
          </p:cNvSpPr>
          <p:nvPr/>
        </p:nvSpPr>
        <p:spPr bwMode="auto">
          <a:xfrm>
            <a:off x="6445250" y="33369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" name="Oval 314"/>
          <p:cNvSpPr>
            <a:spLocks noChangeArrowheads="1"/>
          </p:cNvSpPr>
          <p:nvPr/>
        </p:nvSpPr>
        <p:spPr bwMode="auto">
          <a:xfrm>
            <a:off x="5149850" y="3624262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442" name="Text Box 324"/>
          <p:cNvSpPr txBox="1">
            <a:spLocks noChangeArrowheads="1"/>
          </p:cNvSpPr>
          <p:nvPr/>
        </p:nvSpPr>
        <p:spPr bwMode="auto">
          <a:xfrm>
            <a:off x="5581650" y="31924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3" name="Text Box 325"/>
          <p:cNvSpPr txBox="1">
            <a:spLocks noChangeArrowheads="1"/>
          </p:cNvSpPr>
          <p:nvPr/>
        </p:nvSpPr>
        <p:spPr bwMode="auto">
          <a:xfrm>
            <a:off x="5486400" y="412273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4" name="Text Box 326"/>
          <p:cNvSpPr txBox="1">
            <a:spLocks noChangeArrowheads="1"/>
          </p:cNvSpPr>
          <p:nvPr/>
        </p:nvSpPr>
        <p:spPr bwMode="auto">
          <a:xfrm>
            <a:off x="6661150" y="414813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445" name="Text Box 327"/>
          <p:cNvSpPr txBox="1">
            <a:spLocks noChangeArrowheads="1"/>
          </p:cNvSpPr>
          <p:nvPr/>
        </p:nvSpPr>
        <p:spPr bwMode="auto">
          <a:xfrm>
            <a:off x="6661150" y="3186112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700" name="Oval 316"/>
          <p:cNvSpPr>
            <a:spLocks noChangeArrowheads="1"/>
          </p:cNvSpPr>
          <p:nvPr/>
        </p:nvSpPr>
        <p:spPr bwMode="auto">
          <a:xfrm>
            <a:off x="6084888" y="304800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699" name="Oval 315"/>
          <p:cNvSpPr>
            <a:spLocks noChangeArrowheads="1"/>
          </p:cNvSpPr>
          <p:nvPr/>
        </p:nvSpPr>
        <p:spPr bwMode="auto">
          <a:xfrm>
            <a:off x="6877050" y="3697287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6701" name="Oval 317"/>
          <p:cNvSpPr>
            <a:spLocks noChangeArrowheads="1"/>
          </p:cNvSpPr>
          <p:nvPr/>
        </p:nvSpPr>
        <p:spPr bwMode="auto">
          <a:xfrm>
            <a:off x="6013450" y="427355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714" name="Text Box 330"/>
          <p:cNvSpPr txBox="1">
            <a:spLocks noChangeArrowheads="1"/>
          </p:cNvSpPr>
          <p:nvPr/>
        </p:nvSpPr>
        <p:spPr bwMode="auto">
          <a:xfrm>
            <a:off x="3327400" y="5378450"/>
            <a:ext cx="3332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00110</a:t>
            </a:r>
          </a:p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11001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6715" name="Line 331"/>
          <p:cNvSpPr>
            <a:spLocks noChangeShapeType="1"/>
          </p:cNvSpPr>
          <p:nvPr/>
        </p:nvSpPr>
        <p:spPr bwMode="auto">
          <a:xfrm flipH="1">
            <a:off x="4284663" y="491966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4" grpId="0"/>
      <p:bldP spid="167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 for Max-Cut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Build </a:t>
            </a:r>
            <a:r>
              <a:rPr lang="en-US" sz="2800" i="1" dirty="0" smtClean="0"/>
              <a:t>G=(</a:t>
            </a:r>
            <a:r>
              <a:rPr lang="en-US" sz="2800" i="1" dirty="0" err="1" smtClean="0"/>
              <a:t>V,E,w</a:t>
            </a:r>
            <a:r>
              <a:rPr lang="en-US" sz="2800" i="1" dirty="0" smtClean="0"/>
              <a:t>)</a:t>
            </a:r>
            <a:r>
              <a:rPr lang="en-US" sz="2800" dirty="0" smtClean="0"/>
              <a:t> from </a:t>
            </a:r>
            <a:r>
              <a:rPr lang="en-US" sz="2800" i="1" dirty="0" smtClean="0"/>
              <a:t>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Sort </a:t>
            </a:r>
            <a:r>
              <a:rPr lang="en-US" sz="2800" i="1" dirty="0" smtClean="0"/>
              <a:t>E</a:t>
            </a:r>
            <a:r>
              <a:rPr lang="en-US" sz="2800" dirty="0" smtClean="0"/>
              <a:t> from largest to smallest weight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Init </a:t>
            </a:r>
            <a:r>
              <a:rPr lang="en-US" sz="2800" i="1" dirty="0" smtClean="0"/>
              <a:t>I</a:t>
            </a:r>
            <a:r>
              <a:rPr lang="en-US" sz="2800" dirty="0" smtClean="0"/>
              <a:t> with a random subset of </a:t>
            </a:r>
            <a:r>
              <a:rPr lang="en-US" sz="2800" i="1" dirty="0" smtClean="0"/>
              <a:t>V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For each </a:t>
            </a:r>
            <a:r>
              <a:rPr lang="en-US" sz="2800" i="1" dirty="0" smtClean="0"/>
              <a:t>e</a:t>
            </a:r>
            <a:r>
              <a:rPr lang="en-US" sz="2800" dirty="0" smtClean="0"/>
              <a:t> in the first </a:t>
            </a:r>
            <a:r>
              <a:rPr lang="en-US" sz="2800" i="1" dirty="0" smtClean="0"/>
              <a:t>k</a:t>
            </a:r>
            <a:r>
              <a:rPr lang="en-US" sz="2800" dirty="0" smtClean="0"/>
              <a:t> edges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sz="2400" dirty="0" smtClean="0"/>
              <a:t>I’ </a:t>
            </a:r>
            <a:r>
              <a:rPr lang="en-US" sz="2400" dirty="0" smtClean="0">
                <a:cs typeface="Arial" charset="0"/>
              </a:rPr>
              <a:t>← </a:t>
            </a:r>
            <a:r>
              <a:rPr lang="en-US" sz="2400" dirty="0" err="1" smtClean="0">
                <a:cs typeface="Arial" charset="0"/>
              </a:rPr>
              <a:t>GreedyInit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err="1" smtClean="0">
                <a:cs typeface="Arial" charset="0"/>
              </a:rPr>
              <a:t>G,e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sz="2400" dirty="0" smtClean="0"/>
              <a:t>I’ </a:t>
            </a:r>
            <a:r>
              <a:rPr lang="en-US" sz="2400" dirty="0" smtClean="0">
                <a:cs typeface="Arial" charset="0"/>
              </a:rPr>
              <a:t>← </a:t>
            </a:r>
            <a:r>
              <a:rPr lang="en-US" sz="2400" dirty="0" err="1" smtClean="0">
                <a:cs typeface="Arial" charset="0"/>
              </a:rPr>
              <a:t>GreedyImprovement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i="1" dirty="0" smtClean="0">
                <a:cs typeface="Arial" charset="0"/>
              </a:rPr>
              <a:t>G,I’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sz="2400" dirty="0" smtClean="0">
                <a:cs typeface="Arial" charset="0"/>
              </a:rPr>
              <a:t>If </a:t>
            </a:r>
            <a:r>
              <a:rPr lang="en-US" sz="2400" i="1" dirty="0" smtClean="0">
                <a:cs typeface="Arial" charset="0"/>
              </a:rPr>
              <a:t>s(M, I) &lt; s(M, I’)</a:t>
            </a:r>
            <a:r>
              <a:rPr lang="en-US" sz="2400" dirty="0" smtClean="0">
                <a:cs typeface="Arial" charset="0"/>
              </a:rPr>
              <a:t> then </a:t>
            </a:r>
            <a:r>
              <a:rPr lang="en-US" sz="2400" i="1" dirty="0" smtClean="0"/>
              <a:t>I </a:t>
            </a:r>
            <a:r>
              <a:rPr lang="en-US" sz="2400" i="1" dirty="0" smtClean="0">
                <a:cs typeface="Arial" charset="0"/>
              </a:rPr>
              <a:t>← I’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Total complexity: O(k(m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k</a:t>
            </a:r>
            <a:r>
              <a:rPr lang="en-US" sz="2800" baseline="-25000" dirty="0" smtClean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k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+ mk</a:t>
            </a:r>
            <a:r>
              <a:rPr lang="en-US" sz="2800" baseline="-25000" dirty="0" smtClean="0">
                <a:cs typeface="Arial" charset="0"/>
              </a:rPr>
              <a:t>1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k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))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Greedy Init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42988" y="2565400"/>
            <a:ext cx="2519362" cy="1368425"/>
            <a:chOff x="657" y="1616"/>
            <a:chExt cx="1587" cy="862"/>
          </a:xfrm>
        </p:grpSpPr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1428" y="1752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6"/>
            <p:cNvSpPr>
              <a:spLocks noChangeShapeType="1"/>
            </p:cNvSpPr>
            <p:nvPr/>
          </p:nvSpPr>
          <p:spPr bwMode="auto">
            <a:xfrm flipV="1">
              <a:off x="1428" y="1797"/>
              <a:ext cx="589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 flipV="1">
              <a:off x="883" y="1797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8"/>
            <p:cNvSpPr>
              <a:spLocks noChangeShapeType="1"/>
            </p:cNvSpPr>
            <p:nvPr/>
          </p:nvSpPr>
          <p:spPr bwMode="auto">
            <a:xfrm>
              <a:off x="883" y="2115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9"/>
            <p:cNvSpPr>
              <a:spLocks noChangeShapeType="1"/>
            </p:cNvSpPr>
            <p:nvPr/>
          </p:nvSpPr>
          <p:spPr bwMode="auto">
            <a:xfrm flipH="1" flipV="1">
              <a:off x="1428" y="238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0"/>
            <p:cNvSpPr>
              <a:spLocks noChangeShapeType="1"/>
            </p:cNvSpPr>
            <p:nvPr/>
          </p:nvSpPr>
          <p:spPr bwMode="auto">
            <a:xfrm flipV="1">
              <a:off x="2108" y="179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Oval 9"/>
            <p:cNvSpPr>
              <a:spLocks noChangeArrowheads="1"/>
            </p:cNvSpPr>
            <p:nvPr/>
          </p:nvSpPr>
          <p:spPr bwMode="auto">
            <a:xfrm>
              <a:off x="1201" y="1616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455" name="Oval 10"/>
            <p:cNvSpPr>
              <a:spLocks noChangeArrowheads="1"/>
            </p:cNvSpPr>
            <p:nvPr/>
          </p:nvSpPr>
          <p:spPr bwMode="auto">
            <a:xfrm>
              <a:off x="1972" y="1616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8456" name="Oval 11"/>
            <p:cNvSpPr>
              <a:spLocks noChangeArrowheads="1"/>
            </p:cNvSpPr>
            <p:nvPr/>
          </p:nvSpPr>
          <p:spPr bwMode="auto">
            <a:xfrm>
              <a:off x="1201" y="2251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8457" name="Oval 14"/>
            <p:cNvSpPr>
              <a:spLocks noChangeArrowheads="1"/>
            </p:cNvSpPr>
            <p:nvPr/>
          </p:nvSpPr>
          <p:spPr bwMode="auto">
            <a:xfrm>
              <a:off x="657" y="1933"/>
              <a:ext cx="272" cy="2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8458" name="Oval 15"/>
            <p:cNvSpPr>
              <a:spLocks noChangeArrowheads="1"/>
            </p:cNvSpPr>
            <p:nvPr/>
          </p:nvSpPr>
          <p:spPr bwMode="auto">
            <a:xfrm>
              <a:off x="1972" y="2251"/>
              <a:ext cx="272" cy="2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18436" name="Line 21"/>
          <p:cNvSpPr>
            <a:spLocks noChangeShapeType="1"/>
          </p:cNvSpPr>
          <p:nvPr/>
        </p:nvSpPr>
        <p:spPr bwMode="auto">
          <a:xfrm flipV="1">
            <a:off x="6516688" y="27813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22"/>
          <p:cNvSpPr>
            <a:spLocks noChangeShapeType="1"/>
          </p:cNvSpPr>
          <p:nvPr/>
        </p:nvSpPr>
        <p:spPr bwMode="auto">
          <a:xfrm flipV="1">
            <a:off x="6516688" y="2852738"/>
            <a:ext cx="9350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23"/>
          <p:cNvSpPr>
            <a:spLocks noChangeShapeType="1"/>
          </p:cNvSpPr>
          <p:nvPr/>
        </p:nvSpPr>
        <p:spPr bwMode="auto">
          <a:xfrm flipV="1">
            <a:off x="5651500" y="2852738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24"/>
          <p:cNvSpPr>
            <a:spLocks noChangeShapeType="1"/>
          </p:cNvSpPr>
          <p:nvPr/>
        </p:nvSpPr>
        <p:spPr bwMode="auto">
          <a:xfrm>
            <a:off x="5651500" y="3357563"/>
            <a:ext cx="576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25"/>
          <p:cNvSpPr>
            <a:spLocks noChangeShapeType="1"/>
          </p:cNvSpPr>
          <p:nvPr/>
        </p:nvSpPr>
        <p:spPr bwMode="auto">
          <a:xfrm flipH="1" flipV="1">
            <a:off x="6516688" y="37893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26"/>
          <p:cNvSpPr>
            <a:spLocks noChangeShapeType="1"/>
          </p:cNvSpPr>
          <p:nvPr/>
        </p:nvSpPr>
        <p:spPr bwMode="auto">
          <a:xfrm flipV="1">
            <a:off x="7596188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27"/>
          <p:cNvSpPr>
            <a:spLocks noChangeArrowheads="1"/>
          </p:cNvSpPr>
          <p:nvPr/>
        </p:nvSpPr>
        <p:spPr bwMode="auto">
          <a:xfrm>
            <a:off x="6156325" y="2565400"/>
            <a:ext cx="431800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8443" name="Oval 28"/>
          <p:cNvSpPr>
            <a:spLocks noChangeArrowheads="1"/>
          </p:cNvSpPr>
          <p:nvPr/>
        </p:nvSpPr>
        <p:spPr bwMode="auto">
          <a:xfrm>
            <a:off x="7380288" y="2565400"/>
            <a:ext cx="431800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6156325" y="3573463"/>
            <a:ext cx="431800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>
            <a:off x="5292725" y="3068638"/>
            <a:ext cx="431800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8446" name="Oval 31"/>
          <p:cNvSpPr>
            <a:spLocks noChangeArrowheads="1"/>
          </p:cNvSpPr>
          <p:nvPr/>
        </p:nvSpPr>
        <p:spPr bwMode="auto">
          <a:xfrm>
            <a:off x="7380288" y="3573463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8447" name="Line 33"/>
          <p:cNvSpPr>
            <a:spLocks noChangeShapeType="1"/>
          </p:cNvSpPr>
          <p:nvPr/>
        </p:nvSpPr>
        <p:spPr bwMode="auto">
          <a:xfrm>
            <a:off x="3851275" y="328453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67000" y="5334000"/>
            <a:ext cx="3426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cs typeface="Arial" charset="0"/>
              </a:rPr>
              <a:t>Complexity: O(m</a:t>
            </a:r>
            <a:r>
              <a:rPr lang="en-US" sz="2800" baseline="30000" dirty="0" smtClean="0">
                <a:latin typeface="+mn-lt"/>
                <a:cs typeface="Arial" charset="0"/>
              </a:rPr>
              <a:t>2</a:t>
            </a:r>
            <a:r>
              <a:rPr lang="en-US" sz="2800" dirty="0" smtClean="0">
                <a:latin typeface="+mn-lt"/>
                <a:cs typeface="Arial" charset="0"/>
              </a:rPr>
              <a:t>k</a:t>
            </a:r>
            <a:r>
              <a:rPr lang="en-US" sz="2800" baseline="-25000" dirty="0" smtClean="0">
                <a:latin typeface="+mn-lt"/>
                <a:cs typeface="Arial" charset="0"/>
              </a:rPr>
              <a:t>1</a:t>
            </a:r>
            <a:r>
              <a:rPr lang="en-US" sz="2800" dirty="0" smtClean="0">
                <a:latin typeface="+mn-lt"/>
                <a:cs typeface="Arial" charset="0"/>
              </a:rPr>
              <a:t>k</a:t>
            </a:r>
            <a:r>
              <a:rPr lang="en-US" sz="2800" baseline="-25000" dirty="0" smtClean="0">
                <a:latin typeface="+mn-lt"/>
                <a:cs typeface="Arial" charset="0"/>
              </a:rPr>
              <a:t>2</a:t>
            </a:r>
            <a:r>
              <a:rPr lang="en-US" sz="2800" dirty="0" smtClean="0">
                <a:latin typeface="+mn-lt"/>
                <a:cs typeface="Arial" charset="0"/>
              </a:rPr>
              <a:t>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Optimization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en-US" smtClean="0"/>
              <a:t>Classical greedy algorithm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31913" y="2781300"/>
            <a:ext cx="1727200" cy="2087563"/>
            <a:chOff x="839" y="1752"/>
            <a:chExt cx="1088" cy="1315"/>
          </a:xfrm>
        </p:grpSpPr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>
              <a:off x="97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>
              <a:off x="975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V="1">
              <a:off x="1066" y="2160"/>
              <a:ext cx="63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1"/>
            <p:cNvSpPr>
              <a:spLocks noChangeShapeType="1"/>
            </p:cNvSpPr>
            <p:nvPr/>
          </p:nvSpPr>
          <p:spPr bwMode="auto">
            <a:xfrm flipH="1" flipV="1">
              <a:off x="1020" y="1888"/>
              <a:ext cx="6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Oval 4"/>
            <p:cNvSpPr>
              <a:spLocks noChangeArrowheads="1"/>
            </p:cNvSpPr>
            <p:nvPr/>
          </p:nvSpPr>
          <p:spPr bwMode="auto">
            <a:xfrm>
              <a:off x="839" y="1752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9476" name="Oval 5"/>
            <p:cNvSpPr>
              <a:spLocks noChangeArrowheads="1"/>
            </p:cNvSpPr>
            <p:nvPr/>
          </p:nvSpPr>
          <p:spPr bwMode="auto">
            <a:xfrm>
              <a:off x="839" y="2840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9477" name="Oval 6"/>
            <p:cNvSpPr>
              <a:spLocks noChangeArrowheads="1"/>
            </p:cNvSpPr>
            <p:nvPr/>
          </p:nvSpPr>
          <p:spPr bwMode="auto">
            <a:xfrm>
              <a:off x="1655" y="2024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9478" name="Oval 7"/>
            <p:cNvSpPr>
              <a:spLocks noChangeArrowheads="1"/>
            </p:cNvSpPr>
            <p:nvPr/>
          </p:nvSpPr>
          <p:spPr bwMode="auto">
            <a:xfrm>
              <a:off x="839" y="2296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19461" name="Line 12"/>
          <p:cNvSpPr>
            <a:spLocks noChangeShapeType="1"/>
          </p:cNvSpPr>
          <p:nvPr/>
        </p:nvSpPr>
        <p:spPr bwMode="auto">
          <a:xfrm>
            <a:off x="3563938" y="36449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651500" y="2997200"/>
            <a:ext cx="1728788" cy="1441450"/>
            <a:chOff x="3560" y="1888"/>
            <a:chExt cx="1089" cy="908"/>
          </a:xfrm>
        </p:grpSpPr>
        <p:sp>
          <p:nvSpPr>
            <p:cNvPr id="19463" name="Line 13"/>
            <p:cNvSpPr>
              <a:spLocks noChangeShapeType="1"/>
            </p:cNvSpPr>
            <p:nvPr/>
          </p:nvSpPr>
          <p:spPr bwMode="auto">
            <a:xfrm>
              <a:off x="3697" y="2070"/>
              <a:ext cx="725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14"/>
            <p:cNvSpPr>
              <a:spLocks noChangeShapeType="1"/>
            </p:cNvSpPr>
            <p:nvPr/>
          </p:nvSpPr>
          <p:spPr bwMode="auto">
            <a:xfrm flipH="1" flipV="1">
              <a:off x="3833" y="2659"/>
              <a:ext cx="6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15"/>
            <p:cNvSpPr>
              <a:spLocks noChangeShapeType="1"/>
            </p:cNvSpPr>
            <p:nvPr/>
          </p:nvSpPr>
          <p:spPr bwMode="auto">
            <a:xfrm flipV="1">
              <a:off x="4513" y="202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6"/>
            <p:cNvSpPr>
              <a:spLocks noChangeShapeType="1"/>
            </p:cNvSpPr>
            <p:nvPr/>
          </p:nvSpPr>
          <p:spPr bwMode="auto">
            <a:xfrm flipH="1">
              <a:off x="3742" y="2024"/>
              <a:ext cx="6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Oval 17"/>
            <p:cNvSpPr>
              <a:spLocks noChangeArrowheads="1"/>
            </p:cNvSpPr>
            <p:nvPr/>
          </p:nvSpPr>
          <p:spPr bwMode="auto">
            <a:xfrm>
              <a:off x="3561" y="1889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9468" name="Oval 18"/>
            <p:cNvSpPr>
              <a:spLocks noChangeArrowheads="1"/>
            </p:cNvSpPr>
            <p:nvPr/>
          </p:nvSpPr>
          <p:spPr bwMode="auto">
            <a:xfrm>
              <a:off x="3560" y="2568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9469" name="Oval 19"/>
            <p:cNvSpPr>
              <a:spLocks noChangeArrowheads="1"/>
            </p:cNvSpPr>
            <p:nvPr/>
          </p:nvSpPr>
          <p:spPr bwMode="auto">
            <a:xfrm>
              <a:off x="4377" y="1888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9470" name="Oval 20"/>
            <p:cNvSpPr>
              <a:spLocks noChangeArrowheads="1"/>
            </p:cNvSpPr>
            <p:nvPr/>
          </p:nvSpPr>
          <p:spPr bwMode="auto">
            <a:xfrm>
              <a:off x="4377" y="2569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67000" y="5334000"/>
            <a:ext cx="3426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cs typeface="Arial" charset="0"/>
              </a:rPr>
              <a:t>Complexity: O(mk</a:t>
            </a:r>
            <a:r>
              <a:rPr lang="en-US" sz="2800" baseline="-25000" dirty="0" smtClean="0">
                <a:latin typeface="+mn-lt"/>
                <a:cs typeface="Arial" charset="0"/>
              </a:rPr>
              <a:t>1</a:t>
            </a:r>
            <a:r>
              <a:rPr lang="en-US" sz="2800" dirty="0" smtClean="0">
                <a:latin typeface="+mn-lt"/>
                <a:cs typeface="Arial" charset="0"/>
              </a:rPr>
              <a:t>k</a:t>
            </a:r>
            <a:r>
              <a:rPr lang="en-US" sz="2800" baseline="-25000" dirty="0" smtClean="0">
                <a:latin typeface="+mn-lt"/>
                <a:cs typeface="Arial" charset="0"/>
              </a:rPr>
              <a:t>2</a:t>
            </a:r>
            <a:r>
              <a:rPr lang="en-US" sz="2800" dirty="0" smtClean="0">
                <a:latin typeface="+mn-lt"/>
                <a:cs typeface="Arial" charset="0"/>
              </a:rPr>
              <a:t>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Optimization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 eaLnBrk="1" hangingPunct="1"/>
            <a:r>
              <a:rPr lang="en-US" smtClean="0"/>
              <a:t>Edge flipping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31913" y="3429000"/>
            <a:ext cx="1727200" cy="1223963"/>
            <a:chOff x="839" y="2160"/>
            <a:chExt cx="1088" cy="771"/>
          </a:xfrm>
        </p:grpSpPr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>
              <a:off x="975" y="2387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 flipH="1" flipV="1">
              <a:off x="1066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 flipV="1">
              <a:off x="1791" y="234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 flipV="1">
              <a:off x="1020" y="2296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10"/>
            <p:cNvSpPr>
              <a:spLocks noChangeArrowheads="1"/>
            </p:cNvSpPr>
            <p:nvPr/>
          </p:nvSpPr>
          <p:spPr bwMode="auto">
            <a:xfrm>
              <a:off x="839" y="2160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>
              <a:off x="1655" y="2160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0500" name="Oval 12"/>
            <p:cNvSpPr>
              <a:spLocks noChangeArrowheads="1"/>
            </p:cNvSpPr>
            <p:nvPr/>
          </p:nvSpPr>
          <p:spPr bwMode="auto">
            <a:xfrm>
              <a:off x="839" y="2704"/>
              <a:ext cx="272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0501" name="Oval 13"/>
            <p:cNvSpPr>
              <a:spLocks noChangeArrowheads="1"/>
            </p:cNvSpPr>
            <p:nvPr/>
          </p:nvSpPr>
          <p:spPr bwMode="auto">
            <a:xfrm>
              <a:off x="1655" y="2704"/>
              <a:ext cx="272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sp>
        <p:nvSpPr>
          <p:cNvPr id="20485" name="Line 21"/>
          <p:cNvSpPr>
            <a:spLocks noChangeShapeType="1"/>
          </p:cNvSpPr>
          <p:nvPr/>
        </p:nvSpPr>
        <p:spPr bwMode="auto">
          <a:xfrm>
            <a:off x="3635375" y="40052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23"/>
          <p:cNvSpPr>
            <a:spLocks noChangeShapeType="1"/>
          </p:cNvSpPr>
          <p:nvPr/>
        </p:nvSpPr>
        <p:spPr bwMode="auto">
          <a:xfrm flipH="1" flipV="1">
            <a:off x="6300788" y="45085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5"/>
          <p:cNvSpPr>
            <a:spLocks noChangeShapeType="1"/>
          </p:cNvSpPr>
          <p:nvPr/>
        </p:nvSpPr>
        <p:spPr bwMode="auto">
          <a:xfrm flipV="1">
            <a:off x="6227763" y="36449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31"/>
          <p:cNvSpPr>
            <a:spLocks noChangeShapeType="1"/>
          </p:cNvSpPr>
          <p:nvPr/>
        </p:nvSpPr>
        <p:spPr bwMode="auto">
          <a:xfrm flipV="1">
            <a:off x="6300788" y="3644900"/>
            <a:ext cx="10795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32"/>
          <p:cNvSpPr>
            <a:spLocks noChangeShapeType="1"/>
          </p:cNvSpPr>
          <p:nvPr/>
        </p:nvSpPr>
        <p:spPr bwMode="auto">
          <a:xfrm>
            <a:off x="6300788" y="3716338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Oval 26"/>
          <p:cNvSpPr>
            <a:spLocks noChangeArrowheads="1"/>
          </p:cNvSpPr>
          <p:nvPr/>
        </p:nvSpPr>
        <p:spPr bwMode="auto">
          <a:xfrm>
            <a:off x="5940425" y="3429000"/>
            <a:ext cx="431800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0491" name="Oval 27"/>
          <p:cNvSpPr>
            <a:spLocks noChangeArrowheads="1"/>
          </p:cNvSpPr>
          <p:nvPr/>
        </p:nvSpPr>
        <p:spPr bwMode="auto">
          <a:xfrm>
            <a:off x="7235825" y="3429000"/>
            <a:ext cx="431800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0492" name="Oval 28"/>
          <p:cNvSpPr>
            <a:spLocks noChangeArrowheads="1"/>
          </p:cNvSpPr>
          <p:nvPr/>
        </p:nvSpPr>
        <p:spPr bwMode="auto">
          <a:xfrm>
            <a:off x="5940425" y="4292600"/>
            <a:ext cx="431800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0493" name="Oval 29"/>
          <p:cNvSpPr>
            <a:spLocks noChangeArrowheads="1"/>
          </p:cNvSpPr>
          <p:nvPr/>
        </p:nvSpPr>
        <p:spPr bwMode="auto">
          <a:xfrm>
            <a:off x="7235825" y="4292600"/>
            <a:ext cx="431800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5334000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cs typeface="Arial" charset="0"/>
              </a:rPr>
              <a:t>Complexity: O(</a:t>
            </a:r>
            <a:r>
              <a:rPr lang="en-US" sz="2800" dirty="0" smtClean="0">
                <a:cs typeface="Arial" charset="0"/>
              </a:rPr>
              <a:t>mk</a:t>
            </a:r>
            <a:r>
              <a:rPr lang="en-US" sz="2800" baseline="-25000" dirty="0" smtClean="0">
                <a:cs typeface="Arial" charset="0"/>
              </a:rPr>
              <a:t>1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k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latin typeface="+mn-lt"/>
                <a:cs typeface="Arial" charset="0"/>
              </a:rPr>
              <a:t>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Immunology Background</a:t>
            </a:r>
          </a:p>
        </p:txBody>
      </p:sp>
      <p:pic>
        <p:nvPicPr>
          <p:cNvPr id="7171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724400" cy="51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J.W. </a:t>
            </a:r>
            <a:r>
              <a:rPr lang="en-US" sz="1000" dirty="0" err="1">
                <a:latin typeface="+mn-lt"/>
              </a:rPr>
              <a:t>Yedell</a:t>
            </a:r>
            <a:r>
              <a:rPr lang="en-US" sz="1000" dirty="0">
                <a:latin typeface="+mn-lt"/>
              </a:rPr>
              <a:t>, E </a:t>
            </a:r>
            <a:r>
              <a:rPr lang="en-US" sz="1000" dirty="0" err="1">
                <a:latin typeface="+mn-lt"/>
              </a:rPr>
              <a:t>Reits</a:t>
            </a:r>
            <a:r>
              <a:rPr lang="en-US" sz="1000" dirty="0">
                <a:latin typeface="+mn-lt"/>
              </a:rPr>
              <a:t> and J </a:t>
            </a:r>
            <a:r>
              <a:rPr lang="en-US" sz="1000" dirty="0" err="1">
                <a:latin typeface="+mn-lt"/>
              </a:rPr>
              <a:t>Neefjes</a:t>
            </a:r>
            <a:r>
              <a:rPr lang="en-US" sz="1000" dirty="0">
                <a:latin typeface="+mn-lt"/>
              </a:rPr>
              <a:t>. Making sense of mass destruction: </a:t>
            </a:r>
            <a:r>
              <a:rPr lang="en-US" sz="1000" dirty="0" err="1">
                <a:latin typeface="+mn-lt"/>
              </a:rPr>
              <a:t>quantitating</a:t>
            </a:r>
            <a:r>
              <a:rPr lang="en-US" sz="1000" dirty="0">
                <a:latin typeface="+mn-lt"/>
              </a:rPr>
              <a:t> MHC class I antigen presentation. Nature Reviews Immunology, 3:952-961,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Simulations Setup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generated random instances varying: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loci </a:t>
            </a:r>
            <a:r>
              <a:rPr lang="en-US" i="1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fragments </a:t>
            </a:r>
            <a:r>
              <a:rPr lang="en-US" i="1" smtClean="0"/>
              <a:t>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Mean fragment length </a:t>
            </a:r>
            <a:r>
              <a:rPr lang="en-US" i="1" smtClean="0"/>
              <a:t>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Error rate </a:t>
            </a:r>
            <a:r>
              <a:rPr lang="en-US" i="1" smtClean="0"/>
              <a:t>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Gap rate </a:t>
            </a:r>
            <a:r>
              <a:rPr lang="en-US" i="1" smtClean="0"/>
              <a:t>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each experiment we fixed all parameters and generated 100 random instances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ReFHap vs HapCUT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50825" y="1816100"/>
          <a:ext cx="2782888" cy="2476500"/>
        </p:xfrm>
        <a:graphic>
          <a:graphicData uri="http://schemas.openxmlformats.org/presentationml/2006/ole">
            <p:oleObj spid="_x0000_s56322" name="Chart" r:id="rId3" imgW="3638582" imgH="3095609" progId="Excel.Sheet.8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059113" y="1816100"/>
          <a:ext cx="2795587" cy="2468563"/>
        </p:xfrm>
        <a:graphic>
          <a:graphicData uri="http://schemas.openxmlformats.org/presentationml/2006/ole">
            <p:oleObj spid="_x0000_s56323" name="Chart" r:id="rId4" imgW="3657649" imgH="3086051" progId="Excel.Sheet.8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867400" y="1816100"/>
          <a:ext cx="2795588" cy="2468563"/>
        </p:xfrm>
        <a:graphic>
          <a:graphicData uri="http://schemas.openxmlformats.org/presentationml/2006/ole">
            <p:oleObj spid="_x0000_s56324" name="Chart" r:id="rId5" imgW="3657649" imgH="3086051" progId="Excel.Sheet.8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Number of loci: 200</a:t>
            </a:r>
            <a:endParaRPr lang="en-US" sz="2000" i="1" kern="0" dirty="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Mean fragment length: 6</a:t>
            </a:r>
            <a:endParaRPr lang="en-US" sz="2000" i="1" kern="0" dirty="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Error rate: 0.05</a:t>
            </a:r>
            <a:endParaRPr lang="en-US" sz="2000" i="1" kern="0" dirty="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Gap rate: 0.1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Number of Fragments between 222 and 370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ReFHap vs HapCUT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763"/>
            <a:ext cx="91630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153400" y="1143000"/>
            <a:ext cx="990600" cy="571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Epitopes Prediction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Predictions include MHC  binding, TAP transport efficiency, and </a:t>
            </a:r>
            <a:r>
              <a:rPr lang="en-US" dirty="0" err="1" smtClean="0"/>
              <a:t>proteasomal</a:t>
            </a:r>
            <a:r>
              <a:rPr lang="en-US" dirty="0" smtClean="0"/>
              <a:t> cleavage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2667000"/>
            <a:ext cx="606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C. </a:t>
            </a:r>
            <a:r>
              <a:rPr lang="en-US" sz="1000" dirty="0" err="1">
                <a:latin typeface="Arial" pitchFamily="34" charset="0"/>
              </a:rPr>
              <a:t>Lundegaard</a:t>
            </a:r>
            <a:r>
              <a:rPr lang="en-US" sz="1000" dirty="0">
                <a:latin typeface="Arial" pitchFamily="34" charset="0"/>
              </a:rPr>
              <a:t> et al</a:t>
            </a:r>
            <a:r>
              <a:rPr lang="en-US" sz="1000" dirty="0">
                <a:latin typeface="+mn-lt"/>
              </a:rPr>
              <a:t>. MHC Class I </a:t>
            </a:r>
            <a:r>
              <a:rPr lang="en-US" sz="1000" dirty="0" err="1">
                <a:latin typeface="+mn-lt"/>
              </a:rPr>
              <a:t>Epitope</a:t>
            </a:r>
            <a:r>
              <a:rPr lang="en-US" sz="1000" dirty="0">
                <a:latin typeface="+mn-lt"/>
              </a:rPr>
              <a:t> Binding Prediction Trained on Small Data Sets. In Lecture Notes in Computer Science, 3239:217-225,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NetMHC</a:t>
            </a:r>
            <a:r>
              <a:rPr lang="en-US" dirty="0" smtClean="0"/>
              <a:t> vs. SYFPEITHI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295400"/>
          <a:ext cx="746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on </a:t>
            </a:r>
            <a:r>
              <a:rPr lang="en-US" dirty="0" smtClean="0"/>
              <a:t>Tumor </a:t>
            </a:r>
            <a:r>
              <a:rPr lang="en-US" dirty="0" smtClean="0"/>
              <a:t>Reads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57200" y="5105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0018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Validation Results</a:t>
            </a:r>
          </a:p>
        </p:txBody>
      </p:sp>
      <p:pic>
        <p:nvPicPr>
          <p:cNvPr id="17411" name="Picture 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7248449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418"/>
          <p:cNvSpPr txBox="1">
            <a:spLocks noChangeArrowheads="1"/>
          </p:cNvSpPr>
          <p:nvPr/>
        </p:nvSpPr>
        <p:spPr bwMode="auto">
          <a:xfrm>
            <a:off x="609600" y="1217612"/>
            <a:ext cx="7772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  Mutations reported by [Noguchi et al 94] were found by this </a:t>
            </a:r>
            <a:r>
              <a:rPr lang="en-US" sz="2400" dirty="0" smtClean="0">
                <a:latin typeface="+mn-lt"/>
              </a:rPr>
              <a:t>pipeline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 Confirmed with Sanger sequencing 18 out of 20 mutations for </a:t>
            </a:r>
            <a:r>
              <a:rPr lang="en-US" sz="2400" dirty="0" err="1" smtClean="0">
                <a:latin typeface="+mn-lt"/>
              </a:rPr>
              <a:t>MethA</a:t>
            </a:r>
            <a:r>
              <a:rPr lang="en-US" sz="2400" dirty="0" smtClean="0">
                <a:latin typeface="+mn-lt"/>
              </a:rPr>
              <a:t> and 26 out of 28 mutations for CMS5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NetMHC</a:t>
            </a:r>
            <a:r>
              <a:rPr lang="en-US" dirty="0" smtClean="0"/>
              <a:t> Scores Distribution of Mutated Peptides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62000" y="16002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Distribution  of </a:t>
            </a:r>
            <a:r>
              <a:rPr lang="en-US" sz="3600" dirty="0" err="1" smtClean="0"/>
              <a:t>NetMHC</a:t>
            </a:r>
            <a:r>
              <a:rPr lang="en-US" sz="3600" dirty="0" smtClean="0"/>
              <a:t> Score Differences Between Mutated and Reference Peptides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" y="16764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Cancer Immunotherapy</a:t>
            </a:r>
          </a:p>
        </p:txBody>
      </p:sp>
      <p:pic>
        <p:nvPicPr>
          <p:cNvPr id="8195" name="Picture 9" descr="mou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0"/>
            <a:ext cx="146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87"/>
          <p:cNvGrpSpPr>
            <a:grpSpLocks/>
          </p:cNvGrpSpPr>
          <p:nvPr/>
        </p:nvGrpSpPr>
        <p:grpSpPr bwMode="auto">
          <a:xfrm>
            <a:off x="152400" y="2057400"/>
            <a:ext cx="1466850" cy="1447800"/>
            <a:chOff x="152267" y="2057400"/>
            <a:chExt cx="1467493" cy="1447988"/>
          </a:xfrm>
        </p:grpSpPr>
        <p:pic>
          <p:nvPicPr>
            <p:cNvPr id="8262" name="Picture 3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267" y="2057400"/>
              <a:ext cx="1467493" cy="144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1295768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72001" y="251465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2001" y="2362240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48235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1295768" y="2286030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2700000">
              <a:off x="1187794" y="2393970"/>
              <a:ext cx="152420" cy="15246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1219535" y="2514659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743200" y="2133600"/>
            <a:ext cx="2209800" cy="1143000"/>
            <a:chOff x="2286000" y="2057400"/>
            <a:chExt cx="2272546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2057400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2210012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7429" y="2362623"/>
              <a:ext cx="2261117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2497455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</a:p>
          </p:txBody>
        </p:sp>
        <p:sp>
          <p:nvSpPr>
            <p:cNvPr id="8260" name="TextBox 19"/>
            <p:cNvSpPr txBox="1">
              <a:spLocks noChangeArrowheads="1"/>
            </p:cNvSpPr>
            <p:nvPr/>
          </p:nvSpPr>
          <p:spPr bwMode="auto">
            <a:xfrm>
              <a:off x="3344694" y="2649379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/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878243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1560513" y="2667000"/>
            <a:ext cx="1258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5"/>
          <p:cNvSpPr txBox="1">
            <a:spLocks noChangeArrowheads="1"/>
          </p:cNvSpPr>
          <p:nvPr/>
        </p:nvSpPr>
        <p:spPr bwMode="auto">
          <a:xfrm>
            <a:off x="1371600" y="1447800"/>
            <a:ext cx="158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Tumor mRNA</a:t>
            </a:r>
          </a:p>
          <a:p>
            <a:r>
              <a:rPr lang="en-US" dirty="0"/>
              <a:t>Sequencing</a:t>
            </a:r>
          </a:p>
        </p:txBody>
      </p:sp>
      <p:grpSp>
        <p:nvGrpSpPr>
          <p:cNvPr id="8200" name="Group 83"/>
          <p:cNvGrpSpPr>
            <a:grpSpLocks/>
          </p:cNvGrpSpPr>
          <p:nvPr/>
        </p:nvGrpSpPr>
        <p:grpSpPr bwMode="auto">
          <a:xfrm>
            <a:off x="5943600" y="2286000"/>
            <a:ext cx="877888" cy="796925"/>
            <a:chOff x="3390037" y="5468779"/>
            <a:chExt cx="877163" cy="797242"/>
          </a:xfrm>
        </p:grpSpPr>
        <p:sp>
          <p:nvSpPr>
            <p:cNvPr id="8252" name="TextBox 28"/>
            <p:cNvSpPr txBox="1">
              <a:spLocks noChangeArrowheads="1"/>
            </p:cNvSpPr>
            <p:nvPr/>
          </p:nvSpPr>
          <p:spPr bwMode="auto">
            <a:xfrm>
              <a:off x="3390037" y="54687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SYFPEITHI</a:t>
              </a:r>
            </a:p>
          </p:txBody>
        </p:sp>
        <p:sp>
          <p:nvSpPr>
            <p:cNvPr id="8253" name="TextBox 29"/>
            <p:cNvSpPr txBox="1">
              <a:spLocks noChangeArrowheads="1"/>
            </p:cNvSpPr>
            <p:nvPr/>
          </p:nvSpPr>
          <p:spPr bwMode="auto">
            <a:xfrm>
              <a:off x="3390037" y="56211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ISETDLSLL</a:t>
              </a:r>
            </a:p>
          </p:txBody>
        </p:sp>
        <p:sp>
          <p:nvSpPr>
            <p:cNvPr id="8254" name="TextBox 30"/>
            <p:cNvSpPr txBox="1">
              <a:spLocks noChangeArrowheads="1"/>
            </p:cNvSpPr>
            <p:nvPr/>
          </p:nvSpPr>
          <p:spPr bwMode="auto">
            <a:xfrm>
              <a:off x="3390037" y="5791200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CALRRNESL</a:t>
              </a:r>
            </a:p>
          </p:txBody>
        </p:sp>
        <p:sp>
          <p:nvSpPr>
            <p:cNvPr id="8255" name="TextBox 31"/>
            <p:cNvSpPr txBox="1">
              <a:spLocks noChangeArrowheads="1"/>
            </p:cNvSpPr>
            <p:nvPr/>
          </p:nvSpPr>
          <p:spPr bwMode="auto">
            <a:xfrm>
              <a:off x="3657600" y="6019800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…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 bwMode="auto">
          <a:xfrm>
            <a:off x="4953000" y="2667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4343400" y="1487269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dirty="0" smtClean="0"/>
              <a:t>Tumor Specific</a:t>
            </a:r>
          </a:p>
          <a:p>
            <a:pPr marL="342900" indent="-342900" algn="ctr"/>
            <a:r>
              <a:rPr lang="en-US" dirty="0" err="1" smtClean="0"/>
              <a:t>Epitopes</a:t>
            </a:r>
            <a:r>
              <a:rPr lang="en-US" dirty="0"/>
              <a:t>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8203" name="TextBox 40"/>
          <p:cNvSpPr txBox="1">
            <a:spLocks noChangeArrowheads="1"/>
          </p:cNvSpPr>
          <p:nvPr/>
        </p:nvSpPr>
        <p:spPr bwMode="auto">
          <a:xfrm>
            <a:off x="6969125" y="1295400"/>
            <a:ext cx="118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Peptides</a:t>
            </a:r>
          </a:p>
          <a:p>
            <a:pPr marL="342900" indent="-342900"/>
            <a:r>
              <a:rPr lang="en-US" dirty="0"/>
              <a:t>Synthesis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953000" y="533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1752600" y="5334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74"/>
          <p:cNvSpPr txBox="1">
            <a:spLocks noChangeArrowheads="1"/>
          </p:cNvSpPr>
          <p:nvPr/>
        </p:nvSpPr>
        <p:spPr bwMode="auto">
          <a:xfrm>
            <a:off x="1828800" y="4191000"/>
            <a:ext cx="108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Immune </a:t>
            </a:r>
          </a:p>
          <a:p>
            <a:r>
              <a:rPr lang="en-US"/>
              <a:t>System</a:t>
            </a:r>
          </a:p>
          <a:p>
            <a:r>
              <a:rPr lang="en-US"/>
              <a:t>Training </a:t>
            </a:r>
          </a:p>
        </p:txBody>
      </p:sp>
      <p:cxnSp>
        <p:nvCxnSpPr>
          <p:cNvPr id="102" name="Shape 101"/>
          <p:cNvCxnSpPr>
            <a:stCxn id="120" idx="3"/>
          </p:cNvCxnSpPr>
          <p:nvPr/>
        </p:nvCxnSpPr>
        <p:spPr bwMode="auto">
          <a:xfrm rot="5400000">
            <a:off x="4191000" y="76200"/>
            <a:ext cx="990600" cy="6629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 bwMode="auto">
          <a:xfrm rot="5400000">
            <a:off x="915988" y="4343400"/>
            <a:ext cx="912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8600" y="64595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Mouse Image Source: http://www.clker.com/clipart-simple-cartoon-mouse-2.html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821488" y="1981200"/>
            <a:ext cx="1255712" cy="914400"/>
            <a:chOff x="6821488" y="1981200"/>
            <a:chExt cx="1255712" cy="914400"/>
          </a:xfrm>
        </p:grpSpPr>
        <p:sp>
          <p:nvSpPr>
            <p:cNvPr id="71" name="Isosceles Triangle 70"/>
            <p:cNvSpPr/>
            <p:nvPr/>
          </p:nvSpPr>
          <p:spPr bwMode="auto">
            <a:xfrm>
              <a:off x="76200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 bwMode="auto">
            <a:xfrm>
              <a:off x="76200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 bwMode="auto">
            <a:xfrm>
              <a:off x="76200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Arrow Connector 74"/>
            <p:cNvCxnSpPr>
              <a:stCxn id="8252" idx="3"/>
            </p:cNvCxnSpPr>
            <p:nvPr/>
          </p:nvCxnSpPr>
          <p:spPr>
            <a:xfrm flipV="1">
              <a:off x="6821488" y="2133600"/>
              <a:ext cx="798512" cy="276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253" idx="3"/>
              <a:endCxn id="72" idx="2"/>
            </p:cNvCxnSpPr>
            <p:nvPr/>
          </p:nvCxnSpPr>
          <p:spPr>
            <a:xfrm flipV="1">
              <a:off x="6821488" y="2514600"/>
              <a:ext cx="798512" cy="47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254" idx="3"/>
            </p:cNvCxnSpPr>
            <p:nvPr/>
          </p:nvCxnSpPr>
          <p:spPr>
            <a:xfrm>
              <a:off x="6821488" y="2732088"/>
              <a:ext cx="722312" cy="87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Isosceles Triangle 116"/>
            <p:cNvSpPr/>
            <p:nvPr/>
          </p:nvSpPr>
          <p:spPr bwMode="auto">
            <a:xfrm>
              <a:off x="79248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 bwMode="auto">
            <a:xfrm>
              <a:off x="79248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 bwMode="auto">
            <a:xfrm>
              <a:off x="79248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19" name="Group 129"/>
          <p:cNvGrpSpPr>
            <a:grpSpLocks/>
          </p:cNvGrpSpPr>
          <p:nvPr/>
        </p:nvGrpSpPr>
        <p:grpSpPr bwMode="auto">
          <a:xfrm>
            <a:off x="304800" y="4800600"/>
            <a:ext cx="1466850" cy="1447800"/>
            <a:chOff x="304667" y="4800412"/>
            <a:chExt cx="1467493" cy="1447988"/>
          </a:xfrm>
        </p:grpSpPr>
        <p:grpSp>
          <p:nvGrpSpPr>
            <p:cNvPr id="8237" name="Group 97"/>
            <p:cNvGrpSpPr>
              <a:grpSpLocks/>
            </p:cNvGrpSpPr>
            <p:nvPr/>
          </p:nvGrpSpPr>
          <p:grpSpPr bwMode="auto">
            <a:xfrm>
              <a:off x="304667" y="4800412"/>
              <a:ext cx="1467493" cy="1447988"/>
              <a:chOff x="152267" y="2057400"/>
              <a:chExt cx="1467493" cy="1447988"/>
            </a:xfrm>
          </p:grpSpPr>
          <p:pic>
            <p:nvPicPr>
              <p:cNvPr id="8244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Oval 9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Isosceles Triangle 106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Isosceles Triangle 108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0" name="Isosceles Triangle 109"/>
            <p:cNvSpPr/>
            <p:nvPr/>
          </p:nvSpPr>
          <p:spPr bwMode="auto">
            <a:xfrm>
              <a:off x="990768" y="4952832"/>
              <a:ext cx="152467" cy="1524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 bwMode="auto">
            <a:xfrm>
              <a:off x="838301" y="5105252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 bwMode="auto">
            <a:xfrm>
              <a:off x="762067" y="5257671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86059" y="5086199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90768" y="5181461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14534" y="5318004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20" name="Group 150"/>
          <p:cNvGrpSpPr>
            <a:grpSpLocks/>
          </p:cNvGrpSpPr>
          <p:nvPr/>
        </p:nvGrpSpPr>
        <p:grpSpPr bwMode="auto">
          <a:xfrm>
            <a:off x="3486150" y="4800600"/>
            <a:ext cx="1466850" cy="1447800"/>
            <a:chOff x="3485507" y="4800600"/>
            <a:chExt cx="1467493" cy="1447988"/>
          </a:xfrm>
        </p:grpSpPr>
        <p:grpSp>
          <p:nvGrpSpPr>
            <p:cNvPr id="8222" name="Group 97"/>
            <p:cNvGrpSpPr>
              <a:grpSpLocks/>
            </p:cNvGrpSpPr>
            <p:nvPr/>
          </p:nvGrpSpPr>
          <p:grpSpPr bwMode="auto">
            <a:xfrm>
              <a:off x="3485507" y="4800600"/>
              <a:ext cx="1467493" cy="1447988"/>
              <a:chOff x="152267" y="2057400"/>
              <a:chExt cx="1467493" cy="1447988"/>
            </a:xfrm>
          </p:grpSpPr>
          <p:pic>
            <p:nvPicPr>
              <p:cNvPr id="8229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Oval 13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Isosceles Triangle 145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6" name="Oval 135"/>
            <p:cNvSpPr/>
            <p:nvPr/>
          </p:nvSpPr>
          <p:spPr>
            <a:xfrm>
              <a:off x="45718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4193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495600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266899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1906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3431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221" name="TextBox 74"/>
          <p:cNvSpPr txBox="1">
            <a:spLocks noChangeArrowheads="1"/>
          </p:cNvSpPr>
          <p:nvPr/>
        </p:nvSpPr>
        <p:spPr bwMode="auto">
          <a:xfrm>
            <a:off x="5257800" y="45720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Tumor</a:t>
            </a:r>
          </a:p>
          <a:p>
            <a:r>
              <a:rPr lang="en-US" dirty="0" smtClean="0"/>
              <a:t>Remission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0"/>
      <p:bldP spid="8203" grpId="0"/>
      <p:bldP spid="8206" grpId="0"/>
      <p:bldP spid="82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presented a bioinformatics pipeline for detection of immunogenic cancer mutations from high throughput mRNA sequencing data</a:t>
            </a:r>
          </a:p>
          <a:p>
            <a:r>
              <a:rPr lang="en-US" sz="2800" dirty="0" smtClean="0"/>
              <a:t>We contributed new techniques and strategies for:</a:t>
            </a:r>
          </a:p>
          <a:p>
            <a:pPr lvl="1"/>
            <a:r>
              <a:rPr lang="en-US" dirty="0" smtClean="0"/>
              <a:t>Mapping of mRNA reads</a:t>
            </a:r>
          </a:p>
          <a:p>
            <a:pPr lvl="1"/>
            <a:r>
              <a:rPr lang="en-US" dirty="0" smtClean="0"/>
              <a:t>SNV detection and genotyping</a:t>
            </a:r>
          </a:p>
          <a:p>
            <a:pPr lvl="1"/>
            <a:r>
              <a:rPr lang="en-US" dirty="0" smtClean="0"/>
              <a:t>Single individual </a:t>
            </a:r>
            <a:r>
              <a:rPr lang="en-US" dirty="0" err="1" smtClean="0"/>
              <a:t>Haplotyping</a:t>
            </a:r>
            <a:endParaRPr lang="en-US" dirty="0" smtClean="0"/>
          </a:p>
          <a:p>
            <a:r>
              <a:rPr lang="en-US" sz="2800" dirty="0" smtClean="0"/>
              <a:t>We discovered hundreds of candidate </a:t>
            </a:r>
            <a:r>
              <a:rPr lang="en-US" sz="2800" dirty="0" err="1" smtClean="0"/>
              <a:t>epitopes</a:t>
            </a:r>
            <a:r>
              <a:rPr lang="en-US" sz="2800" dirty="0" smtClean="0"/>
              <a:t> for two cancer cell lines and four spontaneous tumors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2400" dirty="0" err="1" smtClean="0"/>
              <a:t>PrimerHunter</a:t>
            </a:r>
            <a:r>
              <a:rPr lang="en-US" sz="2400" dirty="0" smtClean="0"/>
              <a:t> paper published in NAR journal</a:t>
            </a:r>
          </a:p>
          <a:p>
            <a:pPr lvl="1"/>
            <a:r>
              <a:rPr lang="en-US" sz="1400" dirty="0" smtClean="0"/>
              <a:t>Jorge Duitama, </a:t>
            </a:r>
            <a:r>
              <a:rPr lang="en-US" sz="1400" dirty="0" err="1" smtClean="0"/>
              <a:t>Dipu</a:t>
            </a:r>
            <a:r>
              <a:rPr lang="en-US" sz="1400" dirty="0" smtClean="0"/>
              <a:t> M. Kumar, Edward Hemphill, </a:t>
            </a:r>
            <a:r>
              <a:rPr lang="en-US" sz="1400" dirty="0" err="1" smtClean="0"/>
              <a:t>Mazhar</a:t>
            </a:r>
            <a:r>
              <a:rPr lang="en-US" sz="1400" dirty="0" smtClean="0"/>
              <a:t> Khan, Ion I. Mandoiu and Craig E. Nelson. </a:t>
            </a:r>
            <a:r>
              <a:rPr lang="en-US" sz="1400" dirty="0" err="1" smtClean="0"/>
              <a:t>PrimerHunter</a:t>
            </a:r>
            <a:r>
              <a:rPr lang="en-US" sz="1400" dirty="0" smtClean="0"/>
              <a:t>: a primer design tool for PCR-based virus subtype identification. </a:t>
            </a:r>
            <a:r>
              <a:rPr lang="en-US" sz="1400" i="1" dirty="0" smtClean="0"/>
              <a:t>Nucleic Acids Research</a:t>
            </a:r>
            <a:r>
              <a:rPr lang="en-US" sz="1400" dirty="0" smtClean="0"/>
              <a:t>, 37(8):2483-2492,2009</a:t>
            </a:r>
          </a:p>
          <a:p>
            <a:r>
              <a:rPr lang="en-US" sz="2400" dirty="0" err="1" smtClean="0"/>
              <a:t>ReFHap</a:t>
            </a:r>
            <a:r>
              <a:rPr lang="en-US" sz="2400" dirty="0" smtClean="0"/>
              <a:t> paper published in ACM BCB proceedings</a:t>
            </a:r>
          </a:p>
          <a:p>
            <a:pPr lvl="1"/>
            <a:r>
              <a:rPr lang="en-US" sz="1400" dirty="0" smtClean="0"/>
              <a:t>Jorge Duitama, Thomas </a:t>
            </a:r>
            <a:r>
              <a:rPr lang="en-US" sz="1400" dirty="0" err="1" smtClean="0"/>
              <a:t>Huebsch</a:t>
            </a:r>
            <a:r>
              <a:rPr lang="en-US" sz="1400" dirty="0" smtClean="0"/>
              <a:t>, Gayle McEwen, </a:t>
            </a:r>
            <a:r>
              <a:rPr lang="en-US" sz="1400" dirty="0" err="1" smtClean="0"/>
              <a:t>Eun</a:t>
            </a:r>
            <a:r>
              <a:rPr lang="en-US" sz="1400" dirty="0" smtClean="0"/>
              <a:t>-Kyung </a:t>
            </a:r>
            <a:r>
              <a:rPr lang="en-US" sz="1400" dirty="0" err="1" smtClean="0"/>
              <a:t>Suk</a:t>
            </a:r>
            <a:r>
              <a:rPr lang="en-US" sz="1400" dirty="0" smtClean="0"/>
              <a:t>, and Margret R. </a:t>
            </a:r>
            <a:r>
              <a:rPr lang="en-US" sz="1400" dirty="0" err="1" smtClean="0"/>
              <a:t>Hoehe</a:t>
            </a:r>
            <a:r>
              <a:rPr lang="en-US" sz="1400" dirty="0" smtClean="0"/>
              <a:t>. </a:t>
            </a:r>
            <a:r>
              <a:rPr lang="en-US" sz="1400" dirty="0" err="1" smtClean="0"/>
              <a:t>ReFHap</a:t>
            </a:r>
            <a:r>
              <a:rPr lang="en-US" sz="1400" dirty="0" smtClean="0"/>
              <a:t>: A reliable and fast algorithm for single individual </a:t>
            </a:r>
            <a:r>
              <a:rPr lang="en-US" sz="1400" dirty="0" err="1" smtClean="0"/>
              <a:t>haplotyping</a:t>
            </a:r>
            <a:r>
              <a:rPr lang="en-US" sz="1400" dirty="0" smtClean="0"/>
              <a:t>. In </a:t>
            </a:r>
            <a:r>
              <a:rPr lang="en-US" sz="1400" i="1" dirty="0" smtClean="0"/>
              <a:t>Proceedings of the First ACM international Conference on Bioinformatics and Computational Biology (Niagara Falls, New York, August 02 - 04, 2010)</a:t>
            </a:r>
            <a:r>
              <a:rPr lang="en-US" sz="1400" dirty="0" smtClean="0"/>
              <a:t>. BCB '10. ACM, New York, NY, 160-169, 2010</a:t>
            </a:r>
          </a:p>
          <a:p>
            <a:r>
              <a:rPr lang="en-US" sz="2400" dirty="0" err="1" smtClean="0"/>
              <a:t>GeneSeq</a:t>
            </a:r>
            <a:r>
              <a:rPr lang="en-US" sz="2400" dirty="0" smtClean="0"/>
              <a:t> paper to appear in BMC Bioinformatics</a:t>
            </a:r>
          </a:p>
          <a:p>
            <a:pPr lvl="1"/>
            <a:r>
              <a:rPr lang="en-US" sz="1400" dirty="0" smtClean="0"/>
              <a:t>Jorge Duitama, Justin Kennedy, </a:t>
            </a:r>
            <a:r>
              <a:rPr lang="en-US" sz="1400" dirty="0" err="1" smtClean="0"/>
              <a:t>Sanjiv</a:t>
            </a:r>
            <a:r>
              <a:rPr lang="en-US" sz="1400" dirty="0" smtClean="0"/>
              <a:t> </a:t>
            </a:r>
            <a:r>
              <a:rPr lang="en-US" sz="1400" dirty="0" err="1" smtClean="0"/>
              <a:t>Dinakar</a:t>
            </a:r>
            <a:r>
              <a:rPr lang="en-US" sz="1400" dirty="0" smtClean="0"/>
              <a:t>, </a:t>
            </a:r>
            <a:r>
              <a:rPr lang="en-US" sz="1400" dirty="0" err="1" smtClean="0"/>
              <a:t>Yozen</a:t>
            </a:r>
            <a:r>
              <a:rPr lang="en-US" sz="1400" dirty="0" smtClean="0"/>
              <a:t> Hernandez, </a:t>
            </a:r>
            <a:r>
              <a:rPr lang="en-US" sz="1400" dirty="0" err="1" smtClean="0"/>
              <a:t>Yufeng</a:t>
            </a:r>
            <a:r>
              <a:rPr lang="en-US" sz="1400" dirty="0" smtClean="0"/>
              <a:t> Wu and Ion I. Mandoiu. Linkage Disequilibrium Based Genotype Calling from Low-Coverage Shotgun Sequencing Reads. </a:t>
            </a:r>
            <a:r>
              <a:rPr lang="en-US" sz="1400" i="1" dirty="0" smtClean="0"/>
              <a:t>BMC Bioinformatics</a:t>
            </a:r>
            <a:r>
              <a:rPr lang="en-US" sz="1400" dirty="0" smtClean="0"/>
              <a:t> (to appear), 2011</a:t>
            </a:r>
          </a:p>
          <a:p>
            <a:r>
              <a:rPr lang="en-US" sz="2400" dirty="0" smtClean="0"/>
              <a:t>Papers to be submitted</a:t>
            </a:r>
            <a:endParaRPr lang="en-US" sz="2800" dirty="0" smtClean="0"/>
          </a:p>
          <a:p>
            <a:pPr lvl="1"/>
            <a:r>
              <a:rPr lang="en-US" sz="2000" dirty="0" smtClean="0"/>
              <a:t>SNV detection on mRNA reads to NAR</a:t>
            </a:r>
          </a:p>
          <a:p>
            <a:pPr lvl="1"/>
            <a:r>
              <a:rPr lang="en-US" sz="2000" dirty="0" smtClean="0"/>
              <a:t>Whole genome </a:t>
            </a:r>
            <a:r>
              <a:rPr lang="en-US" sz="2000" dirty="0" err="1" smtClean="0"/>
              <a:t>haplotyping</a:t>
            </a:r>
            <a:r>
              <a:rPr lang="en-US" sz="2000" dirty="0" smtClean="0"/>
              <a:t> from </a:t>
            </a:r>
            <a:r>
              <a:rPr lang="en-US" sz="2000" dirty="0" err="1" smtClean="0"/>
              <a:t>fosmid</a:t>
            </a:r>
            <a:r>
              <a:rPr lang="en-US" sz="2000" dirty="0" smtClean="0"/>
              <a:t> pools to Nature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8686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J. A. </a:t>
            </a:r>
            <a:r>
              <a:rPr lang="en-US" sz="1000" dirty="0" err="1" smtClean="0">
                <a:latin typeface="+mn-lt"/>
              </a:rPr>
              <a:t>Traherne</a:t>
            </a:r>
            <a:r>
              <a:rPr lang="en-US" sz="1000" dirty="0" smtClean="0">
                <a:latin typeface="+mn-lt"/>
              </a:rPr>
              <a:t>. Human MHC architecture and evolution: implications for disease association studies. International Journal of </a:t>
            </a:r>
            <a:r>
              <a:rPr lang="en-US" sz="1000" dirty="0" err="1" smtClean="0">
                <a:latin typeface="+mn-lt"/>
              </a:rPr>
              <a:t>Immunogenetics</a:t>
            </a:r>
            <a:r>
              <a:rPr lang="en-US" sz="1000" dirty="0" smtClean="0">
                <a:latin typeface="+mn-lt"/>
              </a:rPr>
              <a:t>, 35:179-192, 2008</a:t>
            </a:r>
            <a:endParaRPr lang="en-US" sz="1000" dirty="0"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010400" cy="433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Fosmid</a:t>
            </a:r>
            <a:r>
              <a:rPr lang="en-US" dirty="0" smtClean="0"/>
              <a:t> Based Sequencing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0"/>
            <a:ext cx="8712968" cy="1368152"/>
            <a:chOff x="107505" y="1268761"/>
            <a:chExt cx="8424936" cy="1080120"/>
          </a:xfrm>
        </p:grpSpPr>
        <p:pic>
          <p:nvPicPr>
            <p:cNvPr id="5" name="Picture 4" descr="U:\SOLID\AP2_E1_alo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1340768"/>
              <a:ext cx="821128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6"/>
            <p:cNvSpPr>
              <a:spLocks noChangeArrowheads="1"/>
            </p:cNvSpPr>
            <p:nvPr/>
          </p:nvSpPr>
          <p:spPr bwMode="auto">
            <a:xfrm>
              <a:off x="107505" y="1268761"/>
              <a:ext cx="8424936" cy="1080120"/>
            </a:xfrm>
            <a:prstGeom prst="rect">
              <a:avLst/>
            </a:prstGeom>
            <a:noFill/>
            <a:ln w="158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528" y="2996952"/>
            <a:ext cx="842493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de-DE" sz="2200" b="1" dirty="0" smtClean="0">
                <a:latin typeface="+mn-lt"/>
                <a:cs typeface="Times New Roman" pitchFamily="18" charset="0"/>
              </a:rPr>
              <a:t>Fosmid Detection Algorithm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Assign each read to a single 1kb long bin. Select bins with more than 5 reads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Perform allele calls for each heterozygous SNP. Mark bins with heterozygous calls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Cluster adjacent bins as belonging to the same fosmid if:</a:t>
            </a:r>
          </a:p>
          <a:p>
            <a:pPr marL="914400" lvl="1" indent="-457200">
              <a:buFont typeface="+mj-lt"/>
              <a:buAutoNum type="romanL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The gap distance between them is less than 10kb and</a:t>
            </a:r>
          </a:p>
          <a:p>
            <a:pPr marL="914400" lvl="1" indent="-457200">
              <a:buAutoNum type="romanL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There are no bins with heterozygous SNPs between them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latin typeface="+mn-lt"/>
                <a:cs typeface="Times New Roman" pitchFamily="18" charset="0"/>
              </a:rPr>
              <a:t>Keep fosmids with lengths between 3kb and 60kb</a:t>
            </a:r>
          </a:p>
          <a:p>
            <a:pPr marL="914400" lvl="1" indent="-457200">
              <a:buAutoNum type="arabicPeriod"/>
            </a:pPr>
            <a:endParaRPr lang="de-DE" b="1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Phasing: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blocks: 8 </a:t>
            </a:r>
          </a:p>
          <a:p>
            <a:r>
              <a:rPr lang="en-US" dirty="0" smtClean="0"/>
              <a:t>N50 block length: 793 kb</a:t>
            </a:r>
          </a:p>
          <a:p>
            <a:r>
              <a:rPr lang="en-US" dirty="0" smtClean="0"/>
              <a:t>Maximum block length: 1.6 MB</a:t>
            </a:r>
          </a:p>
          <a:p>
            <a:r>
              <a:rPr lang="en-US" dirty="0" smtClean="0"/>
              <a:t>Total extent of all blocks: 3.8 MB</a:t>
            </a:r>
          </a:p>
          <a:p>
            <a:r>
              <a:rPr lang="en-US" dirty="0" smtClean="0"/>
              <a:t>Fraction of MHC phased into </a:t>
            </a:r>
            <a:r>
              <a:rPr lang="en-US" dirty="0" err="1" smtClean="0"/>
              <a:t>haplotype</a:t>
            </a:r>
            <a:r>
              <a:rPr lang="en-US" dirty="0" smtClean="0"/>
              <a:t> blocks: 95%</a:t>
            </a:r>
          </a:p>
          <a:p>
            <a:r>
              <a:rPr lang="en-US" dirty="0" smtClean="0"/>
              <a:t>Number of heterozygous SNPs: 8030 SNPs </a:t>
            </a:r>
          </a:p>
          <a:p>
            <a:r>
              <a:rPr lang="en-US" dirty="0" smtClean="0"/>
              <a:t>Fraction of SNPs phased: 86%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RCCX </a:t>
            </a:r>
            <a:r>
              <a:rPr lang="en-US" smtClean="0"/>
              <a:t>CNV Reconstruction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8686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J. A. </a:t>
            </a:r>
            <a:r>
              <a:rPr lang="en-US" sz="1000" dirty="0" err="1" smtClean="0">
                <a:latin typeface="+mn-lt"/>
              </a:rPr>
              <a:t>Traherne</a:t>
            </a:r>
            <a:r>
              <a:rPr lang="en-US" sz="1000" dirty="0" smtClean="0">
                <a:latin typeface="+mn-lt"/>
              </a:rPr>
              <a:t>. Human MHC architecture and evolution: implications for disease association studies. International Journal of </a:t>
            </a:r>
            <a:r>
              <a:rPr lang="en-US" sz="1000" dirty="0" err="1" smtClean="0">
                <a:latin typeface="+mn-lt"/>
              </a:rPr>
              <a:t>Immunogenetics</a:t>
            </a:r>
            <a:r>
              <a:rPr lang="en-US" sz="1000" dirty="0" smtClean="0">
                <a:latin typeface="+mn-lt"/>
              </a:rPr>
              <a:t>, 35:179-192, 2008</a:t>
            </a:r>
            <a:endParaRPr lang="en-US" sz="1000" dirty="0">
              <a:latin typeface="+mn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37290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Ion </a:t>
            </a:r>
            <a:r>
              <a:rPr lang="en-US" sz="2400" dirty="0" err="1" smtClean="0"/>
              <a:t>Mandoiu</a:t>
            </a:r>
            <a:r>
              <a:rPr lang="en-US" sz="2400" dirty="0" smtClean="0"/>
              <a:t>, </a:t>
            </a:r>
            <a:r>
              <a:rPr lang="en-US" sz="2400" dirty="0" err="1" smtClean="0"/>
              <a:t>Yufeng</a:t>
            </a:r>
            <a:r>
              <a:rPr lang="en-US" sz="2400" dirty="0" smtClean="0"/>
              <a:t> Wu and </a:t>
            </a:r>
            <a:r>
              <a:rPr lang="en-US" sz="2400" dirty="0" err="1" smtClean="0"/>
              <a:t>Sanguthevar</a:t>
            </a:r>
            <a:r>
              <a:rPr lang="en-US" sz="2400" dirty="0" smtClean="0"/>
              <a:t> </a:t>
            </a:r>
            <a:r>
              <a:rPr lang="en-US" sz="2400" dirty="0" err="1" smtClean="0"/>
              <a:t>Rajasekaran</a:t>
            </a: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err="1" smtClean="0"/>
              <a:t>Mazhar</a:t>
            </a:r>
            <a:r>
              <a:rPr lang="en-US" sz="2400" dirty="0" smtClean="0"/>
              <a:t> Khan, </a:t>
            </a:r>
            <a:r>
              <a:rPr lang="en-US" sz="2400" dirty="0" err="1" smtClean="0"/>
              <a:t>Dipu</a:t>
            </a:r>
            <a:r>
              <a:rPr lang="en-US" sz="2400" dirty="0" smtClean="0"/>
              <a:t> Kumar (</a:t>
            </a:r>
            <a:r>
              <a:rPr lang="en-US" sz="2400" dirty="0" err="1" smtClean="0"/>
              <a:t>Pathobiology</a:t>
            </a:r>
            <a:r>
              <a:rPr lang="en-US" sz="2400" dirty="0" smtClean="0"/>
              <a:t> &amp; Vet. Science)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Craig Nelson  and Edward Hemphill (MCB)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err="1" smtClean="0"/>
              <a:t>Pramod</a:t>
            </a:r>
            <a:r>
              <a:rPr lang="en-US" sz="2400" dirty="0" smtClean="0"/>
              <a:t> </a:t>
            </a:r>
            <a:r>
              <a:rPr lang="en-US" sz="2400" dirty="0" err="1" smtClean="0"/>
              <a:t>Srivastava</a:t>
            </a:r>
            <a:r>
              <a:rPr lang="en-US" sz="2400" dirty="0" smtClean="0"/>
              <a:t>, Brent </a:t>
            </a:r>
            <a:r>
              <a:rPr lang="en-US" sz="2400" dirty="0" err="1" smtClean="0"/>
              <a:t>Graveley</a:t>
            </a:r>
            <a:r>
              <a:rPr lang="en-US" sz="2400" dirty="0" smtClean="0"/>
              <a:t> and 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dirty="0" err="1" smtClean="0"/>
              <a:t>Fei</a:t>
            </a:r>
            <a:r>
              <a:rPr lang="en-US" sz="2400" dirty="0" smtClean="0"/>
              <a:t> (UCHC)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Margret </a:t>
            </a:r>
            <a:r>
              <a:rPr lang="en-US" sz="2400" dirty="0" err="1" smtClean="0"/>
              <a:t>Hoehe</a:t>
            </a:r>
            <a:r>
              <a:rPr lang="en-US" sz="2400" dirty="0" smtClean="0"/>
              <a:t>, Thomas </a:t>
            </a:r>
            <a:r>
              <a:rPr lang="en-US" sz="2400" dirty="0" err="1" smtClean="0"/>
              <a:t>Huebsch</a:t>
            </a:r>
            <a:r>
              <a:rPr lang="en-US" sz="2400" dirty="0" smtClean="0"/>
              <a:t>, Gayle McEwen and </a:t>
            </a:r>
            <a:r>
              <a:rPr lang="en-US" sz="2400" dirty="0" err="1" smtClean="0"/>
              <a:t>Eun</a:t>
            </a:r>
            <a:r>
              <a:rPr lang="en-US" sz="2400" dirty="0" smtClean="0"/>
              <a:t>-Kyung </a:t>
            </a:r>
            <a:r>
              <a:rPr lang="en-US" sz="2400" dirty="0" err="1" smtClean="0"/>
              <a:t>Suk</a:t>
            </a:r>
            <a:r>
              <a:rPr lang="en-US" sz="2400" dirty="0" smtClean="0"/>
              <a:t> (MPIMG)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Fiona Hyland and Dumitru Brinza (Life Technologies)</a:t>
            </a: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NSF </a:t>
            </a:r>
            <a:r>
              <a:rPr lang="en-US" sz="2400" dirty="0"/>
              <a:t>awards </a:t>
            </a:r>
            <a:r>
              <a:rPr lang="en-US" sz="2400" dirty="0" smtClean="0"/>
              <a:t>IIS-0546457, IIS-0916948, </a:t>
            </a:r>
            <a:r>
              <a:rPr lang="en-US" sz="2400" dirty="0"/>
              <a:t>and </a:t>
            </a:r>
            <a:r>
              <a:rPr lang="en-US" sz="2400" dirty="0" smtClean="0"/>
              <a:t>DBI-0543365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UCONN Research Foundation UCIG grant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381250"/>
          </a:xfrm>
        </p:spPr>
        <p:txBody>
          <a:bodyPr/>
          <a:lstStyle/>
          <a:p>
            <a:r>
              <a:rPr lang="en-US" sz="4000" dirty="0" err="1" smtClean="0"/>
              <a:t>PrimerHunter</a:t>
            </a:r>
            <a:r>
              <a:rPr lang="en-US" sz="4000" dirty="0" smtClean="0"/>
              <a:t>: A Primer Design Tool for PCR-Based Virus Subtype Identification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458200" cy="1219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Jorge Duitama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Dipu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Kumar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Edward Hemphill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3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Mazhar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Khan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Ion Mandoiu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and Craig Nelson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868" y="5867400"/>
            <a:ext cx="808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Department of Computer Sciences &amp; Engineering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Department of </a:t>
            </a:r>
            <a:r>
              <a:rPr lang="en-US" dirty="0" err="1" smtClean="0"/>
              <a:t>Pathobiology</a:t>
            </a:r>
            <a:r>
              <a:rPr lang="en-US" dirty="0" smtClean="0"/>
              <a:t> &amp; Veterinary Science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 Department of Molecular &amp; Cell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Influenza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600200"/>
            <a:ext cx="6505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 smtClean="0">
                <a:latin typeface="+mn-lt"/>
              </a:rPr>
              <a:t>C.W.Lee</a:t>
            </a:r>
            <a:r>
              <a:rPr lang="en-US" sz="1000" dirty="0" smtClean="0">
                <a:latin typeface="+mn-lt"/>
              </a:rPr>
              <a:t> and Y.M. </a:t>
            </a:r>
            <a:r>
              <a:rPr lang="en-US" sz="1000" dirty="0" err="1" smtClean="0">
                <a:latin typeface="+mn-lt"/>
              </a:rPr>
              <a:t>Saif</a:t>
            </a:r>
            <a:r>
              <a:rPr lang="en-US" sz="1000" dirty="0" smtClean="0">
                <a:latin typeface="+mn-lt"/>
              </a:rPr>
              <a:t>. Avian influenza virus. Comparative Immunology, Microbiology &amp; Infectious Diseases, 32:301-310, 2009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 (PCR) </a:t>
            </a:r>
            <a:endParaRPr lang="en-US" dirty="0"/>
          </a:p>
        </p:txBody>
      </p:sp>
      <p:pic>
        <p:nvPicPr>
          <p:cNvPr id="4" name="Picture 3" descr="pc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04648"/>
            <a:ext cx="7010400" cy="537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595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http://www.obgynacademy.com/basicsciences/fetology/genetics/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PRIMER PICKING RESULTS FOR gi|13260565|gb|AF250358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No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mispriming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library specified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Using 1-based sequence positions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OLIGO            start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tm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gc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%   any    3'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LEFT PRIMER        484   25   59.94   56.00  5.00  3.00 CCTGTTGGTGAAGCTCCCTCTCCAT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RIGHT PRIMER       621   25   59.95   52.00  3.00  2.00 TTTCAATACAGCCACTGCCCCGTTG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SEQUENCE SIZE: 1410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INCLUDED REGION SIZE: 1410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PRODUCT SIZE: 138, PAIR ANY COMPL: 4.00, PAIR 3' COMPL: 1.00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481 TGTCCTGTTGGTGAAGCTCCCTCTCCATACAATTCAAGGTTTGAGTCGGTTGCTTGGTCA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&gt;&gt;&gt;&gt;&gt;&gt;&gt;&gt;&gt;&gt;&gt;&gt;&gt;&gt;&gt;&gt;&gt;&gt;&gt;&gt;&gt;&gt;&gt;&gt;&gt;                                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541 GCAAGTGCTTGCCATGATGGCATTAGTTGGTTGACAATTGGTATTTCCGGGCCAGACAAC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&lt;&lt;&lt;&lt;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601 GGGGCAGTGGCTGTATTGAAATACAATGGTATAATAACAGACACTATCAAGAGTTGGAGA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&lt;&lt;&lt;&lt;&lt;&lt;&lt;&lt;&lt;&lt;&lt;&lt;&lt;&lt;&lt;&lt;&lt;&lt;&lt;&lt;&lt;                                       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60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Comparison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43800" cy="541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dirty="0" err="1" smtClean="0"/>
              <a:t>,</a:t>
            </a:r>
            <a:r>
              <a:rPr lang="en-US" i="1" dirty="0" err="1" smtClean="0"/>
              <a:t>i</a:t>
            </a:r>
            <a:r>
              <a:rPr lang="en-US" dirty="0" smtClean="0"/>
              <a:t>): subsequence of length </a:t>
            </a:r>
            <a:r>
              <a:rPr lang="en-US" i="1" dirty="0" smtClean="0"/>
              <a:t>l</a:t>
            </a:r>
            <a:r>
              <a:rPr lang="en-US" dirty="0" smtClean="0"/>
              <a:t> ending at position </a:t>
            </a:r>
            <a:r>
              <a:rPr lang="en-US" i="1" dirty="0" err="1" smtClean="0"/>
              <a:t>i</a:t>
            </a:r>
            <a:r>
              <a:rPr lang="en-US" dirty="0" smtClean="0"/>
              <a:t> (i.e.,</a:t>
            </a:r>
            <a:r>
              <a:rPr lang="en-US" i="1" dirty="0" smtClean="0"/>
              <a:t> s</a:t>
            </a:r>
            <a:r>
              <a:rPr lang="en-US" dirty="0" smtClean="0"/>
              <a:t>(</a:t>
            </a:r>
            <a:r>
              <a:rPr lang="en-US" i="1" dirty="0" err="1" smtClean="0"/>
              <a:t>i,l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s</a:t>
            </a:r>
            <a:r>
              <a:rPr lang="en-US" i="1" baseline="-25000" dirty="0" smtClean="0"/>
              <a:t>i-l+1</a:t>
            </a:r>
            <a:r>
              <a:rPr lang="en-US" i="1" dirty="0" smtClean="0"/>
              <a:t> … s</a:t>
            </a:r>
            <a:r>
              <a:rPr lang="en-US" i="1" baseline="-25000" dirty="0" smtClean="0"/>
              <a:t>i-1</a:t>
            </a:r>
            <a:r>
              <a:rPr lang="en-US" i="1" dirty="0" smtClean="0"/>
              <a:t>s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Given a 5’ – 3’ sequence </a:t>
            </a:r>
            <a:r>
              <a:rPr lang="en-US" i="1" dirty="0" smtClean="0"/>
              <a:t>p</a:t>
            </a:r>
            <a:r>
              <a:rPr lang="en-US" dirty="0" smtClean="0"/>
              <a:t> and a 3’ – 5’ sequence </a:t>
            </a:r>
            <a:r>
              <a:rPr lang="en-US" i="1" dirty="0" smtClean="0"/>
              <a:t>s, </a:t>
            </a:r>
            <a:r>
              <a:rPr lang="en-US" dirty="0" smtClean="0"/>
              <a:t>|</a:t>
            </a:r>
            <a:r>
              <a:rPr lang="en-US" i="1" dirty="0" smtClean="0"/>
              <a:t>p</a:t>
            </a:r>
            <a:r>
              <a:rPr lang="en-US" dirty="0" smtClean="0"/>
              <a:t>| = |</a:t>
            </a:r>
            <a:r>
              <a:rPr lang="en-US" i="1" dirty="0" smtClean="0"/>
              <a:t>s</a:t>
            </a:r>
            <a:r>
              <a:rPr lang="en-US" dirty="0" smtClean="0"/>
              <a:t>|</a:t>
            </a:r>
            <a:r>
              <a:rPr lang="en-US" i="1" dirty="0" smtClean="0"/>
              <a:t>,</a:t>
            </a:r>
            <a:r>
              <a:rPr lang="en-US" dirty="0" smtClean="0"/>
              <a:t> the melting temperature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</a:t>
            </a:r>
            <a:r>
              <a:rPr lang="en-US" dirty="0" err="1" smtClean="0"/>
              <a:t>,</a:t>
            </a:r>
            <a:r>
              <a:rPr lang="en-US" i="1" dirty="0" err="1" smtClean="0"/>
              <a:t>s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the temperature at which 50% of the possible </a:t>
            </a:r>
            <a:r>
              <a:rPr lang="en-US" i="1" dirty="0" smtClean="0"/>
              <a:t>p-s</a:t>
            </a:r>
            <a:r>
              <a:rPr lang="en-US" dirty="0" smtClean="0"/>
              <a:t> duplexes are in hybridized state</a:t>
            </a:r>
          </a:p>
          <a:p>
            <a:r>
              <a:rPr lang="en-US" dirty="0" smtClean="0"/>
              <a:t>Given two</a:t>
            </a:r>
            <a:r>
              <a:rPr lang="en-US" i="1" dirty="0" smtClean="0"/>
              <a:t> </a:t>
            </a:r>
            <a:r>
              <a:rPr lang="en-US" dirty="0" smtClean="0"/>
              <a:t>5’ – 3’ sequences </a:t>
            </a:r>
            <a:r>
              <a:rPr lang="en-US" i="1" dirty="0" smtClean="0"/>
              <a:t>p, t</a:t>
            </a:r>
            <a:r>
              <a:rPr lang="en-US" dirty="0" smtClean="0"/>
              <a:t> and a position </a:t>
            </a:r>
            <a:r>
              <a:rPr lang="en-US" i="1" dirty="0" err="1" smtClean="0"/>
              <a:t>i</a:t>
            </a:r>
            <a:r>
              <a:rPr lang="en-US" dirty="0" smtClean="0"/>
              <a:t>,</a:t>
            </a:r>
            <a:r>
              <a:rPr lang="en-US" i="1" dirty="0" smtClean="0"/>
              <a:t> 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</a:t>
            </a:r>
            <a:r>
              <a:rPr lang="en-US" i="1" dirty="0" smtClean="0"/>
              <a:t>:</a:t>
            </a:r>
            <a:r>
              <a:rPr lang="en-US" dirty="0" smtClean="0"/>
              <a:t> Melting temperature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</a:t>
            </a:r>
            <a:r>
              <a:rPr lang="en-US" i="1" dirty="0" smtClean="0"/>
              <a:t>’</a:t>
            </a:r>
            <a:r>
              <a:rPr lang="en-US" dirty="0" smtClean="0"/>
              <a:t>(|</a:t>
            </a:r>
            <a:r>
              <a:rPr lang="en-US" i="1" dirty="0" err="1" smtClean="0"/>
              <a:t>p</a:t>
            </a:r>
            <a:r>
              <a:rPr lang="en-US" dirty="0" err="1" smtClean="0"/>
              <a:t>|</a:t>
            </a:r>
            <a:r>
              <a:rPr lang="en-US" i="1" dirty="0" err="1" smtClean="0"/>
              <a:t>,i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Given two 5’ – 3’ sequences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s, </a:t>
            </a:r>
            <a:r>
              <a:rPr lang="en-US" dirty="0" smtClean="0"/>
              <a:t>|</a:t>
            </a:r>
            <a:r>
              <a:rPr lang="en-US" i="1" dirty="0" smtClean="0"/>
              <a:t>p</a:t>
            </a:r>
            <a:r>
              <a:rPr lang="en-US" dirty="0" smtClean="0"/>
              <a:t>| = |</a:t>
            </a:r>
            <a:r>
              <a:rPr lang="en-US" i="1" dirty="0" smtClean="0"/>
              <a:t>s</a:t>
            </a:r>
            <a:r>
              <a:rPr lang="en-US" dirty="0" smtClean="0"/>
              <a:t>|</a:t>
            </a:r>
            <a:r>
              <a:rPr lang="en-US" i="1" dirty="0" smtClean="0"/>
              <a:t>,</a:t>
            </a:r>
            <a:r>
              <a:rPr lang="en-US" dirty="0" smtClean="0"/>
              <a:t> and a 0-1 mask 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 matches </a:t>
            </a:r>
            <a:r>
              <a:rPr lang="en-US" i="1" dirty="0" smtClean="0"/>
              <a:t>s</a:t>
            </a:r>
            <a:r>
              <a:rPr lang="en-US" dirty="0" smtClean="0"/>
              <a:t> according to </a:t>
            </a:r>
            <a:r>
              <a:rPr lang="en-US" i="1" dirty="0" smtClean="0"/>
              <a:t>M</a:t>
            </a:r>
            <a:r>
              <a:rPr lang="en-US" dirty="0" smtClean="0"/>
              <a:t> if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 for every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latin typeface=""/>
                <a:sym typeface="Symbol" pitchFamily="18" charset="2"/>
              </a:rPr>
              <a:t></a:t>
            </a:r>
            <a:r>
              <a:rPr lang="en-US" i="1" dirty="0" smtClean="0">
                <a:latin typeface=""/>
              </a:rPr>
              <a:t> </a:t>
            </a:r>
            <a:r>
              <a:rPr lang="en-US" dirty="0" smtClean="0">
                <a:latin typeface=""/>
              </a:rPr>
              <a:t>{</a:t>
            </a:r>
            <a:r>
              <a:rPr lang="en-US" dirty="0" smtClean="0"/>
              <a:t>1,…,|</a:t>
            </a:r>
            <a:r>
              <a:rPr lang="en-US" i="1" dirty="0" smtClean="0"/>
              <a:t>s</a:t>
            </a:r>
            <a:r>
              <a:rPr lang="en-US" dirty="0" smtClean="0"/>
              <a:t>|} for which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1</a:t>
            </a: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AATATAATCTCCATAT</a:t>
            </a: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CTTTAGCCCTTCAGAT</a:t>
            </a: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0000000000011011</a:t>
            </a:r>
            <a:endParaRPr lang="en-US" i="1" dirty="0" smtClean="0"/>
          </a:p>
          <a:p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p,t,M</a:t>
            </a:r>
            <a:r>
              <a:rPr lang="en-US" dirty="0" smtClean="0"/>
              <a:t>): Set of positions </a:t>
            </a:r>
            <a:r>
              <a:rPr lang="en-US" i="1" dirty="0" err="1" smtClean="0"/>
              <a:t>i</a:t>
            </a:r>
            <a:r>
              <a:rPr lang="en-US" dirty="0" smtClean="0"/>
              <a:t> for which </a:t>
            </a:r>
            <a:r>
              <a:rPr lang="en-US" i="1" dirty="0" smtClean="0"/>
              <a:t>p</a:t>
            </a:r>
            <a:r>
              <a:rPr lang="en-US" dirty="0" smtClean="0"/>
              <a:t> matches </a:t>
            </a:r>
            <a:r>
              <a:rPr lang="en-US" i="1" dirty="0" smtClean="0"/>
              <a:t>t</a:t>
            </a:r>
            <a:r>
              <a:rPr lang="en-US" dirty="0" smtClean="0"/>
              <a:t>(|</a:t>
            </a:r>
            <a:r>
              <a:rPr lang="en-US" i="1" dirty="0" smtClean="0"/>
              <a:t>p</a:t>
            </a:r>
            <a:r>
              <a:rPr lang="en-US" dirty="0" smtClean="0"/>
              <a:t>|,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) according to </a:t>
            </a:r>
            <a:r>
              <a:rPr lang="en-US" i="1" dirty="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Primer Selection Problem (DPSP)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Given</a:t>
            </a:r>
          </a:p>
          <a:p>
            <a:pPr algn="just"/>
            <a:r>
              <a:rPr lang="en-US" sz="2800" dirty="0" smtClean="0"/>
              <a:t>Sets </a:t>
            </a:r>
            <a:r>
              <a:rPr lang="en-US" sz="2800" i="1" dirty="0" smtClean="0"/>
              <a:t>TARGETS</a:t>
            </a:r>
            <a:r>
              <a:rPr lang="en-US" sz="2800" dirty="0" smtClean="0"/>
              <a:t> and </a:t>
            </a:r>
            <a:r>
              <a:rPr lang="en-US" sz="2800" i="1" dirty="0" smtClean="0"/>
              <a:t>NONTARGETS</a:t>
            </a:r>
            <a:r>
              <a:rPr lang="en-US" sz="2800" dirty="0" smtClean="0"/>
              <a:t> of target/non-target DNA sequences in 5</a:t>
            </a:r>
            <a:r>
              <a:rPr lang="en-US" sz="2800" i="1" dirty="0" smtClean="0"/>
              <a:t>’ – </a:t>
            </a:r>
            <a:r>
              <a:rPr lang="en-US" sz="2800" dirty="0" smtClean="0"/>
              <a:t>3</a:t>
            </a:r>
            <a:r>
              <a:rPr lang="en-US" sz="2800" i="1" dirty="0" smtClean="0"/>
              <a:t>’</a:t>
            </a:r>
            <a:r>
              <a:rPr lang="en-US" sz="2800" dirty="0" smtClean="0"/>
              <a:t> orientation, 0-1 mask </a:t>
            </a:r>
            <a:r>
              <a:rPr lang="en-US" sz="2800" i="1" dirty="0" smtClean="0"/>
              <a:t>M</a:t>
            </a:r>
            <a:r>
              <a:rPr lang="en-US" sz="2800" dirty="0" smtClean="0"/>
              <a:t>, temperature thresholds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min_target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max_nontarget</a:t>
            </a:r>
            <a:endParaRPr lang="en-US" sz="2800" b="1" dirty="0" smtClean="0"/>
          </a:p>
          <a:p>
            <a:pPr algn="just">
              <a:buFontTx/>
              <a:buNone/>
            </a:pPr>
            <a:r>
              <a:rPr lang="en-US" sz="2800" b="1" dirty="0" smtClean="0"/>
              <a:t>Find</a:t>
            </a:r>
          </a:p>
          <a:p>
            <a:pPr algn="just"/>
            <a:r>
              <a:rPr lang="en-US" sz="2800" dirty="0" smtClean="0"/>
              <a:t>All primers </a:t>
            </a:r>
            <a:r>
              <a:rPr lang="en-US" sz="2800" i="1" dirty="0" smtClean="0"/>
              <a:t>p</a:t>
            </a:r>
            <a:r>
              <a:rPr lang="en-US" sz="2800" dirty="0" smtClean="0"/>
              <a:t> satisfying that </a:t>
            </a:r>
          </a:p>
          <a:p>
            <a:pPr lvl="1" algn="just"/>
            <a:r>
              <a:rPr lang="en-US" dirty="0" smtClean="0"/>
              <a:t>for every </a:t>
            </a:r>
            <a:r>
              <a:rPr lang="en-US" i="1" dirty="0" smtClean="0"/>
              <a:t>t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i="1" dirty="0" smtClean="0"/>
              <a:t> TARGETS</a:t>
            </a:r>
            <a:r>
              <a:rPr lang="en-US" dirty="0" smtClean="0"/>
              <a:t>, exists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p,t,M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 ≥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min_target</a:t>
            </a:r>
            <a:endParaRPr lang="en-US" dirty="0" smtClean="0"/>
          </a:p>
          <a:p>
            <a:pPr lvl="1" algn="just"/>
            <a:r>
              <a:rPr lang="en-US" dirty="0" smtClean="0"/>
              <a:t>for every </a:t>
            </a:r>
            <a:r>
              <a:rPr lang="en-US" i="1" dirty="0" smtClean="0"/>
              <a:t>t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i="1" dirty="0" smtClean="0"/>
              <a:t> NONTARGETS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≤</a:t>
            </a:r>
            <a:r>
              <a:rPr lang="en-US" i="1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max_nontarget</a:t>
            </a:r>
            <a:r>
              <a:rPr lang="en-US" dirty="0" smtClean="0"/>
              <a:t> for every  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dirty="0" smtClean="0"/>
              <a:t> {|</a:t>
            </a:r>
            <a:r>
              <a:rPr lang="en-US" i="1" dirty="0" smtClean="0"/>
              <a:t>p</a:t>
            </a:r>
            <a:r>
              <a:rPr lang="en-US" dirty="0" smtClean="0"/>
              <a:t>|… |</a:t>
            </a:r>
            <a:r>
              <a:rPr lang="en-US" i="1" dirty="0" smtClean="0"/>
              <a:t>t</a:t>
            </a:r>
            <a:r>
              <a:rPr lang="en-US" dirty="0" smtClean="0"/>
              <a:t>|}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/>
            <a:r>
              <a:rPr lang="en-US" sz="2800" dirty="0" smtClean="0">
                <a:cs typeface="Arial" pitchFamily="34" charset="0"/>
              </a:rPr>
              <a:t>Given an alignment x:</a:t>
            </a:r>
          </a:p>
          <a:p>
            <a:pPr algn="just">
              <a:buFontTx/>
              <a:buNone/>
            </a:pPr>
            <a:r>
              <a:rPr lang="en-US" sz="2800" dirty="0" smtClean="0">
                <a:cs typeface="Arial" pitchFamily="34" charset="0"/>
              </a:rPr>
              <a:t>		                                   </a:t>
            </a:r>
            <a:r>
              <a:rPr lang="el-GR" sz="2800" i="1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algn="ctr">
              <a:buFontTx/>
              <a:buNone/>
            </a:pPr>
            <a:r>
              <a:rPr lang="en-US" sz="2800" i="1" dirty="0" smtClean="0">
                <a:cs typeface="Arial" pitchFamily="34" charset="0"/>
              </a:rPr>
              <a:t>T</a:t>
            </a:r>
            <a:r>
              <a:rPr lang="en-US" sz="2800" i="1" baseline="-25000" dirty="0" smtClean="0">
                <a:cs typeface="Arial" pitchFamily="34" charset="0"/>
              </a:rPr>
              <a:t>m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 = ————————————————</a:t>
            </a:r>
          </a:p>
          <a:p>
            <a:pPr algn="ctr">
              <a:buFontTx/>
              <a:buNone/>
            </a:pPr>
            <a:r>
              <a:rPr lang="en-US" sz="2800" dirty="0" smtClean="0">
                <a:cs typeface="Arial" pitchFamily="34" charset="0"/>
              </a:rPr>
              <a:t>		 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dirty="0" smtClean="0">
                <a:cs typeface="Arial" pitchFamily="34" charset="0"/>
              </a:rPr>
              <a:t>0.368*</a:t>
            </a:r>
            <a:r>
              <a:rPr lang="en-US" sz="2800" i="1" dirty="0" smtClean="0">
                <a:cs typeface="Arial" pitchFamily="34" charset="0"/>
              </a:rPr>
              <a:t>N</a:t>
            </a:r>
            <a:r>
              <a:rPr lang="en-US" sz="2800" dirty="0" smtClean="0">
                <a:cs typeface="Arial" pitchFamily="34" charset="0"/>
              </a:rPr>
              <a:t>/2*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Na</a:t>
            </a:r>
            <a:r>
              <a:rPr lang="en-US" sz="2800" i="1" baseline="30000" dirty="0" smtClean="0">
                <a:cs typeface="Arial" pitchFamily="34" charset="0"/>
              </a:rPr>
              <a:t>+</a:t>
            </a:r>
            <a:r>
              <a:rPr lang="en-US" sz="2800" dirty="0" smtClean="0">
                <a:cs typeface="Arial" pitchFamily="34" charset="0"/>
              </a:rPr>
              <a:t>) +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i="1" dirty="0" err="1" smtClean="0">
                <a:cs typeface="Arial" pitchFamily="34" charset="0"/>
              </a:rPr>
              <a:t>R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algn="ctr"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cs typeface="Arial" pitchFamily="34" charset="0"/>
              </a:rPr>
              <a:t>	where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 is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i="1" dirty="0" smtClean="0">
                <a:cs typeface="Arial" pitchFamily="34" charset="0"/>
              </a:rPr>
              <a:t>-c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/2 if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i="1" dirty="0" smtClean="0">
                <a:cs typeface="Arial" pitchFamily="34" charset="0"/>
              </a:rPr>
              <a:t>≠c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and 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dirty="0" smtClean="0">
                <a:cs typeface="Arial" pitchFamily="34" charset="0"/>
              </a:rPr>
              <a:t>+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)/4</a:t>
            </a:r>
            <a:r>
              <a:rPr lang="en-US" sz="2800" i="1" dirty="0" smtClean="0">
                <a:cs typeface="Arial" pitchFamily="34" charset="0"/>
              </a:rPr>
              <a:t> if 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dirty="0" smtClean="0">
                <a:cs typeface="Arial" pitchFamily="34" charset="0"/>
              </a:rPr>
              <a:t>=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</a:p>
          <a:p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and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 are calculated by adding contributions of each pair of neighbor base pairs in x</a:t>
            </a:r>
          </a:p>
          <a:p>
            <a:r>
              <a:rPr lang="en-US" sz="2800" dirty="0" smtClean="0">
                <a:cs typeface="Arial" pitchFamily="34" charset="0"/>
              </a:rPr>
              <a:t>Problem: Find the alignment 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 maximizing </a:t>
            </a:r>
            <a:r>
              <a:rPr lang="en-US" sz="2800" i="1" dirty="0" smtClean="0">
                <a:cs typeface="Arial" pitchFamily="34" charset="0"/>
              </a:rPr>
              <a:t>T</a:t>
            </a:r>
            <a:r>
              <a:rPr lang="en-US" sz="2800" i="1" baseline="-25000" dirty="0" smtClean="0">
                <a:cs typeface="Arial" pitchFamily="34" charset="0"/>
              </a:rPr>
              <a:t>m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Given a finite set </a:t>
            </a:r>
            <a:r>
              <a:rPr lang="en-US" sz="2800" i="1" dirty="0" smtClean="0"/>
              <a:t>S</a:t>
            </a:r>
            <a:r>
              <a:rPr lang="en-US" sz="2800" dirty="0" smtClean="0">
                <a:cs typeface="Arial" pitchFamily="34" charset="0"/>
              </a:rPr>
              <a:t>, and two functions </a:t>
            </a:r>
            <a:r>
              <a:rPr lang="en-US" sz="2800" i="1" dirty="0" err="1" smtClean="0">
                <a:cs typeface="Arial" pitchFamily="34" charset="0"/>
              </a:rPr>
              <a:t>f,g</a:t>
            </a:r>
            <a:r>
              <a:rPr lang="en-US" sz="2800" dirty="0" err="1" smtClean="0">
                <a:cs typeface="Arial" pitchFamily="34" charset="0"/>
              </a:rPr>
              <a:t>:</a:t>
            </a:r>
            <a:r>
              <a:rPr lang="en-US" sz="2800" i="1" dirty="0" err="1" smtClean="0">
                <a:cs typeface="Arial" pitchFamily="34" charset="0"/>
              </a:rPr>
              <a:t>S→R</a:t>
            </a:r>
            <a:r>
              <a:rPr lang="en-US" sz="2800" dirty="0" smtClean="0">
                <a:cs typeface="Arial" pitchFamily="34" charset="0"/>
              </a:rPr>
              <a:t>, if  </a:t>
            </a:r>
            <a:r>
              <a:rPr lang="en-US" sz="2800" i="1" dirty="0" smtClean="0">
                <a:cs typeface="Arial" pitchFamily="34" charset="0"/>
              </a:rPr>
              <a:t>g</a:t>
            </a:r>
            <a:r>
              <a:rPr lang="en-US" sz="2800" dirty="0" smtClean="0">
                <a:cs typeface="Arial" pitchFamily="34" charset="0"/>
              </a:rPr>
              <a:t>&gt;0, </a:t>
            </a:r>
            <a:r>
              <a:rPr lang="en-US" sz="2800" i="1" dirty="0" smtClean="0">
                <a:cs typeface="Arial" pitchFamily="34" charset="0"/>
              </a:rPr>
              <a:t>t*= </a:t>
            </a:r>
            <a:r>
              <a:rPr lang="en-US" sz="2800" dirty="0" err="1" smtClean="0">
                <a:cs typeface="Arial" pitchFamily="34" charset="0"/>
              </a:rPr>
              <a:t>max</a:t>
            </a:r>
            <a:r>
              <a:rPr lang="en-US" sz="2800" i="1" baseline="-25000" dirty="0" err="1" smtClean="0">
                <a:cs typeface="Arial" pitchFamily="34" charset="0"/>
              </a:rPr>
              <a:t>x</a:t>
            </a:r>
            <a:r>
              <a:rPr lang="en-US" sz="2800" baseline="-25000" dirty="0" err="1" smtClean="0">
                <a:cs typeface="Arial" pitchFamily="34" charset="0"/>
                <a:sym typeface="Symbol" pitchFamily="18" charset="2"/>
              </a:rPr>
              <a:t></a:t>
            </a:r>
            <a:r>
              <a:rPr lang="en-US" sz="2800" i="1" baseline="-25000" dirty="0" err="1" smtClean="0">
                <a:cs typeface="Arial" pitchFamily="34" charset="0"/>
              </a:rPr>
              <a:t>S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f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/</a:t>
            </a:r>
            <a:r>
              <a:rPr lang="en-US" sz="2800" i="1" dirty="0" smtClean="0">
                <a:cs typeface="Arial" pitchFamily="34" charset="0"/>
              </a:rPr>
              <a:t> g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can be approximated by the </a:t>
            </a:r>
            <a:r>
              <a:rPr lang="en-US" sz="2800" dirty="0" err="1" smtClean="0">
                <a:cs typeface="Arial" pitchFamily="34" charset="0"/>
              </a:rPr>
              <a:t>Dinkelbach</a:t>
            </a:r>
            <a:r>
              <a:rPr lang="en-US" sz="2800" dirty="0" smtClean="0">
                <a:cs typeface="Arial" pitchFamily="34" charset="0"/>
              </a:rPr>
              <a:t> algorithm:</a:t>
            </a:r>
            <a:endParaRPr lang="en-US" sz="2800" i="1" dirty="0" smtClean="0"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cs typeface="Arial" pitchFamily="34" charset="0"/>
              </a:rPr>
              <a:t>Choose</a:t>
            </a:r>
            <a:r>
              <a:rPr lang="en-US" sz="2400" i="1" dirty="0" smtClean="0">
                <a:cs typeface="Arial" pitchFamily="34" charset="0"/>
              </a:rPr>
              <a:t> t</a:t>
            </a:r>
            <a:r>
              <a:rPr lang="en-US" sz="2400" i="1" baseline="-25000" dirty="0" smtClean="0">
                <a:cs typeface="Arial" pitchFamily="34" charset="0"/>
              </a:rPr>
              <a:t>1</a:t>
            </a:r>
            <a:r>
              <a:rPr lang="en-US" sz="2400" i="1" dirty="0" smtClean="0">
                <a:cs typeface="Arial" pitchFamily="34" charset="0"/>
              </a:rPr>
              <a:t> ≤ t*;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← 1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>
                <a:cs typeface="Arial" pitchFamily="34" charset="0"/>
              </a:rPr>
              <a:t>Find</a:t>
            </a:r>
            <a:r>
              <a:rPr lang="en-US" sz="2400" b="1" i="1" dirty="0" smtClean="0">
                <a:cs typeface="Arial" pitchFamily="34" charset="0"/>
              </a:rPr>
              <a:t>  x</a:t>
            </a:r>
            <a:r>
              <a:rPr lang="en-US" sz="2400" b="1" i="1" baseline="-25000" dirty="0" smtClean="0">
                <a:cs typeface="Arial" pitchFamily="34" charset="0"/>
              </a:rPr>
              <a:t>i</a:t>
            </a:r>
            <a:r>
              <a:rPr lang="en-US" sz="2400" b="1" i="1" dirty="0" smtClean="0">
                <a:cs typeface="Arial" pitchFamily="34" charset="0"/>
              </a:rPr>
              <a:t> </a:t>
            </a:r>
            <a:r>
              <a:rPr lang="ru-RU" sz="2400" b="1" dirty="0" smtClean="0">
                <a:sym typeface="Symbol" pitchFamily="18" charset="2"/>
              </a:rPr>
              <a:t></a:t>
            </a:r>
            <a:r>
              <a:rPr lang="en-US" sz="2400" b="1" i="1" dirty="0" smtClean="0">
                <a:sym typeface="Symbol" pitchFamily="18" charset="2"/>
              </a:rPr>
              <a:t> S </a:t>
            </a:r>
            <a:r>
              <a:rPr lang="en-US" sz="2400" b="1" dirty="0" smtClean="0">
                <a:sym typeface="Symbol" pitchFamily="18" charset="2"/>
              </a:rPr>
              <a:t>maximizing</a:t>
            </a:r>
            <a:r>
              <a:rPr lang="en-US" sz="2400" b="1" i="1" dirty="0" smtClean="0">
                <a:sym typeface="Symbol" pitchFamily="18" charset="2"/>
              </a:rPr>
              <a:t> F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= f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– </a:t>
            </a:r>
            <a:r>
              <a:rPr lang="en-US" sz="2400" b="1" i="1" dirty="0" err="1" smtClean="0">
                <a:sym typeface="Symbol" pitchFamily="18" charset="2"/>
              </a:rPr>
              <a:t>t</a:t>
            </a:r>
            <a:r>
              <a:rPr lang="en-US" sz="2400" b="1" i="1" baseline="-25000" dirty="0" err="1" smtClean="0">
                <a:sym typeface="Symbol" pitchFamily="18" charset="2"/>
              </a:rPr>
              <a:t>i</a:t>
            </a:r>
            <a:r>
              <a:rPr lang="en-US" sz="2400" b="1" i="1" dirty="0" smtClean="0">
                <a:sym typeface="Symbol" pitchFamily="18" charset="2"/>
              </a:rPr>
              <a:t> g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</a:t>
            </a:r>
            <a:endParaRPr lang="en-US" sz="2400" b="1" dirty="0" smtClean="0">
              <a:sym typeface="Symbol" pitchFamily="18" charset="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Symbol" pitchFamily="18" charset="2"/>
              </a:rPr>
              <a:t>If </a:t>
            </a:r>
            <a:r>
              <a:rPr lang="en-US" sz="2400" i="1" dirty="0" smtClean="0">
                <a:sym typeface="Symbol" pitchFamily="18" charset="2"/>
              </a:rPr>
              <a:t>F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i="1" dirty="0" smtClean="0">
                <a:sym typeface="Symbol" pitchFamily="18" charset="2"/>
              </a:rPr>
              <a:t> ≤ </a:t>
            </a:r>
            <a:r>
              <a:rPr lang="el-GR" sz="2400" dirty="0" smtClean="0">
                <a:sym typeface="Symbol" pitchFamily="18" charset="2"/>
              </a:rPr>
              <a:t>ε</a:t>
            </a:r>
            <a:r>
              <a:rPr lang="en-US" sz="2400" dirty="0" smtClean="0">
                <a:sym typeface="Symbol" pitchFamily="18" charset="2"/>
              </a:rPr>
              <a:t> for some tolerance output </a:t>
            </a:r>
            <a:r>
              <a:rPr lang="el-GR" sz="2400" dirty="0" smtClean="0">
                <a:sym typeface="Symbol" pitchFamily="18" charset="2"/>
              </a:rPr>
              <a:t>ε</a:t>
            </a:r>
            <a:r>
              <a:rPr lang="en-US" sz="2400" dirty="0" smtClean="0">
                <a:sym typeface="Symbol" pitchFamily="18" charset="2"/>
              </a:rPr>
              <a:t> &gt; 0</a:t>
            </a:r>
            <a:r>
              <a:rPr lang="en-US" sz="2400" i="1" dirty="0" smtClean="0">
                <a:sym typeface="Symbol" pitchFamily="18" charset="2"/>
              </a:rPr>
              <a:t>, output </a:t>
            </a:r>
            <a:r>
              <a:rPr lang="en-US" sz="2400" i="1" dirty="0" err="1" smtClean="0">
                <a:sym typeface="Symbol" pitchFamily="18" charset="2"/>
              </a:rPr>
              <a:t>t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endParaRPr lang="en-US" sz="2400" dirty="0" smtClean="0">
              <a:sym typeface="Symbol" pitchFamily="18" charset="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Symbol" pitchFamily="18" charset="2"/>
              </a:rPr>
              <a:t>Else, </a:t>
            </a:r>
            <a:r>
              <a:rPr lang="en-US" sz="2400" i="1" dirty="0" smtClean="0">
                <a:sym typeface="Symbol" pitchFamily="18" charset="2"/>
              </a:rPr>
              <a:t>t</a:t>
            </a:r>
            <a:r>
              <a:rPr lang="en-US" sz="2400" i="1" baseline="-25000" dirty="0" smtClean="0">
                <a:sym typeface="Symbol" pitchFamily="18" charset="2"/>
              </a:rPr>
              <a:t>i+1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i="1" dirty="0" smtClean="0">
                <a:cs typeface="Arial" pitchFamily="34" charset="0"/>
              </a:rPr>
              <a:t>←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f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/</a:t>
            </a:r>
            <a:r>
              <a:rPr lang="en-US" sz="2400" i="1" dirty="0" smtClean="0">
                <a:cs typeface="Arial" pitchFamily="34" charset="0"/>
              </a:rPr>
              <a:t> g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))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←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+</a:t>
            </a:r>
            <a:r>
              <a:rPr lang="en-US" sz="2400" dirty="0" smtClean="0">
                <a:cs typeface="Arial" pitchFamily="34" charset="0"/>
              </a:rPr>
              <a:t>1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sym typeface="Symbol" pitchFamily="18" charset="2"/>
              </a:rPr>
              <a:t>and then go to step 2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Programming Applied to T</a:t>
            </a:r>
            <a:r>
              <a:rPr lang="en-US" baseline="-25000" dirty="0" smtClean="0"/>
              <a:t>m</a:t>
            </a:r>
            <a:r>
              <a:rPr lang="en-US" dirty="0" smtClean="0"/>
              <a:t>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sz="2800" dirty="0" smtClean="0"/>
              <a:t>Use dynamic programming to maximize:</a:t>
            </a:r>
          </a:p>
          <a:p>
            <a:pPr algn="ctr">
              <a:buNone/>
            </a:pPr>
            <a:r>
              <a:rPr lang="en-US" sz="2800" i="1" dirty="0" err="1" smtClean="0">
                <a:cs typeface="Arial" pitchFamily="34" charset="0"/>
              </a:rPr>
              <a:t>t</a:t>
            </a:r>
            <a:r>
              <a:rPr lang="en-US" sz="2800" i="1" baseline="-25000" dirty="0" err="1" smtClean="0">
                <a:cs typeface="Arial" pitchFamily="34" charset="0"/>
              </a:rPr>
              <a:t>i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0.368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*N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/2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cs typeface="Arial" pitchFamily="34" charset="0"/>
              </a:rPr>
              <a:t>ln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Na</a:t>
            </a:r>
            <a:r>
              <a:rPr lang="en-US" sz="2800" i="1" baseline="30000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i="1" dirty="0" err="1" smtClean="0">
                <a:cs typeface="Arial" pitchFamily="34" charset="0"/>
              </a:rPr>
              <a:t>R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))</a:t>
            </a:r>
            <a:r>
              <a:rPr lang="en-US" sz="2800" i="1" dirty="0" smtClean="0">
                <a:cs typeface="Arial" pitchFamily="34" charset="0"/>
              </a:rPr>
              <a:t> -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= -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G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endParaRPr lang="en-US" sz="2800" dirty="0" smtClean="0"/>
          </a:p>
          <a:p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G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x) </a:t>
            </a:r>
            <a:r>
              <a:rPr lang="en-US" sz="2800" dirty="0" smtClean="0">
                <a:cs typeface="Arial" pitchFamily="34" charset="0"/>
              </a:rPr>
              <a:t>is the free energy of the alignment </a:t>
            </a:r>
            <a:r>
              <a:rPr lang="en-US" sz="2800" i="1" dirty="0" smtClean="0">
                <a:cs typeface="Arial" pitchFamily="34" charset="0"/>
              </a:rPr>
              <a:t>x </a:t>
            </a:r>
            <a:r>
              <a:rPr lang="en-US" sz="2800" dirty="0" smtClean="0">
                <a:cs typeface="Arial" pitchFamily="34" charset="0"/>
              </a:rPr>
              <a:t>at temperature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i="1" dirty="0" err="1" smtClean="0">
                <a:cs typeface="Arial" pitchFamily="34" charset="0"/>
              </a:rPr>
              <a:t>t</a:t>
            </a:r>
            <a:r>
              <a:rPr lang="en-US" sz="2800" i="1" baseline="-25000" dirty="0" err="1" smtClean="0">
                <a:cs typeface="Arial" pitchFamily="34" charset="0"/>
              </a:rPr>
              <a:t>i</a:t>
            </a:r>
            <a:endParaRPr lang="en-US" sz="2800" dirty="0" smtClean="0"/>
          </a:p>
          <a:p>
            <a:pPr>
              <a:buNone/>
            </a:pPr>
            <a:endParaRPr lang="en-US" sz="2800" i="1" dirty="0" smtClean="0">
              <a:cs typeface="Arial" pitchFamily="34" charset="0"/>
            </a:endParaRPr>
          </a:p>
          <a:p>
            <a:pPr>
              <a:buNone/>
            </a:pPr>
            <a:endParaRPr lang="en-US" sz="2800" i="1" dirty="0" smtClean="0">
              <a:cs typeface="Arial" pitchFamily="34" charset="0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0"/>
            <a:ext cx="693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Temperature Calculation Results</a:t>
            </a:r>
            <a:endParaRPr lang="en-US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629400" cy="4592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7092949" y="3879851"/>
            <a:ext cx="457202" cy="12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/>
          <p:nvPr/>
        </p:nvGrpSpPr>
        <p:grpSpPr>
          <a:xfrm>
            <a:off x="685800" y="1308163"/>
            <a:ext cx="7340600" cy="2730437"/>
            <a:chOff x="685800" y="1308163"/>
            <a:chExt cx="73406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460563"/>
              <a:ext cx="1143008" cy="717299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38498" y="2984405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CCDS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9" y="1993963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8" y="2679859"/>
              <a:ext cx="609690" cy="457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657879" y="3365923"/>
              <a:ext cx="456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6629400" y="3136963"/>
              <a:ext cx="1397000" cy="60642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SNVs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1993963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3733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7098823" y="2896140"/>
              <a:ext cx="43434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/>
          <p:cNvGrpSpPr/>
          <p:nvPr/>
        </p:nvGrpSpPr>
        <p:grpSpPr>
          <a:xfrm>
            <a:off x="609600" y="4114800"/>
            <a:ext cx="7515225" cy="2590800"/>
            <a:chOff x="609600" y="4114800"/>
            <a:chExt cx="7515225" cy="259080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6781799" y="4267200"/>
              <a:ext cx="1295401" cy="685801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6781800" y="5426075"/>
              <a:ext cx="1343025" cy="12033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 specific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7391400" y="4953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609600" y="48006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" y="4114800"/>
              <a:ext cx="6705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66700" y="4457700"/>
              <a:ext cx="68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2895600" y="4572000"/>
              <a:ext cx="1447800" cy="3810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1066800" y="4267200"/>
              <a:ext cx="1295399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Tumor-specific SNVs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4724400" y="4348161"/>
              <a:ext cx="1600201" cy="83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Close SNV 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Haplotypes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343400" y="4724400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1219200" y="5791200"/>
              <a:ext cx="1066800" cy="6858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Design</a:t>
              </a:r>
            </a:p>
            <a:p>
              <a:pPr algn="ctr">
                <a:defRPr/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524000" y="54102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20"/>
            <p:cNvSpPr>
              <a:spLocks noChangeArrowheads="1"/>
            </p:cNvSpPr>
            <p:nvPr/>
          </p:nvSpPr>
          <p:spPr bwMode="auto">
            <a:xfrm>
              <a:off x="2819400" y="5562600"/>
              <a:ext cx="1600201" cy="1143000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Primers for Sanger Sequencing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2286000" y="6172200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324600" y="47244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914400" y="76200"/>
              <a:ext cx="15240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Design </a:t>
              </a:r>
            </a:p>
            <a:p>
              <a:pPr algn="ctr"/>
              <a:r>
                <a:rPr lang="en-US" sz="2800" dirty="0"/>
                <a:t>forward </a:t>
              </a:r>
            </a:p>
            <a:p>
              <a:pPr algn="ctr"/>
              <a:r>
                <a:rPr lang="en-US" sz="2800" dirty="0"/>
                <a:t>primers</a:t>
              </a: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5029200" y="76200"/>
              <a:ext cx="3276600" cy="19050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Make pairs filtering </a:t>
              </a:r>
            </a:p>
            <a:p>
              <a:pPr algn="ctr"/>
              <a:r>
                <a:rPr lang="en-US" sz="2800" dirty="0"/>
                <a:t>by product length,</a:t>
              </a:r>
            </a:p>
            <a:p>
              <a:pPr algn="ctr"/>
              <a:r>
                <a:rPr lang="en-US" sz="2800" dirty="0"/>
                <a:t>cross </a:t>
              </a:r>
              <a:r>
                <a:rPr lang="en-US" sz="2800" dirty="0" err="1"/>
                <a:t>dymerization</a:t>
              </a:r>
              <a:endParaRPr lang="en-US" sz="2800" dirty="0"/>
            </a:p>
            <a:p>
              <a:pPr algn="ctr"/>
              <a:r>
                <a:rPr lang="en-US" sz="2800" dirty="0"/>
                <a:t>and </a:t>
              </a:r>
              <a:r>
                <a:rPr lang="en-US" sz="2800" dirty="0">
                  <a:sym typeface="Symbol" pitchFamily="18" charset="2"/>
                </a:rPr>
                <a:t></a:t>
              </a:r>
              <a:r>
                <a:rPr lang="en-US" sz="2800" dirty="0"/>
                <a:t>Tm </a:t>
              </a: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8686800" y="457200"/>
              <a:ext cx="457200" cy="45720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152400" y="2057400"/>
              <a:ext cx="4419600" cy="1600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Iterate over targets to build </a:t>
              </a:r>
            </a:p>
            <a:p>
              <a:pPr algn="ctr"/>
              <a:r>
                <a:rPr lang="en-US" sz="2800" dirty="0"/>
                <a:t>a hash table of </a:t>
              </a:r>
              <a:r>
                <a:rPr lang="en-US" sz="2800" dirty="0" err="1"/>
                <a:t>occurances</a:t>
              </a:r>
              <a:endParaRPr lang="en-US" sz="2800" dirty="0"/>
            </a:p>
            <a:p>
              <a:pPr algn="ctr"/>
              <a:r>
                <a:rPr lang="en-US" sz="2800" dirty="0"/>
                <a:t>of seed patterns </a:t>
              </a:r>
              <a:r>
                <a:rPr lang="en-US" sz="2800" i="1" dirty="0"/>
                <a:t>H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according with mask </a:t>
              </a:r>
              <a:r>
                <a:rPr lang="en-US" sz="2800" i="1" dirty="0"/>
                <a:t>M</a:t>
              </a: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>
              <a:off x="152400" y="4191000"/>
              <a:ext cx="4419600" cy="1219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Build candidates as suitable</a:t>
              </a:r>
            </a:p>
            <a:p>
              <a:pPr algn="ctr"/>
              <a:r>
                <a:rPr lang="en-US" sz="2800"/>
                <a:t>length substrings of one or </a:t>
              </a:r>
            </a:p>
            <a:p>
              <a:pPr algn="ctr"/>
              <a:r>
                <a:rPr lang="en-US" sz="2800"/>
                <a:t>more target sequences</a:t>
              </a:r>
            </a:p>
          </p:txBody>
        </p:sp>
        <p:sp>
          <p:nvSpPr>
            <p:cNvPr id="32" name="AutoShape 20"/>
            <p:cNvSpPr>
              <a:spLocks noChangeArrowheads="1"/>
            </p:cNvSpPr>
            <p:nvPr/>
          </p:nvSpPr>
          <p:spPr bwMode="auto">
            <a:xfrm>
              <a:off x="152400" y="6019800"/>
              <a:ext cx="4419600" cy="6858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Test each candidate </a:t>
              </a:r>
              <a:r>
                <a:rPr lang="en-US" sz="2800" i="1"/>
                <a:t>p</a:t>
              </a: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2971800" y="76200"/>
              <a:ext cx="15240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Design </a:t>
              </a:r>
            </a:p>
            <a:p>
              <a:pPr algn="ctr"/>
              <a:r>
                <a:rPr lang="en-US" sz="2800" dirty="0"/>
                <a:t>reverse</a:t>
              </a:r>
            </a:p>
            <a:p>
              <a:pPr algn="ctr"/>
              <a:r>
                <a:rPr lang="en-US" sz="2800" dirty="0"/>
                <a:t>primers</a:t>
              </a:r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0" y="457200"/>
              <a:ext cx="457200" cy="45720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457200" y="685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2438400" y="685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4495800" y="685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8305800" y="685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76200" y="1981200"/>
              <a:ext cx="4572000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>
              <a:off x="76200" y="1371600"/>
              <a:ext cx="838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438400" y="1371600"/>
              <a:ext cx="2209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362200" y="3657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362200" y="5410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5257800" y="2133600"/>
              <a:ext cx="3733800" cy="45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5334000" y="2209800"/>
              <a:ext cx="3581400" cy="14478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Test GC Content, GC</a:t>
              </a:r>
            </a:p>
            <a:p>
              <a:pPr algn="ctr"/>
              <a:r>
                <a:rPr lang="en-US" sz="2400" dirty="0"/>
                <a:t>Clamp, single base repeat</a:t>
              </a:r>
            </a:p>
            <a:p>
              <a:pPr algn="ctr"/>
              <a:r>
                <a:rPr lang="en-US" sz="2400" dirty="0"/>
                <a:t>and self </a:t>
              </a:r>
              <a:r>
                <a:rPr lang="en-US" sz="2400" dirty="0" err="1"/>
                <a:t>complementarity</a:t>
              </a:r>
              <a:endParaRPr lang="en-US" sz="2400" dirty="0"/>
            </a:p>
          </p:txBody>
        </p:sp>
        <p:sp>
          <p:nvSpPr>
            <p:cNvPr id="46" name="AutoShape 34"/>
            <p:cNvSpPr>
              <a:spLocks noChangeArrowheads="1"/>
            </p:cNvSpPr>
            <p:nvPr/>
          </p:nvSpPr>
          <p:spPr bwMode="auto">
            <a:xfrm>
              <a:off x="5334000" y="3886200"/>
              <a:ext cx="35814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For each target </a:t>
              </a:r>
              <a:r>
                <a:rPr lang="en-US" sz="2400" i="1" dirty="0"/>
                <a:t>t</a:t>
              </a:r>
              <a:r>
                <a:rPr lang="en-US" sz="2400" dirty="0"/>
                <a:t> use </a:t>
              </a:r>
              <a:r>
                <a:rPr lang="en-US" sz="2400" i="1" dirty="0"/>
                <a:t>H</a:t>
              </a:r>
              <a:r>
                <a:rPr lang="en-US" sz="2400" dirty="0"/>
                <a:t> to</a:t>
              </a:r>
            </a:p>
            <a:p>
              <a:pPr algn="ctr"/>
              <a:r>
                <a:rPr lang="en-US" sz="2400" dirty="0"/>
                <a:t>build </a:t>
              </a:r>
              <a:r>
                <a:rPr lang="en-US" sz="2400" i="1" dirty="0"/>
                <a:t>I(</a:t>
              </a:r>
              <a:r>
                <a:rPr lang="en-US" sz="2400" i="1" dirty="0" err="1"/>
                <a:t>p,t,M</a:t>
              </a:r>
              <a:r>
                <a:rPr lang="en-US" sz="2400" i="1" dirty="0"/>
                <a:t>)</a:t>
              </a:r>
              <a:r>
                <a:rPr lang="en-US" sz="2400" dirty="0"/>
                <a:t> and </a:t>
              </a:r>
              <a:r>
                <a:rPr lang="en-US" sz="2400" dirty="0" smtClean="0"/>
                <a:t>test if</a:t>
              </a:r>
            </a:p>
            <a:p>
              <a:pPr algn="ctr"/>
              <a:r>
                <a:rPr lang="en-US" sz="2400" i="1" dirty="0" smtClean="0"/>
                <a:t>T(</a:t>
              </a:r>
              <a:r>
                <a:rPr lang="en-US" sz="2400" i="1" dirty="0" err="1" smtClean="0"/>
                <a:t>p,t,i</a:t>
              </a:r>
              <a:r>
                <a:rPr lang="en-US" sz="2400" i="1" dirty="0" smtClean="0"/>
                <a:t>) </a:t>
              </a:r>
              <a:r>
                <a:rPr lang="en-US" sz="2400" dirty="0" smtClean="0"/>
                <a:t>≥</a:t>
              </a:r>
              <a:r>
                <a:rPr lang="en-US" sz="2400" i="1" dirty="0" smtClean="0"/>
                <a:t> </a:t>
              </a:r>
              <a:r>
                <a:rPr lang="en-US" sz="2400" i="1" dirty="0" err="1" smtClean="0"/>
                <a:t>T</a:t>
              </a:r>
              <a:r>
                <a:rPr lang="en-US" sz="2400" i="1" baseline="-25000" dirty="0" err="1" smtClean="0"/>
                <a:t>min_target</a:t>
              </a:r>
              <a:endParaRPr lang="en-US" sz="2400" i="1" baseline="-25000" dirty="0"/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5334000" y="5486400"/>
              <a:ext cx="3581400" cy="11430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For </a:t>
              </a:r>
              <a:r>
                <a:rPr lang="en-US" sz="2400" dirty="0" smtClean="0"/>
                <a:t>each non target t test </a:t>
              </a:r>
            </a:p>
            <a:p>
              <a:pPr algn="ctr"/>
              <a:r>
                <a:rPr lang="en-US" sz="2400" dirty="0" smtClean="0"/>
                <a:t>on every </a:t>
              </a:r>
              <a:r>
                <a:rPr lang="en-US" sz="2400" i="1" dirty="0" err="1" smtClean="0"/>
                <a:t>i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if</a:t>
              </a:r>
            </a:p>
            <a:p>
              <a:pPr algn="ctr"/>
              <a:r>
                <a:rPr lang="en-US" sz="2400" i="1" dirty="0" smtClean="0"/>
                <a:t>T(</a:t>
              </a:r>
              <a:r>
                <a:rPr lang="en-US" sz="2400" i="1" dirty="0" err="1" smtClean="0"/>
                <a:t>p,t,i</a:t>
              </a:r>
              <a:r>
                <a:rPr lang="en-US" sz="2400" i="1" dirty="0" smtClean="0"/>
                <a:t>) </a:t>
              </a:r>
              <a:r>
                <a:rPr lang="en-US" sz="2400" i="1" dirty="0"/>
                <a:t>&lt; </a:t>
              </a:r>
              <a:r>
                <a:rPr lang="en-US" sz="2400" i="1" dirty="0" err="1"/>
                <a:t>T</a:t>
              </a:r>
              <a:r>
                <a:rPr lang="en-US" sz="2400" i="1" baseline="-25000" dirty="0" err="1"/>
                <a:t>max_nontarget</a:t>
              </a:r>
              <a:r>
                <a:rPr lang="en-US" dirty="0"/>
                <a:t> </a:t>
              </a: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 flipV="1">
              <a:off x="4572000" y="2286000"/>
              <a:ext cx="68580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4572000" y="6705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Success Rate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0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FP: Forward Primers; RP: Reverse Primers; PP: Primer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Validation</a:t>
            </a:r>
            <a:endParaRPr lang="en-US" dirty="0"/>
          </a:p>
        </p:txBody>
      </p:sp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791200" cy="5397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Validation</a:t>
            </a:r>
            <a:endParaRPr lang="en-US" dirty="0"/>
          </a:p>
        </p:txBody>
      </p:sp>
      <p:pic>
        <p:nvPicPr>
          <p:cNvPr id="4" name="Content Placeholder 3" descr="f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36922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Primer length between 20 and 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Amplicon</a:t>
            </a:r>
            <a:r>
              <a:rPr lang="en-US" sz="2800" dirty="0" smtClean="0"/>
              <a:t> length between 75 and 200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GC content between 25% and 75%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Maximum mononucleotide repeat of 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3’-end perfect match mask M = 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required 3’ GC clamp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Primer concentration of 0.8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Salt concentration of 50mM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min_target</a:t>
            </a:r>
            <a:r>
              <a:rPr lang="en-US" sz="2800" dirty="0" smtClean="0"/>
              <a:t> =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max_nontarget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= 40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Phylogenetic</a:t>
            </a:r>
            <a:r>
              <a:rPr lang="en-US" dirty="0" smtClean="0"/>
              <a:t> Tree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071328" cy="54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published in Nucleic Acids Research in March 2009</a:t>
            </a:r>
          </a:p>
          <a:p>
            <a:r>
              <a:rPr lang="en-US" dirty="0" smtClean="0"/>
              <a:t>Web server, and open source code available at </a:t>
            </a:r>
            <a:r>
              <a:rPr lang="en-US" sz="2800" dirty="0" smtClean="0">
                <a:hlinkClick r:id="rId2"/>
              </a:rPr>
              <a:t>http://dna.engr.uconn.edu/software/PrimerHunter/</a:t>
            </a:r>
            <a:endParaRPr lang="en-US" sz="2800" dirty="0" smtClean="0"/>
          </a:p>
          <a:p>
            <a:r>
              <a:rPr lang="en-US" dirty="0" smtClean="0"/>
              <a:t>Successful primers design for 287 submissions since publication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71475" y="1447800"/>
            <a:ext cx="84010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286000" y="5638800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Illumina Genome Analyzer IIx</a:t>
            </a:r>
          </a:p>
          <a:p>
            <a:r>
              <a:rPr lang="de-DE" sz="1600">
                <a:latin typeface="Arial" charset="0"/>
              </a:rPr>
              <a:t>~100-300M reads/pairs</a:t>
            </a:r>
          </a:p>
          <a:p>
            <a:r>
              <a:rPr lang="de-DE" sz="1600">
                <a:latin typeface="Arial" charset="0"/>
              </a:rPr>
              <a:t>35-100bp</a:t>
            </a:r>
          </a:p>
          <a:p>
            <a:r>
              <a:rPr lang="de-DE" sz="1600">
                <a:latin typeface="Arial" charset="0"/>
              </a:rPr>
              <a:t>4.5-33 Gb / run (2-10 days)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243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Roche/454 FLX Titanium</a:t>
            </a:r>
          </a:p>
          <a:p>
            <a:r>
              <a:rPr lang="de-DE" sz="1600">
                <a:latin typeface="Arial" charset="0"/>
              </a:rPr>
              <a:t>~1M reads</a:t>
            </a:r>
          </a:p>
          <a:p>
            <a:r>
              <a:rPr lang="de-DE" sz="1600">
                <a:latin typeface="Arial" charset="0"/>
              </a:rPr>
              <a:t>400bp avg. </a:t>
            </a:r>
          </a:p>
          <a:p>
            <a:r>
              <a:rPr lang="de-DE" sz="1600">
                <a:latin typeface="Arial" charset="0"/>
              </a:rPr>
              <a:t>400-600Mb / run (10h)</a:t>
            </a:r>
          </a:p>
        </p:txBody>
      </p:sp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4572000" y="4114800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ABI SOLiD 3 plus</a:t>
            </a:r>
          </a:p>
          <a:p>
            <a:r>
              <a:rPr lang="de-DE" sz="1600">
                <a:latin typeface="Arial" charset="0"/>
              </a:rPr>
              <a:t>~500M reads/pairs</a:t>
            </a:r>
          </a:p>
          <a:p>
            <a:r>
              <a:rPr lang="de-DE" sz="1600">
                <a:latin typeface="Arial" charset="0"/>
              </a:rPr>
              <a:t>35-50bp</a:t>
            </a:r>
          </a:p>
          <a:p>
            <a:r>
              <a:rPr lang="de-DE" sz="1600">
                <a:latin typeface="Arial" charset="0"/>
              </a:rPr>
              <a:t>25-60Gb / run (3.5-14 days)</a:t>
            </a:r>
          </a:p>
        </p:txBody>
      </p:sp>
      <p:sp>
        <p:nvSpPr>
          <p:cNvPr id="227356" name="Rectangle 3"/>
          <p:cNvSpPr>
            <a:spLocks noChangeArrowheads="1"/>
          </p:cNvSpPr>
          <p:nvPr/>
        </p:nvSpPr>
        <p:spPr bwMode="auto">
          <a:xfrm>
            <a:off x="3810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Massively parallel, </a:t>
            </a:r>
            <a:r>
              <a:rPr lang="en-US" sz="2400">
                <a:solidFill>
                  <a:schemeClr val="hlink"/>
                </a:solidFill>
              </a:rPr>
              <a:t>orders of magnitude</a:t>
            </a:r>
            <a:r>
              <a:rPr lang="en-US" sz="2400"/>
              <a:t> higher throughput compared to classic Sanger sequencing</a:t>
            </a:r>
          </a:p>
        </p:txBody>
      </p:sp>
      <p:sp>
        <p:nvSpPr>
          <p:cNvPr id="227357" name="Rectangle 29"/>
          <p:cNvSpPr>
            <a:spLocks noChangeArrowheads="1"/>
          </p:cNvSpPr>
          <p:nvPr/>
        </p:nvSpPr>
        <p:spPr bwMode="auto">
          <a:xfrm>
            <a:off x="381000" y="366713"/>
            <a:ext cx="8458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</a:rPr>
              <a:t>2</a:t>
            </a:r>
            <a:r>
              <a:rPr lang="en-US" sz="3600" baseline="30000" dirty="0">
                <a:solidFill>
                  <a:schemeClr val="tx2"/>
                </a:solidFill>
              </a:rPr>
              <a:t>nd</a:t>
            </a:r>
            <a:r>
              <a:rPr lang="en-US" sz="3600" dirty="0">
                <a:solidFill>
                  <a:schemeClr val="tx2"/>
                </a:solidFill>
              </a:rPr>
              <a:t> Generation Sequencing Technologies</a:t>
            </a:r>
          </a:p>
        </p:txBody>
      </p:sp>
      <p:pic>
        <p:nvPicPr>
          <p:cNvPr id="2273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164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61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3962400"/>
            <a:ext cx="2009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63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1457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64" name="Text Box 36"/>
          <p:cNvSpPr txBox="1">
            <a:spLocks noChangeArrowheads="1"/>
          </p:cNvSpPr>
          <p:nvPr/>
        </p:nvSpPr>
        <p:spPr bwMode="auto">
          <a:xfrm>
            <a:off x="6705600" y="5410200"/>
            <a:ext cx="2286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Helicos HeliScope</a:t>
            </a:r>
          </a:p>
          <a:p>
            <a:r>
              <a:rPr lang="de-DE" sz="1600">
                <a:latin typeface="Arial" charset="0"/>
              </a:rPr>
              <a:t>25-55bp reads</a:t>
            </a:r>
          </a:p>
          <a:p>
            <a:r>
              <a:rPr lang="de-DE" sz="1600">
                <a:latin typeface="Arial" charset="0"/>
              </a:rPr>
              <a:t>&gt;1Gb/day</a:t>
            </a:r>
          </a:p>
        </p:txBody>
      </p:sp>
      <p:pic>
        <p:nvPicPr>
          <p:cNvPr id="227365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198688"/>
            <a:ext cx="27432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as a poster in ISBRA 2009 and as a talk at Genome Informatics in CSHL</a:t>
            </a:r>
          </a:p>
          <a:p>
            <a:r>
              <a:rPr lang="en-US" dirty="0" smtClean="0"/>
              <a:t>Over a hundred of candidate </a:t>
            </a:r>
            <a:r>
              <a:rPr lang="en-US" dirty="0" err="1" smtClean="0"/>
              <a:t>epitopes</a:t>
            </a:r>
            <a:r>
              <a:rPr lang="en-US" dirty="0" smtClean="0"/>
              <a:t> are currently under experimental validation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with Real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smtClean="0"/>
              <a:t>Instance on chromosome 22 with 13,905 fragments spanning 32,347 SNPs</a:t>
            </a:r>
          </a:p>
          <a:p>
            <a:pPr eaLnBrk="1" hangingPunct="1"/>
            <a:r>
              <a:rPr lang="en-US" smtClean="0"/>
              <a:t>Number of blocks: 102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34857" name="Group 41"/>
          <p:cNvGraphicFramePr>
            <a:graphicFrameLocks noGrp="1"/>
          </p:cNvGraphicFramePr>
          <p:nvPr/>
        </p:nvGraphicFramePr>
        <p:xfrm>
          <a:off x="1258888" y="3357563"/>
          <a:ext cx="6211887" cy="1981200"/>
        </p:xfrm>
        <a:graphic>
          <a:graphicData uri="http://schemas.openxmlformats.org/drawingml/2006/table">
            <a:tbl>
              <a:tblPr/>
              <a:tblGrid>
                <a:gridCol w="1290637"/>
                <a:gridCol w="1511300"/>
                <a:gridCol w="1681163"/>
                <a:gridCol w="1728787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ReFHap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HapCUT (1 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HapCUT (50 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%MEC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73.04s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8" name="Rectangle 42"/>
          <p:cNvSpPr>
            <a:spLocks noChangeArrowheads="1"/>
          </p:cNvSpPr>
          <p:nvPr/>
        </p:nvSpPr>
        <p:spPr bwMode="auto">
          <a:xfrm>
            <a:off x="468313" y="55895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Predicted switch error rate: 1.86%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786188" y="20574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Read Mapping</a:t>
            </a:r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>
            <a:off x="3162300" y="3429000"/>
            <a:ext cx="30099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33147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34671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3390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3848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4" name="Line 14"/>
          <p:cNvSpPr>
            <a:spLocks noChangeShapeType="1"/>
          </p:cNvSpPr>
          <p:nvPr/>
        </p:nvSpPr>
        <p:spPr bwMode="auto">
          <a:xfrm>
            <a:off x="40005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5" name="Line 15"/>
          <p:cNvSpPr>
            <a:spLocks noChangeShapeType="1"/>
          </p:cNvSpPr>
          <p:nvPr/>
        </p:nvSpPr>
        <p:spPr bwMode="auto">
          <a:xfrm>
            <a:off x="39243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6" name="Line 16"/>
          <p:cNvSpPr>
            <a:spLocks noChangeShapeType="1"/>
          </p:cNvSpPr>
          <p:nvPr/>
        </p:nvSpPr>
        <p:spPr bwMode="auto">
          <a:xfrm>
            <a:off x="4533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51435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>
            <a:off x="50673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>
            <a:off x="46863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1" name="Line 21"/>
          <p:cNvSpPr>
            <a:spLocks noChangeShapeType="1"/>
          </p:cNvSpPr>
          <p:nvPr/>
        </p:nvSpPr>
        <p:spPr bwMode="auto">
          <a:xfrm>
            <a:off x="49149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5181600" y="38100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3" name="Line 23"/>
          <p:cNvSpPr>
            <a:spLocks noChangeShapeType="1"/>
          </p:cNvSpPr>
          <p:nvPr/>
        </p:nvSpPr>
        <p:spPr bwMode="auto">
          <a:xfrm>
            <a:off x="39243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4" name="Line 24"/>
          <p:cNvSpPr>
            <a:spLocks noChangeShapeType="1"/>
          </p:cNvSpPr>
          <p:nvPr/>
        </p:nvSpPr>
        <p:spPr bwMode="auto">
          <a:xfrm>
            <a:off x="5676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5" name="Line 25"/>
          <p:cNvSpPr>
            <a:spLocks noChangeShapeType="1"/>
          </p:cNvSpPr>
          <p:nvPr/>
        </p:nvSpPr>
        <p:spPr bwMode="auto">
          <a:xfrm>
            <a:off x="5372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2933700" y="3352800"/>
            <a:ext cx="32766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91" name="Text Box 31"/>
          <p:cNvSpPr txBox="1">
            <a:spLocks noChangeArrowheads="1"/>
          </p:cNvSpPr>
          <p:nvPr/>
        </p:nvSpPr>
        <p:spPr bwMode="auto">
          <a:xfrm>
            <a:off x="6096000" y="1295400"/>
            <a:ext cx="3048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Reference genome </a:t>
            </a:r>
          </a:p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sequence</a:t>
            </a:r>
          </a:p>
        </p:txBody>
      </p:sp>
      <p:sp>
        <p:nvSpPr>
          <p:cNvPr id="322592" name="Text Box 32"/>
          <p:cNvSpPr txBox="1">
            <a:spLocks noChangeArrowheads="1"/>
          </p:cNvSpPr>
          <p:nvPr/>
        </p:nvSpPr>
        <p:spPr bwMode="auto">
          <a:xfrm>
            <a:off x="6477000" y="1828800"/>
            <a:ext cx="2667000" cy="1446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chemeClr val="folHlink"/>
                </a:solidFill>
              </a:rPr>
              <a:t>&gt;ref|NT_082868.6|Mm19_82865_37:1-3688105 Mus musculus chromosome 19 genomic contig, strain C57BL/6J</a:t>
            </a:r>
          </a:p>
          <a:p>
            <a:r>
              <a:rPr lang="en-US" sz="800">
                <a:solidFill>
                  <a:schemeClr val="folHlink"/>
                </a:solidFill>
              </a:rPr>
              <a:t>GATCATACTCCTCATGCTGGACATTCTGGTTCCTAGTATATCTGGAGAGTTAAGATGGGGAATTATGTCA</a:t>
            </a:r>
          </a:p>
          <a:p>
            <a:r>
              <a:rPr lang="en-US" sz="800">
                <a:solidFill>
                  <a:schemeClr val="folHlink"/>
                </a:solidFill>
              </a:rPr>
              <a:t>ACTTTCCCTCTTCCTATGCCAGTTATGCATAATGCACAAATATTTCCACGCTTTTTCACTACAGATAAAG</a:t>
            </a:r>
          </a:p>
          <a:p>
            <a:r>
              <a:rPr lang="en-US" sz="800">
                <a:solidFill>
                  <a:schemeClr val="folHlink"/>
                </a:solidFill>
              </a:rPr>
              <a:t>AACTGGGACTTGCTTATTTACCTTTAGATGAACAGATTCAGGCTCTGCAAGAAAATAGAATTTTCTTCAT</a:t>
            </a:r>
          </a:p>
          <a:p>
            <a:r>
              <a:rPr lang="en-US" sz="800">
                <a:solidFill>
                  <a:schemeClr val="folHlink"/>
                </a:solidFill>
              </a:rPr>
              <a:t>ACAGGGAAGCCTGTGCTTTGTACTAATTTCTTCATTACAAGATAAGAGTCAATGCATATCCTTGTATAAT</a:t>
            </a:r>
          </a:p>
        </p:txBody>
      </p:sp>
      <p:sp>
        <p:nvSpPr>
          <p:cNvPr id="322651" name="Text Box 91"/>
          <p:cNvSpPr txBox="1">
            <a:spLocks noChangeArrowheads="1"/>
          </p:cNvSpPr>
          <p:nvPr/>
        </p:nvSpPr>
        <p:spPr bwMode="auto">
          <a:xfrm>
            <a:off x="76200" y="1828800"/>
            <a:ext cx="2819400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hlink"/>
                </a:solidFill>
              </a:rPr>
              <a:t>@HWI-EAS299_2:2:1:1536:631</a:t>
            </a:r>
          </a:p>
          <a:p>
            <a:r>
              <a:rPr lang="en-US" sz="800" dirty="0">
                <a:solidFill>
                  <a:schemeClr val="hlink"/>
                </a:solidFill>
              </a:rPr>
              <a:t>GGGATGTCAGGATTCACAATGACAGTGCTGGATGAG</a:t>
            </a:r>
          </a:p>
          <a:p>
            <a:r>
              <a:rPr lang="en-US" sz="800" dirty="0">
                <a:solidFill>
                  <a:schemeClr val="hlink"/>
                </a:solidFill>
              </a:rPr>
              <a:t>+HWI-EAS299_2:2:1:1536:631</a:t>
            </a:r>
          </a:p>
          <a:p>
            <a:r>
              <a:rPr lang="en-US" sz="800" dirty="0">
                <a:solidFill>
                  <a:schemeClr val="hlink"/>
                </a:solidFill>
              </a:rPr>
              <a:t>::::::::::::::::::::::::::::::222220</a:t>
            </a:r>
          </a:p>
          <a:p>
            <a:r>
              <a:rPr lang="en-US" sz="800" dirty="0">
                <a:solidFill>
                  <a:schemeClr val="hlink"/>
                </a:solidFill>
              </a:rPr>
              <a:t>@HWI-EAS299_2:2:1:771:94</a:t>
            </a:r>
          </a:p>
          <a:p>
            <a:r>
              <a:rPr lang="en-US" sz="800" dirty="0">
                <a:solidFill>
                  <a:schemeClr val="hlink"/>
                </a:solidFill>
              </a:rPr>
              <a:t>ATTACACCACCTTCAGCCCAGGTGGTTGGAGTACTC</a:t>
            </a:r>
          </a:p>
          <a:p>
            <a:r>
              <a:rPr lang="en-US" sz="800" dirty="0">
                <a:solidFill>
                  <a:schemeClr val="hlink"/>
                </a:solidFill>
              </a:rPr>
              <a:t>+HWI-EAS299_2:2:1:771:94</a:t>
            </a:r>
          </a:p>
          <a:p>
            <a:r>
              <a:rPr lang="en-US" sz="800" dirty="0">
                <a:solidFill>
                  <a:schemeClr val="hlink"/>
                </a:solidFill>
              </a:rPr>
              <a:t>:::::::::::::::::::::::::::2::222220</a:t>
            </a:r>
          </a:p>
        </p:txBody>
      </p:sp>
      <p:sp>
        <p:nvSpPr>
          <p:cNvPr id="322653" name="Text Box 93"/>
          <p:cNvSpPr txBox="1">
            <a:spLocks noChangeArrowheads="1"/>
          </p:cNvSpPr>
          <p:nvPr/>
        </p:nvSpPr>
        <p:spPr bwMode="auto">
          <a:xfrm>
            <a:off x="381000" y="1295400"/>
            <a:ext cx="20447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hlink"/>
                </a:solidFill>
                <a:latin typeface="Arial" charset="0"/>
              </a:rPr>
              <a:t>Read sequences &amp; </a:t>
            </a:r>
          </a:p>
          <a:p>
            <a:pPr algn="ctr" eaLnBrk="1" hangingPunct="1"/>
            <a:r>
              <a:rPr lang="en-US" sz="1600" b="1">
                <a:solidFill>
                  <a:schemeClr val="hlink"/>
                </a:solidFill>
                <a:latin typeface="Arial" charset="0"/>
              </a:rPr>
              <a:t>quality scores</a:t>
            </a:r>
          </a:p>
        </p:txBody>
      </p:sp>
      <p:sp>
        <p:nvSpPr>
          <p:cNvPr id="322657" name="AutoShape 97"/>
          <p:cNvSpPr>
            <a:spLocks noChangeArrowheads="1"/>
          </p:cNvSpPr>
          <p:nvPr/>
        </p:nvSpPr>
        <p:spPr bwMode="auto">
          <a:xfrm>
            <a:off x="4229100" y="4394200"/>
            <a:ext cx="685800" cy="609600"/>
          </a:xfrm>
          <a:prstGeom prst="downArrow">
            <a:avLst>
              <a:gd name="adj1" fmla="val 29167"/>
              <a:gd name="adj2" fmla="val 2734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661" name="Text Box 101"/>
          <p:cNvSpPr txBox="1">
            <a:spLocks noChangeArrowheads="1"/>
          </p:cNvSpPr>
          <p:nvPr/>
        </p:nvSpPr>
        <p:spPr bwMode="auto">
          <a:xfrm>
            <a:off x="4856163" y="4572000"/>
            <a:ext cx="1301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SNP calling</a:t>
            </a:r>
          </a:p>
        </p:txBody>
      </p:sp>
      <p:sp>
        <p:nvSpPr>
          <p:cNvPr id="322662" name="Text Box 102"/>
          <p:cNvSpPr txBox="1">
            <a:spLocks noChangeArrowheads="1"/>
          </p:cNvSpPr>
          <p:nvPr/>
        </p:nvSpPr>
        <p:spPr bwMode="auto">
          <a:xfrm>
            <a:off x="3467100" y="5334000"/>
            <a:ext cx="22479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800"/>
              <a:t>1       4764558 	G    T      2       1</a:t>
            </a:r>
          </a:p>
          <a:p>
            <a:pPr eaLnBrk="1" hangingPunct="1"/>
            <a:r>
              <a:rPr lang="fr-FR" sz="800"/>
              <a:t>1       4767621 	C    A      2       1</a:t>
            </a:r>
          </a:p>
          <a:p>
            <a:r>
              <a:rPr lang="fr-FR" sz="800"/>
              <a:t>1       4767623 	T    A      2       1</a:t>
            </a:r>
          </a:p>
          <a:p>
            <a:r>
              <a:rPr lang="fr-FR" sz="800"/>
              <a:t>1       4767633 	T    A      2       1</a:t>
            </a:r>
          </a:p>
          <a:p>
            <a:r>
              <a:rPr lang="fr-FR" sz="800"/>
              <a:t>1       4767643 	A    C      4       2</a:t>
            </a:r>
          </a:p>
          <a:p>
            <a:r>
              <a:rPr lang="fr-FR" sz="800"/>
              <a:t>1       4767656 	T    C      7       1</a:t>
            </a:r>
            <a:endParaRPr lang="en-US" sz="8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2663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SNP Calling from Genomic DNA Reads</a:t>
            </a:r>
          </a:p>
        </p:txBody>
      </p:sp>
      <p:sp>
        <p:nvSpPr>
          <p:cNvPr id="322665" name="AutoShape 105"/>
          <p:cNvSpPr>
            <a:spLocks noChangeArrowheads="1"/>
          </p:cNvSpPr>
          <p:nvPr/>
        </p:nvSpPr>
        <p:spPr bwMode="auto">
          <a:xfrm rot="5400000">
            <a:off x="2857499" y="2286000"/>
            <a:ext cx="11430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666" name="AutoShape 106"/>
          <p:cNvSpPr>
            <a:spLocks noChangeArrowheads="1"/>
          </p:cNvSpPr>
          <p:nvPr/>
        </p:nvSpPr>
        <p:spPr bwMode="auto">
          <a:xfrm rot="16200000" flipH="1">
            <a:off x="5181600" y="2286000"/>
            <a:ext cx="1143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with Real Data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56165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Mapping mRNA Reads</a:t>
            </a:r>
          </a:p>
        </p:txBody>
      </p:sp>
      <p:pic>
        <p:nvPicPr>
          <p:cNvPr id="3246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1752600"/>
            <a:ext cx="47704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40" name="Rectangle 32"/>
          <p:cNvSpPr>
            <a:spLocks noChangeArrowheads="1"/>
          </p:cNvSpPr>
          <p:nvPr/>
        </p:nvSpPr>
        <p:spPr bwMode="auto">
          <a:xfrm>
            <a:off x="76200" y="6553200"/>
            <a:ext cx="304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http://en.wikipedia.org/wiki/File:RNA-Seq-alignment.png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2178</TotalTime>
  <Words>3163</Words>
  <Application>Microsoft Office PowerPoint</Application>
  <PresentationFormat>On-screen Show (4:3)</PresentationFormat>
  <Paragraphs>871</Paragraphs>
  <Slides>80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Chart</vt:lpstr>
      <vt:lpstr>Bioinformatics Methods for Diagnosis and Treatment of Human Diseases</vt:lpstr>
      <vt:lpstr>Outline</vt:lpstr>
      <vt:lpstr>Introduction</vt:lpstr>
      <vt:lpstr>Immunology Background</vt:lpstr>
      <vt:lpstr>Cancer Immunotherapy</vt:lpstr>
      <vt:lpstr>Analysis Pipeline</vt:lpstr>
      <vt:lpstr>Analysis Pipeline</vt:lpstr>
      <vt:lpstr>SNP Calling from Genomic DNA Reads</vt:lpstr>
      <vt:lpstr>Mapping mRNA Reads</vt:lpstr>
      <vt:lpstr>Read Merging</vt:lpstr>
      <vt:lpstr>Analysis Pipeline</vt:lpstr>
      <vt:lpstr>SNV Detection and Genotyping</vt:lpstr>
      <vt:lpstr>SNV Detection and Genotyping</vt:lpstr>
      <vt:lpstr>SNV Detection and Genotyping</vt:lpstr>
      <vt:lpstr>Accuracy Assessment of Variants Detection</vt:lpstr>
      <vt:lpstr>Comparison of Mapping Strategies</vt:lpstr>
      <vt:lpstr>Comparison of Variant Calling Strategies</vt:lpstr>
      <vt:lpstr>Data Filtering</vt:lpstr>
      <vt:lpstr>Data Filtering</vt:lpstr>
      <vt:lpstr>Comparison of Data Filtering Strategies</vt:lpstr>
      <vt:lpstr>Accuracy per RPKM bins</vt:lpstr>
      <vt:lpstr>Analysis Pipeline</vt:lpstr>
      <vt:lpstr>ReFHap: A Reliable and Fast Algorithm for Single Individual Haplotyping</vt:lpstr>
      <vt:lpstr>Haplotyping</vt:lpstr>
      <vt:lpstr>Haplotyping</vt:lpstr>
      <vt:lpstr>Current Approaches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Complexity</vt:lpstr>
      <vt:lpstr>Algorithm</vt:lpstr>
      <vt:lpstr>Heuristic for Max-Cut</vt:lpstr>
      <vt:lpstr>Greedy Init</vt:lpstr>
      <vt:lpstr>Local Optimization</vt:lpstr>
      <vt:lpstr>Local Optimization</vt:lpstr>
      <vt:lpstr>Simulations Setup</vt:lpstr>
      <vt:lpstr>ReFHap vs HapCUT</vt:lpstr>
      <vt:lpstr>ReFHap vs HapCUT</vt:lpstr>
      <vt:lpstr>Analysis Pipeline</vt:lpstr>
      <vt:lpstr>Epitopes Prediction</vt:lpstr>
      <vt:lpstr>NetMHC vs. SYFPEITHI</vt:lpstr>
      <vt:lpstr>Results on Tumor Reads</vt:lpstr>
      <vt:lpstr>Validation Results</vt:lpstr>
      <vt:lpstr>NetMHC Scores Distribution of Mutated Peptides</vt:lpstr>
      <vt:lpstr>Distribution  of NetMHC Score Differences Between Mutated and Reference Peptides</vt:lpstr>
      <vt:lpstr>Conclusions</vt:lpstr>
      <vt:lpstr>Current Status</vt:lpstr>
      <vt:lpstr>Major Histocompatibility Complex (MHC)</vt:lpstr>
      <vt:lpstr>Fosmid Based Sequencing</vt:lpstr>
      <vt:lpstr>MHC Phasing: Preliminary Results</vt:lpstr>
      <vt:lpstr>RCCX CNV Reconstruction</vt:lpstr>
      <vt:lpstr>Acknowledgments</vt:lpstr>
      <vt:lpstr>PrimerHunter: A Primer Design Tool for PCR-Based Virus Subtype Identification</vt:lpstr>
      <vt:lpstr>Avian Influenza</vt:lpstr>
      <vt:lpstr>Polymerase Chain Reaction (PCR) </vt:lpstr>
      <vt:lpstr>Primer3</vt:lpstr>
      <vt:lpstr>Slide 61</vt:lpstr>
      <vt:lpstr>Tools Comparison</vt:lpstr>
      <vt:lpstr>Notations</vt:lpstr>
      <vt:lpstr>Notations (Cont)</vt:lpstr>
      <vt:lpstr>Discriminative Primer Selection Problem (DPSP)</vt:lpstr>
      <vt:lpstr>Nearest Neighbor Model</vt:lpstr>
      <vt:lpstr>Fractional Programming</vt:lpstr>
      <vt:lpstr>Fractional Programming Applied to Tm Calculation</vt:lpstr>
      <vt:lpstr>Melting Temperature Calculation Results</vt:lpstr>
      <vt:lpstr>Slide 70</vt:lpstr>
      <vt:lpstr>Design Success Rate</vt:lpstr>
      <vt:lpstr>Primers Validation</vt:lpstr>
      <vt:lpstr>Primers Validation</vt:lpstr>
      <vt:lpstr>Primers Design Parameters</vt:lpstr>
      <vt:lpstr>NA Phylogenetic Tree</vt:lpstr>
      <vt:lpstr>Current Status</vt:lpstr>
      <vt:lpstr>Slide 77</vt:lpstr>
      <vt:lpstr>Current Status</vt:lpstr>
      <vt:lpstr>Results with Real Data</vt:lpstr>
      <vt:lpstr>Results with Real Data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pipeline for detection of immunogenic cancer mutations by  high throughput mRNA sequencing</dc:title>
  <dc:creator>Administrator</dc:creator>
  <cp:lastModifiedBy>Administrator</cp:lastModifiedBy>
  <cp:revision>383</cp:revision>
  <dcterms:created xsi:type="dcterms:W3CDTF">2009-10-15T15:10:35Z</dcterms:created>
  <dcterms:modified xsi:type="dcterms:W3CDTF">2010-11-18T18:23:27Z</dcterms:modified>
</cp:coreProperties>
</file>