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tags/tag8.xml" ContentType="application/vnd.openxmlformats-officedocument.presentationml.tags+xml"/>
  <Override PartName="/ppt/slides/slide120.xml" ContentType="application/vnd.openxmlformats-officedocument.presentationml.slide+xml"/>
  <Override PartName="/ppt/slides/slide218.xml" ContentType="application/vnd.openxmlformats-officedocument.presentationml.slide+xml"/>
  <Override PartName="/ppt/notesSlides/notesSlide38.xml" ContentType="application/vnd.openxmlformats-officedocument.presentationml.notesSlide+xml"/>
  <Override PartName="/ppt/notesSlides/notesSlide85.xml" ContentType="application/vnd.openxmlformats-officedocument.presentationml.notesSlide+xml"/>
  <Override PartName="/ppt/notesSlides/notesSlide141.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50.xml" ContentType="application/vnd.openxmlformats-officedocument.presentationml.slide+xml"/>
  <Override PartName="/ppt/slides/slide243.xml" ContentType="application/vnd.openxmlformats-officedocument.presentationml.slide+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s/slide221.xml" ContentType="application/vnd.openxmlformats-officedocument.presentationml.slide+xml"/>
  <Override PartName="/ppt/notesSlides/notesSlide41.xml" ContentType="application/vnd.openxmlformats-officedocument.presentationml.notesSlide+xml"/>
  <Override PartName="/ppt/tags/tag16.xml" ContentType="application/vnd.openxmlformats-officedocument.presentationml.tags+xml"/>
  <Override PartName="/ppt/notesSlides/notesSlide179.xml" ContentType="application/vnd.openxmlformats-officedocument.presentationml.notesSlide+xml"/>
  <Override PartName="/ppt/slides/slide158.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charts/chart3.xml" ContentType="application/vnd.openxmlformats-officedocument.drawingml.chart+xml"/>
  <Override PartName="/ppt/notesSlides/notesSlide157.xml" ContentType="application/vnd.openxmlformats-officedocument.presentationml.notesSlide+xml"/>
  <Override PartName="/ppt/slides/slide88.xml" ContentType="application/vnd.openxmlformats-officedocument.presentationml.slide+xml"/>
  <Override PartName="/ppt/slides/slide259.xml" ContentType="application/vnd.openxmlformats-officedocument.presentationml.slide+xml"/>
  <Override PartName="/ppt/notesSlides/notesSlide135.xml" ContentType="application/vnd.openxmlformats-officedocument.presentationml.notesSlide+xml"/>
  <Override PartName="/ppt/notesSlides/notesSlide182.xml" ContentType="application/vnd.openxmlformats-officedocument.presentationml.notesSlide+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Override PartName="/ppt/slides/slide161.xml" ContentType="application/vnd.openxmlformats-officedocument.presentationml.slide+xml"/>
  <Default Extension="png" ContentType="image/png"/>
  <Override PartName="/ppt/drawings/drawing3.xml" ContentType="application/vnd.openxmlformats-officedocument.drawingml.chartshapes+xml"/>
  <Override PartName="/ppt/notesSlides/notesSlide79.xml" ContentType="application/vnd.openxmlformats-officedocument.presentationml.notesSlide+xml"/>
  <Override PartName="/ppt/slides/slide237.xml" ContentType="application/vnd.openxmlformats-officedocument.presentationml.slide+xml"/>
  <Override PartName="/ppt/theme/theme2.xml" ContentType="application/vnd.openxmlformats-officedocument.theme+xml"/>
  <Override PartName="/ppt/tags/tag5.xml" ContentType="application/vnd.openxmlformats-officedocument.presentationml.tags+xml"/>
  <Override PartName="/ppt/notesSlides/notesSlide57.xml" ContentType="application/vnd.openxmlformats-officedocument.presentationml.notesSlide+xml"/>
  <Override PartName="/ppt/notesSlides/notesSlide113.xml" ContentType="application/vnd.openxmlformats-officedocument.presentationml.notesSlide+xml"/>
  <Override PartName="/ppt/notesSlides/notesSlide160.xml" ContentType="application/vnd.openxmlformats-officedocument.presentationml.notesSlide+xml"/>
  <Override PartName="/ppt/slides/slide44.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Default Extension="emf" ContentType="image/x-emf"/>
  <Override PartName="/ppt/slides/slide22.xml" ContentType="application/vnd.openxmlformats-officedocument.presentationml.slide+xml"/>
  <Override PartName="/ppt/slides/slide199.xml" ContentType="application/vnd.openxmlformats-officedocument.presentationml.slide+xml"/>
  <Override PartName="/ppt/notesSlides/notesSlide35.xml" ContentType="application/vnd.openxmlformats-officedocument.presentationml.notesSlide+xml"/>
  <Override PartName="/ppt/notesSlides/notesSlide82.xml" ContentType="application/vnd.openxmlformats-officedocument.presentationml.notesSlide+xml"/>
  <Override PartName="/ppt/slides/slide240.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77.xml" ContentType="application/vnd.openxmlformats-officedocument.presentationml.slide+xml"/>
  <Override PartName="/ppt/notesSlides/notesSlide129.xml" ContentType="application/vnd.openxmlformats-officedocument.presentationml.notesSlide+xml"/>
  <Override PartName="/ppt/notesSlides/notesSlide176.xml" ContentType="application/vnd.openxmlformats-officedocument.presentationml.notesSlide+xml"/>
  <Override PartName="/ppt/slides/slide108.xml" ContentType="application/vnd.openxmlformats-officedocument.presentationml.slide+xml"/>
  <Override PartName="/ppt/slides/slide155.xml" ContentType="application/vnd.openxmlformats-officedocument.presentationml.slide+xml"/>
  <Override PartName="/ppt/tags/tag13.xml" ContentType="application/vnd.openxmlformats-officedocument.presentationml.tags+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notesSlides/notesSlide15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notesSlides/notesSlide98.xml" ContentType="application/vnd.openxmlformats-officedocument.presentationml.notesSlide+xml"/>
  <Override PartName="/ppt/notesSlides/notesSlide132.xml" ContentType="application/vnd.openxmlformats-officedocument.presentationml.notesSlide+xml"/>
  <Override PartName="/ppt/slides/slide111.xml" ContentType="application/vnd.openxmlformats-officedocument.presentationml.slide+xml"/>
  <Override PartName="/ppt/slides/slide209.xml" ContentType="application/vnd.openxmlformats-officedocument.presentationml.slide+xml"/>
  <Override PartName="/ppt/slides/slide256.xml" ContentType="application/vnd.openxmlformats-officedocument.presentationml.slide+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16.xml" ContentType="application/vnd.openxmlformats-officedocument.presentationml.slide+xml"/>
  <Override PartName="/ppt/slides/slide63.xml" ContentType="application/vnd.openxmlformats-officedocument.presentationml.slide+xml"/>
  <Override PartName="/ppt/slides/slide234.xml" ContentType="application/vnd.openxmlformats-officedocument.presentationml.slide+xml"/>
  <Override PartName="/ppt/slideLayouts/slideLayout15.xml" ContentType="application/vnd.openxmlformats-officedocument.presentationml.slideLayout+xml"/>
  <Override PartName="/ppt/tags/tag2.xml" ContentType="application/vnd.openxmlformats-officedocument.presentationml.tags+xml"/>
  <Override PartName="/ppt/notesSlides/notesSlide110.xml" ContentType="application/vnd.openxmlformats-officedocument.presentationml.notesSlide+xml"/>
  <Override PartName="/ppt/slides/slide41.xml" ContentType="application/vnd.openxmlformats-officedocument.presentationml.slide+xml"/>
  <Override PartName="/ppt/notesSlides/notesSlide54.xml" ContentType="application/vnd.openxmlformats-officedocument.presentationml.notesSlide+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notesSlides/notesSlide32.xml" ContentType="application/vnd.openxmlformats-officedocument.presentationml.notesSlide+xml"/>
  <Override PartName="/ppt/notesSlides/notesSlide148.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tags/tag10.xml" ContentType="application/vnd.openxmlformats-officedocument.presentationml.tags+xml"/>
  <Override PartName="/ppt/drawings/drawing5.xml" ContentType="application/vnd.openxmlformats-officedocument.drawingml.chartshapes+xml"/>
  <Override PartName="/ppt/notesSlides/notesSlide126.xml" ContentType="application/vnd.openxmlformats-officedocument.presentationml.notesSlide+xml"/>
  <Override PartName="/ppt/notesSlides/notesSlide173.xml" ContentType="application/vnd.openxmlformats-officedocument.presentationml.notesSlide+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239.xml" ContentType="application/vnd.openxmlformats-officedocument.presentationml.slide+xml"/>
  <Override PartName="/ppt/notesSlides/notesSlide1.xml" ContentType="application/vnd.openxmlformats-officedocument.presentationml.notesSlide+xml"/>
  <Override PartName="/ppt/tags/tag7.xml" ContentType="application/vnd.openxmlformats-officedocument.presentationml.tags+xml"/>
  <Override PartName="/ppt/notesSlides/notesSlide59.xml" ContentType="application/vnd.openxmlformats-officedocument.presentationml.notesSlide+xml"/>
  <Override PartName="/ppt/notesSlides/notesSlide104.xml" ContentType="application/vnd.openxmlformats-officedocument.presentationml.notesSlide+xml"/>
  <Override PartName="/ppt/notesSlides/notesSlide115.xml" ContentType="application/vnd.openxmlformats-officedocument.presentationml.notesSlide+xml"/>
  <Override PartName="/ppt/notesSlides/notesSlide151.xml" ContentType="application/vnd.openxmlformats-officedocument.presentationml.notesSlide+xml"/>
  <Override PartName="/ppt/notesSlides/notesSlide162.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slides/slide217.xml" ContentType="application/vnd.openxmlformats-officedocument.presentationml.slide+xml"/>
  <Override PartName="/ppt/slides/slide228.xml" ContentType="application/vnd.openxmlformats-officedocument.presentationml.slide+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notesSlides/notesSlide140.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s/slide253.xml" ContentType="application/vnd.openxmlformats-officedocument.presentationml.slide+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s/slide2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168.xml" ContentType="application/vnd.openxmlformats-officedocument.presentationml.slide+xml"/>
  <Override PartName="/ppt/slides/slide179.xml" ContentType="application/vnd.openxmlformats-officedocument.presentationml.slide+xml"/>
  <Override PartName="/ppt/slides/slide231.xml" ContentType="application/vnd.openxmlformats-officedocument.presentationml.slide+xml"/>
  <Override PartName="/ppt/slideLayouts/slideLayout12.xml" ContentType="application/vnd.openxmlformats-officedocument.presentationml.slideLayout+xml"/>
  <Override PartName="/ppt/notesSlides/notesSlide51.xml" ContentType="application/vnd.openxmlformats-officedocument.presentationml.notesSlide+xml"/>
  <Override PartName="/ppt/notesSlides/notesSlide178.xml" ContentType="application/vnd.openxmlformats-officedocument.presentationml.notesSlide+xml"/>
  <Override PartName="/ppt/notesSlides/notesSlide189.xml" ContentType="application/vnd.openxmlformats-officedocument.presentationml.notesSlide+xml"/>
  <Override PartName="/ppt/slides/slide157.xml" ContentType="application/vnd.openxmlformats-officedocument.presentationml.slide+xml"/>
  <Override PartName="/ppt/slides/slide220.xml" ContentType="application/vnd.openxmlformats-officedocument.presentationml.slide+xml"/>
  <Override PartName="/ppt/notesSlides/notesSlide40.xml" ContentType="application/vnd.openxmlformats-officedocument.presentationml.notesSlide+xml"/>
  <Override PartName="/ppt/tags/tag15.xml" ContentType="application/vnd.openxmlformats-officedocument.presentationml.tags+xml"/>
  <Override PartName="/ppt/notesSlides/notesSlide167.xml" ContentType="application/vnd.openxmlformats-officedocument.presentationml.notesSlide+xml"/>
  <Override PartName="/ppt/slides/slide98.xml" ContentType="application/vnd.openxmlformats-officedocument.presentationml.slide+xml"/>
  <Override PartName="/ppt/slides/slide146.xml" ContentType="application/vnd.openxmlformats-officedocument.presentationml.slide+xml"/>
  <Override PartName="/ppt/slides/slide193.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notesSlides/notesSlide156.xml" ContentType="application/vnd.openxmlformats-officedocument.presentationml.notesSlide+xml"/>
  <Override PartName="/ppt/slides/slide87.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charts/chart2.xml" ContentType="application/vnd.openxmlformats-officedocument.drawingml.chart+xml"/>
  <Override PartName="/ppt/notesSlides/notesSlide89.xml" ContentType="application/vnd.openxmlformats-officedocument.presentationml.notesSlide+xml"/>
  <Override PartName="/ppt/notesSlides/notesSlide145.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258.xml" ContentType="application/vnd.openxmlformats-officedocument.presentationml.slide+xml"/>
  <Override PartName="/ppt/notesSlides/notesSlide78.xml" ContentType="application/vnd.openxmlformats-officedocument.presentationml.notesSlide+xml"/>
  <Override PartName="/ppt/notesSlides/notesSlide123.xml" ContentType="application/vnd.openxmlformats-officedocument.presentationml.notesSlide+xml"/>
  <Override PartName="/ppt/notesSlides/notesSlide134.xml" ContentType="application/vnd.openxmlformats-officedocument.presentationml.notesSlide+xml"/>
  <Override PartName="/ppt/notesSlides/notesSlide170.xml" ContentType="application/vnd.openxmlformats-officedocument.presentationml.notesSlide+xml"/>
  <Override PartName="/ppt/notesSlides/notesSlide181.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s/slide236.xml" ContentType="application/vnd.openxmlformats-officedocument.presentationml.slide+xml"/>
  <Override PartName="/ppt/slides/slide247.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drawings/drawing2.xml" ContentType="application/vnd.openxmlformats-officedocument.drawingml.chartshapes+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slides/slide225.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slides/slide214.xml" ContentType="application/vnd.openxmlformats-officedocument.presentationml.slide+xml"/>
  <Override PartName="/ppt/slides/slide261.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slides/slide250.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charts/chart7.xml" ContentType="application/vnd.openxmlformats-officedocument.drawingml.chart+xml"/>
  <Override PartName="/ppt/notesSlides/notesSlide139.xml" ContentType="application/vnd.openxmlformats-officedocument.presentationml.notesSlide+xml"/>
  <Override PartName="/ppt/notesSlides/notesSlide186.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tags/tag12.xml" ContentType="application/vnd.openxmlformats-officedocument.presentationml.tags+xml"/>
  <Override PartName="/ppt/notesSlides/notesSlide128.xml" ContentType="application/vnd.openxmlformats-officedocument.presentationml.notesSlide+xml"/>
  <Override PartName="/ppt/notesSlides/notesSlide175.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notesSlides/notesSlide153.xml" ContentType="application/vnd.openxmlformats-officedocument.presentationml.notesSlide+xml"/>
  <Override PartName="/ppt/notesSlides/notesSlide164.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notesSlides/notesSlide97.xml" ContentType="application/vnd.openxmlformats-officedocument.presentationml.notesSlide+xml"/>
  <Override PartName="/ppt/notesSlides/notesSlide142.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slides/slide219.xml" ContentType="application/vnd.openxmlformats-officedocument.presentationml.slide+xml"/>
  <Override PartName="/ppt/slides/slide255.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notesSlides/notesSlide131.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s/slide244.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120.xml" ContentType="application/vnd.openxmlformats-officedocument.presentationml.notesSlide+xml"/>
  <Override PartName="/ppt/slides/slide51.xml" ContentType="application/vnd.openxmlformats-officedocument.presentationml.slide+xml"/>
  <Override PartName="/ppt/slides/slide233.xml" ContentType="application/vnd.openxmlformats-officedocument.presentationml.slide+xml"/>
  <Override PartName="/ppt/slideLayouts/slideLayout14.xml" ContentType="application/vnd.openxmlformats-officedocument.presentationml.slideLayout+xml"/>
  <Override PartName="/ppt/tags/tag1.xml" ContentType="application/vnd.openxmlformats-officedocument.presentationml.tags+xml"/>
  <Override PartName="/ppt/notesSlides/notesSlide53.xml" ContentType="application/vnd.openxmlformats-officedocument.presentationml.notesSlide+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Override PartName="/ppt/slides/slide222.xml" ContentType="application/vnd.openxmlformats-officedocument.presentationml.slide+xml"/>
  <Override PartName="/ppt/notesSlides/notesSlide42.xml" ContentType="application/vnd.openxmlformats-officedocument.presentationml.notesSlide+xml"/>
  <Override PartName="/ppt/tags/tag17.xml" ContentType="application/vnd.openxmlformats-officedocument.presentationml.tags+xml"/>
  <Override PartName="/ppt/notesSlides/notesSlide169.xml" ContentType="application/vnd.openxmlformats-officedocument.presentationml.notesSl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Override PartName="/ppt/notesSlides/notesSlide8.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158.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charts/chart4.xml" ContentType="application/vnd.openxmlformats-officedocument.drawingml.chart+xml"/>
  <Override PartName="/ppt/notesSlides/notesSlide147.xml" ContentType="application/vnd.openxmlformats-officedocument.presentationml.notes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handoutMasters/handoutMaster1.xml" ContentType="application/vnd.openxmlformats-officedocument.presentationml.handoutMaster+xml"/>
  <Override PartName="/ppt/notesSlides/notesSlide125.xml" ContentType="application/vnd.openxmlformats-officedocument.presentationml.notesSlide+xml"/>
  <Override PartName="/ppt/notesSlides/notesSlide136.xml" ContentType="application/vnd.openxmlformats-officedocument.presentationml.notesSlide+xml"/>
  <Override PartName="/ppt/notesSlides/notesSlide172.xml" ContentType="application/vnd.openxmlformats-officedocument.presentationml.notesSlide+xml"/>
  <Override PartName="/ppt/notesSlides/notesSlide183.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s/slide238.xml" ContentType="application/vnd.openxmlformats-officedocument.presentationml.slide+xml"/>
  <Override PartName="/ppt/slides/slide249.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notesSlides/notesSlide69.xml" ContentType="application/vnd.openxmlformats-officedocument.presentationml.notesSlide+xml"/>
  <Override PartName="/ppt/drawings/drawing4.xml" ContentType="application/vnd.openxmlformats-officedocument.drawingml.chartshapes+xml"/>
  <Override PartName="/ppt/notesSlides/notesSlide114.xml" ContentType="application/vnd.openxmlformats-officedocument.presentationml.notesSlide+xml"/>
  <Override PartName="/ppt/notesSlides/notesSlide161.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slides/slide227.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notesSlides/notesSlide150.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slides/slide216.xml" ContentType="application/vnd.openxmlformats-officedocument.presentationml.slide+xml"/>
  <Default Extension="xls" ContentType="application/vnd.ms-exce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241.xml" ContentType="application/vnd.openxmlformats-officedocument.presentationml.slide+xml"/>
  <Override PartName="/ppt/slides/slide252.xml" ContentType="application/vnd.openxmlformats-officedocument.presentationml.slide+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178.xml" ContentType="application/vnd.openxmlformats-officedocument.presentationml.slide+xml"/>
  <Override PartName="/ppt/slides/slide2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notesSlides/notesSlide188.xml" ContentType="application/vnd.openxmlformats-officedocument.presentationml.notesSlide+xml"/>
  <Override PartName="/ppt/slides/slide167.xml" ContentType="application/vnd.openxmlformats-officedocument.presentationml.slide+xml"/>
  <Override PartName="/ppt/tags/tag14.xml" ContentType="application/vnd.openxmlformats-officedocument.presentationml.tags+xml"/>
  <Override PartName="/ppt/notesSlides/notesSlide50.xml" ContentType="application/vnd.openxmlformats-officedocument.presentationml.notesSlide+xml"/>
  <Override PartName="/ppt/notesSlides/notesSlide177.xml" ContentType="application/vnd.openxmlformats-officedocument.presentationml.notes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notesSlides/notesSlide155.xml" ContentType="application/vnd.openxmlformats-officedocument.presentationml.notesSlide+xml"/>
  <Override PartName="/ppt/notesSlides/notesSlide166.xml" ContentType="application/vnd.openxmlformats-officedocument.presentationml.notesSl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99.xml" ContentType="application/vnd.openxmlformats-officedocument.presentationml.notesSlide+xml"/>
  <Override PartName="/ppt/notesSlides/notesSlide144.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slides/slide257.xml" ContentType="application/vnd.openxmlformats-officedocument.presentationml.slide+xml"/>
  <Override PartName="/ppt/notesSlides/notesSlide88.xml" ContentType="application/vnd.openxmlformats-officedocument.presentationml.notesSlide+xml"/>
  <Override PartName="/ppt/notesSlides/notesSlide133.xml" ContentType="application/vnd.openxmlformats-officedocument.presentationml.notesSlide+xml"/>
  <Override PartName="/ppt/notesSlides/notesSlide180.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246.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drawings/drawing1.xml" ContentType="application/vnd.openxmlformats-officedocument.drawingml.chartshapes+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122.xml" ContentType="application/vnd.openxmlformats-officedocument.presentationml.notesSlide+xml"/>
  <Override PartName="/ppt/slides/slide53.xml" ContentType="application/vnd.openxmlformats-officedocument.presentationml.slide+xml"/>
  <Override PartName="/ppt/slides/slide235.xml" ContentType="application/vnd.openxmlformats-officedocument.presentationml.slide+xml"/>
  <Override PartName="/ppt/tags/tag3.xml" ContentType="application/vnd.openxmlformats-officedocument.presentationml.tags+xml"/>
  <Override PartName="/ppt/notesSlides/notesSlide55.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Default Extension="jpeg" ContentType="image/jpeg"/>
  <Override PartName="/ppt/slides/slide31.xml" ContentType="application/vnd.openxmlformats-officedocument.presentationml.slide+xml"/>
  <Override PartName="/ppt/slides/slide42.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slides/slide260.xml" ContentType="application/vnd.openxmlformats-officedocument.presentationml.slide+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tags/tag19.xml" ContentType="application/vnd.openxmlformats-officedocument.presentationml.tags+xml"/>
  <Override PartName="/ppt/slides/slide20.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slides/slide139.xml" ContentType="application/vnd.openxmlformats-officedocument.presentationml.slide+xml"/>
  <Override PartName="/ppt/slides/slide186.xml" ContentType="application/vnd.openxmlformats-officedocument.presentationml.slide+xml"/>
  <Override PartName="/ppt/notesSlides/notesSlide11.xml" ContentType="application/vnd.openxmlformats-officedocument.presentationml.notesSlide+xml"/>
  <Override PartName="/ppt/charts/chart6.xml" ContentType="application/vnd.openxmlformats-officedocument.drawingml.chart+xml"/>
  <Override PartName="/ppt/notesSlides/notesSlide149.xml" ContentType="application/vnd.openxmlformats-officedocument.presentationml.notesSlide+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notesSlides/notesSlide127.xml" ContentType="application/vnd.openxmlformats-officedocument.presentationml.notesSlide+xml"/>
  <Override PartName="/ppt/notesSlides/notesSlide138.xml" ContentType="application/vnd.openxmlformats-officedocument.presentationml.notesSlide+xml"/>
  <Override PartName="/ppt/notesSlides/notesSlide174.xml" ContentType="application/vnd.openxmlformats-officedocument.presentationml.notesSlide+xml"/>
  <Override PartName="/ppt/notesSlides/notesSlide185.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tags/tag11.xml" ContentType="application/vnd.openxmlformats-officedocument.presentationml.tags+xml"/>
  <Override PartName="/ppt/notesSlides/notesSlide116.xml" ContentType="application/vnd.openxmlformats-officedocument.presentationml.notesSlide+xml"/>
  <Override PartName="/ppt/notesSlides/notesSlide163.xml" ContentType="application/vnd.openxmlformats-officedocument.presentationml.notesSlide+xml"/>
  <Override PartName="/ppt/slides/slide58.xml" ContentType="application/vnd.openxmlformats-officedocument.presentationml.slide+xml"/>
  <Override PartName="/ppt/slides/slide229.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notesSlides/notesSlide15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notesSlides/notesSlide49.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slides/slide207.xml" ContentType="application/vnd.openxmlformats-officedocument.presentationml.slide+xml"/>
  <Override PartName="/ppt/slides/slide254.xml" ContentType="application/vnd.openxmlformats-officedocument.presentationml.slide+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69.xml" ContentType="application/vnd.openxmlformats-officedocument.presentationml.slide+xml"/>
  <Override PartName="/ppt/tableStyles.xml" ContentType="application/vnd.openxmlformats-officedocument.presentationml.tableStyles+xml"/>
  <Override PartName="/ppt/notesSlides/notesSlide52.xml" ContentType="application/vnd.openxmlformats-officedocument.presentationml.notesSlide+xml"/>
  <Override PartName="/ppt/slides/slide147.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notesSlides/notesSlide30.xml" ContentType="application/vnd.openxmlformats-officedocument.presentationml.notesSlide+xml"/>
  <Override PartName="/ppt/notesSlides/notesSlide168.xml" ContentType="application/vnd.openxmlformats-officedocument.presentationml.notesSlide+xml"/>
  <Override PartName="/ppt/slides/slide99.xml" ContentType="application/vnd.openxmlformats-officedocument.presentationml.slide+xml"/>
  <Override PartName="/ppt/notesSlides/notesSlide146.xml" ContentType="application/vnd.openxmlformats-officedocument.presentationml.notesSlide+xml"/>
  <Override PartName="/ppt/slides/slide77.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03.xml" ContentType="application/vnd.openxmlformats-officedocument.presentationml.slide+xml"/>
  <Override PartName="/ppt/slides/slide150.xml" ContentType="application/vnd.openxmlformats-officedocument.presentationml.slide+xml"/>
  <Override PartName="/ppt/slides/slide248.xml" ContentType="application/vnd.openxmlformats-officedocument.presentationml.slide+xml"/>
  <Override PartName="/ppt/slideLayouts/slideLayout7.xml" ContentType="application/vnd.openxmlformats-officedocument.presentationml.slideLayout+xml"/>
  <Override PartName="/ppt/notesSlides/notesSlide68.xml" ContentType="application/vnd.openxmlformats-officedocument.presentationml.notesSlide+xml"/>
  <Override PartName="/ppt/notesSlides/notesSlide124.xml" ContentType="application/vnd.openxmlformats-officedocument.presentationml.notesSlide+xml"/>
  <Override PartName="/ppt/notesSlides/notesSlide171.xml" ContentType="application/vnd.openxmlformats-officedocument.presentationml.notesSlide+xml"/>
  <Override PartName="/ppt/slides/slide55.xml" ContentType="application/vnd.openxmlformats-officedocument.presentationml.slide+xml"/>
  <Override PartName="/ppt/notesSlides/notesSlide102.xml" ContentType="application/vnd.openxmlformats-officedocument.presentationml.notesSlide+xml"/>
  <Override PartName="/ppt/slides/slide33.xml" ContentType="application/vnd.openxmlformats-officedocument.presentationml.slide+xml"/>
  <Override PartName="/ppt/slides/slide80.xml" ContentType="application/vnd.openxmlformats-officedocument.presentationml.slide+xml"/>
  <Override PartName="/ppt/slides/slide226.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04.xml" ContentType="application/vnd.openxmlformats-officedocument.presentationml.slide+xml"/>
  <Override PartName="/ppt/slides/slide251.xml" ContentType="application/vnd.openxmlformats-officedocument.presentationml.slide+xml"/>
  <Override PartName="/ppt/notesSlides/notesSlide24.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s/slide119.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Override PartName="/ppt/notesSlides/notesSlide187.xml" ContentType="application/vnd.openxmlformats-officedocument.presentationml.notesSlide+xml"/>
  <Override PartName="/ppt/notesSlides/notesSlide118.xml" ContentType="application/vnd.openxmlformats-officedocument.presentationml.notesSlide+xml"/>
  <Override PartName="/ppt/notesSlides/notesSlide165.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slides/slide122.xml" ContentType="application/vnd.openxmlformats-officedocument.presentationml.slide+xml"/>
  <Override PartName="/ppt/notesSlides/notesSlide87.xml" ContentType="application/vnd.openxmlformats-officedocument.presentationml.notesSlide+xml"/>
  <Override PartName="/ppt/notesSlides/notesSlide143.xml" ContentType="application/vnd.openxmlformats-officedocument.presentationml.notesSlide+xml"/>
  <Override PartName="/ppt/notesSlides/notesSlide190.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121.xml" ContentType="application/vnd.openxmlformats-officedocument.presentationml.notesSlide+xml"/>
  <Override PartName="/ppt/slides/slide2.xml" ContentType="application/vnd.openxmlformats-officedocument.presentationml.slide+xml"/>
  <Override PartName="/ppt/slides/slide52.xml" ContentType="application/vnd.openxmlformats-officedocument.presentationml.slide+xml"/>
  <Override PartName="/ppt/slides/slide100.xml" ContentType="application/vnd.openxmlformats-officedocument.presentationml.slide+xml"/>
  <Override PartName="/ppt/slides/slide245.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65.xml" ContentType="application/vnd.openxmlformats-officedocument.presentationml.notesSlide+xml"/>
  <Override PartName="/ppt/slides/slide223.xml" ContentType="application/vnd.openxmlformats-officedocument.presentationml.slide+xml"/>
  <Override PartName="/ppt/notesSlides/notesSlide43.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tags/tag18.xml" ContentType="application/vnd.openxmlformats-officedocument.presentationml.tags+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59.xml" ContentType="application/vnd.openxmlformats-officedocument.presentationml.notesSlide+xml"/>
  <Override PartName="/ppt/charts/chart5.xml" ContentType="application/vnd.openxmlformats-officedocument.drawingml.chart+xml"/>
  <Override PartName="/ppt/notesSlides/notesSlide137.xml" ContentType="application/vnd.openxmlformats-officedocument.presentationml.notesSlide+xml"/>
  <Override PartName="/ppt/notesSlides/notesSlide184.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263"/>
  </p:notesMasterIdLst>
  <p:handoutMasterIdLst>
    <p:handoutMasterId r:id="rId264"/>
  </p:handoutMasterIdLst>
  <p:sldIdLst>
    <p:sldId id="414" r:id="rId2"/>
    <p:sldId id="450" r:id="rId3"/>
    <p:sldId id="453" r:id="rId4"/>
    <p:sldId id="456" r:id="rId5"/>
    <p:sldId id="521" r:id="rId6"/>
    <p:sldId id="459" r:id="rId7"/>
    <p:sldId id="768" r:id="rId8"/>
    <p:sldId id="769" r:id="rId9"/>
    <p:sldId id="770" r:id="rId10"/>
    <p:sldId id="771" r:id="rId11"/>
    <p:sldId id="772" r:id="rId12"/>
    <p:sldId id="786" r:id="rId13"/>
    <p:sldId id="774" r:id="rId14"/>
    <p:sldId id="775" r:id="rId15"/>
    <p:sldId id="776" r:id="rId16"/>
    <p:sldId id="777" r:id="rId17"/>
    <p:sldId id="778" r:id="rId18"/>
    <p:sldId id="781" r:id="rId19"/>
    <p:sldId id="454" r:id="rId20"/>
    <p:sldId id="462" r:id="rId21"/>
    <p:sldId id="466" r:id="rId22"/>
    <p:sldId id="467" r:id="rId23"/>
    <p:sldId id="468" r:id="rId24"/>
    <p:sldId id="469" r:id="rId25"/>
    <p:sldId id="470" r:id="rId26"/>
    <p:sldId id="784" r:id="rId27"/>
    <p:sldId id="475" r:id="rId28"/>
    <p:sldId id="474" r:id="rId29"/>
    <p:sldId id="478" r:id="rId30"/>
    <p:sldId id="803" r:id="rId31"/>
    <p:sldId id="482" r:id="rId32"/>
    <p:sldId id="730" r:id="rId33"/>
    <p:sldId id="790" r:id="rId34"/>
    <p:sldId id="696" r:id="rId35"/>
    <p:sldId id="697" r:id="rId36"/>
    <p:sldId id="698" r:id="rId37"/>
    <p:sldId id="783" r:id="rId38"/>
    <p:sldId id="791" r:id="rId39"/>
    <p:sldId id="715" r:id="rId40"/>
    <p:sldId id="787" r:id="rId41"/>
    <p:sldId id="717" r:id="rId42"/>
    <p:sldId id="718" r:id="rId43"/>
    <p:sldId id="798" r:id="rId44"/>
    <p:sldId id="716" r:id="rId45"/>
    <p:sldId id="732" r:id="rId46"/>
    <p:sldId id="485" r:id="rId47"/>
    <p:sldId id="486" r:id="rId48"/>
    <p:sldId id="488" r:id="rId49"/>
    <p:sldId id="547" r:id="rId50"/>
    <p:sldId id="805" r:id="rId51"/>
    <p:sldId id="494" r:id="rId52"/>
    <p:sldId id="556" r:id="rId53"/>
    <p:sldId id="496" r:id="rId54"/>
    <p:sldId id="497" r:id="rId55"/>
    <p:sldId id="498" r:id="rId56"/>
    <p:sldId id="500" r:id="rId57"/>
    <p:sldId id="501" r:id="rId58"/>
    <p:sldId id="502" r:id="rId59"/>
    <p:sldId id="503" r:id="rId60"/>
    <p:sldId id="504" r:id="rId61"/>
    <p:sldId id="505" r:id="rId62"/>
    <p:sldId id="507" r:id="rId63"/>
    <p:sldId id="546" r:id="rId64"/>
    <p:sldId id="514" r:id="rId65"/>
    <p:sldId id="515" r:id="rId66"/>
    <p:sldId id="516" r:id="rId67"/>
    <p:sldId id="742" r:id="rId68"/>
    <p:sldId id="743" r:id="rId69"/>
    <p:sldId id="538" r:id="rId70"/>
    <p:sldId id="539" r:id="rId71"/>
    <p:sldId id="444" r:id="rId72"/>
    <p:sldId id="413" r:id="rId73"/>
    <p:sldId id="455" r:id="rId74"/>
    <p:sldId id="561" r:id="rId75"/>
    <p:sldId id="565" r:id="rId76"/>
    <p:sldId id="788" r:id="rId77"/>
    <p:sldId id="749" r:id="rId78"/>
    <p:sldId id="806" r:id="rId79"/>
    <p:sldId id="745" r:id="rId80"/>
    <p:sldId id="533" r:id="rId81"/>
    <p:sldId id="530" r:id="rId82"/>
    <p:sldId id="518" r:id="rId83"/>
    <p:sldId id="800" r:id="rId84"/>
    <p:sldId id="802" r:id="rId85"/>
    <p:sldId id="531" r:id="rId86"/>
    <p:sldId id="751" r:id="rId87"/>
    <p:sldId id="752" r:id="rId88"/>
    <p:sldId id="754" r:id="rId89"/>
    <p:sldId id="766" r:id="rId90"/>
    <p:sldId id="756" r:id="rId91"/>
    <p:sldId id="757" r:id="rId92"/>
    <p:sldId id="758" r:id="rId93"/>
    <p:sldId id="759" r:id="rId94"/>
    <p:sldId id="760" r:id="rId95"/>
    <p:sldId id="761" r:id="rId96"/>
    <p:sldId id="762" r:id="rId97"/>
    <p:sldId id="763" r:id="rId98"/>
    <p:sldId id="764" r:id="rId99"/>
    <p:sldId id="765" r:id="rId100"/>
    <p:sldId id="549" r:id="rId101"/>
    <p:sldId id="767" r:id="rId102"/>
    <p:sldId id="560" r:id="rId103"/>
    <p:sldId id="797" r:id="rId104"/>
    <p:sldId id="564" r:id="rId105"/>
    <p:sldId id="506" r:id="rId106"/>
    <p:sldId id="792" r:id="rId107"/>
    <p:sldId id="793" r:id="rId108"/>
    <p:sldId id="794" r:id="rId109"/>
    <p:sldId id="795" r:id="rId110"/>
    <p:sldId id="796" r:id="rId111"/>
    <p:sldId id="804" r:id="rId112"/>
    <p:sldId id="550" r:id="rId113"/>
    <p:sldId id="553" r:id="rId114"/>
    <p:sldId id="554" r:id="rId115"/>
    <p:sldId id="555" r:id="rId116"/>
    <p:sldId id="563" r:id="rId117"/>
    <p:sldId id="557" r:id="rId118"/>
    <p:sldId id="541" r:id="rId119"/>
    <p:sldId id="528" r:id="rId120"/>
    <p:sldId id="520" r:id="rId121"/>
    <p:sldId id="417" r:id="rId122"/>
    <p:sldId id="562" r:id="rId123"/>
    <p:sldId id="449" r:id="rId124"/>
    <p:sldId id="558" r:id="rId125"/>
    <p:sldId id="559" r:id="rId126"/>
    <p:sldId id="534" r:id="rId127"/>
    <p:sldId id="524" r:id="rId128"/>
    <p:sldId id="647" r:id="rId129"/>
    <p:sldId id="566" r:id="rId130"/>
    <p:sldId id="567" r:id="rId131"/>
    <p:sldId id="568" r:id="rId132"/>
    <p:sldId id="569" r:id="rId133"/>
    <p:sldId id="570" r:id="rId134"/>
    <p:sldId id="571" r:id="rId135"/>
    <p:sldId id="572" r:id="rId136"/>
    <p:sldId id="573" r:id="rId137"/>
    <p:sldId id="574" r:id="rId138"/>
    <p:sldId id="575" r:id="rId139"/>
    <p:sldId id="576" r:id="rId140"/>
    <p:sldId id="577" r:id="rId141"/>
    <p:sldId id="578" r:id="rId142"/>
    <p:sldId id="579" r:id="rId143"/>
    <p:sldId id="580" r:id="rId144"/>
    <p:sldId id="581" r:id="rId145"/>
    <p:sldId id="582" r:id="rId146"/>
    <p:sldId id="583" r:id="rId147"/>
    <p:sldId id="584" r:id="rId148"/>
    <p:sldId id="585" r:id="rId149"/>
    <p:sldId id="586" r:id="rId150"/>
    <p:sldId id="587" r:id="rId151"/>
    <p:sldId id="588" r:id="rId152"/>
    <p:sldId id="589" r:id="rId153"/>
    <p:sldId id="590" r:id="rId154"/>
    <p:sldId id="591" r:id="rId155"/>
    <p:sldId id="592" r:id="rId156"/>
    <p:sldId id="593" r:id="rId157"/>
    <p:sldId id="594" r:id="rId158"/>
    <p:sldId id="595" r:id="rId159"/>
    <p:sldId id="596" r:id="rId160"/>
    <p:sldId id="597" r:id="rId161"/>
    <p:sldId id="598" r:id="rId162"/>
    <p:sldId id="599" r:id="rId163"/>
    <p:sldId id="600" r:id="rId164"/>
    <p:sldId id="601" r:id="rId165"/>
    <p:sldId id="602" r:id="rId166"/>
    <p:sldId id="603" r:id="rId167"/>
    <p:sldId id="604" r:id="rId168"/>
    <p:sldId id="605" r:id="rId169"/>
    <p:sldId id="606" r:id="rId170"/>
    <p:sldId id="607" r:id="rId171"/>
    <p:sldId id="608" r:id="rId172"/>
    <p:sldId id="609" r:id="rId173"/>
    <p:sldId id="610" r:id="rId174"/>
    <p:sldId id="611" r:id="rId175"/>
    <p:sldId id="612" r:id="rId176"/>
    <p:sldId id="613" r:id="rId177"/>
    <p:sldId id="614" r:id="rId178"/>
    <p:sldId id="615" r:id="rId179"/>
    <p:sldId id="616" r:id="rId180"/>
    <p:sldId id="617" r:id="rId181"/>
    <p:sldId id="618" r:id="rId182"/>
    <p:sldId id="619" r:id="rId183"/>
    <p:sldId id="620" r:id="rId184"/>
    <p:sldId id="621" r:id="rId185"/>
    <p:sldId id="622" r:id="rId186"/>
    <p:sldId id="623" r:id="rId187"/>
    <p:sldId id="624" r:id="rId188"/>
    <p:sldId id="625" r:id="rId189"/>
    <p:sldId id="626" r:id="rId190"/>
    <p:sldId id="627" r:id="rId191"/>
    <p:sldId id="628" r:id="rId192"/>
    <p:sldId id="629" r:id="rId193"/>
    <p:sldId id="630" r:id="rId194"/>
    <p:sldId id="631" r:id="rId195"/>
    <p:sldId id="632" r:id="rId196"/>
    <p:sldId id="633" r:id="rId197"/>
    <p:sldId id="634" r:id="rId198"/>
    <p:sldId id="635" r:id="rId199"/>
    <p:sldId id="636" r:id="rId200"/>
    <p:sldId id="637" r:id="rId201"/>
    <p:sldId id="638" r:id="rId202"/>
    <p:sldId id="639" r:id="rId203"/>
    <p:sldId id="640" r:id="rId204"/>
    <p:sldId id="641" r:id="rId205"/>
    <p:sldId id="642" r:id="rId206"/>
    <p:sldId id="643" r:id="rId207"/>
    <p:sldId id="644" r:id="rId208"/>
    <p:sldId id="645" r:id="rId209"/>
    <p:sldId id="646" r:id="rId210"/>
    <p:sldId id="649" r:id="rId211"/>
    <p:sldId id="650" r:id="rId212"/>
    <p:sldId id="651" r:id="rId213"/>
    <p:sldId id="652" r:id="rId214"/>
    <p:sldId id="653" r:id="rId215"/>
    <p:sldId id="654" r:id="rId216"/>
    <p:sldId id="655" r:id="rId217"/>
    <p:sldId id="656" r:id="rId218"/>
    <p:sldId id="657" r:id="rId219"/>
    <p:sldId id="658" r:id="rId220"/>
    <p:sldId id="659" r:id="rId221"/>
    <p:sldId id="660" r:id="rId222"/>
    <p:sldId id="661" r:id="rId223"/>
    <p:sldId id="662" r:id="rId224"/>
    <p:sldId id="663" r:id="rId225"/>
    <p:sldId id="664" r:id="rId226"/>
    <p:sldId id="665" r:id="rId227"/>
    <p:sldId id="666" r:id="rId228"/>
    <p:sldId id="667" r:id="rId229"/>
    <p:sldId id="668" r:id="rId230"/>
    <p:sldId id="669" r:id="rId231"/>
    <p:sldId id="670" r:id="rId232"/>
    <p:sldId id="671" r:id="rId233"/>
    <p:sldId id="672" r:id="rId234"/>
    <p:sldId id="673" r:id="rId235"/>
    <p:sldId id="674" r:id="rId236"/>
    <p:sldId id="675" r:id="rId237"/>
    <p:sldId id="676" r:id="rId238"/>
    <p:sldId id="677" r:id="rId239"/>
    <p:sldId id="678" r:id="rId240"/>
    <p:sldId id="679" r:id="rId241"/>
    <p:sldId id="680" r:id="rId242"/>
    <p:sldId id="682" r:id="rId243"/>
    <p:sldId id="683" r:id="rId244"/>
    <p:sldId id="684" r:id="rId245"/>
    <p:sldId id="685" r:id="rId246"/>
    <p:sldId id="686" r:id="rId247"/>
    <p:sldId id="687" r:id="rId248"/>
    <p:sldId id="688" r:id="rId249"/>
    <p:sldId id="689" r:id="rId250"/>
    <p:sldId id="690" r:id="rId251"/>
    <p:sldId id="691" r:id="rId252"/>
    <p:sldId id="692" r:id="rId253"/>
    <p:sldId id="693" r:id="rId254"/>
    <p:sldId id="694" r:id="rId255"/>
    <p:sldId id="734" r:id="rId256"/>
    <p:sldId id="735" r:id="rId257"/>
    <p:sldId id="736" r:id="rId258"/>
    <p:sldId id="737" r:id="rId259"/>
    <p:sldId id="738" r:id="rId260"/>
    <p:sldId id="739" r:id="rId261"/>
    <p:sldId id="740" r:id="rId262"/>
  </p:sldIdLst>
  <p:sldSz cx="9144000" cy="6858000" type="screen4x3"/>
  <p:notesSz cx="6858000" cy="9296400"/>
  <p:defaultTextStyle>
    <a:defPPr>
      <a:defRPr lang="en-US"/>
    </a:defPPr>
    <a:lvl1pPr algn="l" rtl="0" fontAlgn="base">
      <a:spcBef>
        <a:spcPct val="0"/>
      </a:spcBef>
      <a:spcAft>
        <a:spcPct val="0"/>
      </a:spcAft>
      <a:defRPr sz="1400" kern="1200">
        <a:solidFill>
          <a:schemeClr val="tx1"/>
        </a:solidFill>
        <a:latin typeface="Tahoma" charset="0"/>
        <a:ea typeface="+mn-ea"/>
        <a:cs typeface="Arial" charset="0"/>
      </a:defRPr>
    </a:lvl1pPr>
    <a:lvl2pPr marL="457200" algn="l" rtl="0" fontAlgn="base">
      <a:spcBef>
        <a:spcPct val="0"/>
      </a:spcBef>
      <a:spcAft>
        <a:spcPct val="0"/>
      </a:spcAft>
      <a:defRPr sz="1400" kern="1200">
        <a:solidFill>
          <a:schemeClr val="tx1"/>
        </a:solidFill>
        <a:latin typeface="Tahoma" charset="0"/>
        <a:ea typeface="+mn-ea"/>
        <a:cs typeface="Arial" charset="0"/>
      </a:defRPr>
    </a:lvl2pPr>
    <a:lvl3pPr marL="914400" algn="l" rtl="0" fontAlgn="base">
      <a:spcBef>
        <a:spcPct val="0"/>
      </a:spcBef>
      <a:spcAft>
        <a:spcPct val="0"/>
      </a:spcAft>
      <a:defRPr sz="1400" kern="1200">
        <a:solidFill>
          <a:schemeClr val="tx1"/>
        </a:solidFill>
        <a:latin typeface="Tahoma" charset="0"/>
        <a:ea typeface="+mn-ea"/>
        <a:cs typeface="Arial" charset="0"/>
      </a:defRPr>
    </a:lvl3pPr>
    <a:lvl4pPr marL="1371600" algn="l" rtl="0" fontAlgn="base">
      <a:spcBef>
        <a:spcPct val="0"/>
      </a:spcBef>
      <a:spcAft>
        <a:spcPct val="0"/>
      </a:spcAft>
      <a:defRPr sz="1400" kern="1200">
        <a:solidFill>
          <a:schemeClr val="tx1"/>
        </a:solidFill>
        <a:latin typeface="Tahoma" charset="0"/>
        <a:ea typeface="+mn-ea"/>
        <a:cs typeface="Arial" charset="0"/>
      </a:defRPr>
    </a:lvl4pPr>
    <a:lvl5pPr marL="1828800" algn="l" rtl="0" fontAlgn="base">
      <a:spcBef>
        <a:spcPct val="0"/>
      </a:spcBef>
      <a:spcAft>
        <a:spcPct val="0"/>
      </a:spcAft>
      <a:defRPr sz="1400" kern="1200">
        <a:solidFill>
          <a:schemeClr val="tx1"/>
        </a:solidFill>
        <a:latin typeface="Tahoma" charset="0"/>
        <a:ea typeface="+mn-ea"/>
        <a:cs typeface="Arial" charset="0"/>
      </a:defRPr>
    </a:lvl5pPr>
    <a:lvl6pPr marL="2286000" algn="l" defTabSz="914400" rtl="0" eaLnBrk="1" latinLnBrk="0" hangingPunct="1">
      <a:defRPr sz="1400" kern="1200">
        <a:solidFill>
          <a:schemeClr val="tx1"/>
        </a:solidFill>
        <a:latin typeface="Tahoma" charset="0"/>
        <a:ea typeface="+mn-ea"/>
        <a:cs typeface="Arial" charset="0"/>
      </a:defRPr>
    </a:lvl6pPr>
    <a:lvl7pPr marL="2743200" algn="l" defTabSz="914400" rtl="0" eaLnBrk="1" latinLnBrk="0" hangingPunct="1">
      <a:defRPr sz="1400" kern="1200">
        <a:solidFill>
          <a:schemeClr val="tx1"/>
        </a:solidFill>
        <a:latin typeface="Tahoma" charset="0"/>
        <a:ea typeface="+mn-ea"/>
        <a:cs typeface="Arial" charset="0"/>
      </a:defRPr>
    </a:lvl7pPr>
    <a:lvl8pPr marL="3200400" algn="l" defTabSz="914400" rtl="0" eaLnBrk="1" latinLnBrk="0" hangingPunct="1">
      <a:defRPr sz="1400" kern="1200">
        <a:solidFill>
          <a:schemeClr val="tx1"/>
        </a:solidFill>
        <a:latin typeface="Tahoma" charset="0"/>
        <a:ea typeface="+mn-ea"/>
        <a:cs typeface="Arial" charset="0"/>
      </a:defRPr>
    </a:lvl8pPr>
    <a:lvl9pPr marL="3657600" algn="l" defTabSz="914400" rtl="0" eaLnBrk="1" latinLnBrk="0" hangingPunct="1">
      <a:defRPr sz="1400" kern="1200">
        <a:solidFill>
          <a:schemeClr val="tx1"/>
        </a:solidFill>
        <a:latin typeface="Tahoma"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showPr>
  <p:clrMru>
    <a:srgbClr val="FFCC99"/>
    <a:srgbClr val="00FF00"/>
    <a:srgbClr val="FFFF00"/>
    <a:srgbClr val="008000"/>
    <a:srgbClr val="99FF66"/>
    <a:srgbClr val="00CC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24" autoAdjust="0"/>
    <p:restoredTop sz="75614" autoAdjust="0"/>
  </p:normalViewPr>
  <p:slideViewPr>
    <p:cSldViewPr>
      <p:cViewPr varScale="1">
        <p:scale>
          <a:sx n="55" d="100"/>
          <a:sy n="55" d="100"/>
        </p:scale>
        <p:origin x="-1980" y="-96"/>
      </p:cViewPr>
      <p:guideLst>
        <p:guide orient="horz" pos="2160"/>
        <p:guide pos="2880"/>
      </p:guideLst>
    </p:cSldViewPr>
  </p:slideViewPr>
  <p:outlineViewPr>
    <p:cViewPr>
      <p:scale>
        <a:sx n="33" d="100"/>
        <a:sy n="33" d="100"/>
      </p:scale>
      <p:origin x="0" y="10314"/>
    </p:cViewPr>
    <p:sldLst>
      <p:sld r:id="rId1" collapse="1"/>
      <p:sld r:id="rId2" collapse="1"/>
      <p:sld r:id="rId3" collapse="1"/>
      <p:sld r:id="rId4" collapse="1"/>
      <p:sld r:id="rId5" collapse="1"/>
      <p:sld r:id="rId6" collapse="1"/>
      <p:sld r:id="rId7" collapse="1"/>
      <p:sld r:id="rId8" collapse="1"/>
      <p:sld r:id="rId9" collapse="1"/>
      <p:sld r:id="rId10" collapse="1"/>
    </p:sldLst>
  </p:outlineViewPr>
  <p:notesTextViewPr>
    <p:cViewPr>
      <p:scale>
        <a:sx n="125" d="100"/>
        <a:sy n="125"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tableStyles" Target="tableStyles.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244" Type="http://schemas.openxmlformats.org/officeDocument/2006/relationships/slide" Target="slides/slide243.xml"/><Relationship Id="rId249" Type="http://schemas.openxmlformats.org/officeDocument/2006/relationships/slide" Target="slides/slide24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260" Type="http://schemas.openxmlformats.org/officeDocument/2006/relationships/slide" Target="slides/slide259.xml"/><Relationship Id="rId265"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slide" Target="slides/slide254.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viewProps" Target="viewProps.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notesMaster" Target="notesMasters/notesMaster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handoutMaster" Target="handoutMasters/handoutMaster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s>
</file>

<file path=ppt/_rels/viewProps.xml.rels><?xml version="1.0" encoding="UTF-8" standalone="yes"?>
<Relationships xmlns="http://schemas.openxmlformats.org/package/2006/relationships"><Relationship Id="rId8" Type="http://schemas.openxmlformats.org/officeDocument/2006/relationships/slide" Target="slides/slide162.xml"/><Relationship Id="rId3" Type="http://schemas.openxmlformats.org/officeDocument/2006/relationships/slide" Target="slides/slide52.xml"/><Relationship Id="rId7" Type="http://schemas.openxmlformats.org/officeDocument/2006/relationships/slide" Target="slides/slide158.xml"/><Relationship Id="rId2" Type="http://schemas.openxmlformats.org/officeDocument/2006/relationships/slide" Target="slides/slide49.xml"/><Relationship Id="rId1" Type="http://schemas.openxmlformats.org/officeDocument/2006/relationships/slide" Target="slides/slide6.xml"/><Relationship Id="rId6" Type="http://schemas.openxmlformats.org/officeDocument/2006/relationships/slide" Target="slides/slide133.xml"/><Relationship Id="rId5" Type="http://schemas.openxmlformats.org/officeDocument/2006/relationships/slide" Target="slides/slide127.xml"/><Relationship Id="rId10" Type="http://schemas.openxmlformats.org/officeDocument/2006/relationships/slide" Target="slides/slide209.xml"/><Relationship Id="rId4" Type="http://schemas.openxmlformats.org/officeDocument/2006/relationships/slide" Target="slides/slide120.xml"/><Relationship Id="rId9" Type="http://schemas.openxmlformats.org/officeDocument/2006/relationships/slide" Target="slides/slide202.xml"/></Relationships>
</file>

<file path=ppt/charts/_rels/chart1.xml.rels><?xml version="1.0" encoding="UTF-8" standalone="yes"?>
<Relationships xmlns="http://schemas.openxmlformats.org/package/2006/relationships"><Relationship Id="rId1" Type="http://schemas.openxmlformats.org/officeDocument/2006/relationships/oleObject" Target="file:///C:\Extras\School\PH%20D%20Program\JCB\GEN-ERR\SUBM\plots\1a-ion.xls"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E:\ThesWork\Dissertation\GEDI%20Experimental%20Results%2097%20ion2.xls"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F:\ThesWork\Results\GEDI%20Experimental%20Results%20for%20Defense.xls" TargetMode="Externa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F:\ThesWork\Results\GEDI%20Experimental%20Results%20for%20Defense.xls" TargetMode="Externa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file:///F:\ThesWork\Results\GEDI%20Experimental%20Results%20for%20Defense.xls" TargetMode="External"/></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oleObject" Target="file:///F:\ThesWork\Results\GEDI%20Experimental%20Results%20for%20Defense.xls"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Extras\School\PH%20D%20Program\JCB\GEN-ERR\SUBM\plots\1a-ion.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0.11570254603941604"/>
          <c:y val="6.2753036437248944E-2"/>
          <c:w val="0.6203663803388213"/>
          <c:h val="0.74291497975708498"/>
        </c:manualLayout>
      </c:layout>
      <c:scatterChart>
        <c:scatterStyle val="smoothMarker"/>
        <c:ser>
          <c:idx val="0"/>
          <c:order val="0"/>
          <c:tx>
            <c:v>VitHaps-P</c:v>
          </c:tx>
          <c:spPr>
            <a:ln w="38100">
              <a:solidFill>
                <a:srgbClr val="000080"/>
              </a:solidFill>
              <a:prstDash val="solid"/>
            </a:ln>
          </c:spPr>
          <c:marker>
            <c:symbol val="none"/>
          </c:marker>
          <c:xVal>
            <c:numRef>
              <c:f>'1a-new'!$D$48:$AA$48</c:f>
              <c:numCache>
                <c:formatCode>General</c:formatCode>
                <c:ptCount val="24"/>
                <c:pt idx="0">
                  <c:v>1.4741968262204403E-2</c:v>
                </c:pt>
                <c:pt idx="1">
                  <c:v>1.3823128810481585E-2</c:v>
                </c:pt>
                <c:pt idx="2">
                  <c:v>1.3001578241882339E-2</c:v>
                </c:pt>
                <c:pt idx="3">
                  <c:v>1.2274614087430247E-2</c:v>
                </c:pt>
                <c:pt idx="4">
                  <c:v>1.1650343754053721E-2</c:v>
                </c:pt>
                <c:pt idx="5">
                  <c:v>1.0920677130626501E-2</c:v>
                </c:pt>
                <c:pt idx="6">
                  <c:v>1.0091019155100137E-2</c:v>
                </c:pt>
                <c:pt idx="7">
                  <c:v>9.2316340208413727E-3</c:v>
                </c:pt>
                <c:pt idx="8">
                  <c:v>8.3749513555584527E-3</c:v>
                </c:pt>
                <c:pt idx="9">
                  <c:v>7.4128724002250684E-3</c:v>
                </c:pt>
                <c:pt idx="10">
                  <c:v>6.7183378734812114E-3</c:v>
                </c:pt>
                <c:pt idx="11">
                  <c:v>6.1021749470316893E-3</c:v>
                </c:pt>
                <c:pt idx="12">
                  <c:v>5.4914169585332934E-3</c:v>
                </c:pt>
                <c:pt idx="13">
                  <c:v>5.0590219224282834E-3</c:v>
                </c:pt>
                <c:pt idx="14">
                  <c:v>4.6644614519825173E-3</c:v>
                </c:pt>
                <c:pt idx="15">
                  <c:v>4.1780170363643404E-3</c:v>
                </c:pt>
                <c:pt idx="16">
                  <c:v>3.8456133523588052E-3</c:v>
                </c:pt>
                <c:pt idx="17">
                  <c:v>3.2889047433736214E-3</c:v>
                </c:pt>
                <c:pt idx="18">
                  <c:v>2.8213776105851292E-3</c:v>
                </c:pt>
                <c:pt idx="19">
                  <c:v>2.2484541877458852E-3</c:v>
                </c:pt>
                <c:pt idx="20">
                  <c:v>3.8645306351892784E-4</c:v>
                </c:pt>
                <c:pt idx="21">
                  <c:v>7.8371600294115738E-5</c:v>
                </c:pt>
                <c:pt idx="22">
                  <c:v>2.9727158732174213E-5</c:v>
                </c:pt>
                <c:pt idx="23">
                  <c:v>2.1619751805368876E-5</c:v>
                </c:pt>
              </c:numCache>
            </c:numRef>
          </c:xVal>
          <c:yVal>
            <c:numRef>
              <c:f>'1a-new'!$D$45:$AA$45</c:f>
              <c:numCache>
                <c:formatCode>General</c:formatCode>
                <c:ptCount val="24"/>
                <c:pt idx="0">
                  <c:v>0.97361887026691551</c:v>
                </c:pt>
                <c:pt idx="1">
                  <c:v>0.97237740533829953</c:v>
                </c:pt>
                <c:pt idx="2">
                  <c:v>0.96834264432029804</c:v>
                </c:pt>
                <c:pt idx="3">
                  <c:v>0.9649286157666046</c:v>
                </c:pt>
                <c:pt idx="4">
                  <c:v>0.9636871508379885</c:v>
                </c:pt>
                <c:pt idx="5">
                  <c:v>0.95903165735569362</c:v>
                </c:pt>
                <c:pt idx="6">
                  <c:v>0.95530726256984222</c:v>
                </c:pt>
                <c:pt idx="7">
                  <c:v>0.94909993792675362</c:v>
                </c:pt>
                <c:pt idx="8">
                  <c:v>0.93637492240845122</c:v>
                </c:pt>
                <c:pt idx="9">
                  <c:v>0.92954686530105457</c:v>
                </c:pt>
                <c:pt idx="10">
                  <c:v>0.91992551210429774</c:v>
                </c:pt>
                <c:pt idx="11">
                  <c:v>0.90844196151459689</c:v>
                </c:pt>
                <c:pt idx="12">
                  <c:v>0.89416511483550665</c:v>
                </c:pt>
                <c:pt idx="13">
                  <c:v>0.88640595903165342</c:v>
                </c:pt>
                <c:pt idx="14">
                  <c:v>0.86530105524520062</c:v>
                </c:pt>
                <c:pt idx="15">
                  <c:v>0.8358162631905649</c:v>
                </c:pt>
                <c:pt idx="16">
                  <c:v>0.81284916201118673</c:v>
                </c:pt>
                <c:pt idx="17">
                  <c:v>0.76753569211670924</c:v>
                </c:pt>
                <c:pt idx="18">
                  <c:v>0.71787709497206709</c:v>
                </c:pt>
                <c:pt idx="19">
                  <c:v>0.63066418373680944</c:v>
                </c:pt>
                <c:pt idx="20">
                  <c:v>0.18001241464928641</c:v>
                </c:pt>
                <c:pt idx="21">
                  <c:v>5.8348851644941524E-2</c:v>
                </c:pt>
                <c:pt idx="22">
                  <c:v>4.5934202358783434E-2</c:v>
                </c:pt>
                <c:pt idx="23">
                  <c:v>4.3140906269397775E-2</c:v>
                </c:pt>
              </c:numCache>
            </c:numRef>
          </c:yVal>
          <c:smooth val="1"/>
        </c:ser>
        <c:ser>
          <c:idx val="1"/>
          <c:order val="1"/>
          <c:tx>
            <c:v>VitProb-P</c:v>
          </c:tx>
          <c:spPr>
            <a:ln w="38100">
              <a:solidFill>
                <a:srgbClr val="FF00FF"/>
              </a:solidFill>
              <a:prstDash val="solid"/>
            </a:ln>
          </c:spPr>
          <c:marker>
            <c:symbol val="none"/>
          </c:marker>
          <c:xVal>
            <c:numRef>
              <c:f>'1a-new'!$D$54:$AA$54</c:f>
              <c:numCache>
                <c:formatCode>General</c:formatCode>
                <c:ptCount val="24"/>
                <c:pt idx="0">
                  <c:v>1.3233990573788157E-2</c:v>
                </c:pt>
                <c:pt idx="1">
                  <c:v>1.2844835041294092E-2</c:v>
                </c:pt>
                <c:pt idx="2">
                  <c:v>1.237730790850522E-2</c:v>
                </c:pt>
                <c:pt idx="3">
                  <c:v>1.1885458554936145E-2</c:v>
                </c:pt>
                <c:pt idx="4">
                  <c:v>1.1385501794439866E-2</c:v>
                </c:pt>
                <c:pt idx="5">
                  <c:v>1.0663942577939118E-2</c:v>
                </c:pt>
                <c:pt idx="6">
                  <c:v>9.9558957063175264E-3</c:v>
                </c:pt>
                <c:pt idx="7">
                  <c:v>9.2073118000604009E-3</c:v>
                </c:pt>
                <c:pt idx="8">
                  <c:v>7.7317637393525254E-3</c:v>
                </c:pt>
                <c:pt idx="9">
                  <c:v>6.5129502313313724E-3</c:v>
                </c:pt>
                <c:pt idx="10">
                  <c:v>6.0697453193238014E-3</c:v>
                </c:pt>
                <c:pt idx="11">
                  <c:v>5.4157478272149904E-3</c:v>
                </c:pt>
                <c:pt idx="12">
                  <c:v>5.0671293293552688E-3</c:v>
                </c:pt>
                <c:pt idx="13">
                  <c:v>4.7671552730574746E-3</c:v>
                </c:pt>
                <c:pt idx="14">
                  <c:v>4.5347429411511991E-3</c:v>
                </c:pt>
                <c:pt idx="15">
                  <c:v>4.2023392571453044E-3</c:v>
                </c:pt>
                <c:pt idx="16">
                  <c:v>3.8780429800665552E-3</c:v>
                </c:pt>
                <c:pt idx="17">
                  <c:v>3.3834911575215672E-3</c:v>
                </c:pt>
                <c:pt idx="18">
                  <c:v>2.8484023003416802E-3</c:v>
                </c:pt>
                <c:pt idx="19">
                  <c:v>2.2916936913565562E-3</c:v>
                </c:pt>
                <c:pt idx="20">
                  <c:v>2.6754442859001047E-4</c:v>
                </c:pt>
                <c:pt idx="21">
                  <c:v>5.4049379513144628E-5</c:v>
                </c:pt>
                <c:pt idx="22">
                  <c:v>2.7024689756572355E-5</c:v>
                </c:pt>
                <c:pt idx="23">
                  <c:v>1.0809875902629116E-5</c:v>
                </c:pt>
              </c:numCache>
            </c:numRef>
          </c:xVal>
          <c:yVal>
            <c:numRef>
              <c:f>'1a-new'!$D$51:$AA$51</c:f>
              <c:numCache>
                <c:formatCode>General</c:formatCode>
                <c:ptCount val="24"/>
                <c:pt idx="0">
                  <c:v>0.97237740533829953</c:v>
                </c:pt>
                <c:pt idx="1">
                  <c:v>0.97175667287399592</c:v>
                </c:pt>
                <c:pt idx="2">
                  <c:v>0.9708255741775339</c:v>
                </c:pt>
                <c:pt idx="3">
                  <c:v>0.96989447548108298</c:v>
                </c:pt>
                <c:pt idx="4">
                  <c:v>0.96834264432029804</c:v>
                </c:pt>
                <c:pt idx="5">
                  <c:v>0.9661700806952207</c:v>
                </c:pt>
                <c:pt idx="6">
                  <c:v>0.96306641837369111</c:v>
                </c:pt>
                <c:pt idx="7">
                  <c:v>0.95779019242706465</c:v>
                </c:pt>
                <c:pt idx="8">
                  <c:v>0.94289261328369489</c:v>
                </c:pt>
                <c:pt idx="9">
                  <c:v>0.93047796399751659</c:v>
                </c:pt>
                <c:pt idx="10">
                  <c:v>0.92178770949720656</c:v>
                </c:pt>
                <c:pt idx="11">
                  <c:v>0.91154562383612669</c:v>
                </c:pt>
                <c:pt idx="12">
                  <c:v>0.90192427063935465</c:v>
                </c:pt>
                <c:pt idx="13">
                  <c:v>0.89199255121042864</c:v>
                </c:pt>
                <c:pt idx="14">
                  <c:v>0.87212911235259782</c:v>
                </c:pt>
                <c:pt idx="15">
                  <c:v>0.84916201117319456</c:v>
                </c:pt>
                <c:pt idx="16">
                  <c:v>0.830229671011804</c:v>
                </c:pt>
                <c:pt idx="17">
                  <c:v>0.79267535692116764</c:v>
                </c:pt>
                <c:pt idx="18">
                  <c:v>0.73091247672253268</c:v>
                </c:pt>
                <c:pt idx="19">
                  <c:v>0.6514587212911237</c:v>
                </c:pt>
                <c:pt idx="20">
                  <c:v>0.14587212911235259</c:v>
                </c:pt>
                <c:pt idx="21">
                  <c:v>5.4003724394787213E-2</c:v>
                </c:pt>
                <c:pt idx="22">
                  <c:v>4.4692737430169112E-2</c:v>
                </c:pt>
                <c:pt idx="23">
                  <c:v>4.2209807572936062E-2</c:v>
                </c:pt>
              </c:numCache>
            </c:numRef>
          </c:yVal>
          <c:smooth val="1"/>
        </c:ser>
        <c:ser>
          <c:idx val="2"/>
          <c:order val="2"/>
          <c:tx>
            <c:v>TotalProb-P</c:v>
          </c:tx>
          <c:spPr>
            <a:ln w="38100">
              <a:solidFill>
                <a:srgbClr val="00FF00"/>
              </a:solidFill>
              <a:prstDash val="solid"/>
            </a:ln>
          </c:spPr>
          <c:marker>
            <c:symbol val="none"/>
          </c:marker>
          <c:xVal>
            <c:numRef>
              <c:f>'1a-new'!$D$60:$AA$60</c:f>
              <c:numCache>
                <c:formatCode>General</c:formatCode>
                <c:ptCount val="24"/>
                <c:pt idx="0">
                  <c:v>2.0046914861417606E-2</c:v>
                </c:pt>
                <c:pt idx="1">
                  <c:v>1.5760799066026933E-2</c:v>
                </c:pt>
                <c:pt idx="2">
                  <c:v>1.4009599169801601E-2</c:v>
                </c:pt>
                <c:pt idx="3">
                  <c:v>1.2958338738271237E-2</c:v>
                </c:pt>
                <c:pt idx="4">
                  <c:v>1.2069226445280421E-2</c:v>
                </c:pt>
                <c:pt idx="5">
                  <c:v>1.1258485752583662E-2</c:v>
                </c:pt>
                <c:pt idx="6">
                  <c:v>1.0291001859298763E-2</c:v>
                </c:pt>
                <c:pt idx="7">
                  <c:v>9.4154019111864183E-3</c:v>
                </c:pt>
                <c:pt idx="8">
                  <c:v>7.8614822501837933E-3</c:v>
                </c:pt>
                <c:pt idx="9">
                  <c:v>6.6210489903576596E-3</c:v>
                </c:pt>
                <c:pt idx="10">
                  <c:v>6.1373070437150904E-3</c:v>
                </c:pt>
                <c:pt idx="11">
                  <c:v>5.4022354823367895E-3</c:v>
                </c:pt>
                <c:pt idx="12">
                  <c:v>5.0319972326717732E-3</c:v>
                </c:pt>
                <c:pt idx="13">
                  <c:v>4.7022960176417534E-3</c:v>
                </c:pt>
                <c:pt idx="14">
                  <c:v>4.4482639339302752E-3</c:v>
                </c:pt>
                <c:pt idx="15">
                  <c:v>4.0726207463138691E-3</c:v>
                </c:pt>
                <c:pt idx="16">
                  <c:v>3.7564318761621343E-3</c:v>
                </c:pt>
                <c:pt idx="17">
                  <c:v>3.2078306741038422E-3</c:v>
                </c:pt>
                <c:pt idx="18">
                  <c:v>2.6484195961430797E-3</c:v>
                </c:pt>
                <c:pt idx="19">
                  <c:v>2.1106282699874779E-3</c:v>
                </c:pt>
                <c:pt idx="20">
                  <c:v>2.3241233190641049E-4</c:v>
                </c:pt>
                <c:pt idx="21">
                  <c:v>3.7834565659201937E-5</c:v>
                </c:pt>
                <c:pt idx="22">
                  <c:v>1.8917282829544861E-5</c:v>
                </c:pt>
                <c:pt idx="23">
                  <c:v>8.1074069270274395E-6</c:v>
                </c:pt>
              </c:numCache>
            </c:numRef>
          </c:xVal>
          <c:yVal>
            <c:numRef>
              <c:f>'1a-new'!$D$57:$AA$57</c:f>
              <c:numCache>
                <c:formatCode>General</c:formatCode>
                <c:ptCount val="24"/>
                <c:pt idx="0">
                  <c:v>0.97982619490999356</c:v>
                </c:pt>
                <c:pt idx="1">
                  <c:v>0.97858472998136625</c:v>
                </c:pt>
                <c:pt idx="2">
                  <c:v>0.97703289882060096</c:v>
                </c:pt>
                <c:pt idx="3">
                  <c:v>0.97454996896337753</c:v>
                </c:pt>
                <c:pt idx="4">
                  <c:v>0.97237740533829953</c:v>
                </c:pt>
                <c:pt idx="5">
                  <c:v>0.97020484171321497</c:v>
                </c:pt>
                <c:pt idx="6">
                  <c:v>0.96585971446308583</c:v>
                </c:pt>
                <c:pt idx="7">
                  <c:v>0.95996275605214154</c:v>
                </c:pt>
                <c:pt idx="8">
                  <c:v>0.94444444444444464</c:v>
                </c:pt>
                <c:pt idx="9">
                  <c:v>0.93265052762260003</c:v>
                </c:pt>
                <c:pt idx="10">
                  <c:v>0.92396027312228435</c:v>
                </c:pt>
                <c:pt idx="11">
                  <c:v>0.91092489137181964</c:v>
                </c:pt>
                <c:pt idx="12">
                  <c:v>0.90161390440720057</c:v>
                </c:pt>
                <c:pt idx="13">
                  <c:v>0.89106145251398061</c:v>
                </c:pt>
                <c:pt idx="14">
                  <c:v>0.87181874612042265</c:v>
                </c:pt>
                <c:pt idx="15">
                  <c:v>0.84978274363749262</c:v>
                </c:pt>
                <c:pt idx="16">
                  <c:v>0.830229671011804</c:v>
                </c:pt>
                <c:pt idx="17">
                  <c:v>0.79360645561762877</c:v>
                </c:pt>
                <c:pt idx="18">
                  <c:v>0.72998137802607665</c:v>
                </c:pt>
                <c:pt idx="19">
                  <c:v>0.65052762259467334</c:v>
                </c:pt>
                <c:pt idx="20">
                  <c:v>0.14618249534450653</c:v>
                </c:pt>
                <c:pt idx="21">
                  <c:v>5.3382991930479948E-2</c:v>
                </c:pt>
                <c:pt idx="22">
                  <c:v>4.4382371198014983E-2</c:v>
                </c:pt>
                <c:pt idx="23">
                  <c:v>4.1899441340782127E-2</c:v>
                </c:pt>
              </c:numCache>
            </c:numRef>
          </c:yVal>
          <c:smooth val="1"/>
        </c:ser>
        <c:ser>
          <c:idx val="0"/>
          <c:order val="3"/>
          <c:tx>
            <c:v>VitHaps-C</c:v>
          </c:tx>
          <c:spPr>
            <a:ln w="38100">
              <a:solidFill>
                <a:srgbClr val="000080"/>
              </a:solidFill>
              <a:prstDash val="sysDash"/>
            </a:ln>
          </c:spPr>
          <c:marker>
            <c:symbol val="none"/>
          </c:marker>
          <c:xVal>
            <c:numRef>
              <c:f>'1a-new'!$D$66:$AA$66</c:f>
              <c:numCache>
                <c:formatCode>General</c:formatCode>
                <c:ptCount val="24"/>
                <c:pt idx="0">
                  <c:v>5.0944689393899178E-3</c:v>
                </c:pt>
                <c:pt idx="1">
                  <c:v>4.5170238371496918E-3</c:v>
                </c:pt>
                <c:pt idx="2">
                  <c:v>4.0906858644677016E-3</c:v>
                </c:pt>
                <c:pt idx="3">
                  <c:v>3.6211744261976679E-3</c:v>
                </c:pt>
                <c:pt idx="4">
                  <c:v>3.1786464039201831E-3</c:v>
                </c:pt>
                <c:pt idx="5">
                  <c:v>2.8602420952082977E-3</c:v>
                </c:pt>
                <c:pt idx="6">
                  <c:v>2.5526311528934445E-3</c:v>
                </c:pt>
                <c:pt idx="7">
                  <c:v>2.2827969929681206E-3</c:v>
                </c:pt>
                <c:pt idx="8">
                  <c:v>2.0993097642190211E-3</c:v>
                </c:pt>
                <c:pt idx="9">
                  <c:v>1.9374092682638189E-3</c:v>
                </c:pt>
                <c:pt idx="10">
                  <c:v>1.8186822378966484E-3</c:v>
                </c:pt>
                <c:pt idx="11">
                  <c:v>1.7269386235220546E-3</c:v>
                </c:pt>
                <c:pt idx="12">
                  <c:v>1.5704348107652647E-3</c:v>
                </c:pt>
                <c:pt idx="13">
                  <c:v>1.4625011467951441E-3</c:v>
                </c:pt>
                <c:pt idx="14">
                  <c:v>1.3437741164281647E-3</c:v>
                </c:pt>
                <c:pt idx="15">
                  <c:v>1.2952039676414901E-3</c:v>
                </c:pt>
                <c:pt idx="16">
                  <c:v>1.1764769372743201E-3</c:v>
                </c:pt>
                <c:pt idx="17">
                  <c:v>1.1225101052893243E-3</c:v>
                </c:pt>
                <c:pt idx="18">
                  <c:v>1.06854327330419E-3</c:v>
                </c:pt>
                <c:pt idx="19">
                  <c:v>1.0037830749221061E-3</c:v>
                </c:pt>
                <c:pt idx="20">
                  <c:v>8.2029584617293724E-4</c:v>
                </c:pt>
                <c:pt idx="21">
                  <c:v>7.1236218220284181E-4</c:v>
                </c:pt>
                <c:pt idx="22">
                  <c:v>5.9903183503408146E-4</c:v>
                </c:pt>
                <c:pt idx="23">
                  <c:v>3.7776782389543478E-4</c:v>
                </c:pt>
              </c:numCache>
            </c:numRef>
          </c:xVal>
          <c:yVal>
            <c:numRef>
              <c:f>'1a-new'!$D$63:$AA$63</c:f>
              <c:numCache>
                <c:formatCode>General</c:formatCode>
                <c:ptCount val="24"/>
                <c:pt idx="0">
                  <c:v>0.96192609182530808</c:v>
                </c:pt>
                <c:pt idx="1">
                  <c:v>0.96192609182530808</c:v>
                </c:pt>
                <c:pt idx="2">
                  <c:v>0.96192609182530808</c:v>
                </c:pt>
                <c:pt idx="3">
                  <c:v>0.95856662933930559</c:v>
                </c:pt>
                <c:pt idx="4">
                  <c:v>0.95856662933930559</c:v>
                </c:pt>
                <c:pt idx="5">
                  <c:v>0.956326987681971</c:v>
                </c:pt>
                <c:pt idx="6">
                  <c:v>0.956326987681971</c:v>
                </c:pt>
                <c:pt idx="7">
                  <c:v>0.95520716685330342</c:v>
                </c:pt>
                <c:pt idx="8">
                  <c:v>0.95408734602463607</c:v>
                </c:pt>
                <c:pt idx="9">
                  <c:v>0.95072788353864413</c:v>
                </c:pt>
                <c:pt idx="10">
                  <c:v>0.95072788353864413</c:v>
                </c:pt>
                <c:pt idx="11">
                  <c:v>0.94624860022396462</c:v>
                </c:pt>
                <c:pt idx="12">
                  <c:v>0.94288913773796157</c:v>
                </c:pt>
                <c:pt idx="13">
                  <c:v>0.94176931690930343</c:v>
                </c:pt>
                <c:pt idx="14">
                  <c:v>0.93281075027995519</c:v>
                </c:pt>
                <c:pt idx="15">
                  <c:v>0.92721164613661811</c:v>
                </c:pt>
                <c:pt idx="16">
                  <c:v>0.91825307950727886</c:v>
                </c:pt>
                <c:pt idx="17">
                  <c:v>0.9092945128779395</c:v>
                </c:pt>
                <c:pt idx="18">
                  <c:v>0.9025755879059234</c:v>
                </c:pt>
                <c:pt idx="19">
                  <c:v>0.88465845464726289</c:v>
                </c:pt>
                <c:pt idx="20">
                  <c:v>0.84098544232923733</c:v>
                </c:pt>
                <c:pt idx="21">
                  <c:v>0.79395296752519662</c:v>
                </c:pt>
                <c:pt idx="22">
                  <c:v>0.66405375139978973</c:v>
                </c:pt>
                <c:pt idx="23">
                  <c:v>0.40985442329228278</c:v>
                </c:pt>
              </c:numCache>
            </c:numRef>
          </c:yVal>
          <c:smooth val="1"/>
        </c:ser>
        <c:ser>
          <c:idx val="1"/>
          <c:order val="4"/>
          <c:tx>
            <c:v>VitProb-C</c:v>
          </c:tx>
          <c:spPr>
            <a:ln w="38100">
              <a:solidFill>
                <a:srgbClr val="FF00FF"/>
              </a:solidFill>
              <a:prstDash val="sysDash"/>
            </a:ln>
          </c:spPr>
          <c:marker>
            <c:symbol val="none"/>
          </c:marker>
          <c:xVal>
            <c:numRef>
              <c:f>'1a-new'!$D$72:$AA$72</c:f>
              <c:numCache>
                <c:formatCode>General</c:formatCode>
                <c:ptCount val="24"/>
                <c:pt idx="0">
                  <c:v>4.4954371043557104E-3</c:v>
                </c:pt>
                <c:pt idx="1">
                  <c:v>3.9449754181079839E-3</c:v>
                </c:pt>
                <c:pt idx="2">
                  <c:v>3.5510175446171448E-3</c:v>
                </c:pt>
                <c:pt idx="3">
                  <c:v>3.1732497207216854E-3</c:v>
                </c:pt>
                <c:pt idx="4">
                  <c:v>2.8440520456128092E-3</c:v>
                </c:pt>
                <c:pt idx="5">
                  <c:v>2.5580278360921036E-3</c:v>
                </c:pt>
                <c:pt idx="6">
                  <c:v>2.3691439241443346E-3</c:v>
                </c:pt>
                <c:pt idx="7">
                  <c:v>2.201846744990521E-3</c:v>
                </c:pt>
                <c:pt idx="8">
                  <c:v>2.0291528826382752E-3</c:v>
                </c:pt>
                <c:pt idx="9">
                  <c:v>1.894235802675603E-3</c:v>
                </c:pt>
                <c:pt idx="10">
                  <c:v>1.7593187227129858E-3</c:v>
                </c:pt>
                <c:pt idx="11">
                  <c:v>1.5650381275668505E-3</c:v>
                </c:pt>
                <c:pt idx="12">
                  <c:v>1.4625011467951441E-3</c:v>
                </c:pt>
                <c:pt idx="13">
                  <c:v>1.3383774332295509E-3</c:v>
                </c:pt>
                <c:pt idx="14">
                  <c:v>1.2142537196639092E-3</c:v>
                </c:pt>
                <c:pt idx="15">
                  <c:v>1.1494935212818416E-3</c:v>
                </c:pt>
                <c:pt idx="16">
                  <c:v>1.0793366397013001E-3</c:v>
                </c:pt>
                <c:pt idx="17">
                  <c:v>1.030766490914603E-3</c:v>
                </c:pt>
                <c:pt idx="18">
                  <c:v>1.0037830749221061E-3</c:v>
                </c:pt>
                <c:pt idx="19">
                  <c:v>9.5521292613567584E-4</c:v>
                </c:pt>
                <c:pt idx="20">
                  <c:v>7.7712238058494896E-4</c:v>
                </c:pt>
                <c:pt idx="21">
                  <c:v>6.9617213260744055E-4</c:v>
                </c:pt>
                <c:pt idx="22">
                  <c:v>6.152218846298133E-4</c:v>
                </c:pt>
                <c:pt idx="23">
                  <c:v>4.1554460628501834E-4</c:v>
                </c:pt>
              </c:numCache>
            </c:numRef>
          </c:xVal>
          <c:yVal>
            <c:numRef>
              <c:f>'1a-new'!$D$69:$AA$69</c:f>
              <c:numCache>
                <c:formatCode>General</c:formatCode>
                <c:ptCount val="24"/>
                <c:pt idx="0">
                  <c:v>0.9596864501679736</c:v>
                </c:pt>
                <c:pt idx="1">
                  <c:v>0.9596864501679736</c:v>
                </c:pt>
                <c:pt idx="2">
                  <c:v>0.9596864501679736</c:v>
                </c:pt>
                <c:pt idx="3">
                  <c:v>0.9596864501679736</c:v>
                </c:pt>
                <c:pt idx="4">
                  <c:v>0.95856662933930559</c:v>
                </c:pt>
                <c:pt idx="5">
                  <c:v>0.956326987681971</c:v>
                </c:pt>
                <c:pt idx="6">
                  <c:v>0.95408734602463607</c:v>
                </c:pt>
                <c:pt idx="7">
                  <c:v>0.95296752519595707</c:v>
                </c:pt>
                <c:pt idx="8">
                  <c:v>0.95072788353864413</c:v>
                </c:pt>
                <c:pt idx="9">
                  <c:v>0.95072788353864413</c:v>
                </c:pt>
                <c:pt idx="10">
                  <c:v>0.94624860022396462</c:v>
                </c:pt>
                <c:pt idx="11">
                  <c:v>0.94176931690930343</c:v>
                </c:pt>
                <c:pt idx="12">
                  <c:v>0.93840985442330394</c:v>
                </c:pt>
                <c:pt idx="13">
                  <c:v>0.93729003359463636</c:v>
                </c:pt>
                <c:pt idx="14">
                  <c:v>0.93281075027995519</c:v>
                </c:pt>
                <c:pt idx="15">
                  <c:v>0.92833146696528568</c:v>
                </c:pt>
                <c:pt idx="16">
                  <c:v>0.92161254199328058</c:v>
                </c:pt>
                <c:pt idx="17">
                  <c:v>0.91713325867861162</c:v>
                </c:pt>
                <c:pt idx="18">
                  <c:v>0.91041433370659997</c:v>
                </c:pt>
                <c:pt idx="19">
                  <c:v>0.89697648376259864</c:v>
                </c:pt>
                <c:pt idx="20">
                  <c:v>0.8443449048152295</c:v>
                </c:pt>
                <c:pt idx="21">
                  <c:v>0.79171332586784771</c:v>
                </c:pt>
                <c:pt idx="22">
                  <c:v>0.68309070548712925</c:v>
                </c:pt>
                <c:pt idx="23">
                  <c:v>0.41209406494961587</c:v>
                </c:pt>
              </c:numCache>
            </c:numRef>
          </c:yVal>
          <c:smooth val="1"/>
        </c:ser>
        <c:ser>
          <c:idx val="2"/>
          <c:order val="5"/>
          <c:tx>
            <c:v>TotalProb-C</c:v>
          </c:tx>
          <c:spPr>
            <a:ln w="38100">
              <a:solidFill>
                <a:srgbClr val="00FF00"/>
              </a:solidFill>
              <a:prstDash val="sysDash"/>
            </a:ln>
          </c:spPr>
          <c:marker>
            <c:symbol val="none"/>
          </c:marker>
          <c:xVal>
            <c:numRef>
              <c:f>'1a-new'!$D$78:$AA$78</c:f>
              <c:numCache>
                <c:formatCode>General</c:formatCode>
                <c:ptCount val="24"/>
                <c:pt idx="0">
                  <c:v>1.3491707996265785E-2</c:v>
                </c:pt>
                <c:pt idx="1">
                  <c:v>8.5159660872428568E-3</c:v>
                </c:pt>
                <c:pt idx="2">
                  <c:v>4.9703452258243689E-3</c:v>
                </c:pt>
                <c:pt idx="3">
                  <c:v>3.6535545253887896E-3</c:v>
                </c:pt>
                <c:pt idx="4">
                  <c:v>3.1732497207216854E-3</c:v>
                </c:pt>
                <c:pt idx="5">
                  <c:v>2.7900852136278206E-3</c:v>
                </c:pt>
                <c:pt idx="6">
                  <c:v>2.460887538518738E-3</c:v>
                </c:pt>
                <c:pt idx="7">
                  <c:v>2.2342268441816818E-3</c:v>
                </c:pt>
                <c:pt idx="8">
                  <c:v>2.050739615432404E-3</c:v>
                </c:pt>
                <c:pt idx="9">
                  <c:v>1.8780457530801812E-3</c:v>
                </c:pt>
                <c:pt idx="10">
                  <c:v>1.7377319899190271E-3</c:v>
                </c:pt>
                <c:pt idx="11">
                  <c:v>1.5650381275668505E-3</c:v>
                </c:pt>
                <c:pt idx="12">
                  <c:v>1.4463110971996138E-3</c:v>
                </c:pt>
                <c:pt idx="13">
                  <c:v>1.3167907004355641E-3</c:v>
                </c:pt>
                <c:pt idx="14">
                  <c:v>1.1764769372743201E-3</c:v>
                </c:pt>
                <c:pt idx="15">
                  <c:v>1.0847333228997341E-3</c:v>
                </c:pt>
                <c:pt idx="16">
                  <c:v>1.0361631741132948E-3</c:v>
                </c:pt>
                <c:pt idx="17">
                  <c:v>9.9838639172369599E-4</c:v>
                </c:pt>
                <c:pt idx="18">
                  <c:v>9.660062925327626E-4</c:v>
                </c:pt>
                <c:pt idx="19">
                  <c:v>9.1203946054763748E-4</c:v>
                </c:pt>
                <c:pt idx="20">
                  <c:v>7.447422813937803E-4</c:v>
                </c:pt>
                <c:pt idx="21">
                  <c:v>6.7458539981326291E-4</c:v>
                </c:pt>
                <c:pt idx="22">
                  <c:v>5.9363515183564911E-4</c:v>
                </c:pt>
                <c:pt idx="23">
                  <c:v>3.5618109110136491E-4</c:v>
                </c:pt>
              </c:numCache>
            </c:numRef>
          </c:xVal>
          <c:yVal>
            <c:numRef>
              <c:f>'1a-new'!$D$75:$AA$75</c:f>
              <c:numCache>
                <c:formatCode>General</c:formatCode>
                <c:ptCount val="24"/>
                <c:pt idx="0">
                  <c:v>0.97312430011198159</c:v>
                </c:pt>
                <c:pt idx="1">
                  <c:v>0.96864501679732584</c:v>
                </c:pt>
                <c:pt idx="2">
                  <c:v>0.96304591265400219</c:v>
                </c:pt>
                <c:pt idx="3">
                  <c:v>0.9596864501679736</c:v>
                </c:pt>
                <c:pt idx="4">
                  <c:v>0.9596864501679736</c:v>
                </c:pt>
                <c:pt idx="5">
                  <c:v>0.95856662933930559</c:v>
                </c:pt>
                <c:pt idx="6">
                  <c:v>0.95744680851063835</c:v>
                </c:pt>
                <c:pt idx="7">
                  <c:v>0.95408734602463607</c:v>
                </c:pt>
                <c:pt idx="8">
                  <c:v>0.95184770436730171</c:v>
                </c:pt>
                <c:pt idx="9">
                  <c:v>0.95072788353864413</c:v>
                </c:pt>
                <c:pt idx="10">
                  <c:v>0.94624860022396462</c:v>
                </c:pt>
                <c:pt idx="11">
                  <c:v>0.94288913773796157</c:v>
                </c:pt>
                <c:pt idx="12">
                  <c:v>0.93840985442330394</c:v>
                </c:pt>
                <c:pt idx="13">
                  <c:v>0.93729003359463636</c:v>
                </c:pt>
                <c:pt idx="14">
                  <c:v>0.93169092945128784</c:v>
                </c:pt>
                <c:pt idx="15">
                  <c:v>0.92721164613661811</c:v>
                </c:pt>
                <c:pt idx="16">
                  <c:v>0.92049272116461356</c:v>
                </c:pt>
                <c:pt idx="17">
                  <c:v>0.91825307950727886</c:v>
                </c:pt>
                <c:pt idx="18">
                  <c:v>0.91041433370659997</c:v>
                </c:pt>
                <c:pt idx="19">
                  <c:v>0.89473684210526361</c:v>
                </c:pt>
                <c:pt idx="20">
                  <c:v>0.83986562150056165</c:v>
                </c:pt>
                <c:pt idx="21">
                  <c:v>0.78387458006718924</c:v>
                </c:pt>
                <c:pt idx="22">
                  <c:v>0.67637178051512914</c:v>
                </c:pt>
                <c:pt idx="23">
                  <c:v>0.39417693169093754</c:v>
                </c:pt>
              </c:numCache>
            </c:numRef>
          </c:yVal>
          <c:smooth val="1"/>
        </c:ser>
        <c:axId val="56910592"/>
        <c:axId val="56912512"/>
      </c:scatterChart>
      <c:valAx>
        <c:axId val="56910592"/>
        <c:scaling>
          <c:orientation val="minMax"/>
          <c:max val="1.4999999999999998E-2"/>
        </c:scaling>
        <c:axPos val="b"/>
        <c:title>
          <c:tx>
            <c:rich>
              <a:bodyPr/>
              <a:lstStyle/>
              <a:p>
                <a:pPr>
                  <a:defRPr sz="1500" b="1" i="0" u="none" strike="noStrike" baseline="0">
                    <a:solidFill>
                      <a:srgbClr val="000000"/>
                    </a:solidFill>
                    <a:latin typeface="Arial"/>
                    <a:ea typeface="Arial"/>
                    <a:cs typeface="Arial"/>
                  </a:defRPr>
                </a:pPr>
                <a:r>
                  <a:rPr lang="en-US"/>
                  <a:t>FP rate</a:t>
                </a:r>
              </a:p>
            </c:rich>
          </c:tx>
          <c:layout>
            <c:manualLayout>
              <c:xMode val="edge"/>
              <c:yMode val="edge"/>
              <c:x val="0.38842997598947937"/>
              <c:y val="0.89676113360324694"/>
            </c:manualLayout>
          </c:layout>
          <c:spPr>
            <a:noFill/>
            <a:ln w="25400">
              <a:noFill/>
            </a:ln>
          </c:spPr>
        </c:title>
        <c:numFmt formatCode="General" sourceLinked="1"/>
        <c:tickLblPos val="nextTo"/>
        <c:spPr>
          <a:ln w="3175">
            <a:solidFill>
              <a:srgbClr val="000000"/>
            </a:solidFill>
            <a:prstDash val="solid"/>
          </a:ln>
        </c:spPr>
        <c:txPr>
          <a:bodyPr rot="0" vert="horz"/>
          <a:lstStyle/>
          <a:p>
            <a:pPr>
              <a:defRPr sz="1500" b="0" i="0" u="none" strike="noStrike" baseline="0">
                <a:solidFill>
                  <a:srgbClr val="000000"/>
                </a:solidFill>
                <a:latin typeface="Arial"/>
                <a:ea typeface="Arial"/>
                <a:cs typeface="Arial"/>
              </a:defRPr>
            </a:pPr>
            <a:endParaRPr lang="en-US"/>
          </a:p>
        </c:txPr>
        <c:crossAx val="56912512"/>
        <c:crosses val="autoZero"/>
        <c:crossBetween val="midCat"/>
      </c:valAx>
      <c:valAx>
        <c:axId val="56912512"/>
        <c:scaling>
          <c:orientation val="minMax"/>
          <c:max val="1"/>
        </c:scaling>
        <c:axPos val="l"/>
        <c:majorGridlines>
          <c:spPr>
            <a:ln w="3175">
              <a:solidFill>
                <a:srgbClr val="000000"/>
              </a:solidFill>
              <a:prstDash val="solid"/>
            </a:ln>
          </c:spPr>
        </c:majorGridlines>
        <c:title>
          <c:tx>
            <c:rich>
              <a:bodyPr/>
              <a:lstStyle/>
              <a:p>
                <a:pPr>
                  <a:defRPr sz="1500" b="1" i="0" u="none" strike="noStrike" baseline="0">
                    <a:solidFill>
                      <a:srgbClr val="000000"/>
                    </a:solidFill>
                    <a:latin typeface="Arial"/>
                    <a:ea typeface="Arial"/>
                    <a:cs typeface="Arial"/>
                  </a:defRPr>
                </a:pPr>
                <a:r>
                  <a:rPr lang="en-US"/>
                  <a:t>Sensitivity</a:t>
                </a:r>
              </a:p>
            </c:rich>
          </c:tx>
          <c:layout>
            <c:manualLayout>
              <c:xMode val="edge"/>
              <c:yMode val="edge"/>
              <c:x val="1.8890211598271707E-2"/>
              <c:y val="0.32793522267206482"/>
            </c:manualLayout>
          </c:layout>
          <c:spPr>
            <a:noFill/>
            <a:ln w="25400">
              <a:noFill/>
            </a:ln>
          </c:spPr>
        </c:title>
        <c:numFmt formatCode="General" sourceLinked="1"/>
        <c:tickLblPos val="nextTo"/>
        <c:spPr>
          <a:ln w="3175">
            <a:solidFill>
              <a:srgbClr val="000000"/>
            </a:solidFill>
            <a:prstDash val="solid"/>
          </a:ln>
        </c:spPr>
        <c:txPr>
          <a:bodyPr rot="0" vert="horz"/>
          <a:lstStyle/>
          <a:p>
            <a:pPr>
              <a:defRPr sz="1500" b="0" i="0" u="none" strike="noStrike" baseline="0">
                <a:solidFill>
                  <a:srgbClr val="000000"/>
                </a:solidFill>
                <a:latin typeface="Arial"/>
                <a:ea typeface="Arial"/>
                <a:cs typeface="Arial"/>
              </a:defRPr>
            </a:pPr>
            <a:endParaRPr lang="en-US"/>
          </a:p>
        </c:txPr>
        <c:crossAx val="56910592"/>
        <c:crosses val="autoZero"/>
        <c:crossBetween val="midCat"/>
      </c:valAx>
      <c:spPr>
        <a:solidFill>
          <a:srgbClr val="FFFFFF"/>
        </a:solidFill>
        <a:ln w="12700">
          <a:solidFill>
            <a:srgbClr val="FFFFFF"/>
          </a:solidFill>
          <a:prstDash val="solid"/>
        </a:ln>
      </c:spPr>
    </c:plotArea>
    <c:legend>
      <c:legendPos val="r"/>
      <c:layout>
        <c:manualLayout>
          <c:xMode val="edge"/>
          <c:yMode val="edge"/>
          <c:x val="0.76523948084189775"/>
          <c:y val="0.22537112010796381"/>
          <c:w val="0.22077055913546806"/>
          <c:h val="0.39382899455476716"/>
        </c:manualLayout>
      </c:layout>
      <c:spPr>
        <a:solidFill>
          <a:srgbClr val="FFFFFF"/>
        </a:solidFill>
        <a:ln w="3175">
          <a:solidFill>
            <a:srgbClr val="000000"/>
          </a:solidFill>
          <a:prstDash val="solid"/>
        </a:ln>
      </c:spPr>
      <c:txPr>
        <a:bodyPr/>
        <a:lstStyle/>
        <a:p>
          <a:pPr>
            <a:defRPr sz="1380" b="0" i="0" u="none" strike="noStrike" baseline="0">
              <a:solidFill>
                <a:srgbClr val="000000"/>
              </a:solidFill>
              <a:latin typeface="Arial"/>
              <a:ea typeface="Arial"/>
              <a:cs typeface="Arial"/>
            </a:defRPr>
          </a:pPr>
          <a:endParaRPr lang="en-US"/>
        </a:p>
      </c:txPr>
    </c:legend>
    <c:plotVisOnly val="1"/>
    <c:dispBlanksAs val="gap"/>
  </c:chart>
  <c:spPr>
    <a:solidFill>
      <a:srgbClr val="FFFFFF"/>
    </a:solidFill>
    <a:ln w="3175">
      <a:solidFill>
        <a:srgbClr val="000000"/>
      </a:solidFill>
      <a:prstDash val="solid"/>
    </a:ln>
  </c:spPr>
  <c:txPr>
    <a:bodyPr/>
    <a:lstStyle/>
    <a:p>
      <a:pPr>
        <a:defRPr sz="1500" b="0" i="0" u="none" strike="noStrike" baseline="0">
          <a:solidFill>
            <a:srgbClr val="000000"/>
          </a:solidFill>
          <a:latin typeface="Arial"/>
          <a:ea typeface="Arial"/>
          <a:cs typeface="Arial"/>
        </a:defRPr>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US"/>
  <c:chart>
    <c:plotArea>
      <c:layout>
        <c:manualLayout>
          <c:layoutTarget val="inner"/>
          <c:xMode val="edge"/>
          <c:yMode val="edge"/>
          <c:x val="0.1454683164604432"/>
          <c:y val="3.3698301524464173E-2"/>
          <c:w val="0.69396921975662129"/>
          <c:h val="0.78701560742407251"/>
        </c:manualLayout>
      </c:layout>
      <c:lineChart>
        <c:grouping val="standard"/>
        <c:ser>
          <c:idx val="2"/>
          <c:order val="0"/>
          <c:tx>
            <c:v>10 Flanking- Error Rate</c:v>
          </c:tx>
          <c:spPr>
            <a:ln>
              <a:solidFill>
                <a:srgbClr val="C00000"/>
              </a:solidFill>
            </a:ln>
          </c:spPr>
          <c:marker>
            <c:symbol val="none"/>
          </c:marker>
          <c:cat>
            <c:numRef>
              <c:f>'(x)founder(y1)err-rate(y2)time'!$B$23:$B$29</c:f>
              <c:numCache>
                <c:formatCode>General</c:formatCode>
                <c:ptCount val="7"/>
                <c:pt idx="0">
                  <c:v>3</c:v>
                </c:pt>
                <c:pt idx="1">
                  <c:v>5</c:v>
                </c:pt>
                <c:pt idx="2">
                  <c:v>7</c:v>
                </c:pt>
                <c:pt idx="3">
                  <c:v>9</c:v>
                </c:pt>
                <c:pt idx="4">
                  <c:v>11</c:v>
                </c:pt>
                <c:pt idx="5">
                  <c:v>13</c:v>
                </c:pt>
                <c:pt idx="6">
                  <c:v>15</c:v>
                </c:pt>
              </c:numCache>
            </c:numRef>
          </c:cat>
          <c:val>
            <c:numRef>
              <c:f>'(x)founder(y1)err-rate(y2)time'!$C$23:$C$29</c:f>
              <c:numCache>
                <c:formatCode>0.00%</c:formatCode>
                <c:ptCount val="7"/>
                <c:pt idx="0">
                  <c:v>0.86461500000000058</c:v>
                </c:pt>
                <c:pt idx="1">
                  <c:v>0.90616169999999996</c:v>
                </c:pt>
                <c:pt idx="2">
                  <c:v>0.92524779999999951</c:v>
                </c:pt>
                <c:pt idx="3">
                  <c:v>0.9314074999999995</c:v>
                </c:pt>
                <c:pt idx="4">
                  <c:v>0.93393510000000002</c:v>
                </c:pt>
                <c:pt idx="5">
                  <c:v>0.93527930000000004</c:v>
                </c:pt>
                <c:pt idx="6">
                  <c:v>0.93668490000000004</c:v>
                </c:pt>
              </c:numCache>
            </c:numRef>
          </c:val>
        </c:ser>
        <c:marker val="1"/>
        <c:axId val="56940416"/>
        <c:axId val="56941952"/>
      </c:lineChart>
      <c:lineChart>
        <c:grouping val="standard"/>
        <c:ser>
          <c:idx val="0"/>
          <c:order val="1"/>
          <c:tx>
            <c:v>10 Flanking-Runtime</c:v>
          </c:tx>
          <c:spPr>
            <a:ln>
              <a:solidFill>
                <a:srgbClr val="C00000"/>
              </a:solidFill>
              <a:prstDash val="dash"/>
            </a:ln>
          </c:spPr>
          <c:marker>
            <c:symbol val="none"/>
          </c:marker>
          <c:trendline>
            <c:trendlineType val="poly"/>
            <c:order val="3"/>
          </c:trendline>
          <c:val>
            <c:numRef>
              <c:f>'(x)founder(y1)err-rate(y2)time'!$E$23:$E$29</c:f>
              <c:numCache>
                <c:formatCode>_(* #,##0_);_(* \(#,##0\);_(* "-"??_);_(@_)</c:formatCode>
                <c:ptCount val="7"/>
                <c:pt idx="0">
                  <c:v>173.69</c:v>
                </c:pt>
                <c:pt idx="1">
                  <c:v>373.4099999999998</c:v>
                </c:pt>
                <c:pt idx="2">
                  <c:v>691.4</c:v>
                </c:pt>
                <c:pt idx="3">
                  <c:v>1157.55</c:v>
                </c:pt>
                <c:pt idx="4">
                  <c:v>1773.04</c:v>
                </c:pt>
                <c:pt idx="5">
                  <c:v>2530.4100000000012</c:v>
                </c:pt>
                <c:pt idx="6">
                  <c:v>3511.14</c:v>
                </c:pt>
              </c:numCache>
            </c:numRef>
          </c:val>
        </c:ser>
        <c:marker val="1"/>
        <c:axId val="56820864"/>
        <c:axId val="56822400"/>
      </c:lineChart>
      <c:catAx>
        <c:axId val="56940416"/>
        <c:scaling>
          <c:orientation val="minMax"/>
        </c:scaling>
        <c:axPos val="b"/>
        <c:numFmt formatCode="General" sourceLinked="1"/>
        <c:minorTickMark val="out"/>
        <c:tickLblPos val="low"/>
        <c:crossAx val="56941952"/>
        <c:crosses val="autoZero"/>
        <c:auto val="1"/>
        <c:lblAlgn val="ctr"/>
        <c:lblOffset val="100"/>
        <c:tickMarkSkip val="1"/>
      </c:catAx>
      <c:valAx>
        <c:axId val="56941952"/>
        <c:scaling>
          <c:orientation val="minMax"/>
          <c:max val="1"/>
          <c:min val="0.85000000000000053"/>
        </c:scaling>
        <c:axPos val="l"/>
        <c:majorGridlines/>
        <c:numFmt formatCode="0%" sourceLinked="0"/>
        <c:tickLblPos val="nextTo"/>
        <c:crossAx val="56940416"/>
        <c:crosses val="autoZero"/>
        <c:crossBetween val="between"/>
      </c:valAx>
      <c:catAx>
        <c:axId val="56820864"/>
        <c:scaling>
          <c:orientation val="minMax"/>
        </c:scaling>
        <c:delete val="1"/>
        <c:axPos val="b"/>
        <c:tickLblPos val="none"/>
        <c:crossAx val="56822400"/>
        <c:crosses val="autoZero"/>
        <c:lblAlgn val="ctr"/>
        <c:lblOffset val="100"/>
      </c:catAx>
      <c:valAx>
        <c:axId val="56822400"/>
        <c:scaling>
          <c:orientation val="minMax"/>
        </c:scaling>
        <c:axPos val="r"/>
        <c:numFmt formatCode="_(* #,##0_);_(* \(#,##0\);_(* &quot;-&quot;??_);_(@_)" sourceLinked="1"/>
        <c:tickLblPos val="nextTo"/>
        <c:crossAx val="56820864"/>
        <c:crosses val="max"/>
        <c:crossBetween val="between"/>
      </c:valAx>
    </c:plotArea>
    <c:plotVisOnly val="1"/>
    <c:dispBlanksAs val="gap"/>
  </c:chart>
  <c:externalData r:id="rId1"/>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0.14546831646044464"/>
          <c:y val="0.11262493973967549"/>
          <c:w val="0.6593828647796014"/>
          <c:h val="0.73057578740157925"/>
        </c:manualLayout>
      </c:layout>
      <c:lineChart>
        <c:grouping val="standard"/>
        <c:ser>
          <c:idx val="0"/>
          <c:order val="0"/>
          <c:tx>
            <c:strRef>
              <c:f>'(x)flanking(y)Time popTree'!$B$22</c:f>
              <c:strCache>
                <c:ptCount val="1"/>
                <c:pt idx="0">
                  <c:v>7 PopTree</c:v>
                </c:pt>
              </c:strCache>
            </c:strRef>
          </c:tx>
          <c:spPr>
            <a:ln>
              <a:solidFill>
                <a:srgbClr val="C00000"/>
              </a:solidFill>
              <a:prstDash val="dash"/>
            </a:ln>
          </c:spPr>
          <c:marker>
            <c:symbol val="none"/>
          </c:marker>
          <c:cat>
            <c:numRef>
              <c:f>'(x)flanking(y)Time popTree'!$F$35:$F$45</c:f>
              <c:numCache>
                <c:formatCode>General</c:formatCode>
                <c:ptCount val="11"/>
                <c:pt idx="0">
                  <c:v>3</c:v>
                </c:pt>
                <c:pt idx="1">
                  <c:v>4</c:v>
                </c:pt>
                <c:pt idx="2">
                  <c:v>5</c:v>
                </c:pt>
                <c:pt idx="3">
                  <c:v>6</c:v>
                </c:pt>
                <c:pt idx="4">
                  <c:v>8</c:v>
                </c:pt>
                <c:pt idx="5">
                  <c:v>10</c:v>
                </c:pt>
                <c:pt idx="6">
                  <c:v>15</c:v>
                </c:pt>
                <c:pt idx="7">
                  <c:v>20</c:v>
                </c:pt>
                <c:pt idx="8">
                  <c:v>25</c:v>
                </c:pt>
                <c:pt idx="9">
                  <c:v>50</c:v>
                </c:pt>
                <c:pt idx="10">
                  <c:v>100</c:v>
                </c:pt>
              </c:numCache>
            </c:numRef>
          </c:cat>
          <c:val>
            <c:numRef>
              <c:f>'(x)flanking(y)Time popTree'!$B$23:$B$33</c:f>
              <c:numCache>
                <c:formatCode>_(* #,##0_);_(* \(#,##0\);_(* "-"??_);_(@_)</c:formatCode>
                <c:ptCount val="11"/>
                <c:pt idx="0">
                  <c:v>10.210000000000001</c:v>
                </c:pt>
                <c:pt idx="1">
                  <c:v>16.779999999999987</c:v>
                </c:pt>
                <c:pt idx="2">
                  <c:v>24.79</c:v>
                </c:pt>
                <c:pt idx="3">
                  <c:v>33.300000000000004</c:v>
                </c:pt>
                <c:pt idx="4">
                  <c:v>51.42</c:v>
                </c:pt>
                <c:pt idx="5">
                  <c:v>66.489999999999995</c:v>
                </c:pt>
                <c:pt idx="6">
                  <c:v>109.77</c:v>
                </c:pt>
                <c:pt idx="7">
                  <c:v>154.39000000000001</c:v>
                </c:pt>
                <c:pt idx="8">
                  <c:v>207.58</c:v>
                </c:pt>
                <c:pt idx="9">
                  <c:v>515.93999999999949</c:v>
                </c:pt>
                <c:pt idx="10">
                  <c:v>1131.24</c:v>
                </c:pt>
              </c:numCache>
            </c:numRef>
          </c:val>
        </c:ser>
        <c:ser>
          <c:idx val="3"/>
          <c:order val="1"/>
          <c:tx>
            <c:strRef>
              <c:f>'(x)flanking(y)Time popTree'!$C$22</c:f>
              <c:strCache>
                <c:ptCount val="1"/>
                <c:pt idx="0">
                  <c:v>13 PopTree</c:v>
                </c:pt>
              </c:strCache>
            </c:strRef>
          </c:tx>
          <c:spPr>
            <a:ln>
              <a:solidFill>
                <a:srgbClr val="92D050"/>
              </a:solidFill>
              <a:prstDash val="sysDash"/>
            </a:ln>
          </c:spPr>
          <c:marker>
            <c:symbol val="none"/>
          </c:marker>
          <c:cat>
            <c:numRef>
              <c:f>'(x)flanking(y)Time popTree'!$F$35:$F$45</c:f>
              <c:numCache>
                <c:formatCode>General</c:formatCode>
                <c:ptCount val="11"/>
                <c:pt idx="0">
                  <c:v>3</c:v>
                </c:pt>
                <c:pt idx="1">
                  <c:v>4</c:v>
                </c:pt>
                <c:pt idx="2">
                  <c:v>5</c:v>
                </c:pt>
                <c:pt idx="3">
                  <c:v>6</c:v>
                </c:pt>
                <c:pt idx="4">
                  <c:v>8</c:v>
                </c:pt>
                <c:pt idx="5">
                  <c:v>10</c:v>
                </c:pt>
                <c:pt idx="6">
                  <c:v>15</c:v>
                </c:pt>
                <c:pt idx="7">
                  <c:v>20</c:v>
                </c:pt>
                <c:pt idx="8">
                  <c:v>25</c:v>
                </c:pt>
                <c:pt idx="9">
                  <c:v>50</c:v>
                </c:pt>
                <c:pt idx="10">
                  <c:v>100</c:v>
                </c:pt>
              </c:numCache>
            </c:numRef>
          </c:cat>
          <c:val>
            <c:numRef>
              <c:f>'(x)flanking(y)Time popTree'!$C$23:$C$33</c:f>
              <c:numCache>
                <c:formatCode>General</c:formatCode>
                <c:ptCount val="11"/>
                <c:pt idx="4">
                  <c:v>346.46999999999969</c:v>
                </c:pt>
                <c:pt idx="5" formatCode="_(* #,##0_);_(* \(#,##0\);_(* &quot;-&quot;??_);_(@_)">
                  <c:v>462.26</c:v>
                </c:pt>
                <c:pt idx="6" formatCode="_(* #,##0_);_(* \(#,##0\);_(* &quot;-&quot;??_);_(@_)">
                  <c:v>723.49</c:v>
                </c:pt>
                <c:pt idx="7" formatCode="_(* #,##0_);_(* \(#,##0\);_(* &quot;-&quot;??_);_(@_)">
                  <c:v>962.87</c:v>
                </c:pt>
                <c:pt idx="8" formatCode="_(* #,##0_);_(* \(#,##0\);_(* &quot;-&quot;??_);_(@_)">
                  <c:v>1231.55</c:v>
                </c:pt>
                <c:pt idx="9" formatCode="_(* #,##0_);_(* \(#,##0\);_(* &quot;-&quot;??_);_(@_)">
                  <c:v>2691.08</c:v>
                </c:pt>
                <c:pt idx="10" formatCode="_(* #,##0_);_(* \(#,##0\);_(* &quot;-&quot;??_);_(@_)">
                  <c:v>5635.14</c:v>
                </c:pt>
              </c:numCache>
            </c:numRef>
          </c:val>
        </c:ser>
        <c:ser>
          <c:idx val="1"/>
          <c:order val="2"/>
          <c:tx>
            <c:strRef>
              <c:f>'(x)flanking(y)Time popTree'!$D$22</c:f>
              <c:strCache>
                <c:ptCount val="1"/>
                <c:pt idx="0">
                  <c:v>7 Slow</c:v>
                </c:pt>
              </c:strCache>
            </c:strRef>
          </c:tx>
          <c:marker>
            <c:symbol val="none"/>
          </c:marker>
          <c:val>
            <c:numRef>
              <c:f>'(x)flanking(y)Time popTree'!$D$23:$D$33</c:f>
              <c:numCache>
                <c:formatCode>General</c:formatCode>
                <c:ptCount val="11"/>
                <c:pt idx="0">
                  <c:v>105.04</c:v>
                </c:pt>
                <c:pt idx="1">
                  <c:v>117.98</c:v>
                </c:pt>
                <c:pt idx="2">
                  <c:v>139.32000000000085</c:v>
                </c:pt>
                <c:pt idx="3">
                  <c:v>143.34</c:v>
                </c:pt>
                <c:pt idx="4">
                  <c:v>171.38000000000085</c:v>
                </c:pt>
                <c:pt idx="5">
                  <c:v>197.18</c:v>
                </c:pt>
                <c:pt idx="6">
                  <c:v>267.41999999999899</c:v>
                </c:pt>
                <c:pt idx="7">
                  <c:v>340.38</c:v>
                </c:pt>
                <c:pt idx="8">
                  <c:v>384.92999999999893</c:v>
                </c:pt>
                <c:pt idx="9">
                  <c:v>703.31999999999948</c:v>
                </c:pt>
                <c:pt idx="10">
                  <c:v>1335.74</c:v>
                </c:pt>
              </c:numCache>
            </c:numRef>
          </c:val>
        </c:ser>
        <c:ser>
          <c:idx val="2"/>
          <c:order val="3"/>
          <c:tx>
            <c:strRef>
              <c:f>'(x)flanking(y)Time popTree'!$E$22</c:f>
              <c:strCache>
                <c:ptCount val="1"/>
                <c:pt idx="0">
                  <c:v>13 Slow</c:v>
                </c:pt>
              </c:strCache>
            </c:strRef>
          </c:tx>
          <c:spPr>
            <a:ln>
              <a:solidFill>
                <a:schemeClr val="tx1"/>
              </a:solidFill>
            </a:ln>
          </c:spPr>
          <c:marker>
            <c:symbol val="none"/>
          </c:marker>
          <c:val>
            <c:numRef>
              <c:f>'(x)flanking(y)Time popTree'!$E$23:$E$33</c:f>
              <c:numCache>
                <c:formatCode>General</c:formatCode>
                <c:ptCount val="11"/>
                <c:pt idx="4">
                  <c:v>1029.72</c:v>
                </c:pt>
                <c:pt idx="5">
                  <c:v>1145.47</c:v>
                </c:pt>
                <c:pt idx="6">
                  <c:v>1484.08</c:v>
                </c:pt>
                <c:pt idx="7">
                  <c:v>1777.42</c:v>
                </c:pt>
                <c:pt idx="8">
                  <c:v>2065.13</c:v>
                </c:pt>
                <c:pt idx="9">
                  <c:v>3703.03</c:v>
                </c:pt>
                <c:pt idx="10">
                  <c:v>6616.8600000000024</c:v>
                </c:pt>
              </c:numCache>
            </c:numRef>
          </c:val>
        </c:ser>
        <c:marker val="1"/>
        <c:axId val="15931648"/>
        <c:axId val="15937536"/>
      </c:lineChart>
      <c:catAx>
        <c:axId val="15931648"/>
        <c:scaling>
          <c:orientation val="minMax"/>
        </c:scaling>
        <c:axPos val="b"/>
        <c:numFmt formatCode="General" sourceLinked="1"/>
        <c:tickLblPos val="nextTo"/>
        <c:crossAx val="15937536"/>
        <c:crosses val="autoZero"/>
        <c:auto val="1"/>
        <c:lblAlgn val="ctr"/>
        <c:lblOffset val="100"/>
      </c:catAx>
      <c:valAx>
        <c:axId val="15937536"/>
        <c:scaling>
          <c:orientation val="minMax"/>
        </c:scaling>
        <c:axPos val="l"/>
        <c:majorGridlines/>
        <c:numFmt formatCode="_(* #,##0_);_(* \(#,##0\);_(* &quot;-&quot;??_);_(@_)" sourceLinked="1"/>
        <c:tickLblPos val="nextTo"/>
        <c:crossAx val="15931648"/>
        <c:crosses val="autoZero"/>
        <c:crossBetween val="between"/>
      </c:valAx>
    </c:plotArea>
    <c:legend>
      <c:legendPos val="r"/>
      <c:layout>
        <c:manualLayout>
          <c:xMode val="edge"/>
          <c:yMode val="edge"/>
          <c:x val="0.81477500746923615"/>
          <c:y val="0.35926746135899884"/>
          <c:w val="0.15212572724615037"/>
          <c:h val="0.18826771653543503"/>
        </c:manualLayout>
      </c:layout>
    </c:legend>
    <c:plotVisOnly val="1"/>
    <c:dispBlanksAs val="gap"/>
  </c:chart>
  <c:externalData r:id="rId1"/>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chart>
    <c:view3D>
      <c:rotX val="40"/>
      <c:rotY val="140"/>
      <c:depthPercent val="100"/>
      <c:perspective val="30"/>
    </c:view3D>
    <c:plotArea>
      <c:layout>
        <c:manualLayout>
          <c:layoutTarget val="inner"/>
          <c:xMode val="edge"/>
          <c:yMode val="edge"/>
          <c:x val="7.700485544367873E-2"/>
          <c:y val="7.1036519142004109E-2"/>
          <c:w val="0.62063948025015991"/>
          <c:h val="0.7962639670041245"/>
        </c:manualLayout>
      </c:layout>
      <c:surface3DChart>
        <c:ser>
          <c:idx val="0"/>
          <c:order val="0"/>
          <c:tx>
            <c:strRef>
              <c:f>'(x)found(y)train-haps(z)err-rat'!$B$13</c:f>
              <c:strCache>
                <c:ptCount val="1"/>
                <c:pt idx="0">
                  <c:v> 3 </c:v>
                </c:pt>
              </c:strCache>
            </c:strRef>
          </c:tx>
          <c:spPr>
            <a:sp3d prstMaterial="flat"/>
          </c:spPr>
          <c:cat>
            <c:numRef>
              <c:f>'(x)found(y)train-haps(z)err-rat'!$A$14:$A$21</c:f>
              <c:numCache>
                <c:formatCode>General</c:formatCode>
                <c:ptCount val="8"/>
                <c:pt idx="0">
                  <c:v>30</c:v>
                </c:pt>
                <c:pt idx="1">
                  <c:v>60</c:v>
                </c:pt>
                <c:pt idx="2">
                  <c:v>90</c:v>
                </c:pt>
                <c:pt idx="3">
                  <c:v>120</c:v>
                </c:pt>
                <c:pt idx="4">
                  <c:v>220</c:v>
                </c:pt>
                <c:pt idx="5">
                  <c:v>320</c:v>
                </c:pt>
                <c:pt idx="6">
                  <c:v>420</c:v>
                </c:pt>
                <c:pt idx="7">
                  <c:v>520</c:v>
                </c:pt>
              </c:numCache>
            </c:numRef>
          </c:cat>
          <c:val>
            <c:numRef>
              <c:f>'(x)found(y)train-haps(z)err-rat'!$B$14:$B$21</c:f>
              <c:numCache>
                <c:formatCode>0.00%</c:formatCode>
                <c:ptCount val="8"/>
                <c:pt idx="0">
                  <c:v>0.170178</c:v>
                </c:pt>
                <c:pt idx="1">
                  <c:v>0.15207699999999999</c:v>
                </c:pt>
                <c:pt idx="2">
                  <c:v>0.14815700000000001</c:v>
                </c:pt>
                <c:pt idx="3">
                  <c:v>0.14385800000000001</c:v>
                </c:pt>
                <c:pt idx="4">
                  <c:v>0.13730600000000001</c:v>
                </c:pt>
                <c:pt idx="5">
                  <c:v>0.14307800000000001</c:v>
                </c:pt>
                <c:pt idx="6">
                  <c:v>0.14095500000000041</c:v>
                </c:pt>
                <c:pt idx="7">
                  <c:v>0.13538500000000001</c:v>
                </c:pt>
              </c:numCache>
            </c:numRef>
          </c:val>
        </c:ser>
        <c:ser>
          <c:idx val="1"/>
          <c:order val="1"/>
          <c:tx>
            <c:strRef>
              <c:f>'(x)found(y)train-haps(z)err-rat'!$C$13</c:f>
              <c:strCache>
                <c:ptCount val="1"/>
                <c:pt idx="0">
                  <c:v> 5 </c:v>
                </c:pt>
              </c:strCache>
            </c:strRef>
          </c:tx>
          <c:spPr>
            <a:sp3d prstMaterial="flat"/>
          </c:spPr>
          <c:cat>
            <c:numRef>
              <c:f>'(x)found(y)train-haps(z)err-rat'!$A$14:$A$21</c:f>
              <c:numCache>
                <c:formatCode>General</c:formatCode>
                <c:ptCount val="8"/>
                <c:pt idx="0">
                  <c:v>30</c:v>
                </c:pt>
                <c:pt idx="1">
                  <c:v>60</c:v>
                </c:pt>
                <c:pt idx="2">
                  <c:v>90</c:v>
                </c:pt>
                <c:pt idx="3">
                  <c:v>120</c:v>
                </c:pt>
                <c:pt idx="4">
                  <c:v>220</c:v>
                </c:pt>
                <c:pt idx="5">
                  <c:v>320</c:v>
                </c:pt>
                <c:pt idx="6">
                  <c:v>420</c:v>
                </c:pt>
                <c:pt idx="7">
                  <c:v>520</c:v>
                </c:pt>
              </c:numCache>
            </c:numRef>
          </c:cat>
          <c:val>
            <c:numRef>
              <c:f>'(x)found(y)train-haps(z)err-rat'!$C$14:$C$21</c:f>
              <c:numCache>
                <c:formatCode>0.00%</c:formatCode>
                <c:ptCount val="8"/>
                <c:pt idx="0">
                  <c:v>0.13645000000000004</c:v>
                </c:pt>
                <c:pt idx="1">
                  <c:v>0.11098300000000011</c:v>
                </c:pt>
                <c:pt idx="2">
                  <c:v>0.10352100000000022</c:v>
                </c:pt>
                <c:pt idx="3">
                  <c:v>0.10111600000000009</c:v>
                </c:pt>
                <c:pt idx="4">
                  <c:v>9.4173400000000046E-2</c:v>
                </c:pt>
                <c:pt idx="5">
                  <c:v>9.5306200000000021E-2</c:v>
                </c:pt>
                <c:pt idx="6">
                  <c:v>8.8232000000000047E-2</c:v>
                </c:pt>
                <c:pt idx="7">
                  <c:v>9.3838300000001054E-2</c:v>
                </c:pt>
              </c:numCache>
            </c:numRef>
          </c:val>
        </c:ser>
        <c:ser>
          <c:idx val="2"/>
          <c:order val="2"/>
          <c:tx>
            <c:strRef>
              <c:f>'(x)found(y)train-haps(z)err-rat'!$D$13</c:f>
              <c:strCache>
                <c:ptCount val="1"/>
                <c:pt idx="0">
                  <c:v> 7 </c:v>
                </c:pt>
              </c:strCache>
            </c:strRef>
          </c:tx>
          <c:spPr>
            <a:sp3d prstMaterial="flat"/>
          </c:spPr>
          <c:cat>
            <c:numRef>
              <c:f>'(x)found(y)train-haps(z)err-rat'!$A$14:$A$21</c:f>
              <c:numCache>
                <c:formatCode>General</c:formatCode>
                <c:ptCount val="8"/>
                <c:pt idx="0">
                  <c:v>30</c:v>
                </c:pt>
                <c:pt idx="1">
                  <c:v>60</c:v>
                </c:pt>
                <c:pt idx="2">
                  <c:v>90</c:v>
                </c:pt>
                <c:pt idx="3">
                  <c:v>120</c:v>
                </c:pt>
                <c:pt idx="4">
                  <c:v>220</c:v>
                </c:pt>
                <c:pt idx="5">
                  <c:v>320</c:v>
                </c:pt>
                <c:pt idx="6">
                  <c:v>420</c:v>
                </c:pt>
                <c:pt idx="7">
                  <c:v>520</c:v>
                </c:pt>
              </c:numCache>
            </c:numRef>
          </c:cat>
          <c:val>
            <c:numRef>
              <c:f>'(x)found(y)train-haps(z)err-rat'!$D$14:$D$21</c:f>
              <c:numCache>
                <c:formatCode>0.00%</c:formatCode>
                <c:ptCount val="8"/>
                <c:pt idx="0">
                  <c:v>0.13114799999999999</c:v>
                </c:pt>
                <c:pt idx="1">
                  <c:v>9.9985700000000025E-2</c:v>
                </c:pt>
                <c:pt idx="2">
                  <c:v>9.5795000000000768E-2</c:v>
                </c:pt>
                <c:pt idx="3">
                  <c:v>8.9251000000000247E-2</c:v>
                </c:pt>
                <c:pt idx="4">
                  <c:v>8.2795500000000244E-2</c:v>
                </c:pt>
                <c:pt idx="5">
                  <c:v>7.9067400000000843E-2</c:v>
                </c:pt>
                <c:pt idx="6">
                  <c:v>7.6980900000000033E-2</c:v>
                </c:pt>
                <c:pt idx="7">
                  <c:v>7.4752200000000837E-2</c:v>
                </c:pt>
              </c:numCache>
            </c:numRef>
          </c:val>
        </c:ser>
        <c:ser>
          <c:idx val="3"/>
          <c:order val="3"/>
          <c:tx>
            <c:strRef>
              <c:f>'(x)found(y)train-haps(z)err-rat'!$E$13</c:f>
              <c:strCache>
                <c:ptCount val="1"/>
                <c:pt idx="0">
                  <c:v> 9 </c:v>
                </c:pt>
              </c:strCache>
            </c:strRef>
          </c:tx>
          <c:spPr>
            <a:sp3d prstMaterial="flat"/>
          </c:spPr>
          <c:cat>
            <c:numRef>
              <c:f>'(x)found(y)train-haps(z)err-rat'!$A$14:$A$21</c:f>
              <c:numCache>
                <c:formatCode>General</c:formatCode>
                <c:ptCount val="8"/>
                <c:pt idx="0">
                  <c:v>30</c:v>
                </c:pt>
                <c:pt idx="1">
                  <c:v>60</c:v>
                </c:pt>
                <c:pt idx="2">
                  <c:v>90</c:v>
                </c:pt>
                <c:pt idx="3">
                  <c:v>120</c:v>
                </c:pt>
                <c:pt idx="4">
                  <c:v>220</c:v>
                </c:pt>
                <c:pt idx="5">
                  <c:v>320</c:v>
                </c:pt>
                <c:pt idx="6">
                  <c:v>420</c:v>
                </c:pt>
                <c:pt idx="7">
                  <c:v>520</c:v>
                </c:pt>
              </c:numCache>
            </c:numRef>
          </c:cat>
          <c:val>
            <c:numRef>
              <c:f>'(x)found(y)train-haps(z)err-rat'!$E$14:$E$21</c:f>
              <c:numCache>
                <c:formatCode>0.00%</c:formatCode>
                <c:ptCount val="8"/>
                <c:pt idx="0">
                  <c:v>0.12822700000000001</c:v>
                </c:pt>
                <c:pt idx="1">
                  <c:v>9.7483399999999998E-2</c:v>
                </c:pt>
                <c:pt idx="2">
                  <c:v>9.0432300000000007E-2</c:v>
                </c:pt>
                <c:pt idx="3">
                  <c:v>8.523020000000002E-2</c:v>
                </c:pt>
                <c:pt idx="4">
                  <c:v>7.5840400000000127E-2</c:v>
                </c:pt>
                <c:pt idx="5">
                  <c:v>7.3740100000000003E-2</c:v>
                </c:pt>
                <c:pt idx="6">
                  <c:v>7.0942600000000189E-2</c:v>
                </c:pt>
                <c:pt idx="7">
                  <c:v>6.8592500000000389E-2</c:v>
                </c:pt>
              </c:numCache>
            </c:numRef>
          </c:val>
        </c:ser>
        <c:ser>
          <c:idx val="4"/>
          <c:order val="4"/>
          <c:tx>
            <c:strRef>
              <c:f>'(x)found(y)train-haps(z)err-rat'!$F$13</c:f>
              <c:strCache>
                <c:ptCount val="1"/>
                <c:pt idx="0">
                  <c:v> 11 </c:v>
                </c:pt>
              </c:strCache>
            </c:strRef>
          </c:tx>
          <c:spPr>
            <a:sp3d prstMaterial="flat"/>
          </c:spPr>
          <c:cat>
            <c:numRef>
              <c:f>'(x)found(y)train-haps(z)err-rat'!$A$14:$A$21</c:f>
              <c:numCache>
                <c:formatCode>General</c:formatCode>
                <c:ptCount val="8"/>
                <c:pt idx="0">
                  <c:v>30</c:v>
                </c:pt>
                <c:pt idx="1">
                  <c:v>60</c:v>
                </c:pt>
                <c:pt idx="2">
                  <c:v>90</c:v>
                </c:pt>
                <c:pt idx="3">
                  <c:v>120</c:v>
                </c:pt>
                <c:pt idx="4">
                  <c:v>220</c:v>
                </c:pt>
                <c:pt idx="5">
                  <c:v>320</c:v>
                </c:pt>
                <c:pt idx="6">
                  <c:v>420</c:v>
                </c:pt>
                <c:pt idx="7">
                  <c:v>520</c:v>
                </c:pt>
              </c:numCache>
            </c:numRef>
          </c:cat>
          <c:val>
            <c:numRef>
              <c:f>'(x)found(y)train-haps(z)err-rat'!$F$14:$F$21</c:f>
              <c:numCache>
                <c:formatCode>0.00%</c:formatCode>
                <c:ptCount val="8"/>
                <c:pt idx="0">
                  <c:v>0.12266500000000088</c:v>
                </c:pt>
                <c:pt idx="1">
                  <c:v>9.6208400000000097E-2</c:v>
                </c:pt>
                <c:pt idx="2">
                  <c:v>8.6325300000000646E-2</c:v>
                </c:pt>
                <c:pt idx="3">
                  <c:v>8.29738E-2</c:v>
                </c:pt>
                <c:pt idx="4">
                  <c:v>7.261490000000019E-2</c:v>
                </c:pt>
                <c:pt idx="5">
                  <c:v>6.9427900000000584E-2</c:v>
                </c:pt>
                <c:pt idx="6">
                  <c:v>6.7518900000000409E-2</c:v>
                </c:pt>
                <c:pt idx="7">
                  <c:v>6.6064900000000024E-2</c:v>
                </c:pt>
              </c:numCache>
            </c:numRef>
          </c:val>
        </c:ser>
        <c:ser>
          <c:idx val="5"/>
          <c:order val="5"/>
          <c:tx>
            <c:strRef>
              <c:f>'(x)found(y)train-haps(z)err-rat'!$G$13</c:f>
              <c:strCache>
                <c:ptCount val="1"/>
                <c:pt idx="0">
                  <c:v> 13 </c:v>
                </c:pt>
              </c:strCache>
            </c:strRef>
          </c:tx>
          <c:spPr>
            <a:sp3d prstMaterial="flat"/>
          </c:spPr>
          <c:cat>
            <c:numRef>
              <c:f>'(x)found(y)train-haps(z)err-rat'!$A$14:$A$21</c:f>
              <c:numCache>
                <c:formatCode>General</c:formatCode>
                <c:ptCount val="8"/>
                <c:pt idx="0">
                  <c:v>30</c:v>
                </c:pt>
                <c:pt idx="1">
                  <c:v>60</c:v>
                </c:pt>
                <c:pt idx="2">
                  <c:v>90</c:v>
                </c:pt>
                <c:pt idx="3">
                  <c:v>120</c:v>
                </c:pt>
                <c:pt idx="4">
                  <c:v>220</c:v>
                </c:pt>
                <c:pt idx="5">
                  <c:v>320</c:v>
                </c:pt>
                <c:pt idx="6">
                  <c:v>420</c:v>
                </c:pt>
                <c:pt idx="7">
                  <c:v>520</c:v>
                </c:pt>
              </c:numCache>
            </c:numRef>
          </c:cat>
          <c:val>
            <c:numRef>
              <c:f>'(x)found(y)train-haps(z)err-rat'!$G$14:$G$21</c:f>
              <c:numCache>
                <c:formatCode>0.00%</c:formatCode>
                <c:ptCount val="8"/>
                <c:pt idx="0">
                  <c:v>0.12372800000000067</c:v>
                </c:pt>
                <c:pt idx="1">
                  <c:v>9.591410000000021E-2</c:v>
                </c:pt>
                <c:pt idx="2">
                  <c:v>8.7124600000000066E-2</c:v>
                </c:pt>
                <c:pt idx="3">
                  <c:v>8.2255200000000028E-2</c:v>
                </c:pt>
                <c:pt idx="4">
                  <c:v>7.2728700000000174E-2</c:v>
                </c:pt>
                <c:pt idx="5">
                  <c:v>6.8069900000000114E-2</c:v>
                </c:pt>
                <c:pt idx="6">
                  <c:v>6.5599900000000114E-2</c:v>
                </c:pt>
                <c:pt idx="7">
                  <c:v>6.4720700000000395E-2</c:v>
                </c:pt>
              </c:numCache>
            </c:numRef>
          </c:val>
        </c:ser>
        <c:ser>
          <c:idx val="6"/>
          <c:order val="6"/>
          <c:tx>
            <c:strRef>
              <c:f>'(x)found(y)train-haps(z)err-rat'!$H$13</c:f>
              <c:strCache>
                <c:ptCount val="1"/>
                <c:pt idx="0">
                  <c:v> 15 </c:v>
                </c:pt>
              </c:strCache>
            </c:strRef>
          </c:tx>
          <c:spPr>
            <a:sp3d prstMaterial="flat"/>
          </c:spPr>
          <c:cat>
            <c:numRef>
              <c:f>'(x)found(y)train-haps(z)err-rat'!$A$14:$A$21</c:f>
              <c:numCache>
                <c:formatCode>General</c:formatCode>
                <c:ptCount val="8"/>
                <c:pt idx="0">
                  <c:v>30</c:v>
                </c:pt>
                <c:pt idx="1">
                  <c:v>60</c:v>
                </c:pt>
                <c:pt idx="2">
                  <c:v>90</c:v>
                </c:pt>
                <c:pt idx="3">
                  <c:v>120</c:v>
                </c:pt>
                <c:pt idx="4">
                  <c:v>220</c:v>
                </c:pt>
                <c:pt idx="5">
                  <c:v>320</c:v>
                </c:pt>
                <c:pt idx="6">
                  <c:v>420</c:v>
                </c:pt>
                <c:pt idx="7">
                  <c:v>520</c:v>
                </c:pt>
              </c:numCache>
            </c:numRef>
          </c:cat>
          <c:val>
            <c:numRef>
              <c:f>'(x)found(y)train-haps(z)err-rat'!$H$14:$H$21</c:f>
              <c:numCache>
                <c:formatCode>0.00%</c:formatCode>
                <c:ptCount val="8"/>
                <c:pt idx="0">
                  <c:v>0.12465400000000022</c:v>
                </c:pt>
                <c:pt idx="1">
                  <c:v>9.5545200000000066E-2</c:v>
                </c:pt>
                <c:pt idx="2">
                  <c:v>8.5718200000000022E-2</c:v>
                </c:pt>
                <c:pt idx="3">
                  <c:v>8.1279999999999991E-2</c:v>
                </c:pt>
                <c:pt idx="4">
                  <c:v>7.1606600000000034E-2</c:v>
                </c:pt>
                <c:pt idx="5">
                  <c:v>6.7837100000000164E-2</c:v>
                </c:pt>
                <c:pt idx="6">
                  <c:v>6.5149600000000002E-2</c:v>
                </c:pt>
                <c:pt idx="7">
                  <c:v>6.3315100000000013E-2</c:v>
                </c:pt>
              </c:numCache>
            </c:numRef>
          </c:val>
        </c:ser>
        <c:bandFmts>
          <c:bandFmt>
            <c:idx val="0"/>
            <c:spPr>
              <a:sp3d prstMaterial="flat"/>
            </c:spPr>
          </c:bandFmt>
          <c:bandFmt>
            <c:idx val="1"/>
            <c:spPr>
              <a:sp3d prstMaterial="flat"/>
            </c:spPr>
          </c:bandFmt>
          <c:bandFmt>
            <c:idx val="2"/>
            <c:spPr>
              <a:sp3d prstMaterial="flat"/>
            </c:spPr>
          </c:bandFmt>
          <c:bandFmt>
            <c:idx val="3"/>
            <c:spPr>
              <a:sp3d prstMaterial="flat"/>
            </c:spPr>
          </c:bandFmt>
          <c:bandFmt>
            <c:idx val="4"/>
            <c:spPr>
              <a:sp3d prstMaterial="flat"/>
            </c:spPr>
          </c:bandFmt>
          <c:bandFmt>
            <c:idx val="5"/>
            <c:spPr>
              <a:sp3d prstMaterial="flat"/>
            </c:spPr>
          </c:bandFmt>
          <c:bandFmt>
            <c:idx val="6"/>
            <c:spPr>
              <a:sp3d prstMaterial="flat"/>
            </c:spPr>
          </c:bandFmt>
          <c:bandFmt>
            <c:idx val="7"/>
            <c:spPr>
              <a:sp3d prstMaterial="flat"/>
            </c:spPr>
          </c:bandFmt>
          <c:bandFmt>
            <c:idx val="8"/>
            <c:spPr>
              <a:sp3d prstMaterial="flat"/>
            </c:spPr>
          </c:bandFmt>
          <c:bandFmt>
            <c:idx val="9"/>
            <c:spPr>
              <a:sp3d prstMaterial="flat"/>
            </c:spPr>
          </c:bandFmt>
          <c:bandFmt>
            <c:idx val="10"/>
            <c:spPr>
              <a:sp3d prstMaterial="flat"/>
            </c:spPr>
          </c:bandFmt>
          <c:bandFmt>
            <c:idx val="11"/>
            <c:spPr>
              <a:sp3d prstMaterial="flat"/>
            </c:spPr>
          </c:bandFmt>
          <c:bandFmt>
            <c:idx val="12"/>
            <c:spPr>
              <a:sp3d prstMaterial="flat"/>
            </c:spPr>
          </c:bandFmt>
          <c:bandFmt>
            <c:idx val="13"/>
            <c:spPr>
              <a:sp3d prstMaterial="flat"/>
            </c:spPr>
          </c:bandFmt>
          <c:bandFmt>
            <c:idx val="14"/>
            <c:spPr>
              <a:sp3d prstMaterial="flat"/>
            </c:spPr>
          </c:bandFmt>
          <c:bandFmt>
            <c:idx val="15"/>
            <c:spPr>
              <a:sp3d prstMaterial="flat"/>
            </c:spPr>
          </c:bandFmt>
          <c:bandFmt>
            <c:idx val="16"/>
            <c:spPr>
              <a:sp3d prstMaterial="flat"/>
            </c:spPr>
          </c:bandFmt>
          <c:bandFmt>
            <c:idx val="17"/>
            <c:spPr>
              <a:sp3d prstMaterial="flat"/>
            </c:spPr>
          </c:bandFmt>
        </c:bandFmts>
        <c:axId val="15460224"/>
        <c:axId val="15461760"/>
        <c:axId val="15434624"/>
      </c:surface3DChart>
      <c:catAx>
        <c:axId val="15460224"/>
        <c:scaling>
          <c:orientation val="minMax"/>
        </c:scaling>
        <c:axPos val="b"/>
        <c:numFmt formatCode="General" sourceLinked="1"/>
        <c:tickLblPos val="nextTo"/>
        <c:crossAx val="15461760"/>
        <c:crosses val="autoZero"/>
        <c:auto val="1"/>
        <c:lblAlgn val="ctr"/>
        <c:lblOffset val="100"/>
        <c:tickLblSkip val="1"/>
      </c:catAx>
      <c:valAx>
        <c:axId val="15461760"/>
        <c:scaling>
          <c:orientation val="minMax"/>
          <c:max val="0.18000000000000024"/>
          <c:min val="5.0000000000000114E-2"/>
        </c:scaling>
        <c:axPos val="r"/>
        <c:majorGridlines/>
        <c:numFmt formatCode="0.00%" sourceLinked="1"/>
        <c:tickLblPos val="nextTo"/>
        <c:txPr>
          <a:bodyPr/>
          <a:lstStyle/>
          <a:p>
            <a:pPr>
              <a:defRPr sz="800"/>
            </a:pPr>
            <a:endParaRPr lang="en-US"/>
          </a:p>
        </c:txPr>
        <c:crossAx val="15460224"/>
        <c:crosses val="min"/>
        <c:crossBetween val="midCat"/>
        <c:majorUnit val="1.0000000000000031E-2"/>
        <c:minorUnit val="1.0000000000000031E-2"/>
      </c:valAx>
      <c:serAx>
        <c:axId val="15434624"/>
        <c:scaling>
          <c:orientation val="minMax"/>
        </c:scaling>
        <c:axPos val="b"/>
        <c:numFmt formatCode="General" sourceLinked="1"/>
        <c:tickLblPos val="nextTo"/>
        <c:spPr>
          <a:ln w="3175">
            <a:solidFill>
              <a:srgbClr val="808080"/>
            </a:solidFill>
            <a:prstDash val="solid"/>
          </a:ln>
        </c:spPr>
        <c:txPr>
          <a:bodyPr rot="0" vert="horz"/>
          <a:lstStyle/>
          <a:p>
            <a:pPr>
              <a:defRPr sz="1000" b="0" i="0" u="none" strike="noStrike" baseline="0">
                <a:solidFill>
                  <a:srgbClr val="000000"/>
                </a:solidFill>
                <a:latin typeface="Calibri"/>
                <a:ea typeface="Calibri"/>
                <a:cs typeface="Calibri"/>
              </a:defRPr>
            </a:pPr>
            <a:endParaRPr lang="en-US"/>
          </a:p>
        </c:txPr>
        <c:crossAx val="15461760"/>
        <c:crosses val="autoZero"/>
        <c:tickLblSkip val="1"/>
        <c:tickMarkSkip val="1"/>
      </c:serAx>
      <c:spPr>
        <a:noFill/>
        <a:ln w="25400">
          <a:noFill/>
        </a:ln>
      </c:spPr>
    </c:plotArea>
    <c:legend>
      <c:legendPos val="r"/>
      <c:legendEntry>
        <c:idx val="0"/>
        <c:txPr>
          <a:bodyPr/>
          <a:lstStyle/>
          <a:p>
            <a:pPr rtl="0">
              <a:defRPr/>
            </a:pPr>
            <a:endParaRPr lang="en-US"/>
          </a:p>
        </c:txPr>
      </c:legendEntry>
      <c:legendEntry>
        <c:idx val="1"/>
        <c:txPr>
          <a:bodyPr/>
          <a:lstStyle/>
          <a:p>
            <a:pPr rtl="0">
              <a:defRPr/>
            </a:pPr>
            <a:endParaRPr lang="en-US"/>
          </a:p>
        </c:txPr>
      </c:legendEntry>
      <c:legendEntry>
        <c:idx val="2"/>
        <c:txPr>
          <a:bodyPr/>
          <a:lstStyle/>
          <a:p>
            <a:pPr rtl="0">
              <a:defRPr/>
            </a:pPr>
            <a:endParaRPr lang="en-US"/>
          </a:p>
        </c:txPr>
      </c:legendEntry>
      <c:legendEntry>
        <c:idx val="3"/>
        <c:txPr>
          <a:bodyPr/>
          <a:lstStyle/>
          <a:p>
            <a:pPr rtl="0">
              <a:defRPr/>
            </a:pPr>
            <a:endParaRPr lang="en-US"/>
          </a:p>
        </c:txPr>
      </c:legendEntry>
      <c:legendEntry>
        <c:idx val="4"/>
        <c:txPr>
          <a:bodyPr/>
          <a:lstStyle/>
          <a:p>
            <a:pPr rtl="0">
              <a:defRPr/>
            </a:pPr>
            <a:endParaRPr lang="en-US"/>
          </a:p>
        </c:txPr>
      </c:legendEntry>
      <c:legendEntry>
        <c:idx val="5"/>
        <c:txPr>
          <a:bodyPr/>
          <a:lstStyle/>
          <a:p>
            <a:pPr rtl="0">
              <a:defRPr/>
            </a:pPr>
            <a:endParaRPr lang="en-US"/>
          </a:p>
        </c:txPr>
      </c:legendEntry>
      <c:legendEntry>
        <c:idx val="6"/>
        <c:txPr>
          <a:bodyPr/>
          <a:lstStyle/>
          <a:p>
            <a:pPr rtl="0">
              <a:defRPr/>
            </a:pPr>
            <a:endParaRPr lang="en-US"/>
          </a:p>
        </c:txPr>
      </c:legendEntry>
      <c:legendEntry>
        <c:idx val="7"/>
        <c:txPr>
          <a:bodyPr/>
          <a:lstStyle/>
          <a:p>
            <a:pPr rtl="0">
              <a:defRPr/>
            </a:pPr>
            <a:endParaRPr lang="en-US"/>
          </a:p>
        </c:txPr>
      </c:legendEntry>
      <c:legendEntry>
        <c:idx val="8"/>
        <c:txPr>
          <a:bodyPr/>
          <a:lstStyle/>
          <a:p>
            <a:pPr rtl="0">
              <a:defRPr/>
            </a:pPr>
            <a:endParaRPr lang="en-US"/>
          </a:p>
        </c:txPr>
      </c:legendEntry>
      <c:legendEntry>
        <c:idx val="9"/>
        <c:txPr>
          <a:bodyPr/>
          <a:lstStyle/>
          <a:p>
            <a:pPr rtl="0">
              <a:defRPr/>
            </a:pPr>
            <a:endParaRPr lang="en-US"/>
          </a:p>
        </c:txPr>
      </c:legendEntry>
      <c:legendEntry>
        <c:idx val="10"/>
        <c:txPr>
          <a:bodyPr/>
          <a:lstStyle/>
          <a:p>
            <a:pPr rtl="0">
              <a:defRPr/>
            </a:pPr>
            <a:endParaRPr lang="en-US"/>
          </a:p>
        </c:txPr>
      </c:legendEntry>
      <c:legendEntry>
        <c:idx val="11"/>
        <c:txPr>
          <a:bodyPr/>
          <a:lstStyle/>
          <a:p>
            <a:pPr rtl="0">
              <a:defRPr/>
            </a:pPr>
            <a:endParaRPr lang="en-US"/>
          </a:p>
        </c:txPr>
      </c:legendEntry>
      <c:legendEntry>
        <c:idx val="12"/>
        <c:txPr>
          <a:bodyPr/>
          <a:lstStyle/>
          <a:p>
            <a:pPr rtl="0">
              <a:defRPr/>
            </a:pPr>
            <a:endParaRPr lang="en-US"/>
          </a:p>
        </c:txPr>
      </c:legendEntry>
      <c:layout>
        <c:manualLayout>
          <c:xMode val="edge"/>
          <c:yMode val="edge"/>
          <c:x val="0.82781050516833543"/>
          <c:y val="0.14039265733985087"/>
          <c:w val="0.16538495188101526"/>
          <c:h val="0.46766147350847198"/>
        </c:manualLayout>
      </c:layout>
      <c:txPr>
        <a:bodyPr/>
        <a:lstStyle/>
        <a:p>
          <a:pPr rtl="0">
            <a:defRPr/>
          </a:pPr>
          <a:endParaRPr lang="en-US"/>
        </a:p>
      </c:txPr>
    </c:legend>
    <c:plotVisOnly val="1"/>
    <c:dispBlanksAs val="gap"/>
  </c:chart>
  <c:externalData r:id="rId1"/>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0.14546831646044447"/>
          <c:y val="7.3409341931806094E-2"/>
          <c:w val="0.50620007520767552"/>
          <c:h val="0.77289200840845629"/>
        </c:manualLayout>
      </c:layout>
      <c:lineChart>
        <c:grouping val="standard"/>
        <c:ser>
          <c:idx val="1"/>
          <c:order val="0"/>
          <c:tx>
            <c:v>7 Founders- Error Rate</c:v>
          </c:tx>
          <c:marker>
            <c:symbol val="none"/>
          </c:marker>
          <c:cat>
            <c:numRef>
              <c:f>'(x)flanking(y1)err-rate(y2)time'!$C$22:$C$32</c:f>
              <c:numCache>
                <c:formatCode>General</c:formatCode>
                <c:ptCount val="11"/>
                <c:pt idx="0">
                  <c:v>3</c:v>
                </c:pt>
                <c:pt idx="1">
                  <c:v>4</c:v>
                </c:pt>
                <c:pt idx="2">
                  <c:v>5</c:v>
                </c:pt>
                <c:pt idx="3">
                  <c:v>6</c:v>
                </c:pt>
                <c:pt idx="4">
                  <c:v>8</c:v>
                </c:pt>
                <c:pt idx="5">
                  <c:v>10</c:v>
                </c:pt>
                <c:pt idx="6">
                  <c:v>15</c:v>
                </c:pt>
                <c:pt idx="7">
                  <c:v>20</c:v>
                </c:pt>
                <c:pt idx="8">
                  <c:v>25</c:v>
                </c:pt>
                <c:pt idx="9">
                  <c:v>50</c:v>
                </c:pt>
                <c:pt idx="10">
                  <c:v>100</c:v>
                </c:pt>
              </c:numCache>
            </c:numRef>
          </c:cat>
          <c:val>
            <c:numRef>
              <c:f>'(x)flanking(y1)err-rate(y2)time'!$D$22:$D$32</c:f>
              <c:numCache>
                <c:formatCode>0.00%</c:formatCode>
                <c:ptCount val="11"/>
                <c:pt idx="0">
                  <c:v>0.10985300000000002</c:v>
                </c:pt>
                <c:pt idx="1">
                  <c:v>9.1937800000000028E-2</c:v>
                </c:pt>
                <c:pt idx="2">
                  <c:v>8.5395400000000066E-2</c:v>
                </c:pt>
                <c:pt idx="3">
                  <c:v>8.4168800000000224E-2</c:v>
                </c:pt>
                <c:pt idx="4">
                  <c:v>7.69455E-2</c:v>
                </c:pt>
                <c:pt idx="5">
                  <c:v>7.4752200000000546E-2</c:v>
                </c:pt>
                <c:pt idx="6">
                  <c:v>7.637300000000001E-2</c:v>
                </c:pt>
                <c:pt idx="7">
                  <c:v>7.3000700000000002E-2</c:v>
                </c:pt>
                <c:pt idx="8">
                  <c:v>7.356710000000001E-2</c:v>
                </c:pt>
                <c:pt idx="9">
                  <c:v>7.4427900000000033E-2</c:v>
                </c:pt>
                <c:pt idx="10">
                  <c:v>7.2073899999999996E-2</c:v>
                </c:pt>
              </c:numCache>
            </c:numRef>
          </c:val>
        </c:ser>
        <c:ser>
          <c:idx val="2"/>
          <c:order val="1"/>
          <c:tx>
            <c:v>13 Founders- Error Rate</c:v>
          </c:tx>
          <c:spPr>
            <a:ln>
              <a:solidFill>
                <a:schemeClr val="accent1"/>
              </a:solidFill>
            </a:ln>
          </c:spPr>
          <c:marker>
            <c:symbol val="none"/>
          </c:marker>
          <c:cat>
            <c:numRef>
              <c:f>'(x)flanking(y1)err-rate(y2)time'!$C$22:$C$32</c:f>
              <c:numCache>
                <c:formatCode>General</c:formatCode>
                <c:ptCount val="11"/>
                <c:pt idx="0">
                  <c:v>3</c:v>
                </c:pt>
                <c:pt idx="1">
                  <c:v>4</c:v>
                </c:pt>
                <c:pt idx="2">
                  <c:v>5</c:v>
                </c:pt>
                <c:pt idx="3">
                  <c:v>6</c:v>
                </c:pt>
                <c:pt idx="4">
                  <c:v>8</c:v>
                </c:pt>
                <c:pt idx="5">
                  <c:v>10</c:v>
                </c:pt>
                <c:pt idx="6">
                  <c:v>15</c:v>
                </c:pt>
                <c:pt idx="7">
                  <c:v>20</c:v>
                </c:pt>
                <c:pt idx="8">
                  <c:v>25</c:v>
                </c:pt>
                <c:pt idx="9">
                  <c:v>50</c:v>
                </c:pt>
                <c:pt idx="10">
                  <c:v>100</c:v>
                </c:pt>
              </c:numCache>
            </c:numRef>
          </c:cat>
          <c:val>
            <c:numRef>
              <c:f>'(x)flanking(y1)err-rate(y2)time'!$E$22:$E$32</c:f>
              <c:numCache>
                <c:formatCode>General</c:formatCode>
                <c:ptCount val="11"/>
                <c:pt idx="4" formatCode="0.00%">
                  <c:v>6.78893E-2</c:v>
                </c:pt>
                <c:pt idx="5" formatCode="0.00%">
                  <c:v>6.4720700000000034E-2</c:v>
                </c:pt>
                <c:pt idx="6" formatCode="0.00%">
                  <c:v>6.3698599999999994E-2</c:v>
                </c:pt>
                <c:pt idx="7" formatCode="0.00%">
                  <c:v>6.2706400000000537E-2</c:v>
                </c:pt>
                <c:pt idx="8" formatCode="0.00%">
                  <c:v>6.3587199999999997E-2</c:v>
                </c:pt>
                <c:pt idx="9" formatCode="0.00%">
                  <c:v>6.2481300000000004E-2</c:v>
                </c:pt>
                <c:pt idx="10" formatCode="0.00%">
                  <c:v>6.31245E-2</c:v>
                </c:pt>
              </c:numCache>
            </c:numRef>
          </c:val>
        </c:ser>
        <c:marker val="1"/>
        <c:axId val="50807168"/>
        <c:axId val="50808704"/>
      </c:lineChart>
      <c:lineChart>
        <c:grouping val="standard"/>
        <c:ser>
          <c:idx val="0"/>
          <c:order val="2"/>
          <c:tx>
            <c:v>7 Founders- Time</c:v>
          </c:tx>
          <c:spPr>
            <a:ln>
              <a:solidFill>
                <a:srgbClr val="C00000"/>
              </a:solidFill>
              <a:prstDash val="dash"/>
            </a:ln>
          </c:spPr>
          <c:marker>
            <c:symbol val="none"/>
          </c:marker>
          <c:val>
            <c:numRef>
              <c:f>'(x)flanking(y1)err-rate(y2)time'!$G$22:$G$32</c:f>
              <c:numCache>
                <c:formatCode>_(* #,##0_);_(* \(#,##0\);_(* "-"??_);_(@_)</c:formatCode>
                <c:ptCount val="11"/>
                <c:pt idx="0">
                  <c:v>132.56</c:v>
                </c:pt>
                <c:pt idx="1">
                  <c:v>196.54</c:v>
                </c:pt>
                <c:pt idx="2">
                  <c:v>262.88</c:v>
                </c:pt>
                <c:pt idx="3">
                  <c:v>343.78</c:v>
                </c:pt>
                <c:pt idx="4">
                  <c:v>505.12</c:v>
                </c:pt>
                <c:pt idx="5">
                  <c:v>691.4</c:v>
                </c:pt>
                <c:pt idx="6">
                  <c:v>1175.1899999999998</c:v>
                </c:pt>
                <c:pt idx="7">
                  <c:v>1654.5</c:v>
                </c:pt>
                <c:pt idx="8">
                  <c:v>2222.64</c:v>
                </c:pt>
                <c:pt idx="9">
                  <c:v>5049.92</c:v>
                </c:pt>
                <c:pt idx="10">
                  <c:v>11016.69</c:v>
                </c:pt>
              </c:numCache>
            </c:numRef>
          </c:val>
        </c:ser>
        <c:ser>
          <c:idx val="3"/>
          <c:order val="3"/>
          <c:tx>
            <c:v>13 Founders- Time</c:v>
          </c:tx>
          <c:spPr>
            <a:ln>
              <a:solidFill>
                <a:srgbClr val="92D050"/>
              </a:solidFill>
              <a:prstDash val="sysDash"/>
            </a:ln>
          </c:spPr>
          <c:marker>
            <c:symbol val="none"/>
          </c:marker>
          <c:val>
            <c:numRef>
              <c:f>'(x)flanking(y1)err-rate(y2)time'!$H$22:$H$32</c:f>
              <c:numCache>
                <c:formatCode>General</c:formatCode>
                <c:ptCount val="11"/>
                <c:pt idx="4" formatCode="_(* #,##0_);_(* \(#,##0\);_(* &quot;-&quot;??_);_(@_)">
                  <c:v>1798.55</c:v>
                </c:pt>
                <c:pt idx="5" formatCode="_(* #,##0_);_(* \(#,##0\);_(* &quot;-&quot;??_);_(@_)">
                  <c:v>2530.4100000000012</c:v>
                </c:pt>
                <c:pt idx="6" formatCode="_(* #,##0_);_(* \(#,##0\);_(* &quot;-&quot;??_);_(@_)">
                  <c:v>4523.29</c:v>
                </c:pt>
                <c:pt idx="7" formatCode="_(* #,##0_);_(* \(#,##0\);_(* &quot;-&quot;??_);_(@_)">
                  <c:v>6894.53</c:v>
                </c:pt>
                <c:pt idx="8" formatCode="_(* #,##0_);_(* \(#,##0\);_(* &quot;-&quot;??_);_(@_)">
                  <c:v>8653.99</c:v>
                </c:pt>
                <c:pt idx="9" formatCode="_(* #,##0_);_(* \(#,##0\);_(* &quot;-&quot;??_);_(@_)">
                  <c:v>20021.560000000001</c:v>
                </c:pt>
                <c:pt idx="10" formatCode="_(* #,##0_);_(* \(#,##0\);_(* &quot;-&quot;??_);_(@_)">
                  <c:v>43847.5</c:v>
                </c:pt>
              </c:numCache>
            </c:numRef>
          </c:val>
        </c:ser>
        <c:marker val="1"/>
        <c:axId val="50810240"/>
        <c:axId val="50820224"/>
      </c:lineChart>
      <c:catAx>
        <c:axId val="50807168"/>
        <c:scaling>
          <c:orientation val="minMax"/>
        </c:scaling>
        <c:axPos val="b"/>
        <c:numFmt formatCode="General" sourceLinked="1"/>
        <c:tickLblPos val="nextTo"/>
        <c:crossAx val="50808704"/>
        <c:crosses val="autoZero"/>
        <c:auto val="1"/>
        <c:lblAlgn val="ctr"/>
        <c:lblOffset val="100"/>
      </c:catAx>
      <c:valAx>
        <c:axId val="50808704"/>
        <c:scaling>
          <c:orientation val="minMax"/>
        </c:scaling>
        <c:axPos val="l"/>
        <c:majorGridlines/>
        <c:numFmt formatCode="0.00%" sourceLinked="1"/>
        <c:tickLblPos val="nextTo"/>
        <c:crossAx val="50807168"/>
        <c:crosses val="autoZero"/>
        <c:crossBetween val="between"/>
      </c:valAx>
      <c:catAx>
        <c:axId val="50810240"/>
        <c:scaling>
          <c:orientation val="minMax"/>
        </c:scaling>
        <c:delete val="1"/>
        <c:axPos val="b"/>
        <c:tickLblPos val="none"/>
        <c:crossAx val="50820224"/>
        <c:crosses val="autoZero"/>
        <c:auto val="1"/>
        <c:lblAlgn val="ctr"/>
        <c:lblOffset val="100"/>
      </c:catAx>
      <c:valAx>
        <c:axId val="50820224"/>
        <c:scaling>
          <c:orientation val="minMax"/>
        </c:scaling>
        <c:axPos val="r"/>
        <c:numFmt formatCode="_(* #,##0_);_(* \(#,##0\);_(* &quot;-&quot;??_);_(@_)" sourceLinked="1"/>
        <c:tickLblPos val="nextTo"/>
        <c:crossAx val="50810240"/>
        <c:crosses val="max"/>
        <c:crossBetween val="between"/>
        <c:majorUnit val="10000"/>
      </c:valAx>
    </c:plotArea>
    <c:legend>
      <c:legendPos val="r"/>
      <c:layout>
        <c:manualLayout>
          <c:xMode val="edge"/>
          <c:yMode val="edge"/>
          <c:x val="0.73168734250099265"/>
          <c:y val="0.16322466479020439"/>
          <c:w val="0.2509024833434304"/>
          <c:h val="0.29127492547594663"/>
        </c:manualLayout>
      </c:layout>
    </c:legend>
    <c:plotVisOnly val="1"/>
    <c:dispBlanksAs val="gap"/>
  </c:chart>
  <c:externalData r:id="rId1"/>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0.19067223243153339"/>
          <c:y val="4.5132193841624091E-2"/>
          <c:w val="0.56378053061839151"/>
          <c:h val="0.75779111452532644"/>
        </c:manualLayout>
      </c:layout>
      <c:lineChart>
        <c:grouping val="standard"/>
        <c:ser>
          <c:idx val="0"/>
          <c:order val="0"/>
          <c:tx>
            <c:v>Trios 7-founders</c:v>
          </c:tx>
          <c:cat>
            <c:numRef>
              <c:f>'(x)training-haps(y)err-rate'!$F$4:$F$11</c:f>
              <c:numCache>
                <c:formatCode>General</c:formatCode>
                <c:ptCount val="8"/>
                <c:pt idx="0">
                  <c:v>30</c:v>
                </c:pt>
                <c:pt idx="1">
                  <c:v>60</c:v>
                </c:pt>
                <c:pt idx="2">
                  <c:v>90</c:v>
                </c:pt>
                <c:pt idx="3">
                  <c:v>120</c:v>
                </c:pt>
                <c:pt idx="4">
                  <c:v>220</c:v>
                </c:pt>
                <c:pt idx="5">
                  <c:v>320</c:v>
                </c:pt>
                <c:pt idx="6">
                  <c:v>420</c:v>
                </c:pt>
                <c:pt idx="7">
                  <c:v>520</c:v>
                </c:pt>
              </c:numCache>
            </c:numRef>
          </c:cat>
          <c:val>
            <c:numRef>
              <c:f>'(x)training-haps(y)err-rate'!$B$4:$B$11</c:f>
              <c:numCache>
                <c:formatCode>0.00%</c:formatCode>
                <c:ptCount val="8"/>
                <c:pt idx="0">
                  <c:v>0.12678200000000001</c:v>
                </c:pt>
                <c:pt idx="1">
                  <c:v>9.9876600000000024E-2</c:v>
                </c:pt>
                <c:pt idx="2">
                  <c:v>9.2307400000000012E-2</c:v>
                </c:pt>
                <c:pt idx="3">
                  <c:v>8.5689000000000001E-2</c:v>
                </c:pt>
                <c:pt idx="4">
                  <c:v>7.8289700000000004E-2</c:v>
                </c:pt>
                <c:pt idx="5">
                  <c:v>7.5275599999999998E-2</c:v>
                </c:pt>
                <c:pt idx="6">
                  <c:v>7.4583900000000133E-2</c:v>
                </c:pt>
                <c:pt idx="7">
                  <c:v>7.3267399999999996E-2</c:v>
                </c:pt>
              </c:numCache>
            </c:numRef>
          </c:val>
        </c:ser>
        <c:ser>
          <c:idx val="1"/>
          <c:order val="1"/>
          <c:tx>
            <c:v>Unrelated 7-founders</c:v>
          </c:tx>
          <c:cat>
            <c:numRef>
              <c:f>'(x)training-haps(y)err-rate'!$F$4:$F$11</c:f>
              <c:numCache>
                <c:formatCode>General</c:formatCode>
                <c:ptCount val="8"/>
                <c:pt idx="0">
                  <c:v>30</c:v>
                </c:pt>
                <c:pt idx="1">
                  <c:v>60</c:v>
                </c:pt>
                <c:pt idx="2">
                  <c:v>90</c:v>
                </c:pt>
                <c:pt idx="3">
                  <c:v>120</c:v>
                </c:pt>
                <c:pt idx="4">
                  <c:v>220</c:v>
                </c:pt>
                <c:pt idx="5">
                  <c:v>320</c:v>
                </c:pt>
                <c:pt idx="6">
                  <c:v>420</c:v>
                </c:pt>
                <c:pt idx="7">
                  <c:v>520</c:v>
                </c:pt>
              </c:numCache>
            </c:numRef>
          </c:cat>
          <c:val>
            <c:numRef>
              <c:f>'(x)training-haps(y)err-rate'!$C$4:$C$11</c:f>
              <c:numCache>
                <c:formatCode>0.00%</c:formatCode>
                <c:ptCount val="8"/>
                <c:pt idx="0">
                  <c:v>0.13114799999999999</c:v>
                </c:pt>
                <c:pt idx="1">
                  <c:v>9.9985700000000025E-2</c:v>
                </c:pt>
                <c:pt idx="2">
                  <c:v>9.5795000000000713E-2</c:v>
                </c:pt>
                <c:pt idx="3">
                  <c:v>8.9251000000000066E-2</c:v>
                </c:pt>
                <c:pt idx="4">
                  <c:v>8.2795500000000063E-2</c:v>
                </c:pt>
                <c:pt idx="5">
                  <c:v>7.9067400000000537E-2</c:v>
                </c:pt>
                <c:pt idx="6">
                  <c:v>7.6980900000000019E-2</c:v>
                </c:pt>
                <c:pt idx="7">
                  <c:v>7.4752200000000546E-2</c:v>
                </c:pt>
              </c:numCache>
            </c:numRef>
          </c:val>
        </c:ser>
        <c:ser>
          <c:idx val="2"/>
          <c:order val="2"/>
          <c:tx>
            <c:v>Unrelated 13-founders</c:v>
          </c:tx>
          <c:spPr>
            <a:ln>
              <a:solidFill>
                <a:srgbClr val="00FF00"/>
              </a:solidFill>
            </a:ln>
          </c:spPr>
          <c:val>
            <c:numRef>
              <c:f>'(x)training-haps(y)err-rate'!$E$4:$E$11</c:f>
              <c:numCache>
                <c:formatCode>0.00%</c:formatCode>
                <c:ptCount val="8"/>
                <c:pt idx="0">
                  <c:v>0.1237280000000005</c:v>
                </c:pt>
                <c:pt idx="1">
                  <c:v>9.5914100000000002E-2</c:v>
                </c:pt>
                <c:pt idx="2">
                  <c:v>8.7124600000000024E-2</c:v>
                </c:pt>
                <c:pt idx="3">
                  <c:v>8.2255200000000001E-2</c:v>
                </c:pt>
                <c:pt idx="4">
                  <c:v>7.2728700000000021E-2</c:v>
                </c:pt>
                <c:pt idx="5">
                  <c:v>6.8069900000000003E-2</c:v>
                </c:pt>
                <c:pt idx="6">
                  <c:v>6.5599900000000003E-2</c:v>
                </c:pt>
                <c:pt idx="7">
                  <c:v>6.4720700000000034E-2</c:v>
                </c:pt>
              </c:numCache>
            </c:numRef>
          </c:val>
        </c:ser>
        <c:ser>
          <c:idx val="3"/>
          <c:order val="3"/>
          <c:tx>
            <c:v>Trios 13-founders</c:v>
          </c:tx>
          <c:val>
            <c:numRef>
              <c:f>'(x)training-haps(y)err-rate'!$D$4:$D$11</c:f>
              <c:numCache>
                <c:formatCode>0.00%</c:formatCode>
                <c:ptCount val="8"/>
                <c:pt idx="0">
                  <c:v>0.12001199999999998</c:v>
                </c:pt>
                <c:pt idx="1">
                  <c:v>9.2276700000000031E-2</c:v>
                </c:pt>
                <c:pt idx="2">
                  <c:v>8.2722500000000004E-2</c:v>
                </c:pt>
                <c:pt idx="3">
                  <c:v>7.8440300000000004E-2</c:v>
                </c:pt>
                <c:pt idx="4">
                  <c:v>6.9827500000000084E-2</c:v>
                </c:pt>
                <c:pt idx="5">
                  <c:v>6.5842800000000007E-2</c:v>
                </c:pt>
                <c:pt idx="6">
                  <c:v>6.2867800000000112E-2</c:v>
                </c:pt>
                <c:pt idx="7">
                  <c:v>6.1532900000000113E-2</c:v>
                </c:pt>
              </c:numCache>
            </c:numRef>
          </c:val>
        </c:ser>
        <c:marker val="1"/>
        <c:axId val="50843008"/>
        <c:axId val="50951296"/>
      </c:lineChart>
      <c:catAx>
        <c:axId val="50843008"/>
        <c:scaling>
          <c:orientation val="minMax"/>
        </c:scaling>
        <c:axPos val="b"/>
        <c:numFmt formatCode="General" sourceLinked="1"/>
        <c:tickLblPos val="nextTo"/>
        <c:crossAx val="50951296"/>
        <c:crosses val="autoZero"/>
        <c:auto val="1"/>
        <c:lblAlgn val="ctr"/>
        <c:lblOffset val="100"/>
      </c:catAx>
      <c:valAx>
        <c:axId val="50951296"/>
        <c:scaling>
          <c:orientation val="minMax"/>
          <c:min val="0.05"/>
        </c:scaling>
        <c:axPos val="l"/>
        <c:majorGridlines/>
        <c:numFmt formatCode="0.00%" sourceLinked="1"/>
        <c:tickLblPos val="nextTo"/>
        <c:crossAx val="50843008"/>
        <c:crosses val="autoZero"/>
        <c:crossBetween val="between"/>
      </c:valAx>
    </c:plotArea>
    <c:legend>
      <c:legendPos val="r"/>
      <c:layout>
        <c:manualLayout>
          <c:xMode val="edge"/>
          <c:yMode val="edge"/>
          <c:x val="0.7865422165740793"/>
          <c:y val="0.35298437339461297"/>
          <c:w val="0.203507500493736"/>
          <c:h val="0.29403106640139515"/>
        </c:manualLayout>
      </c:layout>
    </c:legend>
    <c:plotVisOnly val="1"/>
    <c:dispBlanksAs val="gap"/>
  </c:chart>
  <c:externalData r:id="rId1"/>
  <c:userShapes r:id="rId2"/>
</c:chartSpace>
</file>

<file path=ppt/charts/chart7.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0.11570254603941522"/>
          <c:y val="6.2753036437248819E-2"/>
          <c:w val="0.6203663803388213"/>
          <c:h val="0.74291497975708498"/>
        </c:manualLayout>
      </c:layout>
      <c:scatterChart>
        <c:scatterStyle val="smoothMarker"/>
        <c:ser>
          <c:idx val="0"/>
          <c:order val="0"/>
          <c:tx>
            <c:v>VitHaps-P</c:v>
          </c:tx>
          <c:spPr>
            <a:ln w="38100">
              <a:solidFill>
                <a:srgbClr val="000080"/>
              </a:solidFill>
              <a:prstDash val="solid"/>
            </a:ln>
          </c:spPr>
          <c:marker>
            <c:symbol val="none"/>
          </c:marker>
          <c:xVal>
            <c:numRef>
              <c:f>'1a-new'!$D$48:$AA$48</c:f>
              <c:numCache>
                <c:formatCode>General</c:formatCode>
                <c:ptCount val="24"/>
                <c:pt idx="0">
                  <c:v>1.4741968262204381E-2</c:v>
                </c:pt>
                <c:pt idx="1">
                  <c:v>1.3823128810481549E-2</c:v>
                </c:pt>
                <c:pt idx="2">
                  <c:v>1.3001578241882339E-2</c:v>
                </c:pt>
                <c:pt idx="3">
                  <c:v>1.2274614087430247E-2</c:v>
                </c:pt>
                <c:pt idx="4">
                  <c:v>1.1650343754053719E-2</c:v>
                </c:pt>
                <c:pt idx="5">
                  <c:v>1.0920677130626501E-2</c:v>
                </c:pt>
                <c:pt idx="6">
                  <c:v>1.0091019155100137E-2</c:v>
                </c:pt>
                <c:pt idx="7">
                  <c:v>9.2316340208413727E-3</c:v>
                </c:pt>
                <c:pt idx="8">
                  <c:v>8.3749513555584527E-3</c:v>
                </c:pt>
                <c:pt idx="9">
                  <c:v>7.4128724002250537E-3</c:v>
                </c:pt>
                <c:pt idx="10">
                  <c:v>6.7183378734812114E-3</c:v>
                </c:pt>
                <c:pt idx="11">
                  <c:v>6.1021749470316885E-3</c:v>
                </c:pt>
                <c:pt idx="12">
                  <c:v>5.4914169585332925E-3</c:v>
                </c:pt>
                <c:pt idx="13">
                  <c:v>5.0590219224282834E-3</c:v>
                </c:pt>
                <c:pt idx="14">
                  <c:v>4.6644614519825173E-3</c:v>
                </c:pt>
                <c:pt idx="15">
                  <c:v>4.1780170363643404E-3</c:v>
                </c:pt>
                <c:pt idx="16">
                  <c:v>3.8456133523588052E-3</c:v>
                </c:pt>
                <c:pt idx="17">
                  <c:v>3.2889047433736157E-3</c:v>
                </c:pt>
                <c:pt idx="18">
                  <c:v>2.8213776105851201E-3</c:v>
                </c:pt>
                <c:pt idx="19">
                  <c:v>2.2484541877458852E-3</c:v>
                </c:pt>
                <c:pt idx="20">
                  <c:v>3.8645306351892496E-4</c:v>
                </c:pt>
                <c:pt idx="21">
                  <c:v>7.8371600294115427E-5</c:v>
                </c:pt>
                <c:pt idx="22">
                  <c:v>2.9727158732174098E-5</c:v>
                </c:pt>
                <c:pt idx="23">
                  <c:v>2.1619751805368655E-5</c:v>
                </c:pt>
              </c:numCache>
            </c:numRef>
          </c:xVal>
          <c:yVal>
            <c:numRef>
              <c:f>'1a-new'!$D$45:$AA$45</c:f>
              <c:numCache>
                <c:formatCode>General</c:formatCode>
                <c:ptCount val="24"/>
                <c:pt idx="0">
                  <c:v>0.97361887026691563</c:v>
                </c:pt>
                <c:pt idx="1">
                  <c:v>0.97237740533829964</c:v>
                </c:pt>
                <c:pt idx="2">
                  <c:v>0.96834264432029804</c:v>
                </c:pt>
                <c:pt idx="3">
                  <c:v>0.9649286157666046</c:v>
                </c:pt>
                <c:pt idx="4">
                  <c:v>0.9636871508379885</c:v>
                </c:pt>
                <c:pt idx="5">
                  <c:v>0.95903165735569385</c:v>
                </c:pt>
                <c:pt idx="6">
                  <c:v>0.95530726256984244</c:v>
                </c:pt>
                <c:pt idx="7">
                  <c:v>0.94909993792675362</c:v>
                </c:pt>
                <c:pt idx="8">
                  <c:v>0.93637492240845144</c:v>
                </c:pt>
                <c:pt idx="9">
                  <c:v>0.92954686530105457</c:v>
                </c:pt>
                <c:pt idx="10">
                  <c:v>0.91992551210429796</c:v>
                </c:pt>
                <c:pt idx="11">
                  <c:v>0.90844196151459711</c:v>
                </c:pt>
                <c:pt idx="12">
                  <c:v>0.89416511483550654</c:v>
                </c:pt>
                <c:pt idx="13">
                  <c:v>0.8864059590316492</c:v>
                </c:pt>
                <c:pt idx="14">
                  <c:v>0.86530105524520062</c:v>
                </c:pt>
                <c:pt idx="15">
                  <c:v>0.8358162631905649</c:v>
                </c:pt>
                <c:pt idx="16">
                  <c:v>0.81284916201118695</c:v>
                </c:pt>
                <c:pt idx="17">
                  <c:v>0.76753569211670958</c:v>
                </c:pt>
                <c:pt idx="18">
                  <c:v>0.71787709497206709</c:v>
                </c:pt>
                <c:pt idx="19">
                  <c:v>0.63066418373680944</c:v>
                </c:pt>
                <c:pt idx="20">
                  <c:v>0.18001241464928641</c:v>
                </c:pt>
                <c:pt idx="21">
                  <c:v>5.8348851644941413E-2</c:v>
                </c:pt>
                <c:pt idx="22">
                  <c:v>4.5934202358783434E-2</c:v>
                </c:pt>
                <c:pt idx="23">
                  <c:v>4.3140906269397775E-2</c:v>
                </c:pt>
              </c:numCache>
            </c:numRef>
          </c:yVal>
          <c:smooth val="1"/>
        </c:ser>
        <c:ser>
          <c:idx val="1"/>
          <c:order val="1"/>
          <c:tx>
            <c:v>VitProb-P</c:v>
          </c:tx>
          <c:spPr>
            <a:ln w="38100">
              <a:solidFill>
                <a:srgbClr val="FF00FF"/>
              </a:solidFill>
              <a:prstDash val="solid"/>
            </a:ln>
          </c:spPr>
          <c:marker>
            <c:symbol val="none"/>
          </c:marker>
          <c:xVal>
            <c:numRef>
              <c:f>'1a-new'!$D$54:$AA$54</c:f>
              <c:numCache>
                <c:formatCode>General</c:formatCode>
                <c:ptCount val="24"/>
                <c:pt idx="0">
                  <c:v>1.3233990573788157E-2</c:v>
                </c:pt>
                <c:pt idx="1">
                  <c:v>1.2844835041294043E-2</c:v>
                </c:pt>
                <c:pt idx="2">
                  <c:v>1.237730790850522E-2</c:v>
                </c:pt>
                <c:pt idx="3">
                  <c:v>1.1885458554936125E-2</c:v>
                </c:pt>
                <c:pt idx="4">
                  <c:v>1.1385501794439845E-2</c:v>
                </c:pt>
                <c:pt idx="5">
                  <c:v>1.0663942577939118E-2</c:v>
                </c:pt>
                <c:pt idx="6">
                  <c:v>9.9558957063175108E-3</c:v>
                </c:pt>
                <c:pt idx="7">
                  <c:v>9.2073118000604009E-3</c:v>
                </c:pt>
                <c:pt idx="8">
                  <c:v>7.7317637393525115E-3</c:v>
                </c:pt>
                <c:pt idx="9">
                  <c:v>6.5129502313313724E-3</c:v>
                </c:pt>
                <c:pt idx="10">
                  <c:v>6.0697453193237945E-3</c:v>
                </c:pt>
                <c:pt idx="11">
                  <c:v>5.4157478272149904E-3</c:v>
                </c:pt>
                <c:pt idx="12">
                  <c:v>5.0671293293552688E-3</c:v>
                </c:pt>
                <c:pt idx="13">
                  <c:v>4.7671552730574746E-3</c:v>
                </c:pt>
                <c:pt idx="14">
                  <c:v>4.534742941151193E-3</c:v>
                </c:pt>
                <c:pt idx="15">
                  <c:v>4.2023392571453044E-3</c:v>
                </c:pt>
                <c:pt idx="16">
                  <c:v>3.8780429800665552E-3</c:v>
                </c:pt>
                <c:pt idx="17">
                  <c:v>3.3834911575215633E-3</c:v>
                </c:pt>
                <c:pt idx="18">
                  <c:v>2.8484023003416802E-3</c:v>
                </c:pt>
                <c:pt idx="19">
                  <c:v>2.2916936913565402E-3</c:v>
                </c:pt>
                <c:pt idx="20">
                  <c:v>2.6754442859000792E-4</c:v>
                </c:pt>
                <c:pt idx="21">
                  <c:v>5.4049379513144134E-5</c:v>
                </c:pt>
                <c:pt idx="22">
                  <c:v>2.7024689756572091E-5</c:v>
                </c:pt>
                <c:pt idx="23">
                  <c:v>1.0809875902629071E-5</c:v>
                </c:pt>
              </c:numCache>
            </c:numRef>
          </c:xVal>
          <c:yVal>
            <c:numRef>
              <c:f>'1a-new'!$D$51:$AA$51</c:f>
              <c:numCache>
                <c:formatCode>General</c:formatCode>
                <c:ptCount val="24"/>
                <c:pt idx="0">
                  <c:v>0.97237740533829964</c:v>
                </c:pt>
                <c:pt idx="1">
                  <c:v>0.9717566728740008</c:v>
                </c:pt>
                <c:pt idx="2">
                  <c:v>0.97082557417753801</c:v>
                </c:pt>
                <c:pt idx="3">
                  <c:v>0.96989447548108343</c:v>
                </c:pt>
                <c:pt idx="4">
                  <c:v>0.96834264432029804</c:v>
                </c:pt>
                <c:pt idx="5">
                  <c:v>0.9661700806952207</c:v>
                </c:pt>
                <c:pt idx="6">
                  <c:v>0.96306641837369134</c:v>
                </c:pt>
                <c:pt idx="7">
                  <c:v>0.95779019242706465</c:v>
                </c:pt>
                <c:pt idx="8">
                  <c:v>0.94289261328369534</c:v>
                </c:pt>
                <c:pt idx="9">
                  <c:v>0.93047796399751659</c:v>
                </c:pt>
                <c:pt idx="10">
                  <c:v>0.92178770949720656</c:v>
                </c:pt>
                <c:pt idx="11">
                  <c:v>0.91154562383612669</c:v>
                </c:pt>
                <c:pt idx="12">
                  <c:v>0.90192427063935465</c:v>
                </c:pt>
                <c:pt idx="13">
                  <c:v>0.89199255121042853</c:v>
                </c:pt>
                <c:pt idx="14">
                  <c:v>0.87212911235259827</c:v>
                </c:pt>
                <c:pt idx="15">
                  <c:v>0.8491620111731949</c:v>
                </c:pt>
                <c:pt idx="16">
                  <c:v>0.83022967101180423</c:v>
                </c:pt>
                <c:pt idx="17">
                  <c:v>0.79267535692116764</c:v>
                </c:pt>
                <c:pt idx="18">
                  <c:v>0.73091247672253268</c:v>
                </c:pt>
                <c:pt idx="19">
                  <c:v>0.6514587212911237</c:v>
                </c:pt>
                <c:pt idx="20">
                  <c:v>0.14587212911235259</c:v>
                </c:pt>
                <c:pt idx="21">
                  <c:v>5.4003724394787143E-2</c:v>
                </c:pt>
                <c:pt idx="22">
                  <c:v>4.4692737430169077E-2</c:v>
                </c:pt>
                <c:pt idx="23">
                  <c:v>4.2209807572936062E-2</c:v>
                </c:pt>
              </c:numCache>
            </c:numRef>
          </c:yVal>
          <c:smooth val="1"/>
        </c:ser>
        <c:ser>
          <c:idx val="2"/>
          <c:order val="2"/>
          <c:tx>
            <c:v>TotalProb-P</c:v>
          </c:tx>
          <c:spPr>
            <a:ln w="38100">
              <a:solidFill>
                <a:srgbClr val="00FF00"/>
              </a:solidFill>
              <a:prstDash val="solid"/>
            </a:ln>
          </c:spPr>
          <c:marker>
            <c:symbol val="none"/>
          </c:marker>
          <c:xVal>
            <c:numRef>
              <c:f>'1a-new'!$D$60:$AA$60</c:f>
              <c:numCache>
                <c:formatCode>General</c:formatCode>
                <c:ptCount val="24"/>
                <c:pt idx="0">
                  <c:v>2.0046914861417606E-2</c:v>
                </c:pt>
                <c:pt idx="1">
                  <c:v>1.5760799066026825E-2</c:v>
                </c:pt>
                <c:pt idx="2">
                  <c:v>1.4009599169801601E-2</c:v>
                </c:pt>
                <c:pt idx="3">
                  <c:v>1.2958338738271237E-2</c:v>
                </c:pt>
                <c:pt idx="4">
                  <c:v>1.2069226445280421E-2</c:v>
                </c:pt>
                <c:pt idx="5">
                  <c:v>1.1258485752583581E-2</c:v>
                </c:pt>
                <c:pt idx="6">
                  <c:v>1.0291001859298762E-2</c:v>
                </c:pt>
                <c:pt idx="7">
                  <c:v>9.4154019111863975E-3</c:v>
                </c:pt>
                <c:pt idx="8">
                  <c:v>7.8614822501837933E-3</c:v>
                </c:pt>
                <c:pt idx="9">
                  <c:v>6.6210489903576475E-3</c:v>
                </c:pt>
                <c:pt idx="10">
                  <c:v>6.1373070437150904E-3</c:v>
                </c:pt>
                <c:pt idx="11">
                  <c:v>5.4022354823367816E-3</c:v>
                </c:pt>
                <c:pt idx="12">
                  <c:v>5.0319972326717524E-3</c:v>
                </c:pt>
                <c:pt idx="13">
                  <c:v>4.7022960176417534E-3</c:v>
                </c:pt>
                <c:pt idx="14">
                  <c:v>4.4482639339302656E-3</c:v>
                </c:pt>
                <c:pt idx="15">
                  <c:v>4.072620746313857E-3</c:v>
                </c:pt>
                <c:pt idx="16">
                  <c:v>3.7564318761621248E-3</c:v>
                </c:pt>
                <c:pt idx="17">
                  <c:v>3.2078306741038292E-3</c:v>
                </c:pt>
                <c:pt idx="18">
                  <c:v>2.6484195961430602E-3</c:v>
                </c:pt>
                <c:pt idx="19">
                  <c:v>2.1106282699874714E-3</c:v>
                </c:pt>
                <c:pt idx="20">
                  <c:v>2.3241233190640816E-4</c:v>
                </c:pt>
                <c:pt idx="21">
                  <c:v>3.7834565659201775E-5</c:v>
                </c:pt>
                <c:pt idx="22">
                  <c:v>1.8917282829544817E-5</c:v>
                </c:pt>
                <c:pt idx="23">
                  <c:v>8.1074069270274362E-6</c:v>
                </c:pt>
              </c:numCache>
            </c:numRef>
          </c:xVal>
          <c:yVal>
            <c:numRef>
              <c:f>'1a-new'!$D$57:$AA$57</c:f>
              <c:numCache>
                <c:formatCode>General</c:formatCode>
                <c:ptCount val="24"/>
                <c:pt idx="0">
                  <c:v>0.97982619490999368</c:v>
                </c:pt>
                <c:pt idx="1">
                  <c:v>0.97858472998137358</c:v>
                </c:pt>
                <c:pt idx="2">
                  <c:v>0.9770328988206054</c:v>
                </c:pt>
                <c:pt idx="3">
                  <c:v>0.97454996896337764</c:v>
                </c:pt>
                <c:pt idx="4">
                  <c:v>0.97237740533829964</c:v>
                </c:pt>
                <c:pt idx="5">
                  <c:v>0.97020484171321897</c:v>
                </c:pt>
                <c:pt idx="6">
                  <c:v>0.96585971446308627</c:v>
                </c:pt>
                <c:pt idx="7">
                  <c:v>0.95996275605214154</c:v>
                </c:pt>
                <c:pt idx="8">
                  <c:v>0.94444444444444464</c:v>
                </c:pt>
                <c:pt idx="9">
                  <c:v>0.93265052762260003</c:v>
                </c:pt>
                <c:pt idx="10">
                  <c:v>0.92396027312228435</c:v>
                </c:pt>
                <c:pt idx="11">
                  <c:v>0.91092489137181964</c:v>
                </c:pt>
                <c:pt idx="12">
                  <c:v>0.90161390440720057</c:v>
                </c:pt>
                <c:pt idx="13">
                  <c:v>0.89106145251397728</c:v>
                </c:pt>
                <c:pt idx="14">
                  <c:v>0.87181874612042265</c:v>
                </c:pt>
                <c:pt idx="15">
                  <c:v>0.84978274363749262</c:v>
                </c:pt>
                <c:pt idx="16">
                  <c:v>0.83022967101180423</c:v>
                </c:pt>
                <c:pt idx="17">
                  <c:v>0.79360645561762877</c:v>
                </c:pt>
                <c:pt idx="18">
                  <c:v>0.72998137802607665</c:v>
                </c:pt>
                <c:pt idx="19">
                  <c:v>0.65052762259467389</c:v>
                </c:pt>
                <c:pt idx="20">
                  <c:v>0.14618249534450653</c:v>
                </c:pt>
                <c:pt idx="21">
                  <c:v>5.3382991930479878E-2</c:v>
                </c:pt>
                <c:pt idx="22">
                  <c:v>4.4382371198014921E-2</c:v>
                </c:pt>
                <c:pt idx="23">
                  <c:v>4.1899441340782127E-2</c:v>
                </c:pt>
              </c:numCache>
            </c:numRef>
          </c:yVal>
          <c:smooth val="1"/>
        </c:ser>
        <c:ser>
          <c:idx val="0"/>
          <c:order val="3"/>
          <c:tx>
            <c:v>VitHaps-C</c:v>
          </c:tx>
          <c:spPr>
            <a:ln w="38100">
              <a:solidFill>
                <a:srgbClr val="000080"/>
              </a:solidFill>
              <a:prstDash val="sysDash"/>
            </a:ln>
          </c:spPr>
          <c:marker>
            <c:symbol val="none"/>
          </c:marker>
          <c:xVal>
            <c:numRef>
              <c:f>'1a-new'!$D$66:$AA$66</c:f>
              <c:numCache>
                <c:formatCode>General</c:formatCode>
                <c:ptCount val="24"/>
                <c:pt idx="0">
                  <c:v>5.0944689393899178E-3</c:v>
                </c:pt>
                <c:pt idx="1">
                  <c:v>4.5170238371496918E-3</c:v>
                </c:pt>
                <c:pt idx="2">
                  <c:v>4.0906858644677016E-3</c:v>
                </c:pt>
                <c:pt idx="3">
                  <c:v>3.621174426197664E-3</c:v>
                </c:pt>
                <c:pt idx="4">
                  <c:v>3.1786464039201827E-3</c:v>
                </c:pt>
                <c:pt idx="5">
                  <c:v>2.8602420952082977E-3</c:v>
                </c:pt>
                <c:pt idx="6">
                  <c:v>2.5526311528934202E-3</c:v>
                </c:pt>
                <c:pt idx="7">
                  <c:v>2.2827969929681002E-3</c:v>
                </c:pt>
                <c:pt idx="8">
                  <c:v>2.0993097642190211E-3</c:v>
                </c:pt>
                <c:pt idx="9">
                  <c:v>1.9374092682638273E-3</c:v>
                </c:pt>
                <c:pt idx="10">
                  <c:v>1.8186822378966449E-3</c:v>
                </c:pt>
                <c:pt idx="11">
                  <c:v>1.7269386235220401E-3</c:v>
                </c:pt>
                <c:pt idx="12">
                  <c:v>1.5704348107652541E-3</c:v>
                </c:pt>
                <c:pt idx="13">
                  <c:v>1.4625011467951441E-3</c:v>
                </c:pt>
                <c:pt idx="14">
                  <c:v>1.3437741164281647E-3</c:v>
                </c:pt>
                <c:pt idx="15">
                  <c:v>1.2952039676414901E-3</c:v>
                </c:pt>
                <c:pt idx="16">
                  <c:v>1.1764769372743101E-3</c:v>
                </c:pt>
                <c:pt idx="17">
                  <c:v>1.1225101052893213E-3</c:v>
                </c:pt>
                <c:pt idx="18">
                  <c:v>1.06854327330419E-3</c:v>
                </c:pt>
                <c:pt idx="19">
                  <c:v>1.0037830749221061E-3</c:v>
                </c:pt>
                <c:pt idx="20">
                  <c:v>8.2029584617293724E-4</c:v>
                </c:pt>
                <c:pt idx="21">
                  <c:v>7.1236218220283834E-4</c:v>
                </c:pt>
                <c:pt idx="22">
                  <c:v>5.9903183503407593E-4</c:v>
                </c:pt>
                <c:pt idx="23">
                  <c:v>3.7776782389543337E-4</c:v>
                </c:pt>
              </c:numCache>
            </c:numRef>
          </c:xVal>
          <c:yVal>
            <c:numRef>
              <c:f>'1a-new'!$D$63:$AA$63</c:f>
              <c:numCache>
                <c:formatCode>General</c:formatCode>
                <c:ptCount val="24"/>
                <c:pt idx="0">
                  <c:v>0.96192609182530808</c:v>
                </c:pt>
                <c:pt idx="1">
                  <c:v>0.96192609182530808</c:v>
                </c:pt>
                <c:pt idx="2">
                  <c:v>0.96192609182530808</c:v>
                </c:pt>
                <c:pt idx="3">
                  <c:v>0.95856662933930559</c:v>
                </c:pt>
                <c:pt idx="4">
                  <c:v>0.95856662933930559</c:v>
                </c:pt>
                <c:pt idx="5">
                  <c:v>0.956326987681971</c:v>
                </c:pt>
                <c:pt idx="6">
                  <c:v>0.956326987681971</c:v>
                </c:pt>
                <c:pt idx="7">
                  <c:v>0.95520716685330342</c:v>
                </c:pt>
                <c:pt idx="8">
                  <c:v>0.95408734602463607</c:v>
                </c:pt>
                <c:pt idx="9">
                  <c:v>0.95072788353864435</c:v>
                </c:pt>
                <c:pt idx="10">
                  <c:v>0.95072788353864435</c:v>
                </c:pt>
                <c:pt idx="11">
                  <c:v>0.94624860022396462</c:v>
                </c:pt>
                <c:pt idx="12">
                  <c:v>0.94288913773796157</c:v>
                </c:pt>
                <c:pt idx="13">
                  <c:v>0.94176931690930366</c:v>
                </c:pt>
                <c:pt idx="14">
                  <c:v>0.93281075027995519</c:v>
                </c:pt>
                <c:pt idx="15">
                  <c:v>0.92721164613661811</c:v>
                </c:pt>
                <c:pt idx="16">
                  <c:v>0.91825307950727886</c:v>
                </c:pt>
                <c:pt idx="17">
                  <c:v>0.9092945128779395</c:v>
                </c:pt>
                <c:pt idx="18">
                  <c:v>0.90257558790592318</c:v>
                </c:pt>
                <c:pt idx="19">
                  <c:v>0.8846584546472589</c:v>
                </c:pt>
                <c:pt idx="20">
                  <c:v>0.84098544232923755</c:v>
                </c:pt>
                <c:pt idx="21">
                  <c:v>0.79395296752519662</c:v>
                </c:pt>
                <c:pt idx="22">
                  <c:v>0.66405375139978995</c:v>
                </c:pt>
                <c:pt idx="23">
                  <c:v>0.409854423292283</c:v>
                </c:pt>
              </c:numCache>
            </c:numRef>
          </c:yVal>
          <c:smooth val="1"/>
        </c:ser>
        <c:ser>
          <c:idx val="1"/>
          <c:order val="4"/>
          <c:tx>
            <c:v>VitProb-C</c:v>
          </c:tx>
          <c:spPr>
            <a:ln w="38100">
              <a:solidFill>
                <a:srgbClr val="FF00FF"/>
              </a:solidFill>
              <a:prstDash val="sysDash"/>
            </a:ln>
          </c:spPr>
          <c:marker>
            <c:symbol val="none"/>
          </c:marker>
          <c:xVal>
            <c:numRef>
              <c:f>'1a-new'!$D$72:$AA$72</c:f>
              <c:numCache>
                <c:formatCode>General</c:formatCode>
                <c:ptCount val="24"/>
                <c:pt idx="0">
                  <c:v>4.4954371043557104E-3</c:v>
                </c:pt>
                <c:pt idx="1">
                  <c:v>3.9449754181079787E-3</c:v>
                </c:pt>
                <c:pt idx="2">
                  <c:v>3.5510175446171409E-3</c:v>
                </c:pt>
                <c:pt idx="3">
                  <c:v>3.1732497207216802E-3</c:v>
                </c:pt>
                <c:pt idx="4">
                  <c:v>2.8440520456128001E-3</c:v>
                </c:pt>
                <c:pt idx="5">
                  <c:v>2.558027836092101E-3</c:v>
                </c:pt>
                <c:pt idx="6">
                  <c:v>2.3691439241443346E-3</c:v>
                </c:pt>
                <c:pt idx="7">
                  <c:v>2.2018467449905184E-3</c:v>
                </c:pt>
                <c:pt idx="8">
                  <c:v>2.0291528826382752E-3</c:v>
                </c:pt>
                <c:pt idx="9">
                  <c:v>1.8942358026756002E-3</c:v>
                </c:pt>
                <c:pt idx="10">
                  <c:v>1.7593187227129701E-3</c:v>
                </c:pt>
                <c:pt idx="11">
                  <c:v>1.5650381275668479E-3</c:v>
                </c:pt>
                <c:pt idx="12">
                  <c:v>1.4625011467951441E-3</c:v>
                </c:pt>
                <c:pt idx="13">
                  <c:v>1.3383774332295483E-3</c:v>
                </c:pt>
                <c:pt idx="14">
                  <c:v>1.2142537196639061E-3</c:v>
                </c:pt>
                <c:pt idx="15">
                  <c:v>1.1494935212818381E-3</c:v>
                </c:pt>
                <c:pt idx="16">
                  <c:v>1.0793366397012921E-3</c:v>
                </c:pt>
                <c:pt idx="17">
                  <c:v>1.030766490914603E-3</c:v>
                </c:pt>
                <c:pt idx="18">
                  <c:v>1.0037830749221061E-3</c:v>
                </c:pt>
                <c:pt idx="19">
                  <c:v>9.5521292613567291E-4</c:v>
                </c:pt>
                <c:pt idx="20">
                  <c:v>7.7712238058494614E-4</c:v>
                </c:pt>
                <c:pt idx="21">
                  <c:v>6.9617213260743903E-4</c:v>
                </c:pt>
                <c:pt idx="22">
                  <c:v>6.152218846298133E-4</c:v>
                </c:pt>
                <c:pt idx="23">
                  <c:v>4.1554460628501574E-4</c:v>
                </c:pt>
              </c:numCache>
            </c:numRef>
          </c:xVal>
          <c:yVal>
            <c:numRef>
              <c:f>'1a-new'!$D$69:$AA$69</c:f>
              <c:numCache>
                <c:formatCode>General</c:formatCode>
                <c:ptCount val="24"/>
                <c:pt idx="0">
                  <c:v>0.9596864501679736</c:v>
                </c:pt>
                <c:pt idx="1">
                  <c:v>0.9596864501679736</c:v>
                </c:pt>
                <c:pt idx="2">
                  <c:v>0.9596864501679736</c:v>
                </c:pt>
                <c:pt idx="3">
                  <c:v>0.9596864501679736</c:v>
                </c:pt>
                <c:pt idx="4">
                  <c:v>0.95856662933930559</c:v>
                </c:pt>
                <c:pt idx="5">
                  <c:v>0.956326987681971</c:v>
                </c:pt>
                <c:pt idx="6">
                  <c:v>0.95408734602463607</c:v>
                </c:pt>
                <c:pt idx="7">
                  <c:v>0.95296752519595673</c:v>
                </c:pt>
                <c:pt idx="8">
                  <c:v>0.95072788353864435</c:v>
                </c:pt>
                <c:pt idx="9">
                  <c:v>0.95072788353864435</c:v>
                </c:pt>
                <c:pt idx="10">
                  <c:v>0.94624860022396462</c:v>
                </c:pt>
                <c:pt idx="11">
                  <c:v>0.94176931690930366</c:v>
                </c:pt>
                <c:pt idx="12">
                  <c:v>0.93840985442330416</c:v>
                </c:pt>
                <c:pt idx="13">
                  <c:v>0.93729003359463681</c:v>
                </c:pt>
                <c:pt idx="14">
                  <c:v>0.93281075027995519</c:v>
                </c:pt>
                <c:pt idx="15">
                  <c:v>0.92833146696528568</c:v>
                </c:pt>
                <c:pt idx="16">
                  <c:v>0.92161254199328058</c:v>
                </c:pt>
                <c:pt idx="17">
                  <c:v>0.91713325867861162</c:v>
                </c:pt>
                <c:pt idx="18">
                  <c:v>0.91041433370659997</c:v>
                </c:pt>
                <c:pt idx="19">
                  <c:v>0.89697648376259853</c:v>
                </c:pt>
                <c:pt idx="20">
                  <c:v>0.8443449048152295</c:v>
                </c:pt>
                <c:pt idx="21">
                  <c:v>0.79171332586784737</c:v>
                </c:pt>
                <c:pt idx="22">
                  <c:v>0.68309070548712481</c:v>
                </c:pt>
                <c:pt idx="23">
                  <c:v>0.41209406494961598</c:v>
                </c:pt>
              </c:numCache>
            </c:numRef>
          </c:yVal>
          <c:smooth val="1"/>
        </c:ser>
        <c:ser>
          <c:idx val="2"/>
          <c:order val="5"/>
          <c:tx>
            <c:v>TotalProb-C</c:v>
          </c:tx>
          <c:spPr>
            <a:ln w="38100">
              <a:solidFill>
                <a:srgbClr val="00FF00"/>
              </a:solidFill>
              <a:prstDash val="sysDash"/>
            </a:ln>
          </c:spPr>
          <c:marker>
            <c:symbol val="none"/>
          </c:marker>
          <c:xVal>
            <c:numRef>
              <c:f>'1a-new'!$D$78:$AA$78</c:f>
              <c:numCache>
                <c:formatCode>General</c:formatCode>
                <c:ptCount val="24"/>
                <c:pt idx="0">
                  <c:v>1.3491707996265681E-2</c:v>
                </c:pt>
                <c:pt idx="1">
                  <c:v>8.5159660872428048E-3</c:v>
                </c:pt>
                <c:pt idx="2">
                  <c:v>4.9703452258243637E-3</c:v>
                </c:pt>
                <c:pt idx="3">
                  <c:v>3.6535545253887692E-3</c:v>
                </c:pt>
                <c:pt idx="4">
                  <c:v>3.1732497207216802E-3</c:v>
                </c:pt>
                <c:pt idx="5">
                  <c:v>2.7900852136278002E-3</c:v>
                </c:pt>
                <c:pt idx="6">
                  <c:v>2.4608875385187202E-3</c:v>
                </c:pt>
                <c:pt idx="7">
                  <c:v>2.2342268441816492E-3</c:v>
                </c:pt>
                <c:pt idx="8">
                  <c:v>2.050739615432401E-3</c:v>
                </c:pt>
                <c:pt idx="9">
                  <c:v>1.8780457530801768E-3</c:v>
                </c:pt>
                <c:pt idx="10">
                  <c:v>1.7377319899190141E-3</c:v>
                </c:pt>
                <c:pt idx="11">
                  <c:v>1.5650381275668479E-3</c:v>
                </c:pt>
                <c:pt idx="12">
                  <c:v>1.4463110971996138E-3</c:v>
                </c:pt>
                <c:pt idx="13">
                  <c:v>1.3167907004355641E-3</c:v>
                </c:pt>
                <c:pt idx="14">
                  <c:v>1.1764769372743101E-3</c:v>
                </c:pt>
                <c:pt idx="15">
                  <c:v>1.0847333228997261E-3</c:v>
                </c:pt>
                <c:pt idx="16">
                  <c:v>1.036163174113292E-3</c:v>
                </c:pt>
                <c:pt idx="17">
                  <c:v>9.9838639172368277E-4</c:v>
                </c:pt>
                <c:pt idx="18">
                  <c:v>9.6600629253275566E-4</c:v>
                </c:pt>
                <c:pt idx="19">
                  <c:v>9.1203946054763748E-4</c:v>
                </c:pt>
                <c:pt idx="20">
                  <c:v>7.4474228139377824E-4</c:v>
                </c:pt>
                <c:pt idx="21">
                  <c:v>6.7458539981326074E-4</c:v>
                </c:pt>
                <c:pt idx="22">
                  <c:v>5.9363515183564423E-4</c:v>
                </c:pt>
                <c:pt idx="23">
                  <c:v>3.5618109110136241E-4</c:v>
                </c:pt>
              </c:numCache>
            </c:numRef>
          </c:xVal>
          <c:yVal>
            <c:numRef>
              <c:f>'1a-new'!$D$75:$AA$75</c:f>
              <c:numCache>
                <c:formatCode>General</c:formatCode>
                <c:ptCount val="24"/>
                <c:pt idx="0">
                  <c:v>0.9731243001119817</c:v>
                </c:pt>
                <c:pt idx="1">
                  <c:v>0.96864501679732606</c:v>
                </c:pt>
                <c:pt idx="2">
                  <c:v>0.96304591265400286</c:v>
                </c:pt>
                <c:pt idx="3">
                  <c:v>0.9596864501679736</c:v>
                </c:pt>
                <c:pt idx="4">
                  <c:v>0.9596864501679736</c:v>
                </c:pt>
                <c:pt idx="5">
                  <c:v>0.95856662933930559</c:v>
                </c:pt>
                <c:pt idx="6">
                  <c:v>0.95744680851063835</c:v>
                </c:pt>
                <c:pt idx="7">
                  <c:v>0.95408734602463607</c:v>
                </c:pt>
                <c:pt idx="8">
                  <c:v>0.95184770436730171</c:v>
                </c:pt>
                <c:pt idx="9">
                  <c:v>0.95072788353864435</c:v>
                </c:pt>
                <c:pt idx="10">
                  <c:v>0.94624860022396462</c:v>
                </c:pt>
                <c:pt idx="11">
                  <c:v>0.94288913773796157</c:v>
                </c:pt>
                <c:pt idx="12">
                  <c:v>0.93840985442330416</c:v>
                </c:pt>
                <c:pt idx="13">
                  <c:v>0.93729003359463681</c:v>
                </c:pt>
                <c:pt idx="14">
                  <c:v>0.93169092945128784</c:v>
                </c:pt>
                <c:pt idx="15">
                  <c:v>0.92721164613661811</c:v>
                </c:pt>
                <c:pt idx="16">
                  <c:v>0.92049272116461356</c:v>
                </c:pt>
                <c:pt idx="17">
                  <c:v>0.91825307950727886</c:v>
                </c:pt>
                <c:pt idx="18">
                  <c:v>0.91041433370659997</c:v>
                </c:pt>
                <c:pt idx="19">
                  <c:v>0.8947368421052635</c:v>
                </c:pt>
                <c:pt idx="20">
                  <c:v>0.83986562150056165</c:v>
                </c:pt>
                <c:pt idx="21">
                  <c:v>0.78387458006718924</c:v>
                </c:pt>
                <c:pt idx="22">
                  <c:v>0.67637178051512936</c:v>
                </c:pt>
                <c:pt idx="23">
                  <c:v>0.39417693169093776</c:v>
                </c:pt>
              </c:numCache>
            </c:numRef>
          </c:yVal>
          <c:smooth val="1"/>
        </c:ser>
        <c:axId val="51083136"/>
        <c:axId val="51089408"/>
      </c:scatterChart>
      <c:valAx>
        <c:axId val="51083136"/>
        <c:scaling>
          <c:orientation val="minMax"/>
          <c:max val="1.4999999999999998E-2"/>
        </c:scaling>
        <c:axPos val="b"/>
        <c:title>
          <c:tx>
            <c:rich>
              <a:bodyPr/>
              <a:lstStyle/>
              <a:p>
                <a:pPr>
                  <a:defRPr sz="1500" b="1" i="0" u="none" strike="noStrike" baseline="0">
                    <a:solidFill>
                      <a:srgbClr val="000000"/>
                    </a:solidFill>
                    <a:latin typeface="Arial"/>
                    <a:ea typeface="Arial"/>
                    <a:cs typeface="Arial"/>
                  </a:defRPr>
                </a:pPr>
                <a:r>
                  <a:rPr lang="en-US"/>
                  <a:t>FP rate</a:t>
                </a:r>
              </a:p>
            </c:rich>
          </c:tx>
          <c:layout>
            <c:manualLayout>
              <c:xMode val="edge"/>
              <c:yMode val="edge"/>
              <c:x val="0.38842997598947976"/>
              <c:y val="0.89676113360324261"/>
            </c:manualLayout>
          </c:layout>
          <c:spPr>
            <a:noFill/>
            <a:ln w="25400">
              <a:noFill/>
            </a:ln>
          </c:spPr>
        </c:title>
        <c:numFmt formatCode="General" sourceLinked="1"/>
        <c:tickLblPos val="nextTo"/>
        <c:spPr>
          <a:ln w="3175">
            <a:solidFill>
              <a:srgbClr val="000000"/>
            </a:solidFill>
            <a:prstDash val="solid"/>
          </a:ln>
        </c:spPr>
        <c:txPr>
          <a:bodyPr rot="0" vert="horz"/>
          <a:lstStyle/>
          <a:p>
            <a:pPr>
              <a:defRPr sz="1500" b="0" i="0" u="none" strike="noStrike" baseline="0">
                <a:solidFill>
                  <a:srgbClr val="000000"/>
                </a:solidFill>
                <a:latin typeface="Arial"/>
                <a:ea typeface="Arial"/>
                <a:cs typeface="Arial"/>
              </a:defRPr>
            </a:pPr>
            <a:endParaRPr lang="en-US"/>
          </a:p>
        </c:txPr>
        <c:crossAx val="51089408"/>
        <c:crosses val="autoZero"/>
        <c:crossBetween val="midCat"/>
      </c:valAx>
      <c:valAx>
        <c:axId val="51089408"/>
        <c:scaling>
          <c:orientation val="minMax"/>
          <c:max val="1"/>
        </c:scaling>
        <c:axPos val="l"/>
        <c:majorGridlines>
          <c:spPr>
            <a:ln w="3175">
              <a:solidFill>
                <a:srgbClr val="000000"/>
              </a:solidFill>
              <a:prstDash val="solid"/>
            </a:ln>
          </c:spPr>
        </c:majorGridlines>
        <c:title>
          <c:tx>
            <c:rich>
              <a:bodyPr/>
              <a:lstStyle/>
              <a:p>
                <a:pPr>
                  <a:defRPr sz="1500" b="1" i="0" u="none" strike="noStrike" baseline="0">
                    <a:solidFill>
                      <a:srgbClr val="000000"/>
                    </a:solidFill>
                    <a:latin typeface="Arial"/>
                    <a:ea typeface="Arial"/>
                    <a:cs typeface="Arial"/>
                  </a:defRPr>
                </a:pPr>
                <a:r>
                  <a:rPr lang="en-US"/>
                  <a:t>Sensitivity</a:t>
                </a:r>
              </a:p>
            </c:rich>
          </c:tx>
          <c:layout>
            <c:manualLayout>
              <c:xMode val="edge"/>
              <c:yMode val="edge"/>
              <c:x val="1.8890211598271707E-2"/>
              <c:y val="0.32793522267206482"/>
            </c:manualLayout>
          </c:layout>
          <c:spPr>
            <a:noFill/>
            <a:ln w="25400">
              <a:noFill/>
            </a:ln>
          </c:spPr>
        </c:title>
        <c:numFmt formatCode="General" sourceLinked="1"/>
        <c:tickLblPos val="nextTo"/>
        <c:spPr>
          <a:ln w="3175">
            <a:solidFill>
              <a:srgbClr val="000000"/>
            </a:solidFill>
            <a:prstDash val="solid"/>
          </a:ln>
        </c:spPr>
        <c:txPr>
          <a:bodyPr rot="0" vert="horz"/>
          <a:lstStyle/>
          <a:p>
            <a:pPr>
              <a:defRPr sz="1500" b="0" i="0" u="none" strike="noStrike" baseline="0">
                <a:solidFill>
                  <a:srgbClr val="000000"/>
                </a:solidFill>
                <a:latin typeface="Arial"/>
                <a:ea typeface="Arial"/>
                <a:cs typeface="Arial"/>
              </a:defRPr>
            </a:pPr>
            <a:endParaRPr lang="en-US"/>
          </a:p>
        </c:txPr>
        <c:crossAx val="51083136"/>
        <c:crosses val="autoZero"/>
        <c:crossBetween val="midCat"/>
      </c:valAx>
      <c:spPr>
        <a:solidFill>
          <a:srgbClr val="FFFFFF"/>
        </a:solidFill>
        <a:ln w="12700">
          <a:solidFill>
            <a:srgbClr val="FFFFFF"/>
          </a:solidFill>
          <a:prstDash val="solid"/>
        </a:ln>
      </c:spPr>
    </c:plotArea>
    <c:legend>
      <c:legendPos val="r"/>
      <c:layout>
        <c:manualLayout>
          <c:xMode val="edge"/>
          <c:yMode val="edge"/>
          <c:x val="0.76523948084189775"/>
          <c:y val="0.22537112010796276"/>
          <c:w val="0.22077055913546711"/>
          <c:h val="0.3938289945547675"/>
        </c:manualLayout>
      </c:layout>
      <c:spPr>
        <a:solidFill>
          <a:srgbClr val="FFFFFF"/>
        </a:solidFill>
        <a:ln w="3175">
          <a:solidFill>
            <a:srgbClr val="000000"/>
          </a:solidFill>
          <a:prstDash val="solid"/>
        </a:ln>
      </c:spPr>
      <c:txPr>
        <a:bodyPr/>
        <a:lstStyle/>
        <a:p>
          <a:pPr>
            <a:defRPr sz="1380" b="0" i="0" u="none" strike="noStrike" baseline="0">
              <a:solidFill>
                <a:srgbClr val="000000"/>
              </a:solidFill>
              <a:latin typeface="Arial"/>
              <a:ea typeface="Arial"/>
              <a:cs typeface="Arial"/>
            </a:defRPr>
          </a:pPr>
          <a:endParaRPr lang="en-US"/>
        </a:p>
      </c:txPr>
    </c:legend>
    <c:plotVisOnly val="1"/>
    <c:dispBlanksAs val="gap"/>
  </c:chart>
  <c:spPr>
    <a:solidFill>
      <a:srgbClr val="FFFFFF"/>
    </a:solidFill>
    <a:ln w="3175">
      <a:solidFill>
        <a:srgbClr val="000000"/>
      </a:solidFill>
      <a:prstDash val="solid"/>
    </a:ln>
  </c:spPr>
  <c:txPr>
    <a:bodyPr/>
    <a:lstStyle/>
    <a:p>
      <a:pPr>
        <a:defRPr sz="1500" b="0" i="0" u="none" strike="noStrike" baseline="0">
          <a:solidFill>
            <a:srgbClr val="000000"/>
          </a:solidFill>
          <a:latin typeface="Arial"/>
          <a:ea typeface="Arial"/>
          <a:cs typeface="Arial"/>
        </a:defRPr>
      </a:pPr>
      <a:endParaRPr lang="en-US"/>
    </a:p>
  </c:txPr>
  <c:externalData r:id="rId1"/>
</c:chartSpace>
</file>

<file path=ppt/drawings/_rels/vmlDrawing1.v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8.wmf"/><Relationship Id="rId1" Type="http://schemas.openxmlformats.org/officeDocument/2006/relationships/image" Target="../media/image7.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image" Target="../media/image25.emf"/></Relationships>
</file>

<file path=ppt/drawings/_rels/vmlDrawing100.vml.rels><?xml version="1.0" encoding="UTF-8" standalone="yes"?>
<Relationships xmlns="http://schemas.openxmlformats.org/package/2006/relationships"><Relationship Id="rId2" Type="http://schemas.openxmlformats.org/officeDocument/2006/relationships/image" Target="../media/image157.wmf"/><Relationship Id="rId1" Type="http://schemas.openxmlformats.org/officeDocument/2006/relationships/image" Target="../media/image156.wmf"/></Relationships>
</file>

<file path=ppt/drawings/_rels/vmlDrawing101.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wmf"/><Relationship Id="rId1" Type="http://schemas.openxmlformats.org/officeDocument/2006/relationships/image" Target="../media/image34.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image" Target="../media/image47.wmf"/><Relationship Id="rId1" Type="http://schemas.openxmlformats.org/officeDocument/2006/relationships/image" Target="../media/image46.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image" Target="../media/image51.wmf"/><Relationship Id="rId1" Type="http://schemas.openxmlformats.org/officeDocument/2006/relationships/image" Target="../media/image50.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53.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image" Target="../media/image54.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56.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56.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5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56.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56.wmf"/></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image" Target="../media/image58.wmf"/><Relationship Id="rId1" Type="http://schemas.openxmlformats.org/officeDocument/2006/relationships/image" Target="../media/image57.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60.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61.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62.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63.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64.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69.emf"/></Relationships>
</file>

<file path=ppt/drawings/_rels/vmlDrawing29.vml.rels><?xml version="1.0" encoding="UTF-8" standalone="yes"?>
<Relationships xmlns="http://schemas.openxmlformats.org/package/2006/relationships"><Relationship Id="rId3" Type="http://schemas.openxmlformats.org/officeDocument/2006/relationships/image" Target="../media/image72.wmf"/><Relationship Id="rId7" Type="http://schemas.openxmlformats.org/officeDocument/2006/relationships/image" Target="../media/image76.wmf"/><Relationship Id="rId2" Type="http://schemas.openxmlformats.org/officeDocument/2006/relationships/image" Target="../media/image71.wmf"/><Relationship Id="rId1" Type="http://schemas.openxmlformats.org/officeDocument/2006/relationships/image" Target="../media/image70.wmf"/><Relationship Id="rId6" Type="http://schemas.openxmlformats.org/officeDocument/2006/relationships/image" Target="../media/image75.wmf"/><Relationship Id="rId5" Type="http://schemas.openxmlformats.org/officeDocument/2006/relationships/image" Target="../media/image74.wmf"/><Relationship Id="rId4" Type="http://schemas.openxmlformats.org/officeDocument/2006/relationships/image" Target="../media/image7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77.wmf"/></Relationships>
</file>

<file path=ppt/drawings/_rels/vmlDrawing31.vml.rels><?xml version="1.0" encoding="UTF-8" standalone="yes"?>
<Relationships xmlns="http://schemas.openxmlformats.org/package/2006/relationships"><Relationship Id="rId2" Type="http://schemas.openxmlformats.org/officeDocument/2006/relationships/image" Target="../media/image79.wmf"/><Relationship Id="rId1" Type="http://schemas.openxmlformats.org/officeDocument/2006/relationships/image" Target="../media/image78.wmf"/></Relationships>
</file>

<file path=ppt/drawings/_rels/vmlDrawing32.vml.rels><?xml version="1.0" encoding="UTF-8" standalone="yes"?>
<Relationships xmlns="http://schemas.openxmlformats.org/package/2006/relationships"><Relationship Id="rId8" Type="http://schemas.openxmlformats.org/officeDocument/2006/relationships/image" Target="../media/image91.wmf"/><Relationship Id="rId13" Type="http://schemas.openxmlformats.org/officeDocument/2006/relationships/image" Target="../media/image96.wmf"/><Relationship Id="rId3" Type="http://schemas.openxmlformats.org/officeDocument/2006/relationships/image" Target="../media/image86.wmf"/><Relationship Id="rId7" Type="http://schemas.openxmlformats.org/officeDocument/2006/relationships/image" Target="../media/image90.wmf"/><Relationship Id="rId12" Type="http://schemas.openxmlformats.org/officeDocument/2006/relationships/image" Target="../media/image95.wmf"/><Relationship Id="rId2" Type="http://schemas.openxmlformats.org/officeDocument/2006/relationships/image" Target="../media/image85.wmf"/><Relationship Id="rId1" Type="http://schemas.openxmlformats.org/officeDocument/2006/relationships/image" Target="../media/image84.wmf"/><Relationship Id="rId6" Type="http://schemas.openxmlformats.org/officeDocument/2006/relationships/image" Target="../media/image89.wmf"/><Relationship Id="rId11" Type="http://schemas.openxmlformats.org/officeDocument/2006/relationships/image" Target="../media/image94.wmf"/><Relationship Id="rId5" Type="http://schemas.openxmlformats.org/officeDocument/2006/relationships/image" Target="../media/image88.wmf"/><Relationship Id="rId10" Type="http://schemas.openxmlformats.org/officeDocument/2006/relationships/image" Target="../media/image93.wmf"/><Relationship Id="rId4" Type="http://schemas.openxmlformats.org/officeDocument/2006/relationships/image" Target="../media/image87.wmf"/><Relationship Id="rId9" Type="http://schemas.openxmlformats.org/officeDocument/2006/relationships/image" Target="../media/image92.wmf"/></Relationships>
</file>

<file path=ppt/drawings/_rels/vmlDrawing33.vml.rels><?xml version="1.0" encoding="UTF-8" standalone="yes"?>
<Relationships xmlns="http://schemas.openxmlformats.org/package/2006/relationships"><Relationship Id="rId8" Type="http://schemas.openxmlformats.org/officeDocument/2006/relationships/image" Target="../media/image91.wmf"/><Relationship Id="rId13" Type="http://schemas.openxmlformats.org/officeDocument/2006/relationships/image" Target="../media/image97.wmf"/><Relationship Id="rId3" Type="http://schemas.openxmlformats.org/officeDocument/2006/relationships/image" Target="../media/image86.wmf"/><Relationship Id="rId7" Type="http://schemas.openxmlformats.org/officeDocument/2006/relationships/image" Target="../media/image90.wmf"/><Relationship Id="rId12" Type="http://schemas.openxmlformats.org/officeDocument/2006/relationships/image" Target="../media/image95.wmf"/><Relationship Id="rId2" Type="http://schemas.openxmlformats.org/officeDocument/2006/relationships/image" Target="../media/image85.wmf"/><Relationship Id="rId16" Type="http://schemas.openxmlformats.org/officeDocument/2006/relationships/image" Target="../media/image100.wmf"/><Relationship Id="rId1" Type="http://schemas.openxmlformats.org/officeDocument/2006/relationships/image" Target="../media/image84.wmf"/><Relationship Id="rId6" Type="http://schemas.openxmlformats.org/officeDocument/2006/relationships/image" Target="../media/image89.wmf"/><Relationship Id="rId11" Type="http://schemas.openxmlformats.org/officeDocument/2006/relationships/image" Target="../media/image94.wmf"/><Relationship Id="rId5" Type="http://schemas.openxmlformats.org/officeDocument/2006/relationships/image" Target="../media/image88.wmf"/><Relationship Id="rId15" Type="http://schemas.openxmlformats.org/officeDocument/2006/relationships/image" Target="../media/image99.wmf"/><Relationship Id="rId10" Type="http://schemas.openxmlformats.org/officeDocument/2006/relationships/image" Target="../media/image93.wmf"/><Relationship Id="rId4" Type="http://schemas.openxmlformats.org/officeDocument/2006/relationships/image" Target="../media/image87.wmf"/><Relationship Id="rId9" Type="http://schemas.openxmlformats.org/officeDocument/2006/relationships/image" Target="../media/image92.wmf"/><Relationship Id="rId14" Type="http://schemas.openxmlformats.org/officeDocument/2006/relationships/image" Target="../media/image98.wmf"/></Relationships>
</file>

<file path=ppt/drawings/_rels/vmlDrawing34.vml.rels><?xml version="1.0" encoding="UTF-8" standalone="yes"?>
<Relationships xmlns="http://schemas.openxmlformats.org/package/2006/relationships"><Relationship Id="rId8" Type="http://schemas.openxmlformats.org/officeDocument/2006/relationships/image" Target="../media/image91.wmf"/><Relationship Id="rId13" Type="http://schemas.openxmlformats.org/officeDocument/2006/relationships/image" Target="../media/image98.wmf"/><Relationship Id="rId3" Type="http://schemas.openxmlformats.org/officeDocument/2006/relationships/image" Target="../media/image86.wmf"/><Relationship Id="rId7" Type="http://schemas.openxmlformats.org/officeDocument/2006/relationships/image" Target="../media/image90.wmf"/><Relationship Id="rId12" Type="http://schemas.openxmlformats.org/officeDocument/2006/relationships/image" Target="../media/image95.wmf"/><Relationship Id="rId2" Type="http://schemas.openxmlformats.org/officeDocument/2006/relationships/image" Target="../media/image85.wmf"/><Relationship Id="rId16" Type="http://schemas.openxmlformats.org/officeDocument/2006/relationships/image" Target="../media/image103.wmf"/><Relationship Id="rId1" Type="http://schemas.openxmlformats.org/officeDocument/2006/relationships/image" Target="../media/image84.wmf"/><Relationship Id="rId6" Type="http://schemas.openxmlformats.org/officeDocument/2006/relationships/image" Target="../media/image89.wmf"/><Relationship Id="rId11" Type="http://schemas.openxmlformats.org/officeDocument/2006/relationships/image" Target="../media/image94.wmf"/><Relationship Id="rId5" Type="http://schemas.openxmlformats.org/officeDocument/2006/relationships/image" Target="../media/image88.wmf"/><Relationship Id="rId15" Type="http://schemas.openxmlformats.org/officeDocument/2006/relationships/image" Target="../media/image102.wmf"/><Relationship Id="rId10" Type="http://schemas.openxmlformats.org/officeDocument/2006/relationships/image" Target="../media/image93.wmf"/><Relationship Id="rId4" Type="http://schemas.openxmlformats.org/officeDocument/2006/relationships/image" Target="../media/image87.wmf"/><Relationship Id="rId9" Type="http://schemas.openxmlformats.org/officeDocument/2006/relationships/image" Target="../media/image92.wmf"/><Relationship Id="rId14" Type="http://schemas.openxmlformats.org/officeDocument/2006/relationships/image" Target="../media/image101.wmf"/></Relationships>
</file>

<file path=ppt/drawings/_rels/vmlDrawing35.vml.rels><?xml version="1.0" encoding="UTF-8" standalone="yes"?>
<Relationships xmlns="http://schemas.openxmlformats.org/package/2006/relationships"><Relationship Id="rId8" Type="http://schemas.openxmlformats.org/officeDocument/2006/relationships/image" Target="../media/image91.wmf"/><Relationship Id="rId13" Type="http://schemas.openxmlformats.org/officeDocument/2006/relationships/image" Target="../media/image98.wmf"/><Relationship Id="rId3" Type="http://schemas.openxmlformats.org/officeDocument/2006/relationships/image" Target="../media/image86.wmf"/><Relationship Id="rId7" Type="http://schemas.openxmlformats.org/officeDocument/2006/relationships/image" Target="../media/image90.wmf"/><Relationship Id="rId12" Type="http://schemas.openxmlformats.org/officeDocument/2006/relationships/image" Target="../media/image95.wmf"/><Relationship Id="rId2" Type="http://schemas.openxmlformats.org/officeDocument/2006/relationships/image" Target="../media/image85.wmf"/><Relationship Id="rId16" Type="http://schemas.openxmlformats.org/officeDocument/2006/relationships/image" Target="../media/image106.wmf"/><Relationship Id="rId1" Type="http://schemas.openxmlformats.org/officeDocument/2006/relationships/image" Target="../media/image84.wmf"/><Relationship Id="rId6" Type="http://schemas.openxmlformats.org/officeDocument/2006/relationships/image" Target="../media/image89.wmf"/><Relationship Id="rId11" Type="http://schemas.openxmlformats.org/officeDocument/2006/relationships/image" Target="../media/image94.wmf"/><Relationship Id="rId5" Type="http://schemas.openxmlformats.org/officeDocument/2006/relationships/image" Target="../media/image88.wmf"/><Relationship Id="rId15" Type="http://schemas.openxmlformats.org/officeDocument/2006/relationships/image" Target="../media/image105.wmf"/><Relationship Id="rId10" Type="http://schemas.openxmlformats.org/officeDocument/2006/relationships/image" Target="../media/image93.wmf"/><Relationship Id="rId4" Type="http://schemas.openxmlformats.org/officeDocument/2006/relationships/image" Target="../media/image87.wmf"/><Relationship Id="rId9" Type="http://schemas.openxmlformats.org/officeDocument/2006/relationships/image" Target="../media/image92.wmf"/><Relationship Id="rId14" Type="http://schemas.openxmlformats.org/officeDocument/2006/relationships/image" Target="../media/image104.wmf"/></Relationships>
</file>

<file path=ppt/drawings/_rels/vmlDrawing36.vml.rels><?xml version="1.0" encoding="UTF-8" standalone="yes"?>
<Relationships xmlns="http://schemas.openxmlformats.org/package/2006/relationships"><Relationship Id="rId8" Type="http://schemas.openxmlformats.org/officeDocument/2006/relationships/image" Target="../media/image91.wmf"/><Relationship Id="rId13" Type="http://schemas.openxmlformats.org/officeDocument/2006/relationships/image" Target="../media/image98.wmf"/><Relationship Id="rId3" Type="http://schemas.openxmlformats.org/officeDocument/2006/relationships/image" Target="../media/image86.wmf"/><Relationship Id="rId7" Type="http://schemas.openxmlformats.org/officeDocument/2006/relationships/image" Target="../media/image90.wmf"/><Relationship Id="rId12" Type="http://schemas.openxmlformats.org/officeDocument/2006/relationships/image" Target="../media/image95.wmf"/><Relationship Id="rId2" Type="http://schemas.openxmlformats.org/officeDocument/2006/relationships/image" Target="../media/image85.wmf"/><Relationship Id="rId16" Type="http://schemas.openxmlformats.org/officeDocument/2006/relationships/image" Target="../media/image109.wmf"/><Relationship Id="rId1" Type="http://schemas.openxmlformats.org/officeDocument/2006/relationships/image" Target="../media/image84.wmf"/><Relationship Id="rId6" Type="http://schemas.openxmlformats.org/officeDocument/2006/relationships/image" Target="../media/image89.wmf"/><Relationship Id="rId11" Type="http://schemas.openxmlformats.org/officeDocument/2006/relationships/image" Target="../media/image94.wmf"/><Relationship Id="rId5" Type="http://schemas.openxmlformats.org/officeDocument/2006/relationships/image" Target="../media/image88.wmf"/><Relationship Id="rId15" Type="http://schemas.openxmlformats.org/officeDocument/2006/relationships/image" Target="../media/image108.wmf"/><Relationship Id="rId10" Type="http://schemas.openxmlformats.org/officeDocument/2006/relationships/image" Target="../media/image93.wmf"/><Relationship Id="rId4" Type="http://schemas.openxmlformats.org/officeDocument/2006/relationships/image" Target="../media/image87.wmf"/><Relationship Id="rId9" Type="http://schemas.openxmlformats.org/officeDocument/2006/relationships/image" Target="../media/image92.wmf"/><Relationship Id="rId14" Type="http://schemas.openxmlformats.org/officeDocument/2006/relationships/image" Target="../media/image107.wmf"/></Relationships>
</file>

<file path=ppt/drawings/_rels/vmlDrawing37.vml.rels><?xml version="1.0" encoding="UTF-8" standalone="yes"?>
<Relationships xmlns="http://schemas.openxmlformats.org/package/2006/relationships"><Relationship Id="rId8" Type="http://schemas.openxmlformats.org/officeDocument/2006/relationships/image" Target="../media/image91.wmf"/><Relationship Id="rId13" Type="http://schemas.openxmlformats.org/officeDocument/2006/relationships/image" Target="../media/image98.wmf"/><Relationship Id="rId3" Type="http://schemas.openxmlformats.org/officeDocument/2006/relationships/image" Target="../media/image86.wmf"/><Relationship Id="rId7" Type="http://schemas.openxmlformats.org/officeDocument/2006/relationships/image" Target="../media/image90.wmf"/><Relationship Id="rId12" Type="http://schemas.openxmlformats.org/officeDocument/2006/relationships/image" Target="../media/image95.wmf"/><Relationship Id="rId2" Type="http://schemas.openxmlformats.org/officeDocument/2006/relationships/image" Target="../media/image85.wmf"/><Relationship Id="rId16" Type="http://schemas.openxmlformats.org/officeDocument/2006/relationships/image" Target="../media/image112.wmf"/><Relationship Id="rId1" Type="http://schemas.openxmlformats.org/officeDocument/2006/relationships/image" Target="../media/image84.wmf"/><Relationship Id="rId6" Type="http://schemas.openxmlformats.org/officeDocument/2006/relationships/image" Target="../media/image89.wmf"/><Relationship Id="rId11" Type="http://schemas.openxmlformats.org/officeDocument/2006/relationships/image" Target="../media/image94.wmf"/><Relationship Id="rId5" Type="http://schemas.openxmlformats.org/officeDocument/2006/relationships/image" Target="../media/image88.wmf"/><Relationship Id="rId15" Type="http://schemas.openxmlformats.org/officeDocument/2006/relationships/image" Target="../media/image111.wmf"/><Relationship Id="rId10" Type="http://schemas.openxmlformats.org/officeDocument/2006/relationships/image" Target="../media/image93.wmf"/><Relationship Id="rId4" Type="http://schemas.openxmlformats.org/officeDocument/2006/relationships/image" Target="../media/image87.wmf"/><Relationship Id="rId9" Type="http://schemas.openxmlformats.org/officeDocument/2006/relationships/image" Target="../media/image92.wmf"/><Relationship Id="rId14" Type="http://schemas.openxmlformats.org/officeDocument/2006/relationships/image" Target="../media/image110.w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16.w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2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125.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126.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127.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128.emf"/></Relationships>
</file>

<file path=ppt/drawings/_rels/vmlDrawing44.vml.rels><?xml version="1.0" encoding="UTF-8" standalone="yes"?>
<Relationships xmlns="http://schemas.openxmlformats.org/package/2006/relationships"><Relationship Id="rId3" Type="http://schemas.openxmlformats.org/officeDocument/2006/relationships/image" Target="../media/image131.wmf"/><Relationship Id="rId2" Type="http://schemas.openxmlformats.org/officeDocument/2006/relationships/image" Target="../media/image130.wmf"/><Relationship Id="rId1" Type="http://schemas.openxmlformats.org/officeDocument/2006/relationships/image" Target="../media/image129.wmf"/><Relationship Id="rId4" Type="http://schemas.openxmlformats.org/officeDocument/2006/relationships/image" Target="../media/image132.w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133.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134.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135.emf"/></Relationships>
</file>

<file path=ppt/drawings/_rels/vmlDrawing48.vml.rels><?xml version="1.0" encoding="UTF-8" standalone="yes"?>
<Relationships xmlns="http://schemas.openxmlformats.org/package/2006/relationships"><Relationship Id="rId8" Type="http://schemas.openxmlformats.org/officeDocument/2006/relationships/image" Target="../media/image149.emf"/><Relationship Id="rId3" Type="http://schemas.openxmlformats.org/officeDocument/2006/relationships/image" Target="../media/image144.emf"/><Relationship Id="rId7" Type="http://schemas.openxmlformats.org/officeDocument/2006/relationships/image" Target="../media/image148.emf"/><Relationship Id="rId12" Type="http://schemas.openxmlformats.org/officeDocument/2006/relationships/image" Target="../media/image153.emf"/><Relationship Id="rId2" Type="http://schemas.openxmlformats.org/officeDocument/2006/relationships/image" Target="../media/image143.emf"/><Relationship Id="rId1" Type="http://schemas.openxmlformats.org/officeDocument/2006/relationships/image" Target="../media/image142.emf"/><Relationship Id="rId6" Type="http://schemas.openxmlformats.org/officeDocument/2006/relationships/image" Target="../media/image147.emf"/><Relationship Id="rId11" Type="http://schemas.openxmlformats.org/officeDocument/2006/relationships/image" Target="../media/image152.emf"/><Relationship Id="rId5" Type="http://schemas.openxmlformats.org/officeDocument/2006/relationships/image" Target="../media/image146.emf"/><Relationship Id="rId10" Type="http://schemas.openxmlformats.org/officeDocument/2006/relationships/image" Target="../media/image151.emf"/><Relationship Id="rId4" Type="http://schemas.openxmlformats.org/officeDocument/2006/relationships/image" Target="../media/image145.emf"/><Relationship Id="rId9" Type="http://schemas.openxmlformats.org/officeDocument/2006/relationships/image" Target="../media/image150.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154.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50.vml.rels><?xml version="1.0" encoding="UTF-8" standalone="yes"?>
<Relationships xmlns="http://schemas.openxmlformats.org/package/2006/relationships"><Relationship Id="rId2" Type="http://schemas.openxmlformats.org/officeDocument/2006/relationships/image" Target="../media/image155.wmf"/><Relationship Id="rId1" Type="http://schemas.openxmlformats.org/officeDocument/2006/relationships/image" Target="../media/image154.wmf"/></Relationships>
</file>

<file path=ppt/drawings/_rels/vmlDrawing51.vml.rels><?xml version="1.0" encoding="UTF-8" standalone="yes"?>
<Relationships xmlns="http://schemas.openxmlformats.org/package/2006/relationships"><Relationship Id="rId2" Type="http://schemas.openxmlformats.org/officeDocument/2006/relationships/image" Target="../media/image157.wmf"/><Relationship Id="rId1" Type="http://schemas.openxmlformats.org/officeDocument/2006/relationships/image" Target="../media/image156.wmf"/></Relationships>
</file>

<file path=ppt/drawings/_rels/vmlDrawing52.vml.rels><?xml version="1.0" encoding="UTF-8" standalone="yes"?>
<Relationships xmlns="http://schemas.openxmlformats.org/package/2006/relationships"><Relationship Id="rId2" Type="http://schemas.openxmlformats.org/officeDocument/2006/relationships/image" Target="../media/image159.wmf"/><Relationship Id="rId1" Type="http://schemas.openxmlformats.org/officeDocument/2006/relationships/image" Target="../media/image158.wmf"/></Relationships>
</file>

<file path=ppt/drawings/_rels/vmlDrawing53.vml.rels><?xml version="1.0" encoding="UTF-8" standalone="yes"?>
<Relationships xmlns="http://schemas.openxmlformats.org/package/2006/relationships"><Relationship Id="rId2" Type="http://schemas.openxmlformats.org/officeDocument/2006/relationships/image" Target="../media/image161.wmf"/><Relationship Id="rId1" Type="http://schemas.openxmlformats.org/officeDocument/2006/relationships/image" Target="../media/image160.wmf"/></Relationships>
</file>

<file path=ppt/drawings/_rels/vmlDrawing54.vml.rels><?xml version="1.0" encoding="UTF-8" standalone="yes"?>
<Relationships xmlns="http://schemas.openxmlformats.org/package/2006/relationships"><Relationship Id="rId3" Type="http://schemas.openxmlformats.org/officeDocument/2006/relationships/image" Target="../media/image164.wmf"/><Relationship Id="rId2" Type="http://schemas.openxmlformats.org/officeDocument/2006/relationships/image" Target="../media/image163.wmf"/><Relationship Id="rId1" Type="http://schemas.openxmlformats.org/officeDocument/2006/relationships/image" Target="../media/image162.wmf"/><Relationship Id="rId5" Type="http://schemas.openxmlformats.org/officeDocument/2006/relationships/image" Target="../media/image166.wmf"/><Relationship Id="rId4" Type="http://schemas.openxmlformats.org/officeDocument/2006/relationships/image" Target="../media/image165.wmf"/></Relationships>
</file>

<file path=ppt/drawings/_rels/vmlDrawing55.vml.rels><?xml version="1.0" encoding="UTF-8" standalone="yes"?>
<Relationships xmlns="http://schemas.openxmlformats.org/package/2006/relationships"><Relationship Id="rId3" Type="http://schemas.openxmlformats.org/officeDocument/2006/relationships/image" Target="../media/image169.wmf"/><Relationship Id="rId2" Type="http://schemas.openxmlformats.org/officeDocument/2006/relationships/image" Target="../media/image168.wmf"/><Relationship Id="rId1" Type="http://schemas.openxmlformats.org/officeDocument/2006/relationships/image" Target="../media/image167.wmf"/><Relationship Id="rId4" Type="http://schemas.openxmlformats.org/officeDocument/2006/relationships/image" Target="../media/image170.wmf"/></Relationships>
</file>

<file path=ppt/drawings/_rels/vmlDrawing56.vml.rels><?xml version="1.0" encoding="UTF-8" standalone="yes"?>
<Relationships xmlns="http://schemas.openxmlformats.org/package/2006/relationships"><Relationship Id="rId2" Type="http://schemas.openxmlformats.org/officeDocument/2006/relationships/image" Target="../media/image172.emf"/><Relationship Id="rId1" Type="http://schemas.openxmlformats.org/officeDocument/2006/relationships/image" Target="../media/image171.emf"/></Relationships>
</file>

<file path=ppt/drawings/_rels/vmlDrawing57.vml.rels><?xml version="1.0" encoding="UTF-8" standalone="yes"?>
<Relationships xmlns="http://schemas.openxmlformats.org/package/2006/relationships"><Relationship Id="rId2" Type="http://schemas.openxmlformats.org/officeDocument/2006/relationships/image" Target="../media/image174.emf"/><Relationship Id="rId1" Type="http://schemas.openxmlformats.org/officeDocument/2006/relationships/image" Target="../media/image173.e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175.emf"/></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176.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wmf"/><Relationship Id="rId1" Type="http://schemas.openxmlformats.org/officeDocument/2006/relationships/image" Target="../media/image11.wmf"/><Relationship Id="rId4" Type="http://schemas.openxmlformats.org/officeDocument/2006/relationships/image" Target="../media/image14.wmf"/></Relationships>
</file>

<file path=ppt/drawings/_rels/vmlDrawing60.vml.rels><?xml version="1.0" encoding="UTF-8" standalone="yes"?>
<Relationships xmlns="http://schemas.openxmlformats.org/package/2006/relationships"><Relationship Id="rId3" Type="http://schemas.openxmlformats.org/officeDocument/2006/relationships/image" Target="../media/image181.wmf"/><Relationship Id="rId2" Type="http://schemas.openxmlformats.org/officeDocument/2006/relationships/image" Target="../media/image130.wmf"/><Relationship Id="rId1" Type="http://schemas.openxmlformats.org/officeDocument/2006/relationships/image" Target="../media/image180.wmf"/><Relationship Id="rId4" Type="http://schemas.openxmlformats.org/officeDocument/2006/relationships/image" Target="../media/image182.wmf"/></Relationships>
</file>

<file path=ppt/drawings/_rels/vmlDrawing61.vml.rels><?xml version="1.0" encoding="UTF-8" standalone="yes"?>
<Relationships xmlns="http://schemas.openxmlformats.org/package/2006/relationships"><Relationship Id="rId2" Type="http://schemas.openxmlformats.org/officeDocument/2006/relationships/image" Target="../media/image184.wmf"/><Relationship Id="rId1" Type="http://schemas.openxmlformats.org/officeDocument/2006/relationships/image" Target="../media/image183.wmf"/></Relationships>
</file>

<file path=ppt/drawings/_rels/vmlDrawing62.vml.rels><?xml version="1.0" encoding="UTF-8" standalone="yes"?>
<Relationships xmlns="http://schemas.openxmlformats.org/package/2006/relationships"><Relationship Id="rId3" Type="http://schemas.openxmlformats.org/officeDocument/2006/relationships/image" Target="../media/image182.wmf"/><Relationship Id="rId2" Type="http://schemas.openxmlformats.org/officeDocument/2006/relationships/image" Target="../media/image181.wmf"/><Relationship Id="rId1" Type="http://schemas.openxmlformats.org/officeDocument/2006/relationships/image" Target="../media/image185.wmf"/></Relationships>
</file>

<file path=ppt/drawings/_rels/vmlDrawing63.vml.rels><?xml version="1.0" encoding="UTF-8" standalone="yes"?>
<Relationships xmlns="http://schemas.openxmlformats.org/package/2006/relationships"><Relationship Id="rId1" Type="http://schemas.openxmlformats.org/officeDocument/2006/relationships/image" Target="../media/image53.wmf"/></Relationships>
</file>

<file path=ppt/drawings/_rels/vmlDrawing64.vml.rels><?xml version="1.0" encoding="UTF-8" standalone="yes"?>
<Relationships xmlns="http://schemas.openxmlformats.org/package/2006/relationships"><Relationship Id="rId2" Type="http://schemas.openxmlformats.org/officeDocument/2006/relationships/image" Target="../media/image187.wmf"/><Relationship Id="rId1" Type="http://schemas.openxmlformats.org/officeDocument/2006/relationships/image" Target="../media/image186.wmf"/></Relationships>
</file>

<file path=ppt/drawings/_rels/vmlDrawing65.vml.rels><?xml version="1.0" encoding="UTF-8" standalone="yes"?>
<Relationships xmlns="http://schemas.openxmlformats.org/package/2006/relationships"><Relationship Id="rId1" Type="http://schemas.openxmlformats.org/officeDocument/2006/relationships/image" Target="../media/image188.wmf"/></Relationships>
</file>

<file path=ppt/drawings/_rels/vmlDrawing66.vml.rels><?xml version="1.0" encoding="UTF-8" standalone="yes"?>
<Relationships xmlns="http://schemas.openxmlformats.org/package/2006/relationships"><Relationship Id="rId1" Type="http://schemas.openxmlformats.org/officeDocument/2006/relationships/image" Target="../media/image188.wmf"/></Relationships>
</file>

<file path=ppt/drawings/_rels/vmlDrawing67.vml.rels><?xml version="1.0" encoding="UTF-8" standalone="yes"?>
<Relationships xmlns="http://schemas.openxmlformats.org/package/2006/relationships"><Relationship Id="rId1" Type="http://schemas.openxmlformats.org/officeDocument/2006/relationships/image" Target="../media/image188.wmf"/></Relationships>
</file>

<file path=ppt/drawings/_rels/vmlDrawing68.vml.rels><?xml version="1.0" encoding="UTF-8" standalone="yes"?>
<Relationships xmlns="http://schemas.openxmlformats.org/package/2006/relationships"><Relationship Id="rId1" Type="http://schemas.openxmlformats.org/officeDocument/2006/relationships/image" Target="../media/image188.wmf"/></Relationships>
</file>

<file path=ppt/drawings/_rels/vmlDrawing69.vml.rels><?xml version="1.0" encoding="UTF-8" standalone="yes"?>
<Relationships xmlns="http://schemas.openxmlformats.org/package/2006/relationships"><Relationship Id="rId1" Type="http://schemas.openxmlformats.org/officeDocument/2006/relationships/image" Target="../media/image188.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70.vml.rels><?xml version="1.0" encoding="UTF-8" standalone="yes"?>
<Relationships xmlns="http://schemas.openxmlformats.org/package/2006/relationships"><Relationship Id="rId3" Type="http://schemas.openxmlformats.org/officeDocument/2006/relationships/image" Target="../media/image191.wmf"/><Relationship Id="rId2" Type="http://schemas.openxmlformats.org/officeDocument/2006/relationships/image" Target="../media/image190.wmf"/><Relationship Id="rId1" Type="http://schemas.openxmlformats.org/officeDocument/2006/relationships/image" Target="../media/image189.wmf"/></Relationships>
</file>

<file path=ppt/drawings/_rels/vmlDrawing71.vml.rels><?xml version="1.0" encoding="UTF-8" standalone="yes"?>
<Relationships xmlns="http://schemas.openxmlformats.org/package/2006/relationships"><Relationship Id="rId1" Type="http://schemas.openxmlformats.org/officeDocument/2006/relationships/image" Target="../media/image192.emf"/></Relationships>
</file>

<file path=ppt/drawings/_rels/vmlDrawing72.vml.rels><?xml version="1.0" encoding="UTF-8" standalone="yes"?>
<Relationships xmlns="http://schemas.openxmlformats.org/package/2006/relationships"><Relationship Id="rId1" Type="http://schemas.openxmlformats.org/officeDocument/2006/relationships/image" Target="../media/image193.emf"/></Relationships>
</file>

<file path=ppt/drawings/_rels/vmlDrawing73.vml.rels><?xml version="1.0" encoding="UTF-8" standalone="yes"?>
<Relationships xmlns="http://schemas.openxmlformats.org/package/2006/relationships"><Relationship Id="rId1" Type="http://schemas.openxmlformats.org/officeDocument/2006/relationships/image" Target="../media/image62.emf"/></Relationships>
</file>

<file path=ppt/drawings/_rels/vmlDrawing74.vml.rels><?xml version="1.0" encoding="UTF-8" standalone="yes"?>
<Relationships xmlns="http://schemas.openxmlformats.org/package/2006/relationships"><Relationship Id="rId1" Type="http://schemas.openxmlformats.org/officeDocument/2006/relationships/image" Target="../media/image63.emf"/></Relationships>
</file>

<file path=ppt/drawings/_rels/vmlDrawing75.vml.rels><?xml version="1.0" encoding="UTF-8" standalone="yes"?>
<Relationships xmlns="http://schemas.openxmlformats.org/package/2006/relationships"><Relationship Id="rId1" Type="http://schemas.openxmlformats.org/officeDocument/2006/relationships/image" Target="../media/image64.emf"/></Relationships>
</file>

<file path=ppt/drawings/_rels/vmlDrawing76.vml.rels><?xml version="1.0" encoding="UTF-8" standalone="yes"?>
<Relationships xmlns="http://schemas.openxmlformats.org/package/2006/relationships"><Relationship Id="rId1" Type="http://schemas.openxmlformats.org/officeDocument/2006/relationships/image" Target="../media/image69.emf"/></Relationships>
</file>

<file path=ppt/drawings/_rels/vmlDrawing77.vml.rels><?xml version="1.0" encoding="UTF-8" standalone="yes"?>
<Relationships xmlns="http://schemas.openxmlformats.org/package/2006/relationships"><Relationship Id="rId1" Type="http://schemas.openxmlformats.org/officeDocument/2006/relationships/image" Target="../media/image116.wmf"/></Relationships>
</file>

<file path=ppt/drawings/_rels/vmlDrawing78.vml.rels><?xml version="1.0" encoding="UTF-8" standalone="yes"?>
<Relationships xmlns="http://schemas.openxmlformats.org/package/2006/relationships"><Relationship Id="rId3" Type="http://schemas.openxmlformats.org/officeDocument/2006/relationships/image" Target="../media/image182.wmf"/><Relationship Id="rId2" Type="http://schemas.openxmlformats.org/officeDocument/2006/relationships/image" Target="../media/image181.wmf"/><Relationship Id="rId1" Type="http://schemas.openxmlformats.org/officeDocument/2006/relationships/image" Target="../media/image185.wmf"/><Relationship Id="rId4" Type="http://schemas.openxmlformats.org/officeDocument/2006/relationships/image" Target="../media/image194.wmf"/></Relationships>
</file>

<file path=ppt/drawings/_rels/vmlDrawing79.vml.rels><?xml version="1.0" encoding="UTF-8" standalone="yes"?>
<Relationships xmlns="http://schemas.openxmlformats.org/package/2006/relationships"><Relationship Id="rId3" Type="http://schemas.openxmlformats.org/officeDocument/2006/relationships/image" Target="../media/image197.wmf"/><Relationship Id="rId2" Type="http://schemas.openxmlformats.org/officeDocument/2006/relationships/image" Target="../media/image196.wmf"/><Relationship Id="rId1" Type="http://schemas.openxmlformats.org/officeDocument/2006/relationships/image" Target="../media/image195.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image" Target="../media/image17.wmf"/></Relationships>
</file>

<file path=ppt/drawings/_rels/vmlDrawing80.vml.rels><?xml version="1.0" encoding="UTF-8" standalone="yes"?>
<Relationships xmlns="http://schemas.openxmlformats.org/package/2006/relationships"><Relationship Id="rId1" Type="http://schemas.openxmlformats.org/officeDocument/2006/relationships/image" Target="../media/image133.emf"/></Relationships>
</file>

<file path=ppt/drawings/_rels/vmlDrawing81.vml.rels><?xml version="1.0" encoding="UTF-8" standalone="yes"?>
<Relationships xmlns="http://schemas.openxmlformats.org/package/2006/relationships"><Relationship Id="rId1" Type="http://schemas.openxmlformats.org/officeDocument/2006/relationships/image" Target="../media/image134.emf"/></Relationships>
</file>

<file path=ppt/drawings/_rels/vmlDrawing82.vml.rels><?xml version="1.0" encoding="UTF-8" standalone="yes"?>
<Relationships xmlns="http://schemas.openxmlformats.org/package/2006/relationships"><Relationship Id="rId1" Type="http://schemas.openxmlformats.org/officeDocument/2006/relationships/image" Target="../media/image135.emf"/></Relationships>
</file>

<file path=ppt/drawings/_rels/vmlDrawing83.vml.rels><?xml version="1.0" encoding="UTF-8" standalone="yes"?>
<Relationships xmlns="http://schemas.openxmlformats.org/package/2006/relationships"><Relationship Id="rId8" Type="http://schemas.openxmlformats.org/officeDocument/2006/relationships/image" Target="../media/image149.emf"/><Relationship Id="rId3" Type="http://schemas.openxmlformats.org/officeDocument/2006/relationships/image" Target="../media/image144.emf"/><Relationship Id="rId7" Type="http://schemas.openxmlformats.org/officeDocument/2006/relationships/image" Target="../media/image148.emf"/><Relationship Id="rId12" Type="http://schemas.openxmlformats.org/officeDocument/2006/relationships/image" Target="../media/image153.emf"/><Relationship Id="rId2" Type="http://schemas.openxmlformats.org/officeDocument/2006/relationships/image" Target="../media/image143.emf"/><Relationship Id="rId1" Type="http://schemas.openxmlformats.org/officeDocument/2006/relationships/image" Target="../media/image142.emf"/><Relationship Id="rId6" Type="http://schemas.openxmlformats.org/officeDocument/2006/relationships/image" Target="../media/image147.emf"/><Relationship Id="rId11" Type="http://schemas.openxmlformats.org/officeDocument/2006/relationships/image" Target="../media/image152.emf"/><Relationship Id="rId5" Type="http://schemas.openxmlformats.org/officeDocument/2006/relationships/image" Target="../media/image146.emf"/><Relationship Id="rId10" Type="http://schemas.openxmlformats.org/officeDocument/2006/relationships/image" Target="../media/image151.emf"/><Relationship Id="rId4" Type="http://schemas.openxmlformats.org/officeDocument/2006/relationships/image" Target="../media/image145.emf"/><Relationship Id="rId9" Type="http://schemas.openxmlformats.org/officeDocument/2006/relationships/image" Target="../media/image150.emf"/></Relationships>
</file>

<file path=ppt/drawings/_rels/vmlDrawing84.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85.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86.vml.rels><?xml version="1.0" encoding="UTF-8" standalone="yes"?>
<Relationships xmlns="http://schemas.openxmlformats.org/package/2006/relationships"><Relationship Id="rId1" Type="http://schemas.openxmlformats.org/officeDocument/2006/relationships/image" Target="../media/image200.wmf"/></Relationships>
</file>

<file path=ppt/drawings/_rels/vmlDrawing87.vml.rels><?xml version="1.0" encoding="UTF-8" standalone="yes"?>
<Relationships xmlns="http://schemas.openxmlformats.org/package/2006/relationships"><Relationship Id="rId1" Type="http://schemas.openxmlformats.org/officeDocument/2006/relationships/image" Target="../media/image200.wmf"/></Relationships>
</file>

<file path=ppt/drawings/_rels/vmlDrawing88.vml.rels><?xml version="1.0" encoding="UTF-8" standalone="yes"?>
<Relationships xmlns="http://schemas.openxmlformats.org/package/2006/relationships"><Relationship Id="rId1" Type="http://schemas.openxmlformats.org/officeDocument/2006/relationships/image" Target="../media/image200.wmf"/></Relationships>
</file>

<file path=ppt/drawings/_rels/vmlDrawing89.vml.rels><?xml version="1.0" encoding="UTF-8" standalone="yes"?>
<Relationships xmlns="http://schemas.openxmlformats.org/package/2006/relationships"><Relationship Id="rId1" Type="http://schemas.openxmlformats.org/officeDocument/2006/relationships/image" Target="../media/image200.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0.wmf"/><Relationship Id="rId1" Type="http://schemas.openxmlformats.org/officeDocument/2006/relationships/image" Target="../media/image19.wmf"/><Relationship Id="rId5" Type="http://schemas.openxmlformats.org/officeDocument/2006/relationships/image" Target="../media/image23.wmf"/><Relationship Id="rId4" Type="http://schemas.openxmlformats.org/officeDocument/2006/relationships/image" Target="../media/image22.wmf"/></Relationships>
</file>

<file path=ppt/drawings/_rels/vmlDrawing90.vml.rels><?xml version="1.0" encoding="UTF-8" standalone="yes"?>
<Relationships xmlns="http://schemas.openxmlformats.org/package/2006/relationships"><Relationship Id="rId3" Type="http://schemas.openxmlformats.org/officeDocument/2006/relationships/image" Target="../media/image206.wmf"/><Relationship Id="rId2" Type="http://schemas.openxmlformats.org/officeDocument/2006/relationships/image" Target="../media/image34.wmf"/><Relationship Id="rId1" Type="http://schemas.openxmlformats.org/officeDocument/2006/relationships/image" Target="../media/image205.wmf"/><Relationship Id="rId4" Type="http://schemas.openxmlformats.org/officeDocument/2006/relationships/image" Target="../media/image207.wmf"/></Relationships>
</file>

<file path=ppt/drawings/_rels/vmlDrawing91.vml.rels><?xml version="1.0" encoding="UTF-8" standalone="yes"?>
<Relationships xmlns="http://schemas.openxmlformats.org/package/2006/relationships"><Relationship Id="rId3" Type="http://schemas.openxmlformats.org/officeDocument/2006/relationships/image" Target="../media/image72.wmf"/><Relationship Id="rId7" Type="http://schemas.openxmlformats.org/officeDocument/2006/relationships/image" Target="../media/image76.wmf"/><Relationship Id="rId2" Type="http://schemas.openxmlformats.org/officeDocument/2006/relationships/image" Target="../media/image71.wmf"/><Relationship Id="rId1" Type="http://schemas.openxmlformats.org/officeDocument/2006/relationships/image" Target="../media/image70.wmf"/><Relationship Id="rId6" Type="http://schemas.openxmlformats.org/officeDocument/2006/relationships/image" Target="../media/image75.wmf"/><Relationship Id="rId5" Type="http://schemas.openxmlformats.org/officeDocument/2006/relationships/image" Target="../media/image74.wmf"/><Relationship Id="rId4" Type="http://schemas.openxmlformats.org/officeDocument/2006/relationships/image" Target="../media/image73.wmf"/></Relationships>
</file>

<file path=ppt/drawings/_rels/vmlDrawing92.vml.rels><?xml version="1.0" encoding="UTF-8" standalone="yes"?>
<Relationships xmlns="http://schemas.openxmlformats.org/package/2006/relationships"><Relationship Id="rId1" Type="http://schemas.openxmlformats.org/officeDocument/2006/relationships/image" Target="../media/image77.wmf"/></Relationships>
</file>

<file path=ppt/drawings/_rels/vmlDrawing93.vml.rels><?xml version="1.0" encoding="UTF-8" standalone="yes"?>
<Relationships xmlns="http://schemas.openxmlformats.org/package/2006/relationships"><Relationship Id="rId2" Type="http://schemas.openxmlformats.org/officeDocument/2006/relationships/image" Target="../media/image79.wmf"/><Relationship Id="rId1" Type="http://schemas.openxmlformats.org/officeDocument/2006/relationships/image" Target="../media/image78.wmf"/></Relationships>
</file>

<file path=ppt/drawings/_rels/vmlDrawing94.vml.rels><?xml version="1.0" encoding="UTF-8" standalone="yes"?>
<Relationships xmlns="http://schemas.openxmlformats.org/package/2006/relationships"><Relationship Id="rId8" Type="http://schemas.openxmlformats.org/officeDocument/2006/relationships/image" Target="../media/image91.wmf"/><Relationship Id="rId13" Type="http://schemas.openxmlformats.org/officeDocument/2006/relationships/image" Target="../media/image96.wmf"/><Relationship Id="rId3" Type="http://schemas.openxmlformats.org/officeDocument/2006/relationships/image" Target="../media/image86.wmf"/><Relationship Id="rId7" Type="http://schemas.openxmlformats.org/officeDocument/2006/relationships/image" Target="../media/image90.wmf"/><Relationship Id="rId12" Type="http://schemas.openxmlformats.org/officeDocument/2006/relationships/image" Target="../media/image95.wmf"/><Relationship Id="rId2" Type="http://schemas.openxmlformats.org/officeDocument/2006/relationships/image" Target="../media/image85.wmf"/><Relationship Id="rId1" Type="http://schemas.openxmlformats.org/officeDocument/2006/relationships/image" Target="../media/image84.wmf"/><Relationship Id="rId6" Type="http://schemas.openxmlformats.org/officeDocument/2006/relationships/image" Target="../media/image89.wmf"/><Relationship Id="rId11" Type="http://schemas.openxmlformats.org/officeDocument/2006/relationships/image" Target="../media/image94.wmf"/><Relationship Id="rId5" Type="http://schemas.openxmlformats.org/officeDocument/2006/relationships/image" Target="../media/image88.wmf"/><Relationship Id="rId10" Type="http://schemas.openxmlformats.org/officeDocument/2006/relationships/image" Target="../media/image93.wmf"/><Relationship Id="rId4" Type="http://schemas.openxmlformats.org/officeDocument/2006/relationships/image" Target="../media/image87.wmf"/><Relationship Id="rId9" Type="http://schemas.openxmlformats.org/officeDocument/2006/relationships/image" Target="../media/image92.wmf"/></Relationships>
</file>

<file path=ppt/drawings/_rels/vmlDrawing95.vml.rels><?xml version="1.0" encoding="UTF-8" standalone="yes"?>
<Relationships xmlns="http://schemas.openxmlformats.org/package/2006/relationships"><Relationship Id="rId8" Type="http://schemas.openxmlformats.org/officeDocument/2006/relationships/image" Target="../media/image91.wmf"/><Relationship Id="rId13" Type="http://schemas.openxmlformats.org/officeDocument/2006/relationships/image" Target="../media/image97.wmf"/><Relationship Id="rId3" Type="http://schemas.openxmlformats.org/officeDocument/2006/relationships/image" Target="../media/image86.wmf"/><Relationship Id="rId7" Type="http://schemas.openxmlformats.org/officeDocument/2006/relationships/image" Target="../media/image90.wmf"/><Relationship Id="rId12" Type="http://schemas.openxmlformats.org/officeDocument/2006/relationships/image" Target="../media/image95.wmf"/><Relationship Id="rId2" Type="http://schemas.openxmlformats.org/officeDocument/2006/relationships/image" Target="../media/image85.wmf"/><Relationship Id="rId16" Type="http://schemas.openxmlformats.org/officeDocument/2006/relationships/image" Target="../media/image100.wmf"/><Relationship Id="rId1" Type="http://schemas.openxmlformats.org/officeDocument/2006/relationships/image" Target="../media/image84.wmf"/><Relationship Id="rId6" Type="http://schemas.openxmlformats.org/officeDocument/2006/relationships/image" Target="../media/image89.wmf"/><Relationship Id="rId11" Type="http://schemas.openxmlformats.org/officeDocument/2006/relationships/image" Target="../media/image94.wmf"/><Relationship Id="rId5" Type="http://schemas.openxmlformats.org/officeDocument/2006/relationships/image" Target="../media/image88.wmf"/><Relationship Id="rId15" Type="http://schemas.openxmlformats.org/officeDocument/2006/relationships/image" Target="../media/image99.wmf"/><Relationship Id="rId10" Type="http://schemas.openxmlformats.org/officeDocument/2006/relationships/image" Target="../media/image93.wmf"/><Relationship Id="rId4" Type="http://schemas.openxmlformats.org/officeDocument/2006/relationships/image" Target="../media/image87.wmf"/><Relationship Id="rId9" Type="http://schemas.openxmlformats.org/officeDocument/2006/relationships/image" Target="../media/image92.wmf"/><Relationship Id="rId14" Type="http://schemas.openxmlformats.org/officeDocument/2006/relationships/image" Target="../media/image98.wmf"/></Relationships>
</file>

<file path=ppt/drawings/_rels/vmlDrawing96.vml.rels><?xml version="1.0" encoding="UTF-8" standalone="yes"?>
<Relationships xmlns="http://schemas.openxmlformats.org/package/2006/relationships"><Relationship Id="rId8" Type="http://schemas.openxmlformats.org/officeDocument/2006/relationships/image" Target="../media/image91.wmf"/><Relationship Id="rId13" Type="http://schemas.openxmlformats.org/officeDocument/2006/relationships/image" Target="../media/image98.wmf"/><Relationship Id="rId3" Type="http://schemas.openxmlformats.org/officeDocument/2006/relationships/image" Target="../media/image86.wmf"/><Relationship Id="rId7" Type="http://schemas.openxmlformats.org/officeDocument/2006/relationships/image" Target="../media/image90.wmf"/><Relationship Id="rId12" Type="http://schemas.openxmlformats.org/officeDocument/2006/relationships/image" Target="../media/image95.wmf"/><Relationship Id="rId2" Type="http://schemas.openxmlformats.org/officeDocument/2006/relationships/image" Target="../media/image85.wmf"/><Relationship Id="rId16" Type="http://schemas.openxmlformats.org/officeDocument/2006/relationships/image" Target="../media/image103.wmf"/><Relationship Id="rId1" Type="http://schemas.openxmlformats.org/officeDocument/2006/relationships/image" Target="../media/image84.wmf"/><Relationship Id="rId6" Type="http://schemas.openxmlformats.org/officeDocument/2006/relationships/image" Target="../media/image89.wmf"/><Relationship Id="rId11" Type="http://schemas.openxmlformats.org/officeDocument/2006/relationships/image" Target="../media/image94.wmf"/><Relationship Id="rId5" Type="http://schemas.openxmlformats.org/officeDocument/2006/relationships/image" Target="../media/image88.wmf"/><Relationship Id="rId15" Type="http://schemas.openxmlformats.org/officeDocument/2006/relationships/image" Target="../media/image102.wmf"/><Relationship Id="rId10" Type="http://schemas.openxmlformats.org/officeDocument/2006/relationships/image" Target="../media/image93.wmf"/><Relationship Id="rId4" Type="http://schemas.openxmlformats.org/officeDocument/2006/relationships/image" Target="../media/image87.wmf"/><Relationship Id="rId9" Type="http://schemas.openxmlformats.org/officeDocument/2006/relationships/image" Target="../media/image92.wmf"/><Relationship Id="rId14" Type="http://schemas.openxmlformats.org/officeDocument/2006/relationships/image" Target="../media/image101.wmf"/></Relationships>
</file>

<file path=ppt/drawings/_rels/vmlDrawing97.vml.rels><?xml version="1.0" encoding="UTF-8" standalone="yes"?>
<Relationships xmlns="http://schemas.openxmlformats.org/package/2006/relationships"><Relationship Id="rId8" Type="http://schemas.openxmlformats.org/officeDocument/2006/relationships/image" Target="../media/image91.wmf"/><Relationship Id="rId13" Type="http://schemas.openxmlformats.org/officeDocument/2006/relationships/image" Target="../media/image98.wmf"/><Relationship Id="rId3" Type="http://schemas.openxmlformats.org/officeDocument/2006/relationships/image" Target="../media/image86.wmf"/><Relationship Id="rId7" Type="http://schemas.openxmlformats.org/officeDocument/2006/relationships/image" Target="../media/image90.wmf"/><Relationship Id="rId12" Type="http://schemas.openxmlformats.org/officeDocument/2006/relationships/image" Target="../media/image95.wmf"/><Relationship Id="rId2" Type="http://schemas.openxmlformats.org/officeDocument/2006/relationships/image" Target="../media/image85.wmf"/><Relationship Id="rId16" Type="http://schemas.openxmlformats.org/officeDocument/2006/relationships/image" Target="../media/image106.wmf"/><Relationship Id="rId1" Type="http://schemas.openxmlformats.org/officeDocument/2006/relationships/image" Target="../media/image84.wmf"/><Relationship Id="rId6" Type="http://schemas.openxmlformats.org/officeDocument/2006/relationships/image" Target="../media/image89.wmf"/><Relationship Id="rId11" Type="http://schemas.openxmlformats.org/officeDocument/2006/relationships/image" Target="../media/image94.wmf"/><Relationship Id="rId5" Type="http://schemas.openxmlformats.org/officeDocument/2006/relationships/image" Target="../media/image88.wmf"/><Relationship Id="rId15" Type="http://schemas.openxmlformats.org/officeDocument/2006/relationships/image" Target="../media/image105.wmf"/><Relationship Id="rId10" Type="http://schemas.openxmlformats.org/officeDocument/2006/relationships/image" Target="../media/image93.wmf"/><Relationship Id="rId4" Type="http://schemas.openxmlformats.org/officeDocument/2006/relationships/image" Target="../media/image87.wmf"/><Relationship Id="rId9" Type="http://schemas.openxmlformats.org/officeDocument/2006/relationships/image" Target="../media/image92.wmf"/><Relationship Id="rId14" Type="http://schemas.openxmlformats.org/officeDocument/2006/relationships/image" Target="../media/image104.wmf"/></Relationships>
</file>

<file path=ppt/drawings/_rels/vmlDrawing98.vml.rels><?xml version="1.0" encoding="UTF-8" standalone="yes"?>
<Relationships xmlns="http://schemas.openxmlformats.org/package/2006/relationships"><Relationship Id="rId8" Type="http://schemas.openxmlformats.org/officeDocument/2006/relationships/image" Target="../media/image91.wmf"/><Relationship Id="rId13" Type="http://schemas.openxmlformats.org/officeDocument/2006/relationships/image" Target="../media/image98.wmf"/><Relationship Id="rId3" Type="http://schemas.openxmlformats.org/officeDocument/2006/relationships/image" Target="../media/image86.wmf"/><Relationship Id="rId7" Type="http://schemas.openxmlformats.org/officeDocument/2006/relationships/image" Target="../media/image90.wmf"/><Relationship Id="rId12" Type="http://schemas.openxmlformats.org/officeDocument/2006/relationships/image" Target="../media/image95.wmf"/><Relationship Id="rId2" Type="http://schemas.openxmlformats.org/officeDocument/2006/relationships/image" Target="../media/image85.wmf"/><Relationship Id="rId16" Type="http://schemas.openxmlformats.org/officeDocument/2006/relationships/image" Target="../media/image109.wmf"/><Relationship Id="rId1" Type="http://schemas.openxmlformats.org/officeDocument/2006/relationships/image" Target="../media/image84.wmf"/><Relationship Id="rId6" Type="http://schemas.openxmlformats.org/officeDocument/2006/relationships/image" Target="../media/image89.wmf"/><Relationship Id="rId11" Type="http://schemas.openxmlformats.org/officeDocument/2006/relationships/image" Target="../media/image94.wmf"/><Relationship Id="rId5" Type="http://schemas.openxmlformats.org/officeDocument/2006/relationships/image" Target="../media/image88.wmf"/><Relationship Id="rId15" Type="http://schemas.openxmlformats.org/officeDocument/2006/relationships/image" Target="../media/image108.wmf"/><Relationship Id="rId10" Type="http://schemas.openxmlformats.org/officeDocument/2006/relationships/image" Target="../media/image93.wmf"/><Relationship Id="rId4" Type="http://schemas.openxmlformats.org/officeDocument/2006/relationships/image" Target="../media/image87.wmf"/><Relationship Id="rId9" Type="http://schemas.openxmlformats.org/officeDocument/2006/relationships/image" Target="../media/image92.wmf"/><Relationship Id="rId14" Type="http://schemas.openxmlformats.org/officeDocument/2006/relationships/image" Target="../media/image107.wmf"/></Relationships>
</file>

<file path=ppt/drawings/_rels/vmlDrawing99.vml.rels><?xml version="1.0" encoding="UTF-8" standalone="yes"?>
<Relationships xmlns="http://schemas.openxmlformats.org/package/2006/relationships"><Relationship Id="rId8" Type="http://schemas.openxmlformats.org/officeDocument/2006/relationships/image" Target="../media/image91.wmf"/><Relationship Id="rId13" Type="http://schemas.openxmlformats.org/officeDocument/2006/relationships/image" Target="../media/image98.wmf"/><Relationship Id="rId3" Type="http://schemas.openxmlformats.org/officeDocument/2006/relationships/image" Target="../media/image86.wmf"/><Relationship Id="rId7" Type="http://schemas.openxmlformats.org/officeDocument/2006/relationships/image" Target="../media/image90.wmf"/><Relationship Id="rId12" Type="http://schemas.openxmlformats.org/officeDocument/2006/relationships/image" Target="../media/image95.wmf"/><Relationship Id="rId2" Type="http://schemas.openxmlformats.org/officeDocument/2006/relationships/image" Target="../media/image85.wmf"/><Relationship Id="rId16" Type="http://schemas.openxmlformats.org/officeDocument/2006/relationships/image" Target="../media/image112.wmf"/><Relationship Id="rId1" Type="http://schemas.openxmlformats.org/officeDocument/2006/relationships/image" Target="../media/image84.wmf"/><Relationship Id="rId6" Type="http://schemas.openxmlformats.org/officeDocument/2006/relationships/image" Target="../media/image89.wmf"/><Relationship Id="rId11" Type="http://schemas.openxmlformats.org/officeDocument/2006/relationships/image" Target="../media/image94.wmf"/><Relationship Id="rId5" Type="http://schemas.openxmlformats.org/officeDocument/2006/relationships/image" Target="../media/image88.wmf"/><Relationship Id="rId15" Type="http://schemas.openxmlformats.org/officeDocument/2006/relationships/image" Target="../media/image111.wmf"/><Relationship Id="rId10" Type="http://schemas.openxmlformats.org/officeDocument/2006/relationships/image" Target="../media/image93.wmf"/><Relationship Id="rId4" Type="http://schemas.openxmlformats.org/officeDocument/2006/relationships/image" Target="../media/image87.wmf"/><Relationship Id="rId9" Type="http://schemas.openxmlformats.org/officeDocument/2006/relationships/image" Target="../media/image92.wmf"/><Relationship Id="rId14" Type="http://schemas.openxmlformats.org/officeDocument/2006/relationships/image" Target="../media/image110.wmf"/></Relationships>
</file>

<file path=ppt/drawings/drawing1.xml><?xml version="1.0" encoding="utf-8"?>
<c:userShapes xmlns:c="http://schemas.openxmlformats.org/drawingml/2006/chart">
  <cdr:relSizeAnchor xmlns:cdr="http://schemas.openxmlformats.org/drawingml/2006/chartDrawing">
    <cdr:from>
      <cdr:x>0.01049</cdr:x>
      <cdr:y>0.20442</cdr:y>
    </cdr:from>
    <cdr:to>
      <cdr:x>0.04554</cdr:x>
      <cdr:y>0.60374</cdr:y>
    </cdr:to>
    <cdr:sp macro="" textlink="">
      <cdr:nvSpPr>
        <cdr:cNvPr id="2" name="TextBox 1"/>
        <cdr:cNvSpPr txBox="1"/>
      </cdr:nvSpPr>
      <cdr:spPr>
        <a:xfrm xmlns:a="http://schemas.openxmlformats.org/drawingml/2006/main" rot="16200000">
          <a:off x="-599669" y="1498194"/>
          <a:ext cx="1606355" cy="25461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ctr"/>
          <a:r>
            <a:rPr lang="en-US" sz="1100" dirty="0"/>
            <a:t>Imputation</a:t>
          </a:r>
          <a:r>
            <a:rPr lang="en-US" sz="1100" baseline="0" dirty="0"/>
            <a:t> </a:t>
          </a:r>
          <a:r>
            <a:rPr lang="en-US" sz="1100" dirty="0"/>
            <a:t>Error Rate</a:t>
          </a:r>
        </a:p>
      </cdr:txBody>
    </cdr:sp>
  </cdr:relSizeAnchor>
  <cdr:relSizeAnchor xmlns:cdr="http://schemas.openxmlformats.org/drawingml/2006/chartDrawing">
    <cdr:from>
      <cdr:x>0.92308</cdr:x>
      <cdr:y>0.2423</cdr:y>
    </cdr:from>
    <cdr:to>
      <cdr:x>0.95988</cdr:x>
      <cdr:y>0.62393</cdr:y>
    </cdr:to>
    <cdr:sp macro="" textlink="">
      <cdr:nvSpPr>
        <cdr:cNvPr id="3" name="TextBox 1"/>
        <cdr:cNvSpPr txBox="1"/>
      </cdr:nvSpPr>
      <cdr:spPr>
        <a:xfrm xmlns:a="http://schemas.openxmlformats.org/drawingml/2006/main" rot="16200000">
          <a:off x="6071669" y="1608656"/>
          <a:ext cx="1535192" cy="26733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ctr"/>
          <a:r>
            <a:rPr lang="en-US" sz="1100"/>
            <a:t>CPU</a:t>
          </a:r>
          <a:r>
            <a:rPr lang="en-US" sz="1100" baseline="0"/>
            <a:t> seconds</a:t>
          </a:r>
          <a:endParaRPr lang="en-US" sz="1100"/>
        </a:p>
      </cdr:txBody>
    </cdr:sp>
  </cdr:relSizeAnchor>
  <cdr:relSizeAnchor xmlns:cdr="http://schemas.openxmlformats.org/drawingml/2006/chartDrawing">
    <cdr:from>
      <cdr:x>0.44056</cdr:x>
      <cdr:y>0.89286</cdr:y>
    </cdr:from>
    <cdr:to>
      <cdr:x>0.58814</cdr:x>
      <cdr:y>0.968</cdr:y>
    </cdr:to>
    <cdr:sp macro="" textlink="">
      <cdr:nvSpPr>
        <cdr:cNvPr id="4" name="TextBox 1"/>
        <cdr:cNvSpPr txBox="1"/>
      </cdr:nvSpPr>
      <cdr:spPr>
        <a:xfrm xmlns:a="http://schemas.openxmlformats.org/drawingml/2006/main">
          <a:off x="3200400" y="3810000"/>
          <a:ext cx="1072058" cy="32066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a:t># Founders</a:t>
          </a:r>
        </a:p>
      </cdr:txBody>
    </cdr:sp>
  </cdr:relSizeAnchor>
</c:userShapes>
</file>

<file path=ppt/drawings/drawing2.xml><?xml version="1.0" encoding="utf-8"?>
<c:userShapes xmlns:c="http://schemas.openxmlformats.org/drawingml/2006/chart">
  <cdr:relSizeAnchor xmlns:cdr="http://schemas.openxmlformats.org/drawingml/2006/chartDrawing">
    <cdr:from>
      <cdr:x>0</cdr:x>
      <cdr:y>0.32026</cdr:y>
    </cdr:from>
    <cdr:to>
      <cdr:x>0.09914</cdr:x>
      <cdr:y>0.41667</cdr:y>
    </cdr:to>
    <cdr:sp macro="" textlink="">
      <cdr:nvSpPr>
        <cdr:cNvPr id="3" name="TextBox 1"/>
        <cdr:cNvSpPr txBox="1"/>
      </cdr:nvSpPr>
      <cdr:spPr>
        <a:xfrm xmlns:a="http://schemas.openxmlformats.org/drawingml/2006/main">
          <a:off x="0" y="1757082"/>
          <a:ext cx="771525" cy="52891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ctr"/>
          <a:r>
            <a:rPr lang="en-US" sz="1100"/>
            <a:t>Time</a:t>
          </a:r>
          <a:r>
            <a:rPr lang="en-US" sz="1100" baseline="0"/>
            <a:t> (Seconds)</a:t>
          </a:r>
          <a:endParaRPr lang="en-US" sz="1100"/>
        </a:p>
      </cdr:txBody>
    </cdr:sp>
  </cdr:relSizeAnchor>
  <cdr:relSizeAnchor xmlns:cdr="http://schemas.openxmlformats.org/drawingml/2006/chartDrawing">
    <cdr:from>
      <cdr:x>0.43055</cdr:x>
      <cdr:y>0.90774</cdr:y>
    </cdr:from>
    <cdr:to>
      <cdr:x>0.53632</cdr:x>
      <cdr:y>0.97152</cdr:y>
    </cdr:to>
    <cdr:sp macro="" textlink="">
      <cdr:nvSpPr>
        <cdr:cNvPr id="4" name="TextBox 1"/>
        <cdr:cNvSpPr txBox="1"/>
      </cdr:nvSpPr>
      <cdr:spPr>
        <a:xfrm xmlns:a="http://schemas.openxmlformats.org/drawingml/2006/main">
          <a:off x="3350498" y="4980206"/>
          <a:ext cx="823094" cy="34992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a:t># Flanking</a:t>
          </a:r>
        </a:p>
      </cdr:txBody>
    </cdr:sp>
  </cdr:relSizeAnchor>
</c:userShapes>
</file>

<file path=ppt/drawings/drawing3.xml><?xml version="1.0" encoding="utf-8"?>
<c:userShapes xmlns:c="http://schemas.openxmlformats.org/drawingml/2006/chart">
  <cdr:relSizeAnchor xmlns:cdr="http://schemas.openxmlformats.org/drawingml/2006/chartDrawing">
    <cdr:from>
      <cdr:x>0.12095</cdr:x>
      <cdr:y>0.78829</cdr:y>
    </cdr:from>
    <cdr:to>
      <cdr:x>0.26568</cdr:x>
      <cdr:y>0.89174</cdr:y>
    </cdr:to>
    <cdr:sp macro="" textlink="">
      <cdr:nvSpPr>
        <cdr:cNvPr id="2" name="TextBox 1"/>
        <cdr:cNvSpPr txBox="1"/>
      </cdr:nvSpPr>
      <cdr:spPr>
        <a:xfrm xmlns:a="http://schemas.openxmlformats.org/drawingml/2006/main" rot="2523716">
          <a:off x="746554" y="3679137"/>
          <a:ext cx="893250" cy="482827"/>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r>
            <a:rPr lang="en-US" sz="1100"/>
            <a:t>#Founders</a:t>
          </a:r>
        </a:p>
      </cdr:txBody>
    </cdr:sp>
  </cdr:relSizeAnchor>
  <cdr:relSizeAnchor xmlns:cdr="http://schemas.openxmlformats.org/drawingml/2006/chartDrawing">
    <cdr:from>
      <cdr:x>0.46211</cdr:x>
      <cdr:y>0.78822</cdr:y>
    </cdr:from>
    <cdr:to>
      <cdr:x>0.64221</cdr:x>
      <cdr:y>0.88521</cdr:y>
    </cdr:to>
    <cdr:sp macro="" textlink="">
      <cdr:nvSpPr>
        <cdr:cNvPr id="3" name="TextBox 2"/>
        <cdr:cNvSpPr txBox="1"/>
      </cdr:nvSpPr>
      <cdr:spPr>
        <a:xfrm xmlns:a="http://schemas.openxmlformats.org/drawingml/2006/main" rot="19553308">
          <a:off x="2852263" y="3678798"/>
          <a:ext cx="1111605" cy="452676"/>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r>
            <a:rPr lang="en-US" sz="1100" dirty="0"/>
            <a:t># Training Haplotypes</a:t>
          </a:r>
        </a:p>
      </cdr:txBody>
    </cdr:sp>
  </cdr:relSizeAnchor>
  <cdr:relSizeAnchor xmlns:cdr="http://schemas.openxmlformats.org/drawingml/2006/chartDrawing">
    <cdr:from>
      <cdr:x>0.75</cdr:x>
      <cdr:y>0.45585</cdr:y>
    </cdr:from>
    <cdr:to>
      <cdr:x>0.85494</cdr:x>
      <cdr:y>0.54694</cdr:y>
    </cdr:to>
    <cdr:sp macro="" textlink="">
      <cdr:nvSpPr>
        <cdr:cNvPr id="4" name="TextBox 1"/>
        <cdr:cNvSpPr txBox="1"/>
      </cdr:nvSpPr>
      <cdr:spPr>
        <a:xfrm xmlns:a="http://schemas.openxmlformats.org/drawingml/2006/main">
          <a:off x="4629149" y="2127555"/>
          <a:ext cx="647700" cy="42514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a:t>% Error</a:t>
          </a:r>
          <a:r>
            <a:rPr lang="en-US" sz="1100" baseline="0"/>
            <a:t> Rate</a:t>
          </a:r>
          <a:endParaRPr lang="en-US" sz="1100"/>
        </a:p>
      </cdr:txBody>
    </cdr:sp>
  </cdr:relSizeAnchor>
</c:userShapes>
</file>

<file path=ppt/drawings/drawing4.xml><?xml version="1.0" encoding="utf-8"?>
<c:userShapes xmlns:c="http://schemas.openxmlformats.org/drawingml/2006/chart">
  <cdr:relSizeAnchor xmlns:cdr="http://schemas.openxmlformats.org/drawingml/2006/chartDrawing">
    <cdr:from>
      <cdr:x>0.01322</cdr:x>
      <cdr:y>0.34184</cdr:y>
    </cdr:from>
    <cdr:to>
      <cdr:x>0.11899</cdr:x>
      <cdr:y>0.40561</cdr:y>
    </cdr:to>
    <cdr:sp macro="" textlink="">
      <cdr:nvSpPr>
        <cdr:cNvPr id="2" name="TextBox 1"/>
        <cdr:cNvSpPr txBox="1"/>
      </cdr:nvSpPr>
      <cdr:spPr>
        <a:xfrm xmlns:a="http://schemas.openxmlformats.org/drawingml/2006/main">
          <a:off x="104775" y="1276350"/>
          <a:ext cx="838200" cy="23812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100"/>
            <a:t>Error Rate</a:t>
          </a:r>
        </a:p>
      </cdr:txBody>
    </cdr:sp>
  </cdr:relSizeAnchor>
  <cdr:relSizeAnchor xmlns:cdr="http://schemas.openxmlformats.org/drawingml/2006/chartDrawing">
    <cdr:from>
      <cdr:x>0.69214</cdr:x>
      <cdr:y>0.55922</cdr:y>
    </cdr:from>
    <cdr:to>
      <cdr:x>0.84102</cdr:x>
      <cdr:y>0.63575</cdr:y>
    </cdr:to>
    <cdr:sp macro="" textlink="">
      <cdr:nvSpPr>
        <cdr:cNvPr id="3" name="TextBox 1"/>
        <cdr:cNvSpPr txBox="1"/>
      </cdr:nvSpPr>
      <cdr:spPr>
        <a:xfrm xmlns:a="http://schemas.openxmlformats.org/drawingml/2006/main">
          <a:off x="4555483" y="2354330"/>
          <a:ext cx="979894" cy="32219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ctr"/>
          <a:r>
            <a:rPr lang="en-US" sz="1100"/>
            <a:t>Time</a:t>
          </a:r>
          <a:r>
            <a:rPr lang="en-US" sz="1100" baseline="0"/>
            <a:t> (Seconds)</a:t>
          </a:r>
          <a:endParaRPr lang="en-US" sz="1100"/>
        </a:p>
      </cdr:txBody>
    </cdr:sp>
  </cdr:relSizeAnchor>
  <cdr:relSizeAnchor xmlns:cdr="http://schemas.openxmlformats.org/drawingml/2006/chartDrawing">
    <cdr:from>
      <cdr:x>0.38132</cdr:x>
      <cdr:y>0.93027</cdr:y>
    </cdr:from>
    <cdr:to>
      <cdr:x>0.54474</cdr:x>
      <cdr:y>0.98643</cdr:y>
    </cdr:to>
    <cdr:sp macro="" textlink="">
      <cdr:nvSpPr>
        <cdr:cNvPr id="4" name="TextBox 1"/>
        <cdr:cNvSpPr txBox="1"/>
      </cdr:nvSpPr>
      <cdr:spPr>
        <a:xfrm xmlns:a="http://schemas.openxmlformats.org/drawingml/2006/main">
          <a:off x="2313631" y="3916470"/>
          <a:ext cx="991544" cy="23643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a:t># Flanking</a:t>
          </a:r>
        </a:p>
      </cdr:txBody>
    </cdr:sp>
  </cdr:relSizeAnchor>
</c:userShapes>
</file>

<file path=ppt/drawings/drawing5.xml><?xml version="1.0" encoding="utf-8"?>
<c:userShapes xmlns:c="http://schemas.openxmlformats.org/drawingml/2006/chart">
  <cdr:relSizeAnchor xmlns:cdr="http://schemas.openxmlformats.org/drawingml/2006/chartDrawing">
    <cdr:from>
      <cdr:x>0.02165</cdr:x>
      <cdr:y>0.3689</cdr:y>
    </cdr:from>
    <cdr:to>
      <cdr:x>0.09812</cdr:x>
      <cdr:y>0.49085</cdr:y>
    </cdr:to>
    <cdr:sp macro="" textlink="">
      <cdr:nvSpPr>
        <cdr:cNvPr id="2" name="TextBox 1"/>
        <cdr:cNvSpPr txBox="1"/>
      </cdr:nvSpPr>
      <cdr:spPr>
        <a:xfrm xmlns:a="http://schemas.openxmlformats.org/drawingml/2006/main">
          <a:off x="133450" y="1152525"/>
          <a:ext cx="471209" cy="381000"/>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r>
            <a:rPr lang="en-US" sz="1100"/>
            <a:t>Error Rate</a:t>
          </a:r>
        </a:p>
      </cdr:txBody>
    </cdr:sp>
  </cdr:relSizeAnchor>
  <cdr:relSizeAnchor xmlns:cdr="http://schemas.openxmlformats.org/drawingml/2006/chartDrawing">
    <cdr:from>
      <cdr:x>0.32612</cdr:x>
      <cdr:y>0.89024</cdr:y>
    </cdr:from>
    <cdr:to>
      <cdr:x>0.57187</cdr:x>
      <cdr:y>0.9878</cdr:y>
    </cdr:to>
    <cdr:sp macro="" textlink="">
      <cdr:nvSpPr>
        <cdr:cNvPr id="3" name="TextBox 1"/>
        <cdr:cNvSpPr txBox="1"/>
      </cdr:nvSpPr>
      <cdr:spPr>
        <a:xfrm xmlns:a="http://schemas.openxmlformats.org/drawingml/2006/main">
          <a:off x="2009774" y="2781300"/>
          <a:ext cx="1514475" cy="3048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#Training </a:t>
          </a:r>
          <a:r>
            <a:rPr lang="en-US" sz="1100" baseline="0" dirty="0"/>
            <a:t> </a:t>
          </a:r>
          <a:r>
            <a:rPr lang="en-US" sz="1100" dirty="0"/>
            <a:t>Haplotypes</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3186" name="Rectangle 1026"/>
          <p:cNvSpPr>
            <a:spLocks noGrp="1" noChangeArrowheads="1"/>
          </p:cNvSpPr>
          <p:nvPr>
            <p:ph type="hdr" sz="quarter"/>
          </p:nvPr>
        </p:nvSpPr>
        <p:spPr bwMode="auto">
          <a:xfrm>
            <a:off x="0" y="0"/>
            <a:ext cx="2971800" cy="463550"/>
          </a:xfrm>
          <a:prstGeom prst="rect">
            <a:avLst/>
          </a:prstGeom>
          <a:noFill/>
          <a:ln w="9525">
            <a:noFill/>
            <a:miter lim="800000"/>
            <a:headEnd/>
            <a:tailEnd/>
          </a:ln>
        </p:spPr>
        <p:txBody>
          <a:bodyPr vert="horz" wrap="square" lIns="92300" tIns="46150" rIns="92300" bIns="46150" numCol="1" anchor="t" anchorCtr="0" compatLnSpc="1">
            <a:prstTxWarp prst="textNoShape">
              <a:avLst/>
            </a:prstTxWarp>
          </a:bodyPr>
          <a:lstStyle>
            <a:lvl1pPr defTabSz="923925" eaLnBrk="0" hangingPunct="0">
              <a:defRPr sz="1100">
                <a:latin typeface="Tahoma" charset="0"/>
                <a:cs typeface="+mn-cs"/>
              </a:defRPr>
            </a:lvl1pPr>
          </a:lstStyle>
          <a:p>
            <a:pPr>
              <a:defRPr/>
            </a:pPr>
            <a:endParaRPr lang="en-US"/>
          </a:p>
        </p:txBody>
      </p:sp>
      <p:sp>
        <p:nvSpPr>
          <p:cNvPr id="93187" name="Rectangle 1027"/>
          <p:cNvSpPr>
            <a:spLocks noGrp="1" noChangeArrowheads="1"/>
          </p:cNvSpPr>
          <p:nvPr>
            <p:ph type="dt" sz="quarter" idx="1"/>
          </p:nvPr>
        </p:nvSpPr>
        <p:spPr bwMode="auto">
          <a:xfrm>
            <a:off x="3886200" y="0"/>
            <a:ext cx="2971800" cy="463550"/>
          </a:xfrm>
          <a:prstGeom prst="rect">
            <a:avLst/>
          </a:prstGeom>
          <a:noFill/>
          <a:ln w="9525">
            <a:noFill/>
            <a:miter lim="800000"/>
            <a:headEnd/>
            <a:tailEnd/>
          </a:ln>
        </p:spPr>
        <p:txBody>
          <a:bodyPr vert="horz" wrap="square" lIns="92300" tIns="46150" rIns="92300" bIns="46150" numCol="1" anchor="t" anchorCtr="0" compatLnSpc="1">
            <a:prstTxWarp prst="textNoShape">
              <a:avLst/>
            </a:prstTxWarp>
          </a:bodyPr>
          <a:lstStyle>
            <a:lvl1pPr algn="r" defTabSz="923925" eaLnBrk="0" hangingPunct="0">
              <a:defRPr sz="1100">
                <a:latin typeface="Tahoma" charset="0"/>
                <a:cs typeface="+mn-cs"/>
              </a:defRPr>
            </a:lvl1pPr>
          </a:lstStyle>
          <a:p>
            <a:pPr>
              <a:defRPr/>
            </a:pPr>
            <a:endParaRPr lang="en-US"/>
          </a:p>
        </p:txBody>
      </p:sp>
      <p:sp>
        <p:nvSpPr>
          <p:cNvPr id="93188" name="Rectangle 1028"/>
          <p:cNvSpPr>
            <a:spLocks noGrp="1" noChangeArrowheads="1"/>
          </p:cNvSpPr>
          <p:nvPr>
            <p:ph type="ftr" sz="quarter" idx="2"/>
          </p:nvPr>
        </p:nvSpPr>
        <p:spPr bwMode="auto">
          <a:xfrm>
            <a:off x="0" y="8832850"/>
            <a:ext cx="2971800" cy="463550"/>
          </a:xfrm>
          <a:prstGeom prst="rect">
            <a:avLst/>
          </a:prstGeom>
          <a:noFill/>
          <a:ln w="9525">
            <a:noFill/>
            <a:miter lim="800000"/>
            <a:headEnd/>
            <a:tailEnd/>
          </a:ln>
        </p:spPr>
        <p:txBody>
          <a:bodyPr vert="horz" wrap="square" lIns="92300" tIns="46150" rIns="92300" bIns="46150" numCol="1" anchor="b" anchorCtr="0" compatLnSpc="1">
            <a:prstTxWarp prst="textNoShape">
              <a:avLst/>
            </a:prstTxWarp>
          </a:bodyPr>
          <a:lstStyle>
            <a:lvl1pPr defTabSz="923925" eaLnBrk="0" hangingPunct="0">
              <a:defRPr sz="1100">
                <a:latin typeface="Tahoma" charset="0"/>
                <a:cs typeface="+mn-cs"/>
              </a:defRPr>
            </a:lvl1pPr>
          </a:lstStyle>
          <a:p>
            <a:pPr>
              <a:defRPr/>
            </a:pPr>
            <a:endParaRPr lang="en-US"/>
          </a:p>
        </p:txBody>
      </p:sp>
      <p:sp>
        <p:nvSpPr>
          <p:cNvPr id="93189" name="Rectangle 1029"/>
          <p:cNvSpPr>
            <a:spLocks noGrp="1" noChangeArrowheads="1"/>
          </p:cNvSpPr>
          <p:nvPr>
            <p:ph type="sldNum" sz="quarter" idx="3"/>
          </p:nvPr>
        </p:nvSpPr>
        <p:spPr bwMode="auto">
          <a:xfrm>
            <a:off x="3886200" y="8832850"/>
            <a:ext cx="2971800" cy="463550"/>
          </a:xfrm>
          <a:prstGeom prst="rect">
            <a:avLst/>
          </a:prstGeom>
          <a:noFill/>
          <a:ln w="9525">
            <a:noFill/>
            <a:miter lim="800000"/>
            <a:headEnd/>
            <a:tailEnd/>
          </a:ln>
        </p:spPr>
        <p:txBody>
          <a:bodyPr vert="horz" wrap="square" lIns="92300" tIns="46150" rIns="92300" bIns="46150" numCol="1" anchor="b" anchorCtr="0" compatLnSpc="1">
            <a:prstTxWarp prst="textNoShape">
              <a:avLst/>
            </a:prstTxWarp>
          </a:bodyPr>
          <a:lstStyle>
            <a:lvl1pPr algn="r" defTabSz="923925" eaLnBrk="0" hangingPunct="0">
              <a:defRPr sz="1100">
                <a:latin typeface="Tahoma" charset="0"/>
                <a:cs typeface="+mn-cs"/>
              </a:defRPr>
            </a:lvl1pPr>
          </a:lstStyle>
          <a:p>
            <a:pPr>
              <a:defRPr/>
            </a:pPr>
            <a:fld id="{8F2ADC2A-84BE-4AB0-8351-6851044BC1AC}"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63550"/>
          </a:xfrm>
          <a:prstGeom prst="rect">
            <a:avLst/>
          </a:prstGeom>
          <a:noFill/>
          <a:ln w="9525">
            <a:noFill/>
            <a:miter lim="800000"/>
            <a:headEnd/>
            <a:tailEnd/>
          </a:ln>
        </p:spPr>
        <p:txBody>
          <a:bodyPr vert="horz" wrap="square" lIns="92300" tIns="46150" rIns="92300" bIns="46150" numCol="1" anchor="t" anchorCtr="0" compatLnSpc="1">
            <a:prstTxWarp prst="textNoShape">
              <a:avLst/>
            </a:prstTxWarp>
          </a:bodyPr>
          <a:lstStyle>
            <a:lvl1pPr defTabSz="923925" eaLnBrk="1" hangingPunct="1">
              <a:defRPr sz="1100">
                <a:latin typeface="Arial" charset="0"/>
                <a:cs typeface="+mn-cs"/>
              </a:defRPr>
            </a:lvl1pPr>
          </a:lstStyle>
          <a:p>
            <a:pPr>
              <a:defRPr/>
            </a:pPr>
            <a:endParaRPr lang="en-US"/>
          </a:p>
        </p:txBody>
      </p:sp>
      <p:sp>
        <p:nvSpPr>
          <p:cNvPr id="4099" name="Rectangle 3"/>
          <p:cNvSpPr>
            <a:spLocks noGrp="1" noChangeArrowheads="1"/>
          </p:cNvSpPr>
          <p:nvPr>
            <p:ph type="dt" idx="1"/>
          </p:nvPr>
        </p:nvSpPr>
        <p:spPr bwMode="auto">
          <a:xfrm>
            <a:off x="3884613" y="0"/>
            <a:ext cx="2971800" cy="463550"/>
          </a:xfrm>
          <a:prstGeom prst="rect">
            <a:avLst/>
          </a:prstGeom>
          <a:noFill/>
          <a:ln w="9525">
            <a:noFill/>
            <a:miter lim="800000"/>
            <a:headEnd/>
            <a:tailEnd/>
          </a:ln>
        </p:spPr>
        <p:txBody>
          <a:bodyPr vert="horz" wrap="square" lIns="92300" tIns="46150" rIns="92300" bIns="46150" numCol="1" anchor="t" anchorCtr="0" compatLnSpc="1">
            <a:prstTxWarp prst="textNoShape">
              <a:avLst/>
            </a:prstTxWarp>
          </a:bodyPr>
          <a:lstStyle>
            <a:lvl1pPr algn="r" defTabSz="923925" eaLnBrk="1" hangingPunct="1">
              <a:defRPr sz="1100">
                <a:latin typeface="Arial" charset="0"/>
                <a:cs typeface="+mn-cs"/>
              </a:defRPr>
            </a:lvl1pPr>
          </a:lstStyle>
          <a:p>
            <a:pPr>
              <a:defRPr/>
            </a:pPr>
            <a:endParaRPr lang="en-US"/>
          </a:p>
        </p:txBody>
      </p:sp>
      <p:sp>
        <p:nvSpPr>
          <p:cNvPr id="75780" name="Rectangle 4"/>
          <p:cNvSpPr>
            <a:spLocks noGrp="1" noRot="1" noChangeAspect="1" noChangeArrowheads="1" noTextEdit="1"/>
          </p:cNvSpPr>
          <p:nvPr>
            <p:ph type="sldImg" idx="2"/>
          </p:nvPr>
        </p:nvSpPr>
        <p:spPr bwMode="auto">
          <a:xfrm>
            <a:off x="1106488" y="698500"/>
            <a:ext cx="4648200" cy="348615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85800" y="4416425"/>
            <a:ext cx="5486400" cy="4181475"/>
          </a:xfrm>
          <a:prstGeom prst="rect">
            <a:avLst/>
          </a:prstGeom>
          <a:noFill/>
          <a:ln w="9525">
            <a:noFill/>
            <a:miter lim="800000"/>
            <a:headEnd/>
            <a:tailEnd/>
          </a:ln>
        </p:spPr>
        <p:txBody>
          <a:bodyPr vert="horz" wrap="square" lIns="92300" tIns="46150" rIns="92300" bIns="4615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8831263"/>
            <a:ext cx="2971800" cy="463550"/>
          </a:xfrm>
          <a:prstGeom prst="rect">
            <a:avLst/>
          </a:prstGeom>
          <a:noFill/>
          <a:ln w="9525">
            <a:noFill/>
            <a:miter lim="800000"/>
            <a:headEnd/>
            <a:tailEnd/>
          </a:ln>
        </p:spPr>
        <p:txBody>
          <a:bodyPr vert="horz" wrap="square" lIns="92300" tIns="46150" rIns="92300" bIns="46150" numCol="1" anchor="b" anchorCtr="0" compatLnSpc="1">
            <a:prstTxWarp prst="textNoShape">
              <a:avLst/>
            </a:prstTxWarp>
          </a:bodyPr>
          <a:lstStyle>
            <a:lvl1pPr defTabSz="923925" eaLnBrk="1" hangingPunct="1">
              <a:defRPr sz="1100">
                <a:latin typeface="Arial" charset="0"/>
                <a:cs typeface="+mn-cs"/>
              </a:defRPr>
            </a:lvl1pPr>
          </a:lstStyle>
          <a:p>
            <a:pPr>
              <a:defRPr/>
            </a:pPr>
            <a:endParaRPr lang="en-US"/>
          </a:p>
        </p:txBody>
      </p:sp>
      <p:sp>
        <p:nvSpPr>
          <p:cNvPr id="4103" name="Rectangle 7"/>
          <p:cNvSpPr>
            <a:spLocks noGrp="1" noChangeArrowheads="1"/>
          </p:cNvSpPr>
          <p:nvPr>
            <p:ph type="sldNum" sz="quarter" idx="5"/>
          </p:nvPr>
        </p:nvSpPr>
        <p:spPr bwMode="auto">
          <a:xfrm>
            <a:off x="3884613" y="8831263"/>
            <a:ext cx="2971800" cy="463550"/>
          </a:xfrm>
          <a:prstGeom prst="rect">
            <a:avLst/>
          </a:prstGeom>
          <a:noFill/>
          <a:ln w="9525">
            <a:noFill/>
            <a:miter lim="800000"/>
            <a:headEnd/>
            <a:tailEnd/>
          </a:ln>
        </p:spPr>
        <p:txBody>
          <a:bodyPr vert="horz" wrap="square" lIns="92300" tIns="46150" rIns="92300" bIns="46150" numCol="1" anchor="b" anchorCtr="0" compatLnSpc="1">
            <a:prstTxWarp prst="textNoShape">
              <a:avLst/>
            </a:prstTxWarp>
          </a:bodyPr>
          <a:lstStyle>
            <a:lvl1pPr algn="r" defTabSz="923925" eaLnBrk="1" hangingPunct="1">
              <a:defRPr sz="1100">
                <a:latin typeface="Arial" charset="0"/>
                <a:cs typeface="+mn-cs"/>
              </a:defRPr>
            </a:lvl1pPr>
          </a:lstStyle>
          <a:p>
            <a:pPr>
              <a:defRPr/>
            </a:pPr>
            <a:fld id="{D7503929-FE7C-4990-9BA9-10E226A2066C}"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en.wikipedia.org/wiki/Single_Nucleotide_Polymorphism"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en.wikipedia.org/wiki/National_Center_for_Biotechnology_Information" TargetMode="Externa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p:txBody>
          <a:bodyPr/>
          <a:lstStyle/>
          <a:p>
            <a:pPr>
              <a:defRPr/>
            </a:pPr>
            <a:fld id="{C7DCA495-7CFD-4675-91BC-94D202B203F3}" type="slidenum">
              <a:rPr lang="en-US" smtClean="0"/>
              <a:pPr>
                <a:defRPr/>
              </a:pPr>
              <a:t>1</a:t>
            </a:fld>
            <a:endParaRPr lang="en-US" smtClean="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xfrm>
            <a:off x="915988" y="4416425"/>
            <a:ext cx="5026025" cy="4181475"/>
          </a:xfrm>
          <a:noFill/>
          <a:ln/>
        </p:spPr>
        <p:txBody>
          <a:bodyPr/>
          <a:lstStyle/>
          <a:p>
            <a:pPr eaLnBrk="1" hangingPunct="1"/>
            <a:r>
              <a:rPr lang="en-US" dirty="0" smtClean="0"/>
              <a:t>“The title of my thesis</a:t>
            </a:r>
            <a:r>
              <a:rPr lang="en-US" baseline="0" dirty="0" smtClean="0"/>
              <a:t> is Efficient Algorithms </a:t>
            </a:r>
            <a:r>
              <a:rPr lang="en-US" dirty="0" smtClean="0"/>
              <a:t>for SNP Genotype Data Analysis using Hidden</a:t>
            </a:r>
            <a:br>
              <a:rPr lang="en-US" dirty="0" smtClean="0"/>
            </a:br>
            <a:r>
              <a:rPr lang="en-US" dirty="0" smtClean="0"/>
              <a:t>Markov Models of Haplotype Diversity”.</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txBox="1">
            <a:spLocks noGrp="1" noChangeArrowheads="1"/>
          </p:cNvSpPr>
          <p:nvPr/>
        </p:nvSpPr>
        <p:spPr bwMode="auto">
          <a:xfrm>
            <a:off x="3884613" y="8831263"/>
            <a:ext cx="2971800" cy="463550"/>
          </a:xfrm>
          <a:prstGeom prst="rect">
            <a:avLst/>
          </a:prstGeom>
          <a:noFill/>
          <a:ln w="9525">
            <a:noFill/>
            <a:miter lim="800000"/>
            <a:headEnd/>
            <a:tailEnd/>
          </a:ln>
        </p:spPr>
        <p:txBody>
          <a:bodyPr lIns="92300" tIns="46150" rIns="92300" bIns="46150" anchor="b"/>
          <a:lstStyle/>
          <a:p>
            <a:pPr algn="r" defTabSz="923925"/>
            <a:fld id="{640DDD88-0091-4724-98B0-075E77586E72}" type="slidenum">
              <a:rPr lang="en-US" sz="1100">
                <a:latin typeface="Arial" charset="0"/>
              </a:rPr>
              <a:pPr algn="r" defTabSz="923925"/>
              <a:t>11</a:t>
            </a:fld>
            <a:endParaRPr lang="en-US" sz="1100">
              <a:latin typeface="Arial"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r>
              <a:rPr lang="en-US" smtClean="0"/>
              <a:t>So given that we have two distinct ancestral groups that have recently admixed and represent an individual or population of interest, we can define the Factorial HMM that we use to be, at the core, 2 regular HMMs that I just described. </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p:spPr>
        <p:txBody>
          <a:bodyPr/>
          <a:lstStyle/>
          <a:p>
            <a:r>
              <a:rPr lang="en-US" smtClean="0"/>
              <a:t>Major allele -  allele most frequent in the population</a:t>
            </a:r>
          </a:p>
          <a:p>
            <a:r>
              <a:rPr lang="en-US" smtClean="0"/>
              <a:t>Homozygous vs. heterozygous</a:t>
            </a: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p:txBody>
          <a:bodyPr/>
          <a:lstStyle/>
          <a:p>
            <a:pPr>
              <a:defRPr/>
            </a:pPr>
            <a:fld id="{F10ED59D-5329-4AE4-8133-043F6B3FD990}" type="slidenum">
              <a:rPr lang="en-US" smtClean="0"/>
              <a:pPr>
                <a:defRPr/>
              </a:pPr>
              <a:t>137</a:t>
            </a:fld>
            <a:endParaRPr lang="en-US"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r>
              <a:rPr lang="en-US" dirty="0" smtClean="0"/>
              <a:t>Becker et. al focused on error detection in trios consisting of mother, father &amp; child genotypes, as in this example. However, this method can apply to other pedigree structures.</a:t>
            </a:r>
          </a:p>
          <a:p>
            <a:pPr eaLnBrk="1" hangingPunct="1"/>
            <a:endParaRPr lang="en-US" dirty="0" smtClean="0"/>
          </a:p>
          <a:p>
            <a:pPr eaLnBrk="1" hangingPunct="1"/>
            <a:r>
              <a:rPr lang="en-US" dirty="0" smtClean="0"/>
              <a:t>The approach starts by estimating haplotype frequencies in the population under study. </a:t>
            </a:r>
          </a:p>
          <a:p>
            <a:pPr eaLnBrk="1" hangingPunct="1"/>
            <a:endParaRPr lang="en-US" dirty="0" smtClean="0"/>
          </a:p>
          <a:p>
            <a:pPr eaLnBrk="1" hangingPunct="1"/>
            <a:r>
              <a:rPr lang="en-US" dirty="0" smtClean="0"/>
              <a:t>Haplotype frequencies are used to determine the likelihood of the best phasing for each trio-which is the maximum product of parent haplotype frequencies over all compatible </a:t>
            </a:r>
            <a:r>
              <a:rPr lang="en-US" dirty="0" err="1" smtClean="0"/>
              <a:t>phasings</a:t>
            </a:r>
            <a:r>
              <a:rPr lang="en-US" dirty="0" smtClean="0"/>
              <a:t> of the trio.</a:t>
            </a:r>
          </a:p>
          <a:p>
            <a:pPr eaLnBrk="1" hangingPunct="1"/>
            <a:endParaRPr lang="en-US" dirty="0" smtClean="0"/>
          </a:p>
          <a:p>
            <a:pPr eaLnBrk="1" hangingPunct="1"/>
            <a:endParaRPr lang="en-US" dirty="0" smtClean="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p:txBody>
          <a:bodyPr/>
          <a:lstStyle/>
          <a:p>
            <a:pPr>
              <a:defRPr/>
            </a:pPr>
            <a:fld id="{EFA9EF0F-6523-4532-A5B3-7AD01F4E147F}" type="slidenum">
              <a:rPr lang="en-US" smtClean="0"/>
              <a:pPr>
                <a:defRPr/>
              </a:pPr>
              <a:t>138</a:t>
            </a:fld>
            <a:endParaRPr lang="en-US" smtClean="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r>
              <a:rPr lang="en-US" smtClean="0"/>
              <a:t>We take this same trio and modify it by marking one SNP genotype as unknown and compute the likelihood of the best phasing for this modified trio.</a:t>
            </a: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p:txBody>
          <a:bodyPr/>
          <a:lstStyle/>
          <a:p>
            <a:pPr>
              <a:defRPr/>
            </a:pPr>
            <a:fld id="{31FB9961-A93C-4197-9500-C8F3BE2724D1}" type="slidenum">
              <a:rPr lang="en-US" smtClean="0"/>
              <a:pPr>
                <a:defRPr/>
              </a:pPr>
              <a:t>139</a:t>
            </a:fld>
            <a:endParaRPr lang="en-US" smtClean="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r>
              <a:rPr lang="en-US" smtClean="0"/>
              <a:t>In correct genotype data we don’t expect much of a change in likelihood due to altering a single genotype. </a:t>
            </a:r>
          </a:p>
          <a:p>
            <a:pPr eaLnBrk="1" hangingPunct="1"/>
            <a:endParaRPr lang="en-US" smtClean="0"/>
          </a:p>
          <a:p>
            <a:pPr eaLnBrk="1" hangingPunct="1"/>
            <a:r>
              <a:rPr lang="en-US" smtClean="0"/>
              <a:t>Becker et. al proposed to flag the original SNP genotype as a possible error if the ratio between the two likelihoods is greater than a given threshold parameter, such as 10,000.</a:t>
            </a:r>
          </a:p>
          <a:p>
            <a:pPr eaLnBrk="1" hangingPunct="1"/>
            <a:endParaRPr lang="en-US" smtClean="0"/>
          </a:p>
          <a:p>
            <a:pPr eaLnBrk="1" hangingPunct="1"/>
            <a:r>
              <a:rPr lang="en-US" smtClean="0"/>
              <a:t>Like the original likelihood in Becker et al, our functions are monotonic under data deletion, meaning that their value can only increase when a SNP genotype is marked as missing.</a:t>
            </a:r>
          </a:p>
          <a:p>
            <a:pPr eaLnBrk="1" hangingPunct="1"/>
            <a:endParaRPr lang="en-US"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CCFFBBE2-9788-4E6E-AAF6-3020F66A8D93}" type="slidenum">
              <a:rPr lang="en-US" smtClean="0"/>
              <a:pPr>
                <a:defRPr/>
              </a:pPr>
              <a:t>140</a:t>
            </a:fld>
            <a:endParaRPr lang="en-US"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eaLnBrk="1" hangingPunct="1"/>
            <a:r>
              <a:rPr lang="en-US" dirty="0" smtClean="0"/>
              <a:t>Becker et al implement the likelihood sensitivity approach in their FAMHAP software. </a:t>
            </a:r>
          </a:p>
          <a:p>
            <a:pPr eaLnBrk="1" hangingPunct="1"/>
            <a:endParaRPr lang="en-US" dirty="0" smtClean="0"/>
          </a:p>
          <a:p>
            <a:pPr eaLnBrk="1" hangingPunct="1"/>
            <a:r>
              <a:rPr lang="en-US" dirty="0" smtClean="0"/>
              <a:t>FAMHAP checks each SNP locus using several short overlapping windows. </a:t>
            </a:r>
          </a:p>
          <a:p>
            <a:pPr eaLnBrk="1" hangingPunct="1"/>
            <a:endParaRPr lang="en-US" dirty="0" smtClean="0"/>
          </a:p>
          <a:p>
            <a:pPr eaLnBrk="1" hangingPunct="1"/>
            <a:r>
              <a:rPr lang="en-US" dirty="0" smtClean="0"/>
              <a:t>To achieve a practical runtime, FAMHAP generates a short list of H most frequent haplotypes for each window. </a:t>
            </a:r>
          </a:p>
          <a:p>
            <a:pPr eaLnBrk="1" hangingPunct="1"/>
            <a:endParaRPr lang="en-US" dirty="0" smtClean="0"/>
          </a:p>
          <a:p>
            <a:pPr eaLnBrk="1" hangingPunct="1"/>
            <a:r>
              <a:rPr lang="en-US" dirty="0" smtClean="0"/>
              <a:t>The most likely phasing is found among the H^4 quadruples of frequent haplotypes by an essentially exhaustive search. </a:t>
            </a:r>
          </a:p>
          <a:p>
            <a:pPr eaLnBrk="1" hangingPunct="1"/>
            <a:endParaRPr lang="en-US" dirty="0" smtClean="0"/>
          </a:p>
          <a:p>
            <a:pPr eaLnBrk="1" hangingPunct="1"/>
            <a:r>
              <a:rPr lang="en-US" dirty="0" smtClean="0"/>
              <a:t>If the likelihood ratio from these </a:t>
            </a:r>
            <a:r>
              <a:rPr lang="en-US" dirty="0" err="1" smtClean="0"/>
              <a:t>phasings</a:t>
            </a:r>
            <a:r>
              <a:rPr lang="en-US" dirty="0" smtClean="0"/>
              <a:t> is greater than the R parameter threshold FOR ANY of the short windows, FAMHAP flags that genotype as a likely error.</a:t>
            </a: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p:txBody>
          <a:bodyPr/>
          <a:lstStyle/>
          <a:p>
            <a:pPr>
              <a:defRPr/>
            </a:pPr>
            <a:fld id="{A6513877-3C6F-4661-81A5-BD38760E7A66}" type="slidenum">
              <a:rPr lang="en-US" smtClean="0"/>
              <a:pPr>
                <a:defRPr/>
              </a:pPr>
              <a:t>141</a:t>
            </a:fld>
            <a:endParaRPr lang="en-US" smtClean="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r>
              <a:rPr lang="en-US" dirty="0" smtClean="0"/>
              <a:t>Due to Truncating the list of haplotypes, FAMHAP may produce sub-optimal </a:t>
            </a:r>
            <a:r>
              <a:rPr lang="en-US" dirty="0" err="1" smtClean="0"/>
              <a:t>phasings</a:t>
            </a:r>
            <a:r>
              <a:rPr lang="en-US" dirty="0" smtClean="0"/>
              <a:t> which result in inaccurate Likelihood values. </a:t>
            </a:r>
          </a:p>
          <a:p>
            <a:pPr eaLnBrk="1" hangingPunct="1"/>
            <a:endParaRPr lang="en-US" dirty="0" smtClean="0"/>
          </a:p>
          <a:p>
            <a:pPr eaLnBrk="1" hangingPunct="1"/>
            <a:r>
              <a:rPr lang="en-US" dirty="0" smtClean="0"/>
              <a:t>as observed by Becker et </a:t>
            </a:r>
            <a:r>
              <a:rPr lang="en-US" dirty="0" err="1" smtClean="0"/>
              <a:t>a.l</a:t>
            </a:r>
            <a:r>
              <a:rPr lang="en-US" dirty="0" smtClean="0"/>
              <a:t>., another drawback of the FAMHAP implementation is the large number of false positives caused by true errors within the same window.</a:t>
            </a:r>
          </a:p>
          <a:p>
            <a:pPr eaLnBrk="1" hangingPunct="1"/>
            <a:endParaRPr lang="en-US" dirty="0" smtClean="0"/>
          </a:p>
          <a:p>
            <a:pPr eaLnBrk="1" hangingPunct="1"/>
            <a:r>
              <a:rPr lang="en-US" dirty="0" smtClean="0"/>
              <a:t>Our approach overcomes these issues by using a Hidden Markov Model of haplotype diversity, in which ALL haplotypes are represented in the model, and removes the need for windows. </a:t>
            </a:r>
          </a:p>
          <a:p>
            <a:pPr eaLnBrk="1" hangingPunct="1"/>
            <a:endParaRPr lang="en-US" dirty="0" smtClean="0"/>
          </a:p>
          <a:p>
            <a:pPr eaLnBrk="1" hangingPunct="1"/>
            <a:r>
              <a:rPr lang="en-US" dirty="0" smtClean="0"/>
              <a:t>We also introduce alternate likelihood functions which allow us to achieve a scalable run time.</a:t>
            </a:r>
          </a:p>
          <a:p>
            <a:pPr eaLnBrk="1" hangingPunct="1"/>
            <a:endParaRPr lang="en-US" dirty="0" smtClean="0"/>
          </a:p>
          <a:p>
            <a:pPr eaLnBrk="1" hangingPunct="1"/>
            <a:endParaRPr lang="en-US" dirty="0" smtClean="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p:txBody>
          <a:bodyPr/>
          <a:lstStyle/>
          <a:p>
            <a:pPr>
              <a:defRPr/>
            </a:pPr>
            <a:fld id="{B50F3C3F-FFB7-4A00-A995-DA6935403CC1}" type="slidenum">
              <a:rPr lang="en-US" smtClean="0"/>
              <a:pPr>
                <a:defRPr/>
              </a:pPr>
              <a:t>142</a:t>
            </a:fld>
            <a:endParaRPr lang="en-US"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pPr eaLnBrk="1" hangingPunct="1"/>
            <a:r>
              <a:rPr lang="en-US" dirty="0" smtClean="0"/>
              <a:t>The HMM we used to describe haplotype sequences is similar to models recently proposed by others.</a:t>
            </a:r>
          </a:p>
          <a:p>
            <a:pPr eaLnBrk="1" hangingPunct="1"/>
            <a:r>
              <a:rPr lang="en-US" dirty="0" smtClean="0"/>
              <a:t>This diagram shows the overall Model, which consists of 2 HMMs, each representing LD in population of origin for the parents (one for Mother, one for father)</a:t>
            </a:r>
          </a:p>
          <a:p>
            <a:pPr eaLnBrk="1" hangingPunct="1"/>
            <a:r>
              <a:rPr lang="en-US" dirty="0" smtClean="0"/>
              <a:t>The HMM is consists of a set of K states grouped by the N SNP loci, where K is the number of founders, and is a user specified parameter.</a:t>
            </a:r>
          </a:p>
          <a:p>
            <a:pPr eaLnBrk="1" hangingPunct="1"/>
            <a:endParaRPr lang="en-US" dirty="0" smtClean="0"/>
          </a:p>
          <a:p>
            <a:pPr eaLnBrk="1" hangingPunct="1"/>
            <a:r>
              <a:rPr lang="en-US" dirty="0" smtClean="0"/>
              <a:t>Increasing the number of founders allows more paths to describe a haplotype sequence, but at a cost of a longer run time.</a:t>
            </a:r>
          </a:p>
          <a:p>
            <a:pPr eaLnBrk="1" hangingPunct="1"/>
            <a:endParaRPr lang="en-US" dirty="0" smtClean="0"/>
          </a:p>
          <a:p>
            <a:pPr eaLnBrk="1" hangingPunct="1"/>
            <a:endParaRPr lang="en-US" dirty="0" smtClean="0"/>
          </a:p>
          <a:p>
            <a:pPr eaLnBrk="1" hangingPunct="1"/>
            <a:r>
              <a:rPr lang="en-US" dirty="0" smtClean="0"/>
              <a:t>Transition probabilities go from left to right,  only exist between adjacent SNPs, and describe the likelihood of adherence to the founder haplotypes, or deviation from them via </a:t>
            </a:r>
            <a:r>
              <a:rPr lang="en-US" dirty="0" err="1" smtClean="0"/>
              <a:t>recombinations</a:t>
            </a:r>
            <a:r>
              <a:rPr lang="en-US" dirty="0" smtClean="0"/>
              <a:t>. </a:t>
            </a:r>
          </a:p>
          <a:p>
            <a:pPr eaLnBrk="1" hangingPunct="1"/>
            <a:endParaRPr lang="en-US" dirty="0" smtClean="0"/>
          </a:p>
          <a:p>
            <a:pPr eaLnBrk="1" hangingPunct="1"/>
            <a:r>
              <a:rPr lang="en-US" dirty="0" smtClean="0"/>
              <a:t> Each state can emit both alleles, but each state is usually biased towards one of them. </a:t>
            </a:r>
          </a:p>
          <a:p>
            <a:pPr eaLnBrk="1" hangingPunct="1"/>
            <a:endParaRPr lang="en-US" dirty="0" smtClean="0"/>
          </a:p>
          <a:p>
            <a:pPr eaLnBrk="1" hangingPunct="1"/>
            <a:r>
              <a:rPr lang="en-US" dirty="0" smtClean="0"/>
              <a:t>The probability a haplotype sequence H is emitted along a particular path in the given HMM is shown by this equation.</a:t>
            </a: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p:txBody>
          <a:bodyPr/>
          <a:lstStyle/>
          <a:p>
            <a:pPr>
              <a:defRPr/>
            </a:pPr>
            <a:fld id="{1FF8DE8E-B05F-4062-8A5A-3BBDB231C110}" type="slidenum">
              <a:rPr lang="en-US" smtClean="0"/>
              <a:pPr>
                <a:defRPr/>
              </a:pPr>
              <a:t>143</a:t>
            </a:fld>
            <a:endParaRPr lang="en-US" smtClean="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r>
              <a:rPr lang="en-US" dirty="0" smtClean="0"/>
              <a:t>The HMM we used to describe haplotype sequences is similar to models recently proposed by others.</a:t>
            </a:r>
          </a:p>
          <a:p>
            <a:pPr eaLnBrk="1" hangingPunct="1"/>
            <a:r>
              <a:rPr lang="en-US" dirty="0" smtClean="0"/>
              <a:t>This diagram shows the overall Model, which consists of 2 HMMs, each representing LD in population of origin for the parents (one for Mother, one for father)</a:t>
            </a:r>
          </a:p>
          <a:p>
            <a:pPr eaLnBrk="1" hangingPunct="1"/>
            <a:r>
              <a:rPr lang="en-US" dirty="0" smtClean="0"/>
              <a:t>The HMM is consists of a set of K states grouped by the N SNP loci, where K is the number of founders, and is a user specified parameter.</a:t>
            </a:r>
          </a:p>
          <a:p>
            <a:pPr eaLnBrk="1" hangingPunct="1"/>
            <a:endParaRPr lang="en-US" dirty="0" smtClean="0"/>
          </a:p>
          <a:p>
            <a:pPr eaLnBrk="1" hangingPunct="1"/>
            <a:r>
              <a:rPr lang="en-US" dirty="0" smtClean="0"/>
              <a:t>Increasing the number of founders allows more paths to describe a haplotype sequence, but at a cost of a longer run time.</a:t>
            </a:r>
          </a:p>
          <a:p>
            <a:pPr eaLnBrk="1" hangingPunct="1"/>
            <a:endParaRPr lang="en-US" dirty="0" smtClean="0"/>
          </a:p>
          <a:p>
            <a:pPr eaLnBrk="1" hangingPunct="1"/>
            <a:endParaRPr lang="en-US" dirty="0" smtClean="0"/>
          </a:p>
          <a:p>
            <a:pPr eaLnBrk="1" hangingPunct="1"/>
            <a:r>
              <a:rPr lang="en-US" dirty="0" smtClean="0"/>
              <a:t>Transition probabilities go from left to right,  only exist between adjacent SNPs, and describe the likelihood of adherence to the founder haplotypes, or deviation from them via </a:t>
            </a:r>
            <a:r>
              <a:rPr lang="en-US" dirty="0" err="1" smtClean="0"/>
              <a:t>recombinations</a:t>
            </a:r>
            <a:r>
              <a:rPr lang="en-US" dirty="0" smtClean="0"/>
              <a:t>. </a:t>
            </a:r>
          </a:p>
          <a:p>
            <a:pPr eaLnBrk="1" hangingPunct="1"/>
            <a:endParaRPr lang="en-US" dirty="0" smtClean="0"/>
          </a:p>
          <a:p>
            <a:pPr eaLnBrk="1" hangingPunct="1"/>
            <a:r>
              <a:rPr lang="en-US" dirty="0" smtClean="0"/>
              <a:t> Each state can emit both alleles, but each state is usually biased towards one of them. </a:t>
            </a:r>
          </a:p>
          <a:p>
            <a:pPr eaLnBrk="1" hangingPunct="1"/>
            <a:endParaRPr lang="en-US" dirty="0" smtClean="0"/>
          </a:p>
          <a:p>
            <a:pPr eaLnBrk="1" hangingPunct="1"/>
            <a:r>
              <a:rPr lang="en-US" dirty="0" smtClean="0"/>
              <a:t>The probability a haplotype sequence H is emitted along a particular path in the given HMM is shown by this equation.</a:t>
            </a: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txBox="1">
            <a:spLocks noGrp="1" noChangeArrowheads="1"/>
          </p:cNvSpPr>
          <p:nvPr/>
        </p:nvSpPr>
        <p:spPr bwMode="auto">
          <a:xfrm>
            <a:off x="3884613" y="8831263"/>
            <a:ext cx="2971800" cy="463550"/>
          </a:xfrm>
          <a:prstGeom prst="rect">
            <a:avLst/>
          </a:prstGeom>
          <a:noFill/>
          <a:ln w="9525">
            <a:noFill/>
            <a:miter lim="800000"/>
            <a:headEnd/>
            <a:tailEnd/>
          </a:ln>
        </p:spPr>
        <p:txBody>
          <a:bodyPr lIns="92300" tIns="46150" rIns="92300" bIns="46150" anchor="b"/>
          <a:lstStyle/>
          <a:p>
            <a:pPr algn="r" defTabSz="923925"/>
            <a:fld id="{A38F2B69-417A-4250-BDB7-92632095949A}" type="slidenum">
              <a:rPr lang="en-US" sz="1100">
                <a:latin typeface="Arial" charset="0"/>
              </a:rPr>
              <a:pPr algn="r" defTabSz="923925"/>
              <a:t>144</a:t>
            </a:fld>
            <a:endParaRPr lang="en-US" sz="1100">
              <a:latin typeface="Arial" charset="0"/>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eaLnBrk="1" hangingPunct="1"/>
            <a:endParaRPr lang="en-US" smtClean="0"/>
          </a:p>
          <a:p>
            <a:pPr eaLnBrk="1" hangingPunct="1"/>
            <a:r>
              <a:rPr lang="en-US" smtClean="0"/>
              <a:t>To overcome this hardness, we propose 3 alternate likelihood functions that can be computed efficiently from the HMM.</a:t>
            </a:r>
          </a:p>
          <a:p>
            <a:pPr eaLnBrk="1" hangingPunct="1"/>
            <a:endParaRPr lang="en-US" smtClean="0"/>
          </a:p>
          <a:p>
            <a:pPr eaLnBrk="1" hangingPunct="1"/>
            <a:endParaRPr lang="en-US" smtClean="0"/>
          </a:p>
          <a:p>
            <a:pPr eaLnBrk="1" hangingPunct="1"/>
            <a:r>
              <a:rPr lang="en-US" smtClean="0"/>
              <a:t>The first likelihood function is …</a:t>
            </a: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p:txBody>
          <a:bodyPr/>
          <a:lstStyle/>
          <a:p>
            <a:pPr>
              <a:defRPr/>
            </a:pPr>
            <a:fld id="{9F357B37-C7CD-4DFC-96D1-176A2AA8F1A9}" type="slidenum">
              <a:rPr lang="en-US" smtClean="0"/>
              <a:pPr>
                <a:defRPr/>
              </a:pPr>
              <a:t>145</a:t>
            </a:fld>
            <a:endParaRPr lang="en-US" smtClean="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r>
              <a:rPr lang="en-US" dirty="0" smtClean="0"/>
              <a:t>For a fixed trio, the 4 </a:t>
            </a:r>
            <a:r>
              <a:rPr lang="en-US" dirty="0" err="1" smtClean="0"/>
              <a:t>Viterbi</a:t>
            </a:r>
            <a:r>
              <a:rPr lang="en-US" dirty="0" smtClean="0"/>
              <a:t> haplotype paths can be computed in O(NK^8) time using a 4-path extension of the classic </a:t>
            </a:r>
            <a:r>
              <a:rPr lang="en-US" dirty="0" err="1" smtClean="0"/>
              <a:t>Viterbi</a:t>
            </a:r>
            <a:r>
              <a:rPr lang="en-US" dirty="0" smtClean="0"/>
              <a:t> algorithm. </a:t>
            </a:r>
          </a:p>
          <a:p>
            <a:pPr eaLnBrk="1" hangingPunct="1"/>
            <a:endParaRPr lang="en-US" dirty="0" smtClean="0"/>
          </a:p>
          <a:p>
            <a:pPr eaLnBrk="1" hangingPunct="1"/>
            <a:r>
              <a:rPr lang="en-US" dirty="0" smtClean="0"/>
              <a:t>The K^8 factor in the running time comes </a:t>
            </a:r>
            <a:r>
              <a:rPr lang="en-US" dirty="0" err="1" smtClean="0"/>
              <a:t>Viterbi</a:t>
            </a:r>
            <a:r>
              <a:rPr lang="en-US" dirty="0" smtClean="0"/>
              <a:t> computing a probability for a 4-tuple of states locus j over all 4-tuples of states at locus j-1.</a:t>
            </a:r>
          </a:p>
          <a:p>
            <a:pPr eaLnBrk="1" hangingPunct="1"/>
            <a:endParaRPr lang="en-US" dirty="0" smtClean="0"/>
          </a:p>
          <a:p>
            <a:pPr eaLnBrk="1" hangingPunct="1"/>
            <a:r>
              <a:rPr lang="en-US" dirty="0" smtClean="0"/>
              <a:t>A significant speed-up is achieved by pre-computing common terms between each 4-tuples of states- this method is similar in design to a speed up implemented by </a:t>
            </a:r>
            <a:r>
              <a:rPr lang="en-US" dirty="0" err="1" smtClean="0"/>
              <a:t>Rastas</a:t>
            </a:r>
            <a:r>
              <a:rPr lang="en-US" dirty="0" smtClean="0"/>
              <a:t> et al. in the context of unrelated genotype phasing. </a:t>
            </a:r>
          </a:p>
          <a:p>
            <a:pPr eaLnBrk="1" hangingPunct="1"/>
            <a:endParaRPr lang="en-US" dirty="0" smtClean="0"/>
          </a:p>
          <a:p>
            <a:pPr eaLnBrk="1" hangingPunct="1"/>
            <a:r>
              <a:rPr lang="en-US" dirty="0" smtClean="0"/>
              <a:t>Our implementation involves </a:t>
            </a:r>
            <a:r>
              <a:rPr lang="en-US" dirty="0" err="1" smtClean="0"/>
              <a:t>precomputing</a:t>
            </a:r>
            <a:r>
              <a:rPr lang="en-US" dirty="0" smtClean="0"/>
              <a:t> common terms for each of the 4 paths at every locus, each taking K run time.  After </a:t>
            </a:r>
            <a:r>
              <a:rPr lang="en-US" dirty="0" err="1" smtClean="0"/>
              <a:t>precomputing</a:t>
            </a:r>
            <a:r>
              <a:rPr lang="en-US" dirty="0" smtClean="0"/>
              <a:t> each in succession, the </a:t>
            </a:r>
            <a:r>
              <a:rPr lang="en-US" dirty="0" err="1" smtClean="0"/>
              <a:t>Viterbi</a:t>
            </a:r>
            <a:r>
              <a:rPr lang="en-US" dirty="0" smtClean="0"/>
              <a:t> probability of a 4-tuple of states can also be computed in O(K) time.  Thus, the overall runtime for a fixed trio becomes O(NK^5), a K^3 speed-up.</a:t>
            </a:r>
          </a:p>
          <a:p>
            <a:pPr eaLnBrk="1" hangingPunct="1"/>
            <a:endParaRPr lang="en-US" dirty="0" smtClean="0"/>
          </a:p>
          <a:p>
            <a:pPr eaLnBrk="1" hangingPunct="1"/>
            <a:r>
              <a:rPr lang="en-US" dirty="0" smtClean="0"/>
              <a:t>Our experiments show that accuracy did not improve much by increasing the number of founders beyond 7. Therefore we used K=7 in our experiments.</a:t>
            </a:r>
          </a:p>
          <a:p>
            <a:pPr eaLnBrk="1" hangingPunct="1"/>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txBox="1">
            <a:spLocks noGrp="1" noChangeArrowheads="1"/>
          </p:cNvSpPr>
          <p:nvPr/>
        </p:nvSpPr>
        <p:spPr bwMode="auto">
          <a:xfrm>
            <a:off x="3884613" y="8831263"/>
            <a:ext cx="2971800" cy="463550"/>
          </a:xfrm>
          <a:prstGeom prst="rect">
            <a:avLst/>
          </a:prstGeom>
          <a:noFill/>
          <a:ln w="9525">
            <a:noFill/>
            <a:miter lim="800000"/>
            <a:headEnd/>
            <a:tailEnd/>
          </a:ln>
        </p:spPr>
        <p:txBody>
          <a:bodyPr lIns="92300" tIns="46150" rIns="92300" bIns="46150" anchor="b"/>
          <a:lstStyle/>
          <a:p>
            <a:pPr algn="r" defTabSz="923925"/>
            <a:fld id="{ACCB2DD4-31FC-435A-A971-9C672264A0AD}" type="slidenum">
              <a:rPr lang="en-US" sz="1100">
                <a:latin typeface="Arial" charset="0"/>
              </a:rPr>
              <a:pPr algn="r" defTabSz="923925"/>
              <a:t>13</a:t>
            </a:fld>
            <a:endParaRPr lang="en-US" sz="1100">
              <a:latin typeface="Arial"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p:txBody>
          <a:bodyPr/>
          <a:lstStyle/>
          <a:p>
            <a:pPr>
              <a:defRPr/>
            </a:pPr>
            <a:fld id="{26D7B030-294A-499E-8634-C799BF66DD9E}" type="slidenum">
              <a:rPr lang="en-US" smtClean="0"/>
              <a:pPr>
                <a:defRPr/>
              </a:pPr>
              <a:t>146</a:t>
            </a:fld>
            <a:endParaRPr lang="en-US" smtClean="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eaLnBrk="1" hangingPunct="1"/>
            <a:r>
              <a:rPr lang="en-US" dirty="0" smtClean="0"/>
              <a:t>These functions are linear to number of SNPs and individuals/trios</a:t>
            </a:r>
          </a:p>
          <a:p>
            <a:pPr eaLnBrk="1" hangingPunct="1"/>
            <a:endParaRPr lang="en-US" dirty="0" smtClean="0"/>
          </a:p>
          <a:p>
            <a:pPr eaLnBrk="1" hangingPunct="1"/>
            <a:r>
              <a:rPr lang="en-US" dirty="0" err="1" smtClean="0"/>
              <a:t>Viterbi</a:t>
            </a:r>
            <a:r>
              <a:rPr lang="en-US" dirty="0" smtClean="0"/>
              <a:t> probability:</a:t>
            </a:r>
          </a:p>
          <a:p>
            <a:pPr eaLnBrk="1" hangingPunct="1"/>
            <a:r>
              <a:rPr lang="en-US" dirty="0" smtClean="0"/>
              <a:t>	-To avoid re-computing </a:t>
            </a:r>
            <a:r>
              <a:rPr lang="en-US" dirty="0" err="1" smtClean="0"/>
              <a:t>Viterbi</a:t>
            </a:r>
            <a:r>
              <a:rPr lang="en-US" dirty="0" smtClean="0"/>
              <a:t> probabilities from scratch for each of the 3N modified trios based on one original trio, we use a forward-backward algorithm.  </a:t>
            </a:r>
          </a:p>
          <a:p>
            <a:pPr eaLnBrk="1" hangingPunct="1"/>
            <a:r>
              <a:rPr lang="en-US" dirty="0" smtClean="0"/>
              <a:t>	-This allows computing ALL likelihood ratios in the same asymptotic time required to compute the likelihood of the unmodified genotypes, and this maintains a runtime of O(NK^5) per trio.</a:t>
            </a:r>
          </a:p>
          <a:p>
            <a:pPr eaLnBrk="1" hangingPunct="1"/>
            <a:endParaRPr lang="en-US" dirty="0" smtClean="0"/>
          </a:p>
          <a:p>
            <a:pPr eaLnBrk="1" hangingPunct="1"/>
            <a:r>
              <a:rPr lang="en-US" dirty="0" smtClean="0"/>
              <a:t>Probability of </a:t>
            </a:r>
            <a:r>
              <a:rPr lang="en-US" dirty="0" err="1" smtClean="0"/>
              <a:t>Viterbi</a:t>
            </a:r>
            <a:r>
              <a:rPr lang="en-US" dirty="0" smtClean="0"/>
              <a:t> haplotypes:</a:t>
            </a:r>
          </a:p>
          <a:p>
            <a:pPr eaLnBrk="1" hangingPunct="1"/>
            <a:r>
              <a:rPr lang="en-US" dirty="0" smtClean="0"/>
              <a:t>	-For computing the probability of </a:t>
            </a:r>
            <a:r>
              <a:rPr lang="en-US" dirty="0" err="1" smtClean="0"/>
              <a:t>Viterbi</a:t>
            </a:r>
            <a:r>
              <a:rPr lang="en-US" dirty="0" smtClean="0"/>
              <a:t> haplotypes, the </a:t>
            </a:r>
            <a:r>
              <a:rPr lang="en-US" dirty="0" err="1" smtClean="0"/>
              <a:t>Viterbi</a:t>
            </a:r>
            <a:r>
              <a:rPr lang="en-US" dirty="0" smtClean="0"/>
              <a:t> probability algorithm to generate the 4 </a:t>
            </a:r>
            <a:r>
              <a:rPr lang="en-US" dirty="0" err="1" smtClean="0"/>
              <a:t>Viterbi</a:t>
            </a:r>
            <a:r>
              <a:rPr lang="en-US" dirty="0" smtClean="0"/>
              <a:t> haplotypes by </a:t>
            </a:r>
            <a:r>
              <a:rPr lang="en-US" dirty="0" err="1" smtClean="0"/>
              <a:t>traceback</a:t>
            </a:r>
            <a:r>
              <a:rPr lang="en-US" dirty="0" smtClean="0"/>
              <a:t>.  </a:t>
            </a:r>
          </a:p>
          <a:p>
            <a:pPr eaLnBrk="1" hangingPunct="1"/>
            <a:r>
              <a:rPr lang="en-US" dirty="0" smtClean="0"/>
              <a:t>	-The probability of each of the 4 haplotype under the HMM model can be computed using the forward algorithm in O(NK) time.  </a:t>
            </a:r>
          </a:p>
          <a:p>
            <a:pPr eaLnBrk="1" hangingPunct="1"/>
            <a:r>
              <a:rPr lang="en-US" dirty="0" smtClean="0"/>
              <a:t>	-However, since each the best 4 haplotypes in a modified trio might be different than the best 4 haplotypes generated from the original trio, an total added O(N^2K) term is needed per trio.</a:t>
            </a:r>
          </a:p>
          <a:p>
            <a:pPr eaLnBrk="1" hangingPunct="1"/>
            <a:endParaRPr lang="en-US" dirty="0" smtClean="0"/>
          </a:p>
          <a:p>
            <a:pPr eaLnBrk="1" hangingPunct="1"/>
            <a:r>
              <a:rPr lang="en-US" dirty="0" smtClean="0"/>
              <a:t>Total trio probability:</a:t>
            </a:r>
          </a:p>
          <a:p>
            <a:pPr eaLnBrk="1" hangingPunct="1"/>
            <a:r>
              <a:rPr lang="en-US" dirty="0" smtClean="0"/>
              <a:t>	-The computation of total trio probability uses the same speed-up ideas used for </a:t>
            </a:r>
            <a:r>
              <a:rPr lang="en-US" dirty="0" err="1" smtClean="0"/>
              <a:t>Viterbi</a:t>
            </a:r>
            <a:r>
              <a:rPr lang="en-US" dirty="0" smtClean="0"/>
              <a:t> probability, resulting in the same runtime of O(NK^5)  per </a:t>
            </a:r>
            <a:r>
              <a:rPr lang="en-US" dirty="0" err="1" smtClean="0"/>
              <a:t>trio.in</a:t>
            </a:r>
            <a:r>
              <a:rPr lang="en-US" dirty="0" smtClean="0"/>
              <a:t> our experimental results, the total trio </a:t>
            </a:r>
            <a:r>
              <a:rPr lang="en-US" dirty="0" err="1" smtClean="0"/>
              <a:t>propbability</a:t>
            </a:r>
            <a:r>
              <a:rPr lang="en-US" dirty="0" smtClean="0"/>
              <a:t> function performs </a:t>
            </a:r>
            <a:r>
              <a:rPr lang="en-US" dirty="0" err="1" smtClean="0"/>
              <a:t>slighly</a:t>
            </a:r>
            <a:r>
              <a:rPr lang="en-US" dirty="0" smtClean="0"/>
              <a:t> better than the other 2 function. </a:t>
            </a:r>
          </a:p>
          <a:p>
            <a:pPr eaLnBrk="1" hangingPunct="1"/>
            <a:r>
              <a:rPr lang="en-US" dirty="0" smtClean="0"/>
              <a:t>	-We have focused on this function for our results, and have implemented a more accurate version, which involves taking the trio probability function, along with the same functions’ values where only one of the parents are computed, and the function that only calculates the likelihood of phasing for an unrelated individual. Taking the minimum of these 4 values shows this “Combined” version to be better in accuracy than other functions.</a:t>
            </a: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p:txBody>
          <a:bodyPr/>
          <a:lstStyle/>
          <a:p>
            <a:pPr>
              <a:defRPr/>
            </a:pPr>
            <a:fld id="{6236BB72-D8F0-4FC9-ACA2-48F20D8B8592}" type="slidenum">
              <a:rPr lang="en-US" smtClean="0"/>
              <a:pPr>
                <a:defRPr/>
              </a:pPr>
              <a:t>147</a:t>
            </a:fld>
            <a:endParaRPr lang="en-US" smtClean="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p:txBody>
          <a:bodyPr/>
          <a:lstStyle/>
          <a:p>
            <a:pPr>
              <a:defRPr/>
            </a:pPr>
            <a:fld id="{6FBC8793-2BFF-4DDA-B304-D2B67A538204}" type="slidenum">
              <a:rPr lang="en-US" smtClean="0"/>
              <a:pPr>
                <a:defRPr/>
              </a:pPr>
              <a:t>148</a:t>
            </a:fld>
            <a:endParaRPr lang="en-US" smtClean="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pPr eaLnBrk="1" hangingPunct="1"/>
            <a:r>
              <a:rPr lang="en-US" smtClean="0"/>
              <a:t>Our results are shown mostly using Residual operating characteristic curves (or ROC curve for short). It describes the trade-off between sensitivity and false positive rate. </a:t>
            </a:r>
          </a:p>
          <a:p>
            <a:pPr eaLnBrk="1" hangingPunct="1"/>
            <a:endParaRPr lang="en-US" smtClean="0"/>
          </a:p>
          <a:p>
            <a:pPr eaLnBrk="1" hangingPunct="1"/>
            <a:r>
              <a:rPr lang="en-US" smtClean="0"/>
              <a:t>Our functions performing significantly better in children than in parents</a:t>
            </a:r>
          </a:p>
          <a:p>
            <a:pPr eaLnBrk="1" hangingPunct="1"/>
            <a:endParaRPr lang="en-US" smtClean="0"/>
          </a:p>
          <a:p>
            <a:pPr eaLnBrk="1" hangingPunct="1"/>
            <a:r>
              <a:rPr lang="en-US" smtClean="0"/>
              <a:t>(Motivation behind using ROC curves: we wanted to assess error detection accuracy of different methods in a threshold-independent manner)</a:t>
            </a:r>
          </a:p>
          <a:p>
            <a:pPr eaLnBrk="1" hangingPunct="1"/>
            <a:endParaRPr lang="en-US" smtClean="0"/>
          </a:p>
          <a:p>
            <a:pPr eaLnBrk="1" hangingPunct="1"/>
            <a:r>
              <a:rPr lang="en-US" smtClean="0"/>
              <a:t>(Sensitivity: Ratio between the number of mendelian consistent errors flagged by the algorithm and the total number of mendelian consistent errors inserted into the genotype population)</a:t>
            </a:r>
          </a:p>
          <a:p>
            <a:pPr eaLnBrk="1" hangingPunct="1"/>
            <a:endParaRPr lang="en-US" smtClean="0"/>
          </a:p>
          <a:p>
            <a:pPr eaLnBrk="1" hangingPunct="1"/>
            <a:r>
              <a:rPr lang="en-US" smtClean="0"/>
              <a:t>(False positive rate: Ratio between the number of false positives flagged by the algorithm and the total number of non-errors)</a:t>
            </a:r>
          </a:p>
          <a:p>
            <a:pPr eaLnBrk="1" hangingPunct="1"/>
            <a:endParaRPr lang="en-US" smtClean="0"/>
          </a:p>
          <a:p>
            <a:pPr eaLnBrk="1" hangingPunct="1"/>
            <a:endParaRPr lang="en-US" smtClean="0"/>
          </a:p>
          <a:p>
            <a:pPr eaLnBrk="1" hangingPunct="1"/>
            <a:endParaRPr lang="en-US" smtClean="0"/>
          </a:p>
          <a:p>
            <a:pPr eaLnBrk="1" hangingPunct="1"/>
            <a:endParaRPr lang="en-US" smtClean="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solidFill>
            <a:srgbClr val="FFFFFF"/>
          </a:solidFill>
          <a:ln/>
        </p:spPr>
      </p:sp>
      <p:sp>
        <p:nvSpPr>
          <p:cNvPr id="96259" name="Rectangle 3"/>
          <p:cNvSpPr>
            <a:spLocks noGrp="1" noChangeArrowheads="1"/>
          </p:cNvSpPr>
          <p:nvPr>
            <p:ph type="body" idx="1"/>
          </p:nvPr>
        </p:nvSpPr>
        <p:spPr>
          <a:solidFill>
            <a:srgbClr val="FFFFFF"/>
          </a:solidFill>
          <a:ln>
            <a:solidFill>
              <a:srgbClr val="000000"/>
            </a:solidFill>
          </a:ln>
        </p:spPr>
        <p:txBody>
          <a:bodyPr lIns="87316" tIns="43658" rIns="87316" bIns="43658"/>
          <a:lstStyle/>
          <a:p>
            <a:r>
              <a:rPr lang="en-US" smtClean="0"/>
              <a:t>The histogram illustrates a problem of false positives caused by flagging the wrong individual as a genotyping error when a true error occurs at the same locus, but in a different individual in the same pedigree, mainly parents</a:t>
            </a: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solidFill>
            <a:srgbClr val="FFFFFF"/>
          </a:solidFill>
          <a:ln/>
        </p:spPr>
      </p:sp>
      <p:sp>
        <p:nvSpPr>
          <p:cNvPr id="97283" name="Rectangle 3"/>
          <p:cNvSpPr>
            <a:spLocks noGrp="1" noChangeArrowheads="1"/>
          </p:cNvSpPr>
          <p:nvPr>
            <p:ph type="body" idx="1"/>
          </p:nvPr>
        </p:nvSpPr>
        <p:spPr>
          <a:solidFill>
            <a:srgbClr val="FFFFFF"/>
          </a:solidFill>
          <a:ln>
            <a:solidFill>
              <a:srgbClr val="000000"/>
            </a:solidFill>
          </a:ln>
        </p:spPr>
        <p:txBody>
          <a:bodyPr/>
          <a:lstStyle/>
          <a:p>
            <a:endParaRPr lang="en-US" smtClean="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solidFill>
            <a:srgbClr val="FFFFFF"/>
          </a:solidFill>
          <a:ln/>
        </p:spPr>
      </p:sp>
      <p:sp>
        <p:nvSpPr>
          <p:cNvPr id="98307" name="Rectangle 3"/>
          <p:cNvSpPr>
            <a:spLocks noGrp="1" noChangeArrowheads="1"/>
          </p:cNvSpPr>
          <p:nvPr>
            <p:ph type="body" idx="1"/>
          </p:nvPr>
        </p:nvSpPr>
        <p:spPr>
          <a:solidFill>
            <a:srgbClr val="FFFFFF"/>
          </a:solidFill>
          <a:ln>
            <a:solidFill>
              <a:srgbClr val="000000"/>
            </a:solidFill>
          </a:ln>
        </p:spPr>
        <p:txBody>
          <a:bodyPr lIns="87316" tIns="43658" rIns="87316" bIns="43658"/>
          <a:lstStyle/>
          <a:p>
            <a:r>
              <a:rPr lang="en-US" dirty="0" smtClean="0"/>
              <a:t>This combined method solves the problem of generating false positives due to errors in different individuals at the same marker.</a:t>
            </a: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p:spPr>
        <p:txBody>
          <a:bodyPr/>
          <a:lstStyle/>
          <a:p>
            <a:r>
              <a:rPr lang="en-US" smtClean="0"/>
              <a:t>The same goes for the children genotypes. </a:t>
            </a: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p:spPr>
        <p:txBody>
          <a:bodyPr/>
          <a:lstStyle/>
          <a:p>
            <a:pPr eaLnBrk="1" hangingPunct="1"/>
            <a:r>
              <a:rPr lang="en-US" smtClean="0"/>
              <a:t>We use Receiver Operating Characteristic (ROC) curves, to compare the accuracy of our likelihood functions</a:t>
            </a:r>
          </a:p>
          <a:p>
            <a:endParaRPr lang="en-US" smtClean="0"/>
          </a:p>
          <a:p>
            <a:endParaRPr lang="en-US" smtClean="0"/>
          </a:p>
          <a:p>
            <a:r>
              <a:rPr lang="en-US" smtClean="0"/>
              <a:t>This plot shows, for parents, our Combined method performing better than our other methods, and significantly better than similar functions in the FAMHAP software.</a:t>
            </a:r>
          </a:p>
          <a:p>
            <a:endParaRPr lang="en-US" smtClean="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txBox="1">
            <a:spLocks noGrp="1" noChangeArrowheads="1"/>
          </p:cNvSpPr>
          <p:nvPr/>
        </p:nvSpPr>
        <p:spPr bwMode="auto">
          <a:xfrm>
            <a:off x="3884613" y="8831263"/>
            <a:ext cx="2971800" cy="463550"/>
          </a:xfrm>
          <a:prstGeom prst="rect">
            <a:avLst/>
          </a:prstGeom>
          <a:noFill/>
          <a:ln w="9525">
            <a:noFill/>
            <a:miter lim="800000"/>
            <a:headEnd/>
            <a:tailEnd/>
          </a:ln>
        </p:spPr>
        <p:txBody>
          <a:bodyPr lIns="92300" tIns="46150" rIns="92300" bIns="46150" anchor="b"/>
          <a:lstStyle/>
          <a:p>
            <a:pPr algn="r" defTabSz="923925"/>
            <a:fld id="{644F570F-83F1-4365-A482-D690DAF34D56}" type="slidenum">
              <a:rPr lang="en-US" sz="1100">
                <a:latin typeface="Arial" charset="0"/>
              </a:rPr>
              <a:pPr algn="r" defTabSz="923925"/>
              <a:t>155</a:t>
            </a:fld>
            <a:endParaRPr lang="en-US" sz="1100">
              <a:latin typeface="Arial" charset="0"/>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r>
              <a:rPr lang="en-US" dirty="0" smtClean="0"/>
              <a:t>-SBS: Sequencing by Synthesis</a:t>
            </a:r>
          </a:p>
          <a:p>
            <a:r>
              <a:rPr lang="en-US" dirty="0" smtClean="0"/>
              <a:t>-SBL: Sequencing by Ligation</a:t>
            </a:r>
          </a:p>
          <a:p>
            <a:r>
              <a:rPr lang="en-US" dirty="0" smtClean="0"/>
              <a:t>-Challenges in Genome Assembly: The short read lengths and absence of paired ends make it difficult for assembly software to disambiguate repeat regions, therefore resulting in fragmented assemblies.</a:t>
            </a:r>
          </a:p>
          <a:p>
            <a:r>
              <a:rPr lang="en-US" dirty="0" smtClean="0"/>
              <a:t>-New Type of sequencing error: in 454 including incorrect estimates of </a:t>
            </a:r>
            <a:r>
              <a:rPr lang="en-US" dirty="0" err="1" smtClean="0"/>
              <a:t>homopolymer</a:t>
            </a:r>
            <a:r>
              <a:rPr lang="en-US" dirty="0" smtClean="0"/>
              <a:t> lengths,</a:t>
            </a:r>
          </a:p>
          <a:p>
            <a:r>
              <a:rPr lang="en-US" dirty="0" smtClean="0"/>
              <a:t>‘transposition-like’ insertions (a base identical to a nearby </a:t>
            </a:r>
            <a:r>
              <a:rPr lang="en-US" dirty="0" err="1" smtClean="0"/>
              <a:t>homopolymer</a:t>
            </a:r>
            <a:r>
              <a:rPr lang="en-US" dirty="0" smtClean="0"/>
              <a:t> is inserted in a nearby nonadjacent location) and errors caused by multiple templates attached to the same bead</a:t>
            </a: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txBox="1">
            <a:spLocks noGrp="1" noChangeArrowheads="1"/>
          </p:cNvSpPr>
          <p:nvPr/>
        </p:nvSpPr>
        <p:spPr bwMode="auto">
          <a:xfrm>
            <a:off x="3884613" y="8831263"/>
            <a:ext cx="2971800" cy="463550"/>
          </a:xfrm>
          <a:prstGeom prst="rect">
            <a:avLst/>
          </a:prstGeom>
          <a:noFill/>
          <a:ln w="9525">
            <a:noFill/>
            <a:miter lim="800000"/>
            <a:headEnd/>
            <a:tailEnd/>
          </a:ln>
        </p:spPr>
        <p:txBody>
          <a:bodyPr lIns="92300" tIns="46150" rIns="92300" bIns="46150" anchor="b"/>
          <a:lstStyle/>
          <a:p>
            <a:pPr algn="r" defTabSz="923925"/>
            <a:fld id="{CA118F5C-2F33-497D-A66E-DE372519C510}" type="slidenum">
              <a:rPr lang="en-US" sz="1100">
                <a:latin typeface="Arial" charset="0"/>
              </a:rPr>
              <a:pPr algn="r" defTabSz="923925"/>
              <a:t>156</a:t>
            </a:fld>
            <a:endParaRPr lang="en-US" sz="1100">
              <a:latin typeface="Arial"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txBox="1">
            <a:spLocks noGrp="1" noChangeArrowheads="1"/>
          </p:cNvSpPr>
          <p:nvPr/>
        </p:nvSpPr>
        <p:spPr bwMode="auto">
          <a:xfrm>
            <a:off x="3884613" y="8831263"/>
            <a:ext cx="2971800" cy="463550"/>
          </a:xfrm>
          <a:prstGeom prst="rect">
            <a:avLst/>
          </a:prstGeom>
          <a:noFill/>
          <a:ln w="9525">
            <a:noFill/>
            <a:miter lim="800000"/>
            <a:headEnd/>
            <a:tailEnd/>
          </a:ln>
        </p:spPr>
        <p:txBody>
          <a:bodyPr lIns="92300" tIns="46150" rIns="92300" bIns="46150" anchor="b"/>
          <a:lstStyle/>
          <a:p>
            <a:pPr algn="r" defTabSz="923925"/>
            <a:fld id="{A5F6EF78-10E8-4DE4-A1FA-329F2D1E64D5}" type="slidenum">
              <a:rPr lang="en-US" sz="1100">
                <a:latin typeface="Arial" charset="0"/>
              </a:rPr>
              <a:pPr algn="r" defTabSz="923925"/>
              <a:t>14</a:t>
            </a:fld>
            <a:endParaRPr lang="en-US" sz="1100">
              <a:latin typeface="Arial" charset="0"/>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txBox="1">
            <a:spLocks noGrp="1" noChangeArrowheads="1"/>
          </p:cNvSpPr>
          <p:nvPr/>
        </p:nvSpPr>
        <p:spPr bwMode="auto">
          <a:xfrm>
            <a:off x="3884613" y="8831263"/>
            <a:ext cx="2971800" cy="463550"/>
          </a:xfrm>
          <a:prstGeom prst="rect">
            <a:avLst/>
          </a:prstGeom>
          <a:noFill/>
          <a:ln w="9525">
            <a:noFill/>
            <a:miter lim="800000"/>
            <a:headEnd/>
            <a:tailEnd/>
          </a:ln>
        </p:spPr>
        <p:txBody>
          <a:bodyPr lIns="92300" tIns="46150" rIns="92300" bIns="46150" anchor="b"/>
          <a:lstStyle/>
          <a:p>
            <a:pPr algn="r" defTabSz="923925"/>
            <a:fld id="{B8C18530-C1CD-439C-B8C5-D82F468B0072}" type="slidenum">
              <a:rPr lang="en-US" sz="1100">
                <a:latin typeface="Arial" charset="0"/>
              </a:rPr>
              <a:pPr algn="r" defTabSz="923925"/>
              <a:t>157</a:t>
            </a:fld>
            <a:endParaRPr lang="en-US" sz="1100">
              <a:latin typeface="Arial" charset="0"/>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endParaRPr lang="en-US" smtClean="0"/>
          </a:p>
          <a:p>
            <a:endParaRPr lang="en-US" smtClean="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txBox="1">
            <a:spLocks noGrp="1" noChangeArrowheads="1"/>
          </p:cNvSpPr>
          <p:nvPr/>
        </p:nvSpPr>
        <p:spPr bwMode="auto">
          <a:xfrm>
            <a:off x="3884613" y="8831263"/>
            <a:ext cx="2971800" cy="463550"/>
          </a:xfrm>
          <a:prstGeom prst="rect">
            <a:avLst/>
          </a:prstGeom>
          <a:noFill/>
          <a:ln>
            <a:miter lim="800000"/>
            <a:headEnd/>
            <a:tailEnd/>
          </a:ln>
        </p:spPr>
        <p:txBody>
          <a:bodyPr lIns="92300" tIns="46150" rIns="92300" bIns="46150" anchor="b"/>
          <a:lstStyle/>
          <a:p>
            <a:pPr algn="r" defTabSz="923925">
              <a:defRPr/>
            </a:pPr>
            <a:fld id="{2F645704-C65E-4A8E-BD46-9AA6C27FBB46}" type="slidenum">
              <a:rPr lang="en-US" sz="1100">
                <a:latin typeface="Arial" charset="0"/>
                <a:cs typeface="+mn-cs"/>
              </a:rPr>
              <a:pPr algn="r" defTabSz="923925">
                <a:defRPr/>
              </a:pPr>
              <a:t>158</a:t>
            </a:fld>
            <a:endParaRPr lang="en-US" sz="1100">
              <a:latin typeface="Arial" charset="0"/>
              <a:cs typeface="+mn-cs"/>
            </a:endParaRPr>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p:spPr>
        <p:txBody>
          <a:bodyPr/>
          <a:lstStyle/>
          <a:p>
            <a:r>
              <a:rPr lang="en-US" smtClean="0"/>
              <a:t>Let me describe some basic notations before going into the Single SNP Genotype calling method</a:t>
            </a:r>
          </a:p>
          <a:p>
            <a:endParaRPr lang="en-US" smtClean="0"/>
          </a:p>
          <a:p>
            <a:r>
              <a:rPr lang="en-US" smtClean="0"/>
              <a:t>A read r(i) describes the set observed alleles from each read at SNP i, with coverage c_i. 0/1 values are used to describe each read, where 0 is the major allele and 1 is the minor allele, each allele represenenting one of the chromosomes in the genome</a:t>
            </a:r>
          </a:p>
          <a:p>
            <a:endParaRPr lang="en-US" smtClean="0"/>
          </a:p>
          <a:p>
            <a:r>
              <a:rPr lang="en-US" smtClean="0"/>
              <a:t>We assume SNPs are unlinked since the short reads typically do not make coverage of more than one SNP feasible. </a:t>
            </a:r>
          </a:p>
          <a:p>
            <a:endParaRPr lang="en-US" smtClean="0"/>
          </a:p>
          <a:p>
            <a:r>
              <a:rPr lang="en-US" smtClean="0"/>
              <a:t>To describe genotype sequences, we use additive notations for each SNP, with 0 and 2 values in the genotype sequence representing homozygotes, 1 being a heterozygote, where a sufficient amount of reads covering both alleles at the same SNP exist. </a:t>
            </a: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txBox="1">
            <a:spLocks noGrp="1" noChangeArrowheads="1"/>
          </p:cNvSpPr>
          <p:nvPr/>
        </p:nvSpPr>
        <p:spPr bwMode="auto">
          <a:xfrm>
            <a:off x="3884613" y="8831263"/>
            <a:ext cx="2971800" cy="463550"/>
          </a:xfrm>
          <a:prstGeom prst="rect">
            <a:avLst/>
          </a:prstGeom>
          <a:noFill/>
          <a:ln w="9525">
            <a:noFill/>
            <a:miter lim="800000"/>
            <a:headEnd/>
            <a:tailEnd/>
          </a:ln>
        </p:spPr>
        <p:txBody>
          <a:bodyPr lIns="92300" tIns="46150" rIns="92300" bIns="46150" anchor="b"/>
          <a:lstStyle/>
          <a:p>
            <a:pPr algn="r" defTabSz="923925"/>
            <a:fld id="{E24E3A88-D07C-41E3-A242-EB1256EA6CD8}" type="slidenum">
              <a:rPr lang="en-US" sz="1100">
                <a:latin typeface="Arial" charset="0"/>
              </a:rPr>
              <a:pPr algn="r" defTabSz="923925"/>
              <a:t>160</a:t>
            </a:fld>
            <a:endParaRPr lang="en-US" sz="1100">
              <a:latin typeface="Arial"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r>
              <a:rPr lang="en-US" dirty="0" err="1" smtClean="0"/>
              <a:t>q_r</a:t>
            </a:r>
            <a:r>
              <a:rPr lang="en-US" dirty="0" smtClean="0"/>
              <a:t>(</a:t>
            </a:r>
            <a:r>
              <a:rPr lang="en-US" dirty="0" err="1" smtClean="0"/>
              <a:t>i_c_i</a:t>
            </a:r>
            <a:r>
              <a:rPr lang="en-US" dirty="0" smtClean="0"/>
              <a:t>) is the </a:t>
            </a:r>
            <a:r>
              <a:rPr lang="en-US" dirty="0" err="1" smtClean="0"/>
              <a:t>phred</a:t>
            </a:r>
            <a:r>
              <a:rPr lang="en-US" dirty="0" smtClean="0"/>
              <a:t> quality score for a read</a:t>
            </a:r>
          </a:p>
          <a:p>
            <a:r>
              <a:rPr lang="en-US" dirty="0" err="1" smtClean="0"/>
              <a:t>e_r</a:t>
            </a:r>
            <a:r>
              <a:rPr lang="en-US" dirty="0" smtClean="0"/>
              <a:t>(</a:t>
            </a:r>
            <a:r>
              <a:rPr lang="en-US" dirty="0" err="1" smtClean="0"/>
              <a:t>i_c_i</a:t>
            </a:r>
            <a:r>
              <a:rPr lang="en-US" dirty="0" smtClean="0"/>
              <a:t>) is the probability a read is affected by a sequencing error</a:t>
            </a:r>
          </a:p>
          <a:p>
            <a:r>
              <a:rPr lang="en-US" dirty="0" smtClean="0"/>
              <a:t>P(</a:t>
            </a:r>
            <a:r>
              <a:rPr lang="en-US" dirty="0" err="1" smtClean="0"/>
              <a:t>ri|Gi</a:t>
            </a:r>
            <a:r>
              <a:rPr lang="en-US" dirty="0" smtClean="0"/>
              <a:t>=1) can be simplified to this</a:t>
            </a:r>
          </a:p>
          <a:p>
            <a:endParaRPr lang="en-US" dirty="0" smtClean="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txBox="1">
            <a:spLocks noGrp="1" noChangeArrowheads="1"/>
          </p:cNvSpPr>
          <p:nvPr/>
        </p:nvSpPr>
        <p:spPr bwMode="auto">
          <a:xfrm>
            <a:off x="3884613" y="8831263"/>
            <a:ext cx="2971800" cy="463550"/>
          </a:xfrm>
          <a:prstGeom prst="rect">
            <a:avLst/>
          </a:prstGeom>
          <a:noFill/>
          <a:ln w="9525">
            <a:noFill/>
            <a:miter lim="800000"/>
            <a:headEnd/>
            <a:tailEnd/>
          </a:ln>
        </p:spPr>
        <p:txBody>
          <a:bodyPr lIns="92300" tIns="46150" rIns="92300" bIns="46150" anchor="b"/>
          <a:lstStyle/>
          <a:p>
            <a:pPr algn="r" defTabSz="923925"/>
            <a:fld id="{87DEF51F-4B73-48A7-9E2D-E9613AC20B43}" type="slidenum">
              <a:rPr lang="en-US" sz="1100">
                <a:latin typeface="Arial" charset="0"/>
              </a:rPr>
              <a:pPr algn="r" defTabSz="923925"/>
              <a:t>161</a:t>
            </a:fld>
            <a:endParaRPr lang="en-US" sz="1100">
              <a:latin typeface="Arial" charset="0"/>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r>
              <a:rPr lang="en-US" dirty="0" err="1" smtClean="0"/>
              <a:t>q_r</a:t>
            </a:r>
            <a:r>
              <a:rPr lang="en-US" dirty="0" smtClean="0"/>
              <a:t>(</a:t>
            </a:r>
            <a:r>
              <a:rPr lang="en-US" dirty="0" err="1" smtClean="0"/>
              <a:t>i_c_i</a:t>
            </a:r>
            <a:r>
              <a:rPr lang="en-US" dirty="0" smtClean="0"/>
              <a:t>) is the </a:t>
            </a:r>
            <a:r>
              <a:rPr lang="en-US" dirty="0" err="1" smtClean="0"/>
              <a:t>phred</a:t>
            </a:r>
            <a:r>
              <a:rPr lang="en-US" dirty="0" smtClean="0"/>
              <a:t> quality score for a read</a:t>
            </a:r>
          </a:p>
          <a:p>
            <a:r>
              <a:rPr lang="en-US" dirty="0" err="1" smtClean="0"/>
              <a:t>e_r</a:t>
            </a:r>
            <a:r>
              <a:rPr lang="en-US" dirty="0" smtClean="0"/>
              <a:t>(</a:t>
            </a:r>
            <a:r>
              <a:rPr lang="en-US" dirty="0" err="1" smtClean="0"/>
              <a:t>i_c_i</a:t>
            </a:r>
            <a:r>
              <a:rPr lang="en-US" dirty="0" smtClean="0"/>
              <a:t>) is the probability a read is affected by a sequencing error</a:t>
            </a:r>
          </a:p>
          <a:p>
            <a:r>
              <a:rPr lang="en-US" dirty="0" smtClean="0"/>
              <a:t>P(</a:t>
            </a:r>
            <a:r>
              <a:rPr lang="en-US" dirty="0" err="1" smtClean="0"/>
              <a:t>ri|Gi</a:t>
            </a:r>
            <a:r>
              <a:rPr lang="en-US" dirty="0" smtClean="0"/>
              <a:t>=1) can be simplified to this</a:t>
            </a:r>
          </a:p>
          <a:p>
            <a:endParaRPr lang="en-US" dirty="0" smtClean="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txBox="1">
            <a:spLocks noGrp="1" noChangeArrowheads="1"/>
          </p:cNvSpPr>
          <p:nvPr/>
        </p:nvSpPr>
        <p:spPr bwMode="auto">
          <a:xfrm>
            <a:off x="3884613" y="8831263"/>
            <a:ext cx="2971800" cy="463550"/>
          </a:xfrm>
          <a:prstGeom prst="rect">
            <a:avLst/>
          </a:prstGeom>
          <a:noFill/>
          <a:ln>
            <a:miter lim="800000"/>
            <a:headEnd/>
            <a:tailEnd/>
          </a:ln>
        </p:spPr>
        <p:txBody>
          <a:bodyPr lIns="92300" tIns="46150" rIns="92300" bIns="46150" anchor="b"/>
          <a:lstStyle/>
          <a:p>
            <a:pPr algn="r" defTabSz="923925">
              <a:defRPr/>
            </a:pPr>
            <a:fld id="{14DDF7A8-4732-46F5-8287-0DDB0F62D8E6}" type="slidenum">
              <a:rPr lang="en-US" sz="1100">
                <a:latin typeface="Arial" charset="0"/>
                <a:cs typeface="+mn-cs"/>
              </a:rPr>
              <a:pPr algn="r" defTabSz="923925">
                <a:defRPr/>
              </a:pPr>
              <a:t>162</a:t>
            </a:fld>
            <a:endParaRPr lang="en-US" sz="1100">
              <a:latin typeface="Arial" charset="0"/>
              <a:cs typeface="+mn-cs"/>
            </a:endParaRPr>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p:txBody>
          <a:bodyPr/>
          <a:lstStyle/>
          <a:p>
            <a:pPr>
              <a:defRPr/>
            </a:pPr>
            <a:fld id="{D110A6A7-8521-4C0B-BB2A-CB6D87128960}" type="slidenum">
              <a:rPr lang="en-US" smtClean="0"/>
              <a:pPr>
                <a:defRPr/>
              </a:pPr>
              <a:t>163</a:t>
            </a:fld>
            <a:endParaRPr lang="en-US" smtClean="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r>
              <a:rPr lang="en-US" dirty="0" smtClean="0"/>
              <a:t>The Hierarchical-Factorial HMM we used to describe haplotype sequences is similar to models recently proposed by others.</a:t>
            </a:r>
          </a:p>
          <a:p>
            <a:pPr eaLnBrk="1" hangingPunct="1"/>
            <a:r>
              <a:rPr lang="en-US" dirty="0" smtClean="0"/>
              <a:t>At the core of the model are 2 regular HMM representing haplotype frequencies in the populations of origin of the sequenced individual’s parents.</a:t>
            </a:r>
          </a:p>
          <a:p>
            <a:pPr eaLnBrk="1" hangingPunct="1"/>
            <a:r>
              <a:rPr lang="en-US" dirty="0" smtClean="0"/>
              <a:t>Under this model each haplotype in the population is viewed as a mosaic formed as a result of historical recombination among a set of K founder haplotypes.</a:t>
            </a:r>
          </a:p>
          <a:p>
            <a:pPr eaLnBrk="1" hangingPunct="1"/>
            <a:r>
              <a:rPr lang="en-US" dirty="0" smtClean="0"/>
              <a:t>Increasing the number of founders allows more paths to describe a haplotype sequence, but at a cost of a longer run time.</a:t>
            </a:r>
          </a:p>
          <a:p>
            <a:pPr eaLnBrk="1" hangingPunct="1"/>
            <a:r>
              <a:rPr lang="en-US" dirty="0" smtClean="0"/>
              <a:t>Training &amp; the estimation of this HMM is done via a Baum-Welch algorithm based on haplotype inferred from a panel representing the population of origin of each parent.</a:t>
            </a:r>
          </a:p>
          <a:p>
            <a:pPr eaLnBrk="1" hangingPunct="1"/>
            <a:endParaRPr lang="en-US" dirty="0" smtClean="0"/>
          </a:p>
          <a:p>
            <a:pPr eaLnBrk="1" hangingPunct="1"/>
            <a:endParaRPr lang="en-US" dirty="0" smtClean="0"/>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txBox="1">
            <a:spLocks noGrp="1" noChangeArrowheads="1"/>
          </p:cNvSpPr>
          <p:nvPr/>
        </p:nvSpPr>
        <p:spPr bwMode="auto">
          <a:xfrm>
            <a:off x="3884613" y="8831263"/>
            <a:ext cx="2971800" cy="463550"/>
          </a:xfrm>
          <a:prstGeom prst="rect">
            <a:avLst/>
          </a:prstGeom>
          <a:noFill/>
          <a:ln w="9525">
            <a:noFill/>
            <a:miter lim="800000"/>
            <a:headEnd/>
            <a:tailEnd/>
          </a:ln>
        </p:spPr>
        <p:txBody>
          <a:bodyPr lIns="92300" tIns="46150" rIns="92300" bIns="46150" anchor="b"/>
          <a:lstStyle/>
          <a:p>
            <a:pPr algn="r" defTabSz="923925"/>
            <a:fld id="{5F961AB5-C4E8-409B-AF81-55CC52D7748A}" type="slidenum">
              <a:rPr lang="en-US" sz="1100">
                <a:latin typeface="Arial" charset="0"/>
              </a:rPr>
              <a:pPr algn="r" defTabSz="923925"/>
              <a:t>164</a:t>
            </a:fld>
            <a:endParaRPr lang="en-US" sz="1100">
              <a:latin typeface="Arial" charset="0"/>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eaLnBrk="1" hangingPunct="1"/>
            <a:r>
              <a:rPr lang="en-US" dirty="0" smtClean="0"/>
              <a:t>The Hierarchical-Factorial HMM we used to describe haplotype sequences is similar to models recently proposed by others.</a:t>
            </a:r>
          </a:p>
          <a:p>
            <a:pPr eaLnBrk="1" hangingPunct="1"/>
            <a:r>
              <a:rPr lang="en-US" dirty="0" smtClean="0"/>
              <a:t>At the core of the model are 2 regular HMM representing haplotype frequencies in the populations of origin of the sequenced individual’s parents.</a:t>
            </a:r>
          </a:p>
          <a:p>
            <a:pPr eaLnBrk="1" hangingPunct="1"/>
            <a:r>
              <a:rPr lang="en-US" dirty="0" smtClean="0"/>
              <a:t>Under this model each haplotype in the population is viewed as a mosaic formed as a result of historical recombination among a set of K founder haplotypes.</a:t>
            </a:r>
          </a:p>
          <a:p>
            <a:pPr eaLnBrk="1" hangingPunct="1"/>
            <a:r>
              <a:rPr lang="en-US" dirty="0" smtClean="0"/>
              <a:t>Increasing the number of founders allows more paths to describe a haplotype sequence, but at a cost of a longer run time.</a:t>
            </a:r>
          </a:p>
          <a:p>
            <a:pPr eaLnBrk="1" hangingPunct="1"/>
            <a:r>
              <a:rPr lang="en-US" dirty="0" smtClean="0"/>
              <a:t>Training &amp; the estimation of this HMM is done via a Baum-Welch algorithm based on haplotype inferred from a panel representing the population of origin of each parent.</a:t>
            </a:r>
          </a:p>
          <a:p>
            <a:pPr eaLnBrk="1" hangingPunct="1"/>
            <a:endParaRPr lang="en-US" dirty="0" smtClean="0"/>
          </a:p>
          <a:p>
            <a:pPr eaLnBrk="1" hangingPunct="1"/>
            <a:endParaRPr lang="en-US" dirty="0" smtClean="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p:txBody>
          <a:bodyPr/>
          <a:lstStyle/>
          <a:p>
            <a:pPr>
              <a:defRPr/>
            </a:pPr>
            <a:fld id="{DDEE2DF9-75A0-484C-9681-31744019E09A}" type="slidenum">
              <a:rPr lang="en-US" smtClean="0"/>
              <a:pPr>
                <a:defRPr/>
              </a:pPr>
              <a:t>165</a:t>
            </a:fld>
            <a:endParaRPr lang="en-US" smtClean="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pPr eaLnBrk="1" hangingPunct="1"/>
            <a:r>
              <a:rPr lang="en-US" i="1" smtClean="0"/>
              <a:t>NOTE: </a:t>
            </a:r>
            <a:r>
              <a:rPr lang="en-US" smtClean="0"/>
              <a:t>P(g|r) is NP-Hard…</a:t>
            </a:r>
          </a:p>
          <a:p>
            <a:pPr eaLnBrk="1" hangingPunct="1"/>
            <a:endParaRPr lang="en-US" smtClean="0"/>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txBox="1">
            <a:spLocks noGrp="1" noChangeArrowheads="1"/>
          </p:cNvSpPr>
          <p:nvPr/>
        </p:nvSpPr>
        <p:spPr bwMode="auto">
          <a:xfrm>
            <a:off x="3884613" y="8831263"/>
            <a:ext cx="2971800" cy="463550"/>
          </a:xfrm>
          <a:prstGeom prst="rect">
            <a:avLst/>
          </a:prstGeom>
          <a:noFill/>
          <a:ln w="9525">
            <a:noFill/>
            <a:miter lim="800000"/>
            <a:headEnd/>
            <a:tailEnd/>
          </a:ln>
        </p:spPr>
        <p:txBody>
          <a:bodyPr lIns="92300" tIns="46150" rIns="92300" bIns="46150" anchor="b"/>
          <a:lstStyle/>
          <a:p>
            <a:pPr algn="r" defTabSz="923925"/>
            <a:fld id="{3B6054A8-122D-40DA-86D5-2147EB82F40A}" type="slidenum">
              <a:rPr lang="en-US" sz="1100">
                <a:latin typeface="Arial" charset="0"/>
              </a:rPr>
              <a:pPr algn="r" defTabSz="923925"/>
              <a:t>166</a:t>
            </a:fld>
            <a:endParaRPr lang="en-US" sz="1100">
              <a:latin typeface="Arial" charset="0"/>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pPr eaLnBrk="1" hangingPunct="1"/>
            <a:endParaRPr lang="en-US" smtClean="0"/>
          </a:p>
          <a:p>
            <a:pPr eaLnBrk="1" hangingPunct="1"/>
            <a:r>
              <a:rPr lang="en-US" smtClean="0"/>
              <a:t>To overcome this possible hardness, we propose 3 alternate algorithms that can be computed efficiently from the HMM.</a:t>
            </a:r>
          </a:p>
          <a:p>
            <a:pPr eaLnBrk="1" hangingPunct="1"/>
            <a:endParaRPr lang="en-US" smtClean="0"/>
          </a:p>
          <a:p>
            <a:pPr eaLnBrk="1" hangingPunct="1"/>
            <a:r>
              <a:rPr lang="en-US" smtClean="0"/>
              <a:t>The best likelihood function is the HMM-Posterior decoding algorithm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txBox="1">
            <a:spLocks noGrp="1" noChangeArrowheads="1"/>
          </p:cNvSpPr>
          <p:nvPr/>
        </p:nvSpPr>
        <p:spPr bwMode="auto">
          <a:xfrm>
            <a:off x="3884613" y="8831263"/>
            <a:ext cx="2971800" cy="463550"/>
          </a:xfrm>
          <a:prstGeom prst="rect">
            <a:avLst/>
          </a:prstGeom>
          <a:noFill/>
          <a:ln w="9525">
            <a:noFill/>
            <a:miter lim="800000"/>
            <a:headEnd/>
            <a:tailEnd/>
          </a:ln>
        </p:spPr>
        <p:txBody>
          <a:bodyPr lIns="92300" tIns="46150" rIns="92300" bIns="46150" anchor="b"/>
          <a:lstStyle/>
          <a:p>
            <a:pPr algn="r" defTabSz="923925"/>
            <a:fld id="{5464E1AF-98FC-4894-9CB5-7C2961FEC075}" type="slidenum">
              <a:rPr lang="en-US" sz="1100">
                <a:latin typeface="Arial" charset="0"/>
              </a:rPr>
              <a:pPr algn="r" defTabSz="923925"/>
              <a:t>15</a:t>
            </a:fld>
            <a:endParaRPr lang="en-US" sz="1100">
              <a:latin typeface="Arial"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txBox="1">
            <a:spLocks noGrp="1" noChangeArrowheads="1"/>
          </p:cNvSpPr>
          <p:nvPr/>
        </p:nvSpPr>
        <p:spPr bwMode="auto">
          <a:xfrm>
            <a:off x="3884613" y="8831263"/>
            <a:ext cx="2971800" cy="463550"/>
          </a:xfrm>
          <a:prstGeom prst="rect">
            <a:avLst/>
          </a:prstGeom>
          <a:noFill/>
          <a:ln w="9525">
            <a:noFill/>
            <a:miter lim="800000"/>
            <a:headEnd/>
            <a:tailEnd/>
          </a:ln>
        </p:spPr>
        <p:txBody>
          <a:bodyPr lIns="92300" tIns="46150" rIns="92300" bIns="46150" anchor="b"/>
          <a:lstStyle/>
          <a:p>
            <a:pPr algn="r" defTabSz="923925"/>
            <a:fld id="{14F62D77-55A3-4776-9E23-02AE10AA6747}" type="slidenum">
              <a:rPr lang="en-US" sz="1100">
                <a:latin typeface="Arial" charset="0"/>
              </a:rPr>
              <a:pPr algn="r" defTabSz="923925"/>
              <a:t>167</a:t>
            </a:fld>
            <a:endParaRPr lang="en-US" sz="1100">
              <a:latin typeface="Arial" charset="0"/>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txBox="1">
            <a:spLocks noGrp="1" noChangeArrowheads="1"/>
          </p:cNvSpPr>
          <p:nvPr/>
        </p:nvSpPr>
        <p:spPr bwMode="auto">
          <a:xfrm>
            <a:off x="3884613" y="8831263"/>
            <a:ext cx="2971800" cy="463550"/>
          </a:xfrm>
          <a:prstGeom prst="rect">
            <a:avLst/>
          </a:prstGeom>
          <a:noFill/>
          <a:ln w="9525">
            <a:noFill/>
            <a:miter lim="800000"/>
            <a:headEnd/>
            <a:tailEnd/>
          </a:ln>
        </p:spPr>
        <p:txBody>
          <a:bodyPr lIns="92300" tIns="46150" rIns="92300" bIns="46150" anchor="b"/>
          <a:lstStyle/>
          <a:p>
            <a:pPr algn="r" defTabSz="923925"/>
            <a:fld id="{C20E6DB9-998F-477E-8540-6E6922FDAE30}" type="slidenum">
              <a:rPr lang="en-US" sz="1100">
                <a:latin typeface="Arial" charset="0"/>
              </a:rPr>
              <a:pPr algn="r" defTabSz="923925"/>
              <a:t>168</a:t>
            </a:fld>
            <a:endParaRPr lang="en-US" sz="1100">
              <a:latin typeface="Arial" charset="0"/>
            </a:endParaRPr>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txBox="1">
            <a:spLocks noGrp="1" noChangeArrowheads="1"/>
          </p:cNvSpPr>
          <p:nvPr/>
        </p:nvSpPr>
        <p:spPr bwMode="auto">
          <a:xfrm>
            <a:off x="3884613" y="8831263"/>
            <a:ext cx="2971800" cy="463550"/>
          </a:xfrm>
          <a:prstGeom prst="rect">
            <a:avLst/>
          </a:prstGeom>
          <a:noFill/>
          <a:ln w="9525">
            <a:noFill/>
            <a:miter lim="800000"/>
            <a:headEnd/>
            <a:tailEnd/>
          </a:ln>
        </p:spPr>
        <p:txBody>
          <a:bodyPr lIns="92300" tIns="46150" rIns="92300" bIns="46150" anchor="b"/>
          <a:lstStyle/>
          <a:p>
            <a:pPr algn="r" defTabSz="923925"/>
            <a:fld id="{23C3B8EF-F2F2-4C1E-A2B2-6E3986E92308}" type="slidenum">
              <a:rPr lang="en-US" sz="1100">
                <a:latin typeface="Arial" charset="0"/>
              </a:rPr>
              <a:pPr algn="r" defTabSz="923925"/>
              <a:t>169</a:t>
            </a:fld>
            <a:endParaRPr lang="en-US" sz="1100">
              <a:latin typeface="Arial" charset="0"/>
            </a:endParaRPr>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txBox="1">
            <a:spLocks noGrp="1" noChangeArrowheads="1"/>
          </p:cNvSpPr>
          <p:nvPr/>
        </p:nvSpPr>
        <p:spPr bwMode="auto">
          <a:xfrm>
            <a:off x="3884613" y="8831263"/>
            <a:ext cx="2971800" cy="463550"/>
          </a:xfrm>
          <a:prstGeom prst="rect">
            <a:avLst/>
          </a:prstGeom>
          <a:noFill/>
          <a:ln w="9525">
            <a:noFill/>
            <a:miter lim="800000"/>
            <a:headEnd/>
            <a:tailEnd/>
          </a:ln>
        </p:spPr>
        <p:txBody>
          <a:bodyPr lIns="92300" tIns="46150" rIns="92300" bIns="46150" anchor="b"/>
          <a:lstStyle/>
          <a:p>
            <a:pPr algn="r" defTabSz="923925"/>
            <a:fld id="{3D1F455D-5C8D-4A2D-BAFC-A00C0B8C8FB9}" type="slidenum">
              <a:rPr lang="en-US" sz="1100">
                <a:latin typeface="Arial" charset="0"/>
              </a:rPr>
              <a:pPr algn="r" defTabSz="923925"/>
              <a:t>170</a:t>
            </a:fld>
            <a:endParaRPr lang="en-US" sz="1100">
              <a:latin typeface="Arial" charset="0"/>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txBox="1">
            <a:spLocks noGrp="1" noChangeArrowheads="1"/>
          </p:cNvSpPr>
          <p:nvPr/>
        </p:nvSpPr>
        <p:spPr bwMode="auto">
          <a:xfrm>
            <a:off x="3884613" y="8831263"/>
            <a:ext cx="2971800" cy="463550"/>
          </a:xfrm>
          <a:prstGeom prst="rect">
            <a:avLst/>
          </a:prstGeom>
          <a:noFill/>
          <a:ln w="9525">
            <a:noFill/>
            <a:miter lim="800000"/>
            <a:headEnd/>
            <a:tailEnd/>
          </a:ln>
        </p:spPr>
        <p:txBody>
          <a:bodyPr lIns="92300" tIns="46150" rIns="92300" bIns="46150" anchor="b"/>
          <a:lstStyle/>
          <a:p>
            <a:pPr algn="r" defTabSz="923925"/>
            <a:fld id="{54BA9D0E-B383-493D-9680-2A8634C02BF4}" type="slidenum">
              <a:rPr lang="en-US" sz="1100">
                <a:latin typeface="Arial" charset="0"/>
              </a:rPr>
              <a:pPr algn="r" defTabSz="923925"/>
              <a:t>171</a:t>
            </a:fld>
            <a:endParaRPr lang="en-US" sz="1100">
              <a:latin typeface="Arial" charset="0"/>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txBox="1">
            <a:spLocks noGrp="1" noChangeArrowheads="1"/>
          </p:cNvSpPr>
          <p:nvPr/>
        </p:nvSpPr>
        <p:spPr bwMode="auto">
          <a:xfrm>
            <a:off x="3884613" y="8831263"/>
            <a:ext cx="2971800" cy="463550"/>
          </a:xfrm>
          <a:prstGeom prst="rect">
            <a:avLst/>
          </a:prstGeom>
          <a:noFill/>
          <a:ln w="9525">
            <a:noFill/>
            <a:miter lim="800000"/>
            <a:headEnd/>
            <a:tailEnd/>
          </a:ln>
        </p:spPr>
        <p:txBody>
          <a:bodyPr lIns="92300" tIns="46150" rIns="92300" bIns="46150" anchor="b"/>
          <a:lstStyle/>
          <a:p>
            <a:pPr algn="r" defTabSz="923925"/>
            <a:fld id="{323B412A-8B52-4481-91A6-9D823DF536D2}" type="slidenum">
              <a:rPr lang="en-US" sz="1100">
                <a:latin typeface="Arial" charset="0"/>
              </a:rPr>
              <a:pPr algn="r" defTabSz="923925"/>
              <a:t>172</a:t>
            </a:fld>
            <a:endParaRPr lang="en-US" sz="1100">
              <a:latin typeface="Arial" charset="0"/>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Rot="1" noChangeAspect="1" noChangeArrowheads="1" noTextEdit="1"/>
          </p:cNvSpPr>
          <p:nvPr>
            <p:ph type="sldImg"/>
          </p:nvPr>
        </p:nvSpPr>
        <p:spPr>
          <a:solidFill>
            <a:srgbClr val="FFFFFF"/>
          </a:solidFill>
          <a:ln/>
        </p:spPr>
      </p:sp>
      <p:sp>
        <p:nvSpPr>
          <p:cNvPr id="128003" name="Rectangle 3"/>
          <p:cNvSpPr>
            <a:spLocks noGrp="1" noChangeArrowheads="1"/>
          </p:cNvSpPr>
          <p:nvPr>
            <p:ph type="body" idx="1"/>
          </p:nvPr>
        </p:nvSpPr>
        <p:spPr>
          <a:solidFill>
            <a:srgbClr val="FFFFFF"/>
          </a:solidFill>
          <a:ln>
            <a:solidFill>
              <a:srgbClr val="000000"/>
            </a:solidFill>
          </a:ln>
        </p:spPr>
        <p:txBody>
          <a:bodyPr lIns="87316" tIns="43658" rIns="87316" bIns="43658"/>
          <a:lstStyle/>
          <a:p>
            <a:endParaRPr lang="en-US" smtClean="0"/>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ChangeArrowheads="1" noTextEdit="1"/>
          </p:cNvSpPr>
          <p:nvPr>
            <p:ph type="sldImg"/>
          </p:nvPr>
        </p:nvSpPr>
        <p:spPr>
          <a:solidFill>
            <a:srgbClr val="FFFFFF"/>
          </a:solidFill>
          <a:ln/>
        </p:spPr>
      </p:sp>
      <p:sp>
        <p:nvSpPr>
          <p:cNvPr id="129027" name="Rectangle 3"/>
          <p:cNvSpPr>
            <a:spLocks noGrp="1" noChangeArrowheads="1"/>
          </p:cNvSpPr>
          <p:nvPr>
            <p:ph type="body" idx="1"/>
          </p:nvPr>
        </p:nvSpPr>
        <p:spPr>
          <a:solidFill>
            <a:srgbClr val="FFFFFF"/>
          </a:solidFill>
          <a:ln>
            <a:solidFill>
              <a:srgbClr val="000000"/>
            </a:solidFill>
          </a:ln>
        </p:spPr>
        <p:txBody>
          <a:bodyPr lIns="87316" tIns="43658" rIns="87316" bIns="43658"/>
          <a:lstStyle/>
          <a:p>
            <a:endParaRPr lang="en-US" smtClean="0"/>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ChangeArrowheads="1" noTextEdit="1"/>
          </p:cNvSpPr>
          <p:nvPr>
            <p:ph type="sldImg"/>
          </p:nvPr>
        </p:nvSpPr>
        <p:spPr>
          <a:solidFill>
            <a:srgbClr val="FFFFFF"/>
          </a:solidFill>
          <a:ln/>
        </p:spPr>
      </p:sp>
      <p:sp>
        <p:nvSpPr>
          <p:cNvPr id="130051" name="Rectangle 3"/>
          <p:cNvSpPr>
            <a:spLocks noGrp="1" noChangeArrowheads="1"/>
          </p:cNvSpPr>
          <p:nvPr>
            <p:ph type="body" idx="1"/>
          </p:nvPr>
        </p:nvSpPr>
        <p:spPr>
          <a:solidFill>
            <a:srgbClr val="FFFFFF"/>
          </a:solidFill>
          <a:ln>
            <a:solidFill>
              <a:srgbClr val="000000"/>
            </a:solidFill>
          </a:ln>
        </p:spPr>
        <p:txBody>
          <a:bodyPr lIns="87316" tIns="43658" rIns="87316" bIns="43658"/>
          <a:lstStyle/>
          <a:p>
            <a:endParaRPr lang="en-US" smtClean="0"/>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p:spPr>
        <p:txBody>
          <a:bodyPr/>
          <a:lstStyle/>
          <a:p>
            <a:r>
              <a:rPr lang="en-US" smtClean="0"/>
              <a:t>The effect of SNP density is shown here, where simulated data with higher recombination rates between adjacent SNPs (and hence lower linkage disequilibrium between adjacent SNPs) performs worse than denser sampling.</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txBox="1">
            <a:spLocks noGrp="1" noChangeArrowheads="1"/>
          </p:cNvSpPr>
          <p:nvPr/>
        </p:nvSpPr>
        <p:spPr bwMode="auto">
          <a:xfrm>
            <a:off x="3884613" y="8831263"/>
            <a:ext cx="2971800" cy="463550"/>
          </a:xfrm>
          <a:prstGeom prst="rect">
            <a:avLst/>
          </a:prstGeom>
          <a:noFill/>
          <a:ln w="9525">
            <a:noFill/>
            <a:miter lim="800000"/>
            <a:headEnd/>
            <a:tailEnd/>
          </a:ln>
        </p:spPr>
        <p:txBody>
          <a:bodyPr lIns="92300" tIns="46150" rIns="92300" bIns="46150" anchor="b"/>
          <a:lstStyle/>
          <a:p>
            <a:pPr algn="r" defTabSz="923925"/>
            <a:fld id="{6881983A-EE88-4A7D-BD10-F12D0F37F87F}" type="slidenum">
              <a:rPr lang="en-US" sz="1100">
                <a:latin typeface="Arial" charset="0"/>
              </a:rPr>
              <a:pPr algn="r" defTabSz="923925"/>
              <a:t>16</a:t>
            </a:fld>
            <a:endParaRPr lang="en-US" sz="1100">
              <a:latin typeface="Arial"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p:txBody>
          <a:bodyPr/>
          <a:lstStyle/>
          <a:p>
            <a:pPr>
              <a:defRPr/>
            </a:pPr>
            <a:fld id="{3931CAD6-4D0E-4B4D-966B-7581A2D4A0D5}" type="slidenum">
              <a:rPr lang="en-US" smtClean="0"/>
              <a:pPr>
                <a:defRPr/>
              </a:pPr>
              <a:t>187</a:t>
            </a:fld>
            <a:endParaRPr lang="en-US" smtClean="0"/>
          </a:p>
        </p:txBody>
      </p:sp>
      <p:sp>
        <p:nvSpPr>
          <p:cNvPr id="131075" name="Rectangle 1026"/>
          <p:cNvSpPr>
            <a:spLocks noGrp="1" noRot="1" noChangeAspect="1" noChangeArrowheads="1" noTextEdit="1"/>
          </p:cNvSpPr>
          <p:nvPr>
            <p:ph type="sldImg"/>
          </p:nvPr>
        </p:nvSpPr>
        <p:spPr>
          <a:ln/>
        </p:spPr>
      </p:sp>
      <p:sp>
        <p:nvSpPr>
          <p:cNvPr id="131076" name="Rectangle 1027"/>
          <p:cNvSpPr>
            <a:spLocks noGrp="1" noChangeArrowheads="1"/>
          </p:cNvSpPr>
          <p:nvPr>
            <p:ph type="body" idx="1"/>
          </p:nvPr>
        </p:nvSpPr>
        <p:spPr>
          <a:noFill/>
          <a:ln/>
        </p:spPr>
        <p:txBody>
          <a:bodyPr/>
          <a:lstStyle/>
          <a:p>
            <a:pPr eaLnBrk="1" hangingPunct="1"/>
            <a:r>
              <a:rPr lang="en-US" smtClean="0"/>
              <a:t>The results for the real datasets show similar improvements in accuracy over FAMHAP.</a:t>
            </a:r>
          </a:p>
          <a:p>
            <a:pPr eaLnBrk="1" hangingPunct="1"/>
            <a:r>
              <a:rPr lang="en-US" smtClean="0"/>
              <a:t>……………….</a:t>
            </a:r>
          </a:p>
          <a:p>
            <a:pPr eaLnBrk="1" hangingPunct="1"/>
            <a:r>
              <a:rPr lang="en-US" smtClean="0"/>
              <a:t>For the real dataset, not all true errors are known. </a:t>
            </a:r>
          </a:p>
          <a:p>
            <a:pPr eaLnBrk="1" hangingPunct="1"/>
            <a:endParaRPr lang="en-US" smtClean="0"/>
          </a:p>
          <a:p>
            <a:pPr eaLnBrk="1" hangingPunct="1"/>
            <a:r>
              <a:rPr lang="en-US" smtClean="0"/>
              <a:t>Becker et al. resequenced 123 genotypes flagged using their FAMHAP-3 algorithm with a threshold of 10,000.</a:t>
            </a:r>
          </a:p>
          <a:p>
            <a:pPr eaLnBrk="1" hangingPunct="1"/>
            <a:endParaRPr lang="en-US" smtClean="0"/>
          </a:p>
          <a:p>
            <a:pPr eaLnBrk="1" hangingPunct="1"/>
            <a:r>
              <a:rPr lang="en-US" smtClean="0"/>
              <a:t>Of these genotypes, 23 were found to be true errors, while the other 100 genotypes agreed with original calls.</a:t>
            </a:r>
          </a:p>
          <a:p>
            <a:pPr eaLnBrk="1" hangingPunct="1"/>
            <a:endParaRPr lang="en-US" smtClean="0"/>
          </a:p>
          <a:p>
            <a:pPr eaLnBrk="1" hangingPunct="1"/>
            <a:r>
              <a:rPr lang="en-US" smtClean="0"/>
              <a:t>Our method shows a much higher true positive-to-false positive ratio</a:t>
            </a:r>
          </a:p>
          <a:p>
            <a:pPr eaLnBrk="1" hangingPunct="1"/>
            <a:r>
              <a:rPr lang="en-US" smtClean="0"/>
              <a:t>	</a:t>
            </a:r>
          </a:p>
          <a:p>
            <a:pPr eaLnBrk="1" hangingPunct="1"/>
            <a:r>
              <a:rPr lang="en-US" smtClean="0"/>
              <a:t>Unknowns that we found were never re-sequenced, so we do not know if they are actual errors or not.</a:t>
            </a: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txBox="1">
            <a:spLocks noGrp="1" noChangeArrowheads="1"/>
          </p:cNvSpPr>
          <p:nvPr/>
        </p:nvSpPr>
        <p:spPr bwMode="auto">
          <a:xfrm>
            <a:off x="3884613" y="8831263"/>
            <a:ext cx="2971800" cy="463550"/>
          </a:xfrm>
          <a:prstGeom prst="rect">
            <a:avLst/>
          </a:prstGeom>
          <a:noFill/>
          <a:ln w="9525">
            <a:noFill/>
            <a:miter lim="800000"/>
            <a:headEnd/>
            <a:tailEnd/>
          </a:ln>
        </p:spPr>
        <p:txBody>
          <a:bodyPr lIns="92300" tIns="46150" rIns="92300" bIns="46150" anchor="b"/>
          <a:lstStyle/>
          <a:p>
            <a:pPr algn="r" defTabSz="923925"/>
            <a:fld id="{D9820EAD-E7D0-48DA-AE46-425EE072E1E2}" type="slidenum">
              <a:rPr lang="en-US" sz="1100">
                <a:latin typeface="Arial" charset="0"/>
              </a:rPr>
              <a:pPr algn="r" defTabSz="923925"/>
              <a:t>188</a:t>
            </a:fld>
            <a:endParaRPr lang="en-US" sz="1100">
              <a:latin typeface="Arial" charset="0"/>
            </a:endParaRPr>
          </a:p>
        </p:txBody>
      </p:sp>
      <p:sp>
        <p:nvSpPr>
          <p:cNvPr id="132099" name="Rectangle 2"/>
          <p:cNvSpPr>
            <a:spLocks noGrp="1" noRot="1" noChangeAspect="1" noChangeArrowheads="1" noTextEdit="1"/>
          </p:cNvSpPr>
          <p:nvPr>
            <p:ph type="sldImg"/>
          </p:nvPr>
        </p:nvSpPr>
        <p:spPr>
          <a:solidFill>
            <a:srgbClr val="FFFFFF"/>
          </a:solidFill>
          <a:ln/>
        </p:spPr>
      </p:sp>
      <p:sp>
        <p:nvSpPr>
          <p:cNvPr id="132100" name="Rectangle 3"/>
          <p:cNvSpPr>
            <a:spLocks noGrp="1" noChangeArrowheads="1"/>
          </p:cNvSpPr>
          <p:nvPr>
            <p:ph type="body" idx="1"/>
          </p:nvPr>
        </p:nvSpPr>
        <p:spPr>
          <a:noFill/>
          <a:ln>
            <a:solidFill>
              <a:srgbClr val="000000"/>
            </a:solidFill>
          </a:ln>
        </p:spPr>
        <p:txBody>
          <a:bodyPr/>
          <a:lstStyle/>
          <a:p>
            <a:pPr eaLnBrk="1" hangingPunct="1"/>
            <a:r>
              <a:rPr lang="en-US" smtClean="0"/>
              <a:t>Our method has a high detection accuracy for all four error models.</a:t>
            </a:r>
          </a:p>
          <a:p>
            <a:pPr eaLnBrk="1" hangingPunct="1"/>
            <a:endParaRPr lang="en-US" smtClean="0"/>
          </a:p>
          <a:p>
            <a:pPr eaLnBrk="1" hangingPunct="1"/>
            <a:r>
              <a:rPr lang="en-US" smtClean="0"/>
              <a:t>Of the four models, the random allele errors are slightly more difficult to detect.</a:t>
            </a: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p:txBody>
          <a:bodyPr/>
          <a:lstStyle/>
          <a:p>
            <a:pPr>
              <a:defRPr/>
            </a:pPr>
            <a:fld id="{22495020-D060-4707-A367-059D469963A1}" type="slidenum">
              <a:rPr lang="en-US" smtClean="0"/>
              <a:pPr>
                <a:defRPr/>
              </a:pPr>
              <a:t>189</a:t>
            </a:fld>
            <a:endParaRPr lang="en-US"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txBox="1">
            <a:spLocks noGrp="1" noChangeArrowheads="1"/>
          </p:cNvSpPr>
          <p:nvPr/>
        </p:nvSpPr>
        <p:spPr bwMode="auto">
          <a:xfrm>
            <a:off x="3884613" y="8831263"/>
            <a:ext cx="2971800" cy="463550"/>
          </a:xfrm>
          <a:prstGeom prst="rect">
            <a:avLst/>
          </a:prstGeom>
          <a:noFill/>
          <a:ln>
            <a:miter lim="800000"/>
            <a:headEnd/>
            <a:tailEnd/>
          </a:ln>
        </p:spPr>
        <p:txBody>
          <a:bodyPr lIns="92300" tIns="46150" rIns="92300" bIns="46150" anchor="b"/>
          <a:lstStyle/>
          <a:p>
            <a:pPr algn="r" defTabSz="923925">
              <a:defRPr/>
            </a:pPr>
            <a:fld id="{4CD6613B-B11E-43D6-89C2-8CE1C9CEFA41}" type="slidenum">
              <a:rPr lang="en-US" sz="1100">
                <a:latin typeface="Arial" charset="0"/>
                <a:cs typeface="+mn-cs"/>
              </a:rPr>
              <a:pPr algn="r" defTabSz="923925">
                <a:defRPr/>
              </a:pPr>
              <a:t>190</a:t>
            </a:fld>
            <a:endParaRPr lang="en-US" sz="1100">
              <a:latin typeface="Arial" charset="0"/>
              <a:cs typeface="+mn-cs"/>
            </a:endParaRPr>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txBox="1">
            <a:spLocks noGrp="1" noChangeArrowheads="1"/>
          </p:cNvSpPr>
          <p:nvPr/>
        </p:nvSpPr>
        <p:spPr bwMode="auto">
          <a:xfrm>
            <a:off x="3884613" y="8831263"/>
            <a:ext cx="2971800" cy="463550"/>
          </a:xfrm>
          <a:prstGeom prst="rect">
            <a:avLst/>
          </a:prstGeom>
          <a:noFill/>
          <a:ln w="9525">
            <a:noFill/>
            <a:miter lim="800000"/>
            <a:headEnd/>
            <a:tailEnd/>
          </a:ln>
        </p:spPr>
        <p:txBody>
          <a:bodyPr lIns="92300" tIns="46150" rIns="92300" bIns="46150" anchor="b"/>
          <a:lstStyle/>
          <a:p>
            <a:pPr algn="r" defTabSz="923925"/>
            <a:fld id="{9F0E45C5-2F71-4FEB-B627-65A672691EB0}" type="slidenum">
              <a:rPr lang="en-US" sz="1100">
                <a:latin typeface="Arial" charset="0"/>
              </a:rPr>
              <a:pPr algn="r" defTabSz="923925"/>
              <a:t>191</a:t>
            </a:fld>
            <a:endParaRPr lang="en-US" sz="1100">
              <a:latin typeface="Arial" charset="0"/>
            </a:endParaRPr>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noFill/>
          <a:ln/>
        </p:spPr>
        <p:txBody>
          <a:bodyPr/>
          <a:lstStyle/>
          <a:p>
            <a:pPr eaLnBrk="1" hangingPunct="1"/>
            <a:r>
              <a:rPr lang="en-US" dirty="0" smtClean="0"/>
              <a:t>The Hierarchical-Factorial HMM we used to describe haplotype sequences is similar to models recently proposed by others.</a:t>
            </a:r>
          </a:p>
          <a:p>
            <a:pPr eaLnBrk="1" hangingPunct="1"/>
            <a:r>
              <a:rPr lang="en-US" dirty="0" smtClean="0"/>
              <a:t>At the core of the model are 2 regular HMM representing haplotype frequencies in the populations of origin of the sequenced individual’s parents.</a:t>
            </a:r>
          </a:p>
          <a:p>
            <a:pPr eaLnBrk="1" hangingPunct="1"/>
            <a:r>
              <a:rPr lang="en-US" dirty="0" smtClean="0"/>
              <a:t>Under this model each haplotype in the population is viewed as a mosaic formed as a result of historical recombination among a set of K founder haplotypes.</a:t>
            </a:r>
          </a:p>
          <a:p>
            <a:pPr eaLnBrk="1" hangingPunct="1"/>
            <a:r>
              <a:rPr lang="en-US" dirty="0" smtClean="0"/>
              <a:t>Increasing the number of founders allows more paths to describe a haplotype sequence, but at a cost of a longer run time.</a:t>
            </a:r>
          </a:p>
          <a:p>
            <a:pPr eaLnBrk="1" hangingPunct="1"/>
            <a:r>
              <a:rPr lang="en-US" dirty="0" smtClean="0"/>
              <a:t>Training &amp; the estimation of this HMM is done via a Baum-Welch algorithm based on haplotype inferred from a panel representing the population of origin of each parent.</a:t>
            </a:r>
          </a:p>
          <a:p>
            <a:pPr eaLnBrk="1" hangingPunct="1"/>
            <a:endParaRPr lang="en-US" dirty="0" smtClean="0"/>
          </a:p>
          <a:p>
            <a:pPr eaLnBrk="1" hangingPunct="1"/>
            <a:endParaRPr lang="en-US" dirty="0" smtClean="0"/>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txBox="1">
            <a:spLocks noGrp="1" noChangeArrowheads="1"/>
          </p:cNvSpPr>
          <p:nvPr/>
        </p:nvSpPr>
        <p:spPr bwMode="auto">
          <a:xfrm>
            <a:off x="3884613" y="8831263"/>
            <a:ext cx="2971800" cy="463550"/>
          </a:xfrm>
          <a:prstGeom prst="rect">
            <a:avLst/>
          </a:prstGeom>
          <a:noFill/>
          <a:ln w="9525">
            <a:noFill/>
            <a:miter lim="800000"/>
            <a:headEnd/>
            <a:tailEnd/>
          </a:ln>
        </p:spPr>
        <p:txBody>
          <a:bodyPr lIns="92300" tIns="46150" rIns="92300" bIns="46150" anchor="b"/>
          <a:lstStyle/>
          <a:p>
            <a:pPr algn="r" defTabSz="923925"/>
            <a:fld id="{9F0E45C5-2F71-4FEB-B627-65A672691EB0}" type="slidenum">
              <a:rPr lang="en-US" sz="1100">
                <a:latin typeface="Arial" charset="0"/>
              </a:rPr>
              <a:pPr algn="r" defTabSz="923925"/>
              <a:t>192</a:t>
            </a:fld>
            <a:endParaRPr lang="en-US" sz="1100">
              <a:latin typeface="Arial" charset="0"/>
            </a:endParaRPr>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noFill/>
          <a:ln/>
        </p:spPr>
        <p:txBody>
          <a:bodyPr/>
          <a:lstStyle/>
          <a:p>
            <a:pPr eaLnBrk="1" hangingPunct="1"/>
            <a:r>
              <a:rPr lang="en-US" dirty="0" smtClean="0"/>
              <a:t>The Hierarchical-Factorial HMM we used to describe haplotype sequences is similar to models recently proposed by others.</a:t>
            </a:r>
          </a:p>
          <a:p>
            <a:pPr eaLnBrk="1" hangingPunct="1"/>
            <a:r>
              <a:rPr lang="en-US" dirty="0" smtClean="0"/>
              <a:t>At the core of the model are 2 regular HMM representing haplotype frequencies in the populations of origin of the sequenced individual’s parents.</a:t>
            </a:r>
          </a:p>
          <a:p>
            <a:pPr eaLnBrk="1" hangingPunct="1"/>
            <a:r>
              <a:rPr lang="en-US" dirty="0" smtClean="0"/>
              <a:t>Under this model each haplotype in the population is viewed as a mosaic formed as a result of historical recombination among a set of K founder haplotypes.</a:t>
            </a:r>
          </a:p>
          <a:p>
            <a:pPr eaLnBrk="1" hangingPunct="1"/>
            <a:r>
              <a:rPr lang="en-US" dirty="0" smtClean="0"/>
              <a:t>Increasing the number of founders allows more paths to describe a haplotype sequence, but at a cost of a longer run time.</a:t>
            </a:r>
          </a:p>
          <a:p>
            <a:pPr eaLnBrk="1" hangingPunct="1"/>
            <a:r>
              <a:rPr lang="en-US" dirty="0" smtClean="0"/>
              <a:t>Training &amp; the estimation of this HMM is done via a Baum-Welch algorithm based on haplotype inferred from a panel representing the population of origin of each parent.</a:t>
            </a:r>
          </a:p>
          <a:p>
            <a:pPr eaLnBrk="1" hangingPunct="1"/>
            <a:endParaRPr lang="en-US" dirty="0" smtClean="0"/>
          </a:p>
          <a:p>
            <a:pPr eaLnBrk="1" hangingPunct="1"/>
            <a:endParaRPr lang="en-US" dirty="0" smtClean="0"/>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txBox="1">
            <a:spLocks noGrp="1" noChangeArrowheads="1"/>
          </p:cNvSpPr>
          <p:nvPr/>
        </p:nvSpPr>
        <p:spPr bwMode="auto">
          <a:xfrm>
            <a:off x="3884613" y="8831263"/>
            <a:ext cx="2971800" cy="463550"/>
          </a:xfrm>
          <a:prstGeom prst="rect">
            <a:avLst/>
          </a:prstGeom>
          <a:noFill/>
          <a:ln w="9525">
            <a:noFill/>
            <a:miter lim="800000"/>
            <a:headEnd/>
            <a:tailEnd/>
          </a:ln>
        </p:spPr>
        <p:txBody>
          <a:bodyPr lIns="92300" tIns="46150" rIns="92300" bIns="46150" anchor="b"/>
          <a:lstStyle/>
          <a:p>
            <a:pPr algn="r" defTabSz="923925"/>
            <a:fld id="{D86D0F8A-0A7D-4FE4-A049-3D5043ACF077}" type="slidenum">
              <a:rPr lang="en-US" sz="1100">
                <a:latin typeface="Arial" charset="0"/>
              </a:rPr>
              <a:pPr algn="r" defTabSz="923925"/>
              <a:t>193</a:t>
            </a:fld>
            <a:endParaRPr lang="en-US" sz="1100">
              <a:latin typeface="Arial"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txBox="1">
            <a:spLocks noGrp="1" noChangeArrowheads="1"/>
          </p:cNvSpPr>
          <p:nvPr/>
        </p:nvSpPr>
        <p:spPr bwMode="auto">
          <a:xfrm>
            <a:off x="3884613" y="8831263"/>
            <a:ext cx="2971800" cy="463550"/>
          </a:xfrm>
          <a:prstGeom prst="rect">
            <a:avLst/>
          </a:prstGeom>
          <a:noFill/>
          <a:ln>
            <a:miter lim="800000"/>
            <a:headEnd/>
            <a:tailEnd/>
          </a:ln>
        </p:spPr>
        <p:txBody>
          <a:bodyPr lIns="92300" tIns="46150" rIns="92300" bIns="46150" anchor="b"/>
          <a:lstStyle/>
          <a:p>
            <a:pPr algn="r" defTabSz="923925">
              <a:defRPr/>
            </a:pPr>
            <a:fld id="{221AF8AD-2B9A-447D-A67A-1BE157747A4A}" type="slidenum">
              <a:rPr lang="en-US" sz="1100">
                <a:latin typeface="Arial" charset="0"/>
                <a:cs typeface="+mn-cs"/>
              </a:rPr>
              <a:pPr algn="r" defTabSz="923925">
                <a:defRPr/>
              </a:pPr>
              <a:t>194</a:t>
            </a:fld>
            <a:endParaRPr lang="en-US" sz="1100">
              <a:latin typeface="Arial" charset="0"/>
              <a:cs typeface="+mn-cs"/>
            </a:endParaRPr>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txBox="1">
            <a:spLocks noGrp="1" noChangeArrowheads="1"/>
          </p:cNvSpPr>
          <p:nvPr/>
        </p:nvSpPr>
        <p:spPr bwMode="auto">
          <a:xfrm>
            <a:off x="3884613" y="8831263"/>
            <a:ext cx="2971800" cy="463550"/>
          </a:xfrm>
          <a:prstGeom prst="rect">
            <a:avLst/>
          </a:prstGeom>
          <a:noFill/>
          <a:ln>
            <a:miter lim="800000"/>
            <a:headEnd/>
            <a:tailEnd/>
          </a:ln>
        </p:spPr>
        <p:txBody>
          <a:bodyPr lIns="92300" tIns="46150" rIns="92300" bIns="46150" anchor="b"/>
          <a:lstStyle/>
          <a:p>
            <a:pPr algn="r" defTabSz="923925">
              <a:defRPr/>
            </a:pPr>
            <a:fld id="{C6FB65A3-EC05-4802-9C21-D5857071BFE0}" type="slidenum">
              <a:rPr lang="en-US" sz="1100">
                <a:latin typeface="Arial" charset="0"/>
                <a:cs typeface="+mn-cs"/>
              </a:rPr>
              <a:pPr algn="r" defTabSz="923925">
                <a:defRPr/>
              </a:pPr>
              <a:t>195</a:t>
            </a:fld>
            <a:endParaRPr lang="en-US" sz="1100">
              <a:latin typeface="Arial" charset="0"/>
              <a:cs typeface="+mn-cs"/>
            </a:endParaRPr>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txBox="1">
            <a:spLocks noGrp="1" noChangeArrowheads="1"/>
          </p:cNvSpPr>
          <p:nvPr/>
        </p:nvSpPr>
        <p:spPr bwMode="auto">
          <a:xfrm>
            <a:off x="3884613" y="8831263"/>
            <a:ext cx="2971800" cy="463550"/>
          </a:xfrm>
          <a:prstGeom prst="rect">
            <a:avLst/>
          </a:prstGeom>
          <a:noFill/>
          <a:ln>
            <a:miter lim="800000"/>
            <a:headEnd/>
            <a:tailEnd/>
          </a:ln>
        </p:spPr>
        <p:txBody>
          <a:bodyPr lIns="92300" tIns="46150" rIns="92300" bIns="46150" anchor="b"/>
          <a:lstStyle/>
          <a:p>
            <a:pPr algn="r" defTabSz="923925">
              <a:defRPr/>
            </a:pPr>
            <a:fld id="{9D2FA959-869F-4F23-82C7-00D61CA5F319}" type="slidenum">
              <a:rPr lang="en-US" sz="1100">
                <a:latin typeface="Arial" charset="0"/>
                <a:cs typeface="+mn-cs"/>
              </a:rPr>
              <a:pPr algn="r" defTabSz="923925">
                <a:defRPr/>
              </a:pPr>
              <a:t>196</a:t>
            </a:fld>
            <a:endParaRPr lang="en-US" sz="1100">
              <a:latin typeface="Arial" charset="0"/>
              <a:cs typeface="+mn-cs"/>
            </a:endParaRPr>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txBox="1">
            <a:spLocks noGrp="1" noChangeArrowheads="1"/>
          </p:cNvSpPr>
          <p:nvPr/>
        </p:nvSpPr>
        <p:spPr bwMode="auto">
          <a:xfrm>
            <a:off x="3884613" y="8831263"/>
            <a:ext cx="2971800" cy="463550"/>
          </a:xfrm>
          <a:prstGeom prst="rect">
            <a:avLst/>
          </a:prstGeom>
          <a:noFill/>
          <a:ln w="9525">
            <a:noFill/>
            <a:miter lim="800000"/>
            <a:headEnd/>
            <a:tailEnd/>
          </a:ln>
        </p:spPr>
        <p:txBody>
          <a:bodyPr lIns="92300" tIns="46150" rIns="92300" bIns="46150" anchor="b"/>
          <a:lstStyle/>
          <a:p>
            <a:pPr algn="r" defTabSz="923925"/>
            <a:fld id="{0CCCD566-6C20-4DB2-9D38-8A1786682AAC}" type="slidenum">
              <a:rPr lang="en-US" sz="1100">
                <a:latin typeface="Arial" charset="0"/>
              </a:rPr>
              <a:pPr algn="r" defTabSz="923925"/>
              <a:t>17</a:t>
            </a:fld>
            <a:endParaRPr lang="en-US" sz="1100">
              <a:latin typeface="Arial"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txBox="1">
            <a:spLocks noGrp="1" noChangeArrowheads="1"/>
          </p:cNvSpPr>
          <p:nvPr/>
        </p:nvSpPr>
        <p:spPr bwMode="auto">
          <a:xfrm>
            <a:off x="3884613" y="8831263"/>
            <a:ext cx="2971800" cy="463550"/>
          </a:xfrm>
          <a:prstGeom prst="rect">
            <a:avLst/>
          </a:prstGeom>
          <a:noFill/>
          <a:ln>
            <a:miter lim="800000"/>
            <a:headEnd/>
            <a:tailEnd/>
          </a:ln>
        </p:spPr>
        <p:txBody>
          <a:bodyPr lIns="92300" tIns="46150" rIns="92300" bIns="46150" anchor="b"/>
          <a:lstStyle/>
          <a:p>
            <a:pPr algn="r" defTabSz="923925">
              <a:defRPr/>
            </a:pPr>
            <a:fld id="{B394BDBF-B42B-405B-A8EE-BE6DDA6D85BA}" type="slidenum">
              <a:rPr lang="en-US" sz="1100">
                <a:latin typeface="Arial" charset="0"/>
                <a:cs typeface="+mn-cs"/>
              </a:rPr>
              <a:pPr algn="r" defTabSz="923925">
                <a:defRPr/>
              </a:pPr>
              <a:t>197</a:t>
            </a:fld>
            <a:endParaRPr lang="en-US" sz="1100">
              <a:latin typeface="Arial" charset="0"/>
              <a:cs typeface="+mn-cs"/>
            </a:endParaRPr>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Rot="1" noChangeAspect="1" noChangeArrowheads="1" noTextEdit="1"/>
          </p:cNvSpPr>
          <p:nvPr>
            <p:ph type="sldImg"/>
          </p:nvPr>
        </p:nvSpPr>
        <p:spPr>
          <a:solidFill>
            <a:srgbClr val="FFFFFF"/>
          </a:solidFill>
          <a:ln/>
        </p:spPr>
      </p:sp>
      <p:sp>
        <p:nvSpPr>
          <p:cNvPr id="208899" name="Rectangle 3"/>
          <p:cNvSpPr>
            <a:spLocks noGrp="1" noChangeArrowheads="1"/>
          </p:cNvSpPr>
          <p:nvPr>
            <p:ph type="body" idx="1"/>
          </p:nvPr>
        </p:nvSpPr>
        <p:spPr>
          <a:solidFill>
            <a:srgbClr val="FFFFFF"/>
          </a:solidFill>
          <a:ln>
            <a:solidFill>
              <a:srgbClr val="000000"/>
            </a:solidFill>
          </a:ln>
        </p:spPr>
        <p:txBody>
          <a:bodyPr lIns="87316" tIns="43658" rIns="87316" bIns="43658"/>
          <a:lstStyle/>
          <a:p>
            <a:endParaRPr lang="en-US" smtClean="0"/>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p:spPr>
        <p:txBody>
          <a:bodyPr/>
          <a:lstStyle/>
          <a:p>
            <a:endParaRPr lang="en-US" smtClean="0"/>
          </a:p>
        </p:txBody>
      </p:sp>
      <p:sp>
        <p:nvSpPr>
          <p:cNvPr id="133124" name="Slide Number Placeholder 3"/>
          <p:cNvSpPr>
            <a:spLocks noGrp="1"/>
          </p:cNvSpPr>
          <p:nvPr>
            <p:ph type="sldNum" sz="quarter" idx="5"/>
          </p:nvPr>
        </p:nvSpPr>
        <p:spPr/>
        <p:txBody>
          <a:bodyPr/>
          <a:lstStyle/>
          <a:p>
            <a:pPr>
              <a:defRPr/>
            </a:pPr>
            <a:fld id="{2FECB435-DDB7-4572-96EA-9DE880813FC3}" type="slidenum">
              <a:rPr lang="en-US" smtClean="0"/>
              <a:pPr>
                <a:defRPr/>
              </a:pPr>
              <a:t>201</a:t>
            </a:fld>
            <a:endParaRPr lang="en-US" smtClean="0"/>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ln/>
        </p:spPr>
        <p:txBody>
          <a:bodyPr/>
          <a:lstStyle/>
          <a:p>
            <a:r>
              <a:rPr lang="en-US" smtClean="0"/>
              <a:t>“The area of my research is focused on furthering successes in Disease Gene Mapping”</a:t>
            </a:r>
          </a:p>
          <a:p>
            <a:r>
              <a:rPr lang="en-US" smtClean="0"/>
              <a:t>“Genes can be mapped by techniques such as Linkage Analysis or Association Analysis”</a:t>
            </a:r>
          </a:p>
          <a:p>
            <a:r>
              <a:rPr lang="en-US" smtClean="0"/>
              <a:t>“Genome-wide association studies are </a:t>
            </a:r>
          </a:p>
          <a:p>
            <a:endParaRPr lang="en-US" smtClean="0"/>
          </a:p>
        </p:txBody>
      </p:sp>
      <p:sp>
        <p:nvSpPr>
          <p:cNvPr id="76804" name="Slide Number Placeholder 3"/>
          <p:cNvSpPr>
            <a:spLocks noGrp="1"/>
          </p:cNvSpPr>
          <p:nvPr>
            <p:ph type="sldNum" sz="quarter" idx="5"/>
          </p:nvPr>
        </p:nvSpPr>
        <p:spPr/>
        <p:txBody>
          <a:bodyPr/>
          <a:lstStyle/>
          <a:p>
            <a:pPr>
              <a:defRPr/>
            </a:pPr>
            <a:fld id="{6E580499-AC33-4A98-8592-844A93F116E3}" type="slidenum">
              <a:rPr lang="en-US" smtClean="0"/>
              <a:pPr>
                <a:defRPr/>
              </a:pPr>
              <a:t>202</a:t>
            </a:fld>
            <a:endParaRPr lang="en-US" smtClean="0"/>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p:txBody>
          <a:bodyPr/>
          <a:lstStyle/>
          <a:p>
            <a:pPr>
              <a:defRPr/>
            </a:pPr>
            <a:fld id="{C0E82036-041F-4366-8408-9DE8BA5A83DA}" type="slidenum">
              <a:rPr lang="en-US" smtClean="0"/>
              <a:pPr>
                <a:defRPr/>
              </a:pPr>
              <a:t>203</a:t>
            </a:fld>
            <a:endParaRPr lang="en-US" smtClean="0"/>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p:spPr>
        <p:txBody>
          <a:bodyPr/>
          <a:lstStyle/>
          <a:p>
            <a:r>
              <a:rPr lang="en-US" smtClean="0"/>
              <a:t>Effects of Undetected Errors</a:t>
            </a: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txBox="1">
            <a:spLocks noGrp="1" noChangeArrowheads="1"/>
          </p:cNvSpPr>
          <p:nvPr/>
        </p:nvSpPr>
        <p:spPr bwMode="auto">
          <a:xfrm>
            <a:off x="3884613" y="8831263"/>
            <a:ext cx="2971800" cy="463550"/>
          </a:xfrm>
          <a:prstGeom prst="rect">
            <a:avLst/>
          </a:prstGeom>
          <a:noFill/>
          <a:ln w="9525">
            <a:noFill/>
            <a:miter lim="800000"/>
            <a:headEnd/>
            <a:tailEnd/>
          </a:ln>
        </p:spPr>
        <p:txBody>
          <a:bodyPr lIns="92300" tIns="46150" rIns="92300" bIns="46150" anchor="b"/>
          <a:lstStyle/>
          <a:p>
            <a:pPr algn="r" defTabSz="923925"/>
            <a:fld id="{991A49E8-9511-43D4-B95E-5E00ABEA19C9}" type="slidenum">
              <a:rPr lang="en-US" sz="1100">
                <a:latin typeface="Arial" charset="0"/>
              </a:rPr>
              <a:pPr algn="r" defTabSz="923925"/>
              <a:t>204</a:t>
            </a:fld>
            <a:endParaRPr lang="en-US" sz="1100">
              <a:latin typeface="Arial" charset="0"/>
            </a:endParaRPr>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noFill/>
          <a:ln/>
        </p:spPr>
        <p:txBody>
          <a:bodyPr/>
          <a:lstStyle/>
          <a:p>
            <a:pPr eaLnBrk="1" hangingPunct="1"/>
            <a:r>
              <a:rPr lang="en-US" smtClean="0"/>
              <a:t>Recent work addresses genotyping errors at several levels</a:t>
            </a:r>
          </a:p>
          <a:p>
            <a:pPr eaLnBrk="1" hangingPunct="1"/>
            <a:endParaRPr lang="en-US" smtClean="0"/>
          </a:p>
          <a:p>
            <a:pPr eaLnBrk="1" hangingPunct="1"/>
            <a:r>
              <a:rPr lang="en-US" smtClean="0"/>
              <a:t>First, there has been much work on improved genotype calling algorithms which attempt to produce more accurate genotypes from low level intensity data. </a:t>
            </a:r>
          </a:p>
          <a:p>
            <a:pPr eaLnBrk="1" hangingPunct="1"/>
            <a:endParaRPr lang="en-US" smtClean="0"/>
          </a:p>
          <a:p>
            <a:pPr eaLnBrk="1" hangingPunct="1"/>
            <a:r>
              <a:rPr lang="en-US" smtClean="0"/>
              <a:t>Second, there have been several attempts at explicitly modeling genotyping errors in linkage &amp; association analyses mentioned previously. However, this approach is very computationally expensive.</a:t>
            </a:r>
          </a:p>
          <a:p>
            <a:pPr eaLnBrk="1" hangingPunct="1"/>
            <a:endParaRPr lang="en-US" smtClean="0"/>
          </a:p>
          <a:p>
            <a:pPr eaLnBrk="1" hangingPunct="1"/>
            <a:r>
              <a:rPr lang="en-US" smtClean="0"/>
              <a:t>Finally, Another option is to implement error detection as a separate step, following genotype calling and preceding downstream error analyses. Specifically this step produces a list of genotypes that are likely errors- These genotypes can be retyped, imputed or ignored altogether in further downstream analysis. Our work approaches error detection in this way. </a:t>
            </a: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p:txBody>
          <a:bodyPr/>
          <a:lstStyle/>
          <a:p>
            <a:pPr>
              <a:defRPr/>
            </a:pPr>
            <a:fld id="{1CA92C40-CAF2-4723-B8C9-70E623CD1718}" type="slidenum">
              <a:rPr lang="en-US" smtClean="0"/>
              <a:pPr>
                <a:defRPr/>
              </a:pPr>
              <a:t>205</a:t>
            </a:fld>
            <a:endParaRPr lang="en-US" smtClean="0"/>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txBox="1">
            <a:spLocks noGrp="1" noChangeArrowheads="1"/>
          </p:cNvSpPr>
          <p:nvPr/>
        </p:nvSpPr>
        <p:spPr bwMode="auto">
          <a:xfrm>
            <a:off x="3884613" y="8831263"/>
            <a:ext cx="2971800" cy="463550"/>
          </a:xfrm>
          <a:prstGeom prst="rect">
            <a:avLst/>
          </a:prstGeom>
          <a:noFill/>
          <a:ln w="9525">
            <a:noFill/>
            <a:miter lim="800000"/>
            <a:headEnd/>
            <a:tailEnd/>
          </a:ln>
        </p:spPr>
        <p:txBody>
          <a:bodyPr lIns="92300" tIns="46150" rIns="92300" bIns="46150" anchor="b"/>
          <a:lstStyle/>
          <a:p>
            <a:pPr algn="r" defTabSz="923925"/>
            <a:fld id="{41D41338-C35D-40C7-91FA-2462B2F6E2FE}" type="slidenum">
              <a:rPr lang="en-US" sz="1100">
                <a:latin typeface="Arial" charset="0"/>
              </a:rPr>
              <a:pPr algn="r" defTabSz="923925"/>
              <a:t>206</a:t>
            </a:fld>
            <a:endParaRPr lang="en-US" sz="1100">
              <a:latin typeface="Arial" charset="0"/>
            </a:endParaRPr>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a:ln/>
        </p:spPr>
        <p:txBody>
          <a:bodyPr/>
          <a:lstStyle/>
          <a:p>
            <a:r>
              <a:rPr lang="en-US" smtClean="0"/>
              <a:t>Sanger: long reads generally encounter fewer assembly problems on a per-read basis. However, the technology is much more expensive</a:t>
            </a: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txBox="1">
            <a:spLocks noGrp="1" noChangeArrowheads="1"/>
          </p:cNvSpPr>
          <p:nvPr/>
        </p:nvSpPr>
        <p:spPr bwMode="auto">
          <a:xfrm>
            <a:off x="3884613" y="8831263"/>
            <a:ext cx="2971800" cy="463550"/>
          </a:xfrm>
          <a:prstGeom prst="rect">
            <a:avLst/>
          </a:prstGeom>
          <a:noFill/>
          <a:ln w="9525">
            <a:noFill/>
            <a:miter lim="800000"/>
            <a:headEnd/>
            <a:tailEnd/>
          </a:ln>
        </p:spPr>
        <p:txBody>
          <a:bodyPr lIns="92300" tIns="46150" rIns="92300" bIns="46150" anchor="b"/>
          <a:lstStyle/>
          <a:p>
            <a:pPr algn="r" defTabSz="923925"/>
            <a:fld id="{6D2D4055-531B-4597-8BA7-0A8F42DE9A70}" type="slidenum">
              <a:rPr lang="en-US" sz="1100">
                <a:latin typeface="Arial" charset="0"/>
              </a:rPr>
              <a:pPr algn="r" defTabSz="923925"/>
              <a:t>207</a:t>
            </a:fld>
            <a:endParaRPr lang="en-US" sz="1100">
              <a:latin typeface="Arial" charset="0"/>
            </a:endParaRPr>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p:spPr>
        <p:txBody>
          <a:bodyPr/>
          <a:lstStyle/>
          <a:p>
            <a:endParaRPr lang="en-US" smtClean="0"/>
          </a:p>
          <a:p>
            <a:endParaRPr lang="en-US" smtClean="0"/>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noFill/>
          <a:ln/>
        </p:spPr>
        <p:txBody>
          <a:bodyPr/>
          <a:lstStyle/>
          <a:p>
            <a:r>
              <a:rPr lang="en-US" smtClean="0"/>
              <a:t>Let me describe some basic notations before going into the Single SNP Genotype calling method</a:t>
            </a:r>
          </a:p>
          <a:p>
            <a:endParaRPr lang="en-US" smtClean="0"/>
          </a:p>
          <a:p>
            <a:r>
              <a:rPr lang="en-US" smtClean="0"/>
              <a:t>A read r(i) describes the set observed alleles from each read at SNP i, with coverage c_i. 0/1 values are used to describe each read, where 0 is the major allele and 1 is the minor allele, each allele represenenting one of the chromosomes in the genome</a:t>
            </a:r>
          </a:p>
          <a:p>
            <a:endParaRPr lang="en-US" smtClean="0"/>
          </a:p>
          <a:p>
            <a:r>
              <a:rPr lang="en-US" smtClean="0"/>
              <a:t>We assume SNPs are unlinked since the short reads typically do not make coverage of more than one SNP feasible. </a:t>
            </a:r>
          </a:p>
          <a:p>
            <a:endParaRPr lang="en-US" smtClean="0"/>
          </a:p>
          <a:p>
            <a:r>
              <a:rPr lang="en-US" smtClean="0"/>
              <a:t>To describe genotype sequences, we use additive notations for each SNP, with 0 and 2 values in the genotype sequence representing homozygotes, 1 being a heterozygote, where a sufficient amount of reads covering both alleles at the same SNP exist.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p:txBody>
          <a:bodyPr/>
          <a:lstStyle/>
          <a:p>
            <a:pPr>
              <a:defRPr/>
            </a:pPr>
            <a:fld id="{6236BB72-D8F0-4FC9-ACA2-48F20D8B8592}" type="slidenum">
              <a:rPr lang="en-US" smtClean="0"/>
              <a:pPr>
                <a:defRPr/>
              </a:pPr>
              <a:t>18</a:t>
            </a:fld>
            <a:endParaRPr lang="en-US" smtClean="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p:txBody>
          <a:bodyPr/>
          <a:lstStyle/>
          <a:p>
            <a:pPr>
              <a:defRPr/>
            </a:pPr>
            <a:fld id="{2C9B964E-C4C4-4CA4-878F-D00DC66B9D86}" type="slidenum">
              <a:rPr lang="en-US" smtClean="0"/>
              <a:pPr>
                <a:defRPr/>
              </a:pPr>
              <a:t>209</a:t>
            </a:fld>
            <a:endParaRPr lang="en-US" smtClean="0"/>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xfrm>
            <a:off x="915988" y="4416425"/>
            <a:ext cx="5026025" cy="4181475"/>
          </a:xfrm>
          <a:noFill/>
          <a:ln/>
        </p:spPr>
        <p:txBody>
          <a:bodyPr/>
          <a:lstStyle/>
          <a:p>
            <a:endParaRPr lang="en-US" smtClean="0"/>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p:spPr>
        <p:txBody>
          <a:bodyPr/>
          <a:lstStyle/>
          <a:p>
            <a:r>
              <a:rPr lang="en-US" smtClean="0"/>
              <a:t>I’ll begin with an introduction that gives an overview, motivation, and more formal definition of the ancestry inference problem</a:t>
            </a:r>
          </a:p>
          <a:p>
            <a:r>
              <a:rPr lang="en-US" smtClean="0"/>
              <a:t>Then describe our approach to handling this problem, which will include a Factorial HMM of genotype data, and algorithms for genotype imputation and ancestry inference. </a:t>
            </a:r>
          </a:p>
          <a:p>
            <a:r>
              <a:rPr lang="en-US" smtClean="0"/>
              <a:t>We have recently implemented our approach in a software package, and I will show some preliminary experimental results that have come from this package.</a:t>
            </a:r>
          </a:p>
          <a:p>
            <a:r>
              <a:rPr lang="en-US" smtClean="0"/>
              <a:t>Finally I will conclude with a summary of our contribution and list some future work items. </a:t>
            </a:r>
          </a:p>
        </p:txBody>
      </p:sp>
      <p:sp>
        <p:nvSpPr>
          <p:cNvPr id="51204" name="Slide Number Placeholder 3"/>
          <p:cNvSpPr>
            <a:spLocks noGrp="1"/>
          </p:cNvSpPr>
          <p:nvPr>
            <p:ph type="sldNum" sz="quarter" idx="5"/>
          </p:nvPr>
        </p:nvSpPr>
        <p:spPr/>
        <p:txBody>
          <a:bodyPr/>
          <a:lstStyle/>
          <a:p>
            <a:pPr>
              <a:defRPr/>
            </a:pPr>
            <a:fld id="{8FD6CA67-E46A-4EEB-9B4F-3EC910AE2BC4}" type="slidenum">
              <a:rPr lang="en-US" smtClean="0"/>
              <a:pPr>
                <a:defRPr/>
              </a:pPr>
              <a:t>212</a:t>
            </a:fld>
            <a:endParaRPr lang="en-US" smtClean="0"/>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p:spPr>
        <p:txBody>
          <a:bodyPr/>
          <a:lstStyle/>
          <a:p>
            <a:r>
              <a:rPr lang="en-US" dirty="0" smtClean="0"/>
              <a:t>Admixture mapping is a method for localizing disease causing genetic variants that differ in frequency across populations. It is most advantageous to apply this approach to populations that have descended from a recent mix of two ancestral groups that have been geographically isolated for many tens of thousands of years (e.g. African Americans)</a:t>
            </a:r>
          </a:p>
        </p:txBody>
      </p:sp>
      <p:sp>
        <p:nvSpPr>
          <p:cNvPr id="53252" name="Slide Number Placeholder 3"/>
          <p:cNvSpPr txBox="1">
            <a:spLocks noGrp="1"/>
          </p:cNvSpPr>
          <p:nvPr/>
        </p:nvSpPr>
        <p:spPr bwMode="auto">
          <a:xfrm>
            <a:off x="3884613" y="8831263"/>
            <a:ext cx="2971800" cy="463550"/>
          </a:xfrm>
          <a:prstGeom prst="rect">
            <a:avLst/>
          </a:prstGeom>
          <a:noFill/>
          <a:ln w="9525">
            <a:noFill/>
            <a:miter lim="800000"/>
            <a:headEnd/>
            <a:tailEnd/>
          </a:ln>
        </p:spPr>
        <p:txBody>
          <a:bodyPr lIns="92300" tIns="46150" rIns="92300" bIns="46150" anchor="b"/>
          <a:lstStyle/>
          <a:p>
            <a:pPr algn="r" defTabSz="923925"/>
            <a:fld id="{062289B7-52F1-440E-B55F-BEC7998E642E}" type="slidenum">
              <a:rPr lang="en-US" sz="1100">
                <a:latin typeface="Arial" charset="0"/>
              </a:rPr>
              <a:pPr algn="r" defTabSz="923925"/>
              <a:t>213</a:t>
            </a:fld>
            <a:endParaRPr lang="en-US" sz="1100">
              <a:latin typeface="Arial" charset="0"/>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p:spPr>
        <p:txBody>
          <a:bodyPr/>
          <a:lstStyle/>
          <a:p>
            <a:endParaRPr lang="en-US" smtClean="0"/>
          </a:p>
          <a:p>
            <a:r>
              <a:rPr lang="en-US" smtClean="0"/>
              <a:t>Extant: still in existence; not extinct or destroyed or lost</a:t>
            </a:r>
          </a:p>
        </p:txBody>
      </p:sp>
      <p:sp>
        <p:nvSpPr>
          <p:cNvPr id="54276" name="Slide Number Placeholder 3"/>
          <p:cNvSpPr txBox="1">
            <a:spLocks noGrp="1"/>
          </p:cNvSpPr>
          <p:nvPr/>
        </p:nvSpPr>
        <p:spPr bwMode="auto">
          <a:xfrm>
            <a:off x="3884613" y="8831263"/>
            <a:ext cx="2971800" cy="463550"/>
          </a:xfrm>
          <a:prstGeom prst="rect">
            <a:avLst/>
          </a:prstGeom>
          <a:noFill/>
          <a:ln w="9525">
            <a:noFill/>
            <a:miter lim="800000"/>
            <a:headEnd/>
            <a:tailEnd/>
          </a:ln>
        </p:spPr>
        <p:txBody>
          <a:bodyPr lIns="92300" tIns="46150" rIns="92300" bIns="46150" anchor="b"/>
          <a:lstStyle/>
          <a:p>
            <a:pPr algn="r" defTabSz="923925"/>
            <a:fld id="{A1EA9FD8-F5D6-49A3-81C1-B3E75741DCD2}" type="slidenum">
              <a:rPr lang="en-US" sz="1100">
                <a:latin typeface="Arial" charset="0"/>
              </a:rPr>
              <a:pPr algn="r" defTabSz="923925"/>
              <a:t>214</a:t>
            </a:fld>
            <a:endParaRPr lang="en-US" sz="1100">
              <a:latin typeface="Arial" charset="0"/>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p:spPr>
        <p:txBody>
          <a:bodyPr/>
          <a:lstStyle/>
          <a:p>
            <a:r>
              <a:rPr lang="en-US" smtClean="0"/>
              <a:t>The HMM-based classes differ in the exact structure of the model and the procedures used for estimating model parameters, but all of them exploit LD information. </a:t>
            </a:r>
          </a:p>
          <a:p>
            <a:r>
              <a:rPr lang="en-US" smtClean="0"/>
              <a:t>The second class of methods considers each SNP without LD, and estimates the ancestry structure using a window-based framework and aggregates the results for each SNP using a majority vote. </a:t>
            </a:r>
          </a:p>
          <a:p>
            <a:r>
              <a:rPr lang="en-US" smtClean="0"/>
              <a:t>These window based methods surprisingly do not perform as well as HMM based methods</a:t>
            </a:r>
          </a:p>
          <a:p>
            <a:endParaRPr lang="en-US" smtClean="0"/>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p:spPr>
        <p:txBody>
          <a:bodyPr/>
          <a:lstStyle/>
          <a:p>
            <a:r>
              <a:rPr lang="en-US" smtClean="0"/>
              <a:t>Our method employs a Factorial HMM of genotype data, which DOES exploit LD, and we aim to improve over each of the previous methods. </a:t>
            </a:r>
          </a:p>
        </p:txBody>
      </p:sp>
      <p:sp>
        <p:nvSpPr>
          <p:cNvPr id="55300" name="Slide Number Placeholder 3"/>
          <p:cNvSpPr>
            <a:spLocks noGrp="1"/>
          </p:cNvSpPr>
          <p:nvPr>
            <p:ph type="sldNum" sz="quarter" idx="5"/>
          </p:nvPr>
        </p:nvSpPr>
        <p:spPr/>
        <p:txBody>
          <a:bodyPr/>
          <a:lstStyle/>
          <a:p>
            <a:pPr>
              <a:defRPr/>
            </a:pPr>
            <a:fld id="{86D6B35E-25D1-4DC6-B4F1-FCFF29495A63}" type="slidenum">
              <a:rPr lang="en-US" smtClean="0"/>
              <a:pPr>
                <a:defRPr/>
              </a:pPr>
              <a:t>216</a:t>
            </a:fld>
            <a:endParaRPr lang="en-US" smtClean="0"/>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xfrm>
            <a:off x="1106488" y="700088"/>
            <a:ext cx="4646612" cy="3484562"/>
          </a:xfrm>
          <a:ln w="12700" cap="flat">
            <a:solidFill>
              <a:schemeClr val="tx1"/>
            </a:solidFill>
          </a:ln>
        </p:spPr>
      </p:sp>
      <p:sp>
        <p:nvSpPr>
          <p:cNvPr id="57347" name="Rectangle 3"/>
          <p:cNvSpPr>
            <a:spLocks noGrp="1" noChangeArrowheads="1"/>
          </p:cNvSpPr>
          <p:nvPr>
            <p:ph type="body" idx="1"/>
          </p:nvPr>
        </p:nvSpPr>
        <p:spPr>
          <a:xfrm>
            <a:off x="914400" y="4414838"/>
            <a:ext cx="5029200" cy="4181475"/>
          </a:xfrm>
          <a:noFill/>
          <a:ln/>
        </p:spPr>
        <p:txBody>
          <a:bodyPr lIns="76918" tIns="38460" rIns="76918" bIns="38460"/>
          <a:lstStyle/>
          <a:p>
            <a:r>
              <a:rPr lang="en-US" dirty="0" err="1" smtClean="0"/>
              <a:t>Panmictic</a:t>
            </a:r>
            <a:r>
              <a:rPr lang="en-US" dirty="0" smtClean="0"/>
              <a:t>: Random mating within a breeding population. </a:t>
            </a:r>
          </a:p>
          <a:p>
            <a:r>
              <a:rPr lang="en-US" dirty="0" smtClean="0"/>
              <a:t>To help understand our HMM implementation, consider an extant population with a haplotype gene pool that arose from a small set of ancestral haplotypes. Through random mating and recombination, the extant haplotypes include segments that come directly from varying ancestors, and also there are mutations that have occurred over time. </a:t>
            </a: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p:spPr>
        <p:txBody>
          <a:bodyPr/>
          <a:lstStyle/>
          <a:p>
            <a:r>
              <a:rPr lang="en-US" dirty="0" smtClean="0"/>
              <a:t>This type of recombination can be captured in a HMM of haplotype diversity, which we employ, and is similar to other models proposed in recent work. Specifically, our HMM is defined by </a:t>
            </a:r>
            <a:r>
              <a:rPr lang="en-US" dirty="0" err="1" smtClean="0"/>
              <a:t>nXK</a:t>
            </a:r>
            <a:r>
              <a:rPr lang="en-US" dirty="0" smtClean="0"/>
              <a:t> states, where n is the number of SNPs, and K is the number of founder haplotypes. Transitions are from left to right, occur only between adjacent SNPs, and they represent the probability of adherence to, or deviation from, these ancestral founder haplotypes. Emissions at each state represent the probability of observing a major or minor allele. </a:t>
            </a: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p:spPr>
        <p:txBody>
          <a:bodyPr/>
          <a:lstStyle/>
          <a:p>
            <a:r>
              <a:rPr lang="en-US" dirty="0" smtClean="0"/>
              <a:t>We can represent this HMM graphically as a founder haplotype and observed allele for each locus </a:t>
            </a:r>
            <a:r>
              <a:rPr lang="en-US" dirty="0" err="1" smtClean="0"/>
              <a:t>i</a:t>
            </a:r>
            <a:r>
              <a:rPr lang="en-US" dirty="0" smtClean="0"/>
              <a:t> (seen here as </a:t>
            </a:r>
            <a:r>
              <a:rPr lang="en-US" dirty="0" err="1" smtClean="0"/>
              <a:t>Fi</a:t>
            </a:r>
            <a:r>
              <a:rPr lang="en-US" dirty="0" smtClean="0"/>
              <a:t> &amp; Hi respectively).</a:t>
            </a:r>
          </a:p>
          <a:p>
            <a:r>
              <a:rPr lang="en-US" dirty="0" smtClean="0"/>
              <a:t>Under this model each haplotype in the current population can be viewed as a mosaic formed as a result of historical recombination among a set of these founder haplotypes.</a:t>
            </a:r>
          </a:p>
          <a:p>
            <a:r>
              <a:rPr lang="en-US" dirty="0" smtClean="0"/>
              <a:t>Model training can come from reference haplotypes using Baum-Welch, assuming you have these, OR</a:t>
            </a:r>
          </a:p>
          <a:p>
            <a:r>
              <a:rPr lang="en-US" dirty="0" smtClean="0"/>
              <a:t>You can take the </a:t>
            </a:r>
            <a:r>
              <a:rPr lang="en-US" dirty="0" err="1" smtClean="0"/>
              <a:t>unphased</a:t>
            </a:r>
            <a:r>
              <a:rPr lang="en-US" dirty="0" smtClean="0"/>
              <a:t> genotype data that you have which represents the population of interest, and implement EM to train the HMM. </a:t>
            </a:r>
          </a:p>
          <a:p>
            <a:r>
              <a:rPr lang="en-US" dirty="0" smtClean="0"/>
              <a:t>Once you have a satisfactorily trained HMM, you can then compute the probability of observing a haplotype h given model M using a standard forward algorithm, which takes O(nK^2) time…again where n is the # of SNPs and K is the # of founders. </a:t>
            </a:r>
          </a:p>
          <a:p>
            <a:r>
              <a:rPr lang="en-US" dirty="0" smtClean="0"/>
              <a:t>Increasing the number of founders allows more paths to describe a haplotype sequence, but at a cost of a longer run time.</a:t>
            </a:r>
          </a:p>
          <a:p>
            <a:endParaRPr 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p:txBody>
          <a:bodyPr/>
          <a:lstStyle/>
          <a:p>
            <a:pPr>
              <a:defRPr/>
            </a:pPr>
            <a:fld id="{951F9239-C2F7-40B1-819F-6ED465C7B6A1}" type="slidenum">
              <a:rPr lang="en-US" smtClean="0"/>
              <a:pPr>
                <a:defRPr/>
              </a:pPr>
              <a:t>20</a:t>
            </a:fld>
            <a:endParaRPr lang="en-US" smtClean="0"/>
          </a:p>
        </p:txBody>
      </p:sp>
      <p:sp>
        <p:nvSpPr>
          <p:cNvPr id="80899" name="Rectangle 2"/>
          <p:cNvSpPr>
            <a:spLocks noGrp="1" noRot="1" noChangeAspect="1" noChangeArrowheads="1" noTextEdit="1"/>
          </p:cNvSpPr>
          <p:nvPr>
            <p:ph type="sldImg"/>
          </p:nvPr>
        </p:nvSpPr>
        <p:spPr>
          <a:solidFill>
            <a:srgbClr val="FFFFFF"/>
          </a:solidFill>
          <a:ln/>
        </p:spPr>
      </p:sp>
      <p:sp>
        <p:nvSpPr>
          <p:cNvPr id="80900" name="Rectangle 3"/>
          <p:cNvSpPr>
            <a:spLocks noGrp="1" noChangeArrowheads="1"/>
          </p:cNvSpPr>
          <p:nvPr>
            <p:ph type="body" idx="1"/>
          </p:nvPr>
        </p:nvSpPr>
        <p:spPr>
          <a:solidFill>
            <a:srgbClr val="FFFFFF"/>
          </a:solidFill>
          <a:ln>
            <a:solidFill>
              <a:srgbClr val="000000"/>
            </a:solidFill>
          </a:ln>
        </p:spPr>
        <p:txBody>
          <a:bodyPr lIns="90721" tIns="45361" rIns="90721" bIns="45361"/>
          <a:lstStyle/>
          <a:p>
            <a:pPr eaLnBrk="1" hangingPunct="1"/>
            <a:r>
              <a:rPr lang="en-US" dirty="0" smtClean="0"/>
              <a:t>-Genotyping Errors present a real problem despite advances in technologies</a:t>
            </a:r>
          </a:p>
          <a:p>
            <a:pPr eaLnBrk="1" hangingPunct="1"/>
            <a:r>
              <a:rPr lang="en-US" dirty="0" smtClean="0"/>
              <a:t>-For example, </a:t>
            </a:r>
            <a:r>
              <a:rPr lang="en-US" dirty="0" err="1" smtClean="0"/>
              <a:t>Zaitlen</a:t>
            </a:r>
            <a:r>
              <a:rPr lang="en-US" dirty="0" smtClean="0"/>
              <a:t> et al found approximately 1% of all </a:t>
            </a:r>
            <a:r>
              <a:rPr lang="en-US" dirty="0" err="1" smtClean="0"/>
              <a:t>dbSNP</a:t>
            </a:r>
            <a:r>
              <a:rPr lang="en-US" dirty="0" smtClean="0"/>
              <a:t> genotypes that were typed multiple times showed to have inconsistencies. These inconsistencies indicate genotype errors</a:t>
            </a:r>
          </a:p>
          <a:p>
            <a:pPr eaLnBrk="1" hangingPunct="1"/>
            <a:r>
              <a:rPr lang="en-US" dirty="0" smtClean="0"/>
              <a:t>-</a:t>
            </a:r>
            <a:r>
              <a:rPr lang="en-US" dirty="0" err="1" smtClean="0"/>
              <a:t>dbSNP</a:t>
            </a:r>
            <a:r>
              <a:rPr lang="en-US" dirty="0" smtClean="0"/>
              <a:t>: public-domain archive for a broad collection of </a:t>
            </a:r>
            <a:r>
              <a:rPr lang="en-US" dirty="0" smtClean="0">
                <a:hlinkClick r:id="rId3" tooltip="Single Nucleotide Polymorphism"/>
              </a:rPr>
              <a:t>Single Nucleotide Polymorphisms</a:t>
            </a:r>
            <a:r>
              <a:rPr lang="en-US" dirty="0" smtClean="0"/>
              <a:t> (SNPs) as well as small insertion/deletions (</a:t>
            </a:r>
            <a:r>
              <a:rPr lang="en-US" dirty="0" err="1" smtClean="0"/>
              <a:t>indels</a:t>
            </a:r>
            <a:r>
              <a:rPr lang="en-US" dirty="0" smtClean="0"/>
              <a:t>) and is hosted at the </a:t>
            </a:r>
            <a:r>
              <a:rPr lang="en-US" dirty="0" smtClean="0">
                <a:hlinkClick r:id="rId4" tooltip="National Center for Biotechnology Information"/>
              </a:rPr>
              <a:t>National Center for Biotechnology Information</a:t>
            </a:r>
            <a:r>
              <a:rPr lang="en-US" dirty="0" smtClean="0"/>
              <a:t>.</a:t>
            </a:r>
          </a:p>
          <a:p>
            <a:pPr eaLnBrk="1" hangingPunct="1"/>
            <a:r>
              <a:rPr lang="en-US" dirty="0" smtClean="0"/>
              <a:t>-Linkage test: The linkage test is an approach to DNA testing that allows a prediction to be made about the presence of a mutated </a:t>
            </a:r>
            <a:r>
              <a:rPr lang="en-US" b="1" dirty="0" smtClean="0"/>
              <a:t>gene</a:t>
            </a:r>
            <a:r>
              <a:rPr lang="en-US" dirty="0" smtClean="0"/>
              <a:t> even if there is, at present, no clue at all about what the </a:t>
            </a:r>
            <a:r>
              <a:rPr lang="en-US" b="1" dirty="0" smtClean="0"/>
              <a:t>gene</a:t>
            </a:r>
            <a:r>
              <a:rPr lang="en-US" dirty="0" smtClean="0"/>
              <a:t> itself is, what changes have occurred in its DNA sequence, or what function the </a:t>
            </a:r>
            <a:r>
              <a:rPr lang="en-US" b="1" dirty="0" smtClean="0"/>
              <a:t>gene</a:t>
            </a:r>
            <a:r>
              <a:rPr lang="en-US" dirty="0" smtClean="0"/>
              <a:t> serves in the cells. Linkage tests can often be used in situations in which a direct DNA test cannot be done.</a:t>
            </a:r>
          </a:p>
          <a:p>
            <a:pPr eaLnBrk="1" hangingPunct="1"/>
            <a:endParaRPr lang="en-US" dirty="0" smtClean="0"/>
          </a:p>
          <a:p>
            <a:pPr eaLnBrk="1" hangingPunct="1"/>
            <a:r>
              <a:rPr lang="en-US" dirty="0" smtClean="0"/>
              <a:t>-Some errors are easy to detect, such as those cause by problematic assays, which can be detected by deviation from the Hardy-Weinberg equilibrium. </a:t>
            </a:r>
          </a:p>
          <a:p>
            <a:pPr eaLnBrk="1" hangingPunct="1"/>
            <a:r>
              <a:rPr lang="en-US" dirty="0" smtClean="0"/>
              <a:t>-In pedigree data, errors that results in </a:t>
            </a:r>
            <a:r>
              <a:rPr lang="en-US" dirty="0" err="1" smtClean="0"/>
              <a:t>Mendelian</a:t>
            </a:r>
            <a:r>
              <a:rPr lang="en-US" dirty="0" smtClean="0"/>
              <a:t> Inconsistencies can also be found easily. </a:t>
            </a:r>
          </a:p>
          <a:p>
            <a:pPr eaLnBrk="1" hangingPunct="1"/>
            <a:r>
              <a:rPr lang="en-US" dirty="0" smtClean="0"/>
              <a:t>However not all errors can be detected in this way- </a:t>
            </a:r>
          </a:p>
          <a:p>
            <a:pPr eaLnBrk="1" hangingPunct="1"/>
            <a:r>
              <a:rPr lang="en-US" dirty="0" smtClean="0"/>
              <a:t>-For example, in trio data, only approximately 30% of all genotyping errors are </a:t>
            </a:r>
            <a:r>
              <a:rPr lang="en-US" dirty="0" err="1" smtClean="0"/>
              <a:t>Mendelian</a:t>
            </a:r>
            <a:r>
              <a:rPr lang="en-US" dirty="0" smtClean="0"/>
              <a:t> inconsistent</a:t>
            </a:r>
          </a:p>
          <a:p>
            <a:pPr>
              <a:spcBef>
                <a:spcPct val="40000"/>
              </a:spcBef>
            </a:pPr>
            <a:r>
              <a:rPr lang="en-US" dirty="0" smtClean="0"/>
              <a:t>-Even low error levels can have large effects for some study designs (e.g. rare alleles, </a:t>
            </a:r>
            <a:r>
              <a:rPr lang="en-US" dirty="0" err="1" smtClean="0"/>
              <a:t>haplotype</a:t>
            </a:r>
            <a:r>
              <a:rPr lang="en-US" dirty="0" smtClean="0"/>
              <a:t>-based)</a:t>
            </a:r>
          </a:p>
          <a:p>
            <a:pPr>
              <a:spcBef>
                <a:spcPct val="40000"/>
              </a:spcBef>
            </a:pPr>
            <a:r>
              <a:rPr lang="en-US" dirty="0" smtClean="0"/>
              <a:t>-Errors as low as .1% can increase Type I error rates in haplotype sharing transmission disequilibrium test (HS-TDT) [Knapp&amp;Becker04]</a:t>
            </a:r>
          </a:p>
          <a:p>
            <a:pPr>
              <a:spcBef>
                <a:spcPct val="40000"/>
              </a:spcBef>
            </a:pPr>
            <a:r>
              <a:rPr lang="en-US" dirty="0" smtClean="0"/>
              <a:t>-1% errors decrease power by 10-50% for linkage, and by 5-20% for association [Douglas et al. 00, </a:t>
            </a:r>
            <a:r>
              <a:rPr lang="en-US" dirty="0" err="1" smtClean="0"/>
              <a:t>Abecasis</a:t>
            </a:r>
            <a:r>
              <a:rPr lang="en-US" dirty="0" smtClean="0"/>
              <a:t> et al. 01]</a:t>
            </a:r>
          </a:p>
          <a:p>
            <a:pPr>
              <a:spcBef>
                <a:spcPct val="40000"/>
              </a:spcBef>
            </a:pPr>
            <a:r>
              <a:rPr lang="en-US" dirty="0" smtClean="0"/>
              <a:t>-In this work we propose methods to detect the remaining 70% which are </a:t>
            </a:r>
            <a:r>
              <a:rPr lang="en-US" dirty="0" err="1" smtClean="0"/>
              <a:t>Mendelian</a:t>
            </a:r>
            <a:r>
              <a:rPr lang="en-US" dirty="0" smtClean="0"/>
              <a:t> consistent. </a:t>
            </a: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txBox="1">
            <a:spLocks noGrp="1" noChangeArrowheads="1"/>
          </p:cNvSpPr>
          <p:nvPr/>
        </p:nvSpPr>
        <p:spPr bwMode="auto">
          <a:xfrm>
            <a:off x="3884613" y="8831263"/>
            <a:ext cx="2971800" cy="463550"/>
          </a:xfrm>
          <a:prstGeom prst="rect">
            <a:avLst/>
          </a:prstGeom>
          <a:noFill/>
          <a:ln w="9525">
            <a:noFill/>
            <a:miter lim="800000"/>
            <a:headEnd/>
            <a:tailEnd/>
          </a:ln>
        </p:spPr>
        <p:txBody>
          <a:bodyPr lIns="92300" tIns="46150" rIns="92300" bIns="46150" anchor="b"/>
          <a:lstStyle/>
          <a:p>
            <a:pPr algn="r" defTabSz="923925"/>
            <a:fld id="{640DDD88-0091-4724-98B0-075E77586E72}" type="slidenum">
              <a:rPr lang="en-US" sz="1100">
                <a:latin typeface="Arial" charset="0"/>
              </a:rPr>
              <a:pPr algn="r" defTabSz="923925"/>
              <a:t>220</a:t>
            </a:fld>
            <a:endParaRPr lang="en-US" sz="1100">
              <a:latin typeface="Arial"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r>
              <a:rPr lang="en-US" smtClean="0"/>
              <a:t>So given that we have two distinct ancestral groups that have recently admixed and represent an individual or population of interest, we can define the Factorial HMM that we use to be, at the core, 2 regular HMMs that I just described. </a:t>
            </a: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txBox="1">
            <a:spLocks noGrp="1" noChangeArrowheads="1"/>
          </p:cNvSpPr>
          <p:nvPr/>
        </p:nvSpPr>
        <p:spPr bwMode="auto">
          <a:xfrm>
            <a:off x="3884613" y="8831263"/>
            <a:ext cx="2971800" cy="463550"/>
          </a:xfrm>
          <a:prstGeom prst="rect">
            <a:avLst/>
          </a:prstGeom>
          <a:noFill/>
          <a:ln w="9525">
            <a:noFill/>
            <a:miter lim="800000"/>
            <a:headEnd/>
            <a:tailEnd/>
          </a:ln>
        </p:spPr>
        <p:txBody>
          <a:bodyPr lIns="92300" tIns="46150" rIns="92300" bIns="46150" anchor="b"/>
          <a:lstStyle/>
          <a:p>
            <a:pPr algn="r" defTabSz="923925"/>
            <a:fld id="{ACCB2DD4-31FC-435A-A971-9C672264A0AD}" type="slidenum">
              <a:rPr lang="en-US" sz="1100">
                <a:latin typeface="Arial" charset="0"/>
              </a:rPr>
              <a:pPr algn="r" defTabSz="923925"/>
              <a:t>223</a:t>
            </a:fld>
            <a:endParaRPr lang="en-US" sz="1100">
              <a:latin typeface="Arial"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txBox="1">
            <a:spLocks noGrp="1" noChangeArrowheads="1"/>
          </p:cNvSpPr>
          <p:nvPr/>
        </p:nvSpPr>
        <p:spPr bwMode="auto">
          <a:xfrm>
            <a:off x="3884613" y="8831263"/>
            <a:ext cx="2971800" cy="463550"/>
          </a:xfrm>
          <a:prstGeom prst="rect">
            <a:avLst/>
          </a:prstGeom>
          <a:noFill/>
          <a:ln w="9525">
            <a:noFill/>
            <a:miter lim="800000"/>
            <a:headEnd/>
            <a:tailEnd/>
          </a:ln>
        </p:spPr>
        <p:txBody>
          <a:bodyPr lIns="92300" tIns="46150" rIns="92300" bIns="46150" anchor="b"/>
          <a:lstStyle/>
          <a:p>
            <a:pPr algn="r" defTabSz="923925"/>
            <a:fld id="{A5F6EF78-10E8-4DE4-A1FA-329F2D1E64D5}" type="slidenum">
              <a:rPr lang="en-US" sz="1100">
                <a:latin typeface="Arial" charset="0"/>
              </a:rPr>
              <a:pPr algn="r" defTabSz="923925"/>
              <a:t>224</a:t>
            </a:fld>
            <a:endParaRPr lang="en-US" sz="1100">
              <a:latin typeface="Arial" charset="0"/>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txBox="1">
            <a:spLocks noGrp="1" noChangeArrowheads="1"/>
          </p:cNvSpPr>
          <p:nvPr/>
        </p:nvSpPr>
        <p:spPr bwMode="auto">
          <a:xfrm>
            <a:off x="3884613" y="8831263"/>
            <a:ext cx="2971800" cy="463550"/>
          </a:xfrm>
          <a:prstGeom prst="rect">
            <a:avLst/>
          </a:prstGeom>
          <a:noFill/>
          <a:ln w="9525">
            <a:noFill/>
            <a:miter lim="800000"/>
            <a:headEnd/>
            <a:tailEnd/>
          </a:ln>
        </p:spPr>
        <p:txBody>
          <a:bodyPr lIns="92300" tIns="46150" rIns="92300" bIns="46150" anchor="b"/>
          <a:lstStyle/>
          <a:p>
            <a:pPr algn="r" defTabSz="923925"/>
            <a:fld id="{5464E1AF-98FC-4894-9CB5-7C2961FEC075}" type="slidenum">
              <a:rPr lang="en-US" sz="1100">
                <a:latin typeface="Arial" charset="0"/>
              </a:rPr>
              <a:pPr algn="r" defTabSz="923925"/>
              <a:t>225</a:t>
            </a:fld>
            <a:endParaRPr lang="en-US" sz="1100">
              <a:latin typeface="Arial"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txBox="1">
            <a:spLocks noGrp="1" noChangeArrowheads="1"/>
          </p:cNvSpPr>
          <p:nvPr/>
        </p:nvSpPr>
        <p:spPr bwMode="auto">
          <a:xfrm>
            <a:off x="3884613" y="8831263"/>
            <a:ext cx="2971800" cy="463550"/>
          </a:xfrm>
          <a:prstGeom prst="rect">
            <a:avLst/>
          </a:prstGeom>
          <a:noFill/>
          <a:ln w="9525">
            <a:noFill/>
            <a:miter lim="800000"/>
            <a:headEnd/>
            <a:tailEnd/>
          </a:ln>
        </p:spPr>
        <p:txBody>
          <a:bodyPr lIns="92300" tIns="46150" rIns="92300" bIns="46150" anchor="b"/>
          <a:lstStyle/>
          <a:p>
            <a:pPr algn="r" defTabSz="923925"/>
            <a:fld id="{6881983A-EE88-4A7D-BD10-F12D0F37F87F}" type="slidenum">
              <a:rPr lang="en-US" sz="1100">
                <a:latin typeface="Arial" charset="0"/>
              </a:rPr>
              <a:pPr algn="r" defTabSz="923925"/>
              <a:t>226</a:t>
            </a:fld>
            <a:endParaRPr lang="en-US" sz="1100">
              <a:latin typeface="Arial"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txBox="1">
            <a:spLocks noGrp="1" noChangeArrowheads="1"/>
          </p:cNvSpPr>
          <p:nvPr/>
        </p:nvSpPr>
        <p:spPr bwMode="auto">
          <a:xfrm>
            <a:off x="3884613" y="8831263"/>
            <a:ext cx="2971800" cy="463550"/>
          </a:xfrm>
          <a:prstGeom prst="rect">
            <a:avLst/>
          </a:prstGeom>
          <a:noFill/>
          <a:ln w="9525">
            <a:noFill/>
            <a:miter lim="800000"/>
            <a:headEnd/>
            <a:tailEnd/>
          </a:ln>
        </p:spPr>
        <p:txBody>
          <a:bodyPr lIns="92300" tIns="46150" rIns="92300" bIns="46150" anchor="b"/>
          <a:lstStyle/>
          <a:p>
            <a:pPr algn="r" defTabSz="923925"/>
            <a:fld id="{0CCCD566-6C20-4DB2-9D38-8A1786682AAC}" type="slidenum">
              <a:rPr lang="en-US" sz="1100">
                <a:latin typeface="Arial" charset="0"/>
              </a:rPr>
              <a:pPr algn="r" defTabSz="923925"/>
              <a:t>227</a:t>
            </a:fld>
            <a:endParaRPr lang="en-US" sz="1100">
              <a:latin typeface="Arial"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p:spPr>
        <p:txBody>
          <a:bodyPr/>
          <a:lstStyle/>
          <a:p>
            <a:r>
              <a:rPr lang="en-US" smtClean="0"/>
              <a:t>Longer terms for observations:</a:t>
            </a:r>
          </a:p>
          <a:p>
            <a:pPr lvl="1"/>
            <a:r>
              <a:rPr lang="en-US" smtClean="0"/>
              <a:t>For individual from recently admixed populations the local ancestry of a SNP locus is typically shared with a large number of neighboring loci.</a:t>
            </a:r>
          </a:p>
          <a:p>
            <a:pPr lvl="1"/>
            <a:r>
              <a:rPr lang="en-US" smtClean="0"/>
              <a:t>The accuracy of SNP genotype imputation within such a neighborhood is typically higher when using the factorial HMMs corresponding to the correct local ancestry compared to a mis-specified model.</a:t>
            </a:r>
          </a:p>
          <a:p>
            <a:endParaRPr lang="en-US" smtClean="0"/>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p:spPr>
        <p:txBody>
          <a:bodyPr/>
          <a:lstStyle/>
          <a:p>
            <a:r>
              <a:rPr lang="en-US" smtClean="0"/>
              <a:t>We measured the error rate as the percentage of erroneously recovered genotypes from the total number of masked genotypes. Since the model provides the posterior probability for each imputed SNP genotype, one can get different tradeoffs between the error rate and the percentage of imputed genotypes by varying the cutoff threshold on posterior imputation probability.</a:t>
            </a:r>
          </a:p>
          <a:p>
            <a:r>
              <a:rPr lang="en-US" smtClean="0"/>
              <a:t>This figure plots the achievable tradeoffs. For example, using a cutoff threshold</a:t>
            </a:r>
          </a:p>
          <a:p>
            <a:r>
              <a:rPr lang="en-US" smtClean="0"/>
              <a:t>of 0.95, HMM-based imputation has an error rate of 1.7%, with 24% of the</a:t>
            </a:r>
          </a:p>
          <a:p>
            <a:r>
              <a:rPr lang="en-US" smtClean="0"/>
              <a:t>genotypes left un-imputed.</a:t>
            </a:r>
          </a:p>
        </p:txBody>
      </p:sp>
      <p:sp>
        <p:nvSpPr>
          <p:cNvPr id="67588" name="Slide Number Placeholder 3"/>
          <p:cNvSpPr>
            <a:spLocks noGrp="1"/>
          </p:cNvSpPr>
          <p:nvPr>
            <p:ph type="sldNum" sz="quarter" idx="5"/>
          </p:nvPr>
        </p:nvSpPr>
        <p:spPr/>
        <p:txBody>
          <a:bodyPr/>
          <a:lstStyle/>
          <a:p>
            <a:pPr>
              <a:defRPr/>
            </a:pPr>
            <a:fld id="{D0775A21-790B-40BC-AF06-B5C33CE868BB}" type="slidenum">
              <a:rPr lang="en-US" smtClean="0"/>
              <a:pPr>
                <a:defRPr/>
              </a:pPr>
              <a:t>231</a:t>
            </a:fld>
            <a:endParaRPr lang="en-US" smtClean="0"/>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p:spPr>
        <p:txBody>
          <a:bodyPr/>
          <a:lstStyle/>
          <a:p>
            <a:r>
              <a:rPr lang="en-US" smtClean="0"/>
              <a:t>As previously reported in other window-based methods we also notice that the best window size employed by our method for the three datasets is correlated with the genetic distance between ancestral populations as closer ancestral populations benefit from longer window size for accurate predictions.</a:t>
            </a:r>
          </a:p>
        </p:txBody>
      </p:sp>
      <p:sp>
        <p:nvSpPr>
          <p:cNvPr id="68612" name="Slide Number Placeholder 3"/>
          <p:cNvSpPr>
            <a:spLocks noGrp="1"/>
          </p:cNvSpPr>
          <p:nvPr>
            <p:ph type="sldNum" sz="quarter" idx="5"/>
          </p:nvPr>
        </p:nvSpPr>
        <p:spPr/>
        <p:txBody>
          <a:bodyPr/>
          <a:lstStyle/>
          <a:p>
            <a:pPr>
              <a:defRPr/>
            </a:pPr>
            <a:fld id="{4A6BD17D-4E12-44D6-96A7-44177650CA72}" type="slidenum">
              <a:rPr lang="en-US" smtClean="0"/>
              <a:pPr>
                <a:defRPr/>
              </a:pPr>
              <a:t>232</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p:txBody>
          <a:bodyPr/>
          <a:lstStyle/>
          <a:p>
            <a:pPr>
              <a:defRPr/>
            </a:pPr>
            <a:fld id="{F10ED59D-5329-4AE4-8133-043F6B3FD990}" type="slidenum">
              <a:rPr lang="en-US" smtClean="0"/>
              <a:pPr>
                <a:defRPr/>
              </a:pPr>
              <a:t>21</a:t>
            </a:fld>
            <a:endParaRPr lang="en-US"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r>
              <a:rPr lang="en-US" dirty="0" smtClean="0"/>
              <a:t>Becker et. al focused on error detection in trios consisting of mother, father &amp; child genotypes, as in this example. However, this method can apply to other pedigree structures.</a:t>
            </a:r>
          </a:p>
          <a:p>
            <a:pPr eaLnBrk="1" hangingPunct="1"/>
            <a:endParaRPr lang="en-US" dirty="0" smtClean="0"/>
          </a:p>
          <a:p>
            <a:pPr eaLnBrk="1" hangingPunct="1"/>
            <a:r>
              <a:rPr lang="en-US" dirty="0" smtClean="0"/>
              <a:t>The approach starts by estimating haplotype frequencies in the population under study. </a:t>
            </a:r>
          </a:p>
          <a:p>
            <a:pPr eaLnBrk="1" hangingPunct="1"/>
            <a:endParaRPr lang="en-US" dirty="0" smtClean="0"/>
          </a:p>
          <a:p>
            <a:pPr eaLnBrk="1" hangingPunct="1"/>
            <a:r>
              <a:rPr lang="en-US" dirty="0" smtClean="0"/>
              <a:t>Haplotype frequencies are used to determine the likelihood of the best phasing for each trio-which is the maximum product of parent haplotype frequencies over all compatible </a:t>
            </a:r>
            <a:r>
              <a:rPr lang="en-US" dirty="0" err="1" smtClean="0"/>
              <a:t>phasings</a:t>
            </a:r>
            <a:r>
              <a:rPr lang="en-US" dirty="0" smtClean="0"/>
              <a:t> of the trio.</a:t>
            </a:r>
          </a:p>
          <a:p>
            <a:pPr eaLnBrk="1" hangingPunct="1"/>
            <a:endParaRPr lang="en-US" dirty="0" smtClean="0"/>
          </a:p>
          <a:p>
            <a:pPr eaLnBrk="1" hangingPunct="1"/>
            <a:endParaRPr lang="en-US" dirty="0" smtClean="0"/>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p:spPr>
        <p:txBody>
          <a:bodyPr/>
          <a:lstStyle/>
          <a:p>
            <a:r>
              <a:rPr lang="en-US" smtClean="0"/>
              <a:t>Alpha is the (X100) percentage of individuals coming from one population, with 1-alpha being the percentage of individuals coming from the second population.</a:t>
            </a:r>
          </a:p>
        </p:txBody>
      </p:sp>
      <p:sp>
        <p:nvSpPr>
          <p:cNvPr id="70660" name="Slide Number Placeholder 3"/>
          <p:cNvSpPr txBox="1">
            <a:spLocks noGrp="1"/>
          </p:cNvSpPr>
          <p:nvPr/>
        </p:nvSpPr>
        <p:spPr bwMode="auto">
          <a:xfrm>
            <a:off x="3884613" y="8831263"/>
            <a:ext cx="2971800" cy="463550"/>
          </a:xfrm>
          <a:prstGeom prst="rect">
            <a:avLst/>
          </a:prstGeom>
          <a:noFill/>
          <a:ln w="9525">
            <a:noFill/>
            <a:miter lim="800000"/>
            <a:headEnd/>
            <a:tailEnd/>
          </a:ln>
        </p:spPr>
        <p:txBody>
          <a:bodyPr lIns="92300" tIns="46150" rIns="92300" bIns="46150" anchor="b"/>
          <a:lstStyle/>
          <a:p>
            <a:pPr algn="r" defTabSz="923925"/>
            <a:fld id="{BC03503A-E507-40E5-9C93-40CDB0B66B50}" type="slidenum">
              <a:rPr lang="en-US" sz="1100">
                <a:latin typeface="Arial" charset="0"/>
              </a:rPr>
              <a:pPr algn="r" defTabSz="923925"/>
              <a:t>234</a:t>
            </a:fld>
            <a:endParaRPr lang="en-US" sz="1100">
              <a:latin typeface="Arial" charset="0"/>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p:spPr>
        <p:txBody>
          <a:bodyPr/>
          <a:lstStyle/>
          <a:p>
            <a:r>
              <a:rPr lang="en-US" smtClean="0"/>
              <a:t>Alpha is the (X100) percentage of individuals coming from one population, with 1-alpha being the percentage of individuals coming from the second population.</a:t>
            </a:r>
          </a:p>
        </p:txBody>
      </p:sp>
      <p:sp>
        <p:nvSpPr>
          <p:cNvPr id="71684" name="Slide Number Placeholder 3"/>
          <p:cNvSpPr txBox="1">
            <a:spLocks noGrp="1"/>
          </p:cNvSpPr>
          <p:nvPr/>
        </p:nvSpPr>
        <p:spPr bwMode="auto">
          <a:xfrm>
            <a:off x="3884613" y="8831263"/>
            <a:ext cx="2971800" cy="463550"/>
          </a:xfrm>
          <a:prstGeom prst="rect">
            <a:avLst/>
          </a:prstGeom>
          <a:noFill/>
          <a:ln w="9525">
            <a:noFill/>
            <a:miter lim="800000"/>
            <a:headEnd/>
            <a:tailEnd/>
          </a:ln>
        </p:spPr>
        <p:txBody>
          <a:bodyPr lIns="92300" tIns="46150" rIns="92300" bIns="46150" anchor="b"/>
          <a:lstStyle/>
          <a:p>
            <a:pPr algn="r" defTabSz="923925"/>
            <a:fld id="{D2E45271-67DF-4332-8440-977D59DBA64E}" type="slidenum">
              <a:rPr lang="en-US" sz="1100">
                <a:latin typeface="Arial" charset="0"/>
              </a:rPr>
              <a:pPr algn="r" defTabSz="923925"/>
              <a:t>235</a:t>
            </a:fld>
            <a:endParaRPr lang="en-US" sz="1100">
              <a:latin typeface="Arial" charset="0"/>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p:spPr>
        <p:txBody>
          <a:bodyPr/>
          <a:lstStyle/>
          <a:p>
            <a:endParaRPr lang="en-US" smtClean="0"/>
          </a:p>
        </p:txBody>
      </p:sp>
      <p:sp>
        <p:nvSpPr>
          <p:cNvPr id="73732" name="Slide Number Placeholder 3"/>
          <p:cNvSpPr txBox="1">
            <a:spLocks noGrp="1"/>
          </p:cNvSpPr>
          <p:nvPr/>
        </p:nvSpPr>
        <p:spPr bwMode="auto">
          <a:xfrm>
            <a:off x="3884613" y="8831263"/>
            <a:ext cx="2971800" cy="463550"/>
          </a:xfrm>
          <a:prstGeom prst="rect">
            <a:avLst/>
          </a:prstGeom>
          <a:noFill/>
          <a:ln w="9525">
            <a:noFill/>
            <a:miter lim="800000"/>
            <a:headEnd/>
            <a:tailEnd/>
          </a:ln>
        </p:spPr>
        <p:txBody>
          <a:bodyPr lIns="92300" tIns="46150" rIns="92300" bIns="46150" anchor="b"/>
          <a:lstStyle/>
          <a:p>
            <a:pPr algn="r" defTabSz="923925"/>
            <a:fld id="{A0835C7E-118F-4E76-9F3E-40A1A146EDD1}" type="slidenum">
              <a:rPr lang="en-US" sz="1100">
                <a:latin typeface="Arial" charset="0"/>
              </a:rPr>
              <a:pPr algn="r" defTabSz="923925"/>
              <a:t>242</a:t>
            </a:fld>
            <a:endParaRPr lang="en-US" sz="1100">
              <a:latin typeface="Arial" charset="0"/>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884613" y="8831263"/>
            <a:ext cx="2971800" cy="463550"/>
          </a:xfrm>
          <a:prstGeom prst="rect">
            <a:avLst/>
          </a:prstGeom>
          <a:noFill/>
          <a:ln w="9525">
            <a:noFill/>
            <a:miter lim="800000"/>
            <a:headEnd/>
            <a:tailEnd/>
          </a:ln>
        </p:spPr>
        <p:txBody>
          <a:bodyPr lIns="92300" tIns="46150" rIns="92300" bIns="46150" anchor="b"/>
          <a:lstStyle/>
          <a:p>
            <a:pPr algn="r" defTabSz="923925"/>
            <a:fld id="{4555FA16-1536-482A-BE6B-D7854E67C214}" type="slidenum">
              <a:rPr lang="en-US" sz="1100">
                <a:latin typeface="Arial" charset="0"/>
              </a:rPr>
              <a:pPr algn="r" defTabSz="923925"/>
              <a:t>246</a:t>
            </a:fld>
            <a:endParaRPr lang="en-US" sz="1100">
              <a:latin typeface="Arial" charset="0"/>
            </a:endParaRPr>
          </a:p>
        </p:txBody>
      </p:sp>
      <p:sp>
        <p:nvSpPr>
          <p:cNvPr id="74755" name="Rectangle 2"/>
          <p:cNvSpPr>
            <a:spLocks noGrp="1" noRot="1" noChangeAspect="1" noChangeArrowheads="1" noTextEdit="1"/>
          </p:cNvSpPr>
          <p:nvPr>
            <p:ph type="sldImg"/>
          </p:nvPr>
        </p:nvSpPr>
        <p:spPr>
          <a:xfrm>
            <a:off x="1106488" y="700088"/>
            <a:ext cx="4645025" cy="3484562"/>
          </a:xfrm>
          <a:ln w="12700" cap="flat">
            <a:solidFill>
              <a:schemeClr val="tx1"/>
            </a:solidFill>
          </a:ln>
        </p:spPr>
      </p:sp>
      <p:sp>
        <p:nvSpPr>
          <p:cNvPr id="74756" name="Rectangle 3"/>
          <p:cNvSpPr>
            <a:spLocks noGrp="1" noChangeArrowheads="1"/>
          </p:cNvSpPr>
          <p:nvPr>
            <p:ph type="body" idx="1"/>
          </p:nvPr>
        </p:nvSpPr>
        <p:spPr>
          <a:xfrm>
            <a:off x="914400" y="4414838"/>
            <a:ext cx="5029200" cy="4181475"/>
          </a:xfrm>
          <a:noFill/>
          <a:ln/>
        </p:spPr>
        <p:txBody>
          <a:bodyPr lIns="76918" tIns="38460" rIns="76918" bIns="38460"/>
          <a:lstStyle/>
          <a:p>
            <a:r>
              <a:rPr lang="en-US" smtClean="0"/>
              <a:t>A hat sub i: More precisely, the algorithm assigns to each SNP locus i the local ancestry that maximizes the average posterior probability for the true SNP genotypes over a window of up to 2w +1</a:t>
            </a:r>
          </a:p>
          <a:p>
            <a:r>
              <a:rPr lang="en-US" smtClean="0"/>
              <a:t>SNPs centered at i (w SNPs downstream and w SNPs upstream of i</a:t>
            </a: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p:txBody>
          <a:bodyPr/>
          <a:lstStyle/>
          <a:p>
            <a:pPr>
              <a:defRPr/>
            </a:pPr>
            <a:fld id="{B50F3C3F-FFB7-4A00-A995-DA6935403CC1}" type="slidenum">
              <a:rPr lang="en-US" smtClean="0"/>
              <a:pPr>
                <a:defRPr/>
              </a:pPr>
              <a:t>255</a:t>
            </a:fld>
            <a:endParaRPr lang="en-US"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pPr eaLnBrk="1" hangingPunct="1"/>
            <a:r>
              <a:rPr lang="en-US" dirty="0" smtClean="0"/>
              <a:t>The HMM we used to describe haplotype sequences is similar to models recently proposed by others.</a:t>
            </a:r>
          </a:p>
          <a:p>
            <a:pPr eaLnBrk="1" hangingPunct="1"/>
            <a:r>
              <a:rPr lang="en-US" dirty="0" smtClean="0"/>
              <a:t>This diagram shows the overall Model, which consists of 2 HMMs, each representing LD in population of origin for the parents (one for Mother, one for father)</a:t>
            </a:r>
          </a:p>
          <a:p>
            <a:pPr eaLnBrk="1" hangingPunct="1"/>
            <a:r>
              <a:rPr lang="en-US" dirty="0" smtClean="0"/>
              <a:t>The HMM is consists of a set of K states grouped by the N SNP loci, where K is the number of founders, and is a user specified parameter.</a:t>
            </a:r>
          </a:p>
          <a:p>
            <a:pPr eaLnBrk="1" hangingPunct="1"/>
            <a:endParaRPr lang="en-US" dirty="0" smtClean="0"/>
          </a:p>
          <a:p>
            <a:pPr eaLnBrk="1" hangingPunct="1"/>
            <a:r>
              <a:rPr lang="en-US" dirty="0" smtClean="0"/>
              <a:t>Increasing the number of founders allows more paths to describe a haplotype sequence, but at a cost of a longer run time.</a:t>
            </a:r>
          </a:p>
          <a:p>
            <a:pPr eaLnBrk="1" hangingPunct="1"/>
            <a:endParaRPr lang="en-US" dirty="0" smtClean="0"/>
          </a:p>
          <a:p>
            <a:pPr eaLnBrk="1" hangingPunct="1"/>
            <a:endParaRPr lang="en-US" dirty="0" smtClean="0"/>
          </a:p>
          <a:p>
            <a:pPr eaLnBrk="1" hangingPunct="1"/>
            <a:r>
              <a:rPr lang="en-US" dirty="0" smtClean="0"/>
              <a:t>Transition probabilities go from left to right,  only exist between adjacent SNPs, and describe the likelihood of adherence to the founder haplotypes, or deviation from them via </a:t>
            </a:r>
            <a:r>
              <a:rPr lang="en-US" dirty="0" err="1" smtClean="0"/>
              <a:t>recombinations</a:t>
            </a:r>
            <a:r>
              <a:rPr lang="en-US" dirty="0" smtClean="0"/>
              <a:t>. </a:t>
            </a:r>
          </a:p>
          <a:p>
            <a:pPr eaLnBrk="1" hangingPunct="1"/>
            <a:endParaRPr lang="en-US" dirty="0" smtClean="0"/>
          </a:p>
          <a:p>
            <a:pPr eaLnBrk="1" hangingPunct="1"/>
            <a:r>
              <a:rPr lang="en-US" dirty="0" smtClean="0"/>
              <a:t> Each state can emit both alleles, but each state is usually biased towards one of them. </a:t>
            </a:r>
          </a:p>
          <a:p>
            <a:pPr eaLnBrk="1" hangingPunct="1"/>
            <a:endParaRPr lang="en-US" dirty="0" smtClean="0"/>
          </a:p>
          <a:p>
            <a:pPr eaLnBrk="1" hangingPunct="1"/>
            <a:r>
              <a:rPr lang="en-US" dirty="0" smtClean="0"/>
              <a:t>The probability a haplotype sequence H is emitted along a particular path in the given HMM is shown by this equation.</a:t>
            </a: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p:txBody>
          <a:bodyPr/>
          <a:lstStyle/>
          <a:p>
            <a:pPr>
              <a:defRPr/>
            </a:pPr>
            <a:fld id="{B50F3C3F-FFB7-4A00-A995-DA6935403CC1}" type="slidenum">
              <a:rPr lang="en-US" smtClean="0"/>
              <a:pPr>
                <a:defRPr/>
              </a:pPr>
              <a:t>256</a:t>
            </a:fld>
            <a:endParaRPr lang="en-US"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pPr eaLnBrk="1" hangingPunct="1"/>
            <a:r>
              <a:rPr lang="en-US" dirty="0" smtClean="0"/>
              <a:t>The HMM we used to describe haplotype sequences is similar to models recently proposed by others.</a:t>
            </a:r>
          </a:p>
          <a:p>
            <a:pPr eaLnBrk="1" hangingPunct="1"/>
            <a:r>
              <a:rPr lang="en-US" dirty="0" smtClean="0"/>
              <a:t>This diagram shows the overall Model, which consists of 2 HMMs, each representing LD in population of origin for the parents (one for Mother, one for father)</a:t>
            </a:r>
          </a:p>
          <a:p>
            <a:pPr eaLnBrk="1" hangingPunct="1"/>
            <a:r>
              <a:rPr lang="en-US" dirty="0" smtClean="0"/>
              <a:t>The HMM is consists of a set of K states grouped by the N SNP loci, where K is the number of founders, and is a user specified parameter.</a:t>
            </a:r>
          </a:p>
          <a:p>
            <a:pPr eaLnBrk="1" hangingPunct="1"/>
            <a:endParaRPr lang="en-US" dirty="0" smtClean="0"/>
          </a:p>
          <a:p>
            <a:pPr eaLnBrk="1" hangingPunct="1"/>
            <a:r>
              <a:rPr lang="en-US" dirty="0" smtClean="0"/>
              <a:t>Increasing the number of founders allows more paths to describe a haplotype sequence, but at a cost of a longer run time.</a:t>
            </a:r>
          </a:p>
          <a:p>
            <a:pPr eaLnBrk="1" hangingPunct="1"/>
            <a:endParaRPr lang="en-US" dirty="0" smtClean="0"/>
          </a:p>
          <a:p>
            <a:pPr eaLnBrk="1" hangingPunct="1"/>
            <a:endParaRPr lang="en-US" dirty="0" smtClean="0"/>
          </a:p>
          <a:p>
            <a:pPr eaLnBrk="1" hangingPunct="1"/>
            <a:r>
              <a:rPr lang="en-US" dirty="0" smtClean="0"/>
              <a:t>Transition probabilities go from left to right,  only exist between adjacent SNPs, and describe the likelihood of adherence to the founder haplotypes, or deviation from them via </a:t>
            </a:r>
            <a:r>
              <a:rPr lang="en-US" dirty="0" err="1" smtClean="0"/>
              <a:t>recombinations</a:t>
            </a:r>
            <a:r>
              <a:rPr lang="en-US" dirty="0" smtClean="0"/>
              <a:t>. </a:t>
            </a:r>
          </a:p>
          <a:p>
            <a:pPr eaLnBrk="1" hangingPunct="1"/>
            <a:endParaRPr lang="en-US" dirty="0" smtClean="0"/>
          </a:p>
          <a:p>
            <a:pPr eaLnBrk="1" hangingPunct="1"/>
            <a:r>
              <a:rPr lang="en-US" dirty="0" smtClean="0"/>
              <a:t> Each state can emit both alleles, but each state is usually biased towards one of them. </a:t>
            </a:r>
          </a:p>
          <a:p>
            <a:pPr eaLnBrk="1" hangingPunct="1"/>
            <a:endParaRPr lang="en-US" dirty="0" smtClean="0"/>
          </a:p>
          <a:p>
            <a:pPr eaLnBrk="1" hangingPunct="1"/>
            <a:r>
              <a:rPr lang="en-US" dirty="0" smtClean="0"/>
              <a:t>The probability a haplotype sequence H is emitted along a particular path in the given HMM is shown by this equation.</a:t>
            </a: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p:txBody>
          <a:bodyPr/>
          <a:lstStyle/>
          <a:p>
            <a:pPr>
              <a:defRPr/>
            </a:pPr>
            <a:fld id="{B50F3C3F-FFB7-4A00-A995-DA6935403CC1}" type="slidenum">
              <a:rPr lang="en-US" smtClean="0"/>
              <a:pPr>
                <a:defRPr/>
              </a:pPr>
              <a:t>257</a:t>
            </a:fld>
            <a:endParaRPr lang="en-US"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pPr eaLnBrk="1" hangingPunct="1"/>
            <a:r>
              <a:rPr lang="en-US" dirty="0" smtClean="0"/>
              <a:t>The HMM we used to describe haplotype sequences is similar to models recently proposed by others.</a:t>
            </a:r>
          </a:p>
          <a:p>
            <a:pPr eaLnBrk="1" hangingPunct="1"/>
            <a:r>
              <a:rPr lang="en-US" dirty="0" smtClean="0"/>
              <a:t>This diagram shows the overall Model, which consists of 2 HMMs, each representing LD in population of origin for the parents (one for Mother, one for father)</a:t>
            </a:r>
          </a:p>
          <a:p>
            <a:pPr eaLnBrk="1" hangingPunct="1"/>
            <a:r>
              <a:rPr lang="en-US" dirty="0" smtClean="0"/>
              <a:t>The HMM is consists of a set of K states grouped by the N SNP loci, where K is the number of founders, and is a user specified parameter.</a:t>
            </a:r>
          </a:p>
          <a:p>
            <a:pPr eaLnBrk="1" hangingPunct="1"/>
            <a:endParaRPr lang="en-US" dirty="0" smtClean="0"/>
          </a:p>
          <a:p>
            <a:pPr eaLnBrk="1" hangingPunct="1"/>
            <a:r>
              <a:rPr lang="en-US" dirty="0" smtClean="0"/>
              <a:t>Increasing the number of founders allows more paths to describe a haplotype sequence, but at a cost of a longer run time.</a:t>
            </a:r>
          </a:p>
          <a:p>
            <a:pPr eaLnBrk="1" hangingPunct="1"/>
            <a:endParaRPr lang="en-US" dirty="0" smtClean="0"/>
          </a:p>
          <a:p>
            <a:pPr eaLnBrk="1" hangingPunct="1"/>
            <a:endParaRPr lang="en-US" dirty="0" smtClean="0"/>
          </a:p>
          <a:p>
            <a:pPr eaLnBrk="1" hangingPunct="1"/>
            <a:r>
              <a:rPr lang="en-US" dirty="0" smtClean="0"/>
              <a:t>Transition probabilities go from left to right,  only exist between adjacent SNPs, and describe the likelihood of adherence to the founder haplotypes, or deviation from them via </a:t>
            </a:r>
            <a:r>
              <a:rPr lang="en-US" dirty="0" err="1" smtClean="0"/>
              <a:t>recombinations</a:t>
            </a:r>
            <a:r>
              <a:rPr lang="en-US" dirty="0" smtClean="0"/>
              <a:t>. </a:t>
            </a:r>
          </a:p>
          <a:p>
            <a:pPr eaLnBrk="1" hangingPunct="1"/>
            <a:endParaRPr lang="en-US" dirty="0" smtClean="0"/>
          </a:p>
          <a:p>
            <a:pPr eaLnBrk="1" hangingPunct="1"/>
            <a:r>
              <a:rPr lang="en-US" dirty="0" smtClean="0"/>
              <a:t> Each state can emit both alleles, but each state is usually biased towards one of them. </a:t>
            </a:r>
          </a:p>
          <a:p>
            <a:pPr eaLnBrk="1" hangingPunct="1"/>
            <a:endParaRPr lang="en-US" dirty="0" smtClean="0"/>
          </a:p>
          <a:p>
            <a:pPr eaLnBrk="1" hangingPunct="1"/>
            <a:r>
              <a:rPr lang="en-US" dirty="0" smtClean="0"/>
              <a:t>The probability a haplotype sequence H is emitted along a particular path in the given HMM is shown by this equation.</a:t>
            </a: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p:txBody>
          <a:bodyPr/>
          <a:lstStyle/>
          <a:p>
            <a:pPr>
              <a:defRPr/>
            </a:pPr>
            <a:fld id="{B50F3C3F-FFB7-4A00-A995-DA6935403CC1}" type="slidenum">
              <a:rPr lang="en-US" smtClean="0"/>
              <a:pPr>
                <a:defRPr/>
              </a:pPr>
              <a:t>258</a:t>
            </a:fld>
            <a:endParaRPr lang="en-US"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pPr eaLnBrk="1" hangingPunct="1"/>
            <a:r>
              <a:rPr lang="en-US" dirty="0" smtClean="0"/>
              <a:t>The HMM we used to describe haplotype sequences is similar to models recently proposed by others.</a:t>
            </a:r>
          </a:p>
          <a:p>
            <a:pPr eaLnBrk="1" hangingPunct="1"/>
            <a:r>
              <a:rPr lang="en-US" dirty="0" smtClean="0"/>
              <a:t>This diagram shows the overall Model, which consists of 2 HMMs, each representing LD in population of origin for the parents (one for Mother, one for father)</a:t>
            </a:r>
          </a:p>
          <a:p>
            <a:pPr eaLnBrk="1" hangingPunct="1"/>
            <a:r>
              <a:rPr lang="en-US" dirty="0" smtClean="0"/>
              <a:t>The HMM is consists of a set of K states grouped by the N SNP loci, where K is the number of founders, and is a user specified parameter.</a:t>
            </a:r>
          </a:p>
          <a:p>
            <a:pPr eaLnBrk="1" hangingPunct="1"/>
            <a:endParaRPr lang="en-US" dirty="0" smtClean="0"/>
          </a:p>
          <a:p>
            <a:pPr eaLnBrk="1" hangingPunct="1"/>
            <a:r>
              <a:rPr lang="en-US" dirty="0" smtClean="0"/>
              <a:t>Increasing the number of founders allows more paths to describe a haplotype sequence, but at a cost of a longer run time.</a:t>
            </a:r>
          </a:p>
          <a:p>
            <a:pPr eaLnBrk="1" hangingPunct="1"/>
            <a:endParaRPr lang="en-US" dirty="0" smtClean="0"/>
          </a:p>
          <a:p>
            <a:pPr eaLnBrk="1" hangingPunct="1"/>
            <a:endParaRPr lang="en-US" dirty="0" smtClean="0"/>
          </a:p>
          <a:p>
            <a:pPr eaLnBrk="1" hangingPunct="1"/>
            <a:r>
              <a:rPr lang="en-US" dirty="0" smtClean="0"/>
              <a:t>Transition probabilities go from left to right,  only exist between adjacent SNPs, and describe the likelihood of adherence to the founder haplotypes, or deviation from them via </a:t>
            </a:r>
            <a:r>
              <a:rPr lang="en-US" dirty="0" err="1" smtClean="0"/>
              <a:t>recombinations</a:t>
            </a:r>
            <a:r>
              <a:rPr lang="en-US" dirty="0" smtClean="0"/>
              <a:t>. </a:t>
            </a:r>
          </a:p>
          <a:p>
            <a:pPr eaLnBrk="1" hangingPunct="1"/>
            <a:endParaRPr lang="en-US" dirty="0" smtClean="0"/>
          </a:p>
          <a:p>
            <a:pPr eaLnBrk="1" hangingPunct="1"/>
            <a:r>
              <a:rPr lang="en-US" dirty="0" smtClean="0"/>
              <a:t> Each state can emit both alleles, but each state is usually biased towards one of them. </a:t>
            </a:r>
          </a:p>
          <a:p>
            <a:pPr eaLnBrk="1" hangingPunct="1"/>
            <a:endParaRPr lang="en-US" dirty="0" smtClean="0"/>
          </a:p>
          <a:p>
            <a:pPr eaLnBrk="1" hangingPunct="1"/>
            <a:r>
              <a:rPr lang="en-US" dirty="0" smtClean="0"/>
              <a:t>The probability a haplotype sequence H is emitted along a particular path in the given HMM is shown by this equation.</a:t>
            </a: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p:txBody>
          <a:bodyPr/>
          <a:lstStyle/>
          <a:p>
            <a:pPr>
              <a:defRPr/>
            </a:pPr>
            <a:fld id="{B50F3C3F-FFB7-4A00-A995-DA6935403CC1}" type="slidenum">
              <a:rPr lang="en-US" smtClean="0"/>
              <a:pPr>
                <a:defRPr/>
              </a:pPr>
              <a:t>259</a:t>
            </a:fld>
            <a:endParaRPr lang="en-US"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pPr eaLnBrk="1" hangingPunct="1"/>
            <a:r>
              <a:rPr lang="en-US" dirty="0" smtClean="0"/>
              <a:t>The HMM we used to describe haplotype sequences is similar to models recently proposed by others.</a:t>
            </a:r>
          </a:p>
          <a:p>
            <a:pPr eaLnBrk="1" hangingPunct="1"/>
            <a:r>
              <a:rPr lang="en-US" dirty="0" smtClean="0"/>
              <a:t>This diagram shows the overall Model, which consists of 2 HMMs, each representing LD in population of origin for the parents (one for Mother, one for father)</a:t>
            </a:r>
          </a:p>
          <a:p>
            <a:pPr eaLnBrk="1" hangingPunct="1"/>
            <a:r>
              <a:rPr lang="en-US" dirty="0" smtClean="0"/>
              <a:t>The HMM is consists of a set of K states grouped by the N SNP loci, where K is the number of founders, and is a user specified parameter.</a:t>
            </a:r>
          </a:p>
          <a:p>
            <a:pPr eaLnBrk="1" hangingPunct="1"/>
            <a:endParaRPr lang="en-US" dirty="0" smtClean="0"/>
          </a:p>
          <a:p>
            <a:pPr eaLnBrk="1" hangingPunct="1"/>
            <a:r>
              <a:rPr lang="en-US" dirty="0" smtClean="0"/>
              <a:t>Increasing the number of founders allows more paths to describe a haplotype sequence, but at a cost of a longer run time.</a:t>
            </a:r>
          </a:p>
          <a:p>
            <a:pPr eaLnBrk="1" hangingPunct="1"/>
            <a:endParaRPr lang="en-US" dirty="0" smtClean="0"/>
          </a:p>
          <a:p>
            <a:pPr eaLnBrk="1" hangingPunct="1"/>
            <a:endParaRPr lang="en-US" dirty="0" smtClean="0"/>
          </a:p>
          <a:p>
            <a:pPr eaLnBrk="1" hangingPunct="1"/>
            <a:r>
              <a:rPr lang="en-US" dirty="0" smtClean="0"/>
              <a:t>Transition probabilities go from left to right,  only exist between adjacent SNPs, and describe the likelihood of adherence to the founder haplotypes, or deviation from them via </a:t>
            </a:r>
            <a:r>
              <a:rPr lang="en-US" dirty="0" err="1" smtClean="0"/>
              <a:t>recombinations</a:t>
            </a:r>
            <a:r>
              <a:rPr lang="en-US" dirty="0" smtClean="0"/>
              <a:t>. </a:t>
            </a:r>
          </a:p>
          <a:p>
            <a:pPr eaLnBrk="1" hangingPunct="1"/>
            <a:endParaRPr lang="en-US" dirty="0" smtClean="0"/>
          </a:p>
          <a:p>
            <a:pPr eaLnBrk="1" hangingPunct="1"/>
            <a:r>
              <a:rPr lang="en-US" dirty="0" smtClean="0"/>
              <a:t> Each state can emit both alleles, but each state is usually biased towards one of them. </a:t>
            </a:r>
          </a:p>
          <a:p>
            <a:pPr eaLnBrk="1" hangingPunct="1"/>
            <a:endParaRPr lang="en-US" dirty="0" smtClean="0"/>
          </a:p>
          <a:p>
            <a:pPr eaLnBrk="1" hangingPunct="1"/>
            <a:r>
              <a:rPr lang="en-US" dirty="0" smtClean="0"/>
              <a:t>The probability a haplotype sequence H is emitted along a particular path in the given HMM is shown by this equation.</a:t>
            </a: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p:spPr>
        <p:txBody>
          <a:bodyPr/>
          <a:lstStyle/>
          <a:p>
            <a:r>
              <a:rPr lang="en-US" dirty="0" smtClean="0"/>
              <a:t>We can represent this HMM graphically as a founder haplotype and observed allele for each locus </a:t>
            </a:r>
            <a:r>
              <a:rPr lang="en-US" dirty="0" err="1" smtClean="0"/>
              <a:t>i</a:t>
            </a:r>
            <a:r>
              <a:rPr lang="en-US" dirty="0" smtClean="0"/>
              <a:t> (seen here as </a:t>
            </a:r>
            <a:r>
              <a:rPr lang="en-US" dirty="0" err="1" smtClean="0"/>
              <a:t>Fi</a:t>
            </a:r>
            <a:r>
              <a:rPr lang="en-US" dirty="0" smtClean="0"/>
              <a:t> &amp; Hi respectively).</a:t>
            </a:r>
          </a:p>
          <a:p>
            <a:r>
              <a:rPr lang="en-US" dirty="0" smtClean="0"/>
              <a:t>Under this model each haplotype in the current population can be viewed as a mosaic formed as a result of historical recombination among a set of these founder haplotypes.</a:t>
            </a:r>
          </a:p>
          <a:p>
            <a:r>
              <a:rPr lang="en-US" dirty="0" smtClean="0"/>
              <a:t>Model training can come from reference haplotypes using Baum-Welch, assuming you have these, OR</a:t>
            </a:r>
          </a:p>
          <a:p>
            <a:r>
              <a:rPr lang="en-US" dirty="0" smtClean="0"/>
              <a:t>You can take the </a:t>
            </a:r>
            <a:r>
              <a:rPr lang="en-US" dirty="0" err="1" smtClean="0"/>
              <a:t>unphased</a:t>
            </a:r>
            <a:r>
              <a:rPr lang="en-US" dirty="0" smtClean="0"/>
              <a:t> genotype data that you have which represents the population of interest, and implement EM to train the HMM. </a:t>
            </a:r>
          </a:p>
          <a:p>
            <a:r>
              <a:rPr lang="en-US" dirty="0" smtClean="0"/>
              <a:t>Once you have a satisfactorily trained HMM, you can then compute the probability of observing a haplotype h given model M using a standard forward algorithm, which takes O(nK^2) time…again where n is the # of SNPs and K is the # of founders. </a:t>
            </a:r>
          </a:p>
          <a:p>
            <a:r>
              <a:rPr lang="en-US" dirty="0" smtClean="0"/>
              <a:t>Increasing the number of founders allows more paths to describe a haplotype sequence, but at a cost of a longer run time.</a:t>
            </a:r>
          </a:p>
          <a:p>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p:txBody>
          <a:bodyPr/>
          <a:lstStyle/>
          <a:p>
            <a:pPr>
              <a:defRPr/>
            </a:pPr>
            <a:fld id="{EFA9EF0F-6523-4532-A5B3-7AD01F4E147F}" type="slidenum">
              <a:rPr lang="en-US" smtClean="0"/>
              <a:pPr>
                <a:defRPr/>
              </a:pPr>
              <a:t>22</a:t>
            </a:fld>
            <a:endParaRPr lang="en-US" smtClean="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r>
              <a:rPr lang="en-US" dirty="0" smtClean="0"/>
              <a:t>We take this same trio and modify it by marking one SNP genotype as unknown and compute the likelihood of the best phasing for this modified trio.</a:t>
            </a: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txBox="1">
            <a:spLocks noGrp="1" noChangeArrowheads="1"/>
          </p:cNvSpPr>
          <p:nvPr/>
        </p:nvSpPr>
        <p:spPr bwMode="auto">
          <a:xfrm>
            <a:off x="3884613" y="8831263"/>
            <a:ext cx="2971800" cy="463550"/>
          </a:xfrm>
          <a:prstGeom prst="rect">
            <a:avLst/>
          </a:prstGeom>
          <a:noFill/>
          <a:ln w="9525">
            <a:noFill/>
            <a:miter lim="800000"/>
            <a:headEnd/>
            <a:tailEnd/>
          </a:ln>
        </p:spPr>
        <p:txBody>
          <a:bodyPr lIns="92300" tIns="46150" rIns="92300" bIns="46150" anchor="b"/>
          <a:lstStyle/>
          <a:p>
            <a:pPr algn="r" defTabSz="923925"/>
            <a:fld id="{640DDD88-0091-4724-98B0-075E77586E72}" type="slidenum">
              <a:rPr lang="en-US" sz="1100">
                <a:latin typeface="Arial" charset="0"/>
              </a:rPr>
              <a:pPr algn="r" defTabSz="923925"/>
              <a:t>261</a:t>
            </a:fld>
            <a:endParaRPr lang="en-US" sz="1100">
              <a:latin typeface="Arial"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r>
              <a:rPr lang="en-US" dirty="0" smtClean="0"/>
              <a:t>So given that we have two distinct ancestral groups that have recently admixed and represent an individual or population of interest, we can define the Factorial HMM that we use to be, at the core, 2 regular HMMs that I just described.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“I’ll</a:t>
            </a:r>
            <a:r>
              <a:rPr lang="en-US" baseline="0" dirty="0" smtClean="0"/>
              <a:t> begin with an introduction to the overall research area, followed by a description of “Hidden Markov Models of Haplotype </a:t>
            </a:r>
            <a:r>
              <a:rPr lang="en-US" baseline="0" smtClean="0"/>
              <a:t>Diversity”, a </a:t>
            </a:r>
            <a:r>
              <a:rPr lang="en-US" baseline="0" dirty="0" smtClean="0"/>
              <a:t>statistical model that is used in various ways in the </a:t>
            </a:r>
            <a:r>
              <a:rPr lang="en-US" baseline="0" dirty="0" err="1" smtClean="0"/>
              <a:t>the</a:t>
            </a:r>
            <a:r>
              <a:rPr lang="en-US" baseline="0" dirty="0" smtClean="0"/>
              <a:t> 3 specific goals my research has focused on. Then I’ll describe the 3 specific goals in more detail. The first goal is that of </a:t>
            </a:r>
            <a:r>
              <a:rPr lang="en-US" dirty="0" smtClean="0"/>
              <a:t>Genotype Error Detection, the second is Imputation-based Local Ancestry Inference In Admixed Populations,</a:t>
            </a:r>
            <a:r>
              <a:rPr lang="en-US" baseline="0" dirty="0" smtClean="0"/>
              <a:t> and the third being </a:t>
            </a:r>
            <a:r>
              <a:rPr lang="en-US" dirty="0" smtClean="0"/>
              <a:t>Single Individual Genotyping from Low-Coverage Sequencing Data.</a:t>
            </a:r>
            <a:r>
              <a:rPr lang="en-US" baseline="0" dirty="0" smtClean="0"/>
              <a:t> Finally I’ll conclude with a summarization of the contributions and describe areas for future work.”</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D7503929-FE7C-4990-9BA9-10E226A2066C}"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p:txBody>
          <a:bodyPr/>
          <a:lstStyle/>
          <a:p>
            <a:pPr>
              <a:defRPr/>
            </a:pPr>
            <a:fld id="{31FB9961-A93C-4197-9500-C8F3BE2724D1}" type="slidenum">
              <a:rPr lang="en-US" smtClean="0"/>
              <a:pPr>
                <a:defRPr/>
              </a:pPr>
              <a:t>23</a:t>
            </a:fld>
            <a:endParaRPr lang="en-US" smtClean="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r>
              <a:rPr lang="en-US" smtClean="0"/>
              <a:t>In correct genotype data we don’t expect much of a change in likelihood due to altering a single genotype. </a:t>
            </a:r>
          </a:p>
          <a:p>
            <a:pPr eaLnBrk="1" hangingPunct="1"/>
            <a:endParaRPr lang="en-US" smtClean="0"/>
          </a:p>
          <a:p>
            <a:pPr eaLnBrk="1" hangingPunct="1"/>
            <a:r>
              <a:rPr lang="en-US" smtClean="0"/>
              <a:t>Becker et. al proposed to flag the original SNP genotype as a possible error if the ratio between the two likelihoods is greater than a given threshold parameter, such as 10,000.</a:t>
            </a:r>
          </a:p>
          <a:p>
            <a:pPr eaLnBrk="1" hangingPunct="1"/>
            <a:endParaRPr lang="en-US" smtClean="0"/>
          </a:p>
          <a:p>
            <a:pPr eaLnBrk="1" hangingPunct="1"/>
            <a:r>
              <a:rPr lang="en-US" smtClean="0"/>
              <a:t>Like the original likelihood in Becker et al, our functions are monotonic under data deletion, meaning that their value can only increase when a SNP genotype is marked as missing.</a:t>
            </a:r>
          </a:p>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CCFFBBE2-9788-4E6E-AAF6-3020F66A8D93}" type="slidenum">
              <a:rPr lang="en-US" smtClean="0"/>
              <a:pPr>
                <a:defRPr/>
              </a:pPr>
              <a:t>24</a:t>
            </a:fld>
            <a:endParaRPr lang="en-US"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eaLnBrk="1" hangingPunct="1"/>
            <a:r>
              <a:rPr lang="en-US" dirty="0" smtClean="0"/>
              <a:t>Becker et al implement the likelihood sensitivity approach in their FAMHAP software. </a:t>
            </a:r>
          </a:p>
          <a:p>
            <a:pPr eaLnBrk="1" hangingPunct="1"/>
            <a:endParaRPr lang="en-US" dirty="0" smtClean="0"/>
          </a:p>
          <a:p>
            <a:pPr eaLnBrk="1" hangingPunct="1"/>
            <a:r>
              <a:rPr lang="en-US" dirty="0" smtClean="0"/>
              <a:t>FAMHAP checks each SNP locus using several short overlapping windows. </a:t>
            </a:r>
          </a:p>
          <a:p>
            <a:pPr eaLnBrk="1" hangingPunct="1"/>
            <a:endParaRPr lang="en-US" dirty="0" smtClean="0"/>
          </a:p>
          <a:p>
            <a:pPr eaLnBrk="1" hangingPunct="1"/>
            <a:r>
              <a:rPr lang="en-US" dirty="0" smtClean="0"/>
              <a:t>To achieve a practical runtime, FAMHAP generates a short list of H most frequent haplotypes for each window. </a:t>
            </a:r>
          </a:p>
          <a:p>
            <a:pPr eaLnBrk="1" hangingPunct="1"/>
            <a:endParaRPr lang="en-US" dirty="0" smtClean="0"/>
          </a:p>
          <a:p>
            <a:pPr eaLnBrk="1" hangingPunct="1"/>
            <a:r>
              <a:rPr lang="en-US" dirty="0" smtClean="0"/>
              <a:t>The most likely phasing is found among the H^4 quadruples of frequent haplotypes by an essentially exhaustive search. </a:t>
            </a:r>
          </a:p>
          <a:p>
            <a:pPr eaLnBrk="1" hangingPunct="1"/>
            <a:endParaRPr lang="en-US" dirty="0" smtClean="0"/>
          </a:p>
          <a:p>
            <a:pPr eaLnBrk="1" hangingPunct="1"/>
            <a:r>
              <a:rPr lang="en-US" dirty="0" smtClean="0"/>
              <a:t>If the likelihood ratio from these </a:t>
            </a:r>
            <a:r>
              <a:rPr lang="en-US" dirty="0" err="1" smtClean="0"/>
              <a:t>phasings</a:t>
            </a:r>
            <a:r>
              <a:rPr lang="en-US" dirty="0" smtClean="0"/>
              <a:t> is greater than the R parameter threshold FOR ANY of the short windows, FAMHAP flags that genotype as a likely error.</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p:txBody>
          <a:bodyPr/>
          <a:lstStyle/>
          <a:p>
            <a:pPr>
              <a:defRPr/>
            </a:pPr>
            <a:fld id="{A6513877-3C6F-4661-81A5-BD38760E7A66}" type="slidenum">
              <a:rPr lang="en-US" smtClean="0"/>
              <a:pPr>
                <a:defRPr/>
              </a:pPr>
              <a:t>25</a:t>
            </a:fld>
            <a:endParaRPr lang="en-US" smtClean="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r>
              <a:rPr lang="en-US" dirty="0" smtClean="0"/>
              <a:t>Due to Truncating the list of haplotypes, FAMHAP may produce sub-optimal </a:t>
            </a:r>
            <a:r>
              <a:rPr lang="en-US" dirty="0" err="1" smtClean="0"/>
              <a:t>phasings</a:t>
            </a:r>
            <a:r>
              <a:rPr lang="en-US" dirty="0" smtClean="0"/>
              <a:t> which result in inaccurate Likelihood values. </a:t>
            </a:r>
          </a:p>
          <a:p>
            <a:pPr eaLnBrk="1" hangingPunct="1"/>
            <a:endParaRPr lang="en-US" dirty="0" smtClean="0"/>
          </a:p>
          <a:p>
            <a:pPr eaLnBrk="1" hangingPunct="1"/>
            <a:r>
              <a:rPr lang="en-US" dirty="0" smtClean="0"/>
              <a:t>as observed by Becker et </a:t>
            </a:r>
            <a:r>
              <a:rPr lang="en-US" dirty="0" err="1" smtClean="0"/>
              <a:t>a.l</a:t>
            </a:r>
            <a:r>
              <a:rPr lang="en-US" dirty="0" smtClean="0"/>
              <a:t>., another drawback of the FAMHAP implementation is the large number of false positives caused by true errors within the same window.</a:t>
            </a:r>
          </a:p>
          <a:p>
            <a:pPr eaLnBrk="1" hangingPunct="1"/>
            <a:endParaRPr lang="en-US" dirty="0" smtClean="0"/>
          </a:p>
          <a:p>
            <a:pPr eaLnBrk="1" hangingPunct="1"/>
            <a:r>
              <a:rPr lang="en-US" dirty="0" smtClean="0"/>
              <a:t>Our approach overcomes these issues by using a Hidden Markov Model of haplotype diversity, in which ALL haplotypes are represented in the model, and removes the need for windows. </a:t>
            </a:r>
          </a:p>
          <a:p>
            <a:pPr eaLnBrk="1" hangingPunct="1"/>
            <a:endParaRPr lang="en-US" dirty="0" smtClean="0"/>
          </a:p>
          <a:p>
            <a:pPr eaLnBrk="1" hangingPunct="1"/>
            <a:r>
              <a:rPr lang="en-US" dirty="0" smtClean="0"/>
              <a:t>We also introduce alternate likelihood functions which allow us to achieve a scalable run time.</a:t>
            </a:r>
          </a:p>
          <a:p>
            <a:pPr eaLnBrk="1" hangingPunct="1"/>
            <a:endParaRPr lang="en-US" dirty="0" smtClean="0"/>
          </a:p>
          <a:p>
            <a:pPr eaLnBrk="1" hangingPunct="1"/>
            <a:endParaRPr 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p:txBody>
          <a:bodyPr/>
          <a:lstStyle/>
          <a:p>
            <a:pPr>
              <a:defRPr/>
            </a:pPr>
            <a:fld id="{26D7B030-294A-499E-8634-C799BF66DD9E}" type="slidenum">
              <a:rPr lang="en-US" smtClean="0"/>
              <a:pPr>
                <a:defRPr/>
              </a:pPr>
              <a:t>27</a:t>
            </a:fld>
            <a:endParaRPr lang="en-US" smtClean="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eaLnBrk="1" hangingPunct="1"/>
            <a:r>
              <a:rPr lang="en-US" dirty="0" smtClean="0"/>
              <a:t>These functions are linear to number of SNPs and individuals/trios</a:t>
            </a:r>
          </a:p>
          <a:p>
            <a:pPr eaLnBrk="1" hangingPunct="1"/>
            <a:endParaRPr lang="en-US" dirty="0" smtClean="0"/>
          </a:p>
          <a:p>
            <a:pPr eaLnBrk="1" hangingPunct="1"/>
            <a:r>
              <a:rPr lang="en-US" dirty="0" err="1" smtClean="0"/>
              <a:t>Viterbi</a:t>
            </a:r>
            <a:r>
              <a:rPr lang="en-US" dirty="0" smtClean="0"/>
              <a:t> probability:</a:t>
            </a:r>
          </a:p>
          <a:p>
            <a:pPr eaLnBrk="1" hangingPunct="1"/>
            <a:r>
              <a:rPr lang="en-US" dirty="0" smtClean="0"/>
              <a:t>	-To avoid re-computing </a:t>
            </a:r>
            <a:r>
              <a:rPr lang="en-US" dirty="0" err="1" smtClean="0"/>
              <a:t>Viterbi</a:t>
            </a:r>
            <a:r>
              <a:rPr lang="en-US" dirty="0" smtClean="0"/>
              <a:t> probabilities from scratch for each of the 3N modified trios based on one original trio, we use a forward-backward algorithm.  </a:t>
            </a:r>
          </a:p>
          <a:p>
            <a:pPr eaLnBrk="1" hangingPunct="1"/>
            <a:r>
              <a:rPr lang="en-US" dirty="0" smtClean="0"/>
              <a:t>	-This allows computing ALL likelihood ratios in the same asymptotic time required to compute the likelihood of the unmodified genotypes, and this maintains a runtime of O(NK^5) per trio.</a:t>
            </a:r>
          </a:p>
          <a:p>
            <a:pPr eaLnBrk="1" hangingPunct="1"/>
            <a:endParaRPr lang="en-US" dirty="0" smtClean="0"/>
          </a:p>
          <a:p>
            <a:pPr eaLnBrk="1" hangingPunct="1"/>
            <a:r>
              <a:rPr lang="en-US" dirty="0" smtClean="0"/>
              <a:t>Probability of </a:t>
            </a:r>
            <a:r>
              <a:rPr lang="en-US" dirty="0" err="1" smtClean="0"/>
              <a:t>Viterbi</a:t>
            </a:r>
            <a:r>
              <a:rPr lang="en-US" dirty="0" smtClean="0"/>
              <a:t> haplotypes:</a:t>
            </a:r>
          </a:p>
          <a:p>
            <a:pPr eaLnBrk="1" hangingPunct="1"/>
            <a:r>
              <a:rPr lang="en-US" dirty="0" smtClean="0"/>
              <a:t>	-For computing the probability of </a:t>
            </a:r>
            <a:r>
              <a:rPr lang="en-US" dirty="0" err="1" smtClean="0"/>
              <a:t>Viterbi</a:t>
            </a:r>
            <a:r>
              <a:rPr lang="en-US" dirty="0" smtClean="0"/>
              <a:t> haplotypes, the </a:t>
            </a:r>
            <a:r>
              <a:rPr lang="en-US" dirty="0" err="1" smtClean="0"/>
              <a:t>Viterbi</a:t>
            </a:r>
            <a:r>
              <a:rPr lang="en-US" dirty="0" smtClean="0"/>
              <a:t> probability algorithm to generate the 4 </a:t>
            </a:r>
            <a:r>
              <a:rPr lang="en-US" dirty="0" err="1" smtClean="0"/>
              <a:t>Viterbi</a:t>
            </a:r>
            <a:r>
              <a:rPr lang="en-US" dirty="0" smtClean="0"/>
              <a:t> haplotypes by </a:t>
            </a:r>
            <a:r>
              <a:rPr lang="en-US" dirty="0" err="1" smtClean="0"/>
              <a:t>traceback</a:t>
            </a:r>
            <a:r>
              <a:rPr lang="en-US" dirty="0" smtClean="0"/>
              <a:t>.  </a:t>
            </a:r>
          </a:p>
          <a:p>
            <a:pPr eaLnBrk="1" hangingPunct="1"/>
            <a:r>
              <a:rPr lang="en-US" dirty="0" smtClean="0"/>
              <a:t>	-The probability of each of the 4 haplotype under the HMM model can be computed using the forward algorithm in O(NK) time.  </a:t>
            </a:r>
          </a:p>
          <a:p>
            <a:pPr eaLnBrk="1" hangingPunct="1"/>
            <a:r>
              <a:rPr lang="en-US" dirty="0" smtClean="0"/>
              <a:t>	-However, since each the best 4 haplotypes in a modified trio might be different than the best 4 haplotypes generated from the original trio, an total added O(N^2K) term is needed per trio.</a:t>
            </a:r>
          </a:p>
          <a:p>
            <a:pPr eaLnBrk="1" hangingPunct="1"/>
            <a:endParaRPr lang="en-US" dirty="0" smtClean="0"/>
          </a:p>
          <a:p>
            <a:pPr eaLnBrk="1" hangingPunct="1"/>
            <a:r>
              <a:rPr lang="en-US" dirty="0" smtClean="0"/>
              <a:t>Total trio probability:</a:t>
            </a:r>
          </a:p>
          <a:p>
            <a:pPr eaLnBrk="1" hangingPunct="1"/>
            <a:r>
              <a:rPr lang="en-US" dirty="0" smtClean="0"/>
              <a:t>	-The computation of total trio probability uses the same speed-up ideas used for </a:t>
            </a:r>
            <a:r>
              <a:rPr lang="en-US" dirty="0" err="1" smtClean="0"/>
              <a:t>Viterbi</a:t>
            </a:r>
            <a:r>
              <a:rPr lang="en-US" dirty="0" smtClean="0"/>
              <a:t> probability, resulting in the same runtime of O(NK^5)  per </a:t>
            </a:r>
            <a:r>
              <a:rPr lang="en-US" dirty="0" err="1" smtClean="0"/>
              <a:t>trio.in</a:t>
            </a:r>
            <a:r>
              <a:rPr lang="en-US" dirty="0" smtClean="0"/>
              <a:t> our experimental results, the total trio </a:t>
            </a:r>
            <a:r>
              <a:rPr lang="en-US" dirty="0" err="1" smtClean="0"/>
              <a:t>propbability</a:t>
            </a:r>
            <a:r>
              <a:rPr lang="en-US" dirty="0" smtClean="0"/>
              <a:t> function performs </a:t>
            </a:r>
            <a:r>
              <a:rPr lang="en-US" dirty="0" err="1" smtClean="0"/>
              <a:t>slighly</a:t>
            </a:r>
            <a:r>
              <a:rPr lang="en-US" dirty="0" smtClean="0"/>
              <a:t> better than the other 2 function. </a:t>
            </a:r>
          </a:p>
          <a:p>
            <a:pPr eaLnBrk="1" hangingPunct="1"/>
            <a:r>
              <a:rPr lang="en-US" dirty="0" smtClean="0"/>
              <a:t>	-We have focused on this function for our results, and have implemented a more accurate version, which involves taking the trio probability function, along with the same functions’ values where only one of the parents are computed, and the function that only calculates the likelihood of phasing for an unrelated individual. Taking the minimum of these 4 values shows this “Combined” version to be better in accuracy than other functions.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p:txBody>
          <a:bodyPr/>
          <a:lstStyle/>
          <a:p>
            <a:pPr>
              <a:defRPr/>
            </a:pPr>
            <a:fld id="{9F357B37-C7CD-4DFC-96D1-176A2AA8F1A9}" type="slidenum">
              <a:rPr lang="en-US" smtClean="0"/>
              <a:pPr>
                <a:defRPr/>
              </a:pPr>
              <a:t>28</a:t>
            </a:fld>
            <a:endParaRPr lang="en-US" smtClean="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r>
              <a:rPr lang="en-US" dirty="0" smtClean="0"/>
              <a:t>For a fixed trio, the 4 </a:t>
            </a:r>
            <a:r>
              <a:rPr lang="en-US" dirty="0" err="1" smtClean="0"/>
              <a:t>Viterbi</a:t>
            </a:r>
            <a:r>
              <a:rPr lang="en-US" dirty="0" smtClean="0"/>
              <a:t> haplotype paths can be computed in O(NK^8) time using a 4-path extension of the classic </a:t>
            </a:r>
            <a:r>
              <a:rPr lang="en-US" dirty="0" err="1" smtClean="0"/>
              <a:t>Viterbi</a:t>
            </a:r>
            <a:r>
              <a:rPr lang="en-US" dirty="0" smtClean="0"/>
              <a:t> algorithm. </a:t>
            </a:r>
          </a:p>
          <a:p>
            <a:pPr eaLnBrk="1" hangingPunct="1"/>
            <a:endParaRPr lang="en-US" dirty="0" smtClean="0"/>
          </a:p>
          <a:p>
            <a:pPr eaLnBrk="1" hangingPunct="1"/>
            <a:r>
              <a:rPr lang="en-US" dirty="0" smtClean="0"/>
              <a:t>The K^8 factor in the running time comes </a:t>
            </a:r>
            <a:r>
              <a:rPr lang="en-US" dirty="0" err="1" smtClean="0"/>
              <a:t>Viterbi</a:t>
            </a:r>
            <a:r>
              <a:rPr lang="en-US" dirty="0" smtClean="0"/>
              <a:t> computing a probability for a 4-tuple of states locus j over all 4-tuples of states at locus j-1.</a:t>
            </a:r>
          </a:p>
          <a:p>
            <a:pPr eaLnBrk="1" hangingPunct="1"/>
            <a:endParaRPr lang="en-US" dirty="0" smtClean="0"/>
          </a:p>
          <a:p>
            <a:pPr eaLnBrk="1" hangingPunct="1"/>
            <a:r>
              <a:rPr lang="en-US" dirty="0" smtClean="0"/>
              <a:t>A significant speed-up is achieved by pre-computing common terms between each 4-tuples of states- this method is similar in design to a speed up implemented by </a:t>
            </a:r>
            <a:r>
              <a:rPr lang="en-US" dirty="0" err="1" smtClean="0"/>
              <a:t>Rastas</a:t>
            </a:r>
            <a:r>
              <a:rPr lang="en-US" dirty="0" smtClean="0"/>
              <a:t> et al. in the context of unrelated genotype phasing. </a:t>
            </a:r>
          </a:p>
          <a:p>
            <a:pPr eaLnBrk="1" hangingPunct="1"/>
            <a:endParaRPr lang="en-US" dirty="0" smtClean="0"/>
          </a:p>
          <a:p>
            <a:pPr eaLnBrk="1" hangingPunct="1"/>
            <a:r>
              <a:rPr lang="en-US" dirty="0" smtClean="0"/>
              <a:t>Our implementation involves </a:t>
            </a:r>
            <a:r>
              <a:rPr lang="en-US" dirty="0" err="1" smtClean="0"/>
              <a:t>precomputing</a:t>
            </a:r>
            <a:r>
              <a:rPr lang="en-US" dirty="0" smtClean="0"/>
              <a:t> common terms for each of the 4 paths at every locus, each taking K run time.  After </a:t>
            </a:r>
            <a:r>
              <a:rPr lang="en-US" dirty="0" err="1" smtClean="0"/>
              <a:t>precomputing</a:t>
            </a:r>
            <a:r>
              <a:rPr lang="en-US" dirty="0" smtClean="0"/>
              <a:t> each in succession, the </a:t>
            </a:r>
            <a:r>
              <a:rPr lang="en-US" dirty="0" err="1" smtClean="0"/>
              <a:t>Viterbi</a:t>
            </a:r>
            <a:r>
              <a:rPr lang="en-US" dirty="0" smtClean="0"/>
              <a:t> probability of a 4-tuple of states can also be computed in O(K) time.  Thus, the overall runtime for a fixed trio becomes O(NK^5), a K^3 speed-up.</a:t>
            </a:r>
          </a:p>
          <a:p>
            <a:pPr eaLnBrk="1" hangingPunct="1"/>
            <a:endParaRPr lang="en-US" dirty="0" smtClean="0"/>
          </a:p>
          <a:p>
            <a:pPr eaLnBrk="1" hangingPunct="1"/>
            <a:r>
              <a:rPr lang="en-US" dirty="0" smtClean="0"/>
              <a:t>Our experiments show that accuracy did not improve much by increasing the number of founders beyond 7. Therefore we used K=7 in our experiments.</a:t>
            </a:r>
          </a:p>
          <a:p>
            <a:pPr eaLnBrk="1" hangingPunct="1"/>
            <a:endParaRPr lang="en-US"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p:txBody>
          <a:bodyPr/>
          <a:lstStyle/>
          <a:p>
            <a:pPr>
              <a:defRPr/>
            </a:pPr>
            <a:fld id="{6FBC8793-2BFF-4DDA-B304-D2B67A538204}" type="slidenum">
              <a:rPr lang="en-US" smtClean="0"/>
              <a:pPr>
                <a:defRPr/>
              </a:pPr>
              <a:t>29</a:t>
            </a:fld>
            <a:endParaRPr lang="en-US" smtClean="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pPr eaLnBrk="1" hangingPunct="1"/>
            <a:r>
              <a:rPr lang="en-US" smtClean="0"/>
              <a:t>Our results are shown mostly using Residual operating characteristic curves (or ROC curve for short). It describes the trade-off between sensitivity and false positive rate. </a:t>
            </a:r>
          </a:p>
          <a:p>
            <a:pPr eaLnBrk="1" hangingPunct="1"/>
            <a:endParaRPr lang="en-US" smtClean="0"/>
          </a:p>
          <a:p>
            <a:pPr eaLnBrk="1" hangingPunct="1"/>
            <a:r>
              <a:rPr lang="en-US" smtClean="0"/>
              <a:t>Our functions performing significantly better in children than in parents</a:t>
            </a:r>
          </a:p>
          <a:p>
            <a:pPr eaLnBrk="1" hangingPunct="1"/>
            <a:endParaRPr lang="en-US" smtClean="0"/>
          </a:p>
          <a:p>
            <a:pPr eaLnBrk="1" hangingPunct="1"/>
            <a:r>
              <a:rPr lang="en-US" smtClean="0"/>
              <a:t>(Motivation behind using ROC curves: we wanted to assess error detection accuracy of different methods in a threshold-independent manner)</a:t>
            </a:r>
          </a:p>
          <a:p>
            <a:pPr eaLnBrk="1" hangingPunct="1"/>
            <a:endParaRPr lang="en-US" smtClean="0"/>
          </a:p>
          <a:p>
            <a:pPr eaLnBrk="1" hangingPunct="1"/>
            <a:r>
              <a:rPr lang="en-US" smtClean="0"/>
              <a:t>(Sensitivity: Ratio between the number of mendelian consistent errors flagged by the algorithm and the total number of mendelian consistent errors inserted into the genotype population)</a:t>
            </a:r>
          </a:p>
          <a:p>
            <a:pPr eaLnBrk="1" hangingPunct="1"/>
            <a:endParaRPr lang="en-US" smtClean="0"/>
          </a:p>
          <a:p>
            <a:pPr eaLnBrk="1" hangingPunct="1"/>
            <a:r>
              <a:rPr lang="en-US" smtClean="0"/>
              <a:t>(False positive rate: Ratio between the number of false positives flagged by the algorithm and the total number of non-errors)</a:t>
            </a:r>
          </a:p>
          <a:p>
            <a:pPr eaLnBrk="1" hangingPunct="1"/>
            <a:endParaRPr lang="en-US" smtClean="0"/>
          </a:p>
          <a:p>
            <a:pPr eaLnBrk="1" hangingPunct="1"/>
            <a:endParaRPr lang="en-US" smtClean="0"/>
          </a:p>
          <a:p>
            <a:pPr eaLnBrk="1" hangingPunct="1"/>
            <a:endParaRPr lang="en-US" smtClean="0"/>
          </a:p>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solidFill>
            <a:srgbClr val="FFFFFF"/>
          </a:solidFill>
          <a:ln/>
        </p:spPr>
      </p:sp>
      <p:sp>
        <p:nvSpPr>
          <p:cNvPr id="97283" name="Rectangle 3"/>
          <p:cNvSpPr>
            <a:spLocks noGrp="1" noChangeArrowheads="1"/>
          </p:cNvSpPr>
          <p:nvPr>
            <p:ph type="body" idx="1"/>
          </p:nvPr>
        </p:nvSpPr>
        <p:spPr>
          <a:solidFill>
            <a:srgbClr val="FFFFFF"/>
          </a:solidFill>
          <a:ln>
            <a:solidFill>
              <a:srgbClr val="000000"/>
            </a:solidFill>
          </a:ln>
        </p:spPr>
        <p:txBody>
          <a:bodyPr/>
          <a:lstStyle/>
          <a:p>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p:spPr>
        <p:txBody>
          <a:bodyPr/>
          <a:lstStyle/>
          <a:p>
            <a:pPr eaLnBrk="1" hangingPunct="1"/>
            <a:r>
              <a:rPr lang="en-US" dirty="0" smtClean="0"/>
              <a:t>We use Receiver Operating Characteristic (ROC) curves, to compare the accuracy of our likelihood functions</a:t>
            </a:r>
          </a:p>
          <a:p>
            <a:endParaRPr lang="en-US" dirty="0" smtClean="0"/>
          </a:p>
          <a:p>
            <a:endParaRPr lang="en-US" dirty="0" smtClean="0"/>
          </a:p>
          <a:p>
            <a:r>
              <a:rPr lang="en-US" dirty="0" smtClean="0"/>
              <a:t>This plot shows, for parents, our Combined method performing better than our other methods, and significantly better than similar functions in the FAMHAP software.</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r>
              <a:rPr lang="en-US" dirty="0" smtClean="0"/>
              <a:t>“</a:t>
            </a:r>
            <a:r>
              <a:rPr lang="en-US" baseline="0" dirty="0" smtClean="0"/>
              <a:t>After several generations of random mating, </a:t>
            </a:r>
            <a:r>
              <a:rPr lang="en-US" dirty="0" smtClean="0"/>
              <a:t>Population</a:t>
            </a:r>
            <a:r>
              <a:rPr lang="en-US" baseline="0" dirty="0" smtClean="0"/>
              <a:t> admixture for a pair of ancestral populations result in producing individuals having 50% of their haplotype information coming from each ancestral group.”</a:t>
            </a:r>
            <a:endParaRPr lang="en-US" dirty="0" smtClean="0"/>
          </a:p>
        </p:txBody>
      </p:sp>
      <p:sp>
        <p:nvSpPr>
          <p:cNvPr id="72708" name="Slide Number Placeholder 3"/>
          <p:cNvSpPr txBox="1">
            <a:spLocks noGrp="1"/>
          </p:cNvSpPr>
          <p:nvPr/>
        </p:nvSpPr>
        <p:spPr bwMode="auto">
          <a:xfrm>
            <a:off x="3884613" y="8831263"/>
            <a:ext cx="2971800" cy="463550"/>
          </a:xfrm>
          <a:prstGeom prst="rect">
            <a:avLst/>
          </a:prstGeom>
          <a:noFill/>
          <a:ln w="9525">
            <a:noFill/>
            <a:miter lim="800000"/>
            <a:headEnd/>
            <a:tailEnd/>
          </a:ln>
        </p:spPr>
        <p:txBody>
          <a:bodyPr lIns="92300" tIns="46150" rIns="92300" bIns="46150" anchor="b"/>
          <a:lstStyle/>
          <a:p>
            <a:pPr algn="r" defTabSz="923925"/>
            <a:fld id="{969CD5D7-5F64-4511-9AEA-3BD81B2331D9}" type="slidenum">
              <a:rPr lang="en-US" sz="1100">
                <a:latin typeface="Arial" charset="0"/>
              </a:rPr>
              <a:pPr algn="r" defTabSz="923925"/>
              <a:t>33</a:t>
            </a:fld>
            <a:endParaRPr lang="en-US" sz="110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p:spPr>
        <p:txBody>
          <a:bodyPr/>
          <a:lstStyle/>
          <a:p>
            <a:r>
              <a:rPr lang="en-US" dirty="0" smtClean="0"/>
              <a:t>“My research is focused on improving data quality </a:t>
            </a:r>
            <a:r>
              <a:rPr lang="en-US" baseline="0" dirty="0" smtClean="0"/>
              <a:t>data related to </a:t>
            </a:r>
            <a:r>
              <a:rPr lang="en-US" dirty="0" smtClean="0"/>
              <a:t>Single Nucleotide Polymorphisms (or SNPs).”</a:t>
            </a:r>
          </a:p>
          <a:p>
            <a:r>
              <a:rPr lang="en-US" dirty="0" smtClean="0"/>
              <a:t>“A SNP is a single base pair nucleotide variation between individuals of the same species at a specific locus along the genome”</a:t>
            </a:r>
          </a:p>
          <a:p>
            <a:r>
              <a:rPr lang="en-US" dirty="0" smtClean="0"/>
              <a:t>“It is the main form of genomic variation, occurring in over 12 million out of the 3 billion base pair nucleotides in the human genome”</a:t>
            </a:r>
          </a:p>
          <a:p>
            <a:r>
              <a:rPr lang="en-US" dirty="0" smtClean="0"/>
              <a:t>“The majority of SNPs are bi-allelic, meaning the variation is between only 2 nucleotides at a specific locus”</a:t>
            </a:r>
          </a:p>
          <a:p>
            <a:r>
              <a:rPr lang="en-US" dirty="0" smtClean="0"/>
              <a:t>“We assume bi-allelic properties in my research, and notation will encode the major allele as a 0 and the minor allele as a 1”</a:t>
            </a:r>
          </a:p>
          <a:p>
            <a:r>
              <a:rPr lang="en-US" dirty="0" smtClean="0"/>
              <a:t>“SNP are critical to the success of Disease-Gene Mapping, and SNP Genotypes are central to methods such as Genome-Wide Association Studies”</a:t>
            </a:r>
          </a:p>
        </p:txBody>
      </p:sp>
      <p:sp>
        <p:nvSpPr>
          <p:cNvPr id="4" name="Slide Number Placeholder 3"/>
          <p:cNvSpPr>
            <a:spLocks noGrp="1"/>
          </p:cNvSpPr>
          <p:nvPr>
            <p:ph type="sldNum" sz="quarter" idx="5"/>
          </p:nvPr>
        </p:nvSpPr>
        <p:spPr/>
        <p:txBody>
          <a:bodyPr/>
          <a:lstStyle/>
          <a:p>
            <a:pPr>
              <a:defRPr/>
            </a:pPr>
            <a:fld id="{A4D30B04-1DC8-45C6-B7A9-DF1F528EE4EE}"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p:spPr>
        <p:txBody>
          <a:bodyPr/>
          <a:lstStyle/>
          <a:p>
            <a:r>
              <a:rPr lang="en-US" dirty="0" smtClean="0"/>
              <a:t>Admixture mapping is a method for localizing disease causing genetic variants that differ in frequency across populations. It is most advantageous to apply this approach to populations that have descended from a recent mix of two ancestral groups that have been geographically isolated for many tens of thousands of years (e.g. African Europeans)</a:t>
            </a:r>
          </a:p>
          <a:p>
            <a:endParaRPr lang="en-US" dirty="0" smtClean="0"/>
          </a:p>
          <a:p>
            <a:r>
              <a:rPr lang="en-US" dirty="0" smtClean="0"/>
              <a:t>Assumption: </a:t>
            </a:r>
            <a:r>
              <a:rPr lang="en-US" sz="1200" kern="1200" baseline="0" dirty="0" smtClean="0">
                <a:solidFill>
                  <a:schemeClr val="tx1"/>
                </a:solidFill>
                <a:latin typeface="Arial" charset="0"/>
                <a:ea typeface="+mn-ea"/>
                <a:cs typeface="+mn-cs"/>
              </a:rPr>
              <a:t>near a disease-associated locus there will be an enhanced ancestry content from the</a:t>
            </a:r>
          </a:p>
          <a:p>
            <a:r>
              <a:rPr lang="en-US" sz="1200" kern="1200" baseline="0" dirty="0" smtClean="0">
                <a:solidFill>
                  <a:schemeClr val="tx1"/>
                </a:solidFill>
                <a:latin typeface="Arial" charset="0"/>
                <a:ea typeface="+mn-ea"/>
                <a:cs typeface="+mn-cs"/>
              </a:rPr>
              <a:t>population with higher disease prevalence</a:t>
            </a:r>
            <a:endParaRPr lang="en-US" dirty="0" smtClean="0"/>
          </a:p>
        </p:txBody>
      </p:sp>
      <p:sp>
        <p:nvSpPr>
          <p:cNvPr id="53252" name="Slide Number Placeholder 3"/>
          <p:cNvSpPr txBox="1">
            <a:spLocks noGrp="1"/>
          </p:cNvSpPr>
          <p:nvPr/>
        </p:nvSpPr>
        <p:spPr bwMode="auto">
          <a:xfrm>
            <a:off x="3884613" y="8831263"/>
            <a:ext cx="2971800" cy="463550"/>
          </a:xfrm>
          <a:prstGeom prst="rect">
            <a:avLst/>
          </a:prstGeom>
          <a:noFill/>
          <a:ln w="9525">
            <a:noFill/>
            <a:miter lim="800000"/>
            <a:headEnd/>
            <a:tailEnd/>
          </a:ln>
        </p:spPr>
        <p:txBody>
          <a:bodyPr lIns="92300" tIns="46150" rIns="92300" bIns="46150" anchor="b"/>
          <a:lstStyle/>
          <a:p>
            <a:pPr algn="r" defTabSz="923925"/>
            <a:fld id="{062289B7-52F1-440E-B55F-BEC7998E642E}" type="slidenum">
              <a:rPr lang="en-US" sz="1100">
                <a:latin typeface="Arial" charset="0"/>
              </a:rPr>
              <a:pPr algn="r" defTabSz="923925"/>
              <a:t>34</a:t>
            </a:fld>
            <a:endParaRPr lang="en-US" sz="1100">
              <a:latin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p:spPr>
        <p:txBody>
          <a:bodyPr/>
          <a:lstStyle/>
          <a:p>
            <a:endParaRPr lang="en-US" smtClean="0"/>
          </a:p>
          <a:p>
            <a:r>
              <a:rPr lang="en-US" smtClean="0"/>
              <a:t>Extant: still in existence; not extinct or destroyed or lost</a:t>
            </a:r>
          </a:p>
        </p:txBody>
      </p:sp>
      <p:sp>
        <p:nvSpPr>
          <p:cNvPr id="54276" name="Slide Number Placeholder 3"/>
          <p:cNvSpPr txBox="1">
            <a:spLocks noGrp="1"/>
          </p:cNvSpPr>
          <p:nvPr/>
        </p:nvSpPr>
        <p:spPr bwMode="auto">
          <a:xfrm>
            <a:off x="3884613" y="8831263"/>
            <a:ext cx="2971800" cy="463550"/>
          </a:xfrm>
          <a:prstGeom prst="rect">
            <a:avLst/>
          </a:prstGeom>
          <a:noFill/>
          <a:ln w="9525">
            <a:noFill/>
            <a:miter lim="800000"/>
            <a:headEnd/>
            <a:tailEnd/>
          </a:ln>
        </p:spPr>
        <p:txBody>
          <a:bodyPr lIns="92300" tIns="46150" rIns="92300" bIns="46150" anchor="b"/>
          <a:lstStyle/>
          <a:p>
            <a:pPr algn="r" defTabSz="923925"/>
            <a:fld id="{A1EA9FD8-F5D6-49A3-81C1-B3E75741DCD2}" type="slidenum">
              <a:rPr lang="en-US" sz="1100">
                <a:latin typeface="Arial" charset="0"/>
              </a:rPr>
              <a:pPr algn="r" defTabSz="923925"/>
              <a:t>35</a:t>
            </a:fld>
            <a:endParaRPr lang="en-US" sz="1100">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p:spPr>
        <p:txBody>
          <a:bodyPr/>
          <a:lstStyle/>
          <a:p>
            <a:r>
              <a:rPr lang="en-US" dirty="0" smtClean="0"/>
              <a:t>The HMM-based classes differ in the exact structure of the model and the procedures used for estimating model parameters, but all of them exploit LD information. </a:t>
            </a:r>
          </a:p>
          <a:p>
            <a:r>
              <a:rPr lang="en-US" dirty="0" smtClean="0"/>
              <a:t>The second class of methods considers each SNP without LD, and estimates the ancestry structure using a window-based framework and aggregates the results for each SNP using a majority vote. </a:t>
            </a:r>
          </a:p>
          <a:p>
            <a:r>
              <a:rPr lang="en-US" dirty="0" smtClean="0"/>
              <a:t>These window based methods surprisingly do not perform as well as HMM based methods</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Our method employs a Factorial HMM of genotype data, which DOES exploit LD, and we aim to improve over each of the previous methods. </a:t>
            </a:r>
          </a:p>
          <a:p>
            <a:endParaRPr lang="en-US" dirty="0" smtClean="0"/>
          </a:p>
          <a:p>
            <a:endParaRPr lang="en-US" dirty="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txBox="1">
            <a:spLocks noGrp="1" noChangeArrowheads="1"/>
          </p:cNvSpPr>
          <p:nvPr/>
        </p:nvSpPr>
        <p:spPr bwMode="auto">
          <a:xfrm>
            <a:off x="3884613" y="8831263"/>
            <a:ext cx="2971800" cy="463550"/>
          </a:xfrm>
          <a:prstGeom prst="rect">
            <a:avLst/>
          </a:prstGeom>
          <a:noFill/>
          <a:ln w="9525">
            <a:noFill/>
            <a:miter lim="800000"/>
            <a:headEnd/>
            <a:tailEnd/>
          </a:ln>
        </p:spPr>
        <p:txBody>
          <a:bodyPr lIns="92300" tIns="46150" rIns="92300" bIns="46150" anchor="b"/>
          <a:lstStyle/>
          <a:p>
            <a:pPr algn="r" defTabSz="923925"/>
            <a:fld id="{640DDD88-0091-4724-98B0-075E77586E72}" type="slidenum">
              <a:rPr lang="en-US" sz="1100">
                <a:latin typeface="Arial" charset="0"/>
              </a:rPr>
              <a:pPr algn="r" defTabSz="923925"/>
              <a:t>37</a:t>
            </a:fld>
            <a:endParaRPr lang="en-US" sz="1100">
              <a:latin typeface="Arial"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r>
              <a:rPr lang="en-US" smtClean="0"/>
              <a:t>So given that we have two distinct ancestral groups that have recently admixed and represent an individual or population of interest, we can define the Factorial HMM that we use to be, at the core, 2 regular HMMs that I just described.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p:spPr>
        <p:txBody>
          <a:bodyPr/>
          <a:lstStyle/>
          <a:p>
            <a:r>
              <a:rPr lang="en-US" dirty="0" smtClean="0"/>
              <a:t>As previously reported in other window-based methods we also notice that the best window size employed by our method for the three datasets is correlated with the genetic distance between ancestral populations, as closer ancestral populations benefit from longer window size for accurate predictions.</a:t>
            </a:r>
          </a:p>
          <a:p>
            <a:r>
              <a:rPr lang="en-US" dirty="0" smtClean="0"/>
              <a:t>-Large windows are more likely to violate the local ancestry assumption when populations are diverse. </a:t>
            </a:r>
          </a:p>
          <a:p>
            <a:r>
              <a:rPr lang="en-US" dirty="0" smtClean="0"/>
              <a:t>-Similar populations are likely to require larger windows in order to distinguish the ancestry better</a:t>
            </a:r>
          </a:p>
          <a:p>
            <a:endParaRPr lang="en-US" dirty="0" smtClean="0"/>
          </a:p>
          <a:p>
            <a:endParaRPr lang="en-US" dirty="0" smtClean="0"/>
          </a:p>
          <a:p>
            <a:r>
              <a:rPr lang="en-US" dirty="0" smtClean="0"/>
              <a:t>Experimental setup:</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-Alpha is the (X100) percentage of individuals coming from one population, with 1-alpha being the percentage of individuals coming from the second population.</a:t>
            </a:r>
          </a:p>
          <a:p>
            <a:endParaRPr lang="en-US" dirty="0" smtClean="0"/>
          </a:p>
        </p:txBody>
      </p:sp>
      <p:sp>
        <p:nvSpPr>
          <p:cNvPr id="68612" name="Slide Number Placeholder 3"/>
          <p:cNvSpPr>
            <a:spLocks noGrp="1"/>
          </p:cNvSpPr>
          <p:nvPr>
            <p:ph type="sldNum" sz="quarter" idx="5"/>
          </p:nvPr>
        </p:nvSpPr>
        <p:spPr/>
        <p:txBody>
          <a:bodyPr/>
          <a:lstStyle/>
          <a:p>
            <a:pPr>
              <a:defRPr/>
            </a:pPr>
            <a:fld id="{4A6BD17D-4E12-44D6-96A7-44177650CA72}" type="slidenum">
              <a:rPr lang="en-US" smtClean="0"/>
              <a:pPr>
                <a:defRPr/>
              </a:pPr>
              <a:t>39</a:t>
            </a:fld>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p:spPr>
        <p:txBody>
          <a:bodyPr/>
          <a:lstStyle/>
          <a:p>
            <a:r>
              <a:rPr lang="en-US" dirty="0" smtClean="0"/>
              <a:t>Large window sizes are more violate the assumption that ancestry inference </a:t>
            </a:r>
            <a:r>
              <a:rPr lang="en-US" dirty="0" err="1" smtClean="0"/>
              <a:t>withing</a:t>
            </a:r>
            <a:r>
              <a:rPr lang="en-US" dirty="0" smtClean="0"/>
              <a:t> that window are uniform</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p:spPr>
        <p:txBody>
          <a:bodyPr/>
          <a:lstStyle/>
          <a:p>
            <a:r>
              <a:rPr lang="en-US" dirty="0" smtClean="0"/>
              <a:t>YRI-CEU comparison:</a:t>
            </a:r>
          </a:p>
          <a:p>
            <a:r>
              <a:rPr lang="en-US" dirty="0" smtClean="0"/>
              <a:t>	-For distant populations, GEDI-ADMX achieves 97.5% accuracy in recovering the correct SNP ancestries, which is comparable to the best methods existing, but not as good as the theoretical upper bound of the methods that ignore LD</a:t>
            </a:r>
          </a:p>
          <a:p>
            <a:r>
              <a:rPr lang="en-US" dirty="0" smtClean="0"/>
              <a:t>JPT-CHB comparison:</a:t>
            </a:r>
          </a:p>
          <a:p>
            <a:r>
              <a:rPr lang="en-US" dirty="0" smtClean="0"/>
              <a:t>	-For more closely related </a:t>
            </a:r>
            <a:r>
              <a:rPr lang="en-US" dirty="0" err="1" smtClean="0"/>
              <a:t>pouplations</a:t>
            </a:r>
            <a:r>
              <a:rPr lang="en-US" dirty="0" smtClean="0"/>
              <a:t>, not only is GEDI-ADMX better than all existing methods, but is better than the theoretical upper bound of the methods that ignore LD</a:t>
            </a:r>
          </a:p>
          <a:p>
            <a:endParaRPr lang="en-US" dirty="0" smtClean="0"/>
          </a:p>
          <a:p>
            <a:r>
              <a:rPr lang="en-US" dirty="0" smtClean="0"/>
              <a:t>Upper bound: </a:t>
            </a:r>
          </a:p>
          <a:p>
            <a:r>
              <a:rPr lang="en-US" dirty="0" smtClean="0"/>
              <a:t>	-Def: An estimate </a:t>
            </a:r>
            <a:r>
              <a:rPr lang="en-US" sz="1200" kern="1200" baseline="0" dirty="0" smtClean="0">
                <a:solidFill>
                  <a:schemeClr val="tx1"/>
                </a:solidFill>
                <a:latin typeface="Arial" charset="0"/>
                <a:ea typeface="+mn-ea"/>
                <a:cs typeface="+mn-cs"/>
              </a:rPr>
              <a:t>the best possible accuracy that can be achieved by any method that works on SNPs in LE (linkage </a:t>
            </a:r>
            <a:r>
              <a:rPr lang="en-US" sz="1200" i="1" kern="1200" baseline="0" dirty="0" smtClean="0">
                <a:solidFill>
                  <a:schemeClr val="tx1"/>
                </a:solidFill>
                <a:latin typeface="Arial" charset="0"/>
                <a:ea typeface="+mn-ea"/>
                <a:cs typeface="+mn-cs"/>
              </a:rPr>
              <a:t>equilibrium</a:t>
            </a:r>
            <a:r>
              <a:rPr lang="en-US" sz="1200" kern="1200" baseline="0" dirty="0" smtClean="0">
                <a:solidFill>
                  <a:schemeClr val="tx1"/>
                </a:solidFill>
                <a:latin typeface="Arial" charset="0"/>
                <a:ea typeface="+mn-ea"/>
                <a:cs typeface="+mn-cs"/>
              </a:rPr>
              <a:t>)	</a:t>
            </a:r>
          </a:p>
          <a:p>
            <a:r>
              <a:rPr lang="en-US" sz="1200" kern="1200" baseline="0" dirty="0" smtClean="0">
                <a:solidFill>
                  <a:schemeClr val="tx1"/>
                </a:solidFill>
                <a:latin typeface="Arial" charset="0"/>
                <a:ea typeface="+mn-ea"/>
                <a:cs typeface="+mn-cs"/>
              </a:rPr>
              <a:t>	-We consider the case where the positions of the recent ancestral recombination events are known for each individual. Obviously, methods that are not provided with such information cannot do better than the optimal method that does exploit this information. Particularly, in this case, the optimal method for ancestry detection between any two recombination events is the maximum likelihood approach:</a:t>
            </a:r>
            <a:r>
              <a:rPr lang="el-GR" sz="1200" kern="1200" baseline="0" dirty="0" smtClean="0">
                <a:solidFill>
                  <a:schemeClr val="tx1"/>
                </a:solidFill>
                <a:latin typeface="Arial" charset="0"/>
                <a:ea typeface="+mn-ea"/>
                <a:cs typeface="+mn-cs"/>
              </a:rPr>
              <a:t> </a:t>
            </a:r>
            <a:endParaRPr lang="en-US" sz="1200" kern="1200" baseline="0" dirty="0" smtClean="0">
              <a:solidFill>
                <a:schemeClr val="tx1"/>
              </a:solidFill>
              <a:latin typeface="Arial" charset="0"/>
              <a:ea typeface="+mn-ea"/>
              <a:cs typeface="+mn-cs"/>
            </a:endParaRPr>
          </a:p>
          <a:p>
            <a:r>
              <a:rPr lang="en-US" sz="1200" i="1" kern="1200" baseline="0" dirty="0" smtClean="0">
                <a:solidFill>
                  <a:schemeClr val="tx1"/>
                </a:solidFill>
                <a:latin typeface="Arial" charset="0"/>
                <a:ea typeface="+mn-ea"/>
                <a:cs typeface="+mn-cs"/>
              </a:rPr>
              <a:t>	</a:t>
            </a:r>
            <a:r>
              <a:rPr lang="el-GR" sz="1200" i="1" kern="1200" baseline="0" dirty="0" smtClean="0">
                <a:solidFill>
                  <a:schemeClr val="tx1"/>
                </a:solidFill>
                <a:latin typeface="Arial" charset="0"/>
                <a:ea typeface="+mn-ea"/>
                <a:cs typeface="+mn-cs"/>
              </a:rPr>
              <a:t>θ(</a:t>
            </a:r>
            <a:r>
              <a:rPr lang="en-US" sz="1200" i="1" kern="1200" baseline="0" dirty="0" err="1" smtClean="0">
                <a:solidFill>
                  <a:schemeClr val="tx1"/>
                </a:solidFill>
                <a:latin typeface="Arial" charset="0"/>
                <a:ea typeface="+mn-ea"/>
                <a:cs typeface="+mn-cs"/>
              </a:rPr>
              <a:t>i</a:t>
            </a:r>
            <a:r>
              <a:rPr lang="en-US" sz="1200" i="1" kern="1200" baseline="0" dirty="0" smtClean="0">
                <a:solidFill>
                  <a:schemeClr val="tx1"/>
                </a:solidFill>
                <a:latin typeface="Arial" charset="0"/>
                <a:ea typeface="+mn-ea"/>
                <a:cs typeface="+mn-cs"/>
              </a:rPr>
              <a:t>)= </a:t>
            </a:r>
            <a:r>
              <a:rPr lang="en-US" sz="1200" i="1" kern="1200" baseline="0" dirty="0" err="1" smtClean="0">
                <a:solidFill>
                  <a:schemeClr val="tx1"/>
                </a:solidFill>
                <a:latin typeface="Arial" charset="0"/>
                <a:ea typeface="+mn-ea"/>
                <a:cs typeface="+mn-cs"/>
              </a:rPr>
              <a:t>argmax</a:t>
            </a:r>
            <a:r>
              <a:rPr lang="en-US" sz="1200" i="1" kern="1200" baseline="0" dirty="0" smtClean="0">
                <a:solidFill>
                  <a:schemeClr val="tx1"/>
                </a:solidFill>
                <a:latin typeface="Arial" charset="0"/>
                <a:ea typeface="+mn-ea"/>
                <a:cs typeface="+mn-cs"/>
              </a:rPr>
              <a:t> </a:t>
            </a:r>
            <a:r>
              <a:rPr lang="en-US" sz="1200" i="1" kern="1200" baseline="0" dirty="0" err="1" smtClean="0">
                <a:solidFill>
                  <a:schemeClr val="tx1"/>
                </a:solidFill>
                <a:latin typeface="Arial" charset="0"/>
                <a:ea typeface="+mn-ea"/>
                <a:cs typeface="+mn-cs"/>
              </a:rPr>
              <a:t>AsAt</a:t>
            </a:r>
            <a:r>
              <a:rPr lang="en-US" sz="1200" i="1" kern="1200" baseline="0" dirty="0" smtClean="0">
                <a:solidFill>
                  <a:schemeClr val="tx1"/>
                </a:solidFill>
                <a:latin typeface="Arial" charset="0"/>
                <a:ea typeface="+mn-ea"/>
                <a:cs typeface="+mn-cs"/>
              </a:rPr>
              <a:t>∈{1,...,K}2 </a:t>
            </a:r>
            <a:r>
              <a:rPr lang="en-US" sz="1200" kern="1200" baseline="0" dirty="0" smtClean="0">
                <a:solidFill>
                  <a:schemeClr val="tx1"/>
                </a:solidFill>
                <a:latin typeface="Arial" charset="0"/>
                <a:ea typeface="+mn-ea"/>
                <a:cs typeface="+mn-cs"/>
              </a:rPr>
              <a:t>Pr</a:t>
            </a:r>
            <a:r>
              <a:rPr lang="el-GR" sz="1200" i="1" kern="1200" baseline="0" dirty="0" smtClean="0">
                <a:solidFill>
                  <a:schemeClr val="tx1"/>
                </a:solidFill>
                <a:latin typeface="Arial" charset="0"/>
                <a:ea typeface="+mn-ea"/>
                <a:cs typeface="+mn-cs"/>
              </a:rPr>
              <a:t>θ(</a:t>
            </a:r>
            <a:r>
              <a:rPr lang="en-US" sz="1200" i="1" kern="1200" baseline="0" dirty="0" err="1" smtClean="0">
                <a:solidFill>
                  <a:schemeClr val="tx1"/>
                </a:solidFill>
                <a:latin typeface="Arial" charset="0"/>
                <a:ea typeface="+mn-ea"/>
                <a:cs typeface="+mn-cs"/>
              </a:rPr>
              <a:t>i</a:t>
            </a:r>
            <a:r>
              <a:rPr lang="en-US" sz="1200" i="1" kern="1200" baseline="0" dirty="0" smtClean="0">
                <a:solidFill>
                  <a:schemeClr val="tx1"/>
                </a:solidFill>
                <a:latin typeface="Arial" charset="0"/>
                <a:ea typeface="+mn-ea"/>
                <a:cs typeface="+mn-cs"/>
              </a:rPr>
              <a:t>)=</a:t>
            </a:r>
            <a:r>
              <a:rPr lang="en-US" sz="1200" i="1" kern="1200" baseline="0" dirty="0" err="1" smtClean="0">
                <a:solidFill>
                  <a:schemeClr val="tx1"/>
                </a:solidFill>
                <a:latin typeface="Arial" charset="0"/>
                <a:ea typeface="+mn-ea"/>
                <a:cs typeface="+mn-cs"/>
              </a:rPr>
              <a:t>AsAt</a:t>
            </a:r>
            <a:r>
              <a:rPr lang="en-US" sz="1200" i="1" kern="1200" baseline="0" dirty="0" smtClean="0">
                <a:solidFill>
                  <a:schemeClr val="tx1"/>
                </a:solidFill>
                <a:latin typeface="Arial" charset="0"/>
                <a:ea typeface="+mn-ea"/>
                <a:cs typeface="+mn-cs"/>
              </a:rPr>
              <a:t> |  f1,..., </a:t>
            </a:r>
            <a:r>
              <a:rPr lang="en-US" sz="1200" i="1" kern="1200" baseline="0" dirty="0" err="1" smtClean="0">
                <a:solidFill>
                  <a:schemeClr val="tx1"/>
                </a:solidFill>
                <a:latin typeface="Arial" charset="0"/>
                <a:ea typeface="+mn-ea"/>
                <a:cs typeface="+mn-cs"/>
              </a:rPr>
              <a:t>fK</a:t>
            </a:r>
            <a:r>
              <a:rPr lang="en-US" sz="1200" i="1" kern="1200" baseline="0" dirty="0" smtClean="0">
                <a:solidFill>
                  <a:schemeClr val="tx1"/>
                </a:solidFill>
                <a:latin typeface="Arial" charset="0"/>
                <a:ea typeface="+mn-ea"/>
                <a:cs typeface="+mn-cs"/>
              </a:rPr>
              <a:t> ,</a:t>
            </a:r>
            <a:r>
              <a:rPr lang="en-US" sz="1200" i="1" kern="1200" baseline="0" dirty="0" err="1" smtClean="0">
                <a:solidFill>
                  <a:schemeClr val="tx1"/>
                </a:solidFill>
                <a:latin typeface="Arial" charset="0"/>
                <a:ea typeface="+mn-ea"/>
                <a:cs typeface="+mn-cs"/>
              </a:rPr>
              <a:t>Gi</a:t>
            </a:r>
            <a:r>
              <a:rPr lang="en-US" sz="1200" i="0" kern="1200" baseline="0" dirty="0" smtClean="0">
                <a:solidFill>
                  <a:schemeClr val="tx1"/>
                </a:solidFill>
                <a:latin typeface="Arial" charset="0"/>
                <a:ea typeface="+mn-ea"/>
                <a:cs typeface="+mn-cs"/>
              </a:rPr>
              <a:t> </a:t>
            </a:r>
          </a:p>
          <a:p>
            <a:r>
              <a:rPr lang="en-US" sz="1200" i="0" kern="1200" baseline="0" dirty="0" smtClean="0">
                <a:solidFill>
                  <a:schemeClr val="tx1"/>
                </a:solidFill>
                <a:latin typeface="Arial" charset="0"/>
                <a:ea typeface="+mn-ea"/>
                <a:cs typeface="+mn-cs"/>
              </a:rPr>
              <a:t>	</a:t>
            </a:r>
            <a:r>
              <a:rPr lang="en-US" sz="1200" kern="1200" baseline="0" dirty="0" smtClean="0">
                <a:solidFill>
                  <a:schemeClr val="tx1"/>
                </a:solidFill>
                <a:latin typeface="Arial" charset="0"/>
                <a:ea typeface="+mn-ea"/>
                <a:cs typeface="+mn-cs"/>
              </a:rPr>
              <a:t>We thus applied the maximum likelihood model for every region defined by two recombination events to obtain an upper bound on the accuracy of both LAMP and WINPOP.</a:t>
            </a:r>
            <a:endParaRPr lang="en-US" dirty="0" smtClean="0"/>
          </a:p>
        </p:txBody>
      </p:sp>
      <p:sp>
        <p:nvSpPr>
          <p:cNvPr id="70660" name="Slide Number Placeholder 3"/>
          <p:cNvSpPr txBox="1">
            <a:spLocks noGrp="1"/>
          </p:cNvSpPr>
          <p:nvPr/>
        </p:nvSpPr>
        <p:spPr bwMode="auto">
          <a:xfrm>
            <a:off x="3884613" y="8831263"/>
            <a:ext cx="2971800" cy="463550"/>
          </a:xfrm>
          <a:prstGeom prst="rect">
            <a:avLst/>
          </a:prstGeom>
          <a:noFill/>
          <a:ln w="9525">
            <a:noFill/>
            <a:miter lim="800000"/>
            <a:headEnd/>
            <a:tailEnd/>
          </a:ln>
        </p:spPr>
        <p:txBody>
          <a:bodyPr lIns="92300" tIns="46150" rIns="92300" bIns="46150" anchor="b"/>
          <a:lstStyle/>
          <a:p>
            <a:pPr algn="r" defTabSz="923925"/>
            <a:fld id="{BC03503A-E507-40E5-9C93-40CDB0B66B50}" type="slidenum">
              <a:rPr lang="en-US" sz="1100">
                <a:latin typeface="Arial" charset="0"/>
              </a:rPr>
              <a:pPr algn="r" defTabSz="923925"/>
              <a:t>41</a:t>
            </a:fld>
            <a:endParaRPr lang="en-US" sz="1100">
              <a:latin typeface="Arial"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p:spPr>
        <p:txBody>
          <a:bodyPr/>
          <a:lstStyle/>
          <a:p>
            <a:r>
              <a:rPr lang="en-US" dirty="0" smtClean="0"/>
              <a:t>Alpha is the (X100) percentage of individuals coming from one population, with 1-alpha being the percentage of individuals coming from the second population.</a:t>
            </a:r>
          </a:p>
        </p:txBody>
      </p:sp>
      <p:sp>
        <p:nvSpPr>
          <p:cNvPr id="71684" name="Slide Number Placeholder 3"/>
          <p:cNvSpPr txBox="1">
            <a:spLocks noGrp="1"/>
          </p:cNvSpPr>
          <p:nvPr/>
        </p:nvSpPr>
        <p:spPr bwMode="auto">
          <a:xfrm>
            <a:off x="3884613" y="8831263"/>
            <a:ext cx="2971800" cy="463550"/>
          </a:xfrm>
          <a:prstGeom prst="rect">
            <a:avLst/>
          </a:prstGeom>
          <a:noFill/>
          <a:ln w="9525">
            <a:noFill/>
            <a:miter lim="800000"/>
            <a:headEnd/>
            <a:tailEnd/>
          </a:ln>
        </p:spPr>
        <p:txBody>
          <a:bodyPr lIns="92300" tIns="46150" rIns="92300" bIns="46150" anchor="b"/>
          <a:lstStyle/>
          <a:p>
            <a:pPr algn="r" defTabSz="923925"/>
            <a:fld id="{D2E45271-67DF-4332-8440-977D59DBA64E}" type="slidenum">
              <a:rPr lang="en-US" sz="1100">
                <a:latin typeface="Arial" charset="0"/>
              </a:rPr>
              <a:pPr algn="r" defTabSz="923925"/>
              <a:t>42</a:t>
            </a:fld>
            <a:endParaRPr lang="en-US" sz="1100">
              <a:latin typeface="Arial"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p:spPr>
        <p:txBody>
          <a:bodyPr/>
          <a:lstStyle/>
          <a:p>
            <a:pPr eaLnBrk="1" hangingPunct="1"/>
            <a:r>
              <a:rPr lang="en-US" dirty="0" smtClean="0"/>
              <a:t>We use Receiver Operating Characteristic (ROC) curves, to compare the accuracy of our likelihood functions</a:t>
            </a:r>
          </a:p>
          <a:p>
            <a:endParaRPr lang="en-US" dirty="0" smtClean="0"/>
          </a:p>
          <a:p>
            <a:endParaRPr lang="en-US" dirty="0" smtClean="0"/>
          </a:p>
          <a:p>
            <a:r>
              <a:rPr lang="en-US" dirty="0" smtClean="0"/>
              <a:t>This plot shows, for parents, our Combined method performing better than our other methods, and significantly better than similar functions in the FAMHAP software.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p:spPr>
        <p:txBody>
          <a:bodyPr/>
          <a:lstStyle/>
          <a:p>
            <a:r>
              <a:rPr lang="en-US" sz="1200" dirty="0" smtClean="0"/>
              <a:t>Pppppo8/.9/*:u/:”*j/ c</a:t>
            </a:r>
            <a:r>
              <a:rPr lang="en-US" dirty="0" smtClean="0"/>
              <a:t> appear in pairs in body cells but as single chromosomes in;  spermatozoa </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dirty="0" smtClean="0"/>
              <a:t>Ancestry inference depends much less on number</a:t>
            </a:r>
            <a:r>
              <a:rPr lang="en-US" baseline="0" dirty="0" smtClean="0"/>
              <a:t> of founders than it does on </a:t>
            </a:r>
            <a:r>
              <a:rPr lang="en-US" sz="2000" dirty="0" smtClean="0"/>
              <a:t>true values of the proper HMM model</a:t>
            </a:r>
            <a:endParaRPr lang="en-US" b="1" dirty="0" smtClean="0">
              <a:solidFill>
                <a:schemeClr val="hlink"/>
              </a:solidFill>
            </a:endParaRPr>
          </a:p>
          <a:p>
            <a:endParaRPr lang="en-US" dirty="0"/>
          </a:p>
        </p:txBody>
      </p:sp>
      <p:sp>
        <p:nvSpPr>
          <p:cNvPr id="4" name="Slide Number Placeholder 3"/>
          <p:cNvSpPr>
            <a:spLocks noGrp="1"/>
          </p:cNvSpPr>
          <p:nvPr>
            <p:ph type="sldNum" sz="quarter" idx="10"/>
          </p:nvPr>
        </p:nvSpPr>
        <p:spPr/>
        <p:txBody>
          <a:bodyPr/>
          <a:lstStyle/>
          <a:p>
            <a:pPr>
              <a:defRPr/>
            </a:pPr>
            <a:fld id="{D7503929-FE7C-4990-9BA9-10E226A2066C}" type="slidenum">
              <a:rPr lang="en-US" smtClean="0"/>
              <a:pPr>
                <a:defRPr/>
              </a:pPr>
              <a:t>44</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txBox="1">
            <a:spLocks noGrp="1" noChangeArrowheads="1"/>
          </p:cNvSpPr>
          <p:nvPr/>
        </p:nvSpPr>
        <p:spPr bwMode="auto">
          <a:xfrm>
            <a:off x="3884613" y="8831263"/>
            <a:ext cx="2971800" cy="463550"/>
          </a:xfrm>
          <a:prstGeom prst="rect">
            <a:avLst/>
          </a:prstGeom>
          <a:noFill/>
          <a:ln w="9525">
            <a:noFill/>
            <a:miter lim="800000"/>
            <a:headEnd/>
            <a:tailEnd/>
          </a:ln>
        </p:spPr>
        <p:txBody>
          <a:bodyPr lIns="92300" tIns="46150" rIns="92300" bIns="46150" anchor="b"/>
          <a:lstStyle/>
          <a:p>
            <a:pPr algn="r" defTabSz="923925"/>
            <a:fld id="{644F570F-83F1-4365-A482-D690DAF34D56}" type="slidenum">
              <a:rPr lang="en-US" sz="1100">
                <a:latin typeface="Arial" charset="0"/>
              </a:rPr>
              <a:pPr algn="r" defTabSz="923925"/>
              <a:t>46</a:t>
            </a:fld>
            <a:endParaRPr lang="en-US" sz="1100">
              <a:latin typeface="Arial" charset="0"/>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r>
              <a:rPr lang="en-US" dirty="0" smtClean="0"/>
              <a:t>-SBS: Sequencing by Synthesis</a:t>
            </a:r>
          </a:p>
          <a:p>
            <a:r>
              <a:rPr lang="en-US" dirty="0" smtClean="0"/>
              <a:t>-SBL: Sequencing by Ligation</a:t>
            </a:r>
          </a:p>
          <a:p>
            <a:r>
              <a:rPr lang="en-US" dirty="0" smtClean="0"/>
              <a:t>-Challenges in Genome Assembly: The short read lengths and absence of paired ends make it difficult for assembly software to disambiguate repeat regions, therefore resulting in fragmented assemblies.</a:t>
            </a:r>
          </a:p>
          <a:p>
            <a:r>
              <a:rPr lang="en-US" dirty="0" smtClean="0"/>
              <a:t>-New Type of sequencing error: in 454 including incorrect estimates of </a:t>
            </a:r>
            <a:r>
              <a:rPr lang="en-US" dirty="0" err="1" smtClean="0"/>
              <a:t>homopolymer</a:t>
            </a:r>
            <a:r>
              <a:rPr lang="en-US" dirty="0" smtClean="0"/>
              <a:t> lengths,</a:t>
            </a:r>
          </a:p>
          <a:p>
            <a:r>
              <a:rPr lang="en-US" dirty="0" smtClean="0"/>
              <a:t>‘transposition-like’ insertions (a base identical to a nearby </a:t>
            </a:r>
            <a:r>
              <a:rPr lang="en-US" dirty="0" err="1" smtClean="0"/>
              <a:t>homopolymer</a:t>
            </a:r>
            <a:r>
              <a:rPr lang="en-US" dirty="0" smtClean="0"/>
              <a:t> is inserted in a nearby nonadjacent location) and errors caused by multiple templates attached to the same bead</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txBox="1">
            <a:spLocks noGrp="1" noChangeArrowheads="1"/>
          </p:cNvSpPr>
          <p:nvPr/>
        </p:nvSpPr>
        <p:spPr bwMode="auto">
          <a:xfrm>
            <a:off x="3884613" y="8831263"/>
            <a:ext cx="2971800" cy="463550"/>
          </a:xfrm>
          <a:prstGeom prst="rect">
            <a:avLst/>
          </a:prstGeom>
          <a:noFill/>
          <a:ln w="9525">
            <a:noFill/>
            <a:miter lim="800000"/>
            <a:headEnd/>
            <a:tailEnd/>
          </a:ln>
        </p:spPr>
        <p:txBody>
          <a:bodyPr lIns="92300" tIns="46150" rIns="92300" bIns="46150" anchor="b"/>
          <a:lstStyle/>
          <a:p>
            <a:pPr algn="r" defTabSz="923925"/>
            <a:fld id="{CA118F5C-2F33-497D-A66E-DE372519C510}" type="slidenum">
              <a:rPr lang="en-US" sz="1100">
                <a:latin typeface="Arial" charset="0"/>
              </a:rPr>
              <a:pPr algn="r" defTabSz="923925"/>
              <a:t>47</a:t>
            </a:fld>
            <a:endParaRPr lang="en-US" sz="1100">
              <a:latin typeface="Arial"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txBox="1">
            <a:spLocks noGrp="1" noChangeArrowheads="1"/>
          </p:cNvSpPr>
          <p:nvPr/>
        </p:nvSpPr>
        <p:spPr bwMode="auto">
          <a:xfrm>
            <a:off x="3884613" y="8831263"/>
            <a:ext cx="2971800" cy="463550"/>
          </a:xfrm>
          <a:prstGeom prst="rect">
            <a:avLst/>
          </a:prstGeom>
          <a:noFill/>
          <a:ln w="9525">
            <a:noFill/>
            <a:miter lim="800000"/>
            <a:headEnd/>
            <a:tailEnd/>
          </a:ln>
        </p:spPr>
        <p:txBody>
          <a:bodyPr lIns="92300" tIns="46150" rIns="92300" bIns="46150" anchor="b"/>
          <a:lstStyle/>
          <a:p>
            <a:pPr algn="r" defTabSz="923925"/>
            <a:fld id="{B8C18530-C1CD-439C-B8C5-D82F468B0072}" type="slidenum">
              <a:rPr lang="en-US" sz="1100">
                <a:latin typeface="Arial" charset="0"/>
              </a:rPr>
              <a:pPr algn="r" defTabSz="923925"/>
              <a:t>48</a:t>
            </a:fld>
            <a:endParaRPr lang="en-US" sz="1100">
              <a:latin typeface="Arial" charset="0"/>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endParaRPr lang="en-US" smtClean="0"/>
          </a:p>
          <a:p>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txBox="1">
            <a:spLocks noGrp="1" noChangeArrowheads="1"/>
          </p:cNvSpPr>
          <p:nvPr/>
        </p:nvSpPr>
        <p:spPr bwMode="auto">
          <a:xfrm>
            <a:off x="3884613" y="8831263"/>
            <a:ext cx="2971800" cy="463550"/>
          </a:xfrm>
          <a:prstGeom prst="rect">
            <a:avLst/>
          </a:prstGeom>
          <a:noFill/>
          <a:ln>
            <a:miter lim="800000"/>
            <a:headEnd/>
            <a:tailEnd/>
          </a:ln>
        </p:spPr>
        <p:txBody>
          <a:bodyPr lIns="92300" tIns="46150" rIns="92300" bIns="46150" anchor="b"/>
          <a:lstStyle/>
          <a:p>
            <a:pPr algn="r" defTabSz="923925">
              <a:defRPr/>
            </a:pPr>
            <a:fld id="{2F645704-C65E-4A8E-BD46-9AA6C27FBB46}" type="slidenum">
              <a:rPr lang="en-US" sz="1100">
                <a:latin typeface="Arial" charset="0"/>
                <a:cs typeface="+mn-cs"/>
              </a:rPr>
              <a:pPr algn="r" defTabSz="923925">
                <a:defRPr/>
              </a:pPr>
              <a:t>49</a:t>
            </a:fld>
            <a:endParaRPr lang="en-US" sz="1100">
              <a:latin typeface="Arial" charset="0"/>
              <a:cs typeface="+mn-cs"/>
            </a:endParaRPr>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p:spPr>
        <p:txBody>
          <a:bodyPr/>
          <a:lstStyle/>
          <a:p>
            <a:r>
              <a:rPr lang="en-US" dirty="0" smtClean="0"/>
              <a:t>Let me describe some basic notations before going into the Single SNP Genotype calling method</a:t>
            </a:r>
          </a:p>
          <a:p>
            <a:endParaRPr lang="en-US" dirty="0" smtClean="0"/>
          </a:p>
          <a:p>
            <a:r>
              <a:rPr lang="en-US" dirty="0" smtClean="0"/>
              <a:t>A read r(</a:t>
            </a:r>
            <a:r>
              <a:rPr lang="en-US" dirty="0" err="1" smtClean="0"/>
              <a:t>i</a:t>
            </a:r>
            <a:r>
              <a:rPr lang="en-US" dirty="0" smtClean="0"/>
              <a:t>) describes the set observed alleles from each read at SNP </a:t>
            </a:r>
            <a:r>
              <a:rPr lang="en-US" dirty="0" err="1" smtClean="0"/>
              <a:t>i</a:t>
            </a:r>
            <a:r>
              <a:rPr lang="en-US" dirty="0" smtClean="0"/>
              <a:t>, with coverage </a:t>
            </a:r>
            <a:r>
              <a:rPr lang="en-US" dirty="0" err="1" smtClean="0"/>
              <a:t>c_i</a:t>
            </a:r>
            <a:r>
              <a:rPr lang="en-US" dirty="0" smtClean="0"/>
              <a:t>. 0/1 values are used to describe each read, where 0 is the major allele and 1 is the minor allele, each allele </a:t>
            </a:r>
            <a:r>
              <a:rPr lang="en-US" dirty="0" err="1" smtClean="0"/>
              <a:t>represenenting</a:t>
            </a:r>
            <a:r>
              <a:rPr lang="en-US" dirty="0" smtClean="0"/>
              <a:t> one of the chromosomes in the genome</a:t>
            </a:r>
          </a:p>
          <a:p>
            <a:endParaRPr lang="en-US" dirty="0" smtClean="0"/>
          </a:p>
          <a:p>
            <a:r>
              <a:rPr lang="en-US" dirty="0" smtClean="0"/>
              <a:t>We assume SNPs are unlinked since the short reads typically do not make coverage of more than one SNP feasible. </a:t>
            </a:r>
          </a:p>
          <a:p>
            <a:endParaRPr lang="en-US" dirty="0" smtClean="0"/>
          </a:p>
          <a:p>
            <a:r>
              <a:rPr lang="en-US" dirty="0" smtClean="0"/>
              <a:t>To describe genotype sequences, we use additive notations for each SNP, with 0 and 2 values in the genotype sequence representing </a:t>
            </a:r>
            <a:r>
              <a:rPr lang="en-US" dirty="0" err="1" smtClean="0"/>
              <a:t>homozygotes</a:t>
            </a:r>
            <a:r>
              <a:rPr lang="en-US" dirty="0" smtClean="0"/>
              <a:t>, 1 being a heterozygote, where a sufficient amount of reads covering both alleles at the same SNP exist. </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txBox="1">
            <a:spLocks noGrp="1" noChangeArrowheads="1"/>
          </p:cNvSpPr>
          <p:nvPr/>
        </p:nvSpPr>
        <p:spPr bwMode="auto">
          <a:xfrm>
            <a:off x="3884613" y="8831263"/>
            <a:ext cx="2971800" cy="463550"/>
          </a:xfrm>
          <a:prstGeom prst="rect">
            <a:avLst/>
          </a:prstGeom>
          <a:noFill/>
          <a:ln w="9525">
            <a:noFill/>
            <a:miter lim="800000"/>
            <a:headEnd/>
            <a:tailEnd/>
          </a:ln>
        </p:spPr>
        <p:txBody>
          <a:bodyPr lIns="92300" tIns="46150" rIns="92300" bIns="46150" anchor="b"/>
          <a:lstStyle/>
          <a:p>
            <a:pPr algn="r" defTabSz="923925"/>
            <a:fld id="{87DEF51F-4B73-48A7-9E2D-E9613AC20B43}" type="slidenum">
              <a:rPr lang="en-US" sz="1100">
                <a:latin typeface="Arial" charset="0"/>
              </a:rPr>
              <a:pPr algn="r" defTabSz="923925"/>
              <a:t>51</a:t>
            </a:fld>
            <a:endParaRPr lang="en-US" sz="1100">
              <a:latin typeface="Arial" charset="0"/>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r>
              <a:rPr lang="en-US" dirty="0" err="1" smtClean="0"/>
              <a:t>q_r</a:t>
            </a:r>
            <a:r>
              <a:rPr lang="en-US" dirty="0" smtClean="0"/>
              <a:t>(</a:t>
            </a:r>
            <a:r>
              <a:rPr lang="en-US" dirty="0" err="1" smtClean="0"/>
              <a:t>i_c_i</a:t>
            </a:r>
            <a:r>
              <a:rPr lang="en-US" dirty="0" smtClean="0"/>
              <a:t>) is the </a:t>
            </a:r>
            <a:r>
              <a:rPr lang="en-US" dirty="0" err="1" smtClean="0"/>
              <a:t>phred</a:t>
            </a:r>
            <a:r>
              <a:rPr lang="en-US" dirty="0" smtClean="0"/>
              <a:t> quality score for a read</a:t>
            </a:r>
          </a:p>
          <a:p>
            <a:r>
              <a:rPr lang="en-US" dirty="0" err="1" smtClean="0"/>
              <a:t>e_r</a:t>
            </a:r>
            <a:r>
              <a:rPr lang="en-US" dirty="0" smtClean="0"/>
              <a:t>(</a:t>
            </a:r>
            <a:r>
              <a:rPr lang="en-US" dirty="0" err="1" smtClean="0"/>
              <a:t>i_c_i</a:t>
            </a:r>
            <a:r>
              <a:rPr lang="en-US" dirty="0" smtClean="0"/>
              <a:t>) is the probability a read is affected by a sequencing error</a:t>
            </a:r>
          </a:p>
          <a:p>
            <a:r>
              <a:rPr lang="en-US" dirty="0" smtClean="0"/>
              <a:t>P(</a:t>
            </a:r>
            <a:r>
              <a:rPr lang="en-US" dirty="0" err="1" smtClean="0"/>
              <a:t>ri|Gi</a:t>
            </a:r>
            <a:r>
              <a:rPr lang="en-US" dirty="0" smtClean="0"/>
              <a:t>=1) can be simplified to this</a:t>
            </a:r>
          </a:p>
          <a:p>
            <a:r>
              <a:rPr lang="en-US" dirty="0" err="1" smtClean="0"/>
              <a:t>Bayes</a:t>
            </a:r>
            <a:r>
              <a:rPr lang="en-US" dirty="0" smtClean="0"/>
              <a:t>’ Theorem</a:t>
            </a:r>
            <a:r>
              <a:rPr lang="en-US" baseline="0" dirty="0" smtClean="0"/>
              <a:t> </a:t>
            </a:r>
            <a:r>
              <a:rPr lang="en-US" dirty="0" smtClean="0"/>
              <a:t>shows how one conditional probability (such as the probability of a hypothesis given observed evidence) depends on its inverse (in this case, the probability of that evidence given the hypothesis). The theorem expresses the posterior probability (i.e. after evidence E is observed) of a hypothesis H in terms of the prior probabilities of H and E, and the probability of E given H. It implies that evidence has a stronger confirming effect if it was more unlikely before being observed</a:t>
            </a:r>
          </a:p>
          <a:p>
            <a:endParaRPr lang="en-US" dirty="0"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txBox="1">
            <a:spLocks noGrp="1" noChangeArrowheads="1"/>
          </p:cNvSpPr>
          <p:nvPr/>
        </p:nvSpPr>
        <p:spPr bwMode="auto">
          <a:xfrm>
            <a:off x="3884613" y="8831263"/>
            <a:ext cx="2971800" cy="463550"/>
          </a:xfrm>
          <a:prstGeom prst="rect">
            <a:avLst/>
          </a:prstGeom>
          <a:noFill/>
          <a:ln>
            <a:miter lim="800000"/>
            <a:headEnd/>
            <a:tailEnd/>
          </a:ln>
        </p:spPr>
        <p:txBody>
          <a:bodyPr lIns="92300" tIns="46150" rIns="92300" bIns="46150" anchor="b"/>
          <a:lstStyle/>
          <a:p>
            <a:pPr algn="r" defTabSz="923925">
              <a:defRPr/>
            </a:pPr>
            <a:fld id="{14DDF7A8-4732-46F5-8287-0DDB0F62D8E6}" type="slidenum">
              <a:rPr lang="en-US" sz="1100">
                <a:latin typeface="Arial" charset="0"/>
                <a:cs typeface="+mn-cs"/>
              </a:rPr>
              <a:pPr algn="r" defTabSz="923925">
                <a:defRPr/>
              </a:pPr>
              <a:t>52</a:t>
            </a:fld>
            <a:endParaRPr lang="en-US" sz="1100">
              <a:latin typeface="Arial" charset="0"/>
              <a:cs typeface="+mn-cs"/>
            </a:endParaRPr>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p:txBody>
          <a:bodyPr/>
          <a:lstStyle/>
          <a:p>
            <a:pPr>
              <a:defRPr/>
            </a:pPr>
            <a:fld id="{D110A6A7-8521-4C0B-BB2A-CB6D87128960}" type="slidenum">
              <a:rPr lang="en-US" smtClean="0"/>
              <a:pPr>
                <a:defRPr/>
              </a:pPr>
              <a:t>53</a:t>
            </a:fld>
            <a:endParaRPr lang="en-US" smtClean="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r>
              <a:rPr lang="en-US" dirty="0" smtClean="0"/>
              <a:t>The Hierarchical-Factorial HMM we used to describe haplotype sequences is similar to models recently proposed by others.</a:t>
            </a:r>
          </a:p>
          <a:p>
            <a:pPr eaLnBrk="1" hangingPunct="1"/>
            <a:r>
              <a:rPr lang="en-US" dirty="0" smtClean="0"/>
              <a:t>At the core of the model are 2 regular HMM representing haplotype frequencies in the populations of origin of the sequenced individual’s parents.</a:t>
            </a:r>
          </a:p>
          <a:p>
            <a:pPr eaLnBrk="1" hangingPunct="1"/>
            <a:r>
              <a:rPr lang="en-US" dirty="0" smtClean="0"/>
              <a:t>Under this model each haplotype in the population is viewed as a mosaic formed as a result of historical recombination among a set of K founder haplotypes.</a:t>
            </a:r>
          </a:p>
          <a:p>
            <a:pPr eaLnBrk="1" hangingPunct="1"/>
            <a:r>
              <a:rPr lang="en-US" dirty="0" smtClean="0"/>
              <a:t>Increasing the number of founders allows more paths to describe a haplotype sequence, but at a cost of a longer run time.</a:t>
            </a:r>
          </a:p>
          <a:p>
            <a:pPr eaLnBrk="1" hangingPunct="1"/>
            <a:r>
              <a:rPr lang="en-US" dirty="0" smtClean="0"/>
              <a:t>Training &amp; the estimation of this HMM is done via a Baum-Welch algorithm based on haplotype inferred from a panel representing the population of origin of each parent.</a:t>
            </a:r>
          </a:p>
          <a:p>
            <a:pPr eaLnBrk="1" hangingPunct="1"/>
            <a:endParaRPr lang="en-US" dirty="0" smtClean="0"/>
          </a:p>
          <a:p>
            <a:pPr eaLnBrk="1" hangingPunct="1"/>
            <a:endParaRPr lang="en-US" dirty="0"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txBox="1">
            <a:spLocks noGrp="1" noChangeArrowheads="1"/>
          </p:cNvSpPr>
          <p:nvPr/>
        </p:nvSpPr>
        <p:spPr bwMode="auto">
          <a:xfrm>
            <a:off x="3884613" y="8831263"/>
            <a:ext cx="2971800" cy="463550"/>
          </a:xfrm>
          <a:prstGeom prst="rect">
            <a:avLst/>
          </a:prstGeom>
          <a:noFill/>
          <a:ln w="9525">
            <a:noFill/>
            <a:miter lim="800000"/>
            <a:headEnd/>
            <a:tailEnd/>
          </a:ln>
        </p:spPr>
        <p:txBody>
          <a:bodyPr lIns="92300" tIns="46150" rIns="92300" bIns="46150" anchor="b"/>
          <a:lstStyle/>
          <a:p>
            <a:pPr algn="r" defTabSz="923925"/>
            <a:fld id="{5F961AB5-C4E8-409B-AF81-55CC52D7748A}" type="slidenum">
              <a:rPr lang="en-US" sz="1100">
                <a:latin typeface="Arial" charset="0"/>
              </a:rPr>
              <a:pPr algn="r" defTabSz="923925"/>
              <a:t>54</a:t>
            </a:fld>
            <a:endParaRPr lang="en-US" sz="1100">
              <a:latin typeface="Arial" charset="0"/>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eaLnBrk="1" hangingPunct="1"/>
            <a:r>
              <a:rPr lang="en-US" dirty="0" smtClean="0"/>
              <a:t>The Hierarchical-Factorial HMM we used to describe haplotype sequences is similar to models recently proposed by others.</a:t>
            </a:r>
          </a:p>
          <a:p>
            <a:pPr eaLnBrk="1" hangingPunct="1"/>
            <a:r>
              <a:rPr lang="en-US" dirty="0" smtClean="0"/>
              <a:t>At the core of the model are 2 regular HMM representing haplotype frequencies in the populations of origin of the sequenced individual’s parents.</a:t>
            </a:r>
          </a:p>
          <a:p>
            <a:pPr eaLnBrk="1" hangingPunct="1"/>
            <a:r>
              <a:rPr lang="en-US" dirty="0" smtClean="0"/>
              <a:t>Under this model each haplotype in the population is viewed as a mosaic formed as a result of historical recombination among a set of K founder haplotypes.</a:t>
            </a:r>
          </a:p>
          <a:p>
            <a:pPr eaLnBrk="1" hangingPunct="1"/>
            <a:r>
              <a:rPr lang="en-US" dirty="0" smtClean="0"/>
              <a:t>Increasing the number of founders allows more paths to describe a haplotype sequence, but at a cost of a longer run time.</a:t>
            </a:r>
          </a:p>
          <a:p>
            <a:pPr eaLnBrk="1" hangingPunct="1"/>
            <a:r>
              <a:rPr lang="en-US" dirty="0" smtClean="0"/>
              <a:t>Training &amp; the estimation of this HMM is done via a Baum-Welch algorithm based on haplotype inferred from a panel representing the population of origin of each parent.</a:t>
            </a:r>
          </a:p>
          <a:p>
            <a:pPr eaLnBrk="1" hangingPunct="1"/>
            <a:endParaRPr lang="en-US" dirty="0" smtClean="0"/>
          </a:p>
          <a:p>
            <a:pPr eaLnBrk="1" hangingPunct="1"/>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p:txBody>
          <a:bodyPr/>
          <a:lstStyle/>
          <a:p>
            <a:pPr>
              <a:defRPr/>
            </a:pPr>
            <a:fld id="{9CC45B57-C2F5-423F-AA13-2F1FF5A18404}" type="slidenum">
              <a:rPr lang="en-US" smtClean="0"/>
              <a:pPr>
                <a:defRPr/>
              </a:pPr>
              <a:t>5</a:t>
            </a:fld>
            <a:endParaRPr lang="en-US" smtClean="0"/>
          </a:p>
        </p:txBody>
      </p:sp>
      <p:sp>
        <p:nvSpPr>
          <p:cNvPr id="78851" name="Rectangle 2"/>
          <p:cNvSpPr>
            <a:spLocks noGrp="1" noRot="1" noChangeAspect="1" noChangeArrowheads="1" noTextEdit="1"/>
          </p:cNvSpPr>
          <p:nvPr>
            <p:ph type="sldImg"/>
          </p:nvPr>
        </p:nvSpPr>
        <p:spPr>
          <a:xfrm>
            <a:off x="1106488" y="700088"/>
            <a:ext cx="4645025" cy="3484562"/>
          </a:xfrm>
          <a:ln w="12700" cap="flat">
            <a:solidFill>
              <a:schemeClr val="tx1"/>
            </a:solidFill>
          </a:ln>
        </p:spPr>
      </p:sp>
      <p:sp>
        <p:nvSpPr>
          <p:cNvPr id="78852" name="Rectangle 3"/>
          <p:cNvSpPr>
            <a:spLocks noGrp="1" noChangeArrowheads="1"/>
          </p:cNvSpPr>
          <p:nvPr>
            <p:ph type="body" idx="1"/>
          </p:nvPr>
        </p:nvSpPr>
        <p:spPr>
          <a:xfrm>
            <a:off x="914400" y="4414838"/>
            <a:ext cx="5029200" cy="4181475"/>
          </a:xfrm>
          <a:noFill/>
          <a:ln/>
        </p:spPr>
        <p:txBody>
          <a:bodyPr lIns="76918" tIns="38460" rIns="76918" bIns="38460"/>
          <a:lstStyle/>
          <a:p>
            <a:r>
              <a:rPr lang="en-US" sz="900" dirty="0" smtClean="0"/>
              <a:t>“With the sequencing of the human genome, the mapping of human haplotypes and rapid advances in SNP genotyping technologies, SNPs have become the genetic marker of choice for identification and mapping of disease-related genes via GWAS.”</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900" dirty="0" smtClean="0"/>
              <a:t>“</a:t>
            </a:r>
            <a:r>
              <a:rPr lang="en-US" sz="2000" b="1" dirty="0" smtClean="0">
                <a:sym typeface="Wingdings" pitchFamily="2" charset="2"/>
              </a:rPr>
              <a:t>GWAS</a:t>
            </a:r>
            <a:r>
              <a:rPr lang="en-US" sz="2000" dirty="0" smtClean="0">
                <a:sym typeface="Wingdings" pitchFamily="2" charset="2"/>
              </a:rPr>
              <a:t>: Method for discovering disease associated genes by typing a dense set of markers in large numbers of </a:t>
            </a:r>
            <a:r>
              <a:rPr lang="en-US" sz="2000" b="1" dirty="0" smtClean="0">
                <a:sym typeface="Wingdings" pitchFamily="2" charset="2"/>
              </a:rPr>
              <a:t>cases</a:t>
            </a:r>
            <a:r>
              <a:rPr lang="en-US" sz="2000" dirty="0" smtClean="0">
                <a:sym typeface="Wingdings" pitchFamily="2" charset="2"/>
              </a:rPr>
              <a:t> and </a:t>
            </a:r>
            <a:r>
              <a:rPr lang="en-US" sz="2000" b="1" dirty="0" smtClean="0">
                <a:sym typeface="Wingdings" pitchFamily="2" charset="2"/>
              </a:rPr>
              <a:t>controls</a:t>
            </a:r>
            <a:r>
              <a:rPr lang="en-US" sz="2000" dirty="0" smtClean="0">
                <a:sym typeface="Wingdings" pitchFamily="2" charset="2"/>
              </a:rPr>
              <a:t> followed by a statistical test of association. Provides Higher statistical power compared to other gene mapping methods such as linkage for uncovering genetic basis of complex diseases</a:t>
            </a:r>
            <a:r>
              <a:rPr lang="en-US" sz="1200" dirty="0" smtClean="0">
                <a:sym typeface="Wingdings" pitchFamily="2" charset="2"/>
              </a:rPr>
              <a:t>.”</a:t>
            </a:r>
            <a:endParaRPr lang="en-US" sz="900" dirty="0" smtClean="0"/>
          </a:p>
          <a:p>
            <a:r>
              <a:rPr lang="en-US" sz="900" dirty="0" smtClean="0"/>
              <a:t>“There are numerous ongoing association studies, and this has resulted in huge amounts of SNP genotype data.”</a:t>
            </a:r>
          </a:p>
          <a:p>
            <a:r>
              <a:rPr lang="en-US" sz="900" dirty="0" smtClean="0"/>
              <a:t>“These 2 examples illustrate how large in scope some of these GWASs are. “</a:t>
            </a:r>
          </a:p>
          <a:p>
            <a:r>
              <a:rPr lang="en-US" sz="900" dirty="0" smtClean="0"/>
              <a:t>“With all of this ongoing analysis, there is major concern for the quality of genotype data.”</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p:txBody>
          <a:bodyPr/>
          <a:lstStyle/>
          <a:p>
            <a:pPr>
              <a:defRPr/>
            </a:pPr>
            <a:fld id="{DDEE2DF9-75A0-484C-9681-31744019E09A}" type="slidenum">
              <a:rPr lang="en-US" smtClean="0"/>
              <a:pPr>
                <a:defRPr/>
              </a:pPr>
              <a:t>55</a:t>
            </a:fld>
            <a:endParaRPr lang="en-US" smtClean="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pPr eaLnBrk="1" hangingPunct="1"/>
            <a:r>
              <a:rPr lang="en-US" i="1" smtClean="0"/>
              <a:t>NOTE: </a:t>
            </a:r>
            <a:r>
              <a:rPr lang="en-US" smtClean="0"/>
              <a:t>P(g|r) is NP-Hard…</a:t>
            </a:r>
          </a:p>
          <a:p>
            <a:pPr eaLnBrk="1" hangingPunct="1"/>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txBox="1">
            <a:spLocks noGrp="1" noChangeArrowheads="1"/>
          </p:cNvSpPr>
          <p:nvPr/>
        </p:nvSpPr>
        <p:spPr bwMode="auto">
          <a:xfrm>
            <a:off x="3884613" y="8831263"/>
            <a:ext cx="2971800" cy="463550"/>
          </a:xfrm>
          <a:prstGeom prst="rect">
            <a:avLst/>
          </a:prstGeom>
          <a:noFill/>
          <a:ln w="9525">
            <a:noFill/>
            <a:miter lim="800000"/>
            <a:headEnd/>
            <a:tailEnd/>
          </a:ln>
        </p:spPr>
        <p:txBody>
          <a:bodyPr lIns="92300" tIns="46150" rIns="92300" bIns="46150" anchor="b"/>
          <a:lstStyle/>
          <a:p>
            <a:pPr algn="r" defTabSz="923925"/>
            <a:fld id="{3B6054A8-122D-40DA-86D5-2147EB82F40A}" type="slidenum">
              <a:rPr lang="en-US" sz="1100">
                <a:latin typeface="Arial" charset="0"/>
              </a:rPr>
              <a:pPr algn="r" defTabSz="923925"/>
              <a:t>56</a:t>
            </a:fld>
            <a:endParaRPr lang="en-US" sz="1100">
              <a:latin typeface="Arial" charset="0"/>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pPr eaLnBrk="1" hangingPunct="1"/>
            <a:endParaRPr lang="en-US" smtClean="0"/>
          </a:p>
          <a:p>
            <a:pPr eaLnBrk="1" hangingPunct="1"/>
            <a:r>
              <a:rPr lang="en-US" smtClean="0"/>
              <a:t>To overcome this possible hardness, we propose 3 alternate algorithms that can be computed efficiently from the HMM.</a:t>
            </a:r>
          </a:p>
          <a:p>
            <a:pPr eaLnBrk="1" hangingPunct="1"/>
            <a:endParaRPr lang="en-US" smtClean="0"/>
          </a:p>
          <a:p>
            <a:pPr eaLnBrk="1" hangingPunct="1"/>
            <a:r>
              <a:rPr lang="en-US" smtClean="0"/>
              <a:t>The best likelihood function is the HMM-Posterior decoding algorithm …</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txBox="1">
            <a:spLocks noGrp="1" noChangeArrowheads="1"/>
          </p:cNvSpPr>
          <p:nvPr/>
        </p:nvSpPr>
        <p:spPr bwMode="auto">
          <a:xfrm>
            <a:off x="3884613" y="8831263"/>
            <a:ext cx="2971800" cy="463550"/>
          </a:xfrm>
          <a:prstGeom prst="rect">
            <a:avLst/>
          </a:prstGeom>
          <a:noFill/>
          <a:ln w="9525">
            <a:noFill/>
            <a:miter lim="800000"/>
            <a:headEnd/>
            <a:tailEnd/>
          </a:ln>
        </p:spPr>
        <p:txBody>
          <a:bodyPr lIns="92300" tIns="46150" rIns="92300" bIns="46150" anchor="b"/>
          <a:lstStyle/>
          <a:p>
            <a:pPr algn="r" defTabSz="923925"/>
            <a:fld id="{14F62D77-55A3-4776-9E23-02AE10AA6747}" type="slidenum">
              <a:rPr lang="en-US" sz="1100">
                <a:latin typeface="Arial" charset="0"/>
              </a:rPr>
              <a:pPr algn="r" defTabSz="923925"/>
              <a:t>57</a:t>
            </a:fld>
            <a:endParaRPr lang="en-US" sz="1100">
              <a:latin typeface="Arial" charset="0"/>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txBox="1">
            <a:spLocks noGrp="1" noChangeArrowheads="1"/>
          </p:cNvSpPr>
          <p:nvPr/>
        </p:nvSpPr>
        <p:spPr bwMode="auto">
          <a:xfrm>
            <a:off x="3884613" y="8831263"/>
            <a:ext cx="2971800" cy="463550"/>
          </a:xfrm>
          <a:prstGeom prst="rect">
            <a:avLst/>
          </a:prstGeom>
          <a:noFill/>
          <a:ln w="9525">
            <a:noFill/>
            <a:miter lim="800000"/>
            <a:headEnd/>
            <a:tailEnd/>
          </a:ln>
        </p:spPr>
        <p:txBody>
          <a:bodyPr lIns="92300" tIns="46150" rIns="92300" bIns="46150" anchor="b"/>
          <a:lstStyle/>
          <a:p>
            <a:pPr algn="r" defTabSz="923925"/>
            <a:fld id="{C20E6DB9-998F-477E-8540-6E6922FDAE30}" type="slidenum">
              <a:rPr lang="en-US" sz="1100">
                <a:latin typeface="Arial" charset="0"/>
              </a:rPr>
              <a:pPr algn="r" defTabSz="923925"/>
              <a:t>58</a:t>
            </a:fld>
            <a:endParaRPr lang="en-US" sz="1100">
              <a:latin typeface="Arial" charset="0"/>
            </a:endParaRPr>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txBox="1">
            <a:spLocks noGrp="1" noChangeArrowheads="1"/>
          </p:cNvSpPr>
          <p:nvPr/>
        </p:nvSpPr>
        <p:spPr bwMode="auto">
          <a:xfrm>
            <a:off x="3884613" y="8831263"/>
            <a:ext cx="2971800" cy="463550"/>
          </a:xfrm>
          <a:prstGeom prst="rect">
            <a:avLst/>
          </a:prstGeom>
          <a:noFill/>
          <a:ln w="9525">
            <a:noFill/>
            <a:miter lim="800000"/>
            <a:headEnd/>
            <a:tailEnd/>
          </a:ln>
        </p:spPr>
        <p:txBody>
          <a:bodyPr lIns="92300" tIns="46150" rIns="92300" bIns="46150" anchor="b"/>
          <a:lstStyle/>
          <a:p>
            <a:pPr algn="r" defTabSz="923925"/>
            <a:fld id="{23C3B8EF-F2F2-4C1E-A2B2-6E3986E92308}" type="slidenum">
              <a:rPr lang="en-US" sz="1100">
                <a:latin typeface="Arial" charset="0"/>
              </a:rPr>
              <a:pPr algn="r" defTabSz="923925"/>
              <a:t>59</a:t>
            </a:fld>
            <a:endParaRPr lang="en-US" sz="1100">
              <a:latin typeface="Arial" charset="0"/>
            </a:endParaRPr>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txBox="1">
            <a:spLocks noGrp="1" noChangeArrowheads="1"/>
          </p:cNvSpPr>
          <p:nvPr/>
        </p:nvSpPr>
        <p:spPr bwMode="auto">
          <a:xfrm>
            <a:off x="3884613" y="8831263"/>
            <a:ext cx="2971800" cy="463550"/>
          </a:xfrm>
          <a:prstGeom prst="rect">
            <a:avLst/>
          </a:prstGeom>
          <a:noFill/>
          <a:ln w="9525">
            <a:noFill/>
            <a:miter lim="800000"/>
            <a:headEnd/>
            <a:tailEnd/>
          </a:ln>
        </p:spPr>
        <p:txBody>
          <a:bodyPr lIns="92300" tIns="46150" rIns="92300" bIns="46150" anchor="b"/>
          <a:lstStyle/>
          <a:p>
            <a:pPr algn="r" defTabSz="923925"/>
            <a:fld id="{3D1F455D-5C8D-4A2D-BAFC-A00C0B8C8FB9}" type="slidenum">
              <a:rPr lang="en-US" sz="1100">
                <a:latin typeface="Arial" charset="0"/>
              </a:rPr>
              <a:pPr algn="r" defTabSz="923925"/>
              <a:t>60</a:t>
            </a:fld>
            <a:endParaRPr lang="en-US" sz="1100">
              <a:latin typeface="Arial" charset="0"/>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txBox="1">
            <a:spLocks noGrp="1" noChangeArrowheads="1"/>
          </p:cNvSpPr>
          <p:nvPr/>
        </p:nvSpPr>
        <p:spPr bwMode="auto">
          <a:xfrm>
            <a:off x="3884613" y="8831263"/>
            <a:ext cx="2971800" cy="463550"/>
          </a:xfrm>
          <a:prstGeom prst="rect">
            <a:avLst/>
          </a:prstGeom>
          <a:noFill/>
          <a:ln w="9525">
            <a:noFill/>
            <a:miter lim="800000"/>
            <a:headEnd/>
            <a:tailEnd/>
          </a:ln>
        </p:spPr>
        <p:txBody>
          <a:bodyPr lIns="92300" tIns="46150" rIns="92300" bIns="46150" anchor="b"/>
          <a:lstStyle/>
          <a:p>
            <a:pPr algn="r" defTabSz="923925"/>
            <a:fld id="{54BA9D0E-B383-493D-9680-2A8634C02BF4}" type="slidenum">
              <a:rPr lang="en-US" sz="1100">
                <a:latin typeface="Arial" charset="0"/>
              </a:rPr>
              <a:pPr algn="r" defTabSz="923925"/>
              <a:t>61</a:t>
            </a:fld>
            <a:endParaRPr lang="en-US" sz="1100">
              <a:latin typeface="Arial" charset="0"/>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txBox="1">
            <a:spLocks noGrp="1" noChangeArrowheads="1"/>
          </p:cNvSpPr>
          <p:nvPr/>
        </p:nvSpPr>
        <p:spPr bwMode="auto">
          <a:xfrm>
            <a:off x="3884613" y="8831263"/>
            <a:ext cx="2971800" cy="463550"/>
          </a:xfrm>
          <a:prstGeom prst="rect">
            <a:avLst/>
          </a:prstGeom>
          <a:noFill/>
          <a:ln w="9525">
            <a:noFill/>
            <a:miter lim="800000"/>
            <a:headEnd/>
            <a:tailEnd/>
          </a:ln>
        </p:spPr>
        <p:txBody>
          <a:bodyPr lIns="92300" tIns="46150" rIns="92300" bIns="46150" anchor="b"/>
          <a:lstStyle/>
          <a:p>
            <a:pPr algn="r" defTabSz="923925"/>
            <a:fld id="{323B412A-8B52-4481-91A6-9D823DF536D2}" type="slidenum">
              <a:rPr lang="en-US" sz="1100">
                <a:latin typeface="Arial" charset="0"/>
              </a:rPr>
              <a:pPr algn="r" defTabSz="923925"/>
              <a:t>62</a:t>
            </a:fld>
            <a:endParaRPr lang="en-US" sz="1100">
              <a:latin typeface="Arial" charset="0"/>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Rot="1" noChangeAspect="1" noChangeArrowheads="1" noTextEdit="1"/>
          </p:cNvSpPr>
          <p:nvPr>
            <p:ph type="sldImg"/>
          </p:nvPr>
        </p:nvSpPr>
        <p:spPr>
          <a:solidFill>
            <a:srgbClr val="FFFFFF"/>
          </a:solidFill>
          <a:ln/>
        </p:spPr>
      </p:sp>
      <p:sp>
        <p:nvSpPr>
          <p:cNvPr id="128003" name="Rectangle 3"/>
          <p:cNvSpPr>
            <a:spLocks noGrp="1" noChangeArrowheads="1"/>
          </p:cNvSpPr>
          <p:nvPr>
            <p:ph type="body" idx="1"/>
          </p:nvPr>
        </p:nvSpPr>
        <p:spPr>
          <a:solidFill>
            <a:srgbClr val="FFFFFF"/>
          </a:solidFill>
          <a:ln>
            <a:solidFill>
              <a:srgbClr val="000000"/>
            </a:solidFill>
          </a:ln>
        </p:spPr>
        <p:txBody>
          <a:bodyPr lIns="87316" tIns="43658" rIns="87316" bIns="43658"/>
          <a:lstStyle/>
          <a:p>
            <a:endParaRPr lang="en-US" dirty="0"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ChangeArrowheads="1" noTextEdit="1"/>
          </p:cNvSpPr>
          <p:nvPr>
            <p:ph type="sldImg"/>
          </p:nvPr>
        </p:nvSpPr>
        <p:spPr>
          <a:solidFill>
            <a:srgbClr val="FFFFFF"/>
          </a:solidFill>
          <a:ln/>
        </p:spPr>
      </p:sp>
      <p:sp>
        <p:nvSpPr>
          <p:cNvPr id="129027" name="Rectangle 3"/>
          <p:cNvSpPr>
            <a:spLocks noGrp="1" noChangeArrowheads="1"/>
          </p:cNvSpPr>
          <p:nvPr>
            <p:ph type="body" idx="1"/>
          </p:nvPr>
        </p:nvSpPr>
        <p:spPr>
          <a:solidFill>
            <a:srgbClr val="FFFFFF"/>
          </a:solidFill>
          <a:ln>
            <a:solidFill>
              <a:srgbClr val="000000"/>
            </a:solidFill>
          </a:ln>
        </p:spPr>
        <p:txBody>
          <a:bodyPr lIns="87316" tIns="43658" rIns="87316" bIns="43658"/>
          <a:lstStyle/>
          <a:p>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p:txBody>
          <a:bodyPr/>
          <a:lstStyle/>
          <a:p>
            <a:pPr>
              <a:defRPr/>
            </a:pPr>
            <a:fld id="{6079E67C-1303-4F50-BA5F-5F062F0C1EC1}" type="slidenum">
              <a:rPr lang="en-US" smtClean="0"/>
              <a:pPr>
                <a:defRPr/>
              </a:pPr>
              <a:t>6</a:t>
            </a:fld>
            <a:endParaRPr lang="en-US" smtClean="0"/>
          </a:p>
        </p:txBody>
      </p:sp>
      <p:sp>
        <p:nvSpPr>
          <p:cNvPr id="79875" name="Rectangle 2"/>
          <p:cNvSpPr>
            <a:spLocks noGrp="1" noRot="1" noChangeAspect="1" noChangeArrowheads="1" noTextEdit="1"/>
          </p:cNvSpPr>
          <p:nvPr>
            <p:ph type="sldImg"/>
          </p:nvPr>
        </p:nvSpPr>
        <p:spPr>
          <a:xfrm>
            <a:off x="1106488" y="700088"/>
            <a:ext cx="4645025" cy="3484562"/>
          </a:xfrm>
          <a:ln w="12700" cap="flat">
            <a:solidFill>
              <a:schemeClr val="tx1"/>
            </a:solidFill>
          </a:ln>
        </p:spPr>
      </p:sp>
      <p:sp>
        <p:nvSpPr>
          <p:cNvPr id="79876" name="Rectangle 3"/>
          <p:cNvSpPr>
            <a:spLocks noGrp="1" noChangeArrowheads="1"/>
          </p:cNvSpPr>
          <p:nvPr>
            <p:ph type="body" idx="1"/>
          </p:nvPr>
        </p:nvSpPr>
        <p:spPr>
          <a:xfrm>
            <a:off x="914400" y="4414838"/>
            <a:ext cx="5029200" cy="4181475"/>
          </a:xfrm>
          <a:noFill/>
          <a:ln/>
        </p:spPr>
        <p:txBody>
          <a:bodyPr lIns="76918" tIns="38460" rIns="76918" bIns="38460"/>
          <a:lstStyle/>
          <a:p>
            <a:r>
              <a:rPr lang="en-US" sz="900" dirty="0" smtClean="0"/>
              <a:t>“We focus on three problems addressing computational challenges to Disease gene mapping when SNP Genotypes are used”</a:t>
            </a:r>
          </a:p>
          <a:p>
            <a:endParaRPr lang="en-US" sz="90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5800" b="1" dirty="0" smtClean="0"/>
              <a:t>Genotype error detection:</a:t>
            </a:r>
            <a:r>
              <a:rPr lang="en-US" sz="5800" dirty="0" smtClean="0"/>
              <a:t> Low levels of genotyping errors can decrease statistical power and invalidate statistical tests for disease association based on haplotypes</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580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5800" b="1" dirty="0" smtClean="0"/>
              <a:t>Admixture Mapping: </a:t>
            </a:r>
            <a:r>
              <a:rPr lang="en-US" sz="5800" dirty="0" smtClean="0"/>
              <a:t>Accurate estimates of local ancestry surrounding disease-associated loci in</a:t>
            </a:r>
            <a:r>
              <a:rPr lang="en-US" sz="5800" baseline="0" dirty="0" smtClean="0"/>
              <a:t> admixed populations </a:t>
            </a:r>
            <a:r>
              <a:rPr lang="en-US" sz="5800" dirty="0" smtClean="0"/>
              <a:t>are a critical step in admixture mapping.</a:t>
            </a:r>
            <a:endParaRPr lang="en-US" sz="5800" b="1" dirty="0" smtClean="0"/>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5800" dirty="0" smtClean="0"/>
          </a:p>
          <a:p>
            <a:endParaRPr lang="en-US" sz="900" dirty="0"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ChangeArrowheads="1" noTextEdit="1"/>
          </p:cNvSpPr>
          <p:nvPr>
            <p:ph type="sldImg"/>
          </p:nvPr>
        </p:nvSpPr>
        <p:spPr>
          <a:solidFill>
            <a:srgbClr val="FFFFFF"/>
          </a:solidFill>
          <a:ln/>
        </p:spPr>
      </p:sp>
      <p:sp>
        <p:nvSpPr>
          <p:cNvPr id="130051" name="Rectangle 3"/>
          <p:cNvSpPr>
            <a:spLocks noGrp="1" noChangeArrowheads="1"/>
          </p:cNvSpPr>
          <p:nvPr>
            <p:ph type="body" idx="1"/>
          </p:nvPr>
        </p:nvSpPr>
        <p:spPr>
          <a:solidFill>
            <a:srgbClr val="FFFFFF"/>
          </a:solidFill>
          <a:ln>
            <a:solidFill>
              <a:srgbClr val="000000"/>
            </a:solidFill>
          </a:ln>
        </p:spPr>
        <p:txBody>
          <a:bodyPr lIns="87316" tIns="43658" rIns="87316" bIns="43658"/>
          <a:lstStyle/>
          <a:p>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Future Work: Population-based Genotyping from Low-Coverage Sequencing Data</a:t>
            </a:r>
          </a:p>
          <a:p>
            <a:pPr lvl="1"/>
            <a:r>
              <a:rPr lang="en-US" dirty="0" smtClean="0"/>
              <a:t>Extending the single individual genotyping methods to population sequencing data (removing the need for reference panels)</a:t>
            </a:r>
          </a:p>
          <a:p>
            <a:pPr lvl="1"/>
            <a:r>
              <a:rPr lang="en-US" dirty="0" smtClean="0"/>
              <a:t>Use Same HF-HMM as before, only training model based off of EM algorithm on population-level data provided. </a:t>
            </a:r>
          </a:p>
        </p:txBody>
      </p:sp>
      <p:sp>
        <p:nvSpPr>
          <p:cNvPr id="4" name="Slide Number Placeholder 3"/>
          <p:cNvSpPr>
            <a:spLocks noGrp="1"/>
          </p:cNvSpPr>
          <p:nvPr>
            <p:ph type="sldNum" sz="quarter" idx="10"/>
          </p:nvPr>
        </p:nvSpPr>
        <p:spPr/>
        <p:txBody>
          <a:bodyPr/>
          <a:lstStyle/>
          <a:p>
            <a:pPr>
              <a:defRPr/>
            </a:pPr>
            <a:fld id="{D7503929-FE7C-4990-9BA9-10E226A2066C}" type="slidenum">
              <a:rPr lang="en-US" smtClean="0"/>
              <a:pPr>
                <a:defRPr/>
              </a:pPr>
              <a:t>70</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p:txBody>
          <a:bodyPr/>
          <a:lstStyle/>
          <a:p>
            <a:pPr>
              <a:defRPr/>
            </a:pPr>
            <a:fld id="{6236BB72-D8F0-4FC9-ACA2-48F20D8B8592}" type="slidenum">
              <a:rPr lang="en-US" smtClean="0"/>
              <a:pPr>
                <a:defRPr/>
              </a:pPr>
              <a:t>76</a:t>
            </a:fld>
            <a:endParaRPr lang="en-US" smtClean="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p:txBody>
          <a:bodyPr/>
          <a:lstStyle/>
          <a:p>
            <a:pPr>
              <a:defRPr/>
            </a:pPr>
            <a:fld id="{6236BB72-D8F0-4FC9-ACA2-48F20D8B8592}" type="slidenum">
              <a:rPr lang="en-US" smtClean="0"/>
              <a:pPr>
                <a:defRPr/>
              </a:pPr>
              <a:t>77</a:t>
            </a:fld>
            <a:endParaRPr lang="en-US" smtClean="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p:spPr>
        <p:txBody>
          <a:bodyPr/>
          <a:lstStyle/>
          <a:p>
            <a:pPr eaLnBrk="1" hangingPunct="1"/>
            <a:r>
              <a:rPr lang="en-US" dirty="0" smtClean="0"/>
              <a:t>We use Receiver Operating Characteristic (ROC) curves, to compare the accuracy of our likelihood functions</a:t>
            </a:r>
          </a:p>
          <a:p>
            <a:endParaRPr lang="en-US" dirty="0" smtClean="0"/>
          </a:p>
          <a:p>
            <a:endParaRPr lang="en-US" dirty="0" smtClean="0"/>
          </a:p>
          <a:p>
            <a:r>
              <a:rPr lang="en-US" dirty="0" smtClean="0"/>
              <a:t>This plot shows, for parents, our Combined method performing better than our other methods, and significantly better than similar functions in the FAMHAP software.</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p:txBody>
          <a:bodyPr/>
          <a:lstStyle/>
          <a:p>
            <a:pPr>
              <a:defRPr/>
            </a:pPr>
            <a:fld id="{6236BB72-D8F0-4FC9-ACA2-48F20D8B8592}" type="slidenum">
              <a:rPr lang="en-US" smtClean="0"/>
              <a:pPr>
                <a:defRPr/>
              </a:pPr>
              <a:t>79</a:t>
            </a:fld>
            <a:endParaRPr lang="en-US" smtClean="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p:spPr>
        <p:txBody>
          <a:bodyPr/>
          <a:lstStyle/>
          <a:p>
            <a:r>
              <a:rPr lang="en-US" smtClean="0"/>
              <a:t>The effect of SNP density is shown here, where simulated data with higher recombination rates between adjacent SNPs (and hence lower linkage disequilibrium between adjacent SNPs) performs worse than denser sampling.</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p:txBody>
          <a:bodyPr/>
          <a:lstStyle/>
          <a:p>
            <a:pPr>
              <a:defRPr/>
            </a:pPr>
            <a:fld id="{3931CAD6-4D0E-4B4D-966B-7581A2D4A0D5}" type="slidenum">
              <a:rPr lang="en-US" smtClean="0"/>
              <a:pPr>
                <a:defRPr/>
              </a:pPr>
              <a:t>81</a:t>
            </a:fld>
            <a:endParaRPr lang="en-US" smtClean="0"/>
          </a:p>
        </p:txBody>
      </p:sp>
      <p:sp>
        <p:nvSpPr>
          <p:cNvPr id="131075" name="Rectangle 1026"/>
          <p:cNvSpPr>
            <a:spLocks noGrp="1" noRot="1" noChangeAspect="1" noChangeArrowheads="1" noTextEdit="1"/>
          </p:cNvSpPr>
          <p:nvPr>
            <p:ph type="sldImg"/>
          </p:nvPr>
        </p:nvSpPr>
        <p:spPr>
          <a:ln/>
        </p:spPr>
      </p:sp>
      <p:sp>
        <p:nvSpPr>
          <p:cNvPr id="131076" name="Rectangle 1027"/>
          <p:cNvSpPr>
            <a:spLocks noGrp="1" noChangeArrowheads="1"/>
          </p:cNvSpPr>
          <p:nvPr>
            <p:ph type="body" idx="1"/>
          </p:nvPr>
        </p:nvSpPr>
        <p:spPr>
          <a:noFill/>
          <a:ln/>
        </p:spPr>
        <p:txBody>
          <a:bodyPr/>
          <a:lstStyle/>
          <a:p>
            <a:pPr eaLnBrk="1" hangingPunct="1"/>
            <a:r>
              <a:rPr lang="en-US" smtClean="0"/>
              <a:t>The results for the real datasets show similar improvements in accuracy over FAMHAP.</a:t>
            </a:r>
          </a:p>
          <a:p>
            <a:pPr eaLnBrk="1" hangingPunct="1"/>
            <a:r>
              <a:rPr lang="en-US" smtClean="0"/>
              <a:t>……………….</a:t>
            </a:r>
          </a:p>
          <a:p>
            <a:pPr eaLnBrk="1" hangingPunct="1"/>
            <a:r>
              <a:rPr lang="en-US" smtClean="0"/>
              <a:t>For the real dataset, not all true errors are known. </a:t>
            </a:r>
          </a:p>
          <a:p>
            <a:pPr eaLnBrk="1" hangingPunct="1"/>
            <a:endParaRPr lang="en-US" smtClean="0"/>
          </a:p>
          <a:p>
            <a:pPr eaLnBrk="1" hangingPunct="1"/>
            <a:r>
              <a:rPr lang="en-US" smtClean="0"/>
              <a:t>Becker et al. resequenced 123 genotypes flagged using their FAMHAP-3 algorithm with a threshold of 10,000.</a:t>
            </a:r>
          </a:p>
          <a:p>
            <a:pPr eaLnBrk="1" hangingPunct="1"/>
            <a:endParaRPr lang="en-US" smtClean="0"/>
          </a:p>
          <a:p>
            <a:pPr eaLnBrk="1" hangingPunct="1"/>
            <a:r>
              <a:rPr lang="en-US" smtClean="0"/>
              <a:t>Of these genotypes, 23 were found to be true errors, while the other 100 genotypes agreed with original calls.</a:t>
            </a:r>
          </a:p>
          <a:p>
            <a:pPr eaLnBrk="1" hangingPunct="1"/>
            <a:endParaRPr lang="en-US" smtClean="0"/>
          </a:p>
          <a:p>
            <a:pPr eaLnBrk="1" hangingPunct="1"/>
            <a:r>
              <a:rPr lang="en-US" smtClean="0"/>
              <a:t>Our method shows a much higher true positive-to-false positive ratio</a:t>
            </a:r>
          </a:p>
          <a:p>
            <a:pPr eaLnBrk="1" hangingPunct="1"/>
            <a:r>
              <a:rPr lang="en-US" smtClean="0"/>
              <a:t>	</a:t>
            </a:r>
          </a:p>
          <a:p>
            <a:pPr eaLnBrk="1" hangingPunct="1"/>
            <a:r>
              <a:rPr lang="en-US" smtClean="0"/>
              <a:t>Unknowns that we found were never re-sequenced, so we do not know if they are actual errors or not.</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txBox="1">
            <a:spLocks noGrp="1" noChangeArrowheads="1"/>
          </p:cNvSpPr>
          <p:nvPr/>
        </p:nvSpPr>
        <p:spPr bwMode="auto">
          <a:xfrm>
            <a:off x="3884613" y="8831263"/>
            <a:ext cx="2971800" cy="463550"/>
          </a:xfrm>
          <a:prstGeom prst="rect">
            <a:avLst/>
          </a:prstGeom>
          <a:noFill/>
          <a:ln w="9525">
            <a:noFill/>
            <a:miter lim="800000"/>
            <a:headEnd/>
            <a:tailEnd/>
          </a:ln>
        </p:spPr>
        <p:txBody>
          <a:bodyPr lIns="92300" tIns="46150" rIns="92300" bIns="46150" anchor="b"/>
          <a:lstStyle/>
          <a:p>
            <a:pPr algn="r" defTabSz="923925"/>
            <a:fld id="{D9820EAD-E7D0-48DA-AE46-425EE072E1E2}" type="slidenum">
              <a:rPr lang="en-US" sz="1100">
                <a:latin typeface="Arial" charset="0"/>
              </a:rPr>
              <a:pPr algn="r" defTabSz="923925"/>
              <a:t>82</a:t>
            </a:fld>
            <a:endParaRPr lang="en-US" sz="1100">
              <a:latin typeface="Arial" charset="0"/>
            </a:endParaRPr>
          </a:p>
        </p:txBody>
      </p:sp>
      <p:sp>
        <p:nvSpPr>
          <p:cNvPr id="132099" name="Rectangle 2"/>
          <p:cNvSpPr>
            <a:spLocks noGrp="1" noRot="1" noChangeAspect="1" noChangeArrowheads="1" noTextEdit="1"/>
          </p:cNvSpPr>
          <p:nvPr>
            <p:ph type="sldImg"/>
          </p:nvPr>
        </p:nvSpPr>
        <p:spPr>
          <a:solidFill>
            <a:srgbClr val="FFFFFF"/>
          </a:solidFill>
          <a:ln/>
        </p:spPr>
      </p:sp>
      <p:sp>
        <p:nvSpPr>
          <p:cNvPr id="132100" name="Rectangle 3"/>
          <p:cNvSpPr>
            <a:spLocks noGrp="1" noChangeArrowheads="1"/>
          </p:cNvSpPr>
          <p:nvPr>
            <p:ph type="body" idx="1"/>
          </p:nvPr>
        </p:nvSpPr>
        <p:spPr>
          <a:noFill/>
          <a:ln>
            <a:solidFill>
              <a:srgbClr val="000000"/>
            </a:solidFill>
          </a:ln>
        </p:spPr>
        <p:txBody>
          <a:bodyPr/>
          <a:lstStyle/>
          <a:p>
            <a:pPr eaLnBrk="1" hangingPunct="1"/>
            <a:r>
              <a:rPr lang="en-US" smtClean="0"/>
              <a:t>Our method has a high detection accuracy for all four error models.</a:t>
            </a:r>
          </a:p>
          <a:p>
            <a:pPr eaLnBrk="1" hangingPunct="1"/>
            <a:endParaRPr lang="en-US" smtClean="0"/>
          </a:p>
          <a:p>
            <a:pPr eaLnBrk="1" hangingPunct="1"/>
            <a:r>
              <a:rPr lang="en-US" smtClean="0"/>
              <a:t>Of the four models, the random allele errors are slightly more difficult to detect.</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solidFill>
            <a:srgbClr val="FFFFFF"/>
          </a:solidFill>
          <a:ln/>
        </p:spPr>
      </p:sp>
      <p:sp>
        <p:nvSpPr>
          <p:cNvPr id="96259" name="Rectangle 3"/>
          <p:cNvSpPr>
            <a:spLocks noGrp="1" noChangeArrowheads="1"/>
          </p:cNvSpPr>
          <p:nvPr>
            <p:ph type="body" idx="1"/>
          </p:nvPr>
        </p:nvSpPr>
        <p:spPr>
          <a:solidFill>
            <a:srgbClr val="FFFFFF"/>
          </a:solidFill>
          <a:ln>
            <a:solidFill>
              <a:srgbClr val="000000"/>
            </a:solidFill>
          </a:ln>
        </p:spPr>
        <p:txBody>
          <a:bodyPr lIns="87316" tIns="43658" rIns="87316" bIns="43658"/>
          <a:lstStyle/>
          <a:p>
            <a:r>
              <a:rPr lang="en-US" smtClean="0"/>
              <a:t>The histogram illustrates a problem of false positives caused by flagging the wrong individual as a genotyping error when a true error occurs at the same locus, but in a different individual in the same pedigree, mainly parents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xfrm>
            <a:off x="1106488" y="700088"/>
            <a:ext cx="4646612" cy="3484562"/>
          </a:xfrm>
          <a:ln w="12700" cap="flat">
            <a:solidFill>
              <a:schemeClr val="tx1"/>
            </a:solidFill>
          </a:ln>
        </p:spPr>
      </p:sp>
      <p:sp>
        <p:nvSpPr>
          <p:cNvPr id="57347" name="Rectangle 3"/>
          <p:cNvSpPr>
            <a:spLocks noGrp="1" noChangeArrowheads="1"/>
          </p:cNvSpPr>
          <p:nvPr>
            <p:ph type="body" idx="1"/>
          </p:nvPr>
        </p:nvSpPr>
        <p:spPr>
          <a:xfrm>
            <a:off x="914400" y="4414838"/>
            <a:ext cx="5029200" cy="4181475"/>
          </a:xfrm>
          <a:noFill/>
          <a:ln/>
        </p:spPr>
        <p:txBody>
          <a:bodyPr lIns="76918" tIns="38460" rIns="76918" bIns="38460"/>
          <a:lstStyle/>
          <a:p>
            <a:r>
              <a:rPr lang="en-US" dirty="0" err="1" smtClean="0"/>
              <a:t>Panmictic</a:t>
            </a:r>
            <a:r>
              <a:rPr lang="en-US" dirty="0" smtClean="0"/>
              <a:t>: Random mating within a breeding population. </a:t>
            </a:r>
          </a:p>
          <a:p>
            <a:r>
              <a:rPr lang="en-US" dirty="0" smtClean="0"/>
              <a:t>To help understand our HMM implementation, consider an extant population with a haplotype gene pool that arose from a small set of ancestral haplotypes. Through random mating and recombination, the extant haplotypes include segments that come directly from varying ancestors, and also there are mutations that have occurred over time. </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solidFill>
            <a:srgbClr val="FFFFFF"/>
          </a:solidFill>
          <a:ln/>
        </p:spPr>
      </p:sp>
      <p:sp>
        <p:nvSpPr>
          <p:cNvPr id="98307" name="Rectangle 3"/>
          <p:cNvSpPr>
            <a:spLocks noGrp="1" noChangeArrowheads="1"/>
          </p:cNvSpPr>
          <p:nvPr>
            <p:ph type="body" idx="1"/>
          </p:nvPr>
        </p:nvSpPr>
        <p:spPr>
          <a:solidFill>
            <a:srgbClr val="FFFFFF"/>
          </a:solidFill>
          <a:ln>
            <a:solidFill>
              <a:srgbClr val="000000"/>
            </a:solidFill>
          </a:ln>
        </p:spPr>
        <p:txBody>
          <a:bodyPr lIns="87316" tIns="43658" rIns="87316" bIns="43658"/>
          <a:lstStyle/>
          <a:p>
            <a:r>
              <a:rPr lang="en-US" dirty="0" smtClean="0"/>
              <a:t>This combined method solves the problem of generating false positives due to errors in different individuals at the same marker.</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p:txBody>
          <a:bodyPr/>
          <a:lstStyle/>
          <a:p>
            <a:pPr>
              <a:defRPr/>
            </a:pPr>
            <a:fld id="{22495020-D060-4707-A367-059D469963A1}" type="slidenum">
              <a:rPr lang="en-US" smtClean="0"/>
              <a:pPr>
                <a:defRPr/>
              </a:pPr>
              <a:t>85</a:t>
            </a:fld>
            <a:endParaRPr lang="en-US"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p:txBody>
          <a:bodyPr/>
          <a:lstStyle/>
          <a:p>
            <a:pPr>
              <a:defRPr/>
            </a:pPr>
            <a:fld id="{22495020-D060-4707-A367-059D469963A1}" type="slidenum">
              <a:rPr lang="en-US" smtClean="0"/>
              <a:pPr>
                <a:defRPr/>
              </a:pPr>
              <a:t>86</a:t>
            </a:fld>
            <a:endParaRPr lang="en-US"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p:txBody>
          <a:bodyPr/>
          <a:lstStyle/>
          <a:p>
            <a:pPr>
              <a:defRPr/>
            </a:pPr>
            <a:fld id="{22495020-D060-4707-A367-059D469963A1}" type="slidenum">
              <a:rPr lang="en-US" smtClean="0"/>
              <a:pPr>
                <a:defRPr/>
              </a:pPr>
              <a:t>87</a:t>
            </a:fld>
            <a:endParaRPr lang="en-US"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p:spPr>
        <p:txBody>
          <a:bodyPr/>
          <a:lstStyle/>
          <a:p>
            <a:endParaRPr lang="en-US" smtClean="0"/>
          </a:p>
        </p:txBody>
      </p:sp>
      <p:sp>
        <p:nvSpPr>
          <p:cNvPr id="73732" name="Slide Number Placeholder 3"/>
          <p:cNvSpPr txBox="1">
            <a:spLocks noGrp="1"/>
          </p:cNvSpPr>
          <p:nvPr/>
        </p:nvSpPr>
        <p:spPr bwMode="auto">
          <a:xfrm>
            <a:off x="3884613" y="8831263"/>
            <a:ext cx="2971800" cy="463550"/>
          </a:xfrm>
          <a:prstGeom prst="rect">
            <a:avLst/>
          </a:prstGeom>
          <a:noFill/>
          <a:ln w="9525">
            <a:noFill/>
            <a:miter lim="800000"/>
            <a:headEnd/>
            <a:tailEnd/>
          </a:ln>
        </p:spPr>
        <p:txBody>
          <a:bodyPr lIns="92300" tIns="46150" rIns="92300" bIns="46150" anchor="b"/>
          <a:lstStyle/>
          <a:p>
            <a:pPr algn="r" defTabSz="923925"/>
            <a:fld id="{A0835C7E-118F-4E76-9F3E-40A1A146EDD1}" type="slidenum">
              <a:rPr lang="en-US" sz="1100">
                <a:latin typeface="Arial" charset="0"/>
              </a:rPr>
              <a:pPr algn="r" defTabSz="923925"/>
              <a:t>88</a:t>
            </a:fld>
            <a:endParaRPr lang="en-US" sz="1100">
              <a:latin typeface="Arial"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884613" y="8831263"/>
            <a:ext cx="2971800" cy="463550"/>
          </a:xfrm>
          <a:prstGeom prst="rect">
            <a:avLst/>
          </a:prstGeom>
          <a:noFill/>
          <a:ln w="9525">
            <a:noFill/>
            <a:miter lim="800000"/>
            <a:headEnd/>
            <a:tailEnd/>
          </a:ln>
        </p:spPr>
        <p:txBody>
          <a:bodyPr lIns="92300" tIns="46150" rIns="92300" bIns="46150" anchor="b"/>
          <a:lstStyle/>
          <a:p>
            <a:pPr algn="r" defTabSz="923925"/>
            <a:fld id="{4555FA16-1536-482A-BE6B-D7854E67C214}" type="slidenum">
              <a:rPr lang="en-US" sz="1100">
                <a:latin typeface="Arial" charset="0"/>
              </a:rPr>
              <a:pPr algn="r" defTabSz="923925"/>
              <a:t>92</a:t>
            </a:fld>
            <a:endParaRPr lang="en-US" sz="1100">
              <a:latin typeface="Arial" charset="0"/>
            </a:endParaRPr>
          </a:p>
        </p:txBody>
      </p:sp>
      <p:sp>
        <p:nvSpPr>
          <p:cNvPr id="74755" name="Rectangle 2"/>
          <p:cNvSpPr>
            <a:spLocks noGrp="1" noRot="1" noChangeAspect="1" noChangeArrowheads="1" noTextEdit="1"/>
          </p:cNvSpPr>
          <p:nvPr>
            <p:ph type="sldImg"/>
          </p:nvPr>
        </p:nvSpPr>
        <p:spPr>
          <a:xfrm>
            <a:off x="1106488" y="700088"/>
            <a:ext cx="4645025" cy="3484562"/>
          </a:xfrm>
          <a:ln w="12700" cap="flat">
            <a:solidFill>
              <a:schemeClr val="tx1"/>
            </a:solidFill>
          </a:ln>
        </p:spPr>
      </p:sp>
      <p:sp>
        <p:nvSpPr>
          <p:cNvPr id="74756" name="Rectangle 3"/>
          <p:cNvSpPr>
            <a:spLocks noGrp="1" noChangeArrowheads="1"/>
          </p:cNvSpPr>
          <p:nvPr>
            <p:ph type="body" idx="1"/>
          </p:nvPr>
        </p:nvSpPr>
        <p:spPr>
          <a:xfrm>
            <a:off x="914400" y="4414838"/>
            <a:ext cx="5029200" cy="4181475"/>
          </a:xfrm>
          <a:noFill/>
          <a:ln/>
        </p:spPr>
        <p:txBody>
          <a:bodyPr lIns="76918" tIns="38460" rIns="76918" bIns="38460"/>
          <a:lstStyle/>
          <a:p>
            <a:r>
              <a:rPr lang="en-US" smtClean="0"/>
              <a:t>A hat sub i: More precisely, the algorithm assigns to each SNP locus i the local ancestry that maximizes the average posterior probability for the true SNP genotypes over a window of up to 2w +1</a:t>
            </a:r>
          </a:p>
          <a:p>
            <a:r>
              <a:rPr lang="en-US" smtClean="0"/>
              <a:t>SNPs centered at i (w SNPs downstream and w SNPs upstream of i</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txBox="1">
            <a:spLocks noGrp="1" noChangeArrowheads="1"/>
          </p:cNvSpPr>
          <p:nvPr/>
        </p:nvSpPr>
        <p:spPr bwMode="auto">
          <a:xfrm>
            <a:off x="3884613" y="8831263"/>
            <a:ext cx="2971800" cy="463550"/>
          </a:xfrm>
          <a:prstGeom prst="rect">
            <a:avLst/>
          </a:prstGeom>
          <a:noFill/>
          <a:ln>
            <a:miter lim="800000"/>
            <a:headEnd/>
            <a:tailEnd/>
          </a:ln>
        </p:spPr>
        <p:txBody>
          <a:bodyPr lIns="92300" tIns="46150" rIns="92300" bIns="46150" anchor="b"/>
          <a:lstStyle/>
          <a:p>
            <a:pPr algn="r" defTabSz="923925">
              <a:defRPr/>
            </a:pPr>
            <a:fld id="{4CD6613B-B11E-43D6-89C2-8CE1C9CEFA41}" type="slidenum">
              <a:rPr lang="en-US" sz="1100">
                <a:latin typeface="Arial" charset="0"/>
                <a:cs typeface="+mn-cs"/>
              </a:rPr>
              <a:pPr algn="r" defTabSz="923925">
                <a:defRPr/>
              </a:pPr>
              <a:t>100</a:t>
            </a:fld>
            <a:endParaRPr lang="en-US" sz="1100">
              <a:latin typeface="Arial" charset="0"/>
              <a:cs typeface="+mn-cs"/>
            </a:endParaRPr>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txBox="1">
            <a:spLocks noGrp="1" noChangeArrowheads="1"/>
          </p:cNvSpPr>
          <p:nvPr/>
        </p:nvSpPr>
        <p:spPr bwMode="auto">
          <a:xfrm>
            <a:off x="3884613" y="8831263"/>
            <a:ext cx="2971800" cy="463550"/>
          </a:xfrm>
          <a:prstGeom prst="rect">
            <a:avLst/>
          </a:prstGeom>
          <a:noFill/>
          <a:ln w="9525">
            <a:noFill/>
            <a:miter lim="800000"/>
            <a:headEnd/>
            <a:tailEnd/>
          </a:ln>
        </p:spPr>
        <p:txBody>
          <a:bodyPr lIns="92300" tIns="46150" rIns="92300" bIns="46150" anchor="b"/>
          <a:lstStyle/>
          <a:p>
            <a:pPr algn="r" defTabSz="923925"/>
            <a:fld id="{9F0E45C5-2F71-4FEB-B627-65A672691EB0}" type="slidenum">
              <a:rPr lang="en-US" sz="1100">
                <a:latin typeface="Arial" charset="0"/>
              </a:rPr>
              <a:pPr algn="r" defTabSz="923925"/>
              <a:t>102</a:t>
            </a:fld>
            <a:endParaRPr lang="en-US" sz="1100">
              <a:latin typeface="Arial" charset="0"/>
            </a:endParaRPr>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noFill/>
          <a:ln/>
        </p:spPr>
        <p:txBody>
          <a:bodyPr/>
          <a:lstStyle/>
          <a:p>
            <a:pPr eaLnBrk="1" hangingPunct="1"/>
            <a:r>
              <a:rPr lang="en-US" dirty="0" smtClean="0"/>
              <a:t>The Hierarchical-Factorial HMM we used to describe haplotype sequences is similar to models recently proposed by others.</a:t>
            </a:r>
          </a:p>
          <a:p>
            <a:pPr eaLnBrk="1" hangingPunct="1"/>
            <a:r>
              <a:rPr lang="en-US" dirty="0" smtClean="0"/>
              <a:t>At the core of the model are 2 regular HMM representing haplotype frequencies in the populations of origin of the sequenced individual’s parents.</a:t>
            </a:r>
          </a:p>
          <a:p>
            <a:pPr eaLnBrk="1" hangingPunct="1"/>
            <a:r>
              <a:rPr lang="en-US" dirty="0" smtClean="0"/>
              <a:t>Under this model each haplotype in the population is viewed as a mosaic formed as a result of historical recombination among a set of K founder haplotypes.</a:t>
            </a:r>
          </a:p>
          <a:p>
            <a:pPr eaLnBrk="1" hangingPunct="1"/>
            <a:r>
              <a:rPr lang="en-US" dirty="0" smtClean="0"/>
              <a:t>Increasing the number of founders allows more paths to describe a haplotype sequence, but at a cost of a longer run time.</a:t>
            </a:r>
          </a:p>
          <a:p>
            <a:pPr eaLnBrk="1" hangingPunct="1"/>
            <a:r>
              <a:rPr lang="en-US" dirty="0" smtClean="0"/>
              <a:t>Training &amp; the estimation of this HMM is done via a Baum-Welch algorithm based on haplotype inferred from a panel representing the population of origin of each parent.</a:t>
            </a:r>
          </a:p>
          <a:p>
            <a:pPr eaLnBrk="1" hangingPunct="1"/>
            <a:endParaRPr lang="en-US" dirty="0" smtClean="0"/>
          </a:p>
          <a:p>
            <a:pPr eaLnBrk="1" hangingPunct="1"/>
            <a:endParaRPr lang="en-US" dirty="0"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txBox="1">
            <a:spLocks noGrp="1" noChangeArrowheads="1"/>
          </p:cNvSpPr>
          <p:nvPr/>
        </p:nvSpPr>
        <p:spPr bwMode="auto">
          <a:xfrm>
            <a:off x="3884613" y="8831263"/>
            <a:ext cx="2971800" cy="463550"/>
          </a:xfrm>
          <a:prstGeom prst="rect">
            <a:avLst/>
          </a:prstGeom>
          <a:noFill/>
          <a:ln w="9525">
            <a:noFill/>
            <a:miter lim="800000"/>
            <a:headEnd/>
            <a:tailEnd/>
          </a:ln>
        </p:spPr>
        <p:txBody>
          <a:bodyPr lIns="92300" tIns="46150" rIns="92300" bIns="46150" anchor="b"/>
          <a:lstStyle/>
          <a:p>
            <a:pPr algn="r" defTabSz="923925"/>
            <a:fld id="{9F0E45C5-2F71-4FEB-B627-65A672691EB0}" type="slidenum">
              <a:rPr lang="en-US" sz="1100">
                <a:latin typeface="Arial" charset="0"/>
              </a:rPr>
              <a:pPr algn="r" defTabSz="923925"/>
              <a:t>104</a:t>
            </a:fld>
            <a:endParaRPr lang="en-US" sz="1100">
              <a:latin typeface="Arial" charset="0"/>
            </a:endParaRPr>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noFill/>
          <a:ln/>
        </p:spPr>
        <p:txBody>
          <a:bodyPr/>
          <a:lstStyle/>
          <a:p>
            <a:pPr eaLnBrk="1" hangingPunct="1"/>
            <a:r>
              <a:rPr lang="en-US" dirty="0" smtClean="0"/>
              <a:t>The Hierarchical-Factorial HMM we used to describe haplotype sequences is similar to models recently proposed by others.</a:t>
            </a:r>
          </a:p>
          <a:p>
            <a:pPr eaLnBrk="1" hangingPunct="1"/>
            <a:r>
              <a:rPr lang="en-US" dirty="0" smtClean="0"/>
              <a:t>At the core of the model are 2 regular HMM representing haplotype frequencies in the populations of origin of the sequenced individual’s parents.</a:t>
            </a:r>
          </a:p>
          <a:p>
            <a:pPr eaLnBrk="1" hangingPunct="1"/>
            <a:r>
              <a:rPr lang="en-US" dirty="0" smtClean="0"/>
              <a:t>Under this model each haplotype in the population is viewed as a mosaic formed as a result of historical recombination among a set of K founder haplotypes.</a:t>
            </a:r>
          </a:p>
          <a:p>
            <a:pPr eaLnBrk="1" hangingPunct="1"/>
            <a:r>
              <a:rPr lang="en-US" dirty="0" smtClean="0"/>
              <a:t>Increasing the number of founders allows more paths to describe a haplotype sequence, but at a cost of a longer run time.</a:t>
            </a:r>
          </a:p>
          <a:p>
            <a:pPr eaLnBrk="1" hangingPunct="1"/>
            <a:r>
              <a:rPr lang="en-US" dirty="0" smtClean="0"/>
              <a:t>Training &amp; the estimation of this HMM is done via a Baum-Welch algorithm based on haplotype inferred from a panel representing the population of origin of each parent.</a:t>
            </a:r>
          </a:p>
          <a:p>
            <a:pPr eaLnBrk="1" hangingPunct="1"/>
            <a:endParaRPr lang="en-US" dirty="0" smtClean="0"/>
          </a:p>
          <a:p>
            <a:pPr eaLnBrk="1" hangingPunct="1"/>
            <a:endParaRPr lang="en-US" dirty="0"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txBox="1">
            <a:spLocks noGrp="1" noChangeArrowheads="1"/>
          </p:cNvSpPr>
          <p:nvPr/>
        </p:nvSpPr>
        <p:spPr bwMode="auto">
          <a:xfrm>
            <a:off x="3884613" y="8831263"/>
            <a:ext cx="2971800" cy="463550"/>
          </a:xfrm>
          <a:prstGeom prst="rect">
            <a:avLst/>
          </a:prstGeom>
          <a:noFill/>
          <a:ln w="9525">
            <a:noFill/>
            <a:miter lim="800000"/>
            <a:headEnd/>
            <a:tailEnd/>
          </a:ln>
        </p:spPr>
        <p:txBody>
          <a:bodyPr lIns="92300" tIns="46150" rIns="92300" bIns="46150" anchor="b"/>
          <a:lstStyle/>
          <a:p>
            <a:pPr algn="r" defTabSz="923925"/>
            <a:fld id="{D86D0F8A-0A7D-4FE4-A049-3D5043ACF077}" type="slidenum">
              <a:rPr lang="en-US" sz="1100">
                <a:latin typeface="Arial" charset="0"/>
              </a:rPr>
              <a:pPr algn="r" defTabSz="923925"/>
              <a:t>105</a:t>
            </a:fld>
            <a:endParaRPr lang="en-US" sz="1100">
              <a:latin typeface="Arial"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p:spPr>
        <p:txBody>
          <a:bodyPr/>
          <a:lstStyle/>
          <a:p>
            <a:r>
              <a:rPr lang="en-US" dirty="0" smtClean="0"/>
              <a:t>This type of recombination can be captured in a HMM of haplotype diversity, which we employ, and is similar to other models proposed in recent work. Specifically, our HMM is defined by </a:t>
            </a:r>
            <a:r>
              <a:rPr lang="en-US" dirty="0" err="1" smtClean="0"/>
              <a:t>nXK</a:t>
            </a:r>
            <a:r>
              <a:rPr lang="en-US" dirty="0" smtClean="0"/>
              <a:t> states, where n is the number of SNPs, and K is the number of founder haplotypes. Transitions are from left to right, occur only between adjacent SNPs, and they represent the probability of adherence to, or deviation from, these ancestral founder haplotypes. Emissions at each state represent the probability of observing a major or minor allele. </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txBox="1">
            <a:spLocks noGrp="1" noChangeArrowheads="1"/>
          </p:cNvSpPr>
          <p:nvPr/>
        </p:nvSpPr>
        <p:spPr bwMode="auto">
          <a:xfrm>
            <a:off x="3884613" y="8831263"/>
            <a:ext cx="2971800" cy="463550"/>
          </a:xfrm>
          <a:prstGeom prst="rect">
            <a:avLst/>
          </a:prstGeom>
          <a:noFill/>
          <a:ln w="9525">
            <a:noFill/>
            <a:miter lim="800000"/>
            <a:headEnd/>
            <a:tailEnd/>
          </a:ln>
        </p:spPr>
        <p:txBody>
          <a:bodyPr lIns="92300" tIns="46150" rIns="92300" bIns="46150" anchor="b"/>
          <a:lstStyle/>
          <a:p>
            <a:pPr algn="r" defTabSz="923925"/>
            <a:fld id="{E24E3A88-D07C-41E3-A242-EB1256EA6CD8}" type="slidenum">
              <a:rPr lang="en-US" sz="1100">
                <a:latin typeface="Arial" charset="0"/>
              </a:rPr>
              <a:pPr algn="r" defTabSz="923925"/>
              <a:t>111</a:t>
            </a:fld>
            <a:endParaRPr lang="en-US" sz="1100">
              <a:latin typeface="Arial"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r>
              <a:rPr lang="en-US" dirty="0" err="1" smtClean="0"/>
              <a:t>q_r</a:t>
            </a:r>
            <a:r>
              <a:rPr lang="en-US" dirty="0" smtClean="0"/>
              <a:t>(</a:t>
            </a:r>
            <a:r>
              <a:rPr lang="en-US" dirty="0" err="1" smtClean="0"/>
              <a:t>i_c_i</a:t>
            </a:r>
            <a:r>
              <a:rPr lang="en-US" dirty="0" smtClean="0"/>
              <a:t>) is the </a:t>
            </a:r>
            <a:r>
              <a:rPr lang="en-US" dirty="0" err="1" smtClean="0"/>
              <a:t>phred</a:t>
            </a:r>
            <a:r>
              <a:rPr lang="en-US" dirty="0" smtClean="0"/>
              <a:t> quality score for a read</a:t>
            </a:r>
          </a:p>
          <a:p>
            <a:r>
              <a:rPr lang="en-US" dirty="0" err="1" smtClean="0"/>
              <a:t>e_r</a:t>
            </a:r>
            <a:r>
              <a:rPr lang="en-US" dirty="0" smtClean="0"/>
              <a:t>(</a:t>
            </a:r>
            <a:r>
              <a:rPr lang="en-US" dirty="0" err="1" smtClean="0"/>
              <a:t>i_c_i</a:t>
            </a:r>
            <a:r>
              <a:rPr lang="en-US" dirty="0" smtClean="0"/>
              <a:t>) is the probability a read is affected by a sequencing error</a:t>
            </a:r>
          </a:p>
          <a:p>
            <a:r>
              <a:rPr lang="en-US" dirty="0" smtClean="0"/>
              <a:t>P(</a:t>
            </a:r>
            <a:r>
              <a:rPr lang="en-US" dirty="0" err="1" smtClean="0"/>
              <a:t>ri|Gi</a:t>
            </a:r>
            <a:r>
              <a:rPr lang="en-US" dirty="0" smtClean="0"/>
              <a:t>=1) can be simplified to this</a:t>
            </a:r>
          </a:p>
          <a:p>
            <a:endParaRPr lang="en-US" dirty="0"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txBox="1">
            <a:spLocks noGrp="1" noChangeArrowheads="1"/>
          </p:cNvSpPr>
          <p:nvPr/>
        </p:nvSpPr>
        <p:spPr bwMode="auto">
          <a:xfrm>
            <a:off x="3884613" y="8831263"/>
            <a:ext cx="2971800" cy="463550"/>
          </a:xfrm>
          <a:prstGeom prst="rect">
            <a:avLst/>
          </a:prstGeom>
          <a:noFill/>
          <a:ln>
            <a:miter lim="800000"/>
            <a:headEnd/>
            <a:tailEnd/>
          </a:ln>
        </p:spPr>
        <p:txBody>
          <a:bodyPr lIns="92300" tIns="46150" rIns="92300" bIns="46150" anchor="b"/>
          <a:lstStyle/>
          <a:p>
            <a:pPr algn="r" defTabSz="923925">
              <a:defRPr/>
            </a:pPr>
            <a:fld id="{221AF8AD-2B9A-447D-A67A-1BE157747A4A}" type="slidenum">
              <a:rPr lang="en-US" sz="1100">
                <a:latin typeface="Arial" charset="0"/>
                <a:cs typeface="+mn-cs"/>
              </a:rPr>
              <a:pPr algn="r" defTabSz="923925">
                <a:defRPr/>
              </a:pPr>
              <a:t>112</a:t>
            </a:fld>
            <a:endParaRPr lang="en-US" sz="1100">
              <a:latin typeface="Arial" charset="0"/>
              <a:cs typeface="+mn-cs"/>
            </a:endParaRPr>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txBox="1">
            <a:spLocks noGrp="1" noChangeArrowheads="1"/>
          </p:cNvSpPr>
          <p:nvPr/>
        </p:nvSpPr>
        <p:spPr bwMode="auto">
          <a:xfrm>
            <a:off x="3884613" y="8831263"/>
            <a:ext cx="2971800" cy="463550"/>
          </a:xfrm>
          <a:prstGeom prst="rect">
            <a:avLst/>
          </a:prstGeom>
          <a:noFill/>
          <a:ln>
            <a:miter lim="800000"/>
            <a:headEnd/>
            <a:tailEnd/>
          </a:ln>
        </p:spPr>
        <p:txBody>
          <a:bodyPr lIns="92300" tIns="46150" rIns="92300" bIns="46150" anchor="b"/>
          <a:lstStyle/>
          <a:p>
            <a:pPr algn="r" defTabSz="923925">
              <a:defRPr/>
            </a:pPr>
            <a:fld id="{C6FB65A3-EC05-4802-9C21-D5857071BFE0}" type="slidenum">
              <a:rPr lang="en-US" sz="1100">
                <a:latin typeface="Arial" charset="0"/>
                <a:cs typeface="+mn-cs"/>
              </a:rPr>
              <a:pPr algn="r" defTabSz="923925">
                <a:defRPr/>
              </a:pPr>
              <a:t>113</a:t>
            </a:fld>
            <a:endParaRPr lang="en-US" sz="1100">
              <a:latin typeface="Arial" charset="0"/>
              <a:cs typeface="+mn-cs"/>
            </a:endParaRPr>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txBox="1">
            <a:spLocks noGrp="1" noChangeArrowheads="1"/>
          </p:cNvSpPr>
          <p:nvPr/>
        </p:nvSpPr>
        <p:spPr bwMode="auto">
          <a:xfrm>
            <a:off x="3884613" y="8831263"/>
            <a:ext cx="2971800" cy="463550"/>
          </a:xfrm>
          <a:prstGeom prst="rect">
            <a:avLst/>
          </a:prstGeom>
          <a:noFill/>
          <a:ln>
            <a:miter lim="800000"/>
            <a:headEnd/>
            <a:tailEnd/>
          </a:ln>
        </p:spPr>
        <p:txBody>
          <a:bodyPr lIns="92300" tIns="46150" rIns="92300" bIns="46150" anchor="b"/>
          <a:lstStyle/>
          <a:p>
            <a:pPr algn="r" defTabSz="923925">
              <a:defRPr/>
            </a:pPr>
            <a:fld id="{9D2FA959-869F-4F23-82C7-00D61CA5F319}" type="slidenum">
              <a:rPr lang="en-US" sz="1100">
                <a:latin typeface="Arial" charset="0"/>
                <a:cs typeface="+mn-cs"/>
              </a:rPr>
              <a:pPr algn="r" defTabSz="923925">
                <a:defRPr/>
              </a:pPr>
              <a:t>114</a:t>
            </a:fld>
            <a:endParaRPr lang="en-US" sz="1100">
              <a:latin typeface="Arial" charset="0"/>
              <a:cs typeface="+mn-cs"/>
            </a:endParaRPr>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txBox="1">
            <a:spLocks noGrp="1" noChangeArrowheads="1"/>
          </p:cNvSpPr>
          <p:nvPr/>
        </p:nvSpPr>
        <p:spPr bwMode="auto">
          <a:xfrm>
            <a:off x="3884613" y="8831263"/>
            <a:ext cx="2971800" cy="463550"/>
          </a:xfrm>
          <a:prstGeom prst="rect">
            <a:avLst/>
          </a:prstGeom>
          <a:noFill/>
          <a:ln>
            <a:miter lim="800000"/>
            <a:headEnd/>
            <a:tailEnd/>
          </a:ln>
        </p:spPr>
        <p:txBody>
          <a:bodyPr lIns="92300" tIns="46150" rIns="92300" bIns="46150" anchor="b"/>
          <a:lstStyle/>
          <a:p>
            <a:pPr algn="r" defTabSz="923925">
              <a:defRPr/>
            </a:pPr>
            <a:fld id="{B394BDBF-B42B-405B-A8EE-BE6DDA6D85BA}" type="slidenum">
              <a:rPr lang="en-US" sz="1100">
                <a:latin typeface="Arial" charset="0"/>
                <a:cs typeface="+mn-cs"/>
              </a:rPr>
              <a:pPr algn="r" defTabSz="923925">
                <a:defRPr/>
              </a:pPr>
              <a:t>115</a:t>
            </a:fld>
            <a:endParaRPr lang="en-US" sz="1100">
              <a:latin typeface="Arial" charset="0"/>
              <a:cs typeface="+mn-cs"/>
            </a:endParaRPr>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Rot="1" noChangeAspect="1" noChangeArrowheads="1" noTextEdit="1"/>
          </p:cNvSpPr>
          <p:nvPr>
            <p:ph type="sldImg"/>
          </p:nvPr>
        </p:nvSpPr>
        <p:spPr>
          <a:solidFill>
            <a:srgbClr val="FFFFFF"/>
          </a:solidFill>
          <a:ln/>
        </p:spPr>
      </p:sp>
      <p:sp>
        <p:nvSpPr>
          <p:cNvPr id="208899" name="Rectangle 3"/>
          <p:cNvSpPr>
            <a:spLocks noGrp="1" noChangeArrowheads="1"/>
          </p:cNvSpPr>
          <p:nvPr>
            <p:ph type="body" idx="1"/>
          </p:nvPr>
        </p:nvSpPr>
        <p:spPr>
          <a:solidFill>
            <a:srgbClr val="FFFFFF"/>
          </a:solidFill>
          <a:ln>
            <a:solidFill>
              <a:srgbClr val="000000"/>
            </a:solidFill>
          </a:ln>
        </p:spPr>
        <p:txBody>
          <a:bodyPr lIns="87316" tIns="43658" rIns="87316" bIns="43658"/>
          <a:lstStyle/>
          <a:p>
            <a:endParaRPr lang="en-US"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p:spPr>
        <p:txBody>
          <a:bodyPr/>
          <a:lstStyle/>
          <a:p>
            <a:endParaRPr lang="en-US" smtClean="0"/>
          </a:p>
        </p:txBody>
      </p:sp>
      <p:sp>
        <p:nvSpPr>
          <p:cNvPr id="133124" name="Slide Number Placeholder 3"/>
          <p:cNvSpPr>
            <a:spLocks noGrp="1"/>
          </p:cNvSpPr>
          <p:nvPr>
            <p:ph type="sldNum" sz="quarter" idx="5"/>
          </p:nvPr>
        </p:nvSpPr>
        <p:spPr/>
        <p:txBody>
          <a:bodyPr/>
          <a:lstStyle/>
          <a:p>
            <a:pPr>
              <a:defRPr/>
            </a:pPr>
            <a:fld id="{2FECB435-DDB7-4572-96EA-9DE880813FC3}" type="slidenum">
              <a:rPr lang="en-US" smtClean="0"/>
              <a:pPr>
                <a:defRPr/>
              </a:pPr>
              <a:t>119</a:t>
            </a:fld>
            <a:endParaRPr lang="en-US"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ln/>
        </p:spPr>
        <p:txBody>
          <a:bodyPr/>
          <a:lstStyle/>
          <a:p>
            <a:r>
              <a:rPr lang="en-US" smtClean="0"/>
              <a:t>“The area of my research is focused on furthering successes in Disease Gene Mapping”</a:t>
            </a:r>
          </a:p>
          <a:p>
            <a:r>
              <a:rPr lang="en-US" smtClean="0"/>
              <a:t>“Genes can be mapped by techniques such as Linkage Analysis or Association Analysis”</a:t>
            </a:r>
          </a:p>
          <a:p>
            <a:r>
              <a:rPr lang="en-US" smtClean="0"/>
              <a:t>“Genome-wide association studies are </a:t>
            </a:r>
          </a:p>
          <a:p>
            <a:endParaRPr lang="en-US" smtClean="0"/>
          </a:p>
        </p:txBody>
      </p:sp>
      <p:sp>
        <p:nvSpPr>
          <p:cNvPr id="76804" name="Slide Number Placeholder 3"/>
          <p:cNvSpPr>
            <a:spLocks noGrp="1"/>
          </p:cNvSpPr>
          <p:nvPr>
            <p:ph type="sldNum" sz="quarter" idx="5"/>
          </p:nvPr>
        </p:nvSpPr>
        <p:spPr/>
        <p:txBody>
          <a:bodyPr/>
          <a:lstStyle/>
          <a:p>
            <a:pPr>
              <a:defRPr/>
            </a:pPr>
            <a:fld id="{6E580499-AC33-4A98-8592-844A93F116E3}" type="slidenum">
              <a:rPr lang="en-US" smtClean="0"/>
              <a:pPr>
                <a:defRPr/>
              </a:pPr>
              <a:t>120</a:t>
            </a:fld>
            <a:endParaRPr lang="en-US"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p:txBody>
          <a:bodyPr/>
          <a:lstStyle/>
          <a:p>
            <a:pPr>
              <a:defRPr/>
            </a:pPr>
            <a:fld id="{C0E82036-041F-4366-8408-9DE8BA5A83DA}" type="slidenum">
              <a:rPr lang="en-US" smtClean="0"/>
              <a:pPr>
                <a:defRPr/>
              </a:pPr>
              <a:t>121</a:t>
            </a:fld>
            <a:endParaRPr lang="en-US" smtClean="0"/>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p:spPr>
        <p:txBody>
          <a:bodyPr/>
          <a:lstStyle/>
          <a:p>
            <a:r>
              <a:rPr lang="en-US" smtClean="0"/>
              <a:t>Effects of Undetected Errors</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txBox="1">
            <a:spLocks noGrp="1" noChangeArrowheads="1"/>
          </p:cNvSpPr>
          <p:nvPr/>
        </p:nvSpPr>
        <p:spPr bwMode="auto">
          <a:xfrm>
            <a:off x="3884613" y="8831263"/>
            <a:ext cx="2971800" cy="463550"/>
          </a:xfrm>
          <a:prstGeom prst="rect">
            <a:avLst/>
          </a:prstGeom>
          <a:noFill/>
          <a:ln w="9525">
            <a:noFill/>
            <a:miter lim="800000"/>
            <a:headEnd/>
            <a:tailEnd/>
          </a:ln>
        </p:spPr>
        <p:txBody>
          <a:bodyPr lIns="92300" tIns="46150" rIns="92300" bIns="46150" anchor="b"/>
          <a:lstStyle/>
          <a:p>
            <a:pPr algn="r" defTabSz="923925"/>
            <a:fld id="{991A49E8-9511-43D4-B95E-5E00ABEA19C9}" type="slidenum">
              <a:rPr lang="en-US" sz="1100">
                <a:latin typeface="Arial" charset="0"/>
              </a:rPr>
              <a:pPr algn="r" defTabSz="923925"/>
              <a:t>122</a:t>
            </a:fld>
            <a:endParaRPr lang="en-US" sz="1100">
              <a:latin typeface="Arial" charset="0"/>
            </a:endParaRPr>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noFill/>
          <a:ln/>
        </p:spPr>
        <p:txBody>
          <a:bodyPr/>
          <a:lstStyle/>
          <a:p>
            <a:pPr eaLnBrk="1" hangingPunct="1"/>
            <a:r>
              <a:rPr lang="en-US" smtClean="0"/>
              <a:t>Recent work addresses genotyping errors at several levels</a:t>
            </a:r>
          </a:p>
          <a:p>
            <a:pPr eaLnBrk="1" hangingPunct="1"/>
            <a:endParaRPr lang="en-US" smtClean="0"/>
          </a:p>
          <a:p>
            <a:pPr eaLnBrk="1" hangingPunct="1"/>
            <a:r>
              <a:rPr lang="en-US" smtClean="0"/>
              <a:t>First, there has been much work on improved genotype calling algorithms which attempt to produce more accurate genotypes from low level intensity data. </a:t>
            </a:r>
          </a:p>
          <a:p>
            <a:pPr eaLnBrk="1" hangingPunct="1"/>
            <a:endParaRPr lang="en-US" smtClean="0"/>
          </a:p>
          <a:p>
            <a:pPr eaLnBrk="1" hangingPunct="1"/>
            <a:r>
              <a:rPr lang="en-US" smtClean="0"/>
              <a:t>Second, there have been several attempts at explicitly modeling genotyping errors in linkage &amp; association analyses mentioned previously. However, this approach is very computationally expensive.</a:t>
            </a:r>
          </a:p>
          <a:p>
            <a:pPr eaLnBrk="1" hangingPunct="1"/>
            <a:endParaRPr lang="en-US" smtClean="0"/>
          </a:p>
          <a:p>
            <a:pPr eaLnBrk="1" hangingPunct="1"/>
            <a:r>
              <a:rPr lang="en-US" smtClean="0"/>
              <a:t>Finally, Another option is to implement error detection as a separate step, following genotype calling and preceding downstream error analyses. Specifically this step produces a list of genotypes that are likely errors- These genotypes can be retyped, imputed or ignored altogether in further downstream analysis. Our work approaches error detection in this way.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p:spPr>
        <p:txBody>
          <a:bodyPr/>
          <a:lstStyle/>
          <a:p>
            <a:r>
              <a:rPr lang="en-US" dirty="0" smtClean="0"/>
              <a:t>We can represent this HMM graphically as a founder haplotype and observed allele for each locus </a:t>
            </a:r>
            <a:r>
              <a:rPr lang="en-US" dirty="0" err="1" smtClean="0"/>
              <a:t>i</a:t>
            </a:r>
            <a:r>
              <a:rPr lang="en-US" dirty="0" smtClean="0"/>
              <a:t> (seen here as </a:t>
            </a:r>
            <a:r>
              <a:rPr lang="en-US" dirty="0" err="1" smtClean="0"/>
              <a:t>Fi</a:t>
            </a:r>
            <a:r>
              <a:rPr lang="en-US" dirty="0" smtClean="0"/>
              <a:t> &amp; Hi respectively).</a:t>
            </a:r>
          </a:p>
          <a:p>
            <a:r>
              <a:rPr lang="en-US" dirty="0" smtClean="0"/>
              <a:t>Under this model each haplotype in the current population can be viewed as a mosaic formed as a result of historical recombination among a set of these founder haplotypes.</a:t>
            </a:r>
          </a:p>
          <a:p>
            <a:r>
              <a:rPr lang="en-US" dirty="0" smtClean="0"/>
              <a:t>Model training can come from reference haplotypes using Baum-Welch, assuming you have these, OR</a:t>
            </a:r>
          </a:p>
          <a:p>
            <a:r>
              <a:rPr lang="en-US" dirty="0" smtClean="0"/>
              <a:t>You can take the </a:t>
            </a:r>
            <a:r>
              <a:rPr lang="en-US" dirty="0" err="1" smtClean="0"/>
              <a:t>unphased</a:t>
            </a:r>
            <a:r>
              <a:rPr lang="en-US" dirty="0" smtClean="0"/>
              <a:t> genotype data that you have which represents the population of interest, and implement EM to train the HMM. </a:t>
            </a:r>
          </a:p>
          <a:p>
            <a:r>
              <a:rPr lang="en-US" dirty="0" smtClean="0"/>
              <a:t>Once you have a satisfactorily trained HMM, you can then compute the probability of observing a haplotype h given model M using a standard forward algorithm, which takes O(nK^2) time…again where n is the # of SNPs and K is the # of founders. </a:t>
            </a:r>
          </a:p>
          <a:p>
            <a:r>
              <a:rPr lang="en-US" dirty="0" smtClean="0"/>
              <a:t>Increasing the number of founders allows more paths to describe a haplotype sequence, but at a cost of a longer run time.</a:t>
            </a:r>
          </a:p>
          <a:p>
            <a:endParaRPr lang="en-US" dirty="0"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p:txBody>
          <a:bodyPr/>
          <a:lstStyle/>
          <a:p>
            <a:pPr>
              <a:defRPr/>
            </a:pPr>
            <a:fld id="{1CA92C40-CAF2-4723-B8C9-70E623CD1718}" type="slidenum">
              <a:rPr lang="en-US" smtClean="0"/>
              <a:pPr>
                <a:defRPr/>
              </a:pPr>
              <a:t>123</a:t>
            </a:fld>
            <a:endParaRPr lang="en-US" smtClean="0"/>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txBox="1">
            <a:spLocks noGrp="1" noChangeArrowheads="1"/>
          </p:cNvSpPr>
          <p:nvPr/>
        </p:nvSpPr>
        <p:spPr bwMode="auto">
          <a:xfrm>
            <a:off x="3884613" y="8831263"/>
            <a:ext cx="2971800" cy="463550"/>
          </a:xfrm>
          <a:prstGeom prst="rect">
            <a:avLst/>
          </a:prstGeom>
          <a:noFill/>
          <a:ln w="9525">
            <a:noFill/>
            <a:miter lim="800000"/>
            <a:headEnd/>
            <a:tailEnd/>
          </a:ln>
        </p:spPr>
        <p:txBody>
          <a:bodyPr lIns="92300" tIns="46150" rIns="92300" bIns="46150" anchor="b"/>
          <a:lstStyle/>
          <a:p>
            <a:pPr algn="r" defTabSz="923925"/>
            <a:fld id="{41D41338-C35D-40C7-91FA-2462B2F6E2FE}" type="slidenum">
              <a:rPr lang="en-US" sz="1100">
                <a:latin typeface="Arial" charset="0"/>
              </a:rPr>
              <a:pPr algn="r" defTabSz="923925"/>
              <a:t>124</a:t>
            </a:fld>
            <a:endParaRPr lang="en-US" sz="1100">
              <a:latin typeface="Arial" charset="0"/>
            </a:endParaRPr>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a:ln/>
        </p:spPr>
        <p:txBody>
          <a:bodyPr/>
          <a:lstStyle/>
          <a:p>
            <a:r>
              <a:rPr lang="en-US" smtClean="0"/>
              <a:t>Sanger: long reads generally encounter fewer assembly problems on a per-read basis. However, the technology is much more expensive</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txBox="1">
            <a:spLocks noGrp="1" noChangeArrowheads="1"/>
          </p:cNvSpPr>
          <p:nvPr/>
        </p:nvSpPr>
        <p:spPr bwMode="auto">
          <a:xfrm>
            <a:off x="3884613" y="8831263"/>
            <a:ext cx="2971800" cy="463550"/>
          </a:xfrm>
          <a:prstGeom prst="rect">
            <a:avLst/>
          </a:prstGeom>
          <a:noFill/>
          <a:ln w="9525">
            <a:noFill/>
            <a:miter lim="800000"/>
            <a:headEnd/>
            <a:tailEnd/>
          </a:ln>
        </p:spPr>
        <p:txBody>
          <a:bodyPr lIns="92300" tIns="46150" rIns="92300" bIns="46150" anchor="b"/>
          <a:lstStyle/>
          <a:p>
            <a:pPr algn="r" defTabSz="923925"/>
            <a:fld id="{6D2D4055-531B-4597-8BA7-0A8F42DE9A70}" type="slidenum">
              <a:rPr lang="en-US" sz="1100">
                <a:latin typeface="Arial" charset="0"/>
              </a:rPr>
              <a:pPr algn="r" defTabSz="923925"/>
              <a:t>125</a:t>
            </a:fld>
            <a:endParaRPr lang="en-US" sz="1100">
              <a:latin typeface="Arial" charset="0"/>
            </a:endParaRPr>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p:spPr>
        <p:txBody>
          <a:bodyPr/>
          <a:lstStyle/>
          <a:p>
            <a:endParaRPr lang="en-US" smtClean="0"/>
          </a:p>
          <a:p>
            <a:endParaRPr lang="en-US"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noFill/>
          <a:ln/>
        </p:spPr>
        <p:txBody>
          <a:bodyPr/>
          <a:lstStyle/>
          <a:p>
            <a:r>
              <a:rPr lang="en-US" smtClean="0"/>
              <a:t>Let me describe some basic notations before going into the Single SNP Genotype calling method</a:t>
            </a:r>
          </a:p>
          <a:p>
            <a:endParaRPr lang="en-US" smtClean="0"/>
          </a:p>
          <a:p>
            <a:r>
              <a:rPr lang="en-US" smtClean="0"/>
              <a:t>A read r(i) describes the set observed alleles from each read at SNP i, with coverage c_i. 0/1 values are used to describe each read, where 0 is the major allele and 1 is the minor allele, each allele represenenting one of the chromosomes in the genome</a:t>
            </a:r>
          </a:p>
          <a:p>
            <a:endParaRPr lang="en-US" smtClean="0"/>
          </a:p>
          <a:p>
            <a:r>
              <a:rPr lang="en-US" smtClean="0"/>
              <a:t>We assume SNPs are unlinked since the short reads typically do not make coverage of more than one SNP feasible. </a:t>
            </a:r>
          </a:p>
          <a:p>
            <a:endParaRPr lang="en-US" smtClean="0"/>
          </a:p>
          <a:p>
            <a:r>
              <a:rPr lang="en-US" smtClean="0"/>
              <a:t>To describe genotype sequences, we use additive notations for each SNP, with 0 and 2 values in the genotype sequence representing homozygotes, 1 being a heterozygote, where a sufficient amount of reads covering both alleles at the same SNP exist. </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p:txBody>
          <a:bodyPr/>
          <a:lstStyle/>
          <a:p>
            <a:pPr>
              <a:defRPr/>
            </a:pPr>
            <a:fld id="{2C9B964E-C4C4-4CA4-878F-D00DC66B9D86}" type="slidenum">
              <a:rPr lang="en-US" smtClean="0"/>
              <a:pPr>
                <a:defRPr/>
              </a:pPr>
              <a:t>127</a:t>
            </a:fld>
            <a:endParaRPr lang="en-US" smtClean="0"/>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p:txBody>
          <a:bodyPr/>
          <a:lstStyle/>
          <a:p>
            <a:pPr>
              <a:defRPr/>
            </a:pPr>
            <a:fld id="{C7DCA495-7CFD-4675-91BC-94D202B203F3}" type="slidenum">
              <a:rPr lang="en-US" smtClean="0"/>
              <a:pPr>
                <a:defRPr/>
              </a:pPr>
              <a:t>129</a:t>
            </a:fld>
            <a:endParaRPr lang="en-US" smtClean="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xfrm>
            <a:off x="915988" y="4416425"/>
            <a:ext cx="5026025" cy="4181475"/>
          </a:xfrm>
          <a:noFill/>
          <a:ln/>
        </p:spPr>
        <p:txBody>
          <a:bodyPr/>
          <a:lstStyle/>
          <a:p>
            <a:pPr eaLnBrk="1" hangingPunct="1"/>
            <a:endParaRPr lang="en-US"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p:spPr>
        <p:txBody>
          <a:bodyPr/>
          <a:lstStyle/>
          <a:p>
            <a:r>
              <a:rPr lang="en-US" smtClean="0"/>
              <a:t>“My research is focused on improving data quality of Single Nucleotide Polymorphisms (or SNPs).”</a:t>
            </a:r>
          </a:p>
          <a:p>
            <a:r>
              <a:rPr lang="en-US" smtClean="0"/>
              <a:t>“A SNP is a single base pair nucleotide variation between individuals of the same species at a specific locus along the genome”</a:t>
            </a:r>
          </a:p>
          <a:p>
            <a:r>
              <a:rPr lang="en-US" smtClean="0"/>
              <a:t>“It is the main form of genomic variation, occurring in over 12 million out of the 3 billion base pair nucleotides in the human genome”</a:t>
            </a:r>
          </a:p>
          <a:p>
            <a:r>
              <a:rPr lang="en-US" smtClean="0"/>
              <a:t>“The majority of SNPs are bi-allelic, meaning the variation is between only 2 nucleotides at a specific locus”</a:t>
            </a:r>
          </a:p>
          <a:p>
            <a:r>
              <a:rPr lang="en-US" smtClean="0"/>
              <a:t>“We assume bi-allelic properties in my research, and notation will encode the major allele as a 0 and the minor allele as a 1”</a:t>
            </a:r>
          </a:p>
          <a:p>
            <a:r>
              <a:rPr lang="en-US" smtClean="0"/>
              <a:t>“SNP are critical to the success of Disease-Gene Mapping, and SNP Genotypes are central to methods such as Genome-Wide Association Studies”</a:t>
            </a:r>
          </a:p>
        </p:txBody>
      </p:sp>
      <p:sp>
        <p:nvSpPr>
          <p:cNvPr id="4" name="Slide Number Placeholder 3"/>
          <p:cNvSpPr>
            <a:spLocks noGrp="1"/>
          </p:cNvSpPr>
          <p:nvPr>
            <p:ph type="sldNum" sz="quarter" idx="5"/>
          </p:nvPr>
        </p:nvSpPr>
        <p:spPr/>
        <p:txBody>
          <a:bodyPr/>
          <a:lstStyle/>
          <a:p>
            <a:pPr>
              <a:defRPr/>
            </a:pPr>
            <a:fld id="{A4D30B04-1DC8-45C6-B7A9-DF1F528EE4EE}" type="slidenum">
              <a:rPr lang="en-US" smtClean="0"/>
              <a:pPr>
                <a:defRPr/>
              </a:pPr>
              <a:t>131</a:t>
            </a:fld>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p:txBody>
          <a:bodyPr/>
          <a:lstStyle/>
          <a:p>
            <a:pPr>
              <a:defRPr/>
            </a:pPr>
            <a:fld id="{9CC45B57-C2F5-423F-AA13-2F1FF5A18404}" type="slidenum">
              <a:rPr lang="en-US" smtClean="0"/>
              <a:pPr>
                <a:defRPr/>
              </a:pPr>
              <a:t>132</a:t>
            </a:fld>
            <a:endParaRPr lang="en-US" smtClean="0"/>
          </a:p>
        </p:txBody>
      </p:sp>
      <p:sp>
        <p:nvSpPr>
          <p:cNvPr id="78851" name="Rectangle 2"/>
          <p:cNvSpPr>
            <a:spLocks noGrp="1" noRot="1" noChangeAspect="1" noChangeArrowheads="1" noTextEdit="1"/>
          </p:cNvSpPr>
          <p:nvPr>
            <p:ph type="sldImg"/>
          </p:nvPr>
        </p:nvSpPr>
        <p:spPr>
          <a:xfrm>
            <a:off x="1106488" y="700088"/>
            <a:ext cx="4645025" cy="3484562"/>
          </a:xfrm>
          <a:ln w="12700" cap="flat">
            <a:solidFill>
              <a:schemeClr val="tx1"/>
            </a:solidFill>
          </a:ln>
        </p:spPr>
      </p:sp>
      <p:sp>
        <p:nvSpPr>
          <p:cNvPr id="78852" name="Rectangle 3"/>
          <p:cNvSpPr>
            <a:spLocks noGrp="1" noChangeArrowheads="1"/>
          </p:cNvSpPr>
          <p:nvPr>
            <p:ph type="body" idx="1"/>
          </p:nvPr>
        </p:nvSpPr>
        <p:spPr>
          <a:xfrm>
            <a:off x="914400" y="4414838"/>
            <a:ext cx="5029200" cy="4181475"/>
          </a:xfrm>
          <a:noFill/>
          <a:ln/>
        </p:spPr>
        <p:txBody>
          <a:bodyPr lIns="76918" tIns="38460" rIns="76918" bIns="38460"/>
          <a:lstStyle/>
          <a:p>
            <a:r>
              <a:rPr lang="en-US" sz="900" dirty="0" smtClean="0"/>
              <a:t>“With the sequencing of the human genome, the mapping of human haplotypes by the </a:t>
            </a:r>
            <a:r>
              <a:rPr lang="en-US" sz="900" dirty="0" err="1" smtClean="0"/>
              <a:t>HapMap</a:t>
            </a:r>
            <a:r>
              <a:rPr lang="en-US" sz="900" dirty="0" smtClean="0"/>
              <a:t> project and rapid advances in SNP genotyping technologies, SNPs have become the genetic marker of choice for identification and mapping of disease-related genes via GWAS.”</a:t>
            </a:r>
          </a:p>
          <a:p>
            <a:r>
              <a:rPr lang="en-US" sz="900" dirty="0" smtClean="0"/>
              <a:t>“GWAS is a method…”</a:t>
            </a:r>
          </a:p>
          <a:p>
            <a:r>
              <a:rPr lang="en-US" sz="900" dirty="0" smtClean="0"/>
              <a:t>“There are numerous ongoing association studies, and this has resulted in huge amounts of SNP genotype data.”</a:t>
            </a:r>
          </a:p>
          <a:p>
            <a:r>
              <a:rPr lang="en-US" sz="900" dirty="0" smtClean="0"/>
              <a:t>“These 2 examples illustrate how large in scope some of these GWASs are. “</a:t>
            </a:r>
          </a:p>
          <a:p>
            <a:r>
              <a:rPr lang="en-US" sz="900" dirty="0" smtClean="0"/>
              <a:t>“With all of this ongoing analysis, there is major concern for the quality of genotype data.”</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p:txBody>
          <a:bodyPr/>
          <a:lstStyle/>
          <a:p>
            <a:pPr>
              <a:defRPr/>
            </a:pPr>
            <a:fld id="{6079E67C-1303-4F50-BA5F-5F062F0C1EC1}" type="slidenum">
              <a:rPr lang="en-US" smtClean="0"/>
              <a:pPr>
                <a:defRPr/>
              </a:pPr>
              <a:t>133</a:t>
            </a:fld>
            <a:endParaRPr lang="en-US" smtClean="0"/>
          </a:p>
        </p:txBody>
      </p:sp>
      <p:sp>
        <p:nvSpPr>
          <p:cNvPr id="79875" name="Rectangle 2"/>
          <p:cNvSpPr>
            <a:spLocks noGrp="1" noRot="1" noChangeAspect="1" noChangeArrowheads="1" noTextEdit="1"/>
          </p:cNvSpPr>
          <p:nvPr>
            <p:ph type="sldImg"/>
          </p:nvPr>
        </p:nvSpPr>
        <p:spPr>
          <a:xfrm>
            <a:off x="1106488" y="700088"/>
            <a:ext cx="4645025" cy="3484562"/>
          </a:xfrm>
          <a:ln w="12700" cap="flat">
            <a:solidFill>
              <a:schemeClr val="tx1"/>
            </a:solidFill>
          </a:ln>
        </p:spPr>
      </p:sp>
      <p:sp>
        <p:nvSpPr>
          <p:cNvPr id="79876" name="Rectangle 3"/>
          <p:cNvSpPr>
            <a:spLocks noGrp="1" noChangeArrowheads="1"/>
          </p:cNvSpPr>
          <p:nvPr>
            <p:ph type="body" idx="1"/>
          </p:nvPr>
        </p:nvSpPr>
        <p:spPr>
          <a:xfrm>
            <a:off x="914400" y="4414838"/>
            <a:ext cx="5029200" cy="4181475"/>
          </a:xfrm>
          <a:noFill/>
          <a:ln/>
        </p:spPr>
        <p:txBody>
          <a:bodyPr lIns="76918" tIns="38460" rIns="76918" bIns="38460"/>
          <a:lstStyle/>
          <a:p>
            <a:r>
              <a:rPr lang="en-US" sz="900" smtClean="0"/>
              <a:t>“We focus on two problems addressing computational challenges to Disease gene mapping when SNP Genotypes are used”</a:t>
            </a: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p:txBody>
          <a:bodyPr/>
          <a:lstStyle/>
          <a:p>
            <a:pPr>
              <a:defRPr/>
            </a:pPr>
            <a:fld id="{951F9239-C2F7-40B1-819F-6ED465C7B6A1}" type="slidenum">
              <a:rPr lang="en-US" smtClean="0"/>
              <a:pPr>
                <a:defRPr/>
              </a:pPr>
              <a:t>135</a:t>
            </a:fld>
            <a:endParaRPr lang="en-US" smtClean="0"/>
          </a:p>
        </p:txBody>
      </p:sp>
      <p:sp>
        <p:nvSpPr>
          <p:cNvPr id="80899" name="Rectangle 2"/>
          <p:cNvSpPr>
            <a:spLocks noGrp="1" noRot="1" noChangeAspect="1" noChangeArrowheads="1" noTextEdit="1"/>
          </p:cNvSpPr>
          <p:nvPr>
            <p:ph type="sldImg"/>
          </p:nvPr>
        </p:nvSpPr>
        <p:spPr>
          <a:solidFill>
            <a:srgbClr val="FFFFFF"/>
          </a:solidFill>
          <a:ln/>
        </p:spPr>
      </p:sp>
      <p:sp>
        <p:nvSpPr>
          <p:cNvPr id="80900" name="Rectangle 3"/>
          <p:cNvSpPr>
            <a:spLocks noGrp="1" noChangeArrowheads="1"/>
          </p:cNvSpPr>
          <p:nvPr>
            <p:ph type="body" idx="1"/>
          </p:nvPr>
        </p:nvSpPr>
        <p:spPr>
          <a:solidFill>
            <a:srgbClr val="FFFFFF"/>
          </a:solidFill>
          <a:ln>
            <a:solidFill>
              <a:srgbClr val="000000"/>
            </a:solidFill>
          </a:ln>
        </p:spPr>
        <p:txBody>
          <a:bodyPr lIns="90721" tIns="45361" rIns="90721" bIns="45361"/>
          <a:lstStyle/>
          <a:p>
            <a:pPr eaLnBrk="1" hangingPunct="1"/>
            <a:r>
              <a:rPr lang="en-US" dirty="0" smtClean="0"/>
              <a:t>-Genotyping Errors present a real problem despite advances in technologies</a:t>
            </a:r>
          </a:p>
          <a:p>
            <a:pPr eaLnBrk="1" hangingPunct="1"/>
            <a:r>
              <a:rPr lang="en-US" dirty="0" smtClean="0"/>
              <a:t>-For example, </a:t>
            </a:r>
            <a:r>
              <a:rPr lang="en-US" dirty="0" err="1" smtClean="0"/>
              <a:t>Zaitlen</a:t>
            </a:r>
            <a:r>
              <a:rPr lang="en-US" dirty="0" smtClean="0"/>
              <a:t> et al found approximately 1% of all </a:t>
            </a:r>
            <a:r>
              <a:rPr lang="en-US" dirty="0" err="1" smtClean="0"/>
              <a:t>dnSNP</a:t>
            </a:r>
            <a:r>
              <a:rPr lang="en-US" dirty="0" smtClean="0"/>
              <a:t> genotypes that were typed multiple times showed to have inconsistencies. These inconsistencies indicate genotype errors</a:t>
            </a:r>
          </a:p>
          <a:p>
            <a:pPr eaLnBrk="1" hangingPunct="1"/>
            <a:r>
              <a:rPr lang="en-US" dirty="0" smtClean="0"/>
              <a:t>-Some errors are easy to detect, such as those cause by problematic assays, which can be detected by deviation from the Hardy-Weinberg equilibrium. </a:t>
            </a:r>
          </a:p>
          <a:p>
            <a:pPr eaLnBrk="1" hangingPunct="1"/>
            <a:r>
              <a:rPr lang="en-US" dirty="0" smtClean="0"/>
              <a:t>-In pedigree data, errors that results in </a:t>
            </a:r>
            <a:r>
              <a:rPr lang="en-US" dirty="0" err="1" smtClean="0"/>
              <a:t>Mendelian</a:t>
            </a:r>
            <a:r>
              <a:rPr lang="en-US" dirty="0" smtClean="0"/>
              <a:t> Inconsistencies can also be found easily. </a:t>
            </a:r>
          </a:p>
          <a:p>
            <a:pPr eaLnBrk="1" hangingPunct="1"/>
            <a:r>
              <a:rPr lang="en-US" dirty="0" smtClean="0"/>
              <a:t>However not all errors can be detected in this way- </a:t>
            </a:r>
          </a:p>
          <a:p>
            <a:pPr eaLnBrk="1" hangingPunct="1"/>
            <a:r>
              <a:rPr lang="en-US" dirty="0" smtClean="0"/>
              <a:t>-For example, in trio data, only approximately 30% of all genotyping errors are </a:t>
            </a:r>
            <a:r>
              <a:rPr lang="en-US" dirty="0" err="1" smtClean="0"/>
              <a:t>Mendelian</a:t>
            </a:r>
            <a:r>
              <a:rPr lang="en-US" dirty="0" smtClean="0"/>
              <a:t> inconsistent</a:t>
            </a:r>
          </a:p>
          <a:p>
            <a:pPr>
              <a:spcBef>
                <a:spcPct val="40000"/>
              </a:spcBef>
            </a:pPr>
            <a:r>
              <a:rPr lang="en-US" dirty="0" smtClean="0"/>
              <a:t>-Even low error levels can have large effects for some study designs (e.g. rare alleles, </a:t>
            </a:r>
            <a:r>
              <a:rPr lang="en-US" dirty="0" err="1" smtClean="0"/>
              <a:t>haplotype</a:t>
            </a:r>
            <a:r>
              <a:rPr lang="en-US" dirty="0" smtClean="0"/>
              <a:t>-based)</a:t>
            </a:r>
          </a:p>
          <a:p>
            <a:pPr>
              <a:spcBef>
                <a:spcPct val="40000"/>
              </a:spcBef>
            </a:pPr>
            <a:r>
              <a:rPr lang="en-US" dirty="0" smtClean="0"/>
              <a:t>-Errors as low as .1% can increase Type I error rates in haplotype sharing transmission disequilibrium test (HS-TDT) [Knapp&amp;Becker04]</a:t>
            </a:r>
          </a:p>
          <a:p>
            <a:pPr>
              <a:spcBef>
                <a:spcPct val="40000"/>
              </a:spcBef>
            </a:pPr>
            <a:r>
              <a:rPr lang="en-US" dirty="0" smtClean="0"/>
              <a:t>-1% errors decrease power by 10-50% for linkage, and by 5-20% for association [Douglas et al. 00, </a:t>
            </a:r>
            <a:r>
              <a:rPr lang="en-US" dirty="0" err="1" smtClean="0"/>
              <a:t>Abecasis</a:t>
            </a:r>
            <a:r>
              <a:rPr lang="en-US" dirty="0" smtClean="0"/>
              <a:t> et al. 01]</a:t>
            </a:r>
          </a:p>
          <a:p>
            <a:pPr>
              <a:spcBef>
                <a:spcPct val="40000"/>
              </a:spcBef>
            </a:pPr>
            <a:r>
              <a:rPr lang="en-US" dirty="0" smtClean="0"/>
              <a:t>-In this work we propose methods to detect the remaining 70% which are </a:t>
            </a:r>
            <a:r>
              <a:rPr lang="en-US" dirty="0" err="1" smtClean="0"/>
              <a:t>Mendelian</a:t>
            </a:r>
            <a:r>
              <a:rPr lang="en-US" dirty="0" smtClean="0"/>
              <a:t> consistent.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2438400"/>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w="9525">
                <a:noFill/>
                <a:miter lim="800000"/>
                <a:headEnd/>
                <a:tailEnd/>
              </a:ln>
              <a:effectLst/>
            </p:spPr>
            <p:txBody>
              <a:bodyPr wrap="none" anchor="ctr"/>
              <a:lstStyle/>
              <a:p>
                <a:pPr eaLnBrk="0" hangingPunct="0">
                  <a:defRPr/>
                </a:pPr>
                <a:endParaRPr lang="en-US" sz="1800">
                  <a:cs typeface="+mn-cs"/>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eaLnBrk="0" hangingPunct="0">
                  <a:defRPr/>
                </a:pPr>
                <a:endParaRPr lang="en-US" sz="1800">
                  <a:cs typeface="+mn-cs"/>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w="9525">
                <a:noFill/>
                <a:miter lim="800000"/>
                <a:headEnd/>
                <a:tailEnd/>
              </a:ln>
              <a:effectLst/>
            </p:spPr>
            <p:txBody>
              <a:bodyPr wrap="none" anchor="ctr"/>
              <a:lstStyle/>
              <a:p>
                <a:pPr eaLnBrk="0" hangingPunct="0">
                  <a:defRPr/>
                </a:pPr>
                <a:endParaRPr lang="en-US" sz="1800">
                  <a:cs typeface="+mn-cs"/>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eaLnBrk="0" hangingPunct="0">
                  <a:defRPr/>
                </a:pPr>
                <a:endParaRPr lang="en-US" sz="1800">
                  <a:cs typeface="+mn-cs"/>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eaLnBrk="0" hangingPunct="0">
                <a:defRPr/>
              </a:pPr>
              <a:endParaRPr lang="en-US" sz="1800">
                <a:cs typeface="+mn-cs"/>
              </a:endParaRPr>
            </a:p>
          </p:txBody>
        </p:sp>
        <p:sp>
          <p:nvSpPr>
            <p:cNvPr id="8" name="Rectangle 10"/>
            <p:cNvSpPr>
              <a:spLocks noChangeArrowheads="1"/>
            </p:cNvSpPr>
            <p:nvPr/>
          </p:nvSpPr>
          <p:spPr bwMode="auto">
            <a:xfrm>
              <a:off x="400" y="1536"/>
              <a:ext cx="20" cy="663"/>
            </a:xfrm>
            <a:prstGeom prst="rect">
              <a:avLst/>
            </a:prstGeom>
            <a:solidFill>
              <a:schemeClr val="bg2"/>
            </a:solidFill>
            <a:ln w="9525">
              <a:noFill/>
              <a:miter lim="800000"/>
              <a:headEnd/>
              <a:tailEnd/>
            </a:ln>
            <a:effectLst/>
          </p:spPr>
          <p:txBody>
            <a:bodyPr wrap="none" anchor="ctr"/>
            <a:lstStyle/>
            <a:p>
              <a:pPr eaLnBrk="0" hangingPunct="0">
                <a:defRPr/>
              </a:pPr>
              <a:endParaRPr lang="en-US" sz="1800">
                <a:cs typeface="+mn-cs"/>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eaLnBrk="0" hangingPunct="0">
                <a:defRPr/>
              </a:pPr>
              <a:endParaRPr lang="en-US" sz="1800">
                <a:cs typeface="+mn-cs"/>
              </a:endParaRPr>
            </a:p>
          </p:txBody>
        </p:sp>
      </p:grpSp>
      <p:sp>
        <p:nvSpPr>
          <p:cNvPr id="22540" name="Rectangle 12"/>
          <p:cNvSpPr>
            <a:spLocks noGrp="1" noChangeArrowheads="1"/>
          </p:cNvSpPr>
          <p:nvPr>
            <p:ph type="ctrTitle"/>
          </p:nvPr>
        </p:nvSpPr>
        <p:spPr>
          <a:xfrm>
            <a:off x="990600" y="1676400"/>
            <a:ext cx="7772400" cy="1462088"/>
          </a:xfrm>
        </p:spPr>
        <p:txBody>
          <a:bodyPr/>
          <a:lstStyle>
            <a:lvl1pPr>
              <a:defRPr/>
            </a:lvl1pPr>
          </a:lstStyle>
          <a:p>
            <a:r>
              <a:rPr lang="en-US"/>
              <a:t>Click to edit Master title style</a:t>
            </a:r>
          </a:p>
        </p:txBody>
      </p:sp>
      <p:sp>
        <p:nvSpPr>
          <p:cNvPr id="22541"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9B9D98DE-49F2-4C15-BA5F-D5B08100E583}"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C6403F08-DE89-4A38-B47D-6E60EBDF04A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32625" y="214313"/>
            <a:ext cx="1958975" cy="58816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50938" y="214313"/>
            <a:ext cx="5729287" cy="58816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0368E12C-1DB3-40A6-8B37-354B887339D0}"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50938" y="214313"/>
            <a:ext cx="7793037" cy="146208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19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816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BFD252A0-D645-4B3C-B769-81D2097AD509}"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50938" y="214313"/>
            <a:ext cx="7793037" cy="146208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19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1816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1816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1"/>
          <p:cNvSpPr>
            <a:spLocks noGrp="1" noChangeArrowheads="1"/>
          </p:cNvSpPr>
          <p:nvPr>
            <p:ph type="dt" sz="half" idx="10"/>
          </p:nvPr>
        </p:nvSpPr>
        <p:spPr>
          <a:ln/>
        </p:spPr>
        <p:txBody>
          <a:bodyPr/>
          <a:lstStyle>
            <a:lvl1pPr>
              <a:defRPr/>
            </a:lvl1pPr>
          </a:lstStyle>
          <a:p>
            <a:pPr>
              <a:defRPr/>
            </a:pPr>
            <a:endParaRPr lang="en-US"/>
          </a:p>
        </p:txBody>
      </p:sp>
      <p:sp>
        <p:nvSpPr>
          <p:cNvPr id="7" name="Rectangle 12"/>
          <p:cNvSpPr>
            <a:spLocks noGrp="1" noChangeArrowheads="1"/>
          </p:cNvSpPr>
          <p:nvPr>
            <p:ph type="ftr" sz="quarter" idx="11"/>
          </p:nvPr>
        </p:nvSpPr>
        <p:spPr>
          <a:ln/>
        </p:spPr>
        <p:txBody>
          <a:bodyPr/>
          <a:lstStyle>
            <a:lvl1pPr>
              <a:defRPr/>
            </a:lvl1pPr>
          </a:lstStyle>
          <a:p>
            <a:pPr>
              <a:defRPr/>
            </a:pPr>
            <a:endParaRPr lang="en-US"/>
          </a:p>
        </p:txBody>
      </p:sp>
      <p:sp>
        <p:nvSpPr>
          <p:cNvPr id="8" name="Rectangle 13"/>
          <p:cNvSpPr>
            <a:spLocks noGrp="1" noChangeArrowheads="1"/>
          </p:cNvSpPr>
          <p:nvPr>
            <p:ph type="sldNum" sz="quarter" idx="12"/>
          </p:nvPr>
        </p:nvSpPr>
        <p:spPr>
          <a:ln/>
        </p:spPr>
        <p:txBody>
          <a:bodyPr/>
          <a:lstStyle>
            <a:lvl1pPr>
              <a:defRPr/>
            </a:lvl1pPr>
          </a:lstStyle>
          <a:p>
            <a:pPr>
              <a:defRPr/>
            </a:pPr>
            <a:fld id="{E9C5EEF7-E04F-4A74-BD91-41D1788AA83F}"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8744" y="228600"/>
            <a:ext cx="8890000" cy="101798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9575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91050" y="1600200"/>
            <a:ext cx="4095750" cy="2243931"/>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91050" y="3882231"/>
            <a:ext cx="4095750" cy="2243931"/>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381000" y="214313"/>
            <a:ext cx="8458200" cy="852487"/>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381000" y="1447800"/>
            <a:ext cx="4152900" cy="247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86300" y="1447800"/>
            <a:ext cx="4152900" cy="247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381000" y="4076700"/>
            <a:ext cx="4152900" cy="247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86300" y="4076700"/>
            <a:ext cx="4152900" cy="247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33F715B6-B6C2-4407-8CFF-EAACF463792E}"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6EECD996-8B11-4653-BBB9-A9010A0EDA2D}"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816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8CC908DA-0DFE-4EDA-AE5D-91705EA103D4}"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1"/>
          <p:cNvSpPr>
            <a:spLocks noGrp="1" noChangeArrowheads="1"/>
          </p:cNvSpPr>
          <p:nvPr>
            <p:ph type="dt" sz="half" idx="10"/>
          </p:nvPr>
        </p:nvSpPr>
        <p:spPr>
          <a:ln/>
        </p:spPr>
        <p:txBody>
          <a:bodyPr/>
          <a:lstStyle>
            <a:lvl1pPr>
              <a:defRPr/>
            </a:lvl1pPr>
          </a:lstStyle>
          <a:p>
            <a:pPr>
              <a:defRPr/>
            </a:pPr>
            <a:endParaRPr lang="en-US"/>
          </a:p>
        </p:txBody>
      </p:sp>
      <p:sp>
        <p:nvSpPr>
          <p:cNvPr id="8" name="Rectangle 12"/>
          <p:cNvSpPr>
            <a:spLocks noGrp="1" noChangeArrowheads="1"/>
          </p:cNvSpPr>
          <p:nvPr>
            <p:ph type="ftr" sz="quarter" idx="11"/>
          </p:nvPr>
        </p:nvSpPr>
        <p:spPr>
          <a:ln/>
        </p:spPr>
        <p:txBody>
          <a:bodyPr/>
          <a:lstStyle>
            <a:lvl1pPr>
              <a:defRPr/>
            </a:lvl1pPr>
          </a:lstStyle>
          <a:p>
            <a:pPr>
              <a:defRPr/>
            </a:pPr>
            <a:endParaRPr lang="en-US"/>
          </a:p>
        </p:txBody>
      </p:sp>
      <p:sp>
        <p:nvSpPr>
          <p:cNvPr id="9" name="Rectangle 13"/>
          <p:cNvSpPr>
            <a:spLocks noGrp="1" noChangeArrowheads="1"/>
          </p:cNvSpPr>
          <p:nvPr>
            <p:ph type="sldNum" sz="quarter" idx="12"/>
          </p:nvPr>
        </p:nvSpPr>
        <p:spPr>
          <a:ln/>
        </p:spPr>
        <p:txBody>
          <a:bodyPr/>
          <a:lstStyle>
            <a:lvl1pPr>
              <a:defRPr/>
            </a:lvl1pPr>
          </a:lstStyle>
          <a:p>
            <a:pPr>
              <a:defRPr/>
            </a:pPr>
            <a:fld id="{2167DC1A-26E0-458E-BB39-464F16E66987}"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1"/>
          <p:cNvSpPr>
            <a:spLocks noGrp="1" noChangeArrowheads="1"/>
          </p:cNvSpPr>
          <p:nvPr>
            <p:ph type="dt" sz="half" idx="10"/>
          </p:nvPr>
        </p:nvSpPr>
        <p:spPr>
          <a:ln/>
        </p:spPr>
        <p:txBody>
          <a:bodyPr/>
          <a:lstStyle>
            <a:lvl1pPr>
              <a:defRPr/>
            </a:lvl1pPr>
          </a:lstStyle>
          <a:p>
            <a:pPr>
              <a:defRPr/>
            </a:pPr>
            <a:endParaRPr lang="en-US"/>
          </a:p>
        </p:txBody>
      </p:sp>
      <p:sp>
        <p:nvSpPr>
          <p:cNvPr id="4" name="Rectangle 12"/>
          <p:cNvSpPr>
            <a:spLocks noGrp="1" noChangeArrowheads="1"/>
          </p:cNvSpPr>
          <p:nvPr>
            <p:ph type="ftr" sz="quarter" idx="11"/>
          </p:nvPr>
        </p:nvSpPr>
        <p:spPr>
          <a:ln/>
        </p:spPr>
        <p:txBody>
          <a:bodyPr/>
          <a:lstStyle>
            <a:lvl1pPr>
              <a:defRPr/>
            </a:lvl1pPr>
          </a:lstStyle>
          <a:p>
            <a:pPr>
              <a:defRPr/>
            </a:pPr>
            <a:endParaRPr lang="en-US"/>
          </a:p>
        </p:txBody>
      </p:sp>
      <p:sp>
        <p:nvSpPr>
          <p:cNvPr id="5" name="Rectangle 13"/>
          <p:cNvSpPr>
            <a:spLocks noGrp="1" noChangeArrowheads="1"/>
          </p:cNvSpPr>
          <p:nvPr>
            <p:ph type="sldNum" sz="quarter" idx="12"/>
          </p:nvPr>
        </p:nvSpPr>
        <p:spPr>
          <a:ln/>
        </p:spPr>
        <p:txBody>
          <a:bodyPr/>
          <a:lstStyle>
            <a:lvl1pPr>
              <a:defRPr/>
            </a:lvl1pPr>
          </a:lstStyle>
          <a:p>
            <a:pPr>
              <a:defRPr/>
            </a:pPr>
            <a:fld id="{EE549A07-A01E-427F-B742-83709F2AE65C}"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p>
        </p:txBody>
      </p:sp>
      <p:sp>
        <p:nvSpPr>
          <p:cNvPr id="3" name="Rectangle 12"/>
          <p:cNvSpPr>
            <a:spLocks noGrp="1" noChangeArrowheads="1"/>
          </p:cNvSpPr>
          <p:nvPr>
            <p:ph type="ftr" sz="quarter" idx="11"/>
          </p:nvPr>
        </p:nvSpPr>
        <p:spPr>
          <a:ln/>
        </p:spPr>
        <p:txBody>
          <a:bodyPr/>
          <a:lstStyle>
            <a:lvl1pPr>
              <a:defRPr/>
            </a:lvl1pPr>
          </a:lstStyle>
          <a:p>
            <a:pPr>
              <a:defRPr/>
            </a:pPr>
            <a:endParaRPr lang="en-US"/>
          </a:p>
        </p:txBody>
      </p:sp>
      <p:sp>
        <p:nvSpPr>
          <p:cNvPr id="4" name="Rectangle 13"/>
          <p:cNvSpPr>
            <a:spLocks noGrp="1" noChangeArrowheads="1"/>
          </p:cNvSpPr>
          <p:nvPr>
            <p:ph type="sldNum" sz="quarter" idx="12"/>
          </p:nvPr>
        </p:nvSpPr>
        <p:spPr>
          <a:ln/>
        </p:spPr>
        <p:txBody>
          <a:bodyPr/>
          <a:lstStyle>
            <a:lvl1pPr>
              <a:defRPr/>
            </a:lvl1pPr>
          </a:lstStyle>
          <a:p>
            <a:pPr>
              <a:defRPr/>
            </a:pPr>
            <a:fld id="{193C4F32-5F53-4DA8-A041-9089F3E61399}"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CBBDB19F-0259-4743-B24E-5A881CBD9A71}"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AFB53BBF-E1FC-475C-8431-EFE61E3A25BC}"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ChangeArrowheads="1"/>
          </p:cNvSpPr>
          <p:nvPr/>
        </p:nvSpPr>
        <p:spPr bwMode="ltGray">
          <a:xfrm>
            <a:off x="417513" y="1098550"/>
            <a:ext cx="438150" cy="474663"/>
          </a:xfrm>
          <a:prstGeom prst="rect">
            <a:avLst/>
          </a:prstGeom>
          <a:solidFill>
            <a:schemeClr val="accent2"/>
          </a:solidFill>
          <a:ln w="9525">
            <a:noFill/>
            <a:miter lim="800000"/>
            <a:headEnd/>
            <a:tailEnd/>
          </a:ln>
          <a:effectLst/>
        </p:spPr>
        <p:txBody>
          <a:bodyPr wrap="none" anchor="ctr"/>
          <a:lstStyle/>
          <a:p>
            <a:pPr algn="ctr">
              <a:defRPr/>
            </a:pPr>
            <a:endParaRPr kumimoji="1" lang="en-US" sz="2400">
              <a:cs typeface="+mn-cs"/>
            </a:endParaRPr>
          </a:p>
        </p:txBody>
      </p:sp>
      <p:sp>
        <p:nvSpPr>
          <p:cNvPr id="21507"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a:defRPr/>
            </a:pPr>
            <a:endParaRPr kumimoji="1" lang="en-US" sz="2400">
              <a:cs typeface="+mn-cs"/>
            </a:endParaRPr>
          </a:p>
        </p:txBody>
      </p:sp>
      <p:sp>
        <p:nvSpPr>
          <p:cNvPr id="21508" name="Rectangle 4"/>
          <p:cNvSpPr>
            <a:spLocks noChangeArrowheads="1"/>
          </p:cNvSpPr>
          <p:nvPr/>
        </p:nvSpPr>
        <p:spPr bwMode="ltGray">
          <a:xfrm>
            <a:off x="541338" y="1520825"/>
            <a:ext cx="422275" cy="474663"/>
          </a:xfrm>
          <a:prstGeom prst="rect">
            <a:avLst/>
          </a:prstGeom>
          <a:solidFill>
            <a:schemeClr val="folHlink"/>
          </a:solidFill>
          <a:ln w="9525">
            <a:noFill/>
            <a:miter lim="800000"/>
            <a:headEnd/>
            <a:tailEnd/>
          </a:ln>
          <a:effectLst/>
        </p:spPr>
        <p:txBody>
          <a:bodyPr wrap="none" anchor="ctr"/>
          <a:lstStyle/>
          <a:p>
            <a:pPr algn="ctr">
              <a:defRPr/>
            </a:pPr>
            <a:endParaRPr kumimoji="1" lang="en-US" sz="2400">
              <a:cs typeface="+mn-cs"/>
            </a:endParaRPr>
          </a:p>
        </p:txBody>
      </p:sp>
      <p:sp>
        <p:nvSpPr>
          <p:cNvPr id="21509"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kumimoji="1" lang="en-US" sz="2400">
              <a:cs typeface="+mn-cs"/>
            </a:endParaRPr>
          </a:p>
        </p:txBody>
      </p:sp>
      <p:sp>
        <p:nvSpPr>
          <p:cNvPr id="21510"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a:defRPr/>
            </a:pPr>
            <a:endParaRPr kumimoji="1" lang="en-US" sz="2400">
              <a:cs typeface="+mn-cs"/>
            </a:endParaRPr>
          </a:p>
        </p:txBody>
      </p:sp>
      <p:sp>
        <p:nvSpPr>
          <p:cNvPr id="21511" name="Rectangle 7"/>
          <p:cNvSpPr>
            <a:spLocks noChangeArrowheads="1"/>
          </p:cNvSpPr>
          <p:nvPr/>
        </p:nvSpPr>
        <p:spPr bwMode="gray">
          <a:xfrm>
            <a:off x="762000" y="990600"/>
            <a:ext cx="31750" cy="1052513"/>
          </a:xfrm>
          <a:prstGeom prst="rect">
            <a:avLst/>
          </a:prstGeom>
          <a:solidFill>
            <a:schemeClr val="bg2"/>
          </a:solidFill>
          <a:ln w="9525">
            <a:noFill/>
            <a:miter lim="800000"/>
            <a:headEnd/>
            <a:tailEnd/>
          </a:ln>
          <a:effectLst/>
        </p:spPr>
        <p:txBody>
          <a:bodyPr wrap="none" anchor="ctr"/>
          <a:lstStyle/>
          <a:p>
            <a:pPr algn="ctr">
              <a:defRPr/>
            </a:pPr>
            <a:endParaRPr kumimoji="1" lang="en-US" sz="2400">
              <a:cs typeface="+mn-cs"/>
            </a:endParaRPr>
          </a:p>
        </p:txBody>
      </p:sp>
      <p:sp>
        <p:nvSpPr>
          <p:cNvPr id="21512"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kumimoji="1" lang="en-US" sz="2400">
              <a:cs typeface="+mn-cs"/>
            </a:endParaRPr>
          </a:p>
        </p:txBody>
      </p:sp>
      <p:sp>
        <p:nvSpPr>
          <p:cNvPr id="35849" name="Rectangle 9"/>
          <p:cNvSpPr>
            <a:spLocks noGrp="1" noChangeArrowheads="1"/>
          </p:cNvSpPr>
          <p:nvPr>
            <p:ph type="title"/>
          </p:nvPr>
        </p:nvSpPr>
        <p:spPr bwMode="auto">
          <a:xfrm>
            <a:off x="1150938" y="214313"/>
            <a:ext cx="7793037" cy="1462087"/>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35850" name="Rectangle 10"/>
          <p:cNvSpPr>
            <a:spLocks noGrp="1" noChangeArrowheads="1"/>
          </p:cNvSpPr>
          <p:nvPr>
            <p:ph type="body" idx="1"/>
          </p:nvPr>
        </p:nvSpPr>
        <p:spPr bwMode="auto">
          <a:xfrm>
            <a:off x="12192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515" name="Rectangle 11"/>
          <p:cNvSpPr>
            <a:spLocks noGrp="1" noChangeArrowheads="1"/>
          </p:cNvSpPr>
          <p:nvPr>
            <p:ph type="dt" sz="half" idx="2"/>
          </p:nvPr>
        </p:nvSpPr>
        <p:spPr bwMode="auto">
          <a:xfrm>
            <a:off x="1162050"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Tahoma" charset="0"/>
                <a:cs typeface="+mn-cs"/>
              </a:defRPr>
            </a:lvl1pPr>
          </a:lstStyle>
          <a:p>
            <a:pPr>
              <a:defRPr/>
            </a:pPr>
            <a:endParaRPr lang="en-US"/>
          </a:p>
        </p:txBody>
      </p:sp>
      <p:sp>
        <p:nvSpPr>
          <p:cNvPr id="21516" name="Rectangle 12"/>
          <p:cNvSpPr>
            <a:spLocks noGrp="1" noChangeArrowheads="1"/>
          </p:cNvSpPr>
          <p:nvPr>
            <p:ph type="ftr" sz="quarter" idx="3"/>
          </p:nvPr>
        </p:nvSpPr>
        <p:spPr bwMode="auto">
          <a:xfrm>
            <a:off x="36576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Tahoma" charset="0"/>
                <a:cs typeface="+mn-cs"/>
              </a:defRPr>
            </a:lvl1pPr>
          </a:lstStyle>
          <a:p>
            <a:pPr>
              <a:defRPr/>
            </a:pPr>
            <a:endParaRPr lang="en-US"/>
          </a:p>
        </p:txBody>
      </p:sp>
      <p:sp>
        <p:nvSpPr>
          <p:cNvPr id="21517" name="Rectangle 13"/>
          <p:cNvSpPr>
            <a:spLocks noGrp="1" noChangeArrowheads="1"/>
          </p:cNvSpPr>
          <p:nvPr>
            <p:ph type="sldNum" sz="quarter" idx="4"/>
          </p:nvPr>
        </p:nvSpPr>
        <p:spPr bwMode="auto">
          <a:xfrm>
            <a:off x="7042150"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atin typeface="Tahoma" charset="0"/>
                <a:cs typeface="+mn-cs"/>
              </a:defRPr>
            </a:lvl1pPr>
          </a:lstStyle>
          <a:p>
            <a:pPr>
              <a:defRPr/>
            </a:pPr>
            <a:fld id="{C3ECB9FF-E2FB-4627-BE01-5224BCC1AFB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44" r:id="rId1"/>
    <p:sldLayoutId id="2147484032" r:id="rId2"/>
    <p:sldLayoutId id="2147484033" r:id="rId3"/>
    <p:sldLayoutId id="2147484034" r:id="rId4"/>
    <p:sldLayoutId id="2147484035" r:id="rId5"/>
    <p:sldLayoutId id="2147484036" r:id="rId6"/>
    <p:sldLayoutId id="2147484037" r:id="rId7"/>
    <p:sldLayoutId id="2147484038" r:id="rId8"/>
    <p:sldLayoutId id="2147484039" r:id="rId9"/>
    <p:sldLayoutId id="2147484040" r:id="rId10"/>
    <p:sldLayoutId id="2147484041" r:id="rId11"/>
    <p:sldLayoutId id="2147484042" r:id="rId12"/>
    <p:sldLayoutId id="2147484043" r:id="rId13"/>
    <p:sldLayoutId id="2147484045" r:id="rId14"/>
    <p:sldLayoutId id="2147484046" r:id="rId15"/>
  </p:sldLayoutIdLs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ahoma" charset="0"/>
        </a:defRPr>
      </a:lvl2pPr>
      <a:lvl3pPr algn="l" rtl="0" eaLnBrk="0" fontAlgn="base" hangingPunct="0">
        <a:spcBef>
          <a:spcPct val="0"/>
        </a:spcBef>
        <a:spcAft>
          <a:spcPct val="0"/>
        </a:spcAft>
        <a:defRPr sz="4000">
          <a:solidFill>
            <a:schemeClr val="tx2"/>
          </a:solidFill>
          <a:latin typeface="Tahoma" charset="0"/>
        </a:defRPr>
      </a:lvl3pPr>
      <a:lvl4pPr algn="l" rtl="0" eaLnBrk="0" fontAlgn="base" hangingPunct="0">
        <a:spcBef>
          <a:spcPct val="0"/>
        </a:spcBef>
        <a:spcAft>
          <a:spcPct val="0"/>
        </a:spcAft>
        <a:defRPr sz="4000">
          <a:solidFill>
            <a:schemeClr val="tx2"/>
          </a:solidFill>
          <a:latin typeface="Tahoma" charset="0"/>
        </a:defRPr>
      </a:lvl4pPr>
      <a:lvl5pPr algn="l" rtl="0" eaLnBrk="0" fontAlgn="base" hangingPunct="0">
        <a:spcBef>
          <a:spcPct val="0"/>
        </a:spcBef>
        <a:spcAft>
          <a:spcPct val="0"/>
        </a:spcAft>
        <a:defRPr sz="4000">
          <a:solidFill>
            <a:schemeClr val="tx2"/>
          </a:solidFill>
          <a:latin typeface="Tahoma" charset="0"/>
        </a:defRPr>
      </a:lvl5pPr>
      <a:lvl6pPr marL="457200" algn="l" rtl="0" fontAlgn="base">
        <a:spcBef>
          <a:spcPct val="0"/>
        </a:spcBef>
        <a:spcAft>
          <a:spcPct val="0"/>
        </a:spcAft>
        <a:defRPr sz="4000">
          <a:solidFill>
            <a:schemeClr val="tx2"/>
          </a:solidFill>
          <a:latin typeface="Tahoma" charset="0"/>
        </a:defRPr>
      </a:lvl6pPr>
      <a:lvl7pPr marL="914400" algn="l" rtl="0" fontAlgn="base">
        <a:spcBef>
          <a:spcPct val="0"/>
        </a:spcBef>
        <a:spcAft>
          <a:spcPct val="0"/>
        </a:spcAft>
        <a:defRPr sz="4000">
          <a:solidFill>
            <a:schemeClr val="tx2"/>
          </a:solidFill>
          <a:latin typeface="Tahoma" charset="0"/>
        </a:defRPr>
      </a:lvl7pPr>
      <a:lvl8pPr marL="1371600" algn="l" rtl="0" fontAlgn="base">
        <a:spcBef>
          <a:spcPct val="0"/>
        </a:spcBef>
        <a:spcAft>
          <a:spcPct val="0"/>
        </a:spcAft>
        <a:defRPr sz="4000">
          <a:solidFill>
            <a:schemeClr val="tx2"/>
          </a:solidFill>
          <a:latin typeface="Tahoma" charset="0"/>
        </a:defRPr>
      </a:lvl8pPr>
      <a:lvl9pPr marL="1828800" algn="l" rtl="0" fontAlgn="base">
        <a:spcBef>
          <a:spcPct val="0"/>
        </a:spcBef>
        <a:spcAft>
          <a:spcPct val="0"/>
        </a:spcAft>
        <a:defRPr sz="4000">
          <a:solidFill>
            <a:schemeClr val="tx2"/>
          </a:solidFill>
          <a:latin typeface="Tahoma"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audio" Target="file:///F:\ThesWork\Defense\Kennedy_V3.pptx414.wav"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file:///F:\ThesWork\Defense\Kennedy_V3.pptx771.wav" TargetMode="External"/><Relationship Id="rId1" Type="http://schemas.openxmlformats.org/officeDocument/2006/relationships/tags" Target="../tags/tag3.xml"/><Relationship Id="rId6" Type="http://schemas.openxmlformats.org/officeDocument/2006/relationships/slide" Target="slide75.xml"/><Relationship Id="rId5" Type="http://schemas.openxmlformats.org/officeDocument/2006/relationships/image" Target="../media/image6.png"/><Relationship Id="rId4" Type="http://schemas.openxmlformats.org/officeDocument/2006/relationships/notesSlide" Target="../notesSlides/notesSlide9.xml"/></Relationships>
</file>

<file path=ppt/slides/_rels/slide10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slide" Target="slide47.xml"/></Relationships>
</file>

<file path=ppt/slides/_rels/slide101.xml.rels><?xml version="1.0" encoding="UTF-8" standalone="yes"?>
<Relationships xmlns="http://schemas.openxmlformats.org/package/2006/relationships"><Relationship Id="rId3" Type="http://schemas.openxmlformats.org/officeDocument/2006/relationships/slide" Target="slide53.xml"/><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7.xml"/><Relationship Id="rId1" Type="http://schemas.openxmlformats.org/officeDocument/2006/relationships/vmlDrawing" Target="../drawings/vmlDrawing38.vml"/><Relationship Id="rId5" Type="http://schemas.openxmlformats.org/officeDocument/2006/relationships/slide" Target="slide53.xml"/><Relationship Id="rId4" Type="http://schemas.openxmlformats.org/officeDocument/2006/relationships/oleObject" Target="../embeddings/oleObject144.bin"/></Relationships>
</file>

<file path=ppt/slides/_rels/slide103.xml.rels><?xml version="1.0" encoding="UTF-8" standalone="yes"?>
<Relationships xmlns="http://schemas.openxmlformats.org/package/2006/relationships"><Relationship Id="rId2" Type="http://schemas.openxmlformats.org/officeDocument/2006/relationships/slide" Target="slide10.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17.wmf"/><Relationship Id="rId7" Type="http://schemas.openxmlformats.org/officeDocument/2006/relationships/slide" Target="slide54.xml"/><Relationship Id="rId2" Type="http://schemas.openxmlformats.org/officeDocument/2006/relationships/notesSlide" Target="../notesSlides/notesSlide78.xml"/><Relationship Id="rId1" Type="http://schemas.openxmlformats.org/officeDocument/2006/relationships/slideLayout" Target="../slideLayouts/slideLayout7.xml"/><Relationship Id="rId6" Type="http://schemas.openxmlformats.org/officeDocument/2006/relationships/image" Target="../media/image120.wmf"/><Relationship Id="rId5" Type="http://schemas.openxmlformats.org/officeDocument/2006/relationships/image" Target="../media/image119.wmf"/><Relationship Id="rId4" Type="http://schemas.openxmlformats.org/officeDocument/2006/relationships/image" Target="../media/image118.wmf"/></Relationships>
</file>

<file path=ppt/slides/_rels/slide105.xml.rels><?xml version="1.0" encoding="UTF-8" standalone="yes"?>
<Relationships xmlns="http://schemas.openxmlformats.org/package/2006/relationships"><Relationship Id="rId3" Type="http://schemas.openxmlformats.org/officeDocument/2006/relationships/image" Target="../media/image121.wmf"/><Relationship Id="rId2" Type="http://schemas.openxmlformats.org/officeDocument/2006/relationships/notesSlide" Target="../notesSlides/notesSlide79.xml"/><Relationship Id="rId1" Type="http://schemas.openxmlformats.org/officeDocument/2006/relationships/slideLayout" Target="../slideLayouts/slideLayout7.xml"/><Relationship Id="rId6" Type="http://schemas.openxmlformats.org/officeDocument/2006/relationships/slide" Target="slide62.xml"/><Relationship Id="rId5" Type="http://schemas.openxmlformats.org/officeDocument/2006/relationships/image" Target="../media/image123.wmf"/><Relationship Id="rId4" Type="http://schemas.openxmlformats.org/officeDocument/2006/relationships/image" Target="../media/image122.wmf"/></Relationships>
</file>

<file path=ppt/slides/_rels/slide106.xml.rels><?xml version="1.0" encoding="UTF-8" standalone="yes"?>
<Relationships xmlns="http://schemas.openxmlformats.org/package/2006/relationships"><Relationship Id="rId3" Type="http://schemas.openxmlformats.org/officeDocument/2006/relationships/oleObject" Target="../embeddings/Microsoft_Office_Excel_97-2003_Worksheet9.xls"/><Relationship Id="rId2" Type="http://schemas.openxmlformats.org/officeDocument/2006/relationships/slideLayout" Target="../slideLayouts/slideLayout2.xml"/><Relationship Id="rId1" Type="http://schemas.openxmlformats.org/officeDocument/2006/relationships/vmlDrawing" Target="../drawings/vmlDrawing39.vml"/><Relationship Id="rId4" Type="http://schemas.openxmlformats.org/officeDocument/2006/relationships/slide" Target="slide47.xml"/></Relationships>
</file>

<file path=ppt/slides/_rels/slide107.xml.rels><?xml version="1.0" encoding="UTF-8" standalone="yes"?>
<Relationships xmlns="http://schemas.openxmlformats.org/package/2006/relationships"><Relationship Id="rId3" Type="http://schemas.openxmlformats.org/officeDocument/2006/relationships/oleObject" Target="../embeddings/Microsoft_Office_Excel_97-2003_Worksheet10.xls"/><Relationship Id="rId2" Type="http://schemas.openxmlformats.org/officeDocument/2006/relationships/slideLayout" Target="../slideLayouts/slideLayout2.xml"/><Relationship Id="rId1" Type="http://schemas.openxmlformats.org/officeDocument/2006/relationships/vmlDrawing" Target="../drawings/vmlDrawing40.vml"/><Relationship Id="rId4" Type="http://schemas.openxmlformats.org/officeDocument/2006/relationships/slide" Target="slide47.xml"/></Relationships>
</file>

<file path=ppt/slides/_rels/slide108.xml.rels><?xml version="1.0" encoding="UTF-8" standalone="yes"?>
<Relationships xmlns="http://schemas.openxmlformats.org/package/2006/relationships"><Relationship Id="rId3" Type="http://schemas.openxmlformats.org/officeDocument/2006/relationships/oleObject" Target="../embeddings/Microsoft_Office_Excel_97-2003_Worksheet11.xls"/><Relationship Id="rId2" Type="http://schemas.openxmlformats.org/officeDocument/2006/relationships/slideLayout" Target="../slideLayouts/slideLayout2.xml"/><Relationship Id="rId1" Type="http://schemas.openxmlformats.org/officeDocument/2006/relationships/vmlDrawing" Target="../drawings/vmlDrawing41.vml"/><Relationship Id="rId4" Type="http://schemas.openxmlformats.org/officeDocument/2006/relationships/slide" Target="slide47.xml"/></Relationships>
</file>

<file path=ppt/slides/_rels/slide109.xml.rels><?xml version="1.0" encoding="UTF-8" standalone="yes"?>
<Relationships xmlns="http://schemas.openxmlformats.org/package/2006/relationships"><Relationship Id="rId3" Type="http://schemas.openxmlformats.org/officeDocument/2006/relationships/oleObject" Target="../embeddings/Microsoft_Office_Excel_97-2003_Worksheet12.xls"/><Relationship Id="rId2" Type="http://schemas.openxmlformats.org/officeDocument/2006/relationships/slideLayout" Target="../slideLayouts/slideLayout2.xml"/><Relationship Id="rId1" Type="http://schemas.openxmlformats.org/officeDocument/2006/relationships/vmlDrawing" Target="../drawings/vmlDrawing42.vml"/><Relationship Id="rId4" Type="http://schemas.openxmlformats.org/officeDocument/2006/relationships/slide" Target="slide4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F:\ThesWork\Defense\Kennedy_V3.pptx772.wav" TargetMode="External"/><Relationship Id="rId1" Type="http://schemas.openxmlformats.org/officeDocument/2006/relationships/tags" Target="../tags/tag4.xml"/><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0.xml.rels><?xml version="1.0" encoding="UTF-8" standalone="yes"?>
<Relationships xmlns="http://schemas.openxmlformats.org/package/2006/relationships"><Relationship Id="rId3" Type="http://schemas.openxmlformats.org/officeDocument/2006/relationships/oleObject" Target="../embeddings/Microsoft_Office_Excel_97-2003_Worksheet13.xls"/><Relationship Id="rId2" Type="http://schemas.openxmlformats.org/officeDocument/2006/relationships/slideLayout" Target="../slideLayouts/slideLayout2.xml"/><Relationship Id="rId1" Type="http://schemas.openxmlformats.org/officeDocument/2006/relationships/vmlDrawing" Target="../drawings/vmlDrawing43.vml"/><Relationship Id="rId4" Type="http://schemas.openxmlformats.org/officeDocument/2006/relationships/slide" Target="slide47.xml"/></Relationships>
</file>

<file path=ppt/slides/_rels/slide111.xml.rels><?xml version="1.0" encoding="UTF-8" standalone="yes"?>
<Relationships xmlns="http://schemas.openxmlformats.org/package/2006/relationships"><Relationship Id="rId8" Type="http://schemas.openxmlformats.org/officeDocument/2006/relationships/slide" Target="slide101.xml"/><Relationship Id="rId3" Type="http://schemas.openxmlformats.org/officeDocument/2006/relationships/notesSlide" Target="../notesSlides/notesSlide80.xml"/><Relationship Id="rId7" Type="http://schemas.openxmlformats.org/officeDocument/2006/relationships/oleObject" Target="../embeddings/oleObject148.bin"/><Relationship Id="rId2" Type="http://schemas.openxmlformats.org/officeDocument/2006/relationships/slideLayout" Target="../slideLayouts/slideLayout7.xml"/><Relationship Id="rId1" Type="http://schemas.openxmlformats.org/officeDocument/2006/relationships/vmlDrawing" Target="../drawings/vmlDrawing44.vml"/><Relationship Id="rId6" Type="http://schemas.openxmlformats.org/officeDocument/2006/relationships/oleObject" Target="../embeddings/oleObject147.bin"/><Relationship Id="rId11" Type="http://schemas.openxmlformats.org/officeDocument/2006/relationships/slide" Target="slide51.xml"/><Relationship Id="rId5" Type="http://schemas.openxmlformats.org/officeDocument/2006/relationships/oleObject" Target="../embeddings/oleObject146.bin"/><Relationship Id="rId10" Type="http://schemas.openxmlformats.org/officeDocument/2006/relationships/slide" Target="slide102.xml"/><Relationship Id="rId4" Type="http://schemas.openxmlformats.org/officeDocument/2006/relationships/oleObject" Target="../embeddings/oleObject145.bin"/><Relationship Id="rId9" Type="http://schemas.openxmlformats.org/officeDocument/2006/relationships/slide" Target="slide53.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81.xml"/><Relationship Id="rId7" Type="http://schemas.openxmlformats.org/officeDocument/2006/relationships/slide" Target="slide113.xml"/><Relationship Id="rId2" Type="http://schemas.openxmlformats.org/officeDocument/2006/relationships/slideLayout" Target="../slideLayouts/slideLayout7.xml"/><Relationship Id="rId1" Type="http://schemas.openxmlformats.org/officeDocument/2006/relationships/vmlDrawing" Target="../drawings/vmlDrawing45.vml"/><Relationship Id="rId6" Type="http://schemas.openxmlformats.org/officeDocument/2006/relationships/slide" Target="slide63.xml"/><Relationship Id="rId5" Type="http://schemas.openxmlformats.org/officeDocument/2006/relationships/oleObject" Target="../embeddings/Microsoft_Office_Excel_97-2003_Worksheet14.xls"/><Relationship Id="rId4" Type="http://schemas.openxmlformats.org/officeDocument/2006/relationships/hyperlink" Target="ftp://ftp.ncbi.nih.gov/pub/TraceDB/Personal_Genomics/Watson/" TargetMode="External"/></Relationships>
</file>

<file path=ppt/slides/_rels/slide113.xml.rels><?xml version="1.0" encoding="UTF-8" standalone="yes"?>
<Relationships xmlns="http://schemas.openxmlformats.org/package/2006/relationships"><Relationship Id="rId3" Type="http://schemas.openxmlformats.org/officeDocument/2006/relationships/slide" Target="slide63.xml"/><Relationship Id="rId2" Type="http://schemas.openxmlformats.org/officeDocument/2006/relationships/notesSlide" Target="../notesSlides/notesSlide82.xml"/><Relationship Id="rId1" Type="http://schemas.openxmlformats.org/officeDocument/2006/relationships/slideLayout" Target="../slideLayouts/slideLayout7.xml"/><Relationship Id="rId4" Type="http://schemas.openxmlformats.org/officeDocument/2006/relationships/slide" Target="slide114.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7.xml"/><Relationship Id="rId1" Type="http://schemas.openxmlformats.org/officeDocument/2006/relationships/vmlDrawing" Target="../drawings/vmlDrawing46.vml"/><Relationship Id="rId6" Type="http://schemas.openxmlformats.org/officeDocument/2006/relationships/slide" Target="slide115.xml"/><Relationship Id="rId5" Type="http://schemas.openxmlformats.org/officeDocument/2006/relationships/slide" Target="slide63.xml"/><Relationship Id="rId4" Type="http://schemas.openxmlformats.org/officeDocument/2006/relationships/oleObject" Target="../embeddings/Microsoft_Office_Excel_97-2003_Worksheet15.xls"/></Relationships>
</file>

<file path=ppt/slides/_rels/slide115.xml.rels><?xml version="1.0" encoding="UTF-8" standalone="yes"?>
<Relationships xmlns="http://schemas.openxmlformats.org/package/2006/relationships"><Relationship Id="rId3" Type="http://schemas.openxmlformats.org/officeDocument/2006/relationships/hyperlink" Target="http://ftp.hapmap.org/genotypes/latest_ncbi_build36/forward/non-redundant/" TargetMode="External"/><Relationship Id="rId2" Type="http://schemas.openxmlformats.org/officeDocument/2006/relationships/notesSlide" Target="../notesSlides/notesSlide84.xml"/><Relationship Id="rId1" Type="http://schemas.openxmlformats.org/officeDocument/2006/relationships/slideLayout" Target="../slideLayouts/slideLayout7.xml"/><Relationship Id="rId5" Type="http://schemas.openxmlformats.org/officeDocument/2006/relationships/slide" Target="slide63.xml"/><Relationship Id="rId4" Type="http://schemas.openxmlformats.org/officeDocument/2006/relationships/hyperlink" Target="ftp://ftp.ncbi.nih.gov/pub/geo/DATA/SOFT/by_series/GSE10668/GSE10668_family.soft.gz" TargetMode="External"/></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7.xml"/><Relationship Id="rId1" Type="http://schemas.openxmlformats.org/officeDocument/2006/relationships/vmlDrawing" Target="../drawings/vmlDrawing47.vml"/><Relationship Id="rId5" Type="http://schemas.openxmlformats.org/officeDocument/2006/relationships/slide" Target="slide64.xml"/><Relationship Id="rId4" Type="http://schemas.openxmlformats.org/officeDocument/2006/relationships/oleObject" Target="../embeddings/Microsoft_Office_Excel_97-2003_Worksheet16.xls"/></Relationships>
</file>

<file path=ppt/slides/_rels/slide11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xml"/><Relationship Id="rId4" Type="http://schemas.openxmlformats.org/officeDocument/2006/relationships/slide" Target="slide70.xml"/></Relationships>
</file>

<file path=ppt/slides/_rels/slide11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slide" Target="slide73.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hyperlink" Target="http://www.medterms.com/script/main/art.asp?articlekey=14018" TargetMode="External"/><Relationship Id="rId2" Type="http://schemas.openxmlformats.org/officeDocument/2006/relationships/notesSlide" Target="../notesSlides/notesSlide86.xml"/><Relationship Id="rId1" Type="http://schemas.openxmlformats.org/officeDocument/2006/relationships/slideLayout" Target="../slideLayouts/slideLayout2.xml"/><Relationship Id="rId5" Type="http://schemas.openxmlformats.org/officeDocument/2006/relationships/hyperlink" Target="http://en.wikipedia.org/wiki/Probability" TargetMode="External"/><Relationship Id="rId4" Type="http://schemas.openxmlformats.org/officeDocument/2006/relationships/hyperlink" Target="http://en.wikipedia.org/wiki/Ratio"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file:///F:\ThesWork\Defense\Kennedy_V3.pptx786.wav" TargetMode="External"/><Relationship Id="rId1" Type="http://schemas.openxmlformats.org/officeDocument/2006/relationships/vmlDrawing" Target="../drawings/vmlDrawing1.vml"/><Relationship Id="rId6" Type="http://schemas.openxmlformats.org/officeDocument/2006/relationships/oleObject" Target="../embeddings/oleObject3.bin"/><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120.xml.rels><?xml version="1.0" encoding="UTF-8" standalone="yes"?>
<Relationships xmlns="http://schemas.openxmlformats.org/package/2006/relationships"><Relationship Id="rId3" Type="http://schemas.openxmlformats.org/officeDocument/2006/relationships/slide" Target="slide119.xml"/><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139.png"/></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141.png"/></Relationships>
</file>

<file path=ppt/slides/_rels/slide124.xml.rels><?xml version="1.0" encoding="UTF-8" standalone="yes"?>
<Relationships xmlns="http://schemas.openxmlformats.org/package/2006/relationships"><Relationship Id="rId3" Type="http://schemas.openxmlformats.org/officeDocument/2006/relationships/hyperlink" Target="http://www.1000genomes.org/" TargetMode="External"/><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slide" Target="slide85.xml"/><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slide" Target="slide51.xml"/><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8" Type="http://schemas.openxmlformats.org/officeDocument/2006/relationships/oleObject" Target="../embeddings/oleObject153.bin"/><Relationship Id="rId13" Type="http://schemas.openxmlformats.org/officeDocument/2006/relationships/oleObject" Target="../embeddings/oleObject158.bin"/><Relationship Id="rId3" Type="http://schemas.openxmlformats.org/officeDocument/2006/relationships/notesSlide" Target="../notesSlides/notesSlide94.xml"/><Relationship Id="rId7" Type="http://schemas.openxmlformats.org/officeDocument/2006/relationships/oleObject" Target="../embeddings/oleObject152.bin"/><Relationship Id="rId12" Type="http://schemas.openxmlformats.org/officeDocument/2006/relationships/oleObject" Target="../embeddings/oleObject157.bin"/><Relationship Id="rId2" Type="http://schemas.openxmlformats.org/officeDocument/2006/relationships/slideLayout" Target="../slideLayouts/slideLayout14.xml"/><Relationship Id="rId1" Type="http://schemas.openxmlformats.org/officeDocument/2006/relationships/vmlDrawing" Target="../drawings/vmlDrawing48.vml"/><Relationship Id="rId6" Type="http://schemas.openxmlformats.org/officeDocument/2006/relationships/oleObject" Target="../embeddings/oleObject151.bin"/><Relationship Id="rId11" Type="http://schemas.openxmlformats.org/officeDocument/2006/relationships/oleObject" Target="../embeddings/oleObject156.bin"/><Relationship Id="rId5" Type="http://schemas.openxmlformats.org/officeDocument/2006/relationships/oleObject" Target="../embeddings/oleObject150.bin"/><Relationship Id="rId15" Type="http://schemas.openxmlformats.org/officeDocument/2006/relationships/oleObject" Target="../embeddings/oleObject160.bin"/><Relationship Id="rId10" Type="http://schemas.openxmlformats.org/officeDocument/2006/relationships/oleObject" Target="../embeddings/oleObject155.bin"/><Relationship Id="rId4" Type="http://schemas.openxmlformats.org/officeDocument/2006/relationships/oleObject" Target="../embeddings/oleObject149.bin"/><Relationship Id="rId9" Type="http://schemas.openxmlformats.org/officeDocument/2006/relationships/oleObject" Target="../embeddings/oleObject154.bin"/><Relationship Id="rId14" Type="http://schemas.openxmlformats.org/officeDocument/2006/relationships/oleObject" Target="../embeddings/oleObject159.bin"/></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F:\ThesWork\Defense\Kennedy_V3.pptx774.wav" TargetMode="External"/><Relationship Id="rId1" Type="http://schemas.openxmlformats.org/officeDocument/2006/relationships/vmlDrawing" Target="../drawings/vmlDrawing2.vml"/><Relationship Id="rId6" Type="http://schemas.openxmlformats.org/officeDocument/2006/relationships/image" Target="../media/image1.png"/><Relationship Id="rId5" Type="http://schemas.openxmlformats.org/officeDocument/2006/relationships/oleObject" Target="../embeddings/oleObject4.bin"/><Relationship Id="rId4" Type="http://schemas.openxmlformats.org/officeDocument/2006/relationships/notesSlide" Target="../notesSlides/notesSlide1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8.xml"/><Relationship Id="rId1" Type="http://schemas.openxmlformats.org/officeDocument/2006/relationships/vmlDrawing" Target="../drawings/vmlDrawing49.vml"/><Relationship Id="rId5" Type="http://schemas.openxmlformats.org/officeDocument/2006/relationships/oleObject" Target="../embeddings/oleObject161.bin"/><Relationship Id="rId4" Type="http://schemas.openxmlformats.org/officeDocument/2006/relationships/notesSlide" Target="../notesSlides/notesSlide101.xml"/></Relationships>
</file>

<file path=ppt/slides/_rels/slide1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9.xml"/><Relationship Id="rId1" Type="http://schemas.openxmlformats.org/officeDocument/2006/relationships/vmlDrawing" Target="../drawings/vmlDrawing50.vml"/><Relationship Id="rId6" Type="http://schemas.openxmlformats.org/officeDocument/2006/relationships/oleObject" Target="../embeddings/oleObject163.bin"/><Relationship Id="rId5" Type="http://schemas.openxmlformats.org/officeDocument/2006/relationships/oleObject" Target="../embeddings/oleObject162.bin"/><Relationship Id="rId4" Type="http://schemas.openxmlformats.org/officeDocument/2006/relationships/notesSlide" Target="../notesSlides/notesSlide10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F:\ThesWork\Defense\Kennedy_V3.pptx775.wav" TargetMode="External"/><Relationship Id="rId1" Type="http://schemas.openxmlformats.org/officeDocument/2006/relationships/vmlDrawing" Target="../drawings/vmlDrawing3.vml"/><Relationship Id="rId6" Type="http://schemas.openxmlformats.org/officeDocument/2006/relationships/image" Target="../media/image1.png"/><Relationship Id="rId5" Type="http://schemas.openxmlformats.org/officeDocument/2006/relationships/oleObject" Target="../embeddings/oleObject5.bin"/><Relationship Id="rId4" Type="http://schemas.openxmlformats.org/officeDocument/2006/relationships/notesSlide" Target="../notesSlides/notesSlide1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12.xml"/><Relationship Id="rId1" Type="http://schemas.openxmlformats.org/officeDocument/2006/relationships/vmlDrawing" Target="../drawings/vmlDrawing51.vml"/><Relationship Id="rId6" Type="http://schemas.openxmlformats.org/officeDocument/2006/relationships/oleObject" Target="../embeddings/oleObject165.bin"/><Relationship Id="rId5" Type="http://schemas.openxmlformats.org/officeDocument/2006/relationships/oleObject" Target="../embeddings/oleObject164.bin"/><Relationship Id="rId4" Type="http://schemas.openxmlformats.org/officeDocument/2006/relationships/image" Target="../media/image6.png"/></Relationships>
</file>

<file path=ppt/slides/_rels/slide143.xml.rels><?xml version="1.0" encoding="UTF-8" standalone="yes"?>
<Relationships xmlns="http://schemas.openxmlformats.org/package/2006/relationships"><Relationship Id="rId8" Type="http://schemas.openxmlformats.org/officeDocument/2006/relationships/slide" Target="slide104.xml"/><Relationship Id="rId3" Type="http://schemas.openxmlformats.org/officeDocument/2006/relationships/notesSlide" Target="../notesSlides/notesSlide107.xml"/><Relationship Id="rId7" Type="http://schemas.openxmlformats.org/officeDocument/2006/relationships/slide" Target="slide74.xml"/><Relationship Id="rId2" Type="http://schemas.openxmlformats.org/officeDocument/2006/relationships/slideLayout" Target="../slideLayouts/slideLayout12.xml"/><Relationship Id="rId1" Type="http://schemas.openxmlformats.org/officeDocument/2006/relationships/vmlDrawing" Target="../drawings/vmlDrawing52.vml"/><Relationship Id="rId6" Type="http://schemas.openxmlformats.org/officeDocument/2006/relationships/oleObject" Target="../embeddings/oleObject167.bin"/><Relationship Id="rId5" Type="http://schemas.openxmlformats.org/officeDocument/2006/relationships/oleObject" Target="../embeddings/oleObject166.bin"/><Relationship Id="rId4" Type="http://schemas.openxmlformats.org/officeDocument/2006/relationships/image" Target="../media/image6.png"/></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7.xml"/><Relationship Id="rId1" Type="http://schemas.openxmlformats.org/officeDocument/2006/relationships/vmlDrawing" Target="../drawings/vmlDrawing53.vml"/><Relationship Id="rId5" Type="http://schemas.openxmlformats.org/officeDocument/2006/relationships/oleObject" Target="../embeddings/oleObject169.bin"/><Relationship Id="rId4" Type="http://schemas.openxmlformats.org/officeDocument/2006/relationships/oleObject" Target="../embeddings/oleObject168.bin"/></Relationships>
</file>

<file path=ppt/slides/_rels/slide145.xml.rels><?xml version="1.0" encoding="UTF-8" standalone="yes"?>
<Relationships xmlns="http://schemas.openxmlformats.org/package/2006/relationships"><Relationship Id="rId8" Type="http://schemas.openxmlformats.org/officeDocument/2006/relationships/oleObject" Target="../embeddings/oleObject174.bin"/><Relationship Id="rId3" Type="http://schemas.openxmlformats.org/officeDocument/2006/relationships/notesSlide" Target="../notesSlides/notesSlide109.xml"/><Relationship Id="rId7" Type="http://schemas.openxmlformats.org/officeDocument/2006/relationships/oleObject" Target="../embeddings/oleObject173.bin"/><Relationship Id="rId2" Type="http://schemas.openxmlformats.org/officeDocument/2006/relationships/slideLayout" Target="../slideLayouts/slideLayout13.xml"/><Relationship Id="rId1" Type="http://schemas.openxmlformats.org/officeDocument/2006/relationships/vmlDrawing" Target="../drawings/vmlDrawing54.vml"/><Relationship Id="rId6" Type="http://schemas.openxmlformats.org/officeDocument/2006/relationships/oleObject" Target="../embeddings/oleObject172.bin"/><Relationship Id="rId5" Type="http://schemas.openxmlformats.org/officeDocument/2006/relationships/oleObject" Target="../embeddings/oleObject171.bin"/><Relationship Id="rId4" Type="http://schemas.openxmlformats.org/officeDocument/2006/relationships/oleObject" Target="../embeddings/oleObject170.bin"/></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110.xml"/><Relationship Id="rId7" Type="http://schemas.openxmlformats.org/officeDocument/2006/relationships/oleObject" Target="../embeddings/oleObject178.bin"/><Relationship Id="rId2" Type="http://schemas.openxmlformats.org/officeDocument/2006/relationships/slideLayout" Target="../slideLayouts/slideLayout13.xml"/><Relationship Id="rId1" Type="http://schemas.openxmlformats.org/officeDocument/2006/relationships/vmlDrawing" Target="../drawings/vmlDrawing55.vml"/><Relationship Id="rId6" Type="http://schemas.openxmlformats.org/officeDocument/2006/relationships/oleObject" Target="../embeddings/oleObject177.bin"/><Relationship Id="rId5" Type="http://schemas.openxmlformats.org/officeDocument/2006/relationships/oleObject" Target="../embeddings/oleObject176.bin"/><Relationship Id="rId4" Type="http://schemas.openxmlformats.org/officeDocument/2006/relationships/oleObject" Target="../embeddings/oleObject175.bin"/></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12.xml"/><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4.xml"/><Relationship Id="rId1" Type="http://schemas.openxmlformats.org/officeDocument/2006/relationships/vmlDrawing" Target="../drawings/vmlDrawing56.vml"/><Relationship Id="rId5" Type="http://schemas.openxmlformats.org/officeDocument/2006/relationships/oleObject" Target="../embeddings/Microsoft_Office_Excel_97-2003_Worksheet18.xls"/><Relationship Id="rId4" Type="http://schemas.openxmlformats.org/officeDocument/2006/relationships/oleObject" Target="../embeddings/Microsoft_Office_Excel_97-2003_Worksheet17.xls"/></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F:\ThesWork\Defense\Kennedy_V3.pptx776.wav" TargetMode="External"/><Relationship Id="rId1" Type="http://schemas.openxmlformats.org/officeDocument/2006/relationships/vmlDrawing" Target="../drawings/vmlDrawing4.vml"/><Relationship Id="rId6" Type="http://schemas.openxmlformats.org/officeDocument/2006/relationships/image" Target="../media/image1.png"/><Relationship Id="rId5" Type="http://schemas.openxmlformats.org/officeDocument/2006/relationships/oleObject" Target="../embeddings/oleObject6.bin"/><Relationship Id="rId4" Type="http://schemas.openxmlformats.org/officeDocument/2006/relationships/notesSlide" Target="../notesSlides/notesSlide13.xml"/></Relationships>
</file>

<file path=ppt/slides/_rels/slide15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4.xml"/><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4.xml"/><Relationship Id="rId1" Type="http://schemas.openxmlformats.org/officeDocument/2006/relationships/vmlDrawing" Target="../drawings/vmlDrawing57.vml"/><Relationship Id="rId5" Type="http://schemas.openxmlformats.org/officeDocument/2006/relationships/oleObject" Target="../embeddings/Microsoft_Office_Excel_97-2003_Worksheet20.xls"/><Relationship Id="rId4" Type="http://schemas.openxmlformats.org/officeDocument/2006/relationships/oleObject" Target="../embeddings/Microsoft_Office_Excel_97-2003_Worksheet19.xls"/></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4.xml"/><Relationship Id="rId1" Type="http://schemas.openxmlformats.org/officeDocument/2006/relationships/vmlDrawing" Target="../drawings/vmlDrawing58.vml"/><Relationship Id="rId4" Type="http://schemas.openxmlformats.org/officeDocument/2006/relationships/oleObject" Target="../embeddings/Microsoft_Office_Excel_97-2003_Worksheet21.xls"/></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4.xml"/><Relationship Id="rId1" Type="http://schemas.openxmlformats.org/officeDocument/2006/relationships/vmlDrawing" Target="../drawings/vmlDrawing59.vml"/><Relationship Id="rId5" Type="http://schemas.openxmlformats.org/officeDocument/2006/relationships/slide" Target="slide80.xml"/><Relationship Id="rId4" Type="http://schemas.openxmlformats.org/officeDocument/2006/relationships/oleObject" Target="../embeddings/Microsoft_Office_Excel_97-2003_Worksheet22.xls"/></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18.xml"/><Relationship Id="rId1" Type="http://schemas.openxmlformats.org/officeDocument/2006/relationships/slideLayout" Target="../slideLayouts/slideLayout7.xml"/><Relationship Id="rId5" Type="http://schemas.openxmlformats.org/officeDocument/2006/relationships/image" Target="../media/image179.png"/><Relationship Id="rId4" Type="http://schemas.openxmlformats.org/officeDocument/2006/relationships/image" Target="../media/image178.jpeg"/></Relationships>
</file>

<file path=ppt/slides/_rels/slide156.xml.rels><?xml version="1.0" encoding="UTF-8" standalone="yes"?>
<Relationships xmlns="http://schemas.openxmlformats.org/package/2006/relationships"><Relationship Id="rId3" Type="http://schemas.openxmlformats.org/officeDocument/2006/relationships/hyperlink" Target="http://www.1000genomes.org/" TargetMode="External"/><Relationship Id="rId2" Type="http://schemas.openxmlformats.org/officeDocument/2006/relationships/notesSlide" Target="../notesSlides/notesSlide119.xml"/><Relationship Id="rId1" Type="http://schemas.openxmlformats.org/officeDocument/2006/relationships/slideLayout" Target="../slideLayouts/slideLayout7.xml"/><Relationship Id="rId4" Type="http://schemas.openxmlformats.org/officeDocument/2006/relationships/slide" Target="slide100.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F:\ThesWork\Defense\Kennedy_V3.pptx777.wav" TargetMode="External"/><Relationship Id="rId1" Type="http://schemas.openxmlformats.org/officeDocument/2006/relationships/vmlDrawing" Target="../drawings/vmlDrawing5.vml"/><Relationship Id="rId6" Type="http://schemas.openxmlformats.org/officeDocument/2006/relationships/image" Target="../media/image1.png"/><Relationship Id="rId5" Type="http://schemas.openxmlformats.org/officeDocument/2006/relationships/oleObject" Target="../embeddings/oleObject7.bin"/><Relationship Id="rId4" Type="http://schemas.openxmlformats.org/officeDocument/2006/relationships/notesSlide" Target="../notesSlides/notesSlide14.xml"/></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123.xml"/><Relationship Id="rId7" Type="http://schemas.openxmlformats.org/officeDocument/2006/relationships/oleObject" Target="../embeddings/oleObject182.bin"/><Relationship Id="rId2" Type="http://schemas.openxmlformats.org/officeDocument/2006/relationships/slideLayout" Target="../slideLayouts/slideLayout7.xml"/><Relationship Id="rId1" Type="http://schemas.openxmlformats.org/officeDocument/2006/relationships/vmlDrawing" Target="../drawings/vmlDrawing60.vml"/><Relationship Id="rId6" Type="http://schemas.openxmlformats.org/officeDocument/2006/relationships/oleObject" Target="../embeddings/oleObject181.bin"/><Relationship Id="rId5" Type="http://schemas.openxmlformats.org/officeDocument/2006/relationships/oleObject" Target="../embeddings/oleObject180.bin"/><Relationship Id="rId4" Type="http://schemas.openxmlformats.org/officeDocument/2006/relationships/oleObject" Target="../embeddings/oleObject179.bin"/></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7.xml"/><Relationship Id="rId1" Type="http://schemas.openxmlformats.org/officeDocument/2006/relationships/vmlDrawing" Target="../drawings/vmlDrawing61.vml"/><Relationship Id="rId5" Type="http://schemas.openxmlformats.org/officeDocument/2006/relationships/oleObject" Target="../embeddings/oleObject184.bin"/><Relationship Id="rId4" Type="http://schemas.openxmlformats.org/officeDocument/2006/relationships/oleObject" Target="../embeddings/oleObject183.bin"/></Relationships>
</file>

<file path=ppt/slides/_rels/slide16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2.xml"/></Relationships>
</file>

<file path=ppt/slides/_rels/slide164.xml.rels><?xml version="1.0" encoding="UTF-8" standalone="yes"?>
<Relationships xmlns="http://schemas.openxmlformats.org/package/2006/relationships"><Relationship Id="rId8" Type="http://schemas.openxmlformats.org/officeDocument/2006/relationships/slide" Target="slide102.xml"/><Relationship Id="rId3" Type="http://schemas.openxmlformats.org/officeDocument/2006/relationships/notesSlide" Target="../notesSlides/notesSlide127.xml"/><Relationship Id="rId7" Type="http://schemas.openxmlformats.org/officeDocument/2006/relationships/slide" Target="slide104.xml"/><Relationship Id="rId2" Type="http://schemas.openxmlformats.org/officeDocument/2006/relationships/slideLayout" Target="../slideLayouts/slideLayout7.xml"/><Relationship Id="rId1" Type="http://schemas.openxmlformats.org/officeDocument/2006/relationships/vmlDrawing" Target="../drawings/vmlDrawing62.vml"/><Relationship Id="rId6" Type="http://schemas.openxmlformats.org/officeDocument/2006/relationships/oleObject" Target="../embeddings/oleObject187.bin"/><Relationship Id="rId5" Type="http://schemas.openxmlformats.org/officeDocument/2006/relationships/oleObject" Target="../embeddings/oleObject186.bin"/><Relationship Id="rId4" Type="http://schemas.openxmlformats.org/officeDocument/2006/relationships/oleObject" Target="../embeddings/oleObject185.bin"/></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2.xml"/><Relationship Id="rId1" Type="http://schemas.openxmlformats.org/officeDocument/2006/relationships/vmlDrawing" Target="../drawings/vmlDrawing63.vml"/><Relationship Id="rId4" Type="http://schemas.openxmlformats.org/officeDocument/2006/relationships/oleObject" Target="../embeddings/oleObject188.bin"/></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7.xml"/><Relationship Id="rId1" Type="http://schemas.openxmlformats.org/officeDocument/2006/relationships/vmlDrawing" Target="../drawings/vmlDrawing64.vml"/><Relationship Id="rId5" Type="http://schemas.openxmlformats.org/officeDocument/2006/relationships/oleObject" Target="../embeddings/oleObject190.bin"/><Relationship Id="rId4" Type="http://schemas.openxmlformats.org/officeDocument/2006/relationships/oleObject" Target="../embeddings/oleObject189.bin"/></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7.xml"/><Relationship Id="rId1" Type="http://schemas.openxmlformats.org/officeDocument/2006/relationships/vmlDrawing" Target="../drawings/vmlDrawing65.vml"/><Relationship Id="rId4" Type="http://schemas.openxmlformats.org/officeDocument/2006/relationships/oleObject" Target="../embeddings/oleObject191.bin"/></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7.xml"/><Relationship Id="rId1" Type="http://schemas.openxmlformats.org/officeDocument/2006/relationships/vmlDrawing" Target="../drawings/vmlDrawing66.vml"/><Relationship Id="rId4" Type="http://schemas.openxmlformats.org/officeDocument/2006/relationships/oleObject" Target="../embeddings/oleObject192.bin"/></Relationships>
</file>

<file path=ppt/slides/_rels/slide169.xml.rels><?xml version="1.0" encoding="UTF-8" standalone="yes"?>
<Relationships xmlns="http://schemas.openxmlformats.org/package/2006/relationships"><Relationship Id="rId3" Type="http://schemas.openxmlformats.org/officeDocument/2006/relationships/notesSlide" Target="../notesSlides/notesSlide132.xml"/><Relationship Id="rId2" Type="http://schemas.openxmlformats.org/officeDocument/2006/relationships/slideLayout" Target="../slideLayouts/slideLayout7.xml"/><Relationship Id="rId1" Type="http://schemas.openxmlformats.org/officeDocument/2006/relationships/vmlDrawing" Target="../drawings/vmlDrawing67.vml"/><Relationship Id="rId4" Type="http://schemas.openxmlformats.org/officeDocument/2006/relationships/oleObject" Target="../embeddings/oleObject193.bin"/></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audio" Target="file:///F:\ThesWork\Defense\Kennedy_V3.pptx778.wav" TargetMode="External"/><Relationship Id="rId7" Type="http://schemas.openxmlformats.org/officeDocument/2006/relationships/oleObject" Target="../embeddings/oleObject9.bin"/><Relationship Id="rId2" Type="http://schemas.openxmlformats.org/officeDocument/2006/relationships/tags" Target="../tags/tag5.xml"/><Relationship Id="rId1" Type="http://schemas.openxmlformats.org/officeDocument/2006/relationships/vmlDrawing" Target="../drawings/vmlDrawing6.vml"/><Relationship Id="rId6" Type="http://schemas.openxmlformats.org/officeDocument/2006/relationships/oleObject" Target="../embeddings/oleObject8.bin"/><Relationship Id="rId5" Type="http://schemas.openxmlformats.org/officeDocument/2006/relationships/notesSlide" Target="../notesSlides/notesSlide15.xml"/><Relationship Id="rId10" Type="http://schemas.openxmlformats.org/officeDocument/2006/relationships/image" Target="../media/image1.png"/><Relationship Id="rId4" Type="http://schemas.openxmlformats.org/officeDocument/2006/relationships/slideLayout" Target="../slideLayouts/slideLayout7.xml"/><Relationship Id="rId9" Type="http://schemas.openxmlformats.org/officeDocument/2006/relationships/oleObject" Target="../embeddings/oleObject11.bin"/></Relationships>
</file>

<file path=ppt/slides/_rels/slide170.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7.xml"/><Relationship Id="rId1" Type="http://schemas.openxmlformats.org/officeDocument/2006/relationships/vmlDrawing" Target="../drawings/vmlDrawing68.vml"/><Relationship Id="rId4" Type="http://schemas.openxmlformats.org/officeDocument/2006/relationships/oleObject" Target="../embeddings/oleObject194.bin"/></Relationships>
</file>

<file path=ppt/slides/_rels/slide171.xml.rels><?xml version="1.0" encoding="UTF-8" standalone="yes"?>
<Relationships xmlns="http://schemas.openxmlformats.org/package/2006/relationships"><Relationship Id="rId3" Type="http://schemas.openxmlformats.org/officeDocument/2006/relationships/notesSlide" Target="../notesSlides/notesSlide134.xml"/><Relationship Id="rId2" Type="http://schemas.openxmlformats.org/officeDocument/2006/relationships/slideLayout" Target="../slideLayouts/slideLayout7.xml"/><Relationship Id="rId1" Type="http://schemas.openxmlformats.org/officeDocument/2006/relationships/vmlDrawing" Target="../drawings/vmlDrawing69.vml"/><Relationship Id="rId4" Type="http://schemas.openxmlformats.org/officeDocument/2006/relationships/oleObject" Target="../embeddings/oleObject195.bin"/></Relationships>
</file>

<file path=ppt/slides/_rels/slide172.xml.rels><?xml version="1.0" encoding="UTF-8" standalone="yes"?>
<Relationships xmlns="http://schemas.openxmlformats.org/package/2006/relationships"><Relationship Id="rId3" Type="http://schemas.openxmlformats.org/officeDocument/2006/relationships/notesSlide" Target="../notesSlides/notesSlide135.xml"/><Relationship Id="rId7" Type="http://schemas.openxmlformats.org/officeDocument/2006/relationships/slide" Target="slide105.xml"/><Relationship Id="rId2" Type="http://schemas.openxmlformats.org/officeDocument/2006/relationships/slideLayout" Target="../slideLayouts/slideLayout7.xml"/><Relationship Id="rId1" Type="http://schemas.openxmlformats.org/officeDocument/2006/relationships/vmlDrawing" Target="../drawings/vmlDrawing70.vml"/><Relationship Id="rId6" Type="http://schemas.openxmlformats.org/officeDocument/2006/relationships/oleObject" Target="../embeddings/oleObject198.bin"/><Relationship Id="rId5" Type="http://schemas.openxmlformats.org/officeDocument/2006/relationships/oleObject" Target="../embeddings/oleObject197.bin"/><Relationship Id="rId4" Type="http://schemas.openxmlformats.org/officeDocument/2006/relationships/oleObject" Target="../embeddings/oleObject196.bin"/></Relationships>
</file>

<file path=ppt/slides/_rels/slide173.xml.rels><?xml version="1.0" encoding="UTF-8" standalone="yes"?>
<Relationships xmlns="http://schemas.openxmlformats.org/package/2006/relationships"><Relationship Id="rId2" Type="http://schemas.openxmlformats.org/officeDocument/2006/relationships/slide" Target="slide112.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notesSlide" Target="../notesSlides/notesSlide136.xml"/><Relationship Id="rId2" Type="http://schemas.openxmlformats.org/officeDocument/2006/relationships/slideLayout" Target="../slideLayouts/slideLayout7.xml"/><Relationship Id="rId1" Type="http://schemas.openxmlformats.org/officeDocument/2006/relationships/vmlDrawing" Target="../drawings/vmlDrawing71.vml"/><Relationship Id="rId5" Type="http://schemas.openxmlformats.org/officeDocument/2006/relationships/slide" Target="slide116.xml"/><Relationship Id="rId4" Type="http://schemas.openxmlformats.org/officeDocument/2006/relationships/oleObject" Target="../embeddings/Microsoft_Office_Excel_97-2003_Worksheet23.xls"/></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7.xml"/><Relationship Id="rId1" Type="http://schemas.openxmlformats.org/officeDocument/2006/relationships/vmlDrawing" Target="../drawings/vmlDrawing72.vml"/><Relationship Id="rId4" Type="http://schemas.openxmlformats.org/officeDocument/2006/relationships/oleObject" Target="../embeddings/Microsoft_Office_Excel_97-2003_Worksheet24.xls"/></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4.xml"/><Relationship Id="rId1" Type="http://schemas.openxmlformats.org/officeDocument/2006/relationships/vmlDrawing" Target="../drawings/vmlDrawing73.vml"/><Relationship Id="rId4" Type="http://schemas.openxmlformats.org/officeDocument/2006/relationships/oleObject" Target="../embeddings/Microsoft_Office_Excel_97-2003_Worksheet25.xls"/></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slide" Target="slide1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audio" Target="file:///F:\ThesWork\Defense\Kennedy_V3.pptx781.wav" TargetMode="External"/><Relationship Id="rId6" Type="http://schemas.openxmlformats.org/officeDocument/2006/relationships/image" Target="../media/image1.png"/><Relationship Id="rId5" Type="http://schemas.openxmlformats.org/officeDocument/2006/relationships/slide" Target="slide77.xml"/><Relationship Id="rId4" Type="http://schemas.openxmlformats.org/officeDocument/2006/relationships/image" Target="../media/image15.png"/></Relationships>
</file>

<file path=ppt/slides/_rels/slide180.xml.rels><?xml version="1.0" encoding="UTF-8" standalone="yes"?>
<Relationships xmlns="http://schemas.openxmlformats.org/package/2006/relationships"><Relationship Id="rId2" Type="http://schemas.openxmlformats.org/officeDocument/2006/relationships/slide" Target="slide118.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8" Type="http://schemas.openxmlformats.org/officeDocument/2006/relationships/hyperlink" Target="http://en.wikipedia.org/wiki/Nigeria" TargetMode="External"/><Relationship Id="rId3" Type="http://schemas.openxmlformats.org/officeDocument/2006/relationships/hyperlink" Target="http://en.wikipedia.org/wiki/Human_genome" TargetMode="External"/><Relationship Id="rId7" Type="http://schemas.openxmlformats.org/officeDocument/2006/relationships/hyperlink" Target="http://en.wikipedia.org/wiki/Japan" TargetMode="External"/><Relationship Id="rId2" Type="http://schemas.openxmlformats.org/officeDocument/2006/relationships/hyperlink" Target="http://en.wikipedia.org/wiki/Haplotype" TargetMode="External"/><Relationship Id="rId1" Type="http://schemas.openxmlformats.org/officeDocument/2006/relationships/slideLayout" Target="../slideLayouts/slideLayout2.xml"/><Relationship Id="rId6" Type="http://schemas.openxmlformats.org/officeDocument/2006/relationships/hyperlink" Target="http://en.wikipedia.org/wiki/China" TargetMode="External"/><Relationship Id="rId11" Type="http://schemas.openxmlformats.org/officeDocument/2006/relationships/slide" Target="slide28.xml"/><Relationship Id="rId5" Type="http://schemas.openxmlformats.org/officeDocument/2006/relationships/hyperlink" Target="http://en.wikipedia.org/wiki/Canada" TargetMode="External"/><Relationship Id="rId10" Type="http://schemas.openxmlformats.org/officeDocument/2006/relationships/hyperlink" Target="http://en.wikipedia.org/wiki/United_States" TargetMode="External"/><Relationship Id="rId4" Type="http://schemas.openxmlformats.org/officeDocument/2006/relationships/hyperlink" Target="http://en.wikipedia.org/wiki/Genetic_variability" TargetMode="External"/><Relationship Id="rId9" Type="http://schemas.openxmlformats.org/officeDocument/2006/relationships/hyperlink" Target="http://en.wikipedia.org/wiki/United_Kingdom" TargetMode="External"/></Relationships>
</file>

<file path=ppt/slides/_rels/slide185.xml.rels><?xml version="1.0" encoding="UTF-8" standalone="yes"?>
<Relationships xmlns="http://schemas.openxmlformats.org/package/2006/relationships"><Relationship Id="rId2" Type="http://schemas.openxmlformats.org/officeDocument/2006/relationships/slide" Target="slide28.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1.xml"/><Relationship Id="rId1" Type="http://schemas.openxmlformats.org/officeDocument/2006/relationships/vmlDrawing" Target="../drawings/vmlDrawing74.vml"/><Relationship Id="rId6" Type="http://schemas.openxmlformats.org/officeDocument/2006/relationships/slide" Target="slide32.xml"/><Relationship Id="rId5" Type="http://schemas.openxmlformats.org/officeDocument/2006/relationships/slide" Target="slide81.xml"/><Relationship Id="rId4" Type="http://schemas.openxmlformats.org/officeDocument/2006/relationships/oleObject" Target="../embeddings/Microsoft_Office_Excel_97-2003_Worksheet26.xls"/></Relationships>
</file>

<file path=ppt/slides/_rels/slide187.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notesSlide" Target="../notesSlides/notesSlide140.xml"/><Relationship Id="rId1" Type="http://schemas.openxmlformats.org/officeDocument/2006/relationships/slideLayout" Target="../slideLayouts/slideLayout2.xml"/><Relationship Id="rId4" Type="http://schemas.openxmlformats.org/officeDocument/2006/relationships/slide" Target="slide82.xml"/></Relationships>
</file>

<file path=ppt/slides/_rels/slide188.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7.xml"/><Relationship Id="rId1" Type="http://schemas.openxmlformats.org/officeDocument/2006/relationships/vmlDrawing" Target="../drawings/vmlDrawing75.vml"/><Relationship Id="rId6" Type="http://schemas.openxmlformats.org/officeDocument/2006/relationships/slide" Target="slide85.xml"/><Relationship Id="rId5" Type="http://schemas.openxmlformats.org/officeDocument/2006/relationships/slide" Target="slide32.xml"/><Relationship Id="rId4" Type="http://schemas.openxmlformats.org/officeDocument/2006/relationships/oleObject" Target="../embeddings/Microsoft_Office_Excel_97-2003_Worksheet27.xls"/></Relationships>
</file>

<file path=ppt/slides/_rels/slide189.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4.xml"/><Relationship Id="rId1" Type="http://schemas.openxmlformats.org/officeDocument/2006/relationships/vmlDrawing" Target="../drawings/vmlDrawing76.vml"/><Relationship Id="rId5" Type="http://schemas.openxmlformats.org/officeDocument/2006/relationships/slide" Target="slide32.xml"/><Relationship Id="rId4" Type="http://schemas.openxmlformats.org/officeDocument/2006/relationships/oleObject" Target="../embeddings/Microsoft_Office_Excel_97-2003_Worksheet28.xls"/></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file:///F:\ThesWork\Defense\Kennedy_V3.pptx454.wav" TargetMode="External"/></Relationships>
</file>

<file path=ppt/slides/_rels/slide19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43.xml"/><Relationship Id="rId1" Type="http://schemas.openxmlformats.org/officeDocument/2006/relationships/slideLayout" Target="../slideLayouts/slideLayout7.xml"/><Relationship Id="rId4" Type="http://schemas.openxmlformats.org/officeDocument/2006/relationships/slide" Target="slide47.xml"/></Relationships>
</file>

<file path=ppt/slides/_rels/slide191.xml.rels><?xml version="1.0" encoding="UTF-8" standalone="yes"?>
<Relationships xmlns="http://schemas.openxmlformats.org/package/2006/relationships"><Relationship Id="rId3" Type="http://schemas.openxmlformats.org/officeDocument/2006/relationships/notesSlide" Target="../notesSlides/notesSlide144.xml"/><Relationship Id="rId2" Type="http://schemas.openxmlformats.org/officeDocument/2006/relationships/slideLayout" Target="../slideLayouts/slideLayout7.xml"/><Relationship Id="rId1" Type="http://schemas.openxmlformats.org/officeDocument/2006/relationships/vmlDrawing" Target="../drawings/vmlDrawing77.vml"/><Relationship Id="rId5" Type="http://schemas.openxmlformats.org/officeDocument/2006/relationships/slide" Target="slide53.xml"/><Relationship Id="rId4" Type="http://schemas.openxmlformats.org/officeDocument/2006/relationships/oleObject" Target="../embeddings/oleObject199.bin"/></Relationships>
</file>

<file path=ppt/slides/_rels/slide192.xml.rels><?xml version="1.0" encoding="UTF-8" standalone="yes"?>
<Relationships xmlns="http://schemas.openxmlformats.org/package/2006/relationships"><Relationship Id="rId8" Type="http://schemas.openxmlformats.org/officeDocument/2006/relationships/slide" Target="slide54.xml"/><Relationship Id="rId3" Type="http://schemas.openxmlformats.org/officeDocument/2006/relationships/notesSlide" Target="../notesSlides/notesSlide145.xml"/><Relationship Id="rId7" Type="http://schemas.openxmlformats.org/officeDocument/2006/relationships/oleObject" Target="../embeddings/oleObject203.bin"/><Relationship Id="rId2" Type="http://schemas.openxmlformats.org/officeDocument/2006/relationships/slideLayout" Target="../slideLayouts/slideLayout7.xml"/><Relationship Id="rId1" Type="http://schemas.openxmlformats.org/officeDocument/2006/relationships/vmlDrawing" Target="../drawings/vmlDrawing78.vml"/><Relationship Id="rId6" Type="http://schemas.openxmlformats.org/officeDocument/2006/relationships/oleObject" Target="../embeddings/oleObject202.bin"/><Relationship Id="rId5" Type="http://schemas.openxmlformats.org/officeDocument/2006/relationships/oleObject" Target="../embeddings/oleObject201.bin"/><Relationship Id="rId4" Type="http://schemas.openxmlformats.org/officeDocument/2006/relationships/oleObject" Target="../embeddings/oleObject200.bin"/></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146.xml"/><Relationship Id="rId7" Type="http://schemas.openxmlformats.org/officeDocument/2006/relationships/slide" Target="slide62.xml"/><Relationship Id="rId2" Type="http://schemas.openxmlformats.org/officeDocument/2006/relationships/slideLayout" Target="../slideLayouts/slideLayout7.xml"/><Relationship Id="rId1" Type="http://schemas.openxmlformats.org/officeDocument/2006/relationships/vmlDrawing" Target="../drawings/vmlDrawing79.vml"/><Relationship Id="rId6" Type="http://schemas.openxmlformats.org/officeDocument/2006/relationships/oleObject" Target="../embeddings/oleObject206.bin"/><Relationship Id="rId5" Type="http://schemas.openxmlformats.org/officeDocument/2006/relationships/oleObject" Target="../embeddings/oleObject205.bin"/><Relationship Id="rId4" Type="http://schemas.openxmlformats.org/officeDocument/2006/relationships/oleObject" Target="../embeddings/oleObject204.bin"/></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147.xml"/><Relationship Id="rId7" Type="http://schemas.openxmlformats.org/officeDocument/2006/relationships/slide" Target="slide113.xml"/><Relationship Id="rId2" Type="http://schemas.openxmlformats.org/officeDocument/2006/relationships/slideLayout" Target="../slideLayouts/slideLayout7.xml"/><Relationship Id="rId1" Type="http://schemas.openxmlformats.org/officeDocument/2006/relationships/vmlDrawing" Target="../drawings/vmlDrawing80.vml"/><Relationship Id="rId6" Type="http://schemas.openxmlformats.org/officeDocument/2006/relationships/slide" Target="slide63.xml"/><Relationship Id="rId5" Type="http://schemas.openxmlformats.org/officeDocument/2006/relationships/oleObject" Target="../embeddings/Microsoft_Office_Excel_97-2003_Worksheet29.xls"/><Relationship Id="rId4" Type="http://schemas.openxmlformats.org/officeDocument/2006/relationships/hyperlink" Target="ftp://ftp.ncbi.nih.gov/pub/TraceDB/Personal_Genomics/Watson/" TargetMode="External"/></Relationships>
</file>

<file path=ppt/slides/_rels/slide195.xml.rels><?xml version="1.0" encoding="UTF-8" standalone="yes"?>
<Relationships xmlns="http://schemas.openxmlformats.org/package/2006/relationships"><Relationship Id="rId3" Type="http://schemas.openxmlformats.org/officeDocument/2006/relationships/slide" Target="slide63.xml"/><Relationship Id="rId2" Type="http://schemas.openxmlformats.org/officeDocument/2006/relationships/notesSlide" Target="../notesSlides/notesSlide148.xml"/><Relationship Id="rId1" Type="http://schemas.openxmlformats.org/officeDocument/2006/relationships/slideLayout" Target="../slideLayouts/slideLayout7.xml"/><Relationship Id="rId4" Type="http://schemas.openxmlformats.org/officeDocument/2006/relationships/slide" Target="slide114.xml"/></Relationships>
</file>

<file path=ppt/slides/_rels/slide196.xml.rels><?xml version="1.0" encoding="UTF-8" standalone="yes"?>
<Relationships xmlns="http://schemas.openxmlformats.org/package/2006/relationships"><Relationship Id="rId3" Type="http://schemas.openxmlformats.org/officeDocument/2006/relationships/notesSlide" Target="../notesSlides/notesSlide149.xml"/><Relationship Id="rId2" Type="http://schemas.openxmlformats.org/officeDocument/2006/relationships/slideLayout" Target="../slideLayouts/slideLayout7.xml"/><Relationship Id="rId1" Type="http://schemas.openxmlformats.org/officeDocument/2006/relationships/vmlDrawing" Target="../drawings/vmlDrawing81.vml"/><Relationship Id="rId6" Type="http://schemas.openxmlformats.org/officeDocument/2006/relationships/slide" Target="slide115.xml"/><Relationship Id="rId5" Type="http://schemas.openxmlformats.org/officeDocument/2006/relationships/slide" Target="slide63.xml"/><Relationship Id="rId4" Type="http://schemas.openxmlformats.org/officeDocument/2006/relationships/oleObject" Target="../embeddings/Microsoft_Office_Excel_97-2003_Worksheet30.xls"/></Relationships>
</file>

<file path=ppt/slides/_rels/slide197.xml.rels><?xml version="1.0" encoding="UTF-8" standalone="yes"?>
<Relationships xmlns="http://schemas.openxmlformats.org/package/2006/relationships"><Relationship Id="rId3" Type="http://schemas.openxmlformats.org/officeDocument/2006/relationships/hyperlink" Target="http://ftp.hapmap.org/genotypes/latest_ncbi_build36/forward/non-redundant/" TargetMode="External"/><Relationship Id="rId2" Type="http://schemas.openxmlformats.org/officeDocument/2006/relationships/notesSlide" Target="../notesSlides/notesSlide150.xml"/><Relationship Id="rId1" Type="http://schemas.openxmlformats.org/officeDocument/2006/relationships/slideLayout" Target="../slideLayouts/slideLayout7.xml"/><Relationship Id="rId5" Type="http://schemas.openxmlformats.org/officeDocument/2006/relationships/slide" Target="slide63.xml"/><Relationship Id="rId4" Type="http://schemas.openxmlformats.org/officeDocument/2006/relationships/hyperlink" Target="ftp://ftp.ncbi.nih.gov/pub/geo/DATA/SOFT/by_series/GSE10668/GSE10668_family.soft.gz" TargetMode="External"/></Relationships>
</file>

<file path=ppt/slides/_rels/slide198.xml.rels><?xml version="1.0" encoding="UTF-8" standalone="yes"?>
<Relationships xmlns="http://schemas.openxmlformats.org/package/2006/relationships"><Relationship Id="rId3" Type="http://schemas.openxmlformats.org/officeDocument/2006/relationships/notesSlide" Target="../notesSlides/notesSlide151.xml"/><Relationship Id="rId2" Type="http://schemas.openxmlformats.org/officeDocument/2006/relationships/slideLayout" Target="../slideLayouts/slideLayout7.xml"/><Relationship Id="rId1" Type="http://schemas.openxmlformats.org/officeDocument/2006/relationships/vmlDrawing" Target="../drawings/vmlDrawing82.vml"/><Relationship Id="rId5" Type="http://schemas.openxmlformats.org/officeDocument/2006/relationships/slide" Target="slide64.xml"/><Relationship Id="rId4" Type="http://schemas.openxmlformats.org/officeDocument/2006/relationships/oleObject" Target="../embeddings/Microsoft_Office_Excel_97-2003_Worksheet31.xls"/></Relationships>
</file>

<file path=ppt/slides/_rels/slide19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xml"/><Relationship Id="rId4" Type="http://schemas.openxmlformats.org/officeDocument/2006/relationships/slide" Target="slide70.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audio" Target="file:///F:\ThesWork\Defense\Kennedy_V3.pptx450.wav" TargetMode="Externa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file:///F:\ThesWork\Defense\Kennedy_V3.pptx462.wav" TargetMode="External"/><Relationship Id="rId1" Type="http://schemas.openxmlformats.org/officeDocument/2006/relationships/tags" Target="../tags/tag6.xml"/><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20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slide" Target="slide73.xml"/><Relationship Id="rId1" Type="http://schemas.openxmlformats.org/officeDocument/2006/relationships/slideLayout" Target="../slideLayouts/slideLayout1.xml"/></Relationships>
</file>

<file path=ppt/slides/_rels/slide201.xml.rels><?xml version="1.0" encoding="UTF-8" standalone="yes"?>
<Relationships xmlns="http://schemas.openxmlformats.org/package/2006/relationships"><Relationship Id="rId3" Type="http://schemas.openxmlformats.org/officeDocument/2006/relationships/hyperlink" Target="http://www.medterms.com/script/main/art.asp?articlekey=14018" TargetMode="External"/><Relationship Id="rId2" Type="http://schemas.openxmlformats.org/officeDocument/2006/relationships/notesSlide" Target="../notesSlides/notesSlide152.xml"/><Relationship Id="rId1" Type="http://schemas.openxmlformats.org/officeDocument/2006/relationships/slideLayout" Target="../slideLayouts/slideLayout2.xml"/><Relationship Id="rId5" Type="http://schemas.openxmlformats.org/officeDocument/2006/relationships/hyperlink" Target="http://en.wikipedia.org/wiki/Probability" TargetMode="External"/><Relationship Id="rId4" Type="http://schemas.openxmlformats.org/officeDocument/2006/relationships/hyperlink" Target="http://en.wikipedia.org/wiki/Ratio" TargetMode="External"/></Relationships>
</file>

<file path=ppt/slides/_rels/slide202.xml.rels><?xml version="1.0" encoding="UTF-8" standalone="yes"?>
<Relationships xmlns="http://schemas.openxmlformats.org/package/2006/relationships"><Relationship Id="rId3" Type="http://schemas.openxmlformats.org/officeDocument/2006/relationships/slide" Target="slide119.xml"/><Relationship Id="rId2" Type="http://schemas.openxmlformats.org/officeDocument/2006/relationships/notesSlide" Target="../notesSlides/notesSlide153.xml"/><Relationship Id="rId1" Type="http://schemas.openxmlformats.org/officeDocument/2006/relationships/slideLayout" Target="../slideLayouts/slideLayout2.xml"/><Relationship Id="rId4" Type="http://schemas.openxmlformats.org/officeDocument/2006/relationships/image" Target="../media/image139.png"/></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56.xml"/><Relationship Id="rId1" Type="http://schemas.openxmlformats.org/officeDocument/2006/relationships/slideLayout" Target="../slideLayouts/slideLayout2.xml"/><Relationship Id="rId4" Type="http://schemas.openxmlformats.org/officeDocument/2006/relationships/image" Target="../media/image141.png"/></Relationships>
</file>

<file path=ppt/slides/_rels/slide206.xml.rels><?xml version="1.0" encoding="UTF-8" standalone="yes"?>
<Relationships xmlns="http://schemas.openxmlformats.org/package/2006/relationships"><Relationship Id="rId3" Type="http://schemas.openxmlformats.org/officeDocument/2006/relationships/hyperlink" Target="http://www.1000genomes.org/" TargetMode="External"/><Relationship Id="rId2" Type="http://schemas.openxmlformats.org/officeDocument/2006/relationships/notesSlide" Target="../notesSlides/notesSlide157.xml"/><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3" Type="http://schemas.openxmlformats.org/officeDocument/2006/relationships/slide" Target="slide85.xml"/><Relationship Id="rId2" Type="http://schemas.openxmlformats.org/officeDocument/2006/relationships/notesSlide" Target="../notesSlides/notesSlide158.xml"/><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3" Type="http://schemas.openxmlformats.org/officeDocument/2006/relationships/slide" Target="slide51.xml"/><Relationship Id="rId2" Type="http://schemas.openxmlformats.org/officeDocument/2006/relationships/notesSlide" Target="../notesSlides/notesSlide159.xml"/><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8" Type="http://schemas.openxmlformats.org/officeDocument/2006/relationships/oleObject" Target="../embeddings/oleObject211.bin"/><Relationship Id="rId13" Type="http://schemas.openxmlformats.org/officeDocument/2006/relationships/oleObject" Target="../embeddings/oleObject216.bin"/><Relationship Id="rId3" Type="http://schemas.openxmlformats.org/officeDocument/2006/relationships/notesSlide" Target="../notesSlides/notesSlide160.xml"/><Relationship Id="rId7" Type="http://schemas.openxmlformats.org/officeDocument/2006/relationships/oleObject" Target="../embeddings/oleObject210.bin"/><Relationship Id="rId12" Type="http://schemas.openxmlformats.org/officeDocument/2006/relationships/oleObject" Target="../embeddings/oleObject215.bin"/><Relationship Id="rId2" Type="http://schemas.openxmlformats.org/officeDocument/2006/relationships/slideLayout" Target="../slideLayouts/slideLayout14.xml"/><Relationship Id="rId1" Type="http://schemas.openxmlformats.org/officeDocument/2006/relationships/vmlDrawing" Target="../drawings/vmlDrawing83.vml"/><Relationship Id="rId6" Type="http://schemas.openxmlformats.org/officeDocument/2006/relationships/oleObject" Target="../embeddings/oleObject209.bin"/><Relationship Id="rId11" Type="http://schemas.openxmlformats.org/officeDocument/2006/relationships/oleObject" Target="../embeddings/oleObject214.bin"/><Relationship Id="rId5" Type="http://schemas.openxmlformats.org/officeDocument/2006/relationships/oleObject" Target="../embeddings/oleObject208.bin"/><Relationship Id="rId15" Type="http://schemas.openxmlformats.org/officeDocument/2006/relationships/oleObject" Target="../embeddings/oleObject218.bin"/><Relationship Id="rId10" Type="http://schemas.openxmlformats.org/officeDocument/2006/relationships/oleObject" Target="../embeddings/oleObject213.bin"/><Relationship Id="rId4" Type="http://schemas.openxmlformats.org/officeDocument/2006/relationships/oleObject" Target="../embeddings/oleObject207.bin"/><Relationship Id="rId9" Type="http://schemas.openxmlformats.org/officeDocument/2006/relationships/oleObject" Target="../embeddings/oleObject212.bin"/><Relationship Id="rId14" Type="http://schemas.openxmlformats.org/officeDocument/2006/relationships/oleObject" Target="../embeddings/oleObject217.bin"/></Relationships>
</file>

<file path=ppt/slides/_rels/slide21.xml.rels><?xml version="1.0" encoding="UTF-8" standalone="yes"?>
<Relationships xmlns="http://schemas.openxmlformats.org/package/2006/relationships"><Relationship Id="rId3" Type="http://schemas.openxmlformats.org/officeDocument/2006/relationships/audio" Target="file:///F:\ThesWork\Defense\Kennedy_V3.pptx466.wav" TargetMode="External"/><Relationship Id="rId7" Type="http://schemas.openxmlformats.org/officeDocument/2006/relationships/image" Target="../media/image1.png"/><Relationship Id="rId2" Type="http://schemas.openxmlformats.org/officeDocument/2006/relationships/tags" Target="../tags/tag7.xml"/><Relationship Id="rId1" Type="http://schemas.openxmlformats.org/officeDocument/2006/relationships/vmlDrawing" Target="../drawings/vmlDrawing7.vml"/><Relationship Id="rId6" Type="http://schemas.openxmlformats.org/officeDocument/2006/relationships/oleObject" Target="../embeddings/oleObject12.bin"/><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1.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3.xml"/><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7.xml"/><Relationship Id="rId1" Type="http://schemas.openxmlformats.org/officeDocument/2006/relationships/slideLayout" Target="../slideLayouts/slideLayout2.xml"/><Relationship Id="rId4" Type="http://schemas.openxmlformats.org/officeDocument/2006/relationships/image" Target="../media/image5.wmf"/></Relationships>
</file>

<file path=ppt/slides/_rels/slide2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8.xml"/><Relationship Id="rId1" Type="http://schemas.openxmlformats.org/officeDocument/2006/relationships/slideLayout" Target="../slideLayouts/slideLayout12.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file:///F:\ThesWork\Defense\Kennedy_V3.pptx467.wav" TargetMode="External"/><Relationship Id="rId7" Type="http://schemas.openxmlformats.org/officeDocument/2006/relationships/oleObject" Target="../embeddings/oleObject14.bin"/><Relationship Id="rId2" Type="http://schemas.openxmlformats.org/officeDocument/2006/relationships/tags" Target="../tags/tag8.xml"/><Relationship Id="rId1" Type="http://schemas.openxmlformats.org/officeDocument/2006/relationships/vmlDrawing" Target="../drawings/vmlDrawing8.vml"/><Relationship Id="rId6" Type="http://schemas.openxmlformats.org/officeDocument/2006/relationships/oleObject" Target="../embeddings/oleObject13.bin"/><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notesSlide" Target="../notesSlides/notesSlide170.xml"/><Relationship Id="rId2" Type="http://schemas.openxmlformats.org/officeDocument/2006/relationships/slideLayout" Target="../slideLayouts/slideLayout7.xml"/><Relationship Id="rId1" Type="http://schemas.openxmlformats.org/officeDocument/2006/relationships/vmlDrawing" Target="../drawings/vmlDrawing84.vml"/><Relationship Id="rId4" Type="http://schemas.openxmlformats.org/officeDocument/2006/relationships/oleObject" Target="../embeddings/oleObject219.bin"/></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3" Type="http://schemas.openxmlformats.org/officeDocument/2006/relationships/image" Target="../media/image198.emf"/><Relationship Id="rId2" Type="http://schemas.openxmlformats.org/officeDocument/2006/relationships/slideLayout" Target="../slideLayouts/slideLayout2.xml"/><Relationship Id="rId1" Type="http://schemas.openxmlformats.org/officeDocument/2006/relationships/vmlDrawing" Target="../drawings/vmlDrawing85.vml"/><Relationship Id="rId6" Type="http://schemas.openxmlformats.org/officeDocument/2006/relationships/oleObject" Target="../embeddings/oleObject220.bin"/><Relationship Id="rId5" Type="http://schemas.openxmlformats.org/officeDocument/2006/relationships/slide" Target="slide59.xml"/><Relationship Id="rId4" Type="http://schemas.openxmlformats.org/officeDocument/2006/relationships/image" Target="../media/image199.wmf"/></Relationships>
</file>

<file path=ppt/slides/_rels/slide223.xml.rels><?xml version="1.0" encoding="UTF-8" standalone="yes"?>
<Relationships xmlns="http://schemas.openxmlformats.org/package/2006/relationships"><Relationship Id="rId3" Type="http://schemas.openxmlformats.org/officeDocument/2006/relationships/notesSlide" Target="../notesSlides/notesSlide171.xml"/><Relationship Id="rId2" Type="http://schemas.openxmlformats.org/officeDocument/2006/relationships/slideLayout" Target="../slideLayouts/slideLayout7.xml"/><Relationship Id="rId1" Type="http://schemas.openxmlformats.org/officeDocument/2006/relationships/vmlDrawing" Target="../drawings/vmlDrawing86.vml"/><Relationship Id="rId4" Type="http://schemas.openxmlformats.org/officeDocument/2006/relationships/oleObject" Target="../embeddings/oleObject221.bin"/></Relationships>
</file>

<file path=ppt/slides/_rels/slide224.xml.rels><?xml version="1.0" encoding="UTF-8" standalone="yes"?>
<Relationships xmlns="http://schemas.openxmlformats.org/package/2006/relationships"><Relationship Id="rId3" Type="http://schemas.openxmlformats.org/officeDocument/2006/relationships/notesSlide" Target="../notesSlides/notesSlide172.xml"/><Relationship Id="rId2" Type="http://schemas.openxmlformats.org/officeDocument/2006/relationships/slideLayout" Target="../slideLayouts/slideLayout7.xml"/><Relationship Id="rId1" Type="http://schemas.openxmlformats.org/officeDocument/2006/relationships/vmlDrawing" Target="../drawings/vmlDrawing87.vml"/><Relationship Id="rId4" Type="http://schemas.openxmlformats.org/officeDocument/2006/relationships/oleObject" Target="../embeddings/oleObject222.bin"/></Relationships>
</file>

<file path=ppt/slides/_rels/slide225.xml.rels><?xml version="1.0" encoding="UTF-8" standalone="yes"?>
<Relationships xmlns="http://schemas.openxmlformats.org/package/2006/relationships"><Relationship Id="rId3" Type="http://schemas.openxmlformats.org/officeDocument/2006/relationships/notesSlide" Target="../notesSlides/notesSlide173.xml"/><Relationship Id="rId2" Type="http://schemas.openxmlformats.org/officeDocument/2006/relationships/slideLayout" Target="../slideLayouts/slideLayout7.xml"/><Relationship Id="rId1" Type="http://schemas.openxmlformats.org/officeDocument/2006/relationships/vmlDrawing" Target="../drawings/vmlDrawing88.vml"/><Relationship Id="rId4" Type="http://schemas.openxmlformats.org/officeDocument/2006/relationships/oleObject" Target="../embeddings/oleObject223.bin"/></Relationships>
</file>

<file path=ppt/slides/_rels/slide226.xml.rels><?xml version="1.0" encoding="UTF-8" standalone="yes"?>
<Relationships xmlns="http://schemas.openxmlformats.org/package/2006/relationships"><Relationship Id="rId3" Type="http://schemas.openxmlformats.org/officeDocument/2006/relationships/notesSlide" Target="../notesSlides/notesSlide174.xml"/><Relationship Id="rId2" Type="http://schemas.openxmlformats.org/officeDocument/2006/relationships/slideLayout" Target="../slideLayouts/slideLayout7.xml"/><Relationship Id="rId1" Type="http://schemas.openxmlformats.org/officeDocument/2006/relationships/vmlDrawing" Target="../drawings/vmlDrawing89.vml"/><Relationship Id="rId5" Type="http://schemas.openxmlformats.org/officeDocument/2006/relationships/slide" Target="slide105.xml"/><Relationship Id="rId4" Type="http://schemas.openxmlformats.org/officeDocument/2006/relationships/oleObject" Target="../embeddings/oleObject224.bin"/></Relationships>
</file>

<file path=ppt/slides/_rels/slide227.xml.rels><?xml version="1.0" encoding="UTF-8" standalone="yes"?>
<Relationships xmlns="http://schemas.openxmlformats.org/package/2006/relationships"><Relationship Id="rId3" Type="http://schemas.openxmlformats.org/officeDocument/2006/relationships/image" Target="../media/image201.wmf"/><Relationship Id="rId2" Type="http://schemas.openxmlformats.org/officeDocument/2006/relationships/notesSlide" Target="../notesSlides/notesSlide175.xml"/><Relationship Id="rId1" Type="http://schemas.openxmlformats.org/officeDocument/2006/relationships/slideLayout" Target="../slideLayouts/slideLayout7.xml"/><Relationship Id="rId6" Type="http://schemas.openxmlformats.org/officeDocument/2006/relationships/image" Target="../media/image204.wmf"/><Relationship Id="rId5" Type="http://schemas.openxmlformats.org/officeDocument/2006/relationships/image" Target="../media/image203.wmf"/><Relationship Id="rId4" Type="http://schemas.openxmlformats.org/officeDocument/2006/relationships/image" Target="../media/image202.wmf"/></Relationships>
</file>

<file path=ppt/slides/_rels/slide228.xml.rels><?xml version="1.0" encoding="UTF-8" standalone="yes"?>
<Relationships xmlns="http://schemas.openxmlformats.org/package/2006/relationships"><Relationship Id="rId8" Type="http://schemas.openxmlformats.org/officeDocument/2006/relationships/oleObject" Target="../embeddings/oleObject227.bin"/><Relationship Id="rId3" Type="http://schemas.openxmlformats.org/officeDocument/2006/relationships/notesSlide" Target="../notesSlides/notesSlide176.xml"/><Relationship Id="rId7" Type="http://schemas.openxmlformats.org/officeDocument/2006/relationships/oleObject" Target="../embeddings/oleObject226.bin"/><Relationship Id="rId2" Type="http://schemas.openxmlformats.org/officeDocument/2006/relationships/slideLayout" Target="../slideLayouts/slideLayout7.xml"/><Relationship Id="rId1" Type="http://schemas.openxmlformats.org/officeDocument/2006/relationships/vmlDrawing" Target="../drawings/vmlDrawing90.vml"/><Relationship Id="rId6" Type="http://schemas.openxmlformats.org/officeDocument/2006/relationships/oleObject" Target="../embeddings/oleObject225.bin"/><Relationship Id="rId5" Type="http://schemas.openxmlformats.org/officeDocument/2006/relationships/image" Target="../media/image208.wmf"/><Relationship Id="rId10" Type="http://schemas.openxmlformats.org/officeDocument/2006/relationships/slide" Target="slide30.xml"/><Relationship Id="rId4" Type="http://schemas.openxmlformats.org/officeDocument/2006/relationships/image" Target="../media/image37.png"/><Relationship Id="rId9" Type="http://schemas.openxmlformats.org/officeDocument/2006/relationships/oleObject" Target="../embeddings/oleObject228.bin"/></Relationships>
</file>

<file path=ppt/slides/_rels/slide229.xml.rels><?xml version="1.0" encoding="UTF-8" standalone="yes"?>
<Relationships xmlns="http://schemas.openxmlformats.org/package/2006/relationships"><Relationship Id="rId3" Type="http://schemas.openxmlformats.org/officeDocument/2006/relationships/image" Target="../media/image208.wmf"/><Relationship Id="rId2" Type="http://schemas.openxmlformats.org/officeDocument/2006/relationships/notesSlide" Target="../notesSlides/notesSlide177.xml"/><Relationship Id="rId1" Type="http://schemas.openxmlformats.org/officeDocument/2006/relationships/slideLayout" Target="../slideLayouts/slideLayout13.xml"/><Relationship Id="rId4" Type="http://schemas.openxmlformats.org/officeDocument/2006/relationships/image" Target="../media/image209.wmf"/></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audio" Target="file:///F:\ThesWork\Defense\Kennedy_V3.pptx468.wav" TargetMode="External"/><Relationship Id="rId4" Type="http://schemas.openxmlformats.org/officeDocument/2006/relationships/image" Target="../media/image1.png"/></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9.xml"/><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3" Type="http://schemas.openxmlformats.org/officeDocument/2006/relationships/slide" Target="slide65.xml"/><Relationship Id="rId2" Type="http://schemas.openxmlformats.org/officeDocument/2006/relationships/notesSlide" Target="../notesSlides/notesSlide180.xml"/><Relationship Id="rId1" Type="http://schemas.openxmlformats.org/officeDocument/2006/relationships/slideLayout" Target="../slideLayouts/slideLayout7.xml"/><Relationship Id="rId4" Type="http://schemas.openxmlformats.org/officeDocument/2006/relationships/image" Target="../media/image39.wmf"/></Relationships>
</file>

<file path=ppt/slides/_rels/slide2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1.xml"/><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2" Type="http://schemas.openxmlformats.org/officeDocument/2006/relationships/hyperlink" Target="http://dna.engr.uconn.edu/software/" TargetMode="External"/><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audio" Target="file:///F:\ThesWork\Defense\Kennedy_V3.pptx469.wav" TargetMode="External"/><Relationship Id="rId4" Type="http://schemas.openxmlformats.org/officeDocument/2006/relationships/image" Target="../media/image1.png"/></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7.xml"/></Relationships>
</file>

<file path=ppt/slides/_rels/slide243.xml.rels><?xml version="1.0" encoding="UTF-8" standalone="yes"?>
<Relationships xmlns="http://schemas.openxmlformats.org/package/2006/relationships"><Relationship Id="rId2" Type="http://schemas.openxmlformats.org/officeDocument/2006/relationships/slide" Target="slide46.xml"/><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8" Type="http://schemas.openxmlformats.org/officeDocument/2006/relationships/oleObject" Target="../embeddings/oleObject233.bin"/><Relationship Id="rId3" Type="http://schemas.openxmlformats.org/officeDocument/2006/relationships/oleObject" Target="../embeddings/oleObject229.bin"/><Relationship Id="rId7" Type="http://schemas.openxmlformats.org/officeDocument/2006/relationships/oleObject" Target="../embeddings/oleObject232.bin"/><Relationship Id="rId2" Type="http://schemas.openxmlformats.org/officeDocument/2006/relationships/slideLayout" Target="../slideLayouts/slideLayout15.xml"/><Relationship Id="rId1" Type="http://schemas.openxmlformats.org/officeDocument/2006/relationships/vmlDrawing" Target="../drawings/vmlDrawing91.vml"/><Relationship Id="rId6" Type="http://schemas.openxmlformats.org/officeDocument/2006/relationships/oleObject" Target="../embeddings/oleObject231.bin"/><Relationship Id="rId5" Type="http://schemas.openxmlformats.org/officeDocument/2006/relationships/slide" Target="slide24.xml"/><Relationship Id="rId10" Type="http://schemas.openxmlformats.org/officeDocument/2006/relationships/oleObject" Target="../embeddings/oleObject235.bin"/><Relationship Id="rId4" Type="http://schemas.openxmlformats.org/officeDocument/2006/relationships/oleObject" Target="../embeddings/oleObject230.bin"/><Relationship Id="rId9" Type="http://schemas.openxmlformats.org/officeDocument/2006/relationships/oleObject" Target="../embeddings/oleObject234.bin"/></Relationships>
</file>

<file path=ppt/slides/_rels/slide245.xml.rels><?xml version="1.0" encoding="UTF-8" standalone="yes"?>
<Relationships xmlns="http://schemas.openxmlformats.org/package/2006/relationships"><Relationship Id="rId3" Type="http://schemas.openxmlformats.org/officeDocument/2006/relationships/oleObject" Target="../embeddings/oleObject236.bin"/><Relationship Id="rId2" Type="http://schemas.openxmlformats.org/officeDocument/2006/relationships/slideLayout" Target="../slideLayouts/slideLayout7.xml"/><Relationship Id="rId1" Type="http://schemas.openxmlformats.org/officeDocument/2006/relationships/vmlDrawing" Target="../drawings/vmlDrawing92.vml"/><Relationship Id="rId4" Type="http://schemas.openxmlformats.org/officeDocument/2006/relationships/slide" Target="slide53.xml"/></Relationships>
</file>

<file path=ppt/slides/_rels/slide246.xml.rels><?xml version="1.0" encoding="UTF-8" standalone="yes"?>
<Relationships xmlns="http://schemas.openxmlformats.org/package/2006/relationships"><Relationship Id="rId8" Type="http://schemas.openxmlformats.org/officeDocument/2006/relationships/image" Target="../media/image82.wmf"/><Relationship Id="rId3" Type="http://schemas.openxmlformats.org/officeDocument/2006/relationships/notesSlide" Target="../notesSlides/notesSlide183.xml"/><Relationship Id="rId7" Type="http://schemas.openxmlformats.org/officeDocument/2006/relationships/image" Target="../media/image81.wmf"/><Relationship Id="rId2" Type="http://schemas.openxmlformats.org/officeDocument/2006/relationships/slideLayout" Target="../slideLayouts/slideLayout7.xml"/><Relationship Id="rId1" Type="http://schemas.openxmlformats.org/officeDocument/2006/relationships/vmlDrawing" Target="../drawings/vmlDrawing93.vml"/><Relationship Id="rId6" Type="http://schemas.openxmlformats.org/officeDocument/2006/relationships/image" Target="../media/image80.wmf"/><Relationship Id="rId5" Type="http://schemas.openxmlformats.org/officeDocument/2006/relationships/oleObject" Target="../embeddings/oleObject238.bin"/><Relationship Id="rId10" Type="http://schemas.openxmlformats.org/officeDocument/2006/relationships/slide" Target="slide21.xml"/><Relationship Id="rId4" Type="http://schemas.openxmlformats.org/officeDocument/2006/relationships/oleObject" Target="../embeddings/oleObject237.bin"/><Relationship Id="rId9" Type="http://schemas.openxmlformats.org/officeDocument/2006/relationships/image" Target="../media/image83.wmf"/></Relationships>
</file>

<file path=ppt/slides/_rels/slide247.xml.rels><?xml version="1.0" encoding="UTF-8" standalone="yes"?>
<Relationships xmlns="http://schemas.openxmlformats.org/package/2006/relationships"><Relationship Id="rId8" Type="http://schemas.openxmlformats.org/officeDocument/2006/relationships/oleObject" Target="../embeddings/oleObject244.bin"/><Relationship Id="rId13" Type="http://schemas.openxmlformats.org/officeDocument/2006/relationships/oleObject" Target="../embeddings/oleObject249.bin"/><Relationship Id="rId3" Type="http://schemas.openxmlformats.org/officeDocument/2006/relationships/oleObject" Target="../embeddings/oleObject239.bin"/><Relationship Id="rId7" Type="http://schemas.openxmlformats.org/officeDocument/2006/relationships/oleObject" Target="../embeddings/oleObject243.bin"/><Relationship Id="rId12" Type="http://schemas.openxmlformats.org/officeDocument/2006/relationships/oleObject" Target="../embeddings/oleObject248.bin"/><Relationship Id="rId2" Type="http://schemas.openxmlformats.org/officeDocument/2006/relationships/slideLayout" Target="../slideLayouts/slideLayout7.xml"/><Relationship Id="rId16" Type="http://schemas.openxmlformats.org/officeDocument/2006/relationships/slide" Target="slide21.xml"/><Relationship Id="rId1" Type="http://schemas.openxmlformats.org/officeDocument/2006/relationships/vmlDrawing" Target="../drawings/vmlDrawing94.vml"/><Relationship Id="rId6" Type="http://schemas.openxmlformats.org/officeDocument/2006/relationships/oleObject" Target="../embeddings/oleObject242.bin"/><Relationship Id="rId11" Type="http://schemas.openxmlformats.org/officeDocument/2006/relationships/oleObject" Target="../embeddings/oleObject247.bin"/><Relationship Id="rId5" Type="http://schemas.openxmlformats.org/officeDocument/2006/relationships/oleObject" Target="../embeddings/oleObject241.bin"/><Relationship Id="rId15" Type="http://schemas.openxmlformats.org/officeDocument/2006/relationships/oleObject" Target="../embeddings/oleObject251.bin"/><Relationship Id="rId10" Type="http://schemas.openxmlformats.org/officeDocument/2006/relationships/oleObject" Target="../embeddings/oleObject246.bin"/><Relationship Id="rId4" Type="http://schemas.openxmlformats.org/officeDocument/2006/relationships/oleObject" Target="../embeddings/oleObject240.bin"/><Relationship Id="rId9" Type="http://schemas.openxmlformats.org/officeDocument/2006/relationships/oleObject" Target="../embeddings/oleObject245.bin"/><Relationship Id="rId14" Type="http://schemas.openxmlformats.org/officeDocument/2006/relationships/oleObject" Target="../embeddings/oleObject250.bin"/></Relationships>
</file>

<file path=ppt/slides/_rels/slide248.xml.rels><?xml version="1.0" encoding="UTF-8" standalone="yes"?>
<Relationships xmlns="http://schemas.openxmlformats.org/package/2006/relationships"><Relationship Id="rId8" Type="http://schemas.openxmlformats.org/officeDocument/2006/relationships/oleObject" Target="../embeddings/oleObject257.bin"/><Relationship Id="rId13" Type="http://schemas.openxmlformats.org/officeDocument/2006/relationships/oleObject" Target="../embeddings/oleObject262.bin"/><Relationship Id="rId18" Type="http://schemas.openxmlformats.org/officeDocument/2006/relationships/oleObject" Target="../embeddings/oleObject267.bin"/><Relationship Id="rId3" Type="http://schemas.openxmlformats.org/officeDocument/2006/relationships/oleObject" Target="../embeddings/oleObject252.bin"/><Relationship Id="rId7" Type="http://schemas.openxmlformats.org/officeDocument/2006/relationships/oleObject" Target="../embeddings/oleObject256.bin"/><Relationship Id="rId12" Type="http://schemas.openxmlformats.org/officeDocument/2006/relationships/oleObject" Target="../embeddings/oleObject261.bin"/><Relationship Id="rId17" Type="http://schemas.openxmlformats.org/officeDocument/2006/relationships/oleObject" Target="../embeddings/oleObject266.bin"/><Relationship Id="rId2" Type="http://schemas.openxmlformats.org/officeDocument/2006/relationships/slideLayout" Target="../slideLayouts/slideLayout7.xml"/><Relationship Id="rId16" Type="http://schemas.openxmlformats.org/officeDocument/2006/relationships/oleObject" Target="../embeddings/oleObject265.bin"/><Relationship Id="rId1" Type="http://schemas.openxmlformats.org/officeDocument/2006/relationships/vmlDrawing" Target="../drawings/vmlDrawing95.vml"/><Relationship Id="rId6" Type="http://schemas.openxmlformats.org/officeDocument/2006/relationships/oleObject" Target="../embeddings/oleObject255.bin"/><Relationship Id="rId11" Type="http://schemas.openxmlformats.org/officeDocument/2006/relationships/oleObject" Target="../embeddings/oleObject260.bin"/><Relationship Id="rId5" Type="http://schemas.openxmlformats.org/officeDocument/2006/relationships/oleObject" Target="../embeddings/oleObject254.bin"/><Relationship Id="rId15" Type="http://schemas.openxmlformats.org/officeDocument/2006/relationships/oleObject" Target="../embeddings/oleObject264.bin"/><Relationship Id="rId10" Type="http://schemas.openxmlformats.org/officeDocument/2006/relationships/oleObject" Target="../embeddings/oleObject259.bin"/><Relationship Id="rId19" Type="http://schemas.openxmlformats.org/officeDocument/2006/relationships/slide" Target="slide21.xml"/><Relationship Id="rId4" Type="http://schemas.openxmlformats.org/officeDocument/2006/relationships/oleObject" Target="../embeddings/oleObject253.bin"/><Relationship Id="rId9" Type="http://schemas.openxmlformats.org/officeDocument/2006/relationships/oleObject" Target="../embeddings/oleObject258.bin"/><Relationship Id="rId14" Type="http://schemas.openxmlformats.org/officeDocument/2006/relationships/oleObject" Target="../embeddings/oleObject263.bin"/></Relationships>
</file>

<file path=ppt/slides/_rels/slide249.xml.rels><?xml version="1.0" encoding="UTF-8" standalone="yes"?>
<Relationships xmlns="http://schemas.openxmlformats.org/package/2006/relationships"><Relationship Id="rId8" Type="http://schemas.openxmlformats.org/officeDocument/2006/relationships/oleObject" Target="../embeddings/oleObject273.bin"/><Relationship Id="rId13" Type="http://schemas.openxmlformats.org/officeDocument/2006/relationships/oleObject" Target="../embeddings/oleObject278.bin"/><Relationship Id="rId18" Type="http://schemas.openxmlformats.org/officeDocument/2006/relationships/oleObject" Target="../embeddings/oleObject283.bin"/><Relationship Id="rId3" Type="http://schemas.openxmlformats.org/officeDocument/2006/relationships/oleObject" Target="../embeddings/oleObject268.bin"/><Relationship Id="rId7" Type="http://schemas.openxmlformats.org/officeDocument/2006/relationships/oleObject" Target="../embeddings/oleObject272.bin"/><Relationship Id="rId12" Type="http://schemas.openxmlformats.org/officeDocument/2006/relationships/oleObject" Target="../embeddings/oleObject277.bin"/><Relationship Id="rId17" Type="http://schemas.openxmlformats.org/officeDocument/2006/relationships/oleObject" Target="../embeddings/oleObject282.bin"/><Relationship Id="rId2" Type="http://schemas.openxmlformats.org/officeDocument/2006/relationships/slideLayout" Target="../slideLayouts/slideLayout7.xml"/><Relationship Id="rId16" Type="http://schemas.openxmlformats.org/officeDocument/2006/relationships/oleObject" Target="../embeddings/oleObject281.bin"/><Relationship Id="rId1" Type="http://schemas.openxmlformats.org/officeDocument/2006/relationships/vmlDrawing" Target="../drawings/vmlDrawing96.vml"/><Relationship Id="rId6" Type="http://schemas.openxmlformats.org/officeDocument/2006/relationships/oleObject" Target="../embeddings/oleObject271.bin"/><Relationship Id="rId11" Type="http://schemas.openxmlformats.org/officeDocument/2006/relationships/oleObject" Target="../embeddings/oleObject276.bin"/><Relationship Id="rId5" Type="http://schemas.openxmlformats.org/officeDocument/2006/relationships/oleObject" Target="../embeddings/oleObject270.bin"/><Relationship Id="rId15" Type="http://schemas.openxmlformats.org/officeDocument/2006/relationships/oleObject" Target="../embeddings/oleObject280.bin"/><Relationship Id="rId10" Type="http://schemas.openxmlformats.org/officeDocument/2006/relationships/oleObject" Target="../embeddings/oleObject275.bin"/><Relationship Id="rId19" Type="http://schemas.openxmlformats.org/officeDocument/2006/relationships/slide" Target="slide21.xml"/><Relationship Id="rId4" Type="http://schemas.openxmlformats.org/officeDocument/2006/relationships/oleObject" Target="../embeddings/oleObject269.bin"/><Relationship Id="rId9" Type="http://schemas.openxmlformats.org/officeDocument/2006/relationships/oleObject" Target="../embeddings/oleObject274.bin"/><Relationship Id="rId14" Type="http://schemas.openxmlformats.org/officeDocument/2006/relationships/oleObject" Target="../embeddings/oleObject279.bin"/></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audio" Target="file:///F:\ThesWork\Defense\Kennedy_V3.pptx470.wav" TargetMode="External"/><Relationship Id="rId4" Type="http://schemas.openxmlformats.org/officeDocument/2006/relationships/image" Target="../media/image1.png"/></Relationships>
</file>

<file path=ppt/slides/_rels/slide250.xml.rels><?xml version="1.0" encoding="UTF-8" standalone="yes"?>
<Relationships xmlns="http://schemas.openxmlformats.org/package/2006/relationships"><Relationship Id="rId8" Type="http://schemas.openxmlformats.org/officeDocument/2006/relationships/oleObject" Target="../embeddings/oleObject289.bin"/><Relationship Id="rId13" Type="http://schemas.openxmlformats.org/officeDocument/2006/relationships/oleObject" Target="../embeddings/oleObject294.bin"/><Relationship Id="rId18" Type="http://schemas.openxmlformats.org/officeDocument/2006/relationships/oleObject" Target="../embeddings/oleObject299.bin"/><Relationship Id="rId3" Type="http://schemas.openxmlformats.org/officeDocument/2006/relationships/oleObject" Target="../embeddings/oleObject284.bin"/><Relationship Id="rId7" Type="http://schemas.openxmlformats.org/officeDocument/2006/relationships/oleObject" Target="../embeddings/oleObject288.bin"/><Relationship Id="rId12" Type="http://schemas.openxmlformats.org/officeDocument/2006/relationships/oleObject" Target="../embeddings/oleObject293.bin"/><Relationship Id="rId17" Type="http://schemas.openxmlformats.org/officeDocument/2006/relationships/oleObject" Target="../embeddings/oleObject298.bin"/><Relationship Id="rId2" Type="http://schemas.openxmlformats.org/officeDocument/2006/relationships/slideLayout" Target="../slideLayouts/slideLayout7.xml"/><Relationship Id="rId16" Type="http://schemas.openxmlformats.org/officeDocument/2006/relationships/oleObject" Target="../embeddings/oleObject297.bin"/><Relationship Id="rId1" Type="http://schemas.openxmlformats.org/officeDocument/2006/relationships/vmlDrawing" Target="../drawings/vmlDrawing97.vml"/><Relationship Id="rId6" Type="http://schemas.openxmlformats.org/officeDocument/2006/relationships/oleObject" Target="../embeddings/oleObject287.bin"/><Relationship Id="rId11" Type="http://schemas.openxmlformats.org/officeDocument/2006/relationships/oleObject" Target="../embeddings/oleObject292.bin"/><Relationship Id="rId5" Type="http://schemas.openxmlformats.org/officeDocument/2006/relationships/oleObject" Target="../embeddings/oleObject286.bin"/><Relationship Id="rId15" Type="http://schemas.openxmlformats.org/officeDocument/2006/relationships/oleObject" Target="../embeddings/oleObject296.bin"/><Relationship Id="rId10" Type="http://schemas.openxmlformats.org/officeDocument/2006/relationships/oleObject" Target="../embeddings/oleObject291.bin"/><Relationship Id="rId19" Type="http://schemas.openxmlformats.org/officeDocument/2006/relationships/slide" Target="slide21.xml"/><Relationship Id="rId4" Type="http://schemas.openxmlformats.org/officeDocument/2006/relationships/oleObject" Target="../embeddings/oleObject285.bin"/><Relationship Id="rId9" Type="http://schemas.openxmlformats.org/officeDocument/2006/relationships/oleObject" Target="../embeddings/oleObject290.bin"/><Relationship Id="rId14" Type="http://schemas.openxmlformats.org/officeDocument/2006/relationships/oleObject" Target="../embeddings/oleObject295.bin"/></Relationships>
</file>

<file path=ppt/slides/_rels/slide251.xml.rels><?xml version="1.0" encoding="UTF-8" standalone="yes"?>
<Relationships xmlns="http://schemas.openxmlformats.org/package/2006/relationships"><Relationship Id="rId8" Type="http://schemas.openxmlformats.org/officeDocument/2006/relationships/oleObject" Target="../embeddings/oleObject305.bin"/><Relationship Id="rId13" Type="http://schemas.openxmlformats.org/officeDocument/2006/relationships/oleObject" Target="../embeddings/oleObject310.bin"/><Relationship Id="rId18" Type="http://schemas.openxmlformats.org/officeDocument/2006/relationships/oleObject" Target="../embeddings/oleObject315.bin"/><Relationship Id="rId3" Type="http://schemas.openxmlformats.org/officeDocument/2006/relationships/oleObject" Target="../embeddings/oleObject300.bin"/><Relationship Id="rId7" Type="http://schemas.openxmlformats.org/officeDocument/2006/relationships/oleObject" Target="../embeddings/oleObject304.bin"/><Relationship Id="rId12" Type="http://schemas.openxmlformats.org/officeDocument/2006/relationships/oleObject" Target="../embeddings/oleObject309.bin"/><Relationship Id="rId17" Type="http://schemas.openxmlformats.org/officeDocument/2006/relationships/oleObject" Target="../embeddings/oleObject314.bin"/><Relationship Id="rId2" Type="http://schemas.openxmlformats.org/officeDocument/2006/relationships/slideLayout" Target="../slideLayouts/slideLayout7.xml"/><Relationship Id="rId16" Type="http://schemas.openxmlformats.org/officeDocument/2006/relationships/oleObject" Target="../embeddings/oleObject313.bin"/><Relationship Id="rId1" Type="http://schemas.openxmlformats.org/officeDocument/2006/relationships/vmlDrawing" Target="../drawings/vmlDrawing98.vml"/><Relationship Id="rId6" Type="http://schemas.openxmlformats.org/officeDocument/2006/relationships/oleObject" Target="../embeddings/oleObject303.bin"/><Relationship Id="rId11" Type="http://schemas.openxmlformats.org/officeDocument/2006/relationships/oleObject" Target="../embeddings/oleObject308.bin"/><Relationship Id="rId5" Type="http://schemas.openxmlformats.org/officeDocument/2006/relationships/oleObject" Target="../embeddings/oleObject302.bin"/><Relationship Id="rId15" Type="http://schemas.openxmlformats.org/officeDocument/2006/relationships/oleObject" Target="../embeddings/oleObject312.bin"/><Relationship Id="rId10" Type="http://schemas.openxmlformats.org/officeDocument/2006/relationships/oleObject" Target="../embeddings/oleObject307.bin"/><Relationship Id="rId19" Type="http://schemas.openxmlformats.org/officeDocument/2006/relationships/slide" Target="slide21.xml"/><Relationship Id="rId4" Type="http://schemas.openxmlformats.org/officeDocument/2006/relationships/oleObject" Target="../embeddings/oleObject301.bin"/><Relationship Id="rId9" Type="http://schemas.openxmlformats.org/officeDocument/2006/relationships/oleObject" Target="../embeddings/oleObject306.bin"/><Relationship Id="rId14" Type="http://schemas.openxmlformats.org/officeDocument/2006/relationships/oleObject" Target="../embeddings/oleObject311.bin"/></Relationships>
</file>

<file path=ppt/slides/_rels/slide252.xml.rels><?xml version="1.0" encoding="UTF-8" standalone="yes"?>
<Relationships xmlns="http://schemas.openxmlformats.org/package/2006/relationships"><Relationship Id="rId8" Type="http://schemas.openxmlformats.org/officeDocument/2006/relationships/oleObject" Target="../embeddings/oleObject321.bin"/><Relationship Id="rId13" Type="http://schemas.openxmlformats.org/officeDocument/2006/relationships/oleObject" Target="../embeddings/oleObject326.bin"/><Relationship Id="rId18" Type="http://schemas.openxmlformats.org/officeDocument/2006/relationships/oleObject" Target="../embeddings/oleObject331.bin"/><Relationship Id="rId3" Type="http://schemas.openxmlformats.org/officeDocument/2006/relationships/oleObject" Target="../embeddings/oleObject316.bin"/><Relationship Id="rId7" Type="http://schemas.openxmlformats.org/officeDocument/2006/relationships/oleObject" Target="../embeddings/oleObject320.bin"/><Relationship Id="rId12" Type="http://schemas.openxmlformats.org/officeDocument/2006/relationships/oleObject" Target="../embeddings/oleObject325.bin"/><Relationship Id="rId17" Type="http://schemas.openxmlformats.org/officeDocument/2006/relationships/oleObject" Target="../embeddings/oleObject330.bin"/><Relationship Id="rId2" Type="http://schemas.openxmlformats.org/officeDocument/2006/relationships/slideLayout" Target="../slideLayouts/slideLayout7.xml"/><Relationship Id="rId16" Type="http://schemas.openxmlformats.org/officeDocument/2006/relationships/oleObject" Target="../embeddings/oleObject329.bin"/><Relationship Id="rId1" Type="http://schemas.openxmlformats.org/officeDocument/2006/relationships/vmlDrawing" Target="../drawings/vmlDrawing99.vml"/><Relationship Id="rId6" Type="http://schemas.openxmlformats.org/officeDocument/2006/relationships/oleObject" Target="../embeddings/oleObject319.bin"/><Relationship Id="rId11" Type="http://schemas.openxmlformats.org/officeDocument/2006/relationships/oleObject" Target="../embeddings/oleObject324.bin"/><Relationship Id="rId5" Type="http://schemas.openxmlformats.org/officeDocument/2006/relationships/oleObject" Target="../embeddings/oleObject318.bin"/><Relationship Id="rId15" Type="http://schemas.openxmlformats.org/officeDocument/2006/relationships/oleObject" Target="../embeddings/oleObject328.bin"/><Relationship Id="rId10" Type="http://schemas.openxmlformats.org/officeDocument/2006/relationships/oleObject" Target="../embeddings/oleObject323.bin"/><Relationship Id="rId19" Type="http://schemas.openxmlformats.org/officeDocument/2006/relationships/slide" Target="slide21.xml"/><Relationship Id="rId4" Type="http://schemas.openxmlformats.org/officeDocument/2006/relationships/oleObject" Target="../embeddings/oleObject317.bin"/><Relationship Id="rId9" Type="http://schemas.openxmlformats.org/officeDocument/2006/relationships/oleObject" Target="../embeddings/oleObject322.bin"/><Relationship Id="rId14" Type="http://schemas.openxmlformats.org/officeDocument/2006/relationships/oleObject" Target="../embeddings/oleObject327.bin"/></Relationships>
</file>

<file path=ppt/slides/_rels/slide253.xml.rels><?xml version="1.0" encoding="UTF-8" standalone="yes"?>
<Relationships xmlns="http://schemas.openxmlformats.org/package/2006/relationships"><Relationship Id="rId3" Type="http://schemas.openxmlformats.org/officeDocument/2006/relationships/slide" Target="slide56.xml"/><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254.xml.rels><?xml version="1.0" encoding="UTF-8" standalone="yes"?>
<Relationships xmlns="http://schemas.openxmlformats.org/package/2006/relationships"><Relationship Id="rId2" Type="http://schemas.openxmlformats.org/officeDocument/2006/relationships/slide" Target="slide27.xml"/><Relationship Id="rId1" Type="http://schemas.openxmlformats.org/officeDocument/2006/relationships/slideLayout" Target="../slideLayouts/slideLayout7.xml"/></Relationships>
</file>

<file path=ppt/slides/_rels/slide255.xml.rels><?xml version="1.0" encoding="UTF-8" standalone="yes"?>
<Relationships xmlns="http://schemas.openxmlformats.org/package/2006/relationships"><Relationship Id="rId3" Type="http://schemas.openxmlformats.org/officeDocument/2006/relationships/notesSlide" Target="../notesSlides/notesSlide184.xml"/><Relationship Id="rId2" Type="http://schemas.openxmlformats.org/officeDocument/2006/relationships/slideLayout" Target="../slideLayouts/slideLayout12.xml"/><Relationship Id="rId1" Type="http://schemas.openxmlformats.org/officeDocument/2006/relationships/vmlDrawing" Target="../drawings/vmlDrawing100.vml"/><Relationship Id="rId6" Type="http://schemas.openxmlformats.org/officeDocument/2006/relationships/oleObject" Target="../embeddings/oleObject333.bin"/><Relationship Id="rId5" Type="http://schemas.openxmlformats.org/officeDocument/2006/relationships/oleObject" Target="../embeddings/oleObject332.bin"/><Relationship Id="rId4" Type="http://schemas.openxmlformats.org/officeDocument/2006/relationships/image" Target="../media/image6.png"/></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12.xml"/></Relationships>
</file>

<file path=ppt/slides/_rels/slide257.xml.rels><?xml version="1.0" encoding="UTF-8" standalone="yes"?>
<Relationships xmlns="http://schemas.openxmlformats.org/package/2006/relationships"><Relationship Id="rId3" Type="http://schemas.openxmlformats.org/officeDocument/2006/relationships/slide" Target="slide74.xml"/><Relationship Id="rId2" Type="http://schemas.openxmlformats.org/officeDocument/2006/relationships/notesSlide" Target="../notesSlides/notesSlide186.xml"/><Relationship Id="rId1" Type="http://schemas.openxmlformats.org/officeDocument/2006/relationships/slideLayout" Target="../slideLayouts/slideLayout12.xml"/><Relationship Id="rId4" Type="http://schemas.openxmlformats.org/officeDocument/2006/relationships/slide" Target="slide104.xml"/></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12.xml"/></Relationships>
</file>

<file path=ppt/slides/_rels/slide259.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F:\ThesWork\Defense\Kennedy_V3.pptx784.wav" TargetMode="External"/><Relationship Id="rId1" Type="http://schemas.openxmlformats.org/officeDocument/2006/relationships/tags" Target="../tags/tag9.xml"/><Relationship Id="rId5" Type="http://schemas.openxmlformats.org/officeDocument/2006/relationships/image" Target="../media/image1.png"/><Relationship Id="rId4" Type="http://schemas.openxmlformats.org/officeDocument/2006/relationships/notesSlide" Target="../notesSlides/notesSlide23.xml"/></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12.xml"/></Relationships>
</file>

<file path=ppt/slides/_rels/slide261.xml.rels><?xml version="1.0" encoding="UTF-8" standalone="yes"?>
<Relationships xmlns="http://schemas.openxmlformats.org/package/2006/relationships"><Relationship Id="rId3" Type="http://schemas.openxmlformats.org/officeDocument/2006/relationships/notesSlide" Target="../notesSlides/notesSlide190.xml"/><Relationship Id="rId2" Type="http://schemas.openxmlformats.org/officeDocument/2006/relationships/slideLayout" Target="../slideLayouts/slideLayout7.xml"/><Relationship Id="rId1" Type="http://schemas.openxmlformats.org/officeDocument/2006/relationships/vmlDrawing" Target="../drawings/vmlDrawing101.vml"/><Relationship Id="rId4" Type="http://schemas.openxmlformats.org/officeDocument/2006/relationships/oleObject" Target="../embeddings/oleObject334.bin"/></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3.xml"/><Relationship Id="rId1" Type="http://schemas.openxmlformats.org/officeDocument/2006/relationships/audio" Target="file:///F:\ThesWork\Defense\Kennedy_V3.pptx475.wav" TargetMode="Externa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18.bin"/><Relationship Id="rId3" Type="http://schemas.openxmlformats.org/officeDocument/2006/relationships/slideLayout" Target="../slideLayouts/slideLayout13.xml"/><Relationship Id="rId7" Type="http://schemas.openxmlformats.org/officeDocument/2006/relationships/oleObject" Target="../embeddings/oleObject17.bin"/><Relationship Id="rId2" Type="http://schemas.openxmlformats.org/officeDocument/2006/relationships/audio" Target="file:///F:\ThesWork\Defense\Kennedy_V3.pptx474.wav" TargetMode="External"/><Relationship Id="rId1" Type="http://schemas.openxmlformats.org/officeDocument/2006/relationships/vmlDrawing" Target="../drawings/vmlDrawing9.vml"/><Relationship Id="rId6" Type="http://schemas.openxmlformats.org/officeDocument/2006/relationships/oleObject" Target="../embeddings/oleObject16.bin"/><Relationship Id="rId5" Type="http://schemas.openxmlformats.org/officeDocument/2006/relationships/oleObject" Target="../embeddings/oleObject15.bin"/><Relationship Id="rId10" Type="http://schemas.openxmlformats.org/officeDocument/2006/relationships/image" Target="../media/image1.png"/><Relationship Id="rId4" Type="http://schemas.openxmlformats.org/officeDocument/2006/relationships/notesSlide" Target="../notesSlides/notesSlide25.xml"/><Relationship Id="rId9" Type="http://schemas.openxmlformats.org/officeDocument/2006/relationships/oleObject" Target="../embeddings/oleObject19.bin"/></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1.png"/><Relationship Id="rId2" Type="http://schemas.openxmlformats.org/officeDocument/2006/relationships/slideLayout" Target="../slideLayouts/slideLayout4.xml"/><Relationship Id="rId1" Type="http://schemas.openxmlformats.org/officeDocument/2006/relationships/audio" Target="file:///F:\ThesWork\Defense\Kennedy_V3.pptx478.wav" TargetMode="External"/><Relationship Id="rId6" Type="http://schemas.openxmlformats.org/officeDocument/2006/relationships/slide" Target="slide29.xml"/><Relationship Id="rId5" Type="http://schemas.openxmlformats.org/officeDocument/2006/relationships/slide" Target="slide79.xml"/><Relationship Id="rId4" Type="http://schemas.openxmlformats.org/officeDocument/2006/relationships/chart" Target="../charts/chart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audio" Target="file:///F:\ThesWork\Defense\Kennedy_V3.pptx453.wav" TargetMode="Externa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audio" Target="file:///F:\ThesWork\Defense\Kennedy_V3.pptx803.wav" TargetMode="External"/><Relationship Id="rId5" Type="http://schemas.openxmlformats.org/officeDocument/2006/relationships/image" Target="../media/image1.png"/><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8" Type="http://schemas.openxmlformats.org/officeDocument/2006/relationships/slide" Target="slide80.xml"/><Relationship Id="rId3" Type="http://schemas.openxmlformats.org/officeDocument/2006/relationships/slideLayout" Target="../slideLayouts/slideLayout4.xml"/><Relationship Id="rId7" Type="http://schemas.openxmlformats.org/officeDocument/2006/relationships/slide" Target="slide79.xml"/><Relationship Id="rId2" Type="http://schemas.openxmlformats.org/officeDocument/2006/relationships/audio" Target="file:///F:\ThesWork\Defense\Kennedy_V3.pptx482.wav" TargetMode="External"/><Relationship Id="rId1" Type="http://schemas.openxmlformats.org/officeDocument/2006/relationships/vmlDrawing" Target="../drawings/vmlDrawing10.vml"/><Relationship Id="rId6" Type="http://schemas.openxmlformats.org/officeDocument/2006/relationships/oleObject" Target="../embeddings/Microsoft_Office_Excel_97-2003_Worksheet2.xls"/><Relationship Id="rId5" Type="http://schemas.openxmlformats.org/officeDocument/2006/relationships/oleObject" Target="../embeddings/Microsoft_Office_Excel_97-2003_Worksheet1.xls"/><Relationship Id="rId4" Type="http://schemas.openxmlformats.org/officeDocument/2006/relationships/notesSlide" Target="../notesSlides/notesSlide28.xml"/><Relationship Id="rId9"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file:///F:\ThesWork\Defense\Kennedy_V3.pptx730.wav"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29.xml"/><Relationship Id="rId7" Type="http://schemas.openxmlformats.org/officeDocument/2006/relationships/image" Target="../media/image30.wmf"/><Relationship Id="rId2" Type="http://schemas.openxmlformats.org/officeDocument/2006/relationships/slideLayout" Target="../slideLayouts/slideLayout7.xml"/><Relationship Id="rId1" Type="http://schemas.openxmlformats.org/officeDocument/2006/relationships/audio" Target="file:///F:\ThesWork\Defense\Kennedy_V3.pptx790.wav" TargetMode="External"/><Relationship Id="rId6" Type="http://schemas.openxmlformats.org/officeDocument/2006/relationships/image" Target="../media/image29.wmf"/><Relationship Id="rId5" Type="http://schemas.openxmlformats.org/officeDocument/2006/relationships/image" Target="../media/image28.wmf"/><Relationship Id="rId4" Type="http://schemas.openxmlformats.org/officeDocument/2006/relationships/image" Target="../media/image27.png"/><Relationship Id="rId9"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audio" Target="file:///F:\ThesWork\Defense\Kennedy_V3.pptx696.wav" TargetMode="External"/><Relationship Id="rId6" Type="http://schemas.openxmlformats.org/officeDocument/2006/relationships/image" Target="../media/image1.png"/><Relationship Id="rId5" Type="http://schemas.openxmlformats.org/officeDocument/2006/relationships/image" Target="../media/image32.png"/><Relationship Id="rId4" Type="http://schemas.openxmlformats.org/officeDocument/2006/relationships/slide" Target="slide34.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audio" Target="file:///F:\ThesWork\Defense\Kennedy_V3.pptx697.wav" TargetMode="External"/><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file:///F:\ThesWork\Defense\Kennedy_V3.pptx698.wav" TargetMode="External"/><Relationship Id="rId1" Type="http://schemas.openxmlformats.org/officeDocument/2006/relationships/tags" Target="../tags/tag10.xml"/><Relationship Id="rId6" Type="http://schemas.openxmlformats.org/officeDocument/2006/relationships/slide" Target="slide36.xml"/><Relationship Id="rId5" Type="http://schemas.openxmlformats.org/officeDocument/2006/relationships/slide" Target="slide89.xml"/><Relationship Id="rId4" Type="http://schemas.openxmlformats.org/officeDocument/2006/relationships/notesSlide" Target="../notesSlides/notesSlide32.xml"/></Relationships>
</file>

<file path=ppt/slides/_rels/slide37.xml.rels><?xml version="1.0" encoding="UTF-8" standalone="yes"?>
<Relationships xmlns="http://schemas.openxmlformats.org/package/2006/relationships"><Relationship Id="rId3" Type="http://schemas.openxmlformats.org/officeDocument/2006/relationships/audio" Target="file:///F:\ThesWork\Defense\Kennedy_V3.pptx783.wav" TargetMode="External"/><Relationship Id="rId7" Type="http://schemas.openxmlformats.org/officeDocument/2006/relationships/image" Target="../media/image1.png"/><Relationship Id="rId2" Type="http://schemas.openxmlformats.org/officeDocument/2006/relationships/tags" Target="../tags/tag11.xml"/><Relationship Id="rId1" Type="http://schemas.openxmlformats.org/officeDocument/2006/relationships/vmlDrawing" Target="../drawings/vmlDrawing11.vml"/><Relationship Id="rId6" Type="http://schemas.openxmlformats.org/officeDocument/2006/relationships/oleObject" Target="../embeddings/oleObject20.bin"/><Relationship Id="rId5" Type="http://schemas.openxmlformats.org/officeDocument/2006/relationships/notesSlide" Target="../notesSlides/notesSlide33.xml"/><Relationship Id="rId4"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oleObject" Target="../embeddings/oleObject22.bin"/><Relationship Id="rId3" Type="http://schemas.openxmlformats.org/officeDocument/2006/relationships/audio" Target="file:///F:\ThesWork\Defense\Kennedy_V3.pptx791.wav" TargetMode="External"/><Relationship Id="rId7" Type="http://schemas.openxmlformats.org/officeDocument/2006/relationships/oleObject" Target="../embeddings/oleObject21.bin"/><Relationship Id="rId2" Type="http://schemas.openxmlformats.org/officeDocument/2006/relationships/tags" Target="../tags/tag12.xml"/><Relationship Id="rId1" Type="http://schemas.openxmlformats.org/officeDocument/2006/relationships/vmlDrawing" Target="../drawings/vmlDrawing12.vml"/><Relationship Id="rId6" Type="http://schemas.openxmlformats.org/officeDocument/2006/relationships/image" Target="../media/image37.png"/><Relationship Id="rId5" Type="http://schemas.openxmlformats.org/officeDocument/2006/relationships/notesSlide" Target="../notesSlides/notesSlide34.xml"/><Relationship Id="rId10" Type="http://schemas.openxmlformats.org/officeDocument/2006/relationships/image" Target="../media/image1.png"/><Relationship Id="rId4" Type="http://schemas.openxmlformats.org/officeDocument/2006/relationships/slideLayout" Target="../slideLayouts/slideLayout7.xml"/><Relationship Id="rId9" Type="http://schemas.openxmlformats.org/officeDocument/2006/relationships/oleObject" Target="../embeddings/oleObject23.bin"/></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audio" Target="file:///F:\ThesWork\Defense\Kennedy_V3.pptx715.wav" TargetMode="External"/><Relationship Id="rId6" Type="http://schemas.openxmlformats.org/officeDocument/2006/relationships/image" Target="../media/image1.png"/><Relationship Id="rId5" Type="http://schemas.openxmlformats.org/officeDocument/2006/relationships/image" Target="../media/image38.png"/><Relationship Id="rId4" Type="http://schemas.openxmlformats.org/officeDocument/2006/relationships/slide" Target="slide39.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audio" Target="file:///F:\ThesWork\Defense\Kennedy_V3.pptx456.wav" TargetMode="Externa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audio" Target="file:///F:\ThesWork\Defense\Kennedy_V3.pptx787.wav" TargetMode="External"/><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audio" Target="file:///F:\ThesWork\Defense\Kennedy_V3.pptx717.wav" TargetMode="External"/><Relationship Id="rId6" Type="http://schemas.openxmlformats.org/officeDocument/2006/relationships/image" Target="../media/image1.png"/><Relationship Id="rId5" Type="http://schemas.openxmlformats.org/officeDocument/2006/relationships/image" Target="../media/image39.wmf"/><Relationship Id="rId4" Type="http://schemas.openxmlformats.org/officeDocument/2006/relationships/slide" Target="slide65.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audio" Target="file:///F:\ThesWork\Defense\Kennedy_V3.pptx718.wav" TargetMode="External"/><Relationship Id="rId5" Type="http://schemas.openxmlformats.org/officeDocument/2006/relationships/image" Target="../media/image1.png"/><Relationship Id="rId4" Type="http://schemas.openxmlformats.org/officeDocument/2006/relationships/image" Target="../media/image40.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audio" Target="file:///F:\ThesWork\Defense\Kennedy_V3.pptx798.wav" TargetMode="External"/><Relationship Id="rId6" Type="http://schemas.openxmlformats.org/officeDocument/2006/relationships/image" Target="../media/image1.png"/><Relationship Id="rId5" Type="http://schemas.openxmlformats.org/officeDocument/2006/relationships/chart" Target="../charts/chart2.xml"/><Relationship Id="rId4" Type="http://schemas.openxmlformats.org/officeDocument/2006/relationships/slide" Target="slide79.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audio" Target="file:///F:\ThesWork\Defense\Kennedy_V3.pptx716.wav" TargetMode="External"/><Relationship Id="rId5" Type="http://schemas.openxmlformats.org/officeDocument/2006/relationships/image" Target="../media/image1.png"/><Relationship Id="rId4" Type="http://schemas.openxmlformats.org/officeDocument/2006/relationships/image" Target="../media/image41.wmf"/></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file:///F:\ThesWork\Defense\Kennedy_V3.pptx732.wav" TargetMode="Externa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1.xml"/><Relationship Id="rId7"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audio" Target="file:///F:\ThesWork\Defense\Kennedy_V3.pptx485.wav" TargetMode="Externa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4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slide" Target="slide47.xml"/><Relationship Id="rId2" Type="http://schemas.openxmlformats.org/officeDocument/2006/relationships/audio" Target="file:///F:\ThesWork\Defense\Kennedy_V3.pptx486.wav" TargetMode="External"/><Relationship Id="rId1" Type="http://schemas.openxmlformats.org/officeDocument/2006/relationships/tags" Target="../tags/tag13.xml"/><Relationship Id="rId6" Type="http://schemas.openxmlformats.org/officeDocument/2006/relationships/slide" Target="slide100.xml"/><Relationship Id="rId5" Type="http://schemas.openxmlformats.org/officeDocument/2006/relationships/hyperlink" Target="http://www.1000genomes.org/" TargetMode="External"/><Relationship Id="rId4" Type="http://schemas.openxmlformats.org/officeDocument/2006/relationships/notesSlide" Target="../notesSlides/notesSlide42.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F:\ThesWork\Defense\Kennedy_V3.pptx488.wav" TargetMode="External"/><Relationship Id="rId1" Type="http://schemas.openxmlformats.org/officeDocument/2006/relationships/tags" Target="../tags/tag14.xml"/><Relationship Id="rId5" Type="http://schemas.openxmlformats.org/officeDocument/2006/relationships/image" Target="../media/image1.png"/><Relationship Id="rId4" Type="http://schemas.openxmlformats.org/officeDocument/2006/relationships/notesSlide" Target="../notesSlides/notesSlide43.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7.xml"/><Relationship Id="rId1" Type="http://schemas.openxmlformats.org/officeDocument/2006/relationships/audio" Target="file:///F:\ThesWork\Defense\Kennedy_V3.pptx547.wav" TargetMode="External"/><Relationship Id="rId5" Type="http://schemas.openxmlformats.org/officeDocument/2006/relationships/image" Target="../media/image1.png"/><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file:///F:\ThesWork\Defense\Kennedy_V3.pptx521.wav" TargetMode="External"/><Relationship Id="rId1" Type="http://schemas.openxmlformats.org/officeDocument/2006/relationships/tags" Target="../tags/tag1.xml"/><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audio" Target="file:///F:\ThesWork\Defense\Kennedy_V3.pptx805.wav" TargetMode="External"/><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8" Type="http://schemas.openxmlformats.org/officeDocument/2006/relationships/slide" Target="slide111.xml"/><Relationship Id="rId3" Type="http://schemas.openxmlformats.org/officeDocument/2006/relationships/slideLayout" Target="../slideLayouts/slideLayout7.xml"/><Relationship Id="rId7" Type="http://schemas.openxmlformats.org/officeDocument/2006/relationships/slide" Target="slide51.xml"/><Relationship Id="rId2" Type="http://schemas.openxmlformats.org/officeDocument/2006/relationships/audio" Target="file:///F:\ThesWork\Defense\Kennedy_V3.pptx494.wav" TargetMode="External"/><Relationship Id="rId1" Type="http://schemas.openxmlformats.org/officeDocument/2006/relationships/vmlDrawing" Target="../drawings/vmlDrawing13.vml"/><Relationship Id="rId6" Type="http://schemas.openxmlformats.org/officeDocument/2006/relationships/oleObject" Target="../embeddings/oleObject25.bin"/><Relationship Id="rId5" Type="http://schemas.openxmlformats.org/officeDocument/2006/relationships/oleObject" Target="../embeddings/oleObject24.bin"/><Relationship Id="rId10" Type="http://schemas.openxmlformats.org/officeDocument/2006/relationships/image" Target="../media/image1.png"/><Relationship Id="rId4" Type="http://schemas.openxmlformats.org/officeDocument/2006/relationships/notesSlide" Target="../notesSlides/notesSlide46.xml"/><Relationship Id="rId9" Type="http://schemas.openxmlformats.org/officeDocument/2006/relationships/oleObject" Target="../embeddings/oleObject26.bin"/></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7.xml"/><Relationship Id="rId1" Type="http://schemas.openxmlformats.org/officeDocument/2006/relationships/audio" Target="file:///F:\ThesWork\Defense\Kennedy_V3.pptx556.wav" TargetMode="External"/><Relationship Id="rId5" Type="http://schemas.openxmlformats.org/officeDocument/2006/relationships/image" Target="../media/image1.png"/><Relationship Id="rId4" Type="http://schemas.openxmlformats.org/officeDocument/2006/relationships/image" Target="../media/image49.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2.xml"/><Relationship Id="rId1" Type="http://schemas.openxmlformats.org/officeDocument/2006/relationships/audio" Target="file:///F:\ThesWork\Defense\Kennedy_V3.pptx496.wav" TargetMode="External"/><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8" Type="http://schemas.openxmlformats.org/officeDocument/2006/relationships/oleObject" Target="../embeddings/oleObject28.bin"/><Relationship Id="rId3" Type="http://schemas.openxmlformats.org/officeDocument/2006/relationships/slideLayout" Target="../slideLayouts/slideLayout7.xml"/><Relationship Id="rId7" Type="http://schemas.openxmlformats.org/officeDocument/2006/relationships/oleObject" Target="../embeddings/oleObject27.bin"/><Relationship Id="rId2" Type="http://schemas.openxmlformats.org/officeDocument/2006/relationships/audio" Target="file:///F:\ThesWork\Defense\Kennedy_V3.pptx497.wav" TargetMode="External"/><Relationship Id="rId1" Type="http://schemas.openxmlformats.org/officeDocument/2006/relationships/vmlDrawing" Target="../drawings/vmlDrawing14.vml"/><Relationship Id="rId6" Type="http://schemas.openxmlformats.org/officeDocument/2006/relationships/slide" Target="slide54.xml"/><Relationship Id="rId5" Type="http://schemas.openxmlformats.org/officeDocument/2006/relationships/slide" Target="slide103.xml"/><Relationship Id="rId10" Type="http://schemas.openxmlformats.org/officeDocument/2006/relationships/image" Target="../media/image1.png"/><Relationship Id="rId4" Type="http://schemas.openxmlformats.org/officeDocument/2006/relationships/notesSlide" Target="../notesSlides/notesSlide49.xml"/><Relationship Id="rId9" Type="http://schemas.openxmlformats.org/officeDocument/2006/relationships/oleObject" Target="../embeddings/oleObject29.bin"/></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file:///F:\ThesWork\Defense\Kennedy_V3.pptx498.wav" TargetMode="External"/><Relationship Id="rId1" Type="http://schemas.openxmlformats.org/officeDocument/2006/relationships/vmlDrawing" Target="../drawings/vmlDrawing15.vml"/><Relationship Id="rId6" Type="http://schemas.openxmlformats.org/officeDocument/2006/relationships/image" Target="../media/image1.png"/><Relationship Id="rId5" Type="http://schemas.openxmlformats.org/officeDocument/2006/relationships/oleObject" Target="../embeddings/oleObject30.bin"/><Relationship Id="rId4" Type="http://schemas.openxmlformats.org/officeDocument/2006/relationships/notesSlide" Target="../notesSlides/notesSlide50.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file:///F:\ThesWork\Defense\Kennedy_V3.pptx500.wav" TargetMode="External"/><Relationship Id="rId1" Type="http://schemas.openxmlformats.org/officeDocument/2006/relationships/vmlDrawing" Target="../drawings/vmlDrawing16.vml"/><Relationship Id="rId6" Type="http://schemas.openxmlformats.org/officeDocument/2006/relationships/oleObject" Target="../embeddings/oleObject32.bin"/><Relationship Id="rId5" Type="http://schemas.openxmlformats.org/officeDocument/2006/relationships/oleObject" Target="../embeddings/oleObject31.bin"/><Relationship Id="rId4" Type="http://schemas.openxmlformats.org/officeDocument/2006/relationships/notesSlide" Target="../notesSlides/notesSlide51.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F:\ThesWork\Defense\Kennedy_V3.pptx501.wav" TargetMode="External"/><Relationship Id="rId1" Type="http://schemas.openxmlformats.org/officeDocument/2006/relationships/vmlDrawing" Target="../drawings/vmlDrawing17.vml"/><Relationship Id="rId6" Type="http://schemas.openxmlformats.org/officeDocument/2006/relationships/image" Target="../media/image1.png"/><Relationship Id="rId5" Type="http://schemas.openxmlformats.org/officeDocument/2006/relationships/oleObject" Target="../embeddings/oleObject33.bin"/><Relationship Id="rId4" Type="http://schemas.openxmlformats.org/officeDocument/2006/relationships/notesSlide" Target="../notesSlides/notesSlide52.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F:\ThesWork\Defense\Kennedy_V3.pptx502.wav" TargetMode="External"/><Relationship Id="rId1" Type="http://schemas.openxmlformats.org/officeDocument/2006/relationships/vmlDrawing" Target="../drawings/vmlDrawing18.vml"/><Relationship Id="rId6" Type="http://schemas.openxmlformats.org/officeDocument/2006/relationships/image" Target="../media/image1.png"/><Relationship Id="rId5" Type="http://schemas.openxmlformats.org/officeDocument/2006/relationships/oleObject" Target="../embeddings/oleObject34.bin"/><Relationship Id="rId4" Type="http://schemas.openxmlformats.org/officeDocument/2006/relationships/notesSlide" Target="../notesSlides/notesSlide53.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F:\ThesWork\Defense\Kennedy_V3.pptx503.wav" TargetMode="External"/><Relationship Id="rId1" Type="http://schemas.openxmlformats.org/officeDocument/2006/relationships/vmlDrawing" Target="../drawings/vmlDrawing19.vml"/><Relationship Id="rId6" Type="http://schemas.openxmlformats.org/officeDocument/2006/relationships/image" Target="../media/image1.png"/><Relationship Id="rId5" Type="http://schemas.openxmlformats.org/officeDocument/2006/relationships/oleObject" Target="../embeddings/oleObject35.bin"/><Relationship Id="rId4" Type="http://schemas.openxmlformats.org/officeDocument/2006/relationships/notesSlide" Target="../notesSlides/notesSlide5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audio" Target="file:///F:\ThesWork\Defense\Kennedy_V3.pptx459.wav" TargetMode="External"/><Relationship Id="rId4" Type="http://schemas.openxmlformats.org/officeDocument/2006/relationships/image" Target="../media/image1.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F:\ThesWork\Defense\Kennedy_V3.pptx504.wav" TargetMode="External"/><Relationship Id="rId1" Type="http://schemas.openxmlformats.org/officeDocument/2006/relationships/vmlDrawing" Target="../drawings/vmlDrawing20.vml"/><Relationship Id="rId6" Type="http://schemas.openxmlformats.org/officeDocument/2006/relationships/image" Target="../media/image1.png"/><Relationship Id="rId5" Type="http://schemas.openxmlformats.org/officeDocument/2006/relationships/oleObject" Target="../embeddings/oleObject36.bin"/><Relationship Id="rId4" Type="http://schemas.openxmlformats.org/officeDocument/2006/relationships/notesSlide" Target="../notesSlides/notesSlide55.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F:\ThesWork\Defense\Kennedy_V3.pptx505.wav" TargetMode="External"/><Relationship Id="rId1" Type="http://schemas.openxmlformats.org/officeDocument/2006/relationships/vmlDrawing" Target="../drawings/vmlDrawing21.vml"/><Relationship Id="rId6" Type="http://schemas.openxmlformats.org/officeDocument/2006/relationships/image" Target="../media/image1.png"/><Relationship Id="rId5" Type="http://schemas.openxmlformats.org/officeDocument/2006/relationships/oleObject" Target="../embeddings/oleObject37.bin"/><Relationship Id="rId4" Type="http://schemas.openxmlformats.org/officeDocument/2006/relationships/notesSlide" Target="../notesSlides/notesSlide56.xml"/></Relationships>
</file>

<file path=ppt/slides/_rels/slide62.xml.rels><?xml version="1.0" encoding="UTF-8" standalone="yes"?>
<Relationships xmlns="http://schemas.openxmlformats.org/package/2006/relationships"><Relationship Id="rId8" Type="http://schemas.openxmlformats.org/officeDocument/2006/relationships/slide" Target="slide105.xml"/><Relationship Id="rId3" Type="http://schemas.openxmlformats.org/officeDocument/2006/relationships/slideLayout" Target="../slideLayouts/slideLayout7.xml"/><Relationship Id="rId7" Type="http://schemas.openxmlformats.org/officeDocument/2006/relationships/oleObject" Target="../embeddings/oleObject40.bin"/><Relationship Id="rId2" Type="http://schemas.openxmlformats.org/officeDocument/2006/relationships/audio" Target="file:///F:\ThesWork\Defense\Kennedy_V3.pptx507.wav" TargetMode="External"/><Relationship Id="rId1" Type="http://schemas.openxmlformats.org/officeDocument/2006/relationships/vmlDrawing" Target="../drawings/vmlDrawing22.vml"/><Relationship Id="rId6" Type="http://schemas.openxmlformats.org/officeDocument/2006/relationships/oleObject" Target="../embeddings/oleObject39.bin"/><Relationship Id="rId5" Type="http://schemas.openxmlformats.org/officeDocument/2006/relationships/oleObject" Target="../embeddings/oleObject38.bin"/><Relationship Id="rId4" Type="http://schemas.openxmlformats.org/officeDocument/2006/relationships/notesSlide" Target="../notesSlides/notesSlide57.xml"/><Relationship Id="rId9" Type="http://schemas.openxmlformats.org/officeDocument/2006/relationships/image" Target="../media/image1.png"/></Relationships>
</file>

<file path=ppt/slides/_rels/slide63.xml.rels><?xml version="1.0" encoding="UTF-8" standalone="yes"?>
<Relationships xmlns="http://schemas.openxmlformats.org/package/2006/relationships"><Relationship Id="rId3" Type="http://schemas.openxmlformats.org/officeDocument/2006/relationships/slide" Target="slide112.xml"/><Relationship Id="rId2" Type="http://schemas.openxmlformats.org/officeDocument/2006/relationships/slideLayout" Target="../slideLayouts/slideLayout2.xml"/><Relationship Id="rId1" Type="http://schemas.openxmlformats.org/officeDocument/2006/relationships/audio" Target="file:///F:\ThesWork\Defense\Kennedy_V3.pptx546.wav" TargetMode="External"/><Relationship Id="rId4" Type="http://schemas.openxmlformats.org/officeDocument/2006/relationships/image" Target="../media/image1.pn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file:///F:\ThesWork\Defense\Kennedy_V3.pptx514.wav" TargetMode="External"/><Relationship Id="rId1" Type="http://schemas.openxmlformats.org/officeDocument/2006/relationships/vmlDrawing" Target="../drawings/vmlDrawing23.vml"/><Relationship Id="rId6" Type="http://schemas.openxmlformats.org/officeDocument/2006/relationships/slide" Target="slide116.xml"/><Relationship Id="rId5" Type="http://schemas.openxmlformats.org/officeDocument/2006/relationships/oleObject" Target="../embeddings/Microsoft_Office_Excel_97-2003_Worksheet3.xls"/><Relationship Id="rId4" Type="http://schemas.openxmlformats.org/officeDocument/2006/relationships/notesSlide" Target="../notesSlides/notesSlide58.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F:\ThesWork\Defense\Kennedy_V3.pptx515.wav" TargetMode="External"/><Relationship Id="rId1" Type="http://schemas.openxmlformats.org/officeDocument/2006/relationships/vmlDrawing" Target="../drawings/vmlDrawing24.vml"/><Relationship Id="rId6" Type="http://schemas.openxmlformats.org/officeDocument/2006/relationships/image" Target="../media/image1.png"/><Relationship Id="rId5" Type="http://schemas.openxmlformats.org/officeDocument/2006/relationships/oleObject" Target="../embeddings/Microsoft_Office_Excel_97-2003_Worksheet4.xls"/><Relationship Id="rId4" Type="http://schemas.openxmlformats.org/officeDocument/2006/relationships/notesSlide" Target="../notesSlides/notesSlide59.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file:///F:\ThesWork\Defense\Kennedy_V3.pptx516.wav" TargetMode="External"/><Relationship Id="rId1" Type="http://schemas.openxmlformats.org/officeDocument/2006/relationships/vmlDrawing" Target="../drawings/vmlDrawing25.vml"/><Relationship Id="rId6" Type="http://schemas.openxmlformats.org/officeDocument/2006/relationships/image" Target="../media/image1.png"/><Relationship Id="rId5" Type="http://schemas.openxmlformats.org/officeDocument/2006/relationships/oleObject" Target="../embeddings/Microsoft_Office_Excel_97-2003_Worksheet5.xls"/><Relationship Id="rId4" Type="http://schemas.openxmlformats.org/officeDocument/2006/relationships/notesSlide" Target="../notesSlides/notesSlide60.xml"/></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file:///F:\ThesWork\Defense\Kennedy_V3.pptx742.wav" TargetMode="Externa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file:///F:\ThesWork\Defense\Kennedy_V3.pptx743.wav" TargetMode="External"/><Relationship Id="rId1" Type="http://schemas.openxmlformats.org/officeDocument/2006/relationships/tags" Target="../tags/tag15.xml"/><Relationship Id="rId4" Type="http://schemas.openxmlformats.org/officeDocument/2006/relationships/image" Target="../media/image1.pn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file:///F:\ThesWork\Defense\Kennedy_V3.pptx538.wav" TargetMode="External"/><Relationship Id="rId1" Type="http://schemas.openxmlformats.org/officeDocument/2006/relationships/tags" Target="../tags/tag16.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file:///F:\ThesWork\Defense\Kennedy_V3.pptx768.wav" TargetMode="Externa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file:///F:\ThesWork\Defense\Kennedy_V3.pptx539.wav" TargetMode="External"/><Relationship Id="rId1" Type="http://schemas.openxmlformats.org/officeDocument/2006/relationships/tags" Target="../tags/tag17.xml"/><Relationship Id="rId6" Type="http://schemas.openxmlformats.org/officeDocument/2006/relationships/image" Target="../media/image1.png"/><Relationship Id="rId5" Type="http://schemas.openxmlformats.org/officeDocument/2006/relationships/slide" Target="slide118.xml"/><Relationship Id="rId4" Type="http://schemas.openxmlformats.org/officeDocument/2006/relationships/notesSlide" Target="../notesSlides/notesSlide61.xml"/></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file:///F:\ThesWork\Defense\Kennedy_V3.pptx444.wav" TargetMode="Externa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8" Type="http://schemas.openxmlformats.org/officeDocument/2006/relationships/hyperlink" Target="http://en.wikipedia.org/wiki/Nigeria" TargetMode="External"/><Relationship Id="rId3" Type="http://schemas.openxmlformats.org/officeDocument/2006/relationships/hyperlink" Target="http://en.wikipedia.org/wiki/Human_genome" TargetMode="External"/><Relationship Id="rId7" Type="http://schemas.openxmlformats.org/officeDocument/2006/relationships/hyperlink" Target="http://en.wikipedia.org/wiki/Japan" TargetMode="External"/><Relationship Id="rId2" Type="http://schemas.openxmlformats.org/officeDocument/2006/relationships/hyperlink" Target="http://en.wikipedia.org/wiki/Haplotype" TargetMode="External"/><Relationship Id="rId1" Type="http://schemas.openxmlformats.org/officeDocument/2006/relationships/slideLayout" Target="../slideLayouts/slideLayout2.xml"/><Relationship Id="rId6" Type="http://schemas.openxmlformats.org/officeDocument/2006/relationships/hyperlink" Target="http://en.wikipedia.org/wiki/China" TargetMode="External"/><Relationship Id="rId11" Type="http://schemas.openxmlformats.org/officeDocument/2006/relationships/slide" Target="slide27.xml"/><Relationship Id="rId5" Type="http://schemas.openxmlformats.org/officeDocument/2006/relationships/hyperlink" Target="http://en.wikipedia.org/wiki/Canada" TargetMode="External"/><Relationship Id="rId10" Type="http://schemas.openxmlformats.org/officeDocument/2006/relationships/hyperlink" Target="http://en.wikipedia.org/wiki/United_States" TargetMode="External"/><Relationship Id="rId4" Type="http://schemas.openxmlformats.org/officeDocument/2006/relationships/hyperlink" Target="http://en.wikipedia.org/wiki/Genetic_variability" TargetMode="External"/><Relationship Id="rId9" Type="http://schemas.openxmlformats.org/officeDocument/2006/relationships/hyperlink" Target="http://en.wikipedia.org/wiki/United_Kingdom" TargetMode="External"/></Relationships>
</file>

<file path=ppt/slides/_rels/slide75.xml.rels><?xml version="1.0" encoding="UTF-8" standalone="yes"?>
<Relationships xmlns="http://schemas.openxmlformats.org/package/2006/relationships"><Relationship Id="rId2" Type="http://schemas.openxmlformats.org/officeDocument/2006/relationships/slide" Target="slide10.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slide" Target="slide18.xml"/></Relationships>
</file>

<file path=ppt/slides/_rels/slide78.xml.rels><?xml version="1.0" encoding="UTF-8" standalone="yes"?>
<Relationships xmlns="http://schemas.openxmlformats.org/package/2006/relationships"><Relationship Id="rId3" Type="http://schemas.openxmlformats.org/officeDocument/2006/relationships/slide" Target="slide79.xml"/><Relationship Id="rId2" Type="http://schemas.openxmlformats.org/officeDocument/2006/relationships/notesSlide" Target="../notesSlides/notesSlide64.xml"/><Relationship Id="rId1" Type="http://schemas.openxmlformats.org/officeDocument/2006/relationships/slideLayout" Target="../slideLayouts/slideLayout4.xml"/><Relationship Id="rId4" Type="http://schemas.openxmlformats.org/officeDocument/2006/relationships/chart" Target="../charts/chart4.xml"/></Relationships>
</file>

<file path=ppt/slides/_rels/slide79.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audio" Target="file:///F:\ThesWork\Defense\Kennedy_V3.pptx769.wav" TargetMode="External"/><Relationship Id="rId6" Type="http://schemas.openxmlformats.org/officeDocument/2006/relationships/image" Target="../media/image1.png"/><Relationship Id="rId5" Type="http://schemas.openxmlformats.org/officeDocument/2006/relationships/image" Target="../media/image5.wmf"/><Relationship Id="rId4" Type="http://schemas.openxmlformats.org/officeDocument/2006/relationships/image" Target="../media/image4.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1.xml"/><Relationship Id="rId1" Type="http://schemas.openxmlformats.org/officeDocument/2006/relationships/vmlDrawing" Target="../drawings/vmlDrawing26.vml"/><Relationship Id="rId6" Type="http://schemas.openxmlformats.org/officeDocument/2006/relationships/slide" Target="slide32.xml"/><Relationship Id="rId5" Type="http://schemas.openxmlformats.org/officeDocument/2006/relationships/slide" Target="slide81.xml"/><Relationship Id="rId4" Type="http://schemas.openxmlformats.org/officeDocument/2006/relationships/oleObject" Target="../embeddings/Microsoft_Office_Excel_97-2003_Worksheet6.xls"/></Relationships>
</file>

<file path=ppt/slides/_rels/slide81.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slide" Target="slide82.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7.xml"/><Relationship Id="rId1" Type="http://schemas.openxmlformats.org/officeDocument/2006/relationships/vmlDrawing" Target="../drawings/vmlDrawing27.vml"/><Relationship Id="rId6" Type="http://schemas.openxmlformats.org/officeDocument/2006/relationships/slide" Target="slide83.xml"/><Relationship Id="rId5" Type="http://schemas.openxmlformats.org/officeDocument/2006/relationships/slide" Target="slide32.xml"/><Relationship Id="rId4" Type="http://schemas.openxmlformats.org/officeDocument/2006/relationships/oleObject" Target="../embeddings/Microsoft_Office_Excel_97-2003_Worksheet7.xls"/></Relationships>
</file>

<file path=ppt/slides/_rels/slide83.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69.xml"/><Relationship Id="rId1" Type="http://schemas.openxmlformats.org/officeDocument/2006/relationships/slideLayout" Target="../slideLayouts/slideLayout4.xml"/><Relationship Id="rId6" Type="http://schemas.openxmlformats.org/officeDocument/2006/relationships/slide" Target="slide84.xml"/><Relationship Id="rId5" Type="http://schemas.openxmlformats.org/officeDocument/2006/relationships/slide" Target="slide79.xml"/><Relationship Id="rId4" Type="http://schemas.openxmlformats.org/officeDocument/2006/relationships/image" Target="../media/image66.emf"/></Relationships>
</file>

<file path=ppt/slides/_rels/slide84.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70.xml"/><Relationship Id="rId1" Type="http://schemas.openxmlformats.org/officeDocument/2006/relationships/slideLayout" Target="../slideLayouts/slideLayout4.xml"/><Relationship Id="rId5" Type="http://schemas.openxmlformats.org/officeDocument/2006/relationships/slide" Target="slide79.xml"/><Relationship Id="rId4" Type="http://schemas.openxmlformats.org/officeDocument/2006/relationships/image" Target="../media/image68.emf"/></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4.xml"/><Relationship Id="rId1" Type="http://schemas.openxmlformats.org/officeDocument/2006/relationships/vmlDrawing" Target="../drawings/vmlDrawing28.vml"/><Relationship Id="rId5" Type="http://schemas.openxmlformats.org/officeDocument/2006/relationships/slide" Target="slide32.xml"/><Relationship Id="rId4" Type="http://schemas.openxmlformats.org/officeDocument/2006/relationships/oleObject" Target="../embeddings/Microsoft_Office_Excel_97-2003_Worksheet8.xls"/></Relationships>
</file>

<file path=ppt/slides/_rels/slide86.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notesSlide" Target="../notesSlides/notesSlide72.xml"/><Relationship Id="rId1" Type="http://schemas.openxmlformats.org/officeDocument/2006/relationships/slideLayout" Target="../slideLayouts/slideLayout4.xml"/><Relationship Id="rId5" Type="http://schemas.openxmlformats.org/officeDocument/2006/relationships/slide" Target="slide87.xml"/><Relationship Id="rId4" Type="http://schemas.openxmlformats.org/officeDocument/2006/relationships/chart" Target="../charts/chart5.xml"/></Relationships>
</file>

<file path=ppt/slides/_rels/slide8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73.xml"/><Relationship Id="rId1" Type="http://schemas.openxmlformats.org/officeDocument/2006/relationships/slideLayout" Target="../slideLayouts/slideLayout4.xml"/><Relationship Id="rId4" Type="http://schemas.openxmlformats.org/officeDocument/2006/relationships/slide" Target="slide3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slide" Target="slide3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file:///F:\ThesWork\Defense\Kennedy_V3.pptx770.wav" TargetMode="External"/><Relationship Id="rId1" Type="http://schemas.openxmlformats.org/officeDocument/2006/relationships/tags" Target="../tags/tag2.xml"/><Relationship Id="rId6" Type="http://schemas.openxmlformats.org/officeDocument/2006/relationships/slide" Target="slide9.xml"/><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90.xml.rels><?xml version="1.0" encoding="UTF-8" standalone="yes"?>
<Relationships xmlns="http://schemas.openxmlformats.org/package/2006/relationships"><Relationship Id="rId8" Type="http://schemas.openxmlformats.org/officeDocument/2006/relationships/oleObject" Target="../embeddings/oleObject45.bin"/><Relationship Id="rId3" Type="http://schemas.openxmlformats.org/officeDocument/2006/relationships/oleObject" Target="../embeddings/oleObject41.bin"/><Relationship Id="rId7" Type="http://schemas.openxmlformats.org/officeDocument/2006/relationships/oleObject" Target="../embeddings/oleObject44.bin"/><Relationship Id="rId2" Type="http://schemas.openxmlformats.org/officeDocument/2006/relationships/slideLayout" Target="../slideLayouts/slideLayout15.xml"/><Relationship Id="rId1" Type="http://schemas.openxmlformats.org/officeDocument/2006/relationships/vmlDrawing" Target="../drawings/vmlDrawing29.vml"/><Relationship Id="rId6" Type="http://schemas.openxmlformats.org/officeDocument/2006/relationships/oleObject" Target="../embeddings/oleObject43.bin"/><Relationship Id="rId5" Type="http://schemas.openxmlformats.org/officeDocument/2006/relationships/slide" Target="slide24.xml"/><Relationship Id="rId10" Type="http://schemas.openxmlformats.org/officeDocument/2006/relationships/oleObject" Target="../embeddings/oleObject47.bin"/><Relationship Id="rId4" Type="http://schemas.openxmlformats.org/officeDocument/2006/relationships/oleObject" Target="../embeddings/oleObject42.bin"/><Relationship Id="rId9" Type="http://schemas.openxmlformats.org/officeDocument/2006/relationships/oleObject" Target="../embeddings/oleObject46.bin"/></Relationships>
</file>

<file path=ppt/slides/_rels/slide91.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Layout" Target="../slideLayouts/slideLayout7.xml"/><Relationship Id="rId1" Type="http://schemas.openxmlformats.org/officeDocument/2006/relationships/vmlDrawing" Target="../drawings/vmlDrawing30.vml"/><Relationship Id="rId4" Type="http://schemas.openxmlformats.org/officeDocument/2006/relationships/slide" Target="slide53.xml"/></Relationships>
</file>

<file path=ppt/slides/_rels/slide92.xml.rels><?xml version="1.0" encoding="UTF-8" standalone="yes"?>
<Relationships xmlns="http://schemas.openxmlformats.org/package/2006/relationships"><Relationship Id="rId8" Type="http://schemas.openxmlformats.org/officeDocument/2006/relationships/image" Target="../media/image82.wmf"/><Relationship Id="rId3" Type="http://schemas.openxmlformats.org/officeDocument/2006/relationships/notesSlide" Target="../notesSlides/notesSlide75.xml"/><Relationship Id="rId7" Type="http://schemas.openxmlformats.org/officeDocument/2006/relationships/image" Target="../media/image81.wmf"/><Relationship Id="rId2" Type="http://schemas.openxmlformats.org/officeDocument/2006/relationships/slideLayout" Target="../slideLayouts/slideLayout7.xml"/><Relationship Id="rId1" Type="http://schemas.openxmlformats.org/officeDocument/2006/relationships/vmlDrawing" Target="../drawings/vmlDrawing31.vml"/><Relationship Id="rId6" Type="http://schemas.openxmlformats.org/officeDocument/2006/relationships/image" Target="../media/image80.wmf"/><Relationship Id="rId5" Type="http://schemas.openxmlformats.org/officeDocument/2006/relationships/oleObject" Target="../embeddings/oleObject50.bin"/><Relationship Id="rId10" Type="http://schemas.openxmlformats.org/officeDocument/2006/relationships/slide" Target="slide21.xml"/><Relationship Id="rId4" Type="http://schemas.openxmlformats.org/officeDocument/2006/relationships/oleObject" Target="../embeddings/oleObject49.bin"/><Relationship Id="rId9" Type="http://schemas.openxmlformats.org/officeDocument/2006/relationships/image" Target="../media/image83.wmf"/></Relationships>
</file>

<file path=ppt/slides/_rels/slide93.xml.rels><?xml version="1.0" encoding="UTF-8" standalone="yes"?>
<Relationships xmlns="http://schemas.openxmlformats.org/package/2006/relationships"><Relationship Id="rId8" Type="http://schemas.openxmlformats.org/officeDocument/2006/relationships/oleObject" Target="../embeddings/oleObject56.bin"/><Relationship Id="rId13" Type="http://schemas.openxmlformats.org/officeDocument/2006/relationships/oleObject" Target="../embeddings/oleObject61.bin"/><Relationship Id="rId3" Type="http://schemas.openxmlformats.org/officeDocument/2006/relationships/oleObject" Target="../embeddings/oleObject51.bin"/><Relationship Id="rId7" Type="http://schemas.openxmlformats.org/officeDocument/2006/relationships/oleObject" Target="../embeddings/oleObject55.bin"/><Relationship Id="rId12" Type="http://schemas.openxmlformats.org/officeDocument/2006/relationships/oleObject" Target="../embeddings/oleObject60.bin"/><Relationship Id="rId2" Type="http://schemas.openxmlformats.org/officeDocument/2006/relationships/slideLayout" Target="../slideLayouts/slideLayout7.xml"/><Relationship Id="rId16" Type="http://schemas.openxmlformats.org/officeDocument/2006/relationships/slide" Target="slide21.xml"/><Relationship Id="rId1" Type="http://schemas.openxmlformats.org/officeDocument/2006/relationships/vmlDrawing" Target="../drawings/vmlDrawing32.vml"/><Relationship Id="rId6" Type="http://schemas.openxmlformats.org/officeDocument/2006/relationships/oleObject" Target="../embeddings/oleObject54.bin"/><Relationship Id="rId11" Type="http://schemas.openxmlformats.org/officeDocument/2006/relationships/oleObject" Target="../embeddings/oleObject59.bin"/><Relationship Id="rId5" Type="http://schemas.openxmlformats.org/officeDocument/2006/relationships/oleObject" Target="../embeddings/oleObject53.bin"/><Relationship Id="rId15" Type="http://schemas.openxmlformats.org/officeDocument/2006/relationships/oleObject" Target="../embeddings/oleObject63.bin"/><Relationship Id="rId10" Type="http://schemas.openxmlformats.org/officeDocument/2006/relationships/oleObject" Target="../embeddings/oleObject58.bin"/><Relationship Id="rId4" Type="http://schemas.openxmlformats.org/officeDocument/2006/relationships/oleObject" Target="../embeddings/oleObject52.bin"/><Relationship Id="rId9" Type="http://schemas.openxmlformats.org/officeDocument/2006/relationships/oleObject" Target="../embeddings/oleObject57.bin"/><Relationship Id="rId14" Type="http://schemas.openxmlformats.org/officeDocument/2006/relationships/oleObject" Target="../embeddings/oleObject62.bin"/></Relationships>
</file>

<file path=ppt/slides/_rels/slide94.xml.rels><?xml version="1.0" encoding="UTF-8" standalone="yes"?>
<Relationships xmlns="http://schemas.openxmlformats.org/package/2006/relationships"><Relationship Id="rId8" Type="http://schemas.openxmlformats.org/officeDocument/2006/relationships/oleObject" Target="../embeddings/oleObject69.bin"/><Relationship Id="rId13" Type="http://schemas.openxmlformats.org/officeDocument/2006/relationships/oleObject" Target="../embeddings/oleObject74.bin"/><Relationship Id="rId18" Type="http://schemas.openxmlformats.org/officeDocument/2006/relationships/oleObject" Target="../embeddings/oleObject79.bin"/><Relationship Id="rId3" Type="http://schemas.openxmlformats.org/officeDocument/2006/relationships/oleObject" Target="../embeddings/oleObject64.bin"/><Relationship Id="rId7" Type="http://schemas.openxmlformats.org/officeDocument/2006/relationships/oleObject" Target="../embeddings/oleObject68.bin"/><Relationship Id="rId12" Type="http://schemas.openxmlformats.org/officeDocument/2006/relationships/oleObject" Target="../embeddings/oleObject73.bin"/><Relationship Id="rId17" Type="http://schemas.openxmlformats.org/officeDocument/2006/relationships/oleObject" Target="../embeddings/oleObject78.bin"/><Relationship Id="rId2" Type="http://schemas.openxmlformats.org/officeDocument/2006/relationships/slideLayout" Target="../slideLayouts/slideLayout7.xml"/><Relationship Id="rId16" Type="http://schemas.openxmlformats.org/officeDocument/2006/relationships/oleObject" Target="../embeddings/oleObject77.bin"/><Relationship Id="rId1" Type="http://schemas.openxmlformats.org/officeDocument/2006/relationships/vmlDrawing" Target="../drawings/vmlDrawing33.vml"/><Relationship Id="rId6" Type="http://schemas.openxmlformats.org/officeDocument/2006/relationships/oleObject" Target="../embeddings/oleObject67.bin"/><Relationship Id="rId11" Type="http://schemas.openxmlformats.org/officeDocument/2006/relationships/oleObject" Target="../embeddings/oleObject72.bin"/><Relationship Id="rId5" Type="http://schemas.openxmlformats.org/officeDocument/2006/relationships/oleObject" Target="../embeddings/oleObject66.bin"/><Relationship Id="rId15" Type="http://schemas.openxmlformats.org/officeDocument/2006/relationships/oleObject" Target="../embeddings/oleObject76.bin"/><Relationship Id="rId10" Type="http://schemas.openxmlformats.org/officeDocument/2006/relationships/oleObject" Target="../embeddings/oleObject71.bin"/><Relationship Id="rId19" Type="http://schemas.openxmlformats.org/officeDocument/2006/relationships/slide" Target="slide21.xml"/><Relationship Id="rId4" Type="http://schemas.openxmlformats.org/officeDocument/2006/relationships/oleObject" Target="../embeddings/oleObject65.bin"/><Relationship Id="rId9" Type="http://schemas.openxmlformats.org/officeDocument/2006/relationships/oleObject" Target="../embeddings/oleObject70.bin"/><Relationship Id="rId14" Type="http://schemas.openxmlformats.org/officeDocument/2006/relationships/oleObject" Target="../embeddings/oleObject75.bin"/></Relationships>
</file>

<file path=ppt/slides/_rels/slide95.xml.rels><?xml version="1.0" encoding="UTF-8" standalone="yes"?>
<Relationships xmlns="http://schemas.openxmlformats.org/package/2006/relationships"><Relationship Id="rId8" Type="http://schemas.openxmlformats.org/officeDocument/2006/relationships/oleObject" Target="../embeddings/oleObject85.bin"/><Relationship Id="rId13" Type="http://schemas.openxmlformats.org/officeDocument/2006/relationships/oleObject" Target="../embeddings/oleObject90.bin"/><Relationship Id="rId18" Type="http://schemas.openxmlformats.org/officeDocument/2006/relationships/oleObject" Target="../embeddings/oleObject95.bin"/><Relationship Id="rId3" Type="http://schemas.openxmlformats.org/officeDocument/2006/relationships/oleObject" Target="../embeddings/oleObject80.bin"/><Relationship Id="rId7" Type="http://schemas.openxmlformats.org/officeDocument/2006/relationships/oleObject" Target="../embeddings/oleObject84.bin"/><Relationship Id="rId12" Type="http://schemas.openxmlformats.org/officeDocument/2006/relationships/oleObject" Target="../embeddings/oleObject89.bin"/><Relationship Id="rId17" Type="http://schemas.openxmlformats.org/officeDocument/2006/relationships/oleObject" Target="../embeddings/oleObject94.bin"/><Relationship Id="rId2" Type="http://schemas.openxmlformats.org/officeDocument/2006/relationships/slideLayout" Target="../slideLayouts/slideLayout7.xml"/><Relationship Id="rId16" Type="http://schemas.openxmlformats.org/officeDocument/2006/relationships/oleObject" Target="../embeddings/oleObject93.bin"/><Relationship Id="rId1" Type="http://schemas.openxmlformats.org/officeDocument/2006/relationships/vmlDrawing" Target="../drawings/vmlDrawing34.vml"/><Relationship Id="rId6" Type="http://schemas.openxmlformats.org/officeDocument/2006/relationships/oleObject" Target="../embeddings/oleObject83.bin"/><Relationship Id="rId11" Type="http://schemas.openxmlformats.org/officeDocument/2006/relationships/oleObject" Target="../embeddings/oleObject88.bin"/><Relationship Id="rId5" Type="http://schemas.openxmlformats.org/officeDocument/2006/relationships/oleObject" Target="../embeddings/oleObject82.bin"/><Relationship Id="rId15" Type="http://schemas.openxmlformats.org/officeDocument/2006/relationships/oleObject" Target="../embeddings/oleObject92.bin"/><Relationship Id="rId10" Type="http://schemas.openxmlformats.org/officeDocument/2006/relationships/oleObject" Target="../embeddings/oleObject87.bin"/><Relationship Id="rId19" Type="http://schemas.openxmlformats.org/officeDocument/2006/relationships/slide" Target="slide21.xml"/><Relationship Id="rId4" Type="http://schemas.openxmlformats.org/officeDocument/2006/relationships/oleObject" Target="../embeddings/oleObject81.bin"/><Relationship Id="rId9" Type="http://schemas.openxmlformats.org/officeDocument/2006/relationships/oleObject" Target="../embeddings/oleObject86.bin"/><Relationship Id="rId14" Type="http://schemas.openxmlformats.org/officeDocument/2006/relationships/oleObject" Target="../embeddings/oleObject91.bin"/></Relationships>
</file>

<file path=ppt/slides/_rels/slide96.xml.rels><?xml version="1.0" encoding="UTF-8" standalone="yes"?>
<Relationships xmlns="http://schemas.openxmlformats.org/package/2006/relationships"><Relationship Id="rId8" Type="http://schemas.openxmlformats.org/officeDocument/2006/relationships/oleObject" Target="../embeddings/oleObject101.bin"/><Relationship Id="rId13" Type="http://schemas.openxmlformats.org/officeDocument/2006/relationships/oleObject" Target="../embeddings/oleObject106.bin"/><Relationship Id="rId18" Type="http://schemas.openxmlformats.org/officeDocument/2006/relationships/oleObject" Target="../embeddings/oleObject111.bin"/><Relationship Id="rId3" Type="http://schemas.openxmlformats.org/officeDocument/2006/relationships/oleObject" Target="../embeddings/oleObject96.bin"/><Relationship Id="rId7" Type="http://schemas.openxmlformats.org/officeDocument/2006/relationships/oleObject" Target="../embeddings/oleObject100.bin"/><Relationship Id="rId12" Type="http://schemas.openxmlformats.org/officeDocument/2006/relationships/oleObject" Target="../embeddings/oleObject105.bin"/><Relationship Id="rId17" Type="http://schemas.openxmlformats.org/officeDocument/2006/relationships/oleObject" Target="../embeddings/oleObject110.bin"/><Relationship Id="rId2" Type="http://schemas.openxmlformats.org/officeDocument/2006/relationships/slideLayout" Target="../slideLayouts/slideLayout7.xml"/><Relationship Id="rId16" Type="http://schemas.openxmlformats.org/officeDocument/2006/relationships/oleObject" Target="../embeddings/oleObject109.bin"/><Relationship Id="rId1" Type="http://schemas.openxmlformats.org/officeDocument/2006/relationships/vmlDrawing" Target="../drawings/vmlDrawing35.vml"/><Relationship Id="rId6" Type="http://schemas.openxmlformats.org/officeDocument/2006/relationships/oleObject" Target="../embeddings/oleObject99.bin"/><Relationship Id="rId11" Type="http://schemas.openxmlformats.org/officeDocument/2006/relationships/oleObject" Target="../embeddings/oleObject104.bin"/><Relationship Id="rId5" Type="http://schemas.openxmlformats.org/officeDocument/2006/relationships/oleObject" Target="../embeddings/oleObject98.bin"/><Relationship Id="rId15" Type="http://schemas.openxmlformats.org/officeDocument/2006/relationships/oleObject" Target="../embeddings/oleObject108.bin"/><Relationship Id="rId10" Type="http://schemas.openxmlformats.org/officeDocument/2006/relationships/oleObject" Target="../embeddings/oleObject103.bin"/><Relationship Id="rId19" Type="http://schemas.openxmlformats.org/officeDocument/2006/relationships/slide" Target="slide21.xml"/><Relationship Id="rId4" Type="http://schemas.openxmlformats.org/officeDocument/2006/relationships/oleObject" Target="../embeddings/oleObject97.bin"/><Relationship Id="rId9" Type="http://schemas.openxmlformats.org/officeDocument/2006/relationships/oleObject" Target="../embeddings/oleObject102.bin"/><Relationship Id="rId14" Type="http://schemas.openxmlformats.org/officeDocument/2006/relationships/oleObject" Target="../embeddings/oleObject107.bin"/></Relationships>
</file>

<file path=ppt/slides/_rels/slide97.xml.rels><?xml version="1.0" encoding="UTF-8" standalone="yes"?>
<Relationships xmlns="http://schemas.openxmlformats.org/package/2006/relationships"><Relationship Id="rId8" Type="http://schemas.openxmlformats.org/officeDocument/2006/relationships/oleObject" Target="../embeddings/oleObject117.bin"/><Relationship Id="rId13" Type="http://schemas.openxmlformats.org/officeDocument/2006/relationships/oleObject" Target="../embeddings/oleObject122.bin"/><Relationship Id="rId18" Type="http://schemas.openxmlformats.org/officeDocument/2006/relationships/oleObject" Target="../embeddings/oleObject127.bin"/><Relationship Id="rId3" Type="http://schemas.openxmlformats.org/officeDocument/2006/relationships/oleObject" Target="../embeddings/oleObject112.bin"/><Relationship Id="rId7" Type="http://schemas.openxmlformats.org/officeDocument/2006/relationships/oleObject" Target="../embeddings/oleObject116.bin"/><Relationship Id="rId12" Type="http://schemas.openxmlformats.org/officeDocument/2006/relationships/oleObject" Target="../embeddings/oleObject121.bin"/><Relationship Id="rId17" Type="http://schemas.openxmlformats.org/officeDocument/2006/relationships/oleObject" Target="../embeddings/oleObject126.bin"/><Relationship Id="rId2" Type="http://schemas.openxmlformats.org/officeDocument/2006/relationships/slideLayout" Target="../slideLayouts/slideLayout7.xml"/><Relationship Id="rId16" Type="http://schemas.openxmlformats.org/officeDocument/2006/relationships/oleObject" Target="../embeddings/oleObject125.bin"/><Relationship Id="rId1" Type="http://schemas.openxmlformats.org/officeDocument/2006/relationships/vmlDrawing" Target="../drawings/vmlDrawing36.vml"/><Relationship Id="rId6" Type="http://schemas.openxmlformats.org/officeDocument/2006/relationships/oleObject" Target="../embeddings/oleObject115.bin"/><Relationship Id="rId11" Type="http://schemas.openxmlformats.org/officeDocument/2006/relationships/oleObject" Target="../embeddings/oleObject120.bin"/><Relationship Id="rId5" Type="http://schemas.openxmlformats.org/officeDocument/2006/relationships/oleObject" Target="../embeddings/oleObject114.bin"/><Relationship Id="rId15" Type="http://schemas.openxmlformats.org/officeDocument/2006/relationships/oleObject" Target="../embeddings/oleObject124.bin"/><Relationship Id="rId10" Type="http://schemas.openxmlformats.org/officeDocument/2006/relationships/oleObject" Target="../embeddings/oleObject119.bin"/><Relationship Id="rId19" Type="http://schemas.openxmlformats.org/officeDocument/2006/relationships/slide" Target="slide21.xml"/><Relationship Id="rId4" Type="http://schemas.openxmlformats.org/officeDocument/2006/relationships/oleObject" Target="../embeddings/oleObject113.bin"/><Relationship Id="rId9" Type="http://schemas.openxmlformats.org/officeDocument/2006/relationships/oleObject" Target="../embeddings/oleObject118.bin"/><Relationship Id="rId14" Type="http://schemas.openxmlformats.org/officeDocument/2006/relationships/oleObject" Target="../embeddings/oleObject123.bin"/></Relationships>
</file>

<file path=ppt/slides/_rels/slide98.xml.rels><?xml version="1.0" encoding="UTF-8" standalone="yes"?>
<Relationships xmlns="http://schemas.openxmlformats.org/package/2006/relationships"><Relationship Id="rId8" Type="http://schemas.openxmlformats.org/officeDocument/2006/relationships/oleObject" Target="../embeddings/oleObject133.bin"/><Relationship Id="rId13" Type="http://schemas.openxmlformats.org/officeDocument/2006/relationships/oleObject" Target="../embeddings/oleObject138.bin"/><Relationship Id="rId18" Type="http://schemas.openxmlformats.org/officeDocument/2006/relationships/oleObject" Target="../embeddings/oleObject143.bin"/><Relationship Id="rId3" Type="http://schemas.openxmlformats.org/officeDocument/2006/relationships/oleObject" Target="../embeddings/oleObject128.bin"/><Relationship Id="rId7" Type="http://schemas.openxmlformats.org/officeDocument/2006/relationships/oleObject" Target="../embeddings/oleObject132.bin"/><Relationship Id="rId12" Type="http://schemas.openxmlformats.org/officeDocument/2006/relationships/oleObject" Target="../embeddings/oleObject137.bin"/><Relationship Id="rId17" Type="http://schemas.openxmlformats.org/officeDocument/2006/relationships/oleObject" Target="../embeddings/oleObject142.bin"/><Relationship Id="rId2" Type="http://schemas.openxmlformats.org/officeDocument/2006/relationships/slideLayout" Target="../slideLayouts/slideLayout7.xml"/><Relationship Id="rId16" Type="http://schemas.openxmlformats.org/officeDocument/2006/relationships/oleObject" Target="../embeddings/oleObject141.bin"/><Relationship Id="rId1" Type="http://schemas.openxmlformats.org/officeDocument/2006/relationships/vmlDrawing" Target="../drawings/vmlDrawing37.vml"/><Relationship Id="rId6" Type="http://schemas.openxmlformats.org/officeDocument/2006/relationships/oleObject" Target="../embeddings/oleObject131.bin"/><Relationship Id="rId11" Type="http://schemas.openxmlformats.org/officeDocument/2006/relationships/oleObject" Target="../embeddings/oleObject136.bin"/><Relationship Id="rId5" Type="http://schemas.openxmlformats.org/officeDocument/2006/relationships/oleObject" Target="../embeddings/oleObject130.bin"/><Relationship Id="rId15" Type="http://schemas.openxmlformats.org/officeDocument/2006/relationships/oleObject" Target="../embeddings/oleObject140.bin"/><Relationship Id="rId10" Type="http://schemas.openxmlformats.org/officeDocument/2006/relationships/oleObject" Target="../embeddings/oleObject135.bin"/><Relationship Id="rId19" Type="http://schemas.openxmlformats.org/officeDocument/2006/relationships/slide" Target="slide21.xml"/><Relationship Id="rId4" Type="http://schemas.openxmlformats.org/officeDocument/2006/relationships/oleObject" Target="../embeddings/oleObject129.bin"/><Relationship Id="rId9" Type="http://schemas.openxmlformats.org/officeDocument/2006/relationships/oleObject" Target="../embeddings/oleObject134.bin"/><Relationship Id="rId14" Type="http://schemas.openxmlformats.org/officeDocument/2006/relationships/oleObject" Target="../embeddings/oleObject139.bin"/></Relationships>
</file>

<file path=ppt/slides/_rels/slide99.xml.rels><?xml version="1.0" encoding="UTF-8" standalone="yes"?>
<Relationships xmlns="http://schemas.openxmlformats.org/package/2006/relationships"><Relationship Id="rId3" Type="http://schemas.openxmlformats.org/officeDocument/2006/relationships/slide" Target="slide56.xml"/><Relationship Id="rId2" Type="http://schemas.openxmlformats.org/officeDocument/2006/relationships/image" Target="../media/image1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4" name="Rectangle 2"/>
          <p:cNvSpPr>
            <a:spLocks noGrp="1" noChangeArrowheads="1"/>
          </p:cNvSpPr>
          <p:nvPr>
            <p:ph type="ctrTitle"/>
          </p:nvPr>
        </p:nvSpPr>
        <p:spPr>
          <a:xfrm>
            <a:off x="381000" y="609600"/>
            <a:ext cx="8763000" cy="1905000"/>
          </a:xfrm>
        </p:spPr>
        <p:txBody>
          <a:bodyPr/>
          <a:lstStyle/>
          <a:p>
            <a:pPr algn="ctr"/>
            <a:r>
              <a:rPr lang="en-US" dirty="0" smtClean="0"/>
              <a:t>Efficient Algorithms for SNP Genotype Data Analysis using Hidden</a:t>
            </a:r>
            <a:br>
              <a:rPr lang="en-US" dirty="0" smtClean="0"/>
            </a:br>
            <a:r>
              <a:rPr lang="en-US" dirty="0" smtClean="0"/>
              <a:t>Markov Models of Haplotype Diversity</a:t>
            </a:r>
            <a:endParaRPr lang="en-US" b="1" dirty="0" smtClean="0">
              <a:solidFill>
                <a:srgbClr val="009999"/>
              </a:solidFill>
              <a:latin typeface="Arial" charset="0"/>
            </a:endParaRPr>
          </a:p>
        </p:txBody>
      </p:sp>
      <p:sp>
        <p:nvSpPr>
          <p:cNvPr id="38915" name="Text Box 3"/>
          <p:cNvSpPr txBox="1">
            <a:spLocks noChangeArrowheads="1"/>
          </p:cNvSpPr>
          <p:nvPr/>
        </p:nvSpPr>
        <p:spPr bwMode="auto">
          <a:xfrm>
            <a:off x="2057400" y="4267200"/>
            <a:ext cx="6324600" cy="366713"/>
          </a:xfrm>
          <a:prstGeom prst="rect">
            <a:avLst/>
          </a:prstGeom>
          <a:noFill/>
          <a:ln w="12700">
            <a:noFill/>
            <a:miter lim="800000"/>
            <a:headEnd type="none" w="sm" len="sm"/>
            <a:tailEnd type="none" w="sm" len="sm"/>
          </a:ln>
        </p:spPr>
        <p:txBody>
          <a:bodyPr>
            <a:spAutoFit/>
          </a:bodyPr>
          <a:lstStyle/>
          <a:p>
            <a:pPr>
              <a:spcBef>
                <a:spcPct val="50000"/>
              </a:spcBef>
            </a:pPr>
            <a:endParaRPr lang="en-US">
              <a:latin typeface="Arial" charset="0"/>
            </a:endParaRPr>
          </a:p>
        </p:txBody>
      </p:sp>
      <p:sp>
        <p:nvSpPr>
          <p:cNvPr id="38916" name="Text Box 4"/>
          <p:cNvSpPr txBox="1">
            <a:spLocks noChangeArrowheads="1"/>
          </p:cNvSpPr>
          <p:nvPr/>
        </p:nvSpPr>
        <p:spPr bwMode="auto">
          <a:xfrm>
            <a:off x="914400" y="3886200"/>
            <a:ext cx="7543800" cy="1261884"/>
          </a:xfrm>
          <a:prstGeom prst="rect">
            <a:avLst/>
          </a:prstGeom>
          <a:noFill/>
          <a:ln w="9525">
            <a:noFill/>
            <a:miter lim="800000"/>
            <a:headEnd/>
            <a:tailEnd/>
          </a:ln>
        </p:spPr>
        <p:txBody>
          <a:bodyPr>
            <a:spAutoFit/>
          </a:bodyPr>
          <a:lstStyle/>
          <a:p>
            <a:pPr algn="ctr" eaLnBrk="0" hangingPunct="0"/>
            <a:r>
              <a:rPr lang="en-US" sz="2000" b="1" i="1" dirty="0"/>
              <a:t>Justin Kennedy</a:t>
            </a:r>
            <a:endParaRPr lang="en-US" sz="2000" i="1" dirty="0"/>
          </a:p>
          <a:p>
            <a:pPr algn="ctr" eaLnBrk="0" hangingPunct="0"/>
            <a:endParaRPr lang="en-US" dirty="0"/>
          </a:p>
          <a:p>
            <a:pPr algn="ctr" eaLnBrk="0" hangingPunct="0"/>
            <a:r>
              <a:rPr lang="en-US" dirty="0"/>
              <a:t>Dissertation </a:t>
            </a:r>
            <a:r>
              <a:rPr lang="en-US" dirty="0" smtClean="0"/>
              <a:t>Defense for </a:t>
            </a:r>
            <a:r>
              <a:rPr lang="en-US" dirty="0"/>
              <a:t>the Degree of Doctorate in Philosophy</a:t>
            </a:r>
          </a:p>
          <a:p>
            <a:pPr algn="ctr" eaLnBrk="0" hangingPunct="0"/>
            <a:r>
              <a:rPr lang="en-US" dirty="0"/>
              <a:t>Computer Science &amp; Engineering Department</a:t>
            </a:r>
          </a:p>
          <a:p>
            <a:pPr algn="ctr" eaLnBrk="0" hangingPunct="0"/>
            <a:r>
              <a:rPr lang="en-US" dirty="0"/>
              <a:t>University of Connecticut</a:t>
            </a:r>
          </a:p>
        </p:txBody>
      </p:sp>
      <p:sp>
        <p:nvSpPr>
          <p:cNvPr id="5" name="Slide Number Placeholder 4"/>
          <p:cNvSpPr>
            <a:spLocks noGrp="1"/>
          </p:cNvSpPr>
          <p:nvPr>
            <p:ph type="sldNum" sz="quarter" idx="12"/>
          </p:nvPr>
        </p:nvSpPr>
        <p:spPr/>
        <p:txBody>
          <a:bodyPr/>
          <a:lstStyle/>
          <a:p>
            <a:pPr>
              <a:defRPr/>
            </a:pPr>
            <a:fld id="{9B9D98DE-49F2-4C15-BA5F-D5B08100E583}" type="slidenum">
              <a:rPr lang="en-US" smtClean="0"/>
              <a:pPr>
                <a:defRPr/>
              </a:pPr>
              <a:t>1</a:t>
            </a:fld>
            <a:endParaRPr lang="en-US"/>
          </a:p>
        </p:txBody>
      </p:sp>
      <p:pic>
        <p:nvPicPr>
          <p:cNvPr id="6" name="Kennedy_V3.pptx414.wav">
            <a:hlinkClick r:id="" action="ppaction://media"/>
          </p:cNvPr>
          <p:cNvPicPr>
            <a:picLocks noRot="1" noChangeAspect="1"/>
          </p:cNvPicPr>
          <p:nvPr>
            <a:audioFile r:link="rId1"/>
          </p:nvPr>
        </p:nvPicPr>
        <p:blipFill>
          <a:blip r:embed="rId4" cstate="print"/>
          <a:stretch>
            <a:fillRect/>
          </a:stretch>
        </p:blipFill>
        <p:spPr>
          <a:xfrm>
            <a:off x="8696325" y="6410325"/>
            <a:ext cx="304800" cy="304800"/>
          </a:xfrm>
          <a:prstGeom prst="rect">
            <a:avLst/>
          </a:prstGeom>
        </p:spPr>
      </p:pic>
    </p:spTree>
  </p:cSld>
  <p:clrMapOvr>
    <a:masterClrMapping/>
  </p:clrMapOvr>
  <p:transition advTm="871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3"/>
          <p:cNvSpPr>
            <a:spLocks noChangeAspect="1" noChangeArrowheads="1"/>
          </p:cNvSpPr>
          <p:nvPr/>
        </p:nvSpPr>
        <p:spPr bwMode="auto">
          <a:xfrm>
            <a:off x="1612900" y="1752600"/>
            <a:ext cx="5608638" cy="1554163"/>
          </a:xfrm>
          <a:prstGeom prst="rect">
            <a:avLst/>
          </a:prstGeom>
          <a:solidFill>
            <a:srgbClr val="FFCC99">
              <a:alpha val="50195"/>
            </a:srgbClr>
          </a:solidFill>
          <a:ln w="15875" cap="rnd">
            <a:solidFill>
              <a:schemeClr val="tx1"/>
            </a:solidFill>
            <a:prstDash val="sysDot"/>
            <a:miter lim="800000"/>
            <a:headEnd/>
            <a:tailEnd/>
          </a:ln>
        </p:spPr>
        <p:txBody>
          <a:bodyPr wrap="none" anchor="ctr"/>
          <a:lstStyle/>
          <a:p>
            <a:pPr eaLnBrk="0" hangingPunct="0"/>
            <a:endParaRPr lang="en-US"/>
          </a:p>
        </p:txBody>
      </p:sp>
      <p:sp>
        <p:nvSpPr>
          <p:cNvPr id="28675" name="Rectangle 3"/>
          <p:cNvSpPr>
            <a:spLocks noGrp="1" noChangeArrowheads="1"/>
          </p:cNvSpPr>
          <p:nvPr>
            <p:ph type="title"/>
          </p:nvPr>
        </p:nvSpPr>
        <p:spPr>
          <a:xfrm>
            <a:off x="1143000" y="685800"/>
            <a:ext cx="7793037" cy="762000"/>
          </a:xfrm>
        </p:spPr>
        <p:txBody>
          <a:bodyPr/>
          <a:lstStyle/>
          <a:p>
            <a:pPr eaLnBrk="1" hangingPunct="1"/>
            <a:r>
              <a:rPr lang="en-US" sz="3600" dirty="0" smtClean="0"/>
              <a:t>Graphical model representation</a:t>
            </a:r>
          </a:p>
        </p:txBody>
      </p:sp>
      <p:sp>
        <p:nvSpPr>
          <p:cNvPr id="279554" name="Rectangle 2"/>
          <p:cNvSpPr>
            <a:spLocks noGrp="1" noChangeArrowheads="1"/>
          </p:cNvSpPr>
          <p:nvPr>
            <p:ph type="body" sz="half" idx="1"/>
          </p:nvPr>
        </p:nvSpPr>
        <p:spPr>
          <a:xfrm>
            <a:off x="533400" y="3505200"/>
            <a:ext cx="8229600" cy="3048000"/>
          </a:xfrm>
        </p:spPr>
        <p:txBody>
          <a:bodyPr/>
          <a:lstStyle/>
          <a:p>
            <a:pPr marL="533400" indent="-533400" eaLnBrk="1" hangingPunct="1"/>
            <a:r>
              <a:rPr lang="en-US" sz="2000" dirty="0" smtClean="0"/>
              <a:t>Random variables for each locus </a:t>
            </a:r>
            <a:r>
              <a:rPr lang="en-US" sz="2000" dirty="0" err="1" smtClean="0"/>
              <a:t>i</a:t>
            </a:r>
            <a:r>
              <a:rPr lang="en-US" sz="2000" dirty="0" smtClean="0"/>
              <a:t> (</a:t>
            </a:r>
            <a:r>
              <a:rPr lang="en-US" sz="2000" dirty="0" err="1" smtClean="0"/>
              <a:t>i</a:t>
            </a:r>
            <a:r>
              <a:rPr lang="en-US" sz="2000" dirty="0" smtClean="0"/>
              <a:t>=1..n)</a:t>
            </a:r>
          </a:p>
          <a:p>
            <a:pPr marL="914400" lvl="1" indent="-457200" eaLnBrk="1" hangingPunct="1"/>
            <a:r>
              <a:rPr lang="en-US" sz="1800" dirty="0" err="1" smtClean="0"/>
              <a:t>F</a:t>
            </a:r>
            <a:r>
              <a:rPr lang="en-US" sz="1800" baseline="-25000" dirty="0" err="1" smtClean="0"/>
              <a:t>i</a:t>
            </a:r>
            <a:r>
              <a:rPr lang="en-US" sz="1800" dirty="0" smtClean="0"/>
              <a:t> = founder haplotype at locus </a:t>
            </a:r>
            <a:r>
              <a:rPr lang="en-US" sz="1800" dirty="0" err="1" smtClean="0"/>
              <a:t>i</a:t>
            </a:r>
            <a:r>
              <a:rPr lang="en-US" sz="1800" dirty="0" smtClean="0"/>
              <a:t>; values between 1 and k</a:t>
            </a:r>
          </a:p>
          <a:p>
            <a:pPr marL="914400" lvl="1" indent="-457200" eaLnBrk="1" hangingPunct="1"/>
            <a:r>
              <a:rPr lang="en-US" sz="1800" dirty="0" smtClean="0"/>
              <a:t>H</a:t>
            </a:r>
            <a:r>
              <a:rPr lang="en-US" sz="1800" baseline="-25000" dirty="0" smtClean="0"/>
              <a:t>i</a:t>
            </a:r>
            <a:r>
              <a:rPr lang="en-US" sz="1800" dirty="0" smtClean="0"/>
              <a:t> = observed allele at locus </a:t>
            </a:r>
            <a:r>
              <a:rPr lang="en-US" sz="1800" dirty="0" err="1" smtClean="0"/>
              <a:t>i</a:t>
            </a:r>
            <a:r>
              <a:rPr lang="en-US" sz="1800" dirty="0" smtClean="0"/>
              <a:t>; values: 0 (major) or 1 (minor)</a:t>
            </a:r>
          </a:p>
          <a:p>
            <a:pPr marL="533400" indent="-533400" eaLnBrk="1" hangingPunct="1"/>
            <a:r>
              <a:rPr lang="en-US" sz="2000" dirty="0" smtClean="0"/>
              <a:t>Model training, based on Baum-Welch algorithm, using:</a:t>
            </a:r>
            <a:endParaRPr lang="en-US" sz="1600" dirty="0" smtClean="0"/>
          </a:p>
          <a:p>
            <a:pPr marL="933450" lvl="1" indent="-533400" eaLnBrk="1" hangingPunct="1"/>
            <a:r>
              <a:rPr lang="en-US" sz="1600" dirty="0" smtClean="0"/>
              <a:t>Reference haplotypes from population panel (e.g. </a:t>
            </a:r>
            <a:r>
              <a:rPr lang="en-US" sz="1600" dirty="0" err="1" smtClean="0"/>
              <a:t>Hapmap</a:t>
            </a:r>
            <a:r>
              <a:rPr lang="en-US" sz="1600" dirty="0" smtClean="0"/>
              <a:t>), or</a:t>
            </a:r>
          </a:p>
          <a:p>
            <a:pPr marL="933450" lvl="1" indent="-533400" eaLnBrk="1" hangingPunct="1"/>
            <a:r>
              <a:rPr lang="en-US" sz="1600" dirty="0" smtClean="0"/>
              <a:t>Haplotypes from phased genotype using ENT software</a:t>
            </a:r>
          </a:p>
          <a:p>
            <a:pPr marL="533400" indent="-533400" eaLnBrk="1" hangingPunct="1"/>
            <a:r>
              <a:rPr lang="en-US" sz="2000" dirty="0" smtClean="0">
                <a:solidFill>
                  <a:schemeClr val="hlink"/>
                </a:solidFill>
                <a:sym typeface="Wingdings" pitchFamily="2" charset="2"/>
              </a:rPr>
              <a:t>Given haplotype h, P(H=</a:t>
            </a:r>
            <a:r>
              <a:rPr lang="en-US" sz="2000" dirty="0" err="1" smtClean="0">
                <a:solidFill>
                  <a:schemeClr val="hlink"/>
                </a:solidFill>
                <a:sym typeface="Wingdings" pitchFamily="2" charset="2"/>
              </a:rPr>
              <a:t>h|M</a:t>
            </a:r>
            <a:r>
              <a:rPr lang="en-US" sz="2000" dirty="0" smtClean="0">
                <a:solidFill>
                  <a:schemeClr val="hlink"/>
                </a:solidFill>
                <a:sym typeface="Wingdings" pitchFamily="2" charset="2"/>
              </a:rPr>
              <a:t>) can be computed in O(nk</a:t>
            </a:r>
            <a:r>
              <a:rPr lang="en-US" sz="2000" baseline="30000" dirty="0" smtClean="0">
                <a:solidFill>
                  <a:schemeClr val="hlink"/>
                </a:solidFill>
                <a:sym typeface="Wingdings" pitchFamily="2" charset="2"/>
              </a:rPr>
              <a:t>2</a:t>
            </a:r>
            <a:r>
              <a:rPr lang="en-US" sz="2000" dirty="0" smtClean="0">
                <a:solidFill>
                  <a:schemeClr val="hlink"/>
                </a:solidFill>
                <a:sym typeface="Wingdings" pitchFamily="2" charset="2"/>
              </a:rPr>
              <a:t>) using a forward algorithm.</a:t>
            </a:r>
          </a:p>
        </p:txBody>
      </p:sp>
      <p:sp>
        <p:nvSpPr>
          <p:cNvPr id="28" name="Oval 5"/>
          <p:cNvSpPr>
            <a:spLocks noChangeAspect="1" noChangeArrowheads="1"/>
          </p:cNvSpPr>
          <p:nvPr/>
        </p:nvSpPr>
        <p:spPr bwMode="auto">
          <a:xfrm>
            <a:off x="1747838" y="1820863"/>
            <a:ext cx="608012" cy="539750"/>
          </a:xfrm>
          <a:prstGeom prst="ellipse">
            <a:avLst/>
          </a:prstGeom>
          <a:noFill/>
          <a:ln w="25400">
            <a:solidFill>
              <a:schemeClr val="tx1"/>
            </a:solidFill>
            <a:round/>
            <a:headEnd/>
            <a:tailEnd/>
          </a:ln>
        </p:spPr>
        <p:txBody>
          <a:bodyPr wrap="none" anchor="ctr"/>
          <a:lstStyle/>
          <a:p>
            <a:pPr eaLnBrk="0" hangingPunct="0"/>
            <a:endParaRPr lang="en-US"/>
          </a:p>
        </p:txBody>
      </p:sp>
      <p:sp>
        <p:nvSpPr>
          <p:cNvPr id="29" name="Text Box 6"/>
          <p:cNvSpPr txBox="1">
            <a:spLocks noChangeAspect="1" noChangeArrowheads="1"/>
          </p:cNvSpPr>
          <p:nvPr/>
        </p:nvSpPr>
        <p:spPr bwMode="auto">
          <a:xfrm>
            <a:off x="3938588" y="1920875"/>
            <a:ext cx="410690" cy="369332"/>
          </a:xfrm>
          <a:prstGeom prst="rect">
            <a:avLst/>
          </a:prstGeom>
          <a:noFill/>
          <a:ln w="9525">
            <a:noFill/>
            <a:miter lim="800000"/>
            <a:headEnd/>
            <a:tailEnd/>
          </a:ln>
        </p:spPr>
        <p:txBody>
          <a:bodyPr wrap="none">
            <a:spAutoFit/>
          </a:bodyPr>
          <a:lstStyle/>
          <a:p>
            <a:r>
              <a:rPr lang="en-US" sz="1800" dirty="0" smtClean="0">
                <a:latin typeface="Arial" charset="0"/>
              </a:rPr>
              <a:t>F</a:t>
            </a:r>
            <a:r>
              <a:rPr lang="en-US" sz="1800" baseline="-25000" dirty="0" smtClean="0">
                <a:latin typeface="Arial" charset="0"/>
              </a:rPr>
              <a:t>2</a:t>
            </a:r>
            <a:endParaRPr lang="en-US" sz="1800" baseline="-25000" dirty="0">
              <a:latin typeface="Arial" charset="0"/>
            </a:endParaRPr>
          </a:p>
        </p:txBody>
      </p:sp>
      <p:sp>
        <p:nvSpPr>
          <p:cNvPr id="30" name="Oval 7"/>
          <p:cNvSpPr>
            <a:spLocks noChangeAspect="1" noChangeArrowheads="1"/>
          </p:cNvSpPr>
          <p:nvPr/>
        </p:nvSpPr>
        <p:spPr bwMode="auto">
          <a:xfrm>
            <a:off x="3817938" y="1820863"/>
            <a:ext cx="608012" cy="5397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31" name="AutoShape 8"/>
          <p:cNvCxnSpPr>
            <a:cxnSpLocks noChangeAspect="1" noChangeShapeType="1"/>
            <a:stCxn id="28" idx="6"/>
            <a:endCxn id="30" idx="2"/>
          </p:cNvCxnSpPr>
          <p:nvPr/>
        </p:nvCxnSpPr>
        <p:spPr bwMode="auto">
          <a:xfrm>
            <a:off x="2366963" y="2090738"/>
            <a:ext cx="1439862" cy="0"/>
          </a:xfrm>
          <a:prstGeom prst="straightConnector1">
            <a:avLst/>
          </a:prstGeom>
          <a:noFill/>
          <a:ln w="28575">
            <a:solidFill>
              <a:schemeClr val="tx1"/>
            </a:solidFill>
            <a:round/>
            <a:headEnd/>
            <a:tailEnd type="triangle" w="med" len="med"/>
          </a:ln>
        </p:spPr>
      </p:cxnSp>
      <p:cxnSp>
        <p:nvCxnSpPr>
          <p:cNvPr id="32" name="AutoShape 9"/>
          <p:cNvCxnSpPr>
            <a:cxnSpLocks noChangeAspect="1" noChangeShapeType="1"/>
            <a:stCxn id="30" idx="6"/>
          </p:cNvCxnSpPr>
          <p:nvPr/>
        </p:nvCxnSpPr>
        <p:spPr bwMode="auto">
          <a:xfrm>
            <a:off x="4438650" y="2090738"/>
            <a:ext cx="965200" cy="1587"/>
          </a:xfrm>
          <a:prstGeom prst="straightConnector1">
            <a:avLst/>
          </a:prstGeom>
          <a:noFill/>
          <a:ln w="28575">
            <a:solidFill>
              <a:schemeClr val="tx1"/>
            </a:solidFill>
            <a:round/>
            <a:headEnd/>
            <a:tailEnd type="triangle" w="med" len="med"/>
          </a:ln>
        </p:spPr>
      </p:cxnSp>
      <p:sp>
        <p:nvSpPr>
          <p:cNvPr id="33" name="Text Box 10"/>
          <p:cNvSpPr txBox="1">
            <a:spLocks noChangeAspect="1" noChangeArrowheads="1"/>
          </p:cNvSpPr>
          <p:nvPr/>
        </p:nvSpPr>
        <p:spPr bwMode="auto">
          <a:xfrm>
            <a:off x="6623050" y="1920875"/>
            <a:ext cx="410690" cy="369332"/>
          </a:xfrm>
          <a:prstGeom prst="rect">
            <a:avLst/>
          </a:prstGeom>
          <a:noFill/>
          <a:ln w="9525">
            <a:noFill/>
            <a:miter lim="800000"/>
            <a:headEnd/>
            <a:tailEnd/>
          </a:ln>
        </p:spPr>
        <p:txBody>
          <a:bodyPr wrap="none">
            <a:spAutoFit/>
          </a:bodyPr>
          <a:lstStyle/>
          <a:p>
            <a:r>
              <a:rPr lang="en-US" sz="1800" dirty="0" smtClean="0">
                <a:latin typeface="Arial" charset="0"/>
              </a:rPr>
              <a:t>F</a:t>
            </a:r>
            <a:r>
              <a:rPr lang="en-US" sz="1800" baseline="-25000" dirty="0" smtClean="0">
                <a:latin typeface="Arial" charset="0"/>
              </a:rPr>
              <a:t>n</a:t>
            </a:r>
            <a:endParaRPr lang="en-US" sz="1800" baseline="-25000" dirty="0">
              <a:latin typeface="Arial" charset="0"/>
            </a:endParaRPr>
          </a:p>
        </p:txBody>
      </p:sp>
      <p:sp>
        <p:nvSpPr>
          <p:cNvPr id="34" name="Oval 11"/>
          <p:cNvSpPr>
            <a:spLocks noChangeAspect="1" noChangeArrowheads="1"/>
          </p:cNvSpPr>
          <p:nvPr/>
        </p:nvSpPr>
        <p:spPr bwMode="auto">
          <a:xfrm>
            <a:off x="6502400" y="1820863"/>
            <a:ext cx="609600" cy="5397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35" name="AutoShape 12"/>
          <p:cNvCxnSpPr>
            <a:cxnSpLocks noChangeAspect="1" noChangeShapeType="1"/>
            <a:endCxn id="34" idx="2"/>
          </p:cNvCxnSpPr>
          <p:nvPr/>
        </p:nvCxnSpPr>
        <p:spPr bwMode="auto">
          <a:xfrm>
            <a:off x="5867400" y="2090738"/>
            <a:ext cx="622300" cy="0"/>
          </a:xfrm>
          <a:prstGeom prst="straightConnector1">
            <a:avLst/>
          </a:prstGeom>
          <a:noFill/>
          <a:ln w="28575">
            <a:solidFill>
              <a:schemeClr val="tx1"/>
            </a:solidFill>
            <a:round/>
            <a:headEnd/>
            <a:tailEnd type="triangle" w="med" len="med"/>
          </a:ln>
        </p:spPr>
      </p:cxnSp>
      <p:sp>
        <p:nvSpPr>
          <p:cNvPr id="36" name="Text Box 13"/>
          <p:cNvSpPr txBox="1">
            <a:spLocks noChangeAspect="1" noChangeArrowheads="1"/>
          </p:cNvSpPr>
          <p:nvPr/>
        </p:nvSpPr>
        <p:spPr bwMode="auto">
          <a:xfrm>
            <a:off x="5397500" y="1855788"/>
            <a:ext cx="412750" cy="366712"/>
          </a:xfrm>
          <a:prstGeom prst="rect">
            <a:avLst/>
          </a:prstGeom>
          <a:noFill/>
          <a:ln w="9525">
            <a:noFill/>
            <a:miter lim="800000"/>
            <a:headEnd/>
            <a:tailEnd/>
          </a:ln>
        </p:spPr>
        <p:txBody>
          <a:bodyPr wrap="none">
            <a:spAutoFit/>
          </a:bodyPr>
          <a:lstStyle/>
          <a:p>
            <a:r>
              <a:rPr lang="en-US" sz="1800">
                <a:latin typeface="Arial" charset="0"/>
              </a:rPr>
              <a:t>…</a:t>
            </a:r>
          </a:p>
        </p:txBody>
      </p:sp>
      <p:sp>
        <p:nvSpPr>
          <p:cNvPr id="37" name="Text Box 14"/>
          <p:cNvSpPr txBox="1">
            <a:spLocks noChangeAspect="1" noChangeArrowheads="1"/>
          </p:cNvSpPr>
          <p:nvPr/>
        </p:nvSpPr>
        <p:spPr bwMode="auto">
          <a:xfrm>
            <a:off x="1868488" y="2800350"/>
            <a:ext cx="436338" cy="369332"/>
          </a:xfrm>
          <a:prstGeom prst="rect">
            <a:avLst/>
          </a:prstGeom>
          <a:noFill/>
          <a:ln w="9525">
            <a:noFill/>
            <a:miter lim="800000"/>
            <a:headEnd/>
            <a:tailEnd/>
          </a:ln>
        </p:spPr>
        <p:txBody>
          <a:bodyPr wrap="none">
            <a:spAutoFit/>
          </a:bodyPr>
          <a:lstStyle/>
          <a:p>
            <a:r>
              <a:rPr lang="en-US" sz="1800" dirty="0" smtClean="0">
                <a:latin typeface="Arial" charset="0"/>
              </a:rPr>
              <a:t>H</a:t>
            </a:r>
            <a:r>
              <a:rPr lang="en-US" sz="1800" baseline="-25000" dirty="0" smtClean="0">
                <a:latin typeface="Arial" charset="0"/>
              </a:rPr>
              <a:t>1</a:t>
            </a:r>
            <a:endParaRPr lang="en-US" sz="1800" baseline="-25000" dirty="0">
              <a:latin typeface="Arial" charset="0"/>
            </a:endParaRPr>
          </a:p>
        </p:txBody>
      </p:sp>
      <p:sp>
        <p:nvSpPr>
          <p:cNvPr id="38" name="Oval 15"/>
          <p:cNvSpPr>
            <a:spLocks noChangeAspect="1" noChangeArrowheads="1"/>
          </p:cNvSpPr>
          <p:nvPr/>
        </p:nvSpPr>
        <p:spPr bwMode="auto">
          <a:xfrm>
            <a:off x="1747838" y="2698750"/>
            <a:ext cx="608012" cy="539750"/>
          </a:xfrm>
          <a:prstGeom prst="ellipse">
            <a:avLst/>
          </a:prstGeom>
          <a:noFill/>
          <a:ln w="25400">
            <a:solidFill>
              <a:schemeClr val="tx1"/>
            </a:solidFill>
            <a:round/>
            <a:headEnd/>
            <a:tailEnd/>
          </a:ln>
        </p:spPr>
        <p:txBody>
          <a:bodyPr wrap="none" anchor="ctr"/>
          <a:lstStyle/>
          <a:p>
            <a:pPr eaLnBrk="0" hangingPunct="0"/>
            <a:endParaRPr lang="en-US"/>
          </a:p>
        </p:txBody>
      </p:sp>
      <p:sp>
        <p:nvSpPr>
          <p:cNvPr id="39" name="Text Box 16"/>
          <p:cNvSpPr txBox="1">
            <a:spLocks noChangeAspect="1" noChangeArrowheads="1"/>
          </p:cNvSpPr>
          <p:nvPr/>
        </p:nvSpPr>
        <p:spPr bwMode="auto">
          <a:xfrm>
            <a:off x="3938588" y="2800350"/>
            <a:ext cx="436338" cy="369332"/>
          </a:xfrm>
          <a:prstGeom prst="rect">
            <a:avLst/>
          </a:prstGeom>
          <a:noFill/>
          <a:ln w="9525">
            <a:noFill/>
            <a:miter lim="800000"/>
            <a:headEnd/>
            <a:tailEnd/>
          </a:ln>
        </p:spPr>
        <p:txBody>
          <a:bodyPr wrap="none">
            <a:spAutoFit/>
          </a:bodyPr>
          <a:lstStyle/>
          <a:p>
            <a:r>
              <a:rPr lang="en-US" sz="1800" dirty="0" smtClean="0">
                <a:latin typeface="Arial" charset="0"/>
              </a:rPr>
              <a:t>H</a:t>
            </a:r>
            <a:r>
              <a:rPr lang="en-US" sz="1800" baseline="-25000" dirty="0" smtClean="0">
                <a:latin typeface="Arial" charset="0"/>
              </a:rPr>
              <a:t>2</a:t>
            </a:r>
            <a:endParaRPr lang="en-US" sz="1800" baseline="-25000" dirty="0">
              <a:latin typeface="Arial" charset="0"/>
            </a:endParaRPr>
          </a:p>
        </p:txBody>
      </p:sp>
      <p:sp>
        <p:nvSpPr>
          <p:cNvPr id="40" name="Oval 17"/>
          <p:cNvSpPr>
            <a:spLocks noChangeAspect="1" noChangeArrowheads="1"/>
          </p:cNvSpPr>
          <p:nvPr/>
        </p:nvSpPr>
        <p:spPr bwMode="auto">
          <a:xfrm>
            <a:off x="3817938" y="2698750"/>
            <a:ext cx="608012" cy="539750"/>
          </a:xfrm>
          <a:prstGeom prst="ellipse">
            <a:avLst/>
          </a:prstGeom>
          <a:noFill/>
          <a:ln w="25400">
            <a:solidFill>
              <a:schemeClr val="tx1"/>
            </a:solidFill>
            <a:round/>
            <a:headEnd/>
            <a:tailEnd/>
          </a:ln>
        </p:spPr>
        <p:txBody>
          <a:bodyPr wrap="none" anchor="ctr"/>
          <a:lstStyle/>
          <a:p>
            <a:pPr eaLnBrk="0" hangingPunct="0"/>
            <a:endParaRPr lang="en-US"/>
          </a:p>
        </p:txBody>
      </p:sp>
      <p:sp>
        <p:nvSpPr>
          <p:cNvPr id="41" name="Text Box 18"/>
          <p:cNvSpPr txBox="1">
            <a:spLocks noChangeAspect="1" noChangeArrowheads="1"/>
          </p:cNvSpPr>
          <p:nvPr/>
        </p:nvSpPr>
        <p:spPr bwMode="auto">
          <a:xfrm>
            <a:off x="6623050" y="2800350"/>
            <a:ext cx="436338" cy="369332"/>
          </a:xfrm>
          <a:prstGeom prst="rect">
            <a:avLst/>
          </a:prstGeom>
          <a:noFill/>
          <a:ln w="9525">
            <a:noFill/>
            <a:miter lim="800000"/>
            <a:headEnd/>
            <a:tailEnd/>
          </a:ln>
        </p:spPr>
        <p:txBody>
          <a:bodyPr wrap="none">
            <a:spAutoFit/>
          </a:bodyPr>
          <a:lstStyle/>
          <a:p>
            <a:r>
              <a:rPr lang="en-US" sz="1800" dirty="0" err="1" smtClean="0">
                <a:latin typeface="Arial" charset="0"/>
              </a:rPr>
              <a:t>H</a:t>
            </a:r>
            <a:r>
              <a:rPr lang="en-US" sz="1800" baseline="-25000" dirty="0" err="1" smtClean="0">
                <a:latin typeface="Arial" charset="0"/>
              </a:rPr>
              <a:t>n</a:t>
            </a:r>
            <a:endParaRPr lang="en-US" sz="1800" baseline="-25000" dirty="0">
              <a:latin typeface="Arial" charset="0"/>
            </a:endParaRPr>
          </a:p>
        </p:txBody>
      </p:sp>
      <p:sp>
        <p:nvSpPr>
          <p:cNvPr id="42" name="Oval 19"/>
          <p:cNvSpPr>
            <a:spLocks noChangeAspect="1" noChangeArrowheads="1"/>
          </p:cNvSpPr>
          <p:nvPr/>
        </p:nvSpPr>
        <p:spPr bwMode="auto">
          <a:xfrm>
            <a:off x="6502400" y="2698750"/>
            <a:ext cx="609600" cy="5397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43" name="AutoShape 20"/>
          <p:cNvCxnSpPr>
            <a:cxnSpLocks noChangeAspect="1" noChangeShapeType="1"/>
          </p:cNvCxnSpPr>
          <p:nvPr/>
        </p:nvCxnSpPr>
        <p:spPr bwMode="auto">
          <a:xfrm>
            <a:off x="2052638" y="2371725"/>
            <a:ext cx="0" cy="315913"/>
          </a:xfrm>
          <a:prstGeom prst="straightConnector1">
            <a:avLst/>
          </a:prstGeom>
          <a:noFill/>
          <a:ln w="28575">
            <a:solidFill>
              <a:schemeClr val="tx1"/>
            </a:solidFill>
            <a:round/>
            <a:headEnd/>
            <a:tailEnd type="triangle" w="med" len="med"/>
          </a:ln>
        </p:spPr>
      </p:cxnSp>
      <p:cxnSp>
        <p:nvCxnSpPr>
          <p:cNvPr id="44" name="AutoShape 21"/>
          <p:cNvCxnSpPr>
            <a:cxnSpLocks noChangeAspect="1" noChangeShapeType="1"/>
          </p:cNvCxnSpPr>
          <p:nvPr/>
        </p:nvCxnSpPr>
        <p:spPr bwMode="auto">
          <a:xfrm>
            <a:off x="6807200" y="2371725"/>
            <a:ext cx="0" cy="315913"/>
          </a:xfrm>
          <a:prstGeom prst="straightConnector1">
            <a:avLst/>
          </a:prstGeom>
          <a:noFill/>
          <a:ln w="28575">
            <a:solidFill>
              <a:schemeClr val="tx1"/>
            </a:solidFill>
            <a:round/>
            <a:headEnd/>
            <a:tailEnd type="triangle" w="med" len="med"/>
          </a:ln>
        </p:spPr>
      </p:cxnSp>
      <p:cxnSp>
        <p:nvCxnSpPr>
          <p:cNvPr id="45" name="AutoShape 22"/>
          <p:cNvCxnSpPr>
            <a:cxnSpLocks noChangeAspect="1" noChangeShapeType="1"/>
          </p:cNvCxnSpPr>
          <p:nvPr/>
        </p:nvCxnSpPr>
        <p:spPr bwMode="auto">
          <a:xfrm>
            <a:off x="4121150" y="2371725"/>
            <a:ext cx="0" cy="315913"/>
          </a:xfrm>
          <a:prstGeom prst="straightConnector1">
            <a:avLst/>
          </a:prstGeom>
          <a:noFill/>
          <a:ln w="28575">
            <a:solidFill>
              <a:schemeClr val="tx1"/>
            </a:solidFill>
            <a:round/>
            <a:headEnd/>
            <a:tailEnd type="triangle" w="med" len="med"/>
          </a:ln>
        </p:spPr>
      </p:cxnSp>
      <p:sp>
        <p:nvSpPr>
          <p:cNvPr id="46" name="Slide Number Placeholder 45"/>
          <p:cNvSpPr>
            <a:spLocks noGrp="1"/>
          </p:cNvSpPr>
          <p:nvPr>
            <p:ph type="sldNum" sz="quarter" idx="12"/>
          </p:nvPr>
        </p:nvSpPr>
        <p:spPr/>
        <p:txBody>
          <a:bodyPr/>
          <a:lstStyle/>
          <a:p>
            <a:pPr>
              <a:defRPr/>
            </a:pPr>
            <a:fld id="{BFD252A0-D645-4B3C-B769-81D2097AD509}" type="slidenum">
              <a:rPr lang="en-US" smtClean="0"/>
              <a:pPr>
                <a:defRPr/>
              </a:pPr>
              <a:t>10</a:t>
            </a:fld>
            <a:endParaRPr lang="en-US" dirty="0"/>
          </a:p>
        </p:txBody>
      </p:sp>
      <p:sp>
        <p:nvSpPr>
          <p:cNvPr id="47" name="Text Box 10"/>
          <p:cNvSpPr txBox="1">
            <a:spLocks noChangeAspect="1" noChangeArrowheads="1"/>
          </p:cNvSpPr>
          <p:nvPr/>
        </p:nvSpPr>
        <p:spPr bwMode="auto">
          <a:xfrm>
            <a:off x="1828800" y="1905000"/>
            <a:ext cx="410690" cy="369332"/>
          </a:xfrm>
          <a:prstGeom prst="rect">
            <a:avLst/>
          </a:prstGeom>
          <a:noFill/>
          <a:ln w="9525">
            <a:noFill/>
            <a:miter lim="800000"/>
            <a:headEnd/>
            <a:tailEnd/>
          </a:ln>
        </p:spPr>
        <p:txBody>
          <a:bodyPr wrap="none">
            <a:spAutoFit/>
          </a:bodyPr>
          <a:lstStyle/>
          <a:p>
            <a:r>
              <a:rPr lang="en-US" sz="1800" dirty="0" smtClean="0">
                <a:latin typeface="Arial" charset="0"/>
              </a:rPr>
              <a:t>F</a:t>
            </a:r>
            <a:r>
              <a:rPr lang="en-US" sz="1800" baseline="-25000" dirty="0" smtClean="0">
                <a:latin typeface="Arial" charset="0"/>
              </a:rPr>
              <a:t>1</a:t>
            </a:r>
            <a:endParaRPr lang="en-US" sz="1800" baseline="-25000" dirty="0">
              <a:latin typeface="Arial" charset="0"/>
            </a:endParaRPr>
          </a:p>
        </p:txBody>
      </p:sp>
      <p:pic>
        <p:nvPicPr>
          <p:cNvPr id="25" name="Picture 7"/>
          <p:cNvPicPr>
            <a:picLocks noChangeAspect="1" noChangeArrowheads="1"/>
          </p:cNvPicPr>
          <p:nvPr/>
        </p:nvPicPr>
        <p:blipFill>
          <a:blip r:embed="rId5" cstate="print"/>
          <a:srcRect/>
          <a:stretch>
            <a:fillRect/>
          </a:stretch>
        </p:blipFill>
        <p:spPr bwMode="auto">
          <a:xfrm>
            <a:off x="838200" y="990600"/>
            <a:ext cx="6400800" cy="2557463"/>
          </a:xfrm>
          <a:prstGeom prst="rect">
            <a:avLst/>
          </a:prstGeom>
          <a:noFill/>
          <a:ln w="9525">
            <a:noFill/>
            <a:miter lim="800000"/>
            <a:headEnd/>
            <a:tailEnd/>
          </a:ln>
        </p:spPr>
      </p:pic>
      <p:sp>
        <p:nvSpPr>
          <p:cNvPr id="49" name="Rectangle 48">
            <a:hlinkClick r:id="rId6" action="ppaction://hlinksldjump"/>
          </p:cNvPr>
          <p:cNvSpPr/>
          <p:nvPr/>
        </p:nvSpPr>
        <p:spPr bwMode="auto">
          <a:xfrm>
            <a:off x="3886200" y="4572000"/>
            <a:ext cx="1524000" cy="304800"/>
          </a:xfrm>
          <a:prstGeom prst="rect">
            <a:avLst/>
          </a:prstGeom>
          <a:solidFill>
            <a:schemeClr val="accent1">
              <a:alpha val="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charset="0"/>
            </a:endParaRPr>
          </a:p>
        </p:txBody>
      </p:sp>
      <p:pic>
        <p:nvPicPr>
          <p:cNvPr id="27" name="Kennedy_V3.pptx771.wav">
            <a:hlinkClick r:id="" action="ppaction://media"/>
          </p:cNvPr>
          <p:cNvPicPr>
            <a:picLocks noRot="1" noChangeAspect="1"/>
          </p:cNvPicPr>
          <p:nvPr>
            <a:audioFile r:link="rId2"/>
          </p:nvPr>
        </p:nvPicPr>
        <p:blipFill>
          <a:blip r:embed="rId7" cstate="print"/>
          <a:stretch>
            <a:fillRect/>
          </a:stretch>
        </p:blipFill>
        <p:spPr>
          <a:xfrm>
            <a:off x="8696325" y="6410325"/>
            <a:ext cx="304800" cy="304800"/>
          </a:xfrm>
          <a:prstGeom prst="rect">
            <a:avLst/>
          </a:prstGeom>
        </p:spPr>
      </p:pic>
    </p:spTree>
    <p:custDataLst>
      <p:tags r:id="rId1"/>
    </p:custDataLst>
  </p:cSld>
  <p:clrMapOvr>
    <a:masterClrMapping/>
  </p:clrMapOvr>
  <p:transition advTm="801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2000"/>
                                        <p:tgtEl>
                                          <p:spTgt spid="25"/>
                                        </p:tgtEl>
                                      </p:cBhvr>
                                    </p:animEffect>
                                    <p:set>
                                      <p:cBhvr>
                                        <p:cTn id="11" dur="1" fill="hold">
                                          <p:stCondLst>
                                            <p:cond delay="1999"/>
                                          </p:stCondLst>
                                        </p:cTn>
                                        <p:tgtEl>
                                          <p:spTgt spid="25"/>
                                        </p:tgtEl>
                                        <p:attrNameLst>
                                          <p:attrName>style.visibility</p:attrName>
                                        </p:attrNameLst>
                                      </p:cBhvr>
                                      <p:to>
                                        <p:strVal val="hidden"/>
                                      </p:to>
                                    </p:set>
                                  </p:childTnLst>
                                </p:cTn>
                              </p:par>
                              <p:par>
                                <p:cTn id="12" presetID="10" presetClass="entr" presetSubtype="0" fill="hold" grpId="0" nodeType="withEffect">
                                  <p:stCondLst>
                                    <p:cond delay="0"/>
                                  </p:stCondLst>
                                  <p:childTnLst>
                                    <p:set>
                                      <p:cBhvr>
                                        <p:cTn id="13" dur="1" fill="hold">
                                          <p:stCondLst>
                                            <p:cond delay="0"/>
                                          </p:stCondLst>
                                        </p:cTn>
                                        <p:tgtEl>
                                          <p:spTgt spid="28675"/>
                                        </p:tgtEl>
                                        <p:attrNameLst>
                                          <p:attrName>style.visibility</p:attrName>
                                        </p:attrNameLst>
                                      </p:cBhvr>
                                      <p:to>
                                        <p:strVal val="visible"/>
                                      </p:to>
                                    </p:set>
                                    <p:animEffect transition="in" filter="fade">
                                      <p:cBhvr>
                                        <p:cTn id="14" dur="2000"/>
                                        <p:tgtEl>
                                          <p:spTgt spid="2867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9554">
                                            <p:txEl>
                                              <p:pRg st="0" end="0"/>
                                            </p:txEl>
                                          </p:spTgt>
                                        </p:tgtEl>
                                        <p:attrNameLst>
                                          <p:attrName>style.visibility</p:attrName>
                                        </p:attrNameLst>
                                      </p:cBhvr>
                                      <p:to>
                                        <p:strVal val="visible"/>
                                      </p:to>
                                    </p:set>
                                  </p:childTnLst>
                                  <p:subTnLst>
                                    <p:animClr>
                                      <p:cBhvr override="childStyle">
                                        <p:cTn dur="1" fill="hold" display="0" masterRel="nextClick" afterEffect="1"/>
                                        <p:tgtEl>
                                          <p:spTgt spid="279554">
                                            <p:txEl>
                                              <p:pRg st="0" end="0"/>
                                            </p:txEl>
                                          </p:spTgt>
                                        </p:tgtEl>
                                        <p:attrNameLst>
                                          <p:attrName>ppt_c</p:attrName>
                                        </p:attrNameLst>
                                      </p:cBhvr>
                                      <p:to>
                                        <a:srgbClr val="969696"/>
                                      </p:to>
                                    </p:animClr>
                                  </p:subTnLst>
                                </p:cTn>
                              </p:par>
                              <p:par>
                                <p:cTn id="19" presetID="1" presetClass="entr" presetSubtype="0" fill="hold" grpId="0" nodeType="withEffect">
                                  <p:stCondLst>
                                    <p:cond delay="0"/>
                                  </p:stCondLst>
                                  <p:childTnLst>
                                    <p:set>
                                      <p:cBhvr>
                                        <p:cTn id="20" dur="1" fill="hold">
                                          <p:stCondLst>
                                            <p:cond delay="0"/>
                                          </p:stCondLst>
                                        </p:cTn>
                                        <p:tgtEl>
                                          <p:spTgt spid="279554">
                                            <p:txEl>
                                              <p:pRg st="1" end="1"/>
                                            </p:txEl>
                                          </p:spTgt>
                                        </p:tgtEl>
                                        <p:attrNameLst>
                                          <p:attrName>style.visibility</p:attrName>
                                        </p:attrNameLst>
                                      </p:cBhvr>
                                      <p:to>
                                        <p:strVal val="visible"/>
                                      </p:to>
                                    </p:set>
                                  </p:childTnLst>
                                  <p:subTnLst>
                                    <p:animClr>
                                      <p:cBhvr override="childStyle">
                                        <p:cTn dur="1" fill="hold" display="0" masterRel="nextClick" afterEffect="1"/>
                                        <p:tgtEl>
                                          <p:spTgt spid="279554">
                                            <p:txEl>
                                              <p:pRg st="1" end="1"/>
                                            </p:txEl>
                                          </p:spTgt>
                                        </p:tgtEl>
                                        <p:attrNameLst>
                                          <p:attrName>ppt_c</p:attrName>
                                        </p:attrNameLst>
                                      </p:cBhvr>
                                      <p:to>
                                        <a:srgbClr val="969696"/>
                                      </p:to>
                                    </p:animClr>
                                  </p:subTnLst>
                                </p:cTn>
                              </p:par>
                              <p:par>
                                <p:cTn id="21" presetID="1" presetClass="entr" presetSubtype="0" fill="hold" grpId="0" nodeType="withEffect">
                                  <p:stCondLst>
                                    <p:cond delay="0"/>
                                  </p:stCondLst>
                                  <p:childTnLst>
                                    <p:set>
                                      <p:cBhvr>
                                        <p:cTn id="22" dur="1" fill="hold">
                                          <p:stCondLst>
                                            <p:cond delay="0"/>
                                          </p:stCondLst>
                                        </p:cTn>
                                        <p:tgtEl>
                                          <p:spTgt spid="279554">
                                            <p:txEl>
                                              <p:pRg st="2" end="2"/>
                                            </p:txEl>
                                          </p:spTgt>
                                        </p:tgtEl>
                                        <p:attrNameLst>
                                          <p:attrName>style.visibility</p:attrName>
                                        </p:attrNameLst>
                                      </p:cBhvr>
                                      <p:to>
                                        <p:strVal val="visible"/>
                                      </p:to>
                                    </p:set>
                                  </p:childTnLst>
                                  <p:subTnLst>
                                    <p:animClr>
                                      <p:cBhvr override="childStyle">
                                        <p:cTn dur="1" fill="hold" display="0" masterRel="nextClick" afterEffect="1"/>
                                        <p:tgtEl>
                                          <p:spTgt spid="279554">
                                            <p:txEl>
                                              <p:pRg st="2" end="2"/>
                                            </p:txEl>
                                          </p:spTgt>
                                        </p:tgtEl>
                                        <p:attrNameLst>
                                          <p:attrName>ppt_c</p:attrName>
                                        </p:attrNameLst>
                                      </p:cBhvr>
                                      <p:to>
                                        <a:srgbClr val="969696"/>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9554">
                                            <p:txEl>
                                              <p:pRg st="3" end="3"/>
                                            </p:txEl>
                                          </p:spTgt>
                                        </p:tgtEl>
                                        <p:attrNameLst>
                                          <p:attrName>style.visibility</p:attrName>
                                        </p:attrNameLst>
                                      </p:cBhvr>
                                      <p:to>
                                        <p:strVal val="visible"/>
                                      </p:to>
                                    </p:set>
                                  </p:childTnLst>
                                  <p:subTnLst>
                                    <p:animClr>
                                      <p:cBhvr override="childStyle">
                                        <p:cTn dur="1" fill="hold" display="0" masterRel="nextClick" afterEffect="1"/>
                                        <p:tgtEl>
                                          <p:spTgt spid="279554">
                                            <p:txEl>
                                              <p:pRg st="3" end="3"/>
                                            </p:txEl>
                                          </p:spTgt>
                                        </p:tgtEl>
                                        <p:attrNameLst>
                                          <p:attrName>ppt_c</p:attrName>
                                        </p:attrNameLst>
                                      </p:cBhvr>
                                      <p:to>
                                        <a:srgbClr val="969696"/>
                                      </p:to>
                                    </p:animClr>
                                  </p:subTnLst>
                                </p:cTn>
                              </p:par>
                              <p:par>
                                <p:cTn id="27" presetID="10" presetClass="entr" presetSubtype="0" fill="hold" nodeType="withEffect">
                                  <p:stCondLst>
                                    <p:cond delay="0"/>
                                  </p:stCondLst>
                                  <p:childTnLst>
                                    <p:set>
                                      <p:cBhvr>
                                        <p:cTn id="28" dur="1" fill="hold">
                                          <p:stCondLst>
                                            <p:cond delay="0"/>
                                          </p:stCondLst>
                                        </p:cTn>
                                        <p:tgtEl>
                                          <p:spTgt spid="279554">
                                            <p:txEl>
                                              <p:pRg st="4" end="4"/>
                                            </p:txEl>
                                          </p:spTgt>
                                        </p:tgtEl>
                                        <p:attrNameLst>
                                          <p:attrName>style.visibility</p:attrName>
                                        </p:attrNameLst>
                                      </p:cBhvr>
                                      <p:to>
                                        <p:strVal val="visible"/>
                                      </p:to>
                                    </p:set>
                                    <p:animEffect transition="in" filter="fade">
                                      <p:cBhvr>
                                        <p:cTn id="29" dur="2000"/>
                                        <p:tgtEl>
                                          <p:spTgt spid="279554">
                                            <p:txEl>
                                              <p:pRg st="4" end="4"/>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279554">
                                            <p:txEl>
                                              <p:pRg st="5" end="5"/>
                                            </p:txEl>
                                          </p:spTgt>
                                        </p:tgtEl>
                                        <p:attrNameLst>
                                          <p:attrName>style.visibility</p:attrName>
                                        </p:attrNameLst>
                                      </p:cBhvr>
                                      <p:to>
                                        <p:strVal val="visible"/>
                                      </p:to>
                                    </p:set>
                                    <p:animEffect transition="in" filter="fade">
                                      <p:cBhvr>
                                        <p:cTn id="32" dur="2000"/>
                                        <p:tgtEl>
                                          <p:spTgt spid="279554">
                                            <p:txEl>
                                              <p:pRg st="5" end="5"/>
                                            </p:txEl>
                                          </p:spTgt>
                                        </p:tgtEl>
                                      </p:cBhvr>
                                    </p:animEffect>
                                  </p:childTnLst>
                                </p:cTn>
                              </p:par>
                              <p:par>
                                <p:cTn id="33" presetID="1" presetClass="entr" presetSubtype="0" fill="hold" grpId="0" nodeType="with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9554">
                                            <p:txEl>
                                              <p:pRg st="6" end="6"/>
                                            </p:txEl>
                                          </p:spTgt>
                                        </p:tgtEl>
                                        <p:attrNameLst>
                                          <p:attrName>style.visibility</p:attrName>
                                        </p:attrNameLst>
                                      </p:cBhvr>
                                      <p:to>
                                        <p:strVal val="visible"/>
                                      </p:to>
                                    </p:set>
                                  </p:childTnLst>
                                  <p:subTnLst>
                                    <p:animClr>
                                      <p:cBhvr override="childStyle">
                                        <p:cTn dur="1" fill="hold" display="0" masterRel="nextClick" afterEffect="1"/>
                                        <p:tgtEl>
                                          <p:spTgt spid="279554">
                                            <p:txEl>
                                              <p:pRg st="6" end="6"/>
                                            </p:txEl>
                                          </p:spTgt>
                                        </p:tgtEl>
                                        <p:attrNameLst>
                                          <p:attrName>ppt_c</p:attrName>
                                        </p:attrNameLst>
                                      </p:cBhvr>
                                      <p:to>
                                        <a:srgbClr val="969696"/>
                                      </p:to>
                                    </p:animClr>
                                  </p:sub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39" fill="hold" display="0">
                  <p:stCondLst>
                    <p:cond delay="indefinite"/>
                  </p:stCondLst>
                  <p:endCondLst>
                    <p:cond evt="onPrev" delay="0">
                      <p:tgtEl>
                        <p:sldTgt/>
                      </p:tgtEl>
                    </p:cond>
                    <p:cond evt="onStopAudio" delay="0">
                      <p:tgtEl>
                        <p:sldTgt/>
                      </p:tgtEl>
                    </p:cond>
                  </p:endCondLst>
                </p:cTn>
                <p:tgtEl>
                  <p:spTgt spid="27"/>
                </p:tgtEl>
              </p:cMediaNode>
            </p:audio>
          </p:childTnLst>
        </p:cTn>
      </p:par>
    </p:tnLst>
    <p:bldLst>
      <p:bldP spid="28675" grpId="0"/>
      <p:bldP spid="279554" grpId="0" uiExpand="1" build="p"/>
      <p:bldP spid="49" grpId="0" animBg="1"/>
    </p:bldLst>
  </p:timing>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1250" name="Rectangle 2"/>
          <p:cNvSpPr>
            <a:spLocks noGrp="1" noChangeArrowheads="1"/>
          </p:cNvSpPr>
          <p:nvPr>
            <p:ph type="title" idx="4294967295"/>
          </p:nvPr>
        </p:nvSpPr>
        <p:spPr>
          <a:xfrm>
            <a:off x="1350963" y="214313"/>
            <a:ext cx="7793037" cy="1462087"/>
          </a:xfrm>
        </p:spPr>
        <p:txBody>
          <a:bodyPr/>
          <a:lstStyle/>
          <a:p>
            <a:pPr eaLnBrk="1" hangingPunct="1"/>
            <a:r>
              <a:rPr lang="en-US" smtClean="0"/>
              <a:t>Binomial Distribution </a:t>
            </a:r>
            <a:br>
              <a:rPr lang="en-US" smtClean="0"/>
            </a:br>
            <a:endParaRPr lang="en-US" smtClean="0"/>
          </a:p>
        </p:txBody>
      </p:sp>
      <p:pic>
        <p:nvPicPr>
          <p:cNvPr id="181253" name="Picture 2"/>
          <p:cNvPicPr>
            <a:picLocks noChangeAspect="1" noChangeArrowheads="1"/>
          </p:cNvPicPr>
          <p:nvPr/>
        </p:nvPicPr>
        <p:blipFill>
          <a:blip r:embed="rId3" cstate="print"/>
          <a:srcRect/>
          <a:stretch>
            <a:fillRect/>
          </a:stretch>
        </p:blipFill>
        <p:spPr bwMode="auto">
          <a:xfrm>
            <a:off x="3505200" y="3505200"/>
            <a:ext cx="1343025" cy="485775"/>
          </a:xfrm>
          <a:prstGeom prst="rect">
            <a:avLst/>
          </a:prstGeom>
          <a:noFill/>
          <a:ln w="9525">
            <a:noFill/>
            <a:miter lim="800000"/>
            <a:headEnd/>
            <a:tailEnd/>
          </a:ln>
        </p:spPr>
      </p:pic>
      <p:sp>
        <p:nvSpPr>
          <p:cNvPr id="181254" name="TextBox 2"/>
          <p:cNvSpPr txBox="1">
            <a:spLocks noChangeArrowheads="1"/>
          </p:cNvSpPr>
          <p:nvPr/>
        </p:nvSpPr>
        <p:spPr bwMode="auto">
          <a:xfrm>
            <a:off x="3124200" y="4114800"/>
            <a:ext cx="5257800" cy="738188"/>
          </a:xfrm>
          <a:prstGeom prst="rect">
            <a:avLst/>
          </a:prstGeom>
          <a:noFill/>
          <a:ln w="9525">
            <a:noFill/>
            <a:miter lim="800000"/>
            <a:headEnd/>
            <a:tailEnd/>
          </a:ln>
        </p:spPr>
        <p:txBody>
          <a:bodyPr>
            <a:spAutoFit/>
          </a:bodyPr>
          <a:lstStyle/>
          <a:p>
            <a:r>
              <a:rPr lang="en-US" i="1"/>
              <a:t>n: # of </a:t>
            </a:r>
            <a:r>
              <a:rPr lang="en-US"/>
              <a:t>successive trials (reads)</a:t>
            </a:r>
            <a:endParaRPr lang="en-US" i="1"/>
          </a:p>
          <a:p>
            <a:r>
              <a:rPr lang="en-US" i="1"/>
              <a:t>p</a:t>
            </a:r>
            <a:r>
              <a:rPr lang="en-US"/>
              <a:t>: the probability of a success (correct map)</a:t>
            </a:r>
          </a:p>
          <a:p>
            <a:r>
              <a:rPr lang="en-US"/>
              <a:t>1-p: =</a:t>
            </a:r>
            <a:r>
              <a:rPr lang="en-US" i="1"/>
              <a:t>q</a:t>
            </a:r>
            <a:r>
              <a:rPr lang="en-US"/>
              <a:t> , theprobability of a failure (incorrect map)</a:t>
            </a:r>
          </a:p>
        </p:txBody>
      </p:sp>
      <p:sp>
        <p:nvSpPr>
          <p:cNvPr id="181255" name="Right Arrow 6">
            <a:hlinkClick r:id="rId4" action="ppaction://hlinksldjump"/>
          </p:cNvPr>
          <p:cNvSpPr>
            <a:spLocks noChangeArrowheads="1"/>
          </p:cNvSpPr>
          <p:nvPr/>
        </p:nvSpPr>
        <p:spPr bwMode="auto">
          <a:xfrm rot="16200000">
            <a:off x="8191500" y="5905500"/>
            <a:ext cx="609600" cy="76200"/>
          </a:xfrm>
          <a:prstGeom prst="rightArrow">
            <a:avLst>
              <a:gd name="adj1" fmla="val 50000"/>
              <a:gd name="adj2" fmla="val 66667"/>
            </a:avLst>
          </a:prstGeom>
          <a:solidFill>
            <a:schemeClr val="tx1"/>
          </a:solidFill>
          <a:ln w="9525" algn="ctr">
            <a:solidFill>
              <a:schemeClr val="tx1"/>
            </a:solidFill>
            <a:round/>
            <a:headEnd/>
            <a:tailEnd/>
          </a:ln>
        </p:spPr>
        <p:txBody>
          <a:bodyPr vert="eaVert"/>
          <a:lstStyle/>
          <a:p>
            <a:pPr eaLnBrk="0" hangingPunct="0"/>
            <a:endParaRPr lang="en-US" sz="1800"/>
          </a:p>
        </p:txBody>
      </p:sp>
      <p:sp>
        <p:nvSpPr>
          <p:cNvPr id="181256" name="Rectangle 8"/>
          <p:cNvSpPr>
            <a:spLocks noChangeArrowheads="1"/>
          </p:cNvSpPr>
          <p:nvPr/>
        </p:nvSpPr>
        <p:spPr bwMode="auto">
          <a:xfrm>
            <a:off x="2133600" y="2286000"/>
            <a:ext cx="4876800" cy="968375"/>
          </a:xfrm>
          <a:prstGeom prst="rect">
            <a:avLst/>
          </a:prstGeom>
          <a:noFill/>
          <a:ln w="9525">
            <a:noFill/>
            <a:miter lim="800000"/>
            <a:headEnd/>
            <a:tailEnd/>
          </a:ln>
          <a:effectLst/>
        </p:spPr>
        <p:txBody>
          <a:bodyPr>
            <a:spAutoFit/>
          </a:bodyPr>
          <a:lstStyle/>
          <a:p>
            <a:pPr eaLnBrk="0" hangingPunct="0">
              <a:lnSpc>
                <a:spcPct val="80000"/>
              </a:lnSpc>
              <a:spcBef>
                <a:spcPct val="20000"/>
              </a:spcBef>
              <a:buClr>
                <a:schemeClr val="folHlink"/>
              </a:buClr>
              <a:buSzPct val="50000"/>
              <a:buFont typeface="Wingdings" pitchFamily="2" charset="2"/>
              <a:buChar char="n"/>
            </a:pPr>
            <a:r>
              <a:rPr lang="en-US" sz="1800" dirty="0"/>
              <a:t>To call a heterozygous genotype, each allele must be covered by at least one read</a:t>
            </a:r>
            <a:r>
              <a:rPr lang="en-US" sz="1800" b="1" dirty="0">
                <a:solidFill>
                  <a:schemeClr val="hlink"/>
                </a:solidFill>
              </a:rPr>
              <a:t> and</a:t>
            </a:r>
            <a:r>
              <a:rPr lang="en-US" sz="1800" dirty="0"/>
              <a:t> the binomial probability for the observed number of 0 and 1 alleles must be at least 0.01</a:t>
            </a:r>
          </a:p>
        </p:txBody>
      </p:sp>
      <p:sp>
        <p:nvSpPr>
          <p:cNvPr id="7" name="Slide Number Placeholder 6"/>
          <p:cNvSpPr>
            <a:spLocks noGrp="1"/>
          </p:cNvSpPr>
          <p:nvPr>
            <p:ph type="sldNum" sz="quarter" idx="12"/>
          </p:nvPr>
        </p:nvSpPr>
        <p:spPr/>
        <p:txBody>
          <a:bodyPr/>
          <a:lstStyle/>
          <a:p>
            <a:pPr>
              <a:defRPr/>
            </a:pPr>
            <a:fld id="{193C4F32-5F53-4DA8-A041-9089F3E61399}" type="slidenum">
              <a:rPr lang="en-US" smtClean="0"/>
              <a:pPr>
                <a:defRPr/>
              </a:pPr>
              <a:t>100</a:t>
            </a:fld>
            <a:endParaRPr lang="en-US"/>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7058" name="Picture 2"/>
          <p:cNvPicPr>
            <a:picLocks noChangeAspect="1" noChangeArrowheads="1"/>
          </p:cNvPicPr>
          <p:nvPr/>
        </p:nvPicPr>
        <p:blipFill>
          <a:blip r:embed="rId2" cstate="print"/>
          <a:srcRect/>
          <a:stretch>
            <a:fillRect/>
          </a:stretch>
        </p:blipFill>
        <p:spPr bwMode="auto">
          <a:xfrm>
            <a:off x="1538288" y="576263"/>
            <a:ext cx="7605712" cy="6292144"/>
          </a:xfrm>
          <a:prstGeom prst="rect">
            <a:avLst/>
          </a:prstGeom>
          <a:noFill/>
          <a:ln w="9525">
            <a:noFill/>
            <a:miter lim="800000"/>
            <a:headEnd/>
            <a:tailEnd/>
          </a:ln>
        </p:spPr>
      </p:pic>
      <p:sp>
        <p:nvSpPr>
          <p:cNvPr id="3" name="TextBox 2"/>
          <p:cNvSpPr txBox="1"/>
          <p:nvPr/>
        </p:nvSpPr>
        <p:spPr>
          <a:xfrm>
            <a:off x="228600" y="609600"/>
            <a:ext cx="1143000" cy="6017032"/>
          </a:xfrm>
          <a:prstGeom prst="rect">
            <a:avLst/>
          </a:prstGeom>
          <a:noFill/>
        </p:spPr>
        <p:txBody>
          <a:bodyPr wrap="square" rtlCol="0">
            <a:spAutoFit/>
          </a:bodyPr>
          <a:lstStyle/>
          <a:p>
            <a:r>
              <a:rPr lang="en-US" sz="1100" dirty="0" smtClean="0"/>
              <a:t>To determine quality scores, </a:t>
            </a:r>
            <a:r>
              <a:rPr lang="en-US" sz="1100" dirty="0" err="1" smtClean="0"/>
              <a:t>Phred</a:t>
            </a:r>
            <a:r>
              <a:rPr lang="en-US" sz="1100" dirty="0" smtClean="0"/>
              <a:t> first calculates several parameters related to peak shape and peak resolution at each base. </a:t>
            </a:r>
            <a:r>
              <a:rPr lang="en-US" sz="1100" dirty="0" err="1" smtClean="0"/>
              <a:t>Phred</a:t>
            </a:r>
            <a:r>
              <a:rPr lang="en-US" sz="1100" dirty="0" smtClean="0"/>
              <a:t> then uses these parameters to look up a corresponding quality score in huge lookup tables. These lookup tables were generated from sequence traces where the correct sequence was known, and are hard coded in </a:t>
            </a:r>
            <a:r>
              <a:rPr lang="en-US" sz="1100" dirty="0" err="1" smtClean="0"/>
              <a:t>Phred</a:t>
            </a:r>
            <a:r>
              <a:rPr lang="en-US" sz="1100" dirty="0" smtClean="0"/>
              <a:t>; different lookup tables are used for different sequencing chemistries and machines</a:t>
            </a:r>
            <a:endParaRPr lang="en-US" sz="1100" dirty="0"/>
          </a:p>
        </p:txBody>
      </p:sp>
      <p:cxnSp>
        <p:nvCxnSpPr>
          <p:cNvPr id="5" name="Straight Arrow Connector 4">
            <a:hlinkClick r:id="rId3" action="ppaction://hlinksldjump"/>
          </p:cNvPr>
          <p:cNvCxnSpPr/>
          <p:nvPr/>
        </p:nvCxnSpPr>
        <p:spPr bwMode="auto">
          <a:xfrm rot="5400000" flipH="1" flipV="1">
            <a:off x="8343106" y="342900"/>
            <a:ext cx="229394" cy="794"/>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8" name="Rectangle 2"/>
          <p:cNvSpPr txBox="1">
            <a:spLocks noChangeArrowheads="1"/>
          </p:cNvSpPr>
          <p:nvPr/>
        </p:nvSpPr>
        <p:spPr bwMode="auto">
          <a:xfrm>
            <a:off x="2971800" y="0"/>
            <a:ext cx="2687637" cy="5334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0" cap="none" spc="0" normalizeH="0" baseline="0" noProof="0" dirty="0" err="1" smtClean="0">
                <a:ln>
                  <a:noFill/>
                </a:ln>
                <a:solidFill>
                  <a:schemeClr val="folHlink"/>
                </a:solidFill>
                <a:effectLst/>
                <a:uLnTx/>
                <a:uFillTx/>
                <a:latin typeface="+mj-lt"/>
                <a:ea typeface="+mj-ea"/>
                <a:cs typeface="+mj-cs"/>
              </a:rPr>
              <a:t>Phred</a:t>
            </a:r>
            <a:r>
              <a:rPr kumimoji="0" lang="en-US" sz="3600" b="0" i="0" u="none" strike="noStrike" kern="0" cap="none" spc="0" normalizeH="0" baseline="0" noProof="0" dirty="0" smtClean="0">
                <a:ln>
                  <a:noFill/>
                </a:ln>
                <a:solidFill>
                  <a:schemeClr val="folHlink"/>
                </a:solidFill>
                <a:effectLst/>
                <a:uLnTx/>
                <a:uFillTx/>
                <a:latin typeface="+mj-lt"/>
                <a:ea typeface="+mj-ea"/>
                <a:cs typeface="+mj-cs"/>
              </a:rPr>
              <a:t> Score</a:t>
            </a:r>
          </a:p>
        </p:txBody>
      </p:sp>
      <p:sp>
        <p:nvSpPr>
          <p:cNvPr id="6" name="Slide Number Placeholder 5"/>
          <p:cNvSpPr>
            <a:spLocks noGrp="1"/>
          </p:cNvSpPr>
          <p:nvPr>
            <p:ph type="sldNum" sz="quarter" idx="12"/>
          </p:nvPr>
        </p:nvSpPr>
        <p:spPr/>
        <p:txBody>
          <a:bodyPr/>
          <a:lstStyle/>
          <a:p>
            <a:pPr>
              <a:defRPr/>
            </a:pPr>
            <a:fld id="{193C4F32-5F53-4DA8-A041-9089F3E61399}" type="slidenum">
              <a:rPr lang="en-US" smtClean="0"/>
              <a:pPr>
                <a:defRPr/>
              </a:pPr>
              <a:t>101</a:t>
            </a:fld>
            <a:endParaRPr lang="en-US"/>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2754" name="Rectangle 2"/>
          <p:cNvSpPr>
            <a:spLocks noGrp="1" noChangeArrowheads="1"/>
          </p:cNvSpPr>
          <p:nvPr>
            <p:ph type="title" idx="4294967295"/>
          </p:nvPr>
        </p:nvSpPr>
        <p:spPr>
          <a:xfrm>
            <a:off x="657225" y="214313"/>
            <a:ext cx="8486775" cy="1462087"/>
          </a:xfrm>
        </p:spPr>
        <p:txBody>
          <a:bodyPr/>
          <a:lstStyle/>
          <a:p>
            <a:pPr algn="ctr" eaLnBrk="1" hangingPunct="1"/>
            <a:r>
              <a:rPr lang="en-US" dirty="0" smtClean="0"/>
              <a:t>Conditional Probability for Heterozygous Genotypes</a:t>
            </a:r>
          </a:p>
        </p:txBody>
      </p:sp>
      <p:graphicFrame>
        <p:nvGraphicFramePr>
          <p:cNvPr id="202756" name="Object 8"/>
          <p:cNvGraphicFramePr>
            <a:graphicFrameLocks noChangeAspect="1"/>
          </p:cNvGraphicFramePr>
          <p:nvPr/>
        </p:nvGraphicFramePr>
        <p:xfrm>
          <a:off x="914400" y="2590800"/>
          <a:ext cx="7477105" cy="1330325"/>
        </p:xfrm>
        <a:graphic>
          <a:graphicData uri="http://schemas.openxmlformats.org/presentationml/2006/ole">
            <p:oleObj spid="_x0000_s202756" name="Equation" r:id="rId4" imgW="2882880" imgH="495000" progId="Equation.3">
              <p:embed/>
            </p:oleObj>
          </a:graphicData>
        </a:graphic>
      </p:graphicFrame>
      <p:sp>
        <p:nvSpPr>
          <p:cNvPr id="202760" name="Right Arrow 3">
            <a:hlinkClick r:id="rId5" action="ppaction://hlinksldjump"/>
          </p:cNvPr>
          <p:cNvSpPr>
            <a:spLocks noChangeArrowheads="1"/>
          </p:cNvSpPr>
          <p:nvPr/>
        </p:nvSpPr>
        <p:spPr bwMode="auto">
          <a:xfrm rot="16200000">
            <a:off x="7886700" y="6286500"/>
            <a:ext cx="609600" cy="76200"/>
          </a:xfrm>
          <a:prstGeom prst="rightArrow">
            <a:avLst>
              <a:gd name="adj1" fmla="val 50000"/>
              <a:gd name="adj2" fmla="val 33333"/>
            </a:avLst>
          </a:prstGeom>
          <a:solidFill>
            <a:schemeClr val="tx1"/>
          </a:solidFill>
          <a:ln w="9525" algn="ctr">
            <a:solidFill>
              <a:schemeClr val="tx1"/>
            </a:solidFill>
            <a:round/>
            <a:headEnd/>
            <a:tailEnd/>
          </a:ln>
        </p:spPr>
        <p:txBody>
          <a:bodyPr vert="eaVert"/>
          <a:lstStyle/>
          <a:p>
            <a:pPr eaLnBrk="0" hangingPunct="0"/>
            <a:endParaRPr lang="en-US" sz="1800"/>
          </a:p>
        </p:txBody>
      </p:sp>
      <p:sp>
        <p:nvSpPr>
          <p:cNvPr id="5" name="Slide Number Placeholder 4"/>
          <p:cNvSpPr>
            <a:spLocks noGrp="1"/>
          </p:cNvSpPr>
          <p:nvPr>
            <p:ph type="sldNum" sz="quarter" idx="12"/>
          </p:nvPr>
        </p:nvSpPr>
        <p:spPr/>
        <p:txBody>
          <a:bodyPr/>
          <a:lstStyle/>
          <a:p>
            <a:pPr>
              <a:defRPr/>
            </a:pPr>
            <a:fld id="{193C4F32-5F53-4DA8-A041-9089F3E61399}" type="slidenum">
              <a:rPr lang="en-US" smtClean="0"/>
              <a:pPr>
                <a:defRPr/>
              </a:pPr>
              <a:t>102</a:t>
            </a:fld>
            <a:endParaRPr lang="en-US"/>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Baum-Welch overview</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The algorithm has two steps:</a:t>
            </a:r>
          </a:p>
          <a:p>
            <a:pPr lvl="1"/>
            <a:r>
              <a:rPr lang="en-US" dirty="0" smtClean="0"/>
              <a:t>Calculating the forward probability for each HMM state;</a:t>
            </a:r>
          </a:p>
          <a:p>
            <a:pPr lvl="1"/>
            <a:r>
              <a:rPr lang="en-US" dirty="0" smtClean="0"/>
              <a:t>Determining the frequency of the transition-emission pair values and dividing it by the probability of the entire sequence. This amounts to calculating the expected count of the particular transition-emission pair. Each time a particular transition is found, the value of the quotient of the transition divided by the probability of the entire sequence goes up, and this value can then be made the new value of the transition.</a:t>
            </a:r>
          </a:p>
        </p:txBody>
      </p:sp>
      <p:sp>
        <p:nvSpPr>
          <p:cNvPr id="4" name="Right Arrow 3">
            <a:hlinkClick r:id="rId2" action="ppaction://hlinksldjump"/>
          </p:cNvPr>
          <p:cNvSpPr>
            <a:spLocks noChangeArrowheads="1"/>
          </p:cNvSpPr>
          <p:nvPr/>
        </p:nvSpPr>
        <p:spPr bwMode="auto">
          <a:xfrm rot="16200000">
            <a:off x="8324850" y="5772150"/>
            <a:ext cx="342900" cy="76200"/>
          </a:xfrm>
          <a:prstGeom prst="rightArrow">
            <a:avLst>
              <a:gd name="adj1" fmla="val 50000"/>
              <a:gd name="adj2" fmla="val 61538"/>
            </a:avLst>
          </a:prstGeom>
          <a:solidFill>
            <a:schemeClr val="tx1"/>
          </a:solidFill>
          <a:ln w="9525" algn="ctr">
            <a:solidFill>
              <a:schemeClr val="tx1"/>
            </a:solidFill>
            <a:round/>
            <a:headEnd/>
            <a:tailEnd/>
          </a:ln>
        </p:spPr>
        <p:txBody>
          <a:bodyPr vert="eaVert"/>
          <a:lstStyle/>
          <a:p>
            <a:pPr eaLnBrk="0" hangingPunct="0"/>
            <a:endParaRPr lang="en-US" sz="1800"/>
          </a:p>
        </p:txBody>
      </p:sp>
      <p:sp>
        <p:nvSpPr>
          <p:cNvPr id="5" name="Slide Number Placeholder 4"/>
          <p:cNvSpPr>
            <a:spLocks noGrp="1"/>
          </p:cNvSpPr>
          <p:nvPr>
            <p:ph type="sldNum" sz="quarter" idx="12"/>
          </p:nvPr>
        </p:nvSpPr>
        <p:spPr/>
        <p:txBody>
          <a:bodyPr/>
          <a:lstStyle/>
          <a:p>
            <a:pPr>
              <a:defRPr/>
            </a:pPr>
            <a:fld id="{33F715B6-B6C2-4407-8CFF-EAACF463792E}" type="slidenum">
              <a:rPr lang="en-US" smtClean="0"/>
              <a:pPr>
                <a:defRPr/>
              </a:pPr>
              <a:t>103</a:t>
            </a:fld>
            <a:endParaRPr lang="en-US"/>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2754" name="Rectangle 2"/>
          <p:cNvSpPr>
            <a:spLocks noGrp="1" noChangeArrowheads="1"/>
          </p:cNvSpPr>
          <p:nvPr>
            <p:ph type="title" idx="4294967295"/>
          </p:nvPr>
        </p:nvSpPr>
        <p:spPr>
          <a:xfrm>
            <a:off x="657225" y="214313"/>
            <a:ext cx="8486775" cy="1462087"/>
          </a:xfrm>
        </p:spPr>
        <p:txBody>
          <a:bodyPr/>
          <a:lstStyle/>
          <a:p>
            <a:pPr algn="ctr" eaLnBrk="1" hangingPunct="1"/>
            <a:r>
              <a:rPr lang="en-US" smtClean="0"/>
              <a:t>Model Training- Details</a:t>
            </a:r>
            <a:br>
              <a:rPr lang="en-US" smtClean="0"/>
            </a:br>
            <a:endParaRPr lang="en-US" smtClean="0"/>
          </a:p>
        </p:txBody>
      </p:sp>
      <p:sp>
        <p:nvSpPr>
          <p:cNvPr id="202755" name="Rectangle 3"/>
          <p:cNvSpPr>
            <a:spLocks noGrp="1" noChangeArrowheads="1"/>
          </p:cNvSpPr>
          <p:nvPr>
            <p:ph type="body" sz="half" idx="4294967295"/>
          </p:nvPr>
        </p:nvSpPr>
        <p:spPr>
          <a:xfrm>
            <a:off x="381000" y="1905000"/>
            <a:ext cx="8763000" cy="3276600"/>
          </a:xfrm>
        </p:spPr>
        <p:txBody>
          <a:bodyPr/>
          <a:lstStyle/>
          <a:p>
            <a:pPr eaLnBrk="1" hangingPunct="1">
              <a:spcBef>
                <a:spcPts val="600"/>
              </a:spcBef>
            </a:pPr>
            <a:r>
              <a:rPr lang="en-US" sz="2000" dirty="0" smtClean="0"/>
              <a:t>Initial founder probabilities P(f</a:t>
            </a:r>
            <a:r>
              <a:rPr lang="en-US" sz="2000" baseline="-25000" dirty="0" smtClean="0"/>
              <a:t>1</a:t>
            </a:r>
            <a:r>
              <a:rPr lang="en-US" sz="2000" dirty="0" smtClean="0"/>
              <a:t>), P(f’</a:t>
            </a:r>
            <a:r>
              <a:rPr lang="en-US" sz="2000" baseline="-25000" dirty="0" smtClean="0"/>
              <a:t>1</a:t>
            </a:r>
            <a:r>
              <a:rPr lang="en-US" sz="2000" dirty="0" smtClean="0"/>
              <a:t>), transition probabilities P(f</a:t>
            </a:r>
            <a:r>
              <a:rPr lang="en-US" sz="2000" baseline="-25000" dirty="0" smtClean="0"/>
              <a:t>i+1</a:t>
            </a:r>
            <a:r>
              <a:rPr lang="en-US" sz="2000" dirty="0" smtClean="0"/>
              <a:t>|f</a:t>
            </a:r>
            <a:r>
              <a:rPr lang="en-US" sz="2000" baseline="-25000" dirty="0" smtClean="0"/>
              <a:t>i</a:t>
            </a:r>
            <a:r>
              <a:rPr lang="en-US" sz="2000" dirty="0" smtClean="0"/>
              <a:t>), P(f’</a:t>
            </a:r>
            <a:r>
              <a:rPr lang="en-US" sz="2000" baseline="-25000" dirty="0" smtClean="0"/>
              <a:t>i+1</a:t>
            </a:r>
            <a:r>
              <a:rPr lang="en-US" sz="2000" dirty="0" smtClean="0"/>
              <a:t>|f’</a:t>
            </a:r>
            <a:r>
              <a:rPr lang="en-US" sz="2000" baseline="-25000" dirty="0" smtClean="0"/>
              <a:t>i</a:t>
            </a:r>
            <a:r>
              <a:rPr lang="en-US" sz="2000" dirty="0" smtClean="0"/>
              <a:t>), and emission probabilities P(</a:t>
            </a:r>
            <a:r>
              <a:rPr lang="en-US" sz="2000" dirty="0" err="1" smtClean="0"/>
              <a:t>h</a:t>
            </a:r>
            <a:r>
              <a:rPr lang="en-US" sz="2000" baseline="-25000" dirty="0" err="1" smtClean="0"/>
              <a:t>i</a:t>
            </a:r>
            <a:r>
              <a:rPr lang="en-US" sz="2000" dirty="0" err="1" smtClean="0"/>
              <a:t>|f</a:t>
            </a:r>
            <a:r>
              <a:rPr lang="en-US" sz="2000" baseline="-25000" dirty="0" err="1" smtClean="0"/>
              <a:t>i</a:t>
            </a:r>
            <a:r>
              <a:rPr lang="en-US" sz="2000" dirty="0" smtClean="0"/>
              <a:t>), P(</a:t>
            </a:r>
            <a:r>
              <a:rPr lang="en-US" sz="2000" dirty="0" err="1" smtClean="0"/>
              <a:t>h’</a:t>
            </a:r>
            <a:r>
              <a:rPr lang="en-US" sz="2000" baseline="-25000" dirty="0" err="1" smtClean="0"/>
              <a:t>i</a:t>
            </a:r>
            <a:r>
              <a:rPr lang="en-US" sz="2000" dirty="0" err="1" smtClean="0"/>
              <a:t>|f’</a:t>
            </a:r>
            <a:r>
              <a:rPr lang="en-US" sz="2000" baseline="-25000" dirty="0" err="1" smtClean="0"/>
              <a:t>i</a:t>
            </a:r>
            <a:r>
              <a:rPr lang="en-US" sz="2000" dirty="0" smtClean="0"/>
              <a:t>) trained using the Baum-Welch algorithm from haplotypes inferred from the populations of origin for mother/father</a:t>
            </a:r>
          </a:p>
          <a:p>
            <a:pPr eaLnBrk="1" hangingPunct="1">
              <a:spcBef>
                <a:spcPts val="600"/>
              </a:spcBef>
            </a:pPr>
            <a:r>
              <a:rPr lang="en-US" sz="2000" dirty="0" smtClean="0"/>
              <a:t>P(</a:t>
            </a:r>
            <a:r>
              <a:rPr lang="en-US" sz="2000" dirty="0" err="1" smtClean="0"/>
              <a:t>g</a:t>
            </a:r>
            <a:r>
              <a:rPr lang="en-US" sz="2000" baseline="-25000" dirty="0" err="1" smtClean="0"/>
              <a:t>i</a:t>
            </a:r>
            <a:r>
              <a:rPr lang="en-US" sz="2000" dirty="0" err="1" smtClean="0"/>
              <a:t>|h</a:t>
            </a:r>
            <a:r>
              <a:rPr lang="en-US" sz="2000" baseline="-25000" dirty="0" err="1" smtClean="0"/>
              <a:t>i</a:t>
            </a:r>
            <a:r>
              <a:rPr lang="en-US" sz="2000" dirty="0" err="1" smtClean="0"/>
              <a:t>,h’</a:t>
            </a:r>
            <a:r>
              <a:rPr lang="en-US" sz="2000" baseline="-25000" dirty="0" err="1" smtClean="0"/>
              <a:t>i</a:t>
            </a:r>
            <a:r>
              <a:rPr lang="en-US" sz="2000" dirty="0" smtClean="0"/>
              <a:t>)  set to 1 if </a:t>
            </a:r>
            <a:r>
              <a:rPr lang="en-US" sz="2000" dirty="0" err="1" smtClean="0"/>
              <a:t>h+h’</a:t>
            </a:r>
            <a:r>
              <a:rPr lang="en-US" sz="2000" baseline="-25000" dirty="0" err="1" smtClean="0"/>
              <a:t>i</a:t>
            </a:r>
            <a:r>
              <a:rPr lang="en-US" sz="2000" dirty="0" smtClean="0"/>
              <a:t>=</a:t>
            </a:r>
            <a:r>
              <a:rPr lang="en-US" sz="2000" dirty="0" err="1" smtClean="0"/>
              <a:t>g</a:t>
            </a:r>
            <a:r>
              <a:rPr lang="en-US" sz="2000" baseline="-25000" dirty="0" err="1" smtClean="0"/>
              <a:t>i</a:t>
            </a:r>
            <a:r>
              <a:rPr lang="en-US" sz="2000" dirty="0" smtClean="0"/>
              <a:t> and to 0 otherwise</a:t>
            </a:r>
            <a:endParaRPr lang="en-US" sz="1000" dirty="0" smtClean="0"/>
          </a:p>
          <a:p>
            <a:pPr eaLnBrk="1" hangingPunct="1">
              <a:spcBef>
                <a:spcPts val="600"/>
              </a:spcBef>
            </a:pPr>
            <a:r>
              <a:rPr lang="en-US" sz="2000" dirty="0" smtClean="0"/>
              <a:t>   </a:t>
            </a:r>
          </a:p>
          <a:p>
            <a:pPr eaLnBrk="1" hangingPunct="1">
              <a:spcBef>
                <a:spcPts val="600"/>
              </a:spcBef>
            </a:pPr>
            <a:endParaRPr lang="en-US" sz="900" dirty="0" smtClean="0"/>
          </a:p>
          <a:p>
            <a:pPr lvl="1" eaLnBrk="1" hangingPunct="1">
              <a:spcBef>
                <a:spcPts val="600"/>
              </a:spcBef>
            </a:pPr>
            <a:r>
              <a:rPr lang="en-US" sz="1800" dirty="0" smtClean="0"/>
              <a:t>This implies that conditional probabilities for sets of reads are given by the formulas derived for the single SNP case:</a:t>
            </a:r>
          </a:p>
        </p:txBody>
      </p:sp>
      <p:pic>
        <p:nvPicPr>
          <p:cNvPr id="237570" name="Object 8"/>
          <p:cNvPicPr>
            <a:picLocks noChangeAspect="1" noChangeArrowheads="1"/>
          </p:cNvPicPr>
          <p:nvPr/>
        </p:nvPicPr>
        <p:blipFill>
          <a:blip r:embed="rId3" cstate="print"/>
          <a:srcRect/>
          <a:stretch>
            <a:fillRect/>
          </a:stretch>
        </p:blipFill>
        <p:spPr bwMode="auto">
          <a:xfrm>
            <a:off x="620713" y="4930775"/>
            <a:ext cx="3932237" cy="857250"/>
          </a:xfrm>
          <a:prstGeom prst="rect">
            <a:avLst/>
          </a:prstGeom>
          <a:solidFill>
            <a:srgbClr val="FFCC99">
              <a:alpha val="50000"/>
            </a:srgbClr>
          </a:solidFill>
        </p:spPr>
      </p:pic>
      <p:pic>
        <p:nvPicPr>
          <p:cNvPr id="237571" name="Object 10"/>
          <p:cNvPicPr>
            <a:picLocks noChangeAspect="1" noChangeArrowheads="1"/>
          </p:cNvPicPr>
          <p:nvPr/>
        </p:nvPicPr>
        <p:blipFill>
          <a:blip r:embed="rId4" cstate="print"/>
          <a:srcRect/>
          <a:stretch>
            <a:fillRect/>
          </a:stretch>
        </p:blipFill>
        <p:spPr bwMode="auto">
          <a:xfrm>
            <a:off x="4941888" y="4927600"/>
            <a:ext cx="3986212" cy="869950"/>
          </a:xfrm>
          <a:prstGeom prst="rect">
            <a:avLst/>
          </a:prstGeom>
          <a:solidFill>
            <a:srgbClr val="FFCC99">
              <a:alpha val="50000"/>
            </a:srgbClr>
          </a:solidFill>
        </p:spPr>
      </p:pic>
      <p:pic>
        <p:nvPicPr>
          <p:cNvPr id="237572" name="Object 11"/>
          <p:cNvPicPr>
            <a:picLocks noChangeAspect="1" noChangeArrowheads="1"/>
          </p:cNvPicPr>
          <p:nvPr/>
        </p:nvPicPr>
        <p:blipFill>
          <a:blip r:embed="rId5" cstate="print"/>
          <a:srcRect/>
          <a:stretch>
            <a:fillRect/>
          </a:stretch>
        </p:blipFill>
        <p:spPr bwMode="auto">
          <a:xfrm>
            <a:off x="3470275" y="5870575"/>
            <a:ext cx="2279650" cy="987425"/>
          </a:xfrm>
          <a:prstGeom prst="rect">
            <a:avLst/>
          </a:prstGeom>
          <a:solidFill>
            <a:srgbClr val="FFCC99">
              <a:alpha val="50000"/>
            </a:srgbClr>
          </a:solidFill>
        </p:spPr>
      </p:pic>
      <p:pic>
        <p:nvPicPr>
          <p:cNvPr id="237573" name="Object 20"/>
          <p:cNvPicPr>
            <a:picLocks noChangeAspect="1" noChangeArrowheads="1"/>
          </p:cNvPicPr>
          <p:nvPr/>
        </p:nvPicPr>
        <p:blipFill>
          <a:blip r:embed="rId6" cstate="print"/>
          <a:srcRect/>
          <a:stretch>
            <a:fillRect/>
          </a:stretch>
        </p:blipFill>
        <p:spPr bwMode="auto">
          <a:xfrm>
            <a:off x="609600" y="3452813"/>
            <a:ext cx="8534400" cy="738187"/>
          </a:xfrm>
          <a:prstGeom prst="rect">
            <a:avLst/>
          </a:prstGeom>
          <a:noFill/>
        </p:spPr>
      </p:pic>
      <p:sp>
        <p:nvSpPr>
          <p:cNvPr id="202760" name="Right Arrow 3">
            <a:hlinkClick r:id="rId7" action="ppaction://hlinksldjump"/>
          </p:cNvPr>
          <p:cNvSpPr>
            <a:spLocks noChangeArrowheads="1"/>
          </p:cNvSpPr>
          <p:nvPr/>
        </p:nvSpPr>
        <p:spPr bwMode="auto">
          <a:xfrm rot="16200000">
            <a:off x="8001000" y="6324600"/>
            <a:ext cx="533400" cy="76200"/>
          </a:xfrm>
          <a:prstGeom prst="rightArrow">
            <a:avLst>
              <a:gd name="adj1" fmla="val 50000"/>
              <a:gd name="adj2" fmla="val 33333"/>
            </a:avLst>
          </a:prstGeom>
          <a:solidFill>
            <a:schemeClr val="tx1"/>
          </a:solidFill>
          <a:ln w="9525" algn="ctr">
            <a:solidFill>
              <a:schemeClr val="tx1"/>
            </a:solidFill>
            <a:round/>
            <a:headEnd/>
            <a:tailEnd/>
          </a:ln>
        </p:spPr>
        <p:txBody>
          <a:bodyPr vert="eaVert"/>
          <a:lstStyle/>
          <a:p>
            <a:pPr eaLnBrk="0" hangingPunct="0"/>
            <a:endParaRPr lang="en-US" sz="1800"/>
          </a:p>
        </p:txBody>
      </p:sp>
      <p:sp>
        <p:nvSpPr>
          <p:cNvPr id="9" name="Slide Number Placeholder 8"/>
          <p:cNvSpPr>
            <a:spLocks noGrp="1"/>
          </p:cNvSpPr>
          <p:nvPr>
            <p:ph type="sldNum" sz="quarter" idx="12"/>
          </p:nvPr>
        </p:nvSpPr>
        <p:spPr/>
        <p:txBody>
          <a:bodyPr/>
          <a:lstStyle/>
          <a:p>
            <a:pPr>
              <a:defRPr/>
            </a:pPr>
            <a:fld id="{193C4F32-5F53-4DA8-A041-9089F3E61399}" type="slidenum">
              <a:rPr lang="en-US" smtClean="0"/>
              <a:pPr>
                <a:defRPr/>
              </a:pPr>
              <a:t>104</a:t>
            </a:fld>
            <a:endParaRPr lang="en-US"/>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81" name="Rectangle 2"/>
          <p:cNvSpPr>
            <a:spLocks noGrp="1" noChangeArrowheads="1"/>
          </p:cNvSpPr>
          <p:nvPr>
            <p:ph type="title" idx="4294967295"/>
          </p:nvPr>
        </p:nvSpPr>
        <p:spPr>
          <a:xfrm>
            <a:off x="1350963" y="747713"/>
            <a:ext cx="7793037" cy="700087"/>
          </a:xfrm>
        </p:spPr>
        <p:txBody>
          <a:bodyPr/>
          <a:lstStyle/>
          <a:p>
            <a:pPr eaLnBrk="1" hangingPunct="1"/>
            <a:r>
              <a:rPr lang="en-US" smtClean="0"/>
              <a:t>Implementation Details</a:t>
            </a:r>
          </a:p>
        </p:txBody>
      </p:sp>
      <p:pic>
        <p:nvPicPr>
          <p:cNvPr id="24578" name="Object 7"/>
          <p:cNvPicPr>
            <a:picLocks noChangeAspect="1" noChangeArrowheads="1"/>
          </p:cNvPicPr>
          <p:nvPr/>
        </p:nvPicPr>
        <p:blipFill>
          <a:blip r:embed="rId3" cstate="print"/>
          <a:srcRect/>
          <a:stretch>
            <a:fillRect/>
          </a:stretch>
        </p:blipFill>
        <p:spPr bwMode="auto">
          <a:xfrm>
            <a:off x="609600" y="2057400"/>
            <a:ext cx="4267200" cy="1039813"/>
          </a:xfrm>
          <a:prstGeom prst="rect">
            <a:avLst/>
          </a:prstGeom>
          <a:solidFill>
            <a:srgbClr val="FFCC99">
              <a:alpha val="50000"/>
            </a:srgbClr>
          </a:solidFill>
        </p:spPr>
      </p:pic>
      <p:sp>
        <p:nvSpPr>
          <p:cNvPr id="24582" name="Text Box 5"/>
          <p:cNvSpPr txBox="1">
            <a:spLocks noChangeArrowheads="1"/>
          </p:cNvSpPr>
          <p:nvPr/>
        </p:nvSpPr>
        <p:spPr bwMode="auto">
          <a:xfrm>
            <a:off x="381000" y="3276600"/>
            <a:ext cx="3200400" cy="457200"/>
          </a:xfrm>
          <a:prstGeom prst="rect">
            <a:avLst/>
          </a:prstGeom>
          <a:noFill/>
          <a:ln w="9525">
            <a:noFill/>
            <a:miter lim="800000"/>
            <a:headEnd/>
            <a:tailEnd/>
          </a:ln>
        </p:spPr>
        <p:txBody>
          <a:bodyPr>
            <a:spAutoFit/>
          </a:bodyPr>
          <a:lstStyle/>
          <a:p>
            <a:pPr eaLnBrk="0" hangingPunct="0">
              <a:spcBef>
                <a:spcPct val="50000"/>
              </a:spcBef>
            </a:pPr>
            <a:r>
              <a:rPr lang="en-US" sz="2400"/>
              <a:t>Forward recurrences:</a:t>
            </a:r>
          </a:p>
        </p:txBody>
      </p:sp>
      <p:pic>
        <p:nvPicPr>
          <p:cNvPr id="24579" name="Object 3"/>
          <p:cNvPicPr>
            <a:picLocks noChangeAspect="1" noChangeArrowheads="1"/>
          </p:cNvPicPr>
          <p:nvPr/>
        </p:nvPicPr>
        <p:blipFill>
          <a:blip r:embed="rId4" cstate="print"/>
          <a:srcRect/>
          <a:stretch>
            <a:fillRect/>
          </a:stretch>
        </p:blipFill>
        <p:spPr bwMode="auto">
          <a:xfrm>
            <a:off x="685800" y="3962400"/>
            <a:ext cx="2725738" cy="592138"/>
          </a:xfrm>
          <a:prstGeom prst="rect">
            <a:avLst/>
          </a:prstGeom>
          <a:solidFill>
            <a:srgbClr val="FFCC99">
              <a:alpha val="50000"/>
            </a:srgbClr>
          </a:solidFill>
        </p:spPr>
      </p:pic>
      <p:pic>
        <p:nvPicPr>
          <p:cNvPr id="24580" name="Object 6"/>
          <p:cNvPicPr>
            <a:picLocks noChangeAspect="1" noChangeArrowheads="1"/>
          </p:cNvPicPr>
          <p:nvPr/>
        </p:nvPicPr>
        <p:blipFill>
          <a:blip r:embed="rId5" cstate="print"/>
          <a:srcRect/>
          <a:stretch>
            <a:fillRect/>
          </a:stretch>
        </p:blipFill>
        <p:spPr bwMode="auto">
          <a:xfrm>
            <a:off x="685800" y="4648200"/>
            <a:ext cx="7881938" cy="1079500"/>
          </a:xfrm>
          <a:prstGeom prst="rect">
            <a:avLst/>
          </a:prstGeom>
          <a:solidFill>
            <a:srgbClr val="FFCC99">
              <a:alpha val="50000"/>
            </a:srgbClr>
          </a:solidFill>
        </p:spPr>
      </p:pic>
      <p:sp>
        <p:nvSpPr>
          <p:cNvPr id="24583" name="Text Box 8"/>
          <p:cNvSpPr txBox="1">
            <a:spLocks noChangeArrowheads="1"/>
          </p:cNvSpPr>
          <p:nvPr/>
        </p:nvSpPr>
        <p:spPr bwMode="auto">
          <a:xfrm>
            <a:off x="381000" y="5791200"/>
            <a:ext cx="5181600" cy="457200"/>
          </a:xfrm>
          <a:prstGeom prst="rect">
            <a:avLst/>
          </a:prstGeom>
          <a:noFill/>
          <a:ln w="9525">
            <a:noFill/>
            <a:miter lim="800000"/>
            <a:headEnd/>
            <a:tailEnd/>
          </a:ln>
        </p:spPr>
        <p:txBody>
          <a:bodyPr>
            <a:spAutoFit/>
          </a:bodyPr>
          <a:lstStyle/>
          <a:p>
            <a:pPr eaLnBrk="0" hangingPunct="0">
              <a:spcBef>
                <a:spcPct val="50000"/>
              </a:spcBef>
            </a:pPr>
            <a:r>
              <a:rPr lang="en-US" sz="2400"/>
              <a:t>Backward recurrences are similar</a:t>
            </a:r>
          </a:p>
        </p:txBody>
      </p:sp>
      <p:sp>
        <p:nvSpPr>
          <p:cNvPr id="24588" name="Right Arrow 3">
            <a:hlinkClick r:id="rId6" action="ppaction://hlinksldjump"/>
          </p:cNvPr>
          <p:cNvSpPr>
            <a:spLocks noChangeArrowheads="1"/>
          </p:cNvSpPr>
          <p:nvPr/>
        </p:nvSpPr>
        <p:spPr bwMode="auto">
          <a:xfrm rot="16200000">
            <a:off x="7581900" y="6134100"/>
            <a:ext cx="609600" cy="76200"/>
          </a:xfrm>
          <a:prstGeom prst="rightArrow">
            <a:avLst>
              <a:gd name="adj1" fmla="val 50000"/>
              <a:gd name="adj2" fmla="val 33333"/>
            </a:avLst>
          </a:prstGeom>
          <a:solidFill>
            <a:schemeClr val="tx1"/>
          </a:solidFill>
          <a:ln w="9525" algn="ctr">
            <a:solidFill>
              <a:schemeClr val="tx1"/>
            </a:solidFill>
            <a:round/>
            <a:headEnd/>
            <a:tailEnd/>
          </a:ln>
        </p:spPr>
        <p:txBody>
          <a:bodyPr vert="eaVert"/>
          <a:lstStyle/>
          <a:p>
            <a:pPr eaLnBrk="0" hangingPunct="0"/>
            <a:endParaRPr lang="en-US" sz="1800"/>
          </a:p>
        </p:txBody>
      </p:sp>
      <p:sp>
        <p:nvSpPr>
          <p:cNvPr id="9" name="Slide Number Placeholder 8"/>
          <p:cNvSpPr>
            <a:spLocks noGrp="1"/>
          </p:cNvSpPr>
          <p:nvPr>
            <p:ph type="sldNum" sz="quarter" idx="12"/>
          </p:nvPr>
        </p:nvSpPr>
        <p:spPr/>
        <p:txBody>
          <a:bodyPr/>
          <a:lstStyle/>
          <a:p>
            <a:pPr>
              <a:defRPr/>
            </a:pPr>
            <a:fld id="{193C4F32-5F53-4DA8-A041-9089F3E61399}" type="slidenum">
              <a:rPr lang="en-US" smtClean="0"/>
              <a:pPr>
                <a:defRPr/>
              </a:pPr>
              <a:t>105</a:t>
            </a:fld>
            <a:endParaRPr lang="en-US"/>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4" name="Rectangle 6"/>
          <p:cNvSpPr>
            <a:spLocks noGrp="1" noChangeArrowheads="1"/>
          </p:cNvSpPr>
          <p:nvPr>
            <p:ph type="title"/>
          </p:nvPr>
        </p:nvSpPr>
        <p:spPr/>
        <p:txBody>
          <a:bodyPr/>
          <a:lstStyle/>
          <a:p>
            <a:r>
              <a:rPr lang="en-US" sz="3600"/>
              <a:t>Allele coverage for heterozygous SNPs (Watson 454 @ 5.85x avg. coverage)</a:t>
            </a:r>
          </a:p>
        </p:txBody>
      </p:sp>
      <p:graphicFrame>
        <p:nvGraphicFramePr>
          <p:cNvPr id="119835" name="Object 27"/>
          <p:cNvGraphicFramePr>
            <a:graphicFrameLocks noChangeAspect="1"/>
          </p:cNvGraphicFramePr>
          <p:nvPr>
            <p:ph idx="1"/>
          </p:nvPr>
        </p:nvGraphicFramePr>
        <p:xfrm>
          <a:off x="1847850" y="1447800"/>
          <a:ext cx="5524500" cy="5105400"/>
        </p:xfrm>
        <a:graphic>
          <a:graphicData uri="http://schemas.openxmlformats.org/presentationml/2006/ole">
            <p:oleObj spid="_x0000_s1959938" name="Chart" r:id="rId3" imgW="5895975" imgH="5448300" progId="Excel.Sheet.8">
              <p:embed/>
            </p:oleObj>
          </a:graphicData>
        </a:graphic>
      </p:graphicFrame>
      <p:sp>
        <p:nvSpPr>
          <p:cNvPr id="5" name="Right Arrow 6">
            <a:hlinkClick r:id="rId4" action="ppaction://hlinksldjump"/>
          </p:cNvPr>
          <p:cNvSpPr>
            <a:spLocks noChangeArrowheads="1"/>
          </p:cNvSpPr>
          <p:nvPr/>
        </p:nvSpPr>
        <p:spPr bwMode="auto">
          <a:xfrm rot="16200000">
            <a:off x="8134350" y="5810250"/>
            <a:ext cx="723900" cy="76200"/>
          </a:xfrm>
          <a:prstGeom prst="rightArrow">
            <a:avLst>
              <a:gd name="adj1" fmla="val 50000"/>
              <a:gd name="adj2" fmla="val 61538"/>
            </a:avLst>
          </a:prstGeom>
          <a:solidFill>
            <a:schemeClr val="tx1"/>
          </a:solidFill>
          <a:ln w="9525" algn="ctr">
            <a:solidFill>
              <a:schemeClr val="tx1"/>
            </a:solidFill>
            <a:round/>
            <a:headEnd/>
            <a:tailEnd/>
          </a:ln>
        </p:spPr>
        <p:txBody>
          <a:bodyPr vert="eaVert"/>
          <a:lstStyle/>
          <a:p>
            <a:pPr eaLnBrk="0" hangingPunct="0"/>
            <a:endParaRPr lang="en-US" sz="180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r>
              <a:rPr lang="en-US" sz="3600"/>
              <a:t>Allele coverage for heterozygous SNPs (Watson 454 @ 2.93x avg. coverage)</a:t>
            </a:r>
          </a:p>
        </p:txBody>
      </p:sp>
      <p:graphicFrame>
        <p:nvGraphicFramePr>
          <p:cNvPr id="124935" name="Object 7"/>
          <p:cNvGraphicFramePr>
            <a:graphicFrameLocks noChangeAspect="1"/>
          </p:cNvGraphicFramePr>
          <p:nvPr>
            <p:ph idx="1"/>
          </p:nvPr>
        </p:nvGraphicFramePr>
        <p:xfrm>
          <a:off x="1847850" y="1447800"/>
          <a:ext cx="5524500" cy="5105400"/>
        </p:xfrm>
        <a:graphic>
          <a:graphicData uri="http://schemas.openxmlformats.org/presentationml/2006/ole">
            <p:oleObj spid="_x0000_s1960962" name="Chart" r:id="rId3" imgW="5905500" imgH="5457825" progId="Excel.Sheet.8">
              <p:embed/>
            </p:oleObj>
          </a:graphicData>
        </a:graphic>
      </p:graphicFrame>
      <p:sp>
        <p:nvSpPr>
          <p:cNvPr id="4" name="Right Arrow 6">
            <a:hlinkClick r:id="rId4" action="ppaction://hlinksldjump"/>
          </p:cNvPr>
          <p:cNvSpPr>
            <a:spLocks noChangeArrowheads="1"/>
          </p:cNvSpPr>
          <p:nvPr/>
        </p:nvSpPr>
        <p:spPr bwMode="auto">
          <a:xfrm rot="16200000">
            <a:off x="8134350" y="5810250"/>
            <a:ext cx="723900" cy="76200"/>
          </a:xfrm>
          <a:prstGeom prst="rightArrow">
            <a:avLst>
              <a:gd name="adj1" fmla="val 50000"/>
              <a:gd name="adj2" fmla="val 61538"/>
            </a:avLst>
          </a:prstGeom>
          <a:solidFill>
            <a:schemeClr val="tx1"/>
          </a:solidFill>
          <a:ln w="9525" algn="ctr">
            <a:solidFill>
              <a:schemeClr val="tx1"/>
            </a:solidFill>
            <a:round/>
            <a:headEnd/>
            <a:tailEnd/>
          </a:ln>
        </p:spPr>
        <p:txBody>
          <a:bodyPr vert="eaVert"/>
          <a:lstStyle/>
          <a:p>
            <a:pPr eaLnBrk="0" hangingPunct="0"/>
            <a:endParaRPr lang="en-US" sz="1800"/>
          </a:p>
        </p:txBody>
      </p:sp>
    </p:spTree>
  </p:cSld>
  <p:clrMapOvr>
    <a:masterClrMapping/>
  </p:clrMapOvr>
  <p:transition>
    <p:dissolve/>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r>
              <a:rPr lang="en-US" sz="3600"/>
              <a:t>Allele coverage for heterozygous SNPs (Watson 454 @ 1.46x avg. coverage)</a:t>
            </a:r>
          </a:p>
        </p:txBody>
      </p:sp>
      <p:graphicFrame>
        <p:nvGraphicFramePr>
          <p:cNvPr id="130051" name="Object 3"/>
          <p:cNvGraphicFramePr>
            <a:graphicFrameLocks noChangeAspect="1"/>
          </p:cNvGraphicFramePr>
          <p:nvPr>
            <p:ph idx="1"/>
          </p:nvPr>
        </p:nvGraphicFramePr>
        <p:xfrm>
          <a:off x="1847850" y="1447800"/>
          <a:ext cx="5524500" cy="5105400"/>
        </p:xfrm>
        <a:graphic>
          <a:graphicData uri="http://schemas.openxmlformats.org/presentationml/2006/ole">
            <p:oleObj spid="_x0000_s1961986" name="Chart" r:id="rId3" imgW="5905500" imgH="5457825" progId="Excel.Sheet.8">
              <p:embed/>
            </p:oleObj>
          </a:graphicData>
        </a:graphic>
      </p:graphicFrame>
      <p:sp>
        <p:nvSpPr>
          <p:cNvPr id="4" name="Right Arrow 6">
            <a:hlinkClick r:id="rId4" action="ppaction://hlinksldjump"/>
          </p:cNvPr>
          <p:cNvSpPr>
            <a:spLocks noChangeArrowheads="1"/>
          </p:cNvSpPr>
          <p:nvPr/>
        </p:nvSpPr>
        <p:spPr bwMode="auto">
          <a:xfrm rot="16200000">
            <a:off x="8134350" y="5810250"/>
            <a:ext cx="723900" cy="76200"/>
          </a:xfrm>
          <a:prstGeom prst="rightArrow">
            <a:avLst>
              <a:gd name="adj1" fmla="val 50000"/>
              <a:gd name="adj2" fmla="val 61538"/>
            </a:avLst>
          </a:prstGeom>
          <a:solidFill>
            <a:schemeClr val="tx1"/>
          </a:solidFill>
          <a:ln w="9525" algn="ctr">
            <a:solidFill>
              <a:schemeClr val="tx1"/>
            </a:solidFill>
            <a:round/>
            <a:headEnd/>
            <a:tailEnd/>
          </a:ln>
        </p:spPr>
        <p:txBody>
          <a:bodyPr vert="eaVert"/>
          <a:lstStyle/>
          <a:p>
            <a:pPr eaLnBrk="0" hangingPunct="0"/>
            <a:endParaRPr lang="en-US" sz="1800"/>
          </a:p>
        </p:txBody>
      </p:sp>
    </p:spTree>
  </p:cSld>
  <p:clrMapOvr>
    <a:masterClrMapping/>
  </p:clrMapOvr>
  <p:transition>
    <p:dissolve/>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r>
              <a:rPr lang="en-US" sz="3600"/>
              <a:t>Allele coverage for heterozygous SNPs (Watson 454 @ 0.73x avg. coverage)</a:t>
            </a:r>
          </a:p>
        </p:txBody>
      </p:sp>
      <p:graphicFrame>
        <p:nvGraphicFramePr>
          <p:cNvPr id="131075" name="Object 3"/>
          <p:cNvGraphicFramePr>
            <a:graphicFrameLocks noChangeAspect="1"/>
          </p:cNvGraphicFramePr>
          <p:nvPr>
            <p:ph idx="1"/>
          </p:nvPr>
        </p:nvGraphicFramePr>
        <p:xfrm>
          <a:off x="1847850" y="1447800"/>
          <a:ext cx="5524500" cy="5105400"/>
        </p:xfrm>
        <a:graphic>
          <a:graphicData uri="http://schemas.openxmlformats.org/presentationml/2006/ole">
            <p:oleObj spid="_x0000_s1963010" name="Chart" r:id="rId3" imgW="5905500" imgH="5457825" progId="Excel.Sheet.8">
              <p:embed/>
            </p:oleObj>
          </a:graphicData>
        </a:graphic>
      </p:graphicFrame>
      <p:sp>
        <p:nvSpPr>
          <p:cNvPr id="4" name="Right Arrow 6">
            <a:hlinkClick r:id="rId4" action="ppaction://hlinksldjump"/>
          </p:cNvPr>
          <p:cNvSpPr>
            <a:spLocks noChangeArrowheads="1"/>
          </p:cNvSpPr>
          <p:nvPr/>
        </p:nvSpPr>
        <p:spPr bwMode="auto">
          <a:xfrm rot="16200000">
            <a:off x="8134350" y="5810250"/>
            <a:ext cx="723900" cy="76200"/>
          </a:xfrm>
          <a:prstGeom prst="rightArrow">
            <a:avLst>
              <a:gd name="adj1" fmla="val 50000"/>
              <a:gd name="adj2" fmla="val 61538"/>
            </a:avLst>
          </a:prstGeom>
          <a:solidFill>
            <a:schemeClr val="tx1"/>
          </a:solidFill>
          <a:ln w="9525" algn="ctr">
            <a:solidFill>
              <a:schemeClr val="tx1"/>
            </a:solidFill>
            <a:round/>
            <a:headEnd/>
            <a:tailEnd/>
          </a:ln>
        </p:spPr>
        <p:txBody>
          <a:bodyPr vert="eaVert"/>
          <a:lstStyle/>
          <a:p>
            <a:pPr eaLnBrk="0" hangingPunct="0"/>
            <a:endParaRPr lang="en-US" sz="1800"/>
          </a:p>
        </p:txBody>
      </p:sp>
    </p:spTree>
  </p:cSld>
  <p:clrMapOvr>
    <a:masterClrMapping/>
  </p:clrMapOvr>
  <p:transition>
    <p:dissolv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ChangeAspect="1" noChangeArrowheads="1"/>
          </p:cNvSpPr>
          <p:nvPr/>
        </p:nvSpPr>
        <p:spPr bwMode="auto">
          <a:xfrm>
            <a:off x="1524000" y="2908300"/>
            <a:ext cx="5608638" cy="1554163"/>
          </a:xfrm>
          <a:prstGeom prst="rect">
            <a:avLst/>
          </a:prstGeom>
          <a:solidFill>
            <a:srgbClr val="FFCC99">
              <a:alpha val="50000"/>
            </a:srgbClr>
          </a:solidFill>
          <a:ln w="15875" cap="rnd">
            <a:solidFill>
              <a:schemeClr val="tx1"/>
            </a:solidFill>
            <a:prstDash val="sysDot"/>
            <a:miter lim="800000"/>
            <a:headEnd/>
            <a:tailEnd/>
          </a:ln>
        </p:spPr>
        <p:txBody>
          <a:bodyPr wrap="none" anchor="ctr"/>
          <a:lstStyle/>
          <a:p>
            <a:pPr eaLnBrk="0" hangingPunct="0"/>
            <a:endParaRPr lang="en-US"/>
          </a:p>
        </p:txBody>
      </p:sp>
      <p:sp>
        <p:nvSpPr>
          <p:cNvPr id="1028" name="Rectangle 3"/>
          <p:cNvSpPr>
            <a:spLocks noChangeAspect="1" noChangeArrowheads="1"/>
          </p:cNvSpPr>
          <p:nvPr/>
        </p:nvSpPr>
        <p:spPr bwMode="auto">
          <a:xfrm>
            <a:off x="1524000" y="1219200"/>
            <a:ext cx="5608638" cy="1554163"/>
          </a:xfrm>
          <a:prstGeom prst="rect">
            <a:avLst/>
          </a:prstGeom>
          <a:solidFill>
            <a:srgbClr val="FFCC99">
              <a:alpha val="49804"/>
            </a:srgbClr>
          </a:solidFill>
          <a:ln w="15875" cap="rnd">
            <a:solidFill>
              <a:schemeClr val="tx1"/>
            </a:solidFill>
            <a:prstDash val="sysDot"/>
            <a:miter lim="800000"/>
            <a:headEnd/>
            <a:tailEnd/>
          </a:ln>
        </p:spPr>
        <p:txBody>
          <a:bodyPr wrap="none" anchor="ctr"/>
          <a:lstStyle/>
          <a:p>
            <a:pPr eaLnBrk="0" hangingPunct="0"/>
            <a:endParaRPr lang="en-US"/>
          </a:p>
        </p:txBody>
      </p:sp>
      <p:sp>
        <p:nvSpPr>
          <p:cNvPr id="1029" name="Text Box 4"/>
          <p:cNvSpPr txBox="1">
            <a:spLocks noChangeAspect="1" noChangeArrowheads="1"/>
          </p:cNvSpPr>
          <p:nvPr/>
        </p:nvSpPr>
        <p:spPr bwMode="auto">
          <a:xfrm>
            <a:off x="1779588" y="1387475"/>
            <a:ext cx="410690" cy="369332"/>
          </a:xfrm>
          <a:prstGeom prst="rect">
            <a:avLst/>
          </a:prstGeom>
          <a:noFill/>
          <a:ln w="9525">
            <a:noFill/>
            <a:miter lim="800000"/>
            <a:headEnd/>
            <a:tailEnd/>
          </a:ln>
        </p:spPr>
        <p:txBody>
          <a:bodyPr wrap="none">
            <a:spAutoFit/>
          </a:bodyPr>
          <a:lstStyle/>
          <a:p>
            <a:r>
              <a:rPr lang="en-US" sz="1800" dirty="0" smtClean="0">
                <a:latin typeface="Arial" charset="0"/>
              </a:rPr>
              <a:t>F</a:t>
            </a:r>
            <a:r>
              <a:rPr lang="en-US" sz="1800" baseline="-25000" dirty="0" smtClean="0">
                <a:latin typeface="Arial" charset="0"/>
              </a:rPr>
              <a:t>1</a:t>
            </a:r>
            <a:endParaRPr lang="en-US" sz="1800" baseline="-25000" dirty="0">
              <a:latin typeface="Arial" charset="0"/>
            </a:endParaRPr>
          </a:p>
        </p:txBody>
      </p:sp>
      <p:sp>
        <p:nvSpPr>
          <p:cNvPr id="1030" name="Oval 5"/>
          <p:cNvSpPr>
            <a:spLocks noChangeAspect="1" noChangeArrowheads="1"/>
          </p:cNvSpPr>
          <p:nvPr/>
        </p:nvSpPr>
        <p:spPr bwMode="auto">
          <a:xfrm>
            <a:off x="1658938" y="1287463"/>
            <a:ext cx="608012" cy="539750"/>
          </a:xfrm>
          <a:prstGeom prst="ellipse">
            <a:avLst/>
          </a:prstGeom>
          <a:noFill/>
          <a:ln w="25400">
            <a:solidFill>
              <a:schemeClr val="tx1"/>
            </a:solidFill>
            <a:round/>
            <a:headEnd/>
            <a:tailEnd/>
          </a:ln>
        </p:spPr>
        <p:txBody>
          <a:bodyPr wrap="none" anchor="ctr"/>
          <a:lstStyle/>
          <a:p>
            <a:pPr eaLnBrk="0" hangingPunct="0"/>
            <a:endParaRPr lang="en-US"/>
          </a:p>
        </p:txBody>
      </p:sp>
      <p:sp>
        <p:nvSpPr>
          <p:cNvPr id="1031" name="Text Box 6"/>
          <p:cNvSpPr txBox="1">
            <a:spLocks noChangeAspect="1" noChangeArrowheads="1"/>
          </p:cNvSpPr>
          <p:nvPr/>
        </p:nvSpPr>
        <p:spPr bwMode="auto">
          <a:xfrm>
            <a:off x="3849688" y="1387475"/>
            <a:ext cx="410690" cy="369332"/>
          </a:xfrm>
          <a:prstGeom prst="rect">
            <a:avLst/>
          </a:prstGeom>
          <a:noFill/>
          <a:ln w="9525">
            <a:noFill/>
            <a:miter lim="800000"/>
            <a:headEnd/>
            <a:tailEnd/>
          </a:ln>
        </p:spPr>
        <p:txBody>
          <a:bodyPr wrap="none">
            <a:spAutoFit/>
          </a:bodyPr>
          <a:lstStyle/>
          <a:p>
            <a:r>
              <a:rPr lang="en-US" sz="1800" dirty="0" smtClean="0">
                <a:latin typeface="Arial" charset="0"/>
              </a:rPr>
              <a:t>F</a:t>
            </a:r>
            <a:r>
              <a:rPr lang="en-US" sz="1800" baseline="-25000" dirty="0" smtClean="0">
                <a:latin typeface="Arial" charset="0"/>
              </a:rPr>
              <a:t>2</a:t>
            </a:r>
            <a:endParaRPr lang="en-US" sz="1800" baseline="-25000" dirty="0">
              <a:latin typeface="Arial" charset="0"/>
            </a:endParaRPr>
          </a:p>
        </p:txBody>
      </p:sp>
      <p:sp>
        <p:nvSpPr>
          <p:cNvPr id="1032" name="Oval 7"/>
          <p:cNvSpPr>
            <a:spLocks noChangeAspect="1" noChangeArrowheads="1"/>
          </p:cNvSpPr>
          <p:nvPr/>
        </p:nvSpPr>
        <p:spPr bwMode="auto">
          <a:xfrm>
            <a:off x="3729038" y="1287463"/>
            <a:ext cx="608012" cy="5397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1033" name="AutoShape 8"/>
          <p:cNvCxnSpPr>
            <a:cxnSpLocks noChangeAspect="1" noChangeShapeType="1"/>
            <a:stCxn id="1030" idx="6"/>
            <a:endCxn id="1032" idx="2"/>
          </p:cNvCxnSpPr>
          <p:nvPr/>
        </p:nvCxnSpPr>
        <p:spPr bwMode="auto">
          <a:xfrm>
            <a:off x="2278063" y="1557338"/>
            <a:ext cx="1439862" cy="0"/>
          </a:xfrm>
          <a:prstGeom prst="straightConnector1">
            <a:avLst/>
          </a:prstGeom>
          <a:noFill/>
          <a:ln w="28575">
            <a:solidFill>
              <a:schemeClr val="tx1"/>
            </a:solidFill>
            <a:round/>
            <a:headEnd/>
            <a:tailEnd type="triangle" w="med" len="med"/>
          </a:ln>
        </p:spPr>
      </p:cxnSp>
      <p:cxnSp>
        <p:nvCxnSpPr>
          <p:cNvPr id="1034" name="AutoShape 9"/>
          <p:cNvCxnSpPr>
            <a:cxnSpLocks noChangeAspect="1" noChangeShapeType="1"/>
            <a:stCxn id="1032" idx="6"/>
          </p:cNvCxnSpPr>
          <p:nvPr/>
        </p:nvCxnSpPr>
        <p:spPr bwMode="auto">
          <a:xfrm>
            <a:off x="4349750" y="1557338"/>
            <a:ext cx="965200" cy="1587"/>
          </a:xfrm>
          <a:prstGeom prst="straightConnector1">
            <a:avLst/>
          </a:prstGeom>
          <a:noFill/>
          <a:ln w="28575">
            <a:solidFill>
              <a:schemeClr val="tx1"/>
            </a:solidFill>
            <a:round/>
            <a:headEnd/>
            <a:tailEnd type="triangle" w="med" len="med"/>
          </a:ln>
        </p:spPr>
      </p:cxnSp>
      <p:sp>
        <p:nvSpPr>
          <p:cNvPr id="1035" name="Text Box 10"/>
          <p:cNvSpPr txBox="1">
            <a:spLocks noChangeAspect="1" noChangeArrowheads="1"/>
          </p:cNvSpPr>
          <p:nvPr/>
        </p:nvSpPr>
        <p:spPr bwMode="auto">
          <a:xfrm>
            <a:off x="6534150" y="1387475"/>
            <a:ext cx="410690" cy="369332"/>
          </a:xfrm>
          <a:prstGeom prst="rect">
            <a:avLst/>
          </a:prstGeom>
          <a:noFill/>
          <a:ln w="9525">
            <a:noFill/>
            <a:miter lim="800000"/>
            <a:headEnd/>
            <a:tailEnd/>
          </a:ln>
        </p:spPr>
        <p:txBody>
          <a:bodyPr wrap="none">
            <a:spAutoFit/>
          </a:bodyPr>
          <a:lstStyle/>
          <a:p>
            <a:r>
              <a:rPr lang="en-US" sz="1800" dirty="0" smtClean="0">
                <a:latin typeface="Arial" charset="0"/>
              </a:rPr>
              <a:t>F</a:t>
            </a:r>
            <a:r>
              <a:rPr lang="en-US" sz="1800" baseline="-25000" dirty="0" smtClean="0">
                <a:latin typeface="Arial" charset="0"/>
              </a:rPr>
              <a:t>n</a:t>
            </a:r>
            <a:endParaRPr lang="en-US" sz="1800" baseline="-25000" dirty="0">
              <a:latin typeface="Arial" charset="0"/>
            </a:endParaRPr>
          </a:p>
        </p:txBody>
      </p:sp>
      <p:sp>
        <p:nvSpPr>
          <p:cNvPr id="1036" name="Oval 11"/>
          <p:cNvSpPr>
            <a:spLocks noChangeAspect="1" noChangeArrowheads="1"/>
          </p:cNvSpPr>
          <p:nvPr/>
        </p:nvSpPr>
        <p:spPr bwMode="auto">
          <a:xfrm>
            <a:off x="6413500" y="1287463"/>
            <a:ext cx="609600" cy="5397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1037" name="AutoShape 12"/>
          <p:cNvCxnSpPr>
            <a:cxnSpLocks noChangeAspect="1" noChangeShapeType="1"/>
            <a:endCxn id="1036" idx="2"/>
          </p:cNvCxnSpPr>
          <p:nvPr/>
        </p:nvCxnSpPr>
        <p:spPr bwMode="auto">
          <a:xfrm>
            <a:off x="5778500" y="1557338"/>
            <a:ext cx="622300" cy="0"/>
          </a:xfrm>
          <a:prstGeom prst="straightConnector1">
            <a:avLst/>
          </a:prstGeom>
          <a:noFill/>
          <a:ln w="28575">
            <a:solidFill>
              <a:schemeClr val="tx1"/>
            </a:solidFill>
            <a:round/>
            <a:headEnd/>
            <a:tailEnd type="triangle" w="med" len="med"/>
          </a:ln>
        </p:spPr>
      </p:cxnSp>
      <p:sp>
        <p:nvSpPr>
          <p:cNvPr id="1038" name="Text Box 13"/>
          <p:cNvSpPr txBox="1">
            <a:spLocks noChangeAspect="1" noChangeArrowheads="1"/>
          </p:cNvSpPr>
          <p:nvPr/>
        </p:nvSpPr>
        <p:spPr bwMode="auto">
          <a:xfrm>
            <a:off x="5308600" y="1322388"/>
            <a:ext cx="412750" cy="366712"/>
          </a:xfrm>
          <a:prstGeom prst="rect">
            <a:avLst/>
          </a:prstGeom>
          <a:noFill/>
          <a:ln w="9525">
            <a:noFill/>
            <a:miter lim="800000"/>
            <a:headEnd/>
            <a:tailEnd/>
          </a:ln>
        </p:spPr>
        <p:txBody>
          <a:bodyPr wrap="none">
            <a:spAutoFit/>
          </a:bodyPr>
          <a:lstStyle/>
          <a:p>
            <a:r>
              <a:rPr lang="en-US" sz="1800">
                <a:latin typeface="Arial" charset="0"/>
              </a:rPr>
              <a:t>…</a:t>
            </a:r>
          </a:p>
        </p:txBody>
      </p:sp>
      <p:sp>
        <p:nvSpPr>
          <p:cNvPr id="1039" name="Text Box 14"/>
          <p:cNvSpPr txBox="1">
            <a:spLocks noChangeAspect="1" noChangeArrowheads="1"/>
          </p:cNvSpPr>
          <p:nvPr/>
        </p:nvSpPr>
        <p:spPr bwMode="auto">
          <a:xfrm>
            <a:off x="1779588" y="2266950"/>
            <a:ext cx="436338" cy="369332"/>
          </a:xfrm>
          <a:prstGeom prst="rect">
            <a:avLst/>
          </a:prstGeom>
          <a:noFill/>
          <a:ln w="9525">
            <a:noFill/>
            <a:miter lim="800000"/>
            <a:headEnd/>
            <a:tailEnd/>
          </a:ln>
        </p:spPr>
        <p:txBody>
          <a:bodyPr wrap="none">
            <a:spAutoFit/>
          </a:bodyPr>
          <a:lstStyle/>
          <a:p>
            <a:r>
              <a:rPr lang="en-US" sz="1800" dirty="0" smtClean="0">
                <a:latin typeface="Arial" charset="0"/>
              </a:rPr>
              <a:t>H</a:t>
            </a:r>
            <a:r>
              <a:rPr lang="en-US" sz="1800" baseline="-25000" dirty="0" smtClean="0">
                <a:latin typeface="Arial" charset="0"/>
              </a:rPr>
              <a:t>1</a:t>
            </a:r>
            <a:endParaRPr lang="en-US" sz="1800" baseline="-25000" dirty="0">
              <a:latin typeface="Arial" charset="0"/>
            </a:endParaRPr>
          </a:p>
        </p:txBody>
      </p:sp>
      <p:sp>
        <p:nvSpPr>
          <p:cNvPr id="1040" name="Oval 15"/>
          <p:cNvSpPr>
            <a:spLocks noChangeAspect="1" noChangeArrowheads="1"/>
          </p:cNvSpPr>
          <p:nvPr/>
        </p:nvSpPr>
        <p:spPr bwMode="auto">
          <a:xfrm>
            <a:off x="1658938" y="2165350"/>
            <a:ext cx="608012" cy="539750"/>
          </a:xfrm>
          <a:prstGeom prst="ellipse">
            <a:avLst/>
          </a:prstGeom>
          <a:noFill/>
          <a:ln w="25400">
            <a:solidFill>
              <a:schemeClr val="tx1"/>
            </a:solidFill>
            <a:round/>
            <a:headEnd/>
            <a:tailEnd/>
          </a:ln>
        </p:spPr>
        <p:txBody>
          <a:bodyPr wrap="none" anchor="ctr"/>
          <a:lstStyle/>
          <a:p>
            <a:pPr eaLnBrk="0" hangingPunct="0"/>
            <a:endParaRPr lang="en-US"/>
          </a:p>
        </p:txBody>
      </p:sp>
      <p:sp>
        <p:nvSpPr>
          <p:cNvPr id="1041" name="Text Box 16"/>
          <p:cNvSpPr txBox="1">
            <a:spLocks noChangeAspect="1" noChangeArrowheads="1"/>
          </p:cNvSpPr>
          <p:nvPr/>
        </p:nvSpPr>
        <p:spPr bwMode="auto">
          <a:xfrm>
            <a:off x="3849688" y="2266950"/>
            <a:ext cx="436338" cy="369332"/>
          </a:xfrm>
          <a:prstGeom prst="rect">
            <a:avLst/>
          </a:prstGeom>
          <a:noFill/>
          <a:ln w="9525">
            <a:noFill/>
            <a:miter lim="800000"/>
            <a:headEnd/>
            <a:tailEnd/>
          </a:ln>
        </p:spPr>
        <p:txBody>
          <a:bodyPr wrap="none">
            <a:spAutoFit/>
          </a:bodyPr>
          <a:lstStyle/>
          <a:p>
            <a:r>
              <a:rPr lang="en-US" sz="1800" dirty="0" smtClean="0">
                <a:latin typeface="Arial" charset="0"/>
              </a:rPr>
              <a:t>H</a:t>
            </a:r>
            <a:r>
              <a:rPr lang="en-US" sz="1800" baseline="-25000" dirty="0" smtClean="0">
                <a:latin typeface="Arial" charset="0"/>
              </a:rPr>
              <a:t>2</a:t>
            </a:r>
            <a:endParaRPr lang="en-US" sz="1800" baseline="-25000" dirty="0">
              <a:latin typeface="Arial" charset="0"/>
            </a:endParaRPr>
          </a:p>
        </p:txBody>
      </p:sp>
      <p:sp>
        <p:nvSpPr>
          <p:cNvPr id="1042" name="Oval 17"/>
          <p:cNvSpPr>
            <a:spLocks noChangeAspect="1" noChangeArrowheads="1"/>
          </p:cNvSpPr>
          <p:nvPr/>
        </p:nvSpPr>
        <p:spPr bwMode="auto">
          <a:xfrm>
            <a:off x="3729038" y="2165350"/>
            <a:ext cx="608012" cy="539750"/>
          </a:xfrm>
          <a:prstGeom prst="ellipse">
            <a:avLst/>
          </a:prstGeom>
          <a:noFill/>
          <a:ln w="25400">
            <a:solidFill>
              <a:schemeClr val="tx1"/>
            </a:solidFill>
            <a:round/>
            <a:headEnd/>
            <a:tailEnd/>
          </a:ln>
        </p:spPr>
        <p:txBody>
          <a:bodyPr wrap="none" anchor="ctr"/>
          <a:lstStyle/>
          <a:p>
            <a:pPr eaLnBrk="0" hangingPunct="0"/>
            <a:endParaRPr lang="en-US"/>
          </a:p>
        </p:txBody>
      </p:sp>
      <p:sp>
        <p:nvSpPr>
          <p:cNvPr id="1043" name="Text Box 18"/>
          <p:cNvSpPr txBox="1">
            <a:spLocks noChangeAspect="1" noChangeArrowheads="1"/>
          </p:cNvSpPr>
          <p:nvPr/>
        </p:nvSpPr>
        <p:spPr bwMode="auto">
          <a:xfrm>
            <a:off x="6534150" y="2266950"/>
            <a:ext cx="436338" cy="369332"/>
          </a:xfrm>
          <a:prstGeom prst="rect">
            <a:avLst/>
          </a:prstGeom>
          <a:noFill/>
          <a:ln w="9525">
            <a:noFill/>
            <a:miter lim="800000"/>
            <a:headEnd/>
            <a:tailEnd/>
          </a:ln>
        </p:spPr>
        <p:txBody>
          <a:bodyPr wrap="none">
            <a:spAutoFit/>
          </a:bodyPr>
          <a:lstStyle/>
          <a:p>
            <a:r>
              <a:rPr lang="en-US" sz="1800" dirty="0" err="1" smtClean="0">
                <a:latin typeface="Arial" charset="0"/>
              </a:rPr>
              <a:t>H</a:t>
            </a:r>
            <a:r>
              <a:rPr lang="en-US" sz="1800" baseline="-25000" dirty="0" err="1" smtClean="0">
                <a:latin typeface="Arial" charset="0"/>
              </a:rPr>
              <a:t>n</a:t>
            </a:r>
            <a:endParaRPr lang="en-US" sz="1800" baseline="-25000" dirty="0">
              <a:latin typeface="Arial" charset="0"/>
            </a:endParaRPr>
          </a:p>
        </p:txBody>
      </p:sp>
      <p:sp>
        <p:nvSpPr>
          <p:cNvPr id="1044" name="Oval 19"/>
          <p:cNvSpPr>
            <a:spLocks noChangeAspect="1" noChangeArrowheads="1"/>
          </p:cNvSpPr>
          <p:nvPr/>
        </p:nvSpPr>
        <p:spPr bwMode="auto">
          <a:xfrm>
            <a:off x="6413500" y="2165350"/>
            <a:ext cx="609600" cy="5397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1045" name="AutoShape 20"/>
          <p:cNvCxnSpPr>
            <a:cxnSpLocks noChangeAspect="1" noChangeShapeType="1"/>
            <a:stCxn id="1030" idx="4"/>
            <a:endCxn id="1040" idx="0"/>
          </p:cNvCxnSpPr>
          <p:nvPr/>
        </p:nvCxnSpPr>
        <p:spPr bwMode="auto">
          <a:xfrm>
            <a:off x="1963738" y="1838325"/>
            <a:ext cx="0" cy="315913"/>
          </a:xfrm>
          <a:prstGeom prst="straightConnector1">
            <a:avLst/>
          </a:prstGeom>
          <a:noFill/>
          <a:ln w="28575">
            <a:solidFill>
              <a:schemeClr val="tx1"/>
            </a:solidFill>
            <a:round/>
            <a:headEnd/>
            <a:tailEnd type="triangle" w="med" len="med"/>
          </a:ln>
        </p:spPr>
      </p:cxnSp>
      <p:cxnSp>
        <p:nvCxnSpPr>
          <p:cNvPr id="1046" name="AutoShape 21"/>
          <p:cNvCxnSpPr>
            <a:cxnSpLocks noChangeAspect="1" noChangeShapeType="1"/>
            <a:stCxn id="1036" idx="4"/>
            <a:endCxn id="1044" idx="0"/>
          </p:cNvCxnSpPr>
          <p:nvPr/>
        </p:nvCxnSpPr>
        <p:spPr bwMode="auto">
          <a:xfrm>
            <a:off x="6718300" y="1838325"/>
            <a:ext cx="0" cy="315913"/>
          </a:xfrm>
          <a:prstGeom prst="straightConnector1">
            <a:avLst/>
          </a:prstGeom>
          <a:noFill/>
          <a:ln w="28575">
            <a:solidFill>
              <a:schemeClr val="tx1"/>
            </a:solidFill>
            <a:round/>
            <a:headEnd/>
            <a:tailEnd type="triangle" w="med" len="med"/>
          </a:ln>
        </p:spPr>
      </p:cxnSp>
      <p:cxnSp>
        <p:nvCxnSpPr>
          <p:cNvPr id="1047" name="AutoShape 22"/>
          <p:cNvCxnSpPr>
            <a:cxnSpLocks noChangeAspect="1" noChangeShapeType="1"/>
            <a:stCxn id="1032" idx="4"/>
            <a:endCxn id="1042" idx="0"/>
          </p:cNvCxnSpPr>
          <p:nvPr/>
        </p:nvCxnSpPr>
        <p:spPr bwMode="auto">
          <a:xfrm>
            <a:off x="4032250" y="1838325"/>
            <a:ext cx="0" cy="315913"/>
          </a:xfrm>
          <a:prstGeom prst="straightConnector1">
            <a:avLst/>
          </a:prstGeom>
          <a:noFill/>
          <a:ln w="28575">
            <a:solidFill>
              <a:schemeClr val="tx1"/>
            </a:solidFill>
            <a:round/>
            <a:headEnd/>
            <a:tailEnd type="triangle" w="med" len="med"/>
          </a:ln>
        </p:spPr>
      </p:cxnSp>
      <p:sp>
        <p:nvSpPr>
          <p:cNvPr id="1048" name="Oval 24"/>
          <p:cNvSpPr>
            <a:spLocks noChangeAspect="1" noChangeArrowheads="1"/>
          </p:cNvSpPr>
          <p:nvPr/>
        </p:nvSpPr>
        <p:spPr bwMode="auto">
          <a:xfrm>
            <a:off x="2241550" y="4664075"/>
            <a:ext cx="608013" cy="541338"/>
          </a:xfrm>
          <a:prstGeom prst="ellipse">
            <a:avLst/>
          </a:prstGeom>
          <a:noFill/>
          <a:ln w="25400">
            <a:solidFill>
              <a:schemeClr val="tx1"/>
            </a:solidFill>
            <a:round/>
            <a:headEnd/>
            <a:tailEnd/>
          </a:ln>
        </p:spPr>
        <p:txBody>
          <a:bodyPr wrap="none" anchor="ctr"/>
          <a:lstStyle/>
          <a:p>
            <a:pPr eaLnBrk="0" hangingPunct="0"/>
            <a:endParaRPr lang="en-US"/>
          </a:p>
        </p:txBody>
      </p:sp>
      <p:sp>
        <p:nvSpPr>
          <p:cNvPr id="1049" name="Oval 26"/>
          <p:cNvSpPr>
            <a:spLocks noChangeAspect="1" noChangeArrowheads="1"/>
          </p:cNvSpPr>
          <p:nvPr/>
        </p:nvSpPr>
        <p:spPr bwMode="auto">
          <a:xfrm>
            <a:off x="4311650" y="4664075"/>
            <a:ext cx="608013" cy="541338"/>
          </a:xfrm>
          <a:prstGeom prst="ellipse">
            <a:avLst/>
          </a:prstGeom>
          <a:noFill/>
          <a:ln w="25400">
            <a:solidFill>
              <a:schemeClr val="tx1"/>
            </a:solidFill>
            <a:round/>
            <a:headEnd/>
            <a:tailEnd/>
          </a:ln>
        </p:spPr>
        <p:txBody>
          <a:bodyPr wrap="none" anchor="ctr"/>
          <a:lstStyle/>
          <a:p>
            <a:pPr eaLnBrk="0" hangingPunct="0"/>
            <a:endParaRPr lang="en-US"/>
          </a:p>
        </p:txBody>
      </p:sp>
      <p:sp>
        <p:nvSpPr>
          <p:cNvPr id="1050" name="Oval 28"/>
          <p:cNvSpPr>
            <a:spLocks noChangeAspect="1" noChangeArrowheads="1"/>
          </p:cNvSpPr>
          <p:nvPr/>
        </p:nvSpPr>
        <p:spPr bwMode="auto">
          <a:xfrm>
            <a:off x="6997700" y="4664075"/>
            <a:ext cx="608013" cy="541338"/>
          </a:xfrm>
          <a:prstGeom prst="ellipse">
            <a:avLst/>
          </a:prstGeom>
          <a:noFill/>
          <a:ln w="25400">
            <a:solidFill>
              <a:schemeClr val="tx1"/>
            </a:solidFill>
            <a:round/>
            <a:headEnd/>
            <a:tailEnd/>
          </a:ln>
        </p:spPr>
        <p:txBody>
          <a:bodyPr wrap="none" anchor="ctr"/>
          <a:lstStyle/>
          <a:p>
            <a:pPr eaLnBrk="0" hangingPunct="0"/>
            <a:endParaRPr lang="en-US"/>
          </a:p>
        </p:txBody>
      </p:sp>
      <p:sp>
        <p:nvSpPr>
          <p:cNvPr id="1051" name="Text Box 38"/>
          <p:cNvSpPr txBox="1">
            <a:spLocks noChangeAspect="1" noChangeArrowheads="1"/>
          </p:cNvSpPr>
          <p:nvPr/>
        </p:nvSpPr>
        <p:spPr bwMode="auto">
          <a:xfrm>
            <a:off x="1779588" y="3074988"/>
            <a:ext cx="453970" cy="369332"/>
          </a:xfrm>
          <a:prstGeom prst="rect">
            <a:avLst/>
          </a:prstGeom>
          <a:noFill/>
          <a:ln w="9525">
            <a:noFill/>
            <a:miter lim="800000"/>
            <a:headEnd/>
            <a:tailEnd/>
          </a:ln>
        </p:spPr>
        <p:txBody>
          <a:bodyPr wrap="none">
            <a:spAutoFit/>
          </a:bodyPr>
          <a:lstStyle/>
          <a:p>
            <a:r>
              <a:rPr lang="en-US" sz="1800" dirty="0">
                <a:latin typeface="Arial" charset="0"/>
              </a:rPr>
              <a:t>F</a:t>
            </a:r>
            <a:r>
              <a:rPr lang="en-US" sz="1800" dirty="0" smtClean="0">
                <a:latin typeface="Arial" charset="0"/>
              </a:rPr>
              <a:t>'</a:t>
            </a:r>
            <a:r>
              <a:rPr lang="en-US" sz="1800" baseline="-25000" dirty="0" smtClean="0">
                <a:latin typeface="Arial" charset="0"/>
              </a:rPr>
              <a:t>1</a:t>
            </a:r>
            <a:endParaRPr lang="en-US" sz="1800" baseline="-25000" dirty="0">
              <a:latin typeface="Arial" charset="0"/>
            </a:endParaRPr>
          </a:p>
        </p:txBody>
      </p:sp>
      <p:sp>
        <p:nvSpPr>
          <p:cNvPr id="1052" name="Oval 39"/>
          <p:cNvSpPr>
            <a:spLocks noChangeAspect="1" noChangeArrowheads="1"/>
          </p:cNvSpPr>
          <p:nvPr/>
        </p:nvSpPr>
        <p:spPr bwMode="auto">
          <a:xfrm>
            <a:off x="1658938" y="2974975"/>
            <a:ext cx="608012" cy="541338"/>
          </a:xfrm>
          <a:prstGeom prst="ellipse">
            <a:avLst/>
          </a:prstGeom>
          <a:noFill/>
          <a:ln w="25400">
            <a:solidFill>
              <a:schemeClr val="tx1"/>
            </a:solidFill>
            <a:round/>
            <a:headEnd/>
            <a:tailEnd/>
          </a:ln>
        </p:spPr>
        <p:txBody>
          <a:bodyPr wrap="none" anchor="ctr"/>
          <a:lstStyle/>
          <a:p>
            <a:pPr eaLnBrk="0" hangingPunct="0"/>
            <a:endParaRPr lang="en-US"/>
          </a:p>
        </p:txBody>
      </p:sp>
      <p:sp>
        <p:nvSpPr>
          <p:cNvPr id="1053" name="Text Box 40"/>
          <p:cNvSpPr txBox="1">
            <a:spLocks noChangeAspect="1" noChangeArrowheads="1"/>
          </p:cNvSpPr>
          <p:nvPr/>
        </p:nvSpPr>
        <p:spPr bwMode="auto">
          <a:xfrm>
            <a:off x="3849688" y="3074988"/>
            <a:ext cx="453970" cy="369332"/>
          </a:xfrm>
          <a:prstGeom prst="rect">
            <a:avLst/>
          </a:prstGeom>
          <a:noFill/>
          <a:ln w="9525">
            <a:noFill/>
            <a:miter lim="800000"/>
            <a:headEnd/>
            <a:tailEnd/>
          </a:ln>
        </p:spPr>
        <p:txBody>
          <a:bodyPr wrap="none">
            <a:spAutoFit/>
          </a:bodyPr>
          <a:lstStyle/>
          <a:p>
            <a:r>
              <a:rPr lang="en-US" sz="1800" dirty="0" smtClean="0">
                <a:latin typeface="Arial" charset="0"/>
              </a:rPr>
              <a:t>F'</a:t>
            </a:r>
            <a:r>
              <a:rPr lang="en-US" sz="1800" baseline="-25000" dirty="0" smtClean="0">
                <a:latin typeface="Arial" charset="0"/>
              </a:rPr>
              <a:t>2</a:t>
            </a:r>
            <a:endParaRPr lang="en-US" sz="1800" baseline="-25000" dirty="0">
              <a:latin typeface="Arial" charset="0"/>
            </a:endParaRPr>
          </a:p>
        </p:txBody>
      </p:sp>
      <p:sp>
        <p:nvSpPr>
          <p:cNvPr id="1054" name="Oval 41"/>
          <p:cNvSpPr>
            <a:spLocks noChangeAspect="1" noChangeArrowheads="1"/>
          </p:cNvSpPr>
          <p:nvPr/>
        </p:nvSpPr>
        <p:spPr bwMode="auto">
          <a:xfrm>
            <a:off x="3729038" y="2974975"/>
            <a:ext cx="608012" cy="541338"/>
          </a:xfrm>
          <a:prstGeom prst="ellipse">
            <a:avLst/>
          </a:prstGeom>
          <a:noFill/>
          <a:ln w="25400">
            <a:solidFill>
              <a:schemeClr val="tx1"/>
            </a:solidFill>
            <a:round/>
            <a:headEnd/>
            <a:tailEnd/>
          </a:ln>
        </p:spPr>
        <p:txBody>
          <a:bodyPr wrap="none" anchor="ctr"/>
          <a:lstStyle/>
          <a:p>
            <a:pPr eaLnBrk="0" hangingPunct="0"/>
            <a:endParaRPr lang="en-US"/>
          </a:p>
        </p:txBody>
      </p:sp>
      <p:cxnSp>
        <p:nvCxnSpPr>
          <p:cNvPr id="1055" name="AutoShape 42"/>
          <p:cNvCxnSpPr>
            <a:cxnSpLocks noChangeAspect="1" noChangeShapeType="1"/>
            <a:stCxn id="1052" idx="6"/>
            <a:endCxn id="1054" idx="2"/>
          </p:cNvCxnSpPr>
          <p:nvPr/>
        </p:nvCxnSpPr>
        <p:spPr bwMode="auto">
          <a:xfrm>
            <a:off x="2278063" y="3246438"/>
            <a:ext cx="1439862" cy="0"/>
          </a:xfrm>
          <a:prstGeom prst="straightConnector1">
            <a:avLst/>
          </a:prstGeom>
          <a:noFill/>
          <a:ln w="28575">
            <a:solidFill>
              <a:schemeClr val="tx1"/>
            </a:solidFill>
            <a:round/>
            <a:headEnd/>
            <a:tailEnd type="triangle" w="med" len="med"/>
          </a:ln>
        </p:spPr>
      </p:cxnSp>
      <p:cxnSp>
        <p:nvCxnSpPr>
          <p:cNvPr id="1056" name="AutoShape 43"/>
          <p:cNvCxnSpPr>
            <a:cxnSpLocks noChangeAspect="1" noChangeShapeType="1"/>
            <a:stCxn id="1054" idx="6"/>
          </p:cNvCxnSpPr>
          <p:nvPr/>
        </p:nvCxnSpPr>
        <p:spPr bwMode="auto">
          <a:xfrm>
            <a:off x="4349750" y="3246438"/>
            <a:ext cx="965200" cy="0"/>
          </a:xfrm>
          <a:prstGeom prst="straightConnector1">
            <a:avLst/>
          </a:prstGeom>
          <a:noFill/>
          <a:ln w="28575">
            <a:solidFill>
              <a:schemeClr val="tx1"/>
            </a:solidFill>
            <a:round/>
            <a:headEnd/>
            <a:tailEnd type="triangle" w="med" len="med"/>
          </a:ln>
        </p:spPr>
      </p:cxnSp>
      <p:sp>
        <p:nvSpPr>
          <p:cNvPr id="1057" name="Text Box 44"/>
          <p:cNvSpPr txBox="1">
            <a:spLocks noChangeAspect="1" noChangeArrowheads="1"/>
          </p:cNvSpPr>
          <p:nvPr/>
        </p:nvSpPr>
        <p:spPr bwMode="auto">
          <a:xfrm>
            <a:off x="6534150" y="3074988"/>
            <a:ext cx="453970" cy="369332"/>
          </a:xfrm>
          <a:prstGeom prst="rect">
            <a:avLst/>
          </a:prstGeom>
          <a:noFill/>
          <a:ln w="9525">
            <a:noFill/>
            <a:miter lim="800000"/>
            <a:headEnd/>
            <a:tailEnd/>
          </a:ln>
        </p:spPr>
        <p:txBody>
          <a:bodyPr wrap="none">
            <a:spAutoFit/>
          </a:bodyPr>
          <a:lstStyle/>
          <a:p>
            <a:r>
              <a:rPr lang="en-US" sz="1800" dirty="0" err="1">
                <a:latin typeface="Arial" charset="0"/>
              </a:rPr>
              <a:t>F</a:t>
            </a:r>
            <a:r>
              <a:rPr lang="en-US" sz="1800" dirty="0" err="1" smtClean="0">
                <a:latin typeface="Arial" charset="0"/>
              </a:rPr>
              <a:t>'</a:t>
            </a:r>
            <a:r>
              <a:rPr lang="en-US" sz="1800" baseline="-25000" dirty="0" err="1" smtClean="0">
                <a:latin typeface="Arial" charset="0"/>
              </a:rPr>
              <a:t>n</a:t>
            </a:r>
            <a:endParaRPr lang="en-US" sz="1800" baseline="-25000" dirty="0">
              <a:latin typeface="Arial" charset="0"/>
            </a:endParaRPr>
          </a:p>
        </p:txBody>
      </p:sp>
      <p:sp>
        <p:nvSpPr>
          <p:cNvPr id="1058" name="Oval 45"/>
          <p:cNvSpPr>
            <a:spLocks noChangeAspect="1" noChangeArrowheads="1"/>
          </p:cNvSpPr>
          <p:nvPr/>
        </p:nvSpPr>
        <p:spPr bwMode="auto">
          <a:xfrm>
            <a:off x="6413500" y="2974975"/>
            <a:ext cx="609600" cy="541338"/>
          </a:xfrm>
          <a:prstGeom prst="ellipse">
            <a:avLst/>
          </a:prstGeom>
          <a:noFill/>
          <a:ln w="25400">
            <a:solidFill>
              <a:schemeClr val="tx1"/>
            </a:solidFill>
            <a:round/>
            <a:headEnd/>
            <a:tailEnd/>
          </a:ln>
        </p:spPr>
        <p:txBody>
          <a:bodyPr wrap="none" anchor="ctr"/>
          <a:lstStyle/>
          <a:p>
            <a:pPr eaLnBrk="0" hangingPunct="0"/>
            <a:endParaRPr lang="en-US"/>
          </a:p>
        </p:txBody>
      </p:sp>
      <p:cxnSp>
        <p:nvCxnSpPr>
          <p:cNvPr id="1059" name="AutoShape 46"/>
          <p:cNvCxnSpPr>
            <a:cxnSpLocks noChangeAspect="1" noChangeShapeType="1"/>
            <a:endCxn id="1058" idx="2"/>
          </p:cNvCxnSpPr>
          <p:nvPr/>
        </p:nvCxnSpPr>
        <p:spPr bwMode="auto">
          <a:xfrm>
            <a:off x="5778500" y="3246438"/>
            <a:ext cx="622300" cy="0"/>
          </a:xfrm>
          <a:prstGeom prst="straightConnector1">
            <a:avLst/>
          </a:prstGeom>
          <a:noFill/>
          <a:ln w="28575">
            <a:solidFill>
              <a:schemeClr val="tx1"/>
            </a:solidFill>
            <a:round/>
            <a:headEnd/>
            <a:tailEnd type="triangle" w="med" len="med"/>
          </a:ln>
        </p:spPr>
      </p:cxnSp>
      <p:sp>
        <p:nvSpPr>
          <p:cNvPr id="1060" name="Text Box 47"/>
          <p:cNvSpPr txBox="1">
            <a:spLocks noChangeAspect="1" noChangeArrowheads="1"/>
          </p:cNvSpPr>
          <p:nvPr/>
        </p:nvSpPr>
        <p:spPr bwMode="auto">
          <a:xfrm>
            <a:off x="5308600" y="3011488"/>
            <a:ext cx="412750" cy="366712"/>
          </a:xfrm>
          <a:prstGeom prst="rect">
            <a:avLst/>
          </a:prstGeom>
          <a:noFill/>
          <a:ln w="9525">
            <a:noFill/>
            <a:miter lim="800000"/>
            <a:headEnd/>
            <a:tailEnd/>
          </a:ln>
        </p:spPr>
        <p:txBody>
          <a:bodyPr wrap="none">
            <a:spAutoFit/>
          </a:bodyPr>
          <a:lstStyle/>
          <a:p>
            <a:r>
              <a:rPr lang="en-US" sz="1800" dirty="0">
                <a:latin typeface="Arial" charset="0"/>
              </a:rPr>
              <a:t>…</a:t>
            </a:r>
          </a:p>
        </p:txBody>
      </p:sp>
      <p:sp>
        <p:nvSpPr>
          <p:cNvPr id="1061" name="Text Box 48"/>
          <p:cNvSpPr txBox="1">
            <a:spLocks noChangeAspect="1" noChangeArrowheads="1"/>
          </p:cNvSpPr>
          <p:nvPr/>
        </p:nvSpPr>
        <p:spPr bwMode="auto">
          <a:xfrm>
            <a:off x="1779588" y="3954463"/>
            <a:ext cx="503237" cy="366712"/>
          </a:xfrm>
          <a:prstGeom prst="rect">
            <a:avLst/>
          </a:prstGeom>
          <a:noFill/>
          <a:ln w="9525">
            <a:noFill/>
            <a:miter lim="800000"/>
            <a:headEnd/>
            <a:tailEnd/>
          </a:ln>
        </p:spPr>
        <p:txBody>
          <a:bodyPr>
            <a:spAutoFit/>
          </a:bodyPr>
          <a:lstStyle/>
          <a:p>
            <a:r>
              <a:rPr lang="en-US" sz="1800" dirty="0">
                <a:latin typeface="Arial" charset="0"/>
              </a:rPr>
              <a:t>H</a:t>
            </a:r>
            <a:r>
              <a:rPr lang="en-US" sz="1800" dirty="0" smtClean="0">
                <a:latin typeface="Arial" charset="0"/>
              </a:rPr>
              <a:t>'</a:t>
            </a:r>
            <a:r>
              <a:rPr lang="en-US" sz="1800" baseline="-25000" dirty="0" smtClean="0">
                <a:latin typeface="Arial" charset="0"/>
              </a:rPr>
              <a:t>1</a:t>
            </a:r>
            <a:endParaRPr lang="en-US" sz="1800" baseline="-25000" dirty="0">
              <a:latin typeface="Arial" charset="0"/>
            </a:endParaRPr>
          </a:p>
        </p:txBody>
      </p:sp>
      <p:sp>
        <p:nvSpPr>
          <p:cNvPr id="1062" name="Oval 49"/>
          <p:cNvSpPr>
            <a:spLocks noChangeAspect="1" noChangeArrowheads="1"/>
          </p:cNvSpPr>
          <p:nvPr/>
        </p:nvSpPr>
        <p:spPr bwMode="auto">
          <a:xfrm>
            <a:off x="1658938" y="3854450"/>
            <a:ext cx="608012" cy="539750"/>
          </a:xfrm>
          <a:prstGeom prst="ellipse">
            <a:avLst/>
          </a:prstGeom>
          <a:noFill/>
          <a:ln w="25400">
            <a:solidFill>
              <a:schemeClr val="tx1"/>
            </a:solidFill>
            <a:round/>
            <a:headEnd/>
            <a:tailEnd/>
          </a:ln>
        </p:spPr>
        <p:txBody>
          <a:bodyPr wrap="none" anchor="ctr"/>
          <a:lstStyle/>
          <a:p>
            <a:pPr eaLnBrk="0" hangingPunct="0"/>
            <a:endParaRPr lang="en-US"/>
          </a:p>
        </p:txBody>
      </p:sp>
      <p:sp>
        <p:nvSpPr>
          <p:cNvPr id="1063" name="Text Box 50"/>
          <p:cNvSpPr txBox="1">
            <a:spLocks noChangeAspect="1" noChangeArrowheads="1"/>
          </p:cNvSpPr>
          <p:nvPr/>
        </p:nvSpPr>
        <p:spPr bwMode="auto">
          <a:xfrm>
            <a:off x="3849688" y="3954463"/>
            <a:ext cx="479618" cy="369332"/>
          </a:xfrm>
          <a:prstGeom prst="rect">
            <a:avLst/>
          </a:prstGeom>
          <a:noFill/>
          <a:ln w="9525">
            <a:noFill/>
            <a:miter lim="800000"/>
            <a:headEnd/>
            <a:tailEnd/>
          </a:ln>
        </p:spPr>
        <p:txBody>
          <a:bodyPr wrap="none">
            <a:spAutoFit/>
          </a:bodyPr>
          <a:lstStyle/>
          <a:p>
            <a:r>
              <a:rPr lang="en-US" sz="1800" dirty="0">
                <a:latin typeface="Arial" charset="0"/>
              </a:rPr>
              <a:t>H</a:t>
            </a:r>
            <a:r>
              <a:rPr lang="en-US" sz="1800" dirty="0" smtClean="0">
                <a:latin typeface="Arial" charset="0"/>
              </a:rPr>
              <a:t>'</a:t>
            </a:r>
            <a:r>
              <a:rPr lang="en-US" sz="1800" baseline="-25000" dirty="0" smtClean="0">
                <a:latin typeface="Arial" charset="0"/>
              </a:rPr>
              <a:t>2</a:t>
            </a:r>
            <a:endParaRPr lang="en-US" sz="1800" baseline="-25000" dirty="0">
              <a:latin typeface="Arial" charset="0"/>
            </a:endParaRPr>
          </a:p>
        </p:txBody>
      </p:sp>
      <p:sp>
        <p:nvSpPr>
          <p:cNvPr id="1064" name="Oval 51"/>
          <p:cNvSpPr>
            <a:spLocks noChangeAspect="1" noChangeArrowheads="1"/>
          </p:cNvSpPr>
          <p:nvPr/>
        </p:nvSpPr>
        <p:spPr bwMode="auto">
          <a:xfrm>
            <a:off x="3729038" y="3854450"/>
            <a:ext cx="608012" cy="539750"/>
          </a:xfrm>
          <a:prstGeom prst="ellipse">
            <a:avLst/>
          </a:prstGeom>
          <a:noFill/>
          <a:ln w="25400">
            <a:solidFill>
              <a:schemeClr val="tx1"/>
            </a:solidFill>
            <a:round/>
            <a:headEnd/>
            <a:tailEnd/>
          </a:ln>
        </p:spPr>
        <p:txBody>
          <a:bodyPr wrap="none" anchor="ctr"/>
          <a:lstStyle/>
          <a:p>
            <a:pPr eaLnBrk="0" hangingPunct="0"/>
            <a:endParaRPr lang="en-US"/>
          </a:p>
        </p:txBody>
      </p:sp>
      <p:sp>
        <p:nvSpPr>
          <p:cNvPr id="1065" name="Text Box 52"/>
          <p:cNvSpPr txBox="1">
            <a:spLocks noChangeAspect="1" noChangeArrowheads="1"/>
          </p:cNvSpPr>
          <p:nvPr/>
        </p:nvSpPr>
        <p:spPr bwMode="auto">
          <a:xfrm>
            <a:off x="6534150" y="3954463"/>
            <a:ext cx="479618" cy="369332"/>
          </a:xfrm>
          <a:prstGeom prst="rect">
            <a:avLst/>
          </a:prstGeom>
          <a:noFill/>
          <a:ln w="9525">
            <a:noFill/>
            <a:miter lim="800000"/>
            <a:headEnd/>
            <a:tailEnd/>
          </a:ln>
        </p:spPr>
        <p:txBody>
          <a:bodyPr wrap="none">
            <a:spAutoFit/>
          </a:bodyPr>
          <a:lstStyle/>
          <a:p>
            <a:r>
              <a:rPr lang="en-US" sz="1800" dirty="0" err="1">
                <a:latin typeface="Arial" charset="0"/>
              </a:rPr>
              <a:t>H</a:t>
            </a:r>
            <a:r>
              <a:rPr lang="en-US" sz="1800" dirty="0" err="1" smtClean="0">
                <a:latin typeface="Arial" charset="0"/>
              </a:rPr>
              <a:t>'</a:t>
            </a:r>
            <a:r>
              <a:rPr lang="en-US" sz="1800" baseline="-25000" dirty="0" err="1" smtClean="0">
                <a:latin typeface="Arial" charset="0"/>
              </a:rPr>
              <a:t>n</a:t>
            </a:r>
            <a:endParaRPr lang="en-US" sz="1800" baseline="-25000" dirty="0">
              <a:latin typeface="Arial" charset="0"/>
            </a:endParaRPr>
          </a:p>
        </p:txBody>
      </p:sp>
      <p:sp>
        <p:nvSpPr>
          <p:cNvPr id="1066" name="Oval 53"/>
          <p:cNvSpPr>
            <a:spLocks noChangeAspect="1" noChangeArrowheads="1"/>
          </p:cNvSpPr>
          <p:nvPr/>
        </p:nvSpPr>
        <p:spPr bwMode="auto">
          <a:xfrm>
            <a:off x="6413500" y="3854450"/>
            <a:ext cx="609600" cy="5397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1067" name="AutoShape 54"/>
          <p:cNvCxnSpPr>
            <a:cxnSpLocks noChangeAspect="1" noChangeShapeType="1"/>
            <a:stCxn id="1052" idx="4"/>
            <a:endCxn id="1062" idx="0"/>
          </p:cNvCxnSpPr>
          <p:nvPr/>
        </p:nvCxnSpPr>
        <p:spPr bwMode="auto">
          <a:xfrm>
            <a:off x="1963738" y="3527425"/>
            <a:ext cx="0" cy="315913"/>
          </a:xfrm>
          <a:prstGeom prst="straightConnector1">
            <a:avLst/>
          </a:prstGeom>
          <a:noFill/>
          <a:ln w="28575">
            <a:solidFill>
              <a:schemeClr val="tx1"/>
            </a:solidFill>
            <a:round/>
            <a:headEnd/>
            <a:tailEnd type="triangle" w="med" len="med"/>
          </a:ln>
        </p:spPr>
      </p:cxnSp>
      <p:cxnSp>
        <p:nvCxnSpPr>
          <p:cNvPr id="1068" name="AutoShape 55"/>
          <p:cNvCxnSpPr>
            <a:cxnSpLocks noChangeAspect="1" noChangeShapeType="1"/>
            <a:stCxn id="1058" idx="4"/>
            <a:endCxn id="1066" idx="0"/>
          </p:cNvCxnSpPr>
          <p:nvPr/>
        </p:nvCxnSpPr>
        <p:spPr bwMode="auto">
          <a:xfrm>
            <a:off x="6718300" y="3527425"/>
            <a:ext cx="0" cy="315913"/>
          </a:xfrm>
          <a:prstGeom prst="straightConnector1">
            <a:avLst/>
          </a:prstGeom>
          <a:noFill/>
          <a:ln w="28575">
            <a:solidFill>
              <a:schemeClr val="tx1"/>
            </a:solidFill>
            <a:round/>
            <a:headEnd/>
            <a:tailEnd type="triangle" w="med" len="med"/>
          </a:ln>
        </p:spPr>
      </p:cxnSp>
      <p:cxnSp>
        <p:nvCxnSpPr>
          <p:cNvPr id="1069" name="AutoShape 56"/>
          <p:cNvCxnSpPr>
            <a:cxnSpLocks noChangeAspect="1" noChangeShapeType="1"/>
            <a:stCxn id="1054" idx="4"/>
            <a:endCxn id="1064" idx="0"/>
          </p:cNvCxnSpPr>
          <p:nvPr/>
        </p:nvCxnSpPr>
        <p:spPr bwMode="auto">
          <a:xfrm>
            <a:off x="4032250" y="3527425"/>
            <a:ext cx="0" cy="315913"/>
          </a:xfrm>
          <a:prstGeom prst="straightConnector1">
            <a:avLst/>
          </a:prstGeom>
          <a:noFill/>
          <a:ln w="28575">
            <a:solidFill>
              <a:schemeClr val="tx1"/>
            </a:solidFill>
            <a:round/>
            <a:headEnd/>
            <a:tailEnd type="triangle" w="med" len="med"/>
          </a:ln>
        </p:spPr>
      </p:cxnSp>
      <p:cxnSp>
        <p:nvCxnSpPr>
          <p:cNvPr id="1070" name="AutoShape 57"/>
          <p:cNvCxnSpPr>
            <a:cxnSpLocks noChangeAspect="1" noChangeShapeType="1"/>
            <a:stCxn id="1062" idx="6"/>
            <a:endCxn id="1048" idx="0"/>
          </p:cNvCxnSpPr>
          <p:nvPr/>
        </p:nvCxnSpPr>
        <p:spPr bwMode="auto">
          <a:xfrm>
            <a:off x="2278063" y="4124325"/>
            <a:ext cx="268287" cy="528638"/>
          </a:xfrm>
          <a:prstGeom prst="curvedConnector2">
            <a:avLst/>
          </a:prstGeom>
          <a:noFill/>
          <a:ln w="28575">
            <a:solidFill>
              <a:schemeClr val="tx1"/>
            </a:solidFill>
            <a:round/>
            <a:headEnd/>
            <a:tailEnd type="triangle" w="med" len="med"/>
          </a:ln>
        </p:spPr>
      </p:cxnSp>
      <p:cxnSp>
        <p:nvCxnSpPr>
          <p:cNvPr id="1071" name="AutoShape 58"/>
          <p:cNvCxnSpPr>
            <a:cxnSpLocks noChangeAspect="1" noChangeShapeType="1"/>
            <a:stCxn id="1040" idx="6"/>
            <a:endCxn id="1048" idx="0"/>
          </p:cNvCxnSpPr>
          <p:nvPr/>
        </p:nvCxnSpPr>
        <p:spPr bwMode="auto">
          <a:xfrm>
            <a:off x="2278063" y="2435225"/>
            <a:ext cx="268287" cy="2217738"/>
          </a:xfrm>
          <a:prstGeom prst="curvedConnector2">
            <a:avLst/>
          </a:prstGeom>
          <a:noFill/>
          <a:ln w="28575">
            <a:solidFill>
              <a:schemeClr val="tx1"/>
            </a:solidFill>
            <a:round/>
            <a:headEnd/>
            <a:tailEnd type="triangle" w="med" len="med"/>
          </a:ln>
        </p:spPr>
      </p:cxnSp>
      <p:cxnSp>
        <p:nvCxnSpPr>
          <p:cNvPr id="1072" name="AutoShape 59"/>
          <p:cNvCxnSpPr>
            <a:cxnSpLocks noChangeAspect="1" noChangeShapeType="1"/>
            <a:stCxn id="1064" idx="6"/>
            <a:endCxn id="1049" idx="0"/>
          </p:cNvCxnSpPr>
          <p:nvPr/>
        </p:nvCxnSpPr>
        <p:spPr bwMode="auto">
          <a:xfrm>
            <a:off x="4348163" y="4124325"/>
            <a:ext cx="266700" cy="528638"/>
          </a:xfrm>
          <a:prstGeom prst="curvedConnector2">
            <a:avLst/>
          </a:prstGeom>
          <a:noFill/>
          <a:ln w="28575">
            <a:solidFill>
              <a:schemeClr val="tx1"/>
            </a:solidFill>
            <a:round/>
            <a:headEnd/>
            <a:tailEnd type="triangle" w="med" len="med"/>
          </a:ln>
        </p:spPr>
      </p:cxnSp>
      <p:cxnSp>
        <p:nvCxnSpPr>
          <p:cNvPr id="1073" name="AutoShape 60"/>
          <p:cNvCxnSpPr>
            <a:cxnSpLocks noChangeAspect="1" noChangeShapeType="1"/>
            <a:stCxn id="1042" idx="6"/>
            <a:endCxn id="1049" idx="0"/>
          </p:cNvCxnSpPr>
          <p:nvPr/>
        </p:nvCxnSpPr>
        <p:spPr bwMode="auto">
          <a:xfrm>
            <a:off x="4348163" y="2435225"/>
            <a:ext cx="266700" cy="2217738"/>
          </a:xfrm>
          <a:prstGeom prst="curvedConnector2">
            <a:avLst/>
          </a:prstGeom>
          <a:noFill/>
          <a:ln w="28575">
            <a:solidFill>
              <a:schemeClr val="tx1"/>
            </a:solidFill>
            <a:round/>
            <a:headEnd/>
            <a:tailEnd type="triangle" w="med" len="med"/>
          </a:ln>
        </p:spPr>
      </p:cxnSp>
      <p:cxnSp>
        <p:nvCxnSpPr>
          <p:cNvPr id="1074" name="AutoShape 61"/>
          <p:cNvCxnSpPr>
            <a:cxnSpLocks noChangeAspect="1" noChangeShapeType="1"/>
            <a:stCxn id="1066" idx="6"/>
            <a:endCxn id="1050" idx="0"/>
          </p:cNvCxnSpPr>
          <p:nvPr/>
        </p:nvCxnSpPr>
        <p:spPr bwMode="auto">
          <a:xfrm>
            <a:off x="7034213" y="4124325"/>
            <a:ext cx="266700" cy="528638"/>
          </a:xfrm>
          <a:prstGeom prst="curvedConnector2">
            <a:avLst/>
          </a:prstGeom>
          <a:noFill/>
          <a:ln w="28575">
            <a:solidFill>
              <a:schemeClr val="tx1"/>
            </a:solidFill>
            <a:round/>
            <a:headEnd/>
            <a:tailEnd type="triangle" w="med" len="med"/>
          </a:ln>
        </p:spPr>
      </p:cxnSp>
      <p:cxnSp>
        <p:nvCxnSpPr>
          <p:cNvPr id="1075" name="AutoShape 62"/>
          <p:cNvCxnSpPr>
            <a:cxnSpLocks noChangeAspect="1" noChangeShapeType="1"/>
            <a:stCxn id="1044" idx="6"/>
            <a:endCxn id="1050" idx="0"/>
          </p:cNvCxnSpPr>
          <p:nvPr/>
        </p:nvCxnSpPr>
        <p:spPr bwMode="auto">
          <a:xfrm>
            <a:off x="7034213" y="2435225"/>
            <a:ext cx="266700" cy="2217738"/>
          </a:xfrm>
          <a:prstGeom prst="curvedConnector2">
            <a:avLst/>
          </a:prstGeom>
          <a:noFill/>
          <a:ln w="28575">
            <a:solidFill>
              <a:schemeClr val="tx1"/>
            </a:solidFill>
            <a:round/>
            <a:headEnd/>
            <a:tailEnd type="triangle" w="med" len="med"/>
          </a:ln>
        </p:spPr>
      </p:cxnSp>
      <p:sp>
        <p:nvSpPr>
          <p:cNvPr id="1076" name="Text Box 87"/>
          <p:cNvSpPr txBox="1">
            <a:spLocks noChangeAspect="1" noChangeArrowheads="1"/>
          </p:cNvSpPr>
          <p:nvPr/>
        </p:nvSpPr>
        <p:spPr bwMode="auto">
          <a:xfrm>
            <a:off x="2362200" y="4764088"/>
            <a:ext cx="449162" cy="369332"/>
          </a:xfrm>
          <a:prstGeom prst="rect">
            <a:avLst/>
          </a:prstGeom>
          <a:noFill/>
          <a:ln w="9525">
            <a:noFill/>
            <a:miter lim="800000"/>
            <a:headEnd/>
            <a:tailEnd/>
          </a:ln>
        </p:spPr>
        <p:txBody>
          <a:bodyPr wrap="none">
            <a:spAutoFit/>
          </a:bodyPr>
          <a:lstStyle/>
          <a:p>
            <a:r>
              <a:rPr lang="en-US" sz="1800" dirty="0" smtClean="0">
                <a:latin typeface="Arial" charset="0"/>
              </a:rPr>
              <a:t>G</a:t>
            </a:r>
            <a:r>
              <a:rPr lang="en-US" sz="1800" baseline="-25000" dirty="0" smtClean="0">
                <a:latin typeface="Arial" charset="0"/>
              </a:rPr>
              <a:t>1</a:t>
            </a:r>
            <a:endParaRPr lang="en-US" sz="1800" baseline="-25000" dirty="0">
              <a:latin typeface="Arial" charset="0"/>
            </a:endParaRPr>
          </a:p>
        </p:txBody>
      </p:sp>
      <p:sp>
        <p:nvSpPr>
          <p:cNvPr id="1077" name="Text Box 88"/>
          <p:cNvSpPr txBox="1">
            <a:spLocks noChangeAspect="1" noChangeArrowheads="1"/>
          </p:cNvSpPr>
          <p:nvPr/>
        </p:nvSpPr>
        <p:spPr bwMode="auto">
          <a:xfrm>
            <a:off x="4432300" y="4764088"/>
            <a:ext cx="449162" cy="369332"/>
          </a:xfrm>
          <a:prstGeom prst="rect">
            <a:avLst/>
          </a:prstGeom>
          <a:noFill/>
          <a:ln w="9525">
            <a:noFill/>
            <a:miter lim="800000"/>
            <a:headEnd/>
            <a:tailEnd/>
          </a:ln>
        </p:spPr>
        <p:txBody>
          <a:bodyPr wrap="none">
            <a:spAutoFit/>
          </a:bodyPr>
          <a:lstStyle/>
          <a:p>
            <a:r>
              <a:rPr lang="en-US" sz="1800" dirty="0" smtClean="0">
                <a:latin typeface="Arial" charset="0"/>
              </a:rPr>
              <a:t>G</a:t>
            </a:r>
            <a:r>
              <a:rPr lang="en-US" sz="1800" baseline="-25000" dirty="0" smtClean="0">
                <a:latin typeface="Arial" charset="0"/>
              </a:rPr>
              <a:t>2</a:t>
            </a:r>
            <a:endParaRPr lang="en-US" sz="1800" baseline="-25000" dirty="0">
              <a:latin typeface="Arial" charset="0"/>
            </a:endParaRPr>
          </a:p>
        </p:txBody>
      </p:sp>
      <p:sp>
        <p:nvSpPr>
          <p:cNvPr id="1078" name="Text Box 89"/>
          <p:cNvSpPr txBox="1">
            <a:spLocks noChangeAspect="1" noChangeArrowheads="1"/>
          </p:cNvSpPr>
          <p:nvPr/>
        </p:nvSpPr>
        <p:spPr bwMode="auto">
          <a:xfrm>
            <a:off x="7116763" y="4764088"/>
            <a:ext cx="449162" cy="369332"/>
          </a:xfrm>
          <a:prstGeom prst="rect">
            <a:avLst/>
          </a:prstGeom>
          <a:noFill/>
          <a:ln w="9525">
            <a:noFill/>
            <a:miter lim="800000"/>
            <a:headEnd/>
            <a:tailEnd/>
          </a:ln>
        </p:spPr>
        <p:txBody>
          <a:bodyPr wrap="none">
            <a:spAutoFit/>
          </a:bodyPr>
          <a:lstStyle/>
          <a:p>
            <a:r>
              <a:rPr lang="en-US" sz="1800" dirty="0" err="1" smtClean="0">
                <a:latin typeface="Arial" charset="0"/>
              </a:rPr>
              <a:t>G</a:t>
            </a:r>
            <a:r>
              <a:rPr lang="en-US" sz="1800" baseline="-25000" dirty="0" err="1" smtClean="0">
                <a:latin typeface="Arial" charset="0"/>
              </a:rPr>
              <a:t>n</a:t>
            </a:r>
            <a:endParaRPr lang="en-US" sz="1800" baseline="-25000" dirty="0">
              <a:latin typeface="Arial" charset="0"/>
            </a:endParaRPr>
          </a:p>
        </p:txBody>
      </p:sp>
      <p:sp>
        <p:nvSpPr>
          <p:cNvPr id="1079" name="Rectangle 90"/>
          <p:cNvSpPr>
            <a:spLocks noChangeArrowheads="1"/>
          </p:cNvSpPr>
          <p:nvPr/>
        </p:nvSpPr>
        <p:spPr bwMode="auto">
          <a:xfrm>
            <a:off x="381000" y="214313"/>
            <a:ext cx="8458200" cy="852487"/>
          </a:xfrm>
          <a:prstGeom prst="rect">
            <a:avLst/>
          </a:prstGeom>
          <a:noFill/>
          <a:ln w="9525">
            <a:noFill/>
            <a:miter lim="800000"/>
            <a:headEnd/>
            <a:tailEnd/>
          </a:ln>
        </p:spPr>
        <p:txBody>
          <a:bodyPr anchor="b"/>
          <a:lstStyle/>
          <a:p>
            <a:r>
              <a:rPr lang="en-US" sz="3600" dirty="0">
                <a:solidFill>
                  <a:schemeClr val="tx2"/>
                </a:solidFill>
              </a:rPr>
              <a:t>Factorial HMM for genotype </a:t>
            </a:r>
            <a:r>
              <a:rPr lang="en-US" sz="3600" dirty="0" smtClean="0">
                <a:solidFill>
                  <a:schemeClr val="tx2"/>
                </a:solidFill>
              </a:rPr>
              <a:t>data</a:t>
            </a:r>
            <a:endParaRPr lang="en-US" sz="3600" dirty="0">
              <a:solidFill>
                <a:schemeClr val="tx2"/>
              </a:solidFill>
            </a:endParaRPr>
          </a:p>
        </p:txBody>
      </p:sp>
      <p:sp>
        <p:nvSpPr>
          <p:cNvPr id="58" name="Rectangle 2"/>
          <p:cNvSpPr txBox="1">
            <a:spLocks noChangeArrowheads="1"/>
          </p:cNvSpPr>
          <p:nvPr/>
        </p:nvSpPr>
        <p:spPr>
          <a:xfrm>
            <a:off x="228600" y="5257800"/>
            <a:ext cx="8343900" cy="1371600"/>
          </a:xfrm>
          <a:prstGeom prst="rect">
            <a:avLst/>
          </a:prstGeom>
        </p:spPr>
        <p:txBody>
          <a:bodyPr>
            <a:normAutofit/>
          </a:bodyPr>
          <a:lstStyle/>
          <a:p>
            <a:pPr marL="533400" indent="-533400">
              <a:spcBef>
                <a:spcPct val="20000"/>
              </a:spcBef>
              <a:buClr>
                <a:schemeClr val="folHlink"/>
              </a:buClr>
              <a:buSzPct val="60000"/>
              <a:buFont typeface="Wingdings" pitchFamily="2" charset="2"/>
              <a:buChar char="n"/>
              <a:defRPr/>
            </a:pPr>
            <a:r>
              <a:rPr lang="en-US" sz="2000" kern="0" dirty="0">
                <a:latin typeface="+mn-lt"/>
                <a:cs typeface="+mn-cs"/>
              </a:rPr>
              <a:t>Random variable for each locus </a:t>
            </a:r>
            <a:r>
              <a:rPr lang="en-US" sz="2000" kern="0" dirty="0" err="1">
                <a:latin typeface="+mn-lt"/>
                <a:cs typeface="+mn-cs"/>
              </a:rPr>
              <a:t>i</a:t>
            </a:r>
            <a:r>
              <a:rPr lang="en-US" sz="2000" kern="0" dirty="0">
                <a:latin typeface="+mn-lt"/>
                <a:cs typeface="+mn-cs"/>
              </a:rPr>
              <a:t> (</a:t>
            </a:r>
            <a:r>
              <a:rPr lang="en-US" sz="2000" kern="0" dirty="0" err="1">
                <a:latin typeface="+mn-lt"/>
                <a:cs typeface="+mn-cs"/>
              </a:rPr>
              <a:t>i</a:t>
            </a:r>
            <a:r>
              <a:rPr lang="en-US" sz="2000" kern="0" dirty="0">
                <a:latin typeface="+mn-lt"/>
                <a:cs typeface="+mn-cs"/>
              </a:rPr>
              <a:t>=1..n)</a:t>
            </a:r>
          </a:p>
          <a:p>
            <a:pPr marL="914400" lvl="1" indent="-457200">
              <a:spcBef>
                <a:spcPct val="20000"/>
              </a:spcBef>
              <a:buClr>
                <a:schemeClr val="hlink"/>
              </a:buClr>
              <a:buSzPct val="55000"/>
              <a:buFont typeface="Wingdings" pitchFamily="2" charset="2"/>
              <a:buChar char="n"/>
              <a:defRPr/>
            </a:pPr>
            <a:r>
              <a:rPr lang="en-US" sz="1800" kern="0" dirty="0" err="1" smtClean="0">
                <a:latin typeface="+mn-lt"/>
                <a:cs typeface="+mn-cs"/>
              </a:rPr>
              <a:t>G</a:t>
            </a:r>
            <a:r>
              <a:rPr lang="en-US" sz="1800" kern="0" baseline="-25000" dirty="0" err="1" smtClean="0">
                <a:latin typeface="+mn-lt"/>
                <a:cs typeface="+mn-cs"/>
              </a:rPr>
              <a:t>i</a:t>
            </a:r>
            <a:r>
              <a:rPr lang="en-US" sz="1800" kern="0" dirty="0" smtClean="0">
                <a:latin typeface="+mn-lt"/>
                <a:cs typeface="+mn-cs"/>
              </a:rPr>
              <a:t> </a:t>
            </a:r>
            <a:r>
              <a:rPr lang="en-US" sz="1800" kern="0" dirty="0">
                <a:latin typeface="+mn-lt"/>
                <a:cs typeface="+mn-cs"/>
              </a:rPr>
              <a:t>= genotype at locus </a:t>
            </a:r>
            <a:r>
              <a:rPr lang="en-US" sz="1800" kern="0" dirty="0" err="1">
                <a:latin typeface="+mn-lt"/>
                <a:cs typeface="+mn-cs"/>
              </a:rPr>
              <a:t>i</a:t>
            </a:r>
            <a:r>
              <a:rPr lang="en-US" sz="1800" kern="0" dirty="0">
                <a:latin typeface="+mn-lt"/>
                <a:cs typeface="+mn-cs"/>
              </a:rPr>
              <a:t>;  values: 0/1/2 (major </a:t>
            </a:r>
            <a:r>
              <a:rPr lang="en-US" sz="1800" kern="0" dirty="0" err="1">
                <a:latin typeface="+mn-lt"/>
                <a:cs typeface="+mn-cs"/>
              </a:rPr>
              <a:t>hom</a:t>
            </a:r>
            <a:r>
              <a:rPr lang="en-US" sz="1800" kern="0" dirty="0">
                <a:latin typeface="+mn-lt"/>
                <a:cs typeface="+mn-cs"/>
              </a:rPr>
              <a:t>./het./minor </a:t>
            </a:r>
            <a:r>
              <a:rPr lang="en-US" sz="1800" kern="0" dirty="0" err="1">
                <a:latin typeface="+mn-lt"/>
                <a:cs typeface="+mn-cs"/>
              </a:rPr>
              <a:t>hom</a:t>
            </a:r>
            <a:r>
              <a:rPr lang="en-US" sz="1800" kern="0" dirty="0" smtClean="0">
                <a:latin typeface="+mn-lt"/>
                <a:cs typeface="+mn-cs"/>
              </a:rPr>
              <a:t>.)</a:t>
            </a:r>
          </a:p>
          <a:p>
            <a:pPr marL="914400" lvl="1" indent="-457200">
              <a:spcBef>
                <a:spcPct val="20000"/>
              </a:spcBef>
              <a:buClr>
                <a:schemeClr val="hlink"/>
              </a:buClr>
              <a:buSzPct val="55000"/>
              <a:buFont typeface="Wingdings" pitchFamily="2" charset="2"/>
              <a:buChar char="n"/>
              <a:defRPr/>
            </a:pPr>
            <a:r>
              <a:rPr lang="en-US" sz="1800" dirty="0" smtClean="0">
                <a:solidFill>
                  <a:schemeClr val="hlink"/>
                </a:solidFill>
                <a:sym typeface="Wingdings" pitchFamily="2" charset="2"/>
              </a:rPr>
              <a:t>Given </a:t>
            </a:r>
            <a:r>
              <a:rPr lang="en-US" sz="1800" dirty="0" err="1" smtClean="0">
                <a:solidFill>
                  <a:schemeClr val="hlink"/>
                </a:solidFill>
                <a:sym typeface="Wingdings" pitchFamily="2" charset="2"/>
              </a:rPr>
              <a:t>multilocus</a:t>
            </a:r>
            <a:r>
              <a:rPr lang="en-US" sz="1800" dirty="0" smtClean="0">
                <a:solidFill>
                  <a:schemeClr val="hlink"/>
                </a:solidFill>
                <a:sym typeface="Wingdings" pitchFamily="2" charset="2"/>
              </a:rPr>
              <a:t> genotype g, P(</a:t>
            </a:r>
            <a:r>
              <a:rPr lang="en-US" sz="1800" dirty="0" err="1" smtClean="0">
                <a:solidFill>
                  <a:schemeClr val="hlink"/>
                </a:solidFill>
                <a:sym typeface="Wingdings" pitchFamily="2" charset="2"/>
              </a:rPr>
              <a:t>g|M</a:t>
            </a:r>
            <a:r>
              <a:rPr lang="en-US" sz="1800" dirty="0" smtClean="0">
                <a:solidFill>
                  <a:schemeClr val="hlink"/>
                </a:solidFill>
                <a:sym typeface="Wingdings" pitchFamily="2" charset="2"/>
              </a:rPr>
              <a:t>) can be computed in O(nk</a:t>
            </a:r>
            <a:r>
              <a:rPr lang="en-US" sz="1800" baseline="30000" dirty="0" smtClean="0">
                <a:solidFill>
                  <a:schemeClr val="hlink"/>
                </a:solidFill>
                <a:sym typeface="Wingdings" pitchFamily="2" charset="2"/>
              </a:rPr>
              <a:t>4</a:t>
            </a:r>
            <a:r>
              <a:rPr lang="en-US" sz="1800" dirty="0" smtClean="0">
                <a:solidFill>
                  <a:schemeClr val="hlink"/>
                </a:solidFill>
                <a:sym typeface="Wingdings" pitchFamily="2" charset="2"/>
              </a:rPr>
              <a:t>) using a forward algorithm.</a:t>
            </a:r>
            <a:r>
              <a:rPr lang="en-US" sz="1800" kern="0" dirty="0" smtClean="0">
                <a:latin typeface="+mn-lt"/>
                <a:cs typeface="+mn-cs"/>
              </a:rPr>
              <a:t> </a:t>
            </a:r>
            <a:endParaRPr lang="en-US" sz="1800" kern="0" dirty="0">
              <a:latin typeface="+mn-lt"/>
              <a:cs typeface="+mn-cs"/>
            </a:endParaRPr>
          </a:p>
        </p:txBody>
      </p:sp>
      <p:sp>
        <p:nvSpPr>
          <p:cNvPr id="59" name="Slide Number Placeholder 58"/>
          <p:cNvSpPr>
            <a:spLocks noGrp="1"/>
          </p:cNvSpPr>
          <p:nvPr>
            <p:ph type="sldNum" sz="quarter" idx="12"/>
          </p:nvPr>
        </p:nvSpPr>
        <p:spPr/>
        <p:txBody>
          <a:bodyPr/>
          <a:lstStyle/>
          <a:p>
            <a:pPr>
              <a:defRPr/>
            </a:pPr>
            <a:fld id="{193C4F32-5F53-4DA8-A041-9089F3E61399}" type="slidenum">
              <a:rPr lang="en-US" smtClean="0"/>
              <a:pPr>
                <a:defRPr/>
              </a:pPr>
              <a:t>11</a:t>
            </a:fld>
            <a:endParaRPr lang="en-US"/>
          </a:p>
        </p:txBody>
      </p:sp>
      <p:pic>
        <p:nvPicPr>
          <p:cNvPr id="57" name="Kennedy_V3.pptx772.wav">
            <a:hlinkClick r:id="" action="ppaction://media"/>
          </p:cNvPr>
          <p:cNvPicPr>
            <a:picLocks noRot="1" noChangeAspect="1"/>
          </p:cNvPicPr>
          <p:nvPr>
            <a:audioFile r:link="rId2"/>
          </p:nvPr>
        </p:nvPicPr>
        <p:blipFill>
          <a:blip r:embed="rId5" cstate="print"/>
          <a:stretch>
            <a:fillRect/>
          </a:stretch>
        </p:blipFill>
        <p:spPr>
          <a:xfrm>
            <a:off x="8696325" y="6410325"/>
            <a:ext cx="304800" cy="304800"/>
          </a:xfrm>
          <a:prstGeom prst="rect">
            <a:avLst/>
          </a:prstGeom>
        </p:spPr>
      </p:pic>
    </p:spTree>
    <p:custDataLst>
      <p:tags r:id="rId1"/>
    </p:custDataLst>
  </p:cSld>
  <p:clrMapOvr>
    <a:masterClrMapping/>
  </p:clrMapOvr>
  <p:transition advTm="474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7"/>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1051"/>
                                        </p:tgtEl>
                                        <p:attrNameLst>
                                          <p:attrName>style.visibility</p:attrName>
                                        </p:attrNameLst>
                                      </p:cBhvr>
                                      <p:to>
                                        <p:strVal val="visible"/>
                                      </p:to>
                                    </p:set>
                                    <p:animEffect transition="in" filter="dissolve">
                                      <p:cBhvr>
                                        <p:cTn id="11" dur="500"/>
                                        <p:tgtEl>
                                          <p:spTgt spid="1051"/>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1053"/>
                                        </p:tgtEl>
                                        <p:attrNameLst>
                                          <p:attrName>style.visibility</p:attrName>
                                        </p:attrNameLst>
                                      </p:cBhvr>
                                      <p:to>
                                        <p:strVal val="visible"/>
                                      </p:to>
                                    </p:set>
                                    <p:animEffect transition="in" filter="dissolve">
                                      <p:cBhvr>
                                        <p:cTn id="14" dur="500"/>
                                        <p:tgtEl>
                                          <p:spTgt spid="1053"/>
                                        </p:tgtEl>
                                      </p:cBhvr>
                                    </p:animEffect>
                                  </p:childTnLst>
                                </p:cTn>
                              </p:par>
                              <p:par>
                                <p:cTn id="15" presetID="9" presetClass="entr" presetSubtype="0" fill="hold" nodeType="withEffect">
                                  <p:stCondLst>
                                    <p:cond delay="0"/>
                                  </p:stCondLst>
                                  <p:childTnLst>
                                    <p:set>
                                      <p:cBhvr>
                                        <p:cTn id="16" dur="1" fill="hold">
                                          <p:stCondLst>
                                            <p:cond delay="0"/>
                                          </p:stCondLst>
                                        </p:cTn>
                                        <p:tgtEl>
                                          <p:spTgt spid="1056"/>
                                        </p:tgtEl>
                                        <p:attrNameLst>
                                          <p:attrName>style.visibility</p:attrName>
                                        </p:attrNameLst>
                                      </p:cBhvr>
                                      <p:to>
                                        <p:strVal val="visible"/>
                                      </p:to>
                                    </p:set>
                                    <p:animEffect transition="in" filter="dissolve">
                                      <p:cBhvr>
                                        <p:cTn id="17" dur="500"/>
                                        <p:tgtEl>
                                          <p:spTgt spid="1056"/>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1057"/>
                                        </p:tgtEl>
                                        <p:attrNameLst>
                                          <p:attrName>style.visibility</p:attrName>
                                        </p:attrNameLst>
                                      </p:cBhvr>
                                      <p:to>
                                        <p:strVal val="visible"/>
                                      </p:to>
                                    </p:set>
                                    <p:animEffect transition="in" filter="dissolve">
                                      <p:cBhvr>
                                        <p:cTn id="20" dur="500"/>
                                        <p:tgtEl>
                                          <p:spTgt spid="1057"/>
                                        </p:tgtEl>
                                      </p:cBhvr>
                                    </p:animEffect>
                                  </p:childTnLst>
                                </p:cTn>
                              </p:par>
                              <p:par>
                                <p:cTn id="21" presetID="9" presetClass="entr" presetSubtype="0" fill="hold" nodeType="withEffect">
                                  <p:stCondLst>
                                    <p:cond delay="0"/>
                                  </p:stCondLst>
                                  <p:childTnLst>
                                    <p:set>
                                      <p:cBhvr>
                                        <p:cTn id="22" dur="1" fill="hold">
                                          <p:stCondLst>
                                            <p:cond delay="0"/>
                                          </p:stCondLst>
                                        </p:cTn>
                                        <p:tgtEl>
                                          <p:spTgt spid="1059"/>
                                        </p:tgtEl>
                                        <p:attrNameLst>
                                          <p:attrName>style.visibility</p:attrName>
                                        </p:attrNameLst>
                                      </p:cBhvr>
                                      <p:to>
                                        <p:strVal val="visible"/>
                                      </p:to>
                                    </p:set>
                                    <p:animEffect transition="in" filter="dissolve">
                                      <p:cBhvr>
                                        <p:cTn id="23" dur="500"/>
                                        <p:tgtEl>
                                          <p:spTgt spid="1059"/>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061"/>
                                        </p:tgtEl>
                                        <p:attrNameLst>
                                          <p:attrName>style.visibility</p:attrName>
                                        </p:attrNameLst>
                                      </p:cBhvr>
                                      <p:to>
                                        <p:strVal val="visible"/>
                                      </p:to>
                                    </p:set>
                                    <p:animEffect transition="in" filter="dissolve">
                                      <p:cBhvr>
                                        <p:cTn id="26" dur="500"/>
                                        <p:tgtEl>
                                          <p:spTgt spid="1061"/>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1062"/>
                                        </p:tgtEl>
                                        <p:attrNameLst>
                                          <p:attrName>style.visibility</p:attrName>
                                        </p:attrNameLst>
                                      </p:cBhvr>
                                      <p:to>
                                        <p:strVal val="visible"/>
                                      </p:to>
                                    </p:set>
                                    <p:animEffect transition="in" filter="dissolve">
                                      <p:cBhvr>
                                        <p:cTn id="29" dur="500"/>
                                        <p:tgtEl>
                                          <p:spTgt spid="1062"/>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1063"/>
                                        </p:tgtEl>
                                        <p:attrNameLst>
                                          <p:attrName>style.visibility</p:attrName>
                                        </p:attrNameLst>
                                      </p:cBhvr>
                                      <p:to>
                                        <p:strVal val="visible"/>
                                      </p:to>
                                    </p:set>
                                    <p:animEffect transition="in" filter="dissolve">
                                      <p:cBhvr>
                                        <p:cTn id="32" dur="500"/>
                                        <p:tgtEl>
                                          <p:spTgt spid="1063"/>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1064"/>
                                        </p:tgtEl>
                                        <p:attrNameLst>
                                          <p:attrName>style.visibility</p:attrName>
                                        </p:attrNameLst>
                                      </p:cBhvr>
                                      <p:to>
                                        <p:strVal val="visible"/>
                                      </p:to>
                                    </p:set>
                                    <p:animEffect transition="in" filter="dissolve">
                                      <p:cBhvr>
                                        <p:cTn id="35" dur="500"/>
                                        <p:tgtEl>
                                          <p:spTgt spid="1064"/>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1065"/>
                                        </p:tgtEl>
                                        <p:attrNameLst>
                                          <p:attrName>style.visibility</p:attrName>
                                        </p:attrNameLst>
                                      </p:cBhvr>
                                      <p:to>
                                        <p:strVal val="visible"/>
                                      </p:to>
                                    </p:set>
                                    <p:animEffect transition="in" filter="dissolve">
                                      <p:cBhvr>
                                        <p:cTn id="38" dur="500"/>
                                        <p:tgtEl>
                                          <p:spTgt spid="1065"/>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1066"/>
                                        </p:tgtEl>
                                        <p:attrNameLst>
                                          <p:attrName>style.visibility</p:attrName>
                                        </p:attrNameLst>
                                      </p:cBhvr>
                                      <p:to>
                                        <p:strVal val="visible"/>
                                      </p:to>
                                    </p:set>
                                    <p:animEffect transition="in" filter="dissolve">
                                      <p:cBhvr>
                                        <p:cTn id="41" dur="500"/>
                                        <p:tgtEl>
                                          <p:spTgt spid="1066"/>
                                        </p:tgtEl>
                                      </p:cBhvr>
                                    </p:animEffect>
                                  </p:childTnLst>
                                </p:cTn>
                              </p:par>
                              <p:par>
                                <p:cTn id="42" presetID="9" presetClass="entr" presetSubtype="0" fill="hold" nodeType="withEffect">
                                  <p:stCondLst>
                                    <p:cond delay="0"/>
                                  </p:stCondLst>
                                  <p:childTnLst>
                                    <p:set>
                                      <p:cBhvr>
                                        <p:cTn id="43" dur="1" fill="hold">
                                          <p:stCondLst>
                                            <p:cond delay="0"/>
                                          </p:stCondLst>
                                        </p:cTn>
                                        <p:tgtEl>
                                          <p:spTgt spid="1067"/>
                                        </p:tgtEl>
                                        <p:attrNameLst>
                                          <p:attrName>style.visibility</p:attrName>
                                        </p:attrNameLst>
                                      </p:cBhvr>
                                      <p:to>
                                        <p:strVal val="visible"/>
                                      </p:to>
                                    </p:set>
                                    <p:animEffect transition="in" filter="dissolve">
                                      <p:cBhvr>
                                        <p:cTn id="44" dur="500"/>
                                        <p:tgtEl>
                                          <p:spTgt spid="1067"/>
                                        </p:tgtEl>
                                      </p:cBhvr>
                                    </p:animEffect>
                                  </p:childTnLst>
                                </p:cTn>
                              </p:par>
                              <p:par>
                                <p:cTn id="45" presetID="9" presetClass="entr" presetSubtype="0" fill="hold" nodeType="withEffect">
                                  <p:stCondLst>
                                    <p:cond delay="0"/>
                                  </p:stCondLst>
                                  <p:childTnLst>
                                    <p:set>
                                      <p:cBhvr>
                                        <p:cTn id="46" dur="1" fill="hold">
                                          <p:stCondLst>
                                            <p:cond delay="0"/>
                                          </p:stCondLst>
                                        </p:cTn>
                                        <p:tgtEl>
                                          <p:spTgt spid="1068"/>
                                        </p:tgtEl>
                                        <p:attrNameLst>
                                          <p:attrName>style.visibility</p:attrName>
                                        </p:attrNameLst>
                                      </p:cBhvr>
                                      <p:to>
                                        <p:strVal val="visible"/>
                                      </p:to>
                                    </p:set>
                                    <p:animEffect transition="in" filter="dissolve">
                                      <p:cBhvr>
                                        <p:cTn id="47" dur="500"/>
                                        <p:tgtEl>
                                          <p:spTgt spid="1068"/>
                                        </p:tgtEl>
                                      </p:cBhvr>
                                    </p:animEffect>
                                  </p:childTnLst>
                                </p:cTn>
                              </p:par>
                              <p:par>
                                <p:cTn id="48" presetID="9" presetClass="entr" presetSubtype="0" fill="hold" nodeType="withEffect">
                                  <p:stCondLst>
                                    <p:cond delay="0"/>
                                  </p:stCondLst>
                                  <p:childTnLst>
                                    <p:set>
                                      <p:cBhvr>
                                        <p:cTn id="49" dur="1" fill="hold">
                                          <p:stCondLst>
                                            <p:cond delay="0"/>
                                          </p:stCondLst>
                                        </p:cTn>
                                        <p:tgtEl>
                                          <p:spTgt spid="1069"/>
                                        </p:tgtEl>
                                        <p:attrNameLst>
                                          <p:attrName>style.visibility</p:attrName>
                                        </p:attrNameLst>
                                      </p:cBhvr>
                                      <p:to>
                                        <p:strVal val="visible"/>
                                      </p:to>
                                    </p:set>
                                    <p:animEffect transition="in" filter="dissolve">
                                      <p:cBhvr>
                                        <p:cTn id="50" dur="500"/>
                                        <p:tgtEl>
                                          <p:spTgt spid="1069"/>
                                        </p:tgtEl>
                                      </p:cBhvr>
                                    </p:animEffect>
                                  </p:childTnLst>
                                </p:cTn>
                              </p:par>
                              <p:par>
                                <p:cTn id="51" presetID="9" presetClass="entr" presetSubtype="0" fill="hold" nodeType="withEffect">
                                  <p:stCondLst>
                                    <p:cond delay="0"/>
                                  </p:stCondLst>
                                  <p:childTnLst>
                                    <p:set>
                                      <p:cBhvr>
                                        <p:cTn id="52" dur="1" fill="hold">
                                          <p:stCondLst>
                                            <p:cond delay="0"/>
                                          </p:stCondLst>
                                        </p:cTn>
                                        <p:tgtEl>
                                          <p:spTgt spid="1070"/>
                                        </p:tgtEl>
                                        <p:attrNameLst>
                                          <p:attrName>style.visibility</p:attrName>
                                        </p:attrNameLst>
                                      </p:cBhvr>
                                      <p:to>
                                        <p:strVal val="visible"/>
                                      </p:to>
                                    </p:set>
                                    <p:animEffect transition="in" filter="dissolve">
                                      <p:cBhvr>
                                        <p:cTn id="53" dur="500"/>
                                        <p:tgtEl>
                                          <p:spTgt spid="1070"/>
                                        </p:tgtEl>
                                      </p:cBhvr>
                                    </p:animEffect>
                                  </p:childTnLst>
                                </p:cTn>
                              </p:par>
                              <p:par>
                                <p:cTn id="54" presetID="9" presetClass="entr" presetSubtype="0" fill="hold" nodeType="withEffect">
                                  <p:stCondLst>
                                    <p:cond delay="0"/>
                                  </p:stCondLst>
                                  <p:childTnLst>
                                    <p:set>
                                      <p:cBhvr>
                                        <p:cTn id="55" dur="1" fill="hold">
                                          <p:stCondLst>
                                            <p:cond delay="0"/>
                                          </p:stCondLst>
                                        </p:cTn>
                                        <p:tgtEl>
                                          <p:spTgt spid="1072"/>
                                        </p:tgtEl>
                                        <p:attrNameLst>
                                          <p:attrName>style.visibility</p:attrName>
                                        </p:attrNameLst>
                                      </p:cBhvr>
                                      <p:to>
                                        <p:strVal val="visible"/>
                                      </p:to>
                                    </p:set>
                                    <p:animEffect transition="in" filter="dissolve">
                                      <p:cBhvr>
                                        <p:cTn id="56" dur="500"/>
                                        <p:tgtEl>
                                          <p:spTgt spid="1072"/>
                                        </p:tgtEl>
                                      </p:cBhvr>
                                    </p:animEffect>
                                  </p:childTnLst>
                                </p:cTn>
                              </p:par>
                              <p:par>
                                <p:cTn id="57" presetID="9" presetClass="entr" presetSubtype="0" fill="hold" nodeType="withEffect">
                                  <p:stCondLst>
                                    <p:cond delay="0"/>
                                  </p:stCondLst>
                                  <p:childTnLst>
                                    <p:set>
                                      <p:cBhvr>
                                        <p:cTn id="58" dur="1" fill="hold">
                                          <p:stCondLst>
                                            <p:cond delay="0"/>
                                          </p:stCondLst>
                                        </p:cTn>
                                        <p:tgtEl>
                                          <p:spTgt spid="1074"/>
                                        </p:tgtEl>
                                        <p:attrNameLst>
                                          <p:attrName>style.visibility</p:attrName>
                                        </p:attrNameLst>
                                      </p:cBhvr>
                                      <p:to>
                                        <p:strVal val="visible"/>
                                      </p:to>
                                    </p:set>
                                    <p:animEffect transition="in" filter="dissolve">
                                      <p:cBhvr>
                                        <p:cTn id="59" dur="500"/>
                                        <p:tgtEl>
                                          <p:spTgt spid="1074"/>
                                        </p:tgtEl>
                                      </p:cBhvr>
                                    </p:animEffect>
                                  </p:childTnLst>
                                </p:cTn>
                              </p:par>
                              <p:par>
                                <p:cTn id="60" presetID="9" presetClass="entr" presetSubtype="0" fill="hold" grpId="0" nodeType="withEffect">
                                  <p:stCondLst>
                                    <p:cond delay="0"/>
                                  </p:stCondLst>
                                  <p:childTnLst>
                                    <p:set>
                                      <p:cBhvr>
                                        <p:cTn id="61" dur="1" fill="hold">
                                          <p:stCondLst>
                                            <p:cond delay="0"/>
                                          </p:stCondLst>
                                        </p:cTn>
                                        <p:tgtEl>
                                          <p:spTgt spid="1076"/>
                                        </p:tgtEl>
                                        <p:attrNameLst>
                                          <p:attrName>style.visibility</p:attrName>
                                        </p:attrNameLst>
                                      </p:cBhvr>
                                      <p:to>
                                        <p:strVal val="visible"/>
                                      </p:to>
                                    </p:set>
                                    <p:animEffect transition="in" filter="dissolve">
                                      <p:cBhvr>
                                        <p:cTn id="62" dur="500"/>
                                        <p:tgtEl>
                                          <p:spTgt spid="1076"/>
                                        </p:tgtEl>
                                      </p:cBhvr>
                                    </p:animEffect>
                                  </p:childTnLst>
                                </p:cTn>
                              </p:par>
                              <p:par>
                                <p:cTn id="63" presetID="9" presetClass="entr" presetSubtype="0" fill="hold" grpId="0" nodeType="withEffect">
                                  <p:stCondLst>
                                    <p:cond delay="0"/>
                                  </p:stCondLst>
                                  <p:childTnLst>
                                    <p:set>
                                      <p:cBhvr>
                                        <p:cTn id="64" dur="1" fill="hold">
                                          <p:stCondLst>
                                            <p:cond delay="0"/>
                                          </p:stCondLst>
                                        </p:cTn>
                                        <p:tgtEl>
                                          <p:spTgt spid="1077"/>
                                        </p:tgtEl>
                                        <p:attrNameLst>
                                          <p:attrName>style.visibility</p:attrName>
                                        </p:attrNameLst>
                                      </p:cBhvr>
                                      <p:to>
                                        <p:strVal val="visible"/>
                                      </p:to>
                                    </p:set>
                                    <p:animEffect transition="in" filter="dissolve">
                                      <p:cBhvr>
                                        <p:cTn id="65" dur="500"/>
                                        <p:tgtEl>
                                          <p:spTgt spid="1077"/>
                                        </p:tgtEl>
                                      </p:cBhvr>
                                    </p:animEffect>
                                  </p:childTnLst>
                                </p:cTn>
                              </p:par>
                              <p:par>
                                <p:cTn id="66" presetID="9" presetClass="entr" presetSubtype="0" fill="hold" grpId="0" nodeType="withEffect">
                                  <p:stCondLst>
                                    <p:cond delay="0"/>
                                  </p:stCondLst>
                                  <p:childTnLst>
                                    <p:set>
                                      <p:cBhvr>
                                        <p:cTn id="67" dur="1" fill="hold">
                                          <p:stCondLst>
                                            <p:cond delay="0"/>
                                          </p:stCondLst>
                                        </p:cTn>
                                        <p:tgtEl>
                                          <p:spTgt spid="1049"/>
                                        </p:tgtEl>
                                        <p:attrNameLst>
                                          <p:attrName>style.visibility</p:attrName>
                                        </p:attrNameLst>
                                      </p:cBhvr>
                                      <p:to>
                                        <p:strVal val="visible"/>
                                      </p:to>
                                    </p:set>
                                    <p:animEffect transition="in" filter="dissolve">
                                      <p:cBhvr>
                                        <p:cTn id="68" dur="500"/>
                                        <p:tgtEl>
                                          <p:spTgt spid="1049"/>
                                        </p:tgtEl>
                                      </p:cBhvr>
                                    </p:animEffect>
                                  </p:childTnLst>
                                </p:cTn>
                              </p:par>
                              <p:par>
                                <p:cTn id="69" presetID="9" presetClass="entr" presetSubtype="0" fill="hold" grpId="0" nodeType="withEffect">
                                  <p:stCondLst>
                                    <p:cond delay="0"/>
                                  </p:stCondLst>
                                  <p:childTnLst>
                                    <p:set>
                                      <p:cBhvr>
                                        <p:cTn id="70" dur="1" fill="hold">
                                          <p:stCondLst>
                                            <p:cond delay="0"/>
                                          </p:stCondLst>
                                        </p:cTn>
                                        <p:tgtEl>
                                          <p:spTgt spid="1050"/>
                                        </p:tgtEl>
                                        <p:attrNameLst>
                                          <p:attrName>style.visibility</p:attrName>
                                        </p:attrNameLst>
                                      </p:cBhvr>
                                      <p:to>
                                        <p:strVal val="visible"/>
                                      </p:to>
                                    </p:set>
                                    <p:animEffect transition="in" filter="dissolve">
                                      <p:cBhvr>
                                        <p:cTn id="71" dur="500"/>
                                        <p:tgtEl>
                                          <p:spTgt spid="1050"/>
                                        </p:tgtEl>
                                      </p:cBhvr>
                                    </p:animEffect>
                                  </p:childTnLst>
                                </p:cTn>
                              </p:par>
                              <p:par>
                                <p:cTn id="72" presetID="9" presetClass="entr" presetSubtype="0" fill="hold" grpId="0" nodeType="withEffect">
                                  <p:stCondLst>
                                    <p:cond delay="0"/>
                                  </p:stCondLst>
                                  <p:childTnLst>
                                    <p:set>
                                      <p:cBhvr>
                                        <p:cTn id="73" dur="1" fill="hold">
                                          <p:stCondLst>
                                            <p:cond delay="0"/>
                                          </p:stCondLst>
                                        </p:cTn>
                                        <p:tgtEl>
                                          <p:spTgt spid="1078"/>
                                        </p:tgtEl>
                                        <p:attrNameLst>
                                          <p:attrName>style.visibility</p:attrName>
                                        </p:attrNameLst>
                                      </p:cBhvr>
                                      <p:to>
                                        <p:strVal val="visible"/>
                                      </p:to>
                                    </p:set>
                                    <p:animEffect transition="in" filter="dissolve">
                                      <p:cBhvr>
                                        <p:cTn id="74" dur="500"/>
                                        <p:tgtEl>
                                          <p:spTgt spid="1078"/>
                                        </p:tgtEl>
                                      </p:cBhvr>
                                    </p:animEffect>
                                  </p:childTnLst>
                                </p:cTn>
                              </p:par>
                              <p:par>
                                <p:cTn id="75" presetID="9" presetClass="entr" presetSubtype="0" fill="hold" nodeType="withEffect">
                                  <p:stCondLst>
                                    <p:cond delay="0"/>
                                  </p:stCondLst>
                                  <p:childTnLst>
                                    <p:set>
                                      <p:cBhvr>
                                        <p:cTn id="76" dur="1" fill="hold">
                                          <p:stCondLst>
                                            <p:cond delay="0"/>
                                          </p:stCondLst>
                                        </p:cTn>
                                        <p:tgtEl>
                                          <p:spTgt spid="1071"/>
                                        </p:tgtEl>
                                        <p:attrNameLst>
                                          <p:attrName>style.visibility</p:attrName>
                                        </p:attrNameLst>
                                      </p:cBhvr>
                                      <p:to>
                                        <p:strVal val="visible"/>
                                      </p:to>
                                    </p:set>
                                    <p:animEffect transition="in" filter="dissolve">
                                      <p:cBhvr>
                                        <p:cTn id="77" dur="500"/>
                                        <p:tgtEl>
                                          <p:spTgt spid="1071"/>
                                        </p:tgtEl>
                                      </p:cBhvr>
                                    </p:animEffect>
                                  </p:childTnLst>
                                </p:cTn>
                              </p:par>
                              <p:par>
                                <p:cTn id="78" presetID="9" presetClass="entr" presetSubtype="0" fill="hold" nodeType="withEffect">
                                  <p:stCondLst>
                                    <p:cond delay="0"/>
                                  </p:stCondLst>
                                  <p:childTnLst>
                                    <p:set>
                                      <p:cBhvr>
                                        <p:cTn id="79" dur="1" fill="hold">
                                          <p:stCondLst>
                                            <p:cond delay="0"/>
                                          </p:stCondLst>
                                        </p:cTn>
                                        <p:tgtEl>
                                          <p:spTgt spid="1073"/>
                                        </p:tgtEl>
                                        <p:attrNameLst>
                                          <p:attrName>style.visibility</p:attrName>
                                        </p:attrNameLst>
                                      </p:cBhvr>
                                      <p:to>
                                        <p:strVal val="visible"/>
                                      </p:to>
                                    </p:set>
                                    <p:animEffect transition="in" filter="dissolve">
                                      <p:cBhvr>
                                        <p:cTn id="80" dur="500"/>
                                        <p:tgtEl>
                                          <p:spTgt spid="1073"/>
                                        </p:tgtEl>
                                      </p:cBhvr>
                                    </p:animEffect>
                                  </p:childTnLst>
                                </p:cTn>
                              </p:par>
                              <p:par>
                                <p:cTn id="81" presetID="9" presetClass="entr" presetSubtype="0" fill="hold" nodeType="withEffect">
                                  <p:stCondLst>
                                    <p:cond delay="0"/>
                                  </p:stCondLst>
                                  <p:childTnLst>
                                    <p:set>
                                      <p:cBhvr>
                                        <p:cTn id="82" dur="1" fill="hold">
                                          <p:stCondLst>
                                            <p:cond delay="0"/>
                                          </p:stCondLst>
                                        </p:cTn>
                                        <p:tgtEl>
                                          <p:spTgt spid="1075"/>
                                        </p:tgtEl>
                                        <p:attrNameLst>
                                          <p:attrName>style.visibility</p:attrName>
                                        </p:attrNameLst>
                                      </p:cBhvr>
                                      <p:to>
                                        <p:strVal val="visible"/>
                                      </p:to>
                                    </p:set>
                                    <p:animEffect transition="in" filter="dissolve">
                                      <p:cBhvr>
                                        <p:cTn id="83" dur="500"/>
                                        <p:tgtEl>
                                          <p:spTgt spid="1075"/>
                                        </p:tgtEl>
                                      </p:cBhvr>
                                    </p:animEffect>
                                  </p:childTnLst>
                                </p:cTn>
                              </p:par>
                              <p:par>
                                <p:cTn id="84" presetID="9" presetClass="entr" presetSubtype="0" fill="hold" grpId="0" nodeType="withEffect">
                                  <p:stCondLst>
                                    <p:cond delay="0"/>
                                  </p:stCondLst>
                                  <p:childTnLst>
                                    <p:set>
                                      <p:cBhvr>
                                        <p:cTn id="85" dur="1" fill="hold">
                                          <p:stCondLst>
                                            <p:cond delay="0"/>
                                          </p:stCondLst>
                                        </p:cTn>
                                        <p:tgtEl>
                                          <p:spTgt spid="1027"/>
                                        </p:tgtEl>
                                        <p:attrNameLst>
                                          <p:attrName>style.visibility</p:attrName>
                                        </p:attrNameLst>
                                      </p:cBhvr>
                                      <p:to>
                                        <p:strVal val="visible"/>
                                      </p:to>
                                    </p:set>
                                    <p:animEffect transition="in" filter="dissolve">
                                      <p:cBhvr>
                                        <p:cTn id="86" dur="500"/>
                                        <p:tgtEl>
                                          <p:spTgt spid="1027"/>
                                        </p:tgtEl>
                                      </p:cBhvr>
                                    </p:animEffect>
                                  </p:childTnLst>
                                </p:cTn>
                              </p:par>
                              <p:par>
                                <p:cTn id="87" presetID="9" presetClass="entr" presetSubtype="0" fill="hold" grpId="0" nodeType="withEffect">
                                  <p:stCondLst>
                                    <p:cond delay="0"/>
                                  </p:stCondLst>
                                  <p:childTnLst>
                                    <p:set>
                                      <p:cBhvr>
                                        <p:cTn id="88" dur="1" fill="hold">
                                          <p:stCondLst>
                                            <p:cond delay="0"/>
                                          </p:stCondLst>
                                        </p:cTn>
                                        <p:tgtEl>
                                          <p:spTgt spid="1052"/>
                                        </p:tgtEl>
                                        <p:attrNameLst>
                                          <p:attrName>style.visibility</p:attrName>
                                        </p:attrNameLst>
                                      </p:cBhvr>
                                      <p:to>
                                        <p:strVal val="visible"/>
                                      </p:to>
                                    </p:set>
                                    <p:animEffect transition="in" filter="dissolve">
                                      <p:cBhvr>
                                        <p:cTn id="89" dur="500"/>
                                        <p:tgtEl>
                                          <p:spTgt spid="1052"/>
                                        </p:tgtEl>
                                      </p:cBhvr>
                                    </p:animEffect>
                                  </p:childTnLst>
                                </p:cTn>
                              </p:par>
                              <p:par>
                                <p:cTn id="90" presetID="9" presetClass="entr" presetSubtype="0" fill="hold" grpId="1" nodeType="withEffect">
                                  <p:stCondLst>
                                    <p:cond delay="0"/>
                                  </p:stCondLst>
                                  <p:childTnLst>
                                    <p:set>
                                      <p:cBhvr>
                                        <p:cTn id="91" dur="1" fill="hold">
                                          <p:stCondLst>
                                            <p:cond delay="0"/>
                                          </p:stCondLst>
                                        </p:cTn>
                                        <p:tgtEl>
                                          <p:spTgt spid="1051"/>
                                        </p:tgtEl>
                                        <p:attrNameLst>
                                          <p:attrName>style.visibility</p:attrName>
                                        </p:attrNameLst>
                                      </p:cBhvr>
                                      <p:to>
                                        <p:strVal val="visible"/>
                                      </p:to>
                                    </p:set>
                                    <p:animEffect transition="in" filter="dissolve">
                                      <p:cBhvr>
                                        <p:cTn id="92" dur="500"/>
                                        <p:tgtEl>
                                          <p:spTgt spid="1051"/>
                                        </p:tgtEl>
                                      </p:cBhvr>
                                    </p:animEffect>
                                  </p:childTnLst>
                                </p:cTn>
                              </p:par>
                              <p:par>
                                <p:cTn id="93" presetID="9" presetClass="entr" presetSubtype="0" fill="hold" nodeType="withEffect">
                                  <p:stCondLst>
                                    <p:cond delay="0"/>
                                  </p:stCondLst>
                                  <p:childTnLst>
                                    <p:set>
                                      <p:cBhvr>
                                        <p:cTn id="94" dur="1" fill="hold">
                                          <p:stCondLst>
                                            <p:cond delay="0"/>
                                          </p:stCondLst>
                                        </p:cTn>
                                        <p:tgtEl>
                                          <p:spTgt spid="1055"/>
                                        </p:tgtEl>
                                        <p:attrNameLst>
                                          <p:attrName>style.visibility</p:attrName>
                                        </p:attrNameLst>
                                      </p:cBhvr>
                                      <p:to>
                                        <p:strVal val="visible"/>
                                      </p:to>
                                    </p:set>
                                    <p:animEffect transition="in" filter="dissolve">
                                      <p:cBhvr>
                                        <p:cTn id="95" dur="500"/>
                                        <p:tgtEl>
                                          <p:spTgt spid="1055"/>
                                        </p:tgtEl>
                                      </p:cBhvr>
                                    </p:animEffect>
                                  </p:childTnLst>
                                </p:cTn>
                              </p:par>
                              <p:par>
                                <p:cTn id="96" presetID="9" presetClass="entr" presetSubtype="0" fill="hold" grpId="0" nodeType="withEffect">
                                  <p:stCondLst>
                                    <p:cond delay="0"/>
                                  </p:stCondLst>
                                  <p:childTnLst>
                                    <p:set>
                                      <p:cBhvr>
                                        <p:cTn id="97" dur="1" fill="hold">
                                          <p:stCondLst>
                                            <p:cond delay="0"/>
                                          </p:stCondLst>
                                        </p:cTn>
                                        <p:tgtEl>
                                          <p:spTgt spid="1054"/>
                                        </p:tgtEl>
                                        <p:attrNameLst>
                                          <p:attrName>style.visibility</p:attrName>
                                        </p:attrNameLst>
                                      </p:cBhvr>
                                      <p:to>
                                        <p:strVal val="visible"/>
                                      </p:to>
                                    </p:set>
                                    <p:animEffect transition="in" filter="dissolve">
                                      <p:cBhvr>
                                        <p:cTn id="98" dur="500"/>
                                        <p:tgtEl>
                                          <p:spTgt spid="1054"/>
                                        </p:tgtEl>
                                      </p:cBhvr>
                                    </p:animEffect>
                                  </p:childTnLst>
                                </p:cTn>
                              </p:par>
                              <p:par>
                                <p:cTn id="99" presetID="9" presetClass="entr" presetSubtype="0" fill="hold" grpId="0" nodeType="withEffect">
                                  <p:stCondLst>
                                    <p:cond delay="0"/>
                                  </p:stCondLst>
                                  <p:childTnLst>
                                    <p:set>
                                      <p:cBhvr>
                                        <p:cTn id="100" dur="1" fill="hold">
                                          <p:stCondLst>
                                            <p:cond delay="0"/>
                                          </p:stCondLst>
                                        </p:cTn>
                                        <p:tgtEl>
                                          <p:spTgt spid="1060"/>
                                        </p:tgtEl>
                                        <p:attrNameLst>
                                          <p:attrName>style.visibility</p:attrName>
                                        </p:attrNameLst>
                                      </p:cBhvr>
                                      <p:to>
                                        <p:strVal val="visible"/>
                                      </p:to>
                                    </p:set>
                                    <p:animEffect transition="in" filter="dissolve">
                                      <p:cBhvr>
                                        <p:cTn id="101" dur="500"/>
                                        <p:tgtEl>
                                          <p:spTgt spid="1060"/>
                                        </p:tgtEl>
                                      </p:cBhvr>
                                    </p:animEffect>
                                  </p:childTnLst>
                                </p:cTn>
                              </p:par>
                              <p:par>
                                <p:cTn id="102" presetID="9" presetClass="entr" presetSubtype="0" fill="hold" grpId="0" nodeType="withEffect">
                                  <p:stCondLst>
                                    <p:cond delay="0"/>
                                  </p:stCondLst>
                                  <p:childTnLst>
                                    <p:set>
                                      <p:cBhvr>
                                        <p:cTn id="103" dur="1" fill="hold">
                                          <p:stCondLst>
                                            <p:cond delay="0"/>
                                          </p:stCondLst>
                                        </p:cTn>
                                        <p:tgtEl>
                                          <p:spTgt spid="1058"/>
                                        </p:tgtEl>
                                        <p:attrNameLst>
                                          <p:attrName>style.visibility</p:attrName>
                                        </p:attrNameLst>
                                      </p:cBhvr>
                                      <p:to>
                                        <p:strVal val="visible"/>
                                      </p:to>
                                    </p:set>
                                    <p:animEffect transition="in" filter="dissolve">
                                      <p:cBhvr>
                                        <p:cTn id="104" dur="500"/>
                                        <p:tgtEl>
                                          <p:spTgt spid="1058"/>
                                        </p:tgtEl>
                                      </p:cBhvr>
                                    </p:animEffect>
                                  </p:childTnLst>
                                </p:cTn>
                              </p:par>
                              <p:par>
                                <p:cTn id="105" presetID="9" presetClass="entr" presetSubtype="0" fill="hold" grpId="0" nodeType="withEffect">
                                  <p:stCondLst>
                                    <p:cond delay="0"/>
                                  </p:stCondLst>
                                  <p:childTnLst>
                                    <p:set>
                                      <p:cBhvr>
                                        <p:cTn id="106" dur="1" fill="hold">
                                          <p:stCondLst>
                                            <p:cond delay="0"/>
                                          </p:stCondLst>
                                        </p:cTn>
                                        <p:tgtEl>
                                          <p:spTgt spid="1048"/>
                                        </p:tgtEl>
                                        <p:attrNameLst>
                                          <p:attrName>style.visibility</p:attrName>
                                        </p:attrNameLst>
                                      </p:cBhvr>
                                      <p:to>
                                        <p:strVal val="visible"/>
                                      </p:to>
                                    </p:set>
                                    <p:animEffect transition="in" filter="dissolve">
                                      <p:cBhvr>
                                        <p:cTn id="107" dur="500"/>
                                        <p:tgtEl>
                                          <p:spTgt spid="1048"/>
                                        </p:tgtEl>
                                      </p:cBhvr>
                                    </p:animEffect>
                                  </p:childTnLst>
                                </p:cTn>
                              </p:par>
                            </p:childTnLst>
                          </p:cTn>
                        </p:par>
                      </p:childTnLst>
                    </p:cTn>
                  </p:par>
                  <p:par>
                    <p:cTn id="108" fill="hold">
                      <p:stCondLst>
                        <p:cond delay="indefinite"/>
                      </p:stCondLst>
                      <p:childTnLst>
                        <p:par>
                          <p:cTn id="109" fill="hold">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58">
                                            <p:txEl>
                                              <p:pRg st="0" end="0"/>
                                            </p:txEl>
                                          </p:spTgt>
                                        </p:tgtEl>
                                        <p:attrNameLst>
                                          <p:attrName>style.visibility</p:attrName>
                                        </p:attrNameLst>
                                      </p:cBhvr>
                                      <p:to>
                                        <p:strVal val="visible"/>
                                      </p:to>
                                    </p:set>
                                  </p:childTnLst>
                                  <p:subTnLst>
                                    <p:animClr>
                                      <p:cBhvr override="childStyle">
                                        <p:cTn dur="1" fill="hold" display="0" masterRel="nextClick" afterEffect="1"/>
                                        <p:tgtEl>
                                          <p:spTgt spid="58">
                                            <p:txEl>
                                              <p:pRg st="0" end="0"/>
                                            </p:txEl>
                                          </p:spTgt>
                                        </p:tgtEl>
                                        <p:attrNameLst>
                                          <p:attrName>ppt_c</p:attrName>
                                        </p:attrNameLst>
                                      </p:cBhvr>
                                      <p:to>
                                        <a:srgbClr val="969696"/>
                                      </p:to>
                                    </p:animClr>
                                  </p:subTnLst>
                                </p:cTn>
                              </p:par>
                              <p:par>
                                <p:cTn id="112" presetID="1" presetClass="entr" presetSubtype="0" fill="hold" grpId="0" nodeType="withEffect">
                                  <p:stCondLst>
                                    <p:cond delay="0"/>
                                  </p:stCondLst>
                                  <p:childTnLst>
                                    <p:set>
                                      <p:cBhvr>
                                        <p:cTn id="113" dur="1" fill="hold">
                                          <p:stCondLst>
                                            <p:cond delay="0"/>
                                          </p:stCondLst>
                                        </p:cTn>
                                        <p:tgtEl>
                                          <p:spTgt spid="58">
                                            <p:txEl>
                                              <p:pRg st="1" end="1"/>
                                            </p:txEl>
                                          </p:spTgt>
                                        </p:tgtEl>
                                        <p:attrNameLst>
                                          <p:attrName>style.visibility</p:attrName>
                                        </p:attrNameLst>
                                      </p:cBhvr>
                                      <p:to>
                                        <p:strVal val="visible"/>
                                      </p:to>
                                    </p:set>
                                  </p:childTnLst>
                                  <p:subTnLst>
                                    <p:animClr>
                                      <p:cBhvr override="childStyle">
                                        <p:cTn dur="1" fill="hold" display="0" masterRel="nextClick" afterEffect="1"/>
                                        <p:tgtEl>
                                          <p:spTgt spid="58">
                                            <p:txEl>
                                              <p:pRg st="1" end="1"/>
                                            </p:txEl>
                                          </p:spTgt>
                                        </p:tgtEl>
                                        <p:attrNameLst>
                                          <p:attrName>ppt_c</p:attrName>
                                        </p:attrNameLst>
                                      </p:cBhvr>
                                      <p:to>
                                        <a:srgbClr val="969696"/>
                                      </p:to>
                                    </p:animClr>
                                  </p:subTnLst>
                                </p:cTn>
                              </p:par>
                              <p:par>
                                <p:cTn id="114" presetID="1" presetClass="entr" presetSubtype="0" fill="hold" grpId="0" nodeType="withEffect">
                                  <p:stCondLst>
                                    <p:cond delay="0"/>
                                  </p:stCondLst>
                                  <p:childTnLst>
                                    <p:set>
                                      <p:cBhvr>
                                        <p:cTn id="115" dur="1" fill="hold">
                                          <p:stCondLst>
                                            <p:cond delay="0"/>
                                          </p:stCondLst>
                                        </p:cTn>
                                        <p:tgtEl>
                                          <p:spTgt spid="58">
                                            <p:txEl>
                                              <p:pRg st="2" end="2"/>
                                            </p:txEl>
                                          </p:spTgt>
                                        </p:tgtEl>
                                        <p:attrNameLst>
                                          <p:attrName>style.visibility</p:attrName>
                                        </p:attrNameLst>
                                      </p:cBhvr>
                                      <p:to>
                                        <p:strVal val="visible"/>
                                      </p:to>
                                    </p:set>
                                  </p:childTnLst>
                                  <p:subTnLst>
                                    <p:animClr>
                                      <p:cBhvr override="childStyle">
                                        <p:cTn dur="1" fill="hold" display="0" masterRel="nextClick" afterEffect="1"/>
                                        <p:tgtEl>
                                          <p:spTgt spid="58">
                                            <p:txEl>
                                              <p:pRg st="2" end="2"/>
                                            </p:txEl>
                                          </p:spTgt>
                                        </p:tgtEl>
                                        <p:attrNameLst>
                                          <p:attrName>ppt_c</p:attrName>
                                        </p:attrNameLst>
                                      </p:cBhvr>
                                      <p:to>
                                        <a:srgbClr val="969696"/>
                                      </p:to>
                                    </p:animClr>
                                  </p:sub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16" fill="hold" display="0">
                  <p:stCondLst>
                    <p:cond delay="indefinite"/>
                  </p:stCondLst>
                  <p:endCondLst>
                    <p:cond evt="onPrev" delay="0">
                      <p:tgtEl>
                        <p:sldTgt/>
                      </p:tgtEl>
                    </p:cond>
                    <p:cond evt="onStopAudio" delay="0">
                      <p:tgtEl>
                        <p:sldTgt/>
                      </p:tgtEl>
                    </p:cond>
                  </p:endCondLst>
                </p:cTn>
                <p:tgtEl>
                  <p:spTgt spid="57"/>
                </p:tgtEl>
              </p:cMediaNode>
            </p:audio>
          </p:childTnLst>
        </p:cTn>
      </p:par>
    </p:tnLst>
    <p:bldLst>
      <p:bldP spid="1027" grpId="0" animBg="1"/>
      <p:bldP spid="1048" grpId="0" animBg="1"/>
      <p:bldP spid="1049" grpId="0" animBg="1"/>
      <p:bldP spid="1050" grpId="0" animBg="1"/>
      <p:bldP spid="1051" grpId="0"/>
      <p:bldP spid="1051" grpId="1"/>
      <p:bldP spid="1052" grpId="0" animBg="1"/>
      <p:bldP spid="1053" grpId="0"/>
      <p:bldP spid="1054" grpId="0" animBg="1"/>
      <p:bldP spid="1057" grpId="0"/>
      <p:bldP spid="1058" grpId="0" animBg="1"/>
      <p:bldP spid="1060" grpId="0"/>
      <p:bldP spid="1061" grpId="0"/>
      <p:bldP spid="1062" grpId="0" animBg="1"/>
      <p:bldP spid="1063" grpId="0"/>
      <p:bldP spid="1064" grpId="0" animBg="1"/>
      <p:bldP spid="1065" grpId="0"/>
      <p:bldP spid="1066" grpId="0" animBg="1"/>
      <p:bldP spid="1076" grpId="0"/>
      <p:bldP spid="1077" grpId="0"/>
      <p:bldP spid="1078" grpId="0"/>
      <p:bldP spid="58" grpId="0" build="p"/>
    </p:bldLst>
  </p:timing>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r>
              <a:rPr lang="en-US" sz="3600"/>
              <a:t>Allele coverage for heterozygous SNPs (Watson 454 @ 0.37x avg. coverage)</a:t>
            </a:r>
          </a:p>
        </p:txBody>
      </p:sp>
      <p:graphicFrame>
        <p:nvGraphicFramePr>
          <p:cNvPr id="132099" name="Object 3"/>
          <p:cNvGraphicFramePr>
            <a:graphicFrameLocks noChangeAspect="1"/>
          </p:cNvGraphicFramePr>
          <p:nvPr>
            <p:ph idx="1"/>
          </p:nvPr>
        </p:nvGraphicFramePr>
        <p:xfrm>
          <a:off x="1847850" y="1524000"/>
          <a:ext cx="5524500" cy="5029200"/>
        </p:xfrm>
        <a:graphic>
          <a:graphicData uri="http://schemas.openxmlformats.org/presentationml/2006/ole">
            <p:oleObj spid="_x0000_s1964034" name="Chart" r:id="rId3" imgW="5905500" imgH="5457825" progId="Excel.Sheet.8">
              <p:embed/>
            </p:oleObj>
          </a:graphicData>
        </a:graphic>
      </p:graphicFrame>
      <p:sp>
        <p:nvSpPr>
          <p:cNvPr id="4" name="Right Arrow 6">
            <a:hlinkClick r:id="rId4" action="ppaction://hlinksldjump"/>
          </p:cNvPr>
          <p:cNvSpPr>
            <a:spLocks noChangeArrowheads="1"/>
          </p:cNvSpPr>
          <p:nvPr/>
        </p:nvSpPr>
        <p:spPr bwMode="auto">
          <a:xfrm rot="16200000">
            <a:off x="8134350" y="5810250"/>
            <a:ext cx="723900" cy="76200"/>
          </a:xfrm>
          <a:prstGeom prst="rightArrow">
            <a:avLst>
              <a:gd name="adj1" fmla="val 50000"/>
              <a:gd name="adj2" fmla="val 61538"/>
            </a:avLst>
          </a:prstGeom>
          <a:solidFill>
            <a:schemeClr val="tx1"/>
          </a:solidFill>
          <a:ln w="9525" algn="ctr">
            <a:solidFill>
              <a:schemeClr val="tx1"/>
            </a:solidFill>
            <a:round/>
            <a:headEnd/>
            <a:tailEnd/>
          </a:ln>
        </p:spPr>
        <p:txBody>
          <a:bodyPr vert="eaVert"/>
          <a:lstStyle/>
          <a:p>
            <a:pPr eaLnBrk="0" hangingPunct="0"/>
            <a:endParaRPr lang="en-US" sz="1800"/>
          </a:p>
        </p:txBody>
      </p:sp>
      <p:sp>
        <p:nvSpPr>
          <p:cNvPr id="7" name="Right Arrow 6">
            <a:hlinkClick r:id="rId4" action="ppaction://hlinksldjump"/>
          </p:cNvPr>
          <p:cNvSpPr>
            <a:spLocks noChangeArrowheads="1"/>
          </p:cNvSpPr>
          <p:nvPr/>
        </p:nvSpPr>
        <p:spPr bwMode="auto">
          <a:xfrm rot="16200000">
            <a:off x="853440" y="5844540"/>
            <a:ext cx="45719" cy="1143000"/>
          </a:xfrm>
          <a:prstGeom prst="rightArrow">
            <a:avLst>
              <a:gd name="adj1" fmla="val 50000"/>
              <a:gd name="adj2" fmla="val 61538"/>
            </a:avLst>
          </a:prstGeom>
          <a:solidFill>
            <a:schemeClr val="tx1"/>
          </a:solidFill>
          <a:ln w="9525" algn="ctr">
            <a:solidFill>
              <a:schemeClr val="tx1"/>
            </a:solidFill>
            <a:round/>
            <a:headEnd/>
            <a:tailEnd/>
          </a:ln>
        </p:spPr>
        <p:txBody>
          <a:bodyPr vert="eaVert"/>
          <a:lstStyle/>
          <a:p>
            <a:pPr eaLnBrk="0" hangingPunct="0"/>
            <a:endParaRPr lang="en-US" sz="1800"/>
          </a:p>
        </p:txBody>
      </p:sp>
    </p:spTree>
  </p:cSld>
  <p:clrMapOvr>
    <a:masterClrMapping/>
  </p:clrMapOvr>
  <p:transition>
    <p:dissolve/>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2" name="Rectangle 2"/>
          <p:cNvSpPr>
            <a:spLocks noGrp="1" noChangeArrowheads="1"/>
          </p:cNvSpPr>
          <p:nvPr>
            <p:ph type="title" idx="4294967295"/>
          </p:nvPr>
        </p:nvSpPr>
        <p:spPr>
          <a:xfrm>
            <a:off x="1350963" y="457200"/>
            <a:ext cx="7793037" cy="914400"/>
          </a:xfrm>
        </p:spPr>
        <p:txBody>
          <a:bodyPr/>
          <a:lstStyle/>
          <a:p>
            <a:r>
              <a:rPr lang="en-US" sz="3600" dirty="0" smtClean="0">
                <a:solidFill>
                  <a:schemeClr val="folHlink"/>
                </a:solidFill>
              </a:rPr>
              <a:t>Single SNP Genotyping- Incorporating Base Call Uncertainty</a:t>
            </a:r>
          </a:p>
        </p:txBody>
      </p:sp>
      <p:sp>
        <p:nvSpPr>
          <p:cNvPr id="14343" name="Rectangle 3"/>
          <p:cNvSpPr>
            <a:spLocks noGrp="1" noChangeArrowheads="1"/>
          </p:cNvSpPr>
          <p:nvPr>
            <p:ph type="body" idx="4294967295"/>
          </p:nvPr>
        </p:nvSpPr>
        <p:spPr>
          <a:xfrm>
            <a:off x="381000" y="2133600"/>
            <a:ext cx="8763000" cy="2590800"/>
          </a:xfrm>
        </p:spPr>
        <p:txBody>
          <a:bodyPr/>
          <a:lstStyle/>
          <a:p>
            <a:r>
              <a:rPr lang="en-US" sz="2400" dirty="0" smtClean="0"/>
              <a:t>Let </a:t>
            </a:r>
            <a:r>
              <a:rPr lang="en-US" sz="2400" b="1" dirty="0" err="1" smtClean="0"/>
              <a:t>r</a:t>
            </a:r>
            <a:r>
              <a:rPr lang="en-US" sz="2400" i="1" baseline="-25000" dirty="0" err="1" smtClean="0"/>
              <a:t>i</a:t>
            </a:r>
            <a:r>
              <a:rPr lang="en-US" sz="2400" i="1" dirty="0" smtClean="0"/>
              <a:t> </a:t>
            </a:r>
            <a:r>
              <a:rPr lang="en-US" sz="2400" dirty="0" smtClean="0"/>
              <a:t>denote the set of mapped reads covering SNP locus </a:t>
            </a:r>
            <a:r>
              <a:rPr lang="en-US" sz="2400" i="1" dirty="0" err="1" smtClean="0"/>
              <a:t>i</a:t>
            </a:r>
            <a:r>
              <a:rPr lang="en-US" sz="2400" i="1" dirty="0" smtClean="0"/>
              <a:t> </a:t>
            </a:r>
            <a:r>
              <a:rPr lang="en-US" sz="2400" dirty="0" smtClean="0"/>
              <a:t>and </a:t>
            </a:r>
            <a:r>
              <a:rPr lang="en-US" sz="2400" i="1" dirty="0" err="1" smtClean="0"/>
              <a:t>c</a:t>
            </a:r>
            <a:r>
              <a:rPr lang="en-US" sz="2400" i="1" baseline="-25000" dirty="0" err="1" smtClean="0"/>
              <a:t>i</a:t>
            </a:r>
            <a:r>
              <a:rPr lang="en-US" sz="2400" dirty="0" smtClean="0"/>
              <a:t>=| </a:t>
            </a:r>
            <a:r>
              <a:rPr lang="en-US" sz="2400" b="1" dirty="0" err="1" smtClean="0"/>
              <a:t>r</a:t>
            </a:r>
            <a:r>
              <a:rPr lang="en-US" sz="2400" i="1" baseline="-25000" dirty="0" err="1" smtClean="0"/>
              <a:t>i</a:t>
            </a:r>
            <a:r>
              <a:rPr lang="en-US" sz="2400" i="1" dirty="0" smtClean="0"/>
              <a:t> </a:t>
            </a:r>
            <a:r>
              <a:rPr lang="en-US" sz="2400" dirty="0" smtClean="0"/>
              <a:t>|</a:t>
            </a:r>
          </a:p>
          <a:p>
            <a:pPr lvl="1"/>
            <a:r>
              <a:rPr lang="en-US" sz="2000" dirty="0" smtClean="0"/>
              <a:t>For a read </a:t>
            </a:r>
            <a:r>
              <a:rPr lang="en-US" sz="2000" i="1" dirty="0" smtClean="0"/>
              <a:t>r </a:t>
            </a:r>
            <a:r>
              <a:rPr lang="en-US" sz="2000" dirty="0" smtClean="0"/>
              <a:t>in </a:t>
            </a:r>
            <a:r>
              <a:rPr lang="en-US" sz="2000" b="1" dirty="0" err="1" smtClean="0"/>
              <a:t>r</a:t>
            </a:r>
            <a:r>
              <a:rPr lang="en-US" sz="2000" i="1" baseline="-25000" dirty="0" err="1" smtClean="0"/>
              <a:t>i</a:t>
            </a:r>
            <a:r>
              <a:rPr lang="en-US" sz="2000" i="1" dirty="0" smtClean="0"/>
              <a:t> </a:t>
            </a:r>
            <a:r>
              <a:rPr lang="en-US" sz="2000" dirty="0" smtClean="0"/>
              <a:t>, </a:t>
            </a:r>
            <a:r>
              <a:rPr lang="en-US" sz="2000" i="1" dirty="0" smtClean="0"/>
              <a:t>r(</a:t>
            </a:r>
            <a:r>
              <a:rPr lang="en-US" sz="2000" i="1" dirty="0" err="1" smtClean="0"/>
              <a:t>i</a:t>
            </a:r>
            <a:r>
              <a:rPr lang="en-US" sz="2000" i="1" dirty="0" smtClean="0"/>
              <a:t>)</a:t>
            </a:r>
            <a:r>
              <a:rPr lang="en-US" sz="2000" dirty="0" smtClean="0"/>
              <a:t> denotes the allele observed at locus </a:t>
            </a:r>
            <a:r>
              <a:rPr lang="en-US" sz="2000" i="1" dirty="0" err="1" smtClean="0"/>
              <a:t>i</a:t>
            </a:r>
            <a:r>
              <a:rPr lang="en-US" sz="2000" dirty="0" smtClean="0"/>
              <a:t> </a:t>
            </a:r>
          </a:p>
          <a:p>
            <a:pPr lvl="1"/>
            <a:r>
              <a:rPr lang="en-US" sz="2000" dirty="0" smtClean="0"/>
              <a:t>If </a:t>
            </a:r>
            <a:r>
              <a:rPr lang="en-US" sz="2000" dirty="0" err="1" smtClean="0"/>
              <a:t>q</a:t>
            </a:r>
            <a:r>
              <a:rPr lang="en-US" sz="2000" baseline="-25000" dirty="0" err="1" smtClean="0"/>
              <a:t>r</a:t>
            </a:r>
            <a:r>
              <a:rPr lang="en-US" sz="2000" baseline="-25000" dirty="0" smtClean="0"/>
              <a:t>(</a:t>
            </a:r>
            <a:r>
              <a:rPr lang="en-US" sz="2000" baseline="-25000" dirty="0" err="1" smtClean="0"/>
              <a:t>i</a:t>
            </a:r>
            <a:r>
              <a:rPr lang="en-US" sz="2000" baseline="-25000" dirty="0" smtClean="0"/>
              <a:t>)</a:t>
            </a:r>
            <a:r>
              <a:rPr lang="en-US" sz="2000" dirty="0" smtClean="0"/>
              <a:t> is the </a:t>
            </a:r>
            <a:r>
              <a:rPr lang="en-US" sz="2000" dirty="0" err="1" smtClean="0"/>
              <a:t>phred</a:t>
            </a:r>
            <a:r>
              <a:rPr lang="en-US" sz="2000" dirty="0" smtClean="0"/>
              <a:t> quality score of r(</a:t>
            </a:r>
            <a:r>
              <a:rPr lang="en-US" sz="2000" dirty="0" err="1" smtClean="0"/>
              <a:t>i</a:t>
            </a:r>
            <a:r>
              <a:rPr lang="en-US" sz="2000" dirty="0" smtClean="0"/>
              <a:t>), the probability that r(</a:t>
            </a:r>
            <a:r>
              <a:rPr lang="en-US" sz="2000" dirty="0" err="1" smtClean="0"/>
              <a:t>i</a:t>
            </a:r>
            <a:r>
              <a:rPr lang="en-US" sz="2000" dirty="0" smtClean="0"/>
              <a:t>) is incorrect is given by </a:t>
            </a:r>
            <a:endParaRPr lang="en-US" sz="1800" dirty="0" smtClean="0"/>
          </a:p>
          <a:p>
            <a:r>
              <a:rPr lang="en-US" sz="2400" dirty="0" smtClean="0"/>
              <a:t>The probability of observing read set </a:t>
            </a:r>
            <a:r>
              <a:rPr lang="en-US" sz="2400" b="1" dirty="0" err="1" smtClean="0"/>
              <a:t>r</a:t>
            </a:r>
            <a:r>
              <a:rPr lang="en-US" sz="2400" i="1" baseline="-25000" dirty="0" err="1" smtClean="0"/>
              <a:t>i</a:t>
            </a:r>
            <a:r>
              <a:rPr lang="en-US" sz="2400" i="1" dirty="0" smtClean="0"/>
              <a:t> </a:t>
            </a:r>
            <a:r>
              <a:rPr lang="en-US" sz="2400" dirty="0" smtClean="0"/>
              <a:t>conditional on having genotype </a:t>
            </a:r>
            <a:r>
              <a:rPr lang="en-US" sz="2400" dirty="0" err="1" smtClean="0"/>
              <a:t>g</a:t>
            </a:r>
            <a:r>
              <a:rPr lang="en-US" sz="2400" baseline="-25000" dirty="0" err="1" smtClean="0"/>
              <a:t>i</a:t>
            </a:r>
            <a:r>
              <a:rPr lang="en-US" sz="2400" dirty="0" smtClean="0"/>
              <a:t> is then given by:</a:t>
            </a:r>
          </a:p>
        </p:txBody>
      </p:sp>
      <p:graphicFrame>
        <p:nvGraphicFramePr>
          <p:cNvPr id="14338" name="Object 8"/>
          <p:cNvGraphicFramePr>
            <a:graphicFrameLocks noChangeAspect="1"/>
          </p:cNvGraphicFramePr>
          <p:nvPr/>
        </p:nvGraphicFramePr>
        <p:xfrm>
          <a:off x="620713" y="4848225"/>
          <a:ext cx="3932237" cy="857250"/>
        </p:xfrm>
        <a:graphic>
          <a:graphicData uri="http://schemas.openxmlformats.org/presentationml/2006/ole">
            <p:oleObj spid="_x0000_s2246658" name="Equation" r:id="rId4" imgW="2171520" imgH="457200" progId="Equation.3">
              <p:embed/>
            </p:oleObj>
          </a:graphicData>
        </a:graphic>
      </p:graphicFrame>
      <p:graphicFrame>
        <p:nvGraphicFramePr>
          <p:cNvPr id="14339" name="Object 9"/>
          <p:cNvGraphicFramePr>
            <a:graphicFrameLocks noChangeAspect="1"/>
          </p:cNvGraphicFramePr>
          <p:nvPr/>
        </p:nvGraphicFramePr>
        <p:xfrm>
          <a:off x="3429000" y="3551238"/>
          <a:ext cx="1579563" cy="563562"/>
        </p:xfrm>
        <a:graphic>
          <a:graphicData uri="http://schemas.openxmlformats.org/presentationml/2006/ole">
            <p:oleObj spid="_x0000_s2246659" name="Equation" r:id="rId5" imgW="927000" imgH="266400" progId="Equation.3">
              <p:embed/>
            </p:oleObj>
          </a:graphicData>
        </a:graphic>
      </p:graphicFrame>
      <p:graphicFrame>
        <p:nvGraphicFramePr>
          <p:cNvPr id="14340" name="Object 10"/>
          <p:cNvGraphicFramePr>
            <a:graphicFrameLocks noChangeAspect="1"/>
          </p:cNvGraphicFramePr>
          <p:nvPr/>
        </p:nvGraphicFramePr>
        <p:xfrm>
          <a:off x="4941888" y="4845050"/>
          <a:ext cx="3986212" cy="869950"/>
        </p:xfrm>
        <a:graphic>
          <a:graphicData uri="http://schemas.openxmlformats.org/presentationml/2006/ole">
            <p:oleObj spid="_x0000_s2246660" name="Equation" r:id="rId6" imgW="2171520" imgH="457200" progId="Equation.3">
              <p:embed/>
            </p:oleObj>
          </a:graphicData>
        </a:graphic>
      </p:graphicFrame>
      <p:graphicFrame>
        <p:nvGraphicFramePr>
          <p:cNvPr id="14341" name="Object 11"/>
          <p:cNvGraphicFramePr>
            <a:graphicFrameLocks noChangeAspect="1"/>
          </p:cNvGraphicFramePr>
          <p:nvPr/>
        </p:nvGraphicFramePr>
        <p:xfrm>
          <a:off x="3470275" y="5788025"/>
          <a:ext cx="2278063" cy="987425"/>
        </p:xfrm>
        <a:graphic>
          <a:graphicData uri="http://schemas.openxmlformats.org/presentationml/2006/ole">
            <p:oleObj spid="_x0000_s2246661" name="Equation" r:id="rId7" imgW="1244520" imgH="469800" progId="Equation.3">
              <p:embed/>
            </p:oleObj>
          </a:graphicData>
        </a:graphic>
      </p:graphicFrame>
      <p:cxnSp>
        <p:nvCxnSpPr>
          <p:cNvPr id="9" name="Straight Arrow Connector 8">
            <a:hlinkClick r:id="rId8" action="ppaction://hlinksldjump"/>
          </p:cNvPr>
          <p:cNvCxnSpPr/>
          <p:nvPr/>
        </p:nvCxnSpPr>
        <p:spPr bwMode="auto">
          <a:xfrm>
            <a:off x="5105400" y="3810000"/>
            <a:ext cx="304800" cy="1588"/>
          </a:xfrm>
          <a:prstGeom prst="straightConnector1">
            <a:avLst/>
          </a:prstGeom>
          <a:solidFill>
            <a:schemeClr val="accent1"/>
          </a:solidFill>
          <a:ln w="34925" cap="flat" cmpd="sng" algn="ctr">
            <a:solidFill>
              <a:schemeClr val="tx1">
                <a:alpha val="26000"/>
              </a:schemeClr>
            </a:solidFill>
            <a:prstDash val="solid"/>
            <a:round/>
            <a:headEnd type="none" w="med" len="med"/>
            <a:tailEnd type="arrow"/>
          </a:ln>
          <a:effectLst/>
        </p:spPr>
      </p:cxnSp>
      <p:sp>
        <p:nvSpPr>
          <p:cNvPr id="10" name="Rectangle 9">
            <a:hlinkClick r:id="rId9" action="ppaction://hlinksldjump" tooltip="Phred quality scores is the widely accepted way to characterize the quality of DNA sequences, and can be used to compare the efficacy of different sequencing methods."/>
          </p:cNvPr>
          <p:cNvSpPr/>
          <p:nvPr/>
        </p:nvSpPr>
        <p:spPr bwMode="auto">
          <a:xfrm>
            <a:off x="2514600" y="3352800"/>
            <a:ext cx="762000" cy="304800"/>
          </a:xfrm>
          <a:prstGeom prst="rect">
            <a:avLst/>
          </a:prstGeom>
          <a:solidFill>
            <a:schemeClr val="accent1">
              <a:alpha val="4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charset="0"/>
            </a:endParaRPr>
          </a:p>
        </p:txBody>
      </p:sp>
      <p:sp>
        <p:nvSpPr>
          <p:cNvPr id="11" name="Right Arrow 3">
            <a:hlinkClick r:id="rId10" action="ppaction://hlinksldjump"/>
          </p:cNvPr>
          <p:cNvSpPr>
            <a:spLocks noChangeArrowheads="1"/>
          </p:cNvSpPr>
          <p:nvPr/>
        </p:nvSpPr>
        <p:spPr bwMode="auto">
          <a:xfrm>
            <a:off x="5791200" y="6324600"/>
            <a:ext cx="381000" cy="76200"/>
          </a:xfrm>
          <a:prstGeom prst="rightArrow">
            <a:avLst>
              <a:gd name="adj1" fmla="val 50000"/>
              <a:gd name="adj2" fmla="val 33333"/>
            </a:avLst>
          </a:prstGeom>
          <a:solidFill>
            <a:schemeClr val="tx1">
              <a:alpha val="16000"/>
            </a:schemeClr>
          </a:solidFill>
          <a:ln w="9525" algn="ctr">
            <a:solidFill>
              <a:schemeClr val="tx1">
                <a:alpha val="13000"/>
              </a:schemeClr>
            </a:solidFill>
            <a:round/>
            <a:headEnd/>
            <a:tailEnd/>
          </a:ln>
        </p:spPr>
        <p:txBody>
          <a:bodyPr/>
          <a:lstStyle/>
          <a:p>
            <a:pPr eaLnBrk="0" hangingPunct="0"/>
            <a:endParaRPr lang="en-US" sz="1800"/>
          </a:p>
        </p:txBody>
      </p:sp>
      <p:sp>
        <p:nvSpPr>
          <p:cNvPr id="12" name="Slide Number Placeholder 11"/>
          <p:cNvSpPr>
            <a:spLocks noGrp="1"/>
          </p:cNvSpPr>
          <p:nvPr>
            <p:ph type="sldNum" sz="quarter" idx="12"/>
          </p:nvPr>
        </p:nvSpPr>
        <p:spPr/>
        <p:txBody>
          <a:bodyPr/>
          <a:lstStyle/>
          <a:p>
            <a:pPr>
              <a:defRPr/>
            </a:pPr>
            <a:fld id="{193C4F32-5F53-4DA8-A041-9089F3E61399}" type="slidenum">
              <a:rPr lang="en-US" smtClean="0"/>
              <a:pPr>
                <a:defRPr/>
              </a:pPr>
              <a:t>111</a:t>
            </a:fld>
            <a:endParaRPr lang="en-US"/>
          </a:p>
        </p:txBody>
      </p:sp>
      <p:sp>
        <p:nvSpPr>
          <p:cNvPr id="13" name="Right Arrow 6">
            <a:hlinkClick r:id="rId11" action="ppaction://hlinksldjump"/>
          </p:cNvPr>
          <p:cNvSpPr>
            <a:spLocks noChangeArrowheads="1"/>
          </p:cNvSpPr>
          <p:nvPr/>
        </p:nvSpPr>
        <p:spPr bwMode="auto">
          <a:xfrm rot="16200000">
            <a:off x="7981950" y="6115050"/>
            <a:ext cx="723900" cy="76200"/>
          </a:xfrm>
          <a:prstGeom prst="rightArrow">
            <a:avLst>
              <a:gd name="adj1" fmla="val 50000"/>
              <a:gd name="adj2" fmla="val 61538"/>
            </a:avLst>
          </a:prstGeom>
          <a:solidFill>
            <a:schemeClr val="tx1"/>
          </a:solidFill>
          <a:ln w="9525" algn="ctr">
            <a:solidFill>
              <a:schemeClr val="tx1"/>
            </a:solidFill>
            <a:round/>
            <a:headEnd/>
            <a:tailEnd/>
          </a:ln>
        </p:spPr>
        <p:txBody>
          <a:bodyPr vert="eaVert"/>
          <a:lstStyle/>
          <a:p>
            <a:pPr eaLnBrk="0" hangingPunct="0"/>
            <a:endParaRPr lang="en-US" sz="1800"/>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3298" name="Rectangle 2"/>
          <p:cNvSpPr>
            <a:spLocks noGrp="1" noChangeArrowheads="1"/>
          </p:cNvSpPr>
          <p:nvPr>
            <p:ph type="title" idx="4294967295"/>
          </p:nvPr>
        </p:nvSpPr>
        <p:spPr>
          <a:xfrm>
            <a:off x="1350963" y="214313"/>
            <a:ext cx="7793037" cy="1462087"/>
          </a:xfrm>
        </p:spPr>
        <p:txBody>
          <a:bodyPr/>
          <a:lstStyle/>
          <a:p>
            <a:pPr eaLnBrk="1" hangingPunct="1"/>
            <a:r>
              <a:rPr lang="en-US" smtClean="0"/>
              <a:t>Experimental  Results-</a:t>
            </a:r>
            <a:br>
              <a:rPr lang="en-US" smtClean="0"/>
            </a:br>
            <a:r>
              <a:rPr lang="en-US" smtClean="0"/>
              <a:t>Read Data </a:t>
            </a:r>
          </a:p>
        </p:txBody>
      </p:sp>
      <p:sp>
        <p:nvSpPr>
          <p:cNvPr id="183302" name="Rectangle 3"/>
          <p:cNvSpPr>
            <a:spLocks noChangeArrowheads="1"/>
          </p:cNvSpPr>
          <p:nvPr/>
        </p:nvSpPr>
        <p:spPr bwMode="auto">
          <a:xfrm>
            <a:off x="685800" y="2133600"/>
            <a:ext cx="8458200" cy="1676400"/>
          </a:xfrm>
          <a:prstGeom prst="rect">
            <a:avLst/>
          </a:prstGeom>
          <a:noFill/>
          <a:ln w="9525">
            <a:noFill/>
            <a:miter lim="800000"/>
            <a:headEnd/>
            <a:tailEnd/>
          </a:ln>
        </p:spPr>
        <p:txBody>
          <a:bodyPr/>
          <a:lstStyle/>
          <a:p>
            <a:pPr marL="342900" indent="-342900" eaLnBrk="0" hangingPunct="0">
              <a:spcBef>
                <a:spcPct val="20000"/>
              </a:spcBef>
              <a:buClr>
                <a:schemeClr val="folHlink"/>
              </a:buClr>
              <a:buSzPct val="60000"/>
              <a:buFont typeface="Wingdings" pitchFamily="2" charset="2"/>
              <a:buChar char="n"/>
            </a:pPr>
            <a:r>
              <a:rPr lang="en-US" sz="2400"/>
              <a:t>Subset of James Watson’s 454 reads</a:t>
            </a:r>
          </a:p>
          <a:p>
            <a:pPr marL="742950" lvl="1" indent="-285750" eaLnBrk="0" hangingPunct="0">
              <a:lnSpc>
                <a:spcPct val="90000"/>
              </a:lnSpc>
              <a:spcBef>
                <a:spcPct val="20000"/>
              </a:spcBef>
              <a:buClr>
                <a:schemeClr val="hlink"/>
              </a:buClr>
              <a:buSzPct val="55000"/>
              <a:buFont typeface="Wingdings" pitchFamily="2" charset="2"/>
              <a:buChar char="n"/>
            </a:pPr>
            <a:r>
              <a:rPr lang="en-US" sz="2000"/>
              <a:t>74.4 million reads with quality scores (of 106.5 million reads used in [Wheeler et al 08]) downloaded from </a:t>
            </a:r>
            <a:r>
              <a:rPr lang="en-US" sz="2000">
                <a:hlinkClick r:id="rId4"/>
              </a:rPr>
              <a:t>ftp://ftp.ncbi.nih.gov/pub/TraceDB/Personal_Genomics/Watson/</a:t>
            </a:r>
            <a:r>
              <a:rPr lang="en-US" sz="2800"/>
              <a:t> </a:t>
            </a:r>
            <a:endParaRPr lang="en-US" sz="2000"/>
          </a:p>
          <a:p>
            <a:pPr marL="742950" lvl="1" indent="-285750" eaLnBrk="0" hangingPunct="0">
              <a:lnSpc>
                <a:spcPct val="90000"/>
              </a:lnSpc>
              <a:spcBef>
                <a:spcPct val="20000"/>
              </a:spcBef>
              <a:buClr>
                <a:schemeClr val="hlink"/>
              </a:buClr>
              <a:buSzPct val="55000"/>
              <a:buFont typeface="Wingdings" pitchFamily="2" charset="2"/>
              <a:buChar char="n"/>
            </a:pPr>
            <a:r>
              <a:rPr lang="en-US" sz="2000"/>
              <a:t>Average read length ~265 bp</a:t>
            </a:r>
          </a:p>
        </p:txBody>
      </p:sp>
      <p:graphicFrame>
        <p:nvGraphicFramePr>
          <p:cNvPr id="183303" name="Object 9"/>
          <p:cNvGraphicFramePr>
            <a:graphicFrameLocks noChangeAspect="1"/>
          </p:cNvGraphicFramePr>
          <p:nvPr/>
        </p:nvGraphicFramePr>
        <p:xfrm>
          <a:off x="1249363" y="3819525"/>
          <a:ext cx="6827837" cy="2962275"/>
        </p:xfrm>
        <a:graphic>
          <a:graphicData uri="http://schemas.openxmlformats.org/presentationml/2006/ole">
            <p:oleObj spid="_x0000_s183303" name="Chart" r:id="rId5" imgW="6838950" imgH="2971800" progId="Excel.Sheet.8">
              <p:embed/>
            </p:oleObj>
          </a:graphicData>
        </a:graphic>
      </p:graphicFrame>
      <p:sp>
        <p:nvSpPr>
          <p:cNvPr id="183304" name="Right Arrow 6">
            <a:hlinkClick r:id="rId6" action="ppaction://hlinksldjump"/>
          </p:cNvPr>
          <p:cNvSpPr>
            <a:spLocks noChangeArrowheads="1"/>
          </p:cNvSpPr>
          <p:nvPr/>
        </p:nvSpPr>
        <p:spPr bwMode="auto">
          <a:xfrm rot="16200000">
            <a:off x="8134350" y="5810250"/>
            <a:ext cx="723900" cy="76200"/>
          </a:xfrm>
          <a:prstGeom prst="rightArrow">
            <a:avLst>
              <a:gd name="adj1" fmla="val 50000"/>
              <a:gd name="adj2" fmla="val 61538"/>
            </a:avLst>
          </a:prstGeom>
          <a:solidFill>
            <a:schemeClr val="tx1"/>
          </a:solidFill>
          <a:ln w="9525" algn="ctr">
            <a:solidFill>
              <a:schemeClr val="tx1"/>
            </a:solidFill>
            <a:round/>
            <a:headEnd/>
            <a:tailEnd/>
          </a:ln>
        </p:spPr>
        <p:txBody>
          <a:bodyPr vert="eaVert"/>
          <a:lstStyle/>
          <a:p>
            <a:pPr eaLnBrk="0" hangingPunct="0"/>
            <a:endParaRPr lang="en-US" sz="1800"/>
          </a:p>
        </p:txBody>
      </p:sp>
      <p:sp>
        <p:nvSpPr>
          <p:cNvPr id="183305" name="Down Arrow 4">
            <a:hlinkClick r:id="rId7" action="ppaction://hlinksldjump"/>
          </p:cNvPr>
          <p:cNvSpPr>
            <a:spLocks noChangeArrowheads="1"/>
          </p:cNvSpPr>
          <p:nvPr/>
        </p:nvSpPr>
        <p:spPr bwMode="auto">
          <a:xfrm>
            <a:off x="228600" y="5943600"/>
            <a:ext cx="76200" cy="457200"/>
          </a:xfrm>
          <a:prstGeom prst="downArrow">
            <a:avLst>
              <a:gd name="adj1" fmla="val 50000"/>
              <a:gd name="adj2" fmla="val 50000"/>
            </a:avLst>
          </a:prstGeom>
          <a:solidFill>
            <a:schemeClr val="tx1"/>
          </a:solidFill>
          <a:ln w="9525" algn="ctr">
            <a:solidFill>
              <a:schemeClr val="tx1"/>
            </a:solidFill>
            <a:round/>
            <a:headEnd/>
            <a:tailEnd/>
          </a:ln>
        </p:spPr>
        <p:txBody>
          <a:bodyPr/>
          <a:lstStyle/>
          <a:p>
            <a:pPr eaLnBrk="0" hangingPunct="0"/>
            <a:endParaRPr lang="en-US" sz="1800"/>
          </a:p>
        </p:txBody>
      </p:sp>
      <p:sp>
        <p:nvSpPr>
          <p:cNvPr id="7" name="Slide Number Placeholder 6"/>
          <p:cNvSpPr>
            <a:spLocks noGrp="1"/>
          </p:cNvSpPr>
          <p:nvPr>
            <p:ph type="sldNum" sz="quarter" idx="12"/>
          </p:nvPr>
        </p:nvSpPr>
        <p:spPr/>
        <p:txBody>
          <a:bodyPr/>
          <a:lstStyle/>
          <a:p>
            <a:pPr>
              <a:defRPr/>
            </a:pPr>
            <a:fld id="{193C4F32-5F53-4DA8-A041-9089F3E61399}" type="slidenum">
              <a:rPr lang="en-US" smtClean="0"/>
              <a:pPr>
                <a:defRPr/>
              </a:pPr>
              <a:t>112</a:t>
            </a:fld>
            <a:endParaRPr lang="en-US"/>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9442" name="Rectangle 2"/>
          <p:cNvSpPr>
            <a:spLocks noGrp="1" noChangeArrowheads="1"/>
          </p:cNvSpPr>
          <p:nvPr>
            <p:ph type="title" idx="4294967295"/>
          </p:nvPr>
        </p:nvSpPr>
        <p:spPr>
          <a:xfrm>
            <a:off x="1350963" y="214313"/>
            <a:ext cx="7793037" cy="1462087"/>
          </a:xfrm>
        </p:spPr>
        <p:txBody>
          <a:bodyPr/>
          <a:lstStyle/>
          <a:p>
            <a:pPr eaLnBrk="1" hangingPunct="1"/>
            <a:r>
              <a:rPr lang="en-US" smtClean="0"/>
              <a:t>Experimental  Results-</a:t>
            </a:r>
            <a:br>
              <a:rPr lang="en-US" smtClean="0"/>
            </a:br>
            <a:r>
              <a:rPr lang="en-US" smtClean="0"/>
              <a:t>Read Data </a:t>
            </a:r>
          </a:p>
        </p:txBody>
      </p:sp>
      <p:sp>
        <p:nvSpPr>
          <p:cNvPr id="189445" name="Rectangle 3"/>
          <p:cNvSpPr>
            <a:spLocks noChangeArrowheads="1"/>
          </p:cNvSpPr>
          <p:nvPr/>
        </p:nvSpPr>
        <p:spPr bwMode="auto">
          <a:xfrm>
            <a:off x="533400" y="2057400"/>
            <a:ext cx="8382000" cy="4495800"/>
          </a:xfrm>
          <a:prstGeom prst="rect">
            <a:avLst/>
          </a:prstGeom>
          <a:noFill/>
          <a:ln w="9525">
            <a:noFill/>
            <a:miter lim="800000"/>
            <a:headEnd/>
            <a:tailEnd/>
          </a:ln>
        </p:spPr>
        <p:txBody>
          <a:bodyPr/>
          <a:lstStyle/>
          <a:p>
            <a:pPr marL="342900" indent="-342900" eaLnBrk="0" hangingPunct="0">
              <a:spcBef>
                <a:spcPct val="20000"/>
              </a:spcBef>
              <a:buClr>
                <a:schemeClr val="folHlink"/>
              </a:buClr>
              <a:buSzPct val="60000"/>
              <a:buFont typeface="Wingdings" pitchFamily="2" charset="2"/>
              <a:buChar char="n"/>
            </a:pPr>
            <a:r>
              <a:rPr lang="en-US" sz="2400" dirty="0"/>
              <a:t>Reads mapped on human genome build 36.3 using the </a:t>
            </a:r>
            <a:r>
              <a:rPr lang="en-US" sz="2400" dirty="0" err="1"/>
              <a:t>nucmer</a:t>
            </a:r>
            <a:r>
              <a:rPr lang="en-US" sz="2400" dirty="0"/>
              <a:t> tool of the </a:t>
            </a:r>
            <a:r>
              <a:rPr lang="en-US" sz="2400" dirty="0" err="1"/>
              <a:t>MUMmer</a:t>
            </a:r>
            <a:r>
              <a:rPr lang="en-US" sz="2400" dirty="0"/>
              <a:t> package [Kurtz et al 04]</a:t>
            </a:r>
          </a:p>
          <a:p>
            <a:pPr marL="742950" lvl="1" indent="-285750" eaLnBrk="0" hangingPunct="0">
              <a:spcBef>
                <a:spcPct val="20000"/>
              </a:spcBef>
              <a:buClr>
                <a:schemeClr val="hlink"/>
              </a:buClr>
              <a:buSzPct val="55000"/>
              <a:buFont typeface="Wingdings" pitchFamily="2" charset="2"/>
              <a:buChar char="n"/>
            </a:pPr>
            <a:r>
              <a:rPr lang="en-US" sz="2000" dirty="0"/>
              <a:t>Default </a:t>
            </a:r>
            <a:r>
              <a:rPr lang="en-US" sz="2000" dirty="0" err="1"/>
              <a:t>nucmer</a:t>
            </a:r>
            <a:r>
              <a:rPr lang="en-US" sz="2000" dirty="0"/>
              <a:t> parameters (MUM size 20, min cluster size 65, max gap between adjacent matches 90)</a:t>
            </a:r>
          </a:p>
          <a:p>
            <a:pPr marL="742950" lvl="1" indent="-285750" eaLnBrk="0" hangingPunct="0">
              <a:spcBef>
                <a:spcPct val="20000"/>
              </a:spcBef>
              <a:buClr>
                <a:schemeClr val="hlink"/>
              </a:buClr>
              <a:buSzPct val="55000"/>
              <a:buFont typeface="Wingdings" pitchFamily="2" charset="2"/>
              <a:buChar char="n"/>
            </a:pPr>
            <a:r>
              <a:rPr lang="en-US" sz="2000" dirty="0"/>
              <a:t>Additional filtering: at least 90% of the read length matched to the genome, no more than 10 errors (mismatches or </a:t>
            </a:r>
            <a:r>
              <a:rPr lang="en-US" sz="2000" dirty="0" err="1"/>
              <a:t>indels</a:t>
            </a:r>
            <a:r>
              <a:rPr lang="en-US" sz="2000" dirty="0"/>
              <a:t>)</a:t>
            </a:r>
          </a:p>
          <a:p>
            <a:pPr marL="742950" lvl="1" indent="-285750" eaLnBrk="0" hangingPunct="0">
              <a:spcBef>
                <a:spcPct val="20000"/>
              </a:spcBef>
              <a:buClr>
                <a:schemeClr val="hlink"/>
              </a:buClr>
              <a:buSzPct val="55000"/>
              <a:buFont typeface="Wingdings" pitchFamily="2" charset="2"/>
              <a:buChar char="n"/>
            </a:pPr>
            <a:r>
              <a:rPr lang="en-US" sz="2000" dirty="0"/>
              <a:t>Reads meeting above conditions at multiple genome positions (likely coming from genomic repeats) were discarded</a:t>
            </a:r>
          </a:p>
          <a:p>
            <a:pPr marL="342900" indent="-342900" eaLnBrk="0" hangingPunct="0">
              <a:spcBef>
                <a:spcPct val="20000"/>
              </a:spcBef>
              <a:buClr>
                <a:schemeClr val="folHlink"/>
              </a:buClr>
              <a:buSzPct val="60000"/>
              <a:buFont typeface="Wingdings" pitchFamily="2" charset="2"/>
              <a:buChar char="n"/>
            </a:pPr>
            <a:r>
              <a:rPr lang="en-US" sz="2400" dirty="0"/>
              <a:t>Simulated 454 reads generated using </a:t>
            </a:r>
            <a:r>
              <a:rPr lang="en-US" sz="2400" dirty="0" err="1"/>
              <a:t>ReadSim</a:t>
            </a:r>
            <a:r>
              <a:rPr lang="en-US" sz="2400" dirty="0"/>
              <a:t> [</a:t>
            </a:r>
            <a:r>
              <a:rPr lang="en-US" sz="2400" dirty="0" err="1"/>
              <a:t>Schmid</a:t>
            </a:r>
            <a:r>
              <a:rPr lang="en-US" sz="2400" dirty="0"/>
              <a:t> et al 07] were used to estimate mapping error rates:</a:t>
            </a:r>
          </a:p>
          <a:p>
            <a:pPr marL="742950" lvl="1" indent="-285750" eaLnBrk="0" hangingPunct="0">
              <a:spcBef>
                <a:spcPct val="20000"/>
              </a:spcBef>
              <a:buClr>
                <a:schemeClr val="hlink"/>
              </a:buClr>
              <a:buSzPct val="55000"/>
              <a:buFont typeface="Wingdings" pitchFamily="2" charset="2"/>
              <a:buChar char="n"/>
            </a:pPr>
            <a:r>
              <a:rPr lang="en-US" sz="2000" dirty="0"/>
              <a:t>FP rate: 0.37%</a:t>
            </a:r>
          </a:p>
          <a:p>
            <a:pPr marL="742950" lvl="1" indent="-285750" eaLnBrk="0" hangingPunct="0">
              <a:spcBef>
                <a:spcPct val="20000"/>
              </a:spcBef>
              <a:buClr>
                <a:schemeClr val="hlink"/>
              </a:buClr>
              <a:buSzPct val="55000"/>
              <a:buFont typeface="Wingdings" pitchFamily="2" charset="2"/>
              <a:buChar char="n"/>
            </a:pPr>
            <a:r>
              <a:rPr lang="en-US" sz="2000" dirty="0"/>
              <a:t>FN rate: 21.16%</a:t>
            </a:r>
          </a:p>
        </p:txBody>
      </p:sp>
      <p:sp>
        <p:nvSpPr>
          <p:cNvPr id="189446" name="Right Arrow 6">
            <a:hlinkClick r:id="rId3" action="ppaction://hlinksldjump"/>
          </p:cNvPr>
          <p:cNvSpPr>
            <a:spLocks noChangeArrowheads="1"/>
          </p:cNvSpPr>
          <p:nvPr/>
        </p:nvSpPr>
        <p:spPr bwMode="auto">
          <a:xfrm rot="16200000">
            <a:off x="8077200" y="5867400"/>
            <a:ext cx="685800" cy="76200"/>
          </a:xfrm>
          <a:prstGeom prst="rightArrow">
            <a:avLst>
              <a:gd name="adj1" fmla="val 50000"/>
              <a:gd name="adj2" fmla="val 88889"/>
            </a:avLst>
          </a:prstGeom>
          <a:solidFill>
            <a:schemeClr val="tx1"/>
          </a:solidFill>
          <a:ln w="9525" algn="ctr">
            <a:solidFill>
              <a:schemeClr val="tx1"/>
            </a:solidFill>
            <a:round/>
            <a:headEnd/>
            <a:tailEnd/>
          </a:ln>
        </p:spPr>
        <p:txBody>
          <a:bodyPr vert="eaVert"/>
          <a:lstStyle/>
          <a:p>
            <a:pPr eaLnBrk="0" hangingPunct="0"/>
            <a:endParaRPr lang="en-US" sz="1800"/>
          </a:p>
        </p:txBody>
      </p:sp>
      <p:sp>
        <p:nvSpPr>
          <p:cNvPr id="189447" name="Down Arrow 4">
            <a:hlinkClick r:id="rId4" action="ppaction://hlinksldjump"/>
          </p:cNvPr>
          <p:cNvSpPr>
            <a:spLocks noChangeArrowheads="1"/>
          </p:cNvSpPr>
          <p:nvPr/>
        </p:nvSpPr>
        <p:spPr bwMode="auto">
          <a:xfrm>
            <a:off x="228600" y="5791200"/>
            <a:ext cx="76200" cy="609600"/>
          </a:xfrm>
          <a:prstGeom prst="downArrow">
            <a:avLst>
              <a:gd name="adj1" fmla="val 50000"/>
              <a:gd name="adj2" fmla="val 50000"/>
            </a:avLst>
          </a:prstGeom>
          <a:solidFill>
            <a:schemeClr val="tx1"/>
          </a:solidFill>
          <a:ln w="9525" algn="ctr">
            <a:solidFill>
              <a:schemeClr val="tx1"/>
            </a:solidFill>
            <a:round/>
            <a:headEnd/>
            <a:tailEnd/>
          </a:ln>
        </p:spPr>
        <p:txBody>
          <a:bodyPr/>
          <a:lstStyle/>
          <a:p>
            <a:pPr eaLnBrk="0" hangingPunct="0"/>
            <a:endParaRPr lang="en-US" sz="1800"/>
          </a:p>
        </p:txBody>
      </p:sp>
      <p:sp>
        <p:nvSpPr>
          <p:cNvPr id="6" name="Slide Number Placeholder 5"/>
          <p:cNvSpPr>
            <a:spLocks noGrp="1"/>
          </p:cNvSpPr>
          <p:nvPr>
            <p:ph type="sldNum" sz="quarter" idx="12"/>
          </p:nvPr>
        </p:nvSpPr>
        <p:spPr/>
        <p:txBody>
          <a:bodyPr/>
          <a:lstStyle/>
          <a:p>
            <a:pPr>
              <a:defRPr/>
            </a:pPr>
            <a:fld id="{193C4F32-5F53-4DA8-A041-9089F3E61399}" type="slidenum">
              <a:rPr lang="en-US" smtClean="0"/>
              <a:pPr>
                <a:defRPr/>
              </a:pPr>
              <a:t>113</a:t>
            </a:fld>
            <a:endParaRPr lang="en-US"/>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1490" name="Rectangle 2"/>
          <p:cNvSpPr>
            <a:spLocks noGrp="1" noChangeArrowheads="1"/>
          </p:cNvSpPr>
          <p:nvPr>
            <p:ph type="title" idx="4294967295"/>
          </p:nvPr>
        </p:nvSpPr>
        <p:spPr>
          <a:xfrm>
            <a:off x="1350963" y="214313"/>
            <a:ext cx="7793037" cy="1462087"/>
          </a:xfrm>
        </p:spPr>
        <p:txBody>
          <a:bodyPr/>
          <a:lstStyle/>
          <a:p>
            <a:pPr eaLnBrk="1" hangingPunct="1"/>
            <a:r>
              <a:rPr lang="en-US" smtClean="0"/>
              <a:t>Experimental  Results-</a:t>
            </a:r>
            <a:br>
              <a:rPr lang="en-US" smtClean="0"/>
            </a:br>
            <a:r>
              <a:rPr lang="en-US" smtClean="0"/>
              <a:t>Read Data </a:t>
            </a:r>
          </a:p>
        </p:txBody>
      </p:sp>
      <p:sp>
        <p:nvSpPr>
          <p:cNvPr id="191492" name="Rectangle 3"/>
          <p:cNvSpPr>
            <a:spLocks noChangeArrowheads="1"/>
          </p:cNvSpPr>
          <p:nvPr/>
        </p:nvSpPr>
        <p:spPr bwMode="auto">
          <a:xfrm>
            <a:off x="609600" y="2057400"/>
            <a:ext cx="8077200" cy="4495800"/>
          </a:xfrm>
          <a:prstGeom prst="rect">
            <a:avLst/>
          </a:prstGeom>
          <a:noFill/>
          <a:ln w="9525">
            <a:noFill/>
            <a:miter lim="800000"/>
            <a:headEnd/>
            <a:tailEnd/>
          </a:ln>
        </p:spPr>
        <p:txBody>
          <a:bodyPr/>
          <a:lstStyle/>
          <a:p>
            <a:pPr marL="342900" indent="-342900" eaLnBrk="0" hangingPunct="0">
              <a:spcBef>
                <a:spcPct val="20000"/>
              </a:spcBef>
              <a:buClr>
                <a:schemeClr val="folHlink"/>
              </a:buClr>
              <a:buSzPct val="60000"/>
              <a:buFont typeface="Wingdings" pitchFamily="2" charset="2"/>
              <a:buChar char="n"/>
            </a:pPr>
            <a:r>
              <a:rPr lang="en-US" sz="2400"/>
              <a:t>Average coverage by mapped reads of Hapmap SNPs was </a:t>
            </a:r>
            <a:r>
              <a:rPr lang="en-US" sz="2400" b="1">
                <a:solidFill>
                  <a:schemeClr val="hlink"/>
                </a:solidFill>
              </a:rPr>
              <a:t>5.64x</a:t>
            </a:r>
          </a:p>
          <a:p>
            <a:pPr marL="742950" lvl="1" indent="-285750" eaLnBrk="0" hangingPunct="0">
              <a:spcBef>
                <a:spcPct val="20000"/>
              </a:spcBef>
              <a:buClr>
                <a:schemeClr val="hlink"/>
              </a:buClr>
              <a:buSzPct val="55000"/>
              <a:buFont typeface="Wingdings" pitchFamily="2" charset="2"/>
              <a:buChar char="n"/>
            </a:pPr>
            <a:r>
              <a:rPr lang="en-US" sz="2000"/>
              <a:t>Lower than [Wheeler et al 08] since we start with a subset of the reads and use more stringent mapping constraints</a:t>
            </a:r>
          </a:p>
        </p:txBody>
      </p:sp>
      <p:graphicFrame>
        <p:nvGraphicFramePr>
          <p:cNvPr id="191493" name="Object 4"/>
          <p:cNvGraphicFramePr>
            <a:graphicFrameLocks noChangeAspect="1"/>
          </p:cNvGraphicFramePr>
          <p:nvPr/>
        </p:nvGraphicFramePr>
        <p:xfrm>
          <a:off x="1371600" y="3608388"/>
          <a:ext cx="6324600" cy="2868612"/>
        </p:xfrm>
        <a:graphic>
          <a:graphicData uri="http://schemas.openxmlformats.org/presentationml/2006/ole">
            <p:oleObj spid="_x0000_s191493" name="Chart" r:id="rId4" imgW="5629275" imgH="2552700" progId="Excel.Sheet.8">
              <p:embed/>
            </p:oleObj>
          </a:graphicData>
        </a:graphic>
      </p:graphicFrame>
      <p:sp>
        <p:nvSpPr>
          <p:cNvPr id="191494" name="Right Arrow 6">
            <a:hlinkClick r:id="rId5" action="ppaction://hlinksldjump"/>
          </p:cNvPr>
          <p:cNvSpPr>
            <a:spLocks noChangeArrowheads="1"/>
          </p:cNvSpPr>
          <p:nvPr/>
        </p:nvSpPr>
        <p:spPr bwMode="auto">
          <a:xfrm rot="16200000">
            <a:off x="8682990" y="5939790"/>
            <a:ext cx="495300" cy="45719"/>
          </a:xfrm>
          <a:prstGeom prst="rightArrow">
            <a:avLst>
              <a:gd name="adj1" fmla="val 50000"/>
              <a:gd name="adj2" fmla="val 72727"/>
            </a:avLst>
          </a:prstGeom>
          <a:solidFill>
            <a:schemeClr val="tx1"/>
          </a:solidFill>
          <a:ln w="9525" algn="ctr">
            <a:solidFill>
              <a:schemeClr val="tx1"/>
            </a:solidFill>
            <a:round/>
            <a:headEnd/>
            <a:tailEnd/>
          </a:ln>
        </p:spPr>
        <p:txBody>
          <a:bodyPr vert="eaVert"/>
          <a:lstStyle/>
          <a:p>
            <a:pPr eaLnBrk="0" hangingPunct="0"/>
            <a:endParaRPr lang="en-US" sz="1800"/>
          </a:p>
        </p:txBody>
      </p:sp>
      <p:sp>
        <p:nvSpPr>
          <p:cNvPr id="191495" name="Down Arrow 4">
            <a:hlinkClick r:id="rId6" action="ppaction://hlinksldjump"/>
          </p:cNvPr>
          <p:cNvSpPr>
            <a:spLocks noChangeArrowheads="1"/>
          </p:cNvSpPr>
          <p:nvPr/>
        </p:nvSpPr>
        <p:spPr bwMode="auto">
          <a:xfrm>
            <a:off x="228600" y="5867400"/>
            <a:ext cx="76200" cy="533400"/>
          </a:xfrm>
          <a:prstGeom prst="downArrow">
            <a:avLst>
              <a:gd name="adj1" fmla="val 50000"/>
              <a:gd name="adj2" fmla="val 50000"/>
            </a:avLst>
          </a:prstGeom>
          <a:solidFill>
            <a:schemeClr val="tx1"/>
          </a:solidFill>
          <a:ln w="9525" algn="ctr">
            <a:solidFill>
              <a:schemeClr val="tx1"/>
            </a:solidFill>
            <a:round/>
            <a:headEnd/>
            <a:tailEnd/>
          </a:ln>
        </p:spPr>
        <p:txBody>
          <a:bodyPr/>
          <a:lstStyle/>
          <a:p>
            <a:pPr eaLnBrk="0" hangingPunct="0"/>
            <a:endParaRPr lang="en-US" sz="1800"/>
          </a:p>
        </p:txBody>
      </p:sp>
      <p:sp>
        <p:nvSpPr>
          <p:cNvPr id="7" name="Slide Number Placeholder 6"/>
          <p:cNvSpPr>
            <a:spLocks noGrp="1"/>
          </p:cNvSpPr>
          <p:nvPr>
            <p:ph type="sldNum" sz="quarter" idx="12"/>
          </p:nvPr>
        </p:nvSpPr>
        <p:spPr/>
        <p:txBody>
          <a:bodyPr/>
          <a:lstStyle/>
          <a:p>
            <a:pPr>
              <a:defRPr/>
            </a:pPr>
            <a:fld id="{193C4F32-5F53-4DA8-A041-9089F3E61399}" type="slidenum">
              <a:rPr lang="en-US" smtClean="0"/>
              <a:pPr>
                <a:defRPr/>
              </a:pPr>
              <a:t>114</a:t>
            </a:fld>
            <a:endParaRPr lang="en-US"/>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3538" name="Rectangle 2"/>
          <p:cNvSpPr>
            <a:spLocks noGrp="1" noChangeArrowheads="1"/>
          </p:cNvSpPr>
          <p:nvPr>
            <p:ph type="title" idx="4294967295"/>
          </p:nvPr>
        </p:nvSpPr>
        <p:spPr>
          <a:xfrm>
            <a:off x="1350963" y="214313"/>
            <a:ext cx="7793037" cy="1462087"/>
          </a:xfrm>
        </p:spPr>
        <p:txBody>
          <a:bodyPr/>
          <a:lstStyle/>
          <a:p>
            <a:pPr eaLnBrk="1" hangingPunct="1"/>
            <a:r>
              <a:rPr lang="en-US" smtClean="0"/>
              <a:t>Experimental  Results-</a:t>
            </a:r>
            <a:br>
              <a:rPr lang="en-US" smtClean="0"/>
            </a:br>
            <a:r>
              <a:rPr lang="en-US" smtClean="0"/>
              <a:t>Read Data </a:t>
            </a:r>
          </a:p>
        </p:txBody>
      </p:sp>
      <p:sp>
        <p:nvSpPr>
          <p:cNvPr id="193542" name="Rectangle 3"/>
          <p:cNvSpPr>
            <a:spLocks noChangeArrowheads="1"/>
          </p:cNvSpPr>
          <p:nvPr/>
        </p:nvSpPr>
        <p:spPr bwMode="auto">
          <a:xfrm>
            <a:off x="914400" y="2057400"/>
            <a:ext cx="8001000" cy="4648200"/>
          </a:xfrm>
          <a:prstGeom prst="rect">
            <a:avLst/>
          </a:prstGeom>
          <a:noFill/>
          <a:ln w="9525">
            <a:noFill/>
            <a:miter lim="800000"/>
            <a:headEnd/>
            <a:tailEnd/>
          </a:ln>
        </p:spPr>
        <p:txBody>
          <a:bodyPr/>
          <a:lstStyle/>
          <a:p>
            <a:pPr marL="342900" indent="-342900" eaLnBrk="0" hangingPunct="0">
              <a:spcBef>
                <a:spcPct val="20000"/>
              </a:spcBef>
              <a:buClr>
                <a:schemeClr val="folHlink"/>
              </a:buClr>
              <a:buSzPct val="60000"/>
              <a:buFont typeface="Wingdings" pitchFamily="2" charset="2"/>
              <a:buChar char="n"/>
            </a:pPr>
            <a:r>
              <a:rPr lang="en-US" sz="2400" dirty="0"/>
              <a:t>CEU genotypes from latest </a:t>
            </a:r>
            <a:r>
              <a:rPr lang="en-US" sz="2400" dirty="0" err="1"/>
              <a:t>Hapmap</a:t>
            </a:r>
            <a:r>
              <a:rPr lang="en-US" sz="2400" dirty="0"/>
              <a:t> release (23a) were </a:t>
            </a:r>
            <a:r>
              <a:rPr lang="en-US" sz="2400" dirty="0" err="1"/>
              <a:t>dowloaded</a:t>
            </a:r>
            <a:r>
              <a:rPr lang="en-US" sz="2400" dirty="0"/>
              <a:t> from</a:t>
            </a:r>
            <a:r>
              <a:rPr lang="en-US" sz="1600" dirty="0"/>
              <a:t> </a:t>
            </a:r>
            <a:r>
              <a:rPr lang="en-US" sz="1600" dirty="0">
                <a:hlinkClick r:id="rId3"/>
              </a:rPr>
              <a:t>http://ftp.hapmap.org/genotypes/latest_ncbi_build36/forward/non-redundant/</a:t>
            </a:r>
            <a:r>
              <a:rPr lang="en-US" sz="1600" dirty="0"/>
              <a:t> </a:t>
            </a:r>
          </a:p>
          <a:p>
            <a:pPr marL="742950" lvl="1" indent="-285750" eaLnBrk="0" hangingPunct="0">
              <a:spcBef>
                <a:spcPct val="20000"/>
              </a:spcBef>
              <a:buClr>
                <a:schemeClr val="hlink"/>
              </a:buClr>
              <a:buSzPct val="55000"/>
              <a:buFont typeface="Wingdings" pitchFamily="2" charset="2"/>
              <a:buChar char="n"/>
            </a:pPr>
            <a:r>
              <a:rPr lang="en-US" sz="1800" dirty="0"/>
              <a:t>Genotypes were phased using the ENT algorithm [</a:t>
            </a:r>
            <a:r>
              <a:rPr lang="en-US" sz="1800" dirty="0" err="1"/>
              <a:t>Gusev</a:t>
            </a:r>
            <a:r>
              <a:rPr lang="en-US" sz="1800" dirty="0"/>
              <a:t> et al 08] and inferred haplotypes were used to train the parent HMMs using Baum-Welch</a:t>
            </a:r>
          </a:p>
          <a:p>
            <a:pPr marL="342900" indent="-342900" eaLnBrk="0" hangingPunct="0">
              <a:spcBef>
                <a:spcPct val="20000"/>
              </a:spcBef>
              <a:buClr>
                <a:schemeClr val="folHlink"/>
              </a:buClr>
              <a:buSzPct val="60000"/>
              <a:buFont typeface="Wingdings" pitchFamily="2" charset="2"/>
              <a:buChar char="n"/>
            </a:pPr>
            <a:r>
              <a:rPr lang="en-US" sz="2400" dirty="0"/>
              <a:t>Duplicate </a:t>
            </a:r>
            <a:r>
              <a:rPr lang="en-US" sz="2400" dirty="0" err="1"/>
              <a:t>Affymetrix</a:t>
            </a:r>
            <a:r>
              <a:rPr lang="en-US" sz="2400" dirty="0"/>
              <a:t> 500k SNP genotypes were downloaded from</a:t>
            </a:r>
            <a:r>
              <a:rPr lang="en-US" sz="1600" dirty="0"/>
              <a:t> </a:t>
            </a:r>
            <a:r>
              <a:rPr lang="en-US" sz="1600" dirty="0">
                <a:hlinkClick r:id="rId4"/>
              </a:rPr>
              <a:t>ftp://ftp.ncbi.nih.gov/pub/geo/DATA/SOFT/by_series/GSE10668/GSE10668_family.soft.gz</a:t>
            </a:r>
            <a:r>
              <a:rPr lang="en-US" sz="1600" dirty="0"/>
              <a:t>  </a:t>
            </a:r>
          </a:p>
          <a:p>
            <a:pPr marL="742950" lvl="1" indent="-285750" eaLnBrk="0" hangingPunct="0">
              <a:spcBef>
                <a:spcPct val="20000"/>
              </a:spcBef>
              <a:buClr>
                <a:schemeClr val="hlink"/>
              </a:buClr>
              <a:buSzPct val="55000"/>
              <a:buFont typeface="Wingdings" pitchFamily="2" charset="2"/>
              <a:buChar char="n"/>
            </a:pPr>
            <a:r>
              <a:rPr lang="en-US" sz="2000" dirty="0"/>
              <a:t>We removed genotypes that were discordant in the two replicates and genotypes for which </a:t>
            </a:r>
            <a:r>
              <a:rPr lang="en-US" sz="2000" dirty="0" err="1"/>
              <a:t>Hapmap</a:t>
            </a:r>
            <a:r>
              <a:rPr lang="en-US" sz="2000" dirty="0"/>
              <a:t> and </a:t>
            </a:r>
            <a:r>
              <a:rPr lang="en-US" sz="2000" dirty="0" err="1"/>
              <a:t>Affymetrix</a:t>
            </a:r>
            <a:r>
              <a:rPr lang="en-US" sz="2000" dirty="0"/>
              <a:t> annotations had more than 5% in CEU same-strand allele frequency</a:t>
            </a:r>
          </a:p>
        </p:txBody>
      </p:sp>
      <p:sp>
        <p:nvSpPr>
          <p:cNvPr id="193543" name="Right Arrow 6">
            <a:hlinkClick r:id="rId5" action="ppaction://hlinksldjump"/>
          </p:cNvPr>
          <p:cNvSpPr>
            <a:spLocks noChangeArrowheads="1"/>
          </p:cNvSpPr>
          <p:nvPr/>
        </p:nvSpPr>
        <p:spPr bwMode="auto">
          <a:xfrm rot="16200000">
            <a:off x="8267700" y="5867400"/>
            <a:ext cx="609600" cy="76200"/>
          </a:xfrm>
          <a:prstGeom prst="rightArrow">
            <a:avLst>
              <a:gd name="adj1" fmla="val 50000"/>
              <a:gd name="adj2" fmla="val 72727"/>
            </a:avLst>
          </a:prstGeom>
          <a:solidFill>
            <a:schemeClr val="tx1"/>
          </a:solidFill>
          <a:ln w="9525" algn="ctr">
            <a:solidFill>
              <a:schemeClr val="tx1"/>
            </a:solidFill>
            <a:round/>
            <a:headEnd/>
            <a:tailEnd/>
          </a:ln>
        </p:spPr>
        <p:txBody>
          <a:bodyPr vert="eaVert"/>
          <a:lstStyle/>
          <a:p>
            <a:pPr eaLnBrk="0" hangingPunct="0"/>
            <a:endParaRPr lang="en-US" sz="1800"/>
          </a:p>
        </p:txBody>
      </p:sp>
      <p:sp>
        <p:nvSpPr>
          <p:cNvPr id="5" name="Slide Number Placeholder 4"/>
          <p:cNvSpPr>
            <a:spLocks noGrp="1"/>
          </p:cNvSpPr>
          <p:nvPr>
            <p:ph type="sldNum" sz="quarter" idx="12"/>
          </p:nvPr>
        </p:nvSpPr>
        <p:spPr/>
        <p:txBody>
          <a:bodyPr/>
          <a:lstStyle/>
          <a:p>
            <a:pPr>
              <a:defRPr/>
            </a:pPr>
            <a:fld id="{193C4F32-5F53-4DA8-A041-9089F3E61399}" type="slidenum">
              <a:rPr lang="en-US" smtClean="0"/>
              <a:pPr>
                <a:defRPr/>
              </a:pPr>
              <a:t>115</a:t>
            </a:fld>
            <a:endParaRPr lang="en-US"/>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7874" name="Rectangle 2"/>
          <p:cNvSpPr>
            <a:spLocks noGrp="1" noChangeArrowheads="1"/>
          </p:cNvSpPr>
          <p:nvPr>
            <p:ph type="title" idx="4294967295"/>
          </p:nvPr>
        </p:nvSpPr>
        <p:spPr>
          <a:xfrm>
            <a:off x="2065338" y="304800"/>
            <a:ext cx="7078662" cy="928688"/>
          </a:xfrm>
        </p:spPr>
        <p:txBody>
          <a:bodyPr/>
          <a:lstStyle/>
          <a:p>
            <a:r>
              <a:rPr lang="en-US" sz="3600" smtClean="0"/>
              <a:t>Accuracy Comparison (Homozygous Genotypes)</a:t>
            </a:r>
          </a:p>
        </p:txBody>
      </p:sp>
      <p:graphicFrame>
        <p:nvGraphicFramePr>
          <p:cNvPr id="207875" name="Object 7"/>
          <p:cNvGraphicFramePr>
            <a:graphicFrameLocks noChangeAspect="1"/>
          </p:cNvGraphicFramePr>
          <p:nvPr/>
        </p:nvGraphicFramePr>
        <p:xfrm>
          <a:off x="771525" y="2133600"/>
          <a:ext cx="7534275" cy="3975100"/>
        </p:xfrm>
        <a:graphic>
          <a:graphicData uri="http://schemas.openxmlformats.org/presentationml/2006/ole">
            <p:oleObj spid="_x0000_s207875" name="Chart" r:id="rId4" imgW="7543800" imgH="3981450" progId="Excel.Sheet.8">
              <p:embed/>
            </p:oleObj>
          </a:graphicData>
        </a:graphic>
      </p:graphicFrame>
      <p:sp>
        <p:nvSpPr>
          <p:cNvPr id="207876" name="Down Arrow 4">
            <a:hlinkClick r:id="rId5" action="ppaction://hlinksldjump"/>
          </p:cNvPr>
          <p:cNvSpPr>
            <a:spLocks noChangeArrowheads="1"/>
          </p:cNvSpPr>
          <p:nvPr/>
        </p:nvSpPr>
        <p:spPr bwMode="auto">
          <a:xfrm rot="10800000">
            <a:off x="8382000" y="5867400"/>
            <a:ext cx="76200" cy="533400"/>
          </a:xfrm>
          <a:prstGeom prst="downArrow">
            <a:avLst>
              <a:gd name="adj1" fmla="val 50000"/>
              <a:gd name="adj2" fmla="val 50000"/>
            </a:avLst>
          </a:prstGeom>
          <a:solidFill>
            <a:schemeClr val="tx1"/>
          </a:solidFill>
          <a:ln w="9525" algn="ctr">
            <a:solidFill>
              <a:schemeClr val="tx1"/>
            </a:solidFill>
            <a:round/>
            <a:headEnd/>
            <a:tailEnd/>
          </a:ln>
        </p:spPr>
        <p:txBody>
          <a:bodyPr rot="10800000"/>
          <a:lstStyle/>
          <a:p>
            <a:pPr eaLnBrk="0" hangingPunct="0"/>
            <a:endParaRPr lang="en-US" sz="1800"/>
          </a:p>
        </p:txBody>
      </p:sp>
      <p:sp>
        <p:nvSpPr>
          <p:cNvPr id="5" name="Slide Number Placeholder 4"/>
          <p:cNvSpPr>
            <a:spLocks noGrp="1"/>
          </p:cNvSpPr>
          <p:nvPr>
            <p:ph type="sldNum" sz="quarter" idx="12"/>
          </p:nvPr>
        </p:nvSpPr>
        <p:spPr/>
        <p:txBody>
          <a:bodyPr/>
          <a:lstStyle/>
          <a:p>
            <a:pPr>
              <a:defRPr/>
            </a:pPr>
            <a:fld id="{193C4F32-5F53-4DA8-A041-9089F3E61399}" type="slidenum">
              <a:rPr lang="en-US" smtClean="0"/>
              <a:pPr>
                <a:defRPr/>
              </a:pPr>
              <a:t>116</a:t>
            </a:fld>
            <a:endParaRPr lang="en-US"/>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p:txBody>
          <a:bodyPr/>
          <a:lstStyle/>
          <a:p>
            <a:r>
              <a:rPr lang="en-US" smtClean="0"/>
              <a:t>Gene-Seq Algorithms</a:t>
            </a:r>
          </a:p>
        </p:txBody>
      </p:sp>
      <p:sp>
        <p:nvSpPr>
          <p:cNvPr id="197635" name="Rectangle 3"/>
          <p:cNvSpPr>
            <a:spLocks noGrp="1" noChangeArrowheads="1"/>
          </p:cNvSpPr>
          <p:nvPr>
            <p:ph idx="1"/>
          </p:nvPr>
        </p:nvSpPr>
        <p:spPr/>
        <p:txBody>
          <a:bodyPr/>
          <a:lstStyle/>
          <a:p>
            <a:pPr>
              <a:lnSpc>
                <a:spcPct val="80000"/>
              </a:lnSpc>
            </a:pPr>
            <a:r>
              <a:rPr lang="en-US" sz="1200" smtClean="0"/>
              <a:t>Posterior Decoding (see presentation)</a:t>
            </a:r>
          </a:p>
          <a:p>
            <a:pPr>
              <a:lnSpc>
                <a:spcPct val="80000"/>
              </a:lnSpc>
            </a:pPr>
            <a:r>
              <a:rPr lang="en-US" sz="1200" smtClean="0"/>
              <a:t>Greedy:</a:t>
            </a:r>
          </a:p>
          <a:p>
            <a:pPr>
              <a:lnSpc>
                <a:spcPct val="80000"/>
              </a:lnSpc>
            </a:pPr>
            <a:endParaRPr lang="en-US" sz="1200" smtClean="0"/>
          </a:p>
          <a:p>
            <a:pPr>
              <a:lnSpc>
                <a:spcPct val="80000"/>
              </a:lnSpc>
            </a:pPr>
            <a:endParaRPr lang="en-US" sz="1200" smtClean="0"/>
          </a:p>
          <a:p>
            <a:pPr>
              <a:lnSpc>
                <a:spcPct val="80000"/>
              </a:lnSpc>
            </a:pPr>
            <a:endParaRPr lang="en-US" sz="1200" smtClean="0"/>
          </a:p>
          <a:p>
            <a:pPr>
              <a:lnSpc>
                <a:spcPct val="80000"/>
              </a:lnSpc>
            </a:pPr>
            <a:endParaRPr lang="en-US" sz="1200" smtClean="0"/>
          </a:p>
          <a:p>
            <a:pPr>
              <a:lnSpc>
                <a:spcPct val="80000"/>
              </a:lnSpc>
            </a:pPr>
            <a:endParaRPr lang="en-US" sz="1200" smtClean="0"/>
          </a:p>
          <a:p>
            <a:pPr>
              <a:lnSpc>
                <a:spcPct val="80000"/>
              </a:lnSpc>
            </a:pPr>
            <a:endParaRPr lang="en-US" sz="1200" smtClean="0"/>
          </a:p>
          <a:p>
            <a:pPr>
              <a:lnSpc>
                <a:spcPct val="80000"/>
              </a:lnSpc>
            </a:pPr>
            <a:r>
              <a:rPr lang="en-US" sz="1200" smtClean="0"/>
              <a:t>Markov Approximation:</a:t>
            </a:r>
          </a:p>
          <a:p>
            <a:pPr>
              <a:lnSpc>
                <a:spcPct val="80000"/>
              </a:lnSpc>
            </a:pPr>
            <a:endParaRPr lang="en-US" sz="1200" smtClean="0"/>
          </a:p>
          <a:p>
            <a:pPr>
              <a:lnSpc>
                <a:spcPct val="80000"/>
              </a:lnSpc>
            </a:pPr>
            <a:endParaRPr lang="en-US" sz="1200" smtClean="0"/>
          </a:p>
          <a:p>
            <a:pPr>
              <a:lnSpc>
                <a:spcPct val="80000"/>
              </a:lnSpc>
            </a:pPr>
            <a:endParaRPr lang="en-US" sz="1200" smtClean="0"/>
          </a:p>
          <a:p>
            <a:pPr>
              <a:lnSpc>
                <a:spcPct val="80000"/>
              </a:lnSpc>
            </a:pPr>
            <a:endParaRPr lang="en-US" sz="1200" smtClean="0"/>
          </a:p>
          <a:p>
            <a:pPr>
              <a:lnSpc>
                <a:spcPct val="80000"/>
              </a:lnSpc>
            </a:pPr>
            <a:endParaRPr lang="en-US" sz="1200" smtClean="0"/>
          </a:p>
          <a:p>
            <a:pPr>
              <a:lnSpc>
                <a:spcPct val="80000"/>
              </a:lnSpc>
            </a:pPr>
            <a:endParaRPr lang="en-US" sz="1200" smtClean="0"/>
          </a:p>
          <a:p>
            <a:pPr>
              <a:lnSpc>
                <a:spcPct val="80000"/>
              </a:lnSpc>
            </a:pPr>
            <a:endParaRPr lang="en-US" sz="1200" smtClean="0"/>
          </a:p>
          <a:p>
            <a:pPr>
              <a:lnSpc>
                <a:spcPct val="80000"/>
              </a:lnSpc>
            </a:pPr>
            <a:endParaRPr lang="en-US" sz="1200" smtClean="0"/>
          </a:p>
          <a:p>
            <a:pPr>
              <a:lnSpc>
                <a:spcPct val="80000"/>
              </a:lnSpc>
            </a:pPr>
            <a:endParaRPr lang="en-US" sz="1200" smtClean="0"/>
          </a:p>
          <a:p>
            <a:pPr>
              <a:lnSpc>
                <a:spcPct val="80000"/>
              </a:lnSpc>
            </a:pPr>
            <a:r>
              <a:rPr lang="en-US" sz="1200" smtClean="0"/>
              <a:t>Composite 2-SNP</a:t>
            </a:r>
          </a:p>
          <a:p>
            <a:pPr>
              <a:lnSpc>
                <a:spcPct val="80000"/>
              </a:lnSpc>
            </a:pPr>
            <a:r>
              <a:rPr lang="en-US" sz="1200" smtClean="0"/>
              <a:t>Viterbi</a:t>
            </a:r>
          </a:p>
          <a:p>
            <a:pPr>
              <a:lnSpc>
                <a:spcPct val="80000"/>
              </a:lnSpc>
            </a:pPr>
            <a:r>
              <a:rPr lang="en-US" sz="1200" smtClean="0"/>
              <a:t>Posterior Decoding, version 2</a:t>
            </a:r>
          </a:p>
          <a:p>
            <a:pPr>
              <a:lnSpc>
                <a:spcPct val="80000"/>
              </a:lnSpc>
            </a:pPr>
            <a:endParaRPr lang="en-US" sz="1200" smtClean="0"/>
          </a:p>
        </p:txBody>
      </p:sp>
      <p:pic>
        <p:nvPicPr>
          <p:cNvPr id="197637" name="Picture 5"/>
          <p:cNvPicPr>
            <a:picLocks noChangeAspect="1" noChangeArrowheads="1"/>
          </p:cNvPicPr>
          <p:nvPr/>
        </p:nvPicPr>
        <p:blipFill>
          <a:blip r:embed="rId2" cstate="print"/>
          <a:srcRect/>
          <a:stretch>
            <a:fillRect/>
          </a:stretch>
        </p:blipFill>
        <p:spPr bwMode="auto">
          <a:xfrm>
            <a:off x="3276600" y="2209800"/>
            <a:ext cx="2743200" cy="1123950"/>
          </a:xfrm>
          <a:prstGeom prst="rect">
            <a:avLst/>
          </a:prstGeom>
          <a:noFill/>
        </p:spPr>
      </p:pic>
      <p:pic>
        <p:nvPicPr>
          <p:cNvPr id="197638" name="Picture 6"/>
          <p:cNvPicPr>
            <a:picLocks noChangeAspect="1" noChangeArrowheads="1"/>
          </p:cNvPicPr>
          <p:nvPr/>
        </p:nvPicPr>
        <p:blipFill>
          <a:blip r:embed="rId3" cstate="print"/>
          <a:srcRect/>
          <a:stretch>
            <a:fillRect/>
          </a:stretch>
        </p:blipFill>
        <p:spPr bwMode="auto">
          <a:xfrm>
            <a:off x="3200400" y="3505200"/>
            <a:ext cx="3505200" cy="1590675"/>
          </a:xfrm>
          <a:prstGeom prst="rect">
            <a:avLst/>
          </a:prstGeom>
          <a:noFill/>
        </p:spPr>
      </p:pic>
      <p:sp>
        <p:nvSpPr>
          <p:cNvPr id="197639" name="Right Arrow 6">
            <a:hlinkClick r:id="rId4" action="ppaction://hlinksldjump"/>
          </p:cNvPr>
          <p:cNvSpPr>
            <a:spLocks noChangeArrowheads="1"/>
          </p:cNvSpPr>
          <p:nvPr/>
        </p:nvSpPr>
        <p:spPr bwMode="auto">
          <a:xfrm rot="16200000">
            <a:off x="8157210" y="5787390"/>
            <a:ext cx="800100" cy="45719"/>
          </a:xfrm>
          <a:prstGeom prst="rightArrow">
            <a:avLst>
              <a:gd name="adj1" fmla="val 50000"/>
              <a:gd name="adj2" fmla="val 72727"/>
            </a:avLst>
          </a:prstGeom>
          <a:solidFill>
            <a:schemeClr val="tx1"/>
          </a:solidFill>
          <a:ln w="9525" algn="ctr">
            <a:solidFill>
              <a:schemeClr val="tx1"/>
            </a:solidFill>
            <a:round/>
            <a:headEnd/>
            <a:tailEnd/>
          </a:ln>
        </p:spPr>
        <p:txBody>
          <a:bodyPr vert="eaVert"/>
          <a:lstStyle/>
          <a:p>
            <a:pPr eaLnBrk="0" hangingPunct="0"/>
            <a:endParaRPr lang="en-US" sz="1800"/>
          </a:p>
        </p:txBody>
      </p:sp>
      <p:sp>
        <p:nvSpPr>
          <p:cNvPr id="7" name="Slide Number Placeholder 6"/>
          <p:cNvSpPr>
            <a:spLocks noGrp="1"/>
          </p:cNvSpPr>
          <p:nvPr>
            <p:ph type="sldNum" sz="quarter" idx="12"/>
          </p:nvPr>
        </p:nvSpPr>
        <p:spPr/>
        <p:txBody>
          <a:bodyPr/>
          <a:lstStyle/>
          <a:p>
            <a:pPr>
              <a:defRPr/>
            </a:pPr>
            <a:fld id="{33F715B6-B6C2-4407-8CFF-EAACF463792E}" type="slidenum">
              <a:rPr lang="en-US" smtClean="0"/>
              <a:pPr>
                <a:defRPr/>
              </a:pPr>
              <a:t>117</a:t>
            </a:fld>
            <a:endParaRPr lang="en-US"/>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4868" name="Picture 4">
            <a:hlinkClick r:id="rId2" action="ppaction://hlinksldjump"/>
          </p:cNvPr>
          <p:cNvPicPr>
            <a:picLocks noChangeAspect="1" noChangeArrowheads="1"/>
          </p:cNvPicPr>
          <p:nvPr/>
        </p:nvPicPr>
        <p:blipFill>
          <a:blip r:embed="rId3" cstate="print"/>
          <a:srcRect/>
          <a:stretch>
            <a:fillRect/>
          </a:stretch>
        </p:blipFill>
        <p:spPr bwMode="auto">
          <a:xfrm>
            <a:off x="1285875" y="0"/>
            <a:ext cx="6572250" cy="6858000"/>
          </a:xfrm>
          <a:prstGeom prst="rect">
            <a:avLst/>
          </a:prstGeom>
          <a:noFill/>
        </p:spPr>
      </p:pic>
      <p:sp>
        <p:nvSpPr>
          <p:cNvPr id="164869" name="Right Arrow 6">
            <a:hlinkClick r:id="rId2" action="ppaction://hlinksldjump"/>
          </p:cNvPr>
          <p:cNvSpPr>
            <a:spLocks noChangeArrowheads="1"/>
          </p:cNvSpPr>
          <p:nvPr/>
        </p:nvSpPr>
        <p:spPr bwMode="auto">
          <a:xfrm rot="16200000">
            <a:off x="8286750" y="5886450"/>
            <a:ext cx="571500" cy="76200"/>
          </a:xfrm>
          <a:prstGeom prst="rightArrow">
            <a:avLst>
              <a:gd name="adj1" fmla="val 50000"/>
              <a:gd name="adj2" fmla="val 72727"/>
            </a:avLst>
          </a:prstGeom>
          <a:solidFill>
            <a:schemeClr val="tx1"/>
          </a:solidFill>
          <a:ln w="9525" algn="ctr">
            <a:solidFill>
              <a:schemeClr val="tx1"/>
            </a:solidFill>
            <a:round/>
            <a:headEnd/>
            <a:tailEnd/>
          </a:ln>
        </p:spPr>
        <p:txBody>
          <a:bodyPr vert="eaVert"/>
          <a:lstStyle/>
          <a:p>
            <a:pPr eaLnBrk="0" hangingPunct="0"/>
            <a:endParaRPr lang="en-US" sz="1800"/>
          </a:p>
        </p:txBody>
      </p:sp>
      <p:sp>
        <p:nvSpPr>
          <p:cNvPr id="4" name="Slide Number Placeholder 3"/>
          <p:cNvSpPr>
            <a:spLocks noGrp="1"/>
          </p:cNvSpPr>
          <p:nvPr>
            <p:ph type="sldNum" sz="quarter" idx="12"/>
          </p:nvPr>
        </p:nvSpPr>
        <p:spPr/>
        <p:txBody>
          <a:bodyPr/>
          <a:lstStyle/>
          <a:p>
            <a:pPr>
              <a:defRPr/>
            </a:pPr>
            <a:fld id="{9B9D98DE-49F2-4C15-BA5F-D5B08100E583}" type="slidenum">
              <a:rPr lang="en-US" smtClean="0"/>
              <a:pPr>
                <a:defRPr/>
              </a:pPr>
              <a:t>118</a:t>
            </a:fld>
            <a:endParaRPr lang="en-US"/>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r>
              <a:rPr lang="en-US" smtClean="0"/>
              <a:t>Introduction Helper</a:t>
            </a:r>
          </a:p>
        </p:txBody>
      </p:sp>
      <p:sp>
        <p:nvSpPr>
          <p:cNvPr id="66563" name="Content Placeholder 2"/>
          <p:cNvSpPr>
            <a:spLocks noGrp="1"/>
          </p:cNvSpPr>
          <p:nvPr>
            <p:ph idx="1"/>
          </p:nvPr>
        </p:nvSpPr>
        <p:spPr/>
        <p:txBody>
          <a:bodyPr>
            <a:normAutofit fontScale="55000" lnSpcReduction="20000"/>
          </a:bodyPr>
          <a:lstStyle/>
          <a:p>
            <a:pPr>
              <a:defRPr/>
            </a:pPr>
            <a:r>
              <a:rPr lang="en-US" b="1" dirty="0" smtClean="0"/>
              <a:t>Linkage Analysis: </a:t>
            </a:r>
            <a:r>
              <a:rPr lang="en-US" dirty="0" smtClean="0"/>
              <a:t>Study aimed at establishing linkage between genes. Today linkage analysis serves as a way of gene-hunting and genetic testing. </a:t>
            </a:r>
          </a:p>
          <a:p>
            <a:pPr lvl="1">
              <a:defRPr/>
            </a:pPr>
            <a:r>
              <a:rPr lang="en-US" b="1" dirty="0" smtClean="0"/>
              <a:t>Genetic linkage </a:t>
            </a:r>
            <a:r>
              <a:rPr lang="en-US" dirty="0" smtClean="0"/>
              <a:t>is the tendency for genes and other genetic markers to be inherited together because of their location near one another on the same </a:t>
            </a:r>
            <a:r>
              <a:rPr lang="en-US" dirty="0" smtClean="0">
                <a:hlinkClick r:id="rId3"/>
              </a:rPr>
              <a:t>chromosome</a:t>
            </a:r>
            <a:r>
              <a:rPr lang="en-US" dirty="0" smtClean="0"/>
              <a:t>. </a:t>
            </a:r>
          </a:p>
          <a:p>
            <a:pPr>
              <a:defRPr/>
            </a:pPr>
            <a:r>
              <a:rPr lang="en-US" b="1" dirty="0" smtClean="0"/>
              <a:t>Relative Risk </a:t>
            </a:r>
            <a:r>
              <a:rPr lang="en-US" dirty="0" smtClean="0"/>
              <a:t>is the risk of an event (or of developing a disease) relative to exposure.</a:t>
            </a:r>
          </a:p>
          <a:p>
            <a:pPr lvl="1">
              <a:defRPr/>
            </a:pPr>
            <a:r>
              <a:rPr lang="en-US" dirty="0" smtClean="0"/>
              <a:t>Relative risk is a </a:t>
            </a:r>
            <a:r>
              <a:rPr lang="en-US" dirty="0" smtClean="0">
                <a:hlinkClick r:id="rId4" tooltip="Ratio"/>
              </a:rPr>
              <a:t>ratio</a:t>
            </a:r>
            <a:r>
              <a:rPr lang="en-US" dirty="0" smtClean="0"/>
              <a:t> of the </a:t>
            </a:r>
            <a:r>
              <a:rPr lang="en-US" dirty="0" smtClean="0">
                <a:hlinkClick r:id="rId5" tooltip="Probability"/>
              </a:rPr>
              <a:t>probability</a:t>
            </a:r>
            <a:r>
              <a:rPr lang="en-US" dirty="0" smtClean="0"/>
              <a:t> of the event occurring in the exposed group versus a non-exposed group.</a:t>
            </a:r>
          </a:p>
          <a:p>
            <a:pPr lvl="1">
              <a:defRPr/>
            </a:pPr>
            <a:r>
              <a:rPr lang="en-US" dirty="0" smtClean="0"/>
              <a:t>For example, if the </a:t>
            </a:r>
            <a:r>
              <a:rPr lang="en-US" dirty="0" smtClean="0">
                <a:hlinkClick r:id="rId5" tooltip="Probability"/>
              </a:rPr>
              <a:t>probability</a:t>
            </a:r>
            <a:r>
              <a:rPr lang="en-US" dirty="0" smtClean="0"/>
              <a:t> of developing lung cancer among smokers was 20% and among non-smokers 1%, then the relative risk of cancer associated with smoking would be 20. Smokers would be twenty times as likely as non-smokers to develop lung cancer.</a:t>
            </a:r>
          </a:p>
          <a:p>
            <a:pPr>
              <a:defRPr/>
            </a:pPr>
            <a:r>
              <a:rPr lang="en-US" b="1" dirty="0" smtClean="0"/>
              <a:t>Association Analysis: T</a:t>
            </a:r>
            <a:r>
              <a:rPr lang="en-US" dirty="0" smtClean="0"/>
              <a:t>est for association between a genetic variation (e.g. SNP) and one or more quantitative traits </a:t>
            </a:r>
          </a:p>
          <a:p>
            <a:pPr>
              <a:defRPr/>
            </a:pPr>
            <a:endParaRPr lang="en-US" dirty="0" smtClean="0"/>
          </a:p>
        </p:txBody>
      </p:sp>
      <p:sp>
        <p:nvSpPr>
          <p:cNvPr id="4" name="Slide Number Placeholder 3"/>
          <p:cNvSpPr>
            <a:spLocks noGrp="1"/>
          </p:cNvSpPr>
          <p:nvPr>
            <p:ph type="sldNum" sz="quarter" idx="12"/>
          </p:nvPr>
        </p:nvSpPr>
        <p:spPr/>
        <p:txBody>
          <a:bodyPr/>
          <a:lstStyle/>
          <a:p>
            <a:pPr>
              <a:defRPr/>
            </a:pPr>
            <a:fld id="{33F715B6-B6C2-4407-8CFF-EAACF463792E}" type="slidenum">
              <a:rPr lang="en-US" smtClean="0"/>
              <a:pPr>
                <a:defRPr/>
              </a:pPr>
              <a:t>119</a:t>
            </a:fld>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1150938" y="214313"/>
            <a:ext cx="7793037" cy="1157287"/>
          </a:xfrm>
        </p:spPr>
        <p:txBody>
          <a:bodyPr/>
          <a:lstStyle/>
          <a:p>
            <a:pPr eaLnBrk="1" hangingPunct="1"/>
            <a:r>
              <a:rPr lang="en-US" dirty="0" smtClean="0"/>
              <a:t>HMM Based Genotype Imputation</a:t>
            </a:r>
          </a:p>
        </p:txBody>
      </p:sp>
      <p:sp>
        <p:nvSpPr>
          <p:cNvPr id="2052" name="Rectangle 3"/>
          <p:cNvSpPr>
            <a:spLocks noGrp="1" noChangeArrowheads="1"/>
          </p:cNvSpPr>
          <p:nvPr>
            <p:ph idx="1"/>
          </p:nvPr>
        </p:nvSpPr>
        <p:spPr>
          <a:xfrm>
            <a:off x="304800" y="1600200"/>
            <a:ext cx="8382000" cy="4740275"/>
          </a:xfrm>
        </p:spPr>
        <p:txBody>
          <a:bodyPr/>
          <a:lstStyle/>
          <a:p>
            <a:pPr marL="533400" indent="-533400" eaLnBrk="1" hangingPunct="1">
              <a:buSzPct val="99000"/>
            </a:pPr>
            <a:r>
              <a:rPr lang="en-US" sz="2400" dirty="0" smtClean="0"/>
              <a:t>Probability of observing genotype    at locus </a:t>
            </a:r>
            <a:r>
              <a:rPr lang="en-US" sz="2400" dirty="0" err="1" smtClean="0"/>
              <a:t>i</a:t>
            </a:r>
            <a:r>
              <a:rPr lang="en-US" sz="2400" dirty="0" smtClean="0"/>
              <a:t> given the known </a:t>
            </a:r>
            <a:r>
              <a:rPr lang="en-US" sz="2400" dirty="0" err="1" smtClean="0"/>
              <a:t>multilocus</a:t>
            </a:r>
            <a:r>
              <a:rPr lang="en-US" sz="2400" dirty="0" smtClean="0"/>
              <a:t> genotype with missing data at </a:t>
            </a:r>
            <a:r>
              <a:rPr lang="en-US" sz="2400" dirty="0" err="1" smtClean="0"/>
              <a:t>i</a:t>
            </a:r>
            <a:r>
              <a:rPr lang="en-US" sz="2400" dirty="0" smtClean="0"/>
              <a:t>:</a:t>
            </a:r>
          </a:p>
          <a:p>
            <a:pPr marL="533400" indent="-533400" eaLnBrk="1" hangingPunct="1">
              <a:buSzPct val="99000"/>
            </a:pPr>
            <a:endParaRPr lang="en-US" sz="2400" dirty="0" smtClean="0"/>
          </a:p>
          <a:p>
            <a:pPr marL="533400" indent="-533400" eaLnBrk="1" hangingPunct="1">
              <a:buSzPct val="99000"/>
            </a:pPr>
            <a:endParaRPr lang="en-US" sz="2400" dirty="0" smtClean="0"/>
          </a:p>
          <a:p>
            <a:pPr marL="533400" indent="-533400" eaLnBrk="1" hangingPunct="1">
              <a:buSzPct val="99000"/>
            </a:pPr>
            <a:endParaRPr lang="en-US" sz="2400" dirty="0" smtClean="0"/>
          </a:p>
          <a:p>
            <a:pPr marL="533400" lvl="1" indent="-533400" eaLnBrk="1" hangingPunct="1">
              <a:buClr>
                <a:schemeClr val="folHlink"/>
              </a:buClr>
              <a:buSzPct val="99000"/>
            </a:pPr>
            <a:r>
              <a:rPr lang="en-US" sz="2400" dirty="0" smtClean="0">
                <a:sym typeface="Wingdings" pitchFamily="2" charset="2"/>
              </a:rPr>
              <a:t> </a:t>
            </a:r>
            <a:r>
              <a:rPr lang="en-US" sz="2400" dirty="0" err="1" smtClean="0"/>
              <a:t>G</a:t>
            </a:r>
            <a:r>
              <a:rPr lang="en-US" sz="2400" baseline="-25000" dirty="0" err="1" smtClean="0"/>
              <a:t>i</a:t>
            </a:r>
            <a:r>
              <a:rPr lang="en-US" sz="2400" baseline="-25000" dirty="0" smtClean="0"/>
              <a:t> </a:t>
            </a:r>
            <a:r>
              <a:rPr lang="en-US" sz="2400" dirty="0" smtClean="0"/>
              <a:t>is imputed as:</a:t>
            </a:r>
          </a:p>
          <a:p>
            <a:pPr marL="533400" indent="-533400" eaLnBrk="1" hangingPunct="1">
              <a:buSzPct val="99000"/>
            </a:pPr>
            <a:endParaRPr lang="en-US" sz="2400" dirty="0" smtClean="0"/>
          </a:p>
          <a:p>
            <a:pPr marL="533400" indent="-533400" eaLnBrk="1" hangingPunct="1">
              <a:buSzPct val="99000"/>
              <a:buFont typeface="Wingdings" pitchFamily="2" charset="2"/>
              <a:buNone/>
            </a:pPr>
            <a:endParaRPr lang="en-US" sz="2400" dirty="0" smtClean="0"/>
          </a:p>
        </p:txBody>
      </p:sp>
      <p:graphicFrame>
        <p:nvGraphicFramePr>
          <p:cNvPr id="2050" name="Object 8"/>
          <p:cNvGraphicFramePr>
            <a:graphicFrameLocks noChangeAspect="1"/>
          </p:cNvGraphicFramePr>
          <p:nvPr/>
        </p:nvGraphicFramePr>
        <p:xfrm>
          <a:off x="5486400" y="1676400"/>
          <a:ext cx="306388" cy="339725"/>
        </p:xfrm>
        <a:graphic>
          <a:graphicData uri="http://schemas.openxmlformats.org/presentationml/2006/ole">
            <p:oleObj spid="_x0000_s1586178" name="Equation" r:id="rId4" imgW="126720" imgH="139680" progId="Equation.3">
              <p:embed/>
            </p:oleObj>
          </a:graphicData>
        </a:graphic>
      </p:graphicFrame>
      <p:sp>
        <p:nvSpPr>
          <p:cNvPr id="7" name="Slide Number Placeholder 6"/>
          <p:cNvSpPr>
            <a:spLocks noGrp="1"/>
          </p:cNvSpPr>
          <p:nvPr>
            <p:ph type="sldNum" sz="quarter" idx="12"/>
          </p:nvPr>
        </p:nvSpPr>
        <p:spPr/>
        <p:txBody>
          <a:bodyPr/>
          <a:lstStyle/>
          <a:p>
            <a:pPr>
              <a:defRPr/>
            </a:pPr>
            <a:fld id="{33F715B6-B6C2-4407-8CFF-EAACF463792E}" type="slidenum">
              <a:rPr lang="en-US" smtClean="0"/>
              <a:pPr>
                <a:defRPr/>
              </a:pPr>
              <a:t>12</a:t>
            </a:fld>
            <a:endParaRPr lang="en-US"/>
          </a:p>
        </p:txBody>
      </p:sp>
      <p:graphicFrame>
        <p:nvGraphicFramePr>
          <p:cNvPr id="1586179" name="Object 4"/>
          <p:cNvGraphicFramePr>
            <a:graphicFrameLocks noChangeAspect="1"/>
          </p:cNvGraphicFramePr>
          <p:nvPr/>
        </p:nvGraphicFramePr>
        <p:xfrm>
          <a:off x="152400" y="2438400"/>
          <a:ext cx="8991600" cy="500063"/>
        </p:xfrm>
        <a:graphic>
          <a:graphicData uri="http://schemas.openxmlformats.org/presentationml/2006/ole">
            <p:oleObj spid="_x0000_s1586179" name="Equation" r:id="rId5" imgW="4381200" imgH="228600" progId="Equation.3">
              <p:embed/>
            </p:oleObj>
          </a:graphicData>
        </a:graphic>
      </p:graphicFrame>
      <p:graphicFrame>
        <p:nvGraphicFramePr>
          <p:cNvPr id="1586180" name="Object 4"/>
          <p:cNvGraphicFramePr>
            <a:graphicFrameLocks noChangeAspect="1"/>
          </p:cNvGraphicFramePr>
          <p:nvPr/>
        </p:nvGraphicFramePr>
        <p:xfrm>
          <a:off x="1524000" y="4419600"/>
          <a:ext cx="5864225" cy="527050"/>
        </p:xfrm>
        <a:graphic>
          <a:graphicData uri="http://schemas.openxmlformats.org/presentationml/2006/ole">
            <p:oleObj spid="_x0000_s1586180" name="Equation" r:id="rId6" imgW="2857320" imgH="241200" progId="Equation.3">
              <p:embed/>
            </p:oleObj>
          </a:graphicData>
        </a:graphic>
      </p:graphicFrame>
      <p:pic>
        <p:nvPicPr>
          <p:cNvPr id="8" name="Kennedy_V3.pptx786.wav">
            <a:hlinkClick r:id="" action="ppaction://media"/>
          </p:cNvPr>
          <p:cNvPicPr>
            <a:picLocks noRot="1" noChangeAspect="1"/>
          </p:cNvPicPr>
          <p:nvPr>
            <a:audioFile r:link="rId2"/>
          </p:nvPr>
        </p:nvPicPr>
        <p:blipFill>
          <a:blip r:embed="rId7" cstate="print"/>
          <a:stretch>
            <a:fillRect/>
          </a:stretch>
        </p:blipFill>
        <p:spPr>
          <a:xfrm>
            <a:off x="8696325" y="6410325"/>
            <a:ext cx="304800" cy="304800"/>
          </a:xfrm>
          <a:prstGeom prst="rect">
            <a:avLst/>
          </a:prstGeom>
        </p:spPr>
      </p:pic>
    </p:spTree>
  </p:cSld>
  <p:clrMapOvr>
    <a:masterClrMapping/>
  </p:clrMapOvr>
  <p:transition advTm="386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7923" name="Rectangle 51">
            <a:hlinkClick r:id="rId3" action="ppaction://hlinksldjump"/>
          </p:cNvPr>
          <p:cNvSpPr>
            <a:spLocks noChangeArrowheads="1"/>
          </p:cNvSpPr>
          <p:nvPr/>
        </p:nvSpPr>
        <p:spPr bwMode="auto">
          <a:xfrm>
            <a:off x="4267200" y="1905000"/>
            <a:ext cx="4876800" cy="4800600"/>
          </a:xfrm>
          <a:prstGeom prst="rect">
            <a:avLst/>
          </a:prstGeom>
          <a:noFill/>
          <a:ln w="9525">
            <a:noFill/>
            <a:miter lim="800000"/>
            <a:headEnd/>
            <a:tailEnd/>
          </a:ln>
          <a:effectLst/>
        </p:spPr>
        <p:txBody>
          <a:bodyPr/>
          <a:lstStyle/>
          <a:p>
            <a:pPr marL="342900" indent="-342900">
              <a:spcBef>
                <a:spcPct val="20000"/>
              </a:spcBef>
              <a:buClr>
                <a:schemeClr val="folHlink"/>
              </a:buClr>
              <a:buSzPct val="60000"/>
              <a:buFont typeface="Wingdings" pitchFamily="2" charset="2"/>
              <a:buChar char="n"/>
              <a:defRPr/>
            </a:pPr>
            <a:r>
              <a:rPr lang="en-US" sz="2400" dirty="0">
                <a:latin typeface="Tahoma" pitchFamily="34" charset="0"/>
                <a:cs typeface="+mn-cs"/>
              </a:rPr>
              <a:t>Association analysis</a:t>
            </a:r>
          </a:p>
          <a:p>
            <a:pPr marL="800100" lvl="1" indent="-342900">
              <a:spcBef>
                <a:spcPct val="20000"/>
              </a:spcBef>
              <a:buClr>
                <a:schemeClr val="folHlink"/>
              </a:buClr>
              <a:buSzPct val="60000"/>
              <a:buFont typeface="Wingdings" pitchFamily="2" charset="2"/>
              <a:buChar char="n"/>
              <a:defRPr/>
            </a:pPr>
            <a:endParaRPr lang="en-US" sz="2400" dirty="0">
              <a:latin typeface="Tahoma" pitchFamily="34" charset="0"/>
              <a:cs typeface="+mn-cs"/>
              <a:sym typeface="Symbol" pitchFamily="18" charset="2"/>
            </a:endParaRPr>
          </a:p>
          <a:p>
            <a:pPr marL="800100" lvl="1" indent="-342900">
              <a:spcBef>
                <a:spcPct val="20000"/>
              </a:spcBef>
              <a:buClr>
                <a:schemeClr val="folHlink"/>
              </a:buClr>
              <a:buSzPct val="60000"/>
              <a:buFont typeface="Wingdings" pitchFamily="2" charset="2"/>
              <a:buChar char="n"/>
              <a:defRPr/>
            </a:pPr>
            <a:endParaRPr lang="en-US" sz="2400" dirty="0">
              <a:latin typeface="Tahoma" pitchFamily="34" charset="0"/>
              <a:cs typeface="+mn-cs"/>
              <a:sym typeface="Symbol" pitchFamily="18" charset="2"/>
            </a:endParaRPr>
          </a:p>
          <a:p>
            <a:pPr marL="800100" lvl="1" indent="-342900">
              <a:spcBef>
                <a:spcPct val="20000"/>
              </a:spcBef>
              <a:buClr>
                <a:schemeClr val="folHlink"/>
              </a:buClr>
              <a:buSzPct val="60000"/>
              <a:buFont typeface="Wingdings" pitchFamily="2" charset="2"/>
              <a:buChar char="n"/>
              <a:defRPr/>
            </a:pPr>
            <a:endParaRPr lang="en-US" sz="2400" dirty="0">
              <a:latin typeface="Tahoma" pitchFamily="34" charset="0"/>
              <a:cs typeface="+mn-cs"/>
              <a:sym typeface="Symbol" pitchFamily="18" charset="2"/>
            </a:endParaRPr>
          </a:p>
          <a:p>
            <a:pPr marL="800100" lvl="1" indent="-342900">
              <a:spcBef>
                <a:spcPct val="20000"/>
              </a:spcBef>
              <a:buClr>
                <a:schemeClr val="folHlink"/>
              </a:buClr>
              <a:buSzPct val="60000"/>
              <a:buFont typeface="Wingdings" pitchFamily="2" charset="2"/>
              <a:buChar char="n"/>
              <a:defRPr/>
            </a:pPr>
            <a:endParaRPr lang="en-US" sz="2400" dirty="0">
              <a:latin typeface="Tahoma" pitchFamily="34" charset="0"/>
              <a:cs typeface="+mn-cs"/>
              <a:sym typeface="Symbol" pitchFamily="18" charset="2"/>
            </a:endParaRPr>
          </a:p>
          <a:p>
            <a:pPr marL="800100" lvl="1" indent="-342900">
              <a:spcBef>
                <a:spcPct val="20000"/>
              </a:spcBef>
              <a:buClr>
                <a:schemeClr val="folHlink"/>
              </a:buClr>
              <a:buSzPct val="60000"/>
              <a:defRPr/>
            </a:pPr>
            <a:r>
              <a:rPr lang="en-US" sz="2000" dirty="0">
                <a:latin typeface="Tahoma" pitchFamily="34" charset="0"/>
                <a:cs typeface="+mn-cs"/>
              </a:rPr>
              <a:t> </a:t>
            </a:r>
            <a:endParaRPr lang="en-US" sz="2000" dirty="0">
              <a:latin typeface="Tahoma" pitchFamily="34" charset="0"/>
              <a:cs typeface="+mn-cs"/>
              <a:sym typeface="Symbol" pitchFamily="18" charset="2"/>
            </a:endParaRPr>
          </a:p>
          <a:p>
            <a:pPr marL="742950" lvl="1" indent="-285750">
              <a:spcBef>
                <a:spcPct val="20000"/>
              </a:spcBef>
              <a:buClr>
                <a:schemeClr val="hlink"/>
              </a:buClr>
              <a:buSzPct val="55000"/>
              <a:buFont typeface="Wingdings" pitchFamily="2" charset="2"/>
              <a:buChar char="n"/>
              <a:defRPr/>
            </a:pPr>
            <a:endParaRPr lang="en-US" sz="2400" dirty="0">
              <a:latin typeface="Tahoma" pitchFamily="34" charset="0"/>
              <a:cs typeface="+mn-cs"/>
              <a:sym typeface="Symbol" pitchFamily="18" charset="2"/>
            </a:endParaRPr>
          </a:p>
          <a:p>
            <a:pPr marL="742950" lvl="1" indent="-285750">
              <a:spcBef>
                <a:spcPct val="20000"/>
              </a:spcBef>
              <a:buClr>
                <a:schemeClr val="hlink"/>
              </a:buClr>
              <a:buSzPct val="55000"/>
              <a:buFont typeface="Wingdings" pitchFamily="2" charset="2"/>
              <a:buChar char="n"/>
              <a:defRPr/>
            </a:pPr>
            <a:r>
              <a:rPr lang="en-US" sz="2000" dirty="0">
                <a:latin typeface="Tahoma" pitchFamily="34" charset="0"/>
                <a:cs typeface="+mn-cs"/>
                <a:sym typeface="Symbol" pitchFamily="18" charset="2"/>
              </a:rPr>
              <a:t>Genome-wide scans made possible by recent progress in Single Nucleotide Polymorphism (SNP) genotyping technologies</a:t>
            </a:r>
          </a:p>
        </p:txBody>
      </p:sp>
      <p:sp>
        <p:nvSpPr>
          <p:cNvPr id="72707" name="Rectangle 2"/>
          <p:cNvSpPr>
            <a:spLocks noGrp="1" noChangeArrowheads="1"/>
          </p:cNvSpPr>
          <p:nvPr>
            <p:ph type="title"/>
          </p:nvPr>
        </p:nvSpPr>
        <p:spPr>
          <a:xfrm>
            <a:off x="838200" y="0"/>
            <a:ext cx="7924800" cy="1295400"/>
          </a:xfrm>
        </p:spPr>
        <p:txBody>
          <a:bodyPr/>
          <a:lstStyle/>
          <a:p>
            <a:r>
              <a:rPr lang="en-US" smtClean="0"/>
              <a:t>Introduction-</a:t>
            </a:r>
            <a:br>
              <a:rPr lang="en-US" smtClean="0"/>
            </a:br>
            <a:r>
              <a:rPr lang="en-US" smtClean="0"/>
              <a:t>Disease Gene Mapping</a:t>
            </a:r>
          </a:p>
        </p:txBody>
      </p:sp>
      <p:sp>
        <p:nvSpPr>
          <p:cNvPr id="72708" name="Rectangle 4"/>
          <p:cNvSpPr>
            <a:spLocks noGrp="1" noChangeArrowheads="1"/>
          </p:cNvSpPr>
          <p:nvPr>
            <p:ph idx="1"/>
          </p:nvPr>
        </p:nvSpPr>
        <p:spPr>
          <a:xfrm>
            <a:off x="0" y="1981200"/>
            <a:ext cx="4343400" cy="4876800"/>
          </a:xfrm>
        </p:spPr>
        <p:txBody>
          <a:bodyPr/>
          <a:lstStyle/>
          <a:p>
            <a:r>
              <a:rPr lang="en-US" sz="2400" smtClean="0"/>
              <a:t>Linkage analysis</a:t>
            </a:r>
          </a:p>
          <a:p>
            <a:pPr lvl="1"/>
            <a:endParaRPr lang="en-US" sz="2000" smtClean="0"/>
          </a:p>
          <a:p>
            <a:pPr lvl="1"/>
            <a:endParaRPr lang="en-US" sz="2000" smtClean="0"/>
          </a:p>
          <a:p>
            <a:pPr lvl="1"/>
            <a:endParaRPr lang="en-US" sz="2000" smtClean="0"/>
          </a:p>
          <a:p>
            <a:pPr lvl="1"/>
            <a:endParaRPr lang="en-US" sz="2000" smtClean="0"/>
          </a:p>
          <a:p>
            <a:pPr lvl="1">
              <a:buFont typeface="Wingdings" pitchFamily="2" charset="2"/>
              <a:buNone/>
            </a:pPr>
            <a:endParaRPr lang="en-US" sz="2000" smtClean="0">
              <a:sym typeface="Symbol" pitchFamily="18" charset="2"/>
            </a:endParaRPr>
          </a:p>
          <a:p>
            <a:pPr lvl="1">
              <a:buFont typeface="Wingdings" pitchFamily="2" charset="2"/>
              <a:buNone/>
            </a:pPr>
            <a:endParaRPr lang="en-US" sz="1800" smtClean="0">
              <a:sym typeface="Symbol" pitchFamily="18" charset="2"/>
            </a:endParaRPr>
          </a:p>
          <a:p>
            <a:pPr lvl="1"/>
            <a:r>
              <a:rPr lang="en-US" sz="1800" smtClean="0">
                <a:sym typeface="Symbol" pitchFamily="18" charset="2"/>
              </a:rPr>
              <a:t>Very successful for Mendelian diseases (cystic fibrosis, Huntington’s,…)</a:t>
            </a:r>
          </a:p>
          <a:p>
            <a:pPr lvl="1"/>
            <a:r>
              <a:rPr lang="en-US" sz="1800" smtClean="0">
                <a:sym typeface="Symbol" pitchFamily="18" charset="2"/>
              </a:rPr>
              <a:t>Low power to detect genes with small relative risk in complex diseases [RischMerikangas’96]</a:t>
            </a:r>
          </a:p>
        </p:txBody>
      </p:sp>
      <p:pic>
        <p:nvPicPr>
          <p:cNvPr id="72709" name="Picture 6">
            <a:hlinkClick r:id="rId3" action="ppaction://hlinksldjump"/>
          </p:cNvPr>
          <p:cNvPicPr>
            <a:picLocks noChangeAspect="1" noChangeArrowheads="1"/>
          </p:cNvPicPr>
          <p:nvPr/>
        </p:nvPicPr>
        <p:blipFill>
          <a:blip r:embed="rId4" cstate="print"/>
          <a:srcRect/>
          <a:stretch>
            <a:fillRect/>
          </a:stretch>
        </p:blipFill>
        <p:spPr bwMode="auto">
          <a:xfrm>
            <a:off x="609600" y="2438400"/>
            <a:ext cx="2989263" cy="2074863"/>
          </a:xfrm>
          <a:prstGeom prst="rect">
            <a:avLst/>
          </a:prstGeom>
          <a:noFill/>
          <a:ln w="9525">
            <a:noFill/>
            <a:miter lim="800000"/>
            <a:headEnd/>
            <a:tailEnd/>
          </a:ln>
        </p:spPr>
      </p:pic>
      <p:grpSp>
        <p:nvGrpSpPr>
          <p:cNvPr id="72710" name="Group 48"/>
          <p:cNvGrpSpPr>
            <a:grpSpLocks/>
          </p:cNvGrpSpPr>
          <p:nvPr/>
        </p:nvGrpSpPr>
        <p:grpSpPr bwMode="auto">
          <a:xfrm>
            <a:off x="4648200" y="2362200"/>
            <a:ext cx="4114800" cy="2286000"/>
            <a:chOff x="3120" y="1008"/>
            <a:chExt cx="2304" cy="1152"/>
          </a:xfrm>
        </p:grpSpPr>
        <p:grpSp>
          <p:nvGrpSpPr>
            <p:cNvPr id="72711" name="Group 45"/>
            <p:cNvGrpSpPr>
              <a:grpSpLocks/>
            </p:cNvGrpSpPr>
            <p:nvPr/>
          </p:nvGrpSpPr>
          <p:grpSpPr bwMode="auto">
            <a:xfrm>
              <a:off x="4464" y="1296"/>
              <a:ext cx="720" cy="864"/>
              <a:chOff x="3264" y="1200"/>
              <a:chExt cx="720" cy="864"/>
            </a:xfrm>
          </p:grpSpPr>
          <p:sp>
            <p:nvSpPr>
              <p:cNvPr id="207884" name="Oval 12"/>
              <p:cNvSpPr>
                <a:spLocks noChangeArrowheads="1"/>
              </p:cNvSpPr>
              <p:nvPr/>
            </p:nvSpPr>
            <p:spPr bwMode="auto">
              <a:xfrm>
                <a:off x="3264" y="1200"/>
                <a:ext cx="144" cy="144"/>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eaLnBrk="0" hangingPunct="0">
                  <a:defRPr/>
                </a:pPr>
                <a:endParaRPr lang="en-US">
                  <a:latin typeface="Tahoma" pitchFamily="34" charset="0"/>
                  <a:cs typeface="+mn-cs"/>
                </a:endParaRPr>
              </a:p>
            </p:txBody>
          </p:sp>
          <p:sp>
            <p:nvSpPr>
              <p:cNvPr id="207885" name="Oval 13"/>
              <p:cNvSpPr>
                <a:spLocks noChangeArrowheads="1"/>
              </p:cNvSpPr>
              <p:nvPr/>
            </p:nvSpPr>
            <p:spPr bwMode="auto">
              <a:xfrm>
                <a:off x="3456" y="1200"/>
                <a:ext cx="144" cy="144"/>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eaLnBrk="0" hangingPunct="0">
                  <a:defRPr/>
                </a:pPr>
                <a:endParaRPr lang="en-US">
                  <a:latin typeface="Tahoma" pitchFamily="34" charset="0"/>
                  <a:cs typeface="+mn-cs"/>
                </a:endParaRPr>
              </a:p>
            </p:txBody>
          </p:sp>
          <p:sp>
            <p:nvSpPr>
              <p:cNvPr id="207886" name="Oval 14"/>
              <p:cNvSpPr>
                <a:spLocks noChangeArrowheads="1"/>
              </p:cNvSpPr>
              <p:nvPr/>
            </p:nvSpPr>
            <p:spPr bwMode="auto">
              <a:xfrm>
                <a:off x="3648" y="1200"/>
                <a:ext cx="144" cy="144"/>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eaLnBrk="0" hangingPunct="0">
                  <a:defRPr/>
                </a:pPr>
                <a:endParaRPr lang="en-US">
                  <a:latin typeface="Tahoma" pitchFamily="34" charset="0"/>
                  <a:cs typeface="+mn-cs"/>
                </a:endParaRPr>
              </a:p>
            </p:txBody>
          </p:sp>
          <p:sp>
            <p:nvSpPr>
              <p:cNvPr id="207887" name="Oval 15"/>
              <p:cNvSpPr>
                <a:spLocks noChangeArrowheads="1"/>
              </p:cNvSpPr>
              <p:nvPr/>
            </p:nvSpPr>
            <p:spPr bwMode="auto">
              <a:xfrm>
                <a:off x="3840" y="1200"/>
                <a:ext cx="144" cy="144"/>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eaLnBrk="0" hangingPunct="0">
                  <a:defRPr/>
                </a:pPr>
                <a:endParaRPr lang="en-US">
                  <a:latin typeface="Tahoma" pitchFamily="34" charset="0"/>
                  <a:cs typeface="+mn-cs"/>
                </a:endParaRPr>
              </a:p>
            </p:txBody>
          </p:sp>
          <p:sp>
            <p:nvSpPr>
              <p:cNvPr id="207888" name="Oval 16"/>
              <p:cNvSpPr>
                <a:spLocks noChangeArrowheads="1"/>
              </p:cNvSpPr>
              <p:nvPr/>
            </p:nvSpPr>
            <p:spPr bwMode="auto">
              <a:xfrm>
                <a:off x="3264" y="1440"/>
                <a:ext cx="144" cy="144"/>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eaLnBrk="0" hangingPunct="0">
                  <a:defRPr/>
                </a:pPr>
                <a:endParaRPr lang="en-US">
                  <a:latin typeface="Tahoma" pitchFamily="34" charset="0"/>
                  <a:cs typeface="+mn-cs"/>
                </a:endParaRPr>
              </a:p>
            </p:txBody>
          </p:sp>
          <p:sp>
            <p:nvSpPr>
              <p:cNvPr id="207889" name="Oval 17"/>
              <p:cNvSpPr>
                <a:spLocks noChangeArrowheads="1"/>
              </p:cNvSpPr>
              <p:nvPr/>
            </p:nvSpPr>
            <p:spPr bwMode="auto">
              <a:xfrm>
                <a:off x="3456" y="1440"/>
                <a:ext cx="144" cy="144"/>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eaLnBrk="0" hangingPunct="0">
                  <a:defRPr/>
                </a:pPr>
                <a:endParaRPr lang="en-US">
                  <a:latin typeface="Tahoma" pitchFamily="34" charset="0"/>
                  <a:cs typeface="+mn-cs"/>
                </a:endParaRPr>
              </a:p>
            </p:txBody>
          </p:sp>
          <p:sp>
            <p:nvSpPr>
              <p:cNvPr id="207890" name="Oval 18"/>
              <p:cNvSpPr>
                <a:spLocks noChangeArrowheads="1"/>
              </p:cNvSpPr>
              <p:nvPr/>
            </p:nvSpPr>
            <p:spPr bwMode="auto">
              <a:xfrm>
                <a:off x="3648" y="1440"/>
                <a:ext cx="144" cy="144"/>
              </a:xfrm>
              <a:prstGeom prst="ellipse">
                <a:avLst/>
              </a:prstGeom>
              <a:gradFill rotWithShape="0">
                <a:gsLst>
                  <a:gs pos="0">
                    <a:schemeClr val="hlink"/>
                  </a:gs>
                  <a:gs pos="100000">
                    <a:schemeClr val="hlink">
                      <a:gamma/>
                      <a:shade val="46275"/>
                      <a:invGamma/>
                    </a:schemeClr>
                  </a:gs>
                </a:gsLst>
                <a:path path="shape">
                  <a:fillToRect l="50000" t="50000" r="50000" b="50000"/>
                </a:path>
              </a:gradFill>
              <a:ln w="9525">
                <a:solidFill>
                  <a:schemeClr val="tx1"/>
                </a:solidFill>
                <a:round/>
                <a:headEnd/>
                <a:tailEnd/>
              </a:ln>
              <a:effectLst/>
            </p:spPr>
            <p:txBody>
              <a:bodyPr wrap="none" anchor="ctr"/>
              <a:lstStyle/>
              <a:p>
                <a:pPr eaLnBrk="0" hangingPunct="0">
                  <a:defRPr/>
                </a:pPr>
                <a:endParaRPr lang="en-US">
                  <a:latin typeface="Tahoma" pitchFamily="34" charset="0"/>
                  <a:cs typeface="+mn-cs"/>
                </a:endParaRPr>
              </a:p>
            </p:txBody>
          </p:sp>
          <p:sp>
            <p:nvSpPr>
              <p:cNvPr id="207891" name="Oval 19"/>
              <p:cNvSpPr>
                <a:spLocks noChangeArrowheads="1"/>
              </p:cNvSpPr>
              <p:nvPr/>
            </p:nvSpPr>
            <p:spPr bwMode="auto">
              <a:xfrm>
                <a:off x="3840" y="1440"/>
                <a:ext cx="144" cy="144"/>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eaLnBrk="0" hangingPunct="0">
                  <a:defRPr/>
                </a:pPr>
                <a:endParaRPr lang="en-US">
                  <a:latin typeface="Tahoma" pitchFamily="34" charset="0"/>
                  <a:cs typeface="+mn-cs"/>
                </a:endParaRPr>
              </a:p>
            </p:txBody>
          </p:sp>
          <p:sp>
            <p:nvSpPr>
              <p:cNvPr id="207892" name="Oval 20"/>
              <p:cNvSpPr>
                <a:spLocks noChangeArrowheads="1"/>
              </p:cNvSpPr>
              <p:nvPr/>
            </p:nvSpPr>
            <p:spPr bwMode="auto">
              <a:xfrm>
                <a:off x="3264" y="1680"/>
                <a:ext cx="144" cy="144"/>
              </a:xfrm>
              <a:prstGeom prst="ellipse">
                <a:avLst/>
              </a:prstGeom>
              <a:gradFill rotWithShape="0">
                <a:gsLst>
                  <a:gs pos="0">
                    <a:schemeClr val="hlink"/>
                  </a:gs>
                  <a:gs pos="100000">
                    <a:schemeClr val="hlink">
                      <a:gamma/>
                      <a:shade val="46275"/>
                      <a:invGamma/>
                    </a:schemeClr>
                  </a:gs>
                </a:gsLst>
                <a:path path="shape">
                  <a:fillToRect l="50000" t="50000" r="50000" b="50000"/>
                </a:path>
              </a:gradFill>
              <a:ln w="9525">
                <a:solidFill>
                  <a:schemeClr val="tx1"/>
                </a:solidFill>
                <a:round/>
                <a:headEnd/>
                <a:tailEnd/>
              </a:ln>
              <a:effectLst/>
            </p:spPr>
            <p:txBody>
              <a:bodyPr wrap="none" anchor="ctr"/>
              <a:lstStyle/>
              <a:p>
                <a:pPr eaLnBrk="0" hangingPunct="0">
                  <a:defRPr/>
                </a:pPr>
                <a:endParaRPr lang="en-US">
                  <a:latin typeface="Tahoma" pitchFamily="34" charset="0"/>
                  <a:cs typeface="+mn-cs"/>
                </a:endParaRPr>
              </a:p>
            </p:txBody>
          </p:sp>
          <p:sp>
            <p:nvSpPr>
              <p:cNvPr id="207893" name="Oval 21"/>
              <p:cNvSpPr>
                <a:spLocks noChangeArrowheads="1"/>
              </p:cNvSpPr>
              <p:nvPr/>
            </p:nvSpPr>
            <p:spPr bwMode="auto">
              <a:xfrm>
                <a:off x="3456" y="1680"/>
                <a:ext cx="144" cy="144"/>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eaLnBrk="0" hangingPunct="0">
                  <a:defRPr/>
                </a:pPr>
                <a:endParaRPr lang="en-US">
                  <a:latin typeface="Tahoma" pitchFamily="34" charset="0"/>
                  <a:cs typeface="+mn-cs"/>
                </a:endParaRPr>
              </a:p>
            </p:txBody>
          </p:sp>
          <p:sp>
            <p:nvSpPr>
              <p:cNvPr id="207894" name="Oval 22"/>
              <p:cNvSpPr>
                <a:spLocks noChangeArrowheads="1"/>
              </p:cNvSpPr>
              <p:nvPr/>
            </p:nvSpPr>
            <p:spPr bwMode="auto">
              <a:xfrm>
                <a:off x="3648" y="1680"/>
                <a:ext cx="144" cy="144"/>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eaLnBrk="0" hangingPunct="0">
                  <a:defRPr/>
                </a:pPr>
                <a:endParaRPr lang="en-US">
                  <a:latin typeface="Tahoma" pitchFamily="34" charset="0"/>
                  <a:cs typeface="+mn-cs"/>
                </a:endParaRPr>
              </a:p>
            </p:txBody>
          </p:sp>
          <p:sp>
            <p:nvSpPr>
              <p:cNvPr id="207895" name="Oval 23"/>
              <p:cNvSpPr>
                <a:spLocks noChangeArrowheads="1"/>
              </p:cNvSpPr>
              <p:nvPr/>
            </p:nvSpPr>
            <p:spPr bwMode="auto">
              <a:xfrm>
                <a:off x="3840" y="1680"/>
                <a:ext cx="144" cy="144"/>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eaLnBrk="0" hangingPunct="0">
                  <a:defRPr/>
                </a:pPr>
                <a:endParaRPr lang="en-US">
                  <a:latin typeface="Tahoma" pitchFamily="34" charset="0"/>
                  <a:cs typeface="+mn-cs"/>
                </a:endParaRPr>
              </a:p>
            </p:txBody>
          </p:sp>
          <p:sp>
            <p:nvSpPr>
              <p:cNvPr id="207896" name="Oval 24"/>
              <p:cNvSpPr>
                <a:spLocks noChangeArrowheads="1"/>
              </p:cNvSpPr>
              <p:nvPr/>
            </p:nvSpPr>
            <p:spPr bwMode="auto">
              <a:xfrm>
                <a:off x="3264" y="1920"/>
                <a:ext cx="144" cy="144"/>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eaLnBrk="0" hangingPunct="0">
                  <a:defRPr/>
                </a:pPr>
                <a:endParaRPr lang="en-US">
                  <a:latin typeface="Tahoma" pitchFamily="34" charset="0"/>
                  <a:cs typeface="+mn-cs"/>
                </a:endParaRPr>
              </a:p>
            </p:txBody>
          </p:sp>
          <p:sp>
            <p:nvSpPr>
              <p:cNvPr id="207897" name="Oval 25"/>
              <p:cNvSpPr>
                <a:spLocks noChangeArrowheads="1"/>
              </p:cNvSpPr>
              <p:nvPr/>
            </p:nvSpPr>
            <p:spPr bwMode="auto">
              <a:xfrm>
                <a:off x="3456" y="1920"/>
                <a:ext cx="144" cy="144"/>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eaLnBrk="0" hangingPunct="0">
                  <a:defRPr/>
                </a:pPr>
                <a:endParaRPr lang="en-US">
                  <a:latin typeface="Tahoma" pitchFamily="34" charset="0"/>
                  <a:cs typeface="+mn-cs"/>
                </a:endParaRPr>
              </a:p>
            </p:txBody>
          </p:sp>
          <p:sp>
            <p:nvSpPr>
              <p:cNvPr id="207898" name="Oval 26"/>
              <p:cNvSpPr>
                <a:spLocks noChangeArrowheads="1"/>
              </p:cNvSpPr>
              <p:nvPr/>
            </p:nvSpPr>
            <p:spPr bwMode="auto">
              <a:xfrm>
                <a:off x="3648" y="1920"/>
                <a:ext cx="144" cy="144"/>
              </a:xfrm>
              <a:prstGeom prst="ellipse">
                <a:avLst/>
              </a:prstGeom>
              <a:gradFill rotWithShape="0">
                <a:gsLst>
                  <a:gs pos="0">
                    <a:schemeClr val="hlink"/>
                  </a:gs>
                  <a:gs pos="100000">
                    <a:schemeClr val="hlink">
                      <a:gamma/>
                      <a:shade val="46275"/>
                      <a:invGamma/>
                    </a:schemeClr>
                  </a:gs>
                </a:gsLst>
                <a:path path="shape">
                  <a:fillToRect l="50000" t="50000" r="50000" b="50000"/>
                </a:path>
              </a:gradFill>
              <a:ln w="9525">
                <a:solidFill>
                  <a:schemeClr val="tx1"/>
                </a:solidFill>
                <a:round/>
                <a:headEnd/>
                <a:tailEnd/>
              </a:ln>
              <a:effectLst/>
            </p:spPr>
            <p:txBody>
              <a:bodyPr wrap="none" anchor="ctr"/>
              <a:lstStyle/>
              <a:p>
                <a:pPr eaLnBrk="0" hangingPunct="0">
                  <a:defRPr/>
                </a:pPr>
                <a:endParaRPr lang="en-US">
                  <a:latin typeface="Tahoma" pitchFamily="34" charset="0"/>
                  <a:cs typeface="+mn-cs"/>
                </a:endParaRPr>
              </a:p>
            </p:txBody>
          </p:sp>
          <p:sp>
            <p:nvSpPr>
              <p:cNvPr id="207899" name="Oval 27"/>
              <p:cNvSpPr>
                <a:spLocks noChangeArrowheads="1"/>
              </p:cNvSpPr>
              <p:nvPr/>
            </p:nvSpPr>
            <p:spPr bwMode="auto">
              <a:xfrm>
                <a:off x="3840" y="1920"/>
                <a:ext cx="144" cy="144"/>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eaLnBrk="0" hangingPunct="0">
                  <a:defRPr/>
                </a:pPr>
                <a:endParaRPr lang="en-US">
                  <a:latin typeface="Tahoma" pitchFamily="34" charset="0"/>
                  <a:cs typeface="+mn-cs"/>
                </a:endParaRPr>
              </a:p>
            </p:txBody>
          </p:sp>
        </p:grpSp>
        <p:grpSp>
          <p:nvGrpSpPr>
            <p:cNvPr id="72712" name="Group 46"/>
            <p:cNvGrpSpPr>
              <a:grpSpLocks/>
            </p:cNvGrpSpPr>
            <p:nvPr/>
          </p:nvGrpSpPr>
          <p:grpSpPr bwMode="auto">
            <a:xfrm>
              <a:off x="3360" y="1296"/>
              <a:ext cx="720" cy="864"/>
              <a:chOff x="4464" y="1200"/>
              <a:chExt cx="720" cy="864"/>
            </a:xfrm>
          </p:grpSpPr>
          <p:sp>
            <p:nvSpPr>
              <p:cNvPr id="207900" name="Oval 28"/>
              <p:cNvSpPr>
                <a:spLocks noChangeArrowheads="1"/>
              </p:cNvSpPr>
              <p:nvPr/>
            </p:nvSpPr>
            <p:spPr bwMode="auto">
              <a:xfrm>
                <a:off x="4464" y="1200"/>
                <a:ext cx="144" cy="144"/>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eaLnBrk="0" hangingPunct="0">
                  <a:defRPr/>
                </a:pPr>
                <a:endParaRPr lang="en-US">
                  <a:latin typeface="Tahoma" pitchFamily="34" charset="0"/>
                  <a:cs typeface="+mn-cs"/>
                </a:endParaRPr>
              </a:p>
            </p:txBody>
          </p:sp>
          <p:sp>
            <p:nvSpPr>
              <p:cNvPr id="207901" name="Oval 29"/>
              <p:cNvSpPr>
                <a:spLocks noChangeArrowheads="1"/>
              </p:cNvSpPr>
              <p:nvPr/>
            </p:nvSpPr>
            <p:spPr bwMode="auto">
              <a:xfrm>
                <a:off x="4656" y="1200"/>
                <a:ext cx="144" cy="144"/>
              </a:xfrm>
              <a:prstGeom prst="ellipse">
                <a:avLst/>
              </a:prstGeom>
              <a:gradFill rotWithShape="0">
                <a:gsLst>
                  <a:gs pos="0">
                    <a:schemeClr val="hlink"/>
                  </a:gs>
                  <a:gs pos="100000">
                    <a:schemeClr val="hlink">
                      <a:gamma/>
                      <a:shade val="46275"/>
                      <a:invGamma/>
                    </a:schemeClr>
                  </a:gs>
                </a:gsLst>
                <a:path path="shape">
                  <a:fillToRect l="50000" t="50000" r="50000" b="50000"/>
                </a:path>
              </a:gradFill>
              <a:ln w="9525">
                <a:solidFill>
                  <a:schemeClr val="tx1"/>
                </a:solidFill>
                <a:round/>
                <a:headEnd/>
                <a:tailEnd/>
              </a:ln>
              <a:effectLst/>
            </p:spPr>
            <p:txBody>
              <a:bodyPr wrap="none" anchor="ctr"/>
              <a:lstStyle/>
              <a:p>
                <a:pPr eaLnBrk="0" hangingPunct="0">
                  <a:defRPr/>
                </a:pPr>
                <a:endParaRPr lang="en-US">
                  <a:latin typeface="Tahoma" pitchFamily="34" charset="0"/>
                  <a:cs typeface="+mn-cs"/>
                </a:endParaRPr>
              </a:p>
            </p:txBody>
          </p:sp>
          <p:sp>
            <p:nvSpPr>
              <p:cNvPr id="207902" name="Oval 30"/>
              <p:cNvSpPr>
                <a:spLocks noChangeArrowheads="1"/>
              </p:cNvSpPr>
              <p:nvPr/>
            </p:nvSpPr>
            <p:spPr bwMode="auto">
              <a:xfrm>
                <a:off x="4848" y="1200"/>
                <a:ext cx="144" cy="144"/>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eaLnBrk="0" hangingPunct="0">
                  <a:defRPr/>
                </a:pPr>
                <a:endParaRPr lang="en-US">
                  <a:latin typeface="Tahoma" pitchFamily="34" charset="0"/>
                  <a:cs typeface="+mn-cs"/>
                </a:endParaRPr>
              </a:p>
            </p:txBody>
          </p:sp>
          <p:sp>
            <p:nvSpPr>
              <p:cNvPr id="207903" name="Oval 31"/>
              <p:cNvSpPr>
                <a:spLocks noChangeArrowheads="1"/>
              </p:cNvSpPr>
              <p:nvPr/>
            </p:nvSpPr>
            <p:spPr bwMode="auto">
              <a:xfrm>
                <a:off x="5040" y="1200"/>
                <a:ext cx="144" cy="144"/>
              </a:xfrm>
              <a:prstGeom prst="ellipse">
                <a:avLst/>
              </a:prstGeom>
              <a:gradFill rotWithShape="0">
                <a:gsLst>
                  <a:gs pos="0">
                    <a:schemeClr val="hlink"/>
                  </a:gs>
                  <a:gs pos="100000">
                    <a:schemeClr val="hlink">
                      <a:gamma/>
                      <a:shade val="46275"/>
                      <a:invGamma/>
                    </a:schemeClr>
                  </a:gs>
                </a:gsLst>
                <a:path path="shape">
                  <a:fillToRect l="50000" t="50000" r="50000" b="50000"/>
                </a:path>
              </a:gradFill>
              <a:ln w="9525">
                <a:solidFill>
                  <a:schemeClr val="tx1"/>
                </a:solidFill>
                <a:round/>
                <a:headEnd/>
                <a:tailEnd/>
              </a:ln>
              <a:effectLst/>
            </p:spPr>
            <p:txBody>
              <a:bodyPr wrap="none" anchor="ctr"/>
              <a:lstStyle/>
              <a:p>
                <a:pPr eaLnBrk="0" hangingPunct="0">
                  <a:defRPr/>
                </a:pPr>
                <a:endParaRPr lang="en-US">
                  <a:latin typeface="Tahoma" pitchFamily="34" charset="0"/>
                  <a:cs typeface="+mn-cs"/>
                </a:endParaRPr>
              </a:p>
            </p:txBody>
          </p:sp>
          <p:sp>
            <p:nvSpPr>
              <p:cNvPr id="207904" name="Oval 32"/>
              <p:cNvSpPr>
                <a:spLocks noChangeArrowheads="1"/>
              </p:cNvSpPr>
              <p:nvPr/>
            </p:nvSpPr>
            <p:spPr bwMode="auto">
              <a:xfrm>
                <a:off x="4464" y="1440"/>
                <a:ext cx="144" cy="144"/>
              </a:xfrm>
              <a:prstGeom prst="ellipse">
                <a:avLst/>
              </a:prstGeom>
              <a:gradFill rotWithShape="0">
                <a:gsLst>
                  <a:gs pos="0">
                    <a:schemeClr val="hlink"/>
                  </a:gs>
                  <a:gs pos="100000">
                    <a:schemeClr val="hlink">
                      <a:gamma/>
                      <a:shade val="46275"/>
                      <a:invGamma/>
                    </a:schemeClr>
                  </a:gs>
                </a:gsLst>
                <a:path path="shape">
                  <a:fillToRect l="50000" t="50000" r="50000" b="50000"/>
                </a:path>
              </a:gradFill>
              <a:ln w="9525">
                <a:solidFill>
                  <a:schemeClr val="tx1"/>
                </a:solidFill>
                <a:round/>
                <a:headEnd/>
                <a:tailEnd/>
              </a:ln>
              <a:effectLst/>
            </p:spPr>
            <p:txBody>
              <a:bodyPr wrap="none" anchor="ctr"/>
              <a:lstStyle/>
              <a:p>
                <a:pPr eaLnBrk="0" hangingPunct="0">
                  <a:defRPr/>
                </a:pPr>
                <a:endParaRPr lang="en-US">
                  <a:latin typeface="Tahoma" pitchFamily="34" charset="0"/>
                  <a:cs typeface="+mn-cs"/>
                </a:endParaRPr>
              </a:p>
            </p:txBody>
          </p:sp>
          <p:sp>
            <p:nvSpPr>
              <p:cNvPr id="207905" name="Oval 33"/>
              <p:cNvSpPr>
                <a:spLocks noChangeArrowheads="1"/>
              </p:cNvSpPr>
              <p:nvPr/>
            </p:nvSpPr>
            <p:spPr bwMode="auto">
              <a:xfrm>
                <a:off x="4656" y="1440"/>
                <a:ext cx="144" cy="144"/>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eaLnBrk="0" hangingPunct="0">
                  <a:defRPr/>
                </a:pPr>
                <a:endParaRPr lang="en-US">
                  <a:latin typeface="Tahoma" pitchFamily="34" charset="0"/>
                  <a:cs typeface="+mn-cs"/>
                </a:endParaRPr>
              </a:p>
            </p:txBody>
          </p:sp>
          <p:sp>
            <p:nvSpPr>
              <p:cNvPr id="207906" name="Oval 34"/>
              <p:cNvSpPr>
                <a:spLocks noChangeArrowheads="1"/>
              </p:cNvSpPr>
              <p:nvPr/>
            </p:nvSpPr>
            <p:spPr bwMode="auto">
              <a:xfrm>
                <a:off x="4848" y="1440"/>
                <a:ext cx="144" cy="144"/>
              </a:xfrm>
              <a:prstGeom prst="ellipse">
                <a:avLst/>
              </a:prstGeom>
              <a:gradFill rotWithShape="0">
                <a:gsLst>
                  <a:gs pos="0">
                    <a:schemeClr val="hlink"/>
                  </a:gs>
                  <a:gs pos="100000">
                    <a:schemeClr val="hlink">
                      <a:gamma/>
                      <a:shade val="46275"/>
                      <a:invGamma/>
                    </a:schemeClr>
                  </a:gs>
                </a:gsLst>
                <a:path path="shape">
                  <a:fillToRect l="50000" t="50000" r="50000" b="50000"/>
                </a:path>
              </a:gradFill>
              <a:ln w="9525">
                <a:solidFill>
                  <a:schemeClr val="tx1"/>
                </a:solidFill>
                <a:round/>
                <a:headEnd/>
                <a:tailEnd/>
              </a:ln>
              <a:effectLst/>
            </p:spPr>
            <p:txBody>
              <a:bodyPr wrap="none" anchor="ctr"/>
              <a:lstStyle/>
              <a:p>
                <a:pPr eaLnBrk="0" hangingPunct="0">
                  <a:defRPr/>
                </a:pPr>
                <a:endParaRPr lang="en-US">
                  <a:latin typeface="Tahoma" pitchFamily="34" charset="0"/>
                  <a:cs typeface="+mn-cs"/>
                </a:endParaRPr>
              </a:p>
            </p:txBody>
          </p:sp>
          <p:sp>
            <p:nvSpPr>
              <p:cNvPr id="207907" name="Oval 35"/>
              <p:cNvSpPr>
                <a:spLocks noChangeArrowheads="1"/>
              </p:cNvSpPr>
              <p:nvPr/>
            </p:nvSpPr>
            <p:spPr bwMode="auto">
              <a:xfrm>
                <a:off x="5040" y="1440"/>
                <a:ext cx="144" cy="144"/>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eaLnBrk="0" hangingPunct="0">
                  <a:defRPr/>
                </a:pPr>
                <a:endParaRPr lang="en-US">
                  <a:latin typeface="Tahoma" pitchFamily="34" charset="0"/>
                  <a:cs typeface="+mn-cs"/>
                </a:endParaRPr>
              </a:p>
            </p:txBody>
          </p:sp>
          <p:sp>
            <p:nvSpPr>
              <p:cNvPr id="207908" name="Oval 36"/>
              <p:cNvSpPr>
                <a:spLocks noChangeArrowheads="1"/>
              </p:cNvSpPr>
              <p:nvPr/>
            </p:nvSpPr>
            <p:spPr bwMode="auto">
              <a:xfrm>
                <a:off x="4464" y="1680"/>
                <a:ext cx="144" cy="144"/>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eaLnBrk="0" hangingPunct="0">
                  <a:defRPr/>
                </a:pPr>
                <a:endParaRPr lang="en-US">
                  <a:latin typeface="Tahoma" pitchFamily="34" charset="0"/>
                  <a:cs typeface="+mn-cs"/>
                </a:endParaRPr>
              </a:p>
            </p:txBody>
          </p:sp>
          <p:sp>
            <p:nvSpPr>
              <p:cNvPr id="207909" name="Oval 37"/>
              <p:cNvSpPr>
                <a:spLocks noChangeArrowheads="1"/>
              </p:cNvSpPr>
              <p:nvPr/>
            </p:nvSpPr>
            <p:spPr bwMode="auto">
              <a:xfrm>
                <a:off x="4656" y="1680"/>
                <a:ext cx="144" cy="144"/>
              </a:xfrm>
              <a:prstGeom prst="ellipse">
                <a:avLst/>
              </a:prstGeom>
              <a:gradFill rotWithShape="0">
                <a:gsLst>
                  <a:gs pos="0">
                    <a:schemeClr val="hlink"/>
                  </a:gs>
                  <a:gs pos="100000">
                    <a:schemeClr val="hlink">
                      <a:gamma/>
                      <a:shade val="46275"/>
                      <a:invGamma/>
                    </a:schemeClr>
                  </a:gs>
                </a:gsLst>
                <a:path path="shape">
                  <a:fillToRect l="50000" t="50000" r="50000" b="50000"/>
                </a:path>
              </a:gradFill>
              <a:ln w="9525">
                <a:solidFill>
                  <a:schemeClr val="tx1"/>
                </a:solidFill>
                <a:round/>
                <a:headEnd/>
                <a:tailEnd/>
              </a:ln>
              <a:effectLst/>
            </p:spPr>
            <p:txBody>
              <a:bodyPr wrap="none" anchor="ctr"/>
              <a:lstStyle/>
              <a:p>
                <a:pPr eaLnBrk="0" hangingPunct="0">
                  <a:defRPr/>
                </a:pPr>
                <a:endParaRPr lang="en-US">
                  <a:latin typeface="Tahoma" pitchFamily="34" charset="0"/>
                  <a:cs typeface="+mn-cs"/>
                </a:endParaRPr>
              </a:p>
            </p:txBody>
          </p:sp>
          <p:sp>
            <p:nvSpPr>
              <p:cNvPr id="207910" name="Oval 38"/>
              <p:cNvSpPr>
                <a:spLocks noChangeArrowheads="1"/>
              </p:cNvSpPr>
              <p:nvPr/>
            </p:nvSpPr>
            <p:spPr bwMode="auto">
              <a:xfrm>
                <a:off x="4848" y="1680"/>
                <a:ext cx="144" cy="144"/>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eaLnBrk="0" hangingPunct="0">
                  <a:defRPr/>
                </a:pPr>
                <a:endParaRPr lang="en-US">
                  <a:latin typeface="Tahoma" pitchFamily="34" charset="0"/>
                  <a:cs typeface="+mn-cs"/>
                </a:endParaRPr>
              </a:p>
            </p:txBody>
          </p:sp>
          <p:sp>
            <p:nvSpPr>
              <p:cNvPr id="207911" name="Oval 39"/>
              <p:cNvSpPr>
                <a:spLocks noChangeArrowheads="1"/>
              </p:cNvSpPr>
              <p:nvPr/>
            </p:nvSpPr>
            <p:spPr bwMode="auto">
              <a:xfrm>
                <a:off x="5040" y="1680"/>
                <a:ext cx="144" cy="144"/>
              </a:xfrm>
              <a:prstGeom prst="ellipse">
                <a:avLst/>
              </a:prstGeom>
              <a:gradFill rotWithShape="0">
                <a:gsLst>
                  <a:gs pos="0">
                    <a:schemeClr val="hlink"/>
                  </a:gs>
                  <a:gs pos="100000">
                    <a:schemeClr val="hlink">
                      <a:gamma/>
                      <a:shade val="46275"/>
                      <a:invGamma/>
                    </a:schemeClr>
                  </a:gs>
                </a:gsLst>
                <a:path path="shape">
                  <a:fillToRect l="50000" t="50000" r="50000" b="50000"/>
                </a:path>
              </a:gradFill>
              <a:ln w="9525">
                <a:solidFill>
                  <a:schemeClr val="tx1"/>
                </a:solidFill>
                <a:round/>
                <a:headEnd/>
                <a:tailEnd/>
              </a:ln>
              <a:effectLst/>
            </p:spPr>
            <p:txBody>
              <a:bodyPr wrap="none" anchor="ctr"/>
              <a:lstStyle/>
              <a:p>
                <a:pPr eaLnBrk="0" hangingPunct="0">
                  <a:defRPr/>
                </a:pPr>
                <a:endParaRPr lang="en-US">
                  <a:latin typeface="Tahoma" pitchFamily="34" charset="0"/>
                  <a:cs typeface="+mn-cs"/>
                </a:endParaRPr>
              </a:p>
            </p:txBody>
          </p:sp>
          <p:sp>
            <p:nvSpPr>
              <p:cNvPr id="207912" name="Oval 40"/>
              <p:cNvSpPr>
                <a:spLocks noChangeArrowheads="1"/>
              </p:cNvSpPr>
              <p:nvPr/>
            </p:nvSpPr>
            <p:spPr bwMode="auto">
              <a:xfrm>
                <a:off x="4464" y="1920"/>
                <a:ext cx="144" cy="144"/>
              </a:xfrm>
              <a:prstGeom prst="ellipse">
                <a:avLst/>
              </a:prstGeom>
              <a:gradFill rotWithShape="0">
                <a:gsLst>
                  <a:gs pos="0">
                    <a:schemeClr val="hlink"/>
                  </a:gs>
                  <a:gs pos="100000">
                    <a:schemeClr val="hlink">
                      <a:gamma/>
                      <a:shade val="46275"/>
                      <a:invGamma/>
                    </a:schemeClr>
                  </a:gs>
                </a:gsLst>
                <a:path path="shape">
                  <a:fillToRect l="50000" t="50000" r="50000" b="50000"/>
                </a:path>
              </a:gradFill>
              <a:ln w="9525">
                <a:solidFill>
                  <a:schemeClr val="tx1"/>
                </a:solidFill>
                <a:round/>
                <a:headEnd/>
                <a:tailEnd/>
              </a:ln>
              <a:effectLst/>
            </p:spPr>
            <p:txBody>
              <a:bodyPr wrap="none" anchor="ctr"/>
              <a:lstStyle/>
              <a:p>
                <a:pPr eaLnBrk="0" hangingPunct="0">
                  <a:defRPr/>
                </a:pPr>
                <a:endParaRPr lang="en-US">
                  <a:latin typeface="Tahoma" pitchFamily="34" charset="0"/>
                  <a:cs typeface="+mn-cs"/>
                </a:endParaRPr>
              </a:p>
            </p:txBody>
          </p:sp>
          <p:sp>
            <p:nvSpPr>
              <p:cNvPr id="207913" name="Oval 41"/>
              <p:cNvSpPr>
                <a:spLocks noChangeArrowheads="1"/>
              </p:cNvSpPr>
              <p:nvPr/>
            </p:nvSpPr>
            <p:spPr bwMode="auto">
              <a:xfrm>
                <a:off x="4656" y="1920"/>
                <a:ext cx="144" cy="144"/>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eaLnBrk="0" hangingPunct="0">
                  <a:defRPr/>
                </a:pPr>
                <a:endParaRPr lang="en-US">
                  <a:latin typeface="Tahoma" pitchFamily="34" charset="0"/>
                  <a:cs typeface="+mn-cs"/>
                </a:endParaRPr>
              </a:p>
            </p:txBody>
          </p:sp>
          <p:sp>
            <p:nvSpPr>
              <p:cNvPr id="207914" name="Oval 42"/>
              <p:cNvSpPr>
                <a:spLocks noChangeArrowheads="1"/>
              </p:cNvSpPr>
              <p:nvPr/>
            </p:nvSpPr>
            <p:spPr bwMode="auto">
              <a:xfrm>
                <a:off x="4848" y="1920"/>
                <a:ext cx="144" cy="144"/>
              </a:xfrm>
              <a:prstGeom prst="ellipse">
                <a:avLst/>
              </a:prstGeom>
              <a:gradFill rotWithShape="0">
                <a:gsLst>
                  <a:gs pos="0">
                    <a:schemeClr val="hlink"/>
                  </a:gs>
                  <a:gs pos="100000">
                    <a:schemeClr val="hlink">
                      <a:gamma/>
                      <a:shade val="46275"/>
                      <a:invGamma/>
                    </a:schemeClr>
                  </a:gs>
                </a:gsLst>
                <a:path path="shape">
                  <a:fillToRect l="50000" t="50000" r="50000" b="50000"/>
                </a:path>
              </a:gradFill>
              <a:ln w="9525">
                <a:solidFill>
                  <a:schemeClr val="tx1"/>
                </a:solidFill>
                <a:round/>
                <a:headEnd/>
                <a:tailEnd/>
              </a:ln>
              <a:effectLst/>
            </p:spPr>
            <p:txBody>
              <a:bodyPr wrap="none" anchor="ctr"/>
              <a:lstStyle/>
              <a:p>
                <a:pPr eaLnBrk="0" hangingPunct="0">
                  <a:defRPr/>
                </a:pPr>
                <a:endParaRPr lang="en-US">
                  <a:latin typeface="Tahoma" pitchFamily="34" charset="0"/>
                  <a:cs typeface="+mn-cs"/>
                </a:endParaRPr>
              </a:p>
            </p:txBody>
          </p:sp>
          <p:sp>
            <p:nvSpPr>
              <p:cNvPr id="207915" name="Oval 43"/>
              <p:cNvSpPr>
                <a:spLocks noChangeArrowheads="1"/>
              </p:cNvSpPr>
              <p:nvPr/>
            </p:nvSpPr>
            <p:spPr bwMode="auto">
              <a:xfrm>
                <a:off x="5040" y="1920"/>
                <a:ext cx="144" cy="144"/>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eaLnBrk="0" hangingPunct="0">
                  <a:defRPr/>
                </a:pPr>
                <a:endParaRPr lang="en-US">
                  <a:latin typeface="Tahoma" pitchFamily="34" charset="0"/>
                  <a:cs typeface="+mn-cs"/>
                </a:endParaRPr>
              </a:p>
            </p:txBody>
          </p:sp>
        </p:grpSp>
        <p:sp>
          <p:nvSpPr>
            <p:cNvPr id="72713" name="Text Box 44"/>
            <p:cNvSpPr txBox="1">
              <a:spLocks noChangeArrowheads="1"/>
            </p:cNvSpPr>
            <p:nvPr/>
          </p:nvSpPr>
          <p:spPr bwMode="auto">
            <a:xfrm>
              <a:off x="3120" y="1008"/>
              <a:ext cx="1200" cy="231"/>
            </a:xfrm>
            <a:prstGeom prst="rect">
              <a:avLst/>
            </a:prstGeom>
            <a:noFill/>
            <a:ln w="9525">
              <a:noFill/>
              <a:miter lim="800000"/>
              <a:headEnd/>
              <a:tailEnd/>
            </a:ln>
          </p:spPr>
          <p:txBody>
            <a:bodyPr>
              <a:spAutoFit/>
            </a:bodyPr>
            <a:lstStyle/>
            <a:p>
              <a:pPr algn="ctr" eaLnBrk="0" hangingPunct="0">
                <a:spcBef>
                  <a:spcPct val="50000"/>
                </a:spcBef>
              </a:pPr>
              <a:r>
                <a:rPr lang="en-US"/>
                <a:t>Cases</a:t>
              </a:r>
            </a:p>
          </p:txBody>
        </p:sp>
        <p:sp>
          <p:nvSpPr>
            <p:cNvPr id="72714" name="Text Box 47"/>
            <p:cNvSpPr txBox="1">
              <a:spLocks noChangeArrowheads="1"/>
            </p:cNvSpPr>
            <p:nvPr/>
          </p:nvSpPr>
          <p:spPr bwMode="auto">
            <a:xfrm>
              <a:off x="4224" y="1008"/>
              <a:ext cx="1200" cy="231"/>
            </a:xfrm>
            <a:prstGeom prst="rect">
              <a:avLst/>
            </a:prstGeom>
            <a:noFill/>
            <a:ln w="9525">
              <a:noFill/>
              <a:miter lim="800000"/>
              <a:headEnd/>
              <a:tailEnd/>
            </a:ln>
          </p:spPr>
          <p:txBody>
            <a:bodyPr>
              <a:spAutoFit/>
            </a:bodyPr>
            <a:lstStyle/>
            <a:p>
              <a:pPr algn="ctr" eaLnBrk="0" hangingPunct="0">
                <a:spcBef>
                  <a:spcPct val="50000"/>
                </a:spcBef>
              </a:pPr>
              <a:r>
                <a:rPr lang="en-US"/>
                <a:t>Controls</a:t>
              </a:r>
            </a:p>
          </p:txBody>
        </p:sp>
      </p:grpSp>
      <p:sp>
        <p:nvSpPr>
          <p:cNvPr id="43" name="Slide Number Placeholder 42"/>
          <p:cNvSpPr>
            <a:spLocks noGrp="1"/>
          </p:cNvSpPr>
          <p:nvPr>
            <p:ph type="sldNum" sz="quarter" idx="12"/>
          </p:nvPr>
        </p:nvSpPr>
        <p:spPr/>
        <p:txBody>
          <a:bodyPr/>
          <a:lstStyle/>
          <a:p>
            <a:pPr>
              <a:defRPr/>
            </a:pPr>
            <a:fld id="{33F715B6-B6C2-4407-8CFF-EAACF463792E}" type="slidenum">
              <a:rPr lang="en-US" smtClean="0"/>
              <a:pPr>
                <a:defRPr/>
              </a:pPr>
              <a:t>120</a:t>
            </a:fld>
            <a:endParaRPr lang="en-US"/>
          </a:p>
        </p:txBody>
      </p:sp>
    </p:spTree>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914400" y="214313"/>
            <a:ext cx="8029575" cy="1462087"/>
          </a:xfrm>
        </p:spPr>
        <p:txBody>
          <a:bodyPr>
            <a:normAutofit fontScale="90000"/>
          </a:bodyPr>
          <a:lstStyle/>
          <a:p>
            <a:pPr eaLnBrk="1" hangingPunct="1">
              <a:defRPr/>
            </a:pPr>
            <a:r>
              <a:rPr lang="en-US" sz="5400" dirty="0" smtClean="0"/>
              <a:t>Genotype Error Detection-</a:t>
            </a:r>
            <a:br>
              <a:rPr lang="en-US" sz="5400" dirty="0" smtClean="0"/>
            </a:br>
            <a:r>
              <a:rPr lang="en-US" sz="5400" dirty="0" smtClean="0"/>
              <a:t>Motivation</a:t>
            </a:r>
          </a:p>
        </p:txBody>
      </p:sp>
      <p:sp>
        <p:nvSpPr>
          <p:cNvPr id="71682" name="Rectangle 3"/>
          <p:cNvSpPr>
            <a:spLocks noGrp="1" noChangeArrowheads="1"/>
          </p:cNvSpPr>
          <p:nvPr>
            <p:ph idx="1"/>
          </p:nvPr>
        </p:nvSpPr>
        <p:spPr>
          <a:xfrm>
            <a:off x="533400" y="2209800"/>
            <a:ext cx="8382000" cy="4419600"/>
          </a:xfrm>
        </p:spPr>
        <p:txBody>
          <a:bodyPr/>
          <a:lstStyle/>
          <a:p>
            <a:pPr>
              <a:spcBef>
                <a:spcPct val="40000"/>
              </a:spcBef>
            </a:pPr>
            <a:r>
              <a:rPr lang="en-US" sz="2000" dirty="0" smtClean="0"/>
              <a:t>Even low error levels can have large effects for some study designs (e.g. rare alleles, </a:t>
            </a:r>
            <a:r>
              <a:rPr lang="en-US" sz="2000" dirty="0" err="1" smtClean="0"/>
              <a:t>haplotype</a:t>
            </a:r>
            <a:r>
              <a:rPr lang="en-US" sz="2000" dirty="0" smtClean="0"/>
              <a:t>-based)</a:t>
            </a:r>
          </a:p>
          <a:p>
            <a:pPr>
              <a:spcBef>
                <a:spcPct val="40000"/>
              </a:spcBef>
            </a:pPr>
            <a:endParaRPr lang="en-US" sz="2000" dirty="0" smtClean="0"/>
          </a:p>
          <a:p>
            <a:pPr>
              <a:spcBef>
                <a:spcPct val="40000"/>
              </a:spcBef>
            </a:pPr>
            <a:r>
              <a:rPr lang="en-US" sz="2000" dirty="0" smtClean="0"/>
              <a:t>Errors as low as .1% can increase Type I error rates in haplotype sharing transmission disequilibrium test (HS-TDT) [Knapp&amp;Becker04]</a:t>
            </a:r>
          </a:p>
          <a:p>
            <a:pPr>
              <a:spcBef>
                <a:spcPct val="40000"/>
              </a:spcBef>
            </a:pPr>
            <a:endParaRPr lang="en-US" sz="2000" dirty="0" smtClean="0"/>
          </a:p>
          <a:p>
            <a:pPr marL="342900" lvl="1" indent="-342900">
              <a:spcBef>
                <a:spcPct val="40000"/>
              </a:spcBef>
              <a:buClr>
                <a:schemeClr val="folHlink"/>
              </a:buClr>
              <a:buSzPct val="60000"/>
            </a:pPr>
            <a:r>
              <a:rPr lang="en-US" sz="2000" dirty="0" smtClean="0"/>
              <a:t>1% errors decrease power by 10-50% for linkage, and by 5-20% for association [Douglas et al. 00, </a:t>
            </a:r>
            <a:r>
              <a:rPr lang="en-US" sz="2000" dirty="0" err="1" smtClean="0"/>
              <a:t>Abecasis</a:t>
            </a:r>
            <a:r>
              <a:rPr lang="en-US" sz="2000" dirty="0" smtClean="0"/>
              <a:t> et al. 01]</a:t>
            </a:r>
          </a:p>
          <a:p>
            <a:pPr>
              <a:spcBef>
                <a:spcPct val="40000"/>
              </a:spcBef>
              <a:buFont typeface="Wingdings" pitchFamily="2" charset="2"/>
              <a:buNone/>
            </a:pPr>
            <a:endParaRPr lang="en-US" sz="2000" dirty="0" smtClean="0"/>
          </a:p>
          <a:p>
            <a:pPr>
              <a:spcBef>
                <a:spcPct val="40000"/>
              </a:spcBef>
            </a:pPr>
            <a:endParaRPr lang="en-US" sz="2000" dirty="0" smtClean="0"/>
          </a:p>
        </p:txBody>
      </p:sp>
      <p:sp>
        <p:nvSpPr>
          <p:cNvPr id="4" name="Slide Number Placeholder 3"/>
          <p:cNvSpPr>
            <a:spLocks noGrp="1"/>
          </p:cNvSpPr>
          <p:nvPr>
            <p:ph type="sldNum" sz="quarter" idx="12"/>
          </p:nvPr>
        </p:nvSpPr>
        <p:spPr/>
        <p:txBody>
          <a:bodyPr/>
          <a:lstStyle/>
          <a:p>
            <a:pPr>
              <a:defRPr/>
            </a:pPr>
            <a:fld id="{33F715B6-B6C2-4407-8CFF-EAACF463792E}" type="slidenum">
              <a:rPr lang="en-US" smtClean="0"/>
              <a:pPr>
                <a:defRPr/>
              </a:pPr>
              <a:t>121</a:t>
            </a:fld>
            <a:endParaRPr lang="en-US"/>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826" name="Rectangle 3"/>
          <p:cNvSpPr>
            <a:spLocks noGrp="1" noChangeArrowheads="1"/>
          </p:cNvSpPr>
          <p:nvPr>
            <p:ph type="body" idx="4294967295"/>
          </p:nvPr>
        </p:nvSpPr>
        <p:spPr>
          <a:xfrm>
            <a:off x="228600" y="1981200"/>
            <a:ext cx="8915400" cy="4724400"/>
          </a:xfrm>
        </p:spPr>
        <p:txBody>
          <a:bodyPr/>
          <a:lstStyle/>
          <a:p>
            <a:pPr eaLnBrk="1" hangingPunct="1">
              <a:lnSpc>
                <a:spcPct val="95000"/>
              </a:lnSpc>
              <a:spcBef>
                <a:spcPct val="50000"/>
              </a:spcBef>
            </a:pPr>
            <a:r>
              <a:rPr lang="en-US" sz="2400" smtClean="0"/>
              <a:t>Improved genotype calling algorithms </a:t>
            </a:r>
          </a:p>
          <a:p>
            <a:pPr lvl="1" eaLnBrk="1" hangingPunct="1">
              <a:lnSpc>
                <a:spcPct val="95000"/>
              </a:lnSpc>
              <a:spcBef>
                <a:spcPct val="50000"/>
              </a:spcBef>
            </a:pPr>
            <a:r>
              <a:rPr lang="en-US" sz="2000" smtClean="0"/>
              <a:t>[Marchini et al. 07, Nicolae et al. 06, Rabbee&amp;Speed 05, Xiao et al. 07]</a:t>
            </a:r>
          </a:p>
          <a:p>
            <a:pPr eaLnBrk="1" hangingPunct="1">
              <a:lnSpc>
                <a:spcPct val="95000"/>
              </a:lnSpc>
              <a:spcBef>
                <a:spcPct val="50000"/>
              </a:spcBef>
            </a:pPr>
            <a:r>
              <a:rPr lang="en-US" sz="2400" smtClean="0"/>
              <a:t>Explicit modeling in analysis methods</a:t>
            </a:r>
          </a:p>
          <a:p>
            <a:pPr lvl="1" eaLnBrk="1" hangingPunct="1">
              <a:lnSpc>
                <a:spcPct val="95000"/>
              </a:lnSpc>
              <a:spcBef>
                <a:spcPct val="50000"/>
              </a:spcBef>
            </a:pPr>
            <a:r>
              <a:rPr lang="en-US" sz="2000" smtClean="0"/>
              <a:t>[Cheng 07, Hao &amp; Wang 04, Liu et al. 07] </a:t>
            </a:r>
          </a:p>
          <a:p>
            <a:pPr lvl="1" eaLnBrk="1" hangingPunct="1">
              <a:lnSpc>
                <a:spcPct val="95000"/>
              </a:lnSpc>
              <a:spcBef>
                <a:spcPct val="50000"/>
              </a:spcBef>
            </a:pPr>
            <a:r>
              <a:rPr lang="en-US" sz="2000" smtClean="0"/>
              <a:t>Computationally complex</a:t>
            </a:r>
          </a:p>
          <a:p>
            <a:pPr eaLnBrk="1" hangingPunct="1">
              <a:lnSpc>
                <a:spcPct val="95000"/>
              </a:lnSpc>
              <a:spcBef>
                <a:spcPct val="50000"/>
              </a:spcBef>
            </a:pPr>
            <a:r>
              <a:rPr lang="en-US" sz="2400" smtClean="0"/>
              <a:t>Separate error detection step </a:t>
            </a:r>
          </a:p>
          <a:p>
            <a:pPr lvl="1" eaLnBrk="1" hangingPunct="1">
              <a:lnSpc>
                <a:spcPct val="95000"/>
              </a:lnSpc>
              <a:spcBef>
                <a:spcPct val="50000"/>
              </a:spcBef>
            </a:pPr>
            <a:r>
              <a:rPr lang="en-US" sz="2000" smtClean="0"/>
              <a:t>Detected errors can be retyped, imputed, or ignored in downstream analyses</a:t>
            </a:r>
          </a:p>
          <a:p>
            <a:pPr lvl="1" eaLnBrk="1" hangingPunct="1">
              <a:lnSpc>
                <a:spcPct val="95000"/>
              </a:lnSpc>
              <a:spcBef>
                <a:spcPct val="50000"/>
              </a:spcBef>
            </a:pPr>
            <a:r>
              <a:rPr lang="en-US" sz="2000" smtClean="0"/>
              <a:t>Common approach in </a:t>
            </a:r>
            <a:r>
              <a:rPr lang="en-US" sz="2000" b="1" i="1" smtClean="0"/>
              <a:t>pedigree</a:t>
            </a:r>
            <a:r>
              <a:rPr lang="en-US" sz="2000" smtClean="0"/>
              <a:t> genotype data analysis [Abecasis et al. 02, Douglas et al. 00, Sobel et al. 02]</a:t>
            </a:r>
          </a:p>
        </p:txBody>
      </p:sp>
      <p:sp>
        <p:nvSpPr>
          <p:cNvPr id="3" name="Rectangle 2"/>
          <p:cNvSpPr txBox="1">
            <a:spLocks noChangeArrowheads="1"/>
          </p:cNvSpPr>
          <p:nvPr/>
        </p:nvSpPr>
        <p:spPr>
          <a:xfrm>
            <a:off x="914400" y="214313"/>
            <a:ext cx="8029575" cy="1462087"/>
          </a:xfrm>
          <a:prstGeom prst="rect">
            <a:avLst/>
          </a:prstGeom>
        </p:spPr>
        <p:txBody>
          <a:bodyPr>
            <a:normAutofit fontScale="90000" lnSpcReduction="10000"/>
          </a:bodyPr>
          <a:lstStyle/>
          <a:p>
            <a:pPr>
              <a:defRPr/>
            </a:pPr>
            <a:r>
              <a:rPr lang="en-US" sz="5400" kern="0" dirty="0">
                <a:solidFill>
                  <a:schemeClr val="tx2"/>
                </a:solidFill>
                <a:latin typeface="+mj-lt"/>
                <a:ea typeface="+mj-ea"/>
                <a:cs typeface="+mj-cs"/>
              </a:rPr>
              <a:t>Genotype Error Detection-</a:t>
            </a:r>
            <a:br>
              <a:rPr lang="en-US" sz="5400" kern="0" dirty="0">
                <a:solidFill>
                  <a:schemeClr val="tx2"/>
                </a:solidFill>
                <a:latin typeface="+mj-lt"/>
                <a:ea typeface="+mj-ea"/>
                <a:cs typeface="+mj-cs"/>
              </a:rPr>
            </a:br>
            <a:r>
              <a:rPr lang="en-US" sz="5400" kern="0" dirty="0">
                <a:solidFill>
                  <a:schemeClr val="tx2"/>
                </a:solidFill>
                <a:latin typeface="+mj-lt"/>
                <a:ea typeface="+mj-ea"/>
                <a:cs typeface="+mj-cs"/>
              </a:rPr>
              <a:t>Motivation</a:t>
            </a:r>
          </a:p>
        </p:txBody>
      </p:sp>
      <p:sp>
        <p:nvSpPr>
          <p:cNvPr id="4" name="Slide Number Placeholder 3"/>
          <p:cNvSpPr>
            <a:spLocks noGrp="1"/>
          </p:cNvSpPr>
          <p:nvPr>
            <p:ph type="sldNum" sz="quarter" idx="12"/>
          </p:nvPr>
        </p:nvSpPr>
        <p:spPr/>
        <p:txBody>
          <a:bodyPr/>
          <a:lstStyle/>
          <a:p>
            <a:pPr>
              <a:defRPr/>
            </a:pPr>
            <a:fld id="{193C4F32-5F53-4DA8-A041-9089F3E61399}" type="slidenum">
              <a:rPr lang="en-US" smtClean="0"/>
              <a:pPr>
                <a:defRPr/>
              </a:pPr>
              <a:t>122</a:t>
            </a:fld>
            <a:endParaRPr lang="en-US"/>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r>
              <a:rPr lang="en-US" smtClean="0"/>
              <a:t>Complexity of Computing Maximum Phasing Probability</a:t>
            </a:r>
          </a:p>
        </p:txBody>
      </p:sp>
      <p:sp>
        <p:nvSpPr>
          <p:cNvPr id="73731" name="Text Box 10"/>
          <p:cNvSpPr txBox="1">
            <a:spLocks noChangeArrowheads="1"/>
          </p:cNvSpPr>
          <p:nvPr/>
        </p:nvSpPr>
        <p:spPr bwMode="auto">
          <a:xfrm>
            <a:off x="838200" y="1801813"/>
            <a:ext cx="8153400" cy="1876425"/>
          </a:xfrm>
          <a:prstGeom prst="rect">
            <a:avLst/>
          </a:prstGeom>
          <a:noFill/>
          <a:ln w="9525">
            <a:noFill/>
            <a:miter lim="800000"/>
            <a:headEnd/>
            <a:tailEnd/>
          </a:ln>
        </p:spPr>
        <p:txBody>
          <a:bodyPr>
            <a:spAutoFit/>
          </a:bodyPr>
          <a:lstStyle/>
          <a:p>
            <a:pPr eaLnBrk="0" hangingPunct="0">
              <a:spcBef>
                <a:spcPct val="50000"/>
              </a:spcBef>
              <a:buFontTx/>
              <a:buChar char="•"/>
            </a:pPr>
            <a:r>
              <a:rPr lang="en-US" sz="2000"/>
              <a:t> For unrelated genotypes, computing maximum phasing probability is hard to approximate within a factor of O(f</a:t>
            </a:r>
            <a:r>
              <a:rPr lang="en-US" sz="2000" baseline="30000"/>
              <a:t>½-</a:t>
            </a:r>
            <a:r>
              <a:rPr lang="en-US" sz="2000" baseline="30000">
                <a:sym typeface="Symbol" pitchFamily="18" charset="2"/>
              </a:rPr>
              <a:t></a:t>
            </a:r>
            <a:r>
              <a:rPr lang="en-US" sz="2000"/>
              <a:t>) unless ZPP=NP, where f is the number of founders</a:t>
            </a:r>
          </a:p>
          <a:p>
            <a:pPr lvl="1" eaLnBrk="0" hangingPunct="0">
              <a:spcBef>
                <a:spcPct val="50000"/>
              </a:spcBef>
              <a:buFontTx/>
              <a:buChar char="•"/>
            </a:pPr>
            <a:r>
              <a:rPr lang="en-US"/>
              <a:t> For trios, hard to approx. within O(f</a:t>
            </a:r>
            <a:r>
              <a:rPr lang="en-US" baseline="30000"/>
              <a:t>1/4 -</a:t>
            </a:r>
            <a:r>
              <a:rPr lang="en-US" baseline="30000">
                <a:sym typeface="Symbol" pitchFamily="18" charset="2"/>
              </a:rPr>
              <a:t></a:t>
            </a:r>
            <a:r>
              <a:rPr lang="en-US"/>
              <a:t>)</a:t>
            </a:r>
          </a:p>
          <a:p>
            <a:pPr lvl="1" eaLnBrk="0" hangingPunct="0">
              <a:spcBef>
                <a:spcPct val="50000"/>
              </a:spcBef>
              <a:buFontTx/>
              <a:buChar char="•"/>
            </a:pPr>
            <a:r>
              <a:rPr lang="en-US"/>
              <a:t> Reductions from the clique problem</a:t>
            </a:r>
            <a:r>
              <a:rPr lang="en-US" sz="2000"/>
              <a:t> </a:t>
            </a:r>
          </a:p>
        </p:txBody>
      </p:sp>
      <p:pic>
        <p:nvPicPr>
          <p:cNvPr id="73732" name="Picture 21"/>
          <p:cNvPicPr>
            <a:picLocks noChangeAspect="1" noChangeArrowheads="1"/>
          </p:cNvPicPr>
          <p:nvPr/>
        </p:nvPicPr>
        <p:blipFill>
          <a:blip r:embed="rId3" cstate="print"/>
          <a:srcRect/>
          <a:stretch>
            <a:fillRect/>
          </a:stretch>
        </p:blipFill>
        <p:spPr bwMode="auto">
          <a:xfrm>
            <a:off x="6096000" y="2613025"/>
            <a:ext cx="3044825" cy="4244975"/>
          </a:xfrm>
          <a:prstGeom prst="rect">
            <a:avLst/>
          </a:prstGeom>
          <a:noFill/>
          <a:ln w="9525">
            <a:noFill/>
            <a:miter lim="800000"/>
            <a:headEnd/>
            <a:tailEnd/>
          </a:ln>
        </p:spPr>
      </p:pic>
      <p:pic>
        <p:nvPicPr>
          <p:cNvPr id="73733" name="Picture 23"/>
          <p:cNvPicPr>
            <a:picLocks noChangeAspect="1" noChangeArrowheads="1"/>
          </p:cNvPicPr>
          <p:nvPr/>
        </p:nvPicPr>
        <p:blipFill>
          <a:blip r:embed="rId4" cstate="print"/>
          <a:srcRect/>
          <a:stretch>
            <a:fillRect/>
          </a:stretch>
        </p:blipFill>
        <p:spPr bwMode="auto">
          <a:xfrm>
            <a:off x="2895600" y="4343400"/>
            <a:ext cx="1041400" cy="1112838"/>
          </a:xfrm>
          <a:prstGeom prst="rect">
            <a:avLst/>
          </a:prstGeom>
          <a:noFill/>
          <a:ln w="9525">
            <a:noFill/>
            <a:miter lim="800000"/>
            <a:headEnd/>
            <a:tailEnd/>
          </a:ln>
        </p:spPr>
      </p:pic>
      <p:sp>
        <p:nvSpPr>
          <p:cNvPr id="73734" name="AutoShape 24"/>
          <p:cNvSpPr>
            <a:spLocks noChangeArrowheads="1"/>
          </p:cNvSpPr>
          <p:nvPr/>
        </p:nvSpPr>
        <p:spPr bwMode="auto">
          <a:xfrm>
            <a:off x="4495800" y="4648200"/>
            <a:ext cx="1295400" cy="609600"/>
          </a:xfrm>
          <a:prstGeom prst="rightArrow">
            <a:avLst>
              <a:gd name="adj1" fmla="val 50000"/>
              <a:gd name="adj2" fmla="val 53125"/>
            </a:avLst>
          </a:prstGeom>
          <a:solidFill>
            <a:schemeClr val="accent1"/>
          </a:solidFill>
          <a:ln w="9525">
            <a:solidFill>
              <a:schemeClr val="tx1"/>
            </a:solidFill>
            <a:miter lim="800000"/>
            <a:headEnd/>
            <a:tailEnd/>
          </a:ln>
        </p:spPr>
        <p:txBody>
          <a:bodyPr wrap="none" anchor="ctr"/>
          <a:lstStyle/>
          <a:p>
            <a:pPr eaLnBrk="0" hangingPunct="0"/>
            <a:endParaRPr lang="en-US"/>
          </a:p>
        </p:txBody>
      </p:sp>
      <p:sp>
        <p:nvSpPr>
          <p:cNvPr id="7" name="Slide Number Placeholder 6"/>
          <p:cNvSpPr>
            <a:spLocks noGrp="1"/>
          </p:cNvSpPr>
          <p:nvPr>
            <p:ph type="sldNum" sz="quarter" idx="12"/>
          </p:nvPr>
        </p:nvSpPr>
        <p:spPr/>
        <p:txBody>
          <a:bodyPr/>
          <a:lstStyle/>
          <a:p>
            <a:pPr>
              <a:defRPr/>
            </a:pPr>
            <a:fld id="{33F715B6-B6C2-4407-8CFF-EAACF463792E}" type="slidenum">
              <a:rPr lang="en-US" smtClean="0"/>
              <a:pPr>
                <a:defRPr/>
              </a:pPr>
              <a:t>123</a:t>
            </a:fld>
            <a:endParaRPr lang="en-US"/>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8658" name="Rectangle 2"/>
          <p:cNvSpPr>
            <a:spLocks noGrp="1" noChangeArrowheads="1"/>
          </p:cNvSpPr>
          <p:nvPr>
            <p:ph type="title" idx="4294967295"/>
          </p:nvPr>
        </p:nvSpPr>
        <p:spPr>
          <a:xfrm>
            <a:off x="1350963" y="152400"/>
            <a:ext cx="7793037" cy="914400"/>
          </a:xfrm>
        </p:spPr>
        <p:txBody>
          <a:bodyPr/>
          <a:lstStyle/>
          <a:p>
            <a:r>
              <a:rPr lang="en-US" smtClean="0">
                <a:solidFill>
                  <a:schemeClr val="folHlink"/>
                </a:solidFill>
              </a:rPr>
              <a:t>NGS Applications</a:t>
            </a:r>
          </a:p>
        </p:txBody>
      </p:sp>
      <p:sp>
        <p:nvSpPr>
          <p:cNvPr id="198659" name="Rectangle 3"/>
          <p:cNvSpPr>
            <a:spLocks noGrp="1" noChangeArrowheads="1"/>
          </p:cNvSpPr>
          <p:nvPr>
            <p:ph type="body" idx="4294967295"/>
          </p:nvPr>
        </p:nvSpPr>
        <p:spPr>
          <a:xfrm>
            <a:off x="838200" y="2133600"/>
            <a:ext cx="8305800" cy="4419600"/>
          </a:xfrm>
        </p:spPr>
        <p:txBody>
          <a:bodyPr/>
          <a:lstStyle/>
          <a:p>
            <a:r>
              <a:rPr lang="en-US" sz="2400" smtClean="0"/>
              <a:t>Besides reducing costs of </a:t>
            </a:r>
            <a:r>
              <a:rPr lang="en-US" sz="2400" i="1" smtClean="0"/>
              <a:t>de novo</a:t>
            </a:r>
            <a:r>
              <a:rPr lang="en-US" sz="2400" smtClean="0"/>
              <a:t> genome sequencing, NGS has found many more apps: </a:t>
            </a:r>
          </a:p>
          <a:p>
            <a:pPr lvl="1"/>
            <a:r>
              <a:rPr lang="en-US" sz="2000" smtClean="0"/>
              <a:t>Resequencing, transcriptomics (RNA-Seq), gene regulation (non-coding RNAs, transcription factor binding sites using ChIP-Seq), epigenetics (methylation, nucleosome modifications),  metagenomics, paleogenomics, … </a:t>
            </a:r>
          </a:p>
          <a:p>
            <a:r>
              <a:rPr lang="en-US" sz="2400" smtClean="0"/>
              <a:t>NGS is enabling </a:t>
            </a:r>
            <a:r>
              <a:rPr lang="en-US" sz="2400" b="1" i="1" smtClean="0">
                <a:solidFill>
                  <a:schemeClr val="hlink"/>
                </a:solidFill>
              </a:rPr>
              <a:t>personal genomics</a:t>
            </a:r>
          </a:p>
          <a:p>
            <a:pPr lvl="1"/>
            <a:r>
              <a:rPr lang="en-US" sz="2000" smtClean="0"/>
              <a:t>James Watson genome [Wheeler et al 08] sequenced using 454 technology for ~$1 million compared to ~$100 million for the Sanger-sequenced Venter genome [Levy et al 07]</a:t>
            </a:r>
          </a:p>
          <a:p>
            <a:pPr lvl="1"/>
            <a:r>
              <a:rPr lang="en-US" sz="2000" smtClean="0"/>
              <a:t>Thousands more individual genomes to be sequenced as part of </a:t>
            </a:r>
            <a:r>
              <a:rPr lang="en-US" sz="2000" smtClean="0">
                <a:hlinkClick r:id="rId3"/>
              </a:rPr>
              <a:t>1000 Genomes Project</a:t>
            </a:r>
            <a:endParaRPr lang="en-US" sz="2000" smtClean="0"/>
          </a:p>
          <a:p>
            <a:pPr lvl="1"/>
            <a:endParaRPr lang="en-US" sz="2000" smtClean="0"/>
          </a:p>
        </p:txBody>
      </p:sp>
      <p:sp>
        <p:nvSpPr>
          <p:cNvPr id="4" name="Slide Number Placeholder 3"/>
          <p:cNvSpPr>
            <a:spLocks noGrp="1"/>
          </p:cNvSpPr>
          <p:nvPr>
            <p:ph type="sldNum" sz="quarter" idx="12"/>
          </p:nvPr>
        </p:nvSpPr>
        <p:spPr/>
        <p:txBody>
          <a:bodyPr/>
          <a:lstStyle/>
          <a:p>
            <a:pPr>
              <a:defRPr/>
            </a:pPr>
            <a:fld id="{193C4F32-5F53-4DA8-A041-9089F3E61399}" type="slidenum">
              <a:rPr lang="en-US" smtClean="0"/>
              <a:pPr>
                <a:defRPr/>
              </a:pPr>
              <a:t>124</a:t>
            </a:fld>
            <a:endParaRPr lang="en-US"/>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0706" name="Rectangle 2"/>
          <p:cNvSpPr>
            <a:spLocks noGrp="1" noChangeArrowheads="1"/>
          </p:cNvSpPr>
          <p:nvPr>
            <p:ph type="title" idx="4294967295"/>
          </p:nvPr>
        </p:nvSpPr>
        <p:spPr>
          <a:xfrm>
            <a:off x="1350963" y="152400"/>
            <a:ext cx="7793037" cy="1143000"/>
          </a:xfrm>
        </p:spPr>
        <p:txBody>
          <a:bodyPr/>
          <a:lstStyle/>
          <a:p>
            <a:r>
              <a:rPr lang="en-US" sz="3600" smtClean="0">
                <a:solidFill>
                  <a:schemeClr val="folHlink"/>
                </a:solidFill>
              </a:rPr>
              <a:t>Challenges in Medical Applications of Sequencing</a:t>
            </a:r>
          </a:p>
        </p:txBody>
      </p:sp>
      <p:sp>
        <p:nvSpPr>
          <p:cNvPr id="200707" name="Rectangle 3"/>
          <p:cNvSpPr>
            <a:spLocks noGrp="1" noChangeArrowheads="1"/>
          </p:cNvSpPr>
          <p:nvPr>
            <p:ph type="body" idx="4294967295"/>
          </p:nvPr>
        </p:nvSpPr>
        <p:spPr>
          <a:xfrm>
            <a:off x="838200" y="1828800"/>
            <a:ext cx="8305800" cy="4876800"/>
          </a:xfrm>
        </p:spPr>
        <p:txBody>
          <a:bodyPr/>
          <a:lstStyle/>
          <a:p>
            <a:pPr>
              <a:lnSpc>
                <a:spcPct val="80000"/>
              </a:lnSpc>
            </a:pPr>
            <a:r>
              <a:rPr lang="en-US" sz="2400" smtClean="0"/>
              <a:t>Medical sequencing focuses on genetic variation (SNPs, CNVs, genome rearrangements)</a:t>
            </a:r>
          </a:p>
          <a:p>
            <a:pPr lvl="1">
              <a:lnSpc>
                <a:spcPct val="80000"/>
              </a:lnSpc>
            </a:pPr>
            <a:r>
              <a:rPr lang="en-US" sz="2000" smtClean="0"/>
              <a:t>Requires accurate determination of </a:t>
            </a:r>
            <a:r>
              <a:rPr lang="en-US" sz="2000" b="1" smtClean="0">
                <a:solidFill>
                  <a:schemeClr val="hlink"/>
                </a:solidFill>
              </a:rPr>
              <a:t>both alleles</a:t>
            </a:r>
            <a:r>
              <a:rPr lang="en-US" sz="2000" smtClean="0"/>
              <a:t> at variable loci</a:t>
            </a:r>
          </a:p>
          <a:p>
            <a:pPr lvl="1">
              <a:lnSpc>
                <a:spcPct val="80000"/>
              </a:lnSpc>
            </a:pPr>
            <a:r>
              <a:rPr lang="en-US" sz="2000" smtClean="0"/>
              <a:t>Accuracy is limited by coverage depth due to random nature of shotgun sequencing</a:t>
            </a:r>
          </a:p>
          <a:p>
            <a:pPr lvl="1">
              <a:lnSpc>
                <a:spcPct val="80000"/>
              </a:lnSpc>
            </a:pPr>
            <a:r>
              <a:rPr lang="en-US" sz="2000" smtClean="0"/>
              <a:t>For the Venter and Watson genomes (both sequenced at ~7.5x average coverage), only </a:t>
            </a:r>
            <a:r>
              <a:rPr lang="en-US" sz="2000" b="1" smtClean="0">
                <a:solidFill>
                  <a:schemeClr val="hlink"/>
                </a:solidFill>
              </a:rPr>
              <a:t>75-80% accuracy</a:t>
            </a:r>
            <a:r>
              <a:rPr lang="en-US" sz="2000" smtClean="0"/>
              <a:t> achieved for sequencing based calls of heterozygous SNPs [Levy et al 07, Wheeler et al 08].</a:t>
            </a:r>
          </a:p>
          <a:p>
            <a:pPr lvl="1">
              <a:lnSpc>
                <a:spcPct val="80000"/>
              </a:lnSpc>
            </a:pPr>
            <a:r>
              <a:rPr lang="en-US" sz="2000" smtClean="0"/>
              <a:t>[Wheeler et al 08] use hypothesis testing based on binomial distribution</a:t>
            </a:r>
          </a:p>
          <a:p>
            <a:pPr lvl="2">
              <a:lnSpc>
                <a:spcPct val="80000"/>
              </a:lnSpc>
            </a:pPr>
            <a:r>
              <a:rPr lang="en-US" sz="1800" smtClean="0"/>
              <a:t>To call a heterozygous genotype each allele must be covered by at least one read</a:t>
            </a:r>
            <a:r>
              <a:rPr lang="en-US" sz="1800" b="1" smtClean="0">
                <a:solidFill>
                  <a:schemeClr val="hlink"/>
                </a:solidFill>
              </a:rPr>
              <a:t> and</a:t>
            </a:r>
            <a:r>
              <a:rPr lang="en-US" sz="1800" smtClean="0"/>
              <a:t> the binomial probability for the observed number of 0 and 1 alleles must be at least 0.01</a:t>
            </a:r>
          </a:p>
          <a:p>
            <a:pPr>
              <a:lnSpc>
                <a:spcPct val="80000"/>
              </a:lnSpc>
            </a:pPr>
            <a:r>
              <a:rPr lang="en-US" sz="2400" smtClean="0"/>
              <a:t>[Wendl&amp;Wilson 08] predict that </a:t>
            </a:r>
            <a:r>
              <a:rPr lang="en-US" sz="2400" b="1" smtClean="0">
                <a:solidFill>
                  <a:schemeClr val="hlink"/>
                </a:solidFill>
              </a:rPr>
              <a:t>21x coverage</a:t>
            </a:r>
            <a:r>
              <a:rPr lang="en-US" sz="2400" smtClean="0"/>
              <a:t> will be required for sequencing of normal tissue samples based on idealized theory that “neglects any heuristic inputs” </a:t>
            </a:r>
          </a:p>
        </p:txBody>
      </p:sp>
      <p:sp>
        <p:nvSpPr>
          <p:cNvPr id="200708" name="Right Arrow 3">
            <a:hlinkClick r:id="rId3" action="ppaction://hlinksldjump"/>
          </p:cNvPr>
          <p:cNvSpPr>
            <a:spLocks noChangeArrowheads="1"/>
          </p:cNvSpPr>
          <p:nvPr/>
        </p:nvSpPr>
        <p:spPr bwMode="auto">
          <a:xfrm>
            <a:off x="8229600" y="4495800"/>
            <a:ext cx="228600" cy="76200"/>
          </a:xfrm>
          <a:prstGeom prst="rightArrow">
            <a:avLst>
              <a:gd name="adj1" fmla="val 50000"/>
              <a:gd name="adj2" fmla="val 50000"/>
            </a:avLst>
          </a:prstGeom>
          <a:solidFill>
            <a:schemeClr val="accent1"/>
          </a:solidFill>
          <a:ln w="9525" algn="ctr">
            <a:solidFill>
              <a:schemeClr val="tx1"/>
            </a:solidFill>
            <a:round/>
            <a:headEnd/>
            <a:tailEnd/>
          </a:ln>
        </p:spPr>
        <p:txBody>
          <a:bodyPr/>
          <a:lstStyle/>
          <a:p>
            <a:pPr eaLnBrk="0" hangingPunct="0"/>
            <a:endParaRPr lang="en-US" sz="1800"/>
          </a:p>
        </p:txBody>
      </p:sp>
      <p:sp>
        <p:nvSpPr>
          <p:cNvPr id="5" name="Slide Number Placeholder 4"/>
          <p:cNvSpPr>
            <a:spLocks noGrp="1"/>
          </p:cNvSpPr>
          <p:nvPr>
            <p:ph type="sldNum" sz="quarter" idx="12"/>
          </p:nvPr>
        </p:nvSpPr>
        <p:spPr/>
        <p:txBody>
          <a:bodyPr/>
          <a:lstStyle/>
          <a:p>
            <a:pPr>
              <a:defRPr/>
            </a:pPr>
            <a:fld id="{193C4F32-5F53-4DA8-A041-9089F3E61399}" type="slidenum">
              <a:rPr lang="en-US" smtClean="0"/>
              <a:pPr>
                <a:defRPr/>
              </a:pPr>
              <a:t>125</a:t>
            </a:fld>
            <a:endParaRPr lang="en-US"/>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6674" name="Rectangle 3"/>
          <p:cNvSpPr>
            <a:spLocks noGrp="1" noChangeArrowheads="1"/>
          </p:cNvSpPr>
          <p:nvPr>
            <p:ph type="title" idx="4294967295"/>
          </p:nvPr>
        </p:nvSpPr>
        <p:spPr>
          <a:xfrm>
            <a:off x="1350963" y="214313"/>
            <a:ext cx="7793037" cy="1081087"/>
          </a:xfrm>
        </p:spPr>
        <p:txBody>
          <a:bodyPr/>
          <a:lstStyle/>
          <a:p>
            <a:r>
              <a:rPr lang="en-US" sz="3600" smtClean="0"/>
              <a:t>Prior Methods for Calling SNP Genotypes from Read Data</a:t>
            </a:r>
          </a:p>
        </p:txBody>
      </p:sp>
      <p:sp>
        <p:nvSpPr>
          <p:cNvPr id="156675" name="Rectangle 3"/>
          <p:cNvSpPr>
            <a:spLocks noChangeArrowheads="1"/>
          </p:cNvSpPr>
          <p:nvPr/>
        </p:nvSpPr>
        <p:spPr bwMode="auto">
          <a:xfrm>
            <a:off x="304800" y="2133600"/>
            <a:ext cx="8305800" cy="4419600"/>
          </a:xfrm>
          <a:prstGeom prst="rect">
            <a:avLst/>
          </a:prstGeom>
          <a:noFill/>
          <a:ln w="9525">
            <a:noFill/>
            <a:miter lim="800000"/>
            <a:headEnd/>
            <a:tailEnd/>
          </a:ln>
        </p:spPr>
        <p:txBody>
          <a:bodyPr/>
          <a:lstStyle/>
          <a:p>
            <a:pPr marL="342900" indent="-342900" eaLnBrk="0" hangingPunct="0">
              <a:spcBef>
                <a:spcPct val="20000"/>
              </a:spcBef>
              <a:buClr>
                <a:schemeClr val="folHlink"/>
              </a:buClr>
              <a:buSzPct val="60000"/>
              <a:buFont typeface="Wingdings" pitchFamily="2" charset="2"/>
              <a:buChar char="n"/>
            </a:pPr>
            <a:r>
              <a:rPr lang="en-US" sz="2400"/>
              <a:t>Prior methods are all based on </a:t>
            </a:r>
            <a:r>
              <a:rPr lang="en-US" sz="2400" b="1">
                <a:solidFill>
                  <a:schemeClr val="hlink"/>
                </a:solidFill>
              </a:rPr>
              <a:t>allele coverage</a:t>
            </a:r>
          </a:p>
          <a:p>
            <a:pPr marL="742950" lvl="1" indent="-285750" eaLnBrk="0" hangingPunct="0">
              <a:spcBef>
                <a:spcPct val="20000"/>
              </a:spcBef>
              <a:buClr>
                <a:schemeClr val="hlink"/>
              </a:buClr>
              <a:buSzPct val="55000"/>
              <a:buFont typeface="Wingdings" pitchFamily="2" charset="2"/>
              <a:buChar char="n"/>
            </a:pPr>
            <a:r>
              <a:rPr lang="en-US" sz="2000"/>
              <a:t>[Levy et al 07] require that each allele be covered by at least 2 reads in order to be called</a:t>
            </a:r>
          </a:p>
          <a:p>
            <a:pPr marL="742950" lvl="1" indent="-285750" eaLnBrk="0" hangingPunct="0">
              <a:spcBef>
                <a:spcPct val="20000"/>
              </a:spcBef>
              <a:buClr>
                <a:schemeClr val="hlink"/>
              </a:buClr>
              <a:buSzPct val="55000"/>
              <a:buFont typeface="Wingdings" pitchFamily="2" charset="2"/>
              <a:buChar char="n"/>
            </a:pPr>
            <a:r>
              <a:rPr lang="en-US" sz="2000"/>
              <a:t>[Wheeler et al 08] use hypothesis testing based on the binomial distribution</a:t>
            </a:r>
          </a:p>
          <a:p>
            <a:pPr marL="1143000" lvl="2" indent="-228600" eaLnBrk="0" hangingPunct="0">
              <a:spcBef>
                <a:spcPct val="20000"/>
              </a:spcBef>
              <a:buClr>
                <a:schemeClr val="folHlink"/>
              </a:buClr>
              <a:buSzPct val="50000"/>
              <a:buFont typeface="Wingdings" pitchFamily="2" charset="2"/>
              <a:buChar char="n"/>
            </a:pPr>
            <a:r>
              <a:rPr lang="en-US" sz="1800"/>
              <a:t>To call a heterozygous genotype must have each allele covered by at least one read</a:t>
            </a:r>
            <a:r>
              <a:rPr lang="en-US" sz="1800" b="1">
                <a:solidFill>
                  <a:schemeClr val="hlink"/>
                </a:solidFill>
              </a:rPr>
              <a:t> and</a:t>
            </a:r>
            <a:r>
              <a:rPr lang="en-US" sz="1800"/>
              <a:t> the binomial probability for the observed number of 0 and 1 alleles must be at least 0.01</a:t>
            </a:r>
          </a:p>
          <a:p>
            <a:pPr marL="742950" lvl="1" indent="-285750" eaLnBrk="0" hangingPunct="0">
              <a:spcBef>
                <a:spcPct val="20000"/>
              </a:spcBef>
              <a:buClr>
                <a:schemeClr val="hlink"/>
              </a:buClr>
              <a:buSzPct val="55000"/>
              <a:buFont typeface="Wingdings" pitchFamily="2" charset="2"/>
              <a:buChar char="n"/>
            </a:pPr>
            <a:r>
              <a:rPr lang="en-US" sz="2000"/>
              <a:t>[Wendl&amp;Wilson 08] generalize these methods by allowing an  arbitrary minimum allele coverage </a:t>
            </a:r>
            <a:r>
              <a:rPr lang="en-US" sz="2000" i="1"/>
              <a:t>k</a:t>
            </a:r>
            <a:endParaRPr lang="en-US" sz="2000"/>
          </a:p>
        </p:txBody>
      </p:sp>
      <p:sp>
        <p:nvSpPr>
          <p:cNvPr id="156676" name="Right Arrow 3">
            <a:hlinkClick r:id="rId3" action="ppaction://hlinksldjump"/>
          </p:cNvPr>
          <p:cNvSpPr>
            <a:spLocks noChangeArrowheads="1"/>
          </p:cNvSpPr>
          <p:nvPr/>
        </p:nvSpPr>
        <p:spPr bwMode="auto">
          <a:xfrm>
            <a:off x="8686800" y="4267200"/>
            <a:ext cx="228600" cy="76200"/>
          </a:xfrm>
          <a:prstGeom prst="rightArrow">
            <a:avLst>
              <a:gd name="adj1" fmla="val 50000"/>
              <a:gd name="adj2" fmla="val 50000"/>
            </a:avLst>
          </a:prstGeom>
          <a:solidFill>
            <a:schemeClr val="accent1"/>
          </a:solidFill>
          <a:ln w="9525" algn="ctr">
            <a:solidFill>
              <a:schemeClr val="tx1"/>
            </a:solidFill>
            <a:round/>
            <a:headEnd/>
            <a:tailEnd/>
          </a:ln>
        </p:spPr>
        <p:txBody>
          <a:bodyPr/>
          <a:lstStyle/>
          <a:p>
            <a:pPr eaLnBrk="0" hangingPunct="0"/>
            <a:endParaRPr lang="en-US" sz="1800"/>
          </a:p>
        </p:txBody>
      </p:sp>
      <p:sp>
        <p:nvSpPr>
          <p:cNvPr id="5" name="Slide Number Placeholder 4"/>
          <p:cNvSpPr>
            <a:spLocks noGrp="1"/>
          </p:cNvSpPr>
          <p:nvPr>
            <p:ph type="sldNum" sz="quarter" idx="12"/>
          </p:nvPr>
        </p:nvSpPr>
        <p:spPr/>
        <p:txBody>
          <a:bodyPr/>
          <a:lstStyle/>
          <a:p>
            <a:pPr>
              <a:defRPr/>
            </a:pPr>
            <a:fld id="{193C4F32-5F53-4DA8-A041-9089F3E61399}" type="slidenum">
              <a:rPr lang="en-US" smtClean="0"/>
              <a:pPr>
                <a:defRPr/>
              </a:pPr>
              <a:t>126</a:t>
            </a:fld>
            <a:endParaRPr lang="en-US"/>
          </a:p>
        </p:txBody>
      </p:sp>
    </p:spTree>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30" name="Rectangle 25"/>
          <p:cNvSpPr>
            <a:spLocks noChangeArrowheads="1"/>
          </p:cNvSpPr>
          <p:nvPr/>
        </p:nvSpPr>
        <p:spPr bwMode="auto">
          <a:xfrm>
            <a:off x="558800" y="1157288"/>
            <a:ext cx="8472488" cy="5416550"/>
          </a:xfrm>
          <a:prstGeom prst="rect">
            <a:avLst/>
          </a:prstGeom>
          <a:noFill/>
          <a:ln w="73152">
            <a:noFill/>
            <a:miter lim="800000"/>
            <a:headEnd/>
            <a:tailEnd/>
          </a:ln>
        </p:spPr>
        <p:txBody>
          <a:bodyPr wrap="none" lIns="22860" tIns="11430" rIns="22860" bIns="11430" anchor="ctr"/>
          <a:lstStyle/>
          <a:p>
            <a:pPr eaLnBrk="0" hangingPunct="0"/>
            <a:endParaRPr lang="en-US"/>
          </a:p>
        </p:txBody>
      </p:sp>
      <p:sp>
        <p:nvSpPr>
          <p:cNvPr id="34831" name="Rectangle 200"/>
          <p:cNvSpPr>
            <a:spLocks noGrp="1" noChangeArrowheads="1"/>
          </p:cNvSpPr>
          <p:nvPr>
            <p:ph type="title"/>
          </p:nvPr>
        </p:nvSpPr>
        <p:spPr/>
        <p:txBody>
          <a:bodyPr/>
          <a:lstStyle/>
          <a:p>
            <a:r>
              <a:rPr lang="en-US" sz="2000" smtClean="0"/>
              <a:t>Linkage Disequilibrium-Based Single Individual Genotyping from </a:t>
            </a:r>
            <a:br>
              <a:rPr lang="en-US" sz="2000" smtClean="0"/>
            </a:br>
            <a:r>
              <a:rPr lang="en-US" sz="2000" smtClean="0"/>
              <a:t>Low-Coverage Short Sequencing Reads</a:t>
            </a:r>
            <a:r>
              <a:rPr lang="en-US" sz="2000" smtClean="0">
                <a:cs typeface="Arial" charset="0"/>
              </a:rPr>
              <a:t> </a:t>
            </a:r>
            <a:br>
              <a:rPr lang="en-US" sz="2000" smtClean="0">
                <a:cs typeface="Arial" charset="0"/>
              </a:rPr>
            </a:br>
            <a:r>
              <a:rPr lang="en-US" sz="1100" smtClean="0">
                <a:solidFill>
                  <a:schemeClr val="accent2"/>
                </a:solidFill>
                <a:cs typeface="Arial" charset="0"/>
              </a:rPr>
              <a:t>S. Dinakar</a:t>
            </a:r>
            <a:r>
              <a:rPr lang="en-US" sz="1100" baseline="30000" smtClean="0">
                <a:solidFill>
                  <a:schemeClr val="accent2"/>
                </a:solidFill>
                <a:cs typeface="Arial" charset="0"/>
              </a:rPr>
              <a:t>1</a:t>
            </a:r>
            <a:r>
              <a:rPr lang="en-US" sz="1100" smtClean="0">
                <a:solidFill>
                  <a:schemeClr val="accent2"/>
                </a:solidFill>
                <a:cs typeface="Arial" charset="0"/>
              </a:rPr>
              <a:t>, Y. Hernandez</a:t>
            </a:r>
            <a:r>
              <a:rPr lang="en-US" sz="1100" baseline="30000" smtClean="0">
                <a:solidFill>
                  <a:schemeClr val="accent2"/>
                </a:solidFill>
                <a:cs typeface="Arial" charset="0"/>
              </a:rPr>
              <a:t>2</a:t>
            </a:r>
            <a:r>
              <a:rPr lang="en-US" sz="1100" smtClean="0">
                <a:solidFill>
                  <a:schemeClr val="accent2"/>
                </a:solidFill>
                <a:cs typeface="Arial" charset="0"/>
              </a:rPr>
              <a:t>, J. Kennedy</a:t>
            </a:r>
            <a:r>
              <a:rPr lang="en-US" sz="1100" baseline="30000" smtClean="0">
                <a:solidFill>
                  <a:schemeClr val="accent2"/>
                </a:solidFill>
                <a:cs typeface="Arial" charset="0"/>
              </a:rPr>
              <a:t>1</a:t>
            </a:r>
            <a:r>
              <a:rPr lang="en-US" sz="1100" smtClean="0">
                <a:solidFill>
                  <a:schemeClr val="accent2"/>
                </a:solidFill>
                <a:cs typeface="Arial" charset="0"/>
              </a:rPr>
              <a:t>, I. Mandoiu</a:t>
            </a:r>
            <a:r>
              <a:rPr lang="en-US" sz="1100" baseline="30000" smtClean="0">
                <a:solidFill>
                  <a:schemeClr val="accent2"/>
                </a:solidFill>
                <a:cs typeface="Arial" charset="0"/>
              </a:rPr>
              <a:t>1</a:t>
            </a:r>
            <a:r>
              <a:rPr lang="en-US" sz="1100" smtClean="0">
                <a:solidFill>
                  <a:schemeClr val="accent2"/>
                </a:solidFill>
                <a:cs typeface="Arial" charset="0"/>
              </a:rPr>
              <a:t>, and Y. Wu</a:t>
            </a:r>
            <a:r>
              <a:rPr lang="en-US" sz="1100" baseline="30000" smtClean="0">
                <a:solidFill>
                  <a:schemeClr val="accent2"/>
                </a:solidFill>
                <a:cs typeface="Arial" charset="0"/>
              </a:rPr>
              <a:t>1</a:t>
            </a:r>
            <a:r>
              <a:rPr lang="en-US" sz="1100" smtClean="0">
                <a:solidFill>
                  <a:schemeClr val="accent2"/>
                </a:solidFill>
                <a:cs typeface="Arial" charset="0"/>
              </a:rPr>
              <a:t/>
            </a:r>
            <a:br>
              <a:rPr lang="en-US" sz="1100" smtClean="0">
                <a:solidFill>
                  <a:schemeClr val="accent2"/>
                </a:solidFill>
                <a:cs typeface="Arial" charset="0"/>
              </a:rPr>
            </a:br>
            <a:r>
              <a:rPr lang="en-US" sz="1000" baseline="30000" smtClean="0">
                <a:solidFill>
                  <a:schemeClr val="accent2"/>
                </a:solidFill>
                <a:cs typeface="Arial" charset="0"/>
              </a:rPr>
              <a:t>1</a:t>
            </a:r>
            <a:r>
              <a:rPr lang="en-US" sz="1000" smtClean="0">
                <a:solidFill>
                  <a:schemeClr val="accent2"/>
                </a:solidFill>
                <a:cs typeface="Arial" charset="0"/>
              </a:rPr>
              <a:t>CSE Department, University of Connecticut   </a:t>
            </a:r>
            <a:r>
              <a:rPr lang="en-US" sz="1000" baseline="30000" smtClean="0">
                <a:solidFill>
                  <a:schemeClr val="accent2"/>
                </a:solidFill>
                <a:cs typeface="Arial" charset="0"/>
              </a:rPr>
              <a:t>2</a:t>
            </a:r>
            <a:r>
              <a:rPr lang="en-US" sz="1000" smtClean="0">
                <a:solidFill>
                  <a:schemeClr val="accent2"/>
                </a:solidFill>
                <a:cs typeface="Arial" charset="0"/>
              </a:rPr>
              <a:t>Department of Computer Science, Hunter College</a:t>
            </a:r>
          </a:p>
        </p:txBody>
      </p:sp>
      <p:graphicFrame>
        <p:nvGraphicFramePr>
          <p:cNvPr id="34818" name="Object 2"/>
          <p:cNvGraphicFramePr>
            <a:graphicFrameLocks noGrp="1" noChangeAspect="1"/>
          </p:cNvGraphicFramePr>
          <p:nvPr>
            <p:ph sz="half" idx="1"/>
          </p:nvPr>
        </p:nvGraphicFramePr>
        <p:xfrm>
          <a:off x="133350" y="1428750"/>
          <a:ext cx="2133600" cy="1600200"/>
        </p:xfrm>
        <a:graphic>
          <a:graphicData uri="http://schemas.openxmlformats.org/presentationml/2006/ole">
            <p:oleObj spid="_x0000_s34818" name="Slide" r:id="rId4" imgW="4572129" imgH="3428876" progId="PowerPoint.Slide.8">
              <p:embed/>
            </p:oleObj>
          </a:graphicData>
        </a:graphic>
      </p:graphicFrame>
      <p:graphicFrame>
        <p:nvGraphicFramePr>
          <p:cNvPr id="34819" name="Object 3"/>
          <p:cNvGraphicFramePr>
            <a:graphicFrameLocks noGrp="1" noChangeAspect="1"/>
          </p:cNvGraphicFramePr>
          <p:nvPr>
            <p:ph sz="quarter" idx="2"/>
          </p:nvPr>
        </p:nvGraphicFramePr>
        <p:xfrm>
          <a:off x="133350" y="4972050"/>
          <a:ext cx="2133600" cy="1600200"/>
        </p:xfrm>
        <a:graphic>
          <a:graphicData uri="http://schemas.openxmlformats.org/presentationml/2006/ole">
            <p:oleObj spid="_x0000_s34819" name="Slide" r:id="rId5" imgW="4572129" imgH="3428876" progId="PowerPoint.Slide.8">
              <p:embed/>
            </p:oleObj>
          </a:graphicData>
        </a:graphic>
      </p:graphicFrame>
      <p:graphicFrame>
        <p:nvGraphicFramePr>
          <p:cNvPr id="34820" name="Object 4"/>
          <p:cNvGraphicFramePr>
            <a:graphicFrameLocks noChangeAspect="1"/>
          </p:cNvGraphicFramePr>
          <p:nvPr/>
        </p:nvGraphicFramePr>
        <p:xfrm>
          <a:off x="2362200" y="1447800"/>
          <a:ext cx="2114550" cy="1585913"/>
        </p:xfrm>
        <a:graphic>
          <a:graphicData uri="http://schemas.openxmlformats.org/presentationml/2006/ole">
            <p:oleObj spid="_x0000_s34820" name="Slide" r:id="rId6" imgW="4572129" imgH="3428876" progId="PowerPoint.Slide.8">
              <p:embed/>
            </p:oleObj>
          </a:graphicData>
        </a:graphic>
      </p:graphicFrame>
      <p:graphicFrame>
        <p:nvGraphicFramePr>
          <p:cNvPr id="34821" name="Object 5"/>
          <p:cNvGraphicFramePr>
            <a:graphicFrameLocks noChangeAspect="1"/>
          </p:cNvGraphicFramePr>
          <p:nvPr/>
        </p:nvGraphicFramePr>
        <p:xfrm>
          <a:off x="2362200" y="3219450"/>
          <a:ext cx="2133600" cy="1600200"/>
        </p:xfrm>
        <a:graphic>
          <a:graphicData uri="http://schemas.openxmlformats.org/presentationml/2006/ole">
            <p:oleObj spid="_x0000_s34821" name="Slide" r:id="rId7" imgW="4572129" imgH="3428876" progId="PowerPoint.Slide.8">
              <p:embed/>
            </p:oleObj>
          </a:graphicData>
        </a:graphic>
      </p:graphicFrame>
      <p:graphicFrame>
        <p:nvGraphicFramePr>
          <p:cNvPr id="34822" name="Object 6"/>
          <p:cNvGraphicFramePr>
            <a:graphicFrameLocks noChangeAspect="1"/>
          </p:cNvGraphicFramePr>
          <p:nvPr/>
        </p:nvGraphicFramePr>
        <p:xfrm>
          <a:off x="2362200" y="4972050"/>
          <a:ext cx="2133600" cy="1600200"/>
        </p:xfrm>
        <a:graphic>
          <a:graphicData uri="http://schemas.openxmlformats.org/presentationml/2006/ole">
            <p:oleObj spid="_x0000_s34822" name="Slide" r:id="rId8" imgW="4572129" imgH="3428876" progId="PowerPoint.Slide.8">
              <p:embed/>
            </p:oleObj>
          </a:graphicData>
        </a:graphic>
      </p:graphicFrame>
      <p:graphicFrame>
        <p:nvGraphicFramePr>
          <p:cNvPr id="34823" name="Object 7"/>
          <p:cNvGraphicFramePr>
            <a:graphicFrameLocks noChangeAspect="1"/>
          </p:cNvGraphicFramePr>
          <p:nvPr/>
        </p:nvGraphicFramePr>
        <p:xfrm>
          <a:off x="4629150" y="1428750"/>
          <a:ext cx="2114550" cy="1585913"/>
        </p:xfrm>
        <a:graphic>
          <a:graphicData uri="http://schemas.openxmlformats.org/presentationml/2006/ole">
            <p:oleObj spid="_x0000_s34823" name="Slide" r:id="rId9" imgW="4572129" imgH="3428876" progId="PowerPoint.Slide.8">
              <p:embed/>
            </p:oleObj>
          </a:graphicData>
        </a:graphic>
      </p:graphicFrame>
      <p:graphicFrame>
        <p:nvGraphicFramePr>
          <p:cNvPr id="34824" name="Object 8"/>
          <p:cNvGraphicFramePr>
            <a:graphicFrameLocks noChangeAspect="1"/>
          </p:cNvGraphicFramePr>
          <p:nvPr/>
        </p:nvGraphicFramePr>
        <p:xfrm>
          <a:off x="4610100" y="3219450"/>
          <a:ext cx="2114550" cy="1585913"/>
        </p:xfrm>
        <a:graphic>
          <a:graphicData uri="http://schemas.openxmlformats.org/presentationml/2006/ole">
            <p:oleObj spid="_x0000_s34824" name="Slide" r:id="rId10" imgW="4572129" imgH="3428876" progId="PowerPoint.Slide.8">
              <p:embed/>
            </p:oleObj>
          </a:graphicData>
        </a:graphic>
      </p:graphicFrame>
      <p:graphicFrame>
        <p:nvGraphicFramePr>
          <p:cNvPr id="34825" name="Object 9"/>
          <p:cNvGraphicFramePr>
            <a:graphicFrameLocks noChangeAspect="1"/>
          </p:cNvGraphicFramePr>
          <p:nvPr/>
        </p:nvGraphicFramePr>
        <p:xfrm>
          <a:off x="4629150" y="4991100"/>
          <a:ext cx="2114550" cy="1585913"/>
        </p:xfrm>
        <a:graphic>
          <a:graphicData uri="http://schemas.openxmlformats.org/presentationml/2006/ole">
            <p:oleObj spid="_x0000_s34825" name="Slide" r:id="rId11" imgW="4572129" imgH="3428876" progId="PowerPoint.Slide.8">
              <p:embed/>
            </p:oleObj>
          </a:graphicData>
        </a:graphic>
      </p:graphicFrame>
      <p:graphicFrame>
        <p:nvGraphicFramePr>
          <p:cNvPr id="34826" name="Object 10"/>
          <p:cNvGraphicFramePr>
            <a:graphicFrameLocks noChangeAspect="1"/>
          </p:cNvGraphicFramePr>
          <p:nvPr/>
        </p:nvGraphicFramePr>
        <p:xfrm>
          <a:off x="6858000" y="1428750"/>
          <a:ext cx="2133600" cy="1600200"/>
        </p:xfrm>
        <a:graphic>
          <a:graphicData uri="http://schemas.openxmlformats.org/presentationml/2006/ole">
            <p:oleObj spid="_x0000_s34826" name="Slide" r:id="rId12" imgW="4512405" imgH="3386407" progId="PowerPoint.Slide.8">
              <p:embed/>
            </p:oleObj>
          </a:graphicData>
        </a:graphic>
      </p:graphicFrame>
      <p:graphicFrame>
        <p:nvGraphicFramePr>
          <p:cNvPr id="34827" name="Object 11"/>
          <p:cNvGraphicFramePr>
            <a:graphicFrameLocks noChangeAspect="1"/>
          </p:cNvGraphicFramePr>
          <p:nvPr/>
        </p:nvGraphicFramePr>
        <p:xfrm>
          <a:off x="6858000" y="4991100"/>
          <a:ext cx="2133600" cy="1600200"/>
        </p:xfrm>
        <a:graphic>
          <a:graphicData uri="http://schemas.openxmlformats.org/presentationml/2006/ole">
            <p:oleObj spid="_x0000_s34827" name="Slide" r:id="rId13" imgW="4572129" imgH="3428876" progId="PowerPoint.Slide.8">
              <p:embed/>
            </p:oleObj>
          </a:graphicData>
        </a:graphic>
      </p:graphicFrame>
      <p:graphicFrame>
        <p:nvGraphicFramePr>
          <p:cNvPr id="34828" name="Object 12"/>
          <p:cNvGraphicFramePr>
            <a:graphicFrameLocks noChangeAspect="1"/>
          </p:cNvGraphicFramePr>
          <p:nvPr/>
        </p:nvGraphicFramePr>
        <p:xfrm>
          <a:off x="6858000" y="3181350"/>
          <a:ext cx="2133600" cy="1600200"/>
        </p:xfrm>
        <a:graphic>
          <a:graphicData uri="http://schemas.openxmlformats.org/presentationml/2006/ole">
            <p:oleObj spid="_x0000_s34828" name="Slide" r:id="rId14" imgW="4572129" imgH="3428876" progId="PowerPoint.Slide.8">
              <p:embed/>
            </p:oleObj>
          </a:graphicData>
        </a:graphic>
      </p:graphicFrame>
      <p:graphicFrame>
        <p:nvGraphicFramePr>
          <p:cNvPr id="34829" name="Object 13"/>
          <p:cNvGraphicFramePr>
            <a:graphicFrameLocks noChangeAspect="1"/>
          </p:cNvGraphicFramePr>
          <p:nvPr/>
        </p:nvGraphicFramePr>
        <p:xfrm>
          <a:off x="131763" y="3182938"/>
          <a:ext cx="2111375" cy="1581150"/>
        </p:xfrm>
        <a:graphic>
          <a:graphicData uri="http://schemas.openxmlformats.org/presentationml/2006/ole">
            <p:oleObj spid="_x0000_s34829" name="Slide" r:id="rId15" imgW="4556929" imgH="3416972" progId="PowerPoint.Slide.8">
              <p:embed/>
            </p:oleObj>
          </a:graphicData>
        </a:graphic>
      </p:graphicFrame>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ORIGINAL PROPOSAL PRESENTATION NEXT</a:t>
            </a:r>
            <a:endParaRPr lang="en-US" dirty="0"/>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4" name="Rectangle 2"/>
          <p:cNvSpPr>
            <a:spLocks noGrp="1" noChangeArrowheads="1"/>
          </p:cNvSpPr>
          <p:nvPr>
            <p:ph type="ctrTitle"/>
          </p:nvPr>
        </p:nvSpPr>
        <p:spPr>
          <a:xfrm>
            <a:off x="381000" y="609600"/>
            <a:ext cx="8763000" cy="1905000"/>
          </a:xfrm>
        </p:spPr>
        <p:txBody>
          <a:bodyPr/>
          <a:lstStyle/>
          <a:p>
            <a:pPr algn="ctr"/>
            <a:r>
              <a:rPr lang="en-US" dirty="0" smtClean="0"/>
              <a:t>Efficient Algorithms for SNP Genotype Data Analysis using Hidden</a:t>
            </a:r>
            <a:br>
              <a:rPr lang="en-US" dirty="0" smtClean="0"/>
            </a:br>
            <a:r>
              <a:rPr lang="en-US" dirty="0" smtClean="0"/>
              <a:t>Markov Models of Haplotype Diversity</a:t>
            </a:r>
            <a:endParaRPr lang="en-US" b="1" dirty="0" smtClean="0">
              <a:solidFill>
                <a:srgbClr val="009999"/>
              </a:solidFill>
              <a:latin typeface="Arial" charset="0"/>
            </a:endParaRPr>
          </a:p>
        </p:txBody>
      </p:sp>
      <p:sp>
        <p:nvSpPr>
          <p:cNvPr id="38915" name="Text Box 3"/>
          <p:cNvSpPr txBox="1">
            <a:spLocks noChangeArrowheads="1"/>
          </p:cNvSpPr>
          <p:nvPr/>
        </p:nvSpPr>
        <p:spPr bwMode="auto">
          <a:xfrm>
            <a:off x="2057400" y="4267200"/>
            <a:ext cx="6324600" cy="366713"/>
          </a:xfrm>
          <a:prstGeom prst="rect">
            <a:avLst/>
          </a:prstGeom>
          <a:noFill/>
          <a:ln w="12700">
            <a:noFill/>
            <a:miter lim="800000"/>
            <a:headEnd type="none" w="sm" len="sm"/>
            <a:tailEnd type="none" w="sm" len="sm"/>
          </a:ln>
        </p:spPr>
        <p:txBody>
          <a:bodyPr>
            <a:spAutoFit/>
          </a:bodyPr>
          <a:lstStyle/>
          <a:p>
            <a:pPr>
              <a:spcBef>
                <a:spcPct val="50000"/>
              </a:spcBef>
            </a:pPr>
            <a:endParaRPr lang="en-US">
              <a:latin typeface="Arial" charset="0"/>
            </a:endParaRPr>
          </a:p>
        </p:txBody>
      </p:sp>
      <p:sp>
        <p:nvSpPr>
          <p:cNvPr id="38916" name="Text Box 4"/>
          <p:cNvSpPr txBox="1">
            <a:spLocks noChangeArrowheads="1"/>
          </p:cNvSpPr>
          <p:nvPr/>
        </p:nvSpPr>
        <p:spPr bwMode="auto">
          <a:xfrm>
            <a:off x="914400" y="3886200"/>
            <a:ext cx="7543800" cy="1247775"/>
          </a:xfrm>
          <a:prstGeom prst="rect">
            <a:avLst/>
          </a:prstGeom>
          <a:noFill/>
          <a:ln w="9525">
            <a:noFill/>
            <a:miter lim="800000"/>
            <a:headEnd/>
            <a:tailEnd/>
          </a:ln>
        </p:spPr>
        <p:txBody>
          <a:bodyPr>
            <a:spAutoFit/>
          </a:bodyPr>
          <a:lstStyle/>
          <a:p>
            <a:pPr algn="ctr" eaLnBrk="0" hangingPunct="0"/>
            <a:r>
              <a:rPr lang="en-US" sz="2000" b="1" i="1" dirty="0"/>
              <a:t>Justin Kennedy</a:t>
            </a:r>
            <a:endParaRPr lang="en-US" sz="2000" i="1" dirty="0"/>
          </a:p>
          <a:p>
            <a:pPr algn="ctr" eaLnBrk="0" hangingPunct="0"/>
            <a:endParaRPr lang="en-US" dirty="0"/>
          </a:p>
          <a:p>
            <a:pPr algn="ctr" eaLnBrk="0" hangingPunct="0"/>
            <a:r>
              <a:rPr lang="en-US" dirty="0"/>
              <a:t>Dissertation Proposal for the Degree of Doctorate in Philosophy</a:t>
            </a:r>
          </a:p>
          <a:p>
            <a:pPr algn="ctr" eaLnBrk="0" hangingPunct="0"/>
            <a:r>
              <a:rPr lang="en-US" dirty="0"/>
              <a:t>Computer Science &amp; Engineering Department</a:t>
            </a:r>
          </a:p>
          <a:p>
            <a:pPr algn="ctr" eaLnBrk="0" hangingPunct="0"/>
            <a:r>
              <a:rPr lang="en-US" dirty="0"/>
              <a:t>University of Connecticut</a:t>
            </a:r>
          </a:p>
        </p:txBody>
      </p:sp>
      <p:sp>
        <p:nvSpPr>
          <p:cNvPr id="5" name="Slide Number Placeholder 4"/>
          <p:cNvSpPr>
            <a:spLocks noGrp="1"/>
          </p:cNvSpPr>
          <p:nvPr>
            <p:ph type="sldNum" sz="quarter" idx="12"/>
          </p:nvPr>
        </p:nvSpPr>
        <p:spPr/>
        <p:txBody>
          <a:bodyPr/>
          <a:lstStyle/>
          <a:p>
            <a:pPr>
              <a:defRPr/>
            </a:pPr>
            <a:fld id="{9B9D98DE-49F2-4C15-BA5F-D5B08100E583}" type="slidenum">
              <a:rPr lang="en-US" smtClean="0"/>
              <a:pPr>
                <a:defRPr/>
              </a:pPr>
              <a:t>129</a:t>
            </a:fld>
            <a:endParaRPr lang="en-US"/>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ChangeAspect="1" noChangeArrowheads="1"/>
          </p:cNvSpPr>
          <p:nvPr/>
        </p:nvSpPr>
        <p:spPr bwMode="auto">
          <a:xfrm>
            <a:off x="2362200" y="4483100"/>
            <a:ext cx="4343400" cy="1041400"/>
          </a:xfrm>
          <a:prstGeom prst="rect">
            <a:avLst/>
          </a:prstGeom>
          <a:solidFill>
            <a:srgbClr val="FFCC99">
              <a:alpha val="50000"/>
            </a:srgbClr>
          </a:solidFill>
          <a:ln w="15875" cap="rnd">
            <a:solidFill>
              <a:schemeClr val="tx1"/>
            </a:solidFill>
            <a:prstDash val="sysDot"/>
            <a:miter lim="800000"/>
            <a:headEnd/>
            <a:tailEnd/>
          </a:ln>
        </p:spPr>
        <p:txBody>
          <a:bodyPr wrap="none" anchor="ctr"/>
          <a:lstStyle/>
          <a:p>
            <a:pPr eaLnBrk="0" hangingPunct="0"/>
            <a:endParaRPr lang="en-US"/>
          </a:p>
        </p:txBody>
      </p:sp>
      <p:sp>
        <p:nvSpPr>
          <p:cNvPr id="3076" name="Rectangle 4"/>
          <p:cNvSpPr>
            <a:spLocks noChangeAspect="1" noChangeArrowheads="1"/>
          </p:cNvSpPr>
          <p:nvPr/>
        </p:nvSpPr>
        <p:spPr bwMode="auto">
          <a:xfrm>
            <a:off x="2362200" y="3352800"/>
            <a:ext cx="4343400" cy="1039813"/>
          </a:xfrm>
          <a:prstGeom prst="rect">
            <a:avLst/>
          </a:prstGeom>
          <a:solidFill>
            <a:srgbClr val="FFCC99">
              <a:alpha val="50195"/>
            </a:srgbClr>
          </a:solidFill>
          <a:ln w="15875" cap="rnd">
            <a:solidFill>
              <a:schemeClr val="tx1"/>
            </a:solidFill>
            <a:prstDash val="sysDot"/>
            <a:miter lim="800000"/>
            <a:headEnd/>
            <a:tailEnd/>
          </a:ln>
        </p:spPr>
        <p:txBody>
          <a:bodyPr wrap="none" anchor="ctr"/>
          <a:lstStyle/>
          <a:p>
            <a:pPr eaLnBrk="0" hangingPunct="0"/>
            <a:endParaRPr lang="en-US"/>
          </a:p>
        </p:txBody>
      </p:sp>
      <p:sp>
        <p:nvSpPr>
          <p:cNvPr id="3077" name="Oval 5"/>
          <p:cNvSpPr>
            <a:spLocks noChangeAspect="1" noChangeArrowheads="1"/>
          </p:cNvSpPr>
          <p:nvPr/>
        </p:nvSpPr>
        <p:spPr bwMode="auto">
          <a:xfrm>
            <a:off x="2452688" y="3397250"/>
            <a:ext cx="407987"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3078" name="Text Box 6"/>
          <p:cNvSpPr txBox="1">
            <a:spLocks noChangeAspect="1" noChangeArrowheads="1"/>
          </p:cNvSpPr>
          <p:nvPr/>
        </p:nvSpPr>
        <p:spPr bwMode="auto">
          <a:xfrm>
            <a:off x="4338638" y="3429000"/>
            <a:ext cx="301686" cy="276999"/>
          </a:xfrm>
          <a:prstGeom prst="rect">
            <a:avLst/>
          </a:prstGeom>
          <a:noFill/>
          <a:ln w="9525">
            <a:noFill/>
            <a:miter lim="800000"/>
            <a:headEnd/>
            <a:tailEnd/>
          </a:ln>
        </p:spPr>
        <p:txBody>
          <a:bodyPr wrap="none">
            <a:spAutoFit/>
          </a:bodyPr>
          <a:lstStyle/>
          <a:p>
            <a:r>
              <a:rPr lang="en-US" sz="1200" dirty="0" err="1" smtClean="0">
                <a:latin typeface="Arial" charset="0"/>
              </a:rPr>
              <a:t>F</a:t>
            </a:r>
            <a:r>
              <a:rPr lang="en-US" sz="1200" baseline="-25000" dirty="0" err="1" smtClean="0">
                <a:latin typeface="Arial" charset="0"/>
              </a:rPr>
              <a:t>i</a:t>
            </a:r>
            <a:endParaRPr lang="en-US" sz="1200" baseline="-25000" dirty="0">
              <a:latin typeface="Arial" charset="0"/>
            </a:endParaRPr>
          </a:p>
        </p:txBody>
      </p:sp>
      <p:sp>
        <p:nvSpPr>
          <p:cNvPr id="3079" name="Oval 7"/>
          <p:cNvSpPr>
            <a:spLocks noChangeAspect="1" noChangeArrowheads="1"/>
          </p:cNvSpPr>
          <p:nvPr/>
        </p:nvSpPr>
        <p:spPr bwMode="auto">
          <a:xfrm>
            <a:off x="4257675" y="3397250"/>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3080" name="AutoShape 8"/>
          <p:cNvCxnSpPr>
            <a:cxnSpLocks noChangeAspect="1" noChangeShapeType="1"/>
            <a:stCxn id="3079" idx="6"/>
          </p:cNvCxnSpPr>
          <p:nvPr/>
        </p:nvCxnSpPr>
        <p:spPr bwMode="auto">
          <a:xfrm>
            <a:off x="4676775" y="3578225"/>
            <a:ext cx="646113" cy="1588"/>
          </a:xfrm>
          <a:prstGeom prst="straightConnector1">
            <a:avLst/>
          </a:prstGeom>
          <a:noFill/>
          <a:ln w="28575">
            <a:solidFill>
              <a:schemeClr val="tx1"/>
            </a:solidFill>
            <a:round/>
            <a:headEnd/>
            <a:tailEnd type="triangle" w="med" len="med"/>
          </a:ln>
        </p:spPr>
      </p:cxnSp>
      <p:sp>
        <p:nvSpPr>
          <p:cNvPr id="3081" name="Oval 9"/>
          <p:cNvSpPr>
            <a:spLocks noChangeAspect="1" noChangeArrowheads="1"/>
          </p:cNvSpPr>
          <p:nvPr/>
        </p:nvSpPr>
        <p:spPr bwMode="auto">
          <a:xfrm>
            <a:off x="6056313" y="3397250"/>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3082" name="AutoShape 10"/>
          <p:cNvCxnSpPr>
            <a:cxnSpLocks noChangeAspect="1" noChangeShapeType="1"/>
            <a:endCxn id="3081" idx="2"/>
          </p:cNvCxnSpPr>
          <p:nvPr/>
        </p:nvCxnSpPr>
        <p:spPr bwMode="auto">
          <a:xfrm>
            <a:off x="5627688" y="3578225"/>
            <a:ext cx="415925" cy="0"/>
          </a:xfrm>
          <a:prstGeom prst="straightConnector1">
            <a:avLst/>
          </a:prstGeom>
          <a:noFill/>
          <a:ln w="28575">
            <a:solidFill>
              <a:schemeClr val="tx1"/>
            </a:solidFill>
            <a:round/>
            <a:headEnd/>
            <a:tailEnd type="triangle" w="med" len="med"/>
          </a:ln>
        </p:spPr>
      </p:cxnSp>
      <p:sp>
        <p:nvSpPr>
          <p:cNvPr id="3083" name="Text Box 11"/>
          <p:cNvSpPr txBox="1">
            <a:spLocks noChangeAspect="1" noChangeArrowheads="1"/>
          </p:cNvSpPr>
          <p:nvPr/>
        </p:nvSpPr>
        <p:spPr bwMode="auto">
          <a:xfrm>
            <a:off x="5316538" y="3494088"/>
            <a:ext cx="336550" cy="274637"/>
          </a:xfrm>
          <a:prstGeom prst="rect">
            <a:avLst/>
          </a:prstGeom>
          <a:noFill/>
          <a:ln w="9525">
            <a:noFill/>
            <a:miter lim="800000"/>
            <a:headEnd/>
            <a:tailEnd/>
          </a:ln>
        </p:spPr>
        <p:txBody>
          <a:bodyPr wrap="none">
            <a:spAutoFit/>
          </a:bodyPr>
          <a:lstStyle/>
          <a:p>
            <a:r>
              <a:rPr lang="en-US" sz="1200">
                <a:latin typeface="Arial" charset="0"/>
              </a:rPr>
              <a:t>…</a:t>
            </a:r>
          </a:p>
        </p:txBody>
      </p:sp>
      <p:sp>
        <p:nvSpPr>
          <p:cNvPr id="3084" name="Oval 12"/>
          <p:cNvSpPr>
            <a:spLocks noChangeAspect="1" noChangeArrowheads="1"/>
          </p:cNvSpPr>
          <p:nvPr/>
        </p:nvSpPr>
        <p:spPr bwMode="auto">
          <a:xfrm>
            <a:off x="2452688" y="3986213"/>
            <a:ext cx="407987"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3085" name="Text Box 13"/>
          <p:cNvSpPr txBox="1">
            <a:spLocks noChangeAspect="1" noChangeArrowheads="1"/>
          </p:cNvSpPr>
          <p:nvPr/>
        </p:nvSpPr>
        <p:spPr bwMode="auto">
          <a:xfrm>
            <a:off x="4338638" y="4038600"/>
            <a:ext cx="317716" cy="276999"/>
          </a:xfrm>
          <a:prstGeom prst="rect">
            <a:avLst/>
          </a:prstGeom>
          <a:noFill/>
          <a:ln w="9525">
            <a:noFill/>
            <a:miter lim="800000"/>
            <a:headEnd/>
            <a:tailEnd/>
          </a:ln>
        </p:spPr>
        <p:txBody>
          <a:bodyPr wrap="none">
            <a:spAutoFit/>
          </a:bodyPr>
          <a:lstStyle/>
          <a:p>
            <a:r>
              <a:rPr lang="en-US" sz="1200" dirty="0" smtClean="0">
                <a:latin typeface="Arial" charset="0"/>
              </a:rPr>
              <a:t>H</a:t>
            </a:r>
            <a:r>
              <a:rPr lang="en-US" sz="1200" baseline="-25000" dirty="0" smtClean="0">
                <a:latin typeface="Arial" charset="0"/>
              </a:rPr>
              <a:t>i</a:t>
            </a:r>
            <a:endParaRPr lang="en-US" sz="1200" baseline="-25000" dirty="0">
              <a:latin typeface="Arial" charset="0"/>
            </a:endParaRPr>
          </a:p>
        </p:txBody>
      </p:sp>
      <p:sp>
        <p:nvSpPr>
          <p:cNvPr id="3086" name="Oval 14"/>
          <p:cNvSpPr>
            <a:spLocks noChangeAspect="1" noChangeArrowheads="1"/>
          </p:cNvSpPr>
          <p:nvPr/>
        </p:nvSpPr>
        <p:spPr bwMode="auto">
          <a:xfrm>
            <a:off x="4257675" y="3986213"/>
            <a:ext cx="406400"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3087" name="Oval 15"/>
          <p:cNvSpPr>
            <a:spLocks noChangeAspect="1" noChangeArrowheads="1"/>
          </p:cNvSpPr>
          <p:nvPr/>
        </p:nvSpPr>
        <p:spPr bwMode="auto">
          <a:xfrm>
            <a:off x="6056313" y="3986213"/>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3088" name="AutoShape 16"/>
          <p:cNvCxnSpPr>
            <a:cxnSpLocks noChangeAspect="1" noChangeShapeType="1"/>
            <a:stCxn id="3077" idx="4"/>
            <a:endCxn id="3084" idx="0"/>
          </p:cNvCxnSpPr>
          <p:nvPr/>
        </p:nvCxnSpPr>
        <p:spPr bwMode="auto">
          <a:xfrm>
            <a:off x="2655888" y="3767138"/>
            <a:ext cx="0" cy="211137"/>
          </a:xfrm>
          <a:prstGeom prst="straightConnector1">
            <a:avLst/>
          </a:prstGeom>
          <a:noFill/>
          <a:ln w="28575">
            <a:solidFill>
              <a:schemeClr val="tx1"/>
            </a:solidFill>
            <a:round/>
            <a:headEnd/>
            <a:tailEnd type="triangle" w="med" len="med"/>
          </a:ln>
        </p:spPr>
      </p:cxnSp>
      <p:cxnSp>
        <p:nvCxnSpPr>
          <p:cNvPr id="3089" name="AutoShape 17"/>
          <p:cNvCxnSpPr>
            <a:cxnSpLocks noChangeAspect="1" noChangeShapeType="1"/>
            <a:stCxn id="3081" idx="4"/>
            <a:endCxn id="3087" idx="0"/>
          </p:cNvCxnSpPr>
          <p:nvPr/>
        </p:nvCxnSpPr>
        <p:spPr bwMode="auto">
          <a:xfrm>
            <a:off x="6259513" y="3767138"/>
            <a:ext cx="0" cy="211137"/>
          </a:xfrm>
          <a:prstGeom prst="straightConnector1">
            <a:avLst/>
          </a:prstGeom>
          <a:noFill/>
          <a:ln w="28575">
            <a:solidFill>
              <a:schemeClr val="tx1"/>
            </a:solidFill>
            <a:round/>
            <a:headEnd/>
            <a:tailEnd type="triangle" w="med" len="med"/>
          </a:ln>
        </p:spPr>
      </p:cxnSp>
      <p:cxnSp>
        <p:nvCxnSpPr>
          <p:cNvPr id="3090" name="AutoShape 18"/>
          <p:cNvCxnSpPr>
            <a:cxnSpLocks noChangeAspect="1" noChangeShapeType="1"/>
            <a:stCxn id="3079" idx="4"/>
            <a:endCxn id="3086" idx="0"/>
          </p:cNvCxnSpPr>
          <p:nvPr/>
        </p:nvCxnSpPr>
        <p:spPr bwMode="auto">
          <a:xfrm>
            <a:off x="4460875" y="3767138"/>
            <a:ext cx="0" cy="211137"/>
          </a:xfrm>
          <a:prstGeom prst="straightConnector1">
            <a:avLst/>
          </a:prstGeom>
          <a:noFill/>
          <a:ln w="28575">
            <a:solidFill>
              <a:schemeClr val="tx1"/>
            </a:solidFill>
            <a:round/>
            <a:headEnd/>
            <a:tailEnd type="triangle" w="med" len="med"/>
          </a:ln>
        </p:spPr>
      </p:cxnSp>
      <p:sp>
        <p:nvSpPr>
          <p:cNvPr id="3091" name="Oval 19"/>
          <p:cNvSpPr>
            <a:spLocks noChangeAspect="1" noChangeArrowheads="1"/>
          </p:cNvSpPr>
          <p:nvPr/>
        </p:nvSpPr>
        <p:spPr bwMode="auto">
          <a:xfrm>
            <a:off x="2843213" y="5659438"/>
            <a:ext cx="406400"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3092" name="Text Box 20"/>
          <p:cNvSpPr txBox="1">
            <a:spLocks noChangeAspect="1" noChangeArrowheads="1"/>
          </p:cNvSpPr>
          <p:nvPr/>
        </p:nvSpPr>
        <p:spPr bwMode="auto">
          <a:xfrm>
            <a:off x="4729163" y="5715000"/>
            <a:ext cx="327334" cy="276999"/>
          </a:xfrm>
          <a:prstGeom prst="rect">
            <a:avLst/>
          </a:prstGeom>
          <a:noFill/>
          <a:ln w="9525">
            <a:noFill/>
            <a:miter lim="800000"/>
            <a:headEnd/>
            <a:tailEnd/>
          </a:ln>
        </p:spPr>
        <p:txBody>
          <a:bodyPr wrap="none">
            <a:spAutoFit/>
          </a:bodyPr>
          <a:lstStyle/>
          <a:p>
            <a:r>
              <a:rPr lang="en-US" sz="1200" dirty="0" err="1" smtClean="0">
                <a:latin typeface="Arial" charset="0"/>
              </a:rPr>
              <a:t>G</a:t>
            </a:r>
            <a:r>
              <a:rPr lang="en-US" sz="1200" baseline="-25000" dirty="0" err="1" smtClean="0">
                <a:latin typeface="Arial" charset="0"/>
              </a:rPr>
              <a:t>i</a:t>
            </a:r>
            <a:endParaRPr lang="en-US" sz="1200" baseline="-25000" dirty="0">
              <a:latin typeface="Arial" charset="0"/>
            </a:endParaRPr>
          </a:p>
        </p:txBody>
      </p:sp>
      <p:sp>
        <p:nvSpPr>
          <p:cNvPr id="3093" name="Oval 21"/>
          <p:cNvSpPr>
            <a:spLocks noChangeAspect="1" noChangeArrowheads="1"/>
          </p:cNvSpPr>
          <p:nvPr/>
        </p:nvSpPr>
        <p:spPr bwMode="auto">
          <a:xfrm>
            <a:off x="4648200" y="5659438"/>
            <a:ext cx="406400"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3094" name="Oval 22"/>
          <p:cNvSpPr>
            <a:spLocks noChangeAspect="1" noChangeArrowheads="1"/>
          </p:cNvSpPr>
          <p:nvPr/>
        </p:nvSpPr>
        <p:spPr bwMode="auto">
          <a:xfrm>
            <a:off x="6446838" y="5659438"/>
            <a:ext cx="406400"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3095" name="Oval 32"/>
          <p:cNvSpPr>
            <a:spLocks noChangeAspect="1" noChangeArrowheads="1"/>
          </p:cNvSpPr>
          <p:nvPr/>
        </p:nvSpPr>
        <p:spPr bwMode="auto">
          <a:xfrm>
            <a:off x="2452688" y="4529138"/>
            <a:ext cx="407987"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3096" name="Text Box 33"/>
          <p:cNvSpPr txBox="1">
            <a:spLocks noChangeAspect="1" noChangeArrowheads="1"/>
          </p:cNvSpPr>
          <p:nvPr/>
        </p:nvSpPr>
        <p:spPr bwMode="auto">
          <a:xfrm>
            <a:off x="4338638" y="4572000"/>
            <a:ext cx="335348" cy="276999"/>
          </a:xfrm>
          <a:prstGeom prst="rect">
            <a:avLst/>
          </a:prstGeom>
          <a:noFill/>
          <a:ln w="9525">
            <a:noFill/>
            <a:miter lim="800000"/>
            <a:headEnd/>
            <a:tailEnd/>
          </a:ln>
        </p:spPr>
        <p:txBody>
          <a:bodyPr wrap="none">
            <a:spAutoFit/>
          </a:bodyPr>
          <a:lstStyle/>
          <a:p>
            <a:r>
              <a:rPr lang="en-US" sz="1200" dirty="0" err="1" smtClean="0">
                <a:latin typeface="Arial" charset="0"/>
              </a:rPr>
              <a:t>F’</a:t>
            </a:r>
            <a:r>
              <a:rPr lang="en-US" sz="1200" baseline="-25000" dirty="0" err="1" smtClean="0">
                <a:latin typeface="Arial" charset="0"/>
              </a:rPr>
              <a:t>i</a:t>
            </a:r>
            <a:endParaRPr lang="en-US" sz="1200" baseline="-25000" dirty="0">
              <a:latin typeface="Arial" charset="0"/>
            </a:endParaRPr>
          </a:p>
        </p:txBody>
      </p:sp>
      <p:sp>
        <p:nvSpPr>
          <p:cNvPr id="3097" name="Oval 34"/>
          <p:cNvSpPr>
            <a:spLocks noChangeAspect="1" noChangeArrowheads="1"/>
          </p:cNvSpPr>
          <p:nvPr/>
        </p:nvSpPr>
        <p:spPr bwMode="auto">
          <a:xfrm>
            <a:off x="4257675" y="4529138"/>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3098" name="AutoShape 35"/>
          <p:cNvCxnSpPr>
            <a:cxnSpLocks noChangeAspect="1" noChangeShapeType="1"/>
            <a:stCxn id="3097" idx="6"/>
          </p:cNvCxnSpPr>
          <p:nvPr/>
        </p:nvCxnSpPr>
        <p:spPr bwMode="auto">
          <a:xfrm>
            <a:off x="4676775" y="4710113"/>
            <a:ext cx="646113" cy="0"/>
          </a:xfrm>
          <a:prstGeom prst="straightConnector1">
            <a:avLst/>
          </a:prstGeom>
          <a:noFill/>
          <a:ln w="28575">
            <a:solidFill>
              <a:schemeClr val="tx1"/>
            </a:solidFill>
            <a:round/>
            <a:headEnd/>
            <a:tailEnd type="triangle" w="med" len="med"/>
          </a:ln>
        </p:spPr>
      </p:cxnSp>
      <p:sp>
        <p:nvSpPr>
          <p:cNvPr id="3099" name="Oval 36"/>
          <p:cNvSpPr>
            <a:spLocks noChangeAspect="1" noChangeArrowheads="1"/>
          </p:cNvSpPr>
          <p:nvPr/>
        </p:nvSpPr>
        <p:spPr bwMode="auto">
          <a:xfrm>
            <a:off x="6056313" y="4529138"/>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3100" name="AutoShape 37"/>
          <p:cNvCxnSpPr>
            <a:cxnSpLocks noChangeAspect="1" noChangeShapeType="1"/>
            <a:endCxn id="3099" idx="2"/>
          </p:cNvCxnSpPr>
          <p:nvPr/>
        </p:nvCxnSpPr>
        <p:spPr bwMode="auto">
          <a:xfrm>
            <a:off x="5627688" y="4710113"/>
            <a:ext cx="415925" cy="0"/>
          </a:xfrm>
          <a:prstGeom prst="straightConnector1">
            <a:avLst/>
          </a:prstGeom>
          <a:noFill/>
          <a:ln w="28575">
            <a:solidFill>
              <a:schemeClr val="tx1"/>
            </a:solidFill>
            <a:round/>
            <a:headEnd/>
            <a:tailEnd type="triangle" w="med" len="med"/>
          </a:ln>
        </p:spPr>
      </p:cxnSp>
      <p:sp>
        <p:nvSpPr>
          <p:cNvPr id="3101" name="Text Box 38"/>
          <p:cNvSpPr txBox="1">
            <a:spLocks noChangeAspect="1" noChangeArrowheads="1"/>
          </p:cNvSpPr>
          <p:nvPr/>
        </p:nvSpPr>
        <p:spPr bwMode="auto">
          <a:xfrm>
            <a:off x="5316538" y="4625975"/>
            <a:ext cx="336550" cy="274638"/>
          </a:xfrm>
          <a:prstGeom prst="rect">
            <a:avLst/>
          </a:prstGeom>
          <a:noFill/>
          <a:ln w="9525">
            <a:noFill/>
            <a:miter lim="800000"/>
            <a:headEnd/>
            <a:tailEnd/>
          </a:ln>
        </p:spPr>
        <p:txBody>
          <a:bodyPr wrap="none">
            <a:spAutoFit/>
          </a:bodyPr>
          <a:lstStyle/>
          <a:p>
            <a:r>
              <a:rPr lang="en-US" sz="1200">
                <a:latin typeface="Arial" charset="0"/>
              </a:rPr>
              <a:t>…</a:t>
            </a:r>
          </a:p>
        </p:txBody>
      </p:sp>
      <p:sp>
        <p:nvSpPr>
          <p:cNvPr id="3102" name="Oval 39"/>
          <p:cNvSpPr>
            <a:spLocks noChangeAspect="1" noChangeArrowheads="1"/>
          </p:cNvSpPr>
          <p:nvPr/>
        </p:nvSpPr>
        <p:spPr bwMode="auto">
          <a:xfrm>
            <a:off x="2452688" y="5116513"/>
            <a:ext cx="407987"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3103" name="Text Box 40"/>
          <p:cNvSpPr txBox="1">
            <a:spLocks noChangeAspect="1" noChangeArrowheads="1"/>
          </p:cNvSpPr>
          <p:nvPr/>
        </p:nvSpPr>
        <p:spPr bwMode="auto">
          <a:xfrm>
            <a:off x="4338638" y="5105400"/>
            <a:ext cx="351378" cy="276999"/>
          </a:xfrm>
          <a:prstGeom prst="rect">
            <a:avLst/>
          </a:prstGeom>
          <a:noFill/>
          <a:ln w="9525">
            <a:noFill/>
            <a:miter lim="800000"/>
            <a:headEnd/>
            <a:tailEnd/>
          </a:ln>
        </p:spPr>
        <p:txBody>
          <a:bodyPr wrap="none">
            <a:spAutoFit/>
          </a:bodyPr>
          <a:lstStyle/>
          <a:p>
            <a:r>
              <a:rPr lang="en-US" sz="1200" dirty="0" err="1" smtClean="0">
                <a:latin typeface="Arial" charset="0"/>
              </a:rPr>
              <a:t>H’</a:t>
            </a:r>
            <a:r>
              <a:rPr lang="en-US" sz="1200" baseline="-25000" dirty="0" err="1" smtClean="0">
                <a:latin typeface="Arial" charset="0"/>
              </a:rPr>
              <a:t>i</a:t>
            </a:r>
            <a:endParaRPr lang="en-US" sz="1200" baseline="-25000" dirty="0">
              <a:latin typeface="Arial" charset="0"/>
            </a:endParaRPr>
          </a:p>
        </p:txBody>
      </p:sp>
      <p:sp>
        <p:nvSpPr>
          <p:cNvPr id="3104" name="Oval 41"/>
          <p:cNvSpPr>
            <a:spLocks noChangeAspect="1" noChangeArrowheads="1"/>
          </p:cNvSpPr>
          <p:nvPr/>
        </p:nvSpPr>
        <p:spPr bwMode="auto">
          <a:xfrm>
            <a:off x="4257675" y="5116513"/>
            <a:ext cx="406400"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3105" name="Oval 42"/>
          <p:cNvSpPr>
            <a:spLocks noChangeAspect="1" noChangeArrowheads="1"/>
          </p:cNvSpPr>
          <p:nvPr/>
        </p:nvSpPr>
        <p:spPr bwMode="auto">
          <a:xfrm>
            <a:off x="6056313" y="5116513"/>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3106" name="AutoShape 43"/>
          <p:cNvCxnSpPr>
            <a:cxnSpLocks noChangeAspect="1" noChangeShapeType="1"/>
            <a:stCxn id="3095" idx="4"/>
            <a:endCxn id="3102" idx="0"/>
          </p:cNvCxnSpPr>
          <p:nvPr/>
        </p:nvCxnSpPr>
        <p:spPr bwMode="auto">
          <a:xfrm>
            <a:off x="2655888" y="4899025"/>
            <a:ext cx="0" cy="211138"/>
          </a:xfrm>
          <a:prstGeom prst="straightConnector1">
            <a:avLst/>
          </a:prstGeom>
          <a:noFill/>
          <a:ln w="28575">
            <a:solidFill>
              <a:schemeClr val="tx1"/>
            </a:solidFill>
            <a:round/>
            <a:headEnd/>
            <a:tailEnd type="triangle" w="med" len="med"/>
          </a:ln>
        </p:spPr>
      </p:cxnSp>
      <p:cxnSp>
        <p:nvCxnSpPr>
          <p:cNvPr id="3107" name="AutoShape 44"/>
          <p:cNvCxnSpPr>
            <a:cxnSpLocks noChangeAspect="1" noChangeShapeType="1"/>
            <a:stCxn id="3099" idx="4"/>
            <a:endCxn id="3105" idx="0"/>
          </p:cNvCxnSpPr>
          <p:nvPr/>
        </p:nvCxnSpPr>
        <p:spPr bwMode="auto">
          <a:xfrm>
            <a:off x="6259513" y="4899025"/>
            <a:ext cx="0" cy="211138"/>
          </a:xfrm>
          <a:prstGeom prst="straightConnector1">
            <a:avLst/>
          </a:prstGeom>
          <a:noFill/>
          <a:ln w="28575">
            <a:solidFill>
              <a:schemeClr val="tx1"/>
            </a:solidFill>
            <a:round/>
            <a:headEnd/>
            <a:tailEnd type="triangle" w="med" len="med"/>
          </a:ln>
        </p:spPr>
      </p:cxnSp>
      <p:cxnSp>
        <p:nvCxnSpPr>
          <p:cNvPr id="3108" name="AutoShape 45"/>
          <p:cNvCxnSpPr>
            <a:cxnSpLocks noChangeAspect="1" noChangeShapeType="1"/>
            <a:stCxn id="3097" idx="4"/>
            <a:endCxn id="3104" idx="0"/>
          </p:cNvCxnSpPr>
          <p:nvPr/>
        </p:nvCxnSpPr>
        <p:spPr bwMode="auto">
          <a:xfrm>
            <a:off x="4460875" y="4899025"/>
            <a:ext cx="0" cy="211138"/>
          </a:xfrm>
          <a:prstGeom prst="straightConnector1">
            <a:avLst/>
          </a:prstGeom>
          <a:noFill/>
          <a:ln w="28575">
            <a:solidFill>
              <a:schemeClr val="tx1"/>
            </a:solidFill>
            <a:round/>
            <a:headEnd/>
            <a:tailEnd type="triangle" w="med" len="med"/>
          </a:ln>
        </p:spPr>
      </p:cxnSp>
      <p:cxnSp>
        <p:nvCxnSpPr>
          <p:cNvPr id="3109" name="AutoShape 46"/>
          <p:cNvCxnSpPr>
            <a:cxnSpLocks noChangeAspect="1" noChangeShapeType="1"/>
            <a:stCxn id="3102" idx="6"/>
            <a:endCxn id="3091" idx="0"/>
          </p:cNvCxnSpPr>
          <p:nvPr/>
        </p:nvCxnSpPr>
        <p:spPr bwMode="auto">
          <a:xfrm>
            <a:off x="2867025" y="5297488"/>
            <a:ext cx="179388" cy="355600"/>
          </a:xfrm>
          <a:prstGeom prst="curvedConnector2">
            <a:avLst/>
          </a:prstGeom>
          <a:noFill/>
          <a:ln w="28575">
            <a:solidFill>
              <a:schemeClr val="tx1"/>
            </a:solidFill>
            <a:round/>
            <a:headEnd/>
            <a:tailEnd type="triangle" w="med" len="med"/>
          </a:ln>
        </p:spPr>
      </p:cxnSp>
      <p:cxnSp>
        <p:nvCxnSpPr>
          <p:cNvPr id="3110" name="AutoShape 47"/>
          <p:cNvCxnSpPr>
            <a:cxnSpLocks noChangeAspect="1" noChangeShapeType="1"/>
            <a:stCxn id="3084" idx="6"/>
            <a:endCxn id="3091" idx="0"/>
          </p:cNvCxnSpPr>
          <p:nvPr/>
        </p:nvCxnSpPr>
        <p:spPr bwMode="auto">
          <a:xfrm>
            <a:off x="2867025" y="4167188"/>
            <a:ext cx="179388" cy="1485900"/>
          </a:xfrm>
          <a:prstGeom prst="curvedConnector2">
            <a:avLst/>
          </a:prstGeom>
          <a:noFill/>
          <a:ln w="28575">
            <a:solidFill>
              <a:schemeClr val="tx1"/>
            </a:solidFill>
            <a:round/>
            <a:headEnd/>
            <a:tailEnd type="triangle" w="med" len="med"/>
          </a:ln>
        </p:spPr>
      </p:cxnSp>
      <p:cxnSp>
        <p:nvCxnSpPr>
          <p:cNvPr id="3111" name="AutoShape 48"/>
          <p:cNvCxnSpPr>
            <a:cxnSpLocks noChangeAspect="1" noChangeShapeType="1"/>
            <a:stCxn id="3104" idx="6"/>
            <a:endCxn id="3093" idx="0"/>
          </p:cNvCxnSpPr>
          <p:nvPr/>
        </p:nvCxnSpPr>
        <p:spPr bwMode="auto">
          <a:xfrm>
            <a:off x="4672013" y="5297488"/>
            <a:ext cx="179387" cy="355600"/>
          </a:xfrm>
          <a:prstGeom prst="curvedConnector2">
            <a:avLst/>
          </a:prstGeom>
          <a:noFill/>
          <a:ln w="28575">
            <a:solidFill>
              <a:schemeClr val="tx1"/>
            </a:solidFill>
            <a:round/>
            <a:headEnd/>
            <a:tailEnd type="triangle" w="med" len="med"/>
          </a:ln>
        </p:spPr>
      </p:cxnSp>
      <p:cxnSp>
        <p:nvCxnSpPr>
          <p:cNvPr id="3112" name="AutoShape 49"/>
          <p:cNvCxnSpPr>
            <a:cxnSpLocks noChangeAspect="1" noChangeShapeType="1"/>
            <a:stCxn id="3086" idx="6"/>
            <a:endCxn id="3093" idx="0"/>
          </p:cNvCxnSpPr>
          <p:nvPr/>
        </p:nvCxnSpPr>
        <p:spPr bwMode="auto">
          <a:xfrm>
            <a:off x="4672013" y="4167188"/>
            <a:ext cx="179387" cy="1485900"/>
          </a:xfrm>
          <a:prstGeom prst="curvedConnector2">
            <a:avLst/>
          </a:prstGeom>
          <a:noFill/>
          <a:ln w="28575">
            <a:solidFill>
              <a:schemeClr val="tx1"/>
            </a:solidFill>
            <a:round/>
            <a:headEnd/>
            <a:tailEnd type="triangle" w="med" len="med"/>
          </a:ln>
        </p:spPr>
      </p:cxnSp>
      <p:cxnSp>
        <p:nvCxnSpPr>
          <p:cNvPr id="3113" name="AutoShape 50"/>
          <p:cNvCxnSpPr>
            <a:cxnSpLocks noChangeAspect="1" noChangeShapeType="1"/>
            <a:stCxn id="3105" idx="6"/>
            <a:endCxn id="3094" idx="0"/>
          </p:cNvCxnSpPr>
          <p:nvPr/>
        </p:nvCxnSpPr>
        <p:spPr bwMode="auto">
          <a:xfrm>
            <a:off x="6470650" y="5297488"/>
            <a:ext cx="179388" cy="355600"/>
          </a:xfrm>
          <a:prstGeom prst="curvedConnector2">
            <a:avLst/>
          </a:prstGeom>
          <a:noFill/>
          <a:ln w="28575">
            <a:solidFill>
              <a:schemeClr val="tx1"/>
            </a:solidFill>
            <a:round/>
            <a:headEnd/>
            <a:tailEnd type="triangle" w="med" len="med"/>
          </a:ln>
        </p:spPr>
      </p:cxnSp>
      <p:cxnSp>
        <p:nvCxnSpPr>
          <p:cNvPr id="3114" name="AutoShape 51"/>
          <p:cNvCxnSpPr>
            <a:cxnSpLocks noChangeAspect="1" noChangeShapeType="1"/>
            <a:stCxn id="3087" idx="6"/>
            <a:endCxn id="3094" idx="0"/>
          </p:cNvCxnSpPr>
          <p:nvPr/>
        </p:nvCxnSpPr>
        <p:spPr bwMode="auto">
          <a:xfrm>
            <a:off x="6470650" y="4167188"/>
            <a:ext cx="179388" cy="1485900"/>
          </a:xfrm>
          <a:prstGeom prst="curvedConnector2">
            <a:avLst/>
          </a:prstGeom>
          <a:noFill/>
          <a:ln w="28575">
            <a:solidFill>
              <a:schemeClr val="tx1"/>
            </a:solidFill>
            <a:round/>
            <a:headEnd/>
            <a:tailEnd type="triangle" w="med" len="med"/>
          </a:ln>
        </p:spPr>
      </p:cxnSp>
      <p:cxnSp>
        <p:nvCxnSpPr>
          <p:cNvPr id="3115" name="AutoShape 67"/>
          <p:cNvCxnSpPr>
            <a:cxnSpLocks noChangeAspect="1" noChangeShapeType="1"/>
          </p:cNvCxnSpPr>
          <p:nvPr/>
        </p:nvCxnSpPr>
        <p:spPr bwMode="auto">
          <a:xfrm>
            <a:off x="2895600" y="3586163"/>
            <a:ext cx="646113" cy="1587"/>
          </a:xfrm>
          <a:prstGeom prst="straightConnector1">
            <a:avLst/>
          </a:prstGeom>
          <a:noFill/>
          <a:ln w="28575">
            <a:solidFill>
              <a:schemeClr val="tx1"/>
            </a:solidFill>
            <a:round/>
            <a:headEnd/>
            <a:tailEnd type="triangle" w="med" len="med"/>
          </a:ln>
        </p:spPr>
      </p:cxnSp>
      <p:cxnSp>
        <p:nvCxnSpPr>
          <p:cNvPr id="3116" name="AutoShape 68"/>
          <p:cNvCxnSpPr>
            <a:cxnSpLocks noChangeAspect="1" noChangeShapeType="1"/>
          </p:cNvCxnSpPr>
          <p:nvPr/>
        </p:nvCxnSpPr>
        <p:spPr bwMode="auto">
          <a:xfrm>
            <a:off x="3846513" y="3586163"/>
            <a:ext cx="415925" cy="0"/>
          </a:xfrm>
          <a:prstGeom prst="straightConnector1">
            <a:avLst/>
          </a:prstGeom>
          <a:noFill/>
          <a:ln w="28575">
            <a:solidFill>
              <a:schemeClr val="tx1"/>
            </a:solidFill>
            <a:round/>
            <a:headEnd/>
            <a:tailEnd type="triangle" w="med" len="med"/>
          </a:ln>
        </p:spPr>
      </p:cxnSp>
      <p:sp>
        <p:nvSpPr>
          <p:cNvPr id="3117" name="Text Box 69"/>
          <p:cNvSpPr txBox="1">
            <a:spLocks noChangeAspect="1" noChangeArrowheads="1"/>
          </p:cNvSpPr>
          <p:nvPr/>
        </p:nvSpPr>
        <p:spPr bwMode="auto">
          <a:xfrm>
            <a:off x="3535363" y="3502025"/>
            <a:ext cx="336550" cy="274638"/>
          </a:xfrm>
          <a:prstGeom prst="rect">
            <a:avLst/>
          </a:prstGeom>
          <a:noFill/>
          <a:ln w="9525">
            <a:noFill/>
            <a:miter lim="800000"/>
            <a:headEnd/>
            <a:tailEnd/>
          </a:ln>
        </p:spPr>
        <p:txBody>
          <a:bodyPr wrap="none">
            <a:spAutoFit/>
          </a:bodyPr>
          <a:lstStyle/>
          <a:p>
            <a:r>
              <a:rPr lang="en-US" sz="1200">
                <a:latin typeface="Arial" charset="0"/>
              </a:rPr>
              <a:t>…</a:t>
            </a:r>
          </a:p>
        </p:txBody>
      </p:sp>
      <p:cxnSp>
        <p:nvCxnSpPr>
          <p:cNvPr id="3118" name="AutoShape 70"/>
          <p:cNvCxnSpPr>
            <a:cxnSpLocks noChangeAspect="1" noChangeShapeType="1"/>
          </p:cNvCxnSpPr>
          <p:nvPr/>
        </p:nvCxnSpPr>
        <p:spPr bwMode="auto">
          <a:xfrm>
            <a:off x="2895600" y="4729163"/>
            <a:ext cx="646113" cy="0"/>
          </a:xfrm>
          <a:prstGeom prst="straightConnector1">
            <a:avLst/>
          </a:prstGeom>
          <a:noFill/>
          <a:ln w="28575">
            <a:solidFill>
              <a:schemeClr val="tx1"/>
            </a:solidFill>
            <a:round/>
            <a:headEnd/>
            <a:tailEnd type="triangle" w="med" len="med"/>
          </a:ln>
        </p:spPr>
      </p:cxnSp>
      <p:cxnSp>
        <p:nvCxnSpPr>
          <p:cNvPr id="3119" name="AutoShape 71"/>
          <p:cNvCxnSpPr>
            <a:cxnSpLocks noChangeAspect="1" noChangeShapeType="1"/>
          </p:cNvCxnSpPr>
          <p:nvPr/>
        </p:nvCxnSpPr>
        <p:spPr bwMode="auto">
          <a:xfrm>
            <a:off x="3846513" y="4729163"/>
            <a:ext cx="415925" cy="0"/>
          </a:xfrm>
          <a:prstGeom prst="straightConnector1">
            <a:avLst/>
          </a:prstGeom>
          <a:noFill/>
          <a:ln w="28575">
            <a:solidFill>
              <a:schemeClr val="tx1"/>
            </a:solidFill>
            <a:round/>
            <a:headEnd/>
            <a:tailEnd type="triangle" w="med" len="med"/>
          </a:ln>
        </p:spPr>
      </p:cxnSp>
      <p:sp>
        <p:nvSpPr>
          <p:cNvPr id="3120" name="Text Box 72"/>
          <p:cNvSpPr txBox="1">
            <a:spLocks noChangeAspect="1" noChangeArrowheads="1"/>
          </p:cNvSpPr>
          <p:nvPr/>
        </p:nvSpPr>
        <p:spPr bwMode="auto">
          <a:xfrm>
            <a:off x="3535363" y="4645025"/>
            <a:ext cx="336550" cy="274638"/>
          </a:xfrm>
          <a:prstGeom prst="rect">
            <a:avLst/>
          </a:prstGeom>
          <a:noFill/>
          <a:ln w="9525">
            <a:noFill/>
            <a:miter lim="800000"/>
            <a:headEnd/>
            <a:tailEnd/>
          </a:ln>
        </p:spPr>
        <p:txBody>
          <a:bodyPr wrap="none">
            <a:spAutoFit/>
          </a:bodyPr>
          <a:lstStyle/>
          <a:p>
            <a:r>
              <a:rPr lang="en-US" sz="1200">
                <a:latin typeface="Arial" charset="0"/>
              </a:rPr>
              <a:t>…</a:t>
            </a:r>
          </a:p>
        </p:txBody>
      </p:sp>
      <p:sp>
        <p:nvSpPr>
          <p:cNvPr id="3121" name="Rectangle 73"/>
          <p:cNvSpPr>
            <a:spLocks noChangeArrowheads="1"/>
          </p:cNvSpPr>
          <p:nvPr/>
        </p:nvSpPr>
        <p:spPr bwMode="auto">
          <a:xfrm>
            <a:off x="381000" y="214313"/>
            <a:ext cx="8458200" cy="852487"/>
          </a:xfrm>
          <a:prstGeom prst="rect">
            <a:avLst/>
          </a:prstGeom>
          <a:noFill/>
          <a:ln w="9525">
            <a:noFill/>
            <a:miter lim="800000"/>
            <a:headEnd/>
            <a:tailEnd/>
          </a:ln>
        </p:spPr>
        <p:txBody>
          <a:bodyPr anchor="b"/>
          <a:lstStyle/>
          <a:p>
            <a:r>
              <a:rPr lang="en-US" sz="3600">
                <a:solidFill>
                  <a:schemeClr val="tx2"/>
                </a:solidFill>
              </a:rPr>
              <a:t>Forward-backward computation</a:t>
            </a:r>
          </a:p>
        </p:txBody>
      </p:sp>
      <p:graphicFrame>
        <p:nvGraphicFramePr>
          <p:cNvPr id="3074" name="Object 4"/>
          <p:cNvGraphicFramePr>
            <a:graphicFrameLocks noChangeAspect="1"/>
          </p:cNvGraphicFramePr>
          <p:nvPr/>
        </p:nvGraphicFramePr>
        <p:xfrm>
          <a:off x="1906588" y="2095500"/>
          <a:ext cx="5922962" cy="723900"/>
        </p:xfrm>
        <a:graphic>
          <a:graphicData uri="http://schemas.openxmlformats.org/presentationml/2006/ole">
            <p:oleObj spid="_x0000_s1200130" name="Equation" r:id="rId5" imgW="2654280" imgH="304560" progId="Equation.3">
              <p:embed/>
            </p:oleObj>
          </a:graphicData>
        </a:graphic>
      </p:graphicFrame>
      <p:sp>
        <p:nvSpPr>
          <p:cNvPr id="50" name="Slide Number Placeholder 49"/>
          <p:cNvSpPr>
            <a:spLocks noGrp="1"/>
          </p:cNvSpPr>
          <p:nvPr>
            <p:ph type="sldNum" sz="quarter" idx="12"/>
          </p:nvPr>
        </p:nvSpPr>
        <p:spPr/>
        <p:txBody>
          <a:bodyPr/>
          <a:lstStyle/>
          <a:p>
            <a:pPr>
              <a:defRPr/>
            </a:pPr>
            <a:fld id="{193C4F32-5F53-4DA8-A041-9089F3E61399}" type="slidenum">
              <a:rPr lang="en-US" smtClean="0"/>
              <a:pPr>
                <a:defRPr/>
              </a:pPr>
              <a:t>13</a:t>
            </a:fld>
            <a:endParaRPr lang="en-US"/>
          </a:p>
        </p:txBody>
      </p:sp>
      <p:pic>
        <p:nvPicPr>
          <p:cNvPr id="51" name="Kennedy_V3.pptx774.wav">
            <a:hlinkClick r:id="" action="ppaction://media"/>
          </p:cNvPr>
          <p:cNvPicPr>
            <a:picLocks noRot="1" noChangeAspect="1"/>
          </p:cNvPicPr>
          <p:nvPr>
            <a:audioFile r:link="rId2"/>
          </p:nvPr>
        </p:nvPicPr>
        <p:blipFill>
          <a:blip r:embed="rId6" cstate="print"/>
          <a:stretch>
            <a:fillRect/>
          </a:stretch>
        </p:blipFill>
        <p:spPr>
          <a:xfrm>
            <a:off x="8696325" y="6410325"/>
            <a:ext cx="304800" cy="304800"/>
          </a:xfrm>
          <a:prstGeom prst="rect">
            <a:avLst/>
          </a:prstGeom>
        </p:spPr>
      </p:pic>
    </p:spTree>
  </p:cSld>
  <p:clrMapOvr>
    <a:masterClrMapping/>
  </p:clrMapOvr>
  <p:transition advTm="2327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1"/>
                </p:tgtEl>
              </p:cMediaNode>
            </p:audio>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Title 1"/>
          <p:cNvSpPr>
            <a:spLocks noGrp="1"/>
          </p:cNvSpPr>
          <p:nvPr>
            <p:ph type="title"/>
          </p:nvPr>
        </p:nvSpPr>
        <p:spPr>
          <a:xfrm>
            <a:off x="1150938" y="214313"/>
            <a:ext cx="7793037" cy="623887"/>
          </a:xfrm>
        </p:spPr>
        <p:txBody>
          <a:bodyPr/>
          <a:lstStyle/>
          <a:p>
            <a:r>
              <a:rPr lang="en-US" smtClean="0"/>
              <a:t>Outline</a:t>
            </a:r>
          </a:p>
        </p:txBody>
      </p:sp>
      <p:sp>
        <p:nvSpPr>
          <p:cNvPr id="36867" name="Content Placeholder 2"/>
          <p:cNvSpPr>
            <a:spLocks noGrp="1"/>
          </p:cNvSpPr>
          <p:nvPr>
            <p:ph idx="1"/>
          </p:nvPr>
        </p:nvSpPr>
        <p:spPr>
          <a:xfrm>
            <a:off x="609600" y="1981200"/>
            <a:ext cx="8382000" cy="4114800"/>
          </a:xfrm>
        </p:spPr>
        <p:txBody>
          <a:bodyPr>
            <a:normAutofit fontScale="92500" lnSpcReduction="20000"/>
          </a:bodyPr>
          <a:lstStyle/>
          <a:p>
            <a:pPr>
              <a:defRPr/>
            </a:pPr>
            <a:r>
              <a:rPr lang="en-US" dirty="0" smtClean="0">
                <a:solidFill>
                  <a:srgbClr val="FF0000"/>
                </a:solidFill>
              </a:rPr>
              <a:t>Introduction</a:t>
            </a:r>
          </a:p>
          <a:p>
            <a:pPr>
              <a:buNone/>
              <a:defRPr/>
            </a:pPr>
            <a:endParaRPr lang="en-US" dirty="0" smtClean="0"/>
          </a:p>
          <a:p>
            <a:pPr>
              <a:defRPr/>
            </a:pPr>
            <a:r>
              <a:rPr lang="en-US" dirty="0" smtClean="0"/>
              <a:t>Genotype Error Detection using Hidden Markov Models of Haplotype Diversity</a:t>
            </a:r>
          </a:p>
          <a:p>
            <a:pPr>
              <a:defRPr/>
            </a:pPr>
            <a:endParaRPr lang="en-US" dirty="0" smtClean="0"/>
          </a:p>
          <a:p>
            <a:pPr>
              <a:defRPr/>
            </a:pPr>
            <a:r>
              <a:rPr lang="en-US" dirty="0" smtClean="0"/>
              <a:t>Single Individual Genotyping from Low-Coverage Sequencing Data</a:t>
            </a:r>
          </a:p>
          <a:p>
            <a:pPr>
              <a:defRPr/>
            </a:pPr>
            <a:endParaRPr lang="en-US" dirty="0" smtClean="0"/>
          </a:p>
          <a:p>
            <a:pPr>
              <a:defRPr/>
            </a:pPr>
            <a:r>
              <a:rPr lang="en-US" dirty="0" smtClean="0"/>
              <a:t>Conclusion</a:t>
            </a:r>
          </a:p>
        </p:txBody>
      </p:sp>
      <p:sp>
        <p:nvSpPr>
          <p:cNvPr id="4" name="Slide Number Placeholder 3"/>
          <p:cNvSpPr>
            <a:spLocks noGrp="1"/>
          </p:cNvSpPr>
          <p:nvPr>
            <p:ph type="sldNum" sz="quarter" idx="12"/>
          </p:nvPr>
        </p:nvSpPr>
        <p:spPr/>
        <p:txBody>
          <a:bodyPr/>
          <a:lstStyle/>
          <a:p>
            <a:pPr>
              <a:defRPr/>
            </a:pPr>
            <a:fld id="{33F715B6-B6C2-4407-8CFF-EAACF463792E}" type="slidenum">
              <a:rPr lang="en-US" smtClean="0"/>
              <a:pPr>
                <a:defRPr/>
              </a:pPr>
              <a:t>130</a:t>
            </a:fld>
            <a:endParaRPr lang="en-US"/>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Title 1"/>
          <p:cNvSpPr>
            <a:spLocks noGrp="1"/>
          </p:cNvSpPr>
          <p:nvPr>
            <p:ph type="title"/>
          </p:nvPr>
        </p:nvSpPr>
        <p:spPr>
          <a:xfrm>
            <a:off x="1150938" y="214313"/>
            <a:ext cx="7793037" cy="1233487"/>
          </a:xfrm>
        </p:spPr>
        <p:txBody>
          <a:bodyPr/>
          <a:lstStyle/>
          <a:p>
            <a:r>
              <a:rPr lang="en-US" smtClean="0"/>
              <a:t>Introduction-</a:t>
            </a:r>
            <a:br>
              <a:rPr lang="en-US" smtClean="0"/>
            </a:br>
            <a:r>
              <a:rPr lang="en-US" smtClean="0"/>
              <a:t>Single Nucleotide Polymorphisms</a:t>
            </a:r>
          </a:p>
        </p:txBody>
      </p:sp>
      <p:sp>
        <p:nvSpPr>
          <p:cNvPr id="4" name="Rectangle 2"/>
          <p:cNvSpPr txBox="1">
            <a:spLocks noChangeArrowheads="1"/>
          </p:cNvSpPr>
          <p:nvPr/>
        </p:nvSpPr>
        <p:spPr bwMode="auto">
          <a:xfrm>
            <a:off x="304800" y="1905000"/>
            <a:ext cx="8610600" cy="4495800"/>
          </a:xfrm>
          <a:prstGeom prst="rect">
            <a:avLst/>
          </a:prstGeom>
          <a:noFill/>
          <a:ln w="9525">
            <a:noFill/>
            <a:miter lim="800000"/>
            <a:headEnd/>
            <a:tailEnd/>
          </a:ln>
        </p:spPr>
        <p:txBody>
          <a:bodyPr lIns="92075" tIns="46038" rIns="92075" bIns="46038"/>
          <a:lstStyle/>
          <a:p>
            <a:pPr marL="342900" indent="-342900" eaLnBrk="0" hangingPunct="0">
              <a:lnSpc>
                <a:spcPct val="95000"/>
              </a:lnSpc>
              <a:spcBef>
                <a:spcPct val="20000"/>
              </a:spcBef>
              <a:buClr>
                <a:schemeClr val="folHlink"/>
              </a:buClr>
              <a:buSzPct val="60000"/>
              <a:buFont typeface="Wingdings" pitchFamily="2" charset="2"/>
              <a:buChar char="n"/>
            </a:pPr>
            <a:r>
              <a:rPr lang="en-US" sz="2400"/>
              <a:t>Main form of variation between individual genomes: </a:t>
            </a:r>
            <a:r>
              <a:rPr lang="en-US" sz="2400" b="1">
                <a:solidFill>
                  <a:srgbClr val="FF0000"/>
                </a:solidFill>
              </a:rPr>
              <a:t>S</a:t>
            </a:r>
            <a:r>
              <a:rPr lang="en-US" sz="2400" b="1"/>
              <a:t>ingle </a:t>
            </a:r>
            <a:r>
              <a:rPr lang="en-US" sz="2400" b="1">
                <a:solidFill>
                  <a:srgbClr val="FF0000"/>
                </a:solidFill>
              </a:rPr>
              <a:t>N</a:t>
            </a:r>
            <a:r>
              <a:rPr lang="en-US" sz="2400" b="1"/>
              <a:t>ucleotide </a:t>
            </a:r>
            <a:r>
              <a:rPr lang="en-US" sz="2400" b="1">
                <a:solidFill>
                  <a:srgbClr val="FF0000"/>
                </a:solidFill>
              </a:rPr>
              <a:t>P</a:t>
            </a:r>
            <a:r>
              <a:rPr lang="en-US" sz="2400" b="1"/>
              <a:t>olymorphisms (SNPs)</a:t>
            </a:r>
            <a:endParaRPr lang="en-US" sz="2400" b="1">
              <a:ea typeface="PMingLiU" pitchFamily="18" charset="-120"/>
            </a:endParaRPr>
          </a:p>
          <a:p>
            <a:pPr marL="342900" indent="-342900" eaLnBrk="0" hangingPunct="0">
              <a:lnSpc>
                <a:spcPct val="95000"/>
              </a:lnSpc>
              <a:spcBef>
                <a:spcPct val="20000"/>
              </a:spcBef>
              <a:buClr>
                <a:schemeClr val="folHlink"/>
              </a:buClr>
              <a:buSzPct val="60000"/>
              <a:buFont typeface="Wingdings" pitchFamily="2" charset="2"/>
              <a:buChar char="n"/>
            </a:pPr>
            <a:endParaRPr lang="en-US" sz="2400" b="1">
              <a:solidFill>
                <a:srgbClr val="FF0000"/>
              </a:solidFill>
              <a:ea typeface="PMingLiU" pitchFamily="18" charset="-120"/>
            </a:endParaRPr>
          </a:p>
          <a:p>
            <a:pPr marL="342900" indent="-342900" eaLnBrk="0" hangingPunct="0">
              <a:lnSpc>
                <a:spcPct val="95000"/>
              </a:lnSpc>
              <a:spcBef>
                <a:spcPct val="20000"/>
              </a:spcBef>
              <a:buClr>
                <a:schemeClr val="folHlink"/>
              </a:buClr>
              <a:buSzPct val="60000"/>
              <a:buFont typeface="Wingdings" pitchFamily="2" charset="2"/>
              <a:buChar char="n"/>
            </a:pPr>
            <a:endParaRPr lang="en-US" sz="2400" b="1">
              <a:solidFill>
                <a:srgbClr val="FF0000"/>
              </a:solidFill>
              <a:ea typeface="PMingLiU" pitchFamily="18" charset="-120"/>
            </a:endParaRPr>
          </a:p>
          <a:p>
            <a:pPr marL="342900" indent="-342900" eaLnBrk="0" hangingPunct="0">
              <a:lnSpc>
                <a:spcPct val="95000"/>
              </a:lnSpc>
              <a:spcBef>
                <a:spcPct val="20000"/>
              </a:spcBef>
              <a:buClr>
                <a:schemeClr val="folHlink"/>
              </a:buClr>
              <a:buSzPct val="60000"/>
              <a:buFont typeface="Wingdings" pitchFamily="2" charset="2"/>
              <a:buChar char="n"/>
            </a:pPr>
            <a:endParaRPr lang="en-US" sz="2400" b="1">
              <a:solidFill>
                <a:srgbClr val="FF0000"/>
              </a:solidFill>
              <a:ea typeface="PMingLiU" pitchFamily="18" charset="-120"/>
            </a:endParaRPr>
          </a:p>
          <a:p>
            <a:pPr marL="342900" indent="-342900" eaLnBrk="0" hangingPunct="0">
              <a:lnSpc>
                <a:spcPct val="95000"/>
              </a:lnSpc>
              <a:spcBef>
                <a:spcPct val="20000"/>
              </a:spcBef>
              <a:buClr>
                <a:schemeClr val="folHlink"/>
              </a:buClr>
              <a:buSzPct val="60000"/>
              <a:buFont typeface="Wingdings" pitchFamily="2" charset="2"/>
              <a:buChar char="n"/>
            </a:pPr>
            <a:r>
              <a:rPr lang="en-US" sz="2400"/>
              <a:t>High density in the human genome: </a:t>
            </a:r>
            <a:r>
              <a:rPr lang="en-US" sz="2400">
                <a:sym typeface="Symbol" pitchFamily="18" charset="2"/>
              </a:rPr>
              <a:t> 1.2x10</a:t>
            </a:r>
            <a:r>
              <a:rPr lang="en-US" sz="2400" baseline="30000">
                <a:sym typeface="Symbol" pitchFamily="18" charset="2"/>
              </a:rPr>
              <a:t>7</a:t>
            </a:r>
            <a:r>
              <a:rPr lang="en-US" sz="2400">
                <a:sym typeface="Symbol" pitchFamily="18" charset="2"/>
              </a:rPr>
              <a:t> out of </a:t>
            </a:r>
            <a:r>
              <a:rPr lang="en-US" sz="2400"/>
              <a:t>3</a:t>
            </a:r>
            <a:r>
              <a:rPr lang="en-US" sz="2400">
                <a:sym typeface="Symbol" pitchFamily="18" charset="2"/>
              </a:rPr>
              <a:t>10</a:t>
            </a:r>
            <a:r>
              <a:rPr lang="en-US" sz="2400" baseline="30000">
                <a:sym typeface="Symbol" pitchFamily="18" charset="2"/>
              </a:rPr>
              <a:t>9 </a:t>
            </a:r>
            <a:r>
              <a:rPr lang="en-US" altLang="zh-CN" sz="2400">
                <a:ea typeface="宋体" pitchFamily="2" charset="-122"/>
              </a:rPr>
              <a:t>base pairs</a:t>
            </a:r>
          </a:p>
          <a:p>
            <a:pPr marL="342900" indent="-342900" eaLnBrk="0" hangingPunct="0">
              <a:lnSpc>
                <a:spcPct val="95000"/>
              </a:lnSpc>
              <a:spcBef>
                <a:spcPct val="20000"/>
              </a:spcBef>
              <a:buClr>
                <a:schemeClr val="folHlink"/>
              </a:buClr>
              <a:buSzPct val="60000"/>
              <a:buFont typeface="Wingdings" pitchFamily="2" charset="2"/>
              <a:buChar char="n"/>
            </a:pPr>
            <a:r>
              <a:rPr lang="en-US" altLang="zh-CN" sz="2400">
                <a:ea typeface="宋体" pitchFamily="2" charset="-122"/>
              </a:rPr>
              <a:t>Vast majority bi-allelic </a:t>
            </a:r>
            <a:r>
              <a:rPr lang="en-US" altLang="zh-CN" sz="2400">
                <a:ea typeface="宋体" pitchFamily="2" charset="-122"/>
                <a:sym typeface="Wingdings" pitchFamily="2" charset="2"/>
              </a:rPr>
              <a:t> 0/1 encoding (major/minor resp.)</a:t>
            </a:r>
          </a:p>
          <a:p>
            <a:pPr marL="342900" indent="-342900" eaLnBrk="0" hangingPunct="0">
              <a:lnSpc>
                <a:spcPct val="95000"/>
              </a:lnSpc>
              <a:spcBef>
                <a:spcPct val="20000"/>
              </a:spcBef>
              <a:buClr>
                <a:schemeClr val="folHlink"/>
              </a:buClr>
              <a:buSzPct val="60000"/>
              <a:buFont typeface="Wingdings" pitchFamily="2" charset="2"/>
              <a:buChar char="n"/>
            </a:pPr>
            <a:r>
              <a:rPr lang="en-US" altLang="zh-CN" sz="2400">
                <a:ea typeface="宋体" pitchFamily="2" charset="-122"/>
                <a:sym typeface="Wingdings" pitchFamily="2" charset="2"/>
              </a:rPr>
              <a:t>SNP Genotypes are critical to Disease-Gene Mapping</a:t>
            </a:r>
          </a:p>
        </p:txBody>
      </p:sp>
      <p:sp>
        <p:nvSpPr>
          <p:cNvPr id="40964" name="Rectangle 4"/>
          <p:cNvSpPr>
            <a:spLocks noChangeArrowheads="1"/>
          </p:cNvSpPr>
          <p:nvPr/>
        </p:nvSpPr>
        <p:spPr bwMode="auto">
          <a:xfrm>
            <a:off x="838200" y="2819400"/>
            <a:ext cx="6705600" cy="1143000"/>
          </a:xfrm>
          <a:prstGeom prst="rect">
            <a:avLst/>
          </a:prstGeom>
          <a:solidFill>
            <a:srgbClr val="FFCC99">
              <a:alpha val="25098"/>
            </a:srgbClr>
          </a:solidFill>
          <a:ln w="9525">
            <a:noFill/>
            <a:miter lim="800000"/>
            <a:headEnd/>
            <a:tailEnd/>
          </a:ln>
        </p:spPr>
        <p:txBody>
          <a:bodyPr/>
          <a:lstStyle/>
          <a:p>
            <a:pPr marL="447675" indent="-447675" eaLnBrk="0" hangingPunct="0">
              <a:lnSpc>
                <a:spcPct val="90000"/>
              </a:lnSpc>
              <a:buSzPct val="70000"/>
            </a:pPr>
            <a:r>
              <a:rPr lang="en-US" altLang="ko-KR" sz="2400">
                <a:solidFill>
                  <a:srgbClr val="000000"/>
                </a:solidFill>
                <a:latin typeface="Century" pitchFamily="18" charset="0"/>
                <a:ea typeface="굴림" pitchFamily="34" charset="-127"/>
              </a:rPr>
              <a:t>… ataggtcc</a:t>
            </a:r>
            <a:r>
              <a:rPr lang="en-US" altLang="ko-KR" sz="2400" b="1">
                <a:solidFill>
                  <a:srgbClr val="FF0000"/>
                </a:solidFill>
                <a:ea typeface="굴림" pitchFamily="34" charset="-127"/>
              </a:rPr>
              <a:t>C</a:t>
            </a:r>
            <a:r>
              <a:rPr lang="en-US" altLang="ko-KR" sz="2400">
                <a:solidFill>
                  <a:srgbClr val="000000"/>
                </a:solidFill>
                <a:latin typeface="Century" pitchFamily="18" charset="0"/>
                <a:ea typeface="굴림" pitchFamily="34" charset="-127"/>
              </a:rPr>
              <a:t>tatttcgcgc</a:t>
            </a:r>
            <a:r>
              <a:rPr lang="en-US" altLang="ko-KR" sz="2400" b="1">
                <a:solidFill>
                  <a:srgbClr val="FF0000"/>
                </a:solidFill>
                <a:ea typeface="굴림" pitchFamily="34" charset="-127"/>
              </a:rPr>
              <a:t>C</a:t>
            </a:r>
            <a:r>
              <a:rPr lang="en-US" altLang="ko-KR" sz="2400">
                <a:solidFill>
                  <a:srgbClr val="000000"/>
                </a:solidFill>
                <a:latin typeface="Century" pitchFamily="18" charset="0"/>
                <a:ea typeface="굴림" pitchFamily="34" charset="-127"/>
              </a:rPr>
              <a:t>gtatacacggg</a:t>
            </a:r>
            <a:r>
              <a:rPr lang="en-US" altLang="ko-KR" sz="2400" b="1">
                <a:solidFill>
                  <a:srgbClr val="FF0000"/>
                </a:solidFill>
                <a:ea typeface="굴림" pitchFamily="34" charset="-127"/>
              </a:rPr>
              <a:t>A</a:t>
            </a:r>
            <a:r>
              <a:rPr lang="en-US" altLang="ko-KR" sz="2400">
                <a:solidFill>
                  <a:srgbClr val="000000"/>
                </a:solidFill>
                <a:latin typeface="Century" pitchFamily="18" charset="0"/>
                <a:ea typeface="굴림" pitchFamily="34" charset="-127"/>
              </a:rPr>
              <a:t>ctata …</a:t>
            </a:r>
            <a:endParaRPr lang="en-US" altLang="ko-KR" sz="2400" b="1">
              <a:solidFill>
                <a:srgbClr val="FF0000"/>
              </a:solidFill>
              <a:ea typeface="굴림" pitchFamily="34" charset="-127"/>
            </a:endParaRPr>
          </a:p>
          <a:p>
            <a:pPr marL="447675" indent="-447675" eaLnBrk="0" hangingPunct="0">
              <a:lnSpc>
                <a:spcPct val="90000"/>
              </a:lnSpc>
              <a:buSzPct val="70000"/>
            </a:pPr>
            <a:r>
              <a:rPr lang="en-US" altLang="ko-KR" sz="2400">
                <a:solidFill>
                  <a:srgbClr val="000000"/>
                </a:solidFill>
                <a:latin typeface="Century" pitchFamily="18" charset="0"/>
                <a:ea typeface="굴림" pitchFamily="34" charset="-127"/>
              </a:rPr>
              <a:t>… ataggtcc</a:t>
            </a:r>
            <a:r>
              <a:rPr lang="en-US" altLang="ko-KR" sz="2400" b="1">
                <a:solidFill>
                  <a:srgbClr val="FF0000"/>
                </a:solidFill>
                <a:ea typeface="굴림" pitchFamily="34" charset="-127"/>
              </a:rPr>
              <a:t>G</a:t>
            </a:r>
            <a:r>
              <a:rPr lang="en-US" altLang="ko-KR" sz="2400">
                <a:solidFill>
                  <a:srgbClr val="000000"/>
                </a:solidFill>
                <a:latin typeface="Century" pitchFamily="18" charset="0"/>
                <a:ea typeface="굴림" pitchFamily="34" charset="-127"/>
              </a:rPr>
              <a:t>tatttcgcgc</a:t>
            </a:r>
            <a:r>
              <a:rPr lang="en-US" altLang="ko-KR" sz="2400" b="1">
                <a:solidFill>
                  <a:srgbClr val="FF0000"/>
                </a:solidFill>
                <a:ea typeface="굴림" pitchFamily="34" charset="-127"/>
              </a:rPr>
              <a:t>C</a:t>
            </a:r>
            <a:r>
              <a:rPr lang="en-US" altLang="ko-KR" sz="2400">
                <a:solidFill>
                  <a:srgbClr val="000000"/>
                </a:solidFill>
                <a:latin typeface="Century" pitchFamily="18" charset="0"/>
                <a:ea typeface="굴림" pitchFamily="34" charset="-127"/>
              </a:rPr>
              <a:t>gtatacacggg</a:t>
            </a:r>
            <a:r>
              <a:rPr lang="en-US" altLang="ko-KR" sz="2400" b="1">
                <a:solidFill>
                  <a:srgbClr val="FF0000"/>
                </a:solidFill>
                <a:ea typeface="굴림" pitchFamily="34" charset="-127"/>
              </a:rPr>
              <a:t>T</a:t>
            </a:r>
            <a:r>
              <a:rPr lang="en-US" altLang="ko-KR" sz="2400">
                <a:solidFill>
                  <a:srgbClr val="000000"/>
                </a:solidFill>
                <a:latin typeface="Century" pitchFamily="18" charset="0"/>
                <a:ea typeface="굴림" pitchFamily="34" charset="-127"/>
              </a:rPr>
              <a:t>ctata …</a:t>
            </a:r>
            <a:endParaRPr lang="en-US" altLang="ko-KR" sz="2400" b="1">
              <a:solidFill>
                <a:srgbClr val="FF0000"/>
              </a:solidFill>
              <a:ea typeface="굴림" pitchFamily="34" charset="-127"/>
            </a:endParaRPr>
          </a:p>
          <a:p>
            <a:pPr marL="447675" indent="-447675" eaLnBrk="0" hangingPunct="0">
              <a:lnSpc>
                <a:spcPct val="90000"/>
              </a:lnSpc>
              <a:buSzPct val="70000"/>
            </a:pPr>
            <a:r>
              <a:rPr lang="en-US" altLang="ko-KR" sz="2400">
                <a:solidFill>
                  <a:srgbClr val="000000"/>
                </a:solidFill>
                <a:latin typeface="Century" pitchFamily="18" charset="0"/>
                <a:ea typeface="굴림" pitchFamily="34" charset="-127"/>
              </a:rPr>
              <a:t>… ataggtcc</a:t>
            </a:r>
            <a:r>
              <a:rPr lang="en-US" altLang="ko-KR" sz="2400" b="1">
                <a:solidFill>
                  <a:srgbClr val="FF0000"/>
                </a:solidFill>
                <a:ea typeface="굴림" pitchFamily="34" charset="-127"/>
              </a:rPr>
              <a:t>C</a:t>
            </a:r>
            <a:r>
              <a:rPr lang="en-US" altLang="ko-KR" sz="2400">
                <a:solidFill>
                  <a:srgbClr val="000000"/>
                </a:solidFill>
                <a:latin typeface="Century" pitchFamily="18" charset="0"/>
                <a:ea typeface="굴림" pitchFamily="34" charset="-127"/>
              </a:rPr>
              <a:t>tatttcgcgc</a:t>
            </a:r>
            <a:r>
              <a:rPr lang="en-US" altLang="ko-KR" sz="2400" b="1">
                <a:solidFill>
                  <a:srgbClr val="FF0000"/>
                </a:solidFill>
                <a:ea typeface="굴림" pitchFamily="34" charset="-127"/>
              </a:rPr>
              <a:t>G</a:t>
            </a:r>
            <a:r>
              <a:rPr lang="en-US" altLang="ko-KR" sz="2400">
                <a:solidFill>
                  <a:srgbClr val="000000"/>
                </a:solidFill>
                <a:latin typeface="Century" pitchFamily="18" charset="0"/>
                <a:ea typeface="굴림" pitchFamily="34" charset="-127"/>
              </a:rPr>
              <a:t>gtatacacggg</a:t>
            </a:r>
            <a:r>
              <a:rPr lang="en-US" altLang="ko-KR" sz="2400" b="1">
                <a:solidFill>
                  <a:srgbClr val="FF0000"/>
                </a:solidFill>
                <a:ea typeface="굴림" pitchFamily="34" charset="-127"/>
              </a:rPr>
              <a:t>T</a:t>
            </a:r>
            <a:r>
              <a:rPr lang="en-US" altLang="ko-KR" sz="2400">
                <a:solidFill>
                  <a:srgbClr val="000000"/>
                </a:solidFill>
                <a:latin typeface="Century" pitchFamily="18" charset="0"/>
                <a:ea typeface="굴림" pitchFamily="34" charset="-127"/>
              </a:rPr>
              <a:t>ctata …</a:t>
            </a:r>
            <a:endParaRPr lang="en-US" altLang="ko-KR" sz="3200">
              <a:ea typeface="굴림" pitchFamily="34" charset="-127"/>
            </a:endParaRPr>
          </a:p>
        </p:txBody>
      </p:sp>
      <p:sp>
        <p:nvSpPr>
          <p:cNvPr id="5" name="Slide Number Placeholder 4"/>
          <p:cNvSpPr>
            <a:spLocks noGrp="1"/>
          </p:cNvSpPr>
          <p:nvPr>
            <p:ph type="sldNum" sz="quarter" idx="12"/>
          </p:nvPr>
        </p:nvSpPr>
        <p:spPr/>
        <p:txBody>
          <a:bodyPr/>
          <a:lstStyle/>
          <a:p>
            <a:pPr>
              <a:defRPr/>
            </a:pPr>
            <a:fld id="{33F715B6-B6C2-4407-8CFF-EAACF463792E}" type="slidenum">
              <a:rPr lang="en-US" smtClean="0"/>
              <a:pPr>
                <a:defRPr/>
              </a:pPr>
              <a:t>131</a:t>
            </a:fld>
            <a:endParaRPr lang="en-US"/>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1991" name="Rectangle 7"/>
          <p:cNvSpPr>
            <a:spLocks noGrp="1" noChangeArrowheads="1"/>
          </p:cNvSpPr>
          <p:nvPr>
            <p:ph type="title"/>
          </p:nvPr>
        </p:nvSpPr>
        <p:spPr>
          <a:xfrm>
            <a:off x="1150938" y="214313"/>
            <a:ext cx="7793037" cy="1233487"/>
          </a:xfrm>
        </p:spPr>
        <p:txBody>
          <a:bodyPr/>
          <a:lstStyle/>
          <a:p>
            <a:r>
              <a:rPr lang="en-US" smtClean="0"/>
              <a:t>Introduction- </a:t>
            </a:r>
            <a:br>
              <a:rPr lang="en-US" smtClean="0"/>
            </a:br>
            <a:r>
              <a:rPr lang="en-US" smtClean="0"/>
              <a:t>Why SNP Genotypes?</a:t>
            </a:r>
          </a:p>
        </p:txBody>
      </p:sp>
      <p:sp>
        <p:nvSpPr>
          <p:cNvPr id="67586" name="Rectangle 2"/>
          <p:cNvSpPr>
            <a:spLocks noGrp="1" noChangeArrowheads="1"/>
          </p:cNvSpPr>
          <p:nvPr>
            <p:ph idx="1"/>
          </p:nvPr>
        </p:nvSpPr>
        <p:spPr>
          <a:xfrm>
            <a:off x="762000" y="1981200"/>
            <a:ext cx="8077200" cy="4419600"/>
          </a:xfrm>
        </p:spPr>
        <p:txBody>
          <a:bodyPr lIns="92075" tIns="46038" rIns="92075" bIns="46038">
            <a:normAutofit fontScale="92500" lnSpcReduction="20000"/>
          </a:bodyPr>
          <a:lstStyle/>
          <a:p>
            <a:pPr>
              <a:lnSpc>
                <a:spcPct val="95000"/>
              </a:lnSpc>
              <a:spcBef>
                <a:spcPct val="50000"/>
              </a:spcBef>
              <a:defRPr/>
            </a:pPr>
            <a:r>
              <a:rPr lang="en-US" sz="2400" dirty="0" smtClean="0"/>
              <a:t>Single Nucleotide Polymorphisms (SNPs) have become the genetic marker of choice for </a:t>
            </a:r>
            <a:r>
              <a:rPr lang="en-US" sz="2400" u="sng" dirty="0" smtClean="0"/>
              <a:t>g</a:t>
            </a:r>
            <a:r>
              <a:rPr lang="en-US" sz="2400" dirty="0" smtClean="0"/>
              <a:t>enome </a:t>
            </a:r>
            <a:r>
              <a:rPr lang="en-US" sz="2400" u="sng" dirty="0" smtClean="0"/>
              <a:t>w</a:t>
            </a:r>
            <a:r>
              <a:rPr lang="en-US" sz="2400" dirty="0" smtClean="0"/>
              <a:t>ide </a:t>
            </a:r>
            <a:r>
              <a:rPr lang="en-US" sz="2400" u="sng" dirty="0" smtClean="0"/>
              <a:t>a</a:t>
            </a:r>
            <a:r>
              <a:rPr lang="en-US" sz="2400" dirty="0" smtClean="0"/>
              <a:t>ssociation </a:t>
            </a:r>
            <a:r>
              <a:rPr lang="en-US" sz="2400" u="sng" dirty="0" smtClean="0"/>
              <a:t>s</a:t>
            </a:r>
            <a:r>
              <a:rPr lang="en-US" sz="2400" dirty="0" smtClean="0"/>
              <a:t>tudies (GWASs)</a:t>
            </a:r>
          </a:p>
          <a:p>
            <a:pPr lvl="1">
              <a:lnSpc>
                <a:spcPct val="95000"/>
              </a:lnSpc>
              <a:spcBef>
                <a:spcPct val="50000"/>
              </a:spcBef>
              <a:defRPr/>
            </a:pPr>
            <a:r>
              <a:rPr lang="en-US" sz="2000" b="1" dirty="0" smtClean="0">
                <a:sym typeface="Wingdings" pitchFamily="2" charset="2"/>
              </a:rPr>
              <a:t>GWAS</a:t>
            </a:r>
            <a:r>
              <a:rPr lang="en-US" sz="2000" dirty="0" smtClean="0">
                <a:sym typeface="Wingdings" pitchFamily="2" charset="2"/>
              </a:rPr>
              <a:t>: Method for mapping disease associated genes by typing a dense set of markers in large numbers of </a:t>
            </a:r>
            <a:r>
              <a:rPr lang="en-US" sz="2000" b="1" dirty="0" smtClean="0">
                <a:sym typeface="Wingdings" pitchFamily="2" charset="2"/>
              </a:rPr>
              <a:t>cases</a:t>
            </a:r>
            <a:r>
              <a:rPr lang="en-US" sz="2000" dirty="0" smtClean="0">
                <a:sym typeface="Wingdings" pitchFamily="2" charset="2"/>
              </a:rPr>
              <a:t> and </a:t>
            </a:r>
            <a:r>
              <a:rPr lang="en-US" sz="2000" b="1" dirty="0" smtClean="0">
                <a:sym typeface="Wingdings" pitchFamily="2" charset="2"/>
              </a:rPr>
              <a:t>controls</a:t>
            </a:r>
            <a:r>
              <a:rPr lang="en-US" sz="2000" dirty="0" smtClean="0">
                <a:sym typeface="Wingdings" pitchFamily="2" charset="2"/>
              </a:rPr>
              <a:t> followed by a statistical test of association. Provides Higher statistical power compared to other gene mapping methods such as linkage for uncovering genetic basis of complex diseases</a:t>
            </a:r>
            <a:endParaRPr lang="en-US" dirty="0" smtClean="0"/>
          </a:p>
          <a:p>
            <a:pPr>
              <a:lnSpc>
                <a:spcPct val="95000"/>
              </a:lnSpc>
              <a:spcBef>
                <a:spcPct val="50000"/>
              </a:spcBef>
              <a:defRPr/>
            </a:pPr>
            <a:r>
              <a:rPr lang="en-US" sz="2400" dirty="0" smtClean="0">
                <a:latin typeface="Arial" charset="0"/>
              </a:rPr>
              <a:t>Ongoing GWASs generate a deluge of genotype data</a:t>
            </a:r>
          </a:p>
          <a:p>
            <a:pPr lvl="1">
              <a:lnSpc>
                <a:spcPct val="95000"/>
              </a:lnSpc>
              <a:spcBef>
                <a:spcPct val="50000"/>
              </a:spcBef>
              <a:defRPr/>
            </a:pPr>
            <a:r>
              <a:rPr lang="en-US" sz="2000" dirty="0" smtClean="0">
                <a:latin typeface="Arial" charset="0"/>
              </a:rPr>
              <a:t>Genetic Association Information Network (GAIN): 6 studies totaling 18,000 individuals typed at 500,000 to 940,000 SNP loci</a:t>
            </a:r>
          </a:p>
          <a:p>
            <a:pPr lvl="1">
              <a:lnSpc>
                <a:spcPct val="95000"/>
              </a:lnSpc>
              <a:spcBef>
                <a:spcPct val="50000"/>
              </a:spcBef>
              <a:defRPr/>
            </a:pPr>
            <a:r>
              <a:rPr lang="en-US" sz="2000" dirty="0" err="1" smtClean="0">
                <a:latin typeface="Arial" charset="0"/>
              </a:rPr>
              <a:t>Wellcome</a:t>
            </a:r>
            <a:r>
              <a:rPr lang="en-US" sz="2000" dirty="0" smtClean="0">
                <a:latin typeface="Arial" charset="0"/>
              </a:rPr>
              <a:t> Trust Case-Control Consortium (WTCCC): 7 studies totaling 17,000 individuals typed at 500,000 SNP</a:t>
            </a:r>
          </a:p>
          <a:p>
            <a:pPr>
              <a:lnSpc>
                <a:spcPct val="95000"/>
              </a:lnSpc>
              <a:spcBef>
                <a:spcPct val="50000"/>
              </a:spcBef>
              <a:defRPr/>
            </a:pPr>
            <a:r>
              <a:rPr lang="en-US" sz="2400" dirty="0" smtClean="0">
                <a:latin typeface="Arial" charset="0"/>
              </a:rPr>
              <a:t>Major concern: quality of genotype data</a:t>
            </a:r>
          </a:p>
        </p:txBody>
      </p:sp>
      <p:sp>
        <p:nvSpPr>
          <p:cNvPr id="41987" name="Rectangle 3"/>
          <p:cNvSpPr>
            <a:spLocks noChangeArrowheads="1"/>
          </p:cNvSpPr>
          <p:nvPr/>
        </p:nvSpPr>
        <p:spPr bwMode="auto">
          <a:xfrm>
            <a:off x="3846513" y="5278438"/>
            <a:ext cx="3633787" cy="384175"/>
          </a:xfrm>
          <a:prstGeom prst="rect">
            <a:avLst/>
          </a:prstGeom>
          <a:noFill/>
          <a:ln w="9525">
            <a:noFill/>
            <a:miter lim="800000"/>
            <a:headEnd/>
            <a:tailEnd/>
          </a:ln>
        </p:spPr>
        <p:txBody>
          <a:bodyPr/>
          <a:lstStyle/>
          <a:p>
            <a:pPr eaLnBrk="0" hangingPunct="0"/>
            <a:endParaRPr lang="en-US"/>
          </a:p>
        </p:txBody>
      </p:sp>
      <p:sp>
        <p:nvSpPr>
          <p:cNvPr id="41988" name="Rectangle 4"/>
          <p:cNvSpPr>
            <a:spLocks noChangeArrowheads="1"/>
          </p:cNvSpPr>
          <p:nvPr/>
        </p:nvSpPr>
        <p:spPr bwMode="auto">
          <a:xfrm>
            <a:off x="3603625" y="5227638"/>
            <a:ext cx="3633788" cy="384175"/>
          </a:xfrm>
          <a:prstGeom prst="rect">
            <a:avLst/>
          </a:prstGeom>
          <a:noFill/>
          <a:ln w="9525">
            <a:noFill/>
            <a:miter lim="800000"/>
            <a:headEnd/>
            <a:tailEnd/>
          </a:ln>
        </p:spPr>
        <p:txBody>
          <a:bodyPr/>
          <a:lstStyle/>
          <a:p>
            <a:pPr eaLnBrk="0" hangingPunct="0"/>
            <a:endParaRPr lang="en-US"/>
          </a:p>
        </p:txBody>
      </p:sp>
      <p:sp>
        <p:nvSpPr>
          <p:cNvPr id="41989" name="Rectangle 5"/>
          <p:cNvSpPr>
            <a:spLocks noChangeArrowheads="1"/>
          </p:cNvSpPr>
          <p:nvPr/>
        </p:nvSpPr>
        <p:spPr bwMode="auto">
          <a:xfrm>
            <a:off x="3810000" y="4821238"/>
            <a:ext cx="3059113" cy="301625"/>
          </a:xfrm>
          <a:prstGeom prst="rect">
            <a:avLst/>
          </a:prstGeom>
          <a:noFill/>
          <a:ln w="9525">
            <a:noFill/>
            <a:miter lim="800000"/>
            <a:headEnd/>
            <a:tailEnd/>
          </a:ln>
        </p:spPr>
        <p:txBody>
          <a:bodyPr/>
          <a:lstStyle/>
          <a:p>
            <a:pPr eaLnBrk="0" hangingPunct="0"/>
            <a:endParaRPr lang="en-US"/>
          </a:p>
        </p:txBody>
      </p:sp>
      <p:sp>
        <p:nvSpPr>
          <p:cNvPr id="41990" name="Rectangle 6"/>
          <p:cNvSpPr>
            <a:spLocks noChangeArrowheads="1"/>
          </p:cNvSpPr>
          <p:nvPr/>
        </p:nvSpPr>
        <p:spPr bwMode="auto">
          <a:xfrm>
            <a:off x="3810000" y="4821238"/>
            <a:ext cx="3059113" cy="301625"/>
          </a:xfrm>
          <a:prstGeom prst="rect">
            <a:avLst/>
          </a:prstGeom>
          <a:noFill/>
          <a:ln w="9525">
            <a:noFill/>
            <a:miter lim="800000"/>
            <a:headEnd/>
            <a:tailEnd/>
          </a:ln>
        </p:spPr>
        <p:txBody>
          <a:bodyPr/>
          <a:lstStyle/>
          <a:p>
            <a:pPr eaLnBrk="0" hangingPunct="0"/>
            <a:endParaRPr lang="en-US"/>
          </a:p>
        </p:txBody>
      </p:sp>
      <p:sp>
        <p:nvSpPr>
          <p:cNvPr id="8" name="Slide Number Placeholder 7"/>
          <p:cNvSpPr>
            <a:spLocks noGrp="1"/>
          </p:cNvSpPr>
          <p:nvPr>
            <p:ph type="sldNum" sz="quarter" idx="12"/>
          </p:nvPr>
        </p:nvSpPr>
        <p:spPr/>
        <p:txBody>
          <a:bodyPr/>
          <a:lstStyle/>
          <a:p>
            <a:pPr>
              <a:defRPr/>
            </a:pPr>
            <a:fld id="{33F715B6-B6C2-4407-8CFF-EAACF463792E}" type="slidenum">
              <a:rPr lang="en-US" smtClean="0"/>
              <a:pPr>
                <a:defRPr/>
              </a:pPr>
              <a:t>132</a:t>
            </a:fld>
            <a:endParaRPr lang="en-US"/>
          </a:p>
        </p:txBody>
      </p:sp>
    </p:spTree>
  </p:cSld>
  <p:clrMapOvr>
    <a:masterClrMapping/>
  </p:clrMapOv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3011" name="Rectangle 5"/>
          <p:cNvSpPr>
            <a:spLocks noGrp="1" noChangeArrowheads="1"/>
          </p:cNvSpPr>
          <p:nvPr>
            <p:ph type="title"/>
          </p:nvPr>
        </p:nvSpPr>
        <p:spPr>
          <a:xfrm>
            <a:off x="1150938" y="214313"/>
            <a:ext cx="7793037" cy="1690687"/>
          </a:xfrm>
        </p:spPr>
        <p:txBody>
          <a:bodyPr/>
          <a:lstStyle/>
          <a:p>
            <a:r>
              <a:rPr lang="en-US" smtClean="0"/>
              <a:t>Introduction-</a:t>
            </a:r>
            <a:br>
              <a:rPr lang="en-US" smtClean="0"/>
            </a:br>
            <a:r>
              <a:rPr lang="en-US" smtClean="0"/>
              <a:t>Computational Challenges to Disease Gene Mapping</a:t>
            </a:r>
          </a:p>
        </p:txBody>
      </p:sp>
      <p:sp>
        <p:nvSpPr>
          <p:cNvPr id="37892" name="Rectangle 6"/>
          <p:cNvSpPr>
            <a:spLocks noGrp="1" noChangeArrowheads="1"/>
          </p:cNvSpPr>
          <p:nvPr>
            <p:ph idx="1"/>
          </p:nvPr>
        </p:nvSpPr>
        <p:spPr>
          <a:xfrm>
            <a:off x="685800" y="2209800"/>
            <a:ext cx="7772400" cy="4114800"/>
          </a:xfrm>
        </p:spPr>
        <p:txBody>
          <a:bodyPr>
            <a:normAutofit fontScale="47500" lnSpcReduction="20000"/>
          </a:bodyPr>
          <a:lstStyle/>
          <a:p>
            <a:pPr marL="342900" lvl="1" indent="-342900">
              <a:lnSpc>
                <a:spcPct val="90000"/>
              </a:lnSpc>
              <a:buClr>
                <a:schemeClr val="folHlink"/>
              </a:buClr>
              <a:buSzPct val="60000"/>
              <a:defRPr/>
            </a:pPr>
            <a:r>
              <a:rPr lang="en-US" sz="5800" b="1" dirty="0" smtClean="0"/>
              <a:t>Genotype error detection:</a:t>
            </a:r>
            <a:r>
              <a:rPr lang="en-US" sz="5800" dirty="0" smtClean="0"/>
              <a:t> Low levels of genotyping errors can decrease statistical power and invalidate statistical tests for disease association based on haplotypes</a:t>
            </a:r>
          </a:p>
          <a:p>
            <a:pPr marL="342900" lvl="1" indent="-342900">
              <a:lnSpc>
                <a:spcPct val="90000"/>
              </a:lnSpc>
              <a:buClr>
                <a:schemeClr val="folHlink"/>
              </a:buClr>
              <a:buSzPct val="60000"/>
              <a:buFont typeface="Wingdings" pitchFamily="2" charset="2"/>
              <a:buNone/>
              <a:defRPr/>
            </a:pPr>
            <a:r>
              <a:rPr lang="en-US" sz="5800" dirty="0" smtClean="0">
                <a:sym typeface="Wingdings" pitchFamily="2" charset="2"/>
              </a:rPr>
              <a:t> </a:t>
            </a:r>
            <a:endParaRPr lang="en-US" sz="5800" dirty="0" smtClean="0"/>
          </a:p>
          <a:p>
            <a:pPr>
              <a:defRPr/>
            </a:pPr>
            <a:r>
              <a:rPr lang="en-US" sz="5800" b="1" dirty="0" smtClean="0"/>
              <a:t>Handling structural variation data provided by new sequencing technologies: </a:t>
            </a:r>
            <a:r>
              <a:rPr lang="en-US" sz="5800" dirty="0" smtClean="0"/>
              <a:t>Accurate determination of both alleles at variable loci is essential, and is limited by coverage depth due to random nature of shotgun sequencing</a:t>
            </a:r>
          </a:p>
          <a:p>
            <a:pPr>
              <a:lnSpc>
                <a:spcPct val="90000"/>
              </a:lnSpc>
              <a:defRPr/>
            </a:pPr>
            <a:endParaRPr lang="en-US" sz="3600" b="1" dirty="0" smtClean="0"/>
          </a:p>
        </p:txBody>
      </p:sp>
      <p:sp>
        <p:nvSpPr>
          <p:cNvPr id="5" name="Slide Number Placeholder 4"/>
          <p:cNvSpPr>
            <a:spLocks noGrp="1"/>
          </p:cNvSpPr>
          <p:nvPr>
            <p:ph type="sldNum" sz="quarter" idx="12"/>
          </p:nvPr>
        </p:nvSpPr>
        <p:spPr/>
        <p:txBody>
          <a:bodyPr/>
          <a:lstStyle/>
          <a:p>
            <a:pPr>
              <a:defRPr/>
            </a:pPr>
            <a:fld id="{33F715B6-B6C2-4407-8CFF-EAACF463792E}" type="slidenum">
              <a:rPr lang="en-US" smtClean="0"/>
              <a:pPr>
                <a:defRPr/>
              </a:pPr>
              <a:t>133</a:t>
            </a:fld>
            <a:endParaRPr lang="en-US"/>
          </a:p>
        </p:txBody>
      </p:sp>
    </p:spTree>
  </p:cSld>
  <p:clrMapOvr>
    <a:masterClrMapping/>
  </p:clrMapOv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Title 1"/>
          <p:cNvSpPr>
            <a:spLocks noGrp="1"/>
          </p:cNvSpPr>
          <p:nvPr>
            <p:ph type="title"/>
          </p:nvPr>
        </p:nvSpPr>
        <p:spPr>
          <a:xfrm>
            <a:off x="1150938" y="214313"/>
            <a:ext cx="7793037" cy="623887"/>
          </a:xfrm>
        </p:spPr>
        <p:txBody>
          <a:bodyPr/>
          <a:lstStyle/>
          <a:p>
            <a:r>
              <a:rPr lang="en-US" smtClean="0"/>
              <a:t>Outline</a:t>
            </a:r>
          </a:p>
        </p:txBody>
      </p:sp>
      <p:sp>
        <p:nvSpPr>
          <p:cNvPr id="36867" name="Content Placeholder 2"/>
          <p:cNvSpPr>
            <a:spLocks noGrp="1"/>
          </p:cNvSpPr>
          <p:nvPr>
            <p:ph idx="1"/>
          </p:nvPr>
        </p:nvSpPr>
        <p:spPr>
          <a:xfrm>
            <a:off x="609600" y="1981200"/>
            <a:ext cx="8382000" cy="4114800"/>
          </a:xfrm>
        </p:spPr>
        <p:txBody>
          <a:bodyPr>
            <a:normAutofit fontScale="92500" lnSpcReduction="20000"/>
          </a:bodyPr>
          <a:lstStyle/>
          <a:p>
            <a:pPr>
              <a:defRPr/>
            </a:pPr>
            <a:r>
              <a:rPr lang="en-US" dirty="0" smtClean="0"/>
              <a:t>Introduction</a:t>
            </a:r>
          </a:p>
          <a:p>
            <a:pPr>
              <a:defRPr/>
            </a:pPr>
            <a:r>
              <a:rPr lang="en-US" dirty="0" smtClean="0">
                <a:solidFill>
                  <a:srgbClr val="FF0000"/>
                </a:solidFill>
              </a:rPr>
              <a:t>Genotype Error Detection using Hidden Markov Models of Haplotype Diversity</a:t>
            </a:r>
          </a:p>
          <a:p>
            <a:pPr lvl="1" eaLnBrk="1" hangingPunct="1">
              <a:lnSpc>
                <a:spcPct val="80000"/>
              </a:lnSpc>
              <a:spcBef>
                <a:spcPct val="0"/>
              </a:spcBef>
              <a:buSzPct val="100000"/>
              <a:defRPr/>
            </a:pPr>
            <a:r>
              <a:rPr lang="en-US" sz="1800" dirty="0" smtClean="0"/>
              <a:t>Motivation</a:t>
            </a:r>
          </a:p>
          <a:p>
            <a:pPr lvl="1" eaLnBrk="1" hangingPunct="1">
              <a:lnSpc>
                <a:spcPct val="80000"/>
              </a:lnSpc>
              <a:spcBef>
                <a:spcPct val="0"/>
              </a:spcBef>
              <a:buSzPct val="100000"/>
              <a:buFont typeface="Wingdings" pitchFamily="2" charset="2"/>
              <a:buNone/>
              <a:defRPr/>
            </a:pPr>
            <a:endParaRPr lang="en-US" sz="1800" dirty="0" smtClean="0"/>
          </a:p>
          <a:p>
            <a:pPr lvl="1" eaLnBrk="1" hangingPunct="1">
              <a:lnSpc>
                <a:spcPct val="80000"/>
              </a:lnSpc>
              <a:spcBef>
                <a:spcPct val="0"/>
              </a:spcBef>
              <a:buSzPct val="100000"/>
              <a:defRPr/>
            </a:pPr>
            <a:r>
              <a:rPr lang="en-US" sz="1800" dirty="0" smtClean="0"/>
              <a:t>Likelihood Sensitivity Approach to Error Detection</a:t>
            </a:r>
          </a:p>
          <a:p>
            <a:pPr lvl="1" eaLnBrk="1" hangingPunct="1">
              <a:lnSpc>
                <a:spcPct val="80000"/>
              </a:lnSpc>
              <a:spcBef>
                <a:spcPct val="0"/>
              </a:spcBef>
              <a:buSzPct val="100000"/>
              <a:defRPr/>
            </a:pPr>
            <a:endParaRPr lang="en-US" sz="1800" dirty="0" smtClean="0"/>
          </a:p>
          <a:p>
            <a:pPr lvl="1" eaLnBrk="1" hangingPunct="1">
              <a:lnSpc>
                <a:spcPct val="80000"/>
              </a:lnSpc>
              <a:spcBef>
                <a:spcPct val="0"/>
              </a:spcBef>
              <a:buSzPct val="100000"/>
              <a:defRPr/>
            </a:pPr>
            <a:r>
              <a:rPr lang="en-US" sz="1800" dirty="0" smtClean="0"/>
              <a:t>Hidden Markov Model of Haplotype Diversity</a:t>
            </a:r>
          </a:p>
          <a:p>
            <a:pPr lvl="1" eaLnBrk="1" hangingPunct="1">
              <a:lnSpc>
                <a:spcPct val="80000"/>
              </a:lnSpc>
              <a:spcBef>
                <a:spcPct val="0"/>
              </a:spcBef>
              <a:buSzPct val="100000"/>
              <a:defRPr/>
            </a:pPr>
            <a:endParaRPr lang="en-US" sz="1800" dirty="0" smtClean="0"/>
          </a:p>
          <a:p>
            <a:pPr lvl="1" eaLnBrk="1" hangingPunct="1">
              <a:lnSpc>
                <a:spcPct val="80000"/>
              </a:lnSpc>
              <a:spcBef>
                <a:spcPct val="0"/>
              </a:spcBef>
              <a:buSzPct val="100000"/>
              <a:defRPr/>
            </a:pPr>
            <a:r>
              <a:rPr lang="en-US" sz="1800" dirty="0" smtClean="0"/>
              <a:t>Efficiently Computable Likelihood functions</a:t>
            </a:r>
          </a:p>
          <a:p>
            <a:pPr lvl="1" eaLnBrk="1" hangingPunct="1">
              <a:lnSpc>
                <a:spcPct val="80000"/>
              </a:lnSpc>
              <a:spcBef>
                <a:spcPct val="0"/>
              </a:spcBef>
              <a:buSzPct val="100000"/>
              <a:defRPr/>
            </a:pPr>
            <a:endParaRPr lang="en-US" sz="1800" dirty="0" smtClean="0"/>
          </a:p>
          <a:p>
            <a:pPr lvl="1" eaLnBrk="1" hangingPunct="1">
              <a:lnSpc>
                <a:spcPct val="80000"/>
              </a:lnSpc>
              <a:spcBef>
                <a:spcPct val="0"/>
              </a:spcBef>
              <a:buSzPct val="100000"/>
              <a:defRPr/>
            </a:pPr>
            <a:r>
              <a:rPr lang="en-US" sz="1800" dirty="0" smtClean="0"/>
              <a:t>Experimental Results</a:t>
            </a:r>
            <a:endParaRPr lang="en-US" dirty="0" smtClean="0"/>
          </a:p>
          <a:p>
            <a:pPr>
              <a:defRPr/>
            </a:pPr>
            <a:r>
              <a:rPr lang="en-US" dirty="0" smtClean="0"/>
              <a:t>Single Individual Genotyping from Low-Coverage Sequencing Data</a:t>
            </a:r>
          </a:p>
          <a:p>
            <a:pPr>
              <a:defRPr/>
            </a:pPr>
            <a:r>
              <a:rPr lang="en-US" dirty="0" smtClean="0"/>
              <a:t>Conclusion</a:t>
            </a:r>
          </a:p>
        </p:txBody>
      </p:sp>
      <p:sp>
        <p:nvSpPr>
          <p:cNvPr id="4" name="Slide Number Placeholder 3"/>
          <p:cNvSpPr>
            <a:spLocks noGrp="1"/>
          </p:cNvSpPr>
          <p:nvPr>
            <p:ph type="sldNum" sz="quarter" idx="12"/>
          </p:nvPr>
        </p:nvSpPr>
        <p:spPr/>
        <p:txBody>
          <a:bodyPr/>
          <a:lstStyle/>
          <a:p>
            <a:pPr>
              <a:defRPr/>
            </a:pPr>
            <a:fld id="{33F715B6-B6C2-4407-8CFF-EAACF463792E}" type="slidenum">
              <a:rPr lang="en-US" smtClean="0"/>
              <a:pPr>
                <a:defRPr/>
              </a:pPr>
              <a:t>134</a:t>
            </a:fld>
            <a:endParaRPr lang="en-US"/>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914400" y="214313"/>
            <a:ext cx="8029575" cy="1462087"/>
          </a:xfrm>
        </p:spPr>
        <p:txBody>
          <a:bodyPr>
            <a:normAutofit fontScale="90000"/>
          </a:bodyPr>
          <a:lstStyle/>
          <a:p>
            <a:pPr eaLnBrk="1" hangingPunct="1">
              <a:defRPr/>
            </a:pPr>
            <a:r>
              <a:rPr lang="en-US" sz="5400" dirty="0" smtClean="0"/>
              <a:t>Genotype Error Detection-</a:t>
            </a:r>
            <a:br>
              <a:rPr lang="en-US" sz="5400" dirty="0" smtClean="0"/>
            </a:br>
            <a:r>
              <a:rPr lang="en-US" sz="5400" dirty="0" smtClean="0"/>
              <a:t>Motivation</a:t>
            </a:r>
          </a:p>
        </p:txBody>
      </p:sp>
      <p:sp>
        <p:nvSpPr>
          <p:cNvPr id="45059" name="Rectangle 3"/>
          <p:cNvSpPr>
            <a:spLocks noGrp="1" noChangeArrowheads="1"/>
          </p:cNvSpPr>
          <p:nvPr>
            <p:ph idx="1"/>
          </p:nvPr>
        </p:nvSpPr>
        <p:spPr>
          <a:xfrm>
            <a:off x="152400" y="1981200"/>
            <a:ext cx="8839200" cy="4724400"/>
          </a:xfrm>
        </p:spPr>
        <p:txBody>
          <a:bodyPr/>
          <a:lstStyle/>
          <a:p>
            <a:pPr eaLnBrk="1" hangingPunct="1">
              <a:lnSpc>
                <a:spcPct val="80000"/>
              </a:lnSpc>
            </a:pPr>
            <a:r>
              <a:rPr lang="en-US" sz="1800" smtClean="0"/>
              <a:t>A real problem despite advances in genotyping technology</a:t>
            </a:r>
          </a:p>
          <a:p>
            <a:pPr lvl="1" eaLnBrk="1" hangingPunct="1">
              <a:lnSpc>
                <a:spcPct val="80000"/>
              </a:lnSpc>
            </a:pPr>
            <a:r>
              <a:rPr lang="en-US" sz="1600" smtClean="0"/>
              <a:t>[Zaitlen et al. 2005] found 1.1% inconsistencies among the 20 million dbSNP genotypes typed multiple times</a:t>
            </a:r>
          </a:p>
          <a:p>
            <a:pPr lvl="1" eaLnBrk="1" hangingPunct="1">
              <a:lnSpc>
                <a:spcPct val="80000"/>
              </a:lnSpc>
            </a:pPr>
            <a:r>
              <a:rPr lang="en-US" sz="1600" smtClean="0"/>
              <a:t>1% errors decrease power by 10-50% for linkage, and by 5-20% for association [Douglas et al. 00, Abecasis et al. 01]</a:t>
            </a:r>
          </a:p>
          <a:p>
            <a:pPr eaLnBrk="1" hangingPunct="1">
              <a:lnSpc>
                <a:spcPct val="80000"/>
              </a:lnSpc>
            </a:pPr>
            <a:r>
              <a:rPr lang="en-US" sz="1800" smtClean="0"/>
              <a:t>Error types</a:t>
            </a:r>
          </a:p>
          <a:p>
            <a:pPr lvl="1" eaLnBrk="1" hangingPunct="1">
              <a:lnSpc>
                <a:spcPct val="80000"/>
              </a:lnSpc>
            </a:pPr>
            <a:r>
              <a:rPr lang="en-US" sz="1600" smtClean="0"/>
              <a:t>Systematic errors (e.g., assay failure) detected by HWE test [Hosking et al. 2004]</a:t>
            </a:r>
          </a:p>
          <a:p>
            <a:pPr lvl="1" eaLnBrk="1" hangingPunct="1">
              <a:lnSpc>
                <a:spcPct val="80000"/>
              </a:lnSpc>
            </a:pPr>
            <a:r>
              <a:rPr lang="en-US" sz="1600" smtClean="0"/>
              <a:t>For pedigree data some errors detected as Mendelian Inconsistencies (MIs)</a:t>
            </a:r>
          </a:p>
          <a:p>
            <a:pPr lvl="2" eaLnBrk="1" hangingPunct="1">
              <a:lnSpc>
                <a:spcPct val="80000"/>
              </a:lnSpc>
            </a:pPr>
            <a:r>
              <a:rPr lang="en-US" sz="1400" smtClean="0"/>
              <a:t>E.g. Only ~30% detectable as MIs for trios [Gordon et al. 1999]</a:t>
            </a:r>
          </a:p>
          <a:p>
            <a:pPr lvl="1" eaLnBrk="1" hangingPunct="1">
              <a:lnSpc>
                <a:spcPct val="80000"/>
              </a:lnSpc>
            </a:pPr>
            <a:r>
              <a:rPr lang="en-US" sz="1600" smtClean="0"/>
              <a:t>Undetected errors</a:t>
            </a:r>
          </a:p>
          <a:p>
            <a:pPr eaLnBrk="1" hangingPunct="1">
              <a:lnSpc>
                <a:spcPct val="80000"/>
              </a:lnSpc>
            </a:pPr>
            <a:r>
              <a:rPr lang="en-US" sz="1800" smtClean="0"/>
              <a:t>Methods for Handling Undetected errors:</a:t>
            </a:r>
          </a:p>
          <a:p>
            <a:pPr lvl="1" eaLnBrk="1" hangingPunct="1">
              <a:lnSpc>
                <a:spcPct val="95000"/>
              </a:lnSpc>
              <a:spcBef>
                <a:spcPct val="50000"/>
              </a:spcBef>
            </a:pPr>
            <a:r>
              <a:rPr lang="en-US" sz="1600" smtClean="0"/>
              <a:t>Improved genotype calling algorithms [Marchini et al. 07,, Xiao et al. 07]</a:t>
            </a:r>
          </a:p>
          <a:p>
            <a:pPr lvl="1" eaLnBrk="1" hangingPunct="1">
              <a:lnSpc>
                <a:spcPct val="95000"/>
              </a:lnSpc>
              <a:spcBef>
                <a:spcPct val="50000"/>
              </a:spcBef>
            </a:pPr>
            <a:r>
              <a:rPr lang="en-US" sz="1600" smtClean="0"/>
              <a:t>Explicit modeling in analysis methods [Cheng 07, Hao &amp; Wang 04, Liu et al. 07] </a:t>
            </a:r>
          </a:p>
          <a:p>
            <a:pPr lvl="1" eaLnBrk="1" hangingPunct="1">
              <a:lnSpc>
                <a:spcPct val="95000"/>
              </a:lnSpc>
              <a:spcBef>
                <a:spcPct val="50000"/>
              </a:spcBef>
            </a:pPr>
            <a:r>
              <a:rPr lang="en-US" sz="1600" b="1" smtClean="0">
                <a:solidFill>
                  <a:schemeClr val="hlink"/>
                </a:solidFill>
              </a:rPr>
              <a:t>Separate error detection step</a:t>
            </a:r>
            <a:r>
              <a:rPr lang="en-US" sz="1600" smtClean="0"/>
              <a:t> </a:t>
            </a:r>
          </a:p>
          <a:p>
            <a:pPr lvl="2" eaLnBrk="1" hangingPunct="1">
              <a:lnSpc>
                <a:spcPct val="95000"/>
              </a:lnSpc>
              <a:spcBef>
                <a:spcPct val="50000"/>
              </a:spcBef>
            </a:pPr>
            <a:r>
              <a:rPr lang="en-US" sz="1400" smtClean="0"/>
              <a:t>Detected errors can be retyped, imputed, or ignored in downstream analyses</a:t>
            </a:r>
          </a:p>
        </p:txBody>
      </p:sp>
      <p:sp>
        <p:nvSpPr>
          <p:cNvPr id="4" name="Slide Number Placeholder 3"/>
          <p:cNvSpPr>
            <a:spLocks noGrp="1"/>
          </p:cNvSpPr>
          <p:nvPr>
            <p:ph type="sldNum" sz="quarter" idx="12"/>
          </p:nvPr>
        </p:nvSpPr>
        <p:spPr/>
        <p:txBody>
          <a:bodyPr/>
          <a:lstStyle/>
          <a:p>
            <a:pPr>
              <a:defRPr/>
            </a:pPr>
            <a:fld id="{33F715B6-B6C2-4407-8CFF-EAACF463792E}" type="slidenum">
              <a:rPr lang="en-US" smtClean="0"/>
              <a:pPr>
                <a:defRPr/>
              </a:pPr>
              <a:t>135</a:t>
            </a:fld>
            <a:endParaRPr lang="en-US"/>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3"/>
          <p:cNvSpPr>
            <a:spLocks noGrp="1" noChangeArrowheads="1"/>
          </p:cNvSpPr>
          <p:nvPr>
            <p:ph type="title"/>
          </p:nvPr>
        </p:nvSpPr>
        <p:spPr>
          <a:xfrm>
            <a:off x="1143000" y="228600"/>
            <a:ext cx="7696200" cy="1285875"/>
          </a:xfrm>
        </p:spPr>
        <p:txBody>
          <a:bodyPr/>
          <a:lstStyle/>
          <a:p>
            <a:r>
              <a:rPr lang="en-US" dirty="0" smtClean="0"/>
              <a:t>Genotype Error Detection-</a:t>
            </a:r>
            <a:br>
              <a:rPr lang="en-US" dirty="0" smtClean="0"/>
            </a:br>
            <a:r>
              <a:rPr lang="en-US" dirty="0" smtClean="0"/>
              <a:t>Haplotypes and Genotypes</a:t>
            </a:r>
          </a:p>
        </p:txBody>
      </p:sp>
      <p:sp>
        <p:nvSpPr>
          <p:cNvPr id="47107" name="Rectangle 4"/>
          <p:cNvSpPr>
            <a:spLocks noGrp="1" noChangeArrowheads="1"/>
          </p:cNvSpPr>
          <p:nvPr>
            <p:ph idx="1"/>
          </p:nvPr>
        </p:nvSpPr>
        <p:spPr>
          <a:xfrm>
            <a:off x="304800" y="2057400"/>
            <a:ext cx="8610600" cy="2819400"/>
          </a:xfrm>
        </p:spPr>
        <p:txBody>
          <a:bodyPr/>
          <a:lstStyle/>
          <a:p>
            <a:pPr>
              <a:spcBef>
                <a:spcPct val="30000"/>
              </a:spcBef>
            </a:pPr>
            <a:r>
              <a:rPr lang="en-US" sz="2000" b="1" dirty="0" smtClean="0">
                <a:solidFill>
                  <a:srgbClr val="FF0000"/>
                </a:solidFill>
              </a:rPr>
              <a:t>Haplotype:</a:t>
            </a:r>
            <a:r>
              <a:rPr lang="en-US" sz="2000" dirty="0" smtClean="0"/>
              <a:t> description of SNP alleles on a chromosome</a:t>
            </a:r>
          </a:p>
          <a:p>
            <a:pPr lvl="1">
              <a:spcBef>
                <a:spcPct val="30000"/>
              </a:spcBef>
            </a:pPr>
            <a:r>
              <a:rPr lang="en-US" sz="1900" dirty="0" smtClean="0"/>
              <a:t>0/1 vector: 0 for major allele, 1 for minor</a:t>
            </a:r>
          </a:p>
          <a:p>
            <a:pPr>
              <a:spcBef>
                <a:spcPct val="30000"/>
              </a:spcBef>
            </a:pPr>
            <a:r>
              <a:rPr lang="en-US" sz="2000" b="1" dirty="0" smtClean="0">
                <a:solidFill>
                  <a:srgbClr val="FF0000"/>
                </a:solidFill>
              </a:rPr>
              <a:t>Diploids:</a:t>
            </a:r>
            <a:r>
              <a:rPr lang="en-US" sz="2000" dirty="0" smtClean="0"/>
              <a:t> two homologous copies of each </a:t>
            </a:r>
            <a:r>
              <a:rPr lang="en-US" sz="2000" dirty="0" err="1" smtClean="0"/>
              <a:t>autosomal</a:t>
            </a:r>
            <a:r>
              <a:rPr lang="en-US" sz="2000" dirty="0" smtClean="0"/>
              <a:t> chromosome</a:t>
            </a:r>
          </a:p>
          <a:p>
            <a:pPr lvl="1">
              <a:spcBef>
                <a:spcPct val="30000"/>
              </a:spcBef>
            </a:pPr>
            <a:r>
              <a:rPr lang="en-US" sz="1900" dirty="0" smtClean="0"/>
              <a:t>One inherited from mother and one from father</a:t>
            </a:r>
            <a:endParaRPr lang="en-US" sz="1700" dirty="0" smtClean="0">
              <a:solidFill>
                <a:srgbClr val="FF0000"/>
              </a:solidFill>
            </a:endParaRPr>
          </a:p>
          <a:p>
            <a:pPr>
              <a:spcBef>
                <a:spcPct val="30000"/>
              </a:spcBef>
            </a:pPr>
            <a:r>
              <a:rPr lang="en-US" sz="2000" b="1" dirty="0" smtClean="0">
                <a:solidFill>
                  <a:srgbClr val="FF0000"/>
                </a:solidFill>
              </a:rPr>
              <a:t>Genotype:</a:t>
            </a:r>
            <a:r>
              <a:rPr lang="en-US" sz="2000" dirty="0" smtClean="0"/>
              <a:t> description of alleles on both chromosomes</a:t>
            </a:r>
          </a:p>
          <a:p>
            <a:pPr lvl="1">
              <a:spcBef>
                <a:spcPct val="30000"/>
              </a:spcBef>
            </a:pPr>
            <a:r>
              <a:rPr lang="en-US" sz="1900" dirty="0" smtClean="0"/>
              <a:t>0/1/2 vector: 0 (1) - both chromosomes contain the major (minor) allele; 2  - the chromosomes contain different alleles</a:t>
            </a:r>
          </a:p>
        </p:txBody>
      </p:sp>
      <p:sp>
        <p:nvSpPr>
          <p:cNvPr id="47108" name="Line 5"/>
          <p:cNvSpPr>
            <a:spLocks noChangeShapeType="1"/>
          </p:cNvSpPr>
          <p:nvPr/>
        </p:nvSpPr>
        <p:spPr bwMode="auto">
          <a:xfrm>
            <a:off x="2743200" y="6019800"/>
            <a:ext cx="2133600" cy="0"/>
          </a:xfrm>
          <a:prstGeom prst="line">
            <a:avLst/>
          </a:prstGeom>
          <a:noFill/>
          <a:ln w="9525">
            <a:noFill/>
            <a:round/>
            <a:headEnd/>
            <a:tailEnd/>
          </a:ln>
        </p:spPr>
        <p:txBody>
          <a:bodyPr/>
          <a:lstStyle/>
          <a:p>
            <a:endParaRPr lang="en-US"/>
          </a:p>
        </p:txBody>
      </p:sp>
      <p:grpSp>
        <p:nvGrpSpPr>
          <p:cNvPr id="2" name="Group 15"/>
          <p:cNvGrpSpPr>
            <a:grpSpLocks/>
          </p:cNvGrpSpPr>
          <p:nvPr/>
        </p:nvGrpSpPr>
        <p:grpSpPr bwMode="auto">
          <a:xfrm>
            <a:off x="381000" y="4953000"/>
            <a:ext cx="8382000" cy="1676400"/>
            <a:chOff x="288" y="3024"/>
            <a:chExt cx="5280" cy="1056"/>
          </a:xfrm>
        </p:grpSpPr>
        <p:sp>
          <p:nvSpPr>
            <p:cNvPr id="47110" name="Rectangle 2"/>
            <p:cNvSpPr>
              <a:spLocks noChangeArrowheads="1"/>
            </p:cNvSpPr>
            <p:nvPr/>
          </p:nvSpPr>
          <p:spPr bwMode="auto">
            <a:xfrm>
              <a:off x="288" y="3024"/>
              <a:ext cx="5280" cy="1056"/>
            </a:xfrm>
            <a:prstGeom prst="rect">
              <a:avLst/>
            </a:prstGeom>
            <a:solidFill>
              <a:srgbClr val="FFCC99">
                <a:alpha val="25098"/>
              </a:srgbClr>
            </a:solidFill>
            <a:ln w="9525">
              <a:solidFill>
                <a:schemeClr val="tx1"/>
              </a:solidFill>
              <a:miter lim="800000"/>
              <a:headEnd/>
              <a:tailEnd/>
            </a:ln>
          </p:spPr>
          <p:txBody>
            <a:bodyPr wrap="none" anchor="ctr"/>
            <a:lstStyle/>
            <a:p>
              <a:pPr eaLnBrk="0" hangingPunct="0"/>
              <a:endParaRPr lang="en-US"/>
            </a:p>
          </p:txBody>
        </p:sp>
        <p:grpSp>
          <p:nvGrpSpPr>
            <p:cNvPr id="3" name="Group 6"/>
            <p:cNvGrpSpPr>
              <a:grpSpLocks/>
            </p:cNvGrpSpPr>
            <p:nvPr/>
          </p:nvGrpSpPr>
          <p:grpSpPr bwMode="auto">
            <a:xfrm>
              <a:off x="1056" y="3120"/>
              <a:ext cx="1536" cy="892"/>
              <a:chOff x="1536" y="3168"/>
              <a:chExt cx="1536" cy="892"/>
            </a:xfrm>
          </p:grpSpPr>
          <p:sp>
            <p:nvSpPr>
              <p:cNvPr id="47117" name="Text Box 7"/>
              <p:cNvSpPr txBox="1">
                <a:spLocks noChangeArrowheads="1"/>
              </p:cNvSpPr>
              <p:nvPr/>
            </p:nvSpPr>
            <p:spPr bwMode="auto">
              <a:xfrm>
                <a:off x="1824" y="3168"/>
                <a:ext cx="1214" cy="892"/>
              </a:xfrm>
              <a:prstGeom prst="rect">
                <a:avLst/>
              </a:prstGeom>
              <a:noFill/>
              <a:ln w="9525" algn="ctr">
                <a:noFill/>
                <a:miter lim="800000"/>
                <a:headEnd/>
                <a:tailEnd/>
              </a:ln>
            </p:spPr>
            <p:txBody>
              <a:bodyPr wrap="none">
                <a:spAutoFit/>
              </a:bodyPr>
              <a:lstStyle/>
              <a:p>
                <a:pPr marL="533400" indent="-533400" eaLnBrk="0" hangingPunct="0">
                  <a:lnSpc>
                    <a:spcPct val="90000"/>
                  </a:lnSpc>
                  <a:spcBef>
                    <a:spcPct val="20000"/>
                  </a:spcBef>
                  <a:buClr>
                    <a:srgbClr val="CC3300"/>
                  </a:buClr>
                  <a:buSzPct val="70000"/>
                  <a:buFont typeface="Wingdings" pitchFamily="2" charset="2"/>
                  <a:buNone/>
                </a:pPr>
                <a:r>
                  <a:rPr lang="en-US" sz="2800"/>
                  <a:t>0</a:t>
                </a:r>
                <a:r>
                  <a:rPr lang="en-US" sz="2800">
                    <a:solidFill>
                      <a:srgbClr val="FF0000"/>
                    </a:solidFill>
                  </a:rPr>
                  <a:t>1</a:t>
                </a:r>
                <a:r>
                  <a:rPr lang="en-US" sz="2800"/>
                  <a:t>1</a:t>
                </a:r>
                <a:r>
                  <a:rPr lang="en-US" sz="2800">
                    <a:solidFill>
                      <a:srgbClr val="FF0000"/>
                    </a:solidFill>
                  </a:rPr>
                  <a:t>0</a:t>
                </a:r>
                <a:r>
                  <a:rPr lang="en-US" sz="2800"/>
                  <a:t>00</a:t>
                </a:r>
                <a:r>
                  <a:rPr lang="en-US" sz="2800">
                    <a:solidFill>
                      <a:srgbClr val="FF0000"/>
                    </a:solidFill>
                  </a:rPr>
                  <a:t>1</a:t>
                </a:r>
                <a:r>
                  <a:rPr lang="en-US" sz="2800"/>
                  <a:t>10</a:t>
                </a:r>
              </a:p>
              <a:p>
                <a:pPr marL="533400" indent="-533400" eaLnBrk="0" hangingPunct="0">
                  <a:lnSpc>
                    <a:spcPct val="90000"/>
                  </a:lnSpc>
                  <a:spcBef>
                    <a:spcPct val="20000"/>
                  </a:spcBef>
                  <a:buClr>
                    <a:srgbClr val="CC3300"/>
                  </a:buClr>
                  <a:buSzPct val="70000"/>
                  <a:buFont typeface="Wingdings" pitchFamily="2" charset="2"/>
                  <a:buNone/>
                </a:pPr>
                <a:r>
                  <a:rPr lang="en-US" sz="2800"/>
                  <a:t>0</a:t>
                </a:r>
                <a:r>
                  <a:rPr lang="en-US" sz="2800">
                    <a:solidFill>
                      <a:srgbClr val="FF0000"/>
                    </a:solidFill>
                  </a:rPr>
                  <a:t>0</a:t>
                </a:r>
                <a:r>
                  <a:rPr lang="en-US" sz="2800"/>
                  <a:t>1</a:t>
                </a:r>
                <a:r>
                  <a:rPr lang="en-US" sz="2800">
                    <a:solidFill>
                      <a:srgbClr val="FF0000"/>
                    </a:solidFill>
                  </a:rPr>
                  <a:t>1</a:t>
                </a:r>
                <a:r>
                  <a:rPr lang="en-US" sz="2800"/>
                  <a:t>00</a:t>
                </a:r>
                <a:r>
                  <a:rPr lang="en-US" sz="2800">
                    <a:solidFill>
                      <a:srgbClr val="FF0000"/>
                    </a:solidFill>
                  </a:rPr>
                  <a:t>0</a:t>
                </a:r>
                <a:r>
                  <a:rPr lang="en-US" sz="2800"/>
                  <a:t>10</a:t>
                </a:r>
              </a:p>
              <a:p>
                <a:pPr marL="533400" indent="-533400" eaLnBrk="0" hangingPunct="0">
                  <a:lnSpc>
                    <a:spcPct val="90000"/>
                  </a:lnSpc>
                  <a:spcBef>
                    <a:spcPct val="20000"/>
                  </a:spcBef>
                  <a:buClr>
                    <a:srgbClr val="CC3300"/>
                  </a:buClr>
                  <a:buSzPct val="70000"/>
                  <a:buFont typeface="Wingdings" pitchFamily="2" charset="2"/>
                  <a:buNone/>
                </a:pPr>
                <a:r>
                  <a:rPr lang="en-US" sz="2800"/>
                  <a:t>0</a:t>
                </a:r>
                <a:r>
                  <a:rPr lang="en-US" sz="2800">
                    <a:solidFill>
                      <a:srgbClr val="FF0000"/>
                    </a:solidFill>
                  </a:rPr>
                  <a:t>2</a:t>
                </a:r>
                <a:r>
                  <a:rPr lang="en-US" sz="2800"/>
                  <a:t>1</a:t>
                </a:r>
                <a:r>
                  <a:rPr lang="en-US" sz="2800">
                    <a:solidFill>
                      <a:srgbClr val="FF0000"/>
                    </a:solidFill>
                  </a:rPr>
                  <a:t>2</a:t>
                </a:r>
                <a:r>
                  <a:rPr lang="en-US" sz="2800"/>
                  <a:t>00</a:t>
                </a:r>
                <a:r>
                  <a:rPr lang="en-US" sz="2800">
                    <a:solidFill>
                      <a:srgbClr val="FF0000"/>
                    </a:solidFill>
                  </a:rPr>
                  <a:t>2</a:t>
                </a:r>
                <a:r>
                  <a:rPr lang="en-US" sz="2800"/>
                  <a:t>10</a:t>
                </a:r>
              </a:p>
            </p:txBody>
          </p:sp>
          <p:sp>
            <p:nvSpPr>
              <p:cNvPr id="47118" name="Text Box 8"/>
              <p:cNvSpPr txBox="1">
                <a:spLocks noChangeArrowheads="1"/>
              </p:cNvSpPr>
              <p:nvPr/>
            </p:nvSpPr>
            <p:spPr bwMode="auto">
              <a:xfrm>
                <a:off x="1536" y="3456"/>
                <a:ext cx="279" cy="300"/>
              </a:xfrm>
              <a:prstGeom prst="rect">
                <a:avLst/>
              </a:prstGeom>
              <a:noFill/>
              <a:ln w="9525" algn="ctr">
                <a:noFill/>
                <a:miter lim="800000"/>
                <a:headEnd/>
                <a:tailEnd/>
              </a:ln>
            </p:spPr>
            <p:txBody>
              <a:bodyPr wrap="none">
                <a:spAutoFit/>
              </a:bodyPr>
              <a:lstStyle/>
              <a:p>
                <a:pPr marL="533400" indent="-533400" eaLnBrk="0" hangingPunct="0">
                  <a:lnSpc>
                    <a:spcPct val="90000"/>
                  </a:lnSpc>
                  <a:spcBef>
                    <a:spcPct val="20000"/>
                  </a:spcBef>
                  <a:buClr>
                    <a:srgbClr val="CC3300"/>
                  </a:buClr>
                  <a:buSzPct val="70000"/>
                  <a:buFont typeface="Wingdings" pitchFamily="2" charset="2"/>
                  <a:buNone/>
                </a:pPr>
                <a:r>
                  <a:rPr lang="en-US" sz="2800"/>
                  <a:t>+</a:t>
                </a:r>
              </a:p>
            </p:txBody>
          </p:sp>
          <p:sp>
            <p:nvSpPr>
              <p:cNvPr id="47119" name="Line 9"/>
              <p:cNvSpPr>
                <a:spLocks noChangeShapeType="1"/>
              </p:cNvSpPr>
              <p:nvPr/>
            </p:nvSpPr>
            <p:spPr bwMode="auto">
              <a:xfrm>
                <a:off x="1776" y="3744"/>
                <a:ext cx="1296" cy="0"/>
              </a:xfrm>
              <a:prstGeom prst="line">
                <a:avLst/>
              </a:prstGeom>
              <a:noFill/>
              <a:ln w="22225">
                <a:solidFill>
                  <a:schemeClr val="tx1"/>
                </a:solidFill>
                <a:round/>
                <a:headEnd/>
                <a:tailEnd/>
              </a:ln>
            </p:spPr>
            <p:txBody>
              <a:bodyPr/>
              <a:lstStyle/>
              <a:p>
                <a:endParaRPr lang="en-US"/>
              </a:p>
            </p:txBody>
          </p:sp>
        </p:grpSp>
        <p:sp>
          <p:nvSpPr>
            <p:cNvPr id="47112" name="Text Box 10"/>
            <p:cNvSpPr txBox="1">
              <a:spLocks noChangeArrowheads="1"/>
            </p:cNvSpPr>
            <p:nvPr/>
          </p:nvSpPr>
          <p:spPr bwMode="auto">
            <a:xfrm>
              <a:off x="3168" y="3264"/>
              <a:ext cx="2184" cy="231"/>
            </a:xfrm>
            <a:prstGeom prst="rect">
              <a:avLst/>
            </a:prstGeom>
            <a:noFill/>
            <a:ln w="9525" algn="ctr">
              <a:noFill/>
              <a:miter lim="800000"/>
              <a:headEnd/>
              <a:tailEnd/>
            </a:ln>
          </p:spPr>
          <p:txBody>
            <a:bodyPr wrap="none">
              <a:spAutoFit/>
            </a:bodyPr>
            <a:lstStyle/>
            <a:p>
              <a:pPr marL="533400" indent="-533400" eaLnBrk="0" hangingPunct="0">
                <a:lnSpc>
                  <a:spcPct val="90000"/>
                </a:lnSpc>
                <a:spcBef>
                  <a:spcPct val="20000"/>
                </a:spcBef>
                <a:buClr>
                  <a:srgbClr val="CC3300"/>
                </a:buClr>
                <a:buSzPct val="70000"/>
                <a:buFont typeface="Wingdings" pitchFamily="2" charset="2"/>
                <a:buNone/>
              </a:pPr>
              <a:r>
                <a:rPr lang="en-US" sz="2000" dirty="0"/>
                <a:t>two haplotypes per individual</a:t>
              </a:r>
            </a:p>
          </p:txBody>
        </p:sp>
        <p:sp>
          <p:nvSpPr>
            <p:cNvPr id="47113" name="Text Box 11"/>
            <p:cNvSpPr txBox="1">
              <a:spLocks noChangeArrowheads="1"/>
            </p:cNvSpPr>
            <p:nvPr/>
          </p:nvSpPr>
          <p:spPr bwMode="auto">
            <a:xfrm>
              <a:off x="3192" y="3705"/>
              <a:ext cx="770" cy="231"/>
            </a:xfrm>
            <a:prstGeom prst="rect">
              <a:avLst/>
            </a:prstGeom>
            <a:noFill/>
            <a:ln w="9525" algn="ctr">
              <a:noFill/>
              <a:miter lim="800000"/>
              <a:headEnd/>
              <a:tailEnd/>
            </a:ln>
          </p:spPr>
          <p:txBody>
            <a:bodyPr wrap="none">
              <a:spAutoFit/>
            </a:bodyPr>
            <a:lstStyle/>
            <a:p>
              <a:pPr marL="533400" indent="-533400" eaLnBrk="0" hangingPunct="0">
                <a:lnSpc>
                  <a:spcPct val="90000"/>
                </a:lnSpc>
                <a:spcBef>
                  <a:spcPct val="20000"/>
                </a:spcBef>
                <a:buClr>
                  <a:srgbClr val="CC3300"/>
                </a:buClr>
                <a:buSzPct val="70000"/>
                <a:buFont typeface="Wingdings" pitchFamily="2" charset="2"/>
                <a:buNone/>
              </a:pPr>
              <a:r>
                <a:rPr lang="en-US" sz="2000"/>
                <a:t>genotype</a:t>
              </a:r>
            </a:p>
          </p:txBody>
        </p:sp>
        <p:sp>
          <p:nvSpPr>
            <p:cNvPr id="47114" name="Line 12"/>
            <p:cNvSpPr>
              <a:spLocks noChangeShapeType="1"/>
            </p:cNvSpPr>
            <p:nvPr/>
          </p:nvSpPr>
          <p:spPr bwMode="auto">
            <a:xfrm flipH="1" flipV="1">
              <a:off x="2591" y="3262"/>
              <a:ext cx="529" cy="146"/>
            </a:xfrm>
            <a:prstGeom prst="line">
              <a:avLst/>
            </a:prstGeom>
            <a:noFill/>
            <a:ln w="15875">
              <a:solidFill>
                <a:schemeClr val="tx1"/>
              </a:solidFill>
              <a:round/>
              <a:headEnd/>
              <a:tailEnd type="triangle" w="lg" len="lg"/>
            </a:ln>
          </p:spPr>
          <p:txBody>
            <a:bodyPr/>
            <a:lstStyle/>
            <a:p>
              <a:endParaRPr lang="en-US"/>
            </a:p>
          </p:txBody>
        </p:sp>
        <p:sp>
          <p:nvSpPr>
            <p:cNvPr id="47115" name="Line 13"/>
            <p:cNvSpPr>
              <a:spLocks noChangeShapeType="1"/>
            </p:cNvSpPr>
            <p:nvPr/>
          </p:nvSpPr>
          <p:spPr bwMode="auto">
            <a:xfrm flipH="1">
              <a:off x="2592" y="3408"/>
              <a:ext cx="528" cy="192"/>
            </a:xfrm>
            <a:prstGeom prst="line">
              <a:avLst/>
            </a:prstGeom>
            <a:noFill/>
            <a:ln w="15875">
              <a:solidFill>
                <a:schemeClr val="tx1"/>
              </a:solidFill>
              <a:round/>
              <a:headEnd/>
              <a:tailEnd type="triangle" w="lg" len="lg"/>
            </a:ln>
          </p:spPr>
          <p:txBody>
            <a:bodyPr/>
            <a:lstStyle/>
            <a:p>
              <a:endParaRPr lang="en-US"/>
            </a:p>
          </p:txBody>
        </p:sp>
        <p:sp>
          <p:nvSpPr>
            <p:cNvPr id="47116" name="Line 14"/>
            <p:cNvSpPr>
              <a:spLocks noChangeShapeType="1"/>
            </p:cNvSpPr>
            <p:nvPr/>
          </p:nvSpPr>
          <p:spPr bwMode="auto">
            <a:xfrm flipH="1" flipV="1">
              <a:off x="2688" y="3840"/>
              <a:ext cx="480" cy="0"/>
            </a:xfrm>
            <a:prstGeom prst="line">
              <a:avLst/>
            </a:prstGeom>
            <a:noFill/>
            <a:ln w="15875">
              <a:solidFill>
                <a:schemeClr val="tx1"/>
              </a:solidFill>
              <a:round/>
              <a:headEnd/>
              <a:tailEnd type="triangle" w="lg" len="lg"/>
            </a:ln>
          </p:spPr>
          <p:txBody>
            <a:bodyPr/>
            <a:lstStyle/>
            <a:p>
              <a:endParaRPr lang="en-US"/>
            </a:p>
          </p:txBody>
        </p:sp>
      </p:grpSp>
      <p:sp>
        <p:nvSpPr>
          <p:cNvPr id="16" name="Slide Number Placeholder 15"/>
          <p:cNvSpPr>
            <a:spLocks noGrp="1"/>
          </p:cNvSpPr>
          <p:nvPr>
            <p:ph type="sldNum" sz="quarter" idx="12"/>
          </p:nvPr>
        </p:nvSpPr>
        <p:spPr/>
        <p:txBody>
          <a:bodyPr/>
          <a:lstStyle/>
          <a:p>
            <a:pPr>
              <a:defRPr/>
            </a:pPr>
            <a:fld id="{33F715B6-B6C2-4407-8CFF-EAACF463792E}" type="slidenum">
              <a:rPr lang="en-US" smtClean="0"/>
              <a:pPr>
                <a:defRPr/>
              </a:pPr>
              <a:t>136</a:t>
            </a:fld>
            <a:endParaRPr lang="en-US"/>
          </a:p>
        </p:txBody>
      </p:sp>
    </p:spTree>
  </p:cSld>
  <p:clrMapOvr>
    <a:masterClrMapping/>
  </p:clrMapOvr>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838200" y="381000"/>
            <a:ext cx="8305800" cy="1538288"/>
          </a:xfrm>
        </p:spPr>
        <p:txBody>
          <a:bodyPr/>
          <a:lstStyle/>
          <a:p>
            <a:pPr eaLnBrk="1" hangingPunct="1"/>
            <a:r>
              <a:rPr lang="en-US" sz="3600" smtClean="0"/>
              <a:t>Genotype Error Detection- </a:t>
            </a:r>
            <a:br>
              <a:rPr lang="en-US" sz="3600" smtClean="0"/>
            </a:br>
            <a:r>
              <a:rPr lang="en-US" sz="3600" smtClean="0"/>
              <a:t>Likelihood Sensitivity Approach to Error Detection [Becker et al. 06]</a:t>
            </a:r>
          </a:p>
        </p:txBody>
      </p:sp>
      <p:grpSp>
        <p:nvGrpSpPr>
          <p:cNvPr id="2" name="Group 100"/>
          <p:cNvGrpSpPr>
            <a:grpSpLocks/>
          </p:cNvGrpSpPr>
          <p:nvPr/>
        </p:nvGrpSpPr>
        <p:grpSpPr bwMode="auto">
          <a:xfrm>
            <a:off x="304800" y="2057400"/>
            <a:ext cx="8610600" cy="2514600"/>
            <a:chOff x="192" y="1296"/>
            <a:chExt cx="5424" cy="1584"/>
          </a:xfrm>
        </p:grpSpPr>
        <p:sp>
          <p:nvSpPr>
            <p:cNvPr id="1041" name="Rectangle 101"/>
            <p:cNvSpPr>
              <a:spLocks noChangeArrowheads="1"/>
            </p:cNvSpPr>
            <p:nvPr/>
          </p:nvSpPr>
          <p:spPr bwMode="auto">
            <a:xfrm>
              <a:off x="192" y="1296"/>
              <a:ext cx="5424" cy="1584"/>
            </a:xfrm>
            <a:prstGeom prst="rect">
              <a:avLst/>
            </a:prstGeom>
            <a:noFill/>
            <a:ln w="9525">
              <a:solidFill>
                <a:schemeClr val="tx1"/>
              </a:solidFill>
              <a:miter lim="800000"/>
              <a:headEnd/>
              <a:tailEnd/>
            </a:ln>
          </p:spPr>
          <p:txBody>
            <a:bodyPr wrap="none" anchor="ctr"/>
            <a:lstStyle/>
            <a:p>
              <a:pPr eaLnBrk="0" hangingPunct="0"/>
              <a:endParaRPr lang="en-US"/>
            </a:p>
          </p:txBody>
        </p:sp>
        <p:sp>
          <p:nvSpPr>
            <p:cNvPr id="1042" name="Oval 102"/>
            <p:cNvSpPr>
              <a:spLocks noChangeArrowheads="1"/>
            </p:cNvSpPr>
            <p:nvPr/>
          </p:nvSpPr>
          <p:spPr bwMode="auto">
            <a:xfrm>
              <a:off x="480" y="1584"/>
              <a:ext cx="1008" cy="432"/>
            </a:xfrm>
            <a:prstGeom prst="ellipse">
              <a:avLst/>
            </a:prstGeom>
            <a:solidFill>
              <a:schemeClr val="accent1"/>
            </a:solidFill>
            <a:ln w="9525">
              <a:solidFill>
                <a:schemeClr val="tx1"/>
              </a:solidFill>
              <a:round/>
              <a:headEnd/>
              <a:tailEnd/>
            </a:ln>
          </p:spPr>
          <p:txBody>
            <a:bodyPr wrap="none" anchor="ctr"/>
            <a:lstStyle/>
            <a:p>
              <a:pPr algn="ctr" eaLnBrk="0" hangingPunct="0"/>
              <a:r>
                <a:rPr lang="en-US"/>
                <a:t>0 1 2 1 0 2</a:t>
              </a:r>
            </a:p>
          </p:txBody>
        </p:sp>
        <p:sp>
          <p:nvSpPr>
            <p:cNvPr id="1043" name="Oval 103"/>
            <p:cNvSpPr>
              <a:spLocks noChangeArrowheads="1"/>
            </p:cNvSpPr>
            <p:nvPr/>
          </p:nvSpPr>
          <p:spPr bwMode="auto">
            <a:xfrm>
              <a:off x="2016" y="2352"/>
              <a:ext cx="912" cy="432"/>
            </a:xfrm>
            <a:prstGeom prst="ellipse">
              <a:avLst/>
            </a:prstGeom>
            <a:solidFill>
              <a:schemeClr val="accent1"/>
            </a:solidFill>
            <a:ln w="9525">
              <a:solidFill>
                <a:schemeClr val="tx1"/>
              </a:solidFill>
              <a:round/>
              <a:headEnd/>
              <a:tailEnd/>
            </a:ln>
          </p:spPr>
          <p:txBody>
            <a:bodyPr wrap="none" anchor="ctr"/>
            <a:lstStyle/>
            <a:p>
              <a:pPr algn="ctr" eaLnBrk="0" hangingPunct="0"/>
              <a:r>
                <a:rPr lang="en-US"/>
                <a:t>0 2 2 1 0 2</a:t>
              </a:r>
            </a:p>
          </p:txBody>
        </p:sp>
        <p:sp>
          <p:nvSpPr>
            <p:cNvPr id="1044" name="Oval 104"/>
            <p:cNvSpPr>
              <a:spLocks noChangeArrowheads="1"/>
            </p:cNvSpPr>
            <p:nvPr/>
          </p:nvSpPr>
          <p:spPr bwMode="auto">
            <a:xfrm>
              <a:off x="3072" y="1584"/>
              <a:ext cx="912" cy="432"/>
            </a:xfrm>
            <a:prstGeom prst="ellipse">
              <a:avLst/>
            </a:prstGeom>
            <a:solidFill>
              <a:schemeClr val="accent1"/>
            </a:solidFill>
            <a:ln w="9525">
              <a:solidFill>
                <a:schemeClr val="tx1"/>
              </a:solidFill>
              <a:round/>
              <a:headEnd/>
              <a:tailEnd/>
            </a:ln>
          </p:spPr>
          <p:txBody>
            <a:bodyPr wrap="none" anchor="ctr"/>
            <a:lstStyle/>
            <a:p>
              <a:pPr algn="ctr" eaLnBrk="0" hangingPunct="0"/>
              <a:r>
                <a:rPr lang="en-US"/>
                <a:t>0 2 2 1 0 2</a:t>
              </a:r>
            </a:p>
          </p:txBody>
        </p:sp>
        <p:sp>
          <p:nvSpPr>
            <p:cNvPr id="1045" name="Text Box 105"/>
            <p:cNvSpPr txBox="1">
              <a:spLocks noChangeArrowheads="1"/>
            </p:cNvSpPr>
            <p:nvPr/>
          </p:nvSpPr>
          <p:spPr bwMode="auto">
            <a:xfrm>
              <a:off x="672" y="1344"/>
              <a:ext cx="624" cy="231"/>
            </a:xfrm>
            <a:prstGeom prst="rect">
              <a:avLst/>
            </a:prstGeom>
            <a:noFill/>
            <a:ln w="9525">
              <a:noFill/>
              <a:miter lim="800000"/>
              <a:headEnd/>
              <a:tailEnd/>
            </a:ln>
          </p:spPr>
          <p:txBody>
            <a:bodyPr>
              <a:spAutoFit/>
            </a:bodyPr>
            <a:lstStyle/>
            <a:p>
              <a:pPr eaLnBrk="0" hangingPunct="0">
                <a:spcBef>
                  <a:spcPct val="50000"/>
                </a:spcBef>
              </a:pPr>
              <a:r>
                <a:rPr lang="en-US"/>
                <a:t>Mother</a:t>
              </a:r>
            </a:p>
          </p:txBody>
        </p:sp>
        <p:sp>
          <p:nvSpPr>
            <p:cNvPr id="1046" name="Text Box 106"/>
            <p:cNvSpPr txBox="1">
              <a:spLocks noChangeArrowheads="1"/>
            </p:cNvSpPr>
            <p:nvPr/>
          </p:nvSpPr>
          <p:spPr bwMode="auto">
            <a:xfrm>
              <a:off x="3168" y="1344"/>
              <a:ext cx="912" cy="231"/>
            </a:xfrm>
            <a:prstGeom prst="rect">
              <a:avLst/>
            </a:prstGeom>
            <a:noFill/>
            <a:ln w="9525">
              <a:noFill/>
              <a:miter lim="800000"/>
              <a:headEnd/>
              <a:tailEnd/>
            </a:ln>
          </p:spPr>
          <p:txBody>
            <a:bodyPr>
              <a:spAutoFit/>
            </a:bodyPr>
            <a:lstStyle/>
            <a:p>
              <a:pPr eaLnBrk="0" hangingPunct="0">
                <a:spcBef>
                  <a:spcPct val="50000"/>
                </a:spcBef>
              </a:pPr>
              <a:r>
                <a:rPr lang="en-US"/>
                <a:t> Father</a:t>
              </a:r>
            </a:p>
          </p:txBody>
        </p:sp>
        <p:sp>
          <p:nvSpPr>
            <p:cNvPr id="1047" name="Text Box 107"/>
            <p:cNvSpPr txBox="1">
              <a:spLocks noChangeArrowheads="1"/>
            </p:cNvSpPr>
            <p:nvPr/>
          </p:nvSpPr>
          <p:spPr bwMode="auto">
            <a:xfrm>
              <a:off x="2256" y="2160"/>
              <a:ext cx="912" cy="231"/>
            </a:xfrm>
            <a:prstGeom prst="rect">
              <a:avLst/>
            </a:prstGeom>
            <a:noFill/>
            <a:ln w="9525">
              <a:noFill/>
              <a:miter lim="800000"/>
              <a:headEnd/>
              <a:tailEnd/>
            </a:ln>
          </p:spPr>
          <p:txBody>
            <a:bodyPr>
              <a:spAutoFit/>
            </a:bodyPr>
            <a:lstStyle/>
            <a:p>
              <a:pPr eaLnBrk="0" hangingPunct="0">
                <a:spcBef>
                  <a:spcPct val="50000"/>
                </a:spcBef>
              </a:pPr>
              <a:r>
                <a:rPr lang="en-US"/>
                <a:t>Child</a:t>
              </a:r>
            </a:p>
          </p:txBody>
        </p:sp>
      </p:grpSp>
      <p:grpSp>
        <p:nvGrpSpPr>
          <p:cNvPr id="3" name="Group 136"/>
          <p:cNvGrpSpPr>
            <a:grpSpLocks/>
          </p:cNvGrpSpPr>
          <p:nvPr/>
        </p:nvGrpSpPr>
        <p:grpSpPr bwMode="auto">
          <a:xfrm>
            <a:off x="1008063" y="2590800"/>
            <a:ext cx="7678737" cy="3292475"/>
            <a:chOff x="635" y="1632"/>
            <a:chExt cx="4837" cy="2074"/>
          </a:xfrm>
        </p:grpSpPr>
        <p:sp>
          <p:nvSpPr>
            <p:cNvPr id="1030" name="Text Box 122"/>
            <p:cNvSpPr txBox="1">
              <a:spLocks noChangeArrowheads="1"/>
            </p:cNvSpPr>
            <p:nvPr/>
          </p:nvSpPr>
          <p:spPr bwMode="auto">
            <a:xfrm>
              <a:off x="3984" y="3072"/>
              <a:ext cx="1488" cy="634"/>
            </a:xfrm>
            <a:prstGeom prst="rect">
              <a:avLst/>
            </a:prstGeom>
            <a:noFill/>
            <a:ln w="9525">
              <a:noFill/>
              <a:miter lim="800000"/>
              <a:headEnd/>
              <a:tailEnd/>
            </a:ln>
          </p:spPr>
          <p:txBody>
            <a:bodyPr>
              <a:spAutoFit/>
            </a:bodyPr>
            <a:lstStyle/>
            <a:p>
              <a:pPr eaLnBrk="0" hangingPunct="0">
                <a:spcBef>
                  <a:spcPct val="50000"/>
                </a:spcBef>
              </a:pPr>
              <a:r>
                <a:rPr lang="en-US" sz="2000"/>
                <a:t>Likelihood of best phasing for original trio T </a:t>
              </a:r>
            </a:p>
          </p:txBody>
        </p:sp>
        <p:grpSp>
          <p:nvGrpSpPr>
            <p:cNvPr id="4" name="Group 124"/>
            <p:cNvGrpSpPr>
              <a:grpSpLocks/>
            </p:cNvGrpSpPr>
            <p:nvPr/>
          </p:nvGrpSpPr>
          <p:grpSpPr bwMode="auto">
            <a:xfrm>
              <a:off x="1488" y="1632"/>
              <a:ext cx="3888" cy="1152"/>
              <a:chOff x="1488" y="1632"/>
              <a:chExt cx="3888" cy="1152"/>
            </a:xfrm>
          </p:grpSpPr>
          <p:sp>
            <p:nvSpPr>
              <p:cNvPr id="1032" name="Text Box 125"/>
              <p:cNvSpPr txBox="1">
                <a:spLocks noChangeArrowheads="1"/>
              </p:cNvSpPr>
              <p:nvPr/>
            </p:nvSpPr>
            <p:spPr bwMode="auto">
              <a:xfrm>
                <a:off x="3024" y="2465"/>
                <a:ext cx="1584" cy="319"/>
              </a:xfrm>
              <a:prstGeom prst="rect">
                <a:avLst/>
              </a:prstGeom>
              <a:noFill/>
              <a:ln w="9525">
                <a:noFill/>
                <a:miter lim="800000"/>
                <a:headEnd/>
                <a:tailEnd/>
              </a:ln>
            </p:spPr>
            <p:txBody>
              <a:bodyPr>
                <a:spAutoFit/>
              </a:bodyPr>
              <a:lstStyle/>
              <a:p>
                <a:pPr eaLnBrk="0" hangingPunct="0">
                  <a:lnSpc>
                    <a:spcPct val="50000"/>
                  </a:lnSpc>
                  <a:spcBef>
                    <a:spcPct val="50000"/>
                  </a:spcBef>
                </a:pPr>
                <a:r>
                  <a:rPr lang="en-US"/>
                  <a:t>0 1 1 1 0 0 </a:t>
                </a:r>
                <a:r>
                  <a:rPr lang="en-US" i="1">
                    <a:latin typeface="Times New Roman" pitchFamily="18" charset="0"/>
                  </a:rPr>
                  <a:t>h</a:t>
                </a:r>
                <a:r>
                  <a:rPr lang="en-US" i="1" baseline="-25000">
                    <a:latin typeface="Times New Roman" pitchFamily="18" charset="0"/>
                  </a:rPr>
                  <a:t>1</a:t>
                </a:r>
                <a:endParaRPr lang="en-US"/>
              </a:p>
              <a:p>
                <a:pPr eaLnBrk="0" hangingPunct="0">
                  <a:lnSpc>
                    <a:spcPct val="50000"/>
                  </a:lnSpc>
                  <a:spcBef>
                    <a:spcPct val="50000"/>
                  </a:spcBef>
                </a:pPr>
                <a:r>
                  <a:rPr lang="en-US"/>
                  <a:t>0 0 0 1 0 1 </a:t>
                </a:r>
                <a:r>
                  <a:rPr lang="en-US" i="1">
                    <a:latin typeface="Times New Roman" pitchFamily="18" charset="0"/>
                  </a:rPr>
                  <a:t>h</a:t>
                </a:r>
                <a:r>
                  <a:rPr lang="en-US" i="1" baseline="-25000">
                    <a:latin typeface="Times New Roman" pitchFamily="18" charset="0"/>
                  </a:rPr>
                  <a:t>3</a:t>
                </a:r>
              </a:p>
            </p:txBody>
          </p:sp>
          <p:sp>
            <p:nvSpPr>
              <p:cNvPr id="1033" name="Text Box 126"/>
              <p:cNvSpPr txBox="1">
                <a:spLocks noChangeArrowheads="1"/>
              </p:cNvSpPr>
              <p:nvPr/>
            </p:nvSpPr>
            <p:spPr bwMode="auto">
              <a:xfrm>
                <a:off x="1680" y="1680"/>
                <a:ext cx="1104" cy="319"/>
              </a:xfrm>
              <a:prstGeom prst="rect">
                <a:avLst/>
              </a:prstGeom>
              <a:noFill/>
              <a:ln w="9525">
                <a:noFill/>
                <a:miter lim="800000"/>
                <a:headEnd/>
                <a:tailEnd/>
              </a:ln>
            </p:spPr>
            <p:txBody>
              <a:bodyPr>
                <a:spAutoFit/>
              </a:bodyPr>
              <a:lstStyle/>
              <a:p>
                <a:pPr eaLnBrk="0" hangingPunct="0">
                  <a:lnSpc>
                    <a:spcPct val="50000"/>
                  </a:lnSpc>
                  <a:spcBef>
                    <a:spcPct val="50000"/>
                  </a:spcBef>
                </a:pPr>
                <a:r>
                  <a:rPr lang="en-US"/>
                  <a:t>0 1 1 1 0 0  </a:t>
                </a:r>
                <a:r>
                  <a:rPr lang="en-US" i="1">
                    <a:latin typeface="Times New Roman" pitchFamily="18" charset="0"/>
                  </a:rPr>
                  <a:t>h</a:t>
                </a:r>
                <a:r>
                  <a:rPr lang="en-US" i="1" baseline="-25000">
                    <a:latin typeface="Times New Roman" pitchFamily="18" charset="0"/>
                  </a:rPr>
                  <a:t>1</a:t>
                </a:r>
                <a:endParaRPr lang="en-US" i="1"/>
              </a:p>
              <a:p>
                <a:pPr eaLnBrk="0" hangingPunct="0">
                  <a:lnSpc>
                    <a:spcPct val="50000"/>
                  </a:lnSpc>
                  <a:spcBef>
                    <a:spcPct val="50000"/>
                  </a:spcBef>
                </a:pPr>
                <a:r>
                  <a:rPr lang="en-US"/>
                  <a:t>0 1 0 1 0 1  </a:t>
                </a:r>
                <a:r>
                  <a:rPr lang="en-US" i="1">
                    <a:latin typeface="Times New Roman" pitchFamily="18" charset="0"/>
                  </a:rPr>
                  <a:t>h</a:t>
                </a:r>
                <a:r>
                  <a:rPr lang="en-US" i="1" baseline="-25000">
                    <a:latin typeface="Times New Roman" pitchFamily="18" charset="0"/>
                  </a:rPr>
                  <a:t>2</a:t>
                </a:r>
              </a:p>
            </p:txBody>
          </p:sp>
          <p:sp>
            <p:nvSpPr>
              <p:cNvPr id="1034" name="Line 127"/>
              <p:cNvSpPr>
                <a:spLocks noChangeShapeType="1"/>
              </p:cNvSpPr>
              <p:nvPr/>
            </p:nvSpPr>
            <p:spPr bwMode="auto">
              <a:xfrm flipV="1">
                <a:off x="1488" y="1728"/>
                <a:ext cx="240" cy="48"/>
              </a:xfrm>
              <a:prstGeom prst="line">
                <a:avLst/>
              </a:prstGeom>
              <a:noFill/>
              <a:ln w="9525">
                <a:solidFill>
                  <a:schemeClr val="tx1"/>
                </a:solidFill>
                <a:round/>
                <a:headEnd/>
                <a:tailEnd/>
              </a:ln>
            </p:spPr>
            <p:txBody>
              <a:bodyPr/>
              <a:lstStyle/>
              <a:p>
                <a:endParaRPr lang="en-US"/>
              </a:p>
            </p:txBody>
          </p:sp>
          <p:sp>
            <p:nvSpPr>
              <p:cNvPr id="1035" name="Line 128"/>
              <p:cNvSpPr>
                <a:spLocks noChangeShapeType="1"/>
              </p:cNvSpPr>
              <p:nvPr/>
            </p:nvSpPr>
            <p:spPr bwMode="auto">
              <a:xfrm>
                <a:off x="1488" y="1824"/>
                <a:ext cx="240" cy="96"/>
              </a:xfrm>
              <a:prstGeom prst="line">
                <a:avLst/>
              </a:prstGeom>
              <a:noFill/>
              <a:ln w="9525">
                <a:solidFill>
                  <a:schemeClr val="tx1"/>
                </a:solidFill>
                <a:round/>
                <a:headEnd/>
                <a:tailEnd/>
              </a:ln>
            </p:spPr>
            <p:txBody>
              <a:bodyPr/>
              <a:lstStyle/>
              <a:p>
                <a:endParaRPr lang="en-US"/>
              </a:p>
            </p:txBody>
          </p:sp>
          <p:sp>
            <p:nvSpPr>
              <p:cNvPr id="1036" name="Text Box 129"/>
              <p:cNvSpPr txBox="1">
                <a:spLocks noChangeArrowheads="1"/>
              </p:cNvSpPr>
              <p:nvPr/>
            </p:nvSpPr>
            <p:spPr bwMode="auto">
              <a:xfrm>
                <a:off x="4176" y="1632"/>
                <a:ext cx="1200" cy="319"/>
              </a:xfrm>
              <a:prstGeom prst="rect">
                <a:avLst/>
              </a:prstGeom>
              <a:noFill/>
              <a:ln w="9525">
                <a:noFill/>
                <a:miter lim="800000"/>
                <a:headEnd/>
                <a:tailEnd/>
              </a:ln>
            </p:spPr>
            <p:txBody>
              <a:bodyPr>
                <a:spAutoFit/>
              </a:bodyPr>
              <a:lstStyle/>
              <a:p>
                <a:pPr eaLnBrk="0" hangingPunct="0">
                  <a:lnSpc>
                    <a:spcPct val="50000"/>
                  </a:lnSpc>
                  <a:spcBef>
                    <a:spcPct val="50000"/>
                  </a:spcBef>
                </a:pPr>
                <a:r>
                  <a:rPr lang="en-US"/>
                  <a:t>0 0 0 1 0 1 </a:t>
                </a:r>
                <a:r>
                  <a:rPr lang="en-US" i="1">
                    <a:latin typeface="Times New Roman" pitchFamily="18" charset="0"/>
                  </a:rPr>
                  <a:t> h</a:t>
                </a:r>
                <a:r>
                  <a:rPr lang="en-US" i="1" baseline="-25000">
                    <a:latin typeface="Times New Roman" pitchFamily="18" charset="0"/>
                  </a:rPr>
                  <a:t>3</a:t>
                </a:r>
                <a:endParaRPr lang="en-US" i="1">
                  <a:latin typeface="Times New Roman" pitchFamily="18" charset="0"/>
                </a:endParaRPr>
              </a:p>
              <a:p>
                <a:pPr eaLnBrk="0" hangingPunct="0">
                  <a:lnSpc>
                    <a:spcPct val="50000"/>
                  </a:lnSpc>
                  <a:spcBef>
                    <a:spcPct val="50000"/>
                  </a:spcBef>
                </a:pPr>
                <a:r>
                  <a:rPr lang="en-US"/>
                  <a:t>0 1 1 1 0 0  </a:t>
                </a:r>
                <a:r>
                  <a:rPr lang="en-US" i="1">
                    <a:latin typeface="Times New Roman" pitchFamily="18" charset="0"/>
                  </a:rPr>
                  <a:t>h</a:t>
                </a:r>
                <a:r>
                  <a:rPr lang="en-US" i="1" baseline="-25000">
                    <a:latin typeface="Times New Roman" pitchFamily="18" charset="0"/>
                  </a:rPr>
                  <a:t>4</a:t>
                </a:r>
              </a:p>
            </p:txBody>
          </p:sp>
          <p:sp>
            <p:nvSpPr>
              <p:cNvPr id="1037" name="Line 130"/>
              <p:cNvSpPr>
                <a:spLocks noChangeShapeType="1"/>
              </p:cNvSpPr>
              <p:nvPr/>
            </p:nvSpPr>
            <p:spPr bwMode="auto">
              <a:xfrm flipV="1">
                <a:off x="3936" y="1680"/>
                <a:ext cx="240" cy="96"/>
              </a:xfrm>
              <a:prstGeom prst="line">
                <a:avLst/>
              </a:prstGeom>
              <a:noFill/>
              <a:ln w="9525">
                <a:solidFill>
                  <a:schemeClr val="tx1"/>
                </a:solidFill>
                <a:round/>
                <a:headEnd/>
                <a:tailEnd/>
              </a:ln>
            </p:spPr>
            <p:txBody>
              <a:bodyPr/>
              <a:lstStyle/>
              <a:p>
                <a:endParaRPr lang="en-US"/>
              </a:p>
            </p:txBody>
          </p:sp>
          <p:sp>
            <p:nvSpPr>
              <p:cNvPr id="1038" name="Line 131"/>
              <p:cNvSpPr>
                <a:spLocks noChangeShapeType="1"/>
              </p:cNvSpPr>
              <p:nvPr/>
            </p:nvSpPr>
            <p:spPr bwMode="auto">
              <a:xfrm>
                <a:off x="3936" y="1824"/>
                <a:ext cx="240" cy="48"/>
              </a:xfrm>
              <a:prstGeom prst="line">
                <a:avLst/>
              </a:prstGeom>
              <a:noFill/>
              <a:ln w="9525">
                <a:solidFill>
                  <a:schemeClr val="tx1"/>
                </a:solidFill>
                <a:round/>
                <a:headEnd/>
                <a:tailEnd/>
              </a:ln>
            </p:spPr>
            <p:txBody>
              <a:bodyPr/>
              <a:lstStyle/>
              <a:p>
                <a:endParaRPr lang="en-US"/>
              </a:p>
            </p:txBody>
          </p:sp>
          <p:sp>
            <p:nvSpPr>
              <p:cNvPr id="1039" name="Line 132"/>
              <p:cNvSpPr>
                <a:spLocks noChangeShapeType="1"/>
              </p:cNvSpPr>
              <p:nvPr/>
            </p:nvSpPr>
            <p:spPr bwMode="auto">
              <a:xfrm flipV="1">
                <a:off x="2880" y="2496"/>
                <a:ext cx="192" cy="48"/>
              </a:xfrm>
              <a:prstGeom prst="line">
                <a:avLst/>
              </a:prstGeom>
              <a:noFill/>
              <a:ln w="9525">
                <a:solidFill>
                  <a:schemeClr val="tx1"/>
                </a:solidFill>
                <a:round/>
                <a:headEnd/>
                <a:tailEnd/>
              </a:ln>
            </p:spPr>
            <p:txBody>
              <a:bodyPr/>
              <a:lstStyle/>
              <a:p>
                <a:endParaRPr lang="en-US"/>
              </a:p>
            </p:txBody>
          </p:sp>
          <p:sp>
            <p:nvSpPr>
              <p:cNvPr id="1040" name="Line 133"/>
              <p:cNvSpPr>
                <a:spLocks noChangeShapeType="1"/>
              </p:cNvSpPr>
              <p:nvPr/>
            </p:nvSpPr>
            <p:spPr bwMode="auto">
              <a:xfrm>
                <a:off x="2880" y="2592"/>
                <a:ext cx="192" cy="48"/>
              </a:xfrm>
              <a:prstGeom prst="line">
                <a:avLst/>
              </a:prstGeom>
              <a:noFill/>
              <a:ln w="9525">
                <a:solidFill>
                  <a:schemeClr val="tx1"/>
                </a:solidFill>
                <a:round/>
                <a:headEnd/>
                <a:tailEnd/>
              </a:ln>
            </p:spPr>
            <p:txBody>
              <a:bodyPr/>
              <a:lstStyle/>
              <a:p>
                <a:endParaRPr lang="en-US"/>
              </a:p>
            </p:txBody>
          </p:sp>
        </p:grpSp>
        <p:graphicFrame>
          <p:nvGraphicFramePr>
            <p:cNvPr id="1026" name="Object 135"/>
            <p:cNvGraphicFramePr>
              <a:graphicFrameLocks noChangeAspect="1"/>
            </p:cNvGraphicFramePr>
            <p:nvPr/>
          </p:nvGraphicFramePr>
          <p:xfrm>
            <a:off x="635" y="3103"/>
            <a:ext cx="2946" cy="302"/>
          </p:xfrm>
          <a:graphic>
            <a:graphicData uri="http://schemas.openxmlformats.org/presentationml/2006/ole">
              <p:oleObj spid="_x0000_s269314" name="Equation" r:id="rId5" imgW="2234880" imgH="228600" progId="Equation.3">
                <p:embed/>
              </p:oleObj>
            </a:graphicData>
          </a:graphic>
        </p:graphicFrame>
      </p:grpSp>
      <p:sp>
        <p:nvSpPr>
          <p:cNvPr id="24" name="Slide Number Placeholder 23"/>
          <p:cNvSpPr>
            <a:spLocks noGrp="1"/>
          </p:cNvSpPr>
          <p:nvPr>
            <p:ph type="sldNum" sz="quarter" idx="12"/>
          </p:nvPr>
        </p:nvSpPr>
        <p:spPr/>
        <p:txBody>
          <a:bodyPr/>
          <a:lstStyle/>
          <a:p>
            <a:pPr>
              <a:defRPr/>
            </a:pPr>
            <a:fld id="{33F715B6-B6C2-4407-8CFF-EAACF463792E}" type="slidenum">
              <a:rPr lang="en-US" smtClean="0"/>
              <a:pPr>
                <a:defRPr/>
              </a:pPr>
              <a:t>137</a:t>
            </a:fld>
            <a:endParaRPr lang="en-US"/>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2" name="Rectangle 2"/>
          <p:cNvSpPr>
            <a:spLocks noGrp="1" noChangeArrowheads="1"/>
          </p:cNvSpPr>
          <p:nvPr>
            <p:ph type="title"/>
          </p:nvPr>
        </p:nvSpPr>
        <p:spPr>
          <a:xfrm>
            <a:off x="838200" y="457200"/>
            <a:ext cx="8305800" cy="1462088"/>
          </a:xfrm>
        </p:spPr>
        <p:txBody>
          <a:bodyPr/>
          <a:lstStyle/>
          <a:p>
            <a:pPr eaLnBrk="1" hangingPunct="1"/>
            <a:r>
              <a:rPr lang="en-US" sz="3600" smtClean="0"/>
              <a:t>Genotype Error Detection- </a:t>
            </a:r>
            <a:br>
              <a:rPr lang="en-US" sz="3600" smtClean="0"/>
            </a:br>
            <a:r>
              <a:rPr lang="en-US" sz="3600" smtClean="0"/>
              <a:t>Likelihood Sensitivity Approach to Error Detection [Becker et al. 06]</a:t>
            </a:r>
          </a:p>
        </p:txBody>
      </p:sp>
      <p:grpSp>
        <p:nvGrpSpPr>
          <p:cNvPr id="2" name="Group 3"/>
          <p:cNvGrpSpPr>
            <a:grpSpLocks/>
          </p:cNvGrpSpPr>
          <p:nvPr/>
        </p:nvGrpSpPr>
        <p:grpSpPr bwMode="auto">
          <a:xfrm>
            <a:off x="304800" y="2057400"/>
            <a:ext cx="8610600" cy="2514600"/>
            <a:chOff x="192" y="1296"/>
            <a:chExt cx="5424" cy="1584"/>
          </a:xfrm>
        </p:grpSpPr>
        <p:sp>
          <p:nvSpPr>
            <p:cNvPr id="2068" name="Rectangle 4"/>
            <p:cNvSpPr>
              <a:spLocks noChangeArrowheads="1"/>
            </p:cNvSpPr>
            <p:nvPr/>
          </p:nvSpPr>
          <p:spPr bwMode="auto">
            <a:xfrm>
              <a:off x="192" y="1296"/>
              <a:ext cx="5424" cy="1584"/>
            </a:xfrm>
            <a:prstGeom prst="rect">
              <a:avLst/>
            </a:prstGeom>
            <a:noFill/>
            <a:ln w="9525">
              <a:solidFill>
                <a:schemeClr val="tx1"/>
              </a:solidFill>
              <a:miter lim="800000"/>
              <a:headEnd/>
              <a:tailEnd/>
            </a:ln>
          </p:spPr>
          <p:txBody>
            <a:bodyPr wrap="none" anchor="ctr"/>
            <a:lstStyle/>
            <a:p>
              <a:pPr eaLnBrk="0" hangingPunct="0"/>
              <a:endParaRPr lang="en-US"/>
            </a:p>
          </p:txBody>
        </p:sp>
        <p:sp>
          <p:nvSpPr>
            <p:cNvPr id="2069" name="Oval 5"/>
            <p:cNvSpPr>
              <a:spLocks noChangeArrowheads="1"/>
            </p:cNvSpPr>
            <p:nvPr/>
          </p:nvSpPr>
          <p:spPr bwMode="auto">
            <a:xfrm>
              <a:off x="480" y="1584"/>
              <a:ext cx="1008" cy="432"/>
            </a:xfrm>
            <a:prstGeom prst="ellipse">
              <a:avLst/>
            </a:prstGeom>
            <a:solidFill>
              <a:schemeClr val="accent1"/>
            </a:solidFill>
            <a:ln w="9525">
              <a:solidFill>
                <a:schemeClr val="tx1"/>
              </a:solidFill>
              <a:round/>
              <a:headEnd/>
              <a:tailEnd/>
            </a:ln>
          </p:spPr>
          <p:txBody>
            <a:bodyPr wrap="none" anchor="ctr"/>
            <a:lstStyle/>
            <a:p>
              <a:pPr algn="ctr" eaLnBrk="0" hangingPunct="0"/>
              <a:r>
                <a:rPr lang="en-US"/>
                <a:t>0 1 2 1 0 2</a:t>
              </a:r>
            </a:p>
          </p:txBody>
        </p:sp>
        <p:sp>
          <p:nvSpPr>
            <p:cNvPr id="2070" name="Oval 6"/>
            <p:cNvSpPr>
              <a:spLocks noChangeArrowheads="1"/>
            </p:cNvSpPr>
            <p:nvPr/>
          </p:nvSpPr>
          <p:spPr bwMode="auto">
            <a:xfrm>
              <a:off x="2016" y="2352"/>
              <a:ext cx="912" cy="432"/>
            </a:xfrm>
            <a:prstGeom prst="ellipse">
              <a:avLst/>
            </a:prstGeom>
            <a:solidFill>
              <a:schemeClr val="accent1"/>
            </a:solidFill>
            <a:ln w="9525">
              <a:solidFill>
                <a:schemeClr val="tx1"/>
              </a:solidFill>
              <a:round/>
              <a:headEnd/>
              <a:tailEnd/>
            </a:ln>
          </p:spPr>
          <p:txBody>
            <a:bodyPr wrap="none" anchor="ctr"/>
            <a:lstStyle/>
            <a:p>
              <a:pPr algn="ctr" eaLnBrk="0" hangingPunct="0"/>
              <a:r>
                <a:rPr lang="en-US"/>
                <a:t>0 2 2 1 0 2</a:t>
              </a:r>
            </a:p>
          </p:txBody>
        </p:sp>
        <p:sp>
          <p:nvSpPr>
            <p:cNvPr id="2071" name="Oval 7"/>
            <p:cNvSpPr>
              <a:spLocks noChangeArrowheads="1"/>
            </p:cNvSpPr>
            <p:nvPr/>
          </p:nvSpPr>
          <p:spPr bwMode="auto">
            <a:xfrm>
              <a:off x="3072" y="1584"/>
              <a:ext cx="912" cy="432"/>
            </a:xfrm>
            <a:prstGeom prst="ellipse">
              <a:avLst/>
            </a:prstGeom>
            <a:solidFill>
              <a:schemeClr val="accent1"/>
            </a:solidFill>
            <a:ln w="9525">
              <a:solidFill>
                <a:schemeClr val="tx1"/>
              </a:solidFill>
              <a:round/>
              <a:headEnd/>
              <a:tailEnd/>
            </a:ln>
          </p:spPr>
          <p:txBody>
            <a:bodyPr wrap="none" anchor="ctr"/>
            <a:lstStyle/>
            <a:p>
              <a:pPr algn="ctr" eaLnBrk="0" hangingPunct="0"/>
              <a:r>
                <a:rPr lang="en-US"/>
                <a:t>0 2 2 1 0 2</a:t>
              </a:r>
            </a:p>
          </p:txBody>
        </p:sp>
        <p:sp>
          <p:nvSpPr>
            <p:cNvPr id="2072" name="Text Box 8"/>
            <p:cNvSpPr txBox="1">
              <a:spLocks noChangeArrowheads="1"/>
            </p:cNvSpPr>
            <p:nvPr/>
          </p:nvSpPr>
          <p:spPr bwMode="auto">
            <a:xfrm>
              <a:off x="672" y="1344"/>
              <a:ext cx="624" cy="231"/>
            </a:xfrm>
            <a:prstGeom prst="rect">
              <a:avLst/>
            </a:prstGeom>
            <a:noFill/>
            <a:ln w="9525">
              <a:noFill/>
              <a:miter lim="800000"/>
              <a:headEnd/>
              <a:tailEnd/>
            </a:ln>
          </p:spPr>
          <p:txBody>
            <a:bodyPr>
              <a:spAutoFit/>
            </a:bodyPr>
            <a:lstStyle/>
            <a:p>
              <a:pPr eaLnBrk="0" hangingPunct="0">
                <a:spcBef>
                  <a:spcPct val="50000"/>
                </a:spcBef>
              </a:pPr>
              <a:r>
                <a:rPr lang="en-US"/>
                <a:t>Mother</a:t>
              </a:r>
            </a:p>
          </p:txBody>
        </p:sp>
        <p:sp>
          <p:nvSpPr>
            <p:cNvPr id="2073" name="Text Box 9"/>
            <p:cNvSpPr txBox="1">
              <a:spLocks noChangeArrowheads="1"/>
            </p:cNvSpPr>
            <p:nvPr/>
          </p:nvSpPr>
          <p:spPr bwMode="auto">
            <a:xfrm>
              <a:off x="3168" y="1344"/>
              <a:ext cx="912" cy="231"/>
            </a:xfrm>
            <a:prstGeom prst="rect">
              <a:avLst/>
            </a:prstGeom>
            <a:noFill/>
            <a:ln w="9525">
              <a:noFill/>
              <a:miter lim="800000"/>
              <a:headEnd/>
              <a:tailEnd/>
            </a:ln>
          </p:spPr>
          <p:txBody>
            <a:bodyPr>
              <a:spAutoFit/>
            </a:bodyPr>
            <a:lstStyle/>
            <a:p>
              <a:pPr eaLnBrk="0" hangingPunct="0">
                <a:spcBef>
                  <a:spcPct val="50000"/>
                </a:spcBef>
              </a:pPr>
              <a:r>
                <a:rPr lang="en-US"/>
                <a:t> Father</a:t>
              </a:r>
            </a:p>
          </p:txBody>
        </p:sp>
        <p:sp>
          <p:nvSpPr>
            <p:cNvPr id="2074" name="Text Box 10"/>
            <p:cNvSpPr txBox="1">
              <a:spLocks noChangeArrowheads="1"/>
            </p:cNvSpPr>
            <p:nvPr/>
          </p:nvSpPr>
          <p:spPr bwMode="auto">
            <a:xfrm>
              <a:off x="2256" y="2160"/>
              <a:ext cx="912" cy="231"/>
            </a:xfrm>
            <a:prstGeom prst="rect">
              <a:avLst/>
            </a:prstGeom>
            <a:noFill/>
            <a:ln w="9525">
              <a:noFill/>
              <a:miter lim="800000"/>
              <a:headEnd/>
              <a:tailEnd/>
            </a:ln>
          </p:spPr>
          <p:txBody>
            <a:bodyPr>
              <a:spAutoFit/>
            </a:bodyPr>
            <a:lstStyle/>
            <a:p>
              <a:pPr eaLnBrk="0" hangingPunct="0">
                <a:spcBef>
                  <a:spcPct val="50000"/>
                </a:spcBef>
              </a:pPr>
              <a:r>
                <a:rPr lang="en-US"/>
                <a:t>Child</a:t>
              </a:r>
            </a:p>
          </p:txBody>
        </p:sp>
      </p:grpSp>
      <p:sp>
        <p:nvSpPr>
          <p:cNvPr id="2054" name="Text Box 12"/>
          <p:cNvSpPr txBox="1">
            <a:spLocks noChangeArrowheads="1"/>
          </p:cNvSpPr>
          <p:nvPr/>
        </p:nvSpPr>
        <p:spPr bwMode="auto">
          <a:xfrm>
            <a:off x="6324600" y="4876800"/>
            <a:ext cx="2362200" cy="1006475"/>
          </a:xfrm>
          <a:prstGeom prst="rect">
            <a:avLst/>
          </a:prstGeom>
          <a:noFill/>
          <a:ln w="9525">
            <a:noFill/>
            <a:miter lim="800000"/>
            <a:headEnd/>
            <a:tailEnd/>
          </a:ln>
        </p:spPr>
        <p:txBody>
          <a:bodyPr>
            <a:spAutoFit/>
          </a:bodyPr>
          <a:lstStyle/>
          <a:p>
            <a:pPr eaLnBrk="0" hangingPunct="0">
              <a:spcBef>
                <a:spcPct val="50000"/>
              </a:spcBef>
            </a:pPr>
            <a:r>
              <a:rPr lang="en-US" sz="2000"/>
              <a:t>Likelihood of best phasing for original trio T </a:t>
            </a:r>
          </a:p>
        </p:txBody>
      </p:sp>
      <p:graphicFrame>
        <p:nvGraphicFramePr>
          <p:cNvPr id="2050" name="Object 24"/>
          <p:cNvGraphicFramePr>
            <a:graphicFrameLocks noChangeAspect="1"/>
          </p:cNvGraphicFramePr>
          <p:nvPr/>
        </p:nvGraphicFramePr>
        <p:xfrm>
          <a:off x="1008063" y="4926013"/>
          <a:ext cx="4676775" cy="479425"/>
        </p:xfrm>
        <a:graphic>
          <a:graphicData uri="http://schemas.openxmlformats.org/presentationml/2006/ole">
            <p:oleObj spid="_x0000_s270338" name="Equation" r:id="rId5" imgW="2234880" imgH="228600" progId="Equation.3">
              <p:embed/>
            </p:oleObj>
          </a:graphicData>
        </a:graphic>
      </p:graphicFrame>
      <p:sp>
        <p:nvSpPr>
          <p:cNvPr id="100387" name="Text Box 35"/>
          <p:cNvSpPr txBox="1">
            <a:spLocks noChangeArrowheads="1"/>
          </p:cNvSpPr>
          <p:nvPr/>
        </p:nvSpPr>
        <p:spPr bwMode="auto">
          <a:xfrm>
            <a:off x="3733800" y="3886200"/>
            <a:ext cx="228600" cy="366713"/>
          </a:xfrm>
          <a:prstGeom prst="rect">
            <a:avLst/>
          </a:prstGeom>
          <a:solidFill>
            <a:srgbClr val="FFFF00"/>
          </a:solidFill>
          <a:ln w="9525">
            <a:noFill/>
            <a:miter lim="800000"/>
            <a:headEnd/>
            <a:tailEnd/>
          </a:ln>
        </p:spPr>
        <p:txBody>
          <a:bodyPr lIns="45720" rIns="45720">
            <a:spAutoFit/>
          </a:bodyPr>
          <a:lstStyle/>
          <a:p>
            <a:pPr eaLnBrk="0" hangingPunct="0">
              <a:spcBef>
                <a:spcPct val="50000"/>
              </a:spcBef>
            </a:pPr>
            <a:r>
              <a:rPr lang="en-US"/>
              <a:t>?</a:t>
            </a:r>
          </a:p>
        </p:txBody>
      </p:sp>
      <p:grpSp>
        <p:nvGrpSpPr>
          <p:cNvPr id="3" name="Group 39"/>
          <p:cNvGrpSpPr>
            <a:grpSpLocks/>
          </p:cNvGrpSpPr>
          <p:nvPr/>
        </p:nvGrpSpPr>
        <p:grpSpPr bwMode="auto">
          <a:xfrm>
            <a:off x="762000" y="2590800"/>
            <a:ext cx="7958138" cy="4267200"/>
            <a:chOff x="480" y="1632"/>
            <a:chExt cx="5013" cy="2688"/>
          </a:xfrm>
        </p:grpSpPr>
        <p:grpSp>
          <p:nvGrpSpPr>
            <p:cNvPr id="4" name="Group 25"/>
            <p:cNvGrpSpPr>
              <a:grpSpLocks/>
            </p:cNvGrpSpPr>
            <p:nvPr/>
          </p:nvGrpSpPr>
          <p:grpSpPr bwMode="auto">
            <a:xfrm>
              <a:off x="1488" y="1632"/>
              <a:ext cx="3888" cy="1152"/>
              <a:chOff x="1488" y="1632"/>
              <a:chExt cx="3888" cy="1152"/>
            </a:xfrm>
          </p:grpSpPr>
          <p:sp>
            <p:nvSpPr>
              <p:cNvPr id="2059" name="Text Box 26"/>
              <p:cNvSpPr txBox="1">
                <a:spLocks noChangeArrowheads="1"/>
              </p:cNvSpPr>
              <p:nvPr/>
            </p:nvSpPr>
            <p:spPr bwMode="auto">
              <a:xfrm>
                <a:off x="3024" y="2465"/>
                <a:ext cx="1584" cy="319"/>
              </a:xfrm>
              <a:prstGeom prst="rect">
                <a:avLst/>
              </a:prstGeom>
              <a:noFill/>
              <a:ln w="9525">
                <a:noFill/>
                <a:miter lim="800000"/>
                <a:headEnd/>
                <a:tailEnd/>
              </a:ln>
            </p:spPr>
            <p:txBody>
              <a:bodyPr>
                <a:spAutoFit/>
              </a:bodyPr>
              <a:lstStyle/>
              <a:p>
                <a:pPr eaLnBrk="0" hangingPunct="0">
                  <a:lnSpc>
                    <a:spcPct val="50000"/>
                  </a:lnSpc>
                  <a:spcBef>
                    <a:spcPct val="50000"/>
                  </a:spcBef>
                </a:pPr>
                <a:r>
                  <a:rPr lang="en-US"/>
                  <a:t>0 1 0 1 0 1 </a:t>
                </a:r>
                <a:r>
                  <a:rPr lang="en-US" i="1">
                    <a:latin typeface="Times New Roman" pitchFamily="18" charset="0"/>
                  </a:rPr>
                  <a:t>h’ </a:t>
                </a:r>
                <a:r>
                  <a:rPr lang="en-US" i="1" baseline="-25000">
                    <a:latin typeface="Times New Roman" pitchFamily="18" charset="0"/>
                  </a:rPr>
                  <a:t>1</a:t>
                </a:r>
                <a:r>
                  <a:rPr lang="en-US"/>
                  <a:t> </a:t>
                </a:r>
              </a:p>
              <a:p>
                <a:pPr eaLnBrk="0" hangingPunct="0">
                  <a:lnSpc>
                    <a:spcPct val="50000"/>
                  </a:lnSpc>
                  <a:spcBef>
                    <a:spcPct val="50000"/>
                  </a:spcBef>
                </a:pPr>
                <a:r>
                  <a:rPr lang="en-US"/>
                  <a:t>0 0 0 1 0 0 </a:t>
                </a:r>
                <a:r>
                  <a:rPr lang="en-US" i="1">
                    <a:latin typeface="Times New Roman" pitchFamily="18" charset="0"/>
                  </a:rPr>
                  <a:t>h’ </a:t>
                </a:r>
                <a:r>
                  <a:rPr lang="en-US" i="1" baseline="-25000">
                    <a:latin typeface="Times New Roman" pitchFamily="18" charset="0"/>
                  </a:rPr>
                  <a:t>3</a:t>
                </a:r>
              </a:p>
            </p:txBody>
          </p:sp>
          <p:sp>
            <p:nvSpPr>
              <p:cNvPr id="2060" name="Text Box 27"/>
              <p:cNvSpPr txBox="1">
                <a:spLocks noChangeArrowheads="1"/>
              </p:cNvSpPr>
              <p:nvPr/>
            </p:nvSpPr>
            <p:spPr bwMode="auto">
              <a:xfrm>
                <a:off x="1680" y="1680"/>
                <a:ext cx="1104" cy="319"/>
              </a:xfrm>
              <a:prstGeom prst="rect">
                <a:avLst/>
              </a:prstGeom>
              <a:noFill/>
              <a:ln w="9525">
                <a:noFill/>
                <a:miter lim="800000"/>
                <a:headEnd/>
                <a:tailEnd/>
              </a:ln>
            </p:spPr>
            <p:txBody>
              <a:bodyPr>
                <a:spAutoFit/>
              </a:bodyPr>
              <a:lstStyle/>
              <a:p>
                <a:pPr eaLnBrk="0" hangingPunct="0">
                  <a:lnSpc>
                    <a:spcPct val="50000"/>
                  </a:lnSpc>
                  <a:spcBef>
                    <a:spcPct val="50000"/>
                  </a:spcBef>
                </a:pPr>
                <a:r>
                  <a:rPr lang="en-US"/>
                  <a:t>0 1 0 1 0 1  </a:t>
                </a:r>
                <a:r>
                  <a:rPr lang="en-US" i="1">
                    <a:latin typeface="Times New Roman" pitchFamily="18" charset="0"/>
                  </a:rPr>
                  <a:t>h’</a:t>
                </a:r>
                <a:r>
                  <a:rPr lang="en-US" i="1" baseline="-25000">
                    <a:latin typeface="Times New Roman" pitchFamily="18" charset="0"/>
                  </a:rPr>
                  <a:t>1</a:t>
                </a:r>
              </a:p>
              <a:p>
                <a:pPr eaLnBrk="0" hangingPunct="0">
                  <a:lnSpc>
                    <a:spcPct val="50000"/>
                  </a:lnSpc>
                  <a:spcBef>
                    <a:spcPct val="50000"/>
                  </a:spcBef>
                </a:pPr>
                <a:r>
                  <a:rPr lang="en-US"/>
                  <a:t>0 1 1 1 0 0  </a:t>
                </a:r>
                <a:r>
                  <a:rPr lang="en-US" i="1">
                    <a:latin typeface="Times New Roman" pitchFamily="18" charset="0"/>
                  </a:rPr>
                  <a:t>h’</a:t>
                </a:r>
                <a:r>
                  <a:rPr lang="en-US" i="1" baseline="-25000">
                    <a:latin typeface="Times New Roman" pitchFamily="18" charset="0"/>
                  </a:rPr>
                  <a:t>2</a:t>
                </a:r>
                <a:endParaRPr lang="en-US" i="1">
                  <a:latin typeface="Times New Roman" pitchFamily="18" charset="0"/>
                </a:endParaRPr>
              </a:p>
            </p:txBody>
          </p:sp>
          <p:sp>
            <p:nvSpPr>
              <p:cNvPr id="2061" name="Line 28"/>
              <p:cNvSpPr>
                <a:spLocks noChangeShapeType="1"/>
              </p:cNvSpPr>
              <p:nvPr/>
            </p:nvSpPr>
            <p:spPr bwMode="auto">
              <a:xfrm flipV="1">
                <a:off x="1488" y="1728"/>
                <a:ext cx="240" cy="48"/>
              </a:xfrm>
              <a:prstGeom prst="line">
                <a:avLst/>
              </a:prstGeom>
              <a:noFill/>
              <a:ln w="9525">
                <a:solidFill>
                  <a:schemeClr val="tx1"/>
                </a:solidFill>
                <a:round/>
                <a:headEnd/>
                <a:tailEnd/>
              </a:ln>
            </p:spPr>
            <p:txBody>
              <a:bodyPr/>
              <a:lstStyle/>
              <a:p>
                <a:endParaRPr lang="en-US"/>
              </a:p>
            </p:txBody>
          </p:sp>
          <p:sp>
            <p:nvSpPr>
              <p:cNvPr id="2062" name="Line 29"/>
              <p:cNvSpPr>
                <a:spLocks noChangeShapeType="1"/>
              </p:cNvSpPr>
              <p:nvPr/>
            </p:nvSpPr>
            <p:spPr bwMode="auto">
              <a:xfrm>
                <a:off x="1488" y="1824"/>
                <a:ext cx="240" cy="96"/>
              </a:xfrm>
              <a:prstGeom prst="line">
                <a:avLst/>
              </a:prstGeom>
              <a:noFill/>
              <a:ln w="9525">
                <a:solidFill>
                  <a:schemeClr val="tx1"/>
                </a:solidFill>
                <a:round/>
                <a:headEnd/>
                <a:tailEnd/>
              </a:ln>
            </p:spPr>
            <p:txBody>
              <a:bodyPr/>
              <a:lstStyle/>
              <a:p>
                <a:endParaRPr lang="en-US"/>
              </a:p>
            </p:txBody>
          </p:sp>
          <p:sp>
            <p:nvSpPr>
              <p:cNvPr id="2063" name="Text Box 30"/>
              <p:cNvSpPr txBox="1">
                <a:spLocks noChangeArrowheads="1"/>
              </p:cNvSpPr>
              <p:nvPr/>
            </p:nvSpPr>
            <p:spPr bwMode="auto">
              <a:xfrm>
                <a:off x="4176" y="1632"/>
                <a:ext cx="1200" cy="319"/>
              </a:xfrm>
              <a:prstGeom prst="rect">
                <a:avLst/>
              </a:prstGeom>
              <a:noFill/>
              <a:ln w="9525">
                <a:noFill/>
                <a:miter lim="800000"/>
                <a:headEnd/>
                <a:tailEnd/>
              </a:ln>
            </p:spPr>
            <p:txBody>
              <a:bodyPr>
                <a:spAutoFit/>
              </a:bodyPr>
              <a:lstStyle/>
              <a:p>
                <a:pPr eaLnBrk="0" hangingPunct="0">
                  <a:lnSpc>
                    <a:spcPct val="50000"/>
                  </a:lnSpc>
                  <a:spcBef>
                    <a:spcPct val="50000"/>
                  </a:spcBef>
                </a:pPr>
                <a:r>
                  <a:rPr lang="en-US"/>
                  <a:t>0 0 0 1 0 0 </a:t>
                </a:r>
                <a:r>
                  <a:rPr lang="en-US" i="1">
                    <a:latin typeface="Times New Roman" pitchFamily="18" charset="0"/>
                  </a:rPr>
                  <a:t> h’ </a:t>
                </a:r>
                <a:r>
                  <a:rPr lang="en-US" i="1" baseline="-25000">
                    <a:latin typeface="Times New Roman" pitchFamily="18" charset="0"/>
                  </a:rPr>
                  <a:t>3</a:t>
                </a:r>
                <a:endParaRPr lang="en-US" i="1">
                  <a:latin typeface="Times New Roman" pitchFamily="18" charset="0"/>
                </a:endParaRPr>
              </a:p>
              <a:p>
                <a:pPr eaLnBrk="0" hangingPunct="0">
                  <a:lnSpc>
                    <a:spcPct val="50000"/>
                  </a:lnSpc>
                  <a:spcBef>
                    <a:spcPct val="50000"/>
                  </a:spcBef>
                </a:pPr>
                <a:r>
                  <a:rPr lang="en-US"/>
                  <a:t>0 1 1 1 0 1  </a:t>
                </a:r>
                <a:r>
                  <a:rPr lang="en-US" i="1">
                    <a:latin typeface="Times New Roman" pitchFamily="18" charset="0"/>
                  </a:rPr>
                  <a:t>h’ </a:t>
                </a:r>
                <a:r>
                  <a:rPr lang="en-US" i="1" baseline="-25000">
                    <a:latin typeface="Times New Roman" pitchFamily="18" charset="0"/>
                  </a:rPr>
                  <a:t>4</a:t>
                </a:r>
                <a:endParaRPr lang="en-US" i="1">
                  <a:latin typeface="Times New Roman" pitchFamily="18" charset="0"/>
                </a:endParaRPr>
              </a:p>
            </p:txBody>
          </p:sp>
          <p:sp>
            <p:nvSpPr>
              <p:cNvPr id="2064" name="Line 31"/>
              <p:cNvSpPr>
                <a:spLocks noChangeShapeType="1"/>
              </p:cNvSpPr>
              <p:nvPr/>
            </p:nvSpPr>
            <p:spPr bwMode="auto">
              <a:xfrm flipV="1">
                <a:off x="3936" y="1680"/>
                <a:ext cx="240" cy="96"/>
              </a:xfrm>
              <a:prstGeom prst="line">
                <a:avLst/>
              </a:prstGeom>
              <a:noFill/>
              <a:ln w="9525">
                <a:solidFill>
                  <a:schemeClr val="tx1"/>
                </a:solidFill>
                <a:round/>
                <a:headEnd/>
                <a:tailEnd/>
              </a:ln>
            </p:spPr>
            <p:txBody>
              <a:bodyPr/>
              <a:lstStyle/>
              <a:p>
                <a:endParaRPr lang="en-US"/>
              </a:p>
            </p:txBody>
          </p:sp>
          <p:sp>
            <p:nvSpPr>
              <p:cNvPr id="2065" name="Line 32"/>
              <p:cNvSpPr>
                <a:spLocks noChangeShapeType="1"/>
              </p:cNvSpPr>
              <p:nvPr/>
            </p:nvSpPr>
            <p:spPr bwMode="auto">
              <a:xfrm>
                <a:off x="3936" y="1824"/>
                <a:ext cx="240" cy="48"/>
              </a:xfrm>
              <a:prstGeom prst="line">
                <a:avLst/>
              </a:prstGeom>
              <a:noFill/>
              <a:ln w="9525">
                <a:solidFill>
                  <a:schemeClr val="tx1"/>
                </a:solidFill>
                <a:round/>
                <a:headEnd/>
                <a:tailEnd/>
              </a:ln>
            </p:spPr>
            <p:txBody>
              <a:bodyPr/>
              <a:lstStyle/>
              <a:p>
                <a:endParaRPr lang="en-US"/>
              </a:p>
            </p:txBody>
          </p:sp>
          <p:sp>
            <p:nvSpPr>
              <p:cNvPr id="2066" name="Line 33"/>
              <p:cNvSpPr>
                <a:spLocks noChangeShapeType="1"/>
              </p:cNvSpPr>
              <p:nvPr/>
            </p:nvSpPr>
            <p:spPr bwMode="auto">
              <a:xfrm flipV="1">
                <a:off x="2880" y="2496"/>
                <a:ext cx="192" cy="48"/>
              </a:xfrm>
              <a:prstGeom prst="line">
                <a:avLst/>
              </a:prstGeom>
              <a:noFill/>
              <a:ln w="9525">
                <a:solidFill>
                  <a:schemeClr val="tx1"/>
                </a:solidFill>
                <a:round/>
                <a:headEnd/>
                <a:tailEnd/>
              </a:ln>
            </p:spPr>
            <p:txBody>
              <a:bodyPr/>
              <a:lstStyle/>
              <a:p>
                <a:endParaRPr lang="en-US"/>
              </a:p>
            </p:txBody>
          </p:sp>
          <p:sp>
            <p:nvSpPr>
              <p:cNvPr id="2067" name="Line 34"/>
              <p:cNvSpPr>
                <a:spLocks noChangeShapeType="1"/>
              </p:cNvSpPr>
              <p:nvPr/>
            </p:nvSpPr>
            <p:spPr bwMode="auto">
              <a:xfrm>
                <a:off x="2880" y="2592"/>
                <a:ext cx="192" cy="48"/>
              </a:xfrm>
              <a:prstGeom prst="line">
                <a:avLst/>
              </a:prstGeom>
              <a:noFill/>
              <a:ln w="9525">
                <a:solidFill>
                  <a:schemeClr val="tx1"/>
                </a:solidFill>
                <a:round/>
                <a:headEnd/>
                <a:tailEnd/>
              </a:ln>
            </p:spPr>
            <p:txBody>
              <a:bodyPr/>
              <a:lstStyle/>
              <a:p>
                <a:endParaRPr lang="en-US"/>
              </a:p>
            </p:txBody>
          </p:sp>
        </p:grpSp>
        <p:sp>
          <p:nvSpPr>
            <p:cNvPr id="2058" name="Text Box 36"/>
            <p:cNvSpPr txBox="1">
              <a:spLocks noChangeArrowheads="1"/>
            </p:cNvSpPr>
            <p:nvPr/>
          </p:nvSpPr>
          <p:spPr bwMode="auto">
            <a:xfrm>
              <a:off x="4005" y="3686"/>
              <a:ext cx="1488" cy="634"/>
            </a:xfrm>
            <a:prstGeom prst="rect">
              <a:avLst/>
            </a:prstGeom>
            <a:solidFill>
              <a:srgbClr val="FFFF00"/>
            </a:solidFill>
            <a:ln w="9525">
              <a:noFill/>
              <a:miter lim="800000"/>
              <a:headEnd/>
              <a:tailEnd/>
            </a:ln>
          </p:spPr>
          <p:txBody>
            <a:bodyPr>
              <a:spAutoFit/>
            </a:bodyPr>
            <a:lstStyle/>
            <a:p>
              <a:pPr eaLnBrk="0" hangingPunct="0">
                <a:spcBef>
                  <a:spcPct val="50000"/>
                </a:spcBef>
              </a:pPr>
              <a:r>
                <a:rPr lang="en-US" sz="2000"/>
                <a:t>Likelihood of best phasing for modified trio T’ </a:t>
              </a:r>
            </a:p>
          </p:txBody>
        </p:sp>
        <p:graphicFrame>
          <p:nvGraphicFramePr>
            <p:cNvPr id="2051" name="Object 37"/>
            <p:cNvGraphicFramePr>
              <a:graphicFrameLocks noChangeAspect="1"/>
            </p:cNvGraphicFramePr>
            <p:nvPr/>
          </p:nvGraphicFramePr>
          <p:xfrm>
            <a:off x="480" y="3779"/>
            <a:ext cx="3298" cy="301"/>
          </p:xfrm>
          <a:graphic>
            <a:graphicData uri="http://schemas.openxmlformats.org/presentationml/2006/ole">
              <p:oleObj spid="_x0000_s270339" name="Equation" r:id="rId6" imgW="2501640" imgH="228600" progId="Equation.3">
                <p:embed/>
              </p:oleObj>
            </a:graphicData>
          </a:graphic>
        </p:graphicFrame>
      </p:grpSp>
      <p:sp>
        <p:nvSpPr>
          <p:cNvPr id="27" name="Slide Number Placeholder 26"/>
          <p:cNvSpPr>
            <a:spLocks noGrp="1"/>
          </p:cNvSpPr>
          <p:nvPr>
            <p:ph type="sldNum" sz="quarter" idx="12"/>
          </p:nvPr>
        </p:nvSpPr>
        <p:spPr/>
        <p:txBody>
          <a:bodyPr/>
          <a:lstStyle/>
          <a:p>
            <a:pPr>
              <a:defRPr/>
            </a:pPr>
            <a:fld id="{33F715B6-B6C2-4407-8CFF-EAACF463792E}" type="slidenum">
              <a:rPr lang="en-US" smtClean="0"/>
              <a:pPr>
                <a:defRPr/>
              </a:pPr>
              <a:t>138</a:t>
            </a:fld>
            <a:endParaRPr lang="en-US"/>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00387"/>
                                        </p:tgtEl>
                                        <p:attrNameLst>
                                          <p:attrName>style.visibility</p:attrName>
                                        </p:attrNameLst>
                                      </p:cBhvr>
                                      <p:to>
                                        <p:strVal val="visible"/>
                                      </p:to>
                                    </p:set>
                                    <p:anim calcmode="lin" valueType="num">
                                      <p:cBhvr>
                                        <p:cTn id="7" dur="1000" fill="hold"/>
                                        <p:tgtEl>
                                          <p:spTgt spid="100387"/>
                                        </p:tgtEl>
                                        <p:attrNameLst>
                                          <p:attrName>ppt_w</p:attrName>
                                        </p:attrNameLst>
                                      </p:cBhvr>
                                      <p:tavLst>
                                        <p:tav tm="0">
                                          <p:val>
                                            <p:fltVal val="0"/>
                                          </p:val>
                                        </p:tav>
                                        <p:tav tm="100000">
                                          <p:val>
                                            <p:strVal val="#ppt_w"/>
                                          </p:val>
                                        </p:tav>
                                      </p:tavLst>
                                    </p:anim>
                                    <p:anim calcmode="lin" valueType="num">
                                      <p:cBhvr>
                                        <p:cTn id="8" dur="1000" fill="hold"/>
                                        <p:tgtEl>
                                          <p:spTgt spid="100387"/>
                                        </p:tgtEl>
                                        <p:attrNameLst>
                                          <p:attrName>ppt_h</p:attrName>
                                        </p:attrNameLst>
                                      </p:cBhvr>
                                      <p:tavLst>
                                        <p:tav tm="0">
                                          <p:val>
                                            <p:fltVal val="0"/>
                                          </p:val>
                                        </p:tav>
                                        <p:tav tm="100000">
                                          <p:val>
                                            <p:strVal val="#ppt_h"/>
                                          </p:val>
                                        </p:tav>
                                      </p:tavLst>
                                    </p:anim>
                                    <p:anim calcmode="lin" valueType="num">
                                      <p:cBhvr>
                                        <p:cTn id="9" dur="1000" fill="hold"/>
                                        <p:tgtEl>
                                          <p:spTgt spid="10038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03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87" grpId="0" animBg="1" autoUpdateAnimBg="0"/>
    </p:bldLst>
  </p:timing>
</p:sld>
</file>

<file path=ppt/slides/slide1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3"/>
          <p:cNvGrpSpPr>
            <a:grpSpLocks/>
          </p:cNvGrpSpPr>
          <p:nvPr/>
        </p:nvGrpSpPr>
        <p:grpSpPr bwMode="auto">
          <a:xfrm>
            <a:off x="304800" y="2057400"/>
            <a:ext cx="8610600" cy="2514600"/>
            <a:chOff x="192" y="1296"/>
            <a:chExt cx="5424" cy="1584"/>
          </a:xfrm>
        </p:grpSpPr>
        <p:sp>
          <p:nvSpPr>
            <p:cNvPr id="48140" name="Rectangle 4"/>
            <p:cNvSpPr>
              <a:spLocks noChangeArrowheads="1"/>
            </p:cNvSpPr>
            <p:nvPr/>
          </p:nvSpPr>
          <p:spPr bwMode="auto">
            <a:xfrm>
              <a:off x="192" y="1296"/>
              <a:ext cx="5424" cy="1584"/>
            </a:xfrm>
            <a:prstGeom prst="rect">
              <a:avLst/>
            </a:prstGeom>
            <a:noFill/>
            <a:ln w="9525">
              <a:solidFill>
                <a:schemeClr val="tx1"/>
              </a:solidFill>
              <a:miter lim="800000"/>
              <a:headEnd/>
              <a:tailEnd/>
            </a:ln>
          </p:spPr>
          <p:txBody>
            <a:bodyPr wrap="none" anchor="ctr"/>
            <a:lstStyle/>
            <a:p>
              <a:pPr eaLnBrk="0" hangingPunct="0"/>
              <a:endParaRPr lang="en-US"/>
            </a:p>
          </p:txBody>
        </p:sp>
        <p:sp>
          <p:nvSpPr>
            <p:cNvPr id="48141" name="Oval 5"/>
            <p:cNvSpPr>
              <a:spLocks noChangeArrowheads="1"/>
            </p:cNvSpPr>
            <p:nvPr/>
          </p:nvSpPr>
          <p:spPr bwMode="auto">
            <a:xfrm>
              <a:off x="480" y="1584"/>
              <a:ext cx="1008" cy="432"/>
            </a:xfrm>
            <a:prstGeom prst="ellipse">
              <a:avLst/>
            </a:prstGeom>
            <a:solidFill>
              <a:schemeClr val="accent1"/>
            </a:solidFill>
            <a:ln w="9525">
              <a:solidFill>
                <a:schemeClr val="tx1"/>
              </a:solidFill>
              <a:round/>
              <a:headEnd/>
              <a:tailEnd/>
            </a:ln>
          </p:spPr>
          <p:txBody>
            <a:bodyPr wrap="none" anchor="ctr"/>
            <a:lstStyle/>
            <a:p>
              <a:pPr algn="ctr" eaLnBrk="0" hangingPunct="0"/>
              <a:r>
                <a:rPr lang="en-US"/>
                <a:t>0 1 2 1 0 2</a:t>
              </a:r>
            </a:p>
          </p:txBody>
        </p:sp>
        <p:sp>
          <p:nvSpPr>
            <p:cNvPr id="48142" name="Oval 6"/>
            <p:cNvSpPr>
              <a:spLocks noChangeArrowheads="1"/>
            </p:cNvSpPr>
            <p:nvPr/>
          </p:nvSpPr>
          <p:spPr bwMode="auto">
            <a:xfrm>
              <a:off x="2016" y="2352"/>
              <a:ext cx="912" cy="432"/>
            </a:xfrm>
            <a:prstGeom prst="ellipse">
              <a:avLst/>
            </a:prstGeom>
            <a:solidFill>
              <a:schemeClr val="accent1"/>
            </a:solidFill>
            <a:ln w="9525">
              <a:solidFill>
                <a:schemeClr val="tx1"/>
              </a:solidFill>
              <a:round/>
              <a:headEnd/>
              <a:tailEnd/>
            </a:ln>
          </p:spPr>
          <p:txBody>
            <a:bodyPr wrap="none" anchor="ctr"/>
            <a:lstStyle/>
            <a:p>
              <a:pPr algn="ctr" eaLnBrk="0" hangingPunct="0"/>
              <a:r>
                <a:rPr lang="en-US"/>
                <a:t>0 2 2 1 0 2</a:t>
              </a:r>
            </a:p>
          </p:txBody>
        </p:sp>
        <p:sp>
          <p:nvSpPr>
            <p:cNvPr id="48143" name="Oval 7"/>
            <p:cNvSpPr>
              <a:spLocks noChangeArrowheads="1"/>
            </p:cNvSpPr>
            <p:nvPr/>
          </p:nvSpPr>
          <p:spPr bwMode="auto">
            <a:xfrm>
              <a:off x="3072" y="1584"/>
              <a:ext cx="912" cy="432"/>
            </a:xfrm>
            <a:prstGeom prst="ellipse">
              <a:avLst/>
            </a:prstGeom>
            <a:solidFill>
              <a:schemeClr val="accent1"/>
            </a:solidFill>
            <a:ln w="9525">
              <a:solidFill>
                <a:schemeClr val="tx1"/>
              </a:solidFill>
              <a:round/>
              <a:headEnd/>
              <a:tailEnd/>
            </a:ln>
          </p:spPr>
          <p:txBody>
            <a:bodyPr wrap="none" anchor="ctr"/>
            <a:lstStyle/>
            <a:p>
              <a:pPr algn="ctr" eaLnBrk="0" hangingPunct="0"/>
              <a:r>
                <a:rPr lang="en-US"/>
                <a:t>0 2 2 1 0 2</a:t>
              </a:r>
            </a:p>
          </p:txBody>
        </p:sp>
        <p:sp>
          <p:nvSpPr>
            <p:cNvPr id="48144" name="Text Box 8"/>
            <p:cNvSpPr txBox="1">
              <a:spLocks noChangeArrowheads="1"/>
            </p:cNvSpPr>
            <p:nvPr/>
          </p:nvSpPr>
          <p:spPr bwMode="auto">
            <a:xfrm>
              <a:off x="672" y="1344"/>
              <a:ext cx="624" cy="231"/>
            </a:xfrm>
            <a:prstGeom prst="rect">
              <a:avLst/>
            </a:prstGeom>
            <a:noFill/>
            <a:ln w="9525">
              <a:noFill/>
              <a:miter lim="800000"/>
              <a:headEnd/>
              <a:tailEnd/>
            </a:ln>
          </p:spPr>
          <p:txBody>
            <a:bodyPr>
              <a:spAutoFit/>
            </a:bodyPr>
            <a:lstStyle/>
            <a:p>
              <a:pPr eaLnBrk="0" hangingPunct="0">
                <a:spcBef>
                  <a:spcPct val="50000"/>
                </a:spcBef>
              </a:pPr>
              <a:r>
                <a:rPr lang="en-US"/>
                <a:t>Mother</a:t>
              </a:r>
            </a:p>
          </p:txBody>
        </p:sp>
        <p:sp>
          <p:nvSpPr>
            <p:cNvPr id="48145" name="Text Box 9"/>
            <p:cNvSpPr txBox="1">
              <a:spLocks noChangeArrowheads="1"/>
            </p:cNvSpPr>
            <p:nvPr/>
          </p:nvSpPr>
          <p:spPr bwMode="auto">
            <a:xfrm>
              <a:off x="3168" y="1344"/>
              <a:ext cx="912" cy="231"/>
            </a:xfrm>
            <a:prstGeom prst="rect">
              <a:avLst/>
            </a:prstGeom>
            <a:noFill/>
            <a:ln w="9525">
              <a:noFill/>
              <a:miter lim="800000"/>
              <a:headEnd/>
              <a:tailEnd/>
            </a:ln>
          </p:spPr>
          <p:txBody>
            <a:bodyPr>
              <a:spAutoFit/>
            </a:bodyPr>
            <a:lstStyle/>
            <a:p>
              <a:pPr eaLnBrk="0" hangingPunct="0">
                <a:spcBef>
                  <a:spcPct val="50000"/>
                </a:spcBef>
              </a:pPr>
              <a:r>
                <a:rPr lang="en-US"/>
                <a:t> Father</a:t>
              </a:r>
            </a:p>
          </p:txBody>
        </p:sp>
        <p:sp>
          <p:nvSpPr>
            <p:cNvPr id="48146" name="Text Box 10"/>
            <p:cNvSpPr txBox="1">
              <a:spLocks noChangeArrowheads="1"/>
            </p:cNvSpPr>
            <p:nvPr/>
          </p:nvSpPr>
          <p:spPr bwMode="auto">
            <a:xfrm>
              <a:off x="2256" y="2160"/>
              <a:ext cx="912" cy="231"/>
            </a:xfrm>
            <a:prstGeom prst="rect">
              <a:avLst/>
            </a:prstGeom>
            <a:noFill/>
            <a:ln w="9525">
              <a:noFill/>
              <a:miter lim="800000"/>
              <a:headEnd/>
              <a:tailEnd/>
            </a:ln>
          </p:spPr>
          <p:txBody>
            <a:bodyPr>
              <a:spAutoFit/>
            </a:bodyPr>
            <a:lstStyle/>
            <a:p>
              <a:pPr eaLnBrk="0" hangingPunct="0">
                <a:spcBef>
                  <a:spcPct val="50000"/>
                </a:spcBef>
              </a:pPr>
              <a:r>
                <a:rPr lang="en-US"/>
                <a:t>Child</a:t>
              </a:r>
            </a:p>
          </p:txBody>
        </p:sp>
      </p:grpSp>
      <p:sp>
        <p:nvSpPr>
          <p:cNvPr id="48131" name="Oval 5"/>
          <p:cNvSpPr>
            <a:spLocks noChangeArrowheads="1"/>
          </p:cNvSpPr>
          <p:nvPr/>
        </p:nvSpPr>
        <p:spPr bwMode="auto">
          <a:xfrm>
            <a:off x="762000" y="2514600"/>
            <a:ext cx="1600200" cy="685800"/>
          </a:xfrm>
          <a:prstGeom prst="ellipse">
            <a:avLst/>
          </a:prstGeom>
          <a:solidFill>
            <a:schemeClr val="accent1"/>
          </a:solidFill>
          <a:ln w="9525">
            <a:solidFill>
              <a:schemeClr val="tx1"/>
            </a:solidFill>
            <a:round/>
            <a:headEnd/>
            <a:tailEnd/>
          </a:ln>
        </p:spPr>
        <p:txBody>
          <a:bodyPr wrap="none" anchor="ctr"/>
          <a:lstStyle/>
          <a:p>
            <a:pPr algn="ctr" eaLnBrk="0" hangingPunct="0"/>
            <a:r>
              <a:rPr lang="en-US"/>
              <a:t>0 1 2 1 0 2</a:t>
            </a:r>
          </a:p>
        </p:txBody>
      </p:sp>
      <p:sp>
        <p:nvSpPr>
          <p:cNvPr id="48132" name="Oval 6"/>
          <p:cNvSpPr>
            <a:spLocks noChangeArrowheads="1"/>
          </p:cNvSpPr>
          <p:nvPr/>
        </p:nvSpPr>
        <p:spPr bwMode="auto">
          <a:xfrm>
            <a:off x="3200400" y="3733800"/>
            <a:ext cx="1447800" cy="685800"/>
          </a:xfrm>
          <a:prstGeom prst="ellipse">
            <a:avLst/>
          </a:prstGeom>
          <a:solidFill>
            <a:schemeClr val="accent1"/>
          </a:solidFill>
          <a:ln w="9525">
            <a:solidFill>
              <a:schemeClr val="tx1"/>
            </a:solidFill>
            <a:round/>
            <a:headEnd/>
            <a:tailEnd/>
          </a:ln>
        </p:spPr>
        <p:txBody>
          <a:bodyPr wrap="none" anchor="ctr"/>
          <a:lstStyle/>
          <a:p>
            <a:pPr algn="ctr" eaLnBrk="0" hangingPunct="0"/>
            <a:r>
              <a:rPr lang="en-US"/>
              <a:t>0 2 2 1 0 2</a:t>
            </a:r>
          </a:p>
        </p:txBody>
      </p:sp>
      <p:sp>
        <p:nvSpPr>
          <p:cNvPr id="48133" name="Oval 7"/>
          <p:cNvSpPr>
            <a:spLocks noChangeArrowheads="1"/>
          </p:cNvSpPr>
          <p:nvPr/>
        </p:nvSpPr>
        <p:spPr bwMode="auto">
          <a:xfrm>
            <a:off x="4876800" y="2514600"/>
            <a:ext cx="1447800" cy="685800"/>
          </a:xfrm>
          <a:prstGeom prst="ellipse">
            <a:avLst/>
          </a:prstGeom>
          <a:solidFill>
            <a:schemeClr val="accent1"/>
          </a:solidFill>
          <a:ln w="9525">
            <a:solidFill>
              <a:schemeClr val="tx1"/>
            </a:solidFill>
            <a:round/>
            <a:headEnd/>
            <a:tailEnd/>
          </a:ln>
        </p:spPr>
        <p:txBody>
          <a:bodyPr wrap="none" anchor="ctr"/>
          <a:lstStyle/>
          <a:p>
            <a:pPr algn="ctr" eaLnBrk="0" hangingPunct="0"/>
            <a:r>
              <a:rPr lang="en-US"/>
              <a:t>0 2 2 1 0 2</a:t>
            </a:r>
          </a:p>
        </p:txBody>
      </p:sp>
      <p:sp>
        <p:nvSpPr>
          <p:cNvPr id="48134" name="Text Box 8"/>
          <p:cNvSpPr txBox="1">
            <a:spLocks noChangeArrowheads="1"/>
          </p:cNvSpPr>
          <p:nvPr/>
        </p:nvSpPr>
        <p:spPr bwMode="auto">
          <a:xfrm>
            <a:off x="1066800" y="2133600"/>
            <a:ext cx="990600" cy="366713"/>
          </a:xfrm>
          <a:prstGeom prst="rect">
            <a:avLst/>
          </a:prstGeom>
          <a:noFill/>
          <a:ln w="9525">
            <a:noFill/>
            <a:miter lim="800000"/>
            <a:headEnd/>
            <a:tailEnd/>
          </a:ln>
        </p:spPr>
        <p:txBody>
          <a:bodyPr>
            <a:spAutoFit/>
          </a:bodyPr>
          <a:lstStyle/>
          <a:p>
            <a:pPr eaLnBrk="0" hangingPunct="0">
              <a:spcBef>
                <a:spcPct val="50000"/>
              </a:spcBef>
            </a:pPr>
            <a:r>
              <a:rPr lang="en-US"/>
              <a:t>Mother</a:t>
            </a:r>
          </a:p>
        </p:txBody>
      </p:sp>
      <p:sp>
        <p:nvSpPr>
          <p:cNvPr id="48135" name="Text Box 9"/>
          <p:cNvSpPr txBox="1">
            <a:spLocks noChangeArrowheads="1"/>
          </p:cNvSpPr>
          <p:nvPr/>
        </p:nvSpPr>
        <p:spPr bwMode="auto">
          <a:xfrm>
            <a:off x="5029200" y="2133600"/>
            <a:ext cx="1447800" cy="366713"/>
          </a:xfrm>
          <a:prstGeom prst="rect">
            <a:avLst/>
          </a:prstGeom>
          <a:noFill/>
          <a:ln w="9525">
            <a:noFill/>
            <a:miter lim="800000"/>
            <a:headEnd/>
            <a:tailEnd/>
          </a:ln>
        </p:spPr>
        <p:txBody>
          <a:bodyPr>
            <a:spAutoFit/>
          </a:bodyPr>
          <a:lstStyle/>
          <a:p>
            <a:pPr eaLnBrk="0" hangingPunct="0">
              <a:spcBef>
                <a:spcPct val="50000"/>
              </a:spcBef>
            </a:pPr>
            <a:r>
              <a:rPr lang="en-US"/>
              <a:t> Father</a:t>
            </a:r>
          </a:p>
        </p:txBody>
      </p:sp>
      <p:sp>
        <p:nvSpPr>
          <p:cNvPr id="48136" name="Text Box 10"/>
          <p:cNvSpPr txBox="1">
            <a:spLocks noChangeArrowheads="1"/>
          </p:cNvSpPr>
          <p:nvPr/>
        </p:nvSpPr>
        <p:spPr bwMode="auto">
          <a:xfrm>
            <a:off x="3581400" y="3429000"/>
            <a:ext cx="1447800" cy="366713"/>
          </a:xfrm>
          <a:prstGeom prst="rect">
            <a:avLst/>
          </a:prstGeom>
          <a:noFill/>
          <a:ln w="9525">
            <a:noFill/>
            <a:miter lim="800000"/>
            <a:headEnd/>
            <a:tailEnd/>
          </a:ln>
        </p:spPr>
        <p:txBody>
          <a:bodyPr>
            <a:spAutoFit/>
          </a:bodyPr>
          <a:lstStyle/>
          <a:p>
            <a:pPr eaLnBrk="0" hangingPunct="0">
              <a:spcBef>
                <a:spcPct val="50000"/>
              </a:spcBef>
            </a:pPr>
            <a:r>
              <a:rPr lang="en-US"/>
              <a:t>Child</a:t>
            </a:r>
          </a:p>
        </p:txBody>
      </p:sp>
      <p:sp>
        <p:nvSpPr>
          <p:cNvPr id="48137" name="Text Box 13"/>
          <p:cNvSpPr txBox="1">
            <a:spLocks noChangeArrowheads="1"/>
          </p:cNvSpPr>
          <p:nvPr/>
        </p:nvSpPr>
        <p:spPr bwMode="auto">
          <a:xfrm>
            <a:off x="3733800" y="3886200"/>
            <a:ext cx="228600" cy="366713"/>
          </a:xfrm>
          <a:prstGeom prst="rect">
            <a:avLst/>
          </a:prstGeom>
          <a:solidFill>
            <a:srgbClr val="FFFF00"/>
          </a:solidFill>
          <a:ln w="9525">
            <a:noFill/>
            <a:miter lim="800000"/>
            <a:headEnd/>
            <a:tailEnd/>
          </a:ln>
        </p:spPr>
        <p:txBody>
          <a:bodyPr lIns="45720" rIns="45720">
            <a:spAutoFit/>
          </a:bodyPr>
          <a:lstStyle/>
          <a:p>
            <a:pPr eaLnBrk="0" hangingPunct="0">
              <a:spcBef>
                <a:spcPct val="50000"/>
              </a:spcBef>
            </a:pPr>
            <a:r>
              <a:rPr lang="en-US"/>
              <a:t>?</a:t>
            </a:r>
          </a:p>
        </p:txBody>
      </p:sp>
      <p:sp>
        <p:nvSpPr>
          <p:cNvPr id="48138" name="Text Box 27"/>
          <p:cNvSpPr txBox="1">
            <a:spLocks noChangeArrowheads="1"/>
          </p:cNvSpPr>
          <p:nvPr/>
        </p:nvSpPr>
        <p:spPr bwMode="auto">
          <a:xfrm>
            <a:off x="533400" y="4800600"/>
            <a:ext cx="8382000" cy="1676400"/>
          </a:xfrm>
          <a:prstGeom prst="rect">
            <a:avLst/>
          </a:prstGeom>
          <a:noFill/>
          <a:ln w="9525">
            <a:noFill/>
            <a:miter lim="800000"/>
            <a:headEnd/>
            <a:tailEnd/>
          </a:ln>
        </p:spPr>
        <p:txBody>
          <a:bodyPr>
            <a:spAutoFit/>
          </a:bodyPr>
          <a:lstStyle/>
          <a:p>
            <a:pPr eaLnBrk="0" hangingPunct="0">
              <a:spcBef>
                <a:spcPct val="50000"/>
              </a:spcBef>
              <a:buClr>
                <a:schemeClr val="folHlink"/>
              </a:buClr>
              <a:buFont typeface="Wingdings" pitchFamily="2" charset="2"/>
              <a:buChar char="§"/>
            </a:pPr>
            <a:r>
              <a:rPr lang="en-US" sz="2400"/>
              <a:t> Large change in likelihood suggests likely error</a:t>
            </a:r>
          </a:p>
          <a:p>
            <a:pPr lvl="1" eaLnBrk="0" hangingPunct="0">
              <a:spcBef>
                <a:spcPct val="50000"/>
              </a:spcBef>
              <a:buClr>
                <a:schemeClr val="hlink"/>
              </a:buClr>
              <a:buFont typeface="Wingdings" pitchFamily="2" charset="2"/>
              <a:buChar char="§"/>
            </a:pPr>
            <a:r>
              <a:rPr lang="en-US" sz="2000"/>
              <a:t> Flag genotype as an error if L(T’)/L(T) &gt; R, where R is the detection threshold (e.g., R=10</a:t>
            </a:r>
            <a:r>
              <a:rPr lang="en-US" sz="2000" baseline="30000"/>
              <a:t>4</a:t>
            </a:r>
            <a:r>
              <a:rPr lang="en-US" sz="2000"/>
              <a:t>)</a:t>
            </a:r>
          </a:p>
          <a:p>
            <a:pPr lvl="1" eaLnBrk="0" hangingPunct="0">
              <a:spcBef>
                <a:spcPct val="50000"/>
              </a:spcBef>
              <a:buClr>
                <a:schemeClr val="folHlink"/>
              </a:buClr>
              <a:buFont typeface="Wingdings" pitchFamily="2" charset="2"/>
              <a:buChar char="§"/>
            </a:pPr>
            <a:endParaRPr lang="en-US" sz="2000"/>
          </a:p>
        </p:txBody>
      </p:sp>
      <p:sp>
        <p:nvSpPr>
          <p:cNvPr id="12" name="Rectangle 2"/>
          <p:cNvSpPr txBox="1">
            <a:spLocks noChangeArrowheads="1"/>
          </p:cNvSpPr>
          <p:nvPr/>
        </p:nvSpPr>
        <p:spPr bwMode="auto">
          <a:xfrm>
            <a:off x="838200" y="457200"/>
            <a:ext cx="8305800" cy="1462088"/>
          </a:xfrm>
          <a:prstGeom prst="rect">
            <a:avLst/>
          </a:prstGeom>
          <a:noFill/>
          <a:ln w="9525">
            <a:noFill/>
            <a:miter lim="800000"/>
            <a:headEnd/>
            <a:tailEnd/>
          </a:ln>
        </p:spPr>
        <p:txBody>
          <a:bodyPr anchor="b"/>
          <a:lstStyle/>
          <a:p>
            <a:pPr>
              <a:defRPr/>
            </a:pPr>
            <a:r>
              <a:rPr lang="en-US" sz="3600" kern="0" dirty="0">
                <a:solidFill>
                  <a:schemeClr val="tx2"/>
                </a:solidFill>
                <a:latin typeface="+mj-lt"/>
                <a:ea typeface="+mj-ea"/>
                <a:cs typeface="+mj-cs"/>
              </a:rPr>
              <a:t>Genotype Error Detection- </a:t>
            </a:r>
            <a:br>
              <a:rPr lang="en-US" sz="3600" kern="0" dirty="0">
                <a:solidFill>
                  <a:schemeClr val="tx2"/>
                </a:solidFill>
                <a:latin typeface="+mj-lt"/>
                <a:ea typeface="+mj-ea"/>
                <a:cs typeface="+mj-cs"/>
              </a:rPr>
            </a:br>
            <a:r>
              <a:rPr lang="en-US" sz="3600" kern="0" dirty="0">
                <a:solidFill>
                  <a:schemeClr val="tx2"/>
                </a:solidFill>
                <a:latin typeface="+mj-lt"/>
                <a:ea typeface="+mj-ea"/>
                <a:cs typeface="+mj-cs"/>
              </a:rPr>
              <a:t>Likelihood Sensitivity Approach to Error Detection [Becker et al. 06]</a:t>
            </a:r>
          </a:p>
        </p:txBody>
      </p:sp>
      <p:sp>
        <p:nvSpPr>
          <p:cNvPr id="19" name="Slide Number Placeholder 18"/>
          <p:cNvSpPr>
            <a:spLocks noGrp="1"/>
          </p:cNvSpPr>
          <p:nvPr>
            <p:ph type="sldNum" sz="quarter" idx="12"/>
          </p:nvPr>
        </p:nvSpPr>
        <p:spPr/>
        <p:txBody>
          <a:bodyPr/>
          <a:lstStyle/>
          <a:p>
            <a:pPr>
              <a:defRPr/>
            </a:pPr>
            <a:fld id="{33F715B6-B6C2-4407-8CFF-EAACF463792E}" type="slidenum">
              <a:rPr lang="en-US" smtClean="0"/>
              <a:pPr>
                <a:defRPr/>
              </a:pPr>
              <a:t>139</a:t>
            </a:fld>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ChangeAspect="1" noChangeArrowheads="1"/>
          </p:cNvSpPr>
          <p:nvPr/>
        </p:nvSpPr>
        <p:spPr bwMode="auto">
          <a:xfrm>
            <a:off x="2362200" y="4483100"/>
            <a:ext cx="4343400" cy="1041400"/>
          </a:xfrm>
          <a:prstGeom prst="rect">
            <a:avLst/>
          </a:prstGeom>
          <a:solidFill>
            <a:srgbClr val="FFCC99">
              <a:alpha val="49000"/>
            </a:srgbClr>
          </a:solidFill>
          <a:ln w="15875" cap="rnd">
            <a:solidFill>
              <a:schemeClr val="tx1"/>
            </a:solidFill>
            <a:prstDash val="sysDot"/>
            <a:miter lim="800000"/>
            <a:headEnd/>
            <a:tailEnd/>
          </a:ln>
        </p:spPr>
        <p:txBody>
          <a:bodyPr wrap="none" anchor="ctr"/>
          <a:lstStyle/>
          <a:p>
            <a:pPr eaLnBrk="0" hangingPunct="0"/>
            <a:endParaRPr lang="en-US"/>
          </a:p>
        </p:txBody>
      </p:sp>
      <p:sp>
        <p:nvSpPr>
          <p:cNvPr id="4100" name="Rectangle 4"/>
          <p:cNvSpPr>
            <a:spLocks noChangeAspect="1" noChangeArrowheads="1"/>
          </p:cNvSpPr>
          <p:nvPr/>
        </p:nvSpPr>
        <p:spPr bwMode="auto">
          <a:xfrm>
            <a:off x="2362200" y="3352800"/>
            <a:ext cx="4343400" cy="1039813"/>
          </a:xfrm>
          <a:prstGeom prst="rect">
            <a:avLst/>
          </a:prstGeom>
          <a:solidFill>
            <a:srgbClr val="FFCC99">
              <a:alpha val="50195"/>
            </a:srgbClr>
          </a:solidFill>
          <a:ln w="15875" cap="rnd">
            <a:solidFill>
              <a:schemeClr val="tx1"/>
            </a:solidFill>
            <a:prstDash val="sysDot"/>
            <a:miter lim="800000"/>
            <a:headEnd/>
            <a:tailEnd/>
          </a:ln>
        </p:spPr>
        <p:txBody>
          <a:bodyPr wrap="none" anchor="ctr"/>
          <a:lstStyle/>
          <a:p>
            <a:pPr eaLnBrk="0" hangingPunct="0"/>
            <a:endParaRPr lang="en-US"/>
          </a:p>
        </p:txBody>
      </p:sp>
      <p:sp>
        <p:nvSpPr>
          <p:cNvPr id="4101" name="Oval 5"/>
          <p:cNvSpPr>
            <a:spLocks noChangeAspect="1" noChangeArrowheads="1"/>
          </p:cNvSpPr>
          <p:nvPr/>
        </p:nvSpPr>
        <p:spPr bwMode="auto">
          <a:xfrm>
            <a:off x="2452688" y="3397250"/>
            <a:ext cx="407987"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4102" name="Text Box 6"/>
          <p:cNvSpPr txBox="1">
            <a:spLocks noChangeAspect="1" noChangeArrowheads="1"/>
          </p:cNvSpPr>
          <p:nvPr/>
        </p:nvSpPr>
        <p:spPr bwMode="auto">
          <a:xfrm>
            <a:off x="4338638" y="3429000"/>
            <a:ext cx="301686" cy="276999"/>
          </a:xfrm>
          <a:prstGeom prst="rect">
            <a:avLst/>
          </a:prstGeom>
          <a:noFill/>
          <a:ln w="9525">
            <a:noFill/>
            <a:miter lim="800000"/>
            <a:headEnd/>
            <a:tailEnd/>
          </a:ln>
        </p:spPr>
        <p:txBody>
          <a:bodyPr wrap="none">
            <a:spAutoFit/>
          </a:bodyPr>
          <a:lstStyle/>
          <a:p>
            <a:r>
              <a:rPr lang="en-US" sz="1200" dirty="0" err="1" smtClean="0">
                <a:latin typeface="Arial" charset="0"/>
              </a:rPr>
              <a:t>F</a:t>
            </a:r>
            <a:r>
              <a:rPr lang="en-US" sz="1200" baseline="-25000" dirty="0" err="1" smtClean="0">
                <a:latin typeface="Arial" charset="0"/>
              </a:rPr>
              <a:t>i</a:t>
            </a:r>
            <a:endParaRPr lang="en-US" sz="1200" baseline="-25000" dirty="0">
              <a:latin typeface="Arial" charset="0"/>
            </a:endParaRPr>
          </a:p>
        </p:txBody>
      </p:sp>
      <p:sp>
        <p:nvSpPr>
          <p:cNvPr id="4103" name="Oval 7"/>
          <p:cNvSpPr>
            <a:spLocks noChangeAspect="1" noChangeArrowheads="1"/>
          </p:cNvSpPr>
          <p:nvPr/>
        </p:nvSpPr>
        <p:spPr bwMode="auto">
          <a:xfrm>
            <a:off x="4257675" y="3397250"/>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4104" name="AutoShape 8"/>
          <p:cNvCxnSpPr>
            <a:cxnSpLocks noChangeAspect="1" noChangeShapeType="1"/>
            <a:stCxn id="4103" idx="6"/>
          </p:cNvCxnSpPr>
          <p:nvPr/>
        </p:nvCxnSpPr>
        <p:spPr bwMode="auto">
          <a:xfrm>
            <a:off x="4676775" y="3578225"/>
            <a:ext cx="646113" cy="1588"/>
          </a:xfrm>
          <a:prstGeom prst="straightConnector1">
            <a:avLst/>
          </a:prstGeom>
          <a:noFill/>
          <a:ln w="28575">
            <a:solidFill>
              <a:schemeClr val="tx1"/>
            </a:solidFill>
            <a:round/>
            <a:headEnd/>
            <a:tailEnd type="triangle" w="med" len="med"/>
          </a:ln>
        </p:spPr>
      </p:cxnSp>
      <p:sp>
        <p:nvSpPr>
          <p:cNvPr id="4105" name="Oval 9"/>
          <p:cNvSpPr>
            <a:spLocks noChangeAspect="1" noChangeArrowheads="1"/>
          </p:cNvSpPr>
          <p:nvPr/>
        </p:nvSpPr>
        <p:spPr bwMode="auto">
          <a:xfrm>
            <a:off x="6056313" y="3397250"/>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4106" name="AutoShape 10"/>
          <p:cNvCxnSpPr>
            <a:cxnSpLocks noChangeAspect="1" noChangeShapeType="1"/>
            <a:endCxn id="4105" idx="2"/>
          </p:cNvCxnSpPr>
          <p:nvPr/>
        </p:nvCxnSpPr>
        <p:spPr bwMode="auto">
          <a:xfrm>
            <a:off x="5627688" y="3578225"/>
            <a:ext cx="415925" cy="0"/>
          </a:xfrm>
          <a:prstGeom prst="straightConnector1">
            <a:avLst/>
          </a:prstGeom>
          <a:noFill/>
          <a:ln w="28575">
            <a:solidFill>
              <a:schemeClr val="tx1"/>
            </a:solidFill>
            <a:round/>
            <a:headEnd/>
            <a:tailEnd type="triangle" w="med" len="med"/>
          </a:ln>
        </p:spPr>
      </p:cxnSp>
      <p:sp>
        <p:nvSpPr>
          <p:cNvPr id="4107" name="Text Box 11"/>
          <p:cNvSpPr txBox="1">
            <a:spLocks noChangeAspect="1" noChangeArrowheads="1"/>
          </p:cNvSpPr>
          <p:nvPr/>
        </p:nvSpPr>
        <p:spPr bwMode="auto">
          <a:xfrm>
            <a:off x="5316538" y="3494088"/>
            <a:ext cx="336550" cy="274637"/>
          </a:xfrm>
          <a:prstGeom prst="rect">
            <a:avLst/>
          </a:prstGeom>
          <a:noFill/>
          <a:ln w="9525">
            <a:noFill/>
            <a:miter lim="800000"/>
            <a:headEnd/>
            <a:tailEnd/>
          </a:ln>
        </p:spPr>
        <p:txBody>
          <a:bodyPr wrap="none">
            <a:spAutoFit/>
          </a:bodyPr>
          <a:lstStyle/>
          <a:p>
            <a:r>
              <a:rPr lang="en-US" sz="1200">
                <a:latin typeface="Arial" charset="0"/>
              </a:rPr>
              <a:t>…</a:t>
            </a:r>
          </a:p>
        </p:txBody>
      </p:sp>
      <p:sp>
        <p:nvSpPr>
          <p:cNvPr id="4108" name="Oval 12"/>
          <p:cNvSpPr>
            <a:spLocks noChangeAspect="1" noChangeArrowheads="1"/>
          </p:cNvSpPr>
          <p:nvPr/>
        </p:nvSpPr>
        <p:spPr bwMode="auto">
          <a:xfrm>
            <a:off x="2452688" y="3986213"/>
            <a:ext cx="407987"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4109" name="Text Box 13"/>
          <p:cNvSpPr txBox="1">
            <a:spLocks noChangeAspect="1" noChangeArrowheads="1"/>
          </p:cNvSpPr>
          <p:nvPr/>
        </p:nvSpPr>
        <p:spPr bwMode="auto">
          <a:xfrm>
            <a:off x="4338638" y="4038600"/>
            <a:ext cx="317716" cy="276999"/>
          </a:xfrm>
          <a:prstGeom prst="rect">
            <a:avLst/>
          </a:prstGeom>
          <a:noFill/>
          <a:ln w="9525">
            <a:noFill/>
            <a:miter lim="800000"/>
            <a:headEnd/>
            <a:tailEnd/>
          </a:ln>
        </p:spPr>
        <p:txBody>
          <a:bodyPr wrap="none">
            <a:spAutoFit/>
          </a:bodyPr>
          <a:lstStyle/>
          <a:p>
            <a:r>
              <a:rPr lang="en-US" sz="1200" dirty="0" smtClean="0">
                <a:latin typeface="Arial" charset="0"/>
              </a:rPr>
              <a:t>H</a:t>
            </a:r>
            <a:r>
              <a:rPr lang="en-US" sz="1200" baseline="-25000" dirty="0" smtClean="0">
                <a:latin typeface="Arial" charset="0"/>
              </a:rPr>
              <a:t>i</a:t>
            </a:r>
            <a:endParaRPr lang="en-US" sz="1200" baseline="-25000" dirty="0">
              <a:latin typeface="Arial" charset="0"/>
            </a:endParaRPr>
          </a:p>
        </p:txBody>
      </p:sp>
      <p:sp>
        <p:nvSpPr>
          <p:cNvPr id="4110" name="Oval 14"/>
          <p:cNvSpPr>
            <a:spLocks noChangeAspect="1" noChangeArrowheads="1"/>
          </p:cNvSpPr>
          <p:nvPr/>
        </p:nvSpPr>
        <p:spPr bwMode="auto">
          <a:xfrm>
            <a:off x="4257675" y="3986213"/>
            <a:ext cx="406400"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4111" name="Oval 15"/>
          <p:cNvSpPr>
            <a:spLocks noChangeAspect="1" noChangeArrowheads="1"/>
          </p:cNvSpPr>
          <p:nvPr/>
        </p:nvSpPr>
        <p:spPr bwMode="auto">
          <a:xfrm>
            <a:off x="6056313" y="3986213"/>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4112" name="AutoShape 16"/>
          <p:cNvCxnSpPr>
            <a:cxnSpLocks noChangeAspect="1" noChangeShapeType="1"/>
            <a:stCxn id="4101" idx="4"/>
            <a:endCxn id="4108" idx="0"/>
          </p:cNvCxnSpPr>
          <p:nvPr/>
        </p:nvCxnSpPr>
        <p:spPr bwMode="auto">
          <a:xfrm>
            <a:off x="2655888" y="3767138"/>
            <a:ext cx="0" cy="211137"/>
          </a:xfrm>
          <a:prstGeom prst="straightConnector1">
            <a:avLst/>
          </a:prstGeom>
          <a:noFill/>
          <a:ln w="28575">
            <a:solidFill>
              <a:schemeClr val="tx1"/>
            </a:solidFill>
            <a:round/>
            <a:headEnd/>
            <a:tailEnd type="triangle" w="med" len="med"/>
          </a:ln>
        </p:spPr>
      </p:cxnSp>
      <p:cxnSp>
        <p:nvCxnSpPr>
          <p:cNvPr id="4113" name="AutoShape 17"/>
          <p:cNvCxnSpPr>
            <a:cxnSpLocks noChangeAspect="1" noChangeShapeType="1"/>
            <a:stCxn id="4105" idx="4"/>
            <a:endCxn id="4111" idx="0"/>
          </p:cNvCxnSpPr>
          <p:nvPr/>
        </p:nvCxnSpPr>
        <p:spPr bwMode="auto">
          <a:xfrm>
            <a:off x="6259513" y="3767138"/>
            <a:ext cx="0" cy="211137"/>
          </a:xfrm>
          <a:prstGeom prst="straightConnector1">
            <a:avLst/>
          </a:prstGeom>
          <a:noFill/>
          <a:ln w="28575">
            <a:solidFill>
              <a:schemeClr val="tx1"/>
            </a:solidFill>
            <a:round/>
            <a:headEnd/>
            <a:tailEnd type="triangle" w="med" len="med"/>
          </a:ln>
        </p:spPr>
      </p:cxnSp>
      <p:cxnSp>
        <p:nvCxnSpPr>
          <p:cNvPr id="4114" name="AutoShape 18"/>
          <p:cNvCxnSpPr>
            <a:cxnSpLocks noChangeAspect="1" noChangeShapeType="1"/>
            <a:stCxn id="4103" idx="4"/>
            <a:endCxn id="4110" idx="0"/>
          </p:cNvCxnSpPr>
          <p:nvPr/>
        </p:nvCxnSpPr>
        <p:spPr bwMode="auto">
          <a:xfrm>
            <a:off x="4460875" y="3767138"/>
            <a:ext cx="0" cy="211137"/>
          </a:xfrm>
          <a:prstGeom prst="straightConnector1">
            <a:avLst/>
          </a:prstGeom>
          <a:noFill/>
          <a:ln w="28575">
            <a:solidFill>
              <a:schemeClr val="tx1"/>
            </a:solidFill>
            <a:round/>
            <a:headEnd/>
            <a:tailEnd type="triangle" w="med" len="med"/>
          </a:ln>
        </p:spPr>
      </p:cxnSp>
      <p:sp>
        <p:nvSpPr>
          <p:cNvPr id="4115" name="Oval 19"/>
          <p:cNvSpPr>
            <a:spLocks noChangeAspect="1" noChangeArrowheads="1"/>
          </p:cNvSpPr>
          <p:nvPr/>
        </p:nvSpPr>
        <p:spPr bwMode="auto">
          <a:xfrm>
            <a:off x="2843213" y="5659438"/>
            <a:ext cx="406400"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4116" name="Text Box 20"/>
          <p:cNvSpPr txBox="1">
            <a:spLocks noChangeAspect="1" noChangeArrowheads="1"/>
          </p:cNvSpPr>
          <p:nvPr/>
        </p:nvSpPr>
        <p:spPr bwMode="auto">
          <a:xfrm>
            <a:off x="4729163" y="5715000"/>
            <a:ext cx="327334" cy="276999"/>
          </a:xfrm>
          <a:prstGeom prst="rect">
            <a:avLst/>
          </a:prstGeom>
          <a:noFill/>
          <a:ln w="9525">
            <a:noFill/>
            <a:miter lim="800000"/>
            <a:headEnd/>
            <a:tailEnd/>
          </a:ln>
        </p:spPr>
        <p:txBody>
          <a:bodyPr wrap="none">
            <a:spAutoFit/>
          </a:bodyPr>
          <a:lstStyle/>
          <a:p>
            <a:r>
              <a:rPr lang="en-US" sz="1200" dirty="0" err="1" smtClean="0">
                <a:latin typeface="Arial" charset="0"/>
              </a:rPr>
              <a:t>G</a:t>
            </a:r>
            <a:r>
              <a:rPr lang="en-US" sz="1200" baseline="-25000" dirty="0" err="1" smtClean="0">
                <a:latin typeface="Arial" charset="0"/>
              </a:rPr>
              <a:t>i</a:t>
            </a:r>
            <a:endParaRPr lang="en-US" sz="1200" baseline="-25000" dirty="0">
              <a:latin typeface="Arial" charset="0"/>
            </a:endParaRPr>
          </a:p>
        </p:txBody>
      </p:sp>
      <p:sp>
        <p:nvSpPr>
          <p:cNvPr id="4117" name="Oval 21"/>
          <p:cNvSpPr>
            <a:spLocks noChangeAspect="1" noChangeArrowheads="1"/>
          </p:cNvSpPr>
          <p:nvPr/>
        </p:nvSpPr>
        <p:spPr bwMode="auto">
          <a:xfrm>
            <a:off x="4648200" y="5659438"/>
            <a:ext cx="406400"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4118" name="Oval 22"/>
          <p:cNvSpPr>
            <a:spLocks noChangeAspect="1" noChangeArrowheads="1"/>
          </p:cNvSpPr>
          <p:nvPr/>
        </p:nvSpPr>
        <p:spPr bwMode="auto">
          <a:xfrm>
            <a:off x="6446838" y="5659438"/>
            <a:ext cx="406400"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4119" name="Oval 32"/>
          <p:cNvSpPr>
            <a:spLocks noChangeAspect="1" noChangeArrowheads="1"/>
          </p:cNvSpPr>
          <p:nvPr/>
        </p:nvSpPr>
        <p:spPr bwMode="auto">
          <a:xfrm>
            <a:off x="2452688" y="4529138"/>
            <a:ext cx="407987"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4120" name="Text Box 33"/>
          <p:cNvSpPr txBox="1">
            <a:spLocks noChangeAspect="1" noChangeArrowheads="1"/>
          </p:cNvSpPr>
          <p:nvPr/>
        </p:nvSpPr>
        <p:spPr bwMode="auto">
          <a:xfrm>
            <a:off x="4338638" y="4572000"/>
            <a:ext cx="335348" cy="276999"/>
          </a:xfrm>
          <a:prstGeom prst="rect">
            <a:avLst/>
          </a:prstGeom>
          <a:noFill/>
          <a:ln w="9525">
            <a:noFill/>
            <a:miter lim="800000"/>
            <a:headEnd/>
            <a:tailEnd/>
          </a:ln>
        </p:spPr>
        <p:txBody>
          <a:bodyPr wrap="none">
            <a:spAutoFit/>
          </a:bodyPr>
          <a:lstStyle/>
          <a:p>
            <a:r>
              <a:rPr lang="en-US" sz="1200" dirty="0" err="1" smtClean="0">
                <a:latin typeface="Arial" charset="0"/>
              </a:rPr>
              <a:t>F’</a:t>
            </a:r>
            <a:r>
              <a:rPr lang="en-US" sz="1200" baseline="-25000" dirty="0" err="1" smtClean="0">
                <a:latin typeface="Arial" charset="0"/>
              </a:rPr>
              <a:t>i</a:t>
            </a:r>
            <a:endParaRPr lang="en-US" sz="1200" baseline="-25000" dirty="0">
              <a:latin typeface="Arial" charset="0"/>
            </a:endParaRPr>
          </a:p>
        </p:txBody>
      </p:sp>
      <p:sp>
        <p:nvSpPr>
          <p:cNvPr id="4121" name="Oval 34"/>
          <p:cNvSpPr>
            <a:spLocks noChangeAspect="1" noChangeArrowheads="1"/>
          </p:cNvSpPr>
          <p:nvPr/>
        </p:nvSpPr>
        <p:spPr bwMode="auto">
          <a:xfrm>
            <a:off x="4257675" y="4529138"/>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4122" name="AutoShape 35"/>
          <p:cNvCxnSpPr>
            <a:cxnSpLocks noChangeAspect="1" noChangeShapeType="1"/>
            <a:stCxn id="4121" idx="6"/>
          </p:cNvCxnSpPr>
          <p:nvPr/>
        </p:nvCxnSpPr>
        <p:spPr bwMode="auto">
          <a:xfrm>
            <a:off x="4676775" y="4710113"/>
            <a:ext cx="646113" cy="0"/>
          </a:xfrm>
          <a:prstGeom prst="straightConnector1">
            <a:avLst/>
          </a:prstGeom>
          <a:noFill/>
          <a:ln w="28575">
            <a:solidFill>
              <a:schemeClr val="tx1"/>
            </a:solidFill>
            <a:round/>
            <a:headEnd/>
            <a:tailEnd type="triangle" w="med" len="med"/>
          </a:ln>
        </p:spPr>
      </p:cxnSp>
      <p:sp>
        <p:nvSpPr>
          <p:cNvPr id="4123" name="Oval 36"/>
          <p:cNvSpPr>
            <a:spLocks noChangeAspect="1" noChangeArrowheads="1"/>
          </p:cNvSpPr>
          <p:nvPr/>
        </p:nvSpPr>
        <p:spPr bwMode="auto">
          <a:xfrm>
            <a:off x="6056313" y="4529138"/>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4124" name="AutoShape 37"/>
          <p:cNvCxnSpPr>
            <a:cxnSpLocks noChangeAspect="1" noChangeShapeType="1"/>
            <a:endCxn id="4123" idx="2"/>
          </p:cNvCxnSpPr>
          <p:nvPr/>
        </p:nvCxnSpPr>
        <p:spPr bwMode="auto">
          <a:xfrm>
            <a:off x="5627688" y="4710113"/>
            <a:ext cx="415925" cy="0"/>
          </a:xfrm>
          <a:prstGeom prst="straightConnector1">
            <a:avLst/>
          </a:prstGeom>
          <a:noFill/>
          <a:ln w="28575">
            <a:solidFill>
              <a:schemeClr val="tx1"/>
            </a:solidFill>
            <a:round/>
            <a:headEnd/>
            <a:tailEnd type="triangle" w="med" len="med"/>
          </a:ln>
        </p:spPr>
      </p:cxnSp>
      <p:sp>
        <p:nvSpPr>
          <p:cNvPr id="4125" name="Text Box 38"/>
          <p:cNvSpPr txBox="1">
            <a:spLocks noChangeAspect="1" noChangeArrowheads="1"/>
          </p:cNvSpPr>
          <p:nvPr/>
        </p:nvSpPr>
        <p:spPr bwMode="auto">
          <a:xfrm>
            <a:off x="5316538" y="4625975"/>
            <a:ext cx="336550" cy="274638"/>
          </a:xfrm>
          <a:prstGeom prst="rect">
            <a:avLst/>
          </a:prstGeom>
          <a:noFill/>
          <a:ln w="9525">
            <a:noFill/>
            <a:miter lim="800000"/>
            <a:headEnd/>
            <a:tailEnd/>
          </a:ln>
        </p:spPr>
        <p:txBody>
          <a:bodyPr wrap="none">
            <a:spAutoFit/>
          </a:bodyPr>
          <a:lstStyle/>
          <a:p>
            <a:r>
              <a:rPr lang="en-US" sz="1200">
                <a:latin typeface="Arial" charset="0"/>
              </a:rPr>
              <a:t>…</a:t>
            </a:r>
          </a:p>
        </p:txBody>
      </p:sp>
      <p:sp>
        <p:nvSpPr>
          <p:cNvPr id="4126" name="Oval 39"/>
          <p:cNvSpPr>
            <a:spLocks noChangeAspect="1" noChangeArrowheads="1"/>
          </p:cNvSpPr>
          <p:nvPr/>
        </p:nvSpPr>
        <p:spPr bwMode="auto">
          <a:xfrm>
            <a:off x="2452688" y="5116513"/>
            <a:ext cx="407987"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4127" name="Text Box 40"/>
          <p:cNvSpPr txBox="1">
            <a:spLocks noChangeAspect="1" noChangeArrowheads="1"/>
          </p:cNvSpPr>
          <p:nvPr/>
        </p:nvSpPr>
        <p:spPr bwMode="auto">
          <a:xfrm>
            <a:off x="4338638" y="5105400"/>
            <a:ext cx="351378" cy="276999"/>
          </a:xfrm>
          <a:prstGeom prst="rect">
            <a:avLst/>
          </a:prstGeom>
          <a:noFill/>
          <a:ln w="9525">
            <a:noFill/>
            <a:miter lim="800000"/>
            <a:headEnd/>
            <a:tailEnd/>
          </a:ln>
        </p:spPr>
        <p:txBody>
          <a:bodyPr wrap="none">
            <a:spAutoFit/>
          </a:bodyPr>
          <a:lstStyle/>
          <a:p>
            <a:r>
              <a:rPr lang="en-US" sz="1200" dirty="0" err="1" smtClean="0">
                <a:latin typeface="Arial" charset="0"/>
              </a:rPr>
              <a:t>H’</a:t>
            </a:r>
            <a:r>
              <a:rPr lang="en-US" sz="1200" baseline="-25000" dirty="0" err="1" smtClean="0">
                <a:latin typeface="Arial" charset="0"/>
              </a:rPr>
              <a:t>i</a:t>
            </a:r>
            <a:endParaRPr lang="en-US" sz="1200" baseline="-25000" dirty="0">
              <a:latin typeface="Arial" charset="0"/>
            </a:endParaRPr>
          </a:p>
        </p:txBody>
      </p:sp>
      <p:sp>
        <p:nvSpPr>
          <p:cNvPr id="4128" name="Oval 41"/>
          <p:cNvSpPr>
            <a:spLocks noChangeAspect="1" noChangeArrowheads="1"/>
          </p:cNvSpPr>
          <p:nvPr/>
        </p:nvSpPr>
        <p:spPr bwMode="auto">
          <a:xfrm>
            <a:off x="4257675" y="5116513"/>
            <a:ext cx="406400"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4129" name="Oval 42"/>
          <p:cNvSpPr>
            <a:spLocks noChangeAspect="1" noChangeArrowheads="1"/>
          </p:cNvSpPr>
          <p:nvPr/>
        </p:nvSpPr>
        <p:spPr bwMode="auto">
          <a:xfrm>
            <a:off x="6056313" y="5116513"/>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4130" name="AutoShape 43"/>
          <p:cNvCxnSpPr>
            <a:cxnSpLocks noChangeAspect="1" noChangeShapeType="1"/>
            <a:stCxn id="4119" idx="4"/>
            <a:endCxn id="4126" idx="0"/>
          </p:cNvCxnSpPr>
          <p:nvPr/>
        </p:nvCxnSpPr>
        <p:spPr bwMode="auto">
          <a:xfrm>
            <a:off x="2655888" y="4899025"/>
            <a:ext cx="0" cy="211138"/>
          </a:xfrm>
          <a:prstGeom prst="straightConnector1">
            <a:avLst/>
          </a:prstGeom>
          <a:noFill/>
          <a:ln w="28575">
            <a:solidFill>
              <a:schemeClr val="tx1"/>
            </a:solidFill>
            <a:round/>
            <a:headEnd/>
            <a:tailEnd type="triangle" w="med" len="med"/>
          </a:ln>
        </p:spPr>
      </p:cxnSp>
      <p:cxnSp>
        <p:nvCxnSpPr>
          <p:cNvPr id="4131" name="AutoShape 44"/>
          <p:cNvCxnSpPr>
            <a:cxnSpLocks noChangeAspect="1" noChangeShapeType="1"/>
            <a:stCxn id="4123" idx="4"/>
            <a:endCxn id="4129" idx="0"/>
          </p:cNvCxnSpPr>
          <p:nvPr/>
        </p:nvCxnSpPr>
        <p:spPr bwMode="auto">
          <a:xfrm>
            <a:off x="6259513" y="4899025"/>
            <a:ext cx="0" cy="211138"/>
          </a:xfrm>
          <a:prstGeom prst="straightConnector1">
            <a:avLst/>
          </a:prstGeom>
          <a:noFill/>
          <a:ln w="28575">
            <a:solidFill>
              <a:schemeClr val="tx1"/>
            </a:solidFill>
            <a:round/>
            <a:headEnd/>
            <a:tailEnd type="triangle" w="med" len="med"/>
          </a:ln>
        </p:spPr>
      </p:cxnSp>
      <p:cxnSp>
        <p:nvCxnSpPr>
          <p:cNvPr id="4132" name="AutoShape 45"/>
          <p:cNvCxnSpPr>
            <a:cxnSpLocks noChangeAspect="1" noChangeShapeType="1"/>
            <a:stCxn id="4121" idx="4"/>
            <a:endCxn id="4128" idx="0"/>
          </p:cNvCxnSpPr>
          <p:nvPr/>
        </p:nvCxnSpPr>
        <p:spPr bwMode="auto">
          <a:xfrm>
            <a:off x="4460875" y="4899025"/>
            <a:ext cx="0" cy="211138"/>
          </a:xfrm>
          <a:prstGeom prst="straightConnector1">
            <a:avLst/>
          </a:prstGeom>
          <a:noFill/>
          <a:ln w="28575">
            <a:solidFill>
              <a:schemeClr val="tx1"/>
            </a:solidFill>
            <a:round/>
            <a:headEnd/>
            <a:tailEnd type="triangle" w="med" len="med"/>
          </a:ln>
        </p:spPr>
      </p:cxnSp>
      <p:cxnSp>
        <p:nvCxnSpPr>
          <p:cNvPr id="4133" name="AutoShape 46"/>
          <p:cNvCxnSpPr>
            <a:cxnSpLocks noChangeAspect="1" noChangeShapeType="1"/>
            <a:stCxn id="4126" idx="6"/>
            <a:endCxn id="4115" idx="0"/>
          </p:cNvCxnSpPr>
          <p:nvPr/>
        </p:nvCxnSpPr>
        <p:spPr bwMode="auto">
          <a:xfrm>
            <a:off x="2867025" y="5297488"/>
            <a:ext cx="179388" cy="355600"/>
          </a:xfrm>
          <a:prstGeom prst="curvedConnector2">
            <a:avLst/>
          </a:prstGeom>
          <a:noFill/>
          <a:ln w="28575">
            <a:solidFill>
              <a:schemeClr val="tx1"/>
            </a:solidFill>
            <a:round/>
            <a:headEnd/>
            <a:tailEnd type="triangle" w="med" len="med"/>
          </a:ln>
        </p:spPr>
      </p:cxnSp>
      <p:cxnSp>
        <p:nvCxnSpPr>
          <p:cNvPr id="4134" name="AutoShape 47"/>
          <p:cNvCxnSpPr>
            <a:cxnSpLocks noChangeAspect="1" noChangeShapeType="1"/>
            <a:stCxn id="4108" idx="6"/>
            <a:endCxn id="4115" idx="0"/>
          </p:cNvCxnSpPr>
          <p:nvPr/>
        </p:nvCxnSpPr>
        <p:spPr bwMode="auto">
          <a:xfrm>
            <a:off x="2867025" y="4167188"/>
            <a:ext cx="179388" cy="1485900"/>
          </a:xfrm>
          <a:prstGeom prst="curvedConnector2">
            <a:avLst/>
          </a:prstGeom>
          <a:noFill/>
          <a:ln w="28575">
            <a:solidFill>
              <a:schemeClr val="tx1"/>
            </a:solidFill>
            <a:round/>
            <a:headEnd/>
            <a:tailEnd type="triangle" w="med" len="med"/>
          </a:ln>
        </p:spPr>
      </p:cxnSp>
      <p:cxnSp>
        <p:nvCxnSpPr>
          <p:cNvPr id="4135" name="AutoShape 48"/>
          <p:cNvCxnSpPr>
            <a:cxnSpLocks noChangeAspect="1" noChangeShapeType="1"/>
            <a:stCxn id="4128" idx="6"/>
            <a:endCxn id="4117" idx="0"/>
          </p:cNvCxnSpPr>
          <p:nvPr/>
        </p:nvCxnSpPr>
        <p:spPr bwMode="auto">
          <a:xfrm>
            <a:off x="4672013" y="5297488"/>
            <a:ext cx="179387" cy="355600"/>
          </a:xfrm>
          <a:prstGeom prst="curvedConnector2">
            <a:avLst/>
          </a:prstGeom>
          <a:noFill/>
          <a:ln w="28575">
            <a:solidFill>
              <a:schemeClr val="tx1"/>
            </a:solidFill>
            <a:round/>
            <a:headEnd/>
            <a:tailEnd type="triangle" w="med" len="med"/>
          </a:ln>
        </p:spPr>
      </p:cxnSp>
      <p:cxnSp>
        <p:nvCxnSpPr>
          <p:cNvPr id="4136" name="AutoShape 49"/>
          <p:cNvCxnSpPr>
            <a:cxnSpLocks noChangeAspect="1" noChangeShapeType="1"/>
            <a:stCxn id="4110" idx="6"/>
            <a:endCxn id="4117" idx="0"/>
          </p:cNvCxnSpPr>
          <p:nvPr/>
        </p:nvCxnSpPr>
        <p:spPr bwMode="auto">
          <a:xfrm>
            <a:off x="4672013" y="4167188"/>
            <a:ext cx="179387" cy="1485900"/>
          </a:xfrm>
          <a:prstGeom prst="curvedConnector2">
            <a:avLst/>
          </a:prstGeom>
          <a:noFill/>
          <a:ln w="28575">
            <a:solidFill>
              <a:schemeClr val="tx1"/>
            </a:solidFill>
            <a:round/>
            <a:headEnd/>
            <a:tailEnd type="triangle" w="med" len="med"/>
          </a:ln>
        </p:spPr>
      </p:cxnSp>
      <p:cxnSp>
        <p:nvCxnSpPr>
          <p:cNvPr id="4137" name="AutoShape 50"/>
          <p:cNvCxnSpPr>
            <a:cxnSpLocks noChangeAspect="1" noChangeShapeType="1"/>
            <a:stCxn id="4129" idx="6"/>
            <a:endCxn id="4118" idx="0"/>
          </p:cNvCxnSpPr>
          <p:nvPr/>
        </p:nvCxnSpPr>
        <p:spPr bwMode="auto">
          <a:xfrm>
            <a:off x="6470650" y="5297488"/>
            <a:ext cx="179388" cy="355600"/>
          </a:xfrm>
          <a:prstGeom prst="curvedConnector2">
            <a:avLst/>
          </a:prstGeom>
          <a:noFill/>
          <a:ln w="28575">
            <a:solidFill>
              <a:schemeClr val="tx1"/>
            </a:solidFill>
            <a:round/>
            <a:headEnd/>
            <a:tailEnd type="triangle" w="med" len="med"/>
          </a:ln>
        </p:spPr>
      </p:cxnSp>
      <p:cxnSp>
        <p:nvCxnSpPr>
          <p:cNvPr id="4138" name="AutoShape 51"/>
          <p:cNvCxnSpPr>
            <a:cxnSpLocks noChangeAspect="1" noChangeShapeType="1"/>
            <a:stCxn id="4111" idx="6"/>
            <a:endCxn id="4118" idx="0"/>
          </p:cNvCxnSpPr>
          <p:nvPr/>
        </p:nvCxnSpPr>
        <p:spPr bwMode="auto">
          <a:xfrm>
            <a:off x="6470650" y="4167188"/>
            <a:ext cx="179388" cy="1485900"/>
          </a:xfrm>
          <a:prstGeom prst="curvedConnector2">
            <a:avLst/>
          </a:prstGeom>
          <a:noFill/>
          <a:ln w="28575">
            <a:solidFill>
              <a:schemeClr val="tx1"/>
            </a:solidFill>
            <a:round/>
            <a:headEnd/>
            <a:tailEnd type="triangle" w="med" len="med"/>
          </a:ln>
        </p:spPr>
      </p:cxnSp>
      <p:cxnSp>
        <p:nvCxnSpPr>
          <p:cNvPr id="4139" name="AutoShape 67"/>
          <p:cNvCxnSpPr>
            <a:cxnSpLocks noChangeAspect="1" noChangeShapeType="1"/>
          </p:cNvCxnSpPr>
          <p:nvPr/>
        </p:nvCxnSpPr>
        <p:spPr bwMode="auto">
          <a:xfrm>
            <a:off x="2895600" y="3586163"/>
            <a:ext cx="646113" cy="1587"/>
          </a:xfrm>
          <a:prstGeom prst="straightConnector1">
            <a:avLst/>
          </a:prstGeom>
          <a:noFill/>
          <a:ln w="28575">
            <a:solidFill>
              <a:schemeClr val="tx1"/>
            </a:solidFill>
            <a:round/>
            <a:headEnd/>
            <a:tailEnd type="triangle" w="med" len="med"/>
          </a:ln>
        </p:spPr>
      </p:cxnSp>
      <p:cxnSp>
        <p:nvCxnSpPr>
          <p:cNvPr id="4140" name="AutoShape 68"/>
          <p:cNvCxnSpPr>
            <a:cxnSpLocks noChangeAspect="1" noChangeShapeType="1"/>
          </p:cNvCxnSpPr>
          <p:nvPr/>
        </p:nvCxnSpPr>
        <p:spPr bwMode="auto">
          <a:xfrm>
            <a:off x="3846513" y="3586163"/>
            <a:ext cx="415925" cy="0"/>
          </a:xfrm>
          <a:prstGeom prst="straightConnector1">
            <a:avLst/>
          </a:prstGeom>
          <a:noFill/>
          <a:ln w="28575">
            <a:solidFill>
              <a:schemeClr val="tx1"/>
            </a:solidFill>
            <a:round/>
            <a:headEnd/>
            <a:tailEnd type="triangle" w="med" len="med"/>
          </a:ln>
        </p:spPr>
      </p:cxnSp>
      <p:sp>
        <p:nvSpPr>
          <p:cNvPr id="4141" name="Text Box 69"/>
          <p:cNvSpPr txBox="1">
            <a:spLocks noChangeAspect="1" noChangeArrowheads="1"/>
          </p:cNvSpPr>
          <p:nvPr/>
        </p:nvSpPr>
        <p:spPr bwMode="auto">
          <a:xfrm>
            <a:off x="3535363" y="3502025"/>
            <a:ext cx="336550" cy="274638"/>
          </a:xfrm>
          <a:prstGeom prst="rect">
            <a:avLst/>
          </a:prstGeom>
          <a:noFill/>
          <a:ln w="9525">
            <a:noFill/>
            <a:miter lim="800000"/>
            <a:headEnd/>
            <a:tailEnd/>
          </a:ln>
        </p:spPr>
        <p:txBody>
          <a:bodyPr wrap="none">
            <a:spAutoFit/>
          </a:bodyPr>
          <a:lstStyle/>
          <a:p>
            <a:r>
              <a:rPr lang="en-US" sz="1200">
                <a:latin typeface="Arial" charset="0"/>
              </a:rPr>
              <a:t>…</a:t>
            </a:r>
          </a:p>
        </p:txBody>
      </p:sp>
      <p:cxnSp>
        <p:nvCxnSpPr>
          <p:cNvPr id="4142" name="AutoShape 70"/>
          <p:cNvCxnSpPr>
            <a:cxnSpLocks noChangeAspect="1" noChangeShapeType="1"/>
          </p:cNvCxnSpPr>
          <p:nvPr/>
        </p:nvCxnSpPr>
        <p:spPr bwMode="auto">
          <a:xfrm>
            <a:off x="2895600" y="4729163"/>
            <a:ext cx="646113" cy="0"/>
          </a:xfrm>
          <a:prstGeom prst="straightConnector1">
            <a:avLst/>
          </a:prstGeom>
          <a:noFill/>
          <a:ln w="28575">
            <a:solidFill>
              <a:schemeClr val="tx1"/>
            </a:solidFill>
            <a:round/>
            <a:headEnd/>
            <a:tailEnd type="triangle" w="med" len="med"/>
          </a:ln>
        </p:spPr>
      </p:cxnSp>
      <p:cxnSp>
        <p:nvCxnSpPr>
          <p:cNvPr id="4143" name="AutoShape 71"/>
          <p:cNvCxnSpPr>
            <a:cxnSpLocks noChangeAspect="1" noChangeShapeType="1"/>
          </p:cNvCxnSpPr>
          <p:nvPr/>
        </p:nvCxnSpPr>
        <p:spPr bwMode="auto">
          <a:xfrm>
            <a:off x="3846513" y="4729163"/>
            <a:ext cx="415925" cy="0"/>
          </a:xfrm>
          <a:prstGeom prst="straightConnector1">
            <a:avLst/>
          </a:prstGeom>
          <a:noFill/>
          <a:ln w="28575">
            <a:solidFill>
              <a:schemeClr val="tx1"/>
            </a:solidFill>
            <a:round/>
            <a:headEnd/>
            <a:tailEnd type="triangle" w="med" len="med"/>
          </a:ln>
        </p:spPr>
      </p:cxnSp>
      <p:sp>
        <p:nvSpPr>
          <p:cNvPr id="4144" name="Text Box 72"/>
          <p:cNvSpPr txBox="1">
            <a:spLocks noChangeAspect="1" noChangeArrowheads="1"/>
          </p:cNvSpPr>
          <p:nvPr/>
        </p:nvSpPr>
        <p:spPr bwMode="auto">
          <a:xfrm>
            <a:off x="3535363" y="4645025"/>
            <a:ext cx="336550" cy="274638"/>
          </a:xfrm>
          <a:prstGeom prst="rect">
            <a:avLst/>
          </a:prstGeom>
          <a:noFill/>
          <a:ln w="9525">
            <a:noFill/>
            <a:miter lim="800000"/>
            <a:headEnd/>
            <a:tailEnd/>
          </a:ln>
        </p:spPr>
        <p:txBody>
          <a:bodyPr wrap="none">
            <a:spAutoFit/>
          </a:bodyPr>
          <a:lstStyle/>
          <a:p>
            <a:r>
              <a:rPr lang="en-US" sz="1200">
                <a:latin typeface="Arial" charset="0"/>
              </a:rPr>
              <a:t>…</a:t>
            </a:r>
          </a:p>
        </p:txBody>
      </p:sp>
      <p:sp>
        <p:nvSpPr>
          <p:cNvPr id="4146" name="Rectangle 74"/>
          <p:cNvSpPr>
            <a:spLocks noChangeArrowheads="1"/>
          </p:cNvSpPr>
          <p:nvPr/>
        </p:nvSpPr>
        <p:spPr bwMode="auto">
          <a:xfrm>
            <a:off x="381000" y="214313"/>
            <a:ext cx="8458200" cy="852487"/>
          </a:xfrm>
          <a:prstGeom prst="rect">
            <a:avLst/>
          </a:prstGeom>
          <a:noFill/>
          <a:ln w="9525">
            <a:noFill/>
            <a:miter lim="800000"/>
            <a:headEnd/>
            <a:tailEnd/>
          </a:ln>
        </p:spPr>
        <p:txBody>
          <a:bodyPr anchor="b"/>
          <a:lstStyle/>
          <a:p>
            <a:r>
              <a:rPr lang="en-US" sz="3600">
                <a:solidFill>
                  <a:schemeClr val="tx2"/>
                </a:solidFill>
              </a:rPr>
              <a:t>Forward-backward computation</a:t>
            </a:r>
          </a:p>
        </p:txBody>
      </p:sp>
      <p:sp>
        <p:nvSpPr>
          <p:cNvPr id="51" name="Slide Number Placeholder 50"/>
          <p:cNvSpPr>
            <a:spLocks noGrp="1"/>
          </p:cNvSpPr>
          <p:nvPr>
            <p:ph type="sldNum" sz="quarter" idx="12"/>
          </p:nvPr>
        </p:nvSpPr>
        <p:spPr/>
        <p:txBody>
          <a:bodyPr/>
          <a:lstStyle/>
          <a:p>
            <a:pPr>
              <a:defRPr/>
            </a:pPr>
            <a:fld id="{193C4F32-5F53-4DA8-A041-9089F3E61399}" type="slidenum">
              <a:rPr lang="en-US" smtClean="0"/>
              <a:pPr>
                <a:defRPr/>
              </a:pPr>
              <a:t>14</a:t>
            </a:fld>
            <a:endParaRPr lang="en-US"/>
          </a:p>
        </p:txBody>
      </p:sp>
      <p:graphicFrame>
        <p:nvGraphicFramePr>
          <p:cNvPr id="1201156" name="Object 4"/>
          <p:cNvGraphicFramePr>
            <a:graphicFrameLocks noChangeAspect="1"/>
          </p:cNvGraphicFramePr>
          <p:nvPr/>
        </p:nvGraphicFramePr>
        <p:xfrm>
          <a:off x="1906588" y="2095500"/>
          <a:ext cx="5922962" cy="723900"/>
        </p:xfrm>
        <a:graphic>
          <a:graphicData uri="http://schemas.openxmlformats.org/presentationml/2006/ole">
            <p:oleObj spid="_x0000_s1201156" name="Equation" r:id="rId5" imgW="2654280" imgH="304560" progId="Equation.3">
              <p:embed/>
            </p:oleObj>
          </a:graphicData>
        </a:graphic>
      </p:graphicFrame>
      <p:sp>
        <p:nvSpPr>
          <p:cNvPr id="4145" name="Freeform 73"/>
          <p:cNvSpPr>
            <a:spLocks/>
          </p:cNvSpPr>
          <p:nvPr/>
        </p:nvSpPr>
        <p:spPr bwMode="auto">
          <a:xfrm>
            <a:off x="1752600" y="2819400"/>
            <a:ext cx="3683000" cy="4102100"/>
          </a:xfrm>
          <a:custGeom>
            <a:avLst/>
            <a:gdLst>
              <a:gd name="T0" fmla="*/ 2147483647 w 2320"/>
              <a:gd name="T1" fmla="*/ 2147483647 h 2584"/>
              <a:gd name="T2" fmla="*/ 2147483647 w 2320"/>
              <a:gd name="T3" fmla="*/ 2147483647 h 2584"/>
              <a:gd name="T4" fmla="*/ 2147483647 w 2320"/>
              <a:gd name="T5" fmla="*/ 2147483647 h 2584"/>
              <a:gd name="T6" fmla="*/ 2147483647 w 2320"/>
              <a:gd name="T7" fmla="*/ 2147483647 h 2584"/>
              <a:gd name="T8" fmla="*/ 2147483647 w 2320"/>
              <a:gd name="T9" fmla="*/ 2147483647 h 2584"/>
              <a:gd name="T10" fmla="*/ 2147483647 w 2320"/>
              <a:gd name="T11" fmla="*/ 2147483647 h 2584"/>
              <a:gd name="T12" fmla="*/ 2147483647 w 2320"/>
              <a:gd name="T13" fmla="*/ 2147483647 h 2584"/>
              <a:gd name="T14" fmla="*/ 2147483647 w 2320"/>
              <a:gd name="T15" fmla="*/ 2147483647 h 2584"/>
              <a:gd name="T16" fmla="*/ 2147483647 w 2320"/>
              <a:gd name="T17" fmla="*/ 2147483647 h 2584"/>
              <a:gd name="T18" fmla="*/ 2147483647 w 2320"/>
              <a:gd name="T19" fmla="*/ 2147483647 h 2584"/>
              <a:gd name="T20" fmla="*/ 2147483647 w 2320"/>
              <a:gd name="T21" fmla="*/ 2147483647 h 2584"/>
              <a:gd name="T22" fmla="*/ 2147483647 w 2320"/>
              <a:gd name="T23" fmla="*/ 2147483647 h 2584"/>
              <a:gd name="T24" fmla="*/ 2147483647 w 2320"/>
              <a:gd name="T25" fmla="*/ 2147483647 h 2584"/>
              <a:gd name="T26" fmla="*/ 2147483647 w 2320"/>
              <a:gd name="T27" fmla="*/ 2147483647 h 2584"/>
              <a:gd name="T28" fmla="*/ 2147483647 w 2320"/>
              <a:gd name="T29" fmla="*/ 2147483647 h 2584"/>
              <a:gd name="T30" fmla="*/ 2147483647 w 2320"/>
              <a:gd name="T31" fmla="*/ 2147483647 h 25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320"/>
              <a:gd name="T49" fmla="*/ 0 h 2584"/>
              <a:gd name="T50" fmla="*/ 2320 w 2320"/>
              <a:gd name="T51" fmla="*/ 2584 h 258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20" h="2584">
                <a:moveTo>
                  <a:pt x="2248" y="16"/>
                </a:moveTo>
                <a:cubicBezTo>
                  <a:pt x="2224" y="32"/>
                  <a:pt x="2240" y="208"/>
                  <a:pt x="2104" y="256"/>
                </a:cubicBezTo>
                <a:cubicBezTo>
                  <a:pt x="1968" y="304"/>
                  <a:pt x="1728" y="296"/>
                  <a:pt x="1432" y="304"/>
                </a:cubicBezTo>
                <a:cubicBezTo>
                  <a:pt x="1136" y="312"/>
                  <a:pt x="560" y="184"/>
                  <a:pt x="328" y="304"/>
                </a:cubicBezTo>
                <a:cubicBezTo>
                  <a:pt x="96" y="424"/>
                  <a:pt x="80" y="752"/>
                  <a:pt x="40" y="1024"/>
                </a:cubicBezTo>
                <a:cubicBezTo>
                  <a:pt x="0" y="1296"/>
                  <a:pt x="16" y="1696"/>
                  <a:pt x="88" y="1936"/>
                </a:cubicBezTo>
                <a:cubicBezTo>
                  <a:pt x="160" y="2176"/>
                  <a:pt x="272" y="2384"/>
                  <a:pt x="472" y="2464"/>
                </a:cubicBezTo>
                <a:cubicBezTo>
                  <a:pt x="672" y="2544"/>
                  <a:pt x="1120" y="2584"/>
                  <a:pt x="1288" y="2416"/>
                </a:cubicBezTo>
                <a:cubicBezTo>
                  <a:pt x="1456" y="2248"/>
                  <a:pt x="1384" y="1624"/>
                  <a:pt x="1480" y="1456"/>
                </a:cubicBezTo>
                <a:cubicBezTo>
                  <a:pt x="1576" y="1288"/>
                  <a:pt x="1808" y="1472"/>
                  <a:pt x="1864" y="1408"/>
                </a:cubicBezTo>
                <a:cubicBezTo>
                  <a:pt x="1920" y="1344"/>
                  <a:pt x="1880" y="1144"/>
                  <a:pt x="1816" y="1072"/>
                </a:cubicBezTo>
                <a:cubicBezTo>
                  <a:pt x="1752" y="1000"/>
                  <a:pt x="1512" y="1040"/>
                  <a:pt x="1480" y="976"/>
                </a:cubicBezTo>
                <a:cubicBezTo>
                  <a:pt x="1448" y="912"/>
                  <a:pt x="1568" y="744"/>
                  <a:pt x="1624" y="688"/>
                </a:cubicBezTo>
                <a:cubicBezTo>
                  <a:pt x="1680" y="632"/>
                  <a:pt x="1712" y="728"/>
                  <a:pt x="1816" y="640"/>
                </a:cubicBezTo>
                <a:cubicBezTo>
                  <a:pt x="1920" y="552"/>
                  <a:pt x="2176" y="264"/>
                  <a:pt x="2248" y="160"/>
                </a:cubicBezTo>
                <a:cubicBezTo>
                  <a:pt x="2320" y="56"/>
                  <a:pt x="2272" y="0"/>
                  <a:pt x="2248" y="16"/>
                </a:cubicBezTo>
                <a:close/>
              </a:path>
            </a:pathLst>
          </a:custGeom>
          <a:solidFill>
            <a:schemeClr val="accent1">
              <a:alpha val="20000"/>
            </a:schemeClr>
          </a:solidFill>
          <a:ln w="9525">
            <a:solidFill>
              <a:schemeClr val="tx1"/>
            </a:solidFill>
            <a:round/>
            <a:headEnd/>
            <a:tailEnd/>
          </a:ln>
        </p:spPr>
        <p:txBody>
          <a:bodyPr/>
          <a:lstStyle/>
          <a:p>
            <a:pPr eaLnBrk="0" hangingPunct="0"/>
            <a:endParaRPr lang="en-US"/>
          </a:p>
        </p:txBody>
      </p:sp>
      <p:pic>
        <p:nvPicPr>
          <p:cNvPr id="52" name="Kennedy_V3.pptx775.wav">
            <a:hlinkClick r:id="" action="ppaction://media"/>
          </p:cNvPr>
          <p:cNvPicPr>
            <a:picLocks noRot="1" noChangeAspect="1"/>
          </p:cNvPicPr>
          <p:nvPr>
            <a:audioFile r:link="rId2"/>
          </p:nvPr>
        </p:nvPicPr>
        <p:blipFill>
          <a:blip r:embed="rId6" cstate="print"/>
          <a:stretch>
            <a:fillRect/>
          </a:stretch>
        </p:blipFill>
        <p:spPr>
          <a:xfrm>
            <a:off x="8696325" y="6410325"/>
            <a:ext cx="304800" cy="304800"/>
          </a:xfrm>
          <a:prstGeom prst="rect">
            <a:avLst/>
          </a:prstGeom>
        </p:spPr>
      </p:pic>
    </p:spTree>
  </p:cSld>
  <p:clrMapOvr>
    <a:masterClrMapping/>
  </p:clrMapOvr>
  <p:transition advTm="173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2"/>
                </p:tgtEl>
              </p:cMediaNode>
            </p:audio>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914400" y="457200"/>
            <a:ext cx="7793038" cy="1462088"/>
          </a:xfrm>
        </p:spPr>
        <p:txBody>
          <a:bodyPr/>
          <a:lstStyle/>
          <a:p>
            <a:pPr eaLnBrk="1" hangingPunct="1"/>
            <a:r>
              <a:rPr lang="en-US" sz="3600" smtClean="0"/>
              <a:t>Genotype Error Detection- </a:t>
            </a:r>
            <a:br>
              <a:rPr lang="en-US" sz="3600" smtClean="0"/>
            </a:br>
            <a:r>
              <a:rPr lang="en-US" sz="3600" smtClean="0"/>
              <a:t>Likelihood Sensitivity Approach to Error Detection</a:t>
            </a:r>
          </a:p>
        </p:txBody>
      </p:sp>
      <p:sp>
        <p:nvSpPr>
          <p:cNvPr id="49155" name="Rectangle 5"/>
          <p:cNvSpPr>
            <a:spLocks noChangeArrowheads="1"/>
          </p:cNvSpPr>
          <p:nvPr/>
        </p:nvSpPr>
        <p:spPr bwMode="auto">
          <a:xfrm>
            <a:off x="381000" y="1981200"/>
            <a:ext cx="5638800" cy="4724400"/>
          </a:xfrm>
          <a:prstGeom prst="rect">
            <a:avLst/>
          </a:prstGeom>
          <a:noFill/>
          <a:ln w="9525">
            <a:noFill/>
            <a:miter lim="800000"/>
            <a:headEnd/>
            <a:tailEnd/>
          </a:ln>
        </p:spPr>
        <p:txBody>
          <a:bodyPr/>
          <a:lstStyle/>
          <a:p>
            <a:pPr marL="342900" indent="-342900">
              <a:spcBef>
                <a:spcPts val="600"/>
              </a:spcBef>
              <a:buClr>
                <a:schemeClr val="folHlink"/>
              </a:buClr>
              <a:buSzPct val="60000"/>
              <a:buFont typeface="Wingdings" pitchFamily="2" charset="2"/>
              <a:buChar char="n"/>
            </a:pPr>
            <a:r>
              <a:rPr lang="en-US" sz="2400" dirty="0"/>
              <a:t>[Becker et al. 06] Implementation in FAMHAP Software</a:t>
            </a:r>
          </a:p>
          <a:p>
            <a:pPr marL="342900" indent="-342900">
              <a:spcBef>
                <a:spcPts val="600"/>
              </a:spcBef>
              <a:buClr>
                <a:schemeClr val="folHlink"/>
              </a:buClr>
              <a:buSzPct val="60000"/>
              <a:buFont typeface="Wingdings" pitchFamily="2" charset="2"/>
              <a:buChar char="n"/>
            </a:pPr>
            <a:r>
              <a:rPr lang="en-US" sz="2400" dirty="0"/>
              <a:t>Window-based algorithm</a:t>
            </a:r>
          </a:p>
          <a:p>
            <a:pPr marL="742950" lvl="1" indent="-285750">
              <a:spcBef>
                <a:spcPts val="600"/>
              </a:spcBef>
              <a:buClr>
                <a:schemeClr val="hlink"/>
              </a:buClr>
              <a:buSzPct val="55000"/>
              <a:buFont typeface="Wingdings" pitchFamily="2" charset="2"/>
              <a:buChar char="n"/>
            </a:pPr>
            <a:r>
              <a:rPr lang="en-US" sz="2000" dirty="0"/>
              <a:t>For each window including the SNP under test, generate list of H most frequent haplotypes (default H=50)</a:t>
            </a:r>
          </a:p>
          <a:p>
            <a:pPr marL="742950" lvl="1" indent="-285750">
              <a:spcBef>
                <a:spcPts val="600"/>
              </a:spcBef>
              <a:buClr>
                <a:schemeClr val="hlink"/>
              </a:buClr>
              <a:buSzPct val="55000"/>
              <a:buFont typeface="Wingdings" pitchFamily="2" charset="2"/>
              <a:buChar char="n"/>
            </a:pPr>
            <a:r>
              <a:rPr lang="en-US" sz="2000" dirty="0"/>
              <a:t>Find most likely trio </a:t>
            </a:r>
            <a:r>
              <a:rPr lang="en-US" sz="2000" dirty="0" err="1"/>
              <a:t>phasings</a:t>
            </a:r>
            <a:r>
              <a:rPr lang="en-US" sz="2000" dirty="0"/>
              <a:t> by pruned search over the H</a:t>
            </a:r>
            <a:r>
              <a:rPr lang="en-US" sz="2000" baseline="30000" dirty="0"/>
              <a:t>4</a:t>
            </a:r>
            <a:r>
              <a:rPr lang="en-US" sz="2000" dirty="0"/>
              <a:t> quadruples of frequent haplotypes</a:t>
            </a:r>
          </a:p>
          <a:p>
            <a:pPr marL="742950" lvl="1" indent="-285750">
              <a:spcBef>
                <a:spcPts val="600"/>
              </a:spcBef>
              <a:buClr>
                <a:schemeClr val="hlink"/>
              </a:buClr>
              <a:buSzPct val="55000"/>
              <a:buFont typeface="Wingdings" pitchFamily="2" charset="2"/>
              <a:buChar char="n"/>
            </a:pPr>
            <a:r>
              <a:rPr lang="en-US" sz="2000" dirty="0"/>
              <a:t>Flag genotype as an error if L(T’)/L(T) &gt; R for </a:t>
            </a:r>
            <a:r>
              <a:rPr lang="en-US" sz="2000" b="1" i="1" dirty="0"/>
              <a:t>at least one window</a:t>
            </a:r>
          </a:p>
          <a:p>
            <a:pPr marL="342900" indent="-342900">
              <a:spcBef>
                <a:spcPts val="600"/>
              </a:spcBef>
              <a:buClr>
                <a:schemeClr val="hlink"/>
              </a:buClr>
              <a:buSzPct val="55000"/>
              <a:buFont typeface="Wingdings" pitchFamily="2" charset="2"/>
              <a:buChar char="n"/>
            </a:pPr>
            <a:endParaRPr lang="en-US" sz="2000" b="1" i="1" dirty="0"/>
          </a:p>
        </p:txBody>
      </p:sp>
      <p:grpSp>
        <p:nvGrpSpPr>
          <p:cNvPr id="2" name="Group 70"/>
          <p:cNvGrpSpPr>
            <a:grpSpLocks/>
          </p:cNvGrpSpPr>
          <p:nvPr/>
        </p:nvGrpSpPr>
        <p:grpSpPr bwMode="auto">
          <a:xfrm>
            <a:off x="5867400" y="1676400"/>
            <a:ext cx="3352800" cy="2438400"/>
            <a:chOff x="3696" y="1584"/>
            <a:chExt cx="2112" cy="1536"/>
          </a:xfrm>
        </p:grpSpPr>
        <p:sp>
          <p:nvSpPr>
            <p:cNvPr id="49157" name="Rectangle 69"/>
            <p:cNvSpPr>
              <a:spLocks noChangeArrowheads="1"/>
            </p:cNvSpPr>
            <p:nvPr/>
          </p:nvSpPr>
          <p:spPr bwMode="auto">
            <a:xfrm>
              <a:off x="4896" y="1584"/>
              <a:ext cx="144" cy="1536"/>
            </a:xfrm>
            <a:prstGeom prst="rect">
              <a:avLst/>
            </a:prstGeom>
            <a:solidFill>
              <a:schemeClr val="accent1">
                <a:alpha val="50195"/>
              </a:schemeClr>
            </a:solidFill>
            <a:ln w="9525">
              <a:solidFill>
                <a:schemeClr val="tx1"/>
              </a:solidFill>
              <a:miter lim="800000"/>
              <a:headEnd/>
              <a:tailEnd/>
            </a:ln>
          </p:spPr>
          <p:txBody>
            <a:bodyPr wrap="none" anchor="ctr"/>
            <a:lstStyle/>
            <a:p>
              <a:pPr eaLnBrk="0" hangingPunct="0"/>
              <a:endParaRPr lang="en-US"/>
            </a:p>
          </p:txBody>
        </p:sp>
        <p:sp>
          <p:nvSpPr>
            <p:cNvPr id="49158" name="Line 12"/>
            <p:cNvSpPr>
              <a:spLocks noChangeShapeType="1"/>
            </p:cNvSpPr>
            <p:nvPr/>
          </p:nvSpPr>
          <p:spPr bwMode="auto">
            <a:xfrm>
              <a:off x="4512" y="2160"/>
              <a:ext cx="672" cy="0"/>
            </a:xfrm>
            <a:prstGeom prst="line">
              <a:avLst/>
            </a:prstGeom>
            <a:noFill/>
            <a:ln w="28575">
              <a:solidFill>
                <a:schemeClr val="tx1"/>
              </a:solidFill>
              <a:round/>
              <a:headEnd type="diamond" w="med" len="med"/>
              <a:tailEnd type="diamond" w="med" len="med"/>
            </a:ln>
          </p:spPr>
          <p:txBody>
            <a:bodyPr/>
            <a:lstStyle/>
            <a:p>
              <a:endParaRPr lang="en-US"/>
            </a:p>
          </p:txBody>
        </p:sp>
        <p:sp>
          <p:nvSpPr>
            <p:cNvPr id="49159" name="Line 51"/>
            <p:cNvSpPr>
              <a:spLocks noChangeShapeType="1"/>
            </p:cNvSpPr>
            <p:nvPr/>
          </p:nvSpPr>
          <p:spPr bwMode="auto">
            <a:xfrm>
              <a:off x="4608" y="2016"/>
              <a:ext cx="624" cy="0"/>
            </a:xfrm>
            <a:prstGeom prst="line">
              <a:avLst/>
            </a:prstGeom>
            <a:noFill/>
            <a:ln w="28575">
              <a:solidFill>
                <a:schemeClr val="tx1"/>
              </a:solidFill>
              <a:round/>
              <a:headEnd type="diamond" w="med" len="med"/>
              <a:tailEnd type="diamond" w="med" len="med"/>
            </a:ln>
          </p:spPr>
          <p:txBody>
            <a:bodyPr/>
            <a:lstStyle/>
            <a:p>
              <a:endParaRPr lang="en-US"/>
            </a:p>
          </p:txBody>
        </p:sp>
        <p:sp>
          <p:nvSpPr>
            <p:cNvPr id="49160" name="Line 54"/>
            <p:cNvSpPr>
              <a:spLocks noChangeShapeType="1"/>
            </p:cNvSpPr>
            <p:nvPr/>
          </p:nvSpPr>
          <p:spPr bwMode="auto">
            <a:xfrm>
              <a:off x="4704" y="1872"/>
              <a:ext cx="576" cy="0"/>
            </a:xfrm>
            <a:prstGeom prst="line">
              <a:avLst/>
            </a:prstGeom>
            <a:noFill/>
            <a:ln w="28575">
              <a:solidFill>
                <a:schemeClr val="hlink"/>
              </a:solidFill>
              <a:round/>
              <a:headEnd type="diamond" w="med" len="med"/>
              <a:tailEnd type="diamond" w="med" len="med"/>
            </a:ln>
          </p:spPr>
          <p:txBody>
            <a:bodyPr/>
            <a:lstStyle/>
            <a:p>
              <a:endParaRPr lang="en-US"/>
            </a:p>
          </p:txBody>
        </p:sp>
        <p:sp>
          <p:nvSpPr>
            <p:cNvPr id="49161" name="Line 57"/>
            <p:cNvSpPr>
              <a:spLocks noChangeShapeType="1"/>
            </p:cNvSpPr>
            <p:nvPr/>
          </p:nvSpPr>
          <p:spPr bwMode="auto">
            <a:xfrm>
              <a:off x="4800" y="1728"/>
              <a:ext cx="576" cy="0"/>
            </a:xfrm>
            <a:prstGeom prst="line">
              <a:avLst/>
            </a:prstGeom>
            <a:noFill/>
            <a:ln w="28575">
              <a:solidFill>
                <a:schemeClr val="tx1"/>
              </a:solidFill>
              <a:round/>
              <a:headEnd type="diamond" w="med" len="med"/>
              <a:tailEnd type="diamond" w="med" len="med"/>
            </a:ln>
          </p:spPr>
          <p:txBody>
            <a:bodyPr/>
            <a:lstStyle/>
            <a:p>
              <a:endParaRPr lang="en-US"/>
            </a:p>
          </p:txBody>
        </p:sp>
        <p:sp>
          <p:nvSpPr>
            <p:cNvPr id="49162" name="Text Box 62"/>
            <p:cNvSpPr txBox="1">
              <a:spLocks noChangeArrowheads="1"/>
            </p:cNvSpPr>
            <p:nvPr/>
          </p:nvSpPr>
          <p:spPr bwMode="auto">
            <a:xfrm>
              <a:off x="3696" y="2341"/>
              <a:ext cx="2112" cy="493"/>
            </a:xfrm>
            <a:prstGeom prst="rect">
              <a:avLst/>
            </a:prstGeom>
            <a:noFill/>
            <a:ln w="9525">
              <a:noFill/>
              <a:miter lim="800000"/>
              <a:headEnd/>
              <a:tailEnd/>
            </a:ln>
          </p:spPr>
          <p:txBody>
            <a:bodyPr>
              <a:spAutoFit/>
            </a:bodyPr>
            <a:lstStyle/>
            <a:p>
              <a:pPr eaLnBrk="0" hangingPunct="0">
                <a:lnSpc>
                  <a:spcPct val="50000"/>
                </a:lnSpc>
                <a:spcBef>
                  <a:spcPct val="50000"/>
                </a:spcBef>
              </a:pPr>
              <a:r>
                <a:rPr lang="en-US"/>
                <a:t>Mother  …201012 1 02210...</a:t>
              </a:r>
            </a:p>
            <a:p>
              <a:pPr eaLnBrk="0" hangingPunct="0">
                <a:lnSpc>
                  <a:spcPct val="50000"/>
                </a:lnSpc>
                <a:spcBef>
                  <a:spcPct val="50000"/>
                </a:spcBef>
              </a:pPr>
              <a:r>
                <a:rPr lang="en-US"/>
                <a:t>Father   …201202 2 10211...</a:t>
              </a:r>
            </a:p>
            <a:p>
              <a:pPr eaLnBrk="0" hangingPunct="0">
                <a:lnSpc>
                  <a:spcPct val="50000"/>
                </a:lnSpc>
                <a:spcBef>
                  <a:spcPct val="50000"/>
                </a:spcBef>
              </a:pPr>
              <a:r>
                <a:rPr lang="en-US"/>
                <a:t>Child     …000120 </a:t>
              </a:r>
              <a:r>
                <a:rPr lang="en-US">
                  <a:solidFill>
                    <a:schemeClr val="hlink"/>
                  </a:solidFill>
                </a:rPr>
                <a:t>2 </a:t>
              </a:r>
              <a:r>
                <a:rPr lang="en-US"/>
                <a:t>21021...</a:t>
              </a:r>
            </a:p>
          </p:txBody>
        </p:sp>
        <p:sp>
          <p:nvSpPr>
            <p:cNvPr id="49163" name="Line 66"/>
            <p:cNvSpPr>
              <a:spLocks noChangeShapeType="1"/>
            </p:cNvSpPr>
            <p:nvPr/>
          </p:nvSpPr>
          <p:spPr bwMode="auto">
            <a:xfrm flipV="1">
              <a:off x="4896" y="2256"/>
              <a:ext cx="0" cy="528"/>
            </a:xfrm>
            <a:prstGeom prst="line">
              <a:avLst/>
            </a:prstGeom>
            <a:noFill/>
            <a:ln w="12700" cap="rnd">
              <a:solidFill>
                <a:srgbClr val="003366"/>
              </a:solidFill>
              <a:prstDash val="sysDot"/>
              <a:round/>
              <a:headEnd/>
              <a:tailEnd/>
            </a:ln>
          </p:spPr>
          <p:txBody>
            <a:bodyPr/>
            <a:lstStyle/>
            <a:p>
              <a:endParaRPr lang="en-US"/>
            </a:p>
          </p:txBody>
        </p:sp>
      </p:grpSp>
      <p:sp>
        <p:nvSpPr>
          <p:cNvPr id="12" name="Slide Number Placeholder 11"/>
          <p:cNvSpPr>
            <a:spLocks noGrp="1"/>
          </p:cNvSpPr>
          <p:nvPr>
            <p:ph type="sldNum" sz="quarter" idx="12"/>
          </p:nvPr>
        </p:nvSpPr>
        <p:spPr/>
        <p:txBody>
          <a:bodyPr/>
          <a:lstStyle/>
          <a:p>
            <a:pPr>
              <a:defRPr/>
            </a:pPr>
            <a:fld id="{8CC908DA-0DFE-4EDA-AE5D-91705EA103D4}" type="slidenum">
              <a:rPr lang="en-US" smtClean="0"/>
              <a:pPr>
                <a:defRPr/>
              </a:pPr>
              <a:t>140</a:t>
            </a:fld>
            <a:endParaRPr lang="en-US"/>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9" name="Rectangle 2"/>
          <p:cNvSpPr>
            <a:spLocks noGrp="1" noChangeArrowheads="1"/>
          </p:cNvSpPr>
          <p:nvPr>
            <p:ph type="title"/>
          </p:nvPr>
        </p:nvSpPr>
        <p:spPr>
          <a:xfrm>
            <a:off x="762000" y="0"/>
            <a:ext cx="7793038" cy="1462088"/>
          </a:xfrm>
        </p:spPr>
        <p:txBody>
          <a:bodyPr/>
          <a:lstStyle/>
          <a:p>
            <a:pPr eaLnBrk="1" hangingPunct="1"/>
            <a:r>
              <a:rPr lang="en-US" sz="3600" smtClean="0"/>
              <a:t>Genotype Error Detection- Limitations of FAMHAP</a:t>
            </a:r>
          </a:p>
        </p:txBody>
      </p:sp>
      <p:sp>
        <p:nvSpPr>
          <p:cNvPr id="50178" name="Rectangle 3"/>
          <p:cNvSpPr>
            <a:spLocks noGrp="1" noChangeArrowheads="1"/>
          </p:cNvSpPr>
          <p:nvPr>
            <p:ph idx="1"/>
          </p:nvPr>
        </p:nvSpPr>
        <p:spPr>
          <a:xfrm>
            <a:off x="457200" y="2017713"/>
            <a:ext cx="8497888" cy="4535487"/>
          </a:xfrm>
        </p:spPr>
        <p:txBody>
          <a:bodyPr/>
          <a:lstStyle/>
          <a:p>
            <a:pPr eaLnBrk="1" hangingPunct="1">
              <a:spcBef>
                <a:spcPts val="600"/>
              </a:spcBef>
            </a:pPr>
            <a:r>
              <a:rPr lang="en-US" sz="2400" dirty="0" smtClean="0"/>
              <a:t>Truncating the list of haplotypes to size H may lead to sub-optimal </a:t>
            </a:r>
            <a:r>
              <a:rPr lang="en-US" sz="2400" dirty="0" err="1" smtClean="0"/>
              <a:t>phasings</a:t>
            </a:r>
            <a:r>
              <a:rPr lang="en-US" sz="2400" dirty="0" smtClean="0"/>
              <a:t> and inaccurate L(T) values</a:t>
            </a:r>
          </a:p>
          <a:p>
            <a:pPr eaLnBrk="1" hangingPunct="1">
              <a:spcBef>
                <a:spcPts val="600"/>
              </a:spcBef>
            </a:pPr>
            <a:r>
              <a:rPr lang="en-US" sz="2400" dirty="0" smtClean="0"/>
              <a:t>False positives caused by nearby errors (due to the use of multiple short windows)</a:t>
            </a:r>
          </a:p>
          <a:p>
            <a:pPr eaLnBrk="1" hangingPunct="1">
              <a:spcBef>
                <a:spcPts val="600"/>
              </a:spcBef>
              <a:buFont typeface="Wingdings" pitchFamily="2" charset="2"/>
              <a:buNone/>
            </a:pPr>
            <a:r>
              <a:rPr lang="en-US" sz="2400" dirty="0" smtClean="0"/>
              <a:t> </a:t>
            </a:r>
            <a:r>
              <a:rPr lang="en-US" sz="2400" b="1" dirty="0" smtClean="0">
                <a:solidFill>
                  <a:schemeClr val="hlink"/>
                </a:solidFill>
              </a:rPr>
              <a:t>Our approach:</a:t>
            </a:r>
          </a:p>
          <a:p>
            <a:pPr eaLnBrk="1" hangingPunct="1">
              <a:spcBef>
                <a:spcPts val="600"/>
              </a:spcBef>
            </a:pPr>
            <a:r>
              <a:rPr lang="en-US" sz="2400" dirty="0" smtClean="0"/>
              <a:t>HMM of haplotype frequencies </a:t>
            </a:r>
            <a:r>
              <a:rPr lang="en-US" sz="2400" dirty="0" smtClean="0">
                <a:sym typeface="Wingdings" pitchFamily="2" charset="2"/>
              </a:rPr>
              <a:t></a:t>
            </a:r>
            <a:r>
              <a:rPr lang="en-US" sz="2400" dirty="0" smtClean="0"/>
              <a:t> all haplotypes represented + no need for short windows</a:t>
            </a:r>
          </a:p>
          <a:p>
            <a:pPr eaLnBrk="1" hangingPunct="1">
              <a:spcBef>
                <a:spcPts val="600"/>
              </a:spcBef>
            </a:pPr>
            <a:r>
              <a:rPr lang="en-US" sz="2400" dirty="0" smtClean="0"/>
              <a:t>Alternate likelihood functions </a:t>
            </a:r>
            <a:r>
              <a:rPr lang="en-US" sz="2400" dirty="0" smtClean="0">
                <a:sym typeface="Wingdings" pitchFamily="2" charset="2"/>
              </a:rPr>
              <a:t> scalable runtime</a:t>
            </a:r>
            <a:endParaRPr lang="en-US" sz="2400" dirty="0" smtClean="0"/>
          </a:p>
        </p:txBody>
      </p:sp>
      <p:sp>
        <p:nvSpPr>
          <p:cNvPr id="4" name="Slide Number Placeholder 3"/>
          <p:cNvSpPr>
            <a:spLocks noGrp="1"/>
          </p:cNvSpPr>
          <p:nvPr>
            <p:ph type="sldNum" sz="quarter" idx="12"/>
          </p:nvPr>
        </p:nvSpPr>
        <p:spPr/>
        <p:txBody>
          <a:bodyPr/>
          <a:lstStyle/>
          <a:p>
            <a:pPr>
              <a:defRPr/>
            </a:pPr>
            <a:fld id="{33F715B6-B6C2-4407-8CFF-EAACF463792E}" type="slidenum">
              <a:rPr lang="en-US" smtClean="0"/>
              <a:pPr>
                <a:defRPr/>
              </a:pPr>
              <a:t>141</a:t>
            </a:fld>
            <a:endParaRPr lang="en-US"/>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6" name="Rectangle 2"/>
          <p:cNvSpPr>
            <a:spLocks noGrp="1" noChangeArrowheads="1"/>
          </p:cNvSpPr>
          <p:nvPr>
            <p:ph type="title"/>
          </p:nvPr>
        </p:nvSpPr>
        <p:spPr>
          <a:xfrm>
            <a:off x="990600" y="457200"/>
            <a:ext cx="7869238" cy="1066800"/>
          </a:xfrm>
        </p:spPr>
        <p:txBody>
          <a:bodyPr/>
          <a:lstStyle/>
          <a:p>
            <a:pPr marL="342900" indent="-342900" eaLnBrk="1" hangingPunct="1"/>
            <a:r>
              <a:rPr lang="en-US" sz="3200" dirty="0" smtClean="0"/>
              <a:t>Genotype Error Detection-</a:t>
            </a:r>
            <a:br>
              <a:rPr lang="en-US" sz="3200" dirty="0" smtClean="0"/>
            </a:br>
            <a:r>
              <a:rPr lang="en-US" sz="2800" dirty="0" smtClean="0"/>
              <a:t>Hidden Markov Model of Haplotype Diversity</a:t>
            </a:r>
          </a:p>
        </p:txBody>
      </p:sp>
      <p:sp>
        <p:nvSpPr>
          <p:cNvPr id="3077" name="Rectangle 3"/>
          <p:cNvSpPr>
            <a:spLocks noGrp="1" noChangeArrowheads="1"/>
          </p:cNvSpPr>
          <p:nvPr>
            <p:ph type="body" sz="half" idx="1"/>
          </p:nvPr>
        </p:nvSpPr>
        <p:spPr>
          <a:xfrm>
            <a:off x="304800" y="4343400"/>
            <a:ext cx="8458200" cy="1524000"/>
          </a:xfrm>
        </p:spPr>
        <p:txBody>
          <a:bodyPr/>
          <a:lstStyle/>
          <a:p>
            <a:pPr eaLnBrk="1" hangingPunct="1">
              <a:spcBef>
                <a:spcPts val="600"/>
              </a:spcBef>
            </a:pPr>
            <a:r>
              <a:rPr lang="en-US" sz="2400" dirty="0" smtClean="0"/>
              <a:t>Similar HMMs proposed by [Kimmel &amp;Shamir 05, </a:t>
            </a:r>
            <a:r>
              <a:rPr lang="en-US" sz="2400" dirty="0" err="1" smtClean="0"/>
              <a:t>Rastas</a:t>
            </a:r>
            <a:r>
              <a:rPr lang="en-US" sz="2400" dirty="0" smtClean="0"/>
              <a:t> et al. 05, Schwartz 04]</a:t>
            </a:r>
          </a:p>
          <a:p>
            <a:pPr eaLnBrk="1" hangingPunct="1">
              <a:spcBef>
                <a:spcPts val="600"/>
              </a:spcBef>
            </a:pPr>
            <a:r>
              <a:rPr lang="en-US" sz="2400" dirty="0" smtClean="0"/>
              <a:t>Paths with high transition probability correspond to “founder” haplotypes </a:t>
            </a:r>
          </a:p>
          <a:p>
            <a:pPr eaLnBrk="1" hangingPunct="1">
              <a:spcBef>
                <a:spcPts val="600"/>
              </a:spcBef>
            </a:pPr>
            <a:r>
              <a:rPr lang="en-US" sz="2400" dirty="0" smtClean="0"/>
              <a:t>Haplotype sequence/paths computed using </a:t>
            </a:r>
            <a:r>
              <a:rPr lang="en-US" sz="2400" dirty="0" err="1" smtClean="0"/>
              <a:t>Viterbi</a:t>
            </a:r>
            <a:r>
              <a:rPr lang="en-US" sz="2400" dirty="0" smtClean="0"/>
              <a:t> and forward algorithms</a:t>
            </a:r>
          </a:p>
        </p:txBody>
      </p:sp>
      <p:pic>
        <p:nvPicPr>
          <p:cNvPr id="3078" name="Picture 7"/>
          <p:cNvPicPr>
            <a:picLocks noChangeAspect="1" noChangeArrowheads="1"/>
          </p:cNvPicPr>
          <p:nvPr/>
        </p:nvPicPr>
        <p:blipFill>
          <a:blip r:embed="rId4" cstate="print"/>
          <a:srcRect/>
          <a:stretch>
            <a:fillRect/>
          </a:stretch>
        </p:blipFill>
        <p:spPr bwMode="auto">
          <a:xfrm>
            <a:off x="0" y="1752600"/>
            <a:ext cx="6400800" cy="2557463"/>
          </a:xfrm>
          <a:prstGeom prst="rect">
            <a:avLst/>
          </a:prstGeom>
          <a:noFill/>
          <a:ln w="9525">
            <a:noFill/>
            <a:miter lim="800000"/>
            <a:headEnd/>
            <a:tailEnd/>
          </a:ln>
        </p:spPr>
      </p:pic>
      <p:sp>
        <p:nvSpPr>
          <p:cNvPr id="3079" name="TextBox 7"/>
          <p:cNvSpPr txBox="1">
            <a:spLocks noChangeArrowheads="1"/>
          </p:cNvSpPr>
          <p:nvPr/>
        </p:nvSpPr>
        <p:spPr bwMode="auto">
          <a:xfrm>
            <a:off x="6400800" y="1981200"/>
            <a:ext cx="2514600" cy="338138"/>
          </a:xfrm>
          <a:prstGeom prst="rect">
            <a:avLst/>
          </a:prstGeom>
          <a:noFill/>
          <a:ln w="9525">
            <a:noFill/>
            <a:miter lim="800000"/>
            <a:headEnd/>
            <a:tailEnd/>
          </a:ln>
        </p:spPr>
        <p:txBody>
          <a:bodyPr>
            <a:spAutoFit/>
          </a:bodyPr>
          <a:lstStyle/>
          <a:p>
            <a:r>
              <a:rPr lang="en-US" sz="1600"/>
              <a:t>K= #Founders(E.g. K=4)</a:t>
            </a:r>
          </a:p>
        </p:txBody>
      </p:sp>
      <p:sp>
        <p:nvSpPr>
          <p:cNvPr id="3080" name="TextBox 8"/>
          <p:cNvSpPr txBox="1">
            <a:spLocks noChangeArrowheads="1"/>
          </p:cNvSpPr>
          <p:nvPr/>
        </p:nvSpPr>
        <p:spPr bwMode="auto">
          <a:xfrm>
            <a:off x="7467600" y="3505200"/>
            <a:ext cx="1676400" cy="338138"/>
          </a:xfrm>
          <a:prstGeom prst="rect">
            <a:avLst/>
          </a:prstGeom>
          <a:noFill/>
          <a:ln w="9525">
            <a:noFill/>
            <a:miter lim="800000"/>
            <a:headEnd/>
            <a:tailEnd/>
          </a:ln>
        </p:spPr>
        <p:txBody>
          <a:bodyPr>
            <a:spAutoFit/>
          </a:bodyPr>
          <a:lstStyle/>
          <a:p>
            <a:r>
              <a:rPr lang="en-US" sz="1600"/>
              <a:t>Transition Prob</a:t>
            </a:r>
          </a:p>
        </p:txBody>
      </p:sp>
      <p:sp>
        <p:nvSpPr>
          <p:cNvPr id="3081" name="TextBox 9"/>
          <p:cNvSpPr txBox="1">
            <a:spLocks noChangeArrowheads="1"/>
          </p:cNvSpPr>
          <p:nvPr/>
        </p:nvSpPr>
        <p:spPr bwMode="auto">
          <a:xfrm>
            <a:off x="7467600" y="3048000"/>
            <a:ext cx="1447800" cy="338138"/>
          </a:xfrm>
          <a:prstGeom prst="rect">
            <a:avLst/>
          </a:prstGeom>
          <a:noFill/>
          <a:ln w="9525">
            <a:noFill/>
            <a:miter lim="800000"/>
            <a:headEnd/>
            <a:tailEnd/>
          </a:ln>
        </p:spPr>
        <p:txBody>
          <a:bodyPr>
            <a:spAutoFit/>
          </a:bodyPr>
          <a:lstStyle/>
          <a:p>
            <a:r>
              <a:rPr lang="en-US" sz="1600"/>
              <a:t>Emission Prob</a:t>
            </a:r>
          </a:p>
        </p:txBody>
      </p:sp>
      <p:sp>
        <p:nvSpPr>
          <p:cNvPr id="3082" name="TextBox 10"/>
          <p:cNvSpPr txBox="1">
            <a:spLocks noChangeArrowheads="1"/>
          </p:cNvSpPr>
          <p:nvPr/>
        </p:nvSpPr>
        <p:spPr bwMode="auto">
          <a:xfrm>
            <a:off x="6400800" y="2438400"/>
            <a:ext cx="2514600" cy="338138"/>
          </a:xfrm>
          <a:prstGeom prst="rect">
            <a:avLst/>
          </a:prstGeom>
          <a:noFill/>
          <a:ln w="9525">
            <a:noFill/>
            <a:miter lim="800000"/>
            <a:headEnd/>
            <a:tailEnd/>
          </a:ln>
        </p:spPr>
        <p:txBody>
          <a:bodyPr>
            <a:spAutoFit/>
          </a:bodyPr>
          <a:lstStyle/>
          <a:p>
            <a:r>
              <a:rPr lang="en-US" sz="1600"/>
              <a:t>N= #SNPs(E.g. N=5)</a:t>
            </a:r>
          </a:p>
        </p:txBody>
      </p:sp>
      <p:graphicFrame>
        <p:nvGraphicFramePr>
          <p:cNvPr id="3074" name="Object 1"/>
          <p:cNvGraphicFramePr>
            <a:graphicFrameLocks noChangeAspect="1"/>
          </p:cNvGraphicFramePr>
          <p:nvPr/>
        </p:nvGraphicFramePr>
        <p:xfrm>
          <a:off x="6324600" y="3429000"/>
          <a:ext cx="1219200" cy="504825"/>
        </p:xfrm>
        <a:graphic>
          <a:graphicData uri="http://schemas.openxmlformats.org/presentationml/2006/ole">
            <p:oleObj spid="_x0000_s271362" name="Equation" r:id="rId5" imgW="609480" imgH="241200" progId="Equation.3">
              <p:embed/>
            </p:oleObj>
          </a:graphicData>
        </a:graphic>
      </p:graphicFrame>
      <p:graphicFrame>
        <p:nvGraphicFramePr>
          <p:cNvPr id="3075" name="Object 10"/>
          <p:cNvGraphicFramePr>
            <a:graphicFrameLocks noChangeAspect="1"/>
          </p:cNvGraphicFramePr>
          <p:nvPr/>
        </p:nvGraphicFramePr>
        <p:xfrm>
          <a:off x="6400800" y="2971800"/>
          <a:ext cx="1066800" cy="425450"/>
        </p:xfrm>
        <a:graphic>
          <a:graphicData uri="http://schemas.openxmlformats.org/presentationml/2006/ole">
            <p:oleObj spid="_x0000_s271363" name="Equation" r:id="rId6" imgW="533160" imgH="203040" progId="Equation.3">
              <p:embed/>
            </p:oleObj>
          </a:graphicData>
        </a:graphic>
      </p:graphicFrame>
      <p:sp>
        <p:nvSpPr>
          <p:cNvPr id="11" name="Slide Number Placeholder 10"/>
          <p:cNvSpPr>
            <a:spLocks noGrp="1"/>
          </p:cNvSpPr>
          <p:nvPr>
            <p:ph type="sldNum" sz="quarter" idx="12"/>
          </p:nvPr>
        </p:nvSpPr>
        <p:spPr/>
        <p:txBody>
          <a:bodyPr/>
          <a:lstStyle/>
          <a:p>
            <a:pPr>
              <a:defRPr/>
            </a:pPr>
            <a:fld id="{BFD252A0-D645-4B3C-B769-81D2097AD509}" type="slidenum">
              <a:rPr lang="en-US" smtClean="0"/>
              <a:pPr>
                <a:defRPr/>
              </a:pPr>
              <a:t>142</a:t>
            </a:fld>
            <a:endParaRPr lang="en-US"/>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00" name="Rectangle 2"/>
          <p:cNvSpPr>
            <a:spLocks noGrp="1" noChangeArrowheads="1"/>
          </p:cNvSpPr>
          <p:nvPr>
            <p:ph type="title"/>
          </p:nvPr>
        </p:nvSpPr>
        <p:spPr>
          <a:xfrm>
            <a:off x="990600" y="457200"/>
            <a:ext cx="7869238" cy="1066800"/>
          </a:xfrm>
        </p:spPr>
        <p:txBody>
          <a:bodyPr/>
          <a:lstStyle/>
          <a:p>
            <a:pPr marL="342900" indent="-342900" eaLnBrk="1" hangingPunct="1"/>
            <a:r>
              <a:rPr lang="en-US" sz="3200" dirty="0" smtClean="0"/>
              <a:t>Genotype Error Detection-</a:t>
            </a:r>
            <a:br>
              <a:rPr lang="en-US" sz="3200" dirty="0" smtClean="0"/>
            </a:br>
            <a:r>
              <a:rPr lang="en-US" sz="2800" dirty="0" smtClean="0"/>
              <a:t>Hidden Markov Model of Haplotype Diversity</a:t>
            </a:r>
          </a:p>
        </p:txBody>
      </p:sp>
      <p:sp>
        <p:nvSpPr>
          <p:cNvPr id="4101" name="Rectangle 3"/>
          <p:cNvSpPr>
            <a:spLocks noGrp="1" noChangeArrowheads="1"/>
          </p:cNvSpPr>
          <p:nvPr>
            <p:ph type="body" sz="half" idx="1"/>
          </p:nvPr>
        </p:nvSpPr>
        <p:spPr>
          <a:xfrm>
            <a:off x="304800" y="4343400"/>
            <a:ext cx="8458200" cy="2286000"/>
          </a:xfrm>
        </p:spPr>
        <p:txBody>
          <a:bodyPr/>
          <a:lstStyle/>
          <a:p>
            <a:pPr eaLnBrk="1" hangingPunct="1">
              <a:lnSpc>
                <a:spcPct val="90000"/>
              </a:lnSpc>
            </a:pPr>
            <a:r>
              <a:rPr lang="en-US" sz="2400" dirty="0" smtClean="0"/>
              <a:t>Training: 2- step algorithm that exploits pedigree info</a:t>
            </a:r>
          </a:p>
          <a:p>
            <a:pPr lvl="1" eaLnBrk="1" hangingPunct="1">
              <a:lnSpc>
                <a:spcPct val="90000"/>
              </a:lnSpc>
            </a:pPr>
            <a:r>
              <a:rPr lang="en-US" sz="2000" dirty="0" smtClean="0"/>
              <a:t>Step 1: Obtain haplotypes from using either:</a:t>
            </a:r>
          </a:p>
          <a:p>
            <a:pPr lvl="2" eaLnBrk="1" hangingPunct="1">
              <a:lnSpc>
                <a:spcPct val="90000"/>
              </a:lnSpc>
            </a:pPr>
            <a:r>
              <a:rPr lang="en-US" sz="1800" dirty="0" smtClean="0"/>
              <a:t>ENT: A pedigree-aware haplotype phasing algorithm based on entropy-minimization</a:t>
            </a:r>
          </a:p>
          <a:p>
            <a:pPr lvl="2" eaLnBrk="1" hangingPunct="1">
              <a:lnSpc>
                <a:spcPct val="90000"/>
              </a:lnSpc>
            </a:pPr>
            <a:r>
              <a:rPr lang="en-US" sz="1800" dirty="0" smtClean="0"/>
              <a:t>Haplotype reference panel (e.g. </a:t>
            </a:r>
            <a:r>
              <a:rPr lang="en-US" sz="1800" b="1" dirty="0" smtClean="0">
                <a:solidFill>
                  <a:schemeClr val="hlink"/>
                </a:solidFill>
              </a:rPr>
              <a:t>HAPMAP</a:t>
            </a:r>
            <a:r>
              <a:rPr lang="en-US" sz="1800" dirty="0" smtClean="0"/>
              <a:t>)</a:t>
            </a:r>
          </a:p>
          <a:p>
            <a:pPr lvl="1" eaLnBrk="1" hangingPunct="1">
              <a:lnSpc>
                <a:spcPct val="90000"/>
              </a:lnSpc>
            </a:pPr>
            <a:r>
              <a:rPr lang="en-US" sz="2000" dirty="0" smtClean="0"/>
              <a:t>Step 2: train HMM based on inferred haplotypes, using Baum-Welch</a:t>
            </a:r>
          </a:p>
        </p:txBody>
      </p:sp>
      <p:pic>
        <p:nvPicPr>
          <p:cNvPr id="4102" name="Picture 7"/>
          <p:cNvPicPr>
            <a:picLocks noChangeAspect="1" noChangeArrowheads="1"/>
          </p:cNvPicPr>
          <p:nvPr/>
        </p:nvPicPr>
        <p:blipFill>
          <a:blip r:embed="rId4" cstate="print"/>
          <a:srcRect/>
          <a:stretch>
            <a:fillRect/>
          </a:stretch>
        </p:blipFill>
        <p:spPr bwMode="auto">
          <a:xfrm>
            <a:off x="0" y="1752600"/>
            <a:ext cx="6400800" cy="2557463"/>
          </a:xfrm>
          <a:prstGeom prst="rect">
            <a:avLst/>
          </a:prstGeom>
          <a:noFill/>
          <a:ln w="9525">
            <a:noFill/>
            <a:miter lim="800000"/>
            <a:headEnd/>
            <a:tailEnd/>
          </a:ln>
        </p:spPr>
      </p:pic>
      <p:graphicFrame>
        <p:nvGraphicFramePr>
          <p:cNvPr id="4098" name="Object 1"/>
          <p:cNvGraphicFramePr>
            <a:graphicFrameLocks noChangeAspect="1"/>
          </p:cNvGraphicFramePr>
          <p:nvPr/>
        </p:nvGraphicFramePr>
        <p:xfrm>
          <a:off x="6324600" y="3429000"/>
          <a:ext cx="1219200" cy="504825"/>
        </p:xfrm>
        <a:graphic>
          <a:graphicData uri="http://schemas.openxmlformats.org/presentationml/2006/ole">
            <p:oleObj spid="_x0000_s272386" name="Equation" r:id="rId5" imgW="609480" imgH="241200" progId="Equation.3">
              <p:embed/>
            </p:oleObj>
          </a:graphicData>
        </a:graphic>
      </p:graphicFrame>
      <p:sp>
        <p:nvSpPr>
          <p:cNvPr id="4103" name="TextBox 12"/>
          <p:cNvSpPr txBox="1">
            <a:spLocks noChangeArrowheads="1"/>
          </p:cNvSpPr>
          <p:nvPr/>
        </p:nvSpPr>
        <p:spPr bwMode="auto">
          <a:xfrm>
            <a:off x="6400800" y="1981200"/>
            <a:ext cx="2514600" cy="338138"/>
          </a:xfrm>
          <a:prstGeom prst="rect">
            <a:avLst/>
          </a:prstGeom>
          <a:noFill/>
          <a:ln w="9525">
            <a:noFill/>
            <a:miter lim="800000"/>
            <a:headEnd/>
            <a:tailEnd/>
          </a:ln>
        </p:spPr>
        <p:txBody>
          <a:bodyPr>
            <a:spAutoFit/>
          </a:bodyPr>
          <a:lstStyle/>
          <a:p>
            <a:r>
              <a:rPr lang="en-US" sz="1600"/>
              <a:t>K= #Founders(E.g. K=4)</a:t>
            </a:r>
          </a:p>
        </p:txBody>
      </p:sp>
      <p:sp>
        <p:nvSpPr>
          <p:cNvPr id="4104" name="TextBox 13"/>
          <p:cNvSpPr txBox="1">
            <a:spLocks noChangeArrowheads="1"/>
          </p:cNvSpPr>
          <p:nvPr/>
        </p:nvSpPr>
        <p:spPr bwMode="auto">
          <a:xfrm>
            <a:off x="7467600" y="3505200"/>
            <a:ext cx="1676400" cy="338138"/>
          </a:xfrm>
          <a:prstGeom prst="rect">
            <a:avLst/>
          </a:prstGeom>
          <a:noFill/>
          <a:ln w="9525">
            <a:noFill/>
            <a:miter lim="800000"/>
            <a:headEnd/>
            <a:tailEnd/>
          </a:ln>
        </p:spPr>
        <p:txBody>
          <a:bodyPr>
            <a:spAutoFit/>
          </a:bodyPr>
          <a:lstStyle/>
          <a:p>
            <a:r>
              <a:rPr lang="en-US" sz="1600"/>
              <a:t>Transition Prob</a:t>
            </a:r>
          </a:p>
        </p:txBody>
      </p:sp>
      <p:sp>
        <p:nvSpPr>
          <p:cNvPr id="4105" name="TextBox 14"/>
          <p:cNvSpPr txBox="1">
            <a:spLocks noChangeArrowheads="1"/>
          </p:cNvSpPr>
          <p:nvPr/>
        </p:nvSpPr>
        <p:spPr bwMode="auto">
          <a:xfrm>
            <a:off x="7467600" y="3048000"/>
            <a:ext cx="1447800" cy="338138"/>
          </a:xfrm>
          <a:prstGeom prst="rect">
            <a:avLst/>
          </a:prstGeom>
          <a:noFill/>
          <a:ln w="9525">
            <a:noFill/>
            <a:miter lim="800000"/>
            <a:headEnd/>
            <a:tailEnd/>
          </a:ln>
        </p:spPr>
        <p:txBody>
          <a:bodyPr>
            <a:spAutoFit/>
          </a:bodyPr>
          <a:lstStyle/>
          <a:p>
            <a:r>
              <a:rPr lang="en-US" sz="1600"/>
              <a:t>Emission Prob</a:t>
            </a:r>
          </a:p>
        </p:txBody>
      </p:sp>
      <p:sp>
        <p:nvSpPr>
          <p:cNvPr id="4106" name="TextBox 15"/>
          <p:cNvSpPr txBox="1">
            <a:spLocks noChangeArrowheads="1"/>
          </p:cNvSpPr>
          <p:nvPr/>
        </p:nvSpPr>
        <p:spPr bwMode="auto">
          <a:xfrm>
            <a:off x="6400800" y="2438400"/>
            <a:ext cx="2514600" cy="338138"/>
          </a:xfrm>
          <a:prstGeom prst="rect">
            <a:avLst/>
          </a:prstGeom>
          <a:noFill/>
          <a:ln w="9525">
            <a:noFill/>
            <a:miter lim="800000"/>
            <a:headEnd/>
            <a:tailEnd/>
          </a:ln>
        </p:spPr>
        <p:txBody>
          <a:bodyPr>
            <a:spAutoFit/>
          </a:bodyPr>
          <a:lstStyle/>
          <a:p>
            <a:r>
              <a:rPr lang="en-US" sz="1600"/>
              <a:t>N= #SNPs(E.g. N=5)</a:t>
            </a:r>
          </a:p>
        </p:txBody>
      </p:sp>
      <p:graphicFrame>
        <p:nvGraphicFramePr>
          <p:cNvPr id="4099" name="Object 9"/>
          <p:cNvGraphicFramePr>
            <a:graphicFrameLocks noChangeAspect="1"/>
          </p:cNvGraphicFramePr>
          <p:nvPr/>
        </p:nvGraphicFramePr>
        <p:xfrm>
          <a:off x="6400800" y="2971800"/>
          <a:ext cx="1066800" cy="425450"/>
        </p:xfrm>
        <a:graphic>
          <a:graphicData uri="http://schemas.openxmlformats.org/presentationml/2006/ole">
            <p:oleObj spid="_x0000_s272387" name="Equation" r:id="rId6" imgW="533160" imgH="203040" progId="Equation.3">
              <p:embed/>
            </p:oleObj>
          </a:graphicData>
        </a:graphic>
      </p:graphicFrame>
      <p:sp>
        <p:nvSpPr>
          <p:cNvPr id="4108" name="Right Arrow 3">
            <a:hlinkClick r:id="rId7" action="ppaction://hlinksldjump"/>
          </p:cNvPr>
          <p:cNvSpPr>
            <a:spLocks noChangeArrowheads="1"/>
          </p:cNvSpPr>
          <p:nvPr/>
        </p:nvSpPr>
        <p:spPr bwMode="auto">
          <a:xfrm>
            <a:off x="6019800" y="5715000"/>
            <a:ext cx="609600" cy="152400"/>
          </a:xfrm>
          <a:prstGeom prst="rightArrow">
            <a:avLst>
              <a:gd name="adj1" fmla="val 50000"/>
              <a:gd name="adj2" fmla="val 200000"/>
            </a:avLst>
          </a:prstGeom>
          <a:solidFill>
            <a:schemeClr val="accent1"/>
          </a:solidFill>
          <a:ln w="9525" algn="ctr">
            <a:solidFill>
              <a:schemeClr val="tx1"/>
            </a:solidFill>
            <a:round/>
            <a:headEnd/>
            <a:tailEnd/>
          </a:ln>
        </p:spPr>
        <p:txBody>
          <a:bodyPr/>
          <a:lstStyle/>
          <a:p>
            <a:pPr eaLnBrk="0" hangingPunct="0"/>
            <a:endParaRPr lang="en-US" sz="1800"/>
          </a:p>
        </p:txBody>
      </p:sp>
      <p:sp>
        <p:nvSpPr>
          <p:cNvPr id="12" name="Right Arrow 3">
            <a:hlinkClick r:id="rId8" action="ppaction://hlinksldjump"/>
          </p:cNvPr>
          <p:cNvSpPr>
            <a:spLocks noChangeArrowheads="1"/>
          </p:cNvSpPr>
          <p:nvPr/>
        </p:nvSpPr>
        <p:spPr bwMode="auto">
          <a:xfrm>
            <a:off x="1905000" y="6324600"/>
            <a:ext cx="304800" cy="152400"/>
          </a:xfrm>
          <a:prstGeom prst="rightArrow">
            <a:avLst>
              <a:gd name="adj1" fmla="val 50000"/>
              <a:gd name="adj2" fmla="val 33333"/>
            </a:avLst>
          </a:prstGeom>
          <a:solidFill>
            <a:schemeClr val="accent1"/>
          </a:solidFill>
          <a:ln w="9525" algn="ctr">
            <a:solidFill>
              <a:schemeClr val="tx1"/>
            </a:solidFill>
            <a:round/>
            <a:headEnd/>
            <a:tailEnd/>
          </a:ln>
        </p:spPr>
        <p:txBody>
          <a:bodyPr/>
          <a:lstStyle/>
          <a:p>
            <a:pPr eaLnBrk="0" hangingPunct="0"/>
            <a:endParaRPr lang="en-US" sz="1800"/>
          </a:p>
        </p:txBody>
      </p:sp>
      <p:sp>
        <p:nvSpPr>
          <p:cNvPr id="13" name="Slide Number Placeholder 12"/>
          <p:cNvSpPr>
            <a:spLocks noGrp="1"/>
          </p:cNvSpPr>
          <p:nvPr>
            <p:ph type="sldNum" sz="quarter" idx="12"/>
          </p:nvPr>
        </p:nvSpPr>
        <p:spPr/>
        <p:txBody>
          <a:bodyPr/>
          <a:lstStyle/>
          <a:p>
            <a:pPr>
              <a:defRPr/>
            </a:pPr>
            <a:fld id="{BFD252A0-D645-4B3C-B769-81D2097AD509}" type="slidenum">
              <a:rPr lang="en-US" smtClean="0"/>
              <a:pPr>
                <a:defRPr/>
              </a:pPr>
              <a:t>143</a:t>
            </a:fld>
            <a:endParaRPr lang="en-US"/>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4" name="Rectangle 2"/>
          <p:cNvSpPr>
            <a:spLocks noGrp="1" noChangeArrowheads="1"/>
          </p:cNvSpPr>
          <p:nvPr>
            <p:ph type="title" idx="4294967295"/>
          </p:nvPr>
        </p:nvSpPr>
        <p:spPr>
          <a:xfrm>
            <a:off x="1350963" y="214313"/>
            <a:ext cx="7793037" cy="1462087"/>
          </a:xfrm>
        </p:spPr>
        <p:txBody>
          <a:bodyPr/>
          <a:lstStyle/>
          <a:p>
            <a:pPr eaLnBrk="1" hangingPunct="1"/>
            <a:r>
              <a:rPr lang="en-US" smtClean="0"/>
              <a:t>Genotype Error Detection- Alternate Likelihood Functions</a:t>
            </a:r>
          </a:p>
        </p:txBody>
      </p:sp>
      <p:sp>
        <p:nvSpPr>
          <p:cNvPr id="5125" name="Text Box 10"/>
          <p:cNvSpPr txBox="1">
            <a:spLocks noChangeArrowheads="1"/>
          </p:cNvSpPr>
          <p:nvPr/>
        </p:nvSpPr>
        <p:spPr bwMode="auto">
          <a:xfrm>
            <a:off x="228600" y="2133600"/>
            <a:ext cx="8915400" cy="3810000"/>
          </a:xfrm>
          <a:prstGeom prst="rect">
            <a:avLst/>
          </a:prstGeom>
          <a:noFill/>
          <a:ln w="9525">
            <a:noFill/>
            <a:miter lim="800000"/>
            <a:headEnd/>
            <a:tailEnd/>
          </a:ln>
        </p:spPr>
        <p:txBody>
          <a:bodyPr/>
          <a:lstStyle/>
          <a:p>
            <a:pPr eaLnBrk="0" hangingPunct="0">
              <a:spcBef>
                <a:spcPct val="50000"/>
              </a:spcBef>
              <a:buFontTx/>
              <a:buChar char="•"/>
            </a:pPr>
            <a:r>
              <a:rPr lang="en-US" sz="2400" dirty="0">
                <a:solidFill>
                  <a:schemeClr val="hlink"/>
                </a:solidFill>
              </a:rPr>
              <a:t> </a:t>
            </a:r>
            <a:r>
              <a:rPr lang="en-US" sz="2400" dirty="0" err="1">
                <a:solidFill>
                  <a:schemeClr val="hlink"/>
                </a:solidFill>
              </a:rPr>
              <a:t>Viterbi</a:t>
            </a:r>
            <a:r>
              <a:rPr lang="en-US" sz="2400" dirty="0">
                <a:solidFill>
                  <a:schemeClr val="hlink"/>
                </a:solidFill>
              </a:rPr>
              <a:t> probability (</a:t>
            </a:r>
            <a:r>
              <a:rPr lang="en-US" sz="2400" dirty="0" err="1">
                <a:solidFill>
                  <a:schemeClr val="hlink"/>
                </a:solidFill>
              </a:rPr>
              <a:t>ViterbiProb</a:t>
            </a:r>
            <a:r>
              <a:rPr lang="en-US" sz="2400" dirty="0">
                <a:solidFill>
                  <a:schemeClr val="hlink"/>
                </a:solidFill>
              </a:rPr>
              <a:t>)</a:t>
            </a:r>
            <a:r>
              <a:rPr lang="en-US" sz="2400" dirty="0"/>
              <a:t>: Maximum probability of a set of 4 HMM paths that emit 4 haplotypes compatible with the trio</a:t>
            </a:r>
          </a:p>
          <a:p>
            <a:pPr eaLnBrk="0" hangingPunct="0">
              <a:spcBef>
                <a:spcPct val="50000"/>
              </a:spcBef>
            </a:pPr>
            <a:endParaRPr lang="en-US" sz="2400" dirty="0"/>
          </a:p>
          <a:p>
            <a:pPr eaLnBrk="0" hangingPunct="0">
              <a:spcBef>
                <a:spcPct val="50000"/>
              </a:spcBef>
              <a:buFontTx/>
              <a:buChar char="•"/>
            </a:pPr>
            <a:r>
              <a:rPr lang="en-US" sz="2400" dirty="0">
                <a:solidFill>
                  <a:schemeClr val="hlink"/>
                </a:solidFill>
              </a:rPr>
              <a:t> Probability of </a:t>
            </a:r>
            <a:r>
              <a:rPr lang="en-US" sz="2400" dirty="0" err="1">
                <a:solidFill>
                  <a:schemeClr val="hlink"/>
                </a:solidFill>
              </a:rPr>
              <a:t>Viterbi</a:t>
            </a:r>
            <a:r>
              <a:rPr lang="en-US" sz="2400" dirty="0">
                <a:solidFill>
                  <a:schemeClr val="hlink"/>
                </a:solidFill>
              </a:rPr>
              <a:t> Haplotypes (</a:t>
            </a:r>
            <a:r>
              <a:rPr lang="en-US" sz="2400" dirty="0" err="1">
                <a:solidFill>
                  <a:schemeClr val="hlink"/>
                </a:solidFill>
              </a:rPr>
              <a:t>ViterbiHaps</a:t>
            </a:r>
            <a:r>
              <a:rPr lang="en-US" sz="2400" dirty="0">
                <a:solidFill>
                  <a:schemeClr val="hlink"/>
                </a:solidFill>
              </a:rPr>
              <a:t>)</a:t>
            </a:r>
            <a:r>
              <a:rPr lang="en-US" sz="2400" dirty="0"/>
              <a:t>: Product of total probabilities of the 4 </a:t>
            </a:r>
            <a:r>
              <a:rPr lang="en-US" sz="2400" dirty="0" err="1"/>
              <a:t>Viterbi</a:t>
            </a:r>
            <a:r>
              <a:rPr lang="en-US" sz="2400" dirty="0"/>
              <a:t> haplotypes</a:t>
            </a:r>
          </a:p>
          <a:p>
            <a:pPr eaLnBrk="0" hangingPunct="0">
              <a:spcBef>
                <a:spcPct val="50000"/>
              </a:spcBef>
              <a:buFontTx/>
              <a:buChar char="•"/>
            </a:pPr>
            <a:r>
              <a:rPr lang="en-US" sz="2400" dirty="0">
                <a:solidFill>
                  <a:schemeClr val="hlink"/>
                </a:solidFill>
              </a:rPr>
              <a:t> Total Trio Probability (</a:t>
            </a:r>
            <a:r>
              <a:rPr lang="en-US" sz="2400" dirty="0" err="1">
                <a:solidFill>
                  <a:schemeClr val="hlink"/>
                </a:solidFill>
              </a:rPr>
              <a:t>TotalProb</a:t>
            </a:r>
            <a:r>
              <a:rPr lang="en-US" sz="2400" dirty="0">
                <a:solidFill>
                  <a:schemeClr val="hlink"/>
                </a:solidFill>
              </a:rPr>
              <a:t>)</a:t>
            </a:r>
            <a:r>
              <a:rPr lang="en-US" sz="2400" dirty="0"/>
              <a:t>: Total probability P(T) that the HMM emits four haplotypes that explain trio T along all possible 4-tuples of paths</a:t>
            </a:r>
          </a:p>
        </p:txBody>
      </p:sp>
      <p:graphicFrame>
        <p:nvGraphicFramePr>
          <p:cNvPr id="5122" name="Object 1"/>
          <p:cNvGraphicFramePr>
            <a:graphicFrameLocks noChangeAspect="1"/>
          </p:cNvGraphicFramePr>
          <p:nvPr/>
        </p:nvGraphicFramePr>
        <p:xfrm>
          <a:off x="827088" y="2895600"/>
          <a:ext cx="7881937" cy="801688"/>
        </p:xfrm>
        <a:graphic>
          <a:graphicData uri="http://schemas.openxmlformats.org/presentationml/2006/ole">
            <p:oleObj spid="_x0000_s273410" name="Equation" r:id="rId4" imgW="2869920" imgH="279360" progId="Equation.3">
              <p:embed/>
            </p:oleObj>
          </a:graphicData>
        </a:graphic>
      </p:graphicFrame>
      <p:graphicFrame>
        <p:nvGraphicFramePr>
          <p:cNvPr id="5123" name="Object 2"/>
          <p:cNvGraphicFramePr>
            <a:graphicFrameLocks noChangeAspect="1"/>
          </p:cNvGraphicFramePr>
          <p:nvPr/>
        </p:nvGraphicFramePr>
        <p:xfrm>
          <a:off x="900113" y="5715000"/>
          <a:ext cx="7364412" cy="1143000"/>
        </p:xfrm>
        <a:graphic>
          <a:graphicData uri="http://schemas.openxmlformats.org/presentationml/2006/ole">
            <p:oleObj spid="_x0000_s273411" name="Equation" r:id="rId5" imgW="2565360" imgH="380880" progId="Equation.3">
              <p:embed/>
            </p:oleObj>
          </a:graphicData>
        </a:graphic>
      </p:graphicFrame>
      <p:sp>
        <p:nvSpPr>
          <p:cNvPr id="6" name="Slide Number Placeholder 5"/>
          <p:cNvSpPr>
            <a:spLocks noGrp="1"/>
          </p:cNvSpPr>
          <p:nvPr>
            <p:ph type="sldNum" sz="quarter" idx="12"/>
          </p:nvPr>
        </p:nvSpPr>
        <p:spPr/>
        <p:txBody>
          <a:bodyPr/>
          <a:lstStyle/>
          <a:p>
            <a:pPr>
              <a:defRPr/>
            </a:pPr>
            <a:fld id="{193C4F32-5F53-4DA8-A041-9089F3E61399}" type="slidenum">
              <a:rPr lang="en-US" smtClean="0"/>
              <a:pPr>
                <a:defRPr/>
              </a:pPr>
              <a:t>144</a:t>
            </a:fld>
            <a:endParaRPr lang="en-US"/>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52" name="Rectangle 2"/>
          <p:cNvSpPr>
            <a:spLocks noGrp="1" noChangeArrowheads="1"/>
          </p:cNvSpPr>
          <p:nvPr>
            <p:ph type="title"/>
          </p:nvPr>
        </p:nvSpPr>
        <p:spPr/>
        <p:txBody>
          <a:bodyPr/>
          <a:lstStyle/>
          <a:p>
            <a:pPr eaLnBrk="1" hangingPunct="1"/>
            <a:r>
              <a:rPr lang="en-US" smtClean="0"/>
              <a:t>Genotype Error Detection- Speed Up of Viterbi Probability</a:t>
            </a:r>
          </a:p>
        </p:txBody>
      </p:sp>
      <p:sp>
        <p:nvSpPr>
          <p:cNvPr id="6151" name="Rectangle 6"/>
          <p:cNvSpPr>
            <a:spLocks noGrp="1" noChangeArrowheads="1"/>
          </p:cNvSpPr>
          <p:nvPr>
            <p:ph type="body" sz="half" idx="1"/>
          </p:nvPr>
        </p:nvSpPr>
        <p:spPr>
          <a:xfrm>
            <a:off x="228600" y="1981200"/>
            <a:ext cx="8915400" cy="1295400"/>
          </a:xfrm>
        </p:spPr>
        <p:txBody>
          <a:bodyPr/>
          <a:lstStyle/>
          <a:p>
            <a:pPr eaLnBrk="1" hangingPunct="1">
              <a:lnSpc>
                <a:spcPct val="90000"/>
              </a:lnSpc>
            </a:pPr>
            <a:r>
              <a:rPr lang="en-US" sz="2400" dirty="0" smtClean="0"/>
              <a:t>For a fixed trio, </a:t>
            </a:r>
            <a:r>
              <a:rPr lang="en-US" sz="2400" dirty="0" err="1" smtClean="0"/>
              <a:t>Viterbi</a:t>
            </a:r>
            <a:r>
              <a:rPr lang="en-US" sz="2400" dirty="0" smtClean="0"/>
              <a:t> paths can be found using a 4-path version of </a:t>
            </a:r>
            <a:r>
              <a:rPr lang="en-US" sz="2400" dirty="0" err="1" smtClean="0"/>
              <a:t>Viterbi’s</a:t>
            </a:r>
            <a:r>
              <a:rPr lang="en-US" sz="2400" dirty="0" smtClean="0"/>
              <a:t> algorithm in               time</a:t>
            </a:r>
          </a:p>
          <a:p>
            <a:pPr eaLnBrk="1" hangingPunct="1">
              <a:lnSpc>
                <a:spcPct val="90000"/>
              </a:lnSpc>
            </a:pPr>
            <a:r>
              <a:rPr lang="en-US" sz="2400" dirty="0" smtClean="0"/>
              <a:t>K</a:t>
            </a:r>
            <a:r>
              <a:rPr lang="en-US" sz="2400" baseline="30000" dirty="0" smtClean="0"/>
              <a:t>3</a:t>
            </a:r>
            <a:r>
              <a:rPr lang="en-US" sz="2400" dirty="0" smtClean="0"/>
              <a:t> speed-up by reuse of common terms (similar to [</a:t>
            </a:r>
            <a:r>
              <a:rPr lang="en-US" sz="2400" dirty="0" err="1" smtClean="0"/>
              <a:t>Rastas</a:t>
            </a:r>
            <a:r>
              <a:rPr lang="en-US" sz="2400" dirty="0" smtClean="0"/>
              <a:t> et al. 05]):</a:t>
            </a:r>
          </a:p>
        </p:txBody>
      </p:sp>
      <p:graphicFrame>
        <p:nvGraphicFramePr>
          <p:cNvPr id="6146" name="Object 5"/>
          <p:cNvGraphicFramePr>
            <a:graphicFrameLocks noChangeAspect="1"/>
          </p:cNvGraphicFramePr>
          <p:nvPr/>
        </p:nvGraphicFramePr>
        <p:xfrm>
          <a:off x="4953000" y="2286000"/>
          <a:ext cx="1166813" cy="485775"/>
        </p:xfrm>
        <a:graphic>
          <a:graphicData uri="http://schemas.openxmlformats.org/presentationml/2006/ole">
            <p:oleObj spid="_x0000_s274434" name="Equation" r:id="rId4" imgW="545760" imgH="228600" progId="Equation.3">
              <p:embed/>
            </p:oleObj>
          </a:graphicData>
        </a:graphic>
      </p:graphicFrame>
      <p:graphicFrame>
        <p:nvGraphicFramePr>
          <p:cNvPr id="6147" name="Object 16"/>
          <p:cNvGraphicFramePr>
            <a:graphicFrameLocks noChangeAspect="1"/>
          </p:cNvGraphicFramePr>
          <p:nvPr/>
        </p:nvGraphicFramePr>
        <p:xfrm>
          <a:off x="177800" y="6019800"/>
          <a:ext cx="8474075" cy="500063"/>
        </p:xfrm>
        <a:graphic>
          <a:graphicData uri="http://schemas.openxmlformats.org/presentationml/2006/ole">
            <p:oleObj spid="_x0000_s274435" name="Equation" r:id="rId5" imgW="5181480" imgH="253800" progId="Equation.3">
              <p:embed/>
            </p:oleObj>
          </a:graphicData>
        </a:graphic>
      </p:graphicFrame>
      <p:graphicFrame>
        <p:nvGraphicFramePr>
          <p:cNvPr id="6148" name="Object 7"/>
          <p:cNvGraphicFramePr>
            <a:graphicFrameLocks noChangeAspect="1"/>
          </p:cNvGraphicFramePr>
          <p:nvPr/>
        </p:nvGraphicFramePr>
        <p:xfrm>
          <a:off x="192088" y="5105400"/>
          <a:ext cx="9009062" cy="576263"/>
        </p:xfrm>
        <a:graphic>
          <a:graphicData uri="http://schemas.openxmlformats.org/presentationml/2006/ole">
            <p:oleObj spid="_x0000_s274436" name="Equation" r:id="rId6" imgW="4051080" imgH="253800" progId="Equation.3">
              <p:embed/>
            </p:oleObj>
          </a:graphicData>
        </a:graphic>
      </p:graphicFrame>
      <p:graphicFrame>
        <p:nvGraphicFramePr>
          <p:cNvPr id="6149" name="Object 8"/>
          <p:cNvGraphicFramePr>
            <a:graphicFrameLocks noChangeAspect="1"/>
          </p:cNvGraphicFramePr>
          <p:nvPr/>
        </p:nvGraphicFramePr>
        <p:xfrm>
          <a:off x="174625" y="4267200"/>
          <a:ext cx="9024938" cy="576263"/>
        </p:xfrm>
        <a:graphic>
          <a:graphicData uri="http://schemas.openxmlformats.org/presentationml/2006/ole">
            <p:oleObj spid="_x0000_s274437" name="Equation" r:id="rId7" imgW="4152600" imgH="253800" progId="Equation.3">
              <p:embed/>
            </p:oleObj>
          </a:graphicData>
        </a:graphic>
      </p:graphicFrame>
      <p:graphicFrame>
        <p:nvGraphicFramePr>
          <p:cNvPr id="6150" name="Object 9"/>
          <p:cNvGraphicFramePr>
            <a:graphicFrameLocks noChangeAspect="1"/>
          </p:cNvGraphicFramePr>
          <p:nvPr/>
        </p:nvGraphicFramePr>
        <p:xfrm>
          <a:off x="160338" y="3505200"/>
          <a:ext cx="9053512" cy="576263"/>
        </p:xfrm>
        <a:graphic>
          <a:graphicData uri="http://schemas.openxmlformats.org/presentationml/2006/ole">
            <p:oleObj spid="_x0000_s274438" name="Equation" r:id="rId8" imgW="4165560" imgH="253800" progId="Equation.3">
              <p:embed/>
            </p:oleObj>
          </a:graphicData>
        </a:graphic>
      </p:graphicFrame>
      <p:sp>
        <p:nvSpPr>
          <p:cNvPr id="9" name="Slide Number Placeholder 8"/>
          <p:cNvSpPr>
            <a:spLocks noGrp="1"/>
          </p:cNvSpPr>
          <p:nvPr>
            <p:ph type="sldNum" sz="quarter" idx="12"/>
          </p:nvPr>
        </p:nvSpPr>
        <p:spPr/>
        <p:txBody>
          <a:bodyPr/>
          <a:lstStyle/>
          <a:p>
            <a:pPr>
              <a:defRPr/>
            </a:pPr>
            <a:fld id="{E9C5EEF7-E04F-4A74-BD91-41D1788AA83F}" type="slidenum">
              <a:rPr lang="en-US" smtClean="0"/>
              <a:pPr>
                <a:defRPr/>
              </a:pPr>
              <a:t>145</a:t>
            </a:fld>
            <a:endParaRPr lang="en-US"/>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5" name="Rectangle 3"/>
          <p:cNvSpPr>
            <a:spLocks noGrp="1" noChangeArrowheads="1"/>
          </p:cNvSpPr>
          <p:nvPr>
            <p:ph type="title"/>
          </p:nvPr>
        </p:nvSpPr>
        <p:spPr/>
        <p:txBody>
          <a:bodyPr/>
          <a:lstStyle/>
          <a:p>
            <a:pPr eaLnBrk="1" hangingPunct="1"/>
            <a:r>
              <a:rPr lang="en-US" smtClean="0"/>
              <a:t>Genotype Error Detection- </a:t>
            </a:r>
            <a:br>
              <a:rPr lang="en-US" smtClean="0"/>
            </a:br>
            <a:r>
              <a:rPr lang="en-US" smtClean="0"/>
              <a:t>Overall Function Runtimes</a:t>
            </a:r>
          </a:p>
        </p:txBody>
      </p:sp>
      <p:sp>
        <p:nvSpPr>
          <p:cNvPr id="5126" name="Rectangle 2"/>
          <p:cNvSpPr>
            <a:spLocks noGrp="1" noChangeArrowheads="1"/>
          </p:cNvSpPr>
          <p:nvPr>
            <p:ph type="body" sz="half" idx="1"/>
          </p:nvPr>
        </p:nvSpPr>
        <p:spPr>
          <a:xfrm>
            <a:off x="228600" y="1981200"/>
            <a:ext cx="8686800" cy="4648200"/>
          </a:xfrm>
        </p:spPr>
        <p:txBody>
          <a:bodyPr>
            <a:normAutofit/>
          </a:bodyPr>
          <a:lstStyle/>
          <a:p>
            <a:pPr eaLnBrk="1" hangingPunct="1">
              <a:lnSpc>
                <a:spcPct val="90000"/>
              </a:lnSpc>
            </a:pPr>
            <a:r>
              <a:rPr lang="en-US" sz="2400" dirty="0" err="1" smtClean="0"/>
              <a:t>Viterbi</a:t>
            </a:r>
            <a:r>
              <a:rPr lang="en-US" sz="2400" dirty="0" smtClean="0"/>
              <a:t> probability</a:t>
            </a:r>
          </a:p>
          <a:p>
            <a:pPr lvl="1" eaLnBrk="1" hangingPunct="1">
              <a:lnSpc>
                <a:spcPct val="90000"/>
              </a:lnSpc>
            </a:pPr>
            <a:r>
              <a:rPr lang="en-US" sz="2400" dirty="0" smtClean="0"/>
              <a:t>Likelihoods of all 3N modified trios can be computed within              time using forward-backward algorithm</a:t>
            </a:r>
          </a:p>
          <a:p>
            <a:pPr lvl="1" eaLnBrk="1" hangingPunct="1">
              <a:lnSpc>
                <a:spcPct val="90000"/>
              </a:lnSpc>
            </a:pPr>
            <a:r>
              <a:rPr lang="en-US" sz="2400" dirty="0" smtClean="0"/>
              <a:t>Overall runtime for M trios </a:t>
            </a:r>
          </a:p>
          <a:p>
            <a:pPr eaLnBrk="1" hangingPunct="1">
              <a:lnSpc>
                <a:spcPct val="90000"/>
              </a:lnSpc>
            </a:pPr>
            <a:r>
              <a:rPr lang="en-US" sz="2400" dirty="0" smtClean="0"/>
              <a:t>Probability of </a:t>
            </a:r>
            <a:r>
              <a:rPr lang="en-US" sz="2400" dirty="0" err="1" smtClean="0"/>
              <a:t>Viterbi</a:t>
            </a:r>
            <a:r>
              <a:rPr lang="en-US" sz="2400" dirty="0" smtClean="0"/>
              <a:t> haplotypes</a:t>
            </a:r>
          </a:p>
          <a:p>
            <a:pPr lvl="1" eaLnBrk="1" hangingPunct="1">
              <a:lnSpc>
                <a:spcPct val="90000"/>
              </a:lnSpc>
            </a:pPr>
            <a:r>
              <a:rPr lang="en-US" sz="2400" dirty="0" smtClean="0"/>
              <a:t>Obtain haplotypes from standard </a:t>
            </a:r>
            <a:r>
              <a:rPr lang="en-US" sz="2400" dirty="0" err="1" smtClean="0"/>
              <a:t>traceback</a:t>
            </a:r>
            <a:r>
              <a:rPr lang="en-US" sz="2400" dirty="0" smtClean="0"/>
              <a:t>, then compute haplotype probabilities using forward algorithms</a:t>
            </a:r>
          </a:p>
          <a:p>
            <a:pPr lvl="1" eaLnBrk="1" hangingPunct="1">
              <a:lnSpc>
                <a:spcPct val="90000"/>
              </a:lnSpc>
            </a:pPr>
            <a:r>
              <a:rPr lang="en-US" sz="2400" dirty="0" smtClean="0"/>
              <a:t>Overall runtime </a:t>
            </a:r>
          </a:p>
          <a:p>
            <a:pPr eaLnBrk="1" hangingPunct="1">
              <a:lnSpc>
                <a:spcPct val="90000"/>
              </a:lnSpc>
            </a:pPr>
            <a:r>
              <a:rPr lang="en-US" sz="2400" dirty="0" smtClean="0"/>
              <a:t>Total trio probability</a:t>
            </a:r>
          </a:p>
          <a:p>
            <a:pPr lvl="1" eaLnBrk="1" hangingPunct="1">
              <a:lnSpc>
                <a:spcPct val="90000"/>
              </a:lnSpc>
            </a:pPr>
            <a:r>
              <a:rPr lang="en-US" sz="2400" dirty="0" smtClean="0"/>
              <a:t>Similar pre-computation speed-up &amp; forward-backward algorithm</a:t>
            </a:r>
          </a:p>
          <a:p>
            <a:pPr lvl="1" eaLnBrk="1" hangingPunct="1">
              <a:lnSpc>
                <a:spcPct val="90000"/>
              </a:lnSpc>
            </a:pPr>
            <a:r>
              <a:rPr lang="en-US" sz="2400" dirty="0" smtClean="0"/>
              <a:t>Overall runtime</a:t>
            </a:r>
          </a:p>
        </p:txBody>
      </p:sp>
      <p:graphicFrame>
        <p:nvGraphicFramePr>
          <p:cNvPr id="7171" name="Object 6"/>
          <p:cNvGraphicFramePr>
            <a:graphicFrameLocks noChangeAspect="1"/>
          </p:cNvGraphicFramePr>
          <p:nvPr>
            <p:ph sz="quarter" idx="2"/>
          </p:nvPr>
        </p:nvGraphicFramePr>
        <p:xfrm>
          <a:off x="3276600" y="4648200"/>
          <a:ext cx="2057400" cy="374650"/>
        </p:xfrm>
        <a:graphic>
          <a:graphicData uri="http://schemas.openxmlformats.org/presentationml/2006/ole">
            <p:oleObj spid="_x0000_s275459" name="Equation" r:id="rId4" imgW="1257120" imgH="228600" progId="Equation.3">
              <p:embed/>
            </p:oleObj>
          </a:graphicData>
        </a:graphic>
      </p:graphicFrame>
      <p:graphicFrame>
        <p:nvGraphicFramePr>
          <p:cNvPr id="7170" name="Object 4"/>
          <p:cNvGraphicFramePr>
            <a:graphicFrameLocks noChangeAspect="1"/>
          </p:cNvGraphicFramePr>
          <p:nvPr>
            <p:ph sz="quarter" idx="3"/>
          </p:nvPr>
        </p:nvGraphicFramePr>
        <p:xfrm>
          <a:off x="3278188" y="6146800"/>
          <a:ext cx="1290637" cy="438150"/>
        </p:xfrm>
        <a:graphic>
          <a:graphicData uri="http://schemas.openxmlformats.org/presentationml/2006/ole">
            <p:oleObj spid="_x0000_s275458" name="Equation" r:id="rId5" imgW="672840" imgH="228600" progId="Equation.3">
              <p:embed/>
            </p:oleObj>
          </a:graphicData>
        </a:graphic>
      </p:graphicFrame>
      <p:graphicFrame>
        <p:nvGraphicFramePr>
          <p:cNvPr id="7172" name="Object 8"/>
          <p:cNvGraphicFramePr>
            <a:graphicFrameLocks noChangeAspect="1"/>
          </p:cNvGraphicFramePr>
          <p:nvPr/>
        </p:nvGraphicFramePr>
        <p:xfrm>
          <a:off x="4724400" y="3124200"/>
          <a:ext cx="1219200" cy="411163"/>
        </p:xfrm>
        <a:graphic>
          <a:graphicData uri="http://schemas.openxmlformats.org/presentationml/2006/ole">
            <p:oleObj spid="_x0000_s275460" name="Equation" r:id="rId6" imgW="672840" imgH="228600" progId="Equation.3">
              <p:embed/>
            </p:oleObj>
          </a:graphicData>
        </a:graphic>
      </p:graphicFrame>
      <p:graphicFrame>
        <p:nvGraphicFramePr>
          <p:cNvPr id="7173" name="Object 9"/>
          <p:cNvGraphicFramePr>
            <a:graphicFrameLocks noChangeAspect="1"/>
          </p:cNvGraphicFramePr>
          <p:nvPr/>
        </p:nvGraphicFramePr>
        <p:xfrm>
          <a:off x="1981200" y="2667000"/>
          <a:ext cx="1173163" cy="488950"/>
        </p:xfrm>
        <a:graphic>
          <a:graphicData uri="http://schemas.openxmlformats.org/presentationml/2006/ole">
            <p:oleObj spid="_x0000_s275461" name="Equation" r:id="rId7" imgW="545760" imgH="228600" progId="Equation.3">
              <p:embed/>
            </p:oleObj>
          </a:graphicData>
        </a:graphic>
      </p:graphicFrame>
      <p:sp>
        <p:nvSpPr>
          <p:cNvPr id="8" name="Slide Number Placeholder 7"/>
          <p:cNvSpPr>
            <a:spLocks noGrp="1"/>
          </p:cNvSpPr>
          <p:nvPr>
            <p:ph type="sldNum" sz="quarter" idx="12"/>
          </p:nvPr>
        </p:nvSpPr>
        <p:spPr/>
        <p:txBody>
          <a:bodyPr/>
          <a:lstStyle/>
          <a:p>
            <a:pPr>
              <a:defRPr/>
            </a:pPr>
            <a:fld id="{E9C5EEF7-E04F-4A74-BD91-41D1788AA83F}" type="slidenum">
              <a:rPr lang="en-US" smtClean="0"/>
              <a:pPr>
                <a:defRPr/>
              </a:pPr>
              <a:t>146</a:t>
            </a:fld>
            <a:endParaRPr lang="en-US"/>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smtClean="0"/>
              <a:t>Genotype Error Detection- Experimental Results (Setup)</a:t>
            </a:r>
          </a:p>
        </p:txBody>
      </p:sp>
      <p:sp>
        <p:nvSpPr>
          <p:cNvPr id="51203" name="Rectangle 3"/>
          <p:cNvSpPr>
            <a:spLocks noGrp="1" noChangeArrowheads="1"/>
          </p:cNvSpPr>
          <p:nvPr>
            <p:ph idx="1"/>
          </p:nvPr>
        </p:nvSpPr>
        <p:spPr>
          <a:xfrm>
            <a:off x="914400" y="2133600"/>
            <a:ext cx="7772400" cy="4267200"/>
          </a:xfrm>
        </p:spPr>
        <p:txBody>
          <a:bodyPr/>
          <a:lstStyle/>
          <a:p>
            <a:pPr>
              <a:lnSpc>
                <a:spcPct val="90000"/>
              </a:lnSpc>
            </a:pPr>
            <a:r>
              <a:rPr lang="en-US" sz="2800" dirty="0" smtClean="0"/>
              <a:t>Real dataset [Becker et al. 2006]</a:t>
            </a:r>
          </a:p>
          <a:p>
            <a:pPr lvl="1">
              <a:lnSpc>
                <a:spcPct val="90000"/>
              </a:lnSpc>
            </a:pPr>
            <a:r>
              <a:rPr lang="en-US" sz="2400" dirty="0" smtClean="0"/>
              <a:t>35 SNP loci covering a region of 91kb</a:t>
            </a:r>
          </a:p>
          <a:p>
            <a:pPr lvl="1">
              <a:lnSpc>
                <a:spcPct val="90000"/>
              </a:lnSpc>
            </a:pPr>
            <a:r>
              <a:rPr lang="en-US" sz="2400" dirty="0" smtClean="0"/>
              <a:t>551 trios</a:t>
            </a:r>
          </a:p>
          <a:p>
            <a:pPr>
              <a:lnSpc>
                <a:spcPct val="90000"/>
              </a:lnSpc>
            </a:pPr>
            <a:r>
              <a:rPr lang="en-US" sz="2800" dirty="0" smtClean="0"/>
              <a:t>Synthetic datasets</a:t>
            </a:r>
          </a:p>
          <a:p>
            <a:pPr lvl="1">
              <a:lnSpc>
                <a:spcPct val="90000"/>
              </a:lnSpc>
            </a:pPr>
            <a:r>
              <a:rPr lang="en-US" sz="2400" dirty="0" smtClean="0"/>
              <a:t>35 SNPs, 551 trios</a:t>
            </a:r>
          </a:p>
          <a:p>
            <a:pPr lvl="1">
              <a:lnSpc>
                <a:spcPct val="90000"/>
              </a:lnSpc>
            </a:pPr>
            <a:r>
              <a:rPr lang="en-US" sz="2400" dirty="0" smtClean="0"/>
              <a:t>Preserved missing data pattern of real dataset</a:t>
            </a:r>
          </a:p>
          <a:p>
            <a:pPr lvl="1">
              <a:lnSpc>
                <a:spcPct val="90000"/>
              </a:lnSpc>
            </a:pPr>
            <a:r>
              <a:rPr lang="en-US" sz="2400" dirty="0" smtClean="0"/>
              <a:t>Haplotypes assigned to trios based on frequencies inferred from real dataset</a:t>
            </a:r>
          </a:p>
          <a:p>
            <a:pPr lvl="1">
              <a:lnSpc>
                <a:spcPct val="90000"/>
              </a:lnSpc>
            </a:pPr>
            <a:r>
              <a:rPr lang="en-US" sz="2400" dirty="0" smtClean="0"/>
              <a:t>1% error rate using random allele insertion model</a:t>
            </a:r>
          </a:p>
          <a:p>
            <a:pPr lvl="2">
              <a:lnSpc>
                <a:spcPct val="90000"/>
              </a:lnSpc>
            </a:pPr>
            <a:endParaRPr lang="en-US" dirty="0" smtClean="0"/>
          </a:p>
        </p:txBody>
      </p:sp>
      <p:sp>
        <p:nvSpPr>
          <p:cNvPr id="4" name="Slide Number Placeholder 3"/>
          <p:cNvSpPr>
            <a:spLocks noGrp="1"/>
          </p:cNvSpPr>
          <p:nvPr>
            <p:ph type="sldNum" sz="quarter" idx="12"/>
          </p:nvPr>
        </p:nvSpPr>
        <p:spPr/>
        <p:txBody>
          <a:bodyPr/>
          <a:lstStyle/>
          <a:p>
            <a:pPr>
              <a:defRPr/>
            </a:pPr>
            <a:fld id="{33F715B6-B6C2-4407-8CFF-EAACF463792E}" type="slidenum">
              <a:rPr lang="en-US" smtClean="0"/>
              <a:pPr>
                <a:defRPr/>
              </a:pPr>
              <a:t>147</a:t>
            </a:fld>
            <a:endParaRPr lang="en-US"/>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Rectangle 5"/>
          <p:cNvSpPr>
            <a:spLocks noGrp="1" noChangeArrowheads="1"/>
          </p:cNvSpPr>
          <p:nvPr>
            <p:ph type="title"/>
          </p:nvPr>
        </p:nvSpPr>
        <p:spPr>
          <a:xfrm>
            <a:off x="1066800" y="381000"/>
            <a:ext cx="7793038" cy="1143000"/>
          </a:xfrm>
        </p:spPr>
        <p:txBody>
          <a:bodyPr/>
          <a:lstStyle/>
          <a:p>
            <a:pPr algn="ctr" eaLnBrk="1" hangingPunct="1"/>
            <a:r>
              <a:rPr lang="en-US" sz="3600" smtClean="0"/>
              <a:t>Genotype Error Detection- Comparison of Likelihood Functions</a:t>
            </a:r>
          </a:p>
        </p:txBody>
      </p:sp>
      <p:graphicFrame>
        <p:nvGraphicFramePr>
          <p:cNvPr id="5" name="Chart 4"/>
          <p:cNvGraphicFramePr>
            <a:graphicFrameLocks/>
          </p:cNvGraphicFramePr>
          <p:nvPr/>
        </p:nvGraphicFramePr>
        <p:xfrm>
          <a:off x="993194" y="1910633"/>
          <a:ext cx="6847625" cy="4174101"/>
        </p:xfrm>
        <a:graphic>
          <a:graphicData uri="http://schemas.openxmlformats.org/drawingml/2006/chart">
            <c:chart xmlns:c="http://schemas.openxmlformats.org/drawingml/2006/chart" xmlns:r="http://schemas.openxmlformats.org/officeDocument/2006/relationships" r:id="rId3"/>
          </a:graphicData>
        </a:graphic>
      </p:graphicFrame>
      <p:sp>
        <p:nvSpPr>
          <p:cNvPr id="52228" name="Rectangle 5"/>
          <p:cNvSpPr>
            <a:spLocks noChangeArrowheads="1"/>
          </p:cNvSpPr>
          <p:nvPr/>
        </p:nvSpPr>
        <p:spPr bwMode="auto">
          <a:xfrm>
            <a:off x="152400" y="6245225"/>
            <a:ext cx="3429000" cy="384175"/>
          </a:xfrm>
          <a:prstGeom prst="rect">
            <a:avLst/>
          </a:prstGeom>
          <a:noFill/>
          <a:ln w="9525">
            <a:noFill/>
            <a:miter lim="800000"/>
            <a:headEnd/>
            <a:tailEnd/>
          </a:ln>
        </p:spPr>
        <p:txBody>
          <a:bodyPr>
            <a:spAutoFit/>
          </a:bodyPr>
          <a:lstStyle/>
          <a:p>
            <a:pPr>
              <a:lnSpc>
                <a:spcPct val="80000"/>
              </a:lnSpc>
              <a:spcBef>
                <a:spcPct val="50000"/>
              </a:spcBef>
              <a:buClr>
                <a:schemeClr val="folHlink"/>
              </a:buClr>
              <a:buSzPct val="60000"/>
              <a:buFont typeface="Wingdings" pitchFamily="2" charset="2"/>
              <a:buNone/>
            </a:pPr>
            <a:r>
              <a:rPr lang="en-US" sz="2400"/>
              <a:t>Sensitivity=TP/(TP+TN)</a:t>
            </a:r>
            <a:endParaRPr lang="en-US" sz="2000"/>
          </a:p>
        </p:txBody>
      </p:sp>
      <p:sp>
        <p:nvSpPr>
          <p:cNvPr id="52229" name="Rectangle 6"/>
          <p:cNvSpPr>
            <a:spLocks noChangeArrowheads="1"/>
          </p:cNvSpPr>
          <p:nvPr/>
        </p:nvSpPr>
        <p:spPr bwMode="auto">
          <a:xfrm>
            <a:off x="4114800" y="6245225"/>
            <a:ext cx="5029200" cy="384175"/>
          </a:xfrm>
          <a:prstGeom prst="rect">
            <a:avLst/>
          </a:prstGeom>
          <a:noFill/>
          <a:ln w="9525">
            <a:noFill/>
            <a:miter lim="800000"/>
            <a:headEnd/>
            <a:tailEnd/>
          </a:ln>
        </p:spPr>
        <p:txBody>
          <a:bodyPr>
            <a:spAutoFit/>
          </a:bodyPr>
          <a:lstStyle/>
          <a:p>
            <a:pPr>
              <a:lnSpc>
                <a:spcPct val="80000"/>
              </a:lnSpc>
              <a:spcBef>
                <a:spcPct val="50000"/>
              </a:spcBef>
              <a:buClr>
                <a:schemeClr val="folHlink"/>
              </a:buClr>
              <a:buSzPct val="60000"/>
              <a:buFont typeface="Wingdings" pitchFamily="2" charset="2"/>
              <a:buNone/>
            </a:pPr>
            <a:r>
              <a:rPr lang="en-US" sz="2400"/>
              <a:t>False Positive rate = </a:t>
            </a:r>
            <a:r>
              <a:rPr lang="en-US" sz="2000"/>
              <a:t>1 - TN/(FP+TN)</a:t>
            </a:r>
          </a:p>
        </p:txBody>
      </p:sp>
      <p:sp>
        <p:nvSpPr>
          <p:cNvPr id="6" name="Slide Number Placeholder 5"/>
          <p:cNvSpPr>
            <a:spLocks noGrp="1"/>
          </p:cNvSpPr>
          <p:nvPr>
            <p:ph type="sldNum" sz="quarter" idx="12"/>
          </p:nvPr>
        </p:nvSpPr>
        <p:spPr/>
        <p:txBody>
          <a:bodyPr/>
          <a:lstStyle/>
          <a:p>
            <a:pPr>
              <a:defRPr/>
            </a:pPr>
            <a:fld id="{8CC908DA-0DFE-4EDA-AE5D-91705EA103D4}" type="slidenum">
              <a:rPr lang="en-US" smtClean="0"/>
              <a:pPr>
                <a:defRPr/>
              </a:pPr>
              <a:t>148</a:t>
            </a:fld>
            <a:endParaRPr lang="en-US"/>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6" name="Rectangle 2"/>
          <p:cNvSpPr>
            <a:spLocks noGrp="1" noChangeArrowheads="1"/>
          </p:cNvSpPr>
          <p:nvPr>
            <p:ph type="title"/>
          </p:nvPr>
        </p:nvSpPr>
        <p:spPr/>
        <p:txBody>
          <a:bodyPr/>
          <a:lstStyle/>
          <a:p>
            <a:r>
              <a:rPr lang="en-US" dirty="0" smtClean="0"/>
              <a:t>Distribution of Log-Likelihood Ratios for </a:t>
            </a:r>
            <a:r>
              <a:rPr lang="en-US" dirty="0" err="1" smtClean="0"/>
              <a:t>TotalTrioProb</a:t>
            </a:r>
            <a:endParaRPr lang="en-US" dirty="0" smtClean="0"/>
          </a:p>
        </p:txBody>
      </p:sp>
      <p:graphicFrame>
        <p:nvGraphicFramePr>
          <p:cNvPr id="8194" name="Object 3"/>
          <p:cNvGraphicFramePr>
            <a:graphicFrameLocks noChangeAspect="1"/>
          </p:cNvGraphicFramePr>
          <p:nvPr>
            <p:ph sz="half" idx="1"/>
          </p:nvPr>
        </p:nvGraphicFramePr>
        <p:xfrm>
          <a:off x="2286000" y="1828800"/>
          <a:ext cx="4646613" cy="2513013"/>
        </p:xfrm>
        <a:graphic>
          <a:graphicData uri="http://schemas.openxmlformats.org/presentationml/2006/ole">
            <p:oleObj spid="_x0000_s276482" name="Chart" r:id="rId4" imgW="6657975" imgH="3600450" progId="Excel.Sheet.8">
              <p:embed/>
            </p:oleObj>
          </a:graphicData>
        </a:graphic>
      </p:graphicFrame>
      <p:graphicFrame>
        <p:nvGraphicFramePr>
          <p:cNvPr id="8195" name="Object 4"/>
          <p:cNvGraphicFramePr>
            <a:graphicFrameLocks noChangeAspect="1"/>
          </p:cNvGraphicFramePr>
          <p:nvPr>
            <p:ph sz="half" idx="2"/>
          </p:nvPr>
        </p:nvGraphicFramePr>
        <p:xfrm>
          <a:off x="2286000" y="4302125"/>
          <a:ext cx="4646613" cy="2525713"/>
        </p:xfrm>
        <a:graphic>
          <a:graphicData uri="http://schemas.openxmlformats.org/presentationml/2006/ole">
            <p:oleObj spid="_x0000_s276483" name="Chart" r:id="rId5" imgW="6572250" imgH="3571875" progId="Excel.Sheet.8">
              <p:embed/>
            </p:oleObj>
          </a:graphicData>
        </a:graphic>
      </p:graphicFrame>
      <p:grpSp>
        <p:nvGrpSpPr>
          <p:cNvPr id="2" name="Group 5"/>
          <p:cNvGrpSpPr>
            <a:grpSpLocks/>
          </p:cNvGrpSpPr>
          <p:nvPr/>
        </p:nvGrpSpPr>
        <p:grpSpPr bwMode="auto">
          <a:xfrm>
            <a:off x="5029200" y="5105400"/>
            <a:ext cx="3886200" cy="1371600"/>
            <a:chOff x="3168" y="3216"/>
            <a:chExt cx="2448" cy="864"/>
          </a:xfrm>
        </p:grpSpPr>
        <p:sp>
          <p:nvSpPr>
            <p:cNvPr id="8198" name="Oval 6"/>
            <p:cNvSpPr>
              <a:spLocks noChangeArrowheads="1"/>
            </p:cNvSpPr>
            <p:nvPr/>
          </p:nvSpPr>
          <p:spPr bwMode="auto">
            <a:xfrm>
              <a:off x="3168" y="3936"/>
              <a:ext cx="624" cy="144"/>
            </a:xfrm>
            <a:prstGeom prst="ellipse">
              <a:avLst/>
            </a:prstGeom>
            <a:noFill/>
            <a:ln w="38100">
              <a:solidFill>
                <a:schemeClr val="hlink"/>
              </a:solidFill>
              <a:round/>
              <a:headEnd/>
              <a:tailEnd/>
            </a:ln>
          </p:spPr>
          <p:txBody>
            <a:bodyPr wrap="none" anchor="ctr"/>
            <a:lstStyle/>
            <a:p>
              <a:pPr eaLnBrk="0" hangingPunct="0"/>
              <a:endParaRPr lang="en-US"/>
            </a:p>
          </p:txBody>
        </p:sp>
        <p:sp>
          <p:nvSpPr>
            <p:cNvPr id="8199" name="Text Box 7"/>
            <p:cNvSpPr txBox="1">
              <a:spLocks noChangeArrowheads="1"/>
            </p:cNvSpPr>
            <p:nvPr/>
          </p:nvSpPr>
          <p:spPr bwMode="auto">
            <a:xfrm>
              <a:off x="4416" y="3216"/>
              <a:ext cx="1200" cy="407"/>
            </a:xfrm>
            <a:prstGeom prst="rect">
              <a:avLst/>
            </a:prstGeom>
            <a:noFill/>
            <a:ln w="9525">
              <a:noFill/>
              <a:miter lim="800000"/>
              <a:headEnd/>
              <a:tailEnd/>
            </a:ln>
          </p:spPr>
          <p:txBody>
            <a:bodyPr>
              <a:spAutoFit/>
            </a:bodyPr>
            <a:lstStyle/>
            <a:p>
              <a:pPr eaLnBrk="0" hangingPunct="0">
                <a:spcBef>
                  <a:spcPct val="50000"/>
                </a:spcBef>
              </a:pPr>
              <a:r>
                <a:rPr lang="en-US">
                  <a:solidFill>
                    <a:schemeClr val="hlink"/>
                  </a:solidFill>
                </a:rPr>
                <a:t>Same-locus errors in parents</a:t>
              </a:r>
              <a:r>
                <a:rPr lang="en-US"/>
                <a:t> </a:t>
              </a:r>
            </a:p>
          </p:txBody>
        </p:sp>
        <p:sp>
          <p:nvSpPr>
            <p:cNvPr id="8200" name="Line 8"/>
            <p:cNvSpPr>
              <a:spLocks noChangeShapeType="1"/>
            </p:cNvSpPr>
            <p:nvPr/>
          </p:nvSpPr>
          <p:spPr bwMode="auto">
            <a:xfrm flipV="1">
              <a:off x="3744" y="3504"/>
              <a:ext cx="672" cy="480"/>
            </a:xfrm>
            <a:prstGeom prst="line">
              <a:avLst/>
            </a:prstGeom>
            <a:noFill/>
            <a:ln w="38100">
              <a:solidFill>
                <a:schemeClr val="hlink"/>
              </a:solidFill>
              <a:round/>
              <a:headEnd/>
              <a:tailEnd/>
            </a:ln>
          </p:spPr>
          <p:txBody>
            <a:bodyPr/>
            <a:lstStyle/>
            <a:p>
              <a:endParaRPr lang="en-US"/>
            </a:p>
          </p:txBody>
        </p:sp>
      </p:grpSp>
      <p:sp>
        <p:nvSpPr>
          <p:cNvPr id="9" name="Slide Number Placeholder 8"/>
          <p:cNvSpPr>
            <a:spLocks noGrp="1"/>
          </p:cNvSpPr>
          <p:nvPr>
            <p:ph type="sldNum" sz="quarter" idx="12"/>
          </p:nvPr>
        </p:nvSpPr>
        <p:spPr/>
        <p:txBody>
          <a:bodyPr/>
          <a:lstStyle/>
          <a:p>
            <a:pPr>
              <a:defRPr/>
            </a:pPr>
            <a:fld id="{8CC908DA-0DFE-4EDA-AE5D-91705EA103D4}" type="slidenum">
              <a:rPr lang="en-US" smtClean="0"/>
              <a:pPr>
                <a:defRPr/>
              </a:pPr>
              <a:t>149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9" name="Freeform 73"/>
          <p:cNvSpPr>
            <a:spLocks/>
          </p:cNvSpPr>
          <p:nvPr/>
        </p:nvSpPr>
        <p:spPr bwMode="auto">
          <a:xfrm>
            <a:off x="4038600" y="2819400"/>
            <a:ext cx="3657600" cy="4102100"/>
          </a:xfrm>
          <a:custGeom>
            <a:avLst/>
            <a:gdLst>
              <a:gd name="T0" fmla="*/ 2147483647 w 2304"/>
              <a:gd name="T1" fmla="*/ 2147483647 h 2584"/>
              <a:gd name="T2" fmla="*/ 2147483647 w 2304"/>
              <a:gd name="T3" fmla="*/ 2147483647 h 2584"/>
              <a:gd name="T4" fmla="*/ 2147483647 w 2304"/>
              <a:gd name="T5" fmla="*/ 2147483647 h 2584"/>
              <a:gd name="T6" fmla="*/ 2147483647 w 2304"/>
              <a:gd name="T7" fmla="*/ 2147483647 h 2584"/>
              <a:gd name="T8" fmla="*/ 2147483647 w 2304"/>
              <a:gd name="T9" fmla="*/ 2147483647 h 2584"/>
              <a:gd name="T10" fmla="*/ 2147483647 w 2304"/>
              <a:gd name="T11" fmla="*/ 2147483647 h 2584"/>
              <a:gd name="T12" fmla="*/ 2147483647 w 2304"/>
              <a:gd name="T13" fmla="*/ 2147483647 h 2584"/>
              <a:gd name="T14" fmla="*/ 2147483647 w 2304"/>
              <a:gd name="T15" fmla="*/ 2147483647 h 2584"/>
              <a:gd name="T16" fmla="*/ 2147483647 w 2304"/>
              <a:gd name="T17" fmla="*/ 2147483647 h 2584"/>
              <a:gd name="T18" fmla="*/ 2147483647 w 2304"/>
              <a:gd name="T19" fmla="*/ 2147483647 h 2584"/>
              <a:gd name="T20" fmla="*/ 2147483647 w 2304"/>
              <a:gd name="T21" fmla="*/ 2147483647 h 2584"/>
              <a:gd name="T22" fmla="*/ 2147483647 w 2304"/>
              <a:gd name="T23" fmla="*/ 2147483647 h 2584"/>
              <a:gd name="T24" fmla="*/ 2147483647 w 2304"/>
              <a:gd name="T25" fmla="*/ 2147483647 h 2584"/>
              <a:gd name="T26" fmla="*/ 2147483647 w 2304"/>
              <a:gd name="T27" fmla="*/ 2147483647 h 2584"/>
              <a:gd name="T28" fmla="*/ 2147483647 w 2304"/>
              <a:gd name="T29" fmla="*/ 2147483647 h 2584"/>
              <a:gd name="T30" fmla="*/ 2147483647 w 2304"/>
              <a:gd name="T31" fmla="*/ 2147483647 h 2584"/>
              <a:gd name="T32" fmla="*/ 2147483647 w 2304"/>
              <a:gd name="T33" fmla="*/ 2147483647 h 25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304"/>
              <a:gd name="T52" fmla="*/ 0 h 2584"/>
              <a:gd name="T53" fmla="*/ 2304 w 2304"/>
              <a:gd name="T54" fmla="*/ 2584 h 258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304" h="2584">
                <a:moveTo>
                  <a:pt x="1280" y="16"/>
                </a:moveTo>
                <a:cubicBezTo>
                  <a:pt x="1320" y="32"/>
                  <a:pt x="1376" y="192"/>
                  <a:pt x="1472" y="256"/>
                </a:cubicBezTo>
                <a:cubicBezTo>
                  <a:pt x="1568" y="320"/>
                  <a:pt x="1776" y="248"/>
                  <a:pt x="1856" y="400"/>
                </a:cubicBezTo>
                <a:cubicBezTo>
                  <a:pt x="1936" y="552"/>
                  <a:pt x="1880" y="864"/>
                  <a:pt x="1952" y="1168"/>
                </a:cubicBezTo>
                <a:cubicBezTo>
                  <a:pt x="2024" y="1472"/>
                  <a:pt x="2272" y="2000"/>
                  <a:pt x="2288" y="2224"/>
                </a:cubicBezTo>
                <a:cubicBezTo>
                  <a:pt x="2304" y="2448"/>
                  <a:pt x="2224" y="2480"/>
                  <a:pt x="2048" y="2512"/>
                </a:cubicBezTo>
                <a:cubicBezTo>
                  <a:pt x="1872" y="2544"/>
                  <a:pt x="1472" y="2584"/>
                  <a:pt x="1232" y="2416"/>
                </a:cubicBezTo>
                <a:cubicBezTo>
                  <a:pt x="992" y="2248"/>
                  <a:pt x="784" y="1680"/>
                  <a:pt x="608" y="1504"/>
                </a:cubicBezTo>
                <a:cubicBezTo>
                  <a:pt x="432" y="1328"/>
                  <a:pt x="256" y="1424"/>
                  <a:pt x="176" y="1360"/>
                </a:cubicBezTo>
                <a:cubicBezTo>
                  <a:pt x="96" y="1296"/>
                  <a:pt x="80" y="1184"/>
                  <a:pt x="128" y="1120"/>
                </a:cubicBezTo>
                <a:cubicBezTo>
                  <a:pt x="176" y="1056"/>
                  <a:pt x="416" y="1056"/>
                  <a:pt x="464" y="976"/>
                </a:cubicBezTo>
                <a:cubicBezTo>
                  <a:pt x="512" y="896"/>
                  <a:pt x="488" y="680"/>
                  <a:pt x="416" y="640"/>
                </a:cubicBezTo>
                <a:cubicBezTo>
                  <a:pt x="344" y="600"/>
                  <a:pt x="64" y="792"/>
                  <a:pt x="32" y="736"/>
                </a:cubicBezTo>
                <a:cubicBezTo>
                  <a:pt x="0" y="680"/>
                  <a:pt x="96" y="376"/>
                  <a:pt x="224" y="304"/>
                </a:cubicBezTo>
                <a:cubicBezTo>
                  <a:pt x="352" y="232"/>
                  <a:pt x="632" y="328"/>
                  <a:pt x="800" y="304"/>
                </a:cubicBezTo>
                <a:cubicBezTo>
                  <a:pt x="968" y="280"/>
                  <a:pt x="1152" y="208"/>
                  <a:pt x="1232" y="160"/>
                </a:cubicBezTo>
                <a:cubicBezTo>
                  <a:pt x="1312" y="112"/>
                  <a:pt x="1240" y="0"/>
                  <a:pt x="1280" y="16"/>
                </a:cubicBezTo>
                <a:close/>
              </a:path>
            </a:pathLst>
          </a:custGeom>
          <a:solidFill>
            <a:schemeClr val="accent1">
              <a:alpha val="20000"/>
            </a:schemeClr>
          </a:solidFill>
          <a:ln w="9525">
            <a:solidFill>
              <a:schemeClr val="tx1"/>
            </a:solidFill>
            <a:round/>
            <a:headEnd/>
            <a:tailEnd/>
          </a:ln>
        </p:spPr>
        <p:txBody>
          <a:bodyPr/>
          <a:lstStyle/>
          <a:p>
            <a:pPr eaLnBrk="0" hangingPunct="0"/>
            <a:endParaRPr lang="en-US"/>
          </a:p>
        </p:txBody>
      </p:sp>
      <p:sp>
        <p:nvSpPr>
          <p:cNvPr id="5123" name="Rectangle 3"/>
          <p:cNvSpPr>
            <a:spLocks noChangeAspect="1" noChangeArrowheads="1"/>
          </p:cNvSpPr>
          <p:nvPr/>
        </p:nvSpPr>
        <p:spPr bwMode="auto">
          <a:xfrm>
            <a:off x="2362200" y="4483100"/>
            <a:ext cx="4343400" cy="1041400"/>
          </a:xfrm>
          <a:prstGeom prst="rect">
            <a:avLst/>
          </a:prstGeom>
          <a:solidFill>
            <a:srgbClr val="FFCC99">
              <a:alpha val="50000"/>
            </a:srgbClr>
          </a:solidFill>
          <a:ln w="15875" cap="rnd">
            <a:solidFill>
              <a:schemeClr val="tx1"/>
            </a:solidFill>
            <a:prstDash val="sysDot"/>
            <a:miter lim="800000"/>
            <a:headEnd/>
            <a:tailEnd/>
          </a:ln>
        </p:spPr>
        <p:txBody>
          <a:bodyPr wrap="none" anchor="ctr"/>
          <a:lstStyle/>
          <a:p>
            <a:pPr eaLnBrk="0" hangingPunct="0"/>
            <a:endParaRPr lang="en-US"/>
          </a:p>
        </p:txBody>
      </p:sp>
      <p:sp>
        <p:nvSpPr>
          <p:cNvPr id="5124" name="Rectangle 4"/>
          <p:cNvSpPr>
            <a:spLocks noChangeAspect="1" noChangeArrowheads="1"/>
          </p:cNvSpPr>
          <p:nvPr/>
        </p:nvSpPr>
        <p:spPr bwMode="auto">
          <a:xfrm>
            <a:off x="2362200" y="3352800"/>
            <a:ext cx="4343400" cy="1039813"/>
          </a:xfrm>
          <a:prstGeom prst="rect">
            <a:avLst/>
          </a:prstGeom>
          <a:solidFill>
            <a:srgbClr val="FFCC99">
              <a:alpha val="50195"/>
            </a:srgbClr>
          </a:solidFill>
          <a:ln w="15875" cap="rnd">
            <a:solidFill>
              <a:schemeClr val="tx1"/>
            </a:solidFill>
            <a:prstDash val="sysDot"/>
            <a:miter lim="800000"/>
            <a:headEnd/>
            <a:tailEnd/>
          </a:ln>
        </p:spPr>
        <p:txBody>
          <a:bodyPr wrap="none" anchor="ctr"/>
          <a:lstStyle/>
          <a:p>
            <a:pPr eaLnBrk="0" hangingPunct="0"/>
            <a:endParaRPr lang="en-US"/>
          </a:p>
        </p:txBody>
      </p:sp>
      <p:sp>
        <p:nvSpPr>
          <p:cNvPr id="5125" name="Oval 5"/>
          <p:cNvSpPr>
            <a:spLocks noChangeAspect="1" noChangeArrowheads="1"/>
          </p:cNvSpPr>
          <p:nvPr/>
        </p:nvSpPr>
        <p:spPr bwMode="auto">
          <a:xfrm>
            <a:off x="2452688" y="3397250"/>
            <a:ext cx="407987"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5126" name="Text Box 6"/>
          <p:cNvSpPr txBox="1">
            <a:spLocks noChangeAspect="1" noChangeArrowheads="1"/>
          </p:cNvSpPr>
          <p:nvPr/>
        </p:nvSpPr>
        <p:spPr bwMode="auto">
          <a:xfrm>
            <a:off x="4338638" y="3429000"/>
            <a:ext cx="301686" cy="276999"/>
          </a:xfrm>
          <a:prstGeom prst="rect">
            <a:avLst/>
          </a:prstGeom>
          <a:noFill/>
          <a:ln w="9525">
            <a:noFill/>
            <a:miter lim="800000"/>
            <a:headEnd/>
            <a:tailEnd/>
          </a:ln>
        </p:spPr>
        <p:txBody>
          <a:bodyPr wrap="none">
            <a:spAutoFit/>
          </a:bodyPr>
          <a:lstStyle/>
          <a:p>
            <a:r>
              <a:rPr lang="en-US" sz="1200" dirty="0" err="1" smtClean="0">
                <a:latin typeface="Arial" charset="0"/>
              </a:rPr>
              <a:t>F</a:t>
            </a:r>
            <a:r>
              <a:rPr lang="en-US" sz="1200" baseline="-25000" dirty="0" err="1" smtClean="0">
                <a:latin typeface="Arial" charset="0"/>
              </a:rPr>
              <a:t>i</a:t>
            </a:r>
            <a:endParaRPr lang="en-US" sz="1200" baseline="-25000" dirty="0">
              <a:latin typeface="Arial" charset="0"/>
            </a:endParaRPr>
          </a:p>
        </p:txBody>
      </p:sp>
      <p:sp>
        <p:nvSpPr>
          <p:cNvPr id="5127" name="Oval 7"/>
          <p:cNvSpPr>
            <a:spLocks noChangeAspect="1" noChangeArrowheads="1"/>
          </p:cNvSpPr>
          <p:nvPr/>
        </p:nvSpPr>
        <p:spPr bwMode="auto">
          <a:xfrm>
            <a:off x="4257675" y="3397250"/>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5128" name="AutoShape 8"/>
          <p:cNvCxnSpPr>
            <a:cxnSpLocks noChangeAspect="1" noChangeShapeType="1"/>
            <a:stCxn id="5127" idx="6"/>
          </p:cNvCxnSpPr>
          <p:nvPr/>
        </p:nvCxnSpPr>
        <p:spPr bwMode="auto">
          <a:xfrm>
            <a:off x="4676775" y="3578225"/>
            <a:ext cx="646113" cy="1588"/>
          </a:xfrm>
          <a:prstGeom prst="straightConnector1">
            <a:avLst/>
          </a:prstGeom>
          <a:noFill/>
          <a:ln w="28575">
            <a:solidFill>
              <a:schemeClr val="tx1"/>
            </a:solidFill>
            <a:round/>
            <a:headEnd/>
            <a:tailEnd type="triangle" w="med" len="med"/>
          </a:ln>
        </p:spPr>
      </p:cxnSp>
      <p:sp>
        <p:nvSpPr>
          <p:cNvPr id="5129" name="Oval 9"/>
          <p:cNvSpPr>
            <a:spLocks noChangeAspect="1" noChangeArrowheads="1"/>
          </p:cNvSpPr>
          <p:nvPr/>
        </p:nvSpPr>
        <p:spPr bwMode="auto">
          <a:xfrm>
            <a:off x="6056313" y="3397250"/>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5130" name="AutoShape 10"/>
          <p:cNvCxnSpPr>
            <a:cxnSpLocks noChangeAspect="1" noChangeShapeType="1"/>
            <a:endCxn id="5129" idx="2"/>
          </p:cNvCxnSpPr>
          <p:nvPr/>
        </p:nvCxnSpPr>
        <p:spPr bwMode="auto">
          <a:xfrm>
            <a:off x="5627688" y="3578225"/>
            <a:ext cx="415925" cy="0"/>
          </a:xfrm>
          <a:prstGeom prst="straightConnector1">
            <a:avLst/>
          </a:prstGeom>
          <a:noFill/>
          <a:ln w="28575">
            <a:solidFill>
              <a:schemeClr val="tx1"/>
            </a:solidFill>
            <a:round/>
            <a:headEnd/>
            <a:tailEnd type="triangle" w="med" len="med"/>
          </a:ln>
        </p:spPr>
      </p:cxnSp>
      <p:sp>
        <p:nvSpPr>
          <p:cNvPr id="5131" name="Text Box 11"/>
          <p:cNvSpPr txBox="1">
            <a:spLocks noChangeAspect="1" noChangeArrowheads="1"/>
          </p:cNvSpPr>
          <p:nvPr/>
        </p:nvSpPr>
        <p:spPr bwMode="auto">
          <a:xfrm>
            <a:off x="5316538" y="3494088"/>
            <a:ext cx="336550" cy="274637"/>
          </a:xfrm>
          <a:prstGeom prst="rect">
            <a:avLst/>
          </a:prstGeom>
          <a:noFill/>
          <a:ln w="9525">
            <a:noFill/>
            <a:miter lim="800000"/>
            <a:headEnd/>
            <a:tailEnd/>
          </a:ln>
        </p:spPr>
        <p:txBody>
          <a:bodyPr wrap="none">
            <a:spAutoFit/>
          </a:bodyPr>
          <a:lstStyle/>
          <a:p>
            <a:r>
              <a:rPr lang="en-US" sz="1200">
                <a:latin typeface="Arial" charset="0"/>
              </a:rPr>
              <a:t>…</a:t>
            </a:r>
          </a:p>
        </p:txBody>
      </p:sp>
      <p:sp>
        <p:nvSpPr>
          <p:cNvPr id="5132" name="Oval 12"/>
          <p:cNvSpPr>
            <a:spLocks noChangeAspect="1" noChangeArrowheads="1"/>
          </p:cNvSpPr>
          <p:nvPr/>
        </p:nvSpPr>
        <p:spPr bwMode="auto">
          <a:xfrm>
            <a:off x="2452688" y="3986213"/>
            <a:ext cx="407987"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5133" name="Text Box 13"/>
          <p:cNvSpPr txBox="1">
            <a:spLocks noChangeAspect="1" noChangeArrowheads="1"/>
          </p:cNvSpPr>
          <p:nvPr/>
        </p:nvSpPr>
        <p:spPr bwMode="auto">
          <a:xfrm>
            <a:off x="4338638" y="4038600"/>
            <a:ext cx="317716" cy="276999"/>
          </a:xfrm>
          <a:prstGeom prst="rect">
            <a:avLst/>
          </a:prstGeom>
          <a:noFill/>
          <a:ln w="9525">
            <a:noFill/>
            <a:miter lim="800000"/>
            <a:headEnd/>
            <a:tailEnd/>
          </a:ln>
        </p:spPr>
        <p:txBody>
          <a:bodyPr wrap="none">
            <a:spAutoFit/>
          </a:bodyPr>
          <a:lstStyle/>
          <a:p>
            <a:r>
              <a:rPr lang="en-US" sz="1200" dirty="0" smtClean="0">
                <a:latin typeface="Arial" charset="0"/>
              </a:rPr>
              <a:t>H</a:t>
            </a:r>
            <a:r>
              <a:rPr lang="en-US" sz="1200" baseline="-25000" dirty="0" smtClean="0">
                <a:latin typeface="Arial" charset="0"/>
              </a:rPr>
              <a:t>i</a:t>
            </a:r>
            <a:endParaRPr lang="en-US" sz="1200" baseline="-25000" dirty="0">
              <a:latin typeface="Arial" charset="0"/>
            </a:endParaRPr>
          </a:p>
        </p:txBody>
      </p:sp>
      <p:sp>
        <p:nvSpPr>
          <p:cNvPr id="5134" name="Oval 14"/>
          <p:cNvSpPr>
            <a:spLocks noChangeAspect="1" noChangeArrowheads="1"/>
          </p:cNvSpPr>
          <p:nvPr/>
        </p:nvSpPr>
        <p:spPr bwMode="auto">
          <a:xfrm>
            <a:off x="4257675" y="3986213"/>
            <a:ext cx="406400"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5135" name="Oval 15"/>
          <p:cNvSpPr>
            <a:spLocks noChangeAspect="1" noChangeArrowheads="1"/>
          </p:cNvSpPr>
          <p:nvPr/>
        </p:nvSpPr>
        <p:spPr bwMode="auto">
          <a:xfrm>
            <a:off x="6056313" y="3986213"/>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5136" name="AutoShape 16"/>
          <p:cNvCxnSpPr>
            <a:cxnSpLocks noChangeAspect="1" noChangeShapeType="1"/>
            <a:stCxn id="5125" idx="4"/>
            <a:endCxn id="5132" idx="0"/>
          </p:cNvCxnSpPr>
          <p:nvPr/>
        </p:nvCxnSpPr>
        <p:spPr bwMode="auto">
          <a:xfrm>
            <a:off x="2655888" y="3767138"/>
            <a:ext cx="0" cy="211137"/>
          </a:xfrm>
          <a:prstGeom prst="straightConnector1">
            <a:avLst/>
          </a:prstGeom>
          <a:noFill/>
          <a:ln w="28575">
            <a:solidFill>
              <a:schemeClr val="tx1"/>
            </a:solidFill>
            <a:round/>
            <a:headEnd/>
            <a:tailEnd type="triangle" w="med" len="med"/>
          </a:ln>
        </p:spPr>
      </p:cxnSp>
      <p:cxnSp>
        <p:nvCxnSpPr>
          <p:cNvPr id="5137" name="AutoShape 17"/>
          <p:cNvCxnSpPr>
            <a:cxnSpLocks noChangeAspect="1" noChangeShapeType="1"/>
            <a:stCxn id="5129" idx="4"/>
            <a:endCxn id="5135" idx="0"/>
          </p:cNvCxnSpPr>
          <p:nvPr/>
        </p:nvCxnSpPr>
        <p:spPr bwMode="auto">
          <a:xfrm>
            <a:off x="6259513" y="3767138"/>
            <a:ext cx="0" cy="211137"/>
          </a:xfrm>
          <a:prstGeom prst="straightConnector1">
            <a:avLst/>
          </a:prstGeom>
          <a:noFill/>
          <a:ln w="28575">
            <a:solidFill>
              <a:schemeClr val="tx1"/>
            </a:solidFill>
            <a:round/>
            <a:headEnd/>
            <a:tailEnd type="triangle" w="med" len="med"/>
          </a:ln>
        </p:spPr>
      </p:cxnSp>
      <p:cxnSp>
        <p:nvCxnSpPr>
          <p:cNvPr id="5138" name="AutoShape 18"/>
          <p:cNvCxnSpPr>
            <a:cxnSpLocks noChangeAspect="1" noChangeShapeType="1"/>
            <a:stCxn id="5127" idx="4"/>
            <a:endCxn id="5134" idx="0"/>
          </p:cNvCxnSpPr>
          <p:nvPr/>
        </p:nvCxnSpPr>
        <p:spPr bwMode="auto">
          <a:xfrm>
            <a:off x="4460875" y="3767138"/>
            <a:ext cx="0" cy="211137"/>
          </a:xfrm>
          <a:prstGeom prst="straightConnector1">
            <a:avLst/>
          </a:prstGeom>
          <a:noFill/>
          <a:ln w="28575">
            <a:solidFill>
              <a:schemeClr val="tx1"/>
            </a:solidFill>
            <a:round/>
            <a:headEnd/>
            <a:tailEnd type="triangle" w="med" len="med"/>
          </a:ln>
        </p:spPr>
      </p:cxnSp>
      <p:sp>
        <p:nvSpPr>
          <p:cNvPr id="5139" name="Oval 19"/>
          <p:cNvSpPr>
            <a:spLocks noChangeAspect="1" noChangeArrowheads="1"/>
          </p:cNvSpPr>
          <p:nvPr/>
        </p:nvSpPr>
        <p:spPr bwMode="auto">
          <a:xfrm>
            <a:off x="2843213" y="5659438"/>
            <a:ext cx="406400"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5140" name="Text Box 20"/>
          <p:cNvSpPr txBox="1">
            <a:spLocks noChangeAspect="1" noChangeArrowheads="1"/>
          </p:cNvSpPr>
          <p:nvPr/>
        </p:nvSpPr>
        <p:spPr bwMode="auto">
          <a:xfrm>
            <a:off x="4729163" y="5715000"/>
            <a:ext cx="327334" cy="276999"/>
          </a:xfrm>
          <a:prstGeom prst="rect">
            <a:avLst/>
          </a:prstGeom>
          <a:noFill/>
          <a:ln w="9525">
            <a:noFill/>
            <a:miter lim="800000"/>
            <a:headEnd/>
            <a:tailEnd/>
          </a:ln>
        </p:spPr>
        <p:txBody>
          <a:bodyPr wrap="none">
            <a:spAutoFit/>
          </a:bodyPr>
          <a:lstStyle/>
          <a:p>
            <a:r>
              <a:rPr lang="en-US" sz="1200" dirty="0" err="1" smtClean="0">
                <a:latin typeface="Arial" charset="0"/>
              </a:rPr>
              <a:t>G</a:t>
            </a:r>
            <a:r>
              <a:rPr lang="en-US" sz="1200" baseline="-25000" dirty="0" err="1" smtClean="0">
                <a:latin typeface="Arial" charset="0"/>
              </a:rPr>
              <a:t>i</a:t>
            </a:r>
            <a:endParaRPr lang="en-US" sz="1200" baseline="-25000" dirty="0">
              <a:latin typeface="Arial" charset="0"/>
            </a:endParaRPr>
          </a:p>
        </p:txBody>
      </p:sp>
      <p:sp>
        <p:nvSpPr>
          <p:cNvPr id="5141" name="Oval 21"/>
          <p:cNvSpPr>
            <a:spLocks noChangeAspect="1" noChangeArrowheads="1"/>
          </p:cNvSpPr>
          <p:nvPr/>
        </p:nvSpPr>
        <p:spPr bwMode="auto">
          <a:xfrm>
            <a:off x="4648200" y="5659438"/>
            <a:ext cx="406400"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5142" name="Oval 22"/>
          <p:cNvSpPr>
            <a:spLocks noChangeAspect="1" noChangeArrowheads="1"/>
          </p:cNvSpPr>
          <p:nvPr/>
        </p:nvSpPr>
        <p:spPr bwMode="auto">
          <a:xfrm>
            <a:off x="6446838" y="5659438"/>
            <a:ext cx="406400"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5143" name="Oval 32"/>
          <p:cNvSpPr>
            <a:spLocks noChangeAspect="1" noChangeArrowheads="1"/>
          </p:cNvSpPr>
          <p:nvPr/>
        </p:nvSpPr>
        <p:spPr bwMode="auto">
          <a:xfrm>
            <a:off x="2452688" y="4529138"/>
            <a:ext cx="407987"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5144" name="Text Box 33"/>
          <p:cNvSpPr txBox="1">
            <a:spLocks noChangeAspect="1" noChangeArrowheads="1"/>
          </p:cNvSpPr>
          <p:nvPr/>
        </p:nvSpPr>
        <p:spPr bwMode="auto">
          <a:xfrm>
            <a:off x="4338638" y="4572000"/>
            <a:ext cx="335348" cy="276999"/>
          </a:xfrm>
          <a:prstGeom prst="rect">
            <a:avLst/>
          </a:prstGeom>
          <a:noFill/>
          <a:ln w="9525">
            <a:noFill/>
            <a:miter lim="800000"/>
            <a:headEnd/>
            <a:tailEnd/>
          </a:ln>
        </p:spPr>
        <p:txBody>
          <a:bodyPr wrap="none">
            <a:spAutoFit/>
          </a:bodyPr>
          <a:lstStyle/>
          <a:p>
            <a:r>
              <a:rPr lang="en-US" sz="1200" dirty="0" err="1" smtClean="0">
                <a:latin typeface="Arial" charset="0"/>
              </a:rPr>
              <a:t>F’</a:t>
            </a:r>
            <a:r>
              <a:rPr lang="en-US" sz="1200" baseline="-25000" dirty="0" err="1" smtClean="0">
                <a:latin typeface="Arial" charset="0"/>
              </a:rPr>
              <a:t>i</a:t>
            </a:r>
            <a:endParaRPr lang="en-US" sz="1200" baseline="-25000" dirty="0">
              <a:latin typeface="Arial" charset="0"/>
            </a:endParaRPr>
          </a:p>
        </p:txBody>
      </p:sp>
      <p:sp>
        <p:nvSpPr>
          <p:cNvPr id="5145" name="Oval 34"/>
          <p:cNvSpPr>
            <a:spLocks noChangeAspect="1" noChangeArrowheads="1"/>
          </p:cNvSpPr>
          <p:nvPr/>
        </p:nvSpPr>
        <p:spPr bwMode="auto">
          <a:xfrm>
            <a:off x="4257675" y="4529138"/>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5146" name="AutoShape 35"/>
          <p:cNvCxnSpPr>
            <a:cxnSpLocks noChangeAspect="1" noChangeShapeType="1"/>
            <a:stCxn id="5145" idx="6"/>
          </p:cNvCxnSpPr>
          <p:nvPr/>
        </p:nvCxnSpPr>
        <p:spPr bwMode="auto">
          <a:xfrm>
            <a:off x="4676775" y="4710113"/>
            <a:ext cx="646113" cy="0"/>
          </a:xfrm>
          <a:prstGeom prst="straightConnector1">
            <a:avLst/>
          </a:prstGeom>
          <a:noFill/>
          <a:ln w="28575">
            <a:solidFill>
              <a:schemeClr val="tx1"/>
            </a:solidFill>
            <a:round/>
            <a:headEnd/>
            <a:tailEnd type="triangle" w="med" len="med"/>
          </a:ln>
        </p:spPr>
      </p:cxnSp>
      <p:sp>
        <p:nvSpPr>
          <p:cNvPr id="5147" name="Oval 36"/>
          <p:cNvSpPr>
            <a:spLocks noChangeAspect="1" noChangeArrowheads="1"/>
          </p:cNvSpPr>
          <p:nvPr/>
        </p:nvSpPr>
        <p:spPr bwMode="auto">
          <a:xfrm>
            <a:off x="6056313" y="4529138"/>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5148" name="AutoShape 37"/>
          <p:cNvCxnSpPr>
            <a:cxnSpLocks noChangeAspect="1" noChangeShapeType="1"/>
            <a:endCxn id="5147" idx="2"/>
          </p:cNvCxnSpPr>
          <p:nvPr/>
        </p:nvCxnSpPr>
        <p:spPr bwMode="auto">
          <a:xfrm>
            <a:off x="5627688" y="4710113"/>
            <a:ext cx="415925" cy="0"/>
          </a:xfrm>
          <a:prstGeom prst="straightConnector1">
            <a:avLst/>
          </a:prstGeom>
          <a:noFill/>
          <a:ln w="28575">
            <a:solidFill>
              <a:schemeClr val="tx1"/>
            </a:solidFill>
            <a:round/>
            <a:headEnd/>
            <a:tailEnd type="triangle" w="med" len="med"/>
          </a:ln>
        </p:spPr>
      </p:cxnSp>
      <p:sp>
        <p:nvSpPr>
          <p:cNvPr id="5149" name="Text Box 38"/>
          <p:cNvSpPr txBox="1">
            <a:spLocks noChangeAspect="1" noChangeArrowheads="1"/>
          </p:cNvSpPr>
          <p:nvPr/>
        </p:nvSpPr>
        <p:spPr bwMode="auto">
          <a:xfrm>
            <a:off x="5316538" y="4625975"/>
            <a:ext cx="336550" cy="274638"/>
          </a:xfrm>
          <a:prstGeom prst="rect">
            <a:avLst/>
          </a:prstGeom>
          <a:noFill/>
          <a:ln w="9525">
            <a:noFill/>
            <a:miter lim="800000"/>
            <a:headEnd/>
            <a:tailEnd/>
          </a:ln>
        </p:spPr>
        <p:txBody>
          <a:bodyPr wrap="none">
            <a:spAutoFit/>
          </a:bodyPr>
          <a:lstStyle/>
          <a:p>
            <a:r>
              <a:rPr lang="en-US" sz="1200">
                <a:latin typeface="Arial" charset="0"/>
              </a:rPr>
              <a:t>…</a:t>
            </a:r>
          </a:p>
        </p:txBody>
      </p:sp>
      <p:sp>
        <p:nvSpPr>
          <p:cNvPr id="5150" name="Oval 39"/>
          <p:cNvSpPr>
            <a:spLocks noChangeAspect="1" noChangeArrowheads="1"/>
          </p:cNvSpPr>
          <p:nvPr/>
        </p:nvSpPr>
        <p:spPr bwMode="auto">
          <a:xfrm>
            <a:off x="2452688" y="5116513"/>
            <a:ext cx="407987"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5151" name="Text Box 40"/>
          <p:cNvSpPr txBox="1">
            <a:spLocks noChangeAspect="1" noChangeArrowheads="1"/>
          </p:cNvSpPr>
          <p:nvPr/>
        </p:nvSpPr>
        <p:spPr bwMode="auto">
          <a:xfrm>
            <a:off x="4338638" y="5105400"/>
            <a:ext cx="351378" cy="276999"/>
          </a:xfrm>
          <a:prstGeom prst="rect">
            <a:avLst/>
          </a:prstGeom>
          <a:noFill/>
          <a:ln w="9525">
            <a:noFill/>
            <a:miter lim="800000"/>
            <a:headEnd/>
            <a:tailEnd/>
          </a:ln>
        </p:spPr>
        <p:txBody>
          <a:bodyPr wrap="none">
            <a:spAutoFit/>
          </a:bodyPr>
          <a:lstStyle/>
          <a:p>
            <a:r>
              <a:rPr lang="en-US" sz="1200" dirty="0" err="1" smtClean="0">
                <a:latin typeface="Arial" charset="0"/>
              </a:rPr>
              <a:t>H’</a:t>
            </a:r>
            <a:r>
              <a:rPr lang="en-US" sz="1200" baseline="-25000" dirty="0" err="1" smtClean="0">
                <a:latin typeface="Arial" charset="0"/>
              </a:rPr>
              <a:t>i</a:t>
            </a:r>
            <a:endParaRPr lang="en-US" sz="1200" baseline="-25000" dirty="0">
              <a:latin typeface="Arial" charset="0"/>
            </a:endParaRPr>
          </a:p>
        </p:txBody>
      </p:sp>
      <p:sp>
        <p:nvSpPr>
          <p:cNvPr id="5152" name="Oval 41"/>
          <p:cNvSpPr>
            <a:spLocks noChangeAspect="1" noChangeArrowheads="1"/>
          </p:cNvSpPr>
          <p:nvPr/>
        </p:nvSpPr>
        <p:spPr bwMode="auto">
          <a:xfrm>
            <a:off x="4257675" y="5116513"/>
            <a:ext cx="406400"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5153" name="Oval 42"/>
          <p:cNvSpPr>
            <a:spLocks noChangeAspect="1" noChangeArrowheads="1"/>
          </p:cNvSpPr>
          <p:nvPr/>
        </p:nvSpPr>
        <p:spPr bwMode="auto">
          <a:xfrm>
            <a:off x="6056313" y="5116513"/>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5154" name="AutoShape 43"/>
          <p:cNvCxnSpPr>
            <a:cxnSpLocks noChangeAspect="1" noChangeShapeType="1"/>
            <a:stCxn id="5143" idx="4"/>
            <a:endCxn id="5150" idx="0"/>
          </p:cNvCxnSpPr>
          <p:nvPr/>
        </p:nvCxnSpPr>
        <p:spPr bwMode="auto">
          <a:xfrm>
            <a:off x="2655888" y="4899025"/>
            <a:ext cx="0" cy="211138"/>
          </a:xfrm>
          <a:prstGeom prst="straightConnector1">
            <a:avLst/>
          </a:prstGeom>
          <a:noFill/>
          <a:ln w="28575">
            <a:solidFill>
              <a:schemeClr val="tx1"/>
            </a:solidFill>
            <a:round/>
            <a:headEnd/>
            <a:tailEnd type="triangle" w="med" len="med"/>
          </a:ln>
        </p:spPr>
      </p:cxnSp>
      <p:cxnSp>
        <p:nvCxnSpPr>
          <p:cNvPr id="5155" name="AutoShape 44"/>
          <p:cNvCxnSpPr>
            <a:cxnSpLocks noChangeAspect="1" noChangeShapeType="1"/>
            <a:stCxn id="5147" idx="4"/>
            <a:endCxn id="5153" idx="0"/>
          </p:cNvCxnSpPr>
          <p:nvPr/>
        </p:nvCxnSpPr>
        <p:spPr bwMode="auto">
          <a:xfrm>
            <a:off x="6259513" y="4899025"/>
            <a:ext cx="0" cy="211138"/>
          </a:xfrm>
          <a:prstGeom prst="straightConnector1">
            <a:avLst/>
          </a:prstGeom>
          <a:noFill/>
          <a:ln w="28575">
            <a:solidFill>
              <a:schemeClr val="tx1"/>
            </a:solidFill>
            <a:round/>
            <a:headEnd/>
            <a:tailEnd type="triangle" w="med" len="med"/>
          </a:ln>
        </p:spPr>
      </p:cxnSp>
      <p:cxnSp>
        <p:nvCxnSpPr>
          <p:cNvPr id="5156" name="AutoShape 45"/>
          <p:cNvCxnSpPr>
            <a:cxnSpLocks noChangeAspect="1" noChangeShapeType="1"/>
            <a:stCxn id="5145" idx="4"/>
            <a:endCxn id="5152" idx="0"/>
          </p:cNvCxnSpPr>
          <p:nvPr/>
        </p:nvCxnSpPr>
        <p:spPr bwMode="auto">
          <a:xfrm>
            <a:off x="4460875" y="4899025"/>
            <a:ext cx="0" cy="211138"/>
          </a:xfrm>
          <a:prstGeom prst="straightConnector1">
            <a:avLst/>
          </a:prstGeom>
          <a:noFill/>
          <a:ln w="28575">
            <a:solidFill>
              <a:schemeClr val="tx1"/>
            </a:solidFill>
            <a:round/>
            <a:headEnd/>
            <a:tailEnd type="triangle" w="med" len="med"/>
          </a:ln>
        </p:spPr>
      </p:cxnSp>
      <p:cxnSp>
        <p:nvCxnSpPr>
          <p:cNvPr id="5157" name="AutoShape 46"/>
          <p:cNvCxnSpPr>
            <a:cxnSpLocks noChangeAspect="1" noChangeShapeType="1"/>
            <a:stCxn id="5150" idx="6"/>
            <a:endCxn id="5139" idx="0"/>
          </p:cNvCxnSpPr>
          <p:nvPr/>
        </p:nvCxnSpPr>
        <p:spPr bwMode="auto">
          <a:xfrm>
            <a:off x="2867025" y="5297488"/>
            <a:ext cx="179388" cy="355600"/>
          </a:xfrm>
          <a:prstGeom prst="curvedConnector2">
            <a:avLst/>
          </a:prstGeom>
          <a:noFill/>
          <a:ln w="28575">
            <a:solidFill>
              <a:schemeClr val="tx1"/>
            </a:solidFill>
            <a:round/>
            <a:headEnd/>
            <a:tailEnd type="triangle" w="med" len="med"/>
          </a:ln>
        </p:spPr>
      </p:cxnSp>
      <p:cxnSp>
        <p:nvCxnSpPr>
          <p:cNvPr id="5158" name="AutoShape 47"/>
          <p:cNvCxnSpPr>
            <a:cxnSpLocks noChangeAspect="1" noChangeShapeType="1"/>
            <a:stCxn id="5132" idx="6"/>
            <a:endCxn id="5139" idx="0"/>
          </p:cNvCxnSpPr>
          <p:nvPr/>
        </p:nvCxnSpPr>
        <p:spPr bwMode="auto">
          <a:xfrm>
            <a:off x="2867025" y="4167188"/>
            <a:ext cx="179388" cy="1485900"/>
          </a:xfrm>
          <a:prstGeom prst="curvedConnector2">
            <a:avLst/>
          </a:prstGeom>
          <a:noFill/>
          <a:ln w="28575">
            <a:solidFill>
              <a:schemeClr val="tx1"/>
            </a:solidFill>
            <a:round/>
            <a:headEnd/>
            <a:tailEnd type="triangle" w="med" len="med"/>
          </a:ln>
        </p:spPr>
      </p:cxnSp>
      <p:cxnSp>
        <p:nvCxnSpPr>
          <p:cNvPr id="5159" name="AutoShape 48"/>
          <p:cNvCxnSpPr>
            <a:cxnSpLocks noChangeAspect="1" noChangeShapeType="1"/>
            <a:stCxn id="5152" idx="6"/>
            <a:endCxn id="5141" idx="0"/>
          </p:cNvCxnSpPr>
          <p:nvPr/>
        </p:nvCxnSpPr>
        <p:spPr bwMode="auto">
          <a:xfrm>
            <a:off x="4672013" y="5297488"/>
            <a:ext cx="179387" cy="355600"/>
          </a:xfrm>
          <a:prstGeom prst="curvedConnector2">
            <a:avLst/>
          </a:prstGeom>
          <a:noFill/>
          <a:ln w="28575">
            <a:solidFill>
              <a:schemeClr val="tx1"/>
            </a:solidFill>
            <a:round/>
            <a:headEnd/>
            <a:tailEnd type="triangle" w="med" len="med"/>
          </a:ln>
        </p:spPr>
      </p:cxnSp>
      <p:cxnSp>
        <p:nvCxnSpPr>
          <p:cNvPr id="5160" name="AutoShape 49"/>
          <p:cNvCxnSpPr>
            <a:cxnSpLocks noChangeAspect="1" noChangeShapeType="1"/>
            <a:stCxn id="5134" idx="6"/>
            <a:endCxn id="5141" idx="0"/>
          </p:cNvCxnSpPr>
          <p:nvPr/>
        </p:nvCxnSpPr>
        <p:spPr bwMode="auto">
          <a:xfrm>
            <a:off x="4672013" y="4167188"/>
            <a:ext cx="179387" cy="1485900"/>
          </a:xfrm>
          <a:prstGeom prst="curvedConnector2">
            <a:avLst/>
          </a:prstGeom>
          <a:noFill/>
          <a:ln w="28575">
            <a:solidFill>
              <a:schemeClr val="tx1"/>
            </a:solidFill>
            <a:round/>
            <a:headEnd/>
            <a:tailEnd type="triangle" w="med" len="med"/>
          </a:ln>
        </p:spPr>
      </p:cxnSp>
      <p:cxnSp>
        <p:nvCxnSpPr>
          <p:cNvPr id="5161" name="AutoShape 50"/>
          <p:cNvCxnSpPr>
            <a:cxnSpLocks noChangeAspect="1" noChangeShapeType="1"/>
            <a:stCxn id="5153" idx="6"/>
            <a:endCxn id="5142" idx="0"/>
          </p:cNvCxnSpPr>
          <p:nvPr/>
        </p:nvCxnSpPr>
        <p:spPr bwMode="auto">
          <a:xfrm>
            <a:off x="6470650" y="5297488"/>
            <a:ext cx="179388" cy="355600"/>
          </a:xfrm>
          <a:prstGeom prst="curvedConnector2">
            <a:avLst/>
          </a:prstGeom>
          <a:noFill/>
          <a:ln w="28575">
            <a:solidFill>
              <a:schemeClr val="tx1"/>
            </a:solidFill>
            <a:round/>
            <a:headEnd/>
            <a:tailEnd type="triangle" w="med" len="med"/>
          </a:ln>
        </p:spPr>
      </p:cxnSp>
      <p:cxnSp>
        <p:nvCxnSpPr>
          <p:cNvPr id="5162" name="AutoShape 51"/>
          <p:cNvCxnSpPr>
            <a:cxnSpLocks noChangeAspect="1" noChangeShapeType="1"/>
            <a:stCxn id="5135" idx="6"/>
            <a:endCxn id="5142" idx="0"/>
          </p:cNvCxnSpPr>
          <p:nvPr/>
        </p:nvCxnSpPr>
        <p:spPr bwMode="auto">
          <a:xfrm>
            <a:off x="6470650" y="4167188"/>
            <a:ext cx="179388" cy="1485900"/>
          </a:xfrm>
          <a:prstGeom prst="curvedConnector2">
            <a:avLst/>
          </a:prstGeom>
          <a:noFill/>
          <a:ln w="28575">
            <a:solidFill>
              <a:schemeClr val="tx1"/>
            </a:solidFill>
            <a:round/>
            <a:headEnd/>
            <a:tailEnd type="triangle" w="med" len="med"/>
          </a:ln>
        </p:spPr>
      </p:cxnSp>
      <p:cxnSp>
        <p:nvCxnSpPr>
          <p:cNvPr id="5163" name="AutoShape 67"/>
          <p:cNvCxnSpPr>
            <a:cxnSpLocks noChangeAspect="1" noChangeShapeType="1"/>
          </p:cNvCxnSpPr>
          <p:nvPr/>
        </p:nvCxnSpPr>
        <p:spPr bwMode="auto">
          <a:xfrm>
            <a:off x="2895600" y="3586163"/>
            <a:ext cx="646113" cy="1587"/>
          </a:xfrm>
          <a:prstGeom prst="straightConnector1">
            <a:avLst/>
          </a:prstGeom>
          <a:noFill/>
          <a:ln w="28575">
            <a:solidFill>
              <a:schemeClr val="tx1"/>
            </a:solidFill>
            <a:round/>
            <a:headEnd/>
            <a:tailEnd type="triangle" w="med" len="med"/>
          </a:ln>
        </p:spPr>
      </p:cxnSp>
      <p:cxnSp>
        <p:nvCxnSpPr>
          <p:cNvPr id="5164" name="AutoShape 68"/>
          <p:cNvCxnSpPr>
            <a:cxnSpLocks noChangeAspect="1" noChangeShapeType="1"/>
          </p:cNvCxnSpPr>
          <p:nvPr/>
        </p:nvCxnSpPr>
        <p:spPr bwMode="auto">
          <a:xfrm>
            <a:off x="3846513" y="3586163"/>
            <a:ext cx="415925" cy="0"/>
          </a:xfrm>
          <a:prstGeom prst="straightConnector1">
            <a:avLst/>
          </a:prstGeom>
          <a:noFill/>
          <a:ln w="28575">
            <a:solidFill>
              <a:schemeClr val="tx1"/>
            </a:solidFill>
            <a:round/>
            <a:headEnd/>
            <a:tailEnd type="triangle" w="med" len="med"/>
          </a:ln>
        </p:spPr>
      </p:cxnSp>
      <p:sp>
        <p:nvSpPr>
          <p:cNvPr id="5165" name="Text Box 69"/>
          <p:cNvSpPr txBox="1">
            <a:spLocks noChangeAspect="1" noChangeArrowheads="1"/>
          </p:cNvSpPr>
          <p:nvPr/>
        </p:nvSpPr>
        <p:spPr bwMode="auto">
          <a:xfrm>
            <a:off x="3535363" y="3502025"/>
            <a:ext cx="336550" cy="274638"/>
          </a:xfrm>
          <a:prstGeom prst="rect">
            <a:avLst/>
          </a:prstGeom>
          <a:noFill/>
          <a:ln w="9525">
            <a:noFill/>
            <a:miter lim="800000"/>
            <a:headEnd/>
            <a:tailEnd/>
          </a:ln>
        </p:spPr>
        <p:txBody>
          <a:bodyPr wrap="none">
            <a:spAutoFit/>
          </a:bodyPr>
          <a:lstStyle/>
          <a:p>
            <a:r>
              <a:rPr lang="en-US" sz="1200">
                <a:latin typeface="Arial" charset="0"/>
              </a:rPr>
              <a:t>…</a:t>
            </a:r>
          </a:p>
        </p:txBody>
      </p:sp>
      <p:cxnSp>
        <p:nvCxnSpPr>
          <p:cNvPr id="5166" name="AutoShape 70"/>
          <p:cNvCxnSpPr>
            <a:cxnSpLocks noChangeAspect="1" noChangeShapeType="1"/>
          </p:cNvCxnSpPr>
          <p:nvPr/>
        </p:nvCxnSpPr>
        <p:spPr bwMode="auto">
          <a:xfrm>
            <a:off x="2895600" y="4729163"/>
            <a:ext cx="646113" cy="0"/>
          </a:xfrm>
          <a:prstGeom prst="straightConnector1">
            <a:avLst/>
          </a:prstGeom>
          <a:noFill/>
          <a:ln w="28575">
            <a:solidFill>
              <a:schemeClr val="tx1"/>
            </a:solidFill>
            <a:round/>
            <a:headEnd/>
            <a:tailEnd type="triangle" w="med" len="med"/>
          </a:ln>
        </p:spPr>
      </p:cxnSp>
      <p:cxnSp>
        <p:nvCxnSpPr>
          <p:cNvPr id="5167" name="AutoShape 71"/>
          <p:cNvCxnSpPr>
            <a:cxnSpLocks noChangeAspect="1" noChangeShapeType="1"/>
          </p:cNvCxnSpPr>
          <p:nvPr/>
        </p:nvCxnSpPr>
        <p:spPr bwMode="auto">
          <a:xfrm>
            <a:off x="3846513" y="4729163"/>
            <a:ext cx="415925" cy="0"/>
          </a:xfrm>
          <a:prstGeom prst="straightConnector1">
            <a:avLst/>
          </a:prstGeom>
          <a:noFill/>
          <a:ln w="28575">
            <a:solidFill>
              <a:schemeClr val="tx1"/>
            </a:solidFill>
            <a:round/>
            <a:headEnd/>
            <a:tailEnd type="triangle" w="med" len="med"/>
          </a:ln>
        </p:spPr>
      </p:cxnSp>
      <p:sp>
        <p:nvSpPr>
          <p:cNvPr id="5168" name="Text Box 72"/>
          <p:cNvSpPr txBox="1">
            <a:spLocks noChangeAspect="1" noChangeArrowheads="1"/>
          </p:cNvSpPr>
          <p:nvPr/>
        </p:nvSpPr>
        <p:spPr bwMode="auto">
          <a:xfrm>
            <a:off x="3535363" y="4645025"/>
            <a:ext cx="336550" cy="274638"/>
          </a:xfrm>
          <a:prstGeom prst="rect">
            <a:avLst/>
          </a:prstGeom>
          <a:noFill/>
          <a:ln w="9525">
            <a:noFill/>
            <a:miter lim="800000"/>
            <a:headEnd/>
            <a:tailEnd/>
          </a:ln>
        </p:spPr>
        <p:txBody>
          <a:bodyPr wrap="none">
            <a:spAutoFit/>
          </a:bodyPr>
          <a:lstStyle/>
          <a:p>
            <a:r>
              <a:rPr lang="en-US" sz="1200">
                <a:latin typeface="Arial" charset="0"/>
              </a:rPr>
              <a:t>…</a:t>
            </a:r>
          </a:p>
        </p:txBody>
      </p:sp>
      <p:sp>
        <p:nvSpPr>
          <p:cNvPr id="5170" name="Rectangle 74"/>
          <p:cNvSpPr>
            <a:spLocks noChangeArrowheads="1"/>
          </p:cNvSpPr>
          <p:nvPr/>
        </p:nvSpPr>
        <p:spPr bwMode="auto">
          <a:xfrm>
            <a:off x="381000" y="214313"/>
            <a:ext cx="8458200" cy="852487"/>
          </a:xfrm>
          <a:prstGeom prst="rect">
            <a:avLst/>
          </a:prstGeom>
          <a:noFill/>
          <a:ln w="9525">
            <a:noFill/>
            <a:miter lim="800000"/>
            <a:headEnd/>
            <a:tailEnd/>
          </a:ln>
        </p:spPr>
        <p:txBody>
          <a:bodyPr anchor="b"/>
          <a:lstStyle/>
          <a:p>
            <a:r>
              <a:rPr lang="en-US" sz="3600">
                <a:solidFill>
                  <a:schemeClr val="tx2"/>
                </a:solidFill>
              </a:rPr>
              <a:t>Forward-backward computation</a:t>
            </a:r>
          </a:p>
        </p:txBody>
      </p:sp>
      <p:sp>
        <p:nvSpPr>
          <p:cNvPr id="51" name="Slide Number Placeholder 50"/>
          <p:cNvSpPr>
            <a:spLocks noGrp="1"/>
          </p:cNvSpPr>
          <p:nvPr>
            <p:ph type="sldNum" sz="quarter" idx="12"/>
          </p:nvPr>
        </p:nvSpPr>
        <p:spPr/>
        <p:txBody>
          <a:bodyPr/>
          <a:lstStyle/>
          <a:p>
            <a:pPr>
              <a:defRPr/>
            </a:pPr>
            <a:fld id="{193C4F32-5F53-4DA8-A041-9089F3E61399}" type="slidenum">
              <a:rPr lang="en-US" smtClean="0"/>
              <a:pPr>
                <a:defRPr/>
              </a:pPr>
              <a:t>15</a:t>
            </a:fld>
            <a:endParaRPr lang="en-US"/>
          </a:p>
        </p:txBody>
      </p:sp>
      <p:graphicFrame>
        <p:nvGraphicFramePr>
          <p:cNvPr id="1202179" name="Object 4"/>
          <p:cNvGraphicFramePr>
            <a:graphicFrameLocks noChangeAspect="1"/>
          </p:cNvGraphicFramePr>
          <p:nvPr/>
        </p:nvGraphicFramePr>
        <p:xfrm>
          <a:off x="1906588" y="2095500"/>
          <a:ext cx="5922962" cy="723900"/>
        </p:xfrm>
        <a:graphic>
          <a:graphicData uri="http://schemas.openxmlformats.org/presentationml/2006/ole">
            <p:oleObj spid="_x0000_s1202179" name="Equation" r:id="rId5" imgW="2654280" imgH="304560" progId="Equation.3">
              <p:embed/>
            </p:oleObj>
          </a:graphicData>
        </a:graphic>
      </p:graphicFrame>
      <p:pic>
        <p:nvPicPr>
          <p:cNvPr id="52" name="Kennedy_V3.pptx776.wav">
            <a:hlinkClick r:id="" action="ppaction://media"/>
          </p:cNvPr>
          <p:cNvPicPr>
            <a:picLocks noRot="1" noChangeAspect="1"/>
          </p:cNvPicPr>
          <p:nvPr>
            <a:audioFile r:link="rId2"/>
          </p:nvPr>
        </p:nvPicPr>
        <p:blipFill>
          <a:blip r:embed="rId6" cstate="print"/>
          <a:stretch>
            <a:fillRect/>
          </a:stretch>
        </p:blipFill>
        <p:spPr>
          <a:xfrm>
            <a:off x="8696325" y="6410325"/>
            <a:ext cx="304800" cy="304800"/>
          </a:xfrm>
          <a:prstGeom prst="rect">
            <a:avLst/>
          </a:prstGeom>
        </p:spPr>
      </p:pic>
    </p:spTree>
  </p:cSld>
  <p:clrMapOvr>
    <a:masterClrMapping/>
  </p:clrMapOvr>
  <p:transition advTm="98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2"/>
                </p:tgtEl>
              </p:cMediaNode>
            </p:audio>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smtClean="0"/>
              <a:t>Genotype Error Detection-“Combined” Detection Method</a:t>
            </a:r>
          </a:p>
        </p:txBody>
      </p:sp>
      <p:pic>
        <p:nvPicPr>
          <p:cNvPr id="53251" name="Object 4"/>
          <p:cNvPicPr>
            <a:picLocks noChangeArrowheads="1"/>
          </p:cNvPicPr>
          <p:nvPr/>
        </p:nvPicPr>
        <p:blipFill>
          <a:blip r:embed="rId3" cstate="print"/>
          <a:srcRect t="-3355" r="-63" b="-316"/>
          <a:stretch>
            <a:fillRect/>
          </a:stretch>
        </p:blipFill>
        <p:spPr bwMode="auto">
          <a:xfrm>
            <a:off x="4724400" y="1905000"/>
            <a:ext cx="4191000" cy="2895600"/>
          </a:xfrm>
          <a:prstGeom prst="rect">
            <a:avLst/>
          </a:prstGeom>
          <a:noFill/>
          <a:ln w="9525">
            <a:noFill/>
            <a:miter lim="800000"/>
            <a:headEnd/>
            <a:tailEnd/>
          </a:ln>
        </p:spPr>
      </p:pic>
      <p:sp>
        <p:nvSpPr>
          <p:cNvPr id="53252" name="Rectangle 4"/>
          <p:cNvSpPr>
            <a:spLocks noChangeArrowheads="1"/>
          </p:cNvSpPr>
          <p:nvPr/>
        </p:nvSpPr>
        <p:spPr bwMode="auto">
          <a:xfrm>
            <a:off x="381000" y="2057400"/>
            <a:ext cx="4419600" cy="4800600"/>
          </a:xfrm>
          <a:prstGeom prst="rect">
            <a:avLst/>
          </a:prstGeom>
          <a:noFill/>
          <a:ln w="9525">
            <a:noFill/>
            <a:miter lim="800000"/>
            <a:headEnd/>
            <a:tailEnd/>
          </a:ln>
        </p:spPr>
        <p:txBody>
          <a:bodyPr/>
          <a:lstStyle/>
          <a:p>
            <a:pPr marL="342900" indent="-342900" eaLnBrk="0" hangingPunct="0">
              <a:spcBef>
                <a:spcPct val="30000"/>
              </a:spcBef>
              <a:buClr>
                <a:schemeClr val="folHlink"/>
              </a:buClr>
              <a:buSzPct val="60000"/>
              <a:buFont typeface="Wingdings" pitchFamily="2" charset="2"/>
              <a:buChar char="n"/>
            </a:pPr>
            <a:r>
              <a:rPr lang="en-US" sz="2400"/>
              <a:t>Compute 4 likelihood ratios</a:t>
            </a:r>
          </a:p>
          <a:p>
            <a:pPr marL="742950" lvl="1" indent="-285750" eaLnBrk="0" hangingPunct="0">
              <a:spcBef>
                <a:spcPct val="30000"/>
              </a:spcBef>
              <a:buClr>
                <a:schemeClr val="hlink"/>
              </a:buClr>
              <a:buSzPct val="55000"/>
              <a:buFont typeface="Wingdings" pitchFamily="2" charset="2"/>
              <a:buChar char="n"/>
            </a:pPr>
            <a:r>
              <a:rPr lang="en-US" sz="2000"/>
              <a:t>Trio</a:t>
            </a:r>
          </a:p>
          <a:p>
            <a:pPr marL="742950" lvl="1" indent="-285750" eaLnBrk="0" hangingPunct="0">
              <a:spcBef>
                <a:spcPct val="30000"/>
              </a:spcBef>
              <a:buClr>
                <a:schemeClr val="hlink"/>
              </a:buClr>
              <a:buSzPct val="55000"/>
              <a:buFont typeface="Wingdings" pitchFamily="2" charset="2"/>
              <a:buChar char="n"/>
            </a:pPr>
            <a:r>
              <a:rPr lang="en-US" sz="2000"/>
              <a:t>Mother-child duo</a:t>
            </a:r>
          </a:p>
          <a:p>
            <a:pPr marL="742950" lvl="1" indent="-285750" eaLnBrk="0" hangingPunct="0">
              <a:spcBef>
                <a:spcPct val="30000"/>
              </a:spcBef>
              <a:buClr>
                <a:schemeClr val="hlink"/>
              </a:buClr>
              <a:buSzPct val="55000"/>
              <a:buFont typeface="Wingdings" pitchFamily="2" charset="2"/>
              <a:buChar char="n"/>
            </a:pPr>
            <a:r>
              <a:rPr lang="en-US" sz="2000"/>
              <a:t>Father-child duo</a:t>
            </a:r>
          </a:p>
          <a:p>
            <a:pPr marL="742950" lvl="1" indent="-285750" eaLnBrk="0" hangingPunct="0">
              <a:spcBef>
                <a:spcPct val="30000"/>
              </a:spcBef>
              <a:buClr>
                <a:schemeClr val="hlink"/>
              </a:buClr>
              <a:buSzPct val="55000"/>
              <a:buFont typeface="Wingdings" pitchFamily="2" charset="2"/>
              <a:buChar char="n"/>
            </a:pPr>
            <a:r>
              <a:rPr lang="en-US" sz="2000"/>
              <a:t>Child (unrelated)</a:t>
            </a:r>
          </a:p>
          <a:p>
            <a:pPr marL="342900" indent="-342900" eaLnBrk="0" hangingPunct="0">
              <a:spcBef>
                <a:spcPct val="30000"/>
              </a:spcBef>
              <a:buClr>
                <a:schemeClr val="folHlink"/>
              </a:buClr>
              <a:buSzPct val="60000"/>
              <a:buFont typeface="Wingdings" pitchFamily="2" charset="2"/>
              <a:buChar char="n"/>
            </a:pPr>
            <a:r>
              <a:rPr lang="en-US" sz="2400"/>
              <a:t>Flag as error if </a:t>
            </a:r>
            <a:r>
              <a:rPr lang="en-US" sz="2400" i="1"/>
              <a:t>all ratios</a:t>
            </a:r>
            <a:r>
              <a:rPr lang="en-US" sz="2400"/>
              <a:t> are above detection threshold</a:t>
            </a:r>
          </a:p>
        </p:txBody>
      </p:sp>
      <p:sp>
        <p:nvSpPr>
          <p:cNvPr id="5" name="Slide Number Placeholder 4"/>
          <p:cNvSpPr>
            <a:spLocks noGrp="1"/>
          </p:cNvSpPr>
          <p:nvPr>
            <p:ph type="sldNum" sz="quarter" idx="12"/>
          </p:nvPr>
        </p:nvSpPr>
        <p:spPr/>
        <p:txBody>
          <a:bodyPr/>
          <a:lstStyle/>
          <a:p>
            <a:pPr>
              <a:defRPr/>
            </a:pPr>
            <a:fld id="{8CC908DA-0DFE-4EDA-AE5D-91705EA103D4}" type="slidenum">
              <a:rPr lang="en-US" smtClean="0"/>
              <a:pPr>
                <a:defRPr/>
              </a:pPr>
              <a:t>150</a:t>
            </a:fld>
            <a:endParaRPr lang="en-US"/>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20" name="Rectangle 2"/>
          <p:cNvSpPr>
            <a:spLocks noGrp="1" noChangeArrowheads="1"/>
          </p:cNvSpPr>
          <p:nvPr>
            <p:ph type="title"/>
          </p:nvPr>
        </p:nvSpPr>
        <p:spPr/>
        <p:txBody>
          <a:bodyPr/>
          <a:lstStyle/>
          <a:p>
            <a:r>
              <a:rPr lang="en-US" dirty="0" smtClean="0"/>
              <a:t>Distribution of Log-Likelihood Ratios for Combined Method</a:t>
            </a:r>
          </a:p>
        </p:txBody>
      </p:sp>
      <p:graphicFrame>
        <p:nvGraphicFramePr>
          <p:cNvPr id="9218" name="Object 11"/>
          <p:cNvGraphicFramePr>
            <a:graphicFrameLocks noChangeAspect="1"/>
          </p:cNvGraphicFramePr>
          <p:nvPr/>
        </p:nvGraphicFramePr>
        <p:xfrm>
          <a:off x="2286000" y="1828800"/>
          <a:ext cx="4648200" cy="2474913"/>
        </p:xfrm>
        <a:graphic>
          <a:graphicData uri="http://schemas.openxmlformats.org/presentationml/2006/ole">
            <p:oleObj spid="_x0000_s277506" name="Chart" r:id="rId4" imgW="9330120" imgH="6026760" progId="Excel.Sheet.8">
              <p:embed/>
            </p:oleObj>
          </a:graphicData>
        </a:graphic>
      </p:graphicFrame>
      <p:graphicFrame>
        <p:nvGraphicFramePr>
          <p:cNvPr id="9219" name="Object 12"/>
          <p:cNvGraphicFramePr>
            <a:graphicFrameLocks noChangeAspect="1"/>
          </p:cNvGraphicFramePr>
          <p:nvPr/>
        </p:nvGraphicFramePr>
        <p:xfrm>
          <a:off x="2286000" y="4295775"/>
          <a:ext cx="4648200" cy="2562225"/>
        </p:xfrm>
        <a:graphic>
          <a:graphicData uri="http://schemas.openxmlformats.org/presentationml/2006/ole">
            <p:oleObj spid="_x0000_s277507" name="Chart" r:id="rId5" imgW="9084240" imgH="6048720" progId="Excel.Sheet.8">
              <p:embed/>
            </p:oleObj>
          </a:graphicData>
        </a:graphic>
      </p:graphicFrame>
      <p:sp>
        <p:nvSpPr>
          <p:cNvPr id="5" name="Slide Number Placeholder 4"/>
          <p:cNvSpPr>
            <a:spLocks noGrp="1"/>
          </p:cNvSpPr>
          <p:nvPr>
            <p:ph type="sldNum" sz="quarter" idx="12"/>
          </p:nvPr>
        </p:nvSpPr>
        <p:spPr/>
        <p:txBody>
          <a:bodyPr/>
          <a:lstStyle/>
          <a:p>
            <a:pPr>
              <a:defRPr/>
            </a:pPr>
            <a:fld id="{8CC908DA-0DFE-4EDA-AE5D-91705EA103D4}" type="slidenum">
              <a:rPr lang="en-US" smtClean="0"/>
              <a:pPr>
                <a:defRPr/>
              </a:pPr>
              <a:t>151</a:t>
            </a:fld>
            <a:endParaRPr lang="en-US"/>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3" name="Rectangle 4"/>
          <p:cNvSpPr>
            <a:spLocks noGrp="1" noChangeArrowheads="1"/>
          </p:cNvSpPr>
          <p:nvPr>
            <p:ph type="title"/>
          </p:nvPr>
        </p:nvSpPr>
        <p:spPr>
          <a:xfrm>
            <a:off x="914400" y="152400"/>
            <a:ext cx="7793038" cy="1462088"/>
          </a:xfrm>
        </p:spPr>
        <p:txBody>
          <a:bodyPr/>
          <a:lstStyle/>
          <a:p>
            <a:pPr algn="ctr"/>
            <a:r>
              <a:rPr lang="en-US" sz="3200" smtClean="0"/>
              <a:t>Comparison with FAMHAP  (Children)</a:t>
            </a:r>
            <a:br>
              <a:rPr lang="en-US" sz="3200" smtClean="0"/>
            </a:br>
            <a:endParaRPr lang="en-US" sz="3200" smtClean="0"/>
          </a:p>
        </p:txBody>
      </p:sp>
      <p:graphicFrame>
        <p:nvGraphicFramePr>
          <p:cNvPr id="10242" name="Object 5"/>
          <p:cNvGraphicFramePr>
            <a:graphicFrameLocks noChangeAspect="1"/>
          </p:cNvGraphicFramePr>
          <p:nvPr/>
        </p:nvGraphicFramePr>
        <p:xfrm>
          <a:off x="762000" y="1981200"/>
          <a:ext cx="8153400" cy="4621213"/>
        </p:xfrm>
        <a:graphic>
          <a:graphicData uri="http://schemas.openxmlformats.org/presentationml/2006/ole">
            <p:oleObj spid="_x0000_s278530" name="Chart" r:id="rId4" imgW="5829233" imgH="3209857" progId="Excel.Sheet.8">
              <p:embed/>
            </p:oleObj>
          </a:graphicData>
        </a:graphic>
      </p:graphicFrame>
      <p:sp>
        <p:nvSpPr>
          <p:cNvPr id="4" name="Slide Number Placeholder 3"/>
          <p:cNvSpPr>
            <a:spLocks noGrp="1"/>
          </p:cNvSpPr>
          <p:nvPr>
            <p:ph type="sldNum" sz="quarter" idx="12"/>
          </p:nvPr>
        </p:nvSpPr>
        <p:spPr/>
        <p:txBody>
          <a:bodyPr/>
          <a:lstStyle/>
          <a:p>
            <a:pPr>
              <a:defRPr/>
            </a:pPr>
            <a:fld id="{8CC908DA-0DFE-4EDA-AE5D-91705EA103D4}" type="slidenum">
              <a:rPr lang="en-US" smtClean="0"/>
              <a:pPr>
                <a:defRPr/>
              </a:pPr>
              <a:t>152</a:t>
            </a:fld>
            <a:endParaRPr lang="en-US"/>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7" name="Rectangle 4"/>
          <p:cNvSpPr>
            <a:spLocks noGrp="1" noChangeArrowheads="1"/>
          </p:cNvSpPr>
          <p:nvPr>
            <p:ph type="title"/>
          </p:nvPr>
        </p:nvSpPr>
        <p:spPr>
          <a:xfrm>
            <a:off x="914400" y="152400"/>
            <a:ext cx="8001000" cy="1462088"/>
          </a:xfrm>
        </p:spPr>
        <p:txBody>
          <a:bodyPr/>
          <a:lstStyle/>
          <a:p>
            <a:pPr algn="ctr"/>
            <a:r>
              <a:rPr lang="en-US" sz="3200" smtClean="0"/>
              <a:t>Comparison with FAMHAP  (Parents)</a:t>
            </a:r>
            <a:br>
              <a:rPr lang="en-US" sz="3200" smtClean="0"/>
            </a:br>
            <a:endParaRPr lang="en-US" sz="3200" smtClean="0"/>
          </a:p>
        </p:txBody>
      </p:sp>
      <p:graphicFrame>
        <p:nvGraphicFramePr>
          <p:cNvPr id="11266" name="Object 6"/>
          <p:cNvGraphicFramePr>
            <a:graphicFrameLocks noChangeAspect="1"/>
          </p:cNvGraphicFramePr>
          <p:nvPr/>
        </p:nvGraphicFramePr>
        <p:xfrm>
          <a:off x="762000" y="1981200"/>
          <a:ext cx="8077200" cy="4705350"/>
        </p:xfrm>
        <a:graphic>
          <a:graphicData uri="http://schemas.openxmlformats.org/presentationml/2006/ole">
            <p:oleObj spid="_x0000_s279554" name="Chart" r:id="rId4" imgW="5924449" imgH="3552757" progId="Excel.Sheet.8">
              <p:embed/>
            </p:oleObj>
          </a:graphicData>
        </a:graphic>
      </p:graphicFrame>
      <p:sp>
        <p:nvSpPr>
          <p:cNvPr id="11271" name="Down Arrow 4">
            <a:hlinkClick r:id="rId5" action="ppaction://hlinksldjump"/>
          </p:cNvPr>
          <p:cNvSpPr>
            <a:spLocks noChangeArrowheads="1"/>
          </p:cNvSpPr>
          <p:nvPr/>
        </p:nvSpPr>
        <p:spPr bwMode="auto">
          <a:xfrm>
            <a:off x="228600" y="5943600"/>
            <a:ext cx="304800" cy="457200"/>
          </a:xfrm>
          <a:prstGeom prst="downArrow">
            <a:avLst>
              <a:gd name="adj1" fmla="val 50000"/>
              <a:gd name="adj2" fmla="val 50000"/>
            </a:avLst>
          </a:prstGeom>
          <a:solidFill>
            <a:schemeClr val="accent1"/>
          </a:solidFill>
          <a:ln w="9525" algn="ctr">
            <a:solidFill>
              <a:schemeClr val="tx1"/>
            </a:solidFill>
            <a:round/>
            <a:headEnd/>
            <a:tailEnd/>
          </a:ln>
        </p:spPr>
        <p:txBody>
          <a:bodyPr/>
          <a:lstStyle/>
          <a:p>
            <a:pPr eaLnBrk="0" hangingPunct="0"/>
            <a:endParaRPr lang="en-US" sz="1800"/>
          </a:p>
        </p:txBody>
      </p:sp>
      <p:sp>
        <p:nvSpPr>
          <p:cNvPr id="5" name="Slide Number Placeholder 4"/>
          <p:cNvSpPr>
            <a:spLocks noGrp="1"/>
          </p:cNvSpPr>
          <p:nvPr>
            <p:ph type="sldNum" sz="quarter" idx="12"/>
          </p:nvPr>
        </p:nvSpPr>
        <p:spPr/>
        <p:txBody>
          <a:bodyPr/>
          <a:lstStyle/>
          <a:p>
            <a:pPr>
              <a:defRPr/>
            </a:pPr>
            <a:fld id="{8CC908DA-0DFE-4EDA-AE5D-91705EA103D4}" type="slidenum">
              <a:rPr lang="en-US" smtClean="0"/>
              <a:pPr>
                <a:defRPr/>
              </a:pPr>
              <a:t>153</a:t>
            </a:fld>
            <a:endParaRPr lang="en-US"/>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Title 1"/>
          <p:cNvSpPr>
            <a:spLocks noGrp="1"/>
          </p:cNvSpPr>
          <p:nvPr>
            <p:ph type="title"/>
          </p:nvPr>
        </p:nvSpPr>
        <p:spPr>
          <a:xfrm>
            <a:off x="1150938" y="214313"/>
            <a:ext cx="7793037" cy="623887"/>
          </a:xfrm>
        </p:spPr>
        <p:txBody>
          <a:bodyPr/>
          <a:lstStyle/>
          <a:p>
            <a:r>
              <a:rPr lang="en-US" smtClean="0"/>
              <a:t>Outline</a:t>
            </a:r>
          </a:p>
        </p:txBody>
      </p:sp>
      <p:sp>
        <p:nvSpPr>
          <p:cNvPr id="36867" name="Content Placeholder 2"/>
          <p:cNvSpPr>
            <a:spLocks noGrp="1"/>
          </p:cNvSpPr>
          <p:nvPr>
            <p:ph idx="1"/>
          </p:nvPr>
        </p:nvSpPr>
        <p:spPr>
          <a:xfrm>
            <a:off x="609600" y="1981200"/>
            <a:ext cx="8382000" cy="4114800"/>
          </a:xfrm>
        </p:spPr>
        <p:txBody>
          <a:bodyPr>
            <a:normAutofit/>
          </a:bodyPr>
          <a:lstStyle/>
          <a:p>
            <a:pPr>
              <a:lnSpc>
                <a:spcPct val="80000"/>
              </a:lnSpc>
            </a:pPr>
            <a:r>
              <a:rPr lang="en-US" sz="2500" dirty="0" smtClean="0"/>
              <a:t>Introduction</a:t>
            </a:r>
          </a:p>
          <a:p>
            <a:pPr>
              <a:lnSpc>
                <a:spcPct val="80000"/>
              </a:lnSpc>
            </a:pPr>
            <a:endParaRPr lang="en-US" sz="2500" dirty="0" smtClean="0"/>
          </a:p>
          <a:p>
            <a:pPr>
              <a:lnSpc>
                <a:spcPct val="80000"/>
              </a:lnSpc>
            </a:pPr>
            <a:r>
              <a:rPr lang="en-US" sz="2500" dirty="0" smtClean="0"/>
              <a:t>Genotype Error Detection using Hidden Markov Models of Haplotype Diversity</a:t>
            </a:r>
          </a:p>
          <a:p>
            <a:pPr>
              <a:lnSpc>
                <a:spcPct val="80000"/>
              </a:lnSpc>
            </a:pPr>
            <a:endParaRPr lang="en-US" sz="2500" dirty="0" smtClean="0"/>
          </a:p>
          <a:p>
            <a:pPr>
              <a:lnSpc>
                <a:spcPct val="80000"/>
              </a:lnSpc>
            </a:pPr>
            <a:r>
              <a:rPr lang="en-US" sz="2500" dirty="0" smtClean="0">
                <a:solidFill>
                  <a:srgbClr val="FF0000"/>
                </a:solidFill>
              </a:rPr>
              <a:t>Single Individual Genotyping from Low-Coverage Sequencing Data</a:t>
            </a:r>
          </a:p>
          <a:p>
            <a:pPr lvl="1" eaLnBrk="1" hangingPunct="1">
              <a:lnSpc>
                <a:spcPct val="70000"/>
              </a:lnSpc>
              <a:spcBef>
                <a:spcPct val="0"/>
              </a:spcBef>
              <a:buSzPct val="100000"/>
            </a:pPr>
            <a:r>
              <a:rPr lang="en-US" sz="2200" dirty="0" smtClean="0"/>
              <a:t>Motivation</a:t>
            </a:r>
          </a:p>
          <a:p>
            <a:pPr lvl="1" eaLnBrk="1" hangingPunct="1">
              <a:lnSpc>
                <a:spcPct val="70000"/>
              </a:lnSpc>
              <a:spcBef>
                <a:spcPct val="0"/>
              </a:spcBef>
              <a:buSzPct val="100000"/>
            </a:pPr>
            <a:r>
              <a:rPr lang="en-US" sz="2200" dirty="0" smtClean="0"/>
              <a:t>Single SNP Calling Algorithm</a:t>
            </a:r>
          </a:p>
          <a:p>
            <a:pPr lvl="1" eaLnBrk="1" hangingPunct="1">
              <a:lnSpc>
                <a:spcPct val="70000"/>
              </a:lnSpc>
              <a:spcBef>
                <a:spcPct val="0"/>
              </a:spcBef>
              <a:buSzPct val="100000"/>
            </a:pPr>
            <a:r>
              <a:rPr lang="en-US" sz="2200" dirty="0" smtClean="0"/>
              <a:t>Multilocus HMM Calling Algorithm</a:t>
            </a:r>
          </a:p>
          <a:p>
            <a:pPr lvl="1" eaLnBrk="1" hangingPunct="1">
              <a:lnSpc>
                <a:spcPct val="70000"/>
              </a:lnSpc>
              <a:spcBef>
                <a:spcPct val="0"/>
              </a:spcBef>
              <a:buSzPct val="100000"/>
            </a:pPr>
            <a:r>
              <a:rPr lang="en-US" sz="2200" dirty="0" smtClean="0"/>
              <a:t>Experimental Results</a:t>
            </a:r>
          </a:p>
          <a:p>
            <a:pPr>
              <a:lnSpc>
                <a:spcPct val="80000"/>
              </a:lnSpc>
            </a:pPr>
            <a:r>
              <a:rPr lang="en-US" sz="2500" dirty="0" smtClean="0"/>
              <a:t>Conclusion</a:t>
            </a:r>
          </a:p>
        </p:txBody>
      </p:sp>
      <p:sp>
        <p:nvSpPr>
          <p:cNvPr id="4" name="Slide Number Placeholder 3"/>
          <p:cNvSpPr>
            <a:spLocks noGrp="1"/>
          </p:cNvSpPr>
          <p:nvPr>
            <p:ph type="sldNum" sz="quarter" idx="12"/>
          </p:nvPr>
        </p:nvSpPr>
        <p:spPr/>
        <p:txBody>
          <a:bodyPr/>
          <a:lstStyle/>
          <a:p>
            <a:pPr>
              <a:defRPr/>
            </a:pPr>
            <a:fld id="{33F715B6-B6C2-4407-8CFF-EAACF463792E}" type="slidenum">
              <a:rPr lang="en-US" smtClean="0"/>
              <a:pPr>
                <a:defRPr/>
              </a:pPr>
              <a:t>154</a:t>
            </a:fld>
            <a:endParaRPr lang="en-US"/>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8" name="Rectangle 2"/>
          <p:cNvSpPr>
            <a:spLocks noGrp="1" noChangeArrowheads="1"/>
          </p:cNvSpPr>
          <p:nvPr>
            <p:ph type="title" idx="4294967295"/>
          </p:nvPr>
        </p:nvSpPr>
        <p:spPr>
          <a:xfrm>
            <a:off x="1350963" y="533400"/>
            <a:ext cx="7793037" cy="914400"/>
          </a:xfrm>
        </p:spPr>
        <p:txBody>
          <a:bodyPr/>
          <a:lstStyle/>
          <a:p>
            <a:r>
              <a:rPr lang="en-US" sz="3600" smtClean="0">
                <a:solidFill>
                  <a:schemeClr val="folHlink"/>
                </a:solidFill>
              </a:rPr>
              <a:t>Low Coverage Genotyping-</a:t>
            </a:r>
            <a:br>
              <a:rPr lang="en-US" sz="3600" smtClean="0">
                <a:solidFill>
                  <a:schemeClr val="folHlink"/>
                </a:solidFill>
              </a:rPr>
            </a:br>
            <a:r>
              <a:rPr lang="en-US" sz="3600" smtClean="0">
                <a:solidFill>
                  <a:schemeClr val="folHlink"/>
                </a:solidFill>
              </a:rPr>
              <a:t>Next Generation Sequencing (NGS)</a:t>
            </a:r>
          </a:p>
        </p:txBody>
      </p:sp>
      <p:sp>
        <p:nvSpPr>
          <p:cNvPr id="55299" name="Rectangle 46"/>
          <p:cNvSpPr>
            <a:spLocks noChangeArrowheads="1"/>
          </p:cNvSpPr>
          <p:nvPr/>
        </p:nvSpPr>
        <p:spPr bwMode="auto">
          <a:xfrm>
            <a:off x="371475" y="923925"/>
            <a:ext cx="8401050" cy="5621338"/>
          </a:xfrm>
          <a:prstGeom prst="rect">
            <a:avLst/>
          </a:prstGeom>
          <a:noFill/>
          <a:ln w="9525">
            <a:noFill/>
            <a:miter lim="800000"/>
            <a:headEnd/>
            <a:tailEnd/>
          </a:ln>
        </p:spPr>
        <p:txBody>
          <a:bodyPr/>
          <a:lstStyle/>
          <a:p>
            <a:pPr marL="342900" indent="-342900" eaLnBrk="0" hangingPunct="0">
              <a:spcBef>
                <a:spcPct val="20000"/>
              </a:spcBef>
              <a:buClr>
                <a:schemeClr val="folHlink"/>
              </a:buClr>
              <a:buSzPct val="60000"/>
              <a:buFont typeface="Wingdings" pitchFamily="2" charset="2"/>
              <a:buChar char="n"/>
            </a:pPr>
            <a:endParaRPr lang="de-DE" sz="3200" i="1"/>
          </a:p>
          <a:p>
            <a:pPr marL="342900" indent="-342900" eaLnBrk="0" hangingPunct="0">
              <a:spcBef>
                <a:spcPct val="20000"/>
              </a:spcBef>
              <a:buClr>
                <a:schemeClr val="folHlink"/>
              </a:buClr>
              <a:buSzPct val="60000"/>
              <a:buFont typeface="Wingdings" pitchFamily="2" charset="2"/>
              <a:buChar char="n"/>
            </a:pPr>
            <a:endParaRPr lang="de-DE" sz="3200" i="1"/>
          </a:p>
          <a:p>
            <a:pPr marL="342900" indent="-342900" eaLnBrk="0" hangingPunct="0">
              <a:spcBef>
                <a:spcPct val="20000"/>
              </a:spcBef>
              <a:buClr>
                <a:schemeClr val="folHlink"/>
              </a:buClr>
              <a:buSzPct val="60000"/>
              <a:buFont typeface="Wingdings" pitchFamily="2" charset="2"/>
              <a:buChar char="n"/>
            </a:pPr>
            <a:endParaRPr lang="de-DE" sz="3200" i="1"/>
          </a:p>
        </p:txBody>
      </p:sp>
      <p:sp>
        <p:nvSpPr>
          <p:cNvPr id="55300" name="Text Box 47"/>
          <p:cNvSpPr txBox="1">
            <a:spLocks noChangeArrowheads="1"/>
          </p:cNvSpPr>
          <p:nvPr/>
        </p:nvSpPr>
        <p:spPr bwMode="auto">
          <a:xfrm>
            <a:off x="3676650" y="5803900"/>
            <a:ext cx="2571750" cy="825500"/>
          </a:xfrm>
          <a:prstGeom prst="rect">
            <a:avLst/>
          </a:prstGeom>
          <a:noFill/>
          <a:ln w="9525">
            <a:noFill/>
            <a:miter lim="800000"/>
            <a:headEnd/>
            <a:tailEnd/>
          </a:ln>
        </p:spPr>
        <p:txBody>
          <a:bodyPr>
            <a:spAutoFit/>
          </a:bodyPr>
          <a:lstStyle/>
          <a:p>
            <a:pPr eaLnBrk="0" hangingPunct="0"/>
            <a:r>
              <a:rPr lang="de-DE" sz="1600">
                <a:latin typeface="Arial" charset="0"/>
              </a:rPr>
              <a:t>Illumina / Solexa </a:t>
            </a:r>
          </a:p>
          <a:p>
            <a:pPr eaLnBrk="0" hangingPunct="0"/>
            <a:r>
              <a:rPr lang="de-DE" sz="1600">
                <a:latin typeface="Arial" charset="0"/>
              </a:rPr>
              <a:t>Genetic Analyzer 1G</a:t>
            </a:r>
          </a:p>
          <a:p>
            <a:pPr eaLnBrk="0" hangingPunct="0"/>
            <a:r>
              <a:rPr lang="de-DE" sz="1600">
                <a:latin typeface="Arial" charset="0"/>
              </a:rPr>
              <a:t>1000 Mb/run, 35bp reads</a:t>
            </a:r>
          </a:p>
        </p:txBody>
      </p:sp>
      <p:grpSp>
        <p:nvGrpSpPr>
          <p:cNvPr id="2" name="Group 48"/>
          <p:cNvGrpSpPr>
            <a:grpSpLocks/>
          </p:cNvGrpSpPr>
          <p:nvPr/>
        </p:nvGrpSpPr>
        <p:grpSpPr bwMode="auto">
          <a:xfrm>
            <a:off x="914400" y="3975100"/>
            <a:ext cx="1905000" cy="2297113"/>
            <a:chOff x="429" y="916"/>
            <a:chExt cx="1052" cy="1352"/>
          </a:xfrm>
        </p:grpSpPr>
        <p:pic>
          <p:nvPicPr>
            <p:cNvPr id="55323" name="Picture 49" descr="bild820"/>
            <p:cNvPicPr>
              <a:picLocks noChangeAspect="1" noChangeArrowheads="1"/>
            </p:cNvPicPr>
            <p:nvPr/>
          </p:nvPicPr>
          <p:blipFill>
            <a:blip r:embed="rId3" cstate="print"/>
            <a:srcRect l="2658" t="1329" r="2658" b="1329"/>
            <a:stretch>
              <a:fillRect/>
            </a:stretch>
          </p:blipFill>
          <p:spPr bwMode="auto">
            <a:xfrm>
              <a:off x="429" y="916"/>
              <a:ext cx="1052" cy="1081"/>
            </a:xfrm>
            <a:prstGeom prst="rect">
              <a:avLst/>
            </a:prstGeom>
            <a:noFill/>
            <a:ln w="9525">
              <a:noFill/>
              <a:miter lim="800000"/>
              <a:headEnd/>
              <a:tailEnd/>
            </a:ln>
          </p:spPr>
        </p:pic>
        <p:sp>
          <p:nvSpPr>
            <p:cNvPr id="55324" name="Text Box 50"/>
            <p:cNvSpPr txBox="1">
              <a:spLocks noChangeArrowheads="1"/>
            </p:cNvSpPr>
            <p:nvPr/>
          </p:nvSpPr>
          <p:spPr bwMode="auto">
            <a:xfrm>
              <a:off x="434" y="2035"/>
              <a:ext cx="102" cy="233"/>
            </a:xfrm>
            <a:prstGeom prst="rect">
              <a:avLst/>
            </a:prstGeom>
            <a:noFill/>
            <a:ln w="9525">
              <a:noFill/>
              <a:miter lim="800000"/>
              <a:headEnd/>
              <a:tailEnd/>
            </a:ln>
          </p:spPr>
          <p:txBody>
            <a:bodyPr wrap="none">
              <a:spAutoFit/>
            </a:bodyPr>
            <a:lstStyle/>
            <a:p>
              <a:endParaRPr lang="en-US" sz="2000">
                <a:latin typeface="Arial" charset="0"/>
              </a:endParaRPr>
            </a:p>
          </p:txBody>
        </p:sp>
      </p:grpSp>
      <p:sp>
        <p:nvSpPr>
          <p:cNvPr id="55302" name="Text Box 53"/>
          <p:cNvSpPr txBox="1">
            <a:spLocks noChangeArrowheads="1"/>
          </p:cNvSpPr>
          <p:nvPr/>
        </p:nvSpPr>
        <p:spPr bwMode="auto">
          <a:xfrm>
            <a:off x="1066800" y="5803900"/>
            <a:ext cx="2743200" cy="825500"/>
          </a:xfrm>
          <a:prstGeom prst="rect">
            <a:avLst/>
          </a:prstGeom>
          <a:noFill/>
          <a:ln w="9525">
            <a:noFill/>
            <a:miter lim="800000"/>
            <a:headEnd/>
            <a:tailEnd/>
          </a:ln>
        </p:spPr>
        <p:txBody>
          <a:bodyPr>
            <a:spAutoFit/>
          </a:bodyPr>
          <a:lstStyle/>
          <a:p>
            <a:pPr eaLnBrk="0" hangingPunct="0"/>
            <a:r>
              <a:rPr lang="de-DE" sz="1600">
                <a:latin typeface="Arial" charset="0"/>
              </a:rPr>
              <a:t>Roche / 454 </a:t>
            </a:r>
          </a:p>
          <a:p>
            <a:pPr eaLnBrk="0" hangingPunct="0"/>
            <a:r>
              <a:rPr lang="de-DE" sz="1600">
                <a:latin typeface="Arial" charset="0"/>
              </a:rPr>
              <a:t>Genome Sequencer  FLX</a:t>
            </a:r>
          </a:p>
          <a:p>
            <a:pPr eaLnBrk="0" hangingPunct="0"/>
            <a:r>
              <a:rPr lang="de-DE" sz="1600">
                <a:latin typeface="Arial" charset="0"/>
              </a:rPr>
              <a:t>100 Mb/run, 400bp reads</a:t>
            </a:r>
          </a:p>
        </p:txBody>
      </p:sp>
      <p:grpSp>
        <p:nvGrpSpPr>
          <p:cNvPr id="3" name="Group 54"/>
          <p:cNvGrpSpPr>
            <a:grpSpLocks/>
          </p:cNvGrpSpPr>
          <p:nvPr/>
        </p:nvGrpSpPr>
        <p:grpSpPr bwMode="auto">
          <a:xfrm>
            <a:off x="3600450" y="4356100"/>
            <a:ext cx="2419350" cy="1708150"/>
            <a:chOff x="2039" y="2703"/>
            <a:chExt cx="1524" cy="1076"/>
          </a:xfrm>
        </p:grpSpPr>
        <p:pic>
          <p:nvPicPr>
            <p:cNvPr id="55321" name="Picture 55" descr="Bild Solexa"/>
            <p:cNvPicPr>
              <a:picLocks noChangeAspect="1" noChangeArrowheads="1"/>
            </p:cNvPicPr>
            <p:nvPr/>
          </p:nvPicPr>
          <p:blipFill>
            <a:blip r:embed="rId4" cstate="print"/>
            <a:srcRect l="11551" t="26820" r="16504" b="19908"/>
            <a:stretch>
              <a:fillRect/>
            </a:stretch>
          </p:blipFill>
          <p:spPr bwMode="auto">
            <a:xfrm>
              <a:off x="2039" y="2703"/>
              <a:ext cx="1524" cy="846"/>
            </a:xfrm>
            <a:prstGeom prst="rect">
              <a:avLst/>
            </a:prstGeom>
            <a:noFill/>
            <a:ln w="9525">
              <a:noFill/>
              <a:miter lim="800000"/>
              <a:headEnd/>
              <a:tailEnd/>
            </a:ln>
          </p:spPr>
        </p:pic>
        <p:sp>
          <p:nvSpPr>
            <p:cNvPr id="55322" name="Text Box 56"/>
            <p:cNvSpPr txBox="1">
              <a:spLocks noChangeArrowheads="1"/>
            </p:cNvSpPr>
            <p:nvPr/>
          </p:nvSpPr>
          <p:spPr bwMode="auto">
            <a:xfrm>
              <a:off x="2125" y="3529"/>
              <a:ext cx="116" cy="250"/>
            </a:xfrm>
            <a:prstGeom prst="rect">
              <a:avLst/>
            </a:prstGeom>
            <a:noFill/>
            <a:ln w="9525">
              <a:noFill/>
              <a:miter lim="800000"/>
              <a:headEnd/>
              <a:tailEnd/>
            </a:ln>
          </p:spPr>
          <p:txBody>
            <a:bodyPr wrap="none">
              <a:spAutoFit/>
            </a:bodyPr>
            <a:lstStyle/>
            <a:p>
              <a:endParaRPr lang="en-US" sz="2000">
                <a:latin typeface="Arial" charset="0"/>
              </a:endParaRPr>
            </a:p>
          </p:txBody>
        </p:sp>
      </p:grpSp>
      <p:grpSp>
        <p:nvGrpSpPr>
          <p:cNvPr id="4" name="Group 57"/>
          <p:cNvGrpSpPr>
            <a:grpSpLocks/>
          </p:cNvGrpSpPr>
          <p:nvPr/>
        </p:nvGrpSpPr>
        <p:grpSpPr bwMode="auto">
          <a:xfrm>
            <a:off x="7010400" y="4114800"/>
            <a:ext cx="1676400" cy="2076450"/>
            <a:chOff x="2928" y="1680"/>
            <a:chExt cx="1344" cy="1836"/>
          </a:xfrm>
        </p:grpSpPr>
        <p:pic>
          <p:nvPicPr>
            <p:cNvPr id="55307" name="Picture 58"/>
            <p:cNvPicPr>
              <a:picLocks noChangeAspect="1" noChangeArrowheads="1"/>
            </p:cNvPicPr>
            <p:nvPr/>
          </p:nvPicPr>
          <p:blipFill>
            <a:blip r:embed="rId5" cstate="print"/>
            <a:srcRect l="22935" r="18015"/>
            <a:stretch>
              <a:fillRect/>
            </a:stretch>
          </p:blipFill>
          <p:spPr bwMode="auto">
            <a:xfrm>
              <a:off x="2928" y="1680"/>
              <a:ext cx="1344" cy="1836"/>
            </a:xfrm>
            <a:prstGeom prst="rect">
              <a:avLst/>
            </a:prstGeom>
            <a:noFill/>
            <a:ln w="9525">
              <a:noFill/>
              <a:miter lim="800000"/>
              <a:headEnd/>
              <a:tailEnd/>
            </a:ln>
          </p:spPr>
        </p:pic>
        <p:sp>
          <p:nvSpPr>
            <p:cNvPr id="55308" name="Rectangle 59"/>
            <p:cNvSpPr>
              <a:spLocks noChangeArrowheads="1"/>
            </p:cNvSpPr>
            <p:nvPr/>
          </p:nvSpPr>
          <p:spPr bwMode="auto">
            <a:xfrm>
              <a:off x="2928" y="1828"/>
              <a:ext cx="155" cy="1482"/>
            </a:xfrm>
            <a:prstGeom prst="rect">
              <a:avLst/>
            </a:prstGeom>
            <a:solidFill>
              <a:schemeClr val="bg1"/>
            </a:solidFill>
            <a:ln w="9525">
              <a:solidFill>
                <a:schemeClr val="bg1"/>
              </a:solidFill>
              <a:miter lim="800000"/>
              <a:headEnd/>
              <a:tailEnd/>
            </a:ln>
          </p:spPr>
          <p:txBody>
            <a:bodyPr wrap="none" anchor="ctr"/>
            <a:lstStyle/>
            <a:p>
              <a:pPr eaLnBrk="0" hangingPunct="0"/>
              <a:endParaRPr lang="en-US"/>
            </a:p>
          </p:txBody>
        </p:sp>
        <p:sp>
          <p:nvSpPr>
            <p:cNvPr id="55309" name="Rectangle 60"/>
            <p:cNvSpPr>
              <a:spLocks noChangeArrowheads="1"/>
            </p:cNvSpPr>
            <p:nvPr/>
          </p:nvSpPr>
          <p:spPr bwMode="auto">
            <a:xfrm>
              <a:off x="3932" y="1824"/>
              <a:ext cx="336" cy="118"/>
            </a:xfrm>
            <a:prstGeom prst="rect">
              <a:avLst/>
            </a:prstGeom>
            <a:solidFill>
              <a:schemeClr val="bg1"/>
            </a:solidFill>
            <a:ln w="9525">
              <a:solidFill>
                <a:schemeClr val="bg1"/>
              </a:solidFill>
              <a:miter lim="800000"/>
              <a:headEnd/>
              <a:tailEnd/>
            </a:ln>
          </p:spPr>
          <p:txBody>
            <a:bodyPr wrap="none" anchor="ctr"/>
            <a:lstStyle/>
            <a:p>
              <a:pPr eaLnBrk="0" hangingPunct="0"/>
              <a:endParaRPr lang="en-US"/>
            </a:p>
          </p:txBody>
        </p:sp>
        <p:sp>
          <p:nvSpPr>
            <p:cNvPr id="55310" name="Rectangle 61"/>
            <p:cNvSpPr>
              <a:spLocks noChangeArrowheads="1"/>
            </p:cNvSpPr>
            <p:nvPr/>
          </p:nvSpPr>
          <p:spPr bwMode="auto">
            <a:xfrm>
              <a:off x="3353" y="3280"/>
              <a:ext cx="134" cy="157"/>
            </a:xfrm>
            <a:prstGeom prst="rect">
              <a:avLst/>
            </a:prstGeom>
            <a:solidFill>
              <a:schemeClr val="bg1"/>
            </a:solidFill>
            <a:ln w="9525">
              <a:solidFill>
                <a:schemeClr val="bg1"/>
              </a:solidFill>
              <a:miter lim="800000"/>
              <a:headEnd/>
              <a:tailEnd/>
            </a:ln>
          </p:spPr>
          <p:txBody>
            <a:bodyPr wrap="none" anchor="ctr"/>
            <a:lstStyle/>
            <a:p>
              <a:pPr eaLnBrk="0" hangingPunct="0"/>
              <a:endParaRPr lang="en-US"/>
            </a:p>
          </p:txBody>
        </p:sp>
        <p:sp>
          <p:nvSpPr>
            <p:cNvPr id="55311" name="Rectangle 62"/>
            <p:cNvSpPr>
              <a:spLocks noChangeArrowheads="1"/>
            </p:cNvSpPr>
            <p:nvPr/>
          </p:nvSpPr>
          <p:spPr bwMode="auto">
            <a:xfrm>
              <a:off x="3479" y="3316"/>
              <a:ext cx="134" cy="157"/>
            </a:xfrm>
            <a:prstGeom prst="rect">
              <a:avLst/>
            </a:prstGeom>
            <a:solidFill>
              <a:schemeClr val="bg1"/>
            </a:solidFill>
            <a:ln w="9525">
              <a:solidFill>
                <a:schemeClr val="bg1"/>
              </a:solidFill>
              <a:miter lim="800000"/>
              <a:headEnd/>
              <a:tailEnd/>
            </a:ln>
          </p:spPr>
          <p:txBody>
            <a:bodyPr wrap="none" anchor="ctr"/>
            <a:lstStyle/>
            <a:p>
              <a:pPr eaLnBrk="0" hangingPunct="0"/>
              <a:endParaRPr lang="en-US"/>
            </a:p>
          </p:txBody>
        </p:sp>
        <p:sp>
          <p:nvSpPr>
            <p:cNvPr id="55312" name="Rectangle 63"/>
            <p:cNvSpPr>
              <a:spLocks noChangeArrowheads="1"/>
            </p:cNvSpPr>
            <p:nvPr/>
          </p:nvSpPr>
          <p:spPr bwMode="auto">
            <a:xfrm>
              <a:off x="3994" y="3203"/>
              <a:ext cx="134" cy="157"/>
            </a:xfrm>
            <a:prstGeom prst="rect">
              <a:avLst/>
            </a:prstGeom>
            <a:solidFill>
              <a:schemeClr val="bg1"/>
            </a:solidFill>
            <a:ln w="9525">
              <a:solidFill>
                <a:schemeClr val="bg1"/>
              </a:solidFill>
              <a:miter lim="800000"/>
              <a:headEnd/>
              <a:tailEnd/>
            </a:ln>
          </p:spPr>
          <p:txBody>
            <a:bodyPr wrap="none" anchor="ctr"/>
            <a:lstStyle/>
            <a:p>
              <a:pPr eaLnBrk="0" hangingPunct="0"/>
              <a:endParaRPr lang="en-US"/>
            </a:p>
          </p:txBody>
        </p:sp>
        <p:sp>
          <p:nvSpPr>
            <p:cNvPr id="55313" name="Rectangle 64"/>
            <p:cNvSpPr>
              <a:spLocks noChangeArrowheads="1"/>
            </p:cNvSpPr>
            <p:nvPr/>
          </p:nvSpPr>
          <p:spPr bwMode="auto">
            <a:xfrm>
              <a:off x="3917" y="2635"/>
              <a:ext cx="134" cy="157"/>
            </a:xfrm>
            <a:prstGeom prst="rect">
              <a:avLst/>
            </a:prstGeom>
            <a:solidFill>
              <a:schemeClr val="bg1"/>
            </a:solidFill>
            <a:ln w="9525">
              <a:solidFill>
                <a:schemeClr val="bg1"/>
              </a:solidFill>
              <a:miter lim="800000"/>
              <a:headEnd/>
              <a:tailEnd/>
            </a:ln>
          </p:spPr>
          <p:txBody>
            <a:bodyPr wrap="none" anchor="ctr"/>
            <a:lstStyle/>
            <a:p>
              <a:pPr eaLnBrk="0" hangingPunct="0"/>
              <a:endParaRPr lang="en-US"/>
            </a:p>
          </p:txBody>
        </p:sp>
        <p:sp>
          <p:nvSpPr>
            <p:cNvPr id="55314" name="Rectangle 65"/>
            <p:cNvSpPr>
              <a:spLocks noChangeArrowheads="1"/>
            </p:cNvSpPr>
            <p:nvPr/>
          </p:nvSpPr>
          <p:spPr bwMode="auto">
            <a:xfrm>
              <a:off x="4035" y="2629"/>
              <a:ext cx="134" cy="157"/>
            </a:xfrm>
            <a:prstGeom prst="rect">
              <a:avLst/>
            </a:prstGeom>
            <a:solidFill>
              <a:schemeClr val="bg1"/>
            </a:solidFill>
            <a:ln w="9525">
              <a:solidFill>
                <a:schemeClr val="bg1"/>
              </a:solidFill>
              <a:miter lim="800000"/>
              <a:headEnd/>
              <a:tailEnd/>
            </a:ln>
          </p:spPr>
          <p:txBody>
            <a:bodyPr wrap="none" anchor="ctr"/>
            <a:lstStyle/>
            <a:p>
              <a:pPr eaLnBrk="0" hangingPunct="0"/>
              <a:endParaRPr lang="en-US"/>
            </a:p>
          </p:txBody>
        </p:sp>
        <p:sp>
          <p:nvSpPr>
            <p:cNvPr id="55315" name="Rectangle 66"/>
            <p:cNvSpPr>
              <a:spLocks noChangeArrowheads="1"/>
            </p:cNvSpPr>
            <p:nvPr/>
          </p:nvSpPr>
          <p:spPr bwMode="auto">
            <a:xfrm>
              <a:off x="4184" y="2576"/>
              <a:ext cx="66" cy="157"/>
            </a:xfrm>
            <a:prstGeom prst="rect">
              <a:avLst/>
            </a:prstGeom>
            <a:solidFill>
              <a:schemeClr val="bg1"/>
            </a:solidFill>
            <a:ln w="9525">
              <a:solidFill>
                <a:schemeClr val="bg1"/>
              </a:solidFill>
              <a:miter lim="800000"/>
              <a:headEnd/>
              <a:tailEnd/>
            </a:ln>
          </p:spPr>
          <p:txBody>
            <a:bodyPr wrap="none" anchor="ctr"/>
            <a:lstStyle/>
            <a:p>
              <a:pPr eaLnBrk="0" hangingPunct="0"/>
              <a:endParaRPr lang="en-US"/>
            </a:p>
          </p:txBody>
        </p:sp>
        <p:sp>
          <p:nvSpPr>
            <p:cNvPr id="55316" name="Rectangle 67"/>
            <p:cNvSpPr>
              <a:spLocks noChangeArrowheads="1"/>
            </p:cNvSpPr>
            <p:nvPr/>
          </p:nvSpPr>
          <p:spPr bwMode="auto">
            <a:xfrm>
              <a:off x="4128" y="2592"/>
              <a:ext cx="66" cy="157"/>
            </a:xfrm>
            <a:prstGeom prst="rect">
              <a:avLst/>
            </a:prstGeom>
            <a:solidFill>
              <a:schemeClr val="bg1"/>
            </a:solidFill>
            <a:ln w="9525">
              <a:solidFill>
                <a:schemeClr val="bg1"/>
              </a:solidFill>
              <a:miter lim="800000"/>
              <a:headEnd/>
              <a:tailEnd/>
            </a:ln>
          </p:spPr>
          <p:txBody>
            <a:bodyPr wrap="none" anchor="ctr"/>
            <a:lstStyle/>
            <a:p>
              <a:pPr eaLnBrk="0" hangingPunct="0"/>
              <a:endParaRPr lang="en-US"/>
            </a:p>
          </p:txBody>
        </p:sp>
        <p:sp>
          <p:nvSpPr>
            <p:cNvPr id="55317" name="Line 68"/>
            <p:cNvSpPr>
              <a:spLocks noChangeShapeType="1"/>
            </p:cNvSpPr>
            <p:nvPr/>
          </p:nvSpPr>
          <p:spPr bwMode="auto">
            <a:xfrm flipH="1">
              <a:off x="3552" y="3168"/>
              <a:ext cx="384" cy="192"/>
            </a:xfrm>
            <a:prstGeom prst="line">
              <a:avLst/>
            </a:prstGeom>
            <a:noFill/>
            <a:ln w="177800">
              <a:solidFill>
                <a:schemeClr val="bg1"/>
              </a:solidFill>
              <a:round/>
              <a:headEnd/>
              <a:tailEnd/>
            </a:ln>
          </p:spPr>
          <p:txBody>
            <a:bodyPr/>
            <a:lstStyle/>
            <a:p>
              <a:endParaRPr lang="en-US"/>
            </a:p>
          </p:txBody>
        </p:sp>
        <p:sp>
          <p:nvSpPr>
            <p:cNvPr id="55318" name="Rectangle 69"/>
            <p:cNvSpPr>
              <a:spLocks noChangeArrowheads="1"/>
            </p:cNvSpPr>
            <p:nvPr/>
          </p:nvSpPr>
          <p:spPr bwMode="auto">
            <a:xfrm>
              <a:off x="3744" y="3216"/>
              <a:ext cx="134" cy="157"/>
            </a:xfrm>
            <a:prstGeom prst="rect">
              <a:avLst/>
            </a:prstGeom>
            <a:solidFill>
              <a:schemeClr val="bg1"/>
            </a:solidFill>
            <a:ln w="9525">
              <a:solidFill>
                <a:schemeClr val="bg1"/>
              </a:solidFill>
              <a:miter lim="800000"/>
              <a:headEnd/>
              <a:tailEnd/>
            </a:ln>
          </p:spPr>
          <p:txBody>
            <a:bodyPr wrap="none" anchor="ctr"/>
            <a:lstStyle/>
            <a:p>
              <a:pPr eaLnBrk="0" hangingPunct="0"/>
              <a:endParaRPr lang="en-US"/>
            </a:p>
          </p:txBody>
        </p:sp>
        <p:sp>
          <p:nvSpPr>
            <p:cNvPr id="55319" name="Line 70"/>
            <p:cNvSpPr>
              <a:spLocks noChangeShapeType="1"/>
            </p:cNvSpPr>
            <p:nvPr/>
          </p:nvSpPr>
          <p:spPr bwMode="auto">
            <a:xfrm flipH="1" flipV="1">
              <a:off x="3096" y="3076"/>
              <a:ext cx="288" cy="240"/>
            </a:xfrm>
            <a:prstGeom prst="line">
              <a:avLst/>
            </a:prstGeom>
            <a:noFill/>
            <a:ln w="177800">
              <a:solidFill>
                <a:schemeClr val="bg1"/>
              </a:solidFill>
              <a:round/>
              <a:headEnd/>
              <a:tailEnd/>
            </a:ln>
          </p:spPr>
          <p:txBody>
            <a:bodyPr/>
            <a:lstStyle/>
            <a:p>
              <a:endParaRPr lang="en-US"/>
            </a:p>
          </p:txBody>
        </p:sp>
        <p:sp>
          <p:nvSpPr>
            <p:cNvPr id="55320" name="Line 71"/>
            <p:cNvSpPr>
              <a:spLocks noChangeShapeType="1"/>
            </p:cNvSpPr>
            <p:nvPr/>
          </p:nvSpPr>
          <p:spPr bwMode="auto">
            <a:xfrm flipH="1" flipV="1">
              <a:off x="3168" y="3216"/>
              <a:ext cx="240" cy="192"/>
            </a:xfrm>
            <a:prstGeom prst="line">
              <a:avLst/>
            </a:prstGeom>
            <a:noFill/>
            <a:ln w="177800">
              <a:solidFill>
                <a:schemeClr val="bg1"/>
              </a:solidFill>
              <a:round/>
              <a:headEnd/>
              <a:tailEnd/>
            </a:ln>
          </p:spPr>
          <p:txBody>
            <a:bodyPr/>
            <a:lstStyle/>
            <a:p>
              <a:endParaRPr lang="en-US"/>
            </a:p>
          </p:txBody>
        </p:sp>
      </p:grpSp>
      <p:sp>
        <p:nvSpPr>
          <p:cNvPr id="55305" name="Text Box 72"/>
          <p:cNvSpPr txBox="1">
            <a:spLocks noChangeArrowheads="1"/>
          </p:cNvSpPr>
          <p:nvPr/>
        </p:nvSpPr>
        <p:spPr bwMode="auto">
          <a:xfrm>
            <a:off x="6324600" y="5803900"/>
            <a:ext cx="2819400" cy="825500"/>
          </a:xfrm>
          <a:prstGeom prst="rect">
            <a:avLst/>
          </a:prstGeom>
          <a:noFill/>
          <a:ln w="9525">
            <a:noFill/>
            <a:miter lim="800000"/>
            <a:headEnd/>
            <a:tailEnd/>
          </a:ln>
        </p:spPr>
        <p:txBody>
          <a:bodyPr>
            <a:spAutoFit/>
          </a:bodyPr>
          <a:lstStyle/>
          <a:p>
            <a:pPr eaLnBrk="0" hangingPunct="0"/>
            <a:r>
              <a:rPr lang="de-DE" sz="1600">
                <a:latin typeface="Arial" charset="0"/>
              </a:rPr>
              <a:t>Applied Biosystems</a:t>
            </a:r>
          </a:p>
          <a:p>
            <a:pPr eaLnBrk="0" hangingPunct="0"/>
            <a:r>
              <a:rPr lang="de-DE" sz="1600">
                <a:latin typeface="Arial" charset="0"/>
              </a:rPr>
              <a:t>SOLiD</a:t>
            </a:r>
          </a:p>
          <a:p>
            <a:pPr eaLnBrk="0" hangingPunct="0"/>
            <a:r>
              <a:rPr lang="de-DE" sz="1600">
                <a:latin typeface="Arial" charset="0"/>
              </a:rPr>
              <a:t>3000 Mb/run, 25-35bp reads</a:t>
            </a:r>
          </a:p>
        </p:txBody>
      </p:sp>
      <p:sp>
        <p:nvSpPr>
          <p:cNvPr id="55306" name="Rectangle 3"/>
          <p:cNvSpPr>
            <a:spLocks noChangeArrowheads="1"/>
          </p:cNvSpPr>
          <p:nvPr/>
        </p:nvSpPr>
        <p:spPr bwMode="auto">
          <a:xfrm>
            <a:off x="914400" y="1905000"/>
            <a:ext cx="7772400" cy="4419600"/>
          </a:xfrm>
          <a:prstGeom prst="rect">
            <a:avLst/>
          </a:prstGeom>
          <a:noFill/>
          <a:ln w="9525">
            <a:noFill/>
            <a:miter lim="800000"/>
            <a:headEnd/>
            <a:tailEnd/>
          </a:ln>
        </p:spPr>
        <p:txBody>
          <a:bodyPr/>
          <a:lstStyle/>
          <a:p>
            <a:pPr marL="342900" indent="-342900" eaLnBrk="0" hangingPunct="0">
              <a:spcBef>
                <a:spcPct val="20000"/>
              </a:spcBef>
              <a:buClr>
                <a:schemeClr val="folHlink"/>
              </a:buClr>
              <a:buSzPct val="60000"/>
              <a:buFont typeface="Wingdings" pitchFamily="2" charset="2"/>
              <a:buChar char="n"/>
            </a:pPr>
            <a:r>
              <a:rPr lang="en-US" sz="2400" dirty="0"/>
              <a:t>By several orders of magnitude, NGS delivers higher throughput of sequencing </a:t>
            </a:r>
            <a:r>
              <a:rPr lang="en-US" sz="2400" b="1" dirty="0">
                <a:solidFill>
                  <a:schemeClr val="hlink"/>
                </a:solidFill>
              </a:rPr>
              <a:t>reads </a:t>
            </a:r>
            <a:r>
              <a:rPr lang="en-US" sz="2400" dirty="0"/>
              <a:t>compared to older technologies (e.g. Sanger sequencing)</a:t>
            </a:r>
          </a:p>
          <a:p>
            <a:pPr marL="742950" lvl="1" indent="-285750" eaLnBrk="0" hangingPunct="0">
              <a:spcBef>
                <a:spcPct val="20000"/>
              </a:spcBef>
              <a:buClr>
                <a:schemeClr val="hlink"/>
              </a:buClr>
              <a:buSzPct val="55000"/>
              <a:buFont typeface="Wingdings" pitchFamily="2" charset="2"/>
              <a:buChar char="n"/>
            </a:pPr>
            <a:r>
              <a:rPr lang="en-US" sz="2000" dirty="0"/>
              <a:t>More improvements expected in quest for $1,000 genome</a:t>
            </a:r>
          </a:p>
          <a:p>
            <a:pPr marL="742950" lvl="1" indent="-285750" eaLnBrk="0" hangingPunct="0">
              <a:spcBef>
                <a:spcPct val="20000"/>
              </a:spcBef>
              <a:buClr>
                <a:schemeClr val="hlink"/>
              </a:buClr>
              <a:buSzPct val="55000"/>
              <a:buFont typeface="Wingdings" pitchFamily="2" charset="2"/>
              <a:buChar char="n"/>
            </a:pPr>
            <a:endParaRPr lang="en-US" sz="2000" dirty="0"/>
          </a:p>
        </p:txBody>
      </p:sp>
      <p:sp>
        <p:nvSpPr>
          <p:cNvPr id="29" name="Slide Number Placeholder 28"/>
          <p:cNvSpPr>
            <a:spLocks noGrp="1"/>
          </p:cNvSpPr>
          <p:nvPr>
            <p:ph type="sldNum" sz="quarter" idx="12"/>
          </p:nvPr>
        </p:nvSpPr>
        <p:spPr/>
        <p:txBody>
          <a:bodyPr/>
          <a:lstStyle/>
          <a:p>
            <a:pPr>
              <a:defRPr/>
            </a:pPr>
            <a:fld id="{193C4F32-5F53-4DA8-A041-9089F3E61399}" type="slidenum">
              <a:rPr lang="en-US" smtClean="0"/>
              <a:pPr>
                <a:defRPr/>
              </a:pPr>
              <a:t>155</a:t>
            </a:fld>
            <a:endParaRPr lang="en-US"/>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2" name="Rectangle 2"/>
          <p:cNvSpPr>
            <a:spLocks noGrp="1" noChangeArrowheads="1"/>
          </p:cNvSpPr>
          <p:nvPr>
            <p:ph type="title" idx="4294967295"/>
          </p:nvPr>
        </p:nvSpPr>
        <p:spPr>
          <a:xfrm>
            <a:off x="1350963" y="457200"/>
            <a:ext cx="7793037" cy="914400"/>
          </a:xfrm>
        </p:spPr>
        <p:txBody>
          <a:bodyPr/>
          <a:lstStyle/>
          <a:p>
            <a:r>
              <a:rPr lang="en-US" sz="3600" smtClean="0">
                <a:solidFill>
                  <a:schemeClr val="folHlink"/>
                </a:solidFill>
              </a:rPr>
              <a:t>Low Coverage Genotyping-</a:t>
            </a:r>
            <a:br>
              <a:rPr lang="en-US" sz="3600" smtClean="0">
                <a:solidFill>
                  <a:schemeClr val="folHlink"/>
                </a:solidFill>
              </a:rPr>
            </a:br>
            <a:r>
              <a:rPr lang="en-US" sz="3600" smtClean="0">
                <a:solidFill>
                  <a:schemeClr val="folHlink"/>
                </a:solidFill>
              </a:rPr>
              <a:t>NGS Applications and Challenges </a:t>
            </a:r>
          </a:p>
        </p:txBody>
      </p:sp>
      <p:sp>
        <p:nvSpPr>
          <p:cNvPr id="56323" name="Rectangle 3"/>
          <p:cNvSpPr>
            <a:spLocks noGrp="1" noChangeArrowheads="1"/>
          </p:cNvSpPr>
          <p:nvPr>
            <p:ph type="body" idx="4294967295"/>
          </p:nvPr>
        </p:nvSpPr>
        <p:spPr>
          <a:xfrm>
            <a:off x="838200" y="2133600"/>
            <a:ext cx="8305800" cy="4419600"/>
          </a:xfrm>
        </p:spPr>
        <p:txBody>
          <a:bodyPr/>
          <a:lstStyle/>
          <a:p>
            <a:pPr>
              <a:lnSpc>
                <a:spcPct val="80000"/>
              </a:lnSpc>
            </a:pPr>
            <a:r>
              <a:rPr lang="en-US" sz="1800" dirty="0" smtClean="0"/>
              <a:t>NGS is enabling many applications, including </a:t>
            </a:r>
            <a:r>
              <a:rPr lang="en-US" sz="1800" b="1" i="1" dirty="0" smtClean="0">
                <a:solidFill>
                  <a:schemeClr val="hlink"/>
                </a:solidFill>
              </a:rPr>
              <a:t>personal genomics</a:t>
            </a:r>
          </a:p>
          <a:p>
            <a:pPr lvl="1">
              <a:lnSpc>
                <a:spcPct val="80000"/>
              </a:lnSpc>
            </a:pPr>
            <a:r>
              <a:rPr lang="en-US" sz="1600" dirty="0" smtClean="0"/>
              <a:t>~$1 million for sequencing James Watson genome [Wheeler et al 08] using </a:t>
            </a:r>
            <a:r>
              <a:rPr lang="en-US" sz="1600" smtClean="0"/>
              <a:t>454 technology.</a:t>
            </a:r>
            <a:endParaRPr lang="en-US" sz="1600" dirty="0" smtClean="0"/>
          </a:p>
          <a:p>
            <a:pPr lvl="1">
              <a:lnSpc>
                <a:spcPct val="80000"/>
              </a:lnSpc>
            </a:pPr>
            <a:r>
              <a:rPr lang="en-US" sz="1600" dirty="0" smtClean="0"/>
              <a:t>~$100 million for the Sanger-sequenced Venter genome [Levy et al 07]</a:t>
            </a:r>
          </a:p>
          <a:p>
            <a:pPr lvl="1">
              <a:lnSpc>
                <a:spcPct val="80000"/>
              </a:lnSpc>
            </a:pPr>
            <a:r>
              <a:rPr lang="en-US" sz="1600" dirty="0" smtClean="0"/>
              <a:t>Thousands more individual genomes to be sequenced as part of </a:t>
            </a:r>
            <a:r>
              <a:rPr lang="en-US" sz="1600" dirty="0" smtClean="0">
                <a:hlinkClick r:id="rId3"/>
              </a:rPr>
              <a:t>1000 Genomes Project</a:t>
            </a:r>
            <a:endParaRPr lang="en-US" sz="1600" dirty="0" smtClean="0"/>
          </a:p>
          <a:p>
            <a:pPr>
              <a:lnSpc>
                <a:spcPct val="80000"/>
              </a:lnSpc>
            </a:pPr>
            <a:r>
              <a:rPr lang="en-US" sz="1800" dirty="0" smtClean="0"/>
              <a:t>Challenges:</a:t>
            </a:r>
          </a:p>
          <a:p>
            <a:pPr lvl="1">
              <a:lnSpc>
                <a:spcPct val="80000"/>
              </a:lnSpc>
            </a:pPr>
            <a:r>
              <a:rPr lang="en-US" sz="1600" dirty="0" smtClean="0"/>
              <a:t>Sequencing requires accurate determination of genetic variation (e.g. SNPs)</a:t>
            </a:r>
          </a:p>
          <a:p>
            <a:pPr lvl="1">
              <a:lnSpc>
                <a:spcPct val="80000"/>
              </a:lnSpc>
            </a:pPr>
            <a:r>
              <a:rPr lang="en-US" sz="1600" dirty="0" smtClean="0"/>
              <a:t>Accuracy is limited by coverage depth due to random nature of shotgun sequencing</a:t>
            </a:r>
          </a:p>
          <a:p>
            <a:pPr lvl="1">
              <a:lnSpc>
                <a:spcPct val="80000"/>
              </a:lnSpc>
            </a:pPr>
            <a:r>
              <a:rPr lang="en-US" sz="1600" dirty="0" smtClean="0"/>
              <a:t>For the Venter and Watson genomes (both sequenced at ~</a:t>
            </a:r>
            <a:r>
              <a:rPr lang="en-US" sz="1600" b="1" dirty="0" smtClean="0">
                <a:solidFill>
                  <a:schemeClr val="hlink"/>
                </a:solidFill>
              </a:rPr>
              <a:t>7.5x</a:t>
            </a:r>
            <a:r>
              <a:rPr lang="en-US" sz="1600" dirty="0" smtClean="0"/>
              <a:t> average coverage), only </a:t>
            </a:r>
            <a:r>
              <a:rPr lang="en-US" sz="1600" b="1" dirty="0" smtClean="0">
                <a:solidFill>
                  <a:schemeClr val="hlink"/>
                </a:solidFill>
              </a:rPr>
              <a:t>75-80% accuracy</a:t>
            </a:r>
            <a:r>
              <a:rPr lang="en-US" sz="1600" dirty="0" smtClean="0"/>
              <a:t> achieved for sequencing based calls of heterozygous SNPs [Levy et al 07, Wheeler et al 08].</a:t>
            </a:r>
          </a:p>
          <a:p>
            <a:pPr lvl="2">
              <a:lnSpc>
                <a:spcPct val="80000"/>
              </a:lnSpc>
            </a:pPr>
            <a:r>
              <a:rPr lang="en-US" sz="1400" dirty="0" smtClean="0"/>
              <a:t>[Wheeler et al 08] use hypothesis testing based on </a:t>
            </a:r>
            <a:r>
              <a:rPr lang="en-US" sz="1400" b="1" dirty="0" smtClean="0">
                <a:solidFill>
                  <a:schemeClr val="hlink"/>
                </a:solidFill>
              </a:rPr>
              <a:t>binomial distribution</a:t>
            </a:r>
          </a:p>
          <a:p>
            <a:pPr lvl="1">
              <a:lnSpc>
                <a:spcPct val="80000"/>
              </a:lnSpc>
            </a:pPr>
            <a:r>
              <a:rPr lang="en-US" sz="1600" dirty="0" smtClean="0"/>
              <a:t>[</a:t>
            </a:r>
            <a:r>
              <a:rPr lang="en-US" sz="1600" dirty="0" err="1" smtClean="0"/>
              <a:t>Wendl&amp;Wilson</a:t>
            </a:r>
            <a:r>
              <a:rPr lang="en-US" sz="1600" dirty="0" smtClean="0"/>
              <a:t> 08] predict that </a:t>
            </a:r>
            <a:r>
              <a:rPr lang="en-US" sz="1600" b="1" dirty="0" smtClean="0">
                <a:solidFill>
                  <a:schemeClr val="hlink"/>
                </a:solidFill>
              </a:rPr>
              <a:t>21x coverage</a:t>
            </a:r>
            <a:r>
              <a:rPr lang="en-US" sz="1600" dirty="0" smtClean="0"/>
              <a:t> will be required for sequencing of normal tissue samples based on idealized theory that “neglects any heuristic inputs”</a:t>
            </a:r>
          </a:p>
          <a:p>
            <a:pPr lvl="2">
              <a:lnSpc>
                <a:spcPct val="80000"/>
              </a:lnSpc>
            </a:pPr>
            <a:endParaRPr lang="en-US" sz="1400" dirty="0" smtClean="0"/>
          </a:p>
        </p:txBody>
      </p:sp>
      <p:sp>
        <p:nvSpPr>
          <p:cNvPr id="56325" name="Right Arrow 3">
            <a:hlinkClick r:id="rId4" action="ppaction://hlinksldjump"/>
          </p:cNvPr>
          <p:cNvSpPr>
            <a:spLocks noChangeArrowheads="1"/>
          </p:cNvSpPr>
          <p:nvPr/>
        </p:nvSpPr>
        <p:spPr bwMode="auto">
          <a:xfrm>
            <a:off x="8077200" y="5181600"/>
            <a:ext cx="304800" cy="152400"/>
          </a:xfrm>
          <a:prstGeom prst="rightArrow">
            <a:avLst>
              <a:gd name="adj1" fmla="val 50000"/>
              <a:gd name="adj2" fmla="val 33333"/>
            </a:avLst>
          </a:prstGeom>
          <a:solidFill>
            <a:schemeClr val="accent1"/>
          </a:solidFill>
          <a:ln w="9525" algn="ctr">
            <a:solidFill>
              <a:schemeClr val="tx1"/>
            </a:solidFill>
            <a:round/>
            <a:headEnd/>
            <a:tailEnd/>
          </a:ln>
        </p:spPr>
        <p:txBody>
          <a:bodyPr/>
          <a:lstStyle/>
          <a:p>
            <a:pPr eaLnBrk="0" hangingPunct="0"/>
            <a:endParaRPr lang="en-US" sz="1800"/>
          </a:p>
        </p:txBody>
      </p:sp>
      <p:sp>
        <p:nvSpPr>
          <p:cNvPr id="5" name="Slide Number Placeholder 4"/>
          <p:cNvSpPr>
            <a:spLocks noGrp="1"/>
          </p:cNvSpPr>
          <p:nvPr>
            <p:ph type="sldNum" sz="quarter" idx="12"/>
          </p:nvPr>
        </p:nvSpPr>
        <p:spPr/>
        <p:txBody>
          <a:bodyPr/>
          <a:lstStyle/>
          <a:p>
            <a:pPr>
              <a:defRPr/>
            </a:pPr>
            <a:fld id="{193C4F32-5F53-4DA8-A041-9089F3E61399}" type="slidenum">
              <a:rPr lang="en-US" smtClean="0"/>
              <a:pPr>
                <a:defRPr/>
              </a:pPr>
              <a:t>156</a:t>
            </a:fld>
            <a:endParaRPr lang="en-US"/>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394" name="Rectangle 2"/>
          <p:cNvSpPr>
            <a:spLocks noGrp="1" noChangeArrowheads="1"/>
          </p:cNvSpPr>
          <p:nvPr>
            <p:ph type="title" idx="4294967295"/>
          </p:nvPr>
        </p:nvSpPr>
        <p:spPr>
          <a:xfrm>
            <a:off x="1350963" y="152400"/>
            <a:ext cx="7793037" cy="1143000"/>
          </a:xfrm>
        </p:spPr>
        <p:txBody>
          <a:bodyPr/>
          <a:lstStyle/>
          <a:p>
            <a:r>
              <a:rPr lang="en-US" sz="3600" smtClean="0">
                <a:solidFill>
                  <a:schemeClr val="folHlink"/>
                </a:solidFill>
              </a:rPr>
              <a:t>Low Coverage Genotyping-</a:t>
            </a:r>
            <a:br>
              <a:rPr lang="en-US" sz="3600" smtClean="0">
                <a:solidFill>
                  <a:schemeClr val="folHlink"/>
                </a:solidFill>
              </a:rPr>
            </a:br>
            <a:r>
              <a:rPr lang="en-US" sz="3600" smtClean="0">
                <a:solidFill>
                  <a:schemeClr val="folHlink"/>
                </a:solidFill>
              </a:rPr>
              <a:t>Do Heuristic Inputs Help?</a:t>
            </a:r>
          </a:p>
        </p:txBody>
      </p:sp>
      <p:sp>
        <p:nvSpPr>
          <p:cNvPr id="59395" name="Rectangle 3"/>
          <p:cNvSpPr>
            <a:spLocks noGrp="1" noChangeArrowheads="1"/>
          </p:cNvSpPr>
          <p:nvPr>
            <p:ph type="body" idx="4294967295"/>
          </p:nvPr>
        </p:nvSpPr>
        <p:spPr>
          <a:xfrm>
            <a:off x="838200" y="2133600"/>
            <a:ext cx="8305800" cy="4419600"/>
          </a:xfrm>
        </p:spPr>
        <p:txBody>
          <a:bodyPr/>
          <a:lstStyle/>
          <a:p>
            <a:pPr>
              <a:lnSpc>
                <a:spcPct val="90000"/>
              </a:lnSpc>
            </a:pPr>
            <a:r>
              <a:rPr lang="en-US" sz="2400" smtClean="0"/>
              <a:t>We propose methods incorporating two additional sources of information: </a:t>
            </a:r>
          </a:p>
          <a:p>
            <a:pPr lvl="1">
              <a:lnSpc>
                <a:spcPct val="90000"/>
              </a:lnSpc>
            </a:pPr>
            <a:r>
              <a:rPr lang="en-US" sz="2000" b="1" smtClean="0">
                <a:solidFill>
                  <a:schemeClr val="hlink"/>
                </a:solidFill>
              </a:rPr>
              <a:t>Quality scores</a:t>
            </a:r>
            <a:r>
              <a:rPr lang="en-US" sz="2000" smtClean="0"/>
              <a:t> reflecting uncertainty in sequencing data</a:t>
            </a:r>
          </a:p>
          <a:p>
            <a:pPr lvl="1">
              <a:lnSpc>
                <a:spcPct val="90000"/>
              </a:lnSpc>
            </a:pPr>
            <a:r>
              <a:rPr lang="en-US" sz="2000" b="1" smtClean="0">
                <a:solidFill>
                  <a:schemeClr val="hlink"/>
                </a:solidFill>
              </a:rPr>
              <a:t>Linkage disequilibrium</a:t>
            </a:r>
            <a:r>
              <a:rPr lang="en-US" sz="2000" smtClean="0"/>
              <a:t> (LD) information and allele frequencies extracted from reference panels such as Hapmap</a:t>
            </a:r>
          </a:p>
          <a:p>
            <a:pPr>
              <a:lnSpc>
                <a:spcPct val="90000"/>
              </a:lnSpc>
            </a:pPr>
            <a:r>
              <a:rPr lang="en-US" sz="2400" smtClean="0"/>
              <a:t>Experiments on a subset of the James Watson 454 reads show that our methods yield improved genotyping accuracy</a:t>
            </a:r>
          </a:p>
          <a:p>
            <a:pPr lvl="1">
              <a:lnSpc>
                <a:spcPct val="90000"/>
              </a:lnSpc>
            </a:pPr>
            <a:r>
              <a:rPr lang="en-US" sz="2000" smtClean="0"/>
              <a:t>Improvement depends on the coverage depth (higher at lower coverage), e.g., accuracy achieved by the binomial test of [Wheeler et al. 08] for 5.6-fold mapped read coverage is achieved by our methods using less than 1/4 of the reads </a:t>
            </a:r>
          </a:p>
        </p:txBody>
      </p:sp>
      <p:sp>
        <p:nvSpPr>
          <p:cNvPr id="4" name="Slide Number Placeholder 3"/>
          <p:cNvSpPr>
            <a:spLocks noGrp="1"/>
          </p:cNvSpPr>
          <p:nvPr>
            <p:ph type="sldNum" sz="quarter" idx="12"/>
          </p:nvPr>
        </p:nvSpPr>
        <p:spPr/>
        <p:txBody>
          <a:bodyPr/>
          <a:lstStyle/>
          <a:p>
            <a:pPr>
              <a:defRPr/>
            </a:pPr>
            <a:fld id="{193C4F32-5F53-4DA8-A041-9089F3E61399}" type="slidenum">
              <a:rPr lang="en-US" smtClean="0"/>
              <a:pPr>
                <a:defRPr/>
              </a:pPr>
              <a:t>157</a:t>
            </a:fld>
            <a:endParaRPr lang="en-US"/>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5106" name="Rectangle 25"/>
          <p:cNvSpPr>
            <a:spLocks noChangeArrowheads="1"/>
          </p:cNvSpPr>
          <p:nvPr/>
        </p:nvSpPr>
        <p:spPr bwMode="auto">
          <a:xfrm>
            <a:off x="558800" y="1157288"/>
            <a:ext cx="8472488" cy="5416550"/>
          </a:xfrm>
          <a:prstGeom prst="rect">
            <a:avLst/>
          </a:prstGeom>
          <a:noFill/>
          <a:ln w="73152">
            <a:noFill/>
            <a:miter lim="800000"/>
            <a:headEnd/>
            <a:tailEnd/>
          </a:ln>
        </p:spPr>
        <p:txBody>
          <a:bodyPr wrap="none" lIns="22860" tIns="11430" rIns="22860" bIns="11430" anchor="ctr"/>
          <a:lstStyle/>
          <a:p>
            <a:pPr eaLnBrk="0" hangingPunct="0"/>
            <a:endParaRPr lang="en-US"/>
          </a:p>
        </p:txBody>
      </p:sp>
      <p:sp>
        <p:nvSpPr>
          <p:cNvPr id="175108" name="Rectangle 2"/>
          <p:cNvSpPr>
            <a:spLocks noGrp="1" noChangeArrowheads="1"/>
          </p:cNvSpPr>
          <p:nvPr>
            <p:ph type="title" idx="4294967295"/>
          </p:nvPr>
        </p:nvSpPr>
        <p:spPr>
          <a:xfrm>
            <a:off x="1350963" y="152400"/>
            <a:ext cx="7793037" cy="1143000"/>
          </a:xfrm>
        </p:spPr>
        <p:txBody>
          <a:bodyPr/>
          <a:lstStyle/>
          <a:p>
            <a:r>
              <a:rPr lang="en-US" sz="3600" smtClean="0">
                <a:solidFill>
                  <a:schemeClr val="folHlink"/>
                </a:solidFill>
              </a:rPr>
              <a:t>Low Coverage Genotyping-</a:t>
            </a:r>
            <a:br>
              <a:rPr lang="en-US" sz="3600" smtClean="0">
                <a:solidFill>
                  <a:schemeClr val="folHlink"/>
                </a:solidFill>
              </a:rPr>
            </a:br>
            <a:r>
              <a:rPr lang="en-US" sz="3600" smtClean="0">
                <a:solidFill>
                  <a:schemeClr val="folHlink"/>
                </a:solidFill>
              </a:rPr>
              <a:t>Pipeline for Single Genotype Calling</a:t>
            </a:r>
          </a:p>
        </p:txBody>
      </p:sp>
      <p:pic>
        <p:nvPicPr>
          <p:cNvPr id="175112" name="Picture 8"/>
          <p:cNvPicPr>
            <a:picLocks noChangeAspect="1" noChangeArrowheads="1"/>
          </p:cNvPicPr>
          <p:nvPr/>
        </p:nvPicPr>
        <p:blipFill>
          <a:blip r:embed="rId3" cstate="print"/>
          <a:srcRect/>
          <a:stretch>
            <a:fillRect/>
          </a:stretch>
        </p:blipFill>
        <p:spPr bwMode="auto">
          <a:xfrm>
            <a:off x="533400" y="2133600"/>
            <a:ext cx="8380413" cy="4343400"/>
          </a:xfrm>
          <a:prstGeom prst="rect">
            <a:avLst/>
          </a:prstGeom>
          <a:noFill/>
        </p:spPr>
      </p:pic>
      <p:sp>
        <p:nvSpPr>
          <p:cNvPr id="5" name="Slide Number Placeholder 4"/>
          <p:cNvSpPr>
            <a:spLocks noGrp="1"/>
          </p:cNvSpPr>
          <p:nvPr>
            <p:ph type="sldNum" sz="quarter" idx="12"/>
          </p:nvPr>
        </p:nvSpPr>
        <p:spPr/>
        <p:txBody>
          <a:bodyPr/>
          <a:lstStyle/>
          <a:p>
            <a:pPr>
              <a:defRPr/>
            </a:pPr>
            <a:fld id="{193C4F32-5F53-4DA8-A041-9089F3E61399}" type="slidenum">
              <a:rPr lang="en-US" smtClean="0"/>
              <a:pPr>
                <a:defRPr/>
              </a:pPr>
              <a:t>158</a:t>
            </a:fld>
            <a:endParaRPr lang="en-US"/>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Rectangle 2"/>
          <p:cNvSpPr>
            <a:spLocks noChangeArrowheads="1"/>
          </p:cNvSpPr>
          <p:nvPr/>
        </p:nvSpPr>
        <p:spPr bwMode="auto">
          <a:xfrm>
            <a:off x="762000" y="4267200"/>
            <a:ext cx="7772400" cy="1690688"/>
          </a:xfrm>
          <a:prstGeom prst="rect">
            <a:avLst/>
          </a:prstGeom>
          <a:solidFill>
            <a:srgbClr val="FFCC99">
              <a:alpha val="25098"/>
            </a:srgbClr>
          </a:solidFill>
          <a:ln w="9525">
            <a:solidFill>
              <a:schemeClr val="tx1"/>
            </a:solidFill>
            <a:miter lim="800000"/>
            <a:headEnd/>
            <a:tailEnd/>
          </a:ln>
        </p:spPr>
        <p:txBody>
          <a:bodyPr wrap="none" anchor="ctr"/>
          <a:lstStyle/>
          <a:p>
            <a:pPr eaLnBrk="0" hangingPunct="0"/>
            <a:endParaRPr lang="en-US" sz="1800"/>
          </a:p>
        </p:txBody>
      </p:sp>
      <p:sp>
        <p:nvSpPr>
          <p:cNvPr id="60419" name="Rectangle 3"/>
          <p:cNvSpPr>
            <a:spLocks noGrp="1" noChangeArrowheads="1"/>
          </p:cNvSpPr>
          <p:nvPr>
            <p:ph type="title"/>
          </p:nvPr>
        </p:nvSpPr>
        <p:spPr>
          <a:xfrm>
            <a:off x="1066800" y="457200"/>
            <a:ext cx="7793038" cy="1081088"/>
          </a:xfrm>
        </p:spPr>
        <p:txBody>
          <a:bodyPr/>
          <a:lstStyle/>
          <a:p>
            <a:r>
              <a:rPr lang="en-US" smtClean="0">
                <a:solidFill>
                  <a:schemeClr val="folHlink"/>
                </a:solidFill>
              </a:rPr>
              <a:t>Single SNP Genotyping- </a:t>
            </a:r>
            <a:br>
              <a:rPr lang="en-US" smtClean="0">
                <a:solidFill>
                  <a:schemeClr val="folHlink"/>
                </a:solidFill>
              </a:rPr>
            </a:br>
            <a:r>
              <a:rPr lang="en-US" smtClean="0">
                <a:solidFill>
                  <a:schemeClr val="folHlink"/>
                </a:solidFill>
              </a:rPr>
              <a:t>Basic Notations</a:t>
            </a:r>
          </a:p>
        </p:txBody>
      </p:sp>
      <p:sp>
        <p:nvSpPr>
          <p:cNvPr id="60420" name="Rectangle 4"/>
          <p:cNvSpPr>
            <a:spLocks noGrp="1" noChangeArrowheads="1"/>
          </p:cNvSpPr>
          <p:nvPr>
            <p:ph idx="1"/>
          </p:nvPr>
        </p:nvSpPr>
        <p:spPr>
          <a:xfrm>
            <a:off x="533400" y="1905000"/>
            <a:ext cx="8610600" cy="1752600"/>
          </a:xfrm>
        </p:spPr>
        <p:txBody>
          <a:bodyPr/>
          <a:lstStyle/>
          <a:p>
            <a:pPr>
              <a:lnSpc>
                <a:spcPct val="125000"/>
              </a:lnSpc>
            </a:pPr>
            <a:r>
              <a:rPr lang="en-US" sz="2400" smtClean="0"/>
              <a:t>Biallelic SNPs: 0 = major allele, 1 = minor allele (reads with non-reference alleles are discarded)</a:t>
            </a:r>
          </a:p>
          <a:p>
            <a:pPr>
              <a:lnSpc>
                <a:spcPct val="125000"/>
              </a:lnSpc>
            </a:pPr>
            <a:r>
              <a:rPr lang="en-US" sz="2400" smtClean="0"/>
              <a:t>SNP genotypes: 0/2 = homozygous major/minor, 1=heterozygous</a:t>
            </a:r>
          </a:p>
        </p:txBody>
      </p:sp>
      <p:sp>
        <p:nvSpPr>
          <p:cNvPr id="60421" name="Line 5"/>
          <p:cNvSpPr>
            <a:spLocks noChangeShapeType="1"/>
          </p:cNvSpPr>
          <p:nvPr/>
        </p:nvSpPr>
        <p:spPr bwMode="auto">
          <a:xfrm>
            <a:off x="2743200" y="5653088"/>
            <a:ext cx="2133600" cy="0"/>
          </a:xfrm>
          <a:prstGeom prst="line">
            <a:avLst/>
          </a:prstGeom>
          <a:noFill/>
          <a:ln w="9525">
            <a:noFill/>
            <a:round/>
            <a:headEnd/>
            <a:tailEnd/>
          </a:ln>
        </p:spPr>
        <p:txBody>
          <a:bodyPr/>
          <a:lstStyle/>
          <a:p>
            <a:endParaRPr lang="en-US"/>
          </a:p>
        </p:txBody>
      </p:sp>
      <p:sp>
        <p:nvSpPr>
          <p:cNvPr id="60422" name="Text Box 11"/>
          <p:cNvSpPr txBox="1">
            <a:spLocks noChangeArrowheads="1"/>
          </p:cNvSpPr>
          <p:nvPr/>
        </p:nvSpPr>
        <p:spPr bwMode="auto">
          <a:xfrm>
            <a:off x="5257800" y="4891088"/>
            <a:ext cx="2322513" cy="366712"/>
          </a:xfrm>
          <a:prstGeom prst="rect">
            <a:avLst/>
          </a:prstGeom>
          <a:noFill/>
          <a:ln w="9525" algn="ctr">
            <a:noFill/>
            <a:miter lim="800000"/>
            <a:headEnd/>
            <a:tailEnd/>
          </a:ln>
        </p:spPr>
        <p:txBody>
          <a:bodyPr wrap="none">
            <a:spAutoFit/>
          </a:bodyPr>
          <a:lstStyle/>
          <a:p>
            <a:pPr marL="533400" indent="-533400">
              <a:lnSpc>
                <a:spcPct val="90000"/>
              </a:lnSpc>
              <a:spcBef>
                <a:spcPct val="20000"/>
              </a:spcBef>
              <a:buClr>
                <a:srgbClr val="CC3300"/>
              </a:buClr>
              <a:buSzPct val="70000"/>
              <a:buFont typeface="Wingdings" pitchFamily="2" charset="2"/>
              <a:buNone/>
            </a:pPr>
            <a:r>
              <a:rPr lang="en-US" sz="2000"/>
              <a:t>Inferred genotypes</a:t>
            </a:r>
          </a:p>
        </p:txBody>
      </p:sp>
      <p:sp>
        <p:nvSpPr>
          <p:cNvPr id="60423" name="Line 14"/>
          <p:cNvSpPr>
            <a:spLocks noChangeShapeType="1"/>
          </p:cNvSpPr>
          <p:nvPr/>
        </p:nvSpPr>
        <p:spPr bwMode="auto">
          <a:xfrm flipH="1" flipV="1">
            <a:off x="4114800" y="5119688"/>
            <a:ext cx="1066800" cy="0"/>
          </a:xfrm>
          <a:prstGeom prst="line">
            <a:avLst/>
          </a:prstGeom>
          <a:noFill/>
          <a:ln w="15875">
            <a:solidFill>
              <a:schemeClr val="tx1"/>
            </a:solidFill>
            <a:round/>
            <a:headEnd/>
            <a:tailEnd type="triangle" w="lg" len="lg"/>
          </a:ln>
        </p:spPr>
        <p:txBody>
          <a:bodyPr/>
          <a:lstStyle/>
          <a:p>
            <a:endParaRPr lang="en-US"/>
          </a:p>
        </p:txBody>
      </p:sp>
      <p:sp>
        <p:nvSpPr>
          <p:cNvPr id="60424" name="Text Box 11"/>
          <p:cNvSpPr txBox="1">
            <a:spLocks noChangeArrowheads="1"/>
          </p:cNvSpPr>
          <p:nvPr/>
        </p:nvSpPr>
        <p:spPr bwMode="auto">
          <a:xfrm>
            <a:off x="5257800" y="4433888"/>
            <a:ext cx="3182938" cy="366712"/>
          </a:xfrm>
          <a:prstGeom prst="rect">
            <a:avLst/>
          </a:prstGeom>
          <a:noFill/>
          <a:ln w="9525" algn="ctr">
            <a:noFill/>
            <a:miter lim="800000"/>
            <a:headEnd/>
            <a:tailEnd/>
          </a:ln>
        </p:spPr>
        <p:txBody>
          <a:bodyPr wrap="none">
            <a:spAutoFit/>
          </a:bodyPr>
          <a:lstStyle/>
          <a:p>
            <a:pPr marL="533400" indent="-533400">
              <a:lnSpc>
                <a:spcPct val="90000"/>
              </a:lnSpc>
              <a:spcBef>
                <a:spcPct val="20000"/>
              </a:spcBef>
              <a:buClr>
                <a:srgbClr val="CC3300"/>
              </a:buClr>
              <a:buSzPct val="70000"/>
              <a:buFont typeface="Wingdings" pitchFamily="2" charset="2"/>
              <a:buNone/>
            </a:pPr>
            <a:r>
              <a:rPr lang="en-US" sz="2000"/>
              <a:t>Mapped reads with allele 0</a:t>
            </a:r>
          </a:p>
        </p:txBody>
      </p:sp>
      <p:sp>
        <p:nvSpPr>
          <p:cNvPr id="60425" name="Line 14"/>
          <p:cNvSpPr>
            <a:spLocks noChangeShapeType="1"/>
          </p:cNvSpPr>
          <p:nvPr/>
        </p:nvSpPr>
        <p:spPr bwMode="auto">
          <a:xfrm flipH="1" flipV="1">
            <a:off x="4114800" y="4662488"/>
            <a:ext cx="1066800" cy="0"/>
          </a:xfrm>
          <a:prstGeom prst="line">
            <a:avLst/>
          </a:prstGeom>
          <a:noFill/>
          <a:ln w="15875">
            <a:solidFill>
              <a:schemeClr val="tx1"/>
            </a:solidFill>
            <a:round/>
            <a:headEnd/>
            <a:tailEnd type="triangle" w="lg" len="lg"/>
          </a:ln>
        </p:spPr>
        <p:txBody>
          <a:bodyPr/>
          <a:lstStyle/>
          <a:p>
            <a:endParaRPr lang="en-US"/>
          </a:p>
        </p:txBody>
      </p:sp>
      <p:sp>
        <p:nvSpPr>
          <p:cNvPr id="60426" name="Text Box 11"/>
          <p:cNvSpPr txBox="1">
            <a:spLocks noChangeArrowheads="1"/>
          </p:cNvSpPr>
          <p:nvPr/>
        </p:nvSpPr>
        <p:spPr bwMode="auto">
          <a:xfrm>
            <a:off x="5257800" y="5348288"/>
            <a:ext cx="3182938" cy="366712"/>
          </a:xfrm>
          <a:prstGeom prst="rect">
            <a:avLst/>
          </a:prstGeom>
          <a:noFill/>
          <a:ln w="9525" algn="ctr">
            <a:noFill/>
            <a:miter lim="800000"/>
            <a:headEnd/>
            <a:tailEnd/>
          </a:ln>
        </p:spPr>
        <p:txBody>
          <a:bodyPr wrap="none">
            <a:spAutoFit/>
          </a:bodyPr>
          <a:lstStyle/>
          <a:p>
            <a:pPr marL="533400" indent="-533400">
              <a:lnSpc>
                <a:spcPct val="90000"/>
              </a:lnSpc>
              <a:spcBef>
                <a:spcPct val="20000"/>
              </a:spcBef>
              <a:buClr>
                <a:srgbClr val="CC3300"/>
              </a:buClr>
              <a:buSzPct val="70000"/>
              <a:buFont typeface="Wingdings" pitchFamily="2" charset="2"/>
              <a:buNone/>
            </a:pPr>
            <a:r>
              <a:rPr lang="en-US" sz="2000"/>
              <a:t>Mapped reads with allele 1</a:t>
            </a:r>
          </a:p>
        </p:txBody>
      </p:sp>
      <p:sp>
        <p:nvSpPr>
          <p:cNvPr id="60427" name="Line 14"/>
          <p:cNvSpPr>
            <a:spLocks noChangeShapeType="1"/>
          </p:cNvSpPr>
          <p:nvPr/>
        </p:nvSpPr>
        <p:spPr bwMode="auto">
          <a:xfrm flipH="1" flipV="1">
            <a:off x="4114800" y="5500688"/>
            <a:ext cx="1066800" cy="0"/>
          </a:xfrm>
          <a:prstGeom prst="line">
            <a:avLst/>
          </a:prstGeom>
          <a:noFill/>
          <a:ln w="15875">
            <a:solidFill>
              <a:schemeClr val="tx1"/>
            </a:solidFill>
            <a:round/>
            <a:headEnd/>
            <a:tailEnd type="triangle" w="lg" len="lg"/>
          </a:ln>
        </p:spPr>
        <p:txBody>
          <a:bodyPr/>
          <a:lstStyle/>
          <a:p>
            <a:endParaRPr lang="en-US"/>
          </a:p>
        </p:txBody>
      </p:sp>
      <p:sp>
        <p:nvSpPr>
          <p:cNvPr id="60428" name="Text Box 59"/>
          <p:cNvSpPr txBox="1">
            <a:spLocks noChangeArrowheads="1"/>
          </p:cNvSpPr>
          <p:nvPr/>
        </p:nvSpPr>
        <p:spPr bwMode="auto">
          <a:xfrm>
            <a:off x="990600" y="4662488"/>
            <a:ext cx="3200400" cy="762000"/>
          </a:xfrm>
          <a:prstGeom prst="rect">
            <a:avLst/>
          </a:prstGeom>
          <a:noFill/>
          <a:ln w="9525">
            <a:noFill/>
            <a:miter lim="800000"/>
            <a:headEnd/>
            <a:tailEnd/>
          </a:ln>
        </p:spPr>
        <p:txBody>
          <a:bodyPr>
            <a:spAutoFit/>
          </a:bodyPr>
          <a:lstStyle/>
          <a:p>
            <a:pPr eaLnBrk="0" hangingPunct="0">
              <a:spcBef>
                <a:spcPct val="50000"/>
              </a:spcBef>
            </a:pPr>
            <a:r>
              <a:rPr lang="en-US" sz="4400"/>
              <a:t>012100120</a:t>
            </a:r>
          </a:p>
        </p:txBody>
      </p:sp>
      <p:sp>
        <p:nvSpPr>
          <p:cNvPr id="60429" name="Line 81"/>
          <p:cNvSpPr>
            <a:spLocks noChangeShapeType="1"/>
          </p:cNvSpPr>
          <p:nvPr/>
        </p:nvSpPr>
        <p:spPr bwMode="auto">
          <a:xfrm>
            <a:off x="1219200" y="4662488"/>
            <a:ext cx="76200" cy="0"/>
          </a:xfrm>
          <a:prstGeom prst="line">
            <a:avLst/>
          </a:prstGeom>
          <a:noFill/>
          <a:ln w="9525">
            <a:solidFill>
              <a:schemeClr val="tx1"/>
            </a:solidFill>
            <a:round/>
            <a:headEnd/>
            <a:tailEnd/>
          </a:ln>
        </p:spPr>
        <p:txBody>
          <a:bodyPr/>
          <a:lstStyle/>
          <a:p>
            <a:endParaRPr lang="en-US"/>
          </a:p>
        </p:txBody>
      </p:sp>
      <p:sp>
        <p:nvSpPr>
          <p:cNvPr id="60430" name="Line 82"/>
          <p:cNvSpPr>
            <a:spLocks noChangeShapeType="1"/>
          </p:cNvSpPr>
          <p:nvPr/>
        </p:nvSpPr>
        <p:spPr bwMode="auto">
          <a:xfrm>
            <a:off x="1219200" y="4738688"/>
            <a:ext cx="76200" cy="0"/>
          </a:xfrm>
          <a:prstGeom prst="line">
            <a:avLst/>
          </a:prstGeom>
          <a:noFill/>
          <a:ln w="9525">
            <a:solidFill>
              <a:schemeClr val="tx1"/>
            </a:solidFill>
            <a:round/>
            <a:headEnd/>
            <a:tailEnd/>
          </a:ln>
        </p:spPr>
        <p:txBody>
          <a:bodyPr/>
          <a:lstStyle/>
          <a:p>
            <a:endParaRPr lang="en-US"/>
          </a:p>
        </p:txBody>
      </p:sp>
      <p:sp>
        <p:nvSpPr>
          <p:cNvPr id="60431" name="Line 83"/>
          <p:cNvSpPr>
            <a:spLocks noChangeShapeType="1"/>
          </p:cNvSpPr>
          <p:nvPr/>
        </p:nvSpPr>
        <p:spPr bwMode="auto">
          <a:xfrm>
            <a:off x="1219200" y="4814888"/>
            <a:ext cx="76200" cy="0"/>
          </a:xfrm>
          <a:prstGeom prst="line">
            <a:avLst/>
          </a:prstGeom>
          <a:noFill/>
          <a:ln w="9525">
            <a:solidFill>
              <a:schemeClr val="tx1"/>
            </a:solidFill>
            <a:round/>
            <a:headEnd/>
            <a:tailEnd/>
          </a:ln>
        </p:spPr>
        <p:txBody>
          <a:bodyPr/>
          <a:lstStyle/>
          <a:p>
            <a:endParaRPr lang="en-US"/>
          </a:p>
        </p:txBody>
      </p:sp>
      <p:sp>
        <p:nvSpPr>
          <p:cNvPr id="60432" name="Line 84"/>
          <p:cNvSpPr>
            <a:spLocks noChangeShapeType="1"/>
          </p:cNvSpPr>
          <p:nvPr/>
        </p:nvSpPr>
        <p:spPr bwMode="auto">
          <a:xfrm>
            <a:off x="1828800" y="5348288"/>
            <a:ext cx="76200" cy="0"/>
          </a:xfrm>
          <a:prstGeom prst="line">
            <a:avLst/>
          </a:prstGeom>
          <a:noFill/>
          <a:ln w="9525">
            <a:solidFill>
              <a:schemeClr val="tx1"/>
            </a:solidFill>
            <a:round/>
            <a:headEnd/>
            <a:tailEnd/>
          </a:ln>
        </p:spPr>
        <p:txBody>
          <a:bodyPr/>
          <a:lstStyle/>
          <a:p>
            <a:endParaRPr lang="en-US"/>
          </a:p>
        </p:txBody>
      </p:sp>
      <p:sp>
        <p:nvSpPr>
          <p:cNvPr id="60433" name="Line 85"/>
          <p:cNvSpPr>
            <a:spLocks noChangeShapeType="1"/>
          </p:cNvSpPr>
          <p:nvPr/>
        </p:nvSpPr>
        <p:spPr bwMode="auto">
          <a:xfrm>
            <a:off x="1828800" y="5424488"/>
            <a:ext cx="76200" cy="0"/>
          </a:xfrm>
          <a:prstGeom prst="line">
            <a:avLst/>
          </a:prstGeom>
          <a:noFill/>
          <a:ln w="9525">
            <a:solidFill>
              <a:schemeClr val="tx1"/>
            </a:solidFill>
            <a:round/>
            <a:headEnd/>
            <a:tailEnd/>
          </a:ln>
        </p:spPr>
        <p:txBody>
          <a:bodyPr/>
          <a:lstStyle/>
          <a:p>
            <a:endParaRPr lang="en-US"/>
          </a:p>
        </p:txBody>
      </p:sp>
      <p:sp>
        <p:nvSpPr>
          <p:cNvPr id="60434" name="Line 86"/>
          <p:cNvSpPr>
            <a:spLocks noChangeShapeType="1"/>
          </p:cNvSpPr>
          <p:nvPr/>
        </p:nvSpPr>
        <p:spPr bwMode="auto">
          <a:xfrm>
            <a:off x="1828800" y="5500688"/>
            <a:ext cx="76200" cy="0"/>
          </a:xfrm>
          <a:prstGeom prst="line">
            <a:avLst/>
          </a:prstGeom>
          <a:noFill/>
          <a:ln w="9525">
            <a:solidFill>
              <a:schemeClr val="tx1"/>
            </a:solidFill>
            <a:round/>
            <a:headEnd/>
            <a:tailEnd/>
          </a:ln>
        </p:spPr>
        <p:txBody>
          <a:bodyPr/>
          <a:lstStyle/>
          <a:p>
            <a:endParaRPr lang="en-US"/>
          </a:p>
        </p:txBody>
      </p:sp>
      <p:sp>
        <p:nvSpPr>
          <p:cNvPr id="60435" name="Line 87"/>
          <p:cNvSpPr>
            <a:spLocks noChangeShapeType="1"/>
          </p:cNvSpPr>
          <p:nvPr/>
        </p:nvSpPr>
        <p:spPr bwMode="auto">
          <a:xfrm>
            <a:off x="2438400" y="4662488"/>
            <a:ext cx="76200" cy="0"/>
          </a:xfrm>
          <a:prstGeom prst="line">
            <a:avLst/>
          </a:prstGeom>
          <a:noFill/>
          <a:ln w="9525">
            <a:solidFill>
              <a:schemeClr val="tx1"/>
            </a:solidFill>
            <a:round/>
            <a:headEnd/>
            <a:tailEnd/>
          </a:ln>
        </p:spPr>
        <p:txBody>
          <a:bodyPr/>
          <a:lstStyle/>
          <a:p>
            <a:endParaRPr lang="en-US"/>
          </a:p>
        </p:txBody>
      </p:sp>
      <p:sp>
        <p:nvSpPr>
          <p:cNvPr id="60436" name="Line 88"/>
          <p:cNvSpPr>
            <a:spLocks noChangeShapeType="1"/>
          </p:cNvSpPr>
          <p:nvPr/>
        </p:nvSpPr>
        <p:spPr bwMode="auto">
          <a:xfrm>
            <a:off x="2438400" y="4738688"/>
            <a:ext cx="76200" cy="0"/>
          </a:xfrm>
          <a:prstGeom prst="line">
            <a:avLst/>
          </a:prstGeom>
          <a:noFill/>
          <a:ln w="9525">
            <a:solidFill>
              <a:schemeClr val="tx1"/>
            </a:solidFill>
            <a:round/>
            <a:headEnd/>
            <a:tailEnd/>
          </a:ln>
        </p:spPr>
        <p:txBody>
          <a:bodyPr/>
          <a:lstStyle/>
          <a:p>
            <a:endParaRPr lang="en-US"/>
          </a:p>
        </p:txBody>
      </p:sp>
      <p:sp>
        <p:nvSpPr>
          <p:cNvPr id="60437" name="Line 89"/>
          <p:cNvSpPr>
            <a:spLocks noChangeShapeType="1"/>
          </p:cNvSpPr>
          <p:nvPr/>
        </p:nvSpPr>
        <p:spPr bwMode="auto">
          <a:xfrm>
            <a:off x="2438400" y="4814888"/>
            <a:ext cx="76200" cy="0"/>
          </a:xfrm>
          <a:prstGeom prst="line">
            <a:avLst/>
          </a:prstGeom>
          <a:noFill/>
          <a:ln w="9525">
            <a:solidFill>
              <a:schemeClr val="tx1"/>
            </a:solidFill>
            <a:round/>
            <a:headEnd/>
            <a:tailEnd/>
          </a:ln>
        </p:spPr>
        <p:txBody>
          <a:bodyPr/>
          <a:lstStyle/>
          <a:p>
            <a:endParaRPr lang="en-US"/>
          </a:p>
        </p:txBody>
      </p:sp>
      <p:sp>
        <p:nvSpPr>
          <p:cNvPr id="60438" name="Line 90"/>
          <p:cNvSpPr>
            <a:spLocks noChangeShapeType="1"/>
          </p:cNvSpPr>
          <p:nvPr/>
        </p:nvSpPr>
        <p:spPr bwMode="auto">
          <a:xfrm>
            <a:off x="2743200" y="4662488"/>
            <a:ext cx="76200" cy="0"/>
          </a:xfrm>
          <a:prstGeom prst="line">
            <a:avLst/>
          </a:prstGeom>
          <a:noFill/>
          <a:ln w="9525">
            <a:solidFill>
              <a:schemeClr val="tx1"/>
            </a:solidFill>
            <a:round/>
            <a:headEnd/>
            <a:tailEnd/>
          </a:ln>
        </p:spPr>
        <p:txBody>
          <a:bodyPr/>
          <a:lstStyle/>
          <a:p>
            <a:endParaRPr lang="en-US"/>
          </a:p>
        </p:txBody>
      </p:sp>
      <p:sp>
        <p:nvSpPr>
          <p:cNvPr id="60439" name="Line 91"/>
          <p:cNvSpPr>
            <a:spLocks noChangeShapeType="1"/>
          </p:cNvSpPr>
          <p:nvPr/>
        </p:nvSpPr>
        <p:spPr bwMode="auto">
          <a:xfrm>
            <a:off x="2743200" y="4738688"/>
            <a:ext cx="76200" cy="0"/>
          </a:xfrm>
          <a:prstGeom prst="line">
            <a:avLst/>
          </a:prstGeom>
          <a:noFill/>
          <a:ln w="9525">
            <a:solidFill>
              <a:schemeClr val="tx1"/>
            </a:solidFill>
            <a:round/>
            <a:headEnd/>
            <a:tailEnd/>
          </a:ln>
        </p:spPr>
        <p:txBody>
          <a:bodyPr/>
          <a:lstStyle/>
          <a:p>
            <a:endParaRPr lang="en-US"/>
          </a:p>
        </p:txBody>
      </p:sp>
      <p:sp>
        <p:nvSpPr>
          <p:cNvPr id="60440" name="Line 92"/>
          <p:cNvSpPr>
            <a:spLocks noChangeShapeType="1"/>
          </p:cNvSpPr>
          <p:nvPr/>
        </p:nvSpPr>
        <p:spPr bwMode="auto">
          <a:xfrm>
            <a:off x="2743200" y="4814888"/>
            <a:ext cx="76200" cy="0"/>
          </a:xfrm>
          <a:prstGeom prst="line">
            <a:avLst/>
          </a:prstGeom>
          <a:noFill/>
          <a:ln w="9525">
            <a:solidFill>
              <a:schemeClr val="tx1"/>
            </a:solidFill>
            <a:round/>
            <a:headEnd/>
            <a:tailEnd/>
          </a:ln>
        </p:spPr>
        <p:txBody>
          <a:bodyPr/>
          <a:lstStyle/>
          <a:p>
            <a:endParaRPr lang="en-US"/>
          </a:p>
        </p:txBody>
      </p:sp>
      <p:sp>
        <p:nvSpPr>
          <p:cNvPr id="60441" name="Line 93"/>
          <p:cNvSpPr>
            <a:spLocks noChangeShapeType="1"/>
          </p:cNvSpPr>
          <p:nvPr/>
        </p:nvSpPr>
        <p:spPr bwMode="auto">
          <a:xfrm>
            <a:off x="3352800" y="5348288"/>
            <a:ext cx="76200" cy="0"/>
          </a:xfrm>
          <a:prstGeom prst="line">
            <a:avLst/>
          </a:prstGeom>
          <a:noFill/>
          <a:ln w="9525">
            <a:solidFill>
              <a:schemeClr val="tx1"/>
            </a:solidFill>
            <a:round/>
            <a:headEnd/>
            <a:tailEnd/>
          </a:ln>
        </p:spPr>
        <p:txBody>
          <a:bodyPr/>
          <a:lstStyle/>
          <a:p>
            <a:endParaRPr lang="en-US"/>
          </a:p>
        </p:txBody>
      </p:sp>
      <p:sp>
        <p:nvSpPr>
          <p:cNvPr id="60442" name="Line 94"/>
          <p:cNvSpPr>
            <a:spLocks noChangeShapeType="1"/>
          </p:cNvSpPr>
          <p:nvPr/>
        </p:nvSpPr>
        <p:spPr bwMode="auto">
          <a:xfrm>
            <a:off x="3352800" y="5424488"/>
            <a:ext cx="76200" cy="0"/>
          </a:xfrm>
          <a:prstGeom prst="line">
            <a:avLst/>
          </a:prstGeom>
          <a:noFill/>
          <a:ln w="9525">
            <a:solidFill>
              <a:schemeClr val="tx1"/>
            </a:solidFill>
            <a:round/>
            <a:headEnd/>
            <a:tailEnd/>
          </a:ln>
        </p:spPr>
        <p:txBody>
          <a:bodyPr/>
          <a:lstStyle/>
          <a:p>
            <a:endParaRPr lang="en-US"/>
          </a:p>
        </p:txBody>
      </p:sp>
      <p:sp>
        <p:nvSpPr>
          <p:cNvPr id="60443" name="Line 95"/>
          <p:cNvSpPr>
            <a:spLocks noChangeShapeType="1"/>
          </p:cNvSpPr>
          <p:nvPr/>
        </p:nvSpPr>
        <p:spPr bwMode="auto">
          <a:xfrm>
            <a:off x="3352800" y="5500688"/>
            <a:ext cx="76200" cy="0"/>
          </a:xfrm>
          <a:prstGeom prst="line">
            <a:avLst/>
          </a:prstGeom>
          <a:noFill/>
          <a:ln w="9525">
            <a:solidFill>
              <a:schemeClr val="tx1"/>
            </a:solidFill>
            <a:round/>
            <a:headEnd/>
            <a:tailEnd/>
          </a:ln>
        </p:spPr>
        <p:txBody>
          <a:bodyPr/>
          <a:lstStyle/>
          <a:p>
            <a:endParaRPr lang="en-US"/>
          </a:p>
        </p:txBody>
      </p:sp>
      <p:sp>
        <p:nvSpPr>
          <p:cNvPr id="60444" name="Line 96"/>
          <p:cNvSpPr>
            <a:spLocks noChangeShapeType="1"/>
          </p:cNvSpPr>
          <p:nvPr/>
        </p:nvSpPr>
        <p:spPr bwMode="auto">
          <a:xfrm>
            <a:off x="3657600" y="4662488"/>
            <a:ext cx="76200" cy="0"/>
          </a:xfrm>
          <a:prstGeom prst="line">
            <a:avLst/>
          </a:prstGeom>
          <a:noFill/>
          <a:ln w="9525">
            <a:solidFill>
              <a:schemeClr val="tx1"/>
            </a:solidFill>
            <a:round/>
            <a:headEnd/>
            <a:tailEnd/>
          </a:ln>
        </p:spPr>
        <p:txBody>
          <a:bodyPr/>
          <a:lstStyle/>
          <a:p>
            <a:endParaRPr lang="en-US"/>
          </a:p>
        </p:txBody>
      </p:sp>
      <p:sp>
        <p:nvSpPr>
          <p:cNvPr id="60445" name="Line 97"/>
          <p:cNvSpPr>
            <a:spLocks noChangeShapeType="1"/>
          </p:cNvSpPr>
          <p:nvPr/>
        </p:nvSpPr>
        <p:spPr bwMode="auto">
          <a:xfrm>
            <a:off x="3657600" y="4738688"/>
            <a:ext cx="76200" cy="0"/>
          </a:xfrm>
          <a:prstGeom prst="line">
            <a:avLst/>
          </a:prstGeom>
          <a:noFill/>
          <a:ln w="9525">
            <a:solidFill>
              <a:schemeClr val="tx1"/>
            </a:solidFill>
            <a:round/>
            <a:headEnd/>
            <a:tailEnd/>
          </a:ln>
        </p:spPr>
        <p:txBody>
          <a:bodyPr/>
          <a:lstStyle/>
          <a:p>
            <a:endParaRPr lang="en-US"/>
          </a:p>
        </p:txBody>
      </p:sp>
      <p:sp>
        <p:nvSpPr>
          <p:cNvPr id="60446" name="Line 98"/>
          <p:cNvSpPr>
            <a:spLocks noChangeShapeType="1"/>
          </p:cNvSpPr>
          <p:nvPr/>
        </p:nvSpPr>
        <p:spPr bwMode="auto">
          <a:xfrm>
            <a:off x="3657600" y="4814888"/>
            <a:ext cx="76200" cy="0"/>
          </a:xfrm>
          <a:prstGeom prst="line">
            <a:avLst/>
          </a:prstGeom>
          <a:noFill/>
          <a:ln w="9525">
            <a:solidFill>
              <a:schemeClr val="tx1"/>
            </a:solidFill>
            <a:round/>
            <a:headEnd/>
            <a:tailEnd/>
          </a:ln>
        </p:spPr>
        <p:txBody>
          <a:bodyPr/>
          <a:lstStyle/>
          <a:p>
            <a:endParaRPr lang="en-US"/>
          </a:p>
        </p:txBody>
      </p:sp>
      <p:sp>
        <p:nvSpPr>
          <p:cNvPr id="60447" name="Line 99"/>
          <p:cNvSpPr>
            <a:spLocks noChangeShapeType="1"/>
          </p:cNvSpPr>
          <p:nvPr/>
        </p:nvSpPr>
        <p:spPr bwMode="auto">
          <a:xfrm>
            <a:off x="1828800" y="5576888"/>
            <a:ext cx="76200" cy="0"/>
          </a:xfrm>
          <a:prstGeom prst="line">
            <a:avLst/>
          </a:prstGeom>
          <a:noFill/>
          <a:ln w="9525">
            <a:solidFill>
              <a:schemeClr val="tx1"/>
            </a:solidFill>
            <a:round/>
            <a:headEnd/>
            <a:tailEnd/>
          </a:ln>
        </p:spPr>
        <p:txBody>
          <a:bodyPr/>
          <a:lstStyle/>
          <a:p>
            <a:endParaRPr lang="en-US"/>
          </a:p>
        </p:txBody>
      </p:sp>
      <p:sp>
        <p:nvSpPr>
          <p:cNvPr id="60448" name="Line 100"/>
          <p:cNvSpPr>
            <a:spLocks noChangeShapeType="1"/>
          </p:cNvSpPr>
          <p:nvPr/>
        </p:nvSpPr>
        <p:spPr bwMode="auto">
          <a:xfrm>
            <a:off x="1828800" y="5653088"/>
            <a:ext cx="76200" cy="0"/>
          </a:xfrm>
          <a:prstGeom prst="line">
            <a:avLst/>
          </a:prstGeom>
          <a:noFill/>
          <a:ln w="9525">
            <a:solidFill>
              <a:schemeClr val="tx1"/>
            </a:solidFill>
            <a:round/>
            <a:headEnd/>
            <a:tailEnd/>
          </a:ln>
        </p:spPr>
        <p:txBody>
          <a:bodyPr/>
          <a:lstStyle/>
          <a:p>
            <a:endParaRPr lang="en-US"/>
          </a:p>
        </p:txBody>
      </p:sp>
      <p:sp>
        <p:nvSpPr>
          <p:cNvPr id="60449" name="Line 101"/>
          <p:cNvSpPr>
            <a:spLocks noChangeShapeType="1"/>
          </p:cNvSpPr>
          <p:nvPr/>
        </p:nvSpPr>
        <p:spPr bwMode="auto">
          <a:xfrm>
            <a:off x="1828800" y="5729288"/>
            <a:ext cx="76200" cy="0"/>
          </a:xfrm>
          <a:prstGeom prst="line">
            <a:avLst/>
          </a:prstGeom>
          <a:noFill/>
          <a:ln w="9525">
            <a:solidFill>
              <a:schemeClr val="tx1"/>
            </a:solidFill>
            <a:round/>
            <a:headEnd/>
            <a:tailEnd/>
          </a:ln>
        </p:spPr>
        <p:txBody>
          <a:bodyPr/>
          <a:lstStyle/>
          <a:p>
            <a:endParaRPr lang="en-US"/>
          </a:p>
        </p:txBody>
      </p:sp>
      <p:sp>
        <p:nvSpPr>
          <p:cNvPr id="60450" name="Line 102"/>
          <p:cNvSpPr>
            <a:spLocks noChangeShapeType="1"/>
          </p:cNvSpPr>
          <p:nvPr/>
        </p:nvSpPr>
        <p:spPr bwMode="auto">
          <a:xfrm>
            <a:off x="3352800" y="5576888"/>
            <a:ext cx="76200" cy="0"/>
          </a:xfrm>
          <a:prstGeom prst="line">
            <a:avLst/>
          </a:prstGeom>
          <a:noFill/>
          <a:ln w="9525">
            <a:solidFill>
              <a:schemeClr val="tx1"/>
            </a:solidFill>
            <a:round/>
            <a:headEnd/>
            <a:tailEnd/>
          </a:ln>
        </p:spPr>
        <p:txBody>
          <a:bodyPr/>
          <a:lstStyle/>
          <a:p>
            <a:endParaRPr lang="en-US"/>
          </a:p>
        </p:txBody>
      </p:sp>
      <p:sp>
        <p:nvSpPr>
          <p:cNvPr id="60451" name="Line 103"/>
          <p:cNvSpPr>
            <a:spLocks noChangeShapeType="1"/>
          </p:cNvSpPr>
          <p:nvPr/>
        </p:nvSpPr>
        <p:spPr bwMode="auto">
          <a:xfrm>
            <a:off x="3352800" y="5653088"/>
            <a:ext cx="76200" cy="0"/>
          </a:xfrm>
          <a:prstGeom prst="line">
            <a:avLst/>
          </a:prstGeom>
          <a:noFill/>
          <a:ln w="9525">
            <a:solidFill>
              <a:schemeClr val="tx1"/>
            </a:solidFill>
            <a:round/>
            <a:headEnd/>
            <a:tailEnd/>
          </a:ln>
        </p:spPr>
        <p:txBody>
          <a:bodyPr/>
          <a:lstStyle/>
          <a:p>
            <a:endParaRPr lang="en-US"/>
          </a:p>
        </p:txBody>
      </p:sp>
      <p:sp>
        <p:nvSpPr>
          <p:cNvPr id="60452" name="Line 104"/>
          <p:cNvSpPr>
            <a:spLocks noChangeShapeType="1"/>
          </p:cNvSpPr>
          <p:nvPr/>
        </p:nvSpPr>
        <p:spPr bwMode="auto">
          <a:xfrm>
            <a:off x="3352800" y="5729288"/>
            <a:ext cx="76200" cy="0"/>
          </a:xfrm>
          <a:prstGeom prst="line">
            <a:avLst/>
          </a:prstGeom>
          <a:noFill/>
          <a:ln w="9525">
            <a:solidFill>
              <a:schemeClr val="tx1"/>
            </a:solidFill>
            <a:round/>
            <a:headEnd/>
            <a:tailEnd/>
          </a:ln>
        </p:spPr>
        <p:txBody>
          <a:bodyPr/>
          <a:lstStyle/>
          <a:p>
            <a:endParaRPr lang="en-US"/>
          </a:p>
        </p:txBody>
      </p:sp>
      <p:sp>
        <p:nvSpPr>
          <p:cNvPr id="60453" name="Line 106"/>
          <p:cNvSpPr>
            <a:spLocks noChangeShapeType="1"/>
          </p:cNvSpPr>
          <p:nvPr/>
        </p:nvSpPr>
        <p:spPr bwMode="auto">
          <a:xfrm>
            <a:off x="1219200" y="4510088"/>
            <a:ext cx="76200" cy="0"/>
          </a:xfrm>
          <a:prstGeom prst="line">
            <a:avLst/>
          </a:prstGeom>
          <a:noFill/>
          <a:ln w="9525">
            <a:solidFill>
              <a:schemeClr val="tx1"/>
            </a:solidFill>
            <a:round/>
            <a:headEnd/>
            <a:tailEnd/>
          </a:ln>
        </p:spPr>
        <p:txBody>
          <a:bodyPr/>
          <a:lstStyle/>
          <a:p>
            <a:endParaRPr lang="en-US"/>
          </a:p>
        </p:txBody>
      </p:sp>
      <p:sp>
        <p:nvSpPr>
          <p:cNvPr id="60454" name="Line 107"/>
          <p:cNvSpPr>
            <a:spLocks noChangeShapeType="1"/>
          </p:cNvSpPr>
          <p:nvPr/>
        </p:nvSpPr>
        <p:spPr bwMode="auto">
          <a:xfrm>
            <a:off x="1219200" y="4586288"/>
            <a:ext cx="76200" cy="0"/>
          </a:xfrm>
          <a:prstGeom prst="line">
            <a:avLst/>
          </a:prstGeom>
          <a:noFill/>
          <a:ln w="9525">
            <a:solidFill>
              <a:schemeClr val="tx1"/>
            </a:solidFill>
            <a:round/>
            <a:headEnd/>
            <a:tailEnd/>
          </a:ln>
        </p:spPr>
        <p:txBody>
          <a:bodyPr/>
          <a:lstStyle/>
          <a:p>
            <a:endParaRPr lang="en-US"/>
          </a:p>
        </p:txBody>
      </p:sp>
      <p:sp>
        <p:nvSpPr>
          <p:cNvPr id="60455" name="Line 110"/>
          <p:cNvSpPr>
            <a:spLocks noChangeShapeType="1"/>
          </p:cNvSpPr>
          <p:nvPr/>
        </p:nvSpPr>
        <p:spPr bwMode="auto">
          <a:xfrm>
            <a:off x="2438400" y="4586288"/>
            <a:ext cx="76200" cy="0"/>
          </a:xfrm>
          <a:prstGeom prst="line">
            <a:avLst/>
          </a:prstGeom>
          <a:noFill/>
          <a:ln w="9525">
            <a:solidFill>
              <a:schemeClr val="tx1"/>
            </a:solidFill>
            <a:round/>
            <a:headEnd/>
            <a:tailEnd/>
          </a:ln>
        </p:spPr>
        <p:txBody>
          <a:bodyPr/>
          <a:lstStyle/>
          <a:p>
            <a:endParaRPr lang="en-US"/>
          </a:p>
        </p:txBody>
      </p:sp>
      <p:sp>
        <p:nvSpPr>
          <p:cNvPr id="60456" name="Line 111"/>
          <p:cNvSpPr>
            <a:spLocks noChangeShapeType="1"/>
          </p:cNvSpPr>
          <p:nvPr/>
        </p:nvSpPr>
        <p:spPr bwMode="auto">
          <a:xfrm>
            <a:off x="2743200" y="4510088"/>
            <a:ext cx="76200" cy="0"/>
          </a:xfrm>
          <a:prstGeom prst="line">
            <a:avLst/>
          </a:prstGeom>
          <a:noFill/>
          <a:ln w="9525">
            <a:solidFill>
              <a:schemeClr val="tx1"/>
            </a:solidFill>
            <a:round/>
            <a:headEnd/>
            <a:tailEnd/>
          </a:ln>
        </p:spPr>
        <p:txBody>
          <a:bodyPr/>
          <a:lstStyle/>
          <a:p>
            <a:endParaRPr lang="en-US"/>
          </a:p>
        </p:txBody>
      </p:sp>
      <p:sp>
        <p:nvSpPr>
          <p:cNvPr id="60457" name="Line 112"/>
          <p:cNvSpPr>
            <a:spLocks noChangeShapeType="1"/>
          </p:cNvSpPr>
          <p:nvPr/>
        </p:nvSpPr>
        <p:spPr bwMode="auto">
          <a:xfrm>
            <a:off x="2743200" y="4586288"/>
            <a:ext cx="76200" cy="0"/>
          </a:xfrm>
          <a:prstGeom prst="line">
            <a:avLst/>
          </a:prstGeom>
          <a:noFill/>
          <a:ln w="9525">
            <a:solidFill>
              <a:schemeClr val="tx1"/>
            </a:solidFill>
            <a:round/>
            <a:headEnd/>
            <a:tailEnd/>
          </a:ln>
        </p:spPr>
        <p:txBody>
          <a:bodyPr/>
          <a:lstStyle/>
          <a:p>
            <a:endParaRPr lang="en-US"/>
          </a:p>
        </p:txBody>
      </p:sp>
      <p:sp>
        <p:nvSpPr>
          <p:cNvPr id="60458" name="Line 113"/>
          <p:cNvSpPr>
            <a:spLocks noChangeShapeType="1"/>
          </p:cNvSpPr>
          <p:nvPr/>
        </p:nvSpPr>
        <p:spPr bwMode="auto">
          <a:xfrm>
            <a:off x="2743200" y="4662488"/>
            <a:ext cx="76200" cy="0"/>
          </a:xfrm>
          <a:prstGeom prst="line">
            <a:avLst/>
          </a:prstGeom>
          <a:noFill/>
          <a:ln w="9525">
            <a:solidFill>
              <a:schemeClr val="tx1"/>
            </a:solidFill>
            <a:round/>
            <a:headEnd/>
            <a:tailEnd/>
          </a:ln>
        </p:spPr>
        <p:txBody>
          <a:bodyPr/>
          <a:lstStyle/>
          <a:p>
            <a:endParaRPr lang="en-US"/>
          </a:p>
        </p:txBody>
      </p:sp>
      <p:sp>
        <p:nvSpPr>
          <p:cNvPr id="60459" name="Line 115"/>
          <p:cNvSpPr>
            <a:spLocks noChangeShapeType="1"/>
          </p:cNvSpPr>
          <p:nvPr/>
        </p:nvSpPr>
        <p:spPr bwMode="auto">
          <a:xfrm>
            <a:off x="3657600" y="4510088"/>
            <a:ext cx="76200" cy="0"/>
          </a:xfrm>
          <a:prstGeom prst="line">
            <a:avLst/>
          </a:prstGeom>
          <a:noFill/>
          <a:ln w="9525">
            <a:solidFill>
              <a:schemeClr val="tx1"/>
            </a:solidFill>
            <a:round/>
            <a:headEnd/>
            <a:tailEnd/>
          </a:ln>
        </p:spPr>
        <p:txBody>
          <a:bodyPr/>
          <a:lstStyle/>
          <a:p>
            <a:endParaRPr lang="en-US"/>
          </a:p>
        </p:txBody>
      </p:sp>
      <p:sp>
        <p:nvSpPr>
          <p:cNvPr id="60460" name="Line 116"/>
          <p:cNvSpPr>
            <a:spLocks noChangeShapeType="1"/>
          </p:cNvSpPr>
          <p:nvPr/>
        </p:nvSpPr>
        <p:spPr bwMode="auto">
          <a:xfrm>
            <a:off x="3657600" y="4586288"/>
            <a:ext cx="76200" cy="0"/>
          </a:xfrm>
          <a:prstGeom prst="line">
            <a:avLst/>
          </a:prstGeom>
          <a:noFill/>
          <a:ln w="9525">
            <a:solidFill>
              <a:schemeClr val="tx1"/>
            </a:solidFill>
            <a:round/>
            <a:headEnd/>
            <a:tailEnd/>
          </a:ln>
        </p:spPr>
        <p:txBody>
          <a:bodyPr/>
          <a:lstStyle/>
          <a:p>
            <a:endParaRPr lang="en-US"/>
          </a:p>
        </p:txBody>
      </p:sp>
      <p:sp>
        <p:nvSpPr>
          <p:cNvPr id="60461" name="Line 117"/>
          <p:cNvSpPr>
            <a:spLocks noChangeShapeType="1"/>
          </p:cNvSpPr>
          <p:nvPr/>
        </p:nvSpPr>
        <p:spPr bwMode="auto">
          <a:xfrm>
            <a:off x="1524000" y="4662488"/>
            <a:ext cx="76200" cy="0"/>
          </a:xfrm>
          <a:prstGeom prst="line">
            <a:avLst/>
          </a:prstGeom>
          <a:noFill/>
          <a:ln w="9525">
            <a:solidFill>
              <a:schemeClr val="tx1"/>
            </a:solidFill>
            <a:round/>
            <a:headEnd/>
            <a:tailEnd/>
          </a:ln>
        </p:spPr>
        <p:txBody>
          <a:bodyPr/>
          <a:lstStyle/>
          <a:p>
            <a:endParaRPr lang="en-US"/>
          </a:p>
        </p:txBody>
      </p:sp>
      <p:sp>
        <p:nvSpPr>
          <p:cNvPr id="60462" name="Line 118"/>
          <p:cNvSpPr>
            <a:spLocks noChangeShapeType="1"/>
          </p:cNvSpPr>
          <p:nvPr/>
        </p:nvSpPr>
        <p:spPr bwMode="auto">
          <a:xfrm>
            <a:off x="1524000" y="4738688"/>
            <a:ext cx="76200" cy="0"/>
          </a:xfrm>
          <a:prstGeom prst="line">
            <a:avLst/>
          </a:prstGeom>
          <a:noFill/>
          <a:ln w="9525">
            <a:solidFill>
              <a:schemeClr val="tx1"/>
            </a:solidFill>
            <a:round/>
            <a:headEnd/>
            <a:tailEnd/>
          </a:ln>
        </p:spPr>
        <p:txBody>
          <a:bodyPr/>
          <a:lstStyle/>
          <a:p>
            <a:endParaRPr lang="en-US"/>
          </a:p>
        </p:txBody>
      </p:sp>
      <p:sp>
        <p:nvSpPr>
          <p:cNvPr id="60463" name="Line 119"/>
          <p:cNvSpPr>
            <a:spLocks noChangeShapeType="1"/>
          </p:cNvSpPr>
          <p:nvPr/>
        </p:nvSpPr>
        <p:spPr bwMode="auto">
          <a:xfrm>
            <a:off x="1524000" y="4814888"/>
            <a:ext cx="76200" cy="0"/>
          </a:xfrm>
          <a:prstGeom prst="line">
            <a:avLst/>
          </a:prstGeom>
          <a:noFill/>
          <a:ln w="9525">
            <a:solidFill>
              <a:schemeClr val="tx1"/>
            </a:solidFill>
            <a:round/>
            <a:headEnd/>
            <a:tailEnd/>
          </a:ln>
        </p:spPr>
        <p:txBody>
          <a:bodyPr/>
          <a:lstStyle/>
          <a:p>
            <a:endParaRPr lang="en-US"/>
          </a:p>
        </p:txBody>
      </p:sp>
      <p:sp>
        <p:nvSpPr>
          <p:cNvPr id="60464" name="Line 120"/>
          <p:cNvSpPr>
            <a:spLocks noChangeShapeType="1"/>
          </p:cNvSpPr>
          <p:nvPr/>
        </p:nvSpPr>
        <p:spPr bwMode="auto">
          <a:xfrm>
            <a:off x="1524000" y="5348288"/>
            <a:ext cx="76200" cy="0"/>
          </a:xfrm>
          <a:prstGeom prst="line">
            <a:avLst/>
          </a:prstGeom>
          <a:noFill/>
          <a:ln w="9525">
            <a:solidFill>
              <a:schemeClr val="tx1"/>
            </a:solidFill>
            <a:round/>
            <a:headEnd/>
            <a:tailEnd/>
          </a:ln>
        </p:spPr>
        <p:txBody>
          <a:bodyPr/>
          <a:lstStyle/>
          <a:p>
            <a:endParaRPr lang="en-US"/>
          </a:p>
        </p:txBody>
      </p:sp>
      <p:sp>
        <p:nvSpPr>
          <p:cNvPr id="60465" name="Line 121"/>
          <p:cNvSpPr>
            <a:spLocks noChangeShapeType="1"/>
          </p:cNvSpPr>
          <p:nvPr/>
        </p:nvSpPr>
        <p:spPr bwMode="auto">
          <a:xfrm>
            <a:off x="1524000" y="5424488"/>
            <a:ext cx="76200" cy="0"/>
          </a:xfrm>
          <a:prstGeom prst="line">
            <a:avLst/>
          </a:prstGeom>
          <a:noFill/>
          <a:ln w="9525">
            <a:solidFill>
              <a:schemeClr val="tx1"/>
            </a:solidFill>
            <a:round/>
            <a:headEnd/>
            <a:tailEnd/>
          </a:ln>
        </p:spPr>
        <p:txBody>
          <a:bodyPr/>
          <a:lstStyle/>
          <a:p>
            <a:endParaRPr lang="en-US"/>
          </a:p>
        </p:txBody>
      </p:sp>
      <p:sp>
        <p:nvSpPr>
          <p:cNvPr id="60466" name="Line 122"/>
          <p:cNvSpPr>
            <a:spLocks noChangeShapeType="1"/>
          </p:cNvSpPr>
          <p:nvPr/>
        </p:nvSpPr>
        <p:spPr bwMode="auto">
          <a:xfrm>
            <a:off x="1524000" y="5500688"/>
            <a:ext cx="76200" cy="0"/>
          </a:xfrm>
          <a:prstGeom prst="line">
            <a:avLst/>
          </a:prstGeom>
          <a:noFill/>
          <a:ln w="9525">
            <a:solidFill>
              <a:schemeClr val="tx1"/>
            </a:solidFill>
            <a:round/>
            <a:headEnd/>
            <a:tailEnd/>
          </a:ln>
        </p:spPr>
        <p:txBody>
          <a:bodyPr/>
          <a:lstStyle/>
          <a:p>
            <a:endParaRPr lang="en-US"/>
          </a:p>
        </p:txBody>
      </p:sp>
      <p:sp>
        <p:nvSpPr>
          <p:cNvPr id="60467" name="Line 123"/>
          <p:cNvSpPr>
            <a:spLocks noChangeShapeType="1"/>
          </p:cNvSpPr>
          <p:nvPr/>
        </p:nvSpPr>
        <p:spPr bwMode="auto">
          <a:xfrm>
            <a:off x="2133600" y="4662488"/>
            <a:ext cx="76200" cy="0"/>
          </a:xfrm>
          <a:prstGeom prst="line">
            <a:avLst/>
          </a:prstGeom>
          <a:noFill/>
          <a:ln w="9525">
            <a:solidFill>
              <a:schemeClr val="tx1"/>
            </a:solidFill>
            <a:round/>
            <a:headEnd/>
            <a:tailEnd/>
          </a:ln>
        </p:spPr>
        <p:txBody>
          <a:bodyPr/>
          <a:lstStyle/>
          <a:p>
            <a:endParaRPr lang="en-US"/>
          </a:p>
        </p:txBody>
      </p:sp>
      <p:sp>
        <p:nvSpPr>
          <p:cNvPr id="60468" name="Line 124"/>
          <p:cNvSpPr>
            <a:spLocks noChangeShapeType="1"/>
          </p:cNvSpPr>
          <p:nvPr/>
        </p:nvSpPr>
        <p:spPr bwMode="auto">
          <a:xfrm>
            <a:off x="2133600" y="4738688"/>
            <a:ext cx="76200" cy="0"/>
          </a:xfrm>
          <a:prstGeom prst="line">
            <a:avLst/>
          </a:prstGeom>
          <a:noFill/>
          <a:ln w="9525">
            <a:solidFill>
              <a:schemeClr val="tx1"/>
            </a:solidFill>
            <a:round/>
            <a:headEnd/>
            <a:tailEnd/>
          </a:ln>
        </p:spPr>
        <p:txBody>
          <a:bodyPr/>
          <a:lstStyle/>
          <a:p>
            <a:endParaRPr lang="en-US"/>
          </a:p>
        </p:txBody>
      </p:sp>
      <p:sp>
        <p:nvSpPr>
          <p:cNvPr id="60469" name="Line 125"/>
          <p:cNvSpPr>
            <a:spLocks noChangeShapeType="1"/>
          </p:cNvSpPr>
          <p:nvPr/>
        </p:nvSpPr>
        <p:spPr bwMode="auto">
          <a:xfrm>
            <a:off x="2133600" y="4814888"/>
            <a:ext cx="76200" cy="0"/>
          </a:xfrm>
          <a:prstGeom prst="line">
            <a:avLst/>
          </a:prstGeom>
          <a:noFill/>
          <a:ln w="9525">
            <a:solidFill>
              <a:schemeClr val="tx1"/>
            </a:solidFill>
            <a:round/>
            <a:headEnd/>
            <a:tailEnd/>
          </a:ln>
        </p:spPr>
        <p:txBody>
          <a:bodyPr/>
          <a:lstStyle/>
          <a:p>
            <a:endParaRPr lang="en-US"/>
          </a:p>
        </p:txBody>
      </p:sp>
      <p:sp>
        <p:nvSpPr>
          <p:cNvPr id="60470" name="Line 126"/>
          <p:cNvSpPr>
            <a:spLocks noChangeShapeType="1"/>
          </p:cNvSpPr>
          <p:nvPr/>
        </p:nvSpPr>
        <p:spPr bwMode="auto">
          <a:xfrm>
            <a:off x="2133600" y="5348288"/>
            <a:ext cx="76200" cy="0"/>
          </a:xfrm>
          <a:prstGeom prst="line">
            <a:avLst/>
          </a:prstGeom>
          <a:noFill/>
          <a:ln w="9525">
            <a:solidFill>
              <a:schemeClr val="tx1"/>
            </a:solidFill>
            <a:round/>
            <a:headEnd/>
            <a:tailEnd/>
          </a:ln>
        </p:spPr>
        <p:txBody>
          <a:bodyPr/>
          <a:lstStyle/>
          <a:p>
            <a:endParaRPr lang="en-US"/>
          </a:p>
        </p:txBody>
      </p:sp>
      <p:sp>
        <p:nvSpPr>
          <p:cNvPr id="60471" name="Line 127"/>
          <p:cNvSpPr>
            <a:spLocks noChangeShapeType="1"/>
          </p:cNvSpPr>
          <p:nvPr/>
        </p:nvSpPr>
        <p:spPr bwMode="auto">
          <a:xfrm>
            <a:off x="2133600" y="5424488"/>
            <a:ext cx="76200" cy="0"/>
          </a:xfrm>
          <a:prstGeom prst="line">
            <a:avLst/>
          </a:prstGeom>
          <a:noFill/>
          <a:ln w="9525">
            <a:solidFill>
              <a:schemeClr val="tx1"/>
            </a:solidFill>
            <a:round/>
            <a:headEnd/>
            <a:tailEnd/>
          </a:ln>
        </p:spPr>
        <p:txBody>
          <a:bodyPr/>
          <a:lstStyle/>
          <a:p>
            <a:endParaRPr lang="en-US"/>
          </a:p>
        </p:txBody>
      </p:sp>
      <p:sp>
        <p:nvSpPr>
          <p:cNvPr id="60472" name="Line 128"/>
          <p:cNvSpPr>
            <a:spLocks noChangeShapeType="1"/>
          </p:cNvSpPr>
          <p:nvPr/>
        </p:nvSpPr>
        <p:spPr bwMode="auto">
          <a:xfrm>
            <a:off x="2133600" y="5500688"/>
            <a:ext cx="76200" cy="0"/>
          </a:xfrm>
          <a:prstGeom prst="line">
            <a:avLst/>
          </a:prstGeom>
          <a:noFill/>
          <a:ln w="9525">
            <a:solidFill>
              <a:schemeClr val="tx1"/>
            </a:solidFill>
            <a:round/>
            <a:headEnd/>
            <a:tailEnd/>
          </a:ln>
        </p:spPr>
        <p:txBody>
          <a:bodyPr/>
          <a:lstStyle/>
          <a:p>
            <a:endParaRPr lang="en-US"/>
          </a:p>
        </p:txBody>
      </p:sp>
      <p:sp>
        <p:nvSpPr>
          <p:cNvPr id="60473" name="Line 129"/>
          <p:cNvSpPr>
            <a:spLocks noChangeShapeType="1"/>
          </p:cNvSpPr>
          <p:nvPr/>
        </p:nvSpPr>
        <p:spPr bwMode="auto">
          <a:xfrm>
            <a:off x="3048000" y="5348288"/>
            <a:ext cx="76200" cy="0"/>
          </a:xfrm>
          <a:prstGeom prst="line">
            <a:avLst/>
          </a:prstGeom>
          <a:noFill/>
          <a:ln w="9525">
            <a:solidFill>
              <a:schemeClr val="tx1"/>
            </a:solidFill>
            <a:round/>
            <a:headEnd/>
            <a:tailEnd/>
          </a:ln>
        </p:spPr>
        <p:txBody>
          <a:bodyPr/>
          <a:lstStyle/>
          <a:p>
            <a:endParaRPr lang="en-US"/>
          </a:p>
        </p:txBody>
      </p:sp>
      <p:sp>
        <p:nvSpPr>
          <p:cNvPr id="60474" name="Line 130"/>
          <p:cNvSpPr>
            <a:spLocks noChangeShapeType="1"/>
          </p:cNvSpPr>
          <p:nvPr/>
        </p:nvSpPr>
        <p:spPr bwMode="auto">
          <a:xfrm>
            <a:off x="3048000" y="5424488"/>
            <a:ext cx="76200" cy="0"/>
          </a:xfrm>
          <a:prstGeom prst="line">
            <a:avLst/>
          </a:prstGeom>
          <a:noFill/>
          <a:ln w="9525">
            <a:solidFill>
              <a:schemeClr val="tx1"/>
            </a:solidFill>
            <a:round/>
            <a:headEnd/>
            <a:tailEnd/>
          </a:ln>
        </p:spPr>
        <p:txBody>
          <a:bodyPr/>
          <a:lstStyle/>
          <a:p>
            <a:endParaRPr lang="en-US"/>
          </a:p>
        </p:txBody>
      </p:sp>
      <p:sp>
        <p:nvSpPr>
          <p:cNvPr id="60475" name="Line 131"/>
          <p:cNvSpPr>
            <a:spLocks noChangeShapeType="1"/>
          </p:cNvSpPr>
          <p:nvPr/>
        </p:nvSpPr>
        <p:spPr bwMode="auto">
          <a:xfrm>
            <a:off x="3048000" y="5500688"/>
            <a:ext cx="76200" cy="0"/>
          </a:xfrm>
          <a:prstGeom prst="line">
            <a:avLst/>
          </a:prstGeom>
          <a:noFill/>
          <a:ln w="9525">
            <a:solidFill>
              <a:schemeClr val="tx1"/>
            </a:solidFill>
            <a:round/>
            <a:headEnd/>
            <a:tailEnd/>
          </a:ln>
        </p:spPr>
        <p:txBody>
          <a:bodyPr/>
          <a:lstStyle/>
          <a:p>
            <a:endParaRPr lang="en-US"/>
          </a:p>
        </p:txBody>
      </p:sp>
      <p:sp>
        <p:nvSpPr>
          <p:cNvPr id="60476" name="Line 132"/>
          <p:cNvSpPr>
            <a:spLocks noChangeShapeType="1"/>
          </p:cNvSpPr>
          <p:nvPr/>
        </p:nvSpPr>
        <p:spPr bwMode="auto">
          <a:xfrm>
            <a:off x="3048000" y="4662488"/>
            <a:ext cx="76200" cy="0"/>
          </a:xfrm>
          <a:prstGeom prst="line">
            <a:avLst/>
          </a:prstGeom>
          <a:noFill/>
          <a:ln w="9525">
            <a:solidFill>
              <a:schemeClr val="tx1"/>
            </a:solidFill>
            <a:round/>
            <a:headEnd/>
            <a:tailEnd/>
          </a:ln>
        </p:spPr>
        <p:txBody>
          <a:bodyPr/>
          <a:lstStyle/>
          <a:p>
            <a:endParaRPr lang="en-US"/>
          </a:p>
        </p:txBody>
      </p:sp>
      <p:sp>
        <p:nvSpPr>
          <p:cNvPr id="60477" name="Line 133"/>
          <p:cNvSpPr>
            <a:spLocks noChangeShapeType="1"/>
          </p:cNvSpPr>
          <p:nvPr/>
        </p:nvSpPr>
        <p:spPr bwMode="auto">
          <a:xfrm>
            <a:off x="3048000" y="4738688"/>
            <a:ext cx="76200" cy="0"/>
          </a:xfrm>
          <a:prstGeom prst="line">
            <a:avLst/>
          </a:prstGeom>
          <a:noFill/>
          <a:ln w="9525">
            <a:solidFill>
              <a:schemeClr val="tx1"/>
            </a:solidFill>
            <a:round/>
            <a:headEnd/>
            <a:tailEnd/>
          </a:ln>
        </p:spPr>
        <p:txBody>
          <a:bodyPr/>
          <a:lstStyle/>
          <a:p>
            <a:endParaRPr lang="en-US"/>
          </a:p>
        </p:txBody>
      </p:sp>
      <p:sp>
        <p:nvSpPr>
          <p:cNvPr id="60478" name="Line 134"/>
          <p:cNvSpPr>
            <a:spLocks noChangeShapeType="1"/>
          </p:cNvSpPr>
          <p:nvPr/>
        </p:nvSpPr>
        <p:spPr bwMode="auto">
          <a:xfrm>
            <a:off x="3048000" y="4814888"/>
            <a:ext cx="76200" cy="0"/>
          </a:xfrm>
          <a:prstGeom prst="line">
            <a:avLst/>
          </a:prstGeom>
          <a:noFill/>
          <a:ln w="9525">
            <a:solidFill>
              <a:schemeClr val="tx1"/>
            </a:solidFill>
            <a:round/>
            <a:headEnd/>
            <a:tailEnd/>
          </a:ln>
        </p:spPr>
        <p:txBody>
          <a:bodyPr/>
          <a:lstStyle/>
          <a:p>
            <a:endParaRPr lang="en-US"/>
          </a:p>
        </p:txBody>
      </p:sp>
      <p:sp>
        <p:nvSpPr>
          <p:cNvPr id="60479" name="Line 135"/>
          <p:cNvSpPr>
            <a:spLocks noChangeShapeType="1"/>
          </p:cNvSpPr>
          <p:nvPr/>
        </p:nvSpPr>
        <p:spPr bwMode="auto">
          <a:xfrm>
            <a:off x="1219200" y="5348288"/>
            <a:ext cx="76200" cy="0"/>
          </a:xfrm>
          <a:prstGeom prst="line">
            <a:avLst/>
          </a:prstGeom>
          <a:noFill/>
          <a:ln w="22225">
            <a:solidFill>
              <a:schemeClr val="hlink"/>
            </a:solidFill>
            <a:round/>
            <a:headEnd/>
            <a:tailEnd/>
          </a:ln>
        </p:spPr>
        <p:txBody>
          <a:bodyPr/>
          <a:lstStyle/>
          <a:p>
            <a:endParaRPr lang="en-US"/>
          </a:p>
        </p:txBody>
      </p:sp>
      <p:sp>
        <p:nvSpPr>
          <p:cNvPr id="60480" name="Line 136"/>
          <p:cNvSpPr>
            <a:spLocks noChangeShapeType="1"/>
          </p:cNvSpPr>
          <p:nvPr/>
        </p:nvSpPr>
        <p:spPr bwMode="auto">
          <a:xfrm>
            <a:off x="3352800" y="4814888"/>
            <a:ext cx="76200" cy="0"/>
          </a:xfrm>
          <a:prstGeom prst="line">
            <a:avLst/>
          </a:prstGeom>
          <a:noFill/>
          <a:ln w="22225">
            <a:solidFill>
              <a:schemeClr val="hlink"/>
            </a:solidFill>
            <a:round/>
            <a:headEnd/>
            <a:tailEnd/>
          </a:ln>
        </p:spPr>
        <p:txBody>
          <a:bodyPr/>
          <a:lstStyle/>
          <a:p>
            <a:endParaRPr lang="en-US"/>
          </a:p>
        </p:txBody>
      </p:sp>
      <p:sp>
        <p:nvSpPr>
          <p:cNvPr id="60481" name="Line 137"/>
          <p:cNvSpPr>
            <a:spLocks noChangeShapeType="1"/>
          </p:cNvSpPr>
          <p:nvPr/>
        </p:nvSpPr>
        <p:spPr bwMode="auto">
          <a:xfrm>
            <a:off x="3657600" y="5348288"/>
            <a:ext cx="76200" cy="0"/>
          </a:xfrm>
          <a:prstGeom prst="line">
            <a:avLst/>
          </a:prstGeom>
          <a:noFill/>
          <a:ln w="22225">
            <a:solidFill>
              <a:schemeClr val="hlink"/>
            </a:solidFill>
            <a:round/>
            <a:headEnd/>
            <a:tailEnd/>
          </a:ln>
        </p:spPr>
        <p:txBody>
          <a:bodyPr/>
          <a:lstStyle/>
          <a:p>
            <a:endParaRPr lang="en-US"/>
          </a:p>
        </p:txBody>
      </p:sp>
      <p:sp>
        <p:nvSpPr>
          <p:cNvPr id="60482" name="Line 138"/>
          <p:cNvSpPr>
            <a:spLocks noChangeShapeType="1"/>
          </p:cNvSpPr>
          <p:nvPr/>
        </p:nvSpPr>
        <p:spPr bwMode="auto">
          <a:xfrm>
            <a:off x="1524000" y="4586288"/>
            <a:ext cx="76200" cy="0"/>
          </a:xfrm>
          <a:prstGeom prst="line">
            <a:avLst/>
          </a:prstGeom>
          <a:noFill/>
          <a:ln w="9525">
            <a:solidFill>
              <a:schemeClr val="tx1"/>
            </a:solidFill>
            <a:round/>
            <a:headEnd/>
            <a:tailEnd/>
          </a:ln>
        </p:spPr>
        <p:txBody>
          <a:bodyPr/>
          <a:lstStyle/>
          <a:p>
            <a:endParaRPr lang="en-US"/>
          </a:p>
        </p:txBody>
      </p:sp>
      <p:sp>
        <p:nvSpPr>
          <p:cNvPr id="60483" name="Line 139"/>
          <p:cNvSpPr>
            <a:spLocks noChangeShapeType="1"/>
          </p:cNvSpPr>
          <p:nvPr/>
        </p:nvSpPr>
        <p:spPr bwMode="auto">
          <a:xfrm>
            <a:off x="2133600" y="5576888"/>
            <a:ext cx="76200" cy="0"/>
          </a:xfrm>
          <a:prstGeom prst="line">
            <a:avLst/>
          </a:prstGeom>
          <a:noFill/>
          <a:ln w="9525">
            <a:solidFill>
              <a:schemeClr val="tx1"/>
            </a:solidFill>
            <a:round/>
            <a:headEnd/>
            <a:tailEnd/>
          </a:ln>
        </p:spPr>
        <p:txBody>
          <a:bodyPr/>
          <a:lstStyle/>
          <a:p>
            <a:endParaRPr lang="en-US"/>
          </a:p>
        </p:txBody>
      </p:sp>
      <p:sp>
        <p:nvSpPr>
          <p:cNvPr id="60484" name="Line 140"/>
          <p:cNvSpPr>
            <a:spLocks noChangeShapeType="1"/>
          </p:cNvSpPr>
          <p:nvPr/>
        </p:nvSpPr>
        <p:spPr bwMode="auto">
          <a:xfrm>
            <a:off x="2743200" y="5348288"/>
            <a:ext cx="76200" cy="0"/>
          </a:xfrm>
          <a:prstGeom prst="line">
            <a:avLst/>
          </a:prstGeom>
          <a:noFill/>
          <a:ln w="22225">
            <a:solidFill>
              <a:schemeClr val="hlink"/>
            </a:solidFill>
            <a:round/>
            <a:headEnd/>
            <a:tailEnd/>
          </a:ln>
        </p:spPr>
        <p:txBody>
          <a:bodyPr/>
          <a:lstStyle/>
          <a:p>
            <a:endParaRPr lang="en-US"/>
          </a:p>
        </p:txBody>
      </p:sp>
      <p:sp>
        <p:nvSpPr>
          <p:cNvPr id="60485" name="Line 141"/>
          <p:cNvSpPr>
            <a:spLocks noChangeShapeType="1"/>
          </p:cNvSpPr>
          <p:nvPr/>
        </p:nvSpPr>
        <p:spPr bwMode="auto">
          <a:xfrm>
            <a:off x="2743200" y="5424488"/>
            <a:ext cx="76200" cy="0"/>
          </a:xfrm>
          <a:prstGeom prst="line">
            <a:avLst/>
          </a:prstGeom>
          <a:noFill/>
          <a:ln w="22225">
            <a:solidFill>
              <a:schemeClr val="hlink"/>
            </a:solidFill>
            <a:round/>
            <a:headEnd/>
            <a:tailEnd/>
          </a:ln>
        </p:spPr>
        <p:txBody>
          <a:bodyPr/>
          <a:lstStyle/>
          <a:p>
            <a:endParaRPr lang="en-US"/>
          </a:p>
        </p:txBody>
      </p:sp>
      <p:sp>
        <p:nvSpPr>
          <p:cNvPr id="60486" name="Line 142"/>
          <p:cNvSpPr>
            <a:spLocks noChangeShapeType="1"/>
          </p:cNvSpPr>
          <p:nvPr/>
        </p:nvSpPr>
        <p:spPr bwMode="auto">
          <a:xfrm>
            <a:off x="2743200" y="4433888"/>
            <a:ext cx="76200" cy="0"/>
          </a:xfrm>
          <a:prstGeom prst="line">
            <a:avLst/>
          </a:prstGeom>
          <a:noFill/>
          <a:ln w="9525">
            <a:solidFill>
              <a:schemeClr val="tx1"/>
            </a:solidFill>
            <a:round/>
            <a:headEnd/>
            <a:tailEnd/>
          </a:ln>
        </p:spPr>
        <p:txBody>
          <a:bodyPr/>
          <a:lstStyle/>
          <a:p>
            <a:endParaRPr lang="en-US"/>
          </a:p>
        </p:txBody>
      </p:sp>
      <p:sp>
        <p:nvSpPr>
          <p:cNvPr id="60487" name="Line 143"/>
          <p:cNvSpPr>
            <a:spLocks noChangeShapeType="1"/>
          </p:cNvSpPr>
          <p:nvPr/>
        </p:nvSpPr>
        <p:spPr bwMode="auto">
          <a:xfrm flipH="1" flipV="1">
            <a:off x="3733800" y="5424488"/>
            <a:ext cx="304800" cy="838200"/>
          </a:xfrm>
          <a:prstGeom prst="line">
            <a:avLst/>
          </a:prstGeom>
          <a:noFill/>
          <a:ln w="9525">
            <a:solidFill>
              <a:schemeClr val="hlink"/>
            </a:solidFill>
            <a:round/>
            <a:headEnd/>
            <a:tailEnd type="triangle" w="med" len="med"/>
          </a:ln>
        </p:spPr>
        <p:txBody>
          <a:bodyPr/>
          <a:lstStyle/>
          <a:p>
            <a:endParaRPr lang="en-US"/>
          </a:p>
        </p:txBody>
      </p:sp>
      <p:sp>
        <p:nvSpPr>
          <p:cNvPr id="60488" name="Line 144"/>
          <p:cNvSpPr>
            <a:spLocks noChangeShapeType="1"/>
          </p:cNvSpPr>
          <p:nvPr/>
        </p:nvSpPr>
        <p:spPr bwMode="auto">
          <a:xfrm flipH="1" flipV="1">
            <a:off x="2819400" y="5348288"/>
            <a:ext cx="1219200" cy="914400"/>
          </a:xfrm>
          <a:prstGeom prst="line">
            <a:avLst/>
          </a:prstGeom>
          <a:noFill/>
          <a:ln w="9525">
            <a:solidFill>
              <a:schemeClr val="tx1"/>
            </a:solidFill>
            <a:round/>
            <a:headEnd/>
            <a:tailEnd type="triangle" w="med" len="med"/>
          </a:ln>
        </p:spPr>
        <p:txBody>
          <a:bodyPr/>
          <a:lstStyle/>
          <a:p>
            <a:endParaRPr lang="en-US"/>
          </a:p>
        </p:txBody>
      </p:sp>
      <p:sp>
        <p:nvSpPr>
          <p:cNvPr id="60489" name="Line 145"/>
          <p:cNvSpPr>
            <a:spLocks noChangeShapeType="1"/>
          </p:cNvSpPr>
          <p:nvPr/>
        </p:nvSpPr>
        <p:spPr bwMode="auto">
          <a:xfrm flipH="1" flipV="1">
            <a:off x="3429000" y="4814888"/>
            <a:ext cx="609600" cy="1447800"/>
          </a:xfrm>
          <a:prstGeom prst="line">
            <a:avLst/>
          </a:prstGeom>
          <a:noFill/>
          <a:ln w="9525">
            <a:solidFill>
              <a:schemeClr val="tx1"/>
            </a:solidFill>
            <a:round/>
            <a:headEnd/>
            <a:tailEnd type="triangle" w="med" len="med"/>
          </a:ln>
        </p:spPr>
        <p:txBody>
          <a:bodyPr/>
          <a:lstStyle/>
          <a:p>
            <a:endParaRPr lang="en-US"/>
          </a:p>
        </p:txBody>
      </p:sp>
      <p:sp>
        <p:nvSpPr>
          <p:cNvPr id="60490" name="Line 146"/>
          <p:cNvSpPr>
            <a:spLocks noChangeShapeType="1"/>
          </p:cNvSpPr>
          <p:nvPr/>
        </p:nvSpPr>
        <p:spPr bwMode="auto">
          <a:xfrm flipH="1" flipV="1">
            <a:off x="1295400" y="5348288"/>
            <a:ext cx="2743200" cy="914400"/>
          </a:xfrm>
          <a:prstGeom prst="line">
            <a:avLst/>
          </a:prstGeom>
          <a:noFill/>
          <a:ln w="9525">
            <a:solidFill>
              <a:schemeClr val="tx1"/>
            </a:solidFill>
            <a:round/>
            <a:headEnd/>
            <a:tailEnd type="triangle" w="med" len="med"/>
          </a:ln>
        </p:spPr>
        <p:txBody>
          <a:bodyPr/>
          <a:lstStyle/>
          <a:p>
            <a:endParaRPr lang="en-US"/>
          </a:p>
        </p:txBody>
      </p:sp>
      <p:sp>
        <p:nvSpPr>
          <p:cNvPr id="60491" name="Line 147"/>
          <p:cNvSpPr>
            <a:spLocks noChangeShapeType="1"/>
          </p:cNvSpPr>
          <p:nvPr/>
        </p:nvSpPr>
        <p:spPr bwMode="auto">
          <a:xfrm flipH="1" flipV="1">
            <a:off x="2895600" y="5500688"/>
            <a:ext cx="1143000" cy="762000"/>
          </a:xfrm>
          <a:prstGeom prst="line">
            <a:avLst/>
          </a:prstGeom>
          <a:noFill/>
          <a:ln w="9525">
            <a:solidFill>
              <a:schemeClr val="tx1"/>
            </a:solidFill>
            <a:round/>
            <a:headEnd/>
            <a:tailEnd type="triangle" w="med" len="med"/>
          </a:ln>
        </p:spPr>
        <p:txBody>
          <a:bodyPr/>
          <a:lstStyle/>
          <a:p>
            <a:endParaRPr lang="en-US"/>
          </a:p>
        </p:txBody>
      </p:sp>
      <p:sp>
        <p:nvSpPr>
          <p:cNvPr id="60492" name="Text Box 149"/>
          <p:cNvSpPr txBox="1">
            <a:spLocks noChangeArrowheads="1"/>
          </p:cNvSpPr>
          <p:nvPr/>
        </p:nvSpPr>
        <p:spPr bwMode="auto">
          <a:xfrm>
            <a:off x="4038600" y="6034088"/>
            <a:ext cx="2286000" cy="366712"/>
          </a:xfrm>
          <a:prstGeom prst="rect">
            <a:avLst/>
          </a:prstGeom>
          <a:noFill/>
          <a:ln w="9525">
            <a:noFill/>
            <a:miter lim="800000"/>
            <a:headEnd/>
            <a:tailEnd/>
          </a:ln>
        </p:spPr>
        <p:txBody>
          <a:bodyPr>
            <a:spAutoFit/>
          </a:bodyPr>
          <a:lstStyle/>
          <a:p>
            <a:pPr eaLnBrk="0" hangingPunct="0">
              <a:spcBef>
                <a:spcPct val="50000"/>
              </a:spcBef>
            </a:pPr>
            <a:r>
              <a:rPr lang="en-US" sz="1800">
                <a:solidFill>
                  <a:schemeClr val="hlink"/>
                </a:solidFill>
              </a:rPr>
              <a:t>Sequencing errors</a:t>
            </a:r>
          </a:p>
        </p:txBody>
      </p:sp>
      <p:sp>
        <p:nvSpPr>
          <p:cNvPr id="60493" name="Line 150"/>
          <p:cNvSpPr>
            <a:spLocks noChangeShapeType="1"/>
          </p:cNvSpPr>
          <p:nvPr/>
        </p:nvSpPr>
        <p:spPr bwMode="auto">
          <a:xfrm flipH="1" flipV="1">
            <a:off x="2819400" y="5348288"/>
            <a:ext cx="1219200" cy="914400"/>
          </a:xfrm>
          <a:prstGeom prst="line">
            <a:avLst/>
          </a:prstGeom>
          <a:noFill/>
          <a:ln w="9525">
            <a:solidFill>
              <a:schemeClr val="hlink"/>
            </a:solidFill>
            <a:round/>
            <a:headEnd/>
            <a:tailEnd type="triangle" w="med" len="med"/>
          </a:ln>
        </p:spPr>
        <p:txBody>
          <a:bodyPr/>
          <a:lstStyle/>
          <a:p>
            <a:endParaRPr lang="en-US"/>
          </a:p>
        </p:txBody>
      </p:sp>
      <p:sp>
        <p:nvSpPr>
          <p:cNvPr id="60494" name="Line 151"/>
          <p:cNvSpPr>
            <a:spLocks noChangeShapeType="1"/>
          </p:cNvSpPr>
          <p:nvPr/>
        </p:nvSpPr>
        <p:spPr bwMode="auto">
          <a:xfrm flipH="1" flipV="1">
            <a:off x="3429000" y="4814888"/>
            <a:ext cx="609600" cy="1447800"/>
          </a:xfrm>
          <a:prstGeom prst="line">
            <a:avLst/>
          </a:prstGeom>
          <a:noFill/>
          <a:ln w="9525">
            <a:solidFill>
              <a:schemeClr val="hlink"/>
            </a:solidFill>
            <a:round/>
            <a:headEnd/>
            <a:tailEnd type="triangle" w="med" len="med"/>
          </a:ln>
        </p:spPr>
        <p:txBody>
          <a:bodyPr/>
          <a:lstStyle/>
          <a:p>
            <a:endParaRPr lang="en-US"/>
          </a:p>
        </p:txBody>
      </p:sp>
      <p:sp>
        <p:nvSpPr>
          <p:cNvPr id="60495" name="Line 152"/>
          <p:cNvSpPr>
            <a:spLocks noChangeShapeType="1"/>
          </p:cNvSpPr>
          <p:nvPr/>
        </p:nvSpPr>
        <p:spPr bwMode="auto">
          <a:xfrm flipH="1" flipV="1">
            <a:off x="1295400" y="5348288"/>
            <a:ext cx="2743200" cy="914400"/>
          </a:xfrm>
          <a:prstGeom prst="line">
            <a:avLst/>
          </a:prstGeom>
          <a:noFill/>
          <a:ln w="9525">
            <a:solidFill>
              <a:schemeClr val="hlink"/>
            </a:solidFill>
            <a:round/>
            <a:headEnd/>
            <a:tailEnd type="triangle" w="med" len="med"/>
          </a:ln>
        </p:spPr>
        <p:txBody>
          <a:bodyPr/>
          <a:lstStyle/>
          <a:p>
            <a:endParaRPr lang="en-US"/>
          </a:p>
        </p:txBody>
      </p:sp>
      <p:sp>
        <p:nvSpPr>
          <p:cNvPr id="60496" name="Line 153"/>
          <p:cNvSpPr>
            <a:spLocks noChangeShapeType="1"/>
          </p:cNvSpPr>
          <p:nvPr/>
        </p:nvSpPr>
        <p:spPr bwMode="auto">
          <a:xfrm flipH="1" flipV="1">
            <a:off x="2895600" y="5500688"/>
            <a:ext cx="1143000" cy="762000"/>
          </a:xfrm>
          <a:prstGeom prst="line">
            <a:avLst/>
          </a:prstGeom>
          <a:noFill/>
          <a:ln w="9525">
            <a:solidFill>
              <a:schemeClr val="hlink"/>
            </a:solidFill>
            <a:round/>
            <a:headEnd/>
            <a:tailEnd type="triangle" w="med" len="med"/>
          </a:ln>
        </p:spPr>
        <p:txBody>
          <a:bodyPr/>
          <a:lstStyle/>
          <a:p>
            <a:endParaRPr lang="en-US"/>
          </a:p>
        </p:txBody>
      </p:sp>
      <p:sp>
        <p:nvSpPr>
          <p:cNvPr id="81" name="Slide Number Placeholder 80"/>
          <p:cNvSpPr>
            <a:spLocks noGrp="1"/>
          </p:cNvSpPr>
          <p:nvPr>
            <p:ph type="sldNum" sz="quarter" idx="12"/>
          </p:nvPr>
        </p:nvSpPr>
        <p:spPr/>
        <p:txBody>
          <a:bodyPr/>
          <a:lstStyle/>
          <a:p>
            <a:pPr>
              <a:defRPr/>
            </a:pPr>
            <a:fld id="{33F715B6-B6C2-4407-8CFF-EAACF463792E}" type="slidenum">
              <a:rPr lang="en-US" smtClean="0"/>
              <a:pPr>
                <a:defRPr/>
              </a:pPr>
              <a:t>159</a:t>
            </a:fld>
            <a:endParaRPr lang="en-US"/>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3" name="Freeform 73"/>
          <p:cNvSpPr>
            <a:spLocks/>
          </p:cNvSpPr>
          <p:nvPr/>
        </p:nvSpPr>
        <p:spPr bwMode="auto">
          <a:xfrm>
            <a:off x="3949700" y="2857500"/>
            <a:ext cx="2946400" cy="3314700"/>
          </a:xfrm>
          <a:custGeom>
            <a:avLst/>
            <a:gdLst>
              <a:gd name="T0" fmla="*/ 2147483647 w 1856"/>
              <a:gd name="T1" fmla="*/ 2147483647 h 2088"/>
              <a:gd name="T2" fmla="*/ 2147483647 w 1856"/>
              <a:gd name="T3" fmla="*/ 2147483647 h 2088"/>
              <a:gd name="T4" fmla="*/ 2147483647 w 1856"/>
              <a:gd name="T5" fmla="*/ 2147483647 h 2088"/>
              <a:gd name="T6" fmla="*/ 2147483647 w 1856"/>
              <a:gd name="T7" fmla="*/ 2147483647 h 2088"/>
              <a:gd name="T8" fmla="*/ 2147483647 w 1856"/>
              <a:gd name="T9" fmla="*/ 2147483647 h 2088"/>
              <a:gd name="T10" fmla="*/ 2147483647 w 1856"/>
              <a:gd name="T11" fmla="*/ 2147483647 h 2088"/>
              <a:gd name="T12" fmla="*/ 2147483647 w 1856"/>
              <a:gd name="T13" fmla="*/ 2147483647 h 2088"/>
              <a:gd name="T14" fmla="*/ 2147483647 w 1856"/>
              <a:gd name="T15" fmla="*/ 2147483647 h 2088"/>
              <a:gd name="T16" fmla="*/ 2147483647 w 1856"/>
              <a:gd name="T17" fmla="*/ 2147483647 h 20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56"/>
              <a:gd name="T28" fmla="*/ 0 h 2088"/>
              <a:gd name="T29" fmla="*/ 1856 w 1856"/>
              <a:gd name="T30" fmla="*/ 2088 h 20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56" h="2088">
                <a:moveTo>
                  <a:pt x="1832" y="72"/>
                </a:moveTo>
                <a:cubicBezTo>
                  <a:pt x="1808" y="40"/>
                  <a:pt x="1624" y="136"/>
                  <a:pt x="1352" y="168"/>
                </a:cubicBezTo>
                <a:cubicBezTo>
                  <a:pt x="1080" y="200"/>
                  <a:pt x="400" y="0"/>
                  <a:pt x="200" y="264"/>
                </a:cubicBezTo>
                <a:cubicBezTo>
                  <a:pt x="0" y="528"/>
                  <a:pt x="80" y="1448"/>
                  <a:pt x="152" y="1752"/>
                </a:cubicBezTo>
                <a:cubicBezTo>
                  <a:pt x="224" y="2056"/>
                  <a:pt x="520" y="2088"/>
                  <a:pt x="632" y="2088"/>
                </a:cubicBezTo>
                <a:cubicBezTo>
                  <a:pt x="744" y="2088"/>
                  <a:pt x="848" y="2048"/>
                  <a:pt x="824" y="1752"/>
                </a:cubicBezTo>
                <a:cubicBezTo>
                  <a:pt x="800" y="1456"/>
                  <a:pt x="376" y="544"/>
                  <a:pt x="488" y="312"/>
                </a:cubicBezTo>
                <a:cubicBezTo>
                  <a:pt x="600" y="80"/>
                  <a:pt x="1272" y="400"/>
                  <a:pt x="1496" y="360"/>
                </a:cubicBezTo>
                <a:cubicBezTo>
                  <a:pt x="1720" y="320"/>
                  <a:pt x="1856" y="104"/>
                  <a:pt x="1832" y="72"/>
                </a:cubicBezTo>
                <a:close/>
              </a:path>
            </a:pathLst>
          </a:custGeom>
          <a:solidFill>
            <a:schemeClr val="accent1">
              <a:alpha val="20000"/>
            </a:schemeClr>
          </a:solidFill>
          <a:ln w="9525">
            <a:solidFill>
              <a:schemeClr val="tx1"/>
            </a:solidFill>
            <a:round/>
            <a:headEnd/>
            <a:tailEnd/>
          </a:ln>
        </p:spPr>
        <p:txBody>
          <a:bodyPr/>
          <a:lstStyle/>
          <a:p>
            <a:pPr eaLnBrk="0" hangingPunct="0"/>
            <a:endParaRPr lang="en-US"/>
          </a:p>
        </p:txBody>
      </p:sp>
      <p:sp>
        <p:nvSpPr>
          <p:cNvPr id="6147" name="Rectangle 3"/>
          <p:cNvSpPr>
            <a:spLocks noChangeAspect="1" noChangeArrowheads="1"/>
          </p:cNvSpPr>
          <p:nvPr/>
        </p:nvSpPr>
        <p:spPr bwMode="auto">
          <a:xfrm>
            <a:off x="2362200" y="4483100"/>
            <a:ext cx="4343400" cy="1041400"/>
          </a:xfrm>
          <a:prstGeom prst="rect">
            <a:avLst/>
          </a:prstGeom>
          <a:solidFill>
            <a:srgbClr val="FFCC99">
              <a:alpha val="51000"/>
            </a:srgbClr>
          </a:solidFill>
          <a:ln w="15875" cap="rnd">
            <a:solidFill>
              <a:schemeClr val="tx1"/>
            </a:solidFill>
            <a:prstDash val="sysDot"/>
            <a:miter lim="800000"/>
            <a:headEnd/>
            <a:tailEnd/>
          </a:ln>
        </p:spPr>
        <p:txBody>
          <a:bodyPr wrap="none" anchor="ctr"/>
          <a:lstStyle/>
          <a:p>
            <a:pPr eaLnBrk="0" hangingPunct="0"/>
            <a:endParaRPr lang="en-US"/>
          </a:p>
        </p:txBody>
      </p:sp>
      <p:sp>
        <p:nvSpPr>
          <p:cNvPr id="6148" name="Rectangle 4"/>
          <p:cNvSpPr>
            <a:spLocks noChangeAspect="1" noChangeArrowheads="1"/>
          </p:cNvSpPr>
          <p:nvPr/>
        </p:nvSpPr>
        <p:spPr bwMode="auto">
          <a:xfrm>
            <a:off x="2362200" y="3352800"/>
            <a:ext cx="4343400" cy="1039813"/>
          </a:xfrm>
          <a:prstGeom prst="rect">
            <a:avLst/>
          </a:prstGeom>
          <a:solidFill>
            <a:srgbClr val="FFCC99">
              <a:alpha val="50195"/>
            </a:srgbClr>
          </a:solidFill>
          <a:ln w="15875" cap="rnd">
            <a:solidFill>
              <a:schemeClr val="tx1"/>
            </a:solidFill>
            <a:prstDash val="sysDot"/>
            <a:miter lim="800000"/>
            <a:headEnd/>
            <a:tailEnd/>
          </a:ln>
        </p:spPr>
        <p:txBody>
          <a:bodyPr wrap="none" anchor="ctr"/>
          <a:lstStyle/>
          <a:p>
            <a:pPr eaLnBrk="0" hangingPunct="0"/>
            <a:endParaRPr lang="en-US"/>
          </a:p>
        </p:txBody>
      </p:sp>
      <p:sp>
        <p:nvSpPr>
          <p:cNvPr id="6149" name="Oval 5"/>
          <p:cNvSpPr>
            <a:spLocks noChangeAspect="1" noChangeArrowheads="1"/>
          </p:cNvSpPr>
          <p:nvPr/>
        </p:nvSpPr>
        <p:spPr bwMode="auto">
          <a:xfrm>
            <a:off x="2452688" y="3397250"/>
            <a:ext cx="407987"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6150" name="Text Box 6"/>
          <p:cNvSpPr txBox="1">
            <a:spLocks noChangeAspect="1" noChangeArrowheads="1"/>
          </p:cNvSpPr>
          <p:nvPr/>
        </p:nvSpPr>
        <p:spPr bwMode="auto">
          <a:xfrm>
            <a:off x="4338638" y="3429000"/>
            <a:ext cx="301686" cy="276999"/>
          </a:xfrm>
          <a:prstGeom prst="rect">
            <a:avLst/>
          </a:prstGeom>
          <a:noFill/>
          <a:ln w="9525">
            <a:noFill/>
            <a:miter lim="800000"/>
            <a:headEnd/>
            <a:tailEnd/>
          </a:ln>
        </p:spPr>
        <p:txBody>
          <a:bodyPr wrap="none">
            <a:spAutoFit/>
          </a:bodyPr>
          <a:lstStyle/>
          <a:p>
            <a:r>
              <a:rPr lang="en-US" sz="1200" dirty="0" err="1" smtClean="0">
                <a:latin typeface="Arial" charset="0"/>
              </a:rPr>
              <a:t>F</a:t>
            </a:r>
            <a:r>
              <a:rPr lang="en-US" sz="1200" baseline="-25000" dirty="0" err="1" smtClean="0">
                <a:latin typeface="Arial" charset="0"/>
              </a:rPr>
              <a:t>i</a:t>
            </a:r>
            <a:endParaRPr lang="en-US" sz="1200" baseline="-25000" dirty="0">
              <a:latin typeface="Arial" charset="0"/>
            </a:endParaRPr>
          </a:p>
        </p:txBody>
      </p:sp>
      <p:sp>
        <p:nvSpPr>
          <p:cNvPr id="6151" name="Oval 7"/>
          <p:cNvSpPr>
            <a:spLocks noChangeAspect="1" noChangeArrowheads="1"/>
          </p:cNvSpPr>
          <p:nvPr/>
        </p:nvSpPr>
        <p:spPr bwMode="auto">
          <a:xfrm>
            <a:off x="4257675" y="3397250"/>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6152" name="AutoShape 8"/>
          <p:cNvCxnSpPr>
            <a:cxnSpLocks noChangeAspect="1" noChangeShapeType="1"/>
            <a:stCxn id="6151" idx="6"/>
          </p:cNvCxnSpPr>
          <p:nvPr/>
        </p:nvCxnSpPr>
        <p:spPr bwMode="auto">
          <a:xfrm>
            <a:off x="4676775" y="3578225"/>
            <a:ext cx="646113" cy="1588"/>
          </a:xfrm>
          <a:prstGeom prst="straightConnector1">
            <a:avLst/>
          </a:prstGeom>
          <a:noFill/>
          <a:ln w="28575">
            <a:solidFill>
              <a:schemeClr val="tx1"/>
            </a:solidFill>
            <a:round/>
            <a:headEnd/>
            <a:tailEnd type="triangle" w="med" len="med"/>
          </a:ln>
        </p:spPr>
      </p:cxnSp>
      <p:sp>
        <p:nvSpPr>
          <p:cNvPr id="6153" name="Oval 9"/>
          <p:cNvSpPr>
            <a:spLocks noChangeAspect="1" noChangeArrowheads="1"/>
          </p:cNvSpPr>
          <p:nvPr/>
        </p:nvSpPr>
        <p:spPr bwMode="auto">
          <a:xfrm>
            <a:off x="6056313" y="3397250"/>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6154" name="AutoShape 10"/>
          <p:cNvCxnSpPr>
            <a:cxnSpLocks noChangeAspect="1" noChangeShapeType="1"/>
            <a:endCxn id="6153" idx="2"/>
          </p:cNvCxnSpPr>
          <p:nvPr/>
        </p:nvCxnSpPr>
        <p:spPr bwMode="auto">
          <a:xfrm>
            <a:off x="5627688" y="3578225"/>
            <a:ext cx="415925" cy="0"/>
          </a:xfrm>
          <a:prstGeom prst="straightConnector1">
            <a:avLst/>
          </a:prstGeom>
          <a:noFill/>
          <a:ln w="28575">
            <a:solidFill>
              <a:schemeClr val="tx1"/>
            </a:solidFill>
            <a:round/>
            <a:headEnd/>
            <a:tailEnd type="triangle" w="med" len="med"/>
          </a:ln>
        </p:spPr>
      </p:cxnSp>
      <p:sp>
        <p:nvSpPr>
          <p:cNvPr id="6155" name="Text Box 11"/>
          <p:cNvSpPr txBox="1">
            <a:spLocks noChangeAspect="1" noChangeArrowheads="1"/>
          </p:cNvSpPr>
          <p:nvPr/>
        </p:nvSpPr>
        <p:spPr bwMode="auto">
          <a:xfrm>
            <a:off x="5316538" y="3494088"/>
            <a:ext cx="336550" cy="274637"/>
          </a:xfrm>
          <a:prstGeom prst="rect">
            <a:avLst/>
          </a:prstGeom>
          <a:noFill/>
          <a:ln w="9525">
            <a:noFill/>
            <a:miter lim="800000"/>
            <a:headEnd/>
            <a:tailEnd/>
          </a:ln>
        </p:spPr>
        <p:txBody>
          <a:bodyPr wrap="none">
            <a:spAutoFit/>
          </a:bodyPr>
          <a:lstStyle/>
          <a:p>
            <a:r>
              <a:rPr lang="en-US" sz="1200">
                <a:latin typeface="Arial" charset="0"/>
              </a:rPr>
              <a:t>…</a:t>
            </a:r>
          </a:p>
        </p:txBody>
      </p:sp>
      <p:sp>
        <p:nvSpPr>
          <p:cNvPr id="6156" name="Oval 12"/>
          <p:cNvSpPr>
            <a:spLocks noChangeAspect="1" noChangeArrowheads="1"/>
          </p:cNvSpPr>
          <p:nvPr/>
        </p:nvSpPr>
        <p:spPr bwMode="auto">
          <a:xfrm>
            <a:off x="2452688" y="3986213"/>
            <a:ext cx="407987"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6157" name="Text Box 13"/>
          <p:cNvSpPr txBox="1">
            <a:spLocks noChangeAspect="1" noChangeArrowheads="1"/>
          </p:cNvSpPr>
          <p:nvPr/>
        </p:nvSpPr>
        <p:spPr bwMode="auto">
          <a:xfrm>
            <a:off x="4338638" y="4038600"/>
            <a:ext cx="317716" cy="276999"/>
          </a:xfrm>
          <a:prstGeom prst="rect">
            <a:avLst/>
          </a:prstGeom>
          <a:noFill/>
          <a:ln w="9525">
            <a:noFill/>
            <a:miter lim="800000"/>
            <a:headEnd/>
            <a:tailEnd/>
          </a:ln>
        </p:spPr>
        <p:txBody>
          <a:bodyPr wrap="none">
            <a:spAutoFit/>
          </a:bodyPr>
          <a:lstStyle/>
          <a:p>
            <a:r>
              <a:rPr lang="en-US" sz="1200" dirty="0" smtClean="0">
                <a:latin typeface="Arial" charset="0"/>
              </a:rPr>
              <a:t>H</a:t>
            </a:r>
            <a:r>
              <a:rPr lang="en-US" sz="1200" baseline="-25000" dirty="0" smtClean="0">
                <a:latin typeface="Arial" charset="0"/>
              </a:rPr>
              <a:t>i</a:t>
            </a:r>
            <a:endParaRPr lang="en-US" sz="1200" baseline="-25000" dirty="0">
              <a:latin typeface="Arial" charset="0"/>
            </a:endParaRPr>
          </a:p>
        </p:txBody>
      </p:sp>
      <p:sp>
        <p:nvSpPr>
          <p:cNvPr id="6158" name="Oval 14"/>
          <p:cNvSpPr>
            <a:spLocks noChangeAspect="1" noChangeArrowheads="1"/>
          </p:cNvSpPr>
          <p:nvPr/>
        </p:nvSpPr>
        <p:spPr bwMode="auto">
          <a:xfrm>
            <a:off x="4257675" y="3986213"/>
            <a:ext cx="406400"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6159" name="Oval 15"/>
          <p:cNvSpPr>
            <a:spLocks noChangeAspect="1" noChangeArrowheads="1"/>
          </p:cNvSpPr>
          <p:nvPr/>
        </p:nvSpPr>
        <p:spPr bwMode="auto">
          <a:xfrm>
            <a:off x="6056313" y="3986213"/>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6160" name="AutoShape 16"/>
          <p:cNvCxnSpPr>
            <a:cxnSpLocks noChangeAspect="1" noChangeShapeType="1"/>
            <a:stCxn id="6149" idx="4"/>
            <a:endCxn id="6156" idx="0"/>
          </p:cNvCxnSpPr>
          <p:nvPr/>
        </p:nvCxnSpPr>
        <p:spPr bwMode="auto">
          <a:xfrm>
            <a:off x="2655888" y="3767138"/>
            <a:ext cx="0" cy="211137"/>
          </a:xfrm>
          <a:prstGeom prst="straightConnector1">
            <a:avLst/>
          </a:prstGeom>
          <a:noFill/>
          <a:ln w="28575">
            <a:solidFill>
              <a:schemeClr val="tx1"/>
            </a:solidFill>
            <a:round/>
            <a:headEnd/>
            <a:tailEnd type="triangle" w="med" len="med"/>
          </a:ln>
        </p:spPr>
      </p:cxnSp>
      <p:cxnSp>
        <p:nvCxnSpPr>
          <p:cNvPr id="6161" name="AutoShape 17"/>
          <p:cNvCxnSpPr>
            <a:cxnSpLocks noChangeAspect="1" noChangeShapeType="1"/>
            <a:stCxn id="6153" idx="4"/>
            <a:endCxn id="6159" idx="0"/>
          </p:cNvCxnSpPr>
          <p:nvPr/>
        </p:nvCxnSpPr>
        <p:spPr bwMode="auto">
          <a:xfrm>
            <a:off x="6259513" y="3767138"/>
            <a:ext cx="0" cy="211137"/>
          </a:xfrm>
          <a:prstGeom prst="straightConnector1">
            <a:avLst/>
          </a:prstGeom>
          <a:noFill/>
          <a:ln w="28575">
            <a:solidFill>
              <a:schemeClr val="tx1"/>
            </a:solidFill>
            <a:round/>
            <a:headEnd/>
            <a:tailEnd type="triangle" w="med" len="med"/>
          </a:ln>
        </p:spPr>
      </p:cxnSp>
      <p:cxnSp>
        <p:nvCxnSpPr>
          <p:cNvPr id="6162" name="AutoShape 18"/>
          <p:cNvCxnSpPr>
            <a:cxnSpLocks noChangeAspect="1" noChangeShapeType="1"/>
            <a:stCxn id="6151" idx="4"/>
            <a:endCxn id="6158" idx="0"/>
          </p:cNvCxnSpPr>
          <p:nvPr/>
        </p:nvCxnSpPr>
        <p:spPr bwMode="auto">
          <a:xfrm>
            <a:off x="4460875" y="3767138"/>
            <a:ext cx="0" cy="211137"/>
          </a:xfrm>
          <a:prstGeom prst="straightConnector1">
            <a:avLst/>
          </a:prstGeom>
          <a:noFill/>
          <a:ln w="28575">
            <a:solidFill>
              <a:schemeClr val="tx1"/>
            </a:solidFill>
            <a:round/>
            <a:headEnd/>
            <a:tailEnd type="triangle" w="med" len="med"/>
          </a:ln>
        </p:spPr>
      </p:cxnSp>
      <p:sp>
        <p:nvSpPr>
          <p:cNvPr id="6163" name="Oval 19"/>
          <p:cNvSpPr>
            <a:spLocks noChangeAspect="1" noChangeArrowheads="1"/>
          </p:cNvSpPr>
          <p:nvPr/>
        </p:nvSpPr>
        <p:spPr bwMode="auto">
          <a:xfrm>
            <a:off x="2843213" y="5659438"/>
            <a:ext cx="406400"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6164" name="Text Box 20"/>
          <p:cNvSpPr txBox="1">
            <a:spLocks noChangeAspect="1" noChangeArrowheads="1"/>
          </p:cNvSpPr>
          <p:nvPr/>
        </p:nvSpPr>
        <p:spPr bwMode="auto">
          <a:xfrm>
            <a:off x="4729163" y="5715000"/>
            <a:ext cx="327334" cy="276999"/>
          </a:xfrm>
          <a:prstGeom prst="rect">
            <a:avLst/>
          </a:prstGeom>
          <a:noFill/>
          <a:ln w="9525">
            <a:noFill/>
            <a:miter lim="800000"/>
            <a:headEnd/>
            <a:tailEnd/>
          </a:ln>
        </p:spPr>
        <p:txBody>
          <a:bodyPr wrap="none">
            <a:spAutoFit/>
          </a:bodyPr>
          <a:lstStyle/>
          <a:p>
            <a:r>
              <a:rPr lang="en-US" sz="1200" dirty="0" err="1" smtClean="0">
                <a:latin typeface="Arial" charset="0"/>
              </a:rPr>
              <a:t>G</a:t>
            </a:r>
            <a:r>
              <a:rPr lang="en-US" sz="1200" baseline="-25000" dirty="0" err="1" smtClean="0">
                <a:latin typeface="Arial" charset="0"/>
              </a:rPr>
              <a:t>i</a:t>
            </a:r>
            <a:endParaRPr lang="en-US" sz="1200" baseline="-25000" dirty="0">
              <a:latin typeface="Arial" charset="0"/>
            </a:endParaRPr>
          </a:p>
        </p:txBody>
      </p:sp>
      <p:sp>
        <p:nvSpPr>
          <p:cNvPr id="6165" name="Oval 21"/>
          <p:cNvSpPr>
            <a:spLocks noChangeAspect="1" noChangeArrowheads="1"/>
          </p:cNvSpPr>
          <p:nvPr/>
        </p:nvSpPr>
        <p:spPr bwMode="auto">
          <a:xfrm>
            <a:off x="4648200" y="5659438"/>
            <a:ext cx="406400"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6166" name="Oval 22"/>
          <p:cNvSpPr>
            <a:spLocks noChangeAspect="1" noChangeArrowheads="1"/>
          </p:cNvSpPr>
          <p:nvPr/>
        </p:nvSpPr>
        <p:spPr bwMode="auto">
          <a:xfrm>
            <a:off x="6446838" y="5659438"/>
            <a:ext cx="406400"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6167" name="Oval 32"/>
          <p:cNvSpPr>
            <a:spLocks noChangeAspect="1" noChangeArrowheads="1"/>
          </p:cNvSpPr>
          <p:nvPr/>
        </p:nvSpPr>
        <p:spPr bwMode="auto">
          <a:xfrm>
            <a:off x="2452688" y="4529138"/>
            <a:ext cx="407987"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6168" name="Text Box 33"/>
          <p:cNvSpPr txBox="1">
            <a:spLocks noChangeAspect="1" noChangeArrowheads="1"/>
          </p:cNvSpPr>
          <p:nvPr/>
        </p:nvSpPr>
        <p:spPr bwMode="auto">
          <a:xfrm>
            <a:off x="4338638" y="4572000"/>
            <a:ext cx="335348" cy="276999"/>
          </a:xfrm>
          <a:prstGeom prst="rect">
            <a:avLst/>
          </a:prstGeom>
          <a:noFill/>
          <a:ln w="9525">
            <a:noFill/>
            <a:miter lim="800000"/>
            <a:headEnd/>
            <a:tailEnd/>
          </a:ln>
        </p:spPr>
        <p:txBody>
          <a:bodyPr wrap="none">
            <a:spAutoFit/>
          </a:bodyPr>
          <a:lstStyle/>
          <a:p>
            <a:r>
              <a:rPr lang="en-US" sz="1200" dirty="0" err="1" smtClean="0">
                <a:latin typeface="Arial" charset="0"/>
              </a:rPr>
              <a:t>F’</a:t>
            </a:r>
            <a:r>
              <a:rPr lang="en-US" sz="1200" baseline="-25000" dirty="0" err="1" smtClean="0">
                <a:latin typeface="Arial" charset="0"/>
              </a:rPr>
              <a:t>i</a:t>
            </a:r>
            <a:endParaRPr lang="en-US" sz="1200" baseline="-25000" dirty="0">
              <a:latin typeface="Arial" charset="0"/>
            </a:endParaRPr>
          </a:p>
        </p:txBody>
      </p:sp>
      <p:sp>
        <p:nvSpPr>
          <p:cNvPr id="6169" name="Oval 34"/>
          <p:cNvSpPr>
            <a:spLocks noChangeAspect="1" noChangeArrowheads="1"/>
          </p:cNvSpPr>
          <p:nvPr/>
        </p:nvSpPr>
        <p:spPr bwMode="auto">
          <a:xfrm>
            <a:off x="4257675" y="4529138"/>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6170" name="AutoShape 35"/>
          <p:cNvCxnSpPr>
            <a:cxnSpLocks noChangeAspect="1" noChangeShapeType="1"/>
            <a:stCxn id="6169" idx="6"/>
          </p:cNvCxnSpPr>
          <p:nvPr/>
        </p:nvCxnSpPr>
        <p:spPr bwMode="auto">
          <a:xfrm>
            <a:off x="4676775" y="4710113"/>
            <a:ext cx="646113" cy="0"/>
          </a:xfrm>
          <a:prstGeom prst="straightConnector1">
            <a:avLst/>
          </a:prstGeom>
          <a:noFill/>
          <a:ln w="28575">
            <a:solidFill>
              <a:schemeClr val="tx1"/>
            </a:solidFill>
            <a:round/>
            <a:headEnd/>
            <a:tailEnd type="triangle" w="med" len="med"/>
          </a:ln>
        </p:spPr>
      </p:cxnSp>
      <p:sp>
        <p:nvSpPr>
          <p:cNvPr id="6171" name="Oval 36"/>
          <p:cNvSpPr>
            <a:spLocks noChangeAspect="1" noChangeArrowheads="1"/>
          </p:cNvSpPr>
          <p:nvPr/>
        </p:nvSpPr>
        <p:spPr bwMode="auto">
          <a:xfrm>
            <a:off x="6056313" y="4529138"/>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6172" name="AutoShape 37"/>
          <p:cNvCxnSpPr>
            <a:cxnSpLocks noChangeAspect="1" noChangeShapeType="1"/>
            <a:endCxn id="6171" idx="2"/>
          </p:cNvCxnSpPr>
          <p:nvPr/>
        </p:nvCxnSpPr>
        <p:spPr bwMode="auto">
          <a:xfrm>
            <a:off x="5627688" y="4710113"/>
            <a:ext cx="415925" cy="0"/>
          </a:xfrm>
          <a:prstGeom prst="straightConnector1">
            <a:avLst/>
          </a:prstGeom>
          <a:noFill/>
          <a:ln w="28575">
            <a:solidFill>
              <a:schemeClr val="tx1"/>
            </a:solidFill>
            <a:round/>
            <a:headEnd/>
            <a:tailEnd type="triangle" w="med" len="med"/>
          </a:ln>
        </p:spPr>
      </p:cxnSp>
      <p:sp>
        <p:nvSpPr>
          <p:cNvPr id="6173" name="Text Box 38"/>
          <p:cNvSpPr txBox="1">
            <a:spLocks noChangeAspect="1" noChangeArrowheads="1"/>
          </p:cNvSpPr>
          <p:nvPr/>
        </p:nvSpPr>
        <p:spPr bwMode="auto">
          <a:xfrm>
            <a:off x="5316538" y="4625975"/>
            <a:ext cx="336550" cy="274638"/>
          </a:xfrm>
          <a:prstGeom prst="rect">
            <a:avLst/>
          </a:prstGeom>
          <a:noFill/>
          <a:ln w="9525">
            <a:noFill/>
            <a:miter lim="800000"/>
            <a:headEnd/>
            <a:tailEnd/>
          </a:ln>
        </p:spPr>
        <p:txBody>
          <a:bodyPr wrap="none">
            <a:spAutoFit/>
          </a:bodyPr>
          <a:lstStyle/>
          <a:p>
            <a:r>
              <a:rPr lang="en-US" sz="1200">
                <a:latin typeface="Arial" charset="0"/>
              </a:rPr>
              <a:t>…</a:t>
            </a:r>
          </a:p>
        </p:txBody>
      </p:sp>
      <p:sp>
        <p:nvSpPr>
          <p:cNvPr id="6174" name="Oval 39"/>
          <p:cNvSpPr>
            <a:spLocks noChangeAspect="1" noChangeArrowheads="1"/>
          </p:cNvSpPr>
          <p:nvPr/>
        </p:nvSpPr>
        <p:spPr bwMode="auto">
          <a:xfrm>
            <a:off x="2452688" y="5116513"/>
            <a:ext cx="407987"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6175" name="Text Box 40"/>
          <p:cNvSpPr txBox="1">
            <a:spLocks noChangeAspect="1" noChangeArrowheads="1"/>
          </p:cNvSpPr>
          <p:nvPr/>
        </p:nvSpPr>
        <p:spPr bwMode="auto">
          <a:xfrm>
            <a:off x="4338638" y="5105400"/>
            <a:ext cx="351378" cy="276999"/>
          </a:xfrm>
          <a:prstGeom prst="rect">
            <a:avLst/>
          </a:prstGeom>
          <a:noFill/>
          <a:ln w="9525">
            <a:noFill/>
            <a:miter lim="800000"/>
            <a:headEnd/>
            <a:tailEnd/>
          </a:ln>
        </p:spPr>
        <p:txBody>
          <a:bodyPr wrap="none">
            <a:spAutoFit/>
          </a:bodyPr>
          <a:lstStyle/>
          <a:p>
            <a:r>
              <a:rPr lang="en-US" sz="1200" dirty="0" err="1" smtClean="0">
                <a:latin typeface="Arial" charset="0"/>
              </a:rPr>
              <a:t>H’</a:t>
            </a:r>
            <a:r>
              <a:rPr lang="en-US" sz="1200" baseline="-25000" dirty="0" err="1" smtClean="0">
                <a:latin typeface="Arial" charset="0"/>
              </a:rPr>
              <a:t>i</a:t>
            </a:r>
            <a:endParaRPr lang="en-US" sz="1200" baseline="-25000" dirty="0">
              <a:latin typeface="Arial" charset="0"/>
            </a:endParaRPr>
          </a:p>
        </p:txBody>
      </p:sp>
      <p:sp>
        <p:nvSpPr>
          <p:cNvPr id="6176" name="Oval 41"/>
          <p:cNvSpPr>
            <a:spLocks noChangeAspect="1" noChangeArrowheads="1"/>
          </p:cNvSpPr>
          <p:nvPr/>
        </p:nvSpPr>
        <p:spPr bwMode="auto">
          <a:xfrm>
            <a:off x="4257675" y="5116513"/>
            <a:ext cx="406400"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6177" name="Oval 42"/>
          <p:cNvSpPr>
            <a:spLocks noChangeAspect="1" noChangeArrowheads="1"/>
          </p:cNvSpPr>
          <p:nvPr/>
        </p:nvSpPr>
        <p:spPr bwMode="auto">
          <a:xfrm>
            <a:off x="6056313" y="5116513"/>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6178" name="AutoShape 43"/>
          <p:cNvCxnSpPr>
            <a:cxnSpLocks noChangeAspect="1" noChangeShapeType="1"/>
            <a:stCxn id="6167" idx="4"/>
            <a:endCxn id="6174" idx="0"/>
          </p:cNvCxnSpPr>
          <p:nvPr/>
        </p:nvCxnSpPr>
        <p:spPr bwMode="auto">
          <a:xfrm>
            <a:off x="2655888" y="4899025"/>
            <a:ext cx="0" cy="211138"/>
          </a:xfrm>
          <a:prstGeom prst="straightConnector1">
            <a:avLst/>
          </a:prstGeom>
          <a:noFill/>
          <a:ln w="28575">
            <a:solidFill>
              <a:schemeClr val="tx1"/>
            </a:solidFill>
            <a:round/>
            <a:headEnd/>
            <a:tailEnd type="triangle" w="med" len="med"/>
          </a:ln>
        </p:spPr>
      </p:cxnSp>
      <p:cxnSp>
        <p:nvCxnSpPr>
          <p:cNvPr id="6179" name="AutoShape 44"/>
          <p:cNvCxnSpPr>
            <a:cxnSpLocks noChangeAspect="1" noChangeShapeType="1"/>
            <a:stCxn id="6171" idx="4"/>
            <a:endCxn id="6177" idx="0"/>
          </p:cNvCxnSpPr>
          <p:nvPr/>
        </p:nvCxnSpPr>
        <p:spPr bwMode="auto">
          <a:xfrm>
            <a:off x="6259513" y="4899025"/>
            <a:ext cx="0" cy="211138"/>
          </a:xfrm>
          <a:prstGeom prst="straightConnector1">
            <a:avLst/>
          </a:prstGeom>
          <a:noFill/>
          <a:ln w="28575">
            <a:solidFill>
              <a:schemeClr val="tx1"/>
            </a:solidFill>
            <a:round/>
            <a:headEnd/>
            <a:tailEnd type="triangle" w="med" len="med"/>
          </a:ln>
        </p:spPr>
      </p:cxnSp>
      <p:cxnSp>
        <p:nvCxnSpPr>
          <p:cNvPr id="6180" name="AutoShape 45"/>
          <p:cNvCxnSpPr>
            <a:cxnSpLocks noChangeAspect="1" noChangeShapeType="1"/>
            <a:stCxn id="6169" idx="4"/>
            <a:endCxn id="6176" idx="0"/>
          </p:cNvCxnSpPr>
          <p:nvPr/>
        </p:nvCxnSpPr>
        <p:spPr bwMode="auto">
          <a:xfrm>
            <a:off x="4460875" y="4899025"/>
            <a:ext cx="0" cy="211138"/>
          </a:xfrm>
          <a:prstGeom prst="straightConnector1">
            <a:avLst/>
          </a:prstGeom>
          <a:noFill/>
          <a:ln w="28575">
            <a:solidFill>
              <a:schemeClr val="tx1"/>
            </a:solidFill>
            <a:round/>
            <a:headEnd/>
            <a:tailEnd type="triangle" w="med" len="med"/>
          </a:ln>
        </p:spPr>
      </p:cxnSp>
      <p:cxnSp>
        <p:nvCxnSpPr>
          <p:cNvPr id="6181" name="AutoShape 46"/>
          <p:cNvCxnSpPr>
            <a:cxnSpLocks noChangeAspect="1" noChangeShapeType="1"/>
            <a:stCxn id="6174" idx="6"/>
            <a:endCxn id="6163" idx="0"/>
          </p:cNvCxnSpPr>
          <p:nvPr/>
        </p:nvCxnSpPr>
        <p:spPr bwMode="auto">
          <a:xfrm>
            <a:off x="2867025" y="5297488"/>
            <a:ext cx="179388" cy="355600"/>
          </a:xfrm>
          <a:prstGeom prst="curvedConnector2">
            <a:avLst/>
          </a:prstGeom>
          <a:noFill/>
          <a:ln w="28575">
            <a:solidFill>
              <a:schemeClr val="tx1"/>
            </a:solidFill>
            <a:round/>
            <a:headEnd/>
            <a:tailEnd type="triangle" w="med" len="med"/>
          </a:ln>
        </p:spPr>
      </p:cxnSp>
      <p:cxnSp>
        <p:nvCxnSpPr>
          <p:cNvPr id="6182" name="AutoShape 47"/>
          <p:cNvCxnSpPr>
            <a:cxnSpLocks noChangeAspect="1" noChangeShapeType="1"/>
            <a:stCxn id="6156" idx="6"/>
            <a:endCxn id="6163" idx="0"/>
          </p:cNvCxnSpPr>
          <p:nvPr/>
        </p:nvCxnSpPr>
        <p:spPr bwMode="auto">
          <a:xfrm>
            <a:off x="2867025" y="4167188"/>
            <a:ext cx="179388" cy="1485900"/>
          </a:xfrm>
          <a:prstGeom prst="curvedConnector2">
            <a:avLst/>
          </a:prstGeom>
          <a:noFill/>
          <a:ln w="28575">
            <a:solidFill>
              <a:schemeClr val="tx1"/>
            </a:solidFill>
            <a:round/>
            <a:headEnd/>
            <a:tailEnd type="triangle" w="med" len="med"/>
          </a:ln>
        </p:spPr>
      </p:cxnSp>
      <p:cxnSp>
        <p:nvCxnSpPr>
          <p:cNvPr id="6183" name="AutoShape 48"/>
          <p:cNvCxnSpPr>
            <a:cxnSpLocks noChangeAspect="1" noChangeShapeType="1"/>
            <a:stCxn id="6176" idx="6"/>
            <a:endCxn id="6165" idx="0"/>
          </p:cNvCxnSpPr>
          <p:nvPr/>
        </p:nvCxnSpPr>
        <p:spPr bwMode="auto">
          <a:xfrm>
            <a:off x="4672013" y="5297488"/>
            <a:ext cx="179387" cy="355600"/>
          </a:xfrm>
          <a:prstGeom prst="curvedConnector2">
            <a:avLst/>
          </a:prstGeom>
          <a:noFill/>
          <a:ln w="28575">
            <a:solidFill>
              <a:schemeClr val="tx1"/>
            </a:solidFill>
            <a:round/>
            <a:headEnd/>
            <a:tailEnd type="triangle" w="med" len="med"/>
          </a:ln>
        </p:spPr>
      </p:cxnSp>
      <p:cxnSp>
        <p:nvCxnSpPr>
          <p:cNvPr id="6184" name="AutoShape 49"/>
          <p:cNvCxnSpPr>
            <a:cxnSpLocks noChangeAspect="1" noChangeShapeType="1"/>
            <a:stCxn id="6158" idx="6"/>
            <a:endCxn id="6165" idx="0"/>
          </p:cNvCxnSpPr>
          <p:nvPr/>
        </p:nvCxnSpPr>
        <p:spPr bwMode="auto">
          <a:xfrm>
            <a:off x="4672013" y="4167188"/>
            <a:ext cx="179387" cy="1485900"/>
          </a:xfrm>
          <a:prstGeom prst="curvedConnector2">
            <a:avLst/>
          </a:prstGeom>
          <a:noFill/>
          <a:ln w="28575">
            <a:solidFill>
              <a:schemeClr val="tx1"/>
            </a:solidFill>
            <a:round/>
            <a:headEnd/>
            <a:tailEnd type="triangle" w="med" len="med"/>
          </a:ln>
        </p:spPr>
      </p:cxnSp>
      <p:cxnSp>
        <p:nvCxnSpPr>
          <p:cNvPr id="6185" name="AutoShape 50"/>
          <p:cNvCxnSpPr>
            <a:cxnSpLocks noChangeAspect="1" noChangeShapeType="1"/>
            <a:stCxn id="6177" idx="6"/>
            <a:endCxn id="6166" idx="0"/>
          </p:cNvCxnSpPr>
          <p:nvPr/>
        </p:nvCxnSpPr>
        <p:spPr bwMode="auto">
          <a:xfrm>
            <a:off x="6470650" y="5297488"/>
            <a:ext cx="179388" cy="355600"/>
          </a:xfrm>
          <a:prstGeom prst="curvedConnector2">
            <a:avLst/>
          </a:prstGeom>
          <a:noFill/>
          <a:ln w="28575">
            <a:solidFill>
              <a:schemeClr val="tx1"/>
            </a:solidFill>
            <a:round/>
            <a:headEnd/>
            <a:tailEnd type="triangle" w="med" len="med"/>
          </a:ln>
        </p:spPr>
      </p:cxnSp>
      <p:cxnSp>
        <p:nvCxnSpPr>
          <p:cNvPr id="6186" name="AutoShape 51"/>
          <p:cNvCxnSpPr>
            <a:cxnSpLocks noChangeAspect="1" noChangeShapeType="1"/>
            <a:stCxn id="6159" idx="6"/>
            <a:endCxn id="6166" idx="0"/>
          </p:cNvCxnSpPr>
          <p:nvPr/>
        </p:nvCxnSpPr>
        <p:spPr bwMode="auto">
          <a:xfrm>
            <a:off x="6470650" y="4167188"/>
            <a:ext cx="179388" cy="1485900"/>
          </a:xfrm>
          <a:prstGeom prst="curvedConnector2">
            <a:avLst/>
          </a:prstGeom>
          <a:noFill/>
          <a:ln w="28575">
            <a:solidFill>
              <a:schemeClr val="tx1"/>
            </a:solidFill>
            <a:round/>
            <a:headEnd/>
            <a:tailEnd type="triangle" w="med" len="med"/>
          </a:ln>
        </p:spPr>
      </p:cxnSp>
      <p:cxnSp>
        <p:nvCxnSpPr>
          <p:cNvPr id="6187" name="AutoShape 67"/>
          <p:cNvCxnSpPr>
            <a:cxnSpLocks noChangeAspect="1" noChangeShapeType="1"/>
          </p:cNvCxnSpPr>
          <p:nvPr/>
        </p:nvCxnSpPr>
        <p:spPr bwMode="auto">
          <a:xfrm>
            <a:off x="2895600" y="3586163"/>
            <a:ext cx="646113" cy="1587"/>
          </a:xfrm>
          <a:prstGeom prst="straightConnector1">
            <a:avLst/>
          </a:prstGeom>
          <a:noFill/>
          <a:ln w="28575">
            <a:solidFill>
              <a:schemeClr val="tx1"/>
            </a:solidFill>
            <a:round/>
            <a:headEnd/>
            <a:tailEnd type="triangle" w="med" len="med"/>
          </a:ln>
        </p:spPr>
      </p:cxnSp>
      <p:cxnSp>
        <p:nvCxnSpPr>
          <p:cNvPr id="6188" name="AutoShape 68"/>
          <p:cNvCxnSpPr>
            <a:cxnSpLocks noChangeAspect="1" noChangeShapeType="1"/>
          </p:cNvCxnSpPr>
          <p:nvPr/>
        </p:nvCxnSpPr>
        <p:spPr bwMode="auto">
          <a:xfrm>
            <a:off x="3846513" y="3586163"/>
            <a:ext cx="415925" cy="0"/>
          </a:xfrm>
          <a:prstGeom prst="straightConnector1">
            <a:avLst/>
          </a:prstGeom>
          <a:noFill/>
          <a:ln w="28575">
            <a:solidFill>
              <a:schemeClr val="tx1"/>
            </a:solidFill>
            <a:round/>
            <a:headEnd/>
            <a:tailEnd type="triangle" w="med" len="med"/>
          </a:ln>
        </p:spPr>
      </p:cxnSp>
      <p:sp>
        <p:nvSpPr>
          <p:cNvPr id="6189" name="Text Box 69"/>
          <p:cNvSpPr txBox="1">
            <a:spLocks noChangeAspect="1" noChangeArrowheads="1"/>
          </p:cNvSpPr>
          <p:nvPr/>
        </p:nvSpPr>
        <p:spPr bwMode="auto">
          <a:xfrm>
            <a:off x="3535363" y="3502025"/>
            <a:ext cx="336550" cy="274638"/>
          </a:xfrm>
          <a:prstGeom prst="rect">
            <a:avLst/>
          </a:prstGeom>
          <a:noFill/>
          <a:ln w="9525">
            <a:noFill/>
            <a:miter lim="800000"/>
            <a:headEnd/>
            <a:tailEnd/>
          </a:ln>
        </p:spPr>
        <p:txBody>
          <a:bodyPr wrap="none">
            <a:spAutoFit/>
          </a:bodyPr>
          <a:lstStyle/>
          <a:p>
            <a:r>
              <a:rPr lang="en-US" sz="1200">
                <a:latin typeface="Arial" charset="0"/>
              </a:rPr>
              <a:t>…</a:t>
            </a:r>
          </a:p>
        </p:txBody>
      </p:sp>
      <p:cxnSp>
        <p:nvCxnSpPr>
          <p:cNvPr id="6190" name="AutoShape 70"/>
          <p:cNvCxnSpPr>
            <a:cxnSpLocks noChangeAspect="1" noChangeShapeType="1"/>
          </p:cNvCxnSpPr>
          <p:nvPr/>
        </p:nvCxnSpPr>
        <p:spPr bwMode="auto">
          <a:xfrm>
            <a:off x="2895600" y="4729163"/>
            <a:ext cx="646113" cy="0"/>
          </a:xfrm>
          <a:prstGeom prst="straightConnector1">
            <a:avLst/>
          </a:prstGeom>
          <a:noFill/>
          <a:ln w="28575">
            <a:solidFill>
              <a:schemeClr val="tx1"/>
            </a:solidFill>
            <a:round/>
            <a:headEnd/>
            <a:tailEnd type="triangle" w="med" len="med"/>
          </a:ln>
        </p:spPr>
      </p:cxnSp>
      <p:cxnSp>
        <p:nvCxnSpPr>
          <p:cNvPr id="6191" name="AutoShape 71"/>
          <p:cNvCxnSpPr>
            <a:cxnSpLocks noChangeAspect="1" noChangeShapeType="1"/>
          </p:cNvCxnSpPr>
          <p:nvPr/>
        </p:nvCxnSpPr>
        <p:spPr bwMode="auto">
          <a:xfrm>
            <a:off x="3846513" y="4729163"/>
            <a:ext cx="415925" cy="0"/>
          </a:xfrm>
          <a:prstGeom prst="straightConnector1">
            <a:avLst/>
          </a:prstGeom>
          <a:noFill/>
          <a:ln w="28575">
            <a:solidFill>
              <a:schemeClr val="tx1"/>
            </a:solidFill>
            <a:round/>
            <a:headEnd/>
            <a:tailEnd type="triangle" w="med" len="med"/>
          </a:ln>
        </p:spPr>
      </p:cxnSp>
      <p:sp>
        <p:nvSpPr>
          <p:cNvPr id="6192" name="Text Box 72"/>
          <p:cNvSpPr txBox="1">
            <a:spLocks noChangeAspect="1" noChangeArrowheads="1"/>
          </p:cNvSpPr>
          <p:nvPr/>
        </p:nvSpPr>
        <p:spPr bwMode="auto">
          <a:xfrm>
            <a:off x="3535363" y="4645025"/>
            <a:ext cx="336550" cy="274638"/>
          </a:xfrm>
          <a:prstGeom prst="rect">
            <a:avLst/>
          </a:prstGeom>
          <a:noFill/>
          <a:ln w="9525">
            <a:noFill/>
            <a:miter lim="800000"/>
            <a:headEnd/>
            <a:tailEnd/>
          </a:ln>
        </p:spPr>
        <p:txBody>
          <a:bodyPr wrap="none">
            <a:spAutoFit/>
          </a:bodyPr>
          <a:lstStyle/>
          <a:p>
            <a:r>
              <a:rPr lang="en-US" sz="1200">
                <a:latin typeface="Arial" charset="0"/>
              </a:rPr>
              <a:t>…</a:t>
            </a:r>
          </a:p>
        </p:txBody>
      </p:sp>
      <p:sp>
        <p:nvSpPr>
          <p:cNvPr id="6194" name="Rectangle 74"/>
          <p:cNvSpPr>
            <a:spLocks noChangeArrowheads="1"/>
          </p:cNvSpPr>
          <p:nvPr/>
        </p:nvSpPr>
        <p:spPr bwMode="auto">
          <a:xfrm>
            <a:off x="381000" y="214313"/>
            <a:ext cx="8458200" cy="852487"/>
          </a:xfrm>
          <a:prstGeom prst="rect">
            <a:avLst/>
          </a:prstGeom>
          <a:noFill/>
          <a:ln w="9525">
            <a:noFill/>
            <a:miter lim="800000"/>
            <a:headEnd/>
            <a:tailEnd/>
          </a:ln>
        </p:spPr>
        <p:txBody>
          <a:bodyPr anchor="b"/>
          <a:lstStyle/>
          <a:p>
            <a:r>
              <a:rPr lang="en-US" sz="3600">
                <a:solidFill>
                  <a:schemeClr val="tx2"/>
                </a:solidFill>
              </a:rPr>
              <a:t>Forward-backward computation</a:t>
            </a:r>
          </a:p>
        </p:txBody>
      </p:sp>
      <p:sp>
        <p:nvSpPr>
          <p:cNvPr id="51" name="Slide Number Placeholder 50"/>
          <p:cNvSpPr>
            <a:spLocks noGrp="1"/>
          </p:cNvSpPr>
          <p:nvPr>
            <p:ph type="sldNum" sz="quarter" idx="12"/>
          </p:nvPr>
        </p:nvSpPr>
        <p:spPr/>
        <p:txBody>
          <a:bodyPr/>
          <a:lstStyle/>
          <a:p>
            <a:pPr>
              <a:defRPr/>
            </a:pPr>
            <a:fld id="{193C4F32-5F53-4DA8-A041-9089F3E61399}" type="slidenum">
              <a:rPr lang="en-US" smtClean="0"/>
              <a:pPr>
                <a:defRPr/>
              </a:pPr>
              <a:t>16</a:t>
            </a:fld>
            <a:endParaRPr lang="en-US"/>
          </a:p>
        </p:txBody>
      </p:sp>
      <p:graphicFrame>
        <p:nvGraphicFramePr>
          <p:cNvPr id="1203203" name="Object 4"/>
          <p:cNvGraphicFramePr>
            <a:graphicFrameLocks noChangeAspect="1"/>
          </p:cNvGraphicFramePr>
          <p:nvPr/>
        </p:nvGraphicFramePr>
        <p:xfrm>
          <a:off x="1906588" y="2095500"/>
          <a:ext cx="5922962" cy="723900"/>
        </p:xfrm>
        <a:graphic>
          <a:graphicData uri="http://schemas.openxmlformats.org/presentationml/2006/ole">
            <p:oleObj spid="_x0000_s1203203" name="Equation" r:id="rId5" imgW="2654280" imgH="304560" progId="Equation.3">
              <p:embed/>
            </p:oleObj>
          </a:graphicData>
        </a:graphic>
      </p:graphicFrame>
      <p:pic>
        <p:nvPicPr>
          <p:cNvPr id="52" name="Kennedy_V3.pptx777.wav">
            <a:hlinkClick r:id="" action="ppaction://media"/>
          </p:cNvPr>
          <p:cNvPicPr>
            <a:picLocks noRot="1" noChangeAspect="1"/>
          </p:cNvPicPr>
          <p:nvPr>
            <a:audioFile r:link="rId2"/>
          </p:nvPr>
        </p:nvPicPr>
        <p:blipFill>
          <a:blip r:embed="rId6" cstate="print"/>
          <a:stretch>
            <a:fillRect/>
          </a:stretch>
        </p:blipFill>
        <p:spPr>
          <a:xfrm>
            <a:off x="8696325" y="6410325"/>
            <a:ext cx="304800" cy="304800"/>
          </a:xfrm>
          <a:prstGeom prst="rect">
            <a:avLst/>
          </a:prstGeom>
        </p:spPr>
      </p:pic>
    </p:spTree>
  </p:cSld>
  <p:clrMapOvr>
    <a:masterClrMapping/>
  </p:clrMapOvr>
  <p:transition advTm="3425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2"/>
                </p:tgtEl>
              </p:cMediaNode>
            </p:audio>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42" name="Rectangle 2"/>
          <p:cNvSpPr>
            <a:spLocks noGrp="1" noChangeArrowheads="1"/>
          </p:cNvSpPr>
          <p:nvPr>
            <p:ph type="title" idx="4294967295"/>
          </p:nvPr>
        </p:nvSpPr>
        <p:spPr>
          <a:xfrm>
            <a:off x="1350963" y="457200"/>
            <a:ext cx="7793037" cy="914400"/>
          </a:xfrm>
        </p:spPr>
        <p:txBody>
          <a:bodyPr/>
          <a:lstStyle/>
          <a:p>
            <a:r>
              <a:rPr lang="en-US" sz="3600" smtClean="0">
                <a:solidFill>
                  <a:schemeClr val="folHlink"/>
                </a:solidFill>
              </a:rPr>
              <a:t>Single SNP Genotyping- Incorporating Base Call Uncertainty</a:t>
            </a:r>
          </a:p>
        </p:txBody>
      </p:sp>
      <p:sp>
        <p:nvSpPr>
          <p:cNvPr id="14343" name="Rectangle 3"/>
          <p:cNvSpPr>
            <a:spLocks noGrp="1" noChangeArrowheads="1"/>
          </p:cNvSpPr>
          <p:nvPr>
            <p:ph type="body" idx="4294967295"/>
          </p:nvPr>
        </p:nvSpPr>
        <p:spPr>
          <a:xfrm>
            <a:off x="381000" y="2133600"/>
            <a:ext cx="8763000" cy="2590800"/>
          </a:xfrm>
        </p:spPr>
        <p:txBody>
          <a:bodyPr/>
          <a:lstStyle/>
          <a:p>
            <a:r>
              <a:rPr lang="en-US" sz="2400" dirty="0" smtClean="0"/>
              <a:t>Let </a:t>
            </a:r>
            <a:r>
              <a:rPr lang="en-US" sz="2400" b="1" dirty="0" err="1" smtClean="0"/>
              <a:t>r</a:t>
            </a:r>
            <a:r>
              <a:rPr lang="en-US" sz="2400" i="1" baseline="-25000" dirty="0" err="1" smtClean="0"/>
              <a:t>i</a:t>
            </a:r>
            <a:r>
              <a:rPr lang="en-US" sz="2400" i="1" dirty="0" smtClean="0"/>
              <a:t> </a:t>
            </a:r>
            <a:r>
              <a:rPr lang="en-US" sz="2400" dirty="0" smtClean="0"/>
              <a:t>denote the set of mapped reads covering SNP locus </a:t>
            </a:r>
            <a:r>
              <a:rPr lang="en-US" sz="2400" i="1" dirty="0" err="1" smtClean="0"/>
              <a:t>i</a:t>
            </a:r>
            <a:r>
              <a:rPr lang="en-US" sz="2400" i="1" dirty="0" smtClean="0"/>
              <a:t> </a:t>
            </a:r>
            <a:r>
              <a:rPr lang="en-US" sz="2400" dirty="0" smtClean="0"/>
              <a:t>and </a:t>
            </a:r>
            <a:r>
              <a:rPr lang="en-US" sz="2400" i="1" dirty="0" err="1" smtClean="0"/>
              <a:t>c</a:t>
            </a:r>
            <a:r>
              <a:rPr lang="en-US" sz="2400" i="1" baseline="-25000" dirty="0" err="1" smtClean="0"/>
              <a:t>i</a:t>
            </a:r>
            <a:r>
              <a:rPr lang="en-US" sz="2400" dirty="0" smtClean="0"/>
              <a:t>=| </a:t>
            </a:r>
            <a:r>
              <a:rPr lang="en-US" sz="2400" b="1" dirty="0" err="1" smtClean="0"/>
              <a:t>r</a:t>
            </a:r>
            <a:r>
              <a:rPr lang="en-US" sz="2400" i="1" baseline="-25000" dirty="0" err="1" smtClean="0"/>
              <a:t>i</a:t>
            </a:r>
            <a:r>
              <a:rPr lang="en-US" sz="2400" i="1" dirty="0" smtClean="0"/>
              <a:t> </a:t>
            </a:r>
            <a:r>
              <a:rPr lang="en-US" sz="2400" dirty="0" smtClean="0"/>
              <a:t>|</a:t>
            </a:r>
          </a:p>
          <a:p>
            <a:pPr lvl="1"/>
            <a:r>
              <a:rPr lang="en-US" sz="2000" dirty="0" smtClean="0"/>
              <a:t>For a read </a:t>
            </a:r>
            <a:r>
              <a:rPr lang="en-US" sz="2000" i="1" dirty="0" smtClean="0"/>
              <a:t>r </a:t>
            </a:r>
            <a:r>
              <a:rPr lang="en-US" sz="2000" dirty="0" smtClean="0"/>
              <a:t>in </a:t>
            </a:r>
            <a:r>
              <a:rPr lang="en-US" sz="2000" b="1" dirty="0" err="1" smtClean="0"/>
              <a:t>r</a:t>
            </a:r>
            <a:r>
              <a:rPr lang="en-US" sz="2000" i="1" baseline="-25000" dirty="0" err="1" smtClean="0"/>
              <a:t>i</a:t>
            </a:r>
            <a:r>
              <a:rPr lang="en-US" sz="2000" i="1" dirty="0" smtClean="0"/>
              <a:t> </a:t>
            </a:r>
            <a:r>
              <a:rPr lang="en-US" sz="2000" dirty="0" smtClean="0"/>
              <a:t>, </a:t>
            </a:r>
            <a:r>
              <a:rPr lang="en-US" sz="2000" i="1" dirty="0" smtClean="0"/>
              <a:t>r(</a:t>
            </a:r>
            <a:r>
              <a:rPr lang="en-US" sz="2000" i="1" dirty="0" err="1" smtClean="0"/>
              <a:t>i</a:t>
            </a:r>
            <a:r>
              <a:rPr lang="en-US" sz="2000" i="1" dirty="0" smtClean="0"/>
              <a:t>)</a:t>
            </a:r>
            <a:r>
              <a:rPr lang="en-US" sz="2000" dirty="0" smtClean="0"/>
              <a:t> denotes the allele observed at locus </a:t>
            </a:r>
            <a:r>
              <a:rPr lang="en-US" sz="2000" i="1" dirty="0" err="1" smtClean="0"/>
              <a:t>i</a:t>
            </a:r>
            <a:r>
              <a:rPr lang="en-US" sz="2000" dirty="0" smtClean="0"/>
              <a:t> </a:t>
            </a:r>
          </a:p>
          <a:p>
            <a:pPr lvl="1"/>
            <a:r>
              <a:rPr lang="en-US" sz="2000" dirty="0" smtClean="0"/>
              <a:t>If </a:t>
            </a:r>
            <a:r>
              <a:rPr lang="en-US" sz="2000" dirty="0" err="1" smtClean="0"/>
              <a:t>q</a:t>
            </a:r>
            <a:r>
              <a:rPr lang="en-US" sz="2000" baseline="-25000" dirty="0" err="1" smtClean="0"/>
              <a:t>r</a:t>
            </a:r>
            <a:r>
              <a:rPr lang="en-US" sz="2000" baseline="-25000" dirty="0" smtClean="0"/>
              <a:t>(</a:t>
            </a:r>
            <a:r>
              <a:rPr lang="en-US" sz="2000" baseline="-25000" dirty="0" err="1" smtClean="0"/>
              <a:t>i</a:t>
            </a:r>
            <a:r>
              <a:rPr lang="en-US" sz="2000" baseline="-25000" dirty="0" smtClean="0"/>
              <a:t>)</a:t>
            </a:r>
            <a:r>
              <a:rPr lang="en-US" sz="2000" dirty="0" smtClean="0"/>
              <a:t> is the </a:t>
            </a:r>
            <a:r>
              <a:rPr lang="en-US" sz="2000" dirty="0" err="1" smtClean="0"/>
              <a:t>phred</a:t>
            </a:r>
            <a:r>
              <a:rPr lang="en-US" sz="2000" dirty="0" smtClean="0"/>
              <a:t> quality score of r(</a:t>
            </a:r>
            <a:r>
              <a:rPr lang="en-US" sz="2000" dirty="0" err="1" smtClean="0"/>
              <a:t>i</a:t>
            </a:r>
            <a:r>
              <a:rPr lang="en-US" sz="2000" dirty="0" smtClean="0"/>
              <a:t>), the probability that r(</a:t>
            </a:r>
            <a:r>
              <a:rPr lang="en-US" sz="2000" dirty="0" err="1" smtClean="0"/>
              <a:t>i</a:t>
            </a:r>
            <a:r>
              <a:rPr lang="en-US" sz="2000" dirty="0" smtClean="0"/>
              <a:t>) is incorrect is given by </a:t>
            </a:r>
            <a:endParaRPr lang="en-US" sz="1800" dirty="0" smtClean="0"/>
          </a:p>
          <a:p>
            <a:r>
              <a:rPr lang="en-US" sz="2400" dirty="0" smtClean="0"/>
              <a:t>The probability of observing read set </a:t>
            </a:r>
            <a:r>
              <a:rPr lang="en-US" sz="2400" b="1" dirty="0" err="1" smtClean="0"/>
              <a:t>r</a:t>
            </a:r>
            <a:r>
              <a:rPr lang="en-US" sz="2400" i="1" baseline="-25000" dirty="0" err="1" smtClean="0"/>
              <a:t>i</a:t>
            </a:r>
            <a:r>
              <a:rPr lang="en-US" sz="2400" i="1" dirty="0" smtClean="0"/>
              <a:t> </a:t>
            </a:r>
            <a:r>
              <a:rPr lang="en-US" sz="2400" dirty="0" smtClean="0"/>
              <a:t>conditional on having genotype </a:t>
            </a:r>
            <a:r>
              <a:rPr lang="en-US" sz="2400" dirty="0" err="1" smtClean="0"/>
              <a:t>G</a:t>
            </a:r>
            <a:r>
              <a:rPr lang="en-US" sz="2400" baseline="-25000" dirty="0" err="1" smtClean="0"/>
              <a:t>i</a:t>
            </a:r>
            <a:r>
              <a:rPr lang="en-US" sz="2400" dirty="0" smtClean="0"/>
              <a:t> is then given by:</a:t>
            </a:r>
          </a:p>
        </p:txBody>
      </p:sp>
      <p:graphicFrame>
        <p:nvGraphicFramePr>
          <p:cNvPr id="14338" name="Object 8"/>
          <p:cNvGraphicFramePr>
            <a:graphicFrameLocks noChangeAspect="1"/>
          </p:cNvGraphicFramePr>
          <p:nvPr/>
        </p:nvGraphicFramePr>
        <p:xfrm>
          <a:off x="620713" y="4848225"/>
          <a:ext cx="3932237" cy="857250"/>
        </p:xfrm>
        <a:graphic>
          <a:graphicData uri="http://schemas.openxmlformats.org/presentationml/2006/ole">
            <p:oleObj spid="_x0000_s280578" name="Equation" r:id="rId4" imgW="2171520" imgH="457200" progId="Equation.3">
              <p:embed/>
            </p:oleObj>
          </a:graphicData>
        </a:graphic>
      </p:graphicFrame>
      <p:graphicFrame>
        <p:nvGraphicFramePr>
          <p:cNvPr id="14339" name="Object 9"/>
          <p:cNvGraphicFramePr>
            <a:graphicFrameLocks noChangeAspect="1"/>
          </p:cNvGraphicFramePr>
          <p:nvPr/>
        </p:nvGraphicFramePr>
        <p:xfrm>
          <a:off x="3429000" y="3551238"/>
          <a:ext cx="1579563" cy="563562"/>
        </p:xfrm>
        <a:graphic>
          <a:graphicData uri="http://schemas.openxmlformats.org/presentationml/2006/ole">
            <p:oleObj spid="_x0000_s280579" name="Equation" r:id="rId5" imgW="927000" imgH="266400" progId="Equation.3">
              <p:embed/>
            </p:oleObj>
          </a:graphicData>
        </a:graphic>
      </p:graphicFrame>
      <p:graphicFrame>
        <p:nvGraphicFramePr>
          <p:cNvPr id="14340" name="Object 10"/>
          <p:cNvGraphicFramePr>
            <a:graphicFrameLocks noChangeAspect="1"/>
          </p:cNvGraphicFramePr>
          <p:nvPr/>
        </p:nvGraphicFramePr>
        <p:xfrm>
          <a:off x="4941888" y="4845050"/>
          <a:ext cx="3986212" cy="869950"/>
        </p:xfrm>
        <a:graphic>
          <a:graphicData uri="http://schemas.openxmlformats.org/presentationml/2006/ole">
            <p:oleObj spid="_x0000_s280580" name="Equation" r:id="rId6" imgW="2171520" imgH="457200" progId="Equation.3">
              <p:embed/>
            </p:oleObj>
          </a:graphicData>
        </a:graphic>
      </p:graphicFrame>
      <p:graphicFrame>
        <p:nvGraphicFramePr>
          <p:cNvPr id="14341" name="Object 11"/>
          <p:cNvGraphicFramePr>
            <a:graphicFrameLocks noChangeAspect="1"/>
          </p:cNvGraphicFramePr>
          <p:nvPr/>
        </p:nvGraphicFramePr>
        <p:xfrm>
          <a:off x="3470275" y="5788025"/>
          <a:ext cx="2279650" cy="987425"/>
        </p:xfrm>
        <a:graphic>
          <a:graphicData uri="http://schemas.openxmlformats.org/presentationml/2006/ole">
            <p:oleObj spid="_x0000_s280581" name="Equation" r:id="rId7" imgW="1244520" imgH="469800" progId="Equation.3">
              <p:embed/>
            </p:oleObj>
          </a:graphicData>
        </a:graphic>
      </p:graphicFrame>
      <p:sp>
        <p:nvSpPr>
          <p:cNvPr id="8" name="Slide Number Placeholder 7"/>
          <p:cNvSpPr>
            <a:spLocks noGrp="1"/>
          </p:cNvSpPr>
          <p:nvPr>
            <p:ph type="sldNum" sz="quarter" idx="12"/>
          </p:nvPr>
        </p:nvSpPr>
        <p:spPr/>
        <p:txBody>
          <a:bodyPr/>
          <a:lstStyle/>
          <a:p>
            <a:pPr>
              <a:defRPr/>
            </a:pPr>
            <a:fld id="{193C4F32-5F53-4DA8-A041-9089F3E61399}" type="slidenum">
              <a:rPr lang="en-US" smtClean="0"/>
              <a:pPr>
                <a:defRPr/>
              </a:pPr>
              <a:t>160</a:t>
            </a:fld>
            <a:endParaRPr lang="en-US"/>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4" name="Rectangle 2"/>
          <p:cNvSpPr>
            <a:spLocks noGrp="1" noChangeArrowheads="1"/>
          </p:cNvSpPr>
          <p:nvPr>
            <p:ph type="title" idx="4294967295"/>
          </p:nvPr>
        </p:nvSpPr>
        <p:spPr>
          <a:xfrm>
            <a:off x="1350963" y="152400"/>
            <a:ext cx="7793037" cy="914400"/>
          </a:xfrm>
        </p:spPr>
        <p:txBody>
          <a:bodyPr/>
          <a:lstStyle/>
          <a:p>
            <a:r>
              <a:rPr lang="en-US" smtClean="0">
                <a:solidFill>
                  <a:schemeClr val="folHlink"/>
                </a:solidFill>
              </a:rPr>
              <a:t>Single SNP Genotype Calling</a:t>
            </a:r>
          </a:p>
        </p:txBody>
      </p:sp>
      <p:sp>
        <p:nvSpPr>
          <p:cNvPr id="15365" name="Rectangle 3"/>
          <p:cNvSpPr>
            <a:spLocks noGrp="1" noChangeArrowheads="1"/>
          </p:cNvSpPr>
          <p:nvPr>
            <p:ph type="body" idx="4294967295"/>
          </p:nvPr>
        </p:nvSpPr>
        <p:spPr>
          <a:xfrm>
            <a:off x="0" y="2133600"/>
            <a:ext cx="8458200" cy="4419600"/>
          </a:xfrm>
        </p:spPr>
        <p:txBody>
          <a:bodyPr/>
          <a:lstStyle/>
          <a:p>
            <a:r>
              <a:rPr lang="en-US" sz="2400" dirty="0" smtClean="0"/>
              <a:t>Applying </a:t>
            </a:r>
            <a:r>
              <a:rPr lang="en-US" sz="2400" dirty="0" err="1" smtClean="0"/>
              <a:t>Bayes</a:t>
            </a:r>
            <a:r>
              <a:rPr lang="en-US" sz="2400" dirty="0" smtClean="0"/>
              <a:t>’ formula:</a:t>
            </a:r>
          </a:p>
          <a:p>
            <a:endParaRPr lang="en-US" sz="2400" dirty="0" smtClean="0"/>
          </a:p>
          <a:p>
            <a:endParaRPr lang="en-US" sz="2400" dirty="0" smtClean="0"/>
          </a:p>
          <a:p>
            <a:endParaRPr lang="en-US" dirty="0" smtClean="0"/>
          </a:p>
          <a:p>
            <a:endParaRPr lang="en-US" dirty="0" smtClean="0"/>
          </a:p>
          <a:p>
            <a:pPr lvl="1"/>
            <a:r>
              <a:rPr lang="en-US" sz="2000" dirty="0" smtClean="0"/>
              <a:t>Where                   are allele frequencies inferred from a representative panel</a:t>
            </a:r>
          </a:p>
        </p:txBody>
      </p:sp>
      <p:graphicFrame>
        <p:nvGraphicFramePr>
          <p:cNvPr id="15362" name="Object 12"/>
          <p:cNvGraphicFramePr>
            <a:graphicFrameLocks noChangeAspect="1"/>
          </p:cNvGraphicFramePr>
          <p:nvPr/>
        </p:nvGraphicFramePr>
        <p:xfrm>
          <a:off x="1447800" y="3124200"/>
          <a:ext cx="5495925" cy="981075"/>
        </p:xfrm>
        <a:graphic>
          <a:graphicData uri="http://schemas.openxmlformats.org/presentationml/2006/ole">
            <p:oleObj spid="_x0000_s281602" name="Equation" r:id="rId4" imgW="3009600" imgH="469800" progId="Equation.3">
              <p:embed/>
            </p:oleObj>
          </a:graphicData>
        </a:graphic>
      </p:graphicFrame>
      <p:graphicFrame>
        <p:nvGraphicFramePr>
          <p:cNvPr id="15363" name="Object 15"/>
          <p:cNvGraphicFramePr>
            <a:graphicFrameLocks noChangeAspect="1"/>
          </p:cNvGraphicFramePr>
          <p:nvPr/>
        </p:nvGraphicFramePr>
        <p:xfrm>
          <a:off x="1905000" y="4572000"/>
          <a:ext cx="1250950" cy="476250"/>
        </p:xfrm>
        <a:graphic>
          <a:graphicData uri="http://schemas.openxmlformats.org/presentationml/2006/ole">
            <p:oleObj spid="_x0000_s281603" name="Equation" r:id="rId5" imgW="685800" imgH="228600" progId="Equation.3">
              <p:embed/>
            </p:oleObj>
          </a:graphicData>
        </a:graphic>
      </p:graphicFrame>
      <p:sp>
        <p:nvSpPr>
          <p:cNvPr id="6" name="Slide Number Placeholder 5"/>
          <p:cNvSpPr>
            <a:spLocks noGrp="1"/>
          </p:cNvSpPr>
          <p:nvPr>
            <p:ph type="sldNum" sz="quarter" idx="12"/>
          </p:nvPr>
        </p:nvSpPr>
        <p:spPr/>
        <p:txBody>
          <a:bodyPr/>
          <a:lstStyle/>
          <a:p>
            <a:pPr>
              <a:defRPr/>
            </a:pPr>
            <a:fld id="{193C4F32-5F53-4DA8-A041-9089F3E61399}" type="slidenum">
              <a:rPr lang="en-US" smtClean="0"/>
              <a:pPr>
                <a:defRPr/>
              </a:pPr>
              <a:t>161</a:t>
            </a:fld>
            <a:endParaRPr lang="en-US"/>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5586" name="Rectangle 25"/>
          <p:cNvSpPr>
            <a:spLocks noChangeArrowheads="1"/>
          </p:cNvSpPr>
          <p:nvPr/>
        </p:nvSpPr>
        <p:spPr bwMode="auto">
          <a:xfrm>
            <a:off x="558800" y="1157288"/>
            <a:ext cx="8472488" cy="5416550"/>
          </a:xfrm>
          <a:prstGeom prst="rect">
            <a:avLst/>
          </a:prstGeom>
          <a:noFill/>
          <a:ln w="73152">
            <a:noFill/>
            <a:miter lim="800000"/>
            <a:headEnd/>
            <a:tailEnd/>
          </a:ln>
        </p:spPr>
        <p:txBody>
          <a:bodyPr wrap="none" lIns="22860" tIns="11430" rIns="22860" bIns="11430" anchor="ctr"/>
          <a:lstStyle/>
          <a:p>
            <a:pPr eaLnBrk="0" hangingPunct="0"/>
            <a:endParaRPr lang="en-US"/>
          </a:p>
        </p:txBody>
      </p:sp>
      <p:sp>
        <p:nvSpPr>
          <p:cNvPr id="195587" name="Rectangle 2"/>
          <p:cNvSpPr>
            <a:spLocks noGrp="1" noChangeArrowheads="1"/>
          </p:cNvSpPr>
          <p:nvPr>
            <p:ph type="title" idx="4294967295"/>
          </p:nvPr>
        </p:nvSpPr>
        <p:spPr>
          <a:xfrm>
            <a:off x="1350963" y="152400"/>
            <a:ext cx="7793037" cy="1143000"/>
          </a:xfrm>
        </p:spPr>
        <p:txBody>
          <a:bodyPr/>
          <a:lstStyle/>
          <a:p>
            <a:r>
              <a:rPr lang="en-US" sz="3600" dirty="0" smtClean="0">
                <a:solidFill>
                  <a:schemeClr val="folHlink"/>
                </a:solidFill>
              </a:rPr>
              <a:t>Low Coverage Genotyping-</a:t>
            </a:r>
            <a:br>
              <a:rPr lang="en-US" sz="3600" dirty="0" smtClean="0">
                <a:solidFill>
                  <a:schemeClr val="folHlink"/>
                </a:solidFill>
              </a:rPr>
            </a:br>
            <a:r>
              <a:rPr lang="en-US" sz="3600" dirty="0" smtClean="0">
                <a:solidFill>
                  <a:schemeClr val="folHlink"/>
                </a:solidFill>
              </a:rPr>
              <a:t>Pipeline for Multilocus Genotyping</a:t>
            </a:r>
          </a:p>
        </p:txBody>
      </p:sp>
      <p:pic>
        <p:nvPicPr>
          <p:cNvPr id="195588" name="Picture 4"/>
          <p:cNvPicPr>
            <a:picLocks noChangeAspect="1" noChangeArrowheads="1"/>
          </p:cNvPicPr>
          <p:nvPr/>
        </p:nvPicPr>
        <p:blipFill>
          <a:blip r:embed="rId3" cstate="print"/>
          <a:srcRect/>
          <a:stretch>
            <a:fillRect/>
          </a:stretch>
        </p:blipFill>
        <p:spPr bwMode="auto">
          <a:xfrm>
            <a:off x="457200" y="1905000"/>
            <a:ext cx="8466138" cy="4600575"/>
          </a:xfrm>
          <a:prstGeom prst="rect">
            <a:avLst/>
          </a:prstGeom>
          <a:noFill/>
        </p:spPr>
      </p:pic>
      <p:sp>
        <p:nvSpPr>
          <p:cNvPr id="5" name="Slide Number Placeholder 4"/>
          <p:cNvSpPr>
            <a:spLocks noGrp="1"/>
          </p:cNvSpPr>
          <p:nvPr>
            <p:ph type="sldNum" sz="quarter" idx="12"/>
          </p:nvPr>
        </p:nvSpPr>
        <p:spPr/>
        <p:txBody>
          <a:bodyPr/>
          <a:lstStyle/>
          <a:p>
            <a:pPr>
              <a:defRPr/>
            </a:pPr>
            <a:fld id="{193C4F32-5F53-4DA8-A041-9089F3E61399}" type="slidenum">
              <a:rPr lang="en-US" smtClean="0"/>
              <a:pPr>
                <a:defRPr/>
              </a:pPr>
              <a:t>162</a:t>
            </a:fld>
            <a:endParaRPr lang="en-US"/>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457200" y="214313"/>
            <a:ext cx="8486775" cy="1462087"/>
          </a:xfrm>
        </p:spPr>
        <p:txBody>
          <a:bodyPr/>
          <a:lstStyle/>
          <a:p>
            <a:pPr algn="ctr" eaLnBrk="1" hangingPunct="1"/>
            <a:r>
              <a:rPr lang="en-US" dirty="0" smtClean="0">
                <a:solidFill>
                  <a:schemeClr val="folHlink"/>
                </a:solidFill>
              </a:rPr>
              <a:t>Multilocus Genotyping-</a:t>
            </a:r>
            <a:br>
              <a:rPr lang="en-US" dirty="0" smtClean="0">
                <a:solidFill>
                  <a:schemeClr val="folHlink"/>
                </a:solidFill>
              </a:rPr>
            </a:br>
            <a:r>
              <a:rPr lang="en-US" dirty="0" smtClean="0">
                <a:solidFill>
                  <a:schemeClr val="folHlink"/>
                </a:solidFill>
              </a:rPr>
              <a:t>HF-HMM</a:t>
            </a:r>
          </a:p>
        </p:txBody>
      </p:sp>
      <p:grpSp>
        <p:nvGrpSpPr>
          <p:cNvPr id="2" name="Group 20"/>
          <p:cNvGrpSpPr>
            <a:grpSpLocks noChangeAspect="1"/>
          </p:cNvGrpSpPr>
          <p:nvPr/>
        </p:nvGrpSpPr>
        <p:grpSpPr bwMode="auto">
          <a:xfrm>
            <a:off x="393700" y="1993900"/>
            <a:ext cx="6921500" cy="4864100"/>
            <a:chOff x="432" y="192"/>
            <a:chExt cx="4917" cy="3456"/>
          </a:xfrm>
        </p:grpSpPr>
        <p:sp>
          <p:nvSpPr>
            <p:cNvPr id="61447" name="Rectangle 21"/>
            <p:cNvSpPr>
              <a:spLocks noChangeAspect="1" noChangeArrowheads="1"/>
            </p:cNvSpPr>
            <p:nvPr/>
          </p:nvSpPr>
          <p:spPr bwMode="auto">
            <a:xfrm>
              <a:off x="432" y="1392"/>
              <a:ext cx="3984" cy="1104"/>
            </a:xfrm>
            <a:prstGeom prst="rect">
              <a:avLst/>
            </a:prstGeom>
            <a:noFill/>
            <a:ln w="15875" cap="rnd">
              <a:solidFill>
                <a:schemeClr val="tx1"/>
              </a:solidFill>
              <a:prstDash val="sysDot"/>
              <a:miter lim="800000"/>
              <a:headEnd/>
              <a:tailEnd/>
            </a:ln>
          </p:spPr>
          <p:txBody>
            <a:bodyPr wrap="none" anchor="ctr"/>
            <a:lstStyle/>
            <a:p>
              <a:pPr eaLnBrk="0" hangingPunct="0"/>
              <a:endParaRPr lang="en-US"/>
            </a:p>
          </p:txBody>
        </p:sp>
        <p:sp>
          <p:nvSpPr>
            <p:cNvPr id="61448" name="Rectangle 22"/>
            <p:cNvSpPr>
              <a:spLocks noChangeAspect="1" noChangeArrowheads="1"/>
            </p:cNvSpPr>
            <p:nvPr/>
          </p:nvSpPr>
          <p:spPr bwMode="auto">
            <a:xfrm>
              <a:off x="432" y="192"/>
              <a:ext cx="3984" cy="1104"/>
            </a:xfrm>
            <a:prstGeom prst="rect">
              <a:avLst/>
            </a:prstGeom>
            <a:noFill/>
            <a:ln w="15875" cap="rnd">
              <a:solidFill>
                <a:schemeClr val="tx1"/>
              </a:solidFill>
              <a:prstDash val="sysDot"/>
              <a:miter lim="800000"/>
              <a:headEnd/>
              <a:tailEnd/>
            </a:ln>
          </p:spPr>
          <p:txBody>
            <a:bodyPr wrap="none" anchor="ctr"/>
            <a:lstStyle/>
            <a:p>
              <a:pPr eaLnBrk="0" hangingPunct="0"/>
              <a:endParaRPr lang="en-US"/>
            </a:p>
          </p:txBody>
        </p:sp>
        <p:sp>
          <p:nvSpPr>
            <p:cNvPr id="61449" name="Text Box 23"/>
            <p:cNvSpPr txBox="1">
              <a:spLocks noChangeAspect="1" noChangeArrowheads="1"/>
            </p:cNvSpPr>
            <p:nvPr/>
          </p:nvSpPr>
          <p:spPr bwMode="auto">
            <a:xfrm>
              <a:off x="614" y="312"/>
              <a:ext cx="289" cy="260"/>
            </a:xfrm>
            <a:prstGeom prst="rect">
              <a:avLst/>
            </a:prstGeom>
            <a:noFill/>
            <a:ln w="9525">
              <a:noFill/>
              <a:miter lim="800000"/>
              <a:headEnd/>
              <a:tailEnd/>
            </a:ln>
          </p:spPr>
          <p:txBody>
            <a:bodyPr wrap="none">
              <a:spAutoFit/>
            </a:bodyPr>
            <a:lstStyle/>
            <a:p>
              <a:r>
                <a:rPr lang="en-US" sz="1800">
                  <a:latin typeface="Arial" charset="0"/>
                </a:rPr>
                <a:t>F</a:t>
              </a:r>
              <a:r>
                <a:rPr lang="en-US" sz="1800" baseline="-25000">
                  <a:latin typeface="Arial" charset="0"/>
                </a:rPr>
                <a:t>1</a:t>
              </a:r>
            </a:p>
          </p:txBody>
        </p:sp>
        <p:sp>
          <p:nvSpPr>
            <p:cNvPr id="61450" name="Oval 24"/>
            <p:cNvSpPr>
              <a:spLocks noChangeAspect="1" noChangeArrowheads="1"/>
            </p:cNvSpPr>
            <p:nvPr/>
          </p:nvSpPr>
          <p:spPr bwMode="auto">
            <a:xfrm>
              <a:off x="528" y="240"/>
              <a:ext cx="432" cy="384"/>
            </a:xfrm>
            <a:prstGeom prst="ellipse">
              <a:avLst/>
            </a:prstGeom>
            <a:noFill/>
            <a:ln w="25400">
              <a:solidFill>
                <a:schemeClr val="tx1"/>
              </a:solidFill>
              <a:round/>
              <a:headEnd/>
              <a:tailEnd/>
            </a:ln>
          </p:spPr>
          <p:txBody>
            <a:bodyPr wrap="none" anchor="ctr"/>
            <a:lstStyle/>
            <a:p>
              <a:pPr eaLnBrk="0" hangingPunct="0"/>
              <a:endParaRPr lang="en-US"/>
            </a:p>
          </p:txBody>
        </p:sp>
        <p:sp>
          <p:nvSpPr>
            <p:cNvPr id="61451" name="Text Box 25"/>
            <p:cNvSpPr txBox="1">
              <a:spLocks noChangeAspect="1" noChangeArrowheads="1"/>
            </p:cNvSpPr>
            <p:nvPr/>
          </p:nvSpPr>
          <p:spPr bwMode="auto">
            <a:xfrm>
              <a:off x="2084" y="312"/>
              <a:ext cx="290" cy="260"/>
            </a:xfrm>
            <a:prstGeom prst="rect">
              <a:avLst/>
            </a:prstGeom>
            <a:noFill/>
            <a:ln w="9525">
              <a:noFill/>
              <a:miter lim="800000"/>
              <a:headEnd/>
              <a:tailEnd/>
            </a:ln>
          </p:spPr>
          <p:txBody>
            <a:bodyPr wrap="none">
              <a:spAutoFit/>
            </a:bodyPr>
            <a:lstStyle/>
            <a:p>
              <a:r>
                <a:rPr lang="en-US" sz="1800">
                  <a:latin typeface="Arial" charset="0"/>
                </a:rPr>
                <a:t>F</a:t>
              </a:r>
              <a:r>
                <a:rPr lang="en-US" sz="1800" baseline="-25000">
                  <a:latin typeface="Arial" charset="0"/>
                </a:rPr>
                <a:t>2</a:t>
              </a:r>
            </a:p>
          </p:txBody>
        </p:sp>
        <p:sp>
          <p:nvSpPr>
            <p:cNvPr id="61452" name="Oval 26"/>
            <p:cNvSpPr>
              <a:spLocks noChangeAspect="1" noChangeArrowheads="1"/>
            </p:cNvSpPr>
            <p:nvPr/>
          </p:nvSpPr>
          <p:spPr bwMode="auto">
            <a:xfrm>
              <a:off x="1998" y="240"/>
              <a:ext cx="432" cy="384"/>
            </a:xfrm>
            <a:prstGeom prst="ellipse">
              <a:avLst/>
            </a:prstGeom>
            <a:noFill/>
            <a:ln w="25400">
              <a:solidFill>
                <a:schemeClr val="tx1"/>
              </a:solidFill>
              <a:round/>
              <a:headEnd/>
              <a:tailEnd/>
            </a:ln>
          </p:spPr>
          <p:txBody>
            <a:bodyPr wrap="none" anchor="ctr"/>
            <a:lstStyle/>
            <a:p>
              <a:pPr eaLnBrk="0" hangingPunct="0"/>
              <a:endParaRPr lang="en-US"/>
            </a:p>
          </p:txBody>
        </p:sp>
        <p:cxnSp>
          <p:nvCxnSpPr>
            <p:cNvPr id="61453" name="AutoShape 27"/>
            <p:cNvCxnSpPr>
              <a:cxnSpLocks noChangeAspect="1" noChangeShapeType="1"/>
              <a:stCxn id="61450" idx="6"/>
              <a:endCxn id="61452" idx="2"/>
            </p:cNvCxnSpPr>
            <p:nvPr/>
          </p:nvCxnSpPr>
          <p:spPr bwMode="auto">
            <a:xfrm>
              <a:off x="968" y="432"/>
              <a:ext cx="1022" cy="0"/>
            </a:xfrm>
            <a:prstGeom prst="straightConnector1">
              <a:avLst/>
            </a:prstGeom>
            <a:noFill/>
            <a:ln w="28575">
              <a:solidFill>
                <a:schemeClr val="tx1"/>
              </a:solidFill>
              <a:round/>
              <a:headEnd/>
              <a:tailEnd type="triangle" w="med" len="med"/>
            </a:ln>
          </p:spPr>
        </p:cxnSp>
        <p:cxnSp>
          <p:nvCxnSpPr>
            <p:cNvPr id="61454" name="AutoShape 28"/>
            <p:cNvCxnSpPr>
              <a:cxnSpLocks noChangeAspect="1" noChangeShapeType="1"/>
              <a:stCxn id="61452" idx="6"/>
            </p:cNvCxnSpPr>
            <p:nvPr/>
          </p:nvCxnSpPr>
          <p:spPr bwMode="auto">
            <a:xfrm>
              <a:off x="2438" y="432"/>
              <a:ext cx="686" cy="1"/>
            </a:xfrm>
            <a:prstGeom prst="straightConnector1">
              <a:avLst/>
            </a:prstGeom>
            <a:noFill/>
            <a:ln w="28575">
              <a:solidFill>
                <a:schemeClr val="tx1"/>
              </a:solidFill>
              <a:round/>
              <a:headEnd/>
              <a:tailEnd type="triangle" w="med" len="med"/>
            </a:ln>
          </p:spPr>
        </p:cxnSp>
        <p:sp>
          <p:nvSpPr>
            <p:cNvPr id="61455" name="Text Box 29"/>
            <p:cNvSpPr txBox="1">
              <a:spLocks noChangeAspect="1" noChangeArrowheads="1"/>
            </p:cNvSpPr>
            <p:nvPr/>
          </p:nvSpPr>
          <p:spPr bwMode="auto">
            <a:xfrm>
              <a:off x="3991" y="312"/>
              <a:ext cx="290" cy="260"/>
            </a:xfrm>
            <a:prstGeom prst="rect">
              <a:avLst/>
            </a:prstGeom>
            <a:noFill/>
            <a:ln w="9525">
              <a:noFill/>
              <a:miter lim="800000"/>
              <a:headEnd/>
              <a:tailEnd/>
            </a:ln>
          </p:spPr>
          <p:txBody>
            <a:bodyPr wrap="none">
              <a:spAutoFit/>
            </a:bodyPr>
            <a:lstStyle/>
            <a:p>
              <a:r>
                <a:rPr lang="en-US" sz="1800">
                  <a:latin typeface="Arial" charset="0"/>
                </a:rPr>
                <a:t>F</a:t>
              </a:r>
              <a:r>
                <a:rPr lang="en-US" sz="1800" baseline="-25000">
                  <a:latin typeface="Arial" charset="0"/>
                </a:rPr>
                <a:t>n</a:t>
              </a:r>
            </a:p>
          </p:txBody>
        </p:sp>
        <p:sp>
          <p:nvSpPr>
            <p:cNvPr id="61456" name="Oval 30"/>
            <p:cNvSpPr>
              <a:spLocks noChangeAspect="1" noChangeArrowheads="1"/>
            </p:cNvSpPr>
            <p:nvPr/>
          </p:nvSpPr>
          <p:spPr bwMode="auto">
            <a:xfrm>
              <a:off x="3906" y="240"/>
              <a:ext cx="432" cy="384"/>
            </a:xfrm>
            <a:prstGeom prst="ellipse">
              <a:avLst/>
            </a:prstGeom>
            <a:noFill/>
            <a:ln w="25400">
              <a:solidFill>
                <a:schemeClr val="tx1"/>
              </a:solidFill>
              <a:round/>
              <a:headEnd/>
              <a:tailEnd/>
            </a:ln>
          </p:spPr>
          <p:txBody>
            <a:bodyPr wrap="none" anchor="ctr"/>
            <a:lstStyle/>
            <a:p>
              <a:pPr eaLnBrk="0" hangingPunct="0"/>
              <a:endParaRPr lang="en-US"/>
            </a:p>
          </p:txBody>
        </p:sp>
        <p:cxnSp>
          <p:nvCxnSpPr>
            <p:cNvPr id="61457" name="AutoShape 31"/>
            <p:cNvCxnSpPr>
              <a:cxnSpLocks noChangeAspect="1" noChangeShapeType="1"/>
              <a:endCxn id="61456" idx="2"/>
            </p:cNvCxnSpPr>
            <p:nvPr/>
          </p:nvCxnSpPr>
          <p:spPr bwMode="auto">
            <a:xfrm>
              <a:off x="3456" y="432"/>
              <a:ext cx="442" cy="0"/>
            </a:xfrm>
            <a:prstGeom prst="straightConnector1">
              <a:avLst/>
            </a:prstGeom>
            <a:noFill/>
            <a:ln w="28575">
              <a:solidFill>
                <a:schemeClr val="tx1"/>
              </a:solidFill>
              <a:round/>
              <a:headEnd/>
              <a:tailEnd type="triangle" w="med" len="med"/>
            </a:ln>
          </p:spPr>
        </p:cxnSp>
        <p:sp>
          <p:nvSpPr>
            <p:cNvPr id="61458" name="Text Box 32"/>
            <p:cNvSpPr txBox="1">
              <a:spLocks noChangeAspect="1" noChangeArrowheads="1"/>
            </p:cNvSpPr>
            <p:nvPr/>
          </p:nvSpPr>
          <p:spPr bwMode="auto">
            <a:xfrm>
              <a:off x="3121" y="265"/>
              <a:ext cx="293" cy="261"/>
            </a:xfrm>
            <a:prstGeom prst="rect">
              <a:avLst/>
            </a:prstGeom>
            <a:noFill/>
            <a:ln w="9525">
              <a:noFill/>
              <a:miter lim="800000"/>
              <a:headEnd/>
              <a:tailEnd/>
            </a:ln>
          </p:spPr>
          <p:txBody>
            <a:bodyPr wrap="none">
              <a:spAutoFit/>
            </a:bodyPr>
            <a:lstStyle/>
            <a:p>
              <a:r>
                <a:rPr lang="en-US" sz="1800">
                  <a:latin typeface="Arial" charset="0"/>
                </a:rPr>
                <a:t>…</a:t>
              </a:r>
            </a:p>
          </p:txBody>
        </p:sp>
        <p:sp>
          <p:nvSpPr>
            <p:cNvPr id="61459" name="Text Box 33"/>
            <p:cNvSpPr txBox="1">
              <a:spLocks noChangeAspect="1" noChangeArrowheads="1"/>
            </p:cNvSpPr>
            <p:nvPr/>
          </p:nvSpPr>
          <p:spPr bwMode="auto">
            <a:xfrm>
              <a:off x="614" y="936"/>
              <a:ext cx="307" cy="261"/>
            </a:xfrm>
            <a:prstGeom prst="rect">
              <a:avLst/>
            </a:prstGeom>
            <a:noFill/>
            <a:ln w="9525">
              <a:noFill/>
              <a:miter lim="800000"/>
              <a:headEnd/>
              <a:tailEnd/>
            </a:ln>
          </p:spPr>
          <p:txBody>
            <a:bodyPr wrap="none">
              <a:spAutoFit/>
            </a:bodyPr>
            <a:lstStyle/>
            <a:p>
              <a:r>
                <a:rPr lang="en-US" sz="1800">
                  <a:latin typeface="Arial" charset="0"/>
                </a:rPr>
                <a:t>H</a:t>
              </a:r>
              <a:r>
                <a:rPr lang="en-US" sz="1800" baseline="-25000">
                  <a:latin typeface="Arial" charset="0"/>
                </a:rPr>
                <a:t>1</a:t>
              </a:r>
            </a:p>
          </p:txBody>
        </p:sp>
        <p:sp>
          <p:nvSpPr>
            <p:cNvPr id="61460" name="Oval 34"/>
            <p:cNvSpPr>
              <a:spLocks noChangeAspect="1" noChangeArrowheads="1"/>
            </p:cNvSpPr>
            <p:nvPr/>
          </p:nvSpPr>
          <p:spPr bwMode="auto">
            <a:xfrm>
              <a:off x="528" y="864"/>
              <a:ext cx="432" cy="384"/>
            </a:xfrm>
            <a:prstGeom prst="ellipse">
              <a:avLst/>
            </a:prstGeom>
            <a:noFill/>
            <a:ln w="25400">
              <a:solidFill>
                <a:schemeClr val="tx1"/>
              </a:solidFill>
              <a:round/>
              <a:headEnd/>
              <a:tailEnd/>
            </a:ln>
          </p:spPr>
          <p:txBody>
            <a:bodyPr wrap="none" anchor="ctr"/>
            <a:lstStyle/>
            <a:p>
              <a:pPr eaLnBrk="0" hangingPunct="0"/>
              <a:endParaRPr lang="en-US"/>
            </a:p>
          </p:txBody>
        </p:sp>
        <p:sp>
          <p:nvSpPr>
            <p:cNvPr id="61461" name="Text Box 35"/>
            <p:cNvSpPr txBox="1">
              <a:spLocks noChangeAspect="1" noChangeArrowheads="1"/>
            </p:cNvSpPr>
            <p:nvPr/>
          </p:nvSpPr>
          <p:spPr bwMode="auto">
            <a:xfrm>
              <a:off x="2084" y="936"/>
              <a:ext cx="308" cy="261"/>
            </a:xfrm>
            <a:prstGeom prst="rect">
              <a:avLst/>
            </a:prstGeom>
            <a:noFill/>
            <a:ln w="9525">
              <a:noFill/>
              <a:miter lim="800000"/>
              <a:headEnd/>
              <a:tailEnd/>
            </a:ln>
          </p:spPr>
          <p:txBody>
            <a:bodyPr wrap="none">
              <a:spAutoFit/>
            </a:bodyPr>
            <a:lstStyle/>
            <a:p>
              <a:r>
                <a:rPr lang="en-US" sz="1800">
                  <a:latin typeface="Arial" charset="0"/>
                </a:rPr>
                <a:t>H</a:t>
              </a:r>
              <a:r>
                <a:rPr lang="en-US" sz="1800" baseline="-25000">
                  <a:latin typeface="Arial" charset="0"/>
                </a:rPr>
                <a:t>2</a:t>
              </a:r>
            </a:p>
          </p:txBody>
        </p:sp>
        <p:sp>
          <p:nvSpPr>
            <p:cNvPr id="61462" name="Oval 36"/>
            <p:cNvSpPr>
              <a:spLocks noChangeAspect="1" noChangeArrowheads="1"/>
            </p:cNvSpPr>
            <p:nvPr/>
          </p:nvSpPr>
          <p:spPr bwMode="auto">
            <a:xfrm>
              <a:off x="1998" y="864"/>
              <a:ext cx="432" cy="384"/>
            </a:xfrm>
            <a:prstGeom prst="ellipse">
              <a:avLst/>
            </a:prstGeom>
            <a:noFill/>
            <a:ln w="25400">
              <a:solidFill>
                <a:schemeClr val="tx1"/>
              </a:solidFill>
              <a:round/>
              <a:headEnd/>
              <a:tailEnd/>
            </a:ln>
          </p:spPr>
          <p:txBody>
            <a:bodyPr wrap="none" anchor="ctr"/>
            <a:lstStyle/>
            <a:p>
              <a:pPr eaLnBrk="0" hangingPunct="0"/>
              <a:endParaRPr lang="en-US"/>
            </a:p>
          </p:txBody>
        </p:sp>
        <p:sp>
          <p:nvSpPr>
            <p:cNvPr id="61463" name="Text Box 37"/>
            <p:cNvSpPr txBox="1">
              <a:spLocks noChangeAspect="1" noChangeArrowheads="1"/>
            </p:cNvSpPr>
            <p:nvPr/>
          </p:nvSpPr>
          <p:spPr bwMode="auto">
            <a:xfrm>
              <a:off x="3991" y="936"/>
              <a:ext cx="308" cy="261"/>
            </a:xfrm>
            <a:prstGeom prst="rect">
              <a:avLst/>
            </a:prstGeom>
            <a:noFill/>
            <a:ln w="9525">
              <a:noFill/>
              <a:miter lim="800000"/>
              <a:headEnd/>
              <a:tailEnd/>
            </a:ln>
          </p:spPr>
          <p:txBody>
            <a:bodyPr wrap="none">
              <a:spAutoFit/>
            </a:bodyPr>
            <a:lstStyle/>
            <a:p>
              <a:r>
                <a:rPr lang="en-US" sz="1800">
                  <a:latin typeface="Arial" charset="0"/>
                </a:rPr>
                <a:t>H</a:t>
              </a:r>
              <a:r>
                <a:rPr lang="en-US" sz="1800" baseline="-25000">
                  <a:latin typeface="Arial" charset="0"/>
                </a:rPr>
                <a:t>n</a:t>
              </a:r>
            </a:p>
          </p:txBody>
        </p:sp>
        <p:sp>
          <p:nvSpPr>
            <p:cNvPr id="61464" name="Oval 38"/>
            <p:cNvSpPr>
              <a:spLocks noChangeAspect="1" noChangeArrowheads="1"/>
            </p:cNvSpPr>
            <p:nvPr/>
          </p:nvSpPr>
          <p:spPr bwMode="auto">
            <a:xfrm>
              <a:off x="3906" y="864"/>
              <a:ext cx="432" cy="384"/>
            </a:xfrm>
            <a:prstGeom prst="ellipse">
              <a:avLst/>
            </a:prstGeom>
            <a:noFill/>
            <a:ln w="25400">
              <a:solidFill>
                <a:schemeClr val="tx1"/>
              </a:solidFill>
              <a:round/>
              <a:headEnd/>
              <a:tailEnd/>
            </a:ln>
          </p:spPr>
          <p:txBody>
            <a:bodyPr wrap="none" anchor="ctr"/>
            <a:lstStyle/>
            <a:p>
              <a:pPr eaLnBrk="0" hangingPunct="0"/>
              <a:endParaRPr lang="en-US"/>
            </a:p>
          </p:txBody>
        </p:sp>
        <p:cxnSp>
          <p:nvCxnSpPr>
            <p:cNvPr id="61465" name="AutoShape 39"/>
            <p:cNvCxnSpPr>
              <a:cxnSpLocks noChangeAspect="1" noChangeShapeType="1"/>
              <a:stCxn id="61450" idx="4"/>
              <a:endCxn id="61460" idx="0"/>
            </p:cNvCxnSpPr>
            <p:nvPr/>
          </p:nvCxnSpPr>
          <p:spPr bwMode="auto">
            <a:xfrm>
              <a:off x="744" y="632"/>
              <a:ext cx="0" cy="224"/>
            </a:xfrm>
            <a:prstGeom prst="straightConnector1">
              <a:avLst/>
            </a:prstGeom>
            <a:noFill/>
            <a:ln w="28575">
              <a:solidFill>
                <a:schemeClr val="tx1"/>
              </a:solidFill>
              <a:round/>
              <a:headEnd/>
              <a:tailEnd type="triangle" w="med" len="med"/>
            </a:ln>
          </p:spPr>
        </p:cxnSp>
        <p:cxnSp>
          <p:nvCxnSpPr>
            <p:cNvPr id="61466" name="AutoShape 40"/>
            <p:cNvCxnSpPr>
              <a:cxnSpLocks noChangeAspect="1" noChangeShapeType="1"/>
              <a:stCxn id="61456" idx="4"/>
              <a:endCxn id="61464" idx="0"/>
            </p:cNvCxnSpPr>
            <p:nvPr/>
          </p:nvCxnSpPr>
          <p:spPr bwMode="auto">
            <a:xfrm>
              <a:off x="4122" y="632"/>
              <a:ext cx="0" cy="224"/>
            </a:xfrm>
            <a:prstGeom prst="straightConnector1">
              <a:avLst/>
            </a:prstGeom>
            <a:noFill/>
            <a:ln w="28575">
              <a:solidFill>
                <a:schemeClr val="tx1"/>
              </a:solidFill>
              <a:round/>
              <a:headEnd/>
              <a:tailEnd type="triangle" w="med" len="med"/>
            </a:ln>
          </p:spPr>
        </p:cxnSp>
        <p:cxnSp>
          <p:nvCxnSpPr>
            <p:cNvPr id="61467" name="AutoShape 41"/>
            <p:cNvCxnSpPr>
              <a:cxnSpLocks noChangeAspect="1" noChangeShapeType="1"/>
              <a:stCxn id="61452" idx="4"/>
              <a:endCxn id="61462" idx="0"/>
            </p:cNvCxnSpPr>
            <p:nvPr/>
          </p:nvCxnSpPr>
          <p:spPr bwMode="auto">
            <a:xfrm>
              <a:off x="2214" y="632"/>
              <a:ext cx="0" cy="224"/>
            </a:xfrm>
            <a:prstGeom prst="straightConnector1">
              <a:avLst/>
            </a:prstGeom>
            <a:noFill/>
            <a:ln w="28575">
              <a:solidFill>
                <a:schemeClr val="tx1"/>
              </a:solidFill>
              <a:round/>
              <a:headEnd/>
              <a:tailEnd type="triangle" w="med" len="med"/>
            </a:ln>
          </p:spPr>
        </p:cxnSp>
        <p:sp>
          <p:nvSpPr>
            <p:cNvPr id="61468" name="Text Box 42"/>
            <p:cNvSpPr txBox="1">
              <a:spLocks noChangeAspect="1" noChangeArrowheads="1"/>
            </p:cNvSpPr>
            <p:nvPr/>
          </p:nvSpPr>
          <p:spPr bwMode="auto">
            <a:xfrm>
              <a:off x="1027" y="2711"/>
              <a:ext cx="317" cy="260"/>
            </a:xfrm>
            <a:prstGeom prst="rect">
              <a:avLst/>
            </a:prstGeom>
            <a:noFill/>
            <a:ln w="9525">
              <a:noFill/>
              <a:miter lim="800000"/>
              <a:headEnd/>
              <a:tailEnd/>
            </a:ln>
          </p:spPr>
          <p:txBody>
            <a:bodyPr wrap="none">
              <a:spAutoFit/>
            </a:bodyPr>
            <a:lstStyle/>
            <a:p>
              <a:r>
                <a:rPr lang="en-US" sz="1800">
                  <a:latin typeface="Arial" charset="0"/>
                </a:rPr>
                <a:t>G</a:t>
              </a:r>
              <a:r>
                <a:rPr lang="en-US" sz="1800" baseline="-25000">
                  <a:latin typeface="Arial" charset="0"/>
                </a:rPr>
                <a:t>1</a:t>
              </a:r>
            </a:p>
          </p:txBody>
        </p:sp>
        <p:sp>
          <p:nvSpPr>
            <p:cNvPr id="61469" name="Oval 43"/>
            <p:cNvSpPr>
              <a:spLocks noChangeAspect="1" noChangeArrowheads="1"/>
            </p:cNvSpPr>
            <p:nvPr/>
          </p:nvSpPr>
          <p:spPr bwMode="auto">
            <a:xfrm>
              <a:off x="942" y="2640"/>
              <a:ext cx="432" cy="384"/>
            </a:xfrm>
            <a:prstGeom prst="ellipse">
              <a:avLst/>
            </a:prstGeom>
            <a:noFill/>
            <a:ln w="25400">
              <a:solidFill>
                <a:schemeClr val="tx1"/>
              </a:solidFill>
              <a:round/>
              <a:headEnd/>
              <a:tailEnd/>
            </a:ln>
          </p:spPr>
          <p:txBody>
            <a:bodyPr wrap="none" anchor="ctr"/>
            <a:lstStyle/>
            <a:p>
              <a:pPr eaLnBrk="0" hangingPunct="0"/>
              <a:endParaRPr lang="en-US"/>
            </a:p>
          </p:txBody>
        </p:sp>
        <p:sp>
          <p:nvSpPr>
            <p:cNvPr id="61470" name="Text Box 44"/>
            <p:cNvSpPr txBox="1">
              <a:spLocks noChangeAspect="1" noChangeArrowheads="1"/>
            </p:cNvSpPr>
            <p:nvPr/>
          </p:nvSpPr>
          <p:spPr bwMode="auto">
            <a:xfrm>
              <a:off x="2498" y="2711"/>
              <a:ext cx="317" cy="260"/>
            </a:xfrm>
            <a:prstGeom prst="rect">
              <a:avLst/>
            </a:prstGeom>
            <a:noFill/>
            <a:ln w="9525">
              <a:noFill/>
              <a:miter lim="800000"/>
              <a:headEnd/>
              <a:tailEnd/>
            </a:ln>
          </p:spPr>
          <p:txBody>
            <a:bodyPr wrap="none">
              <a:spAutoFit/>
            </a:bodyPr>
            <a:lstStyle/>
            <a:p>
              <a:r>
                <a:rPr lang="en-US" sz="1800">
                  <a:latin typeface="Arial" charset="0"/>
                </a:rPr>
                <a:t>G</a:t>
              </a:r>
              <a:r>
                <a:rPr lang="en-US" sz="1800" baseline="-25000">
                  <a:latin typeface="Arial" charset="0"/>
                </a:rPr>
                <a:t>2</a:t>
              </a:r>
            </a:p>
          </p:txBody>
        </p:sp>
        <p:sp>
          <p:nvSpPr>
            <p:cNvPr id="61471" name="Oval 45"/>
            <p:cNvSpPr>
              <a:spLocks noChangeAspect="1" noChangeArrowheads="1"/>
            </p:cNvSpPr>
            <p:nvPr/>
          </p:nvSpPr>
          <p:spPr bwMode="auto">
            <a:xfrm>
              <a:off x="2412" y="2640"/>
              <a:ext cx="432" cy="384"/>
            </a:xfrm>
            <a:prstGeom prst="ellipse">
              <a:avLst/>
            </a:prstGeom>
            <a:noFill/>
            <a:ln w="25400">
              <a:solidFill>
                <a:schemeClr val="tx1"/>
              </a:solidFill>
              <a:round/>
              <a:headEnd/>
              <a:tailEnd/>
            </a:ln>
          </p:spPr>
          <p:txBody>
            <a:bodyPr wrap="none" anchor="ctr"/>
            <a:lstStyle/>
            <a:p>
              <a:pPr eaLnBrk="0" hangingPunct="0"/>
              <a:endParaRPr lang="en-US"/>
            </a:p>
          </p:txBody>
        </p:sp>
        <p:sp>
          <p:nvSpPr>
            <p:cNvPr id="61472" name="Text Box 46"/>
            <p:cNvSpPr txBox="1">
              <a:spLocks noChangeAspect="1" noChangeArrowheads="1"/>
            </p:cNvSpPr>
            <p:nvPr/>
          </p:nvSpPr>
          <p:spPr bwMode="auto">
            <a:xfrm>
              <a:off x="4405" y="2711"/>
              <a:ext cx="317" cy="260"/>
            </a:xfrm>
            <a:prstGeom prst="rect">
              <a:avLst/>
            </a:prstGeom>
            <a:noFill/>
            <a:ln w="9525">
              <a:noFill/>
              <a:miter lim="800000"/>
              <a:headEnd/>
              <a:tailEnd/>
            </a:ln>
          </p:spPr>
          <p:txBody>
            <a:bodyPr wrap="none">
              <a:spAutoFit/>
            </a:bodyPr>
            <a:lstStyle/>
            <a:p>
              <a:r>
                <a:rPr lang="en-US" sz="1800">
                  <a:latin typeface="Arial" charset="0"/>
                </a:rPr>
                <a:t>G</a:t>
              </a:r>
              <a:r>
                <a:rPr lang="en-US" sz="1800" baseline="-25000">
                  <a:latin typeface="Arial" charset="0"/>
                </a:rPr>
                <a:t>n</a:t>
              </a:r>
            </a:p>
          </p:txBody>
        </p:sp>
        <p:sp>
          <p:nvSpPr>
            <p:cNvPr id="61473" name="Oval 47"/>
            <p:cNvSpPr>
              <a:spLocks noChangeAspect="1" noChangeArrowheads="1"/>
            </p:cNvSpPr>
            <p:nvPr/>
          </p:nvSpPr>
          <p:spPr bwMode="auto">
            <a:xfrm>
              <a:off x="4320" y="2640"/>
              <a:ext cx="432" cy="384"/>
            </a:xfrm>
            <a:prstGeom prst="ellipse">
              <a:avLst/>
            </a:prstGeom>
            <a:noFill/>
            <a:ln w="25400">
              <a:solidFill>
                <a:schemeClr val="tx1"/>
              </a:solidFill>
              <a:round/>
              <a:headEnd/>
              <a:tailEnd/>
            </a:ln>
          </p:spPr>
          <p:txBody>
            <a:bodyPr wrap="none" anchor="ctr"/>
            <a:lstStyle/>
            <a:p>
              <a:pPr eaLnBrk="0" hangingPunct="0"/>
              <a:endParaRPr lang="en-US"/>
            </a:p>
          </p:txBody>
        </p:sp>
        <p:cxnSp>
          <p:nvCxnSpPr>
            <p:cNvPr id="61474" name="AutoShape 48"/>
            <p:cNvCxnSpPr>
              <a:cxnSpLocks noChangeAspect="1" noChangeShapeType="1"/>
              <a:stCxn id="61473" idx="4"/>
              <a:endCxn id="61482" idx="0"/>
            </p:cNvCxnSpPr>
            <p:nvPr/>
          </p:nvCxnSpPr>
          <p:spPr bwMode="auto">
            <a:xfrm flipH="1">
              <a:off x="4056" y="3032"/>
              <a:ext cx="480" cy="223"/>
            </a:xfrm>
            <a:prstGeom prst="straightConnector1">
              <a:avLst/>
            </a:prstGeom>
            <a:noFill/>
            <a:ln w="28575">
              <a:solidFill>
                <a:schemeClr val="tx1"/>
              </a:solidFill>
              <a:round/>
              <a:headEnd/>
              <a:tailEnd type="triangle" w="med" len="med"/>
            </a:ln>
          </p:spPr>
        </p:cxnSp>
        <p:cxnSp>
          <p:nvCxnSpPr>
            <p:cNvPr id="61475" name="AutoShape 49"/>
            <p:cNvCxnSpPr>
              <a:cxnSpLocks noChangeAspect="1" noChangeShapeType="1"/>
              <a:stCxn id="61471" idx="4"/>
              <a:endCxn id="61480" idx="0"/>
            </p:cNvCxnSpPr>
            <p:nvPr/>
          </p:nvCxnSpPr>
          <p:spPr bwMode="auto">
            <a:xfrm flipH="1">
              <a:off x="2184" y="3032"/>
              <a:ext cx="444" cy="223"/>
            </a:xfrm>
            <a:prstGeom prst="straightConnector1">
              <a:avLst/>
            </a:prstGeom>
            <a:noFill/>
            <a:ln w="28575">
              <a:solidFill>
                <a:schemeClr val="tx1"/>
              </a:solidFill>
              <a:round/>
              <a:headEnd/>
              <a:tailEnd type="triangle" w="med" len="med"/>
            </a:ln>
          </p:spPr>
        </p:cxnSp>
        <p:sp>
          <p:nvSpPr>
            <p:cNvPr id="61476" name="Text Box 50"/>
            <p:cNvSpPr txBox="1">
              <a:spLocks noChangeAspect="1" noChangeArrowheads="1"/>
            </p:cNvSpPr>
            <p:nvPr/>
          </p:nvSpPr>
          <p:spPr bwMode="auto">
            <a:xfrm>
              <a:off x="1036" y="3312"/>
              <a:ext cx="294" cy="260"/>
            </a:xfrm>
            <a:prstGeom prst="rect">
              <a:avLst/>
            </a:prstGeom>
            <a:noFill/>
            <a:ln w="9525">
              <a:noFill/>
              <a:miter lim="800000"/>
              <a:headEnd/>
              <a:tailEnd/>
            </a:ln>
          </p:spPr>
          <p:txBody>
            <a:bodyPr wrap="none">
              <a:spAutoFit/>
            </a:bodyPr>
            <a:lstStyle/>
            <a:p>
              <a:r>
                <a:rPr lang="en-US" sz="1800">
                  <a:latin typeface="Arial" charset="0"/>
                </a:rPr>
                <a:t>…</a:t>
              </a:r>
            </a:p>
          </p:txBody>
        </p:sp>
        <p:cxnSp>
          <p:nvCxnSpPr>
            <p:cNvPr id="61477" name="AutoShape 51"/>
            <p:cNvCxnSpPr>
              <a:cxnSpLocks noChangeAspect="1" noChangeShapeType="1"/>
              <a:stCxn id="61469" idx="4"/>
              <a:endCxn id="61478" idx="0"/>
            </p:cNvCxnSpPr>
            <p:nvPr/>
          </p:nvCxnSpPr>
          <p:spPr bwMode="auto">
            <a:xfrm flipH="1">
              <a:off x="696" y="3032"/>
              <a:ext cx="462" cy="223"/>
            </a:xfrm>
            <a:prstGeom prst="straightConnector1">
              <a:avLst/>
            </a:prstGeom>
            <a:noFill/>
            <a:ln w="28575">
              <a:solidFill>
                <a:schemeClr val="tx1"/>
              </a:solidFill>
              <a:round/>
              <a:headEnd/>
              <a:tailEnd type="triangle" w="med" len="med"/>
            </a:ln>
          </p:spPr>
        </p:cxnSp>
        <p:sp>
          <p:nvSpPr>
            <p:cNvPr id="61478" name="Oval 52"/>
            <p:cNvSpPr>
              <a:spLocks noChangeAspect="1" noChangeArrowheads="1"/>
            </p:cNvSpPr>
            <p:nvPr/>
          </p:nvSpPr>
          <p:spPr bwMode="auto">
            <a:xfrm>
              <a:off x="480" y="3264"/>
              <a:ext cx="432" cy="384"/>
            </a:xfrm>
            <a:prstGeom prst="ellipse">
              <a:avLst/>
            </a:prstGeom>
            <a:solidFill>
              <a:srgbClr val="C0C0C0"/>
            </a:solidFill>
            <a:ln w="28575">
              <a:solidFill>
                <a:schemeClr val="tx1"/>
              </a:solidFill>
              <a:round/>
              <a:headEnd/>
              <a:tailEnd/>
            </a:ln>
          </p:spPr>
          <p:txBody>
            <a:bodyPr wrap="none" anchor="ctr"/>
            <a:lstStyle/>
            <a:p>
              <a:pPr eaLnBrk="0" hangingPunct="0"/>
              <a:endParaRPr lang="en-US"/>
            </a:p>
          </p:txBody>
        </p:sp>
        <p:sp>
          <p:nvSpPr>
            <p:cNvPr id="61479" name="Text Box 53"/>
            <p:cNvSpPr txBox="1">
              <a:spLocks noChangeAspect="1" noChangeArrowheads="1"/>
            </p:cNvSpPr>
            <p:nvPr/>
          </p:nvSpPr>
          <p:spPr bwMode="auto">
            <a:xfrm>
              <a:off x="527" y="3312"/>
              <a:ext cx="398" cy="260"/>
            </a:xfrm>
            <a:prstGeom prst="rect">
              <a:avLst/>
            </a:prstGeom>
            <a:noFill/>
            <a:ln w="9525">
              <a:noFill/>
              <a:prstDash val="sysDot"/>
              <a:miter lim="800000"/>
              <a:headEnd/>
              <a:tailEnd/>
            </a:ln>
          </p:spPr>
          <p:txBody>
            <a:bodyPr wrap="none">
              <a:spAutoFit/>
            </a:bodyPr>
            <a:lstStyle/>
            <a:p>
              <a:r>
                <a:rPr lang="en-US" sz="1800">
                  <a:latin typeface="Arial" charset="0"/>
                </a:rPr>
                <a:t>R</a:t>
              </a:r>
              <a:r>
                <a:rPr lang="en-US" sz="1800" baseline="-25000">
                  <a:latin typeface="Arial" charset="0"/>
                </a:rPr>
                <a:t>1,1</a:t>
              </a:r>
            </a:p>
          </p:txBody>
        </p:sp>
        <p:sp>
          <p:nvSpPr>
            <p:cNvPr id="61480" name="Oval 54"/>
            <p:cNvSpPr>
              <a:spLocks noChangeAspect="1" noChangeArrowheads="1"/>
            </p:cNvSpPr>
            <p:nvPr/>
          </p:nvSpPr>
          <p:spPr bwMode="auto">
            <a:xfrm>
              <a:off x="1968" y="3264"/>
              <a:ext cx="432" cy="384"/>
            </a:xfrm>
            <a:prstGeom prst="ellipse">
              <a:avLst/>
            </a:prstGeom>
            <a:solidFill>
              <a:srgbClr val="C0C0C0"/>
            </a:solidFill>
            <a:ln w="28575">
              <a:solidFill>
                <a:schemeClr val="tx1"/>
              </a:solidFill>
              <a:round/>
              <a:headEnd/>
              <a:tailEnd/>
            </a:ln>
          </p:spPr>
          <p:txBody>
            <a:bodyPr wrap="none" anchor="ctr"/>
            <a:lstStyle/>
            <a:p>
              <a:pPr eaLnBrk="0" hangingPunct="0"/>
              <a:endParaRPr lang="en-US"/>
            </a:p>
          </p:txBody>
        </p:sp>
        <p:sp>
          <p:nvSpPr>
            <p:cNvPr id="61481" name="Text Box 55"/>
            <p:cNvSpPr txBox="1">
              <a:spLocks noChangeAspect="1" noChangeArrowheads="1"/>
            </p:cNvSpPr>
            <p:nvPr/>
          </p:nvSpPr>
          <p:spPr bwMode="auto">
            <a:xfrm>
              <a:off x="2016" y="3312"/>
              <a:ext cx="399" cy="260"/>
            </a:xfrm>
            <a:prstGeom prst="rect">
              <a:avLst/>
            </a:prstGeom>
            <a:noFill/>
            <a:ln w="9525">
              <a:noFill/>
              <a:prstDash val="sysDot"/>
              <a:miter lim="800000"/>
              <a:headEnd/>
              <a:tailEnd/>
            </a:ln>
          </p:spPr>
          <p:txBody>
            <a:bodyPr wrap="none">
              <a:spAutoFit/>
            </a:bodyPr>
            <a:lstStyle/>
            <a:p>
              <a:r>
                <a:rPr lang="en-US" sz="1800">
                  <a:latin typeface="Arial" charset="0"/>
                </a:rPr>
                <a:t>R</a:t>
              </a:r>
              <a:r>
                <a:rPr lang="en-US" sz="1800" baseline="-25000">
                  <a:latin typeface="Arial" charset="0"/>
                </a:rPr>
                <a:t>2,1</a:t>
              </a:r>
            </a:p>
          </p:txBody>
        </p:sp>
        <p:sp>
          <p:nvSpPr>
            <p:cNvPr id="61482" name="Oval 56"/>
            <p:cNvSpPr>
              <a:spLocks noChangeAspect="1" noChangeArrowheads="1"/>
            </p:cNvSpPr>
            <p:nvPr/>
          </p:nvSpPr>
          <p:spPr bwMode="auto">
            <a:xfrm>
              <a:off x="3840" y="3264"/>
              <a:ext cx="432" cy="384"/>
            </a:xfrm>
            <a:prstGeom prst="ellipse">
              <a:avLst/>
            </a:prstGeom>
            <a:solidFill>
              <a:srgbClr val="C0C0C0"/>
            </a:solidFill>
            <a:ln w="28575">
              <a:solidFill>
                <a:schemeClr val="tx1"/>
              </a:solidFill>
              <a:round/>
              <a:headEnd/>
              <a:tailEnd/>
            </a:ln>
          </p:spPr>
          <p:txBody>
            <a:bodyPr wrap="none" anchor="ctr"/>
            <a:lstStyle/>
            <a:p>
              <a:pPr eaLnBrk="0" hangingPunct="0"/>
              <a:endParaRPr lang="en-US"/>
            </a:p>
          </p:txBody>
        </p:sp>
        <p:sp>
          <p:nvSpPr>
            <p:cNvPr id="61483" name="Text Box 57"/>
            <p:cNvSpPr txBox="1">
              <a:spLocks noChangeAspect="1" noChangeArrowheads="1"/>
            </p:cNvSpPr>
            <p:nvPr/>
          </p:nvSpPr>
          <p:spPr bwMode="auto">
            <a:xfrm>
              <a:off x="614" y="1511"/>
              <a:ext cx="320" cy="260"/>
            </a:xfrm>
            <a:prstGeom prst="rect">
              <a:avLst/>
            </a:prstGeom>
            <a:noFill/>
            <a:ln w="9525">
              <a:noFill/>
              <a:miter lim="800000"/>
              <a:headEnd/>
              <a:tailEnd/>
            </a:ln>
          </p:spPr>
          <p:txBody>
            <a:bodyPr wrap="none">
              <a:spAutoFit/>
            </a:bodyPr>
            <a:lstStyle/>
            <a:p>
              <a:r>
                <a:rPr lang="en-US" sz="1800">
                  <a:latin typeface="Arial" charset="0"/>
                </a:rPr>
                <a:t>F'</a:t>
              </a:r>
              <a:r>
                <a:rPr lang="en-US" sz="1800" baseline="-25000">
                  <a:latin typeface="Arial" charset="0"/>
                </a:rPr>
                <a:t>1</a:t>
              </a:r>
            </a:p>
          </p:txBody>
        </p:sp>
        <p:sp>
          <p:nvSpPr>
            <p:cNvPr id="61484" name="Oval 58"/>
            <p:cNvSpPr>
              <a:spLocks noChangeAspect="1" noChangeArrowheads="1"/>
            </p:cNvSpPr>
            <p:nvPr/>
          </p:nvSpPr>
          <p:spPr bwMode="auto">
            <a:xfrm>
              <a:off x="528" y="1440"/>
              <a:ext cx="432" cy="384"/>
            </a:xfrm>
            <a:prstGeom prst="ellipse">
              <a:avLst/>
            </a:prstGeom>
            <a:noFill/>
            <a:ln w="25400">
              <a:solidFill>
                <a:schemeClr val="tx1"/>
              </a:solidFill>
              <a:round/>
              <a:headEnd/>
              <a:tailEnd/>
            </a:ln>
          </p:spPr>
          <p:txBody>
            <a:bodyPr wrap="none" anchor="ctr"/>
            <a:lstStyle/>
            <a:p>
              <a:pPr eaLnBrk="0" hangingPunct="0"/>
              <a:endParaRPr lang="en-US"/>
            </a:p>
          </p:txBody>
        </p:sp>
        <p:sp>
          <p:nvSpPr>
            <p:cNvPr id="61485" name="Text Box 59"/>
            <p:cNvSpPr txBox="1">
              <a:spLocks noChangeAspect="1" noChangeArrowheads="1"/>
            </p:cNvSpPr>
            <p:nvPr/>
          </p:nvSpPr>
          <p:spPr bwMode="auto">
            <a:xfrm>
              <a:off x="2084" y="1511"/>
              <a:ext cx="320" cy="260"/>
            </a:xfrm>
            <a:prstGeom prst="rect">
              <a:avLst/>
            </a:prstGeom>
            <a:noFill/>
            <a:ln w="9525">
              <a:noFill/>
              <a:miter lim="800000"/>
              <a:headEnd/>
              <a:tailEnd/>
            </a:ln>
          </p:spPr>
          <p:txBody>
            <a:bodyPr wrap="none">
              <a:spAutoFit/>
            </a:bodyPr>
            <a:lstStyle/>
            <a:p>
              <a:r>
                <a:rPr lang="en-US" sz="1800">
                  <a:latin typeface="Arial" charset="0"/>
                </a:rPr>
                <a:t>F'</a:t>
              </a:r>
              <a:r>
                <a:rPr lang="en-US" sz="1800" baseline="-25000">
                  <a:latin typeface="Arial" charset="0"/>
                </a:rPr>
                <a:t>2</a:t>
              </a:r>
            </a:p>
          </p:txBody>
        </p:sp>
        <p:sp>
          <p:nvSpPr>
            <p:cNvPr id="61486" name="Oval 60"/>
            <p:cNvSpPr>
              <a:spLocks noChangeAspect="1" noChangeArrowheads="1"/>
            </p:cNvSpPr>
            <p:nvPr/>
          </p:nvSpPr>
          <p:spPr bwMode="auto">
            <a:xfrm>
              <a:off x="1998" y="1440"/>
              <a:ext cx="432" cy="384"/>
            </a:xfrm>
            <a:prstGeom prst="ellipse">
              <a:avLst/>
            </a:prstGeom>
            <a:noFill/>
            <a:ln w="25400">
              <a:solidFill>
                <a:schemeClr val="tx1"/>
              </a:solidFill>
              <a:round/>
              <a:headEnd/>
              <a:tailEnd/>
            </a:ln>
          </p:spPr>
          <p:txBody>
            <a:bodyPr wrap="none" anchor="ctr"/>
            <a:lstStyle/>
            <a:p>
              <a:pPr eaLnBrk="0" hangingPunct="0"/>
              <a:endParaRPr lang="en-US"/>
            </a:p>
          </p:txBody>
        </p:sp>
        <p:cxnSp>
          <p:nvCxnSpPr>
            <p:cNvPr id="61487" name="AutoShape 61"/>
            <p:cNvCxnSpPr>
              <a:cxnSpLocks noChangeAspect="1" noChangeShapeType="1"/>
              <a:stCxn id="61484" idx="6"/>
              <a:endCxn id="61486" idx="2"/>
            </p:cNvCxnSpPr>
            <p:nvPr/>
          </p:nvCxnSpPr>
          <p:spPr bwMode="auto">
            <a:xfrm>
              <a:off x="968" y="1632"/>
              <a:ext cx="1022" cy="0"/>
            </a:xfrm>
            <a:prstGeom prst="straightConnector1">
              <a:avLst/>
            </a:prstGeom>
            <a:noFill/>
            <a:ln w="28575">
              <a:solidFill>
                <a:schemeClr val="tx1"/>
              </a:solidFill>
              <a:round/>
              <a:headEnd/>
              <a:tailEnd type="triangle" w="med" len="med"/>
            </a:ln>
          </p:spPr>
        </p:cxnSp>
        <p:cxnSp>
          <p:nvCxnSpPr>
            <p:cNvPr id="61488" name="AutoShape 62"/>
            <p:cNvCxnSpPr>
              <a:cxnSpLocks noChangeAspect="1" noChangeShapeType="1"/>
              <a:stCxn id="61486" idx="6"/>
            </p:cNvCxnSpPr>
            <p:nvPr/>
          </p:nvCxnSpPr>
          <p:spPr bwMode="auto">
            <a:xfrm>
              <a:off x="2438" y="1632"/>
              <a:ext cx="686" cy="0"/>
            </a:xfrm>
            <a:prstGeom prst="straightConnector1">
              <a:avLst/>
            </a:prstGeom>
            <a:noFill/>
            <a:ln w="28575">
              <a:solidFill>
                <a:schemeClr val="tx1"/>
              </a:solidFill>
              <a:round/>
              <a:headEnd/>
              <a:tailEnd type="triangle" w="med" len="med"/>
            </a:ln>
          </p:spPr>
        </p:cxnSp>
        <p:sp>
          <p:nvSpPr>
            <p:cNvPr id="61489" name="Text Box 63"/>
            <p:cNvSpPr txBox="1">
              <a:spLocks noChangeAspect="1" noChangeArrowheads="1"/>
            </p:cNvSpPr>
            <p:nvPr/>
          </p:nvSpPr>
          <p:spPr bwMode="auto">
            <a:xfrm>
              <a:off x="3991" y="1511"/>
              <a:ext cx="320" cy="260"/>
            </a:xfrm>
            <a:prstGeom prst="rect">
              <a:avLst/>
            </a:prstGeom>
            <a:noFill/>
            <a:ln w="9525">
              <a:noFill/>
              <a:miter lim="800000"/>
              <a:headEnd/>
              <a:tailEnd/>
            </a:ln>
          </p:spPr>
          <p:txBody>
            <a:bodyPr wrap="none">
              <a:spAutoFit/>
            </a:bodyPr>
            <a:lstStyle/>
            <a:p>
              <a:r>
                <a:rPr lang="en-US" sz="1800">
                  <a:latin typeface="Arial" charset="0"/>
                </a:rPr>
                <a:t>F'</a:t>
              </a:r>
              <a:r>
                <a:rPr lang="en-US" sz="1800" baseline="-25000">
                  <a:latin typeface="Arial" charset="0"/>
                </a:rPr>
                <a:t>n</a:t>
              </a:r>
            </a:p>
          </p:txBody>
        </p:sp>
        <p:sp>
          <p:nvSpPr>
            <p:cNvPr id="61490" name="Oval 64"/>
            <p:cNvSpPr>
              <a:spLocks noChangeAspect="1" noChangeArrowheads="1"/>
            </p:cNvSpPr>
            <p:nvPr/>
          </p:nvSpPr>
          <p:spPr bwMode="auto">
            <a:xfrm>
              <a:off x="3906" y="1440"/>
              <a:ext cx="432" cy="384"/>
            </a:xfrm>
            <a:prstGeom prst="ellipse">
              <a:avLst/>
            </a:prstGeom>
            <a:noFill/>
            <a:ln w="25400">
              <a:solidFill>
                <a:schemeClr val="tx1"/>
              </a:solidFill>
              <a:round/>
              <a:headEnd/>
              <a:tailEnd/>
            </a:ln>
          </p:spPr>
          <p:txBody>
            <a:bodyPr wrap="none" anchor="ctr"/>
            <a:lstStyle/>
            <a:p>
              <a:pPr eaLnBrk="0" hangingPunct="0"/>
              <a:endParaRPr lang="en-US"/>
            </a:p>
          </p:txBody>
        </p:sp>
        <p:cxnSp>
          <p:nvCxnSpPr>
            <p:cNvPr id="61491" name="AutoShape 65"/>
            <p:cNvCxnSpPr>
              <a:cxnSpLocks noChangeAspect="1" noChangeShapeType="1"/>
              <a:endCxn id="61490" idx="2"/>
            </p:cNvCxnSpPr>
            <p:nvPr/>
          </p:nvCxnSpPr>
          <p:spPr bwMode="auto">
            <a:xfrm>
              <a:off x="3456" y="1632"/>
              <a:ext cx="442" cy="0"/>
            </a:xfrm>
            <a:prstGeom prst="straightConnector1">
              <a:avLst/>
            </a:prstGeom>
            <a:noFill/>
            <a:ln w="28575">
              <a:solidFill>
                <a:schemeClr val="tx1"/>
              </a:solidFill>
              <a:round/>
              <a:headEnd/>
              <a:tailEnd type="triangle" w="med" len="med"/>
            </a:ln>
          </p:spPr>
        </p:cxnSp>
        <p:sp>
          <p:nvSpPr>
            <p:cNvPr id="61492" name="Text Box 66"/>
            <p:cNvSpPr txBox="1">
              <a:spLocks noChangeAspect="1" noChangeArrowheads="1"/>
            </p:cNvSpPr>
            <p:nvPr/>
          </p:nvSpPr>
          <p:spPr bwMode="auto">
            <a:xfrm>
              <a:off x="3121" y="1465"/>
              <a:ext cx="293" cy="261"/>
            </a:xfrm>
            <a:prstGeom prst="rect">
              <a:avLst/>
            </a:prstGeom>
            <a:noFill/>
            <a:ln w="9525">
              <a:noFill/>
              <a:miter lim="800000"/>
              <a:headEnd/>
              <a:tailEnd/>
            </a:ln>
          </p:spPr>
          <p:txBody>
            <a:bodyPr wrap="none">
              <a:spAutoFit/>
            </a:bodyPr>
            <a:lstStyle/>
            <a:p>
              <a:r>
                <a:rPr lang="en-US" sz="1800">
                  <a:latin typeface="Arial" charset="0"/>
                </a:rPr>
                <a:t>…</a:t>
              </a:r>
            </a:p>
          </p:txBody>
        </p:sp>
        <p:sp>
          <p:nvSpPr>
            <p:cNvPr id="61493" name="Text Box 67"/>
            <p:cNvSpPr txBox="1">
              <a:spLocks noChangeAspect="1" noChangeArrowheads="1"/>
            </p:cNvSpPr>
            <p:nvPr/>
          </p:nvSpPr>
          <p:spPr bwMode="auto">
            <a:xfrm>
              <a:off x="614" y="2135"/>
              <a:ext cx="357" cy="261"/>
            </a:xfrm>
            <a:prstGeom prst="rect">
              <a:avLst/>
            </a:prstGeom>
            <a:noFill/>
            <a:ln w="9525">
              <a:noFill/>
              <a:miter lim="800000"/>
              <a:headEnd/>
              <a:tailEnd/>
            </a:ln>
          </p:spPr>
          <p:txBody>
            <a:bodyPr>
              <a:spAutoFit/>
            </a:bodyPr>
            <a:lstStyle/>
            <a:p>
              <a:r>
                <a:rPr lang="en-US" sz="1800">
                  <a:latin typeface="Arial" charset="0"/>
                </a:rPr>
                <a:t>H'</a:t>
              </a:r>
              <a:r>
                <a:rPr lang="en-US" sz="1800" baseline="-25000">
                  <a:latin typeface="Arial" charset="0"/>
                </a:rPr>
                <a:t>1</a:t>
              </a:r>
            </a:p>
          </p:txBody>
        </p:sp>
        <p:sp>
          <p:nvSpPr>
            <p:cNvPr id="61494" name="Oval 68"/>
            <p:cNvSpPr>
              <a:spLocks noChangeAspect="1" noChangeArrowheads="1"/>
            </p:cNvSpPr>
            <p:nvPr/>
          </p:nvSpPr>
          <p:spPr bwMode="auto">
            <a:xfrm>
              <a:off x="528" y="2064"/>
              <a:ext cx="432" cy="384"/>
            </a:xfrm>
            <a:prstGeom prst="ellipse">
              <a:avLst/>
            </a:prstGeom>
            <a:noFill/>
            <a:ln w="25400">
              <a:solidFill>
                <a:schemeClr val="tx1"/>
              </a:solidFill>
              <a:round/>
              <a:headEnd/>
              <a:tailEnd/>
            </a:ln>
          </p:spPr>
          <p:txBody>
            <a:bodyPr wrap="none" anchor="ctr"/>
            <a:lstStyle/>
            <a:p>
              <a:pPr eaLnBrk="0" hangingPunct="0"/>
              <a:endParaRPr lang="en-US"/>
            </a:p>
          </p:txBody>
        </p:sp>
        <p:sp>
          <p:nvSpPr>
            <p:cNvPr id="61495" name="Text Box 69"/>
            <p:cNvSpPr txBox="1">
              <a:spLocks noChangeAspect="1" noChangeArrowheads="1"/>
            </p:cNvSpPr>
            <p:nvPr/>
          </p:nvSpPr>
          <p:spPr bwMode="auto">
            <a:xfrm>
              <a:off x="2084" y="2135"/>
              <a:ext cx="338" cy="261"/>
            </a:xfrm>
            <a:prstGeom prst="rect">
              <a:avLst/>
            </a:prstGeom>
            <a:noFill/>
            <a:ln w="9525">
              <a:noFill/>
              <a:miter lim="800000"/>
              <a:headEnd/>
              <a:tailEnd/>
            </a:ln>
          </p:spPr>
          <p:txBody>
            <a:bodyPr wrap="none">
              <a:spAutoFit/>
            </a:bodyPr>
            <a:lstStyle/>
            <a:p>
              <a:r>
                <a:rPr lang="en-US" sz="1800">
                  <a:latin typeface="Arial" charset="0"/>
                </a:rPr>
                <a:t>H'</a:t>
              </a:r>
              <a:r>
                <a:rPr lang="en-US" sz="1800" baseline="-25000">
                  <a:latin typeface="Arial" charset="0"/>
                </a:rPr>
                <a:t>2</a:t>
              </a:r>
            </a:p>
          </p:txBody>
        </p:sp>
        <p:sp>
          <p:nvSpPr>
            <p:cNvPr id="61496" name="Oval 70"/>
            <p:cNvSpPr>
              <a:spLocks noChangeAspect="1" noChangeArrowheads="1"/>
            </p:cNvSpPr>
            <p:nvPr/>
          </p:nvSpPr>
          <p:spPr bwMode="auto">
            <a:xfrm>
              <a:off x="1998" y="2064"/>
              <a:ext cx="432" cy="384"/>
            </a:xfrm>
            <a:prstGeom prst="ellipse">
              <a:avLst/>
            </a:prstGeom>
            <a:noFill/>
            <a:ln w="25400">
              <a:solidFill>
                <a:schemeClr val="tx1"/>
              </a:solidFill>
              <a:round/>
              <a:headEnd/>
              <a:tailEnd/>
            </a:ln>
          </p:spPr>
          <p:txBody>
            <a:bodyPr wrap="none" anchor="ctr"/>
            <a:lstStyle/>
            <a:p>
              <a:pPr eaLnBrk="0" hangingPunct="0"/>
              <a:endParaRPr lang="en-US"/>
            </a:p>
          </p:txBody>
        </p:sp>
        <p:sp>
          <p:nvSpPr>
            <p:cNvPr id="61497" name="Text Box 71"/>
            <p:cNvSpPr txBox="1">
              <a:spLocks noChangeAspect="1" noChangeArrowheads="1"/>
            </p:cNvSpPr>
            <p:nvPr/>
          </p:nvSpPr>
          <p:spPr bwMode="auto">
            <a:xfrm>
              <a:off x="3991" y="2135"/>
              <a:ext cx="339" cy="261"/>
            </a:xfrm>
            <a:prstGeom prst="rect">
              <a:avLst/>
            </a:prstGeom>
            <a:noFill/>
            <a:ln w="9525">
              <a:noFill/>
              <a:miter lim="800000"/>
              <a:headEnd/>
              <a:tailEnd/>
            </a:ln>
          </p:spPr>
          <p:txBody>
            <a:bodyPr wrap="none">
              <a:spAutoFit/>
            </a:bodyPr>
            <a:lstStyle/>
            <a:p>
              <a:r>
                <a:rPr lang="en-US" sz="1800">
                  <a:latin typeface="Arial" charset="0"/>
                </a:rPr>
                <a:t>H'</a:t>
              </a:r>
              <a:r>
                <a:rPr lang="en-US" sz="1800" baseline="-25000">
                  <a:latin typeface="Arial" charset="0"/>
                </a:rPr>
                <a:t>n</a:t>
              </a:r>
            </a:p>
          </p:txBody>
        </p:sp>
        <p:sp>
          <p:nvSpPr>
            <p:cNvPr id="61498" name="Oval 72"/>
            <p:cNvSpPr>
              <a:spLocks noChangeAspect="1" noChangeArrowheads="1"/>
            </p:cNvSpPr>
            <p:nvPr/>
          </p:nvSpPr>
          <p:spPr bwMode="auto">
            <a:xfrm>
              <a:off x="3906" y="2064"/>
              <a:ext cx="432" cy="384"/>
            </a:xfrm>
            <a:prstGeom prst="ellipse">
              <a:avLst/>
            </a:prstGeom>
            <a:noFill/>
            <a:ln w="25400">
              <a:solidFill>
                <a:schemeClr val="tx1"/>
              </a:solidFill>
              <a:round/>
              <a:headEnd/>
              <a:tailEnd/>
            </a:ln>
          </p:spPr>
          <p:txBody>
            <a:bodyPr wrap="none" anchor="ctr"/>
            <a:lstStyle/>
            <a:p>
              <a:pPr eaLnBrk="0" hangingPunct="0"/>
              <a:endParaRPr lang="en-US"/>
            </a:p>
          </p:txBody>
        </p:sp>
        <p:cxnSp>
          <p:nvCxnSpPr>
            <p:cNvPr id="61499" name="AutoShape 73"/>
            <p:cNvCxnSpPr>
              <a:cxnSpLocks noChangeAspect="1" noChangeShapeType="1"/>
              <a:stCxn id="61484" idx="4"/>
              <a:endCxn id="61494" idx="0"/>
            </p:cNvCxnSpPr>
            <p:nvPr/>
          </p:nvCxnSpPr>
          <p:spPr bwMode="auto">
            <a:xfrm>
              <a:off x="744" y="1832"/>
              <a:ext cx="0" cy="224"/>
            </a:xfrm>
            <a:prstGeom prst="straightConnector1">
              <a:avLst/>
            </a:prstGeom>
            <a:noFill/>
            <a:ln w="28575">
              <a:solidFill>
                <a:schemeClr val="tx1"/>
              </a:solidFill>
              <a:round/>
              <a:headEnd/>
              <a:tailEnd type="triangle" w="med" len="med"/>
            </a:ln>
          </p:spPr>
        </p:cxnSp>
        <p:cxnSp>
          <p:nvCxnSpPr>
            <p:cNvPr id="61500" name="AutoShape 74"/>
            <p:cNvCxnSpPr>
              <a:cxnSpLocks noChangeAspect="1" noChangeShapeType="1"/>
              <a:stCxn id="61490" idx="4"/>
              <a:endCxn id="61498" idx="0"/>
            </p:cNvCxnSpPr>
            <p:nvPr/>
          </p:nvCxnSpPr>
          <p:spPr bwMode="auto">
            <a:xfrm>
              <a:off x="4122" y="1832"/>
              <a:ext cx="0" cy="224"/>
            </a:xfrm>
            <a:prstGeom prst="straightConnector1">
              <a:avLst/>
            </a:prstGeom>
            <a:noFill/>
            <a:ln w="28575">
              <a:solidFill>
                <a:schemeClr val="tx1"/>
              </a:solidFill>
              <a:round/>
              <a:headEnd/>
              <a:tailEnd type="triangle" w="med" len="med"/>
            </a:ln>
          </p:spPr>
        </p:cxnSp>
        <p:cxnSp>
          <p:nvCxnSpPr>
            <p:cNvPr id="61501" name="AutoShape 75"/>
            <p:cNvCxnSpPr>
              <a:cxnSpLocks noChangeAspect="1" noChangeShapeType="1"/>
              <a:stCxn id="61486" idx="4"/>
              <a:endCxn id="61496" idx="0"/>
            </p:cNvCxnSpPr>
            <p:nvPr/>
          </p:nvCxnSpPr>
          <p:spPr bwMode="auto">
            <a:xfrm>
              <a:off x="2214" y="1832"/>
              <a:ext cx="0" cy="224"/>
            </a:xfrm>
            <a:prstGeom prst="straightConnector1">
              <a:avLst/>
            </a:prstGeom>
            <a:noFill/>
            <a:ln w="28575">
              <a:solidFill>
                <a:schemeClr val="tx1"/>
              </a:solidFill>
              <a:round/>
              <a:headEnd/>
              <a:tailEnd type="triangle" w="med" len="med"/>
            </a:ln>
          </p:spPr>
        </p:cxnSp>
        <p:cxnSp>
          <p:nvCxnSpPr>
            <p:cNvPr id="61502" name="AutoShape 76"/>
            <p:cNvCxnSpPr>
              <a:cxnSpLocks noChangeAspect="1" noChangeShapeType="1"/>
              <a:stCxn id="61494" idx="6"/>
              <a:endCxn id="61469" idx="0"/>
            </p:cNvCxnSpPr>
            <p:nvPr/>
          </p:nvCxnSpPr>
          <p:spPr bwMode="auto">
            <a:xfrm>
              <a:off x="968" y="2256"/>
              <a:ext cx="190" cy="376"/>
            </a:xfrm>
            <a:prstGeom prst="curvedConnector2">
              <a:avLst/>
            </a:prstGeom>
            <a:noFill/>
            <a:ln w="28575">
              <a:solidFill>
                <a:schemeClr val="tx1"/>
              </a:solidFill>
              <a:round/>
              <a:headEnd/>
              <a:tailEnd type="triangle" w="med" len="med"/>
            </a:ln>
          </p:spPr>
        </p:cxnSp>
        <p:cxnSp>
          <p:nvCxnSpPr>
            <p:cNvPr id="61503" name="AutoShape 77"/>
            <p:cNvCxnSpPr>
              <a:cxnSpLocks noChangeAspect="1" noChangeShapeType="1"/>
              <a:stCxn id="61460" idx="6"/>
              <a:endCxn id="61469" idx="0"/>
            </p:cNvCxnSpPr>
            <p:nvPr/>
          </p:nvCxnSpPr>
          <p:spPr bwMode="auto">
            <a:xfrm>
              <a:off x="968" y="1056"/>
              <a:ext cx="190" cy="1576"/>
            </a:xfrm>
            <a:prstGeom prst="curvedConnector2">
              <a:avLst/>
            </a:prstGeom>
            <a:noFill/>
            <a:ln w="28575">
              <a:solidFill>
                <a:schemeClr val="tx1"/>
              </a:solidFill>
              <a:round/>
              <a:headEnd/>
              <a:tailEnd type="triangle" w="med" len="med"/>
            </a:ln>
          </p:spPr>
        </p:cxnSp>
        <p:cxnSp>
          <p:nvCxnSpPr>
            <p:cNvPr id="61504" name="AutoShape 78"/>
            <p:cNvCxnSpPr>
              <a:cxnSpLocks noChangeAspect="1" noChangeShapeType="1"/>
              <a:stCxn id="61496" idx="6"/>
              <a:endCxn id="61471" idx="0"/>
            </p:cNvCxnSpPr>
            <p:nvPr/>
          </p:nvCxnSpPr>
          <p:spPr bwMode="auto">
            <a:xfrm>
              <a:off x="2438" y="2256"/>
              <a:ext cx="190" cy="376"/>
            </a:xfrm>
            <a:prstGeom prst="curvedConnector2">
              <a:avLst/>
            </a:prstGeom>
            <a:noFill/>
            <a:ln w="28575">
              <a:solidFill>
                <a:schemeClr val="tx1"/>
              </a:solidFill>
              <a:round/>
              <a:headEnd/>
              <a:tailEnd type="triangle" w="med" len="med"/>
            </a:ln>
          </p:spPr>
        </p:cxnSp>
        <p:cxnSp>
          <p:nvCxnSpPr>
            <p:cNvPr id="61505" name="AutoShape 79"/>
            <p:cNvCxnSpPr>
              <a:cxnSpLocks noChangeAspect="1" noChangeShapeType="1"/>
              <a:stCxn id="61462" idx="6"/>
              <a:endCxn id="61471" idx="0"/>
            </p:cNvCxnSpPr>
            <p:nvPr/>
          </p:nvCxnSpPr>
          <p:spPr bwMode="auto">
            <a:xfrm>
              <a:off x="2438" y="1056"/>
              <a:ext cx="190" cy="1576"/>
            </a:xfrm>
            <a:prstGeom prst="curvedConnector2">
              <a:avLst/>
            </a:prstGeom>
            <a:noFill/>
            <a:ln w="28575">
              <a:solidFill>
                <a:schemeClr val="tx1"/>
              </a:solidFill>
              <a:round/>
              <a:headEnd/>
              <a:tailEnd type="triangle" w="med" len="med"/>
            </a:ln>
          </p:spPr>
        </p:cxnSp>
        <p:cxnSp>
          <p:nvCxnSpPr>
            <p:cNvPr id="61506" name="AutoShape 80"/>
            <p:cNvCxnSpPr>
              <a:cxnSpLocks noChangeAspect="1" noChangeShapeType="1"/>
              <a:stCxn id="61498" idx="6"/>
              <a:endCxn id="61473" idx="0"/>
            </p:cNvCxnSpPr>
            <p:nvPr/>
          </p:nvCxnSpPr>
          <p:spPr bwMode="auto">
            <a:xfrm>
              <a:off x="4346" y="2256"/>
              <a:ext cx="190" cy="376"/>
            </a:xfrm>
            <a:prstGeom prst="curvedConnector2">
              <a:avLst/>
            </a:prstGeom>
            <a:noFill/>
            <a:ln w="28575">
              <a:solidFill>
                <a:schemeClr val="tx1"/>
              </a:solidFill>
              <a:round/>
              <a:headEnd/>
              <a:tailEnd type="triangle" w="med" len="med"/>
            </a:ln>
          </p:spPr>
        </p:cxnSp>
        <p:cxnSp>
          <p:nvCxnSpPr>
            <p:cNvPr id="61507" name="AutoShape 81"/>
            <p:cNvCxnSpPr>
              <a:cxnSpLocks noChangeAspect="1" noChangeShapeType="1"/>
              <a:stCxn id="61464" idx="6"/>
              <a:endCxn id="61473" idx="0"/>
            </p:cNvCxnSpPr>
            <p:nvPr/>
          </p:nvCxnSpPr>
          <p:spPr bwMode="auto">
            <a:xfrm>
              <a:off x="4346" y="1056"/>
              <a:ext cx="190" cy="1576"/>
            </a:xfrm>
            <a:prstGeom prst="curvedConnector2">
              <a:avLst/>
            </a:prstGeom>
            <a:noFill/>
            <a:ln w="28575">
              <a:solidFill>
                <a:schemeClr val="tx1"/>
              </a:solidFill>
              <a:round/>
              <a:headEnd/>
              <a:tailEnd type="triangle" w="med" len="med"/>
            </a:ln>
          </p:spPr>
        </p:cxnSp>
        <p:sp>
          <p:nvSpPr>
            <p:cNvPr id="61508" name="Oval 82"/>
            <p:cNvSpPr>
              <a:spLocks noChangeAspect="1" noChangeArrowheads="1"/>
            </p:cNvSpPr>
            <p:nvPr/>
          </p:nvSpPr>
          <p:spPr bwMode="auto">
            <a:xfrm>
              <a:off x="1440" y="3264"/>
              <a:ext cx="432" cy="384"/>
            </a:xfrm>
            <a:prstGeom prst="ellipse">
              <a:avLst/>
            </a:prstGeom>
            <a:solidFill>
              <a:srgbClr val="C0C0C0"/>
            </a:solidFill>
            <a:ln w="28575">
              <a:solidFill>
                <a:schemeClr val="tx1"/>
              </a:solidFill>
              <a:round/>
              <a:headEnd/>
              <a:tailEnd/>
            </a:ln>
          </p:spPr>
          <p:txBody>
            <a:bodyPr wrap="none" anchor="ctr"/>
            <a:lstStyle/>
            <a:p>
              <a:pPr eaLnBrk="0" hangingPunct="0"/>
              <a:endParaRPr lang="en-US"/>
            </a:p>
          </p:txBody>
        </p:sp>
        <p:sp>
          <p:nvSpPr>
            <p:cNvPr id="61509" name="Text Box 83"/>
            <p:cNvSpPr txBox="1">
              <a:spLocks noChangeAspect="1" noChangeArrowheads="1"/>
            </p:cNvSpPr>
            <p:nvPr/>
          </p:nvSpPr>
          <p:spPr bwMode="auto">
            <a:xfrm>
              <a:off x="1470" y="3312"/>
              <a:ext cx="392" cy="260"/>
            </a:xfrm>
            <a:prstGeom prst="rect">
              <a:avLst/>
            </a:prstGeom>
            <a:noFill/>
            <a:ln w="9525">
              <a:noFill/>
              <a:prstDash val="sysDot"/>
              <a:miter lim="800000"/>
              <a:headEnd/>
              <a:tailEnd/>
            </a:ln>
          </p:spPr>
          <p:txBody>
            <a:bodyPr wrap="none">
              <a:spAutoFit/>
            </a:bodyPr>
            <a:lstStyle/>
            <a:p>
              <a:r>
                <a:rPr lang="en-US" sz="1800">
                  <a:latin typeface="Arial" charset="0"/>
                </a:rPr>
                <a:t>R</a:t>
              </a:r>
              <a:r>
                <a:rPr lang="en-US" sz="1800" baseline="-25000">
                  <a:latin typeface="Arial" charset="0"/>
                </a:rPr>
                <a:t>1,c</a:t>
              </a:r>
            </a:p>
          </p:txBody>
        </p:sp>
        <p:cxnSp>
          <p:nvCxnSpPr>
            <p:cNvPr id="61510" name="AutoShape 84"/>
            <p:cNvCxnSpPr>
              <a:cxnSpLocks noChangeAspect="1" noChangeShapeType="1"/>
              <a:stCxn id="61469" idx="4"/>
              <a:endCxn id="61508" idx="0"/>
            </p:cNvCxnSpPr>
            <p:nvPr/>
          </p:nvCxnSpPr>
          <p:spPr bwMode="auto">
            <a:xfrm>
              <a:off x="1158" y="3032"/>
              <a:ext cx="498" cy="223"/>
            </a:xfrm>
            <a:prstGeom prst="straightConnector1">
              <a:avLst/>
            </a:prstGeom>
            <a:noFill/>
            <a:ln w="28575">
              <a:solidFill>
                <a:schemeClr val="tx1"/>
              </a:solidFill>
              <a:round/>
              <a:headEnd/>
              <a:tailEnd type="triangle" w="med" len="med"/>
            </a:ln>
          </p:spPr>
        </p:cxnSp>
        <p:sp>
          <p:nvSpPr>
            <p:cNvPr id="61511" name="Text Box 85"/>
            <p:cNvSpPr txBox="1">
              <a:spLocks noChangeAspect="1" noChangeArrowheads="1"/>
            </p:cNvSpPr>
            <p:nvPr/>
          </p:nvSpPr>
          <p:spPr bwMode="auto">
            <a:xfrm>
              <a:off x="2538" y="3312"/>
              <a:ext cx="293" cy="260"/>
            </a:xfrm>
            <a:prstGeom prst="rect">
              <a:avLst/>
            </a:prstGeom>
            <a:noFill/>
            <a:ln w="9525">
              <a:noFill/>
              <a:miter lim="800000"/>
              <a:headEnd/>
              <a:tailEnd/>
            </a:ln>
          </p:spPr>
          <p:txBody>
            <a:bodyPr wrap="none">
              <a:spAutoFit/>
            </a:bodyPr>
            <a:lstStyle/>
            <a:p>
              <a:r>
                <a:rPr lang="en-US" sz="1800">
                  <a:latin typeface="Arial" charset="0"/>
                </a:rPr>
                <a:t>…</a:t>
              </a:r>
            </a:p>
          </p:txBody>
        </p:sp>
        <p:sp>
          <p:nvSpPr>
            <p:cNvPr id="61512" name="Oval 86"/>
            <p:cNvSpPr>
              <a:spLocks noChangeAspect="1" noChangeArrowheads="1"/>
            </p:cNvSpPr>
            <p:nvPr/>
          </p:nvSpPr>
          <p:spPr bwMode="auto">
            <a:xfrm>
              <a:off x="2941" y="3256"/>
              <a:ext cx="432" cy="384"/>
            </a:xfrm>
            <a:prstGeom prst="ellipse">
              <a:avLst/>
            </a:prstGeom>
            <a:solidFill>
              <a:srgbClr val="C0C0C0"/>
            </a:solidFill>
            <a:ln w="28575">
              <a:solidFill>
                <a:schemeClr val="tx1"/>
              </a:solidFill>
              <a:round/>
              <a:headEnd/>
              <a:tailEnd/>
            </a:ln>
          </p:spPr>
          <p:txBody>
            <a:bodyPr wrap="none" anchor="ctr"/>
            <a:lstStyle/>
            <a:p>
              <a:pPr eaLnBrk="0" hangingPunct="0"/>
              <a:endParaRPr lang="en-US"/>
            </a:p>
          </p:txBody>
        </p:sp>
        <p:sp>
          <p:nvSpPr>
            <p:cNvPr id="61513" name="Text Box 87"/>
            <p:cNvSpPr txBox="1">
              <a:spLocks noChangeAspect="1" noChangeArrowheads="1"/>
            </p:cNvSpPr>
            <p:nvPr/>
          </p:nvSpPr>
          <p:spPr bwMode="auto">
            <a:xfrm>
              <a:off x="2977" y="3312"/>
              <a:ext cx="393" cy="260"/>
            </a:xfrm>
            <a:prstGeom prst="rect">
              <a:avLst/>
            </a:prstGeom>
            <a:noFill/>
            <a:ln w="9525">
              <a:noFill/>
              <a:prstDash val="sysDot"/>
              <a:miter lim="800000"/>
              <a:headEnd/>
              <a:tailEnd/>
            </a:ln>
          </p:spPr>
          <p:txBody>
            <a:bodyPr wrap="none">
              <a:spAutoFit/>
            </a:bodyPr>
            <a:lstStyle/>
            <a:p>
              <a:r>
                <a:rPr lang="en-US" sz="1800">
                  <a:latin typeface="Arial" charset="0"/>
                </a:rPr>
                <a:t>R</a:t>
              </a:r>
              <a:r>
                <a:rPr lang="en-US" sz="1800" baseline="-25000">
                  <a:latin typeface="Arial" charset="0"/>
                </a:rPr>
                <a:t>2,c</a:t>
              </a:r>
            </a:p>
          </p:txBody>
        </p:sp>
        <p:cxnSp>
          <p:nvCxnSpPr>
            <p:cNvPr id="61514" name="AutoShape 88"/>
            <p:cNvCxnSpPr>
              <a:cxnSpLocks noChangeAspect="1" noChangeShapeType="1"/>
              <a:stCxn id="61471" idx="4"/>
              <a:endCxn id="61512" idx="0"/>
            </p:cNvCxnSpPr>
            <p:nvPr/>
          </p:nvCxnSpPr>
          <p:spPr bwMode="auto">
            <a:xfrm>
              <a:off x="2628" y="3032"/>
              <a:ext cx="529" cy="215"/>
            </a:xfrm>
            <a:prstGeom prst="straightConnector1">
              <a:avLst/>
            </a:prstGeom>
            <a:noFill/>
            <a:ln w="28575">
              <a:solidFill>
                <a:schemeClr val="tx1"/>
              </a:solidFill>
              <a:round/>
              <a:headEnd/>
              <a:tailEnd type="triangle" w="med" len="med"/>
            </a:ln>
          </p:spPr>
        </p:cxnSp>
        <p:sp>
          <p:nvSpPr>
            <p:cNvPr id="61515" name="Oval 89"/>
            <p:cNvSpPr>
              <a:spLocks noChangeAspect="1" noChangeArrowheads="1"/>
            </p:cNvSpPr>
            <p:nvPr/>
          </p:nvSpPr>
          <p:spPr bwMode="auto">
            <a:xfrm>
              <a:off x="4896" y="3264"/>
              <a:ext cx="432" cy="384"/>
            </a:xfrm>
            <a:prstGeom prst="ellipse">
              <a:avLst/>
            </a:prstGeom>
            <a:solidFill>
              <a:srgbClr val="C0C0C0"/>
            </a:solidFill>
            <a:ln w="28575">
              <a:solidFill>
                <a:schemeClr val="tx1"/>
              </a:solidFill>
              <a:round/>
              <a:headEnd/>
              <a:tailEnd/>
            </a:ln>
          </p:spPr>
          <p:txBody>
            <a:bodyPr wrap="none" anchor="ctr"/>
            <a:lstStyle/>
            <a:p>
              <a:pPr eaLnBrk="0" hangingPunct="0"/>
              <a:endParaRPr lang="en-US"/>
            </a:p>
          </p:txBody>
        </p:sp>
        <p:cxnSp>
          <p:nvCxnSpPr>
            <p:cNvPr id="61516" name="AutoShape 90"/>
            <p:cNvCxnSpPr>
              <a:cxnSpLocks noChangeAspect="1" noChangeShapeType="1"/>
              <a:stCxn id="61473" idx="4"/>
              <a:endCxn id="61515" idx="0"/>
            </p:cNvCxnSpPr>
            <p:nvPr/>
          </p:nvCxnSpPr>
          <p:spPr bwMode="auto">
            <a:xfrm>
              <a:off x="4536" y="3032"/>
              <a:ext cx="576" cy="223"/>
            </a:xfrm>
            <a:prstGeom prst="straightConnector1">
              <a:avLst/>
            </a:prstGeom>
            <a:noFill/>
            <a:ln w="28575">
              <a:solidFill>
                <a:schemeClr val="tx1"/>
              </a:solidFill>
              <a:round/>
              <a:headEnd/>
              <a:tailEnd type="triangle" w="med" len="med"/>
            </a:ln>
          </p:spPr>
        </p:cxnSp>
        <p:sp>
          <p:nvSpPr>
            <p:cNvPr id="61517" name="Text Box 91"/>
            <p:cNvSpPr txBox="1">
              <a:spLocks noChangeAspect="1" noChangeArrowheads="1"/>
            </p:cNvSpPr>
            <p:nvPr/>
          </p:nvSpPr>
          <p:spPr bwMode="auto">
            <a:xfrm>
              <a:off x="4492" y="3312"/>
              <a:ext cx="293" cy="260"/>
            </a:xfrm>
            <a:prstGeom prst="rect">
              <a:avLst/>
            </a:prstGeom>
            <a:noFill/>
            <a:ln w="9525">
              <a:noFill/>
              <a:miter lim="800000"/>
              <a:headEnd/>
              <a:tailEnd/>
            </a:ln>
          </p:spPr>
          <p:txBody>
            <a:bodyPr wrap="none">
              <a:spAutoFit/>
            </a:bodyPr>
            <a:lstStyle/>
            <a:p>
              <a:r>
                <a:rPr lang="en-US" sz="1800">
                  <a:latin typeface="Arial" charset="0"/>
                </a:rPr>
                <a:t>…</a:t>
              </a:r>
            </a:p>
          </p:txBody>
        </p:sp>
        <p:sp>
          <p:nvSpPr>
            <p:cNvPr id="61518" name="Text Box 92"/>
            <p:cNvSpPr txBox="1">
              <a:spLocks noChangeAspect="1" noChangeArrowheads="1"/>
            </p:cNvSpPr>
            <p:nvPr/>
          </p:nvSpPr>
          <p:spPr bwMode="auto">
            <a:xfrm>
              <a:off x="3871" y="3312"/>
              <a:ext cx="398" cy="260"/>
            </a:xfrm>
            <a:prstGeom prst="rect">
              <a:avLst/>
            </a:prstGeom>
            <a:noFill/>
            <a:ln w="9525">
              <a:noFill/>
              <a:prstDash val="sysDot"/>
              <a:miter lim="800000"/>
              <a:headEnd/>
              <a:tailEnd/>
            </a:ln>
          </p:spPr>
          <p:txBody>
            <a:bodyPr wrap="none">
              <a:spAutoFit/>
            </a:bodyPr>
            <a:lstStyle/>
            <a:p>
              <a:r>
                <a:rPr lang="en-US" sz="1800">
                  <a:latin typeface="Arial" charset="0"/>
                </a:rPr>
                <a:t>R</a:t>
              </a:r>
              <a:r>
                <a:rPr lang="en-US" sz="1800" baseline="-25000">
                  <a:latin typeface="Arial" charset="0"/>
                </a:rPr>
                <a:t>n,1</a:t>
              </a:r>
            </a:p>
          </p:txBody>
        </p:sp>
        <p:sp>
          <p:nvSpPr>
            <p:cNvPr id="61519" name="Text Box 93"/>
            <p:cNvSpPr txBox="1">
              <a:spLocks noChangeAspect="1" noChangeArrowheads="1"/>
            </p:cNvSpPr>
            <p:nvPr/>
          </p:nvSpPr>
          <p:spPr bwMode="auto">
            <a:xfrm>
              <a:off x="4932" y="3312"/>
              <a:ext cx="392" cy="260"/>
            </a:xfrm>
            <a:prstGeom prst="rect">
              <a:avLst/>
            </a:prstGeom>
            <a:noFill/>
            <a:ln w="9525">
              <a:noFill/>
              <a:prstDash val="sysDot"/>
              <a:miter lim="800000"/>
              <a:headEnd/>
              <a:tailEnd/>
            </a:ln>
          </p:spPr>
          <p:txBody>
            <a:bodyPr wrap="none">
              <a:spAutoFit/>
            </a:bodyPr>
            <a:lstStyle/>
            <a:p>
              <a:r>
                <a:rPr lang="en-US" sz="1800">
                  <a:latin typeface="Arial" charset="0"/>
                </a:rPr>
                <a:t>R</a:t>
              </a:r>
              <a:r>
                <a:rPr lang="en-US" sz="1800" baseline="-25000">
                  <a:latin typeface="Arial" charset="0"/>
                </a:rPr>
                <a:t>n,c</a:t>
              </a:r>
            </a:p>
          </p:txBody>
        </p:sp>
        <p:sp>
          <p:nvSpPr>
            <p:cNvPr id="61520" name="Text Box 94"/>
            <p:cNvSpPr txBox="1">
              <a:spLocks noChangeAspect="1" noChangeArrowheads="1"/>
            </p:cNvSpPr>
            <p:nvPr/>
          </p:nvSpPr>
          <p:spPr bwMode="auto">
            <a:xfrm>
              <a:off x="1706" y="3444"/>
              <a:ext cx="181" cy="174"/>
            </a:xfrm>
            <a:prstGeom prst="rect">
              <a:avLst/>
            </a:prstGeom>
            <a:noFill/>
            <a:ln w="9525">
              <a:noFill/>
              <a:miter lim="800000"/>
              <a:headEnd/>
              <a:tailEnd/>
            </a:ln>
          </p:spPr>
          <p:txBody>
            <a:bodyPr wrap="none">
              <a:spAutoFit/>
            </a:bodyPr>
            <a:lstStyle/>
            <a:p>
              <a:r>
                <a:rPr lang="en-US" sz="1000">
                  <a:latin typeface="Arial" charset="0"/>
                </a:rPr>
                <a:t>1</a:t>
              </a:r>
            </a:p>
          </p:txBody>
        </p:sp>
        <p:sp>
          <p:nvSpPr>
            <p:cNvPr id="61521" name="Text Box 95"/>
            <p:cNvSpPr txBox="1">
              <a:spLocks noChangeAspect="1" noChangeArrowheads="1"/>
            </p:cNvSpPr>
            <p:nvPr/>
          </p:nvSpPr>
          <p:spPr bwMode="auto">
            <a:xfrm>
              <a:off x="3216" y="3455"/>
              <a:ext cx="181" cy="174"/>
            </a:xfrm>
            <a:prstGeom prst="rect">
              <a:avLst/>
            </a:prstGeom>
            <a:noFill/>
            <a:ln w="9525">
              <a:noFill/>
              <a:miter lim="800000"/>
              <a:headEnd/>
              <a:tailEnd/>
            </a:ln>
          </p:spPr>
          <p:txBody>
            <a:bodyPr wrap="none">
              <a:spAutoFit/>
            </a:bodyPr>
            <a:lstStyle/>
            <a:p>
              <a:r>
                <a:rPr lang="en-US" sz="1000">
                  <a:latin typeface="Arial" charset="0"/>
                </a:rPr>
                <a:t>2</a:t>
              </a:r>
            </a:p>
          </p:txBody>
        </p:sp>
        <p:sp>
          <p:nvSpPr>
            <p:cNvPr id="61522" name="Text Box 96"/>
            <p:cNvSpPr txBox="1">
              <a:spLocks noChangeAspect="1" noChangeArrowheads="1"/>
            </p:cNvSpPr>
            <p:nvPr/>
          </p:nvSpPr>
          <p:spPr bwMode="auto">
            <a:xfrm>
              <a:off x="5169" y="3439"/>
              <a:ext cx="180" cy="174"/>
            </a:xfrm>
            <a:prstGeom prst="rect">
              <a:avLst/>
            </a:prstGeom>
            <a:noFill/>
            <a:ln w="9525">
              <a:noFill/>
              <a:miter lim="800000"/>
              <a:headEnd/>
              <a:tailEnd/>
            </a:ln>
          </p:spPr>
          <p:txBody>
            <a:bodyPr wrap="none">
              <a:spAutoFit/>
            </a:bodyPr>
            <a:lstStyle/>
            <a:p>
              <a:r>
                <a:rPr lang="en-US" sz="1000">
                  <a:latin typeface="Arial" charset="0"/>
                </a:rPr>
                <a:t>n</a:t>
              </a:r>
            </a:p>
          </p:txBody>
        </p:sp>
      </p:grpSp>
      <p:sp>
        <p:nvSpPr>
          <p:cNvPr id="61444" name="Text Box 97"/>
          <p:cNvSpPr txBox="1">
            <a:spLocks noChangeArrowheads="1"/>
          </p:cNvSpPr>
          <p:nvPr/>
        </p:nvSpPr>
        <p:spPr bwMode="auto">
          <a:xfrm>
            <a:off x="6477000" y="2667000"/>
            <a:ext cx="2667000" cy="2014538"/>
          </a:xfrm>
          <a:prstGeom prst="rect">
            <a:avLst/>
          </a:prstGeom>
          <a:noFill/>
          <a:ln w="9525">
            <a:noFill/>
            <a:miter lim="800000"/>
            <a:headEnd/>
            <a:tailEnd/>
          </a:ln>
        </p:spPr>
        <p:txBody>
          <a:bodyPr>
            <a:spAutoFit/>
          </a:bodyPr>
          <a:lstStyle/>
          <a:p>
            <a:pPr eaLnBrk="0" hangingPunct="0">
              <a:spcBef>
                <a:spcPct val="50000"/>
              </a:spcBef>
            </a:pPr>
            <a:r>
              <a:rPr lang="en-US" sz="1800" dirty="0">
                <a:solidFill>
                  <a:schemeClr val="hlink"/>
                </a:solidFill>
              </a:rPr>
              <a:t>HMMs representing LD in populations of origin for mother/father; similar to models used in [</a:t>
            </a:r>
            <a:r>
              <a:rPr lang="en-US" sz="1800" dirty="0" err="1">
                <a:solidFill>
                  <a:schemeClr val="hlink"/>
                </a:solidFill>
              </a:rPr>
              <a:t>Scheet</a:t>
            </a:r>
            <a:r>
              <a:rPr lang="en-US" sz="1800" dirty="0">
                <a:solidFill>
                  <a:schemeClr val="hlink"/>
                </a:solidFill>
              </a:rPr>
              <a:t> &amp; Stephens 06, </a:t>
            </a:r>
            <a:r>
              <a:rPr lang="en-US" sz="1800" dirty="0" err="1">
                <a:solidFill>
                  <a:schemeClr val="hlink"/>
                </a:solidFill>
              </a:rPr>
              <a:t>Rastas</a:t>
            </a:r>
            <a:r>
              <a:rPr lang="en-US" sz="1800" dirty="0">
                <a:solidFill>
                  <a:schemeClr val="hlink"/>
                </a:solidFill>
              </a:rPr>
              <a:t> et al 08, Kennedy et al 08]</a:t>
            </a:r>
          </a:p>
        </p:txBody>
      </p:sp>
      <p:sp>
        <p:nvSpPr>
          <p:cNvPr id="61445" name="Line 98"/>
          <p:cNvSpPr>
            <a:spLocks noChangeShapeType="1"/>
          </p:cNvSpPr>
          <p:nvPr/>
        </p:nvSpPr>
        <p:spPr bwMode="auto">
          <a:xfrm flipH="1" flipV="1">
            <a:off x="6019800" y="2590800"/>
            <a:ext cx="381000" cy="762000"/>
          </a:xfrm>
          <a:prstGeom prst="line">
            <a:avLst/>
          </a:prstGeom>
          <a:noFill/>
          <a:ln w="9525">
            <a:solidFill>
              <a:schemeClr val="hlink"/>
            </a:solidFill>
            <a:round/>
            <a:headEnd/>
            <a:tailEnd type="triangle" w="med" len="med"/>
          </a:ln>
        </p:spPr>
        <p:txBody>
          <a:bodyPr/>
          <a:lstStyle/>
          <a:p>
            <a:endParaRPr lang="en-US"/>
          </a:p>
        </p:txBody>
      </p:sp>
      <p:sp>
        <p:nvSpPr>
          <p:cNvPr id="61446" name="Line 99"/>
          <p:cNvSpPr>
            <a:spLocks noChangeShapeType="1"/>
          </p:cNvSpPr>
          <p:nvPr/>
        </p:nvSpPr>
        <p:spPr bwMode="auto">
          <a:xfrm flipH="1">
            <a:off x="6019800" y="3352800"/>
            <a:ext cx="381000" cy="914400"/>
          </a:xfrm>
          <a:prstGeom prst="line">
            <a:avLst/>
          </a:prstGeom>
          <a:noFill/>
          <a:ln w="9525">
            <a:solidFill>
              <a:schemeClr val="hlink"/>
            </a:solidFill>
            <a:round/>
            <a:headEnd/>
            <a:tailEnd type="triangle" w="med" len="med"/>
          </a:ln>
        </p:spPr>
        <p:txBody>
          <a:bodyPr/>
          <a:lstStyle/>
          <a:p>
            <a:endParaRPr lang="en-US"/>
          </a:p>
        </p:txBody>
      </p:sp>
      <p:sp>
        <p:nvSpPr>
          <p:cNvPr id="83" name="Slide Number Placeholder 82"/>
          <p:cNvSpPr>
            <a:spLocks noGrp="1"/>
          </p:cNvSpPr>
          <p:nvPr>
            <p:ph type="sldNum" sz="quarter" idx="12"/>
          </p:nvPr>
        </p:nvSpPr>
        <p:spPr/>
        <p:txBody>
          <a:bodyPr/>
          <a:lstStyle/>
          <a:p>
            <a:pPr>
              <a:defRPr/>
            </a:pPr>
            <a:fld id="{BFD252A0-D645-4B3C-B769-81D2097AD509}" type="slidenum">
              <a:rPr lang="en-US" smtClean="0"/>
              <a:pPr>
                <a:defRPr/>
              </a:pPr>
              <a:t>163</a:t>
            </a:fld>
            <a:endParaRPr lang="en-US"/>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90" name="Rectangle 2"/>
          <p:cNvSpPr>
            <a:spLocks noGrp="1" noChangeArrowheads="1"/>
          </p:cNvSpPr>
          <p:nvPr>
            <p:ph type="title" idx="4294967295"/>
          </p:nvPr>
        </p:nvSpPr>
        <p:spPr>
          <a:xfrm>
            <a:off x="657225" y="214313"/>
            <a:ext cx="8486775" cy="1462087"/>
          </a:xfrm>
        </p:spPr>
        <p:txBody>
          <a:bodyPr/>
          <a:lstStyle/>
          <a:p>
            <a:pPr algn="ctr" eaLnBrk="1" hangingPunct="1"/>
            <a:r>
              <a:rPr lang="en-US" dirty="0" smtClean="0">
                <a:solidFill>
                  <a:schemeClr val="folHlink"/>
                </a:solidFill>
              </a:rPr>
              <a:t>Multilocus Genotyping-</a:t>
            </a:r>
            <a:br>
              <a:rPr lang="en-US" dirty="0" smtClean="0">
                <a:solidFill>
                  <a:schemeClr val="folHlink"/>
                </a:solidFill>
              </a:rPr>
            </a:br>
            <a:r>
              <a:rPr lang="en-US" dirty="0" smtClean="0">
                <a:solidFill>
                  <a:schemeClr val="folHlink"/>
                </a:solidFill>
              </a:rPr>
              <a:t>HF-HMM Training</a:t>
            </a:r>
          </a:p>
        </p:txBody>
      </p:sp>
      <p:sp>
        <p:nvSpPr>
          <p:cNvPr id="16391" name="Rectangle 3"/>
          <p:cNvSpPr>
            <a:spLocks noGrp="1" noChangeArrowheads="1"/>
          </p:cNvSpPr>
          <p:nvPr>
            <p:ph type="body" sz="half" idx="4294967295"/>
          </p:nvPr>
        </p:nvSpPr>
        <p:spPr>
          <a:xfrm>
            <a:off x="0" y="2209800"/>
            <a:ext cx="8763000" cy="2667000"/>
          </a:xfrm>
        </p:spPr>
        <p:txBody>
          <a:bodyPr/>
          <a:lstStyle/>
          <a:p>
            <a:pPr eaLnBrk="1" hangingPunct="1">
              <a:spcBef>
                <a:spcPts val="600"/>
              </a:spcBef>
            </a:pPr>
            <a:r>
              <a:rPr lang="en-US" sz="2400" dirty="0" smtClean="0"/>
              <a:t>Training HMM based on Baum-Welch algorithm from haplotypes inferred from populations of origin for mother/father</a:t>
            </a:r>
          </a:p>
          <a:p>
            <a:pPr lvl="1" eaLnBrk="1" hangingPunct="1">
              <a:spcBef>
                <a:spcPts val="600"/>
              </a:spcBef>
            </a:pPr>
            <a:r>
              <a:rPr lang="en-US" sz="2000" dirty="0" smtClean="0"/>
              <a:t>Use haplotype reference panel (e.g. HAPMAP) for training Haplotypes</a:t>
            </a:r>
          </a:p>
          <a:p>
            <a:pPr eaLnBrk="1" hangingPunct="1">
              <a:spcBef>
                <a:spcPts val="600"/>
              </a:spcBef>
            </a:pPr>
            <a:r>
              <a:rPr lang="en-US" sz="2400" dirty="0" smtClean="0"/>
              <a:t>Conditional probabilities for read sets are given by the formulas derived for the single SNP case:</a:t>
            </a:r>
          </a:p>
        </p:txBody>
      </p:sp>
      <p:graphicFrame>
        <p:nvGraphicFramePr>
          <p:cNvPr id="16386" name="Object 8"/>
          <p:cNvGraphicFramePr>
            <a:graphicFrameLocks noChangeAspect="1"/>
          </p:cNvGraphicFramePr>
          <p:nvPr/>
        </p:nvGraphicFramePr>
        <p:xfrm>
          <a:off x="620713" y="4930775"/>
          <a:ext cx="3932237" cy="857250"/>
        </p:xfrm>
        <a:graphic>
          <a:graphicData uri="http://schemas.openxmlformats.org/presentationml/2006/ole">
            <p:oleObj spid="_x0000_s282626" name="Equation" r:id="rId4" imgW="2171520" imgH="457200" progId="Equation.3">
              <p:embed/>
            </p:oleObj>
          </a:graphicData>
        </a:graphic>
      </p:graphicFrame>
      <p:graphicFrame>
        <p:nvGraphicFramePr>
          <p:cNvPr id="16387" name="Object 10"/>
          <p:cNvGraphicFramePr>
            <a:graphicFrameLocks noChangeAspect="1"/>
          </p:cNvGraphicFramePr>
          <p:nvPr/>
        </p:nvGraphicFramePr>
        <p:xfrm>
          <a:off x="4941888" y="4927600"/>
          <a:ext cx="3986212" cy="869950"/>
        </p:xfrm>
        <a:graphic>
          <a:graphicData uri="http://schemas.openxmlformats.org/presentationml/2006/ole">
            <p:oleObj spid="_x0000_s282627" name="Equation" r:id="rId5" imgW="2171520" imgH="457200" progId="Equation.3">
              <p:embed/>
            </p:oleObj>
          </a:graphicData>
        </a:graphic>
      </p:graphicFrame>
      <p:graphicFrame>
        <p:nvGraphicFramePr>
          <p:cNvPr id="16388" name="Object 11"/>
          <p:cNvGraphicFramePr>
            <a:graphicFrameLocks noChangeAspect="1"/>
          </p:cNvGraphicFramePr>
          <p:nvPr/>
        </p:nvGraphicFramePr>
        <p:xfrm>
          <a:off x="3470275" y="5870575"/>
          <a:ext cx="2279650" cy="987425"/>
        </p:xfrm>
        <a:graphic>
          <a:graphicData uri="http://schemas.openxmlformats.org/presentationml/2006/ole">
            <p:oleObj spid="_x0000_s282628" name="Equation" r:id="rId6" imgW="1244520" imgH="469800" progId="Equation.3">
              <p:embed/>
            </p:oleObj>
          </a:graphicData>
        </a:graphic>
      </p:graphicFrame>
      <p:sp>
        <p:nvSpPr>
          <p:cNvPr id="16393" name="Right Arrow 3">
            <a:hlinkClick r:id="rId7" action="ppaction://hlinksldjump"/>
          </p:cNvPr>
          <p:cNvSpPr>
            <a:spLocks noChangeArrowheads="1"/>
          </p:cNvSpPr>
          <p:nvPr/>
        </p:nvSpPr>
        <p:spPr bwMode="auto">
          <a:xfrm>
            <a:off x="8229600" y="2362200"/>
            <a:ext cx="304800" cy="152400"/>
          </a:xfrm>
          <a:prstGeom prst="rightArrow">
            <a:avLst>
              <a:gd name="adj1" fmla="val 50000"/>
              <a:gd name="adj2" fmla="val 33333"/>
            </a:avLst>
          </a:prstGeom>
          <a:solidFill>
            <a:schemeClr val="accent1"/>
          </a:solidFill>
          <a:ln w="9525" algn="ctr">
            <a:solidFill>
              <a:schemeClr val="tx1"/>
            </a:solidFill>
            <a:round/>
            <a:headEnd/>
            <a:tailEnd/>
          </a:ln>
        </p:spPr>
        <p:txBody>
          <a:bodyPr/>
          <a:lstStyle/>
          <a:p>
            <a:pPr eaLnBrk="0" hangingPunct="0"/>
            <a:endParaRPr lang="en-US" sz="1800"/>
          </a:p>
        </p:txBody>
      </p:sp>
      <p:sp>
        <p:nvSpPr>
          <p:cNvPr id="8" name="Right Arrow 3">
            <a:hlinkClick r:id="rId8" action="ppaction://hlinksldjump"/>
          </p:cNvPr>
          <p:cNvSpPr>
            <a:spLocks noChangeArrowheads="1"/>
          </p:cNvSpPr>
          <p:nvPr/>
        </p:nvSpPr>
        <p:spPr bwMode="auto">
          <a:xfrm>
            <a:off x="5791200" y="6324600"/>
            <a:ext cx="304800" cy="152400"/>
          </a:xfrm>
          <a:prstGeom prst="rightArrow">
            <a:avLst>
              <a:gd name="adj1" fmla="val 50000"/>
              <a:gd name="adj2" fmla="val 33333"/>
            </a:avLst>
          </a:prstGeom>
          <a:solidFill>
            <a:schemeClr val="accent1"/>
          </a:solidFill>
          <a:ln w="9525" algn="ctr">
            <a:solidFill>
              <a:schemeClr val="tx1"/>
            </a:solidFill>
            <a:round/>
            <a:headEnd/>
            <a:tailEnd/>
          </a:ln>
        </p:spPr>
        <p:txBody>
          <a:bodyPr/>
          <a:lstStyle/>
          <a:p>
            <a:pPr eaLnBrk="0" hangingPunct="0"/>
            <a:endParaRPr lang="en-US" sz="1800"/>
          </a:p>
        </p:txBody>
      </p:sp>
      <p:sp>
        <p:nvSpPr>
          <p:cNvPr id="9" name="Slide Number Placeholder 8"/>
          <p:cNvSpPr>
            <a:spLocks noGrp="1"/>
          </p:cNvSpPr>
          <p:nvPr>
            <p:ph type="sldNum" sz="quarter" idx="12"/>
          </p:nvPr>
        </p:nvSpPr>
        <p:spPr/>
        <p:txBody>
          <a:bodyPr/>
          <a:lstStyle/>
          <a:p>
            <a:pPr>
              <a:defRPr/>
            </a:pPr>
            <a:fld id="{193C4F32-5F53-4DA8-A041-9089F3E61399}" type="slidenum">
              <a:rPr lang="en-US" smtClean="0"/>
              <a:pPr>
                <a:defRPr/>
              </a:pPr>
              <a:t>164</a:t>
            </a:fld>
            <a:endParaRPr lang="en-US"/>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3" name="Text Box 10"/>
          <p:cNvSpPr txBox="1">
            <a:spLocks noChangeArrowheads="1"/>
          </p:cNvSpPr>
          <p:nvPr/>
        </p:nvSpPr>
        <p:spPr bwMode="auto">
          <a:xfrm>
            <a:off x="381000" y="5791200"/>
            <a:ext cx="8610600" cy="701675"/>
          </a:xfrm>
          <a:prstGeom prst="rect">
            <a:avLst/>
          </a:prstGeom>
          <a:noFill/>
          <a:ln w="9525">
            <a:noFill/>
            <a:miter lim="800000"/>
            <a:headEnd/>
            <a:tailEnd/>
          </a:ln>
        </p:spPr>
        <p:txBody>
          <a:bodyPr>
            <a:spAutoFit/>
          </a:bodyPr>
          <a:lstStyle/>
          <a:p>
            <a:pPr eaLnBrk="0" hangingPunct="0">
              <a:spcBef>
                <a:spcPct val="50000"/>
              </a:spcBef>
            </a:pPr>
            <a:r>
              <a:rPr lang="en-US" sz="2000" b="1" i="1" dirty="0"/>
              <a:t>Remark: </a:t>
            </a:r>
            <a:r>
              <a:rPr lang="en-US" sz="2000" dirty="0" err="1"/>
              <a:t>max</a:t>
            </a:r>
            <a:r>
              <a:rPr lang="en-US" sz="2000" baseline="-25000" dirty="0" err="1"/>
              <a:t>g</a:t>
            </a:r>
            <a:r>
              <a:rPr lang="en-US" sz="1800" dirty="0" err="1"/>
              <a:t>P</a:t>
            </a:r>
            <a:r>
              <a:rPr lang="en-US" sz="1800" dirty="0"/>
              <a:t>(g | </a:t>
            </a:r>
            <a:r>
              <a:rPr lang="en-US" sz="1800" b="1" dirty="0"/>
              <a:t>r</a:t>
            </a:r>
            <a:r>
              <a:rPr lang="en-US" sz="1800" dirty="0"/>
              <a:t>)</a:t>
            </a:r>
            <a:r>
              <a:rPr lang="en-US" sz="2000" dirty="0"/>
              <a:t> is hard to approximate within           unless ZPP=NP, and thus the </a:t>
            </a:r>
            <a:r>
              <a:rPr lang="en-US" sz="2000" dirty="0" err="1"/>
              <a:t>multilocus</a:t>
            </a:r>
            <a:r>
              <a:rPr lang="en-US" sz="2000" dirty="0"/>
              <a:t> genotyping problem is NP-hard</a:t>
            </a:r>
          </a:p>
        </p:txBody>
      </p:sp>
      <p:sp>
        <p:nvSpPr>
          <p:cNvPr id="17411" name="Rectangle 2"/>
          <p:cNvSpPr>
            <a:spLocks noGrp="1" noChangeArrowheads="1"/>
          </p:cNvSpPr>
          <p:nvPr>
            <p:ph type="title"/>
          </p:nvPr>
        </p:nvSpPr>
        <p:spPr>
          <a:xfrm>
            <a:off x="228600" y="0"/>
            <a:ext cx="8715375" cy="1066800"/>
          </a:xfrm>
        </p:spPr>
        <p:txBody>
          <a:bodyPr/>
          <a:lstStyle/>
          <a:p>
            <a:pPr algn="ctr" eaLnBrk="1" hangingPunct="1"/>
            <a:r>
              <a:rPr lang="en-US" dirty="0" smtClean="0"/>
              <a:t>Multilocus Genotyping Problem</a:t>
            </a:r>
          </a:p>
        </p:txBody>
      </p:sp>
      <p:sp>
        <p:nvSpPr>
          <p:cNvPr id="17412" name="Text Box 10"/>
          <p:cNvSpPr txBox="1">
            <a:spLocks noChangeArrowheads="1"/>
          </p:cNvSpPr>
          <p:nvPr/>
        </p:nvSpPr>
        <p:spPr bwMode="auto">
          <a:xfrm>
            <a:off x="533400" y="2286000"/>
            <a:ext cx="8153400" cy="3217863"/>
          </a:xfrm>
          <a:prstGeom prst="rect">
            <a:avLst/>
          </a:prstGeom>
          <a:solidFill>
            <a:srgbClr val="FFCC99">
              <a:alpha val="50195"/>
            </a:srgbClr>
          </a:solidFill>
          <a:ln w="9525">
            <a:noFill/>
            <a:miter lim="800000"/>
            <a:headEnd/>
            <a:tailEnd/>
          </a:ln>
        </p:spPr>
        <p:txBody>
          <a:bodyPr>
            <a:spAutoFit/>
          </a:bodyPr>
          <a:lstStyle/>
          <a:p>
            <a:pPr eaLnBrk="0" hangingPunct="0">
              <a:spcBef>
                <a:spcPct val="50000"/>
              </a:spcBef>
            </a:pPr>
            <a:r>
              <a:rPr lang="en-US" sz="2000" b="1" dirty="0">
                <a:solidFill>
                  <a:schemeClr val="hlink"/>
                </a:solidFill>
              </a:rPr>
              <a:t>GIVEN:</a:t>
            </a:r>
            <a:r>
              <a:rPr lang="en-US" sz="2000" dirty="0"/>
              <a:t> </a:t>
            </a:r>
          </a:p>
          <a:p>
            <a:pPr marL="742950" lvl="1" indent="-285750" eaLnBrk="0" hangingPunct="0">
              <a:spcBef>
                <a:spcPct val="50000"/>
              </a:spcBef>
              <a:buFontTx/>
              <a:buChar char="•"/>
            </a:pPr>
            <a:r>
              <a:rPr lang="en-US" sz="2000" dirty="0"/>
              <a:t>Shotgun read sets </a:t>
            </a:r>
            <a:r>
              <a:rPr lang="en-US" sz="1800" b="1" dirty="0"/>
              <a:t>r</a:t>
            </a:r>
            <a:r>
              <a:rPr lang="en-US" sz="1800" dirty="0"/>
              <a:t>=(</a:t>
            </a:r>
            <a:r>
              <a:rPr lang="en-US" sz="1800" b="1" dirty="0"/>
              <a:t>r</a:t>
            </a:r>
            <a:r>
              <a:rPr lang="en-US" sz="1800" i="1" baseline="-25000" dirty="0"/>
              <a:t>1</a:t>
            </a:r>
            <a:r>
              <a:rPr lang="en-US" sz="1800" dirty="0"/>
              <a:t>, </a:t>
            </a:r>
            <a:r>
              <a:rPr lang="en-US" sz="1800" b="1" dirty="0"/>
              <a:t>r</a:t>
            </a:r>
            <a:r>
              <a:rPr lang="en-US" sz="1800" i="1" baseline="-25000" dirty="0"/>
              <a:t>2</a:t>
            </a:r>
            <a:r>
              <a:rPr lang="en-US" sz="1800" i="1" dirty="0"/>
              <a:t>, … , </a:t>
            </a:r>
            <a:r>
              <a:rPr lang="en-US" sz="1800" b="1" dirty="0" err="1"/>
              <a:t>r</a:t>
            </a:r>
            <a:r>
              <a:rPr lang="en-US" sz="1800" i="1" baseline="-25000" dirty="0" err="1"/>
              <a:t>n</a:t>
            </a:r>
            <a:r>
              <a:rPr lang="en-US" sz="1800" dirty="0"/>
              <a:t>)</a:t>
            </a:r>
          </a:p>
          <a:p>
            <a:pPr marL="742950" lvl="1" indent="-285750" eaLnBrk="0" hangingPunct="0">
              <a:spcBef>
                <a:spcPct val="50000"/>
              </a:spcBef>
              <a:buFontTx/>
              <a:buChar char="•"/>
            </a:pPr>
            <a:r>
              <a:rPr lang="en-US" sz="1800" dirty="0"/>
              <a:t>Quality scores</a:t>
            </a:r>
            <a:endParaRPr lang="en-US" sz="2000" dirty="0"/>
          </a:p>
          <a:p>
            <a:pPr marL="742950" lvl="1" indent="-285750" eaLnBrk="0" hangingPunct="0">
              <a:spcBef>
                <a:spcPct val="50000"/>
              </a:spcBef>
              <a:buFontTx/>
              <a:buChar char="•"/>
            </a:pPr>
            <a:r>
              <a:rPr lang="en-US" sz="2000" dirty="0"/>
              <a:t>Trained HMMs </a:t>
            </a:r>
            <a:r>
              <a:rPr lang="en-US" sz="1800" dirty="0"/>
              <a:t>representing LD in populations of origin for mother/father</a:t>
            </a:r>
            <a:endParaRPr lang="en-US" sz="2000" dirty="0"/>
          </a:p>
          <a:p>
            <a:pPr eaLnBrk="0" hangingPunct="0">
              <a:spcBef>
                <a:spcPct val="50000"/>
              </a:spcBef>
            </a:pPr>
            <a:r>
              <a:rPr lang="en-US" sz="2000" b="1" dirty="0">
                <a:solidFill>
                  <a:schemeClr val="hlink"/>
                </a:solidFill>
              </a:rPr>
              <a:t>FIND:</a:t>
            </a:r>
          </a:p>
          <a:p>
            <a:pPr marL="742950" lvl="1" indent="-285750" eaLnBrk="0" hangingPunct="0">
              <a:spcBef>
                <a:spcPct val="50000"/>
              </a:spcBef>
              <a:buFontTx/>
              <a:buChar char="•"/>
            </a:pPr>
            <a:r>
              <a:rPr lang="en-US" sz="2000" dirty="0"/>
              <a:t>Multilocus genotype g*=(g*</a:t>
            </a:r>
            <a:r>
              <a:rPr lang="en-US" sz="2000" baseline="-25000" dirty="0"/>
              <a:t>1</a:t>
            </a:r>
            <a:r>
              <a:rPr lang="en-US" sz="2000" dirty="0"/>
              <a:t>,g*</a:t>
            </a:r>
            <a:r>
              <a:rPr lang="en-US" sz="2000" baseline="-25000" dirty="0"/>
              <a:t>2</a:t>
            </a:r>
            <a:r>
              <a:rPr lang="en-US" sz="2000" dirty="0"/>
              <a:t>,…,g*</a:t>
            </a:r>
            <a:r>
              <a:rPr lang="en-US" sz="2000" baseline="-25000" dirty="0"/>
              <a:t>n</a:t>
            </a:r>
            <a:r>
              <a:rPr lang="en-US" sz="2000" dirty="0"/>
              <a:t>) with maximum posterior probability, i.e., g*=</a:t>
            </a:r>
            <a:r>
              <a:rPr lang="en-US" sz="2000" dirty="0" err="1"/>
              <a:t>argmax</a:t>
            </a:r>
            <a:r>
              <a:rPr lang="en-US" sz="2000" baseline="-25000" dirty="0" err="1"/>
              <a:t>g</a:t>
            </a:r>
            <a:r>
              <a:rPr lang="en-US" sz="2000" dirty="0"/>
              <a:t> P(g | </a:t>
            </a:r>
            <a:r>
              <a:rPr lang="en-US" sz="1800" b="1" dirty="0"/>
              <a:t>r</a:t>
            </a:r>
            <a:r>
              <a:rPr lang="en-US" sz="2000" dirty="0"/>
              <a:t>)</a:t>
            </a:r>
          </a:p>
        </p:txBody>
      </p:sp>
      <p:graphicFrame>
        <p:nvGraphicFramePr>
          <p:cNvPr id="17410" name="Object 7"/>
          <p:cNvGraphicFramePr>
            <a:graphicFrameLocks noChangeAspect="1"/>
          </p:cNvGraphicFramePr>
          <p:nvPr/>
        </p:nvGraphicFramePr>
        <p:xfrm>
          <a:off x="6477000" y="5791200"/>
          <a:ext cx="728663" cy="338138"/>
        </p:xfrm>
        <a:graphic>
          <a:graphicData uri="http://schemas.openxmlformats.org/presentationml/2006/ole">
            <p:oleObj spid="_x0000_s283650" name="Equation" r:id="rId4" imgW="495000" imgH="228600" progId="Equation.3">
              <p:embed/>
            </p:oleObj>
          </a:graphicData>
        </a:graphic>
      </p:graphicFrame>
      <p:sp>
        <p:nvSpPr>
          <p:cNvPr id="6" name="Slide Number Placeholder 5"/>
          <p:cNvSpPr>
            <a:spLocks noGrp="1"/>
          </p:cNvSpPr>
          <p:nvPr>
            <p:ph type="sldNum" sz="quarter" idx="12"/>
          </p:nvPr>
        </p:nvSpPr>
        <p:spPr/>
        <p:txBody>
          <a:bodyPr/>
          <a:lstStyle/>
          <a:p>
            <a:pPr>
              <a:defRPr/>
            </a:pPr>
            <a:fld id="{33F715B6-B6C2-4407-8CFF-EAACF463792E}" type="slidenum">
              <a:rPr lang="en-US" smtClean="0"/>
              <a:pPr>
                <a:defRPr/>
              </a:pPr>
              <a:t>165</a:t>
            </a:fld>
            <a:endParaRPr lang="en-US"/>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6" name="Rectangle 2"/>
          <p:cNvSpPr>
            <a:spLocks noGrp="1" noChangeArrowheads="1"/>
          </p:cNvSpPr>
          <p:nvPr>
            <p:ph type="title" idx="4294967295"/>
          </p:nvPr>
        </p:nvSpPr>
        <p:spPr>
          <a:xfrm>
            <a:off x="1350963" y="214313"/>
            <a:ext cx="7793037" cy="1462087"/>
          </a:xfrm>
        </p:spPr>
        <p:txBody>
          <a:bodyPr/>
          <a:lstStyle/>
          <a:p>
            <a:pPr eaLnBrk="1" hangingPunct="1"/>
            <a:r>
              <a:rPr lang="en-US" sz="3600" dirty="0" smtClean="0">
                <a:solidFill>
                  <a:schemeClr val="folHlink"/>
                </a:solidFill>
              </a:rPr>
              <a:t>Multilocus Genotyping-</a:t>
            </a:r>
            <a:br>
              <a:rPr lang="en-US" sz="3600" dirty="0" smtClean="0">
                <a:solidFill>
                  <a:schemeClr val="folHlink"/>
                </a:solidFill>
              </a:rPr>
            </a:br>
            <a:r>
              <a:rPr lang="en-US" sz="3600" dirty="0" smtClean="0">
                <a:solidFill>
                  <a:schemeClr val="folHlink"/>
                </a:solidFill>
              </a:rPr>
              <a:t>HMM-Posterior Decoding Algorithm</a:t>
            </a:r>
          </a:p>
        </p:txBody>
      </p:sp>
      <p:grpSp>
        <p:nvGrpSpPr>
          <p:cNvPr id="2" name="Group 10"/>
          <p:cNvGrpSpPr>
            <a:grpSpLocks/>
          </p:cNvGrpSpPr>
          <p:nvPr/>
        </p:nvGrpSpPr>
        <p:grpSpPr bwMode="auto">
          <a:xfrm>
            <a:off x="685800" y="2378075"/>
            <a:ext cx="8153400" cy="1441450"/>
            <a:chOff x="432" y="1210"/>
            <a:chExt cx="5136" cy="908"/>
          </a:xfrm>
        </p:grpSpPr>
        <p:sp>
          <p:nvSpPr>
            <p:cNvPr id="18438" name="Text Box 10"/>
            <p:cNvSpPr txBox="1">
              <a:spLocks noChangeArrowheads="1"/>
            </p:cNvSpPr>
            <p:nvPr/>
          </p:nvSpPr>
          <p:spPr bwMode="auto">
            <a:xfrm>
              <a:off x="432" y="1210"/>
              <a:ext cx="5136" cy="908"/>
            </a:xfrm>
            <a:prstGeom prst="rect">
              <a:avLst/>
            </a:prstGeom>
            <a:solidFill>
              <a:srgbClr val="FFCC99">
                <a:alpha val="50195"/>
              </a:srgbClr>
            </a:solidFill>
            <a:ln w="9525">
              <a:solidFill>
                <a:schemeClr val="tx1"/>
              </a:solidFill>
              <a:miter lim="800000"/>
              <a:headEnd/>
              <a:tailEnd/>
            </a:ln>
          </p:spPr>
          <p:txBody>
            <a:bodyPr>
              <a:spAutoFit/>
            </a:bodyPr>
            <a:lstStyle/>
            <a:p>
              <a:pPr eaLnBrk="0" hangingPunct="0">
                <a:spcBef>
                  <a:spcPct val="50000"/>
                </a:spcBef>
                <a:buFont typeface="Tahoma" charset="0"/>
                <a:buAutoNum type="arabicPeriod"/>
              </a:pPr>
              <a:r>
                <a:rPr lang="en-US" sz="2400" dirty="0"/>
                <a:t> For each </a:t>
              </a:r>
              <a:r>
                <a:rPr lang="en-US" sz="2400" dirty="0" err="1"/>
                <a:t>i</a:t>
              </a:r>
              <a:r>
                <a:rPr lang="en-US" sz="2400" dirty="0"/>
                <a:t> = 1..n, compute</a:t>
              </a:r>
            </a:p>
            <a:p>
              <a:pPr eaLnBrk="0" hangingPunct="0">
                <a:spcBef>
                  <a:spcPct val="100000"/>
                </a:spcBef>
                <a:buFont typeface="Tahoma" charset="0"/>
                <a:buAutoNum type="arabicPeriod"/>
              </a:pPr>
              <a:r>
                <a:rPr lang="en-US" sz="2400" dirty="0"/>
                <a:t> Return</a:t>
              </a:r>
              <a:r>
                <a:rPr lang="en-US" sz="3200" dirty="0"/>
                <a:t> </a:t>
              </a:r>
              <a:endParaRPr lang="en-US" sz="2800" dirty="0"/>
            </a:p>
          </p:txBody>
        </p:sp>
        <p:graphicFrame>
          <p:nvGraphicFramePr>
            <p:cNvPr id="18434" name="Object 3"/>
            <p:cNvGraphicFramePr>
              <a:graphicFrameLocks noChangeAspect="1"/>
            </p:cNvGraphicFramePr>
            <p:nvPr/>
          </p:nvGraphicFramePr>
          <p:xfrm>
            <a:off x="1344" y="1800"/>
            <a:ext cx="1488" cy="312"/>
          </p:xfrm>
          <a:graphic>
            <a:graphicData uri="http://schemas.openxmlformats.org/presentationml/2006/ole">
              <p:oleObj spid="_x0000_s284674" name="Equation" r:id="rId4" imgW="1091880" imgH="228600" progId="Equation.3">
                <p:embed/>
              </p:oleObj>
            </a:graphicData>
          </a:graphic>
        </p:graphicFrame>
        <p:graphicFrame>
          <p:nvGraphicFramePr>
            <p:cNvPr id="18435" name="Object 6"/>
            <p:cNvGraphicFramePr>
              <a:graphicFrameLocks noChangeAspect="1"/>
            </p:cNvGraphicFramePr>
            <p:nvPr/>
          </p:nvGraphicFramePr>
          <p:xfrm>
            <a:off x="1767" y="1448"/>
            <a:ext cx="3119" cy="328"/>
          </p:xfrm>
          <a:graphic>
            <a:graphicData uri="http://schemas.openxmlformats.org/presentationml/2006/ole">
              <p:oleObj spid="_x0000_s284675" name="Equation" r:id="rId5" imgW="2705040" imgH="241200" progId="Equation.3">
                <p:embed/>
              </p:oleObj>
            </a:graphicData>
          </a:graphic>
        </p:graphicFrame>
      </p:grpSp>
      <p:sp>
        <p:nvSpPr>
          <p:cNvPr id="7" name="Slide Number Placeholder 6"/>
          <p:cNvSpPr>
            <a:spLocks noGrp="1"/>
          </p:cNvSpPr>
          <p:nvPr>
            <p:ph type="sldNum" sz="quarter" idx="12"/>
          </p:nvPr>
        </p:nvSpPr>
        <p:spPr/>
        <p:txBody>
          <a:bodyPr/>
          <a:lstStyle/>
          <a:p>
            <a:pPr>
              <a:defRPr/>
            </a:pPr>
            <a:fld id="{193C4F32-5F53-4DA8-A041-9089F3E61399}" type="slidenum">
              <a:rPr lang="en-US" smtClean="0"/>
              <a:pPr>
                <a:defRPr/>
              </a:pPr>
              <a:t>166</a:t>
            </a:fld>
            <a:endParaRPr lang="en-US"/>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9" name="Rectangle 2"/>
          <p:cNvSpPr>
            <a:spLocks noGrp="1" noChangeArrowheads="1"/>
          </p:cNvSpPr>
          <p:nvPr>
            <p:ph type="title" idx="4294967295"/>
          </p:nvPr>
        </p:nvSpPr>
        <p:spPr>
          <a:xfrm>
            <a:off x="1350963" y="747713"/>
            <a:ext cx="7793037" cy="700087"/>
          </a:xfrm>
        </p:spPr>
        <p:txBody>
          <a:bodyPr/>
          <a:lstStyle/>
          <a:p>
            <a:pPr eaLnBrk="1" hangingPunct="1"/>
            <a:r>
              <a:rPr lang="en-US" dirty="0" smtClean="0"/>
              <a:t>Forward-Backward Computation of Posterior Probabilities</a:t>
            </a:r>
          </a:p>
        </p:txBody>
      </p:sp>
      <p:graphicFrame>
        <p:nvGraphicFramePr>
          <p:cNvPr id="19458" name="Object 4"/>
          <p:cNvGraphicFramePr>
            <a:graphicFrameLocks noChangeAspect="1"/>
          </p:cNvGraphicFramePr>
          <p:nvPr/>
        </p:nvGraphicFramePr>
        <p:xfrm>
          <a:off x="1033463" y="2252663"/>
          <a:ext cx="6772275" cy="723900"/>
        </p:xfrm>
        <a:graphic>
          <a:graphicData uri="http://schemas.openxmlformats.org/presentationml/2006/ole">
            <p:oleObj spid="_x0000_s285698" name="Equation" r:id="rId4" imgW="3035160" imgH="304560" progId="Equation.3">
              <p:embed/>
            </p:oleObj>
          </a:graphicData>
        </a:graphic>
      </p:graphicFrame>
      <p:sp>
        <p:nvSpPr>
          <p:cNvPr id="19460" name="Rectangle 14"/>
          <p:cNvSpPr>
            <a:spLocks noChangeAspect="1" noChangeArrowheads="1"/>
          </p:cNvSpPr>
          <p:nvPr/>
        </p:nvSpPr>
        <p:spPr bwMode="auto">
          <a:xfrm>
            <a:off x="2362200" y="4483100"/>
            <a:ext cx="4343400" cy="1041400"/>
          </a:xfrm>
          <a:prstGeom prst="rect">
            <a:avLst/>
          </a:prstGeom>
          <a:noFill/>
          <a:ln w="15875" cap="rnd">
            <a:solidFill>
              <a:schemeClr val="tx1"/>
            </a:solidFill>
            <a:prstDash val="sysDot"/>
            <a:miter lim="800000"/>
            <a:headEnd/>
            <a:tailEnd/>
          </a:ln>
        </p:spPr>
        <p:txBody>
          <a:bodyPr wrap="none" anchor="ctr"/>
          <a:lstStyle/>
          <a:p>
            <a:pPr eaLnBrk="0" hangingPunct="0"/>
            <a:endParaRPr lang="en-US"/>
          </a:p>
        </p:txBody>
      </p:sp>
      <p:sp>
        <p:nvSpPr>
          <p:cNvPr id="19461" name="Rectangle 15"/>
          <p:cNvSpPr>
            <a:spLocks noChangeAspect="1" noChangeArrowheads="1"/>
          </p:cNvSpPr>
          <p:nvPr/>
        </p:nvSpPr>
        <p:spPr bwMode="auto">
          <a:xfrm>
            <a:off x="2362200" y="3352800"/>
            <a:ext cx="4343400" cy="1039813"/>
          </a:xfrm>
          <a:prstGeom prst="rect">
            <a:avLst/>
          </a:prstGeom>
          <a:noFill/>
          <a:ln w="15875" cap="rnd">
            <a:solidFill>
              <a:schemeClr val="tx1"/>
            </a:solidFill>
            <a:prstDash val="sysDot"/>
            <a:miter lim="800000"/>
            <a:headEnd/>
            <a:tailEnd/>
          </a:ln>
        </p:spPr>
        <p:txBody>
          <a:bodyPr wrap="none" anchor="ctr"/>
          <a:lstStyle/>
          <a:p>
            <a:pPr eaLnBrk="0" hangingPunct="0"/>
            <a:endParaRPr lang="en-US"/>
          </a:p>
        </p:txBody>
      </p:sp>
      <p:sp>
        <p:nvSpPr>
          <p:cNvPr id="19462" name="Oval 17"/>
          <p:cNvSpPr>
            <a:spLocks noChangeAspect="1" noChangeArrowheads="1"/>
          </p:cNvSpPr>
          <p:nvPr/>
        </p:nvSpPr>
        <p:spPr bwMode="auto">
          <a:xfrm>
            <a:off x="2452688" y="3397250"/>
            <a:ext cx="407987"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19463" name="Text Box 18"/>
          <p:cNvSpPr txBox="1">
            <a:spLocks noChangeAspect="1" noChangeArrowheads="1"/>
          </p:cNvSpPr>
          <p:nvPr/>
        </p:nvSpPr>
        <p:spPr bwMode="auto">
          <a:xfrm>
            <a:off x="4338638" y="3429000"/>
            <a:ext cx="249237" cy="274638"/>
          </a:xfrm>
          <a:prstGeom prst="rect">
            <a:avLst/>
          </a:prstGeom>
          <a:noFill/>
          <a:ln w="9525">
            <a:noFill/>
            <a:miter lim="800000"/>
            <a:headEnd/>
            <a:tailEnd/>
          </a:ln>
        </p:spPr>
        <p:txBody>
          <a:bodyPr wrap="none">
            <a:spAutoFit/>
          </a:bodyPr>
          <a:lstStyle/>
          <a:p>
            <a:r>
              <a:rPr lang="en-US" sz="1200">
                <a:latin typeface="Arial" charset="0"/>
              </a:rPr>
              <a:t>f</a:t>
            </a:r>
            <a:r>
              <a:rPr lang="en-US" sz="1200" baseline="-25000">
                <a:latin typeface="Arial" charset="0"/>
              </a:rPr>
              <a:t>i</a:t>
            </a:r>
          </a:p>
        </p:txBody>
      </p:sp>
      <p:sp>
        <p:nvSpPr>
          <p:cNvPr id="19464" name="Oval 19"/>
          <p:cNvSpPr>
            <a:spLocks noChangeAspect="1" noChangeArrowheads="1"/>
          </p:cNvSpPr>
          <p:nvPr/>
        </p:nvSpPr>
        <p:spPr bwMode="auto">
          <a:xfrm>
            <a:off x="4257675" y="3397250"/>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19465" name="AutoShape 21"/>
          <p:cNvCxnSpPr>
            <a:cxnSpLocks noChangeAspect="1" noChangeShapeType="1"/>
            <a:stCxn id="19464" idx="6"/>
          </p:cNvCxnSpPr>
          <p:nvPr/>
        </p:nvCxnSpPr>
        <p:spPr bwMode="auto">
          <a:xfrm>
            <a:off x="4676775" y="3578225"/>
            <a:ext cx="646113" cy="1588"/>
          </a:xfrm>
          <a:prstGeom prst="straightConnector1">
            <a:avLst/>
          </a:prstGeom>
          <a:noFill/>
          <a:ln w="28575">
            <a:solidFill>
              <a:schemeClr val="tx1"/>
            </a:solidFill>
            <a:round/>
            <a:headEnd/>
            <a:tailEnd type="triangle" w="med" len="med"/>
          </a:ln>
        </p:spPr>
      </p:cxnSp>
      <p:sp>
        <p:nvSpPr>
          <p:cNvPr id="19466" name="Oval 23"/>
          <p:cNvSpPr>
            <a:spLocks noChangeAspect="1" noChangeArrowheads="1"/>
          </p:cNvSpPr>
          <p:nvPr/>
        </p:nvSpPr>
        <p:spPr bwMode="auto">
          <a:xfrm>
            <a:off x="6056313" y="3397250"/>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19467" name="AutoShape 24"/>
          <p:cNvCxnSpPr>
            <a:cxnSpLocks noChangeAspect="1" noChangeShapeType="1"/>
            <a:endCxn id="19466" idx="2"/>
          </p:cNvCxnSpPr>
          <p:nvPr/>
        </p:nvCxnSpPr>
        <p:spPr bwMode="auto">
          <a:xfrm>
            <a:off x="5627688" y="3578225"/>
            <a:ext cx="415925" cy="0"/>
          </a:xfrm>
          <a:prstGeom prst="straightConnector1">
            <a:avLst/>
          </a:prstGeom>
          <a:noFill/>
          <a:ln w="28575">
            <a:solidFill>
              <a:schemeClr val="tx1"/>
            </a:solidFill>
            <a:round/>
            <a:headEnd/>
            <a:tailEnd type="triangle" w="med" len="med"/>
          </a:ln>
        </p:spPr>
      </p:cxnSp>
      <p:sp>
        <p:nvSpPr>
          <p:cNvPr id="19468" name="Text Box 25"/>
          <p:cNvSpPr txBox="1">
            <a:spLocks noChangeAspect="1" noChangeArrowheads="1"/>
          </p:cNvSpPr>
          <p:nvPr/>
        </p:nvSpPr>
        <p:spPr bwMode="auto">
          <a:xfrm>
            <a:off x="5316538" y="3494088"/>
            <a:ext cx="336550" cy="274637"/>
          </a:xfrm>
          <a:prstGeom prst="rect">
            <a:avLst/>
          </a:prstGeom>
          <a:noFill/>
          <a:ln w="9525">
            <a:noFill/>
            <a:miter lim="800000"/>
            <a:headEnd/>
            <a:tailEnd/>
          </a:ln>
        </p:spPr>
        <p:txBody>
          <a:bodyPr wrap="none">
            <a:spAutoFit/>
          </a:bodyPr>
          <a:lstStyle/>
          <a:p>
            <a:r>
              <a:rPr lang="en-US" sz="1200">
                <a:latin typeface="Arial" charset="0"/>
              </a:rPr>
              <a:t>…</a:t>
            </a:r>
          </a:p>
        </p:txBody>
      </p:sp>
      <p:sp>
        <p:nvSpPr>
          <p:cNvPr id="19469" name="Oval 27"/>
          <p:cNvSpPr>
            <a:spLocks noChangeAspect="1" noChangeArrowheads="1"/>
          </p:cNvSpPr>
          <p:nvPr/>
        </p:nvSpPr>
        <p:spPr bwMode="auto">
          <a:xfrm>
            <a:off x="2452688" y="3986213"/>
            <a:ext cx="407987"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19470" name="Text Box 28"/>
          <p:cNvSpPr txBox="1">
            <a:spLocks noChangeAspect="1" noChangeArrowheads="1"/>
          </p:cNvSpPr>
          <p:nvPr/>
        </p:nvSpPr>
        <p:spPr bwMode="auto">
          <a:xfrm>
            <a:off x="4338638" y="4038600"/>
            <a:ext cx="290512" cy="274638"/>
          </a:xfrm>
          <a:prstGeom prst="rect">
            <a:avLst/>
          </a:prstGeom>
          <a:noFill/>
          <a:ln w="9525">
            <a:noFill/>
            <a:miter lim="800000"/>
            <a:headEnd/>
            <a:tailEnd/>
          </a:ln>
        </p:spPr>
        <p:txBody>
          <a:bodyPr wrap="none">
            <a:spAutoFit/>
          </a:bodyPr>
          <a:lstStyle/>
          <a:p>
            <a:r>
              <a:rPr lang="en-US" sz="1200">
                <a:latin typeface="Arial" charset="0"/>
              </a:rPr>
              <a:t>h</a:t>
            </a:r>
            <a:r>
              <a:rPr lang="en-US" sz="1200" baseline="-25000">
                <a:latin typeface="Arial" charset="0"/>
              </a:rPr>
              <a:t>i</a:t>
            </a:r>
          </a:p>
        </p:txBody>
      </p:sp>
      <p:sp>
        <p:nvSpPr>
          <p:cNvPr id="19471" name="Oval 29"/>
          <p:cNvSpPr>
            <a:spLocks noChangeAspect="1" noChangeArrowheads="1"/>
          </p:cNvSpPr>
          <p:nvPr/>
        </p:nvSpPr>
        <p:spPr bwMode="auto">
          <a:xfrm>
            <a:off x="4257675" y="3986213"/>
            <a:ext cx="406400"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19472" name="Oval 31"/>
          <p:cNvSpPr>
            <a:spLocks noChangeAspect="1" noChangeArrowheads="1"/>
          </p:cNvSpPr>
          <p:nvPr/>
        </p:nvSpPr>
        <p:spPr bwMode="auto">
          <a:xfrm>
            <a:off x="6056313" y="3986213"/>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19473" name="AutoShape 32"/>
          <p:cNvCxnSpPr>
            <a:cxnSpLocks noChangeAspect="1" noChangeShapeType="1"/>
            <a:stCxn id="19462" idx="4"/>
            <a:endCxn id="19469" idx="0"/>
          </p:cNvCxnSpPr>
          <p:nvPr/>
        </p:nvCxnSpPr>
        <p:spPr bwMode="auto">
          <a:xfrm>
            <a:off x="2655888" y="3767138"/>
            <a:ext cx="0" cy="211137"/>
          </a:xfrm>
          <a:prstGeom prst="straightConnector1">
            <a:avLst/>
          </a:prstGeom>
          <a:noFill/>
          <a:ln w="28575">
            <a:solidFill>
              <a:schemeClr val="tx1"/>
            </a:solidFill>
            <a:round/>
            <a:headEnd/>
            <a:tailEnd type="triangle" w="med" len="med"/>
          </a:ln>
        </p:spPr>
      </p:cxnSp>
      <p:cxnSp>
        <p:nvCxnSpPr>
          <p:cNvPr id="19474" name="AutoShape 33"/>
          <p:cNvCxnSpPr>
            <a:cxnSpLocks noChangeAspect="1" noChangeShapeType="1"/>
            <a:stCxn id="19466" idx="4"/>
            <a:endCxn id="19472" idx="0"/>
          </p:cNvCxnSpPr>
          <p:nvPr/>
        </p:nvCxnSpPr>
        <p:spPr bwMode="auto">
          <a:xfrm>
            <a:off x="6259513" y="3767138"/>
            <a:ext cx="0" cy="211137"/>
          </a:xfrm>
          <a:prstGeom prst="straightConnector1">
            <a:avLst/>
          </a:prstGeom>
          <a:noFill/>
          <a:ln w="28575">
            <a:solidFill>
              <a:schemeClr val="tx1"/>
            </a:solidFill>
            <a:round/>
            <a:headEnd/>
            <a:tailEnd type="triangle" w="med" len="med"/>
          </a:ln>
        </p:spPr>
      </p:cxnSp>
      <p:cxnSp>
        <p:nvCxnSpPr>
          <p:cNvPr id="19475" name="AutoShape 34"/>
          <p:cNvCxnSpPr>
            <a:cxnSpLocks noChangeAspect="1" noChangeShapeType="1"/>
            <a:stCxn id="19464" idx="4"/>
            <a:endCxn id="19471" idx="0"/>
          </p:cNvCxnSpPr>
          <p:nvPr/>
        </p:nvCxnSpPr>
        <p:spPr bwMode="auto">
          <a:xfrm>
            <a:off x="4460875" y="3767138"/>
            <a:ext cx="0" cy="211137"/>
          </a:xfrm>
          <a:prstGeom prst="straightConnector1">
            <a:avLst/>
          </a:prstGeom>
          <a:noFill/>
          <a:ln w="28575">
            <a:solidFill>
              <a:schemeClr val="tx1"/>
            </a:solidFill>
            <a:round/>
            <a:headEnd/>
            <a:tailEnd type="triangle" w="med" len="med"/>
          </a:ln>
        </p:spPr>
      </p:cxnSp>
      <p:sp>
        <p:nvSpPr>
          <p:cNvPr id="19476" name="Oval 36"/>
          <p:cNvSpPr>
            <a:spLocks noChangeAspect="1" noChangeArrowheads="1"/>
          </p:cNvSpPr>
          <p:nvPr/>
        </p:nvSpPr>
        <p:spPr bwMode="auto">
          <a:xfrm>
            <a:off x="2843213" y="5659438"/>
            <a:ext cx="406400"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19477" name="Text Box 37"/>
          <p:cNvSpPr txBox="1">
            <a:spLocks noChangeAspect="1" noChangeArrowheads="1"/>
          </p:cNvSpPr>
          <p:nvPr/>
        </p:nvSpPr>
        <p:spPr bwMode="auto">
          <a:xfrm>
            <a:off x="4729163" y="5715000"/>
            <a:ext cx="290512" cy="274638"/>
          </a:xfrm>
          <a:prstGeom prst="rect">
            <a:avLst/>
          </a:prstGeom>
          <a:noFill/>
          <a:ln w="9525">
            <a:noFill/>
            <a:miter lim="800000"/>
            <a:headEnd/>
            <a:tailEnd/>
          </a:ln>
        </p:spPr>
        <p:txBody>
          <a:bodyPr wrap="none">
            <a:spAutoFit/>
          </a:bodyPr>
          <a:lstStyle/>
          <a:p>
            <a:r>
              <a:rPr lang="en-US" sz="1200">
                <a:latin typeface="Arial" charset="0"/>
              </a:rPr>
              <a:t>g</a:t>
            </a:r>
            <a:r>
              <a:rPr lang="en-US" sz="1200" baseline="-25000">
                <a:latin typeface="Arial" charset="0"/>
              </a:rPr>
              <a:t>i</a:t>
            </a:r>
          </a:p>
        </p:txBody>
      </p:sp>
      <p:sp>
        <p:nvSpPr>
          <p:cNvPr id="19478" name="Oval 38"/>
          <p:cNvSpPr>
            <a:spLocks noChangeAspect="1" noChangeArrowheads="1"/>
          </p:cNvSpPr>
          <p:nvPr/>
        </p:nvSpPr>
        <p:spPr bwMode="auto">
          <a:xfrm>
            <a:off x="4648200" y="5659438"/>
            <a:ext cx="406400"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19479" name="Oval 40"/>
          <p:cNvSpPr>
            <a:spLocks noChangeAspect="1" noChangeArrowheads="1"/>
          </p:cNvSpPr>
          <p:nvPr/>
        </p:nvSpPr>
        <p:spPr bwMode="auto">
          <a:xfrm>
            <a:off x="6446838" y="5659438"/>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19480" name="AutoShape 41"/>
          <p:cNvCxnSpPr>
            <a:cxnSpLocks noChangeAspect="1" noChangeShapeType="1"/>
            <a:stCxn id="19479" idx="4"/>
            <a:endCxn id="19488" idx="0"/>
          </p:cNvCxnSpPr>
          <p:nvPr/>
        </p:nvCxnSpPr>
        <p:spPr bwMode="auto">
          <a:xfrm flipH="1">
            <a:off x="6197600" y="6029325"/>
            <a:ext cx="452438" cy="209550"/>
          </a:xfrm>
          <a:prstGeom prst="straightConnector1">
            <a:avLst/>
          </a:prstGeom>
          <a:noFill/>
          <a:ln w="28575">
            <a:solidFill>
              <a:schemeClr val="tx1"/>
            </a:solidFill>
            <a:round/>
            <a:headEnd/>
            <a:tailEnd type="triangle" w="med" len="med"/>
          </a:ln>
        </p:spPr>
      </p:cxnSp>
      <p:cxnSp>
        <p:nvCxnSpPr>
          <p:cNvPr id="19481" name="AutoShape 42"/>
          <p:cNvCxnSpPr>
            <a:cxnSpLocks noChangeAspect="1" noChangeShapeType="1"/>
            <a:stCxn id="19478" idx="4"/>
            <a:endCxn id="19486" idx="0"/>
          </p:cNvCxnSpPr>
          <p:nvPr/>
        </p:nvCxnSpPr>
        <p:spPr bwMode="auto">
          <a:xfrm flipH="1">
            <a:off x="4432300" y="6029325"/>
            <a:ext cx="419100" cy="209550"/>
          </a:xfrm>
          <a:prstGeom prst="straightConnector1">
            <a:avLst/>
          </a:prstGeom>
          <a:noFill/>
          <a:ln w="28575">
            <a:solidFill>
              <a:schemeClr val="tx1"/>
            </a:solidFill>
            <a:round/>
            <a:headEnd/>
            <a:tailEnd type="triangle" w="med" len="med"/>
          </a:ln>
        </p:spPr>
      </p:cxnSp>
      <p:sp>
        <p:nvSpPr>
          <p:cNvPr id="19482" name="Text Box 43"/>
          <p:cNvSpPr txBox="1">
            <a:spLocks noChangeAspect="1" noChangeArrowheads="1"/>
          </p:cNvSpPr>
          <p:nvPr/>
        </p:nvSpPr>
        <p:spPr bwMode="auto">
          <a:xfrm>
            <a:off x="2932113" y="6365875"/>
            <a:ext cx="336550" cy="274638"/>
          </a:xfrm>
          <a:prstGeom prst="rect">
            <a:avLst/>
          </a:prstGeom>
          <a:noFill/>
          <a:ln w="9525">
            <a:noFill/>
            <a:miter lim="800000"/>
            <a:headEnd/>
            <a:tailEnd/>
          </a:ln>
        </p:spPr>
        <p:txBody>
          <a:bodyPr wrap="none">
            <a:spAutoFit/>
          </a:bodyPr>
          <a:lstStyle/>
          <a:p>
            <a:r>
              <a:rPr lang="en-US" sz="1200">
                <a:latin typeface="Arial" charset="0"/>
              </a:rPr>
              <a:t>…</a:t>
            </a:r>
          </a:p>
        </p:txBody>
      </p:sp>
      <p:cxnSp>
        <p:nvCxnSpPr>
          <p:cNvPr id="19483" name="AutoShape 44"/>
          <p:cNvCxnSpPr>
            <a:cxnSpLocks noChangeAspect="1" noChangeShapeType="1"/>
            <a:stCxn id="19476" idx="4"/>
            <a:endCxn id="19484" idx="0"/>
          </p:cNvCxnSpPr>
          <p:nvPr/>
        </p:nvCxnSpPr>
        <p:spPr bwMode="auto">
          <a:xfrm flipH="1">
            <a:off x="2611438" y="6029325"/>
            <a:ext cx="434975" cy="209550"/>
          </a:xfrm>
          <a:prstGeom prst="straightConnector1">
            <a:avLst/>
          </a:prstGeom>
          <a:noFill/>
          <a:ln w="28575">
            <a:solidFill>
              <a:schemeClr val="tx1"/>
            </a:solidFill>
            <a:round/>
            <a:headEnd/>
            <a:tailEnd type="triangle" w="med" len="med"/>
          </a:ln>
        </p:spPr>
      </p:cxnSp>
      <p:sp>
        <p:nvSpPr>
          <p:cNvPr id="19484" name="Oval 45"/>
          <p:cNvSpPr>
            <a:spLocks noChangeAspect="1" noChangeArrowheads="1"/>
          </p:cNvSpPr>
          <p:nvPr/>
        </p:nvSpPr>
        <p:spPr bwMode="auto">
          <a:xfrm>
            <a:off x="2408238" y="6248400"/>
            <a:ext cx="406400" cy="361950"/>
          </a:xfrm>
          <a:prstGeom prst="ellipse">
            <a:avLst/>
          </a:prstGeom>
          <a:solidFill>
            <a:srgbClr val="C0C0C0"/>
          </a:solidFill>
          <a:ln w="28575">
            <a:solidFill>
              <a:schemeClr val="tx1"/>
            </a:solidFill>
            <a:round/>
            <a:headEnd/>
            <a:tailEnd/>
          </a:ln>
        </p:spPr>
        <p:txBody>
          <a:bodyPr wrap="none" anchor="ctr"/>
          <a:lstStyle/>
          <a:p>
            <a:pPr eaLnBrk="0" hangingPunct="0"/>
            <a:endParaRPr lang="en-US"/>
          </a:p>
        </p:txBody>
      </p:sp>
      <p:sp>
        <p:nvSpPr>
          <p:cNvPr id="19485" name="Text Box 46"/>
          <p:cNvSpPr txBox="1">
            <a:spLocks noChangeAspect="1" noChangeArrowheads="1"/>
          </p:cNvSpPr>
          <p:nvPr/>
        </p:nvSpPr>
        <p:spPr bwMode="auto">
          <a:xfrm>
            <a:off x="2459038" y="6278563"/>
            <a:ext cx="377825" cy="274637"/>
          </a:xfrm>
          <a:prstGeom prst="rect">
            <a:avLst/>
          </a:prstGeom>
          <a:noFill/>
          <a:ln w="9525">
            <a:noFill/>
            <a:prstDash val="sysDot"/>
            <a:miter lim="800000"/>
            <a:headEnd/>
            <a:tailEnd/>
          </a:ln>
        </p:spPr>
        <p:txBody>
          <a:bodyPr wrap="none">
            <a:spAutoFit/>
          </a:bodyPr>
          <a:lstStyle/>
          <a:p>
            <a:r>
              <a:rPr lang="en-US" sz="1200">
                <a:latin typeface="Arial" charset="0"/>
              </a:rPr>
              <a:t>r</a:t>
            </a:r>
            <a:r>
              <a:rPr lang="en-US" sz="1200" baseline="-25000">
                <a:latin typeface="Arial" charset="0"/>
              </a:rPr>
              <a:t>1,1</a:t>
            </a:r>
          </a:p>
        </p:txBody>
      </p:sp>
      <p:sp>
        <p:nvSpPr>
          <p:cNvPr id="19486" name="Oval 47"/>
          <p:cNvSpPr>
            <a:spLocks noChangeAspect="1" noChangeArrowheads="1"/>
          </p:cNvSpPr>
          <p:nvPr/>
        </p:nvSpPr>
        <p:spPr bwMode="auto">
          <a:xfrm>
            <a:off x="4229100" y="6248400"/>
            <a:ext cx="407988" cy="361950"/>
          </a:xfrm>
          <a:prstGeom prst="ellipse">
            <a:avLst/>
          </a:prstGeom>
          <a:solidFill>
            <a:srgbClr val="C0C0C0"/>
          </a:solidFill>
          <a:ln w="28575">
            <a:solidFill>
              <a:schemeClr val="tx1"/>
            </a:solidFill>
            <a:round/>
            <a:headEnd/>
            <a:tailEnd/>
          </a:ln>
        </p:spPr>
        <p:txBody>
          <a:bodyPr wrap="none" anchor="ctr"/>
          <a:lstStyle/>
          <a:p>
            <a:pPr eaLnBrk="0" hangingPunct="0"/>
            <a:endParaRPr lang="en-US"/>
          </a:p>
        </p:txBody>
      </p:sp>
      <p:sp>
        <p:nvSpPr>
          <p:cNvPr id="19487" name="Text Box 48"/>
          <p:cNvSpPr txBox="1">
            <a:spLocks noChangeAspect="1" noChangeArrowheads="1"/>
          </p:cNvSpPr>
          <p:nvPr/>
        </p:nvSpPr>
        <p:spPr bwMode="auto">
          <a:xfrm>
            <a:off x="4275138" y="6248400"/>
            <a:ext cx="342900" cy="274638"/>
          </a:xfrm>
          <a:prstGeom prst="rect">
            <a:avLst/>
          </a:prstGeom>
          <a:noFill/>
          <a:ln w="9525">
            <a:noFill/>
            <a:prstDash val="sysDot"/>
            <a:miter lim="800000"/>
            <a:headEnd/>
            <a:tailEnd/>
          </a:ln>
        </p:spPr>
        <p:txBody>
          <a:bodyPr wrap="none">
            <a:spAutoFit/>
          </a:bodyPr>
          <a:lstStyle/>
          <a:p>
            <a:r>
              <a:rPr lang="en-US" sz="1200">
                <a:latin typeface="Arial" charset="0"/>
              </a:rPr>
              <a:t>r</a:t>
            </a:r>
            <a:r>
              <a:rPr lang="en-US" sz="1200" baseline="-25000">
                <a:latin typeface="Arial" charset="0"/>
              </a:rPr>
              <a:t>i,1</a:t>
            </a:r>
          </a:p>
        </p:txBody>
      </p:sp>
      <p:sp>
        <p:nvSpPr>
          <p:cNvPr id="19488" name="Oval 49"/>
          <p:cNvSpPr>
            <a:spLocks noChangeAspect="1" noChangeArrowheads="1"/>
          </p:cNvSpPr>
          <p:nvPr/>
        </p:nvSpPr>
        <p:spPr bwMode="auto">
          <a:xfrm>
            <a:off x="5994400" y="6248400"/>
            <a:ext cx="406400" cy="361950"/>
          </a:xfrm>
          <a:prstGeom prst="ellipse">
            <a:avLst/>
          </a:prstGeom>
          <a:solidFill>
            <a:srgbClr val="C0C0C0"/>
          </a:solidFill>
          <a:ln w="28575">
            <a:solidFill>
              <a:schemeClr val="tx1"/>
            </a:solidFill>
            <a:round/>
            <a:headEnd/>
            <a:tailEnd/>
          </a:ln>
        </p:spPr>
        <p:txBody>
          <a:bodyPr wrap="none" anchor="ctr"/>
          <a:lstStyle/>
          <a:p>
            <a:pPr eaLnBrk="0" hangingPunct="0"/>
            <a:endParaRPr lang="en-US"/>
          </a:p>
        </p:txBody>
      </p:sp>
      <p:sp>
        <p:nvSpPr>
          <p:cNvPr id="19489" name="Oval 51"/>
          <p:cNvSpPr>
            <a:spLocks noChangeAspect="1" noChangeArrowheads="1"/>
          </p:cNvSpPr>
          <p:nvPr/>
        </p:nvSpPr>
        <p:spPr bwMode="auto">
          <a:xfrm>
            <a:off x="2452688" y="4529138"/>
            <a:ext cx="407987"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19490" name="Text Box 52"/>
          <p:cNvSpPr txBox="1">
            <a:spLocks noChangeAspect="1" noChangeArrowheads="1"/>
          </p:cNvSpPr>
          <p:nvPr/>
        </p:nvSpPr>
        <p:spPr bwMode="auto">
          <a:xfrm>
            <a:off x="4338638" y="4572000"/>
            <a:ext cx="282575" cy="274638"/>
          </a:xfrm>
          <a:prstGeom prst="rect">
            <a:avLst/>
          </a:prstGeom>
          <a:noFill/>
          <a:ln w="9525">
            <a:noFill/>
            <a:miter lim="800000"/>
            <a:headEnd/>
            <a:tailEnd/>
          </a:ln>
        </p:spPr>
        <p:txBody>
          <a:bodyPr wrap="none">
            <a:spAutoFit/>
          </a:bodyPr>
          <a:lstStyle/>
          <a:p>
            <a:r>
              <a:rPr lang="en-US" sz="1200">
                <a:latin typeface="Arial" charset="0"/>
              </a:rPr>
              <a:t>f’</a:t>
            </a:r>
            <a:r>
              <a:rPr lang="en-US" sz="1200" baseline="-25000">
                <a:latin typeface="Arial" charset="0"/>
              </a:rPr>
              <a:t>i</a:t>
            </a:r>
          </a:p>
        </p:txBody>
      </p:sp>
      <p:sp>
        <p:nvSpPr>
          <p:cNvPr id="19491" name="Oval 53"/>
          <p:cNvSpPr>
            <a:spLocks noChangeAspect="1" noChangeArrowheads="1"/>
          </p:cNvSpPr>
          <p:nvPr/>
        </p:nvSpPr>
        <p:spPr bwMode="auto">
          <a:xfrm>
            <a:off x="4257675" y="4529138"/>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19492" name="AutoShape 55"/>
          <p:cNvCxnSpPr>
            <a:cxnSpLocks noChangeAspect="1" noChangeShapeType="1"/>
            <a:stCxn id="19491" idx="6"/>
          </p:cNvCxnSpPr>
          <p:nvPr/>
        </p:nvCxnSpPr>
        <p:spPr bwMode="auto">
          <a:xfrm>
            <a:off x="4676775" y="4710113"/>
            <a:ext cx="646113" cy="0"/>
          </a:xfrm>
          <a:prstGeom prst="straightConnector1">
            <a:avLst/>
          </a:prstGeom>
          <a:noFill/>
          <a:ln w="28575">
            <a:solidFill>
              <a:schemeClr val="tx1"/>
            </a:solidFill>
            <a:round/>
            <a:headEnd/>
            <a:tailEnd type="triangle" w="med" len="med"/>
          </a:ln>
        </p:spPr>
      </p:cxnSp>
      <p:sp>
        <p:nvSpPr>
          <p:cNvPr id="19493" name="Oval 57"/>
          <p:cNvSpPr>
            <a:spLocks noChangeAspect="1" noChangeArrowheads="1"/>
          </p:cNvSpPr>
          <p:nvPr/>
        </p:nvSpPr>
        <p:spPr bwMode="auto">
          <a:xfrm>
            <a:off x="6056313" y="4529138"/>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19494" name="AutoShape 58"/>
          <p:cNvCxnSpPr>
            <a:cxnSpLocks noChangeAspect="1" noChangeShapeType="1"/>
            <a:endCxn id="19493" idx="2"/>
          </p:cNvCxnSpPr>
          <p:nvPr/>
        </p:nvCxnSpPr>
        <p:spPr bwMode="auto">
          <a:xfrm>
            <a:off x="5627688" y="4710113"/>
            <a:ext cx="415925" cy="0"/>
          </a:xfrm>
          <a:prstGeom prst="straightConnector1">
            <a:avLst/>
          </a:prstGeom>
          <a:noFill/>
          <a:ln w="28575">
            <a:solidFill>
              <a:schemeClr val="tx1"/>
            </a:solidFill>
            <a:round/>
            <a:headEnd/>
            <a:tailEnd type="triangle" w="med" len="med"/>
          </a:ln>
        </p:spPr>
      </p:cxnSp>
      <p:sp>
        <p:nvSpPr>
          <p:cNvPr id="19495" name="Text Box 59"/>
          <p:cNvSpPr txBox="1">
            <a:spLocks noChangeAspect="1" noChangeArrowheads="1"/>
          </p:cNvSpPr>
          <p:nvPr/>
        </p:nvSpPr>
        <p:spPr bwMode="auto">
          <a:xfrm>
            <a:off x="5316538" y="4625975"/>
            <a:ext cx="336550" cy="274638"/>
          </a:xfrm>
          <a:prstGeom prst="rect">
            <a:avLst/>
          </a:prstGeom>
          <a:noFill/>
          <a:ln w="9525">
            <a:noFill/>
            <a:miter lim="800000"/>
            <a:headEnd/>
            <a:tailEnd/>
          </a:ln>
        </p:spPr>
        <p:txBody>
          <a:bodyPr wrap="none">
            <a:spAutoFit/>
          </a:bodyPr>
          <a:lstStyle/>
          <a:p>
            <a:r>
              <a:rPr lang="en-US" sz="1200">
                <a:latin typeface="Arial" charset="0"/>
              </a:rPr>
              <a:t>…</a:t>
            </a:r>
          </a:p>
        </p:txBody>
      </p:sp>
      <p:sp>
        <p:nvSpPr>
          <p:cNvPr id="19496" name="Oval 61"/>
          <p:cNvSpPr>
            <a:spLocks noChangeAspect="1" noChangeArrowheads="1"/>
          </p:cNvSpPr>
          <p:nvPr/>
        </p:nvSpPr>
        <p:spPr bwMode="auto">
          <a:xfrm>
            <a:off x="2452688" y="5116513"/>
            <a:ext cx="407987"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19497" name="Text Box 62"/>
          <p:cNvSpPr txBox="1">
            <a:spLocks noChangeAspect="1" noChangeArrowheads="1"/>
          </p:cNvSpPr>
          <p:nvPr/>
        </p:nvSpPr>
        <p:spPr bwMode="auto">
          <a:xfrm>
            <a:off x="4338638" y="5105400"/>
            <a:ext cx="323850" cy="274638"/>
          </a:xfrm>
          <a:prstGeom prst="rect">
            <a:avLst/>
          </a:prstGeom>
          <a:noFill/>
          <a:ln w="9525">
            <a:noFill/>
            <a:miter lim="800000"/>
            <a:headEnd/>
            <a:tailEnd/>
          </a:ln>
        </p:spPr>
        <p:txBody>
          <a:bodyPr wrap="none">
            <a:spAutoFit/>
          </a:bodyPr>
          <a:lstStyle/>
          <a:p>
            <a:r>
              <a:rPr lang="en-US" sz="1200">
                <a:latin typeface="Arial" charset="0"/>
              </a:rPr>
              <a:t>h’</a:t>
            </a:r>
            <a:r>
              <a:rPr lang="en-US" sz="1200" baseline="-25000">
                <a:latin typeface="Arial" charset="0"/>
              </a:rPr>
              <a:t>i</a:t>
            </a:r>
          </a:p>
        </p:txBody>
      </p:sp>
      <p:sp>
        <p:nvSpPr>
          <p:cNvPr id="19498" name="Oval 63"/>
          <p:cNvSpPr>
            <a:spLocks noChangeAspect="1" noChangeArrowheads="1"/>
          </p:cNvSpPr>
          <p:nvPr/>
        </p:nvSpPr>
        <p:spPr bwMode="auto">
          <a:xfrm>
            <a:off x="4257675" y="5116513"/>
            <a:ext cx="406400"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19499" name="Oval 65"/>
          <p:cNvSpPr>
            <a:spLocks noChangeAspect="1" noChangeArrowheads="1"/>
          </p:cNvSpPr>
          <p:nvPr/>
        </p:nvSpPr>
        <p:spPr bwMode="auto">
          <a:xfrm>
            <a:off x="6056313" y="5116513"/>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19500" name="AutoShape 66"/>
          <p:cNvCxnSpPr>
            <a:cxnSpLocks noChangeAspect="1" noChangeShapeType="1"/>
            <a:stCxn id="19489" idx="4"/>
            <a:endCxn id="19496" idx="0"/>
          </p:cNvCxnSpPr>
          <p:nvPr/>
        </p:nvCxnSpPr>
        <p:spPr bwMode="auto">
          <a:xfrm>
            <a:off x="2655888" y="4899025"/>
            <a:ext cx="0" cy="211138"/>
          </a:xfrm>
          <a:prstGeom prst="straightConnector1">
            <a:avLst/>
          </a:prstGeom>
          <a:noFill/>
          <a:ln w="28575">
            <a:solidFill>
              <a:schemeClr val="tx1"/>
            </a:solidFill>
            <a:round/>
            <a:headEnd/>
            <a:tailEnd type="triangle" w="med" len="med"/>
          </a:ln>
        </p:spPr>
      </p:cxnSp>
      <p:cxnSp>
        <p:nvCxnSpPr>
          <p:cNvPr id="19501" name="AutoShape 67"/>
          <p:cNvCxnSpPr>
            <a:cxnSpLocks noChangeAspect="1" noChangeShapeType="1"/>
            <a:stCxn id="19493" idx="4"/>
            <a:endCxn id="19499" idx="0"/>
          </p:cNvCxnSpPr>
          <p:nvPr/>
        </p:nvCxnSpPr>
        <p:spPr bwMode="auto">
          <a:xfrm>
            <a:off x="6259513" y="4899025"/>
            <a:ext cx="0" cy="211138"/>
          </a:xfrm>
          <a:prstGeom prst="straightConnector1">
            <a:avLst/>
          </a:prstGeom>
          <a:noFill/>
          <a:ln w="28575">
            <a:solidFill>
              <a:schemeClr val="tx1"/>
            </a:solidFill>
            <a:round/>
            <a:headEnd/>
            <a:tailEnd type="triangle" w="med" len="med"/>
          </a:ln>
        </p:spPr>
      </p:cxnSp>
      <p:cxnSp>
        <p:nvCxnSpPr>
          <p:cNvPr id="19502" name="AutoShape 68"/>
          <p:cNvCxnSpPr>
            <a:cxnSpLocks noChangeAspect="1" noChangeShapeType="1"/>
            <a:stCxn id="19491" idx="4"/>
            <a:endCxn id="19498" idx="0"/>
          </p:cNvCxnSpPr>
          <p:nvPr/>
        </p:nvCxnSpPr>
        <p:spPr bwMode="auto">
          <a:xfrm>
            <a:off x="4460875" y="4899025"/>
            <a:ext cx="0" cy="211138"/>
          </a:xfrm>
          <a:prstGeom prst="straightConnector1">
            <a:avLst/>
          </a:prstGeom>
          <a:noFill/>
          <a:ln w="28575">
            <a:solidFill>
              <a:schemeClr val="tx1"/>
            </a:solidFill>
            <a:round/>
            <a:headEnd/>
            <a:tailEnd type="triangle" w="med" len="med"/>
          </a:ln>
        </p:spPr>
      </p:cxnSp>
      <p:cxnSp>
        <p:nvCxnSpPr>
          <p:cNvPr id="19503" name="AutoShape 69"/>
          <p:cNvCxnSpPr>
            <a:cxnSpLocks noChangeAspect="1" noChangeShapeType="1"/>
            <a:stCxn id="19496" idx="6"/>
            <a:endCxn id="19476" idx="0"/>
          </p:cNvCxnSpPr>
          <p:nvPr/>
        </p:nvCxnSpPr>
        <p:spPr bwMode="auto">
          <a:xfrm>
            <a:off x="2867025" y="5297488"/>
            <a:ext cx="179388" cy="355600"/>
          </a:xfrm>
          <a:prstGeom prst="curvedConnector2">
            <a:avLst/>
          </a:prstGeom>
          <a:noFill/>
          <a:ln w="28575">
            <a:solidFill>
              <a:schemeClr val="tx1"/>
            </a:solidFill>
            <a:round/>
            <a:headEnd/>
            <a:tailEnd type="triangle" w="med" len="med"/>
          </a:ln>
        </p:spPr>
      </p:cxnSp>
      <p:cxnSp>
        <p:nvCxnSpPr>
          <p:cNvPr id="19504" name="AutoShape 70"/>
          <p:cNvCxnSpPr>
            <a:cxnSpLocks noChangeAspect="1" noChangeShapeType="1"/>
            <a:stCxn id="19469" idx="6"/>
            <a:endCxn id="19476" idx="0"/>
          </p:cNvCxnSpPr>
          <p:nvPr/>
        </p:nvCxnSpPr>
        <p:spPr bwMode="auto">
          <a:xfrm>
            <a:off x="2867025" y="4167188"/>
            <a:ext cx="179388" cy="1485900"/>
          </a:xfrm>
          <a:prstGeom prst="curvedConnector2">
            <a:avLst/>
          </a:prstGeom>
          <a:noFill/>
          <a:ln w="28575">
            <a:solidFill>
              <a:schemeClr val="tx1"/>
            </a:solidFill>
            <a:round/>
            <a:headEnd/>
            <a:tailEnd type="triangle" w="med" len="med"/>
          </a:ln>
        </p:spPr>
      </p:cxnSp>
      <p:cxnSp>
        <p:nvCxnSpPr>
          <p:cNvPr id="19505" name="AutoShape 71"/>
          <p:cNvCxnSpPr>
            <a:cxnSpLocks noChangeAspect="1" noChangeShapeType="1"/>
            <a:stCxn id="19498" idx="6"/>
            <a:endCxn id="19478" idx="0"/>
          </p:cNvCxnSpPr>
          <p:nvPr/>
        </p:nvCxnSpPr>
        <p:spPr bwMode="auto">
          <a:xfrm>
            <a:off x="4672013" y="5297488"/>
            <a:ext cx="179387" cy="355600"/>
          </a:xfrm>
          <a:prstGeom prst="curvedConnector2">
            <a:avLst/>
          </a:prstGeom>
          <a:noFill/>
          <a:ln w="28575">
            <a:solidFill>
              <a:schemeClr val="tx1"/>
            </a:solidFill>
            <a:round/>
            <a:headEnd/>
            <a:tailEnd type="triangle" w="med" len="med"/>
          </a:ln>
        </p:spPr>
      </p:cxnSp>
      <p:cxnSp>
        <p:nvCxnSpPr>
          <p:cNvPr id="19506" name="AutoShape 72"/>
          <p:cNvCxnSpPr>
            <a:cxnSpLocks noChangeAspect="1" noChangeShapeType="1"/>
            <a:stCxn id="19471" idx="6"/>
            <a:endCxn id="19478" idx="0"/>
          </p:cNvCxnSpPr>
          <p:nvPr/>
        </p:nvCxnSpPr>
        <p:spPr bwMode="auto">
          <a:xfrm>
            <a:off x="4672013" y="4167188"/>
            <a:ext cx="179387" cy="1485900"/>
          </a:xfrm>
          <a:prstGeom prst="curvedConnector2">
            <a:avLst/>
          </a:prstGeom>
          <a:noFill/>
          <a:ln w="28575">
            <a:solidFill>
              <a:schemeClr val="tx1"/>
            </a:solidFill>
            <a:round/>
            <a:headEnd/>
            <a:tailEnd type="triangle" w="med" len="med"/>
          </a:ln>
        </p:spPr>
      </p:cxnSp>
      <p:cxnSp>
        <p:nvCxnSpPr>
          <p:cNvPr id="19507" name="AutoShape 73"/>
          <p:cNvCxnSpPr>
            <a:cxnSpLocks noChangeAspect="1" noChangeShapeType="1"/>
            <a:stCxn id="19499" idx="6"/>
            <a:endCxn id="19479" idx="0"/>
          </p:cNvCxnSpPr>
          <p:nvPr/>
        </p:nvCxnSpPr>
        <p:spPr bwMode="auto">
          <a:xfrm>
            <a:off x="6470650" y="5297488"/>
            <a:ext cx="179388" cy="355600"/>
          </a:xfrm>
          <a:prstGeom prst="curvedConnector2">
            <a:avLst/>
          </a:prstGeom>
          <a:noFill/>
          <a:ln w="28575">
            <a:solidFill>
              <a:schemeClr val="tx1"/>
            </a:solidFill>
            <a:round/>
            <a:headEnd/>
            <a:tailEnd type="triangle" w="med" len="med"/>
          </a:ln>
        </p:spPr>
      </p:cxnSp>
      <p:cxnSp>
        <p:nvCxnSpPr>
          <p:cNvPr id="19508" name="AutoShape 74"/>
          <p:cNvCxnSpPr>
            <a:cxnSpLocks noChangeAspect="1" noChangeShapeType="1"/>
            <a:stCxn id="19472" idx="6"/>
            <a:endCxn id="19479" idx="0"/>
          </p:cNvCxnSpPr>
          <p:nvPr/>
        </p:nvCxnSpPr>
        <p:spPr bwMode="auto">
          <a:xfrm>
            <a:off x="6470650" y="4167188"/>
            <a:ext cx="179388" cy="1485900"/>
          </a:xfrm>
          <a:prstGeom prst="curvedConnector2">
            <a:avLst/>
          </a:prstGeom>
          <a:noFill/>
          <a:ln w="28575">
            <a:solidFill>
              <a:schemeClr val="tx1"/>
            </a:solidFill>
            <a:round/>
            <a:headEnd/>
            <a:tailEnd type="triangle" w="med" len="med"/>
          </a:ln>
        </p:spPr>
      </p:cxnSp>
      <p:sp>
        <p:nvSpPr>
          <p:cNvPr id="19509" name="Oval 75"/>
          <p:cNvSpPr>
            <a:spLocks noChangeAspect="1" noChangeArrowheads="1"/>
          </p:cNvSpPr>
          <p:nvPr/>
        </p:nvSpPr>
        <p:spPr bwMode="auto">
          <a:xfrm>
            <a:off x="3313113" y="6248400"/>
            <a:ext cx="406400" cy="361950"/>
          </a:xfrm>
          <a:prstGeom prst="ellipse">
            <a:avLst/>
          </a:prstGeom>
          <a:solidFill>
            <a:srgbClr val="C0C0C0"/>
          </a:solidFill>
          <a:ln w="28575">
            <a:solidFill>
              <a:schemeClr val="tx1"/>
            </a:solidFill>
            <a:round/>
            <a:headEnd/>
            <a:tailEnd/>
          </a:ln>
        </p:spPr>
        <p:txBody>
          <a:bodyPr wrap="none" anchor="ctr"/>
          <a:lstStyle/>
          <a:p>
            <a:pPr eaLnBrk="0" hangingPunct="0"/>
            <a:endParaRPr lang="en-US"/>
          </a:p>
        </p:txBody>
      </p:sp>
      <p:sp>
        <p:nvSpPr>
          <p:cNvPr id="19510" name="Text Box 76"/>
          <p:cNvSpPr txBox="1">
            <a:spLocks noChangeAspect="1" noChangeArrowheads="1"/>
          </p:cNvSpPr>
          <p:nvPr/>
        </p:nvSpPr>
        <p:spPr bwMode="auto">
          <a:xfrm>
            <a:off x="3276600" y="6248400"/>
            <a:ext cx="371475" cy="274638"/>
          </a:xfrm>
          <a:prstGeom prst="rect">
            <a:avLst/>
          </a:prstGeom>
          <a:noFill/>
          <a:ln w="9525">
            <a:noFill/>
            <a:prstDash val="sysDot"/>
            <a:miter lim="800000"/>
            <a:headEnd/>
            <a:tailEnd/>
          </a:ln>
        </p:spPr>
        <p:txBody>
          <a:bodyPr wrap="none">
            <a:spAutoFit/>
          </a:bodyPr>
          <a:lstStyle/>
          <a:p>
            <a:r>
              <a:rPr lang="en-US" sz="1200">
                <a:latin typeface="Arial" charset="0"/>
              </a:rPr>
              <a:t>r</a:t>
            </a:r>
            <a:r>
              <a:rPr lang="en-US" sz="1200" baseline="-25000">
                <a:latin typeface="Arial" charset="0"/>
              </a:rPr>
              <a:t>1,c</a:t>
            </a:r>
          </a:p>
        </p:txBody>
      </p:sp>
      <p:cxnSp>
        <p:nvCxnSpPr>
          <p:cNvPr id="19511" name="AutoShape 77"/>
          <p:cNvCxnSpPr>
            <a:cxnSpLocks noChangeAspect="1" noChangeShapeType="1"/>
            <a:stCxn id="19476" idx="4"/>
            <a:endCxn id="19509" idx="0"/>
          </p:cNvCxnSpPr>
          <p:nvPr/>
        </p:nvCxnSpPr>
        <p:spPr bwMode="auto">
          <a:xfrm>
            <a:off x="3046413" y="6029325"/>
            <a:ext cx="469900" cy="209550"/>
          </a:xfrm>
          <a:prstGeom prst="straightConnector1">
            <a:avLst/>
          </a:prstGeom>
          <a:noFill/>
          <a:ln w="28575">
            <a:solidFill>
              <a:schemeClr val="tx1"/>
            </a:solidFill>
            <a:round/>
            <a:headEnd/>
            <a:tailEnd type="triangle" w="med" len="med"/>
          </a:ln>
        </p:spPr>
      </p:cxnSp>
      <p:sp>
        <p:nvSpPr>
          <p:cNvPr id="19512" name="Text Box 78"/>
          <p:cNvSpPr txBox="1">
            <a:spLocks noChangeAspect="1" noChangeArrowheads="1"/>
          </p:cNvSpPr>
          <p:nvPr/>
        </p:nvSpPr>
        <p:spPr bwMode="auto">
          <a:xfrm>
            <a:off x="4767263" y="6365875"/>
            <a:ext cx="336550" cy="274638"/>
          </a:xfrm>
          <a:prstGeom prst="rect">
            <a:avLst/>
          </a:prstGeom>
          <a:noFill/>
          <a:ln w="9525">
            <a:noFill/>
            <a:miter lim="800000"/>
            <a:headEnd/>
            <a:tailEnd/>
          </a:ln>
        </p:spPr>
        <p:txBody>
          <a:bodyPr wrap="none">
            <a:spAutoFit/>
          </a:bodyPr>
          <a:lstStyle/>
          <a:p>
            <a:r>
              <a:rPr lang="en-US" sz="1200">
                <a:latin typeface="Arial" charset="0"/>
              </a:rPr>
              <a:t>…</a:t>
            </a:r>
          </a:p>
        </p:txBody>
      </p:sp>
      <p:sp>
        <p:nvSpPr>
          <p:cNvPr id="19513" name="Oval 79"/>
          <p:cNvSpPr>
            <a:spLocks noChangeAspect="1" noChangeArrowheads="1"/>
          </p:cNvSpPr>
          <p:nvPr/>
        </p:nvSpPr>
        <p:spPr bwMode="auto">
          <a:xfrm>
            <a:off x="5146675" y="6240463"/>
            <a:ext cx="406400" cy="361950"/>
          </a:xfrm>
          <a:prstGeom prst="ellipse">
            <a:avLst/>
          </a:prstGeom>
          <a:solidFill>
            <a:srgbClr val="C0C0C0"/>
          </a:solidFill>
          <a:ln w="28575">
            <a:solidFill>
              <a:schemeClr val="tx1"/>
            </a:solidFill>
            <a:round/>
            <a:headEnd/>
            <a:tailEnd/>
          </a:ln>
        </p:spPr>
        <p:txBody>
          <a:bodyPr wrap="none" anchor="ctr"/>
          <a:lstStyle/>
          <a:p>
            <a:pPr eaLnBrk="0" hangingPunct="0"/>
            <a:endParaRPr lang="en-US"/>
          </a:p>
        </p:txBody>
      </p:sp>
      <p:sp>
        <p:nvSpPr>
          <p:cNvPr id="19514" name="Text Box 80"/>
          <p:cNvSpPr txBox="1">
            <a:spLocks noChangeAspect="1" noChangeArrowheads="1"/>
          </p:cNvSpPr>
          <p:nvPr/>
        </p:nvSpPr>
        <p:spPr bwMode="auto">
          <a:xfrm>
            <a:off x="5180013" y="6248400"/>
            <a:ext cx="336550" cy="274638"/>
          </a:xfrm>
          <a:prstGeom prst="rect">
            <a:avLst/>
          </a:prstGeom>
          <a:noFill/>
          <a:ln w="9525">
            <a:noFill/>
            <a:prstDash val="sysDot"/>
            <a:miter lim="800000"/>
            <a:headEnd/>
            <a:tailEnd/>
          </a:ln>
        </p:spPr>
        <p:txBody>
          <a:bodyPr wrap="none">
            <a:spAutoFit/>
          </a:bodyPr>
          <a:lstStyle/>
          <a:p>
            <a:r>
              <a:rPr lang="en-US" sz="1200">
                <a:latin typeface="Arial" charset="0"/>
              </a:rPr>
              <a:t>r</a:t>
            </a:r>
            <a:r>
              <a:rPr lang="en-US" sz="1200" baseline="-25000">
                <a:latin typeface="Arial" charset="0"/>
              </a:rPr>
              <a:t>i,c</a:t>
            </a:r>
          </a:p>
        </p:txBody>
      </p:sp>
      <p:cxnSp>
        <p:nvCxnSpPr>
          <p:cNvPr id="19515" name="AutoShape 81"/>
          <p:cNvCxnSpPr>
            <a:cxnSpLocks noChangeAspect="1" noChangeShapeType="1"/>
            <a:stCxn id="19478" idx="4"/>
            <a:endCxn id="19513" idx="0"/>
          </p:cNvCxnSpPr>
          <p:nvPr/>
        </p:nvCxnSpPr>
        <p:spPr bwMode="auto">
          <a:xfrm>
            <a:off x="4851400" y="6029325"/>
            <a:ext cx="498475" cy="203200"/>
          </a:xfrm>
          <a:prstGeom prst="straightConnector1">
            <a:avLst/>
          </a:prstGeom>
          <a:noFill/>
          <a:ln w="28575">
            <a:solidFill>
              <a:schemeClr val="tx1"/>
            </a:solidFill>
            <a:round/>
            <a:headEnd/>
            <a:tailEnd type="triangle" w="med" len="med"/>
          </a:ln>
        </p:spPr>
      </p:cxnSp>
      <p:sp>
        <p:nvSpPr>
          <p:cNvPr id="19516" name="Oval 82"/>
          <p:cNvSpPr>
            <a:spLocks noChangeAspect="1" noChangeArrowheads="1"/>
          </p:cNvSpPr>
          <p:nvPr/>
        </p:nvSpPr>
        <p:spPr bwMode="auto">
          <a:xfrm>
            <a:off x="6989763" y="6248400"/>
            <a:ext cx="406400" cy="361950"/>
          </a:xfrm>
          <a:prstGeom prst="ellipse">
            <a:avLst/>
          </a:prstGeom>
          <a:solidFill>
            <a:srgbClr val="C0C0C0"/>
          </a:solidFill>
          <a:ln w="28575">
            <a:solidFill>
              <a:schemeClr val="tx1"/>
            </a:solidFill>
            <a:round/>
            <a:headEnd/>
            <a:tailEnd/>
          </a:ln>
        </p:spPr>
        <p:txBody>
          <a:bodyPr wrap="none" anchor="ctr"/>
          <a:lstStyle/>
          <a:p>
            <a:pPr eaLnBrk="0" hangingPunct="0"/>
            <a:endParaRPr lang="en-US"/>
          </a:p>
        </p:txBody>
      </p:sp>
      <p:cxnSp>
        <p:nvCxnSpPr>
          <p:cNvPr id="19517" name="AutoShape 83"/>
          <p:cNvCxnSpPr>
            <a:cxnSpLocks noChangeAspect="1" noChangeShapeType="1"/>
            <a:stCxn id="19479" idx="4"/>
            <a:endCxn id="19516" idx="0"/>
          </p:cNvCxnSpPr>
          <p:nvPr/>
        </p:nvCxnSpPr>
        <p:spPr bwMode="auto">
          <a:xfrm>
            <a:off x="6650038" y="6029325"/>
            <a:ext cx="542925" cy="209550"/>
          </a:xfrm>
          <a:prstGeom prst="straightConnector1">
            <a:avLst/>
          </a:prstGeom>
          <a:noFill/>
          <a:ln w="28575">
            <a:solidFill>
              <a:schemeClr val="tx1"/>
            </a:solidFill>
            <a:round/>
            <a:headEnd/>
            <a:tailEnd type="triangle" w="med" len="med"/>
          </a:ln>
        </p:spPr>
      </p:cxnSp>
      <p:sp>
        <p:nvSpPr>
          <p:cNvPr id="19518" name="Text Box 84"/>
          <p:cNvSpPr txBox="1">
            <a:spLocks noChangeAspect="1" noChangeArrowheads="1"/>
          </p:cNvSpPr>
          <p:nvPr/>
        </p:nvSpPr>
        <p:spPr bwMode="auto">
          <a:xfrm>
            <a:off x="6608763" y="6365875"/>
            <a:ext cx="336550" cy="274638"/>
          </a:xfrm>
          <a:prstGeom prst="rect">
            <a:avLst/>
          </a:prstGeom>
          <a:noFill/>
          <a:ln w="9525">
            <a:noFill/>
            <a:miter lim="800000"/>
            <a:headEnd/>
            <a:tailEnd/>
          </a:ln>
        </p:spPr>
        <p:txBody>
          <a:bodyPr wrap="none">
            <a:spAutoFit/>
          </a:bodyPr>
          <a:lstStyle/>
          <a:p>
            <a:r>
              <a:rPr lang="en-US" sz="1200">
                <a:latin typeface="Arial" charset="0"/>
              </a:rPr>
              <a:t>…</a:t>
            </a:r>
          </a:p>
        </p:txBody>
      </p:sp>
      <p:sp>
        <p:nvSpPr>
          <p:cNvPr id="19519" name="Text Box 85"/>
          <p:cNvSpPr txBox="1">
            <a:spLocks noChangeAspect="1" noChangeArrowheads="1"/>
          </p:cNvSpPr>
          <p:nvPr/>
        </p:nvSpPr>
        <p:spPr bwMode="auto">
          <a:xfrm>
            <a:off x="6022975" y="6365875"/>
            <a:ext cx="436563" cy="274638"/>
          </a:xfrm>
          <a:prstGeom prst="rect">
            <a:avLst/>
          </a:prstGeom>
          <a:noFill/>
          <a:ln w="9525">
            <a:noFill/>
            <a:prstDash val="sysDot"/>
            <a:miter lim="800000"/>
            <a:headEnd/>
            <a:tailEnd/>
          </a:ln>
        </p:spPr>
        <p:txBody>
          <a:bodyPr wrap="none">
            <a:spAutoFit/>
          </a:bodyPr>
          <a:lstStyle/>
          <a:p>
            <a:r>
              <a:rPr lang="en-US" sz="1200">
                <a:latin typeface="Arial" charset="0"/>
              </a:rPr>
              <a:t>R</a:t>
            </a:r>
            <a:r>
              <a:rPr lang="en-US" sz="1200" baseline="-25000">
                <a:latin typeface="Arial" charset="0"/>
              </a:rPr>
              <a:t>n,1</a:t>
            </a:r>
          </a:p>
        </p:txBody>
      </p:sp>
      <p:sp>
        <p:nvSpPr>
          <p:cNvPr id="19520" name="Text Box 86"/>
          <p:cNvSpPr txBox="1">
            <a:spLocks noChangeAspect="1" noChangeArrowheads="1"/>
          </p:cNvSpPr>
          <p:nvPr/>
        </p:nvSpPr>
        <p:spPr bwMode="auto">
          <a:xfrm>
            <a:off x="7023100" y="6365875"/>
            <a:ext cx="430213" cy="274638"/>
          </a:xfrm>
          <a:prstGeom prst="rect">
            <a:avLst/>
          </a:prstGeom>
          <a:noFill/>
          <a:ln w="9525">
            <a:noFill/>
            <a:prstDash val="sysDot"/>
            <a:miter lim="800000"/>
            <a:headEnd/>
            <a:tailEnd/>
          </a:ln>
        </p:spPr>
        <p:txBody>
          <a:bodyPr wrap="none">
            <a:spAutoFit/>
          </a:bodyPr>
          <a:lstStyle/>
          <a:p>
            <a:r>
              <a:rPr lang="en-US" sz="1200">
                <a:latin typeface="Arial" charset="0"/>
              </a:rPr>
              <a:t>R</a:t>
            </a:r>
            <a:r>
              <a:rPr lang="en-US" sz="1200" baseline="-25000">
                <a:latin typeface="Arial" charset="0"/>
              </a:rPr>
              <a:t>n,c</a:t>
            </a:r>
          </a:p>
        </p:txBody>
      </p:sp>
      <p:sp>
        <p:nvSpPr>
          <p:cNvPr id="19521" name="Text Box 87"/>
          <p:cNvSpPr txBox="1">
            <a:spLocks noChangeAspect="1" noChangeArrowheads="1"/>
          </p:cNvSpPr>
          <p:nvPr/>
        </p:nvSpPr>
        <p:spPr bwMode="auto">
          <a:xfrm>
            <a:off x="3492500" y="6380163"/>
            <a:ext cx="233363" cy="198437"/>
          </a:xfrm>
          <a:prstGeom prst="rect">
            <a:avLst/>
          </a:prstGeom>
          <a:noFill/>
          <a:ln w="9525">
            <a:noFill/>
            <a:miter lim="800000"/>
            <a:headEnd/>
            <a:tailEnd/>
          </a:ln>
        </p:spPr>
        <p:txBody>
          <a:bodyPr wrap="none">
            <a:spAutoFit/>
          </a:bodyPr>
          <a:lstStyle/>
          <a:p>
            <a:r>
              <a:rPr lang="en-US" sz="700">
                <a:latin typeface="Arial" charset="0"/>
              </a:rPr>
              <a:t>1</a:t>
            </a:r>
          </a:p>
        </p:txBody>
      </p:sp>
      <p:sp>
        <p:nvSpPr>
          <p:cNvPr id="19522" name="Text Box 88"/>
          <p:cNvSpPr txBox="1">
            <a:spLocks noChangeAspect="1" noChangeArrowheads="1"/>
          </p:cNvSpPr>
          <p:nvPr/>
        </p:nvSpPr>
        <p:spPr bwMode="auto">
          <a:xfrm>
            <a:off x="5334000" y="6477000"/>
            <a:ext cx="203200" cy="198438"/>
          </a:xfrm>
          <a:prstGeom prst="rect">
            <a:avLst/>
          </a:prstGeom>
          <a:noFill/>
          <a:ln w="9525">
            <a:noFill/>
            <a:miter lim="800000"/>
            <a:headEnd/>
            <a:tailEnd/>
          </a:ln>
        </p:spPr>
        <p:txBody>
          <a:bodyPr wrap="none">
            <a:spAutoFit/>
          </a:bodyPr>
          <a:lstStyle/>
          <a:p>
            <a:r>
              <a:rPr lang="en-US" sz="700">
                <a:latin typeface="Arial" charset="0"/>
              </a:rPr>
              <a:t>i</a:t>
            </a:r>
          </a:p>
        </p:txBody>
      </p:sp>
      <p:sp>
        <p:nvSpPr>
          <p:cNvPr id="19523" name="Text Box 89"/>
          <p:cNvSpPr txBox="1">
            <a:spLocks noChangeAspect="1" noChangeArrowheads="1"/>
          </p:cNvSpPr>
          <p:nvPr/>
        </p:nvSpPr>
        <p:spPr bwMode="auto">
          <a:xfrm>
            <a:off x="7237413" y="6451600"/>
            <a:ext cx="233362" cy="198438"/>
          </a:xfrm>
          <a:prstGeom prst="rect">
            <a:avLst/>
          </a:prstGeom>
          <a:noFill/>
          <a:ln w="9525">
            <a:noFill/>
            <a:miter lim="800000"/>
            <a:headEnd/>
            <a:tailEnd/>
          </a:ln>
        </p:spPr>
        <p:txBody>
          <a:bodyPr wrap="none">
            <a:spAutoFit/>
          </a:bodyPr>
          <a:lstStyle/>
          <a:p>
            <a:r>
              <a:rPr lang="en-US" sz="700">
                <a:latin typeface="Arial" charset="0"/>
              </a:rPr>
              <a:t>n</a:t>
            </a:r>
          </a:p>
        </p:txBody>
      </p:sp>
      <p:cxnSp>
        <p:nvCxnSpPr>
          <p:cNvPr id="19524" name="AutoShape 90"/>
          <p:cNvCxnSpPr>
            <a:cxnSpLocks noChangeAspect="1" noChangeShapeType="1"/>
          </p:cNvCxnSpPr>
          <p:nvPr/>
        </p:nvCxnSpPr>
        <p:spPr bwMode="auto">
          <a:xfrm>
            <a:off x="2895600" y="3586163"/>
            <a:ext cx="646113" cy="1587"/>
          </a:xfrm>
          <a:prstGeom prst="straightConnector1">
            <a:avLst/>
          </a:prstGeom>
          <a:noFill/>
          <a:ln w="28575">
            <a:solidFill>
              <a:schemeClr val="tx1"/>
            </a:solidFill>
            <a:round/>
            <a:headEnd/>
            <a:tailEnd type="triangle" w="med" len="med"/>
          </a:ln>
        </p:spPr>
      </p:cxnSp>
      <p:cxnSp>
        <p:nvCxnSpPr>
          <p:cNvPr id="19525" name="AutoShape 91"/>
          <p:cNvCxnSpPr>
            <a:cxnSpLocks noChangeAspect="1" noChangeShapeType="1"/>
          </p:cNvCxnSpPr>
          <p:nvPr/>
        </p:nvCxnSpPr>
        <p:spPr bwMode="auto">
          <a:xfrm>
            <a:off x="3846513" y="3586163"/>
            <a:ext cx="415925" cy="0"/>
          </a:xfrm>
          <a:prstGeom prst="straightConnector1">
            <a:avLst/>
          </a:prstGeom>
          <a:noFill/>
          <a:ln w="28575">
            <a:solidFill>
              <a:schemeClr val="tx1"/>
            </a:solidFill>
            <a:round/>
            <a:headEnd/>
            <a:tailEnd type="triangle" w="med" len="med"/>
          </a:ln>
        </p:spPr>
      </p:cxnSp>
      <p:sp>
        <p:nvSpPr>
          <p:cNvPr id="19526" name="Text Box 92"/>
          <p:cNvSpPr txBox="1">
            <a:spLocks noChangeAspect="1" noChangeArrowheads="1"/>
          </p:cNvSpPr>
          <p:nvPr/>
        </p:nvSpPr>
        <p:spPr bwMode="auto">
          <a:xfrm>
            <a:off x="3535363" y="3502025"/>
            <a:ext cx="336550" cy="274638"/>
          </a:xfrm>
          <a:prstGeom prst="rect">
            <a:avLst/>
          </a:prstGeom>
          <a:noFill/>
          <a:ln w="9525">
            <a:noFill/>
            <a:miter lim="800000"/>
            <a:headEnd/>
            <a:tailEnd/>
          </a:ln>
        </p:spPr>
        <p:txBody>
          <a:bodyPr wrap="none">
            <a:spAutoFit/>
          </a:bodyPr>
          <a:lstStyle/>
          <a:p>
            <a:r>
              <a:rPr lang="en-US" sz="1200">
                <a:latin typeface="Arial" charset="0"/>
              </a:rPr>
              <a:t>…</a:t>
            </a:r>
          </a:p>
        </p:txBody>
      </p:sp>
      <p:cxnSp>
        <p:nvCxnSpPr>
          <p:cNvPr id="19527" name="AutoShape 93"/>
          <p:cNvCxnSpPr>
            <a:cxnSpLocks noChangeAspect="1" noChangeShapeType="1"/>
          </p:cNvCxnSpPr>
          <p:nvPr/>
        </p:nvCxnSpPr>
        <p:spPr bwMode="auto">
          <a:xfrm>
            <a:off x="2895600" y="4729163"/>
            <a:ext cx="646113" cy="0"/>
          </a:xfrm>
          <a:prstGeom prst="straightConnector1">
            <a:avLst/>
          </a:prstGeom>
          <a:noFill/>
          <a:ln w="28575">
            <a:solidFill>
              <a:schemeClr val="tx1"/>
            </a:solidFill>
            <a:round/>
            <a:headEnd/>
            <a:tailEnd type="triangle" w="med" len="med"/>
          </a:ln>
        </p:spPr>
      </p:cxnSp>
      <p:cxnSp>
        <p:nvCxnSpPr>
          <p:cNvPr id="19528" name="AutoShape 94"/>
          <p:cNvCxnSpPr>
            <a:cxnSpLocks noChangeAspect="1" noChangeShapeType="1"/>
          </p:cNvCxnSpPr>
          <p:nvPr/>
        </p:nvCxnSpPr>
        <p:spPr bwMode="auto">
          <a:xfrm>
            <a:off x="3846513" y="4729163"/>
            <a:ext cx="415925" cy="0"/>
          </a:xfrm>
          <a:prstGeom prst="straightConnector1">
            <a:avLst/>
          </a:prstGeom>
          <a:noFill/>
          <a:ln w="28575">
            <a:solidFill>
              <a:schemeClr val="tx1"/>
            </a:solidFill>
            <a:round/>
            <a:headEnd/>
            <a:tailEnd type="triangle" w="med" len="med"/>
          </a:ln>
        </p:spPr>
      </p:cxnSp>
      <p:sp>
        <p:nvSpPr>
          <p:cNvPr id="19529" name="Text Box 95"/>
          <p:cNvSpPr txBox="1">
            <a:spLocks noChangeAspect="1" noChangeArrowheads="1"/>
          </p:cNvSpPr>
          <p:nvPr/>
        </p:nvSpPr>
        <p:spPr bwMode="auto">
          <a:xfrm>
            <a:off x="3535363" y="4645025"/>
            <a:ext cx="336550" cy="274638"/>
          </a:xfrm>
          <a:prstGeom prst="rect">
            <a:avLst/>
          </a:prstGeom>
          <a:noFill/>
          <a:ln w="9525">
            <a:noFill/>
            <a:miter lim="800000"/>
            <a:headEnd/>
            <a:tailEnd/>
          </a:ln>
        </p:spPr>
        <p:txBody>
          <a:bodyPr wrap="none">
            <a:spAutoFit/>
          </a:bodyPr>
          <a:lstStyle/>
          <a:p>
            <a:r>
              <a:rPr lang="en-US" sz="1200">
                <a:latin typeface="Arial" charset="0"/>
              </a:rPr>
              <a:t>…</a:t>
            </a:r>
          </a:p>
        </p:txBody>
      </p:sp>
      <p:sp>
        <p:nvSpPr>
          <p:cNvPr id="74" name="Slide Number Placeholder 73"/>
          <p:cNvSpPr>
            <a:spLocks noGrp="1"/>
          </p:cNvSpPr>
          <p:nvPr>
            <p:ph type="sldNum" sz="quarter" idx="12"/>
          </p:nvPr>
        </p:nvSpPr>
        <p:spPr/>
        <p:txBody>
          <a:bodyPr/>
          <a:lstStyle/>
          <a:p>
            <a:pPr>
              <a:defRPr/>
            </a:pPr>
            <a:fld id="{193C4F32-5F53-4DA8-A041-9089F3E61399}" type="slidenum">
              <a:rPr lang="en-US" smtClean="0"/>
              <a:pPr>
                <a:defRPr/>
              </a:pPr>
              <a:t>167</a:t>
            </a:fld>
            <a:endParaRPr lang="en-US"/>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3" name="Rectangle 2"/>
          <p:cNvSpPr>
            <a:spLocks noGrp="1" noChangeArrowheads="1"/>
          </p:cNvSpPr>
          <p:nvPr>
            <p:ph type="title" idx="4294967295"/>
          </p:nvPr>
        </p:nvSpPr>
        <p:spPr>
          <a:xfrm>
            <a:off x="1350963" y="747713"/>
            <a:ext cx="7793037" cy="700087"/>
          </a:xfrm>
        </p:spPr>
        <p:txBody>
          <a:bodyPr/>
          <a:lstStyle/>
          <a:p>
            <a:pPr eaLnBrk="1" hangingPunct="1"/>
            <a:r>
              <a:rPr lang="en-US" dirty="0" smtClean="0"/>
              <a:t>Forward-Backward Computation of Posterior Probabilities</a:t>
            </a:r>
          </a:p>
        </p:txBody>
      </p:sp>
      <p:graphicFrame>
        <p:nvGraphicFramePr>
          <p:cNvPr id="20482" name="Object 4"/>
          <p:cNvGraphicFramePr>
            <a:graphicFrameLocks noChangeAspect="1"/>
          </p:cNvGraphicFramePr>
          <p:nvPr/>
        </p:nvGraphicFramePr>
        <p:xfrm>
          <a:off x="1033463" y="2252663"/>
          <a:ext cx="6772275" cy="723900"/>
        </p:xfrm>
        <a:graphic>
          <a:graphicData uri="http://schemas.openxmlformats.org/presentationml/2006/ole">
            <p:oleObj spid="_x0000_s286722" name="Equation" r:id="rId4" imgW="3035160" imgH="304560" progId="Equation.3">
              <p:embed/>
            </p:oleObj>
          </a:graphicData>
        </a:graphic>
      </p:graphicFrame>
      <p:sp>
        <p:nvSpPr>
          <p:cNvPr id="20484" name="Rectangle 4"/>
          <p:cNvSpPr>
            <a:spLocks noChangeAspect="1" noChangeArrowheads="1"/>
          </p:cNvSpPr>
          <p:nvPr/>
        </p:nvSpPr>
        <p:spPr bwMode="auto">
          <a:xfrm>
            <a:off x="2362200" y="4483100"/>
            <a:ext cx="4343400" cy="1041400"/>
          </a:xfrm>
          <a:prstGeom prst="rect">
            <a:avLst/>
          </a:prstGeom>
          <a:noFill/>
          <a:ln w="15875" cap="rnd">
            <a:solidFill>
              <a:schemeClr val="tx1"/>
            </a:solidFill>
            <a:prstDash val="sysDot"/>
            <a:miter lim="800000"/>
            <a:headEnd/>
            <a:tailEnd/>
          </a:ln>
        </p:spPr>
        <p:txBody>
          <a:bodyPr wrap="none" anchor="ctr"/>
          <a:lstStyle/>
          <a:p>
            <a:pPr eaLnBrk="0" hangingPunct="0"/>
            <a:endParaRPr lang="en-US"/>
          </a:p>
        </p:txBody>
      </p:sp>
      <p:sp>
        <p:nvSpPr>
          <p:cNvPr id="20485" name="Rectangle 5"/>
          <p:cNvSpPr>
            <a:spLocks noChangeAspect="1" noChangeArrowheads="1"/>
          </p:cNvSpPr>
          <p:nvPr/>
        </p:nvSpPr>
        <p:spPr bwMode="auto">
          <a:xfrm>
            <a:off x="2362200" y="3352800"/>
            <a:ext cx="4343400" cy="1039813"/>
          </a:xfrm>
          <a:prstGeom prst="rect">
            <a:avLst/>
          </a:prstGeom>
          <a:noFill/>
          <a:ln w="15875" cap="rnd">
            <a:solidFill>
              <a:schemeClr val="tx1"/>
            </a:solidFill>
            <a:prstDash val="sysDot"/>
            <a:miter lim="800000"/>
            <a:headEnd/>
            <a:tailEnd/>
          </a:ln>
        </p:spPr>
        <p:txBody>
          <a:bodyPr wrap="none" anchor="ctr"/>
          <a:lstStyle/>
          <a:p>
            <a:pPr eaLnBrk="0" hangingPunct="0"/>
            <a:endParaRPr lang="en-US"/>
          </a:p>
        </p:txBody>
      </p:sp>
      <p:sp>
        <p:nvSpPr>
          <p:cNvPr id="20486" name="Oval 6"/>
          <p:cNvSpPr>
            <a:spLocks noChangeAspect="1" noChangeArrowheads="1"/>
          </p:cNvSpPr>
          <p:nvPr/>
        </p:nvSpPr>
        <p:spPr bwMode="auto">
          <a:xfrm>
            <a:off x="2452688" y="3397250"/>
            <a:ext cx="407987"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20487" name="Text Box 7"/>
          <p:cNvSpPr txBox="1">
            <a:spLocks noChangeAspect="1" noChangeArrowheads="1"/>
          </p:cNvSpPr>
          <p:nvPr/>
        </p:nvSpPr>
        <p:spPr bwMode="auto">
          <a:xfrm>
            <a:off x="4338638" y="3429000"/>
            <a:ext cx="249237" cy="274638"/>
          </a:xfrm>
          <a:prstGeom prst="rect">
            <a:avLst/>
          </a:prstGeom>
          <a:noFill/>
          <a:ln w="9525">
            <a:noFill/>
            <a:miter lim="800000"/>
            <a:headEnd/>
            <a:tailEnd/>
          </a:ln>
        </p:spPr>
        <p:txBody>
          <a:bodyPr wrap="none">
            <a:spAutoFit/>
          </a:bodyPr>
          <a:lstStyle/>
          <a:p>
            <a:r>
              <a:rPr lang="en-US" sz="1200">
                <a:latin typeface="Arial" charset="0"/>
              </a:rPr>
              <a:t>f</a:t>
            </a:r>
            <a:r>
              <a:rPr lang="en-US" sz="1200" baseline="-25000">
                <a:latin typeface="Arial" charset="0"/>
              </a:rPr>
              <a:t>i</a:t>
            </a:r>
          </a:p>
        </p:txBody>
      </p:sp>
      <p:sp>
        <p:nvSpPr>
          <p:cNvPr id="20488" name="Oval 8"/>
          <p:cNvSpPr>
            <a:spLocks noChangeAspect="1" noChangeArrowheads="1"/>
          </p:cNvSpPr>
          <p:nvPr/>
        </p:nvSpPr>
        <p:spPr bwMode="auto">
          <a:xfrm>
            <a:off x="4257675" y="3397250"/>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20489" name="AutoShape 9"/>
          <p:cNvCxnSpPr>
            <a:cxnSpLocks noChangeAspect="1" noChangeShapeType="1"/>
            <a:stCxn id="20488" idx="6"/>
          </p:cNvCxnSpPr>
          <p:nvPr/>
        </p:nvCxnSpPr>
        <p:spPr bwMode="auto">
          <a:xfrm>
            <a:off x="4676775" y="3578225"/>
            <a:ext cx="646113" cy="1588"/>
          </a:xfrm>
          <a:prstGeom prst="straightConnector1">
            <a:avLst/>
          </a:prstGeom>
          <a:noFill/>
          <a:ln w="28575">
            <a:solidFill>
              <a:schemeClr val="tx1"/>
            </a:solidFill>
            <a:round/>
            <a:headEnd/>
            <a:tailEnd type="triangle" w="med" len="med"/>
          </a:ln>
        </p:spPr>
      </p:cxnSp>
      <p:sp>
        <p:nvSpPr>
          <p:cNvPr id="20490" name="Oval 10"/>
          <p:cNvSpPr>
            <a:spLocks noChangeAspect="1" noChangeArrowheads="1"/>
          </p:cNvSpPr>
          <p:nvPr/>
        </p:nvSpPr>
        <p:spPr bwMode="auto">
          <a:xfrm>
            <a:off x="6056313" y="3397250"/>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20491" name="AutoShape 11"/>
          <p:cNvCxnSpPr>
            <a:cxnSpLocks noChangeAspect="1" noChangeShapeType="1"/>
            <a:endCxn id="20490" idx="2"/>
          </p:cNvCxnSpPr>
          <p:nvPr/>
        </p:nvCxnSpPr>
        <p:spPr bwMode="auto">
          <a:xfrm>
            <a:off x="5627688" y="3578225"/>
            <a:ext cx="415925" cy="0"/>
          </a:xfrm>
          <a:prstGeom prst="straightConnector1">
            <a:avLst/>
          </a:prstGeom>
          <a:noFill/>
          <a:ln w="28575">
            <a:solidFill>
              <a:schemeClr val="tx1"/>
            </a:solidFill>
            <a:round/>
            <a:headEnd/>
            <a:tailEnd type="triangle" w="med" len="med"/>
          </a:ln>
        </p:spPr>
      </p:cxnSp>
      <p:sp>
        <p:nvSpPr>
          <p:cNvPr id="20492" name="Text Box 12"/>
          <p:cNvSpPr txBox="1">
            <a:spLocks noChangeAspect="1" noChangeArrowheads="1"/>
          </p:cNvSpPr>
          <p:nvPr/>
        </p:nvSpPr>
        <p:spPr bwMode="auto">
          <a:xfrm>
            <a:off x="5316538" y="3494088"/>
            <a:ext cx="336550" cy="274637"/>
          </a:xfrm>
          <a:prstGeom prst="rect">
            <a:avLst/>
          </a:prstGeom>
          <a:noFill/>
          <a:ln w="9525">
            <a:noFill/>
            <a:miter lim="800000"/>
            <a:headEnd/>
            <a:tailEnd/>
          </a:ln>
        </p:spPr>
        <p:txBody>
          <a:bodyPr wrap="none">
            <a:spAutoFit/>
          </a:bodyPr>
          <a:lstStyle/>
          <a:p>
            <a:r>
              <a:rPr lang="en-US" sz="1200">
                <a:latin typeface="Arial" charset="0"/>
              </a:rPr>
              <a:t>…</a:t>
            </a:r>
          </a:p>
        </p:txBody>
      </p:sp>
      <p:sp>
        <p:nvSpPr>
          <p:cNvPr id="20493" name="Oval 13"/>
          <p:cNvSpPr>
            <a:spLocks noChangeAspect="1" noChangeArrowheads="1"/>
          </p:cNvSpPr>
          <p:nvPr/>
        </p:nvSpPr>
        <p:spPr bwMode="auto">
          <a:xfrm>
            <a:off x="2452688" y="3986213"/>
            <a:ext cx="407987"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20494" name="Text Box 14"/>
          <p:cNvSpPr txBox="1">
            <a:spLocks noChangeAspect="1" noChangeArrowheads="1"/>
          </p:cNvSpPr>
          <p:nvPr/>
        </p:nvSpPr>
        <p:spPr bwMode="auto">
          <a:xfrm>
            <a:off x="4338638" y="4038600"/>
            <a:ext cx="290512" cy="274638"/>
          </a:xfrm>
          <a:prstGeom prst="rect">
            <a:avLst/>
          </a:prstGeom>
          <a:noFill/>
          <a:ln w="9525">
            <a:noFill/>
            <a:miter lim="800000"/>
            <a:headEnd/>
            <a:tailEnd/>
          </a:ln>
        </p:spPr>
        <p:txBody>
          <a:bodyPr wrap="none">
            <a:spAutoFit/>
          </a:bodyPr>
          <a:lstStyle/>
          <a:p>
            <a:r>
              <a:rPr lang="en-US" sz="1200">
                <a:latin typeface="Arial" charset="0"/>
              </a:rPr>
              <a:t>h</a:t>
            </a:r>
            <a:r>
              <a:rPr lang="en-US" sz="1200" baseline="-25000">
                <a:latin typeface="Arial" charset="0"/>
              </a:rPr>
              <a:t>i</a:t>
            </a:r>
          </a:p>
        </p:txBody>
      </p:sp>
      <p:sp>
        <p:nvSpPr>
          <p:cNvPr id="20495" name="Oval 15"/>
          <p:cNvSpPr>
            <a:spLocks noChangeAspect="1" noChangeArrowheads="1"/>
          </p:cNvSpPr>
          <p:nvPr/>
        </p:nvSpPr>
        <p:spPr bwMode="auto">
          <a:xfrm>
            <a:off x="4257675" y="3986213"/>
            <a:ext cx="406400"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20496" name="Oval 16"/>
          <p:cNvSpPr>
            <a:spLocks noChangeAspect="1" noChangeArrowheads="1"/>
          </p:cNvSpPr>
          <p:nvPr/>
        </p:nvSpPr>
        <p:spPr bwMode="auto">
          <a:xfrm>
            <a:off x="6056313" y="3986213"/>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20497" name="AutoShape 17"/>
          <p:cNvCxnSpPr>
            <a:cxnSpLocks noChangeAspect="1" noChangeShapeType="1"/>
            <a:stCxn id="20486" idx="4"/>
            <a:endCxn id="20493" idx="0"/>
          </p:cNvCxnSpPr>
          <p:nvPr/>
        </p:nvCxnSpPr>
        <p:spPr bwMode="auto">
          <a:xfrm>
            <a:off x="2655888" y="3767138"/>
            <a:ext cx="0" cy="211137"/>
          </a:xfrm>
          <a:prstGeom prst="straightConnector1">
            <a:avLst/>
          </a:prstGeom>
          <a:noFill/>
          <a:ln w="28575">
            <a:solidFill>
              <a:schemeClr val="tx1"/>
            </a:solidFill>
            <a:round/>
            <a:headEnd/>
            <a:tailEnd type="triangle" w="med" len="med"/>
          </a:ln>
        </p:spPr>
      </p:cxnSp>
      <p:cxnSp>
        <p:nvCxnSpPr>
          <p:cNvPr id="20498" name="AutoShape 18"/>
          <p:cNvCxnSpPr>
            <a:cxnSpLocks noChangeAspect="1" noChangeShapeType="1"/>
            <a:stCxn id="20490" idx="4"/>
            <a:endCxn id="20496" idx="0"/>
          </p:cNvCxnSpPr>
          <p:nvPr/>
        </p:nvCxnSpPr>
        <p:spPr bwMode="auto">
          <a:xfrm>
            <a:off x="6259513" y="3767138"/>
            <a:ext cx="0" cy="211137"/>
          </a:xfrm>
          <a:prstGeom prst="straightConnector1">
            <a:avLst/>
          </a:prstGeom>
          <a:noFill/>
          <a:ln w="28575">
            <a:solidFill>
              <a:schemeClr val="tx1"/>
            </a:solidFill>
            <a:round/>
            <a:headEnd/>
            <a:tailEnd type="triangle" w="med" len="med"/>
          </a:ln>
        </p:spPr>
      </p:cxnSp>
      <p:cxnSp>
        <p:nvCxnSpPr>
          <p:cNvPr id="20499" name="AutoShape 19"/>
          <p:cNvCxnSpPr>
            <a:cxnSpLocks noChangeAspect="1" noChangeShapeType="1"/>
            <a:stCxn id="20488" idx="4"/>
            <a:endCxn id="20495" idx="0"/>
          </p:cNvCxnSpPr>
          <p:nvPr/>
        </p:nvCxnSpPr>
        <p:spPr bwMode="auto">
          <a:xfrm>
            <a:off x="4460875" y="3767138"/>
            <a:ext cx="0" cy="211137"/>
          </a:xfrm>
          <a:prstGeom prst="straightConnector1">
            <a:avLst/>
          </a:prstGeom>
          <a:noFill/>
          <a:ln w="28575">
            <a:solidFill>
              <a:schemeClr val="tx1"/>
            </a:solidFill>
            <a:round/>
            <a:headEnd/>
            <a:tailEnd type="triangle" w="med" len="med"/>
          </a:ln>
        </p:spPr>
      </p:cxnSp>
      <p:sp>
        <p:nvSpPr>
          <p:cNvPr id="20500" name="Oval 20"/>
          <p:cNvSpPr>
            <a:spLocks noChangeAspect="1" noChangeArrowheads="1"/>
          </p:cNvSpPr>
          <p:nvPr/>
        </p:nvSpPr>
        <p:spPr bwMode="auto">
          <a:xfrm>
            <a:off x="2843213" y="5659438"/>
            <a:ext cx="406400"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20501" name="Text Box 21"/>
          <p:cNvSpPr txBox="1">
            <a:spLocks noChangeAspect="1" noChangeArrowheads="1"/>
          </p:cNvSpPr>
          <p:nvPr/>
        </p:nvSpPr>
        <p:spPr bwMode="auto">
          <a:xfrm>
            <a:off x="4729163" y="5715000"/>
            <a:ext cx="290512" cy="274638"/>
          </a:xfrm>
          <a:prstGeom prst="rect">
            <a:avLst/>
          </a:prstGeom>
          <a:noFill/>
          <a:ln w="9525">
            <a:noFill/>
            <a:miter lim="800000"/>
            <a:headEnd/>
            <a:tailEnd/>
          </a:ln>
        </p:spPr>
        <p:txBody>
          <a:bodyPr wrap="none">
            <a:spAutoFit/>
          </a:bodyPr>
          <a:lstStyle/>
          <a:p>
            <a:r>
              <a:rPr lang="en-US" sz="1200">
                <a:latin typeface="Arial" charset="0"/>
              </a:rPr>
              <a:t>g</a:t>
            </a:r>
            <a:r>
              <a:rPr lang="en-US" sz="1200" baseline="-25000">
                <a:latin typeface="Arial" charset="0"/>
              </a:rPr>
              <a:t>i</a:t>
            </a:r>
          </a:p>
        </p:txBody>
      </p:sp>
      <p:sp>
        <p:nvSpPr>
          <p:cNvPr id="20502" name="Oval 22"/>
          <p:cNvSpPr>
            <a:spLocks noChangeAspect="1" noChangeArrowheads="1"/>
          </p:cNvSpPr>
          <p:nvPr/>
        </p:nvSpPr>
        <p:spPr bwMode="auto">
          <a:xfrm>
            <a:off x="4648200" y="5659438"/>
            <a:ext cx="406400"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20503" name="Oval 23"/>
          <p:cNvSpPr>
            <a:spLocks noChangeAspect="1" noChangeArrowheads="1"/>
          </p:cNvSpPr>
          <p:nvPr/>
        </p:nvSpPr>
        <p:spPr bwMode="auto">
          <a:xfrm>
            <a:off x="6446838" y="5659438"/>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20504" name="AutoShape 24"/>
          <p:cNvCxnSpPr>
            <a:cxnSpLocks noChangeAspect="1" noChangeShapeType="1"/>
            <a:stCxn id="20503" idx="4"/>
            <a:endCxn id="20512" idx="0"/>
          </p:cNvCxnSpPr>
          <p:nvPr/>
        </p:nvCxnSpPr>
        <p:spPr bwMode="auto">
          <a:xfrm flipH="1">
            <a:off x="6197600" y="6029325"/>
            <a:ext cx="452438" cy="209550"/>
          </a:xfrm>
          <a:prstGeom prst="straightConnector1">
            <a:avLst/>
          </a:prstGeom>
          <a:noFill/>
          <a:ln w="28575">
            <a:solidFill>
              <a:schemeClr val="tx1"/>
            </a:solidFill>
            <a:round/>
            <a:headEnd/>
            <a:tailEnd type="triangle" w="med" len="med"/>
          </a:ln>
        </p:spPr>
      </p:cxnSp>
      <p:cxnSp>
        <p:nvCxnSpPr>
          <p:cNvPr id="20505" name="AutoShape 25"/>
          <p:cNvCxnSpPr>
            <a:cxnSpLocks noChangeAspect="1" noChangeShapeType="1"/>
            <a:stCxn id="20502" idx="4"/>
            <a:endCxn id="20510" idx="0"/>
          </p:cNvCxnSpPr>
          <p:nvPr/>
        </p:nvCxnSpPr>
        <p:spPr bwMode="auto">
          <a:xfrm flipH="1">
            <a:off x="4432300" y="6029325"/>
            <a:ext cx="419100" cy="209550"/>
          </a:xfrm>
          <a:prstGeom prst="straightConnector1">
            <a:avLst/>
          </a:prstGeom>
          <a:noFill/>
          <a:ln w="28575">
            <a:solidFill>
              <a:schemeClr val="tx1"/>
            </a:solidFill>
            <a:round/>
            <a:headEnd/>
            <a:tailEnd type="triangle" w="med" len="med"/>
          </a:ln>
        </p:spPr>
      </p:cxnSp>
      <p:sp>
        <p:nvSpPr>
          <p:cNvPr id="20506" name="Text Box 26"/>
          <p:cNvSpPr txBox="1">
            <a:spLocks noChangeAspect="1" noChangeArrowheads="1"/>
          </p:cNvSpPr>
          <p:nvPr/>
        </p:nvSpPr>
        <p:spPr bwMode="auto">
          <a:xfrm>
            <a:off x="2932113" y="6365875"/>
            <a:ext cx="336550" cy="274638"/>
          </a:xfrm>
          <a:prstGeom prst="rect">
            <a:avLst/>
          </a:prstGeom>
          <a:noFill/>
          <a:ln w="9525">
            <a:noFill/>
            <a:miter lim="800000"/>
            <a:headEnd/>
            <a:tailEnd/>
          </a:ln>
        </p:spPr>
        <p:txBody>
          <a:bodyPr wrap="none">
            <a:spAutoFit/>
          </a:bodyPr>
          <a:lstStyle/>
          <a:p>
            <a:r>
              <a:rPr lang="en-US" sz="1200">
                <a:latin typeface="Arial" charset="0"/>
              </a:rPr>
              <a:t>…</a:t>
            </a:r>
          </a:p>
        </p:txBody>
      </p:sp>
      <p:cxnSp>
        <p:nvCxnSpPr>
          <p:cNvPr id="20507" name="AutoShape 27"/>
          <p:cNvCxnSpPr>
            <a:cxnSpLocks noChangeAspect="1" noChangeShapeType="1"/>
            <a:stCxn id="20500" idx="4"/>
            <a:endCxn id="20508" idx="0"/>
          </p:cNvCxnSpPr>
          <p:nvPr/>
        </p:nvCxnSpPr>
        <p:spPr bwMode="auto">
          <a:xfrm flipH="1">
            <a:off x="2611438" y="6029325"/>
            <a:ext cx="434975" cy="209550"/>
          </a:xfrm>
          <a:prstGeom prst="straightConnector1">
            <a:avLst/>
          </a:prstGeom>
          <a:noFill/>
          <a:ln w="28575">
            <a:solidFill>
              <a:schemeClr val="tx1"/>
            </a:solidFill>
            <a:round/>
            <a:headEnd/>
            <a:tailEnd type="triangle" w="med" len="med"/>
          </a:ln>
        </p:spPr>
      </p:cxnSp>
      <p:sp>
        <p:nvSpPr>
          <p:cNvPr id="20508" name="Oval 28"/>
          <p:cNvSpPr>
            <a:spLocks noChangeAspect="1" noChangeArrowheads="1"/>
          </p:cNvSpPr>
          <p:nvPr/>
        </p:nvSpPr>
        <p:spPr bwMode="auto">
          <a:xfrm>
            <a:off x="2408238" y="6248400"/>
            <a:ext cx="406400" cy="361950"/>
          </a:xfrm>
          <a:prstGeom prst="ellipse">
            <a:avLst/>
          </a:prstGeom>
          <a:solidFill>
            <a:srgbClr val="C0C0C0"/>
          </a:solidFill>
          <a:ln w="28575">
            <a:solidFill>
              <a:schemeClr val="tx1"/>
            </a:solidFill>
            <a:round/>
            <a:headEnd/>
            <a:tailEnd/>
          </a:ln>
        </p:spPr>
        <p:txBody>
          <a:bodyPr wrap="none" anchor="ctr"/>
          <a:lstStyle/>
          <a:p>
            <a:pPr eaLnBrk="0" hangingPunct="0"/>
            <a:endParaRPr lang="en-US"/>
          </a:p>
        </p:txBody>
      </p:sp>
      <p:sp>
        <p:nvSpPr>
          <p:cNvPr id="20509" name="Text Box 29"/>
          <p:cNvSpPr txBox="1">
            <a:spLocks noChangeAspect="1" noChangeArrowheads="1"/>
          </p:cNvSpPr>
          <p:nvPr/>
        </p:nvSpPr>
        <p:spPr bwMode="auto">
          <a:xfrm>
            <a:off x="2459038" y="6278563"/>
            <a:ext cx="377825" cy="274637"/>
          </a:xfrm>
          <a:prstGeom prst="rect">
            <a:avLst/>
          </a:prstGeom>
          <a:noFill/>
          <a:ln w="9525">
            <a:noFill/>
            <a:prstDash val="sysDot"/>
            <a:miter lim="800000"/>
            <a:headEnd/>
            <a:tailEnd/>
          </a:ln>
        </p:spPr>
        <p:txBody>
          <a:bodyPr wrap="none">
            <a:spAutoFit/>
          </a:bodyPr>
          <a:lstStyle/>
          <a:p>
            <a:r>
              <a:rPr lang="en-US" sz="1200">
                <a:latin typeface="Arial" charset="0"/>
              </a:rPr>
              <a:t>r</a:t>
            </a:r>
            <a:r>
              <a:rPr lang="en-US" sz="1200" baseline="-25000">
                <a:latin typeface="Arial" charset="0"/>
              </a:rPr>
              <a:t>1,1</a:t>
            </a:r>
          </a:p>
        </p:txBody>
      </p:sp>
      <p:sp>
        <p:nvSpPr>
          <p:cNvPr id="20510" name="Oval 30"/>
          <p:cNvSpPr>
            <a:spLocks noChangeAspect="1" noChangeArrowheads="1"/>
          </p:cNvSpPr>
          <p:nvPr/>
        </p:nvSpPr>
        <p:spPr bwMode="auto">
          <a:xfrm>
            <a:off x="4229100" y="6248400"/>
            <a:ext cx="407988" cy="361950"/>
          </a:xfrm>
          <a:prstGeom prst="ellipse">
            <a:avLst/>
          </a:prstGeom>
          <a:solidFill>
            <a:srgbClr val="C0C0C0"/>
          </a:solidFill>
          <a:ln w="28575">
            <a:solidFill>
              <a:schemeClr val="tx1"/>
            </a:solidFill>
            <a:round/>
            <a:headEnd/>
            <a:tailEnd/>
          </a:ln>
        </p:spPr>
        <p:txBody>
          <a:bodyPr wrap="none" anchor="ctr"/>
          <a:lstStyle/>
          <a:p>
            <a:pPr eaLnBrk="0" hangingPunct="0"/>
            <a:endParaRPr lang="en-US"/>
          </a:p>
        </p:txBody>
      </p:sp>
      <p:sp>
        <p:nvSpPr>
          <p:cNvPr id="20511" name="Text Box 31"/>
          <p:cNvSpPr txBox="1">
            <a:spLocks noChangeAspect="1" noChangeArrowheads="1"/>
          </p:cNvSpPr>
          <p:nvPr/>
        </p:nvSpPr>
        <p:spPr bwMode="auto">
          <a:xfrm>
            <a:off x="4275138" y="6248400"/>
            <a:ext cx="342900" cy="274638"/>
          </a:xfrm>
          <a:prstGeom prst="rect">
            <a:avLst/>
          </a:prstGeom>
          <a:noFill/>
          <a:ln w="9525">
            <a:noFill/>
            <a:prstDash val="sysDot"/>
            <a:miter lim="800000"/>
            <a:headEnd/>
            <a:tailEnd/>
          </a:ln>
        </p:spPr>
        <p:txBody>
          <a:bodyPr wrap="none">
            <a:spAutoFit/>
          </a:bodyPr>
          <a:lstStyle/>
          <a:p>
            <a:r>
              <a:rPr lang="en-US" sz="1200">
                <a:latin typeface="Arial" charset="0"/>
              </a:rPr>
              <a:t>r</a:t>
            </a:r>
            <a:r>
              <a:rPr lang="en-US" sz="1200" baseline="-25000">
                <a:latin typeface="Arial" charset="0"/>
              </a:rPr>
              <a:t>i,1</a:t>
            </a:r>
          </a:p>
        </p:txBody>
      </p:sp>
      <p:sp>
        <p:nvSpPr>
          <p:cNvPr id="20512" name="Oval 32"/>
          <p:cNvSpPr>
            <a:spLocks noChangeAspect="1" noChangeArrowheads="1"/>
          </p:cNvSpPr>
          <p:nvPr/>
        </p:nvSpPr>
        <p:spPr bwMode="auto">
          <a:xfrm>
            <a:off x="5994400" y="6248400"/>
            <a:ext cx="406400" cy="361950"/>
          </a:xfrm>
          <a:prstGeom prst="ellipse">
            <a:avLst/>
          </a:prstGeom>
          <a:solidFill>
            <a:srgbClr val="C0C0C0"/>
          </a:solidFill>
          <a:ln w="28575">
            <a:solidFill>
              <a:schemeClr val="tx1"/>
            </a:solidFill>
            <a:round/>
            <a:headEnd/>
            <a:tailEnd/>
          </a:ln>
        </p:spPr>
        <p:txBody>
          <a:bodyPr wrap="none" anchor="ctr"/>
          <a:lstStyle/>
          <a:p>
            <a:pPr eaLnBrk="0" hangingPunct="0"/>
            <a:endParaRPr lang="en-US"/>
          </a:p>
        </p:txBody>
      </p:sp>
      <p:sp>
        <p:nvSpPr>
          <p:cNvPr id="20513" name="Oval 33"/>
          <p:cNvSpPr>
            <a:spLocks noChangeAspect="1" noChangeArrowheads="1"/>
          </p:cNvSpPr>
          <p:nvPr/>
        </p:nvSpPr>
        <p:spPr bwMode="auto">
          <a:xfrm>
            <a:off x="2452688" y="4529138"/>
            <a:ext cx="407987"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20514" name="Text Box 34"/>
          <p:cNvSpPr txBox="1">
            <a:spLocks noChangeAspect="1" noChangeArrowheads="1"/>
          </p:cNvSpPr>
          <p:nvPr/>
        </p:nvSpPr>
        <p:spPr bwMode="auto">
          <a:xfrm>
            <a:off x="4338638" y="4572000"/>
            <a:ext cx="282575" cy="274638"/>
          </a:xfrm>
          <a:prstGeom prst="rect">
            <a:avLst/>
          </a:prstGeom>
          <a:noFill/>
          <a:ln w="9525">
            <a:noFill/>
            <a:miter lim="800000"/>
            <a:headEnd/>
            <a:tailEnd/>
          </a:ln>
        </p:spPr>
        <p:txBody>
          <a:bodyPr wrap="none">
            <a:spAutoFit/>
          </a:bodyPr>
          <a:lstStyle/>
          <a:p>
            <a:r>
              <a:rPr lang="en-US" sz="1200">
                <a:latin typeface="Arial" charset="0"/>
              </a:rPr>
              <a:t>f’</a:t>
            </a:r>
            <a:r>
              <a:rPr lang="en-US" sz="1200" baseline="-25000">
                <a:latin typeface="Arial" charset="0"/>
              </a:rPr>
              <a:t>i</a:t>
            </a:r>
          </a:p>
        </p:txBody>
      </p:sp>
      <p:sp>
        <p:nvSpPr>
          <p:cNvPr id="20515" name="Oval 35"/>
          <p:cNvSpPr>
            <a:spLocks noChangeAspect="1" noChangeArrowheads="1"/>
          </p:cNvSpPr>
          <p:nvPr/>
        </p:nvSpPr>
        <p:spPr bwMode="auto">
          <a:xfrm>
            <a:off x="4257675" y="4529138"/>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20516" name="AutoShape 36"/>
          <p:cNvCxnSpPr>
            <a:cxnSpLocks noChangeAspect="1" noChangeShapeType="1"/>
            <a:stCxn id="20515" idx="6"/>
          </p:cNvCxnSpPr>
          <p:nvPr/>
        </p:nvCxnSpPr>
        <p:spPr bwMode="auto">
          <a:xfrm>
            <a:off x="4676775" y="4710113"/>
            <a:ext cx="646113" cy="0"/>
          </a:xfrm>
          <a:prstGeom prst="straightConnector1">
            <a:avLst/>
          </a:prstGeom>
          <a:noFill/>
          <a:ln w="28575">
            <a:solidFill>
              <a:schemeClr val="tx1"/>
            </a:solidFill>
            <a:round/>
            <a:headEnd/>
            <a:tailEnd type="triangle" w="med" len="med"/>
          </a:ln>
        </p:spPr>
      </p:cxnSp>
      <p:sp>
        <p:nvSpPr>
          <p:cNvPr id="20517" name="Oval 37"/>
          <p:cNvSpPr>
            <a:spLocks noChangeAspect="1" noChangeArrowheads="1"/>
          </p:cNvSpPr>
          <p:nvPr/>
        </p:nvSpPr>
        <p:spPr bwMode="auto">
          <a:xfrm>
            <a:off x="6056313" y="4529138"/>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20518" name="AutoShape 38"/>
          <p:cNvCxnSpPr>
            <a:cxnSpLocks noChangeAspect="1" noChangeShapeType="1"/>
            <a:endCxn id="20517" idx="2"/>
          </p:cNvCxnSpPr>
          <p:nvPr/>
        </p:nvCxnSpPr>
        <p:spPr bwMode="auto">
          <a:xfrm>
            <a:off x="5627688" y="4710113"/>
            <a:ext cx="415925" cy="0"/>
          </a:xfrm>
          <a:prstGeom prst="straightConnector1">
            <a:avLst/>
          </a:prstGeom>
          <a:noFill/>
          <a:ln w="28575">
            <a:solidFill>
              <a:schemeClr val="tx1"/>
            </a:solidFill>
            <a:round/>
            <a:headEnd/>
            <a:tailEnd type="triangle" w="med" len="med"/>
          </a:ln>
        </p:spPr>
      </p:cxnSp>
      <p:sp>
        <p:nvSpPr>
          <p:cNvPr id="20519" name="Text Box 39"/>
          <p:cNvSpPr txBox="1">
            <a:spLocks noChangeAspect="1" noChangeArrowheads="1"/>
          </p:cNvSpPr>
          <p:nvPr/>
        </p:nvSpPr>
        <p:spPr bwMode="auto">
          <a:xfrm>
            <a:off x="5316538" y="4625975"/>
            <a:ext cx="336550" cy="274638"/>
          </a:xfrm>
          <a:prstGeom prst="rect">
            <a:avLst/>
          </a:prstGeom>
          <a:noFill/>
          <a:ln w="9525">
            <a:noFill/>
            <a:miter lim="800000"/>
            <a:headEnd/>
            <a:tailEnd/>
          </a:ln>
        </p:spPr>
        <p:txBody>
          <a:bodyPr wrap="none">
            <a:spAutoFit/>
          </a:bodyPr>
          <a:lstStyle/>
          <a:p>
            <a:r>
              <a:rPr lang="en-US" sz="1200">
                <a:latin typeface="Arial" charset="0"/>
              </a:rPr>
              <a:t>…</a:t>
            </a:r>
          </a:p>
        </p:txBody>
      </p:sp>
      <p:sp>
        <p:nvSpPr>
          <p:cNvPr id="20520" name="Oval 40"/>
          <p:cNvSpPr>
            <a:spLocks noChangeAspect="1" noChangeArrowheads="1"/>
          </p:cNvSpPr>
          <p:nvPr/>
        </p:nvSpPr>
        <p:spPr bwMode="auto">
          <a:xfrm>
            <a:off x="2452688" y="5116513"/>
            <a:ext cx="407987"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20521" name="Text Box 41"/>
          <p:cNvSpPr txBox="1">
            <a:spLocks noChangeAspect="1" noChangeArrowheads="1"/>
          </p:cNvSpPr>
          <p:nvPr/>
        </p:nvSpPr>
        <p:spPr bwMode="auto">
          <a:xfrm>
            <a:off x="4338638" y="5105400"/>
            <a:ext cx="323850" cy="274638"/>
          </a:xfrm>
          <a:prstGeom prst="rect">
            <a:avLst/>
          </a:prstGeom>
          <a:noFill/>
          <a:ln w="9525">
            <a:noFill/>
            <a:miter lim="800000"/>
            <a:headEnd/>
            <a:tailEnd/>
          </a:ln>
        </p:spPr>
        <p:txBody>
          <a:bodyPr wrap="none">
            <a:spAutoFit/>
          </a:bodyPr>
          <a:lstStyle/>
          <a:p>
            <a:r>
              <a:rPr lang="en-US" sz="1200">
                <a:latin typeface="Arial" charset="0"/>
              </a:rPr>
              <a:t>h’</a:t>
            </a:r>
            <a:r>
              <a:rPr lang="en-US" sz="1200" baseline="-25000">
                <a:latin typeface="Arial" charset="0"/>
              </a:rPr>
              <a:t>i</a:t>
            </a:r>
          </a:p>
        </p:txBody>
      </p:sp>
      <p:sp>
        <p:nvSpPr>
          <p:cNvPr id="20522" name="Oval 42"/>
          <p:cNvSpPr>
            <a:spLocks noChangeAspect="1" noChangeArrowheads="1"/>
          </p:cNvSpPr>
          <p:nvPr/>
        </p:nvSpPr>
        <p:spPr bwMode="auto">
          <a:xfrm>
            <a:off x="4257675" y="5116513"/>
            <a:ext cx="406400"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20523" name="Oval 43"/>
          <p:cNvSpPr>
            <a:spLocks noChangeAspect="1" noChangeArrowheads="1"/>
          </p:cNvSpPr>
          <p:nvPr/>
        </p:nvSpPr>
        <p:spPr bwMode="auto">
          <a:xfrm>
            <a:off x="6056313" y="5116513"/>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20524" name="AutoShape 44"/>
          <p:cNvCxnSpPr>
            <a:cxnSpLocks noChangeAspect="1" noChangeShapeType="1"/>
            <a:stCxn id="20513" idx="4"/>
            <a:endCxn id="20520" idx="0"/>
          </p:cNvCxnSpPr>
          <p:nvPr/>
        </p:nvCxnSpPr>
        <p:spPr bwMode="auto">
          <a:xfrm>
            <a:off x="2655888" y="4899025"/>
            <a:ext cx="0" cy="211138"/>
          </a:xfrm>
          <a:prstGeom prst="straightConnector1">
            <a:avLst/>
          </a:prstGeom>
          <a:noFill/>
          <a:ln w="28575">
            <a:solidFill>
              <a:schemeClr val="tx1"/>
            </a:solidFill>
            <a:round/>
            <a:headEnd/>
            <a:tailEnd type="triangle" w="med" len="med"/>
          </a:ln>
        </p:spPr>
      </p:cxnSp>
      <p:cxnSp>
        <p:nvCxnSpPr>
          <p:cNvPr id="20525" name="AutoShape 45"/>
          <p:cNvCxnSpPr>
            <a:cxnSpLocks noChangeAspect="1" noChangeShapeType="1"/>
            <a:stCxn id="20517" idx="4"/>
            <a:endCxn id="20523" idx="0"/>
          </p:cNvCxnSpPr>
          <p:nvPr/>
        </p:nvCxnSpPr>
        <p:spPr bwMode="auto">
          <a:xfrm>
            <a:off x="6259513" y="4899025"/>
            <a:ext cx="0" cy="211138"/>
          </a:xfrm>
          <a:prstGeom prst="straightConnector1">
            <a:avLst/>
          </a:prstGeom>
          <a:noFill/>
          <a:ln w="28575">
            <a:solidFill>
              <a:schemeClr val="tx1"/>
            </a:solidFill>
            <a:round/>
            <a:headEnd/>
            <a:tailEnd type="triangle" w="med" len="med"/>
          </a:ln>
        </p:spPr>
      </p:cxnSp>
      <p:cxnSp>
        <p:nvCxnSpPr>
          <p:cNvPr id="20526" name="AutoShape 46"/>
          <p:cNvCxnSpPr>
            <a:cxnSpLocks noChangeAspect="1" noChangeShapeType="1"/>
            <a:stCxn id="20515" idx="4"/>
            <a:endCxn id="20522" idx="0"/>
          </p:cNvCxnSpPr>
          <p:nvPr/>
        </p:nvCxnSpPr>
        <p:spPr bwMode="auto">
          <a:xfrm>
            <a:off x="4460875" y="4899025"/>
            <a:ext cx="0" cy="211138"/>
          </a:xfrm>
          <a:prstGeom prst="straightConnector1">
            <a:avLst/>
          </a:prstGeom>
          <a:noFill/>
          <a:ln w="28575">
            <a:solidFill>
              <a:schemeClr val="tx1"/>
            </a:solidFill>
            <a:round/>
            <a:headEnd/>
            <a:tailEnd type="triangle" w="med" len="med"/>
          </a:ln>
        </p:spPr>
      </p:cxnSp>
      <p:cxnSp>
        <p:nvCxnSpPr>
          <p:cNvPr id="20527" name="AutoShape 47"/>
          <p:cNvCxnSpPr>
            <a:cxnSpLocks noChangeAspect="1" noChangeShapeType="1"/>
            <a:stCxn id="20520" idx="6"/>
            <a:endCxn id="20500" idx="0"/>
          </p:cNvCxnSpPr>
          <p:nvPr/>
        </p:nvCxnSpPr>
        <p:spPr bwMode="auto">
          <a:xfrm>
            <a:off x="2867025" y="5297488"/>
            <a:ext cx="179388" cy="355600"/>
          </a:xfrm>
          <a:prstGeom prst="curvedConnector2">
            <a:avLst/>
          </a:prstGeom>
          <a:noFill/>
          <a:ln w="28575">
            <a:solidFill>
              <a:schemeClr val="tx1"/>
            </a:solidFill>
            <a:round/>
            <a:headEnd/>
            <a:tailEnd type="triangle" w="med" len="med"/>
          </a:ln>
        </p:spPr>
      </p:cxnSp>
      <p:cxnSp>
        <p:nvCxnSpPr>
          <p:cNvPr id="20528" name="AutoShape 48"/>
          <p:cNvCxnSpPr>
            <a:cxnSpLocks noChangeAspect="1" noChangeShapeType="1"/>
            <a:stCxn id="20493" idx="6"/>
            <a:endCxn id="20500" idx="0"/>
          </p:cNvCxnSpPr>
          <p:nvPr/>
        </p:nvCxnSpPr>
        <p:spPr bwMode="auto">
          <a:xfrm>
            <a:off x="2867025" y="4167188"/>
            <a:ext cx="179388" cy="1485900"/>
          </a:xfrm>
          <a:prstGeom prst="curvedConnector2">
            <a:avLst/>
          </a:prstGeom>
          <a:noFill/>
          <a:ln w="28575">
            <a:solidFill>
              <a:schemeClr val="tx1"/>
            </a:solidFill>
            <a:round/>
            <a:headEnd/>
            <a:tailEnd type="triangle" w="med" len="med"/>
          </a:ln>
        </p:spPr>
      </p:cxnSp>
      <p:cxnSp>
        <p:nvCxnSpPr>
          <p:cNvPr id="20529" name="AutoShape 49"/>
          <p:cNvCxnSpPr>
            <a:cxnSpLocks noChangeAspect="1" noChangeShapeType="1"/>
            <a:stCxn id="20522" idx="6"/>
            <a:endCxn id="20502" idx="0"/>
          </p:cNvCxnSpPr>
          <p:nvPr/>
        </p:nvCxnSpPr>
        <p:spPr bwMode="auto">
          <a:xfrm>
            <a:off x="4672013" y="5297488"/>
            <a:ext cx="179387" cy="355600"/>
          </a:xfrm>
          <a:prstGeom prst="curvedConnector2">
            <a:avLst/>
          </a:prstGeom>
          <a:noFill/>
          <a:ln w="28575">
            <a:solidFill>
              <a:schemeClr val="tx1"/>
            </a:solidFill>
            <a:round/>
            <a:headEnd/>
            <a:tailEnd type="triangle" w="med" len="med"/>
          </a:ln>
        </p:spPr>
      </p:cxnSp>
      <p:cxnSp>
        <p:nvCxnSpPr>
          <p:cNvPr id="20530" name="AutoShape 50"/>
          <p:cNvCxnSpPr>
            <a:cxnSpLocks noChangeAspect="1" noChangeShapeType="1"/>
            <a:stCxn id="20495" idx="6"/>
            <a:endCxn id="20502" idx="0"/>
          </p:cNvCxnSpPr>
          <p:nvPr/>
        </p:nvCxnSpPr>
        <p:spPr bwMode="auto">
          <a:xfrm>
            <a:off x="4672013" y="4167188"/>
            <a:ext cx="179387" cy="1485900"/>
          </a:xfrm>
          <a:prstGeom prst="curvedConnector2">
            <a:avLst/>
          </a:prstGeom>
          <a:noFill/>
          <a:ln w="28575">
            <a:solidFill>
              <a:schemeClr val="tx1"/>
            </a:solidFill>
            <a:round/>
            <a:headEnd/>
            <a:tailEnd type="triangle" w="med" len="med"/>
          </a:ln>
        </p:spPr>
      </p:cxnSp>
      <p:cxnSp>
        <p:nvCxnSpPr>
          <p:cNvPr id="20531" name="AutoShape 51"/>
          <p:cNvCxnSpPr>
            <a:cxnSpLocks noChangeAspect="1" noChangeShapeType="1"/>
            <a:stCxn id="20523" idx="6"/>
            <a:endCxn id="20503" idx="0"/>
          </p:cNvCxnSpPr>
          <p:nvPr/>
        </p:nvCxnSpPr>
        <p:spPr bwMode="auto">
          <a:xfrm>
            <a:off x="6470650" y="5297488"/>
            <a:ext cx="179388" cy="355600"/>
          </a:xfrm>
          <a:prstGeom prst="curvedConnector2">
            <a:avLst/>
          </a:prstGeom>
          <a:noFill/>
          <a:ln w="28575">
            <a:solidFill>
              <a:schemeClr val="tx1"/>
            </a:solidFill>
            <a:round/>
            <a:headEnd/>
            <a:tailEnd type="triangle" w="med" len="med"/>
          </a:ln>
        </p:spPr>
      </p:cxnSp>
      <p:cxnSp>
        <p:nvCxnSpPr>
          <p:cNvPr id="20532" name="AutoShape 52"/>
          <p:cNvCxnSpPr>
            <a:cxnSpLocks noChangeAspect="1" noChangeShapeType="1"/>
            <a:stCxn id="20496" idx="6"/>
            <a:endCxn id="20503" idx="0"/>
          </p:cNvCxnSpPr>
          <p:nvPr/>
        </p:nvCxnSpPr>
        <p:spPr bwMode="auto">
          <a:xfrm>
            <a:off x="6470650" y="4167188"/>
            <a:ext cx="179388" cy="1485900"/>
          </a:xfrm>
          <a:prstGeom prst="curvedConnector2">
            <a:avLst/>
          </a:prstGeom>
          <a:noFill/>
          <a:ln w="28575">
            <a:solidFill>
              <a:schemeClr val="tx1"/>
            </a:solidFill>
            <a:round/>
            <a:headEnd/>
            <a:tailEnd type="triangle" w="med" len="med"/>
          </a:ln>
        </p:spPr>
      </p:cxnSp>
      <p:sp>
        <p:nvSpPr>
          <p:cNvPr id="20533" name="Oval 53"/>
          <p:cNvSpPr>
            <a:spLocks noChangeAspect="1" noChangeArrowheads="1"/>
          </p:cNvSpPr>
          <p:nvPr/>
        </p:nvSpPr>
        <p:spPr bwMode="auto">
          <a:xfrm>
            <a:off x="3313113" y="6248400"/>
            <a:ext cx="406400" cy="361950"/>
          </a:xfrm>
          <a:prstGeom prst="ellipse">
            <a:avLst/>
          </a:prstGeom>
          <a:solidFill>
            <a:srgbClr val="C0C0C0"/>
          </a:solidFill>
          <a:ln w="28575">
            <a:solidFill>
              <a:schemeClr val="tx1"/>
            </a:solidFill>
            <a:round/>
            <a:headEnd/>
            <a:tailEnd/>
          </a:ln>
        </p:spPr>
        <p:txBody>
          <a:bodyPr wrap="none" anchor="ctr"/>
          <a:lstStyle/>
          <a:p>
            <a:pPr eaLnBrk="0" hangingPunct="0"/>
            <a:endParaRPr lang="en-US"/>
          </a:p>
        </p:txBody>
      </p:sp>
      <p:sp>
        <p:nvSpPr>
          <p:cNvPr id="20534" name="Text Box 54"/>
          <p:cNvSpPr txBox="1">
            <a:spLocks noChangeAspect="1" noChangeArrowheads="1"/>
          </p:cNvSpPr>
          <p:nvPr/>
        </p:nvSpPr>
        <p:spPr bwMode="auto">
          <a:xfrm>
            <a:off x="3276600" y="6248400"/>
            <a:ext cx="371475" cy="274638"/>
          </a:xfrm>
          <a:prstGeom prst="rect">
            <a:avLst/>
          </a:prstGeom>
          <a:noFill/>
          <a:ln w="9525">
            <a:noFill/>
            <a:prstDash val="sysDot"/>
            <a:miter lim="800000"/>
            <a:headEnd/>
            <a:tailEnd/>
          </a:ln>
        </p:spPr>
        <p:txBody>
          <a:bodyPr wrap="none">
            <a:spAutoFit/>
          </a:bodyPr>
          <a:lstStyle/>
          <a:p>
            <a:r>
              <a:rPr lang="en-US" sz="1200">
                <a:latin typeface="Arial" charset="0"/>
              </a:rPr>
              <a:t>r</a:t>
            </a:r>
            <a:r>
              <a:rPr lang="en-US" sz="1200" baseline="-25000">
                <a:latin typeface="Arial" charset="0"/>
              </a:rPr>
              <a:t>1,c</a:t>
            </a:r>
          </a:p>
        </p:txBody>
      </p:sp>
      <p:cxnSp>
        <p:nvCxnSpPr>
          <p:cNvPr id="20535" name="AutoShape 55"/>
          <p:cNvCxnSpPr>
            <a:cxnSpLocks noChangeAspect="1" noChangeShapeType="1"/>
            <a:stCxn id="20500" idx="4"/>
            <a:endCxn id="20533" idx="0"/>
          </p:cNvCxnSpPr>
          <p:nvPr/>
        </p:nvCxnSpPr>
        <p:spPr bwMode="auto">
          <a:xfrm>
            <a:off x="3046413" y="6029325"/>
            <a:ext cx="469900" cy="209550"/>
          </a:xfrm>
          <a:prstGeom prst="straightConnector1">
            <a:avLst/>
          </a:prstGeom>
          <a:noFill/>
          <a:ln w="28575">
            <a:solidFill>
              <a:schemeClr val="tx1"/>
            </a:solidFill>
            <a:round/>
            <a:headEnd/>
            <a:tailEnd type="triangle" w="med" len="med"/>
          </a:ln>
        </p:spPr>
      </p:cxnSp>
      <p:sp>
        <p:nvSpPr>
          <p:cNvPr id="20536" name="Text Box 56"/>
          <p:cNvSpPr txBox="1">
            <a:spLocks noChangeAspect="1" noChangeArrowheads="1"/>
          </p:cNvSpPr>
          <p:nvPr/>
        </p:nvSpPr>
        <p:spPr bwMode="auto">
          <a:xfrm>
            <a:off x="4767263" y="6365875"/>
            <a:ext cx="336550" cy="274638"/>
          </a:xfrm>
          <a:prstGeom prst="rect">
            <a:avLst/>
          </a:prstGeom>
          <a:noFill/>
          <a:ln w="9525">
            <a:noFill/>
            <a:miter lim="800000"/>
            <a:headEnd/>
            <a:tailEnd/>
          </a:ln>
        </p:spPr>
        <p:txBody>
          <a:bodyPr wrap="none">
            <a:spAutoFit/>
          </a:bodyPr>
          <a:lstStyle/>
          <a:p>
            <a:r>
              <a:rPr lang="en-US" sz="1200">
                <a:latin typeface="Arial" charset="0"/>
              </a:rPr>
              <a:t>…</a:t>
            </a:r>
          </a:p>
        </p:txBody>
      </p:sp>
      <p:sp>
        <p:nvSpPr>
          <p:cNvPr id="20537" name="Oval 57"/>
          <p:cNvSpPr>
            <a:spLocks noChangeAspect="1" noChangeArrowheads="1"/>
          </p:cNvSpPr>
          <p:nvPr/>
        </p:nvSpPr>
        <p:spPr bwMode="auto">
          <a:xfrm>
            <a:off x="5146675" y="6240463"/>
            <a:ext cx="406400" cy="361950"/>
          </a:xfrm>
          <a:prstGeom prst="ellipse">
            <a:avLst/>
          </a:prstGeom>
          <a:solidFill>
            <a:srgbClr val="C0C0C0"/>
          </a:solidFill>
          <a:ln w="28575">
            <a:solidFill>
              <a:schemeClr val="tx1"/>
            </a:solidFill>
            <a:round/>
            <a:headEnd/>
            <a:tailEnd/>
          </a:ln>
        </p:spPr>
        <p:txBody>
          <a:bodyPr wrap="none" anchor="ctr"/>
          <a:lstStyle/>
          <a:p>
            <a:pPr eaLnBrk="0" hangingPunct="0"/>
            <a:endParaRPr lang="en-US"/>
          </a:p>
        </p:txBody>
      </p:sp>
      <p:sp>
        <p:nvSpPr>
          <p:cNvPr id="20538" name="Text Box 58"/>
          <p:cNvSpPr txBox="1">
            <a:spLocks noChangeAspect="1" noChangeArrowheads="1"/>
          </p:cNvSpPr>
          <p:nvPr/>
        </p:nvSpPr>
        <p:spPr bwMode="auto">
          <a:xfrm>
            <a:off x="5180013" y="6248400"/>
            <a:ext cx="336550" cy="274638"/>
          </a:xfrm>
          <a:prstGeom prst="rect">
            <a:avLst/>
          </a:prstGeom>
          <a:noFill/>
          <a:ln w="9525">
            <a:noFill/>
            <a:prstDash val="sysDot"/>
            <a:miter lim="800000"/>
            <a:headEnd/>
            <a:tailEnd/>
          </a:ln>
        </p:spPr>
        <p:txBody>
          <a:bodyPr wrap="none">
            <a:spAutoFit/>
          </a:bodyPr>
          <a:lstStyle/>
          <a:p>
            <a:r>
              <a:rPr lang="en-US" sz="1200">
                <a:latin typeface="Arial" charset="0"/>
              </a:rPr>
              <a:t>r</a:t>
            </a:r>
            <a:r>
              <a:rPr lang="en-US" sz="1200" baseline="-25000">
                <a:latin typeface="Arial" charset="0"/>
              </a:rPr>
              <a:t>i,c</a:t>
            </a:r>
          </a:p>
        </p:txBody>
      </p:sp>
      <p:cxnSp>
        <p:nvCxnSpPr>
          <p:cNvPr id="20539" name="AutoShape 59"/>
          <p:cNvCxnSpPr>
            <a:cxnSpLocks noChangeAspect="1" noChangeShapeType="1"/>
            <a:stCxn id="20502" idx="4"/>
            <a:endCxn id="20537" idx="0"/>
          </p:cNvCxnSpPr>
          <p:nvPr/>
        </p:nvCxnSpPr>
        <p:spPr bwMode="auto">
          <a:xfrm>
            <a:off x="4851400" y="6029325"/>
            <a:ext cx="498475" cy="203200"/>
          </a:xfrm>
          <a:prstGeom prst="straightConnector1">
            <a:avLst/>
          </a:prstGeom>
          <a:noFill/>
          <a:ln w="28575">
            <a:solidFill>
              <a:schemeClr val="tx1"/>
            </a:solidFill>
            <a:round/>
            <a:headEnd/>
            <a:tailEnd type="triangle" w="med" len="med"/>
          </a:ln>
        </p:spPr>
      </p:cxnSp>
      <p:sp>
        <p:nvSpPr>
          <p:cNvPr id="20540" name="Oval 60"/>
          <p:cNvSpPr>
            <a:spLocks noChangeAspect="1" noChangeArrowheads="1"/>
          </p:cNvSpPr>
          <p:nvPr/>
        </p:nvSpPr>
        <p:spPr bwMode="auto">
          <a:xfrm>
            <a:off x="6989763" y="6248400"/>
            <a:ext cx="406400" cy="361950"/>
          </a:xfrm>
          <a:prstGeom prst="ellipse">
            <a:avLst/>
          </a:prstGeom>
          <a:solidFill>
            <a:srgbClr val="C0C0C0"/>
          </a:solidFill>
          <a:ln w="28575">
            <a:solidFill>
              <a:schemeClr val="tx1"/>
            </a:solidFill>
            <a:round/>
            <a:headEnd/>
            <a:tailEnd/>
          </a:ln>
        </p:spPr>
        <p:txBody>
          <a:bodyPr wrap="none" anchor="ctr"/>
          <a:lstStyle/>
          <a:p>
            <a:pPr eaLnBrk="0" hangingPunct="0"/>
            <a:endParaRPr lang="en-US"/>
          </a:p>
        </p:txBody>
      </p:sp>
      <p:cxnSp>
        <p:nvCxnSpPr>
          <p:cNvPr id="20541" name="AutoShape 61"/>
          <p:cNvCxnSpPr>
            <a:cxnSpLocks noChangeAspect="1" noChangeShapeType="1"/>
            <a:stCxn id="20503" idx="4"/>
            <a:endCxn id="20540" idx="0"/>
          </p:cNvCxnSpPr>
          <p:nvPr/>
        </p:nvCxnSpPr>
        <p:spPr bwMode="auto">
          <a:xfrm>
            <a:off x="6650038" y="6029325"/>
            <a:ext cx="542925" cy="209550"/>
          </a:xfrm>
          <a:prstGeom prst="straightConnector1">
            <a:avLst/>
          </a:prstGeom>
          <a:noFill/>
          <a:ln w="28575">
            <a:solidFill>
              <a:schemeClr val="tx1"/>
            </a:solidFill>
            <a:round/>
            <a:headEnd/>
            <a:tailEnd type="triangle" w="med" len="med"/>
          </a:ln>
        </p:spPr>
      </p:cxnSp>
      <p:sp>
        <p:nvSpPr>
          <p:cNvPr id="20542" name="Text Box 62"/>
          <p:cNvSpPr txBox="1">
            <a:spLocks noChangeAspect="1" noChangeArrowheads="1"/>
          </p:cNvSpPr>
          <p:nvPr/>
        </p:nvSpPr>
        <p:spPr bwMode="auto">
          <a:xfrm>
            <a:off x="6608763" y="6365875"/>
            <a:ext cx="336550" cy="274638"/>
          </a:xfrm>
          <a:prstGeom prst="rect">
            <a:avLst/>
          </a:prstGeom>
          <a:noFill/>
          <a:ln w="9525">
            <a:noFill/>
            <a:miter lim="800000"/>
            <a:headEnd/>
            <a:tailEnd/>
          </a:ln>
        </p:spPr>
        <p:txBody>
          <a:bodyPr wrap="none">
            <a:spAutoFit/>
          </a:bodyPr>
          <a:lstStyle/>
          <a:p>
            <a:r>
              <a:rPr lang="en-US" sz="1200">
                <a:latin typeface="Arial" charset="0"/>
              </a:rPr>
              <a:t>…</a:t>
            </a:r>
          </a:p>
        </p:txBody>
      </p:sp>
      <p:sp>
        <p:nvSpPr>
          <p:cNvPr id="20543" name="Text Box 63"/>
          <p:cNvSpPr txBox="1">
            <a:spLocks noChangeAspect="1" noChangeArrowheads="1"/>
          </p:cNvSpPr>
          <p:nvPr/>
        </p:nvSpPr>
        <p:spPr bwMode="auto">
          <a:xfrm>
            <a:off x="6022975" y="6365875"/>
            <a:ext cx="436563" cy="274638"/>
          </a:xfrm>
          <a:prstGeom prst="rect">
            <a:avLst/>
          </a:prstGeom>
          <a:noFill/>
          <a:ln w="9525">
            <a:noFill/>
            <a:prstDash val="sysDot"/>
            <a:miter lim="800000"/>
            <a:headEnd/>
            <a:tailEnd/>
          </a:ln>
        </p:spPr>
        <p:txBody>
          <a:bodyPr wrap="none">
            <a:spAutoFit/>
          </a:bodyPr>
          <a:lstStyle/>
          <a:p>
            <a:r>
              <a:rPr lang="en-US" sz="1200">
                <a:latin typeface="Arial" charset="0"/>
              </a:rPr>
              <a:t>R</a:t>
            </a:r>
            <a:r>
              <a:rPr lang="en-US" sz="1200" baseline="-25000">
                <a:latin typeface="Arial" charset="0"/>
              </a:rPr>
              <a:t>n,1</a:t>
            </a:r>
          </a:p>
        </p:txBody>
      </p:sp>
      <p:sp>
        <p:nvSpPr>
          <p:cNvPr id="20544" name="Text Box 64"/>
          <p:cNvSpPr txBox="1">
            <a:spLocks noChangeAspect="1" noChangeArrowheads="1"/>
          </p:cNvSpPr>
          <p:nvPr/>
        </p:nvSpPr>
        <p:spPr bwMode="auto">
          <a:xfrm>
            <a:off x="7023100" y="6365875"/>
            <a:ext cx="430213" cy="274638"/>
          </a:xfrm>
          <a:prstGeom prst="rect">
            <a:avLst/>
          </a:prstGeom>
          <a:noFill/>
          <a:ln w="9525">
            <a:noFill/>
            <a:prstDash val="sysDot"/>
            <a:miter lim="800000"/>
            <a:headEnd/>
            <a:tailEnd/>
          </a:ln>
        </p:spPr>
        <p:txBody>
          <a:bodyPr wrap="none">
            <a:spAutoFit/>
          </a:bodyPr>
          <a:lstStyle/>
          <a:p>
            <a:r>
              <a:rPr lang="en-US" sz="1200">
                <a:latin typeface="Arial" charset="0"/>
              </a:rPr>
              <a:t>R</a:t>
            </a:r>
            <a:r>
              <a:rPr lang="en-US" sz="1200" baseline="-25000">
                <a:latin typeface="Arial" charset="0"/>
              </a:rPr>
              <a:t>n,c</a:t>
            </a:r>
          </a:p>
        </p:txBody>
      </p:sp>
      <p:sp>
        <p:nvSpPr>
          <p:cNvPr id="20545" name="Text Box 65"/>
          <p:cNvSpPr txBox="1">
            <a:spLocks noChangeAspect="1" noChangeArrowheads="1"/>
          </p:cNvSpPr>
          <p:nvPr/>
        </p:nvSpPr>
        <p:spPr bwMode="auto">
          <a:xfrm>
            <a:off x="3492500" y="6380163"/>
            <a:ext cx="233363" cy="198437"/>
          </a:xfrm>
          <a:prstGeom prst="rect">
            <a:avLst/>
          </a:prstGeom>
          <a:noFill/>
          <a:ln w="9525">
            <a:noFill/>
            <a:miter lim="800000"/>
            <a:headEnd/>
            <a:tailEnd/>
          </a:ln>
        </p:spPr>
        <p:txBody>
          <a:bodyPr wrap="none">
            <a:spAutoFit/>
          </a:bodyPr>
          <a:lstStyle/>
          <a:p>
            <a:r>
              <a:rPr lang="en-US" sz="700">
                <a:latin typeface="Arial" charset="0"/>
              </a:rPr>
              <a:t>1</a:t>
            </a:r>
          </a:p>
        </p:txBody>
      </p:sp>
      <p:sp>
        <p:nvSpPr>
          <p:cNvPr id="20546" name="Text Box 66"/>
          <p:cNvSpPr txBox="1">
            <a:spLocks noChangeAspect="1" noChangeArrowheads="1"/>
          </p:cNvSpPr>
          <p:nvPr/>
        </p:nvSpPr>
        <p:spPr bwMode="auto">
          <a:xfrm>
            <a:off x="5334000" y="6477000"/>
            <a:ext cx="203200" cy="198438"/>
          </a:xfrm>
          <a:prstGeom prst="rect">
            <a:avLst/>
          </a:prstGeom>
          <a:noFill/>
          <a:ln w="9525">
            <a:noFill/>
            <a:miter lim="800000"/>
            <a:headEnd/>
            <a:tailEnd/>
          </a:ln>
        </p:spPr>
        <p:txBody>
          <a:bodyPr wrap="none">
            <a:spAutoFit/>
          </a:bodyPr>
          <a:lstStyle/>
          <a:p>
            <a:r>
              <a:rPr lang="en-US" sz="700">
                <a:latin typeface="Arial" charset="0"/>
              </a:rPr>
              <a:t>i</a:t>
            </a:r>
          </a:p>
        </p:txBody>
      </p:sp>
      <p:sp>
        <p:nvSpPr>
          <p:cNvPr id="20547" name="Text Box 67"/>
          <p:cNvSpPr txBox="1">
            <a:spLocks noChangeAspect="1" noChangeArrowheads="1"/>
          </p:cNvSpPr>
          <p:nvPr/>
        </p:nvSpPr>
        <p:spPr bwMode="auto">
          <a:xfrm>
            <a:off x="7237413" y="6451600"/>
            <a:ext cx="233362" cy="198438"/>
          </a:xfrm>
          <a:prstGeom prst="rect">
            <a:avLst/>
          </a:prstGeom>
          <a:noFill/>
          <a:ln w="9525">
            <a:noFill/>
            <a:miter lim="800000"/>
            <a:headEnd/>
            <a:tailEnd/>
          </a:ln>
        </p:spPr>
        <p:txBody>
          <a:bodyPr wrap="none">
            <a:spAutoFit/>
          </a:bodyPr>
          <a:lstStyle/>
          <a:p>
            <a:r>
              <a:rPr lang="en-US" sz="700">
                <a:latin typeface="Arial" charset="0"/>
              </a:rPr>
              <a:t>n</a:t>
            </a:r>
          </a:p>
        </p:txBody>
      </p:sp>
      <p:cxnSp>
        <p:nvCxnSpPr>
          <p:cNvPr id="20548" name="AutoShape 68"/>
          <p:cNvCxnSpPr>
            <a:cxnSpLocks noChangeAspect="1" noChangeShapeType="1"/>
          </p:cNvCxnSpPr>
          <p:nvPr/>
        </p:nvCxnSpPr>
        <p:spPr bwMode="auto">
          <a:xfrm>
            <a:off x="2895600" y="3586163"/>
            <a:ext cx="646113" cy="1587"/>
          </a:xfrm>
          <a:prstGeom prst="straightConnector1">
            <a:avLst/>
          </a:prstGeom>
          <a:noFill/>
          <a:ln w="28575">
            <a:solidFill>
              <a:schemeClr val="tx1"/>
            </a:solidFill>
            <a:round/>
            <a:headEnd/>
            <a:tailEnd type="triangle" w="med" len="med"/>
          </a:ln>
        </p:spPr>
      </p:cxnSp>
      <p:cxnSp>
        <p:nvCxnSpPr>
          <p:cNvPr id="20549" name="AutoShape 69"/>
          <p:cNvCxnSpPr>
            <a:cxnSpLocks noChangeAspect="1" noChangeShapeType="1"/>
          </p:cNvCxnSpPr>
          <p:nvPr/>
        </p:nvCxnSpPr>
        <p:spPr bwMode="auto">
          <a:xfrm>
            <a:off x="3846513" y="3586163"/>
            <a:ext cx="415925" cy="0"/>
          </a:xfrm>
          <a:prstGeom prst="straightConnector1">
            <a:avLst/>
          </a:prstGeom>
          <a:noFill/>
          <a:ln w="28575">
            <a:solidFill>
              <a:schemeClr val="tx1"/>
            </a:solidFill>
            <a:round/>
            <a:headEnd/>
            <a:tailEnd type="triangle" w="med" len="med"/>
          </a:ln>
        </p:spPr>
      </p:cxnSp>
      <p:sp>
        <p:nvSpPr>
          <p:cNvPr id="20550" name="Text Box 70"/>
          <p:cNvSpPr txBox="1">
            <a:spLocks noChangeAspect="1" noChangeArrowheads="1"/>
          </p:cNvSpPr>
          <p:nvPr/>
        </p:nvSpPr>
        <p:spPr bwMode="auto">
          <a:xfrm>
            <a:off x="3535363" y="3502025"/>
            <a:ext cx="336550" cy="274638"/>
          </a:xfrm>
          <a:prstGeom prst="rect">
            <a:avLst/>
          </a:prstGeom>
          <a:noFill/>
          <a:ln w="9525">
            <a:noFill/>
            <a:miter lim="800000"/>
            <a:headEnd/>
            <a:tailEnd/>
          </a:ln>
        </p:spPr>
        <p:txBody>
          <a:bodyPr wrap="none">
            <a:spAutoFit/>
          </a:bodyPr>
          <a:lstStyle/>
          <a:p>
            <a:r>
              <a:rPr lang="en-US" sz="1200">
                <a:latin typeface="Arial" charset="0"/>
              </a:rPr>
              <a:t>…</a:t>
            </a:r>
          </a:p>
        </p:txBody>
      </p:sp>
      <p:cxnSp>
        <p:nvCxnSpPr>
          <p:cNvPr id="20551" name="AutoShape 71"/>
          <p:cNvCxnSpPr>
            <a:cxnSpLocks noChangeAspect="1" noChangeShapeType="1"/>
          </p:cNvCxnSpPr>
          <p:nvPr/>
        </p:nvCxnSpPr>
        <p:spPr bwMode="auto">
          <a:xfrm>
            <a:off x="2895600" y="4729163"/>
            <a:ext cx="646113" cy="0"/>
          </a:xfrm>
          <a:prstGeom prst="straightConnector1">
            <a:avLst/>
          </a:prstGeom>
          <a:noFill/>
          <a:ln w="28575">
            <a:solidFill>
              <a:schemeClr val="tx1"/>
            </a:solidFill>
            <a:round/>
            <a:headEnd/>
            <a:tailEnd type="triangle" w="med" len="med"/>
          </a:ln>
        </p:spPr>
      </p:cxnSp>
      <p:cxnSp>
        <p:nvCxnSpPr>
          <p:cNvPr id="20552" name="AutoShape 72"/>
          <p:cNvCxnSpPr>
            <a:cxnSpLocks noChangeAspect="1" noChangeShapeType="1"/>
          </p:cNvCxnSpPr>
          <p:nvPr/>
        </p:nvCxnSpPr>
        <p:spPr bwMode="auto">
          <a:xfrm>
            <a:off x="3846513" y="4729163"/>
            <a:ext cx="415925" cy="0"/>
          </a:xfrm>
          <a:prstGeom prst="straightConnector1">
            <a:avLst/>
          </a:prstGeom>
          <a:noFill/>
          <a:ln w="28575">
            <a:solidFill>
              <a:schemeClr val="tx1"/>
            </a:solidFill>
            <a:round/>
            <a:headEnd/>
            <a:tailEnd type="triangle" w="med" len="med"/>
          </a:ln>
        </p:spPr>
      </p:cxnSp>
      <p:sp>
        <p:nvSpPr>
          <p:cNvPr id="20553" name="Text Box 73"/>
          <p:cNvSpPr txBox="1">
            <a:spLocks noChangeAspect="1" noChangeArrowheads="1"/>
          </p:cNvSpPr>
          <p:nvPr/>
        </p:nvSpPr>
        <p:spPr bwMode="auto">
          <a:xfrm>
            <a:off x="3535363" y="4645025"/>
            <a:ext cx="336550" cy="274638"/>
          </a:xfrm>
          <a:prstGeom prst="rect">
            <a:avLst/>
          </a:prstGeom>
          <a:noFill/>
          <a:ln w="9525">
            <a:noFill/>
            <a:miter lim="800000"/>
            <a:headEnd/>
            <a:tailEnd/>
          </a:ln>
        </p:spPr>
        <p:txBody>
          <a:bodyPr wrap="none">
            <a:spAutoFit/>
          </a:bodyPr>
          <a:lstStyle/>
          <a:p>
            <a:r>
              <a:rPr lang="en-US" sz="1200">
                <a:latin typeface="Arial" charset="0"/>
              </a:rPr>
              <a:t>…</a:t>
            </a:r>
          </a:p>
        </p:txBody>
      </p:sp>
      <p:sp>
        <p:nvSpPr>
          <p:cNvPr id="20554" name="Freeform 74"/>
          <p:cNvSpPr>
            <a:spLocks/>
          </p:cNvSpPr>
          <p:nvPr/>
        </p:nvSpPr>
        <p:spPr bwMode="auto">
          <a:xfrm>
            <a:off x="1752600" y="2819400"/>
            <a:ext cx="3683000" cy="4102100"/>
          </a:xfrm>
          <a:custGeom>
            <a:avLst/>
            <a:gdLst>
              <a:gd name="T0" fmla="*/ 2147483647 w 2320"/>
              <a:gd name="T1" fmla="*/ 2147483647 h 2584"/>
              <a:gd name="T2" fmla="*/ 2147483647 w 2320"/>
              <a:gd name="T3" fmla="*/ 2147483647 h 2584"/>
              <a:gd name="T4" fmla="*/ 2147483647 w 2320"/>
              <a:gd name="T5" fmla="*/ 2147483647 h 2584"/>
              <a:gd name="T6" fmla="*/ 2147483647 w 2320"/>
              <a:gd name="T7" fmla="*/ 2147483647 h 2584"/>
              <a:gd name="T8" fmla="*/ 2147483647 w 2320"/>
              <a:gd name="T9" fmla="*/ 2147483647 h 2584"/>
              <a:gd name="T10" fmla="*/ 2147483647 w 2320"/>
              <a:gd name="T11" fmla="*/ 2147483647 h 2584"/>
              <a:gd name="T12" fmla="*/ 2147483647 w 2320"/>
              <a:gd name="T13" fmla="*/ 2147483647 h 2584"/>
              <a:gd name="T14" fmla="*/ 2147483647 w 2320"/>
              <a:gd name="T15" fmla="*/ 2147483647 h 2584"/>
              <a:gd name="T16" fmla="*/ 2147483647 w 2320"/>
              <a:gd name="T17" fmla="*/ 2147483647 h 2584"/>
              <a:gd name="T18" fmla="*/ 2147483647 w 2320"/>
              <a:gd name="T19" fmla="*/ 2147483647 h 2584"/>
              <a:gd name="T20" fmla="*/ 2147483647 w 2320"/>
              <a:gd name="T21" fmla="*/ 2147483647 h 2584"/>
              <a:gd name="T22" fmla="*/ 2147483647 w 2320"/>
              <a:gd name="T23" fmla="*/ 2147483647 h 2584"/>
              <a:gd name="T24" fmla="*/ 2147483647 w 2320"/>
              <a:gd name="T25" fmla="*/ 2147483647 h 2584"/>
              <a:gd name="T26" fmla="*/ 2147483647 w 2320"/>
              <a:gd name="T27" fmla="*/ 2147483647 h 2584"/>
              <a:gd name="T28" fmla="*/ 2147483647 w 2320"/>
              <a:gd name="T29" fmla="*/ 2147483647 h 2584"/>
              <a:gd name="T30" fmla="*/ 2147483647 w 2320"/>
              <a:gd name="T31" fmla="*/ 2147483647 h 25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320"/>
              <a:gd name="T49" fmla="*/ 0 h 2584"/>
              <a:gd name="T50" fmla="*/ 2320 w 2320"/>
              <a:gd name="T51" fmla="*/ 2584 h 258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20" h="2584">
                <a:moveTo>
                  <a:pt x="2248" y="16"/>
                </a:moveTo>
                <a:cubicBezTo>
                  <a:pt x="2224" y="32"/>
                  <a:pt x="2240" y="208"/>
                  <a:pt x="2104" y="256"/>
                </a:cubicBezTo>
                <a:cubicBezTo>
                  <a:pt x="1968" y="304"/>
                  <a:pt x="1728" y="296"/>
                  <a:pt x="1432" y="304"/>
                </a:cubicBezTo>
                <a:cubicBezTo>
                  <a:pt x="1136" y="312"/>
                  <a:pt x="560" y="184"/>
                  <a:pt x="328" y="304"/>
                </a:cubicBezTo>
                <a:cubicBezTo>
                  <a:pt x="96" y="424"/>
                  <a:pt x="80" y="752"/>
                  <a:pt x="40" y="1024"/>
                </a:cubicBezTo>
                <a:cubicBezTo>
                  <a:pt x="0" y="1296"/>
                  <a:pt x="16" y="1696"/>
                  <a:pt x="88" y="1936"/>
                </a:cubicBezTo>
                <a:cubicBezTo>
                  <a:pt x="160" y="2176"/>
                  <a:pt x="272" y="2384"/>
                  <a:pt x="472" y="2464"/>
                </a:cubicBezTo>
                <a:cubicBezTo>
                  <a:pt x="672" y="2544"/>
                  <a:pt x="1120" y="2584"/>
                  <a:pt x="1288" y="2416"/>
                </a:cubicBezTo>
                <a:cubicBezTo>
                  <a:pt x="1456" y="2248"/>
                  <a:pt x="1384" y="1624"/>
                  <a:pt x="1480" y="1456"/>
                </a:cubicBezTo>
                <a:cubicBezTo>
                  <a:pt x="1576" y="1288"/>
                  <a:pt x="1808" y="1472"/>
                  <a:pt x="1864" y="1408"/>
                </a:cubicBezTo>
                <a:cubicBezTo>
                  <a:pt x="1920" y="1344"/>
                  <a:pt x="1880" y="1144"/>
                  <a:pt x="1816" y="1072"/>
                </a:cubicBezTo>
                <a:cubicBezTo>
                  <a:pt x="1752" y="1000"/>
                  <a:pt x="1512" y="1040"/>
                  <a:pt x="1480" y="976"/>
                </a:cubicBezTo>
                <a:cubicBezTo>
                  <a:pt x="1448" y="912"/>
                  <a:pt x="1568" y="744"/>
                  <a:pt x="1624" y="688"/>
                </a:cubicBezTo>
                <a:cubicBezTo>
                  <a:pt x="1680" y="632"/>
                  <a:pt x="1712" y="728"/>
                  <a:pt x="1816" y="640"/>
                </a:cubicBezTo>
                <a:cubicBezTo>
                  <a:pt x="1920" y="552"/>
                  <a:pt x="2176" y="264"/>
                  <a:pt x="2248" y="160"/>
                </a:cubicBezTo>
                <a:cubicBezTo>
                  <a:pt x="2320" y="56"/>
                  <a:pt x="2272" y="0"/>
                  <a:pt x="2248" y="16"/>
                </a:cubicBezTo>
                <a:close/>
              </a:path>
            </a:pathLst>
          </a:custGeom>
          <a:solidFill>
            <a:schemeClr val="accent1">
              <a:alpha val="20000"/>
            </a:schemeClr>
          </a:solidFill>
          <a:ln w="9525">
            <a:solidFill>
              <a:schemeClr val="tx1"/>
            </a:solidFill>
            <a:round/>
            <a:headEnd/>
            <a:tailEnd/>
          </a:ln>
        </p:spPr>
        <p:txBody>
          <a:bodyPr/>
          <a:lstStyle/>
          <a:p>
            <a:pPr eaLnBrk="0" hangingPunct="0"/>
            <a:endParaRPr lang="en-US"/>
          </a:p>
        </p:txBody>
      </p:sp>
      <p:sp>
        <p:nvSpPr>
          <p:cNvPr id="75" name="Slide Number Placeholder 74"/>
          <p:cNvSpPr>
            <a:spLocks noGrp="1"/>
          </p:cNvSpPr>
          <p:nvPr>
            <p:ph type="sldNum" sz="quarter" idx="12"/>
          </p:nvPr>
        </p:nvSpPr>
        <p:spPr/>
        <p:txBody>
          <a:bodyPr/>
          <a:lstStyle/>
          <a:p>
            <a:pPr>
              <a:defRPr/>
            </a:pPr>
            <a:fld id="{193C4F32-5F53-4DA8-A041-9089F3E61399}" type="slidenum">
              <a:rPr lang="en-US" smtClean="0"/>
              <a:pPr>
                <a:defRPr/>
              </a:pPr>
              <a:t>168</a:t>
            </a:fld>
            <a:endParaRPr lang="en-US"/>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1506" name="Object 4"/>
          <p:cNvGraphicFramePr>
            <a:graphicFrameLocks noChangeAspect="1"/>
          </p:cNvGraphicFramePr>
          <p:nvPr/>
        </p:nvGraphicFramePr>
        <p:xfrm>
          <a:off x="1033463" y="2252663"/>
          <a:ext cx="6772275" cy="723900"/>
        </p:xfrm>
        <a:graphic>
          <a:graphicData uri="http://schemas.openxmlformats.org/presentationml/2006/ole">
            <p:oleObj spid="_x0000_s287746" name="Equation" r:id="rId4" imgW="3035160" imgH="304560" progId="Equation.3">
              <p:embed/>
            </p:oleObj>
          </a:graphicData>
        </a:graphic>
      </p:graphicFrame>
      <p:sp>
        <p:nvSpPr>
          <p:cNvPr id="21507" name="Rectangle 4"/>
          <p:cNvSpPr>
            <a:spLocks noChangeAspect="1" noChangeArrowheads="1"/>
          </p:cNvSpPr>
          <p:nvPr/>
        </p:nvSpPr>
        <p:spPr bwMode="auto">
          <a:xfrm>
            <a:off x="2362200" y="4483100"/>
            <a:ext cx="4343400" cy="1041400"/>
          </a:xfrm>
          <a:prstGeom prst="rect">
            <a:avLst/>
          </a:prstGeom>
          <a:noFill/>
          <a:ln w="15875" cap="rnd">
            <a:solidFill>
              <a:schemeClr val="tx1"/>
            </a:solidFill>
            <a:prstDash val="sysDot"/>
            <a:miter lim="800000"/>
            <a:headEnd/>
            <a:tailEnd/>
          </a:ln>
        </p:spPr>
        <p:txBody>
          <a:bodyPr wrap="none" anchor="ctr"/>
          <a:lstStyle/>
          <a:p>
            <a:pPr eaLnBrk="0" hangingPunct="0"/>
            <a:endParaRPr lang="en-US"/>
          </a:p>
        </p:txBody>
      </p:sp>
      <p:sp>
        <p:nvSpPr>
          <p:cNvPr id="21508" name="Rectangle 5"/>
          <p:cNvSpPr>
            <a:spLocks noChangeAspect="1" noChangeArrowheads="1"/>
          </p:cNvSpPr>
          <p:nvPr/>
        </p:nvSpPr>
        <p:spPr bwMode="auto">
          <a:xfrm>
            <a:off x="2362200" y="3352800"/>
            <a:ext cx="4343400" cy="1039813"/>
          </a:xfrm>
          <a:prstGeom prst="rect">
            <a:avLst/>
          </a:prstGeom>
          <a:noFill/>
          <a:ln w="15875" cap="rnd">
            <a:solidFill>
              <a:schemeClr val="tx1"/>
            </a:solidFill>
            <a:prstDash val="sysDot"/>
            <a:miter lim="800000"/>
            <a:headEnd/>
            <a:tailEnd/>
          </a:ln>
        </p:spPr>
        <p:txBody>
          <a:bodyPr wrap="none" anchor="ctr"/>
          <a:lstStyle/>
          <a:p>
            <a:pPr eaLnBrk="0" hangingPunct="0"/>
            <a:endParaRPr lang="en-US"/>
          </a:p>
        </p:txBody>
      </p:sp>
      <p:sp>
        <p:nvSpPr>
          <p:cNvPr id="21509" name="Oval 6"/>
          <p:cNvSpPr>
            <a:spLocks noChangeAspect="1" noChangeArrowheads="1"/>
          </p:cNvSpPr>
          <p:nvPr/>
        </p:nvSpPr>
        <p:spPr bwMode="auto">
          <a:xfrm>
            <a:off x="2452688" y="3397250"/>
            <a:ext cx="407987"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21510" name="Text Box 7"/>
          <p:cNvSpPr txBox="1">
            <a:spLocks noChangeAspect="1" noChangeArrowheads="1"/>
          </p:cNvSpPr>
          <p:nvPr/>
        </p:nvSpPr>
        <p:spPr bwMode="auto">
          <a:xfrm>
            <a:off x="4338638" y="3429000"/>
            <a:ext cx="249237" cy="274638"/>
          </a:xfrm>
          <a:prstGeom prst="rect">
            <a:avLst/>
          </a:prstGeom>
          <a:noFill/>
          <a:ln w="9525">
            <a:noFill/>
            <a:miter lim="800000"/>
            <a:headEnd/>
            <a:tailEnd/>
          </a:ln>
        </p:spPr>
        <p:txBody>
          <a:bodyPr wrap="none">
            <a:spAutoFit/>
          </a:bodyPr>
          <a:lstStyle/>
          <a:p>
            <a:r>
              <a:rPr lang="en-US" sz="1200">
                <a:latin typeface="Arial" charset="0"/>
              </a:rPr>
              <a:t>f</a:t>
            </a:r>
            <a:r>
              <a:rPr lang="en-US" sz="1200" baseline="-25000">
                <a:latin typeface="Arial" charset="0"/>
              </a:rPr>
              <a:t>i</a:t>
            </a:r>
          </a:p>
        </p:txBody>
      </p:sp>
      <p:sp>
        <p:nvSpPr>
          <p:cNvPr id="21511" name="Oval 8"/>
          <p:cNvSpPr>
            <a:spLocks noChangeAspect="1" noChangeArrowheads="1"/>
          </p:cNvSpPr>
          <p:nvPr/>
        </p:nvSpPr>
        <p:spPr bwMode="auto">
          <a:xfrm>
            <a:off x="4257675" y="3397250"/>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21512" name="AutoShape 9"/>
          <p:cNvCxnSpPr>
            <a:cxnSpLocks noChangeAspect="1" noChangeShapeType="1"/>
            <a:stCxn id="21511" idx="6"/>
          </p:cNvCxnSpPr>
          <p:nvPr/>
        </p:nvCxnSpPr>
        <p:spPr bwMode="auto">
          <a:xfrm>
            <a:off x="4676775" y="3578225"/>
            <a:ext cx="646113" cy="1588"/>
          </a:xfrm>
          <a:prstGeom prst="straightConnector1">
            <a:avLst/>
          </a:prstGeom>
          <a:noFill/>
          <a:ln w="28575">
            <a:solidFill>
              <a:schemeClr val="tx1"/>
            </a:solidFill>
            <a:round/>
            <a:headEnd/>
            <a:tailEnd type="triangle" w="med" len="med"/>
          </a:ln>
        </p:spPr>
      </p:cxnSp>
      <p:sp>
        <p:nvSpPr>
          <p:cNvPr id="21513" name="Oval 10"/>
          <p:cNvSpPr>
            <a:spLocks noChangeAspect="1" noChangeArrowheads="1"/>
          </p:cNvSpPr>
          <p:nvPr/>
        </p:nvSpPr>
        <p:spPr bwMode="auto">
          <a:xfrm>
            <a:off x="6056313" y="3397250"/>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21514" name="AutoShape 11"/>
          <p:cNvCxnSpPr>
            <a:cxnSpLocks noChangeAspect="1" noChangeShapeType="1"/>
            <a:endCxn id="21513" idx="2"/>
          </p:cNvCxnSpPr>
          <p:nvPr/>
        </p:nvCxnSpPr>
        <p:spPr bwMode="auto">
          <a:xfrm>
            <a:off x="5627688" y="3578225"/>
            <a:ext cx="415925" cy="0"/>
          </a:xfrm>
          <a:prstGeom prst="straightConnector1">
            <a:avLst/>
          </a:prstGeom>
          <a:noFill/>
          <a:ln w="28575">
            <a:solidFill>
              <a:schemeClr val="tx1"/>
            </a:solidFill>
            <a:round/>
            <a:headEnd/>
            <a:tailEnd type="triangle" w="med" len="med"/>
          </a:ln>
        </p:spPr>
      </p:cxnSp>
      <p:sp>
        <p:nvSpPr>
          <p:cNvPr id="21515" name="Text Box 12"/>
          <p:cNvSpPr txBox="1">
            <a:spLocks noChangeAspect="1" noChangeArrowheads="1"/>
          </p:cNvSpPr>
          <p:nvPr/>
        </p:nvSpPr>
        <p:spPr bwMode="auto">
          <a:xfrm>
            <a:off x="5316538" y="3494088"/>
            <a:ext cx="336550" cy="274637"/>
          </a:xfrm>
          <a:prstGeom prst="rect">
            <a:avLst/>
          </a:prstGeom>
          <a:noFill/>
          <a:ln w="9525">
            <a:noFill/>
            <a:miter lim="800000"/>
            <a:headEnd/>
            <a:tailEnd/>
          </a:ln>
        </p:spPr>
        <p:txBody>
          <a:bodyPr wrap="none">
            <a:spAutoFit/>
          </a:bodyPr>
          <a:lstStyle/>
          <a:p>
            <a:r>
              <a:rPr lang="en-US" sz="1200">
                <a:latin typeface="Arial" charset="0"/>
              </a:rPr>
              <a:t>…</a:t>
            </a:r>
          </a:p>
        </p:txBody>
      </p:sp>
      <p:sp>
        <p:nvSpPr>
          <p:cNvPr id="21516" name="Oval 13"/>
          <p:cNvSpPr>
            <a:spLocks noChangeAspect="1" noChangeArrowheads="1"/>
          </p:cNvSpPr>
          <p:nvPr/>
        </p:nvSpPr>
        <p:spPr bwMode="auto">
          <a:xfrm>
            <a:off x="2452688" y="3986213"/>
            <a:ext cx="407987"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21517" name="Text Box 14"/>
          <p:cNvSpPr txBox="1">
            <a:spLocks noChangeAspect="1" noChangeArrowheads="1"/>
          </p:cNvSpPr>
          <p:nvPr/>
        </p:nvSpPr>
        <p:spPr bwMode="auto">
          <a:xfrm>
            <a:off x="4338638" y="4038600"/>
            <a:ext cx="290512" cy="274638"/>
          </a:xfrm>
          <a:prstGeom prst="rect">
            <a:avLst/>
          </a:prstGeom>
          <a:noFill/>
          <a:ln w="9525">
            <a:noFill/>
            <a:miter lim="800000"/>
            <a:headEnd/>
            <a:tailEnd/>
          </a:ln>
        </p:spPr>
        <p:txBody>
          <a:bodyPr wrap="none">
            <a:spAutoFit/>
          </a:bodyPr>
          <a:lstStyle/>
          <a:p>
            <a:r>
              <a:rPr lang="en-US" sz="1200">
                <a:latin typeface="Arial" charset="0"/>
              </a:rPr>
              <a:t>h</a:t>
            </a:r>
            <a:r>
              <a:rPr lang="en-US" sz="1200" baseline="-25000">
                <a:latin typeface="Arial" charset="0"/>
              </a:rPr>
              <a:t>i</a:t>
            </a:r>
          </a:p>
        </p:txBody>
      </p:sp>
      <p:sp>
        <p:nvSpPr>
          <p:cNvPr id="21518" name="Oval 15"/>
          <p:cNvSpPr>
            <a:spLocks noChangeAspect="1" noChangeArrowheads="1"/>
          </p:cNvSpPr>
          <p:nvPr/>
        </p:nvSpPr>
        <p:spPr bwMode="auto">
          <a:xfrm>
            <a:off x="4257675" y="3986213"/>
            <a:ext cx="406400"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21519" name="Oval 16"/>
          <p:cNvSpPr>
            <a:spLocks noChangeAspect="1" noChangeArrowheads="1"/>
          </p:cNvSpPr>
          <p:nvPr/>
        </p:nvSpPr>
        <p:spPr bwMode="auto">
          <a:xfrm>
            <a:off x="6056313" y="3986213"/>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21520" name="AutoShape 17"/>
          <p:cNvCxnSpPr>
            <a:cxnSpLocks noChangeAspect="1" noChangeShapeType="1"/>
            <a:stCxn id="21509" idx="4"/>
            <a:endCxn id="21516" idx="0"/>
          </p:cNvCxnSpPr>
          <p:nvPr/>
        </p:nvCxnSpPr>
        <p:spPr bwMode="auto">
          <a:xfrm>
            <a:off x="2655888" y="3767138"/>
            <a:ext cx="0" cy="211137"/>
          </a:xfrm>
          <a:prstGeom prst="straightConnector1">
            <a:avLst/>
          </a:prstGeom>
          <a:noFill/>
          <a:ln w="28575">
            <a:solidFill>
              <a:schemeClr val="tx1"/>
            </a:solidFill>
            <a:round/>
            <a:headEnd/>
            <a:tailEnd type="triangle" w="med" len="med"/>
          </a:ln>
        </p:spPr>
      </p:cxnSp>
      <p:cxnSp>
        <p:nvCxnSpPr>
          <p:cNvPr id="21521" name="AutoShape 18"/>
          <p:cNvCxnSpPr>
            <a:cxnSpLocks noChangeAspect="1" noChangeShapeType="1"/>
            <a:stCxn id="21513" idx="4"/>
            <a:endCxn id="21519" idx="0"/>
          </p:cNvCxnSpPr>
          <p:nvPr/>
        </p:nvCxnSpPr>
        <p:spPr bwMode="auto">
          <a:xfrm>
            <a:off x="6259513" y="3767138"/>
            <a:ext cx="0" cy="211137"/>
          </a:xfrm>
          <a:prstGeom prst="straightConnector1">
            <a:avLst/>
          </a:prstGeom>
          <a:noFill/>
          <a:ln w="28575">
            <a:solidFill>
              <a:schemeClr val="tx1"/>
            </a:solidFill>
            <a:round/>
            <a:headEnd/>
            <a:tailEnd type="triangle" w="med" len="med"/>
          </a:ln>
        </p:spPr>
      </p:cxnSp>
      <p:cxnSp>
        <p:nvCxnSpPr>
          <p:cNvPr id="21522" name="AutoShape 19"/>
          <p:cNvCxnSpPr>
            <a:cxnSpLocks noChangeAspect="1" noChangeShapeType="1"/>
            <a:stCxn id="21511" idx="4"/>
            <a:endCxn id="21518" idx="0"/>
          </p:cNvCxnSpPr>
          <p:nvPr/>
        </p:nvCxnSpPr>
        <p:spPr bwMode="auto">
          <a:xfrm>
            <a:off x="4460875" y="3767138"/>
            <a:ext cx="0" cy="211137"/>
          </a:xfrm>
          <a:prstGeom prst="straightConnector1">
            <a:avLst/>
          </a:prstGeom>
          <a:noFill/>
          <a:ln w="28575">
            <a:solidFill>
              <a:schemeClr val="tx1"/>
            </a:solidFill>
            <a:round/>
            <a:headEnd/>
            <a:tailEnd type="triangle" w="med" len="med"/>
          </a:ln>
        </p:spPr>
      </p:cxnSp>
      <p:sp>
        <p:nvSpPr>
          <p:cNvPr id="21523" name="Oval 20"/>
          <p:cNvSpPr>
            <a:spLocks noChangeAspect="1" noChangeArrowheads="1"/>
          </p:cNvSpPr>
          <p:nvPr/>
        </p:nvSpPr>
        <p:spPr bwMode="auto">
          <a:xfrm>
            <a:off x="2843213" y="5659438"/>
            <a:ext cx="406400"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21524" name="Text Box 21"/>
          <p:cNvSpPr txBox="1">
            <a:spLocks noChangeAspect="1" noChangeArrowheads="1"/>
          </p:cNvSpPr>
          <p:nvPr/>
        </p:nvSpPr>
        <p:spPr bwMode="auto">
          <a:xfrm>
            <a:off x="4729163" y="5715000"/>
            <a:ext cx="290512" cy="274638"/>
          </a:xfrm>
          <a:prstGeom prst="rect">
            <a:avLst/>
          </a:prstGeom>
          <a:noFill/>
          <a:ln w="9525">
            <a:noFill/>
            <a:miter lim="800000"/>
            <a:headEnd/>
            <a:tailEnd/>
          </a:ln>
        </p:spPr>
        <p:txBody>
          <a:bodyPr wrap="none">
            <a:spAutoFit/>
          </a:bodyPr>
          <a:lstStyle/>
          <a:p>
            <a:r>
              <a:rPr lang="en-US" sz="1200">
                <a:latin typeface="Arial" charset="0"/>
              </a:rPr>
              <a:t>g</a:t>
            </a:r>
            <a:r>
              <a:rPr lang="en-US" sz="1200" baseline="-25000">
                <a:latin typeface="Arial" charset="0"/>
              </a:rPr>
              <a:t>i</a:t>
            </a:r>
          </a:p>
        </p:txBody>
      </p:sp>
      <p:sp>
        <p:nvSpPr>
          <p:cNvPr id="21525" name="Oval 22"/>
          <p:cNvSpPr>
            <a:spLocks noChangeAspect="1" noChangeArrowheads="1"/>
          </p:cNvSpPr>
          <p:nvPr/>
        </p:nvSpPr>
        <p:spPr bwMode="auto">
          <a:xfrm>
            <a:off x="4648200" y="5659438"/>
            <a:ext cx="406400"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21526" name="Oval 23"/>
          <p:cNvSpPr>
            <a:spLocks noChangeAspect="1" noChangeArrowheads="1"/>
          </p:cNvSpPr>
          <p:nvPr/>
        </p:nvSpPr>
        <p:spPr bwMode="auto">
          <a:xfrm>
            <a:off x="6446838" y="5659438"/>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21527" name="AutoShape 24"/>
          <p:cNvCxnSpPr>
            <a:cxnSpLocks noChangeAspect="1" noChangeShapeType="1"/>
            <a:stCxn id="21526" idx="4"/>
            <a:endCxn id="21535" idx="0"/>
          </p:cNvCxnSpPr>
          <p:nvPr/>
        </p:nvCxnSpPr>
        <p:spPr bwMode="auto">
          <a:xfrm flipH="1">
            <a:off x="6197600" y="6029325"/>
            <a:ext cx="452438" cy="209550"/>
          </a:xfrm>
          <a:prstGeom prst="straightConnector1">
            <a:avLst/>
          </a:prstGeom>
          <a:noFill/>
          <a:ln w="28575">
            <a:solidFill>
              <a:schemeClr val="tx1"/>
            </a:solidFill>
            <a:round/>
            <a:headEnd/>
            <a:tailEnd type="triangle" w="med" len="med"/>
          </a:ln>
        </p:spPr>
      </p:cxnSp>
      <p:cxnSp>
        <p:nvCxnSpPr>
          <p:cNvPr id="21528" name="AutoShape 25"/>
          <p:cNvCxnSpPr>
            <a:cxnSpLocks noChangeAspect="1" noChangeShapeType="1"/>
            <a:stCxn id="21525" idx="4"/>
            <a:endCxn id="21533" idx="0"/>
          </p:cNvCxnSpPr>
          <p:nvPr/>
        </p:nvCxnSpPr>
        <p:spPr bwMode="auto">
          <a:xfrm flipH="1">
            <a:off x="4432300" y="6029325"/>
            <a:ext cx="419100" cy="209550"/>
          </a:xfrm>
          <a:prstGeom prst="straightConnector1">
            <a:avLst/>
          </a:prstGeom>
          <a:noFill/>
          <a:ln w="28575">
            <a:solidFill>
              <a:schemeClr val="tx1"/>
            </a:solidFill>
            <a:round/>
            <a:headEnd/>
            <a:tailEnd type="triangle" w="med" len="med"/>
          </a:ln>
        </p:spPr>
      </p:cxnSp>
      <p:sp>
        <p:nvSpPr>
          <p:cNvPr id="21529" name="Text Box 26"/>
          <p:cNvSpPr txBox="1">
            <a:spLocks noChangeAspect="1" noChangeArrowheads="1"/>
          </p:cNvSpPr>
          <p:nvPr/>
        </p:nvSpPr>
        <p:spPr bwMode="auto">
          <a:xfrm>
            <a:off x="2932113" y="6365875"/>
            <a:ext cx="336550" cy="274638"/>
          </a:xfrm>
          <a:prstGeom prst="rect">
            <a:avLst/>
          </a:prstGeom>
          <a:noFill/>
          <a:ln w="9525">
            <a:noFill/>
            <a:miter lim="800000"/>
            <a:headEnd/>
            <a:tailEnd/>
          </a:ln>
        </p:spPr>
        <p:txBody>
          <a:bodyPr wrap="none">
            <a:spAutoFit/>
          </a:bodyPr>
          <a:lstStyle/>
          <a:p>
            <a:r>
              <a:rPr lang="en-US" sz="1200">
                <a:latin typeface="Arial" charset="0"/>
              </a:rPr>
              <a:t>…</a:t>
            </a:r>
          </a:p>
        </p:txBody>
      </p:sp>
      <p:cxnSp>
        <p:nvCxnSpPr>
          <p:cNvPr id="21530" name="AutoShape 27"/>
          <p:cNvCxnSpPr>
            <a:cxnSpLocks noChangeAspect="1" noChangeShapeType="1"/>
            <a:stCxn id="21523" idx="4"/>
            <a:endCxn id="21531" idx="0"/>
          </p:cNvCxnSpPr>
          <p:nvPr/>
        </p:nvCxnSpPr>
        <p:spPr bwMode="auto">
          <a:xfrm flipH="1">
            <a:off x="2611438" y="6029325"/>
            <a:ext cx="434975" cy="209550"/>
          </a:xfrm>
          <a:prstGeom prst="straightConnector1">
            <a:avLst/>
          </a:prstGeom>
          <a:noFill/>
          <a:ln w="28575">
            <a:solidFill>
              <a:schemeClr val="tx1"/>
            </a:solidFill>
            <a:round/>
            <a:headEnd/>
            <a:tailEnd type="triangle" w="med" len="med"/>
          </a:ln>
        </p:spPr>
      </p:cxnSp>
      <p:sp>
        <p:nvSpPr>
          <p:cNvPr id="21531" name="Oval 28"/>
          <p:cNvSpPr>
            <a:spLocks noChangeAspect="1" noChangeArrowheads="1"/>
          </p:cNvSpPr>
          <p:nvPr/>
        </p:nvSpPr>
        <p:spPr bwMode="auto">
          <a:xfrm>
            <a:off x="2408238" y="6248400"/>
            <a:ext cx="406400" cy="361950"/>
          </a:xfrm>
          <a:prstGeom prst="ellipse">
            <a:avLst/>
          </a:prstGeom>
          <a:solidFill>
            <a:srgbClr val="C0C0C0"/>
          </a:solidFill>
          <a:ln w="28575">
            <a:solidFill>
              <a:schemeClr val="tx1"/>
            </a:solidFill>
            <a:round/>
            <a:headEnd/>
            <a:tailEnd/>
          </a:ln>
        </p:spPr>
        <p:txBody>
          <a:bodyPr wrap="none" anchor="ctr"/>
          <a:lstStyle/>
          <a:p>
            <a:pPr eaLnBrk="0" hangingPunct="0"/>
            <a:endParaRPr lang="en-US"/>
          </a:p>
        </p:txBody>
      </p:sp>
      <p:sp>
        <p:nvSpPr>
          <p:cNvPr id="21532" name="Text Box 29"/>
          <p:cNvSpPr txBox="1">
            <a:spLocks noChangeAspect="1" noChangeArrowheads="1"/>
          </p:cNvSpPr>
          <p:nvPr/>
        </p:nvSpPr>
        <p:spPr bwMode="auto">
          <a:xfrm>
            <a:off x="2459038" y="6278563"/>
            <a:ext cx="377825" cy="274637"/>
          </a:xfrm>
          <a:prstGeom prst="rect">
            <a:avLst/>
          </a:prstGeom>
          <a:noFill/>
          <a:ln w="9525">
            <a:noFill/>
            <a:prstDash val="sysDot"/>
            <a:miter lim="800000"/>
            <a:headEnd/>
            <a:tailEnd/>
          </a:ln>
        </p:spPr>
        <p:txBody>
          <a:bodyPr wrap="none">
            <a:spAutoFit/>
          </a:bodyPr>
          <a:lstStyle/>
          <a:p>
            <a:r>
              <a:rPr lang="en-US" sz="1200">
                <a:latin typeface="Arial" charset="0"/>
              </a:rPr>
              <a:t>r</a:t>
            </a:r>
            <a:r>
              <a:rPr lang="en-US" sz="1200" baseline="-25000">
                <a:latin typeface="Arial" charset="0"/>
              </a:rPr>
              <a:t>1,1</a:t>
            </a:r>
          </a:p>
        </p:txBody>
      </p:sp>
      <p:sp>
        <p:nvSpPr>
          <p:cNvPr id="21533" name="Oval 30"/>
          <p:cNvSpPr>
            <a:spLocks noChangeAspect="1" noChangeArrowheads="1"/>
          </p:cNvSpPr>
          <p:nvPr/>
        </p:nvSpPr>
        <p:spPr bwMode="auto">
          <a:xfrm>
            <a:off x="4229100" y="6248400"/>
            <a:ext cx="407988" cy="361950"/>
          </a:xfrm>
          <a:prstGeom prst="ellipse">
            <a:avLst/>
          </a:prstGeom>
          <a:solidFill>
            <a:srgbClr val="C0C0C0"/>
          </a:solidFill>
          <a:ln w="28575">
            <a:solidFill>
              <a:schemeClr val="tx1"/>
            </a:solidFill>
            <a:round/>
            <a:headEnd/>
            <a:tailEnd/>
          </a:ln>
        </p:spPr>
        <p:txBody>
          <a:bodyPr wrap="none" anchor="ctr"/>
          <a:lstStyle/>
          <a:p>
            <a:pPr eaLnBrk="0" hangingPunct="0"/>
            <a:endParaRPr lang="en-US"/>
          </a:p>
        </p:txBody>
      </p:sp>
      <p:sp>
        <p:nvSpPr>
          <p:cNvPr id="21534" name="Text Box 31"/>
          <p:cNvSpPr txBox="1">
            <a:spLocks noChangeAspect="1" noChangeArrowheads="1"/>
          </p:cNvSpPr>
          <p:nvPr/>
        </p:nvSpPr>
        <p:spPr bwMode="auto">
          <a:xfrm>
            <a:off x="4275138" y="6248400"/>
            <a:ext cx="342900" cy="274638"/>
          </a:xfrm>
          <a:prstGeom prst="rect">
            <a:avLst/>
          </a:prstGeom>
          <a:noFill/>
          <a:ln w="9525">
            <a:noFill/>
            <a:prstDash val="sysDot"/>
            <a:miter lim="800000"/>
            <a:headEnd/>
            <a:tailEnd/>
          </a:ln>
        </p:spPr>
        <p:txBody>
          <a:bodyPr wrap="none">
            <a:spAutoFit/>
          </a:bodyPr>
          <a:lstStyle/>
          <a:p>
            <a:r>
              <a:rPr lang="en-US" sz="1200">
                <a:latin typeface="Arial" charset="0"/>
              </a:rPr>
              <a:t>r</a:t>
            </a:r>
            <a:r>
              <a:rPr lang="en-US" sz="1200" baseline="-25000">
                <a:latin typeface="Arial" charset="0"/>
              </a:rPr>
              <a:t>i,1</a:t>
            </a:r>
          </a:p>
        </p:txBody>
      </p:sp>
      <p:sp>
        <p:nvSpPr>
          <p:cNvPr id="21535" name="Oval 32"/>
          <p:cNvSpPr>
            <a:spLocks noChangeAspect="1" noChangeArrowheads="1"/>
          </p:cNvSpPr>
          <p:nvPr/>
        </p:nvSpPr>
        <p:spPr bwMode="auto">
          <a:xfrm>
            <a:off x="5994400" y="6248400"/>
            <a:ext cx="406400" cy="361950"/>
          </a:xfrm>
          <a:prstGeom prst="ellipse">
            <a:avLst/>
          </a:prstGeom>
          <a:solidFill>
            <a:srgbClr val="C0C0C0"/>
          </a:solidFill>
          <a:ln w="28575">
            <a:solidFill>
              <a:schemeClr val="tx1"/>
            </a:solidFill>
            <a:round/>
            <a:headEnd/>
            <a:tailEnd/>
          </a:ln>
        </p:spPr>
        <p:txBody>
          <a:bodyPr wrap="none" anchor="ctr"/>
          <a:lstStyle/>
          <a:p>
            <a:pPr eaLnBrk="0" hangingPunct="0"/>
            <a:endParaRPr lang="en-US"/>
          </a:p>
        </p:txBody>
      </p:sp>
      <p:sp>
        <p:nvSpPr>
          <p:cNvPr id="21536" name="Oval 33"/>
          <p:cNvSpPr>
            <a:spLocks noChangeAspect="1" noChangeArrowheads="1"/>
          </p:cNvSpPr>
          <p:nvPr/>
        </p:nvSpPr>
        <p:spPr bwMode="auto">
          <a:xfrm>
            <a:off x="2452688" y="4529138"/>
            <a:ext cx="407987"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21537" name="Text Box 34"/>
          <p:cNvSpPr txBox="1">
            <a:spLocks noChangeAspect="1" noChangeArrowheads="1"/>
          </p:cNvSpPr>
          <p:nvPr/>
        </p:nvSpPr>
        <p:spPr bwMode="auto">
          <a:xfrm>
            <a:off x="4338638" y="4572000"/>
            <a:ext cx="282575" cy="274638"/>
          </a:xfrm>
          <a:prstGeom prst="rect">
            <a:avLst/>
          </a:prstGeom>
          <a:noFill/>
          <a:ln w="9525">
            <a:noFill/>
            <a:miter lim="800000"/>
            <a:headEnd/>
            <a:tailEnd/>
          </a:ln>
        </p:spPr>
        <p:txBody>
          <a:bodyPr wrap="none">
            <a:spAutoFit/>
          </a:bodyPr>
          <a:lstStyle/>
          <a:p>
            <a:r>
              <a:rPr lang="en-US" sz="1200">
                <a:latin typeface="Arial" charset="0"/>
              </a:rPr>
              <a:t>f’</a:t>
            </a:r>
            <a:r>
              <a:rPr lang="en-US" sz="1200" baseline="-25000">
                <a:latin typeface="Arial" charset="0"/>
              </a:rPr>
              <a:t>i</a:t>
            </a:r>
          </a:p>
        </p:txBody>
      </p:sp>
      <p:sp>
        <p:nvSpPr>
          <p:cNvPr id="21538" name="Oval 35"/>
          <p:cNvSpPr>
            <a:spLocks noChangeAspect="1" noChangeArrowheads="1"/>
          </p:cNvSpPr>
          <p:nvPr/>
        </p:nvSpPr>
        <p:spPr bwMode="auto">
          <a:xfrm>
            <a:off x="4257675" y="4529138"/>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21539" name="AutoShape 36"/>
          <p:cNvCxnSpPr>
            <a:cxnSpLocks noChangeAspect="1" noChangeShapeType="1"/>
            <a:stCxn id="21538" idx="6"/>
          </p:cNvCxnSpPr>
          <p:nvPr/>
        </p:nvCxnSpPr>
        <p:spPr bwMode="auto">
          <a:xfrm>
            <a:off x="4676775" y="4710113"/>
            <a:ext cx="646113" cy="0"/>
          </a:xfrm>
          <a:prstGeom prst="straightConnector1">
            <a:avLst/>
          </a:prstGeom>
          <a:noFill/>
          <a:ln w="28575">
            <a:solidFill>
              <a:schemeClr val="tx1"/>
            </a:solidFill>
            <a:round/>
            <a:headEnd/>
            <a:tailEnd type="triangle" w="med" len="med"/>
          </a:ln>
        </p:spPr>
      </p:cxnSp>
      <p:sp>
        <p:nvSpPr>
          <p:cNvPr id="21540" name="Oval 37"/>
          <p:cNvSpPr>
            <a:spLocks noChangeAspect="1" noChangeArrowheads="1"/>
          </p:cNvSpPr>
          <p:nvPr/>
        </p:nvSpPr>
        <p:spPr bwMode="auto">
          <a:xfrm>
            <a:off x="6056313" y="4529138"/>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21541" name="AutoShape 38"/>
          <p:cNvCxnSpPr>
            <a:cxnSpLocks noChangeAspect="1" noChangeShapeType="1"/>
            <a:endCxn id="21540" idx="2"/>
          </p:cNvCxnSpPr>
          <p:nvPr/>
        </p:nvCxnSpPr>
        <p:spPr bwMode="auto">
          <a:xfrm>
            <a:off x="5627688" y="4710113"/>
            <a:ext cx="415925" cy="0"/>
          </a:xfrm>
          <a:prstGeom prst="straightConnector1">
            <a:avLst/>
          </a:prstGeom>
          <a:noFill/>
          <a:ln w="28575">
            <a:solidFill>
              <a:schemeClr val="tx1"/>
            </a:solidFill>
            <a:round/>
            <a:headEnd/>
            <a:tailEnd type="triangle" w="med" len="med"/>
          </a:ln>
        </p:spPr>
      </p:cxnSp>
      <p:sp>
        <p:nvSpPr>
          <p:cNvPr id="21542" name="Text Box 39"/>
          <p:cNvSpPr txBox="1">
            <a:spLocks noChangeAspect="1" noChangeArrowheads="1"/>
          </p:cNvSpPr>
          <p:nvPr/>
        </p:nvSpPr>
        <p:spPr bwMode="auto">
          <a:xfrm>
            <a:off x="5316538" y="4625975"/>
            <a:ext cx="336550" cy="274638"/>
          </a:xfrm>
          <a:prstGeom prst="rect">
            <a:avLst/>
          </a:prstGeom>
          <a:noFill/>
          <a:ln w="9525">
            <a:noFill/>
            <a:miter lim="800000"/>
            <a:headEnd/>
            <a:tailEnd/>
          </a:ln>
        </p:spPr>
        <p:txBody>
          <a:bodyPr wrap="none">
            <a:spAutoFit/>
          </a:bodyPr>
          <a:lstStyle/>
          <a:p>
            <a:r>
              <a:rPr lang="en-US" sz="1200">
                <a:latin typeface="Arial" charset="0"/>
              </a:rPr>
              <a:t>…</a:t>
            </a:r>
          </a:p>
        </p:txBody>
      </p:sp>
      <p:sp>
        <p:nvSpPr>
          <p:cNvPr id="21543" name="Oval 40"/>
          <p:cNvSpPr>
            <a:spLocks noChangeAspect="1" noChangeArrowheads="1"/>
          </p:cNvSpPr>
          <p:nvPr/>
        </p:nvSpPr>
        <p:spPr bwMode="auto">
          <a:xfrm>
            <a:off x="2452688" y="5116513"/>
            <a:ext cx="407987"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21544" name="Text Box 41"/>
          <p:cNvSpPr txBox="1">
            <a:spLocks noChangeAspect="1" noChangeArrowheads="1"/>
          </p:cNvSpPr>
          <p:nvPr/>
        </p:nvSpPr>
        <p:spPr bwMode="auto">
          <a:xfrm>
            <a:off x="4338638" y="5105400"/>
            <a:ext cx="323850" cy="274638"/>
          </a:xfrm>
          <a:prstGeom prst="rect">
            <a:avLst/>
          </a:prstGeom>
          <a:noFill/>
          <a:ln w="9525">
            <a:noFill/>
            <a:miter lim="800000"/>
            <a:headEnd/>
            <a:tailEnd/>
          </a:ln>
        </p:spPr>
        <p:txBody>
          <a:bodyPr wrap="none">
            <a:spAutoFit/>
          </a:bodyPr>
          <a:lstStyle/>
          <a:p>
            <a:r>
              <a:rPr lang="en-US" sz="1200">
                <a:latin typeface="Arial" charset="0"/>
              </a:rPr>
              <a:t>h’</a:t>
            </a:r>
            <a:r>
              <a:rPr lang="en-US" sz="1200" baseline="-25000">
                <a:latin typeface="Arial" charset="0"/>
              </a:rPr>
              <a:t>i</a:t>
            </a:r>
          </a:p>
        </p:txBody>
      </p:sp>
      <p:sp>
        <p:nvSpPr>
          <p:cNvPr id="21545" name="Oval 42"/>
          <p:cNvSpPr>
            <a:spLocks noChangeAspect="1" noChangeArrowheads="1"/>
          </p:cNvSpPr>
          <p:nvPr/>
        </p:nvSpPr>
        <p:spPr bwMode="auto">
          <a:xfrm>
            <a:off x="4257675" y="5116513"/>
            <a:ext cx="406400"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21546" name="Oval 43"/>
          <p:cNvSpPr>
            <a:spLocks noChangeAspect="1" noChangeArrowheads="1"/>
          </p:cNvSpPr>
          <p:nvPr/>
        </p:nvSpPr>
        <p:spPr bwMode="auto">
          <a:xfrm>
            <a:off x="6056313" y="5116513"/>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21547" name="AutoShape 44"/>
          <p:cNvCxnSpPr>
            <a:cxnSpLocks noChangeAspect="1" noChangeShapeType="1"/>
            <a:stCxn id="21536" idx="4"/>
            <a:endCxn id="21543" idx="0"/>
          </p:cNvCxnSpPr>
          <p:nvPr/>
        </p:nvCxnSpPr>
        <p:spPr bwMode="auto">
          <a:xfrm>
            <a:off x="2655888" y="4899025"/>
            <a:ext cx="0" cy="211138"/>
          </a:xfrm>
          <a:prstGeom prst="straightConnector1">
            <a:avLst/>
          </a:prstGeom>
          <a:noFill/>
          <a:ln w="28575">
            <a:solidFill>
              <a:schemeClr val="tx1"/>
            </a:solidFill>
            <a:round/>
            <a:headEnd/>
            <a:tailEnd type="triangle" w="med" len="med"/>
          </a:ln>
        </p:spPr>
      </p:cxnSp>
      <p:cxnSp>
        <p:nvCxnSpPr>
          <p:cNvPr id="21548" name="AutoShape 45"/>
          <p:cNvCxnSpPr>
            <a:cxnSpLocks noChangeAspect="1" noChangeShapeType="1"/>
            <a:stCxn id="21540" idx="4"/>
            <a:endCxn id="21546" idx="0"/>
          </p:cNvCxnSpPr>
          <p:nvPr/>
        </p:nvCxnSpPr>
        <p:spPr bwMode="auto">
          <a:xfrm>
            <a:off x="6259513" y="4899025"/>
            <a:ext cx="0" cy="211138"/>
          </a:xfrm>
          <a:prstGeom prst="straightConnector1">
            <a:avLst/>
          </a:prstGeom>
          <a:noFill/>
          <a:ln w="28575">
            <a:solidFill>
              <a:schemeClr val="tx1"/>
            </a:solidFill>
            <a:round/>
            <a:headEnd/>
            <a:tailEnd type="triangle" w="med" len="med"/>
          </a:ln>
        </p:spPr>
      </p:cxnSp>
      <p:cxnSp>
        <p:nvCxnSpPr>
          <p:cNvPr id="21549" name="AutoShape 46"/>
          <p:cNvCxnSpPr>
            <a:cxnSpLocks noChangeAspect="1" noChangeShapeType="1"/>
            <a:stCxn id="21538" idx="4"/>
            <a:endCxn id="21545" idx="0"/>
          </p:cNvCxnSpPr>
          <p:nvPr/>
        </p:nvCxnSpPr>
        <p:spPr bwMode="auto">
          <a:xfrm>
            <a:off x="4460875" y="4899025"/>
            <a:ext cx="0" cy="211138"/>
          </a:xfrm>
          <a:prstGeom prst="straightConnector1">
            <a:avLst/>
          </a:prstGeom>
          <a:noFill/>
          <a:ln w="28575">
            <a:solidFill>
              <a:schemeClr val="tx1"/>
            </a:solidFill>
            <a:round/>
            <a:headEnd/>
            <a:tailEnd type="triangle" w="med" len="med"/>
          </a:ln>
        </p:spPr>
      </p:cxnSp>
      <p:cxnSp>
        <p:nvCxnSpPr>
          <p:cNvPr id="21550" name="AutoShape 47"/>
          <p:cNvCxnSpPr>
            <a:cxnSpLocks noChangeAspect="1" noChangeShapeType="1"/>
            <a:stCxn id="21543" idx="6"/>
            <a:endCxn id="21523" idx="0"/>
          </p:cNvCxnSpPr>
          <p:nvPr/>
        </p:nvCxnSpPr>
        <p:spPr bwMode="auto">
          <a:xfrm>
            <a:off x="2867025" y="5297488"/>
            <a:ext cx="179388" cy="355600"/>
          </a:xfrm>
          <a:prstGeom prst="curvedConnector2">
            <a:avLst/>
          </a:prstGeom>
          <a:noFill/>
          <a:ln w="28575">
            <a:solidFill>
              <a:schemeClr val="tx1"/>
            </a:solidFill>
            <a:round/>
            <a:headEnd/>
            <a:tailEnd type="triangle" w="med" len="med"/>
          </a:ln>
        </p:spPr>
      </p:cxnSp>
      <p:cxnSp>
        <p:nvCxnSpPr>
          <p:cNvPr id="21551" name="AutoShape 48"/>
          <p:cNvCxnSpPr>
            <a:cxnSpLocks noChangeAspect="1" noChangeShapeType="1"/>
            <a:stCxn id="21516" idx="6"/>
            <a:endCxn id="21523" idx="0"/>
          </p:cNvCxnSpPr>
          <p:nvPr/>
        </p:nvCxnSpPr>
        <p:spPr bwMode="auto">
          <a:xfrm>
            <a:off x="2867025" y="4167188"/>
            <a:ext cx="179388" cy="1485900"/>
          </a:xfrm>
          <a:prstGeom prst="curvedConnector2">
            <a:avLst/>
          </a:prstGeom>
          <a:noFill/>
          <a:ln w="28575">
            <a:solidFill>
              <a:schemeClr val="tx1"/>
            </a:solidFill>
            <a:round/>
            <a:headEnd/>
            <a:tailEnd type="triangle" w="med" len="med"/>
          </a:ln>
        </p:spPr>
      </p:cxnSp>
      <p:cxnSp>
        <p:nvCxnSpPr>
          <p:cNvPr id="21552" name="AutoShape 49"/>
          <p:cNvCxnSpPr>
            <a:cxnSpLocks noChangeAspect="1" noChangeShapeType="1"/>
            <a:stCxn id="21545" idx="6"/>
            <a:endCxn id="21525" idx="0"/>
          </p:cNvCxnSpPr>
          <p:nvPr/>
        </p:nvCxnSpPr>
        <p:spPr bwMode="auto">
          <a:xfrm>
            <a:off x="4672013" y="5297488"/>
            <a:ext cx="179387" cy="355600"/>
          </a:xfrm>
          <a:prstGeom prst="curvedConnector2">
            <a:avLst/>
          </a:prstGeom>
          <a:noFill/>
          <a:ln w="28575">
            <a:solidFill>
              <a:schemeClr val="tx1"/>
            </a:solidFill>
            <a:round/>
            <a:headEnd/>
            <a:tailEnd type="triangle" w="med" len="med"/>
          </a:ln>
        </p:spPr>
      </p:cxnSp>
      <p:cxnSp>
        <p:nvCxnSpPr>
          <p:cNvPr id="21553" name="AutoShape 50"/>
          <p:cNvCxnSpPr>
            <a:cxnSpLocks noChangeAspect="1" noChangeShapeType="1"/>
            <a:stCxn id="21518" idx="6"/>
            <a:endCxn id="21525" idx="0"/>
          </p:cNvCxnSpPr>
          <p:nvPr/>
        </p:nvCxnSpPr>
        <p:spPr bwMode="auto">
          <a:xfrm>
            <a:off x="4672013" y="4167188"/>
            <a:ext cx="179387" cy="1485900"/>
          </a:xfrm>
          <a:prstGeom prst="curvedConnector2">
            <a:avLst/>
          </a:prstGeom>
          <a:noFill/>
          <a:ln w="28575">
            <a:solidFill>
              <a:schemeClr val="tx1"/>
            </a:solidFill>
            <a:round/>
            <a:headEnd/>
            <a:tailEnd type="triangle" w="med" len="med"/>
          </a:ln>
        </p:spPr>
      </p:cxnSp>
      <p:cxnSp>
        <p:nvCxnSpPr>
          <p:cNvPr id="21554" name="AutoShape 51"/>
          <p:cNvCxnSpPr>
            <a:cxnSpLocks noChangeAspect="1" noChangeShapeType="1"/>
            <a:stCxn id="21546" idx="6"/>
            <a:endCxn id="21526" idx="0"/>
          </p:cNvCxnSpPr>
          <p:nvPr/>
        </p:nvCxnSpPr>
        <p:spPr bwMode="auto">
          <a:xfrm>
            <a:off x="6470650" y="5297488"/>
            <a:ext cx="179388" cy="355600"/>
          </a:xfrm>
          <a:prstGeom prst="curvedConnector2">
            <a:avLst/>
          </a:prstGeom>
          <a:noFill/>
          <a:ln w="28575">
            <a:solidFill>
              <a:schemeClr val="tx1"/>
            </a:solidFill>
            <a:round/>
            <a:headEnd/>
            <a:tailEnd type="triangle" w="med" len="med"/>
          </a:ln>
        </p:spPr>
      </p:cxnSp>
      <p:cxnSp>
        <p:nvCxnSpPr>
          <p:cNvPr id="21555" name="AutoShape 52"/>
          <p:cNvCxnSpPr>
            <a:cxnSpLocks noChangeAspect="1" noChangeShapeType="1"/>
            <a:stCxn id="21519" idx="6"/>
            <a:endCxn id="21526" idx="0"/>
          </p:cNvCxnSpPr>
          <p:nvPr/>
        </p:nvCxnSpPr>
        <p:spPr bwMode="auto">
          <a:xfrm>
            <a:off x="6470650" y="4167188"/>
            <a:ext cx="179388" cy="1485900"/>
          </a:xfrm>
          <a:prstGeom prst="curvedConnector2">
            <a:avLst/>
          </a:prstGeom>
          <a:noFill/>
          <a:ln w="28575">
            <a:solidFill>
              <a:schemeClr val="tx1"/>
            </a:solidFill>
            <a:round/>
            <a:headEnd/>
            <a:tailEnd type="triangle" w="med" len="med"/>
          </a:ln>
        </p:spPr>
      </p:cxnSp>
      <p:sp>
        <p:nvSpPr>
          <p:cNvPr id="21556" name="Oval 53"/>
          <p:cNvSpPr>
            <a:spLocks noChangeAspect="1" noChangeArrowheads="1"/>
          </p:cNvSpPr>
          <p:nvPr/>
        </p:nvSpPr>
        <p:spPr bwMode="auto">
          <a:xfrm>
            <a:off x="3313113" y="6248400"/>
            <a:ext cx="406400" cy="361950"/>
          </a:xfrm>
          <a:prstGeom prst="ellipse">
            <a:avLst/>
          </a:prstGeom>
          <a:solidFill>
            <a:srgbClr val="C0C0C0"/>
          </a:solidFill>
          <a:ln w="28575">
            <a:solidFill>
              <a:schemeClr val="tx1"/>
            </a:solidFill>
            <a:round/>
            <a:headEnd/>
            <a:tailEnd/>
          </a:ln>
        </p:spPr>
        <p:txBody>
          <a:bodyPr wrap="none" anchor="ctr"/>
          <a:lstStyle/>
          <a:p>
            <a:pPr eaLnBrk="0" hangingPunct="0"/>
            <a:endParaRPr lang="en-US"/>
          </a:p>
        </p:txBody>
      </p:sp>
      <p:sp>
        <p:nvSpPr>
          <p:cNvPr id="21557" name="Text Box 54"/>
          <p:cNvSpPr txBox="1">
            <a:spLocks noChangeAspect="1" noChangeArrowheads="1"/>
          </p:cNvSpPr>
          <p:nvPr/>
        </p:nvSpPr>
        <p:spPr bwMode="auto">
          <a:xfrm>
            <a:off x="3276600" y="6248400"/>
            <a:ext cx="371475" cy="274638"/>
          </a:xfrm>
          <a:prstGeom prst="rect">
            <a:avLst/>
          </a:prstGeom>
          <a:noFill/>
          <a:ln w="9525">
            <a:noFill/>
            <a:prstDash val="sysDot"/>
            <a:miter lim="800000"/>
            <a:headEnd/>
            <a:tailEnd/>
          </a:ln>
        </p:spPr>
        <p:txBody>
          <a:bodyPr wrap="none">
            <a:spAutoFit/>
          </a:bodyPr>
          <a:lstStyle/>
          <a:p>
            <a:r>
              <a:rPr lang="en-US" sz="1200">
                <a:latin typeface="Arial" charset="0"/>
              </a:rPr>
              <a:t>r</a:t>
            </a:r>
            <a:r>
              <a:rPr lang="en-US" sz="1200" baseline="-25000">
                <a:latin typeface="Arial" charset="0"/>
              </a:rPr>
              <a:t>1,c</a:t>
            </a:r>
          </a:p>
        </p:txBody>
      </p:sp>
      <p:cxnSp>
        <p:nvCxnSpPr>
          <p:cNvPr id="21558" name="AutoShape 55"/>
          <p:cNvCxnSpPr>
            <a:cxnSpLocks noChangeAspect="1" noChangeShapeType="1"/>
            <a:stCxn id="21523" idx="4"/>
            <a:endCxn id="21556" idx="0"/>
          </p:cNvCxnSpPr>
          <p:nvPr/>
        </p:nvCxnSpPr>
        <p:spPr bwMode="auto">
          <a:xfrm>
            <a:off x="3046413" y="6029325"/>
            <a:ext cx="469900" cy="209550"/>
          </a:xfrm>
          <a:prstGeom prst="straightConnector1">
            <a:avLst/>
          </a:prstGeom>
          <a:noFill/>
          <a:ln w="28575">
            <a:solidFill>
              <a:schemeClr val="tx1"/>
            </a:solidFill>
            <a:round/>
            <a:headEnd/>
            <a:tailEnd type="triangle" w="med" len="med"/>
          </a:ln>
        </p:spPr>
      </p:cxnSp>
      <p:sp>
        <p:nvSpPr>
          <p:cNvPr id="21559" name="Text Box 56"/>
          <p:cNvSpPr txBox="1">
            <a:spLocks noChangeAspect="1" noChangeArrowheads="1"/>
          </p:cNvSpPr>
          <p:nvPr/>
        </p:nvSpPr>
        <p:spPr bwMode="auto">
          <a:xfrm>
            <a:off x="4767263" y="6365875"/>
            <a:ext cx="336550" cy="274638"/>
          </a:xfrm>
          <a:prstGeom prst="rect">
            <a:avLst/>
          </a:prstGeom>
          <a:noFill/>
          <a:ln w="9525">
            <a:noFill/>
            <a:miter lim="800000"/>
            <a:headEnd/>
            <a:tailEnd/>
          </a:ln>
        </p:spPr>
        <p:txBody>
          <a:bodyPr wrap="none">
            <a:spAutoFit/>
          </a:bodyPr>
          <a:lstStyle/>
          <a:p>
            <a:r>
              <a:rPr lang="en-US" sz="1200">
                <a:latin typeface="Arial" charset="0"/>
              </a:rPr>
              <a:t>…</a:t>
            </a:r>
          </a:p>
        </p:txBody>
      </p:sp>
      <p:sp>
        <p:nvSpPr>
          <p:cNvPr id="21560" name="Oval 57"/>
          <p:cNvSpPr>
            <a:spLocks noChangeAspect="1" noChangeArrowheads="1"/>
          </p:cNvSpPr>
          <p:nvPr/>
        </p:nvSpPr>
        <p:spPr bwMode="auto">
          <a:xfrm>
            <a:off x="5146675" y="6240463"/>
            <a:ext cx="406400" cy="361950"/>
          </a:xfrm>
          <a:prstGeom prst="ellipse">
            <a:avLst/>
          </a:prstGeom>
          <a:solidFill>
            <a:srgbClr val="C0C0C0"/>
          </a:solidFill>
          <a:ln w="28575">
            <a:solidFill>
              <a:schemeClr val="tx1"/>
            </a:solidFill>
            <a:round/>
            <a:headEnd/>
            <a:tailEnd/>
          </a:ln>
        </p:spPr>
        <p:txBody>
          <a:bodyPr wrap="none" anchor="ctr"/>
          <a:lstStyle/>
          <a:p>
            <a:pPr eaLnBrk="0" hangingPunct="0"/>
            <a:endParaRPr lang="en-US"/>
          </a:p>
        </p:txBody>
      </p:sp>
      <p:sp>
        <p:nvSpPr>
          <p:cNvPr id="21561" name="Text Box 58"/>
          <p:cNvSpPr txBox="1">
            <a:spLocks noChangeAspect="1" noChangeArrowheads="1"/>
          </p:cNvSpPr>
          <p:nvPr/>
        </p:nvSpPr>
        <p:spPr bwMode="auto">
          <a:xfrm>
            <a:off x="5180013" y="6248400"/>
            <a:ext cx="336550" cy="274638"/>
          </a:xfrm>
          <a:prstGeom prst="rect">
            <a:avLst/>
          </a:prstGeom>
          <a:noFill/>
          <a:ln w="9525">
            <a:noFill/>
            <a:prstDash val="sysDot"/>
            <a:miter lim="800000"/>
            <a:headEnd/>
            <a:tailEnd/>
          </a:ln>
        </p:spPr>
        <p:txBody>
          <a:bodyPr wrap="none">
            <a:spAutoFit/>
          </a:bodyPr>
          <a:lstStyle/>
          <a:p>
            <a:r>
              <a:rPr lang="en-US" sz="1200">
                <a:latin typeface="Arial" charset="0"/>
              </a:rPr>
              <a:t>r</a:t>
            </a:r>
            <a:r>
              <a:rPr lang="en-US" sz="1200" baseline="-25000">
                <a:latin typeface="Arial" charset="0"/>
              </a:rPr>
              <a:t>i,c</a:t>
            </a:r>
          </a:p>
        </p:txBody>
      </p:sp>
      <p:cxnSp>
        <p:nvCxnSpPr>
          <p:cNvPr id="21562" name="AutoShape 59"/>
          <p:cNvCxnSpPr>
            <a:cxnSpLocks noChangeAspect="1" noChangeShapeType="1"/>
            <a:stCxn id="21525" idx="4"/>
            <a:endCxn id="21560" idx="0"/>
          </p:cNvCxnSpPr>
          <p:nvPr/>
        </p:nvCxnSpPr>
        <p:spPr bwMode="auto">
          <a:xfrm>
            <a:off x="4851400" y="6029325"/>
            <a:ext cx="498475" cy="203200"/>
          </a:xfrm>
          <a:prstGeom prst="straightConnector1">
            <a:avLst/>
          </a:prstGeom>
          <a:noFill/>
          <a:ln w="28575">
            <a:solidFill>
              <a:schemeClr val="tx1"/>
            </a:solidFill>
            <a:round/>
            <a:headEnd/>
            <a:tailEnd type="triangle" w="med" len="med"/>
          </a:ln>
        </p:spPr>
      </p:cxnSp>
      <p:sp>
        <p:nvSpPr>
          <p:cNvPr id="21563" name="Oval 60"/>
          <p:cNvSpPr>
            <a:spLocks noChangeAspect="1" noChangeArrowheads="1"/>
          </p:cNvSpPr>
          <p:nvPr/>
        </p:nvSpPr>
        <p:spPr bwMode="auto">
          <a:xfrm>
            <a:off x="6989763" y="6248400"/>
            <a:ext cx="406400" cy="361950"/>
          </a:xfrm>
          <a:prstGeom prst="ellipse">
            <a:avLst/>
          </a:prstGeom>
          <a:solidFill>
            <a:srgbClr val="C0C0C0"/>
          </a:solidFill>
          <a:ln w="28575">
            <a:solidFill>
              <a:schemeClr val="tx1"/>
            </a:solidFill>
            <a:round/>
            <a:headEnd/>
            <a:tailEnd/>
          </a:ln>
        </p:spPr>
        <p:txBody>
          <a:bodyPr wrap="none" anchor="ctr"/>
          <a:lstStyle/>
          <a:p>
            <a:pPr eaLnBrk="0" hangingPunct="0"/>
            <a:endParaRPr lang="en-US"/>
          </a:p>
        </p:txBody>
      </p:sp>
      <p:cxnSp>
        <p:nvCxnSpPr>
          <p:cNvPr id="21564" name="AutoShape 61"/>
          <p:cNvCxnSpPr>
            <a:cxnSpLocks noChangeAspect="1" noChangeShapeType="1"/>
            <a:stCxn id="21526" idx="4"/>
            <a:endCxn id="21563" idx="0"/>
          </p:cNvCxnSpPr>
          <p:nvPr/>
        </p:nvCxnSpPr>
        <p:spPr bwMode="auto">
          <a:xfrm>
            <a:off x="6650038" y="6029325"/>
            <a:ext cx="542925" cy="209550"/>
          </a:xfrm>
          <a:prstGeom prst="straightConnector1">
            <a:avLst/>
          </a:prstGeom>
          <a:noFill/>
          <a:ln w="28575">
            <a:solidFill>
              <a:schemeClr val="tx1"/>
            </a:solidFill>
            <a:round/>
            <a:headEnd/>
            <a:tailEnd type="triangle" w="med" len="med"/>
          </a:ln>
        </p:spPr>
      </p:cxnSp>
      <p:sp>
        <p:nvSpPr>
          <p:cNvPr id="21565" name="Text Box 62"/>
          <p:cNvSpPr txBox="1">
            <a:spLocks noChangeAspect="1" noChangeArrowheads="1"/>
          </p:cNvSpPr>
          <p:nvPr/>
        </p:nvSpPr>
        <p:spPr bwMode="auto">
          <a:xfrm>
            <a:off x="6608763" y="6365875"/>
            <a:ext cx="336550" cy="274638"/>
          </a:xfrm>
          <a:prstGeom prst="rect">
            <a:avLst/>
          </a:prstGeom>
          <a:noFill/>
          <a:ln w="9525">
            <a:noFill/>
            <a:miter lim="800000"/>
            <a:headEnd/>
            <a:tailEnd/>
          </a:ln>
        </p:spPr>
        <p:txBody>
          <a:bodyPr wrap="none">
            <a:spAutoFit/>
          </a:bodyPr>
          <a:lstStyle/>
          <a:p>
            <a:r>
              <a:rPr lang="en-US" sz="1200">
                <a:latin typeface="Arial" charset="0"/>
              </a:rPr>
              <a:t>…</a:t>
            </a:r>
          </a:p>
        </p:txBody>
      </p:sp>
      <p:sp>
        <p:nvSpPr>
          <p:cNvPr id="21566" name="Text Box 63"/>
          <p:cNvSpPr txBox="1">
            <a:spLocks noChangeAspect="1" noChangeArrowheads="1"/>
          </p:cNvSpPr>
          <p:nvPr/>
        </p:nvSpPr>
        <p:spPr bwMode="auto">
          <a:xfrm>
            <a:off x="6022975" y="6365875"/>
            <a:ext cx="436563" cy="274638"/>
          </a:xfrm>
          <a:prstGeom prst="rect">
            <a:avLst/>
          </a:prstGeom>
          <a:noFill/>
          <a:ln w="9525">
            <a:noFill/>
            <a:prstDash val="sysDot"/>
            <a:miter lim="800000"/>
            <a:headEnd/>
            <a:tailEnd/>
          </a:ln>
        </p:spPr>
        <p:txBody>
          <a:bodyPr wrap="none">
            <a:spAutoFit/>
          </a:bodyPr>
          <a:lstStyle/>
          <a:p>
            <a:r>
              <a:rPr lang="en-US" sz="1200">
                <a:latin typeface="Arial" charset="0"/>
              </a:rPr>
              <a:t>R</a:t>
            </a:r>
            <a:r>
              <a:rPr lang="en-US" sz="1200" baseline="-25000">
                <a:latin typeface="Arial" charset="0"/>
              </a:rPr>
              <a:t>n,1</a:t>
            </a:r>
          </a:p>
        </p:txBody>
      </p:sp>
      <p:sp>
        <p:nvSpPr>
          <p:cNvPr id="21567" name="Text Box 64"/>
          <p:cNvSpPr txBox="1">
            <a:spLocks noChangeAspect="1" noChangeArrowheads="1"/>
          </p:cNvSpPr>
          <p:nvPr/>
        </p:nvSpPr>
        <p:spPr bwMode="auto">
          <a:xfrm>
            <a:off x="7023100" y="6365875"/>
            <a:ext cx="430213" cy="274638"/>
          </a:xfrm>
          <a:prstGeom prst="rect">
            <a:avLst/>
          </a:prstGeom>
          <a:noFill/>
          <a:ln w="9525">
            <a:noFill/>
            <a:prstDash val="sysDot"/>
            <a:miter lim="800000"/>
            <a:headEnd/>
            <a:tailEnd/>
          </a:ln>
        </p:spPr>
        <p:txBody>
          <a:bodyPr wrap="none">
            <a:spAutoFit/>
          </a:bodyPr>
          <a:lstStyle/>
          <a:p>
            <a:r>
              <a:rPr lang="en-US" sz="1200">
                <a:latin typeface="Arial" charset="0"/>
              </a:rPr>
              <a:t>R</a:t>
            </a:r>
            <a:r>
              <a:rPr lang="en-US" sz="1200" baseline="-25000">
                <a:latin typeface="Arial" charset="0"/>
              </a:rPr>
              <a:t>n,c</a:t>
            </a:r>
          </a:p>
        </p:txBody>
      </p:sp>
      <p:sp>
        <p:nvSpPr>
          <p:cNvPr id="21568" name="Text Box 65"/>
          <p:cNvSpPr txBox="1">
            <a:spLocks noChangeAspect="1" noChangeArrowheads="1"/>
          </p:cNvSpPr>
          <p:nvPr/>
        </p:nvSpPr>
        <p:spPr bwMode="auto">
          <a:xfrm>
            <a:off x="3492500" y="6380163"/>
            <a:ext cx="233363" cy="198437"/>
          </a:xfrm>
          <a:prstGeom prst="rect">
            <a:avLst/>
          </a:prstGeom>
          <a:noFill/>
          <a:ln w="9525">
            <a:noFill/>
            <a:miter lim="800000"/>
            <a:headEnd/>
            <a:tailEnd/>
          </a:ln>
        </p:spPr>
        <p:txBody>
          <a:bodyPr wrap="none">
            <a:spAutoFit/>
          </a:bodyPr>
          <a:lstStyle/>
          <a:p>
            <a:r>
              <a:rPr lang="en-US" sz="700">
                <a:latin typeface="Arial" charset="0"/>
              </a:rPr>
              <a:t>1</a:t>
            </a:r>
          </a:p>
        </p:txBody>
      </p:sp>
      <p:sp>
        <p:nvSpPr>
          <p:cNvPr id="21569" name="Text Box 66"/>
          <p:cNvSpPr txBox="1">
            <a:spLocks noChangeAspect="1" noChangeArrowheads="1"/>
          </p:cNvSpPr>
          <p:nvPr/>
        </p:nvSpPr>
        <p:spPr bwMode="auto">
          <a:xfrm>
            <a:off x="5334000" y="6477000"/>
            <a:ext cx="203200" cy="198438"/>
          </a:xfrm>
          <a:prstGeom prst="rect">
            <a:avLst/>
          </a:prstGeom>
          <a:noFill/>
          <a:ln w="9525">
            <a:noFill/>
            <a:miter lim="800000"/>
            <a:headEnd/>
            <a:tailEnd/>
          </a:ln>
        </p:spPr>
        <p:txBody>
          <a:bodyPr wrap="none">
            <a:spAutoFit/>
          </a:bodyPr>
          <a:lstStyle/>
          <a:p>
            <a:r>
              <a:rPr lang="en-US" sz="700">
                <a:latin typeface="Arial" charset="0"/>
              </a:rPr>
              <a:t>i</a:t>
            </a:r>
          </a:p>
        </p:txBody>
      </p:sp>
      <p:sp>
        <p:nvSpPr>
          <p:cNvPr id="21570" name="Text Box 67"/>
          <p:cNvSpPr txBox="1">
            <a:spLocks noChangeAspect="1" noChangeArrowheads="1"/>
          </p:cNvSpPr>
          <p:nvPr/>
        </p:nvSpPr>
        <p:spPr bwMode="auto">
          <a:xfrm>
            <a:off x="7237413" y="6451600"/>
            <a:ext cx="233362" cy="198438"/>
          </a:xfrm>
          <a:prstGeom prst="rect">
            <a:avLst/>
          </a:prstGeom>
          <a:noFill/>
          <a:ln w="9525">
            <a:noFill/>
            <a:miter lim="800000"/>
            <a:headEnd/>
            <a:tailEnd/>
          </a:ln>
        </p:spPr>
        <p:txBody>
          <a:bodyPr wrap="none">
            <a:spAutoFit/>
          </a:bodyPr>
          <a:lstStyle/>
          <a:p>
            <a:r>
              <a:rPr lang="en-US" sz="700">
                <a:latin typeface="Arial" charset="0"/>
              </a:rPr>
              <a:t>n</a:t>
            </a:r>
          </a:p>
        </p:txBody>
      </p:sp>
      <p:cxnSp>
        <p:nvCxnSpPr>
          <p:cNvPr id="21571" name="AutoShape 68"/>
          <p:cNvCxnSpPr>
            <a:cxnSpLocks noChangeAspect="1" noChangeShapeType="1"/>
          </p:cNvCxnSpPr>
          <p:nvPr/>
        </p:nvCxnSpPr>
        <p:spPr bwMode="auto">
          <a:xfrm>
            <a:off x="2895600" y="3586163"/>
            <a:ext cx="646113" cy="1587"/>
          </a:xfrm>
          <a:prstGeom prst="straightConnector1">
            <a:avLst/>
          </a:prstGeom>
          <a:noFill/>
          <a:ln w="28575">
            <a:solidFill>
              <a:schemeClr val="tx1"/>
            </a:solidFill>
            <a:round/>
            <a:headEnd/>
            <a:tailEnd type="triangle" w="med" len="med"/>
          </a:ln>
        </p:spPr>
      </p:cxnSp>
      <p:cxnSp>
        <p:nvCxnSpPr>
          <p:cNvPr id="21572" name="AutoShape 69"/>
          <p:cNvCxnSpPr>
            <a:cxnSpLocks noChangeAspect="1" noChangeShapeType="1"/>
          </p:cNvCxnSpPr>
          <p:nvPr/>
        </p:nvCxnSpPr>
        <p:spPr bwMode="auto">
          <a:xfrm>
            <a:off x="3846513" y="3586163"/>
            <a:ext cx="415925" cy="0"/>
          </a:xfrm>
          <a:prstGeom prst="straightConnector1">
            <a:avLst/>
          </a:prstGeom>
          <a:noFill/>
          <a:ln w="28575">
            <a:solidFill>
              <a:schemeClr val="tx1"/>
            </a:solidFill>
            <a:round/>
            <a:headEnd/>
            <a:tailEnd type="triangle" w="med" len="med"/>
          </a:ln>
        </p:spPr>
      </p:cxnSp>
      <p:sp>
        <p:nvSpPr>
          <p:cNvPr id="21573" name="Text Box 70"/>
          <p:cNvSpPr txBox="1">
            <a:spLocks noChangeAspect="1" noChangeArrowheads="1"/>
          </p:cNvSpPr>
          <p:nvPr/>
        </p:nvSpPr>
        <p:spPr bwMode="auto">
          <a:xfrm>
            <a:off x="3535363" y="3502025"/>
            <a:ext cx="336550" cy="274638"/>
          </a:xfrm>
          <a:prstGeom prst="rect">
            <a:avLst/>
          </a:prstGeom>
          <a:noFill/>
          <a:ln w="9525">
            <a:noFill/>
            <a:miter lim="800000"/>
            <a:headEnd/>
            <a:tailEnd/>
          </a:ln>
        </p:spPr>
        <p:txBody>
          <a:bodyPr wrap="none">
            <a:spAutoFit/>
          </a:bodyPr>
          <a:lstStyle/>
          <a:p>
            <a:r>
              <a:rPr lang="en-US" sz="1200">
                <a:latin typeface="Arial" charset="0"/>
              </a:rPr>
              <a:t>…</a:t>
            </a:r>
          </a:p>
        </p:txBody>
      </p:sp>
      <p:cxnSp>
        <p:nvCxnSpPr>
          <p:cNvPr id="21574" name="AutoShape 71"/>
          <p:cNvCxnSpPr>
            <a:cxnSpLocks noChangeAspect="1" noChangeShapeType="1"/>
          </p:cNvCxnSpPr>
          <p:nvPr/>
        </p:nvCxnSpPr>
        <p:spPr bwMode="auto">
          <a:xfrm>
            <a:off x="2895600" y="4729163"/>
            <a:ext cx="646113" cy="0"/>
          </a:xfrm>
          <a:prstGeom prst="straightConnector1">
            <a:avLst/>
          </a:prstGeom>
          <a:noFill/>
          <a:ln w="28575">
            <a:solidFill>
              <a:schemeClr val="tx1"/>
            </a:solidFill>
            <a:round/>
            <a:headEnd/>
            <a:tailEnd type="triangle" w="med" len="med"/>
          </a:ln>
        </p:spPr>
      </p:cxnSp>
      <p:cxnSp>
        <p:nvCxnSpPr>
          <p:cNvPr id="21575" name="AutoShape 72"/>
          <p:cNvCxnSpPr>
            <a:cxnSpLocks noChangeAspect="1" noChangeShapeType="1"/>
          </p:cNvCxnSpPr>
          <p:nvPr/>
        </p:nvCxnSpPr>
        <p:spPr bwMode="auto">
          <a:xfrm>
            <a:off x="3846513" y="4729163"/>
            <a:ext cx="415925" cy="0"/>
          </a:xfrm>
          <a:prstGeom prst="straightConnector1">
            <a:avLst/>
          </a:prstGeom>
          <a:noFill/>
          <a:ln w="28575">
            <a:solidFill>
              <a:schemeClr val="tx1"/>
            </a:solidFill>
            <a:round/>
            <a:headEnd/>
            <a:tailEnd type="triangle" w="med" len="med"/>
          </a:ln>
        </p:spPr>
      </p:cxnSp>
      <p:sp>
        <p:nvSpPr>
          <p:cNvPr id="21576" name="Text Box 73"/>
          <p:cNvSpPr txBox="1">
            <a:spLocks noChangeAspect="1" noChangeArrowheads="1"/>
          </p:cNvSpPr>
          <p:nvPr/>
        </p:nvSpPr>
        <p:spPr bwMode="auto">
          <a:xfrm>
            <a:off x="3535363" y="4645025"/>
            <a:ext cx="336550" cy="274638"/>
          </a:xfrm>
          <a:prstGeom prst="rect">
            <a:avLst/>
          </a:prstGeom>
          <a:noFill/>
          <a:ln w="9525">
            <a:noFill/>
            <a:miter lim="800000"/>
            <a:headEnd/>
            <a:tailEnd/>
          </a:ln>
        </p:spPr>
        <p:txBody>
          <a:bodyPr wrap="none">
            <a:spAutoFit/>
          </a:bodyPr>
          <a:lstStyle/>
          <a:p>
            <a:r>
              <a:rPr lang="en-US" sz="1200">
                <a:latin typeface="Arial" charset="0"/>
              </a:rPr>
              <a:t>…</a:t>
            </a:r>
          </a:p>
        </p:txBody>
      </p:sp>
      <p:sp>
        <p:nvSpPr>
          <p:cNvPr id="21577" name="Freeform 75"/>
          <p:cNvSpPr>
            <a:spLocks/>
          </p:cNvSpPr>
          <p:nvPr/>
        </p:nvSpPr>
        <p:spPr bwMode="auto">
          <a:xfrm>
            <a:off x="4038600" y="2819400"/>
            <a:ext cx="3657600" cy="4102100"/>
          </a:xfrm>
          <a:custGeom>
            <a:avLst/>
            <a:gdLst>
              <a:gd name="T0" fmla="*/ 2147483647 w 2304"/>
              <a:gd name="T1" fmla="*/ 2147483647 h 2584"/>
              <a:gd name="T2" fmla="*/ 2147483647 w 2304"/>
              <a:gd name="T3" fmla="*/ 2147483647 h 2584"/>
              <a:gd name="T4" fmla="*/ 2147483647 w 2304"/>
              <a:gd name="T5" fmla="*/ 2147483647 h 2584"/>
              <a:gd name="T6" fmla="*/ 2147483647 w 2304"/>
              <a:gd name="T7" fmla="*/ 2147483647 h 2584"/>
              <a:gd name="T8" fmla="*/ 2147483647 w 2304"/>
              <a:gd name="T9" fmla="*/ 2147483647 h 2584"/>
              <a:gd name="T10" fmla="*/ 2147483647 w 2304"/>
              <a:gd name="T11" fmla="*/ 2147483647 h 2584"/>
              <a:gd name="T12" fmla="*/ 2147483647 w 2304"/>
              <a:gd name="T13" fmla="*/ 2147483647 h 2584"/>
              <a:gd name="T14" fmla="*/ 2147483647 w 2304"/>
              <a:gd name="T15" fmla="*/ 2147483647 h 2584"/>
              <a:gd name="T16" fmla="*/ 2147483647 w 2304"/>
              <a:gd name="T17" fmla="*/ 2147483647 h 2584"/>
              <a:gd name="T18" fmla="*/ 2147483647 w 2304"/>
              <a:gd name="T19" fmla="*/ 2147483647 h 2584"/>
              <a:gd name="T20" fmla="*/ 2147483647 w 2304"/>
              <a:gd name="T21" fmla="*/ 2147483647 h 2584"/>
              <a:gd name="T22" fmla="*/ 2147483647 w 2304"/>
              <a:gd name="T23" fmla="*/ 2147483647 h 2584"/>
              <a:gd name="T24" fmla="*/ 2147483647 w 2304"/>
              <a:gd name="T25" fmla="*/ 2147483647 h 2584"/>
              <a:gd name="T26" fmla="*/ 2147483647 w 2304"/>
              <a:gd name="T27" fmla="*/ 2147483647 h 2584"/>
              <a:gd name="T28" fmla="*/ 2147483647 w 2304"/>
              <a:gd name="T29" fmla="*/ 2147483647 h 2584"/>
              <a:gd name="T30" fmla="*/ 2147483647 w 2304"/>
              <a:gd name="T31" fmla="*/ 2147483647 h 2584"/>
              <a:gd name="T32" fmla="*/ 2147483647 w 2304"/>
              <a:gd name="T33" fmla="*/ 2147483647 h 25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304"/>
              <a:gd name="T52" fmla="*/ 0 h 2584"/>
              <a:gd name="T53" fmla="*/ 2304 w 2304"/>
              <a:gd name="T54" fmla="*/ 2584 h 258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304" h="2584">
                <a:moveTo>
                  <a:pt x="1280" y="16"/>
                </a:moveTo>
                <a:cubicBezTo>
                  <a:pt x="1320" y="32"/>
                  <a:pt x="1376" y="192"/>
                  <a:pt x="1472" y="256"/>
                </a:cubicBezTo>
                <a:cubicBezTo>
                  <a:pt x="1568" y="320"/>
                  <a:pt x="1776" y="248"/>
                  <a:pt x="1856" y="400"/>
                </a:cubicBezTo>
                <a:cubicBezTo>
                  <a:pt x="1936" y="552"/>
                  <a:pt x="1880" y="864"/>
                  <a:pt x="1952" y="1168"/>
                </a:cubicBezTo>
                <a:cubicBezTo>
                  <a:pt x="2024" y="1472"/>
                  <a:pt x="2272" y="2000"/>
                  <a:pt x="2288" y="2224"/>
                </a:cubicBezTo>
                <a:cubicBezTo>
                  <a:pt x="2304" y="2448"/>
                  <a:pt x="2224" y="2480"/>
                  <a:pt x="2048" y="2512"/>
                </a:cubicBezTo>
                <a:cubicBezTo>
                  <a:pt x="1872" y="2544"/>
                  <a:pt x="1472" y="2584"/>
                  <a:pt x="1232" y="2416"/>
                </a:cubicBezTo>
                <a:cubicBezTo>
                  <a:pt x="992" y="2248"/>
                  <a:pt x="784" y="1680"/>
                  <a:pt x="608" y="1504"/>
                </a:cubicBezTo>
                <a:cubicBezTo>
                  <a:pt x="432" y="1328"/>
                  <a:pt x="256" y="1424"/>
                  <a:pt x="176" y="1360"/>
                </a:cubicBezTo>
                <a:cubicBezTo>
                  <a:pt x="96" y="1296"/>
                  <a:pt x="80" y="1184"/>
                  <a:pt x="128" y="1120"/>
                </a:cubicBezTo>
                <a:cubicBezTo>
                  <a:pt x="176" y="1056"/>
                  <a:pt x="416" y="1056"/>
                  <a:pt x="464" y="976"/>
                </a:cubicBezTo>
                <a:cubicBezTo>
                  <a:pt x="512" y="896"/>
                  <a:pt x="488" y="680"/>
                  <a:pt x="416" y="640"/>
                </a:cubicBezTo>
                <a:cubicBezTo>
                  <a:pt x="344" y="600"/>
                  <a:pt x="64" y="792"/>
                  <a:pt x="32" y="736"/>
                </a:cubicBezTo>
                <a:cubicBezTo>
                  <a:pt x="0" y="680"/>
                  <a:pt x="96" y="376"/>
                  <a:pt x="224" y="304"/>
                </a:cubicBezTo>
                <a:cubicBezTo>
                  <a:pt x="352" y="232"/>
                  <a:pt x="632" y="328"/>
                  <a:pt x="800" y="304"/>
                </a:cubicBezTo>
                <a:cubicBezTo>
                  <a:pt x="968" y="280"/>
                  <a:pt x="1152" y="208"/>
                  <a:pt x="1232" y="160"/>
                </a:cubicBezTo>
                <a:cubicBezTo>
                  <a:pt x="1312" y="112"/>
                  <a:pt x="1240" y="0"/>
                  <a:pt x="1280" y="16"/>
                </a:cubicBezTo>
                <a:close/>
              </a:path>
            </a:pathLst>
          </a:custGeom>
          <a:solidFill>
            <a:schemeClr val="accent1">
              <a:alpha val="20000"/>
            </a:schemeClr>
          </a:solidFill>
          <a:ln w="9525">
            <a:solidFill>
              <a:schemeClr val="tx1"/>
            </a:solidFill>
            <a:round/>
            <a:headEnd/>
            <a:tailEnd/>
          </a:ln>
        </p:spPr>
        <p:txBody>
          <a:bodyPr/>
          <a:lstStyle/>
          <a:p>
            <a:pPr eaLnBrk="0" hangingPunct="0"/>
            <a:endParaRPr lang="en-US"/>
          </a:p>
        </p:txBody>
      </p:sp>
      <p:sp>
        <p:nvSpPr>
          <p:cNvPr id="21578" name="Rectangle 2"/>
          <p:cNvSpPr>
            <a:spLocks noChangeArrowheads="1"/>
          </p:cNvSpPr>
          <p:nvPr/>
        </p:nvSpPr>
        <p:spPr bwMode="auto">
          <a:xfrm>
            <a:off x="1066800" y="747713"/>
            <a:ext cx="7793038" cy="700087"/>
          </a:xfrm>
          <a:prstGeom prst="rect">
            <a:avLst/>
          </a:prstGeom>
          <a:noFill/>
          <a:ln w="9525">
            <a:noFill/>
            <a:miter lim="800000"/>
            <a:headEnd/>
            <a:tailEnd/>
          </a:ln>
        </p:spPr>
        <p:txBody>
          <a:bodyPr anchor="b"/>
          <a:lstStyle/>
          <a:p>
            <a:r>
              <a:rPr lang="en-US" sz="4000" dirty="0">
                <a:solidFill>
                  <a:schemeClr val="tx2"/>
                </a:solidFill>
              </a:rPr>
              <a:t>Forward-Backward Computation of Posterior Probabilities</a:t>
            </a:r>
          </a:p>
        </p:txBody>
      </p:sp>
      <p:sp>
        <p:nvSpPr>
          <p:cNvPr id="75" name="Slide Number Placeholder 74"/>
          <p:cNvSpPr>
            <a:spLocks noGrp="1"/>
          </p:cNvSpPr>
          <p:nvPr>
            <p:ph type="sldNum" sz="quarter" idx="12"/>
          </p:nvPr>
        </p:nvSpPr>
        <p:spPr/>
        <p:txBody>
          <a:bodyPr/>
          <a:lstStyle/>
          <a:p>
            <a:pPr>
              <a:defRPr/>
            </a:pPr>
            <a:fld id="{193C4F32-5F53-4DA8-A041-9089F3E61399}" type="slidenum">
              <a:rPr lang="en-US" smtClean="0"/>
              <a:pPr>
                <a:defRPr/>
              </a:pPr>
              <a:t>169</a:t>
            </a:fld>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4"/>
          <p:cNvSpPr>
            <a:spLocks noChangeArrowheads="1"/>
          </p:cNvSpPr>
          <p:nvPr/>
        </p:nvSpPr>
        <p:spPr bwMode="auto">
          <a:xfrm>
            <a:off x="381000" y="214313"/>
            <a:ext cx="8458200" cy="852487"/>
          </a:xfrm>
          <a:prstGeom prst="rect">
            <a:avLst/>
          </a:prstGeom>
          <a:noFill/>
          <a:ln w="9525">
            <a:noFill/>
            <a:miter lim="800000"/>
            <a:headEnd/>
            <a:tailEnd/>
          </a:ln>
        </p:spPr>
        <p:txBody>
          <a:bodyPr anchor="b"/>
          <a:lstStyle/>
          <a:p>
            <a:r>
              <a:rPr lang="en-US" sz="3600">
                <a:solidFill>
                  <a:schemeClr val="tx2"/>
                </a:solidFill>
              </a:rPr>
              <a:t>Runtime</a:t>
            </a:r>
          </a:p>
        </p:txBody>
      </p:sp>
      <p:sp>
        <p:nvSpPr>
          <p:cNvPr id="30725" name="Rectangle 3"/>
          <p:cNvSpPr>
            <a:spLocks noChangeArrowheads="1"/>
          </p:cNvSpPr>
          <p:nvPr/>
        </p:nvSpPr>
        <p:spPr bwMode="auto">
          <a:xfrm>
            <a:off x="0" y="1295400"/>
            <a:ext cx="9144000" cy="1676400"/>
          </a:xfrm>
          <a:prstGeom prst="rect">
            <a:avLst/>
          </a:prstGeom>
          <a:noFill/>
          <a:ln w="9525">
            <a:noFill/>
            <a:miter lim="800000"/>
            <a:headEnd/>
            <a:tailEnd/>
          </a:ln>
        </p:spPr>
        <p:txBody>
          <a:bodyPr/>
          <a:lstStyle/>
          <a:p>
            <a:pPr marL="342900" indent="-342900">
              <a:spcBef>
                <a:spcPct val="20000"/>
              </a:spcBef>
              <a:buClr>
                <a:schemeClr val="folHlink"/>
              </a:buClr>
              <a:buSzPct val="60000"/>
              <a:buFont typeface="Wingdings" pitchFamily="2" charset="2"/>
              <a:buChar char="n"/>
            </a:pPr>
            <a:r>
              <a:rPr lang="en-US" sz="2400" dirty="0"/>
              <a:t>Direct recurrences for computing forward probabilities </a:t>
            </a:r>
            <a:r>
              <a:rPr lang="en-US" sz="2400" dirty="0" smtClean="0"/>
              <a:t>O(nk</a:t>
            </a:r>
            <a:r>
              <a:rPr lang="en-US" sz="2400" baseline="30000" dirty="0" smtClean="0"/>
              <a:t>4</a:t>
            </a:r>
            <a:r>
              <a:rPr lang="en-US" sz="2400" dirty="0"/>
              <a:t>)</a:t>
            </a:r>
            <a:r>
              <a:rPr lang="en-US" sz="2400" dirty="0">
                <a:solidFill>
                  <a:schemeClr val="hlink"/>
                </a:solidFill>
              </a:rPr>
              <a:t> </a:t>
            </a:r>
            <a:r>
              <a:rPr lang="en-US" sz="2400" dirty="0"/>
              <a:t>:</a:t>
            </a:r>
          </a:p>
        </p:txBody>
      </p:sp>
      <p:grpSp>
        <p:nvGrpSpPr>
          <p:cNvPr id="2" name="Group 11"/>
          <p:cNvGrpSpPr>
            <a:grpSpLocks/>
          </p:cNvGrpSpPr>
          <p:nvPr/>
        </p:nvGrpSpPr>
        <p:grpSpPr bwMode="auto">
          <a:xfrm>
            <a:off x="0" y="3581400"/>
            <a:ext cx="8686800" cy="2667000"/>
            <a:chOff x="0" y="2208"/>
            <a:chExt cx="5472" cy="1680"/>
          </a:xfrm>
        </p:grpSpPr>
        <p:sp>
          <p:nvSpPr>
            <p:cNvPr id="30729" name="Rectangle 3"/>
            <p:cNvSpPr>
              <a:spLocks noChangeArrowheads="1"/>
            </p:cNvSpPr>
            <p:nvPr/>
          </p:nvSpPr>
          <p:spPr bwMode="auto">
            <a:xfrm>
              <a:off x="0" y="2208"/>
              <a:ext cx="5472" cy="1056"/>
            </a:xfrm>
            <a:prstGeom prst="rect">
              <a:avLst/>
            </a:prstGeom>
            <a:noFill/>
            <a:ln w="9525">
              <a:noFill/>
              <a:miter lim="800000"/>
              <a:headEnd/>
              <a:tailEnd/>
            </a:ln>
          </p:spPr>
          <p:txBody>
            <a:bodyPr/>
            <a:lstStyle/>
            <a:p>
              <a:pPr marL="342900" indent="-342900">
                <a:spcBef>
                  <a:spcPct val="20000"/>
                </a:spcBef>
                <a:buClr>
                  <a:schemeClr val="folHlink"/>
                </a:buClr>
                <a:buSzPct val="60000"/>
                <a:buFont typeface="Wingdings" pitchFamily="2" charset="2"/>
                <a:buChar char="n"/>
              </a:pPr>
              <a:r>
                <a:rPr lang="en-US" sz="2400" dirty="0"/>
                <a:t>Runtime reduced to </a:t>
              </a:r>
              <a:r>
                <a:rPr lang="en-US" sz="2400" b="1" dirty="0" smtClean="0">
                  <a:solidFill>
                    <a:schemeClr val="hlink"/>
                  </a:solidFill>
                </a:rPr>
                <a:t>O(nk</a:t>
              </a:r>
              <a:r>
                <a:rPr lang="en-US" sz="2400" b="1" baseline="30000" dirty="0" smtClean="0">
                  <a:solidFill>
                    <a:schemeClr val="hlink"/>
                  </a:solidFill>
                </a:rPr>
                <a:t>3</a:t>
              </a:r>
              <a:r>
                <a:rPr lang="en-US" sz="2400" b="1" dirty="0">
                  <a:solidFill>
                    <a:schemeClr val="hlink"/>
                  </a:solidFill>
                </a:rPr>
                <a:t>)</a:t>
              </a:r>
              <a:r>
                <a:rPr lang="en-US" sz="2400" dirty="0"/>
                <a:t> by reusing common terms:</a:t>
              </a:r>
            </a:p>
            <a:p>
              <a:pPr marL="342900" indent="-342900">
                <a:spcBef>
                  <a:spcPct val="20000"/>
                </a:spcBef>
                <a:buClr>
                  <a:schemeClr val="folHlink"/>
                </a:buClr>
                <a:buSzPct val="60000"/>
                <a:buFont typeface="Wingdings" pitchFamily="2" charset="2"/>
                <a:buChar char="n"/>
              </a:pPr>
              <a:endParaRPr lang="en-US" sz="2400" dirty="0"/>
            </a:p>
            <a:p>
              <a:pPr marL="342900" indent="-342900">
                <a:spcBef>
                  <a:spcPct val="20000"/>
                </a:spcBef>
                <a:buClr>
                  <a:schemeClr val="folHlink"/>
                </a:buClr>
                <a:buSzPct val="60000"/>
                <a:buFont typeface="Wingdings" pitchFamily="2" charset="2"/>
                <a:buChar char="n"/>
              </a:pPr>
              <a:endParaRPr lang="en-US" sz="2400" dirty="0"/>
            </a:p>
            <a:p>
              <a:pPr marL="342900" indent="-342900">
                <a:spcBef>
                  <a:spcPct val="20000"/>
                </a:spcBef>
                <a:buClr>
                  <a:schemeClr val="folHlink"/>
                </a:buClr>
                <a:buSzPct val="60000"/>
                <a:buFont typeface="Wingdings" pitchFamily="2" charset="2"/>
                <a:buNone/>
              </a:pPr>
              <a:r>
                <a:rPr lang="en-US" sz="2400" dirty="0"/>
                <a:t>     where </a:t>
              </a:r>
            </a:p>
          </p:txBody>
        </p:sp>
      </p:grpSp>
      <p:sp>
        <p:nvSpPr>
          <p:cNvPr id="10" name="Slide Number Placeholder 9"/>
          <p:cNvSpPr>
            <a:spLocks noGrp="1"/>
          </p:cNvSpPr>
          <p:nvPr>
            <p:ph type="sldNum" sz="quarter" idx="12"/>
          </p:nvPr>
        </p:nvSpPr>
        <p:spPr/>
        <p:txBody>
          <a:bodyPr/>
          <a:lstStyle/>
          <a:p>
            <a:pPr>
              <a:defRPr/>
            </a:pPr>
            <a:fld id="{193C4F32-5F53-4DA8-A041-9089F3E61399}" type="slidenum">
              <a:rPr lang="en-US" smtClean="0"/>
              <a:pPr>
                <a:defRPr/>
              </a:pPr>
              <a:t>17</a:t>
            </a:fld>
            <a:endParaRPr lang="en-US"/>
          </a:p>
        </p:txBody>
      </p:sp>
      <p:graphicFrame>
        <p:nvGraphicFramePr>
          <p:cNvPr id="1266690" name="Object 4"/>
          <p:cNvGraphicFramePr>
            <a:graphicFrameLocks noChangeAspect="1"/>
          </p:cNvGraphicFramePr>
          <p:nvPr/>
        </p:nvGraphicFramePr>
        <p:xfrm>
          <a:off x="685800" y="1905000"/>
          <a:ext cx="2778125" cy="603250"/>
        </p:xfrm>
        <a:graphic>
          <a:graphicData uri="http://schemas.openxmlformats.org/presentationml/2006/ole">
            <p:oleObj spid="_x0000_s1266690" name="Equation" r:id="rId6" imgW="1244520" imgH="253800" progId="Equation.3">
              <p:embed/>
            </p:oleObj>
          </a:graphicData>
        </a:graphic>
      </p:graphicFrame>
      <p:graphicFrame>
        <p:nvGraphicFramePr>
          <p:cNvPr id="1266691" name="Object 4"/>
          <p:cNvGraphicFramePr>
            <a:graphicFrameLocks noChangeAspect="1"/>
          </p:cNvGraphicFramePr>
          <p:nvPr/>
        </p:nvGraphicFramePr>
        <p:xfrm>
          <a:off x="685800" y="2438400"/>
          <a:ext cx="7908925" cy="1085850"/>
        </p:xfrm>
        <a:graphic>
          <a:graphicData uri="http://schemas.openxmlformats.org/presentationml/2006/ole">
            <p:oleObj spid="_x0000_s1266691" name="Equation" r:id="rId7" imgW="3543120" imgH="457200" progId="Equation.3">
              <p:embed/>
            </p:oleObj>
          </a:graphicData>
        </a:graphic>
      </p:graphicFrame>
      <p:graphicFrame>
        <p:nvGraphicFramePr>
          <p:cNvPr id="1266692" name="Object 4"/>
          <p:cNvGraphicFramePr>
            <a:graphicFrameLocks noChangeAspect="1"/>
          </p:cNvGraphicFramePr>
          <p:nvPr/>
        </p:nvGraphicFramePr>
        <p:xfrm>
          <a:off x="1752600" y="3886200"/>
          <a:ext cx="4138612" cy="1085850"/>
        </p:xfrm>
        <a:graphic>
          <a:graphicData uri="http://schemas.openxmlformats.org/presentationml/2006/ole">
            <p:oleObj spid="_x0000_s1266692" name="Equation" r:id="rId8" imgW="1854000" imgH="457200" progId="Equation.3">
              <p:embed/>
            </p:oleObj>
          </a:graphicData>
        </a:graphic>
      </p:graphicFrame>
      <p:graphicFrame>
        <p:nvGraphicFramePr>
          <p:cNvPr id="1266693" name="Object 5"/>
          <p:cNvGraphicFramePr>
            <a:graphicFrameLocks noChangeAspect="1"/>
          </p:cNvGraphicFramePr>
          <p:nvPr/>
        </p:nvGraphicFramePr>
        <p:xfrm>
          <a:off x="1676400" y="5334000"/>
          <a:ext cx="5811838" cy="1085850"/>
        </p:xfrm>
        <a:graphic>
          <a:graphicData uri="http://schemas.openxmlformats.org/presentationml/2006/ole">
            <p:oleObj spid="_x0000_s1266693" name="Equation" r:id="rId9" imgW="2603160" imgH="457200" progId="Equation.3">
              <p:embed/>
            </p:oleObj>
          </a:graphicData>
        </a:graphic>
      </p:graphicFrame>
      <p:pic>
        <p:nvPicPr>
          <p:cNvPr id="11" name="Kennedy_V3.pptx778.wav">
            <a:hlinkClick r:id="" action="ppaction://media"/>
          </p:cNvPr>
          <p:cNvPicPr>
            <a:picLocks noRot="1" noChangeAspect="1"/>
          </p:cNvPicPr>
          <p:nvPr>
            <a:audioFile r:link="rId3"/>
          </p:nvPr>
        </p:nvPicPr>
        <p:blipFill>
          <a:blip r:embed="rId10" cstate="print"/>
          <a:stretch>
            <a:fillRect/>
          </a:stretch>
        </p:blipFill>
        <p:spPr>
          <a:xfrm>
            <a:off x="8696325" y="6410325"/>
            <a:ext cx="304800" cy="304800"/>
          </a:xfrm>
          <a:prstGeom prst="rect">
            <a:avLst/>
          </a:prstGeom>
        </p:spPr>
      </p:pic>
    </p:spTree>
    <p:custDataLst>
      <p:tags r:id="rId2"/>
    </p:custDataLst>
  </p:cSld>
  <p:clrMapOvr>
    <a:masterClrMapping/>
  </p:clrMapOvr>
  <p:transition advTm="2551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par>
                                <p:cTn id="12" presetID="9" presetClass="entr" presetSubtype="0" fill="hold" nodeType="withEffect">
                                  <p:stCondLst>
                                    <p:cond delay="0"/>
                                  </p:stCondLst>
                                  <p:childTnLst>
                                    <p:set>
                                      <p:cBhvr>
                                        <p:cTn id="13" dur="1" fill="hold">
                                          <p:stCondLst>
                                            <p:cond delay="0"/>
                                          </p:stCondLst>
                                        </p:cTn>
                                        <p:tgtEl>
                                          <p:spTgt spid="1266692"/>
                                        </p:tgtEl>
                                        <p:attrNameLst>
                                          <p:attrName>style.visibility</p:attrName>
                                        </p:attrNameLst>
                                      </p:cBhvr>
                                      <p:to>
                                        <p:strVal val="visible"/>
                                      </p:to>
                                    </p:set>
                                    <p:animEffect transition="in" filter="dissolve">
                                      <p:cBhvr>
                                        <p:cTn id="14" dur="500"/>
                                        <p:tgtEl>
                                          <p:spTgt spid="1266692"/>
                                        </p:tgtEl>
                                      </p:cBhvr>
                                    </p:animEffect>
                                  </p:childTnLst>
                                </p:cTn>
                              </p:par>
                              <p:par>
                                <p:cTn id="15" presetID="9" presetClass="entr" presetSubtype="0" fill="hold" nodeType="withEffect">
                                  <p:stCondLst>
                                    <p:cond delay="0"/>
                                  </p:stCondLst>
                                  <p:childTnLst>
                                    <p:set>
                                      <p:cBhvr>
                                        <p:cTn id="16" dur="1" fill="hold">
                                          <p:stCondLst>
                                            <p:cond delay="0"/>
                                          </p:stCondLst>
                                        </p:cTn>
                                        <p:tgtEl>
                                          <p:spTgt spid="1266693"/>
                                        </p:tgtEl>
                                        <p:attrNameLst>
                                          <p:attrName>style.visibility</p:attrName>
                                        </p:attrNameLst>
                                      </p:cBhvr>
                                      <p:to>
                                        <p:strVal val="visible"/>
                                      </p:to>
                                    </p:set>
                                    <p:animEffect transition="in" filter="dissolve">
                                      <p:cBhvr>
                                        <p:cTn id="17" dur="500"/>
                                        <p:tgtEl>
                                          <p:spTgt spid="126669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8"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2530" name="Object 4"/>
          <p:cNvGraphicFramePr>
            <a:graphicFrameLocks noChangeAspect="1"/>
          </p:cNvGraphicFramePr>
          <p:nvPr/>
        </p:nvGraphicFramePr>
        <p:xfrm>
          <a:off x="1033463" y="2252663"/>
          <a:ext cx="6772275" cy="723900"/>
        </p:xfrm>
        <a:graphic>
          <a:graphicData uri="http://schemas.openxmlformats.org/presentationml/2006/ole">
            <p:oleObj spid="_x0000_s288770" name="Equation" r:id="rId4" imgW="3035160" imgH="304560" progId="Equation.3">
              <p:embed/>
            </p:oleObj>
          </a:graphicData>
        </a:graphic>
      </p:graphicFrame>
      <p:sp>
        <p:nvSpPr>
          <p:cNvPr id="22531" name="Rectangle 4"/>
          <p:cNvSpPr>
            <a:spLocks noChangeAspect="1" noChangeArrowheads="1"/>
          </p:cNvSpPr>
          <p:nvPr/>
        </p:nvSpPr>
        <p:spPr bwMode="auto">
          <a:xfrm>
            <a:off x="2362200" y="4483100"/>
            <a:ext cx="4343400" cy="1041400"/>
          </a:xfrm>
          <a:prstGeom prst="rect">
            <a:avLst/>
          </a:prstGeom>
          <a:noFill/>
          <a:ln w="15875" cap="rnd">
            <a:solidFill>
              <a:schemeClr val="tx1"/>
            </a:solidFill>
            <a:prstDash val="sysDot"/>
            <a:miter lim="800000"/>
            <a:headEnd/>
            <a:tailEnd/>
          </a:ln>
        </p:spPr>
        <p:txBody>
          <a:bodyPr wrap="none" anchor="ctr"/>
          <a:lstStyle/>
          <a:p>
            <a:pPr eaLnBrk="0" hangingPunct="0"/>
            <a:endParaRPr lang="en-US"/>
          </a:p>
        </p:txBody>
      </p:sp>
      <p:sp>
        <p:nvSpPr>
          <p:cNvPr id="22532" name="Rectangle 5"/>
          <p:cNvSpPr>
            <a:spLocks noChangeAspect="1" noChangeArrowheads="1"/>
          </p:cNvSpPr>
          <p:nvPr/>
        </p:nvSpPr>
        <p:spPr bwMode="auto">
          <a:xfrm>
            <a:off x="2362200" y="3352800"/>
            <a:ext cx="4343400" cy="1039813"/>
          </a:xfrm>
          <a:prstGeom prst="rect">
            <a:avLst/>
          </a:prstGeom>
          <a:noFill/>
          <a:ln w="15875" cap="rnd">
            <a:solidFill>
              <a:schemeClr val="tx1"/>
            </a:solidFill>
            <a:prstDash val="sysDot"/>
            <a:miter lim="800000"/>
            <a:headEnd/>
            <a:tailEnd/>
          </a:ln>
        </p:spPr>
        <p:txBody>
          <a:bodyPr wrap="none" anchor="ctr"/>
          <a:lstStyle/>
          <a:p>
            <a:pPr eaLnBrk="0" hangingPunct="0"/>
            <a:endParaRPr lang="en-US"/>
          </a:p>
        </p:txBody>
      </p:sp>
      <p:sp>
        <p:nvSpPr>
          <p:cNvPr id="22533" name="Oval 6"/>
          <p:cNvSpPr>
            <a:spLocks noChangeAspect="1" noChangeArrowheads="1"/>
          </p:cNvSpPr>
          <p:nvPr/>
        </p:nvSpPr>
        <p:spPr bwMode="auto">
          <a:xfrm>
            <a:off x="2452688" y="3397250"/>
            <a:ext cx="407987"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22534" name="Text Box 7"/>
          <p:cNvSpPr txBox="1">
            <a:spLocks noChangeAspect="1" noChangeArrowheads="1"/>
          </p:cNvSpPr>
          <p:nvPr/>
        </p:nvSpPr>
        <p:spPr bwMode="auto">
          <a:xfrm>
            <a:off x="4338638" y="3429000"/>
            <a:ext cx="249237" cy="274638"/>
          </a:xfrm>
          <a:prstGeom prst="rect">
            <a:avLst/>
          </a:prstGeom>
          <a:noFill/>
          <a:ln w="9525">
            <a:noFill/>
            <a:miter lim="800000"/>
            <a:headEnd/>
            <a:tailEnd/>
          </a:ln>
        </p:spPr>
        <p:txBody>
          <a:bodyPr wrap="none">
            <a:spAutoFit/>
          </a:bodyPr>
          <a:lstStyle/>
          <a:p>
            <a:r>
              <a:rPr lang="en-US" sz="1200">
                <a:latin typeface="Arial" charset="0"/>
              </a:rPr>
              <a:t>f</a:t>
            </a:r>
            <a:r>
              <a:rPr lang="en-US" sz="1200" baseline="-25000">
                <a:latin typeface="Arial" charset="0"/>
              </a:rPr>
              <a:t>i</a:t>
            </a:r>
          </a:p>
        </p:txBody>
      </p:sp>
      <p:sp>
        <p:nvSpPr>
          <p:cNvPr id="22535" name="Oval 8"/>
          <p:cNvSpPr>
            <a:spLocks noChangeAspect="1" noChangeArrowheads="1"/>
          </p:cNvSpPr>
          <p:nvPr/>
        </p:nvSpPr>
        <p:spPr bwMode="auto">
          <a:xfrm>
            <a:off x="4257675" y="3397250"/>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22536" name="AutoShape 9"/>
          <p:cNvCxnSpPr>
            <a:cxnSpLocks noChangeAspect="1" noChangeShapeType="1"/>
            <a:stCxn id="22535" idx="6"/>
          </p:cNvCxnSpPr>
          <p:nvPr/>
        </p:nvCxnSpPr>
        <p:spPr bwMode="auto">
          <a:xfrm>
            <a:off x="4676775" y="3578225"/>
            <a:ext cx="646113" cy="1588"/>
          </a:xfrm>
          <a:prstGeom prst="straightConnector1">
            <a:avLst/>
          </a:prstGeom>
          <a:noFill/>
          <a:ln w="28575">
            <a:solidFill>
              <a:schemeClr val="tx1"/>
            </a:solidFill>
            <a:round/>
            <a:headEnd/>
            <a:tailEnd type="triangle" w="med" len="med"/>
          </a:ln>
        </p:spPr>
      </p:cxnSp>
      <p:sp>
        <p:nvSpPr>
          <p:cNvPr id="22537" name="Oval 10"/>
          <p:cNvSpPr>
            <a:spLocks noChangeAspect="1" noChangeArrowheads="1"/>
          </p:cNvSpPr>
          <p:nvPr/>
        </p:nvSpPr>
        <p:spPr bwMode="auto">
          <a:xfrm>
            <a:off x="6056313" y="3397250"/>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22538" name="AutoShape 11"/>
          <p:cNvCxnSpPr>
            <a:cxnSpLocks noChangeAspect="1" noChangeShapeType="1"/>
            <a:endCxn id="22537" idx="2"/>
          </p:cNvCxnSpPr>
          <p:nvPr/>
        </p:nvCxnSpPr>
        <p:spPr bwMode="auto">
          <a:xfrm>
            <a:off x="5627688" y="3578225"/>
            <a:ext cx="415925" cy="0"/>
          </a:xfrm>
          <a:prstGeom prst="straightConnector1">
            <a:avLst/>
          </a:prstGeom>
          <a:noFill/>
          <a:ln w="28575">
            <a:solidFill>
              <a:schemeClr val="tx1"/>
            </a:solidFill>
            <a:round/>
            <a:headEnd/>
            <a:tailEnd type="triangle" w="med" len="med"/>
          </a:ln>
        </p:spPr>
      </p:cxnSp>
      <p:sp>
        <p:nvSpPr>
          <p:cNvPr id="22539" name="Text Box 12"/>
          <p:cNvSpPr txBox="1">
            <a:spLocks noChangeAspect="1" noChangeArrowheads="1"/>
          </p:cNvSpPr>
          <p:nvPr/>
        </p:nvSpPr>
        <p:spPr bwMode="auto">
          <a:xfrm>
            <a:off x="5316538" y="3494088"/>
            <a:ext cx="336550" cy="274637"/>
          </a:xfrm>
          <a:prstGeom prst="rect">
            <a:avLst/>
          </a:prstGeom>
          <a:noFill/>
          <a:ln w="9525">
            <a:noFill/>
            <a:miter lim="800000"/>
            <a:headEnd/>
            <a:tailEnd/>
          </a:ln>
        </p:spPr>
        <p:txBody>
          <a:bodyPr wrap="none">
            <a:spAutoFit/>
          </a:bodyPr>
          <a:lstStyle/>
          <a:p>
            <a:r>
              <a:rPr lang="en-US" sz="1200">
                <a:latin typeface="Arial" charset="0"/>
              </a:rPr>
              <a:t>…</a:t>
            </a:r>
          </a:p>
        </p:txBody>
      </p:sp>
      <p:sp>
        <p:nvSpPr>
          <p:cNvPr id="22540" name="Oval 13"/>
          <p:cNvSpPr>
            <a:spLocks noChangeAspect="1" noChangeArrowheads="1"/>
          </p:cNvSpPr>
          <p:nvPr/>
        </p:nvSpPr>
        <p:spPr bwMode="auto">
          <a:xfrm>
            <a:off x="2452688" y="3986213"/>
            <a:ext cx="407987"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22541" name="Text Box 14"/>
          <p:cNvSpPr txBox="1">
            <a:spLocks noChangeAspect="1" noChangeArrowheads="1"/>
          </p:cNvSpPr>
          <p:nvPr/>
        </p:nvSpPr>
        <p:spPr bwMode="auto">
          <a:xfrm>
            <a:off x="4338638" y="4038600"/>
            <a:ext cx="290512" cy="274638"/>
          </a:xfrm>
          <a:prstGeom prst="rect">
            <a:avLst/>
          </a:prstGeom>
          <a:noFill/>
          <a:ln w="9525">
            <a:noFill/>
            <a:miter lim="800000"/>
            <a:headEnd/>
            <a:tailEnd/>
          </a:ln>
        </p:spPr>
        <p:txBody>
          <a:bodyPr wrap="none">
            <a:spAutoFit/>
          </a:bodyPr>
          <a:lstStyle/>
          <a:p>
            <a:r>
              <a:rPr lang="en-US" sz="1200">
                <a:latin typeface="Arial" charset="0"/>
              </a:rPr>
              <a:t>h</a:t>
            </a:r>
            <a:r>
              <a:rPr lang="en-US" sz="1200" baseline="-25000">
                <a:latin typeface="Arial" charset="0"/>
              </a:rPr>
              <a:t>i</a:t>
            </a:r>
          </a:p>
        </p:txBody>
      </p:sp>
      <p:sp>
        <p:nvSpPr>
          <p:cNvPr id="22542" name="Oval 15"/>
          <p:cNvSpPr>
            <a:spLocks noChangeAspect="1" noChangeArrowheads="1"/>
          </p:cNvSpPr>
          <p:nvPr/>
        </p:nvSpPr>
        <p:spPr bwMode="auto">
          <a:xfrm>
            <a:off x="4257675" y="3986213"/>
            <a:ext cx="406400"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22543" name="Oval 16"/>
          <p:cNvSpPr>
            <a:spLocks noChangeAspect="1" noChangeArrowheads="1"/>
          </p:cNvSpPr>
          <p:nvPr/>
        </p:nvSpPr>
        <p:spPr bwMode="auto">
          <a:xfrm>
            <a:off x="6056313" y="3986213"/>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22544" name="AutoShape 17"/>
          <p:cNvCxnSpPr>
            <a:cxnSpLocks noChangeAspect="1" noChangeShapeType="1"/>
            <a:stCxn id="22533" idx="4"/>
            <a:endCxn id="22540" idx="0"/>
          </p:cNvCxnSpPr>
          <p:nvPr/>
        </p:nvCxnSpPr>
        <p:spPr bwMode="auto">
          <a:xfrm>
            <a:off x="2655888" y="3767138"/>
            <a:ext cx="0" cy="211137"/>
          </a:xfrm>
          <a:prstGeom prst="straightConnector1">
            <a:avLst/>
          </a:prstGeom>
          <a:noFill/>
          <a:ln w="28575">
            <a:solidFill>
              <a:schemeClr val="tx1"/>
            </a:solidFill>
            <a:round/>
            <a:headEnd/>
            <a:tailEnd type="triangle" w="med" len="med"/>
          </a:ln>
        </p:spPr>
      </p:cxnSp>
      <p:cxnSp>
        <p:nvCxnSpPr>
          <p:cNvPr id="22545" name="AutoShape 18"/>
          <p:cNvCxnSpPr>
            <a:cxnSpLocks noChangeAspect="1" noChangeShapeType="1"/>
            <a:stCxn id="22537" idx="4"/>
            <a:endCxn id="22543" idx="0"/>
          </p:cNvCxnSpPr>
          <p:nvPr/>
        </p:nvCxnSpPr>
        <p:spPr bwMode="auto">
          <a:xfrm>
            <a:off x="6259513" y="3767138"/>
            <a:ext cx="0" cy="211137"/>
          </a:xfrm>
          <a:prstGeom prst="straightConnector1">
            <a:avLst/>
          </a:prstGeom>
          <a:noFill/>
          <a:ln w="28575">
            <a:solidFill>
              <a:schemeClr val="tx1"/>
            </a:solidFill>
            <a:round/>
            <a:headEnd/>
            <a:tailEnd type="triangle" w="med" len="med"/>
          </a:ln>
        </p:spPr>
      </p:cxnSp>
      <p:cxnSp>
        <p:nvCxnSpPr>
          <p:cNvPr id="22546" name="AutoShape 19"/>
          <p:cNvCxnSpPr>
            <a:cxnSpLocks noChangeAspect="1" noChangeShapeType="1"/>
            <a:stCxn id="22535" idx="4"/>
            <a:endCxn id="22542" idx="0"/>
          </p:cNvCxnSpPr>
          <p:nvPr/>
        </p:nvCxnSpPr>
        <p:spPr bwMode="auto">
          <a:xfrm>
            <a:off x="4460875" y="3767138"/>
            <a:ext cx="0" cy="211137"/>
          </a:xfrm>
          <a:prstGeom prst="straightConnector1">
            <a:avLst/>
          </a:prstGeom>
          <a:noFill/>
          <a:ln w="28575">
            <a:solidFill>
              <a:schemeClr val="tx1"/>
            </a:solidFill>
            <a:round/>
            <a:headEnd/>
            <a:tailEnd type="triangle" w="med" len="med"/>
          </a:ln>
        </p:spPr>
      </p:cxnSp>
      <p:sp>
        <p:nvSpPr>
          <p:cNvPr id="22547" name="Oval 20"/>
          <p:cNvSpPr>
            <a:spLocks noChangeAspect="1" noChangeArrowheads="1"/>
          </p:cNvSpPr>
          <p:nvPr/>
        </p:nvSpPr>
        <p:spPr bwMode="auto">
          <a:xfrm>
            <a:off x="2843213" y="5659438"/>
            <a:ext cx="406400"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22548" name="Text Box 21"/>
          <p:cNvSpPr txBox="1">
            <a:spLocks noChangeAspect="1" noChangeArrowheads="1"/>
          </p:cNvSpPr>
          <p:nvPr/>
        </p:nvSpPr>
        <p:spPr bwMode="auto">
          <a:xfrm>
            <a:off x="4729163" y="5715000"/>
            <a:ext cx="290512" cy="274638"/>
          </a:xfrm>
          <a:prstGeom prst="rect">
            <a:avLst/>
          </a:prstGeom>
          <a:noFill/>
          <a:ln w="9525">
            <a:noFill/>
            <a:miter lim="800000"/>
            <a:headEnd/>
            <a:tailEnd/>
          </a:ln>
        </p:spPr>
        <p:txBody>
          <a:bodyPr wrap="none">
            <a:spAutoFit/>
          </a:bodyPr>
          <a:lstStyle/>
          <a:p>
            <a:r>
              <a:rPr lang="en-US" sz="1200">
                <a:latin typeface="Arial" charset="0"/>
              </a:rPr>
              <a:t>g</a:t>
            </a:r>
            <a:r>
              <a:rPr lang="en-US" sz="1200" baseline="-25000">
                <a:latin typeface="Arial" charset="0"/>
              </a:rPr>
              <a:t>i</a:t>
            </a:r>
          </a:p>
        </p:txBody>
      </p:sp>
      <p:sp>
        <p:nvSpPr>
          <p:cNvPr id="22549" name="Oval 22"/>
          <p:cNvSpPr>
            <a:spLocks noChangeAspect="1" noChangeArrowheads="1"/>
          </p:cNvSpPr>
          <p:nvPr/>
        </p:nvSpPr>
        <p:spPr bwMode="auto">
          <a:xfrm>
            <a:off x="4648200" y="5659438"/>
            <a:ext cx="406400"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22550" name="Oval 23"/>
          <p:cNvSpPr>
            <a:spLocks noChangeAspect="1" noChangeArrowheads="1"/>
          </p:cNvSpPr>
          <p:nvPr/>
        </p:nvSpPr>
        <p:spPr bwMode="auto">
          <a:xfrm>
            <a:off x="6446838" y="5659438"/>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22551" name="AutoShape 24"/>
          <p:cNvCxnSpPr>
            <a:cxnSpLocks noChangeAspect="1" noChangeShapeType="1"/>
            <a:stCxn id="22550" idx="4"/>
            <a:endCxn id="22559" idx="0"/>
          </p:cNvCxnSpPr>
          <p:nvPr/>
        </p:nvCxnSpPr>
        <p:spPr bwMode="auto">
          <a:xfrm flipH="1">
            <a:off x="6197600" y="6029325"/>
            <a:ext cx="452438" cy="209550"/>
          </a:xfrm>
          <a:prstGeom prst="straightConnector1">
            <a:avLst/>
          </a:prstGeom>
          <a:noFill/>
          <a:ln w="28575">
            <a:solidFill>
              <a:schemeClr val="tx1"/>
            </a:solidFill>
            <a:round/>
            <a:headEnd/>
            <a:tailEnd type="triangle" w="med" len="med"/>
          </a:ln>
        </p:spPr>
      </p:cxnSp>
      <p:cxnSp>
        <p:nvCxnSpPr>
          <p:cNvPr id="22552" name="AutoShape 25"/>
          <p:cNvCxnSpPr>
            <a:cxnSpLocks noChangeAspect="1" noChangeShapeType="1"/>
            <a:stCxn id="22549" idx="4"/>
            <a:endCxn id="22557" idx="0"/>
          </p:cNvCxnSpPr>
          <p:nvPr/>
        </p:nvCxnSpPr>
        <p:spPr bwMode="auto">
          <a:xfrm flipH="1">
            <a:off x="4432300" y="6029325"/>
            <a:ext cx="419100" cy="209550"/>
          </a:xfrm>
          <a:prstGeom prst="straightConnector1">
            <a:avLst/>
          </a:prstGeom>
          <a:noFill/>
          <a:ln w="28575">
            <a:solidFill>
              <a:schemeClr val="tx1"/>
            </a:solidFill>
            <a:round/>
            <a:headEnd/>
            <a:tailEnd type="triangle" w="med" len="med"/>
          </a:ln>
        </p:spPr>
      </p:cxnSp>
      <p:sp>
        <p:nvSpPr>
          <p:cNvPr id="22553" name="Text Box 26"/>
          <p:cNvSpPr txBox="1">
            <a:spLocks noChangeAspect="1" noChangeArrowheads="1"/>
          </p:cNvSpPr>
          <p:nvPr/>
        </p:nvSpPr>
        <p:spPr bwMode="auto">
          <a:xfrm>
            <a:off x="2932113" y="6365875"/>
            <a:ext cx="336550" cy="274638"/>
          </a:xfrm>
          <a:prstGeom prst="rect">
            <a:avLst/>
          </a:prstGeom>
          <a:noFill/>
          <a:ln w="9525">
            <a:noFill/>
            <a:miter lim="800000"/>
            <a:headEnd/>
            <a:tailEnd/>
          </a:ln>
        </p:spPr>
        <p:txBody>
          <a:bodyPr wrap="none">
            <a:spAutoFit/>
          </a:bodyPr>
          <a:lstStyle/>
          <a:p>
            <a:r>
              <a:rPr lang="en-US" sz="1200">
                <a:latin typeface="Arial" charset="0"/>
              </a:rPr>
              <a:t>…</a:t>
            </a:r>
          </a:p>
        </p:txBody>
      </p:sp>
      <p:cxnSp>
        <p:nvCxnSpPr>
          <p:cNvPr id="22554" name="AutoShape 27"/>
          <p:cNvCxnSpPr>
            <a:cxnSpLocks noChangeAspect="1" noChangeShapeType="1"/>
            <a:stCxn id="22547" idx="4"/>
            <a:endCxn id="22555" idx="0"/>
          </p:cNvCxnSpPr>
          <p:nvPr/>
        </p:nvCxnSpPr>
        <p:spPr bwMode="auto">
          <a:xfrm flipH="1">
            <a:off x="2611438" y="6029325"/>
            <a:ext cx="434975" cy="209550"/>
          </a:xfrm>
          <a:prstGeom prst="straightConnector1">
            <a:avLst/>
          </a:prstGeom>
          <a:noFill/>
          <a:ln w="28575">
            <a:solidFill>
              <a:schemeClr val="tx1"/>
            </a:solidFill>
            <a:round/>
            <a:headEnd/>
            <a:tailEnd type="triangle" w="med" len="med"/>
          </a:ln>
        </p:spPr>
      </p:cxnSp>
      <p:sp>
        <p:nvSpPr>
          <p:cNvPr id="22555" name="Oval 28"/>
          <p:cNvSpPr>
            <a:spLocks noChangeAspect="1" noChangeArrowheads="1"/>
          </p:cNvSpPr>
          <p:nvPr/>
        </p:nvSpPr>
        <p:spPr bwMode="auto">
          <a:xfrm>
            <a:off x="2408238" y="6248400"/>
            <a:ext cx="406400" cy="361950"/>
          </a:xfrm>
          <a:prstGeom prst="ellipse">
            <a:avLst/>
          </a:prstGeom>
          <a:solidFill>
            <a:srgbClr val="C0C0C0"/>
          </a:solidFill>
          <a:ln w="28575">
            <a:solidFill>
              <a:schemeClr val="tx1"/>
            </a:solidFill>
            <a:round/>
            <a:headEnd/>
            <a:tailEnd/>
          </a:ln>
        </p:spPr>
        <p:txBody>
          <a:bodyPr wrap="none" anchor="ctr"/>
          <a:lstStyle/>
          <a:p>
            <a:pPr eaLnBrk="0" hangingPunct="0"/>
            <a:endParaRPr lang="en-US"/>
          </a:p>
        </p:txBody>
      </p:sp>
      <p:sp>
        <p:nvSpPr>
          <p:cNvPr id="22556" name="Text Box 29"/>
          <p:cNvSpPr txBox="1">
            <a:spLocks noChangeAspect="1" noChangeArrowheads="1"/>
          </p:cNvSpPr>
          <p:nvPr/>
        </p:nvSpPr>
        <p:spPr bwMode="auto">
          <a:xfrm>
            <a:off x="2459038" y="6278563"/>
            <a:ext cx="377825" cy="274637"/>
          </a:xfrm>
          <a:prstGeom prst="rect">
            <a:avLst/>
          </a:prstGeom>
          <a:noFill/>
          <a:ln w="9525">
            <a:noFill/>
            <a:prstDash val="sysDot"/>
            <a:miter lim="800000"/>
            <a:headEnd/>
            <a:tailEnd/>
          </a:ln>
        </p:spPr>
        <p:txBody>
          <a:bodyPr wrap="none">
            <a:spAutoFit/>
          </a:bodyPr>
          <a:lstStyle/>
          <a:p>
            <a:r>
              <a:rPr lang="en-US" sz="1200">
                <a:latin typeface="Arial" charset="0"/>
              </a:rPr>
              <a:t>r</a:t>
            </a:r>
            <a:r>
              <a:rPr lang="en-US" sz="1200" baseline="-25000">
                <a:latin typeface="Arial" charset="0"/>
              </a:rPr>
              <a:t>1,1</a:t>
            </a:r>
          </a:p>
        </p:txBody>
      </p:sp>
      <p:sp>
        <p:nvSpPr>
          <p:cNvPr id="22557" name="Oval 30"/>
          <p:cNvSpPr>
            <a:spLocks noChangeAspect="1" noChangeArrowheads="1"/>
          </p:cNvSpPr>
          <p:nvPr/>
        </p:nvSpPr>
        <p:spPr bwMode="auto">
          <a:xfrm>
            <a:off x="4229100" y="6248400"/>
            <a:ext cx="407988" cy="361950"/>
          </a:xfrm>
          <a:prstGeom prst="ellipse">
            <a:avLst/>
          </a:prstGeom>
          <a:solidFill>
            <a:srgbClr val="C0C0C0"/>
          </a:solidFill>
          <a:ln w="28575">
            <a:solidFill>
              <a:schemeClr val="tx1"/>
            </a:solidFill>
            <a:round/>
            <a:headEnd/>
            <a:tailEnd/>
          </a:ln>
        </p:spPr>
        <p:txBody>
          <a:bodyPr wrap="none" anchor="ctr"/>
          <a:lstStyle/>
          <a:p>
            <a:pPr eaLnBrk="0" hangingPunct="0"/>
            <a:endParaRPr lang="en-US"/>
          </a:p>
        </p:txBody>
      </p:sp>
      <p:sp>
        <p:nvSpPr>
          <p:cNvPr id="22558" name="Text Box 31"/>
          <p:cNvSpPr txBox="1">
            <a:spLocks noChangeAspect="1" noChangeArrowheads="1"/>
          </p:cNvSpPr>
          <p:nvPr/>
        </p:nvSpPr>
        <p:spPr bwMode="auto">
          <a:xfrm>
            <a:off x="4275138" y="6248400"/>
            <a:ext cx="342900" cy="274638"/>
          </a:xfrm>
          <a:prstGeom prst="rect">
            <a:avLst/>
          </a:prstGeom>
          <a:noFill/>
          <a:ln w="9525">
            <a:noFill/>
            <a:prstDash val="sysDot"/>
            <a:miter lim="800000"/>
            <a:headEnd/>
            <a:tailEnd/>
          </a:ln>
        </p:spPr>
        <p:txBody>
          <a:bodyPr wrap="none">
            <a:spAutoFit/>
          </a:bodyPr>
          <a:lstStyle/>
          <a:p>
            <a:r>
              <a:rPr lang="en-US" sz="1200">
                <a:latin typeface="Arial" charset="0"/>
              </a:rPr>
              <a:t>r</a:t>
            </a:r>
            <a:r>
              <a:rPr lang="en-US" sz="1200" baseline="-25000">
                <a:latin typeface="Arial" charset="0"/>
              </a:rPr>
              <a:t>i,1</a:t>
            </a:r>
          </a:p>
        </p:txBody>
      </p:sp>
      <p:sp>
        <p:nvSpPr>
          <p:cNvPr id="22559" name="Oval 32"/>
          <p:cNvSpPr>
            <a:spLocks noChangeAspect="1" noChangeArrowheads="1"/>
          </p:cNvSpPr>
          <p:nvPr/>
        </p:nvSpPr>
        <p:spPr bwMode="auto">
          <a:xfrm>
            <a:off x="5994400" y="6248400"/>
            <a:ext cx="406400" cy="361950"/>
          </a:xfrm>
          <a:prstGeom prst="ellipse">
            <a:avLst/>
          </a:prstGeom>
          <a:solidFill>
            <a:srgbClr val="C0C0C0"/>
          </a:solidFill>
          <a:ln w="28575">
            <a:solidFill>
              <a:schemeClr val="tx1"/>
            </a:solidFill>
            <a:round/>
            <a:headEnd/>
            <a:tailEnd/>
          </a:ln>
        </p:spPr>
        <p:txBody>
          <a:bodyPr wrap="none" anchor="ctr"/>
          <a:lstStyle/>
          <a:p>
            <a:pPr eaLnBrk="0" hangingPunct="0"/>
            <a:endParaRPr lang="en-US"/>
          </a:p>
        </p:txBody>
      </p:sp>
      <p:sp>
        <p:nvSpPr>
          <p:cNvPr id="22560" name="Oval 33"/>
          <p:cNvSpPr>
            <a:spLocks noChangeAspect="1" noChangeArrowheads="1"/>
          </p:cNvSpPr>
          <p:nvPr/>
        </p:nvSpPr>
        <p:spPr bwMode="auto">
          <a:xfrm>
            <a:off x="2452688" y="4529138"/>
            <a:ext cx="407987"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22561" name="Text Box 34"/>
          <p:cNvSpPr txBox="1">
            <a:spLocks noChangeAspect="1" noChangeArrowheads="1"/>
          </p:cNvSpPr>
          <p:nvPr/>
        </p:nvSpPr>
        <p:spPr bwMode="auto">
          <a:xfrm>
            <a:off x="4338638" y="4572000"/>
            <a:ext cx="282575" cy="274638"/>
          </a:xfrm>
          <a:prstGeom prst="rect">
            <a:avLst/>
          </a:prstGeom>
          <a:noFill/>
          <a:ln w="9525">
            <a:noFill/>
            <a:miter lim="800000"/>
            <a:headEnd/>
            <a:tailEnd/>
          </a:ln>
        </p:spPr>
        <p:txBody>
          <a:bodyPr wrap="none">
            <a:spAutoFit/>
          </a:bodyPr>
          <a:lstStyle/>
          <a:p>
            <a:r>
              <a:rPr lang="en-US" sz="1200">
                <a:latin typeface="Arial" charset="0"/>
              </a:rPr>
              <a:t>f’</a:t>
            </a:r>
            <a:r>
              <a:rPr lang="en-US" sz="1200" baseline="-25000">
                <a:latin typeface="Arial" charset="0"/>
              </a:rPr>
              <a:t>i</a:t>
            </a:r>
          </a:p>
        </p:txBody>
      </p:sp>
      <p:sp>
        <p:nvSpPr>
          <p:cNvPr id="22562" name="Oval 35"/>
          <p:cNvSpPr>
            <a:spLocks noChangeAspect="1" noChangeArrowheads="1"/>
          </p:cNvSpPr>
          <p:nvPr/>
        </p:nvSpPr>
        <p:spPr bwMode="auto">
          <a:xfrm>
            <a:off x="4257675" y="4529138"/>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22563" name="AutoShape 36"/>
          <p:cNvCxnSpPr>
            <a:cxnSpLocks noChangeAspect="1" noChangeShapeType="1"/>
            <a:stCxn id="22562" idx="6"/>
          </p:cNvCxnSpPr>
          <p:nvPr/>
        </p:nvCxnSpPr>
        <p:spPr bwMode="auto">
          <a:xfrm>
            <a:off x="4676775" y="4710113"/>
            <a:ext cx="646113" cy="0"/>
          </a:xfrm>
          <a:prstGeom prst="straightConnector1">
            <a:avLst/>
          </a:prstGeom>
          <a:noFill/>
          <a:ln w="28575">
            <a:solidFill>
              <a:schemeClr val="tx1"/>
            </a:solidFill>
            <a:round/>
            <a:headEnd/>
            <a:tailEnd type="triangle" w="med" len="med"/>
          </a:ln>
        </p:spPr>
      </p:cxnSp>
      <p:sp>
        <p:nvSpPr>
          <p:cNvPr id="22564" name="Oval 37"/>
          <p:cNvSpPr>
            <a:spLocks noChangeAspect="1" noChangeArrowheads="1"/>
          </p:cNvSpPr>
          <p:nvPr/>
        </p:nvSpPr>
        <p:spPr bwMode="auto">
          <a:xfrm>
            <a:off x="6056313" y="4529138"/>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22565" name="AutoShape 38"/>
          <p:cNvCxnSpPr>
            <a:cxnSpLocks noChangeAspect="1" noChangeShapeType="1"/>
            <a:endCxn id="22564" idx="2"/>
          </p:cNvCxnSpPr>
          <p:nvPr/>
        </p:nvCxnSpPr>
        <p:spPr bwMode="auto">
          <a:xfrm>
            <a:off x="5627688" y="4710113"/>
            <a:ext cx="415925" cy="0"/>
          </a:xfrm>
          <a:prstGeom prst="straightConnector1">
            <a:avLst/>
          </a:prstGeom>
          <a:noFill/>
          <a:ln w="28575">
            <a:solidFill>
              <a:schemeClr val="tx1"/>
            </a:solidFill>
            <a:round/>
            <a:headEnd/>
            <a:tailEnd type="triangle" w="med" len="med"/>
          </a:ln>
        </p:spPr>
      </p:cxnSp>
      <p:sp>
        <p:nvSpPr>
          <p:cNvPr id="22566" name="Text Box 39"/>
          <p:cNvSpPr txBox="1">
            <a:spLocks noChangeAspect="1" noChangeArrowheads="1"/>
          </p:cNvSpPr>
          <p:nvPr/>
        </p:nvSpPr>
        <p:spPr bwMode="auto">
          <a:xfrm>
            <a:off x="5316538" y="4625975"/>
            <a:ext cx="336550" cy="274638"/>
          </a:xfrm>
          <a:prstGeom prst="rect">
            <a:avLst/>
          </a:prstGeom>
          <a:noFill/>
          <a:ln w="9525">
            <a:noFill/>
            <a:miter lim="800000"/>
            <a:headEnd/>
            <a:tailEnd/>
          </a:ln>
        </p:spPr>
        <p:txBody>
          <a:bodyPr wrap="none">
            <a:spAutoFit/>
          </a:bodyPr>
          <a:lstStyle/>
          <a:p>
            <a:r>
              <a:rPr lang="en-US" sz="1200">
                <a:latin typeface="Arial" charset="0"/>
              </a:rPr>
              <a:t>…</a:t>
            </a:r>
          </a:p>
        </p:txBody>
      </p:sp>
      <p:sp>
        <p:nvSpPr>
          <p:cNvPr id="22567" name="Oval 40"/>
          <p:cNvSpPr>
            <a:spLocks noChangeAspect="1" noChangeArrowheads="1"/>
          </p:cNvSpPr>
          <p:nvPr/>
        </p:nvSpPr>
        <p:spPr bwMode="auto">
          <a:xfrm>
            <a:off x="2452688" y="5116513"/>
            <a:ext cx="407987"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22568" name="Text Box 41"/>
          <p:cNvSpPr txBox="1">
            <a:spLocks noChangeAspect="1" noChangeArrowheads="1"/>
          </p:cNvSpPr>
          <p:nvPr/>
        </p:nvSpPr>
        <p:spPr bwMode="auto">
          <a:xfrm>
            <a:off x="4338638" y="5105400"/>
            <a:ext cx="323850" cy="274638"/>
          </a:xfrm>
          <a:prstGeom prst="rect">
            <a:avLst/>
          </a:prstGeom>
          <a:noFill/>
          <a:ln w="9525">
            <a:noFill/>
            <a:miter lim="800000"/>
            <a:headEnd/>
            <a:tailEnd/>
          </a:ln>
        </p:spPr>
        <p:txBody>
          <a:bodyPr wrap="none">
            <a:spAutoFit/>
          </a:bodyPr>
          <a:lstStyle/>
          <a:p>
            <a:r>
              <a:rPr lang="en-US" sz="1200">
                <a:latin typeface="Arial" charset="0"/>
              </a:rPr>
              <a:t>h’</a:t>
            </a:r>
            <a:r>
              <a:rPr lang="en-US" sz="1200" baseline="-25000">
                <a:latin typeface="Arial" charset="0"/>
              </a:rPr>
              <a:t>i</a:t>
            </a:r>
          </a:p>
        </p:txBody>
      </p:sp>
      <p:sp>
        <p:nvSpPr>
          <p:cNvPr id="22569" name="Oval 42"/>
          <p:cNvSpPr>
            <a:spLocks noChangeAspect="1" noChangeArrowheads="1"/>
          </p:cNvSpPr>
          <p:nvPr/>
        </p:nvSpPr>
        <p:spPr bwMode="auto">
          <a:xfrm>
            <a:off x="4257675" y="5116513"/>
            <a:ext cx="406400"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22570" name="Oval 43"/>
          <p:cNvSpPr>
            <a:spLocks noChangeAspect="1" noChangeArrowheads="1"/>
          </p:cNvSpPr>
          <p:nvPr/>
        </p:nvSpPr>
        <p:spPr bwMode="auto">
          <a:xfrm>
            <a:off x="6056313" y="5116513"/>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22571" name="AutoShape 44"/>
          <p:cNvCxnSpPr>
            <a:cxnSpLocks noChangeAspect="1" noChangeShapeType="1"/>
            <a:stCxn id="22560" idx="4"/>
            <a:endCxn id="22567" idx="0"/>
          </p:cNvCxnSpPr>
          <p:nvPr/>
        </p:nvCxnSpPr>
        <p:spPr bwMode="auto">
          <a:xfrm>
            <a:off x="2655888" y="4899025"/>
            <a:ext cx="0" cy="211138"/>
          </a:xfrm>
          <a:prstGeom prst="straightConnector1">
            <a:avLst/>
          </a:prstGeom>
          <a:noFill/>
          <a:ln w="28575">
            <a:solidFill>
              <a:schemeClr val="tx1"/>
            </a:solidFill>
            <a:round/>
            <a:headEnd/>
            <a:tailEnd type="triangle" w="med" len="med"/>
          </a:ln>
        </p:spPr>
      </p:cxnSp>
      <p:cxnSp>
        <p:nvCxnSpPr>
          <p:cNvPr id="22572" name="AutoShape 45"/>
          <p:cNvCxnSpPr>
            <a:cxnSpLocks noChangeAspect="1" noChangeShapeType="1"/>
            <a:stCxn id="22564" idx="4"/>
            <a:endCxn id="22570" idx="0"/>
          </p:cNvCxnSpPr>
          <p:nvPr/>
        </p:nvCxnSpPr>
        <p:spPr bwMode="auto">
          <a:xfrm>
            <a:off x="6259513" y="4899025"/>
            <a:ext cx="0" cy="211138"/>
          </a:xfrm>
          <a:prstGeom prst="straightConnector1">
            <a:avLst/>
          </a:prstGeom>
          <a:noFill/>
          <a:ln w="28575">
            <a:solidFill>
              <a:schemeClr val="tx1"/>
            </a:solidFill>
            <a:round/>
            <a:headEnd/>
            <a:tailEnd type="triangle" w="med" len="med"/>
          </a:ln>
        </p:spPr>
      </p:cxnSp>
      <p:cxnSp>
        <p:nvCxnSpPr>
          <p:cNvPr id="22573" name="AutoShape 46"/>
          <p:cNvCxnSpPr>
            <a:cxnSpLocks noChangeAspect="1" noChangeShapeType="1"/>
            <a:stCxn id="22562" idx="4"/>
            <a:endCxn id="22569" idx="0"/>
          </p:cNvCxnSpPr>
          <p:nvPr/>
        </p:nvCxnSpPr>
        <p:spPr bwMode="auto">
          <a:xfrm>
            <a:off x="4460875" y="4899025"/>
            <a:ext cx="0" cy="211138"/>
          </a:xfrm>
          <a:prstGeom prst="straightConnector1">
            <a:avLst/>
          </a:prstGeom>
          <a:noFill/>
          <a:ln w="28575">
            <a:solidFill>
              <a:schemeClr val="tx1"/>
            </a:solidFill>
            <a:round/>
            <a:headEnd/>
            <a:tailEnd type="triangle" w="med" len="med"/>
          </a:ln>
        </p:spPr>
      </p:cxnSp>
      <p:cxnSp>
        <p:nvCxnSpPr>
          <p:cNvPr id="22574" name="AutoShape 47"/>
          <p:cNvCxnSpPr>
            <a:cxnSpLocks noChangeAspect="1" noChangeShapeType="1"/>
            <a:stCxn id="22567" idx="6"/>
            <a:endCxn id="22547" idx="0"/>
          </p:cNvCxnSpPr>
          <p:nvPr/>
        </p:nvCxnSpPr>
        <p:spPr bwMode="auto">
          <a:xfrm>
            <a:off x="2867025" y="5297488"/>
            <a:ext cx="179388" cy="355600"/>
          </a:xfrm>
          <a:prstGeom prst="curvedConnector2">
            <a:avLst/>
          </a:prstGeom>
          <a:noFill/>
          <a:ln w="28575">
            <a:solidFill>
              <a:schemeClr val="tx1"/>
            </a:solidFill>
            <a:round/>
            <a:headEnd/>
            <a:tailEnd type="triangle" w="med" len="med"/>
          </a:ln>
        </p:spPr>
      </p:cxnSp>
      <p:cxnSp>
        <p:nvCxnSpPr>
          <p:cNvPr id="22575" name="AutoShape 48"/>
          <p:cNvCxnSpPr>
            <a:cxnSpLocks noChangeAspect="1" noChangeShapeType="1"/>
            <a:stCxn id="22540" idx="6"/>
            <a:endCxn id="22547" idx="0"/>
          </p:cNvCxnSpPr>
          <p:nvPr/>
        </p:nvCxnSpPr>
        <p:spPr bwMode="auto">
          <a:xfrm>
            <a:off x="2867025" y="4167188"/>
            <a:ext cx="179388" cy="1485900"/>
          </a:xfrm>
          <a:prstGeom prst="curvedConnector2">
            <a:avLst/>
          </a:prstGeom>
          <a:noFill/>
          <a:ln w="28575">
            <a:solidFill>
              <a:schemeClr val="tx1"/>
            </a:solidFill>
            <a:round/>
            <a:headEnd/>
            <a:tailEnd type="triangle" w="med" len="med"/>
          </a:ln>
        </p:spPr>
      </p:cxnSp>
      <p:cxnSp>
        <p:nvCxnSpPr>
          <p:cNvPr id="22576" name="AutoShape 49"/>
          <p:cNvCxnSpPr>
            <a:cxnSpLocks noChangeAspect="1" noChangeShapeType="1"/>
            <a:stCxn id="22569" idx="6"/>
            <a:endCxn id="22549" idx="0"/>
          </p:cNvCxnSpPr>
          <p:nvPr/>
        </p:nvCxnSpPr>
        <p:spPr bwMode="auto">
          <a:xfrm>
            <a:off x="4672013" y="5297488"/>
            <a:ext cx="179387" cy="355600"/>
          </a:xfrm>
          <a:prstGeom prst="curvedConnector2">
            <a:avLst/>
          </a:prstGeom>
          <a:noFill/>
          <a:ln w="28575">
            <a:solidFill>
              <a:schemeClr val="tx1"/>
            </a:solidFill>
            <a:round/>
            <a:headEnd/>
            <a:tailEnd type="triangle" w="med" len="med"/>
          </a:ln>
        </p:spPr>
      </p:cxnSp>
      <p:cxnSp>
        <p:nvCxnSpPr>
          <p:cNvPr id="22577" name="AutoShape 50"/>
          <p:cNvCxnSpPr>
            <a:cxnSpLocks noChangeAspect="1" noChangeShapeType="1"/>
            <a:stCxn id="22542" idx="6"/>
            <a:endCxn id="22549" idx="0"/>
          </p:cNvCxnSpPr>
          <p:nvPr/>
        </p:nvCxnSpPr>
        <p:spPr bwMode="auto">
          <a:xfrm>
            <a:off x="4672013" y="4167188"/>
            <a:ext cx="179387" cy="1485900"/>
          </a:xfrm>
          <a:prstGeom prst="curvedConnector2">
            <a:avLst/>
          </a:prstGeom>
          <a:noFill/>
          <a:ln w="28575">
            <a:solidFill>
              <a:schemeClr val="tx1"/>
            </a:solidFill>
            <a:round/>
            <a:headEnd/>
            <a:tailEnd type="triangle" w="med" len="med"/>
          </a:ln>
        </p:spPr>
      </p:cxnSp>
      <p:cxnSp>
        <p:nvCxnSpPr>
          <p:cNvPr id="22578" name="AutoShape 51"/>
          <p:cNvCxnSpPr>
            <a:cxnSpLocks noChangeAspect="1" noChangeShapeType="1"/>
            <a:stCxn id="22570" idx="6"/>
            <a:endCxn id="22550" idx="0"/>
          </p:cNvCxnSpPr>
          <p:nvPr/>
        </p:nvCxnSpPr>
        <p:spPr bwMode="auto">
          <a:xfrm>
            <a:off x="6470650" y="5297488"/>
            <a:ext cx="179388" cy="355600"/>
          </a:xfrm>
          <a:prstGeom prst="curvedConnector2">
            <a:avLst/>
          </a:prstGeom>
          <a:noFill/>
          <a:ln w="28575">
            <a:solidFill>
              <a:schemeClr val="tx1"/>
            </a:solidFill>
            <a:round/>
            <a:headEnd/>
            <a:tailEnd type="triangle" w="med" len="med"/>
          </a:ln>
        </p:spPr>
      </p:cxnSp>
      <p:cxnSp>
        <p:nvCxnSpPr>
          <p:cNvPr id="22579" name="AutoShape 52"/>
          <p:cNvCxnSpPr>
            <a:cxnSpLocks noChangeAspect="1" noChangeShapeType="1"/>
            <a:stCxn id="22543" idx="6"/>
            <a:endCxn id="22550" idx="0"/>
          </p:cNvCxnSpPr>
          <p:nvPr/>
        </p:nvCxnSpPr>
        <p:spPr bwMode="auto">
          <a:xfrm>
            <a:off x="6470650" y="4167188"/>
            <a:ext cx="179388" cy="1485900"/>
          </a:xfrm>
          <a:prstGeom prst="curvedConnector2">
            <a:avLst/>
          </a:prstGeom>
          <a:noFill/>
          <a:ln w="28575">
            <a:solidFill>
              <a:schemeClr val="tx1"/>
            </a:solidFill>
            <a:round/>
            <a:headEnd/>
            <a:tailEnd type="triangle" w="med" len="med"/>
          </a:ln>
        </p:spPr>
      </p:cxnSp>
      <p:sp>
        <p:nvSpPr>
          <p:cNvPr id="22580" name="Oval 53"/>
          <p:cNvSpPr>
            <a:spLocks noChangeAspect="1" noChangeArrowheads="1"/>
          </p:cNvSpPr>
          <p:nvPr/>
        </p:nvSpPr>
        <p:spPr bwMode="auto">
          <a:xfrm>
            <a:off x="3313113" y="6248400"/>
            <a:ext cx="406400" cy="361950"/>
          </a:xfrm>
          <a:prstGeom prst="ellipse">
            <a:avLst/>
          </a:prstGeom>
          <a:solidFill>
            <a:srgbClr val="C0C0C0"/>
          </a:solidFill>
          <a:ln w="28575">
            <a:solidFill>
              <a:schemeClr val="tx1"/>
            </a:solidFill>
            <a:round/>
            <a:headEnd/>
            <a:tailEnd/>
          </a:ln>
        </p:spPr>
        <p:txBody>
          <a:bodyPr wrap="none" anchor="ctr"/>
          <a:lstStyle/>
          <a:p>
            <a:pPr eaLnBrk="0" hangingPunct="0"/>
            <a:endParaRPr lang="en-US"/>
          </a:p>
        </p:txBody>
      </p:sp>
      <p:sp>
        <p:nvSpPr>
          <p:cNvPr id="22581" name="Text Box 54"/>
          <p:cNvSpPr txBox="1">
            <a:spLocks noChangeAspect="1" noChangeArrowheads="1"/>
          </p:cNvSpPr>
          <p:nvPr/>
        </p:nvSpPr>
        <p:spPr bwMode="auto">
          <a:xfrm>
            <a:off x="3276600" y="6248400"/>
            <a:ext cx="371475" cy="274638"/>
          </a:xfrm>
          <a:prstGeom prst="rect">
            <a:avLst/>
          </a:prstGeom>
          <a:noFill/>
          <a:ln w="9525">
            <a:noFill/>
            <a:prstDash val="sysDot"/>
            <a:miter lim="800000"/>
            <a:headEnd/>
            <a:tailEnd/>
          </a:ln>
        </p:spPr>
        <p:txBody>
          <a:bodyPr wrap="none">
            <a:spAutoFit/>
          </a:bodyPr>
          <a:lstStyle/>
          <a:p>
            <a:r>
              <a:rPr lang="en-US" sz="1200">
                <a:latin typeface="Arial" charset="0"/>
              </a:rPr>
              <a:t>r</a:t>
            </a:r>
            <a:r>
              <a:rPr lang="en-US" sz="1200" baseline="-25000">
                <a:latin typeface="Arial" charset="0"/>
              </a:rPr>
              <a:t>1,c</a:t>
            </a:r>
          </a:p>
        </p:txBody>
      </p:sp>
      <p:cxnSp>
        <p:nvCxnSpPr>
          <p:cNvPr id="22582" name="AutoShape 55"/>
          <p:cNvCxnSpPr>
            <a:cxnSpLocks noChangeAspect="1" noChangeShapeType="1"/>
            <a:stCxn id="22547" idx="4"/>
            <a:endCxn id="22580" idx="0"/>
          </p:cNvCxnSpPr>
          <p:nvPr/>
        </p:nvCxnSpPr>
        <p:spPr bwMode="auto">
          <a:xfrm>
            <a:off x="3046413" y="6029325"/>
            <a:ext cx="469900" cy="209550"/>
          </a:xfrm>
          <a:prstGeom prst="straightConnector1">
            <a:avLst/>
          </a:prstGeom>
          <a:noFill/>
          <a:ln w="28575">
            <a:solidFill>
              <a:schemeClr val="tx1"/>
            </a:solidFill>
            <a:round/>
            <a:headEnd/>
            <a:tailEnd type="triangle" w="med" len="med"/>
          </a:ln>
        </p:spPr>
      </p:cxnSp>
      <p:sp>
        <p:nvSpPr>
          <p:cNvPr id="22583" name="Text Box 56"/>
          <p:cNvSpPr txBox="1">
            <a:spLocks noChangeAspect="1" noChangeArrowheads="1"/>
          </p:cNvSpPr>
          <p:nvPr/>
        </p:nvSpPr>
        <p:spPr bwMode="auto">
          <a:xfrm>
            <a:off x="4767263" y="6365875"/>
            <a:ext cx="336550" cy="274638"/>
          </a:xfrm>
          <a:prstGeom prst="rect">
            <a:avLst/>
          </a:prstGeom>
          <a:noFill/>
          <a:ln w="9525">
            <a:noFill/>
            <a:miter lim="800000"/>
            <a:headEnd/>
            <a:tailEnd/>
          </a:ln>
        </p:spPr>
        <p:txBody>
          <a:bodyPr wrap="none">
            <a:spAutoFit/>
          </a:bodyPr>
          <a:lstStyle/>
          <a:p>
            <a:r>
              <a:rPr lang="en-US" sz="1200">
                <a:latin typeface="Arial" charset="0"/>
              </a:rPr>
              <a:t>…</a:t>
            </a:r>
          </a:p>
        </p:txBody>
      </p:sp>
      <p:sp>
        <p:nvSpPr>
          <p:cNvPr id="22584" name="Oval 57"/>
          <p:cNvSpPr>
            <a:spLocks noChangeAspect="1" noChangeArrowheads="1"/>
          </p:cNvSpPr>
          <p:nvPr/>
        </p:nvSpPr>
        <p:spPr bwMode="auto">
          <a:xfrm>
            <a:off x="5146675" y="6240463"/>
            <a:ext cx="406400" cy="361950"/>
          </a:xfrm>
          <a:prstGeom prst="ellipse">
            <a:avLst/>
          </a:prstGeom>
          <a:solidFill>
            <a:srgbClr val="C0C0C0"/>
          </a:solidFill>
          <a:ln w="28575">
            <a:solidFill>
              <a:schemeClr val="tx1"/>
            </a:solidFill>
            <a:round/>
            <a:headEnd/>
            <a:tailEnd/>
          </a:ln>
        </p:spPr>
        <p:txBody>
          <a:bodyPr wrap="none" anchor="ctr"/>
          <a:lstStyle/>
          <a:p>
            <a:pPr eaLnBrk="0" hangingPunct="0"/>
            <a:endParaRPr lang="en-US"/>
          </a:p>
        </p:txBody>
      </p:sp>
      <p:sp>
        <p:nvSpPr>
          <p:cNvPr id="22585" name="Text Box 58"/>
          <p:cNvSpPr txBox="1">
            <a:spLocks noChangeAspect="1" noChangeArrowheads="1"/>
          </p:cNvSpPr>
          <p:nvPr/>
        </p:nvSpPr>
        <p:spPr bwMode="auto">
          <a:xfrm>
            <a:off x="5180013" y="6248400"/>
            <a:ext cx="336550" cy="274638"/>
          </a:xfrm>
          <a:prstGeom prst="rect">
            <a:avLst/>
          </a:prstGeom>
          <a:noFill/>
          <a:ln w="9525">
            <a:noFill/>
            <a:prstDash val="sysDot"/>
            <a:miter lim="800000"/>
            <a:headEnd/>
            <a:tailEnd/>
          </a:ln>
        </p:spPr>
        <p:txBody>
          <a:bodyPr wrap="none">
            <a:spAutoFit/>
          </a:bodyPr>
          <a:lstStyle/>
          <a:p>
            <a:r>
              <a:rPr lang="en-US" sz="1200">
                <a:latin typeface="Arial" charset="0"/>
              </a:rPr>
              <a:t>r</a:t>
            </a:r>
            <a:r>
              <a:rPr lang="en-US" sz="1200" baseline="-25000">
                <a:latin typeface="Arial" charset="0"/>
              </a:rPr>
              <a:t>i,c</a:t>
            </a:r>
          </a:p>
        </p:txBody>
      </p:sp>
      <p:cxnSp>
        <p:nvCxnSpPr>
          <p:cNvPr id="22586" name="AutoShape 59"/>
          <p:cNvCxnSpPr>
            <a:cxnSpLocks noChangeAspect="1" noChangeShapeType="1"/>
            <a:stCxn id="22549" idx="4"/>
            <a:endCxn id="22584" idx="0"/>
          </p:cNvCxnSpPr>
          <p:nvPr/>
        </p:nvCxnSpPr>
        <p:spPr bwMode="auto">
          <a:xfrm>
            <a:off x="4851400" y="6029325"/>
            <a:ext cx="498475" cy="203200"/>
          </a:xfrm>
          <a:prstGeom prst="straightConnector1">
            <a:avLst/>
          </a:prstGeom>
          <a:noFill/>
          <a:ln w="28575">
            <a:solidFill>
              <a:schemeClr val="tx1"/>
            </a:solidFill>
            <a:round/>
            <a:headEnd/>
            <a:tailEnd type="triangle" w="med" len="med"/>
          </a:ln>
        </p:spPr>
      </p:cxnSp>
      <p:sp>
        <p:nvSpPr>
          <p:cNvPr id="22587" name="Oval 60"/>
          <p:cNvSpPr>
            <a:spLocks noChangeAspect="1" noChangeArrowheads="1"/>
          </p:cNvSpPr>
          <p:nvPr/>
        </p:nvSpPr>
        <p:spPr bwMode="auto">
          <a:xfrm>
            <a:off x="6989763" y="6248400"/>
            <a:ext cx="406400" cy="361950"/>
          </a:xfrm>
          <a:prstGeom prst="ellipse">
            <a:avLst/>
          </a:prstGeom>
          <a:solidFill>
            <a:srgbClr val="C0C0C0"/>
          </a:solidFill>
          <a:ln w="28575">
            <a:solidFill>
              <a:schemeClr val="tx1"/>
            </a:solidFill>
            <a:round/>
            <a:headEnd/>
            <a:tailEnd/>
          </a:ln>
        </p:spPr>
        <p:txBody>
          <a:bodyPr wrap="none" anchor="ctr"/>
          <a:lstStyle/>
          <a:p>
            <a:pPr eaLnBrk="0" hangingPunct="0"/>
            <a:endParaRPr lang="en-US"/>
          </a:p>
        </p:txBody>
      </p:sp>
      <p:cxnSp>
        <p:nvCxnSpPr>
          <p:cNvPr id="22588" name="AutoShape 61"/>
          <p:cNvCxnSpPr>
            <a:cxnSpLocks noChangeAspect="1" noChangeShapeType="1"/>
            <a:stCxn id="22550" idx="4"/>
            <a:endCxn id="22587" idx="0"/>
          </p:cNvCxnSpPr>
          <p:nvPr/>
        </p:nvCxnSpPr>
        <p:spPr bwMode="auto">
          <a:xfrm>
            <a:off x="6650038" y="6029325"/>
            <a:ext cx="542925" cy="209550"/>
          </a:xfrm>
          <a:prstGeom prst="straightConnector1">
            <a:avLst/>
          </a:prstGeom>
          <a:noFill/>
          <a:ln w="28575">
            <a:solidFill>
              <a:schemeClr val="tx1"/>
            </a:solidFill>
            <a:round/>
            <a:headEnd/>
            <a:tailEnd type="triangle" w="med" len="med"/>
          </a:ln>
        </p:spPr>
      </p:cxnSp>
      <p:sp>
        <p:nvSpPr>
          <p:cNvPr id="22589" name="Text Box 62"/>
          <p:cNvSpPr txBox="1">
            <a:spLocks noChangeAspect="1" noChangeArrowheads="1"/>
          </p:cNvSpPr>
          <p:nvPr/>
        </p:nvSpPr>
        <p:spPr bwMode="auto">
          <a:xfrm>
            <a:off x="6608763" y="6365875"/>
            <a:ext cx="336550" cy="274638"/>
          </a:xfrm>
          <a:prstGeom prst="rect">
            <a:avLst/>
          </a:prstGeom>
          <a:noFill/>
          <a:ln w="9525">
            <a:noFill/>
            <a:miter lim="800000"/>
            <a:headEnd/>
            <a:tailEnd/>
          </a:ln>
        </p:spPr>
        <p:txBody>
          <a:bodyPr wrap="none">
            <a:spAutoFit/>
          </a:bodyPr>
          <a:lstStyle/>
          <a:p>
            <a:r>
              <a:rPr lang="en-US" sz="1200">
                <a:latin typeface="Arial" charset="0"/>
              </a:rPr>
              <a:t>…</a:t>
            </a:r>
          </a:p>
        </p:txBody>
      </p:sp>
      <p:sp>
        <p:nvSpPr>
          <p:cNvPr id="22590" name="Text Box 63"/>
          <p:cNvSpPr txBox="1">
            <a:spLocks noChangeAspect="1" noChangeArrowheads="1"/>
          </p:cNvSpPr>
          <p:nvPr/>
        </p:nvSpPr>
        <p:spPr bwMode="auto">
          <a:xfrm>
            <a:off x="6022975" y="6365875"/>
            <a:ext cx="436563" cy="274638"/>
          </a:xfrm>
          <a:prstGeom prst="rect">
            <a:avLst/>
          </a:prstGeom>
          <a:noFill/>
          <a:ln w="9525">
            <a:noFill/>
            <a:prstDash val="sysDot"/>
            <a:miter lim="800000"/>
            <a:headEnd/>
            <a:tailEnd/>
          </a:ln>
        </p:spPr>
        <p:txBody>
          <a:bodyPr wrap="none">
            <a:spAutoFit/>
          </a:bodyPr>
          <a:lstStyle/>
          <a:p>
            <a:r>
              <a:rPr lang="en-US" sz="1200">
                <a:latin typeface="Arial" charset="0"/>
              </a:rPr>
              <a:t>R</a:t>
            </a:r>
            <a:r>
              <a:rPr lang="en-US" sz="1200" baseline="-25000">
                <a:latin typeface="Arial" charset="0"/>
              </a:rPr>
              <a:t>n,1</a:t>
            </a:r>
          </a:p>
        </p:txBody>
      </p:sp>
      <p:sp>
        <p:nvSpPr>
          <p:cNvPr id="22591" name="Text Box 64"/>
          <p:cNvSpPr txBox="1">
            <a:spLocks noChangeAspect="1" noChangeArrowheads="1"/>
          </p:cNvSpPr>
          <p:nvPr/>
        </p:nvSpPr>
        <p:spPr bwMode="auto">
          <a:xfrm>
            <a:off x="7023100" y="6365875"/>
            <a:ext cx="430213" cy="274638"/>
          </a:xfrm>
          <a:prstGeom prst="rect">
            <a:avLst/>
          </a:prstGeom>
          <a:noFill/>
          <a:ln w="9525">
            <a:noFill/>
            <a:prstDash val="sysDot"/>
            <a:miter lim="800000"/>
            <a:headEnd/>
            <a:tailEnd/>
          </a:ln>
        </p:spPr>
        <p:txBody>
          <a:bodyPr wrap="none">
            <a:spAutoFit/>
          </a:bodyPr>
          <a:lstStyle/>
          <a:p>
            <a:r>
              <a:rPr lang="en-US" sz="1200">
                <a:latin typeface="Arial" charset="0"/>
              </a:rPr>
              <a:t>R</a:t>
            </a:r>
            <a:r>
              <a:rPr lang="en-US" sz="1200" baseline="-25000">
                <a:latin typeface="Arial" charset="0"/>
              </a:rPr>
              <a:t>n,c</a:t>
            </a:r>
          </a:p>
        </p:txBody>
      </p:sp>
      <p:sp>
        <p:nvSpPr>
          <p:cNvPr id="22592" name="Text Box 65"/>
          <p:cNvSpPr txBox="1">
            <a:spLocks noChangeAspect="1" noChangeArrowheads="1"/>
          </p:cNvSpPr>
          <p:nvPr/>
        </p:nvSpPr>
        <p:spPr bwMode="auto">
          <a:xfrm>
            <a:off x="3492500" y="6380163"/>
            <a:ext cx="233363" cy="198437"/>
          </a:xfrm>
          <a:prstGeom prst="rect">
            <a:avLst/>
          </a:prstGeom>
          <a:noFill/>
          <a:ln w="9525">
            <a:noFill/>
            <a:miter lim="800000"/>
            <a:headEnd/>
            <a:tailEnd/>
          </a:ln>
        </p:spPr>
        <p:txBody>
          <a:bodyPr wrap="none">
            <a:spAutoFit/>
          </a:bodyPr>
          <a:lstStyle/>
          <a:p>
            <a:r>
              <a:rPr lang="en-US" sz="700">
                <a:latin typeface="Arial" charset="0"/>
              </a:rPr>
              <a:t>1</a:t>
            </a:r>
          </a:p>
        </p:txBody>
      </p:sp>
      <p:sp>
        <p:nvSpPr>
          <p:cNvPr id="22593" name="Text Box 66"/>
          <p:cNvSpPr txBox="1">
            <a:spLocks noChangeAspect="1" noChangeArrowheads="1"/>
          </p:cNvSpPr>
          <p:nvPr/>
        </p:nvSpPr>
        <p:spPr bwMode="auto">
          <a:xfrm>
            <a:off x="5334000" y="6477000"/>
            <a:ext cx="203200" cy="198438"/>
          </a:xfrm>
          <a:prstGeom prst="rect">
            <a:avLst/>
          </a:prstGeom>
          <a:noFill/>
          <a:ln w="9525">
            <a:noFill/>
            <a:miter lim="800000"/>
            <a:headEnd/>
            <a:tailEnd/>
          </a:ln>
        </p:spPr>
        <p:txBody>
          <a:bodyPr wrap="none">
            <a:spAutoFit/>
          </a:bodyPr>
          <a:lstStyle/>
          <a:p>
            <a:r>
              <a:rPr lang="en-US" sz="700">
                <a:latin typeface="Arial" charset="0"/>
              </a:rPr>
              <a:t>i</a:t>
            </a:r>
          </a:p>
        </p:txBody>
      </p:sp>
      <p:sp>
        <p:nvSpPr>
          <p:cNvPr id="22594" name="Text Box 67"/>
          <p:cNvSpPr txBox="1">
            <a:spLocks noChangeAspect="1" noChangeArrowheads="1"/>
          </p:cNvSpPr>
          <p:nvPr/>
        </p:nvSpPr>
        <p:spPr bwMode="auto">
          <a:xfrm>
            <a:off x="7237413" y="6451600"/>
            <a:ext cx="233362" cy="198438"/>
          </a:xfrm>
          <a:prstGeom prst="rect">
            <a:avLst/>
          </a:prstGeom>
          <a:noFill/>
          <a:ln w="9525">
            <a:noFill/>
            <a:miter lim="800000"/>
            <a:headEnd/>
            <a:tailEnd/>
          </a:ln>
        </p:spPr>
        <p:txBody>
          <a:bodyPr wrap="none">
            <a:spAutoFit/>
          </a:bodyPr>
          <a:lstStyle/>
          <a:p>
            <a:r>
              <a:rPr lang="en-US" sz="700">
                <a:latin typeface="Arial" charset="0"/>
              </a:rPr>
              <a:t>n</a:t>
            </a:r>
          </a:p>
        </p:txBody>
      </p:sp>
      <p:cxnSp>
        <p:nvCxnSpPr>
          <p:cNvPr id="22595" name="AutoShape 68"/>
          <p:cNvCxnSpPr>
            <a:cxnSpLocks noChangeAspect="1" noChangeShapeType="1"/>
          </p:cNvCxnSpPr>
          <p:nvPr/>
        </p:nvCxnSpPr>
        <p:spPr bwMode="auto">
          <a:xfrm>
            <a:off x="2895600" y="3586163"/>
            <a:ext cx="646113" cy="1587"/>
          </a:xfrm>
          <a:prstGeom prst="straightConnector1">
            <a:avLst/>
          </a:prstGeom>
          <a:noFill/>
          <a:ln w="28575">
            <a:solidFill>
              <a:schemeClr val="tx1"/>
            </a:solidFill>
            <a:round/>
            <a:headEnd/>
            <a:tailEnd type="triangle" w="med" len="med"/>
          </a:ln>
        </p:spPr>
      </p:cxnSp>
      <p:cxnSp>
        <p:nvCxnSpPr>
          <p:cNvPr id="22596" name="AutoShape 69"/>
          <p:cNvCxnSpPr>
            <a:cxnSpLocks noChangeAspect="1" noChangeShapeType="1"/>
          </p:cNvCxnSpPr>
          <p:nvPr/>
        </p:nvCxnSpPr>
        <p:spPr bwMode="auto">
          <a:xfrm>
            <a:off x="3846513" y="3586163"/>
            <a:ext cx="415925" cy="0"/>
          </a:xfrm>
          <a:prstGeom prst="straightConnector1">
            <a:avLst/>
          </a:prstGeom>
          <a:noFill/>
          <a:ln w="28575">
            <a:solidFill>
              <a:schemeClr val="tx1"/>
            </a:solidFill>
            <a:round/>
            <a:headEnd/>
            <a:tailEnd type="triangle" w="med" len="med"/>
          </a:ln>
        </p:spPr>
      </p:cxnSp>
      <p:sp>
        <p:nvSpPr>
          <p:cNvPr id="22597" name="Text Box 70"/>
          <p:cNvSpPr txBox="1">
            <a:spLocks noChangeAspect="1" noChangeArrowheads="1"/>
          </p:cNvSpPr>
          <p:nvPr/>
        </p:nvSpPr>
        <p:spPr bwMode="auto">
          <a:xfrm>
            <a:off x="3535363" y="3502025"/>
            <a:ext cx="336550" cy="274638"/>
          </a:xfrm>
          <a:prstGeom prst="rect">
            <a:avLst/>
          </a:prstGeom>
          <a:noFill/>
          <a:ln w="9525">
            <a:noFill/>
            <a:miter lim="800000"/>
            <a:headEnd/>
            <a:tailEnd/>
          </a:ln>
        </p:spPr>
        <p:txBody>
          <a:bodyPr wrap="none">
            <a:spAutoFit/>
          </a:bodyPr>
          <a:lstStyle/>
          <a:p>
            <a:r>
              <a:rPr lang="en-US" sz="1200">
                <a:latin typeface="Arial" charset="0"/>
              </a:rPr>
              <a:t>…</a:t>
            </a:r>
          </a:p>
        </p:txBody>
      </p:sp>
      <p:cxnSp>
        <p:nvCxnSpPr>
          <p:cNvPr id="22598" name="AutoShape 71"/>
          <p:cNvCxnSpPr>
            <a:cxnSpLocks noChangeAspect="1" noChangeShapeType="1"/>
          </p:cNvCxnSpPr>
          <p:nvPr/>
        </p:nvCxnSpPr>
        <p:spPr bwMode="auto">
          <a:xfrm>
            <a:off x="2895600" y="4729163"/>
            <a:ext cx="646113" cy="0"/>
          </a:xfrm>
          <a:prstGeom prst="straightConnector1">
            <a:avLst/>
          </a:prstGeom>
          <a:noFill/>
          <a:ln w="28575">
            <a:solidFill>
              <a:schemeClr val="tx1"/>
            </a:solidFill>
            <a:round/>
            <a:headEnd/>
            <a:tailEnd type="triangle" w="med" len="med"/>
          </a:ln>
        </p:spPr>
      </p:cxnSp>
      <p:cxnSp>
        <p:nvCxnSpPr>
          <p:cNvPr id="22599" name="AutoShape 72"/>
          <p:cNvCxnSpPr>
            <a:cxnSpLocks noChangeAspect="1" noChangeShapeType="1"/>
          </p:cNvCxnSpPr>
          <p:nvPr/>
        </p:nvCxnSpPr>
        <p:spPr bwMode="auto">
          <a:xfrm>
            <a:off x="3846513" y="4729163"/>
            <a:ext cx="415925" cy="0"/>
          </a:xfrm>
          <a:prstGeom prst="straightConnector1">
            <a:avLst/>
          </a:prstGeom>
          <a:noFill/>
          <a:ln w="28575">
            <a:solidFill>
              <a:schemeClr val="tx1"/>
            </a:solidFill>
            <a:round/>
            <a:headEnd/>
            <a:tailEnd type="triangle" w="med" len="med"/>
          </a:ln>
        </p:spPr>
      </p:cxnSp>
      <p:sp>
        <p:nvSpPr>
          <p:cNvPr id="22600" name="Text Box 73"/>
          <p:cNvSpPr txBox="1">
            <a:spLocks noChangeAspect="1" noChangeArrowheads="1"/>
          </p:cNvSpPr>
          <p:nvPr/>
        </p:nvSpPr>
        <p:spPr bwMode="auto">
          <a:xfrm>
            <a:off x="3535363" y="4645025"/>
            <a:ext cx="336550" cy="274638"/>
          </a:xfrm>
          <a:prstGeom prst="rect">
            <a:avLst/>
          </a:prstGeom>
          <a:noFill/>
          <a:ln w="9525">
            <a:noFill/>
            <a:miter lim="800000"/>
            <a:headEnd/>
            <a:tailEnd/>
          </a:ln>
        </p:spPr>
        <p:txBody>
          <a:bodyPr wrap="none">
            <a:spAutoFit/>
          </a:bodyPr>
          <a:lstStyle/>
          <a:p>
            <a:r>
              <a:rPr lang="en-US" sz="1200">
                <a:latin typeface="Arial" charset="0"/>
              </a:rPr>
              <a:t>…</a:t>
            </a:r>
          </a:p>
        </p:txBody>
      </p:sp>
      <p:sp>
        <p:nvSpPr>
          <p:cNvPr id="22601" name="Freeform 76"/>
          <p:cNvSpPr>
            <a:spLocks/>
          </p:cNvSpPr>
          <p:nvPr/>
        </p:nvSpPr>
        <p:spPr bwMode="auto">
          <a:xfrm>
            <a:off x="3949700" y="2857500"/>
            <a:ext cx="2946400" cy="3314700"/>
          </a:xfrm>
          <a:custGeom>
            <a:avLst/>
            <a:gdLst>
              <a:gd name="T0" fmla="*/ 2147483647 w 1856"/>
              <a:gd name="T1" fmla="*/ 2147483647 h 2088"/>
              <a:gd name="T2" fmla="*/ 2147483647 w 1856"/>
              <a:gd name="T3" fmla="*/ 2147483647 h 2088"/>
              <a:gd name="T4" fmla="*/ 2147483647 w 1856"/>
              <a:gd name="T5" fmla="*/ 2147483647 h 2088"/>
              <a:gd name="T6" fmla="*/ 2147483647 w 1856"/>
              <a:gd name="T7" fmla="*/ 2147483647 h 2088"/>
              <a:gd name="T8" fmla="*/ 2147483647 w 1856"/>
              <a:gd name="T9" fmla="*/ 2147483647 h 2088"/>
              <a:gd name="T10" fmla="*/ 2147483647 w 1856"/>
              <a:gd name="T11" fmla="*/ 2147483647 h 2088"/>
              <a:gd name="T12" fmla="*/ 2147483647 w 1856"/>
              <a:gd name="T13" fmla="*/ 2147483647 h 2088"/>
              <a:gd name="T14" fmla="*/ 2147483647 w 1856"/>
              <a:gd name="T15" fmla="*/ 2147483647 h 2088"/>
              <a:gd name="T16" fmla="*/ 2147483647 w 1856"/>
              <a:gd name="T17" fmla="*/ 2147483647 h 20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56"/>
              <a:gd name="T28" fmla="*/ 0 h 2088"/>
              <a:gd name="T29" fmla="*/ 1856 w 1856"/>
              <a:gd name="T30" fmla="*/ 2088 h 20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56" h="2088">
                <a:moveTo>
                  <a:pt x="1832" y="72"/>
                </a:moveTo>
                <a:cubicBezTo>
                  <a:pt x="1808" y="40"/>
                  <a:pt x="1624" y="136"/>
                  <a:pt x="1352" y="168"/>
                </a:cubicBezTo>
                <a:cubicBezTo>
                  <a:pt x="1080" y="200"/>
                  <a:pt x="400" y="0"/>
                  <a:pt x="200" y="264"/>
                </a:cubicBezTo>
                <a:cubicBezTo>
                  <a:pt x="0" y="528"/>
                  <a:pt x="80" y="1448"/>
                  <a:pt x="152" y="1752"/>
                </a:cubicBezTo>
                <a:cubicBezTo>
                  <a:pt x="224" y="2056"/>
                  <a:pt x="520" y="2088"/>
                  <a:pt x="632" y="2088"/>
                </a:cubicBezTo>
                <a:cubicBezTo>
                  <a:pt x="744" y="2088"/>
                  <a:pt x="848" y="2048"/>
                  <a:pt x="824" y="1752"/>
                </a:cubicBezTo>
                <a:cubicBezTo>
                  <a:pt x="800" y="1456"/>
                  <a:pt x="376" y="544"/>
                  <a:pt x="488" y="312"/>
                </a:cubicBezTo>
                <a:cubicBezTo>
                  <a:pt x="600" y="80"/>
                  <a:pt x="1272" y="400"/>
                  <a:pt x="1496" y="360"/>
                </a:cubicBezTo>
                <a:cubicBezTo>
                  <a:pt x="1720" y="320"/>
                  <a:pt x="1856" y="104"/>
                  <a:pt x="1832" y="72"/>
                </a:cubicBezTo>
                <a:close/>
              </a:path>
            </a:pathLst>
          </a:custGeom>
          <a:solidFill>
            <a:schemeClr val="accent1">
              <a:alpha val="20000"/>
            </a:schemeClr>
          </a:solidFill>
          <a:ln w="9525">
            <a:solidFill>
              <a:schemeClr val="tx1"/>
            </a:solidFill>
            <a:round/>
            <a:headEnd/>
            <a:tailEnd/>
          </a:ln>
        </p:spPr>
        <p:txBody>
          <a:bodyPr/>
          <a:lstStyle/>
          <a:p>
            <a:pPr eaLnBrk="0" hangingPunct="0"/>
            <a:endParaRPr lang="en-US"/>
          </a:p>
        </p:txBody>
      </p:sp>
      <p:sp>
        <p:nvSpPr>
          <p:cNvPr id="22602" name="Rectangle 2"/>
          <p:cNvSpPr>
            <a:spLocks noChangeArrowheads="1"/>
          </p:cNvSpPr>
          <p:nvPr/>
        </p:nvSpPr>
        <p:spPr bwMode="auto">
          <a:xfrm>
            <a:off x="1066800" y="747713"/>
            <a:ext cx="7793038" cy="700087"/>
          </a:xfrm>
          <a:prstGeom prst="rect">
            <a:avLst/>
          </a:prstGeom>
          <a:noFill/>
          <a:ln w="9525">
            <a:noFill/>
            <a:miter lim="800000"/>
            <a:headEnd/>
            <a:tailEnd/>
          </a:ln>
        </p:spPr>
        <p:txBody>
          <a:bodyPr anchor="b"/>
          <a:lstStyle/>
          <a:p>
            <a:r>
              <a:rPr lang="en-US" sz="4000" dirty="0">
                <a:solidFill>
                  <a:schemeClr val="tx2"/>
                </a:solidFill>
              </a:rPr>
              <a:t>Forward-Backward Computation of Posterior Probabilities</a:t>
            </a:r>
          </a:p>
        </p:txBody>
      </p:sp>
      <p:sp>
        <p:nvSpPr>
          <p:cNvPr id="75" name="Slide Number Placeholder 74"/>
          <p:cNvSpPr>
            <a:spLocks noGrp="1"/>
          </p:cNvSpPr>
          <p:nvPr>
            <p:ph type="sldNum" sz="quarter" idx="12"/>
          </p:nvPr>
        </p:nvSpPr>
        <p:spPr/>
        <p:txBody>
          <a:bodyPr/>
          <a:lstStyle/>
          <a:p>
            <a:pPr>
              <a:defRPr/>
            </a:pPr>
            <a:fld id="{193C4F32-5F53-4DA8-A041-9089F3E61399}" type="slidenum">
              <a:rPr lang="en-US" smtClean="0"/>
              <a:pPr>
                <a:defRPr/>
              </a:pPr>
              <a:t>170</a:t>
            </a:fld>
            <a:endParaRPr lang="en-US"/>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3554" name="Object 4"/>
          <p:cNvGraphicFramePr>
            <a:graphicFrameLocks noChangeAspect="1"/>
          </p:cNvGraphicFramePr>
          <p:nvPr/>
        </p:nvGraphicFramePr>
        <p:xfrm>
          <a:off x="1033463" y="2252663"/>
          <a:ext cx="6772275" cy="723900"/>
        </p:xfrm>
        <a:graphic>
          <a:graphicData uri="http://schemas.openxmlformats.org/presentationml/2006/ole">
            <p:oleObj spid="_x0000_s289794" name="Equation" r:id="rId4" imgW="3035160" imgH="304560" progId="Equation.3">
              <p:embed/>
            </p:oleObj>
          </a:graphicData>
        </a:graphic>
      </p:graphicFrame>
      <p:sp>
        <p:nvSpPr>
          <p:cNvPr id="23555" name="Rectangle 4"/>
          <p:cNvSpPr>
            <a:spLocks noChangeAspect="1" noChangeArrowheads="1"/>
          </p:cNvSpPr>
          <p:nvPr/>
        </p:nvSpPr>
        <p:spPr bwMode="auto">
          <a:xfrm>
            <a:off x="2362200" y="4483100"/>
            <a:ext cx="4343400" cy="1041400"/>
          </a:xfrm>
          <a:prstGeom prst="rect">
            <a:avLst/>
          </a:prstGeom>
          <a:noFill/>
          <a:ln w="15875" cap="rnd">
            <a:solidFill>
              <a:schemeClr val="tx1"/>
            </a:solidFill>
            <a:prstDash val="sysDot"/>
            <a:miter lim="800000"/>
            <a:headEnd/>
            <a:tailEnd/>
          </a:ln>
        </p:spPr>
        <p:txBody>
          <a:bodyPr wrap="none" anchor="ctr"/>
          <a:lstStyle/>
          <a:p>
            <a:pPr eaLnBrk="0" hangingPunct="0"/>
            <a:endParaRPr lang="en-US"/>
          </a:p>
        </p:txBody>
      </p:sp>
      <p:sp>
        <p:nvSpPr>
          <p:cNvPr id="23556" name="Rectangle 5"/>
          <p:cNvSpPr>
            <a:spLocks noChangeAspect="1" noChangeArrowheads="1"/>
          </p:cNvSpPr>
          <p:nvPr/>
        </p:nvSpPr>
        <p:spPr bwMode="auto">
          <a:xfrm>
            <a:off x="2362200" y="3352800"/>
            <a:ext cx="4343400" cy="1039813"/>
          </a:xfrm>
          <a:prstGeom prst="rect">
            <a:avLst/>
          </a:prstGeom>
          <a:noFill/>
          <a:ln w="15875" cap="rnd">
            <a:solidFill>
              <a:schemeClr val="tx1"/>
            </a:solidFill>
            <a:prstDash val="sysDot"/>
            <a:miter lim="800000"/>
            <a:headEnd/>
            <a:tailEnd/>
          </a:ln>
        </p:spPr>
        <p:txBody>
          <a:bodyPr wrap="none" anchor="ctr"/>
          <a:lstStyle/>
          <a:p>
            <a:pPr eaLnBrk="0" hangingPunct="0"/>
            <a:endParaRPr lang="en-US"/>
          </a:p>
        </p:txBody>
      </p:sp>
      <p:sp>
        <p:nvSpPr>
          <p:cNvPr id="23557" name="Oval 6"/>
          <p:cNvSpPr>
            <a:spLocks noChangeAspect="1" noChangeArrowheads="1"/>
          </p:cNvSpPr>
          <p:nvPr/>
        </p:nvSpPr>
        <p:spPr bwMode="auto">
          <a:xfrm>
            <a:off x="2452688" y="3397250"/>
            <a:ext cx="407987"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23558" name="Text Box 7"/>
          <p:cNvSpPr txBox="1">
            <a:spLocks noChangeAspect="1" noChangeArrowheads="1"/>
          </p:cNvSpPr>
          <p:nvPr/>
        </p:nvSpPr>
        <p:spPr bwMode="auto">
          <a:xfrm>
            <a:off x="4338638" y="3429000"/>
            <a:ext cx="249237" cy="274638"/>
          </a:xfrm>
          <a:prstGeom prst="rect">
            <a:avLst/>
          </a:prstGeom>
          <a:noFill/>
          <a:ln w="9525">
            <a:noFill/>
            <a:miter lim="800000"/>
            <a:headEnd/>
            <a:tailEnd/>
          </a:ln>
        </p:spPr>
        <p:txBody>
          <a:bodyPr wrap="none">
            <a:spAutoFit/>
          </a:bodyPr>
          <a:lstStyle/>
          <a:p>
            <a:r>
              <a:rPr lang="en-US" sz="1200">
                <a:latin typeface="Arial" charset="0"/>
              </a:rPr>
              <a:t>f</a:t>
            </a:r>
            <a:r>
              <a:rPr lang="en-US" sz="1200" baseline="-25000">
                <a:latin typeface="Arial" charset="0"/>
              </a:rPr>
              <a:t>i</a:t>
            </a:r>
          </a:p>
        </p:txBody>
      </p:sp>
      <p:sp>
        <p:nvSpPr>
          <p:cNvPr id="23559" name="Oval 8"/>
          <p:cNvSpPr>
            <a:spLocks noChangeAspect="1" noChangeArrowheads="1"/>
          </p:cNvSpPr>
          <p:nvPr/>
        </p:nvSpPr>
        <p:spPr bwMode="auto">
          <a:xfrm>
            <a:off x="4257675" y="3397250"/>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23560" name="AutoShape 9"/>
          <p:cNvCxnSpPr>
            <a:cxnSpLocks noChangeAspect="1" noChangeShapeType="1"/>
            <a:stCxn id="23559" idx="6"/>
          </p:cNvCxnSpPr>
          <p:nvPr/>
        </p:nvCxnSpPr>
        <p:spPr bwMode="auto">
          <a:xfrm>
            <a:off x="4676775" y="3578225"/>
            <a:ext cx="646113" cy="1588"/>
          </a:xfrm>
          <a:prstGeom prst="straightConnector1">
            <a:avLst/>
          </a:prstGeom>
          <a:noFill/>
          <a:ln w="28575">
            <a:solidFill>
              <a:schemeClr val="tx1"/>
            </a:solidFill>
            <a:round/>
            <a:headEnd/>
            <a:tailEnd type="triangle" w="med" len="med"/>
          </a:ln>
        </p:spPr>
      </p:cxnSp>
      <p:sp>
        <p:nvSpPr>
          <p:cNvPr id="23561" name="Oval 10"/>
          <p:cNvSpPr>
            <a:spLocks noChangeAspect="1" noChangeArrowheads="1"/>
          </p:cNvSpPr>
          <p:nvPr/>
        </p:nvSpPr>
        <p:spPr bwMode="auto">
          <a:xfrm>
            <a:off x="6056313" y="3397250"/>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23562" name="AutoShape 11"/>
          <p:cNvCxnSpPr>
            <a:cxnSpLocks noChangeAspect="1" noChangeShapeType="1"/>
            <a:endCxn id="23561" idx="2"/>
          </p:cNvCxnSpPr>
          <p:nvPr/>
        </p:nvCxnSpPr>
        <p:spPr bwMode="auto">
          <a:xfrm>
            <a:off x="5627688" y="3578225"/>
            <a:ext cx="415925" cy="0"/>
          </a:xfrm>
          <a:prstGeom prst="straightConnector1">
            <a:avLst/>
          </a:prstGeom>
          <a:noFill/>
          <a:ln w="28575">
            <a:solidFill>
              <a:schemeClr val="tx1"/>
            </a:solidFill>
            <a:round/>
            <a:headEnd/>
            <a:tailEnd type="triangle" w="med" len="med"/>
          </a:ln>
        </p:spPr>
      </p:cxnSp>
      <p:sp>
        <p:nvSpPr>
          <p:cNvPr id="23563" name="Text Box 12"/>
          <p:cNvSpPr txBox="1">
            <a:spLocks noChangeAspect="1" noChangeArrowheads="1"/>
          </p:cNvSpPr>
          <p:nvPr/>
        </p:nvSpPr>
        <p:spPr bwMode="auto">
          <a:xfrm>
            <a:off x="5316538" y="3494088"/>
            <a:ext cx="336550" cy="274637"/>
          </a:xfrm>
          <a:prstGeom prst="rect">
            <a:avLst/>
          </a:prstGeom>
          <a:noFill/>
          <a:ln w="9525">
            <a:noFill/>
            <a:miter lim="800000"/>
            <a:headEnd/>
            <a:tailEnd/>
          </a:ln>
        </p:spPr>
        <p:txBody>
          <a:bodyPr wrap="none">
            <a:spAutoFit/>
          </a:bodyPr>
          <a:lstStyle/>
          <a:p>
            <a:r>
              <a:rPr lang="en-US" sz="1200">
                <a:latin typeface="Arial" charset="0"/>
              </a:rPr>
              <a:t>…</a:t>
            </a:r>
          </a:p>
        </p:txBody>
      </p:sp>
      <p:sp>
        <p:nvSpPr>
          <p:cNvPr id="23564" name="Oval 13"/>
          <p:cNvSpPr>
            <a:spLocks noChangeAspect="1" noChangeArrowheads="1"/>
          </p:cNvSpPr>
          <p:nvPr/>
        </p:nvSpPr>
        <p:spPr bwMode="auto">
          <a:xfrm>
            <a:off x="2452688" y="3986213"/>
            <a:ext cx="407987"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23565" name="Text Box 14"/>
          <p:cNvSpPr txBox="1">
            <a:spLocks noChangeAspect="1" noChangeArrowheads="1"/>
          </p:cNvSpPr>
          <p:nvPr/>
        </p:nvSpPr>
        <p:spPr bwMode="auto">
          <a:xfrm>
            <a:off x="4338638" y="4038600"/>
            <a:ext cx="290512" cy="274638"/>
          </a:xfrm>
          <a:prstGeom prst="rect">
            <a:avLst/>
          </a:prstGeom>
          <a:noFill/>
          <a:ln w="9525">
            <a:noFill/>
            <a:miter lim="800000"/>
            <a:headEnd/>
            <a:tailEnd/>
          </a:ln>
        </p:spPr>
        <p:txBody>
          <a:bodyPr wrap="none">
            <a:spAutoFit/>
          </a:bodyPr>
          <a:lstStyle/>
          <a:p>
            <a:r>
              <a:rPr lang="en-US" sz="1200">
                <a:latin typeface="Arial" charset="0"/>
              </a:rPr>
              <a:t>h</a:t>
            </a:r>
            <a:r>
              <a:rPr lang="en-US" sz="1200" baseline="-25000">
                <a:latin typeface="Arial" charset="0"/>
              </a:rPr>
              <a:t>i</a:t>
            </a:r>
          </a:p>
        </p:txBody>
      </p:sp>
      <p:sp>
        <p:nvSpPr>
          <p:cNvPr id="23566" name="Oval 15"/>
          <p:cNvSpPr>
            <a:spLocks noChangeAspect="1" noChangeArrowheads="1"/>
          </p:cNvSpPr>
          <p:nvPr/>
        </p:nvSpPr>
        <p:spPr bwMode="auto">
          <a:xfrm>
            <a:off x="4257675" y="3986213"/>
            <a:ext cx="406400"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23567" name="Oval 16"/>
          <p:cNvSpPr>
            <a:spLocks noChangeAspect="1" noChangeArrowheads="1"/>
          </p:cNvSpPr>
          <p:nvPr/>
        </p:nvSpPr>
        <p:spPr bwMode="auto">
          <a:xfrm>
            <a:off x="6056313" y="3986213"/>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23568" name="AutoShape 17"/>
          <p:cNvCxnSpPr>
            <a:cxnSpLocks noChangeAspect="1" noChangeShapeType="1"/>
            <a:stCxn id="23557" idx="4"/>
            <a:endCxn id="23564" idx="0"/>
          </p:cNvCxnSpPr>
          <p:nvPr/>
        </p:nvCxnSpPr>
        <p:spPr bwMode="auto">
          <a:xfrm>
            <a:off x="2655888" y="3767138"/>
            <a:ext cx="0" cy="211137"/>
          </a:xfrm>
          <a:prstGeom prst="straightConnector1">
            <a:avLst/>
          </a:prstGeom>
          <a:noFill/>
          <a:ln w="28575">
            <a:solidFill>
              <a:schemeClr val="tx1"/>
            </a:solidFill>
            <a:round/>
            <a:headEnd/>
            <a:tailEnd type="triangle" w="med" len="med"/>
          </a:ln>
        </p:spPr>
      </p:cxnSp>
      <p:cxnSp>
        <p:nvCxnSpPr>
          <p:cNvPr id="23569" name="AutoShape 18"/>
          <p:cNvCxnSpPr>
            <a:cxnSpLocks noChangeAspect="1" noChangeShapeType="1"/>
            <a:stCxn id="23561" idx="4"/>
            <a:endCxn id="23567" idx="0"/>
          </p:cNvCxnSpPr>
          <p:nvPr/>
        </p:nvCxnSpPr>
        <p:spPr bwMode="auto">
          <a:xfrm>
            <a:off x="6259513" y="3767138"/>
            <a:ext cx="0" cy="211137"/>
          </a:xfrm>
          <a:prstGeom prst="straightConnector1">
            <a:avLst/>
          </a:prstGeom>
          <a:noFill/>
          <a:ln w="28575">
            <a:solidFill>
              <a:schemeClr val="tx1"/>
            </a:solidFill>
            <a:round/>
            <a:headEnd/>
            <a:tailEnd type="triangle" w="med" len="med"/>
          </a:ln>
        </p:spPr>
      </p:cxnSp>
      <p:cxnSp>
        <p:nvCxnSpPr>
          <p:cNvPr id="23570" name="AutoShape 19"/>
          <p:cNvCxnSpPr>
            <a:cxnSpLocks noChangeAspect="1" noChangeShapeType="1"/>
            <a:stCxn id="23559" idx="4"/>
            <a:endCxn id="23566" idx="0"/>
          </p:cNvCxnSpPr>
          <p:nvPr/>
        </p:nvCxnSpPr>
        <p:spPr bwMode="auto">
          <a:xfrm>
            <a:off x="4460875" y="3767138"/>
            <a:ext cx="0" cy="211137"/>
          </a:xfrm>
          <a:prstGeom prst="straightConnector1">
            <a:avLst/>
          </a:prstGeom>
          <a:noFill/>
          <a:ln w="28575">
            <a:solidFill>
              <a:schemeClr val="tx1"/>
            </a:solidFill>
            <a:round/>
            <a:headEnd/>
            <a:tailEnd type="triangle" w="med" len="med"/>
          </a:ln>
        </p:spPr>
      </p:cxnSp>
      <p:sp>
        <p:nvSpPr>
          <p:cNvPr id="23571" name="Oval 20"/>
          <p:cNvSpPr>
            <a:spLocks noChangeAspect="1" noChangeArrowheads="1"/>
          </p:cNvSpPr>
          <p:nvPr/>
        </p:nvSpPr>
        <p:spPr bwMode="auto">
          <a:xfrm>
            <a:off x="2843213" y="5659438"/>
            <a:ext cx="406400"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23572" name="Text Box 21"/>
          <p:cNvSpPr txBox="1">
            <a:spLocks noChangeAspect="1" noChangeArrowheads="1"/>
          </p:cNvSpPr>
          <p:nvPr/>
        </p:nvSpPr>
        <p:spPr bwMode="auto">
          <a:xfrm>
            <a:off x="4729163" y="5715000"/>
            <a:ext cx="290512" cy="274638"/>
          </a:xfrm>
          <a:prstGeom prst="rect">
            <a:avLst/>
          </a:prstGeom>
          <a:noFill/>
          <a:ln w="9525">
            <a:noFill/>
            <a:miter lim="800000"/>
            <a:headEnd/>
            <a:tailEnd/>
          </a:ln>
        </p:spPr>
        <p:txBody>
          <a:bodyPr wrap="none">
            <a:spAutoFit/>
          </a:bodyPr>
          <a:lstStyle/>
          <a:p>
            <a:r>
              <a:rPr lang="en-US" sz="1200">
                <a:latin typeface="Arial" charset="0"/>
              </a:rPr>
              <a:t>g</a:t>
            </a:r>
            <a:r>
              <a:rPr lang="en-US" sz="1200" baseline="-25000">
                <a:latin typeface="Arial" charset="0"/>
              </a:rPr>
              <a:t>i</a:t>
            </a:r>
          </a:p>
        </p:txBody>
      </p:sp>
      <p:sp>
        <p:nvSpPr>
          <p:cNvPr id="23573" name="Oval 22"/>
          <p:cNvSpPr>
            <a:spLocks noChangeAspect="1" noChangeArrowheads="1"/>
          </p:cNvSpPr>
          <p:nvPr/>
        </p:nvSpPr>
        <p:spPr bwMode="auto">
          <a:xfrm>
            <a:off x="4648200" y="5659438"/>
            <a:ext cx="406400"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23574" name="Oval 23"/>
          <p:cNvSpPr>
            <a:spLocks noChangeAspect="1" noChangeArrowheads="1"/>
          </p:cNvSpPr>
          <p:nvPr/>
        </p:nvSpPr>
        <p:spPr bwMode="auto">
          <a:xfrm>
            <a:off x="6446838" y="5659438"/>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23575" name="AutoShape 24"/>
          <p:cNvCxnSpPr>
            <a:cxnSpLocks noChangeAspect="1" noChangeShapeType="1"/>
            <a:stCxn id="23574" idx="4"/>
            <a:endCxn id="23583" idx="0"/>
          </p:cNvCxnSpPr>
          <p:nvPr/>
        </p:nvCxnSpPr>
        <p:spPr bwMode="auto">
          <a:xfrm flipH="1">
            <a:off x="6197600" y="6029325"/>
            <a:ext cx="452438" cy="209550"/>
          </a:xfrm>
          <a:prstGeom prst="straightConnector1">
            <a:avLst/>
          </a:prstGeom>
          <a:noFill/>
          <a:ln w="28575">
            <a:solidFill>
              <a:schemeClr val="tx1"/>
            </a:solidFill>
            <a:round/>
            <a:headEnd/>
            <a:tailEnd type="triangle" w="med" len="med"/>
          </a:ln>
        </p:spPr>
      </p:cxnSp>
      <p:cxnSp>
        <p:nvCxnSpPr>
          <p:cNvPr id="23576" name="AutoShape 25"/>
          <p:cNvCxnSpPr>
            <a:cxnSpLocks noChangeAspect="1" noChangeShapeType="1"/>
            <a:stCxn id="23573" idx="4"/>
            <a:endCxn id="23581" idx="0"/>
          </p:cNvCxnSpPr>
          <p:nvPr/>
        </p:nvCxnSpPr>
        <p:spPr bwMode="auto">
          <a:xfrm flipH="1">
            <a:off x="4432300" y="6029325"/>
            <a:ext cx="419100" cy="209550"/>
          </a:xfrm>
          <a:prstGeom prst="straightConnector1">
            <a:avLst/>
          </a:prstGeom>
          <a:noFill/>
          <a:ln w="28575">
            <a:solidFill>
              <a:schemeClr val="tx1"/>
            </a:solidFill>
            <a:round/>
            <a:headEnd/>
            <a:tailEnd type="triangle" w="med" len="med"/>
          </a:ln>
        </p:spPr>
      </p:cxnSp>
      <p:sp>
        <p:nvSpPr>
          <p:cNvPr id="23577" name="Text Box 26"/>
          <p:cNvSpPr txBox="1">
            <a:spLocks noChangeAspect="1" noChangeArrowheads="1"/>
          </p:cNvSpPr>
          <p:nvPr/>
        </p:nvSpPr>
        <p:spPr bwMode="auto">
          <a:xfrm>
            <a:off x="2932113" y="6365875"/>
            <a:ext cx="336550" cy="274638"/>
          </a:xfrm>
          <a:prstGeom prst="rect">
            <a:avLst/>
          </a:prstGeom>
          <a:noFill/>
          <a:ln w="9525">
            <a:noFill/>
            <a:miter lim="800000"/>
            <a:headEnd/>
            <a:tailEnd/>
          </a:ln>
        </p:spPr>
        <p:txBody>
          <a:bodyPr wrap="none">
            <a:spAutoFit/>
          </a:bodyPr>
          <a:lstStyle/>
          <a:p>
            <a:r>
              <a:rPr lang="en-US" sz="1200">
                <a:latin typeface="Arial" charset="0"/>
              </a:rPr>
              <a:t>…</a:t>
            </a:r>
          </a:p>
        </p:txBody>
      </p:sp>
      <p:cxnSp>
        <p:nvCxnSpPr>
          <p:cNvPr id="23578" name="AutoShape 27"/>
          <p:cNvCxnSpPr>
            <a:cxnSpLocks noChangeAspect="1" noChangeShapeType="1"/>
            <a:stCxn id="23571" idx="4"/>
            <a:endCxn id="23579" idx="0"/>
          </p:cNvCxnSpPr>
          <p:nvPr/>
        </p:nvCxnSpPr>
        <p:spPr bwMode="auto">
          <a:xfrm flipH="1">
            <a:off x="2611438" y="6029325"/>
            <a:ext cx="434975" cy="209550"/>
          </a:xfrm>
          <a:prstGeom prst="straightConnector1">
            <a:avLst/>
          </a:prstGeom>
          <a:noFill/>
          <a:ln w="28575">
            <a:solidFill>
              <a:schemeClr val="tx1"/>
            </a:solidFill>
            <a:round/>
            <a:headEnd/>
            <a:tailEnd type="triangle" w="med" len="med"/>
          </a:ln>
        </p:spPr>
      </p:cxnSp>
      <p:sp>
        <p:nvSpPr>
          <p:cNvPr id="23579" name="Oval 28"/>
          <p:cNvSpPr>
            <a:spLocks noChangeAspect="1" noChangeArrowheads="1"/>
          </p:cNvSpPr>
          <p:nvPr/>
        </p:nvSpPr>
        <p:spPr bwMode="auto">
          <a:xfrm>
            <a:off x="2408238" y="6248400"/>
            <a:ext cx="406400" cy="361950"/>
          </a:xfrm>
          <a:prstGeom prst="ellipse">
            <a:avLst/>
          </a:prstGeom>
          <a:solidFill>
            <a:srgbClr val="C0C0C0"/>
          </a:solidFill>
          <a:ln w="28575">
            <a:solidFill>
              <a:schemeClr val="tx1"/>
            </a:solidFill>
            <a:round/>
            <a:headEnd/>
            <a:tailEnd/>
          </a:ln>
        </p:spPr>
        <p:txBody>
          <a:bodyPr wrap="none" anchor="ctr"/>
          <a:lstStyle/>
          <a:p>
            <a:pPr eaLnBrk="0" hangingPunct="0"/>
            <a:endParaRPr lang="en-US"/>
          </a:p>
        </p:txBody>
      </p:sp>
      <p:sp>
        <p:nvSpPr>
          <p:cNvPr id="23580" name="Text Box 29"/>
          <p:cNvSpPr txBox="1">
            <a:spLocks noChangeAspect="1" noChangeArrowheads="1"/>
          </p:cNvSpPr>
          <p:nvPr/>
        </p:nvSpPr>
        <p:spPr bwMode="auto">
          <a:xfrm>
            <a:off x="2459038" y="6278563"/>
            <a:ext cx="377825" cy="274637"/>
          </a:xfrm>
          <a:prstGeom prst="rect">
            <a:avLst/>
          </a:prstGeom>
          <a:noFill/>
          <a:ln w="9525">
            <a:noFill/>
            <a:prstDash val="sysDot"/>
            <a:miter lim="800000"/>
            <a:headEnd/>
            <a:tailEnd/>
          </a:ln>
        </p:spPr>
        <p:txBody>
          <a:bodyPr wrap="none">
            <a:spAutoFit/>
          </a:bodyPr>
          <a:lstStyle/>
          <a:p>
            <a:r>
              <a:rPr lang="en-US" sz="1200">
                <a:latin typeface="Arial" charset="0"/>
              </a:rPr>
              <a:t>r</a:t>
            </a:r>
            <a:r>
              <a:rPr lang="en-US" sz="1200" baseline="-25000">
                <a:latin typeface="Arial" charset="0"/>
              </a:rPr>
              <a:t>1,1</a:t>
            </a:r>
          </a:p>
        </p:txBody>
      </p:sp>
      <p:sp>
        <p:nvSpPr>
          <p:cNvPr id="23581" name="Oval 30"/>
          <p:cNvSpPr>
            <a:spLocks noChangeAspect="1" noChangeArrowheads="1"/>
          </p:cNvSpPr>
          <p:nvPr/>
        </p:nvSpPr>
        <p:spPr bwMode="auto">
          <a:xfrm>
            <a:off x="4229100" y="6248400"/>
            <a:ext cx="407988" cy="361950"/>
          </a:xfrm>
          <a:prstGeom prst="ellipse">
            <a:avLst/>
          </a:prstGeom>
          <a:solidFill>
            <a:srgbClr val="C0C0C0"/>
          </a:solidFill>
          <a:ln w="28575">
            <a:solidFill>
              <a:schemeClr val="tx1"/>
            </a:solidFill>
            <a:round/>
            <a:headEnd/>
            <a:tailEnd/>
          </a:ln>
        </p:spPr>
        <p:txBody>
          <a:bodyPr wrap="none" anchor="ctr"/>
          <a:lstStyle/>
          <a:p>
            <a:pPr eaLnBrk="0" hangingPunct="0"/>
            <a:endParaRPr lang="en-US"/>
          </a:p>
        </p:txBody>
      </p:sp>
      <p:sp>
        <p:nvSpPr>
          <p:cNvPr id="23582" name="Text Box 31"/>
          <p:cNvSpPr txBox="1">
            <a:spLocks noChangeAspect="1" noChangeArrowheads="1"/>
          </p:cNvSpPr>
          <p:nvPr/>
        </p:nvSpPr>
        <p:spPr bwMode="auto">
          <a:xfrm>
            <a:off x="4275138" y="6248400"/>
            <a:ext cx="342900" cy="274638"/>
          </a:xfrm>
          <a:prstGeom prst="rect">
            <a:avLst/>
          </a:prstGeom>
          <a:noFill/>
          <a:ln w="9525">
            <a:noFill/>
            <a:prstDash val="sysDot"/>
            <a:miter lim="800000"/>
            <a:headEnd/>
            <a:tailEnd/>
          </a:ln>
        </p:spPr>
        <p:txBody>
          <a:bodyPr wrap="none">
            <a:spAutoFit/>
          </a:bodyPr>
          <a:lstStyle/>
          <a:p>
            <a:r>
              <a:rPr lang="en-US" sz="1200">
                <a:latin typeface="Arial" charset="0"/>
              </a:rPr>
              <a:t>r</a:t>
            </a:r>
            <a:r>
              <a:rPr lang="en-US" sz="1200" baseline="-25000">
                <a:latin typeface="Arial" charset="0"/>
              </a:rPr>
              <a:t>i,1</a:t>
            </a:r>
          </a:p>
        </p:txBody>
      </p:sp>
      <p:sp>
        <p:nvSpPr>
          <p:cNvPr id="23583" name="Oval 32"/>
          <p:cNvSpPr>
            <a:spLocks noChangeAspect="1" noChangeArrowheads="1"/>
          </p:cNvSpPr>
          <p:nvPr/>
        </p:nvSpPr>
        <p:spPr bwMode="auto">
          <a:xfrm>
            <a:off x="5994400" y="6248400"/>
            <a:ext cx="406400" cy="361950"/>
          </a:xfrm>
          <a:prstGeom prst="ellipse">
            <a:avLst/>
          </a:prstGeom>
          <a:solidFill>
            <a:srgbClr val="C0C0C0"/>
          </a:solidFill>
          <a:ln w="28575">
            <a:solidFill>
              <a:schemeClr val="tx1"/>
            </a:solidFill>
            <a:round/>
            <a:headEnd/>
            <a:tailEnd/>
          </a:ln>
        </p:spPr>
        <p:txBody>
          <a:bodyPr wrap="none" anchor="ctr"/>
          <a:lstStyle/>
          <a:p>
            <a:pPr eaLnBrk="0" hangingPunct="0"/>
            <a:endParaRPr lang="en-US"/>
          </a:p>
        </p:txBody>
      </p:sp>
      <p:sp>
        <p:nvSpPr>
          <p:cNvPr id="23584" name="Oval 33"/>
          <p:cNvSpPr>
            <a:spLocks noChangeAspect="1" noChangeArrowheads="1"/>
          </p:cNvSpPr>
          <p:nvPr/>
        </p:nvSpPr>
        <p:spPr bwMode="auto">
          <a:xfrm>
            <a:off x="2452688" y="4529138"/>
            <a:ext cx="407987"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23585" name="Text Box 34"/>
          <p:cNvSpPr txBox="1">
            <a:spLocks noChangeAspect="1" noChangeArrowheads="1"/>
          </p:cNvSpPr>
          <p:nvPr/>
        </p:nvSpPr>
        <p:spPr bwMode="auto">
          <a:xfrm>
            <a:off x="4338638" y="4572000"/>
            <a:ext cx="282575" cy="274638"/>
          </a:xfrm>
          <a:prstGeom prst="rect">
            <a:avLst/>
          </a:prstGeom>
          <a:noFill/>
          <a:ln w="9525">
            <a:noFill/>
            <a:miter lim="800000"/>
            <a:headEnd/>
            <a:tailEnd/>
          </a:ln>
        </p:spPr>
        <p:txBody>
          <a:bodyPr wrap="none">
            <a:spAutoFit/>
          </a:bodyPr>
          <a:lstStyle/>
          <a:p>
            <a:r>
              <a:rPr lang="en-US" sz="1200">
                <a:latin typeface="Arial" charset="0"/>
              </a:rPr>
              <a:t>f’</a:t>
            </a:r>
            <a:r>
              <a:rPr lang="en-US" sz="1200" baseline="-25000">
                <a:latin typeface="Arial" charset="0"/>
              </a:rPr>
              <a:t>i</a:t>
            </a:r>
          </a:p>
        </p:txBody>
      </p:sp>
      <p:sp>
        <p:nvSpPr>
          <p:cNvPr id="23586" name="Oval 35"/>
          <p:cNvSpPr>
            <a:spLocks noChangeAspect="1" noChangeArrowheads="1"/>
          </p:cNvSpPr>
          <p:nvPr/>
        </p:nvSpPr>
        <p:spPr bwMode="auto">
          <a:xfrm>
            <a:off x="4257675" y="4529138"/>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23587" name="AutoShape 36"/>
          <p:cNvCxnSpPr>
            <a:cxnSpLocks noChangeAspect="1" noChangeShapeType="1"/>
            <a:stCxn id="23586" idx="6"/>
          </p:cNvCxnSpPr>
          <p:nvPr/>
        </p:nvCxnSpPr>
        <p:spPr bwMode="auto">
          <a:xfrm>
            <a:off x="4676775" y="4710113"/>
            <a:ext cx="646113" cy="0"/>
          </a:xfrm>
          <a:prstGeom prst="straightConnector1">
            <a:avLst/>
          </a:prstGeom>
          <a:noFill/>
          <a:ln w="28575">
            <a:solidFill>
              <a:schemeClr val="tx1"/>
            </a:solidFill>
            <a:round/>
            <a:headEnd/>
            <a:tailEnd type="triangle" w="med" len="med"/>
          </a:ln>
        </p:spPr>
      </p:cxnSp>
      <p:sp>
        <p:nvSpPr>
          <p:cNvPr id="23588" name="Oval 37"/>
          <p:cNvSpPr>
            <a:spLocks noChangeAspect="1" noChangeArrowheads="1"/>
          </p:cNvSpPr>
          <p:nvPr/>
        </p:nvSpPr>
        <p:spPr bwMode="auto">
          <a:xfrm>
            <a:off x="6056313" y="4529138"/>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23589" name="AutoShape 38"/>
          <p:cNvCxnSpPr>
            <a:cxnSpLocks noChangeAspect="1" noChangeShapeType="1"/>
            <a:endCxn id="23588" idx="2"/>
          </p:cNvCxnSpPr>
          <p:nvPr/>
        </p:nvCxnSpPr>
        <p:spPr bwMode="auto">
          <a:xfrm>
            <a:off x="5627688" y="4710113"/>
            <a:ext cx="415925" cy="0"/>
          </a:xfrm>
          <a:prstGeom prst="straightConnector1">
            <a:avLst/>
          </a:prstGeom>
          <a:noFill/>
          <a:ln w="28575">
            <a:solidFill>
              <a:schemeClr val="tx1"/>
            </a:solidFill>
            <a:round/>
            <a:headEnd/>
            <a:tailEnd type="triangle" w="med" len="med"/>
          </a:ln>
        </p:spPr>
      </p:cxnSp>
      <p:sp>
        <p:nvSpPr>
          <p:cNvPr id="23590" name="Text Box 39"/>
          <p:cNvSpPr txBox="1">
            <a:spLocks noChangeAspect="1" noChangeArrowheads="1"/>
          </p:cNvSpPr>
          <p:nvPr/>
        </p:nvSpPr>
        <p:spPr bwMode="auto">
          <a:xfrm>
            <a:off x="5316538" y="4625975"/>
            <a:ext cx="336550" cy="274638"/>
          </a:xfrm>
          <a:prstGeom prst="rect">
            <a:avLst/>
          </a:prstGeom>
          <a:noFill/>
          <a:ln w="9525">
            <a:noFill/>
            <a:miter lim="800000"/>
            <a:headEnd/>
            <a:tailEnd/>
          </a:ln>
        </p:spPr>
        <p:txBody>
          <a:bodyPr wrap="none">
            <a:spAutoFit/>
          </a:bodyPr>
          <a:lstStyle/>
          <a:p>
            <a:r>
              <a:rPr lang="en-US" sz="1200">
                <a:latin typeface="Arial" charset="0"/>
              </a:rPr>
              <a:t>…</a:t>
            </a:r>
          </a:p>
        </p:txBody>
      </p:sp>
      <p:sp>
        <p:nvSpPr>
          <p:cNvPr id="23591" name="Oval 40"/>
          <p:cNvSpPr>
            <a:spLocks noChangeAspect="1" noChangeArrowheads="1"/>
          </p:cNvSpPr>
          <p:nvPr/>
        </p:nvSpPr>
        <p:spPr bwMode="auto">
          <a:xfrm>
            <a:off x="2452688" y="5116513"/>
            <a:ext cx="407987"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23592" name="Text Box 41"/>
          <p:cNvSpPr txBox="1">
            <a:spLocks noChangeAspect="1" noChangeArrowheads="1"/>
          </p:cNvSpPr>
          <p:nvPr/>
        </p:nvSpPr>
        <p:spPr bwMode="auto">
          <a:xfrm>
            <a:off x="4338638" y="5105400"/>
            <a:ext cx="323850" cy="274638"/>
          </a:xfrm>
          <a:prstGeom prst="rect">
            <a:avLst/>
          </a:prstGeom>
          <a:noFill/>
          <a:ln w="9525">
            <a:noFill/>
            <a:miter lim="800000"/>
            <a:headEnd/>
            <a:tailEnd/>
          </a:ln>
        </p:spPr>
        <p:txBody>
          <a:bodyPr wrap="none">
            <a:spAutoFit/>
          </a:bodyPr>
          <a:lstStyle/>
          <a:p>
            <a:r>
              <a:rPr lang="en-US" sz="1200">
                <a:latin typeface="Arial" charset="0"/>
              </a:rPr>
              <a:t>h’</a:t>
            </a:r>
            <a:r>
              <a:rPr lang="en-US" sz="1200" baseline="-25000">
                <a:latin typeface="Arial" charset="0"/>
              </a:rPr>
              <a:t>i</a:t>
            </a:r>
          </a:p>
        </p:txBody>
      </p:sp>
      <p:sp>
        <p:nvSpPr>
          <p:cNvPr id="23593" name="Oval 42"/>
          <p:cNvSpPr>
            <a:spLocks noChangeAspect="1" noChangeArrowheads="1"/>
          </p:cNvSpPr>
          <p:nvPr/>
        </p:nvSpPr>
        <p:spPr bwMode="auto">
          <a:xfrm>
            <a:off x="4257675" y="5116513"/>
            <a:ext cx="406400"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23594" name="Oval 43"/>
          <p:cNvSpPr>
            <a:spLocks noChangeAspect="1" noChangeArrowheads="1"/>
          </p:cNvSpPr>
          <p:nvPr/>
        </p:nvSpPr>
        <p:spPr bwMode="auto">
          <a:xfrm>
            <a:off x="6056313" y="5116513"/>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23595" name="AutoShape 44"/>
          <p:cNvCxnSpPr>
            <a:cxnSpLocks noChangeAspect="1" noChangeShapeType="1"/>
            <a:stCxn id="23584" idx="4"/>
            <a:endCxn id="23591" idx="0"/>
          </p:cNvCxnSpPr>
          <p:nvPr/>
        </p:nvCxnSpPr>
        <p:spPr bwMode="auto">
          <a:xfrm>
            <a:off x="2655888" y="4899025"/>
            <a:ext cx="0" cy="211138"/>
          </a:xfrm>
          <a:prstGeom prst="straightConnector1">
            <a:avLst/>
          </a:prstGeom>
          <a:noFill/>
          <a:ln w="28575">
            <a:solidFill>
              <a:schemeClr val="tx1"/>
            </a:solidFill>
            <a:round/>
            <a:headEnd/>
            <a:tailEnd type="triangle" w="med" len="med"/>
          </a:ln>
        </p:spPr>
      </p:cxnSp>
      <p:cxnSp>
        <p:nvCxnSpPr>
          <p:cNvPr id="23596" name="AutoShape 45"/>
          <p:cNvCxnSpPr>
            <a:cxnSpLocks noChangeAspect="1" noChangeShapeType="1"/>
            <a:stCxn id="23588" idx="4"/>
            <a:endCxn id="23594" idx="0"/>
          </p:cNvCxnSpPr>
          <p:nvPr/>
        </p:nvCxnSpPr>
        <p:spPr bwMode="auto">
          <a:xfrm>
            <a:off x="6259513" y="4899025"/>
            <a:ext cx="0" cy="211138"/>
          </a:xfrm>
          <a:prstGeom prst="straightConnector1">
            <a:avLst/>
          </a:prstGeom>
          <a:noFill/>
          <a:ln w="28575">
            <a:solidFill>
              <a:schemeClr val="tx1"/>
            </a:solidFill>
            <a:round/>
            <a:headEnd/>
            <a:tailEnd type="triangle" w="med" len="med"/>
          </a:ln>
        </p:spPr>
      </p:cxnSp>
      <p:cxnSp>
        <p:nvCxnSpPr>
          <p:cNvPr id="23597" name="AutoShape 46"/>
          <p:cNvCxnSpPr>
            <a:cxnSpLocks noChangeAspect="1" noChangeShapeType="1"/>
            <a:stCxn id="23586" idx="4"/>
            <a:endCxn id="23593" idx="0"/>
          </p:cNvCxnSpPr>
          <p:nvPr/>
        </p:nvCxnSpPr>
        <p:spPr bwMode="auto">
          <a:xfrm>
            <a:off x="4460875" y="4899025"/>
            <a:ext cx="0" cy="211138"/>
          </a:xfrm>
          <a:prstGeom prst="straightConnector1">
            <a:avLst/>
          </a:prstGeom>
          <a:noFill/>
          <a:ln w="28575">
            <a:solidFill>
              <a:schemeClr val="tx1"/>
            </a:solidFill>
            <a:round/>
            <a:headEnd/>
            <a:tailEnd type="triangle" w="med" len="med"/>
          </a:ln>
        </p:spPr>
      </p:cxnSp>
      <p:cxnSp>
        <p:nvCxnSpPr>
          <p:cNvPr id="23598" name="AutoShape 47"/>
          <p:cNvCxnSpPr>
            <a:cxnSpLocks noChangeAspect="1" noChangeShapeType="1"/>
            <a:stCxn id="23591" idx="6"/>
            <a:endCxn id="23571" idx="0"/>
          </p:cNvCxnSpPr>
          <p:nvPr/>
        </p:nvCxnSpPr>
        <p:spPr bwMode="auto">
          <a:xfrm>
            <a:off x="2867025" y="5297488"/>
            <a:ext cx="179388" cy="355600"/>
          </a:xfrm>
          <a:prstGeom prst="curvedConnector2">
            <a:avLst/>
          </a:prstGeom>
          <a:noFill/>
          <a:ln w="28575">
            <a:solidFill>
              <a:schemeClr val="tx1"/>
            </a:solidFill>
            <a:round/>
            <a:headEnd/>
            <a:tailEnd type="triangle" w="med" len="med"/>
          </a:ln>
        </p:spPr>
      </p:cxnSp>
      <p:cxnSp>
        <p:nvCxnSpPr>
          <p:cNvPr id="23599" name="AutoShape 48"/>
          <p:cNvCxnSpPr>
            <a:cxnSpLocks noChangeAspect="1" noChangeShapeType="1"/>
            <a:stCxn id="23564" idx="6"/>
            <a:endCxn id="23571" idx="0"/>
          </p:cNvCxnSpPr>
          <p:nvPr/>
        </p:nvCxnSpPr>
        <p:spPr bwMode="auto">
          <a:xfrm>
            <a:off x="2867025" y="4167188"/>
            <a:ext cx="179388" cy="1485900"/>
          </a:xfrm>
          <a:prstGeom prst="curvedConnector2">
            <a:avLst/>
          </a:prstGeom>
          <a:noFill/>
          <a:ln w="28575">
            <a:solidFill>
              <a:schemeClr val="tx1"/>
            </a:solidFill>
            <a:round/>
            <a:headEnd/>
            <a:tailEnd type="triangle" w="med" len="med"/>
          </a:ln>
        </p:spPr>
      </p:cxnSp>
      <p:cxnSp>
        <p:nvCxnSpPr>
          <p:cNvPr id="23600" name="AutoShape 49"/>
          <p:cNvCxnSpPr>
            <a:cxnSpLocks noChangeAspect="1" noChangeShapeType="1"/>
            <a:stCxn id="23593" idx="6"/>
            <a:endCxn id="23573" idx="0"/>
          </p:cNvCxnSpPr>
          <p:nvPr/>
        </p:nvCxnSpPr>
        <p:spPr bwMode="auto">
          <a:xfrm>
            <a:off x="4672013" y="5297488"/>
            <a:ext cx="179387" cy="355600"/>
          </a:xfrm>
          <a:prstGeom prst="curvedConnector2">
            <a:avLst/>
          </a:prstGeom>
          <a:noFill/>
          <a:ln w="28575">
            <a:solidFill>
              <a:schemeClr val="tx1"/>
            </a:solidFill>
            <a:round/>
            <a:headEnd/>
            <a:tailEnd type="triangle" w="med" len="med"/>
          </a:ln>
        </p:spPr>
      </p:cxnSp>
      <p:cxnSp>
        <p:nvCxnSpPr>
          <p:cNvPr id="23601" name="AutoShape 50"/>
          <p:cNvCxnSpPr>
            <a:cxnSpLocks noChangeAspect="1" noChangeShapeType="1"/>
            <a:stCxn id="23566" idx="6"/>
            <a:endCxn id="23573" idx="0"/>
          </p:cNvCxnSpPr>
          <p:nvPr/>
        </p:nvCxnSpPr>
        <p:spPr bwMode="auto">
          <a:xfrm>
            <a:off x="4672013" y="4167188"/>
            <a:ext cx="179387" cy="1485900"/>
          </a:xfrm>
          <a:prstGeom prst="curvedConnector2">
            <a:avLst/>
          </a:prstGeom>
          <a:noFill/>
          <a:ln w="28575">
            <a:solidFill>
              <a:schemeClr val="tx1"/>
            </a:solidFill>
            <a:round/>
            <a:headEnd/>
            <a:tailEnd type="triangle" w="med" len="med"/>
          </a:ln>
        </p:spPr>
      </p:cxnSp>
      <p:cxnSp>
        <p:nvCxnSpPr>
          <p:cNvPr id="23602" name="AutoShape 51"/>
          <p:cNvCxnSpPr>
            <a:cxnSpLocks noChangeAspect="1" noChangeShapeType="1"/>
            <a:stCxn id="23594" idx="6"/>
            <a:endCxn id="23574" idx="0"/>
          </p:cNvCxnSpPr>
          <p:nvPr/>
        </p:nvCxnSpPr>
        <p:spPr bwMode="auto">
          <a:xfrm>
            <a:off x="6470650" y="5297488"/>
            <a:ext cx="179388" cy="355600"/>
          </a:xfrm>
          <a:prstGeom prst="curvedConnector2">
            <a:avLst/>
          </a:prstGeom>
          <a:noFill/>
          <a:ln w="28575">
            <a:solidFill>
              <a:schemeClr val="tx1"/>
            </a:solidFill>
            <a:round/>
            <a:headEnd/>
            <a:tailEnd type="triangle" w="med" len="med"/>
          </a:ln>
        </p:spPr>
      </p:cxnSp>
      <p:cxnSp>
        <p:nvCxnSpPr>
          <p:cNvPr id="23603" name="AutoShape 52"/>
          <p:cNvCxnSpPr>
            <a:cxnSpLocks noChangeAspect="1" noChangeShapeType="1"/>
            <a:stCxn id="23567" idx="6"/>
            <a:endCxn id="23574" idx="0"/>
          </p:cNvCxnSpPr>
          <p:nvPr/>
        </p:nvCxnSpPr>
        <p:spPr bwMode="auto">
          <a:xfrm>
            <a:off x="6470650" y="4167188"/>
            <a:ext cx="179388" cy="1485900"/>
          </a:xfrm>
          <a:prstGeom prst="curvedConnector2">
            <a:avLst/>
          </a:prstGeom>
          <a:noFill/>
          <a:ln w="28575">
            <a:solidFill>
              <a:schemeClr val="tx1"/>
            </a:solidFill>
            <a:round/>
            <a:headEnd/>
            <a:tailEnd type="triangle" w="med" len="med"/>
          </a:ln>
        </p:spPr>
      </p:cxnSp>
      <p:sp>
        <p:nvSpPr>
          <p:cNvPr id="23604" name="Oval 53"/>
          <p:cNvSpPr>
            <a:spLocks noChangeAspect="1" noChangeArrowheads="1"/>
          </p:cNvSpPr>
          <p:nvPr/>
        </p:nvSpPr>
        <p:spPr bwMode="auto">
          <a:xfrm>
            <a:off x="3313113" y="6248400"/>
            <a:ext cx="406400" cy="361950"/>
          </a:xfrm>
          <a:prstGeom prst="ellipse">
            <a:avLst/>
          </a:prstGeom>
          <a:solidFill>
            <a:srgbClr val="C0C0C0"/>
          </a:solidFill>
          <a:ln w="28575">
            <a:solidFill>
              <a:schemeClr val="tx1"/>
            </a:solidFill>
            <a:round/>
            <a:headEnd/>
            <a:tailEnd/>
          </a:ln>
        </p:spPr>
        <p:txBody>
          <a:bodyPr wrap="none" anchor="ctr"/>
          <a:lstStyle/>
          <a:p>
            <a:pPr eaLnBrk="0" hangingPunct="0"/>
            <a:endParaRPr lang="en-US"/>
          </a:p>
        </p:txBody>
      </p:sp>
      <p:sp>
        <p:nvSpPr>
          <p:cNvPr id="23605" name="Text Box 54"/>
          <p:cNvSpPr txBox="1">
            <a:spLocks noChangeAspect="1" noChangeArrowheads="1"/>
          </p:cNvSpPr>
          <p:nvPr/>
        </p:nvSpPr>
        <p:spPr bwMode="auto">
          <a:xfrm>
            <a:off x="3276600" y="6248400"/>
            <a:ext cx="371475" cy="274638"/>
          </a:xfrm>
          <a:prstGeom prst="rect">
            <a:avLst/>
          </a:prstGeom>
          <a:noFill/>
          <a:ln w="9525">
            <a:noFill/>
            <a:prstDash val="sysDot"/>
            <a:miter lim="800000"/>
            <a:headEnd/>
            <a:tailEnd/>
          </a:ln>
        </p:spPr>
        <p:txBody>
          <a:bodyPr wrap="none">
            <a:spAutoFit/>
          </a:bodyPr>
          <a:lstStyle/>
          <a:p>
            <a:r>
              <a:rPr lang="en-US" sz="1200">
                <a:latin typeface="Arial" charset="0"/>
              </a:rPr>
              <a:t>r</a:t>
            </a:r>
            <a:r>
              <a:rPr lang="en-US" sz="1200" baseline="-25000">
                <a:latin typeface="Arial" charset="0"/>
              </a:rPr>
              <a:t>1,c</a:t>
            </a:r>
          </a:p>
        </p:txBody>
      </p:sp>
      <p:cxnSp>
        <p:nvCxnSpPr>
          <p:cNvPr id="23606" name="AutoShape 55"/>
          <p:cNvCxnSpPr>
            <a:cxnSpLocks noChangeAspect="1" noChangeShapeType="1"/>
            <a:stCxn id="23571" idx="4"/>
            <a:endCxn id="23604" idx="0"/>
          </p:cNvCxnSpPr>
          <p:nvPr/>
        </p:nvCxnSpPr>
        <p:spPr bwMode="auto">
          <a:xfrm>
            <a:off x="3046413" y="6029325"/>
            <a:ext cx="469900" cy="209550"/>
          </a:xfrm>
          <a:prstGeom prst="straightConnector1">
            <a:avLst/>
          </a:prstGeom>
          <a:noFill/>
          <a:ln w="28575">
            <a:solidFill>
              <a:schemeClr val="tx1"/>
            </a:solidFill>
            <a:round/>
            <a:headEnd/>
            <a:tailEnd type="triangle" w="med" len="med"/>
          </a:ln>
        </p:spPr>
      </p:cxnSp>
      <p:sp>
        <p:nvSpPr>
          <p:cNvPr id="23607" name="Text Box 56"/>
          <p:cNvSpPr txBox="1">
            <a:spLocks noChangeAspect="1" noChangeArrowheads="1"/>
          </p:cNvSpPr>
          <p:nvPr/>
        </p:nvSpPr>
        <p:spPr bwMode="auto">
          <a:xfrm>
            <a:off x="4767263" y="6365875"/>
            <a:ext cx="336550" cy="274638"/>
          </a:xfrm>
          <a:prstGeom prst="rect">
            <a:avLst/>
          </a:prstGeom>
          <a:noFill/>
          <a:ln w="9525">
            <a:noFill/>
            <a:miter lim="800000"/>
            <a:headEnd/>
            <a:tailEnd/>
          </a:ln>
        </p:spPr>
        <p:txBody>
          <a:bodyPr wrap="none">
            <a:spAutoFit/>
          </a:bodyPr>
          <a:lstStyle/>
          <a:p>
            <a:r>
              <a:rPr lang="en-US" sz="1200">
                <a:latin typeface="Arial" charset="0"/>
              </a:rPr>
              <a:t>…</a:t>
            </a:r>
          </a:p>
        </p:txBody>
      </p:sp>
      <p:sp>
        <p:nvSpPr>
          <p:cNvPr id="23608" name="Oval 57"/>
          <p:cNvSpPr>
            <a:spLocks noChangeAspect="1" noChangeArrowheads="1"/>
          </p:cNvSpPr>
          <p:nvPr/>
        </p:nvSpPr>
        <p:spPr bwMode="auto">
          <a:xfrm>
            <a:off x="5146675" y="6240463"/>
            <a:ext cx="406400" cy="361950"/>
          </a:xfrm>
          <a:prstGeom prst="ellipse">
            <a:avLst/>
          </a:prstGeom>
          <a:solidFill>
            <a:srgbClr val="C0C0C0"/>
          </a:solidFill>
          <a:ln w="28575">
            <a:solidFill>
              <a:schemeClr val="tx1"/>
            </a:solidFill>
            <a:round/>
            <a:headEnd/>
            <a:tailEnd/>
          </a:ln>
        </p:spPr>
        <p:txBody>
          <a:bodyPr wrap="none" anchor="ctr"/>
          <a:lstStyle/>
          <a:p>
            <a:pPr eaLnBrk="0" hangingPunct="0"/>
            <a:endParaRPr lang="en-US"/>
          </a:p>
        </p:txBody>
      </p:sp>
      <p:sp>
        <p:nvSpPr>
          <p:cNvPr id="23609" name="Text Box 58"/>
          <p:cNvSpPr txBox="1">
            <a:spLocks noChangeAspect="1" noChangeArrowheads="1"/>
          </p:cNvSpPr>
          <p:nvPr/>
        </p:nvSpPr>
        <p:spPr bwMode="auto">
          <a:xfrm>
            <a:off x="5180013" y="6248400"/>
            <a:ext cx="336550" cy="274638"/>
          </a:xfrm>
          <a:prstGeom prst="rect">
            <a:avLst/>
          </a:prstGeom>
          <a:noFill/>
          <a:ln w="9525">
            <a:noFill/>
            <a:prstDash val="sysDot"/>
            <a:miter lim="800000"/>
            <a:headEnd/>
            <a:tailEnd/>
          </a:ln>
        </p:spPr>
        <p:txBody>
          <a:bodyPr wrap="none">
            <a:spAutoFit/>
          </a:bodyPr>
          <a:lstStyle/>
          <a:p>
            <a:r>
              <a:rPr lang="en-US" sz="1200">
                <a:latin typeface="Arial" charset="0"/>
              </a:rPr>
              <a:t>r</a:t>
            </a:r>
            <a:r>
              <a:rPr lang="en-US" sz="1200" baseline="-25000">
                <a:latin typeface="Arial" charset="0"/>
              </a:rPr>
              <a:t>i,c</a:t>
            </a:r>
          </a:p>
        </p:txBody>
      </p:sp>
      <p:cxnSp>
        <p:nvCxnSpPr>
          <p:cNvPr id="23610" name="AutoShape 59"/>
          <p:cNvCxnSpPr>
            <a:cxnSpLocks noChangeAspect="1" noChangeShapeType="1"/>
            <a:stCxn id="23573" idx="4"/>
            <a:endCxn id="23608" idx="0"/>
          </p:cNvCxnSpPr>
          <p:nvPr/>
        </p:nvCxnSpPr>
        <p:spPr bwMode="auto">
          <a:xfrm>
            <a:off x="4851400" y="6029325"/>
            <a:ext cx="498475" cy="203200"/>
          </a:xfrm>
          <a:prstGeom prst="straightConnector1">
            <a:avLst/>
          </a:prstGeom>
          <a:noFill/>
          <a:ln w="28575">
            <a:solidFill>
              <a:schemeClr val="tx1"/>
            </a:solidFill>
            <a:round/>
            <a:headEnd/>
            <a:tailEnd type="triangle" w="med" len="med"/>
          </a:ln>
        </p:spPr>
      </p:cxnSp>
      <p:sp>
        <p:nvSpPr>
          <p:cNvPr id="23611" name="Oval 60"/>
          <p:cNvSpPr>
            <a:spLocks noChangeAspect="1" noChangeArrowheads="1"/>
          </p:cNvSpPr>
          <p:nvPr/>
        </p:nvSpPr>
        <p:spPr bwMode="auto">
          <a:xfrm>
            <a:off x="6989763" y="6248400"/>
            <a:ext cx="406400" cy="361950"/>
          </a:xfrm>
          <a:prstGeom prst="ellipse">
            <a:avLst/>
          </a:prstGeom>
          <a:solidFill>
            <a:srgbClr val="C0C0C0"/>
          </a:solidFill>
          <a:ln w="28575">
            <a:solidFill>
              <a:schemeClr val="tx1"/>
            </a:solidFill>
            <a:round/>
            <a:headEnd/>
            <a:tailEnd/>
          </a:ln>
        </p:spPr>
        <p:txBody>
          <a:bodyPr wrap="none" anchor="ctr"/>
          <a:lstStyle/>
          <a:p>
            <a:pPr eaLnBrk="0" hangingPunct="0"/>
            <a:endParaRPr lang="en-US"/>
          </a:p>
        </p:txBody>
      </p:sp>
      <p:cxnSp>
        <p:nvCxnSpPr>
          <p:cNvPr id="23612" name="AutoShape 61"/>
          <p:cNvCxnSpPr>
            <a:cxnSpLocks noChangeAspect="1" noChangeShapeType="1"/>
            <a:stCxn id="23574" idx="4"/>
            <a:endCxn id="23611" idx="0"/>
          </p:cNvCxnSpPr>
          <p:nvPr/>
        </p:nvCxnSpPr>
        <p:spPr bwMode="auto">
          <a:xfrm>
            <a:off x="6650038" y="6029325"/>
            <a:ext cx="542925" cy="209550"/>
          </a:xfrm>
          <a:prstGeom prst="straightConnector1">
            <a:avLst/>
          </a:prstGeom>
          <a:noFill/>
          <a:ln w="28575">
            <a:solidFill>
              <a:schemeClr val="tx1"/>
            </a:solidFill>
            <a:round/>
            <a:headEnd/>
            <a:tailEnd type="triangle" w="med" len="med"/>
          </a:ln>
        </p:spPr>
      </p:cxnSp>
      <p:sp>
        <p:nvSpPr>
          <p:cNvPr id="23613" name="Text Box 62"/>
          <p:cNvSpPr txBox="1">
            <a:spLocks noChangeAspect="1" noChangeArrowheads="1"/>
          </p:cNvSpPr>
          <p:nvPr/>
        </p:nvSpPr>
        <p:spPr bwMode="auto">
          <a:xfrm>
            <a:off x="6608763" y="6365875"/>
            <a:ext cx="336550" cy="274638"/>
          </a:xfrm>
          <a:prstGeom prst="rect">
            <a:avLst/>
          </a:prstGeom>
          <a:noFill/>
          <a:ln w="9525">
            <a:noFill/>
            <a:miter lim="800000"/>
            <a:headEnd/>
            <a:tailEnd/>
          </a:ln>
        </p:spPr>
        <p:txBody>
          <a:bodyPr wrap="none">
            <a:spAutoFit/>
          </a:bodyPr>
          <a:lstStyle/>
          <a:p>
            <a:r>
              <a:rPr lang="en-US" sz="1200">
                <a:latin typeface="Arial" charset="0"/>
              </a:rPr>
              <a:t>…</a:t>
            </a:r>
          </a:p>
        </p:txBody>
      </p:sp>
      <p:sp>
        <p:nvSpPr>
          <p:cNvPr id="23614" name="Text Box 63"/>
          <p:cNvSpPr txBox="1">
            <a:spLocks noChangeAspect="1" noChangeArrowheads="1"/>
          </p:cNvSpPr>
          <p:nvPr/>
        </p:nvSpPr>
        <p:spPr bwMode="auto">
          <a:xfrm>
            <a:off x="6022975" y="6365875"/>
            <a:ext cx="436563" cy="274638"/>
          </a:xfrm>
          <a:prstGeom prst="rect">
            <a:avLst/>
          </a:prstGeom>
          <a:noFill/>
          <a:ln w="9525">
            <a:noFill/>
            <a:prstDash val="sysDot"/>
            <a:miter lim="800000"/>
            <a:headEnd/>
            <a:tailEnd/>
          </a:ln>
        </p:spPr>
        <p:txBody>
          <a:bodyPr wrap="none">
            <a:spAutoFit/>
          </a:bodyPr>
          <a:lstStyle/>
          <a:p>
            <a:r>
              <a:rPr lang="en-US" sz="1200">
                <a:latin typeface="Arial" charset="0"/>
              </a:rPr>
              <a:t>R</a:t>
            </a:r>
            <a:r>
              <a:rPr lang="en-US" sz="1200" baseline="-25000">
                <a:latin typeface="Arial" charset="0"/>
              </a:rPr>
              <a:t>n,1</a:t>
            </a:r>
          </a:p>
        </p:txBody>
      </p:sp>
      <p:sp>
        <p:nvSpPr>
          <p:cNvPr id="23615" name="Text Box 64"/>
          <p:cNvSpPr txBox="1">
            <a:spLocks noChangeAspect="1" noChangeArrowheads="1"/>
          </p:cNvSpPr>
          <p:nvPr/>
        </p:nvSpPr>
        <p:spPr bwMode="auto">
          <a:xfrm>
            <a:off x="7023100" y="6365875"/>
            <a:ext cx="430213" cy="274638"/>
          </a:xfrm>
          <a:prstGeom prst="rect">
            <a:avLst/>
          </a:prstGeom>
          <a:noFill/>
          <a:ln w="9525">
            <a:noFill/>
            <a:prstDash val="sysDot"/>
            <a:miter lim="800000"/>
            <a:headEnd/>
            <a:tailEnd/>
          </a:ln>
        </p:spPr>
        <p:txBody>
          <a:bodyPr wrap="none">
            <a:spAutoFit/>
          </a:bodyPr>
          <a:lstStyle/>
          <a:p>
            <a:r>
              <a:rPr lang="en-US" sz="1200">
                <a:latin typeface="Arial" charset="0"/>
              </a:rPr>
              <a:t>R</a:t>
            </a:r>
            <a:r>
              <a:rPr lang="en-US" sz="1200" baseline="-25000">
                <a:latin typeface="Arial" charset="0"/>
              </a:rPr>
              <a:t>n,c</a:t>
            </a:r>
          </a:p>
        </p:txBody>
      </p:sp>
      <p:sp>
        <p:nvSpPr>
          <p:cNvPr id="23616" name="Text Box 65"/>
          <p:cNvSpPr txBox="1">
            <a:spLocks noChangeAspect="1" noChangeArrowheads="1"/>
          </p:cNvSpPr>
          <p:nvPr/>
        </p:nvSpPr>
        <p:spPr bwMode="auto">
          <a:xfrm>
            <a:off x="3492500" y="6380163"/>
            <a:ext cx="233363" cy="198437"/>
          </a:xfrm>
          <a:prstGeom prst="rect">
            <a:avLst/>
          </a:prstGeom>
          <a:noFill/>
          <a:ln w="9525">
            <a:noFill/>
            <a:miter lim="800000"/>
            <a:headEnd/>
            <a:tailEnd/>
          </a:ln>
        </p:spPr>
        <p:txBody>
          <a:bodyPr wrap="none">
            <a:spAutoFit/>
          </a:bodyPr>
          <a:lstStyle/>
          <a:p>
            <a:r>
              <a:rPr lang="en-US" sz="700">
                <a:latin typeface="Arial" charset="0"/>
              </a:rPr>
              <a:t>1</a:t>
            </a:r>
          </a:p>
        </p:txBody>
      </p:sp>
      <p:sp>
        <p:nvSpPr>
          <p:cNvPr id="23617" name="Text Box 66"/>
          <p:cNvSpPr txBox="1">
            <a:spLocks noChangeAspect="1" noChangeArrowheads="1"/>
          </p:cNvSpPr>
          <p:nvPr/>
        </p:nvSpPr>
        <p:spPr bwMode="auto">
          <a:xfrm>
            <a:off x="5334000" y="6477000"/>
            <a:ext cx="203200" cy="198438"/>
          </a:xfrm>
          <a:prstGeom prst="rect">
            <a:avLst/>
          </a:prstGeom>
          <a:noFill/>
          <a:ln w="9525">
            <a:noFill/>
            <a:miter lim="800000"/>
            <a:headEnd/>
            <a:tailEnd/>
          </a:ln>
        </p:spPr>
        <p:txBody>
          <a:bodyPr wrap="none">
            <a:spAutoFit/>
          </a:bodyPr>
          <a:lstStyle/>
          <a:p>
            <a:r>
              <a:rPr lang="en-US" sz="700">
                <a:latin typeface="Arial" charset="0"/>
              </a:rPr>
              <a:t>i</a:t>
            </a:r>
          </a:p>
        </p:txBody>
      </p:sp>
      <p:sp>
        <p:nvSpPr>
          <p:cNvPr id="23618" name="Text Box 67"/>
          <p:cNvSpPr txBox="1">
            <a:spLocks noChangeAspect="1" noChangeArrowheads="1"/>
          </p:cNvSpPr>
          <p:nvPr/>
        </p:nvSpPr>
        <p:spPr bwMode="auto">
          <a:xfrm>
            <a:off x="7237413" y="6451600"/>
            <a:ext cx="233362" cy="198438"/>
          </a:xfrm>
          <a:prstGeom prst="rect">
            <a:avLst/>
          </a:prstGeom>
          <a:noFill/>
          <a:ln w="9525">
            <a:noFill/>
            <a:miter lim="800000"/>
            <a:headEnd/>
            <a:tailEnd/>
          </a:ln>
        </p:spPr>
        <p:txBody>
          <a:bodyPr wrap="none">
            <a:spAutoFit/>
          </a:bodyPr>
          <a:lstStyle/>
          <a:p>
            <a:r>
              <a:rPr lang="en-US" sz="700">
                <a:latin typeface="Arial" charset="0"/>
              </a:rPr>
              <a:t>n</a:t>
            </a:r>
          </a:p>
        </p:txBody>
      </p:sp>
      <p:cxnSp>
        <p:nvCxnSpPr>
          <p:cNvPr id="23619" name="AutoShape 68"/>
          <p:cNvCxnSpPr>
            <a:cxnSpLocks noChangeAspect="1" noChangeShapeType="1"/>
          </p:cNvCxnSpPr>
          <p:nvPr/>
        </p:nvCxnSpPr>
        <p:spPr bwMode="auto">
          <a:xfrm>
            <a:off x="2895600" y="3586163"/>
            <a:ext cx="646113" cy="1587"/>
          </a:xfrm>
          <a:prstGeom prst="straightConnector1">
            <a:avLst/>
          </a:prstGeom>
          <a:noFill/>
          <a:ln w="28575">
            <a:solidFill>
              <a:schemeClr val="tx1"/>
            </a:solidFill>
            <a:round/>
            <a:headEnd/>
            <a:tailEnd type="triangle" w="med" len="med"/>
          </a:ln>
        </p:spPr>
      </p:cxnSp>
      <p:cxnSp>
        <p:nvCxnSpPr>
          <p:cNvPr id="23620" name="AutoShape 69"/>
          <p:cNvCxnSpPr>
            <a:cxnSpLocks noChangeAspect="1" noChangeShapeType="1"/>
          </p:cNvCxnSpPr>
          <p:nvPr/>
        </p:nvCxnSpPr>
        <p:spPr bwMode="auto">
          <a:xfrm>
            <a:off x="3846513" y="3586163"/>
            <a:ext cx="415925" cy="0"/>
          </a:xfrm>
          <a:prstGeom prst="straightConnector1">
            <a:avLst/>
          </a:prstGeom>
          <a:noFill/>
          <a:ln w="28575">
            <a:solidFill>
              <a:schemeClr val="tx1"/>
            </a:solidFill>
            <a:round/>
            <a:headEnd/>
            <a:tailEnd type="triangle" w="med" len="med"/>
          </a:ln>
        </p:spPr>
      </p:cxnSp>
      <p:sp>
        <p:nvSpPr>
          <p:cNvPr id="23621" name="Text Box 70"/>
          <p:cNvSpPr txBox="1">
            <a:spLocks noChangeAspect="1" noChangeArrowheads="1"/>
          </p:cNvSpPr>
          <p:nvPr/>
        </p:nvSpPr>
        <p:spPr bwMode="auto">
          <a:xfrm>
            <a:off x="3535363" y="3502025"/>
            <a:ext cx="336550" cy="274638"/>
          </a:xfrm>
          <a:prstGeom prst="rect">
            <a:avLst/>
          </a:prstGeom>
          <a:noFill/>
          <a:ln w="9525">
            <a:noFill/>
            <a:miter lim="800000"/>
            <a:headEnd/>
            <a:tailEnd/>
          </a:ln>
        </p:spPr>
        <p:txBody>
          <a:bodyPr wrap="none">
            <a:spAutoFit/>
          </a:bodyPr>
          <a:lstStyle/>
          <a:p>
            <a:r>
              <a:rPr lang="en-US" sz="1200">
                <a:latin typeface="Arial" charset="0"/>
              </a:rPr>
              <a:t>…</a:t>
            </a:r>
          </a:p>
        </p:txBody>
      </p:sp>
      <p:cxnSp>
        <p:nvCxnSpPr>
          <p:cNvPr id="23622" name="AutoShape 71"/>
          <p:cNvCxnSpPr>
            <a:cxnSpLocks noChangeAspect="1" noChangeShapeType="1"/>
          </p:cNvCxnSpPr>
          <p:nvPr/>
        </p:nvCxnSpPr>
        <p:spPr bwMode="auto">
          <a:xfrm>
            <a:off x="2895600" y="4729163"/>
            <a:ext cx="646113" cy="0"/>
          </a:xfrm>
          <a:prstGeom prst="straightConnector1">
            <a:avLst/>
          </a:prstGeom>
          <a:noFill/>
          <a:ln w="28575">
            <a:solidFill>
              <a:schemeClr val="tx1"/>
            </a:solidFill>
            <a:round/>
            <a:headEnd/>
            <a:tailEnd type="triangle" w="med" len="med"/>
          </a:ln>
        </p:spPr>
      </p:cxnSp>
      <p:cxnSp>
        <p:nvCxnSpPr>
          <p:cNvPr id="23623" name="AutoShape 72"/>
          <p:cNvCxnSpPr>
            <a:cxnSpLocks noChangeAspect="1" noChangeShapeType="1"/>
          </p:cNvCxnSpPr>
          <p:nvPr/>
        </p:nvCxnSpPr>
        <p:spPr bwMode="auto">
          <a:xfrm>
            <a:off x="3846513" y="4729163"/>
            <a:ext cx="415925" cy="0"/>
          </a:xfrm>
          <a:prstGeom prst="straightConnector1">
            <a:avLst/>
          </a:prstGeom>
          <a:noFill/>
          <a:ln w="28575">
            <a:solidFill>
              <a:schemeClr val="tx1"/>
            </a:solidFill>
            <a:round/>
            <a:headEnd/>
            <a:tailEnd type="triangle" w="med" len="med"/>
          </a:ln>
        </p:spPr>
      </p:cxnSp>
      <p:sp>
        <p:nvSpPr>
          <p:cNvPr id="23624" name="Text Box 73"/>
          <p:cNvSpPr txBox="1">
            <a:spLocks noChangeAspect="1" noChangeArrowheads="1"/>
          </p:cNvSpPr>
          <p:nvPr/>
        </p:nvSpPr>
        <p:spPr bwMode="auto">
          <a:xfrm>
            <a:off x="3535363" y="4645025"/>
            <a:ext cx="336550" cy="274638"/>
          </a:xfrm>
          <a:prstGeom prst="rect">
            <a:avLst/>
          </a:prstGeom>
          <a:noFill/>
          <a:ln w="9525">
            <a:noFill/>
            <a:miter lim="800000"/>
            <a:headEnd/>
            <a:tailEnd/>
          </a:ln>
        </p:spPr>
        <p:txBody>
          <a:bodyPr wrap="none">
            <a:spAutoFit/>
          </a:bodyPr>
          <a:lstStyle/>
          <a:p>
            <a:r>
              <a:rPr lang="en-US" sz="1200">
                <a:latin typeface="Arial" charset="0"/>
              </a:rPr>
              <a:t>…</a:t>
            </a:r>
          </a:p>
        </p:txBody>
      </p:sp>
      <p:sp>
        <p:nvSpPr>
          <p:cNvPr id="23625" name="Freeform 75"/>
          <p:cNvSpPr>
            <a:spLocks/>
          </p:cNvSpPr>
          <p:nvPr/>
        </p:nvSpPr>
        <p:spPr bwMode="auto">
          <a:xfrm>
            <a:off x="2921000" y="2730500"/>
            <a:ext cx="3086100" cy="4419600"/>
          </a:xfrm>
          <a:custGeom>
            <a:avLst/>
            <a:gdLst>
              <a:gd name="T0" fmla="*/ 2147483647 w 1944"/>
              <a:gd name="T1" fmla="*/ 2147483647 h 2784"/>
              <a:gd name="T2" fmla="*/ 2147483647 w 1944"/>
              <a:gd name="T3" fmla="*/ 2147483647 h 2784"/>
              <a:gd name="T4" fmla="*/ 2147483647 w 1944"/>
              <a:gd name="T5" fmla="*/ 2147483647 h 2784"/>
              <a:gd name="T6" fmla="*/ 2147483647 w 1944"/>
              <a:gd name="T7" fmla="*/ 2147483647 h 2784"/>
              <a:gd name="T8" fmla="*/ 2147483647 w 1944"/>
              <a:gd name="T9" fmla="*/ 2147483647 h 2784"/>
              <a:gd name="T10" fmla="*/ 2147483647 w 1944"/>
              <a:gd name="T11" fmla="*/ 2147483647 h 2784"/>
              <a:gd name="T12" fmla="*/ 0 60000 65536"/>
              <a:gd name="T13" fmla="*/ 0 60000 65536"/>
              <a:gd name="T14" fmla="*/ 0 60000 65536"/>
              <a:gd name="T15" fmla="*/ 0 60000 65536"/>
              <a:gd name="T16" fmla="*/ 0 60000 65536"/>
              <a:gd name="T17" fmla="*/ 0 60000 65536"/>
              <a:gd name="T18" fmla="*/ 0 w 1944"/>
              <a:gd name="T19" fmla="*/ 0 h 2784"/>
              <a:gd name="T20" fmla="*/ 1944 w 1944"/>
              <a:gd name="T21" fmla="*/ 2784 h 2784"/>
            </a:gdLst>
            <a:ahLst/>
            <a:cxnLst>
              <a:cxn ang="T12">
                <a:pos x="T0" y="T1"/>
              </a:cxn>
              <a:cxn ang="T13">
                <a:pos x="T2" y="T3"/>
              </a:cxn>
              <a:cxn ang="T14">
                <a:pos x="T4" y="T5"/>
              </a:cxn>
              <a:cxn ang="T15">
                <a:pos x="T6" y="T7"/>
              </a:cxn>
              <a:cxn ang="T16">
                <a:pos x="T8" y="T9"/>
              </a:cxn>
              <a:cxn ang="T17">
                <a:pos x="T10" y="T11"/>
              </a:cxn>
            </a:cxnLst>
            <a:rect l="T18" t="T19" r="T20" b="T21"/>
            <a:pathLst>
              <a:path w="1944" h="2784">
                <a:moveTo>
                  <a:pt x="32" y="104"/>
                </a:moveTo>
                <a:cubicBezTo>
                  <a:pt x="64" y="208"/>
                  <a:pt x="448" y="2032"/>
                  <a:pt x="752" y="2408"/>
                </a:cubicBezTo>
                <a:cubicBezTo>
                  <a:pt x="1056" y="2784"/>
                  <a:pt x="1768" y="2464"/>
                  <a:pt x="1856" y="2360"/>
                </a:cubicBezTo>
                <a:cubicBezTo>
                  <a:pt x="1944" y="2256"/>
                  <a:pt x="1496" y="1880"/>
                  <a:pt x="1280" y="1784"/>
                </a:cubicBezTo>
                <a:cubicBezTo>
                  <a:pt x="1064" y="1688"/>
                  <a:pt x="768" y="2064"/>
                  <a:pt x="560" y="1784"/>
                </a:cubicBezTo>
                <a:cubicBezTo>
                  <a:pt x="352" y="1504"/>
                  <a:pt x="0" y="0"/>
                  <a:pt x="32" y="104"/>
                </a:cubicBezTo>
                <a:close/>
              </a:path>
            </a:pathLst>
          </a:custGeom>
          <a:solidFill>
            <a:schemeClr val="accent1">
              <a:alpha val="20000"/>
            </a:schemeClr>
          </a:solidFill>
          <a:ln w="9525">
            <a:solidFill>
              <a:schemeClr val="tx1"/>
            </a:solidFill>
            <a:round/>
            <a:headEnd/>
            <a:tailEnd/>
          </a:ln>
        </p:spPr>
        <p:txBody>
          <a:bodyPr/>
          <a:lstStyle/>
          <a:p>
            <a:pPr eaLnBrk="0" hangingPunct="0"/>
            <a:endParaRPr lang="en-US"/>
          </a:p>
        </p:txBody>
      </p:sp>
      <p:sp>
        <p:nvSpPr>
          <p:cNvPr id="23626" name="Rectangle 2"/>
          <p:cNvSpPr>
            <a:spLocks noChangeArrowheads="1"/>
          </p:cNvSpPr>
          <p:nvPr/>
        </p:nvSpPr>
        <p:spPr bwMode="auto">
          <a:xfrm>
            <a:off x="1066800" y="747713"/>
            <a:ext cx="7793038" cy="700087"/>
          </a:xfrm>
          <a:prstGeom prst="rect">
            <a:avLst/>
          </a:prstGeom>
          <a:noFill/>
          <a:ln w="9525">
            <a:noFill/>
            <a:miter lim="800000"/>
            <a:headEnd/>
            <a:tailEnd/>
          </a:ln>
        </p:spPr>
        <p:txBody>
          <a:bodyPr anchor="b"/>
          <a:lstStyle/>
          <a:p>
            <a:r>
              <a:rPr lang="en-US" sz="4000" dirty="0">
                <a:solidFill>
                  <a:schemeClr val="tx2"/>
                </a:solidFill>
              </a:rPr>
              <a:t>Forward-Backward Computation of Posterior Probabilities</a:t>
            </a:r>
          </a:p>
        </p:txBody>
      </p:sp>
      <p:sp>
        <p:nvSpPr>
          <p:cNvPr id="75" name="Slide Number Placeholder 74"/>
          <p:cNvSpPr>
            <a:spLocks noGrp="1"/>
          </p:cNvSpPr>
          <p:nvPr>
            <p:ph type="sldNum" sz="quarter" idx="12"/>
          </p:nvPr>
        </p:nvSpPr>
        <p:spPr/>
        <p:txBody>
          <a:bodyPr/>
          <a:lstStyle/>
          <a:p>
            <a:pPr>
              <a:defRPr/>
            </a:pPr>
            <a:fld id="{193C4F32-5F53-4DA8-A041-9089F3E61399}" type="slidenum">
              <a:rPr lang="en-US" smtClean="0"/>
              <a:pPr>
                <a:defRPr/>
              </a:pPr>
              <a:t>171</a:t>
            </a:fld>
            <a:endParaRPr lang="en-US"/>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5" name="Rectangle 2"/>
          <p:cNvSpPr>
            <a:spLocks noGrp="1" noChangeArrowheads="1"/>
          </p:cNvSpPr>
          <p:nvPr>
            <p:ph type="title" idx="4294967295"/>
          </p:nvPr>
        </p:nvSpPr>
        <p:spPr>
          <a:xfrm>
            <a:off x="1350963" y="228600"/>
            <a:ext cx="7793037" cy="1295400"/>
          </a:xfrm>
        </p:spPr>
        <p:txBody>
          <a:bodyPr/>
          <a:lstStyle/>
          <a:p>
            <a:pPr eaLnBrk="1" hangingPunct="1"/>
            <a:r>
              <a:rPr lang="en-US" dirty="0" smtClean="0">
                <a:solidFill>
                  <a:schemeClr val="folHlink"/>
                </a:solidFill>
              </a:rPr>
              <a:t>Multilocus Genotyping-</a:t>
            </a:r>
            <a:br>
              <a:rPr lang="en-US" dirty="0" smtClean="0">
                <a:solidFill>
                  <a:schemeClr val="folHlink"/>
                </a:solidFill>
              </a:rPr>
            </a:br>
            <a:r>
              <a:rPr lang="en-US" dirty="0" smtClean="0">
                <a:solidFill>
                  <a:schemeClr val="folHlink"/>
                </a:solidFill>
              </a:rPr>
              <a:t>Runtime</a:t>
            </a:r>
          </a:p>
        </p:txBody>
      </p:sp>
      <p:sp>
        <p:nvSpPr>
          <p:cNvPr id="25606" name="Rectangle 3"/>
          <p:cNvSpPr>
            <a:spLocks noChangeArrowheads="1"/>
          </p:cNvSpPr>
          <p:nvPr/>
        </p:nvSpPr>
        <p:spPr bwMode="auto">
          <a:xfrm>
            <a:off x="228600" y="1981200"/>
            <a:ext cx="8686800" cy="1676400"/>
          </a:xfrm>
          <a:prstGeom prst="rect">
            <a:avLst/>
          </a:prstGeom>
          <a:noFill/>
          <a:ln w="9525">
            <a:noFill/>
            <a:miter lim="800000"/>
            <a:headEnd/>
            <a:tailEnd/>
          </a:ln>
        </p:spPr>
        <p:txBody>
          <a:bodyPr/>
          <a:lstStyle/>
          <a:p>
            <a:pPr marL="342900" indent="-342900" eaLnBrk="0" hangingPunct="0">
              <a:spcBef>
                <a:spcPct val="20000"/>
              </a:spcBef>
              <a:buClr>
                <a:schemeClr val="folHlink"/>
              </a:buClr>
              <a:buSzPct val="60000"/>
              <a:buFont typeface="Wingdings" pitchFamily="2" charset="2"/>
              <a:buChar char="n"/>
            </a:pPr>
            <a:r>
              <a:rPr lang="en-US" sz="2400" dirty="0"/>
              <a:t>Direct implementation gives O(m+nK</a:t>
            </a:r>
            <a:r>
              <a:rPr lang="en-US" sz="2400" baseline="30000" dirty="0"/>
              <a:t>4</a:t>
            </a:r>
            <a:r>
              <a:rPr lang="en-US" sz="2400" dirty="0"/>
              <a:t>) time:</a:t>
            </a:r>
          </a:p>
          <a:p>
            <a:pPr marL="742950" lvl="1" indent="-285750" eaLnBrk="0" hangingPunct="0">
              <a:spcBef>
                <a:spcPct val="20000"/>
              </a:spcBef>
              <a:buClr>
                <a:schemeClr val="hlink"/>
              </a:buClr>
              <a:buSzPct val="55000"/>
              <a:buFont typeface="Wingdings" pitchFamily="2" charset="2"/>
              <a:buChar char="n"/>
            </a:pPr>
            <a:r>
              <a:rPr lang="en-US" sz="2000" dirty="0"/>
              <a:t>m = number of reads</a:t>
            </a:r>
          </a:p>
          <a:p>
            <a:pPr marL="742950" lvl="1" indent="-285750" eaLnBrk="0" hangingPunct="0">
              <a:spcBef>
                <a:spcPct val="20000"/>
              </a:spcBef>
              <a:buClr>
                <a:schemeClr val="hlink"/>
              </a:buClr>
              <a:buSzPct val="55000"/>
              <a:buFont typeface="Wingdings" pitchFamily="2" charset="2"/>
              <a:buChar char="n"/>
            </a:pPr>
            <a:r>
              <a:rPr lang="en-US" sz="2000" dirty="0"/>
              <a:t>n = number of SNPs</a:t>
            </a:r>
          </a:p>
          <a:p>
            <a:pPr marL="742950" lvl="1" indent="-285750" eaLnBrk="0" hangingPunct="0">
              <a:spcBef>
                <a:spcPct val="20000"/>
              </a:spcBef>
              <a:buClr>
                <a:schemeClr val="hlink"/>
              </a:buClr>
              <a:buSzPct val="55000"/>
              <a:buFont typeface="Wingdings" pitchFamily="2" charset="2"/>
              <a:buChar char="n"/>
            </a:pPr>
            <a:r>
              <a:rPr lang="en-US" sz="2000" dirty="0"/>
              <a:t>K = number of founder haplotypes in HMMs</a:t>
            </a:r>
          </a:p>
          <a:p>
            <a:pPr marL="342900" indent="-342900" eaLnBrk="0" hangingPunct="0">
              <a:spcBef>
                <a:spcPct val="20000"/>
              </a:spcBef>
              <a:buClr>
                <a:schemeClr val="folHlink"/>
              </a:buClr>
              <a:buSzPct val="60000"/>
              <a:buFont typeface="Wingdings" pitchFamily="2" charset="2"/>
              <a:buChar char="n"/>
            </a:pPr>
            <a:r>
              <a:rPr lang="en-US" sz="2400" dirty="0"/>
              <a:t>Runtime reduced to </a:t>
            </a:r>
            <a:r>
              <a:rPr lang="en-US" sz="2400" b="1" dirty="0">
                <a:solidFill>
                  <a:schemeClr val="hlink"/>
                </a:solidFill>
              </a:rPr>
              <a:t>O(m+nK</a:t>
            </a:r>
            <a:r>
              <a:rPr lang="en-US" sz="2400" b="1" baseline="30000" dirty="0">
                <a:solidFill>
                  <a:schemeClr val="hlink"/>
                </a:solidFill>
              </a:rPr>
              <a:t>3</a:t>
            </a:r>
            <a:r>
              <a:rPr lang="en-US" sz="2400" b="1" dirty="0">
                <a:solidFill>
                  <a:schemeClr val="hlink"/>
                </a:solidFill>
              </a:rPr>
              <a:t>)</a:t>
            </a:r>
            <a:r>
              <a:rPr lang="en-US" sz="2400" dirty="0"/>
              <a:t> by reusing common terms:</a:t>
            </a:r>
          </a:p>
          <a:p>
            <a:pPr marL="342900" indent="-342900" eaLnBrk="0" hangingPunct="0">
              <a:spcBef>
                <a:spcPct val="20000"/>
              </a:spcBef>
              <a:buClr>
                <a:schemeClr val="folHlink"/>
              </a:buClr>
              <a:buSzPct val="60000"/>
              <a:buFont typeface="Wingdings" pitchFamily="2" charset="2"/>
              <a:buChar char="n"/>
            </a:pPr>
            <a:endParaRPr lang="en-US" sz="2400" dirty="0"/>
          </a:p>
          <a:p>
            <a:pPr marL="342900" indent="-342900" eaLnBrk="0" hangingPunct="0">
              <a:spcBef>
                <a:spcPct val="20000"/>
              </a:spcBef>
              <a:buClr>
                <a:schemeClr val="folHlink"/>
              </a:buClr>
              <a:buSzPct val="60000"/>
              <a:buFont typeface="Wingdings" pitchFamily="2" charset="2"/>
              <a:buChar char="n"/>
            </a:pPr>
            <a:endParaRPr lang="en-US" sz="2400" dirty="0"/>
          </a:p>
          <a:p>
            <a:pPr marL="342900" indent="-342900" eaLnBrk="0" hangingPunct="0">
              <a:spcBef>
                <a:spcPct val="20000"/>
              </a:spcBef>
              <a:buClr>
                <a:schemeClr val="folHlink"/>
              </a:buClr>
              <a:buSzPct val="60000"/>
              <a:buFont typeface="Wingdings" pitchFamily="2" charset="2"/>
              <a:buNone/>
            </a:pPr>
            <a:r>
              <a:rPr lang="en-US" sz="2400" dirty="0"/>
              <a:t>where </a:t>
            </a:r>
          </a:p>
        </p:txBody>
      </p:sp>
      <p:graphicFrame>
        <p:nvGraphicFramePr>
          <p:cNvPr id="25602" name="Object 5"/>
          <p:cNvGraphicFramePr>
            <a:graphicFrameLocks noChangeAspect="1"/>
          </p:cNvGraphicFramePr>
          <p:nvPr/>
        </p:nvGraphicFramePr>
        <p:xfrm>
          <a:off x="1371600" y="5029200"/>
          <a:ext cx="4953000" cy="931863"/>
        </p:xfrm>
        <a:graphic>
          <a:graphicData uri="http://schemas.openxmlformats.org/presentationml/2006/ole">
            <p:oleObj spid="_x0000_s290818" name="Equation" r:id="rId4" imgW="2247840" imgH="457200" progId="Equation.3">
              <p:embed/>
            </p:oleObj>
          </a:graphicData>
        </a:graphic>
      </p:graphicFrame>
      <p:graphicFrame>
        <p:nvGraphicFramePr>
          <p:cNvPr id="25603" name="Object 6"/>
          <p:cNvGraphicFramePr>
            <a:graphicFrameLocks noChangeAspect="1"/>
          </p:cNvGraphicFramePr>
          <p:nvPr/>
        </p:nvGraphicFramePr>
        <p:xfrm>
          <a:off x="1371600" y="3956050"/>
          <a:ext cx="3711575" cy="920750"/>
        </p:xfrm>
        <a:graphic>
          <a:graphicData uri="http://schemas.openxmlformats.org/presentationml/2006/ole">
            <p:oleObj spid="_x0000_s290819" name="Equation" r:id="rId5" imgW="1739880" imgH="457200" progId="Equation.3">
              <p:embed/>
            </p:oleObj>
          </a:graphicData>
        </a:graphic>
      </p:graphicFrame>
      <p:graphicFrame>
        <p:nvGraphicFramePr>
          <p:cNvPr id="25604" name="Object 4"/>
          <p:cNvGraphicFramePr>
            <a:graphicFrameLocks noChangeAspect="1"/>
          </p:cNvGraphicFramePr>
          <p:nvPr/>
        </p:nvGraphicFramePr>
        <p:xfrm>
          <a:off x="1371600" y="6007100"/>
          <a:ext cx="6858000" cy="850900"/>
        </p:xfrm>
        <a:graphic>
          <a:graphicData uri="http://schemas.openxmlformats.org/presentationml/2006/ole">
            <p:oleObj spid="_x0000_s290820" name="Equation" r:id="rId6" imgW="3162240" imgH="368280" progId="Equation.3">
              <p:embed/>
            </p:oleObj>
          </a:graphicData>
        </a:graphic>
      </p:graphicFrame>
      <p:sp>
        <p:nvSpPr>
          <p:cNvPr id="25608" name="Right Arrow 3">
            <a:hlinkClick r:id="rId7" action="ppaction://hlinksldjump"/>
          </p:cNvPr>
          <p:cNvSpPr>
            <a:spLocks noChangeArrowheads="1"/>
          </p:cNvSpPr>
          <p:nvPr/>
        </p:nvSpPr>
        <p:spPr bwMode="auto">
          <a:xfrm>
            <a:off x="7162800" y="2133600"/>
            <a:ext cx="304800" cy="152400"/>
          </a:xfrm>
          <a:prstGeom prst="rightArrow">
            <a:avLst>
              <a:gd name="adj1" fmla="val 50000"/>
              <a:gd name="adj2" fmla="val 33333"/>
            </a:avLst>
          </a:prstGeom>
          <a:solidFill>
            <a:schemeClr val="accent1"/>
          </a:solidFill>
          <a:ln w="9525" algn="ctr">
            <a:solidFill>
              <a:schemeClr val="tx1"/>
            </a:solidFill>
            <a:round/>
            <a:headEnd/>
            <a:tailEnd/>
          </a:ln>
        </p:spPr>
        <p:txBody>
          <a:bodyPr/>
          <a:lstStyle/>
          <a:p>
            <a:pPr eaLnBrk="0" hangingPunct="0"/>
            <a:endParaRPr lang="en-US" sz="1800"/>
          </a:p>
        </p:txBody>
      </p:sp>
      <p:sp>
        <p:nvSpPr>
          <p:cNvPr id="8" name="Slide Number Placeholder 7"/>
          <p:cNvSpPr>
            <a:spLocks noGrp="1"/>
          </p:cNvSpPr>
          <p:nvPr>
            <p:ph type="sldNum" sz="quarter" idx="12"/>
          </p:nvPr>
        </p:nvSpPr>
        <p:spPr/>
        <p:txBody>
          <a:bodyPr/>
          <a:lstStyle/>
          <a:p>
            <a:pPr>
              <a:defRPr/>
            </a:pPr>
            <a:fld id="{193C4F32-5F53-4DA8-A041-9089F3E61399}" type="slidenum">
              <a:rPr lang="en-US" smtClean="0"/>
              <a:pPr>
                <a:defRPr/>
              </a:pPr>
              <a:t>172</a:t>
            </a:fld>
            <a:endParaRPr lang="en-US"/>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1150938" y="914400"/>
            <a:ext cx="7793037" cy="762000"/>
          </a:xfrm>
        </p:spPr>
        <p:txBody>
          <a:bodyPr/>
          <a:lstStyle/>
          <a:p>
            <a:r>
              <a:rPr lang="en-US" sz="3600" smtClean="0">
                <a:solidFill>
                  <a:schemeClr val="folHlink"/>
                </a:solidFill>
              </a:rPr>
              <a:t>Low Coverage Genotyping-</a:t>
            </a:r>
            <a:br>
              <a:rPr lang="en-US" sz="3600" smtClean="0">
                <a:solidFill>
                  <a:schemeClr val="folHlink"/>
                </a:solidFill>
              </a:rPr>
            </a:br>
            <a:r>
              <a:rPr lang="en-US" sz="3600" smtClean="0">
                <a:solidFill>
                  <a:schemeClr val="folHlink"/>
                </a:solidFill>
              </a:rPr>
              <a:t>Experimental Results- Setup</a:t>
            </a:r>
          </a:p>
        </p:txBody>
      </p:sp>
      <p:sp>
        <p:nvSpPr>
          <p:cNvPr id="174083" name="Rectangle 3"/>
          <p:cNvSpPr>
            <a:spLocks noGrp="1" noChangeArrowheads="1"/>
          </p:cNvSpPr>
          <p:nvPr>
            <p:ph idx="1"/>
          </p:nvPr>
        </p:nvSpPr>
        <p:spPr>
          <a:xfrm>
            <a:off x="457200" y="1981200"/>
            <a:ext cx="8534400" cy="4572000"/>
          </a:xfrm>
        </p:spPr>
        <p:txBody>
          <a:bodyPr/>
          <a:lstStyle/>
          <a:p>
            <a:pPr>
              <a:lnSpc>
                <a:spcPct val="90000"/>
              </a:lnSpc>
            </a:pPr>
            <a:r>
              <a:rPr lang="en-US" sz="2800" dirty="0" smtClean="0"/>
              <a:t>Subset of James Watson’s 454 reads</a:t>
            </a:r>
          </a:p>
          <a:p>
            <a:pPr lvl="1">
              <a:lnSpc>
                <a:spcPct val="90000"/>
              </a:lnSpc>
            </a:pPr>
            <a:r>
              <a:rPr lang="en-US" sz="2400" dirty="0" smtClean="0"/>
              <a:t>74.4M of 106.5M reads </a:t>
            </a:r>
          </a:p>
          <a:p>
            <a:pPr lvl="2">
              <a:lnSpc>
                <a:spcPct val="90000"/>
              </a:lnSpc>
            </a:pPr>
            <a:r>
              <a:rPr lang="en-US" sz="2000" dirty="0" smtClean="0"/>
              <a:t>265 </a:t>
            </a:r>
            <a:r>
              <a:rPr lang="en-US" sz="2000" dirty="0" err="1" smtClean="0"/>
              <a:t>bp</a:t>
            </a:r>
            <a:r>
              <a:rPr lang="en-US" sz="2000" dirty="0" smtClean="0"/>
              <a:t>/read</a:t>
            </a:r>
          </a:p>
          <a:p>
            <a:pPr lvl="2">
              <a:lnSpc>
                <a:spcPct val="90000"/>
              </a:lnSpc>
            </a:pPr>
            <a:r>
              <a:rPr lang="en-US" sz="2000" dirty="0" err="1" smtClean="0"/>
              <a:t>avg</a:t>
            </a:r>
            <a:r>
              <a:rPr lang="en-US" sz="2000" dirty="0" smtClean="0"/>
              <a:t> coverage: 5.64X</a:t>
            </a:r>
          </a:p>
          <a:p>
            <a:pPr lvl="1">
              <a:lnSpc>
                <a:spcPct val="90000"/>
              </a:lnSpc>
            </a:pPr>
            <a:r>
              <a:rPr lang="en-US" sz="2400" dirty="0" smtClean="0"/>
              <a:t>Quality scores included </a:t>
            </a:r>
          </a:p>
          <a:p>
            <a:pPr lvl="1">
              <a:lnSpc>
                <a:spcPct val="90000"/>
              </a:lnSpc>
            </a:pPr>
            <a:r>
              <a:rPr lang="en-US" sz="2400" dirty="0" smtClean="0"/>
              <a:t>Reads mapped on human genome build 36.3 using the </a:t>
            </a:r>
            <a:r>
              <a:rPr lang="en-US" sz="2400" dirty="0" err="1" smtClean="0"/>
              <a:t>nucmer</a:t>
            </a:r>
            <a:r>
              <a:rPr lang="en-US" sz="2400" dirty="0" smtClean="0"/>
              <a:t> tool of the </a:t>
            </a:r>
            <a:r>
              <a:rPr lang="en-US" sz="2400" dirty="0" err="1" smtClean="0"/>
              <a:t>MUMmer</a:t>
            </a:r>
            <a:r>
              <a:rPr lang="en-US" sz="2400" dirty="0" smtClean="0"/>
              <a:t> package [Kurtz et al 04]</a:t>
            </a:r>
          </a:p>
          <a:p>
            <a:pPr lvl="1">
              <a:lnSpc>
                <a:spcPct val="90000"/>
              </a:lnSpc>
            </a:pPr>
            <a:r>
              <a:rPr lang="en-US" sz="2400" dirty="0" smtClean="0"/>
              <a:t>Estimated mapping error rates:</a:t>
            </a:r>
          </a:p>
          <a:p>
            <a:pPr lvl="2">
              <a:lnSpc>
                <a:spcPct val="90000"/>
              </a:lnSpc>
            </a:pPr>
            <a:r>
              <a:rPr lang="en-US" sz="2000" dirty="0" smtClean="0"/>
              <a:t>FP rate: 0.37%</a:t>
            </a:r>
          </a:p>
          <a:p>
            <a:pPr lvl="2">
              <a:lnSpc>
                <a:spcPct val="90000"/>
              </a:lnSpc>
            </a:pPr>
            <a:r>
              <a:rPr lang="en-US" sz="2000" dirty="0" smtClean="0"/>
              <a:t>FN rate: 21.16%</a:t>
            </a:r>
          </a:p>
          <a:p>
            <a:pPr lvl="1">
              <a:lnSpc>
                <a:spcPct val="90000"/>
              </a:lnSpc>
            </a:pPr>
            <a:r>
              <a:rPr lang="en-US" sz="2400" dirty="0" smtClean="0"/>
              <a:t>Haplotype reference panel used to train HMM generated from </a:t>
            </a:r>
            <a:r>
              <a:rPr lang="en-US" sz="2400" dirty="0" err="1" smtClean="0"/>
              <a:t>Hapmap</a:t>
            </a:r>
            <a:r>
              <a:rPr lang="en-US" sz="2400" dirty="0" smtClean="0"/>
              <a:t> CEU genotypes (release 23a)</a:t>
            </a:r>
          </a:p>
        </p:txBody>
      </p:sp>
      <p:sp>
        <p:nvSpPr>
          <p:cNvPr id="174086" name="Down Arrow 4">
            <a:hlinkClick r:id="rId2" action="ppaction://hlinksldjump"/>
          </p:cNvPr>
          <p:cNvSpPr>
            <a:spLocks noChangeArrowheads="1"/>
          </p:cNvSpPr>
          <p:nvPr/>
        </p:nvSpPr>
        <p:spPr bwMode="auto">
          <a:xfrm>
            <a:off x="228600" y="5943600"/>
            <a:ext cx="304800" cy="457200"/>
          </a:xfrm>
          <a:prstGeom prst="downArrow">
            <a:avLst>
              <a:gd name="adj1" fmla="val 50000"/>
              <a:gd name="adj2" fmla="val 50000"/>
            </a:avLst>
          </a:prstGeom>
          <a:solidFill>
            <a:schemeClr val="accent1"/>
          </a:solidFill>
          <a:ln w="9525" algn="ctr">
            <a:solidFill>
              <a:schemeClr val="tx1"/>
            </a:solidFill>
            <a:round/>
            <a:headEnd/>
            <a:tailEnd/>
          </a:ln>
        </p:spPr>
        <p:txBody>
          <a:bodyPr/>
          <a:lstStyle/>
          <a:p>
            <a:pPr eaLnBrk="0" hangingPunct="0"/>
            <a:endParaRPr lang="en-US" sz="1800"/>
          </a:p>
        </p:txBody>
      </p:sp>
      <p:sp>
        <p:nvSpPr>
          <p:cNvPr id="5" name="Slide Number Placeholder 4"/>
          <p:cNvSpPr>
            <a:spLocks noGrp="1"/>
          </p:cNvSpPr>
          <p:nvPr>
            <p:ph type="sldNum" sz="quarter" idx="12"/>
          </p:nvPr>
        </p:nvSpPr>
        <p:spPr/>
        <p:txBody>
          <a:bodyPr/>
          <a:lstStyle/>
          <a:p>
            <a:pPr>
              <a:defRPr/>
            </a:pPr>
            <a:fld id="{33F715B6-B6C2-4407-8CFF-EAACF463792E}" type="slidenum">
              <a:rPr lang="en-US" smtClean="0"/>
              <a:pPr>
                <a:defRPr/>
              </a:pPr>
              <a:t>173</a:t>
            </a:fld>
            <a:endParaRPr lang="en-US"/>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9" name="Rectangle 2"/>
          <p:cNvSpPr>
            <a:spLocks noGrp="1" noChangeArrowheads="1"/>
          </p:cNvSpPr>
          <p:nvPr>
            <p:ph type="title" idx="4294967295"/>
          </p:nvPr>
        </p:nvSpPr>
        <p:spPr>
          <a:xfrm>
            <a:off x="1989138" y="214313"/>
            <a:ext cx="7154862" cy="1004887"/>
          </a:xfrm>
        </p:spPr>
        <p:txBody>
          <a:bodyPr/>
          <a:lstStyle/>
          <a:p>
            <a:r>
              <a:rPr lang="en-US" sz="3600" smtClean="0"/>
              <a:t>Accuracy Comparison (Heterozygous Genotypes)</a:t>
            </a:r>
          </a:p>
        </p:txBody>
      </p:sp>
      <p:graphicFrame>
        <p:nvGraphicFramePr>
          <p:cNvPr id="29698" name="Object 7"/>
          <p:cNvGraphicFramePr>
            <a:graphicFrameLocks noChangeAspect="1"/>
          </p:cNvGraphicFramePr>
          <p:nvPr/>
        </p:nvGraphicFramePr>
        <p:xfrm>
          <a:off x="762000" y="2070100"/>
          <a:ext cx="7596188" cy="3949700"/>
        </p:xfrm>
        <a:graphic>
          <a:graphicData uri="http://schemas.openxmlformats.org/presentationml/2006/ole">
            <p:oleObj spid="_x0000_s291842" name="Chart" r:id="rId4" imgW="7610475" imgH="3952875" progId="Excel.Sheet.8">
              <p:embed/>
            </p:oleObj>
          </a:graphicData>
        </a:graphic>
      </p:graphicFrame>
      <p:sp>
        <p:nvSpPr>
          <p:cNvPr id="29701" name="Down Arrow 4">
            <a:hlinkClick r:id="rId5" action="ppaction://hlinksldjump"/>
          </p:cNvPr>
          <p:cNvSpPr>
            <a:spLocks noChangeArrowheads="1"/>
          </p:cNvSpPr>
          <p:nvPr/>
        </p:nvSpPr>
        <p:spPr bwMode="auto">
          <a:xfrm>
            <a:off x="228600" y="5943600"/>
            <a:ext cx="304800" cy="457200"/>
          </a:xfrm>
          <a:prstGeom prst="downArrow">
            <a:avLst>
              <a:gd name="adj1" fmla="val 50000"/>
              <a:gd name="adj2" fmla="val 50000"/>
            </a:avLst>
          </a:prstGeom>
          <a:solidFill>
            <a:schemeClr val="accent1"/>
          </a:solidFill>
          <a:ln w="9525" algn="ctr">
            <a:solidFill>
              <a:schemeClr val="tx1"/>
            </a:solidFill>
            <a:round/>
            <a:headEnd/>
            <a:tailEnd/>
          </a:ln>
        </p:spPr>
        <p:txBody>
          <a:bodyPr/>
          <a:lstStyle/>
          <a:p>
            <a:pPr eaLnBrk="0" hangingPunct="0"/>
            <a:endParaRPr lang="en-US" sz="1800"/>
          </a:p>
        </p:txBody>
      </p:sp>
      <p:sp>
        <p:nvSpPr>
          <p:cNvPr id="5" name="Slide Number Placeholder 4"/>
          <p:cNvSpPr>
            <a:spLocks noGrp="1"/>
          </p:cNvSpPr>
          <p:nvPr>
            <p:ph type="sldNum" sz="quarter" idx="12"/>
          </p:nvPr>
        </p:nvSpPr>
        <p:spPr/>
        <p:txBody>
          <a:bodyPr/>
          <a:lstStyle/>
          <a:p>
            <a:pPr>
              <a:defRPr/>
            </a:pPr>
            <a:fld id="{193C4F32-5F53-4DA8-A041-9089F3E61399}" type="slidenum">
              <a:rPr lang="en-US" smtClean="0"/>
              <a:pPr>
                <a:defRPr/>
              </a:pPr>
              <a:t>174</a:t>
            </a:fld>
            <a:endParaRPr lang="en-US"/>
          </a:p>
        </p:txBody>
      </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3" name="Rectangle 2"/>
          <p:cNvSpPr>
            <a:spLocks noGrp="1" noChangeArrowheads="1"/>
          </p:cNvSpPr>
          <p:nvPr>
            <p:ph type="title" idx="4294967295"/>
          </p:nvPr>
        </p:nvSpPr>
        <p:spPr>
          <a:xfrm>
            <a:off x="2057400" y="457200"/>
            <a:ext cx="7086600" cy="700088"/>
          </a:xfrm>
        </p:spPr>
        <p:txBody>
          <a:bodyPr/>
          <a:lstStyle/>
          <a:p>
            <a:r>
              <a:rPr lang="en-US" sz="3600" smtClean="0"/>
              <a:t>Accuracy Comparison </a:t>
            </a:r>
            <a:br>
              <a:rPr lang="en-US" sz="3600" smtClean="0"/>
            </a:br>
            <a:r>
              <a:rPr lang="en-US" sz="3600" smtClean="0"/>
              <a:t>(All Genotypes)</a:t>
            </a:r>
          </a:p>
        </p:txBody>
      </p:sp>
      <p:graphicFrame>
        <p:nvGraphicFramePr>
          <p:cNvPr id="30722" name="Object 7"/>
          <p:cNvGraphicFramePr>
            <a:graphicFrameLocks noChangeAspect="1"/>
          </p:cNvGraphicFramePr>
          <p:nvPr/>
        </p:nvGraphicFramePr>
        <p:xfrm>
          <a:off x="852488" y="2105025"/>
          <a:ext cx="7389812" cy="3770313"/>
        </p:xfrm>
        <a:graphic>
          <a:graphicData uri="http://schemas.openxmlformats.org/presentationml/2006/ole">
            <p:oleObj spid="_x0000_s292866" name="Chart" r:id="rId4" imgW="7391400" imgH="3771900" progId="Excel.Sheet.8">
              <p:embed/>
            </p:oleObj>
          </a:graphicData>
        </a:graphic>
      </p:graphicFrame>
      <p:sp>
        <p:nvSpPr>
          <p:cNvPr id="4" name="Slide Number Placeholder 3"/>
          <p:cNvSpPr>
            <a:spLocks noGrp="1"/>
          </p:cNvSpPr>
          <p:nvPr>
            <p:ph type="sldNum" sz="quarter" idx="12"/>
          </p:nvPr>
        </p:nvSpPr>
        <p:spPr/>
        <p:txBody>
          <a:bodyPr/>
          <a:lstStyle/>
          <a:p>
            <a:pPr>
              <a:defRPr/>
            </a:pPr>
            <a:fld id="{193C4F32-5F53-4DA8-A041-9089F3E61399}" type="slidenum">
              <a:rPr lang="en-US" smtClean="0"/>
              <a:pPr>
                <a:defRPr/>
              </a:pPr>
              <a:t>175</a:t>
            </a:fld>
            <a:endParaRPr lang="en-US"/>
          </a:p>
        </p:txBody>
      </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7" name="Rectangle 2"/>
          <p:cNvSpPr>
            <a:spLocks noGrp="1" noChangeArrowheads="1"/>
          </p:cNvSpPr>
          <p:nvPr>
            <p:ph type="title"/>
          </p:nvPr>
        </p:nvSpPr>
        <p:spPr>
          <a:xfrm>
            <a:off x="1295400" y="457200"/>
            <a:ext cx="6705600" cy="700088"/>
          </a:xfrm>
        </p:spPr>
        <p:txBody>
          <a:bodyPr/>
          <a:lstStyle/>
          <a:p>
            <a:r>
              <a:rPr lang="en-US" sz="3600" smtClean="0"/>
              <a:t>Accuracy at Varying Coverages (All Genotypes)</a:t>
            </a:r>
          </a:p>
        </p:txBody>
      </p:sp>
      <p:graphicFrame>
        <p:nvGraphicFramePr>
          <p:cNvPr id="31746" name="Object 7"/>
          <p:cNvGraphicFramePr>
            <a:graphicFrameLocks noChangeAspect="1"/>
          </p:cNvGraphicFramePr>
          <p:nvPr/>
        </p:nvGraphicFramePr>
        <p:xfrm>
          <a:off x="833438" y="2292350"/>
          <a:ext cx="7304087" cy="4178300"/>
        </p:xfrm>
        <a:graphic>
          <a:graphicData uri="http://schemas.openxmlformats.org/presentationml/2006/ole">
            <p:oleObj spid="_x0000_s293890" name="Worksheet" r:id="rId4" imgW="8581868" imgH="4914839" progId="Excel.Sheet.8">
              <p:embed/>
            </p:oleObj>
          </a:graphicData>
        </a:graphic>
      </p:graphicFrame>
      <p:sp>
        <p:nvSpPr>
          <p:cNvPr id="4" name="Slide Number Placeholder 3"/>
          <p:cNvSpPr>
            <a:spLocks noGrp="1"/>
          </p:cNvSpPr>
          <p:nvPr>
            <p:ph type="sldNum" sz="quarter" idx="12"/>
          </p:nvPr>
        </p:nvSpPr>
        <p:spPr/>
        <p:txBody>
          <a:bodyPr/>
          <a:lstStyle/>
          <a:p>
            <a:pPr>
              <a:defRPr/>
            </a:pPr>
            <a:fld id="{8CC908DA-0DFE-4EDA-AE5D-91705EA103D4}" type="slidenum">
              <a:rPr lang="en-US" smtClean="0"/>
              <a:pPr>
                <a:defRPr/>
              </a:pPr>
              <a:t>176</a:t>
            </a:fld>
            <a:endParaRPr lang="en-US"/>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4" name="Title 1"/>
          <p:cNvSpPr>
            <a:spLocks noGrp="1"/>
          </p:cNvSpPr>
          <p:nvPr>
            <p:ph type="title"/>
          </p:nvPr>
        </p:nvSpPr>
        <p:spPr>
          <a:xfrm>
            <a:off x="1150938" y="214313"/>
            <a:ext cx="7793037" cy="623887"/>
          </a:xfrm>
        </p:spPr>
        <p:txBody>
          <a:bodyPr/>
          <a:lstStyle/>
          <a:p>
            <a:r>
              <a:rPr lang="en-US" smtClean="0"/>
              <a:t>Outline</a:t>
            </a:r>
          </a:p>
        </p:txBody>
      </p:sp>
      <p:sp>
        <p:nvSpPr>
          <p:cNvPr id="36867" name="Content Placeholder 2"/>
          <p:cNvSpPr>
            <a:spLocks noGrp="1"/>
          </p:cNvSpPr>
          <p:nvPr>
            <p:ph idx="1"/>
          </p:nvPr>
        </p:nvSpPr>
        <p:spPr>
          <a:xfrm>
            <a:off x="609600" y="1981200"/>
            <a:ext cx="8382000" cy="4114800"/>
          </a:xfrm>
        </p:spPr>
        <p:txBody>
          <a:bodyPr>
            <a:normAutofit fontScale="92500" lnSpcReduction="20000"/>
          </a:bodyPr>
          <a:lstStyle/>
          <a:p>
            <a:pPr>
              <a:defRPr/>
            </a:pPr>
            <a:r>
              <a:rPr lang="en-US" dirty="0" smtClean="0"/>
              <a:t>Introduction</a:t>
            </a:r>
          </a:p>
          <a:p>
            <a:pPr>
              <a:defRPr/>
            </a:pPr>
            <a:endParaRPr lang="en-US" dirty="0" smtClean="0"/>
          </a:p>
          <a:p>
            <a:pPr>
              <a:defRPr/>
            </a:pPr>
            <a:r>
              <a:rPr lang="en-US" dirty="0" smtClean="0"/>
              <a:t>Genotype Error Detection using Hidden Markov Models of Haplotype Diversity</a:t>
            </a:r>
          </a:p>
          <a:p>
            <a:pPr>
              <a:defRPr/>
            </a:pPr>
            <a:endParaRPr lang="en-US" dirty="0" smtClean="0"/>
          </a:p>
          <a:p>
            <a:pPr>
              <a:defRPr/>
            </a:pPr>
            <a:r>
              <a:rPr lang="en-US" dirty="0" smtClean="0"/>
              <a:t>Single Individual Genotyping from Low-Coverage Sequencing Data</a:t>
            </a:r>
          </a:p>
          <a:p>
            <a:pPr>
              <a:defRPr/>
            </a:pPr>
            <a:endParaRPr lang="en-US" dirty="0" smtClean="0"/>
          </a:p>
          <a:p>
            <a:pPr>
              <a:defRPr/>
            </a:pPr>
            <a:r>
              <a:rPr lang="en-US" dirty="0" smtClean="0">
                <a:solidFill>
                  <a:srgbClr val="FF0000"/>
                </a:solidFill>
              </a:rPr>
              <a:t>Conclusion</a:t>
            </a:r>
          </a:p>
        </p:txBody>
      </p:sp>
      <p:sp>
        <p:nvSpPr>
          <p:cNvPr id="4" name="Slide Number Placeholder 3"/>
          <p:cNvSpPr>
            <a:spLocks noGrp="1"/>
          </p:cNvSpPr>
          <p:nvPr>
            <p:ph type="sldNum" sz="quarter" idx="12"/>
          </p:nvPr>
        </p:nvSpPr>
        <p:spPr/>
        <p:txBody>
          <a:bodyPr/>
          <a:lstStyle/>
          <a:p>
            <a:pPr>
              <a:defRPr/>
            </a:pPr>
            <a:fld id="{33F715B6-B6C2-4407-8CFF-EAACF463792E}" type="slidenum">
              <a:rPr lang="en-US" smtClean="0"/>
              <a:pPr>
                <a:defRPr/>
              </a:pPr>
              <a:t>177</a:t>
            </a:fld>
            <a:endParaRPr lang="en-US"/>
          </a:p>
        </p:txBody>
      </p:sp>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p:txBody>
          <a:bodyPr/>
          <a:lstStyle/>
          <a:p>
            <a:r>
              <a:rPr lang="en-US" smtClean="0"/>
              <a:t>Conclusion</a:t>
            </a:r>
          </a:p>
        </p:txBody>
      </p:sp>
      <p:sp>
        <p:nvSpPr>
          <p:cNvPr id="161795" name="Rectangle 3"/>
          <p:cNvSpPr>
            <a:spLocks noGrp="1" noChangeArrowheads="1"/>
          </p:cNvSpPr>
          <p:nvPr>
            <p:ph idx="1"/>
          </p:nvPr>
        </p:nvSpPr>
        <p:spPr>
          <a:xfrm>
            <a:off x="609600" y="1981200"/>
            <a:ext cx="8229600" cy="4876800"/>
          </a:xfrm>
        </p:spPr>
        <p:txBody>
          <a:bodyPr/>
          <a:lstStyle/>
          <a:p>
            <a:pPr>
              <a:lnSpc>
                <a:spcPct val="80000"/>
              </a:lnSpc>
            </a:pPr>
            <a:r>
              <a:rPr lang="en-US" sz="2000" dirty="0" smtClean="0"/>
              <a:t>Genotype Error Detection</a:t>
            </a:r>
          </a:p>
          <a:p>
            <a:pPr lvl="1">
              <a:lnSpc>
                <a:spcPct val="80000"/>
              </a:lnSpc>
            </a:pPr>
            <a:r>
              <a:rPr lang="en-US" sz="1800" dirty="0" smtClean="0"/>
              <a:t>Contributions:</a:t>
            </a:r>
          </a:p>
          <a:p>
            <a:pPr lvl="2">
              <a:lnSpc>
                <a:spcPct val="80000"/>
              </a:lnSpc>
            </a:pPr>
            <a:r>
              <a:rPr lang="en-US" sz="1600" dirty="0" smtClean="0"/>
              <a:t>Proposed efficient methods for error detection in trio genotype data based on an HMM of haplotype diversity</a:t>
            </a:r>
          </a:p>
          <a:p>
            <a:pPr lvl="2">
              <a:lnSpc>
                <a:spcPct val="80000"/>
              </a:lnSpc>
            </a:pPr>
            <a:r>
              <a:rPr lang="en-US" sz="1600" dirty="0" smtClean="0"/>
              <a:t>Can exploit available pedigree info</a:t>
            </a:r>
          </a:p>
          <a:p>
            <a:pPr lvl="2">
              <a:lnSpc>
                <a:spcPct val="80000"/>
              </a:lnSpc>
            </a:pPr>
            <a:r>
              <a:rPr lang="en-US" sz="1600" dirty="0" smtClean="0"/>
              <a:t>Yield improved detection accuracy compared to FAMHAP</a:t>
            </a:r>
          </a:p>
          <a:p>
            <a:pPr lvl="2">
              <a:lnSpc>
                <a:spcPct val="80000"/>
              </a:lnSpc>
            </a:pPr>
            <a:r>
              <a:rPr lang="en-US" sz="1600" dirty="0" smtClean="0"/>
              <a:t>Runtime grows linearly in #SNPs and #individuals</a:t>
            </a:r>
          </a:p>
          <a:p>
            <a:pPr lvl="1">
              <a:lnSpc>
                <a:spcPct val="80000"/>
              </a:lnSpc>
            </a:pPr>
            <a:r>
              <a:rPr lang="en-US" sz="1800" dirty="0" smtClean="0"/>
              <a:t>Papers/Software:</a:t>
            </a:r>
          </a:p>
          <a:p>
            <a:pPr lvl="2">
              <a:lnSpc>
                <a:spcPct val="80000"/>
              </a:lnSpc>
            </a:pPr>
            <a:r>
              <a:rPr lang="en-US" sz="1600" dirty="0" smtClean="0"/>
              <a:t>J. Kennedy, I.I. </a:t>
            </a:r>
            <a:r>
              <a:rPr lang="en-US" sz="1600" dirty="0" err="1" smtClean="0"/>
              <a:t>Mandoiu</a:t>
            </a:r>
            <a:r>
              <a:rPr lang="en-US" sz="1600" dirty="0" smtClean="0"/>
              <a:t>, and B. </a:t>
            </a:r>
            <a:r>
              <a:rPr lang="en-US" sz="1600" dirty="0" err="1" smtClean="0"/>
              <a:t>Pasaniuc</a:t>
            </a:r>
            <a:r>
              <a:rPr lang="en-US" sz="1600" dirty="0" smtClean="0"/>
              <a:t>. Genotype Error Detection using Hidden Markov Models of Haplotype diversity. Journal of Computational Biology (to Appear).</a:t>
            </a:r>
          </a:p>
          <a:p>
            <a:pPr lvl="2">
              <a:lnSpc>
                <a:spcPct val="80000"/>
              </a:lnSpc>
            </a:pPr>
            <a:r>
              <a:rPr lang="en-US" sz="1600" dirty="0" smtClean="0"/>
              <a:t>J. Kennedy, I.I. </a:t>
            </a:r>
            <a:r>
              <a:rPr lang="en-US" sz="1600" dirty="0" err="1" smtClean="0"/>
              <a:t>Mandoiu</a:t>
            </a:r>
            <a:r>
              <a:rPr lang="en-US" sz="1600" dirty="0" smtClean="0"/>
              <a:t> and B. </a:t>
            </a:r>
            <a:r>
              <a:rPr lang="en-US" sz="1600" dirty="0" err="1" smtClean="0"/>
              <a:t>Pasaniuc</a:t>
            </a:r>
            <a:r>
              <a:rPr lang="en-US" sz="1600" dirty="0" smtClean="0"/>
              <a:t>. Genotype Error Detection using Hidden Markov Models of Haplotype Diversity. Proc. WABI 2007, R. Giancarlo and S. </a:t>
            </a:r>
            <a:r>
              <a:rPr lang="en-US" sz="1600" dirty="0" err="1" smtClean="0"/>
              <a:t>Hannenhalli</a:t>
            </a:r>
            <a:r>
              <a:rPr lang="en-US" sz="1600" dirty="0" smtClean="0"/>
              <a:t> (eds.), LNBI 4645:73-84, 2007</a:t>
            </a:r>
          </a:p>
          <a:p>
            <a:pPr lvl="2">
              <a:lnSpc>
                <a:spcPct val="80000"/>
              </a:lnSpc>
            </a:pPr>
            <a:r>
              <a:rPr lang="en-US" sz="1600" dirty="0" smtClean="0"/>
              <a:t>J. Kennedy, I.I. </a:t>
            </a:r>
            <a:r>
              <a:rPr lang="en-US" sz="1600" dirty="0" err="1" smtClean="0"/>
              <a:t>Mandoiu</a:t>
            </a:r>
            <a:r>
              <a:rPr lang="en-US" sz="1600" dirty="0" smtClean="0"/>
              <a:t> and B. </a:t>
            </a:r>
            <a:r>
              <a:rPr lang="en-US" sz="1600" dirty="0" err="1" smtClean="0"/>
              <a:t>Pasaniuc</a:t>
            </a:r>
            <a:r>
              <a:rPr lang="en-US" sz="1600" dirty="0" smtClean="0"/>
              <a:t>. Genotype Error Detection using Hidden Markov Models of haplotype diversity. In 3rd RECOMB </a:t>
            </a:r>
            <a:r>
              <a:rPr lang="en-US" sz="1600" dirty="0" err="1" smtClean="0"/>
              <a:t>Satellie</a:t>
            </a:r>
            <a:r>
              <a:rPr lang="en-US" sz="1600" dirty="0" smtClean="0"/>
              <a:t> Workshop on: Computational Methods for SNPs and Haplotypes, 2007</a:t>
            </a:r>
          </a:p>
          <a:p>
            <a:pPr lvl="2">
              <a:lnSpc>
                <a:spcPct val="80000"/>
              </a:lnSpc>
            </a:pPr>
            <a:r>
              <a:rPr lang="en-US" sz="1600" dirty="0" smtClean="0"/>
              <a:t>Software: </a:t>
            </a:r>
            <a:r>
              <a:rPr lang="en-US" sz="1600" b="1" dirty="0" smtClean="0">
                <a:solidFill>
                  <a:schemeClr val="hlink"/>
                </a:solidFill>
              </a:rPr>
              <a:t>GEDI</a:t>
            </a:r>
            <a:r>
              <a:rPr lang="en-US" sz="1600" dirty="0" smtClean="0"/>
              <a:t> (Genotype Error Detection and Imputation):</a:t>
            </a:r>
          </a:p>
          <a:p>
            <a:pPr lvl="3">
              <a:lnSpc>
                <a:spcPct val="80000"/>
              </a:lnSpc>
            </a:pPr>
            <a:r>
              <a:rPr lang="en-US" sz="1400" dirty="0" smtClean="0"/>
              <a:t>Best poster award: J. Kennedy, I.I. </a:t>
            </a:r>
            <a:r>
              <a:rPr lang="en-US" sz="1400" dirty="0" err="1" smtClean="0"/>
              <a:t>Mandoiu</a:t>
            </a:r>
            <a:r>
              <a:rPr lang="en-US" sz="1400" dirty="0" smtClean="0"/>
              <a:t> and B. </a:t>
            </a:r>
            <a:r>
              <a:rPr lang="en-US" sz="1400" dirty="0" err="1" smtClean="0"/>
              <a:t>Pasaniuc</a:t>
            </a:r>
            <a:r>
              <a:rPr lang="en-US" sz="1400" dirty="0" smtClean="0"/>
              <a:t>. Genotype Error Detection and Imputation using Hidden Markov Models of Haplotype Diversity. ISBRA 2008.</a:t>
            </a:r>
          </a:p>
        </p:txBody>
      </p:sp>
      <p:sp>
        <p:nvSpPr>
          <p:cNvPr id="4" name="Slide Number Placeholder 3"/>
          <p:cNvSpPr>
            <a:spLocks noGrp="1"/>
          </p:cNvSpPr>
          <p:nvPr>
            <p:ph type="sldNum" sz="quarter" idx="12"/>
          </p:nvPr>
        </p:nvSpPr>
        <p:spPr/>
        <p:txBody>
          <a:bodyPr/>
          <a:lstStyle/>
          <a:p>
            <a:pPr>
              <a:defRPr/>
            </a:pPr>
            <a:fld id="{33F715B6-B6C2-4407-8CFF-EAACF463792E}" type="slidenum">
              <a:rPr lang="en-US" smtClean="0"/>
              <a:pPr>
                <a:defRPr/>
              </a:pPr>
              <a:t>178</a:t>
            </a:fld>
            <a:endParaRPr lang="en-US"/>
          </a:p>
        </p:txBody>
      </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a:lstStyle/>
          <a:p>
            <a:r>
              <a:rPr lang="en-US" smtClean="0"/>
              <a:t>Conclusion</a:t>
            </a:r>
          </a:p>
        </p:txBody>
      </p:sp>
      <p:sp>
        <p:nvSpPr>
          <p:cNvPr id="162819" name="Rectangle 3"/>
          <p:cNvSpPr>
            <a:spLocks noGrp="1" noChangeArrowheads="1"/>
          </p:cNvSpPr>
          <p:nvPr>
            <p:ph idx="1"/>
          </p:nvPr>
        </p:nvSpPr>
        <p:spPr>
          <a:xfrm>
            <a:off x="609600" y="1905000"/>
            <a:ext cx="8229600" cy="4648200"/>
          </a:xfrm>
        </p:spPr>
        <p:txBody>
          <a:bodyPr/>
          <a:lstStyle/>
          <a:p>
            <a:pPr>
              <a:lnSpc>
                <a:spcPct val="80000"/>
              </a:lnSpc>
            </a:pPr>
            <a:r>
              <a:rPr lang="en-US" sz="2000" dirty="0" smtClean="0"/>
              <a:t>Genotyping from low coverage sequencing reads</a:t>
            </a:r>
          </a:p>
          <a:p>
            <a:pPr lvl="1">
              <a:lnSpc>
                <a:spcPct val="80000"/>
              </a:lnSpc>
            </a:pPr>
            <a:r>
              <a:rPr lang="en-US" sz="1800" dirty="0" smtClean="0"/>
              <a:t>Contributions:</a:t>
            </a:r>
          </a:p>
          <a:p>
            <a:pPr lvl="2">
              <a:lnSpc>
                <a:spcPct val="80000"/>
              </a:lnSpc>
            </a:pPr>
            <a:r>
              <a:rPr lang="en-US" sz="1600" dirty="0" smtClean="0"/>
              <a:t>Exploiting “heuristic inputs” such as quality scores and  population allele frequency and LD information yields significant improvements in genotyping calling accuracy from low-coverage sequencing data</a:t>
            </a:r>
          </a:p>
          <a:p>
            <a:pPr lvl="3">
              <a:lnSpc>
                <a:spcPct val="80000"/>
              </a:lnSpc>
            </a:pPr>
            <a:r>
              <a:rPr lang="en-US" sz="1400" dirty="0" smtClean="0"/>
              <a:t>LD information extracted from a reference panel gives highest benefit</a:t>
            </a:r>
          </a:p>
          <a:p>
            <a:pPr lvl="3">
              <a:lnSpc>
                <a:spcPct val="80000"/>
              </a:lnSpc>
            </a:pPr>
            <a:r>
              <a:rPr lang="en-US" sz="1400" dirty="0" smtClean="0"/>
              <a:t>Relatively small gain from incorporating quality scores may be due in part to the poor calibration of 454 quality scores [Brockman et al 08, Quinlan et al 08] </a:t>
            </a:r>
          </a:p>
          <a:p>
            <a:pPr lvl="2">
              <a:lnSpc>
                <a:spcPct val="80000"/>
              </a:lnSpc>
            </a:pPr>
            <a:r>
              <a:rPr lang="en-US" sz="1600" dirty="0" smtClean="0"/>
              <a:t>Although our evaluation is on 454 reads, the methods are well-suited for short read technologies</a:t>
            </a:r>
          </a:p>
          <a:p>
            <a:pPr lvl="1">
              <a:lnSpc>
                <a:spcPct val="80000"/>
              </a:lnSpc>
            </a:pPr>
            <a:r>
              <a:rPr lang="en-US" sz="1800" dirty="0" smtClean="0"/>
              <a:t>Papers/Software:</a:t>
            </a:r>
          </a:p>
          <a:p>
            <a:pPr lvl="2">
              <a:lnSpc>
                <a:spcPct val="80000"/>
              </a:lnSpc>
            </a:pPr>
            <a:r>
              <a:rPr lang="en-US" sz="1600" dirty="0" smtClean="0"/>
              <a:t>S. </a:t>
            </a:r>
            <a:r>
              <a:rPr lang="en-US" sz="1600" dirty="0" err="1" smtClean="0"/>
              <a:t>Dinakar</a:t>
            </a:r>
            <a:r>
              <a:rPr lang="en-US" sz="1600" dirty="0" smtClean="0"/>
              <a:t>, Y. Hernandez, J. Kennedy, I. </a:t>
            </a:r>
            <a:r>
              <a:rPr lang="en-US" sz="1600" dirty="0" err="1" smtClean="0"/>
              <a:t>Mandoiu</a:t>
            </a:r>
            <a:r>
              <a:rPr lang="en-US" sz="1600" dirty="0" smtClean="0"/>
              <a:t>, and Y. Wu. Single individual genotyping from low-coverage sequencing data (In Preparation)</a:t>
            </a:r>
          </a:p>
          <a:p>
            <a:pPr lvl="2">
              <a:lnSpc>
                <a:spcPct val="80000"/>
              </a:lnSpc>
            </a:pPr>
            <a:r>
              <a:rPr lang="en-US" sz="1600" dirty="0" smtClean="0"/>
              <a:t>Presentation: </a:t>
            </a:r>
            <a:r>
              <a:rPr lang="en-US" sz="1600" dirty="0" err="1" smtClean="0"/>
              <a:t>J.Kennedy</a:t>
            </a:r>
            <a:r>
              <a:rPr lang="en-US" sz="1600" dirty="0" smtClean="0"/>
              <a:t>. Linkage Disequilibrium Based Single Individual Genotyping from Low-Coverage Short Sequencing Reads. DIMACS workshop on Computational Issues in Genetic Epidemiology. </a:t>
            </a:r>
          </a:p>
          <a:p>
            <a:pPr lvl="2">
              <a:lnSpc>
                <a:spcPct val="80000"/>
              </a:lnSpc>
            </a:pPr>
            <a:r>
              <a:rPr lang="en-US" sz="1600" dirty="0" smtClean="0"/>
              <a:t>Software: </a:t>
            </a:r>
            <a:r>
              <a:rPr lang="en-US" sz="1600" b="1" dirty="0" smtClean="0">
                <a:solidFill>
                  <a:schemeClr val="hlink"/>
                </a:solidFill>
              </a:rPr>
              <a:t>Gene-</a:t>
            </a:r>
            <a:r>
              <a:rPr lang="en-US" sz="1600" b="1" dirty="0" err="1" smtClean="0">
                <a:solidFill>
                  <a:schemeClr val="hlink"/>
                </a:solidFill>
              </a:rPr>
              <a:t>Seq</a:t>
            </a:r>
            <a:endParaRPr lang="en-US" sz="1600" b="1" dirty="0" smtClean="0">
              <a:solidFill>
                <a:schemeClr val="hlink"/>
              </a:solidFill>
            </a:endParaRPr>
          </a:p>
        </p:txBody>
      </p:sp>
      <p:sp>
        <p:nvSpPr>
          <p:cNvPr id="162820" name="Down Arrow 4">
            <a:hlinkClick r:id="rId2" action="ppaction://hlinksldjump"/>
          </p:cNvPr>
          <p:cNvSpPr>
            <a:spLocks noChangeArrowheads="1"/>
          </p:cNvSpPr>
          <p:nvPr/>
        </p:nvSpPr>
        <p:spPr bwMode="auto">
          <a:xfrm rot="16200000">
            <a:off x="4038600" y="5410200"/>
            <a:ext cx="152400" cy="457200"/>
          </a:xfrm>
          <a:prstGeom prst="downArrow">
            <a:avLst>
              <a:gd name="adj1" fmla="val 50000"/>
              <a:gd name="adj2" fmla="val 100000"/>
            </a:avLst>
          </a:prstGeom>
          <a:solidFill>
            <a:schemeClr val="accent1"/>
          </a:solidFill>
          <a:ln w="9525" algn="ctr">
            <a:solidFill>
              <a:schemeClr val="tx1"/>
            </a:solidFill>
            <a:round/>
            <a:headEnd/>
            <a:tailEnd/>
          </a:ln>
        </p:spPr>
        <p:txBody>
          <a:bodyPr vert="eaVert"/>
          <a:lstStyle/>
          <a:p>
            <a:pPr eaLnBrk="0" hangingPunct="0"/>
            <a:endParaRPr lang="en-US" sz="1800"/>
          </a:p>
        </p:txBody>
      </p:sp>
      <p:sp>
        <p:nvSpPr>
          <p:cNvPr id="5" name="Slide Number Placeholder 4"/>
          <p:cNvSpPr>
            <a:spLocks noGrp="1"/>
          </p:cNvSpPr>
          <p:nvPr>
            <p:ph type="sldNum" sz="quarter" idx="12"/>
          </p:nvPr>
        </p:nvSpPr>
        <p:spPr/>
        <p:txBody>
          <a:bodyPr/>
          <a:lstStyle/>
          <a:p>
            <a:pPr>
              <a:defRPr/>
            </a:pPr>
            <a:fld id="{33F715B6-B6C2-4407-8CFF-EAACF463792E}" type="slidenum">
              <a:rPr lang="en-US" smtClean="0"/>
              <a:pPr>
                <a:defRPr/>
              </a:pPr>
              <a:t>179</a:t>
            </a:fld>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1150938" y="214313"/>
            <a:ext cx="7793037" cy="852487"/>
          </a:xfrm>
        </p:spPr>
        <p:txBody>
          <a:bodyPr/>
          <a:lstStyle/>
          <a:p>
            <a:r>
              <a:rPr lang="en-US" dirty="0" smtClean="0"/>
              <a:t>   Speed-up: </a:t>
            </a:r>
            <a:r>
              <a:rPr lang="en-US" dirty="0" err="1" smtClean="0"/>
              <a:t>PopTree</a:t>
            </a:r>
            <a:r>
              <a:rPr lang="en-US" dirty="0" smtClean="0"/>
              <a:t> </a:t>
            </a:r>
            <a:r>
              <a:rPr lang="en-US" dirty="0" err="1" smtClean="0"/>
              <a:t>Trie</a:t>
            </a:r>
            <a:endParaRPr lang="en-US" dirty="0" smtClean="0"/>
          </a:p>
        </p:txBody>
      </p:sp>
      <p:pic>
        <p:nvPicPr>
          <p:cNvPr id="1299458" name="Picture 2"/>
          <p:cNvPicPr>
            <a:picLocks noChangeAspect="1" noChangeArrowheads="1"/>
          </p:cNvPicPr>
          <p:nvPr/>
        </p:nvPicPr>
        <p:blipFill>
          <a:blip r:embed="rId4" cstate="print"/>
          <a:srcRect/>
          <a:stretch>
            <a:fillRect/>
          </a:stretch>
        </p:blipFill>
        <p:spPr bwMode="auto">
          <a:xfrm>
            <a:off x="2209801" y="1028700"/>
            <a:ext cx="4033838" cy="5792178"/>
          </a:xfrm>
          <a:prstGeom prst="rect">
            <a:avLst/>
          </a:prstGeom>
          <a:noFill/>
          <a:ln w="9525">
            <a:noFill/>
            <a:miter lim="800000"/>
            <a:headEnd/>
            <a:tailEnd/>
          </a:ln>
        </p:spPr>
      </p:pic>
      <p:sp>
        <p:nvSpPr>
          <p:cNvPr id="6" name="Right Arrow 5">
            <a:hlinkClick r:id="rId5" action="ppaction://hlinksldjump"/>
          </p:cNvPr>
          <p:cNvSpPr>
            <a:spLocks noChangeArrowheads="1"/>
          </p:cNvSpPr>
          <p:nvPr/>
        </p:nvSpPr>
        <p:spPr bwMode="auto">
          <a:xfrm rot="16200000" flipH="1">
            <a:off x="285750" y="5886450"/>
            <a:ext cx="266700" cy="76200"/>
          </a:xfrm>
          <a:prstGeom prst="rightArrow">
            <a:avLst>
              <a:gd name="adj1" fmla="val 50000"/>
              <a:gd name="adj2" fmla="val 61538"/>
            </a:avLst>
          </a:prstGeom>
          <a:solidFill>
            <a:schemeClr val="tx1">
              <a:alpha val="16000"/>
            </a:schemeClr>
          </a:solidFill>
          <a:ln w="9525" algn="ctr">
            <a:noFill/>
            <a:round/>
            <a:headEnd/>
            <a:tailEnd/>
          </a:ln>
        </p:spPr>
        <p:txBody>
          <a:bodyPr vert="eaVert"/>
          <a:lstStyle/>
          <a:p>
            <a:pPr eaLnBrk="0" hangingPunct="0"/>
            <a:endParaRPr lang="en-US" sz="1800"/>
          </a:p>
        </p:txBody>
      </p:sp>
      <p:sp>
        <p:nvSpPr>
          <p:cNvPr id="7" name="Slide Number Placeholder 6"/>
          <p:cNvSpPr>
            <a:spLocks noGrp="1"/>
          </p:cNvSpPr>
          <p:nvPr>
            <p:ph type="sldNum" sz="quarter" idx="12"/>
          </p:nvPr>
        </p:nvSpPr>
        <p:spPr/>
        <p:txBody>
          <a:bodyPr/>
          <a:lstStyle/>
          <a:p>
            <a:pPr>
              <a:defRPr/>
            </a:pPr>
            <a:fld id="{33F715B6-B6C2-4407-8CFF-EAACF463792E}" type="slidenum">
              <a:rPr lang="en-US" smtClean="0"/>
              <a:pPr>
                <a:defRPr/>
              </a:pPr>
              <a:t>18</a:t>
            </a:fld>
            <a:endParaRPr lang="en-US"/>
          </a:p>
        </p:txBody>
      </p:sp>
      <p:pic>
        <p:nvPicPr>
          <p:cNvPr id="8" name="Kennedy_V3.pptx781.wav">
            <a:hlinkClick r:id="" action="ppaction://media"/>
          </p:cNvPr>
          <p:cNvPicPr>
            <a:picLocks noRot="1" noChangeAspect="1"/>
          </p:cNvPicPr>
          <p:nvPr>
            <a:audioFile r:link="rId1"/>
          </p:nvPr>
        </p:nvPicPr>
        <p:blipFill>
          <a:blip r:embed="rId6" cstate="print"/>
          <a:stretch>
            <a:fillRect/>
          </a:stretch>
        </p:blipFill>
        <p:spPr>
          <a:xfrm>
            <a:off x="8696325" y="6410325"/>
            <a:ext cx="304800" cy="304800"/>
          </a:xfrm>
          <a:prstGeom prst="rect">
            <a:avLst/>
          </a:prstGeom>
        </p:spPr>
      </p:pic>
    </p:spTree>
  </p:cSld>
  <p:clrMapOvr>
    <a:masterClrMapping/>
  </p:clrMapOvr>
  <p:transition advTm="467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p:txBody>
          <a:bodyPr/>
          <a:lstStyle/>
          <a:p>
            <a:r>
              <a:rPr lang="en-US" smtClean="0"/>
              <a:t>Conclusion</a:t>
            </a:r>
          </a:p>
        </p:txBody>
      </p:sp>
      <p:sp>
        <p:nvSpPr>
          <p:cNvPr id="163843" name="Rectangle 3"/>
          <p:cNvSpPr>
            <a:spLocks noGrp="1" noChangeArrowheads="1"/>
          </p:cNvSpPr>
          <p:nvPr>
            <p:ph idx="1"/>
          </p:nvPr>
        </p:nvSpPr>
        <p:spPr>
          <a:xfrm>
            <a:off x="762000" y="1905000"/>
            <a:ext cx="8229600" cy="4648200"/>
          </a:xfrm>
        </p:spPr>
        <p:txBody>
          <a:bodyPr/>
          <a:lstStyle/>
          <a:p>
            <a:r>
              <a:rPr lang="en-US" dirty="0" smtClean="0"/>
              <a:t>Future Work: Population-based Genotyping from Low-Coverage Sequencing Data</a:t>
            </a:r>
          </a:p>
          <a:p>
            <a:pPr lvl="1"/>
            <a:r>
              <a:rPr lang="en-US" dirty="0" smtClean="0"/>
              <a:t>Extending the single individual genotyping methods to population sequencing data (removing the need for reference panels)</a:t>
            </a:r>
          </a:p>
          <a:p>
            <a:pPr lvl="1"/>
            <a:r>
              <a:rPr lang="en-US" dirty="0" smtClean="0"/>
              <a:t>Use Same HF-HMM as before, only training model based off of EM algorithm on population-level data provided. </a:t>
            </a:r>
          </a:p>
        </p:txBody>
      </p:sp>
      <p:sp>
        <p:nvSpPr>
          <p:cNvPr id="163844" name="Down Arrow 4">
            <a:hlinkClick r:id="rId2" action="ppaction://hlinksldjump"/>
          </p:cNvPr>
          <p:cNvSpPr>
            <a:spLocks noChangeArrowheads="1"/>
          </p:cNvSpPr>
          <p:nvPr/>
        </p:nvSpPr>
        <p:spPr bwMode="auto">
          <a:xfrm rot="16200000">
            <a:off x="7886700" y="2019300"/>
            <a:ext cx="152400" cy="381000"/>
          </a:xfrm>
          <a:prstGeom prst="downArrow">
            <a:avLst>
              <a:gd name="adj1" fmla="val 50000"/>
              <a:gd name="adj2" fmla="val 83333"/>
            </a:avLst>
          </a:prstGeom>
          <a:solidFill>
            <a:schemeClr val="accent1"/>
          </a:solidFill>
          <a:ln w="9525" algn="ctr">
            <a:solidFill>
              <a:schemeClr val="tx1"/>
            </a:solidFill>
            <a:round/>
            <a:headEnd/>
            <a:tailEnd/>
          </a:ln>
        </p:spPr>
        <p:txBody>
          <a:bodyPr vert="eaVert"/>
          <a:lstStyle/>
          <a:p>
            <a:pPr eaLnBrk="0" hangingPunct="0"/>
            <a:endParaRPr lang="en-US" sz="1800"/>
          </a:p>
        </p:txBody>
      </p:sp>
      <p:sp>
        <p:nvSpPr>
          <p:cNvPr id="5" name="Slide Number Placeholder 4"/>
          <p:cNvSpPr>
            <a:spLocks noGrp="1"/>
          </p:cNvSpPr>
          <p:nvPr>
            <p:ph type="sldNum" sz="quarter" idx="12"/>
          </p:nvPr>
        </p:nvSpPr>
        <p:spPr/>
        <p:txBody>
          <a:bodyPr/>
          <a:lstStyle/>
          <a:p>
            <a:pPr>
              <a:defRPr/>
            </a:pPr>
            <a:fld id="{33F715B6-B6C2-4407-8CFF-EAACF463792E}" type="slidenum">
              <a:rPr lang="en-US" smtClean="0"/>
              <a:pPr>
                <a:defRPr/>
              </a:pPr>
              <a:t>180</a:t>
            </a:fld>
            <a:endParaRPr lang="en-US"/>
          </a:p>
        </p:txBody>
      </p:sp>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r>
              <a:rPr lang="en-US" smtClean="0"/>
              <a:t>Questions?</a:t>
            </a:r>
            <a:br>
              <a:rPr lang="en-US" smtClean="0"/>
            </a:br>
            <a:endParaRPr lang="en-US" smtClean="0"/>
          </a:p>
        </p:txBody>
      </p:sp>
      <p:sp>
        <p:nvSpPr>
          <p:cNvPr id="66563" name="Rectangle 3"/>
          <p:cNvSpPr>
            <a:spLocks noGrp="1" noChangeArrowheads="1"/>
          </p:cNvSpPr>
          <p:nvPr>
            <p:ph idx="1"/>
          </p:nvPr>
        </p:nvSpPr>
        <p:spPr/>
        <p:txBody>
          <a:bodyPr/>
          <a:lstStyle/>
          <a:p>
            <a:pPr eaLnBrk="1" hangingPunct="1">
              <a:buFont typeface="Wingdings" pitchFamily="2" charset="2"/>
              <a:buNone/>
            </a:pPr>
            <a:endParaRPr lang="en-US" smtClean="0"/>
          </a:p>
        </p:txBody>
      </p:sp>
      <p:sp>
        <p:nvSpPr>
          <p:cNvPr id="4" name="Slide Number Placeholder 3"/>
          <p:cNvSpPr>
            <a:spLocks noGrp="1"/>
          </p:cNvSpPr>
          <p:nvPr>
            <p:ph type="sldNum" sz="quarter" idx="12"/>
          </p:nvPr>
        </p:nvSpPr>
        <p:spPr/>
        <p:txBody>
          <a:bodyPr/>
          <a:lstStyle/>
          <a:p>
            <a:pPr>
              <a:defRPr/>
            </a:pPr>
            <a:fld id="{33F715B6-B6C2-4407-8CFF-EAACF463792E}" type="slidenum">
              <a:rPr lang="en-US" smtClean="0"/>
              <a:pPr>
                <a:defRPr/>
              </a:pPr>
              <a:t>181</a:t>
            </a:fld>
            <a:endParaRPr lang="en-US"/>
          </a:p>
        </p:txBody>
      </p:sp>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r>
              <a:rPr lang="en-US" smtClean="0"/>
              <a:t>Acknowledgments</a:t>
            </a:r>
            <a:br>
              <a:rPr lang="en-US" smtClean="0"/>
            </a:br>
            <a:endParaRPr lang="en-US" smtClean="0"/>
          </a:p>
        </p:txBody>
      </p:sp>
      <p:sp>
        <p:nvSpPr>
          <p:cNvPr id="74755" name="Rectangle 3"/>
          <p:cNvSpPr>
            <a:spLocks noGrp="1" noChangeArrowheads="1"/>
          </p:cNvSpPr>
          <p:nvPr>
            <p:ph idx="1"/>
          </p:nvPr>
        </p:nvSpPr>
        <p:spPr>
          <a:xfrm>
            <a:off x="685800" y="2209800"/>
            <a:ext cx="7772400" cy="4114800"/>
          </a:xfrm>
        </p:spPr>
        <p:txBody>
          <a:bodyPr/>
          <a:lstStyle/>
          <a:p>
            <a:r>
              <a:rPr lang="en-US" sz="2400" smtClean="0"/>
              <a:t>This work was supported in part by NSF (awards IIS-0546457, DBI-0543365, and CCF-0755373) and by the University of Connecticut Research Foundation</a:t>
            </a:r>
          </a:p>
        </p:txBody>
      </p:sp>
      <p:sp>
        <p:nvSpPr>
          <p:cNvPr id="4" name="Slide Number Placeholder 3"/>
          <p:cNvSpPr>
            <a:spLocks noGrp="1"/>
          </p:cNvSpPr>
          <p:nvPr>
            <p:ph type="sldNum" sz="quarter" idx="12"/>
          </p:nvPr>
        </p:nvSpPr>
        <p:spPr/>
        <p:txBody>
          <a:bodyPr/>
          <a:lstStyle/>
          <a:p>
            <a:pPr>
              <a:defRPr/>
            </a:pPr>
            <a:fld id="{33F715B6-B6C2-4407-8CFF-EAACF463792E}" type="slidenum">
              <a:rPr lang="en-US" smtClean="0"/>
              <a:pPr>
                <a:defRPr/>
              </a:pPr>
              <a:t>182</a:t>
            </a:fld>
            <a:endParaRPr lang="en-US"/>
          </a:p>
        </p:txBody>
      </p:sp>
    </p:spTree>
  </p:cSld>
  <p:clrMapOvr>
    <a:masterClrMapping/>
  </p:clrMapOvr>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r>
              <a:rPr lang="en-US" smtClean="0"/>
              <a:t>Click again for helper slides</a:t>
            </a:r>
          </a:p>
        </p:txBody>
      </p:sp>
      <p:sp>
        <p:nvSpPr>
          <p:cNvPr id="67587" name="Content Placeholder 2"/>
          <p:cNvSpPr>
            <a:spLocks noGrp="1"/>
          </p:cNvSpPr>
          <p:nvPr>
            <p:ph idx="1"/>
          </p:nvPr>
        </p:nvSpPr>
        <p:spPr/>
        <p:txBody>
          <a:bodyPr/>
          <a:lstStyle/>
          <a:p>
            <a:endParaRPr lang="en-US" smtClean="0"/>
          </a:p>
        </p:txBody>
      </p:sp>
      <p:sp>
        <p:nvSpPr>
          <p:cNvPr id="4" name="Slide Number Placeholder 3"/>
          <p:cNvSpPr>
            <a:spLocks noGrp="1"/>
          </p:cNvSpPr>
          <p:nvPr>
            <p:ph type="sldNum" sz="quarter" idx="12"/>
          </p:nvPr>
        </p:nvSpPr>
        <p:spPr/>
        <p:txBody>
          <a:bodyPr/>
          <a:lstStyle/>
          <a:p>
            <a:pPr>
              <a:defRPr/>
            </a:pPr>
            <a:fld id="{33F715B6-B6C2-4407-8CFF-EAACF463792E}" type="slidenum">
              <a:rPr lang="en-US" smtClean="0"/>
              <a:pPr>
                <a:defRPr/>
              </a:pPr>
              <a:t>183</a:t>
            </a:fld>
            <a:endParaRPr lang="en-US"/>
          </a:p>
        </p:txBody>
      </p:sp>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p:txBody>
          <a:bodyPr/>
          <a:lstStyle/>
          <a:p>
            <a:r>
              <a:rPr lang="en-US" smtClean="0"/>
              <a:t>HAPMAP:</a:t>
            </a:r>
          </a:p>
        </p:txBody>
      </p:sp>
      <p:sp>
        <p:nvSpPr>
          <p:cNvPr id="204803" name="Rectangle 3"/>
          <p:cNvSpPr>
            <a:spLocks noGrp="1" noChangeArrowheads="1"/>
          </p:cNvSpPr>
          <p:nvPr>
            <p:ph idx="1"/>
          </p:nvPr>
        </p:nvSpPr>
        <p:spPr/>
        <p:txBody>
          <a:bodyPr/>
          <a:lstStyle/>
          <a:p>
            <a:pPr>
              <a:lnSpc>
                <a:spcPct val="80000"/>
              </a:lnSpc>
            </a:pPr>
            <a:r>
              <a:rPr lang="en-US" sz="2000" dirty="0" smtClean="0"/>
              <a:t>The </a:t>
            </a:r>
            <a:r>
              <a:rPr lang="en-US" sz="2000" b="1" dirty="0" smtClean="0"/>
              <a:t>International HAPMAP Project</a:t>
            </a:r>
            <a:r>
              <a:rPr lang="en-US" sz="2000" dirty="0" smtClean="0"/>
              <a:t> is an organization whose goal is to develop a </a:t>
            </a:r>
            <a:r>
              <a:rPr lang="en-US" sz="2000" dirty="0" smtClean="0">
                <a:hlinkClick r:id="rId2" tooltip="Haplotype"/>
              </a:rPr>
              <a:t>haplotype</a:t>
            </a:r>
            <a:r>
              <a:rPr lang="en-US" sz="2000" dirty="0" smtClean="0"/>
              <a:t> map of the </a:t>
            </a:r>
            <a:r>
              <a:rPr lang="en-US" sz="2000" dirty="0" smtClean="0">
                <a:hlinkClick r:id="rId3" tooltip="Human genome"/>
              </a:rPr>
              <a:t>human genome</a:t>
            </a:r>
            <a:r>
              <a:rPr lang="en-US" sz="2000" dirty="0" smtClean="0"/>
              <a:t> (the </a:t>
            </a:r>
            <a:r>
              <a:rPr lang="en-US" sz="2000" b="1" dirty="0" err="1" smtClean="0"/>
              <a:t>HapMap</a:t>
            </a:r>
            <a:r>
              <a:rPr lang="en-US" sz="2000" dirty="0" smtClean="0"/>
              <a:t>), which will describe the common patterns of human </a:t>
            </a:r>
            <a:r>
              <a:rPr lang="en-US" sz="2000" dirty="0" smtClean="0">
                <a:hlinkClick r:id="rId4" tooltip="Genetic variability"/>
              </a:rPr>
              <a:t>genetic variation</a:t>
            </a:r>
            <a:r>
              <a:rPr lang="en-US" sz="2000" dirty="0" smtClean="0"/>
              <a:t>. </a:t>
            </a:r>
          </a:p>
          <a:p>
            <a:pPr>
              <a:lnSpc>
                <a:spcPct val="80000"/>
              </a:lnSpc>
            </a:pPr>
            <a:r>
              <a:rPr lang="en-US" sz="2000" dirty="0" smtClean="0"/>
              <a:t>HAPMAP is expected to be a key resource for researchers to find genetic variants affecting health, disease and responses to drugs and environmental factors. The information produced by the project is made freely available to researchers around the world.</a:t>
            </a:r>
          </a:p>
          <a:p>
            <a:pPr>
              <a:lnSpc>
                <a:spcPct val="80000"/>
              </a:lnSpc>
            </a:pPr>
            <a:r>
              <a:rPr lang="en-US" sz="2000" dirty="0" smtClean="0"/>
              <a:t>The International </a:t>
            </a:r>
            <a:r>
              <a:rPr lang="en-US" sz="2000" dirty="0" err="1" smtClean="0"/>
              <a:t>HapMap</a:t>
            </a:r>
            <a:r>
              <a:rPr lang="en-US" sz="2000" dirty="0" smtClean="0"/>
              <a:t> Project is a collaboration among researchers at academic centers, non-profit biomedical research groups and private companies in </a:t>
            </a:r>
            <a:r>
              <a:rPr lang="en-US" sz="2000" dirty="0" smtClean="0">
                <a:hlinkClick r:id="rId5" tooltip="Canada"/>
              </a:rPr>
              <a:t>Canada</a:t>
            </a:r>
            <a:r>
              <a:rPr lang="en-US" sz="2000" dirty="0" smtClean="0"/>
              <a:t>, </a:t>
            </a:r>
            <a:r>
              <a:rPr lang="en-US" sz="2000" dirty="0" smtClean="0">
                <a:hlinkClick r:id="rId6" tooltip="China"/>
              </a:rPr>
              <a:t>China</a:t>
            </a:r>
            <a:r>
              <a:rPr lang="en-US" sz="2000" dirty="0" smtClean="0"/>
              <a:t>, </a:t>
            </a:r>
            <a:r>
              <a:rPr lang="en-US" sz="2000" dirty="0" smtClean="0">
                <a:hlinkClick r:id="rId7" tooltip="Japan"/>
              </a:rPr>
              <a:t>Japan</a:t>
            </a:r>
            <a:r>
              <a:rPr lang="en-US" sz="2000" dirty="0" smtClean="0"/>
              <a:t>, </a:t>
            </a:r>
            <a:r>
              <a:rPr lang="en-US" sz="2000" dirty="0" smtClean="0">
                <a:hlinkClick r:id="rId8" tooltip="Nigeria"/>
              </a:rPr>
              <a:t>Nigeria</a:t>
            </a:r>
            <a:r>
              <a:rPr lang="en-US" sz="2000" dirty="0" smtClean="0"/>
              <a:t>, the </a:t>
            </a:r>
            <a:r>
              <a:rPr lang="en-US" sz="2000" dirty="0" smtClean="0">
                <a:hlinkClick r:id="rId9" tooltip="United Kingdom"/>
              </a:rPr>
              <a:t>United Kingdom</a:t>
            </a:r>
            <a:r>
              <a:rPr lang="en-US" sz="2000" dirty="0" smtClean="0"/>
              <a:t>, and the </a:t>
            </a:r>
            <a:r>
              <a:rPr lang="en-US" sz="2000" dirty="0" smtClean="0">
                <a:hlinkClick r:id="rId10" tooltip="United States"/>
              </a:rPr>
              <a:t>United States</a:t>
            </a:r>
            <a:r>
              <a:rPr lang="en-US" sz="2000" dirty="0" smtClean="0"/>
              <a:t>. </a:t>
            </a:r>
          </a:p>
        </p:txBody>
      </p:sp>
      <p:sp>
        <p:nvSpPr>
          <p:cNvPr id="204805" name="Right Arrow 6">
            <a:hlinkClick r:id="rId11" action="ppaction://hlinksldjump"/>
          </p:cNvPr>
          <p:cNvSpPr>
            <a:spLocks noChangeArrowheads="1"/>
          </p:cNvSpPr>
          <p:nvPr/>
        </p:nvSpPr>
        <p:spPr bwMode="auto">
          <a:xfrm rot="16200000">
            <a:off x="8439150" y="5695950"/>
            <a:ext cx="609600" cy="419100"/>
          </a:xfrm>
          <a:prstGeom prst="rightArrow">
            <a:avLst>
              <a:gd name="adj1" fmla="val 50000"/>
              <a:gd name="adj2" fmla="val 72727"/>
            </a:avLst>
          </a:prstGeom>
          <a:solidFill>
            <a:schemeClr val="accent1"/>
          </a:solidFill>
          <a:ln w="9525" algn="ctr">
            <a:solidFill>
              <a:schemeClr val="tx1"/>
            </a:solidFill>
            <a:round/>
            <a:headEnd/>
            <a:tailEnd/>
          </a:ln>
        </p:spPr>
        <p:txBody>
          <a:bodyPr vert="eaVert"/>
          <a:lstStyle/>
          <a:p>
            <a:pPr eaLnBrk="0" hangingPunct="0"/>
            <a:endParaRPr lang="en-US" sz="1800"/>
          </a:p>
        </p:txBody>
      </p:sp>
      <p:sp>
        <p:nvSpPr>
          <p:cNvPr id="5" name="Slide Number Placeholder 4"/>
          <p:cNvSpPr>
            <a:spLocks noGrp="1"/>
          </p:cNvSpPr>
          <p:nvPr>
            <p:ph type="sldNum" sz="quarter" idx="12"/>
          </p:nvPr>
        </p:nvSpPr>
        <p:spPr/>
        <p:txBody>
          <a:bodyPr/>
          <a:lstStyle/>
          <a:p>
            <a:pPr>
              <a:defRPr/>
            </a:pPr>
            <a:fld id="{33F715B6-B6C2-4407-8CFF-EAACF463792E}" type="slidenum">
              <a:rPr lang="en-US" smtClean="0"/>
              <a:pPr>
                <a:defRPr/>
              </a:pPr>
              <a:t>184</a:t>
            </a:fld>
            <a:endParaRPr lang="en-US"/>
          </a:p>
        </p:txBody>
      </p:sp>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Baum-Welch overview</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The algorithm has two steps:</a:t>
            </a:r>
          </a:p>
          <a:p>
            <a:pPr lvl="1"/>
            <a:r>
              <a:rPr lang="en-US" dirty="0" smtClean="0"/>
              <a:t>Calculating the forward probability and the backward probability for each HMM state;</a:t>
            </a:r>
          </a:p>
          <a:p>
            <a:pPr lvl="1"/>
            <a:r>
              <a:rPr lang="en-US" dirty="0" smtClean="0"/>
              <a:t>Determining the frequency of the transition-emission pair values and dividing it by the probability of the entire sequence. This amounts to calculating the expected count of the particular transition-emission pair. Each time a particular transition is found, the value of the quotient of the transition divided by the probability of the entire sequence goes up, and this value can then be made the new value of the transition.</a:t>
            </a:r>
          </a:p>
        </p:txBody>
      </p:sp>
      <p:sp>
        <p:nvSpPr>
          <p:cNvPr id="4" name="Right Arrow 3">
            <a:hlinkClick r:id="rId2" action="ppaction://hlinksldjump"/>
          </p:cNvPr>
          <p:cNvSpPr>
            <a:spLocks noChangeArrowheads="1"/>
          </p:cNvSpPr>
          <p:nvPr/>
        </p:nvSpPr>
        <p:spPr bwMode="auto">
          <a:xfrm rot="16200000">
            <a:off x="8401050" y="5429250"/>
            <a:ext cx="609600" cy="495300"/>
          </a:xfrm>
          <a:prstGeom prst="rightArrow">
            <a:avLst>
              <a:gd name="adj1" fmla="val 50000"/>
              <a:gd name="adj2" fmla="val 61538"/>
            </a:avLst>
          </a:prstGeom>
          <a:solidFill>
            <a:schemeClr val="accent1"/>
          </a:solidFill>
          <a:ln w="9525" algn="ctr">
            <a:solidFill>
              <a:schemeClr val="tx1"/>
            </a:solidFill>
            <a:round/>
            <a:headEnd/>
            <a:tailEnd/>
          </a:ln>
        </p:spPr>
        <p:txBody>
          <a:bodyPr vert="eaVert"/>
          <a:lstStyle/>
          <a:p>
            <a:pPr eaLnBrk="0" hangingPunct="0"/>
            <a:endParaRPr lang="en-US" sz="1800"/>
          </a:p>
        </p:txBody>
      </p:sp>
      <p:sp>
        <p:nvSpPr>
          <p:cNvPr id="5" name="Slide Number Placeholder 4"/>
          <p:cNvSpPr>
            <a:spLocks noGrp="1"/>
          </p:cNvSpPr>
          <p:nvPr>
            <p:ph type="sldNum" sz="quarter" idx="12"/>
          </p:nvPr>
        </p:nvSpPr>
        <p:spPr/>
        <p:txBody>
          <a:bodyPr/>
          <a:lstStyle/>
          <a:p>
            <a:pPr>
              <a:defRPr/>
            </a:pPr>
            <a:fld id="{33F715B6-B6C2-4407-8CFF-EAACF463792E}" type="slidenum">
              <a:rPr lang="en-US" smtClean="0"/>
              <a:pPr>
                <a:defRPr/>
              </a:pPr>
              <a:t>185</a:t>
            </a:fld>
            <a:endParaRPr lang="en-US"/>
          </a:p>
        </p:txBody>
      </p:sp>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4626" name="Rectangle 4"/>
          <p:cNvSpPr>
            <a:spLocks noGrp="1" noChangeArrowheads="1"/>
          </p:cNvSpPr>
          <p:nvPr>
            <p:ph type="ctrTitle"/>
          </p:nvPr>
        </p:nvSpPr>
        <p:spPr/>
        <p:txBody>
          <a:bodyPr/>
          <a:lstStyle/>
          <a:p>
            <a:pPr algn="ctr"/>
            <a:r>
              <a:rPr lang="en-US" sz="3600" smtClean="0"/>
              <a:t>Error Detection Accuracy on Unrelated Genotype Data</a:t>
            </a:r>
          </a:p>
        </p:txBody>
      </p:sp>
      <p:graphicFrame>
        <p:nvGraphicFramePr>
          <p:cNvPr id="154627" name="Object 5"/>
          <p:cNvGraphicFramePr>
            <a:graphicFrameLocks noChangeAspect="1"/>
          </p:cNvGraphicFramePr>
          <p:nvPr/>
        </p:nvGraphicFramePr>
        <p:xfrm>
          <a:off x="1447800" y="1828800"/>
          <a:ext cx="6408738" cy="3817938"/>
        </p:xfrm>
        <a:graphic>
          <a:graphicData uri="http://schemas.openxmlformats.org/presentationml/2006/ole">
            <p:oleObj spid="_x0000_s294914" name="Chart" r:id="rId4" imgW="6419951" imgH="3838643" progId="Excel.Sheet.8">
              <p:embed/>
            </p:oleObj>
          </a:graphicData>
        </a:graphic>
      </p:graphicFrame>
      <p:sp>
        <p:nvSpPr>
          <p:cNvPr id="154628" name="Rectangle 6"/>
          <p:cNvSpPr>
            <a:spLocks noChangeArrowheads="1"/>
          </p:cNvSpPr>
          <p:nvPr/>
        </p:nvSpPr>
        <p:spPr bwMode="auto">
          <a:xfrm>
            <a:off x="1447800" y="5638800"/>
            <a:ext cx="7620000" cy="1130300"/>
          </a:xfrm>
          <a:prstGeom prst="rect">
            <a:avLst/>
          </a:prstGeom>
          <a:noFill/>
          <a:ln w="9525">
            <a:noFill/>
            <a:miter lim="800000"/>
            <a:headEnd/>
            <a:tailEnd/>
          </a:ln>
        </p:spPr>
        <p:txBody>
          <a:bodyPr>
            <a:spAutoFit/>
          </a:bodyPr>
          <a:lstStyle/>
          <a:p>
            <a:pPr>
              <a:lnSpc>
                <a:spcPct val="80000"/>
              </a:lnSpc>
              <a:spcBef>
                <a:spcPct val="50000"/>
              </a:spcBef>
              <a:buClr>
                <a:schemeClr val="folHlink"/>
              </a:buClr>
              <a:buSzPct val="60000"/>
              <a:buFont typeface="Wingdings" pitchFamily="2" charset="2"/>
              <a:buChar char="n"/>
            </a:pPr>
            <a:r>
              <a:rPr lang="en-US" sz="2000"/>
              <a:t> 551 unrelated individuals</a:t>
            </a:r>
          </a:p>
          <a:p>
            <a:pPr>
              <a:lnSpc>
                <a:spcPct val="80000"/>
              </a:lnSpc>
              <a:spcBef>
                <a:spcPct val="50000"/>
              </a:spcBef>
              <a:buClr>
                <a:schemeClr val="folHlink"/>
              </a:buClr>
              <a:buSzPct val="60000"/>
              <a:buFont typeface="Wingdings" pitchFamily="2" charset="2"/>
              <a:buChar char="n"/>
            </a:pPr>
            <a:r>
              <a:rPr lang="en-US" sz="2000"/>
              <a:t> Recombination &amp; mutation rates of 10</a:t>
            </a:r>
            <a:r>
              <a:rPr lang="en-US" sz="2000" baseline="30000"/>
              <a:t>-8</a:t>
            </a:r>
            <a:r>
              <a:rPr lang="en-US" sz="2000"/>
              <a:t> per generation per bp</a:t>
            </a:r>
          </a:p>
          <a:p>
            <a:pPr>
              <a:lnSpc>
                <a:spcPct val="80000"/>
              </a:lnSpc>
              <a:spcBef>
                <a:spcPct val="50000"/>
              </a:spcBef>
              <a:buClr>
                <a:schemeClr val="folHlink"/>
              </a:buClr>
              <a:buSzPct val="60000"/>
              <a:buFont typeface="Wingdings" pitchFamily="2" charset="2"/>
              <a:buChar char="n"/>
            </a:pPr>
            <a:r>
              <a:rPr lang="en-US" sz="2000"/>
              <a:t> 35 SNPs within a region of 10kb-10Mb</a:t>
            </a:r>
          </a:p>
        </p:txBody>
      </p:sp>
      <p:sp>
        <p:nvSpPr>
          <p:cNvPr id="154629" name="Down Arrow 4">
            <a:hlinkClick r:id="rId5" action="ppaction://hlinksldjump"/>
          </p:cNvPr>
          <p:cNvSpPr>
            <a:spLocks noChangeArrowheads="1"/>
          </p:cNvSpPr>
          <p:nvPr/>
        </p:nvSpPr>
        <p:spPr bwMode="auto">
          <a:xfrm>
            <a:off x="228600" y="5943600"/>
            <a:ext cx="304800" cy="457200"/>
          </a:xfrm>
          <a:prstGeom prst="downArrow">
            <a:avLst>
              <a:gd name="adj1" fmla="val 50000"/>
              <a:gd name="adj2" fmla="val 50000"/>
            </a:avLst>
          </a:prstGeom>
          <a:solidFill>
            <a:schemeClr val="accent1"/>
          </a:solidFill>
          <a:ln w="9525" algn="ctr">
            <a:solidFill>
              <a:schemeClr val="tx1"/>
            </a:solidFill>
            <a:round/>
            <a:headEnd/>
            <a:tailEnd/>
          </a:ln>
        </p:spPr>
        <p:txBody>
          <a:bodyPr/>
          <a:lstStyle/>
          <a:p>
            <a:pPr eaLnBrk="0" hangingPunct="0"/>
            <a:endParaRPr lang="en-US" sz="1800"/>
          </a:p>
        </p:txBody>
      </p:sp>
      <p:sp>
        <p:nvSpPr>
          <p:cNvPr id="154630" name="Right Arrow 3">
            <a:hlinkClick r:id="rId6" action="ppaction://hlinksldjump"/>
          </p:cNvPr>
          <p:cNvSpPr>
            <a:spLocks noChangeArrowheads="1"/>
          </p:cNvSpPr>
          <p:nvPr/>
        </p:nvSpPr>
        <p:spPr bwMode="auto">
          <a:xfrm rot="16200000">
            <a:off x="8401050" y="5429250"/>
            <a:ext cx="609600" cy="495300"/>
          </a:xfrm>
          <a:prstGeom prst="rightArrow">
            <a:avLst>
              <a:gd name="adj1" fmla="val 50000"/>
              <a:gd name="adj2" fmla="val 61538"/>
            </a:avLst>
          </a:prstGeom>
          <a:solidFill>
            <a:schemeClr val="accent1"/>
          </a:solidFill>
          <a:ln w="9525" algn="ctr">
            <a:solidFill>
              <a:schemeClr val="tx1"/>
            </a:solidFill>
            <a:round/>
            <a:headEnd/>
            <a:tailEnd/>
          </a:ln>
        </p:spPr>
        <p:txBody>
          <a:bodyPr vert="eaVert"/>
          <a:lstStyle/>
          <a:p>
            <a:pPr eaLnBrk="0" hangingPunct="0"/>
            <a:endParaRPr lang="en-US" sz="1800"/>
          </a:p>
        </p:txBody>
      </p:sp>
      <p:sp>
        <p:nvSpPr>
          <p:cNvPr id="7" name="Slide Number Placeholder 6"/>
          <p:cNvSpPr>
            <a:spLocks noGrp="1"/>
          </p:cNvSpPr>
          <p:nvPr>
            <p:ph type="sldNum" sz="quarter" idx="12"/>
          </p:nvPr>
        </p:nvSpPr>
        <p:spPr/>
        <p:txBody>
          <a:bodyPr/>
          <a:lstStyle/>
          <a:p>
            <a:pPr>
              <a:defRPr/>
            </a:pPr>
            <a:fld id="{9B9D98DE-49F2-4C15-BA5F-D5B08100E583}" type="slidenum">
              <a:rPr lang="en-US" smtClean="0"/>
              <a:pPr>
                <a:defRPr/>
              </a:pPr>
              <a:t>186</a:t>
            </a:fld>
            <a:endParaRPr lang="en-US"/>
          </a:p>
        </p:txBody>
      </p:sp>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smtClean="0"/>
              <a:t>TrioProb-Combined Results on Real Dataset</a:t>
            </a:r>
          </a:p>
        </p:txBody>
      </p:sp>
      <p:sp>
        <p:nvSpPr>
          <p:cNvPr id="69635" name="Rectangle 3"/>
          <p:cNvSpPr>
            <a:spLocks noGrp="1" noChangeArrowheads="1"/>
          </p:cNvSpPr>
          <p:nvPr>
            <p:ph idx="1"/>
          </p:nvPr>
        </p:nvSpPr>
        <p:spPr>
          <a:xfrm>
            <a:off x="609600" y="4495800"/>
            <a:ext cx="8534400" cy="1828800"/>
          </a:xfrm>
        </p:spPr>
        <p:txBody>
          <a:bodyPr/>
          <a:lstStyle/>
          <a:p>
            <a:pPr eaLnBrk="1" hangingPunct="1">
              <a:lnSpc>
                <a:spcPct val="90000"/>
              </a:lnSpc>
              <a:spcBef>
                <a:spcPct val="40000"/>
              </a:spcBef>
            </a:pPr>
            <a:r>
              <a:rPr lang="en-US" sz="2400" smtClean="0"/>
              <a:t>[Becker et al. 06] resequenced all trio members at 41 loci flagged by FAMHAP-3</a:t>
            </a:r>
          </a:p>
          <a:p>
            <a:pPr lvl="1" eaLnBrk="1" hangingPunct="1">
              <a:lnSpc>
                <a:spcPct val="90000"/>
              </a:lnSpc>
              <a:spcBef>
                <a:spcPct val="40000"/>
              </a:spcBef>
            </a:pPr>
            <a:r>
              <a:rPr lang="en-US" sz="2000" smtClean="0"/>
              <a:t>26 SNP genotypes in 23 trios were identified as true errors</a:t>
            </a:r>
          </a:p>
          <a:p>
            <a:pPr lvl="1" eaLnBrk="1" hangingPunct="1">
              <a:lnSpc>
                <a:spcPct val="90000"/>
              </a:lnSpc>
              <a:spcBef>
                <a:spcPct val="40000"/>
              </a:spcBef>
            </a:pPr>
            <a:r>
              <a:rPr lang="en-US" sz="2000" smtClean="0"/>
              <a:t>41*3-26=97 resequenced SNP genotypes agree with original calls (or are unknown)</a:t>
            </a:r>
          </a:p>
          <a:p>
            <a:pPr lvl="1" eaLnBrk="1" hangingPunct="1">
              <a:lnSpc>
                <a:spcPct val="90000"/>
              </a:lnSpc>
              <a:spcBef>
                <a:spcPct val="40000"/>
              </a:spcBef>
            </a:pPr>
            <a:endParaRPr lang="en-US" sz="2000" smtClean="0"/>
          </a:p>
        </p:txBody>
      </p:sp>
      <p:graphicFrame>
        <p:nvGraphicFramePr>
          <p:cNvPr id="7" name="Table 6"/>
          <p:cNvGraphicFramePr>
            <a:graphicFrameLocks noGrp="1"/>
          </p:cNvGraphicFramePr>
          <p:nvPr/>
        </p:nvGraphicFramePr>
        <p:xfrm>
          <a:off x="685800" y="2362200"/>
          <a:ext cx="7696198" cy="1981200"/>
        </p:xfrm>
        <a:graphic>
          <a:graphicData uri="http://schemas.openxmlformats.org/drawingml/2006/table">
            <a:tbl>
              <a:tblPr/>
              <a:tblGrid>
                <a:gridCol w="951340"/>
                <a:gridCol w="680059"/>
                <a:gridCol w="680059"/>
                <a:gridCol w="535130"/>
                <a:gridCol w="535130"/>
                <a:gridCol w="535130"/>
                <a:gridCol w="535130"/>
                <a:gridCol w="412496"/>
                <a:gridCol w="468238"/>
                <a:gridCol w="468238"/>
                <a:gridCol w="680059"/>
                <a:gridCol w="680059"/>
                <a:gridCol w="535130"/>
              </a:tblGrid>
              <a:tr h="775144">
                <a:tc>
                  <a:txBody>
                    <a:bodyPr/>
                    <a:lstStyle/>
                    <a:p>
                      <a:pPr algn="l" fontAlgn="b"/>
                      <a:r>
                        <a:rPr lang="en-US" sz="1300" b="0" i="0" u="none" strike="noStrike">
                          <a:latin typeface="Arial"/>
                        </a:rPr>
                        <a:t> </a:t>
                      </a:r>
                    </a:p>
                  </a:txBody>
                  <a:tcPr marL="8792" marR="8792" marT="8792" marB="0" anchor="b">
                    <a:lnL>
                      <a:noFill/>
                    </a:lnL>
                    <a:lnR w="6350" cap="flat" cmpd="sng" algn="ctr">
                      <a:solidFill>
                        <a:srgbClr val="000000"/>
                      </a:solidFill>
                      <a:prstDash val="solid"/>
                      <a:round/>
                      <a:headEnd type="none" w="med" len="med"/>
                      <a:tailEnd type="none" w="med" len="med"/>
                    </a:lnR>
                    <a:lnT>
                      <a:noFill/>
                    </a:lnT>
                    <a:lnB>
                      <a:noFill/>
                    </a:lnB>
                  </a:tcPr>
                </a:tc>
                <a:tc gridSpan="3">
                  <a:txBody>
                    <a:bodyPr/>
                    <a:lstStyle/>
                    <a:p>
                      <a:pPr algn="ctr" fontAlgn="b"/>
                      <a:r>
                        <a:rPr lang="en-US" sz="1300" b="0" i="0" u="none" strike="noStrike">
                          <a:latin typeface="Arial"/>
                        </a:rPr>
                        <a:t>Total Signals</a:t>
                      </a:r>
                    </a:p>
                  </a:txBody>
                  <a:tcPr marL="8792" marR="8792" marT="87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hMerge="1">
                  <a:txBody>
                    <a:bodyPr/>
                    <a:lstStyle/>
                    <a:p>
                      <a:endParaRPr lang="en-US"/>
                    </a:p>
                  </a:txBody>
                  <a:tcPr/>
                </a:tc>
                <a:tc gridSpan="3">
                  <a:txBody>
                    <a:bodyPr/>
                    <a:lstStyle/>
                    <a:p>
                      <a:pPr algn="ctr" fontAlgn="b"/>
                      <a:r>
                        <a:rPr lang="en-US" sz="1300" b="0" i="0" u="none" strike="noStrike">
                          <a:latin typeface="Arial"/>
                        </a:rPr>
                        <a:t>True Positives</a:t>
                      </a:r>
                    </a:p>
                  </a:txBody>
                  <a:tcPr marL="8792" marR="8792" marT="87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hMerge="1">
                  <a:txBody>
                    <a:bodyPr/>
                    <a:lstStyle/>
                    <a:p>
                      <a:endParaRPr lang="en-US"/>
                    </a:p>
                  </a:txBody>
                  <a:tcPr/>
                </a:tc>
                <a:tc gridSpan="3">
                  <a:txBody>
                    <a:bodyPr/>
                    <a:lstStyle/>
                    <a:p>
                      <a:pPr algn="ctr" fontAlgn="b"/>
                      <a:r>
                        <a:rPr lang="en-US" sz="1300" b="0" i="0" u="none" strike="noStrike">
                          <a:latin typeface="Arial"/>
                        </a:rPr>
                        <a:t>False Positives</a:t>
                      </a:r>
                    </a:p>
                  </a:txBody>
                  <a:tcPr marL="8792" marR="8792" marT="87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hMerge="1">
                  <a:txBody>
                    <a:bodyPr/>
                    <a:lstStyle/>
                    <a:p>
                      <a:endParaRPr lang="en-US"/>
                    </a:p>
                  </a:txBody>
                  <a:tcPr/>
                </a:tc>
                <a:tc gridSpan="3">
                  <a:txBody>
                    <a:bodyPr/>
                    <a:lstStyle/>
                    <a:p>
                      <a:pPr algn="ctr" fontAlgn="b"/>
                      <a:r>
                        <a:rPr lang="en-US" sz="1300" b="0" i="0" u="none" strike="noStrike">
                          <a:latin typeface="Arial"/>
                        </a:rPr>
                        <a:t>Unknown</a:t>
                      </a:r>
                    </a:p>
                  </a:txBody>
                  <a:tcPr marL="8792" marR="8792" marT="8792" marB="0" anchor="b">
                    <a:lnL w="635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n-US"/>
                    </a:p>
                  </a:txBody>
                  <a:tcPr/>
                </a:tc>
                <a:tc hMerge="1">
                  <a:txBody>
                    <a:bodyPr/>
                    <a:lstStyle/>
                    <a:p>
                      <a:endParaRPr lang="en-US"/>
                    </a:p>
                  </a:txBody>
                  <a:tcPr/>
                </a:tc>
              </a:tr>
              <a:tr h="301514">
                <a:tc>
                  <a:txBody>
                    <a:bodyPr/>
                    <a:lstStyle/>
                    <a:p>
                      <a:pPr algn="l" fontAlgn="b"/>
                      <a:r>
                        <a:rPr lang="en-US" sz="1300" b="0" i="0" u="none" strike="noStrike">
                          <a:latin typeface="Arial"/>
                        </a:rPr>
                        <a:t>FP Rate</a:t>
                      </a:r>
                    </a:p>
                  </a:txBody>
                  <a:tcPr marL="8792" marR="8792" marT="8792"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n-US" sz="1300" b="0" i="0" u="none" strike="noStrike">
                          <a:latin typeface="Arial"/>
                        </a:rPr>
                        <a:t>1%</a:t>
                      </a:r>
                    </a:p>
                  </a:txBody>
                  <a:tcPr marL="8792" marR="8792" marT="8792"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300" b="0" i="0" u="none" strike="noStrike">
                          <a:latin typeface="Arial"/>
                        </a:rPr>
                        <a:t>.5%</a:t>
                      </a:r>
                    </a:p>
                  </a:txBody>
                  <a:tcPr marL="8792" marR="8792" marT="879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300" b="0" i="0" u="none" strike="noStrike">
                          <a:latin typeface="Arial"/>
                        </a:rPr>
                        <a:t>.1%</a:t>
                      </a:r>
                    </a:p>
                  </a:txBody>
                  <a:tcPr marL="8792" marR="8792" marT="8792"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n-US" sz="1300" b="0" i="0" u="none" strike="noStrike">
                          <a:latin typeface="Arial"/>
                        </a:rPr>
                        <a:t>1%</a:t>
                      </a:r>
                    </a:p>
                  </a:txBody>
                  <a:tcPr marL="8792" marR="8792" marT="8792"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300" b="0" i="0" u="none" strike="noStrike">
                          <a:latin typeface="Arial"/>
                        </a:rPr>
                        <a:t>.5%</a:t>
                      </a:r>
                    </a:p>
                  </a:txBody>
                  <a:tcPr marL="8792" marR="8792" marT="879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300" b="0" i="0" u="none" strike="noStrike">
                          <a:latin typeface="Arial"/>
                        </a:rPr>
                        <a:t>.1%</a:t>
                      </a:r>
                    </a:p>
                  </a:txBody>
                  <a:tcPr marL="8792" marR="8792" marT="8792"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n-US" sz="1300" b="0" i="0" u="none" strike="noStrike">
                          <a:latin typeface="Arial"/>
                        </a:rPr>
                        <a:t>1%</a:t>
                      </a:r>
                    </a:p>
                  </a:txBody>
                  <a:tcPr marL="8792" marR="8792" marT="8792"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300" b="0" i="0" u="none" strike="noStrike">
                          <a:latin typeface="Arial"/>
                        </a:rPr>
                        <a:t>.5%</a:t>
                      </a:r>
                    </a:p>
                  </a:txBody>
                  <a:tcPr marL="8792" marR="8792" marT="879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300" b="0" i="0" u="none" strike="noStrike">
                          <a:latin typeface="Arial"/>
                        </a:rPr>
                        <a:t>.1%</a:t>
                      </a:r>
                    </a:p>
                  </a:txBody>
                  <a:tcPr marL="8792" marR="8792" marT="8792"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n-US" sz="1300" b="0" i="0" u="none" strike="noStrike">
                          <a:latin typeface="Arial"/>
                        </a:rPr>
                        <a:t>1%</a:t>
                      </a:r>
                    </a:p>
                  </a:txBody>
                  <a:tcPr marL="8792" marR="8792" marT="8792"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300" b="0" i="0" u="none" strike="noStrike">
                          <a:latin typeface="Arial"/>
                        </a:rPr>
                        <a:t>.5%</a:t>
                      </a:r>
                    </a:p>
                  </a:txBody>
                  <a:tcPr marL="8792" marR="8792" marT="879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300" b="0" i="0" u="none" strike="noStrike">
                          <a:latin typeface="Arial"/>
                        </a:rPr>
                        <a:t>.1%</a:t>
                      </a:r>
                    </a:p>
                  </a:txBody>
                  <a:tcPr marL="8792" marR="8792" marT="8792" marB="0" anchor="b">
                    <a:lnL>
                      <a:noFill/>
                    </a:lnL>
                    <a:lnR>
                      <a:noFill/>
                    </a:lnR>
                    <a:lnT>
                      <a:noFill/>
                    </a:lnT>
                    <a:lnB w="6350" cap="flat" cmpd="sng" algn="ctr">
                      <a:solidFill>
                        <a:srgbClr val="000000"/>
                      </a:solidFill>
                      <a:prstDash val="solid"/>
                      <a:round/>
                      <a:headEnd type="none" w="med" len="med"/>
                      <a:tailEnd type="none" w="med" len="med"/>
                    </a:lnB>
                  </a:tcPr>
                </a:tc>
              </a:tr>
              <a:tr h="301514">
                <a:tc>
                  <a:txBody>
                    <a:bodyPr/>
                    <a:lstStyle/>
                    <a:p>
                      <a:pPr algn="l" fontAlgn="b"/>
                      <a:r>
                        <a:rPr lang="en-US" sz="1300" b="0" i="0" u="none" strike="noStrike">
                          <a:latin typeface="Arial"/>
                        </a:rPr>
                        <a:t>Parents</a:t>
                      </a:r>
                    </a:p>
                  </a:txBody>
                  <a:tcPr marL="8792" marR="8792" marT="8792"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n-US" sz="1300" b="0" i="0" u="none" strike="noStrike">
                          <a:latin typeface="Arial"/>
                        </a:rPr>
                        <a:t>218</a:t>
                      </a:r>
                    </a:p>
                  </a:txBody>
                  <a:tcPr marL="8792" marR="8792" marT="8792"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300" b="0" i="0" u="none" strike="noStrike">
                          <a:latin typeface="Arial"/>
                        </a:rPr>
                        <a:t>127</a:t>
                      </a:r>
                    </a:p>
                  </a:txBody>
                  <a:tcPr marL="8792" marR="8792" marT="879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300" b="0" i="0" u="none" strike="noStrike">
                          <a:latin typeface="Arial"/>
                        </a:rPr>
                        <a:t>69</a:t>
                      </a:r>
                    </a:p>
                  </a:txBody>
                  <a:tcPr marL="8792" marR="8792" marT="8792"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n-US" sz="1300" b="0" i="0" u="none" strike="noStrike">
                          <a:latin typeface="Arial"/>
                        </a:rPr>
                        <a:t>9</a:t>
                      </a:r>
                    </a:p>
                  </a:txBody>
                  <a:tcPr marL="8792" marR="8792" marT="8792"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300" b="0" i="0" u="none" strike="noStrike">
                          <a:latin typeface="Arial"/>
                        </a:rPr>
                        <a:t>9</a:t>
                      </a:r>
                    </a:p>
                  </a:txBody>
                  <a:tcPr marL="8792" marR="8792" marT="879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300" b="0" i="0" u="none" strike="noStrike">
                          <a:latin typeface="Arial"/>
                        </a:rPr>
                        <a:t>8</a:t>
                      </a:r>
                    </a:p>
                  </a:txBody>
                  <a:tcPr marL="8792" marR="8792" marT="8792"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n-US" sz="1300" b="0" i="0" u="none" strike="noStrike">
                          <a:latin typeface="Arial"/>
                        </a:rPr>
                        <a:t>1</a:t>
                      </a:r>
                    </a:p>
                  </a:txBody>
                  <a:tcPr marL="8792" marR="8792" marT="8792"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300" b="0" i="0" u="none" strike="noStrike">
                          <a:latin typeface="Arial"/>
                        </a:rPr>
                        <a:t>0</a:t>
                      </a:r>
                    </a:p>
                  </a:txBody>
                  <a:tcPr marL="8792" marR="8792" marT="879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300" b="0" i="0" u="none" strike="noStrike">
                          <a:latin typeface="Arial"/>
                        </a:rPr>
                        <a:t>0</a:t>
                      </a:r>
                    </a:p>
                  </a:txBody>
                  <a:tcPr marL="8792" marR="8792" marT="8792"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n-US" sz="1300" b="0" i="0" u="none" strike="noStrike">
                          <a:latin typeface="Arial"/>
                        </a:rPr>
                        <a:t>208</a:t>
                      </a:r>
                    </a:p>
                  </a:txBody>
                  <a:tcPr marL="8792" marR="8792" marT="8792"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300" b="0" i="0" u="none" strike="noStrike">
                          <a:latin typeface="Arial"/>
                        </a:rPr>
                        <a:t>118</a:t>
                      </a:r>
                    </a:p>
                  </a:txBody>
                  <a:tcPr marL="8792" marR="8792" marT="879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300" b="0" i="0" u="none" strike="noStrike">
                          <a:latin typeface="Arial"/>
                        </a:rPr>
                        <a:t>91</a:t>
                      </a:r>
                    </a:p>
                  </a:txBody>
                  <a:tcPr marL="8792" marR="8792" marT="8792" marB="0" anchor="b">
                    <a:lnL>
                      <a:noFill/>
                    </a:lnL>
                    <a:lnR>
                      <a:noFill/>
                    </a:lnR>
                    <a:lnT w="6350" cap="flat" cmpd="sng" algn="ctr">
                      <a:solidFill>
                        <a:srgbClr val="000000"/>
                      </a:solidFill>
                      <a:prstDash val="solid"/>
                      <a:round/>
                      <a:headEnd type="none" w="med" len="med"/>
                      <a:tailEnd type="none" w="med" len="med"/>
                    </a:lnT>
                    <a:lnB>
                      <a:noFill/>
                    </a:lnB>
                  </a:tcPr>
                </a:tc>
              </a:tr>
              <a:tr h="301514">
                <a:tc>
                  <a:txBody>
                    <a:bodyPr/>
                    <a:lstStyle/>
                    <a:p>
                      <a:pPr algn="l" fontAlgn="b"/>
                      <a:r>
                        <a:rPr lang="en-US" sz="1300" b="0" i="0" u="none" strike="noStrike">
                          <a:latin typeface="Arial"/>
                        </a:rPr>
                        <a:t>Children</a:t>
                      </a:r>
                    </a:p>
                  </a:txBody>
                  <a:tcPr marL="8792" marR="8792" marT="8792"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n-US" sz="1300" b="0" i="0" u="none" strike="noStrike">
                          <a:latin typeface="Arial"/>
                        </a:rPr>
                        <a:t>104</a:t>
                      </a:r>
                    </a:p>
                  </a:txBody>
                  <a:tcPr marL="8792" marR="8792" marT="8792"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300" b="0" i="0" u="none" strike="noStrike">
                          <a:latin typeface="Arial"/>
                        </a:rPr>
                        <a:t>74</a:t>
                      </a:r>
                    </a:p>
                  </a:txBody>
                  <a:tcPr marL="8792" marR="8792" marT="879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300" b="0" i="0" u="none" strike="noStrike">
                          <a:latin typeface="Arial"/>
                        </a:rPr>
                        <a:t>24</a:t>
                      </a:r>
                    </a:p>
                  </a:txBody>
                  <a:tcPr marL="8792" marR="8792" marT="8792"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n-US" sz="1300" b="0" i="0" u="none" strike="noStrike">
                          <a:latin typeface="Arial"/>
                        </a:rPr>
                        <a:t>11</a:t>
                      </a:r>
                    </a:p>
                  </a:txBody>
                  <a:tcPr marL="8792" marR="8792" marT="8792"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300" b="0" i="0" u="none" strike="noStrike">
                          <a:latin typeface="Arial"/>
                        </a:rPr>
                        <a:t>11</a:t>
                      </a:r>
                    </a:p>
                  </a:txBody>
                  <a:tcPr marL="8792" marR="8792" marT="879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300" b="0" i="0" u="none" strike="noStrike">
                          <a:latin typeface="Arial"/>
                        </a:rPr>
                        <a:t>11</a:t>
                      </a:r>
                    </a:p>
                  </a:txBody>
                  <a:tcPr marL="8792" marR="8792" marT="8792"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n-US" sz="1300" b="0" i="0" u="none" strike="noStrike">
                          <a:latin typeface="Arial"/>
                        </a:rPr>
                        <a:t>3</a:t>
                      </a:r>
                    </a:p>
                  </a:txBody>
                  <a:tcPr marL="8792" marR="8792" marT="8792"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300" b="0" i="0" u="none" strike="noStrike">
                          <a:latin typeface="Arial"/>
                        </a:rPr>
                        <a:t>3</a:t>
                      </a:r>
                    </a:p>
                  </a:txBody>
                  <a:tcPr marL="8792" marR="8792" marT="879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300" b="0" i="0" u="none" strike="noStrike">
                          <a:latin typeface="Arial"/>
                        </a:rPr>
                        <a:t>2</a:t>
                      </a:r>
                    </a:p>
                  </a:txBody>
                  <a:tcPr marL="8792" marR="8792" marT="8792"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n-US" sz="1300" b="0" i="0" u="none" strike="noStrike">
                          <a:latin typeface="Arial"/>
                        </a:rPr>
                        <a:t>90</a:t>
                      </a:r>
                    </a:p>
                  </a:txBody>
                  <a:tcPr marL="8792" marR="8792" marT="8792"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300" b="0" i="0" u="none" strike="noStrike">
                          <a:latin typeface="Arial"/>
                        </a:rPr>
                        <a:t>60</a:t>
                      </a:r>
                    </a:p>
                  </a:txBody>
                  <a:tcPr marL="8792" marR="8792" marT="879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300" b="0" i="0" u="none" strike="noStrike">
                          <a:latin typeface="Arial"/>
                        </a:rPr>
                        <a:t>11</a:t>
                      </a:r>
                    </a:p>
                  </a:txBody>
                  <a:tcPr marL="8792" marR="8792" marT="8792" marB="0" anchor="b">
                    <a:lnL>
                      <a:noFill/>
                    </a:lnL>
                    <a:lnR>
                      <a:noFill/>
                    </a:lnR>
                    <a:lnT>
                      <a:noFill/>
                    </a:lnT>
                    <a:lnB w="6350" cap="flat" cmpd="sng" algn="ctr">
                      <a:solidFill>
                        <a:srgbClr val="000000"/>
                      </a:solidFill>
                      <a:prstDash val="solid"/>
                      <a:round/>
                      <a:headEnd type="none" w="med" len="med"/>
                      <a:tailEnd type="none" w="med" len="med"/>
                    </a:lnB>
                  </a:tcPr>
                </a:tc>
              </a:tr>
              <a:tr h="301514">
                <a:tc>
                  <a:txBody>
                    <a:bodyPr/>
                    <a:lstStyle/>
                    <a:p>
                      <a:pPr algn="l" fontAlgn="b"/>
                      <a:r>
                        <a:rPr lang="en-US" sz="1300" b="1" i="0" u="none" strike="noStrike">
                          <a:latin typeface="Arial"/>
                        </a:rPr>
                        <a:t>Total</a:t>
                      </a:r>
                    </a:p>
                  </a:txBody>
                  <a:tcPr marL="8792" marR="8792" marT="8792"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n-US" sz="1300" b="1" i="0" u="none" strike="noStrike">
                          <a:latin typeface="Arial"/>
                        </a:rPr>
                        <a:t>322</a:t>
                      </a:r>
                    </a:p>
                  </a:txBody>
                  <a:tcPr marL="8792" marR="8792" marT="8792"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300" b="1" i="0" u="none" strike="noStrike">
                          <a:latin typeface="Arial"/>
                        </a:rPr>
                        <a:t>201</a:t>
                      </a:r>
                    </a:p>
                  </a:txBody>
                  <a:tcPr marL="8792" marR="8792" marT="879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300" b="1" i="0" u="none" strike="noStrike">
                          <a:latin typeface="Arial"/>
                        </a:rPr>
                        <a:t>93</a:t>
                      </a:r>
                    </a:p>
                  </a:txBody>
                  <a:tcPr marL="8792" marR="8792" marT="8792"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n-US" sz="1300" b="1" i="0" u="none" strike="noStrike">
                          <a:latin typeface="Arial"/>
                        </a:rPr>
                        <a:t>20</a:t>
                      </a:r>
                    </a:p>
                  </a:txBody>
                  <a:tcPr marL="8792" marR="8792" marT="8792"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300" b="1" i="0" u="none" strike="noStrike">
                          <a:latin typeface="Arial"/>
                        </a:rPr>
                        <a:t>20</a:t>
                      </a:r>
                    </a:p>
                  </a:txBody>
                  <a:tcPr marL="8792" marR="8792" marT="879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300" b="1" i="0" u="none" strike="noStrike">
                          <a:latin typeface="Arial"/>
                        </a:rPr>
                        <a:t>19</a:t>
                      </a:r>
                    </a:p>
                  </a:txBody>
                  <a:tcPr marL="8792" marR="8792" marT="8792"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n-US" sz="1300" b="1" i="0" u="none" strike="noStrike">
                          <a:latin typeface="Arial"/>
                        </a:rPr>
                        <a:t>4</a:t>
                      </a:r>
                    </a:p>
                  </a:txBody>
                  <a:tcPr marL="8792" marR="8792" marT="8792"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300" b="1" i="0" u="none" strike="noStrike">
                          <a:latin typeface="Arial"/>
                        </a:rPr>
                        <a:t>3</a:t>
                      </a:r>
                    </a:p>
                  </a:txBody>
                  <a:tcPr marL="8792" marR="8792" marT="879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300" b="1" i="0" u="none" strike="noStrike">
                          <a:latin typeface="Arial"/>
                        </a:rPr>
                        <a:t>2</a:t>
                      </a:r>
                    </a:p>
                  </a:txBody>
                  <a:tcPr marL="8792" marR="8792" marT="8792"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n-US" sz="1300" b="1" i="0" u="none" strike="noStrike">
                          <a:latin typeface="Arial"/>
                        </a:rPr>
                        <a:t>298</a:t>
                      </a:r>
                    </a:p>
                  </a:txBody>
                  <a:tcPr marL="8792" marR="8792" marT="8792"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300" b="1" i="0" u="none" strike="noStrike">
                          <a:latin typeface="Arial"/>
                        </a:rPr>
                        <a:t>178</a:t>
                      </a:r>
                    </a:p>
                  </a:txBody>
                  <a:tcPr marL="8792" marR="8792" marT="879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300" b="1" i="0" u="none" strike="noStrike" dirty="0">
                          <a:latin typeface="Arial"/>
                        </a:rPr>
                        <a:t>72</a:t>
                      </a:r>
                    </a:p>
                  </a:txBody>
                  <a:tcPr marL="8792" marR="8792" marT="8792" marB="0" anchor="b">
                    <a:lnL>
                      <a:noFill/>
                    </a:lnL>
                    <a:lnR>
                      <a:noFill/>
                    </a:lnR>
                    <a:lnT w="6350" cap="flat" cmpd="sng" algn="ctr">
                      <a:solidFill>
                        <a:srgbClr val="000000"/>
                      </a:solidFill>
                      <a:prstDash val="solid"/>
                      <a:round/>
                      <a:headEnd type="none" w="med" len="med"/>
                      <a:tailEnd type="none" w="med" len="med"/>
                    </a:lnT>
                    <a:lnB>
                      <a:noFill/>
                    </a:lnB>
                  </a:tcPr>
                </a:tc>
              </a:tr>
            </a:tbl>
          </a:graphicData>
        </a:graphic>
      </p:graphicFrame>
      <p:sp>
        <p:nvSpPr>
          <p:cNvPr id="69700" name="Right Arrow 8">
            <a:hlinkClick r:id="rId3" action="ppaction://hlinksldjump"/>
          </p:cNvPr>
          <p:cNvSpPr>
            <a:spLocks noChangeArrowheads="1"/>
          </p:cNvSpPr>
          <p:nvPr/>
        </p:nvSpPr>
        <p:spPr bwMode="auto">
          <a:xfrm rot="16200000">
            <a:off x="8020050" y="5086350"/>
            <a:ext cx="609600" cy="419100"/>
          </a:xfrm>
          <a:prstGeom prst="rightArrow">
            <a:avLst>
              <a:gd name="adj1" fmla="val 50000"/>
              <a:gd name="adj2" fmla="val 72727"/>
            </a:avLst>
          </a:prstGeom>
          <a:solidFill>
            <a:schemeClr val="accent1"/>
          </a:solidFill>
          <a:ln w="9525" algn="ctr">
            <a:solidFill>
              <a:schemeClr val="tx1"/>
            </a:solidFill>
            <a:round/>
            <a:headEnd/>
            <a:tailEnd/>
          </a:ln>
        </p:spPr>
        <p:txBody>
          <a:bodyPr vert="eaVert"/>
          <a:lstStyle/>
          <a:p>
            <a:pPr eaLnBrk="0" hangingPunct="0"/>
            <a:endParaRPr lang="en-US" sz="1800"/>
          </a:p>
        </p:txBody>
      </p:sp>
      <p:sp>
        <p:nvSpPr>
          <p:cNvPr id="69701" name="Down Arrow 9">
            <a:hlinkClick r:id="rId4" action="ppaction://hlinksldjump"/>
          </p:cNvPr>
          <p:cNvSpPr>
            <a:spLocks noChangeArrowheads="1"/>
          </p:cNvSpPr>
          <p:nvPr/>
        </p:nvSpPr>
        <p:spPr bwMode="auto">
          <a:xfrm>
            <a:off x="228600" y="5486400"/>
            <a:ext cx="381000" cy="609600"/>
          </a:xfrm>
          <a:prstGeom prst="downArrow">
            <a:avLst>
              <a:gd name="adj1" fmla="val 50000"/>
              <a:gd name="adj2" fmla="val 50000"/>
            </a:avLst>
          </a:prstGeom>
          <a:solidFill>
            <a:schemeClr val="accent1"/>
          </a:solidFill>
          <a:ln w="9525" algn="ctr">
            <a:solidFill>
              <a:schemeClr val="tx1"/>
            </a:solidFill>
            <a:round/>
            <a:headEnd/>
            <a:tailEnd/>
          </a:ln>
        </p:spPr>
        <p:txBody>
          <a:bodyPr/>
          <a:lstStyle/>
          <a:p>
            <a:pPr eaLnBrk="0" hangingPunct="0"/>
            <a:endParaRPr lang="en-US" sz="1800"/>
          </a:p>
        </p:txBody>
      </p:sp>
      <p:sp>
        <p:nvSpPr>
          <p:cNvPr id="8" name="Slide Number Placeholder 7"/>
          <p:cNvSpPr>
            <a:spLocks noGrp="1"/>
          </p:cNvSpPr>
          <p:nvPr>
            <p:ph type="sldNum" sz="quarter" idx="12"/>
          </p:nvPr>
        </p:nvSpPr>
        <p:spPr/>
        <p:txBody>
          <a:bodyPr/>
          <a:lstStyle/>
          <a:p>
            <a:pPr>
              <a:defRPr/>
            </a:pPr>
            <a:fld id="{33F715B6-B6C2-4407-8CFF-EAACF463792E}" type="slidenum">
              <a:rPr lang="en-US" smtClean="0"/>
              <a:pPr>
                <a:defRPr/>
              </a:pPr>
              <a:t>187</a:t>
            </a:fld>
            <a:endParaRPr lang="en-US"/>
          </a:p>
        </p:txBody>
      </p:sp>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1" name="Rectangle 2"/>
          <p:cNvSpPr>
            <a:spLocks noGrp="1" noChangeArrowheads="1"/>
          </p:cNvSpPr>
          <p:nvPr>
            <p:ph type="title" idx="4294967295"/>
          </p:nvPr>
        </p:nvSpPr>
        <p:spPr>
          <a:xfrm>
            <a:off x="1350963" y="214313"/>
            <a:ext cx="7793037" cy="1462087"/>
          </a:xfrm>
        </p:spPr>
        <p:txBody>
          <a:bodyPr/>
          <a:lstStyle/>
          <a:p>
            <a:pPr eaLnBrk="1" hangingPunct="1"/>
            <a:r>
              <a:rPr lang="en-US" smtClean="0"/>
              <a:t>Error Model Comparison</a:t>
            </a:r>
            <a:br>
              <a:rPr lang="en-US" smtClean="0"/>
            </a:br>
            <a:endParaRPr lang="en-US" smtClean="0"/>
          </a:p>
        </p:txBody>
      </p:sp>
      <p:graphicFrame>
        <p:nvGraphicFramePr>
          <p:cNvPr id="32770" name="Object 4"/>
          <p:cNvGraphicFramePr>
            <a:graphicFrameLocks noChangeAspect="1"/>
          </p:cNvGraphicFramePr>
          <p:nvPr/>
        </p:nvGraphicFramePr>
        <p:xfrm>
          <a:off x="1143000" y="1905000"/>
          <a:ext cx="7315200" cy="4681538"/>
        </p:xfrm>
        <a:graphic>
          <a:graphicData uri="http://schemas.openxmlformats.org/presentationml/2006/ole">
            <p:oleObj spid="_x0000_s295938" name="Chart" r:id="rId4" imgW="7866000" imgH="5133240" progId="Excel.Sheet.8">
              <p:embed/>
            </p:oleObj>
          </a:graphicData>
        </a:graphic>
      </p:graphicFrame>
      <p:sp>
        <p:nvSpPr>
          <p:cNvPr id="32772" name="Right Arrow 4">
            <a:hlinkClick r:id="rId5" action="ppaction://hlinksldjump"/>
          </p:cNvPr>
          <p:cNvSpPr>
            <a:spLocks noChangeArrowheads="1"/>
          </p:cNvSpPr>
          <p:nvPr/>
        </p:nvSpPr>
        <p:spPr bwMode="auto">
          <a:xfrm rot="16200000">
            <a:off x="8401050" y="5657850"/>
            <a:ext cx="609600" cy="495300"/>
          </a:xfrm>
          <a:prstGeom prst="rightArrow">
            <a:avLst>
              <a:gd name="adj1" fmla="val 50000"/>
              <a:gd name="adj2" fmla="val 61538"/>
            </a:avLst>
          </a:prstGeom>
          <a:solidFill>
            <a:schemeClr val="accent1"/>
          </a:solidFill>
          <a:ln w="9525" algn="ctr">
            <a:solidFill>
              <a:schemeClr val="tx1"/>
            </a:solidFill>
            <a:round/>
            <a:headEnd/>
            <a:tailEnd/>
          </a:ln>
        </p:spPr>
        <p:txBody>
          <a:bodyPr vert="eaVert"/>
          <a:lstStyle/>
          <a:p>
            <a:pPr eaLnBrk="0" hangingPunct="0"/>
            <a:endParaRPr lang="en-US" sz="1800"/>
          </a:p>
        </p:txBody>
      </p:sp>
      <p:sp>
        <p:nvSpPr>
          <p:cNvPr id="32773" name="Down Arrow 5">
            <a:hlinkClick r:id="rId6" action="ppaction://hlinksldjump"/>
          </p:cNvPr>
          <p:cNvSpPr>
            <a:spLocks noChangeArrowheads="1"/>
          </p:cNvSpPr>
          <p:nvPr/>
        </p:nvSpPr>
        <p:spPr bwMode="auto">
          <a:xfrm>
            <a:off x="228600" y="5486400"/>
            <a:ext cx="381000" cy="609600"/>
          </a:xfrm>
          <a:prstGeom prst="downArrow">
            <a:avLst>
              <a:gd name="adj1" fmla="val 50000"/>
              <a:gd name="adj2" fmla="val 50000"/>
            </a:avLst>
          </a:prstGeom>
          <a:solidFill>
            <a:schemeClr val="accent1"/>
          </a:solidFill>
          <a:ln w="9525" algn="ctr">
            <a:solidFill>
              <a:schemeClr val="tx1"/>
            </a:solidFill>
            <a:round/>
            <a:headEnd/>
            <a:tailEnd/>
          </a:ln>
        </p:spPr>
        <p:txBody>
          <a:bodyPr/>
          <a:lstStyle/>
          <a:p>
            <a:pPr eaLnBrk="0" hangingPunct="0"/>
            <a:endParaRPr lang="en-US" sz="1800"/>
          </a:p>
        </p:txBody>
      </p:sp>
      <p:sp>
        <p:nvSpPr>
          <p:cNvPr id="6" name="Slide Number Placeholder 5"/>
          <p:cNvSpPr>
            <a:spLocks noGrp="1"/>
          </p:cNvSpPr>
          <p:nvPr>
            <p:ph type="sldNum" sz="quarter" idx="12"/>
          </p:nvPr>
        </p:nvSpPr>
        <p:spPr/>
        <p:txBody>
          <a:bodyPr/>
          <a:lstStyle/>
          <a:p>
            <a:pPr>
              <a:defRPr/>
            </a:pPr>
            <a:fld id="{193C4F32-5F53-4DA8-A041-9089F3E61399}" type="slidenum">
              <a:rPr lang="en-US" smtClean="0"/>
              <a:pPr>
                <a:defRPr/>
              </a:pPr>
              <a:t>188</a:t>
            </a:fld>
            <a:endParaRPr lang="en-US"/>
          </a:p>
        </p:txBody>
      </p:sp>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5" name="Rectangle 2"/>
          <p:cNvSpPr>
            <a:spLocks noGrp="1" noChangeArrowheads="1"/>
          </p:cNvSpPr>
          <p:nvPr>
            <p:ph type="title"/>
          </p:nvPr>
        </p:nvSpPr>
        <p:spPr/>
        <p:txBody>
          <a:bodyPr/>
          <a:lstStyle/>
          <a:p>
            <a:pPr eaLnBrk="1" hangingPunct="1"/>
            <a:r>
              <a:rPr lang="en-US" smtClean="0"/>
              <a:t>Effect of Population Size</a:t>
            </a:r>
            <a:br>
              <a:rPr lang="en-US" smtClean="0"/>
            </a:br>
            <a:endParaRPr lang="en-US" smtClean="0"/>
          </a:p>
        </p:txBody>
      </p:sp>
      <p:graphicFrame>
        <p:nvGraphicFramePr>
          <p:cNvPr id="33794" name="Object 6"/>
          <p:cNvGraphicFramePr>
            <a:graphicFrameLocks noChangeAspect="1"/>
          </p:cNvGraphicFramePr>
          <p:nvPr/>
        </p:nvGraphicFramePr>
        <p:xfrm>
          <a:off x="1295400" y="1828800"/>
          <a:ext cx="7162800" cy="4841875"/>
        </p:xfrm>
        <a:graphic>
          <a:graphicData uri="http://schemas.openxmlformats.org/presentationml/2006/ole">
            <p:oleObj spid="_x0000_s296962" name="Chart" r:id="rId4" imgW="8539200" imgH="5885280" progId="Excel.Sheet.8">
              <p:embed/>
            </p:oleObj>
          </a:graphicData>
        </a:graphic>
      </p:graphicFrame>
      <p:sp>
        <p:nvSpPr>
          <p:cNvPr id="33796" name="Right Arrow 3">
            <a:hlinkClick r:id="rId5" action="ppaction://hlinksldjump"/>
          </p:cNvPr>
          <p:cNvSpPr>
            <a:spLocks noChangeArrowheads="1"/>
          </p:cNvSpPr>
          <p:nvPr/>
        </p:nvSpPr>
        <p:spPr bwMode="auto">
          <a:xfrm rot="16200000">
            <a:off x="8477250" y="5734050"/>
            <a:ext cx="609600" cy="342900"/>
          </a:xfrm>
          <a:prstGeom prst="rightArrow">
            <a:avLst>
              <a:gd name="adj1" fmla="val 50000"/>
              <a:gd name="adj2" fmla="val 88889"/>
            </a:avLst>
          </a:prstGeom>
          <a:solidFill>
            <a:schemeClr val="accent1"/>
          </a:solidFill>
          <a:ln w="9525" algn="ctr">
            <a:solidFill>
              <a:schemeClr val="tx1"/>
            </a:solidFill>
            <a:round/>
            <a:headEnd/>
            <a:tailEnd/>
          </a:ln>
        </p:spPr>
        <p:txBody>
          <a:bodyPr vert="eaVert"/>
          <a:lstStyle/>
          <a:p>
            <a:pPr eaLnBrk="0" hangingPunct="0"/>
            <a:endParaRPr lang="en-US" sz="1800"/>
          </a:p>
        </p:txBody>
      </p:sp>
      <p:sp>
        <p:nvSpPr>
          <p:cNvPr id="5" name="Slide Number Placeholder 4"/>
          <p:cNvSpPr>
            <a:spLocks noGrp="1"/>
          </p:cNvSpPr>
          <p:nvPr>
            <p:ph type="sldNum" sz="quarter" idx="12"/>
          </p:nvPr>
        </p:nvSpPr>
        <p:spPr/>
        <p:txBody>
          <a:bodyPr/>
          <a:lstStyle/>
          <a:p>
            <a:pPr>
              <a:defRPr/>
            </a:pPr>
            <a:fld id="{8CC908DA-0DFE-4EDA-AE5D-91705EA103D4}" type="slidenum">
              <a:rPr lang="en-US" smtClean="0"/>
              <a:pPr>
                <a:defRPr/>
              </a:pPr>
              <a:t>189</a:t>
            </a:fld>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Title 1"/>
          <p:cNvSpPr>
            <a:spLocks noGrp="1"/>
          </p:cNvSpPr>
          <p:nvPr>
            <p:ph type="title"/>
          </p:nvPr>
        </p:nvSpPr>
        <p:spPr>
          <a:xfrm>
            <a:off x="1150938" y="214313"/>
            <a:ext cx="7793037" cy="623887"/>
          </a:xfrm>
        </p:spPr>
        <p:txBody>
          <a:bodyPr/>
          <a:lstStyle/>
          <a:p>
            <a:r>
              <a:rPr lang="en-US" smtClean="0"/>
              <a:t>Outline</a:t>
            </a:r>
          </a:p>
        </p:txBody>
      </p:sp>
      <p:sp>
        <p:nvSpPr>
          <p:cNvPr id="36867" name="Content Placeholder 2"/>
          <p:cNvSpPr>
            <a:spLocks noGrp="1"/>
          </p:cNvSpPr>
          <p:nvPr>
            <p:ph idx="1"/>
          </p:nvPr>
        </p:nvSpPr>
        <p:spPr>
          <a:xfrm>
            <a:off x="457200" y="1981200"/>
            <a:ext cx="8382000" cy="4648200"/>
          </a:xfrm>
        </p:spPr>
        <p:txBody>
          <a:bodyPr>
            <a:normAutofit fontScale="62500" lnSpcReduction="20000"/>
          </a:bodyPr>
          <a:lstStyle/>
          <a:p>
            <a:pPr>
              <a:defRPr/>
            </a:pPr>
            <a:r>
              <a:rPr lang="en-US" dirty="0" smtClean="0"/>
              <a:t>Introduction</a:t>
            </a:r>
          </a:p>
          <a:p>
            <a:pPr>
              <a:defRPr/>
            </a:pPr>
            <a:endParaRPr lang="en-US" dirty="0" smtClean="0"/>
          </a:p>
          <a:p>
            <a:pPr>
              <a:defRPr/>
            </a:pPr>
            <a:r>
              <a:rPr lang="en-US" dirty="0" smtClean="0"/>
              <a:t>Hidden Markov Models of Haplotype Diversity</a:t>
            </a:r>
          </a:p>
          <a:p>
            <a:pPr>
              <a:defRPr/>
            </a:pPr>
            <a:endParaRPr lang="en-US" dirty="0" smtClean="0"/>
          </a:p>
          <a:p>
            <a:pPr>
              <a:defRPr/>
            </a:pPr>
            <a:r>
              <a:rPr lang="en-US" dirty="0" smtClean="0">
                <a:solidFill>
                  <a:srgbClr val="FF0000"/>
                </a:solidFill>
              </a:rPr>
              <a:t>Genotype Error Detection using Hidden Markov Models of Haplotype Diversity</a:t>
            </a:r>
          </a:p>
          <a:p>
            <a:pPr lvl="1" eaLnBrk="1" hangingPunct="1">
              <a:lnSpc>
                <a:spcPct val="80000"/>
              </a:lnSpc>
              <a:spcBef>
                <a:spcPct val="0"/>
              </a:spcBef>
              <a:buSzPct val="100000"/>
              <a:defRPr/>
            </a:pPr>
            <a:r>
              <a:rPr lang="en-US" sz="1800" dirty="0" smtClean="0"/>
              <a:t>Motivation</a:t>
            </a:r>
          </a:p>
          <a:p>
            <a:pPr lvl="1" eaLnBrk="1" hangingPunct="1">
              <a:lnSpc>
                <a:spcPct val="80000"/>
              </a:lnSpc>
              <a:spcBef>
                <a:spcPct val="0"/>
              </a:spcBef>
              <a:buSzPct val="100000"/>
              <a:buFont typeface="Wingdings" pitchFamily="2" charset="2"/>
              <a:buNone/>
              <a:defRPr/>
            </a:pPr>
            <a:endParaRPr lang="en-US" sz="1800" dirty="0" smtClean="0"/>
          </a:p>
          <a:p>
            <a:pPr lvl="1" eaLnBrk="1" hangingPunct="1">
              <a:lnSpc>
                <a:spcPct val="80000"/>
              </a:lnSpc>
              <a:spcBef>
                <a:spcPct val="0"/>
              </a:spcBef>
              <a:buSzPct val="100000"/>
              <a:defRPr/>
            </a:pPr>
            <a:r>
              <a:rPr lang="en-US" sz="1800" dirty="0" smtClean="0"/>
              <a:t>Likelihood Sensitivity Approach to Error Detection</a:t>
            </a:r>
          </a:p>
          <a:p>
            <a:pPr lvl="1" eaLnBrk="1" hangingPunct="1">
              <a:lnSpc>
                <a:spcPct val="80000"/>
              </a:lnSpc>
              <a:spcBef>
                <a:spcPct val="0"/>
              </a:spcBef>
              <a:buSzPct val="100000"/>
              <a:defRPr/>
            </a:pPr>
            <a:endParaRPr lang="en-US" sz="1800" dirty="0" smtClean="0"/>
          </a:p>
          <a:p>
            <a:pPr lvl="1" eaLnBrk="1" hangingPunct="1">
              <a:lnSpc>
                <a:spcPct val="80000"/>
              </a:lnSpc>
              <a:spcBef>
                <a:spcPct val="0"/>
              </a:spcBef>
              <a:buSzPct val="100000"/>
              <a:defRPr/>
            </a:pPr>
            <a:r>
              <a:rPr lang="en-US" sz="1800" dirty="0" smtClean="0"/>
              <a:t>Hidden Markov Model of Haplotype Diversity</a:t>
            </a:r>
          </a:p>
          <a:p>
            <a:pPr lvl="1" eaLnBrk="1" hangingPunct="1">
              <a:lnSpc>
                <a:spcPct val="80000"/>
              </a:lnSpc>
              <a:spcBef>
                <a:spcPct val="0"/>
              </a:spcBef>
              <a:buSzPct val="100000"/>
              <a:defRPr/>
            </a:pPr>
            <a:endParaRPr lang="en-US" sz="1800" dirty="0" smtClean="0"/>
          </a:p>
          <a:p>
            <a:pPr lvl="1" eaLnBrk="1" hangingPunct="1">
              <a:lnSpc>
                <a:spcPct val="80000"/>
              </a:lnSpc>
              <a:spcBef>
                <a:spcPct val="0"/>
              </a:spcBef>
              <a:buSzPct val="100000"/>
              <a:defRPr/>
            </a:pPr>
            <a:r>
              <a:rPr lang="en-US" sz="1800" dirty="0" smtClean="0"/>
              <a:t>Efficiently Computable Likelihood functions</a:t>
            </a:r>
          </a:p>
          <a:p>
            <a:pPr lvl="1" eaLnBrk="1" hangingPunct="1">
              <a:lnSpc>
                <a:spcPct val="80000"/>
              </a:lnSpc>
              <a:spcBef>
                <a:spcPct val="0"/>
              </a:spcBef>
              <a:buSzPct val="100000"/>
              <a:defRPr/>
            </a:pPr>
            <a:endParaRPr lang="en-US" sz="1800" dirty="0" smtClean="0"/>
          </a:p>
          <a:p>
            <a:pPr lvl="1" eaLnBrk="1" hangingPunct="1">
              <a:lnSpc>
                <a:spcPct val="80000"/>
              </a:lnSpc>
              <a:spcBef>
                <a:spcPct val="0"/>
              </a:spcBef>
              <a:buSzPct val="100000"/>
              <a:defRPr/>
            </a:pPr>
            <a:r>
              <a:rPr lang="en-US" sz="1800" dirty="0" smtClean="0"/>
              <a:t>Experimental Results</a:t>
            </a:r>
            <a:endParaRPr lang="en-US" dirty="0" smtClean="0"/>
          </a:p>
          <a:p>
            <a:pPr>
              <a:buNone/>
              <a:defRPr/>
            </a:pPr>
            <a:endParaRPr lang="en-US" dirty="0" smtClean="0"/>
          </a:p>
          <a:p>
            <a:pPr>
              <a:defRPr/>
            </a:pPr>
            <a:r>
              <a:rPr lang="en-US" dirty="0" smtClean="0"/>
              <a:t>Imputation-based Local Ancestry Inference in Admixed Populations</a:t>
            </a:r>
          </a:p>
          <a:p>
            <a:pPr>
              <a:defRPr/>
            </a:pPr>
            <a:endParaRPr lang="en-US" dirty="0" smtClean="0"/>
          </a:p>
          <a:p>
            <a:pPr>
              <a:defRPr/>
            </a:pPr>
            <a:r>
              <a:rPr lang="en-US" dirty="0" smtClean="0"/>
              <a:t>Single Individual Genotyping from Low-Coverage Sequencing Data</a:t>
            </a:r>
          </a:p>
          <a:p>
            <a:pPr>
              <a:defRPr/>
            </a:pPr>
            <a:endParaRPr lang="en-US" dirty="0" smtClean="0"/>
          </a:p>
          <a:p>
            <a:pPr>
              <a:defRPr/>
            </a:pPr>
            <a:r>
              <a:rPr lang="en-US" dirty="0" smtClean="0"/>
              <a:t>Conclusion</a:t>
            </a:r>
          </a:p>
        </p:txBody>
      </p:sp>
      <p:sp>
        <p:nvSpPr>
          <p:cNvPr id="4" name="Slide Number Placeholder 3"/>
          <p:cNvSpPr>
            <a:spLocks noGrp="1"/>
          </p:cNvSpPr>
          <p:nvPr>
            <p:ph type="sldNum" sz="quarter" idx="12"/>
          </p:nvPr>
        </p:nvSpPr>
        <p:spPr/>
        <p:txBody>
          <a:bodyPr/>
          <a:lstStyle/>
          <a:p>
            <a:pPr>
              <a:defRPr/>
            </a:pPr>
            <a:fld id="{33F715B6-B6C2-4407-8CFF-EAACF463792E}" type="slidenum">
              <a:rPr lang="en-US" smtClean="0"/>
              <a:pPr>
                <a:defRPr/>
              </a:pPr>
              <a:t>19</a:t>
            </a:fld>
            <a:endParaRPr lang="en-US"/>
          </a:p>
        </p:txBody>
      </p:sp>
      <p:pic>
        <p:nvPicPr>
          <p:cNvPr id="5" name="Kennedy_V3.pptx454.wav">
            <a:hlinkClick r:id="" action="ppaction://media"/>
          </p:cNvPr>
          <p:cNvPicPr>
            <a:picLocks noRot="1" noChangeAspect="1"/>
          </p:cNvPicPr>
          <p:nvPr>
            <a:audioFile r:link="rId1"/>
          </p:nvPr>
        </p:nvPicPr>
        <p:blipFill>
          <a:blip r:embed="rId3" cstate="print"/>
          <a:stretch>
            <a:fillRect/>
          </a:stretch>
        </p:blipFill>
        <p:spPr>
          <a:xfrm>
            <a:off x="8696325" y="6410325"/>
            <a:ext cx="304800" cy="304800"/>
          </a:xfrm>
          <a:prstGeom prst="rect">
            <a:avLst/>
          </a:prstGeom>
        </p:spPr>
      </p:pic>
    </p:spTree>
  </p:cSld>
  <p:clrMapOvr>
    <a:masterClrMapping/>
  </p:clrMapOvr>
  <p:transition advTm="513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1250" name="Rectangle 2"/>
          <p:cNvSpPr>
            <a:spLocks noGrp="1" noChangeArrowheads="1"/>
          </p:cNvSpPr>
          <p:nvPr>
            <p:ph type="title" idx="4294967295"/>
          </p:nvPr>
        </p:nvSpPr>
        <p:spPr>
          <a:xfrm>
            <a:off x="1350963" y="214313"/>
            <a:ext cx="7793037" cy="1462087"/>
          </a:xfrm>
        </p:spPr>
        <p:txBody>
          <a:bodyPr/>
          <a:lstStyle/>
          <a:p>
            <a:pPr eaLnBrk="1" hangingPunct="1"/>
            <a:r>
              <a:rPr lang="en-US" smtClean="0"/>
              <a:t>Binomial Distribution </a:t>
            </a:r>
            <a:br>
              <a:rPr lang="en-US" smtClean="0"/>
            </a:br>
            <a:endParaRPr lang="en-US" smtClean="0"/>
          </a:p>
        </p:txBody>
      </p:sp>
      <p:pic>
        <p:nvPicPr>
          <p:cNvPr id="181253" name="Picture 2"/>
          <p:cNvPicPr>
            <a:picLocks noChangeAspect="1" noChangeArrowheads="1"/>
          </p:cNvPicPr>
          <p:nvPr/>
        </p:nvPicPr>
        <p:blipFill>
          <a:blip r:embed="rId3" cstate="print"/>
          <a:srcRect/>
          <a:stretch>
            <a:fillRect/>
          </a:stretch>
        </p:blipFill>
        <p:spPr bwMode="auto">
          <a:xfrm>
            <a:off x="3505200" y="3505200"/>
            <a:ext cx="1343025" cy="485775"/>
          </a:xfrm>
          <a:prstGeom prst="rect">
            <a:avLst/>
          </a:prstGeom>
          <a:noFill/>
          <a:ln w="9525">
            <a:noFill/>
            <a:miter lim="800000"/>
            <a:headEnd/>
            <a:tailEnd/>
          </a:ln>
        </p:spPr>
      </p:pic>
      <p:sp>
        <p:nvSpPr>
          <p:cNvPr id="181254" name="TextBox 2"/>
          <p:cNvSpPr txBox="1">
            <a:spLocks noChangeArrowheads="1"/>
          </p:cNvSpPr>
          <p:nvPr/>
        </p:nvSpPr>
        <p:spPr bwMode="auto">
          <a:xfrm>
            <a:off x="3124200" y="4114800"/>
            <a:ext cx="5257800" cy="738188"/>
          </a:xfrm>
          <a:prstGeom prst="rect">
            <a:avLst/>
          </a:prstGeom>
          <a:noFill/>
          <a:ln w="9525">
            <a:noFill/>
            <a:miter lim="800000"/>
            <a:headEnd/>
            <a:tailEnd/>
          </a:ln>
        </p:spPr>
        <p:txBody>
          <a:bodyPr>
            <a:spAutoFit/>
          </a:bodyPr>
          <a:lstStyle/>
          <a:p>
            <a:r>
              <a:rPr lang="en-US" i="1"/>
              <a:t>n: # of </a:t>
            </a:r>
            <a:r>
              <a:rPr lang="en-US"/>
              <a:t>successive trials (reads)</a:t>
            </a:r>
            <a:endParaRPr lang="en-US" i="1"/>
          </a:p>
          <a:p>
            <a:r>
              <a:rPr lang="en-US" i="1"/>
              <a:t>p</a:t>
            </a:r>
            <a:r>
              <a:rPr lang="en-US"/>
              <a:t>: the probability of a success (correct map)</a:t>
            </a:r>
          </a:p>
          <a:p>
            <a:r>
              <a:rPr lang="en-US"/>
              <a:t>1-p: =</a:t>
            </a:r>
            <a:r>
              <a:rPr lang="en-US" i="1"/>
              <a:t>q</a:t>
            </a:r>
            <a:r>
              <a:rPr lang="en-US"/>
              <a:t> , theprobability of a failure (incorrect map)</a:t>
            </a:r>
          </a:p>
        </p:txBody>
      </p:sp>
      <p:sp>
        <p:nvSpPr>
          <p:cNvPr id="181255" name="Right Arrow 6">
            <a:hlinkClick r:id="rId4" action="ppaction://hlinksldjump"/>
          </p:cNvPr>
          <p:cNvSpPr>
            <a:spLocks noChangeArrowheads="1"/>
          </p:cNvSpPr>
          <p:nvPr/>
        </p:nvSpPr>
        <p:spPr bwMode="auto">
          <a:xfrm rot="16200000">
            <a:off x="8382000" y="5715000"/>
            <a:ext cx="609600" cy="457200"/>
          </a:xfrm>
          <a:prstGeom prst="rightArrow">
            <a:avLst>
              <a:gd name="adj1" fmla="val 50000"/>
              <a:gd name="adj2" fmla="val 66667"/>
            </a:avLst>
          </a:prstGeom>
          <a:solidFill>
            <a:schemeClr val="accent1"/>
          </a:solidFill>
          <a:ln w="9525" algn="ctr">
            <a:solidFill>
              <a:schemeClr val="tx1"/>
            </a:solidFill>
            <a:round/>
            <a:headEnd/>
            <a:tailEnd/>
          </a:ln>
        </p:spPr>
        <p:txBody>
          <a:bodyPr vert="eaVert"/>
          <a:lstStyle/>
          <a:p>
            <a:pPr eaLnBrk="0" hangingPunct="0"/>
            <a:endParaRPr lang="en-US" sz="1800"/>
          </a:p>
        </p:txBody>
      </p:sp>
      <p:sp>
        <p:nvSpPr>
          <p:cNvPr id="181256" name="Rectangle 8"/>
          <p:cNvSpPr>
            <a:spLocks noChangeArrowheads="1"/>
          </p:cNvSpPr>
          <p:nvPr/>
        </p:nvSpPr>
        <p:spPr bwMode="auto">
          <a:xfrm>
            <a:off x="2133600" y="2286000"/>
            <a:ext cx="4876800" cy="968375"/>
          </a:xfrm>
          <a:prstGeom prst="rect">
            <a:avLst/>
          </a:prstGeom>
          <a:noFill/>
          <a:ln w="9525">
            <a:noFill/>
            <a:miter lim="800000"/>
            <a:headEnd/>
            <a:tailEnd/>
          </a:ln>
          <a:effectLst/>
        </p:spPr>
        <p:txBody>
          <a:bodyPr>
            <a:spAutoFit/>
          </a:bodyPr>
          <a:lstStyle/>
          <a:p>
            <a:pPr eaLnBrk="0" hangingPunct="0">
              <a:lnSpc>
                <a:spcPct val="80000"/>
              </a:lnSpc>
              <a:spcBef>
                <a:spcPct val="20000"/>
              </a:spcBef>
              <a:buClr>
                <a:schemeClr val="folHlink"/>
              </a:buClr>
              <a:buSzPct val="50000"/>
              <a:buFont typeface="Wingdings" pitchFamily="2" charset="2"/>
              <a:buChar char="n"/>
            </a:pPr>
            <a:r>
              <a:rPr lang="en-US" sz="1800"/>
              <a:t>To call a heterozygous genotype, each allele must be covered by at least one read</a:t>
            </a:r>
            <a:r>
              <a:rPr lang="en-US" sz="1800" b="1">
                <a:solidFill>
                  <a:schemeClr val="hlink"/>
                </a:solidFill>
              </a:rPr>
              <a:t> and</a:t>
            </a:r>
            <a:r>
              <a:rPr lang="en-US" sz="1800"/>
              <a:t> the binomial probability for the observed number of 0 and 1 alleles must be at least 0.01</a:t>
            </a:r>
          </a:p>
        </p:txBody>
      </p:sp>
      <p:sp>
        <p:nvSpPr>
          <p:cNvPr id="7" name="Slide Number Placeholder 6"/>
          <p:cNvSpPr>
            <a:spLocks noGrp="1"/>
          </p:cNvSpPr>
          <p:nvPr>
            <p:ph type="sldNum" sz="quarter" idx="12"/>
          </p:nvPr>
        </p:nvSpPr>
        <p:spPr/>
        <p:txBody>
          <a:bodyPr/>
          <a:lstStyle/>
          <a:p>
            <a:pPr>
              <a:defRPr/>
            </a:pPr>
            <a:fld id="{193C4F32-5F53-4DA8-A041-9089F3E61399}" type="slidenum">
              <a:rPr lang="en-US" smtClean="0"/>
              <a:pPr>
                <a:defRPr/>
              </a:pPr>
              <a:t>190</a:t>
            </a:fld>
            <a:endParaRPr lang="en-US"/>
          </a:p>
        </p:txBody>
      </p:sp>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2754" name="Rectangle 2"/>
          <p:cNvSpPr>
            <a:spLocks noGrp="1" noChangeArrowheads="1"/>
          </p:cNvSpPr>
          <p:nvPr>
            <p:ph type="title" idx="4294967295"/>
          </p:nvPr>
        </p:nvSpPr>
        <p:spPr>
          <a:xfrm>
            <a:off x="657225" y="214313"/>
            <a:ext cx="8486775" cy="1462087"/>
          </a:xfrm>
        </p:spPr>
        <p:txBody>
          <a:bodyPr/>
          <a:lstStyle/>
          <a:p>
            <a:pPr algn="ctr" eaLnBrk="1" hangingPunct="1"/>
            <a:r>
              <a:rPr lang="en-US" dirty="0" smtClean="0"/>
              <a:t>Conditional Probability for Heterozygous Genotypes</a:t>
            </a:r>
          </a:p>
        </p:txBody>
      </p:sp>
      <p:graphicFrame>
        <p:nvGraphicFramePr>
          <p:cNvPr id="202756" name="Object 8"/>
          <p:cNvGraphicFramePr>
            <a:graphicFrameLocks noChangeAspect="1"/>
          </p:cNvGraphicFramePr>
          <p:nvPr/>
        </p:nvGraphicFramePr>
        <p:xfrm>
          <a:off x="914400" y="2590800"/>
          <a:ext cx="7477105" cy="1330325"/>
        </p:xfrm>
        <a:graphic>
          <a:graphicData uri="http://schemas.openxmlformats.org/presentationml/2006/ole">
            <p:oleObj spid="_x0000_s297986" name="Equation" r:id="rId4" imgW="2882880" imgH="495000" progId="Equation.3">
              <p:embed/>
            </p:oleObj>
          </a:graphicData>
        </a:graphic>
      </p:graphicFrame>
      <p:sp>
        <p:nvSpPr>
          <p:cNvPr id="202760" name="Right Arrow 3">
            <a:hlinkClick r:id="rId5" action="ppaction://hlinksldjump"/>
          </p:cNvPr>
          <p:cNvSpPr>
            <a:spLocks noChangeArrowheads="1"/>
          </p:cNvSpPr>
          <p:nvPr/>
        </p:nvSpPr>
        <p:spPr bwMode="auto">
          <a:xfrm rot="16200000">
            <a:off x="8077200" y="6400800"/>
            <a:ext cx="304800" cy="152400"/>
          </a:xfrm>
          <a:prstGeom prst="rightArrow">
            <a:avLst>
              <a:gd name="adj1" fmla="val 50000"/>
              <a:gd name="adj2" fmla="val 33333"/>
            </a:avLst>
          </a:prstGeom>
          <a:solidFill>
            <a:schemeClr val="accent1"/>
          </a:solidFill>
          <a:ln w="9525" algn="ctr">
            <a:solidFill>
              <a:schemeClr val="tx1"/>
            </a:solidFill>
            <a:round/>
            <a:headEnd/>
            <a:tailEnd/>
          </a:ln>
        </p:spPr>
        <p:txBody>
          <a:bodyPr vert="eaVert"/>
          <a:lstStyle/>
          <a:p>
            <a:pPr eaLnBrk="0" hangingPunct="0"/>
            <a:endParaRPr lang="en-US" sz="1800"/>
          </a:p>
        </p:txBody>
      </p:sp>
      <p:sp>
        <p:nvSpPr>
          <p:cNvPr id="5" name="Slide Number Placeholder 4"/>
          <p:cNvSpPr>
            <a:spLocks noGrp="1"/>
          </p:cNvSpPr>
          <p:nvPr>
            <p:ph type="sldNum" sz="quarter" idx="12"/>
          </p:nvPr>
        </p:nvSpPr>
        <p:spPr/>
        <p:txBody>
          <a:bodyPr/>
          <a:lstStyle/>
          <a:p>
            <a:pPr>
              <a:defRPr/>
            </a:pPr>
            <a:fld id="{193C4F32-5F53-4DA8-A041-9089F3E61399}" type="slidenum">
              <a:rPr lang="en-US" smtClean="0"/>
              <a:pPr>
                <a:defRPr/>
              </a:pPr>
              <a:t>191</a:t>
            </a:fld>
            <a:endParaRPr lang="en-US"/>
          </a:p>
        </p:txBody>
      </p:sp>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2754" name="Rectangle 2"/>
          <p:cNvSpPr>
            <a:spLocks noGrp="1" noChangeArrowheads="1"/>
          </p:cNvSpPr>
          <p:nvPr>
            <p:ph type="title" idx="4294967295"/>
          </p:nvPr>
        </p:nvSpPr>
        <p:spPr>
          <a:xfrm>
            <a:off x="657225" y="214313"/>
            <a:ext cx="8486775" cy="1462087"/>
          </a:xfrm>
        </p:spPr>
        <p:txBody>
          <a:bodyPr/>
          <a:lstStyle/>
          <a:p>
            <a:pPr algn="ctr" eaLnBrk="1" hangingPunct="1"/>
            <a:r>
              <a:rPr lang="en-US" smtClean="0"/>
              <a:t>Model Training- Details</a:t>
            </a:r>
            <a:br>
              <a:rPr lang="en-US" smtClean="0"/>
            </a:br>
            <a:endParaRPr lang="en-US" smtClean="0"/>
          </a:p>
        </p:txBody>
      </p:sp>
      <p:sp>
        <p:nvSpPr>
          <p:cNvPr id="202755" name="Rectangle 3"/>
          <p:cNvSpPr>
            <a:spLocks noGrp="1" noChangeArrowheads="1"/>
          </p:cNvSpPr>
          <p:nvPr>
            <p:ph type="body" sz="half" idx="4294967295"/>
          </p:nvPr>
        </p:nvSpPr>
        <p:spPr>
          <a:xfrm>
            <a:off x="381000" y="1905000"/>
            <a:ext cx="8763000" cy="3276600"/>
          </a:xfrm>
        </p:spPr>
        <p:txBody>
          <a:bodyPr/>
          <a:lstStyle/>
          <a:p>
            <a:pPr eaLnBrk="1" hangingPunct="1">
              <a:spcBef>
                <a:spcPts val="600"/>
              </a:spcBef>
            </a:pPr>
            <a:r>
              <a:rPr lang="en-US" sz="2000" dirty="0" smtClean="0"/>
              <a:t>Initial founder probabilities P(f</a:t>
            </a:r>
            <a:r>
              <a:rPr lang="en-US" sz="2000" baseline="-25000" dirty="0" smtClean="0"/>
              <a:t>1</a:t>
            </a:r>
            <a:r>
              <a:rPr lang="en-US" sz="2000" dirty="0" smtClean="0"/>
              <a:t>), P(f’</a:t>
            </a:r>
            <a:r>
              <a:rPr lang="en-US" sz="2000" baseline="-25000" dirty="0" smtClean="0"/>
              <a:t>1</a:t>
            </a:r>
            <a:r>
              <a:rPr lang="en-US" sz="2000" dirty="0" smtClean="0"/>
              <a:t>), transition probabilities P(f</a:t>
            </a:r>
            <a:r>
              <a:rPr lang="en-US" sz="2000" baseline="-25000" dirty="0" smtClean="0"/>
              <a:t>i+1</a:t>
            </a:r>
            <a:r>
              <a:rPr lang="en-US" sz="2000" dirty="0" smtClean="0"/>
              <a:t>|f</a:t>
            </a:r>
            <a:r>
              <a:rPr lang="en-US" sz="2000" baseline="-25000" dirty="0" smtClean="0"/>
              <a:t>i</a:t>
            </a:r>
            <a:r>
              <a:rPr lang="en-US" sz="2000" dirty="0" smtClean="0"/>
              <a:t>), P(f’</a:t>
            </a:r>
            <a:r>
              <a:rPr lang="en-US" sz="2000" baseline="-25000" dirty="0" smtClean="0"/>
              <a:t>i+1</a:t>
            </a:r>
            <a:r>
              <a:rPr lang="en-US" sz="2000" dirty="0" smtClean="0"/>
              <a:t>|f’</a:t>
            </a:r>
            <a:r>
              <a:rPr lang="en-US" sz="2000" baseline="-25000" dirty="0" smtClean="0"/>
              <a:t>i</a:t>
            </a:r>
            <a:r>
              <a:rPr lang="en-US" sz="2000" dirty="0" smtClean="0"/>
              <a:t>), and emission probabilities P(</a:t>
            </a:r>
            <a:r>
              <a:rPr lang="en-US" sz="2000" dirty="0" err="1" smtClean="0"/>
              <a:t>h</a:t>
            </a:r>
            <a:r>
              <a:rPr lang="en-US" sz="2000" baseline="-25000" dirty="0" err="1" smtClean="0"/>
              <a:t>i</a:t>
            </a:r>
            <a:r>
              <a:rPr lang="en-US" sz="2000" dirty="0" err="1" smtClean="0"/>
              <a:t>|f</a:t>
            </a:r>
            <a:r>
              <a:rPr lang="en-US" sz="2000" baseline="-25000" dirty="0" err="1" smtClean="0"/>
              <a:t>i</a:t>
            </a:r>
            <a:r>
              <a:rPr lang="en-US" sz="2000" dirty="0" smtClean="0"/>
              <a:t>), P(</a:t>
            </a:r>
            <a:r>
              <a:rPr lang="en-US" sz="2000" dirty="0" err="1" smtClean="0"/>
              <a:t>h’</a:t>
            </a:r>
            <a:r>
              <a:rPr lang="en-US" sz="2000" baseline="-25000" dirty="0" err="1" smtClean="0"/>
              <a:t>i</a:t>
            </a:r>
            <a:r>
              <a:rPr lang="en-US" sz="2000" dirty="0" err="1" smtClean="0"/>
              <a:t>|f’</a:t>
            </a:r>
            <a:r>
              <a:rPr lang="en-US" sz="2000" baseline="-25000" dirty="0" err="1" smtClean="0"/>
              <a:t>i</a:t>
            </a:r>
            <a:r>
              <a:rPr lang="en-US" sz="2000" dirty="0" smtClean="0"/>
              <a:t>) trained using the Baum-Welch algorithm from haplotypes inferred from the populations of origin for mother/father</a:t>
            </a:r>
          </a:p>
          <a:p>
            <a:pPr eaLnBrk="1" hangingPunct="1">
              <a:spcBef>
                <a:spcPts val="600"/>
              </a:spcBef>
            </a:pPr>
            <a:r>
              <a:rPr lang="en-US" sz="2000" dirty="0" smtClean="0"/>
              <a:t>P(</a:t>
            </a:r>
            <a:r>
              <a:rPr lang="en-US" sz="2000" dirty="0" err="1" smtClean="0"/>
              <a:t>g</a:t>
            </a:r>
            <a:r>
              <a:rPr lang="en-US" sz="2000" baseline="-25000" dirty="0" err="1" smtClean="0"/>
              <a:t>i</a:t>
            </a:r>
            <a:r>
              <a:rPr lang="en-US" sz="2000" dirty="0" err="1" smtClean="0"/>
              <a:t>|h</a:t>
            </a:r>
            <a:r>
              <a:rPr lang="en-US" sz="2000" baseline="-25000" dirty="0" err="1" smtClean="0"/>
              <a:t>i</a:t>
            </a:r>
            <a:r>
              <a:rPr lang="en-US" sz="2000" dirty="0" err="1" smtClean="0"/>
              <a:t>,h’</a:t>
            </a:r>
            <a:r>
              <a:rPr lang="en-US" sz="2000" baseline="-25000" dirty="0" err="1" smtClean="0"/>
              <a:t>i</a:t>
            </a:r>
            <a:r>
              <a:rPr lang="en-US" sz="2000" dirty="0" smtClean="0"/>
              <a:t>)  set to 1 if </a:t>
            </a:r>
            <a:r>
              <a:rPr lang="en-US" sz="2000" dirty="0" err="1" smtClean="0"/>
              <a:t>h+h’</a:t>
            </a:r>
            <a:r>
              <a:rPr lang="en-US" sz="2000" baseline="-25000" dirty="0" err="1" smtClean="0"/>
              <a:t>i</a:t>
            </a:r>
            <a:r>
              <a:rPr lang="en-US" sz="2000" dirty="0" smtClean="0"/>
              <a:t>=</a:t>
            </a:r>
            <a:r>
              <a:rPr lang="en-US" sz="2000" dirty="0" err="1" smtClean="0"/>
              <a:t>g</a:t>
            </a:r>
            <a:r>
              <a:rPr lang="en-US" sz="2000" baseline="-25000" dirty="0" err="1" smtClean="0"/>
              <a:t>i</a:t>
            </a:r>
            <a:r>
              <a:rPr lang="en-US" sz="2000" dirty="0" smtClean="0"/>
              <a:t> and to 0 otherwise</a:t>
            </a:r>
            <a:endParaRPr lang="en-US" sz="1000" dirty="0" smtClean="0"/>
          </a:p>
          <a:p>
            <a:pPr eaLnBrk="1" hangingPunct="1">
              <a:spcBef>
                <a:spcPts val="600"/>
              </a:spcBef>
            </a:pPr>
            <a:r>
              <a:rPr lang="en-US" sz="2000" dirty="0" smtClean="0"/>
              <a:t>   </a:t>
            </a:r>
          </a:p>
          <a:p>
            <a:pPr eaLnBrk="1" hangingPunct="1">
              <a:spcBef>
                <a:spcPts val="600"/>
              </a:spcBef>
            </a:pPr>
            <a:endParaRPr lang="en-US" sz="900" dirty="0" smtClean="0"/>
          </a:p>
          <a:p>
            <a:pPr lvl="1" eaLnBrk="1" hangingPunct="1">
              <a:spcBef>
                <a:spcPts val="600"/>
              </a:spcBef>
            </a:pPr>
            <a:r>
              <a:rPr lang="en-US" sz="1800" dirty="0" smtClean="0"/>
              <a:t>This implies that conditional probabilities for sets of reads are given by the formulas derived for the single SNP case:</a:t>
            </a:r>
          </a:p>
        </p:txBody>
      </p:sp>
      <p:graphicFrame>
        <p:nvGraphicFramePr>
          <p:cNvPr id="202756" name="Object 8"/>
          <p:cNvGraphicFramePr>
            <a:graphicFrameLocks noChangeAspect="1"/>
          </p:cNvGraphicFramePr>
          <p:nvPr/>
        </p:nvGraphicFramePr>
        <p:xfrm>
          <a:off x="620713" y="4930775"/>
          <a:ext cx="3932237" cy="857250"/>
        </p:xfrm>
        <a:graphic>
          <a:graphicData uri="http://schemas.openxmlformats.org/presentationml/2006/ole">
            <p:oleObj spid="_x0000_s299010" name="Equation" r:id="rId4" imgW="2171520" imgH="457200" progId="Equation.3">
              <p:embed/>
            </p:oleObj>
          </a:graphicData>
        </a:graphic>
      </p:graphicFrame>
      <p:graphicFrame>
        <p:nvGraphicFramePr>
          <p:cNvPr id="202757" name="Object 10"/>
          <p:cNvGraphicFramePr>
            <a:graphicFrameLocks noChangeAspect="1"/>
          </p:cNvGraphicFramePr>
          <p:nvPr/>
        </p:nvGraphicFramePr>
        <p:xfrm>
          <a:off x="4941888" y="4927600"/>
          <a:ext cx="3986212" cy="869950"/>
        </p:xfrm>
        <a:graphic>
          <a:graphicData uri="http://schemas.openxmlformats.org/presentationml/2006/ole">
            <p:oleObj spid="_x0000_s299011" name="Equation" r:id="rId5" imgW="2171520" imgH="457200" progId="Equation.3">
              <p:embed/>
            </p:oleObj>
          </a:graphicData>
        </a:graphic>
      </p:graphicFrame>
      <p:graphicFrame>
        <p:nvGraphicFramePr>
          <p:cNvPr id="202758" name="Object 11"/>
          <p:cNvGraphicFramePr>
            <a:graphicFrameLocks noChangeAspect="1"/>
          </p:cNvGraphicFramePr>
          <p:nvPr/>
        </p:nvGraphicFramePr>
        <p:xfrm>
          <a:off x="3470275" y="5870575"/>
          <a:ext cx="2279650" cy="987425"/>
        </p:xfrm>
        <a:graphic>
          <a:graphicData uri="http://schemas.openxmlformats.org/presentationml/2006/ole">
            <p:oleObj spid="_x0000_s299012" name="Equation" r:id="rId6" imgW="1244520" imgH="469800" progId="Equation.3">
              <p:embed/>
            </p:oleObj>
          </a:graphicData>
        </a:graphic>
      </p:graphicFrame>
      <p:graphicFrame>
        <p:nvGraphicFramePr>
          <p:cNvPr id="202759" name="Object 20"/>
          <p:cNvGraphicFramePr>
            <a:graphicFrameLocks noChangeAspect="1"/>
          </p:cNvGraphicFramePr>
          <p:nvPr/>
        </p:nvGraphicFramePr>
        <p:xfrm>
          <a:off x="609600" y="3452813"/>
          <a:ext cx="8534400" cy="738187"/>
        </p:xfrm>
        <a:graphic>
          <a:graphicData uri="http://schemas.openxmlformats.org/presentationml/2006/ole">
            <p:oleObj spid="_x0000_s299013" name="Equation" r:id="rId7" imgW="4508280" imgH="393480" progId="Equation.3">
              <p:embed/>
            </p:oleObj>
          </a:graphicData>
        </a:graphic>
      </p:graphicFrame>
      <p:sp>
        <p:nvSpPr>
          <p:cNvPr id="202760" name="Right Arrow 3">
            <a:hlinkClick r:id="rId8" action="ppaction://hlinksldjump"/>
          </p:cNvPr>
          <p:cNvSpPr>
            <a:spLocks noChangeArrowheads="1"/>
          </p:cNvSpPr>
          <p:nvPr/>
        </p:nvSpPr>
        <p:spPr bwMode="auto">
          <a:xfrm rot="16200000">
            <a:off x="8077200" y="6400800"/>
            <a:ext cx="304800" cy="152400"/>
          </a:xfrm>
          <a:prstGeom prst="rightArrow">
            <a:avLst>
              <a:gd name="adj1" fmla="val 50000"/>
              <a:gd name="adj2" fmla="val 33333"/>
            </a:avLst>
          </a:prstGeom>
          <a:solidFill>
            <a:schemeClr val="accent1"/>
          </a:solidFill>
          <a:ln w="9525" algn="ctr">
            <a:solidFill>
              <a:schemeClr val="tx1"/>
            </a:solidFill>
            <a:round/>
            <a:headEnd/>
            <a:tailEnd/>
          </a:ln>
        </p:spPr>
        <p:txBody>
          <a:bodyPr vert="eaVert"/>
          <a:lstStyle/>
          <a:p>
            <a:pPr eaLnBrk="0" hangingPunct="0"/>
            <a:endParaRPr lang="en-US" sz="1800"/>
          </a:p>
        </p:txBody>
      </p:sp>
      <p:sp>
        <p:nvSpPr>
          <p:cNvPr id="9" name="Slide Number Placeholder 8"/>
          <p:cNvSpPr>
            <a:spLocks noGrp="1"/>
          </p:cNvSpPr>
          <p:nvPr>
            <p:ph type="sldNum" sz="quarter" idx="12"/>
          </p:nvPr>
        </p:nvSpPr>
        <p:spPr/>
        <p:txBody>
          <a:bodyPr/>
          <a:lstStyle/>
          <a:p>
            <a:pPr>
              <a:defRPr/>
            </a:pPr>
            <a:fld id="{193C4F32-5F53-4DA8-A041-9089F3E61399}" type="slidenum">
              <a:rPr lang="en-US" smtClean="0"/>
              <a:pPr>
                <a:defRPr/>
              </a:pPr>
              <a:t>192</a:t>
            </a:fld>
            <a:endParaRPr lang="en-US"/>
          </a:p>
        </p:txBody>
      </p:sp>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81" name="Rectangle 2"/>
          <p:cNvSpPr>
            <a:spLocks noGrp="1" noChangeArrowheads="1"/>
          </p:cNvSpPr>
          <p:nvPr>
            <p:ph type="title" idx="4294967295"/>
          </p:nvPr>
        </p:nvSpPr>
        <p:spPr>
          <a:xfrm>
            <a:off x="1350963" y="747713"/>
            <a:ext cx="7793037" cy="700087"/>
          </a:xfrm>
        </p:spPr>
        <p:txBody>
          <a:bodyPr/>
          <a:lstStyle/>
          <a:p>
            <a:pPr eaLnBrk="1" hangingPunct="1"/>
            <a:r>
              <a:rPr lang="en-US" smtClean="0"/>
              <a:t>Implementation Details</a:t>
            </a:r>
          </a:p>
        </p:txBody>
      </p:sp>
      <p:graphicFrame>
        <p:nvGraphicFramePr>
          <p:cNvPr id="24578" name="Object 7"/>
          <p:cNvGraphicFramePr>
            <a:graphicFrameLocks noChangeAspect="1"/>
          </p:cNvGraphicFramePr>
          <p:nvPr/>
        </p:nvGraphicFramePr>
        <p:xfrm>
          <a:off x="609600" y="2057400"/>
          <a:ext cx="4267200" cy="1039813"/>
        </p:xfrm>
        <a:graphic>
          <a:graphicData uri="http://schemas.openxmlformats.org/presentationml/2006/ole">
            <p:oleObj spid="_x0000_s300034" name="Equation" r:id="rId4" imgW="2108160" imgH="482400" progId="Equation.3">
              <p:embed/>
            </p:oleObj>
          </a:graphicData>
        </a:graphic>
      </p:graphicFrame>
      <p:sp>
        <p:nvSpPr>
          <p:cNvPr id="24582" name="Text Box 5"/>
          <p:cNvSpPr txBox="1">
            <a:spLocks noChangeArrowheads="1"/>
          </p:cNvSpPr>
          <p:nvPr/>
        </p:nvSpPr>
        <p:spPr bwMode="auto">
          <a:xfrm>
            <a:off x="381000" y="3276600"/>
            <a:ext cx="3200400" cy="457200"/>
          </a:xfrm>
          <a:prstGeom prst="rect">
            <a:avLst/>
          </a:prstGeom>
          <a:noFill/>
          <a:ln w="9525">
            <a:noFill/>
            <a:miter lim="800000"/>
            <a:headEnd/>
            <a:tailEnd/>
          </a:ln>
        </p:spPr>
        <p:txBody>
          <a:bodyPr>
            <a:spAutoFit/>
          </a:bodyPr>
          <a:lstStyle/>
          <a:p>
            <a:pPr eaLnBrk="0" hangingPunct="0">
              <a:spcBef>
                <a:spcPct val="50000"/>
              </a:spcBef>
            </a:pPr>
            <a:r>
              <a:rPr lang="en-US" sz="2400"/>
              <a:t>Forward recurrences:</a:t>
            </a:r>
          </a:p>
        </p:txBody>
      </p:sp>
      <p:graphicFrame>
        <p:nvGraphicFramePr>
          <p:cNvPr id="24579" name="Object 3"/>
          <p:cNvGraphicFramePr>
            <a:graphicFrameLocks noChangeAspect="1"/>
          </p:cNvGraphicFramePr>
          <p:nvPr/>
        </p:nvGraphicFramePr>
        <p:xfrm>
          <a:off x="685800" y="3962400"/>
          <a:ext cx="2725738" cy="592138"/>
        </p:xfrm>
        <a:graphic>
          <a:graphicData uri="http://schemas.openxmlformats.org/presentationml/2006/ole">
            <p:oleObj spid="_x0000_s300035" name="Equation" r:id="rId5" imgW="1193760" imgH="279360" progId="Equation.3">
              <p:embed/>
            </p:oleObj>
          </a:graphicData>
        </a:graphic>
      </p:graphicFrame>
      <p:graphicFrame>
        <p:nvGraphicFramePr>
          <p:cNvPr id="24580" name="Object 6"/>
          <p:cNvGraphicFramePr>
            <a:graphicFrameLocks noChangeAspect="1"/>
          </p:cNvGraphicFramePr>
          <p:nvPr/>
        </p:nvGraphicFramePr>
        <p:xfrm>
          <a:off x="685800" y="4648200"/>
          <a:ext cx="7881938" cy="1079500"/>
        </p:xfrm>
        <a:graphic>
          <a:graphicData uri="http://schemas.openxmlformats.org/presentationml/2006/ole">
            <p:oleObj spid="_x0000_s300036" name="Equation" r:id="rId6" imgW="3352680" imgH="469800" progId="Equation.3">
              <p:embed/>
            </p:oleObj>
          </a:graphicData>
        </a:graphic>
      </p:graphicFrame>
      <p:sp>
        <p:nvSpPr>
          <p:cNvPr id="24583" name="Text Box 8"/>
          <p:cNvSpPr txBox="1">
            <a:spLocks noChangeArrowheads="1"/>
          </p:cNvSpPr>
          <p:nvPr/>
        </p:nvSpPr>
        <p:spPr bwMode="auto">
          <a:xfrm>
            <a:off x="381000" y="5791200"/>
            <a:ext cx="5181600" cy="457200"/>
          </a:xfrm>
          <a:prstGeom prst="rect">
            <a:avLst/>
          </a:prstGeom>
          <a:noFill/>
          <a:ln w="9525">
            <a:noFill/>
            <a:miter lim="800000"/>
            <a:headEnd/>
            <a:tailEnd/>
          </a:ln>
        </p:spPr>
        <p:txBody>
          <a:bodyPr>
            <a:spAutoFit/>
          </a:bodyPr>
          <a:lstStyle/>
          <a:p>
            <a:pPr eaLnBrk="0" hangingPunct="0">
              <a:spcBef>
                <a:spcPct val="50000"/>
              </a:spcBef>
            </a:pPr>
            <a:r>
              <a:rPr lang="en-US" sz="2400"/>
              <a:t>Backward recurrences are similar</a:t>
            </a:r>
          </a:p>
        </p:txBody>
      </p:sp>
      <p:sp>
        <p:nvSpPr>
          <p:cNvPr id="24588" name="Right Arrow 3">
            <a:hlinkClick r:id="rId7" action="ppaction://hlinksldjump"/>
          </p:cNvPr>
          <p:cNvSpPr>
            <a:spLocks noChangeArrowheads="1"/>
          </p:cNvSpPr>
          <p:nvPr/>
        </p:nvSpPr>
        <p:spPr bwMode="auto">
          <a:xfrm rot="16200000">
            <a:off x="7772400" y="6248400"/>
            <a:ext cx="304800" cy="152400"/>
          </a:xfrm>
          <a:prstGeom prst="rightArrow">
            <a:avLst>
              <a:gd name="adj1" fmla="val 50000"/>
              <a:gd name="adj2" fmla="val 33333"/>
            </a:avLst>
          </a:prstGeom>
          <a:solidFill>
            <a:schemeClr val="accent1"/>
          </a:solidFill>
          <a:ln w="9525" algn="ctr">
            <a:solidFill>
              <a:schemeClr val="tx1"/>
            </a:solidFill>
            <a:round/>
            <a:headEnd/>
            <a:tailEnd/>
          </a:ln>
        </p:spPr>
        <p:txBody>
          <a:bodyPr vert="eaVert"/>
          <a:lstStyle/>
          <a:p>
            <a:pPr eaLnBrk="0" hangingPunct="0"/>
            <a:endParaRPr lang="en-US" sz="1800"/>
          </a:p>
        </p:txBody>
      </p:sp>
      <p:sp>
        <p:nvSpPr>
          <p:cNvPr id="9" name="Slide Number Placeholder 8"/>
          <p:cNvSpPr>
            <a:spLocks noGrp="1"/>
          </p:cNvSpPr>
          <p:nvPr>
            <p:ph type="sldNum" sz="quarter" idx="12"/>
          </p:nvPr>
        </p:nvSpPr>
        <p:spPr/>
        <p:txBody>
          <a:bodyPr/>
          <a:lstStyle/>
          <a:p>
            <a:pPr>
              <a:defRPr/>
            </a:pPr>
            <a:fld id="{193C4F32-5F53-4DA8-A041-9089F3E61399}" type="slidenum">
              <a:rPr lang="en-US" smtClean="0"/>
              <a:pPr>
                <a:defRPr/>
              </a:pPr>
              <a:t>193</a:t>
            </a:fld>
            <a:endParaRPr lang="en-US"/>
          </a:p>
        </p:txBody>
      </p:sp>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3298" name="Rectangle 2"/>
          <p:cNvSpPr>
            <a:spLocks noGrp="1" noChangeArrowheads="1"/>
          </p:cNvSpPr>
          <p:nvPr>
            <p:ph type="title" idx="4294967295"/>
          </p:nvPr>
        </p:nvSpPr>
        <p:spPr>
          <a:xfrm>
            <a:off x="1350963" y="214313"/>
            <a:ext cx="7793037" cy="1462087"/>
          </a:xfrm>
        </p:spPr>
        <p:txBody>
          <a:bodyPr/>
          <a:lstStyle/>
          <a:p>
            <a:pPr eaLnBrk="1" hangingPunct="1"/>
            <a:r>
              <a:rPr lang="en-US" smtClean="0"/>
              <a:t>Experimental  Results-</a:t>
            </a:r>
            <a:br>
              <a:rPr lang="en-US" smtClean="0"/>
            </a:br>
            <a:r>
              <a:rPr lang="en-US" smtClean="0"/>
              <a:t>Read Data </a:t>
            </a:r>
          </a:p>
        </p:txBody>
      </p:sp>
      <p:sp>
        <p:nvSpPr>
          <p:cNvPr id="183302" name="Rectangle 3"/>
          <p:cNvSpPr>
            <a:spLocks noChangeArrowheads="1"/>
          </p:cNvSpPr>
          <p:nvPr/>
        </p:nvSpPr>
        <p:spPr bwMode="auto">
          <a:xfrm>
            <a:off x="685800" y="2133600"/>
            <a:ext cx="8458200" cy="1676400"/>
          </a:xfrm>
          <a:prstGeom prst="rect">
            <a:avLst/>
          </a:prstGeom>
          <a:noFill/>
          <a:ln w="9525">
            <a:noFill/>
            <a:miter lim="800000"/>
            <a:headEnd/>
            <a:tailEnd/>
          </a:ln>
        </p:spPr>
        <p:txBody>
          <a:bodyPr/>
          <a:lstStyle/>
          <a:p>
            <a:pPr marL="342900" indent="-342900" eaLnBrk="0" hangingPunct="0">
              <a:spcBef>
                <a:spcPct val="20000"/>
              </a:spcBef>
              <a:buClr>
                <a:schemeClr val="folHlink"/>
              </a:buClr>
              <a:buSzPct val="60000"/>
              <a:buFont typeface="Wingdings" pitchFamily="2" charset="2"/>
              <a:buChar char="n"/>
            </a:pPr>
            <a:r>
              <a:rPr lang="en-US" sz="2400"/>
              <a:t>Subset of James Watson’s 454 reads</a:t>
            </a:r>
          </a:p>
          <a:p>
            <a:pPr marL="742950" lvl="1" indent="-285750" eaLnBrk="0" hangingPunct="0">
              <a:lnSpc>
                <a:spcPct val="90000"/>
              </a:lnSpc>
              <a:spcBef>
                <a:spcPct val="20000"/>
              </a:spcBef>
              <a:buClr>
                <a:schemeClr val="hlink"/>
              </a:buClr>
              <a:buSzPct val="55000"/>
              <a:buFont typeface="Wingdings" pitchFamily="2" charset="2"/>
              <a:buChar char="n"/>
            </a:pPr>
            <a:r>
              <a:rPr lang="en-US" sz="2000"/>
              <a:t>74.4 million reads with quality scores (of 106.5 million reads used in [Wheeler et al 08]) downloaded from </a:t>
            </a:r>
            <a:r>
              <a:rPr lang="en-US" sz="2000">
                <a:hlinkClick r:id="rId4"/>
              </a:rPr>
              <a:t>ftp://ftp.ncbi.nih.gov/pub/TraceDB/Personal_Genomics/Watson/</a:t>
            </a:r>
            <a:r>
              <a:rPr lang="en-US" sz="2800"/>
              <a:t> </a:t>
            </a:r>
            <a:endParaRPr lang="en-US" sz="2000"/>
          </a:p>
          <a:p>
            <a:pPr marL="742950" lvl="1" indent="-285750" eaLnBrk="0" hangingPunct="0">
              <a:lnSpc>
                <a:spcPct val="90000"/>
              </a:lnSpc>
              <a:spcBef>
                <a:spcPct val="20000"/>
              </a:spcBef>
              <a:buClr>
                <a:schemeClr val="hlink"/>
              </a:buClr>
              <a:buSzPct val="55000"/>
              <a:buFont typeface="Wingdings" pitchFamily="2" charset="2"/>
              <a:buChar char="n"/>
            </a:pPr>
            <a:r>
              <a:rPr lang="en-US" sz="2000"/>
              <a:t>Average read length ~265 bp</a:t>
            </a:r>
          </a:p>
        </p:txBody>
      </p:sp>
      <p:graphicFrame>
        <p:nvGraphicFramePr>
          <p:cNvPr id="183303" name="Object 9"/>
          <p:cNvGraphicFramePr>
            <a:graphicFrameLocks noChangeAspect="1"/>
          </p:cNvGraphicFramePr>
          <p:nvPr/>
        </p:nvGraphicFramePr>
        <p:xfrm>
          <a:off x="1249363" y="3819525"/>
          <a:ext cx="6827837" cy="2962275"/>
        </p:xfrm>
        <a:graphic>
          <a:graphicData uri="http://schemas.openxmlformats.org/presentationml/2006/ole">
            <p:oleObj spid="_x0000_s301058" name="Chart" r:id="rId5" imgW="6838950" imgH="2971800" progId="Excel.Sheet.8">
              <p:embed/>
            </p:oleObj>
          </a:graphicData>
        </a:graphic>
      </p:graphicFrame>
      <p:sp>
        <p:nvSpPr>
          <p:cNvPr id="183304" name="Right Arrow 6">
            <a:hlinkClick r:id="rId6" action="ppaction://hlinksldjump"/>
          </p:cNvPr>
          <p:cNvSpPr>
            <a:spLocks noChangeArrowheads="1"/>
          </p:cNvSpPr>
          <p:nvPr/>
        </p:nvSpPr>
        <p:spPr bwMode="auto">
          <a:xfrm rot="16200000">
            <a:off x="8401050" y="5657850"/>
            <a:ext cx="609600" cy="495300"/>
          </a:xfrm>
          <a:prstGeom prst="rightArrow">
            <a:avLst>
              <a:gd name="adj1" fmla="val 50000"/>
              <a:gd name="adj2" fmla="val 61538"/>
            </a:avLst>
          </a:prstGeom>
          <a:solidFill>
            <a:schemeClr val="accent1"/>
          </a:solidFill>
          <a:ln w="9525" algn="ctr">
            <a:solidFill>
              <a:schemeClr val="tx1"/>
            </a:solidFill>
            <a:round/>
            <a:headEnd/>
            <a:tailEnd/>
          </a:ln>
        </p:spPr>
        <p:txBody>
          <a:bodyPr vert="eaVert"/>
          <a:lstStyle/>
          <a:p>
            <a:pPr eaLnBrk="0" hangingPunct="0"/>
            <a:endParaRPr lang="en-US" sz="1800"/>
          </a:p>
        </p:txBody>
      </p:sp>
      <p:sp>
        <p:nvSpPr>
          <p:cNvPr id="183305" name="Down Arrow 4">
            <a:hlinkClick r:id="rId7" action="ppaction://hlinksldjump"/>
          </p:cNvPr>
          <p:cNvSpPr>
            <a:spLocks noChangeArrowheads="1"/>
          </p:cNvSpPr>
          <p:nvPr/>
        </p:nvSpPr>
        <p:spPr bwMode="auto">
          <a:xfrm>
            <a:off x="228600" y="5943600"/>
            <a:ext cx="304800" cy="457200"/>
          </a:xfrm>
          <a:prstGeom prst="downArrow">
            <a:avLst>
              <a:gd name="adj1" fmla="val 50000"/>
              <a:gd name="adj2" fmla="val 50000"/>
            </a:avLst>
          </a:prstGeom>
          <a:solidFill>
            <a:schemeClr val="accent1"/>
          </a:solidFill>
          <a:ln w="9525" algn="ctr">
            <a:solidFill>
              <a:schemeClr val="tx1"/>
            </a:solidFill>
            <a:round/>
            <a:headEnd/>
            <a:tailEnd/>
          </a:ln>
        </p:spPr>
        <p:txBody>
          <a:bodyPr/>
          <a:lstStyle/>
          <a:p>
            <a:pPr eaLnBrk="0" hangingPunct="0"/>
            <a:endParaRPr lang="en-US" sz="1800"/>
          </a:p>
        </p:txBody>
      </p:sp>
      <p:sp>
        <p:nvSpPr>
          <p:cNvPr id="7" name="Slide Number Placeholder 6"/>
          <p:cNvSpPr>
            <a:spLocks noGrp="1"/>
          </p:cNvSpPr>
          <p:nvPr>
            <p:ph type="sldNum" sz="quarter" idx="12"/>
          </p:nvPr>
        </p:nvSpPr>
        <p:spPr/>
        <p:txBody>
          <a:bodyPr/>
          <a:lstStyle/>
          <a:p>
            <a:pPr>
              <a:defRPr/>
            </a:pPr>
            <a:fld id="{193C4F32-5F53-4DA8-A041-9089F3E61399}" type="slidenum">
              <a:rPr lang="en-US" smtClean="0"/>
              <a:pPr>
                <a:defRPr/>
              </a:pPr>
              <a:t>194</a:t>
            </a:fld>
            <a:endParaRPr lang="en-US"/>
          </a:p>
        </p:txBody>
      </p:sp>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9442" name="Rectangle 2"/>
          <p:cNvSpPr>
            <a:spLocks noGrp="1" noChangeArrowheads="1"/>
          </p:cNvSpPr>
          <p:nvPr>
            <p:ph type="title" idx="4294967295"/>
          </p:nvPr>
        </p:nvSpPr>
        <p:spPr>
          <a:xfrm>
            <a:off x="1350963" y="214313"/>
            <a:ext cx="7793037" cy="1462087"/>
          </a:xfrm>
        </p:spPr>
        <p:txBody>
          <a:bodyPr/>
          <a:lstStyle/>
          <a:p>
            <a:pPr eaLnBrk="1" hangingPunct="1"/>
            <a:r>
              <a:rPr lang="en-US" smtClean="0"/>
              <a:t>Experimental  Results-</a:t>
            </a:r>
            <a:br>
              <a:rPr lang="en-US" smtClean="0"/>
            </a:br>
            <a:r>
              <a:rPr lang="en-US" smtClean="0"/>
              <a:t>Read Data </a:t>
            </a:r>
          </a:p>
        </p:txBody>
      </p:sp>
      <p:sp>
        <p:nvSpPr>
          <p:cNvPr id="189445" name="Rectangle 3"/>
          <p:cNvSpPr>
            <a:spLocks noChangeArrowheads="1"/>
          </p:cNvSpPr>
          <p:nvPr/>
        </p:nvSpPr>
        <p:spPr bwMode="auto">
          <a:xfrm>
            <a:off x="533400" y="2057400"/>
            <a:ext cx="8382000" cy="4495800"/>
          </a:xfrm>
          <a:prstGeom prst="rect">
            <a:avLst/>
          </a:prstGeom>
          <a:noFill/>
          <a:ln w="9525">
            <a:noFill/>
            <a:miter lim="800000"/>
            <a:headEnd/>
            <a:tailEnd/>
          </a:ln>
        </p:spPr>
        <p:txBody>
          <a:bodyPr/>
          <a:lstStyle/>
          <a:p>
            <a:pPr marL="342900" indent="-342900" eaLnBrk="0" hangingPunct="0">
              <a:spcBef>
                <a:spcPct val="20000"/>
              </a:spcBef>
              <a:buClr>
                <a:schemeClr val="folHlink"/>
              </a:buClr>
              <a:buSzPct val="60000"/>
              <a:buFont typeface="Wingdings" pitchFamily="2" charset="2"/>
              <a:buChar char="n"/>
            </a:pPr>
            <a:r>
              <a:rPr lang="en-US" sz="2400"/>
              <a:t>Reads mapped on human genome build 36.3 using the nucmer tool of the MUMmer package [Kurtz et al 04]</a:t>
            </a:r>
          </a:p>
          <a:p>
            <a:pPr marL="742950" lvl="1" indent="-285750" eaLnBrk="0" hangingPunct="0">
              <a:spcBef>
                <a:spcPct val="20000"/>
              </a:spcBef>
              <a:buClr>
                <a:schemeClr val="hlink"/>
              </a:buClr>
              <a:buSzPct val="55000"/>
              <a:buFont typeface="Wingdings" pitchFamily="2" charset="2"/>
              <a:buChar char="n"/>
            </a:pPr>
            <a:r>
              <a:rPr lang="en-US" sz="2000"/>
              <a:t>Default nucmer parameters (MUM size 20, min cluster size 65, max gap between adjacent matches 90)</a:t>
            </a:r>
          </a:p>
          <a:p>
            <a:pPr marL="742950" lvl="1" indent="-285750" eaLnBrk="0" hangingPunct="0">
              <a:spcBef>
                <a:spcPct val="20000"/>
              </a:spcBef>
              <a:buClr>
                <a:schemeClr val="hlink"/>
              </a:buClr>
              <a:buSzPct val="55000"/>
              <a:buFont typeface="Wingdings" pitchFamily="2" charset="2"/>
              <a:buChar char="n"/>
            </a:pPr>
            <a:r>
              <a:rPr lang="en-US" sz="2000"/>
              <a:t>Additional filtering: at least 90% of the read length matched to the genome, no more than 10 errors (mismatches or indels)</a:t>
            </a:r>
          </a:p>
          <a:p>
            <a:pPr marL="742950" lvl="1" indent="-285750" eaLnBrk="0" hangingPunct="0">
              <a:spcBef>
                <a:spcPct val="20000"/>
              </a:spcBef>
              <a:buClr>
                <a:schemeClr val="hlink"/>
              </a:buClr>
              <a:buSzPct val="55000"/>
              <a:buFont typeface="Wingdings" pitchFamily="2" charset="2"/>
              <a:buChar char="n"/>
            </a:pPr>
            <a:r>
              <a:rPr lang="en-US" sz="2000"/>
              <a:t>Reads meeting above conditions at multiple genome positions (likely coming from genomic repeats) were discarded</a:t>
            </a:r>
          </a:p>
          <a:p>
            <a:pPr marL="342900" indent="-342900" eaLnBrk="0" hangingPunct="0">
              <a:spcBef>
                <a:spcPct val="20000"/>
              </a:spcBef>
              <a:buClr>
                <a:schemeClr val="folHlink"/>
              </a:buClr>
              <a:buSzPct val="60000"/>
              <a:buFont typeface="Wingdings" pitchFamily="2" charset="2"/>
              <a:buChar char="n"/>
            </a:pPr>
            <a:r>
              <a:rPr lang="en-US" sz="2400"/>
              <a:t>Simulated 454 reads generated using ReadSim [Schmid et al 07] were used to estimate mapping error rates:</a:t>
            </a:r>
          </a:p>
          <a:p>
            <a:pPr marL="742950" lvl="1" indent="-285750" eaLnBrk="0" hangingPunct="0">
              <a:spcBef>
                <a:spcPct val="20000"/>
              </a:spcBef>
              <a:buClr>
                <a:schemeClr val="hlink"/>
              </a:buClr>
              <a:buSzPct val="55000"/>
              <a:buFont typeface="Wingdings" pitchFamily="2" charset="2"/>
              <a:buChar char="n"/>
            </a:pPr>
            <a:r>
              <a:rPr lang="en-US" sz="2000"/>
              <a:t>FP rate: 0.37%</a:t>
            </a:r>
          </a:p>
          <a:p>
            <a:pPr marL="742950" lvl="1" indent="-285750" eaLnBrk="0" hangingPunct="0">
              <a:spcBef>
                <a:spcPct val="20000"/>
              </a:spcBef>
              <a:buClr>
                <a:schemeClr val="hlink"/>
              </a:buClr>
              <a:buSzPct val="55000"/>
              <a:buFont typeface="Wingdings" pitchFamily="2" charset="2"/>
              <a:buChar char="n"/>
            </a:pPr>
            <a:r>
              <a:rPr lang="en-US" sz="2000"/>
              <a:t>FN rate: 21.16%</a:t>
            </a:r>
          </a:p>
        </p:txBody>
      </p:sp>
      <p:sp>
        <p:nvSpPr>
          <p:cNvPr id="189446" name="Right Arrow 6">
            <a:hlinkClick r:id="rId3" action="ppaction://hlinksldjump"/>
          </p:cNvPr>
          <p:cNvSpPr>
            <a:spLocks noChangeArrowheads="1"/>
          </p:cNvSpPr>
          <p:nvPr/>
        </p:nvSpPr>
        <p:spPr bwMode="auto">
          <a:xfrm rot="16200000">
            <a:off x="8477250" y="5734050"/>
            <a:ext cx="609600" cy="342900"/>
          </a:xfrm>
          <a:prstGeom prst="rightArrow">
            <a:avLst>
              <a:gd name="adj1" fmla="val 50000"/>
              <a:gd name="adj2" fmla="val 88889"/>
            </a:avLst>
          </a:prstGeom>
          <a:solidFill>
            <a:schemeClr val="accent1"/>
          </a:solidFill>
          <a:ln w="9525" algn="ctr">
            <a:solidFill>
              <a:schemeClr val="tx1"/>
            </a:solidFill>
            <a:round/>
            <a:headEnd/>
            <a:tailEnd/>
          </a:ln>
        </p:spPr>
        <p:txBody>
          <a:bodyPr vert="eaVert"/>
          <a:lstStyle/>
          <a:p>
            <a:pPr eaLnBrk="0" hangingPunct="0"/>
            <a:endParaRPr lang="en-US" sz="1800"/>
          </a:p>
        </p:txBody>
      </p:sp>
      <p:sp>
        <p:nvSpPr>
          <p:cNvPr id="189447" name="Down Arrow 4">
            <a:hlinkClick r:id="rId4" action="ppaction://hlinksldjump"/>
          </p:cNvPr>
          <p:cNvSpPr>
            <a:spLocks noChangeArrowheads="1"/>
          </p:cNvSpPr>
          <p:nvPr/>
        </p:nvSpPr>
        <p:spPr bwMode="auto">
          <a:xfrm>
            <a:off x="228600" y="5943600"/>
            <a:ext cx="304800" cy="457200"/>
          </a:xfrm>
          <a:prstGeom prst="downArrow">
            <a:avLst>
              <a:gd name="adj1" fmla="val 50000"/>
              <a:gd name="adj2" fmla="val 50000"/>
            </a:avLst>
          </a:prstGeom>
          <a:solidFill>
            <a:schemeClr val="accent1"/>
          </a:solidFill>
          <a:ln w="9525" algn="ctr">
            <a:solidFill>
              <a:schemeClr val="tx1"/>
            </a:solidFill>
            <a:round/>
            <a:headEnd/>
            <a:tailEnd/>
          </a:ln>
        </p:spPr>
        <p:txBody>
          <a:bodyPr/>
          <a:lstStyle/>
          <a:p>
            <a:pPr eaLnBrk="0" hangingPunct="0"/>
            <a:endParaRPr lang="en-US" sz="1800"/>
          </a:p>
        </p:txBody>
      </p:sp>
      <p:sp>
        <p:nvSpPr>
          <p:cNvPr id="6" name="Slide Number Placeholder 5"/>
          <p:cNvSpPr>
            <a:spLocks noGrp="1"/>
          </p:cNvSpPr>
          <p:nvPr>
            <p:ph type="sldNum" sz="quarter" idx="12"/>
          </p:nvPr>
        </p:nvSpPr>
        <p:spPr/>
        <p:txBody>
          <a:bodyPr/>
          <a:lstStyle/>
          <a:p>
            <a:pPr>
              <a:defRPr/>
            </a:pPr>
            <a:fld id="{193C4F32-5F53-4DA8-A041-9089F3E61399}" type="slidenum">
              <a:rPr lang="en-US" smtClean="0"/>
              <a:pPr>
                <a:defRPr/>
              </a:pPr>
              <a:t>195</a:t>
            </a:fld>
            <a:endParaRPr lang="en-US"/>
          </a:p>
        </p:txBody>
      </p:sp>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1490" name="Rectangle 2"/>
          <p:cNvSpPr>
            <a:spLocks noGrp="1" noChangeArrowheads="1"/>
          </p:cNvSpPr>
          <p:nvPr>
            <p:ph type="title" idx="4294967295"/>
          </p:nvPr>
        </p:nvSpPr>
        <p:spPr>
          <a:xfrm>
            <a:off x="1350963" y="214313"/>
            <a:ext cx="7793037" cy="1462087"/>
          </a:xfrm>
        </p:spPr>
        <p:txBody>
          <a:bodyPr/>
          <a:lstStyle/>
          <a:p>
            <a:pPr eaLnBrk="1" hangingPunct="1"/>
            <a:r>
              <a:rPr lang="en-US" smtClean="0"/>
              <a:t>Experimental  Results-</a:t>
            </a:r>
            <a:br>
              <a:rPr lang="en-US" smtClean="0"/>
            </a:br>
            <a:r>
              <a:rPr lang="en-US" smtClean="0"/>
              <a:t>Read Data </a:t>
            </a:r>
          </a:p>
        </p:txBody>
      </p:sp>
      <p:sp>
        <p:nvSpPr>
          <p:cNvPr id="191492" name="Rectangle 3"/>
          <p:cNvSpPr>
            <a:spLocks noChangeArrowheads="1"/>
          </p:cNvSpPr>
          <p:nvPr/>
        </p:nvSpPr>
        <p:spPr bwMode="auto">
          <a:xfrm>
            <a:off x="609600" y="2057400"/>
            <a:ext cx="8077200" cy="4495800"/>
          </a:xfrm>
          <a:prstGeom prst="rect">
            <a:avLst/>
          </a:prstGeom>
          <a:noFill/>
          <a:ln w="9525">
            <a:noFill/>
            <a:miter lim="800000"/>
            <a:headEnd/>
            <a:tailEnd/>
          </a:ln>
        </p:spPr>
        <p:txBody>
          <a:bodyPr/>
          <a:lstStyle/>
          <a:p>
            <a:pPr marL="342900" indent="-342900" eaLnBrk="0" hangingPunct="0">
              <a:spcBef>
                <a:spcPct val="20000"/>
              </a:spcBef>
              <a:buClr>
                <a:schemeClr val="folHlink"/>
              </a:buClr>
              <a:buSzPct val="60000"/>
              <a:buFont typeface="Wingdings" pitchFamily="2" charset="2"/>
              <a:buChar char="n"/>
            </a:pPr>
            <a:r>
              <a:rPr lang="en-US" sz="2400"/>
              <a:t>Average coverage by mapped reads of Hapmap SNPs was </a:t>
            </a:r>
            <a:r>
              <a:rPr lang="en-US" sz="2400" b="1">
                <a:solidFill>
                  <a:schemeClr val="hlink"/>
                </a:solidFill>
              </a:rPr>
              <a:t>5.64x</a:t>
            </a:r>
          </a:p>
          <a:p>
            <a:pPr marL="742950" lvl="1" indent="-285750" eaLnBrk="0" hangingPunct="0">
              <a:spcBef>
                <a:spcPct val="20000"/>
              </a:spcBef>
              <a:buClr>
                <a:schemeClr val="hlink"/>
              </a:buClr>
              <a:buSzPct val="55000"/>
              <a:buFont typeface="Wingdings" pitchFamily="2" charset="2"/>
              <a:buChar char="n"/>
            </a:pPr>
            <a:r>
              <a:rPr lang="en-US" sz="2000"/>
              <a:t>Lower than [Wheeler et al 08] since we start with a subset of the reads and use more stringent mapping constraints</a:t>
            </a:r>
          </a:p>
        </p:txBody>
      </p:sp>
      <p:graphicFrame>
        <p:nvGraphicFramePr>
          <p:cNvPr id="191493" name="Object 4"/>
          <p:cNvGraphicFramePr>
            <a:graphicFrameLocks noChangeAspect="1"/>
          </p:cNvGraphicFramePr>
          <p:nvPr/>
        </p:nvGraphicFramePr>
        <p:xfrm>
          <a:off x="1371600" y="3608388"/>
          <a:ext cx="6324600" cy="2868612"/>
        </p:xfrm>
        <a:graphic>
          <a:graphicData uri="http://schemas.openxmlformats.org/presentationml/2006/ole">
            <p:oleObj spid="_x0000_s302082" name="Chart" r:id="rId4" imgW="5629275" imgH="2552700" progId="Excel.Sheet.8">
              <p:embed/>
            </p:oleObj>
          </a:graphicData>
        </a:graphic>
      </p:graphicFrame>
      <p:sp>
        <p:nvSpPr>
          <p:cNvPr id="191494" name="Right Arrow 6">
            <a:hlinkClick r:id="rId5" action="ppaction://hlinksldjump"/>
          </p:cNvPr>
          <p:cNvSpPr>
            <a:spLocks noChangeArrowheads="1"/>
          </p:cNvSpPr>
          <p:nvPr/>
        </p:nvSpPr>
        <p:spPr bwMode="auto">
          <a:xfrm rot="16200000">
            <a:off x="8439150" y="5695950"/>
            <a:ext cx="609600" cy="419100"/>
          </a:xfrm>
          <a:prstGeom prst="rightArrow">
            <a:avLst>
              <a:gd name="adj1" fmla="val 50000"/>
              <a:gd name="adj2" fmla="val 72727"/>
            </a:avLst>
          </a:prstGeom>
          <a:solidFill>
            <a:schemeClr val="accent1"/>
          </a:solidFill>
          <a:ln w="9525" algn="ctr">
            <a:solidFill>
              <a:schemeClr val="tx1"/>
            </a:solidFill>
            <a:round/>
            <a:headEnd/>
            <a:tailEnd/>
          </a:ln>
        </p:spPr>
        <p:txBody>
          <a:bodyPr vert="eaVert"/>
          <a:lstStyle/>
          <a:p>
            <a:pPr eaLnBrk="0" hangingPunct="0"/>
            <a:endParaRPr lang="en-US" sz="1800"/>
          </a:p>
        </p:txBody>
      </p:sp>
      <p:sp>
        <p:nvSpPr>
          <p:cNvPr id="191495" name="Down Arrow 4">
            <a:hlinkClick r:id="rId6" action="ppaction://hlinksldjump"/>
          </p:cNvPr>
          <p:cNvSpPr>
            <a:spLocks noChangeArrowheads="1"/>
          </p:cNvSpPr>
          <p:nvPr/>
        </p:nvSpPr>
        <p:spPr bwMode="auto">
          <a:xfrm>
            <a:off x="228600" y="5943600"/>
            <a:ext cx="304800" cy="457200"/>
          </a:xfrm>
          <a:prstGeom prst="downArrow">
            <a:avLst>
              <a:gd name="adj1" fmla="val 50000"/>
              <a:gd name="adj2" fmla="val 50000"/>
            </a:avLst>
          </a:prstGeom>
          <a:solidFill>
            <a:schemeClr val="accent1"/>
          </a:solidFill>
          <a:ln w="9525" algn="ctr">
            <a:solidFill>
              <a:schemeClr val="tx1"/>
            </a:solidFill>
            <a:round/>
            <a:headEnd/>
            <a:tailEnd/>
          </a:ln>
        </p:spPr>
        <p:txBody>
          <a:bodyPr/>
          <a:lstStyle/>
          <a:p>
            <a:pPr eaLnBrk="0" hangingPunct="0"/>
            <a:endParaRPr lang="en-US" sz="1800"/>
          </a:p>
        </p:txBody>
      </p:sp>
      <p:sp>
        <p:nvSpPr>
          <p:cNvPr id="7" name="Slide Number Placeholder 6"/>
          <p:cNvSpPr>
            <a:spLocks noGrp="1"/>
          </p:cNvSpPr>
          <p:nvPr>
            <p:ph type="sldNum" sz="quarter" idx="12"/>
          </p:nvPr>
        </p:nvSpPr>
        <p:spPr/>
        <p:txBody>
          <a:bodyPr/>
          <a:lstStyle/>
          <a:p>
            <a:pPr>
              <a:defRPr/>
            </a:pPr>
            <a:fld id="{193C4F32-5F53-4DA8-A041-9089F3E61399}" type="slidenum">
              <a:rPr lang="en-US" smtClean="0"/>
              <a:pPr>
                <a:defRPr/>
              </a:pPr>
              <a:t>196</a:t>
            </a:fld>
            <a:endParaRPr lang="en-US"/>
          </a:p>
        </p:txBody>
      </p:sp>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3538" name="Rectangle 2"/>
          <p:cNvSpPr>
            <a:spLocks noGrp="1" noChangeArrowheads="1"/>
          </p:cNvSpPr>
          <p:nvPr>
            <p:ph type="title" idx="4294967295"/>
          </p:nvPr>
        </p:nvSpPr>
        <p:spPr>
          <a:xfrm>
            <a:off x="1350963" y="214313"/>
            <a:ext cx="7793037" cy="1462087"/>
          </a:xfrm>
        </p:spPr>
        <p:txBody>
          <a:bodyPr/>
          <a:lstStyle/>
          <a:p>
            <a:pPr eaLnBrk="1" hangingPunct="1"/>
            <a:r>
              <a:rPr lang="en-US" smtClean="0"/>
              <a:t>Experimental  Results-</a:t>
            </a:r>
            <a:br>
              <a:rPr lang="en-US" smtClean="0"/>
            </a:br>
            <a:r>
              <a:rPr lang="en-US" smtClean="0"/>
              <a:t>Read Data </a:t>
            </a:r>
          </a:p>
        </p:txBody>
      </p:sp>
      <p:sp>
        <p:nvSpPr>
          <p:cNvPr id="193542" name="Rectangle 3"/>
          <p:cNvSpPr>
            <a:spLocks noChangeArrowheads="1"/>
          </p:cNvSpPr>
          <p:nvPr/>
        </p:nvSpPr>
        <p:spPr bwMode="auto">
          <a:xfrm>
            <a:off x="914400" y="2057400"/>
            <a:ext cx="8001000" cy="4648200"/>
          </a:xfrm>
          <a:prstGeom prst="rect">
            <a:avLst/>
          </a:prstGeom>
          <a:noFill/>
          <a:ln w="9525">
            <a:noFill/>
            <a:miter lim="800000"/>
            <a:headEnd/>
            <a:tailEnd/>
          </a:ln>
        </p:spPr>
        <p:txBody>
          <a:bodyPr/>
          <a:lstStyle/>
          <a:p>
            <a:pPr marL="342900" indent="-342900" eaLnBrk="0" hangingPunct="0">
              <a:spcBef>
                <a:spcPct val="20000"/>
              </a:spcBef>
              <a:buClr>
                <a:schemeClr val="folHlink"/>
              </a:buClr>
              <a:buSzPct val="60000"/>
              <a:buFont typeface="Wingdings" pitchFamily="2" charset="2"/>
              <a:buChar char="n"/>
            </a:pPr>
            <a:r>
              <a:rPr lang="en-US" sz="2400" dirty="0"/>
              <a:t>CEU genotypes from latest </a:t>
            </a:r>
            <a:r>
              <a:rPr lang="en-US" sz="2400" dirty="0" err="1"/>
              <a:t>Hapmap</a:t>
            </a:r>
            <a:r>
              <a:rPr lang="en-US" sz="2400" dirty="0"/>
              <a:t> release (23a) were </a:t>
            </a:r>
            <a:r>
              <a:rPr lang="en-US" sz="2400" dirty="0" err="1"/>
              <a:t>dowloaded</a:t>
            </a:r>
            <a:r>
              <a:rPr lang="en-US" sz="2400" dirty="0"/>
              <a:t> from</a:t>
            </a:r>
            <a:r>
              <a:rPr lang="en-US" sz="1600" dirty="0"/>
              <a:t> </a:t>
            </a:r>
            <a:r>
              <a:rPr lang="en-US" sz="1600" dirty="0">
                <a:hlinkClick r:id="rId3"/>
              </a:rPr>
              <a:t>http://ftp.hapmap.org/genotypes/latest_ncbi_build36/forward/non-redundant/</a:t>
            </a:r>
            <a:r>
              <a:rPr lang="en-US" sz="1600" dirty="0"/>
              <a:t> </a:t>
            </a:r>
          </a:p>
          <a:p>
            <a:pPr marL="742950" lvl="1" indent="-285750" eaLnBrk="0" hangingPunct="0">
              <a:spcBef>
                <a:spcPct val="20000"/>
              </a:spcBef>
              <a:buClr>
                <a:schemeClr val="hlink"/>
              </a:buClr>
              <a:buSzPct val="55000"/>
              <a:buFont typeface="Wingdings" pitchFamily="2" charset="2"/>
              <a:buChar char="n"/>
            </a:pPr>
            <a:r>
              <a:rPr lang="en-US" sz="1800" dirty="0"/>
              <a:t>Genotypes were phased using the ENT algorithm [</a:t>
            </a:r>
            <a:r>
              <a:rPr lang="en-US" sz="1800" dirty="0" err="1"/>
              <a:t>Gusev</a:t>
            </a:r>
            <a:r>
              <a:rPr lang="en-US" sz="1800" dirty="0"/>
              <a:t> et al 08] and inferred haplotypes were used to train the parent HMMs using Baum-Welch</a:t>
            </a:r>
          </a:p>
          <a:p>
            <a:pPr marL="342900" indent="-342900" eaLnBrk="0" hangingPunct="0">
              <a:spcBef>
                <a:spcPct val="20000"/>
              </a:spcBef>
              <a:buClr>
                <a:schemeClr val="folHlink"/>
              </a:buClr>
              <a:buSzPct val="60000"/>
              <a:buFont typeface="Wingdings" pitchFamily="2" charset="2"/>
              <a:buChar char="n"/>
            </a:pPr>
            <a:r>
              <a:rPr lang="en-US" sz="2400" dirty="0"/>
              <a:t>Duplicate </a:t>
            </a:r>
            <a:r>
              <a:rPr lang="en-US" sz="2400" dirty="0" err="1"/>
              <a:t>Affymetrix</a:t>
            </a:r>
            <a:r>
              <a:rPr lang="en-US" sz="2400" dirty="0"/>
              <a:t> 500k SNP genotypes were downloaded from</a:t>
            </a:r>
            <a:r>
              <a:rPr lang="en-US" sz="1600" dirty="0"/>
              <a:t> </a:t>
            </a:r>
            <a:r>
              <a:rPr lang="en-US" sz="1600" dirty="0">
                <a:hlinkClick r:id="rId4"/>
              </a:rPr>
              <a:t>ftp://ftp.ncbi.nih.gov/pub/geo/DATA/SOFT/by_series/GSE10668/GSE10668_family.soft.gz</a:t>
            </a:r>
            <a:r>
              <a:rPr lang="en-US" sz="1600" dirty="0"/>
              <a:t>  </a:t>
            </a:r>
          </a:p>
          <a:p>
            <a:pPr marL="742950" lvl="1" indent="-285750" eaLnBrk="0" hangingPunct="0">
              <a:spcBef>
                <a:spcPct val="20000"/>
              </a:spcBef>
              <a:buClr>
                <a:schemeClr val="hlink"/>
              </a:buClr>
              <a:buSzPct val="55000"/>
              <a:buFont typeface="Wingdings" pitchFamily="2" charset="2"/>
              <a:buChar char="n"/>
            </a:pPr>
            <a:r>
              <a:rPr lang="en-US" sz="2000" dirty="0"/>
              <a:t>We removed genotypes that were discordant in the two replicates and genotypes for which </a:t>
            </a:r>
            <a:r>
              <a:rPr lang="en-US" sz="2000" dirty="0" err="1"/>
              <a:t>Hapmap</a:t>
            </a:r>
            <a:r>
              <a:rPr lang="en-US" sz="2000" dirty="0"/>
              <a:t> and </a:t>
            </a:r>
            <a:r>
              <a:rPr lang="en-US" sz="2000" dirty="0" err="1"/>
              <a:t>Affymetrix</a:t>
            </a:r>
            <a:r>
              <a:rPr lang="en-US" sz="2000" dirty="0"/>
              <a:t> annotations had more than 5% in CEU same-strand allele frequency</a:t>
            </a:r>
          </a:p>
        </p:txBody>
      </p:sp>
      <p:sp>
        <p:nvSpPr>
          <p:cNvPr id="193543" name="Right Arrow 6">
            <a:hlinkClick r:id="rId5" action="ppaction://hlinksldjump"/>
          </p:cNvPr>
          <p:cNvSpPr>
            <a:spLocks noChangeArrowheads="1"/>
          </p:cNvSpPr>
          <p:nvPr/>
        </p:nvSpPr>
        <p:spPr bwMode="auto">
          <a:xfrm rot="16200000">
            <a:off x="8439150" y="5695950"/>
            <a:ext cx="609600" cy="419100"/>
          </a:xfrm>
          <a:prstGeom prst="rightArrow">
            <a:avLst>
              <a:gd name="adj1" fmla="val 50000"/>
              <a:gd name="adj2" fmla="val 72727"/>
            </a:avLst>
          </a:prstGeom>
          <a:solidFill>
            <a:schemeClr val="accent1"/>
          </a:solidFill>
          <a:ln w="9525" algn="ctr">
            <a:solidFill>
              <a:schemeClr val="tx1"/>
            </a:solidFill>
            <a:round/>
            <a:headEnd/>
            <a:tailEnd/>
          </a:ln>
        </p:spPr>
        <p:txBody>
          <a:bodyPr vert="eaVert"/>
          <a:lstStyle/>
          <a:p>
            <a:pPr eaLnBrk="0" hangingPunct="0"/>
            <a:endParaRPr lang="en-US" sz="1800"/>
          </a:p>
        </p:txBody>
      </p:sp>
      <p:sp>
        <p:nvSpPr>
          <p:cNvPr id="5" name="Slide Number Placeholder 4"/>
          <p:cNvSpPr>
            <a:spLocks noGrp="1"/>
          </p:cNvSpPr>
          <p:nvPr>
            <p:ph type="sldNum" sz="quarter" idx="12"/>
          </p:nvPr>
        </p:nvSpPr>
        <p:spPr/>
        <p:txBody>
          <a:bodyPr/>
          <a:lstStyle/>
          <a:p>
            <a:pPr>
              <a:defRPr/>
            </a:pPr>
            <a:fld id="{193C4F32-5F53-4DA8-A041-9089F3E61399}" type="slidenum">
              <a:rPr lang="en-US" smtClean="0"/>
              <a:pPr>
                <a:defRPr/>
              </a:pPr>
              <a:t>197</a:t>
            </a:fld>
            <a:endParaRPr lang="en-US"/>
          </a:p>
        </p:txBody>
      </p:sp>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7874" name="Rectangle 2"/>
          <p:cNvSpPr>
            <a:spLocks noGrp="1" noChangeArrowheads="1"/>
          </p:cNvSpPr>
          <p:nvPr>
            <p:ph type="title" idx="4294967295"/>
          </p:nvPr>
        </p:nvSpPr>
        <p:spPr>
          <a:xfrm>
            <a:off x="2065338" y="304800"/>
            <a:ext cx="7078662" cy="928688"/>
          </a:xfrm>
        </p:spPr>
        <p:txBody>
          <a:bodyPr/>
          <a:lstStyle/>
          <a:p>
            <a:r>
              <a:rPr lang="en-US" sz="3600" smtClean="0"/>
              <a:t>Accuracy Comparison (Homozygous Genotypes)</a:t>
            </a:r>
          </a:p>
        </p:txBody>
      </p:sp>
      <p:graphicFrame>
        <p:nvGraphicFramePr>
          <p:cNvPr id="207875" name="Object 7"/>
          <p:cNvGraphicFramePr>
            <a:graphicFrameLocks noChangeAspect="1"/>
          </p:cNvGraphicFramePr>
          <p:nvPr/>
        </p:nvGraphicFramePr>
        <p:xfrm>
          <a:off x="771525" y="2133600"/>
          <a:ext cx="7534275" cy="3975100"/>
        </p:xfrm>
        <a:graphic>
          <a:graphicData uri="http://schemas.openxmlformats.org/presentationml/2006/ole">
            <p:oleObj spid="_x0000_s303106" name="Chart" r:id="rId4" imgW="7543800" imgH="3981450" progId="Excel.Sheet.8">
              <p:embed/>
            </p:oleObj>
          </a:graphicData>
        </a:graphic>
      </p:graphicFrame>
      <p:sp>
        <p:nvSpPr>
          <p:cNvPr id="207876" name="Down Arrow 4">
            <a:hlinkClick r:id="rId5" action="ppaction://hlinksldjump"/>
          </p:cNvPr>
          <p:cNvSpPr>
            <a:spLocks noChangeArrowheads="1"/>
          </p:cNvSpPr>
          <p:nvPr/>
        </p:nvSpPr>
        <p:spPr bwMode="auto">
          <a:xfrm rot="10800000">
            <a:off x="8382000" y="5943600"/>
            <a:ext cx="304800" cy="457200"/>
          </a:xfrm>
          <a:prstGeom prst="downArrow">
            <a:avLst>
              <a:gd name="adj1" fmla="val 50000"/>
              <a:gd name="adj2" fmla="val 50000"/>
            </a:avLst>
          </a:prstGeom>
          <a:solidFill>
            <a:schemeClr val="accent1"/>
          </a:solidFill>
          <a:ln w="9525" algn="ctr">
            <a:solidFill>
              <a:schemeClr val="tx1"/>
            </a:solidFill>
            <a:round/>
            <a:headEnd/>
            <a:tailEnd/>
          </a:ln>
        </p:spPr>
        <p:txBody>
          <a:bodyPr rot="10800000"/>
          <a:lstStyle/>
          <a:p>
            <a:pPr eaLnBrk="0" hangingPunct="0"/>
            <a:endParaRPr lang="en-US" sz="1800"/>
          </a:p>
        </p:txBody>
      </p:sp>
      <p:sp>
        <p:nvSpPr>
          <p:cNvPr id="5" name="Slide Number Placeholder 4"/>
          <p:cNvSpPr>
            <a:spLocks noGrp="1"/>
          </p:cNvSpPr>
          <p:nvPr>
            <p:ph type="sldNum" sz="quarter" idx="12"/>
          </p:nvPr>
        </p:nvSpPr>
        <p:spPr/>
        <p:txBody>
          <a:bodyPr/>
          <a:lstStyle/>
          <a:p>
            <a:pPr>
              <a:defRPr/>
            </a:pPr>
            <a:fld id="{193C4F32-5F53-4DA8-A041-9089F3E61399}" type="slidenum">
              <a:rPr lang="en-US" smtClean="0"/>
              <a:pPr>
                <a:defRPr/>
              </a:pPr>
              <a:t>198</a:t>
            </a:fld>
            <a:endParaRPr lang="en-US"/>
          </a:p>
        </p:txBody>
      </p:sp>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p:txBody>
          <a:bodyPr/>
          <a:lstStyle/>
          <a:p>
            <a:r>
              <a:rPr lang="en-US" smtClean="0"/>
              <a:t>Gene-Seq Algorithms</a:t>
            </a:r>
          </a:p>
        </p:txBody>
      </p:sp>
      <p:sp>
        <p:nvSpPr>
          <p:cNvPr id="197635" name="Rectangle 3"/>
          <p:cNvSpPr>
            <a:spLocks noGrp="1" noChangeArrowheads="1"/>
          </p:cNvSpPr>
          <p:nvPr>
            <p:ph idx="1"/>
          </p:nvPr>
        </p:nvSpPr>
        <p:spPr/>
        <p:txBody>
          <a:bodyPr/>
          <a:lstStyle/>
          <a:p>
            <a:pPr>
              <a:lnSpc>
                <a:spcPct val="80000"/>
              </a:lnSpc>
            </a:pPr>
            <a:r>
              <a:rPr lang="en-US" sz="1200" smtClean="0"/>
              <a:t>Posterior Decoding (see presentation)</a:t>
            </a:r>
          </a:p>
          <a:p>
            <a:pPr>
              <a:lnSpc>
                <a:spcPct val="80000"/>
              </a:lnSpc>
            </a:pPr>
            <a:r>
              <a:rPr lang="en-US" sz="1200" smtClean="0"/>
              <a:t>Greedy:</a:t>
            </a:r>
          </a:p>
          <a:p>
            <a:pPr>
              <a:lnSpc>
                <a:spcPct val="80000"/>
              </a:lnSpc>
            </a:pPr>
            <a:endParaRPr lang="en-US" sz="1200" smtClean="0"/>
          </a:p>
          <a:p>
            <a:pPr>
              <a:lnSpc>
                <a:spcPct val="80000"/>
              </a:lnSpc>
            </a:pPr>
            <a:endParaRPr lang="en-US" sz="1200" smtClean="0"/>
          </a:p>
          <a:p>
            <a:pPr>
              <a:lnSpc>
                <a:spcPct val="80000"/>
              </a:lnSpc>
            </a:pPr>
            <a:endParaRPr lang="en-US" sz="1200" smtClean="0"/>
          </a:p>
          <a:p>
            <a:pPr>
              <a:lnSpc>
                <a:spcPct val="80000"/>
              </a:lnSpc>
            </a:pPr>
            <a:endParaRPr lang="en-US" sz="1200" smtClean="0"/>
          </a:p>
          <a:p>
            <a:pPr>
              <a:lnSpc>
                <a:spcPct val="80000"/>
              </a:lnSpc>
            </a:pPr>
            <a:endParaRPr lang="en-US" sz="1200" smtClean="0"/>
          </a:p>
          <a:p>
            <a:pPr>
              <a:lnSpc>
                <a:spcPct val="80000"/>
              </a:lnSpc>
            </a:pPr>
            <a:endParaRPr lang="en-US" sz="1200" smtClean="0"/>
          </a:p>
          <a:p>
            <a:pPr>
              <a:lnSpc>
                <a:spcPct val="80000"/>
              </a:lnSpc>
            </a:pPr>
            <a:r>
              <a:rPr lang="en-US" sz="1200" smtClean="0"/>
              <a:t>Markov Approximation:</a:t>
            </a:r>
          </a:p>
          <a:p>
            <a:pPr>
              <a:lnSpc>
                <a:spcPct val="80000"/>
              </a:lnSpc>
            </a:pPr>
            <a:endParaRPr lang="en-US" sz="1200" smtClean="0"/>
          </a:p>
          <a:p>
            <a:pPr>
              <a:lnSpc>
                <a:spcPct val="80000"/>
              </a:lnSpc>
            </a:pPr>
            <a:endParaRPr lang="en-US" sz="1200" smtClean="0"/>
          </a:p>
          <a:p>
            <a:pPr>
              <a:lnSpc>
                <a:spcPct val="80000"/>
              </a:lnSpc>
            </a:pPr>
            <a:endParaRPr lang="en-US" sz="1200" smtClean="0"/>
          </a:p>
          <a:p>
            <a:pPr>
              <a:lnSpc>
                <a:spcPct val="80000"/>
              </a:lnSpc>
            </a:pPr>
            <a:endParaRPr lang="en-US" sz="1200" smtClean="0"/>
          </a:p>
          <a:p>
            <a:pPr>
              <a:lnSpc>
                <a:spcPct val="80000"/>
              </a:lnSpc>
            </a:pPr>
            <a:endParaRPr lang="en-US" sz="1200" smtClean="0"/>
          </a:p>
          <a:p>
            <a:pPr>
              <a:lnSpc>
                <a:spcPct val="80000"/>
              </a:lnSpc>
            </a:pPr>
            <a:endParaRPr lang="en-US" sz="1200" smtClean="0"/>
          </a:p>
          <a:p>
            <a:pPr>
              <a:lnSpc>
                <a:spcPct val="80000"/>
              </a:lnSpc>
            </a:pPr>
            <a:endParaRPr lang="en-US" sz="1200" smtClean="0"/>
          </a:p>
          <a:p>
            <a:pPr>
              <a:lnSpc>
                <a:spcPct val="80000"/>
              </a:lnSpc>
            </a:pPr>
            <a:endParaRPr lang="en-US" sz="1200" smtClean="0"/>
          </a:p>
          <a:p>
            <a:pPr>
              <a:lnSpc>
                <a:spcPct val="80000"/>
              </a:lnSpc>
            </a:pPr>
            <a:endParaRPr lang="en-US" sz="1200" smtClean="0"/>
          </a:p>
          <a:p>
            <a:pPr>
              <a:lnSpc>
                <a:spcPct val="80000"/>
              </a:lnSpc>
            </a:pPr>
            <a:r>
              <a:rPr lang="en-US" sz="1200" smtClean="0"/>
              <a:t>Composite 2-SNP</a:t>
            </a:r>
          </a:p>
          <a:p>
            <a:pPr>
              <a:lnSpc>
                <a:spcPct val="80000"/>
              </a:lnSpc>
            </a:pPr>
            <a:r>
              <a:rPr lang="en-US" sz="1200" smtClean="0"/>
              <a:t>Viterbi</a:t>
            </a:r>
          </a:p>
          <a:p>
            <a:pPr>
              <a:lnSpc>
                <a:spcPct val="80000"/>
              </a:lnSpc>
            </a:pPr>
            <a:r>
              <a:rPr lang="en-US" sz="1200" smtClean="0"/>
              <a:t>Posterior Decoding, version 2</a:t>
            </a:r>
          </a:p>
          <a:p>
            <a:pPr>
              <a:lnSpc>
                <a:spcPct val="80000"/>
              </a:lnSpc>
            </a:pPr>
            <a:endParaRPr lang="en-US" sz="1200" smtClean="0"/>
          </a:p>
        </p:txBody>
      </p:sp>
      <p:pic>
        <p:nvPicPr>
          <p:cNvPr id="197637" name="Picture 5"/>
          <p:cNvPicPr>
            <a:picLocks noChangeAspect="1" noChangeArrowheads="1"/>
          </p:cNvPicPr>
          <p:nvPr/>
        </p:nvPicPr>
        <p:blipFill>
          <a:blip r:embed="rId2" cstate="print"/>
          <a:srcRect/>
          <a:stretch>
            <a:fillRect/>
          </a:stretch>
        </p:blipFill>
        <p:spPr bwMode="auto">
          <a:xfrm>
            <a:off x="3276600" y="2209800"/>
            <a:ext cx="2743200" cy="1123950"/>
          </a:xfrm>
          <a:prstGeom prst="rect">
            <a:avLst/>
          </a:prstGeom>
          <a:noFill/>
        </p:spPr>
      </p:pic>
      <p:pic>
        <p:nvPicPr>
          <p:cNvPr id="197638" name="Picture 6"/>
          <p:cNvPicPr>
            <a:picLocks noChangeAspect="1" noChangeArrowheads="1"/>
          </p:cNvPicPr>
          <p:nvPr/>
        </p:nvPicPr>
        <p:blipFill>
          <a:blip r:embed="rId3" cstate="print"/>
          <a:srcRect/>
          <a:stretch>
            <a:fillRect/>
          </a:stretch>
        </p:blipFill>
        <p:spPr bwMode="auto">
          <a:xfrm>
            <a:off x="3200400" y="3505200"/>
            <a:ext cx="3505200" cy="1590675"/>
          </a:xfrm>
          <a:prstGeom prst="rect">
            <a:avLst/>
          </a:prstGeom>
          <a:noFill/>
        </p:spPr>
      </p:pic>
      <p:sp>
        <p:nvSpPr>
          <p:cNvPr id="197639" name="Right Arrow 6">
            <a:hlinkClick r:id="rId4" action="ppaction://hlinksldjump"/>
          </p:cNvPr>
          <p:cNvSpPr>
            <a:spLocks noChangeArrowheads="1"/>
          </p:cNvSpPr>
          <p:nvPr/>
        </p:nvSpPr>
        <p:spPr bwMode="auto">
          <a:xfrm rot="16200000">
            <a:off x="8439150" y="5695950"/>
            <a:ext cx="609600" cy="419100"/>
          </a:xfrm>
          <a:prstGeom prst="rightArrow">
            <a:avLst>
              <a:gd name="adj1" fmla="val 50000"/>
              <a:gd name="adj2" fmla="val 72727"/>
            </a:avLst>
          </a:prstGeom>
          <a:solidFill>
            <a:schemeClr val="accent1"/>
          </a:solidFill>
          <a:ln w="9525" algn="ctr">
            <a:solidFill>
              <a:schemeClr val="tx1"/>
            </a:solidFill>
            <a:round/>
            <a:headEnd/>
            <a:tailEnd/>
          </a:ln>
        </p:spPr>
        <p:txBody>
          <a:bodyPr vert="eaVert"/>
          <a:lstStyle/>
          <a:p>
            <a:pPr eaLnBrk="0" hangingPunct="0"/>
            <a:endParaRPr lang="en-US" sz="1800"/>
          </a:p>
        </p:txBody>
      </p:sp>
      <p:sp>
        <p:nvSpPr>
          <p:cNvPr id="7" name="Slide Number Placeholder 6"/>
          <p:cNvSpPr>
            <a:spLocks noGrp="1"/>
          </p:cNvSpPr>
          <p:nvPr>
            <p:ph type="sldNum" sz="quarter" idx="12"/>
          </p:nvPr>
        </p:nvSpPr>
        <p:spPr/>
        <p:txBody>
          <a:bodyPr/>
          <a:lstStyle/>
          <a:p>
            <a:pPr>
              <a:defRPr/>
            </a:pPr>
            <a:fld id="{33F715B6-B6C2-4407-8CFF-EAACF463792E}" type="slidenum">
              <a:rPr lang="en-US" smtClean="0"/>
              <a:pPr>
                <a:defRPr/>
              </a:pPr>
              <a:t>199</a:t>
            </a:fld>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Title 1"/>
          <p:cNvSpPr>
            <a:spLocks noGrp="1"/>
          </p:cNvSpPr>
          <p:nvPr>
            <p:ph type="title"/>
          </p:nvPr>
        </p:nvSpPr>
        <p:spPr>
          <a:xfrm>
            <a:off x="1150938" y="214313"/>
            <a:ext cx="7793037" cy="623887"/>
          </a:xfrm>
        </p:spPr>
        <p:txBody>
          <a:bodyPr/>
          <a:lstStyle/>
          <a:p>
            <a:r>
              <a:rPr lang="en-US" smtClean="0"/>
              <a:t>Outline</a:t>
            </a:r>
          </a:p>
        </p:txBody>
      </p:sp>
      <p:sp>
        <p:nvSpPr>
          <p:cNvPr id="36867" name="Content Placeholder 2"/>
          <p:cNvSpPr>
            <a:spLocks noGrp="1"/>
          </p:cNvSpPr>
          <p:nvPr>
            <p:ph idx="1"/>
          </p:nvPr>
        </p:nvSpPr>
        <p:spPr>
          <a:xfrm>
            <a:off x="609600" y="1981200"/>
            <a:ext cx="8382000" cy="4572000"/>
          </a:xfrm>
        </p:spPr>
        <p:txBody>
          <a:bodyPr>
            <a:normAutofit fontScale="70000" lnSpcReduction="20000"/>
          </a:bodyPr>
          <a:lstStyle/>
          <a:p>
            <a:pPr>
              <a:defRPr/>
            </a:pPr>
            <a:r>
              <a:rPr lang="en-US" dirty="0" smtClean="0">
                <a:solidFill>
                  <a:srgbClr val="FF0000"/>
                </a:solidFill>
              </a:rPr>
              <a:t>Introduction</a:t>
            </a:r>
          </a:p>
          <a:p>
            <a:pPr>
              <a:defRPr/>
            </a:pPr>
            <a:endParaRPr lang="en-US" dirty="0" smtClean="0">
              <a:solidFill>
                <a:srgbClr val="FF0000"/>
              </a:solidFill>
            </a:endParaRPr>
          </a:p>
          <a:p>
            <a:pPr>
              <a:defRPr/>
            </a:pPr>
            <a:r>
              <a:rPr lang="en-US" dirty="0" smtClean="0"/>
              <a:t>Hidden Markov Models of Haplotype Diversity</a:t>
            </a:r>
          </a:p>
          <a:p>
            <a:pPr>
              <a:defRPr/>
            </a:pPr>
            <a:endParaRPr lang="en-US" dirty="0" smtClean="0"/>
          </a:p>
          <a:p>
            <a:pPr>
              <a:defRPr/>
            </a:pPr>
            <a:r>
              <a:rPr lang="en-US" dirty="0" smtClean="0"/>
              <a:t>Genotype Error Detection using Hidden Markov Models of Haplotype Diversity</a:t>
            </a:r>
          </a:p>
          <a:p>
            <a:pPr>
              <a:buNone/>
              <a:defRPr/>
            </a:pPr>
            <a:endParaRPr lang="en-US" dirty="0" smtClean="0"/>
          </a:p>
          <a:p>
            <a:pPr>
              <a:defRPr/>
            </a:pPr>
            <a:r>
              <a:rPr lang="en-US" dirty="0" smtClean="0"/>
              <a:t>Imputation-based Local Ancestry Inference in Admixed Populations</a:t>
            </a:r>
          </a:p>
          <a:p>
            <a:pPr>
              <a:defRPr/>
            </a:pPr>
            <a:endParaRPr lang="en-US" dirty="0" smtClean="0"/>
          </a:p>
          <a:p>
            <a:pPr>
              <a:defRPr/>
            </a:pPr>
            <a:r>
              <a:rPr lang="en-US" dirty="0" smtClean="0"/>
              <a:t>Single Individual Genotyping from Low-Coverage Sequencing Data</a:t>
            </a:r>
          </a:p>
          <a:p>
            <a:pPr>
              <a:defRPr/>
            </a:pPr>
            <a:endParaRPr lang="en-US" dirty="0" smtClean="0"/>
          </a:p>
          <a:p>
            <a:pPr>
              <a:defRPr/>
            </a:pPr>
            <a:r>
              <a:rPr lang="en-US" dirty="0" smtClean="0"/>
              <a:t>Conclusion</a:t>
            </a:r>
          </a:p>
        </p:txBody>
      </p:sp>
      <p:sp>
        <p:nvSpPr>
          <p:cNvPr id="4" name="Slide Number Placeholder 3"/>
          <p:cNvSpPr>
            <a:spLocks noGrp="1"/>
          </p:cNvSpPr>
          <p:nvPr>
            <p:ph type="sldNum" sz="quarter" idx="12"/>
          </p:nvPr>
        </p:nvSpPr>
        <p:spPr/>
        <p:txBody>
          <a:bodyPr/>
          <a:lstStyle/>
          <a:p>
            <a:pPr>
              <a:defRPr/>
            </a:pPr>
            <a:fld id="{33F715B6-B6C2-4407-8CFF-EAACF463792E}" type="slidenum">
              <a:rPr lang="en-US" smtClean="0"/>
              <a:pPr>
                <a:defRPr/>
              </a:pPr>
              <a:t>2</a:t>
            </a:fld>
            <a:endParaRPr lang="en-US"/>
          </a:p>
        </p:txBody>
      </p:sp>
      <p:pic>
        <p:nvPicPr>
          <p:cNvPr id="5" name="Kennedy_V3.pptx450.wav">
            <a:hlinkClick r:id="" action="ppaction://media"/>
          </p:cNvPr>
          <p:cNvPicPr>
            <a:picLocks noRot="1" noChangeAspect="1"/>
          </p:cNvPicPr>
          <p:nvPr>
            <a:audioFile r:link="rId1"/>
          </p:nvPr>
        </p:nvPicPr>
        <p:blipFill>
          <a:blip r:embed="rId4" cstate="print"/>
          <a:stretch>
            <a:fillRect/>
          </a:stretch>
        </p:blipFill>
        <p:spPr>
          <a:xfrm>
            <a:off x="8696325" y="6410325"/>
            <a:ext cx="304800" cy="304800"/>
          </a:xfrm>
          <a:prstGeom prst="rect">
            <a:avLst/>
          </a:prstGeom>
        </p:spPr>
      </p:pic>
    </p:spTree>
  </p:cSld>
  <p:clrMapOvr>
    <a:masterClrMapping/>
  </p:clrMapOvr>
  <p:transition advTm="443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609600" y="228600"/>
            <a:ext cx="8029575" cy="1462087"/>
          </a:xfrm>
        </p:spPr>
        <p:txBody>
          <a:bodyPr>
            <a:normAutofit fontScale="90000"/>
          </a:bodyPr>
          <a:lstStyle/>
          <a:p>
            <a:pPr eaLnBrk="1" hangingPunct="1">
              <a:defRPr/>
            </a:pPr>
            <a:r>
              <a:rPr lang="en-US" sz="5400" dirty="0" smtClean="0"/>
              <a:t>Genotype Errors- Motivation</a:t>
            </a:r>
          </a:p>
        </p:txBody>
      </p:sp>
      <p:sp>
        <p:nvSpPr>
          <p:cNvPr id="45059" name="Rectangle 3"/>
          <p:cNvSpPr>
            <a:spLocks noGrp="1" noChangeArrowheads="1"/>
          </p:cNvSpPr>
          <p:nvPr>
            <p:ph idx="1"/>
          </p:nvPr>
        </p:nvSpPr>
        <p:spPr>
          <a:xfrm>
            <a:off x="152400" y="1981200"/>
            <a:ext cx="8839200" cy="4724400"/>
          </a:xfrm>
        </p:spPr>
        <p:txBody>
          <a:bodyPr>
            <a:normAutofit fontScale="25000" lnSpcReduction="20000"/>
          </a:bodyPr>
          <a:lstStyle/>
          <a:p>
            <a:pPr eaLnBrk="1" hangingPunct="1">
              <a:lnSpc>
                <a:spcPct val="120000"/>
              </a:lnSpc>
            </a:pPr>
            <a:r>
              <a:rPr lang="en-US" sz="6600" dirty="0" smtClean="0"/>
              <a:t>A real problem despite advances in genotyping technology</a:t>
            </a:r>
          </a:p>
          <a:p>
            <a:pPr lvl="1" eaLnBrk="1" hangingPunct="1">
              <a:lnSpc>
                <a:spcPct val="120000"/>
              </a:lnSpc>
            </a:pPr>
            <a:r>
              <a:rPr lang="en-US" sz="6200" dirty="0" smtClean="0"/>
              <a:t>[</a:t>
            </a:r>
            <a:r>
              <a:rPr lang="en-US" sz="6200" dirty="0" err="1" smtClean="0"/>
              <a:t>Zaitlen</a:t>
            </a:r>
            <a:r>
              <a:rPr lang="en-US" sz="6200" dirty="0" smtClean="0"/>
              <a:t> et al. 2005] found 1.1% inconsistencies among the 20 million </a:t>
            </a:r>
            <a:r>
              <a:rPr lang="en-US" sz="6200" dirty="0" err="1" smtClean="0"/>
              <a:t>dbSNP</a:t>
            </a:r>
            <a:r>
              <a:rPr lang="en-US" sz="6200" dirty="0" smtClean="0"/>
              <a:t> genotypes typed multiple times</a:t>
            </a:r>
          </a:p>
          <a:p>
            <a:pPr lvl="1" eaLnBrk="1" hangingPunct="1">
              <a:lnSpc>
                <a:spcPct val="120000"/>
              </a:lnSpc>
            </a:pPr>
            <a:r>
              <a:rPr lang="en-US" sz="6200" dirty="0" smtClean="0"/>
              <a:t>1% errors decrease power by 10-50% for linkage, and by 5-20% for association</a:t>
            </a:r>
          </a:p>
          <a:p>
            <a:pPr eaLnBrk="1" hangingPunct="1">
              <a:lnSpc>
                <a:spcPct val="120000"/>
              </a:lnSpc>
            </a:pPr>
            <a:r>
              <a:rPr lang="en-US" sz="6600" dirty="0" smtClean="0"/>
              <a:t>Error types</a:t>
            </a:r>
          </a:p>
          <a:p>
            <a:pPr lvl="1" eaLnBrk="1" hangingPunct="1">
              <a:lnSpc>
                <a:spcPct val="120000"/>
              </a:lnSpc>
            </a:pPr>
            <a:r>
              <a:rPr lang="en-US" sz="6200" dirty="0" smtClean="0"/>
              <a:t>Easily Detectable errors</a:t>
            </a:r>
          </a:p>
          <a:p>
            <a:pPr lvl="2" eaLnBrk="1" hangingPunct="1">
              <a:lnSpc>
                <a:spcPct val="120000"/>
              </a:lnSpc>
            </a:pPr>
            <a:r>
              <a:rPr lang="en-US" sz="5800" dirty="0" smtClean="0"/>
              <a:t>Systematic errors (e.g., assay failure) detected by HWE test [Hosking et al. 2004]</a:t>
            </a:r>
          </a:p>
          <a:p>
            <a:pPr lvl="2" eaLnBrk="1" hangingPunct="1">
              <a:lnSpc>
                <a:spcPct val="120000"/>
              </a:lnSpc>
            </a:pPr>
            <a:r>
              <a:rPr lang="en-US" sz="5800" dirty="0" smtClean="0"/>
              <a:t>For pedigree data some errors detected as </a:t>
            </a:r>
            <a:r>
              <a:rPr lang="en-US" sz="5800" dirty="0" err="1" smtClean="0"/>
              <a:t>Mendelian</a:t>
            </a:r>
            <a:r>
              <a:rPr lang="en-US" sz="5800" dirty="0" smtClean="0"/>
              <a:t> Inconsistencies (MIs)</a:t>
            </a:r>
          </a:p>
          <a:p>
            <a:pPr lvl="3" eaLnBrk="1" hangingPunct="1">
              <a:lnSpc>
                <a:spcPct val="120000"/>
              </a:lnSpc>
            </a:pPr>
            <a:r>
              <a:rPr lang="en-US" sz="5400" dirty="0" smtClean="0"/>
              <a:t>E.g. Only ~30% detectable as MIs for trios [Gordon et al. 1999]</a:t>
            </a:r>
          </a:p>
          <a:p>
            <a:pPr lvl="1" eaLnBrk="1" hangingPunct="1">
              <a:lnSpc>
                <a:spcPct val="120000"/>
              </a:lnSpc>
            </a:pPr>
            <a:r>
              <a:rPr lang="en-US" sz="6200" b="1" dirty="0" smtClean="0">
                <a:solidFill>
                  <a:srgbClr val="FF0000"/>
                </a:solidFill>
              </a:rPr>
              <a:t>Undetected errors</a:t>
            </a:r>
          </a:p>
          <a:p>
            <a:pPr eaLnBrk="1" hangingPunct="1">
              <a:lnSpc>
                <a:spcPct val="120000"/>
              </a:lnSpc>
            </a:pPr>
            <a:r>
              <a:rPr lang="en-US" sz="6600" dirty="0" smtClean="0"/>
              <a:t>Methods for handling undetected errors:</a:t>
            </a:r>
          </a:p>
          <a:p>
            <a:pPr lvl="1" eaLnBrk="1" hangingPunct="1">
              <a:lnSpc>
                <a:spcPct val="120000"/>
              </a:lnSpc>
            </a:pPr>
            <a:r>
              <a:rPr lang="en-US" sz="6200" dirty="0" smtClean="0"/>
              <a:t>Improved genotype calling algorithms</a:t>
            </a:r>
          </a:p>
          <a:p>
            <a:pPr lvl="1" eaLnBrk="1" hangingPunct="1">
              <a:lnSpc>
                <a:spcPct val="120000"/>
              </a:lnSpc>
            </a:pPr>
            <a:r>
              <a:rPr lang="en-US" sz="6200" dirty="0" smtClean="0"/>
              <a:t>Improved modeling in analysis methods</a:t>
            </a:r>
          </a:p>
          <a:p>
            <a:pPr lvl="1" eaLnBrk="1" hangingPunct="1">
              <a:lnSpc>
                <a:spcPct val="120000"/>
              </a:lnSpc>
            </a:pPr>
            <a:r>
              <a:rPr lang="en-US" sz="6200" b="1" dirty="0" smtClean="0">
                <a:solidFill>
                  <a:srgbClr val="FF0000"/>
                </a:solidFill>
              </a:rPr>
              <a:t>Separate error detection step</a:t>
            </a:r>
          </a:p>
          <a:p>
            <a:pPr lvl="2" eaLnBrk="1" hangingPunct="1">
              <a:lnSpc>
                <a:spcPct val="120000"/>
              </a:lnSpc>
            </a:pPr>
            <a:r>
              <a:rPr lang="en-US" sz="5800" dirty="0" smtClean="0"/>
              <a:t>Detected errors can be retyped, imputed, or ignored in downstream analysis</a:t>
            </a:r>
          </a:p>
        </p:txBody>
      </p:sp>
      <p:sp>
        <p:nvSpPr>
          <p:cNvPr id="4" name="Slide Number Placeholder 3"/>
          <p:cNvSpPr>
            <a:spLocks noGrp="1"/>
          </p:cNvSpPr>
          <p:nvPr>
            <p:ph type="sldNum" sz="quarter" idx="12"/>
          </p:nvPr>
        </p:nvSpPr>
        <p:spPr/>
        <p:txBody>
          <a:bodyPr/>
          <a:lstStyle/>
          <a:p>
            <a:pPr>
              <a:defRPr/>
            </a:pPr>
            <a:fld id="{33F715B6-B6C2-4407-8CFF-EAACF463792E}" type="slidenum">
              <a:rPr lang="en-US" smtClean="0"/>
              <a:pPr>
                <a:defRPr/>
              </a:pPr>
              <a:t>20</a:t>
            </a:fld>
            <a:endParaRPr lang="en-US"/>
          </a:p>
        </p:txBody>
      </p:sp>
      <p:pic>
        <p:nvPicPr>
          <p:cNvPr id="5" name="Kennedy_V3.pptx462.wav">
            <a:hlinkClick r:id="" action="ppaction://media"/>
          </p:cNvPr>
          <p:cNvPicPr>
            <a:picLocks noRot="1" noChangeAspect="1"/>
          </p:cNvPicPr>
          <p:nvPr>
            <a:audioFile r:link="rId2"/>
          </p:nvPr>
        </p:nvPicPr>
        <p:blipFill>
          <a:blip r:embed="rId5" cstate="print"/>
          <a:stretch>
            <a:fillRect/>
          </a:stretch>
        </p:blipFill>
        <p:spPr>
          <a:xfrm>
            <a:off x="8696325" y="6410325"/>
            <a:ext cx="304800" cy="304800"/>
          </a:xfrm>
          <a:prstGeom prst="rect">
            <a:avLst/>
          </a:prstGeom>
        </p:spPr>
      </p:pic>
    </p:spTree>
    <p:custDataLst>
      <p:tags r:id="rId1"/>
    </p:custDataLst>
  </p:cSld>
  <p:clrMapOvr>
    <a:masterClrMapping/>
  </p:clrMapOvr>
  <p:transition advTm="1245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45059">
                                            <p:txEl>
                                              <p:pRg st="0" end="0"/>
                                            </p:txEl>
                                          </p:spTgt>
                                        </p:tgtEl>
                                        <p:attrNameLst>
                                          <p:attrName>style.visibility</p:attrName>
                                        </p:attrNameLst>
                                      </p:cBhvr>
                                      <p:to>
                                        <p:strVal val="visible"/>
                                      </p:to>
                                    </p:set>
                                    <p:animEffect transition="in" filter="dissolve">
                                      <p:cBhvr>
                                        <p:cTn id="11" dur="500"/>
                                        <p:tgtEl>
                                          <p:spTgt spid="45059">
                                            <p:txEl>
                                              <p:pRg st="0" end="0"/>
                                            </p:txEl>
                                          </p:spTgt>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45059">
                                            <p:txEl>
                                              <p:pRg st="1" end="1"/>
                                            </p:txEl>
                                          </p:spTgt>
                                        </p:tgtEl>
                                        <p:attrNameLst>
                                          <p:attrName>style.visibility</p:attrName>
                                        </p:attrNameLst>
                                      </p:cBhvr>
                                      <p:to>
                                        <p:strVal val="visible"/>
                                      </p:to>
                                    </p:set>
                                    <p:animEffect transition="in" filter="dissolve">
                                      <p:cBhvr>
                                        <p:cTn id="14" dur="500"/>
                                        <p:tgtEl>
                                          <p:spTgt spid="45059">
                                            <p:txEl>
                                              <p:pRg st="1" end="1"/>
                                            </p:txEl>
                                          </p:spTgt>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45059">
                                            <p:txEl>
                                              <p:pRg st="2" end="2"/>
                                            </p:txEl>
                                          </p:spTgt>
                                        </p:tgtEl>
                                        <p:attrNameLst>
                                          <p:attrName>style.visibility</p:attrName>
                                        </p:attrNameLst>
                                      </p:cBhvr>
                                      <p:to>
                                        <p:strVal val="visible"/>
                                      </p:to>
                                    </p:set>
                                    <p:animEffect transition="in" filter="dissolve">
                                      <p:cBhvr>
                                        <p:cTn id="17" dur="500"/>
                                        <p:tgtEl>
                                          <p:spTgt spid="4505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5059">
                                            <p:txEl>
                                              <p:pRg st="3" end="3"/>
                                            </p:txEl>
                                          </p:spTgt>
                                        </p:tgtEl>
                                        <p:attrNameLst>
                                          <p:attrName>style.visibility</p:attrName>
                                        </p:attrNameLst>
                                      </p:cBhvr>
                                      <p:to>
                                        <p:strVal val="visible"/>
                                      </p:to>
                                    </p:set>
                                    <p:animEffect transition="in" filter="dissolve">
                                      <p:cBhvr>
                                        <p:cTn id="22" dur="500"/>
                                        <p:tgtEl>
                                          <p:spTgt spid="45059">
                                            <p:txEl>
                                              <p:pRg st="3" end="3"/>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45059">
                                            <p:txEl>
                                              <p:pRg st="4" end="4"/>
                                            </p:txEl>
                                          </p:spTgt>
                                        </p:tgtEl>
                                        <p:attrNameLst>
                                          <p:attrName>style.visibility</p:attrName>
                                        </p:attrNameLst>
                                      </p:cBhvr>
                                      <p:to>
                                        <p:strVal val="visible"/>
                                      </p:to>
                                    </p:set>
                                    <p:animEffect transition="in" filter="dissolve">
                                      <p:cBhvr>
                                        <p:cTn id="25" dur="500"/>
                                        <p:tgtEl>
                                          <p:spTgt spid="45059">
                                            <p:txEl>
                                              <p:pRg st="4" end="4"/>
                                            </p:txEl>
                                          </p:spTgt>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45059">
                                            <p:txEl>
                                              <p:pRg st="5" end="5"/>
                                            </p:txEl>
                                          </p:spTgt>
                                        </p:tgtEl>
                                        <p:attrNameLst>
                                          <p:attrName>style.visibility</p:attrName>
                                        </p:attrNameLst>
                                      </p:cBhvr>
                                      <p:to>
                                        <p:strVal val="visible"/>
                                      </p:to>
                                    </p:set>
                                    <p:animEffect transition="in" filter="dissolve">
                                      <p:cBhvr>
                                        <p:cTn id="28" dur="500"/>
                                        <p:tgtEl>
                                          <p:spTgt spid="45059">
                                            <p:txEl>
                                              <p:pRg st="5" end="5"/>
                                            </p:txEl>
                                          </p:spTgt>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45059">
                                            <p:txEl>
                                              <p:pRg st="6" end="6"/>
                                            </p:txEl>
                                          </p:spTgt>
                                        </p:tgtEl>
                                        <p:attrNameLst>
                                          <p:attrName>style.visibility</p:attrName>
                                        </p:attrNameLst>
                                      </p:cBhvr>
                                      <p:to>
                                        <p:strVal val="visible"/>
                                      </p:to>
                                    </p:set>
                                    <p:animEffect transition="in" filter="dissolve">
                                      <p:cBhvr>
                                        <p:cTn id="31" dur="500"/>
                                        <p:tgtEl>
                                          <p:spTgt spid="45059">
                                            <p:txEl>
                                              <p:pRg st="6" end="6"/>
                                            </p:txEl>
                                          </p:spTgt>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45059">
                                            <p:txEl>
                                              <p:pRg st="7" end="7"/>
                                            </p:txEl>
                                          </p:spTgt>
                                        </p:tgtEl>
                                        <p:attrNameLst>
                                          <p:attrName>style.visibility</p:attrName>
                                        </p:attrNameLst>
                                      </p:cBhvr>
                                      <p:to>
                                        <p:strVal val="visible"/>
                                      </p:to>
                                    </p:set>
                                    <p:animEffect transition="in" filter="dissolve">
                                      <p:cBhvr>
                                        <p:cTn id="34" dur="500"/>
                                        <p:tgtEl>
                                          <p:spTgt spid="45059">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45059">
                                            <p:txEl>
                                              <p:pRg st="8" end="8"/>
                                            </p:txEl>
                                          </p:spTgt>
                                        </p:tgtEl>
                                        <p:attrNameLst>
                                          <p:attrName>style.visibility</p:attrName>
                                        </p:attrNameLst>
                                      </p:cBhvr>
                                      <p:to>
                                        <p:strVal val="visible"/>
                                      </p:to>
                                    </p:set>
                                    <p:animEffect transition="in" filter="dissolve">
                                      <p:cBhvr>
                                        <p:cTn id="39" dur="500"/>
                                        <p:tgtEl>
                                          <p:spTgt spid="45059">
                                            <p:txEl>
                                              <p:pRg st="8" end="8"/>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45059">
                                            <p:txEl>
                                              <p:pRg st="9" end="9"/>
                                            </p:txEl>
                                          </p:spTgt>
                                        </p:tgtEl>
                                        <p:attrNameLst>
                                          <p:attrName>style.visibility</p:attrName>
                                        </p:attrNameLst>
                                      </p:cBhvr>
                                      <p:to>
                                        <p:strVal val="visible"/>
                                      </p:to>
                                    </p:set>
                                    <p:animEffect transition="in" filter="dissolve">
                                      <p:cBhvr>
                                        <p:cTn id="44" dur="500"/>
                                        <p:tgtEl>
                                          <p:spTgt spid="45059">
                                            <p:txEl>
                                              <p:pRg st="9" end="9"/>
                                            </p:txEl>
                                          </p:spTgt>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45059">
                                            <p:txEl>
                                              <p:pRg st="10" end="10"/>
                                            </p:txEl>
                                          </p:spTgt>
                                        </p:tgtEl>
                                        <p:attrNameLst>
                                          <p:attrName>style.visibility</p:attrName>
                                        </p:attrNameLst>
                                      </p:cBhvr>
                                      <p:to>
                                        <p:strVal val="visible"/>
                                      </p:to>
                                    </p:set>
                                    <p:animEffect transition="in" filter="dissolve">
                                      <p:cBhvr>
                                        <p:cTn id="47" dur="500"/>
                                        <p:tgtEl>
                                          <p:spTgt spid="45059">
                                            <p:txEl>
                                              <p:pRg st="10" end="10"/>
                                            </p:txEl>
                                          </p:spTgt>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45059">
                                            <p:txEl>
                                              <p:pRg st="11" end="11"/>
                                            </p:txEl>
                                          </p:spTgt>
                                        </p:tgtEl>
                                        <p:attrNameLst>
                                          <p:attrName>style.visibility</p:attrName>
                                        </p:attrNameLst>
                                      </p:cBhvr>
                                      <p:to>
                                        <p:strVal val="visible"/>
                                      </p:to>
                                    </p:set>
                                    <p:animEffect transition="in" filter="dissolve">
                                      <p:cBhvr>
                                        <p:cTn id="50" dur="500"/>
                                        <p:tgtEl>
                                          <p:spTgt spid="45059">
                                            <p:txEl>
                                              <p:pRg st="11" end="11"/>
                                            </p:txEl>
                                          </p:spTgt>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45059">
                                            <p:txEl>
                                              <p:pRg st="12" end="12"/>
                                            </p:txEl>
                                          </p:spTgt>
                                        </p:tgtEl>
                                        <p:attrNameLst>
                                          <p:attrName>style.visibility</p:attrName>
                                        </p:attrNameLst>
                                      </p:cBhvr>
                                      <p:to>
                                        <p:strVal val="visible"/>
                                      </p:to>
                                    </p:set>
                                    <p:animEffect transition="in" filter="dissolve">
                                      <p:cBhvr>
                                        <p:cTn id="53" dur="500"/>
                                        <p:tgtEl>
                                          <p:spTgt spid="45059">
                                            <p:txEl>
                                              <p:pRg st="12" end="1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grpId="0" nodeType="clickEffect">
                                  <p:stCondLst>
                                    <p:cond delay="0"/>
                                  </p:stCondLst>
                                  <p:childTnLst>
                                    <p:set>
                                      <p:cBhvr>
                                        <p:cTn id="57" dur="1" fill="hold">
                                          <p:stCondLst>
                                            <p:cond delay="0"/>
                                          </p:stCondLst>
                                        </p:cTn>
                                        <p:tgtEl>
                                          <p:spTgt spid="45059">
                                            <p:txEl>
                                              <p:pRg st="13" end="13"/>
                                            </p:txEl>
                                          </p:spTgt>
                                        </p:tgtEl>
                                        <p:attrNameLst>
                                          <p:attrName>style.visibility</p:attrName>
                                        </p:attrNameLst>
                                      </p:cBhvr>
                                      <p:to>
                                        <p:strVal val="visible"/>
                                      </p:to>
                                    </p:set>
                                    <p:animEffect transition="in" filter="dissolve">
                                      <p:cBhvr>
                                        <p:cTn id="58" dur="500"/>
                                        <p:tgtEl>
                                          <p:spTgt spid="45059">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59" fill="hold" display="0">
                  <p:stCondLst>
                    <p:cond delay="indefinite"/>
                  </p:stCondLst>
                  <p:endCondLst>
                    <p:cond evt="onPrev" delay="0">
                      <p:tgtEl>
                        <p:sldTgt/>
                      </p:tgtEl>
                    </p:cond>
                    <p:cond evt="onStopAudio" delay="0">
                      <p:tgtEl>
                        <p:sldTgt/>
                      </p:tgtEl>
                    </p:cond>
                  </p:endCondLst>
                </p:cTn>
                <p:tgtEl>
                  <p:spTgt spid="5"/>
                </p:tgtEl>
              </p:cMediaNode>
            </p:audio>
          </p:childTnLst>
        </p:cTn>
      </p:par>
    </p:tnLst>
    <p:bldLst>
      <p:bldP spid="45059" grpId="0" uiExpand="1" build="p"/>
    </p:bldLst>
  </p:timing>
</p:sld>
</file>

<file path=ppt/slides/slide2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4868" name="Picture 4">
            <a:hlinkClick r:id="rId2" action="ppaction://hlinksldjump"/>
          </p:cNvPr>
          <p:cNvPicPr>
            <a:picLocks noChangeAspect="1" noChangeArrowheads="1"/>
          </p:cNvPicPr>
          <p:nvPr/>
        </p:nvPicPr>
        <p:blipFill>
          <a:blip r:embed="rId3" cstate="print"/>
          <a:srcRect/>
          <a:stretch>
            <a:fillRect/>
          </a:stretch>
        </p:blipFill>
        <p:spPr bwMode="auto">
          <a:xfrm>
            <a:off x="1285875" y="0"/>
            <a:ext cx="6572250" cy="6858000"/>
          </a:xfrm>
          <a:prstGeom prst="rect">
            <a:avLst/>
          </a:prstGeom>
          <a:noFill/>
        </p:spPr>
      </p:pic>
      <p:sp>
        <p:nvSpPr>
          <p:cNvPr id="164869" name="Right Arrow 6">
            <a:hlinkClick r:id="rId2" action="ppaction://hlinksldjump"/>
          </p:cNvPr>
          <p:cNvSpPr>
            <a:spLocks noChangeArrowheads="1"/>
          </p:cNvSpPr>
          <p:nvPr/>
        </p:nvSpPr>
        <p:spPr bwMode="auto">
          <a:xfrm rot="16200000">
            <a:off x="8439150" y="5695950"/>
            <a:ext cx="609600" cy="419100"/>
          </a:xfrm>
          <a:prstGeom prst="rightArrow">
            <a:avLst>
              <a:gd name="adj1" fmla="val 50000"/>
              <a:gd name="adj2" fmla="val 72727"/>
            </a:avLst>
          </a:prstGeom>
          <a:solidFill>
            <a:schemeClr val="accent1"/>
          </a:solidFill>
          <a:ln w="9525" algn="ctr">
            <a:solidFill>
              <a:schemeClr val="tx1"/>
            </a:solidFill>
            <a:round/>
            <a:headEnd/>
            <a:tailEnd/>
          </a:ln>
        </p:spPr>
        <p:txBody>
          <a:bodyPr vert="eaVert"/>
          <a:lstStyle/>
          <a:p>
            <a:pPr eaLnBrk="0" hangingPunct="0"/>
            <a:endParaRPr lang="en-US" sz="1800"/>
          </a:p>
        </p:txBody>
      </p:sp>
      <p:sp>
        <p:nvSpPr>
          <p:cNvPr id="4" name="Slide Number Placeholder 3"/>
          <p:cNvSpPr>
            <a:spLocks noGrp="1"/>
          </p:cNvSpPr>
          <p:nvPr>
            <p:ph type="sldNum" sz="quarter" idx="12"/>
          </p:nvPr>
        </p:nvSpPr>
        <p:spPr/>
        <p:txBody>
          <a:bodyPr/>
          <a:lstStyle/>
          <a:p>
            <a:pPr>
              <a:defRPr/>
            </a:pPr>
            <a:fld id="{9B9D98DE-49F2-4C15-BA5F-D5B08100E583}" type="slidenum">
              <a:rPr lang="en-US" smtClean="0"/>
              <a:pPr>
                <a:defRPr/>
              </a:pPr>
              <a:t>200</a:t>
            </a:fld>
            <a:endParaRPr lang="en-US"/>
          </a:p>
        </p:txBody>
      </p:sp>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r>
              <a:rPr lang="en-US" smtClean="0"/>
              <a:t>Introduction Helper</a:t>
            </a:r>
          </a:p>
        </p:txBody>
      </p:sp>
      <p:sp>
        <p:nvSpPr>
          <p:cNvPr id="66563" name="Content Placeholder 2"/>
          <p:cNvSpPr>
            <a:spLocks noGrp="1"/>
          </p:cNvSpPr>
          <p:nvPr>
            <p:ph idx="1"/>
          </p:nvPr>
        </p:nvSpPr>
        <p:spPr/>
        <p:txBody>
          <a:bodyPr>
            <a:normAutofit fontScale="55000" lnSpcReduction="20000"/>
          </a:bodyPr>
          <a:lstStyle/>
          <a:p>
            <a:pPr>
              <a:defRPr/>
            </a:pPr>
            <a:r>
              <a:rPr lang="en-US" b="1" dirty="0" smtClean="0"/>
              <a:t>Linkage Analysis: </a:t>
            </a:r>
            <a:r>
              <a:rPr lang="en-US" dirty="0" smtClean="0"/>
              <a:t>Study aimed at establishing linkage between genes. Today linkage analysis serves as a way of gene-hunting and genetic testing. </a:t>
            </a:r>
          </a:p>
          <a:p>
            <a:pPr lvl="1">
              <a:defRPr/>
            </a:pPr>
            <a:r>
              <a:rPr lang="en-US" b="1" dirty="0" smtClean="0"/>
              <a:t>Genetic linkage </a:t>
            </a:r>
            <a:r>
              <a:rPr lang="en-US" dirty="0" smtClean="0"/>
              <a:t>is the tendency for genes and other genetic markers to be inherited together because of their location near one another on the same </a:t>
            </a:r>
            <a:r>
              <a:rPr lang="en-US" dirty="0" smtClean="0">
                <a:hlinkClick r:id="rId3"/>
              </a:rPr>
              <a:t>chromosome</a:t>
            </a:r>
            <a:r>
              <a:rPr lang="en-US" dirty="0" smtClean="0"/>
              <a:t>. </a:t>
            </a:r>
          </a:p>
          <a:p>
            <a:pPr>
              <a:defRPr/>
            </a:pPr>
            <a:r>
              <a:rPr lang="en-US" b="1" dirty="0" smtClean="0"/>
              <a:t>Relative Risk </a:t>
            </a:r>
            <a:r>
              <a:rPr lang="en-US" dirty="0" smtClean="0"/>
              <a:t>is the risk of an event (or of developing a disease) relative to exposure.</a:t>
            </a:r>
          </a:p>
          <a:p>
            <a:pPr lvl="1">
              <a:defRPr/>
            </a:pPr>
            <a:r>
              <a:rPr lang="en-US" dirty="0" smtClean="0"/>
              <a:t>Relative risk is a </a:t>
            </a:r>
            <a:r>
              <a:rPr lang="en-US" dirty="0" smtClean="0">
                <a:hlinkClick r:id="rId4" tooltip="Ratio"/>
              </a:rPr>
              <a:t>ratio</a:t>
            </a:r>
            <a:r>
              <a:rPr lang="en-US" dirty="0" smtClean="0"/>
              <a:t> of the </a:t>
            </a:r>
            <a:r>
              <a:rPr lang="en-US" dirty="0" smtClean="0">
                <a:hlinkClick r:id="rId5" tooltip="Probability"/>
              </a:rPr>
              <a:t>probability</a:t>
            </a:r>
            <a:r>
              <a:rPr lang="en-US" dirty="0" smtClean="0"/>
              <a:t> of the event occurring in the exposed group versus a non-exposed group.</a:t>
            </a:r>
          </a:p>
          <a:p>
            <a:pPr lvl="1">
              <a:defRPr/>
            </a:pPr>
            <a:r>
              <a:rPr lang="en-US" dirty="0" smtClean="0"/>
              <a:t>For example, if the </a:t>
            </a:r>
            <a:r>
              <a:rPr lang="en-US" dirty="0" smtClean="0">
                <a:hlinkClick r:id="rId5" tooltip="Probability"/>
              </a:rPr>
              <a:t>probability</a:t>
            </a:r>
            <a:r>
              <a:rPr lang="en-US" dirty="0" smtClean="0"/>
              <a:t> of developing lung cancer among smokers was 20% and among non-smokers 1%, then the relative risk of cancer associated with smoking would be 20. Smokers would be twenty times as likely as non-smokers to develop lung cancer.</a:t>
            </a:r>
          </a:p>
          <a:p>
            <a:pPr>
              <a:defRPr/>
            </a:pPr>
            <a:r>
              <a:rPr lang="en-US" b="1" dirty="0" smtClean="0"/>
              <a:t>Association Analysis: T</a:t>
            </a:r>
            <a:r>
              <a:rPr lang="en-US" dirty="0" smtClean="0"/>
              <a:t>est for association between a genetic variation (e.g. SNP) and one or more quantitative traits </a:t>
            </a:r>
          </a:p>
          <a:p>
            <a:pPr>
              <a:defRPr/>
            </a:pPr>
            <a:endParaRPr lang="en-US" dirty="0" smtClean="0"/>
          </a:p>
        </p:txBody>
      </p:sp>
      <p:sp>
        <p:nvSpPr>
          <p:cNvPr id="4" name="Slide Number Placeholder 3"/>
          <p:cNvSpPr>
            <a:spLocks noGrp="1"/>
          </p:cNvSpPr>
          <p:nvPr>
            <p:ph type="sldNum" sz="quarter" idx="12"/>
          </p:nvPr>
        </p:nvSpPr>
        <p:spPr/>
        <p:txBody>
          <a:bodyPr/>
          <a:lstStyle/>
          <a:p>
            <a:pPr>
              <a:defRPr/>
            </a:pPr>
            <a:fld id="{33F715B6-B6C2-4407-8CFF-EAACF463792E}" type="slidenum">
              <a:rPr lang="en-US" smtClean="0"/>
              <a:pPr>
                <a:defRPr/>
              </a:pPr>
              <a:t>201</a:t>
            </a:fld>
            <a:endParaRPr lang="en-US"/>
          </a:p>
        </p:txBody>
      </p:sp>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7923" name="Rectangle 51">
            <a:hlinkClick r:id="rId3" action="ppaction://hlinksldjump"/>
          </p:cNvPr>
          <p:cNvSpPr>
            <a:spLocks noChangeArrowheads="1"/>
          </p:cNvSpPr>
          <p:nvPr/>
        </p:nvSpPr>
        <p:spPr bwMode="auto">
          <a:xfrm>
            <a:off x="4267200" y="1905000"/>
            <a:ext cx="4876800" cy="4800600"/>
          </a:xfrm>
          <a:prstGeom prst="rect">
            <a:avLst/>
          </a:prstGeom>
          <a:noFill/>
          <a:ln w="9525">
            <a:noFill/>
            <a:miter lim="800000"/>
            <a:headEnd/>
            <a:tailEnd/>
          </a:ln>
          <a:effectLst/>
        </p:spPr>
        <p:txBody>
          <a:bodyPr/>
          <a:lstStyle/>
          <a:p>
            <a:pPr marL="342900" indent="-342900">
              <a:spcBef>
                <a:spcPct val="20000"/>
              </a:spcBef>
              <a:buClr>
                <a:schemeClr val="folHlink"/>
              </a:buClr>
              <a:buSzPct val="60000"/>
              <a:buFont typeface="Wingdings" pitchFamily="2" charset="2"/>
              <a:buChar char="n"/>
              <a:defRPr/>
            </a:pPr>
            <a:r>
              <a:rPr lang="en-US" sz="2400" dirty="0">
                <a:latin typeface="Tahoma" pitchFamily="34" charset="0"/>
                <a:cs typeface="+mn-cs"/>
              </a:rPr>
              <a:t>Association analysis</a:t>
            </a:r>
          </a:p>
          <a:p>
            <a:pPr marL="800100" lvl="1" indent="-342900">
              <a:spcBef>
                <a:spcPct val="20000"/>
              </a:spcBef>
              <a:buClr>
                <a:schemeClr val="folHlink"/>
              </a:buClr>
              <a:buSzPct val="60000"/>
              <a:buFont typeface="Wingdings" pitchFamily="2" charset="2"/>
              <a:buChar char="n"/>
              <a:defRPr/>
            </a:pPr>
            <a:endParaRPr lang="en-US" sz="2400" dirty="0">
              <a:latin typeface="Tahoma" pitchFamily="34" charset="0"/>
              <a:cs typeface="+mn-cs"/>
              <a:sym typeface="Symbol" pitchFamily="18" charset="2"/>
            </a:endParaRPr>
          </a:p>
          <a:p>
            <a:pPr marL="800100" lvl="1" indent="-342900">
              <a:spcBef>
                <a:spcPct val="20000"/>
              </a:spcBef>
              <a:buClr>
                <a:schemeClr val="folHlink"/>
              </a:buClr>
              <a:buSzPct val="60000"/>
              <a:buFont typeface="Wingdings" pitchFamily="2" charset="2"/>
              <a:buChar char="n"/>
              <a:defRPr/>
            </a:pPr>
            <a:endParaRPr lang="en-US" sz="2400" dirty="0">
              <a:latin typeface="Tahoma" pitchFamily="34" charset="0"/>
              <a:cs typeface="+mn-cs"/>
              <a:sym typeface="Symbol" pitchFamily="18" charset="2"/>
            </a:endParaRPr>
          </a:p>
          <a:p>
            <a:pPr marL="800100" lvl="1" indent="-342900">
              <a:spcBef>
                <a:spcPct val="20000"/>
              </a:spcBef>
              <a:buClr>
                <a:schemeClr val="folHlink"/>
              </a:buClr>
              <a:buSzPct val="60000"/>
              <a:buFont typeface="Wingdings" pitchFamily="2" charset="2"/>
              <a:buChar char="n"/>
              <a:defRPr/>
            </a:pPr>
            <a:endParaRPr lang="en-US" sz="2400" dirty="0">
              <a:latin typeface="Tahoma" pitchFamily="34" charset="0"/>
              <a:cs typeface="+mn-cs"/>
              <a:sym typeface="Symbol" pitchFamily="18" charset="2"/>
            </a:endParaRPr>
          </a:p>
          <a:p>
            <a:pPr marL="800100" lvl="1" indent="-342900">
              <a:spcBef>
                <a:spcPct val="20000"/>
              </a:spcBef>
              <a:buClr>
                <a:schemeClr val="folHlink"/>
              </a:buClr>
              <a:buSzPct val="60000"/>
              <a:buFont typeface="Wingdings" pitchFamily="2" charset="2"/>
              <a:buChar char="n"/>
              <a:defRPr/>
            </a:pPr>
            <a:endParaRPr lang="en-US" sz="2400" dirty="0">
              <a:latin typeface="Tahoma" pitchFamily="34" charset="0"/>
              <a:cs typeface="+mn-cs"/>
              <a:sym typeface="Symbol" pitchFamily="18" charset="2"/>
            </a:endParaRPr>
          </a:p>
          <a:p>
            <a:pPr marL="800100" lvl="1" indent="-342900">
              <a:spcBef>
                <a:spcPct val="20000"/>
              </a:spcBef>
              <a:buClr>
                <a:schemeClr val="folHlink"/>
              </a:buClr>
              <a:buSzPct val="60000"/>
              <a:defRPr/>
            </a:pPr>
            <a:r>
              <a:rPr lang="en-US" sz="2000" dirty="0">
                <a:latin typeface="Tahoma" pitchFamily="34" charset="0"/>
                <a:cs typeface="+mn-cs"/>
              </a:rPr>
              <a:t> </a:t>
            </a:r>
            <a:endParaRPr lang="en-US" sz="2000" dirty="0">
              <a:latin typeface="Tahoma" pitchFamily="34" charset="0"/>
              <a:cs typeface="+mn-cs"/>
              <a:sym typeface="Symbol" pitchFamily="18" charset="2"/>
            </a:endParaRPr>
          </a:p>
          <a:p>
            <a:pPr marL="742950" lvl="1" indent="-285750">
              <a:spcBef>
                <a:spcPct val="20000"/>
              </a:spcBef>
              <a:buClr>
                <a:schemeClr val="hlink"/>
              </a:buClr>
              <a:buSzPct val="55000"/>
              <a:buFont typeface="Wingdings" pitchFamily="2" charset="2"/>
              <a:buChar char="n"/>
              <a:defRPr/>
            </a:pPr>
            <a:endParaRPr lang="en-US" sz="2400" dirty="0">
              <a:latin typeface="Tahoma" pitchFamily="34" charset="0"/>
              <a:cs typeface="+mn-cs"/>
              <a:sym typeface="Symbol" pitchFamily="18" charset="2"/>
            </a:endParaRPr>
          </a:p>
          <a:p>
            <a:pPr marL="742950" lvl="1" indent="-285750">
              <a:spcBef>
                <a:spcPct val="20000"/>
              </a:spcBef>
              <a:buClr>
                <a:schemeClr val="hlink"/>
              </a:buClr>
              <a:buSzPct val="55000"/>
              <a:buFont typeface="Wingdings" pitchFamily="2" charset="2"/>
              <a:buChar char="n"/>
              <a:defRPr/>
            </a:pPr>
            <a:r>
              <a:rPr lang="en-US" sz="2000" dirty="0">
                <a:latin typeface="Tahoma" pitchFamily="34" charset="0"/>
                <a:cs typeface="+mn-cs"/>
                <a:sym typeface="Symbol" pitchFamily="18" charset="2"/>
              </a:rPr>
              <a:t>Genome-wide scans made possible by recent progress in Single Nucleotide Polymorphism (SNP) genotyping technologies</a:t>
            </a:r>
          </a:p>
        </p:txBody>
      </p:sp>
      <p:sp>
        <p:nvSpPr>
          <p:cNvPr id="72707" name="Rectangle 2"/>
          <p:cNvSpPr>
            <a:spLocks noGrp="1" noChangeArrowheads="1"/>
          </p:cNvSpPr>
          <p:nvPr>
            <p:ph type="title"/>
          </p:nvPr>
        </p:nvSpPr>
        <p:spPr>
          <a:xfrm>
            <a:off x="838200" y="0"/>
            <a:ext cx="7924800" cy="1295400"/>
          </a:xfrm>
        </p:spPr>
        <p:txBody>
          <a:bodyPr/>
          <a:lstStyle/>
          <a:p>
            <a:r>
              <a:rPr lang="en-US" smtClean="0"/>
              <a:t>Introduction-</a:t>
            </a:r>
            <a:br>
              <a:rPr lang="en-US" smtClean="0"/>
            </a:br>
            <a:r>
              <a:rPr lang="en-US" smtClean="0"/>
              <a:t>Disease Gene Mapping</a:t>
            </a:r>
          </a:p>
        </p:txBody>
      </p:sp>
      <p:sp>
        <p:nvSpPr>
          <p:cNvPr id="72708" name="Rectangle 4"/>
          <p:cNvSpPr>
            <a:spLocks noGrp="1" noChangeArrowheads="1"/>
          </p:cNvSpPr>
          <p:nvPr>
            <p:ph idx="1"/>
          </p:nvPr>
        </p:nvSpPr>
        <p:spPr>
          <a:xfrm>
            <a:off x="0" y="1981200"/>
            <a:ext cx="4343400" cy="4876800"/>
          </a:xfrm>
        </p:spPr>
        <p:txBody>
          <a:bodyPr/>
          <a:lstStyle/>
          <a:p>
            <a:r>
              <a:rPr lang="en-US" sz="2400" smtClean="0"/>
              <a:t>Linkage analysis</a:t>
            </a:r>
          </a:p>
          <a:p>
            <a:pPr lvl="1"/>
            <a:endParaRPr lang="en-US" sz="2000" smtClean="0"/>
          </a:p>
          <a:p>
            <a:pPr lvl="1"/>
            <a:endParaRPr lang="en-US" sz="2000" smtClean="0"/>
          </a:p>
          <a:p>
            <a:pPr lvl="1"/>
            <a:endParaRPr lang="en-US" sz="2000" smtClean="0"/>
          </a:p>
          <a:p>
            <a:pPr lvl="1"/>
            <a:endParaRPr lang="en-US" sz="2000" smtClean="0"/>
          </a:p>
          <a:p>
            <a:pPr lvl="1">
              <a:buFont typeface="Wingdings" pitchFamily="2" charset="2"/>
              <a:buNone/>
            </a:pPr>
            <a:endParaRPr lang="en-US" sz="2000" smtClean="0">
              <a:sym typeface="Symbol" pitchFamily="18" charset="2"/>
            </a:endParaRPr>
          </a:p>
          <a:p>
            <a:pPr lvl="1">
              <a:buFont typeface="Wingdings" pitchFamily="2" charset="2"/>
              <a:buNone/>
            </a:pPr>
            <a:endParaRPr lang="en-US" sz="1800" smtClean="0">
              <a:sym typeface="Symbol" pitchFamily="18" charset="2"/>
            </a:endParaRPr>
          </a:p>
          <a:p>
            <a:pPr lvl="1"/>
            <a:r>
              <a:rPr lang="en-US" sz="1800" smtClean="0">
                <a:sym typeface="Symbol" pitchFamily="18" charset="2"/>
              </a:rPr>
              <a:t>Very successful for Mendelian diseases (cystic fibrosis, Huntington’s,…)</a:t>
            </a:r>
          </a:p>
          <a:p>
            <a:pPr lvl="1"/>
            <a:r>
              <a:rPr lang="en-US" sz="1800" smtClean="0">
                <a:sym typeface="Symbol" pitchFamily="18" charset="2"/>
              </a:rPr>
              <a:t>Low power to detect genes with small relative risk in complex diseases [RischMerikangas’96]</a:t>
            </a:r>
          </a:p>
        </p:txBody>
      </p:sp>
      <p:pic>
        <p:nvPicPr>
          <p:cNvPr id="72709" name="Picture 6">
            <a:hlinkClick r:id="rId3" action="ppaction://hlinksldjump"/>
          </p:cNvPr>
          <p:cNvPicPr>
            <a:picLocks noChangeAspect="1" noChangeArrowheads="1"/>
          </p:cNvPicPr>
          <p:nvPr/>
        </p:nvPicPr>
        <p:blipFill>
          <a:blip r:embed="rId4" cstate="print"/>
          <a:srcRect/>
          <a:stretch>
            <a:fillRect/>
          </a:stretch>
        </p:blipFill>
        <p:spPr bwMode="auto">
          <a:xfrm>
            <a:off x="609600" y="2438400"/>
            <a:ext cx="2989263" cy="2074863"/>
          </a:xfrm>
          <a:prstGeom prst="rect">
            <a:avLst/>
          </a:prstGeom>
          <a:noFill/>
          <a:ln w="9525">
            <a:noFill/>
            <a:miter lim="800000"/>
            <a:headEnd/>
            <a:tailEnd/>
          </a:ln>
        </p:spPr>
      </p:pic>
      <p:grpSp>
        <p:nvGrpSpPr>
          <p:cNvPr id="2" name="Group 48"/>
          <p:cNvGrpSpPr>
            <a:grpSpLocks/>
          </p:cNvGrpSpPr>
          <p:nvPr/>
        </p:nvGrpSpPr>
        <p:grpSpPr bwMode="auto">
          <a:xfrm>
            <a:off x="4648200" y="2362200"/>
            <a:ext cx="4114800" cy="2286000"/>
            <a:chOff x="3120" y="1008"/>
            <a:chExt cx="2304" cy="1152"/>
          </a:xfrm>
        </p:grpSpPr>
        <p:grpSp>
          <p:nvGrpSpPr>
            <p:cNvPr id="3" name="Group 45"/>
            <p:cNvGrpSpPr>
              <a:grpSpLocks/>
            </p:cNvGrpSpPr>
            <p:nvPr/>
          </p:nvGrpSpPr>
          <p:grpSpPr bwMode="auto">
            <a:xfrm>
              <a:off x="4464" y="1296"/>
              <a:ext cx="720" cy="864"/>
              <a:chOff x="3264" y="1200"/>
              <a:chExt cx="720" cy="864"/>
            </a:xfrm>
          </p:grpSpPr>
          <p:sp>
            <p:nvSpPr>
              <p:cNvPr id="207884" name="Oval 12"/>
              <p:cNvSpPr>
                <a:spLocks noChangeArrowheads="1"/>
              </p:cNvSpPr>
              <p:nvPr/>
            </p:nvSpPr>
            <p:spPr bwMode="auto">
              <a:xfrm>
                <a:off x="3264" y="1200"/>
                <a:ext cx="144" cy="144"/>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eaLnBrk="0" hangingPunct="0">
                  <a:defRPr/>
                </a:pPr>
                <a:endParaRPr lang="en-US">
                  <a:latin typeface="Tahoma" pitchFamily="34" charset="0"/>
                  <a:cs typeface="+mn-cs"/>
                </a:endParaRPr>
              </a:p>
            </p:txBody>
          </p:sp>
          <p:sp>
            <p:nvSpPr>
              <p:cNvPr id="207885" name="Oval 13"/>
              <p:cNvSpPr>
                <a:spLocks noChangeArrowheads="1"/>
              </p:cNvSpPr>
              <p:nvPr/>
            </p:nvSpPr>
            <p:spPr bwMode="auto">
              <a:xfrm>
                <a:off x="3456" y="1200"/>
                <a:ext cx="144" cy="144"/>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eaLnBrk="0" hangingPunct="0">
                  <a:defRPr/>
                </a:pPr>
                <a:endParaRPr lang="en-US">
                  <a:latin typeface="Tahoma" pitchFamily="34" charset="0"/>
                  <a:cs typeface="+mn-cs"/>
                </a:endParaRPr>
              </a:p>
            </p:txBody>
          </p:sp>
          <p:sp>
            <p:nvSpPr>
              <p:cNvPr id="207886" name="Oval 14"/>
              <p:cNvSpPr>
                <a:spLocks noChangeArrowheads="1"/>
              </p:cNvSpPr>
              <p:nvPr/>
            </p:nvSpPr>
            <p:spPr bwMode="auto">
              <a:xfrm>
                <a:off x="3648" y="1200"/>
                <a:ext cx="144" cy="144"/>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eaLnBrk="0" hangingPunct="0">
                  <a:defRPr/>
                </a:pPr>
                <a:endParaRPr lang="en-US">
                  <a:latin typeface="Tahoma" pitchFamily="34" charset="0"/>
                  <a:cs typeface="+mn-cs"/>
                </a:endParaRPr>
              </a:p>
            </p:txBody>
          </p:sp>
          <p:sp>
            <p:nvSpPr>
              <p:cNvPr id="207887" name="Oval 15"/>
              <p:cNvSpPr>
                <a:spLocks noChangeArrowheads="1"/>
              </p:cNvSpPr>
              <p:nvPr/>
            </p:nvSpPr>
            <p:spPr bwMode="auto">
              <a:xfrm>
                <a:off x="3840" y="1200"/>
                <a:ext cx="144" cy="144"/>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eaLnBrk="0" hangingPunct="0">
                  <a:defRPr/>
                </a:pPr>
                <a:endParaRPr lang="en-US">
                  <a:latin typeface="Tahoma" pitchFamily="34" charset="0"/>
                  <a:cs typeface="+mn-cs"/>
                </a:endParaRPr>
              </a:p>
            </p:txBody>
          </p:sp>
          <p:sp>
            <p:nvSpPr>
              <p:cNvPr id="207888" name="Oval 16"/>
              <p:cNvSpPr>
                <a:spLocks noChangeArrowheads="1"/>
              </p:cNvSpPr>
              <p:nvPr/>
            </p:nvSpPr>
            <p:spPr bwMode="auto">
              <a:xfrm>
                <a:off x="3264" y="1440"/>
                <a:ext cx="144" cy="144"/>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eaLnBrk="0" hangingPunct="0">
                  <a:defRPr/>
                </a:pPr>
                <a:endParaRPr lang="en-US">
                  <a:latin typeface="Tahoma" pitchFamily="34" charset="0"/>
                  <a:cs typeface="+mn-cs"/>
                </a:endParaRPr>
              </a:p>
            </p:txBody>
          </p:sp>
          <p:sp>
            <p:nvSpPr>
              <p:cNvPr id="207889" name="Oval 17"/>
              <p:cNvSpPr>
                <a:spLocks noChangeArrowheads="1"/>
              </p:cNvSpPr>
              <p:nvPr/>
            </p:nvSpPr>
            <p:spPr bwMode="auto">
              <a:xfrm>
                <a:off x="3456" y="1440"/>
                <a:ext cx="144" cy="144"/>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eaLnBrk="0" hangingPunct="0">
                  <a:defRPr/>
                </a:pPr>
                <a:endParaRPr lang="en-US">
                  <a:latin typeface="Tahoma" pitchFamily="34" charset="0"/>
                  <a:cs typeface="+mn-cs"/>
                </a:endParaRPr>
              </a:p>
            </p:txBody>
          </p:sp>
          <p:sp>
            <p:nvSpPr>
              <p:cNvPr id="207890" name="Oval 18"/>
              <p:cNvSpPr>
                <a:spLocks noChangeArrowheads="1"/>
              </p:cNvSpPr>
              <p:nvPr/>
            </p:nvSpPr>
            <p:spPr bwMode="auto">
              <a:xfrm>
                <a:off x="3648" y="1440"/>
                <a:ext cx="144" cy="144"/>
              </a:xfrm>
              <a:prstGeom prst="ellipse">
                <a:avLst/>
              </a:prstGeom>
              <a:gradFill rotWithShape="0">
                <a:gsLst>
                  <a:gs pos="0">
                    <a:schemeClr val="hlink"/>
                  </a:gs>
                  <a:gs pos="100000">
                    <a:schemeClr val="hlink">
                      <a:gamma/>
                      <a:shade val="46275"/>
                      <a:invGamma/>
                    </a:schemeClr>
                  </a:gs>
                </a:gsLst>
                <a:path path="shape">
                  <a:fillToRect l="50000" t="50000" r="50000" b="50000"/>
                </a:path>
              </a:gradFill>
              <a:ln w="9525">
                <a:solidFill>
                  <a:schemeClr val="tx1"/>
                </a:solidFill>
                <a:round/>
                <a:headEnd/>
                <a:tailEnd/>
              </a:ln>
              <a:effectLst/>
            </p:spPr>
            <p:txBody>
              <a:bodyPr wrap="none" anchor="ctr"/>
              <a:lstStyle/>
              <a:p>
                <a:pPr eaLnBrk="0" hangingPunct="0">
                  <a:defRPr/>
                </a:pPr>
                <a:endParaRPr lang="en-US">
                  <a:latin typeface="Tahoma" pitchFamily="34" charset="0"/>
                  <a:cs typeface="+mn-cs"/>
                </a:endParaRPr>
              </a:p>
            </p:txBody>
          </p:sp>
          <p:sp>
            <p:nvSpPr>
              <p:cNvPr id="207891" name="Oval 19"/>
              <p:cNvSpPr>
                <a:spLocks noChangeArrowheads="1"/>
              </p:cNvSpPr>
              <p:nvPr/>
            </p:nvSpPr>
            <p:spPr bwMode="auto">
              <a:xfrm>
                <a:off x="3840" y="1440"/>
                <a:ext cx="144" cy="144"/>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eaLnBrk="0" hangingPunct="0">
                  <a:defRPr/>
                </a:pPr>
                <a:endParaRPr lang="en-US">
                  <a:latin typeface="Tahoma" pitchFamily="34" charset="0"/>
                  <a:cs typeface="+mn-cs"/>
                </a:endParaRPr>
              </a:p>
            </p:txBody>
          </p:sp>
          <p:sp>
            <p:nvSpPr>
              <p:cNvPr id="207892" name="Oval 20"/>
              <p:cNvSpPr>
                <a:spLocks noChangeArrowheads="1"/>
              </p:cNvSpPr>
              <p:nvPr/>
            </p:nvSpPr>
            <p:spPr bwMode="auto">
              <a:xfrm>
                <a:off x="3264" y="1680"/>
                <a:ext cx="144" cy="144"/>
              </a:xfrm>
              <a:prstGeom prst="ellipse">
                <a:avLst/>
              </a:prstGeom>
              <a:gradFill rotWithShape="0">
                <a:gsLst>
                  <a:gs pos="0">
                    <a:schemeClr val="hlink"/>
                  </a:gs>
                  <a:gs pos="100000">
                    <a:schemeClr val="hlink">
                      <a:gamma/>
                      <a:shade val="46275"/>
                      <a:invGamma/>
                    </a:schemeClr>
                  </a:gs>
                </a:gsLst>
                <a:path path="shape">
                  <a:fillToRect l="50000" t="50000" r="50000" b="50000"/>
                </a:path>
              </a:gradFill>
              <a:ln w="9525">
                <a:solidFill>
                  <a:schemeClr val="tx1"/>
                </a:solidFill>
                <a:round/>
                <a:headEnd/>
                <a:tailEnd/>
              </a:ln>
              <a:effectLst/>
            </p:spPr>
            <p:txBody>
              <a:bodyPr wrap="none" anchor="ctr"/>
              <a:lstStyle/>
              <a:p>
                <a:pPr eaLnBrk="0" hangingPunct="0">
                  <a:defRPr/>
                </a:pPr>
                <a:endParaRPr lang="en-US">
                  <a:latin typeface="Tahoma" pitchFamily="34" charset="0"/>
                  <a:cs typeface="+mn-cs"/>
                </a:endParaRPr>
              </a:p>
            </p:txBody>
          </p:sp>
          <p:sp>
            <p:nvSpPr>
              <p:cNvPr id="207893" name="Oval 21"/>
              <p:cNvSpPr>
                <a:spLocks noChangeArrowheads="1"/>
              </p:cNvSpPr>
              <p:nvPr/>
            </p:nvSpPr>
            <p:spPr bwMode="auto">
              <a:xfrm>
                <a:off x="3456" y="1680"/>
                <a:ext cx="144" cy="144"/>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eaLnBrk="0" hangingPunct="0">
                  <a:defRPr/>
                </a:pPr>
                <a:endParaRPr lang="en-US">
                  <a:latin typeface="Tahoma" pitchFamily="34" charset="0"/>
                  <a:cs typeface="+mn-cs"/>
                </a:endParaRPr>
              </a:p>
            </p:txBody>
          </p:sp>
          <p:sp>
            <p:nvSpPr>
              <p:cNvPr id="207894" name="Oval 22"/>
              <p:cNvSpPr>
                <a:spLocks noChangeArrowheads="1"/>
              </p:cNvSpPr>
              <p:nvPr/>
            </p:nvSpPr>
            <p:spPr bwMode="auto">
              <a:xfrm>
                <a:off x="3648" y="1680"/>
                <a:ext cx="144" cy="144"/>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eaLnBrk="0" hangingPunct="0">
                  <a:defRPr/>
                </a:pPr>
                <a:endParaRPr lang="en-US">
                  <a:latin typeface="Tahoma" pitchFamily="34" charset="0"/>
                  <a:cs typeface="+mn-cs"/>
                </a:endParaRPr>
              </a:p>
            </p:txBody>
          </p:sp>
          <p:sp>
            <p:nvSpPr>
              <p:cNvPr id="207895" name="Oval 23"/>
              <p:cNvSpPr>
                <a:spLocks noChangeArrowheads="1"/>
              </p:cNvSpPr>
              <p:nvPr/>
            </p:nvSpPr>
            <p:spPr bwMode="auto">
              <a:xfrm>
                <a:off x="3840" y="1680"/>
                <a:ext cx="144" cy="144"/>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eaLnBrk="0" hangingPunct="0">
                  <a:defRPr/>
                </a:pPr>
                <a:endParaRPr lang="en-US">
                  <a:latin typeface="Tahoma" pitchFamily="34" charset="0"/>
                  <a:cs typeface="+mn-cs"/>
                </a:endParaRPr>
              </a:p>
            </p:txBody>
          </p:sp>
          <p:sp>
            <p:nvSpPr>
              <p:cNvPr id="207896" name="Oval 24"/>
              <p:cNvSpPr>
                <a:spLocks noChangeArrowheads="1"/>
              </p:cNvSpPr>
              <p:nvPr/>
            </p:nvSpPr>
            <p:spPr bwMode="auto">
              <a:xfrm>
                <a:off x="3264" y="1920"/>
                <a:ext cx="144" cy="144"/>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eaLnBrk="0" hangingPunct="0">
                  <a:defRPr/>
                </a:pPr>
                <a:endParaRPr lang="en-US">
                  <a:latin typeface="Tahoma" pitchFamily="34" charset="0"/>
                  <a:cs typeface="+mn-cs"/>
                </a:endParaRPr>
              </a:p>
            </p:txBody>
          </p:sp>
          <p:sp>
            <p:nvSpPr>
              <p:cNvPr id="207897" name="Oval 25"/>
              <p:cNvSpPr>
                <a:spLocks noChangeArrowheads="1"/>
              </p:cNvSpPr>
              <p:nvPr/>
            </p:nvSpPr>
            <p:spPr bwMode="auto">
              <a:xfrm>
                <a:off x="3456" y="1920"/>
                <a:ext cx="144" cy="144"/>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eaLnBrk="0" hangingPunct="0">
                  <a:defRPr/>
                </a:pPr>
                <a:endParaRPr lang="en-US">
                  <a:latin typeface="Tahoma" pitchFamily="34" charset="0"/>
                  <a:cs typeface="+mn-cs"/>
                </a:endParaRPr>
              </a:p>
            </p:txBody>
          </p:sp>
          <p:sp>
            <p:nvSpPr>
              <p:cNvPr id="207898" name="Oval 26"/>
              <p:cNvSpPr>
                <a:spLocks noChangeArrowheads="1"/>
              </p:cNvSpPr>
              <p:nvPr/>
            </p:nvSpPr>
            <p:spPr bwMode="auto">
              <a:xfrm>
                <a:off x="3648" y="1920"/>
                <a:ext cx="144" cy="144"/>
              </a:xfrm>
              <a:prstGeom prst="ellipse">
                <a:avLst/>
              </a:prstGeom>
              <a:gradFill rotWithShape="0">
                <a:gsLst>
                  <a:gs pos="0">
                    <a:schemeClr val="hlink"/>
                  </a:gs>
                  <a:gs pos="100000">
                    <a:schemeClr val="hlink">
                      <a:gamma/>
                      <a:shade val="46275"/>
                      <a:invGamma/>
                    </a:schemeClr>
                  </a:gs>
                </a:gsLst>
                <a:path path="shape">
                  <a:fillToRect l="50000" t="50000" r="50000" b="50000"/>
                </a:path>
              </a:gradFill>
              <a:ln w="9525">
                <a:solidFill>
                  <a:schemeClr val="tx1"/>
                </a:solidFill>
                <a:round/>
                <a:headEnd/>
                <a:tailEnd/>
              </a:ln>
              <a:effectLst/>
            </p:spPr>
            <p:txBody>
              <a:bodyPr wrap="none" anchor="ctr"/>
              <a:lstStyle/>
              <a:p>
                <a:pPr eaLnBrk="0" hangingPunct="0">
                  <a:defRPr/>
                </a:pPr>
                <a:endParaRPr lang="en-US">
                  <a:latin typeface="Tahoma" pitchFamily="34" charset="0"/>
                  <a:cs typeface="+mn-cs"/>
                </a:endParaRPr>
              </a:p>
            </p:txBody>
          </p:sp>
          <p:sp>
            <p:nvSpPr>
              <p:cNvPr id="207899" name="Oval 27"/>
              <p:cNvSpPr>
                <a:spLocks noChangeArrowheads="1"/>
              </p:cNvSpPr>
              <p:nvPr/>
            </p:nvSpPr>
            <p:spPr bwMode="auto">
              <a:xfrm>
                <a:off x="3840" y="1920"/>
                <a:ext cx="144" cy="144"/>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eaLnBrk="0" hangingPunct="0">
                  <a:defRPr/>
                </a:pPr>
                <a:endParaRPr lang="en-US">
                  <a:latin typeface="Tahoma" pitchFamily="34" charset="0"/>
                  <a:cs typeface="+mn-cs"/>
                </a:endParaRPr>
              </a:p>
            </p:txBody>
          </p:sp>
        </p:grpSp>
        <p:grpSp>
          <p:nvGrpSpPr>
            <p:cNvPr id="4" name="Group 46"/>
            <p:cNvGrpSpPr>
              <a:grpSpLocks/>
            </p:cNvGrpSpPr>
            <p:nvPr/>
          </p:nvGrpSpPr>
          <p:grpSpPr bwMode="auto">
            <a:xfrm>
              <a:off x="3360" y="1296"/>
              <a:ext cx="720" cy="864"/>
              <a:chOff x="4464" y="1200"/>
              <a:chExt cx="720" cy="864"/>
            </a:xfrm>
          </p:grpSpPr>
          <p:sp>
            <p:nvSpPr>
              <p:cNvPr id="207900" name="Oval 28"/>
              <p:cNvSpPr>
                <a:spLocks noChangeArrowheads="1"/>
              </p:cNvSpPr>
              <p:nvPr/>
            </p:nvSpPr>
            <p:spPr bwMode="auto">
              <a:xfrm>
                <a:off x="4464" y="1200"/>
                <a:ext cx="144" cy="144"/>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eaLnBrk="0" hangingPunct="0">
                  <a:defRPr/>
                </a:pPr>
                <a:endParaRPr lang="en-US">
                  <a:latin typeface="Tahoma" pitchFamily="34" charset="0"/>
                  <a:cs typeface="+mn-cs"/>
                </a:endParaRPr>
              </a:p>
            </p:txBody>
          </p:sp>
          <p:sp>
            <p:nvSpPr>
              <p:cNvPr id="207901" name="Oval 29"/>
              <p:cNvSpPr>
                <a:spLocks noChangeArrowheads="1"/>
              </p:cNvSpPr>
              <p:nvPr/>
            </p:nvSpPr>
            <p:spPr bwMode="auto">
              <a:xfrm>
                <a:off x="4656" y="1200"/>
                <a:ext cx="144" cy="144"/>
              </a:xfrm>
              <a:prstGeom prst="ellipse">
                <a:avLst/>
              </a:prstGeom>
              <a:gradFill rotWithShape="0">
                <a:gsLst>
                  <a:gs pos="0">
                    <a:schemeClr val="hlink"/>
                  </a:gs>
                  <a:gs pos="100000">
                    <a:schemeClr val="hlink">
                      <a:gamma/>
                      <a:shade val="46275"/>
                      <a:invGamma/>
                    </a:schemeClr>
                  </a:gs>
                </a:gsLst>
                <a:path path="shape">
                  <a:fillToRect l="50000" t="50000" r="50000" b="50000"/>
                </a:path>
              </a:gradFill>
              <a:ln w="9525">
                <a:solidFill>
                  <a:schemeClr val="tx1"/>
                </a:solidFill>
                <a:round/>
                <a:headEnd/>
                <a:tailEnd/>
              </a:ln>
              <a:effectLst/>
            </p:spPr>
            <p:txBody>
              <a:bodyPr wrap="none" anchor="ctr"/>
              <a:lstStyle/>
              <a:p>
                <a:pPr eaLnBrk="0" hangingPunct="0">
                  <a:defRPr/>
                </a:pPr>
                <a:endParaRPr lang="en-US">
                  <a:latin typeface="Tahoma" pitchFamily="34" charset="0"/>
                  <a:cs typeface="+mn-cs"/>
                </a:endParaRPr>
              </a:p>
            </p:txBody>
          </p:sp>
          <p:sp>
            <p:nvSpPr>
              <p:cNvPr id="207902" name="Oval 30"/>
              <p:cNvSpPr>
                <a:spLocks noChangeArrowheads="1"/>
              </p:cNvSpPr>
              <p:nvPr/>
            </p:nvSpPr>
            <p:spPr bwMode="auto">
              <a:xfrm>
                <a:off x="4848" y="1200"/>
                <a:ext cx="144" cy="144"/>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eaLnBrk="0" hangingPunct="0">
                  <a:defRPr/>
                </a:pPr>
                <a:endParaRPr lang="en-US">
                  <a:latin typeface="Tahoma" pitchFamily="34" charset="0"/>
                  <a:cs typeface="+mn-cs"/>
                </a:endParaRPr>
              </a:p>
            </p:txBody>
          </p:sp>
          <p:sp>
            <p:nvSpPr>
              <p:cNvPr id="207903" name="Oval 31"/>
              <p:cNvSpPr>
                <a:spLocks noChangeArrowheads="1"/>
              </p:cNvSpPr>
              <p:nvPr/>
            </p:nvSpPr>
            <p:spPr bwMode="auto">
              <a:xfrm>
                <a:off x="5040" y="1200"/>
                <a:ext cx="144" cy="144"/>
              </a:xfrm>
              <a:prstGeom prst="ellipse">
                <a:avLst/>
              </a:prstGeom>
              <a:gradFill rotWithShape="0">
                <a:gsLst>
                  <a:gs pos="0">
                    <a:schemeClr val="hlink"/>
                  </a:gs>
                  <a:gs pos="100000">
                    <a:schemeClr val="hlink">
                      <a:gamma/>
                      <a:shade val="46275"/>
                      <a:invGamma/>
                    </a:schemeClr>
                  </a:gs>
                </a:gsLst>
                <a:path path="shape">
                  <a:fillToRect l="50000" t="50000" r="50000" b="50000"/>
                </a:path>
              </a:gradFill>
              <a:ln w="9525">
                <a:solidFill>
                  <a:schemeClr val="tx1"/>
                </a:solidFill>
                <a:round/>
                <a:headEnd/>
                <a:tailEnd/>
              </a:ln>
              <a:effectLst/>
            </p:spPr>
            <p:txBody>
              <a:bodyPr wrap="none" anchor="ctr"/>
              <a:lstStyle/>
              <a:p>
                <a:pPr eaLnBrk="0" hangingPunct="0">
                  <a:defRPr/>
                </a:pPr>
                <a:endParaRPr lang="en-US">
                  <a:latin typeface="Tahoma" pitchFamily="34" charset="0"/>
                  <a:cs typeface="+mn-cs"/>
                </a:endParaRPr>
              </a:p>
            </p:txBody>
          </p:sp>
          <p:sp>
            <p:nvSpPr>
              <p:cNvPr id="207904" name="Oval 32"/>
              <p:cNvSpPr>
                <a:spLocks noChangeArrowheads="1"/>
              </p:cNvSpPr>
              <p:nvPr/>
            </p:nvSpPr>
            <p:spPr bwMode="auto">
              <a:xfrm>
                <a:off x="4464" y="1440"/>
                <a:ext cx="144" cy="144"/>
              </a:xfrm>
              <a:prstGeom prst="ellipse">
                <a:avLst/>
              </a:prstGeom>
              <a:gradFill rotWithShape="0">
                <a:gsLst>
                  <a:gs pos="0">
                    <a:schemeClr val="hlink"/>
                  </a:gs>
                  <a:gs pos="100000">
                    <a:schemeClr val="hlink">
                      <a:gamma/>
                      <a:shade val="46275"/>
                      <a:invGamma/>
                    </a:schemeClr>
                  </a:gs>
                </a:gsLst>
                <a:path path="shape">
                  <a:fillToRect l="50000" t="50000" r="50000" b="50000"/>
                </a:path>
              </a:gradFill>
              <a:ln w="9525">
                <a:solidFill>
                  <a:schemeClr val="tx1"/>
                </a:solidFill>
                <a:round/>
                <a:headEnd/>
                <a:tailEnd/>
              </a:ln>
              <a:effectLst/>
            </p:spPr>
            <p:txBody>
              <a:bodyPr wrap="none" anchor="ctr"/>
              <a:lstStyle/>
              <a:p>
                <a:pPr eaLnBrk="0" hangingPunct="0">
                  <a:defRPr/>
                </a:pPr>
                <a:endParaRPr lang="en-US">
                  <a:latin typeface="Tahoma" pitchFamily="34" charset="0"/>
                  <a:cs typeface="+mn-cs"/>
                </a:endParaRPr>
              </a:p>
            </p:txBody>
          </p:sp>
          <p:sp>
            <p:nvSpPr>
              <p:cNvPr id="207905" name="Oval 33"/>
              <p:cNvSpPr>
                <a:spLocks noChangeArrowheads="1"/>
              </p:cNvSpPr>
              <p:nvPr/>
            </p:nvSpPr>
            <p:spPr bwMode="auto">
              <a:xfrm>
                <a:off x="4656" y="1440"/>
                <a:ext cx="144" cy="144"/>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eaLnBrk="0" hangingPunct="0">
                  <a:defRPr/>
                </a:pPr>
                <a:endParaRPr lang="en-US">
                  <a:latin typeface="Tahoma" pitchFamily="34" charset="0"/>
                  <a:cs typeface="+mn-cs"/>
                </a:endParaRPr>
              </a:p>
            </p:txBody>
          </p:sp>
          <p:sp>
            <p:nvSpPr>
              <p:cNvPr id="207906" name="Oval 34"/>
              <p:cNvSpPr>
                <a:spLocks noChangeArrowheads="1"/>
              </p:cNvSpPr>
              <p:nvPr/>
            </p:nvSpPr>
            <p:spPr bwMode="auto">
              <a:xfrm>
                <a:off x="4848" y="1440"/>
                <a:ext cx="144" cy="144"/>
              </a:xfrm>
              <a:prstGeom prst="ellipse">
                <a:avLst/>
              </a:prstGeom>
              <a:gradFill rotWithShape="0">
                <a:gsLst>
                  <a:gs pos="0">
                    <a:schemeClr val="hlink"/>
                  </a:gs>
                  <a:gs pos="100000">
                    <a:schemeClr val="hlink">
                      <a:gamma/>
                      <a:shade val="46275"/>
                      <a:invGamma/>
                    </a:schemeClr>
                  </a:gs>
                </a:gsLst>
                <a:path path="shape">
                  <a:fillToRect l="50000" t="50000" r="50000" b="50000"/>
                </a:path>
              </a:gradFill>
              <a:ln w="9525">
                <a:solidFill>
                  <a:schemeClr val="tx1"/>
                </a:solidFill>
                <a:round/>
                <a:headEnd/>
                <a:tailEnd/>
              </a:ln>
              <a:effectLst/>
            </p:spPr>
            <p:txBody>
              <a:bodyPr wrap="none" anchor="ctr"/>
              <a:lstStyle/>
              <a:p>
                <a:pPr eaLnBrk="0" hangingPunct="0">
                  <a:defRPr/>
                </a:pPr>
                <a:endParaRPr lang="en-US">
                  <a:latin typeface="Tahoma" pitchFamily="34" charset="0"/>
                  <a:cs typeface="+mn-cs"/>
                </a:endParaRPr>
              </a:p>
            </p:txBody>
          </p:sp>
          <p:sp>
            <p:nvSpPr>
              <p:cNvPr id="207907" name="Oval 35"/>
              <p:cNvSpPr>
                <a:spLocks noChangeArrowheads="1"/>
              </p:cNvSpPr>
              <p:nvPr/>
            </p:nvSpPr>
            <p:spPr bwMode="auto">
              <a:xfrm>
                <a:off x="5040" y="1440"/>
                <a:ext cx="144" cy="144"/>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eaLnBrk="0" hangingPunct="0">
                  <a:defRPr/>
                </a:pPr>
                <a:endParaRPr lang="en-US">
                  <a:latin typeface="Tahoma" pitchFamily="34" charset="0"/>
                  <a:cs typeface="+mn-cs"/>
                </a:endParaRPr>
              </a:p>
            </p:txBody>
          </p:sp>
          <p:sp>
            <p:nvSpPr>
              <p:cNvPr id="207908" name="Oval 36"/>
              <p:cNvSpPr>
                <a:spLocks noChangeArrowheads="1"/>
              </p:cNvSpPr>
              <p:nvPr/>
            </p:nvSpPr>
            <p:spPr bwMode="auto">
              <a:xfrm>
                <a:off x="4464" y="1680"/>
                <a:ext cx="144" cy="144"/>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eaLnBrk="0" hangingPunct="0">
                  <a:defRPr/>
                </a:pPr>
                <a:endParaRPr lang="en-US">
                  <a:latin typeface="Tahoma" pitchFamily="34" charset="0"/>
                  <a:cs typeface="+mn-cs"/>
                </a:endParaRPr>
              </a:p>
            </p:txBody>
          </p:sp>
          <p:sp>
            <p:nvSpPr>
              <p:cNvPr id="207909" name="Oval 37"/>
              <p:cNvSpPr>
                <a:spLocks noChangeArrowheads="1"/>
              </p:cNvSpPr>
              <p:nvPr/>
            </p:nvSpPr>
            <p:spPr bwMode="auto">
              <a:xfrm>
                <a:off x="4656" y="1680"/>
                <a:ext cx="144" cy="144"/>
              </a:xfrm>
              <a:prstGeom prst="ellipse">
                <a:avLst/>
              </a:prstGeom>
              <a:gradFill rotWithShape="0">
                <a:gsLst>
                  <a:gs pos="0">
                    <a:schemeClr val="hlink"/>
                  </a:gs>
                  <a:gs pos="100000">
                    <a:schemeClr val="hlink">
                      <a:gamma/>
                      <a:shade val="46275"/>
                      <a:invGamma/>
                    </a:schemeClr>
                  </a:gs>
                </a:gsLst>
                <a:path path="shape">
                  <a:fillToRect l="50000" t="50000" r="50000" b="50000"/>
                </a:path>
              </a:gradFill>
              <a:ln w="9525">
                <a:solidFill>
                  <a:schemeClr val="tx1"/>
                </a:solidFill>
                <a:round/>
                <a:headEnd/>
                <a:tailEnd/>
              </a:ln>
              <a:effectLst/>
            </p:spPr>
            <p:txBody>
              <a:bodyPr wrap="none" anchor="ctr"/>
              <a:lstStyle/>
              <a:p>
                <a:pPr eaLnBrk="0" hangingPunct="0">
                  <a:defRPr/>
                </a:pPr>
                <a:endParaRPr lang="en-US">
                  <a:latin typeface="Tahoma" pitchFamily="34" charset="0"/>
                  <a:cs typeface="+mn-cs"/>
                </a:endParaRPr>
              </a:p>
            </p:txBody>
          </p:sp>
          <p:sp>
            <p:nvSpPr>
              <p:cNvPr id="207910" name="Oval 38"/>
              <p:cNvSpPr>
                <a:spLocks noChangeArrowheads="1"/>
              </p:cNvSpPr>
              <p:nvPr/>
            </p:nvSpPr>
            <p:spPr bwMode="auto">
              <a:xfrm>
                <a:off x="4848" y="1680"/>
                <a:ext cx="144" cy="144"/>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eaLnBrk="0" hangingPunct="0">
                  <a:defRPr/>
                </a:pPr>
                <a:endParaRPr lang="en-US">
                  <a:latin typeface="Tahoma" pitchFamily="34" charset="0"/>
                  <a:cs typeface="+mn-cs"/>
                </a:endParaRPr>
              </a:p>
            </p:txBody>
          </p:sp>
          <p:sp>
            <p:nvSpPr>
              <p:cNvPr id="207911" name="Oval 39"/>
              <p:cNvSpPr>
                <a:spLocks noChangeArrowheads="1"/>
              </p:cNvSpPr>
              <p:nvPr/>
            </p:nvSpPr>
            <p:spPr bwMode="auto">
              <a:xfrm>
                <a:off x="5040" y="1680"/>
                <a:ext cx="144" cy="144"/>
              </a:xfrm>
              <a:prstGeom prst="ellipse">
                <a:avLst/>
              </a:prstGeom>
              <a:gradFill rotWithShape="0">
                <a:gsLst>
                  <a:gs pos="0">
                    <a:schemeClr val="hlink"/>
                  </a:gs>
                  <a:gs pos="100000">
                    <a:schemeClr val="hlink">
                      <a:gamma/>
                      <a:shade val="46275"/>
                      <a:invGamma/>
                    </a:schemeClr>
                  </a:gs>
                </a:gsLst>
                <a:path path="shape">
                  <a:fillToRect l="50000" t="50000" r="50000" b="50000"/>
                </a:path>
              </a:gradFill>
              <a:ln w="9525">
                <a:solidFill>
                  <a:schemeClr val="tx1"/>
                </a:solidFill>
                <a:round/>
                <a:headEnd/>
                <a:tailEnd/>
              </a:ln>
              <a:effectLst/>
            </p:spPr>
            <p:txBody>
              <a:bodyPr wrap="none" anchor="ctr"/>
              <a:lstStyle/>
              <a:p>
                <a:pPr eaLnBrk="0" hangingPunct="0">
                  <a:defRPr/>
                </a:pPr>
                <a:endParaRPr lang="en-US">
                  <a:latin typeface="Tahoma" pitchFamily="34" charset="0"/>
                  <a:cs typeface="+mn-cs"/>
                </a:endParaRPr>
              </a:p>
            </p:txBody>
          </p:sp>
          <p:sp>
            <p:nvSpPr>
              <p:cNvPr id="207912" name="Oval 40"/>
              <p:cNvSpPr>
                <a:spLocks noChangeArrowheads="1"/>
              </p:cNvSpPr>
              <p:nvPr/>
            </p:nvSpPr>
            <p:spPr bwMode="auto">
              <a:xfrm>
                <a:off x="4464" y="1920"/>
                <a:ext cx="144" cy="144"/>
              </a:xfrm>
              <a:prstGeom prst="ellipse">
                <a:avLst/>
              </a:prstGeom>
              <a:gradFill rotWithShape="0">
                <a:gsLst>
                  <a:gs pos="0">
                    <a:schemeClr val="hlink"/>
                  </a:gs>
                  <a:gs pos="100000">
                    <a:schemeClr val="hlink">
                      <a:gamma/>
                      <a:shade val="46275"/>
                      <a:invGamma/>
                    </a:schemeClr>
                  </a:gs>
                </a:gsLst>
                <a:path path="shape">
                  <a:fillToRect l="50000" t="50000" r="50000" b="50000"/>
                </a:path>
              </a:gradFill>
              <a:ln w="9525">
                <a:solidFill>
                  <a:schemeClr val="tx1"/>
                </a:solidFill>
                <a:round/>
                <a:headEnd/>
                <a:tailEnd/>
              </a:ln>
              <a:effectLst/>
            </p:spPr>
            <p:txBody>
              <a:bodyPr wrap="none" anchor="ctr"/>
              <a:lstStyle/>
              <a:p>
                <a:pPr eaLnBrk="0" hangingPunct="0">
                  <a:defRPr/>
                </a:pPr>
                <a:endParaRPr lang="en-US">
                  <a:latin typeface="Tahoma" pitchFamily="34" charset="0"/>
                  <a:cs typeface="+mn-cs"/>
                </a:endParaRPr>
              </a:p>
            </p:txBody>
          </p:sp>
          <p:sp>
            <p:nvSpPr>
              <p:cNvPr id="207913" name="Oval 41"/>
              <p:cNvSpPr>
                <a:spLocks noChangeArrowheads="1"/>
              </p:cNvSpPr>
              <p:nvPr/>
            </p:nvSpPr>
            <p:spPr bwMode="auto">
              <a:xfrm>
                <a:off x="4656" y="1920"/>
                <a:ext cx="144" cy="144"/>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eaLnBrk="0" hangingPunct="0">
                  <a:defRPr/>
                </a:pPr>
                <a:endParaRPr lang="en-US">
                  <a:latin typeface="Tahoma" pitchFamily="34" charset="0"/>
                  <a:cs typeface="+mn-cs"/>
                </a:endParaRPr>
              </a:p>
            </p:txBody>
          </p:sp>
          <p:sp>
            <p:nvSpPr>
              <p:cNvPr id="207914" name="Oval 42"/>
              <p:cNvSpPr>
                <a:spLocks noChangeArrowheads="1"/>
              </p:cNvSpPr>
              <p:nvPr/>
            </p:nvSpPr>
            <p:spPr bwMode="auto">
              <a:xfrm>
                <a:off x="4848" y="1920"/>
                <a:ext cx="144" cy="144"/>
              </a:xfrm>
              <a:prstGeom prst="ellipse">
                <a:avLst/>
              </a:prstGeom>
              <a:gradFill rotWithShape="0">
                <a:gsLst>
                  <a:gs pos="0">
                    <a:schemeClr val="hlink"/>
                  </a:gs>
                  <a:gs pos="100000">
                    <a:schemeClr val="hlink">
                      <a:gamma/>
                      <a:shade val="46275"/>
                      <a:invGamma/>
                    </a:schemeClr>
                  </a:gs>
                </a:gsLst>
                <a:path path="shape">
                  <a:fillToRect l="50000" t="50000" r="50000" b="50000"/>
                </a:path>
              </a:gradFill>
              <a:ln w="9525">
                <a:solidFill>
                  <a:schemeClr val="tx1"/>
                </a:solidFill>
                <a:round/>
                <a:headEnd/>
                <a:tailEnd/>
              </a:ln>
              <a:effectLst/>
            </p:spPr>
            <p:txBody>
              <a:bodyPr wrap="none" anchor="ctr"/>
              <a:lstStyle/>
              <a:p>
                <a:pPr eaLnBrk="0" hangingPunct="0">
                  <a:defRPr/>
                </a:pPr>
                <a:endParaRPr lang="en-US">
                  <a:latin typeface="Tahoma" pitchFamily="34" charset="0"/>
                  <a:cs typeface="+mn-cs"/>
                </a:endParaRPr>
              </a:p>
            </p:txBody>
          </p:sp>
          <p:sp>
            <p:nvSpPr>
              <p:cNvPr id="207915" name="Oval 43"/>
              <p:cNvSpPr>
                <a:spLocks noChangeArrowheads="1"/>
              </p:cNvSpPr>
              <p:nvPr/>
            </p:nvSpPr>
            <p:spPr bwMode="auto">
              <a:xfrm>
                <a:off x="5040" y="1920"/>
                <a:ext cx="144" cy="144"/>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eaLnBrk="0" hangingPunct="0">
                  <a:defRPr/>
                </a:pPr>
                <a:endParaRPr lang="en-US">
                  <a:latin typeface="Tahoma" pitchFamily="34" charset="0"/>
                  <a:cs typeface="+mn-cs"/>
                </a:endParaRPr>
              </a:p>
            </p:txBody>
          </p:sp>
        </p:grpSp>
        <p:sp>
          <p:nvSpPr>
            <p:cNvPr id="72713" name="Text Box 44"/>
            <p:cNvSpPr txBox="1">
              <a:spLocks noChangeArrowheads="1"/>
            </p:cNvSpPr>
            <p:nvPr/>
          </p:nvSpPr>
          <p:spPr bwMode="auto">
            <a:xfrm>
              <a:off x="3120" y="1008"/>
              <a:ext cx="1200" cy="231"/>
            </a:xfrm>
            <a:prstGeom prst="rect">
              <a:avLst/>
            </a:prstGeom>
            <a:noFill/>
            <a:ln w="9525">
              <a:noFill/>
              <a:miter lim="800000"/>
              <a:headEnd/>
              <a:tailEnd/>
            </a:ln>
          </p:spPr>
          <p:txBody>
            <a:bodyPr>
              <a:spAutoFit/>
            </a:bodyPr>
            <a:lstStyle/>
            <a:p>
              <a:pPr algn="ctr" eaLnBrk="0" hangingPunct="0">
                <a:spcBef>
                  <a:spcPct val="50000"/>
                </a:spcBef>
              </a:pPr>
              <a:r>
                <a:rPr lang="en-US"/>
                <a:t>Cases</a:t>
              </a:r>
            </a:p>
          </p:txBody>
        </p:sp>
        <p:sp>
          <p:nvSpPr>
            <p:cNvPr id="72714" name="Text Box 47"/>
            <p:cNvSpPr txBox="1">
              <a:spLocks noChangeArrowheads="1"/>
            </p:cNvSpPr>
            <p:nvPr/>
          </p:nvSpPr>
          <p:spPr bwMode="auto">
            <a:xfrm>
              <a:off x="4224" y="1008"/>
              <a:ext cx="1200" cy="231"/>
            </a:xfrm>
            <a:prstGeom prst="rect">
              <a:avLst/>
            </a:prstGeom>
            <a:noFill/>
            <a:ln w="9525">
              <a:noFill/>
              <a:miter lim="800000"/>
              <a:headEnd/>
              <a:tailEnd/>
            </a:ln>
          </p:spPr>
          <p:txBody>
            <a:bodyPr>
              <a:spAutoFit/>
            </a:bodyPr>
            <a:lstStyle/>
            <a:p>
              <a:pPr algn="ctr" eaLnBrk="0" hangingPunct="0">
                <a:spcBef>
                  <a:spcPct val="50000"/>
                </a:spcBef>
              </a:pPr>
              <a:r>
                <a:rPr lang="en-US"/>
                <a:t>Controls</a:t>
              </a:r>
            </a:p>
          </p:txBody>
        </p:sp>
      </p:grpSp>
      <p:sp>
        <p:nvSpPr>
          <p:cNvPr id="43" name="Slide Number Placeholder 42"/>
          <p:cNvSpPr>
            <a:spLocks noGrp="1"/>
          </p:cNvSpPr>
          <p:nvPr>
            <p:ph type="sldNum" sz="quarter" idx="12"/>
          </p:nvPr>
        </p:nvSpPr>
        <p:spPr/>
        <p:txBody>
          <a:bodyPr/>
          <a:lstStyle/>
          <a:p>
            <a:pPr>
              <a:defRPr/>
            </a:pPr>
            <a:fld id="{33F715B6-B6C2-4407-8CFF-EAACF463792E}" type="slidenum">
              <a:rPr lang="en-US" smtClean="0"/>
              <a:pPr>
                <a:defRPr/>
              </a:pPr>
              <a:t>202</a:t>
            </a:fld>
            <a:endParaRPr lang="en-US"/>
          </a:p>
        </p:txBody>
      </p:sp>
    </p:spTree>
  </p:cSld>
  <p:clrMapOvr>
    <a:masterClrMapping/>
  </p:clrMapOvr>
  <p:transition/>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914400" y="214313"/>
            <a:ext cx="8029575" cy="1462087"/>
          </a:xfrm>
        </p:spPr>
        <p:txBody>
          <a:bodyPr>
            <a:normAutofit fontScale="90000"/>
          </a:bodyPr>
          <a:lstStyle/>
          <a:p>
            <a:pPr eaLnBrk="1" hangingPunct="1">
              <a:defRPr/>
            </a:pPr>
            <a:r>
              <a:rPr lang="en-US" sz="5400" dirty="0" smtClean="0"/>
              <a:t>Genotype Error Detection-</a:t>
            </a:r>
            <a:br>
              <a:rPr lang="en-US" sz="5400" dirty="0" smtClean="0"/>
            </a:br>
            <a:r>
              <a:rPr lang="en-US" sz="5400" dirty="0" smtClean="0"/>
              <a:t>Motivation</a:t>
            </a:r>
          </a:p>
        </p:txBody>
      </p:sp>
      <p:sp>
        <p:nvSpPr>
          <p:cNvPr id="71682" name="Rectangle 3"/>
          <p:cNvSpPr>
            <a:spLocks noGrp="1" noChangeArrowheads="1"/>
          </p:cNvSpPr>
          <p:nvPr>
            <p:ph idx="1"/>
          </p:nvPr>
        </p:nvSpPr>
        <p:spPr>
          <a:xfrm>
            <a:off x="533400" y="2209800"/>
            <a:ext cx="8382000" cy="4419600"/>
          </a:xfrm>
        </p:spPr>
        <p:txBody>
          <a:bodyPr/>
          <a:lstStyle/>
          <a:p>
            <a:pPr>
              <a:spcBef>
                <a:spcPct val="40000"/>
              </a:spcBef>
            </a:pPr>
            <a:r>
              <a:rPr lang="en-US" sz="2000" dirty="0" smtClean="0"/>
              <a:t>Even low error levels can have large effects for some study designs (e.g. rare alleles, </a:t>
            </a:r>
            <a:r>
              <a:rPr lang="en-US" sz="2000" dirty="0" err="1" smtClean="0"/>
              <a:t>haplotype</a:t>
            </a:r>
            <a:r>
              <a:rPr lang="en-US" sz="2000" dirty="0" smtClean="0"/>
              <a:t>-based)</a:t>
            </a:r>
          </a:p>
          <a:p>
            <a:pPr>
              <a:spcBef>
                <a:spcPct val="40000"/>
              </a:spcBef>
            </a:pPr>
            <a:endParaRPr lang="en-US" sz="2000" dirty="0" smtClean="0"/>
          </a:p>
          <a:p>
            <a:pPr>
              <a:spcBef>
                <a:spcPct val="40000"/>
              </a:spcBef>
            </a:pPr>
            <a:r>
              <a:rPr lang="en-US" sz="2000" dirty="0" smtClean="0"/>
              <a:t>Errors as low as .1% can increase Type I error rates in haplotype sharing transmission disequilibrium test (HS-TDT) [Knapp&amp;Becker04]</a:t>
            </a:r>
          </a:p>
          <a:p>
            <a:pPr>
              <a:spcBef>
                <a:spcPct val="40000"/>
              </a:spcBef>
            </a:pPr>
            <a:endParaRPr lang="en-US" sz="2000" dirty="0" smtClean="0"/>
          </a:p>
          <a:p>
            <a:pPr marL="342900" lvl="1" indent="-342900">
              <a:spcBef>
                <a:spcPct val="40000"/>
              </a:spcBef>
              <a:buClr>
                <a:schemeClr val="folHlink"/>
              </a:buClr>
              <a:buSzPct val="60000"/>
            </a:pPr>
            <a:r>
              <a:rPr lang="en-US" sz="2000" dirty="0" smtClean="0"/>
              <a:t>1% errors decrease power by 10-50% for linkage, and by 5-20% for association [Douglas et al. 00, </a:t>
            </a:r>
            <a:r>
              <a:rPr lang="en-US" sz="2000" dirty="0" err="1" smtClean="0"/>
              <a:t>Abecasis</a:t>
            </a:r>
            <a:r>
              <a:rPr lang="en-US" sz="2000" dirty="0" smtClean="0"/>
              <a:t> et al. 01]</a:t>
            </a:r>
          </a:p>
          <a:p>
            <a:pPr>
              <a:spcBef>
                <a:spcPct val="40000"/>
              </a:spcBef>
              <a:buFont typeface="Wingdings" pitchFamily="2" charset="2"/>
              <a:buNone/>
            </a:pPr>
            <a:endParaRPr lang="en-US" sz="2000" dirty="0" smtClean="0"/>
          </a:p>
          <a:p>
            <a:pPr>
              <a:spcBef>
                <a:spcPct val="40000"/>
              </a:spcBef>
            </a:pPr>
            <a:endParaRPr lang="en-US" sz="2000" dirty="0" smtClean="0"/>
          </a:p>
        </p:txBody>
      </p:sp>
      <p:sp>
        <p:nvSpPr>
          <p:cNvPr id="4" name="Slide Number Placeholder 3"/>
          <p:cNvSpPr>
            <a:spLocks noGrp="1"/>
          </p:cNvSpPr>
          <p:nvPr>
            <p:ph type="sldNum" sz="quarter" idx="12"/>
          </p:nvPr>
        </p:nvSpPr>
        <p:spPr/>
        <p:txBody>
          <a:bodyPr/>
          <a:lstStyle/>
          <a:p>
            <a:pPr>
              <a:defRPr/>
            </a:pPr>
            <a:fld id="{33F715B6-B6C2-4407-8CFF-EAACF463792E}" type="slidenum">
              <a:rPr lang="en-US" smtClean="0"/>
              <a:pPr>
                <a:defRPr/>
              </a:pPr>
              <a:t>203</a:t>
            </a:fld>
            <a:endParaRPr lang="en-US"/>
          </a:p>
        </p:txBody>
      </p:sp>
    </p:spTree>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826" name="Rectangle 3"/>
          <p:cNvSpPr>
            <a:spLocks noGrp="1" noChangeArrowheads="1"/>
          </p:cNvSpPr>
          <p:nvPr>
            <p:ph type="body" idx="4294967295"/>
          </p:nvPr>
        </p:nvSpPr>
        <p:spPr>
          <a:xfrm>
            <a:off x="228600" y="1981200"/>
            <a:ext cx="8915400" cy="4724400"/>
          </a:xfrm>
        </p:spPr>
        <p:txBody>
          <a:bodyPr/>
          <a:lstStyle/>
          <a:p>
            <a:pPr eaLnBrk="1" hangingPunct="1">
              <a:lnSpc>
                <a:spcPct val="95000"/>
              </a:lnSpc>
              <a:spcBef>
                <a:spcPct val="50000"/>
              </a:spcBef>
            </a:pPr>
            <a:r>
              <a:rPr lang="en-US" sz="2400" smtClean="0"/>
              <a:t>Improved genotype calling algorithms </a:t>
            </a:r>
          </a:p>
          <a:p>
            <a:pPr lvl="1" eaLnBrk="1" hangingPunct="1">
              <a:lnSpc>
                <a:spcPct val="95000"/>
              </a:lnSpc>
              <a:spcBef>
                <a:spcPct val="50000"/>
              </a:spcBef>
            </a:pPr>
            <a:r>
              <a:rPr lang="en-US" sz="2000" smtClean="0"/>
              <a:t>[Marchini et al. 07, Nicolae et al. 06, Rabbee&amp;Speed 05, Xiao et al. 07]</a:t>
            </a:r>
          </a:p>
          <a:p>
            <a:pPr eaLnBrk="1" hangingPunct="1">
              <a:lnSpc>
                <a:spcPct val="95000"/>
              </a:lnSpc>
              <a:spcBef>
                <a:spcPct val="50000"/>
              </a:spcBef>
            </a:pPr>
            <a:r>
              <a:rPr lang="en-US" sz="2400" smtClean="0"/>
              <a:t>Explicit modeling in analysis methods</a:t>
            </a:r>
          </a:p>
          <a:p>
            <a:pPr lvl="1" eaLnBrk="1" hangingPunct="1">
              <a:lnSpc>
                <a:spcPct val="95000"/>
              </a:lnSpc>
              <a:spcBef>
                <a:spcPct val="50000"/>
              </a:spcBef>
            </a:pPr>
            <a:r>
              <a:rPr lang="en-US" sz="2000" smtClean="0"/>
              <a:t>[Cheng 07, Hao &amp; Wang 04, Liu et al. 07] </a:t>
            </a:r>
          </a:p>
          <a:p>
            <a:pPr lvl="1" eaLnBrk="1" hangingPunct="1">
              <a:lnSpc>
                <a:spcPct val="95000"/>
              </a:lnSpc>
              <a:spcBef>
                <a:spcPct val="50000"/>
              </a:spcBef>
            </a:pPr>
            <a:r>
              <a:rPr lang="en-US" sz="2000" smtClean="0"/>
              <a:t>Computationally complex</a:t>
            </a:r>
          </a:p>
          <a:p>
            <a:pPr eaLnBrk="1" hangingPunct="1">
              <a:lnSpc>
                <a:spcPct val="95000"/>
              </a:lnSpc>
              <a:spcBef>
                <a:spcPct val="50000"/>
              </a:spcBef>
            </a:pPr>
            <a:r>
              <a:rPr lang="en-US" sz="2400" smtClean="0"/>
              <a:t>Separate error detection step </a:t>
            </a:r>
          </a:p>
          <a:p>
            <a:pPr lvl="1" eaLnBrk="1" hangingPunct="1">
              <a:lnSpc>
                <a:spcPct val="95000"/>
              </a:lnSpc>
              <a:spcBef>
                <a:spcPct val="50000"/>
              </a:spcBef>
            </a:pPr>
            <a:r>
              <a:rPr lang="en-US" sz="2000" smtClean="0"/>
              <a:t>Detected errors can be retyped, imputed, or ignored in downstream analyses</a:t>
            </a:r>
          </a:p>
          <a:p>
            <a:pPr lvl="1" eaLnBrk="1" hangingPunct="1">
              <a:lnSpc>
                <a:spcPct val="95000"/>
              </a:lnSpc>
              <a:spcBef>
                <a:spcPct val="50000"/>
              </a:spcBef>
            </a:pPr>
            <a:r>
              <a:rPr lang="en-US" sz="2000" smtClean="0"/>
              <a:t>Common approach in </a:t>
            </a:r>
            <a:r>
              <a:rPr lang="en-US" sz="2000" b="1" i="1" smtClean="0"/>
              <a:t>pedigree</a:t>
            </a:r>
            <a:r>
              <a:rPr lang="en-US" sz="2000" smtClean="0"/>
              <a:t> genotype data analysis [Abecasis et al. 02, Douglas et al. 00, Sobel et al. 02]</a:t>
            </a:r>
          </a:p>
        </p:txBody>
      </p:sp>
      <p:sp>
        <p:nvSpPr>
          <p:cNvPr id="3" name="Rectangle 2"/>
          <p:cNvSpPr txBox="1">
            <a:spLocks noChangeArrowheads="1"/>
          </p:cNvSpPr>
          <p:nvPr/>
        </p:nvSpPr>
        <p:spPr>
          <a:xfrm>
            <a:off x="914400" y="214313"/>
            <a:ext cx="8029575" cy="1462087"/>
          </a:xfrm>
          <a:prstGeom prst="rect">
            <a:avLst/>
          </a:prstGeom>
        </p:spPr>
        <p:txBody>
          <a:bodyPr>
            <a:normAutofit fontScale="90000" lnSpcReduction="10000"/>
          </a:bodyPr>
          <a:lstStyle/>
          <a:p>
            <a:pPr>
              <a:defRPr/>
            </a:pPr>
            <a:r>
              <a:rPr lang="en-US" sz="5400" kern="0" dirty="0">
                <a:solidFill>
                  <a:schemeClr val="tx2"/>
                </a:solidFill>
                <a:latin typeface="+mj-lt"/>
                <a:ea typeface="+mj-ea"/>
                <a:cs typeface="+mj-cs"/>
              </a:rPr>
              <a:t>Genotype Error Detection-</a:t>
            </a:r>
            <a:br>
              <a:rPr lang="en-US" sz="5400" kern="0" dirty="0">
                <a:solidFill>
                  <a:schemeClr val="tx2"/>
                </a:solidFill>
                <a:latin typeface="+mj-lt"/>
                <a:ea typeface="+mj-ea"/>
                <a:cs typeface="+mj-cs"/>
              </a:rPr>
            </a:br>
            <a:r>
              <a:rPr lang="en-US" sz="5400" kern="0" dirty="0">
                <a:solidFill>
                  <a:schemeClr val="tx2"/>
                </a:solidFill>
                <a:latin typeface="+mj-lt"/>
                <a:ea typeface="+mj-ea"/>
                <a:cs typeface="+mj-cs"/>
              </a:rPr>
              <a:t>Motivation</a:t>
            </a:r>
          </a:p>
        </p:txBody>
      </p:sp>
      <p:sp>
        <p:nvSpPr>
          <p:cNvPr id="4" name="Slide Number Placeholder 3"/>
          <p:cNvSpPr>
            <a:spLocks noGrp="1"/>
          </p:cNvSpPr>
          <p:nvPr>
            <p:ph type="sldNum" sz="quarter" idx="12"/>
          </p:nvPr>
        </p:nvSpPr>
        <p:spPr/>
        <p:txBody>
          <a:bodyPr/>
          <a:lstStyle/>
          <a:p>
            <a:pPr>
              <a:defRPr/>
            </a:pPr>
            <a:fld id="{193C4F32-5F53-4DA8-A041-9089F3E61399}" type="slidenum">
              <a:rPr lang="en-US" smtClean="0"/>
              <a:pPr>
                <a:defRPr/>
              </a:pPr>
              <a:t>204</a:t>
            </a:fld>
            <a:endParaRPr lang="en-US"/>
          </a:p>
        </p:txBody>
      </p:sp>
    </p:spTree>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r>
              <a:rPr lang="en-US" smtClean="0"/>
              <a:t>Complexity of Computing Maximum Phasing Probability</a:t>
            </a:r>
          </a:p>
        </p:txBody>
      </p:sp>
      <p:sp>
        <p:nvSpPr>
          <p:cNvPr id="73731" name="Text Box 10"/>
          <p:cNvSpPr txBox="1">
            <a:spLocks noChangeArrowheads="1"/>
          </p:cNvSpPr>
          <p:nvPr/>
        </p:nvSpPr>
        <p:spPr bwMode="auto">
          <a:xfrm>
            <a:off x="838200" y="1801813"/>
            <a:ext cx="8153400" cy="1876425"/>
          </a:xfrm>
          <a:prstGeom prst="rect">
            <a:avLst/>
          </a:prstGeom>
          <a:noFill/>
          <a:ln w="9525">
            <a:noFill/>
            <a:miter lim="800000"/>
            <a:headEnd/>
            <a:tailEnd/>
          </a:ln>
        </p:spPr>
        <p:txBody>
          <a:bodyPr>
            <a:spAutoFit/>
          </a:bodyPr>
          <a:lstStyle/>
          <a:p>
            <a:pPr eaLnBrk="0" hangingPunct="0">
              <a:spcBef>
                <a:spcPct val="50000"/>
              </a:spcBef>
              <a:buFontTx/>
              <a:buChar char="•"/>
            </a:pPr>
            <a:r>
              <a:rPr lang="en-US" sz="2000"/>
              <a:t> For unrelated genotypes, computing maximum phasing probability is hard to approximate within a factor of O(f</a:t>
            </a:r>
            <a:r>
              <a:rPr lang="en-US" sz="2000" baseline="30000"/>
              <a:t>½-</a:t>
            </a:r>
            <a:r>
              <a:rPr lang="en-US" sz="2000" baseline="30000">
                <a:sym typeface="Symbol" pitchFamily="18" charset="2"/>
              </a:rPr>
              <a:t></a:t>
            </a:r>
            <a:r>
              <a:rPr lang="en-US" sz="2000"/>
              <a:t>) unless ZPP=NP, where f is the number of founders</a:t>
            </a:r>
          </a:p>
          <a:p>
            <a:pPr lvl="1" eaLnBrk="0" hangingPunct="0">
              <a:spcBef>
                <a:spcPct val="50000"/>
              </a:spcBef>
              <a:buFontTx/>
              <a:buChar char="•"/>
            </a:pPr>
            <a:r>
              <a:rPr lang="en-US"/>
              <a:t> For trios, hard to approx. within O(f</a:t>
            </a:r>
            <a:r>
              <a:rPr lang="en-US" baseline="30000"/>
              <a:t>1/4 -</a:t>
            </a:r>
            <a:r>
              <a:rPr lang="en-US" baseline="30000">
                <a:sym typeface="Symbol" pitchFamily="18" charset="2"/>
              </a:rPr>
              <a:t></a:t>
            </a:r>
            <a:r>
              <a:rPr lang="en-US"/>
              <a:t>)</a:t>
            </a:r>
          </a:p>
          <a:p>
            <a:pPr lvl="1" eaLnBrk="0" hangingPunct="0">
              <a:spcBef>
                <a:spcPct val="50000"/>
              </a:spcBef>
              <a:buFontTx/>
              <a:buChar char="•"/>
            </a:pPr>
            <a:r>
              <a:rPr lang="en-US"/>
              <a:t> Reductions from the clique problem</a:t>
            </a:r>
            <a:r>
              <a:rPr lang="en-US" sz="2000"/>
              <a:t> </a:t>
            </a:r>
          </a:p>
        </p:txBody>
      </p:sp>
      <p:pic>
        <p:nvPicPr>
          <p:cNvPr id="73732" name="Picture 21"/>
          <p:cNvPicPr>
            <a:picLocks noChangeAspect="1" noChangeArrowheads="1"/>
          </p:cNvPicPr>
          <p:nvPr/>
        </p:nvPicPr>
        <p:blipFill>
          <a:blip r:embed="rId3" cstate="print"/>
          <a:srcRect/>
          <a:stretch>
            <a:fillRect/>
          </a:stretch>
        </p:blipFill>
        <p:spPr bwMode="auto">
          <a:xfrm>
            <a:off x="6096000" y="2613025"/>
            <a:ext cx="3044825" cy="4244975"/>
          </a:xfrm>
          <a:prstGeom prst="rect">
            <a:avLst/>
          </a:prstGeom>
          <a:noFill/>
          <a:ln w="9525">
            <a:noFill/>
            <a:miter lim="800000"/>
            <a:headEnd/>
            <a:tailEnd/>
          </a:ln>
        </p:spPr>
      </p:pic>
      <p:pic>
        <p:nvPicPr>
          <p:cNvPr id="73733" name="Picture 23"/>
          <p:cNvPicPr>
            <a:picLocks noChangeAspect="1" noChangeArrowheads="1"/>
          </p:cNvPicPr>
          <p:nvPr/>
        </p:nvPicPr>
        <p:blipFill>
          <a:blip r:embed="rId4" cstate="print"/>
          <a:srcRect/>
          <a:stretch>
            <a:fillRect/>
          </a:stretch>
        </p:blipFill>
        <p:spPr bwMode="auto">
          <a:xfrm>
            <a:off x="2895600" y="4343400"/>
            <a:ext cx="1041400" cy="1112838"/>
          </a:xfrm>
          <a:prstGeom prst="rect">
            <a:avLst/>
          </a:prstGeom>
          <a:noFill/>
          <a:ln w="9525">
            <a:noFill/>
            <a:miter lim="800000"/>
            <a:headEnd/>
            <a:tailEnd/>
          </a:ln>
        </p:spPr>
      </p:pic>
      <p:sp>
        <p:nvSpPr>
          <p:cNvPr id="73734" name="AutoShape 24"/>
          <p:cNvSpPr>
            <a:spLocks noChangeArrowheads="1"/>
          </p:cNvSpPr>
          <p:nvPr/>
        </p:nvSpPr>
        <p:spPr bwMode="auto">
          <a:xfrm>
            <a:off x="4495800" y="4648200"/>
            <a:ext cx="1295400" cy="609600"/>
          </a:xfrm>
          <a:prstGeom prst="rightArrow">
            <a:avLst>
              <a:gd name="adj1" fmla="val 50000"/>
              <a:gd name="adj2" fmla="val 53125"/>
            </a:avLst>
          </a:prstGeom>
          <a:solidFill>
            <a:schemeClr val="accent1"/>
          </a:solidFill>
          <a:ln w="9525">
            <a:solidFill>
              <a:schemeClr val="tx1"/>
            </a:solidFill>
            <a:miter lim="800000"/>
            <a:headEnd/>
            <a:tailEnd/>
          </a:ln>
        </p:spPr>
        <p:txBody>
          <a:bodyPr wrap="none" anchor="ctr"/>
          <a:lstStyle/>
          <a:p>
            <a:pPr eaLnBrk="0" hangingPunct="0"/>
            <a:endParaRPr lang="en-US"/>
          </a:p>
        </p:txBody>
      </p:sp>
      <p:sp>
        <p:nvSpPr>
          <p:cNvPr id="7" name="Slide Number Placeholder 6"/>
          <p:cNvSpPr>
            <a:spLocks noGrp="1"/>
          </p:cNvSpPr>
          <p:nvPr>
            <p:ph type="sldNum" sz="quarter" idx="12"/>
          </p:nvPr>
        </p:nvSpPr>
        <p:spPr/>
        <p:txBody>
          <a:bodyPr/>
          <a:lstStyle/>
          <a:p>
            <a:pPr>
              <a:defRPr/>
            </a:pPr>
            <a:fld id="{33F715B6-B6C2-4407-8CFF-EAACF463792E}" type="slidenum">
              <a:rPr lang="en-US" smtClean="0"/>
              <a:pPr>
                <a:defRPr/>
              </a:pPr>
              <a:t>205</a:t>
            </a:fld>
            <a:endParaRPr lang="en-US"/>
          </a:p>
        </p:txBody>
      </p:sp>
    </p:spTree>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8658" name="Rectangle 2"/>
          <p:cNvSpPr>
            <a:spLocks noGrp="1" noChangeArrowheads="1"/>
          </p:cNvSpPr>
          <p:nvPr>
            <p:ph type="title" idx="4294967295"/>
          </p:nvPr>
        </p:nvSpPr>
        <p:spPr>
          <a:xfrm>
            <a:off x="1350963" y="152400"/>
            <a:ext cx="7793037" cy="914400"/>
          </a:xfrm>
        </p:spPr>
        <p:txBody>
          <a:bodyPr/>
          <a:lstStyle/>
          <a:p>
            <a:r>
              <a:rPr lang="en-US" smtClean="0">
                <a:solidFill>
                  <a:schemeClr val="folHlink"/>
                </a:solidFill>
              </a:rPr>
              <a:t>NGS Applications</a:t>
            </a:r>
          </a:p>
        </p:txBody>
      </p:sp>
      <p:sp>
        <p:nvSpPr>
          <p:cNvPr id="198659" name="Rectangle 3"/>
          <p:cNvSpPr>
            <a:spLocks noGrp="1" noChangeArrowheads="1"/>
          </p:cNvSpPr>
          <p:nvPr>
            <p:ph type="body" idx="4294967295"/>
          </p:nvPr>
        </p:nvSpPr>
        <p:spPr>
          <a:xfrm>
            <a:off x="838200" y="2133600"/>
            <a:ext cx="8305800" cy="4419600"/>
          </a:xfrm>
        </p:spPr>
        <p:txBody>
          <a:bodyPr/>
          <a:lstStyle/>
          <a:p>
            <a:r>
              <a:rPr lang="en-US" sz="2400" smtClean="0"/>
              <a:t>Besides reducing costs of </a:t>
            </a:r>
            <a:r>
              <a:rPr lang="en-US" sz="2400" i="1" smtClean="0"/>
              <a:t>de novo</a:t>
            </a:r>
            <a:r>
              <a:rPr lang="en-US" sz="2400" smtClean="0"/>
              <a:t> genome sequencing, NGS has found many more apps: </a:t>
            </a:r>
          </a:p>
          <a:p>
            <a:pPr lvl="1"/>
            <a:r>
              <a:rPr lang="en-US" sz="2000" smtClean="0"/>
              <a:t>Resequencing, transcriptomics (RNA-Seq), gene regulation (non-coding RNAs, transcription factor binding sites using ChIP-Seq), epigenetics (methylation, nucleosome modifications),  metagenomics, paleogenomics, … </a:t>
            </a:r>
          </a:p>
          <a:p>
            <a:r>
              <a:rPr lang="en-US" sz="2400" smtClean="0"/>
              <a:t>NGS is enabling </a:t>
            </a:r>
            <a:r>
              <a:rPr lang="en-US" sz="2400" b="1" i="1" smtClean="0">
                <a:solidFill>
                  <a:schemeClr val="hlink"/>
                </a:solidFill>
              </a:rPr>
              <a:t>personal genomics</a:t>
            </a:r>
          </a:p>
          <a:p>
            <a:pPr lvl="1"/>
            <a:r>
              <a:rPr lang="en-US" sz="2000" smtClean="0"/>
              <a:t>James Watson genome [Wheeler et al 08] sequenced using 454 technology for ~$1 million compared to ~$100 million for the Sanger-sequenced Venter genome [Levy et al 07]</a:t>
            </a:r>
          </a:p>
          <a:p>
            <a:pPr lvl="1"/>
            <a:r>
              <a:rPr lang="en-US" sz="2000" smtClean="0"/>
              <a:t>Thousands more individual genomes to be sequenced as part of </a:t>
            </a:r>
            <a:r>
              <a:rPr lang="en-US" sz="2000" smtClean="0">
                <a:hlinkClick r:id="rId3"/>
              </a:rPr>
              <a:t>1000 Genomes Project</a:t>
            </a:r>
            <a:endParaRPr lang="en-US" sz="2000" smtClean="0"/>
          </a:p>
          <a:p>
            <a:pPr lvl="1"/>
            <a:endParaRPr lang="en-US" sz="2000" smtClean="0"/>
          </a:p>
        </p:txBody>
      </p:sp>
      <p:sp>
        <p:nvSpPr>
          <p:cNvPr id="4" name="Slide Number Placeholder 3"/>
          <p:cNvSpPr>
            <a:spLocks noGrp="1"/>
          </p:cNvSpPr>
          <p:nvPr>
            <p:ph type="sldNum" sz="quarter" idx="12"/>
          </p:nvPr>
        </p:nvSpPr>
        <p:spPr/>
        <p:txBody>
          <a:bodyPr/>
          <a:lstStyle/>
          <a:p>
            <a:pPr>
              <a:defRPr/>
            </a:pPr>
            <a:fld id="{193C4F32-5F53-4DA8-A041-9089F3E61399}" type="slidenum">
              <a:rPr lang="en-US" smtClean="0"/>
              <a:pPr>
                <a:defRPr/>
              </a:pPr>
              <a:t>206</a:t>
            </a:fld>
            <a:endParaRPr lang="en-US"/>
          </a:p>
        </p:txBody>
      </p:sp>
    </p:spTree>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0706" name="Rectangle 2"/>
          <p:cNvSpPr>
            <a:spLocks noGrp="1" noChangeArrowheads="1"/>
          </p:cNvSpPr>
          <p:nvPr>
            <p:ph type="title" idx="4294967295"/>
          </p:nvPr>
        </p:nvSpPr>
        <p:spPr>
          <a:xfrm>
            <a:off x="1350963" y="152400"/>
            <a:ext cx="7793037" cy="1143000"/>
          </a:xfrm>
        </p:spPr>
        <p:txBody>
          <a:bodyPr/>
          <a:lstStyle/>
          <a:p>
            <a:r>
              <a:rPr lang="en-US" sz="3600" smtClean="0">
                <a:solidFill>
                  <a:schemeClr val="folHlink"/>
                </a:solidFill>
              </a:rPr>
              <a:t>Challenges in Medical Applications of Sequencing</a:t>
            </a:r>
          </a:p>
        </p:txBody>
      </p:sp>
      <p:sp>
        <p:nvSpPr>
          <p:cNvPr id="200707" name="Rectangle 3"/>
          <p:cNvSpPr>
            <a:spLocks noGrp="1" noChangeArrowheads="1"/>
          </p:cNvSpPr>
          <p:nvPr>
            <p:ph type="body" idx="4294967295"/>
          </p:nvPr>
        </p:nvSpPr>
        <p:spPr>
          <a:xfrm>
            <a:off x="838200" y="1828800"/>
            <a:ext cx="8305800" cy="4876800"/>
          </a:xfrm>
        </p:spPr>
        <p:txBody>
          <a:bodyPr/>
          <a:lstStyle/>
          <a:p>
            <a:pPr>
              <a:lnSpc>
                <a:spcPct val="80000"/>
              </a:lnSpc>
            </a:pPr>
            <a:r>
              <a:rPr lang="en-US" sz="2400" smtClean="0"/>
              <a:t>Medical sequencing focuses on genetic variation (SNPs, CNVs, genome rearrangements)</a:t>
            </a:r>
          </a:p>
          <a:p>
            <a:pPr lvl="1">
              <a:lnSpc>
                <a:spcPct val="80000"/>
              </a:lnSpc>
            </a:pPr>
            <a:r>
              <a:rPr lang="en-US" sz="2000" smtClean="0"/>
              <a:t>Requires accurate determination of </a:t>
            </a:r>
            <a:r>
              <a:rPr lang="en-US" sz="2000" b="1" smtClean="0">
                <a:solidFill>
                  <a:schemeClr val="hlink"/>
                </a:solidFill>
              </a:rPr>
              <a:t>both alleles</a:t>
            </a:r>
            <a:r>
              <a:rPr lang="en-US" sz="2000" smtClean="0"/>
              <a:t> at variable loci</a:t>
            </a:r>
          </a:p>
          <a:p>
            <a:pPr lvl="1">
              <a:lnSpc>
                <a:spcPct val="80000"/>
              </a:lnSpc>
            </a:pPr>
            <a:r>
              <a:rPr lang="en-US" sz="2000" smtClean="0"/>
              <a:t>Accuracy is limited by coverage depth due to random nature of shotgun sequencing</a:t>
            </a:r>
          </a:p>
          <a:p>
            <a:pPr lvl="1">
              <a:lnSpc>
                <a:spcPct val="80000"/>
              </a:lnSpc>
            </a:pPr>
            <a:r>
              <a:rPr lang="en-US" sz="2000" smtClean="0"/>
              <a:t>For the Venter and Watson genomes (both sequenced at ~7.5x average coverage), only </a:t>
            </a:r>
            <a:r>
              <a:rPr lang="en-US" sz="2000" b="1" smtClean="0">
                <a:solidFill>
                  <a:schemeClr val="hlink"/>
                </a:solidFill>
              </a:rPr>
              <a:t>75-80% accuracy</a:t>
            </a:r>
            <a:r>
              <a:rPr lang="en-US" sz="2000" smtClean="0"/>
              <a:t> achieved for sequencing based calls of heterozygous SNPs [Levy et al 07, Wheeler et al 08].</a:t>
            </a:r>
          </a:p>
          <a:p>
            <a:pPr lvl="1">
              <a:lnSpc>
                <a:spcPct val="80000"/>
              </a:lnSpc>
            </a:pPr>
            <a:r>
              <a:rPr lang="en-US" sz="2000" smtClean="0"/>
              <a:t>[Wheeler et al 08] use hypothesis testing based on binomial distribution</a:t>
            </a:r>
          </a:p>
          <a:p>
            <a:pPr lvl="2">
              <a:lnSpc>
                <a:spcPct val="80000"/>
              </a:lnSpc>
            </a:pPr>
            <a:r>
              <a:rPr lang="en-US" sz="1800" smtClean="0"/>
              <a:t>To call a heterozygous genotype each allele must be covered by at least one read</a:t>
            </a:r>
            <a:r>
              <a:rPr lang="en-US" sz="1800" b="1" smtClean="0">
                <a:solidFill>
                  <a:schemeClr val="hlink"/>
                </a:solidFill>
              </a:rPr>
              <a:t> and</a:t>
            </a:r>
            <a:r>
              <a:rPr lang="en-US" sz="1800" smtClean="0"/>
              <a:t> the binomial probability for the observed number of 0 and 1 alleles must be at least 0.01</a:t>
            </a:r>
          </a:p>
          <a:p>
            <a:pPr>
              <a:lnSpc>
                <a:spcPct val="80000"/>
              </a:lnSpc>
            </a:pPr>
            <a:r>
              <a:rPr lang="en-US" sz="2400" smtClean="0"/>
              <a:t>[Wendl&amp;Wilson 08] predict that </a:t>
            </a:r>
            <a:r>
              <a:rPr lang="en-US" sz="2400" b="1" smtClean="0">
                <a:solidFill>
                  <a:schemeClr val="hlink"/>
                </a:solidFill>
              </a:rPr>
              <a:t>21x coverage</a:t>
            </a:r>
            <a:r>
              <a:rPr lang="en-US" sz="2400" smtClean="0"/>
              <a:t> will be required for sequencing of normal tissue samples based on idealized theory that “neglects any heuristic inputs” </a:t>
            </a:r>
          </a:p>
        </p:txBody>
      </p:sp>
      <p:sp>
        <p:nvSpPr>
          <p:cNvPr id="200708" name="Right Arrow 3">
            <a:hlinkClick r:id="rId3" action="ppaction://hlinksldjump"/>
          </p:cNvPr>
          <p:cNvSpPr>
            <a:spLocks noChangeArrowheads="1"/>
          </p:cNvSpPr>
          <p:nvPr/>
        </p:nvSpPr>
        <p:spPr bwMode="auto">
          <a:xfrm>
            <a:off x="8229600" y="4495800"/>
            <a:ext cx="228600" cy="76200"/>
          </a:xfrm>
          <a:prstGeom prst="rightArrow">
            <a:avLst>
              <a:gd name="adj1" fmla="val 50000"/>
              <a:gd name="adj2" fmla="val 50000"/>
            </a:avLst>
          </a:prstGeom>
          <a:solidFill>
            <a:schemeClr val="accent1"/>
          </a:solidFill>
          <a:ln w="9525" algn="ctr">
            <a:solidFill>
              <a:schemeClr val="tx1"/>
            </a:solidFill>
            <a:round/>
            <a:headEnd/>
            <a:tailEnd/>
          </a:ln>
        </p:spPr>
        <p:txBody>
          <a:bodyPr/>
          <a:lstStyle/>
          <a:p>
            <a:pPr eaLnBrk="0" hangingPunct="0"/>
            <a:endParaRPr lang="en-US" sz="1800"/>
          </a:p>
        </p:txBody>
      </p:sp>
      <p:sp>
        <p:nvSpPr>
          <p:cNvPr id="5" name="Slide Number Placeholder 4"/>
          <p:cNvSpPr>
            <a:spLocks noGrp="1"/>
          </p:cNvSpPr>
          <p:nvPr>
            <p:ph type="sldNum" sz="quarter" idx="12"/>
          </p:nvPr>
        </p:nvSpPr>
        <p:spPr/>
        <p:txBody>
          <a:bodyPr/>
          <a:lstStyle/>
          <a:p>
            <a:pPr>
              <a:defRPr/>
            </a:pPr>
            <a:fld id="{193C4F32-5F53-4DA8-A041-9089F3E61399}" type="slidenum">
              <a:rPr lang="en-US" smtClean="0"/>
              <a:pPr>
                <a:defRPr/>
              </a:pPr>
              <a:t>207</a:t>
            </a:fld>
            <a:endParaRPr lang="en-US"/>
          </a:p>
        </p:txBody>
      </p:sp>
    </p:spTree>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6674" name="Rectangle 3"/>
          <p:cNvSpPr>
            <a:spLocks noGrp="1" noChangeArrowheads="1"/>
          </p:cNvSpPr>
          <p:nvPr>
            <p:ph type="title" idx="4294967295"/>
          </p:nvPr>
        </p:nvSpPr>
        <p:spPr>
          <a:xfrm>
            <a:off x="1350963" y="214313"/>
            <a:ext cx="7793037" cy="1081087"/>
          </a:xfrm>
        </p:spPr>
        <p:txBody>
          <a:bodyPr/>
          <a:lstStyle/>
          <a:p>
            <a:r>
              <a:rPr lang="en-US" sz="3600" smtClean="0"/>
              <a:t>Prior Methods for Calling SNP Genotypes from Read Data</a:t>
            </a:r>
          </a:p>
        </p:txBody>
      </p:sp>
      <p:sp>
        <p:nvSpPr>
          <p:cNvPr id="156675" name="Rectangle 3"/>
          <p:cNvSpPr>
            <a:spLocks noChangeArrowheads="1"/>
          </p:cNvSpPr>
          <p:nvPr/>
        </p:nvSpPr>
        <p:spPr bwMode="auto">
          <a:xfrm>
            <a:off x="304800" y="2133600"/>
            <a:ext cx="8305800" cy="4419600"/>
          </a:xfrm>
          <a:prstGeom prst="rect">
            <a:avLst/>
          </a:prstGeom>
          <a:noFill/>
          <a:ln w="9525">
            <a:noFill/>
            <a:miter lim="800000"/>
            <a:headEnd/>
            <a:tailEnd/>
          </a:ln>
        </p:spPr>
        <p:txBody>
          <a:bodyPr/>
          <a:lstStyle/>
          <a:p>
            <a:pPr marL="342900" indent="-342900" eaLnBrk="0" hangingPunct="0">
              <a:spcBef>
                <a:spcPct val="20000"/>
              </a:spcBef>
              <a:buClr>
                <a:schemeClr val="folHlink"/>
              </a:buClr>
              <a:buSzPct val="60000"/>
              <a:buFont typeface="Wingdings" pitchFamily="2" charset="2"/>
              <a:buChar char="n"/>
            </a:pPr>
            <a:r>
              <a:rPr lang="en-US" sz="2400"/>
              <a:t>Prior methods are all based on </a:t>
            </a:r>
            <a:r>
              <a:rPr lang="en-US" sz="2400" b="1">
                <a:solidFill>
                  <a:schemeClr val="hlink"/>
                </a:solidFill>
              </a:rPr>
              <a:t>allele coverage</a:t>
            </a:r>
          </a:p>
          <a:p>
            <a:pPr marL="742950" lvl="1" indent="-285750" eaLnBrk="0" hangingPunct="0">
              <a:spcBef>
                <a:spcPct val="20000"/>
              </a:spcBef>
              <a:buClr>
                <a:schemeClr val="hlink"/>
              </a:buClr>
              <a:buSzPct val="55000"/>
              <a:buFont typeface="Wingdings" pitchFamily="2" charset="2"/>
              <a:buChar char="n"/>
            </a:pPr>
            <a:r>
              <a:rPr lang="en-US" sz="2000"/>
              <a:t>[Levy et al 07] require that each allele be covered by at least 2 reads in order to be called</a:t>
            </a:r>
          </a:p>
          <a:p>
            <a:pPr marL="742950" lvl="1" indent="-285750" eaLnBrk="0" hangingPunct="0">
              <a:spcBef>
                <a:spcPct val="20000"/>
              </a:spcBef>
              <a:buClr>
                <a:schemeClr val="hlink"/>
              </a:buClr>
              <a:buSzPct val="55000"/>
              <a:buFont typeface="Wingdings" pitchFamily="2" charset="2"/>
              <a:buChar char="n"/>
            </a:pPr>
            <a:r>
              <a:rPr lang="en-US" sz="2000"/>
              <a:t>[Wheeler et al 08] use hypothesis testing based on the binomial distribution</a:t>
            </a:r>
          </a:p>
          <a:p>
            <a:pPr marL="1143000" lvl="2" indent="-228600" eaLnBrk="0" hangingPunct="0">
              <a:spcBef>
                <a:spcPct val="20000"/>
              </a:spcBef>
              <a:buClr>
                <a:schemeClr val="folHlink"/>
              </a:buClr>
              <a:buSzPct val="50000"/>
              <a:buFont typeface="Wingdings" pitchFamily="2" charset="2"/>
              <a:buChar char="n"/>
            </a:pPr>
            <a:r>
              <a:rPr lang="en-US" sz="1800"/>
              <a:t>To call a heterozygous genotype must have each allele covered by at least one read</a:t>
            </a:r>
            <a:r>
              <a:rPr lang="en-US" sz="1800" b="1">
                <a:solidFill>
                  <a:schemeClr val="hlink"/>
                </a:solidFill>
              </a:rPr>
              <a:t> and</a:t>
            </a:r>
            <a:r>
              <a:rPr lang="en-US" sz="1800"/>
              <a:t> the binomial probability for the observed number of 0 and 1 alleles must be at least 0.01</a:t>
            </a:r>
          </a:p>
          <a:p>
            <a:pPr marL="742950" lvl="1" indent="-285750" eaLnBrk="0" hangingPunct="0">
              <a:spcBef>
                <a:spcPct val="20000"/>
              </a:spcBef>
              <a:buClr>
                <a:schemeClr val="hlink"/>
              </a:buClr>
              <a:buSzPct val="55000"/>
              <a:buFont typeface="Wingdings" pitchFamily="2" charset="2"/>
              <a:buChar char="n"/>
            </a:pPr>
            <a:r>
              <a:rPr lang="en-US" sz="2000"/>
              <a:t>[Wendl&amp;Wilson 08] generalize these methods by allowing an  arbitrary minimum allele coverage </a:t>
            </a:r>
            <a:r>
              <a:rPr lang="en-US" sz="2000" i="1"/>
              <a:t>k</a:t>
            </a:r>
            <a:endParaRPr lang="en-US" sz="2000"/>
          </a:p>
        </p:txBody>
      </p:sp>
      <p:sp>
        <p:nvSpPr>
          <p:cNvPr id="156676" name="Right Arrow 3">
            <a:hlinkClick r:id="rId3" action="ppaction://hlinksldjump"/>
          </p:cNvPr>
          <p:cNvSpPr>
            <a:spLocks noChangeArrowheads="1"/>
          </p:cNvSpPr>
          <p:nvPr/>
        </p:nvSpPr>
        <p:spPr bwMode="auto">
          <a:xfrm>
            <a:off x="8686800" y="4267200"/>
            <a:ext cx="228600" cy="76200"/>
          </a:xfrm>
          <a:prstGeom prst="rightArrow">
            <a:avLst>
              <a:gd name="adj1" fmla="val 50000"/>
              <a:gd name="adj2" fmla="val 50000"/>
            </a:avLst>
          </a:prstGeom>
          <a:solidFill>
            <a:schemeClr val="accent1"/>
          </a:solidFill>
          <a:ln w="9525" algn="ctr">
            <a:solidFill>
              <a:schemeClr val="tx1"/>
            </a:solidFill>
            <a:round/>
            <a:headEnd/>
            <a:tailEnd/>
          </a:ln>
        </p:spPr>
        <p:txBody>
          <a:bodyPr/>
          <a:lstStyle/>
          <a:p>
            <a:pPr eaLnBrk="0" hangingPunct="0"/>
            <a:endParaRPr lang="en-US" sz="1800"/>
          </a:p>
        </p:txBody>
      </p:sp>
      <p:sp>
        <p:nvSpPr>
          <p:cNvPr id="5" name="Slide Number Placeholder 4"/>
          <p:cNvSpPr>
            <a:spLocks noGrp="1"/>
          </p:cNvSpPr>
          <p:nvPr>
            <p:ph type="sldNum" sz="quarter" idx="12"/>
          </p:nvPr>
        </p:nvSpPr>
        <p:spPr/>
        <p:txBody>
          <a:bodyPr/>
          <a:lstStyle/>
          <a:p>
            <a:pPr>
              <a:defRPr/>
            </a:pPr>
            <a:fld id="{193C4F32-5F53-4DA8-A041-9089F3E61399}" type="slidenum">
              <a:rPr lang="en-US" smtClean="0"/>
              <a:pPr>
                <a:defRPr/>
              </a:pPr>
              <a:t>208</a:t>
            </a:fld>
            <a:endParaRPr lang="en-US"/>
          </a:p>
        </p:txBody>
      </p:sp>
    </p:spTree>
  </p:cSld>
  <p:clrMapOvr>
    <a:masterClrMapping/>
  </p:clrMapOvr>
  <p:transition/>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30" name="Rectangle 25"/>
          <p:cNvSpPr>
            <a:spLocks noChangeArrowheads="1"/>
          </p:cNvSpPr>
          <p:nvPr/>
        </p:nvSpPr>
        <p:spPr bwMode="auto">
          <a:xfrm>
            <a:off x="558800" y="1157288"/>
            <a:ext cx="8472488" cy="5416550"/>
          </a:xfrm>
          <a:prstGeom prst="rect">
            <a:avLst/>
          </a:prstGeom>
          <a:noFill/>
          <a:ln w="73152">
            <a:noFill/>
            <a:miter lim="800000"/>
            <a:headEnd/>
            <a:tailEnd/>
          </a:ln>
        </p:spPr>
        <p:txBody>
          <a:bodyPr wrap="none" lIns="22860" tIns="11430" rIns="22860" bIns="11430" anchor="ctr"/>
          <a:lstStyle/>
          <a:p>
            <a:pPr eaLnBrk="0" hangingPunct="0"/>
            <a:endParaRPr lang="en-US"/>
          </a:p>
        </p:txBody>
      </p:sp>
      <p:sp>
        <p:nvSpPr>
          <p:cNvPr id="34831" name="Rectangle 200"/>
          <p:cNvSpPr>
            <a:spLocks noGrp="1" noChangeArrowheads="1"/>
          </p:cNvSpPr>
          <p:nvPr>
            <p:ph type="title"/>
          </p:nvPr>
        </p:nvSpPr>
        <p:spPr/>
        <p:txBody>
          <a:bodyPr/>
          <a:lstStyle/>
          <a:p>
            <a:r>
              <a:rPr lang="en-US" sz="2000" smtClean="0"/>
              <a:t>Linkage Disequilibrium-Based Single Individual Genotyping from </a:t>
            </a:r>
            <a:br>
              <a:rPr lang="en-US" sz="2000" smtClean="0"/>
            </a:br>
            <a:r>
              <a:rPr lang="en-US" sz="2000" smtClean="0"/>
              <a:t>Low-Coverage Short Sequencing Reads</a:t>
            </a:r>
            <a:r>
              <a:rPr lang="en-US" sz="2000" smtClean="0">
                <a:cs typeface="Arial" charset="0"/>
              </a:rPr>
              <a:t> </a:t>
            </a:r>
            <a:br>
              <a:rPr lang="en-US" sz="2000" smtClean="0">
                <a:cs typeface="Arial" charset="0"/>
              </a:rPr>
            </a:br>
            <a:r>
              <a:rPr lang="en-US" sz="1100" smtClean="0">
                <a:solidFill>
                  <a:schemeClr val="accent2"/>
                </a:solidFill>
                <a:cs typeface="Arial" charset="0"/>
              </a:rPr>
              <a:t>S. Dinakar</a:t>
            </a:r>
            <a:r>
              <a:rPr lang="en-US" sz="1100" baseline="30000" smtClean="0">
                <a:solidFill>
                  <a:schemeClr val="accent2"/>
                </a:solidFill>
                <a:cs typeface="Arial" charset="0"/>
              </a:rPr>
              <a:t>1</a:t>
            </a:r>
            <a:r>
              <a:rPr lang="en-US" sz="1100" smtClean="0">
                <a:solidFill>
                  <a:schemeClr val="accent2"/>
                </a:solidFill>
                <a:cs typeface="Arial" charset="0"/>
              </a:rPr>
              <a:t>, Y. Hernandez</a:t>
            </a:r>
            <a:r>
              <a:rPr lang="en-US" sz="1100" baseline="30000" smtClean="0">
                <a:solidFill>
                  <a:schemeClr val="accent2"/>
                </a:solidFill>
                <a:cs typeface="Arial" charset="0"/>
              </a:rPr>
              <a:t>2</a:t>
            </a:r>
            <a:r>
              <a:rPr lang="en-US" sz="1100" smtClean="0">
                <a:solidFill>
                  <a:schemeClr val="accent2"/>
                </a:solidFill>
                <a:cs typeface="Arial" charset="0"/>
              </a:rPr>
              <a:t>, J. Kennedy</a:t>
            </a:r>
            <a:r>
              <a:rPr lang="en-US" sz="1100" baseline="30000" smtClean="0">
                <a:solidFill>
                  <a:schemeClr val="accent2"/>
                </a:solidFill>
                <a:cs typeface="Arial" charset="0"/>
              </a:rPr>
              <a:t>1</a:t>
            </a:r>
            <a:r>
              <a:rPr lang="en-US" sz="1100" smtClean="0">
                <a:solidFill>
                  <a:schemeClr val="accent2"/>
                </a:solidFill>
                <a:cs typeface="Arial" charset="0"/>
              </a:rPr>
              <a:t>, I. Mandoiu</a:t>
            </a:r>
            <a:r>
              <a:rPr lang="en-US" sz="1100" baseline="30000" smtClean="0">
                <a:solidFill>
                  <a:schemeClr val="accent2"/>
                </a:solidFill>
                <a:cs typeface="Arial" charset="0"/>
              </a:rPr>
              <a:t>1</a:t>
            </a:r>
            <a:r>
              <a:rPr lang="en-US" sz="1100" smtClean="0">
                <a:solidFill>
                  <a:schemeClr val="accent2"/>
                </a:solidFill>
                <a:cs typeface="Arial" charset="0"/>
              </a:rPr>
              <a:t>, and Y. Wu</a:t>
            </a:r>
            <a:r>
              <a:rPr lang="en-US" sz="1100" baseline="30000" smtClean="0">
                <a:solidFill>
                  <a:schemeClr val="accent2"/>
                </a:solidFill>
                <a:cs typeface="Arial" charset="0"/>
              </a:rPr>
              <a:t>1</a:t>
            </a:r>
            <a:r>
              <a:rPr lang="en-US" sz="1100" smtClean="0">
                <a:solidFill>
                  <a:schemeClr val="accent2"/>
                </a:solidFill>
                <a:cs typeface="Arial" charset="0"/>
              </a:rPr>
              <a:t/>
            </a:r>
            <a:br>
              <a:rPr lang="en-US" sz="1100" smtClean="0">
                <a:solidFill>
                  <a:schemeClr val="accent2"/>
                </a:solidFill>
                <a:cs typeface="Arial" charset="0"/>
              </a:rPr>
            </a:br>
            <a:r>
              <a:rPr lang="en-US" sz="1000" baseline="30000" smtClean="0">
                <a:solidFill>
                  <a:schemeClr val="accent2"/>
                </a:solidFill>
                <a:cs typeface="Arial" charset="0"/>
              </a:rPr>
              <a:t>1</a:t>
            </a:r>
            <a:r>
              <a:rPr lang="en-US" sz="1000" smtClean="0">
                <a:solidFill>
                  <a:schemeClr val="accent2"/>
                </a:solidFill>
                <a:cs typeface="Arial" charset="0"/>
              </a:rPr>
              <a:t>CSE Department, University of Connecticut   </a:t>
            </a:r>
            <a:r>
              <a:rPr lang="en-US" sz="1000" baseline="30000" smtClean="0">
                <a:solidFill>
                  <a:schemeClr val="accent2"/>
                </a:solidFill>
                <a:cs typeface="Arial" charset="0"/>
              </a:rPr>
              <a:t>2</a:t>
            </a:r>
            <a:r>
              <a:rPr lang="en-US" sz="1000" smtClean="0">
                <a:solidFill>
                  <a:schemeClr val="accent2"/>
                </a:solidFill>
                <a:cs typeface="Arial" charset="0"/>
              </a:rPr>
              <a:t>Department of Computer Science, Hunter College</a:t>
            </a:r>
          </a:p>
        </p:txBody>
      </p:sp>
      <p:graphicFrame>
        <p:nvGraphicFramePr>
          <p:cNvPr id="34818" name="Object 2"/>
          <p:cNvGraphicFramePr>
            <a:graphicFrameLocks noGrp="1" noChangeAspect="1"/>
          </p:cNvGraphicFramePr>
          <p:nvPr>
            <p:ph sz="half" idx="1"/>
          </p:nvPr>
        </p:nvGraphicFramePr>
        <p:xfrm>
          <a:off x="133350" y="1428750"/>
          <a:ext cx="2133600" cy="1600200"/>
        </p:xfrm>
        <a:graphic>
          <a:graphicData uri="http://schemas.openxmlformats.org/presentationml/2006/ole">
            <p:oleObj spid="_x0000_s304130" name="Slide" r:id="rId4" imgW="4572129" imgH="3428876" progId="PowerPoint.Slide.8">
              <p:embed/>
            </p:oleObj>
          </a:graphicData>
        </a:graphic>
      </p:graphicFrame>
      <p:graphicFrame>
        <p:nvGraphicFramePr>
          <p:cNvPr id="34819" name="Object 3"/>
          <p:cNvGraphicFramePr>
            <a:graphicFrameLocks noGrp="1" noChangeAspect="1"/>
          </p:cNvGraphicFramePr>
          <p:nvPr>
            <p:ph sz="quarter" idx="2"/>
          </p:nvPr>
        </p:nvGraphicFramePr>
        <p:xfrm>
          <a:off x="133350" y="4972050"/>
          <a:ext cx="2133600" cy="1600200"/>
        </p:xfrm>
        <a:graphic>
          <a:graphicData uri="http://schemas.openxmlformats.org/presentationml/2006/ole">
            <p:oleObj spid="_x0000_s304131" name="Slide" r:id="rId5" imgW="4572129" imgH="3428876" progId="PowerPoint.Slide.8">
              <p:embed/>
            </p:oleObj>
          </a:graphicData>
        </a:graphic>
      </p:graphicFrame>
      <p:graphicFrame>
        <p:nvGraphicFramePr>
          <p:cNvPr id="34820" name="Object 4"/>
          <p:cNvGraphicFramePr>
            <a:graphicFrameLocks noChangeAspect="1"/>
          </p:cNvGraphicFramePr>
          <p:nvPr/>
        </p:nvGraphicFramePr>
        <p:xfrm>
          <a:off x="2362200" y="1447800"/>
          <a:ext cx="2114550" cy="1585913"/>
        </p:xfrm>
        <a:graphic>
          <a:graphicData uri="http://schemas.openxmlformats.org/presentationml/2006/ole">
            <p:oleObj spid="_x0000_s304132" name="Slide" r:id="rId6" imgW="4572129" imgH="3428876" progId="PowerPoint.Slide.8">
              <p:embed/>
            </p:oleObj>
          </a:graphicData>
        </a:graphic>
      </p:graphicFrame>
      <p:graphicFrame>
        <p:nvGraphicFramePr>
          <p:cNvPr id="34821" name="Object 5"/>
          <p:cNvGraphicFramePr>
            <a:graphicFrameLocks noChangeAspect="1"/>
          </p:cNvGraphicFramePr>
          <p:nvPr/>
        </p:nvGraphicFramePr>
        <p:xfrm>
          <a:off x="2362200" y="3219450"/>
          <a:ext cx="2133600" cy="1600200"/>
        </p:xfrm>
        <a:graphic>
          <a:graphicData uri="http://schemas.openxmlformats.org/presentationml/2006/ole">
            <p:oleObj spid="_x0000_s304133" name="Slide" r:id="rId7" imgW="4572129" imgH="3428876" progId="PowerPoint.Slide.8">
              <p:embed/>
            </p:oleObj>
          </a:graphicData>
        </a:graphic>
      </p:graphicFrame>
      <p:graphicFrame>
        <p:nvGraphicFramePr>
          <p:cNvPr id="34822" name="Object 6"/>
          <p:cNvGraphicFramePr>
            <a:graphicFrameLocks noChangeAspect="1"/>
          </p:cNvGraphicFramePr>
          <p:nvPr/>
        </p:nvGraphicFramePr>
        <p:xfrm>
          <a:off x="2362200" y="4972050"/>
          <a:ext cx="2133600" cy="1600200"/>
        </p:xfrm>
        <a:graphic>
          <a:graphicData uri="http://schemas.openxmlformats.org/presentationml/2006/ole">
            <p:oleObj spid="_x0000_s304134" name="Slide" r:id="rId8" imgW="4572129" imgH="3428876" progId="PowerPoint.Slide.8">
              <p:embed/>
            </p:oleObj>
          </a:graphicData>
        </a:graphic>
      </p:graphicFrame>
      <p:graphicFrame>
        <p:nvGraphicFramePr>
          <p:cNvPr id="34823" name="Object 7"/>
          <p:cNvGraphicFramePr>
            <a:graphicFrameLocks noChangeAspect="1"/>
          </p:cNvGraphicFramePr>
          <p:nvPr/>
        </p:nvGraphicFramePr>
        <p:xfrm>
          <a:off x="4629150" y="1428750"/>
          <a:ext cx="2114550" cy="1585913"/>
        </p:xfrm>
        <a:graphic>
          <a:graphicData uri="http://schemas.openxmlformats.org/presentationml/2006/ole">
            <p:oleObj spid="_x0000_s304135" name="Slide" r:id="rId9" imgW="4572129" imgH="3428876" progId="PowerPoint.Slide.8">
              <p:embed/>
            </p:oleObj>
          </a:graphicData>
        </a:graphic>
      </p:graphicFrame>
      <p:graphicFrame>
        <p:nvGraphicFramePr>
          <p:cNvPr id="34824" name="Object 8"/>
          <p:cNvGraphicFramePr>
            <a:graphicFrameLocks noChangeAspect="1"/>
          </p:cNvGraphicFramePr>
          <p:nvPr/>
        </p:nvGraphicFramePr>
        <p:xfrm>
          <a:off x="4610100" y="3219450"/>
          <a:ext cx="2114550" cy="1585913"/>
        </p:xfrm>
        <a:graphic>
          <a:graphicData uri="http://schemas.openxmlformats.org/presentationml/2006/ole">
            <p:oleObj spid="_x0000_s304136" name="Slide" r:id="rId10" imgW="4572129" imgH="3428876" progId="PowerPoint.Slide.8">
              <p:embed/>
            </p:oleObj>
          </a:graphicData>
        </a:graphic>
      </p:graphicFrame>
      <p:graphicFrame>
        <p:nvGraphicFramePr>
          <p:cNvPr id="34825" name="Object 9"/>
          <p:cNvGraphicFramePr>
            <a:graphicFrameLocks noChangeAspect="1"/>
          </p:cNvGraphicFramePr>
          <p:nvPr/>
        </p:nvGraphicFramePr>
        <p:xfrm>
          <a:off x="4629150" y="4991100"/>
          <a:ext cx="2114550" cy="1585913"/>
        </p:xfrm>
        <a:graphic>
          <a:graphicData uri="http://schemas.openxmlformats.org/presentationml/2006/ole">
            <p:oleObj spid="_x0000_s304137" name="Slide" r:id="rId11" imgW="4572129" imgH="3428876" progId="PowerPoint.Slide.8">
              <p:embed/>
            </p:oleObj>
          </a:graphicData>
        </a:graphic>
      </p:graphicFrame>
      <p:graphicFrame>
        <p:nvGraphicFramePr>
          <p:cNvPr id="34826" name="Object 10"/>
          <p:cNvGraphicFramePr>
            <a:graphicFrameLocks noChangeAspect="1"/>
          </p:cNvGraphicFramePr>
          <p:nvPr/>
        </p:nvGraphicFramePr>
        <p:xfrm>
          <a:off x="6858000" y="1428750"/>
          <a:ext cx="2133600" cy="1600200"/>
        </p:xfrm>
        <a:graphic>
          <a:graphicData uri="http://schemas.openxmlformats.org/presentationml/2006/ole">
            <p:oleObj spid="_x0000_s304138" name="Slide" r:id="rId12" imgW="4512405" imgH="3386407" progId="PowerPoint.Slide.8">
              <p:embed/>
            </p:oleObj>
          </a:graphicData>
        </a:graphic>
      </p:graphicFrame>
      <p:graphicFrame>
        <p:nvGraphicFramePr>
          <p:cNvPr id="34827" name="Object 11"/>
          <p:cNvGraphicFramePr>
            <a:graphicFrameLocks noChangeAspect="1"/>
          </p:cNvGraphicFramePr>
          <p:nvPr/>
        </p:nvGraphicFramePr>
        <p:xfrm>
          <a:off x="6858000" y="4991100"/>
          <a:ext cx="2133600" cy="1600200"/>
        </p:xfrm>
        <a:graphic>
          <a:graphicData uri="http://schemas.openxmlformats.org/presentationml/2006/ole">
            <p:oleObj spid="_x0000_s304139" name="Slide" r:id="rId13" imgW="4572129" imgH="3428876" progId="PowerPoint.Slide.8">
              <p:embed/>
            </p:oleObj>
          </a:graphicData>
        </a:graphic>
      </p:graphicFrame>
      <p:graphicFrame>
        <p:nvGraphicFramePr>
          <p:cNvPr id="34828" name="Object 12"/>
          <p:cNvGraphicFramePr>
            <a:graphicFrameLocks noChangeAspect="1"/>
          </p:cNvGraphicFramePr>
          <p:nvPr/>
        </p:nvGraphicFramePr>
        <p:xfrm>
          <a:off x="6858000" y="3181350"/>
          <a:ext cx="2133600" cy="1600200"/>
        </p:xfrm>
        <a:graphic>
          <a:graphicData uri="http://schemas.openxmlformats.org/presentationml/2006/ole">
            <p:oleObj spid="_x0000_s304140" name="Slide" r:id="rId14" imgW="4572129" imgH="3428876" progId="PowerPoint.Slide.8">
              <p:embed/>
            </p:oleObj>
          </a:graphicData>
        </a:graphic>
      </p:graphicFrame>
      <p:graphicFrame>
        <p:nvGraphicFramePr>
          <p:cNvPr id="34829" name="Object 13"/>
          <p:cNvGraphicFramePr>
            <a:graphicFrameLocks noChangeAspect="1"/>
          </p:cNvGraphicFramePr>
          <p:nvPr/>
        </p:nvGraphicFramePr>
        <p:xfrm>
          <a:off x="131763" y="3182938"/>
          <a:ext cx="2111375" cy="1581150"/>
        </p:xfrm>
        <a:graphic>
          <a:graphicData uri="http://schemas.openxmlformats.org/presentationml/2006/ole">
            <p:oleObj spid="_x0000_s304141" name="Slide" r:id="rId15" imgW="4556929" imgH="3416972" progId="PowerPoint.Slide.8">
              <p:embed/>
            </p:oleObj>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838200" y="381000"/>
            <a:ext cx="8305800" cy="1538288"/>
          </a:xfrm>
        </p:spPr>
        <p:txBody>
          <a:bodyPr/>
          <a:lstStyle/>
          <a:p>
            <a:pPr eaLnBrk="1" hangingPunct="1"/>
            <a:r>
              <a:rPr lang="en-US" sz="3600" smtClean="0"/>
              <a:t>Genotype Error Detection- </a:t>
            </a:r>
            <a:br>
              <a:rPr lang="en-US" sz="3600" smtClean="0"/>
            </a:br>
            <a:r>
              <a:rPr lang="en-US" sz="3600" smtClean="0"/>
              <a:t>Likelihood Sensitivity Approach to Error Detection [Becker et al. 06]</a:t>
            </a:r>
          </a:p>
        </p:txBody>
      </p:sp>
      <p:grpSp>
        <p:nvGrpSpPr>
          <p:cNvPr id="1028" name="Group 100"/>
          <p:cNvGrpSpPr>
            <a:grpSpLocks/>
          </p:cNvGrpSpPr>
          <p:nvPr/>
        </p:nvGrpSpPr>
        <p:grpSpPr bwMode="auto">
          <a:xfrm>
            <a:off x="304800" y="2057400"/>
            <a:ext cx="8610600" cy="2514600"/>
            <a:chOff x="192" y="1296"/>
            <a:chExt cx="5424" cy="1584"/>
          </a:xfrm>
        </p:grpSpPr>
        <p:sp>
          <p:nvSpPr>
            <p:cNvPr id="1041" name="Rectangle 101"/>
            <p:cNvSpPr>
              <a:spLocks noChangeArrowheads="1"/>
            </p:cNvSpPr>
            <p:nvPr/>
          </p:nvSpPr>
          <p:spPr bwMode="auto">
            <a:xfrm>
              <a:off x="192" y="1296"/>
              <a:ext cx="5424" cy="1584"/>
            </a:xfrm>
            <a:prstGeom prst="rect">
              <a:avLst/>
            </a:prstGeom>
            <a:noFill/>
            <a:ln w="9525">
              <a:solidFill>
                <a:schemeClr val="tx1"/>
              </a:solidFill>
              <a:miter lim="800000"/>
              <a:headEnd/>
              <a:tailEnd/>
            </a:ln>
          </p:spPr>
          <p:txBody>
            <a:bodyPr wrap="none" anchor="ctr"/>
            <a:lstStyle/>
            <a:p>
              <a:pPr eaLnBrk="0" hangingPunct="0"/>
              <a:endParaRPr lang="en-US"/>
            </a:p>
          </p:txBody>
        </p:sp>
        <p:sp>
          <p:nvSpPr>
            <p:cNvPr id="1042" name="Oval 102"/>
            <p:cNvSpPr>
              <a:spLocks noChangeArrowheads="1"/>
            </p:cNvSpPr>
            <p:nvPr/>
          </p:nvSpPr>
          <p:spPr bwMode="auto">
            <a:xfrm>
              <a:off x="480" y="1584"/>
              <a:ext cx="1008" cy="432"/>
            </a:xfrm>
            <a:prstGeom prst="ellipse">
              <a:avLst/>
            </a:prstGeom>
            <a:solidFill>
              <a:schemeClr val="accent1"/>
            </a:solidFill>
            <a:ln w="9525">
              <a:solidFill>
                <a:schemeClr val="tx1"/>
              </a:solidFill>
              <a:round/>
              <a:headEnd/>
              <a:tailEnd/>
            </a:ln>
          </p:spPr>
          <p:txBody>
            <a:bodyPr wrap="none" anchor="ctr"/>
            <a:lstStyle/>
            <a:p>
              <a:pPr algn="ctr" eaLnBrk="0" hangingPunct="0"/>
              <a:r>
                <a:rPr lang="en-US"/>
                <a:t>0 1 2 1 0 2</a:t>
              </a:r>
            </a:p>
          </p:txBody>
        </p:sp>
        <p:sp>
          <p:nvSpPr>
            <p:cNvPr id="1043" name="Oval 103"/>
            <p:cNvSpPr>
              <a:spLocks noChangeArrowheads="1"/>
            </p:cNvSpPr>
            <p:nvPr/>
          </p:nvSpPr>
          <p:spPr bwMode="auto">
            <a:xfrm>
              <a:off x="2016" y="2352"/>
              <a:ext cx="912" cy="432"/>
            </a:xfrm>
            <a:prstGeom prst="ellipse">
              <a:avLst/>
            </a:prstGeom>
            <a:solidFill>
              <a:schemeClr val="accent1"/>
            </a:solidFill>
            <a:ln w="9525">
              <a:solidFill>
                <a:schemeClr val="tx1"/>
              </a:solidFill>
              <a:round/>
              <a:headEnd/>
              <a:tailEnd/>
            </a:ln>
          </p:spPr>
          <p:txBody>
            <a:bodyPr wrap="none" anchor="ctr"/>
            <a:lstStyle/>
            <a:p>
              <a:pPr algn="ctr" eaLnBrk="0" hangingPunct="0"/>
              <a:r>
                <a:rPr lang="en-US"/>
                <a:t>0 2 2 1 0 2</a:t>
              </a:r>
            </a:p>
          </p:txBody>
        </p:sp>
        <p:sp>
          <p:nvSpPr>
            <p:cNvPr id="1044" name="Oval 104"/>
            <p:cNvSpPr>
              <a:spLocks noChangeArrowheads="1"/>
            </p:cNvSpPr>
            <p:nvPr/>
          </p:nvSpPr>
          <p:spPr bwMode="auto">
            <a:xfrm>
              <a:off x="3072" y="1584"/>
              <a:ext cx="912" cy="432"/>
            </a:xfrm>
            <a:prstGeom prst="ellipse">
              <a:avLst/>
            </a:prstGeom>
            <a:solidFill>
              <a:schemeClr val="accent1"/>
            </a:solidFill>
            <a:ln w="9525">
              <a:solidFill>
                <a:schemeClr val="tx1"/>
              </a:solidFill>
              <a:round/>
              <a:headEnd/>
              <a:tailEnd/>
            </a:ln>
          </p:spPr>
          <p:txBody>
            <a:bodyPr wrap="none" anchor="ctr"/>
            <a:lstStyle/>
            <a:p>
              <a:pPr algn="ctr" eaLnBrk="0" hangingPunct="0"/>
              <a:r>
                <a:rPr lang="en-US"/>
                <a:t>0 2 2 1 0 2</a:t>
              </a:r>
            </a:p>
          </p:txBody>
        </p:sp>
        <p:sp>
          <p:nvSpPr>
            <p:cNvPr id="1045" name="Text Box 105"/>
            <p:cNvSpPr txBox="1">
              <a:spLocks noChangeArrowheads="1"/>
            </p:cNvSpPr>
            <p:nvPr/>
          </p:nvSpPr>
          <p:spPr bwMode="auto">
            <a:xfrm>
              <a:off x="672" y="1344"/>
              <a:ext cx="624" cy="231"/>
            </a:xfrm>
            <a:prstGeom prst="rect">
              <a:avLst/>
            </a:prstGeom>
            <a:noFill/>
            <a:ln w="9525">
              <a:noFill/>
              <a:miter lim="800000"/>
              <a:headEnd/>
              <a:tailEnd/>
            </a:ln>
          </p:spPr>
          <p:txBody>
            <a:bodyPr>
              <a:spAutoFit/>
            </a:bodyPr>
            <a:lstStyle/>
            <a:p>
              <a:pPr eaLnBrk="0" hangingPunct="0">
                <a:spcBef>
                  <a:spcPct val="50000"/>
                </a:spcBef>
              </a:pPr>
              <a:r>
                <a:rPr lang="en-US"/>
                <a:t>Mother</a:t>
              </a:r>
            </a:p>
          </p:txBody>
        </p:sp>
        <p:sp>
          <p:nvSpPr>
            <p:cNvPr id="1046" name="Text Box 106"/>
            <p:cNvSpPr txBox="1">
              <a:spLocks noChangeArrowheads="1"/>
            </p:cNvSpPr>
            <p:nvPr/>
          </p:nvSpPr>
          <p:spPr bwMode="auto">
            <a:xfrm>
              <a:off x="3168" y="1344"/>
              <a:ext cx="912" cy="231"/>
            </a:xfrm>
            <a:prstGeom prst="rect">
              <a:avLst/>
            </a:prstGeom>
            <a:noFill/>
            <a:ln w="9525">
              <a:noFill/>
              <a:miter lim="800000"/>
              <a:headEnd/>
              <a:tailEnd/>
            </a:ln>
          </p:spPr>
          <p:txBody>
            <a:bodyPr>
              <a:spAutoFit/>
            </a:bodyPr>
            <a:lstStyle/>
            <a:p>
              <a:pPr eaLnBrk="0" hangingPunct="0">
                <a:spcBef>
                  <a:spcPct val="50000"/>
                </a:spcBef>
              </a:pPr>
              <a:r>
                <a:rPr lang="en-US"/>
                <a:t> Father</a:t>
              </a:r>
            </a:p>
          </p:txBody>
        </p:sp>
        <p:sp>
          <p:nvSpPr>
            <p:cNvPr id="1047" name="Text Box 107"/>
            <p:cNvSpPr txBox="1">
              <a:spLocks noChangeArrowheads="1"/>
            </p:cNvSpPr>
            <p:nvPr/>
          </p:nvSpPr>
          <p:spPr bwMode="auto">
            <a:xfrm>
              <a:off x="2256" y="2160"/>
              <a:ext cx="912" cy="231"/>
            </a:xfrm>
            <a:prstGeom prst="rect">
              <a:avLst/>
            </a:prstGeom>
            <a:noFill/>
            <a:ln w="9525">
              <a:noFill/>
              <a:miter lim="800000"/>
              <a:headEnd/>
              <a:tailEnd/>
            </a:ln>
          </p:spPr>
          <p:txBody>
            <a:bodyPr>
              <a:spAutoFit/>
            </a:bodyPr>
            <a:lstStyle/>
            <a:p>
              <a:pPr eaLnBrk="0" hangingPunct="0">
                <a:spcBef>
                  <a:spcPct val="50000"/>
                </a:spcBef>
              </a:pPr>
              <a:r>
                <a:rPr lang="en-US"/>
                <a:t>Child</a:t>
              </a:r>
            </a:p>
          </p:txBody>
        </p:sp>
      </p:grpSp>
      <p:grpSp>
        <p:nvGrpSpPr>
          <p:cNvPr id="3" name="Group 136"/>
          <p:cNvGrpSpPr>
            <a:grpSpLocks/>
          </p:cNvGrpSpPr>
          <p:nvPr/>
        </p:nvGrpSpPr>
        <p:grpSpPr bwMode="auto">
          <a:xfrm>
            <a:off x="782638" y="2590800"/>
            <a:ext cx="7904162" cy="3292475"/>
            <a:chOff x="493" y="1632"/>
            <a:chExt cx="4979" cy="2074"/>
          </a:xfrm>
        </p:grpSpPr>
        <p:sp>
          <p:nvSpPr>
            <p:cNvPr id="1030" name="Text Box 122"/>
            <p:cNvSpPr txBox="1">
              <a:spLocks noChangeArrowheads="1"/>
            </p:cNvSpPr>
            <p:nvPr/>
          </p:nvSpPr>
          <p:spPr bwMode="auto">
            <a:xfrm>
              <a:off x="3984" y="3072"/>
              <a:ext cx="1488" cy="634"/>
            </a:xfrm>
            <a:prstGeom prst="rect">
              <a:avLst/>
            </a:prstGeom>
            <a:noFill/>
            <a:ln w="9525">
              <a:noFill/>
              <a:miter lim="800000"/>
              <a:headEnd/>
              <a:tailEnd/>
            </a:ln>
          </p:spPr>
          <p:txBody>
            <a:bodyPr>
              <a:spAutoFit/>
            </a:bodyPr>
            <a:lstStyle/>
            <a:p>
              <a:pPr eaLnBrk="0" hangingPunct="0">
                <a:spcBef>
                  <a:spcPct val="50000"/>
                </a:spcBef>
              </a:pPr>
              <a:r>
                <a:rPr lang="en-US" sz="2000"/>
                <a:t>Likelihood of best phasing for original trio T </a:t>
              </a:r>
            </a:p>
          </p:txBody>
        </p:sp>
        <p:grpSp>
          <p:nvGrpSpPr>
            <p:cNvPr id="1031" name="Group 124"/>
            <p:cNvGrpSpPr>
              <a:grpSpLocks/>
            </p:cNvGrpSpPr>
            <p:nvPr/>
          </p:nvGrpSpPr>
          <p:grpSpPr bwMode="auto">
            <a:xfrm>
              <a:off x="1488" y="1632"/>
              <a:ext cx="3888" cy="1095"/>
              <a:chOff x="1488" y="1632"/>
              <a:chExt cx="3888" cy="1095"/>
            </a:xfrm>
          </p:grpSpPr>
          <p:sp>
            <p:nvSpPr>
              <p:cNvPr id="1032" name="Text Box 125"/>
              <p:cNvSpPr txBox="1">
                <a:spLocks noChangeArrowheads="1"/>
              </p:cNvSpPr>
              <p:nvPr/>
            </p:nvSpPr>
            <p:spPr bwMode="auto">
              <a:xfrm>
                <a:off x="3024" y="2465"/>
                <a:ext cx="1584" cy="262"/>
              </a:xfrm>
              <a:prstGeom prst="rect">
                <a:avLst/>
              </a:prstGeom>
              <a:noFill/>
              <a:ln w="9525">
                <a:noFill/>
                <a:miter lim="800000"/>
                <a:headEnd/>
                <a:tailEnd/>
              </a:ln>
            </p:spPr>
            <p:txBody>
              <a:bodyPr>
                <a:spAutoFit/>
              </a:bodyPr>
              <a:lstStyle/>
              <a:p>
                <a:pPr eaLnBrk="0" hangingPunct="0">
                  <a:lnSpc>
                    <a:spcPct val="50000"/>
                  </a:lnSpc>
                  <a:spcBef>
                    <a:spcPct val="50000"/>
                  </a:spcBef>
                </a:pPr>
                <a:r>
                  <a:rPr lang="en-US" dirty="0"/>
                  <a:t>0 1 1 1 0 0 </a:t>
                </a:r>
                <a:r>
                  <a:rPr lang="en-US" dirty="0" smtClean="0"/>
                  <a:t>H</a:t>
                </a:r>
                <a:r>
                  <a:rPr lang="en-US" i="1" baseline="-25000" dirty="0" smtClean="0">
                    <a:latin typeface="Times New Roman" pitchFamily="18" charset="0"/>
                  </a:rPr>
                  <a:t>1</a:t>
                </a:r>
                <a:endParaRPr lang="en-US" dirty="0"/>
              </a:p>
              <a:p>
                <a:pPr eaLnBrk="0" hangingPunct="0">
                  <a:lnSpc>
                    <a:spcPct val="50000"/>
                  </a:lnSpc>
                  <a:spcBef>
                    <a:spcPct val="50000"/>
                  </a:spcBef>
                </a:pPr>
                <a:r>
                  <a:rPr lang="en-US" dirty="0"/>
                  <a:t>0 0 0 1 0 1 </a:t>
                </a:r>
                <a:r>
                  <a:rPr lang="en-US" dirty="0" smtClean="0"/>
                  <a:t>H</a:t>
                </a:r>
                <a:r>
                  <a:rPr lang="en-US" i="1" baseline="-25000" dirty="0" smtClean="0">
                    <a:latin typeface="Times New Roman" pitchFamily="18" charset="0"/>
                  </a:rPr>
                  <a:t>3</a:t>
                </a:r>
                <a:endParaRPr lang="en-US" i="1" baseline="-25000" dirty="0">
                  <a:latin typeface="Times New Roman" pitchFamily="18" charset="0"/>
                </a:endParaRPr>
              </a:p>
            </p:txBody>
          </p:sp>
          <p:sp>
            <p:nvSpPr>
              <p:cNvPr id="1033" name="Text Box 126"/>
              <p:cNvSpPr txBox="1">
                <a:spLocks noChangeArrowheads="1"/>
              </p:cNvSpPr>
              <p:nvPr/>
            </p:nvSpPr>
            <p:spPr bwMode="auto">
              <a:xfrm>
                <a:off x="1680" y="1680"/>
                <a:ext cx="1104" cy="262"/>
              </a:xfrm>
              <a:prstGeom prst="rect">
                <a:avLst/>
              </a:prstGeom>
              <a:noFill/>
              <a:ln w="9525">
                <a:noFill/>
                <a:miter lim="800000"/>
                <a:headEnd/>
                <a:tailEnd/>
              </a:ln>
            </p:spPr>
            <p:txBody>
              <a:bodyPr>
                <a:spAutoFit/>
              </a:bodyPr>
              <a:lstStyle/>
              <a:p>
                <a:pPr eaLnBrk="0" hangingPunct="0">
                  <a:lnSpc>
                    <a:spcPct val="50000"/>
                  </a:lnSpc>
                  <a:spcBef>
                    <a:spcPct val="50000"/>
                  </a:spcBef>
                </a:pPr>
                <a:r>
                  <a:rPr lang="en-US" dirty="0"/>
                  <a:t>0 1 1 1 0 0  </a:t>
                </a:r>
                <a:r>
                  <a:rPr lang="en-US" dirty="0" smtClean="0"/>
                  <a:t>H</a:t>
                </a:r>
                <a:r>
                  <a:rPr lang="en-US" i="1" baseline="-25000" dirty="0" smtClean="0">
                    <a:latin typeface="Times New Roman" pitchFamily="18" charset="0"/>
                  </a:rPr>
                  <a:t>1</a:t>
                </a:r>
                <a:endParaRPr lang="en-US" i="1" dirty="0"/>
              </a:p>
              <a:p>
                <a:pPr eaLnBrk="0" hangingPunct="0">
                  <a:lnSpc>
                    <a:spcPct val="50000"/>
                  </a:lnSpc>
                  <a:spcBef>
                    <a:spcPct val="50000"/>
                  </a:spcBef>
                </a:pPr>
                <a:r>
                  <a:rPr lang="en-US" dirty="0"/>
                  <a:t>0 1 0 1 0 1  </a:t>
                </a:r>
                <a:r>
                  <a:rPr lang="en-US" dirty="0" smtClean="0"/>
                  <a:t>H</a:t>
                </a:r>
                <a:r>
                  <a:rPr lang="en-US" i="1" baseline="-25000" dirty="0" smtClean="0">
                    <a:latin typeface="Times New Roman" pitchFamily="18" charset="0"/>
                  </a:rPr>
                  <a:t>2</a:t>
                </a:r>
                <a:endParaRPr lang="en-US" i="1" baseline="-25000" dirty="0">
                  <a:latin typeface="Times New Roman" pitchFamily="18" charset="0"/>
                </a:endParaRPr>
              </a:p>
            </p:txBody>
          </p:sp>
          <p:sp>
            <p:nvSpPr>
              <p:cNvPr id="1034" name="Line 127"/>
              <p:cNvSpPr>
                <a:spLocks noChangeShapeType="1"/>
              </p:cNvSpPr>
              <p:nvPr/>
            </p:nvSpPr>
            <p:spPr bwMode="auto">
              <a:xfrm flipV="1">
                <a:off x="1488" y="1728"/>
                <a:ext cx="240" cy="48"/>
              </a:xfrm>
              <a:prstGeom prst="line">
                <a:avLst/>
              </a:prstGeom>
              <a:noFill/>
              <a:ln w="9525">
                <a:solidFill>
                  <a:schemeClr val="tx1"/>
                </a:solidFill>
                <a:round/>
                <a:headEnd/>
                <a:tailEnd/>
              </a:ln>
            </p:spPr>
            <p:txBody>
              <a:bodyPr/>
              <a:lstStyle/>
              <a:p>
                <a:endParaRPr lang="en-US"/>
              </a:p>
            </p:txBody>
          </p:sp>
          <p:sp>
            <p:nvSpPr>
              <p:cNvPr id="1035" name="Line 128"/>
              <p:cNvSpPr>
                <a:spLocks noChangeShapeType="1"/>
              </p:cNvSpPr>
              <p:nvPr/>
            </p:nvSpPr>
            <p:spPr bwMode="auto">
              <a:xfrm>
                <a:off x="1488" y="1824"/>
                <a:ext cx="240" cy="96"/>
              </a:xfrm>
              <a:prstGeom prst="line">
                <a:avLst/>
              </a:prstGeom>
              <a:noFill/>
              <a:ln w="9525">
                <a:solidFill>
                  <a:schemeClr val="tx1"/>
                </a:solidFill>
                <a:round/>
                <a:headEnd/>
                <a:tailEnd/>
              </a:ln>
            </p:spPr>
            <p:txBody>
              <a:bodyPr/>
              <a:lstStyle/>
              <a:p>
                <a:endParaRPr lang="en-US"/>
              </a:p>
            </p:txBody>
          </p:sp>
          <p:sp>
            <p:nvSpPr>
              <p:cNvPr id="1036" name="Text Box 129"/>
              <p:cNvSpPr txBox="1">
                <a:spLocks noChangeArrowheads="1"/>
              </p:cNvSpPr>
              <p:nvPr/>
            </p:nvSpPr>
            <p:spPr bwMode="auto">
              <a:xfrm>
                <a:off x="4176" y="1632"/>
                <a:ext cx="1200" cy="262"/>
              </a:xfrm>
              <a:prstGeom prst="rect">
                <a:avLst/>
              </a:prstGeom>
              <a:noFill/>
              <a:ln w="9525">
                <a:noFill/>
                <a:miter lim="800000"/>
                <a:headEnd/>
                <a:tailEnd/>
              </a:ln>
            </p:spPr>
            <p:txBody>
              <a:bodyPr>
                <a:spAutoFit/>
              </a:bodyPr>
              <a:lstStyle/>
              <a:p>
                <a:pPr eaLnBrk="0" hangingPunct="0">
                  <a:lnSpc>
                    <a:spcPct val="50000"/>
                  </a:lnSpc>
                  <a:spcBef>
                    <a:spcPct val="50000"/>
                  </a:spcBef>
                </a:pPr>
                <a:r>
                  <a:rPr lang="en-US" dirty="0"/>
                  <a:t>0 0 0 1 0 1 </a:t>
                </a:r>
                <a:r>
                  <a:rPr lang="en-US" i="1" dirty="0">
                    <a:latin typeface="Times New Roman" pitchFamily="18" charset="0"/>
                  </a:rPr>
                  <a:t> </a:t>
                </a:r>
                <a:r>
                  <a:rPr lang="en-US" i="1" dirty="0" smtClean="0">
                    <a:latin typeface="Times New Roman" pitchFamily="18" charset="0"/>
                  </a:rPr>
                  <a:t>H</a:t>
                </a:r>
                <a:r>
                  <a:rPr lang="en-US" i="1" baseline="-25000" dirty="0" smtClean="0">
                    <a:latin typeface="Times New Roman" pitchFamily="18" charset="0"/>
                  </a:rPr>
                  <a:t>3</a:t>
                </a:r>
                <a:endParaRPr lang="en-US" i="1" dirty="0">
                  <a:latin typeface="Times New Roman" pitchFamily="18" charset="0"/>
                </a:endParaRPr>
              </a:p>
              <a:p>
                <a:pPr eaLnBrk="0" hangingPunct="0">
                  <a:lnSpc>
                    <a:spcPct val="50000"/>
                  </a:lnSpc>
                  <a:spcBef>
                    <a:spcPct val="50000"/>
                  </a:spcBef>
                </a:pPr>
                <a:r>
                  <a:rPr lang="en-US" dirty="0"/>
                  <a:t>0 1 1 1 0 0  </a:t>
                </a:r>
                <a:r>
                  <a:rPr lang="en-US" dirty="0" smtClean="0"/>
                  <a:t>H</a:t>
                </a:r>
                <a:r>
                  <a:rPr lang="en-US" i="1" baseline="-25000" dirty="0" smtClean="0">
                    <a:latin typeface="Times New Roman" pitchFamily="18" charset="0"/>
                  </a:rPr>
                  <a:t>4</a:t>
                </a:r>
                <a:endParaRPr lang="en-US" i="1" baseline="-25000" dirty="0">
                  <a:latin typeface="Times New Roman" pitchFamily="18" charset="0"/>
                </a:endParaRPr>
              </a:p>
            </p:txBody>
          </p:sp>
          <p:sp>
            <p:nvSpPr>
              <p:cNvPr id="1037" name="Line 130"/>
              <p:cNvSpPr>
                <a:spLocks noChangeShapeType="1"/>
              </p:cNvSpPr>
              <p:nvPr/>
            </p:nvSpPr>
            <p:spPr bwMode="auto">
              <a:xfrm flipV="1">
                <a:off x="3936" y="1680"/>
                <a:ext cx="240" cy="96"/>
              </a:xfrm>
              <a:prstGeom prst="line">
                <a:avLst/>
              </a:prstGeom>
              <a:noFill/>
              <a:ln w="9525">
                <a:solidFill>
                  <a:schemeClr val="tx1"/>
                </a:solidFill>
                <a:round/>
                <a:headEnd/>
                <a:tailEnd/>
              </a:ln>
            </p:spPr>
            <p:txBody>
              <a:bodyPr/>
              <a:lstStyle/>
              <a:p>
                <a:endParaRPr lang="en-US"/>
              </a:p>
            </p:txBody>
          </p:sp>
          <p:sp>
            <p:nvSpPr>
              <p:cNvPr id="1038" name="Line 131"/>
              <p:cNvSpPr>
                <a:spLocks noChangeShapeType="1"/>
              </p:cNvSpPr>
              <p:nvPr/>
            </p:nvSpPr>
            <p:spPr bwMode="auto">
              <a:xfrm>
                <a:off x="3936" y="1824"/>
                <a:ext cx="240" cy="48"/>
              </a:xfrm>
              <a:prstGeom prst="line">
                <a:avLst/>
              </a:prstGeom>
              <a:noFill/>
              <a:ln w="9525">
                <a:solidFill>
                  <a:schemeClr val="tx1"/>
                </a:solidFill>
                <a:round/>
                <a:headEnd/>
                <a:tailEnd/>
              </a:ln>
            </p:spPr>
            <p:txBody>
              <a:bodyPr/>
              <a:lstStyle/>
              <a:p>
                <a:endParaRPr lang="en-US"/>
              </a:p>
            </p:txBody>
          </p:sp>
          <p:sp>
            <p:nvSpPr>
              <p:cNvPr id="1039" name="Line 132"/>
              <p:cNvSpPr>
                <a:spLocks noChangeShapeType="1"/>
              </p:cNvSpPr>
              <p:nvPr/>
            </p:nvSpPr>
            <p:spPr bwMode="auto">
              <a:xfrm flipV="1">
                <a:off x="2880" y="2496"/>
                <a:ext cx="192" cy="48"/>
              </a:xfrm>
              <a:prstGeom prst="line">
                <a:avLst/>
              </a:prstGeom>
              <a:noFill/>
              <a:ln w="9525">
                <a:solidFill>
                  <a:schemeClr val="tx1"/>
                </a:solidFill>
                <a:round/>
                <a:headEnd/>
                <a:tailEnd/>
              </a:ln>
            </p:spPr>
            <p:txBody>
              <a:bodyPr/>
              <a:lstStyle/>
              <a:p>
                <a:endParaRPr lang="en-US"/>
              </a:p>
            </p:txBody>
          </p:sp>
          <p:sp>
            <p:nvSpPr>
              <p:cNvPr id="1040" name="Line 133"/>
              <p:cNvSpPr>
                <a:spLocks noChangeShapeType="1"/>
              </p:cNvSpPr>
              <p:nvPr/>
            </p:nvSpPr>
            <p:spPr bwMode="auto">
              <a:xfrm>
                <a:off x="2880" y="2592"/>
                <a:ext cx="192" cy="48"/>
              </a:xfrm>
              <a:prstGeom prst="line">
                <a:avLst/>
              </a:prstGeom>
              <a:noFill/>
              <a:ln w="9525">
                <a:solidFill>
                  <a:schemeClr val="tx1"/>
                </a:solidFill>
                <a:round/>
                <a:headEnd/>
                <a:tailEnd/>
              </a:ln>
            </p:spPr>
            <p:txBody>
              <a:bodyPr/>
              <a:lstStyle/>
              <a:p>
                <a:endParaRPr lang="en-US"/>
              </a:p>
            </p:txBody>
          </p:sp>
        </p:grpSp>
        <p:graphicFrame>
          <p:nvGraphicFramePr>
            <p:cNvPr id="1026" name="Object 135"/>
            <p:cNvGraphicFramePr>
              <a:graphicFrameLocks noChangeAspect="1"/>
            </p:cNvGraphicFramePr>
            <p:nvPr/>
          </p:nvGraphicFramePr>
          <p:xfrm>
            <a:off x="493" y="3103"/>
            <a:ext cx="3231" cy="302"/>
          </p:xfrm>
          <a:graphic>
            <a:graphicData uri="http://schemas.openxmlformats.org/presentationml/2006/ole">
              <p:oleObj spid="_x0000_s1026" name="Equation" r:id="rId6" imgW="2450880" imgH="228600" progId="Equation.3">
                <p:embed/>
              </p:oleObj>
            </a:graphicData>
          </a:graphic>
        </p:graphicFrame>
      </p:grpSp>
      <p:sp>
        <p:nvSpPr>
          <p:cNvPr id="24" name="Slide Number Placeholder 23"/>
          <p:cNvSpPr>
            <a:spLocks noGrp="1"/>
          </p:cNvSpPr>
          <p:nvPr>
            <p:ph type="sldNum" sz="quarter" idx="12"/>
          </p:nvPr>
        </p:nvSpPr>
        <p:spPr/>
        <p:txBody>
          <a:bodyPr/>
          <a:lstStyle/>
          <a:p>
            <a:pPr>
              <a:defRPr/>
            </a:pPr>
            <a:fld id="{33F715B6-B6C2-4407-8CFF-EAACF463792E}" type="slidenum">
              <a:rPr lang="en-US" smtClean="0"/>
              <a:pPr>
                <a:defRPr/>
              </a:pPr>
              <a:t>21</a:t>
            </a:fld>
            <a:endParaRPr lang="en-US"/>
          </a:p>
        </p:txBody>
      </p:sp>
      <p:pic>
        <p:nvPicPr>
          <p:cNvPr id="25" name="Kennedy_V3.pptx466.wav">
            <a:hlinkClick r:id="" action="ppaction://media"/>
          </p:cNvPr>
          <p:cNvPicPr>
            <a:picLocks noRot="1" noChangeAspect="1"/>
          </p:cNvPicPr>
          <p:nvPr>
            <a:audioFile r:link="rId3"/>
          </p:nvPr>
        </p:nvPicPr>
        <p:blipFill>
          <a:blip r:embed="rId7" cstate="print"/>
          <a:stretch>
            <a:fillRect/>
          </a:stretch>
        </p:blipFill>
        <p:spPr>
          <a:xfrm>
            <a:off x="8696325" y="6410325"/>
            <a:ext cx="304800" cy="304800"/>
          </a:xfrm>
          <a:prstGeom prst="rect">
            <a:avLst/>
          </a:prstGeom>
        </p:spPr>
      </p:pic>
    </p:spTree>
    <p:custDataLst>
      <p:tags r:id="rId2"/>
    </p:custDataLst>
  </p:cSld>
  <p:clrMapOvr>
    <a:masterClrMapping/>
  </p:clrMapOvr>
  <p:transition advTm="533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2" fill="hold" display="0">
                  <p:stCondLst>
                    <p:cond delay="indefinite"/>
                  </p:stCondLst>
                  <p:endCondLst>
                    <p:cond evt="onPrev" delay="0">
                      <p:tgtEl>
                        <p:sldTgt/>
                      </p:tgtEl>
                    </p:cond>
                    <p:cond evt="onStopAudio" delay="0">
                      <p:tgtEl>
                        <p:sldTgt/>
                      </p:tgtEl>
                    </p:cond>
                  </p:endCondLst>
                </p:cTn>
                <p:tgtEl>
                  <p:spTgt spid="25"/>
                </p:tgtEl>
              </p:cMediaNode>
            </p:audio>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GEDI-ADMX presentation from earlier this year (Ft </a:t>
            </a:r>
            <a:r>
              <a:rPr lang="en-US" dirty="0" err="1" smtClean="0"/>
              <a:t>lauderdale</a:t>
            </a:r>
            <a:r>
              <a:rPr lang="en-US" dirty="0" smtClean="0"/>
              <a:t>)</a:t>
            </a:r>
            <a:endParaRPr lang="en-US" dirty="0"/>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quarter" idx="2"/>
          </p:nvPr>
        </p:nvSpPr>
        <p:spPr/>
        <p:txBody>
          <a:bodyPr/>
          <a:lstStyle/>
          <a:p>
            <a:endParaRPr lang="en-US"/>
          </a:p>
        </p:txBody>
      </p:sp>
      <p:sp>
        <p:nvSpPr>
          <p:cNvPr id="5" name="Content Placeholder 4"/>
          <p:cNvSpPr>
            <a:spLocks noGrp="1"/>
          </p:cNvSpPr>
          <p:nvPr>
            <p:ph sz="quarter" idx="3"/>
          </p:nvPr>
        </p:nvSpPr>
        <p:spPr/>
        <p:txBody>
          <a:bodyPr/>
          <a:lstStyle/>
          <a:p>
            <a:endParaRPr lang="en-US"/>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0" y="228600"/>
            <a:ext cx="9144000" cy="2590800"/>
          </a:xfrm>
        </p:spPr>
        <p:txBody>
          <a:bodyPr/>
          <a:lstStyle/>
          <a:p>
            <a:pPr algn="ctr" eaLnBrk="1" hangingPunct="1">
              <a:lnSpc>
                <a:spcPct val="150000"/>
              </a:lnSpc>
            </a:pPr>
            <a:r>
              <a:rPr lang="en-US" b="1" smtClean="0"/>
              <a:t>Imputation-based local ancestry inference in admixed populations</a:t>
            </a:r>
          </a:p>
        </p:txBody>
      </p:sp>
      <p:sp>
        <p:nvSpPr>
          <p:cNvPr id="20483" name="Text Box 3"/>
          <p:cNvSpPr txBox="1">
            <a:spLocks noChangeArrowheads="1"/>
          </p:cNvSpPr>
          <p:nvPr/>
        </p:nvSpPr>
        <p:spPr bwMode="auto">
          <a:xfrm>
            <a:off x="2057400" y="4267200"/>
            <a:ext cx="6324600" cy="366713"/>
          </a:xfrm>
          <a:prstGeom prst="rect">
            <a:avLst/>
          </a:prstGeom>
          <a:noFill/>
          <a:ln w="12700">
            <a:noFill/>
            <a:miter lim="800000"/>
            <a:headEnd type="none" w="sm" len="sm"/>
            <a:tailEnd type="none" w="sm" len="sm"/>
          </a:ln>
        </p:spPr>
        <p:txBody>
          <a:bodyPr>
            <a:spAutoFit/>
          </a:bodyPr>
          <a:lstStyle/>
          <a:p>
            <a:pPr>
              <a:spcBef>
                <a:spcPct val="50000"/>
              </a:spcBef>
            </a:pPr>
            <a:endParaRPr lang="en-US" sz="1800">
              <a:latin typeface="Arial" charset="0"/>
            </a:endParaRPr>
          </a:p>
        </p:txBody>
      </p:sp>
      <p:sp>
        <p:nvSpPr>
          <p:cNvPr id="20484" name="Text Box 4"/>
          <p:cNvSpPr txBox="1">
            <a:spLocks noChangeArrowheads="1"/>
          </p:cNvSpPr>
          <p:nvPr/>
        </p:nvSpPr>
        <p:spPr bwMode="auto">
          <a:xfrm>
            <a:off x="0" y="3124200"/>
            <a:ext cx="9144000" cy="2462213"/>
          </a:xfrm>
          <a:prstGeom prst="rect">
            <a:avLst/>
          </a:prstGeom>
          <a:noFill/>
          <a:ln w="9525">
            <a:noFill/>
            <a:miter lim="800000"/>
            <a:headEnd/>
            <a:tailEnd/>
          </a:ln>
        </p:spPr>
        <p:txBody>
          <a:bodyPr>
            <a:spAutoFit/>
          </a:bodyPr>
          <a:lstStyle/>
          <a:p>
            <a:pPr algn="ctr" eaLnBrk="0" hangingPunct="0">
              <a:spcBef>
                <a:spcPct val="50000"/>
              </a:spcBef>
            </a:pPr>
            <a:r>
              <a:rPr lang="en-US" sz="2800" b="1"/>
              <a:t>Justin Kennedy</a:t>
            </a:r>
          </a:p>
          <a:p>
            <a:pPr algn="ctr" eaLnBrk="0" hangingPunct="0">
              <a:spcBef>
                <a:spcPct val="50000"/>
              </a:spcBef>
            </a:pPr>
            <a:r>
              <a:rPr lang="en-US" sz="2400"/>
              <a:t>Computer Science and Engineering Department</a:t>
            </a:r>
          </a:p>
          <a:p>
            <a:pPr algn="ctr" eaLnBrk="0" hangingPunct="0">
              <a:spcBef>
                <a:spcPct val="50000"/>
              </a:spcBef>
            </a:pPr>
            <a:r>
              <a:rPr lang="en-US" sz="2400"/>
              <a:t>University of Connecticut</a:t>
            </a:r>
          </a:p>
          <a:p>
            <a:pPr algn="ctr" eaLnBrk="0" hangingPunct="0">
              <a:spcBef>
                <a:spcPct val="50000"/>
              </a:spcBef>
            </a:pPr>
            <a:endParaRPr lang="en-US" sz="1200"/>
          </a:p>
          <a:p>
            <a:pPr algn="ctr" eaLnBrk="0" hangingPunct="0">
              <a:spcBef>
                <a:spcPct val="50000"/>
              </a:spcBef>
            </a:pPr>
            <a:r>
              <a:rPr lang="en-US" sz="2400">
                <a:solidFill>
                  <a:schemeClr val="hlink"/>
                </a:solidFill>
              </a:rPr>
              <a:t>Joint work with I. Mandoiu and B. Pasaniuc</a:t>
            </a:r>
          </a:p>
        </p:txBody>
      </p:sp>
      <p:sp>
        <p:nvSpPr>
          <p:cNvPr id="5" name="Slide Number Placeholder 4"/>
          <p:cNvSpPr>
            <a:spLocks noGrp="1"/>
          </p:cNvSpPr>
          <p:nvPr>
            <p:ph type="sldNum" sz="quarter" idx="12"/>
          </p:nvPr>
        </p:nvSpPr>
        <p:spPr/>
        <p:txBody>
          <a:bodyPr/>
          <a:lstStyle/>
          <a:p>
            <a:pPr>
              <a:defRPr/>
            </a:pPr>
            <a:fld id="{9B9D98DE-49F2-4C15-BA5F-D5B08100E583}" type="slidenum">
              <a:rPr lang="en-US" smtClean="0"/>
              <a:pPr>
                <a:defRPr/>
              </a:pPr>
              <a:t>211</a:t>
            </a:fld>
            <a:endParaRPr lang="en-US"/>
          </a:p>
        </p:txBody>
      </p:sp>
    </p:spTree>
  </p:cSld>
  <p:clrMapOvr>
    <a:masterClrMapping/>
  </p:clrMapOvr>
  <p:transition/>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Rectangle 2"/>
          <p:cNvSpPr>
            <a:spLocks noGrp="1" noChangeArrowheads="1"/>
          </p:cNvSpPr>
          <p:nvPr>
            <p:ph type="title" idx="4294967295"/>
          </p:nvPr>
        </p:nvSpPr>
        <p:spPr>
          <a:xfrm>
            <a:off x="1350963" y="214313"/>
            <a:ext cx="7793037" cy="1462087"/>
          </a:xfrm>
        </p:spPr>
        <p:txBody>
          <a:bodyPr/>
          <a:lstStyle/>
          <a:p>
            <a:pPr eaLnBrk="1" hangingPunct="1"/>
            <a:r>
              <a:rPr lang="en-US" smtClean="0"/>
              <a:t>Outline</a:t>
            </a:r>
          </a:p>
        </p:txBody>
      </p:sp>
      <p:sp>
        <p:nvSpPr>
          <p:cNvPr id="21507" name="Rectangle 3"/>
          <p:cNvSpPr>
            <a:spLocks noGrp="1" noChangeArrowheads="1"/>
          </p:cNvSpPr>
          <p:nvPr>
            <p:ph type="body" idx="4294967295"/>
          </p:nvPr>
        </p:nvSpPr>
        <p:spPr>
          <a:xfrm>
            <a:off x="1371600" y="1981200"/>
            <a:ext cx="7772400" cy="4114800"/>
          </a:xfrm>
        </p:spPr>
        <p:txBody>
          <a:bodyPr/>
          <a:lstStyle/>
          <a:p>
            <a:pPr eaLnBrk="1" hangingPunct="1">
              <a:lnSpc>
                <a:spcPct val="90000"/>
              </a:lnSpc>
            </a:pPr>
            <a:r>
              <a:rPr lang="en-US" sz="2400" smtClean="0">
                <a:solidFill>
                  <a:schemeClr val="hlink"/>
                </a:solidFill>
              </a:rPr>
              <a:t>Introduction</a:t>
            </a:r>
          </a:p>
          <a:p>
            <a:pPr eaLnBrk="1" hangingPunct="1">
              <a:lnSpc>
                <a:spcPct val="90000"/>
              </a:lnSpc>
            </a:pPr>
            <a:endParaRPr lang="en-US" sz="2400" smtClean="0">
              <a:solidFill>
                <a:srgbClr val="FF0000"/>
              </a:solidFill>
            </a:endParaRPr>
          </a:p>
          <a:p>
            <a:pPr eaLnBrk="1" hangingPunct="1">
              <a:lnSpc>
                <a:spcPct val="90000"/>
              </a:lnSpc>
            </a:pPr>
            <a:r>
              <a:rPr lang="en-US" sz="2400" smtClean="0"/>
              <a:t>Factorial HMM of genotype data</a:t>
            </a:r>
          </a:p>
          <a:p>
            <a:pPr eaLnBrk="1" hangingPunct="1">
              <a:lnSpc>
                <a:spcPct val="90000"/>
              </a:lnSpc>
            </a:pPr>
            <a:endParaRPr lang="en-US" sz="2400" smtClean="0"/>
          </a:p>
          <a:p>
            <a:pPr eaLnBrk="1" hangingPunct="1">
              <a:lnSpc>
                <a:spcPct val="90000"/>
              </a:lnSpc>
            </a:pPr>
            <a:r>
              <a:rPr lang="en-US" sz="2400" smtClean="0"/>
              <a:t>Algorithms for genotype imputation and ancestry inference</a:t>
            </a:r>
          </a:p>
          <a:p>
            <a:pPr eaLnBrk="1" hangingPunct="1">
              <a:lnSpc>
                <a:spcPct val="90000"/>
              </a:lnSpc>
            </a:pPr>
            <a:endParaRPr lang="en-US" sz="2400" smtClean="0"/>
          </a:p>
          <a:p>
            <a:pPr eaLnBrk="1" hangingPunct="1">
              <a:lnSpc>
                <a:spcPct val="90000"/>
              </a:lnSpc>
            </a:pPr>
            <a:r>
              <a:rPr lang="en-US" sz="2400" smtClean="0"/>
              <a:t>Preliminary experimental results</a:t>
            </a:r>
          </a:p>
          <a:p>
            <a:pPr eaLnBrk="1" hangingPunct="1">
              <a:lnSpc>
                <a:spcPct val="90000"/>
              </a:lnSpc>
            </a:pPr>
            <a:endParaRPr lang="en-US" sz="2400" smtClean="0"/>
          </a:p>
          <a:p>
            <a:pPr eaLnBrk="1" hangingPunct="1">
              <a:lnSpc>
                <a:spcPct val="90000"/>
              </a:lnSpc>
            </a:pPr>
            <a:r>
              <a:rPr lang="en-US" sz="2400" smtClean="0"/>
              <a:t>Conclusion</a:t>
            </a:r>
          </a:p>
        </p:txBody>
      </p:sp>
      <p:sp>
        <p:nvSpPr>
          <p:cNvPr id="4" name="Slide Number Placeholder 3"/>
          <p:cNvSpPr>
            <a:spLocks noGrp="1"/>
          </p:cNvSpPr>
          <p:nvPr>
            <p:ph type="sldNum" sz="quarter" idx="12"/>
          </p:nvPr>
        </p:nvSpPr>
        <p:spPr/>
        <p:txBody>
          <a:bodyPr/>
          <a:lstStyle/>
          <a:p>
            <a:pPr>
              <a:defRPr/>
            </a:pPr>
            <a:fld id="{193C4F32-5F53-4DA8-A041-9089F3E61399}" type="slidenum">
              <a:rPr lang="en-US" smtClean="0"/>
              <a:pPr>
                <a:defRPr/>
              </a:pPr>
              <a:t>212</a:t>
            </a:fld>
            <a:endParaRPr lang="en-US"/>
          </a:p>
        </p:txBody>
      </p:sp>
    </p:spTree>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381000" y="214313"/>
            <a:ext cx="8458200" cy="852487"/>
          </a:xfrm>
          <a:prstGeom prst="rect">
            <a:avLst/>
          </a:prstGeom>
          <a:noFill/>
          <a:ln w="9525">
            <a:noFill/>
            <a:miter lim="800000"/>
            <a:headEnd/>
            <a:tailEnd/>
          </a:ln>
        </p:spPr>
        <p:txBody>
          <a:bodyPr anchor="b"/>
          <a:lstStyle/>
          <a:p>
            <a:r>
              <a:rPr lang="en-US" sz="3600">
                <a:solidFill>
                  <a:schemeClr val="tx2"/>
                </a:solidFill>
              </a:rPr>
              <a:t>Introduction- </a:t>
            </a:r>
          </a:p>
          <a:p>
            <a:r>
              <a:rPr lang="en-US" sz="3600">
                <a:solidFill>
                  <a:schemeClr val="tx2"/>
                </a:solidFill>
              </a:rPr>
              <a:t>Motivation: Admixture mapping</a:t>
            </a:r>
          </a:p>
        </p:txBody>
      </p:sp>
      <p:sp>
        <p:nvSpPr>
          <p:cNvPr id="22531" name="Rectangle 2"/>
          <p:cNvSpPr>
            <a:spLocks noChangeArrowheads="1"/>
          </p:cNvSpPr>
          <p:nvPr/>
        </p:nvSpPr>
        <p:spPr bwMode="auto">
          <a:xfrm>
            <a:off x="228600" y="6248400"/>
            <a:ext cx="8534400" cy="471488"/>
          </a:xfrm>
          <a:prstGeom prst="rect">
            <a:avLst/>
          </a:prstGeom>
          <a:noFill/>
          <a:ln w="9525">
            <a:noFill/>
            <a:miter lim="800000"/>
            <a:headEnd/>
            <a:tailEnd/>
          </a:ln>
        </p:spPr>
        <p:txBody>
          <a:bodyPr anchor="b"/>
          <a:lstStyle/>
          <a:p>
            <a:r>
              <a:rPr lang="en-US" sz="1000">
                <a:solidFill>
                  <a:schemeClr val="tx2"/>
                </a:solidFill>
              </a:rPr>
              <a:t>Patterson et al, AJHG 74:979-1000, 2004</a:t>
            </a:r>
          </a:p>
        </p:txBody>
      </p:sp>
      <p:pic>
        <p:nvPicPr>
          <p:cNvPr id="22532" name="Picture 5"/>
          <p:cNvPicPr>
            <a:picLocks noChangeAspect="1" noChangeArrowheads="1"/>
          </p:cNvPicPr>
          <p:nvPr/>
        </p:nvPicPr>
        <p:blipFill>
          <a:blip r:embed="rId3" cstate="print"/>
          <a:srcRect/>
          <a:stretch>
            <a:fillRect/>
          </a:stretch>
        </p:blipFill>
        <p:spPr bwMode="auto">
          <a:xfrm>
            <a:off x="1219200" y="1981200"/>
            <a:ext cx="6781800" cy="4105275"/>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193C4F32-5F53-4DA8-A041-9089F3E61399}" type="slidenum">
              <a:rPr lang="en-US" smtClean="0"/>
              <a:pPr>
                <a:defRPr/>
              </a:pPr>
              <a:t>213</a:t>
            </a:fld>
            <a:endParaRPr lang="en-US"/>
          </a:p>
        </p:txBody>
      </p:sp>
    </p:spTree>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381000" y="214313"/>
            <a:ext cx="8458200" cy="852487"/>
          </a:xfrm>
          <a:prstGeom prst="rect">
            <a:avLst/>
          </a:prstGeom>
          <a:noFill/>
          <a:ln w="9525">
            <a:noFill/>
            <a:miter lim="800000"/>
            <a:headEnd/>
            <a:tailEnd/>
          </a:ln>
        </p:spPr>
        <p:txBody>
          <a:bodyPr anchor="b"/>
          <a:lstStyle/>
          <a:p>
            <a:r>
              <a:rPr lang="en-US" sz="3600">
                <a:solidFill>
                  <a:schemeClr val="tx2"/>
                </a:solidFill>
              </a:rPr>
              <a:t>Introduction- </a:t>
            </a:r>
          </a:p>
          <a:p>
            <a:r>
              <a:rPr lang="en-US" sz="3600">
                <a:solidFill>
                  <a:schemeClr val="tx2"/>
                </a:solidFill>
              </a:rPr>
              <a:t>Local ancestry inference problem</a:t>
            </a:r>
          </a:p>
        </p:txBody>
      </p:sp>
      <p:sp>
        <p:nvSpPr>
          <p:cNvPr id="23555" name="Text Box 6"/>
          <p:cNvSpPr txBox="1">
            <a:spLocks noChangeArrowheads="1"/>
          </p:cNvSpPr>
          <p:nvPr/>
        </p:nvSpPr>
        <p:spPr bwMode="auto">
          <a:xfrm>
            <a:off x="1677988" y="5334000"/>
            <a:ext cx="1447800" cy="1320800"/>
          </a:xfrm>
          <a:prstGeom prst="rect">
            <a:avLst/>
          </a:prstGeom>
          <a:solidFill>
            <a:schemeClr val="bg1"/>
          </a:solidFill>
          <a:ln w="9525" algn="ctr">
            <a:solidFill>
              <a:schemeClr val="tx1"/>
            </a:solidFill>
            <a:miter lim="800000"/>
            <a:headEnd/>
            <a:tailEnd/>
          </a:ln>
        </p:spPr>
        <p:txBody>
          <a:bodyPr>
            <a:spAutoFit/>
          </a:bodyPr>
          <a:lstStyle/>
          <a:p>
            <a:r>
              <a:rPr lang="en-US" sz="1000">
                <a:latin typeface="Calibri" pitchFamily="34" charset="0"/>
              </a:rPr>
              <a:t>rs11095710	T T </a:t>
            </a:r>
          </a:p>
          <a:p>
            <a:r>
              <a:rPr lang="en-US" sz="1000">
                <a:latin typeface="Calibri" pitchFamily="34" charset="0"/>
              </a:rPr>
              <a:t>rs11117179 	C T </a:t>
            </a:r>
          </a:p>
          <a:p>
            <a:r>
              <a:rPr lang="en-US" sz="1000">
                <a:latin typeface="Calibri" pitchFamily="34" charset="0"/>
              </a:rPr>
              <a:t>rs11800791 	G G </a:t>
            </a:r>
          </a:p>
          <a:p>
            <a:r>
              <a:rPr lang="en-US" sz="1000">
                <a:latin typeface="Calibri" pitchFamily="34" charset="0"/>
              </a:rPr>
              <a:t>rs11578310 	G G</a:t>
            </a:r>
          </a:p>
          <a:p>
            <a:r>
              <a:rPr lang="en-US" sz="1000">
                <a:latin typeface="Calibri" pitchFamily="34" charset="0"/>
              </a:rPr>
              <a:t>rs1187611 	G G</a:t>
            </a:r>
          </a:p>
          <a:p>
            <a:r>
              <a:rPr lang="en-US" sz="1000">
                <a:latin typeface="Calibri" pitchFamily="34" charset="0"/>
              </a:rPr>
              <a:t>rs11804808 	C C </a:t>
            </a:r>
          </a:p>
          <a:p>
            <a:r>
              <a:rPr lang="en-US" sz="1000">
                <a:latin typeface="Calibri" pitchFamily="34" charset="0"/>
              </a:rPr>
              <a:t>rs17471518 	A G</a:t>
            </a:r>
          </a:p>
          <a:p>
            <a:r>
              <a:rPr lang="en-US" sz="1000">
                <a:latin typeface="Calibri" pitchFamily="34" charset="0"/>
              </a:rPr>
              <a:t>...</a:t>
            </a:r>
          </a:p>
        </p:txBody>
      </p:sp>
      <p:sp>
        <p:nvSpPr>
          <p:cNvPr id="23556" name="Rectangle 2"/>
          <p:cNvSpPr>
            <a:spLocks noChangeArrowheads="1"/>
          </p:cNvSpPr>
          <p:nvPr/>
        </p:nvSpPr>
        <p:spPr bwMode="auto">
          <a:xfrm>
            <a:off x="228600" y="1371600"/>
            <a:ext cx="8686800" cy="1905000"/>
          </a:xfrm>
          <a:prstGeom prst="rect">
            <a:avLst/>
          </a:prstGeom>
          <a:solidFill>
            <a:srgbClr val="FFCC99">
              <a:alpha val="50195"/>
            </a:srgbClr>
          </a:solidFill>
          <a:ln w="9525">
            <a:noFill/>
            <a:miter lim="800000"/>
            <a:headEnd/>
            <a:tailEnd/>
          </a:ln>
        </p:spPr>
        <p:txBody>
          <a:bodyPr lIns="92075" tIns="46038" rIns="92075" bIns="46038"/>
          <a:lstStyle/>
          <a:p>
            <a:pPr marL="342900" indent="-342900">
              <a:lnSpc>
                <a:spcPct val="80000"/>
              </a:lnSpc>
              <a:spcBef>
                <a:spcPct val="20000"/>
              </a:spcBef>
              <a:buClr>
                <a:schemeClr val="folHlink"/>
              </a:buClr>
              <a:buSzPct val="60000"/>
              <a:buFont typeface="Wingdings" pitchFamily="2" charset="2"/>
              <a:buChar char="n"/>
            </a:pPr>
            <a:r>
              <a:rPr lang="en-US" sz="2400" dirty="0"/>
              <a:t>Given:</a:t>
            </a:r>
          </a:p>
          <a:p>
            <a:pPr marL="742950" lvl="1" indent="-285750">
              <a:lnSpc>
                <a:spcPct val="80000"/>
              </a:lnSpc>
              <a:spcBef>
                <a:spcPct val="20000"/>
              </a:spcBef>
              <a:buClr>
                <a:schemeClr val="hlink"/>
              </a:buClr>
              <a:buSzPct val="55000"/>
              <a:buFont typeface="Wingdings" pitchFamily="2" charset="2"/>
              <a:buChar char="n"/>
            </a:pPr>
            <a:r>
              <a:rPr lang="en-US" sz="2000" b="1" dirty="0">
                <a:solidFill>
                  <a:schemeClr val="hlink"/>
                </a:solidFill>
              </a:rPr>
              <a:t>Reference haplotypes</a:t>
            </a:r>
            <a:r>
              <a:rPr lang="en-US" sz="2000" dirty="0"/>
              <a:t> for ancestral populations P1,…,PN</a:t>
            </a:r>
          </a:p>
          <a:p>
            <a:pPr marL="742950" lvl="1" indent="-285750">
              <a:lnSpc>
                <a:spcPct val="80000"/>
              </a:lnSpc>
              <a:spcBef>
                <a:spcPct val="20000"/>
              </a:spcBef>
              <a:buClr>
                <a:schemeClr val="hlink"/>
              </a:buClr>
              <a:buSzPct val="55000"/>
              <a:buFont typeface="Wingdings" pitchFamily="2" charset="2"/>
              <a:buChar char="n"/>
            </a:pPr>
            <a:r>
              <a:rPr lang="en-US" sz="2000" dirty="0"/>
              <a:t>Whole-genome SNP genotype data for extant individual</a:t>
            </a:r>
          </a:p>
          <a:p>
            <a:pPr marL="342900" indent="-342900">
              <a:lnSpc>
                <a:spcPct val="80000"/>
              </a:lnSpc>
              <a:spcBef>
                <a:spcPct val="20000"/>
              </a:spcBef>
              <a:buClr>
                <a:schemeClr val="folHlink"/>
              </a:buClr>
              <a:buSzPct val="60000"/>
              <a:buFont typeface="Wingdings" pitchFamily="2" charset="2"/>
              <a:buChar char="n"/>
            </a:pPr>
            <a:r>
              <a:rPr lang="en-US" sz="2400" dirty="0"/>
              <a:t>Find:</a:t>
            </a:r>
          </a:p>
          <a:p>
            <a:pPr marL="742950" lvl="1" indent="-285750">
              <a:lnSpc>
                <a:spcPct val="80000"/>
              </a:lnSpc>
              <a:spcBef>
                <a:spcPct val="20000"/>
              </a:spcBef>
              <a:buClr>
                <a:schemeClr val="hlink"/>
              </a:buClr>
              <a:buSzPct val="55000"/>
              <a:buFont typeface="Wingdings" pitchFamily="2" charset="2"/>
              <a:buChar char="n"/>
            </a:pPr>
            <a:r>
              <a:rPr lang="en-US" sz="2000" dirty="0"/>
              <a:t> Allele ancestries at each SNP locus</a:t>
            </a:r>
          </a:p>
        </p:txBody>
      </p:sp>
      <p:sp>
        <p:nvSpPr>
          <p:cNvPr id="23557" name="Text Box 8"/>
          <p:cNvSpPr txBox="1">
            <a:spLocks noChangeArrowheads="1"/>
          </p:cNvSpPr>
          <p:nvPr/>
        </p:nvSpPr>
        <p:spPr bwMode="auto">
          <a:xfrm>
            <a:off x="1143000" y="3200400"/>
            <a:ext cx="2293938" cy="336550"/>
          </a:xfrm>
          <a:prstGeom prst="rect">
            <a:avLst/>
          </a:prstGeom>
          <a:noFill/>
          <a:ln w="9525" algn="ctr">
            <a:noFill/>
            <a:miter lim="800000"/>
            <a:headEnd/>
            <a:tailEnd/>
          </a:ln>
        </p:spPr>
        <p:txBody>
          <a:bodyPr wrap="none">
            <a:spAutoFit/>
          </a:bodyPr>
          <a:lstStyle/>
          <a:p>
            <a:pPr algn="ctr"/>
            <a:r>
              <a:rPr lang="en-US" sz="1600" b="1" dirty="0">
                <a:solidFill>
                  <a:schemeClr val="folHlink"/>
                </a:solidFill>
                <a:latin typeface="Arial" charset="0"/>
              </a:rPr>
              <a:t>Reference haplotypes</a:t>
            </a:r>
          </a:p>
        </p:txBody>
      </p:sp>
      <p:sp>
        <p:nvSpPr>
          <p:cNvPr id="23558" name="Text Box 12"/>
          <p:cNvSpPr txBox="1">
            <a:spLocks noChangeArrowheads="1"/>
          </p:cNvSpPr>
          <p:nvPr/>
        </p:nvSpPr>
        <p:spPr bwMode="auto">
          <a:xfrm>
            <a:off x="1604963" y="4997450"/>
            <a:ext cx="1671637" cy="336550"/>
          </a:xfrm>
          <a:prstGeom prst="rect">
            <a:avLst/>
          </a:prstGeom>
          <a:noFill/>
          <a:ln w="9525" algn="ctr">
            <a:noFill/>
            <a:miter lim="800000"/>
            <a:headEnd/>
            <a:tailEnd/>
          </a:ln>
        </p:spPr>
        <p:txBody>
          <a:bodyPr wrap="none">
            <a:spAutoFit/>
          </a:bodyPr>
          <a:lstStyle/>
          <a:p>
            <a:pPr algn="ctr"/>
            <a:r>
              <a:rPr lang="en-US" sz="1600" b="1">
                <a:solidFill>
                  <a:schemeClr val="folHlink"/>
                </a:solidFill>
                <a:latin typeface="Arial" charset="0"/>
              </a:rPr>
              <a:t>SNP genotypes</a:t>
            </a:r>
          </a:p>
        </p:txBody>
      </p:sp>
      <p:sp>
        <p:nvSpPr>
          <p:cNvPr id="23559" name="AutoShape 13"/>
          <p:cNvSpPr>
            <a:spLocks noChangeArrowheads="1"/>
          </p:cNvSpPr>
          <p:nvPr/>
        </p:nvSpPr>
        <p:spPr bwMode="auto">
          <a:xfrm>
            <a:off x="4038600" y="4648200"/>
            <a:ext cx="1066800" cy="990600"/>
          </a:xfrm>
          <a:prstGeom prst="rightArrow">
            <a:avLst>
              <a:gd name="adj1" fmla="val 24074"/>
              <a:gd name="adj2" fmla="val 31251"/>
            </a:avLst>
          </a:prstGeom>
          <a:noFill/>
          <a:ln w="9525" algn="ctr">
            <a:solidFill>
              <a:schemeClr val="tx1"/>
            </a:solidFill>
            <a:miter lim="800000"/>
            <a:headEnd/>
            <a:tailEnd/>
          </a:ln>
        </p:spPr>
        <p:txBody>
          <a:bodyPr anchor="ctr">
            <a:spAutoFit/>
          </a:bodyPr>
          <a:lstStyle/>
          <a:p>
            <a:pPr eaLnBrk="0" hangingPunct="0"/>
            <a:endParaRPr lang="en-US"/>
          </a:p>
        </p:txBody>
      </p:sp>
      <p:sp>
        <p:nvSpPr>
          <p:cNvPr id="23560" name="Text Box 14"/>
          <p:cNvSpPr txBox="1">
            <a:spLocks noChangeArrowheads="1"/>
          </p:cNvSpPr>
          <p:nvPr/>
        </p:nvSpPr>
        <p:spPr bwMode="auto">
          <a:xfrm>
            <a:off x="5372100" y="4502150"/>
            <a:ext cx="1524000" cy="1320800"/>
          </a:xfrm>
          <a:prstGeom prst="rect">
            <a:avLst/>
          </a:prstGeom>
          <a:solidFill>
            <a:schemeClr val="bg1"/>
          </a:solidFill>
          <a:ln w="9525" algn="ctr">
            <a:solidFill>
              <a:schemeClr val="tx1"/>
            </a:solidFill>
            <a:miter lim="800000"/>
            <a:headEnd/>
            <a:tailEnd/>
          </a:ln>
        </p:spPr>
        <p:txBody>
          <a:bodyPr>
            <a:spAutoFit/>
          </a:bodyPr>
          <a:lstStyle/>
          <a:p>
            <a:r>
              <a:rPr lang="en-US" sz="1000">
                <a:latin typeface="Calibri" pitchFamily="34" charset="0"/>
              </a:rPr>
              <a:t>rs11095710	P1  P1</a:t>
            </a:r>
          </a:p>
          <a:p>
            <a:r>
              <a:rPr lang="en-US" sz="1000">
                <a:latin typeface="Calibri" pitchFamily="34" charset="0"/>
              </a:rPr>
              <a:t>rs11117179 	P1  P1</a:t>
            </a:r>
          </a:p>
          <a:p>
            <a:r>
              <a:rPr lang="en-US" sz="1000">
                <a:latin typeface="Calibri" pitchFamily="34" charset="0"/>
              </a:rPr>
              <a:t>rs11800791 	P1  P1</a:t>
            </a:r>
          </a:p>
          <a:p>
            <a:r>
              <a:rPr lang="en-US" sz="1000">
                <a:latin typeface="Calibri" pitchFamily="34" charset="0"/>
              </a:rPr>
              <a:t>rs11578310 	P1  P2</a:t>
            </a:r>
          </a:p>
          <a:p>
            <a:r>
              <a:rPr lang="en-US" sz="1000">
                <a:latin typeface="Calibri" pitchFamily="34" charset="0"/>
              </a:rPr>
              <a:t>rs1187611 	P1  P2</a:t>
            </a:r>
          </a:p>
          <a:p>
            <a:r>
              <a:rPr lang="en-US" sz="1000">
                <a:latin typeface="Calibri" pitchFamily="34" charset="0"/>
              </a:rPr>
              <a:t>rs11804808 	P1  P2</a:t>
            </a:r>
          </a:p>
          <a:p>
            <a:r>
              <a:rPr lang="en-US" sz="1000">
                <a:latin typeface="Calibri" pitchFamily="34" charset="0"/>
              </a:rPr>
              <a:t>rs17471518 	P1  P2</a:t>
            </a:r>
          </a:p>
          <a:p>
            <a:r>
              <a:rPr lang="en-US" sz="1000">
                <a:latin typeface="Calibri" pitchFamily="34" charset="0"/>
              </a:rPr>
              <a:t>...</a:t>
            </a:r>
          </a:p>
        </p:txBody>
      </p:sp>
      <p:sp>
        <p:nvSpPr>
          <p:cNvPr id="23561" name="Text Box 16"/>
          <p:cNvSpPr txBox="1">
            <a:spLocks noChangeArrowheads="1"/>
          </p:cNvSpPr>
          <p:nvPr/>
        </p:nvSpPr>
        <p:spPr bwMode="auto">
          <a:xfrm>
            <a:off x="1600200" y="3581400"/>
            <a:ext cx="2133600" cy="838200"/>
          </a:xfrm>
          <a:prstGeom prst="rect">
            <a:avLst/>
          </a:prstGeom>
          <a:solidFill>
            <a:schemeClr val="bg1"/>
          </a:solidFill>
          <a:ln w="9525" algn="ctr">
            <a:solidFill>
              <a:schemeClr val="tx1"/>
            </a:solidFill>
            <a:miter lim="800000"/>
            <a:headEnd/>
            <a:tailEnd/>
          </a:ln>
        </p:spPr>
        <p:txBody>
          <a:bodyPr>
            <a:spAutoFit/>
          </a:bodyPr>
          <a:lstStyle/>
          <a:p>
            <a:r>
              <a:rPr lang="en-US" sz="600">
                <a:latin typeface="Calibri" pitchFamily="34" charset="0"/>
              </a:rPr>
              <a:t>1110001?0100110010011001111101110111?1111110111000  </a:t>
            </a:r>
          </a:p>
          <a:p>
            <a:r>
              <a:rPr lang="en-US" sz="600">
                <a:latin typeface="Calibri" pitchFamily="34" charset="0"/>
              </a:rPr>
              <a:t>11100011010011001001100?100101?10111110111?0111000</a:t>
            </a:r>
          </a:p>
          <a:p>
            <a:r>
              <a:rPr lang="en-US" sz="600">
                <a:latin typeface="Calibri" pitchFamily="34" charset="0"/>
              </a:rPr>
              <a:t>11110010011001101001110010110101011111011110111000</a:t>
            </a:r>
          </a:p>
          <a:p>
            <a:r>
              <a:rPr lang="en-US" sz="600">
                <a:latin typeface="Calibri" pitchFamily="34" charset="0"/>
              </a:rPr>
              <a:t>1110001001000100111110001111011100111?111110111000</a:t>
            </a:r>
          </a:p>
          <a:p>
            <a:r>
              <a:rPr lang="en-US" sz="600">
                <a:latin typeface="Calibri" pitchFamily="34" charset="0"/>
              </a:rPr>
              <a:t>011101100110011011111100101101110111111111?0110000</a:t>
            </a:r>
          </a:p>
          <a:p>
            <a:r>
              <a:rPr lang="en-US" sz="600">
                <a:latin typeface="Calibri" pitchFamily="34" charset="0"/>
              </a:rPr>
              <a:t>11100010010001001111100010110111001111111110110000</a:t>
            </a:r>
          </a:p>
          <a:p>
            <a:r>
              <a:rPr lang="en-US" sz="600">
                <a:latin typeface="Calibri" pitchFamily="34" charset="0"/>
              </a:rPr>
              <a:t>011?001?011001101111110010?10111011111111110110000</a:t>
            </a:r>
          </a:p>
          <a:p>
            <a:r>
              <a:rPr lang="en-US" sz="600">
                <a:latin typeface="Calibri" pitchFamily="34" charset="0"/>
              </a:rPr>
              <a:t>11100110010001001111100011110111001111111110111000</a:t>
            </a:r>
          </a:p>
        </p:txBody>
      </p:sp>
      <p:sp>
        <p:nvSpPr>
          <p:cNvPr id="23562" name="Text Box 17"/>
          <p:cNvSpPr txBox="1">
            <a:spLocks noChangeArrowheads="1"/>
          </p:cNvSpPr>
          <p:nvPr/>
        </p:nvSpPr>
        <p:spPr bwMode="auto">
          <a:xfrm>
            <a:off x="5265738" y="4038600"/>
            <a:ext cx="2354262" cy="336550"/>
          </a:xfrm>
          <a:prstGeom prst="rect">
            <a:avLst/>
          </a:prstGeom>
          <a:noFill/>
          <a:ln w="9525" algn="ctr">
            <a:noFill/>
            <a:miter lim="800000"/>
            <a:headEnd/>
            <a:tailEnd/>
          </a:ln>
        </p:spPr>
        <p:txBody>
          <a:bodyPr wrap="none">
            <a:spAutoFit/>
          </a:bodyPr>
          <a:lstStyle/>
          <a:p>
            <a:pPr algn="ctr"/>
            <a:r>
              <a:rPr lang="en-US" sz="1600" b="1">
                <a:solidFill>
                  <a:schemeClr val="folHlink"/>
                </a:solidFill>
                <a:latin typeface="Arial" charset="0"/>
              </a:rPr>
              <a:t>Inferred local ancestry</a:t>
            </a:r>
          </a:p>
        </p:txBody>
      </p:sp>
      <p:sp>
        <p:nvSpPr>
          <p:cNvPr id="23563" name="Text Box 19"/>
          <p:cNvSpPr txBox="1">
            <a:spLocks noChangeArrowheads="1"/>
          </p:cNvSpPr>
          <p:nvPr/>
        </p:nvSpPr>
        <p:spPr bwMode="auto">
          <a:xfrm>
            <a:off x="1447800" y="3733800"/>
            <a:ext cx="2133600" cy="838200"/>
          </a:xfrm>
          <a:prstGeom prst="rect">
            <a:avLst/>
          </a:prstGeom>
          <a:solidFill>
            <a:schemeClr val="bg1"/>
          </a:solidFill>
          <a:ln w="9525" algn="ctr">
            <a:solidFill>
              <a:schemeClr val="tx1"/>
            </a:solidFill>
            <a:miter lim="800000"/>
            <a:headEnd/>
            <a:tailEnd/>
          </a:ln>
        </p:spPr>
        <p:txBody>
          <a:bodyPr>
            <a:spAutoFit/>
          </a:bodyPr>
          <a:lstStyle/>
          <a:p>
            <a:r>
              <a:rPr lang="en-US" sz="600">
                <a:latin typeface="Calibri" pitchFamily="34" charset="0"/>
              </a:rPr>
              <a:t>1110001?0100110010011001111101110111?1111110111000  </a:t>
            </a:r>
          </a:p>
          <a:p>
            <a:r>
              <a:rPr lang="en-US" sz="600">
                <a:latin typeface="Calibri" pitchFamily="34" charset="0"/>
              </a:rPr>
              <a:t>11100011010011001001100?100101?10111110111?0111000</a:t>
            </a:r>
          </a:p>
          <a:p>
            <a:r>
              <a:rPr lang="en-US" sz="600">
                <a:latin typeface="Calibri" pitchFamily="34" charset="0"/>
              </a:rPr>
              <a:t>11110010011001101001110010110101011111011110111000</a:t>
            </a:r>
          </a:p>
          <a:p>
            <a:r>
              <a:rPr lang="en-US" sz="600">
                <a:latin typeface="Calibri" pitchFamily="34" charset="0"/>
              </a:rPr>
              <a:t>1110001001000100111110001111011100111?111110111000</a:t>
            </a:r>
          </a:p>
          <a:p>
            <a:r>
              <a:rPr lang="en-US" sz="600">
                <a:latin typeface="Calibri" pitchFamily="34" charset="0"/>
              </a:rPr>
              <a:t>011101100110011011111100101101110111111111?0110000</a:t>
            </a:r>
          </a:p>
          <a:p>
            <a:r>
              <a:rPr lang="en-US" sz="600">
                <a:latin typeface="Calibri" pitchFamily="34" charset="0"/>
              </a:rPr>
              <a:t>11100010010001001111100010110111001111111110110000</a:t>
            </a:r>
          </a:p>
          <a:p>
            <a:r>
              <a:rPr lang="en-US" sz="600">
                <a:latin typeface="Calibri" pitchFamily="34" charset="0"/>
              </a:rPr>
              <a:t>011?001?011001101111110010?10111011111111110110000</a:t>
            </a:r>
          </a:p>
          <a:p>
            <a:r>
              <a:rPr lang="en-US" sz="600">
                <a:latin typeface="Calibri" pitchFamily="34" charset="0"/>
              </a:rPr>
              <a:t>11100110010001001111100011110111001111111110111000</a:t>
            </a:r>
          </a:p>
        </p:txBody>
      </p:sp>
      <p:sp>
        <p:nvSpPr>
          <p:cNvPr id="23564" name="Text Box 20"/>
          <p:cNvSpPr txBox="1">
            <a:spLocks noChangeArrowheads="1"/>
          </p:cNvSpPr>
          <p:nvPr/>
        </p:nvSpPr>
        <p:spPr bwMode="auto">
          <a:xfrm>
            <a:off x="1295400" y="3992563"/>
            <a:ext cx="2133600" cy="838200"/>
          </a:xfrm>
          <a:prstGeom prst="rect">
            <a:avLst/>
          </a:prstGeom>
          <a:solidFill>
            <a:schemeClr val="bg1"/>
          </a:solidFill>
          <a:ln w="9525" algn="ctr">
            <a:solidFill>
              <a:schemeClr val="tx1"/>
            </a:solidFill>
            <a:miter lim="800000"/>
            <a:headEnd/>
            <a:tailEnd/>
          </a:ln>
        </p:spPr>
        <p:txBody>
          <a:bodyPr>
            <a:spAutoFit/>
          </a:bodyPr>
          <a:lstStyle/>
          <a:p>
            <a:r>
              <a:rPr lang="en-US" sz="600">
                <a:latin typeface="Calibri" pitchFamily="34" charset="0"/>
              </a:rPr>
              <a:t>1110001?0100110010011001111101110111?1111110111000  </a:t>
            </a:r>
          </a:p>
          <a:p>
            <a:r>
              <a:rPr lang="en-US" sz="600">
                <a:latin typeface="Calibri" pitchFamily="34" charset="0"/>
              </a:rPr>
              <a:t>11100011010011001001100?100101?10111110111?0111000</a:t>
            </a:r>
          </a:p>
          <a:p>
            <a:r>
              <a:rPr lang="en-US" sz="600">
                <a:latin typeface="Calibri" pitchFamily="34" charset="0"/>
              </a:rPr>
              <a:t>11110010011001101001110010110101011111011110111000</a:t>
            </a:r>
          </a:p>
          <a:p>
            <a:r>
              <a:rPr lang="en-US" sz="600">
                <a:latin typeface="Calibri" pitchFamily="34" charset="0"/>
              </a:rPr>
              <a:t>1110001001000100111110001111011100111?111110111000</a:t>
            </a:r>
          </a:p>
          <a:p>
            <a:r>
              <a:rPr lang="en-US" sz="600">
                <a:latin typeface="Calibri" pitchFamily="34" charset="0"/>
              </a:rPr>
              <a:t>011101100110011011111100101101110111111111?0110000</a:t>
            </a:r>
          </a:p>
          <a:p>
            <a:r>
              <a:rPr lang="en-US" sz="600">
                <a:latin typeface="Calibri" pitchFamily="34" charset="0"/>
              </a:rPr>
              <a:t>11100010010001001111100010110111001111111110110000</a:t>
            </a:r>
          </a:p>
          <a:p>
            <a:r>
              <a:rPr lang="en-US" sz="600">
                <a:latin typeface="Calibri" pitchFamily="34" charset="0"/>
              </a:rPr>
              <a:t>011?001?011001101111110010?10111011111111110110000</a:t>
            </a:r>
          </a:p>
          <a:p>
            <a:r>
              <a:rPr lang="en-US" sz="600">
                <a:latin typeface="Calibri" pitchFamily="34" charset="0"/>
              </a:rPr>
              <a:t>11100110010001001111100011110111001111111110111000</a:t>
            </a:r>
          </a:p>
        </p:txBody>
      </p:sp>
      <p:sp>
        <p:nvSpPr>
          <p:cNvPr id="13" name="Slide Number Placeholder 12"/>
          <p:cNvSpPr>
            <a:spLocks noGrp="1"/>
          </p:cNvSpPr>
          <p:nvPr>
            <p:ph type="sldNum" sz="quarter" idx="12"/>
          </p:nvPr>
        </p:nvSpPr>
        <p:spPr/>
        <p:txBody>
          <a:bodyPr/>
          <a:lstStyle/>
          <a:p>
            <a:pPr>
              <a:defRPr/>
            </a:pPr>
            <a:fld id="{193C4F32-5F53-4DA8-A041-9089F3E61399}" type="slidenum">
              <a:rPr lang="en-US" smtClean="0"/>
              <a:pPr>
                <a:defRPr/>
              </a:pPr>
              <a:t>214</a:t>
            </a:fld>
            <a:endParaRPr lang="en-US"/>
          </a:p>
        </p:txBody>
      </p:sp>
    </p:spTree>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Rectangle 2"/>
          <p:cNvSpPr>
            <a:spLocks noGrp="1" noChangeArrowheads="1"/>
          </p:cNvSpPr>
          <p:nvPr>
            <p:ph type="title" idx="4294967295"/>
          </p:nvPr>
        </p:nvSpPr>
        <p:spPr>
          <a:xfrm>
            <a:off x="1350963" y="214313"/>
            <a:ext cx="7793037" cy="1462087"/>
          </a:xfrm>
        </p:spPr>
        <p:txBody>
          <a:bodyPr/>
          <a:lstStyle/>
          <a:p>
            <a:pPr eaLnBrk="1" hangingPunct="1"/>
            <a:r>
              <a:rPr lang="en-US" smtClean="0"/>
              <a:t>Introduction- Previous work</a:t>
            </a:r>
          </a:p>
        </p:txBody>
      </p:sp>
      <p:sp>
        <p:nvSpPr>
          <p:cNvPr id="271363" name="Rectangle 3"/>
          <p:cNvSpPr>
            <a:spLocks noGrp="1" noChangeArrowheads="1"/>
          </p:cNvSpPr>
          <p:nvPr>
            <p:ph type="body" sz="half" idx="4294967295"/>
          </p:nvPr>
        </p:nvSpPr>
        <p:spPr>
          <a:xfrm>
            <a:off x="0" y="1524000"/>
            <a:ext cx="8153400" cy="4572000"/>
          </a:xfrm>
        </p:spPr>
        <p:txBody>
          <a:bodyPr/>
          <a:lstStyle/>
          <a:p>
            <a:pPr eaLnBrk="1" hangingPunct="1"/>
            <a:r>
              <a:rPr lang="en-US" sz="2400" dirty="0" smtClean="0"/>
              <a:t>MANY methods</a:t>
            </a:r>
          </a:p>
          <a:p>
            <a:pPr lvl="1" eaLnBrk="1" hangingPunct="1"/>
            <a:r>
              <a:rPr lang="en-US" sz="2000" dirty="0" smtClean="0"/>
              <a:t>Ancestry inference at different granularities, assuming different kinds/amounts of info about genetic makeup of ancestral populations</a:t>
            </a:r>
          </a:p>
          <a:p>
            <a:pPr eaLnBrk="1" hangingPunct="1"/>
            <a:r>
              <a:rPr lang="en-US" sz="2400" dirty="0" smtClean="0"/>
              <a:t>Two main classes of methods</a:t>
            </a:r>
          </a:p>
          <a:p>
            <a:pPr lvl="1" eaLnBrk="1" hangingPunct="1"/>
            <a:r>
              <a:rPr lang="en-US" sz="2000" dirty="0" smtClean="0"/>
              <a:t>HMM-based (exploit LD): SABER [Tang et al 06], SWITCH [</a:t>
            </a:r>
            <a:r>
              <a:rPr lang="en-US" sz="2000" dirty="0" err="1" smtClean="0"/>
              <a:t>Sankararaman</a:t>
            </a:r>
            <a:r>
              <a:rPr lang="en-US" sz="2000" dirty="0" smtClean="0"/>
              <a:t> et al 08a], HAPAA [</a:t>
            </a:r>
            <a:r>
              <a:rPr lang="en-US" sz="2000" dirty="0" err="1" smtClean="0"/>
              <a:t>Sundquist</a:t>
            </a:r>
            <a:r>
              <a:rPr lang="en-US" sz="2000" dirty="0" smtClean="0"/>
              <a:t> et al. 08], … </a:t>
            </a:r>
          </a:p>
          <a:p>
            <a:pPr lvl="1" eaLnBrk="1" hangingPunct="1"/>
            <a:r>
              <a:rPr lang="en-US" sz="2000" dirty="0" smtClean="0"/>
              <a:t>Window-based (unlinked SNP Data): LAMP [</a:t>
            </a:r>
            <a:r>
              <a:rPr lang="en-US" sz="2000" dirty="0" err="1" smtClean="0"/>
              <a:t>Sankararaman</a:t>
            </a:r>
            <a:r>
              <a:rPr lang="en-US" sz="2000" dirty="0" smtClean="0"/>
              <a:t> et al 08b], WINPOP [</a:t>
            </a:r>
            <a:r>
              <a:rPr lang="en-US" sz="2000" dirty="0" err="1" smtClean="0"/>
              <a:t>Pasaniuc</a:t>
            </a:r>
            <a:r>
              <a:rPr lang="en-US" sz="2000" dirty="0" smtClean="0"/>
              <a:t> et al. 09]</a:t>
            </a:r>
          </a:p>
          <a:p>
            <a:pPr eaLnBrk="1" hangingPunct="1"/>
            <a:r>
              <a:rPr lang="en-US" sz="2400" dirty="0" smtClean="0">
                <a:solidFill>
                  <a:schemeClr val="hlink"/>
                </a:solidFill>
              </a:rPr>
              <a:t>Poor accuracy when ancestral populations are closely related (e.g. Japanese and Chinese)</a:t>
            </a:r>
          </a:p>
          <a:p>
            <a:pPr lvl="1" eaLnBrk="1" hangingPunct="1"/>
            <a:r>
              <a:rPr lang="en-US" sz="2000" dirty="0" smtClean="0"/>
              <a:t>Methods based on unlinked SNPs outperform methods that model LD!</a:t>
            </a:r>
          </a:p>
        </p:txBody>
      </p:sp>
      <p:cxnSp>
        <p:nvCxnSpPr>
          <p:cNvPr id="5" name="Straight Arrow Connector 4"/>
          <p:cNvCxnSpPr>
            <a:cxnSpLocks noChangeShapeType="1"/>
          </p:cNvCxnSpPr>
          <p:nvPr/>
        </p:nvCxnSpPr>
        <p:spPr bwMode="auto">
          <a:xfrm>
            <a:off x="8382000" y="3657600"/>
            <a:ext cx="228600" cy="1588"/>
          </a:xfrm>
          <a:prstGeom prst="straightConnector1">
            <a:avLst/>
          </a:prstGeom>
          <a:noFill/>
          <a:ln w="9525" algn="ctr">
            <a:solidFill>
              <a:schemeClr val="tx1"/>
            </a:solidFill>
            <a:round/>
            <a:headEnd/>
            <a:tailEnd type="arrow" w="med" len="med"/>
          </a:ln>
        </p:spPr>
      </p:cxnSp>
      <p:sp>
        <p:nvSpPr>
          <p:cNvPr id="6" name="Slide Number Placeholder 5"/>
          <p:cNvSpPr>
            <a:spLocks noGrp="1"/>
          </p:cNvSpPr>
          <p:nvPr>
            <p:ph type="sldNum" sz="quarter" idx="12"/>
          </p:nvPr>
        </p:nvSpPr>
        <p:spPr/>
        <p:txBody>
          <a:bodyPr/>
          <a:lstStyle/>
          <a:p>
            <a:pPr>
              <a:defRPr/>
            </a:pPr>
            <a:fld id="{193C4F32-5F53-4DA8-A041-9089F3E61399}" type="slidenum">
              <a:rPr lang="en-US" smtClean="0"/>
              <a:pPr>
                <a:defRPr/>
              </a:pPr>
              <a:t>215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1363">
                                            <p:txEl>
                                              <p:pRg st="0" end="0"/>
                                            </p:txEl>
                                          </p:spTgt>
                                        </p:tgtEl>
                                        <p:attrNameLst>
                                          <p:attrName>style.visibility</p:attrName>
                                        </p:attrNameLst>
                                      </p:cBhvr>
                                      <p:to>
                                        <p:strVal val="visible"/>
                                      </p:to>
                                    </p:set>
                                  </p:childTnLst>
                                  <p:subTnLst>
                                    <p:animClr>
                                      <p:cBhvr override="childStyle">
                                        <p:cTn dur="1" fill="hold" display="0" masterRel="nextClick" afterEffect="1"/>
                                        <p:tgtEl>
                                          <p:spTgt spid="271363">
                                            <p:txEl>
                                              <p:pRg st="0" end="0"/>
                                            </p:txEl>
                                          </p:spTgt>
                                        </p:tgtEl>
                                        <p:attrNameLst>
                                          <p:attrName>ppt_c</p:attrName>
                                        </p:attrNameLst>
                                      </p:cBhvr>
                                      <p:to>
                                        <a:srgbClr val="969696"/>
                                      </p:to>
                                    </p:animClr>
                                  </p:subTnLst>
                                </p:cTn>
                              </p:par>
                              <p:par>
                                <p:cTn id="7" presetID="1" presetClass="entr" presetSubtype="0" fill="hold" grpId="0" nodeType="withEffect">
                                  <p:stCondLst>
                                    <p:cond delay="0"/>
                                  </p:stCondLst>
                                  <p:childTnLst>
                                    <p:set>
                                      <p:cBhvr>
                                        <p:cTn id="8" dur="1" fill="hold">
                                          <p:stCondLst>
                                            <p:cond delay="0"/>
                                          </p:stCondLst>
                                        </p:cTn>
                                        <p:tgtEl>
                                          <p:spTgt spid="271363">
                                            <p:txEl>
                                              <p:pRg st="1" end="1"/>
                                            </p:txEl>
                                          </p:spTgt>
                                        </p:tgtEl>
                                        <p:attrNameLst>
                                          <p:attrName>style.visibility</p:attrName>
                                        </p:attrNameLst>
                                      </p:cBhvr>
                                      <p:to>
                                        <p:strVal val="visible"/>
                                      </p:to>
                                    </p:set>
                                  </p:childTnLst>
                                  <p:subTnLst>
                                    <p:animClr>
                                      <p:cBhvr override="childStyle">
                                        <p:cTn dur="1" fill="hold" display="0" masterRel="nextClick" afterEffect="1"/>
                                        <p:tgtEl>
                                          <p:spTgt spid="271363">
                                            <p:txEl>
                                              <p:pRg st="1" end="1"/>
                                            </p:txEl>
                                          </p:spTgt>
                                        </p:tgtEl>
                                        <p:attrNameLst>
                                          <p:attrName>ppt_c</p:attrName>
                                        </p:attrNameLst>
                                      </p:cBhvr>
                                      <p:to>
                                        <a:srgbClr val="969696"/>
                                      </p:to>
                                    </p:animClr>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1363">
                                            <p:txEl>
                                              <p:pRg st="2" end="2"/>
                                            </p:txEl>
                                          </p:spTgt>
                                        </p:tgtEl>
                                        <p:attrNameLst>
                                          <p:attrName>style.visibility</p:attrName>
                                        </p:attrNameLst>
                                      </p:cBhvr>
                                      <p:to>
                                        <p:strVal val="visible"/>
                                      </p:to>
                                    </p:set>
                                  </p:childTnLst>
                                  <p:subTnLst>
                                    <p:animClr>
                                      <p:cBhvr override="childStyle">
                                        <p:cTn dur="1" fill="hold" display="0" masterRel="nextClick" afterEffect="1"/>
                                        <p:tgtEl>
                                          <p:spTgt spid="271363">
                                            <p:txEl>
                                              <p:pRg st="2" end="2"/>
                                            </p:txEl>
                                          </p:spTgt>
                                        </p:tgtEl>
                                        <p:attrNameLst>
                                          <p:attrName>ppt_c</p:attrName>
                                        </p:attrNameLst>
                                      </p:cBhvr>
                                      <p:to>
                                        <a:srgbClr val="969696"/>
                                      </p:to>
                                    </p:animClr>
                                  </p:sub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1363">
                                            <p:txEl>
                                              <p:pRg st="3" end="3"/>
                                            </p:txEl>
                                          </p:spTgt>
                                        </p:tgtEl>
                                        <p:attrNameLst>
                                          <p:attrName>style.visibility</p:attrName>
                                        </p:attrNameLst>
                                      </p:cBhvr>
                                      <p:to>
                                        <p:strVal val="visible"/>
                                      </p:to>
                                    </p:set>
                                  </p:childTnLst>
                                  <p:subTnLst>
                                    <p:animClr>
                                      <p:cBhvr override="childStyle">
                                        <p:cTn dur="1" fill="hold" display="0" masterRel="nextClick" afterEffect="1"/>
                                        <p:tgtEl>
                                          <p:spTgt spid="271363">
                                            <p:txEl>
                                              <p:pRg st="3" end="3"/>
                                            </p:txEl>
                                          </p:spTgt>
                                        </p:tgtEl>
                                        <p:attrNameLst>
                                          <p:attrName>ppt_c</p:attrName>
                                        </p:attrNameLst>
                                      </p:cBhvr>
                                      <p:to>
                                        <a:srgbClr val="969696"/>
                                      </p:to>
                                    </p:animClr>
                                  </p:subTnLst>
                                </p:cTn>
                              </p:par>
                              <p:par>
                                <p:cTn id="17" presetID="1" presetClass="entr" presetSubtype="0" fill="hold" grpId="0" nodeType="withEffect">
                                  <p:stCondLst>
                                    <p:cond delay="0"/>
                                  </p:stCondLst>
                                  <p:childTnLst>
                                    <p:set>
                                      <p:cBhvr>
                                        <p:cTn id="18" dur="1" fill="hold">
                                          <p:stCondLst>
                                            <p:cond delay="0"/>
                                          </p:stCondLst>
                                        </p:cTn>
                                        <p:tgtEl>
                                          <p:spTgt spid="271363">
                                            <p:txEl>
                                              <p:pRg st="4" end="4"/>
                                            </p:txEl>
                                          </p:spTgt>
                                        </p:tgtEl>
                                        <p:attrNameLst>
                                          <p:attrName>style.visibility</p:attrName>
                                        </p:attrNameLst>
                                      </p:cBhvr>
                                      <p:to>
                                        <p:strVal val="visible"/>
                                      </p:to>
                                    </p:set>
                                  </p:childTnLst>
                                  <p:subTnLst>
                                    <p:animClr>
                                      <p:cBhvr override="childStyle">
                                        <p:cTn dur="1" fill="hold" display="0" masterRel="nextClick" afterEffect="1"/>
                                        <p:tgtEl>
                                          <p:spTgt spid="271363">
                                            <p:txEl>
                                              <p:pRg st="4" end="4"/>
                                            </p:txEl>
                                          </p:spTgt>
                                        </p:tgtEl>
                                        <p:attrNameLst>
                                          <p:attrName>ppt_c</p:attrName>
                                        </p:attrNameLst>
                                      </p:cBhvr>
                                      <p:to>
                                        <a:srgbClr val="969696"/>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1363">
                                            <p:txEl>
                                              <p:pRg st="5" end="5"/>
                                            </p:txEl>
                                          </p:spTgt>
                                        </p:tgtEl>
                                        <p:attrNameLst>
                                          <p:attrName>style.visibility</p:attrName>
                                        </p:attrNameLst>
                                      </p:cBhvr>
                                      <p:to>
                                        <p:strVal val="visible"/>
                                      </p:to>
                                    </p:set>
                                  </p:childTnLst>
                                  <p:subTnLst>
                                    <p:animClr>
                                      <p:cBhvr override="childStyle">
                                        <p:cTn dur="1" fill="hold" display="0" masterRel="nextClick" afterEffect="1"/>
                                        <p:tgtEl>
                                          <p:spTgt spid="271363">
                                            <p:txEl>
                                              <p:pRg st="5" end="5"/>
                                            </p:txEl>
                                          </p:spTgt>
                                        </p:tgtEl>
                                        <p:attrNameLst>
                                          <p:attrName>ppt_c</p:attrName>
                                        </p:attrNameLst>
                                      </p:cBhvr>
                                      <p:to>
                                        <a:srgbClr val="969696"/>
                                      </p:to>
                                    </p:animClr>
                                  </p:subTnLst>
                                </p:cTn>
                              </p:par>
                              <p:par>
                                <p:cTn id="23" presetID="1" presetClass="entr" presetSubtype="0" fill="hold" grpId="0" nodeType="withEffect">
                                  <p:stCondLst>
                                    <p:cond delay="0"/>
                                  </p:stCondLst>
                                  <p:childTnLst>
                                    <p:set>
                                      <p:cBhvr>
                                        <p:cTn id="24" dur="1" fill="hold">
                                          <p:stCondLst>
                                            <p:cond delay="0"/>
                                          </p:stCondLst>
                                        </p:cTn>
                                        <p:tgtEl>
                                          <p:spTgt spid="271363">
                                            <p:txEl>
                                              <p:pRg st="6" end="6"/>
                                            </p:txEl>
                                          </p:spTgt>
                                        </p:tgtEl>
                                        <p:attrNameLst>
                                          <p:attrName>style.visibility</p:attrName>
                                        </p:attrNameLst>
                                      </p:cBhvr>
                                      <p:to>
                                        <p:strVal val="visible"/>
                                      </p:to>
                                    </p:set>
                                  </p:childTnLst>
                                  <p:subTnLst>
                                    <p:animClr>
                                      <p:cBhvr override="childStyle">
                                        <p:cTn dur="1" fill="hold" display="0" masterRel="nextClick" afterEffect="1"/>
                                        <p:tgtEl>
                                          <p:spTgt spid="271363">
                                            <p:txEl>
                                              <p:pRg st="6" end="6"/>
                                            </p:txEl>
                                          </p:spTgt>
                                        </p:tgtEl>
                                        <p:attrNameLst>
                                          <p:attrName>ppt_c</p:attrName>
                                        </p:attrNameLst>
                                      </p:cBhvr>
                                      <p:to>
                                        <a:srgbClr val="969696"/>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3" grpId="0" build="p"/>
    </p:bldLst>
  </p:timing>
</p:sld>
</file>

<file path=ppt/slides/slide2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1350963" y="214313"/>
            <a:ext cx="7793037" cy="1462087"/>
          </a:xfrm>
        </p:spPr>
        <p:txBody>
          <a:bodyPr/>
          <a:lstStyle/>
          <a:p>
            <a:pPr eaLnBrk="1" hangingPunct="1"/>
            <a:r>
              <a:rPr lang="en-US" smtClean="0"/>
              <a:t>Outline</a:t>
            </a:r>
          </a:p>
        </p:txBody>
      </p:sp>
      <p:sp>
        <p:nvSpPr>
          <p:cNvPr id="25603" name="Rectangle 3"/>
          <p:cNvSpPr>
            <a:spLocks noGrp="1" noChangeArrowheads="1"/>
          </p:cNvSpPr>
          <p:nvPr>
            <p:ph type="body" idx="4294967295"/>
          </p:nvPr>
        </p:nvSpPr>
        <p:spPr>
          <a:xfrm>
            <a:off x="1371600" y="1981200"/>
            <a:ext cx="7772400" cy="4114800"/>
          </a:xfrm>
        </p:spPr>
        <p:txBody>
          <a:bodyPr/>
          <a:lstStyle/>
          <a:p>
            <a:pPr eaLnBrk="1" hangingPunct="1">
              <a:lnSpc>
                <a:spcPct val="90000"/>
              </a:lnSpc>
            </a:pPr>
            <a:r>
              <a:rPr lang="en-US" sz="2400" smtClean="0"/>
              <a:t>Introduction</a:t>
            </a:r>
          </a:p>
          <a:p>
            <a:pPr eaLnBrk="1" hangingPunct="1">
              <a:lnSpc>
                <a:spcPct val="90000"/>
              </a:lnSpc>
            </a:pPr>
            <a:endParaRPr lang="en-US" sz="2400" smtClean="0">
              <a:solidFill>
                <a:srgbClr val="FF0000"/>
              </a:solidFill>
            </a:endParaRPr>
          </a:p>
          <a:p>
            <a:pPr eaLnBrk="1" hangingPunct="1">
              <a:lnSpc>
                <a:spcPct val="90000"/>
              </a:lnSpc>
            </a:pPr>
            <a:r>
              <a:rPr lang="en-US" sz="2400" smtClean="0">
                <a:solidFill>
                  <a:srgbClr val="FF0000"/>
                </a:solidFill>
              </a:rPr>
              <a:t>Factorial HMM of genotype data</a:t>
            </a:r>
          </a:p>
          <a:p>
            <a:pPr eaLnBrk="1" hangingPunct="1">
              <a:lnSpc>
                <a:spcPct val="90000"/>
              </a:lnSpc>
            </a:pPr>
            <a:endParaRPr lang="en-US" sz="2400" smtClean="0"/>
          </a:p>
          <a:p>
            <a:pPr eaLnBrk="1" hangingPunct="1">
              <a:lnSpc>
                <a:spcPct val="90000"/>
              </a:lnSpc>
            </a:pPr>
            <a:r>
              <a:rPr lang="en-US" sz="2400" smtClean="0"/>
              <a:t>Algorithms for genotype imputation and ancestry inference</a:t>
            </a:r>
          </a:p>
          <a:p>
            <a:pPr eaLnBrk="1" hangingPunct="1">
              <a:lnSpc>
                <a:spcPct val="90000"/>
              </a:lnSpc>
            </a:pPr>
            <a:endParaRPr lang="en-US" sz="2400" smtClean="0"/>
          </a:p>
          <a:p>
            <a:pPr eaLnBrk="1" hangingPunct="1">
              <a:lnSpc>
                <a:spcPct val="90000"/>
              </a:lnSpc>
            </a:pPr>
            <a:r>
              <a:rPr lang="en-US" sz="2400" smtClean="0"/>
              <a:t>Preliminary experimental results</a:t>
            </a:r>
          </a:p>
          <a:p>
            <a:pPr eaLnBrk="1" hangingPunct="1">
              <a:lnSpc>
                <a:spcPct val="90000"/>
              </a:lnSpc>
            </a:pPr>
            <a:endParaRPr lang="en-US" sz="2400" smtClean="0"/>
          </a:p>
          <a:p>
            <a:pPr eaLnBrk="1" hangingPunct="1">
              <a:lnSpc>
                <a:spcPct val="90000"/>
              </a:lnSpc>
            </a:pPr>
            <a:r>
              <a:rPr lang="en-US" sz="2400" smtClean="0"/>
              <a:t>Conclusion</a:t>
            </a:r>
          </a:p>
        </p:txBody>
      </p:sp>
      <p:sp>
        <p:nvSpPr>
          <p:cNvPr id="4" name="Slide Number Placeholder 3"/>
          <p:cNvSpPr>
            <a:spLocks noGrp="1"/>
          </p:cNvSpPr>
          <p:nvPr>
            <p:ph type="sldNum" sz="quarter" idx="12"/>
          </p:nvPr>
        </p:nvSpPr>
        <p:spPr/>
        <p:txBody>
          <a:bodyPr/>
          <a:lstStyle/>
          <a:p>
            <a:pPr>
              <a:defRPr/>
            </a:pPr>
            <a:fld id="{193C4F32-5F53-4DA8-A041-9089F3E61399}" type="slidenum">
              <a:rPr lang="en-US" smtClean="0"/>
              <a:pPr>
                <a:defRPr/>
              </a:pPr>
              <a:t>216</a:t>
            </a:fld>
            <a:endParaRPr lang="en-US"/>
          </a:p>
        </p:txBody>
      </p:sp>
    </p:spTree>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0" y="214313"/>
            <a:ext cx="9296400" cy="852487"/>
          </a:xfrm>
        </p:spPr>
        <p:txBody>
          <a:bodyPr/>
          <a:lstStyle/>
          <a:p>
            <a:pPr eaLnBrk="1" hangingPunct="1"/>
            <a:r>
              <a:rPr lang="en-US" sz="3600" dirty="0" smtClean="0"/>
              <a:t>Haplotype structure in </a:t>
            </a:r>
            <a:r>
              <a:rPr lang="en-US" sz="3600" dirty="0" err="1" smtClean="0"/>
              <a:t>panmictic</a:t>
            </a:r>
            <a:r>
              <a:rPr lang="en-US" sz="3600" dirty="0" smtClean="0"/>
              <a:t> populations</a:t>
            </a:r>
          </a:p>
        </p:txBody>
      </p:sp>
      <p:grpSp>
        <p:nvGrpSpPr>
          <p:cNvPr id="2" name="Group 3"/>
          <p:cNvGrpSpPr>
            <a:grpSpLocks/>
          </p:cNvGrpSpPr>
          <p:nvPr/>
        </p:nvGrpSpPr>
        <p:grpSpPr bwMode="auto">
          <a:xfrm>
            <a:off x="2057400" y="1371600"/>
            <a:ext cx="4800600" cy="5029200"/>
            <a:chOff x="2880" y="1335"/>
            <a:chExt cx="2688" cy="2697"/>
          </a:xfrm>
        </p:grpSpPr>
        <p:pic>
          <p:nvPicPr>
            <p:cNvPr id="26628" name="Picture 4"/>
            <p:cNvPicPr>
              <a:picLocks noChangeAspect="1" noChangeArrowheads="1"/>
            </p:cNvPicPr>
            <p:nvPr/>
          </p:nvPicPr>
          <p:blipFill>
            <a:blip r:embed="rId3" cstate="print"/>
            <a:srcRect/>
            <a:stretch>
              <a:fillRect/>
            </a:stretch>
          </p:blipFill>
          <p:spPr bwMode="auto">
            <a:xfrm>
              <a:off x="3264" y="1335"/>
              <a:ext cx="1872" cy="939"/>
            </a:xfrm>
            <a:prstGeom prst="rect">
              <a:avLst/>
            </a:prstGeom>
            <a:noFill/>
            <a:ln w="9525">
              <a:noFill/>
              <a:miter lim="800000"/>
              <a:headEnd/>
              <a:tailEnd/>
            </a:ln>
          </p:spPr>
        </p:pic>
        <p:pic>
          <p:nvPicPr>
            <p:cNvPr id="26629" name="Picture 5"/>
            <p:cNvPicPr>
              <a:picLocks noChangeAspect="1" noChangeArrowheads="1"/>
            </p:cNvPicPr>
            <p:nvPr/>
          </p:nvPicPr>
          <p:blipFill>
            <a:blip r:embed="rId4" cstate="print"/>
            <a:srcRect/>
            <a:stretch>
              <a:fillRect/>
            </a:stretch>
          </p:blipFill>
          <p:spPr bwMode="auto">
            <a:xfrm>
              <a:off x="2880" y="2890"/>
              <a:ext cx="2688" cy="1142"/>
            </a:xfrm>
            <a:prstGeom prst="rect">
              <a:avLst/>
            </a:prstGeom>
            <a:noFill/>
            <a:ln w="9525">
              <a:noFill/>
              <a:miter lim="800000"/>
              <a:headEnd/>
              <a:tailEnd/>
            </a:ln>
          </p:spPr>
        </p:pic>
        <p:sp>
          <p:nvSpPr>
            <p:cNvPr id="26630" name="AutoShape 6"/>
            <p:cNvSpPr>
              <a:spLocks noChangeArrowheads="1"/>
            </p:cNvSpPr>
            <p:nvPr/>
          </p:nvSpPr>
          <p:spPr bwMode="auto">
            <a:xfrm>
              <a:off x="4080" y="2400"/>
              <a:ext cx="384" cy="336"/>
            </a:xfrm>
            <a:prstGeom prst="downArrow">
              <a:avLst>
                <a:gd name="adj1" fmla="val 50000"/>
                <a:gd name="adj2" fmla="val 25000"/>
              </a:avLst>
            </a:prstGeom>
            <a:solidFill>
              <a:schemeClr val="accent1"/>
            </a:solidFill>
            <a:ln w="9525">
              <a:solidFill>
                <a:schemeClr val="tx1"/>
              </a:solidFill>
              <a:miter lim="800000"/>
              <a:headEnd/>
              <a:tailEnd/>
            </a:ln>
          </p:spPr>
          <p:txBody>
            <a:bodyPr vert="eaVert" wrap="none" anchor="ctr"/>
            <a:lstStyle/>
            <a:p>
              <a:pPr eaLnBrk="0" hangingPunct="0"/>
              <a:endParaRPr lang="en-US"/>
            </a:p>
          </p:txBody>
        </p:sp>
      </p:grpSp>
      <p:sp>
        <p:nvSpPr>
          <p:cNvPr id="7" name="Slide Number Placeholder 6"/>
          <p:cNvSpPr>
            <a:spLocks noGrp="1"/>
          </p:cNvSpPr>
          <p:nvPr>
            <p:ph type="sldNum" sz="quarter" idx="12"/>
          </p:nvPr>
        </p:nvSpPr>
        <p:spPr/>
        <p:txBody>
          <a:bodyPr/>
          <a:lstStyle/>
          <a:p>
            <a:pPr>
              <a:defRPr/>
            </a:pPr>
            <a:fld id="{33F715B6-B6C2-4407-8CFF-EAACF463792E}" type="slidenum">
              <a:rPr lang="en-US" smtClean="0"/>
              <a:pPr>
                <a:defRPr/>
              </a:pPr>
              <a:t>217</a:t>
            </a:fld>
            <a:endParaRPr lang="en-US"/>
          </a:p>
        </p:txBody>
      </p:sp>
    </p:spTree>
  </p:cSld>
  <p:clrMapOvr>
    <a:masterClrMapping/>
  </p:clrMapOvr>
  <p:transition/>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1" name="Rectangle 3"/>
          <p:cNvSpPr>
            <a:spLocks noGrp="1" noChangeArrowheads="1"/>
          </p:cNvSpPr>
          <p:nvPr>
            <p:ph type="title"/>
          </p:nvPr>
        </p:nvSpPr>
        <p:spPr/>
        <p:txBody>
          <a:bodyPr/>
          <a:lstStyle/>
          <a:p>
            <a:pPr eaLnBrk="1" hangingPunct="1"/>
            <a:r>
              <a:rPr lang="en-US" sz="3600" dirty="0" smtClean="0"/>
              <a:t>HMM of haplotype frequencies</a:t>
            </a:r>
          </a:p>
        </p:txBody>
      </p:sp>
      <p:sp>
        <p:nvSpPr>
          <p:cNvPr id="27650" name="Rectangle 2"/>
          <p:cNvSpPr>
            <a:spLocks noGrp="1" noChangeArrowheads="1"/>
          </p:cNvSpPr>
          <p:nvPr>
            <p:ph type="body" sz="half" idx="1"/>
          </p:nvPr>
        </p:nvSpPr>
        <p:spPr>
          <a:xfrm>
            <a:off x="571500" y="4648200"/>
            <a:ext cx="8001000" cy="1676400"/>
          </a:xfrm>
        </p:spPr>
        <p:txBody>
          <a:bodyPr/>
          <a:lstStyle/>
          <a:p>
            <a:pPr marL="533400" indent="-533400" eaLnBrk="1" hangingPunct="1"/>
            <a:r>
              <a:rPr lang="en-US" sz="2400" smtClean="0"/>
              <a:t>Similar models proposed in [Schwartz 04, Rastas et al. 05, Kennedy et al. 07, Kimmel&amp;Shamir 05, Scheet&amp;Stephens 06,…]</a:t>
            </a:r>
          </a:p>
        </p:txBody>
      </p:sp>
      <p:pic>
        <p:nvPicPr>
          <p:cNvPr id="27652" name="Picture 7"/>
          <p:cNvPicPr>
            <a:picLocks noChangeAspect="1" noChangeArrowheads="1"/>
          </p:cNvPicPr>
          <p:nvPr/>
        </p:nvPicPr>
        <p:blipFill>
          <a:blip r:embed="rId3" cstate="print"/>
          <a:srcRect/>
          <a:stretch>
            <a:fillRect/>
          </a:stretch>
        </p:blipFill>
        <p:spPr bwMode="auto">
          <a:xfrm>
            <a:off x="304800" y="1524000"/>
            <a:ext cx="6088063" cy="2714625"/>
          </a:xfrm>
          <a:prstGeom prst="rect">
            <a:avLst/>
          </a:prstGeom>
          <a:noFill/>
          <a:ln w="9525">
            <a:noFill/>
            <a:miter lim="800000"/>
            <a:headEnd/>
            <a:tailEnd/>
          </a:ln>
        </p:spPr>
      </p:pic>
      <p:sp>
        <p:nvSpPr>
          <p:cNvPr id="27653" name="AutoShape 5"/>
          <p:cNvSpPr>
            <a:spLocks noChangeArrowheads="1"/>
          </p:cNvSpPr>
          <p:nvPr/>
        </p:nvSpPr>
        <p:spPr bwMode="auto">
          <a:xfrm>
            <a:off x="1447800" y="1676400"/>
            <a:ext cx="4876800" cy="381000"/>
          </a:xfrm>
          <a:prstGeom prst="roundRect">
            <a:avLst>
              <a:gd name="adj" fmla="val 16667"/>
            </a:avLst>
          </a:prstGeom>
          <a:solidFill>
            <a:srgbClr val="008000">
              <a:alpha val="50195"/>
            </a:srgbClr>
          </a:solidFill>
          <a:ln w="9525">
            <a:solidFill>
              <a:schemeClr val="tx1"/>
            </a:solidFill>
            <a:round/>
            <a:headEnd/>
            <a:tailEnd/>
          </a:ln>
        </p:spPr>
        <p:txBody>
          <a:bodyPr wrap="none" anchor="ctr"/>
          <a:lstStyle/>
          <a:p>
            <a:pPr eaLnBrk="0" hangingPunct="0"/>
            <a:endParaRPr lang="en-US"/>
          </a:p>
        </p:txBody>
      </p:sp>
      <p:sp>
        <p:nvSpPr>
          <p:cNvPr id="27654" name="AutoShape 6"/>
          <p:cNvSpPr>
            <a:spLocks noChangeArrowheads="1"/>
          </p:cNvSpPr>
          <p:nvPr/>
        </p:nvSpPr>
        <p:spPr bwMode="auto">
          <a:xfrm>
            <a:off x="1447800" y="2387600"/>
            <a:ext cx="4876800" cy="381000"/>
          </a:xfrm>
          <a:prstGeom prst="roundRect">
            <a:avLst>
              <a:gd name="adj" fmla="val 16667"/>
            </a:avLst>
          </a:prstGeom>
          <a:solidFill>
            <a:srgbClr val="3366FF">
              <a:alpha val="50195"/>
            </a:srgbClr>
          </a:solidFill>
          <a:ln w="9525">
            <a:solidFill>
              <a:schemeClr val="tx1"/>
            </a:solidFill>
            <a:round/>
            <a:headEnd/>
            <a:tailEnd/>
          </a:ln>
        </p:spPr>
        <p:txBody>
          <a:bodyPr wrap="none" anchor="ctr"/>
          <a:lstStyle/>
          <a:p>
            <a:pPr eaLnBrk="0" hangingPunct="0"/>
            <a:endParaRPr lang="en-US"/>
          </a:p>
        </p:txBody>
      </p:sp>
      <p:sp>
        <p:nvSpPr>
          <p:cNvPr id="27655" name="AutoShape 7"/>
          <p:cNvSpPr>
            <a:spLocks noChangeArrowheads="1"/>
          </p:cNvSpPr>
          <p:nvPr/>
        </p:nvSpPr>
        <p:spPr bwMode="auto">
          <a:xfrm>
            <a:off x="1447800" y="3124200"/>
            <a:ext cx="4876800" cy="381000"/>
          </a:xfrm>
          <a:prstGeom prst="roundRect">
            <a:avLst>
              <a:gd name="adj" fmla="val 16667"/>
            </a:avLst>
          </a:prstGeom>
          <a:solidFill>
            <a:srgbClr val="FFFF00">
              <a:alpha val="50195"/>
            </a:srgbClr>
          </a:solidFill>
          <a:ln w="9525">
            <a:solidFill>
              <a:schemeClr val="tx1"/>
            </a:solidFill>
            <a:round/>
            <a:headEnd/>
            <a:tailEnd/>
          </a:ln>
        </p:spPr>
        <p:txBody>
          <a:bodyPr wrap="none" anchor="ctr"/>
          <a:lstStyle/>
          <a:p>
            <a:pPr eaLnBrk="0" hangingPunct="0"/>
            <a:endParaRPr lang="en-US"/>
          </a:p>
        </p:txBody>
      </p:sp>
      <p:sp>
        <p:nvSpPr>
          <p:cNvPr id="27656" name="AutoShape 8"/>
          <p:cNvSpPr>
            <a:spLocks noChangeArrowheads="1"/>
          </p:cNvSpPr>
          <p:nvPr/>
        </p:nvSpPr>
        <p:spPr bwMode="auto">
          <a:xfrm>
            <a:off x="1447800" y="3886200"/>
            <a:ext cx="4876800" cy="381000"/>
          </a:xfrm>
          <a:prstGeom prst="roundRect">
            <a:avLst>
              <a:gd name="adj" fmla="val 16667"/>
            </a:avLst>
          </a:prstGeom>
          <a:solidFill>
            <a:srgbClr val="FF3300">
              <a:alpha val="50195"/>
            </a:srgbClr>
          </a:solidFill>
          <a:ln w="9525">
            <a:solidFill>
              <a:schemeClr val="tx1"/>
            </a:solidFill>
            <a:round/>
            <a:headEnd/>
            <a:tailEnd/>
          </a:ln>
        </p:spPr>
        <p:txBody>
          <a:bodyPr wrap="none" anchor="ctr"/>
          <a:lstStyle/>
          <a:p>
            <a:pPr eaLnBrk="0" hangingPunct="0"/>
            <a:endParaRPr lang="en-US"/>
          </a:p>
        </p:txBody>
      </p:sp>
      <p:sp>
        <p:nvSpPr>
          <p:cNvPr id="27657" name="TextBox 8"/>
          <p:cNvSpPr txBox="1">
            <a:spLocks noChangeArrowheads="1"/>
          </p:cNvSpPr>
          <p:nvPr/>
        </p:nvSpPr>
        <p:spPr bwMode="auto">
          <a:xfrm>
            <a:off x="6858000" y="2590800"/>
            <a:ext cx="1676400" cy="646113"/>
          </a:xfrm>
          <a:prstGeom prst="rect">
            <a:avLst/>
          </a:prstGeom>
          <a:noFill/>
          <a:ln w="9525">
            <a:noFill/>
            <a:miter lim="800000"/>
            <a:headEnd/>
            <a:tailEnd/>
          </a:ln>
        </p:spPr>
        <p:txBody>
          <a:bodyPr>
            <a:spAutoFit/>
          </a:bodyPr>
          <a:lstStyle/>
          <a:p>
            <a:pPr eaLnBrk="0" hangingPunct="0"/>
            <a:r>
              <a:rPr lang="en-US" sz="1800"/>
              <a:t>K  = 4</a:t>
            </a:r>
          </a:p>
          <a:p>
            <a:pPr eaLnBrk="0" hangingPunct="0"/>
            <a:r>
              <a:rPr lang="en-US" sz="1800"/>
              <a:t>(# founders)</a:t>
            </a:r>
          </a:p>
        </p:txBody>
      </p:sp>
      <p:sp>
        <p:nvSpPr>
          <p:cNvPr id="27658" name="TextBox 9"/>
          <p:cNvSpPr txBox="1">
            <a:spLocks noChangeArrowheads="1"/>
          </p:cNvSpPr>
          <p:nvPr/>
        </p:nvSpPr>
        <p:spPr bwMode="auto">
          <a:xfrm>
            <a:off x="6934200" y="1676400"/>
            <a:ext cx="1143000" cy="646113"/>
          </a:xfrm>
          <a:prstGeom prst="rect">
            <a:avLst/>
          </a:prstGeom>
          <a:noFill/>
          <a:ln w="9525">
            <a:noFill/>
            <a:miter lim="800000"/>
            <a:headEnd/>
            <a:tailEnd/>
          </a:ln>
        </p:spPr>
        <p:txBody>
          <a:bodyPr>
            <a:spAutoFit/>
          </a:bodyPr>
          <a:lstStyle/>
          <a:p>
            <a:pPr eaLnBrk="0" hangingPunct="0"/>
            <a:r>
              <a:rPr lang="en-US" sz="1800"/>
              <a:t>n  = 5</a:t>
            </a:r>
          </a:p>
          <a:p>
            <a:pPr eaLnBrk="0" hangingPunct="0"/>
            <a:r>
              <a:rPr lang="en-US" sz="1800"/>
              <a:t>(# SNPs)</a:t>
            </a:r>
          </a:p>
        </p:txBody>
      </p:sp>
      <p:sp>
        <p:nvSpPr>
          <p:cNvPr id="11" name="Slide Number Placeholder 10"/>
          <p:cNvSpPr>
            <a:spLocks noGrp="1"/>
          </p:cNvSpPr>
          <p:nvPr>
            <p:ph type="sldNum" sz="quarter" idx="12"/>
          </p:nvPr>
        </p:nvSpPr>
        <p:spPr/>
        <p:txBody>
          <a:bodyPr/>
          <a:lstStyle/>
          <a:p>
            <a:pPr>
              <a:defRPr/>
            </a:pPr>
            <a:fld id="{BFD252A0-D645-4B3C-B769-81D2097AD509}" type="slidenum">
              <a:rPr lang="en-US" smtClean="0"/>
              <a:pPr>
                <a:defRPr/>
              </a:pPr>
              <a:t>218</a:t>
            </a:fld>
            <a:endParaRPr lang="en-US"/>
          </a:p>
        </p:txBody>
      </p:sp>
    </p:spTree>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5" name="Rectangle 3"/>
          <p:cNvSpPr>
            <a:spLocks noGrp="1" noChangeArrowheads="1"/>
          </p:cNvSpPr>
          <p:nvPr>
            <p:ph type="title"/>
          </p:nvPr>
        </p:nvSpPr>
        <p:spPr/>
        <p:txBody>
          <a:bodyPr/>
          <a:lstStyle/>
          <a:p>
            <a:pPr eaLnBrk="1" hangingPunct="1"/>
            <a:r>
              <a:rPr lang="en-US" sz="3600" smtClean="0"/>
              <a:t>Graphical model representation</a:t>
            </a:r>
          </a:p>
        </p:txBody>
      </p:sp>
      <p:sp>
        <p:nvSpPr>
          <p:cNvPr id="279554" name="Rectangle 2"/>
          <p:cNvSpPr>
            <a:spLocks noGrp="1" noChangeArrowheads="1"/>
          </p:cNvSpPr>
          <p:nvPr>
            <p:ph type="body" sz="half" idx="1"/>
          </p:nvPr>
        </p:nvSpPr>
        <p:spPr>
          <a:xfrm>
            <a:off x="571500" y="3429000"/>
            <a:ext cx="8001000" cy="2895600"/>
          </a:xfrm>
        </p:spPr>
        <p:txBody>
          <a:bodyPr/>
          <a:lstStyle/>
          <a:p>
            <a:pPr marL="533400" indent="-533400" eaLnBrk="1" hangingPunct="1"/>
            <a:r>
              <a:rPr lang="en-US" sz="2000" dirty="0" smtClean="0"/>
              <a:t>Random variables for each locus </a:t>
            </a:r>
            <a:r>
              <a:rPr lang="en-US" sz="2000" dirty="0" err="1" smtClean="0"/>
              <a:t>i</a:t>
            </a:r>
            <a:r>
              <a:rPr lang="en-US" sz="2000" dirty="0" smtClean="0"/>
              <a:t> (</a:t>
            </a:r>
            <a:r>
              <a:rPr lang="en-US" sz="2000" dirty="0" err="1" smtClean="0"/>
              <a:t>i</a:t>
            </a:r>
            <a:r>
              <a:rPr lang="en-US" sz="2000" dirty="0" smtClean="0"/>
              <a:t>=1..n)</a:t>
            </a:r>
          </a:p>
          <a:p>
            <a:pPr marL="914400" lvl="1" indent="-457200" eaLnBrk="1" hangingPunct="1"/>
            <a:r>
              <a:rPr lang="en-US" sz="1800" dirty="0" err="1" smtClean="0"/>
              <a:t>F</a:t>
            </a:r>
            <a:r>
              <a:rPr lang="en-US" sz="1800" baseline="-25000" dirty="0" err="1" smtClean="0"/>
              <a:t>i</a:t>
            </a:r>
            <a:r>
              <a:rPr lang="en-US" sz="1800" dirty="0" smtClean="0"/>
              <a:t> = founder haplotype at locus </a:t>
            </a:r>
            <a:r>
              <a:rPr lang="en-US" sz="1800" dirty="0" err="1" smtClean="0"/>
              <a:t>i</a:t>
            </a:r>
            <a:r>
              <a:rPr lang="en-US" sz="1800" dirty="0" smtClean="0"/>
              <a:t>; values between 1 and K</a:t>
            </a:r>
          </a:p>
          <a:p>
            <a:pPr marL="914400" lvl="1" indent="-457200" eaLnBrk="1" hangingPunct="1"/>
            <a:r>
              <a:rPr lang="en-US" sz="1800" dirty="0" smtClean="0"/>
              <a:t>H</a:t>
            </a:r>
            <a:r>
              <a:rPr lang="en-US" sz="1800" baseline="-25000" dirty="0" smtClean="0"/>
              <a:t>i</a:t>
            </a:r>
            <a:r>
              <a:rPr lang="en-US" sz="1800" dirty="0" smtClean="0"/>
              <a:t> = observed allele at locus </a:t>
            </a:r>
            <a:r>
              <a:rPr lang="en-US" sz="1800" dirty="0" err="1" smtClean="0"/>
              <a:t>i</a:t>
            </a:r>
            <a:r>
              <a:rPr lang="en-US" sz="1800" dirty="0" smtClean="0"/>
              <a:t>; values: 0 (major) or 1 (minor)</a:t>
            </a:r>
          </a:p>
          <a:p>
            <a:pPr marL="533400" indent="-533400" eaLnBrk="1" hangingPunct="1"/>
            <a:r>
              <a:rPr lang="en-US" sz="2000" dirty="0" smtClean="0"/>
              <a:t>Model training</a:t>
            </a:r>
          </a:p>
          <a:p>
            <a:pPr marL="914400" lvl="1" indent="-457200" eaLnBrk="1" hangingPunct="1"/>
            <a:r>
              <a:rPr lang="en-US" sz="1800" dirty="0" smtClean="0"/>
              <a:t>Based on reference haplotypes using Baum-Welch </a:t>
            </a:r>
            <a:r>
              <a:rPr lang="en-US" sz="1800" dirty="0" err="1" smtClean="0"/>
              <a:t>alg</a:t>
            </a:r>
            <a:r>
              <a:rPr lang="en-US" sz="1800" dirty="0" smtClean="0"/>
              <a:t>, or </a:t>
            </a:r>
          </a:p>
          <a:p>
            <a:pPr marL="914400" lvl="1" indent="-457200" eaLnBrk="1" hangingPunct="1"/>
            <a:r>
              <a:rPr lang="en-US" sz="1800" dirty="0" smtClean="0"/>
              <a:t>Based on </a:t>
            </a:r>
            <a:r>
              <a:rPr lang="en-US" sz="1800" dirty="0" err="1" smtClean="0"/>
              <a:t>unphased</a:t>
            </a:r>
            <a:r>
              <a:rPr lang="en-US" sz="1800" dirty="0" smtClean="0"/>
              <a:t> genotypes using EM [</a:t>
            </a:r>
            <a:r>
              <a:rPr lang="en-US" sz="2000" dirty="0" err="1" smtClean="0"/>
              <a:t>Rastas</a:t>
            </a:r>
            <a:r>
              <a:rPr lang="en-US" sz="2000" dirty="0" smtClean="0"/>
              <a:t> et al. 05]</a:t>
            </a:r>
            <a:endParaRPr lang="en-US" sz="1800" dirty="0" smtClean="0"/>
          </a:p>
          <a:p>
            <a:pPr marL="533400" indent="-533400" eaLnBrk="1" hangingPunct="1"/>
            <a:r>
              <a:rPr lang="en-US" sz="2000" dirty="0" smtClean="0">
                <a:solidFill>
                  <a:schemeClr val="hlink"/>
                </a:solidFill>
                <a:sym typeface="Wingdings" pitchFamily="2" charset="2"/>
              </a:rPr>
              <a:t>Given haplotype h, P(H=</a:t>
            </a:r>
            <a:r>
              <a:rPr lang="en-US" sz="2000" dirty="0" err="1" smtClean="0">
                <a:solidFill>
                  <a:schemeClr val="hlink"/>
                </a:solidFill>
                <a:sym typeface="Wingdings" pitchFamily="2" charset="2"/>
              </a:rPr>
              <a:t>h|M</a:t>
            </a:r>
            <a:r>
              <a:rPr lang="en-US" sz="2000" dirty="0" smtClean="0">
                <a:solidFill>
                  <a:schemeClr val="hlink"/>
                </a:solidFill>
                <a:sym typeface="Wingdings" pitchFamily="2" charset="2"/>
              </a:rPr>
              <a:t>) can be computed in O(nK</a:t>
            </a:r>
            <a:r>
              <a:rPr lang="en-US" sz="2000" baseline="30000" dirty="0" smtClean="0">
                <a:solidFill>
                  <a:schemeClr val="hlink"/>
                </a:solidFill>
                <a:sym typeface="Wingdings" pitchFamily="2" charset="2"/>
              </a:rPr>
              <a:t>2</a:t>
            </a:r>
            <a:r>
              <a:rPr lang="en-US" sz="2000" dirty="0" smtClean="0">
                <a:solidFill>
                  <a:schemeClr val="hlink"/>
                </a:solidFill>
                <a:sym typeface="Wingdings" pitchFamily="2" charset="2"/>
              </a:rPr>
              <a:t>) using a forward algorithm, where n=#SNPs, K=#founders</a:t>
            </a:r>
          </a:p>
        </p:txBody>
      </p:sp>
      <p:grpSp>
        <p:nvGrpSpPr>
          <p:cNvPr id="2" name="Group 4"/>
          <p:cNvGrpSpPr>
            <a:grpSpLocks/>
          </p:cNvGrpSpPr>
          <p:nvPr/>
        </p:nvGrpSpPr>
        <p:grpSpPr bwMode="auto">
          <a:xfrm>
            <a:off x="1524000" y="1524000"/>
            <a:ext cx="5608638" cy="1554163"/>
            <a:chOff x="440" y="1256"/>
            <a:chExt cx="3533" cy="979"/>
          </a:xfrm>
        </p:grpSpPr>
        <p:sp>
          <p:nvSpPr>
            <p:cNvPr id="28677" name="Rectangle 5"/>
            <p:cNvSpPr>
              <a:spLocks noChangeAspect="1" noChangeArrowheads="1"/>
            </p:cNvSpPr>
            <p:nvPr/>
          </p:nvSpPr>
          <p:spPr bwMode="auto">
            <a:xfrm>
              <a:off x="440" y="1256"/>
              <a:ext cx="3533" cy="979"/>
            </a:xfrm>
            <a:prstGeom prst="rect">
              <a:avLst/>
            </a:prstGeom>
            <a:solidFill>
              <a:srgbClr val="FFCC99">
                <a:alpha val="50195"/>
              </a:srgbClr>
            </a:solidFill>
            <a:ln w="15875" cap="rnd">
              <a:solidFill>
                <a:schemeClr val="tx1"/>
              </a:solidFill>
              <a:prstDash val="sysDot"/>
              <a:miter lim="800000"/>
              <a:headEnd/>
              <a:tailEnd/>
            </a:ln>
          </p:spPr>
          <p:txBody>
            <a:bodyPr wrap="none" anchor="ctr"/>
            <a:lstStyle/>
            <a:p>
              <a:pPr eaLnBrk="0" hangingPunct="0"/>
              <a:endParaRPr lang="en-US"/>
            </a:p>
          </p:txBody>
        </p:sp>
        <p:sp>
          <p:nvSpPr>
            <p:cNvPr id="28678" name="Text Box 6"/>
            <p:cNvSpPr txBox="1">
              <a:spLocks noChangeAspect="1" noChangeArrowheads="1"/>
            </p:cNvSpPr>
            <p:nvPr/>
          </p:nvSpPr>
          <p:spPr bwMode="auto">
            <a:xfrm>
              <a:off x="601" y="1362"/>
              <a:ext cx="257" cy="231"/>
            </a:xfrm>
            <a:prstGeom prst="rect">
              <a:avLst/>
            </a:prstGeom>
            <a:noFill/>
            <a:ln w="9525">
              <a:noFill/>
              <a:miter lim="800000"/>
              <a:headEnd/>
              <a:tailEnd/>
            </a:ln>
          </p:spPr>
          <p:txBody>
            <a:bodyPr wrap="none">
              <a:spAutoFit/>
            </a:bodyPr>
            <a:lstStyle/>
            <a:p>
              <a:r>
                <a:rPr lang="en-US" sz="1800">
                  <a:latin typeface="Arial" charset="0"/>
                </a:rPr>
                <a:t>F</a:t>
              </a:r>
              <a:r>
                <a:rPr lang="en-US" sz="1800" baseline="-25000">
                  <a:latin typeface="Arial" charset="0"/>
                </a:rPr>
                <a:t>1</a:t>
              </a:r>
            </a:p>
          </p:txBody>
        </p:sp>
        <p:sp>
          <p:nvSpPr>
            <p:cNvPr id="28679" name="Oval 7"/>
            <p:cNvSpPr>
              <a:spLocks noChangeAspect="1" noChangeArrowheads="1"/>
            </p:cNvSpPr>
            <p:nvPr/>
          </p:nvSpPr>
          <p:spPr bwMode="auto">
            <a:xfrm>
              <a:off x="525" y="1299"/>
              <a:ext cx="383" cy="340"/>
            </a:xfrm>
            <a:prstGeom prst="ellipse">
              <a:avLst/>
            </a:prstGeom>
            <a:noFill/>
            <a:ln w="25400">
              <a:solidFill>
                <a:schemeClr val="tx1"/>
              </a:solidFill>
              <a:round/>
              <a:headEnd/>
              <a:tailEnd/>
            </a:ln>
          </p:spPr>
          <p:txBody>
            <a:bodyPr wrap="none" anchor="ctr"/>
            <a:lstStyle/>
            <a:p>
              <a:pPr eaLnBrk="0" hangingPunct="0"/>
              <a:endParaRPr lang="en-US"/>
            </a:p>
          </p:txBody>
        </p:sp>
        <p:sp>
          <p:nvSpPr>
            <p:cNvPr id="28680" name="Text Box 8"/>
            <p:cNvSpPr txBox="1">
              <a:spLocks noChangeAspect="1" noChangeArrowheads="1"/>
            </p:cNvSpPr>
            <p:nvPr/>
          </p:nvSpPr>
          <p:spPr bwMode="auto">
            <a:xfrm>
              <a:off x="1905" y="1362"/>
              <a:ext cx="257" cy="231"/>
            </a:xfrm>
            <a:prstGeom prst="rect">
              <a:avLst/>
            </a:prstGeom>
            <a:noFill/>
            <a:ln w="9525">
              <a:noFill/>
              <a:miter lim="800000"/>
              <a:headEnd/>
              <a:tailEnd/>
            </a:ln>
          </p:spPr>
          <p:txBody>
            <a:bodyPr wrap="none">
              <a:spAutoFit/>
            </a:bodyPr>
            <a:lstStyle/>
            <a:p>
              <a:r>
                <a:rPr lang="en-US" sz="1800">
                  <a:latin typeface="Arial" charset="0"/>
                </a:rPr>
                <a:t>F</a:t>
              </a:r>
              <a:r>
                <a:rPr lang="en-US" sz="1800" baseline="-25000">
                  <a:latin typeface="Arial" charset="0"/>
                </a:rPr>
                <a:t>2</a:t>
              </a:r>
            </a:p>
          </p:txBody>
        </p:sp>
        <p:sp>
          <p:nvSpPr>
            <p:cNvPr id="28681" name="Oval 9"/>
            <p:cNvSpPr>
              <a:spLocks noChangeAspect="1" noChangeArrowheads="1"/>
            </p:cNvSpPr>
            <p:nvPr/>
          </p:nvSpPr>
          <p:spPr bwMode="auto">
            <a:xfrm>
              <a:off x="1829" y="1299"/>
              <a:ext cx="383" cy="34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28682" name="AutoShape 10"/>
            <p:cNvCxnSpPr>
              <a:cxnSpLocks noChangeAspect="1" noChangeShapeType="1"/>
              <a:stCxn id="28679" idx="6"/>
              <a:endCxn id="28681" idx="2"/>
            </p:cNvCxnSpPr>
            <p:nvPr/>
          </p:nvCxnSpPr>
          <p:spPr bwMode="auto">
            <a:xfrm>
              <a:off x="915" y="1469"/>
              <a:ext cx="907" cy="0"/>
            </a:xfrm>
            <a:prstGeom prst="straightConnector1">
              <a:avLst/>
            </a:prstGeom>
            <a:noFill/>
            <a:ln w="28575">
              <a:solidFill>
                <a:schemeClr val="tx1"/>
              </a:solidFill>
              <a:round/>
              <a:headEnd/>
              <a:tailEnd type="triangle" w="med" len="med"/>
            </a:ln>
          </p:spPr>
        </p:cxnSp>
        <p:cxnSp>
          <p:nvCxnSpPr>
            <p:cNvPr id="28683" name="AutoShape 11"/>
            <p:cNvCxnSpPr>
              <a:cxnSpLocks noChangeAspect="1" noChangeShapeType="1"/>
              <a:stCxn id="28681" idx="6"/>
            </p:cNvCxnSpPr>
            <p:nvPr/>
          </p:nvCxnSpPr>
          <p:spPr bwMode="auto">
            <a:xfrm>
              <a:off x="2220" y="1469"/>
              <a:ext cx="608" cy="1"/>
            </a:xfrm>
            <a:prstGeom prst="straightConnector1">
              <a:avLst/>
            </a:prstGeom>
            <a:noFill/>
            <a:ln w="28575">
              <a:solidFill>
                <a:schemeClr val="tx1"/>
              </a:solidFill>
              <a:round/>
              <a:headEnd/>
              <a:tailEnd type="triangle" w="med" len="med"/>
            </a:ln>
          </p:spPr>
        </p:cxnSp>
        <p:sp>
          <p:nvSpPr>
            <p:cNvPr id="28684" name="Text Box 12"/>
            <p:cNvSpPr txBox="1">
              <a:spLocks noChangeAspect="1" noChangeArrowheads="1"/>
            </p:cNvSpPr>
            <p:nvPr/>
          </p:nvSpPr>
          <p:spPr bwMode="auto">
            <a:xfrm>
              <a:off x="3596" y="1362"/>
              <a:ext cx="257" cy="231"/>
            </a:xfrm>
            <a:prstGeom prst="rect">
              <a:avLst/>
            </a:prstGeom>
            <a:noFill/>
            <a:ln w="9525">
              <a:noFill/>
              <a:miter lim="800000"/>
              <a:headEnd/>
              <a:tailEnd/>
            </a:ln>
          </p:spPr>
          <p:txBody>
            <a:bodyPr wrap="none">
              <a:spAutoFit/>
            </a:bodyPr>
            <a:lstStyle/>
            <a:p>
              <a:r>
                <a:rPr lang="en-US" sz="1800">
                  <a:latin typeface="Arial" charset="0"/>
                </a:rPr>
                <a:t>F</a:t>
              </a:r>
              <a:r>
                <a:rPr lang="en-US" sz="1800" baseline="-25000">
                  <a:latin typeface="Arial" charset="0"/>
                </a:rPr>
                <a:t>n</a:t>
              </a:r>
            </a:p>
          </p:txBody>
        </p:sp>
        <p:sp>
          <p:nvSpPr>
            <p:cNvPr id="28685" name="Oval 13"/>
            <p:cNvSpPr>
              <a:spLocks noChangeAspect="1" noChangeArrowheads="1"/>
            </p:cNvSpPr>
            <p:nvPr/>
          </p:nvSpPr>
          <p:spPr bwMode="auto">
            <a:xfrm>
              <a:off x="3520" y="1299"/>
              <a:ext cx="384" cy="34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28686" name="AutoShape 14"/>
            <p:cNvCxnSpPr>
              <a:cxnSpLocks noChangeAspect="1" noChangeShapeType="1"/>
              <a:endCxn id="28685" idx="2"/>
            </p:cNvCxnSpPr>
            <p:nvPr/>
          </p:nvCxnSpPr>
          <p:spPr bwMode="auto">
            <a:xfrm>
              <a:off x="3120" y="1469"/>
              <a:ext cx="392" cy="0"/>
            </a:xfrm>
            <a:prstGeom prst="straightConnector1">
              <a:avLst/>
            </a:prstGeom>
            <a:noFill/>
            <a:ln w="28575">
              <a:solidFill>
                <a:schemeClr val="tx1"/>
              </a:solidFill>
              <a:round/>
              <a:headEnd/>
              <a:tailEnd type="triangle" w="med" len="med"/>
            </a:ln>
          </p:spPr>
        </p:cxnSp>
        <p:sp>
          <p:nvSpPr>
            <p:cNvPr id="28687" name="Text Box 15"/>
            <p:cNvSpPr txBox="1">
              <a:spLocks noChangeAspect="1" noChangeArrowheads="1"/>
            </p:cNvSpPr>
            <p:nvPr/>
          </p:nvSpPr>
          <p:spPr bwMode="auto">
            <a:xfrm>
              <a:off x="2824" y="1321"/>
              <a:ext cx="260" cy="231"/>
            </a:xfrm>
            <a:prstGeom prst="rect">
              <a:avLst/>
            </a:prstGeom>
            <a:noFill/>
            <a:ln w="9525">
              <a:noFill/>
              <a:miter lim="800000"/>
              <a:headEnd/>
              <a:tailEnd/>
            </a:ln>
          </p:spPr>
          <p:txBody>
            <a:bodyPr wrap="none">
              <a:spAutoFit/>
            </a:bodyPr>
            <a:lstStyle/>
            <a:p>
              <a:r>
                <a:rPr lang="en-US" sz="1800">
                  <a:latin typeface="Arial" charset="0"/>
                </a:rPr>
                <a:t>…</a:t>
              </a:r>
            </a:p>
          </p:txBody>
        </p:sp>
        <p:sp>
          <p:nvSpPr>
            <p:cNvPr id="28688" name="Text Box 16"/>
            <p:cNvSpPr txBox="1">
              <a:spLocks noChangeAspect="1" noChangeArrowheads="1"/>
            </p:cNvSpPr>
            <p:nvPr/>
          </p:nvSpPr>
          <p:spPr bwMode="auto">
            <a:xfrm>
              <a:off x="601" y="1916"/>
              <a:ext cx="273" cy="231"/>
            </a:xfrm>
            <a:prstGeom prst="rect">
              <a:avLst/>
            </a:prstGeom>
            <a:noFill/>
            <a:ln w="9525">
              <a:noFill/>
              <a:miter lim="800000"/>
              <a:headEnd/>
              <a:tailEnd/>
            </a:ln>
          </p:spPr>
          <p:txBody>
            <a:bodyPr wrap="none">
              <a:spAutoFit/>
            </a:bodyPr>
            <a:lstStyle/>
            <a:p>
              <a:r>
                <a:rPr lang="en-US" sz="1800">
                  <a:latin typeface="Arial" charset="0"/>
                </a:rPr>
                <a:t>H</a:t>
              </a:r>
              <a:r>
                <a:rPr lang="en-US" sz="1800" baseline="-25000">
                  <a:latin typeface="Arial" charset="0"/>
                </a:rPr>
                <a:t>1</a:t>
              </a:r>
            </a:p>
          </p:txBody>
        </p:sp>
        <p:sp>
          <p:nvSpPr>
            <p:cNvPr id="28689" name="Oval 17"/>
            <p:cNvSpPr>
              <a:spLocks noChangeAspect="1" noChangeArrowheads="1"/>
            </p:cNvSpPr>
            <p:nvPr/>
          </p:nvSpPr>
          <p:spPr bwMode="auto">
            <a:xfrm>
              <a:off x="525" y="1852"/>
              <a:ext cx="383" cy="340"/>
            </a:xfrm>
            <a:prstGeom prst="ellipse">
              <a:avLst/>
            </a:prstGeom>
            <a:noFill/>
            <a:ln w="25400">
              <a:solidFill>
                <a:schemeClr val="tx1"/>
              </a:solidFill>
              <a:round/>
              <a:headEnd/>
              <a:tailEnd/>
            </a:ln>
          </p:spPr>
          <p:txBody>
            <a:bodyPr wrap="none" anchor="ctr"/>
            <a:lstStyle/>
            <a:p>
              <a:pPr eaLnBrk="0" hangingPunct="0"/>
              <a:endParaRPr lang="en-US"/>
            </a:p>
          </p:txBody>
        </p:sp>
        <p:sp>
          <p:nvSpPr>
            <p:cNvPr id="28690" name="Text Box 18"/>
            <p:cNvSpPr txBox="1">
              <a:spLocks noChangeAspect="1" noChangeArrowheads="1"/>
            </p:cNvSpPr>
            <p:nvPr/>
          </p:nvSpPr>
          <p:spPr bwMode="auto">
            <a:xfrm>
              <a:off x="1905" y="1916"/>
              <a:ext cx="273" cy="231"/>
            </a:xfrm>
            <a:prstGeom prst="rect">
              <a:avLst/>
            </a:prstGeom>
            <a:noFill/>
            <a:ln w="9525">
              <a:noFill/>
              <a:miter lim="800000"/>
              <a:headEnd/>
              <a:tailEnd/>
            </a:ln>
          </p:spPr>
          <p:txBody>
            <a:bodyPr wrap="none">
              <a:spAutoFit/>
            </a:bodyPr>
            <a:lstStyle/>
            <a:p>
              <a:r>
                <a:rPr lang="en-US" sz="1800">
                  <a:latin typeface="Arial" charset="0"/>
                </a:rPr>
                <a:t>H</a:t>
              </a:r>
              <a:r>
                <a:rPr lang="en-US" sz="1800" baseline="-25000">
                  <a:latin typeface="Arial" charset="0"/>
                </a:rPr>
                <a:t>2</a:t>
              </a:r>
            </a:p>
          </p:txBody>
        </p:sp>
        <p:sp>
          <p:nvSpPr>
            <p:cNvPr id="28691" name="Oval 19"/>
            <p:cNvSpPr>
              <a:spLocks noChangeAspect="1" noChangeArrowheads="1"/>
            </p:cNvSpPr>
            <p:nvPr/>
          </p:nvSpPr>
          <p:spPr bwMode="auto">
            <a:xfrm>
              <a:off x="1829" y="1852"/>
              <a:ext cx="383" cy="340"/>
            </a:xfrm>
            <a:prstGeom prst="ellipse">
              <a:avLst/>
            </a:prstGeom>
            <a:noFill/>
            <a:ln w="25400">
              <a:solidFill>
                <a:schemeClr val="tx1"/>
              </a:solidFill>
              <a:round/>
              <a:headEnd/>
              <a:tailEnd/>
            </a:ln>
          </p:spPr>
          <p:txBody>
            <a:bodyPr wrap="none" anchor="ctr"/>
            <a:lstStyle/>
            <a:p>
              <a:pPr eaLnBrk="0" hangingPunct="0"/>
              <a:endParaRPr lang="en-US"/>
            </a:p>
          </p:txBody>
        </p:sp>
        <p:sp>
          <p:nvSpPr>
            <p:cNvPr id="28692" name="Text Box 20"/>
            <p:cNvSpPr txBox="1">
              <a:spLocks noChangeAspect="1" noChangeArrowheads="1"/>
            </p:cNvSpPr>
            <p:nvPr/>
          </p:nvSpPr>
          <p:spPr bwMode="auto">
            <a:xfrm>
              <a:off x="3596" y="1916"/>
              <a:ext cx="273" cy="231"/>
            </a:xfrm>
            <a:prstGeom prst="rect">
              <a:avLst/>
            </a:prstGeom>
            <a:noFill/>
            <a:ln w="9525">
              <a:noFill/>
              <a:miter lim="800000"/>
              <a:headEnd/>
              <a:tailEnd/>
            </a:ln>
          </p:spPr>
          <p:txBody>
            <a:bodyPr wrap="none">
              <a:spAutoFit/>
            </a:bodyPr>
            <a:lstStyle/>
            <a:p>
              <a:r>
                <a:rPr lang="en-US" sz="1800">
                  <a:latin typeface="Arial" charset="0"/>
                </a:rPr>
                <a:t>H</a:t>
              </a:r>
              <a:r>
                <a:rPr lang="en-US" sz="1800" baseline="-25000">
                  <a:latin typeface="Arial" charset="0"/>
                </a:rPr>
                <a:t>n</a:t>
              </a:r>
            </a:p>
          </p:txBody>
        </p:sp>
        <p:sp>
          <p:nvSpPr>
            <p:cNvPr id="28693" name="Oval 21"/>
            <p:cNvSpPr>
              <a:spLocks noChangeAspect="1" noChangeArrowheads="1"/>
            </p:cNvSpPr>
            <p:nvPr/>
          </p:nvSpPr>
          <p:spPr bwMode="auto">
            <a:xfrm>
              <a:off x="3520" y="1852"/>
              <a:ext cx="384" cy="34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28694" name="AutoShape 22"/>
            <p:cNvCxnSpPr>
              <a:cxnSpLocks noChangeAspect="1" noChangeShapeType="1"/>
              <a:stCxn id="28679" idx="4"/>
              <a:endCxn id="28689" idx="0"/>
            </p:cNvCxnSpPr>
            <p:nvPr/>
          </p:nvCxnSpPr>
          <p:spPr bwMode="auto">
            <a:xfrm>
              <a:off x="717" y="1646"/>
              <a:ext cx="0" cy="199"/>
            </a:xfrm>
            <a:prstGeom prst="straightConnector1">
              <a:avLst/>
            </a:prstGeom>
            <a:noFill/>
            <a:ln w="28575">
              <a:solidFill>
                <a:schemeClr val="tx1"/>
              </a:solidFill>
              <a:round/>
              <a:headEnd/>
              <a:tailEnd type="triangle" w="med" len="med"/>
            </a:ln>
          </p:spPr>
        </p:cxnSp>
        <p:cxnSp>
          <p:nvCxnSpPr>
            <p:cNvPr id="28695" name="AutoShape 23"/>
            <p:cNvCxnSpPr>
              <a:cxnSpLocks noChangeAspect="1" noChangeShapeType="1"/>
              <a:stCxn id="28685" idx="4"/>
              <a:endCxn id="28693" idx="0"/>
            </p:cNvCxnSpPr>
            <p:nvPr/>
          </p:nvCxnSpPr>
          <p:spPr bwMode="auto">
            <a:xfrm>
              <a:off x="3712" y="1646"/>
              <a:ext cx="0" cy="199"/>
            </a:xfrm>
            <a:prstGeom prst="straightConnector1">
              <a:avLst/>
            </a:prstGeom>
            <a:noFill/>
            <a:ln w="28575">
              <a:solidFill>
                <a:schemeClr val="tx1"/>
              </a:solidFill>
              <a:round/>
              <a:headEnd/>
              <a:tailEnd type="triangle" w="med" len="med"/>
            </a:ln>
          </p:spPr>
        </p:cxnSp>
        <p:cxnSp>
          <p:nvCxnSpPr>
            <p:cNvPr id="28696" name="AutoShape 24"/>
            <p:cNvCxnSpPr>
              <a:cxnSpLocks noChangeAspect="1" noChangeShapeType="1"/>
              <a:stCxn id="28681" idx="4"/>
              <a:endCxn id="28691" idx="0"/>
            </p:cNvCxnSpPr>
            <p:nvPr/>
          </p:nvCxnSpPr>
          <p:spPr bwMode="auto">
            <a:xfrm>
              <a:off x="2020" y="1646"/>
              <a:ext cx="0" cy="199"/>
            </a:xfrm>
            <a:prstGeom prst="straightConnector1">
              <a:avLst/>
            </a:prstGeom>
            <a:noFill/>
            <a:ln w="28575">
              <a:solidFill>
                <a:schemeClr val="tx1"/>
              </a:solidFill>
              <a:round/>
              <a:headEnd/>
              <a:tailEnd type="triangle" w="med" len="med"/>
            </a:ln>
          </p:spPr>
        </p:cxnSp>
      </p:grpSp>
      <p:sp>
        <p:nvSpPr>
          <p:cNvPr id="25" name="Slide Number Placeholder 24"/>
          <p:cNvSpPr>
            <a:spLocks noGrp="1"/>
          </p:cNvSpPr>
          <p:nvPr>
            <p:ph type="sldNum" sz="quarter" idx="12"/>
          </p:nvPr>
        </p:nvSpPr>
        <p:spPr/>
        <p:txBody>
          <a:bodyPr/>
          <a:lstStyle/>
          <a:p>
            <a:pPr>
              <a:defRPr/>
            </a:pPr>
            <a:fld id="{BFD252A0-D645-4B3C-B769-81D2097AD509}" type="slidenum">
              <a:rPr lang="en-US" smtClean="0"/>
              <a:pPr>
                <a:defRPr/>
              </a:pPr>
              <a:t>219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9554">
                                            <p:txEl>
                                              <p:pRg st="0" end="0"/>
                                            </p:txEl>
                                          </p:spTgt>
                                        </p:tgtEl>
                                        <p:attrNameLst>
                                          <p:attrName>style.visibility</p:attrName>
                                        </p:attrNameLst>
                                      </p:cBhvr>
                                      <p:to>
                                        <p:strVal val="visible"/>
                                      </p:to>
                                    </p:set>
                                  </p:childTnLst>
                                  <p:subTnLst>
                                    <p:animClr>
                                      <p:cBhvr override="childStyle">
                                        <p:cTn dur="1" fill="hold" display="0" masterRel="nextClick" afterEffect="1"/>
                                        <p:tgtEl>
                                          <p:spTgt spid="279554">
                                            <p:txEl>
                                              <p:pRg st="0" end="0"/>
                                            </p:txEl>
                                          </p:spTgt>
                                        </p:tgtEl>
                                        <p:attrNameLst>
                                          <p:attrName>ppt_c</p:attrName>
                                        </p:attrNameLst>
                                      </p:cBhvr>
                                      <p:to>
                                        <a:srgbClr val="969696"/>
                                      </p:to>
                                    </p:animClr>
                                  </p:subTnLst>
                                </p:cTn>
                              </p:par>
                              <p:par>
                                <p:cTn id="7" presetID="1" presetClass="entr" presetSubtype="0" fill="hold" grpId="0" nodeType="withEffect">
                                  <p:stCondLst>
                                    <p:cond delay="0"/>
                                  </p:stCondLst>
                                  <p:childTnLst>
                                    <p:set>
                                      <p:cBhvr>
                                        <p:cTn id="8" dur="1" fill="hold">
                                          <p:stCondLst>
                                            <p:cond delay="0"/>
                                          </p:stCondLst>
                                        </p:cTn>
                                        <p:tgtEl>
                                          <p:spTgt spid="279554">
                                            <p:txEl>
                                              <p:pRg st="1" end="1"/>
                                            </p:txEl>
                                          </p:spTgt>
                                        </p:tgtEl>
                                        <p:attrNameLst>
                                          <p:attrName>style.visibility</p:attrName>
                                        </p:attrNameLst>
                                      </p:cBhvr>
                                      <p:to>
                                        <p:strVal val="visible"/>
                                      </p:to>
                                    </p:set>
                                  </p:childTnLst>
                                  <p:subTnLst>
                                    <p:animClr>
                                      <p:cBhvr override="childStyle">
                                        <p:cTn dur="1" fill="hold" display="0" masterRel="nextClick" afterEffect="1"/>
                                        <p:tgtEl>
                                          <p:spTgt spid="279554">
                                            <p:txEl>
                                              <p:pRg st="1" end="1"/>
                                            </p:txEl>
                                          </p:spTgt>
                                        </p:tgtEl>
                                        <p:attrNameLst>
                                          <p:attrName>ppt_c</p:attrName>
                                        </p:attrNameLst>
                                      </p:cBhvr>
                                      <p:to>
                                        <a:srgbClr val="969696"/>
                                      </p:to>
                                    </p:animClr>
                                  </p:subTnLst>
                                </p:cTn>
                              </p:par>
                              <p:par>
                                <p:cTn id="9" presetID="1" presetClass="entr" presetSubtype="0" fill="hold" grpId="0" nodeType="withEffect">
                                  <p:stCondLst>
                                    <p:cond delay="0"/>
                                  </p:stCondLst>
                                  <p:childTnLst>
                                    <p:set>
                                      <p:cBhvr>
                                        <p:cTn id="10" dur="1" fill="hold">
                                          <p:stCondLst>
                                            <p:cond delay="0"/>
                                          </p:stCondLst>
                                        </p:cTn>
                                        <p:tgtEl>
                                          <p:spTgt spid="279554">
                                            <p:txEl>
                                              <p:pRg st="2" end="2"/>
                                            </p:txEl>
                                          </p:spTgt>
                                        </p:tgtEl>
                                        <p:attrNameLst>
                                          <p:attrName>style.visibility</p:attrName>
                                        </p:attrNameLst>
                                      </p:cBhvr>
                                      <p:to>
                                        <p:strVal val="visible"/>
                                      </p:to>
                                    </p:set>
                                  </p:childTnLst>
                                  <p:subTnLst>
                                    <p:animClr>
                                      <p:cBhvr override="childStyle">
                                        <p:cTn dur="1" fill="hold" display="0" masterRel="nextClick" afterEffect="1"/>
                                        <p:tgtEl>
                                          <p:spTgt spid="279554">
                                            <p:txEl>
                                              <p:pRg st="2" end="2"/>
                                            </p:txEl>
                                          </p:spTgt>
                                        </p:tgtEl>
                                        <p:attrNameLst>
                                          <p:attrName>ppt_c</p:attrName>
                                        </p:attrNameLst>
                                      </p:cBhvr>
                                      <p:to>
                                        <a:srgbClr val="969696"/>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9554">
                                            <p:txEl>
                                              <p:pRg st="3" end="3"/>
                                            </p:txEl>
                                          </p:spTgt>
                                        </p:tgtEl>
                                        <p:attrNameLst>
                                          <p:attrName>style.visibility</p:attrName>
                                        </p:attrNameLst>
                                      </p:cBhvr>
                                      <p:to>
                                        <p:strVal val="visible"/>
                                      </p:to>
                                    </p:set>
                                  </p:childTnLst>
                                  <p:subTnLst>
                                    <p:animClr>
                                      <p:cBhvr override="childStyle">
                                        <p:cTn dur="1" fill="hold" display="0" masterRel="nextClick" afterEffect="1"/>
                                        <p:tgtEl>
                                          <p:spTgt spid="279554">
                                            <p:txEl>
                                              <p:pRg st="3" end="3"/>
                                            </p:txEl>
                                          </p:spTgt>
                                        </p:tgtEl>
                                        <p:attrNameLst>
                                          <p:attrName>ppt_c</p:attrName>
                                        </p:attrNameLst>
                                      </p:cBhvr>
                                      <p:to>
                                        <a:srgbClr val="969696"/>
                                      </p:to>
                                    </p:animClr>
                                  </p:subTnLst>
                                </p:cTn>
                              </p:par>
                              <p:par>
                                <p:cTn id="15" presetID="1" presetClass="entr" presetSubtype="0" fill="hold" grpId="0" nodeType="withEffect">
                                  <p:stCondLst>
                                    <p:cond delay="0"/>
                                  </p:stCondLst>
                                  <p:childTnLst>
                                    <p:set>
                                      <p:cBhvr>
                                        <p:cTn id="16" dur="1" fill="hold">
                                          <p:stCondLst>
                                            <p:cond delay="0"/>
                                          </p:stCondLst>
                                        </p:cTn>
                                        <p:tgtEl>
                                          <p:spTgt spid="279554">
                                            <p:txEl>
                                              <p:pRg st="4" end="4"/>
                                            </p:txEl>
                                          </p:spTgt>
                                        </p:tgtEl>
                                        <p:attrNameLst>
                                          <p:attrName>style.visibility</p:attrName>
                                        </p:attrNameLst>
                                      </p:cBhvr>
                                      <p:to>
                                        <p:strVal val="visible"/>
                                      </p:to>
                                    </p:set>
                                  </p:childTnLst>
                                  <p:subTnLst>
                                    <p:animClr>
                                      <p:cBhvr override="childStyle">
                                        <p:cTn dur="1" fill="hold" display="0" masterRel="nextClick" afterEffect="1"/>
                                        <p:tgtEl>
                                          <p:spTgt spid="279554">
                                            <p:txEl>
                                              <p:pRg st="4" end="4"/>
                                            </p:txEl>
                                          </p:spTgt>
                                        </p:tgtEl>
                                        <p:attrNameLst>
                                          <p:attrName>ppt_c</p:attrName>
                                        </p:attrNameLst>
                                      </p:cBhvr>
                                      <p:to>
                                        <a:srgbClr val="969696"/>
                                      </p:to>
                                    </p:animClr>
                                  </p:subTnLst>
                                </p:cTn>
                              </p:par>
                              <p:par>
                                <p:cTn id="17" presetID="1" presetClass="entr" presetSubtype="0" fill="hold" grpId="0" nodeType="withEffect">
                                  <p:stCondLst>
                                    <p:cond delay="0"/>
                                  </p:stCondLst>
                                  <p:childTnLst>
                                    <p:set>
                                      <p:cBhvr>
                                        <p:cTn id="18" dur="1" fill="hold">
                                          <p:stCondLst>
                                            <p:cond delay="0"/>
                                          </p:stCondLst>
                                        </p:cTn>
                                        <p:tgtEl>
                                          <p:spTgt spid="279554">
                                            <p:txEl>
                                              <p:pRg st="5" end="5"/>
                                            </p:txEl>
                                          </p:spTgt>
                                        </p:tgtEl>
                                        <p:attrNameLst>
                                          <p:attrName>style.visibility</p:attrName>
                                        </p:attrNameLst>
                                      </p:cBhvr>
                                      <p:to>
                                        <p:strVal val="visible"/>
                                      </p:to>
                                    </p:set>
                                  </p:childTnLst>
                                  <p:subTnLst>
                                    <p:animClr>
                                      <p:cBhvr override="childStyle">
                                        <p:cTn dur="1" fill="hold" display="0" masterRel="nextClick" afterEffect="1"/>
                                        <p:tgtEl>
                                          <p:spTgt spid="279554">
                                            <p:txEl>
                                              <p:pRg st="5" end="5"/>
                                            </p:txEl>
                                          </p:spTgt>
                                        </p:tgtEl>
                                        <p:attrNameLst>
                                          <p:attrName>ppt_c</p:attrName>
                                        </p:attrNameLst>
                                      </p:cBhvr>
                                      <p:to>
                                        <a:srgbClr val="969696"/>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9554">
                                            <p:txEl>
                                              <p:pRg st="6" end="6"/>
                                            </p:txEl>
                                          </p:spTgt>
                                        </p:tgtEl>
                                        <p:attrNameLst>
                                          <p:attrName>style.visibility</p:attrName>
                                        </p:attrNameLst>
                                      </p:cBhvr>
                                      <p:to>
                                        <p:strVal val="visible"/>
                                      </p:to>
                                    </p:set>
                                  </p:childTnLst>
                                  <p:subTnLst>
                                    <p:animClr>
                                      <p:cBhvr override="childStyle">
                                        <p:cTn dur="1" fill="hold" display="0" masterRel="nextClick" afterEffect="1"/>
                                        <p:tgtEl>
                                          <p:spTgt spid="279554">
                                            <p:txEl>
                                              <p:pRg st="6" end="6"/>
                                            </p:txEl>
                                          </p:spTgt>
                                        </p:tgtEl>
                                        <p:attrNameLst>
                                          <p:attrName>ppt_c</p:attrName>
                                        </p:attrNameLst>
                                      </p:cBhvr>
                                      <p:to>
                                        <a:srgbClr val="969696"/>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554" grpId="0" build="p"/>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 name="Rectangle 30"/>
          <p:cNvSpPr/>
          <p:nvPr/>
        </p:nvSpPr>
        <p:spPr bwMode="auto">
          <a:xfrm>
            <a:off x="457200" y="5791200"/>
            <a:ext cx="5638800" cy="533400"/>
          </a:xfrm>
          <a:prstGeom prst="rect">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charset="0"/>
            </a:endParaRPr>
          </a:p>
        </p:txBody>
      </p:sp>
      <p:sp>
        <p:nvSpPr>
          <p:cNvPr id="2052" name="Rectangle 2"/>
          <p:cNvSpPr>
            <a:spLocks noGrp="1" noChangeArrowheads="1"/>
          </p:cNvSpPr>
          <p:nvPr>
            <p:ph type="title"/>
          </p:nvPr>
        </p:nvSpPr>
        <p:spPr>
          <a:xfrm>
            <a:off x="838200" y="457200"/>
            <a:ext cx="8305800" cy="1462088"/>
          </a:xfrm>
        </p:spPr>
        <p:txBody>
          <a:bodyPr/>
          <a:lstStyle/>
          <a:p>
            <a:pPr eaLnBrk="1" hangingPunct="1"/>
            <a:r>
              <a:rPr lang="en-US" sz="3600" dirty="0" smtClean="0"/>
              <a:t>Genotype Error Detection- </a:t>
            </a:r>
            <a:br>
              <a:rPr lang="en-US" sz="3600" dirty="0" smtClean="0"/>
            </a:br>
            <a:r>
              <a:rPr lang="en-US" sz="3600" dirty="0" smtClean="0"/>
              <a:t>Likelihood Sensitivity Approach to Error Detection [Becker et al. 06]</a:t>
            </a:r>
          </a:p>
        </p:txBody>
      </p:sp>
      <p:grpSp>
        <p:nvGrpSpPr>
          <p:cNvPr id="2053" name="Group 3"/>
          <p:cNvGrpSpPr>
            <a:grpSpLocks/>
          </p:cNvGrpSpPr>
          <p:nvPr/>
        </p:nvGrpSpPr>
        <p:grpSpPr bwMode="auto">
          <a:xfrm>
            <a:off x="304800" y="2057400"/>
            <a:ext cx="8610600" cy="2514600"/>
            <a:chOff x="192" y="1296"/>
            <a:chExt cx="5424" cy="1584"/>
          </a:xfrm>
        </p:grpSpPr>
        <p:sp>
          <p:nvSpPr>
            <p:cNvPr id="2068" name="Rectangle 4"/>
            <p:cNvSpPr>
              <a:spLocks noChangeArrowheads="1"/>
            </p:cNvSpPr>
            <p:nvPr/>
          </p:nvSpPr>
          <p:spPr bwMode="auto">
            <a:xfrm>
              <a:off x="192" y="1296"/>
              <a:ext cx="5424" cy="1584"/>
            </a:xfrm>
            <a:prstGeom prst="rect">
              <a:avLst/>
            </a:prstGeom>
            <a:noFill/>
            <a:ln w="9525">
              <a:solidFill>
                <a:schemeClr val="tx1"/>
              </a:solidFill>
              <a:miter lim="800000"/>
              <a:headEnd/>
              <a:tailEnd/>
            </a:ln>
          </p:spPr>
          <p:txBody>
            <a:bodyPr wrap="none" anchor="ctr"/>
            <a:lstStyle/>
            <a:p>
              <a:pPr eaLnBrk="0" hangingPunct="0"/>
              <a:endParaRPr lang="en-US"/>
            </a:p>
          </p:txBody>
        </p:sp>
        <p:sp>
          <p:nvSpPr>
            <p:cNvPr id="2069" name="Oval 5"/>
            <p:cNvSpPr>
              <a:spLocks noChangeArrowheads="1"/>
            </p:cNvSpPr>
            <p:nvPr/>
          </p:nvSpPr>
          <p:spPr bwMode="auto">
            <a:xfrm>
              <a:off x="480" y="1584"/>
              <a:ext cx="1008" cy="432"/>
            </a:xfrm>
            <a:prstGeom prst="ellipse">
              <a:avLst/>
            </a:prstGeom>
            <a:solidFill>
              <a:schemeClr val="accent1"/>
            </a:solidFill>
            <a:ln w="9525">
              <a:solidFill>
                <a:schemeClr val="tx1"/>
              </a:solidFill>
              <a:round/>
              <a:headEnd/>
              <a:tailEnd/>
            </a:ln>
          </p:spPr>
          <p:txBody>
            <a:bodyPr wrap="none" anchor="ctr"/>
            <a:lstStyle/>
            <a:p>
              <a:pPr algn="ctr" eaLnBrk="0" hangingPunct="0"/>
              <a:r>
                <a:rPr lang="en-US"/>
                <a:t>0 1 2 1 0 2</a:t>
              </a:r>
            </a:p>
          </p:txBody>
        </p:sp>
        <p:sp>
          <p:nvSpPr>
            <p:cNvPr id="2070" name="Oval 6"/>
            <p:cNvSpPr>
              <a:spLocks noChangeArrowheads="1"/>
            </p:cNvSpPr>
            <p:nvPr/>
          </p:nvSpPr>
          <p:spPr bwMode="auto">
            <a:xfrm>
              <a:off x="2016" y="2352"/>
              <a:ext cx="912" cy="432"/>
            </a:xfrm>
            <a:prstGeom prst="ellipse">
              <a:avLst/>
            </a:prstGeom>
            <a:solidFill>
              <a:schemeClr val="accent1"/>
            </a:solidFill>
            <a:ln w="9525">
              <a:solidFill>
                <a:schemeClr val="tx1"/>
              </a:solidFill>
              <a:round/>
              <a:headEnd/>
              <a:tailEnd/>
            </a:ln>
          </p:spPr>
          <p:txBody>
            <a:bodyPr wrap="none" anchor="ctr"/>
            <a:lstStyle/>
            <a:p>
              <a:pPr algn="ctr" eaLnBrk="0" hangingPunct="0"/>
              <a:r>
                <a:rPr lang="en-US" dirty="0"/>
                <a:t>0 2 2 1 0 2</a:t>
              </a:r>
            </a:p>
          </p:txBody>
        </p:sp>
        <p:sp>
          <p:nvSpPr>
            <p:cNvPr id="2071" name="Oval 7"/>
            <p:cNvSpPr>
              <a:spLocks noChangeArrowheads="1"/>
            </p:cNvSpPr>
            <p:nvPr/>
          </p:nvSpPr>
          <p:spPr bwMode="auto">
            <a:xfrm>
              <a:off x="3072" y="1584"/>
              <a:ext cx="912" cy="432"/>
            </a:xfrm>
            <a:prstGeom prst="ellipse">
              <a:avLst/>
            </a:prstGeom>
            <a:solidFill>
              <a:schemeClr val="accent1"/>
            </a:solidFill>
            <a:ln w="9525">
              <a:solidFill>
                <a:schemeClr val="tx1"/>
              </a:solidFill>
              <a:round/>
              <a:headEnd/>
              <a:tailEnd/>
            </a:ln>
          </p:spPr>
          <p:txBody>
            <a:bodyPr wrap="none" anchor="ctr"/>
            <a:lstStyle/>
            <a:p>
              <a:pPr algn="ctr" eaLnBrk="0" hangingPunct="0"/>
              <a:r>
                <a:rPr lang="en-US"/>
                <a:t>0 2 2 1 0 2</a:t>
              </a:r>
            </a:p>
          </p:txBody>
        </p:sp>
        <p:sp>
          <p:nvSpPr>
            <p:cNvPr id="2072" name="Text Box 8"/>
            <p:cNvSpPr txBox="1">
              <a:spLocks noChangeArrowheads="1"/>
            </p:cNvSpPr>
            <p:nvPr/>
          </p:nvSpPr>
          <p:spPr bwMode="auto">
            <a:xfrm>
              <a:off x="672" y="1344"/>
              <a:ext cx="624" cy="231"/>
            </a:xfrm>
            <a:prstGeom prst="rect">
              <a:avLst/>
            </a:prstGeom>
            <a:noFill/>
            <a:ln w="9525">
              <a:noFill/>
              <a:miter lim="800000"/>
              <a:headEnd/>
              <a:tailEnd/>
            </a:ln>
          </p:spPr>
          <p:txBody>
            <a:bodyPr>
              <a:spAutoFit/>
            </a:bodyPr>
            <a:lstStyle/>
            <a:p>
              <a:pPr eaLnBrk="0" hangingPunct="0">
                <a:spcBef>
                  <a:spcPct val="50000"/>
                </a:spcBef>
              </a:pPr>
              <a:r>
                <a:rPr lang="en-US"/>
                <a:t>Mother</a:t>
              </a:r>
            </a:p>
          </p:txBody>
        </p:sp>
        <p:sp>
          <p:nvSpPr>
            <p:cNvPr id="2073" name="Text Box 9"/>
            <p:cNvSpPr txBox="1">
              <a:spLocks noChangeArrowheads="1"/>
            </p:cNvSpPr>
            <p:nvPr/>
          </p:nvSpPr>
          <p:spPr bwMode="auto">
            <a:xfrm>
              <a:off x="3168" y="1344"/>
              <a:ext cx="912" cy="231"/>
            </a:xfrm>
            <a:prstGeom prst="rect">
              <a:avLst/>
            </a:prstGeom>
            <a:noFill/>
            <a:ln w="9525">
              <a:noFill/>
              <a:miter lim="800000"/>
              <a:headEnd/>
              <a:tailEnd/>
            </a:ln>
          </p:spPr>
          <p:txBody>
            <a:bodyPr>
              <a:spAutoFit/>
            </a:bodyPr>
            <a:lstStyle/>
            <a:p>
              <a:pPr eaLnBrk="0" hangingPunct="0">
                <a:spcBef>
                  <a:spcPct val="50000"/>
                </a:spcBef>
              </a:pPr>
              <a:r>
                <a:rPr lang="en-US"/>
                <a:t> Father</a:t>
              </a:r>
            </a:p>
          </p:txBody>
        </p:sp>
        <p:sp>
          <p:nvSpPr>
            <p:cNvPr id="2074" name="Text Box 10"/>
            <p:cNvSpPr txBox="1">
              <a:spLocks noChangeArrowheads="1"/>
            </p:cNvSpPr>
            <p:nvPr/>
          </p:nvSpPr>
          <p:spPr bwMode="auto">
            <a:xfrm>
              <a:off x="2256" y="2160"/>
              <a:ext cx="912" cy="231"/>
            </a:xfrm>
            <a:prstGeom prst="rect">
              <a:avLst/>
            </a:prstGeom>
            <a:noFill/>
            <a:ln w="9525">
              <a:noFill/>
              <a:miter lim="800000"/>
              <a:headEnd/>
              <a:tailEnd/>
            </a:ln>
          </p:spPr>
          <p:txBody>
            <a:bodyPr>
              <a:spAutoFit/>
            </a:bodyPr>
            <a:lstStyle/>
            <a:p>
              <a:pPr eaLnBrk="0" hangingPunct="0">
                <a:spcBef>
                  <a:spcPct val="50000"/>
                </a:spcBef>
              </a:pPr>
              <a:r>
                <a:rPr lang="en-US" dirty="0"/>
                <a:t>Child</a:t>
              </a:r>
            </a:p>
          </p:txBody>
        </p:sp>
      </p:grpSp>
      <p:sp>
        <p:nvSpPr>
          <p:cNvPr id="2054" name="Text Box 12"/>
          <p:cNvSpPr txBox="1">
            <a:spLocks noChangeArrowheads="1"/>
          </p:cNvSpPr>
          <p:nvPr/>
        </p:nvSpPr>
        <p:spPr bwMode="auto">
          <a:xfrm>
            <a:off x="6324600" y="4876800"/>
            <a:ext cx="2362200" cy="1006475"/>
          </a:xfrm>
          <a:prstGeom prst="rect">
            <a:avLst/>
          </a:prstGeom>
          <a:noFill/>
          <a:ln w="9525">
            <a:noFill/>
            <a:miter lim="800000"/>
            <a:headEnd/>
            <a:tailEnd/>
          </a:ln>
        </p:spPr>
        <p:txBody>
          <a:bodyPr>
            <a:spAutoFit/>
          </a:bodyPr>
          <a:lstStyle/>
          <a:p>
            <a:pPr eaLnBrk="0" hangingPunct="0">
              <a:spcBef>
                <a:spcPct val="50000"/>
              </a:spcBef>
            </a:pPr>
            <a:r>
              <a:rPr lang="en-US" sz="2000"/>
              <a:t>Likelihood of best phasing for original trio T </a:t>
            </a:r>
          </a:p>
        </p:txBody>
      </p:sp>
      <p:sp>
        <p:nvSpPr>
          <p:cNvPr id="100387" name="Text Box 35"/>
          <p:cNvSpPr txBox="1">
            <a:spLocks noChangeArrowheads="1"/>
          </p:cNvSpPr>
          <p:nvPr/>
        </p:nvSpPr>
        <p:spPr bwMode="auto">
          <a:xfrm>
            <a:off x="3733800" y="3962400"/>
            <a:ext cx="228600" cy="307777"/>
          </a:xfrm>
          <a:prstGeom prst="rect">
            <a:avLst/>
          </a:prstGeom>
          <a:solidFill>
            <a:srgbClr val="FFFF00"/>
          </a:solidFill>
          <a:ln w="9525">
            <a:noFill/>
            <a:miter lim="800000"/>
            <a:headEnd/>
            <a:tailEnd/>
          </a:ln>
        </p:spPr>
        <p:txBody>
          <a:bodyPr wrap="square" lIns="45720" rIns="45720">
            <a:spAutoFit/>
          </a:bodyPr>
          <a:lstStyle/>
          <a:p>
            <a:pPr algn="ctr" eaLnBrk="0" hangingPunct="0">
              <a:spcBef>
                <a:spcPct val="50000"/>
              </a:spcBef>
            </a:pPr>
            <a:r>
              <a:rPr lang="en-US" dirty="0"/>
              <a:t>?</a:t>
            </a:r>
          </a:p>
        </p:txBody>
      </p:sp>
      <p:grpSp>
        <p:nvGrpSpPr>
          <p:cNvPr id="3" name="Group 39"/>
          <p:cNvGrpSpPr>
            <a:grpSpLocks/>
          </p:cNvGrpSpPr>
          <p:nvPr/>
        </p:nvGrpSpPr>
        <p:grpSpPr bwMode="auto">
          <a:xfrm>
            <a:off x="2362200" y="2590800"/>
            <a:ext cx="6357938" cy="4267200"/>
            <a:chOff x="1488" y="1632"/>
            <a:chExt cx="4005" cy="2688"/>
          </a:xfrm>
        </p:grpSpPr>
        <p:grpSp>
          <p:nvGrpSpPr>
            <p:cNvPr id="2057" name="Group 25"/>
            <p:cNvGrpSpPr>
              <a:grpSpLocks/>
            </p:cNvGrpSpPr>
            <p:nvPr/>
          </p:nvGrpSpPr>
          <p:grpSpPr bwMode="auto">
            <a:xfrm>
              <a:off x="1488" y="1632"/>
              <a:ext cx="3888" cy="1095"/>
              <a:chOff x="1488" y="1632"/>
              <a:chExt cx="3888" cy="1095"/>
            </a:xfrm>
          </p:grpSpPr>
          <p:sp>
            <p:nvSpPr>
              <p:cNvPr id="2059" name="Text Box 26"/>
              <p:cNvSpPr txBox="1">
                <a:spLocks noChangeArrowheads="1"/>
              </p:cNvSpPr>
              <p:nvPr/>
            </p:nvSpPr>
            <p:spPr bwMode="auto">
              <a:xfrm>
                <a:off x="3024" y="2465"/>
                <a:ext cx="1584" cy="262"/>
              </a:xfrm>
              <a:prstGeom prst="rect">
                <a:avLst/>
              </a:prstGeom>
              <a:noFill/>
              <a:ln w="9525">
                <a:noFill/>
                <a:miter lim="800000"/>
                <a:headEnd/>
                <a:tailEnd/>
              </a:ln>
            </p:spPr>
            <p:txBody>
              <a:bodyPr>
                <a:spAutoFit/>
              </a:bodyPr>
              <a:lstStyle/>
              <a:p>
                <a:pPr eaLnBrk="0" hangingPunct="0">
                  <a:lnSpc>
                    <a:spcPct val="50000"/>
                  </a:lnSpc>
                  <a:spcBef>
                    <a:spcPct val="50000"/>
                  </a:spcBef>
                </a:pPr>
                <a:r>
                  <a:rPr lang="en-US" dirty="0"/>
                  <a:t>0 1 0 1 0 1 </a:t>
                </a:r>
                <a:r>
                  <a:rPr lang="en-US" dirty="0" smtClean="0"/>
                  <a:t>H</a:t>
                </a:r>
                <a:r>
                  <a:rPr lang="en-US" i="1" dirty="0" smtClean="0">
                    <a:latin typeface="Times New Roman" pitchFamily="18" charset="0"/>
                  </a:rPr>
                  <a:t>’ </a:t>
                </a:r>
                <a:r>
                  <a:rPr lang="en-US" i="1" baseline="-25000" dirty="0">
                    <a:latin typeface="Times New Roman" pitchFamily="18" charset="0"/>
                  </a:rPr>
                  <a:t>1</a:t>
                </a:r>
                <a:r>
                  <a:rPr lang="en-US" dirty="0"/>
                  <a:t> </a:t>
                </a:r>
              </a:p>
              <a:p>
                <a:pPr eaLnBrk="0" hangingPunct="0">
                  <a:lnSpc>
                    <a:spcPct val="50000"/>
                  </a:lnSpc>
                  <a:spcBef>
                    <a:spcPct val="50000"/>
                  </a:spcBef>
                </a:pPr>
                <a:r>
                  <a:rPr lang="en-US" dirty="0"/>
                  <a:t>0 0 0 1 0 0 </a:t>
                </a:r>
                <a:r>
                  <a:rPr lang="en-US" dirty="0" smtClean="0"/>
                  <a:t>H</a:t>
                </a:r>
                <a:r>
                  <a:rPr lang="en-US" i="1" dirty="0" smtClean="0">
                    <a:latin typeface="Times New Roman" pitchFamily="18" charset="0"/>
                  </a:rPr>
                  <a:t>’ </a:t>
                </a:r>
                <a:r>
                  <a:rPr lang="en-US" i="1" baseline="-25000" dirty="0">
                    <a:latin typeface="Times New Roman" pitchFamily="18" charset="0"/>
                  </a:rPr>
                  <a:t>3</a:t>
                </a:r>
              </a:p>
            </p:txBody>
          </p:sp>
          <p:sp>
            <p:nvSpPr>
              <p:cNvPr id="2060" name="Text Box 27"/>
              <p:cNvSpPr txBox="1">
                <a:spLocks noChangeArrowheads="1"/>
              </p:cNvSpPr>
              <p:nvPr/>
            </p:nvSpPr>
            <p:spPr bwMode="auto">
              <a:xfrm>
                <a:off x="1680" y="1680"/>
                <a:ext cx="1104" cy="262"/>
              </a:xfrm>
              <a:prstGeom prst="rect">
                <a:avLst/>
              </a:prstGeom>
              <a:noFill/>
              <a:ln w="9525">
                <a:noFill/>
                <a:miter lim="800000"/>
                <a:headEnd/>
                <a:tailEnd/>
              </a:ln>
            </p:spPr>
            <p:txBody>
              <a:bodyPr>
                <a:spAutoFit/>
              </a:bodyPr>
              <a:lstStyle/>
              <a:p>
                <a:pPr eaLnBrk="0" hangingPunct="0">
                  <a:lnSpc>
                    <a:spcPct val="50000"/>
                  </a:lnSpc>
                  <a:spcBef>
                    <a:spcPct val="50000"/>
                  </a:spcBef>
                </a:pPr>
                <a:r>
                  <a:rPr lang="en-US" dirty="0"/>
                  <a:t>0 1 0 1 0 1  </a:t>
                </a:r>
                <a:r>
                  <a:rPr lang="en-US" dirty="0" smtClean="0"/>
                  <a:t>H</a:t>
                </a:r>
                <a:r>
                  <a:rPr lang="en-US" i="1" dirty="0" smtClean="0">
                    <a:latin typeface="Times New Roman" pitchFamily="18" charset="0"/>
                  </a:rPr>
                  <a:t>’</a:t>
                </a:r>
                <a:r>
                  <a:rPr lang="en-US" i="1" baseline="-25000" dirty="0" smtClean="0">
                    <a:latin typeface="Times New Roman" pitchFamily="18" charset="0"/>
                  </a:rPr>
                  <a:t>1</a:t>
                </a:r>
                <a:endParaRPr lang="en-US" i="1" baseline="-25000" dirty="0">
                  <a:latin typeface="Times New Roman" pitchFamily="18" charset="0"/>
                </a:endParaRPr>
              </a:p>
              <a:p>
                <a:pPr eaLnBrk="0" hangingPunct="0">
                  <a:lnSpc>
                    <a:spcPct val="50000"/>
                  </a:lnSpc>
                  <a:spcBef>
                    <a:spcPct val="50000"/>
                  </a:spcBef>
                </a:pPr>
                <a:r>
                  <a:rPr lang="en-US" dirty="0"/>
                  <a:t>0 1 1 1 0 0  </a:t>
                </a:r>
                <a:r>
                  <a:rPr lang="en-US" dirty="0" smtClean="0"/>
                  <a:t>H</a:t>
                </a:r>
                <a:r>
                  <a:rPr lang="en-US" i="1" dirty="0" smtClean="0">
                    <a:latin typeface="Times New Roman" pitchFamily="18" charset="0"/>
                  </a:rPr>
                  <a:t>’</a:t>
                </a:r>
                <a:r>
                  <a:rPr lang="en-US" i="1" baseline="-25000" dirty="0" smtClean="0">
                    <a:latin typeface="Times New Roman" pitchFamily="18" charset="0"/>
                  </a:rPr>
                  <a:t>2</a:t>
                </a:r>
                <a:endParaRPr lang="en-US" i="1" dirty="0">
                  <a:latin typeface="Times New Roman" pitchFamily="18" charset="0"/>
                </a:endParaRPr>
              </a:p>
            </p:txBody>
          </p:sp>
          <p:sp>
            <p:nvSpPr>
              <p:cNvPr id="2061" name="Line 28"/>
              <p:cNvSpPr>
                <a:spLocks noChangeShapeType="1"/>
              </p:cNvSpPr>
              <p:nvPr/>
            </p:nvSpPr>
            <p:spPr bwMode="auto">
              <a:xfrm flipV="1">
                <a:off x="1488" y="1728"/>
                <a:ext cx="240" cy="48"/>
              </a:xfrm>
              <a:prstGeom prst="line">
                <a:avLst/>
              </a:prstGeom>
              <a:noFill/>
              <a:ln w="9525">
                <a:solidFill>
                  <a:schemeClr val="tx1"/>
                </a:solidFill>
                <a:round/>
                <a:headEnd/>
                <a:tailEnd/>
              </a:ln>
            </p:spPr>
            <p:txBody>
              <a:bodyPr/>
              <a:lstStyle/>
              <a:p>
                <a:endParaRPr lang="en-US"/>
              </a:p>
            </p:txBody>
          </p:sp>
          <p:sp>
            <p:nvSpPr>
              <p:cNvPr id="2062" name="Line 29"/>
              <p:cNvSpPr>
                <a:spLocks noChangeShapeType="1"/>
              </p:cNvSpPr>
              <p:nvPr/>
            </p:nvSpPr>
            <p:spPr bwMode="auto">
              <a:xfrm>
                <a:off x="1488" y="1824"/>
                <a:ext cx="240" cy="96"/>
              </a:xfrm>
              <a:prstGeom prst="line">
                <a:avLst/>
              </a:prstGeom>
              <a:noFill/>
              <a:ln w="9525">
                <a:solidFill>
                  <a:schemeClr val="tx1"/>
                </a:solidFill>
                <a:round/>
                <a:headEnd/>
                <a:tailEnd/>
              </a:ln>
            </p:spPr>
            <p:txBody>
              <a:bodyPr/>
              <a:lstStyle/>
              <a:p>
                <a:endParaRPr lang="en-US"/>
              </a:p>
            </p:txBody>
          </p:sp>
          <p:sp>
            <p:nvSpPr>
              <p:cNvPr id="2063" name="Text Box 30"/>
              <p:cNvSpPr txBox="1">
                <a:spLocks noChangeArrowheads="1"/>
              </p:cNvSpPr>
              <p:nvPr/>
            </p:nvSpPr>
            <p:spPr bwMode="auto">
              <a:xfrm>
                <a:off x="4176" y="1632"/>
                <a:ext cx="1200" cy="262"/>
              </a:xfrm>
              <a:prstGeom prst="rect">
                <a:avLst/>
              </a:prstGeom>
              <a:noFill/>
              <a:ln w="9525">
                <a:noFill/>
                <a:miter lim="800000"/>
                <a:headEnd/>
                <a:tailEnd/>
              </a:ln>
            </p:spPr>
            <p:txBody>
              <a:bodyPr>
                <a:spAutoFit/>
              </a:bodyPr>
              <a:lstStyle/>
              <a:p>
                <a:pPr eaLnBrk="0" hangingPunct="0">
                  <a:lnSpc>
                    <a:spcPct val="50000"/>
                  </a:lnSpc>
                  <a:spcBef>
                    <a:spcPct val="50000"/>
                  </a:spcBef>
                </a:pPr>
                <a:r>
                  <a:rPr lang="en-US" dirty="0"/>
                  <a:t>0 0 0 1 0 0 </a:t>
                </a:r>
                <a:r>
                  <a:rPr lang="en-US" dirty="0" smtClean="0"/>
                  <a:t> H</a:t>
                </a:r>
                <a:r>
                  <a:rPr lang="en-US" i="1" dirty="0" smtClean="0">
                    <a:latin typeface="Times New Roman" pitchFamily="18" charset="0"/>
                  </a:rPr>
                  <a:t>’ </a:t>
                </a:r>
                <a:r>
                  <a:rPr lang="en-US" i="1" baseline="-25000" dirty="0">
                    <a:latin typeface="Times New Roman" pitchFamily="18" charset="0"/>
                  </a:rPr>
                  <a:t>3</a:t>
                </a:r>
                <a:endParaRPr lang="en-US" i="1" dirty="0">
                  <a:latin typeface="Times New Roman" pitchFamily="18" charset="0"/>
                </a:endParaRPr>
              </a:p>
              <a:p>
                <a:pPr eaLnBrk="0" hangingPunct="0">
                  <a:lnSpc>
                    <a:spcPct val="50000"/>
                  </a:lnSpc>
                  <a:spcBef>
                    <a:spcPct val="50000"/>
                  </a:spcBef>
                </a:pPr>
                <a:r>
                  <a:rPr lang="en-US" dirty="0"/>
                  <a:t>0 1 1 1 0 1  </a:t>
                </a:r>
                <a:r>
                  <a:rPr lang="en-US" dirty="0" smtClean="0"/>
                  <a:t>H</a:t>
                </a:r>
                <a:r>
                  <a:rPr lang="en-US" i="1" dirty="0" smtClean="0">
                    <a:latin typeface="Times New Roman" pitchFamily="18" charset="0"/>
                  </a:rPr>
                  <a:t>’ </a:t>
                </a:r>
                <a:r>
                  <a:rPr lang="en-US" i="1" baseline="-25000" dirty="0">
                    <a:latin typeface="Times New Roman" pitchFamily="18" charset="0"/>
                  </a:rPr>
                  <a:t>4</a:t>
                </a:r>
                <a:endParaRPr lang="en-US" i="1" dirty="0">
                  <a:latin typeface="Times New Roman" pitchFamily="18" charset="0"/>
                </a:endParaRPr>
              </a:p>
            </p:txBody>
          </p:sp>
          <p:sp>
            <p:nvSpPr>
              <p:cNvPr id="2064" name="Line 31"/>
              <p:cNvSpPr>
                <a:spLocks noChangeShapeType="1"/>
              </p:cNvSpPr>
              <p:nvPr/>
            </p:nvSpPr>
            <p:spPr bwMode="auto">
              <a:xfrm flipV="1">
                <a:off x="3936" y="1680"/>
                <a:ext cx="240" cy="96"/>
              </a:xfrm>
              <a:prstGeom prst="line">
                <a:avLst/>
              </a:prstGeom>
              <a:noFill/>
              <a:ln w="9525">
                <a:solidFill>
                  <a:schemeClr val="tx1"/>
                </a:solidFill>
                <a:round/>
                <a:headEnd/>
                <a:tailEnd/>
              </a:ln>
            </p:spPr>
            <p:txBody>
              <a:bodyPr/>
              <a:lstStyle/>
              <a:p>
                <a:endParaRPr lang="en-US"/>
              </a:p>
            </p:txBody>
          </p:sp>
          <p:sp>
            <p:nvSpPr>
              <p:cNvPr id="2065" name="Line 32"/>
              <p:cNvSpPr>
                <a:spLocks noChangeShapeType="1"/>
              </p:cNvSpPr>
              <p:nvPr/>
            </p:nvSpPr>
            <p:spPr bwMode="auto">
              <a:xfrm>
                <a:off x="3936" y="1824"/>
                <a:ext cx="240" cy="48"/>
              </a:xfrm>
              <a:prstGeom prst="line">
                <a:avLst/>
              </a:prstGeom>
              <a:noFill/>
              <a:ln w="9525">
                <a:solidFill>
                  <a:schemeClr val="tx1"/>
                </a:solidFill>
                <a:round/>
                <a:headEnd/>
                <a:tailEnd/>
              </a:ln>
            </p:spPr>
            <p:txBody>
              <a:bodyPr/>
              <a:lstStyle/>
              <a:p>
                <a:endParaRPr lang="en-US"/>
              </a:p>
            </p:txBody>
          </p:sp>
          <p:sp>
            <p:nvSpPr>
              <p:cNvPr id="2066" name="Line 33"/>
              <p:cNvSpPr>
                <a:spLocks noChangeShapeType="1"/>
              </p:cNvSpPr>
              <p:nvPr/>
            </p:nvSpPr>
            <p:spPr bwMode="auto">
              <a:xfrm flipV="1">
                <a:off x="2880" y="2496"/>
                <a:ext cx="192" cy="48"/>
              </a:xfrm>
              <a:prstGeom prst="line">
                <a:avLst/>
              </a:prstGeom>
              <a:noFill/>
              <a:ln w="9525">
                <a:solidFill>
                  <a:schemeClr val="tx1"/>
                </a:solidFill>
                <a:round/>
                <a:headEnd/>
                <a:tailEnd/>
              </a:ln>
            </p:spPr>
            <p:txBody>
              <a:bodyPr/>
              <a:lstStyle/>
              <a:p>
                <a:endParaRPr lang="en-US"/>
              </a:p>
            </p:txBody>
          </p:sp>
          <p:sp>
            <p:nvSpPr>
              <p:cNvPr id="2067" name="Line 34"/>
              <p:cNvSpPr>
                <a:spLocks noChangeShapeType="1"/>
              </p:cNvSpPr>
              <p:nvPr/>
            </p:nvSpPr>
            <p:spPr bwMode="auto">
              <a:xfrm>
                <a:off x="2880" y="2592"/>
                <a:ext cx="192" cy="48"/>
              </a:xfrm>
              <a:prstGeom prst="line">
                <a:avLst/>
              </a:prstGeom>
              <a:noFill/>
              <a:ln w="9525">
                <a:solidFill>
                  <a:schemeClr val="tx1"/>
                </a:solidFill>
                <a:round/>
                <a:headEnd/>
                <a:tailEnd/>
              </a:ln>
            </p:spPr>
            <p:txBody>
              <a:bodyPr/>
              <a:lstStyle/>
              <a:p>
                <a:endParaRPr lang="en-US"/>
              </a:p>
            </p:txBody>
          </p:sp>
        </p:grpSp>
        <p:sp>
          <p:nvSpPr>
            <p:cNvPr id="2058" name="Text Box 36"/>
            <p:cNvSpPr txBox="1">
              <a:spLocks noChangeArrowheads="1"/>
            </p:cNvSpPr>
            <p:nvPr/>
          </p:nvSpPr>
          <p:spPr bwMode="auto">
            <a:xfrm>
              <a:off x="4005" y="3686"/>
              <a:ext cx="1488" cy="634"/>
            </a:xfrm>
            <a:prstGeom prst="rect">
              <a:avLst/>
            </a:prstGeom>
            <a:solidFill>
              <a:srgbClr val="FFFF00"/>
            </a:solidFill>
            <a:ln w="9525">
              <a:noFill/>
              <a:miter lim="800000"/>
              <a:headEnd/>
              <a:tailEnd/>
            </a:ln>
          </p:spPr>
          <p:txBody>
            <a:bodyPr>
              <a:spAutoFit/>
            </a:bodyPr>
            <a:lstStyle/>
            <a:p>
              <a:pPr eaLnBrk="0" hangingPunct="0">
                <a:spcBef>
                  <a:spcPct val="50000"/>
                </a:spcBef>
              </a:pPr>
              <a:r>
                <a:rPr lang="en-US" sz="2000" dirty="0"/>
                <a:t>Likelihood of best phasing for modified trio T’ </a:t>
              </a:r>
            </a:p>
          </p:txBody>
        </p:sp>
      </p:grpSp>
      <p:sp>
        <p:nvSpPr>
          <p:cNvPr id="27" name="Slide Number Placeholder 26"/>
          <p:cNvSpPr>
            <a:spLocks noGrp="1"/>
          </p:cNvSpPr>
          <p:nvPr>
            <p:ph type="sldNum" sz="quarter" idx="12"/>
          </p:nvPr>
        </p:nvSpPr>
        <p:spPr/>
        <p:txBody>
          <a:bodyPr/>
          <a:lstStyle/>
          <a:p>
            <a:pPr>
              <a:defRPr/>
            </a:pPr>
            <a:fld id="{33F715B6-B6C2-4407-8CFF-EAACF463792E}" type="slidenum">
              <a:rPr lang="en-US" smtClean="0"/>
              <a:pPr>
                <a:defRPr/>
              </a:pPr>
              <a:t>22</a:t>
            </a:fld>
            <a:endParaRPr lang="en-US"/>
          </a:p>
        </p:txBody>
      </p:sp>
      <p:graphicFrame>
        <p:nvGraphicFramePr>
          <p:cNvPr id="29" name="Object 135"/>
          <p:cNvGraphicFramePr>
            <a:graphicFrameLocks noChangeAspect="1"/>
          </p:cNvGraphicFramePr>
          <p:nvPr/>
        </p:nvGraphicFramePr>
        <p:xfrm>
          <a:off x="782638" y="4926013"/>
          <a:ext cx="5129212" cy="479425"/>
        </p:xfrm>
        <a:graphic>
          <a:graphicData uri="http://schemas.openxmlformats.org/presentationml/2006/ole">
            <p:oleObj spid="_x0000_s1606658" name="Equation" r:id="rId6" imgW="2450880" imgH="228600" progId="Equation.3">
              <p:embed/>
            </p:oleObj>
          </a:graphicData>
        </a:graphic>
      </p:graphicFrame>
      <p:graphicFrame>
        <p:nvGraphicFramePr>
          <p:cNvPr id="1606659" name="Object 135"/>
          <p:cNvGraphicFramePr>
            <a:graphicFrameLocks noChangeAspect="1"/>
          </p:cNvGraphicFramePr>
          <p:nvPr/>
        </p:nvGraphicFramePr>
        <p:xfrm>
          <a:off x="457200" y="5867400"/>
          <a:ext cx="5661025" cy="479425"/>
        </p:xfrm>
        <a:graphic>
          <a:graphicData uri="http://schemas.openxmlformats.org/presentationml/2006/ole">
            <p:oleObj spid="_x0000_s1606659" name="Equation" r:id="rId7" imgW="2705040" imgH="228600" progId="Equation.3">
              <p:embed/>
            </p:oleObj>
          </a:graphicData>
        </a:graphic>
      </p:graphicFrame>
      <p:pic>
        <p:nvPicPr>
          <p:cNvPr id="30" name="Kennedy_V3.pptx467.wav">
            <a:hlinkClick r:id="" action="ppaction://media"/>
          </p:cNvPr>
          <p:cNvPicPr>
            <a:picLocks noRot="1" noChangeAspect="1"/>
          </p:cNvPicPr>
          <p:nvPr>
            <a:audioFile r:link="rId3"/>
          </p:nvPr>
        </p:nvPicPr>
        <p:blipFill>
          <a:blip r:embed="rId8" cstate="print"/>
          <a:stretch>
            <a:fillRect/>
          </a:stretch>
        </p:blipFill>
        <p:spPr>
          <a:xfrm>
            <a:off x="8696325" y="6410325"/>
            <a:ext cx="304800" cy="304800"/>
          </a:xfrm>
          <a:prstGeom prst="rect">
            <a:avLst/>
          </a:prstGeom>
        </p:spPr>
      </p:pic>
    </p:spTree>
    <p:custDataLst>
      <p:tags r:id="rId2"/>
    </p:custDataLst>
  </p:cSld>
  <p:clrMapOvr>
    <a:masterClrMapping/>
  </p:clrMapOvr>
  <p:transition advTm="305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grpId="0" nodeType="clickEffect">
                                  <p:stCondLst>
                                    <p:cond delay="0"/>
                                  </p:stCondLst>
                                  <p:childTnLst>
                                    <p:set>
                                      <p:cBhvr>
                                        <p:cTn id="10" dur="1" fill="hold">
                                          <p:stCondLst>
                                            <p:cond delay="0"/>
                                          </p:stCondLst>
                                        </p:cTn>
                                        <p:tgtEl>
                                          <p:spTgt spid="100387"/>
                                        </p:tgtEl>
                                        <p:attrNameLst>
                                          <p:attrName>style.visibility</p:attrName>
                                        </p:attrNameLst>
                                      </p:cBhvr>
                                      <p:to>
                                        <p:strVal val="visible"/>
                                      </p:to>
                                    </p:set>
                                    <p:anim calcmode="lin" valueType="num">
                                      <p:cBhvr>
                                        <p:cTn id="11" dur="1000" fill="hold"/>
                                        <p:tgtEl>
                                          <p:spTgt spid="100387"/>
                                        </p:tgtEl>
                                        <p:attrNameLst>
                                          <p:attrName>ppt_w</p:attrName>
                                        </p:attrNameLst>
                                      </p:cBhvr>
                                      <p:tavLst>
                                        <p:tav tm="0">
                                          <p:val>
                                            <p:fltVal val="0"/>
                                          </p:val>
                                        </p:tav>
                                        <p:tav tm="100000">
                                          <p:val>
                                            <p:strVal val="#ppt_w"/>
                                          </p:val>
                                        </p:tav>
                                      </p:tavLst>
                                    </p:anim>
                                    <p:anim calcmode="lin" valueType="num">
                                      <p:cBhvr>
                                        <p:cTn id="12" dur="1000" fill="hold"/>
                                        <p:tgtEl>
                                          <p:spTgt spid="100387"/>
                                        </p:tgtEl>
                                        <p:attrNameLst>
                                          <p:attrName>ppt_h</p:attrName>
                                        </p:attrNameLst>
                                      </p:cBhvr>
                                      <p:tavLst>
                                        <p:tav tm="0">
                                          <p:val>
                                            <p:fltVal val="0"/>
                                          </p:val>
                                        </p:tav>
                                        <p:tav tm="100000">
                                          <p:val>
                                            <p:strVal val="#ppt_h"/>
                                          </p:val>
                                        </p:tav>
                                      </p:tavLst>
                                    </p:anim>
                                    <p:anim calcmode="lin" valueType="num">
                                      <p:cBhvr>
                                        <p:cTn id="13" dur="1000" fill="hold"/>
                                        <p:tgtEl>
                                          <p:spTgt spid="100387"/>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1003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dissolve">
                                      <p:cBhvr>
                                        <p:cTn id="19" dur="500"/>
                                        <p:tgtEl>
                                          <p:spTgt spid="3"/>
                                        </p:tgtEl>
                                      </p:cBhvr>
                                    </p:animEffect>
                                  </p:childTnLst>
                                </p:cTn>
                              </p:par>
                              <p:par>
                                <p:cTn id="20" presetID="9" presetClass="entr" presetSubtype="0" fill="hold" nodeType="withEffect">
                                  <p:stCondLst>
                                    <p:cond delay="0"/>
                                  </p:stCondLst>
                                  <p:childTnLst>
                                    <p:set>
                                      <p:cBhvr>
                                        <p:cTn id="21" dur="1" fill="hold">
                                          <p:stCondLst>
                                            <p:cond delay="0"/>
                                          </p:stCondLst>
                                        </p:cTn>
                                        <p:tgtEl>
                                          <p:spTgt spid="1606659"/>
                                        </p:tgtEl>
                                        <p:attrNameLst>
                                          <p:attrName>style.visibility</p:attrName>
                                        </p:attrNameLst>
                                      </p:cBhvr>
                                      <p:to>
                                        <p:strVal val="visible"/>
                                      </p:to>
                                    </p:set>
                                    <p:animEffect transition="in" filter="dissolve">
                                      <p:cBhvr>
                                        <p:cTn id="22" dur="500"/>
                                        <p:tgtEl>
                                          <p:spTgt spid="1606659"/>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dissolve">
                                      <p:cBhvr>
                                        <p:cTn id="2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6" fill="hold" display="0">
                  <p:stCondLst>
                    <p:cond delay="indefinite"/>
                  </p:stCondLst>
                  <p:endCondLst>
                    <p:cond evt="onPrev" delay="0">
                      <p:tgtEl>
                        <p:sldTgt/>
                      </p:tgtEl>
                    </p:cond>
                    <p:cond evt="onStopAudio" delay="0">
                      <p:tgtEl>
                        <p:sldTgt/>
                      </p:tgtEl>
                    </p:cond>
                  </p:endCondLst>
                </p:cTn>
                <p:tgtEl>
                  <p:spTgt spid="30"/>
                </p:tgtEl>
              </p:cMediaNode>
            </p:audio>
          </p:childTnLst>
        </p:cTn>
      </p:par>
    </p:tnLst>
    <p:bldLst>
      <p:bldP spid="31" grpId="0" animBg="1"/>
      <p:bldP spid="100387" grpId="0" animBg="1" autoUpdateAnimBg="0"/>
    </p:bldLst>
  </p:timing>
</p:sld>
</file>

<file path=ppt/slides/slide2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7" name="Rectangle 2"/>
          <p:cNvSpPr>
            <a:spLocks noChangeAspect="1" noChangeArrowheads="1"/>
          </p:cNvSpPr>
          <p:nvPr/>
        </p:nvSpPr>
        <p:spPr bwMode="auto">
          <a:xfrm>
            <a:off x="1612900" y="3441700"/>
            <a:ext cx="5608638" cy="1554163"/>
          </a:xfrm>
          <a:prstGeom prst="rect">
            <a:avLst/>
          </a:prstGeom>
          <a:solidFill>
            <a:srgbClr val="FFFF00">
              <a:alpha val="50195"/>
            </a:srgbClr>
          </a:solidFill>
          <a:ln w="15875" cap="rnd">
            <a:solidFill>
              <a:schemeClr val="tx1"/>
            </a:solidFill>
            <a:prstDash val="sysDot"/>
            <a:miter lim="800000"/>
            <a:headEnd/>
            <a:tailEnd/>
          </a:ln>
        </p:spPr>
        <p:txBody>
          <a:bodyPr wrap="none" anchor="ctr"/>
          <a:lstStyle/>
          <a:p>
            <a:pPr eaLnBrk="0" hangingPunct="0"/>
            <a:endParaRPr lang="en-US"/>
          </a:p>
        </p:txBody>
      </p:sp>
      <p:sp>
        <p:nvSpPr>
          <p:cNvPr id="1028" name="Rectangle 3"/>
          <p:cNvSpPr>
            <a:spLocks noChangeAspect="1" noChangeArrowheads="1"/>
          </p:cNvSpPr>
          <p:nvPr/>
        </p:nvSpPr>
        <p:spPr bwMode="auto">
          <a:xfrm>
            <a:off x="1612900" y="1752600"/>
            <a:ext cx="5608638" cy="1554163"/>
          </a:xfrm>
          <a:prstGeom prst="rect">
            <a:avLst/>
          </a:prstGeom>
          <a:solidFill>
            <a:srgbClr val="FFCC99">
              <a:alpha val="50195"/>
            </a:srgbClr>
          </a:solidFill>
          <a:ln w="15875" cap="rnd">
            <a:solidFill>
              <a:schemeClr val="tx1"/>
            </a:solidFill>
            <a:prstDash val="sysDot"/>
            <a:miter lim="800000"/>
            <a:headEnd/>
            <a:tailEnd/>
          </a:ln>
        </p:spPr>
        <p:txBody>
          <a:bodyPr wrap="none" anchor="ctr"/>
          <a:lstStyle/>
          <a:p>
            <a:pPr eaLnBrk="0" hangingPunct="0"/>
            <a:endParaRPr lang="en-US"/>
          </a:p>
        </p:txBody>
      </p:sp>
      <p:sp>
        <p:nvSpPr>
          <p:cNvPr id="1029" name="Text Box 4"/>
          <p:cNvSpPr txBox="1">
            <a:spLocks noChangeAspect="1" noChangeArrowheads="1"/>
          </p:cNvSpPr>
          <p:nvPr/>
        </p:nvSpPr>
        <p:spPr bwMode="auto">
          <a:xfrm>
            <a:off x="1868488" y="1920875"/>
            <a:ext cx="407987" cy="366713"/>
          </a:xfrm>
          <a:prstGeom prst="rect">
            <a:avLst/>
          </a:prstGeom>
          <a:noFill/>
          <a:ln w="9525">
            <a:noFill/>
            <a:miter lim="800000"/>
            <a:headEnd/>
            <a:tailEnd/>
          </a:ln>
        </p:spPr>
        <p:txBody>
          <a:bodyPr wrap="none">
            <a:spAutoFit/>
          </a:bodyPr>
          <a:lstStyle/>
          <a:p>
            <a:r>
              <a:rPr lang="en-US" sz="1800">
                <a:latin typeface="Arial" charset="0"/>
              </a:rPr>
              <a:t>F</a:t>
            </a:r>
            <a:r>
              <a:rPr lang="en-US" sz="1800" baseline="-25000">
                <a:latin typeface="Arial" charset="0"/>
              </a:rPr>
              <a:t>1</a:t>
            </a:r>
          </a:p>
        </p:txBody>
      </p:sp>
      <p:sp>
        <p:nvSpPr>
          <p:cNvPr id="1030" name="Oval 5"/>
          <p:cNvSpPr>
            <a:spLocks noChangeAspect="1" noChangeArrowheads="1"/>
          </p:cNvSpPr>
          <p:nvPr/>
        </p:nvSpPr>
        <p:spPr bwMode="auto">
          <a:xfrm>
            <a:off x="1747838" y="1820863"/>
            <a:ext cx="608012" cy="539750"/>
          </a:xfrm>
          <a:prstGeom prst="ellipse">
            <a:avLst/>
          </a:prstGeom>
          <a:noFill/>
          <a:ln w="25400">
            <a:solidFill>
              <a:schemeClr val="tx1"/>
            </a:solidFill>
            <a:round/>
            <a:headEnd/>
            <a:tailEnd/>
          </a:ln>
        </p:spPr>
        <p:txBody>
          <a:bodyPr wrap="none" anchor="ctr"/>
          <a:lstStyle/>
          <a:p>
            <a:pPr eaLnBrk="0" hangingPunct="0"/>
            <a:endParaRPr lang="en-US"/>
          </a:p>
        </p:txBody>
      </p:sp>
      <p:sp>
        <p:nvSpPr>
          <p:cNvPr id="1031" name="Text Box 6"/>
          <p:cNvSpPr txBox="1">
            <a:spLocks noChangeAspect="1" noChangeArrowheads="1"/>
          </p:cNvSpPr>
          <p:nvPr/>
        </p:nvSpPr>
        <p:spPr bwMode="auto">
          <a:xfrm>
            <a:off x="3938588" y="1920875"/>
            <a:ext cx="407987" cy="366713"/>
          </a:xfrm>
          <a:prstGeom prst="rect">
            <a:avLst/>
          </a:prstGeom>
          <a:noFill/>
          <a:ln w="9525">
            <a:noFill/>
            <a:miter lim="800000"/>
            <a:headEnd/>
            <a:tailEnd/>
          </a:ln>
        </p:spPr>
        <p:txBody>
          <a:bodyPr wrap="none">
            <a:spAutoFit/>
          </a:bodyPr>
          <a:lstStyle/>
          <a:p>
            <a:r>
              <a:rPr lang="en-US" sz="1800">
                <a:latin typeface="Arial" charset="0"/>
              </a:rPr>
              <a:t>F</a:t>
            </a:r>
            <a:r>
              <a:rPr lang="en-US" sz="1800" baseline="-25000">
                <a:latin typeface="Arial" charset="0"/>
              </a:rPr>
              <a:t>2</a:t>
            </a:r>
          </a:p>
        </p:txBody>
      </p:sp>
      <p:sp>
        <p:nvSpPr>
          <p:cNvPr id="1032" name="Oval 7"/>
          <p:cNvSpPr>
            <a:spLocks noChangeAspect="1" noChangeArrowheads="1"/>
          </p:cNvSpPr>
          <p:nvPr/>
        </p:nvSpPr>
        <p:spPr bwMode="auto">
          <a:xfrm>
            <a:off x="3817938" y="1820863"/>
            <a:ext cx="608012" cy="5397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1033" name="AutoShape 8"/>
          <p:cNvCxnSpPr>
            <a:cxnSpLocks noChangeAspect="1" noChangeShapeType="1"/>
            <a:stCxn id="1030" idx="6"/>
            <a:endCxn id="1032" idx="2"/>
          </p:cNvCxnSpPr>
          <p:nvPr/>
        </p:nvCxnSpPr>
        <p:spPr bwMode="auto">
          <a:xfrm>
            <a:off x="2366963" y="2090738"/>
            <a:ext cx="1439862" cy="0"/>
          </a:xfrm>
          <a:prstGeom prst="straightConnector1">
            <a:avLst/>
          </a:prstGeom>
          <a:noFill/>
          <a:ln w="28575">
            <a:solidFill>
              <a:schemeClr val="tx1"/>
            </a:solidFill>
            <a:round/>
            <a:headEnd/>
            <a:tailEnd type="triangle" w="med" len="med"/>
          </a:ln>
        </p:spPr>
      </p:cxnSp>
      <p:cxnSp>
        <p:nvCxnSpPr>
          <p:cNvPr id="1034" name="AutoShape 9"/>
          <p:cNvCxnSpPr>
            <a:cxnSpLocks noChangeAspect="1" noChangeShapeType="1"/>
            <a:stCxn id="1032" idx="6"/>
          </p:cNvCxnSpPr>
          <p:nvPr/>
        </p:nvCxnSpPr>
        <p:spPr bwMode="auto">
          <a:xfrm>
            <a:off x="4438650" y="2090738"/>
            <a:ext cx="965200" cy="1587"/>
          </a:xfrm>
          <a:prstGeom prst="straightConnector1">
            <a:avLst/>
          </a:prstGeom>
          <a:noFill/>
          <a:ln w="28575">
            <a:solidFill>
              <a:schemeClr val="tx1"/>
            </a:solidFill>
            <a:round/>
            <a:headEnd/>
            <a:tailEnd type="triangle" w="med" len="med"/>
          </a:ln>
        </p:spPr>
      </p:cxnSp>
      <p:sp>
        <p:nvSpPr>
          <p:cNvPr id="1035" name="Text Box 10"/>
          <p:cNvSpPr txBox="1">
            <a:spLocks noChangeAspect="1" noChangeArrowheads="1"/>
          </p:cNvSpPr>
          <p:nvPr/>
        </p:nvSpPr>
        <p:spPr bwMode="auto">
          <a:xfrm>
            <a:off x="6623050" y="1920875"/>
            <a:ext cx="407988" cy="366713"/>
          </a:xfrm>
          <a:prstGeom prst="rect">
            <a:avLst/>
          </a:prstGeom>
          <a:noFill/>
          <a:ln w="9525">
            <a:noFill/>
            <a:miter lim="800000"/>
            <a:headEnd/>
            <a:tailEnd/>
          </a:ln>
        </p:spPr>
        <p:txBody>
          <a:bodyPr wrap="none">
            <a:spAutoFit/>
          </a:bodyPr>
          <a:lstStyle/>
          <a:p>
            <a:r>
              <a:rPr lang="en-US" sz="1800">
                <a:latin typeface="Arial" charset="0"/>
              </a:rPr>
              <a:t>F</a:t>
            </a:r>
            <a:r>
              <a:rPr lang="en-US" sz="1800" baseline="-25000">
                <a:latin typeface="Arial" charset="0"/>
              </a:rPr>
              <a:t>n</a:t>
            </a:r>
          </a:p>
        </p:txBody>
      </p:sp>
      <p:sp>
        <p:nvSpPr>
          <p:cNvPr id="1036" name="Oval 11"/>
          <p:cNvSpPr>
            <a:spLocks noChangeAspect="1" noChangeArrowheads="1"/>
          </p:cNvSpPr>
          <p:nvPr/>
        </p:nvSpPr>
        <p:spPr bwMode="auto">
          <a:xfrm>
            <a:off x="6502400" y="1820863"/>
            <a:ext cx="609600" cy="5397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1037" name="AutoShape 12"/>
          <p:cNvCxnSpPr>
            <a:cxnSpLocks noChangeAspect="1" noChangeShapeType="1"/>
            <a:endCxn id="1036" idx="2"/>
          </p:cNvCxnSpPr>
          <p:nvPr/>
        </p:nvCxnSpPr>
        <p:spPr bwMode="auto">
          <a:xfrm>
            <a:off x="5867400" y="2090738"/>
            <a:ext cx="622300" cy="0"/>
          </a:xfrm>
          <a:prstGeom prst="straightConnector1">
            <a:avLst/>
          </a:prstGeom>
          <a:noFill/>
          <a:ln w="28575">
            <a:solidFill>
              <a:schemeClr val="tx1"/>
            </a:solidFill>
            <a:round/>
            <a:headEnd/>
            <a:tailEnd type="triangle" w="med" len="med"/>
          </a:ln>
        </p:spPr>
      </p:cxnSp>
      <p:sp>
        <p:nvSpPr>
          <p:cNvPr id="1038" name="Text Box 13"/>
          <p:cNvSpPr txBox="1">
            <a:spLocks noChangeAspect="1" noChangeArrowheads="1"/>
          </p:cNvSpPr>
          <p:nvPr/>
        </p:nvSpPr>
        <p:spPr bwMode="auto">
          <a:xfrm>
            <a:off x="5397500" y="1855788"/>
            <a:ext cx="412750" cy="366712"/>
          </a:xfrm>
          <a:prstGeom prst="rect">
            <a:avLst/>
          </a:prstGeom>
          <a:noFill/>
          <a:ln w="9525">
            <a:noFill/>
            <a:miter lim="800000"/>
            <a:headEnd/>
            <a:tailEnd/>
          </a:ln>
        </p:spPr>
        <p:txBody>
          <a:bodyPr wrap="none">
            <a:spAutoFit/>
          </a:bodyPr>
          <a:lstStyle/>
          <a:p>
            <a:r>
              <a:rPr lang="en-US" sz="1800">
                <a:latin typeface="Arial" charset="0"/>
              </a:rPr>
              <a:t>…</a:t>
            </a:r>
          </a:p>
        </p:txBody>
      </p:sp>
      <p:sp>
        <p:nvSpPr>
          <p:cNvPr id="1039" name="Text Box 14"/>
          <p:cNvSpPr txBox="1">
            <a:spLocks noChangeAspect="1" noChangeArrowheads="1"/>
          </p:cNvSpPr>
          <p:nvPr/>
        </p:nvSpPr>
        <p:spPr bwMode="auto">
          <a:xfrm>
            <a:off x="1868488" y="2800350"/>
            <a:ext cx="433387" cy="366713"/>
          </a:xfrm>
          <a:prstGeom prst="rect">
            <a:avLst/>
          </a:prstGeom>
          <a:noFill/>
          <a:ln w="9525">
            <a:noFill/>
            <a:miter lim="800000"/>
            <a:headEnd/>
            <a:tailEnd/>
          </a:ln>
        </p:spPr>
        <p:txBody>
          <a:bodyPr wrap="none">
            <a:spAutoFit/>
          </a:bodyPr>
          <a:lstStyle/>
          <a:p>
            <a:r>
              <a:rPr lang="en-US" sz="1800">
                <a:latin typeface="Arial" charset="0"/>
              </a:rPr>
              <a:t>H</a:t>
            </a:r>
            <a:r>
              <a:rPr lang="en-US" sz="1800" baseline="-25000">
                <a:latin typeface="Arial" charset="0"/>
              </a:rPr>
              <a:t>1</a:t>
            </a:r>
          </a:p>
        </p:txBody>
      </p:sp>
      <p:sp>
        <p:nvSpPr>
          <p:cNvPr id="1040" name="Oval 15"/>
          <p:cNvSpPr>
            <a:spLocks noChangeAspect="1" noChangeArrowheads="1"/>
          </p:cNvSpPr>
          <p:nvPr/>
        </p:nvSpPr>
        <p:spPr bwMode="auto">
          <a:xfrm>
            <a:off x="1747838" y="2698750"/>
            <a:ext cx="608012" cy="539750"/>
          </a:xfrm>
          <a:prstGeom prst="ellipse">
            <a:avLst/>
          </a:prstGeom>
          <a:noFill/>
          <a:ln w="25400">
            <a:solidFill>
              <a:schemeClr val="tx1"/>
            </a:solidFill>
            <a:round/>
            <a:headEnd/>
            <a:tailEnd/>
          </a:ln>
        </p:spPr>
        <p:txBody>
          <a:bodyPr wrap="none" anchor="ctr"/>
          <a:lstStyle/>
          <a:p>
            <a:pPr eaLnBrk="0" hangingPunct="0"/>
            <a:endParaRPr lang="en-US"/>
          </a:p>
        </p:txBody>
      </p:sp>
      <p:sp>
        <p:nvSpPr>
          <p:cNvPr id="1041" name="Text Box 16"/>
          <p:cNvSpPr txBox="1">
            <a:spLocks noChangeAspect="1" noChangeArrowheads="1"/>
          </p:cNvSpPr>
          <p:nvPr/>
        </p:nvSpPr>
        <p:spPr bwMode="auto">
          <a:xfrm>
            <a:off x="3938588" y="2800350"/>
            <a:ext cx="433387" cy="366713"/>
          </a:xfrm>
          <a:prstGeom prst="rect">
            <a:avLst/>
          </a:prstGeom>
          <a:noFill/>
          <a:ln w="9525">
            <a:noFill/>
            <a:miter lim="800000"/>
            <a:headEnd/>
            <a:tailEnd/>
          </a:ln>
        </p:spPr>
        <p:txBody>
          <a:bodyPr wrap="none">
            <a:spAutoFit/>
          </a:bodyPr>
          <a:lstStyle/>
          <a:p>
            <a:r>
              <a:rPr lang="en-US" sz="1800">
                <a:latin typeface="Arial" charset="0"/>
              </a:rPr>
              <a:t>H</a:t>
            </a:r>
            <a:r>
              <a:rPr lang="en-US" sz="1800" baseline="-25000">
                <a:latin typeface="Arial" charset="0"/>
              </a:rPr>
              <a:t>2</a:t>
            </a:r>
          </a:p>
        </p:txBody>
      </p:sp>
      <p:sp>
        <p:nvSpPr>
          <p:cNvPr id="1042" name="Oval 17"/>
          <p:cNvSpPr>
            <a:spLocks noChangeAspect="1" noChangeArrowheads="1"/>
          </p:cNvSpPr>
          <p:nvPr/>
        </p:nvSpPr>
        <p:spPr bwMode="auto">
          <a:xfrm>
            <a:off x="3817938" y="2698750"/>
            <a:ext cx="608012" cy="539750"/>
          </a:xfrm>
          <a:prstGeom prst="ellipse">
            <a:avLst/>
          </a:prstGeom>
          <a:noFill/>
          <a:ln w="25400">
            <a:solidFill>
              <a:schemeClr val="tx1"/>
            </a:solidFill>
            <a:round/>
            <a:headEnd/>
            <a:tailEnd/>
          </a:ln>
        </p:spPr>
        <p:txBody>
          <a:bodyPr wrap="none" anchor="ctr"/>
          <a:lstStyle/>
          <a:p>
            <a:pPr eaLnBrk="0" hangingPunct="0"/>
            <a:endParaRPr lang="en-US"/>
          </a:p>
        </p:txBody>
      </p:sp>
      <p:sp>
        <p:nvSpPr>
          <p:cNvPr id="1043" name="Text Box 18"/>
          <p:cNvSpPr txBox="1">
            <a:spLocks noChangeAspect="1" noChangeArrowheads="1"/>
          </p:cNvSpPr>
          <p:nvPr/>
        </p:nvSpPr>
        <p:spPr bwMode="auto">
          <a:xfrm>
            <a:off x="6623050" y="2800350"/>
            <a:ext cx="433388" cy="366713"/>
          </a:xfrm>
          <a:prstGeom prst="rect">
            <a:avLst/>
          </a:prstGeom>
          <a:noFill/>
          <a:ln w="9525">
            <a:noFill/>
            <a:miter lim="800000"/>
            <a:headEnd/>
            <a:tailEnd/>
          </a:ln>
        </p:spPr>
        <p:txBody>
          <a:bodyPr wrap="none">
            <a:spAutoFit/>
          </a:bodyPr>
          <a:lstStyle/>
          <a:p>
            <a:r>
              <a:rPr lang="en-US" sz="1800">
                <a:latin typeface="Arial" charset="0"/>
              </a:rPr>
              <a:t>H</a:t>
            </a:r>
            <a:r>
              <a:rPr lang="en-US" sz="1800" baseline="-25000">
                <a:latin typeface="Arial" charset="0"/>
              </a:rPr>
              <a:t>n</a:t>
            </a:r>
          </a:p>
        </p:txBody>
      </p:sp>
      <p:sp>
        <p:nvSpPr>
          <p:cNvPr id="1044" name="Oval 19"/>
          <p:cNvSpPr>
            <a:spLocks noChangeAspect="1" noChangeArrowheads="1"/>
          </p:cNvSpPr>
          <p:nvPr/>
        </p:nvSpPr>
        <p:spPr bwMode="auto">
          <a:xfrm>
            <a:off x="6502400" y="2698750"/>
            <a:ext cx="609600" cy="5397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1045" name="AutoShape 20"/>
          <p:cNvCxnSpPr>
            <a:cxnSpLocks noChangeAspect="1" noChangeShapeType="1"/>
            <a:stCxn id="1030" idx="4"/>
            <a:endCxn id="1040" idx="0"/>
          </p:cNvCxnSpPr>
          <p:nvPr/>
        </p:nvCxnSpPr>
        <p:spPr bwMode="auto">
          <a:xfrm>
            <a:off x="2052638" y="2371725"/>
            <a:ext cx="0" cy="315913"/>
          </a:xfrm>
          <a:prstGeom prst="straightConnector1">
            <a:avLst/>
          </a:prstGeom>
          <a:noFill/>
          <a:ln w="28575">
            <a:solidFill>
              <a:schemeClr val="tx1"/>
            </a:solidFill>
            <a:round/>
            <a:headEnd/>
            <a:tailEnd type="triangle" w="med" len="med"/>
          </a:ln>
        </p:spPr>
      </p:cxnSp>
      <p:cxnSp>
        <p:nvCxnSpPr>
          <p:cNvPr id="1046" name="AutoShape 21"/>
          <p:cNvCxnSpPr>
            <a:cxnSpLocks noChangeAspect="1" noChangeShapeType="1"/>
            <a:stCxn id="1036" idx="4"/>
            <a:endCxn id="1044" idx="0"/>
          </p:cNvCxnSpPr>
          <p:nvPr/>
        </p:nvCxnSpPr>
        <p:spPr bwMode="auto">
          <a:xfrm>
            <a:off x="6807200" y="2371725"/>
            <a:ext cx="0" cy="315913"/>
          </a:xfrm>
          <a:prstGeom prst="straightConnector1">
            <a:avLst/>
          </a:prstGeom>
          <a:noFill/>
          <a:ln w="28575">
            <a:solidFill>
              <a:schemeClr val="tx1"/>
            </a:solidFill>
            <a:round/>
            <a:headEnd/>
            <a:tailEnd type="triangle" w="med" len="med"/>
          </a:ln>
        </p:spPr>
      </p:cxnSp>
      <p:cxnSp>
        <p:nvCxnSpPr>
          <p:cNvPr id="1047" name="AutoShape 22"/>
          <p:cNvCxnSpPr>
            <a:cxnSpLocks noChangeAspect="1" noChangeShapeType="1"/>
            <a:stCxn id="1032" idx="4"/>
            <a:endCxn id="1042" idx="0"/>
          </p:cNvCxnSpPr>
          <p:nvPr/>
        </p:nvCxnSpPr>
        <p:spPr bwMode="auto">
          <a:xfrm>
            <a:off x="4121150" y="2371725"/>
            <a:ext cx="0" cy="315913"/>
          </a:xfrm>
          <a:prstGeom prst="straightConnector1">
            <a:avLst/>
          </a:prstGeom>
          <a:noFill/>
          <a:ln w="28575">
            <a:solidFill>
              <a:schemeClr val="tx1"/>
            </a:solidFill>
            <a:round/>
            <a:headEnd/>
            <a:tailEnd type="triangle" w="med" len="med"/>
          </a:ln>
        </p:spPr>
      </p:cxnSp>
      <p:sp>
        <p:nvSpPr>
          <p:cNvPr id="1048" name="Oval 24"/>
          <p:cNvSpPr>
            <a:spLocks noChangeAspect="1" noChangeArrowheads="1"/>
          </p:cNvSpPr>
          <p:nvPr/>
        </p:nvSpPr>
        <p:spPr bwMode="auto">
          <a:xfrm>
            <a:off x="2330450" y="5197475"/>
            <a:ext cx="608013" cy="541338"/>
          </a:xfrm>
          <a:prstGeom prst="ellipse">
            <a:avLst/>
          </a:prstGeom>
          <a:noFill/>
          <a:ln w="25400">
            <a:solidFill>
              <a:schemeClr val="tx1"/>
            </a:solidFill>
            <a:round/>
            <a:headEnd/>
            <a:tailEnd/>
          </a:ln>
        </p:spPr>
        <p:txBody>
          <a:bodyPr wrap="none" anchor="ctr"/>
          <a:lstStyle/>
          <a:p>
            <a:pPr eaLnBrk="0" hangingPunct="0"/>
            <a:endParaRPr lang="en-US"/>
          </a:p>
        </p:txBody>
      </p:sp>
      <p:sp>
        <p:nvSpPr>
          <p:cNvPr id="1049" name="Oval 26"/>
          <p:cNvSpPr>
            <a:spLocks noChangeAspect="1" noChangeArrowheads="1"/>
          </p:cNvSpPr>
          <p:nvPr/>
        </p:nvSpPr>
        <p:spPr bwMode="auto">
          <a:xfrm>
            <a:off x="4400550" y="5197475"/>
            <a:ext cx="608013" cy="541338"/>
          </a:xfrm>
          <a:prstGeom prst="ellipse">
            <a:avLst/>
          </a:prstGeom>
          <a:noFill/>
          <a:ln w="25400">
            <a:solidFill>
              <a:schemeClr val="tx1"/>
            </a:solidFill>
            <a:round/>
            <a:headEnd/>
            <a:tailEnd/>
          </a:ln>
        </p:spPr>
        <p:txBody>
          <a:bodyPr wrap="none" anchor="ctr"/>
          <a:lstStyle/>
          <a:p>
            <a:pPr eaLnBrk="0" hangingPunct="0"/>
            <a:endParaRPr lang="en-US"/>
          </a:p>
        </p:txBody>
      </p:sp>
      <p:sp>
        <p:nvSpPr>
          <p:cNvPr id="1050" name="Oval 28"/>
          <p:cNvSpPr>
            <a:spLocks noChangeAspect="1" noChangeArrowheads="1"/>
          </p:cNvSpPr>
          <p:nvPr/>
        </p:nvSpPr>
        <p:spPr bwMode="auto">
          <a:xfrm>
            <a:off x="7086600" y="5197475"/>
            <a:ext cx="608013" cy="541338"/>
          </a:xfrm>
          <a:prstGeom prst="ellipse">
            <a:avLst/>
          </a:prstGeom>
          <a:noFill/>
          <a:ln w="25400">
            <a:solidFill>
              <a:schemeClr val="tx1"/>
            </a:solidFill>
            <a:round/>
            <a:headEnd/>
            <a:tailEnd/>
          </a:ln>
        </p:spPr>
        <p:txBody>
          <a:bodyPr wrap="none" anchor="ctr"/>
          <a:lstStyle/>
          <a:p>
            <a:pPr eaLnBrk="0" hangingPunct="0"/>
            <a:endParaRPr lang="en-US"/>
          </a:p>
        </p:txBody>
      </p:sp>
      <p:sp>
        <p:nvSpPr>
          <p:cNvPr id="1051" name="Text Box 38"/>
          <p:cNvSpPr txBox="1">
            <a:spLocks noChangeAspect="1" noChangeArrowheads="1"/>
          </p:cNvSpPr>
          <p:nvPr/>
        </p:nvSpPr>
        <p:spPr bwMode="auto">
          <a:xfrm>
            <a:off x="1868488" y="3608388"/>
            <a:ext cx="450850" cy="366712"/>
          </a:xfrm>
          <a:prstGeom prst="rect">
            <a:avLst/>
          </a:prstGeom>
          <a:noFill/>
          <a:ln w="9525">
            <a:noFill/>
            <a:miter lim="800000"/>
            <a:headEnd/>
            <a:tailEnd/>
          </a:ln>
        </p:spPr>
        <p:txBody>
          <a:bodyPr wrap="none">
            <a:spAutoFit/>
          </a:bodyPr>
          <a:lstStyle/>
          <a:p>
            <a:r>
              <a:rPr lang="en-US" sz="1800">
                <a:latin typeface="Arial" charset="0"/>
              </a:rPr>
              <a:t>F'</a:t>
            </a:r>
            <a:r>
              <a:rPr lang="en-US" sz="1800" baseline="-25000">
                <a:latin typeface="Arial" charset="0"/>
              </a:rPr>
              <a:t>1</a:t>
            </a:r>
          </a:p>
        </p:txBody>
      </p:sp>
      <p:sp>
        <p:nvSpPr>
          <p:cNvPr id="1052" name="Oval 39"/>
          <p:cNvSpPr>
            <a:spLocks noChangeAspect="1" noChangeArrowheads="1"/>
          </p:cNvSpPr>
          <p:nvPr/>
        </p:nvSpPr>
        <p:spPr bwMode="auto">
          <a:xfrm>
            <a:off x="1747838" y="3508375"/>
            <a:ext cx="608012" cy="541338"/>
          </a:xfrm>
          <a:prstGeom prst="ellipse">
            <a:avLst/>
          </a:prstGeom>
          <a:noFill/>
          <a:ln w="25400">
            <a:solidFill>
              <a:schemeClr val="tx1"/>
            </a:solidFill>
            <a:round/>
            <a:headEnd/>
            <a:tailEnd/>
          </a:ln>
        </p:spPr>
        <p:txBody>
          <a:bodyPr wrap="none" anchor="ctr"/>
          <a:lstStyle/>
          <a:p>
            <a:pPr eaLnBrk="0" hangingPunct="0"/>
            <a:endParaRPr lang="en-US"/>
          </a:p>
        </p:txBody>
      </p:sp>
      <p:sp>
        <p:nvSpPr>
          <p:cNvPr id="1053" name="Text Box 40"/>
          <p:cNvSpPr txBox="1">
            <a:spLocks noChangeAspect="1" noChangeArrowheads="1"/>
          </p:cNvSpPr>
          <p:nvPr/>
        </p:nvSpPr>
        <p:spPr bwMode="auto">
          <a:xfrm>
            <a:off x="3938588" y="3608388"/>
            <a:ext cx="450850" cy="366712"/>
          </a:xfrm>
          <a:prstGeom prst="rect">
            <a:avLst/>
          </a:prstGeom>
          <a:noFill/>
          <a:ln w="9525">
            <a:noFill/>
            <a:miter lim="800000"/>
            <a:headEnd/>
            <a:tailEnd/>
          </a:ln>
        </p:spPr>
        <p:txBody>
          <a:bodyPr wrap="none">
            <a:spAutoFit/>
          </a:bodyPr>
          <a:lstStyle/>
          <a:p>
            <a:r>
              <a:rPr lang="en-US" sz="1800">
                <a:latin typeface="Arial" charset="0"/>
              </a:rPr>
              <a:t>F'</a:t>
            </a:r>
            <a:r>
              <a:rPr lang="en-US" sz="1800" baseline="-25000">
                <a:latin typeface="Arial" charset="0"/>
              </a:rPr>
              <a:t>2</a:t>
            </a:r>
          </a:p>
        </p:txBody>
      </p:sp>
      <p:sp>
        <p:nvSpPr>
          <p:cNvPr id="1054" name="Oval 41"/>
          <p:cNvSpPr>
            <a:spLocks noChangeAspect="1" noChangeArrowheads="1"/>
          </p:cNvSpPr>
          <p:nvPr/>
        </p:nvSpPr>
        <p:spPr bwMode="auto">
          <a:xfrm>
            <a:off x="3817938" y="3508375"/>
            <a:ext cx="608012" cy="541338"/>
          </a:xfrm>
          <a:prstGeom prst="ellipse">
            <a:avLst/>
          </a:prstGeom>
          <a:noFill/>
          <a:ln w="25400">
            <a:solidFill>
              <a:schemeClr val="tx1"/>
            </a:solidFill>
            <a:round/>
            <a:headEnd/>
            <a:tailEnd/>
          </a:ln>
        </p:spPr>
        <p:txBody>
          <a:bodyPr wrap="none" anchor="ctr"/>
          <a:lstStyle/>
          <a:p>
            <a:pPr eaLnBrk="0" hangingPunct="0"/>
            <a:endParaRPr lang="en-US"/>
          </a:p>
        </p:txBody>
      </p:sp>
      <p:cxnSp>
        <p:nvCxnSpPr>
          <p:cNvPr id="1055" name="AutoShape 42"/>
          <p:cNvCxnSpPr>
            <a:cxnSpLocks noChangeAspect="1" noChangeShapeType="1"/>
            <a:stCxn id="1052" idx="6"/>
            <a:endCxn id="1054" idx="2"/>
          </p:cNvCxnSpPr>
          <p:nvPr/>
        </p:nvCxnSpPr>
        <p:spPr bwMode="auto">
          <a:xfrm>
            <a:off x="2366963" y="3779838"/>
            <a:ext cx="1439862" cy="0"/>
          </a:xfrm>
          <a:prstGeom prst="straightConnector1">
            <a:avLst/>
          </a:prstGeom>
          <a:noFill/>
          <a:ln w="28575">
            <a:solidFill>
              <a:schemeClr val="tx1"/>
            </a:solidFill>
            <a:round/>
            <a:headEnd/>
            <a:tailEnd type="triangle" w="med" len="med"/>
          </a:ln>
        </p:spPr>
      </p:cxnSp>
      <p:cxnSp>
        <p:nvCxnSpPr>
          <p:cNvPr id="1056" name="AutoShape 43"/>
          <p:cNvCxnSpPr>
            <a:cxnSpLocks noChangeAspect="1" noChangeShapeType="1"/>
            <a:stCxn id="1054" idx="6"/>
          </p:cNvCxnSpPr>
          <p:nvPr/>
        </p:nvCxnSpPr>
        <p:spPr bwMode="auto">
          <a:xfrm>
            <a:off x="4438650" y="3779838"/>
            <a:ext cx="965200" cy="0"/>
          </a:xfrm>
          <a:prstGeom prst="straightConnector1">
            <a:avLst/>
          </a:prstGeom>
          <a:noFill/>
          <a:ln w="28575">
            <a:solidFill>
              <a:schemeClr val="tx1"/>
            </a:solidFill>
            <a:round/>
            <a:headEnd/>
            <a:tailEnd type="triangle" w="med" len="med"/>
          </a:ln>
        </p:spPr>
      </p:cxnSp>
      <p:sp>
        <p:nvSpPr>
          <p:cNvPr id="1057" name="Text Box 44"/>
          <p:cNvSpPr txBox="1">
            <a:spLocks noChangeAspect="1" noChangeArrowheads="1"/>
          </p:cNvSpPr>
          <p:nvPr/>
        </p:nvSpPr>
        <p:spPr bwMode="auto">
          <a:xfrm>
            <a:off x="6623050" y="3608388"/>
            <a:ext cx="450850" cy="366712"/>
          </a:xfrm>
          <a:prstGeom prst="rect">
            <a:avLst/>
          </a:prstGeom>
          <a:noFill/>
          <a:ln w="9525">
            <a:noFill/>
            <a:miter lim="800000"/>
            <a:headEnd/>
            <a:tailEnd/>
          </a:ln>
        </p:spPr>
        <p:txBody>
          <a:bodyPr wrap="none">
            <a:spAutoFit/>
          </a:bodyPr>
          <a:lstStyle/>
          <a:p>
            <a:r>
              <a:rPr lang="en-US" sz="1800">
                <a:latin typeface="Arial" charset="0"/>
              </a:rPr>
              <a:t>F'</a:t>
            </a:r>
            <a:r>
              <a:rPr lang="en-US" sz="1800" baseline="-25000">
                <a:latin typeface="Arial" charset="0"/>
              </a:rPr>
              <a:t>n</a:t>
            </a:r>
          </a:p>
        </p:txBody>
      </p:sp>
      <p:sp>
        <p:nvSpPr>
          <p:cNvPr id="1058" name="Oval 45"/>
          <p:cNvSpPr>
            <a:spLocks noChangeAspect="1" noChangeArrowheads="1"/>
          </p:cNvSpPr>
          <p:nvPr/>
        </p:nvSpPr>
        <p:spPr bwMode="auto">
          <a:xfrm>
            <a:off x="6502400" y="3508375"/>
            <a:ext cx="609600" cy="541338"/>
          </a:xfrm>
          <a:prstGeom prst="ellipse">
            <a:avLst/>
          </a:prstGeom>
          <a:noFill/>
          <a:ln w="25400">
            <a:solidFill>
              <a:schemeClr val="tx1"/>
            </a:solidFill>
            <a:round/>
            <a:headEnd/>
            <a:tailEnd/>
          </a:ln>
        </p:spPr>
        <p:txBody>
          <a:bodyPr wrap="none" anchor="ctr"/>
          <a:lstStyle/>
          <a:p>
            <a:pPr eaLnBrk="0" hangingPunct="0"/>
            <a:endParaRPr lang="en-US"/>
          </a:p>
        </p:txBody>
      </p:sp>
      <p:cxnSp>
        <p:nvCxnSpPr>
          <p:cNvPr id="1059" name="AutoShape 46"/>
          <p:cNvCxnSpPr>
            <a:cxnSpLocks noChangeAspect="1" noChangeShapeType="1"/>
            <a:endCxn id="1058" idx="2"/>
          </p:cNvCxnSpPr>
          <p:nvPr/>
        </p:nvCxnSpPr>
        <p:spPr bwMode="auto">
          <a:xfrm>
            <a:off x="5867400" y="3779838"/>
            <a:ext cx="622300" cy="0"/>
          </a:xfrm>
          <a:prstGeom prst="straightConnector1">
            <a:avLst/>
          </a:prstGeom>
          <a:noFill/>
          <a:ln w="28575">
            <a:solidFill>
              <a:schemeClr val="tx1"/>
            </a:solidFill>
            <a:round/>
            <a:headEnd/>
            <a:tailEnd type="triangle" w="med" len="med"/>
          </a:ln>
        </p:spPr>
      </p:cxnSp>
      <p:sp>
        <p:nvSpPr>
          <p:cNvPr id="1060" name="Text Box 47"/>
          <p:cNvSpPr txBox="1">
            <a:spLocks noChangeAspect="1" noChangeArrowheads="1"/>
          </p:cNvSpPr>
          <p:nvPr/>
        </p:nvSpPr>
        <p:spPr bwMode="auto">
          <a:xfrm>
            <a:off x="5397500" y="3544888"/>
            <a:ext cx="412750" cy="366712"/>
          </a:xfrm>
          <a:prstGeom prst="rect">
            <a:avLst/>
          </a:prstGeom>
          <a:noFill/>
          <a:ln w="9525">
            <a:noFill/>
            <a:miter lim="800000"/>
            <a:headEnd/>
            <a:tailEnd/>
          </a:ln>
        </p:spPr>
        <p:txBody>
          <a:bodyPr wrap="none">
            <a:spAutoFit/>
          </a:bodyPr>
          <a:lstStyle/>
          <a:p>
            <a:r>
              <a:rPr lang="en-US" sz="1800">
                <a:latin typeface="Arial" charset="0"/>
              </a:rPr>
              <a:t>…</a:t>
            </a:r>
          </a:p>
        </p:txBody>
      </p:sp>
      <p:sp>
        <p:nvSpPr>
          <p:cNvPr id="1061" name="Text Box 48"/>
          <p:cNvSpPr txBox="1">
            <a:spLocks noChangeAspect="1" noChangeArrowheads="1"/>
          </p:cNvSpPr>
          <p:nvPr/>
        </p:nvSpPr>
        <p:spPr bwMode="auto">
          <a:xfrm>
            <a:off x="1868488" y="4487863"/>
            <a:ext cx="503237" cy="366712"/>
          </a:xfrm>
          <a:prstGeom prst="rect">
            <a:avLst/>
          </a:prstGeom>
          <a:noFill/>
          <a:ln w="9525">
            <a:noFill/>
            <a:miter lim="800000"/>
            <a:headEnd/>
            <a:tailEnd/>
          </a:ln>
        </p:spPr>
        <p:txBody>
          <a:bodyPr>
            <a:spAutoFit/>
          </a:bodyPr>
          <a:lstStyle/>
          <a:p>
            <a:r>
              <a:rPr lang="en-US" sz="1800">
                <a:latin typeface="Arial" charset="0"/>
              </a:rPr>
              <a:t>H'</a:t>
            </a:r>
            <a:r>
              <a:rPr lang="en-US" sz="1800" baseline="-25000">
                <a:latin typeface="Arial" charset="0"/>
              </a:rPr>
              <a:t>1</a:t>
            </a:r>
          </a:p>
        </p:txBody>
      </p:sp>
      <p:sp>
        <p:nvSpPr>
          <p:cNvPr id="1062" name="Oval 49"/>
          <p:cNvSpPr>
            <a:spLocks noChangeAspect="1" noChangeArrowheads="1"/>
          </p:cNvSpPr>
          <p:nvPr/>
        </p:nvSpPr>
        <p:spPr bwMode="auto">
          <a:xfrm>
            <a:off x="1747838" y="4387850"/>
            <a:ext cx="608012" cy="539750"/>
          </a:xfrm>
          <a:prstGeom prst="ellipse">
            <a:avLst/>
          </a:prstGeom>
          <a:noFill/>
          <a:ln w="25400">
            <a:solidFill>
              <a:schemeClr val="tx1"/>
            </a:solidFill>
            <a:round/>
            <a:headEnd/>
            <a:tailEnd/>
          </a:ln>
        </p:spPr>
        <p:txBody>
          <a:bodyPr wrap="none" anchor="ctr"/>
          <a:lstStyle/>
          <a:p>
            <a:pPr eaLnBrk="0" hangingPunct="0"/>
            <a:endParaRPr lang="en-US"/>
          </a:p>
        </p:txBody>
      </p:sp>
      <p:sp>
        <p:nvSpPr>
          <p:cNvPr id="1063" name="Text Box 50"/>
          <p:cNvSpPr txBox="1">
            <a:spLocks noChangeAspect="1" noChangeArrowheads="1"/>
          </p:cNvSpPr>
          <p:nvPr/>
        </p:nvSpPr>
        <p:spPr bwMode="auto">
          <a:xfrm>
            <a:off x="3938588" y="4487863"/>
            <a:ext cx="476250" cy="366712"/>
          </a:xfrm>
          <a:prstGeom prst="rect">
            <a:avLst/>
          </a:prstGeom>
          <a:noFill/>
          <a:ln w="9525">
            <a:noFill/>
            <a:miter lim="800000"/>
            <a:headEnd/>
            <a:tailEnd/>
          </a:ln>
        </p:spPr>
        <p:txBody>
          <a:bodyPr wrap="none">
            <a:spAutoFit/>
          </a:bodyPr>
          <a:lstStyle/>
          <a:p>
            <a:r>
              <a:rPr lang="en-US" sz="1800">
                <a:latin typeface="Arial" charset="0"/>
              </a:rPr>
              <a:t>H'</a:t>
            </a:r>
            <a:r>
              <a:rPr lang="en-US" sz="1800" baseline="-25000">
                <a:latin typeface="Arial" charset="0"/>
              </a:rPr>
              <a:t>2</a:t>
            </a:r>
          </a:p>
        </p:txBody>
      </p:sp>
      <p:sp>
        <p:nvSpPr>
          <p:cNvPr id="1064" name="Oval 51"/>
          <p:cNvSpPr>
            <a:spLocks noChangeAspect="1" noChangeArrowheads="1"/>
          </p:cNvSpPr>
          <p:nvPr/>
        </p:nvSpPr>
        <p:spPr bwMode="auto">
          <a:xfrm>
            <a:off x="3817938" y="4387850"/>
            <a:ext cx="608012" cy="539750"/>
          </a:xfrm>
          <a:prstGeom prst="ellipse">
            <a:avLst/>
          </a:prstGeom>
          <a:noFill/>
          <a:ln w="25400">
            <a:solidFill>
              <a:schemeClr val="tx1"/>
            </a:solidFill>
            <a:round/>
            <a:headEnd/>
            <a:tailEnd/>
          </a:ln>
        </p:spPr>
        <p:txBody>
          <a:bodyPr wrap="none" anchor="ctr"/>
          <a:lstStyle/>
          <a:p>
            <a:pPr eaLnBrk="0" hangingPunct="0"/>
            <a:endParaRPr lang="en-US"/>
          </a:p>
        </p:txBody>
      </p:sp>
      <p:sp>
        <p:nvSpPr>
          <p:cNvPr id="1065" name="Text Box 52"/>
          <p:cNvSpPr txBox="1">
            <a:spLocks noChangeAspect="1" noChangeArrowheads="1"/>
          </p:cNvSpPr>
          <p:nvPr/>
        </p:nvSpPr>
        <p:spPr bwMode="auto">
          <a:xfrm>
            <a:off x="6623050" y="4487863"/>
            <a:ext cx="476250" cy="366712"/>
          </a:xfrm>
          <a:prstGeom prst="rect">
            <a:avLst/>
          </a:prstGeom>
          <a:noFill/>
          <a:ln w="9525">
            <a:noFill/>
            <a:miter lim="800000"/>
            <a:headEnd/>
            <a:tailEnd/>
          </a:ln>
        </p:spPr>
        <p:txBody>
          <a:bodyPr wrap="none">
            <a:spAutoFit/>
          </a:bodyPr>
          <a:lstStyle/>
          <a:p>
            <a:r>
              <a:rPr lang="en-US" sz="1800">
                <a:latin typeface="Arial" charset="0"/>
              </a:rPr>
              <a:t>H'</a:t>
            </a:r>
            <a:r>
              <a:rPr lang="en-US" sz="1800" baseline="-25000">
                <a:latin typeface="Arial" charset="0"/>
              </a:rPr>
              <a:t>n</a:t>
            </a:r>
          </a:p>
        </p:txBody>
      </p:sp>
      <p:sp>
        <p:nvSpPr>
          <p:cNvPr id="1066" name="Oval 53"/>
          <p:cNvSpPr>
            <a:spLocks noChangeAspect="1" noChangeArrowheads="1"/>
          </p:cNvSpPr>
          <p:nvPr/>
        </p:nvSpPr>
        <p:spPr bwMode="auto">
          <a:xfrm>
            <a:off x="6502400" y="4387850"/>
            <a:ext cx="609600" cy="5397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1067" name="AutoShape 54"/>
          <p:cNvCxnSpPr>
            <a:cxnSpLocks noChangeAspect="1" noChangeShapeType="1"/>
            <a:stCxn id="1052" idx="4"/>
            <a:endCxn id="1062" idx="0"/>
          </p:cNvCxnSpPr>
          <p:nvPr/>
        </p:nvCxnSpPr>
        <p:spPr bwMode="auto">
          <a:xfrm>
            <a:off x="2052638" y="4060825"/>
            <a:ext cx="0" cy="315913"/>
          </a:xfrm>
          <a:prstGeom prst="straightConnector1">
            <a:avLst/>
          </a:prstGeom>
          <a:noFill/>
          <a:ln w="28575">
            <a:solidFill>
              <a:schemeClr val="tx1"/>
            </a:solidFill>
            <a:round/>
            <a:headEnd/>
            <a:tailEnd type="triangle" w="med" len="med"/>
          </a:ln>
        </p:spPr>
      </p:cxnSp>
      <p:cxnSp>
        <p:nvCxnSpPr>
          <p:cNvPr id="1068" name="AutoShape 55"/>
          <p:cNvCxnSpPr>
            <a:cxnSpLocks noChangeAspect="1" noChangeShapeType="1"/>
            <a:stCxn id="1058" idx="4"/>
            <a:endCxn id="1066" idx="0"/>
          </p:cNvCxnSpPr>
          <p:nvPr/>
        </p:nvCxnSpPr>
        <p:spPr bwMode="auto">
          <a:xfrm>
            <a:off x="6807200" y="4060825"/>
            <a:ext cx="0" cy="315913"/>
          </a:xfrm>
          <a:prstGeom prst="straightConnector1">
            <a:avLst/>
          </a:prstGeom>
          <a:noFill/>
          <a:ln w="28575">
            <a:solidFill>
              <a:schemeClr val="tx1"/>
            </a:solidFill>
            <a:round/>
            <a:headEnd/>
            <a:tailEnd type="triangle" w="med" len="med"/>
          </a:ln>
        </p:spPr>
      </p:cxnSp>
      <p:cxnSp>
        <p:nvCxnSpPr>
          <p:cNvPr id="1069" name="AutoShape 56"/>
          <p:cNvCxnSpPr>
            <a:cxnSpLocks noChangeAspect="1" noChangeShapeType="1"/>
            <a:stCxn id="1054" idx="4"/>
            <a:endCxn id="1064" idx="0"/>
          </p:cNvCxnSpPr>
          <p:nvPr/>
        </p:nvCxnSpPr>
        <p:spPr bwMode="auto">
          <a:xfrm>
            <a:off x="4121150" y="4060825"/>
            <a:ext cx="0" cy="315913"/>
          </a:xfrm>
          <a:prstGeom prst="straightConnector1">
            <a:avLst/>
          </a:prstGeom>
          <a:noFill/>
          <a:ln w="28575">
            <a:solidFill>
              <a:schemeClr val="tx1"/>
            </a:solidFill>
            <a:round/>
            <a:headEnd/>
            <a:tailEnd type="triangle" w="med" len="med"/>
          </a:ln>
        </p:spPr>
      </p:cxnSp>
      <p:cxnSp>
        <p:nvCxnSpPr>
          <p:cNvPr id="1070" name="AutoShape 57"/>
          <p:cNvCxnSpPr>
            <a:cxnSpLocks noChangeAspect="1" noChangeShapeType="1"/>
            <a:stCxn id="1062" idx="6"/>
            <a:endCxn id="1048" idx="0"/>
          </p:cNvCxnSpPr>
          <p:nvPr/>
        </p:nvCxnSpPr>
        <p:spPr bwMode="auto">
          <a:xfrm>
            <a:off x="2366963" y="4657725"/>
            <a:ext cx="268287" cy="528638"/>
          </a:xfrm>
          <a:prstGeom prst="curvedConnector2">
            <a:avLst/>
          </a:prstGeom>
          <a:noFill/>
          <a:ln w="28575">
            <a:solidFill>
              <a:schemeClr val="tx1"/>
            </a:solidFill>
            <a:round/>
            <a:headEnd/>
            <a:tailEnd type="triangle" w="med" len="med"/>
          </a:ln>
        </p:spPr>
      </p:cxnSp>
      <p:cxnSp>
        <p:nvCxnSpPr>
          <p:cNvPr id="1071" name="AutoShape 58"/>
          <p:cNvCxnSpPr>
            <a:cxnSpLocks noChangeAspect="1" noChangeShapeType="1"/>
            <a:stCxn id="1040" idx="6"/>
            <a:endCxn id="1048" idx="0"/>
          </p:cNvCxnSpPr>
          <p:nvPr/>
        </p:nvCxnSpPr>
        <p:spPr bwMode="auto">
          <a:xfrm>
            <a:off x="2366963" y="2968625"/>
            <a:ext cx="268287" cy="2217738"/>
          </a:xfrm>
          <a:prstGeom prst="curvedConnector2">
            <a:avLst/>
          </a:prstGeom>
          <a:noFill/>
          <a:ln w="28575">
            <a:solidFill>
              <a:schemeClr val="tx1"/>
            </a:solidFill>
            <a:round/>
            <a:headEnd/>
            <a:tailEnd type="triangle" w="med" len="med"/>
          </a:ln>
        </p:spPr>
      </p:cxnSp>
      <p:cxnSp>
        <p:nvCxnSpPr>
          <p:cNvPr id="1072" name="AutoShape 59"/>
          <p:cNvCxnSpPr>
            <a:cxnSpLocks noChangeAspect="1" noChangeShapeType="1"/>
            <a:stCxn id="1064" idx="6"/>
            <a:endCxn id="1049" idx="0"/>
          </p:cNvCxnSpPr>
          <p:nvPr/>
        </p:nvCxnSpPr>
        <p:spPr bwMode="auto">
          <a:xfrm>
            <a:off x="4437063" y="4657725"/>
            <a:ext cx="266700" cy="528638"/>
          </a:xfrm>
          <a:prstGeom prst="curvedConnector2">
            <a:avLst/>
          </a:prstGeom>
          <a:noFill/>
          <a:ln w="28575">
            <a:solidFill>
              <a:schemeClr val="tx1"/>
            </a:solidFill>
            <a:round/>
            <a:headEnd/>
            <a:tailEnd type="triangle" w="med" len="med"/>
          </a:ln>
        </p:spPr>
      </p:cxnSp>
      <p:cxnSp>
        <p:nvCxnSpPr>
          <p:cNvPr id="1073" name="AutoShape 60"/>
          <p:cNvCxnSpPr>
            <a:cxnSpLocks noChangeAspect="1" noChangeShapeType="1"/>
            <a:stCxn id="1042" idx="6"/>
            <a:endCxn id="1049" idx="0"/>
          </p:cNvCxnSpPr>
          <p:nvPr/>
        </p:nvCxnSpPr>
        <p:spPr bwMode="auto">
          <a:xfrm>
            <a:off x="4437063" y="2968625"/>
            <a:ext cx="266700" cy="2217738"/>
          </a:xfrm>
          <a:prstGeom prst="curvedConnector2">
            <a:avLst/>
          </a:prstGeom>
          <a:noFill/>
          <a:ln w="28575">
            <a:solidFill>
              <a:schemeClr val="tx1"/>
            </a:solidFill>
            <a:round/>
            <a:headEnd/>
            <a:tailEnd type="triangle" w="med" len="med"/>
          </a:ln>
        </p:spPr>
      </p:cxnSp>
      <p:cxnSp>
        <p:nvCxnSpPr>
          <p:cNvPr id="1074" name="AutoShape 61"/>
          <p:cNvCxnSpPr>
            <a:cxnSpLocks noChangeAspect="1" noChangeShapeType="1"/>
            <a:stCxn id="1066" idx="6"/>
            <a:endCxn id="1050" idx="0"/>
          </p:cNvCxnSpPr>
          <p:nvPr/>
        </p:nvCxnSpPr>
        <p:spPr bwMode="auto">
          <a:xfrm>
            <a:off x="7123113" y="4657725"/>
            <a:ext cx="266700" cy="528638"/>
          </a:xfrm>
          <a:prstGeom prst="curvedConnector2">
            <a:avLst/>
          </a:prstGeom>
          <a:noFill/>
          <a:ln w="28575">
            <a:solidFill>
              <a:schemeClr val="tx1"/>
            </a:solidFill>
            <a:round/>
            <a:headEnd/>
            <a:tailEnd type="triangle" w="med" len="med"/>
          </a:ln>
        </p:spPr>
      </p:cxnSp>
      <p:cxnSp>
        <p:nvCxnSpPr>
          <p:cNvPr id="1075" name="AutoShape 62"/>
          <p:cNvCxnSpPr>
            <a:cxnSpLocks noChangeAspect="1" noChangeShapeType="1"/>
            <a:stCxn id="1044" idx="6"/>
            <a:endCxn id="1050" idx="0"/>
          </p:cNvCxnSpPr>
          <p:nvPr/>
        </p:nvCxnSpPr>
        <p:spPr bwMode="auto">
          <a:xfrm>
            <a:off x="7123113" y="2968625"/>
            <a:ext cx="266700" cy="2217738"/>
          </a:xfrm>
          <a:prstGeom prst="curvedConnector2">
            <a:avLst/>
          </a:prstGeom>
          <a:noFill/>
          <a:ln w="28575">
            <a:solidFill>
              <a:schemeClr val="tx1"/>
            </a:solidFill>
            <a:round/>
            <a:headEnd/>
            <a:tailEnd type="triangle" w="med" len="med"/>
          </a:ln>
        </p:spPr>
      </p:cxnSp>
      <p:sp>
        <p:nvSpPr>
          <p:cNvPr id="1076" name="Text Box 87"/>
          <p:cNvSpPr txBox="1">
            <a:spLocks noChangeAspect="1" noChangeArrowheads="1"/>
          </p:cNvSpPr>
          <p:nvPr/>
        </p:nvSpPr>
        <p:spPr bwMode="auto">
          <a:xfrm>
            <a:off x="2451100" y="5297488"/>
            <a:ext cx="446088" cy="366712"/>
          </a:xfrm>
          <a:prstGeom prst="rect">
            <a:avLst/>
          </a:prstGeom>
          <a:noFill/>
          <a:ln w="9525">
            <a:noFill/>
            <a:miter lim="800000"/>
            <a:headEnd/>
            <a:tailEnd/>
          </a:ln>
        </p:spPr>
        <p:txBody>
          <a:bodyPr wrap="none">
            <a:spAutoFit/>
          </a:bodyPr>
          <a:lstStyle/>
          <a:p>
            <a:r>
              <a:rPr lang="en-US" sz="1800">
                <a:latin typeface="Arial" charset="0"/>
              </a:rPr>
              <a:t>G</a:t>
            </a:r>
            <a:r>
              <a:rPr lang="en-US" sz="1800" baseline="-25000">
                <a:latin typeface="Arial" charset="0"/>
              </a:rPr>
              <a:t>1</a:t>
            </a:r>
          </a:p>
        </p:txBody>
      </p:sp>
      <p:sp>
        <p:nvSpPr>
          <p:cNvPr id="1077" name="Text Box 88"/>
          <p:cNvSpPr txBox="1">
            <a:spLocks noChangeAspect="1" noChangeArrowheads="1"/>
          </p:cNvSpPr>
          <p:nvPr/>
        </p:nvSpPr>
        <p:spPr bwMode="auto">
          <a:xfrm>
            <a:off x="4521200" y="5297488"/>
            <a:ext cx="446088" cy="366712"/>
          </a:xfrm>
          <a:prstGeom prst="rect">
            <a:avLst/>
          </a:prstGeom>
          <a:noFill/>
          <a:ln w="9525">
            <a:noFill/>
            <a:miter lim="800000"/>
            <a:headEnd/>
            <a:tailEnd/>
          </a:ln>
        </p:spPr>
        <p:txBody>
          <a:bodyPr wrap="none">
            <a:spAutoFit/>
          </a:bodyPr>
          <a:lstStyle/>
          <a:p>
            <a:r>
              <a:rPr lang="en-US" sz="1800">
                <a:latin typeface="Arial" charset="0"/>
              </a:rPr>
              <a:t>G</a:t>
            </a:r>
            <a:r>
              <a:rPr lang="en-US" sz="1800" baseline="-25000">
                <a:latin typeface="Arial" charset="0"/>
              </a:rPr>
              <a:t>2</a:t>
            </a:r>
          </a:p>
        </p:txBody>
      </p:sp>
      <p:sp>
        <p:nvSpPr>
          <p:cNvPr id="1078" name="Text Box 89"/>
          <p:cNvSpPr txBox="1">
            <a:spLocks noChangeAspect="1" noChangeArrowheads="1"/>
          </p:cNvSpPr>
          <p:nvPr/>
        </p:nvSpPr>
        <p:spPr bwMode="auto">
          <a:xfrm>
            <a:off x="7205663" y="5297488"/>
            <a:ext cx="446087" cy="366712"/>
          </a:xfrm>
          <a:prstGeom prst="rect">
            <a:avLst/>
          </a:prstGeom>
          <a:noFill/>
          <a:ln w="9525">
            <a:noFill/>
            <a:miter lim="800000"/>
            <a:headEnd/>
            <a:tailEnd/>
          </a:ln>
        </p:spPr>
        <p:txBody>
          <a:bodyPr wrap="none">
            <a:spAutoFit/>
          </a:bodyPr>
          <a:lstStyle/>
          <a:p>
            <a:r>
              <a:rPr lang="en-US" sz="1800">
                <a:latin typeface="Arial" charset="0"/>
              </a:rPr>
              <a:t>G</a:t>
            </a:r>
            <a:r>
              <a:rPr lang="en-US" sz="1800" baseline="-25000">
                <a:latin typeface="Arial" charset="0"/>
              </a:rPr>
              <a:t>n</a:t>
            </a:r>
          </a:p>
        </p:txBody>
      </p:sp>
      <p:sp>
        <p:nvSpPr>
          <p:cNvPr id="1079" name="Rectangle 90"/>
          <p:cNvSpPr>
            <a:spLocks noChangeArrowheads="1"/>
          </p:cNvSpPr>
          <p:nvPr/>
        </p:nvSpPr>
        <p:spPr bwMode="auto">
          <a:xfrm>
            <a:off x="381000" y="214313"/>
            <a:ext cx="8458200" cy="852487"/>
          </a:xfrm>
          <a:prstGeom prst="rect">
            <a:avLst/>
          </a:prstGeom>
          <a:noFill/>
          <a:ln w="9525">
            <a:noFill/>
            <a:miter lim="800000"/>
            <a:headEnd/>
            <a:tailEnd/>
          </a:ln>
        </p:spPr>
        <p:txBody>
          <a:bodyPr anchor="b"/>
          <a:lstStyle/>
          <a:p>
            <a:r>
              <a:rPr lang="en-US" sz="3600">
                <a:solidFill>
                  <a:schemeClr val="tx2"/>
                </a:solidFill>
              </a:rPr>
              <a:t>Factorial HMM for genotype data in a window with </a:t>
            </a:r>
            <a:r>
              <a:rPr lang="en-US" sz="3600" b="1">
                <a:solidFill>
                  <a:schemeClr val="hlink"/>
                </a:solidFill>
              </a:rPr>
              <a:t>known</a:t>
            </a:r>
            <a:r>
              <a:rPr lang="en-US" sz="3600">
                <a:solidFill>
                  <a:schemeClr val="tx2"/>
                </a:solidFill>
              </a:rPr>
              <a:t> local ancestry</a:t>
            </a:r>
          </a:p>
        </p:txBody>
      </p:sp>
      <p:graphicFrame>
        <p:nvGraphicFramePr>
          <p:cNvPr id="1026" name="Object 10"/>
          <p:cNvGraphicFramePr>
            <a:graphicFrameLocks noChangeAspect="1"/>
          </p:cNvGraphicFramePr>
          <p:nvPr/>
        </p:nvGraphicFramePr>
        <p:xfrm>
          <a:off x="228600" y="2819400"/>
          <a:ext cx="1143000" cy="815975"/>
        </p:xfrm>
        <a:graphic>
          <a:graphicData uri="http://schemas.openxmlformats.org/presentationml/2006/ole">
            <p:oleObj spid="_x0000_s305154" name="Equation" r:id="rId4" imgW="266400" imgH="228600" progId="Equation.3">
              <p:embed/>
            </p:oleObj>
          </a:graphicData>
        </a:graphic>
      </p:graphicFrame>
      <p:cxnSp>
        <p:nvCxnSpPr>
          <p:cNvPr id="1080" name="Straight Arrow Connector 56"/>
          <p:cNvCxnSpPr>
            <a:cxnSpLocks noChangeShapeType="1"/>
          </p:cNvCxnSpPr>
          <p:nvPr/>
        </p:nvCxnSpPr>
        <p:spPr bwMode="auto">
          <a:xfrm rot="5400000" flipH="1" flipV="1">
            <a:off x="952500" y="2705100"/>
            <a:ext cx="609600" cy="533400"/>
          </a:xfrm>
          <a:prstGeom prst="straightConnector1">
            <a:avLst/>
          </a:prstGeom>
          <a:noFill/>
          <a:ln w="9525" algn="ctr">
            <a:solidFill>
              <a:schemeClr val="tx1"/>
            </a:solidFill>
            <a:round/>
            <a:headEnd/>
            <a:tailEnd type="arrow" w="med" len="med"/>
          </a:ln>
        </p:spPr>
      </p:cxnSp>
      <p:cxnSp>
        <p:nvCxnSpPr>
          <p:cNvPr id="1081" name="Straight Arrow Connector 58"/>
          <p:cNvCxnSpPr>
            <a:cxnSpLocks noChangeShapeType="1"/>
          </p:cNvCxnSpPr>
          <p:nvPr/>
        </p:nvCxnSpPr>
        <p:spPr bwMode="auto">
          <a:xfrm rot="16200000" flipH="1">
            <a:off x="1104900" y="3619500"/>
            <a:ext cx="609600" cy="381000"/>
          </a:xfrm>
          <a:prstGeom prst="straightConnector1">
            <a:avLst/>
          </a:prstGeom>
          <a:noFill/>
          <a:ln w="9525" algn="ctr">
            <a:solidFill>
              <a:schemeClr val="tx1"/>
            </a:solidFill>
            <a:round/>
            <a:headEnd/>
            <a:tailEnd type="arrow" w="med" len="med"/>
          </a:ln>
        </p:spPr>
      </p:cxnSp>
      <p:sp>
        <p:nvSpPr>
          <p:cNvPr id="58" name="Rectangle 2"/>
          <p:cNvSpPr txBox="1">
            <a:spLocks noChangeArrowheads="1"/>
          </p:cNvSpPr>
          <p:nvPr/>
        </p:nvSpPr>
        <p:spPr>
          <a:xfrm>
            <a:off x="228600" y="5791200"/>
            <a:ext cx="8343900" cy="838200"/>
          </a:xfrm>
          <a:prstGeom prst="rect">
            <a:avLst/>
          </a:prstGeom>
        </p:spPr>
        <p:txBody>
          <a:bodyPr/>
          <a:lstStyle/>
          <a:p>
            <a:pPr marL="533400" indent="-533400">
              <a:spcBef>
                <a:spcPct val="20000"/>
              </a:spcBef>
              <a:buClr>
                <a:schemeClr val="folHlink"/>
              </a:buClr>
              <a:buSzPct val="60000"/>
              <a:buFont typeface="Wingdings" pitchFamily="2" charset="2"/>
              <a:buChar char="n"/>
              <a:defRPr/>
            </a:pPr>
            <a:r>
              <a:rPr lang="en-US" sz="2000" kern="0" dirty="0">
                <a:latin typeface="+mn-lt"/>
                <a:cs typeface="+mn-cs"/>
              </a:rPr>
              <a:t>Random variable for each locus </a:t>
            </a:r>
            <a:r>
              <a:rPr lang="en-US" sz="2000" kern="0" dirty="0" err="1">
                <a:latin typeface="+mn-lt"/>
                <a:cs typeface="+mn-cs"/>
              </a:rPr>
              <a:t>i</a:t>
            </a:r>
            <a:r>
              <a:rPr lang="en-US" sz="2000" kern="0" dirty="0">
                <a:latin typeface="+mn-lt"/>
                <a:cs typeface="+mn-cs"/>
              </a:rPr>
              <a:t> (</a:t>
            </a:r>
            <a:r>
              <a:rPr lang="en-US" sz="2000" kern="0" dirty="0" err="1">
                <a:latin typeface="+mn-lt"/>
                <a:cs typeface="+mn-cs"/>
              </a:rPr>
              <a:t>i</a:t>
            </a:r>
            <a:r>
              <a:rPr lang="en-US" sz="2000" kern="0" dirty="0">
                <a:latin typeface="+mn-lt"/>
                <a:cs typeface="+mn-cs"/>
              </a:rPr>
              <a:t>=1..n)</a:t>
            </a:r>
          </a:p>
          <a:p>
            <a:pPr marL="914400" lvl="1" indent="-457200">
              <a:spcBef>
                <a:spcPct val="20000"/>
              </a:spcBef>
              <a:buClr>
                <a:schemeClr val="hlink"/>
              </a:buClr>
              <a:buSzPct val="55000"/>
              <a:buFont typeface="Wingdings" pitchFamily="2" charset="2"/>
              <a:buChar char="n"/>
              <a:defRPr/>
            </a:pPr>
            <a:r>
              <a:rPr lang="en-US" sz="1800" kern="0" dirty="0">
                <a:latin typeface="+mn-lt"/>
                <a:cs typeface="+mn-cs"/>
              </a:rPr>
              <a:t>G</a:t>
            </a:r>
            <a:r>
              <a:rPr lang="en-US" sz="1800" kern="0" baseline="-25000" dirty="0" err="1">
                <a:latin typeface="+mn-lt"/>
                <a:cs typeface="+mn-cs"/>
              </a:rPr>
              <a:t>i</a:t>
            </a:r>
            <a:r>
              <a:rPr lang="en-US" sz="1800" kern="0" dirty="0">
                <a:latin typeface="+mn-lt"/>
                <a:cs typeface="+mn-cs"/>
              </a:rPr>
              <a:t> = genotype at locus </a:t>
            </a:r>
            <a:r>
              <a:rPr lang="en-US" sz="1800" kern="0" dirty="0" err="1">
                <a:latin typeface="+mn-lt"/>
                <a:cs typeface="+mn-cs"/>
              </a:rPr>
              <a:t>i</a:t>
            </a:r>
            <a:r>
              <a:rPr lang="en-US" sz="1800" kern="0" dirty="0">
                <a:latin typeface="+mn-lt"/>
                <a:cs typeface="+mn-cs"/>
              </a:rPr>
              <a:t>;  values: 0/1/2 (major </a:t>
            </a:r>
            <a:r>
              <a:rPr lang="en-US" sz="1800" kern="0" dirty="0" err="1">
                <a:latin typeface="+mn-lt"/>
                <a:cs typeface="+mn-cs"/>
              </a:rPr>
              <a:t>hom</a:t>
            </a:r>
            <a:r>
              <a:rPr lang="en-US" sz="1800" kern="0" dirty="0">
                <a:latin typeface="+mn-lt"/>
                <a:cs typeface="+mn-cs"/>
              </a:rPr>
              <a:t>./het./minor </a:t>
            </a:r>
            <a:r>
              <a:rPr lang="en-US" sz="1800" kern="0" dirty="0" err="1">
                <a:latin typeface="+mn-lt"/>
                <a:cs typeface="+mn-cs"/>
              </a:rPr>
              <a:t>hom</a:t>
            </a:r>
            <a:r>
              <a:rPr lang="en-US" sz="1800" kern="0" dirty="0">
                <a:latin typeface="+mn-lt"/>
                <a:cs typeface="+mn-cs"/>
              </a:rPr>
              <a:t>.) </a:t>
            </a:r>
          </a:p>
        </p:txBody>
      </p:sp>
      <p:sp>
        <p:nvSpPr>
          <p:cNvPr id="59" name="Slide Number Placeholder 58"/>
          <p:cNvSpPr>
            <a:spLocks noGrp="1"/>
          </p:cNvSpPr>
          <p:nvPr>
            <p:ph type="sldNum" sz="quarter" idx="12"/>
          </p:nvPr>
        </p:nvSpPr>
        <p:spPr/>
        <p:txBody>
          <a:bodyPr/>
          <a:lstStyle/>
          <a:p>
            <a:pPr>
              <a:defRPr/>
            </a:pPr>
            <a:fld id="{193C4F32-5F53-4DA8-A041-9089F3E61399}" type="slidenum">
              <a:rPr lang="en-US" smtClean="0"/>
              <a:pPr>
                <a:defRPr/>
              </a:pPr>
              <a:t>220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xEl>
                                              <p:pRg st="0" end="0"/>
                                            </p:txEl>
                                          </p:spTgt>
                                        </p:tgtEl>
                                        <p:attrNameLst>
                                          <p:attrName>style.visibility</p:attrName>
                                        </p:attrNameLst>
                                      </p:cBhvr>
                                      <p:to>
                                        <p:strVal val="visible"/>
                                      </p:to>
                                    </p:set>
                                  </p:childTnLst>
                                  <p:subTnLst>
                                    <p:animClr>
                                      <p:cBhvr override="childStyle">
                                        <p:cTn dur="1" fill="hold" display="0" masterRel="nextClick" afterEffect="1"/>
                                        <p:tgtEl>
                                          <p:spTgt spid="58">
                                            <p:txEl>
                                              <p:pRg st="0" end="0"/>
                                            </p:txEl>
                                          </p:spTgt>
                                        </p:tgtEl>
                                        <p:attrNameLst>
                                          <p:attrName>ppt_c</p:attrName>
                                        </p:attrNameLst>
                                      </p:cBhvr>
                                      <p:to>
                                        <a:srgbClr val="969696"/>
                                      </p:to>
                                    </p:animClr>
                                  </p:subTnLst>
                                </p:cTn>
                              </p:par>
                              <p:par>
                                <p:cTn id="7" presetID="1" presetClass="entr" presetSubtype="0" fill="hold" grpId="0" nodeType="withEffect">
                                  <p:stCondLst>
                                    <p:cond delay="0"/>
                                  </p:stCondLst>
                                  <p:childTnLst>
                                    <p:set>
                                      <p:cBhvr>
                                        <p:cTn id="8" dur="1" fill="hold">
                                          <p:stCondLst>
                                            <p:cond delay="0"/>
                                          </p:stCondLst>
                                        </p:cTn>
                                        <p:tgtEl>
                                          <p:spTgt spid="58">
                                            <p:txEl>
                                              <p:pRg st="1" end="1"/>
                                            </p:txEl>
                                          </p:spTgt>
                                        </p:tgtEl>
                                        <p:attrNameLst>
                                          <p:attrName>style.visibility</p:attrName>
                                        </p:attrNameLst>
                                      </p:cBhvr>
                                      <p:to>
                                        <p:strVal val="visible"/>
                                      </p:to>
                                    </p:set>
                                  </p:childTnLst>
                                  <p:subTnLst>
                                    <p:animClr>
                                      <p:cBhvr override="childStyle">
                                        <p:cTn dur="1" fill="hold" display="0" masterRel="nextClick" afterEffect="1"/>
                                        <p:tgtEl>
                                          <p:spTgt spid="58">
                                            <p:txEl>
                                              <p:pRg st="1" end="1"/>
                                            </p:txEl>
                                          </p:spTgt>
                                        </p:tgtEl>
                                        <p:attrNameLst>
                                          <p:attrName>ppt_c</p:attrName>
                                        </p:attrNameLst>
                                      </p:cBhvr>
                                      <p:to>
                                        <a:srgbClr val="969696"/>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build="p"/>
    </p:bldLst>
  </p:timing>
</p:sld>
</file>

<file path=ppt/slides/slide2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a:xfrm>
            <a:off x="1350963" y="214313"/>
            <a:ext cx="7793037" cy="1462087"/>
          </a:xfrm>
        </p:spPr>
        <p:txBody>
          <a:bodyPr/>
          <a:lstStyle/>
          <a:p>
            <a:pPr eaLnBrk="1" hangingPunct="1"/>
            <a:r>
              <a:rPr lang="en-US" smtClean="0"/>
              <a:t>Outline</a:t>
            </a:r>
          </a:p>
        </p:txBody>
      </p:sp>
      <p:sp>
        <p:nvSpPr>
          <p:cNvPr id="29699" name="Rectangle 3"/>
          <p:cNvSpPr>
            <a:spLocks noGrp="1" noChangeArrowheads="1"/>
          </p:cNvSpPr>
          <p:nvPr>
            <p:ph type="body" idx="4294967295"/>
          </p:nvPr>
        </p:nvSpPr>
        <p:spPr>
          <a:xfrm>
            <a:off x="1371600" y="1981200"/>
            <a:ext cx="7772400" cy="4114800"/>
          </a:xfrm>
        </p:spPr>
        <p:txBody>
          <a:bodyPr/>
          <a:lstStyle/>
          <a:p>
            <a:pPr eaLnBrk="1" hangingPunct="1">
              <a:lnSpc>
                <a:spcPct val="90000"/>
              </a:lnSpc>
            </a:pPr>
            <a:r>
              <a:rPr lang="en-US" sz="2400" smtClean="0"/>
              <a:t>Introduction</a:t>
            </a:r>
          </a:p>
          <a:p>
            <a:pPr eaLnBrk="1" hangingPunct="1">
              <a:lnSpc>
                <a:spcPct val="90000"/>
              </a:lnSpc>
            </a:pPr>
            <a:endParaRPr lang="en-US" sz="2400" smtClean="0">
              <a:solidFill>
                <a:srgbClr val="FF0000"/>
              </a:solidFill>
            </a:endParaRPr>
          </a:p>
          <a:p>
            <a:pPr eaLnBrk="1" hangingPunct="1">
              <a:lnSpc>
                <a:spcPct val="90000"/>
              </a:lnSpc>
            </a:pPr>
            <a:r>
              <a:rPr lang="en-US" sz="2400" smtClean="0"/>
              <a:t>Factorial HMM of genotype data</a:t>
            </a:r>
          </a:p>
          <a:p>
            <a:pPr eaLnBrk="1" hangingPunct="1">
              <a:lnSpc>
                <a:spcPct val="90000"/>
              </a:lnSpc>
            </a:pPr>
            <a:endParaRPr lang="en-US" sz="2400" smtClean="0"/>
          </a:p>
          <a:p>
            <a:pPr eaLnBrk="1" hangingPunct="1">
              <a:lnSpc>
                <a:spcPct val="90000"/>
              </a:lnSpc>
            </a:pPr>
            <a:r>
              <a:rPr lang="en-US" sz="2400" smtClean="0">
                <a:solidFill>
                  <a:srgbClr val="FF0000"/>
                </a:solidFill>
              </a:rPr>
              <a:t>Algorithms for genotype imputation and ancestry inference</a:t>
            </a:r>
          </a:p>
          <a:p>
            <a:pPr eaLnBrk="1" hangingPunct="1">
              <a:lnSpc>
                <a:spcPct val="90000"/>
              </a:lnSpc>
            </a:pPr>
            <a:endParaRPr lang="en-US" sz="2400" smtClean="0"/>
          </a:p>
          <a:p>
            <a:pPr eaLnBrk="1" hangingPunct="1">
              <a:lnSpc>
                <a:spcPct val="90000"/>
              </a:lnSpc>
            </a:pPr>
            <a:r>
              <a:rPr lang="en-US" sz="2400" smtClean="0"/>
              <a:t>Preliminary experimental results</a:t>
            </a:r>
          </a:p>
          <a:p>
            <a:pPr eaLnBrk="1" hangingPunct="1">
              <a:lnSpc>
                <a:spcPct val="90000"/>
              </a:lnSpc>
            </a:pPr>
            <a:endParaRPr lang="en-US" sz="2400" smtClean="0"/>
          </a:p>
          <a:p>
            <a:pPr eaLnBrk="1" hangingPunct="1">
              <a:lnSpc>
                <a:spcPct val="90000"/>
              </a:lnSpc>
            </a:pPr>
            <a:r>
              <a:rPr lang="en-US" sz="2400" smtClean="0"/>
              <a:t>Conclusion</a:t>
            </a:r>
          </a:p>
        </p:txBody>
      </p:sp>
      <p:sp>
        <p:nvSpPr>
          <p:cNvPr id="4" name="Slide Number Placeholder 3"/>
          <p:cNvSpPr>
            <a:spLocks noGrp="1"/>
          </p:cNvSpPr>
          <p:nvPr>
            <p:ph type="sldNum" sz="quarter" idx="12"/>
          </p:nvPr>
        </p:nvSpPr>
        <p:spPr/>
        <p:txBody>
          <a:bodyPr/>
          <a:lstStyle/>
          <a:p>
            <a:pPr>
              <a:defRPr/>
            </a:pPr>
            <a:fld id="{193C4F32-5F53-4DA8-A041-9089F3E61399}" type="slidenum">
              <a:rPr lang="en-US" smtClean="0"/>
              <a:pPr>
                <a:defRPr/>
              </a:pPr>
              <a:t>221</a:t>
            </a:fld>
            <a:endParaRPr lang="en-US"/>
          </a:p>
        </p:txBody>
      </p:sp>
    </p:spTree>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p:txBody>
          <a:bodyPr/>
          <a:lstStyle/>
          <a:p>
            <a:pPr eaLnBrk="1" hangingPunct="1"/>
            <a:r>
              <a:rPr lang="en-US" smtClean="0"/>
              <a:t>HMM Based Genotype Imputation</a:t>
            </a:r>
          </a:p>
        </p:txBody>
      </p:sp>
      <p:sp>
        <p:nvSpPr>
          <p:cNvPr id="2052" name="Rectangle 3"/>
          <p:cNvSpPr>
            <a:spLocks noGrp="1" noChangeArrowheads="1"/>
          </p:cNvSpPr>
          <p:nvPr>
            <p:ph idx="1"/>
          </p:nvPr>
        </p:nvSpPr>
        <p:spPr>
          <a:xfrm>
            <a:off x="304800" y="1600200"/>
            <a:ext cx="8382000" cy="4740275"/>
          </a:xfrm>
        </p:spPr>
        <p:txBody>
          <a:bodyPr/>
          <a:lstStyle/>
          <a:p>
            <a:pPr marL="533400" indent="-533400" eaLnBrk="1" hangingPunct="1">
              <a:buSzPct val="99000"/>
            </a:pPr>
            <a:r>
              <a:rPr lang="en-US" sz="2400" dirty="0" smtClean="0"/>
              <a:t>Probability of observing genotype    at locus </a:t>
            </a:r>
            <a:r>
              <a:rPr lang="en-US" sz="2400" dirty="0" err="1" smtClean="0"/>
              <a:t>i</a:t>
            </a:r>
            <a:r>
              <a:rPr lang="en-US" sz="2400" dirty="0" smtClean="0"/>
              <a:t> given the known </a:t>
            </a:r>
            <a:r>
              <a:rPr lang="en-US" sz="2400" dirty="0" err="1" smtClean="0"/>
              <a:t>multilocus</a:t>
            </a:r>
            <a:r>
              <a:rPr lang="en-US" sz="2400" dirty="0" smtClean="0"/>
              <a:t> genotype with missing data at </a:t>
            </a:r>
            <a:r>
              <a:rPr lang="en-US" sz="2400" dirty="0" err="1" smtClean="0"/>
              <a:t>i</a:t>
            </a:r>
            <a:r>
              <a:rPr lang="en-US" sz="2400" dirty="0" smtClean="0"/>
              <a:t>:</a:t>
            </a:r>
          </a:p>
          <a:p>
            <a:pPr marL="533400" indent="-533400" eaLnBrk="1" hangingPunct="1">
              <a:buSzPct val="99000"/>
            </a:pPr>
            <a:endParaRPr lang="en-US" sz="2400" dirty="0" smtClean="0"/>
          </a:p>
          <a:p>
            <a:pPr marL="533400" indent="-533400" eaLnBrk="1" hangingPunct="1">
              <a:buSzPct val="99000"/>
            </a:pPr>
            <a:endParaRPr lang="en-US" sz="2400" dirty="0" smtClean="0"/>
          </a:p>
          <a:p>
            <a:pPr marL="533400" indent="-533400" eaLnBrk="1" hangingPunct="1">
              <a:buSzPct val="99000"/>
            </a:pPr>
            <a:endParaRPr lang="en-US" sz="2400" dirty="0" smtClean="0"/>
          </a:p>
          <a:p>
            <a:pPr marL="533400" lvl="1" indent="-533400" eaLnBrk="1" hangingPunct="1">
              <a:buClr>
                <a:schemeClr val="folHlink"/>
              </a:buClr>
              <a:buSzPct val="99000"/>
            </a:pPr>
            <a:r>
              <a:rPr lang="en-US" sz="2400" dirty="0" smtClean="0">
                <a:solidFill>
                  <a:schemeClr val="hlink"/>
                </a:solidFill>
                <a:sym typeface="Wingdings" pitchFamily="2" charset="2"/>
              </a:rPr>
              <a:t> </a:t>
            </a:r>
            <a:r>
              <a:rPr lang="en-US" sz="2400" dirty="0" err="1" smtClean="0">
                <a:solidFill>
                  <a:schemeClr val="hlink"/>
                </a:solidFill>
              </a:rPr>
              <a:t>g</a:t>
            </a:r>
            <a:r>
              <a:rPr lang="en-US" sz="2400" baseline="-25000" dirty="0" err="1" smtClean="0">
                <a:solidFill>
                  <a:schemeClr val="hlink"/>
                </a:solidFill>
              </a:rPr>
              <a:t>i</a:t>
            </a:r>
            <a:r>
              <a:rPr lang="en-US" sz="2400" baseline="-25000" dirty="0" smtClean="0">
                <a:solidFill>
                  <a:schemeClr val="hlink"/>
                </a:solidFill>
              </a:rPr>
              <a:t> </a:t>
            </a:r>
            <a:r>
              <a:rPr lang="en-US" sz="2400" dirty="0" smtClean="0">
                <a:solidFill>
                  <a:schemeClr val="hlink"/>
                </a:solidFill>
              </a:rPr>
              <a:t>is imputed as </a:t>
            </a:r>
          </a:p>
          <a:p>
            <a:pPr marL="533400" indent="-533400" eaLnBrk="1" hangingPunct="1">
              <a:buSzPct val="99000"/>
            </a:pPr>
            <a:endParaRPr lang="en-US" sz="2400" dirty="0" smtClean="0"/>
          </a:p>
          <a:p>
            <a:pPr marL="533400" indent="-533400" eaLnBrk="1" hangingPunct="1">
              <a:buSzPct val="99000"/>
              <a:buFont typeface="Wingdings" pitchFamily="2" charset="2"/>
              <a:buNone/>
            </a:pPr>
            <a:endParaRPr lang="en-US" sz="2400" dirty="0" smtClean="0"/>
          </a:p>
        </p:txBody>
      </p:sp>
      <p:pic>
        <p:nvPicPr>
          <p:cNvPr id="2053" name="Object 4"/>
          <p:cNvPicPr>
            <a:picLocks noChangeAspect="1" noChangeArrowheads="1"/>
          </p:cNvPicPr>
          <p:nvPr/>
        </p:nvPicPr>
        <p:blipFill>
          <a:blip r:embed="rId3" cstate="print"/>
          <a:srcRect/>
          <a:stretch>
            <a:fillRect/>
          </a:stretch>
        </p:blipFill>
        <p:spPr bwMode="auto">
          <a:xfrm>
            <a:off x="3505200" y="3733800"/>
            <a:ext cx="4267200" cy="533400"/>
          </a:xfrm>
          <a:prstGeom prst="rect">
            <a:avLst/>
          </a:prstGeom>
          <a:noFill/>
          <a:ln w="9525">
            <a:noFill/>
            <a:miter lim="800000"/>
            <a:headEnd/>
            <a:tailEnd/>
          </a:ln>
        </p:spPr>
      </p:pic>
      <p:pic>
        <p:nvPicPr>
          <p:cNvPr id="2054" name="Object 5"/>
          <p:cNvPicPr>
            <a:picLocks noChangeAspect="1" noChangeArrowheads="1"/>
          </p:cNvPicPr>
          <p:nvPr/>
        </p:nvPicPr>
        <p:blipFill>
          <a:blip r:embed="rId4" cstate="print"/>
          <a:srcRect/>
          <a:stretch>
            <a:fillRect/>
          </a:stretch>
        </p:blipFill>
        <p:spPr bwMode="auto">
          <a:xfrm>
            <a:off x="1981200" y="2705100"/>
            <a:ext cx="4402138" cy="430213"/>
          </a:xfrm>
          <a:prstGeom prst="rect">
            <a:avLst/>
          </a:prstGeom>
          <a:noFill/>
          <a:ln w="9525">
            <a:noFill/>
            <a:miter lim="800000"/>
            <a:headEnd/>
            <a:tailEnd/>
          </a:ln>
        </p:spPr>
      </p:pic>
      <p:sp>
        <p:nvSpPr>
          <p:cNvPr id="2055" name="Line 8">
            <a:hlinkClick r:id="rId5" action="ppaction://hlinksldjump"/>
          </p:cNvPr>
          <p:cNvSpPr>
            <a:spLocks noChangeShapeType="1"/>
          </p:cNvSpPr>
          <p:nvPr/>
        </p:nvSpPr>
        <p:spPr bwMode="auto">
          <a:xfrm flipV="1">
            <a:off x="8610600" y="6553200"/>
            <a:ext cx="228600" cy="0"/>
          </a:xfrm>
          <a:prstGeom prst="line">
            <a:avLst/>
          </a:prstGeom>
          <a:noFill/>
          <a:ln w="19050">
            <a:solidFill>
              <a:schemeClr val="tx1"/>
            </a:solidFill>
            <a:round/>
            <a:headEnd/>
            <a:tailEnd type="triangle" w="med" len="med"/>
          </a:ln>
        </p:spPr>
        <p:txBody>
          <a:bodyPr/>
          <a:lstStyle/>
          <a:p>
            <a:endParaRPr lang="en-US"/>
          </a:p>
        </p:txBody>
      </p:sp>
      <p:graphicFrame>
        <p:nvGraphicFramePr>
          <p:cNvPr id="2050" name="Object 8"/>
          <p:cNvGraphicFramePr>
            <a:graphicFrameLocks noChangeAspect="1"/>
          </p:cNvGraphicFramePr>
          <p:nvPr/>
        </p:nvGraphicFramePr>
        <p:xfrm>
          <a:off x="5410200" y="1676400"/>
          <a:ext cx="306388" cy="339725"/>
        </p:xfrm>
        <a:graphic>
          <a:graphicData uri="http://schemas.openxmlformats.org/presentationml/2006/ole">
            <p:oleObj spid="_x0000_s306178" name="Equation" r:id="rId6" imgW="126720" imgH="139680" progId="Equation.3">
              <p:embed/>
            </p:oleObj>
          </a:graphicData>
        </a:graphic>
      </p:graphicFrame>
      <p:sp>
        <p:nvSpPr>
          <p:cNvPr id="8" name="Slide Number Placeholder 7"/>
          <p:cNvSpPr>
            <a:spLocks noGrp="1"/>
          </p:cNvSpPr>
          <p:nvPr>
            <p:ph type="sldNum" sz="quarter" idx="12"/>
          </p:nvPr>
        </p:nvSpPr>
        <p:spPr/>
        <p:txBody>
          <a:bodyPr/>
          <a:lstStyle/>
          <a:p>
            <a:pPr>
              <a:defRPr/>
            </a:pPr>
            <a:fld id="{33F715B6-B6C2-4407-8CFF-EAACF463792E}" type="slidenum">
              <a:rPr lang="en-US" smtClean="0"/>
              <a:pPr>
                <a:defRPr/>
              </a:pPr>
              <a:t>222</a:t>
            </a:fld>
            <a:endParaRPr lang="en-US"/>
          </a:p>
        </p:txBody>
      </p:sp>
    </p:spTree>
  </p:cSld>
  <p:clrMapOvr>
    <a:masterClrMapping/>
  </p:clrMapOvr>
  <p:transition/>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5" name="Rectangle 3"/>
          <p:cNvSpPr>
            <a:spLocks noChangeAspect="1" noChangeArrowheads="1"/>
          </p:cNvSpPr>
          <p:nvPr/>
        </p:nvSpPr>
        <p:spPr bwMode="auto">
          <a:xfrm>
            <a:off x="2362200" y="4483100"/>
            <a:ext cx="4343400" cy="1041400"/>
          </a:xfrm>
          <a:prstGeom prst="rect">
            <a:avLst/>
          </a:prstGeom>
          <a:solidFill>
            <a:srgbClr val="FFFF00">
              <a:alpha val="50195"/>
            </a:srgbClr>
          </a:solidFill>
          <a:ln w="15875" cap="rnd">
            <a:solidFill>
              <a:schemeClr val="tx1"/>
            </a:solidFill>
            <a:prstDash val="sysDot"/>
            <a:miter lim="800000"/>
            <a:headEnd/>
            <a:tailEnd/>
          </a:ln>
        </p:spPr>
        <p:txBody>
          <a:bodyPr wrap="none" anchor="ctr"/>
          <a:lstStyle/>
          <a:p>
            <a:pPr eaLnBrk="0" hangingPunct="0"/>
            <a:endParaRPr lang="en-US"/>
          </a:p>
        </p:txBody>
      </p:sp>
      <p:sp>
        <p:nvSpPr>
          <p:cNvPr id="3076" name="Rectangle 4"/>
          <p:cNvSpPr>
            <a:spLocks noChangeAspect="1" noChangeArrowheads="1"/>
          </p:cNvSpPr>
          <p:nvPr/>
        </p:nvSpPr>
        <p:spPr bwMode="auto">
          <a:xfrm>
            <a:off x="2362200" y="3352800"/>
            <a:ext cx="4343400" cy="1039813"/>
          </a:xfrm>
          <a:prstGeom prst="rect">
            <a:avLst/>
          </a:prstGeom>
          <a:solidFill>
            <a:srgbClr val="FFCC99">
              <a:alpha val="50195"/>
            </a:srgbClr>
          </a:solidFill>
          <a:ln w="15875" cap="rnd">
            <a:solidFill>
              <a:schemeClr val="tx1"/>
            </a:solidFill>
            <a:prstDash val="sysDot"/>
            <a:miter lim="800000"/>
            <a:headEnd/>
            <a:tailEnd/>
          </a:ln>
        </p:spPr>
        <p:txBody>
          <a:bodyPr wrap="none" anchor="ctr"/>
          <a:lstStyle/>
          <a:p>
            <a:pPr eaLnBrk="0" hangingPunct="0"/>
            <a:endParaRPr lang="en-US"/>
          </a:p>
        </p:txBody>
      </p:sp>
      <p:sp>
        <p:nvSpPr>
          <p:cNvPr id="3077" name="Oval 5"/>
          <p:cNvSpPr>
            <a:spLocks noChangeAspect="1" noChangeArrowheads="1"/>
          </p:cNvSpPr>
          <p:nvPr/>
        </p:nvSpPr>
        <p:spPr bwMode="auto">
          <a:xfrm>
            <a:off x="2452688" y="3397250"/>
            <a:ext cx="407987"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3078" name="Text Box 6"/>
          <p:cNvSpPr txBox="1">
            <a:spLocks noChangeAspect="1" noChangeArrowheads="1"/>
          </p:cNvSpPr>
          <p:nvPr/>
        </p:nvSpPr>
        <p:spPr bwMode="auto">
          <a:xfrm>
            <a:off x="4338638" y="3429000"/>
            <a:ext cx="249237" cy="274638"/>
          </a:xfrm>
          <a:prstGeom prst="rect">
            <a:avLst/>
          </a:prstGeom>
          <a:noFill/>
          <a:ln w="9525">
            <a:noFill/>
            <a:miter lim="800000"/>
            <a:headEnd/>
            <a:tailEnd/>
          </a:ln>
        </p:spPr>
        <p:txBody>
          <a:bodyPr wrap="none">
            <a:spAutoFit/>
          </a:bodyPr>
          <a:lstStyle/>
          <a:p>
            <a:r>
              <a:rPr lang="en-US" sz="1200">
                <a:latin typeface="Arial" charset="0"/>
              </a:rPr>
              <a:t>f</a:t>
            </a:r>
            <a:r>
              <a:rPr lang="en-US" sz="1200" baseline="-25000">
                <a:latin typeface="Arial" charset="0"/>
              </a:rPr>
              <a:t>i</a:t>
            </a:r>
          </a:p>
        </p:txBody>
      </p:sp>
      <p:sp>
        <p:nvSpPr>
          <p:cNvPr id="3079" name="Oval 7"/>
          <p:cNvSpPr>
            <a:spLocks noChangeAspect="1" noChangeArrowheads="1"/>
          </p:cNvSpPr>
          <p:nvPr/>
        </p:nvSpPr>
        <p:spPr bwMode="auto">
          <a:xfrm>
            <a:off x="4257675" y="3397250"/>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3080" name="AutoShape 8"/>
          <p:cNvCxnSpPr>
            <a:cxnSpLocks noChangeAspect="1" noChangeShapeType="1"/>
            <a:stCxn id="3079" idx="6"/>
          </p:cNvCxnSpPr>
          <p:nvPr/>
        </p:nvCxnSpPr>
        <p:spPr bwMode="auto">
          <a:xfrm>
            <a:off x="4676775" y="3578225"/>
            <a:ext cx="646113" cy="1588"/>
          </a:xfrm>
          <a:prstGeom prst="straightConnector1">
            <a:avLst/>
          </a:prstGeom>
          <a:noFill/>
          <a:ln w="28575">
            <a:solidFill>
              <a:schemeClr val="tx1"/>
            </a:solidFill>
            <a:round/>
            <a:headEnd/>
            <a:tailEnd type="triangle" w="med" len="med"/>
          </a:ln>
        </p:spPr>
      </p:cxnSp>
      <p:sp>
        <p:nvSpPr>
          <p:cNvPr id="3081" name="Oval 9"/>
          <p:cNvSpPr>
            <a:spLocks noChangeAspect="1" noChangeArrowheads="1"/>
          </p:cNvSpPr>
          <p:nvPr/>
        </p:nvSpPr>
        <p:spPr bwMode="auto">
          <a:xfrm>
            <a:off x="6056313" y="3397250"/>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3082" name="AutoShape 10"/>
          <p:cNvCxnSpPr>
            <a:cxnSpLocks noChangeAspect="1" noChangeShapeType="1"/>
            <a:endCxn id="3081" idx="2"/>
          </p:cNvCxnSpPr>
          <p:nvPr/>
        </p:nvCxnSpPr>
        <p:spPr bwMode="auto">
          <a:xfrm>
            <a:off x="5627688" y="3578225"/>
            <a:ext cx="415925" cy="0"/>
          </a:xfrm>
          <a:prstGeom prst="straightConnector1">
            <a:avLst/>
          </a:prstGeom>
          <a:noFill/>
          <a:ln w="28575">
            <a:solidFill>
              <a:schemeClr val="tx1"/>
            </a:solidFill>
            <a:round/>
            <a:headEnd/>
            <a:tailEnd type="triangle" w="med" len="med"/>
          </a:ln>
        </p:spPr>
      </p:cxnSp>
      <p:sp>
        <p:nvSpPr>
          <p:cNvPr id="3083" name="Text Box 11"/>
          <p:cNvSpPr txBox="1">
            <a:spLocks noChangeAspect="1" noChangeArrowheads="1"/>
          </p:cNvSpPr>
          <p:nvPr/>
        </p:nvSpPr>
        <p:spPr bwMode="auto">
          <a:xfrm>
            <a:off x="5316538" y="3494088"/>
            <a:ext cx="336550" cy="274637"/>
          </a:xfrm>
          <a:prstGeom prst="rect">
            <a:avLst/>
          </a:prstGeom>
          <a:noFill/>
          <a:ln w="9525">
            <a:noFill/>
            <a:miter lim="800000"/>
            <a:headEnd/>
            <a:tailEnd/>
          </a:ln>
        </p:spPr>
        <p:txBody>
          <a:bodyPr wrap="none">
            <a:spAutoFit/>
          </a:bodyPr>
          <a:lstStyle/>
          <a:p>
            <a:r>
              <a:rPr lang="en-US" sz="1200">
                <a:latin typeface="Arial" charset="0"/>
              </a:rPr>
              <a:t>…</a:t>
            </a:r>
          </a:p>
        </p:txBody>
      </p:sp>
      <p:sp>
        <p:nvSpPr>
          <p:cNvPr id="3084" name="Oval 12"/>
          <p:cNvSpPr>
            <a:spLocks noChangeAspect="1" noChangeArrowheads="1"/>
          </p:cNvSpPr>
          <p:nvPr/>
        </p:nvSpPr>
        <p:spPr bwMode="auto">
          <a:xfrm>
            <a:off x="2452688" y="3986213"/>
            <a:ext cx="407987"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3085" name="Text Box 13"/>
          <p:cNvSpPr txBox="1">
            <a:spLocks noChangeAspect="1" noChangeArrowheads="1"/>
          </p:cNvSpPr>
          <p:nvPr/>
        </p:nvSpPr>
        <p:spPr bwMode="auto">
          <a:xfrm>
            <a:off x="4338638" y="4038600"/>
            <a:ext cx="290512" cy="274638"/>
          </a:xfrm>
          <a:prstGeom prst="rect">
            <a:avLst/>
          </a:prstGeom>
          <a:noFill/>
          <a:ln w="9525">
            <a:noFill/>
            <a:miter lim="800000"/>
            <a:headEnd/>
            <a:tailEnd/>
          </a:ln>
        </p:spPr>
        <p:txBody>
          <a:bodyPr wrap="none">
            <a:spAutoFit/>
          </a:bodyPr>
          <a:lstStyle/>
          <a:p>
            <a:r>
              <a:rPr lang="en-US" sz="1200">
                <a:latin typeface="Arial" charset="0"/>
              </a:rPr>
              <a:t>h</a:t>
            </a:r>
            <a:r>
              <a:rPr lang="en-US" sz="1200" baseline="-25000">
                <a:latin typeface="Arial" charset="0"/>
              </a:rPr>
              <a:t>i</a:t>
            </a:r>
          </a:p>
        </p:txBody>
      </p:sp>
      <p:sp>
        <p:nvSpPr>
          <p:cNvPr id="3086" name="Oval 14"/>
          <p:cNvSpPr>
            <a:spLocks noChangeAspect="1" noChangeArrowheads="1"/>
          </p:cNvSpPr>
          <p:nvPr/>
        </p:nvSpPr>
        <p:spPr bwMode="auto">
          <a:xfrm>
            <a:off x="4257675" y="3986213"/>
            <a:ext cx="406400"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3087" name="Oval 15"/>
          <p:cNvSpPr>
            <a:spLocks noChangeAspect="1" noChangeArrowheads="1"/>
          </p:cNvSpPr>
          <p:nvPr/>
        </p:nvSpPr>
        <p:spPr bwMode="auto">
          <a:xfrm>
            <a:off x="6056313" y="3986213"/>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3088" name="AutoShape 16"/>
          <p:cNvCxnSpPr>
            <a:cxnSpLocks noChangeAspect="1" noChangeShapeType="1"/>
            <a:stCxn id="3077" idx="4"/>
            <a:endCxn id="3084" idx="0"/>
          </p:cNvCxnSpPr>
          <p:nvPr/>
        </p:nvCxnSpPr>
        <p:spPr bwMode="auto">
          <a:xfrm>
            <a:off x="2655888" y="3767138"/>
            <a:ext cx="0" cy="211137"/>
          </a:xfrm>
          <a:prstGeom prst="straightConnector1">
            <a:avLst/>
          </a:prstGeom>
          <a:noFill/>
          <a:ln w="28575">
            <a:solidFill>
              <a:schemeClr val="tx1"/>
            </a:solidFill>
            <a:round/>
            <a:headEnd/>
            <a:tailEnd type="triangle" w="med" len="med"/>
          </a:ln>
        </p:spPr>
      </p:cxnSp>
      <p:cxnSp>
        <p:nvCxnSpPr>
          <p:cNvPr id="3089" name="AutoShape 17"/>
          <p:cNvCxnSpPr>
            <a:cxnSpLocks noChangeAspect="1" noChangeShapeType="1"/>
            <a:stCxn id="3081" idx="4"/>
            <a:endCxn id="3087" idx="0"/>
          </p:cNvCxnSpPr>
          <p:nvPr/>
        </p:nvCxnSpPr>
        <p:spPr bwMode="auto">
          <a:xfrm>
            <a:off x="6259513" y="3767138"/>
            <a:ext cx="0" cy="211137"/>
          </a:xfrm>
          <a:prstGeom prst="straightConnector1">
            <a:avLst/>
          </a:prstGeom>
          <a:noFill/>
          <a:ln w="28575">
            <a:solidFill>
              <a:schemeClr val="tx1"/>
            </a:solidFill>
            <a:round/>
            <a:headEnd/>
            <a:tailEnd type="triangle" w="med" len="med"/>
          </a:ln>
        </p:spPr>
      </p:cxnSp>
      <p:cxnSp>
        <p:nvCxnSpPr>
          <p:cNvPr id="3090" name="AutoShape 18"/>
          <p:cNvCxnSpPr>
            <a:cxnSpLocks noChangeAspect="1" noChangeShapeType="1"/>
            <a:stCxn id="3079" idx="4"/>
            <a:endCxn id="3086" idx="0"/>
          </p:cNvCxnSpPr>
          <p:nvPr/>
        </p:nvCxnSpPr>
        <p:spPr bwMode="auto">
          <a:xfrm>
            <a:off x="4460875" y="3767138"/>
            <a:ext cx="0" cy="211137"/>
          </a:xfrm>
          <a:prstGeom prst="straightConnector1">
            <a:avLst/>
          </a:prstGeom>
          <a:noFill/>
          <a:ln w="28575">
            <a:solidFill>
              <a:schemeClr val="tx1"/>
            </a:solidFill>
            <a:round/>
            <a:headEnd/>
            <a:tailEnd type="triangle" w="med" len="med"/>
          </a:ln>
        </p:spPr>
      </p:cxnSp>
      <p:sp>
        <p:nvSpPr>
          <p:cNvPr id="3091" name="Oval 19"/>
          <p:cNvSpPr>
            <a:spLocks noChangeAspect="1" noChangeArrowheads="1"/>
          </p:cNvSpPr>
          <p:nvPr/>
        </p:nvSpPr>
        <p:spPr bwMode="auto">
          <a:xfrm>
            <a:off x="2843213" y="5659438"/>
            <a:ext cx="406400"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3092" name="Text Box 20"/>
          <p:cNvSpPr txBox="1">
            <a:spLocks noChangeAspect="1" noChangeArrowheads="1"/>
          </p:cNvSpPr>
          <p:nvPr/>
        </p:nvSpPr>
        <p:spPr bwMode="auto">
          <a:xfrm>
            <a:off x="4729163" y="5715000"/>
            <a:ext cx="290512" cy="274638"/>
          </a:xfrm>
          <a:prstGeom prst="rect">
            <a:avLst/>
          </a:prstGeom>
          <a:noFill/>
          <a:ln w="9525">
            <a:noFill/>
            <a:miter lim="800000"/>
            <a:headEnd/>
            <a:tailEnd/>
          </a:ln>
        </p:spPr>
        <p:txBody>
          <a:bodyPr wrap="none">
            <a:spAutoFit/>
          </a:bodyPr>
          <a:lstStyle/>
          <a:p>
            <a:r>
              <a:rPr lang="en-US" sz="1200">
                <a:latin typeface="Arial" charset="0"/>
              </a:rPr>
              <a:t>g</a:t>
            </a:r>
            <a:r>
              <a:rPr lang="en-US" sz="1200" baseline="-25000">
                <a:latin typeface="Arial" charset="0"/>
              </a:rPr>
              <a:t>i</a:t>
            </a:r>
          </a:p>
        </p:txBody>
      </p:sp>
      <p:sp>
        <p:nvSpPr>
          <p:cNvPr id="3093" name="Oval 21"/>
          <p:cNvSpPr>
            <a:spLocks noChangeAspect="1" noChangeArrowheads="1"/>
          </p:cNvSpPr>
          <p:nvPr/>
        </p:nvSpPr>
        <p:spPr bwMode="auto">
          <a:xfrm>
            <a:off x="4648200" y="5659438"/>
            <a:ext cx="406400"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3094" name="Oval 22"/>
          <p:cNvSpPr>
            <a:spLocks noChangeAspect="1" noChangeArrowheads="1"/>
          </p:cNvSpPr>
          <p:nvPr/>
        </p:nvSpPr>
        <p:spPr bwMode="auto">
          <a:xfrm>
            <a:off x="6446838" y="5659438"/>
            <a:ext cx="406400"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3095" name="Oval 32"/>
          <p:cNvSpPr>
            <a:spLocks noChangeAspect="1" noChangeArrowheads="1"/>
          </p:cNvSpPr>
          <p:nvPr/>
        </p:nvSpPr>
        <p:spPr bwMode="auto">
          <a:xfrm>
            <a:off x="2452688" y="4529138"/>
            <a:ext cx="407987"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3096" name="Text Box 33"/>
          <p:cNvSpPr txBox="1">
            <a:spLocks noChangeAspect="1" noChangeArrowheads="1"/>
          </p:cNvSpPr>
          <p:nvPr/>
        </p:nvSpPr>
        <p:spPr bwMode="auto">
          <a:xfrm>
            <a:off x="4338638" y="4572000"/>
            <a:ext cx="282575" cy="274638"/>
          </a:xfrm>
          <a:prstGeom prst="rect">
            <a:avLst/>
          </a:prstGeom>
          <a:noFill/>
          <a:ln w="9525">
            <a:noFill/>
            <a:miter lim="800000"/>
            <a:headEnd/>
            <a:tailEnd/>
          </a:ln>
        </p:spPr>
        <p:txBody>
          <a:bodyPr wrap="none">
            <a:spAutoFit/>
          </a:bodyPr>
          <a:lstStyle/>
          <a:p>
            <a:r>
              <a:rPr lang="en-US" sz="1200">
                <a:latin typeface="Arial" charset="0"/>
              </a:rPr>
              <a:t>f’</a:t>
            </a:r>
            <a:r>
              <a:rPr lang="en-US" sz="1200" baseline="-25000">
                <a:latin typeface="Arial" charset="0"/>
              </a:rPr>
              <a:t>i</a:t>
            </a:r>
          </a:p>
        </p:txBody>
      </p:sp>
      <p:sp>
        <p:nvSpPr>
          <p:cNvPr id="3097" name="Oval 34"/>
          <p:cNvSpPr>
            <a:spLocks noChangeAspect="1" noChangeArrowheads="1"/>
          </p:cNvSpPr>
          <p:nvPr/>
        </p:nvSpPr>
        <p:spPr bwMode="auto">
          <a:xfrm>
            <a:off x="4257675" y="4529138"/>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3098" name="AutoShape 35"/>
          <p:cNvCxnSpPr>
            <a:cxnSpLocks noChangeAspect="1" noChangeShapeType="1"/>
            <a:stCxn id="3097" idx="6"/>
          </p:cNvCxnSpPr>
          <p:nvPr/>
        </p:nvCxnSpPr>
        <p:spPr bwMode="auto">
          <a:xfrm>
            <a:off x="4676775" y="4710113"/>
            <a:ext cx="646113" cy="0"/>
          </a:xfrm>
          <a:prstGeom prst="straightConnector1">
            <a:avLst/>
          </a:prstGeom>
          <a:noFill/>
          <a:ln w="28575">
            <a:solidFill>
              <a:schemeClr val="tx1"/>
            </a:solidFill>
            <a:round/>
            <a:headEnd/>
            <a:tailEnd type="triangle" w="med" len="med"/>
          </a:ln>
        </p:spPr>
      </p:cxnSp>
      <p:sp>
        <p:nvSpPr>
          <p:cNvPr id="3099" name="Oval 36"/>
          <p:cNvSpPr>
            <a:spLocks noChangeAspect="1" noChangeArrowheads="1"/>
          </p:cNvSpPr>
          <p:nvPr/>
        </p:nvSpPr>
        <p:spPr bwMode="auto">
          <a:xfrm>
            <a:off x="6056313" y="4529138"/>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3100" name="AutoShape 37"/>
          <p:cNvCxnSpPr>
            <a:cxnSpLocks noChangeAspect="1" noChangeShapeType="1"/>
            <a:endCxn id="3099" idx="2"/>
          </p:cNvCxnSpPr>
          <p:nvPr/>
        </p:nvCxnSpPr>
        <p:spPr bwMode="auto">
          <a:xfrm>
            <a:off x="5627688" y="4710113"/>
            <a:ext cx="415925" cy="0"/>
          </a:xfrm>
          <a:prstGeom prst="straightConnector1">
            <a:avLst/>
          </a:prstGeom>
          <a:noFill/>
          <a:ln w="28575">
            <a:solidFill>
              <a:schemeClr val="tx1"/>
            </a:solidFill>
            <a:round/>
            <a:headEnd/>
            <a:tailEnd type="triangle" w="med" len="med"/>
          </a:ln>
        </p:spPr>
      </p:cxnSp>
      <p:sp>
        <p:nvSpPr>
          <p:cNvPr id="3101" name="Text Box 38"/>
          <p:cNvSpPr txBox="1">
            <a:spLocks noChangeAspect="1" noChangeArrowheads="1"/>
          </p:cNvSpPr>
          <p:nvPr/>
        </p:nvSpPr>
        <p:spPr bwMode="auto">
          <a:xfrm>
            <a:off x="5316538" y="4625975"/>
            <a:ext cx="336550" cy="274638"/>
          </a:xfrm>
          <a:prstGeom prst="rect">
            <a:avLst/>
          </a:prstGeom>
          <a:noFill/>
          <a:ln w="9525">
            <a:noFill/>
            <a:miter lim="800000"/>
            <a:headEnd/>
            <a:tailEnd/>
          </a:ln>
        </p:spPr>
        <p:txBody>
          <a:bodyPr wrap="none">
            <a:spAutoFit/>
          </a:bodyPr>
          <a:lstStyle/>
          <a:p>
            <a:r>
              <a:rPr lang="en-US" sz="1200">
                <a:latin typeface="Arial" charset="0"/>
              </a:rPr>
              <a:t>…</a:t>
            </a:r>
          </a:p>
        </p:txBody>
      </p:sp>
      <p:sp>
        <p:nvSpPr>
          <p:cNvPr id="3102" name="Oval 39"/>
          <p:cNvSpPr>
            <a:spLocks noChangeAspect="1" noChangeArrowheads="1"/>
          </p:cNvSpPr>
          <p:nvPr/>
        </p:nvSpPr>
        <p:spPr bwMode="auto">
          <a:xfrm>
            <a:off x="2452688" y="5116513"/>
            <a:ext cx="407987"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3103" name="Text Box 40"/>
          <p:cNvSpPr txBox="1">
            <a:spLocks noChangeAspect="1" noChangeArrowheads="1"/>
          </p:cNvSpPr>
          <p:nvPr/>
        </p:nvSpPr>
        <p:spPr bwMode="auto">
          <a:xfrm>
            <a:off x="4338638" y="5105400"/>
            <a:ext cx="323850" cy="274638"/>
          </a:xfrm>
          <a:prstGeom prst="rect">
            <a:avLst/>
          </a:prstGeom>
          <a:noFill/>
          <a:ln w="9525">
            <a:noFill/>
            <a:miter lim="800000"/>
            <a:headEnd/>
            <a:tailEnd/>
          </a:ln>
        </p:spPr>
        <p:txBody>
          <a:bodyPr wrap="none">
            <a:spAutoFit/>
          </a:bodyPr>
          <a:lstStyle/>
          <a:p>
            <a:r>
              <a:rPr lang="en-US" sz="1200">
                <a:latin typeface="Arial" charset="0"/>
              </a:rPr>
              <a:t>h’</a:t>
            </a:r>
            <a:r>
              <a:rPr lang="en-US" sz="1200" baseline="-25000">
                <a:latin typeface="Arial" charset="0"/>
              </a:rPr>
              <a:t>i</a:t>
            </a:r>
          </a:p>
        </p:txBody>
      </p:sp>
      <p:sp>
        <p:nvSpPr>
          <p:cNvPr id="3104" name="Oval 41"/>
          <p:cNvSpPr>
            <a:spLocks noChangeAspect="1" noChangeArrowheads="1"/>
          </p:cNvSpPr>
          <p:nvPr/>
        </p:nvSpPr>
        <p:spPr bwMode="auto">
          <a:xfrm>
            <a:off x="4257675" y="5116513"/>
            <a:ext cx="406400"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3105" name="Oval 42"/>
          <p:cNvSpPr>
            <a:spLocks noChangeAspect="1" noChangeArrowheads="1"/>
          </p:cNvSpPr>
          <p:nvPr/>
        </p:nvSpPr>
        <p:spPr bwMode="auto">
          <a:xfrm>
            <a:off x="6056313" y="5116513"/>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3106" name="AutoShape 43"/>
          <p:cNvCxnSpPr>
            <a:cxnSpLocks noChangeAspect="1" noChangeShapeType="1"/>
            <a:stCxn id="3095" idx="4"/>
            <a:endCxn id="3102" idx="0"/>
          </p:cNvCxnSpPr>
          <p:nvPr/>
        </p:nvCxnSpPr>
        <p:spPr bwMode="auto">
          <a:xfrm>
            <a:off x="2655888" y="4899025"/>
            <a:ext cx="0" cy="211138"/>
          </a:xfrm>
          <a:prstGeom prst="straightConnector1">
            <a:avLst/>
          </a:prstGeom>
          <a:noFill/>
          <a:ln w="28575">
            <a:solidFill>
              <a:schemeClr val="tx1"/>
            </a:solidFill>
            <a:round/>
            <a:headEnd/>
            <a:tailEnd type="triangle" w="med" len="med"/>
          </a:ln>
        </p:spPr>
      </p:cxnSp>
      <p:cxnSp>
        <p:nvCxnSpPr>
          <p:cNvPr id="3107" name="AutoShape 44"/>
          <p:cNvCxnSpPr>
            <a:cxnSpLocks noChangeAspect="1" noChangeShapeType="1"/>
            <a:stCxn id="3099" idx="4"/>
            <a:endCxn id="3105" idx="0"/>
          </p:cNvCxnSpPr>
          <p:nvPr/>
        </p:nvCxnSpPr>
        <p:spPr bwMode="auto">
          <a:xfrm>
            <a:off x="6259513" y="4899025"/>
            <a:ext cx="0" cy="211138"/>
          </a:xfrm>
          <a:prstGeom prst="straightConnector1">
            <a:avLst/>
          </a:prstGeom>
          <a:noFill/>
          <a:ln w="28575">
            <a:solidFill>
              <a:schemeClr val="tx1"/>
            </a:solidFill>
            <a:round/>
            <a:headEnd/>
            <a:tailEnd type="triangle" w="med" len="med"/>
          </a:ln>
        </p:spPr>
      </p:cxnSp>
      <p:cxnSp>
        <p:nvCxnSpPr>
          <p:cNvPr id="3108" name="AutoShape 45"/>
          <p:cNvCxnSpPr>
            <a:cxnSpLocks noChangeAspect="1" noChangeShapeType="1"/>
            <a:stCxn id="3097" idx="4"/>
            <a:endCxn id="3104" idx="0"/>
          </p:cNvCxnSpPr>
          <p:nvPr/>
        </p:nvCxnSpPr>
        <p:spPr bwMode="auto">
          <a:xfrm>
            <a:off x="4460875" y="4899025"/>
            <a:ext cx="0" cy="211138"/>
          </a:xfrm>
          <a:prstGeom prst="straightConnector1">
            <a:avLst/>
          </a:prstGeom>
          <a:noFill/>
          <a:ln w="28575">
            <a:solidFill>
              <a:schemeClr val="tx1"/>
            </a:solidFill>
            <a:round/>
            <a:headEnd/>
            <a:tailEnd type="triangle" w="med" len="med"/>
          </a:ln>
        </p:spPr>
      </p:cxnSp>
      <p:cxnSp>
        <p:nvCxnSpPr>
          <p:cNvPr id="3109" name="AutoShape 46"/>
          <p:cNvCxnSpPr>
            <a:cxnSpLocks noChangeAspect="1" noChangeShapeType="1"/>
            <a:stCxn id="3102" idx="6"/>
            <a:endCxn id="3091" idx="0"/>
          </p:cNvCxnSpPr>
          <p:nvPr/>
        </p:nvCxnSpPr>
        <p:spPr bwMode="auto">
          <a:xfrm>
            <a:off x="2867025" y="5297488"/>
            <a:ext cx="179388" cy="355600"/>
          </a:xfrm>
          <a:prstGeom prst="curvedConnector2">
            <a:avLst/>
          </a:prstGeom>
          <a:noFill/>
          <a:ln w="28575">
            <a:solidFill>
              <a:schemeClr val="tx1"/>
            </a:solidFill>
            <a:round/>
            <a:headEnd/>
            <a:tailEnd type="triangle" w="med" len="med"/>
          </a:ln>
        </p:spPr>
      </p:cxnSp>
      <p:cxnSp>
        <p:nvCxnSpPr>
          <p:cNvPr id="3110" name="AutoShape 47"/>
          <p:cNvCxnSpPr>
            <a:cxnSpLocks noChangeAspect="1" noChangeShapeType="1"/>
            <a:stCxn id="3084" idx="6"/>
            <a:endCxn id="3091" idx="0"/>
          </p:cNvCxnSpPr>
          <p:nvPr/>
        </p:nvCxnSpPr>
        <p:spPr bwMode="auto">
          <a:xfrm>
            <a:off x="2867025" y="4167188"/>
            <a:ext cx="179388" cy="1485900"/>
          </a:xfrm>
          <a:prstGeom prst="curvedConnector2">
            <a:avLst/>
          </a:prstGeom>
          <a:noFill/>
          <a:ln w="28575">
            <a:solidFill>
              <a:schemeClr val="tx1"/>
            </a:solidFill>
            <a:round/>
            <a:headEnd/>
            <a:tailEnd type="triangle" w="med" len="med"/>
          </a:ln>
        </p:spPr>
      </p:cxnSp>
      <p:cxnSp>
        <p:nvCxnSpPr>
          <p:cNvPr id="3111" name="AutoShape 48"/>
          <p:cNvCxnSpPr>
            <a:cxnSpLocks noChangeAspect="1" noChangeShapeType="1"/>
            <a:stCxn id="3104" idx="6"/>
            <a:endCxn id="3093" idx="0"/>
          </p:cNvCxnSpPr>
          <p:nvPr/>
        </p:nvCxnSpPr>
        <p:spPr bwMode="auto">
          <a:xfrm>
            <a:off x="4672013" y="5297488"/>
            <a:ext cx="179387" cy="355600"/>
          </a:xfrm>
          <a:prstGeom prst="curvedConnector2">
            <a:avLst/>
          </a:prstGeom>
          <a:noFill/>
          <a:ln w="28575">
            <a:solidFill>
              <a:schemeClr val="tx1"/>
            </a:solidFill>
            <a:round/>
            <a:headEnd/>
            <a:tailEnd type="triangle" w="med" len="med"/>
          </a:ln>
        </p:spPr>
      </p:cxnSp>
      <p:cxnSp>
        <p:nvCxnSpPr>
          <p:cNvPr id="3112" name="AutoShape 49"/>
          <p:cNvCxnSpPr>
            <a:cxnSpLocks noChangeAspect="1" noChangeShapeType="1"/>
            <a:stCxn id="3086" idx="6"/>
            <a:endCxn id="3093" idx="0"/>
          </p:cNvCxnSpPr>
          <p:nvPr/>
        </p:nvCxnSpPr>
        <p:spPr bwMode="auto">
          <a:xfrm>
            <a:off x="4672013" y="4167188"/>
            <a:ext cx="179387" cy="1485900"/>
          </a:xfrm>
          <a:prstGeom prst="curvedConnector2">
            <a:avLst/>
          </a:prstGeom>
          <a:noFill/>
          <a:ln w="28575">
            <a:solidFill>
              <a:schemeClr val="tx1"/>
            </a:solidFill>
            <a:round/>
            <a:headEnd/>
            <a:tailEnd type="triangle" w="med" len="med"/>
          </a:ln>
        </p:spPr>
      </p:cxnSp>
      <p:cxnSp>
        <p:nvCxnSpPr>
          <p:cNvPr id="3113" name="AutoShape 50"/>
          <p:cNvCxnSpPr>
            <a:cxnSpLocks noChangeAspect="1" noChangeShapeType="1"/>
            <a:stCxn id="3105" idx="6"/>
            <a:endCxn id="3094" idx="0"/>
          </p:cNvCxnSpPr>
          <p:nvPr/>
        </p:nvCxnSpPr>
        <p:spPr bwMode="auto">
          <a:xfrm>
            <a:off x="6470650" y="5297488"/>
            <a:ext cx="179388" cy="355600"/>
          </a:xfrm>
          <a:prstGeom prst="curvedConnector2">
            <a:avLst/>
          </a:prstGeom>
          <a:noFill/>
          <a:ln w="28575">
            <a:solidFill>
              <a:schemeClr val="tx1"/>
            </a:solidFill>
            <a:round/>
            <a:headEnd/>
            <a:tailEnd type="triangle" w="med" len="med"/>
          </a:ln>
        </p:spPr>
      </p:cxnSp>
      <p:cxnSp>
        <p:nvCxnSpPr>
          <p:cNvPr id="3114" name="AutoShape 51"/>
          <p:cNvCxnSpPr>
            <a:cxnSpLocks noChangeAspect="1" noChangeShapeType="1"/>
            <a:stCxn id="3087" idx="6"/>
            <a:endCxn id="3094" idx="0"/>
          </p:cNvCxnSpPr>
          <p:nvPr/>
        </p:nvCxnSpPr>
        <p:spPr bwMode="auto">
          <a:xfrm>
            <a:off x="6470650" y="4167188"/>
            <a:ext cx="179388" cy="1485900"/>
          </a:xfrm>
          <a:prstGeom prst="curvedConnector2">
            <a:avLst/>
          </a:prstGeom>
          <a:noFill/>
          <a:ln w="28575">
            <a:solidFill>
              <a:schemeClr val="tx1"/>
            </a:solidFill>
            <a:round/>
            <a:headEnd/>
            <a:tailEnd type="triangle" w="med" len="med"/>
          </a:ln>
        </p:spPr>
      </p:cxnSp>
      <p:cxnSp>
        <p:nvCxnSpPr>
          <p:cNvPr id="3115" name="AutoShape 67"/>
          <p:cNvCxnSpPr>
            <a:cxnSpLocks noChangeAspect="1" noChangeShapeType="1"/>
          </p:cNvCxnSpPr>
          <p:nvPr/>
        </p:nvCxnSpPr>
        <p:spPr bwMode="auto">
          <a:xfrm>
            <a:off x="2895600" y="3586163"/>
            <a:ext cx="646113" cy="1587"/>
          </a:xfrm>
          <a:prstGeom prst="straightConnector1">
            <a:avLst/>
          </a:prstGeom>
          <a:noFill/>
          <a:ln w="28575">
            <a:solidFill>
              <a:schemeClr val="tx1"/>
            </a:solidFill>
            <a:round/>
            <a:headEnd/>
            <a:tailEnd type="triangle" w="med" len="med"/>
          </a:ln>
        </p:spPr>
      </p:cxnSp>
      <p:cxnSp>
        <p:nvCxnSpPr>
          <p:cNvPr id="3116" name="AutoShape 68"/>
          <p:cNvCxnSpPr>
            <a:cxnSpLocks noChangeAspect="1" noChangeShapeType="1"/>
          </p:cNvCxnSpPr>
          <p:nvPr/>
        </p:nvCxnSpPr>
        <p:spPr bwMode="auto">
          <a:xfrm>
            <a:off x="3846513" y="3586163"/>
            <a:ext cx="415925" cy="0"/>
          </a:xfrm>
          <a:prstGeom prst="straightConnector1">
            <a:avLst/>
          </a:prstGeom>
          <a:noFill/>
          <a:ln w="28575">
            <a:solidFill>
              <a:schemeClr val="tx1"/>
            </a:solidFill>
            <a:round/>
            <a:headEnd/>
            <a:tailEnd type="triangle" w="med" len="med"/>
          </a:ln>
        </p:spPr>
      </p:cxnSp>
      <p:sp>
        <p:nvSpPr>
          <p:cNvPr id="3117" name="Text Box 69"/>
          <p:cNvSpPr txBox="1">
            <a:spLocks noChangeAspect="1" noChangeArrowheads="1"/>
          </p:cNvSpPr>
          <p:nvPr/>
        </p:nvSpPr>
        <p:spPr bwMode="auto">
          <a:xfrm>
            <a:off x="3535363" y="3502025"/>
            <a:ext cx="336550" cy="274638"/>
          </a:xfrm>
          <a:prstGeom prst="rect">
            <a:avLst/>
          </a:prstGeom>
          <a:noFill/>
          <a:ln w="9525">
            <a:noFill/>
            <a:miter lim="800000"/>
            <a:headEnd/>
            <a:tailEnd/>
          </a:ln>
        </p:spPr>
        <p:txBody>
          <a:bodyPr wrap="none">
            <a:spAutoFit/>
          </a:bodyPr>
          <a:lstStyle/>
          <a:p>
            <a:r>
              <a:rPr lang="en-US" sz="1200">
                <a:latin typeface="Arial" charset="0"/>
              </a:rPr>
              <a:t>…</a:t>
            </a:r>
          </a:p>
        </p:txBody>
      </p:sp>
      <p:cxnSp>
        <p:nvCxnSpPr>
          <p:cNvPr id="3118" name="AutoShape 70"/>
          <p:cNvCxnSpPr>
            <a:cxnSpLocks noChangeAspect="1" noChangeShapeType="1"/>
          </p:cNvCxnSpPr>
          <p:nvPr/>
        </p:nvCxnSpPr>
        <p:spPr bwMode="auto">
          <a:xfrm>
            <a:off x="2895600" y="4729163"/>
            <a:ext cx="646113" cy="0"/>
          </a:xfrm>
          <a:prstGeom prst="straightConnector1">
            <a:avLst/>
          </a:prstGeom>
          <a:noFill/>
          <a:ln w="28575">
            <a:solidFill>
              <a:schemeClr val="tx1"/>
            </a:solidFill>
            <a:round/>
            <a:headEnd/>
            <a:tailEnd type="triangle" w="med" len="med"/>
          </a:ln>
        </p:spPr>
      </p:cxnSp>
      <p:cxnSp>
        <p:nvCxnSpPr>
          <p:cNvPr id="3119" name="AutoShape 71"/>
          <p:cNvCxnSpPr>
            <a:cxnSpLocks noChangeAspect="1" noChangeShapeType="1"/>
          </p:cNvCxnSpPr>
          <p:nvPr/>
        </p:nvCxnSpPr>
        <p:spPr bwMode="auto">
          <a:xfrm>
            <a:off x="3846513" y="4729163"/>
            <a:ext cx="415925" cy="0"/>
          </a:xfrm>
          <a:prstGeom prst="straightConnector1">
            <a:avLst/>
          </a:prstGeom>
          <a:noFill/>
          <a:ln w="28575">
            <a:solidFill>
              <a:schemeClr val="tx1"/>
            </a:solidFill>
            <a:round/>
            <a:headEnd/>
            <a:tailEnd type="triangle" w="med" len="med"/>
          </a:ln>
        </p:spPr>
      </p:cxnSp>
      <p:sp>
        <p:nvSpPr>
          <p:cNvPr id="3120" name="Text Box 72"/>
          <p:cNvSpPr txBox="1">
            <a:spLocks noChangeAspect="1" noChangeArrowheads="1"/>
          </p:cNvSpPr>
          <p:nvPr/>
        </p:nvSpPr>
        <p:spPr bwMode="auto">
          <a:xfrm>
            <a:off x="3535363" y="4645025"/>
            <a:ext cx="336550" cy="274638"/>
          </a:xfrm>
          <a:prstGeom prst="rect">
            <a:avLst/>
          </a:prstGeom>
          <a:noFill/>
          <a:ln w="9525">
            <a:noFill/>
            <a:miter lim="800000"/>
            <a:headEnd/>
            <a:tailEnd/>
          </a:ln>
        </p:spPr>
        <p:txBody>
          <a:bodyPr wrap="none">
            <a:spAutoFit/>
          </a:bodyPr>
          <a:lstStyle/>
          <a:p>
            <a:r>
              <a:rPr lang="en-US" sz="1200">
                <a:latin typeface="Arial" charset="0"/>
              </a:rPr>
              <a:t>…</a:t>
            </a:r>
          </a:p>
        </p:txBody>
      </p:sp>
      <p:sp>
        <p:nvSpPr>
          <p:cNvPr id="3121" name="Rectangle 73"/>
          <p:cNvSpPr>
            <a:spLocks noChangeArrowheads="1"/>
          </p:cNvSpPr>
          <p:nvPr/>
        </p:nvSpPr>
        <p:spPr bwMode="auto">
          <a:xfrm>
            <a:off x="381000" y="214313"/>
            <a:ext cx="8458200" cy="852487"/>
          </a:xfrm>
          <a:prstGeom prst="rect">
            <a:avLst/>
          </a:prstGeom>
          <a:noFill/>
          <a:ln w="9525">
            <a:noFill/>
            <a:miter lim="800000"/>
            <a:headEnd/>
            <a:tailEnd/>
          </a:ln>
        </p:spPr>
        <p:txBody>
          <a:bodyPr anchor="b"/>
          <a:lstStyle/>
          <a:p>
            <a:r>
              <a:rPr lang="en-US" sz="3600">
                <a:solidFill>
                  <a:schemeClr val="tx2"/>
                </a:solidFill>
              </a:rPr>
              <a:t>Forward-backward computation</a:t>
            </a:r>
          </a:p>
        </p:txBody>
      </p:sp>
      <p:graphicFrame>
        <p:nvGraphicFramePr>
          <p:cNvPr id="3074" name="Object 4"/>
          <p:cNvGraphicFramePr>
            <a:graphicFrameLocks noChangeAspect="1"/>
          </p:cNvGraphicFramePr>
          <p:nvPr/>
        </p:nvGraphicFramePr>
        <p:xfrm>
          <a:off x="1963738" y="2095500"/>
          <a:ext cx="5808662" cy="723900"/>
        </p:xfrm>
        <a:graphic>
          <a:graphicData uri="http://schemas.openxmlformats.org/presentationml/2006/ole">
            <p:oleObj spid="_x0000_s307202" name="Equation" r:id="rId4" imgW="2603160" imgH="304560" progId="Equation.3">
              <p:embed/>
            </p:oleObj>
          </a:graphicData>
        </a:graphic>
      </p:graphicFrame>
      <p:sp>
        <p:nvSpPr>
          <p:cNvPr id="50" name="Slide Number Placeholder 49"/>
          <p:cNvSpPr>
            <a:spLocks noGrp="1"/>
          </p:cNvSpPr>
          <p:nvPr>
            <p:ph type="sldNum" sz="quarter" idx="12"/>
          </p:nvPr>
        </p:nvSpPr>
        <p:spPr/>
        <p:txBody>
          <a:bodyPr/>
          <a:lstStyle/>
          <a:p>
            <a:pPr>
              <a:defRPr/>
            </a:pPr>
            <a:fld id="{193C4F32-5F53-4DA8-A041-9089F3E61399}" type="slidenum">
              <a:rPr lang="en-US" smtClean="0"/>
              <a:pPr>
                <a:defRPr/>
              </a:pPr>
              <a:t>223</a:t>
            </a:fld>
            <a:endParaRPr lang="en-US"/>
          </a:p>
        </p:txBody>
      </p:sp>
    </p:spTree>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9" name="Rectangle 3"/>
          <p:cNvSpPr>
            <a:spLocks noChangeAspect="1" noChangeArrowheads="1"/>
          </p:cNvSpPr>
          <p:nvPr/>
        </p:nvSpPr>
        <p:spPr bwMode="auto">
          <a:xfrm>
            <a:off x="2362200" y="4483100"/>
            <a:ext cx="4343400" cy="1041400"/>
          </a:xfrm>
          <a:prstGeom prst="rect">
            <a:avLst/>
          </a:prstGeom>
          <a:solidFill>
            <a:srgbClr val="FFFF00">
              <a:alpha val="49019"/>
            </a:srgbClr>
          </a:solidFill>
          <a:ln w="15875" cap="rnd">
            <a:solidFill>
              <a:schemeClr val="tx1"/>
            </a:solidFill>
            <a:prstDash val="sysDot"/>
            <a:miter lim="800000"/>
            <a:headEnd/>
            <a:tailEnd/>
          </a:ln>
        </p:spPr>
        <p:txBody>
          <a:bodyPr wrap="none" anchor="ctr"/>
          <a:lstStyle/>
          <a:p>
            <a:pPr eaLnBrk="0" hangingPunct="0"/>
            <a:endParaRPr lang="en-US"/>
          </a:p>
        </p:txBody>
      </p:sp>
      <p:sp>
        <p:nvSpPr>
          <p:cNvPr id="4100" name="Rectangle 4"/>
          <p:cNvSpPr>
            <a:spLocks noChangeAspect="1" noChangeArrowheads="1"/>
          </p:cNvSpPr>
          <p:nvPr/>
        </p:nvSpPr>
        <p:spPr bwMode="auto">
          <a:xfrm>
            <a:off x="2362200" y="3352800"/>
            <a:ext cx="4343400" cy="1039813"/>
          </a:xfrm>
          <a:prstGeom prst="rect">
            <a:avLst/>
          </a:prstGeom>
          <a:solidFill>
            <a:srgbClr val="FFCC99">
              <a:alpha val="50195"/>
            </a:srgbClr>
          </a:solidFill>
          <a:ln w="15875" cap="rnd">
            <a:solidFill>
              <a:schemeClr val="tx1"/>
            </a:solidFill>
            <a:prstDash val="sysDot"/>
            <a:miter lim="800000"/>
            <a:headEnd/>
            <a:tailEnd/>
          </a:ln>
        </p:spPr>
        <p:txBody>
          <a:bodyPr wrap="none" anchor="ctr"/>
          <a:lstStyle/>
          <a:p>
            <a:pPr eaLnBrk="0" hangingPunct="0"/>
            <a:endParaRPr lang="en-US"/>
          </a:p>
        </p:txBody>
      </p:sp>
      <p:sp>
        <p:nvSpPr>
          <p:cNvPr id="4101" name="Oval 5"/>
          <p:cNvSpPr>
            <a:spLocks noChangeAspect="1" noChangeArrowheads="1"/>
          </p:cNvSpPr>
          <p:nvPr/>
        </p:nvSpPr>
        <p:spPr bwMode="auto">
          <a:xfrm>
            <a:off x="2452688" y="3397250"/>
            <a:ext cx="407987"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4102" name="Text Box 6"/>
          <p:cNvSpPr txBox="1">
            <a:spLocks noChangeAspect="1" noChangeArrowheads="1"/>
          </p:cNvSpPr>
          <p:nvPr/>
        </p:nvSpPr>
        <p:spPr bwMode="auto">
          <a:xfrm>
            <a:off x="4338638" y="3429000"/>
            <a:ext cx="249237" cy="274638"/>
          </a:xfrm>
          <a:prstGeom prst="rect">
            <a:avLst/>
          </a:prstGeom>
          <a:noFill/>
          <a:ln w="9525">
            <a:noFill/>
            <a:miter lim="800000"/>
            <a:headEnd/>
            <a:tailEnd/>
          </a:ln>
        </p:spPr>
        <p:txBody>
          <a:bodyPr wrap="none">
            <a:spAutoFit/>
          </a:bodyPr>
          <a:lstStyle/>
          <a:p>
            <a:r>
              <a:rPr lang="en-US" sz="1200">
                <a:latin typeface="Arial" charset="0"/>
              </a:rPr>
              <a:t>f</a:t>
            </a:r>
            <a:r>
              <a:rPr lang="en-US" sz="1200" baseline="-25000">
                <a:latin typeface="Arial" charset="0"/>
              </a:rPr>
              <a:t>i</a:t>
            </a:r>
          </a:p>
        </p:txBody>
      </p:sp>
      <p:sp>
        <p:nvSpPr>
          <p:cNvPr id="4103" name="Oval 7"/>
          <p:cNvSpPr>
            <a:spLocks noChangeAspect="1" noChangeArrowheads="1"/>
          </p:cNvSpPr>
          <p:nvPr/>
        </p:nvSpPr>
        <p:spPr bwMode="auto">
          <a:xfrm>
            <a:off x="4257675" y="3397250"/>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4104" name="AutoShape 8"/>
          <p:cNvCxnSpPr>
            <a:cxnSpLocks noChangeAspect="1" noChangeShapeType="1"/>
            <a:stCxn id="4103" idx="6"/>
          </p:cNvCxnSpPr>
          <p:nvPr/>
        </p:nvCxnSpPr>
        <p:spPr bwMode="auto">
          <a:xfrm>
            <a:off x="4676775" y="3578225"/>
            <a:ext cx="646113" cy="1588"/>
          </a:xfrm>
          <a:prstGeom prst="straightConnector1">
            <a:avLst/>
          </a:prstGeom>
          <a:noFill/>
          <a:ln w="28575">
            <a:solidFill>
              <a:schemeClr val="tx1"/>
            </a:solidFill>
            <a:round/>
            <a:headEnd/>
            <a:tailEnd type="triangle" w="med" len="med"/>
          </a:ln>
        </p:spPr>
      </p:cxnSp>
      <p:sp>
        <p:nvSpPr>
          <p:cNvPr id="4105" name="Oval 9"/>
          <p:cNvSpPr>
            <a:spLocks noChangeAspect="1" noChangeArrowheads="1"/>
          </p:cNvSpPr>
          <p:nvPr/>
        </p:nvSpPr>
        <p:spPr bwMode="auto">
          <a:xfrm>
            <a:off x="6056313" y="3397250"/>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4106" name="AutoShape 10"/>
          <p:cNvCxnSpPr>
            <a:cxnSpLocks noChangeAspect="1" noChangeShapeType="1"/>
            <a:endCxn id="4105" idx="2"/>
          </p:cNvCxnSpPr>
          <p:nvPr/>
        </p:nvCxnSpPr>
        <p:spPr bwMode="auto">
          <a:xfrm>
            <a:off x="5627688" y="3578225"/>
            <a:ext cx="415925" cy="0"/>
          </a:xfrm>
          <a:prstGeom prst="straightConnector1">
            <a:avLst/>
          </a:prstGeom>
          <a:noFill/>
          <a:ln w="28575">
            <a:solidFill>
              <a:schemeClr val="tx1"/>
            </a:solidFill>
            <a:round/>
            <a:headEnd/>
            <a:tailEnd type="triangle" w="med" len="med"/>
          </a:ln>
        </p:spPr>
      </p:cxnSp>
      <p:sp>
        <p:nvSpPr>
          <p:cNvPr id="4107" name="Text Box 11"/>
          <p:cNvSpPr txBox="1">
            <a:spLocks noChangeAspect="1" noChangeArrowheads="1"/>
          </p:cNvSpPr>
          <p:nvPr/>
        </p:nvSpPr>
        <p:spPr bwMode="auto">
          <a:xfrm>
            <a:off x="5316538" y="3494088"/>
            <a:ext cx="336550" cy="274637"/>
          </a:xfrm>
          <a:prstGeom prst="rect">
            <a:avLst/>
          </a:prstGeom>
          <a:noFill/>
          <a:ln w="9525">
            <a:noFill/>
            <a:miter lim="800000"/>
            <a:headEnd/>
            <a:tailEnd/>
          </a:ln>
        </p:spPr>
        <p:txBody>
          <a:bodyPr wrap="none">
            <a:spAutoFit/>
          </a:bodyPr>
          <a:lstStyle/>
          <a:p>
            <a:r>
              <a:rPr lang="en-US" sz="1200">
                <a:latin typeface="Arial" charset="0"/>
              </a:rPr>
              <a:t>…</a:t>
            </a:r>
          </a:p>
        </p:txBody>
      </p:sp>
      <p:sp>
        <p:nvSpPr>
          <p:cNvPr id="4108" name="Oval 12"/>
          <p:cNvSpPr>
            <a:spLocks noChangeAspect="1" noChangeArrowheads="1"/>
          </p:cNvSpPr>
          <p:nvPr/>
        </p:nvSpPr>
        <p:spPr bwMode="auto">
          <a:xfrm>
            <a:off x="2452688" y="3986213"/>
            <a:ext cx="407987"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4109" name="Text Box 13"/>
          <p:cNvSpPr txBox="1">
            <a:spLocks noChangeAspect="1" noChangeArrowheads="1"/>
          </p:cNvSpPr>
          <p:nvPr/>
        </p:nvSpPr>
        <p:spPr bwMode="auto">
          <a:xfrm>
            <a:off x="4338638" y="4038600"/>
            <a:ext cx="290512" cy="274638"/>
          </a:xfrm>
          <a:prstGeom prst="rect">
            <a:avLst/>
          </a:prstGeom>
          <a:noFill/>
          <a:ln w="9525">
            <a:noFill/>
            <a:miter lim="800000"/>
            <a:headEnd/>
            <a:tailEnd/>
          </a:ln>
        </p:spPr>
        <p:txBody>
          <a:bodyPr wrap="none">
            <a:spAutoFit/>
          </a:bodyPr>
          <a:lstStyle/>
          <a:p>
            <a:r>
              <a:rPr lang="en-US" sz="1200">
                <a:latin typeface="Arial" charset="0"/>
              </a:rPr>
              <a:t>h</a:t>
            </a:r>
            <a:r>
              <a:rPr lang="en-US" sz="1200" baseline="-25000">
                <a:latin typeface="Arial" charset="0"/>
              </a:rPr>
              <a:t>i</a:t>
            </a:r>
          </a:p>
        </p:txBody>
      </p:sp>
      <p:sp>
        <p:nvSpPr>
          <p:cNvPr id="4110" name="Oval 14"/>
          <p:cNvSpPr>
            <a:spLocks noChangeAspect="1" noChangeArrowheads="1"/>
          </p:cNvSpPr>
          <p:nvPr/>
        </p:nvSpPr>
        <p:spPr bwMode="auto">
          <a:xfrm>
            <a:off x="4257675" y="3986213"/>
            <a:ext cx="406400"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4111" name="Oval 15"/>
          <p:cNvSpPr>
            <a:spLocks noChangeAspect="1" noChangeArrowheads="1"/>
          </p:cNvSpPr>
          <p:nvPr/>
        </p:nvSpPr>
        <p:spPr bwMode="auto">
          <a:xfrm>
            <a:off x="6056313" y="3986213"/>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4112" name="AutoShape 16"/>
          <p:cNvCxnSpPr>
            <a:cxnSpLocks noChangeAspect="1" noChangeShapeType="1"/>
            <a:stCxn id="4101" idx="4"/>
            <a:endCxn id="4108" idx="0"/>
          </p:cNvCxnSpPr>
          <p:nvPr/>
        </p:nvCxnSpPr>
        <p:spPr bwMode="auto">
          <a:xfrm>
            <a:off x="2655888" y="3767138"/>
            <a:ext cx="0" cy="211137"/>
          </a:xfrm>
          <a:prstGeom prst="straightConnector1">
            <a:avLst/>
          </a:prstGeom>
          <a:noFill/>
          <a:ln w="28575">
            <a:solidFill>
              <a:schemeClr val="tx1"/>
            </a:solidFill>
            <a:round/>
            <a:headEnd/>
            <a:tailEnd type="triangle" w="med" len="med"/>
          </a:ln>
        </p:spPr>
      </p:cxnSp>
      <p:cxnSp>
        <p:nvCxnSpPr>
          <p:cNvPr id="4113" name="AutoShape 17"/>
          <p:cNvCxnSpPr>
            <a:cxnSpLocks noChangeAspect="1" noChangeShapeType="1"/>
            <a:stCxn id="4105" idx="4"/>
            <a:endCxn id="4111" idx="0"/>
          </p:cNvCxnSpPr>
          <p:nvPr/>
        </p:nvCxnSpPr>
        <p:spPr bwMode="auto">
          <a:xfrm>
            <a:off x="6259513" y="3767138"/>
            <a:ext cx="0" cy="211137"/>
          </a:xfrm>
          <a:prstGeom prst="straightConnector1">
            <a:avLst/>
          </a:prstGeom>
          <a:noFill/>
          <a:ln w="28575">
            <a:solidFill>
              <a:schemeClr val="tx1"/>
            </a:solidFill>
            <a:round/>
            <a:headEnd/>
            <a:tailEnd type="triangle" w="med" len="med"/>
          </a:ln>
        </p:spPr>
      </p:cxnSp>
      <p:cxnSp>
        <p:nvCxnSpPr>
          <p:cNvPr id="4114" name="AutoShape 18"/>
          <p:cNvCxnSpPr>
            <a:cxnSpLocks noChangeAspect="1" noChangeShapeType="1"/>
            <a:stCxn id="4103" idx="4"/>
            <a:endCxn id="4110" idx="0"/>
          </p:cNvCxnSpPr>
          <p:nvPr/>
        </p:nvCxnSpPr>
        <p:spPr bwMode="auto">
          <a:xfrm>
            <a:off x="4460875" y="3767138"/>
            <a:ext cx="0" cy="211137"/>
          </a:xfrm>
          <a:prstGeom prst="straightConnector1">
            <a:avLst/>
          </a:prstGeom>
          <a:noFill/>
          <a:ln w="28575">
            <a:solidFill>
              <a:schemeClr val="tx1"/>
            </a:solidFill>
            <a:round/>
            <a:headEnd/>
            <a:tailEnd type="triangle" w="med" len="med"/>
          </a:ln>
        </p:spPr>
      </p:cxnSp>
      <p:sp>
        <p:nvSpPr>
          <p:cNvPr id="4115" name="Oval 19"/>
          <p:cNvSpPr>
            <a:spLocks noChangeAspect="1" noChangeArrowheads="1"/>
          </p:cNvSpPr>
          <p:nvPr/>
        </p:nvSpPr>
        <p:spPr bwMode="auto">
          <a:xfrm>
            <a:off x="2843213" y="5659438"/>
            <a:ext cx="406400"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4116" name="Text Box 20"/>
          <p:cNvSpPr txBox="1">
            <a:spLocks noChangeAspect="1" noChangeArrowheads="1"/>
          </p:cNvSpPr>
          <p:nvPr/>
        </p:nvSpPr>
        <p:spPr bwMode="auto">
          <a:xfrm>
            <a:off x="4729163" y="5715000"/>
            <a:ext cx="290512" cy="274638"/>
          </a:xfrm>
          <a:prstGeom prst="rect">
            <a:avLst/>
          </a:prstGeom>
          <a:noFill/>
          <a:ln w="9525">
            <a:noFill/>
            <a:miter lim="800000"/>
            <a:headEnd/>
            <a:tailEnd/>
          </a:ln>
        </p:spPr>
        <p:txBody>
          <a:bodyPr wrap="none">
            <a:spAutoFit/>
          </a:bodyPr>
          <a:lstStyle/>
          <a:p>
            <a:r>
              <a:rPr lang="en-US" sz="1200">
                <a:latin typeface="Arial" charset="0"/>
              </a:rPr>
              <a:t>g</a:t>
            </a:r>
            <a:r>
              <a:rPr lang="en-US" sz="1200" baseline="-25000">
                <a:latin typeface="Arial" charset="0"/>
              </a:rPr>
              <a:t>i</a:t>
            </a:r>
          </a:p>
        </p:txBody>
      </p:sp>
      <p:sp>
        <p:nvSpPr>
          <p:cNvPr id="4117" name="Oval 21"/>
          <p:cNvSpPr>
            <a:spLocks noChangeAspect="1" noChangeArrowheads="1"/>
          </p:cNvSpPr>
          <p:nvPr/>
        </p:nvSpPr>
        <p:spPr bwMode="auto">
          <a:xfrm>
            <a:off x="4648200" y="5659438"/>
            <a:ext cx="406400"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4118" name="Oval 22"/>
          <p:cNvSpPr>
            <a:spLocks noChangeAspect="1" noChangeArrowheads="1"/>
          </p:cNvSpPr>
          <p:nvPr/>
        </p:nvSpPr>
        <p:spPr bwMode="auto">
          <a:xfrm>
            <a:off x="6446838" y="5659438"/>
            <a:ext cx="406400"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4119" name="Oval 32"/>
          <p:cNvSpPr>
            <a:spLocks noChangeAspect="1" noChangeArrowheads="1"/>
          </p:cNvSpPr>
          <p:nvPr/>
        </p:nvSpPr>
        <p:spPr bwMode="auto">
          <a:xfrm>
            <a:off x="2452688" y="4529138"/>
            <a:ext cx="407987"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4120" name="Text Box 33"/>
          <p:cNvSpPr txBox="1">
            <a:spLocks noChangeAspect="1" noChangeArrowheads="1"/>
          </p:cNvSpPr>
          <p:nvPr/>
        </p:nvSpPr>
        <p:spPr bwMode="auto">
          <a:xfrm>
            <a:off x="4338638" y="4572000"/>
            <a:ext cx="282575" cy="274638"/>
          </a:xfrm>
          <a:prstGeom prst="rect">
            <a:avLst/>
          </a:prstGeom>
          <a:noFill/>
          <a:ln w="9525">
            <a:noFill/>
            <a:miter lim="800000"/>
            <a:headEnd/>
            <a:tailEnd/>
          </a:ln>
        </p:spPr>
        <p:txBody>
          <a:bodyPr wrap="none">
            <a:spAutoFit/>
          </a:bodyPr>
          <a:lstStyle/>
          <a:p>
            <a:r>
              <a:rPr lang="en-US" sz="1200">
                <a:latin typeface="Arial" charset="0"/>
              </a:rPr>
              <a:t>f’</a:t>
            </a:r>
            <a:r>
              <a:rPr lang="en-US" sz="1200" baseline="-25000">
                <a:latin typeface="Arial" charset="0"/>
              </a:rPr>
              <a:t>i</a:t>
            </a:r>
          </a:p>
        </p:txBody>
      </p:sp>
      <p:sp>
        <p:nvSpPr>
          <p:cNvPr id="4121" name="Oval 34"/>
          <p:cNvSpPr>
            <a:spLocks noChangeAspect="1" noChangeArrowheads="1"/>
          </p:cNvSpPr>
          <p:nvPr/>
        </p:nvSpPr>
        <p:spPr bwMode="auto">
          <a:xfrm>
            <a:off x="4257675" y="4529138"/>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4122" name="AutoShape 35"/>
          <p:cNvCxnSpPr>
            <a:cxnSpLocks noChangeAspect="1" noChangeShapeType="1"/>
            <a:stCxn id="4121" idx="6"/>
          </p:cNvCxnSpPr>
          <p:nvPr/>
        </p:nvCxnSpPr>
        <p:spPr bwMode="auto">
          <a:xfrm>
            <a:off x="4676775" y="4710113"/>
            <a:ext cx="646113" cy="0"/>
          </a:xfrm>
          <a:prstGeom prst="straightConnector1">
            <a:avLst/>
          </a:prstGeom>
          <a:noFill/>
          <a:ln w="28575">
            <a:solidFill>
              <a:schemeClr val="tx1"/>
            </a:solidFill>
            <a:round/>
            <a:headEnd/>
            <a:tailEnd type="triangle" w="med" len="med"/>
          </a:ln>
        </p:spPr>
      </p:cxnSp>
      <p:sp>
        <p:nvSpPr>
          <p:cNvPr id="4123" name="Oval 36"/>
          <p:cNvSpPr>
            <a:spLocks noChangeAspect="1" noChangeArrowheads="1"/>
          </p:cNvSpPr>
          <p:nvPr/>
        </p:nvSpPr>
        <p:spPr bwMode="auto">
          <a:xfrm>
            <a:off x="6056313" y="4529138"/>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4124" name="AutoShape 37"/>
          <p:cNvCxnSpPr>
            <a:cxnSpLocks noChangeAspect="1" noChangeShapeType="1"/>
            <a:endCxn id="4123" idx="2"/>
          </p:cNvCxnSpPr>
          <p:nvPr/>
        </p:nvCxnSpPr>
        <p:spPr bwMode="auto">
          <a:xfrm>
            <a:off x="5627688" y="4710113"/>
            <a:ext cx="415925" cy="0"/>
          </a:xfrm>
          <a:prstGeom prst="straightConnector1">
            <a:avLst/>
          </a:prstGeom>
          <a:noFill/>
          <a:ln w="28575">
            <a:solidFill>
              <a:schemeClr val="tx1"/>
            </a:solidFill>
            <a:round/>
            <a:headEnd/>
            <a:tailEnd type="triangle" w="med" len="med"/>
          </a:ln>
        </p:spPr>
      </p:cxnSp>
      <p:sp>
        <p:nvSpPr>
          <p:cNvPr id="4125" name="Text Box 38"/>
          <p:cNvSpPr txBox="1">
            <a:spLocks noChangeAspect="1" noChangeArrowheads="1"/>
          </p:cNvSpPr>
          <p:nvPr/>
        </p:nvSpPr>
        <p:spPr bwMode="auto">
          <a:xfrm>
            <a:off x="5316538" y="4625975"/>
            <a:ext cx="336550" cy="274638"/>
          </a:xfrm>
          <a:prstGeom prst="rect">
            <a:avLst/>
          </a:prstGeom>
          <a:noFill/>
          <a:ln w="9525">
            <a:noFill/>
            <a:miter lim="800000"/>
            <a:headEnd/>
            <a:tailEnd/>
          </a:ln>
        </p:spPr>
        <p:txBody>
          <a:bodyPr wrap="none">
            <a:spAutoFit/>
          </a:bodyPr>
          <a:lstStyle/>
          <a:p>
            <a:r>
              <a:rPr lang="en-US" sz="1200">
                <a:latin typeface="Arial" charset="0"/>
              </a:rPr>
              <a:t>…</a:t>
            </a:r>
          </a:p>
        </p:txBody>
      </p:sp>
      <p:sp>
        <p:nvSpPr>
          <p:cNvPr id="4126" name="Oval 39"/>
          <p:cNvSpPr>
            <a:spLocks noChangeAspect="1" noChangeArrowheads="1"/>
          </p:cNvSpPr>
          <p:nvPr/>
        </p:nvSpPr>
        <p:spPr bwMode="auto">
          <a:xfrm>
            <a:off x="2452688" y="5116513"/>
            <a:ext cx="407987"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4127" name="Text Box 40"/>
          <p:cNvSpPr txBox="1">
            <a:spLocks noChangeAspect="1" noChangeArrowheads="1"/>
          </p:cNvSpPr>
          <p:nvPr/>
        </p:nvSpPr>
        <p:spPr bwMode="auto">
          <a:xfrm>
            <a:off x="4338638" y="5105400"/>
            <a:ext cx="323850" cy="274638"/>
          </a:xfrm>
          <a:prstGeom prst="rect">
            <a:avLst/>
          </a:prstGeom>
          <a:noFill/>
          <a:ln w="9525">
            <a:noFill/>
            <a:miter lim="800000"/>
            <a:headEnd/>
            <a:tailEnd/>
          </a:ln>
        </p:spPr>
        <p:txBody>
          <a:bodyPr wrap="none">
            <a:spAutoFit/>
          </a:bodyPr>
          <a:lstStyle/>
          <a:p>
            <a:r>
              <a:rPr lang="en-US" sz="1200">
                <a:latin typeface="Arial" charset="0"/>
              </a:rPr>
              <a:t>h’</a:t>
            </a:r>
            <a:r>
              <a:rPr lang="en-US" sz="1200" baseline="-25000">
                <a:latin typeface="Arial" charset="0"/>
              </a:rPr>
              <a:t>i</a:t>
            </a:r>
          </a:p>
        </p:txBody>
      </p:sp>
      <p:sp>
        <p:nvSpPr>
          <p:cNvPr id="4128" name="Oval 41"/>
          <p:cNvSpPr>
            <a:spLocks noChangeAspect="1" noChangeArrowheads="1"/>
          </p:cNvSpPr>
          <p:nvPr/>
        </p:nvSpPr>
        <p:spPr bwMode="auto">
          <a:xfrm>
            <a:off x="4257675" y="5116513"/>
            <a:ext cx="406400"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4129" name="Oval 42"/>
          <p:cNvSpPr>
            <a:spLocks noChangeAspect="1" noChangeArrowheads="1"/>
          </p:cNvSpPr>
          <p:nvPr/>
        </p:nvSpPr>
        <p:spPr bwMode="auto">
          <a:xfrm>
            <a:off x="6056313" y="5116513"/>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4130" name="AutoShape 43"/>
          <p:cNvCxnSpPr>
            <a:cxnSpLocks noChangeAspect="1" noChangeShapeType="1"/>
            <a:stCxn id="4119" idx="4"/>
            <a:endCxn id="4126" idx="0"/>
          </p:cNvCxnSpPr>
          <p:nvPr/>
        </p:nvCxnSpPr>
        <p:spPr bwMode="auto">
          <a:xfrm>
            <a:off x="2655888" y="4899025"/>
            <a:ext cx="0" cy="211138"/>
          </a:xfrm>
          <a:prstGeom prst="straightConnector1">
            <a:avLst/>
          </a:prstGeom>
          <a:noFill/>
          <a:ln w="28575">
            <a:solidFill>
              <a:schemeClr val="tx1"/>
            </a:solidFill>
            <a:round/>
            <a:headEnd/>
            <a:tailEnd type="triangle" w="med" len="med"/>
          </a:ln>
        </p:spPr>
      </p:cxnSp>
      <p:cxnSp>
        <p:nvCxnSpPr>
          <p:cNvPr id="4131" name="AutoShape 44"/>
          <p:cNvCxnSpPr>
            <a:cxnSpLocks noChangeAspect="1" noChangeShapeType="1"/>
            <a:stCxn id="4123" idx="4"/>
            <a:endCxn id="4129" idx="0"/>
          </p:cNvCxnSpPr>
          <p:nvPr/>
        </p:nvCxnSpPr>
        <p:spPr bwMode="auto">
          <a:xfrm>
            <a:off x="6259513" y="4899025"/>
            <a:ext cx="0" cy="211138"/>
          </a:xfrm>
          <a:prstGeom prst="straightConnector1">
            <a:avLst/>
          </a:prstGeom>
          <a:noFill/>
          <a:ln w="28575">
            <a:solidFill>
              <a:schemeClr val="tx1"/>
            </a:solidFill>
            <a:round/>
            <a:headEnd/>
            <a:tailEnd type="triangle" w="med" len="med"/>
          </a:ln>
        </p:spPr>
      </p:cxnSp>
      <p:cxnSp>
        <p:nvCxnSpPr>
          <p:cNvPr id="4132" name="AutoShape 45"/>
          <p:cNvCxnSpPr>
            <a:cxnSpLocks noChangeAspect="1" noChangeShapeType="1"/>
            <a:stCxn id="4121" idx="4"/>
            <a:endCxn id="4128" idx="0"/>
          </p:cNvCxnSpPr>
          <p:nvPr/>
        </p:nvCxnSpPr>
        <p:spPr bwMode="auto">
          <a:xfrm>
            <a:off x="4460875" y="4899025"/>
            <a:ext cx="0" cy="211138"/>
          </a:xfrm>
          <a:prstGeom prst="straightConnector1">
            <a:avLst/>
          </a:prstGeom>
          <a:noFill/>
          <a:ln w="28575">
            <a:solidFill>
              <a:schemeClr val="tx1"/>
            </a:solidFill>
            <a:round/>
            <a:headEnd/>
            <a:tailEnd type="triangle" w="med" len="med"/>
          </a:ln>
        </p:spPr>
      </p:cxnSp>
      <p:cxnSp>
        <p:nvCxnSpPr>
          <p:cNvPr id="4133" name="AutoShape 46"/>
          <p:cNvCxnSpPr>
            <a:cxnSpLocks noChangeAspect="1" noChangeShapeType="1"/>
            <a:stCxn id="4126" idx="6"/>
            <a:endCxn id="4115" idx="0"/>
          </p:cNvCxnSpPr>
          <p:nvPr/>
        </p:nvCxnSpPr>
        <p:spPr bwMode="auto">
          <a:xfrm>
            <a:off x="2867025" y="5297488"/>
            <a:ext cx="179388" cy="355600"/>
          </a:xfrm>
          <a:prstGeom prst="curvedConnector2">
            <a:avLst/>
          </a:prstGeom>
          <a:noFill/>
          <a:ln w="28575">
            <a:solidFill>
              <a:schemeClr val="tx1"/>
            </a:solidFill>
            <a:round/>
            <a:headEnd/>
            <a:tailEnd type="triangle" w="med" len="med"/>
          </a:ln>
        </p:spPr>
      </p:cxnSp>
      <p:cxnSp>
        <p:nvCxnSpPr>
          <p:cNvPr id="4134" name="AutoShape 47"/>
          <p:cNvCxnSpPr>
            <a:cxnSpLocks noChangeAspect="1" noChangeShapeType="1"/>
            <a:stCxn id="4108" idx="6"/>
            <a:endCxn id="4115" idx="0"/>
          </p:cNvCxnSpPr>
          <p:nvPr/>
        </p:nvCxnSpPr>
        <p:spPr bwMode="auto">
          <a:xfrm>
            <a:off x="2867025" y="4167188"/>
            <a:ext cx="179388" cy="1485900"/>
          </a:xfrm>
          <a:prstGeom prst="curvedConnector2">
            <a:avLst/>
          </a:prstGeom>
          <a:noFill/>
          <a:ln w="28575">
            <a:solidFill>
              <a:schemeClr val="tx1"/>
            </a:solidFill>
            <a:round/>
            <a:headEnd/>
            <a:tailEnd type="triangle" w="med" len="med"/>
          </a:ln>
        </p:spPr>
      </p:cxnSp>
      <p:cxnSp>
        <p:nvCxnSpPr>
          <p:cNvPr id="4135" name="AutoShape 48"/>
          <p:cNvCxnSpPr>
            <a:cxnSpLocks noChangeAspect="1" noChangeShapeType="1"/>
            <a:stCxn id="4128" idx="6"/>
            <a:endCxn id="4117" idx="0"/>
          </p:cNvCxnSpPr>
          <p:nvPr/>
        </p:nvCxnSpPr>
        <p:spPr bwMode="auto">
          <a:xfrm>
            <a:off x="4672013" y="5297488"/>
            <a:ext cx="179387" cy="355600"/>
          </a:xfrm>
          <a:prstGeom prst="curvedConnector2">
            <a:avLst/>
          </a:prstGeom>
          <a:noFill/>
          <a:ln w="28575">
            <a:solidFill>
              <a:schemeClr val="tx1"/>
            </a:solidFill>
            <a:round/>
            <a:headEnd/>
            <a:tailEnd type="triangle" w="med" len="med"/>
          </a:ln>
        </p:spPr>
      </p:cxnSp>
      <p:cxnSp>
        <p:nvCxnSpPr>
          <p:cNvPr id="4136" name="AutoShape 49"/>
          <p:cNvCxnSpPr>
            <a:cxnSpLocks noChangeAspect="1" noChangeShapeType="1"/>
            <a:stCxn id="4110" idx="6"/>
            <a:endCxn id="4117" idx="0"/>
          </p:cNvCxnSpPr>
          <p:nvPr/>
        </p:nvCxnSpPr>
        <p:spPr bwMode="auto">
          <a:xfrm>
            <a:off x="4672013" y="4167188"/>
            <a:ext cx="179387" cy="1485900"/>
          </a:xfrm>
          <a:prstGeom prst="curvedConnector2">
            <a:avLst/>
          </a:prstGeom>
          <a:noFill/>
          <a:ln w="28575">
            <a:solidFill>
              <a:schemeClr val="tx1"/>
            </a:solidFill>
            <a:round/>
            <a:headEnd/>
            <a:tailEnd type="triangle" w="med" len="med"/>
          </a:ln>
        </p:spPr>
      </p:cxnSp>
      <p:cxnSp>
        <p:nvCxnSpPr>
          <p:cNvPr id="4137" name="AutoShape 50"/>
          <p:cNvCxnSpPr>
            <a:cxnSpLocks noChangeAspect="1" noChangeShapeType="1"/>
            <a:stCxn id="4129" idx="6"/>
            <a:endCxn id="4118" idx="0"/>
          </p:cNvCxnSpPr>
          <p:nvPr/>
        </p:nvCxnSpPr>
        <p:spPr bwMode="auto">
          <a:xfrm>
            <a:off x="6470650" y="5297488"/>
            <a:ext cx="179388" cy="355600"/>
          </a:xfrm>
          <a:prstGeom prst="curvedConnector2">
            <a:avLst/>
          </a:prstGeom>
          <a:noFill/>
          <a:ln w="28575">
            <a:solidFill>
              <a:schemeClr val="tx1"/>
            </a:solidFill>
            <a:round/>
            <a:headEnd/>
            <a:tailEnd type="triangle" w="med" len="med"/>
          </a:ln>
        </p:spPr>
      </p:cxnSp>
      <p:cxnSp>
        <p:nvCxnSpPr>
          <p:cNvPr id="4138" name="AutoShape 51"/>
          <p:cNvCxnSpPr>
            <a:cxnSpLocks noChangeAspect="1" noChangeShapeType="1"/>
            <a:stCxn id="4111" idx="6"/>
            <a:endCxn id="4118" idx="0"/>
          </p:cNvCxnSpPr>
          <p:nvPr/>
        </p:nvCxnSpPr>
        <p:spPr bwMode="auto">
          <a:xfrm>
            <a:off x="6470650" y="4167188"/>
            <a:ext cx="179388" cy="1485900"/>
          </a:xfrm>
          <a:prstGeom prst="curvedConnector2">
            <a:avLst/>
          </a:prstGeom>
          <a:noFill/>
          <a:ln w="28575">
            <a:solidFill>
              <a:schemeClr val="tx1"/>
            </a:solidFill>
            <a:round/>
            <a:headEnd/>
            <a:tailEnd type="triangle" w="med" len="med"/>
          </a:ln>
        </p:spPr>
      </p:cxnSp>
      <p:cxnSp>
        <p:nvCxnSpPr>
          <p:cNvPr id="4139" name="AutoShape 67"/>
          <p:cNvCxnSpPr>
            <a:cxnSpLocks noChangeAspect="1" noChangeShapeType="1"/>
          </p:cNvCxnSpPr>
          <p:nvPr/>
        </p:nvCxnSpPr>
        <p:spPr bwMode="auto">
          <a:xfrm>
            <a:off x="2895600" y="3586163"/>
            <a:ext cx="646113" cy="1587"/>
          </a:xfrm>
          <a:prstGeom prst="straightConnector1">
            <a:avLst/>
          </a:prstGeom>
          <a:noFill/>
          <a:ln w="28575">
            <a:solidFill>
              <a:schemeClr val="tx1"/>
            </a:solidFill>
            <a:round/>
            <a:headEnd/>
            <a:tailEnd type="triangle" w="med" len="med"/>
          </a:ln>
        </p:spPr>
      </p:cxnSp>
      <p:cxnSp>
        <p:nvCxnSpPr>
          <p:cNvPr id="4140" name="AutoShape 68"/>
          <p:cNvCxnSpPr>
            <a:cxnSpLocks noChangeAspect="1" noChangeShapeType="1"/>
          </p:cNvCxnSpPr>
          <p:nvPr/>
        </p:nvCxnSpPr>
        <p:spPr bwMode="auto">
          <a:xfrm>
            <a:off x="3846513" y="3586163"/>
            <a:ext cx="415925" cy="0"/>
          </a:xfrm>
          <a:prstGeom prst="straightConnector1">
            <a:avLst/>
          </a:prstGeom>
          <a:noFill/>
          <a:ln w="28575">
            <a:solidFill>
              <a:schemeClr val="tx1"/>
            </a:solidFill>
            <a:round/>
            <a:headEnd/>
            <a:tailEnd type="triangle" w="med" len="med"/>
          </a:ln>
        </p:spPr>
      </p:cxnSp>
      <p:sp>
        <p:nvSpPr>
          <p:cNvPr id="4141" name="Text Box 69"/>
          <p:cNvSpPr txBox="1">
            <a:spLocks noChangeAspect="1" noChangeArrowheads="1"/>
          </p:cNvSpPr>
          <p:nvPr/>
        </p:nvSpPr>
        <p:spPr bwMode="auto">
          <a:xfrm>
            <a:off x="3535363" y="3502025"/>
            <a:ext cx="336550" cy="274638"/>
          </a:xfrm>
          <a:prstGeom prst="rect">
            <a:avLst/>
          </a:prstGeom>
          <a:noFill/>
          <a:ln w="9525">
            <a:noFill/>
            <a:miter lim="800000"/>
            <a:headEnd/>
            <a:tailEnd/>
          </a:ln>
        </p:spPr>
        <p:txBody>
          <a:bodyPr wrap="none">
            <a:spAutoFit/>
          </a:bodyPr>
          <a:lstStyle/>
          <a:p>
            <a:r>
              <a:rPr lang="en-US" sz="1200">
                <a:latin typeface="Arial" charset="0"/>
              </a:rPr>
              <a:t>…</a:t>
            </a:r>
          </a:p>
        </p:txBody>
      </p:sp>
      <p:cxnSp>
        <p:nvCxnSpPr>
          <p:cNvPr id="4142" name="AutoShape 70"/>
          <p:cNvCxnSpPr>
            <a:cxnSpLocks noChangeAspect="1" noChangeShapeType="1"/>
          </p:cNvCxnSpPr>
          <p:nvPr/>
        </p:nvCxnSpPr>
        <p:spPr bwMode="auto">
          <a:xfrm>
            <a:off x="2895600" y="4729163"/>
            <a:ext cx="646113" cy="0"/>
          </a:xfrm>
          <a:prstGeom prst="straightConnector1">
            <a:avLst/>
          </a:prstGeom>
          <a:noFill/>
          <a:ln w="28575">
            <a:solidFill>
              <a:schemeClr val="tx1"/>
            </a:solidFill>
            <a:round/>
            <a:headEnd/>
            <a:tailEnd type="triangle" w="med" len="med"/>
          </a:ln>
        </p:spPr>
      </p:cxnSp>
      <p:cxnSp>
        <p:nvCxnSpPr>
          <p:cNvPr id="4143" name="AutoShape 71"/>
          <p:cNvCxnSpPr>
            <a:cxnSpLocks noChangeAspect="1" noChangeShapeType="1"/>
          </p:cNvCxnSpPr>
          <p:nvPr/>
        </p:nvCxnSpPr>
        <p:spPr bwMode="auto">
          <a:xfrm>
            <a:off x="3846513" y="4729163"/>
            <a:ext cx="415925" cy="0"/>
          </a:xfrm>
          <a:prstGeom prst="straightConnector1">
            <a:avLst/>
          </a:prstGeom>
          <a:noFill/>
          <a:ln w="28575">
            <a:solidFill>
              <a:schemeClr val="tx1"/>
            </a:solidFill>
            <a:round/>
            <a:headEnd/>
            <a:tailEnd type="triangle" w="med" len="med"/>
          </a:ln>
        </p:spPr>
      </p:cxnSp>
      <p:sp>
        <p:nvSpPr>
          <p:cNvPr id="4144" name="Text Box 72"/>
          <p:cNvSpPr txBox="1">
            <a:spLocks noChangeAspect="1" noChangeArrowheads="1"/>
          </p:cNvSpPr>
          <p:nvPr/>
        </p:nvSpPr>
        <p:spPr bwMode="auto">
          <a:xfrm>
            <a:off x="3535363" y="4645025"/>
            <a:ext cx="336550" cy="274638"/>
          </a:xfrm>
          <a:prstGeom prst="rect">
            <a:avLst/>
          </a:prstGeom>
          <a:noFill/>
          <a:ln w="9525">
            <a:noFill/>
            <a:miter lim="800000"/>
            <a:headEnd/>
            <a:tailEnd/>
          </a:ln>
        </p:spPr>
        <p:txBody>
          <a:bodyPr wrap="none">
            <a:spAutoFit/>
          </a:bodyPr>
          <a:lstStyle/>
          <a:p>
            <a:r>
              <a:rPr lang="en-US" sz="1200">
                <a:latin typeface="Arial" charset="0"/>
              </a:rPr>
              <a:t>…</a:t>
            </a:r>
          </a:p>
        </p:txBody>
      </p:sp>
      <p:sp>
        <p:nvSpPr>
          <p:cNvPr id="4145" name="Freeform 73"/>
          <p:cNvSpPr>
            <a:spLocks/>
          </p:cNvSpPr>
          <p:nvPr/>
        </p:nvSpPr>
        <p:spPr bwMode="auto">
          <a:xfrm>
            <a:off x="1752600" y="2819400"/>
            <a:ext cx="3683000" cy="4102100"/>
          </a:xfrm>
          <a:custGeom>
            <a:avLst/>
            <a:gdLst>
              <a:gd name="T0" fmla="*/ 2147483647 w 2320"/>
              <a:gd name="T1" fmla="*/ 2147483647 h 2584"/>
              <a:gd name="T2" fmla="*/ 2147483647 w 2320"/>
              <a:gd name="T3" fmla="*/ 2147483647 h 2584"/>
              <a:gd name="T4" fmla="*/ 2147483647 w 2320"/>
              <a:gd name="T5" fmla="*/ 2147483647 h 2584"/>
              <a:gd name="T6" fmla="*/ 2147483647 w 2320"/>
              <a:gd name="T7" fmla="*/ 2147483647 h 2584"/>
              <a:gd name="T8" fmla="*/ 2147483647 w 2320"/>
              <a:gd name="T9" fmla="*/ 2147483647 h 2584"/>
              <a:gd name="T10" fmla="*/ 2147483647 w 2320"/>
              <a:gd name="T11" fmla="*/ 2147483647 h 2584"/>
              <a:gd name="T12" fmla="*/ 2147483647 w 2320"/>
              <a:gd name="T13" fmla="*/ 2147483647 h 2584"/>
              <a:gd name="T14" fmla="*/ 2147483647 w 2320"/>
              <a:gd name="T15" fmla="*/ 2147483647 h 2584"/>
              <a:gd name="T16" fmla="*/ 2147483647 w 2320"/>
              <a:gd name="T17" fmla="*/ 2147483647 h 2584"/>
              <a:gd name="T18" fmla="*/ 2147483647 w 2320"/>
              <a:gd name="T19" fmla="*/ 2147483647 h 2584"/>
              <a:gd name="T20" fmla="*/ 2147483647 w 2320"/>
              <a:gd name="T21" fmla="*/ 2147483647 h 2584"/>
              <a:gd name="T22" fmla="*/ 2147483647 w 2320"/>
              <a:gd name="T23" fmla="*/ 2147483647 h 2584"/>
              <a:gd name="T24" fmla="*/ 2147483647 w 2320"/>
              <a:gd name="T25" fmla="*/ 2147483647 h 2584"/>
              <a:gd name="T26" fmla="*/ 2147483647 w 2320"/>
              <a:gd name="T27" fmla="*/ 2147483647 h 2584"/>
              <a:gd name="T28" fmla="*/ 2147483647 w 2320"/>
              <a:gd name="T29" fmla="*/ 2147483647 h 2584"/>
              <a:gd name="T30" fmla="*/ 2147483647 w 2320"/>
              <a:gd name="T31" fmla="*/ 2147483647 h 25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320"/>
              <a:gd name="T49" fmla="*/ 0 h 2584"/>
              <a:gd name="T50" fmla="*/ 2320 w 2320"/>
              <a:gd name="T51" fmla="*/ 2584 h 258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20" h="2584">
                <a:moveTo>
                  <a:pt x="2248" y="16"/>
                </a:moveTo>
                <a:cubicBezTo>
                  <a:pt x="2224" y="32"/>
                  <a:pt x="2240" y="208"/>
                  <a:pt x="2104" y="256"/>
                </a:cubicBezTo>
                <a:cubicBezTo>
                  <a:pt x="1968" y="304"/>
                  <a:pt x="1728" y="296"/>
                  <a:pt x="1432" y="304"/>
                </a:cubicBezTo>
                <a:cubicBezTo>
                  <a:pt x="1136" y="312"/>
                  <a:pt x="560" y="184"/>
                  <a:pt x="328" y="304"/>
                </a:cubicBezTo>
                <a:cubicBezTo>
                  <a:pt x="96" y="424"/>
                  <a:pt x="80" y="752"/>
                  <a:pt x="40" y="1024"/>
                </a:cubicBezTo>
                <a:cubicBezTo>
                  <a:pt x="0" y="1296"/>
                  <a:pt x="16" y="1696"/>
                  <a:pt x="88" y="1936"/>
                </a:cubicBezTo>
                <a:cubicBezTo>
                  <a:pt x="160" y="2176"/>
                  <a:pt x="272" y="2384"/>
                  <a:pt x="472" y="2464"/>
                </a:cubicBezTo>
                <a:cubicBezTo>
                  <a:pt x="672" y="2544"/>
                  <a:pt x="1120" y="2584"/>
                  <a:pt x="1288" y="2416"/>
                </a:cubicBezTo>
                <a:cubicBezTo>
                  <a:pt x="1456" y="2248"/>
                  <a:pt x="1384" y="1624"/>
                  <a:pt x="1480" y="1456"/>
                </a:cubicBezTo>
                <a:cubicBezTo>
                  <a:pt x="1576" y="1288"/>
                  <a:pt x="1808" y="1472"/>
                  <a:pt x="1864" y="1408"/>
                </a:cubicBezTo>
                <a:cubicBezTo>
                  <a:pt x="1920" y="1344"/>
                  <a:pt x="1880" y="1144"/>
                  <a:pt x="1816" y="1072"/>
                </a:cubicBezTo>
                <a:cubicBezTo>
                  <a:pt x="1752" y="1000"/>
                  <a:pt x="1512" y="1040"/>
                  <a:pt x="1480" y="976"/>
                </a:cubicBezTo>
                <a:cubicBezTo>
                  <a:pt x="1448" y="912"/>
                  <a:pt x="1568" y="744"/>
                  <a:pt x="1624" y="688"/>
                </a:cubicBezTo>
                <a:cubicBezTo>
                  <a:pt x="1680" y="632"/>
                  <a:pt x="1712" y="728"/>
                  <a:pt x="1816" y="640"/>
                </a:cubicBezTo>
                <a:cubicBezTo>
                  <a:pt x="1920" y="552"/>
                  <a:pt x="2176" y="264"/>
                  <a:pt x="2248" y="160"/>
                </a:cubicBezTo>
                <a:cubicBezTo>
                  <a:pt x="2320" y="56"/>
                  <a:pt x="2272" y="0"/>
                  <a:pt x="2248" y="16"/>
                </a:cubicBezTo>
                <a:close/>
              </a:path>
            </a:pathLst>
          </a:custGeom>
          <a:solidFill>
            <a:schemeClr val="accent1">
              <a:alpha val="20000"/>
            </a:schemeClr>
          </a:solidFill>
          <a:ln w="9525">
            <a:solidFill>
              <a:schemeClr val="tx1"/>
            </a:solidFill>
            <a:round/>
            <a:headEnd/>
            <a:tailEnd/>
          </a:ln>
        </p:spPr>
        <p:txBody>
          <a:bodyPr/>
          <a:lstStyle/>
          <a:p>
            <a:pPr eaLnBrk="0" hangingPunct="0"/>
            <a:endParaRPr lang="en-US"/>
          </a:p>
        </p:txBody>
      </p:sp>
      <p:sp>
        <p:nvSpPr>
          <p:cNvPr id="4146" name="Rectangle 74"/>
          <p:cNvSpPr>
            <a:spLocks noChangeArrowheads="1"/>
          </p:cNvSpPr>
          <p:nvPr/>
        </p:nvSpPr>
        <p:spPr bwMode="auto">
          <a:xfrm>
            <a:off x="381000" y="214313"/>
            <a:ext cx="8458200" cy="852487"/>
          </a:xfrm>
          <a:prstGeom prst="rect">
            <a:avLst/>
          </a:prstGeom>
          <a:noFill/>
          <a:ln w="9525">
            <a:noFill/>
            <a:miter lim="800000"/>
            <a:headEnd/>
            <a:tailEnd/>
          </a:ln>
        </p:spPr>
        <p:txBody>
          <a:bodyPr anchor="b"/>
          <a:lstStyle/>
          <a:p>
            <a:r>
              <a:rPr lang="en-US" sz="3600">
                <a:solidFill>
                  <a:schemeClr val="tx2"/>
                </a:solidFill>
              </a:rPr>
              <a:t>Forward-backward computation</a:t>
            </a:r>
          </a:p>
        </p:txBody>
      </p:sp>
      <p:graphicFrame>
        <p:nvGraphicFramePr>
          <p:cNvPr id="4098" name="Object 4"/>
          <p:cNvGraphicFramePr>
            <a:graphicFrameLocks noChangeAspect="1"/>
          </p:cNvGraphicFramePr>
          <p:nvPr/>
        </p:nvGraphicFramePr>
        <p:xfrm>
          <a:off x="1963738" y="2095500"/>
          <a:ext cx="5808662" cy="723900"/>
        </p:xfrm>
        <a:graphic>
          <a:graphicData uri="http://schemas.openxmlformats.org/presentationml/2006/ole">
            <p:oleObj spid="_x0000_s308226" name="Equation" r:id="rId4" imgW="2603160" imgH="304560" progId="Equation.3">
              <p:embed/>
            </p:oleObj>
          </a:graphicData>
        </a:graphic>
      </p:graphicFrame>
      <p:sp>
        <p:nvSpPr>
          <p:cNvPr id="51" name="Slide Number Placeholder 50"/>
          <p:cNvSpPr>
            <a:spLocks noGrp="1"/>
          </p:cNvSpPr>
          <p:nvPr>
            <p:ph type="sldNum" sz="quarter" idx="12"/>
          </p:nvPr>
        </p:nvSpPr>
        <p:spPr/>
        <p:txBody>
          <a:bodyPr/>
          <a:lstStyle/>
          <a:p>
            <a:pPr>
              <a:defRPr/>
            </a:pPr>
            <a:fld id="{193C4F32-5F53-4DA8-A041-9089F3E61399}" type="slidenum">
              <a:rPr lang="en-US" smtClean="0"/>
              <a:pPr>
                <a:defRPr/>
              </a:pPr>
              <a:t>224</a:t>
            </a:fld>
            <a:endParaRPr lang="en-US"/>
          </a:p>
        </p:txBody>
      </p:sp>
    </p:spTree>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3" name="Rectangle 3"/>
          <p:cNvSpPr>
            <a:spLocks noChangeAspect="1" noChangeArrowheads="1"/>
          </p:cNvSpPr>
          <p:nvPr/>
        </p:nvSpPr>
        <p:spPr bwMode="auto">
          <a:xfrm>
            <a:off x="2362200" y="4483100"/>
            <a:ext cx="4343400" cy="1041400"/>
          </a:xfrm>
          <a:prstGeom prst="rect">
            <a:avLst/>
          </a:prstGeom>
          <a:solidFill>
            <a:srgbClr val="FFFF00">
              <a:alpha val="50195"/>
            </a:srgbClr>
          </a:solidFill>
          <a:ln w="15875" cap="rnd">
            <a:solidFill>
              <a:schemeClr val="tx1"/>
            </a:solidFill>
            <a:prstDash val="sysDot"/>
            <a:miter lim="800000"/>
            <a:headEnd/>
            <a:tailEnd/>
          </a:ln>
        </p:spPr>
        <p:txBody>
          <a:bodyPr wrap="none" anchor="ctr"/>
          <a:lstStyle/>
          <a:p>
            <a:pPr eaLnBrk="0" hangingPunct="0"/>
            <a:endParaRPr lang="en-US"/>
          </a:p>
        </p:txBody>
      </p:sp>
      <p:sp>
        <p:nvSpPr>
          <p:cNvPr id="5124" name="Rectangle 4"/>
          <p:cNvSpPr>
            <a:spLocks noChangeAspect="1" noChangeArrowheads="1"/>
          </p:cNvSpPr>
          <p:nvPr/>
        </p:nvSpPr>
        <p:spPr bwMode="auto">
          <a:xfrm>
            <a:off x="2362200" y="3352800"/>
            <a:ext cx="4343400" cy="1039813"/>
          </a:xfrm>
          <a:prstGeom prst="rect">
            <a:avLst/>
          </a:prstGeom>
          <a:solidFill>
            <a:srgbClr val="FFCC99">
              <a:alpha val="50195"/>
            </a:srgbClr>
          </a:solidFill>
          <a:ln w="15875" cap="rnd">
            <a:solidFill>
              <a:schemeClr val="tx1"/>
            </a:solidFill>
            <a:prstDash val="sysDot"/>
            <a:miter lim="800000"/>
            <a:headEnd/>
            <a:tailEnd/>
          </a:ln>
        </p:spPr>
        <p:txBody>
          <a:bodyPr wrap="none" anchor="ctr"/>
          <a:lstStyle/>
          <a:p>
            <a:pPr eaLnBrk="0" hangingPunct="0"/>
            <a:endParaRPr lang="en-US"/>
          </a:p>
        </p:txBody>
      </p:sp>
      <p:sp>
        <p:nvSpPr>
          <p:cNvPr id="5125" name="Oval 5"/>
          <p:cNvSpPr>
            <a:spLocks noChangeAspect="1" noChangeArrowheads="1"/>
          </p:cNvSpPr>
          <p:nvPr/>
        </p:nvSpPr>
        <p:spPr bwMode="auto">
          <a:xfrm>
            <a:off x="2452688" y="3397250"/>
            <a:ext cx="407987"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5126" name="Text Box 6"/>
          <p:cNvSpPr txBox="1">
            <a:spLocks noChangeAspect="1" noChangeArrowheads="1"/>
          </p:cNvSpPr>
          <p:nvPr/>
        </p:nvSpPr>
        <p:spPr bwMode="auto">
          <a:xfrm>
            <a:off x="4338638" y="3429000"/>
            <a:ext cx="249237" cy="274638"/>
          </a:xfrm>
          <a:prstGeom prst="rect">
            <a:avLst/>
          </a:prstGeom>
          <a:noFill/>
          <a:ln w="9525">
            <a:noFill/>
            <a:miter lim="800000"/>
            <a:headEnd/>
            <a:tailEnd/>
          </a:ln>
        </p:spPr>
        <p:txBody>
          <a:bodyPr wrap="none">
            <a:spAutoFit/>
          </a:bodyPr>
          <a:lstStyle/>
          <a:p>
            <a:r>
              <a:rPr lang="en-US" sz="1200">
                <a:latin typeface="Arial" charset="0"/>
              </a:rPr>
              <a:t>f</a:t>
            </a:r>
            <a:r>
              <a:rPr lang="en-US" sz="1200" baseline="-25000">
                <a:latin typeface="Arial" charset="0"/>
              </a:rPr>
              <a:t>i</a:t>
            </a:r>
          </a:p>
        </p:txBody>
      </p:sp>
      <p:sp>
        <p:nvSpPr>
          <p:cNvPr id="5127" name="Oval 7"/>
          <p:cNvSpPr>
            <a:spLocks noChangeAspect="1" noChangeArrowheads="1"/>
          </p:cNvSpPr>
          <p:nvPr/>
        </p:nvSpPr>
        <p:spPr bwMode="auto">
          <a:xfrm>
            <a:off x="4257675" y="3397250"/>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5128" name="AutoShape 8"/>
          <p:cNvCxnSpPr>
            <a:cxnSpLocks noChangeAspect="1" noChangeShapeType="1"/>
            <a:stCxn id="5127" idx="6"/>
          </p:cNvCxnSpPr>
          <p:nvPr/>
        </p:nvCxnSpPr>
        <p:spPr bwMode="auto">
          <a:xfrm>
            <a:off x="4676775" y="3578225"/>
            <a:ext cx="646113" cy="1588"/>
          </a:xfrm>
          <a:prstGeom prst="straightConnector1">
            <a:avLst/>
          </a:prstGeom>
          <a:noFill/>
          <a:ln w="28575">
            <a:solidFill>
              <a:schemeClr val="tx1"/>
            </a:solidFill>
            <a:round/>
            <a:headEnd/>
            <a:tailEnd type="triangle" w="med" len="med"/>
          </a:ln>
        </p:spPr>
      </p:cxnSp>
      <p:sp>
        <p:nvSpPr>
          <p:cNvPr id="5129" name="Oval 9"/>
          <p:cNvSpPr>
            <a:spLocks noChangeAspect="1" noChangeArrowheads="1"/>
          </p:cNvSpPr>
          <p:nvPr/>
        </p:nvSpPr>
        <p:spPr bwMode="auto">
          <a:xfrm>
            <a:off x="6056313" y="3397250"/>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5130" name="AutoShape 10"/>
          <p:cNvCxnSpPr>
            <a:cxnSpLocks noChangeAspect="1" noChangeShapeType="1"/>
            <a:endCxn id="5129" idx="2"/>
          </p:cNvCxnSpPr>
          <p:nvPr/>
        </p:nvCxnSpPr>
        <p:spPr bwMode="auto">
          <a:xfrm>
            <a:off x="5627688" y="3578225"/>
            <a:ext cx="415925" cy="0"/>
          </a:xfrm>
          <a:prstGeom prst="straightConnector1">
            <a:avLst/>
          </a:prstGeom>
          <a:noFill/>
          <a:ln w="28575">
            <a:solidFill>
              <a:schemeClr val="tx1"/>
            </a:solidFill>
            <a:round/>
            <a:headEnd/>
            <a:tailEnd type="triangle" w="med" len="med"/>
          </a:ln>
        </p:spPr>
      </p:cxnSp>
      <p:sp>
        <p:nvSpPr>
          <p:cNvPr id="5131" name="Text Box 11"/>
          <p:cNvSpPr txBox="1">
            <a:spLocks noChangeAspect="1" noChangeArrowheads="1"/>
          </p:cNvSpPr>
          <p:nvPr/>
        </p:nvSpPr>
        <p:spPr bwMode="auto">
          <a:xfrm>
            <a:off x="5316538" y="3494088"/>
            <a:ext cx="336550" cy="274637"/>
          </a:xfrm>
          <a:prstGeom prst="rect">
            <a:avLst/>
          </a:prstGeom>
          <a:noFill/>
          <a:ln w="9525">
            <a:noFill/>
            <a:miter lim="800000"/>
            <a:headEnd/>
            <a:tailEnd/>
          </a:ln>
        </p:spPr>
        <p:txBody>
          <a:bodyPr wrap="none">
            <a:spAutoFit/>
          </a:bodyPr>
          <a:lstStyle/>
          <a:p>
            <a:r>
              <a:rPr lang="en-US" sz="1200">
                <a:latin typeface="Arial" charset="0"/>
              </a:rPr>
              <a:t>…</a:t>
            </a:r>
          </a:p>
        </p:txBody>
      </p:sp>
      <p:sp>
        <p:nvSpPr>
          <p:cNvPr id="5132" name="Oval 12"/>
          <p:cNvSpPr>
            <a:spLocks noChangeAspect="1" noChangeArrowheads="1"/>
          </p:cNvSpPr>
          <p:nvPr/>
        </p:nvSpPr>
        <p:spPr bwMode="auto">
          <a:xfrm>
            <a:off x="2452688" y="3986213"/>
            <a:ext cx="407987"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5133" name="Text Box 13"/>
          <p:cNvSpPr txBox="1">
            <a:spLocks noChangeAspect="1" noChangeArrowheads="1"/>
          </p:cNvSpPr>
          <p:nvPr/>
        </p:nvSpPr>
        <p:spPr bwMode="auto">
          <a:xfrm>
            <a:off x="4338638" y="4038600"/>
            <a:ext cx="290512" cy="274638"/>
          </a:xfrm>
          <a:prstGeom prst="rect">
            <a:avLst/>
          </a:prstGeom>
          <a:noFill/>
          <a:ln w="9525">
            <a:noFill/>
            <a:miter lim="800000"/>
            <a:headEnd/>
            <a:tailEnd/>
          </a:ln>
        </p:spPr>
        <p:txBody>
          <a:bodyPr wrap="none">
            <a:spAutoFit/>
          </a:bodyPr>
          <a:lstStyle/>
          <a:p>
            <a:r>
              <a:rPr lang="en-US" sz="1200">
                <a:latin typeface="Arial" charset="0"/>
              </a:rPr>
              <a:t>h</a:t>
            </a:r>
            <a:r>
              <a:rPr lang="en-US" sz="1200" baseline="-25000">
                <a:latin typeface="Arial" charset="0"/>
              </a:rPr>
              <a:t>i</a:t>
            </a:r>
          </a:p>
        </p:txBody>
      </p:sp>
      <p:sp>
        <p:nvSpPr>
          <p:cNvPr id="5134" name="Oval 14"/>
          <p:cNvSpPr>
            <a:spLocks noChangeAspect="1" noChangeArrowheads="1"/>
          </p:cNvSpPr>
          <p:nvPr/>
        </p:nvSpPr>
        <p:spPr bwMode="auto">
          <a:xfrm>
            <a:off x="4257675" y="3986213"/>
            <a:ext cx="406400"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5135" name="Oval 15"/>
          <p:cNvSpPr>
            <a:spLocks noChangeAspect="1" noChangeArrowheads="1"/>
          </p:cNvSpPr>
          <p:nvPr/>
        </p:nvSpPr>
        <p:spPr bwMode="auto">
          <a:xfrm>
            <a:off x="6056313" y="3986213"/>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5136" name="AutoShape 16"/>
          <p:cNvCxnSpPr>
            <a:cxnSpLocks noChangeAspect="1" noChangeShapeType="1"/>
            <a:stCxn id="5125" idx="4"/>
            <a:endCxn id="5132" idx="0"/>
          </p:cNvCxnSpPr>
          <p:nvPr/>
        </p:nvCxnSpPr>
        <p:spPr bwMode="auto">
          <a:xfrm>
            <a:off x="2655888" y="3767138"/>
            <a:ext cx="0" cy="211137"/>
          </a:xfrm>
          <a:prstGeom prst="straightConnector1">
            <a:avLst/>
          </a:prstGeom>
          <a:noFill/>
          <a:ln w="28575">
            <a:solidFill>
              <a:schemeClr val="tx1"/>
            </a:solidFill>
            <a:round/>
            <a:headEnd/>
            <a:tailEnd type="triangle" w="med" len="med"/>
          </a:ln>
        </p:spPr>
      </p:cxnSp>
      <p:cxnSp>
        <p:nvCxnSpPr>
          <p:cNvPr id="5137" name="AutoShape 17"/>
          <p:cNvCxnSpPr>
            <a:cxnSpLocks noChangeAspect="1" noChangeShapeType="1"/>
            <a:stCxn id="5129" idx="4"/>
            <a:endCxn id="5135" idx="0"/>
          </p:cNvCxnSpPr>
          <p:nvPr/>
        </p:nvCxnSpPr>
        <p:spPr bwMode="auto">
          <a:xfrm>
            <a:off x="6259513" y="3767138"/>
            <a:ext cx="0" cy="211137"/>
          </a:xfrm>
          <a:prstGeom prst="straightConnector1">
            <a:avLst/>
          </a:prstGeom>
          <a:noFill/>
          <a:ln w="28575">
            <a:solidFill>
              <a:schemeClr val="tx1"/>
            </a:solidFill>
            <a:round/>
            <a:headEnd/>
            <a:tailEnd type="triangle" w="med" len="med"/>
          </a:ln>
        </p:spPr>
      </p:cxnSp>
      <p:cxnSp>
        <p:nvCxnSpPr>
          <p:cNvPr id="5138" name="AutoShape 18"/>
          <p:cNvCxnSpPr>
            <a:cxnSpLocks noChangeAspect="1" noChangeShapeType="1"/>
            <a:stCxn id="5127" idx="4"/>
            <a:endCxn id="5134" idx="0"/>
          </p:cNvCxnSpPr>
          <p:nvPr/>
        </p:nvCxnSpPr>
        <p:spPr bwMode="auto">
          <a:xfrm>
            <a:off x="4460875" y="3767138"/>
            <a:ext cx="0" cy="211137"/>
          </a:xfrm>
          <a:prstGeom prst="straightConnector1">
            <a:avLst/>
          </a:prstGeom>
          <a:noFill/>
          <a:ln w="28575">
            <a:solidFill>
              <a:schemeClr val="tx1"/>
            </a:solidFill>
            <a:round/>
            <a:headEnd/>
            <a:tailEnd type="triangle" w="med" len="med"/>
          </a:ln>
        </p:spPr>
      </p:cxnSp>
      <p:sp>
        <p:nvSpPr>
          <p:cNvPr id="5139" name="Oval 19"/>
          <p:cNvSpPr>
            <a:spLocks noChangeAspect="1" noChangeArrowheads="1"/>
          </p:cNvSpPr>
          <p:nvPr/>
        </p:nvSpPr>
        <p:spPr bwMode="auto">
          <a:xfrm>
            <a:off x="2843213" y="5659438"/>
            <a:ext cx="406400"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5140" name="Text Box 20"/>
          <p:cNvSpPr txBox="1">
            <a:spLocks noChangeAspect="1" noChangeArrowheads="1"/>
          </p:cNvSpPr>
          <p:nvPr/>
        </p:nvSpPr>
        <p:spPr bwMode="auto">
          <a:xfrm>
            <a:off x="4729163" y="5715000"/>
            <a:ext cx="290512" cy="274638"/>
          </a:xfrm>
          <a:prstGeom prst="rect">
            <a:avLst/>
          </a:prstGeom>
          <a:noFill/>
          <a:ln w="9525">
            <a:noFill/>
            <a:miter lim="800000"/>
            <a:headEnd/>
            <a:tailEnd/>
          </a:ln>
        </p:spPr>
        <p:txBody>
          <a:bodyPr wrap="none">
            <a:spAutoFit/>
          </a:bodyPr>
          <a:lstStyle/>
          <a:p>
            <a:r>
              <a:rPr lang="en-US" sz="1200">
                <a:latin typeface="Arial" charset="0"/>
              </a:rPr>
              <a:t>g</a:t>
            </a:r>
            <a:r>
              <a:rPr lang="en-US" sz="1200" baseline="-25000">
                <a:latin typeface="Arial" charset="0"/>
              </a:rPr>
              <a:t>i</a:t>
            </a:r>
          </a:p>
        </p:txBody>
      </p:sp>
      <p:sp>
        <p:nvSpPr>
          <p:cNvPr id="5141" name="Oval 21"/>
          <p:cNvSpPr>
            <a:spLocks noChangeAspect="1" noChangeArrowheads="1"/>
          </p:cNvSpPr>
          <p:nvPr/>
        </p:nvSpPr>
        <p:spPr bwMode="auto">
          <a:xfrm>
            <a:off x="4648200" y="5659438"/>
            <a:ext cx="406400"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5142" name="Oval 22"/>
          <p:cNvSpPr>
            <a:spLocks noChangeAspect="1" noChangeArrowheads="1"/>
          </p:cNvSpPr>
          <p:nvPr/>
        </p:nvSpPr>
        <p:spPr bwMode="auto">
          <a:xfrm>
            <a:off x="6446838" y="5659438"/>
            <a:ext cx="406400"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5143" name="Oval 32"/>
          <p:cNvSpPr>
            <a:spLocks noChangeAspect="1" noChangeArrowheads="1"/>
          </p:cNvSpPr>
          <p:nvPr/>
        </p:nvSpPr>
        <p:spPr bwMode="auto">
          <a:xfrm>
            <a:off x="2452688" y="4529138"/>
            <a:ext cx="407987"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5144" name="Text Box 33"/>
          <p:cNvSpPr txBox="1">
            <a:spLocks noChangeAspect="1" noChangeArrowheads="1"/>
          </p:cNvSpPr>
          <p:nvPr/>
        </p:nvSpPr>
        <p:spPr bwMode="auto">
          <a:xfrm>
            <a:off x="4338638" y="4572000"/>
            <a:ext cx="282575" cy="274638"/>
          </a:xfrm>
          <a:prstGeom prst="rect">
            <a:avLst/>
          </a:prstGeom>
          <a:noFill/>
          <a:ln w="9525">
            <a:noFill/>
            <a:miter lim="800000"/>
            <a:headEnd/>
            <a:tailEnd/>
          </a:ln>
        </p:spPr>
        <p:txBody>
          <a:bodyPr wrap="none">
            <a:spAutoFit/>
          </a:bodyPr>
          <a:lstStyle/>
          <a:p>
            <a:r>
              <a:rPr lang="en-US" sz="1200">
                <a:latin typeface="Arial" charset="0"/>
              </a:rPr>
              <a:t>f’</a:t>
            </a:r>
            <a:r>
              <a:rPr lang="en-US" sz="1200" baseline="-25000">
                <a:latin typeface="Arial" charset="0"/>
              </a:rPr>
              <a:t>i</a:t>
            </a:r>
          </a:p>
        </p:txBody>
      </p:sp>
      <p:sp>
        <p:nvSpPr>
          <p:cNvPr id="5145" name="Oval 34"/>
          <p:cNvSpPr>
            <a:spLocks noChangeAspect="1" noChangeArrowheads="1"/>
          </p:cNvSpPr>
          <p:nvPr/>
        </p:nvSpPr>
        <p:spPr bwMode="auto">
          <a:xfrm>
            <a:off x="4257675" y="4529138"/>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5146" name="AutoShape 35"/>
          <p:cNvCxnSpPr>
            <a:cxnSpLocks noChangeAspect="1" noChangeShapeType="1"/>
            <a:stCxn id="5145" idx="6"/>
          </p:cNvCxnSpPr>
          <p:nvPr/>
        </p:nvCxnSpPr>
        <p:spPr bwMode="auto">
          <a:xfrm>
            <a:off x="4676775" y="4710113"/>
            <a:ext cx="646113" cy="0"/>
          </a:xfrm>
          <a:prstGeom prst="straightConnector1">
            <a:avLst/>
          </a:prstGeom>
          <a:noFill/>
          <a:ln w="28575">
            <a:solidFill>
              <a:schemeClr val="tx1"/>
            </a:solidFill>
            <a:round/>
            <a:headEnd/>
            <a:tailEnd type="triangle" w="med" len="med"/>
          </a:ln>
        </p:spPr>
      </p:cxnSp>
      <p:sp>
        <p:nvSpPr>
          <p:cNvPr id="5147" name="Oval 36"/>
          <p:cNvSpPr>
            <a:spLocks noChangeAspect="1" noChangeArrowheads="1"/>
          </p:cNvSpPr>
          <p:nvPr/>
        </p:nvSpPr>
        <p:spPr bwMode="auto">
          <a:xfrm>
            <a:off x="6056313" y="4529138"/>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5148" name="AutoShape 37"/>
          <p:cNvCxnSpPr>
            <a:cxnSpLocks noChangeAspect="1" noChangeShapeType="1"/>
            <a:endCxn id="5147" idx="2"/>
          </p:cNvCxnSpPr>
          <p:nvPr/>
        </p:nvCxnSpPr>
        <p:spPr bwMode="auto">
          <a:xfrm>
            <a:off x="5627688" y="4710113"/>
            <a:ext cx="415925" cy="0"/>
          </a:xfrm>
          <a:prstGeom prst="straightConnector1">
            <a:avLst/>
          </a:prstGeom>
          <a:noFill/>
          <a:ln w="28575">
            <a:solidFill>
              <a:schemeClr val="tx1"/>
            </a:solidFill>
            <a:round/>
            <a:headEnd/>
            <a:tailEnd type="triangle" w="med" len="med"/>
          </a:ln>
        </p:spPr>
      </p:cxnSp>
      <p:sp>
        <p:nvSpPr>
          <p:cNvPr id="5149" name="Text Box 38"/>
          <p:cNvSpPr txBox="1">
            <a:spLocks noChangeAspect="1" noChangeArrowheads="1"/>
          </p:cNvSpPr>
          <p:nvPr/>
        </p:nvSpPr>
        <p:spPr bwMode="auto">
          <a:xfrm>
            <a:off x="5316538" y="4625975"/>
            <a:ext cx="336550" cy="274638"/>
          </a:xfrm>
          <a:prstGeom prst="rect">
            <a:avLst/>
          </a:prstGeom>
          <a:noFill/>
          <a:ln w="9525">
            <a:noFill/>
            <a:miter lim="800000"/>
            <a:headEnd/>
            <a:tailEnd/>
          </a:ln>
        </p:spPr>
        <p:txBody>
          <a:bodyPr wrap="none">
            <a:spAutoFit/>
          </a:bodyPr>
          <a:lstStyle/>
          <a:p>
            <a:r>
              <a:rPr lang="en-US" sz="1200">
                <a:latin typeface="Arial" charset="0"/>
              </a:rPr>
              <a:t>…</a:t>
            </a:r>
          </a:p>
        </p:txBody>
      </p:sp>
      <p:sp>
        <p:nvSpPr>
          <p:cNvPr id="5150" name="Oval 39"/>
          <p:cNvSpPr>
            <a:spLocks noChangeAspect="1" noChangeArrowheads="1"/>
          </p:cNvSpPr>
          <p:nvPr/>
        </p:nvSpPr>
        <p:spPr bwMode="auto">
          <a:xfrm>
            <a:off x="2452688" y="5116513"/>
            <a:ext cx="407987"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5151" name="Text Box 40"/>
          <p:cNvSpPr txBox="1">
            <a:spLocks noChangeAspect="1" noChangeArrowheads="1"/>
          </p:cNvSpPr>
          <p:nvPr/>
        </p:nvSpPr>
        <p:spPr bwMode="auto">
          <a:xfrm>
            <a:off x="4338638" y="5105400"/>
            <a:ext cx="323850" cy="274638"/>
          </a:xfrm>
          <a:prstGeom prst="rect">
            <a:avLst/>
          </a:prstGeom>
          <a:noFill/>
          <a:ln w="9525">
            <a:noFill/>
            <a:miter lim="800000"/>
            <a:headEnd/>
            <a:tailEnd/>
          </a:ln>
        </p:spPr>
        <p:txBody>
          <a:bodyPr wrap="none">
            <a:spAutoFit/>
          </a:bodyPr>
          <a:lstStyle/>
          <a:p>
            <a:r>
              <a:rPr lang="en-US" sz="1200">
                <a:latin typeface="Arial" charset="0"/>
              </a:rPr>
              <a:t>h’</a:t>
            </a:r>
            <a:r>
              <a:rPr lang="en-US" sz="1200" baseline="-25000">
                <a:latin typeface="Arial" charset="0"/>
              </a:rPr>
              <a:t>i</a:t>
            </a:r>
          </a:p>
        </p:txBody>
      </p:sp>
      <p:sp>
        <p:nvSpPr>
          <p:cNvPr id="5152" name="Oval 41"/>
          <p:cNvSpPr>
            <a:spLocks noChangeAspect="1" noChangeArrowheads="1"/>
          </p:cNvSpPr>
          <p:nvPr/>
        </p:nvSpPr>
        <p:spPr bwMode="auto">
          <a:xfrm>
            <a:off x="4257675" y="5116513"/>
            <a:ext cx="406400"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5153" name="Oval 42"/>
          <p:cNvSpPr>
            <a:spLocks noChangeAspect="1" noChangeArrowheads="1"/>
          </p:cNvSpPr>
          <p:nvPr/>
        </p:nvSpPr>
        <p:spPr bwMode="auto">
          <a:xfrm>
            <a:off x="6056313" y="5116513"/>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5154" name="AutoShape 43"/>
          <p:cNvCxnSpPr>
            <a:cxnSpLocks noChangeAspect="1" noChangeShapeType="1"/>
            <a:stCxn id="5143" idx="4"/>
            <a:endCxn id="5150" idx="0"/>
          </p:cNvCxnSpPr>
          <p:nvPr/>
        </p:nvCxnSpPr>
        <p:spPr bwMode="auto">
          <a:xfrm>
            <a:off x="2655888" y="4899025"/>
            <a:ext cx="0" cy="211138"/>
          </a:xfrm>
          <a:prstGeom prst="straightConnector1">
            <a:avLst/>
          </a:prstGeom>
          <a:noFill/>
          <a:ln w="28575">
            <a:solidFill>
              <a:schemeClr val="tx1"/>
            </a:solidFill>
            <a:round/>
            <a:headEnd/>
            <a:tailEnd type="triangle" w="med" len="med"/>
          </a:ln>
        </p:spPr>
      </p:cxnSp>
      <p:cxnSp>
        <p:nvCxnSpPr>
          <p:cNvPr id="5155" name="AutoShape 44"/>
          <p:cNvCxnSpPr>
            <a:cxnSpLocks noChangeAspect="1" noChangeShapeType="1"/>
            <a:stCxn id="5147" idx="4"/>
            <a:endCxn id="5153" idx="0"/>
          </p:cNvCxnSpPr>
          <p:nvPr/>
        </p:nvCxnSpPr>
        <p:spPr bwMode="auto">
          <a:xfrm>
            <a:off x="6259513" y="4899025"/>
            <a:ext cx="0" cy="211138"/>
          </a:xfrm>
          <a:prstGeom prst="straightConnector1">
            <a:avLst/>
          </a:prstGeom>
          <a:noFill/>
          <a:ln w="28575">
            <a:solidFill>
              <a:schemeClr val="tx1"/>
            </a:solidFill>
            <a:round/>
            <a:headEnd/>
            <a:tailEnd type="triangle" w="med" len="med"/>
          </a:ln>
        </p:spPr>
      </p:cxnSp>
      <p:cxnSp>
        <p:nvCxnSpPr>
          <p:cNvPr id="5156" name="AutoShape 45"/>
          <p:cNvCxnSpPr>
            <a:cxnSpLocks noChangeAspect="1" noChangeShapeType="1"/>
            <a:stCxn id="5145" idx="4"/>
            <a:endCxn id="5152" idx="0"/>
          </p:cNvCxnSpPr>
          <p:nvPr/>
        </p:nvCxnSpPr>
        <p:spPr bwMode="auto">
          <a:xfrm>
            <a:off x="4460875" y="4899025"/>
            <a:ext cx="0" cy="211138"/>
          </a:xfrm>
          <a:prstGeom prst="straightConnector1">
            <a:avLst/>
          </a:prstGeom>
          <a:noFill/>
          <a:ln w="28575">
            <a:solidFill>
              <a:schemeClr val="tx1"/>
            </a:solidFill>
            <a:round/>
            <a:headEnd/>
            <a:tailEnd type="triangle" w="med" len="med"/>
          </a:ln>
        </p:spPr>
      </p:cxnSp>
      <p:cxnSp>
        <p:nvCxnSpPr>
          <p:cNvPr id="5157" name="AutoShape 46"/>
          <p:cNvCxnSpPr>
            <a:cxnSpLocks noChangeAspect="1" noChangeShapeType="1"/>
            <a:stCxn id="5150" idx="6"/>
            <a:endCxn id="5139" idx="0"/>
          </p:cNvCxnSpPr>
          <p:nvPr/>
        </p:nvCxnSpPr>
        <p:spPr bwMode="auto">
          <a:xfrm>
            <a:off x="2867025" y="5297488"/>
            <a:ext cx="179388" cy="355600"/>
          </a:xfrm>
          <a:prstGeom prst="curvedConnector2">
            <a:avLst/>
          </a:prstGeom>
          <a:noFill/>
          <a:ln w="28575">
            <a:solidFill>
              <a:schemeClr val="tx1"/>
            </a:solidFill>
            <a:round/>
            <a:headEnd/>
            <a:tailEnd type="triangle" w="med" len="med"/>
          </a:ln>
        </p:spPr>
      </p:cxnSp>
      <p:cxnSp>
        <p:nvCxnSpPr>
          <p:cNvPr id="5158" name="AutoShape 47"/>
          <p:cNvCxnSpPr>
            <a:cxnSpLocks noChangeAspect="1" noChangeShapeType="1"/>
            <a:stCxn id="5132" idx="6"/>
            <a:endCxn id="5139" idx="0"/>
          </p:cNvCxnSpPr>
          <p:nvPr/>
        </p:nvCxnSpPr>
        <p:spPr bwMode="auto">
          <a:xfrm>
            <a:off x="2867025" y="4167188"/>
            <a:ext cx="179388" cy="1485900"/>
          </a:xfrm>
          <a:prstGeom prst="curvedConnector2">
            <a:avLst/>
          </a:prstGeom>
          <a:noFill/>
          <a:ln w="28575">
            <a:solidFill>
              <a:schemeClr val="tx1"/>
            </a:solidFill>
            <a:round/>
            <a:headEnd/>
            <a:tailEnd type="triangle" w="med" len="med"/>
          </a:ln>
        </p:spPr>
      </p:cxnSp>
      <p:cxnSp>
        <p:nvCxnSpPr>
          <p:cNvPr id="5159" name="AutoShape 48"/>
          <p:cNvCxnSpPr>
            <a:cxnSpLocks noChangeAspect="1" noChangeShapeType="1"/>
            <a:stCxn id="5152" idx="6"/>
            <a:endCxn id="5141" idx="0"/>
          </p:cNvCxnSpPr>
          <p:nvPr/>
        </p:nvCxnSpPr>
        <p:spPr bwMode="auto">
          <a:xfrm>
            <a:off x="4672013" y="5297488"/>
            <a:ext cx="179387" cy="355600"/>
          </a:xfrm>
          <a:prstGeom prst="curvedConnector2">
            <a:avLst/>
          </a:prstGeom>
          <a:noFill/>
          <a:ln w="28575">
            <a:solidFill>
              <a:schemeClr val="tx1"/>
            </a:solidFill>
            <a:round/>
            <a:headEnd/>
            <a:tailEnd type="triangle" w="med" len="med"/>
          </a:ln>
        </p:spPr>
      </p:cxnSp>
      <p:cxnSp>
        <p:nvCxnSpPr>
          <p:cNvPr id="5160" name="AutoShape 49"/>
          <p:cNvCxnSpPr>
            <a:cxnSpLocks noChangeAspect="1" noChangeShapeType="1"/>
            <a:stCxn id="5134" idx="6"/>
            <a:endCxn id="5141" idx="0"/>
          </p:cNvCxnSpPr>
          <p:nvPr/>
        </p:nvCxnSpPr>
        <p:spPr bwMode="auto">
          <a:xfrm>
            <a:off x="4672013" y="4167188"/>
            <a:ext cx="179387" cy="1485900"/>
          </a:xfrm>
          <a:prstGeom prst="curvedConnector2">
            <a:avLst/>
          </a:prstGeom>
          <a:noFill/>
          <a:ln w="28575">
            <a:solidFill>
              <a:schemeClr val="tx1"/>
            </a:solidFill>
            <a:round/>
            <a:headEnd/>
            <a:tailEnd type="triangle" w="med" len="med"/>
          </a:ln>
        </p:spPr>
      </p:cxnSp>
      <p:cxnSp>
        <p:nvCxnSpPr>
          <p:cNvPr id="5161" name="AutoShape 50"/>
          <p:cNvCxnSpPr>
            <a:cxnSpLocks noChangeAspect="1" noChangeShapeType="1"/>
            <a:stCxn id="5153" idx="6"/>
            <a:endCxn id="5142" idx="0"/>
          </p:cNvCxnSpPr>
          <p:nvPr/>
        </p:nvCxnSpPr>
        <p:spPr bwMode="auto">
          <a:xfrm>
            <a:off x="6470650" y="5297488"/>
            <a:ext cx="179388" cy="355600"/>
          </a:xfrm>
          <a:prstGeom prst="curvedConnector2">
            <a:avLst/>
          </a:prstGeom>
          <a:noFill/>
          <a:ln w="28575">
            <a:solidFill>
              <a:schemeClr val="tx1"/>
            </a:solidFill>
            <a:round/>
            <a:headEnd/>
            <a:tailEnd type="triangle" w="med" len="med"/>
          </a:ln>
        </p:spPr>
      </p:cxnSp>
      <p:cxnSp>
        <p:nvCxnSpPr>
          <p:cNvPr id="5162" name="AutoShape 51"/>
          <p:cNvCxnSpPr>
            <a:cxnSpLocks noChangeAspect="1" noChangeShapeType="1"/>
            <a:stCxn id="5135" idx="6"/>
            <a:endCxn id="5142" idx="0"/>
          </p:cNvCxnSpPr>
          <p:nvPr/>
        </p:nvCxnSpPr>
        <p:spPr bwMode="auto">
          <a:xfrm>
            <a:off x="6470650" y="4167188"/>
            <a:ext cx="179388" cy="1485900"/>
          </a:xfrm>
          <a:prstGeom prst="curvedConnector2">
            <a:avLst/>
          </a:prstGeom>
          <a:noFill/>
          <a:ln w="28575">
            <a:solidFill>
              <a:schemeClr val="tx1"/>
            </a:solidFill>
            <a:round/>
            <a:headEnd/>
            <a:tailEnd type="triangle" w="med" len="med"/>
          </a:ln>
        </p:spPr>
      </p:cxnSp>
      <p:cxnSp>
        <p:nvCxnSpPr>
          <p:cNvPr id="5163" name="AutoShape 67"/>
          <p:cNvCxnSpPr>
            <a:cxnSpLocks noChangeAspect="1" noChangeShapeType="1"/>
          </p:cNvCxnSpPr>
          <p:nvPr/>
        </p:nvCxnSpPr>
        <p:spPr bwMode="auto">
          <a:xfrm>
            <a:off x="2895600" y="3586163"/>
            <a:ext cx="646113" cy="1587"/>
          </a:xfrm>
          <a:prstGeom prst="straightConnector1">
            <a:avLst/>
          </a:prstGeom>
          <a:noFill/>
          <a:ln w="28575">
            <a:solidFill>
              <a:schemeClr val="tx1"/>
            </a:solidFill>
            <a:round/>
            <a:headEnd/>
            <a:tailEnd type="triangle" w="med" len="med"/>
          </a:ln>
        </p:spPr>
      </p:cxnSp>
      <p:cxnSp>
        <p:nvCxnSpPr>
          <p:cNvPr id="5164" name="AutoShape 68"/>
          <p:cNvCxnSpPr>
            <a:cxnSpLocks noChangeAspect="1" noChangeShapeType="1"/>
          </p:cNvCxnSpPr>
          <p:nvPr/>
        </p:nvCxnSpPr>
        <p:spPr bwMode="auto">
          <a:xfrm>
            <a:off x="3846513" y="3586163"/>
            <a:ext cx="415925" cy="0"/>
          </a:xfrm>
          <a:prstGeom prst="straightConnector1">
            <a:avLst/>
          </a:prstGeom>
          <a:noFill/>
          <a:ln w="28575">
            <a:solidFill>
              <a:schemeClr val="tx1"/>
            </a:solidFill>
            <a:round/>
            <a:headEnd/>
            <a:tailEnd type="triangle" w="med" len="med"/>
          </a:ln>
        </p:spPr>
      </p:cxnSp>
      <p:sp>
        <p:nvSpPr>
          <p:cNvPr id="5165" name="Text Box 69"/>
          <p:cNvSpPr txBox="1">
            <a:spLocks noChangeAspect="1" noChangeArrowheads="1"/>
          </p:cNvSpPr>
          <p:nvPr/>
        </p:nvSpPr>
        <p:spPr bwMode="auto">
          <a:xfrm>
            <a:off x="3535363" y="3502025"/>
            <a:ext cx="336550" cy="274638"/>
          </a:xfrm>
          <a:prstGeom prst="rect">
            <a:avLst/>
          </a:prstGeom>
          <a:noFill/>
          <a:ln w="9525">
            <a:noFill/>
            <a:miter lim="800000"/>
            <a:headEnd/>
            <a:tailEnd/>
          </a:ln>
        </p:spPr>
        <p:txBody>
          <a:bodyPr wrap="none">
            <a:spAutoFit/>
          </a:bodyPr>
          <a:lstStyle/>
          <a:p>
            <a:r>
              <a:rPr lang="en-US" sz="1200">
                <a:latin typeface="Arial" charset="0"/>
              </a:rPr>
              <a:t>…</a:t>
            </a:r>
          </a:p>
        </p:txBody>
      </p:sp>
      <p:cxnSp>
        <p:nvCxnSpPr>
          <p:cNvPr id="5166" name="AutoShape 70"/>
          <p:cNvCxnSpPr>
            <a:cxnSpLocks noChangeAspect="1" noChangeShapeType="1"/>
          </p:cNvCxnSpPr>
          <p:nvPr/>
        </p:nvCxnSpPr>
        <p:spPr bwMode="auto">
          <a:xfrm>
            <a:off x="2895600" y="4729163"/>
            <a:ext cx="646113" cy="0"/>
          </a:xfrm>
          <a:prstGeom prst="straightConnector1">
            <a:avLst/>
          </a:prstGeom>
          <a:noFill/>
          <a:ln w="28575">
            <a:solidFill>
              <a:schemeClr val="tx1"/>
            </a:solidFill>
            <a:round/>
            <a:headEnd/>
            <a:tailEnd type="triangle" w="med" len="med"/>
          </a:ln>
        </p:spPr>
      </p:cxnSp>
      <p:cxnSp>
        <p:nvCxnSpPr>
          <p:cNvPr id="5167" name="AutoShape 71"/>
          <p:cNvCxnSpPr>
            <a:cxnSpLocks noChangeAspect="1" noChangeShapeType="1"/>
          </p:cNvCxnSpPr>
          <p:nvPr/>
        </p:nvCxnSpPr>
        <p:spPr bwMode="auto">
          <a:xfrm>
            <a:off x="3846513" y="4729163"/>
            <a:ext cx="415925" cy="0"/>
          </a:xfrm>
          <a:prstGeom prst="straightConnector1">
            <a:avLst/>
          </a:prstGeom>
          <a:noFill/>
          <a:ln w="28575">
            <a:solidFill>
              <a:schemeClr val="tx1"/>
            </a:solidFill>
            <a:round/>
            <a:headEnd/>
            <a:tailEnd type="triangle" w="med" len="med"/>
          </a:ln>
        </p:spPr>
      </p:cxnSp>
      <p:sp>
        <p:nvSpPr>
          <p:cNvPr id="5168" name="Text Box 72"/>
          <p:cNvSpPr txBox="1">
            <a:spLocks noChangeAspect="1" noChangeArrowheads="1"/>
          </p:cNvSpPr>
          <p:nvPr/>
        </p:nvSpPr>
        <p:spPr bwMode="auto">
          <a:xfrm>
            <a:off x="3535363" y="4645025"/>
            <a:ext cx="336550" cy="274638"/>
          </a:xfrm>
          <a:prstGeom prst="rect">
            <a:avLst/>
          </a:prstGeom>
          <a:noFill/>
          <a:ln w="9525">
            <a:noFill/>
            <a:miter lim="800000"/>
            <a:headEnd/>
            <a:tailEnd/>
          </a:ln>
        </p:spPr>
        <p:txBody>
          <a:bodyPr wrap="none">
            <a:spAutoFit/>
          </a:bodyPr>
          <a:lstStyle/>
          <a:p>
            <a:r>
              <a:rPr lang="en-US" sz="1200">
                <a:latin typeface="Arial" charset="0"/>
              </a:rPr>
              <a:t>…</a:t>
            </a:r>
          </a:p>
        </p:txBody>
      </p:sp>
      <p:sp>
        <p:nvSpPr>
          <p:cNvPr id="5169" name="Freeform 73"/>
          <p:cNvSpPr>
            <a:spLocks/>
          </p:cNvSpPr>
          <p:nvPr/>
        </p:nvSpPr>
        <p:spPr bwMode="auto">
          <a:xfrm>
            <a:off x="4038600" y="2819400"/>
            <a:ext cx="3657600" cy="4102100"/>
          </a:xfrm>
          <a:custGeom>
            <a:avLst/>
            <a:gdLst>
              <a:gd name="T0" fmla="*/ 2147483647 w 2304"/>
              <a:gd name="T1" fmla="*/ 2147483647 h 2584"/>
              <a:gd name="T2" fmla="*/ 2147483647 w 2304"/>
              <a:gd name="T3" fmla="*/ 2147483647 h 2584"/>
              <a:gd name="T4" fmla="*/ 2147483647 w 2304"/>
              <a:gd name="T5" fmla="*/ 2147483647 h 2584"/>
              <a:gd name="T6" fmla="*/ 2147483647 w 2304"/>
              <a:gd name="T7" fmla="*/ 2147483647 h 2584"/>
              <a:gd name="T8" fmla="*/ 2147483647 w 2304"/>
              <a:gd name="T9" fmla="*/ 2147483647 h 2584"/>
              <a:gd name="T10" fmla="*/ 2147483647 w 2304"/>
              <a:gd name="T11" fmla="*/ 2147483647 h 2584"/>
              <a:gd name="T12" fmla="*/ 2147483647 w 2304"/>
              <a:gd name="T13" fmla="*/ 2147483647 h 2584"/>
              <a:gd name="T14" fmla="*/ 2147483647 w 2304"/>
              <a:gd name="T15" fmla="*/ 2147483647 h 2584"/>
              <a:gd name="T16" fmla="*/ 2147483647 w 2304"/>
              <a:gd name="T17" fmla="*/ 2147483647 h 2584"/>
              <a:gd name="T18" fmla="*/ 2147483647 w 2304"/>
              <a:gd name="T19" fmla="*/ 2147483647 h 2584"/>
              <a:gd name="T20" fmla="*/ 2147483647 w 2304"/>
              <a:gd name="T21" fmla="*/ 2147483647 h 2584"/>
              <a:gd name="T22" fmla="*/ 2147483647 w 2304"/>
              <a:gd name="T23" fmla="*/ 2147483647 h 2584"/>
              <a:gd name="T24" fmla="*/ 2147483647 w 2304"/>
              <a:gd name="T25" fmla="*/ 2147483647 h 2584"/>
              <a:gd name="T26" fmla="*/ 2147483647 w 2304"/>
              <a:gd name="T27" fmla="*/ 2147483647 h 2584"/>
              <a:gd name="T28" fmla="*/ 2147483647 w 2304"/>
              <a:gd name="T29" fmla="*/ 2147483647 h 2584"/>
              <a:gd name="T30" fmla="*/ 2147483647 w 2304"/>
              <a:gd name="T31" fmla="*/ 2147483647 h 2584"/>
              <a:gd name="T32" fmla="*/ 2147483647 w 2304"/>
              <a:gd name="T33" fmla="*/ 2147483647 h 25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304"/>
              <a:gd name="T52" fmla="*/ 0 h 2584"/>
              <a:gd name="T53" fmla="*/ 2304 w 2304"/>
              <a:gd name="T54" fmla="*/ 2584 h 258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304" h="2584">
                <a:moveTo>
                  <a:pt x="1280" y="16"/>
                </a:moveTo>
                <a:cubicBezTo>
                  <a:pt x="1320" y="32"/>
                  <a:pt x="1376" y="192"/>
                  <a:pt x="1472" y="256"/>
                </a:cubicBezTo>
                <a:cubicBezTo>
                  <a:pt x="1568" y="320"/>
                  <a:pt x="1776" y="248"/>
                  <a:pt x="1856" y="400"/>
                </a:cubicBezTo>
                <a:cubicBezTo>
                  <a:pt x="1936" y="552"/>
                  <a:pt x="1880" y="864"/>
                  <a:pt x="1952" y="1168"/>
                </a:cubicBezTo>
                <a:cubicBezTo>
                  <a:pt x="2024" y="1472"/>
                  <a:pt x="2272" y="2000"/>
                  <a:pt x="2288" y="2224"/>
                </a:cubicBezTo>
                <a:cubicBezTo>
                  <a:pt x="2304" y="2448"/>
                  <a:pt x="2224" y="2480"/>
                  <a:pt x="2048" y="2512"/>
                </a:cubicBezTo>
                <a:cubicBezTo>
                  <a:pt x="1872" y="2544"/>
                  <a:pt x="1472" y="2584"/>
                  <a:pt x="1232" y="2416"/>
                </a:cubicBezTo>
                <a:cubicBezTo>
                  <a:pt x="992" y="2248"/>
                  <a:pt x="784" y="1680"/>
                  <a:pt x="608" y="1504"/>
                </a:cubicBezTo>
                <a:cubicBezTo>
                  <a:pt x="432" y="1328"/>
                  <a:pt x="256" y="1424"/>
                  <a:pt x="176" y="1360"/>
                </a:cubicBezTo>
                <a:cubicBezTo>
                  <a:pt x="96" y="1296"/>
                  <a:pt x="80" y="1184"/>
                  <a:pt x="128" y="1120"/>
                </a:cubicBezTo>
                <a:cubicBezTo>
                  <a:pt x="176" y="1056"/>
                  <a:pt x="416" y="1056"/>
                  <a:pt x="464" y="976"/>
                </a:cubicBezTo>
                <a:cubicBezTo>
                  <a:pt x="512" y="896"/>
                  <a:pt x="488" y="680"/>
                  <a:pt x="416" y="640"/>
                </a:cubicBezTo>
                <a:cubicBezTo>
                  <a:pt x="344" y="600"/>
                  <a:pt x="64" y="792"/>
                  <a:pt x="32" y="736"/>
                </a:cubicBezTo>
                <a:cubicBezTo>
                  <a:pt x="0" y="680"/>
                  <a:pt x="96" y="376"/>
                  <a:pt x="224" y="304"/>
                </a:cubicBezTo>
                <a:cubicBezTo>
                  <a:pt x="352" y="232"/>
                  <a:pt x="632" y="328"/>
                  <a:pt x="800" y="304"/>
                </a:cubicBezTo>
                <a:cubicBezTo>
                  <a:pt x="968" y="280"/>
                  <a:pt x="1152" y="208"/>
                  <a:pt x="1232" y="160"/>
                </a:cubicBezTo>
                <a:cubicBezTo>
                  <a:pt x="1312" y="112"/>
                  <a:pt x="1240" y="0"/>
                  <a:pt x="1280" y="16"/>
                </a:cubicBezTo>
                <a:close/>
              </a:path>
            </a:pathLst>
          </a:custGeom>
          <a:solidFill>
            <a:schemeClr val="accent1">
              <a:alpha val="20000"/>
            </a:schemeClr>
          </a:solidFill>
          <a:ln w="9525">
            <a:solidFill>
              <a:schemeClr val="tx1"/>
            </a:solidFill>
            <a:round/>
            <a:headEnd/>
            <a:tailEnd/>
          </a:ln>
        </p:spPr>
        <p:txBody>
          <a:bodyPr/>
          <a:lstStyle/>
          <a:p>
            <a:pPr eaLnBrk="0" hangingPunct="0"/>
            <a:endParaRPr lang="en-US"/>
          </a:p>
        </p:txBody>
      </p:sp>
      <p:sp>
        <p:nvSpPr>
          <p:cNvPr id="5170" name="Rectangle 74"/>
          <p:cNvSpPr>
            <a:spLocks noChangeArrowheads="1"/>
          </p:cNvSpPr>
          <p:nvPr/>
        </p:nvSpPr>
        <p:spPr bwMode="auto">
          <a:xfrm>
            <a:off x="381000" y="214313"/>
            <a:ext cx="8458200" cy="852487"/>
          </a:xfrm>
          <a:prstGeom prst="rect">
            <a:avLst/>
          </a:prstGeom>
          <a:noFill/>
          <a:ln w="9525">
            <a:noFill/>
            <a:miter lim="800000"/>
            <a:headEnd/>
            <a:tailEnd/>
          </a:ln>
        </p:spPr>
        <p:txBody>
          <a:bodyPr anchor="b"/>
          <a:lstStyle/>
          <a:p>
            <a:r>
              <a:rPr lang="en-US" sz="3600">
                <a:solidFill>
                  <a:schemeClr val="tx2"/>
                </a:solidFill>
              </a:rPr>
              <a:t>Forward-backward computation</a:t>
            </a:r>
          </a:p>
        </p:txBody>
      </p:sp>
      <p:graphicFrame>
        <p:nvGraphicFramePr>
          <p:cNvPr id="5122" name="Object 4"/>
          <p:cNvGraphicFramePr>
            <a:graphicFrameLocks noChangeAspect="1"/>
          </p:cNvGraphicFramePr>
          <p:nvPr/>
        </p:nvGraphicFramePr>
        <p:xfrm>
          <a:off x="1963738" y="2095500"/>
          <a:ext cx="5808662" cy="723900"/>
        </p:xfrm>
        <a:graphic>
          <a:graphicData uri="http://schemas.openxmlformats.org/presentationml/2006/ole">
            <p:oleObj spid="_x0000_s309250" name="Equation" r:id="rId4" imgW="2603160" imgH="304560" progId="Equation.3">
              <p:embed/>
            </p:oleObj>
          </a:graphicData>
        </a:graphic>
      </p:graphicFrame>
      <p:sp>
        <p:nvSpPr>
          <p:cNvPr id="51" name="Slide Number Placeholder 50"/>
          <p:cNvSpPr>
            <a:spLocks noGrp="1"/>
          </p:cNvSpPr>
          <p:nvPr>
            <p:ph type="sldNum" sz="quarter" idx="12"/>
          </p:nvPr>
        </p:nvSpPr>
        <p:spPr/>
        <p:txBody>
          <a:bodyPr/>
          <a:lstStyle/>
          <a:p>
            <a:pPr>
              <a:defRPr/>
            </a:pPr>
            <a:fld id="{193C4F32-5F53-4DA8-A041-9089F3E61399}" type="slidenum">
              <a:rPr lang="en-US" smtClean="0"/>
              <a:pPr>
                <a:defRPr/>
              </a:pPr>
              <a:t>225</a:t>
            </a:fld>
            <a:endParaRPr lang="en-US"/>
          </a:p>
        </p:txBody>
      </p:sp>
    </p:spTree>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7" name="Rectangle 3"/>
          <p:cNvSpPr>
            <a:spLocks noChangeAspect="1" noChangeArrowheads="1"/>
          </p:cNvSpPr>
          <p:nvPr/>
        </p:nvSpPr>
        <p:spPr bwMode="auto">
          <a:xfrm>
            <a:off x="2362200" y="4483100"/>
            <a:ext cx="4343400" cy="1041400"/>
          </a:xfrm>
          <a:prstGeom prst="rect">
            <a:avLst/>
          </a:prstGeom>
          <a:solidFill>
            <a:srgbClr val="FFFF00">
              <a:alpha val="50980"/>
            </a:srgbClr>
          </a:solidFill>
          <a:ln w="15875" cap="rnd">
            <a:solidFill>
              <a:schemeClr val="tx1"/>
            </a:solidFill>
            <a:prstDash val="sysDot"/>
            <a:miter lim="800000"/>
            <a:headEnd/>
            <a:tailEnd/>
          </a:ln>
        </p:spPr>
        <p:txBody>
          <a:bodyPr wrap="none" anchor="ctr"/>
          <a:lstStyle/>
          <a:p>
            <a:pPr eaLnBrk="0" hangingPunct="0"/>
            <a:endParaRPr lang="en-US"/>
          </a:p>
        </p:txBody>
      </p:sp>
      <p:sp>
        <p:nvSpPr>
          <p:cNvPr id="6148" name="Rectangle 4"/>
          <p:cNvSpPr>
            <a:spLocks noChangeAspect="1" noChangeArrowheads="1"/>
          </p:cNvSpPr>
          <p:nvPr/>
        </p:nvSpPr>
        <p:spPr bwMode="auto">
          <a:xfrm>
            <a:off x="2362200" y="3352800"/>
            <a:ext cx="4343400" cy="1039813"/>
          </a:xfrm>
          <a:prstGeom prst="rect">
            <a:avLst/>
          </a:prstGeom>
          <a:solidFill>
            <a:srgbClr val="FFCC99">
              <a:alpha val="50195"/>
            </a:srgbClr>
          </a:solidFill>
          <a:ln w="15875" cap="rnd">
            <a:solidFill>
              <a:schemeClr val="tx1"/>
            </a:solidFill>
            <a:prstDash val="sysDot"/>
            <a:miter lim="800000"/>
            <a:headEnd/>
            <a:tailEnd/>
          </a:ln>
        </p:spPr>
        <p:txBody>
          <a:bodyPr wrap="none" anchor="ctr"/>
          <a:lstStyle/>
          <a:p>
            <a:pPr eaLnBrk="0" hangingPunct="0"/>
            <a:endParaRPr lang="en-US"/>
          </a:p>
        </p:txBody>
      </p:sp>
      <p:sp>
        <p:nvSpPr>
          <p:cNvPr id="6149" name="Oval 5"/>
          <p:cNvSpPr>
            <a:spLocks noChangeAspect="1" noChangeArrowheads="1"/>
          </p:cNvSpPr>
          <p:nvPr/>
        </p:nvSpPr>
        <p:spPr bwMode="auto">
          <a:xfrm>
            <a:off x="2452688" y="3397250"/>
            <a:ext cx="407987"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6150" name="Text Box 6"/>
          <p:cNvSpPr txBox="1">
            <a:spLocks noChangeAspect="1" noChangeArrowheads="1"/>
          </p:cNvSpPr>
          <p:nvPr/>
        </p:nvSpPr>
        <p:spPr bwMode="auto">
          <a:xfrm>
            <a:off x="4338638" y="3429000"/>
            <a:ext cx="249237" cy="274638"/>
          </a:xfrm>
          <a:prstGeom prst="rect">
            <a:avLst/>
          </a:prstGeom>
          <a:noFill/>
          <a:ln w="9525">
            <a:noFill/>
            <a:miter lim="800000"/>
            <a:headEnd/>
            <a:tailEnd/>
          </a:ln>
        </p:spPr>
        <p:txBody>
          <a:bodyPr wrap="none">
            <a:spAutoFit/>
          </a:bodyPr>
          <a:lstStyle/>
          <a:p>
            <a:r>
              <a:rPr lang="en-US" sz="1200">
                <a:latin typeface="Arial" charset="0"/>
              </a:rPr>
              <a:t>f</a:t>
            </a:r>
            <a:r>
              <a:rPr lang="en-US" sz="1200" baseline="-25000">
                <a:latin typeface="Arial" charset="0"/>
              </a:rPr>
              <a:t>i</a:t>
            </a:r>
          </a:p>
        </p:txBody>
      </p:sp>
      <p:sp>
        <p:nvSpPr>
          <p:cNvPr id="6151" name="Oval 7"/>
          <p:cNvSpPr>
            <a:spLocks noChangeAspect="1" noChangeArrowheads="1"/>
          </p:cNvSpPr>
          <p:nvPr/>
        </p:nvSpPr>
        <p:spPr bwMode="auto">
          <a:xfrm>
            <a:off x="4257675" y="3397250"/>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6152" name="AutoShape 8"/>
          <p:cNvCxnSpPr>
            <a:cxnSpLocks noChangeAspect="1" noChangeShapeType="1"/>
            <a:stCxn id="6151" idx="6"/>
          </p:cNvCxnSpPr>
          <p:nvPr/>
        </p:nvCxnSpPr>
        <p:spPr bwMode="auto">
          <a:xfrm>
            <a:off x="4676775" y="3578225"/>
            <a:ext cx="646113" cy="1588"/>
          </a:xfrm>
          <a:prstGeom prst="straightConnector1">
            <a:avLst/>
          </a:prstGeom>
          <a:noFill/>
          <a:ln w="28575">
            <a:solidFill>
              <a:schemeClr val="tx1"/>
            </a:solidFill>
            <a:round/>
            <a:headEnd/>
            <a:tailEnd type="triangle" w="med" len="med"/>
          </a:ln>
        </p:spPr>
      </p:cxnSp>
      <p:sp>
        <p:nvSpPr>
          <p:cNvPr id="6153" name="Oval 9"/>
          <p:cNvSpPr>
            <a:spLocks noChangeAspect="1" noChangeArrowheads="1"/>
          </p:cNvSpPr>
          <p:nvPr/>
        </p:nvSpPr>
        <p:spPr bwMode="auto">
          <a:xfrm>
            <a:off x="6056313" y="3397250"/>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6154" name="AutoShape 10"/>
          <p:cNvCxnSpPr>
            <a:cxnSpLocks noChangeAspect="1" noChangeShapeType="1"/>
            <a:endCxn id="6153" idx="2"/>
          </p:cNvCxnSpPr>
          <p:nvPr/>
        </p:nvCxnSpPr>
        <p:spPr bwMode="auto">
          <a:xfrm>
            <a:off x="5627688" y="3578225"/>
            <a:ext cx="415925" cy="0"/>
          </a:xfrm>
          <a:prstGeom prst="straightConnector1">
            <a:avLst/>
          </a:prstGeom>
          <a:noFill/>
          <a:ln w="28575">
            <a:solidFill>
              <a:schemeClr val="tx1"/>
            </a:solidFill>
            <a:round/>
            <a:headEnd/>
            <a:tailEnd type="triangle" w="med" len="med"/>
          </a:ln>
        </p:spPr>
      </p:cxnSp>
      <p:sp>
        <p:nvSpPr>
          <p:cNvPr id="6155" name="Text Box 11"/>
          <p:cNvSpPr txBox="1">
            <a:spLocks noChangeAspect="1" noChangeArrowheads="1"/>
          </p:cNvSpPr>
          <p:nvPr/>
        </p:nvSpPr>
        <p:spPr bwMode="auto">
          <a:xfrm>
            <a:off x="5316538" y="3494088"/>
            <a:ext cx="336550" cy="274637"/>
          </a:xfrm>
          <a:prstGeom prst="rect">
            <a:avLst/>
          </a:prstGeom>
          <a:noFill/>
          <a:ln w="9525">
            <a:noFill/>
            <a:miter lim="800000"/>
            <a:headEnd/>
            <a:tailEnd/>
          </a:ln>
        </p:spPr>
        <p:txBody>
          <a:bodyPr wrap="none">
            <a:spAutoFit/>
          </a:bodyPr>
          <a:lstStyle/>
          <a:p>
            <a:r>
              <a:rPr lang="en-US" sz="1200">
                <a:latin typeface="Arial" charset="0"/>
              </a:rPr>
              <a:t>…</a:t>
            </a:r>
          </a:p>
        </p:txBody>
      </p:sp>
      <p:sp>
        <p:nvSpPr>
          <p:cNvPr id="6156" name="Oval 12"/>
          <p:cNvSpPr>
            <a:spLocks noChangeAspect="1" noChangeArrowheads="1"/>
          </p:cNvSpPr>
          <p:nvPr/>
        </p:nvSpPr>
        <p:spPr bwMode="auto">
          <a:xfrm>
            <a:off x="2452688" y="3986213"/>
            <a:ext cx="407987"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6157" name="Text Box 13"/>
          <p:cNvSpPr txBox="1">
            <a:spLocks noChangeAspect="1" noChangeArrowheads="1"/>
          </p:cNvSpPr>
          <p:nvPr/>
        </p:nvSpPr>
        <p:spPr bwMode="auto">
          <a:xfrm>
            <a:off x="4338638" y="4038600"/>
            <a:ext cx="290512" cy="274638"/>
          </a:xfrm>
          <a:prstGeom prst="rect">
            <a:avLst/>
          </a:prstGeom>
          <a:noFill/>
          <a:ln w="9525">
            <a:noFill/>
            <a:miter lim="800000"/>
            <a:headEnd/>
            <a:tailEnd/>
          </a:ln>
        </p:spPr>
        <p:txBody>
          <a:bodyPr wrap="none">
            <a:spAutoFit/>
          </a:bodyPr>
          <a:lstStyle/>
          <a:p>
            <a:r>
              <a:rPr lang="en-US" sz="1200">
                <a:latin typeface="Arial" charset="0"/>
              </a:rPr>
              <a:t>h</a:t>
            </a:r>
            <a:r>
              <a:rPr lang="en-US" sz="1200" baseline="-25000">
                <a:latin typeface="Arial" charset="0"/>
              </a:rPr>
              <a:t>i</a:t>
            </a:r>
          </a:p>
        </p:txBody>
      </p:sp>
      <p:sp>
        <p:nvSpPr>
          <p:cNvPr id="6158" name="Oval 14"/>
          <p:cNvSpPr>
            <a:spLocks noChangeAspect="1" noChangeArrowheads="1"/>
          </p:cNvSpPr>
          <p:nvPr/>
        </p:nvSpPr>
        <p:spPr bwMode="auto">
          <a:xfrm>
            <a:off x="4257675" y="3986213"/>
            <a:ext cx="406400"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6159" name="Oval 15"/>
          <p:cNvSpPr>
            <a:spLocks noChangeAspect="1" noChangeArrowheads="1"/>
          </p:cNvSpPr>
          <p:nvPr/>
        </p:nvSpPr>
        <p:spPr bwMode="auto">
          <a:xfrm>
            <a:off x="6056313" y="3986213"/>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6160" name="AutoShape 16"/>
          <p:cNvCxnSpPr>
            <a:cxnSpLocks noChangeAspect="1" noChangeShapeType="1"/>
            <a:stCxn id="6149" idx="4"/>
            <a:endCxn id="6156" idx="0"/>
          </p:cNvCxnSpPr>
          <p:nvPr/>
        </p:nvCxnSpPr>
        <p:spPr bwMode="auto">
          <a:xfrm>
            <a:off x="2655888" y="3767138"/>
            <a:ext cx="0" cy="211137"/>
          </a:xfrm>
          <a:prstGeom prst="straightConnector1">
            <a:avLst/>
          </a:prstGeom>
          <a:noFill/>
          <a:ln w="28575">
            <a:solidFill>
              <a:schemeClr val="tx1"/>
            </a:solidFill>
            <a:round/>
            <a:headEnd/>
            <a:tailEnd type="triangle" w="med" len="med"/>
          </a:ln>
        </p:spPr>
      </p:cxnSp>
      <p:cxnSp>
        <p:nvCxnSpPr>
          <p:cNvPr id="6161" name="AutoShape 17"/>
          <p:cNvCxnSpPr>
            <a:cxnSpLocks noChangeAspect="1" noChangeShapeType="1"/>
            <a:stCxn id="6153" idx="4"/>
            <a:endCxn id="6159" idx="0"/>
          </p:cNvCxnSpPr>
          <p:nvPr/>
        </p:nvCxnSpPr>
        <p:spPr bwMode="auto">
          <a:xfrm>
            <a:off x="6259513" y="3767138"/>
            <a:ext cx="0" cy="211137"/>
          </a:xfrm>
          <a:prstGeom prst="straightConnector1">
            <a:avLst/>
          </a:prstGeom>
          <a:noFill/>
          <a:ln w="28575">
            <a:solidFill>
              <a:schemeClr val="tx1"/>
            </a:solidFill>
            <a:round/>
            <a:headEnd/>
            <a:tailEnd type="triangle" w="med" len="med"/>
          </a:ln>
        </p:spPr>
      </p:cxnSp>
      <p:cxnSp>
        <p:nvCxnSpPr>
          <p:cNvPr id="6162" name="AutoShape 18"/>
          <p:cNvCxnSpPr>
            <a:cxnSpLocks noChangeAspect="1" noChangeShapeType="1"/>
            <a:stCxn id="6151" idx="4"/>
            <a:endCxn id="6158" idx="0"/>
          </p:cNvCxnSpPr>
          <p:nvPr/>
        </p:nvCxnSpPr>
        <p:spPr bwMode="auto">
          <a:xfrm>
            <a:off x="4460875" y="3767138"/>
            <a:ext cx="0" cy="211137"/>
          </a:xfrm>
          <a:prstGeom prst="straightConnector1">
            <a:avLst/>
          </a:prstGeom>
          <a:noFill/>
          <a:ln w="28575">
            <a:solidFill>
              <a:schemeClr val="tx1"/>
            </a:solidFill>
            <a:round/>
            <a:headEnd/>
            <a:tailEnd type="triangle" w="med" len="med"/>
          </a:ln>
        </p:spPr>
      </p:cxnSp>
      <p:sp>
        <p:nvSpPr>
          <p:cNvPr id="6163" name="Oval 19"/>
          <p:cNvSpPr>
            <a:spLocks noChangeAspect="1" noChangeArrowheads="1"/>
          </p:cNvSpPr>
          <p:nvPr/>
        </p:nvSpPr>
        <p:spPr bwMode="auto">
          <a:xfrm>
            <a:off x="2843213" y="5659438"/>
            <a:ext cx="406400"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6164" name="Text Box 20"/>
          <p:cNvSpPr txBox="1">
            <a:spLocks noChangeAspect="1" noChangeArrowheads="1"/>
          </p:cNvSpPr>
          <p:nvPr/>
        </p:nvSpPr>
        <p:spPr bwMode="auto">
          <a:xfrm>
            <a:off x="4729163" y="5715000"/>
            <a:ext cx="290512" cy="274638"/>
          </a:xfrm>
          <a:prstGeom prst="rect">
            <a:avLst/>
          </a:prstGeom>
          <a:noFill/>
          <a:ln w="9525">
            <a:noFill/>
            <a:miter lim="800000"/>
            <a:headEnd/>
            <a:tailEnd/>
          </a:ln>
        </p:spPr>
        <p:txBody>
          <a:bodyPr wrap="none">
            <a:spAutoFit/>
          </a:bodyPr>
          <a:lstStyle/>
          <a:p>
            <a:r>
              <a:rPr lang="en-US" sz="1200">
                <a:latin typeface="Arial" charset="0"/>
              </a:rPr>
              <a:t>g</a:t>
            </a:r>
            <a:r>
              <a:rPr lang="en-US" sz="1200" baseline="-25000">
                <a:latin typeface="Arial" charset="0"/>
              </a:rPr>
              <a:t>i</a:t>
            </a:r>
          </a:p>
        </p:txBody>
      </p:sp>
      <p:sp>
        <p:nvSpPr>
          <p:cNvPr id="6165" name="Oval 21"/>
          <p:cNvSpPr>
            <a:spLocks noChangeAspect="1" noChangeArrowheads="1"/>
          </p:cNvSpPr>
          <p:nvPr/>
        </p:nvSpPr>
        <p:spPr bwMode="auto">
          <a:xfrm>
            <a:off x="4648200" y="5659438"/>
            <a:ext cx="406400"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6166" name="Oval 22"/>
          <p:cNvSpPr>
            <a:spLocks noChangeAspect="1" noChangeArrowheads="1"/>
          </p:cNvSpPr>
          <p:nvPr/>
        </p:nvSpPr>
        <p:spPr bwMode="auto">
          <a:xfrm>
            <a:off x="6446838" y="5659438"/>
            <a:ext cx="406400"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6167" name="Oval 32"/>
          <p:cNvSpPr>
            <a:spLocks noChangeAspect="1" noChangeArrowheads="1"/>
          </p:cNvSpPr>
          <p:nvPr/>
        </p:nvSpPr>
        <p:spPr bwMode="auto">
          <a:xfrm>
            <a:off x="2452688" y="4529138"/>
            <a:ext cx="407987"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6168" name="Text Box 33"/>
          <p:cNvSpPr txBox="1">
            <a:spLocks noChangeAspect="1" noChangeArrowheads="1"/>
          </p:cNvSpPr>
          <p:nvPr/>
        </p:nvSpPr>
        <p:spPr bwMode="auto">
          <a:xfrm>
            <a:off x="4338638" y="4572000"/>
            <a:ext cx="282575" cy="274638"/>
          </a:xfrm>
          <a:prstGeom prst="rect">
            <a:avLst/>
          </a:prstGeom>
          <a:noFill/>
          <a:ln w="9525">
            <a:noFill/>
            <a:miter lim="800000"/>
            <a:headEnd/>
            <a:tailEnd/>
          </a:ln>
        </p:spPr>
        <p:txBody>
          <a:bodyPr wrap="none">
            <a:spAutoFit/>
          </a:bodyPr>
          <a:lstStyle/>
          <a:p>
            <a:r>
              <a:rPr lang="en-US" sz="1200">
                <a:latin typeface="Arial" charset="0"/>
              </a:rPr>
              <a:t>f’</a:t>
            </a:r>
            <a:r>
              <a:rPr lang="en-US" sz="1200" baseline="-25000">
                <a:latin typeface="Arial" charset="0"/>
              </a:rPr>
              <a:t>i</a:t>
            </a:r>
          </a:p>
        </p:txBody>
      </p:sp>
      <p:sp>
        <p:nvSpPr>
          <p:cNvPr id="6169" name="Oval 34"/>
          <p:cNvSpPr>
            <a:spLocks noChangeAspect="1" noChangeArrowheads="1"/>
          </p:cNvSpPr>
          <p:nvPr/>
        </p:nvSpPr>
        <p:spPr bwMode="auto">
          <a:xfrm>
            <a:off x="4257675" y="4529138"/>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6170" name="AutoShape 35"/>
          <p:cNvCxnSpPr>
            <a:cxnSpLocks noChangeAspect="1" noChangeShapeType="1"/>
            <a:stCxn id="6169" idx="6"/>
          </p:cNvCxnSpPr>
          <p:nvPr/>
        </p:nvCxnSpPr>
        <p:spPr bwMode="auto">
          <a:xfrm>
            <a:off x="4676775" y="4710113"/>
            <a:ext cx="646113" cy="0"/>
          </a:xfrm>
          <a:prstGeom prst="straightConnector1">
            <a:avLst/>
          </a:prstGeom>
          <a:noFill/>
          <a:ln w="28575">
            <a:solidFill>
              <a:schemeClr val="tx1"/>
            </a:solidFill>
            <a:round/>
            <a:headEnd/>
            <a:tailEnd type="triangle" w="med" len="med"/>
          </a:ln>
        </p:spPr>
      </p:cxnSp>
      <p:sp>
        <p:nvSpPr>
          <p:cNvPr id="6171" name="Oval 36"/>
          <p:cNvSpPr>
            <a:spLocks noChangeAspect="1" noChangeArrowheads="1"/>
          </p:cNvSpPr>
          <p:nvPr/>
        </p:nvSpPr>
        <p:spPr bwMode="auto">
          <a:xfrm>
            <a:off x="6056313" y="4529138"/>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6172" name="AutoShape 37"/>
          <p:cNvCxnSpPr>
            <a:cxnSpLocks noChangeAspect="1" noChangeShapeType="1"/>
            <a:endCxn id="6171" idx="2"/>
          </p:cNvCxnSpPr>
          <p:nvPr/>
        </p:nvCxnSpPr>
        <p:spPr bwMode="auto">
          <a:xfrm>
            <a:off x="5627688" y="4710113"/>
            <a:ext cx="415925" cy="0"/>
          </a:xfrm>
          <a:prstGeom prst="straightConnector1">
            <a:avLst/>
          </a:prstGeom>
          <a:noFill/>
          <a:ln w="28575">
            <a:solidFill>
              <a:schemeClr val="tx1"/>
            </a:solidFill>
            <a:round/>
            <a:headEnd/>
            <a:tailEnd type="triangle" w="med" len="med"/>
          </a:ln>
        </p:spPr>
      </p:cxnSp>
      <p:sp>
        <p:nvSpPr>
          <p:cNvPr id="6173" name="Text Box 38"/>
          <p:cNvSpPr txBox="1">
            <a:spLocks noChangeAspect="1" noChangeArrowheads="1"/>
          </p:cNvSpPr>
          <p:nvPr/>
        </p:nvSpPr>
        <p:spPr bwMode="auto">
          <a:xfrm>
            <a:off x="5316538" y="4625975"/>
            <a:ext cx="336550" cy="274638"/>
          </a:xfrm>
          <a:prstGeom prst="rect">
            <a:avLst/>
          </a:prstGeom>
          <a:noFill/>
          <a:ln w="9525">
            <a:noFill/>
            <a:miter lim="800000"/>
            <a:headEnd/>
            <a:tailEnd/>
          </a:ln>
        </p:spPr>
        <p:txBody>
          <a:bodyPr wrap="none">
            <a:spAutoFit/>
          </a:bodyPr>
          <a:lstStyle/>
          <a:p>
            <a:r>
              <a:rPr lang="en-US" sz="1200">
                <a:latin typeface="Arial" charset="0"/>
              </a:rPr>
              <a:t>…</a:t>
            </a:r>
          </a:p>
        </p:txBody>
      </p:sp>
      <p:sp>
        <p:nvSpPr>
          <p:cNvPr id="6174" name="Oval 39"/>
          <p:cNvSpPr>
            <a:spLocks noChangeAspect="1" noChangeArrowheads="1"/>
          </p:cNvSpPr>
          <p:nvPr/>
        </p:nvSpPr>
        <p:spPr bwMode="auto">
          <a:xfrm>
            <a:off x="2452688" y="5116513"/>
            <a:ext cx="407987"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6175" name="Text Box 40"/>
          <p:cNvSpPr txBox="1">
            <a:spLocks noChangeAspect="1" noChangeArrowheads="1"/>
          </p:cNvSpPr>
          <p:nvPr/>
        </p:nvSpPr>
        <p:spPr bwMode="auto">
          <a:xfrm>
            <a:off x="4338638" y="5105400"/>
            <a:ext cx="323850" cy="274638"/>
          </a:xfrm>
          <a:prstGeom prst="rect">
            <a:avLst/>
          </a:prstGeom>
          <a:noFill/>
          <a:ln w="9525">
            <a:noFill/>
            <a:miter lim="800000"/>
            <a:headEnd/>
            <a:tailEnd/>
          </a:ln>
        </p:spPr>
        <p:txBody>
          <a:bodyPr wrap="none">
            <a:spAutoFit/>
          </a:bodyPr>
          <a:lstStyle/>
          <a:p>
            <a:r>
              <a:rPr lang="en-US" sz="1200">
                <a:latin typeface="Arial" charset="0"/>
              </a:rPr>
              <a:t>h’</a:t>
            </a:r>
            <a:r>
              <a:rPr lang="en-US" sz="1200" baseline="-25000">
                <a:latin typeface="Arial" charset="0"/>
              </a:rPr>
              <a:t>i</a:t>
            </a:r>
          </a:p>
        </p:txBody>
      </p:sp>
      <p:sp>
        <p:nvSpPr>
          <p:cNvPr id="6176" name="Oval 41"/>
          <p:cNvSpPr>
            <a:spLocks noChangeAspect="1" noChangeArrowheads="1"/>
          </p:cNvSpPr>
          <p:nvPr/>
        </p:nvSpPr>
        <p:spPr bwMode="auto">
          <a:xfrm>
            <a:off x="4257675" y="5116513"/>
            <a:ext cx="406400"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6177" name="Oval 42"/>
          <p:cNvSpPr>
            <a:spLocks noChangeAspect="1" noChangeArrowheads="1"/>
          </p:cNvSpPr>
          <p:nvPr/>
        </p:nvSpPr>
        <p:spPr bwMode="auto">
          <a:xfrm>
            <a:off x="6056313" y="5116513"/>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6178" name="AutoShape 43"/>
          <p:cNvCxnSpPr>
            <a:cxnSpLocks noChangeAspect="1" noChangeShapeType="1"/>
            <a:stCxn id="6167" idx="4"/>
            <a:endCxn id="6174" idx="0"/>
          </p:cNvCxnSpPr>
          <p:nvPr/>
        </p:nvCxnSpPr>
        <p:spPr bwMode="auto">
          <a:xfrm>
            <a:off x="2655888" y="4899025"/>
            <a:ext cx="0" cy="211138"/>
          </a:xfrm>
          <a:prstGeom prst="straightConnector1">
            <a:avLst/>
          </a:prstGeom>
          <a:noFill/>
          <a:ln w="28575">
            <a:solidFill>
              <a:schemeClr val="tx1"/>
            </a:solidFill>
            <a:round/>
            <a:headEnd/>
            <a:tailEnd type="triangle" w="med" len="med"/>
          </a:ln>
        </p:spPr>
      </p:cxnSp>
      <p:cxnSp>
        <p:nvCxnSpPr>
          <p:cNvPr id="6179" name="AutoShape 44"/>
          <p:cNvCxnSpPr>
            <a:cxnSpLocks noChangeAspect="1" noChangeShapeType="1"/>
            <a:stCxn id="6171" idx="4"/>
            <a:endCxn id="6177" idx="0"/>
          </p:cNvCxnSpPr>
          <p:nvPr/>
        </p:nvCxnSpPr>
        <p:spPr bwMode="auto">
          <a:xfrm>
            <a:off x="6259513" y="4899025"/>
            <a:ext cx="0" cy="211138"/>
          </a:xfrm>
          <a:prstGeom prst="straightConnector1">
            <a:avLst/>
          </a:prstGeom>
          <a:noFill/>
          <a:ln w="28575">
            <a:solidFill>
              <a:schemeClr val="tx1"/>
            </a:solidFill>
            <a:round/>
            <a:headEnd/>
            <a:tailEnd type="triangle" w="med" len="med"/>
          </a:ln>
        </p:spPr>
      </p:cxnSp>
      <p:cxnSp>
        <p:nvCxnSpPr>
          <p:cNvPr id="6180" name="AutoShape 45"/>
          <p:cNvCxnSpPr>
            <a:cxnSpLocks noChangeAspect="1" noChangeShapeType="1"/>
            <a:stCxn id="6169" idx="4"/>
            <a:endCxn id="6176" idx="0"/>
          </p:cNvCxnSpPr>
          <p:nvPr/>
        </p:nvCxnSpPr>
        <p:spPr bwMode="auto">
          <a:xfrm>
            <a:off x="4460875" y="4899025"/>
            <a:ext cx="0" cy="211138"/>
          </a:xfrm>
          <a:prstGeom prst="straightConnector1">
            <a:avLst/>
          </a:prstGeom>
          <a:noFill/>
          <a:ln w="28575">
            <a:solidFill>
              <a:schemeClr val="tx1"/>
            </a:solidFill>
            <a:round/>
            <a:headEnd/>
            <a:tailEnd type="triangle" w="med" len="med"/>
          </a:ln>
        </p:spPr>
      </p:cxnSp>
      <p:cxnSp>
        <p:nvCxnSpPr>
          <p:cNvPr id="6181" name="AutoShape 46"/>
          <p:cNvCxnSpPr>
            <a:cxnSpLocks noChangeAspect="1" noChangeShapeType="1"/>
            <a:stCxn id="6174" idx="6"/>
            <a:endCxn id="6163" idx="0"/>
          </p:cNvCxnSpPr>
          <p:nvPr/>
        </p:nvCxnSpPr>
        <p:spPr bwMode="auto">
          <a:xfrm>
            <a:off x="2867025" y="5297488"/>
            <a:ext cx="179388" cy="355600"/>
          </a:xfrm>
          <a:prstGeom prst="curvedConnector2">
            <a:avLst/>
          </a:prstGeom>
          <a:noFill/>
          <a:ln w="28575">
            <a:solidFill>
              <a:schemeClr val="tx1"/>
            </a:solidFill>
            <a:round/>
            <a:headEnd/>
            <a:tailEnd type="triangle" w="med" len="med"/>
          </a:ln>
        </p:spPr>
      </p:cxnSp>
      <p:cxnSp>
        <p:nvCxnSpPr>
          <p:cNvPr id="6182" name="AutoShape 47"/>
          <p:cNvCxnSpPr>
            <a:cxnSpLocks noChangeAspect="1" noChangeShapeType="1"/>
            <a:stCxn id="6156" idx="6"/>
            <a:endCxn id="6163" idx="0"/>
          </p:cNvCxnSpPr>
          <p:nvPr/>
        </p:nvCxnSpPr>
        <p:spPr bwMode="auto">
          <a:xfrm>
            <a:off x="2867025" y="4167188"/>
            <a:ext cx="179388" cy="1485900"/>
          </a:xfrm>
          <a:prstGeom prst="curvedConnector2">
            <a:avLst/>
          </a:prstGeom>
          <a:noFill/>
          <a:ln w="28575">
            <a:solidFill>
              <a:schemeClr val="tx1"/>
            </a:solidFill>
            <a:round/>
            <a:headEnd/>
            <a:tailEnd type="triangle" w="med" len="med"/>
          </a:ln>
        </p:spPr>
      </p:cxnSp>
      <p:cxnSp>
        <p:nvCxnSpPr>
          <p:cNvPr id="6183" name="AutoShape 48"/>
          <p:cNvCxnSpPr>
            <a:cxnSpLocks noChangeAspect="1" noChangeShapeType="1"/>
            <a:stCxn id="6176" idx="6"/>
            <a:endCxn id="6165" idx="0"/>
          </p:cNvCxnSpPr>
          <p:nvPr/>
        </p:nvCxnSpPr>
        <p:spPr bwMode="auto">
          <a:xfrm>
            <a:off x="4672013" y="5297488"/>
            <a:ext cx="179387" cy="355600"/>
          </a:xfrm>
          <a:prstGeom prst="curvedConnector2">
            <a:avLst/>
          </a:prstGeom>
          <a:noFill/>
          <a:ln w="28575">
            <a:solidFill>
              <a:schemeClr val="tx1"/>
            </a:solidFill>
            <a:round/>
            <a:headEnd/>
            <a:tailEnd type="triangle" w="med" len="med"/>
          </a:ln>
        </p:spPr>
      </p:cxnSp>
      <p:cxnSp>
        <p:nvCxnSpPr>
          <p:cNvPr id="6184" name="AutoShape 49"/>
          <p:cNvCxnSpPr>
            <a:cxnSpLocks noChangeAspect="1" noChangeShapeType="1"/>
            <a:stCxn id="6158" idx="6"/>
            <a:endCxn id="6165" idx="0"/>
          </p:cNvCxnSpPr>
          <p:nvPr/>
        </p:nvCxnSpPr>
        <p:spPr bwMode="auto">
          <a:xfrm>
            <a:off x="4672013" y="4167188"/>
            <a:ext cx="179387" cy="1485900"/>
          </a:xfrm>
          <a:prstGeom prst="curvedConnector2">
            <a:avLst/>
          </a:prstGeom>
          <a:noFill/>
          <a:ln w="28575">
            <a:solidFill>
              <a:schemeClr val="tx1"/>
            </a:solidFill>
            <a:round/>
            <a:headEnd/>
            <a:tailEnd type="triangle" w="med" len="med"/>
          </a:ln>
        </p:spPr>
      </p:cxnSp>
      <p:cxnSp>
        <p:nvCxnSpPr>
          <p:cNvPr id="6185" name="AutoShape 50"/>
          <p:cNvCxnSpPr>
            <a:cxnSpLocks noChangeAspect="1" noChangeShapeType="1"/>
            <a:stCxn id="6177" idx="6"/>
            <a:endCxn id="6166" idx="0"/>
          </p:cNvCxnSpPr>
          <p:nvPr/>
        </p:nvCxnSpPr>
        <p:spPr bwMode="auto">
          <a:xfrm>
            <a:off x="6470650" y="5297488"/>
            <a:ext cx="179388" cy="355600"/>
          </a:xfrm>
          <a:prstGeom prst="curvedConnector2">
            <a:avLst/>
          </a:prstGeom>
          <a:noFill/>
          <a:ln w="28575">
            <a:solidFill>
              <a:schemeClr val="tx1"/>
            </a:solidFill>
            <a:round/>
            <a:headEnd/>
            <a:tailEnd type="triangle" w="med" len="med"/>
          </a:ln>
        </p:spPr>
      </p:cxnSp>
      <p:cxnSp>
        <p:nvCxnSpPr>
          <p:cNvPr id="6186" name="AutoShape 51"/>
          <p:cNvCxnSpPr>
            <a:cxnSpLocks noChangeAspect="1" noChangeShapeType="1"/>
            <a:stCxn id="6159" idx="6"/>
            <a:endCxn id="6166" idx="0"/>
          </p:cNvCxnSpPr>
          <p:nvPr/>
        </p:nvCxnSpPr>
        <p:spPr bwMode="auto">
          <a:xfrm>
            <a:off x="6470650" y="4167188"/>
            <a:ext cx="179388" cy="1485900"/>
          </a:xfrm>
          <a:prstGeom prst="curvedConnector2">
            <a:avLst/>
          </a:prstGeom>
          <a:noFill/>
          <a:ln w="28575">
            <a:solidFill>
              <a:schemeClr val="tx1"/>
            </a:solidFill>
            <a:round/>
            <a:headEnd/>
            <a:tailEnd type="triangle" w="med" len="med"/>
          </a:ln>
        </p:spPr>
      </p:cxnSp>
      <p:cxnSp>
        <p:nvCxnSpPr>
          <p:cNvPr id="6187" name="AutoShape 67"/>
          <p:cNvCxnSpPr>
            <a:cxnSpLocks noChangeAspect="1" noChangeShapeType="1"/>
          </p:cNvCxnSpPr>
          <p:nvPr/>
        </p:nvCxnSpPr>
        <p:spPr bwMode="auto">
          <a:xfrm>
            <a:off x="2895600" y="3586163"/>
            <a:ext cx="646113" cy="1587"/>
          </a:xfrm>
          <a:prstGeom prst="straightConnector1">
            <a:avLst/>
          </a:prstGeom>
          <a:noFill/>
          <a:ln w="28575">
            <a:solidFill>
              <a:schemeClr val="tx1"/>
            </a:solidFill>
            <a:round/>
            <a:headEnd/>
            <a:tailEnd type="triangle" w="med" len="med"/>
          </a:ln>
        </p:spPr>
      </p:cxnSp>
      <p:cxnSp>
        <p:nvCxnSpPr>
          <p:cNvPr id="6188" name="AutoShape 68"/>
          <p:cNvCxnSpPr>
            <a:cxnSpLocks noChangeAspect="1" noChangeShapeType="1"/>
          </p:cNvCxnSpPr>
          <p:nvPr/>
        </p:nvCxnSpPr>
        <p:spPr bwMode="auto">
          <a:xfrm>
            <a:off x="3846513" y="3586163"/>
            <a:ext cx="415925" cy="0"/>
          </a:xfrm>
          <a:prstGeom prst="straightConnector1">
            <a:avLst/>
          </a:prstGeom>
          <a:noFill/>
          <a:ln w="28575">
            <a:solidFill>
              <a:schemeClr val="tx1"/>
            </a:solidFill>
            <a:round/>
            <a:headEnd/>
            <a:tailEnd type="triangle" w="med" len="med"/>
          </a:ln>
        </p:spPr>
      </p:cxnSp>
      <p:sp>
        <p:nvSpPr>
          <p:cNvPr id="6189" name="Text Box 69"/>
          <p:cNvSpPr txBox="1">
            <a:spLocks noChangeAspect="1" noChangeArrowheads="1"/>
          </p:cNvSpPr>
          <p:nvPr/>
        </p:nvSpPr>
        <p:spPr bwMode="auto">
          <a:xfrm>
            <a:off x="3535363" y="3502025"/>
            <a:ext cx="336550" cy="274638"/>
          </a:xfrm>
          <a:prstGeom prst="rect">
            <a:avLst/>
          </a:prstGeom>
          <a:noFill/>
          <a:ln w="9525">
            <a:noFill/>
            <a:miter lim="800000"/>
            <a:headEnd/>
            <a:tailEnd/>
          </a:ln>
        </p:spPr>
        <p:txBody>
          <a:bodyPr wrap="none">
            <a:spAutoFit/>
          </a:bodyPr>
          <a:lstStyle/>
          <a:p>
            <a:r>
              <a:rPr lang="en-US" sz="1200">
                <a:latin typeface="Arial" charset="0"/>
              </a:rPr>
              <a:t>…</a:t>
            </a:r>
          </a:p>
        </p:txBody>
      </p:sp>
      <p:cxnSp>
        <p:nvCxnSpPr>
          <p:cNvPr id="6190" name="AutoShape 70"/>
          <p:cNvCxnSpPr>
            <a:cxnSpLocks noChangeAspect="1" noChangeShapeType="1"/>
          </p:cNvCxnSpPr>
          <p:nvPr/>
        </p:nvCxnSpPr>
        <p:spPr bwMode="auto">
          <a:xfrm>
            <a:off x="2895600" y="4729163"/>
            <a:ext cx="646113" cy="0"/>
          </a:xfrm>
          <a:prstGeom prst="straightConnector1">
            <a:avLst/>
          </a:prstGeom>
          <a:noFill/>
          <a:ln w="28575">
            <a:solidFill>
              <a:schemeClr val="tx1"/>
            </a:solidFill>
            <a:round/>
            <a:headEnd/>
            <a:tailEnd type="triangle" w="med" len="med"/>
          </a:ln>
        </p:spPr>
      </p:cxnSp>
      <p:cxnSp>
        <p:nvCxnSpPr>
          <p:cNvPr id="6191" name="AutoShape 71"/>
          <p:cNvCxnSpPr>
            <a:cxnSpLocks noChangeAspect="1" noChangeShapeType="1"/>
          </p:cNvCxnSpPr>
          <p:nvPr/>
        </p:nvCxnSpPr>
        <p:spPr bwMode="auto">
          <a:xfrm>
            <a:off x="3846513" y="4729163"/>
            <a:ext cx="415925" cy="0"/>
          </a:xfrm>
          <a:prstGeom prst="straightConnector1">
            <a:avLst/>
          </a:prstGeom>
          <a:noFill/>
          <a:ln w="28575">
            <a:solidFill>
              <a:schemeClr val="tx1"/>
            </a:solidFill>
            <a:round/>
            <a:headEnd/>
            <a:tailEnd type="triangle" w="med" len="med"/>
          </a:ln>
        </p:spPr>
      </p:cxnSp>
      <p:sp>
        <p:nvSpPr>
          <p:cNvPr id="6192" name="Text Box 72"/>
          <p:cNvSpPr txBox="1">
            <a:spLocks noChangeAspect="1" noChangeArrowheads="1"/>
          </p:cNvSpPr>
          <p:nvPr/>
        </p:nvSpPr>
        <p:spPr bwMode="auto">
          <a:xfrm>
            <a:off x="3535363" y="4645025"/>
            <a:ext cx="336550" cy="274638"/>
          </a:xfrm>
          <a:prstGeom prst="rect">
            <a:avLst/>
          </a:prstGeom>
          <a:noFill/>
          <a:ln w="9525">
            <a:noFill/>
            <a:miter lim="800000"/>
            <a:headEnd/>
            <a:tailEnd/>
          </a:ln>
        </p:spPr>
        <p:txBody>
          <a:bodyPr wrap="none">
            <a:spAutoFit/>
          </a:bodyPr>
          <a:lstStyle/>
          <a:p>
            <a:r>
              <a:rPr lang="en-US" sz="1200">
                <a:latin typeface="Arial" charset="0"/>
              </a:rPr>
              <a:t>…</a:t>
            </a:r>
          </a:p>
        </p:txBody>
      </p:sp>
      <p:sp>
        <p:nvSpPr>
          <p:cNvPr id="6193" name="Freeform 73"/>
          <p:cNvSpPr>
            <a:spLocks/>
          </p:cNvSpPr>
          <p:nvPr/>
        </p:nvSpPr>
        <p:spPr bwMode="auto">
          <a:xfrm>
            <a:off x="3949700" y="2857500"/>
            <a:ext cx="2946400" cy="3314700"/>
          </a:xfrm>
          <a:custGeom>
            <a:avLst/>
            <a:gdLst>
              <a:gd name="T0" fmla="*/ 2147483647 w 1856"/>
              <a:gd name="T1" fmla="*/ 2147483647 h 2088"/>
              <a:gd name="T2" fmla="*/ 2147483647 w 1856"/>
              <a:gd name="T3" fmla="*/ 2147483647 h 2088"/>
              <a:gd name="T4" fmla="*/ 2147483647 w 1856"/>
              <a:gd name="T5" fmla="*/ 2147483647 h 2088"/>
              <a:gd name="T6" fmla="*/ 2147483647 w 1856"/>
              <a:gd name="T7" fmla="*/ 2147483647 h 2088"/>
              <a:gd name="T8" fmla="*/ 2147483647 w 1856"/>
              <a:gd name="T9" fmla="*/ 2147483647 h 2088"/>
              <a:gd name="T10" fmla="*/ 2147483647 w 1856"/>
              <a:gd name="T11" fmla="*/ 2147483647 h 2088"/>
              <a:gd name="T12" fmla="*/ 2147483647 w 1856"/>
              <a:gd name="T13" fmla="*/ 2147483647 h 2088"/>
              <a:gd name="T14" fmla="*/ 2147483647 w 1856"/>
              <a:gd name="T15" fmla="*/ 2147483647 h 2088"/>
              <a:gd name="T16" fmla="*/ 2147483647 w 1856"/>
              <a:gd name="T17" fmla="*/ 2147483647 h 20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56"/>
              <a:gd name="T28" fmla="*/ 0 h 2088"/>
              <a:gd name="T29" fmla="*/ 1856 w 1856"/>
              <a:gd name="T30" fmla="*/ 2088 h 20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56" h="2088">
                <a:moveTo>
                  <a:pt x="1832" y="72"/>
                </a:moveTo>
                <a:cubicBezTo>
                  <a:pt x="1808" y="40"/>
                  <a:pt x="1624" y="136"/>
                  <a:pt x="1352" y="168"/>
                </a:cubicBezTo>
                <a:cubicBezTo>
                  <a:pt x="1080" y="200"/>
                  <a:pt x="400" y="0"/>
                  <a:pt x="200" y="264"/>
                </a:cubicBezTo>
                <a:cubicBezTo>
                  <a:pt x="0" y="528"/>
                  <a:pt x="80" y="1448"/>
                  <a:pt x="152" y="1752"/>
                </a:cubicBezTo>
                <a:cubicBezTo>
                  <a:pt x="224" y="2056"/>
                  <a:pt x="520" y="2088"/>
                  <a:pt x="632" y="2088"/>
                </a:cubicBezTo>
                <a:cubicBezTo>
                  <a:pt x="744" y="2088"/>
                  <a:pt x="848" y="2048"/>
                  <a:pt x="824" y="1752"/>
                </a:cubicBezTo>
                <a:cubicBezTo>
                  <a:pt x="800" y="1456"/>
                  <a:pt x="376" y="544"/>
                  <a:pt x="488" y="312"/>
                </a:cubicBezTo>
                <a:cubicBezTo>
                  <a:pt x="600" y="80"/>
                  <a:pt x="1272" y="400"/>
                  <a:pt x="1496" y="360"/>
                </a:cubicBezTo>
                <a:cubicBezTo>
                  <a:pt x="1720" y="320"/>
                  <a:pt x="1856" y="104"/>
                  <a:pt x="1832" y="72"/>
                </a:cubicBezTo>
                <a:close/>
              </a:path>
            </a:pathLst>
          </a:custGeom>
          <a:solidFill>
            <a:schemeClr val="accent1">
              <a:alpha val="20000"/>
            </a:schemeClr>
          </a:solidFill>
          <a:ln w="9525">
            <a:solidFill>
              <a:schemeClr val="tx1"/>
            </a:solidFill>
            <a:round/>
            <a:headEnd/>
            <a:tailEnd/>
          </a:ln>
        </p:spPr>
        <p:txBody>
          <a:bodyPr/>
          <a:lstStyle/>
          <a:p>
            <a:pPr eaLnBrk="0" hangingPunct="0"/>
            <a:endParaRPr lang="en-US"/>
          </a:p>
        </p:txBody>
      </p:sp>
      <p:sp>
        <p:nvSpPr>
          <p:cNvPr id="6194" name="Rectangle 74"/>
          <p:cNvSpPr>
            <a:spLocks noChangeArrowheads="1"/>
          </p:cNvSpPr>
          <p:nvPr/>
        </p:nvSpPr>
        <p:spPr bwMode="auto">
          <a:xfrm>
            <a:off x="381000" y="214313"/>
            <a:ext cx="8458200" cy="852487"/>
          </a:xfrm>
          <a:prstGeom prst="rect">
            <a:avLst/>
          </a:prstGeom>
          <a:noFill/>
          <a:ln w="9525">
            <a:noFill/>
            <a:miter lim="800000"/>
            <a:headEnd/>
            <a:tailEnd/>
          </a:ln>
        </p:spPr>
        <p:txBody>
          <a:bodyPr anchor="b"/>
          <a:lstStyle/>
          <a:p>
            <a:r>
              <a:rPr lang="en-US" sz="3600">
                <a:solidFill>
                  <a:schemeClr val="tx2"/>
                </a:solidFill>
              </a:rPr>
              <a:t>Forward-backward computation</a:t>
            </a:r>
          </a:p>
        </p:txBody>
      </p:sp>
      <p:graphicFrame>
        <p:nvGraphicFramePr>
          <p:cNvPr id="6146" name="Object 4"/>
          <p:cNvGraphicFramePr>
            <a:graphicFrameLocks noChangeAspect="1"/>
          </p:cNvGraphicFramePr>
          <p:nvPr/>
        </p:nvGraphicFramePr>
        <p:xfrm>
          <a:off x="1963738" y="2095500"/>
          <a:ext cx="5808662" cy="723900"/>
        </p:xfrm>
        <a:graphic>
          <a:graphicData uri="http://schemas.openxmlformats.org/presentationml/2006/ole">
            <p:oleObj spid="_x0000_s310274" name="Equation" r:id="rId4" imgW="2603160" imgH="304560" progId="Equation.3">
              <p:embed/>
            </p:oleObj>
          </a:graphicData>
        </a:graphic>
      </p:graphicFrame>
      <p:sp>
        <p:nvSpPr>
          <p:cNvPr id="6195" name="Line 8">
            <a:hlinkClick r:id="rId5" action="ppaction://hlinksldjump"/>
          </p:cNvPr>
          <p:cNvSpPr>
            <a:spLocks noChangeShapeType="1"/>
          </p:cNvSpPr>
          <p:nvPr/>
        </p:nvSpPr>
        <p:spPr bwMode="auto">
          <a:xfrm flipV="1">
            <a:off x="8534400" y="2438400"/>
            <a:ext cx="228600" cy="0"/>
          </a:xfrm>
          <a:prstGeom prst="line">
            <a:avLst/>
          </a:prstGeom>
          <a:noFill/>
          <a:ln w="12700">
            <a:solidFill>
              <a:schemeClr val="tx1"/>
            </a:solidFill>
            <a:round/>
            <a:headEnd/>
            <a:tailEnd type="triangle" w="med" len="med"/>
          </a:ln>
        </p:spPr>
        <p:txBody>
          <a:bodyPr/>
          <a:lstStyle/>
          <a:p>
            <a:endParaRPr lang="en-US"/>
          </a:p>
        </p:txBody>
      </p:sp>
      <p:sp>
        <p:nvSpPr>
          <p:cNvPr id="52" name="Slide Number Placeholder 51"/>
          <p:cNvSpPr>
            <a:spLocks noGrp="1"/>
          </p:cNvSpPr>
          <p:nvPr>
            <p:ph type="sldNum" sz="quarter" idx="12"/>
          </p:nvPr>
        </p:nvSpPr>
        <p:spPr/>
        <p:txBody>
          <a:bodyPr/>
          <a:lstStyle/>
          <a:p>
            <a:pPr>
              <a:defRPr/>
            </a:pPr>
            <a:fld id="{193C4F32-5F53-4DA8-A041-9089F3E61399}" type="slidenum">
              <a:rPr lang="en-US" smtClean="0"/>
              <a:pPr>
                <a:defRPr/>
              </a:pPr>
              <a:t>226</a:t>
            </a:fld>
            <a:endParaRPr lang="en-US"/>
          </a:p>
        </p:txBody>
      </p:sp>
    </p:spTree>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22" name="Object 3"/>
          <p:cNvPicPr>
            <a:picLocks noChangeAspect="1" noChangeArrowheads="1"/>
          </p:cNvPicPr>
          <p:nvPr/>
        </p:nvPicPr>
        <p:blipFill>
          <a:blip r:embed="rId3" cstate="print"/>
          <a:srcRect/>
          <a:stretch>
            <a:fillRect/>
          </a:stretch>
        </p:blipFill>
        <p:spPr bwMode="auto">
          <a:xfrm>
            <a:off x="731838" y="1828800"/>
            <a:ext cx="2725737" cy="592138"/>
          </a:xfrm>
          <a:prstGeom prst="rect">
            <a:avLst/>
          </a:prstGeom>
          <a:noFill/>
          <a:ln w="9525">
            <a:noFill/>
            <a:miter lim="800000"/>
            <a:headEnd/>
            <a:tailEnd/>
          </a:ln>
        </p:spPr>
      </p:pic>
      <p:pic>
        <p:nvPicPr>
          <p:cNvPr id="30723" name="Object 6"/>
          <p:cNvPicPr>
            <a:picLocks noChangeAspect="1" noChangeArrowheads="1"/>
          </p:cNvPicPr>
          <p:nvPr/>
        </p:nvPicPr>
        <p:blipFill>
          <a:blip r:embed="rId4" cstate="print"/>
          <a:srcRect/>
          <a:stretch>
            <a:fillRect/>
          </a:stretch>
        </p:blipFill>
        <p:spPr bwMode="auto">
          <a:xfrm>
            <a:off x="714375" y="2514600"/>
            <a:ext cx="7912100" cy="1079500"/>
          </a:xfrm>
          <a:prstGeom prst="rect">
            <a:avLst/>
          </a:prstGeom>
          <a:noFill/>
          <a:ln w="9525">
            <a:noFill/>
            <a:miter lim="800000"/>
            <a:headEnd/>
            <a:tailEnd/>
          </a:ln>
        </p:spPr>
      </p:pic>
      <p:sp>
        <p:nvSpPr>
          <p:cNvPr id="30724" name="Rectangle 4"/>
          <p:cNvSpPr>
            <a:spLocks noChangeArrowheads="1"/>
          </p:cNvSpPr>
          <p:nvPr/>
        </p:nvSpPr>
        <p:spPr bwMode="auto">
          <a:xfrm>
            <a:off x="381000" y="214313"/>
            <a:ext cx="8458200" cy="852487"/>
          </a:xfrm>
          <a:prstGeom prst="rect">
            <a:avLst/>
          </a:prstGeom>
          <a:noFill/>
          <a:ln w="9525">
            <a:noFill/>
            <a:miter lim="800000"/>
            <a:headEnd/>
            <a:tailEnd/>
          </a:ln>
        </p:spPr>
        <p:txBody>
          <a:bodyPr anchor="b"/>
          <a:lstStyle/>
          <a:p>
            <a:r>
              <a:rPr lang="en-US" sz="3600">
                <a:solidFill>
                  <a:schemeClr val="tx2"/>
                </a:solidFill>
              </a:rPr>
              <a:t>Runtime</a:t>
            </a:r>
          </a:p>
        </p:txBody>
      </p:sp>
      <p:sp>
        <p:nvSpPr>
          <p:cNvPr id="30725" name="Rectangle 3"/>
          <p:cNvSpPr>
            <a:spLocks noChangeArrowheads="1"/>
          </p:cNvSpPr>
          <p:nvPr/>
        </p:nvSpPr>
        <p:spPr bwMode="auto">
          <a:xfrm>
            <a:off x="0" y="1295400"/>
            <a:ext cx="9144000" cy="1676400"/>
          </a:xfrm>
          <a:prstGeom prst="rect">
            <a:avLst/>
          </a:prstGeom>
          <a:noFill/>
          <a:ln w="9525">
            <a:noFill/>
            <a:miter lim="800000"/>
            <a:headEnd/>
            <a:tailEnd/>
          </a:ln>
        </p:spPr>
        <p:txBody>
          <a:bodyPr/>
          <a:lstStyle/>
          <a:p>
            <a:pPr marL="342900" indent="-342900">
              <a:spcBef>
                <a:spcPct val="20000"/>
              </a:spcBef>
              <a:buClr>
                <a:schemeClr val="folHlink"/>
              </a:buClr>
              <a:buSzPct val="60000"/>
              <a:buFont typeface="Wingdings" pitchFamily="2" charset="2"/>
              <a:buChar char="n"/>
            </a:pPr>
            <a:r>
              <a:rPr lang="en-US" sz="2400"/>
              <a:t>Direct recurrences for computing forward probabilities O(nK</a:t>
            </a:r>
            <a:r>
              <a:rPr lang="en-US" sz="2400" baseline="30000"/>
              <a:t>4</a:t>
            </a:r>
            <a:r>
              <a:rPr lang="en-US" sz="2400"/>
              <a:t>)</a:t>
            </a:r>
            <a:r>
              <a:rPr lang="en-US" sz="2400">
                <a:solidFill>
                  <a:schemeClr val="hlink"/>
                </a:solidFill>
              </a:rPr>
              <a:t> </a:t>
            </a:r>
            <a:r>
              <a:rPr lang="en-US" sz="2400"/>
              <a:t>:</a:t>
            </a:r>
          </a:p>
        </p:txBody>
      </p:sp>
      <p:grpSp>
        <p:nvGrpSpPr>
          <p:cNvPr id="2" name="Group 11"/>
          <p:cNvGrpSpPr>
            <a:grpSpLocks/>
          </p:cNvGrpSpPr>
          <p:nvPr/>
        </p:nvGrpSpPr>
        <p:grpSpPr bwMode="auto">
          <a:xfrm>
            <a:off x="0" y="3505200"/>
            <a:ext cx="8686800" cy="2667000"/>
            <a:chOff x="0" y="2208"/>
            <a:chExt cx="5472" cy="1680"/>
          </a:xfrm>
        </p:grpSpPr>
        <p:sp>
          <p:nvSpPr>
            <p:cNvPr id="30729" name="Rectangle 3"/>
            <p:cNvSpPr>
              <a:spLocks noChangeArrowheads="1"/>
            </p:cNvSpPr>
            <p:nvPr/>
          </p:nvSpPr>
          <p:spPr bwMode="auto">
            <a:xfrm>
              <a:off x="0" y="2208"/>
              <a:ext cx="5472" cy="1056"/>
            </a:xfrm>
            <a:prstGeom prst="rect">
              <a:avLst/>
            </a:prstGeom>
            <a:noFill/>
            <a:ln w="9525">
              <a:noFill/>
              <a:miter lim="800000"/>
              <a:headEnd/>
              <a:tailEnd/>
            </a:ln>
          </p:spPr>
          <p:txBody>
            <a:bodyPr/>
            <a:lstStyle/>
            <a:p>
              <a:pPr marL="342900" indent="-342900">
                <a:spcBef>
                  <a:spcPct val="20000"/>
                </a:spcBef>
                <a:buClr>
                  <a:schemeClr val="folHlink"/>
                </a:buClr>
                <a:buSzPct val="60000"/>
                <a:buFont typeface="Wingdings" pitchFamily="2" charset="2"/>
                <a:buChar char="n"/>
              </a:pPr>
              <a:r>
                <a:rPr lang="en-US" sz="2400"/>
                <a:t>Runtime reduced to </a:t>
              </a:r>
              <a:r>
                <a:rPr lang="en-US" sz="2400" b="1">
                  <a:solidFill>
                    <a:schemeClr val="hlink"/>
                  </a:solidFill>
                </a:rPr>
                <a:t>O(nK</a:t>
              </a:r>
              <a:r>
                <a:rPr lang="en-US" sz="2400" b="1" baseline="30000">
                  <a:solidFill>
                    <a:schemeClr val="hlink"/>
                  </a:solidFill>
                </a:rPr>
                <a:t>3</a:t>
              </a:r>
              <a:r>
                <a:rPr lang="en-US" sz="2400" b="1">
                  <a:solidFill>
                    <a:schemeClr val="hlink"/>
                  </a:solidFill>
                </a:rPr>
                <a:t>)</a:t>
              </a:r>
              <a:r>
                <a:rPr lang="en-US" sz="2400"/>
                <a:t> by reusing common terms:</a:t>
              </a:r>
            </a:p>
            <a:p>
              <a:pPr marL="342900" indent="-342900">
                <a:spcBef>
                  <a:spcPct val="20000"/>
                </a:spcBef>
                <a:buClr>
                  <a:schemeClr val="folHlink"/>
                </a:buClr>
                <a:buSzPct val="60000"/>
                <a:buFont typeface="Wingdings" pitchFamily="2" charset="2"/>
                <a:buChar char="n"/>
              </a:pPr>
              <a:endParaRPr lang="en-US" sz="2400"/>
            </a:p>
            <a:p>
              <a:pPr marL="342900" indent="-342900">
                <a:spcBef>
                  <a:spcPct val="20000"/>
                </a:spcBef>
                <a:buClr>
                  <a:schemeClr val="folHlink"/>
                </a:buClr>
                <a:buSzPct val="60000"/>
                <a:buFont typeface="Wingdings" pitchFamily="2" charset="2"/>
                <a:buChar char="n"/>
              </a:pPr>
              <a:endParaRPr lang="en-US" sz="2400"/>
            </a:p>
            <a:p>
              <a:pPr marL="342900" indent="-342900">
                <a:spcBef>
                  <a:spcPct val="20000"/>
                </a:spcBef>
                <a:buClr>
                  <a:schemeClr val="folHlink"/>
                </a:buClr>
                <a:buSzPct val="60000"/>
                <a:buFont typeface="Wingdings" pitchFamily="2" charset="2"/>
                <a:buNone/>
              </a:pPr>
              <a:r>
                <a:rPr lang="en-US" sz="2400"/>
                <a:t>     where </a:t>
              </a:r>
            </a:p>
          </p:txBody>
        </p:sp>
      </p:grpSp>
      <p:pic>
        <p:nvPicPr>
          <p:cNvPr id="7172" name="Object 5"/>
          <p:cNvPicPr>
            <a:picLocks noChangeAspect="1" noChangeArrowheads="1"/>
          </p:cNvPicPr>
          <p:nvPr/>
        </p:nvPicPr>
        <p:blipFill>
          <a:blip r:embed="rId5" cstate="print"/>
          <a:srcRect/>
          <a:stretch>
            <a:fillRect/>
          </a:stretch>
        </p:blipFill>
        <p:spPr bwMode="auto">
          <a:xfrm>
            <a:off x="1371600" y="5240338"/>
            <a:ext cx="5680075" cy="931862"/>
          </a:xfrm>
          <a:prstGeom prst="rect">
            <a:avLst/>
          </a:prstGeom>
          <a:noFill/>
          <a:ln w="9525">
            <a:noFill/>
            <a:miter lim="800000"/>
            <a:headEnd/>
            <a:tailEnd/>
          </a:ln>
        </p:spPr>
      </p:pic>
      <p:pic>
        <p:nvPicPr>
          <p:cNvPr id="7173" name="Object 9"/>
          <p:cNvPicPr>
            <a:picLocks noChangeAspect="1" noChangeArrowheads="1"/>
          </p:cNvPicPr>
          <p:nvPr/>
        </p:nvPicPr>
        <p:blipFill>
          <a:blip r:embed="rId6" cstate="print"/>
          <a:srcRect/>
          <a:stretch>
            <a:fillRect/>
          </a:stretch>
        </p:blipFill>
        <p:spPr bwMode="auto">
          <a:xfrm>
            <a:off x="1371600" y="3956050"/>
            <a:ext cx="3711575" cy="920750"/>
          </a:xfrm>
          <a:prstGeom prst="rect">
            <a:avLst/>
          </a:prstGeom>
          <a:noFill/>
          <a:ln w="9525">
            <a:noFill/>
            <a:miter lim="800000"/>
            <a:headEnd/>
            <a:tailEnd/>
          </a:ln>
        </p:spPr>
      </p:pic>
      <p:sp>
        <p:nvSpPr>
          <p:cNvPr id="10" name="Slide Number Placeholder 9"/>
          <p:cNvSpPr>
            <a:spLocks noGrp="1"/>
          </p:cNvSpPr>
          <p:nvPr>
            <p:ph type="sldNum" sz="quarter" idx="12"/>
          </p:nvPr>
        </p:nvSpPr>
        <p:spPr/>
        <p:txBody>
          <a:bodyPr/>
          <a:lstStyle/>
          <a:p>
            <a:pPr>
              <a:defRPr/>
            </a:pPr>
            <a:fld id="{193C4F32-5F53-4DA8-A041-9089F3E61399}" type="slidenum">
              <a:rPr lang="en-US" smtClean="0"/>
              <a:pPr>
                <a:defRPr/>
              </a:pPr>
              <a:t>227</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0657" name="Picture 17"/>
          <p:cNvPicPr>
            <a:picLocks noChangeAspect="1" noChangeArrowheads="1"/>
          </p:cNvPicPr>
          <p:nvPr/>
        </p:nvPicPr>
        <p:blipFill>
          <a:blip r:embed="rId4" cstate="print"/>
          <a:srcRect/>
          <a:stretch>
            <a:fillRect/>
          </a:stretch>
        </p:blipFill>
        <p:spPr bwMode="auto">
          <a:xfrm>
            <a:off x="5410200" y="3124200"/>
            <a:ext cx="1400175" cy="952500"/>
          </a:xfrm>
          <a:prstGeom prst="rect">
            <a:avLst/>
          </a:prstGeom>
          <a:noFill/>
          <a:ln w="9525">
            <a:noFill/>
            <a:miter lim="800000"/>
            <a:headEnd/>
            <a:tailEnd/>
          </a:ln>
        </p:spPr>
      </p:pic>
      <p:pic>
        <p:nvPicPr>
          <p:cNvPr id="240651" name="Picture 11"/>
          <p:cNvPicPr>
            <a:picLocks noChangeAspect="1" noChangeArrowheads="1"/>
          </p:cNvPicPr>
          <p:nvPr/>
        </p:nvPicPr>
        <p:blipFill>
          <a:blip r:embed="rId4" cstate="print"/>
          <a:srcRect/>
          <a:stretch>
            <a:fillRect/>
          </a:stretch>
        </p:blipFill>
        <p:spPr bwMode="auto">
          <a:xfrm>
            <a:off x="3886200" y="3124200"/>
            <a:ext cx="1400175" cy="952500"/>
          </a:xfrm>
          <a:prstGeom prst="rect">
            <a:avLst/>
          </a:prstGeom>
          <a:noFill/>
          <a:ln w="9525">
            <a:noFill/>
            <a:miter lim="800000"/>
            <a:headEnd/>
            <a:tailEnd/>
          </a:ln>
        </p:spPr>
      </p:pic>
      <p:pic>
        <p:nvPicPr>
          <p:cNvPr id="240654" name="Picture 14"/>
          <p:cNvPicPr>
            <a:picLocks noChangeAspect="1" noChangeArrowheads="1"/>
          </p:cNvPicPr>
          <p:nvPr/>
        </p:nvPicPr>
        <p:blipFill>
          <a:blip r:embed="rId4" cstate="print"/>
          <a:srcRect/>
          <a:stretch>
            <a:fillRect/>
          </a:stretch>
        </p:blipFill>
        <p:spPr bwMode="auto">
          <a:xfrm>
            <a:off x="2362200" y="3124200"/>
            <a:ext cx="1400175" cy="952500"/>
          </a:xfrm>
          <a:prstGeom prst="rect">
            <a:avLst/>
          </a:prstGeom>
          <a:noFill/>
          <a:ln w="9525">
            <a:noFill/>
            <a:miter lim="800000"/>
            <a:headEnd/>
            <a:tailEnd/>
          </a:ln>
        </p:spPr>
      </p:pic>
      <p:sp>
        <p:nvSpPr>
          <p:cNvPr id="240652" name="Rectangle 12"/>
          <p:cNvSpPr>
            <a:spLocks noChangeAspect="1" noChangeArrowheads="1"/>
          </p:cNvSpPr>
          <p:nvPr/>
        </p:nvSpPr>
        <p:spPr bwMode="auto">
          <a:xfrm>
            <a:off x="3886200" y="3124200"/>
            <a:ext cx="1371600" cy="381000"/>
          </a:xfrm>
          <a:prstGeom prst="rect">
            <a:avLst/>
          </a:prstGeom>
          <a:solidFill>
            <a:srgbClr val="FFCC99">
              <a:alpha val="50195"/>
            </a:srgbClr>
          </a:solidFill>
          <a:ln w="15875" cap="rnd">
            <a:solidFill>
              <a:schemeClr val="tx1"/>
            </a:solidFill>
            <a:prstDash val="sysDot"/>
            <a:miter lim="800000"/>
            <a:headEnd/>
            <a:tailEnd/>
          </a:ln>
        </p:spPr>
        <p:txBody>
          <a:bodyPr wrap="none" anchor="ctr"/>
          <a:lstStyle/>
          <a:p>
            <a:pPr eaLnBrk="0" hangingPunct="0"/>
            <a:endParaRPr lang="en-US"/>
          </a:p>
        </p:txBody>
      </p:sp>
      <p:sp>
        <p:nvSpPr>
          <p:cNvPr id="240653" name="Rectangle 13"/>
          <p:cNvSpPr>
            <a:spLocks noChangeAspect="1" noChangeArrowheads="1"/>
          </p:cNvSpPr>
          <p:nvPr/>
        </p:nvSpPr>
        <p:spPr bwMode="auto">
          <a:xfrm>
            <a:off x="3886200" y="3505200"/>
            <a:ext cx="1371600" cy="379413"/>
          </a:xfrm>
          <a:prstGeom prst="rect">
            <a:avLst/>
          </a:prstGeom>
          <a:solidFill>
            <a:srgbClr val="FFFF00">
              <a:alpha val="50195"/>
            </a:srgbClr>
          </a:solidFill>
          <a:ln w="15875" cap="rnd">
            <a:solidFill>
              <a:schemeClr val="tx1"/>
            </a:solidFill>
            <a:prstDash val="sysDot"/>
            <a:miter lim="800000"/>
            <a:headEnd/>
            <a:tailEnd/>
          </a:ln>
        </p:spPr>
        <p:txBody>
          <a:bodyPr wrap="none" anchor="ctr"/>
          <a:lstStyle/>
          <a:p>
            <a:pPr eaLnBrk="0" hangingPunct="0"/>
            <a:endParaRPr lang="en-US"/>
          </a:p>
        </p:txBody>
      </p:sp>
      <p:sp>
        <p:nvSpPr>
          <p:cNvPr id="240655" name="Rectangle 15"/>
          <p:cNvSpPr>
            <a:spLocks noChangeAspect="1" noChangeArrowheads="1"/>
          </p:cNvSpPr>
          <p:nvPr/>
        </p:nvSpPr>
        <p:spPr bwMode="auto">
          <a:xfrm>
            <a:off x="2362200" y="3124200"/>
            <a:ext cx="1371600" cy="381000"/>
          </a:xfrm>
          <a:prstGeom prst="rect">
            <a:avLst/>
          </a:prstGeom>
          <a:solidFill>
            <a:srgbClr val="FFCC99">
              <a:alpha val="50195"/>
            </a:srgbClr>
          </a:solidFill>
          <a:ln w="15875" cap="rnd">
            <a:solidFill>
              <a:schemeClr val="tx1"/>
            </a:solidFill>
            <a:prstDash val="sysDot"/>
            <a:miter lim="800000"/>
            <a:headEnd/>
            <a:tailEnd/>
          </a:ln>
        </p:spPr>
        <p:txBody>
          <a:bodyPr wrap="none" anchor="ctr"/>
          <a:lstStyle/>
          <a:p>
            <a:pPr eaLnBrk="0" hangingPunct="0"/>
            <a:endParaRPr lang="en-US"/>
          </a:p>
        </p:txBody>
      </p:sp>
      <p:sp>
        <p:nvSpPr>
          <p:cNvPr id="240656" name="Rectangle 16"/>
          <p:cNvSpPr>
            <a:spLocks noChangeAspect="1" noChangeArrowheads="1"/>
          </p:cNvSpPr>
          <p:nvPr/>
        </p:nvSpPr>
        <p:spPr bwMode="auto">
          <a:xfrm>
            <a:off x="2362200" y="3505200"/>
            <a:ext cx="1371600" cy="379413"/>
          </a:xfrm>
          <a:prstGeom prst="rect">
            <a:avLst/>
          </a:prstGeom>
          <a:solidFill>
            <a:srgbClr val="FFCC99">
              <a:alpha val="50195"/>
            </a:srgbClr>
          </a:solidFill>
          <a:ln w="15875" cap="rnd">
            <a:solidFill>
              <a:schemeClr val="tx1"/>
            </a:solidFill>
            <a:prstDash val="sysDot"/>
            <a:miter lim="800000"/>
            <a:headEnd/>
            <a:tailEnd/>
          </a:ln>
        </p:spPr>
        <p:txBody>
          <a:bodyPr wrap="none" anchor="ctr"/>
          <a:lstStyle/>
          <a:p>
            <a:pPr eaLnBrk="0" hangingPunct="0"/>
            <a:endParaRPr lang="en-US"/>
          </a:p>
        </p:txBody>
      </p:sp>
      <p:sp>
        <p:nvSpPr>
          <p:cNvPr id="240658" name="Rectangle 18"/>
          <p:cNvSpPr>
            <a:spLocks noChangeAspect="1" noChangeArrowheads="1"/>
          </p:cNvSpPr>
          <p:nvPr/>
        </p:nvSpPr>
        <p:spPr bwMode="auto">
          <a:xfrm>
            <a:off x="5410200" y="3124200"/>
            <a:ext cx="1371600" cy="381000"/>
          </a:xfrm>
          <a:prstGeom prst="rect">
            <a:avLst/>
          </a:prstGeom>
          <a:solidFill>
            <a:srgbClr val="FFFF00">
              <a:alpha val="50195"/>
            </a:srgbClr>
          </a:solidFill>
          <a:ln w="15875" cap="rnd">
            <a:solidFill>
              <a:schemeClr val="tx1"/>
            </a:solidFill>
            <a:prstDash val="sysDot"/>
            <a:miter lim="800000"/>
            <a:headEnd/>
            <a:tailEnd/>
          </a:ln>
        </p:spPr>
        <p:txBody>
          <a:bodyPr wrap="none" anchor="ctr"/>
          <a:lstStyle/>
          <a:p>
            <a:pPr eaLnBrk="0" hangingPunct="0"/>
            <a:endParaRPr lang="en-US"/>
          </a:p>
        </p:txBody>
      </p:sp>
      <p:sp>
        <p:nvSpPr>
          <p:cNvPr id="240659" name="Rectangle 19"/>
          <p:cNvSpPr>
            <a:spLocks noChangeAspect="1" noChangeArrowheads="1"/>
          </p:cNvSpPr>
          <p:nvPr/>
        </p:nvSpPr>
        <p:spPr bwMode="auto">
          <a:xfrm>
            <a:off x="5410200" y="3505200"/>
            <a:ext cx="1371600" cy="379413"/>
          </a:xfrm>
          <a:prstGeom prst="rect">
            <a:avLst/>
          </a:prstGeom>
          <a:solidFill>
            <a:srgbClr val="FFFF00">
              <a:alpha val="50195"/>
            </a:srgbClr>
          </a:solidFill>
          <a:ln w="15875" cap="rnd">
            <a:solidFill>
              <a:schemeClr val="tx1"/>
            </a:solidFill>
            <a:prstDash val="sysDot"/>
            <a:miter lim="800000"/>
            <a:headEnd/>
            <a:tailEnd/>
          </a:ln>
        </p:spPr>
        <p:txBody>
          <a:bodyPr wrap="none" anchor="ctr"/>
          <a:lstStyle/>
          <a:p>
            <a:pPr eaLnBrk="0" hangingPunct="0"/>
            <a:endParaRPr lang="en-US"/>
          </a:p>
        </p:txBody>
      </p:sp>
      <p:sp>
        <p:nvSpPr>
          <p:cNvPr id="7183" name="Rectangle 2"/>
          <p:cNvSpPr>
            <a:spLocks noGrp="1" noChangeArrowheads="1"/>
          </p:cNvSpPr>
          <p:nvPr>
            <p:ph type="title" idx="4294967295"/>
          </p:nvPr>
        </p:nvSpPr>
        <p:spPr>
          <a:xfrm>
            <a:off x="152400" y="214313"/>
            <a:ext cx="8991600" cy="852487"/>
          </a:xfrm>
        </p:spPr>
        <p:txBody>
          <a:bodyPr/>
          <a:lstStyle/>
          <a:p>
            <a:pPr eaLnBrk="1" hangingPunct="1"/>
            <a:r>
              <a:rPr lang="en-US" smtClean="0"/>
              <a:t>Imputation-based ancestry inference</a:t>
            </a:r>
          </a:p>
        </p:txBody>
      </p:sp>
      <p:sp>
        <p:nvSpPr>
          <p:cNvPr id="240643" name="Rectangle 3"/>
          <p:cNvSpPr>
            <a:spLocks noGrp="1" noChangeArrowheads="1"/>
          </p:cNvSpPr>
          <p:nvPr>
            <p:ph type="body" sz="half" idx="4294967295"/>
          </p:nvPr>
        </p:nvSpPr>
        <p:spPr>
          <a:xfrm>
            <a:off x="990600" y="1295400"/>
            <a:ext cx="8153400" cy="5181600"/>
          </a:xfrm>
        </p:spPr>
        <p:txBody>
          <a:bodyPr/>
          <a:lstStyle/>
          <a:p>
            <a:pPr eaLnBrk="1" hangingPunct="1"/>
            <a:r>
              <a:rPr lang="en-US" sz="2800" smtClean="0"/>
              <a:t>View local ancestry inference as a model selection problem</a:t>
            </a:r>
          </a:p>
          <a:p>
            <a:pPr lvl="1" eaLnBrk="1" hangingPunct="1"/>
            <a:r>
              <a:rPr lang="en-US" sz="2400" smtClean="0"/>
              <a:t>Each possible local ancestry defines a factorial HMM</a:t>
            </a:r>
          </a:p>
          <a:p>
            <a:pPr lvl="1" eaLnBrk="1" hangingPunct="1"/>
            <a:r>
              <a:rPr lang="en-US" sz="2400" smtClean="0"/>
              <a:t>compute for all possible k,l,i,x values</a:t>
            </a:r>
            <a:endParaRPr lang="en-US" sz="2400" b="1" smtClean="0">
              <a:solidFill>
                <a:schemeClr val="hlink"/>
              </a:solidFill>
            </a:endParaRPr>
          </a:p>
          <a:p>
            <a:pPr lvl="1" eaLnBrk="1" hangingPunct="1"/>
            <a:r>
              <a:rPr lang="en-US" sz="2400" b="1" smtClean="0">
                <a:solidFill>
                  <a:schemeClr val="hlink"/>
                </a:solidFill>
              </a:rPr>
              <a:t>Pick model that re-imputes SNPs most accurately around the locus i.</a:t>
            </a:r>
          </a:p>
          <a:p>
            <a:pPr lvl="2" eaLnBrk="1" hangingPunct="1"/>
            <a:r>
              <a:rPr lang="en-US" sz="2000" b="1" smtClean="0">
                <a:solidFill>
                  <a:schemeClr val="hlink"/>
                </a:solidFill>
              </a:rPr>
              <a:t>Fixed-window version:</a:t>
            </a:r>
            <a:r>
              <a:rPr lang="en-US" sz="2000" smtClean="0"/>
              <a:t> pick ancestry that maximizes the average posterior probability of the SNP genotypes within a fixed-size window centered at the locus</a:t>
            </a:r>
          </a:p>
          <a:p>
            <a:pPr lvl="2" eaLnBrk="1" hangingPunct="1"/>
            <a:r>
              <a:rPr lang="en-US" sz="2000" b="1" smtClean="0">
                <a:solidFill>
                  <a:schemeClr val="hlink"/>
                </a:solidFill>
              </a:rPr>
              <a:t>Multi-window version:</a:t>
            </a:r>
            <a:r>
              <a:rPr lang="en-US" sz="2000" smtClean="0"/>
              <a:t>  weighted voting over window sizes between 200-3000, with window weights proportional to average posterior probabilities</a:t>
            </a:r>
          </a:p>
          <a:p>
            <a:pPr lvl="2" eaLnBrk="1" hangingPunct="1"/>
            <a:endParaRPr lang="en-US" sz="2000" smtClean="0"/>
          </a:p>
        </p:txBody>
      </p:sp>
      <p:pic>
        <p:nvPicPr>
          <p:cNvPr id="9218" name="Object 10"/>
          <p:cNvPicPr>
            <a:picLocks noChangeAspect="1" noChangeArrowheads="1"/>
          </p:cNvPicPr>
          <p:nvPr/>
        </p:nvPicPr>
        <p:blipFill>
          <a:blip r:embed="rId5" cstate="print"/>
          <a:srcRect/>
          <a:stretch>
            <a:fillRect/>
          </a:stretch>
        </p:blipFill>
        <p:spPr bwMode="auto">
          <a:xfrm>
            <a:off x="8534400" y="2209800"/>
            <a:ext cx="609600" cy="434975"/>
          </a:xfrm>
          <a:prstGeom prst="rect">
            <a:avLst/>
          </a:prstGeom>
          <a:noFill/>
          <a:ln w="9525">
            <a:noFill/>
            <a:miter lim="800000"/>
            <a:headEnd/>
            <a:tailEnd/>
          </a:ln>
        </p:spPr>
      </p:pic>
      <p:graphicFrame>
        <p:nvGraphicFramePr>
          <p:cNvPr id="9231" name="Object 7"/>
          <p:cNvGraphicFramePr>
            <a:graphicFrameLocks noChangeAspect="1"/>
          </p:cNvGraphicFramePr>
          <p:nvPr/>
        </p:nvGraphicFramePr>
        <p:xfrm>
          <a:off x="6553200" y="2667000"/>
          <a:ext cx="2297113" cy="454025"/>
        </p:xfrm>
        <a:graphic>
          <a:graphicData uri="http://schemas.openxmlformats.org/presentationml/2006/ole">
            <p:oleObj spid="_x0000_s311298" name="Equation" r:id="rId6" imgW="1218960" imgH="241200" progId="Equation.3">
              <p:embed/>
            </p:oleObj>
          </a:graphicData>
        </a:graphic>
      </p:graphicFrame>
      <p:graphicFrame>
        <p:nvGraphicFramePr>
          <p:cNvPr id="2" name="Object 16"/>
          <p:cNvGraphicFramePr>
            <a:graphicFrameLocks noChangeAspect="1"/>
          </p:cNvGraphicFramePr>
          <p:nvPr/>
        </p:nvGraphicFramePr>
        <p:xfrm>
          <a:off x="2667000" y="3276600"/>
          <a:ext cx="609600" cy="411163"/>
        </p:xfrm>
        <a:graphic>
          <a:graphicData uri="http://schemas.openxmlformats.org/presentationml/2006/ole">
            <p:oleObj spid="_x0000_s311299" name="Equation" r:id="rId7" imgW="266400" imgH="215640" progId="Equation.3">
              <p:embed/>
            </p:oleObj>
          </a:graphicData>
        </a:graphic>
      </p:graphicFrame>
      <p:graphicFrame>
        <p:nvGraphicFramePr>
          <p:cNvPr id="3" name="Object 17"/>
          <p:cNvGraphicFramePr>
            <a:graphicFrameLocks noChangeAspect="1"/>
          </p:cNvGraphicFramePr>
          <p:nvPr/>
        </p:nvGraphicFramePr>
        <p:xfrm>
          <a:off x="4191000" y="3276600"/>
          <a:ext cx="638175" cy="411163"/>
        </p:xfrm>
        <a:graphic>
          <a:graphicData uri="http://schemas.openxmlformats.org/presentationml/2006/ole">
            <p:oleObj spid="_x0000_s311300" name="Equation" r:id="rId8" imgW="279360" imgH="215640" progId="Equation.3">
              <p:embed/>
            </p:oleObj>
          </a:graphicData>
        </a:graphic>
      </p:graphicFrame>
      <p:graphicFrame>
        <p:nvGraphicFramePr>
          <p:cNvPr id="4" name="Object 18"/>
          <p:cNvGraphicFramePr>
            <a:graphicFrameLocks noChangeAspect="1"/>
          </p:cNvGraphicFramePr>
          <p:nvPr/>
        </p:nvGraphicFramePr>
        <p:xfrm>
          <a:off x="5791200" y="3276600"/>
          <a:ext cx="666750" cy="411163"/>
        </p:xfrm>
        <a:graphic>
          <a:graphicData uri="http://schemas.openxmlformats.org/presentationml/2006/ole">
            <p:oleObj spid="_x0000_s311301" name="Equation" r:id="rId9" imgW="291960" imgH="215640" progId="Equation.3">
              <p:embed/>
            </p:oleObj>
          </a:graphicData>
        </a:graphic>
      </p:graphicFrame>
      <p:sp>
        <p:nvSpPr>
          <p:cNvPr id="240660" name="Line 20">
            <a:hlinkClick r:id="rId10" action="ppaction://hlinksldjump"/>
          </p:cNvPr>
          <p:cNvSpPr>
            <a:spLocks noChangeShapeType="1"/>
          </p:cNvSpPr>
          <p:nvPr/>
        </p:nvSpPr>
        <p:spPr bwMode="auto">
          <a:xfrm>
            <a:off x="8610600" y="4800600"/>
            <a:ext cx="304800" cy="0"/>
          </a:xfrm>
          <a:prstGeom prst="line">
            <a:avLst/>
          </a:prstGeom>
          <a:noFill/>
          <a:ln w="9525">
            <a:solidFill>
              <a:schemeClr val="tx1"/>
            </a:solidFill>
            <a:round/>
            <a:headEnd/>
            <a:tailEnd type="triangle" w="med" len="med"/>
          </a:ln>
        </p:spPr>
        <p:txBody>
          <a:bodyPr/>
          <a:lstStyle/>
          <a:p>
            <a:endParaRPr lang="en-US"/>
          </a:p>
        </p:txBody>
      </p:sp>
      <p:sp>
        <p:nvSpPr>
          <p:cNvPr id="19" name="Slide Number Placeholder 18"/>
          <p:cNvSpPr>
            <a:spLocks noGrp="1"/>
          </p:cNvSpPr>
          <p:nvPr>
            <p:ph type="sldNum" sz="quarter" idx="12"/>
          </p:nvPr>
        </p:nvSpPr>
        <p:spPr/>
        <p:txBody>
          <a:bodyPr/>
          <a:lstStyle/>
          <a:p>
            <a:pPr>
              <a:defRPr/>
            </a:pPr>
            <a:fld id="{193C4F32-5F53-4DA8-A041-9089F3E61399}" type="slidenum">
              <a:rPr lang="en-US" smtClean="0"/>
              <a:pPr>
                <a:defRPr/>
              </a:pPr>
              <a:t>228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0643">
                                            <p:txEl>
                                              <p:pRg st="0" end="0"/>
                                            </p:txEl>
                                          </p:spTgt>
                                        </p:tgtEl>
                                        <p:attrNameLst>
                                          <p:attrName>style.visibility</p:attrName>
                                        </p:attrNameLst>
                                      </p:cBhvr>
                                      <p:to>
                                        <p:strVal val="visible"/>
                                      </p:to>
                                    </p:set>
                                  </p:childTnLst>
                                  <p:subTnLst>
                                    <p:animClr>
                                      <p:cBhvr override="childStyle">
                                        <p:cTn dur="1" fill="hold" display="0" masterRel="nextClick" afterEffect="1"/>
                                        <p:tgtEl>
                                          <p:spTgt spid="240643">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0643">
                                            <p:txEl>
                                              <p:pRg st="1" end="1"/>
                                            </p:txEl>
                                          </p:spTgt>
                                        </p:tgtEl>
                                        <p:attrNameLst>
                                          <p:attrName>style.visibility</p:attrName>
                                        </p:attrNameLst>
                                      </p:cBhvr>
                                      <p:to>
                                        <p:strVal val="visible"/>
                                      </p:to>
                                    </p:set>
                                  </p:childTnLst>
                                  <p:subTnLst>
                                    <p:animClr>
                                      <p:cBhvr override="childStyle">
                                        <p:cTn dur="1" fill="hold" display="0" masterRel="nextClick" afterEffect="1"/>
                                        <p:tgtEl>
                                          <p:spTgt spid="240643">
                                            <p:txEl>
                                              <p:pRg st="1" end="1"/>
                                            </p:txEl>
                                          </p:spTgt>
                                        </p:tgtEl>
                                        <p:attrNameLst>
                                          <p:attrName>ppt_c</p:attrName>
                                        </p:attrNameLst>
                                      </p:cBhvr>
                                      <p:to>
                                        <a:srgbClr val="969696"/>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0643">
                                            <p:txEl>
                                              <p:pRg st="2" end="2"/>
                                            </p:txEl>
                                          </p:spTgt>
                                        </p:tgtEl>
                                        <p:attrNameLst>
                                          <p:attrName>style.visibility</p:attrName>
                                        </p:attrNameLst>
                                      </p:cBhvr>
                                      <p:to>
                                        <p:strVal val="visible"/>
                                      </p:to>
                                    </p:set>
                                  </p:childTnLst>
                                  <p:subTnLst>
                                    <p:animClr>
                                      <p:cBhvr override="childStyle">
                                        <p:cTn dur="1" fill="hold" display="0" masterRel="nextClick" afterEffect="1"/>
                                        <p:tgtEl>
                                          <p:spTgt spid="240643">
                                            <p:txEl>
                                              <p:pRg st="2" end="2"/>
                                            </p:txEl>
                                          </p:spTgt>
                                        </p:tgtEl>
                                        <p:attrNameLst>
                                          <p:attrName>ppt_c</p:attrName>
                                        </p:attrNameLst>
                                      </p:cBhvr>
                                      <p:to>
                                        <a:srgbClr val="969696"/>
                                      </p:to>
                                    </p:animClr>
                                  </p:subTnLst>
                                </p:cTn>
                              </p:par>
                              <p:par>
                                <p:cTn id="15" presetID="1" presetClass="entr" presetSubtype="0" fill="hold" nodeType="withEffect">
                                  <p:stCondLst>
                                    <p:cond delay="0"/>
                                  </p:stCondLst>
                                  <p:childTnLst>
                                    <p:set>
                                      <p:cBhvr>
                                        <p:cTn id="16" dur="1" fill="hold">
                                          <p:stCondLst>
                                            <p:cond delay="0"/>
                                          </p:stCondLst>
                                        </p:cTn>
                                        <p:tgtEl>
                                          <p:spTgt spid="923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2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240651"/>
                                        </p:tgtEl>
                                        <p:attrNameLst>
                                          <p:attrName>style.visibility</p:attrName>
                                        </p:attrNameLst>
                                      </p:cBhvr>
                                      <p:to>
                                        <p:strVal val="visible"/>
                                      </p:to>
                                    </p:set>
                                    <p:animEffect transition="in" filter="blinds(horizontal)">
                                      <p:cBhvr>
                                        <p:cTn id="23" dur="500"/>
                                        <p:tgtEl>
                                          <p:spTgt spid="240651"/>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240652"/>
                                        </p:tgtEl>
                                        <p:attrNameLst>
                                          <p:attrName>style.visibility</p:attrName>
                                        </p:attrNameLst>
                                      </p:cBhvr>
                                      <p:to>
                                        <p:strVal val="visible"/>
                                      </p:to>
                                    </p:set>
                                    <p:animEffect transition="in" filter="blinds(horizontal)">
                                      <p:cBhvr>
                                        <p:cTn id="26" dur="500"/>
                                        <p:tgtEl>
                                          <p:spTgt spid="240652"/>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240653"/>
                                        </p:tgtEl>
                                        <p:attrNameLst>
                                          <p:attrName>style.visibility</p:attrName>
                                        </p:attrNameLst>
                                      </p:cBhvr>
                                      <p:to>
                                        <p:strVal val="visible"/>
                                      </p:to>
                                    </p:set>
                                    <p:animEffect transition="in" filter="blinds(horizontal)">
                                      <p:cBhvr>
                                        <p:cTn id="29" dur="500"/>
                                        <p:tgtEl>
                                          <p:spTgt spid="240653"/>
                                        </p:tgtEl>
                                      </p:cBhvr>
                                    </p:animEffect>
                                  </p:childTnLst>
                                </p:cTn>
                              </p:par>
                              <p:par>
                                <p:cTn id="30" presetID="3" presetClass="entr" presetSubtype="10" fill="hold" nodeType="withEffect">
                                  <p:stCondLst>
                                    <p:cond delay="0"/>
                                  </p:stCondLst>
                                  <p:childTnLst>
                                    <p:set>
                                      <p:cBhvr>
                                        <p:cTn id="31" dur="1" fill="hold">
                                          <p:stCondLst>
                                            <p:cond delay="0"/>
                                          </p:stCondLst>
                                        </p:cTn>
                                        <p:tgtEl>
                                          <p:spTgt spid="240654"/>
                                        </p:tgtEl>
                                        <p:attrNameLst>
                                          <p:attrName>style.visibility</p:attrName>
                                        </p:attrNameLst>
                                      </p:cBhvr>
                                      <p:to>
                                        <p:strVal val="visible"/>
                                      </p:to>
                                    </p:set>
                                    <p:animEffect transition="in" filter="blinds(horizontal)">
                                      <p:cBhvr>
                                        <p:cTn id="32" dur="500"/>
                                        <p:tgtEl>
                                          <p:spTgt spid="240654"/>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240655"/>
                                        </p:tgtEl>
                                        <p:attrNameLst>
                                          <p:attrName>style.visibility</p:attrName>
                                        </p:attrNameLst>
                                      </p:cBhvr>
                                      <p:to>
                                        <p:strVal val="visible"/>
                                      </p:to>
                                    </p:set>
                                    <p:animEffect transition="in" filter="blinds(horizontal)">
                                      <p:cBhvr>
                                        <p:cTn id="35" dur="500"/>
                                        <p:tgtEl>
                                          <p:spTgt spid="240655"/>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240656"/>
                                        </p:tgtEl>
                                        <p:attrNameLst>
                                          <p:attrName>style.visibility</p:attrName>
                                        </p:attrNameLst>
                                      </p:cBhvr>
                                      <p:to>
                                        <p:strVal val="visible"/>
                                      </p:to>
                                    </p:set>
                                    <p:animEffect transition="in" filter="blinds(horizontal)">
                                      <p:cBhvr>
                                        <p:cTn id="38" dur="500"/>
                                        <p:tgtEl>
                                          <p:spTgt spid="240656"/>
                                        </p:tgtEl>
                                      </p:cBhvr>
                                    </p:animEffect>
                                  </p:childTnLst>
                                </p:cTn>
                              </p:par>
                              <p:par>
                                <p:cTn id="39" presetID="3" presetClass="entr" presetSubtype="10" fill="hold" nodeType="withEffect">
                                  <p:stCondLst>
                                    <p:cond delay="0"/>
                                  </p:stCondLst>
                                  <p:childTnLst>
                                    <p:set>
                                      <p:cBhvr>
                                        <p:cTn id="40" dur="1" fill="hold">
                                          <p:stCondLst>
                                            <p:cond delay="0"/>
                                          </p:stCondLst>
                                        </p:cTn>
                                        <p:tgtEl>
                                          <p:spTgt spid="240657"/>
                                        </p:tgtEl>
                                        <p:attrNameLst>
                                          <p:attrName>style.visibility</p:attrName>
                                        </p:attrNameLst>
                                      </p:cBhvr>
                                      <p:to>
                                        <p:strVal val="visible"/>
                                      </p:to>
                                    </p:set>
                                    <p:animEffect transition="in" filter="blinds(horizontal)">
                                      <p:cBhvr>
                                        <p:cTn id="41" dur="500"/>
                                        <p:tgtEl>
                                          <p:spTgt spid="240657"/>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240658"/>
                                        </p:tgtEl>
                                        <p:attrNameLst>
                                          <p:attrName>style.visibility</p:attrName>
                                        </p:attrNameLst>
                                      </p:cBhvr>
                                      <p:to>
                                        <p:strVal val="visible"/>
                                      </p:to>
                                    </p:set>
                                    <p:animEffect transition="in" filter="blinds(horizontal)">
                                      <p:cBhvr>
                                        <p:cTn id="44" dur="500"/>
                                        <p:tgtEl>
                                          <p:spTgt spid="240658"/>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240659"/>
                                        </p:tgtEl>
                                        <p:attrNameLst>
                                          <p:attrName>style.visibility</p:attrName>
                                        </p:attrNameLst>
                                      </p:cBhvr>
                                      <p:to>
                                        <p:strVal val="visible"/>
                                      </p:to>
                                    </p:set>
                                    <p:animEffect transition="in" filter="blinds(horizontal)">
                                      <p:cBhvr>
                                        <p:cTn id="47" dur="500"/>
                                        <p:tgtEl>
                                          <p:spTgt spid="240659"/>
                                        </p:tgtEl>
                                      </p:cBhvr>
                                    </p:animEffect>
                                  </p:childTnLst>
                                </p:cTn>
                              </p:par>
                              <p:par>
                                <p:cTn id="48" presetID="1" presetClass="entr" presetSubtype="0" fill="hold" nodeType="withEffect">
                                  <p:stCondLst>
                                    <p:cond delay="0"/>
                                  </p:stCondLst>
                                  <p:childTnLst>
                                    <p:set>
                                      <p:cBhvr>
                                        <p:cTn id="49" dur="1" fill="hold">
                                          <p:stCondLst>
                                            <p:cond delay="0"/>
                                          </p:stCondLst>
                                        </p:cTn>
                                        <p:tgtEl>
                                          <p:spTgt spid="2"/>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3"/>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4"/>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nodeType="clickEffect">
                                  <p:stCondLst>
                                    <p:cond delay="0"/>
                                  </p:stCondLst>
                                  <p:childTnLst>
                                    <p:set>
                                      <p:cBhvr>
                                        <p:cTn id="57" dur="1" fill="hold">
                                          <p:stCondLst>
                                            <p:cond delay="0"/>
                                          </p:stCondLst>
                                        </p:cTn>
                                        <p:tgtEl>
                                          <p:spTgt spid="240651"/>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240652"/>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240653"/>
                                        </p:tgtEl>
                                        <p:attrNameLst>
                                          <p:attrName>style.visibility</p:attrName>
                                        </p:attrNameLst>
                                      </p:cBhvr>
                                      <p:to>
                                        <p:strVal val="hidden"/>
                                      </p:to>
                                    </p:set>
                                  </p:childTnLst>
                                </p:cTn>
                              </p:par>
                              <p:par>
                                <p:cTn id="62" presetID="1" presetClass="exit" presetSubtype="0" fill="hold" nodeType="withEffect">
                                  <p:stCondLst>
                                    <p:cond delay="0"/>
                                  </p:stCondLst>
                                  <p:childTnLst>
                                    <p:set>
                                      <p:cBhvr>
                                        <p:cTn id="63" dur="1" fill="hold">
                                          <p:stCondLst>
                                            <p:cond delay="0"/>
                                          </p:stCondLst>
                                        </p:cTn>
                                        <p:tgtEl>
                                          <p:spTgt spid="240654"/>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240655"/>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240656"/>
                                        </p:tgtEl>
                                        <p:attrNameLst>
                                          <p:attrName>style.visibility</p:attrName>
                                        </p:attrNameLst>
                                      </p:cBhvr>
                                      <p:to>
                                        <p:strVal val="hidden"/>
                                      </p:to>
                                    </p:set>
                                  </p:childTnLst>
                                </p:cTn>
                              </p:par>
                              <p:par>
                                <p:cTn id="68" presetID="1" presetClass="exit" presetSubtype="0" fill="hold" nodeType="withEffect">
                                  <p:stCondLst>
                                    <p:cond delay="0"/>
                                  </p:stCondLst>
                                  <p:childTnLst>
                                    <p:set>
                                      <p:cBhvr>
                                        <p:cTn id="69" dur="1" fill="hold">
                                          <p:stCondLst>
                                            <p:cond delay="0"/>
                                          </p:stCondLst>
                                        </p:cTn>
                                        <p:tgtEl>
                                          <p:spTgt spid="240657"/>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240658"/>
                                        </p:tgtEl>
                                        <p:attrNameLst>
                                          <p:attrName>style.visibility</p:attrName>
                                        </p:attrNameLst>
                                      </p:cBhvr>
                                      <p:to>
                                        <p:strVal val="hidden"/>
                                      </p:to>
                                    </p:set>
                                  </p:childTnLst>
                                </p:cTn>
                              </p:par>
                              <p:par>
                                <p:cTn id="72" presetID="1" presetClass="exit" presetSubtype="0" fill="hold" grpId="1" nodeType="withEffect">
                                  <p:stCondLst>
                                    <p:cond delay="0"/>
                                  </p:stCondLst>
                                  <p:childTnLst>
                                    <p:set>
                                      <p:cBhvr>
                                        <p:cTn id="73" dur="1" fill="hold">
                                          <p:stCondLst>
                                            <p:cond delay="0"/>
                                          </p:stCondLst>
                                        </p:cTn>
                                        <p:tgtEl>
                                          <p:spTgt spid="240659"/>
                                        </p:tgtEl>
                                        <p:attrNameLst>
                                          <p:attrName>style.visibility</p:attrName>
                                        </p:attrNameLst>
                                      </p:cBhvr>
                                      <p:to>
                                        <p:strVal val="hidden"/>
                                      </p:to>
                                    </p:set>
                                  </p:childTnLst>
                                </p:cTn>
                              </p:par>
                              <p:par>
                                <p:cTn id="74" presetID="1" presetClass="exit" presetSubtype="0" fill="hold" nodeType="withEffect">
                                  <p:stCondLst>
                                    <p:cond delay="0"/>
                                  </p:stCondLst>
                                  <p:childTnLst>
                                    <p:set>
                                      <p:cBhvr>
                                        <p:cTn id="75" dur="1" fill="hold">
                                          <p:stCondLst>
                                            <p:cond delay="0"/>
                                          </p:stCondLst>
                                        </p:cTn>
                                        <p:tgtEl>
                                          <p:spTgt spid="2"/>
                                        </p:tgtEl>
                                        <p:attrNameLst>
                                          <p:attrName>style.visibility</p:attrName>
                                        </p:attrNameLst>
                                      </p:cBhvr>
                                      <p:to>
                                        <p:strVal val="hidden"/>
                                      </p:to>
                                    </p:set>
                                  </p:childTnLst>
                                </p:cTn>
                              </p:par>
                              <p:par>
                                <p:cTn id="76" presetID="1" presetClass="exit" presetSubtype="0" fill="hold" nodeType="withEffect">
                                  <p:stCondLst>
                                    <p:cond delay="0"/>
                                  </p:stCondLst>
                                  <p:childTnLst>
                                    <p:set>
                                      <p:cBhvr>
                                        <p:cTn id="77" dur="1" fill="hold">
                                          <p:stCondLst>
                                            <p:cond delay="0"/>
                                          </p:stCondLst>
                                        </p:cTn>
                                        <p:tgtEl>
                                          <p:spTgt spid="3"/>
                                        </p:tgtEl>
                                        <p:attrNameLst>
                                          <p:attrName>style.visibility</p:attrName>
                                        </p:attrNameLst>
                                      </p:cBhvr>
                                      <p:to>
                                        <p:strVal val="hidden"/>
                                      </p:to>
                                    </p:set>
                                  </p:childTnLst>
                                </p:cTn>
                              </p:par>
                              <p:par>
                                <p:cTn id="78" presetID="1" presetClass="exit" presetSubtype="0" fill="hold" nodeType="withEffect">
                                  <p:stCondLst>
                                    <p:cond delay="0"/>
                                  </p:stCondLst>
                                  <p:childTnLst>
                                    <p:set>
                                      <p:cBhvr>
                                        <p:cTn id="79" dur="1" fill="hold">
                                          <p:stCondLst>
                                            <p:cond delay="0"/>
                                          </p:stCondLst>
                                        </p:cTn>
                                        <p:tgtEl>
                                          <p:spTgt spid="4"/>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240643">
                                            <p:txEl>
                                              <p:pRg st="3" end="3"/>
                                            </p:txEl>
                                          </p:spTgt>
                                        </p:tgtEl>
                                        <p:attrNameLst>
                                          <p:attrName>style.visibility</p:attrName>
                                        </p:attrNameLst>
                                      </p:cBhvr>
                                      <p:to>
                                        <p:strVal val="visible"/>
                                      </p:to>
                                    </p:set>
                                  </p:childTnLst>
                                  <p:subTnLst>
                                    <p:animClr>
                                      <p:cBhvr override="childStyle">
                                        <p:cTn dur="1" fill="hold" display="0" masterRel="nextClick" afterEffect="1"/>
                                        <p:tgtEl>
                                          <p:spTgt spid="240643">
                                            <p:txEl>
                                              <p:pRg st="3" end="3"/>
                                            </p:txEl>
                                          </p:spTgt>
                                        </p:tgtEl>
                                        <p:attrNameLst>
                                          <p:attrName>ppt_c</p:attrName>
                                        </p:attrNameLst>
                                      </p:cBhvr>
                                      <p:to>
                                        <a:srgbClr val="969696"/>
                                      </p:to>
                                    </p:animClr>
                                  </p:sub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240643">
                                            <p:txEl>
                                              <p:pRg st="4" end="4"/>
                                            </p:txEl>
                                          </p:spTgt>
                                        </p:tgtEl>
                                        <p:attrNameLst>
                                          <p:attrName>style.visibility</p:attrName>
                                        </p:attrNameLst>
                                      </p:cBhvr>
                                      <p:to>
                                        <p:strVal val="visible"/>
                                      </p:to>
                                    </p:set>
                                  </p:childTnLst>
                                  <p:subTnLst>
                                    <p:animClr>
                                      <p:cBhvr override="childStyle">
                                        <p:cTn dur="1" fill="hold" display="0" masterRel="nextClick" afterEffect="1"/>
                                        <p:tgtEl>
                                          <p:spTgt spid="240643">
                                            <p:txEl>
                                              <p:pRg st="4" end="4"/>
                                            </p:txEl>
                                          </p:spTgt>
                                        </p:tgtEl>
                                        <p:attrNameLst>
                                          <p:attrName>ppt_c</p:attrName>
                                        </p:attrNameLst>
                                      </p:cBhvr>
                                      <p:to>
                                        <a:srgbClr val="969696"/>
                                      </p:to>
                                    </p:animClr>
                                  </p:subTnLst>
                                </p:cTn>
                              </p:par>
                              <p:par>
                                <p:cTn id="88" presetID="1" presetClass="entr" presetSubtype="0" fill="hold" grpId="0" nodeType="withEffect">
                                  <p:stCondLst>
                                    <p:cond delay="0"/>
                                  </p:stCondLst>
                                  <p:childTnLst>
                                    <p:set>
                                      <p:cBhvr>
                                        <p:cTn id="89" dur="1" fill="hold">
                                          <p:stCondLst>
                                            <p:cond delay="0"/>
                                          </p:stCondLst>
                                        </p:cTn>
                                        <p:tgtEl>
                                          <p:spTgt spid="240660"/>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240643">
                                            <p:txEl>
                                              <p:pRg st="5" end="5"/>
                                            </p:txEl>
                                          </p:spTgt>
                                        </p:tgtEl>
                                        <p:attrNameLst>
                                          <p:attrName>style.visibility</p:attrName>
                                        </p:attrNameLst>
                                      </p:cBhvr>
                                      <p:to>
                                        <p:strVal val="visible"/>
                                      </p:to>
                                    </p:set>
                                  </p:childTnLst>
                                  <p:subTnLst>
                                    <p:animClr>
                                      <p:cBhvr override="childStyle">
                                        <p:cTn dur="1" fill="hold" display="0" masterRel="nextClick" afterEffect="1"/>
                                        <p:tgtEl>
                                          <p:spTgt spid="240643">
                                            <p:txEl>
                                              <p:pRg st="5" end="5"/>
                                            </p:txEl>
                                          </p:spTgt>
                                        </p:tgtEl>
                                        <p:attrNameLst>
                                          <p:attrName>ppt_c</p:attrName>
                                        </p:attrNameLst>
                                      </p:cBhvr>
                                      <p:to>
                                        <a:srgbClr val="969696"/>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52" grpId="0" animBg="1"/>
      <p:bldP spid="240652" grpId="1" animBg="1"/>
      <p:bldP spid="240653" grpId="0" animBg="1"/>
      <p:bldP spid="240653" grpId="1" animBg="1"/>
      <p:bldP spid="240655" grpId="0" animBg="1"/>
      <p:bldP spid="240655" grpId="1" animBg="1"/>
      <p:bldP spid="240656" grpId="0" animBg="1"/>
      <p:bldP spid="240656" grpId="1" animBg="1"/>
      <p:bldP spid="240658" grpId="0" animBg="1"/>
      <p:bldP spid="240658" grpId="1" animBg="1"/>
      <p:bldP spid="240659" grpId="0" animBg="1"/>
      <p:bldP spid="240659" grpId="1" animBg="1"/>
      <p:bldP spid="240643" grpId="0" build="p" bldLvl="3"/>
      <p:bldP spid="240660" grpId="0" animBg="1"/>
    </p:bldLst>
  </p:timing>
</p:sld>
</file>

<file path=ppt/slides/slide2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Rectangle 3"/>
          <p:cNvSpPr>
            <a:spLocks noGrp="1" noChangeArrowheads="1"/>
          </p:cNvSpPr>
          <p:nvPr>
            <p:ph type="body" sz="half" idx="1"/>
          </p:nvPr>
        </p:nvSpPr>
        <p:spPr>
          <a:xfrm>
            <a:off x="609600" y="1447800"/>
            <a:ext cx="8153400" cy="4572000"/>
          </a:xfrm>
        </p:spPr>
        <p:txBody>
          <a:bodyPr/>
          <a:lstStyle/>
          <a:p>
            <a:pPr eaLnBrk="1" hangingPunct="1"/>
            <a:r>
              <a:rPr lang="en-US" sz="2400" smtClean="0"/>
              <a:t>Local Ancestry at a locus is an unordered pair of (not necessarily distinct) ancestral populations.</a:t>
            </a:r>
          </a:p>
          <a:p>
            <a:pPr eaLnBrk="1" hangingPunct="1"/>
            <a:r>
              <a:rPr lang="en-US" sz="2400" smtClean="0"/>
              <a:t>Observations:</a:t>
            </a:r>
          </a:p>
          <a:p>
            <a:pPr lvl="1" eaLnBrk="1" hangingPunct="1"/>
            <a:r>
              <a:rPr lang="en-US" sz="2000" smtClean="0"/>
              <a:t>The local ancestry of a SNP locus is typically shared with neighboring loci.</a:t>
            </a:r>
          </a:p>
          <a:p>
            <a:pPr lvl="1" eaLnBrk="1" hangingPunct="1"/>
            <a:r>
              <a:rPr lang="en-US" sz="2000" smtClean="0"/>
              <a:t>Small Window sizes may not provide enough information</a:t>
            </a:r>
          </a:p>
          <a:p>
            <a:pPr lvl="1" eaLnBrk="1" hangingPunct="1"/>
            <a:r>
              <a:rPr lang="en-US" sz="2000" smtClean="0"/>
              <a:t>Large Window sizes may violate local ancestry property for neighboring loci</a:t>
            </a:r>
          </a:p>
          <a:p>
            <a:pPr lvl="1" eaLnBrk="1" hangingPunct="1"/>
            <a:r>
              <a:rPr lang="en-US" sz="2000" smtClean="0"/>
              <a:t>When using the true values of       in         ,the accuracy of SNP genotype imputation within such a neighborhood is typically higher than when using a mis-specified model.</a:t>
            </a:r>
          </a:p>
        </p:txBody>
      </p:sp>
      <p:pic>
        <p:nvPicPr>
          <p:cNvPr id="31747" name="Object 10"/>
          <p:cNvPicPr>
            <a:picLocks noChangeAspect="1" noChangeArrowheads="1"/>
          </p:cNvPicPr>
          <p:nvPr/>
        </p:nvPicPr>
        <p:blipFill>
          <a:blip r:embed="rId3" cstate="print"/>
          <a:srcRect/>
          <a:stretch>
            <a:fillRect/>
          </a:stretch>
        </p:blipFill>
        <p:spPr bwMode="auto">
          <a:xfrm>
            <a:off x="5562600" y="4343400"/>
            <a:ext cx="609600" cy="434975"/>
          </a:xfrm>
          <a:prstGeom prst="rect">
            <a:avLst/>
          </a:prstGeom>
          <a:noFill/>
          <a:ln w="9525">
            <a:noFill/>
            <a:miter lim="800000"/>
            <a:headEnd/>
            <a:tailEnd/>
          </a:ln>
        </p:spPr>
      </p:pic>
      <p:pic>
        <p:nvPicPr>
          <p:cNvPr id="31748" name="Object 14"/>
          <p:cNvPicPr>
            <a:picLocks noChangeAspect="1" noChangeArrowheads="1"/>
          </p:cNvPicPr>
          <p:nvPr/>
        </p:nvPicPr>
        <p:blipFill>
          <a:blip r:embed="rId4" cstate="print"/>
          <a:srcRect/>
          <a:stretch>
            <a:fillRect/>
          </a:stretch>
        </p:blipFill>
        <p:spPr bwMode="auto">
          <a:xfrm>
            <a:off x="4876800" y="4419600"/>
            <a:ext cx="457200" cy="355600"/>
          </a:xfrm>
          <a:prstGeom prst="rect">
            <a:avLst/>
          </a:prstGeom>
          <a:noFill/>
          <a:ln w="9525">
            <a:noFill/>
            <a:miter lim="800000"/>
            <a:headEnd/>
            <a:tailEnd/>
          </a:ln>
        </p:spPr>
      </p:pic>
      <p:sp>
        <p:nvSpPr>
          <p:cNvPr id="10" name="Rectangle 2"/>
          <p:cNvSpPr txBox="1">
            <a:spLocks noChangeArrowheads="1"/>
          </p:cNvSpPr>
          <p:nvPr/>
        </p:nvSpPr>
        <p:spPr bwMode="auto">
          <a:xfrm>
            <a:off x="152400" y="214313"/>
            <a:ext cx="8991600" cy="852487"/>
          </a:xfrm>
          <a:prstGeom prst="rect">
            <a:avLst/>
          </a:prstGeom>
          <a:noFill/>
          <a:ln w="9525">
            <a:noFill/>
            <a:miter lim="800000"/>
            <a:headEnd/>
            <a:tailEnd/>
          </a:ln>
          <a:effectLst/>
        </p:spPr>
        <p:txBody>
          <a:bodyPr anchor="b"/>
          <a:lstStyle/>
          <a:p>
            <a:pPr>
              <a:defRPr/>
            </a:pPr>
            <a:r>
              <a:rPr lang="en-US" sz="4000" kern="0">
                <a:solidFill>
                  <a:schemeClr val="tx2"/>
                </a:solidFill>
                <a:latin typeface="+mj-lt"/>
                <a:ea typeface="+mj-ea"/>
                <a:cs typeface="+mj-cs"/>
              </a:rPr>
              <a:t>Imputation-based ancestry inference</a:t>
            </a:r>
            <a:endParaRPr lang="en-US" sz="4000" kern="0" dirty="0">
              <a:solidFill>
                <a:schemeClr val="tx2"/>
              </a:solidFill>
              <a:latin typeface="+mj-lt"/>
              <a:ea typeface="+mj-ea"/>
              <a:cs typeface="+mj-cs"/>
            </a:endParaRPr>
          </a:p>
        </p:txBody>
      </p:sp>
      <p:sp>
        <p:nvSpPr>
          <p:cNvPr id="6" name="Slide Number Placeholder 5"/>
          <p:cNvSpPr>
            <a:spLocks noGrp="1"/>
          </p:cNvSpPr>
          <p:nvPr>
            <p:ph type="sldNum" sz="quarter" idx="12"/>
          </p:nvPr>
        </p:nvSpPr>
        <p:spPr/>
        <p:txBody>
          <a:bodyPr/>
          <a:lstStyle/>
          <a:p>
            <a:pPr>
              <a:defRPr/>
            </a:pPr>
            <a:fld id="{E9C5EEF7-E04F-4A74-BD91-41D1788AA83F}" type="slidenum">
              <a:rPr lang="en-US" smtClean="0"/>
              <a:pPr>
                <a:defRPr/>
              </a:pPr>
              <a:t>229</a:t>
            </a:fld>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8130" name="Group 3"/>
          <p:cNvGrpSpPr>
            <a:grpSpLocks/>
          </p:cNvGrpSpPr>
          <p:nvPr/>
        </p:nvGrpSpPr>
        <p:grpSpPr bwMode="auto">
          <a:xfrm>
            <a:off x="304800" y="2057400"/>
            <a:ext cx="8610600" cy="2514600"/>
            <a:chOff x="192" y="1296"/>
            <a:chExt cx="5424" cy="1584"/>
          </a:xfrm>
        </p:grpSpPr>
        <p:sp>
          <p:nvSpPr>
            <p:cNvPr id="48140" name="Rectangle 4"/>
            <p:cNvSpPr>
              <a:spLocks noChangeArrowheads="1"/>
            </p:cNvSpPr>
            <p:nvPr/>
          </p:nvSpPr>
          <p:spPr bwMode="auto">
            <a:xfrm>
              <a:off x="192" y="1296"/>
              <a:ext cx="5424" cy="1584"/>
            </a:xfrm>
            <a:prstGeom prst="rect">
              <a:avLst/>
            </a:prstGeom>
            <a:noFill/>
            <a:ln w="9525">
              <a:solidFill>
                <a:schemeClr val="tx1"/>
              </a:solidFill>
              <a:miter lim="800000"/>
              <a:headEnd/>
              <a:tailEnd/>
            </a:ln>
          </p:spPr>
          <p:txBody>
            <a:bodyPr wrap="none" anchor="ctr"/>
            <a:lstStyle/>
            <a:p>
              <a:pPr eaLnBrk="0" hangingPunct="0"/>
              <a:endParaRPr lang="en-US"/>
            </a:p>
          </p:txBody>
        </p:sp>
        <p:sp>
          <p:nvSpPr>
            <p:cNvPr id="48141" name="Oval 5"/>
            <p:cNvSpPr>
              <a:spLocks noChangeArrowheads="1"/>
            </p:cNvSpPr>
            <p:nvPr/>
          </p:nvSpPr>
          <p:spPr bwMode="auto">
            <a:xfrm>
              <a:off x="480" y="1584"/>
              <a:ext cx="1008" cy="432"/>
            </a:xfrm>
            <a:prstGeom prst="ellipse">
              <a:avLst/>
            </a:prstGeom>
            <a:solidFill>
              <a:schemeClr val="accent1"/>
            </a:solidFill>
            <a:ln w="9525">
              <a:solidFill>
                <a:schemeClr val="tx1"/>
              </a:solidFill>
              <a:round/>
              <a:headEnd/>
              <a:tailEnd/>
            </a:ln>
          </p:spPr>
          <p:txBody>
            <a:bodyPr wrap="none" anchor="ctr"/>
            <a:lstStyle/>
            <a:p>
              <a:pPr algn="ctr" eaLnBrk="0" hangingPunct="0"/>
              <a:r>
                <a:rPr lang="en-US"/>
                <a:t>0 1 2 1 0 2</a:t>
              </a:r>
            </a:p>
          </p:txBody>
        </p:sp>
        <p:sp>
          <p:nvSpPr>
            <p:cNvPr id="48142" name="Oval 6"/>
            <p:cNvSpPr>
              <a:spLocks noChangeArrowheads="1"/>
            </p:cNvSpPr>
            <p:nvPr/>
          </p:nvSpPr>
          <p:spPr bwMode="auto">
            <a:xfrm>
              <a:off x="2016" y="2352"/>
              <a:ext cx="912" cy="432"/>
            </a:xfrm>
            <a:prstGeom prst="ellipse">
              <a:avLst/>
            </a:prstGeom>
            <a:solidFill>
              <a:schemeClr val="accent1"/>
            </a:solidFill>
            <a:ln w="9525">
              <a:solidFill>
                <a:schemeClr val="tx1"/>
              </a:solidFill>
              <a:round/>
              <a:headEnd/>
              <a:tailEnd/>
            </a:ln>
          </p:spPr>
          <p:txBody>
            <a:bodyPr wrap="none" anchor="ctr"/>
            <a:lstStyle/>
            <a:p>
              <a:pPr algn="ctr" eaLnBrk="0" hangingPunct="0"/>
              <a:r>
                <a:rPr lang="en-US"/>
                <a:t>0 2 2 1 0 2</a:t>
              </a:r>
            </a:p>
          </p:txBody>
        </p:sp>
        <p:sp>
          <p:nvSpPr>
            <p:cNvPr id="48143" name="Oval 7"/>
            <p:cNvSpPr>
              <a:spLocks noChangeArrowheads="1"/>
            </p:cNvSpPr>
            <p:nvPr/>
          </p:nvSpPr>
          <p:spPr bwMode="auto">
            <a:xfrm>
              <a:off x="3072" y="1584"/>
              <a:ext cx="912" cy="432"/>
            </a:xfrm>
            <a:prstGeom prst="ellipse">
              <a:avLst/>
            </a:prstGeom>
            <a:solidFill>
              <a:schemeClr val="accent1"/>
            </a:solidFill>
            <a:ln w="9525">
              <a:solidFill>
                <a:schemeClr val="tx1"/>
              </a:solidFill>
              <a:round/>
              <a:headEnd/>
              <a:tailEnd/>
            </a:ln>
          </p:spPr>
          <p:txBody>
            <a:bodyPr wrap="none" anchor="ctr"/>
            <a:lstStyle/>
            <a:p>
              <a:pPr algn="ctr" eaLnBrk="0" hangingPunct="0"/>
              <a:r>
                <a:rPr lang="en-US"/>
                <a:t>0 2 2 1 0 2</a:t>
              </a:r>
            </a:p>
          </p:txBody>
        </p:sp>
        <p:sp>
          <p:nvSpPr>
            <p:cNvPr id="48144" name="Text Box 8"/>
            <p:cNvSpPr txBox="1">
              <a:spLocks noChangeArrowheads="1"/>
            </p:cNvSpPr>
            <p:nvPr/>
          </p:nvSpPr>
          <p:spPr bwMode="auto">
            <a:xfrm>
              <a:off x="672" y="1344"/>
              <a:ext cx="624" cy="231"/>
            </a:xfrm>
            <a:prstGeom prst="rect">
              <a:avLst/>
            </a:prstGeom>
            <a:noFill/>
            <a:ln w="9525">
              <a:noFill/>
              <a:miter lim="800000"/>
              <a:headEnd/>
              <a:tailEnd/>
            </a:ln>
          </p:spPr>
          <p:txBody>
            <a:bodyPr>
              <a:spAutoFit/>
            </a:bodyPr>
            <a:lstStyle/>
            <a:p>
              <a:pPr eaLnBrk="0" hangingPunct="0">
                <a:spcBef>
                  <a:spcPct val="50000"/>
                </a:spcBef>
              </a:pPr>
              <a:r>
                <a:rPr lang="en-US"/>
                <a:t>Mother</a:t>
              </a:r>
            </a:p>
          </p:txBody>
        </p:sp>
        <p:sp>
          <p:nvSpPr>
            <p:cNvPr id="48145" name="Text Box 9"/>
            <p:cNvSpPr txBox="1">
              <a:spLocks noChangeArrowheads="1"/>
            </p:cNvSpPr>
            <p:nvPr/>
          </p:nvSpPr>
          <p:spPr bwMode="auto">
            <a:xfrm>
              <a:off x="3168" y="1344"/>
              <a:ext cx="912" cy="231"/>
            </a:xfrm>
            <a:prstGeom prst="rect">
              <a:avLst/>
            </a:prstGeom>
            <a:noFill/>
            <a:ln w="9525">
              <a:noFill/>
              <a:miter lim="800000"/>
              <a:headEnd/>
              <a:tailEnd/>
            </a:ln>
          </p:spPr>
          <p:txBody>
            <a:bodyPr>
              <a:spAutoFit/>
            </a:bodyPr>
            <a:lstStyle/>
            <a:p>
              <a:pPr eaLnBrk="0" hangingPunct="0">
                <a:spcBef>
                  <a:spcPct val="50000"/>
                </a:spcBef>
              </a:pPr>
              <a:r>
                <a:rPr lang="en-US"/>
                <a:t> Father</a:t>
              </a:r>
            </a:p>
          </p:txBody>
        </p:sp>
        <p:sp>
          <p:nvSpPr>
            <p:cNvPr id="48146" name="Text Box 10"/>
            <p:cNvSpPr txBox="1">
              <a:spLocks noChangeArrowheads="1"/>
            </p:cNvSpPr>
            <p:nvPr/>
          </p:nvSpPr>
          <p:spPr bwMode="auto">
            <a:xfrm>
              <a:off x="2256" y="2160"/>
              <a:ext cx="912" cy="231"/>
            </a:xfrm>
            <a:prstGeom prst="rect">
              <a:avLst/>
            </a:prstGeom>
            <a:noFill/>
            <a:ln w="9525">
              <a:noFill/>
              <a:miter lim="800000"/>
              <a:headEnd/>
              <a:tailEnd/>
            </a:ln>
          </p:spPr>
          <p:txBody>
            <a:bodyPr>
              <a:spAutoFit/>
            </a:bodyPr>
            <a:lstStyle/>
            <a:p>
              <a:pPr eaLnBrk="0" hangingPunct="0">
                <a:spcBef>
                  <a:spcPct val="50000"/>
                </a:spcBef>
              </a:pPr>
              <a:r>
                <a:rPr lang="en-US"/>
                <a:t>Child</a:t>
              </a:r>
            </a:p>
          </p:txBody>
        </p:sp>
      </p:grpSp>
      <p:sp>
        <p:nvSpPr>
          <p:cNvPr id="48131" name="Oval 5"/>
          <p:cNvSpPr>
            <a:spLocks noChangeArrowheads="1"/>
          </p:cNvSpPr>
          <p:nvPr/>
        </p:nvSpPr>
        <p:spPr bwMode="auto">
          <a:xfrm>
            <a:off x="762000" y="2514600"/>
            <a:ext cx="1600200" cy="685800"/>
          </a:xfrm>
          <a:prstGeom prst="ellipse">
            <a:avLst/>
          </a:prstGeom>
          <a:solidFill>
            <a:schemeClr val="accent1"/>
          </a:solidFill>
          <a:ln w="9525">
            <a:solidFill>
              <a:schemeClr val="tx1"/>
            </a:solidFill>
            <a:round/>
            <a:headEnd/>
            <a:tailEnd/>
          </a:ln>
        </p:spPr>
        <p:txBody>
          <a:bodyPr wrap="none" anchor="ctr"/>
          <a:lstStyle/>
          <a:p>
            <a:pPr algn="ctr" eaLnBrk="0" hangingPunct="0"/>
            <a:r>
              <a:rPr lang="en-US"/>
              <a:t>0 1 2 1 0 2</a:t>
            </a:r>
          </a:p>
        </p:txBody>
      </p:sp>
      <p:sp>
        <p:nvSpPr>
          <p:cNvPr id="48132" name="Oval 6"/>
          <p:cNvSpPr>
            <a:spLocks noChangeArrowheads="1"/>
          </p:cNvSpPr>
          <p:nvPr/>
        </p:nvSpPr>
        <p:spPr bwMode="auto">
          <a:xfrm>
            <a:off x="3200400" y="3733800"/>
            <a:ext cx="1447800" cy="685800"/>
          </a:xfrm>
          <a:prstGeom prst="ellipse">
            <a:avLst/>
          </a:prstGeom>
          <a:solidFill>
            <a:schemeClr val="accent1"/>
          </a:solidFill>
          <a:ln w="9525">
            <a:solidFill>
              <a:schemeClr val="tx1"/>
            </a:solidFill>
            <a:round/>
            <a:headEnd/>
            <a:tailEnd/>
          </a:ln>
        </p:spPr>
        <p:txBody>
          <a:bodyPr wrap="none" anchor="ctr"/>
          <a:lstStyle/>
          <a:p>
            <a:pPr algn="ctr" eaLnBrk="0" hangingPunct="0"/>
            <a:r>
              <a:rPr lang="en-US"/>
              <a:t>0 2 2 1 0 2</a:t>
            </a:r>
          </a:p>
        </p:txBody>
      </p:sp>
      <p:sp>
        <p:nvSpPr>
          <p:cNvPr id="48133" name="Oval 7"/>
          <p:cNvSpPr>
            <a:spLocks noChangeArrowheads="1"/>
          </p:cNvSpPr>
          <p:nvPr/>
        </p:nvSpPr>
        <p:spPr bwMode="auto">
          <a:xfrm>
            <a:off x="4876800" y="2514600"/>
            <a:ext cx="1447800" cy="685800"/>
          </a:xfrm>
          <a:prstGeom prst="ellipse">
            <a:avLst/>
          </a:prstGeom>
          <a:solidFill>
            <a:schemeClr val="accent1"/>
          </a:solidFill>
          <a:ln w="9525">
            <a:solidFill>
              <a:schemeClr val="tx1"/>
            </a:solidFill>
            <a:round/>
            <a:headEnd/>
            <a:tailEnd/>
          </a:ln>
        </p:spPr>
        <p:txBody>
          <a:bodyPr wrap="none" anchor="ctr"/>
          <a:lstStyle/>
          <a:p>
            <a:pPr algn="ctr" eaLnBrk="0" hangingPunct="0"/>
            <a:r>
              <a:rPr lang="en-US"/>
              <a:t>0 2 2 1 0 2</a:t>
            </a:r>
          </a:p>
        </p:txBody>
      </p:sp>
      <p:sp>
        <p:nvSpPr>
          <p:cNvPr id="48134" name="Text Box 8"/>
          <p:cNvSpPr txBox="1">
            <a:spLocks noChangeArrowheads="1"/>
          </p:cNvSpPr>
          <p:nvPr/>
        </p:nvSpPr>
        <p:spPr bwMode="auto">
          <a:xfrm>
            <a:off x="1066800" y="2133600"/>
            <a:ext cx="990600" cy="366713"/>
          </a:xfrm>
          <a:prstGeom prst="rect">
            <a:avLst/>
          </a:prstGeom>
          <a:noFill/>
          <a:ln w="9525">
            <a:noFill/>
            <a:miter lim="800000"/>
            <a:headEnd/>
            <a:tailEnd/>
          </a:ln>
        </p:spPr>
        <p:txBody>
          <a:bodyPr>
            <a:spAutoFit/>
          </a:bodyPr>
          <a:lstStyle/>
          <a:p>
            <a:pPr eaLnBrk="0" hangingPunct="0">
              <a:spcBef>
                <a:spcPct val="50000"/>
              </a:spcBef>
            </a:pPr>
            <a:r>
              <a:rPr lang="en-US"/>
              <a:t>Mother</a:t>
            </a:r>
          </a:p>
        </p:txBody>
      </p:sp>
      <p:sp>
        <p:nvSpPr>
          <p:cNvPr id="48135" name="Text Box 9"/>
          <p:cNvSpPr txBox="1">
            <a:spLocks noChangeArrowheads="1"/>
          </p:cNvSpPr>
          <p:nvPr/>
        </p:nvSpPr>
        <p:spPr bwMode="auto">
          <a:xfrm>
            <a:off x="5029200" y="2133600"/>
            <a:ext cx="1447800" cy="366713"/>
          </a:xfrm>
          <a:prstGeom prst="rect">
            <a:avLst/>
          </a:prstGeom>
          <a:noFill/>
          <a:ln w="9525">
            <a:noFill/>
            <a:miter lim="800000"/>
            <a:headEnd/>
            <a:tailEnd/>
          </a:ln>
        </p:spPr>
        <p:txBody>
          <a:bodyPr>
            <a:spAutoFit/>
          </a:bodyPr>
          <a:lstStyle/>
          <a:p>
            <a:pPr eaLnBrk="0" hangingPunct="0">
              <a:spcBef>
                <a:spcPct val="50000"/>
              </a:spcBef>
            </a:pPr>
            <a:r>
              <a:rPr lang="en-US"/>
              <a:t> Father</a:t>
            </a:r>
          </a:p>
        </p:txBody>
      </p:sp>
      <p:sp>
        <p:nvSpPr>
          <p:cNvPr id="48136" name="Text Box 10"/>
          <p:cNvSpPr txBox="1">
            <a:spLocks noChangeArrowheads="1"/>
          </p:cNvSpPr>
          <p:nvPr/>
        </p:nvSpPr>
        <p:spPr bwMode="auto">
          <a:xfrm>
            <a:off x="3581400" y="3429000"/>
            <a:ext cx="1447800" cy="366713"/>
          </a:xfrm>
          <a:prstGeom prst="rect">
            <a:avLst/>
          </a:prstGeom>
          <a:noFill/>
          <a:ln w="9525">
            <a:noFill/>
            <a:miter lim="800000"/>
            <a:headEnd/>
            <a:tailEnd/>
          </a:ln>
        </p:spPr>
        <p:txBody>
          <a:bodyPr>
            <a:spAutoFit/>
          </a:bodyPr>
          <a:lstStyle/>
          <a:p>
            <a:pPr eaLnBrk="0" hangingPunct="0">
              <a:spcBef>
                <a:spcPct val="50000"/>
              </a:spcBef>
            </a:pPr>
            <a:r>
              <a:rPr lang="en-US"/>
              <a:t>Child</a:t>
            </a:r>
          </a:p>
        </p:txBody>
      </p:sp>
      <p:sp>
        <p:nvSpPr>
          <p:cNvPr id="48138" name="Text Box 27"/>
          <p:cNvSpPr txBox="1">
            <a:spLocks noChangeArrowheads="1"/>
          </p:cNvSpPr>
          <p:nvPr/>
        </p:nvSpPr>
        <p:spPr bwMode="auto">
          <a:xfrm>
            <a:off x="533400" y="4800600"/>
            <a:ext cx="8382000" cy="1676400"/>
          </a:xfrm>
          <a:prstGeom prst="rect">
            <a:avLst/>
          </a:prstGeom>
          <a:noFill/>
          <a:ln w="9525">
            <a:noFill/>
            <a:miter lim="800000"/>
            <a:headEnd/>
            <a:tailEnd/>
          </a:ln>
        </p:spPr>
        <p:txBody>
          <a:bodyPr>
            <a:spAutoFit/>
          </a:bodyPr>
          <a:lstStyle/>
          <a:p>
            <a:pPr eaLnBrk="0" hangingPunct="0">
              <a:spcBef>
                <a:spcPct val="50000"/>
              </a:spcBef>
              <a:buClr>
                <a:schemeClr val="folHlink"/>
              </a:buClr>
              <a:buFont typeface="Wingdings" pitchFamily="2" charset="2"/>
              <a:buChar char="§"/>
            </a:pPr>
            <a:r>
              <a:rPr lang="en-US" sz="2400" dirty="0"/>
              <a:t> Large change in likelihood suggests likely error</a:t>
            </a:r>
          </a:p>
          <a:p>
            <a:pPr lvl="1" eaLnBrk="0" hangingPunct="0">
              <a:spcBef>
                <a:spcPct val="50000"/>
              </a:spcBef>
              <a:buClr>
                <a:schemeClr val="hlink"/>
              </a:buClr>
              <a:buFont typeface="Wingdings" pitchFamily="2" charset="2"/>
              <a:buChar char="§"/>
            </a:pPr>
            <a:r>
              <a:rPr lang="en-US" sz="2000" dirty="0"/>
              <a:t> Flag genotype as an error if L(T’)/L(T) &gt; R, where R is the detection threshold (e.g., R=10</a:t>
            </a:r>
            <a:r>
              <a:rPr lang="en-US" sz="2000" baseline="30000" dirty="0"/>
              <a:t>4</a:t>
            </a:r>
            <a:r>
              <a:rPr lang="en-US" sz="2000" dirty="0"/>
              <a:t>)</a:t>
            </a:r>
          </a:p>
          <a:p>
            <a:pPr lvl="1" eaLnBrk="0" hangingPunct="0">
              <a:spcBef>
                <a:spcPct val="50000"/>
              </a:spcBef>
              <a:buClr>
                <a:schemeClr val="folHlink"/>
              </a:buClr>
              <a:buFont typeface="Wingdings" pitchFamily="2" charset="2"/>
              <a:buChar char="§"/>
            </a:pPr>
            <a:endParaRPr lang="en-US" sz="2000" dirty="0"/>
          </a:p>
        </p:txBody>
      </p:sp>
      <p:sp>
        <p:nvSpPr>
          <p:cNvPr id="19" name="Text Box 35"/>
          <p:cNvSpPr txBox="1">
            <a:spLocks noChangeArrowheads="1"/>
          </p:cNvSpPr>
          <p:nvPr/>
        </p:nvSpPr>
        <p:spPr bwMode="auto">
          <a:xfrm>
            <a:off x="3733800" y="3962400"/>
            <a:ext cx="228600" cy="307777"/>
          </a:xfrm>
          <a:prstGeom prst="rect">
            <a:avLst/>
          </a:prstGeom>
          <a:solidFill>
            <a:srgbClr val="FFFF00"/>
          </a:solidFill>
          <a:ln w="9525">
            <a:noFill/>
            <a:miter lim="800000"/>
            <a:headEnd/>
            <a:tailEnd/>
          </a:ln>
        </p:spPr>
        <p:txBody>
          <a:bodyPr wrap="square" lIns="45720" rIns="45720">
            <a:spAutoFit/>
          </a:bodyPr>
          <a:lstStyle/>
          <a:p>
            <a:pPr algn="ctr" eaLnBrk="0" hangingPunct="0">
              <a:spcBef>
                <a:spcPct val="50000"/>
              </a:spcBef>
            </a:pPr>
            <a:r>
              <a:rPr lang="en-US" dirty="0"/>
              <a:t>?</a:t>
            </a:r>
          </a:p>
        </p:txBody>
      </p:sp>
      <p:sp>
        <p:nvSpPr>
          <p:cNvPr id="20" name="Rectangle 2"/>
          <p:cNvSpPr>
            <a:spLocks noGrp="1" noChangeArrowheads="1"/>
          </p:cNvSpPr>
          <p:nvPr>
            <p:ph type="title"/>
          </p:nvPr>
        </p:nvSpPr>
        <p:spPr>
          <a:xfrm>
            <a:off x="838200" y="457200"/>
            <a:ext cx="8305800" cy="1462088"/>
          </a:xfrm>
        </p:spPr>
        <p:txBody>
          <a:bodyPr/>
          <a:lstStyle/>
          <a:p>
            <a:pPr eaLnBrk="1" hangingPunct="1"/>
            <a:r>
              <a:rPr lang="en-US" sz="3600" dirty="0" smtClean="0"/>
              <a:t>Genotype Error Detection- </a:t>
            </a:r>
            <a:br>
              <a:rPr lang="en-US" sz="3600" dirty="0" smtClean="0"/>
            </a:br>
            <a:r>
              <a:rPr lang="en-US" sz="3600" dirty="0" smtClean="0"/>
              <a:t>Likelihood Sensitivity Approach to Error Detection [Becker et al. 06]</a:t>
            </a:r>
          </a:p>
        </p:txBody>
      </p:sp>
      <p:sp>
        <p:nvSpPr>
          <p:cNvPr id="21" name="Slide Number Placeholder 20"/>
          <p:cNvSpPr>
            <a:spLocks noGrp="1"/>
          </p:cNvSpPr>
          <p:nvPr>
            <p:ph type="sldNum" sz="quarter" idx="12"/>
          </p:nvPr>
        </p:nvSpPr>
        <p:spPr/>
        <p:txBody>
          <a:bodyPr/>
          <a:lstStyle/>
          <a:p>
            <a:pPr>
              <a:defRPr/>
            </a:pPr>
            <a:fld id="{33F715B6-B6C2-4407-8CFF-EAACF463792E}" type="slidenum">
              <a:rPr lang="en-US" smtClean="0"/>
              <a:pPr>
                <a:defRPr/>
              </a:pPr>
              <a:t>23</a:t>
            </a:fld>
            <a:endParaRPr lang="en-US"/>
          </a:p>
        </p:txBody>
      </p:sp>
      <p:pic>
        <p:nvPicPr>
          <p:cNvPr id="22" name="Kennedy_V3.pptx468.wav">
            <a:hlinkClick r:id="" action="ppaction://media"/>
          </p:cNvPr>
          <p:cNvPicPr>
            <a:picLocks noRot="1" noChangeAspect="1"/>
          </p:cNvPicPr>
          <p:nvPr>
            <a:audioFile r:link="rId1"/>
          </p:nvPr>
        </p:nvPicPr>
        <p:blipFill>
          <a:blip r:embed="rId4" cstate="print"/>
          <a:stretch>
            <a:fillRect/>
          </a:stretch>
        </p:blipFill>
        <p:spPr>
          <a:xfrm>
            <a:off x="8696325" y="6410325"/>
            <a:ext cx="304800" cy="304800"/>
          </a:xfrm>
          <a:prstGeom prst="rect">
            <a:avLst/>
          </a:prstGeom>
        </p:spPr>
      </p:pic>
    </p:spTree>
  </p:cSld>
  <p:clrMapOvr>
    <a:masterClrMapping/>
  </p:clrMapOvr>
  <p:transition advTm="131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22"/>
                </p:tgtEl>
              </p:cMediaNode>
            </p:audio>
          </p:childTnLst>
        </p:cTn>
      </p:par>
    </p:tnLst>
  </p:timing>
</p:sld>
</file>

<file path=ppt/slides/slide2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Rectangle 2"/>
          <p:cNvSpPr>
            <a:spLocks noGrp="1" noChangeArrowheads="1"/>
          </p:cNvSpPr>
          <p:nvPr>
            <p:ph type="title" idx="4294967295"/>
          </p:nvPr>
        </p:nvSpPr>
        <p:spPr>
          <a:xfrm>
            <a:off x="1350963" y="214313"/>
            <a:ext cx="7793037" cy="1462087"/>
          </a:xfrm>
        </p:spPr>
        <p:txBody>
          <a:bodyPr/>
          <a:lstStyle/>
          <a:p>
            <a:pPr eaLnBrk="1" hangingPunct="1"/>
            <a:r>
              <a:rPr lang="en-US" smtClean="0"/>
              <a:t>Outline</a:t>
            </a:r>
          </a:p>
        </p:txBody>
      </p:sp>
      <p:sp>
        <p:nvSpPr>
          <p:cNvPr id="32771" name="Rectangle 3"/>
          <p:cNvSpPr>
            <a:spLocks noGrp="1" noChangeArrowheads="1"/>
          </p:cNvSpPr>
          <p:nvPr>
            <p:ph type="body" idx="4294967295"/>
          </p:nvPr>
        </p:nvSpPr>
        <p:spPr>
          <a:xfrm>
            <a:off x="1371600" y="1981200"/>
            <a:ext cx="7772400" cy="4114800"/>
          </a:xfrm>
        </p:spPr>
        <p:txBody>
          <a:bodyPr/>
          <a:lstStyle/>
          <a:p>
            <a:pPr eaLnBrk="1" hangingPunct="1">
              <a:lnSpc>
                <a:spcPct val="90000"/>
              </a:lnSpc>
            </a:pPr>
            <a:r>
              <a:rPr lang="en-US" sz="2400" smtClean="0"/>
              <a:t>Introduction</a:t>
            </a:r>
          </a:p>
          <a:p>
            <a:pPr eaLnBrk="1" hangingPunct="1">
              <a:lnSpc>
                <a:spcPct val="90000"/>
              </a:lnSpc>
            </a:pPr>
            <a:endParaRPr lang="en-US" sz="2400" smtClean="0">
              <a:solidFill>
                <a:srgbClr val="FF0000"/>
              </a:solidFill>
            </a:endParaRPr>
          </a:p>
          <a:p>
            <a:pPr eaLnBrk="1" hangingPunct="1">
              <a:lnSpc>
                <a:spcPct val="90000"/>
              </a:lnSpc>
            </a:pPr>
            <a:r>
              <a:rPr lang="en-US" sz="2400" smtClean="0"/>
              <a:t>Factorial HMM of genotype data</a:t>
            </a:r>
          </a:p>
          <a:p>
            <a:pPr eaLnBrk="1" hangingPunct="1">
              <a:lnSpc>
                <a:spcPct val="90000"/>
              </a:lnSpc>
            </a:pPr>
            <a:endParaRPr lang="en-US" sz="2400" smtClean="0"/>
          </a:p>
          <a:p>
            <a:pPr eaLnBrk="1" hangingPunct="1">
              <a:lnSpc>
                <a:spcPct val="90000"/>
              </a:lnSpc>
            </a:pPr>
            <a:r>
              <a:rPr lang="en-US" sz="2400" smtClean="0"/>
              <a:t>Algorithms for genotype imputation and ancestry inference</a:t>
            </a:r>
          </a:p>
          <a:p>
            <a:pPr eaLnBrk="1" hangingPunct="1">
              <a:lnSpc>
                <a:spcPct val="90000"/>
              </a:lnSpc>
            </a:pPr>
            <a:endParaRPr lang="en-US" sz="2400" smtClean="0"/>
          </a:p>
          <a:p>
            <a:pPr eaLnBrk="1" hangingPunct="1">
              <a:lnSpc>
                <a:spcPct val="90000"/>
              </a:lnSpc>
            </a:pPr>
            <a:r>
              <a:rPr lang="en-US" sz="2400" smtClean="0">
                <a:solidFill>
                  <a:srgbClr val="FF0000"/>
                </a:solidFill>
              </a:rPr>
              <a:t>Preliminary experimental results</a:t>
            </a:r>
          </a:p>
          <a:p>
            <a:pPr eaLnBrk="1" hangingPunct="1">
              <a:lnSpc>
                <a:spcPct val="90000"/>
              </a:lnSpc>
            </a:pPr>
            <a:endParaRPr lang="en-US" sz="2400" smtClean="0"/>
          </a:p>
          <a:p>
            <a:pPr eaLnBrk="1" hangingPunct="1">
              <a:lnSpc>
                <a:spcPct val="90000"/>
              </a:lnSpc>
            </a:pPr>
            <a:r>
              <a:rPr lang="en-US" sz="2400" smtClean="0"/>
              <a:t>Conclusion</a:t>
            </a:r>
          </a:p>
        </p:txBody>
      </p:sp>
      <p:sp>
        <p:nvSpPr>
          <p:cNvPr id="4" name="Slide Number Placeholder 3"/>
          <p:cNvSpPr>
            <a:spLocks noGrp="1"/>
          </p:cNvSpPr>
          <p:nvPr>
            <p:ph type="sldNum" sz="quarter" idx="12"/>
          </p:nvPr>
        </p:nvSpPr>
        <p:spPr/>
        <p:txBody>
          <a:bodyPr/>
          <a:lstStyle/>
          <a:p>
            <a:pPr>
              <a:defRPr/>
            </a:pPr>
            <a:fld id="{193C4F32-5F53-4DA8-A041-9089F3E61399}" type="slidenum">
              <a:rPr lang="en-US" smtClean="0"/>
              <a:pPr>
                <a:defRPr/>
              </a:pPr>
              <a:t>230</a:t>
            </a:fld>
            <a:endParaRPr lang="en-US"/>
          </a:p>
        </p:txBody>
      </p:sp>
    </p:spTree>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228600" y="214313"/>
            <a:ext cx="8915400" cy="852487"/>
          </a:xfrm>
        </p:spPr>
        <p:txBody>
          <a:bodyPr/>
          <a:lstStyle/>
          <a:p>
            <a:pPr eaLnBrk="1" hangingPunct="1"/>
            <a:r>
              <a:rPr lang="en-US" smtClean="0"/>
              <a:t>HMM imputation accuracy </a:t>
            </a:r>
          </a:p>
        </p:txBody>
      </p:sp>
      <p:sp>
        <p:nvSpPr>
          <p:cNvPr id="33796" name="Text Box 4"/>
          <p:cNvSpPr>
            <a:spLocks noGrp="1" noChangeArrowheads="1"/>
          </p:cNvSpPr>
          <p:nvPr>
            <p:ph idx="1"/>
          </p:nvPr>
        </p:nvSpPr>
        <p:spPr>
          <a:xfrm>
            <a:off x="381000" y="1447800"/>
            <a:ext cx="8458200" cy="1039813"/>
          </a:xfrm>
        </p:spPr>
        <p:txBody>
          <a:bodyPr/>
          <a:lstStyle/>
          <a:p>
            <a:pPr eaLnBrk="1" hangingPunct="1"/>
            <a:r>
              <a:rPr lang="en-US" sz="2400" smtClean="0"/>
              <a:t>Missing data rate and accuracy for imputed genotypes at different thresholds (WTCCC 58BC/Hapmap CEU)</a:t>
            </a:r>
            <a:endParaRPr lang="en-US" sz="2800" smtClean="0"/>
          </a:p>
        </p:txBody>
      </p:sp>
      <p:pic>
        <p:nvPicPr>
          <p:cNvPr id="33798" name="Picture 6"/>
          <p:cNvPicPr>
            <a:picLocks noChangeAspect="1" noChangeArrowheads="1"/>
          </p:cNvPicPr>
          <p:nvPr/>
        </p:nvPicPr>
        <p:blipFill>
          <a:blip r:embed="rId3" cstate="print"/>
          <a:srcRect/>
          <a:stretch>
            <a:fillRect/>
          </a:stretch>
        </p:blipFill>
        <p:spPr bwMode="auto">
          <a:xfrm>
            <a:off x="1600200" y="2362200"/>
            <a:ext cx="6572250" cy="4479925"/>
          </a:xfrm>
          <a:prstGeom prst="rect">
            <a:avLst/>
          </a:prstGeom>
          <a:noFill/>
        </p:spPr>
      </p:pic>
      <p:sp>
        <p:nvSpPr>
          <p:cNvPr id="5" name="Slide Number Placeholder 4"/>
          <p:cNvSpPr>
            <a:spLocks noGrp="1"/>
          </p:cNvSpPr>
          <p:nvPr>
            <p:ph type="sldNum" sz="quarter" idx="12"/>
          </p:nvPr>
        </p:nvSpPr>
        <p:spPr/>
        <p:txBody>
          <a:bodyPr/>
          <a:lstStyle/>
          <a:p>
            <a:pPr>
              <a:defRPr/>
            </a:pPr>
            <a:fld id="{33F715B6-B6C2-4407-8CFF-EAACF463792E}" type="slidenum">
              <a:rPr lang="en-US" smtClean="0"/>
              <a:pPr>
                <a:defRPr/>
              </a:pPr>
              <a:t>231</a:t>
            </a:fld>
            <a:endParaRPr lang="en-US"/>
          </a:p>
        </p:txBody>
      </p:sp>
    </p:spTree>
  </p:cSld>
  <p:clrMapOvr>
    <a:masterClrMapping/>
  </p:clrMapOvr>
  <p:transition/>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8" name="TextBox 3"/>
          <p:cNvSpPr txBox="1">
            <a:spLocks noChangeArrowheads="1"/>
          </p:cNvSpPr>
          <p:nvPr/>
        </p:nvSpPr>
        <p:spPr bwMode="auto">
          <a:xfrm>
            <a:off x="0" y="5105400"/>
            <a:ext cx="2514600" cy="1155700"/>
          </a:xfrm>
          <a:prstGeom prst="rect">
            <a:avLst/>
          </a:prstGeom>
          <a:noFill/>
          <a:ln w="9525">
            <a:noFill/>
            <a:miter lim="800000"/>
            <a:headEnd/>
            <a:tailEnd/>
          </a:ln>
        </p:spPr>
        <p:txBody>
          <a:bodyPr>
            <a:spAutoFit/>
          </a:bodyPr>
          <a:lstStyle/>
          <a:p>
            <a:pPr algn="ctr" eaLnBrk="0" hangingPunct="0"/>
            <a:r>
              <a:rPr lang="en-US"/>
              <a:t>N=2,000</a:t>
            </a:r>
          </a:p>
          <a:p>
            <a:pPr algn="ctr" eaLnBrk="0" hangingPunct="0"/>
            <a:r>
              <a:rPr lang="en-US"/>
              <a:t>g=7</a:t>
            </a:r>
          </a:p>
          <a:p>
            <a:pPr algn="ctr" eaLnBrk="0" hangingPunct="0"/>
            <a:r>
              <a:rPr lang="en-US">
                <a:sym typeface="Symbol" pitchFamily="18" charset="2"/>
              </a:rPr>
              <a:t>=0.2</a:t>
            </a:r>
          </a:p>
          <a:p>
            <a:pPr algn="ctr" eaLnBrk="0" hangingPunct="0"/>
            <a:r>
              <a:rPr lang="en-US">
                <a:sym typeface="Symbol" pitchFamily="18" charset="2"/>
              </a:rPr>
              <a:t>n=38,864</a:t>
            </a:r>
            <a:r>
              <a:rPr lang="en-US"/>
              <a:t> </a:t>
            </a:r>
          </a:p>
          <a:p>
            <a:pPr algn="ctr" eaLnBrk="0" hangingPunct="0"/>
            <a:r>
              <a:rPr lang="en-US"/>
              <a:t>r=10</a:t>
            </a:r>
            <a:r>
              <a:rPr lang="en-US" baseline="30000"/>
              <a:t>-8</a:t>
            </a:r>
          </a:p>
        </p:txBody>
      </p:sp>
      <p:sp>
        <p:nvSpPr>
          <p:cNvPr id="34819" name="Rectangle 5"/>
          <p:cNvSpPr>
            <a:spLocks noChangeArrowheads="1"/>
          </p:cNvSpPr>
          <p:nvPr/>
        </p:nvSpPr>
        <p:spPr bwMode="auto">
          <a:xfrm>
            <a:off x="228600" y="214313"/>
            <a:ext cx="8915400" cy="852487"/>
          </a:xfrm>
          <a:prstGeom prst="rect">
            <a:avLst/>
          </a:prstGeom>
          <a:noFill/>
          <a:ln w="9525">
            <a:noFill/>
            <a:miter lim="800000"/>
            <a:headEnd/>
            <a:tailEnd/>
          </a:ln>
        </p:spPr>
        <p:txBody>
          <a:bodyPr anchor="b"/>
          <a:lstStyle/>
          <a:p>
            <a:r>
              <a:rPr lang="en-US" sz="3600">
                <a:solidFill>
                  <a:schemeClr val="tx2"/>
                </a:solidFill>
              </a:rPr>
              <a:t>Window size effect </a:t>
            </a:r>
          </a:p>
        </p:txBody>
      </p:sp>
      <p:pic>
        <p:nvPicPr>
          <p:cNvPr id="34820" name="Picture 6"/>
          <p:cNvPicPr>
            <a:picLocks noChangeAspect="1" noChangeArrowheads="1"/>
          </p:cNvPicPr>
          <p:nvPr/>
        </p:nvPicPr>
        <p:blipFill>
          <a:blip r:embed="rId3" cstate="print"/>
          <a:srcRect/>
          <a:stretch>
            <a:fillRect/>
          </a:stretch>
        </p:blipFill>
        <p:spPr bwMode="auto">
          <a:xfrm>
            <a:off x="1676400" y="1549400"/>
            <a:ext cx="7010400" cy="4699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193C4F32-5F53-4DA8-A041-9089F3E61399}" type="slidenum">
              <a:rPr lang="en-US" smtClean="0"/>
              <a:pPr>
                <a:defRPr/>
              </a:pPr>
              <a:t>232</a:t>
            </a:fld>
            <a:endParaRPr lang="en-US"/>
          </a:p>
        </p:txBody>
      </p:sp>
    </p:spTree>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2" name="Rectangle 5"/>
          <p:cNvSpPr>
            <a:spLocks noChangeArrowheads="1"/>
          </p:cNvSpPr>
          <p:nvPr/>
        </p:nvSpPr>
        <p:spPr bwMode="auto">
          <a:xfrm>
            <a:off x="152400" y="214313"/>
            <a:ext cx="8991600" cy="852487"/>
          </a:xfrm>
          <a:prstGeom prst="rect">
            <a:avLst/>
          </a:prstGeom>
          <a:noFill/>
          <a:ln w="9525">
            <a:noFill/>
            <a:miter lim="800000"/>
            <a:headEnd/>
            <a:tailEnd/>
          </a:ln>
        </p:spPr>
        <p:txBody>
          <a:bodyPr anchor="b"/>
          <a:lstStyle/>
          <a:p>
            <a:r>
              <a:rPr lang="en-US" sz="3600">
                <a:solidFill>
                  <a:schemeClr val="tx2"/>
                </a:solidFill>
              </a:rPr>
              <a:t>Number of founders effect</a:t>
            </a:r>
          </a:p>
        </p:txBody>
      </p:sp>
      <p:sp>
        <p:nvSpPr>
          <p:cNvPr id="35843" name="TextBox 3"/>
          <p:cNvSpPr txBox="1">
            <a:spLocks noChangeArrowheads="1"/>
          </p:cNvSpPr>
          <p:nvPr/>
        </p:nvSpPr>
        <p:spPr bwMode="auto">
          <a:xfrm>
            <a:off x="0" y="5105400"/>
            <a:ext cx="2514600" cy="1368425"/>
          </a:xfrm>
          <a:prstGeom prst="rect">
            <a:avLst/>
          </a:prstGeom>
          <a:noFill/>
          <a:ln w="9525">
            <a:noFill/>
            <a:miter lim="800000"/>
            <a:headEnd/>
            <a:tailEnd/>
          </a:ln>
        </p:spPr>
        <p:txBody>
          <a:bodyPr>
            <a:spAutoFit/>
          </a:bodyPr>
          <a:lstStyle/>
          <a:p>
            <a:pPr algn="ctr" eaLnBrk="0" hangingPunct="0"/>
            <a:r>
              <a:rPr lang="en-US"/>
              <a:t>CEU-JPT</a:t>
            </a:r>
          </a:p>
          <a:p>
            <a:pPr algn="ctr" eaLnBrk="0" hangingPunct="0"/>
            <a:r>
              <a:rPr lang="en-US"/>
              <a:t>N=2,000</a:t>
            </a:r>
          </a:p>
          <a:p>
            <a:pPr algn="ctr" eaLnBrk="0" hangingPunct="0"/>
            <a:r>
              <a:rPr lang="en-US"/>
              <a:t>g=7</a:t>
            </a:r>
          </a:p>
          <a:p>
            <a:pPr algn="ctr" eaLnBrk="0" hangingPunct="0"/>
            <a:r>
              <a:rPr lang="en-US">
                <a:sym typeface="Symbol" pitchFamily="18" charset="2"/>
              </a:rPr>
              <a:t>=0.2</a:t>
            </a:r>
          </a:p>
          <a:p>
            <a:pPr algn="ctr" eaLnBrk="0" hangingPunct="0"/>
            <a:r>
              <a:rPr lang="en-US">
                <a:sym typeface="Symbol" pitchFamily="18" charset="2"/>
              </a:rPr>
              <a:t>n=38,864</a:t>
            </a:r>
            <a:r>
              <a:rPr lang="en-US"/>
              <a:t> </a:t>
            </a:r>
          </a:p>
          <a:p>
            <a:pPr algn="ctr" eaLnBrk="0" hangingPunct="0"/>
            <a:r>
              <a:rPr lang="en-US"/>
              <a:t>r=10</a:t>
            </a:r>
            <a:r>
              <a:rPr lang="en-US" baseline="30000"/>
              <a:t>-8</a:t>
            </a:r>
          </a:p>
        </p:txBody>
      </p:sp>
      <p:pic>
        <p:nvPicPr>
          <p:cNvPr id="35844" name="Picture 7"/>
          <p:cNvPicPr>
            <a:picLocks noChangeAspect="1" noChangeArrowheads="1"/>
          </p:cNvPicPr>
          <p:nvPr/>
        </p:nvPicPr>
        <p:blipFill>
          <a:blip r:embed="rId2" cstate="print"/>
          <a:srcRect/>
          <a:stretch>
            <a:fillRect/>
          </a:stretch>
        </p:blipFill>
        <p:spPr bwMode="auto">
          <a:xfrm>
            <a:off x="1752600" y="1541463"/>
            <a:ext cx="7162800" cy="4627562"/>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193C4F32-5F53-4DA8-A041-9089F3E61399}" type="slidenum">
              <a:rPr lang="en-US" smtClean="0"/>
              <a:pPr>
                <a:defRPr/>
              </a:pPr>
              <a:t>233</a:t>
            </a:fld>
            <a:endParaRPr lang="en-US"/>
          </a:p>
        </p:txBody>
      </p:sp>
    </p:spTree>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6" name="Line 5">
            <a:hlinkClick r:id="rId3" action="ppaction://hlinksldjump"/>
          </p:cNvPr>
          <p:cNvSpPr>
            <a:spLocks noChangeShapeType="1"/>
          </p:cNvSpPr>
          <p:nvPr/>
        </p:nvSpPr>
        <p:spPr bwMode="auto">
          <a:xfrm>
            <a:off x="8382000" y="3048000"/>
            <a:ext cx="0" cy="152400"/>
          </a:xfrm>
          <a:prstGeom prst="line">
            <a:avLst/>
          </a:prstGeom>
          <a:noFill/>
          <a:ln w="9525">
            <a:solidFill>
              <a:schemeClr val="tx1"/>
            </a:solidFill>
            <a:round/>
            <a:headEnd/>
            <a:tailEnd type="triangle" w="med" len="med"/>
          </a:ln>
        </p:spPr>
        <p:txBody>
          <a:bodyPr/>
          <a:lstStyle/>
          <a:p>
            <a:endParaRPr lang="en-US"/>
          </a:p>
        </p:txBody>
      </p:sp>
      <p:sp>
        <p:nvSpPr>
          <p:cNvPr id="36867" name="TextBox 3"/>
          <p:cNvSpPr txBox="1">
            <a:spLocks noChangeArrowheads="1"/>
          </p:cNvSpPr>
          <p:nvPr/>
        </p:nvSpPr>
        <p:spPr bwMode="auto">
          <a:xfrm>
            <a:off x="0" y="5105400"/>
            <a:ext cx="2514600" cy="1155700"/>
          </a:xfrm>
          <a:prstGeom prst="rect">
            <a:avLst/>
          </a:prstGeom>
          <a:noFill/>
          <a:ln w="9525">
            <a:noFill/>
            <a:miter lim="800000"/>
            <a:headEnd/>
            <a:tailEnd/>
          </a:ln>
        </p:spPr>
        <p:txBody>
          <a:bodyPr>
            <a:spAutoFit/>
          </a:bodyPr>
          <a:lstStyle/>
          <a:p>
            <a:pPr algn="ctr" eaLnBrk="0" hangingPunct="0"/>
            <a:r>
              <a:rPr lang="en-US"/>
              <a:t>N=2,000</a:t>
            </a:r>
          </a:p>
          <a:p>
            <a:pPr algn="ctr" eaLnBrk="0" hangingPunct="0"/>
            <a:r>
              <a:rPr lang="en-US"/>
              <a:t>g=7</a:t>
            </a:r>
          </a:p>
          <a:p>
            <a:pPr algn="ctr" eaLnBrk="0" hangingPunct="0"/>
            <a:r>
              <a:rPr lang="en-US">
                <a:sym typeface="Symbol" pitchFamily="18" charset="2"/>
              </a:rPr>
              <a:t>=0.2</a:t>
            </a:r>
          </a:p>
          <a:p>
            <a:pPr algn="ctr" eaLnBrk="0" hangingPunct="0"/>
            <a:r>
              <a:rPr lang="en-US">
                <a:sym typeface="Symbol" pitchFamily="18" charset="2"/>
              </a:rPr>
              <a:t>n=38,864</a:t>
            </a:r>
            <a:r>
              <a:rPr lang="en-US"/>
              <a:t> </a:t>
            </a:r>
          </a:p>
          <a:p>
            <a:pPr algn="ctr" eaLnBrk="0" hangingPunct="0"/>
            <a:r>
              <a:rPr lang="en-US"/>
              <a:t>r=10</a:t>
            </a:r>
            <a:r>
              <a:rPr lang="en-US" baseline="30000"/>
              <a:t>-8</a:t>
            </a:r>
          </a:p>
        </p:txBody>
      </p:sp>
      <p:pic>
        <p:nvPicPr>
          <p:cNvPr id="36868" name="Picture 8"/>
          <p:cNvPicPr>
            <a:picLocks noChangeAspect="1" noChangeArrowheads="1"/>
          </p:cNvPicPr>
          <p:nvPr/>
        </p:nvPicPr>
        <p:blipFill>
          <a:blip r:embed="rId4" cstate="print"/>
          <a:srcRect/>
          <a:stretch>
            <a:fillRect/>
          </a:stretch>
        </p:blipFill>
        <p:spPr bwMode="auto">
          <a:xfrm>
            <a:off x="1447800" y="2138363"/>
            <a:ext cx="7169150" cy="2967037"/>
          </a:xfrm>
          <a:prstGeom prst="rect">
            <a:avLst/>
          </a:prstGeom>
          <a:noFill/>
          <a:ln w="9525">
            <a:noFill/>
            <a:miter lim="800000"/>
            <a:headEnd/>
            <a:tailEnd/>
          </a:ln>
        </p:spPr>
      </p:pic>
      <p:sp>
        <p:nvSpPr>
          <p:cNvPr id="36869" name="Rectangle 9"/>
          <p:cNvSpPr>
            <a:spLocks noChangeArrowheads="1"/>
          </p:cNvSpPr>
          <p:nvPr/>
        </p:nvSpPr>
        <p:spPr bwMode="auto">
          <a:xfrm>
            <a:off x="152400" y="214313"/>
            <a:ext cx="8991600" cy="852487"/>
          </a:xfrm>
          <a:prstGeom prst="rect">
            <a:avLst/>
          </a:prstGeom>
          <a:noFill/>
          <a:ln w="9525">
            <a:noFill/>
            <a:miter lim="800000"/>
            <a:headEnd/>
            <a:tailEnd/>
          </a:ln>
        </p:spPr>
        <p:txBody>
          <a:bodyPr anchor="b"/>
          <a:lstStyle/>
          <a:p>
            <a:r>
              <a:rPr lang="en-US" sz="3600">
                <a:solidFill>
                  <a:schemeClr val="tx2"/>
                </a:solidFill>
              </a:rPr>
              <a:t>Comparison with other methods</a:t>
            </a:r>
          </a:p>
        </p:txBody>
      </p:sp>
      <p:sp>
        <p:nvSpPr>
          <p:cNvPr id="36870" name="TextBox 5"/>
          <p:cNvSpPr txBox="1">
            <a:spLocks noChangeArrowheads="1"/>
          </p:cNvSpPr>
          <p:nvPr/>
        </p:nvSpPr>
        <p:spPr bwMode="auto">
          <a:xfrm>
            <a:off x="4648200" y="1524000"/>
            <a:ext cx="3657600" cy="307975"/>
          </a:xfrm>
          <a:prstGeom prst="rect">
            <a:avLst/>
          </a:prstGeom>
          <a:noFill/>
          <a:ln w="9525">
            <a:noFill/>
            <a:miter lim="800000"/>
            <a:headEnd/>
            <a:tailEnd/>
          </a:ln>
        </p:spPr>
        <p:txBody>
          <a:bodyPr>
            <a:spAutoFit/>
          </a:bodyPr>
          <a:lstStyle/>
          <a:p>
            <a:pPr eaLnBrk="0" hangingPunct="0"/>
            <a:r>
              <a:rPr lang="en-US"/>
              <a:t>% of correctly recovered SNP ancestries</a:t>
            </a:r>
          </a:p>
        </p:txBody>
      </p:sp>
      <p:sp>
        <p:nvSpPr>
          <p:cNvPr id="7" name="Slide Number Placeholder 6"/>
          <p:cNvSpPr>
            <a:spLocks noGrp="1"/>
          </p:cNvSpPr>
          <p:nvPr>
            <p:ph type="sldNum" sz="quarter" idx="12"/>
          </p:nvPr>
        </p:nvSpPr>
        <p:spPr/>
        <p:txBody>
          <a:bodyPr/>
          <a:lstStyle/>
          <a:p>
            <a:pPr>
              <a:defRPr/>
            </a:pPr>
            <a:fld id="{193C4F32-5F53-4DA8-A041-9089F3E61399}" type="slidenum">
              <a:rPr lang="en-US" smtClean="0"/>
              <a:pPr>
                <a:defRPr/>
              </a:pPr>
              <a:t>234</a:t>
            </a:fld>
            <a:endParaRPr lang="en-US"/>
          </a:p>
        </p:txBody>
      </p:sp>
    </p:spTree>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TextBox 3"/>
          <p:cNvSpPr txBox="1">
            <a:spLocks noChangeArrowheads="1"/>
          </p:cNvSpPr>
          <p:nvPr/>
        </p:nvSpPr>
        <p:spPr bwMode="auto">
          <a:xfrm>
            <a:off x="0" y="5105400"/>
            <a:ext cx="2514600" cy="1155700"/>
          </a:xfrm>
          <a:prstGeom prst="rect">
            <a:avLst/>
          </a:prstGeom>
          <a:noFill/>
          <a:ln w="9525">
            <a:noFill/>
            <a:miter lim="800000"/>
            <a:headEnd/>
            <a:tailEnd/>
          </a:ln>
        </p:spPr>
        <p:txBody>
          <a:bodyPr>
            <a:spAutoFit/>
          </a:bodyPr>
          <a:lstStyle/>
          <a:p>
            <a:pPr algn="ctr" eaLnBrk="0" hangingPunct="0"/>
            <a:r>
              <a:rPr lang="en-US"/>
              <a:t>N=2,000</a:t>
            </a:r>
          </a:p>
          <a:p>
            <a:pPr algn="ctr" eaLnBrk="0" hangingPunct="0"/>
            <a:r>
              <a:rPr lang="en-US"/>
              <a:t>g=7</a:t>
            </a:r>
          </a:p>
          <a:p>
            <a:pPr algn="ctr" eaLnBrk="0" hangingPunct="0"/>
            <a:r>
              <a:rPr lang="en-US">
                <a:sym typeface="Symbol" pitchFamily="18" charset="2"/>
              </a:rPr>
              <a:t>=0.5</a:t>
            </a:r>
          </a:p>
          <a:p>
            <a:pPr algn="ctr" eaLnBrk="0" hangingPunct="0"/>
            <a:r>
              <a:rPr lang="en-US">
                <a:sym typeface="Symbol" pitchFamily="18" charset="2"/>
              </a:rPr>
              <a:t>n=38,864</a:t>
            </a:r>
            <a:r>
              <a:rPr lang="en-US"/>
              <a:t> </a:t>
            </a:r>
          </a:p>
          <a:p>
            <a:pPr algn="ctr" eaLnBrk="0" hangingPunct="0"/>
            <a:r>
              <a:rPr lang="en-US"/>
              <a:t>r=10</a:t>
            </a:r>
            <a:r>
              <a:rPr lang="en-US" baseline="30000"/>
              <a:t>-8</a:t>
            </a:r>
          </a:p>
        </p:txBody>
      </p:sp>
      <p:sp>
        <p:nvSpPr>
          <p:cNvPr id="37891" name="Rectangle 5"/>
          <p:cNvSpPr>
            <a:spLocks noChangeArrowheads="1"/>
          </p:cNvSpPr>
          <p:nvPr/>
        </p:nvSpPr>
        <p:spPr bwMode="auto">
          <a:xfrm>
            <a:off x="381000" y="214313"/>
            <a:ext cx="8763000" cy="852487"/>
          </a:xfrm>
          <a:prstGeom prst="rect">
            <a:avLst/>
          </a:prstGeom>
          <a:noFill/>
          <a:ln w="9525">
            <a:noFill/>
            <a:miter lim="800000"/>
            <a:headEnd/>
            <a:tailEnd/>
          </a:ln>
        </p:spPr>
        <p:txBody>
          <a:bodyPr anchor="b"/>
          <a:lstStyle/>
          <a:p>
            <a:r>
              <a:rPr lang="en-US" sz="3600">
                <a:solidFill>
                  <a:schemeClr val="tx2"/>
                </a:solidFill>
              </a:rPr>
              <a:t>Untyped SNP imputation error rate in admixed individuals</a:t>
            </a:r>
          </a:p>
        </p:txBody>
      </p:sp>
      <p:pic>
        <p:nvPicPr>
          <p:cNvPr id="37892" name="Picture 7"/>
          <p:cNvPicPr>
            <a:picLocks noChangeAspect="1" noChangeArrowheads="1"/>
          </p:cNvPicPr>
          <p:nvPr/>
        </p:nvPicPr>
        <p:blipFill>
          <a:blip r:embed="rId3" cstate="print"/>
          <a:srcRect/>
          <a:stretch>
            <a:fillRect/>
          </a:stretch>
        </p:blipFill>
        <p:spPr bwMode="auto">
          <a:xfrm>
            <a:off x="1365250" y="2497138"/>
            <a:ext cx="7550150" cy="1863725"/>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193C4F32-5F53-4DA8-A041-9089F3E61399}" type="slidenum">
              <a:rPr lang="en-US" smtClean="0"/>
              <a:pPr>
                <a:defRPr/>
              </a:pPr>
              <a:t>235</a:t>
            </a:fld>
            <a:endParaRPr lang="en-US"/>
          </a:p>
        </p:txBody>
      </p:sp>
    </p:spTree>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4" name="Rectangle 2"/>
          <p:cNvSpPr>
            <a:spLocks noGrp="1" noChangeArrowheads="1"/>
          </p:cNvSpPr>
          <p:nvPr>
            <p:ph type="title" idx="4294967295"/>
          </p:nvPr>
        </p:nvSpPr>
        <p:spPr>
          <a:xfrm>
            <a:off x="1350963" y="214313"/>
            <a:ext cx="7793037" cy="1462087"/>
          </a:xfrm>
        </p:spPr>
        <p:txBody>
          <a:bodyPr/>
          <a:lstStyle/>
          <a:p>
            <a:pPr eaLnBrk="1" hangingPunct="1"/>
            <a:r>
              <a:rPr lang="en-US" smtClean="0"/>
              <a:t>Outline</a:t>
            </a:r>
          </a:p>
        </p:txBody>
      </p:sp>
      <p:sp>
        <p:nvSpPr>
          <p:cNvPr id="38915" name="Rectangle 3"/>
          <p:cNvSpPr>
            <a:spLocks noGrp="1" noChangeArrowheads="1"/>
          </p:cNvSpPr>
          <p:nvPr>
            <p:ph type="body" idx="4294967295"/>
          </p:nvPr>
        </p:nvSpPr>
        <p:spPr>
          <a:xfrm>
            <a:off x="1371600" y="1981200"/>
            <a:ext cx="7772400" cy="4114800"/>
          </a:xfrm>
        </p:spPr>
        <p:txBody>
          <a:bodyPr/>
          <a:lstStyle/>
          <a:p>
            <a:pPr eaLnBrk="1" hangingPunct="1">
              <a:lnSpc>
                <a:spcPct val="90000"/>
              </a:lnSpc>
            </a:pPr>
            <a:r>
              <a:rPr lang="en-US" sz="2400" dirty="0" smtClean="0"/>
              <a:t>Introduction</a:t>
            </a:r>
          </a:p>
          <a:p>
            <a:pPr eaLnBrk="1" hangingPunct="1">
              <a:lnSpc>
                <a:spcPct val="90000"/>
              </a:lnSpc>
            </a:pPr>
            <a:endParaRPr lang="en-US" sz="2400" dirty="0" smtClean="0">
              <a:solidFill>
                <a:srgbClr val="FF0000"/>
              </a:solidFill>
            </a:endParaRPr>
          </a:p>
          <a:p>
            <a:pPr eaLnBrk="1" hangingPunct="1">
              <a:lnSpc>
                <a:spcPct val="90000"/>
              </a:lnSpc>
            </a:pPr>
            <a:r>
              <a:rPr lang="en-US" sz="2400" dirty="0" smtClean="0"/>
              <a:t>Factorial HMM of genotype data</a:t>
            </a:r>
          </a:p>
          <a:p>
            <a:pPr eaLnBrk="1" hangingPunct="1">
              <a:lnSpc>
                <a:spcPct val="90000"/>
              </a:lnSpc>
            </a:pPr>
            <a:endParaRPr lang="en-US" sz="2400" dirty="0" smtClean="0"/>
          </a:p>
          <a:p>
            <a:pPr eaLnBrk="1" hangingPunct="1">
              <a:lnSpc>
                <a:spcPct val="90000"/>
              </a:lnSpc>
            </a:pPr>
            <a:r>
              <a:rPr lang="en-US" sz="2400" dirty="0" smtClean="0"/>
              <a:t>Algorithms for genotype imputation and ancestry inference</a:t>
            </a:r>
          </a:p>
          <a:p>
            <a:pPr eaLnBrk="1" hangingPunct="1">
              <a:lnSpc>
                <a:spcPct val="90000"/>
              </a:lnSpc>
            </a:pPr>
            <a:endParaRPr lang="en-US" sz="2400" dirty="0" smtClean="0"/>
          </a:p>
          <a:p>
            <a:pPr eaLnBrk="1" hangingPunct="1">
              <a:lnSpc>
                <a:spcPct val="90000"/>
              </a:lnSpc>
            </a:pPr>
            <a:r>
              <a:rPr lang="en-US" sz="2400" dirty="0" smtClean="0"/>
              <a:t>Preliminary experimental results</a:t>
            </a:r>
          </a:p>
          <a:p>
            <a:pPr eaLnBrk="1" hangingPunct="1">
              <a:lnSpc>
                <a:spcPct val="90000"/>
              </a:lnSpc>
            </a:pPr>
            <a:endParaRPr lang="en-US" sz="2400" dirty="0" smtClean="0"/>
          </a:p>
          <a:p>
            <a:pPr eaLnBrk="1" hangingPunct="1">
              <a:lnSpc>
                <a:spcPct val="90000"/>
              </a:lnSpc>
            </a:pPr>
            <a:r>
              <a:rPr lang="en-US" sz="2400" dirty="0" smtClean="0">
                <a:solidFill>
                  <a:srgbClr val="FF0000"/>
                </a:solidFill>
              </a:rPr>
              <a:t>Conclusion</a:t>
            </a:r>
          </a:p>
        </p:txBody>
      </p:sp>
      <p:sp>
        <p:nvSpPr>
          <p:cNvPr id="4" name="Slide Number Placeholder 3"/>
          <p:cNvSpPr>
            <a:spLocks noGrp="1"/>
          </p:cNvSpPr>
          <p:nvPr>
            <p:ph type="sldNum" sz="quarter" idx="12"/>
          </p:nvPr>
        </p:nvSpPr>
        <p:spPr/>
        <p:txBody>
          <a:bodyPr/>
          <a:lstStyle/>
          <a:p>
            <a:pPr>
              <a:defRPr/>
            </a:pPr>
            <a:fld id="{193C4F32-5F53-4DA8-A041-9089F3E61399}" type="slidenum">
              <a:rPr lang="en-US" smtClean="0"/>
              <a:pPr>
                <a:defRPr/>
              </a:pPr>
              <a:t>236</a:t>
            </a:fld>
            <a:endParaRPr lang="en-US"/>
          </a:p>
        </p:txBody>
      </p:sp>
    </p:spTree>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0" y="214313"/>
            <a:ext cx="8839200" cy="852487"/>
          </a:xfrm>
        </p:spPr>
        <p:txBody>
          <a:bodyPr/>
          <a:lstStyle/>
          <a:p>
            <a:pPr eaLnBrk="1" hangingPunct="1"/>
            <a:r>
              <a:rPr lang="en-US" sz="3600" smtClean="0"/>
              <a:t>Conclusion-</a:t>
            </a:r>
            <a:br>
              <a:rPr lang="en-US" sz="3600" smtClean="0"/>
            </a:br>
            <a:r>
              <a:rPr lang="en-US" sz="3600" smtClean="0"/>
              <a:t>Summary and ongoing work</a:t>
            </a:r>
          </a:p>
        </p:txBody>
      </p:sp>
      <p:sp>
        <p:nvSpPr>
          <p:cNvPr id="260099" name="Rectangle 3"/>
          <p:cNvSpPr>
            <a:spLocks noGrp="1" noChangeArrowheads="1"/>
          </p:cNvSpPr>
          <p:nvPr>
            <p:ph type="body" idx="4294967295"/>
          </p:nvPr>
        </p:nvSpPr>
        <p:spPr>
          <a:xfrm>
            <a:off x="685800" y="1447800"/>
            <a:ext cx="8458200" cy="5105400"/>
          </a:xfrm>
        </p:spPr>
        <p:txBody>
          <a:bodyPr/>
          <a:lstStyle/>
          <a:p>
            <a:pPr eaLnBrk="1" hangingPunct="1"/>
            <a:r>
              <a:rPr lang="en-US" sz="2400" dirty="0" smtClean="0"/>
              <a:t>Imputation-based local ancestry inference achieves significant improvement over previous methods for admixtures between close ancestral  populations</a:t>
            </a:r>
          </a:p>
          <a:p>
            <a:pPr lvl="1" eaLnBrk="1" hangingPunct="1"/>
            <a:r>
              <a:rPr lang="en-US" sz="2000" dirty="0" smtClean="0">
                <a:solidFill>
                  <a:schemeClr val="hlink"/>
                </a:solidFill>
              </a:rPr>
              <a:t>Code at </a:t>
            </a:r>
            <a:r>
              <a:rPr lang="en-US" sz="2000" dirty="0" smtClean="0">
                <a:solidFill>
                  <a:schemeClr val="hlink"/>
                </a:solidFill>
                <a:hlinkClick r:id="rId2"/>
              </a:rPr>
              <a:t>http://dna.engr.uconn.edu/software/</a:t>
            </a:r>
            <a:endParaRPr lang="en-US" sz="2000" dirty="0" smtClean="0">
              <a:solidFill>
                <a:schemeClr val="hlink"/>
              </a:solidFill>
            </a:endParaRPr>
          </a:p>
          <a:p>
            <a:pPr eaLnBrk="1" hangingPunct="1"/>
            <a:r>
              <a:rPr lang="en-US" sz="2400" dirty="0" smtClean="0"/>
              <a:t>Ongoing work</a:t>
            </a:r>
          </a:p>
          <a:p>
            <a:pPr lvl="1" eaLnBrk="1" hangingPunct="1"/>
            <a:r>
              <a:rPr lang="en-US" sz="2000" dirty="0" smtClean="0"/>
              <a:t>Evaluating accuracy under more realistic admixture scenarios (multiple ancestral populations/gene flow/drift in ancestral populations)</a:t>
            </a:r>
          </a:p>
          <a:p>
            <a:pPr lvl="1" eaLnBrk="1" hangingPunct="1"/>
            <a:r>
              <a:rPr lang="en-US" sz="2000" dirty="0" smtClean="0"/>
              <a:t>Extension to pedigree data</a:t>
            </a:r>
          </a:p>
          <a:p>
            <a:pPr lvl="1" eaLnBrk="1" hangingPunct="1"/>
            <a:r>
              <a:rPr lang="en-US" sz="2000" dirty="0" smtClean="0"/>
              <a:t>Exploiting inferred local ancestry for more accurate </a:t>
            </a:r>
            <a:r>
              <a:rPr lang="en-US" sz="2000" dirty="0" err="1" smtClean="0"/>
              <a:t>untyped</a:t>
            </a:r>
            <a:r>
              <a:rPr lang="en-US" sz="2000" dirty="0" smtClean="0"/>
              <a:t> SNP imputation and phasing of admixed individuals</a:t>
            </a:r>
          </a:p>
          <a:p>
            <a:pPr lvl="1" eaLnBrk="1" hangingPunct="1"/>
            <a:r>
              <a:rPr lang="en-US" sz="2000" dirty="0" smtClean="0"/>
              <a:t>Extensions to sequencing data</a:t>
            </a:r>
          </a:p>
          <a:p>
            <a:pPr lvl="1" eaLnBrk="1" hangingPunct="1"/>
            <a:r>
              <a:rPr lang="en-US" sz="2000" dirty="0" smtClean="0"/>
              <a:t>Inference of ancestral haplotypes from extant admixed populations</a:t>
            </a:r>
          </a:p>
        </p:txBody>
      </p:sp>
      <p:sp>
        <p:nvSpPr>
          <p:cNvPr id="4" name="Slide Number Placeholder 3"/>
          <p:cNvSpPr>
            <a:spLocks noGrp="1"/>
          </p:cNvSpPr>
          <p:nvPr>
            <p:ph type="sldNum" sz="quarter" idx="12"/>
          </p:nvPr>
        </p:nvSpPr>
        <p:spPr/>
        <p:txBody>
          <a:bodyPr/>
          <a:lstStyle/>
          <a:p>
            <a:pPr>
              <a:defRPr/>
            </a:pPr>
            <a:fld id="{193C4F32-5F53-4DA8-A041-9089F3E61399}" type="slidenum">
              <a:rPr lang="en-US" smtClean="0"/>
              <a:pPr>
                <a:defRPr/>
              </a:pPr>
              <a:t>237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0099">
                                            <p:txEl>
                                              <p:pRg st="0" end="0"/>
                                            </p:txEl>
                                          </p:spTgt>
                                        </p:tgtEl>
                                        <p:attrNameLst>
                                          <p:attrName>style.visibility</p:attrName>
                                        </p:attrNameLst>
                                      </p:cBhvr>
                                      <p:to>
                                        <p:strVal val="visible"/>
                                      </p:to>
                                    </p:set>
                                  </p:childTnLst>
                                  <p:subTnLst>
                                    <p:animClr>
                                      <p:cBhvr override="childStyle">
                                        <p:cTn dur="1" fill="hold" display="0" masterRel="nextClick" afterEffect="1"/>
                                        <p:tgtEl>
                                          <p:spTgt spid="260099">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0099">
                                            <p:txEl>
                                              <p:pRg st="1" end="1"/>
                                            </p:txEl>
                                          </p:spTgt>
                                        </p:tgtEl>
                                        <p:attrNameLst>
                                          <p:attrName>style.visibility</p:attrName>
                                        </p:attrNameLst>
                                      </p:cBhvr>
                                      <p:to>
                                        <p:strVal val="visible"/>
                                      </p:to>
                                    </p:set>
                                  </p:childTnLst>
                                  <p:subTnLst>
                                    <p:animClr>
                                      <p:cBhvr override="childStyle">
                                        <p:cTn dur="1" fill="hold" display="0" masterRel="nextClick" afterEffect="1"/>
                                        <p:tgtEl>
                                          <p:spTgt spid="260099">
                                            <p:txEl>
                                              <p:pRg st="1" end="1"/>
                                            </p:txEl>
                                          </p:spTgt>
                                        </p:tgtEl>
                                        <p:attrNameLst>
                                          <p:attrName>ppt_c</p:attrName>
                                        </p:attrNameLst>
                                      </p:cBhvr>
                                      <p:to>
                                        <a:srgbClr val="969696"/>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0099">
                                            <p:txEl>
                                              <p:pRg st="2" end="2"/>
                                            </p:txEl>
                                          </p:spTgt>
                                        </p:tgtEl>
                                        <p:attrNameLst>
                                          <p:attrName>style.visibility</p:attrName>
                                        </p:attrNameLst>
                                      </p:cBhvr>
                                      <p:to>
                                        <p:strVal val="visible"/>
                                      </p:to>
                                    </p:set>
                                  </p:childTnLst>
                                  <p:subTnLst>
                                    <p:animClr>
                                      <p:cBhvr override="childStyle">
                                        <p:cTn dur="1" fill="hold" display="0" masterRel="nextClick" afterEffect="1"/>
                                        <p:tgtEl>
                                          <p:spTgt spid="260099">
                                            <p:txEl>
                                              <p:pRg st="2" end="2"/>
                                            </p:txEl>
                                          </p:spTgt>
                                        </p:tgtEl>
                                        <p:attrNameLst>
                                          <p:attrName>ppt_c</p:attrName>
                                        </p:attrNameLst>
                                      </p:cBhvr>
                                      <p:to>
                                        <a:srgbClr val="969696"/>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0099">
                                            <p:txEl>
                                              <p:pRg st="3" end="3"/>
                                            </p:txEl>
                                          </p:spTgt>
                                        </p:tgtEl>
                                        <p:attrNameLst>
                                          <p:attrName>style.visibility</p:attrName>
                                        </p:attrNameLst>
                                      </p:cBhvr>
                                      <p:to>
                                        <p:strVal val="visible"/>
                                      </p:to>
                                    </p:set>
                                  </p:childTnLst>
                                  <p:subTnLst>
                                    <p:animClr>
                                      <p:cBhvr override="childStyle">
                                        <p:cTn dur="1" fill="hold" display="0" masterRel="nextClick" afterEffect="1"/>
                                        <p:tgtEl>
                                          <p:spTgt spid="260099">
                                            <p:txEl>
                                              <p:pRg st="3" end="3"/>
                                            </p:txEl>
                                          </p:spTgt>
                                        </p:tgtEl>
                                        <p:attrNameLst>
                                          <p:attrName>ppt_c</p:attrName>
                                        </p:attrNameLst>
                                      </p:cBhvr>
                                      <p:to>
                                        <a:srgbClr val="969696"/>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0099">
                                            <p:txEl>
                                              <p:pRg st="4" end="4"/>
                                            </p:txEl>
                                          </p:spTgt>
                                        </p:tgtEl>
                                        <p:attrNameLst>
                                          <p:attrName>style.visibility</p:attrName>
                                        </p:attrNameLst>
                                      </p:cBhvr>
                                      <p:to>
                                        <p:strVal val="visible"/>
                                      </p:to>
                                    </p:set>
                                  </p:childTnLst>
                                  <p:subTnLst>
                                    <p:animClr>
                                      <p:cBhvr override="childStyle">
                                        <p:cTn dur="1" fill="hold" display="0" masterRel="nextClick" afterEffect="1"/>
                                        <p:tgtEl>
                                          <p:spTgt spid="260099">
                                            <p:txEl>
                                              <p:pRg st="4" end="4"/>
                                            </p:txEl>
                                          </p:spTgt>
                                        </p:tgtEl>
                                        <p:attrNameLst>
                                          <p:attrName>ppt_c</p:attrName>
                                        </p:attrNameLst>
                                      </p:cBhvr>
                                      <p:to>
                                        <a:srgbClr val="969696"/>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0099">
                                            <p:txEl>
                                              <p:pRg st="5" end="5"/>
                                            </p:txEl>
                                          </p:spTgt>
                                        </p:tgtEl>
                                        <p:attrNameLst>
                                          <p:attrName>style.visibility</p:attrName>
                                        </p:attrNameLst>
                                      </p:cBhvr>
                                      <p:to>
                                        <p:strVal val="visible"/>
                                      </p:to>
                                    </p:set>
                                  </p:childTnLst>
                                  <p:subTnLst>
                                    <p:animClr>
                                      <p:cBhvr override="childStyle">
                                        <p:cTn dur="1" fill="hold" display="0" masterRel="nextClick" afterEffect="1"/>
                                        <p:tgtEl>
                                          <p:spTgt spid="260099">
                                            <p:txEl>
                                              <p:pRg st="5" end="5"/>
                                            </p:txEl>
                                          </p:spTgt>
                                        </p:tgtEl>
                                        <p:attrNameLst>
                                          <p:attrName>ppt_c</p:attrName>
                                        </p:attrNameLst>
                                      </p:cBhvr>
                                      <p:to>
                                        <a:srgbClr val="969696"/>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0099">
                                            <p:txEl>
                                              <p:pRg st="6" end="6"/>
                                            </p:txEl>
                                          </p:spTgt>
                                        </p:tgtEl>
                                        <p:attrNameLst>
                                          <p:attrName>style.visibility</p:attrName>
                                        </p:attrNameLst>
                                      </p:cBhvr>
                                      <p:to>
                                        <p:strVal val="visible"/>
                                      </p:to>
                                    </p:set>
                                  </p:childTnLst>
                                  <p:subTnLst>
                                    <p:animClr>
                                      <p:cBhvr override="childStyle">
                                        <p:cTn dur="1" fill="hold" display="0" masterRel="nextClick" afterEffect="1"/>
                                        <p:tgtEl>
                                          <p:spTgt spid="260099">
                                            <p:txEl>
                                              <p:pRg st="6" end="6"/>
                                            </p:txEl>
                                          </p:spTgt>
                                        </p:tgtEl>
                                        <p:attrNameLst>
                                          <p:attrName>ppt_c</p:attrName>
                                        </p:attrNameLst>
                                      </p:cBhvr>
                                      <p:to>
                                        <a:srgbClr val="969696"/>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0099">
                                            <p:txEl>
                                              <p:pRg st="7" end="7"/>
                                            </p:txEl>
                                          </p:spTgt>
                                        </p:tgtEl>
                                        <p:attrNameLst>
                                          <p:attrName>style.visibility</p:attrName>
                                        </p:attrNameLst>
                                      </p:cBhvr>
                                      <p:to>
                                        <p:strVal val="visible"/>
                                      </p:to>
                                    </p:set>
                                  </p:childTnLst>
                                  <p:subTnLst>
                                    <p:animClr>
                                      <p:cBhvr override="childStyle">
                                        <p:cTn dur="1" fill="hold" display="0" masterRel="nextClick" afterEffect="1"/>
                                        <p:tgtEl>
                                          <p:spTgt spid="260099">
                                            <p:txEl>
                                              <p:pRg st="7" end="7"/>
                                            </p:txEl>
                                          </p:spTgt>
                                        </p:tgtEl>
                                        <p:attrNameLst>
                                          <p:attrName>ppt_c</p:attrName>
                                        </p:attrNameLst>
                                      </p:cBhvr>
                                      <p:to>
                                        <a:srgbClr val="969696"/>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099" grpId="0" build="p" bldLvl="2"/>
    </p:bldLst>
  </p:timing>
</p:sld>
</file>

<file path=ppt/slides/slide2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Rectangle 2"/>
          <p:cNvSpPr>
            <a:spLocks noGrp="1" noChangeArrowheads="1"/>
          </p:cNvSpPr>
          <p:nvPr>
            <p:ph type="title" idx="4294967295"/>
          </p:nvPr>
        </p:nvSpPr>
        <p:spPr>
          <a:xfrm>
            <a:off x="1350963" y="214313"/>
            <a:ext cx="7793037" cy="1462087"/>
          </a:xfrm>
        </p:spPr>
        <p:txBody>
          <a:bodyPr/>
          <a:lstStyle/>
          <a:p>
            <a:pPr eaLnBrk="1" hangingPunct="1"/>
            <a:r>
              <a:rPr lang="en-US" smtClean="0"/>
              <a:t>Questions?</a:t>
            </a:r>
          </a:p>
        </p:txBody>
      </p:sp>
      <p:sp>
        <p:nvSpPr>
          <p:cNvPr id="3" name="Slide Number Placeholder 2"/>
          <p:cNvSpPr>
            <a:spLocks noGrp="1"/>
          </p:cNvSpPr>
          <p:nvPr>
            <p:ph type="sldNum" sz="quarter" idx="12"/>
          </p:nvPr>
        </p:nvSpPr>
        <p:spPr/>
        <p:txBody>
          <a:bodyPr/>
          <a:lstStyle/>
          <a:p>
            <a:pPr>
              <a:defRPr/>
            </a:pPr>
            <a:fld id="{193C4F32-5F53-4DA8-A041-9089F3E61399}" type="slidenum">
              <a:rPr lang="en-US" smtClean="0"/>
              <a:pPr>
                <a:defRPr/>
              </a:pPr>
              <a:t>238</a:t>
            </a:fld>
            <a:endParaRPr lang="en-US"/>
          </a:p>
        </p:txBody>
      </p:sp>
    </p:spTree>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6" name="Content Placeholder 2"/>
          <p:cNvSpPr>
            <a:spLocks noGrp="1"/>
          </p:cNvSpPr>
          <p:nvPr>
            <p:ph idx="1"/>
          </p:nvPr>
        </p:nvSpPr>
        <p:spPr>
          <a:xfrm>
            <a:off x="381000" y="0"/>
            <a:ext cx="8458200" cy="6553200"/>
          </a:xfrm>
        </p:spPr>
        <p:txBody>
          <a:bodyPr/>
          <a:lstStyle/>
          <a:p>
            <a:r>
              <a:rPr lang="en-US" sz="900" dirty="0" smtClean="0"/>
              <a:t>1. L.E. Baum, T. Petrie, G. </a:t>
            </a:r>
            <a:r>
              <a:rPr lang="en-US" sz="900" dirty="0" err="1" smtClean="0"/>
              <a:t>Soules</a:t>
            </a:r>
            <a:r>
              <a:rPr lang="en-US" sz="900" dirty="0" smtClean="0"/>
              <a:t>, and </a:t>
            </a:r>
            <a:r>
              <a:rPr lang="en-US" sz="900" dirty="0" err="1" smtClean="0"/>
              <a:t>N.Weiss</a:t>
            </a:r>
            <a:r>
              <a:rPr lang="en-US" sz="900" dirty="0" smtClean="0"/>
              <a:t>. A maximization technique occurring in the statistical analysis of probabilistic functions of Markov chains. Ann. Math. Statist., 41:164{171, 1970.</a:t>
            </a:r>
          </a:p>
          <a:p>
            <a:r>
              <a:rPr lang="en-US" sz="900" dirty="0" smtClean="0"/>
              <a:t>2. The </a:t>
            </a:r>
            <a:r>
              <a:rPr lang="en-US" sz="900" dirty="0" err="1" smtClean="0"/>
              <a:t>Wellcome</a:t>
            </a:r>
            <a:r>
              <a:rPr lang="en-US" sz="900" dirty="0" smtClean="0"/>
              <a:t> Trust Consortium. Genome-wide association study of 14,000 cases of seven common diseases and 3,000 shared controls. Nature, 447:661{678, 2007.3. Z. </a:t>
            </a:r>
            <a:r>
              <a:rPr lang="en-US" sz="900" dirty="0" err="1" smtClean="0"/>
              <a:t>Ghahramani</a:t>
            </a:r>
            <a:r>
              <a:rPr lang="en-US" sz="900" dirty="0" smtClean="0"/>
              <a:t> and M.I. Jordan. Factorial hidden Markov models. Mach. Learn., 29(2-3):245{273, 1997.</a:t>
            </a:r>
          </a:p>
          <a:p>
            <a:r>
              <a:rPr lang="en-US" sz="900" dirty="0" smtClean="0"/>
              <a:t>4. J. Kennedy, I.I. </a:t>
            </a:r>
            <a:r>
              <a:rPr lang="en-US" sz="900" dirty="0" err="1" smtClean="0"/>
              <a:t>Mandoiu</a:t>
            </a:r>
            <a:r>
              <a:rPr lang="en-US" sz="900" dirty="0" smtClean="0"/>
              <a:t>, and B. </a:t>
            </a:r>
            <a:r>
              <a:rPr lang="en-US" sz="900" dirty="0" err="1" smtClean="0"/>
              <a:t>Pasaniuc</a:t>
            </a:r>
            <a:r>
              <a:rPr lang="en-US" sz="900" dirty="0" smtClean="0"/>
              <a:t>. Genotype error detection using hidden </a:t>
            </a:r>
            <a:r>
              <a:rPr lang="en-US" sz="900" dirty="0" err="1" smtClean="0"/>
              <a:t>markov</a:t>
            </a:r>
            <a:r>
              <a:rPr lang="en-US" sz="900" dirty="0" smtClean="0"/>
              <a:t> models of haplotype diversity. Journal of Computational Biology, 15(9):1155{1171, 2008. </a:t>
            </a:r>
          </a:p>
          <a:p>
            <a:endParaRPr lang="en-US" sz="900" dirty="0" smtClean="0"/>
          </a:p>
          <a:p>
            <a:endParaRPr lang="en-US" sz="900" dirty="0" smtClean="0"/>
          </a:p>
          <a:p>
            <a:r>
              <a:rPr lang="en-US" sz="900" dirty="0" smtClean="0"/>
              <a:t>5. J. Kennedy, B. </a:t>
            </a:r>
            <a:r>
              <a:rPr lang="en-US" sz="900" dirty="0" err="1" smtClean="0"/>
              <a:t>Pasaniuc</a:t>
            </a:r>
            <a:r>
              <a:rPr lang="en-US" sz="900" dirty="0" smtClean="0"/>
              <a:t>, and I.I. </a:t>
            </a:r>
            <a:r>
              <a:rPr lang="en-US" sz="900" dirty="0" err="1" smtClean="0"/>
              <a:t>Mandoiu</a:t>
            </a:r>
            <a:r>
              <a:rPr lang="en-US" sz="900" dirty="0" smtClean="0"/>
              <a:t>. GEDI: Genotype error detection and imputation using hidden </a:t>
            </a:r>
            <a:r>
              <a:rPr lang="en-US" sz="900" dirty="0" err="1" smtClean="0"/>
              <a:t>markov</a:t>
            </a:r>
            <a:r>
              <a:rPr lang="en-US" sz="900" dirty="0" smtClean="0"/>
              <a:t> models of haplotype diversity, manuscript in preparation. software available at </a:t>
            </a:r>
            <a:r>
              <a:rPr lang="en-US" sz="900" dirty="0" err="1" smtClean="0"/>
              <a:t>at</a:t>
            </a:r>
            <a:r>
              <a:rPr lang="en-US" sz="900" dirty="0" smtClean="0"/>
              <a:t> http://dna.engr.uconn.edu/software/gedi/ .</a:t>
            </a:r>
          </a:p>
          <a:p>
            <a:r>
              <a:rPr lang="en-US" sz="900" dirty="0" smtClean="0"/>
              <a:t>6. G. Kimmel and R. Shamir. A block-free hidden Markov model for genotypes and its application to disease association. Journal of Computational Biology, 12:1243{1260, 2005.</a:t>
            </a:r>
          </a:p>
          <a:p>
            <a:r>
              <a:rPr lang="en-US" sz="900" dirty="0" smtClean="0"/>
              <a:t>7. Y. Li and G. R. </a:t>
            </a:r>
            <a:r>
              <a:rPr lang="en-US" sz="900" dirty="0" err="1" smtClean="0"/>
              <a:t>Abecasis</a:t>
            </a:r>
            <a:r>
              <a:rPr lang="en-US" sz="900" dirty="0" smtClean="0"/>
              <a:t>. Mach 1.0: Rapid haplotype reconstruction and missing genotype inference. American Journal of Human Genetics, 79:2290, 2006.</a:t>
            </a:r>
          </a:p>
          <a:p>
            <a:r>
              <a:rPr lang="en-US" sz="900" dirty="0" smtClean="0"/>
              <a:t>8. J. </a:t>
            </a:r>
            <a:r>
              <a:rPr lang="en-US" sz="900" dirty="0" err="1" smtClean="0"/>
              <a:t>Marchini</a:t>
            </a:r>
            <a:r>
              <a:rPr lang="en-US" sz="900" dirty="0" smtClean="0"/>
              <a:t>, C. Spencer, Y.Y. </a:t>
            </a:r>
            <a:r>
              <a:rPr lang="en-US" sz="900" dirty="0" err="1" smtClean="0"/>
              <a:t>Teo</a:t>
            </a:r>
            <a:r>
              <a:rPr lang="en-US" sz="900" dirty="0" smtClean="0"/>
              <a:t>, and P. Donnelly. A </a:t>
            </a:r>
            <a:r>
              <a:rPr lang="en-US" sz="900" dirty="0" err="1" smtClean="0"/>
              <a:t>bayesian</a:t>
            </a:r>
            <a:r>
              <a:rPr lang="en-US" sz="900" dirty="0" smtClean="0"/>
              <a:t> hierarchical mix </a:t>
            </a:r>
            <a:r>
              <a:rPr lang="en-US" sz="900" dirty="0" err="1" smtClean="0"/>
              <a:t>ture</a:t>
            </a:r>
            <a:r>
              <a:rPr lang="en-US" sz="900" dirty="0" smtClean="0"/>
              <a:t> model for genotype calling in a multi-cohort study. in preparation, 2007.</a:t>
            </a:r>
          </a:p>
          <a:p>
            <a:r>
              <a:rPr lang="en-US" sz="900" dirty="0" smtClean="0"/>
              <a:t>9. B. </a:t>
            </a:r>
            <a:r>
              <a:rPr lang="en-US" sz="900" dirty="0" err="1" smtClean="0"/>
              <a:t>Pasaniuc</a:t>
            </a:r>
            <a:r>
              <a:rPr lang="en-US" sz="900" dirty="0" smtClean="0"/>
              <a:t>, S. </a:t>
            </a:r>
            <a:r>
              <a:rPr lang="en-US" sz="900" dirty="0" err="1" smtClean="0"/>
              <a:t>Sankararaman</a:t>
            </a:r>
            <a:r>
              <a:rPr lang="en-US" sz="900" dirty="0" smtClean="0"/>
              <a:t>, G. Kimmel, and E. </a:t>
            </a:r>
            <a:r>
              <a:rPr lang="en-US" sz="900" dirty="0" err="1" smtClean="0"/>
              <a:t>Halperin</a:t>
            </a:r>
            <a:r>
              <a:rPr lang="en-US" sz="900" dirty="0" smtClean="0"/>
              <a:t>. Inference of locus-</a:t>
            </a:r>
            <a:r>
              <a:rPr lang="en-US" sz="900" dirty="0" err="1" smtClean="0"/>
              <a:t>specic</a:t>
            </a:r>
            <a:r>
              <a:rPr lang="en-US" sz="900" dirty="0" smtClean="0"/>
              <a:t> ancestry in closely related populations (under review).</a:t>
            </a:r>
          </a:p>
          <a:p>
            <a:r>
              <a:rPr lang="en-US" sz="900" dirty="0" smtClean="0"/>
              <a:t>10. E. J. Parra, A. </a:t>
            </a:r>
            <a:r>
              <a:rPr lang="en-US" sz="900" dirty="0" err="1" smtClean="0"/>
              <a:t>Marcini</a:t>
            </a:r>
            <a:r>
              <a:rPr lang="en-US" sz="900" dirty="0" smtClean="0"/>
              <a:t>, J. </a:t>
            </a:r>
            <a:r>
              <a:rPr lang="en-US" sz="900" dirty="0" err="1" smtClean="0"/>
              <a:t>Akey</a:t>
            </a:r>
            <a:r>
              <a:rPr lang="en-US" sz="900" dirty="0" smtClean="0"/>
              <a:t>, J. Martinson, M. A. </a:t>
            </a:r>
            <a:r>
              <a:rPr lang="en-US" sz="900" dirty="0" err="1" smtClean="0"/>
              <a:t>Batzer</a:t>
            </a:r>
            <a:r>
              <a:rPr lang="en-US" sz="900" dirty="0" smtClean="0"/>
              <a:t>, R. Cooper, T. For-</a:t>
            </a:r>
            <a:r>
              <a:rPr lang="en-US" sz="900" dirty="0" err="1" smtClean="0"/>
              <a:t>rester</a:t>
            </a:r>
            <a:r>
              <a:rPr lang="en-US" sz="900" dirty="0" smtClean="0"/>
              <a:t>, D. B. Allison, R. </a:t>
            </a:r>
            <a:r>
              <a:rPr lang="en-US" sz="900" dirty="0" err="1" smtClean="0"/>
              <a:t>Deka</a:t>
            </a:r>
            <a:r>
              <a:rPr lang="en-US" sz="900" dirty="0" smtClean="0"/>
              <a:t>, R. E. Ferrell, et al. Estimating </a:t>
            </a:r>
            <a:r>
              <a:rPr lang="en-US" sz="900" dirty="0" err="1" smtClean="0"/>
              <a:t>african</a:t>
            </a:r>
            <a:r>
              <a:rPr lang="en-US" sz="900" dirty="0" smtClean="0"/>
              <a:t> </a:t>
            </a:r>
            <a:r>
              <a:rPr lang="en-US" sz="900" dirty="0" err="1" smtClean="0"/>
              <a:t>american</a:t>
            </a:r>
            <a:r>
              <a:rPr lang="en-US" sz="900" dirty="0" smtClean="0"/>
              <a:t> admixture proportions by use of population-</a:t>
            </a:r>
            <a:r>
              <a:rPr lang="en-US" sz="900" dirty="0" err="1" smtClean="0"/>
              <a:t>specic</a:t>
            </a:r>
            <a:r>
              <a:rPr lang="en-US" sz="900" dirty="0" smtClean="0"/>
              <a:t> alleles. Am J Hum Genet, 63(6):1839{1851, December 1998.</a:t>
            </a:r>
          </a:p>
          <a:p>
            <a:r>
              <a:rPr lang="en-US" sz="900" dirty="0" smtClean="0"/>
              <a:t>11. P. </a:t>
            </a:r>
            <a:r>
              <a:rPr lang="en-US" sz="900" dirty="0" err="1" smtClean="0"/>
              <a:t>Rastas</a:t>
            </a:r>
            <a:r>
              <a:rPr lang="en-US" sz="900" dirty="0" smtClean="0"/>
              <a:t>, M. </a:t>
            </a:r>
            <a:r>
              <a:rPr lang="en-US" sz="900" dirty="0" err="1" smtClean="0"/>
              <a:t>Koivisto</a:t>
            </a:r>
            <a:r>
              <a:rPr lang="en-US" sz="900" dirty="0" smtClean="0"/>
              <a:t>, H. </a:t>
            </a:r>
            <a:r>
              <a:rPr lang="en-US" sz="900" dirty="0" err="1" smtClean="0"/>
              <a:t>Mannila</a:t>
            </a:r>
            <a:r>
              <a:rPr lang="en-US" sz="900" dirty="0" smtClean="0"/>
              <a:t>, and E. </a:t>
            </a:r>
            <a:r>
              <a:rPr lang="en-US" sz="900" dirty="0" err="1" smtClean="0"/>
              <a:t>Ukkonen</a:t>
            </a:r>
            <a:r>
              <a:rPr lang="en-US" sz="900" dirty="0" smtClean="0"/>
              <a:t>. Phasing genotypes using a hidden Markov model. In I.I. </a:t>
            </a:r>
            <a:r>
              <a:rPr lang="en-US" sz="900" dirty="0" err="1" smtClean="0"/>
              <a:t>Mandoiu</a:t>
            </a:r>
            <a:r>
              <a:rPr lang="en-US" sz="900" dirty="0" smtClean="0"/>
              <a:t> and A. </a:t>
            </a:r>
            <a:r>
              <a:rPr lang="en-US" sz="900" dirty="0" err="1" smtClean="0"/>
              <a:t>Zelikovsky</a:t>
            </a:r>
            <a:r>
              <a:rPr lang="en-US" sz="900" dirty="0" smtClean="0"/>
              <a:t>, editors, Bioinformatics </a:t>
            </a:r>
            <a:r>
              <a:rPr lang="fr-FR" sz="900" dirty="0" err="1" smtClean="0"/>
              <a:t>Algorithms</a:t>
            </a:r>
            <a:r>
              <a:rPr lang="fr-FR" sz="900" dirty="0" smtClean="0"/>
              <a:t>: Techniques and Applications, pages 355{372. </a:t>
            </a:r>
            <a:r>
              <a:rPr lang="fr-FR" sz="900" dirty="0" err="1" smtClean="0"/>
              <a:t>Wiley</a:t>
            </a:r>
            <a:r>
              <a:rPr lang="fr-FR" sz="900" dirty="0" smtClean="0"/>
              <a:t>, 2008.</a:t>
            </a:r>
          </a:p>
          <a:p>
            <a:r>
              <a:rPr lang="en-US" sz="900" dirty="0" smtClean="0"/>
              <a:t>12. D. Reich and Patterson N. Will admixture mapping work to </a:t>
            </a:r>
            <a:r>
              <a:rPr lang="en-US" sz="900" dirty="0" err="1" smtClean="0"/>
              <a:t>nd</a:t>
            </a:r>
            <a:r>
              <a:rPr lang="en-US" sz="900" dirty="0" smtClean="0"/>
              <a:t> disease genes? </a:t>
            </a:r>
            <a:r>
              <a:rPr lang="en-US" sz="900" dirty="0" err="1" smtClean="0"/>
              <a:t>Philos</a:t>
            </a:r>
            <a:r>
              <a:rPr lang="en-US" sz="900" dirty="0" smtClean="0"/>
              <a:t> Trans R Soc </a:t>
            </a:r>
            <a:r>
              <a:rPr lang="en-US" sz="900" dirty="0" err="1" smtClean="0"/>
              <a:t>Lond</a:t>
            </a:r>
            <a:r>
              <a:rPr lang="en-US" sz="900" dirty="0" smtClean="0"/>
              <a:t> B </a:t>
            </a:r>
            <a:r>
              <a:rPr lang="en-US" sz="900" dirty="0" err="1" smtClean="0"/>
              <a:t>Biol</a:t>
            </a:r>
            <a:r>
              <a:rPr lang="en-US" sz="900" dirty="0" smtClean="0"/>
              <a:t> </a:t>
            </a:r>
            <a:r>
              <a:rPr lang="en-US" sz="900" dirty="0" err="1" smtClean="0"/>
              <a:t>Sci</a:t>
            </a:r>
            <a:r>
              <a:rPr lang="en-US" sz="900" dirty="0" smtClean="0"/>
              <a:t>, 360:1605{1607, 2005.</a:t>
            </a:r>
          </a:p>
          <a:p>
            <a:r>
              <a:rPr lang="en-US" sz="900" dirty="0" smtClean="0"/>
              <a:t>13. S. </a:t>
            </a:r>
            <a:r>
              <a:rPr lang="en-US" sz="900" dirty="0" err="1" smtClean="0"/>
              <a:t>Sankararaman</a:t>
            </a:r>
            <a:r>
              <a:rPr lang="en-US" sz="900" dirty="0" smtClean="0"/>
              <a:t>, G. Kimmel, E. </a:t>
            </a:r>
            <a:r>
              <a:rPr lang="en-US" sz="900" dirty="0" err="1" smtClean="0"/>
              <a:t>Halperin</a:t>
            </a:r>
            <a:r>
              <a:rPr lang="en-US" sz="900" dirty="0" smtClean="0"/>
              <a:t>, and M.I. Jordan. On the inference of ancestries in admixed populations. Genome Research, (18):668{675, 2008.</a:t>
            </a:r>
          </a:p>
          <a:p>
            <a:r>
              <a:rPr lang="en-US" sz="900" dirty="0" smtClean="0"/>
              <a:t>14. S. </a:t>
            </a:r>
            <a:r>
              <a:rPr lang="en-US" sz="900" dirty="0" err="1" smtClean="0"/>
              <a:t>Sankararaman</a:t>
            </a:r>
            <a:r>
              <a:rPr lang="en-US" sz="900" dirty="0" smtClean="0"/>
              <a:t>, S. Sridhar, G. Kimmel, and E. </a:t>
            </a:r>
            <a:r>
              <a:rPr lang="en-US" sz="900" dirty="0" err="1" smtClean="0"/>
              <a:t>Halperin</a:t>
            </a:r>
            <a:r>
              <a:rPr lang="en-US" sz="900" dirty="0" smtClean="0"/>
              <a:t>. Estimating local ancestry in admixed populations. American Journal of Human Genetics, 8(2):290{303,2008.</a:t>
            </a:r>
          </a:p>
          <a:p>
            <a:r>
              <a:rPr lang="en-US" sz="900" dirty="0" smtClean="0"/>
              <a:t>15. P. </a:t>
            </a:r>
            <a:r>
              <a:rPr lang="en-US" sz="900" dirty="0" err="1" smtClean="0"/>
              <a:t>Scheet</a:t>
            </a:r>
            <a:r>
              <a:rPr lang="en-US" sz="900" dirty="0" smtClean="0"/>
              <a:t> and M. Stephens. A fast and </a:t>
            </a:r>
            <a:r>
              <a:rPr lang="en-US" sz="900" dirty="0" err="1" smtClean="0"/>
              <a:t>exible</a:t>
            </a:r>
            <a:r>
              <a:rPr lang="en-US" sz="900" dirty="0" smtClean="0"/>
              <a:t> statistical model for large-scale population genotype data: applications to inferring missing genotypes and </a:t>
            </a:r>
            <a:r>
              <a:rPr lang="en-US" sz="900" dirty="0" err="1" smtClean="0"/>
              <a:t>haplotypicphase</a:t>
            </a:r>
            <a:r>
              <a:rPr lang="en-US" sz="900" dirty="0" smtClean="0"/>
              <a:t>. American Journal of Human Genetics, 78:629{644, 2006.16. R. Schwartz. Algorithms for association study design using a generalized model of haplotype conservation. In Proc. CSB, pages 90{97, 2004.</a:t>
            </a:r>
          </a:p>
          <a:p>
            <a:r>
              <a:rPr lang="de-DE" sz="900" dirty="0" smtClean="0"/>
              <a:t>17. M. W. Smith, N. Patterson, J. A. Lautenberger, A. L. Truelove, G. J. McDonald, </a:t>
            </a:r>
            <a:r>
              <a:rPr lang="en-US" sz="900" dirty="0" err="1" smtClean="0"/>
              <a:t>A.Waliszewska</a:t>
            </a:r>
            <a:r>
              <a:rPr lang="en-US" sz="900" dirty="0" smtClean="0"/>
              <a:t>, B. D. </a:t>
            </a:r>
            <a:r>
              <a:rPr lang="en-US" sz="900" dirty="0" err="1" smtClean="0"/>
              <a:t>Kessing</a:t>
            </a:r>
            <a:r>
              <a:rPr lang="en-US" sz="900" dirty="0" smtClean="0"/>
              <a:t>, M. J. </a:t>
            </a:r>
            <a:r>
              <a:rPr lang="en-US" sz="900" dirty="0" err="1" smtClean="0"/>
              <a:t>Malasky</a:t>
            </a:r>
            <a:r>
              <a:rPr lang="en-US" sz="900" dirty="0" smtClean="0"/>
              <a:t>, C. </a:t>
            </a:r>
            <a:r>
              <a:rPr lang="en-US" sz="900" dirty="0" err="1" smtClean="0"/>
              <a:t>Scafe</a:t>
            </a:r>
            <a:r>
              <a:rPr lang="en-US" sz="900" dirty="0" smtClean="0"/>
              <a:t>, E. Le, et al. A high-density admixture map for disease gene discovery in </a:t>
            </a:r>
            <a:r>
              <a:rPr lang="en-US" sz="900" dirty="0" err="1" smtClean="0"/>
              <a:t>african</a:t>
            </a:r>
            <a:r>
              <a:rPr lang="en-US" sz="900" dirty="0" smtClean="0"/>
              <a:t> </a:t>
            </a:r>
            <a:r>
              <a:rPr lang="en-US" sz="900" dirty="0" err="1" smtClean="0"/>
              <a:t>americans</a:t>
            </a:r>
            <a:r>
              <a:rPr lang="en-US" sz="900" dirty="0" smtClean="0"/>
              <a:t>. Am J Hum Genet,74(5):1001{1013, May 2004.</a:t>
            </a:r>
          </a:p>
          <a:p>
            <a:r>
              <a:rPr lang="en-US" sz="900" dirty="0" smtClean="0"/>
              <a:t>18. A. </a:t>
            </a:r>
            <a:r>
              <a:rPr lang="en-US" sz="900" dirty="0" err="1" smtClean="0"/>
              <a:t>Sundquist</a:t>
            </a:r>
            <a:r>
              <a:rPr lang="en-US" sz="900" dirty="0" smtClean="0"/>
              <a:t>, E. </a:t>
            </a:r>
            <a:r>
              <a:rPr lang="en-US" sz="900" dirty="0" err="1" smtClean="0"/>
              <a:t>Fratkin</a:t>
            </a:r>
            <a:r>
              <a:rPr lang="en-US" sz="900" dirty="0" smtClean="0"/>
              <a:t>, C.B. Do, and S. </a:t>
            </a:r>
            <a:r>
              <a:rPr lang="en-US" sz="900" dirty="0" err="1" smtClean="0"/>
              <a:t>Batzoglou</a:t>
            </a:r>
            <a:r>
              <a:rPr lang="en-US" sz="900" dirty="0" smtClean="0"/>
              <a:t>. </a:t>
            </a:r>
            <a:r>
              <a:rPr lang="en-US" sz="900" dirty="0" err="1" smtClean="0"/>
              <a:t>Eect</a:t>
            </a:r>
            <a:r>
              <a:rPr lang="en-US" sz="900" dirty="0" smtClean="0"/>
              <a:t> of genetic divergence in identifying ancestral origin using HAPAA. Genome Research, 18(4):676{682,2008.</a:t>
            </a:r>
          </a:p>
          <a:p>
            <a:r>
              <a:rPr lang="en-US" sz="900" dirty="0" smtClean="0"/>
              <a:t>19. H. Tang, M. Coram, P. Wang, X. Zhu, and N. </a:t>
            </a:r>
            <a:r>
              <a:rPr lang="en-US" sz="900" dirty="0" err="1" smtClean="0"/>
              <a:t>Risch</a:t>
            </a:r>
            <a:r>
              <a:rPr lang="en-US" sz="900" dirty="0" smtClean="0"/>
              <a:t>. Reconstructing genetic ancestry blocks in admixed individuals. Am J Hum Genet, 79:1{12, 2006.</a:t>
            </a:r>
          </a:p>
          <a:p>
            <a:r>
              <a:rPr lang="en-US" sz="900" dirty="0" smtClean="0"/>
              <a:t>20. H. Tang, </a:t>
            </a:r>
            <a:r>
              <a:rPr lang="en-US" sz="900" dirty="0" err="1" smtClean="0"/>
              <a:t>Peng</a:t>
            </a:r>
            <a:r>
              <a:rPr lang="en-US" sz="900" dirty="0" smtClean="0"/>
              <a:t> J., and Pei Wang </a:t>
            </a:r>
            <a:r>
              <a:rPr lang="en-US" sz="900" dirty="0" err="1" smtClean="0"/>
              <a:t>P.and</a:t>
            </a:r>
            <a:r>
              <a:rPr lang="en-US" sz="900" dirty="0" smtClean="0"/>
              <a:t> </a:t>
            </a:r>
            <a:r>
              <a:rPr lang="en-US" sz="900" dirty="0" err="1" smtClean="0"/>
              <a:t>Risch</a:t>
            </a:r>
            <a:r>
              <a:rPr lang="en-US" sz="900" dirty="0" smtClean="0"/>
              <a:t> N.J. Estimation of individual admixture: Analytical and study design considerations. Genetic Epidemiology, 28:289{</a:t>
            </a:r>
          </a:p>
          <a:p>
            <a:r>
              <a:rPr lang="en-US" sz="900" dirty="0" smtClean="0"/>
              <a:t>301, 2005.</a:t>
            </a:r>
          </a:p>
          <a:p>
            <a:r>
              <a:rPr lang="en-US" sz="900" dirty="0" smtClean="0"/>
              <a:t>21. C. </a:t>
            </a:r>
            <a:r>
              <a:rPr lang="en-US" sz="900" dirty="0" err="1" smtClean="0"/>
              <a:t>Tian</a:t>
            </a:r>
            <a:r>
              <a:rPr lang="en-US" sz="900" dirty="0" smtClean="0"/>
              <a:t>, D. A. Hinds, R. </a:t>
            </a:r>
            <a:r>
              <a:rPr lang="en-US" sz="900" dirty="0" err="1" smtClean="0"/>
              <a:t>Shigeta</a:t>
            </a:r>
            <a:r>
              <a:rPr lang="en-US" sz="900" dirty="0" smtClean="0"/>
              <a:t>, R. Kittles, D. G. Ballinger, and M. F. </a:t>
            </a:r>
            <a:r>
              <a:rPr lang="en-US" sz="900" dirty="0" err="1" smtClean="0"/>
              <a:t>Seldin</a:t>
            </a:r>
            <a:r>
              <a:rPr lang="en-US" sz="900" dirty="0" smtClean="0"/>
              <a:t>. A</a:t>
            </a:r>
          </a:p>
          <a:p>
            <a:r>
              <a:rPr lang="en-US" sz="900" dirty="0" err="1" smtClean="0"/>
              <a:t>genomewide</a:t>
            </a:r>
            <a:r>
              <a:rPr lang="en-US" sz="900" dirty="0" smtClean="0"/>
              <a:t> single-nucleotide-polymorphism panel with high ancestry information</a:t>
            </a:r>
          </a:p>
          <a:p>
            <a:r>
              <a:rPr lang="en-US" sz="900" dirty="0" smtClean="0"/>
              <a:t>for African American admixture mapping. Am J Hum Genet, 79:640{649, 2006.</a:t>
            </a:r>
          </a:p>
          <a:p>
            <a:r>
              <a:rPr lang="en-US" sz="900" dirty="0" smtClean="0"/>
              <a:t>22. http://www.hapmap.org/.</a:t>
            </a:r>
          </a:p>
        </p:txBody>
      </p:sp>
      <p:sp>
        <p:nvSpPr>
          <p:cNvPr id="3" name="Slide Number Placeholder 2"/>
          <p:cNvSpPr>
            <a:spLocks noGrp="1"/>
          </p:cNvSpPr>
          <p:nvPr>
            <p:ph type="sldNum" sz="quarter" idx="12"/>
          </p:nvPr>
        </p:nvSpPr>
        <p:spPr/>
        <p:txBody>
          <a:bodyPr/>
          <a:lstStyle/>
          <a:p>
            <a:pPr>
              <a:defRPr/>
            </a:pPr>
            <a:fld id="{33F715B6-B6C2-4407-8CFF-EAACF463792E}" type="slidenum">
              <a:rPr lang="en-US" smtClean="0"/>
              <a:pPr>
                <a:defRPr/>
              </a:pPr>
              <a:t>239</a:t>
            </a:fld>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914400" y="457200"/>
            <a:ext cx="7793038" cy="1462088"/>
          </a:xfrm>
        </p:spPr>
        <p:txBody>
          <a:bodyPr/>
          <a:lstStyle/>
          <a:p>
            <a:pPr eaLnBrk="1" hangingPunct="1"/>
            <a:r>
              <a:rPr lang="en-US" sz="3600" smtClean="0"/>
              <a:t>Genotype Error Detection- </a:t>
            </a:r>
            <a:br>
              <a:rPr lang="en-US" sz="3600" smtClean="0"/>
            </a:br>
            <a:r>
              <a:rPr lang="en-US" sz="3600" smtClean="0"/>
              <a:t>Likelihood Sensitivity Approach to Error Detection</a:t>
            </a:r>
          </a:p>
        </p:txBody>
      </p:sp>
      <p:sp>
        <p:nvSpPr>
          <p:cNvPr id="49155" name="Rectangle 5"/>
          <p:cNvSpPr>
            <a:spLocks noChangeArrowheads="1"/>
          </p:cNvSpPr>
          <p:nvPr/>
        </p:nvSpPr>
        <p:spPr bwMode="auto">
          <a:xfrm>
            <a:off x="381000" y="1981200"/>
            <a:ext cx="5638800" cy="4724400"/>
          </a:xfrm>
          <a:prstGeom prst="rect">
            <a:avLst/>
          </a:prstGeom>
          <a:noFill/>
          <a:ln w="9525">
            <a:noFill/>
            <a:miter lim="800000"/>
            <a:headEnd/>
            <a:tailEnd/>
          </a:ln>
        </p:spPr>
        <p:txBody>
          <a:bodyPr/>
          <a:lstStyle/>
          <a:p>
            <a:pPr marL="342900" indent="-342900">
              <a:spcBef>
                <a:spcPts val="600"/>
              </a:spcBef>
              <a:buClr>
                <a:schemeClr val="folHlink"/>
              </a:buClr>
              <a:buSzPct val="60000"/>
              <a:buFont typeface="Wingdings" pitchFamily="2" charset="2"/>
              <a:buChar char="n"/>
            </a:pPr>
            <a:r>
              <a:rPr lang="en-US" sz="2400" dirty="0"/>
              <a:t>[Becker et al. 06] Implementation in FAMHAP Software</a:t>
            </a:r>
          </a:p>
          <a:p>
            <a:pPr marL="342900" indent="-342900">
              <a:spcBef>
                <a:spcPts val="600"/>
              </a:spcBef>
              <a:buClr>
                <a:schemeClr val="folHlink"/>
              </a:buClr>
              <a:buSzPct val="60000"/>
              <a:buFont typeface="Wingdings" pitchFamily="2" charset="2"/>
              <a:buChar char="n"/>
            </a:pPr>
            <a:r>
              <a:rPr lang="en-US" sz="2400" dirty="0"/>
              <a:t>Window-based algorithm</a:t>
            </a:r>
          </a:p>
          <a:p>
            <a:pPr marL="742950" lvl="1" indent="-285750">
              <a:spcBef>
                <a:spcPts val="600"/>
              </a:spcBef>
              <a:buClr>
                <a:schemeClr val="hlink"/>
              </a:buClr>
              <a:buSzPct val="55000"/>
              <a:buFont typeface="Wingdings" pitchFamily="2" charset="2"/>
              <a:buChar char="n"/>
            </a:pPr>
            <a:r>
              <a:rPr lang="en-US" sz="2000" dirty="0"/>
              <a:t>For each window including the SNP under test, generate list of H most frequent haplotypes (default H=50)</a:t>
            </a:r>
          </a:p>
          <a:p>
            <a:pPr marL="742950" lvl="1" indent="-285750">
              <a:spcBef>
                <a:spcPts val="600"/>
              </a:spcBef>
              <a:buClr>
                <a:schemeClr val="hlink"/>
              </a:buClr>
              <a:buSzPct val="55000"/>
              <a:buFont typeface="Wingdings" pitchFamily="2" charset="2"/>
              <a:buChar char="n"/>
            </a:pPr>
            <a:r>
              <a:rPr lang="en-US" sz="2000" dirty="0"/>
              <a:t>Find most likely trio </a:t>
            </a:r>
            <a:r>
              <a:rPr lang="en-US" sz="2000" dirty="0" err="1"/>
              <a:t>phasings</a:t>
            </a:r>
            <a:r>
              <a:rPr lang="en-US" sz="2000" dirty="0"/>
              <a:t> by pruned search over the H</a:t>
            </a:r>
            <a:r>
              <a:rPr lang="en-US" sz="2000" baseline="30000" dirty="0"/>
              <a:t>4</a:t>
            </a:r>
            <a:r>
              <a:rPr lang="en-US" sz="2000" dirty="0"/>
              <a:t> quadruples of frequent haplotypes</a:t>
            </a:r>
          </a:p>
          <a:p>
            <a:pPr marL="742950" lvl="1" indent="-285750">
              <a:spcBef>
                <a:spcPts val="600"/>
              </a:spcBef>
              <a:buClr>
                <a:schemeClr val="hlink"/>
              </a:buClr>
              <a:buSzPct val="55000"/>
              <a:buFont typeface="Wingdings" pitchFamily="2" charset="2"/>
              <a:buChar char="n"/>
            </a:pPr>
            <a:r>
              <a:rPr lang="en-US" sz="2000" dirty="0"/>
              <a:t>Flag genotype as an error if L(T’)/L(T) &gt; R for </a:t>
            </a:r>
            <a:r>
              <a:rPr lang="en-US" sz="2000" b="1" i="1" dirty="0"/>
              <a:t>at least one window</a:t>
            </a:r>
          </a:p>
          <a:p>
            <a:pPr marL="342900" indent="-342900">
              <a:spcBef>
                <a:spcPts val="600"/>
              </a:spcBef>
              <a:buClr>
                <a:schemeClr val="hlink"/>
              </a:buClr>
              <a:buSzPct val="55000"/>
              <a:buFont typeface="Wingdings" pitchFamily="2" charset="2"/>
              <a:buChar char="n"/>
            </a:pPr>
            <a:endParaRPr lang="en-US" sz="2000" b="1" i="1" dirty="0"/>
          </a:p>
        </p:txBody>
      </p:sp>
      <p:grpSp>
        <p:nvGrpSpPr>
          <p:cNvPr id="49156" name="Group 70"/>
          <p:cNvGrpSpPr>
            <a:grpSpLocks/>
          </p:cNvGrpSpPr>
          <p:nvPr/>
        </p:nvGrpSpPr>
        <p:grpSpPr bwMode="auto">
          <a:xfrm>
            <a:off x="5867400" y="1676400"/>
            <a:ext cx="3352800" cy="2438400"/>
            <a:chOff x="3696" y="1584"/>
            <a:chExt cx="2112" cy="1536"/>
          </a:xfrm>
        </p:grpSpPr>
        <p:sp>
          <p:nvSpPr>
            <p:cNvPr id="49157" name="Rectangle 69"/>
            <p:cNvSpPr>
              <a:spLocks noChangeArrowheads="1"/>
            </p:cNvSpPr>
            <p:nvPr/>
          </p:nvSpPr>
          <p:spPr bwMode="auto">
            <a:xfrm>
              <a:off x="4896" y="1584"/>
              <a:ext cx="144" cy="1536"/>
            </a:xfrm>
            <a:prstGeom prst="rect">
              <a:avLst/>
            </a:prstGeom>
            <a:solidFill>
              <a:schemeClr val="accent1">
                <a:alpha val="50195"/>
              </a:schemeClr>
            </a:solidFill>
            <a:ln w="9525">
              <a:solidFill>
                <a:schemeClr val="tx1"/>
              </a:solidFill>
              <a:miter lim="800000"/>
              <a:headEnd/>
              <a:tailEnd/>
            </a:ln>
          </p:spPr>
          <p:txBody>
            <a:bodyPr wrap="none" anchor="ctr"/>
            <a:lstStyle/>
            <a:p>
              <a:pPr eaLnBrk="0" hangingPunct="0"/>
              <a:endParaRPr lang="en-US"/>
            </a:p>
          </p:txBody>
        </p:sp>
        <p:sp>
          <p:nvSpPr>
            <p:cNvPr id="49158" name="Line 12"/>
            <p:cNvSpPr>
              <a:spLocks noChangeShapeType="1"/>
            </p:cNvSpPr>
            <p:nvPr/>
          </p:nvSpPr>
          <p:spPr bwMode="auto">
            <a:xfrm>
              <a:off x="4512" y="2160"/>
              <a:ext cx="672" cy="0"/>
            </a:xfrm>
            <a:prstGeom prst="line">
              <a:avLst/>
            </a:prstGeom>
            <a:noFill/>
            <a:ln w="28575">
              <a:solidFill>
                <a:schemeClr val="tx1"/>
              </a:solidFill>
              <a:round/>
              <a:headEnd type="diamond" w="med" len="med"/>
              <a:tailEnd type="diamond" w="med" len="med"/>
            </a:ln>
          </p:spPr>
          <p:txBody>
            <a:bodyPr/>
            <a:lstStyle/>
            <a:p>
              <a:endParaRPr lang="en-US"/>
            </a:p>
          </p:txBody>
        </p:sp>
        <p:sp>
          <p:nvSpPr>
            <p:cNvPr id="49159" name="Line 51"/>
            <p:cNvSpPr>
              <a:spLocks noChangeShapeType="1"/>
            </p:cNvSpPr>
            <p:nvPr/>
          </p:nvSpPr>
          <p:spPr bwMode="auto">
            <a:xfrm>
              <a:off x="4608" y="2016"/>
              <a:ext cx="624" cy="0"/>
            </a:xfrm>
            <a:prstGeom prst="line">
              <a:avLst/>
            </a:prstGeom>
            <a:noFill/>
            <a:ln w="28575">
              <a:solidFill>
                <a:schemeClr val="tx1"/>
              </a:solidFill>
              <a:round/>
              <a:headEnd type="diamond" w="med" len="med"/>
              <a:tailEnd type="diamond" w="med" len="med"/>
            </a:ln>
          </p:spPr>
          <p:txBody>
            <a:bodyPr/>
            <a:lstStyle/>
            <a:p>
              <a:endParaRPr lang="en-US"/>
            </a:p>
          </p:txBody>
        </p:sp>
        <p:sp>
          <p:nvSpPr>
            <p:cNvPr id="49160" name="Line 54"/>
            <p:cNvSpPr>
              <a:spLocks noChangeShapeType="1"/>
            </p:cNvSpPr>
            <p:nvPr/>
          </p:nvSpPr>
          <p:spPr bwMode="auto">
            <a:xfrm>
              <a:off x="4704" y="1872"/>
              <a:ext cx="576" cy="0"/>
            </a:xfrm>
            <a:prstGeom prst="line">
              <a:avLst/>
            </a:prstGeom>
            <a:noFill/>
            <a:ln w="28575">
              <a:solidFill>
                <a:schemeClr val="hlink"/>
              </a:solidFill>
              <a:round/>
              <a:headEnd type="diamond" w="med" len="med"/>
              <a:tailEnd type="diamond" w="med" len="med"/>
            </a:ln>
          </p:spPr>
          <p:txBody>
            <a:bodyPr/>
            <a:lstStyle/>
            <a:p>
              <a:endParaRPr lang="en-US"/>
            </a:p>
          </p:txBody>
        </p:sp>
        <p:sp>
          <p:nvSpPr>
            <p:cNvPr id="49161" name="Line 57"/>
            <p:cNvSpPr>
              <a:spLocks noChangeShapeType="1"/>
            </p:cNvSpPr>
            <p:nvPr/>
          </p:nvSpPr>
          <p:spPr bwMode="auto">
            <a:xfrm>
              <a:off x="4800" y="1728"/>
              <a:ext cx="576" cy="0"/>
            </a:xfrm>
            <a:prstGeom prst="line">
              <a:avLst/>
            </a:prstGeom>
            <a:noFill/>
            <a:ln w="28575">
              <a:solidFill>
                <a:schemeClr val="tx1"/>
              </a:solidFill>
              <a:round/>
              <a:headEnd type="diamond" w="med" len="med"/>
              <a:tailEnd type="diamond" w="med" len="med"/>
            </a:ln>
          </p:spPr>
          <p:txBody>
            <a:bodyPr/>
            <a:lstStyle/>
            <a:p>
              <a:endParaRPr lang="en-US"/>
            </a:p>
          </p:txBody>
        </p:sp>
        <p:sp>
          <p:nvSpPr>
            <p:cNvPr id="49162" name="Text Box 62"/>
            <p:cNvSpPr txBox="1">
              <a:spLocks noChangeArrowheads="1"/>
            </p:cNvSpPr>
            <p:nvPr/>
          </p:nvSpPr>
          <p:spPr bwMode="auto">
            <a:xfrm>
              <a:off x="3696" y="2341"/>
              <a:ext cx="2112" cy="493"/>
            </a:xfrm>
            <a:prstGeom prst="rect">
              <a:avLst/>
            </a:prstGeom>
            <a:noFill/>
            <a:ln w="9525">
              <a:noFill/>
              <a:miter lim="800000"/>
              <a:headEnd/>
              <a:tailEnd/>
            </a:ln>
          </p:spPr>
          <p:txBody>
            <a:bodyPr>
              <a:spAutoFit/>
            </a:bodyPr>
            <a:lstStyle/>
            <a:p>
              <a:pPr eaLnBrk="0" hangingPunct="0">
                <a:lnSpc>
                  <a:spcPct val="50000"/>
                </a:lnSpc>
                <a:spcBef>
                  <a:spcPct val="50000"/>
                </a:spcBef>
              </a:pPr>
              <a:r>
                <a:rPr lang="en-US"/>
                <a:t>Mother  …201012 1 02210...</a:t>
              </a:r>
            </a:p>
            <a:p>
              <a:pPr eaLnBrk="0" hangingPunct="0">
                <a:lnSpc>
                  <a:spcPct val="50000"/>
                </a:lnSpc>
                <a:spcBef>
                  <a:spcPct val="50000"/>
                </a:spcBef>
              </a:pPr>
              <a:r>
                <a:rPr lang="en-US"/>
                <a:t>Father   …201202 2 10211...</a:t>
              </a:r>
            </a:p>
            <a:p>
              <a:pPr eaLnBrk="0" hangingPunct="0">
                <a:lnSpc>
                  <a:spcPct val="50000"/>
                </a:lnSpc>
                <a:spcBef>
                  <a:spcPct val="50000"/>
                </a:spcBef>
              </a:pPr>
              <a:r>
                <a:rPr lang="en-US"/>
                <a:t>Child     …000120 </a:t>
              </a:r>
              <a:r>
                <a:rPr lang="en-US">
                  <a:solidFill>
                    <a:schemeClr val="hlink"/>
                  </a:solidFill>
                </a:rPr>
                <a:t>2 </a:t>
              </a:r>
              <a:r>
                <a:rPr lang="en-US"/>
                <a:t>21021...</a:t>
              </a:r>
            </a:p>
          </p:txBody>
        </p:sp>
        <p:sp>
          <p:nvSpPr>
            <p:cNvPr id="49163" name="Line 66"/>
            <p:cNvSpPr>
              <a:spLocks noChangeShapeType="1"/>
            </p:cNvSpPr>
            <p:nvPr/>
          </p:nvSpPr>
          <p:spPr bwMode="auto">
            <a:xfrm flipV="1">
              <a:off x="4896" y="2256"/>
              <a:ext cx="0" cy="528"/>
            </a:xfrm>
            <a:prstGeom prst="line">
              <a:avLst/>
            </a:prstGeom>
            <a:noFill/>
            <a:ln w="12700" cap="rnd">
              <a:solidFill>
                <a:srgbClr val="003366"/>
              </a:solidFill>
              <a:prstDash val="sysDot"/>
              <a:round/>
              <a:headEnd/>
              <a:tailEnd/>
            </a:ln>
          </p:spPr>
          <p:txBody>
            <a:bodyPr/>
            <a:lstStyle/>
            <a:p>
              <a:endParaRPr lang="en-US"/>
            </a:p>
          </p:txBody>
        </p:sp>
      </p:grpSp>
      <p:sp>
        <p:nvSpPr>
          <p:cNvPr id="12" name="Slide Number Placeholder 11"/>
          <p:cNvSpPr>
            <a:spLocks noGrp="1"/>
          </p:cNvSpPr>
          <p:nvPr>
            <p:ph type="sldNum" sz="quarter" idx="12"/>
          </p:nvPr>
        </p:nvSpPr>
        <p:spPr/>
        <p:txBody>
          <a:bodyPr/>
          <a:lstStyle/>
          <a:p>
            <a:pPr>
              <a:defRPr/>
            </a:pPr>
            <a:fld id="{8CC908DA-0DFE-4EDA-AE5D-91705EA103D4}" type="slidenum">
              <a:rPr lang="en-US" smtClean="0"/>
              <a:pPr>
                <a:defRPr/>
              </a:pPr>
              <a:t>24</a:t>
            </a:fld>
            <a:endParaRPr lang="en-US"/>
          </a:p>
        </p:txBody>
      </p:sp>
      <p:pic>
        <p:nvPicPr>
          <p:cNvPr id="13" name="Kennedy_V3.pptx469.wav">
            <a:hlinkClick r:id="" action="ppaction://media"/>
          </p:cNvPr>
          <p:cNvPicPr>
            <a:picLocks noRot="1" noChangeAspect="1"/>
          </p:cNvPicPr>
          <p:nvPr>
            <a:audioFile r:link="rId1"/>
          </p:nvPr>
        </p:nvPicPr>
        <p:blipFill>
          <a:blip r:embed="rId4" cstate="print"/>
          <a:stretch>
            <a:fillRect/>
          </a:stretch>
        </p:blipFill>
        <p:spPr>
          <a:xfrm>
            <a:off x="8696325" y="6410325"/>
            <a:ext cx="304800" cy="304800"/>
          </a:xfrm>
          <a:prstGeom prst="rect">
            <a:avLst/>
          </a:prstGeom>
        </p:spPr>
      </p:pic>
    </p:spTree>
  </p:cSld>
  <p:clrMapOvr>
    <a:masterClrMapping/>
  </p:clrMapOvr>
  <p:transition advTm="535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3"/>
                </p:tgtEl>
              </p:cMediaNode>
            </p:audio>
          </p:childTnLst>
        </p:cTn>
      </p:par>
    </p:tnLst>
  </p:timing>
</p:sld>
</file>

<file path=ppt/slides/slide2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en-US" smtClean="0"/>
              <a:t>Acknowledgments</a:t>
            </a:r>
          </a:p>
        </p:txBody>
      </p:sp>
      <p:sp>
        <p:nvSpPr>
          <p:cNvPr id="43011" name="Rectangle 3"/>
          <p:cNvSpPr>
            <a:spLocks noChangeArrowheads="1"/>
          </p:cNvSpPr>
          <p:nvPr/>
        </p:nvSpPr>
        <p:spPr bwMode="auto">
          <a:xfrm>
            <a:off x="381000" y="1600200"/>
            <a:ext cx="8534400" cy="3810000"/>
          </a:xfrm>
          <a:prstGeom prst="rect">
            <a:avLst/>
          </a:prstGeom>
          <a:noFill/>
          <a:ln w="9525">
            <a:noFill/>
            <a:miter lim="800000"/>
            <a:headEnd/>
            <a:tailEnd/>
          </a:ln>
        </p:spPr>
        <p:txBody>
          <a:bodyPr/>
          <a:lstStyle/>
          <a:p>
            <a:pPr marL="342900" indent="-342900">
              <a:lnSpc>
                <a:spcPct val="90000"/>
              </a:lnSpc>
              <a:spcBef>
                <a:spcPct val="20000"/>
              </a:spcBef>
              <a:buClr>
                <a:schemeClr val="folHlink"/>
              </a:buClr>
              <a:buSzPct val="60000"/>
              <a:buFont typeface="Wingdings" pitchFamily="2" charset="2"/>
              <a:buChar char="n"/>
            </a:pPr>
            <a:r>
              <a:rPr lang="en-US" sz="2400"/>
              <a:t>Work supported in part by NSF awards IIS-0546457 and DBI-0543365. </a:t>
            </a:r>
          </a:p>
        </p:txBody>
      </p:sp>
      <p:sp>
        <p:nvSpPr>
          <p:cNvPr id="4" name="Slide Number Placeholder 3"/>
          <p:cNvSpPr>
            <a:spLocks noGrp="1"/>
          </p:cNvSpPr>
          <p:nvPr>
            <p:ph type="sldNum" sz="quarter" idx="12"/>
          </p:nvPr>
        </p:nvSpPr>
        <p:spPr/>
        <p:txBody>
          <a:bodyPr/>
          <a:lstStyle/>
          <a:p>
            <a:pPr>
              <a:defRPr/>
            </a:pPr>
            <a:fld id="{33F715B6-B6C2-4407-8CFF-EAACF463792E}" type="slidenum">
              <a:rPr lang="en-US" smtClean="0"/>
              <a:pPr>
                <a:defRPr/>
              </a:pPr>
              <a:t>240</a:t>
            </a:fld>
            <a:endParaRPr lang="en-US"/>
          </a:p>
        </p:txBody>
      </p:sp>
    </p:spTree>
  </p:cSld>
  <p:clrMapOvr>
    <a:masterClrMapping/>
  </p:clrMapOvr>
  <p:transition/>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Title 1"/>
          <p:cNvSpPr>
            <a:spLocks noGrp="1"/>
          </p:cNvSpPr>
          <p:nvPr>
            <p:ph type="title" idx="4294967295"/>
          </p:nvPr>
        </p:nvSpPr>
        <p:spPr>
          <a:xfrm>
            <a:off x="1371600" y="2286000"/>
            <a:ext cx="7772400" cy="4114800"/>
          </a:xfrm>
        </p:spPr>
        <p:txBody>
          <a:bodyPr anchor="t"/>
          <a:lstStyle/>
          <a:p>
            <a:pPr eaLnBrk="1" hangingPunct="1"/>
            <a:r>
              <a:rPr lang="en-US" b="1" smtClean="0"/>
              <a:t>HELPER SLIDES-STARTS NEXT PAGE</a:t>
            </a:r>
          </a:p>
        </p:txBody>
      </p:sp>
      <p:sp>
        <p:nvSpPr>
          <p:cNvPr id="3" name="Slide Number Placeholder 2"/>
          <p:cNvSpPr>
            <a:spLocks noGrp="1"/>
          </p:cNvSpPr>
          <p:nvPr>
            <p:ph type="sldNum" sz="quarter" idx="12"/>
          </p:nvPr>
        </p:nvSpPr>
        <p:spPr/>
        <p:txBody>
          <a:bodyPr/>
          <a:lstStyle/>
          <a:p>
            <a:pPr>
              <a:defRPr/>
            </a:pPr>
            <a:fld id="{193C4F32-5F53-4DA8-A041-9089F3E61399}" type="slidenum">
              <a:rPr lang="en-US" smtClean="0"/>
              <a:pPr>
                <a:defRPr/>
              </a:pPr>
              <a:t>241</a:t>
            </a:fld>
            <a:endParaRPr lang="en-US"/>
          </a:p>
        </p:txBody>
      </p:sp>
    </p:spTree>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2" name="Title 1"/>
          <p:cNvSpPr>
            <a:spLocks noGrp="1"/>
          </p:cNvSpPr>
          <p:nvPr>
            <p:ph type="title" idx="4294967295"/>
          </p:nvPr>
        </p:nvSpPr>
        <p:spPr>
          <a:xfrm>
            <a:off x="228600" y="228600"/>
            <a:ext cx="8915400" cy="762000"/>
          </a:xfrm>
        </p:spPr>
        <p:txBody>
          <a:bodyPr/>
          <a:lstStyle/>
          <a:p>
            <a:pPr eaLnBrk="1" hangingPunct="1"/>
            <a:r>
              <a:rPr lang="en-US" sz="3200" smtClean="0"/>
              <a:t>Introduction- Single Nucleotide Polymorphisms</a:t>
            </a:r>
          </a:p>
        </p:txBody>
      </p:sp>
      <p:sp>
        <p:nvSpPr>
          <p:cNvPr id="46083" name="Rectangle 2"/>
          <p:cNvSpPr txBox="1">
            <a:spLocks noChangeArrowheads="1"/>
          </p:cNvSpPr>
          <p:nvPr/>
        </p:nvSpPr>
        <p:spPr bwMode="auto">
          <a:xfrm>
            <a:off x="304800" y="1905000"/>
            <a:ext cx="8610600" cy="4495800"/>
          </a:xfrm>
          <a:prstGeom prst="rect">
            <a:avLst/>
          </a:prstGeom>
          <a:noFill/>
          <a:ln w="9525">
            <a:noFill/>
            <a:miter lim="800000"/>
            <a:headEnd/>
            <a:tailEnd/>
          </a:ln>
        </p:spPr>
        <p:txBody>
          <a:bodyPr lIns="92075" tIns="46038" rIns="92075" bIns="46038"/>
          <a:lstStyle/>
          <a:p>
            <a:pPr marL="342900" indent="-342900" eaLnBrk="0" hangingPunct="0">
              <a:lnSpc>
                <a:spcPct val="95000"/>
              </a:lnSpc>
              <a:spcBef>
                <a:spcPct val="20000"/>
              </a:spcBef>
              <a:buClr>
                <a:schemeClr val="folHlink"/>
              </a:buClr>
              <a:buSzPct val="60000"/>
              <a:buFont typeface="Wingdings" pitchFamily="2" charset="2"/>
              <a:buChar char="n"/>
            </a:pPr>
            <a:r>
              <a:rPr lang="en-US" sz="2400"/>
              <a:t>Main form of variation between individual genomes: </a:t>
            </a:r>
            <a:r>
              <a:rPr lang="en-US" sz="2400" b="1">
                <a:solidFill>
                  <a:srgbClr val="FF0000"/>
                </a:solidFill>
              </a:rPr>
              <a:t>S</a:t>
            </a:r>
            <a:r>
              <a:rPr lang="en-US" sz="2400" b="1"/>
              <a:t>ingle </a:t>
            </a:r>
            <a:r>
              <a:rPr lang="en-US" sz="2400" b="1">
                <a:solidFill>
                  <a:srgbClr val="FF0000"/>
                </a:solidFill>
              </a:rPr>
              <a:t>N</a:t>
            </a:r>
            <a:r>
              <a:rPr lang="en-US" sz="2400" b="1"/>
              <a:t>ucleotide </a:t>
            </a:r>
            <a:r>
              <a:rPr lang="en-US" sz="2400" b="1">
                <a:solidFill>
                  <a:srgbClr val="FF0000"/>
                </a:solidFill>
              </a:rPr>
              <a:t>P</a:t>
            </a:r>
            <a:r>
              <a:rPr lang="en-US" sz="2400" b="1"/>
              <a:t>olymorphisms (SNPs)</a:t>
            </a:r>
            <a:endParaRPr lang="en-US" sz="2400" b="1">
              <a:ea typeface="PMingLiU" pitchFamily="18" charset="-120"/>
            </a:endParaRPr>
          </a:p>
          <a:p>
            <a:pPr marL="342900" indent="-342900" eaLnBrk="0" hangingPunct="0">
              <a:lnSpc>
                <a:spcPct val="95000"/>
              </a:lnSpc>
              <a:spcBef>
                <a:spcPct val="20000"/>
              </a:spcBef>
              <a:buClr>
                <a:schemeClr val="folHlink"/>
              </a:buClr>
              <a:buSzPct val="60000"/>
              <a:buFont typeface="Wingdings" pitchFamily="2" charset="2"/>
              <a:buChar char="n"/>
            </a:pPr>
            <a:endParaRPr lang="en-US" sz="2400" b="1">
              <a:solidFill>
                <a:srgbClr val="FF0000"/>
              </a:solidFill>
              <a:ea typeface="PMingLiU" pitchFamily="18" charset="-120"/>
            </a:endParaRPr>
          </a:p>
          <a:p>
            <a:pPr marL="342900" indent="-342900" eaLnBrk="0" hangingPunct="0">
              <a:lnSpc>
                <a:spcPct val="95000"/>
              </a:lnSpc>
              <a:spcBef>
                <a:spcPct val="20000"/>
              </a:spcBef>
              <a:buClr>
                <a:schemeClr val="folHlink"/>
              </a:buClr>
              <a:buSzPct val="60000"/>
              <a:buFont typeface="Wingdings" pitchFamily="2" charset="2"/>
              <a:buChar char="n"/>
            </a:pPr>
            <a:endParaRPr lang="en-US" sz="2400" b="1">
              <a:solidFill>
                <a:srgbClr val="FF0000"/>
              </a:solidFill>
              <a:ea typeface="PMingLiU" pitchFamily="18" charset="-120"/>
            </a:endParaRPr>
          </a:p>
          <a:p>
            <a:pPr marL="342900" indent="-342900" eaLnBrk="0" hangingPunct="0">
              <a:lnSpc>
                <a:spcPct val="95000"/>
              </a:lnSpc>
              <a:spcBef>
                <a:spcPct val="20000"/>
              </a:spcBef>
              <a:buClr>
                <a:schemeClr val="folHlink"/>
              </a:buClr>
              <a:buSzPct val="60000"/>
              <a:buFont typeface="Wingdings" pitchFamily="2" charset="2"/>
              <a:buChar char="n"/>
            </a:pPr>
            <a:r>
              <a:rPr lang="en-US" sz="2400"/>
              <a:t>Human genome density: </a:t>
            </a:r>
            <a:r>
              <a:rPr lang="en-US" sz="2400">
                <a:sym typeface="Symbol" pitchFamily="18" charset="2"/>
              </a:rPr>
              <a:t> 1.2x10</a:t>
            </a:r>
            <a:r>
              <a:rPr lang="en-US" sz="2400" baseline="30000">
                <a:sym typeface="Symbol" pitchFamily="18" charset="2"/>
              </a:rPr>
              <a:t>7</a:t>
            </a:r>
            <a:r>
              <a:rPr lang="en-US" sz="2400">
                <a:sym typeface="Symbol" pitchFamily="18" charset="2"/>
              </a:rPr>
              <a:t> out of </a:t>
            </a:r>
            <a:r>
              <a:rPr lang="en-US" sz="2400"/>
              <a:t>3</a:t>
            </a:r>
            <a:r>
              <a:rPr lang="en-US" sz="2400">
                <a:sym typeface="Symbol" pitchFamily="18" charset="2"/>
              </a:rPr>
              <a:t>10</a:t>
            </a:r>
            <a:r>
              <a:rPr lang="en-US" sz="2400" baseline="30000">
                <a:sym typeface="Symbol" pitchFamily="18" charset="2"/>
              </a:rPr>
              <a:t>9 </a:t>
            </a:r>
            <a:r>
              <a:rPr lang="en-US" altLang="zh-CN" sz="2400">
                <a:ea typeface="宋体" pitchFamily="2" charset="-122"/>
              </a:rPr>
              <a:t>base pairs</a:t>
            </a:r>
          </a:p>
          <a:p>
            <a:pPr marL="342900" indent="-342900" eaLnBrk="0" hangingPunct="0">
              <a:lnSpc>
                <a:spcPct val="95000"/>
              </a:lnSpc>
              <a:spcBef>
                <a:spcPct val="20000"/>
              </a:spcBef>
              <a:buClr>
                <a:schemeClr val="folHlink"/>
              </a:buClr>
              <a:buSzPct val="60000"/>
              <a:buFont typeface="Wingdings" pitchFamily="2" charset="2"/>
              <a:buChar char="n"/>
            </a:pPr>
            <a:r>
              <a:rPr lang="en-US" altLang="zh-CN" sz="2400">
                <a:ea typeface="宋体" pitchFamily="2" charset="-122"/>
              </a:rPr>
              <a:t>Vast majority bi-allelic </a:t>
            </a:r>
            <a:r>
              <a:rPr lang="en-US" altLang="zh-CN" sz="2400">
                <a:ea typeface="宋体" pitchFamily="2" charset="-122"/>
                <a:sym typeface="Wingdings" pitchFamily="2" charset="2"/>
              </a:rPr>
              <a:t> 0/1 encoding (major/minor resp.)</a:t>
            </a:r>
          </a:p>
          <a:p>
            <a:pPr marL="342900" indent="-342900" eaLnBrk="0" hangingPunct="0">
              <a:lnSpc>
                <a:spcPct val="95000"/>
              </a:lnSpc>
              <a:spcBef>
                <a:spcPct val="20000"/>
              </a:spcBef>
              <a:buClr>
                <a:schemeClr val="folHlink"/>
              </a:buClr>
              <a:buSzPct val="60000"/>
              <a:buFont typeface="Wingdings" pitchFamily="2" charset="2"/>
              <a:buChar char="n"/>
            </a:pPr>
            <a:endParaRPr lang="en-US" altLang="zh-CN" sz="2400">
              <a:ea typeface="宋体" pitchFamily="2" charset="-122"/>
              <a:sym typeface="Wingdings" pitchFamily="2" charset="2"/>
            </a:endParaRPr>
          </a:p>
          <a:p>
            <a:pPr marL="342900" indent="-342900" eaLnBrk="0" hangingPunct="0">
              <a:lnSpc>
                <a:spcPct val="95000"/>
              </a:lnSpc>
              <a:spcBef>
                <a:spcPct val="20000"/>
              </a:spcBef>
              <a:buClr>
                <a:schemeClr val="folHlink"/>
              </a:buClr>
              <a:buSzPct val="60000"/>
              <a:buFont typeface="Wingdings" pitchFamily="2" charset="2"/>
              <a:buChar char="n"/>
            </a:pPr>
            <a:endParaRPr lang="en-US" altLang="zh-CN" sz="2400">
              <a:ea typeface="宋体" pitchFamily="2" charset="-122"/>
              <a:sym typeface="Wingdings" pitchFamily="2" charset="2"/>
            </a:endParaRPr>
          </a:p>
          <a:p>
            <a:pPr marL="342900" indent="-342900" eaLnBrk="0" hangingPunct="0">
              <a:lnSpc>
                <a:spcPct val="95000"/>
              </a:lnSpc>
              <a:spcBef>
                <a:spcPct val="20000"/>
              </a:spcBef>
              <a:buClr>
                <a:schemeClr val="folHlink"/>
              </a:buClr>
              <a:buSzPct val="60000"/>
              <a:buFont typeface="Wingdings" pitchFamily="2" charset="2"/>
              <a:buChar char="n"/>
            </a:pPr>
            <a:endParaRPr lang="en-US" altLang="zh-CN" sz="2400">
              <a:ea typeface="宋体" pitchFamily="2" charset="-122"/>
              <a:sym typeface="Wingdings" pitchFamily="2" charset="2"/>
            </a:endParaRPr>
          </a:p>
          <a:p>
            <a:pPr marL="342900" indent="-342900" eaLnBrk="0" hangingPunct="0">
              <a:lnSpc>
                <a:spcPct val="95000"/>
              </a:lnSpc>
              <a:spcBef>
                <a:spcPct val="20000"/>
              </a:spcBef>
              <a:buClr>
                <a:schemeClr val="folHlink"/>
              </a:buClr>
              <a:buSzPct val="60000"/>
              <a:buFont typeface="Wingdings" pitchFamily="2" charset="2"/>
              <a:buChar char="n"/>
            </a:pPr>
            <a:r>
              <a:rPr lang="en-US" altLang="zh-CN" sz="2400">
                <a:ea typeface="宋体" pitchFamily="2" charset="-122"/>
                <a:sym typeface="Wingdings" pitchFamily="2" charset="2"/>
              </a:rPr>
              <a:t>SNP Genotypes are critical to Disease-Gene Mapping</a:t>
            </a:r>
          </a:p>
          <a:p>
            <a:pPr marL="800100" lvl="1" indent="-342900" eaLnBrk="0" hangingPunct="0">
              <a:lnSpc>
                <a:spcPct val="95000"/>
              </a:lnSpc>
              <a:spcBef>
                <a:spcPct val="20000"/>
              </a:spcBef>
              <a:buClr>
                <a:schemeClr val="folHlink"/>
              </a:buClr>
              <a:buSzPct val="60000"/>
              <a:buFont typeface="Wingdings" pitchFamily="2" charset="2"/>
              <a:buChar char="n"/>
            </a:pPr>
            <a:r>
              <a:rPr lang="en-US" altLang="zh-CN" sz="2400">
                <a:ea typeface="宋体" pitchFamily="2" charset="-122"/>
                <a:sym typeface="Wingdings" pitchFamily="2" charset="2"/>
              </a:rPr>
              <a:t>One Method: </a:t>
            </a:r>
            <a:r>
              <a:rPr lang="en-US" altLang="zh-CN" sz="2400">
                <a:solidFill>
                  <a:schemeClr val="hlink"/>
                </a:solidFill>
                <a:ea typeface="宋体" pitchFamily="2" charset="-122"/>
                <a:sym typeface="Wingdings" pitchFamily="2" charset="2"/>
              </a:rPr>
              <a:t>Admixture Mapping</a:t>
            </a:r>
          </a:p>
        </p:txBody>
      </p:sp>
      <p:sp>
        <p:nvSpPr>
          <p:cNvPr id="46084" name="Rectangle 4"/>
          <p:cNvSpPr>
            <a:spLocks noChangeArrowheads="1"/>
          </p:cNvSpPr>
          <p:nvPr/>
        </p:nvSpPr>
        <p:spPr bwMode="auto">
          <a:xfrm>
            <a:off x="2057400" y="2667000"/>
            <a:ext cx="5029200" cy="838200"/>
          </a:xfrm>
          <a:prstGeom prst="rect">
            <a:avLst/>
          </a:prstGeom>
          <a:solidFill>
            <a:srgbClr val="FFCC99">
              <a:alpha val="25098"/>
            </a:srgbClr>
          </a:solidFill>
          <a:ln w="9525">
            <a:noFill/>
            <a:miter lim="800000"/>
            <a:headEnd/>
            <a:tailEnd/>
          </a:ln>
        </p:spPr>
        <p:txBody>
          <a:bodyPr/>
          <a:lstStyle/>
          <a:p>
            <a:pPr marL="447675" indent="-447675" eaLnBrk="0" hangingPunct="0">
              <a:lnSpc>
                <a:spcPct val="90000"/>
              </a:lnSpc>
              <a:buSzPct val="70000"/>
            </a:pPr>
            <a:r>
              <a:rPr lang="en-US" altLang="ko-KR" sz="1800">
                <a:solidFill>
                  <a:srgbClr val="000000"/>
                </a:solidFill>
                <a:latin typeface="Century" pitchFamily="18" charset="0"/>
                <a:ea typeface="굴림" pitchFamily="34" charset="-127"/>
              </a:rPr>
              <a:t>… ataggtcc</a:t>
            </a:r>
            <a:r>
              <a:rPr lang="en-US" altLang="ko-KR" sz="1800" b="1">
                <a:solidFill>
                  <a:srgbClr val="FF0000"/>
                </a:solidFill>
                <a:ea typeface="굴림" pitchFamily="34" charset="-127"/>
              </a:rPr>
              <a:t>C</a:t>
            </a:r>
            <a:r>
              <a:rPr lang="en-US" altLang="ko-KR" sz="1800">
                <a:solidFill>
                  <a:srgbClr val="000000"/>
                </a:solidFill>
                <a:latin typeface="Century" pitchFamily="18" charset="0"/>
                <a:ea typeface="굴림" pitchFamily="34" charset="-127"/>
              </a:rPr>
              <a:t>tatttcgcgc</a:t>
            </a:r>
            <a:r>
              <a:rPr lang="en-US" altLang="ko-KR" sz="1800" b="1">
                <a:solidFill>
                  <a:srgbClr val="FF0000"/>
                </a:solidFill>
                <a:ea typeface="굴림" pitchFamily="34" charset="-127"/>
              </a:rPr>
              <a:t>C</a:t>
            </a:r>
            <a:r>
              <a:rPr lang="en-US" altLang="ko-KR" sz="1800">
                <a:solidFill>
                  <a:srgbClr val="000000"/>
                </a:solidFill>
                <a:latin typeface="Century" pitchFamily="18" charset="0"/>
                <a:ea typeface="굴림" pitchFamily="34" charset="-127"/>
              </a:rPr>
              <a:t>gtatacacggg</a:t>
            </a:r>
            <a:r>
              <a:rPr lang="en-US" altLang="ko-KR" sz="1800" b="1">
                <a:solidFill>
                  <a:srgbClr val="FF0000"/>
                </a:solidFill>
                <a:ea typeface="굴림" pitchFamily="34" charset="-127"/>
              </a:rPr>
              <a:t>A</a:t>
            </a:r>
            <a:r>
              <a:rPr lang="en-US" altLang="ko-KR" sz="1800">
                <a:solidFill>
                  <a:srgbClr val="000000"/>
                </a:solidFill>
                <a:latin typeface="Century" pitchFamily="18" charset="0"/>
                <a:ea typeface="굴림" pitchFamily="34" charset="-127"/>
              </a:rPr>
              <a:t>ctata …</a:t>
            </a:r>
            <a:endParaRPr lang="en-US" altLang="ko-KR" sz="1800" b="1">
              <a:solidFill>
                <a:srgbClr val="FF0000"/>
              </a:solidFill>
              <a:ea typeface="굴림" pitchFamily="34" charset="-127"/>
            </a:endParaRPr>
          </a:p>
          <a:p>
            <a:pPr marL="447675" indent="-447675" eaLnBrk="0" hangingPunct="0">
              <a:lnSpc>
                <a:spcPct val="90000"/>
              </a:lnSpc>
              <a:buSzPct val="70000"/>
            </a:pPr>
            <a:r>
              <a:rPr lang="en-US" altLang="ko-KR" sz="1800">
                <a:solidFill>
                  <a:srgbClr val="000000"/>
                </a:solidFill>
                <a:latin typeface="Century" pitchFamily="18" charset="0"/>
                <a:ea typeface="굴림" pitchFamily="34" charset="-127"/>
              </a:rPr>
              <a:t>… ataggtcc</a:t>
            </a:r>
            <a:r>
              <a:rPr lang="en-US" altLang="ko-KR" sz="1800" b="1">
                <a:solidFill>
                  <a:srgbClr val="FF0000"/>
                </a:solidFill>
                <a:ea typeface="굴림" pitchFamily="34" charset="-127"/>
              </a:rPr>
              <a:t>G</a:t>
            </a:r>
            <a:r>
              <a:rPr lang="en-US" altLang="ko-KR" sz="1800">
                <a:solidFill>
                  <a:srgbClr val="000000"/>
                </a:solidFill>
                <a:latin typeface="Century" pitchFamily="18" charset="0"/>
                <a:ea typeface="굴림" pitchFamily="34" charset="-127"/>
              </a:rPr>
              <a:t>tatttcgcgc</a:t>
            </a:r>
            <a:r>
              <a:rPr lang="en-US" altLang="ko-KR" sz="1800" b="1">
                <a:solidFill>
                  <a:srgbClr val="FF0000"/>
                </a:solidFill>
                <a:ea typeface="굴림" pitchFamily="34" charset="-127"/>
              </a:rPr>
              <a:t>C</a:t>
            </a:r>
            <a:r>
              <a:rPr lang="en-US" altLang="ko-KR" sz="1800">
                <a:solidFill>
                  <a:srgbClr val="000000"/>
                </a:solidFill>
                <a:latin typeface="Century" pitchFamily="18" charset="0"/>
                <a:ea typeface="굴림" pitchFamily="34" charset="-127"/>
              </a:rPr>
              <a:t>gtatacacggg</a:t>
            </a:r>
            <a:r>
              <a:rPr lang="en-US" altLang="ko-KR" sz="1800" b="1">
                <a:solidFill>
                  <a:srgbClr val="FF0000"/>
                </a:solidFill>
                <a:ea typeface="굴림" pitchFamily="34" charset="-127"/>
              </a:rPr>
              <a:t>T</a:t>
            </a:r>
            <a:r>
              <a:rPr lang="en-US" altLang="ko-KR" sz="1800">
                <a:solidFill>
                  <a:srgbClr val="000000"/>
                </a:solidFill>
                <a:latin typeface="Century" pitchFamily="18" charset="0"/>
                <a:ea typeface="굴림" pitchFamily="34" charset="-127"/>
              </a:rPr>
              <a:t>ctata …</a:t>
            </a:r>
            <a:endParaRPr lang="en-US" altLang="ko-KR" sz="1800" b="1">
              <a:solidFill>
                <a:srgbClr val="FF0000"/>
              </a:solidFill>
              <a:ea typeface="굴림" pitchFamily="34" charset="-127"/>
            </a:endParaRPr>
          </a:p>
          <a:p>
            <a:pPr marL="447675" indent="-447675" eaLnBrk="0" hangingPunct="0">
              <a:lnSpc>
                <a:spcPct val="90000"/>
              </a:lnSpc>
              <a:buSzPct val="70000"/>
            </a:pPr>
            <a:r>
              <a:rPr lang="en-US" altLang="ko-KR" sz="1800">
                <a:solidFill>
                  <a:srgbClr val="000000"/>
                </a:solidFill>
                <a:latin typeface="Century" pitchFamily="18" charset="0"/>
                <a:ea typeface="굴림" pitchFamily="34" charset="-127"/>
              </a:rPr>
              <a:t>… ataggtcc</a:t>
            </a:r>
            <a:r>
              <a:rPr lang="en-US" altLang="ko-KR" sz="1800" b="1">
                <a:solidFill>
                  <a:srgbClr val="FF0000"/>
                </a:solidFill>
                <a:ea typeface="굴림" pitchFamily="34" charset="-127"/>
              </a:rPr>
              <a:t>C</a:t>
            </a:r>
            <a:r>
              <a:rPr lang="en-US" altLang="ko-KR" sz="1800">
                <a:solidFill>
                  <a:srgbClr val="000000"/>
                </a:solidFill>
                <a:latin typeface="Century" pitchFamily="18" charset="0"/>
                <a:ea typeface="굴림" pitchFamily="34" charset="-127"/>
              </a:rPr>
              <a:t>tatttcgcgc</a:t>
            </a:r>
            <a:r>
              <a:rPr lang="en-US" altLang="ko-KR" sz="1800" b="1">
                <a:solidFill>
                  <a:srgbClr val="FF0000"/>
                </a:solidFill>
                <a:ea typeface="굴림" pitchFamily="34" charset="-127"/>
              </a:rPr>
              <a:t>G</a:t>
            </a:r>
            <a:r>
              <a:rPr lang="en-US" altLang="ko-KR" sz="1800">
                <a:solidFill>
                  <a:srgbClr val="000000"/>
                </a:solidFill>
                <a:latin typeface="Century" pitchFamily="18" charset="0"/>
                <a:ea typeface="굴림" pitchFamily="34" charset="-127"/>
              </a:rPr>
              <a:t>gtatacacggg</a:t>
            </a:r>
            <a:r>
              <a:rPr lang="en-US" altLang="ko-KR" sz="1800" b="1">
                <a:solidFill>
                  <a:srgbClr val="FF0000"/>
                </a:solidFill>
                <a:ea typeface="굴림" pitchFamily="34" charset="-127"/>
              </a:rPr>
              <a:t>T</a:t>
            </a:r>
            <a:r>
              <a:rPr lang="en-US" altLang="ko-KR" sz="1800">
                <a:solidFill>
                  <a:srgbClr val="000000"/>
                </a:solidFill>
                <a:latin typeface="Century" pitchFamily="18" charset="0"/>
                <a:ea typeface="굴림" pitchFamily="34" charset="-127"/>
              </a:rPr>
              <a:t>ctata …</a:t>
            </a:r>
            <a:endParaRPr lang="en-US" altLang="ko-KR" sz="1800">
              <a:ea typeface="굴림" pitchFamily="34" charset="-127"/>
            </a:endParaRPr>
          </a:p>
        </p:txBody>
      </p:sp>
      <p:sp>
        <p:nvSpPr>
          <p:cNvPr id="46085" name="Rectangle 6"/>
          <p:cNvSpPr>
            <a:spLocks noChangeArrowheads="1"/>
          </p:cNvSpPr>
          <p:nvPr/>
        </p:nvSpPr>
        <p:spPr bwMode="auto">
          <a:xfrm>
            <a:off x="381000" y="4343400"/>
            <a:ext cx="8382000" cy="1143000"/>
          </a:xfrm>
          <a:prstGeom prst="rect">
            <a:avLst/>
          </a:prstGeom>
          <a:solidFill>
            <a:srgbClr val="FFCC99">
              <a:alpha val="25098"/>
            </a:srgbClr>
          </a:solidFill>
          <a:ln w="9525">
            <a:solidFill>
              <a:schemeClr val="tx1"/>
            </a:solidFill>
            <a:miter lim="800000"/>
            <a:headEnd/>
            <a:tailEnd/>
          </a:ln>
        </p:spPr>
        <p:txBody>
          <a:bodyPr wrap="none" anchor="ctr"/>
          <a:lstStyle/>
          <a:p>
            <a:pPr eaLnBrk="0" hangingPunct="0"/>
            <a:endParaRPr lang="en-US"/>
          </a:p>
        </p:txBody>
      </p:sp>
      <p:sp>
        <p:nvSpPr>
          <p:cNvPr id="46086" name="Text Box 7"/>
          <p:cNvSpPr txBox="1">
            <a:spLocks noChangeArrowheads="1"/>
          </p:cNvSpPr>
          <p:nvPr/>
        </p:nvSpPr>
        <p:spPr bwMode="auto">
          <a:xfrm>
            <a:off x="2209800" y="4419600"/>
            <a:ext cx="1447800" cy="1036638"/>
          </a:xfrm>
          <a:prstGeom prst="rect">
            <a:avLst/>
          </a:prstGeom>
          <a:noFill/>
          <a:ln w="9525" algn="ctr">
            <a:noFill/>
            <a:miter lim="800000"/>
            <a:headEnd/>
            <a:tailEnd/>
          </a:ln>
        </p:spPr>
        <p:txBody>
          <a:bodyPr>
            <a:spAutoFit/>
          </a:bodyPr>
          <a:lstStyle/>
          <a:p>
            <a:pPr marL="533400" indent="-533400">
              <a:lnSpc>
                <a:spcPct val="90000"/>
              </a:lnSpc>
              <a:spcBef>
                <a:spcPct val="20000"/>
              </a:spcBef>
              <a:buClr>
                <a:srgbClr val="CC3300"/>
              </a:buClr>
              <a:buSzPct val="70000"/>
              <a:buFont typeface="Wingdings" pitchFamily="2" charset="2"/>
              <a:buNone/>
            </a:pPr>
            <a:r>
              <a:rPr lang="en-US" sz="2000"/>
              <a:t>0</a:t>
            </a:r>
            <a:r>
              <a:rPr lang="en-US" sz="2000">
                <a:solidFill>
                  <a:srgbClr val="FF0000"/>
                </a:solidFill>
              </a:rPr>
              <a:t>1</a:t>
            </a:r>
            <a:r>
              <a:rPr lang="en-US" sz="2000"/>
              <a:t>2</a:t>
            </a:r>
            <a:r>
              <a:rPr lang="en-US" sz="2000">
                <a:solidFill>
                  <a:srgbClr val="FF0000"/>
                </a:solidFill>
              </a:rPr>
              <a:t>1</a:t>
            </a:r>
            <a:r>
              <a:rPr lang="en-US" sz="2000"/>
              <a:t>00</a:t>
            </a:r>
            <a:r>
              <a:rPr lang="en-US" sz="2000">
                <a:solidFill>
                  <a:srgbClr val="FF0000"/>
                </a:solidFill>
              </a:rPr>
              <a:t>1</a:t>
            </a:r>
            <a:r>
              <a:rPr lang="en-US" sz="2000"/>
              <a:t>20</a:t>
            </a:r>
          </a:p>
          <a:p>
            <a:pPr marL="533400" indent="-533400">
              <a:lnSpc>
                <a:spcPct val="90000"/>
              </a:lnSpc>
              <a:spcBef>
                <a:spcPct val="20000"/>
              </a:spcBef>
              <a:buClr>
                <a:srgbClr val="CC3300"/>
              </a:buClr>
              <a:buSzPct val="70000"/>
              <a:buFont typeface="Wingdings" pitchFamily="2" charset="2"/>
              <a:buNone/>
            </a:pPr>
            <a:r>
              <a:rPr lang="en-US" sz="2000"/>
              <a:t>0</a:t>
            </a:r>
            <a:r>
              <a:rPr lang="en-US" sz="2000">
                <a:solidFill>
                  <a:srgbClr val="FF0000"/>
                </a:solidFill>
              </a:rPr>
              <a:t>1</a:t>
            </a:r>
            <a:r>
              <a:rPr lang="en-US" sz="2000"/>
              <a:t>1</a:t>
            </a:r>
            <a:r>
              <a:rPr lang="en-US" sz="2000">
                <a:solidFill>
                  <a:srgbClr val="FF0000"/>
                </a:solidFill>
              </a:rPr>
              <a:t>0</a:t>
            </a:r>
            <a:r>
              <a:rPr lang="en-US" sz="2000"/>
              <a:t>00</a:t>
            </a:r>
            <a:r>
              <a:rPr lang="en-US" sz="2000">
                <a:solidFill>
                  <a:srgbClr val="FF0000"/>
                </a:solidFill>
              </a:rPr>
              <a:t>1</a:t>
            </a:r>
            <a:r>
              <a:rPr lang="en-US" sz="2000"/>
              <a:t>10</a:t>
            </a:r>
          </a:p>
          <a:p>
            <a:pPr marL="533400" indent="-533400">
              <a:lnSpc>
                <a:spcPct val="90000"/>
              </a:lnSpc>
              <a:spcBef>
                <a:spcPct val="20000"/>
              </a:spcBef>
              <a:buClr>
                <a:srgbClr val="CC3300"/>
              </a:buClr>
              <a:buSzPct val="70000"/>
              <a:buFont typeface="Wingdings" pitchFamily="2" charset="2"/>
              <a:buNone/>
            </a:pPr>
            <a:r>
              <a:rPr lang="en-US" sz="2000"/>
              <a:t>0</a:t>
            </a:r>
            <a:r>
              <a:rPr lang="en-US" sz="2000">
                <a:solidFill>
                  <a:srgbClr val="FF0000"/>
                </a:solidFill>
              </a:rPr>
              <a:t>0</a:t>
            </a:r>
            <a:r>
              <a:rPr lang="en-US" sz="2000"/>
              <a:t>1</a:t>
            </a:r>
            <a:r>
              <a:rPr lang="en-US" sz="2000">
                <a:solidFill>
                  <a:srgbClr val="FF0000"/>
                </a:solidFill>
              </a:rPr>
              <a:t>1</a:t>
            </a:r>
            <a:r>
              <a:rPr lang="en-US" sz="2000"/>
              <a:t>00</a:t>
            </a:r>
            <a:r>
              <a:rPr lang="en-US" sz="2000">
                <a:solidFill>
                  <a:srgbClr val="FF0000"/>
                </a:solidFill>
              </a:rPr>
              <a:t>0</a:t>
            </a:r>
            <a:r>
              <a:rPr lang="en-US" sz="2000"/>
              <a:t>10</a:t>
            </a:r>
          </a:p>
        </p:txBody>
      </p:sp>
      <p:sp>
        <p:nvSpPr>
          <p:cNvPr id="46087" name="Text Box 8"/>
          <p:cNvSpPr txBox="1">
            <a:spLocks noChangeArrowheads="1"/>
          </p:cNvSpPr>
          <p:nvPr/>
        </p:nvSpPr>
        <p:spPr bwMode="auto">
          <a:xfrm>
            <a:off x="3581400" y="4724400"/>
            <a:ext cx="350838" cy="339725"/>
          </a:xfrm>
          <a:prstGeom prst="rect">
            <a:avLst/>
          </a:prstGeom>
          <a:noFill/>
          <a:ln w="9525" algn="ctr">
            <a:noFill/>
            <a:miter lim="800000"/>
            <a:headEnd/>
            <a:tailEnd/>
          </a:ln>
        </p:spPr>
        <p:txBody>
          <a:bodyPr>
            <a:spAutoFit/>
          </a:bodyPr>
          <a:lstStyle/>
          <a:p>
            <a:pPr marL="533400" indent="-533400">
              <a:lnSpc>
                <a:spcPct val="90000"/>
              </a:lnSpc>
              <a:spcBef>
                <a:spcPct val="20000"/>
              </a:spcBef>
              <a:buClr>
                <a:srgbClr val="CC3300"/>
              </a:buClr>
              <a:buSzPct val="70000"/>
              <a:buFont typeface="Wingdings" pitchFamily="2" charset="2"/>
              <a:buNone/>
            </a:pPr>
            <a:r>
              <a:rPr lang="en-US" sz="1800"/>
              <a:t>+</a:t>
            </a:r>
          </a:p>
        </p:txBody>
      </p:sp>
      <p:sp>
        <p:nvSpPr>
          <p:cNvPr id="46088" name="Text Box 9"/>
          <p:cNvSpPr txBox="1">
            <a:spLocks noChangeArrowheads="1"/>
          </p:cNvSpPr>
          <p:nvPr/>
        </p:nvSpPr>
        <p:spPr bwMode="auto">
          <a:xfrm>
            <a:off x="4648200" y="5029200"/>
            <a:ext cx="2808288" cy="312738"/>
          </a:xfrm>
          <a:prstGeom prst="rect">
            <a:avLst/>
          </a:prstGeom>
          <a:noFill/>
          <a:ln w="9525" algn="ctr">
            <a:noFill/>
            <a:miter lim="800000"/>
            <a:headEnd/>
            <a:tailEnd/>
          </a:ln>
        </p:spPr>
        <p:txBody>
          <a:bodyPr wrap="none">
            <a:spAutoFit/>
          </a:bodyPr>
          <a:lstStyle/>
          <a:p>
            <a:pPr marL="533400" indent="-533400">
              <a:lnSpc>
                <a:spcPct val="90000"/>
              </a:lnSpc>
              <a:spcBef>
                <a:spcPct val="20000"/>
              </a:spcBef>
              <a:buClr>
                <a:srgbClr val="CC3300"/>
              </a:buClr>
              <a:buSzPct val="70000"/>
              <a:buFont typeface="Wingdings" pitchFamily="2" charset="2"/>
              <a:buNone/>
            </a:pPr>
            <a:r>
              <a:rPr lang="en-US" sz="1600" dirty="0"/>
              <a:t>two haplotypes per individual</a:t>
            </a:r>
          </a:p>
        </p:txBody>
      </p:sp>
      <p:sp>
        <p:nvSpPr>
          <p:cNvPr id="46089" name="Text Box 10"/>
          <p:cNvSpPr txBox="1">
            <a:spLocks noChangeArrowheads="1"/>
          </p:cNvSpPr>
          <p:nvPr/>
        </p:nvSpPr>
        <p:spPr bwMode="auto">
          <a:xfrm>
            <a:off x="4648200" y="4419600"/>
            <a:ext cx="1016000" cy="312738"/>
          </a:xfrm>
          <a:prstGeom prst="rect">
            <a:avLst/>
          </a:prstGeom>
          <a:noFill/>
          <a:ln w="9525" algn="ctr">
            <a:noFill/>
            <a:miter lim="800000"/>
            <a:headEnd/>
            <a:tailEnd/>
          </a:ln>
        </p:spPr>
        <p:txBody>
          <a:bodyPr wrap="none">
            <a:spAutoFit/>
          </a:bodyPr>
          <a:lstStyle/>
          <a:p>
            <a:pPr marL="533400" indent="-533400">
              <a:lnSpc>
                <a:spcPct val="90000"/>
              </a:lnSpc>
              <a:spcBef>
                <a:spcPct val="20000"/>
              </a:spcBef>
              <a:buClr>
                <a:srgbClr val="CC3300"/>
              </a:buClr>
              <a:buSzPct val="70000"/>
              <a:buFont typeface="Wingdings" pitchFamily="2" charset="2"/>
              <a:buNone/>
            </a:pPr>
            <a:r>
              <a:rPr lang="en-US" sz="1600"/>
              <a:t>genotype</a:t>
            </a:r>
          </a:p>
        </p:txBody>
      </p:sp>
      <p:sp>
        <p:nvSpPr>
          <p:cNvPr id="46090" name="Line 11"/>
          <p:cNvSpPr>
            <a:spLocks noChangeShapeType="1"/>
          </p:cNvSpPr>
          <p:nvPr/>
        </p:nvSpPr>
        <p:spPr bwMode="auto">
          <a:xfrm flipH="1" flipV="1">
            <a:off x="3886200" y="5029200"/>
            <a:ext cx="762000" cy="152400"/>
          </a:xfrm>
          <a:prstGeom prst="line">
            <a:avLst/>
          </a:prstGeom>
          <a:noFill/>
          <a:ln w="15875">
            <a:solidFill>
              <a:schemeClr val="tx1"/>
            </a:solidFill>
            <a:round/>
            <a:headEnd/>
            <a:tailEnd type="triangle" w="lg" len="lg"/>
          </a:ln>
        </p:spPr>
        <p:txBody>
          <a:bodyPr/>
          <a:lstStyle/>
          <a:p>
            <a:endParaRPr lang="en-US"/>
          </a:p>
        </p:txBody>
      </p:sp>
      <p:sp>
        <p:nvSpPr>
          <p:cNvPr id="46091" name="Line 12"/>
          <p:cNvSpPr>
            <a:spLocks noChangeShapeType="1"/>
          </p:cNvSpPr>
          <p:nvPr/>
        </p:nvSpPr>
        <p:spPr bwMode="auto">
          <a:xfrm flipH="1">
            <a:off x="3886200" y="5181600"/>
            <a:ext cx="762000" cy="76200"/>
          </a:xfrm>
          <a:prstGeom prst="line">
            <a:avLst/>
          </a:prstGeom>
          <a:noFill/>
          <a:ln w="15875">
            <a:solidFill>
              <a:schemeClr val="tx1"/>
            </a:solidFill>
            <a:round/>
            <a:headEnd/>
            <a:tailEnd type="triangle" w="lg" len="lg"/>
          </a:ln>
        </p:spPr>
        <p:txBody>
          <a:bodyPr/>
          <a:lstStyle/>
          <a:p>
            <a:endParaRPr lang="en-US"/>
          </a:p>
        </p:txBody>
      </p:sp>
      <p:sp>
        <p:nvSpPr>
          <p:cNvPr id="46092" name="Line 13"/>
          <p:cNvSpPr>
            <a:spLocks noChangeShapeType="1"/>
          </p:cNvSpPr>
          <p:nvPr/>
        </p:nvSpPr>
        <p:spPr bwMode="auto">
          <a:xfrm flipH="1" flipV="1">
            <a:off x="3886200" y="4572000"/>
            <a:ext cx="685800" cy="0"/>
          </a:xfrm>
          <a:prstGeom prst="line">
            <a:avLst/>
          </a:prstGeom>
          <a:noFill/>
          <a:ln w="15875">
            <a:solidFill>
              <a:schemeClr val="tx1"/>
            </a:solidFill>
            <a:round/>
            <a:headEnd/>
            <a:tailEnd type="triangle" w="lg" len="lg"/>
          </a:ln>
        </p:spPr>
        <p:txBody>
          <a:bodyPr/>
          <a:lstStyle/>
          <a:p>
            <a:endParaRPr lang="en-US"/>
          </a:p>
        </p:txBody>
      </p:sp>
      <p:sp>
        <p:nvSpPr>
          <p:cNvPr id="46093" name="Line 14"/>
          <p:cNvSpPr>
            <a:spLocks noChangeShapeType="1"/>
          </p:cNvSpPr>
          <p:nvPr/>
        </p:nvSpPr>
        <p:spPr bwMode="auto">
          <a:xfrm>
            <a:off x="2209800" y="4724400"/>
            <a:ext cx="1600200" cy="0"/>
          </a:xfrm>
          <a:prstGeom prst="line">
            <a:avLst/>
          </a:prstGeom>
          <a:noFill/>
          <a:ln w="22225">
            <a:solidFill>
              <a:schemeClr val="tx1"/>
            </a:solidFill>
            <a:round/>
            <a:headEnd/>
            <a:tailEnd/>
          </a:ln>
        </p:spPr>
        <p:txBody>
          <a:bodyPr/>
          <a:lstStyle/>
          <a:p>
            <a:endParaRPr lang="en-US"/>
          </a:p>
        </p:txBody>
      </p:sp>
      <p:sp>
        <p:nvSpPr>
          <p:cNvPr id="14" name="Slide Number Placeholder 13"/>
          <p:cNvSpPr>
            <a:spLocks noGrp="1"/>
          </p:cNvSpPr>
          <p:nvPr>
            <p:ph type="sldNum" sz="quarter" idx="12"/>
          </p:nvPr>
        </p:nvSpPr>
        <p:spPr/>
        <p:txBody>
          <a:bodyPr/>
          <a:lstStyle/>
          <a:p>
            <a:pPr>
              <a:defRPr/>
            </a:pPr>
            <a:fld id="{193C4F32-5F53-4DA8-A041-9089F3E61399}" type="slidenum">
              <a:rPr lang="en-US" smtClean="0"/>
              <a:pPr>
                <a:defRPr/>
              </a:pPr>
              <a:t>242</a:t>
            </a:fld>
            <a:endParaRPr lang="en-US"/>
          </a:p>
        </p:txBody>
      </p:sp>
    </p:spTree>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2"/>
          <p:cNvSpPr txBox="1">
            <a:spLocks noChangeArrowheads="1"/>
          </p:cNvSpPr>
          <p:nvPr/>
        </p:nvSpPr>
        <p:spPr>
          <a:xfrm>
            <a:off x="381000" y="214313"/>
            <a:ext cx="8458200" cy="852487"/>
          </a:xfrm>
          <a:prstGeom prst="rect">
            <a:avLst/>
          </a:prstGeom>
        </p:spPr>
        <p:txBody>
          <a:bodyPr/>
          <a:lstStyle/>
          <a:p>
            <a:pPr>
              <a:defRPr/>
            </a:pPr>
            <a:r>
              <a:rPr lang="en-US" sz="4000" kern="0" dirty="0">
                <a:solidFill>
                  <a:schemeClr val="tx2"/>
                </a:solidFill>
                <a:latin typeface="+mj-lt"/>
                <a:ea typeface="+mj-ea"/>
                <a:cs typeface="+mj-cs"/>
              </a:rPr>
              <a:t>Helper Slide- Other Software</a:t>
            </a:r>
          </a:p>
        </p:txBody>
      </p:sp>
      <p:sp>
        <p:nvSpPr>
          <p:cNvPr id="47107" name="TextBox 2"/>
          <p:cNvSpPr txBox="1">
            <a:spLocks noChangeArrowheads="1"/>
          </p:cNvSpPr>
          <p:nvPr/>
        </p:nvSpPr>
        <p:spPr bwMode="auto">
          <a:xfrm>
            <a:off x="533400" y="1524000"/>
            <a:ext cx="7924800" cy="1816100"/>
          </a:xfrm>
          <a:prstGeom prst="rect">
            <a:avLst/>
          </a:prstGeom>
          <a:noFill/>
          <a:ln w="9525">
            <a:noFill/>
            <a:miter lim="800000"/>
            <a:headEnd/>
            <a:tailEnd/>
          </a:ln>
        </p:spPr>
        <p:txBody>
          <a:bodyPr>
            <a:spAutoFit/>
          </a:bodyPr>
          <a:lstStyle/>
          <a:p>
            <a:pPr marL="342900" indent="-342900" eaLnBrk="0" hangingPunct="0">
              <a:buFontTx/>
              <a:buAutoNum type="arabicParenR"/>
            </a:pPr>
            <a:r>
              <a:rPr lang="en-US" dirty="0"/>
              <a:t>HMM-based methods:</a:t>
            </a:r>
          </a:p>
          <a:p>
            <a:pPr marL="800100" lvl="1" indent="-342900" eaLnBrk="0" hangingPunct="0">
              <a:buFontTx/>
              <a:buAutoNum type="alphaLcParenR"/>
            </a:pPr>
            <a:r>
              <a:rPr lang="en-US" dirty="0"/>
              <a:t>SABER</a:t>
            </a:r>
          </a:p>
          <a:p>
            <a:pPr marL="800100" lvl="1" indent="-342900" eaLnBrk="0" hangingPunct="0">
              <a:buFontTx/>
              <a:buAutoNum type="alphaLcParenR"/>
            </a:pPr>
            <a:r>
              <a:rPr lang="en-US" dirty="0"/>
              <a:t>SWITCH</a:t>
            </a:r>
          </a:p>
          <a:p>
            <a:pPr marL="800100" lvl="1" indent="-342900" eaLnBrk="0" hangingPunct="0">
              <a:buFontTx/>
              <a:buAutoNum type="alphaLcParenR"/>
            </a:pPr>
            <a:r>
              <a:rPr lang="en-US" dirty="0"/>
              <a:t>HAPAA</a:t>
            </a:r>
          </a:p>
          <a:p>
            <a:pPr marL="342900" indent="-342900" eaLnBrk="0" hangingPunct="0">
              <a:buFontTx/>
              <a:buAutoNum type="arabicParenR"/>
            </a:pPr>
            <a:r>
              <a:rPr lang="en-US" dirty="0"/>
              <a:t>Window based Majority vote:</a:t>
            </a:r>
          </a:p>
          <a:p>
            <a:pPr marL="800100" lvl="1" indent="-342900" eaLnBrk="0" hangingPunct="0">
              <a:buFontTx/>
              <a:buAutoNum type="alphaLcParenR"/>
            </a:pPr>
            <a:r>
              <a:rPr lang="en-US" dirty="0"/>
              <a:t>LAMP (no recombination assumption)</a:t>
            </a:r>
          </a:p>
          <a:p>
            <a:pPr marL="800100" lvl="1" indent="-342900" eaLnBrk="0" hangingPunct="0">
              <a:buFontTx/>
              <a:buAutoNum type="alphaLcParenR"/>
            </a:pPr>
            <a:r>
              <a:rPr lang="en-US" dirty="0"/>
              <a:t>WINPOP (a more refined model of recombination events coupled with an adaptive window size computation to achieve increased accuracy.</a:t>
            </a:r>
          </a:p>
        </p:txBody>
      </p:sp>
      <p:sp>
        <p:nvSpPr>
          <p:cNvPr id="47108" name="Line 6">
            <a:hlinkClick r:id="rId2" action="ppaction://hlinksldjump"/>
          </p:cNvPr>
          <p:cNvSpPr>
            <a:spLocks noChangeShapeType="1"/>
          </p:cNvSpPr>
          <p:nvPr/>
        </p:nvSpPr>
        <p:spPr bwMode="auto">
          <a:xfrm flipV="1">
            <a:off x="8915400" y="6172200"/>
            <a:ext cx="0" cy="533400"/>
          </a:xfrm>
          <a:prstGeom prst="line">
            <a:avLst/>
          </a:prstGeom>
          <a:noFill/>
          <a:ln w="57150">
            <a:solidFill>
              <a:schemeClr val="tx1"/>
            </a:solidFill>
            <a:round/>
            <a:headEnd/>
            <a:tailEnd type="triangle" w="med" len="med"/>
          </a:ln>
        </p:spPr>
        <p:txBody>
          <a:bodyPr/>
          <a:lstStyle/>
          <a:p>
            <a:endParaRPr lang="en-US"/>
          </a:p>
        </p:txBody>
      </p:sp>
      <p:sp>
        <p:nvSpPr>
          <p:cNvPr id="5" name="Slide Number Placeholder 4"/>
          <p:cNvSpPr>
            <a:spLocks noGrp="1"/>
          </p:cNvSpPr>
          <p:nvPr>
            <p:ph type="sldNum" sz="quarter" idx="12"/>
          </p:nvPr>
        </p:nvSpPr>
        <p:spPr/>
        <p:txBody>
          <a:bodyPr/>
          <a:lstStyle/>
          <a:p>
            <a:pPr>
              <a:defRPr/>
            </a:pPr>
            <a:fld id="{193C4F32-5F53-4DA8-A041-9089F3E61399}" type="slidenum">
              <a:rPr lang="en-US" smtClean="0"/>
              <a:pPr>
                <a:defRPr/>
              </a:pPr>
              <a:t>243</a:t>
            </a:fld>
            <a:endParaRPr lang="en-US"/>
          </a:p>
        </p:txBody>
      </p:sp>
    </p:spTree>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01" name="Rectangle 2"/>
          <p:cNvSpPr>
            <a:spLocks noGrp="1" noChangeArrowheads="1"/>
          </p:cNvSpPr>
          <p:nvPr>
            <p:ph type="title" sz="quarter"/>
          </p:nvPr>
        </p:nvSpPr>
        <p:spPr/>
        <p:txBody>
          <a:bodyPr/>
          <a:lstStyle/>
          <a:p>
            <a:pPr eaLnBrk="1" hangingPunct="1"/>
            <a:r>
              <a:rPr lang="en-US" smtClean="0"/>
              <a:t>Helper Slide- Probabilities</a:t>
            </a:r>
          </a:p>
        </p:txBody>
      </p:sp>
      <p:graphicFrame>
        <p:nvGraphicFramePr>
          <p:cNvPr id="8194" name="Object 14"/>
          <p:cNvGraphicFramePr>
            <a:graphicFrameLocks noChangeAspect="1"/>
          </p:cNvGraphicFramePr>
          <p:nvPr>
            <p:ph sz="quarter" idx="1"/>
          </p:nvPr>
        </p:nvGraphicFramePr>
        <p:xfrm>
          <a:off x="990600" y="1828800"/>
          <a:ext cx="7169150" cy="806450"/>
        </p:xfrm>
        <a:graphic>
          <a:graphicData uri="http://schemas.openxmlformats.org/presentationml/2006/ole">
            <p:oleObj spid="_x0000_s312322" name="Equation" r:id="rId3" imgW="2145960" imgH="241200" progId="Equation.3">
              <p:embed/>
            </p:oleObj>
          </a:graphicData>
        </a:graphic>
      </p:graphicFrame>
      <p:graphicFrame>
        <p:nvGraphicFramePr>
          <p:cNvPr id="8195" name="Object 4"/>
          <p:cNvGraphicFramePr>
            <a:graphicFrameLocks noChangeAspect="1"/>
          </p:cNvGraphicFramePr>
          <p:nvPr>
            <p:ph sz="quarter" idx="2"/>
          </p:nvPr>
        </p:nvGraphicFramePr>
        <p:xfrm>
          <a:off x="228600" y="4275138"/>
          <a:ext cx="6477000" cy="619125"/>
        </p:xfrm>
        <a:graphic>
          <a:graphicData uri="http://schemas.openxmlformats.org/presentationml/2006/ole">
            <p:oleObj spid="_x0000_s312323" name="Equation" r:id="rId4" imgW="2260440" imgH="215640" progId="Equation.3">
              <p:embed/>
            </p:oleObj>
          </a:graphicData>
        </a:graphic>
      </p:graphicFrame>
      <p:sp>
        <p:nvSpPr>
          <p:cNvPr id="8202" name="Line 8">
            <a:hlinkClick r:id="rId5" action="ppaction://hlinksldjump"/>
          </p:cNvPr>
          <p:cNvSpPr>
            <a:spLocks noChangeShapeType="1"/>
          </p:cNvSpPr>
          <p:nvPr/>
        </p:nvSpPr>
        <p:spPr bwMode="auto">
          <a:xfrm flipV="1">
            <a:off x="8915400" y="6172200"/>
            <a:ext cx="0" cy="533400"/>
          </a:xfrm>
          <a:prstGeom prst="line">
            <a:avLst/>
          </a:prstGeom>
          <a:noFill/>
          <a:ln w="57150">
            <a:solidFill>
              <a:schemeClr val="tx1"/>
            </a:solidFill>
            <a:round/>
            <a:headEnd/>
            <a:tailEnd type="triangle" w="med" len="med"/>
          </a:ln>
        </p:spPr>
        <p:txBody>
          <a:bodyPr/>
          <a:lstStyle/>
          <a:p>
            <a:endParaRPr lang="en-US"/>
          </a:p>
        </p:txBody>
      </p:sp>
      <p:graphicFrame>
        <p:nvGraphicFramePr>
          <p:cNvPr id="8196" name="Object 6"/>
          <p:cNvGraphicFramePr>
            <a:graphicFrameLocks noChangeAspect="1"/>
          </p:cNvGraphicFramePr>
          <p:nvPr/>
        </p:nvGraphicFramePr>
        <p:xfrm>
          <a:off x="8153400" y="4800600"/>
          <a:ext cx="392113" cy="549275"/>
        </p:xfrm>
        <a:graphic>
          <a:graphicData uri="http://schemas.openxmlformats.org/presentationml/2006/ole">
            <p:oleObj spid="_x0000_s312324" name="Equation" r:id="rId6" imgW="126720" imgH="177480" progId="Equation.3">
              <p:embed/>
            </p:oleObj>
          </a:graphicData>
        </a:graphic>
      </p:graphicFrame>
      <p:graphicFrame>
        <p:nvGraphicFramePr>
          <p:cNvPr id="8197" name="Object 7"/>
          <p:cNvGraphicFramePr>
            <a:graphicFrameLocks noChangeAspect="1"/>
          </p:cNvGraphicFramePr>
          <p:nvPr/>
        </p:nvGraphicFramePr>
        <p:xfrm>
          <a:off x="152400" y="3657600"/>
          <a:ext cx="4724400" cy="706438"/>
        </p:xfrm>
        <a:graphic>
          <a:graphicData uri="http://schemas.openxmlformats.org/presentationml/2006/ole">
            <p:oleObj spid="_x0000_s312325" name="Equation" r:id="rId7" imgW="1701720" imgH="228600" progId="Equation.3">
              <p:embed/>
            </p:oleObj>
          </a:graphicData>
        </a:graphic>
      </p:graphicFrame>
      <p:graphicFrame>
        <p:nvGraphicFramePr>
          <p:cNvPr id="8198" name="Object 8"/>
          <p:cNvGraphicFramePr>
            <a:graphicFrameLocks noChangeAspect="1"/>
          </p:cNvGraphicFramePr>
          <p:nvPr/>
        </p:nvGraphicFramePr>
        <p:xfrm>
          <a:off x="381000" y="3200400"/>
          <a:ext cx="2197100" cy="627063"/>
        </p:xfrm>
        <a:graphic>
          <a:graphicData uri="http://schemas.openxmlformats.org/presentationml/2006/ole">
            <p:oleObj spid="_x0000_s312326" name="Equation" r:id="rId8" imgW="711000" imgH="203040" progId="Equation.3">
              <p:embed/>
            </p:oleObj>
          </a:graphicData>
        </a:graphic>
      </p:graphicFrame>
      <p:graphicFrame>
        <p:nvGraphicFramePr>
          <p:cNvPr id="8199" name="Object 9"/>
          <p:cNvGraphicFramePr>
            <a:graphicFrameLocks noChangeAspect="1"/>
          </p:cNvGraphicFramePr>
          <p:nvPr/>
        </p:nvGraphicFramePr>
        <p:xfrm>
          <a:off x="152400" y="2590800"/>
          <a:ext cx="2397125" cy="708025"/>
        </p:xfrm>
        <a:graphic>
          <a:graphicData uri="http://schemas.openxmlformats.org/presentationml/2006/ole">
            <p:oleObj spid="_x0000_s312327" name="Equation" r:id="rId9" imgW="774360" imgH="228600" progId="Equation.3">
              <p:embed/>
            </p:oleObj>
          </a:graphicData>
        </a:graphic>
      </p:graphicFrame>
      <p:graphicFrame>
        <p:nvGraphicFramePr>
          <p:cNvPr id="8200" name="Object 10"/>
          <p:cNvGraphicFramePr>
            <a:graphicFrameLocks noChangeAspect="1"/>
          </p:cNvGraphicFramePr>
          <p:nvPr/>
        </p:nvGraphicFramePr>
        <p:xfrm>
          <a:off x="609600" y="5257800"/>
          <a:ext cx="1022350" cy="706438"/>
        </p:xfrm>
        <a:graphic>
          <a:graphicData uri="http://schemas.openxmlformats.org/presentationml/2006/ole">
            <p:oleObj spid="_x0000_s312328" name="Equation" r:id="rId10" imgW="330120" imgH="228600" progId="Equation.3">
              <p:embed/>
            </p:oleObj>
          </a:graphicData>
        </a:graphic>
      </p:graphicFrame>
      <p:sp>
        <p:nvSpPr>
          <p:cNvPr id="8203" name="Text Box 11"/>
          <p:cNvSpPr txBox="1">
            <a:spLocks noChangeArrowheads="1"/>
          </p:cNvSpPr>
          <p:nvPr/>
        </p:nvSpPr>
        <p:spPr bwMode="auto">
          <a:xfrm>
            <a:off x="2514600" y="2743200"/>
            <a:ext cx="4191000" cy="396875"/>
          </a:xfrm>
          <a:prstGeom prst="rect">
            <a:avLst/>
          </a:prstGeom>
          <a:noFill/>
          <a:ln w="9525" algn="ctr">
            <a:noFill/>
            <a:miter lim="800000"/>
            <a:headEnd/>
            <a:tailEnd/>
          </a:ln>
        </p:spPr>
        <p:txBody>
          <a:bodyPr>
            <a:spAutoFit/>
          </a:bodyPr>
          <a:lstStyle/>
          <a:p>
            <a:pPr algn="ctr" eaLnBrk="0" hangingPunct="0">
              <a:spcBef>
                <a:spcPct val="50000"/>
              </a:spcBef>
            </a:pPr>
            <a:r>
              <a:rPr lang="en-US" sz="2000"/>
              <a:t>Random variable genotype at SNP i</a:t>
            </a:r>
          </a:p>
        </p:txBody>
      </p:sp>
      <p:sp>
        <p:nvSpPr>
          <p:cNvPr id="8204" name="Text Box 12"/>
          <p:cNvSpPr txBox="1">
            <a:spLocks noChangeArrowheads="1"/>
          </p:cNvSpPr>
          <p:nvPr/>
        </p:nvSpPr>
        <p:spPr bwMode="auto">
          <a:xfrm>
            <a:off x="4343400" y="4876800"/>
            <a:ext cx="3886200" cy="396875"/>
          </a:xfrm>
          <a:prstGeom prst="rect">
            <a:avLst/>
          </a:prstGeom>
          <a:noFill/>
          <a:ln w="9525" algn="ctr">
            <a:noFill/>
            <a:miter lim="800000"/>
            <a:headEnd/>
            <a:tailEnd/>
          </a:ln>
        </p:spPr>
        <p:txBody>
          <a:bodyPr>
            <a:spAutoFit/>
          </a:bodyPr>
          <a:lstStyle/>
          <a:p>
            <a:pPr algn="ctr" eaLnBrk="0" hangingPunct="0">
              <a:spcBef>
                <a:spcPct val="50000"/>
              </a:spcBef>
            </a:pPr>
            <a:r>
              <a:rPr lang="en-US" sz="2000" dirty="0"/>
              <a:t>Multilocus genotype with I set to</a:t>
            </a:r>
          </a:p>
        </p:txBody>
      </p:sp>
      <p:sp>
        <p:nvSpPr>
          <p:cNvPr id="8205" name="Text Box 13"/>
          <p:cNvSpPr txBox="1">
            <a:spLocks noChangeArrowheads="1"/>
          </p:cNvSpPr>
          <p:nvPr/>
        </p:nvSpPr>
        <p:spPr bwMode="auto">
          <a:xfrm>
            <a:off x="4876800" y="3810000"/>
            <a:ext cx="3733800" cy="396875"/>
          </a:xfrm>
          <a:prstGeom prst="rect">
            <a:avLst/>
          </a:prstGeom>
          <a:noFill/>
          <a:ln w="9525" algn="ctr">
            <a:noFill/>
            <a:miter lim="800000"/>
            <a:headEnd/>
            <a:tailEnd/>
          </a:ln>
        </p:spPr>
        <p:txBody>
          <a:bodyPr>
            <a:spAutoFit/>
          </a:bodyPr>
          <a:lstStyle/>
          <a:p>
            <a:pPr algn="ctr" eaLnBrk="0" hangingPunct="0">
              <a:spcBef>
                <a:spcPct val="50000"/>
              </a:spcBef>
            </a:pPr>
            <a:r>
              <a:rPr lang="en-US" sz="2000" dirty="0"/>
              <a:t>Multilocus genotype without </a:t>
            </a:r>
            <a:r>
              <a:rPr lang="en-US" sz="2000" dirty="0" err="1"/>
              <a:t>i</a:t>
            </a:r>
            <a:endParaRPr lang="en-US" sz="2000" dirty="0"/>
          </a:p>
        </p:txBody>
      </p:sp>
      <p:sp>
        <p:nvSpPr>
          <p:cNvPr id="8206" name="Text Box 14"/>
          <p:cNvSpPr txBox="1">
            <a:spLocks noChangeArrowheads="1"/>
          </p:cNvSpPr>
          <p:nvPr/>
        </p:nvSpPr>
        <p:spPr bwMode="auto">
          <a:xfrm>
            <a:off x="2514600" y="3276600"/>
            <a:ext cx="4191000" cy="396875"/>
          </a:xfrm>
          <a:prstGeom prst="rect">
            <a:avLst/>
          </a:prstGeom>
          <a:noFill/>
          <a:ln w="9525" algn="ctr">
            <a:noFill/>
            <a:miter lim="800000"/>
            <a:headEnd/>
            <a:tailEnd/>
          </a:ln>
        </p:spPr>
        <p:txBody>
          <a:bodyPr>
            <a:spAutoFit/>
          </a:bodyPr>
          <a:lstStyle/>
          <a:p>
            <a:pPr algn="ctr" eaLnBrk="0" hangingPunct="0">
              <a:spcBef>
                <a:spcPct val="50000"/>
              </a:spcBef>
            </a:pPr>
            <a:r>
              <a:rPr lang="en-US" sz="2000"/>
              <a:t>Genotype variable taken at SNP i</a:t>
            </a:r>
          </a:p>
        </p:txBody>
      </p:sp>
      <p:sp>
        <p:nvSpPr>
          <p:cNvPr id="8207" name="Text Box 15"/>
          <p:cNvSpPr txBox="1">
            <a:spLocks noChangeArrowheads="1"/>
          </p:cNvSpPr>
          <p:nvPr/>
        </p:nvSpPr>
        <p:spPr bwMode="auto">
          <a:xfrm>
            <a:off x="1600200" y="5410200"/>
            <a:ext cx="3276600" cy="396875"/>
          </a:xfrm>
          <a:prstGeom prst="rect">
            <a:avLst/>
          </a:prstGeom>
          <a:noFill/>
          <a:ln w="9525" algn="ctr">
            <a:noFill/>
            <a:miter lim="800000"/>
            <a:headEnd/>
            <a:tailEnd/>
          </a:ln>
        </p:spPr>
        <p:txBody>
          <a:bodyPr>
            <a:spAutoFit/>
          </a:bodyPr>
          <a:lstStyle/>
          <a:p>
            <a:pPr algn="ctr" eaLnBrk="0" hangingPunct="0">
              <a:spcBef>
                <a:spcPct val="50000"/>
              </a:spcBef>
            </a:pPr>
            <a:r>
              <a:rPr lang="en-US" sz="2000"/>
              <a:t>HMM with ancestral pair </a:t>
            </a:r>
            <a:r>
              <a:rPr lang="en-US" sz="2000" i="1"/>
              <a:t>k,l</a:t>
            </a:r>
          </a:p>
        </p:txBody>
      </p:sp>
    </p:spTree>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9" name="Text Placeholder 2"/>
          <p:cNvSpPr>
            <a:spLocks noGrp="1"/>
          </p:cNvSpPr>
          <p:nvPr>
            <p:ph type="body" idx="4294967295"/>
          </p:nvPr>
        </p:nvSpPr>
        <p:spPr>
          <a:xfrm>
            <a:off x="0" y="304800"/>
            <a:ext cx="7772400" cy="609600"/>
          </a:xfrm>
        </p:spPr>
        <p:txBody>
          <a:bodyPr anchor="b"/>
          <a:lstStyle/>
          <a:p>
            <a:pPr marL="0" indent="0" eaLnBrk="1" hangingPunct="1">
              <a:buFont typeface="Wingdings" pitchFamily="2" charset="2"/>
              <a:buNone/>
            </a:pPr>
            <a:r>
              <a:rPr lang="en-US" sz="2000" smtClean="0"/>
              <a:t>Helper Slide- Emission Details</a:t>
            </a:r>
          </a:p>
        </p:txBody>
      </p:sp>
      <p:graphicFrame>
        <p:nvGraphicFramePr>
          <p:cNvPr id="9218" name="Object 8"/>
          <p:cNvGraphicFramePr>
            <a:graphicFrameLocks noChangeAspect="1"/>
          </p:cNvGraphicFramePr>
          <p:nvPr/>
        </p:nvGraphicFramePr>
        <p:xfrm>
          <a:off x="685800" y="2286000"/>
          <a:ext cx="6781800" cy="1814513"/>
        </p:xfrm>
        <a:graphic>
          <a:graphicData uri="http://schemas.openxmlformats.org/presentationml/2006/ole">
            <p:oleObj spid="_x0000_s313346" name="Equation" r:id="rId3" imgW="2323800" imgH="583920" progId="Equation.3">
              <p:embed/>
            </p:oleObj>
          </a:graphicData>
        </a:graphic>
      </p:graphicFrame>
      <p:sp>
        <p:nvSpPr>
          <p:cNvPr id="9220" name="Line 6">
            <a:hlinkClick r:id="rId4" action="ppaction://hlinksldjump"/>
          </p:cNvPr>
          <p:cNvSpPr>
            <a:spLocks noChangeShapeType="1"/>
          </p:cNvSpPr>
          <p:nvPr/>
        </p:nvSpPr>
        <p:spPr bwMode="auto">
          <a:xfrm flipV="1">
            <a:off x="8915400" y="6172200"/>
            <a:ext cx="0" cy="533400"/>
          </a:xfrm>
          <a:prstGeom prst="line">
            <a:avLst/>
          </a:prstGeom>
          <a:noFill/>
          <a:ln w="57150">
            <a:solidFill>
              <a:schemeClr val="tx1"/>
            </a:solidFill>
            <a:round/>
            <a:headEnd/>
            <a:tailEnd type="triangle" w="med" len="med"/>
          </a:ln>
        </p:spPr>
        <p:txBody>
          <a:bodyPr/>
          <a:lstStyle/>
          <a:p>
            <a:endParaRPr lang="en-US"/>
          </a:p>
        </p:txBody>
      </p:sp>
      <p:sp>
        <p:nvSpPr>
          <p:cNvPr id="5" name="Slide Number Placeholder 4"/>
          <p:cNvSpPr>
            <a:spLocks noGrp="1"/>
          </p:cNvSpPr>
          <p:nvPr>
            <p:ph type="sldNum" sz="quarter" idx="12"/>
          </p:nvPr>
        </p:nvSpPr>
        <p:spPr/>
        <p:txBody>
          <a:bodyPr/>
          <a:lstStyle/>
          <a:p>
            <a:pPr>
              <a:defRPr/>
            </a:pPr>
            <a:fld id="{193C4F32-5F53-4DA8-A041-9089F3E61399}" type="slidenum">
              <a:rPr lang="en-US" smtClean="0"/>
              <a:pPr>
                <a:defRPr/>
              </a:pPr>
              <a:t>245</a:t>
            </a:fld>
            <a:endParaRPr lang="en-US"/>
          </a:p>
        </p:txBody>
      </p:sp>
    </p:spTree>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4" name="Rectangle 3"/>
          <p:cNvSpPr>
            <a:spLocks noChangeArrowheads="1"/>
          </p:cNvSpPr>
          <p:nvPr/>
        </p:nvSpPr>
        <p:spPr bwMode="auto">
          <a:xfrm>
            <a:off x="3846513" y="5278438"/>
            <a:ext cx="3633787" cy="384175"/>
          </a:xfrm>
          <a:prstGeom prst="rect">
            <a:avLst/>
          </a:prstGeom>
          <a:noFill/>
          <a:ln w="9525">
            <a:noFill/>
            <a:miter lim="800000"/>
            <a:headEnd/>
            <a:tailEnd/>
          </a:ln>
        </p:spPr>
        <p:txBody>
          <a:bodyPr/>
          <a:lstStyle/>
          <a:p>
            <a:pPr eaLnBrk="0" hangingPunct="0"/>
            <a:endParaRPr lang="en-US"/>
          </a:p>
        </p:txBody>
      </p:sp>
      <p:sp>
        <p:nvSpPr>
          <p:cNvPr id="10245" name="Rectangle 5"/>
          <p:cNvSpPr>
            <a:spLocks noChangeArrowheads="1"/>
          </p:cNvSpPr>
          <p:nvPr/>
        </p:nvSpPr>
        <p:spPr bwMode="auto">
          <a:xfrm>
            <a:off x="3810000" y="4821238"/>
            <a:ext cx="3059113" cy="301625"/>
          </a:xfrm>
          <a:prstGeom prst="rect">
            <a:avLst/>
          </a:prstGeom>
          <a:noFill/>
          <a:ln w="9525">
            <a:noFill/>
            <a:miter lim="800000"/>
            <a:headEnd/>
            <a:tailEnd/>
          </a:ln>
        </p:spPr>
        <p:txBody>
          <a:bodyPr/>
          <a:lstStyle/>
          <a:p>
            <a:pPr eaLnBrk="0" hangingPunct="0"/>
            <a:endParaRPr lang="en-US"/>
          </a:p>
        </p:txBody>
      </p:sp>
      <p:sp>
        <p:nvSpPr>
          <p:cNvPr id="10246" name="Rectangle 2"/>
          <p:cNvSpPr>
            <a:spLocks noChangeArrowheads="1"/>
          </p:cNvSpPr>
          <p:nvPr/>
        </p:nvSpPr>
        <p:spPr bwMode="auto">
          <a:xfrm>
            <a:off x="762000" y="1981200"/>
            <a:ext cx="8077200" cy="4419600"/>
          </a:xfrm>
          <a:prstGeom prst="rect">
            <a:avLst/>
          </a:prstGeom>
          <a:noFill/>
          <a:ln w="9525">
            <a:noFill/>
            <a:miter lim="800000"/>
            <a:headEnd/>
            <a:tailEnd/>
          </a:ln>
        </p:spPr>
        <p:txBody>
          <a:bodyPr lIns="92075" tIns="46038" rIns="92075" bIns="46038"/>
          <a:lstStyle/>
          <a:p>
            <a:pPr marL="342900" indent="-342900" eaLnBrk="0" hangingPunct="0">
              <a:spcBef>
                <a:spcPct val="20000"/>
              </a:spcBef>
              <a:buClr>
                <a:schemeClr val="folHlink"/>
              </a:buClr>
              <a:buSzPct val="60000"/>
              <a:buFont typeface="Wingdings" pitchFamily="2" charset="2"/>
              <a:buChar char="n"/>
            </a:pPr>
            <a:r>
              <a:rPr lang="en-US" sz="2800"/>
              <a:t>Input</a:t>
            </a:r>
          </a:p>
          <a:p>
            <a:pPr marL="742950" lvl="1" indent="-285750" eaLnBrk="0" hangingPunct="0">
              <a:spcBef>
                <a:spcPct val="20000"/>
              </a:spcBef>
              <a:buClr>
                <a:schemeClr val="hlink"/>
              </a:buClr>
              <a:buSzPct val="55000"/>
              <a:buFont typeface="Wingdings" pitchFamily="2" charset="2"/>
              <a:buChar char="n"/>
            </a:pPr>
            <a:r>
              <a:rPr lang="en-US" sz="2400"/>
              <a:t>                       For every</a:t>
            </a:r>
          </a:p>
          <a:p>
            <a:pPr marL="742950" lvl="1" indent="-285750" eaLnBrk="0" hangingPunct="0">
              <a:spcBef>
                <a:spcPct val="20000"/>
              </a:spcBef>
              <a:buClr>
                <a:schemeClr val="hlink"/>
              </a:buClr>
              <a:buSzPct val="55000"/>
              <a:buFont typeface="Wingdings" pitchFamily="2" charset="2"/>
              <a:buChar char="n"/>
            </a:pPr>
            <a:r>
              <a:rPr lang="en-US" sz="2400"/>
              <a:t>Window half-size </a:t>
            </a:r>
            <a:r>
              <a:rPr lang="en-US" sz="2400" i="1"/>
              <a:t>w</a:t>
            </a:r>
            <a:endParaRPr lang="en-US" sz="2400"/>
          </a:p>
          <a:p>
            <a:pPr marL="342900" indent="-342900" eaLnBrk="0" hangingPunct="0">
              <a:spcBef>
                <a:spcPct val="20000"/>
              </a:spcBef>
              <a:buClr>
                <a:schemeClr val="folHlink"/>
              </a:buClr>
              <a:buSzPct val="60000"/>
              <a:buFont typeface="Wingdings" pitchFamily="2" charset="2"/>
              <a:buChar char="n"/>
            </a:pPr>
            <a:r>
              <a:rPr lang="en-US" sz="2800"/>
              <a:t>Output (Single Window method)</a:t>
            </a:r>
          </a:p>
          <a:p>
            <a:pPr marL="742950" lvl="1" indent="-285750" eaLnBrk="0" hangingPunct="0">
              <a:spcBef>
                <a:spcPct val="20000"/>
              </a:spcBef>
              <a:buClr>
                <a:schemeClr val="hlink"/>
              </a:buClr>
              <a:buSzPct val="55000"/>
              <a:buFont typeface="Wingdings" pitchFamily="2" charset="2"/>
              <a:buChar char="n"/>
            </a:pPr>
            <a:r>
              <a:rPr lang="en-US" sz="2000"/>
              <a:t> </a:t>
            </a:r>
            <a:r>
              <a:rPr lang="en-US" sz="2400"/>
              <a:t>For every </a:t>
            </a:r>
            <a:r>
              <a:rPr lang="en-US" sz="2400" i="1"/>
              <a:t>i</a:t>
            </a:r>
            <a:r>
              <a:rPr lang="en-US" sz="2400"/>
              <a:t>=1..</a:t>
            </a:r>
            <a:r>
              <a:rPr lang="en-US" sz="2400" i="1"/>
              <a:t>n</a:t>
            </a:r>
            <a:r>
              <a:rPr lang="en-US" sz="2400"/>
              <a:t>:</a:t>
            </a:r>
          </a:p>
          <a:p>
            <a:pPr marL="1143000" lvl="2" indent="-228600" eaLnBrk="0" hangingPunct="0">
              <a:spcBef>
                <a:spcPct val="20000"/>
              </a:spcBef>
              <a:buClr>
                <a:schemeClr val="folHlink"/>
              </a:buClr>
              <a:buSzPct val="50000"/>
              <a:buFont typeface="Wingdings" pitchFamily="2" charset="2"/>
              <a:buChar char="n"/>
            </a:pPr>
            <a:r>
              <a:rPr lang="en-US" sz="1800"/>
              <a:t> </a:t>
            </a:r>
          </a:p>
          <a:p>
            <a:pPr marL="742950" lvl="1" indent="-285750" eaLnBrk="0" hangingPunct="0">
              <a:spcBef>
                <a:spcPct val="20000"/>
              </a:spcBef>
              <a:buClr>
                <a:schemeClr val="hlink"/>
              </a:buClr>
              <a:buSzPct val="55000"/>
              <a:buFont typeface="Wingdings" pitchFamily="2" charset="2"/>
              <a:buChar char="n"/>
            </a:pPr>
            <a:r>
              <a:rPr lang="en-US" sz="2400"/>
              <a:t>Where:</a:t>
            </a:r>
          </a:p>
          <a:p>
            <a:pPr marL="1143000" lvl="2" indent="-228600" eaLnBrk="0" hangingPunct="0">
              <a:spcBef>
                <a:spcPct val="20000"/>
              </a:spcBef>
              <a:buClr>
                <a:schemeClr val="folHlink"/>
              </a:buClr>
              <a:buSzPct val="50000"/>
              <a:buFont typeface="Wingdings" pitchFamily="2" charset="2"/>
              <a:buChar char="n"/>
            </a:pPr>
            <a:r>
              <a:rPr lang="en-US" sz="1800"/>
              <a:t> </a:t>
            </a:r>
          </a:p>
          <a:p>
            <a:pPr marL="1143000" lvl="2" indent="-228600" eaLnBrk="0" hangingPunct="0">
              <a:spcBef>
                <a:spcPct val="20000"/>
              </a:spcBef>
              <a:buClr>
                <a:schemeClr val="folHlink"/>
              </a:buClr>
              <a:buSzPct val="50000"/>
              <a:buFont typeface="Wingdings" pitchFamily="2" charset="2"/>
              <a:buChar char="n"/>
            </a:pPr>
            <a:r>
              <a:rPr lang="en-US" sz="1800"/>
              <a:t> </a:t>
            </a:r>
            <a:endParaRPr lang="en-US" sz="2000"/>
          </a:p>
          <a:p>
            <a:pPr marL="1143000" lvl="2" indent="-228600" eaLnBrk="0" hangingPunct="0">
              <a:spcBef>
                <a:spcPct val="20000"/>
              </a:spcBef>
              <a:buClr>
                <a:schemeClr val="folHlink"/>
              </a:buClr>
              <a:buSzPct val="50000"/>
              <a:buFont typeface="Wingdings" pitchFamily="2" charset="2"/>
              <a:buChar char="n"/>
            </a:pPr>
            <a:r>
              <a:rPr lang="en-US" sz="2000"/>
              <a:t> </a:t>
            </a:r>
          </a:p>
        </p:txBody>
      </p:sp>
      <p:graphicFrame>
        <p:nvGraphicFramePr>
          <p:cNvPr id="10242" name="Object 9"/>
          <p:cNvGraphicFramePr>
            <a:graphicFrameLocks noChangeAspect="1"/>
          </p:cNvGraphicFramePr>
          <p:nvPr/>
        </p:nvGraphicFramePr>
        <p:xfrm>
          <a:off x="1600200" y="2514600"/>
          <a:ext cx="2109788" cy="520700"/>
        </p:xfrm>
        <a:graphic>
          <a:graphicData uri="http://schemas.openxmlformats.org/presentationml/2006/ole">
            <p:oleObj spid="_x0000_s314370" name="Equation" r:id="rId4" imgW="1041120" imgH="241200" progId="Equation.3">
              <p:embed/>
            </p:oleObj>
          </a:graphicData>
        </a:graphic>
      </p:graphicFrame>
      <p:graphicFrame>
        <p:nvGraphicFramePr>
          <p:cNvPr id="10243" name="Object 10"/>
          <p:cNvGraphicFramePr>
            <a:graphicFrameLocks noChangeAspect="1"/>
          </p:cNvGraphicFramePr>
          <p:nvPr/>
        </p:nvGraphicFramePr>
        <p:xfrm>
          <a:off x="5181600" y="2514600"/>
          <a:ext cx="2719388" cy="466725"/>
        </p:xfrm>
        <a:graphic>
          <a:graphicData uri="http://schemas.openxmlformats.org/presentationml/2006/ole">
            <p:oleObj spid="_x0000_s314371" name="Equation" r:id="rId5" imgW="1143000" imgH="228600" progId="Equation.3">
              <p:embed/>
            </p:oleObj>
          </a:graphicData>
        </a:graphic>
      </p:graphicFrame>
      <p:pic>
        <p:nvPicPr>
          <p:cNvPr id="10247" name="Object 13"/>
          <p:cNvPicPr>
            <a:picLocks noChangeAspect="1" noChangeArrowheads="1"/>
          </p:cNvPicPr>
          <p:nvPr/>
        </p:nvPicPr>
        <p:blipFill>
          <a:blip r:embed="rId6" cstate="print"/>
          <a:srcRect/>
          <a:stretch>
            <a:fillRect/>
          </a:stretch>
        </p:blipFill>
        <p:spPr bwMode="auto">
          <a:xfrm>
            <a:off x="2057400" y="4191000"/>
            <a:ext cx="4876800" cy="760413"/>
          </a:xfrm>
          <a:prstGeom prst="rect">
            <a:avLst/>
          </a:prstGeom>
          <a:noFill/>
          <a:ln w="9525">
            <a:noFill/>
            <a:miter lim="800000"/>
            <a:headEnd/>
            <a:tailEnd/>
          </a:ln>
        </p:spPr>
      </p:pic>
      <p:pic>
        <p:nvPicPr>
          <p:cNvPr id="10248" name="Object 15"/>
          <p:cNvPicPr>
            <a:picLocks noChangeAspect="1" noChangeArrowheads="1"/>
          </p:cNvPicPr>
          <p:nvPr/>
        </p:nvPicPr>
        <p:blipFill>
          <a:blip r:embed="rId7" cstate="print"/>
          <a:srcRect/>
          <a:stretch>
            <a:fillRect/>
          </a:stretch>
        </p:blipFill>
        <p:spPr bwMode="auto">
          <a:xfrm>
            <a:off x="2057400" y="5105400"/>
            <a:ext cx="2362200" cy="387350"/>
          </a:xfrm>
          <a:prstGeom prst="rect">
            <a:avLst/>
          </a:prstGeom>
          <a:noFill/>
          <a:ln w="9525">
            <a:noFill/>
            <a:miter lim="800000"/>
            <a:headEnd/>
            <a:tailEnd/>
          </a:ln>
        </p:spPr>
      </p:pic>
      <p:pic>
        <p:nvPicPr>
          <p:cNvPr id="10249" name="Object 16"/>
          <p:cNvPicPr>
            <a:picLocks noChangeAspect="1" noChangeArrowheads="1"/>
          </p:cNvPicPr>
          <p:nvPr/>
        </p:nvPicPr>
        <p:blipFill>
          <a:blip r:embed="rId8" cstate="print"/>
          <a:srcRect/>
          <a:stretch>
            <a:fillRect/>
          </a:stretch>
        </p:blipFill>
        <p:spPr bwMode="auto">
          <a:xfrm>
            <a:off x="2057400" y="5791200"/>
            <a:ext cx="3810000" cy="422275"/>
          </a:xfrm>
          <a:prstGeom prst="rect">
            <a:avLst/>
          </a:prstGeom>
          <a:noFill/>
          <a:ln w="9525">
            <a:noFill/>
            <a:miter lim="800000"/>
            <a:headEnd/>
            <a:tailEnd/>
          </a:ln>
        </p:spPr>
      </p:pic>
      <p:sp>
        <p:nvSpPr>
          <p:cNvPr id="10250" name="Rectangle 7"/>
          <p:cNvSpPr>
            <a:spLocks noChangeArrowheads="1"/>
          </p:cNvSpPr>
          <p:nvPr/>
        </p:nvSpPr>
        <p:spPr bwMode="auto">
          <a:xfrm>
            <a:off x="0" y="214313"/>
            <a:ext cx="9144000" cy="623887"/>
          </a:xfrm>
          <a:prstGeom prst="rect">
            <a:avLst/>
          </a:prstGeom>
          <a:noFill/>
          <a:ln w="9525">
            <a:noFill/>
            <a:miter lim="800000"/>
            <a:headEnd/>
            <a:tailEnd/>
          </a:ln>
        </p:spPr>
        <p:txBody>
          <a:bodyPr anchor="b"/>
          <a:lstStyle/>
          <a:p>
            <a:pPr eaLnBrk="0" hangingPunct="0"/>
            <a:r>
              <a:rPr lang="en-US" sz="4000">
                <a:solidFill>
                  <a:schemeClr val="tx2"/>
                </a:solidFill>
              </a:rPr>
              <a:t>Window-based local ancestry inference</a:t>
            </a:r>
          </a:p>
        </p:txBody>
      </p:sp>
      <p:pic>
        <p:nvPicPr>
          <p:cNvPr id="10251" name="Object 11"/>
          <p:cNvPicPr>
            <a:picLocks noChangeAspect="1" noChangeArrowheads="1"/>
          </p:cNvPicPr>
          <p:nvPr/>
        </p:nvPicPr>
        <p:blipFill>
          <a:blip r:embed="rId9" cstate="print"/>
          <a:srcRect/>
          <a:stretch>
            <a:fillRect/>
          </a:stretch>
        </p:blipFill>
        <p:spPr bwMode="auto">
          <a:xfrm>
            <a:off x="2057400" y="5410200"/>
            <a:ext cx="769938" cy="392113"/>
          </a:xfrm>
          <a:prstGeom prst="rect">
            <a:avLst/>
          </a:prstGeom>
          <a:noFill/>
          <a:ln w="9525">
            <a:noFill/>
            <a:miter lim="800000"/>
            <a:headEnd/>
            <a:tailEnd/>
          </a:ln>
        </p:spPr>
      </p:pic>
      <p:sp>
        <p:nvSpPr>
          <p:cNvPr id="10252" name="Line 12">
            <a:hlinkClick r:id="rId10" action="ppaction://hlinksldjump"/>
          </p:cNvPr>
          <p:cNvSpPr>
            <a:spLocks noChangeShapeType="1"/>
          </p:cNvSpPr>
          <p:nvPr/>
        </p:nvSpPr>
        <p:spPr bwMode="auto">
          <a:xfrm flipV="1">
            <a:off x="8839200" y="6096000"/>
            <a:ext cx="0" cy="228600"/>
          </a:xfrm>
          <a:prstGeom prst="line">
            <a:avLst/>
          </a:prstGeom>
          <a:noFill/>
          <a:ln w="9525">
            <a:solidFill>
              <a:schemeClr val="tx1"/>
            </a:solidFill>
            <a:round/>
            <a:headEnd/>
            <a:tailEnd type="triangle" w="med" len="med"/>
          </a:ln>
        </p:spPr>
        <p:txBody>
          <a:bodyPr/>
          <a:lstStyle/>
          <a:p>
            <a:endParaRPr lang="en-US"/>
          </a:p>
        </p:txBody>
      </p:sp>
      <p:sp>
        <p:nvSpPr>
          <p:cNvPr id="13" name="Slide Number Placeholder 12"/>
          <p:cNvSpPr>
            <a:spLocks noGrp="1"/>
          </p:cNvSpPr>
          <p:nvPr>
            <p:ph type="sldNum" sz="quarter" idx="12"/>
          </p:nvPr>
        </p:nvSpPr>
        <p:spPr/>
        <p:txBody>
          <a:bodyPr/>
          <a:lstStyle/>
          <a:p>
            <a:pPr>
              <a:defRPr/>
            </a:pPr>
            <a:fld id="{193C4F32-5F53-4DA8-A041-9089F3E61399}" type="slidenum">
              <a:rPr lang="en-US" smtClean="0"/>
              <a:pPr>
                <a:defRPr/>
              </a:pPr>
              <a:t>246</a:t>
            </a:fld>
            <a:endParaRPr lang="en-US"/>
          </a:p>
        </p:txBody>
      </p:sp>
    </p:spTree>
  </p:cSld>
  <p:clrMapOvr>
    <a:masterClrMapping/>
  </p:clrMapOvr>
  <p:transition/>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1266" name="Object 52"/>
          <p:cNvGraphicFramePr>
            <a:graphicFrameLocks noChangeAspect="1"/>
          </p:cNvGraphicFramePr>
          <p:nvPr/>
        </p:nvGraphicFramePr>
        <p:xfrm>
          <a:off x="2133600" y="2514600"/>
          <a:ext cx="161925" cy="292100"/>
        </p:xfrm>
        <a:graphic>
          <a:graphicData uri="http://schemas.openxmlformats.org/presentationml/2006/ole">
            <p:oleObj spid="_x0000_s315394" name="Equation" r:id="rId3" imgW="164880" imgH="228600" progId="Equation.3">
              <p:embed/>
            </p:oleObj>
          </a:graphicData>
        </a:graphic>
      </p:graphicFrame>
      <p:graphicFrame>
        <p:nvGraphicFramePr>
          <p:cNvPr id="11267" name="Object 50"/>
          <p:cNvGraphicFramePr>
            <a:graphicFrameLocks noChangeAspect="1"/>
          </p:cNvGraphicFramePr>
          <p:nvPr/>
        </p:nvGraphicFramePr>
        <p:xfrm>
          <a:off x="1828800" y="2514600"/>
          <a:ext cx="177800" cy="280988"/>
        </p:xfrm>
        <a:graphic>
          <a:graphicData uri="http://schemas.openxmlformats.org/presentationml/2006/ole">
            <p:oleObj spid="_x0000_s315395" name="Equation" r:id="rId4" imgW="177480" imgH="215640" progId="Equation.3">
              <p:embed/>
            </p:oleObj>
          </a:graphicData>
        </a:graphic>
      </p:graphicFrame>
      <p:graphicFrame>
        <p:nvGraphicFramePr>
          <p:cNvPr id="11268" name="Object 46"/>
          <p:cNvGraphicFramePr>
            <a:graphicFrameLocks noChangeAspect="1"/>
          </p:cNvGraphicFramePr>
          <p:nvPr/>
        </p:nvGraphicFramePr>
        <p:xfrm>
          <a:off x="1371600" y="2519363"/>
          <a:ext cx="150813" cy="276225"/>
        </p:xfrm>
        <a:graphic>
          <a:graphicData uri="http://schemas.openxmlformats.org/presentationml/2006/ole">
            <p:oleObj spid="_x0000_s315396" name="Equation" r:id="rId5" imgW="152280" imgH="215640" progId="Equation.3">
              <p:embed/>
            </p:oleObj>
          </a:graphicData>
        </a:graphic>
      </p:graphicFrame>
      <p:graphicFrame>
        <p:nvGraphicFramePr>
          <p:cNvPr id="11269" name="Object 47"/>
          <p:cNvGraphicFramePr>
            <a:graphicFrameLocks noChangeAspect="1"/>
          </p:cNvGraphicFramePr>
          <p:nvPr/>
        </p:nvGraphicFramePr>
        <p:xfrm>
          <a:off x="1508125" y="2519363"/>
          <a:ext cx="174625" cy="276225"/>
        </p:xfrm>
        <a:graphic>
          <a:graphicData uri="http://schemas.openxmlformats.org/presentationml/2006/ole">
            <p:oleObj spid="_x0000_s315397" name="Equation" r:id="rId6" imgW="177480" imgH="215640" progId="Equation.3">
              <p:embed/>
            </p:oleObj>
          </a:graphicData>
        </a:graphic>
      </p:graphicFrame>
      <p:graphicFrame>
        <p:nvGraphicFramePr>
          <p:cNvPr id="11270" name="Object 48"/>
          <p:cNvGraphicFramePr>
            <a:graphicFrameLocks noChangeAspect="1"/>
          </p:cNvGraphicFramePr>
          <p:nvPr/>
        </p:nvGraphicFramePr>
        <p:xfrm>
          <a:off x="1668463" y="2514600"/>
          <a:ext cx="161925" cy="292100"/>
        </p:xfrm>
        <a:graphic>
          <a:graphicData uri="http://schemas.openxmlformats.org/presentationml/2006/ole">
            <p:oleObj spid="_x0000_s315398" name="Equation" r:id="rId7" imgW="164880" imgH="228600" progId="Equation.3">
              <p:embed/>
            </p:oleObj>
          </a:graphicData>
        </a:graphic>
      </p:graphicFrame>
      <p:graphicFrame>
        <p:nvGraphicFramePr>
          <p:cNvPr id="11271" name="Object 49"/>
          <p:cNvGraphicFramePr>
            <a:graphicFrameLocks noChangeAspect="1"/>
          </p:cNvGraphicFramePr>
          <p:nvPr/>
        </p:nvGraphicFramePr>
        <p:xfrm>
          <a:off x="1973263" y="2514600"/>
          <a:ext cx="161925" cy="292100"/>
        </p:xfrm>
        <a:graphic>
          <a:graphicData uri="http://schemas.openxmlformats.org/presentationml/2006/ole">
            <p:oleObj spid="_x0000_s315399" name="Equation" r:id="rId8" imgW="164880" imgH="228600" progId="Equation.3">
              <p:embed/>
            </p:oleObj>
          </a:graphicData>
        </a:graphic>
      </p:graphicFrame>
      <p:graphicFrame>
        <p:nvGraphicFramePr>
          <p:cNvPr id="11272" name="Object 51"/>
          <p:cNvGraphicFramePr>
            <a:graphicFrameLocks noChangeAspect="1"/>
          </p:cNvGraphicFramePr>
          <p:nvPr/>
        </p:nvGraphicFramePr>
        <p:xfrm>
          <a:off x="2270125" y="2514600"/>
          <a:ext cx="174625" cy="292100"/>
        </p:xfrm>
        <a:graphic>
          <a:graphicData uri="http://schemas.openxmlformats.org/presentationml/2006/ole">
            <p:oleObj spid="_x0000_s315400" name="Equation" r:id="rId9" imgW="177480" imgH="228600" progId="Equation.3">
              <p:embed/>
            </p:oleObj>
          </a:graphicData>
        </a:graphic>
      </p:graphicFrame>
      <p:graphicFrame>
        <p:nvGraphicFramePr>
          <p:cNvPr id="11273" name="Object 54"/>
          <p:cNvGraphicFramePr>
            <a:graphicFrameLocks noChangeAspect="1"/>
          </p:cNvGraphicFramePr>
          <p:nvPr/>
        </p:nvGraphicFramePr>
        <p:xfrm>
          <a:off x="2428875" y="2517775"/>
          <a:ext cx="217488" cy="301625"/>
        </p:xfrm>
        <a:graphic>
          <a:graphicData uri="http://schemas.openxmlformats.org/presentationml/2006/ole">
            <p:oleObj spid="_x0000_s315401" name="Equation" r:id="rId10" imgW="164880" imgH="228600" progId="Equation.3">
              <p:embed/>
            </p:oleObj>
          </a:graphicData>
        </a:graphic>
      </p:graphicFrame>
      <p:graphicFrame>
        <p:nvGraphicFramePr>
          <p:cNvPr id="11274" name="Object 64"/>
          <p:cNvGraphicFramePr>
            <a:graphicFrameLocks noChangeAspect="1"/>
          </p:cNvGraphicFramePr>
          <p:nvPr/>
        </p:nvGraphicFramePr>
        <p:xfrm>
          <a:off x="5029200" y="2438400"/>
          <a:ext cx="246063" cy="368300"/>
        </p:xfrm>
        <a:graphic>
          <a:graphicData uri="http://schemas.openxmlformats.org/presentationml/2006/ole">
            <p:oleObj spid="_x0000_s315402" name="Equation" r:id="rId11" imgW="152280" imgH="228600" progId="Equation.3">
              <p:embed/>
            </p:oleObj>
          </a:graphicData>
        </a:graphic>
      </p:graphicFrame>
      <p:graphicFrame>
        <p:nvGraphicFramePr>
          <p:cNvPr id="11275" name="Object 65"/>
          <p:cNvGraphicFramePr>
            <a:graphicFrameLocks noChangeAspect="1"/>
          </p:cNvGraphicFramePr>
          <p:nvPr/>
        </p:nvGraphicFramePr>
        <p:xfrm>
          <a:off x="8534400" y="2438400"/>
          <a:ext cx="287338" cy="368300"/>
        </p:xfrm>
        <a:graphic>
          <a:graphicData uri="http://schemas.openxmlformats.org/presentationml/2006/ole">
            <p:oleObj spid="_x0000_s315403" name="Equation" r:id="rId12" imgW="177480" imgH="228600" progId="Equation.3">
              <p:embed/>
            </p:oleObj>
          </a:graphicData>
        </a:graphic>
      </p:graphicFrame>
      <p:sp>
        <p:nvSpPr>
          <p:cNvPr id="11279" name="Text Box 70"/>
          <p:cNvSpPr txBox="1">
            <a:spLocks noChangeArrowheads="1"/>
          </p:cNvSpPr>
          <p:nvPr/>
        </p:nvSpPr>
        <p:spPr bwMode="auto">
          <a:xfrm>
            <a:off x="5181600" y="2438400"/>
            <a:ext cx="3276600" cy="304800"/>
          </a:xfrm>
          <a:prstGeom prst="rect">
            <a:avLst/>
          </a:prstGeom>
          <a:noFill/>
          <a:ln w="9525" algn="ctr">
            <a:noFill/>
            <a:miter lim="800000"/>
            <a:headEnd/>
            <a:tailEnd/>
          </a:ln>
        </p:spPr>
        <p:txBody>
          <a:bodyPr>
            <a:spAutoFit/>
          </a:bodyPr>
          <a:lstStyle/>
          <a:p>
            <a:pPr algn="ctr" eaLnBrk="0" hangingPunct="0">
              <a:spcBef>
                <a:spcPct val="50000"/>
              </a:spcBef>
            </a:pPr>
            <a:r>
              <a:rPr lang="en-US"/>
              <a:t>…………………………………………………..….</a:t>
            </a:r>
          </a:p>
        </p:txBody>
      </p:sp>
      <p:sp>
        <p:nvSpPr>
          <p:cNvPr id="11280" name="Text Box 71"/>
          <p:cNvSpPr txBox="1">
            <a:spLocks noChangeArrowheads="1"/>
          </p:cNvSpPr>
          <p:nvPr/>
        </p:nvSpPr>
        <p:spPr bwMode="auto">
          <a:xfrm>
            <a:off x="2590800" y="2438400"/>
            <a:ext cx="2514600" cy="304800"/>
          </a:xfrm>
          <a:prstGeom prst="rect">
            <a:avLst/>
          </a:prstGeom>
          <a:noFill/>
          <a:ln w="9525" algn="ctr">
            <a:noFill/>
            <a:miter lim="800000"/>
            <a:headEnd/>
            <a:tailEnd/>
          </a:ln>
        </p:spPr>
        <p:txBody>
          <a:bodyPr>
            <a:spAutoFit/>
          </a:bodyPr>
          <a:lstStyle/>
          <a:p>
            <a:pPr algn="ctr" eaLnBrk="0" hangingPunct="0">
              <a:spcBef>
                <a:spcPct val="50000"/>
              </a:spcBef>
            </a:pPr>
            <a:r>
              <a:rPr lang="en-US"/>
              <a:t>…….…………………………..……</a:t>
            </a:r>
          </a:p>
        </p:txBody>
      </p:sp>
      <p:sp>
        <p:nvSpPr>
          <p:cNvPr id="11281" name="Text Box 82"/>
          <p:cNvSpPr txBox="1">
            <a:spLocks noChangeArrowheads="1"/>
          </p:cNvSpPr>
          <p:nvPr/>
        </p:nvSpPr>
        <p:spPr bwMode="auto">
          <a:xfrm>
            <a:off x="914400" y="2971800"/>
            <a:ext cx="381000" cy="304800"/>
          </a:xfrm>
          <a:prstGeom prst="rect">
            <a:avLst/>
          </a:prstGeom>
          <a:noFill/>
          <a:ln w="9525" algn="ctr">
            <a:noFill/>
            <a:miter lim="800000"/>
            <a:headEnd/>
            <a:tailEnd/>
          </a:ln>
        </p:spPr>
        <p:txBody>
          <a:bodyPr>
            <a:spAutoFit/>
          </a:bodyPr>
          <a:lstStyle/>
          <a:p>
            <a:pPr algn="ctr" eaLnBrk="0" hangingPunct="0">
              <a:spcBef>
                <a:spcPct val="50000"/>
              </a:spcBef>
            </a:pPr>
            <a:r>
              <a:rPr lang="en-US" i="1"/>
              <a:t>k</a:t>
            </a:r>
          </a:p>
        </p:txBody>
      </p:sp>
      <p:sp>
        <p:nvSpPr>
          <p:cNvPr id="11282" name="Text Box 83"/>
          <p:cNvSpPr txBox="1">
            <a:spLocks noChangeArrowheads="1"/>
          </p:cNvSpPr>
          <p:nvPr/>
        </p:nvSpPr>
        <p:spPr bwMode="auto">
          <a:xfrm>
            <a:off x="914400" y="3733800"/>
            <a:ext cx="381000" cy="304800"/>
          </a:xfrm>
          <a:prstGeom prst="rect">
            <a:avLst/>
          </a:prstGeom>
          <a:noFill/>
          <a:ln w="9525" algn="ctr">
            <a:noFill/>
            <a:miter lim="800000"/>
            <a:headEnd/>
            <a:tailEnd/>
          </a:ln>
        </p:spPr>
        <p:txBody>
          <a:bodyPr>
            <a:spAutoFit/>
          </a:bodyPr>
          <a:lstStyle/>
          <a:p>
            <a:pPr algn="ctr" eaLnBrk="0" hangingPunct="0">
              <a:spcBef>
                <a:spcPct val="50000"/>
              </a:spcBef>
            </a:pPr>
            <a:r>
              <a:rPr lang="en-US" i="1"/>
              <a:t>l</a:t>
            </a:r>
          </a:p>
        </p:txBody>
      </p:sp>
      <p:graphicFrame>
        <p:nvGraphicFramePr>
          <p:cNvPr id="264205" name="Object 13"/>
          <p:cNvGraphicFramePr>
            <a:graphicFrameLocks noChangeAspect="1"/>
          </p:cNvGraphicFramePr>
          <p:nvPr/>
        </p:nvGraphicFramePr>
        <p:xfrm>
          <a:off x="2971800" y="6019800"/>
          <a:ext cx="1562100" cy="631825"/>
        </p:xfrm>
        <a:graphic>
          <a:graphicData uri="http://schemas.openxmlformats.org/presentationml/2006/ole">
            <p:oleObj spid="_x0000_s315404" name="Equation" r:id="rId13" imgW="533160" imgH="215640" progId="Equation.3">
              <p:embed/>
            </p:oleObj>
          </a:graphicData>
        </a:graphic>
      </p:graphicFrame>
      <p:graphicFrame>
        <p:nvGraphicFramePr>
          <p:cNvPr id="264204" name="Object 12"/>
          <p:cNvGraphicFramePr>
            <a:graphicFrameLocks noChangeAspect="1"/>
          </p:cNvGraphicFramePr>
          <p:nvPr/>
        </p:nvGraphicFramePr>
        <p:xfrm>
          <a:off x="5105400" y="6019800"/>
          <a:ext cx="1608138" cy="635000"/>
        </p:xfrm>
        <a:graphic>
          <a:graphicData uri="http://schemas.openxmlformats.org/presentationml/2006/ole">
            <p:oleObj spid="_x0000_s315405" name="Equation" r:id="rId14" imgW="596880" imgH="215640" progId="Equation.3">
              <p:embed/>
            </p:oleObj>
          </a:graphicData>
        </a:graphic>
      </p:graphicFrame>
      <p:sp>
        <p:nvSpPr>
          <p:cNvPr id="11283" name="Rectangle 9"/>
          <p:cNvSpPr>
            <a:spLocks noChangeArrowheads="1"/>
          </p:cNvSpPr>
          <p:nvPr/>
        </p:nvSpPr>
        <p:spPr bwMode="auto">
          <a:xfrm>
            <a:off x="1371600" y="2819400"/>
            <a:ext cx="7467600" cy="609600"/>
          </a:xfrm>
          <a:prstGeom prst="rect">
            <a:avLst/>
          </a:prstGeom>
          <a:solidFill>
            <a:schemeClr val="accent1">
              <a:alpha val="20000"/>
            </a:schemeClr>
          </a:solidFill>
          <a:ln w="9525" algn="ctr">
            <a:solidFill>
              <a:schemeClr val="tx1"/>
            </a:solidFill>
            <a:miter lim="800000"/>
            <a:headEnd/>
            <a:tailEnd/>
          </a:ln>
        </p:spPr>
        <p:txBody>
          <a:bodyPr wrap="none" anchor="ctr"/>
          <a:lstStyle/>
          <a:p>
            <a:pPr eaLnBrk="0" hangingPunct="0"/>
            <a:r>
              <a:rPr lang="en-US">
                <a:solidFill>
                  <a:srgbClr val="595959"/>
                </a:solidFill>
              </a:rPr>
              <a:t>???????????????????????????????????????????????????????????????????????????????????????</a:t>
            </a:r>
          </a:p>
        </p:txBody>
      </p:sp>
      <p:sp>
        <p:nvSpPr>
          <p:cNvPr id="11284" name="Rectangle 10"/>
          <p:cNvSpPr>
            <a:spLocks noChangeArrowheads="1"/>
          </p:cNvSpPr>
          <p:nvPr/>
        </p:nvSpPr>
        <p:spPr bwMode="auto">
          <a:xfrm>
            <a:off x="1371600" y="3657600"/>
            <a:ext cx="7467600" cy="609600"/>
          </a:xfrm>
          <a:prstGeom prst="rect">
            <a:avLst/>
          </a:prstGeom>
          <a:solidFill>
            <a:schemeClr val="accent1">
              <a:alpha val="20000"/>
            </a:schemeClr>
          </a:solidFill>
          <a:ln w="9525" algn="ctr">
            <a:solidFill>
              <a:schemeClr val="tx1"/>
            </a:solidFill>
            <a:miter lim="800000"/>
            <a:headEnd/>
            <a:tailEnd/>
          </a:ln>
        </p:spPr>
        <p:txBody>
          <a:bodyPr wrap="none" anchor="ctr"/>
          <a:lstStyle/>
          <a:p>
            <a:pPr eaLnBrk="0" hangingPunct="0"/>
            <a:r>
              <a:rPr lang="en-US">
                <a:solidFill>
                  <a:srgbClr val="595959"/>
                </a:solidFill>
              </a:rPr>
              <a:t>???????????????????????????????????????????????????????????????????????????????????????</a:t>
            </a:r>
          </a:p>
        </p:txBody>
      </p:sp>
      <p:graphicFrame>
        <p:nvGraphicFramePr>
          <p:cNvPr id="11278" name="Object 22"/>
          <p:cNvGraphicFramePr>
            <a:graphicFrameLocks noChangeAspect="1"/>
          </p:cNvGraphicFramePr>
          <p:nvPr/>
        </p:nvGraphicFramePr>
        <p:xfrm>
          <a:off x="2057400" y="1752600"/>
          <a:ext cx="4876800" cy="760413"/>
        </p:xfrm>
        <a:graphic>
          <a:graphicData uri="http://schemas.openxmlformats.org/presentationml/2006/ole">
            <p:oleObj spid="_x0000_s315406" name="Equation" r:id="rId15" imgW="2654280" imgH="444240" progId="Equation.3">
              <p:embed/>
            </p:oleObj>
          </a:graphicData>
        </a:graphic>
      </p:graphicFrame>
      <p:sp>
        <p:nvSpPr>
          <p:cNvPr id="11285" name="Rectangle 7"/>
          <p:cNvSpPr>
            <a:spLocks noChangeArrowheads="1"/>
          </p:cNvSpPr>
          <p:nvPr/>
        </p:nvSpPr>
        <p:spPr bwMode="auto">
          <a:xfrm>
            <a:off x="0" y="214313"/>
            <a:ext cx="9144000" cy="623887"/>
          </a:xfrm>
          <a:prstGeom prst="rect">
            <a:avLst/>
          </a:prstGeom>
          <a:noFill/>
          <a:ln w="9525">
            <a:noFill/>
            <a:miter lim="800000"/>
            <a:headEnd/>
            <a:tailEnd/>
          </a:ln>
        </p:spPr>
        <p:txBody>
          <a:bodyPr anchor="b"/>
          <a:lstStyle/>
          <a:p>
            <a:pPr eaLnBrk="0" hangingPunct="0"/>
            <a:r>
              <a:rPr lang="en-US" sz="4000">
                <a:solidFill>
                  <a:schemeClr val="tx2"/>
                </a:solidFill>
              </a:rPr>
              <a:t>Window-based local ancestry inference</a:t>
            </a:r>
          </a:p>
        </p:txBody>
      </p:sp>
      <p:sp>
        <p:nvSpPr>
          <p:cNvPr id="11286" name="Line 23">
            <a:hlinkClick r:id="rId16" action="ppaction://hlinksldjump"/>
          </p:cNvPr>
          <p:cNvSpPr>
            <a:spLocks noChangeShapeType="1"/>
          </p:cNvSpPr>
          <p:nvPr/>
        </p:nvSpPr>
        <p:spPr bwMode="auto">
          <a:xfrm flipV="1">
            <a:off x="8839200" y="6096000"/>
            <a:ext cx="0" cy="228600"/>
          </a:xfrm>
          <a:prstGeom prst="line">
            <a:avLst/>
          </a:prstGeom>
          <a:noFill/>
          <a:ln w="9525">
            <a:solidFill>
              <a:schemeClr val="tx1"/>
            </a:solidFill>
            <a:round/>
            <a:headEnd/>
            <a:tailEnd type="triangle" w="med" len="med"/>
          </a:ln>
        </p:spPr>
        <p:txBody>
          <a:bodyPr/>
          <a:lstStyle/>
          <a:p>
            <a:endParaRPr lang="en-US"/>
          </a:p>
        </p:txBody>
      </p:sp>
      <p:sp>
        <p:nvSpPr>
          <p:cNvPr id="23" name="Slide Number Placeholder 22"/>
          <p:cNvSpPr>
            <a:spLocks noGrp="1"/>
          </p:cNvSpPr>
          <p:nvPr>
            <p:ph type="sldNum" sz="quarter" idx="12"/>
          </p:nvPr>
        </p:nvSpPr>
        <p:spPr/>
        <p:txBody>
          <a:bodyPr/>
          <a:lstStyle/>
          <a:p>
            <a:pPr>
              <a:defRPr/>
            </a:pPr>
            <a:fld id="{193C4F32-5F53-4DA8-A041-9089F3E61399}" type="slidenum">
              <a:rPr lang="en-US" smtClean="0"/>
              <a:pPr>
                <a:defRPr/>
              </a:pPr>
              <a:t>247</a:t>
            </a:fld>
            <a:endParaRPr lang="en-US"/>
          </a:p>
        </p:txBody>
      </p:sp>
    </p:spTree>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306" name="Rectangle 10"/>
          <p:cNvSpPr>
            <a:spLocks noChangeArrowheads="1"/>
          </p:cNvSpPr>
          <p:nvPr/>
        </p:nvSpPr>
        <p:spPr bwMode="auto">
          <a:xfrm>
            <a:off x="1371600" y="3657600"/>
            <a:ext cx="1447800" cy="609600"/>
          </a:xfrm>
          <a:prstGeom prst="rect">
            <a:avLst/>
          </a:prstGeom>
          <a:solidFill>
            <a:srgbClr val="00FF00"/>
          </a:solidFill>
          <a:ln w="9525" algn="ctr">
            <a:solidFill>
              <a:schemeClr val="tx1"/>
            </a:solidFill>
            <a:miter lim="800000"/>
            <a:headEnd/>
            <a:tailEnd/>
          </a:ln>
        </p:spPr>
        <p:txBody>
          <a:bodyPr wrap="none" anchor="ctr"/>
          <a:lstStyle/>
          <a:p>
            <a:pPr eaLnBrk="0" hangingPunct="0"/>
            <a:endParaRPr lang="en-US">
              <a:solidFill>
                <a:srgbClr val="595959"/>
              </a:solidFill>
            </a:endParaRPr>
          </a:p>
        </p:txBody>
      </p:sp>
      <p:sp>
        <p:nvSpPr>
          <p:cNvPr id="12307" name="Rectangle 10"/>
          <p:cNvSpPr>
            <a:spLocks noChangeArrowheads="1"/>
          </p:cNvSpPr>
          <p:nvPr/>
        </p:nvSpPr>
        <p:spPr bwMode="auto">
          <a:xfrm>
            <a:off x="1371600" y="2819400"/>
            <a:ext cx="1447800" cy="609600"/>
          </a:xfrm>
          <a:prstGeom prst="rect">
            <a:avLst/>
          </a:prstGeom>
          <a:solidFill>
            <a:srgbClr val="00FF00"/>
          </a:solidFill>
          <a:ln w="9525" algn="ctr">
            <a:solidFill>
              <a:schemeClr val="tx1"/>
            </a:solidFill>
            <a:miter lim="800000"/>
            <a:headEnd/>
            <a:tailEnd/>
          </a:ln>
        </p:spPr>
        <p:txBody>
          <a:bodyPr wrap="none" anchor="ctr"/>
          <a:lstStyle/>
          <a:p>
            <a:pPr eaLnBrk="0" hangingPunct="0"/>
            <a:endParaRPr lang="en-US">
              <a:solidFill>
                <a:srgbClr val="595959"/>
              </a:solidFill>
            </a:endParaRPr>
          </a:p>
        </p:txBody>
      </p:sp>
      <p:sp>
        <p:nvSpPr>
          <p:cNvPr id="12308" name="Rectangle 10"/>
          <p:cNvSpPr>
            <a:spLocks noChangeArrowheads="1"/>
          </p:cNvSpPr>
          <p:nvPr/>
        </p:nvSpPr>
        <p:spPr bwMode="auto">
          <a:xfrm>
            <a:off x="1371600" y="3657600"/>
            <a:ext cx="7467600" cy="609600"/>
          </a:xfrm>
          <a:prstGeom prst="rect">
            <a:avLst/>
          </a:prstGeom>
          <a:solidFill>
            <a:schemeClr val="accent1">
              <a:alpha val="20000"/>
            </a:schemeClr>
          </a:solidFill>
          <a:ln w="9525" algn="ctr">
            <a:solidFill>
              <a:schemeClr val="tx1"/>
            </a:solidFill>
            <a:miter lim="800000"/>
            <a:headEnd/>
            <a:tailEnd/>
          </a:ln>
        </p:spPr>
        <p:txBody>
          <a:bodyPr wrap="none" anchor="ctr"/>
          <a:lstStyle/>
          <a:p>
            <a:pPr eaLnBrk="0" hangingPunct="0"/>
            <a:r>
              <a:rPr lang="en-US" b="1">
                <a:solidFill>
                  <a:srgbClr val="00CC00"/>
                </a:solidFill>
              </a:rPr>
              <a:t> </a:t>
            </a:r>
            <a:r>
              <a:rPr lang="en-US">
                <a:solidFill>
                  <a:srgbClr val="595959"/>
                </a:solidFill>
              </a:rPr>
              <a:t>??????????????????????????????????????????????????????????????????????????????????????</a:t>
            </a:r>
          </a:p>
        </p:txBody>
      </p:sp>
      <p:graphicFrame>
        <p:nvGraphicFramePr>
          <p:cNvPr id="12290" name="Object 52"/>
          <p:cNvGraphicFramePr>
            <a:graphicFrameLocks noChangeAspect="1"/>
          </p:cNvGraphicFramePr>
          <p:nvPr/>
        </p:nvGraphicFramePr>
        <p:xfrm>
          <a:off x="2133600" y="2514600"/>
          <a:ext cx="161925" cy="292100"/>
        </p:xfrm>
        <a:graphic>
          <a:graphicData uri="http://schemas.openxmlformats.org/presentationml/2006/ole">
            <p:oleObj spid="_x0000_s316418" name="Equation" r:id="rId3" imgW="164880" imgH="228600" progId="Equation.3">
              <p:embed/>
            </p:oleObj>
          </a:graphicData>
        </a:graphic>
      </p:graphicFrame>
      <p:graphicFrame>
        <p:nvGraphicFramePr>
          <p:cNvPr id="12291" name="Object 50"/>
          <p:cNvGraphicFramePr>
            <a:graphicFrameLocks noChangeAspect="1"/>
          </p:cNvGraphicFramePr>
          <p:nvPr/>
        </p:nvGraphicFramePr>
        <p:xfrm>
          <a:off x="1828800" y="2514600"/>
          <a:ext cx="177800" cy="280988"/>
        </p:xfrm>
        <a:graphic>
          <a:graphicData uri="http://schemas.openxmlformats.org/presentationml/2006/ole">
            <p:oleObj spid="_x0000_s316419" name="Equation" r:id="rId4" imgW="177480" imgH="215640" progId="Equation.3">
              <p:embed/>
            </p:oleObj>
          </a:graphicData>
        </a:graphic>
      </p:graphicFrame>
      <p:graphicFrame>
        <p:nvGraphicFramePr>
          <p:cNvPr id="12292" name="Object 46"/>
          <p:cNvGraphicFramePr>
            <a:graphicFrameLocks noChangeAspect="1"/>
          </p:cNvGraphicFramePr>
          <p:nvPr/>
        </p:nvGraphicFramePr>
        <p:xfrm>
          <a:off x="1371600" y="2519363"/>
          <a:ext cx="150813" cy="276225"/>
        </p:xfrm>
        <a:graphic>
          <a:graphicData uri="http://schemas.openxmlformats.org/presentationml/2006/ole">
            <p:oleObj spid="_x0000_s316420" name="Equation" r:id="rId5" imgW="152280" imgH="215640" progId="Equation.3">
              <p:embed/>
            </p:oleObj>
          </a:graphicData>
        </a:graphic>
      </p:graphicFrame>
      <p:graphicFrame>
        <p:nvGraphicFramePr>
          <p:cNvPr id="12293" name="Object 47"/>
          <p:cNvGraphicFramePr>
            <a:graphicFrameLocks noChangeAspect="1"/>
          </p:cNvGraphicFramePr>
          <p:nvPr/>
        </p:nvGraphicFramePr>
        <p:xfrm>
          <a:off x="1508125" y="2519363"/>
          <a:ext cx="174625" cy="276225"/>
        </p:xfrm>
        <a:graphic>
          <a:graphicData uri="http://schemas.openxmlformats.org/presentationml/2006/ole">
            <p:oleObj spid="_x0000_s316421" name="Equation" r:id="rId6" imgW="177480" imgH="215640" progId="Equation.3">
              <p:embed/>
            </p:oleObj>
          </a:graphicData>
        </a:graphic>
      </p:graphicFrame>
      <p:graphicFrame>
        <p:nvGraphicFramePr>
          <p:cNvPr id="12294" name="Object 48"/>
          <p:cNvGraphicFramePr>
            <a:graphicFrameLocks noChangeAspect="1"/>
          </p:cNvGraphicFramePr>
          <p:nvPr/>
        </p:nvGraphicFramePr>
        <p:xfrm>
          <a:off x="1668463" y="2514600"/>
          <a:ext cx="161925" cy="292100"/>
        </p:xfrm>
        <a:graphic>
          <a:graphicData uri="http://schemas.openxmlformats.org/presentationml/2006/ole">
            <p:oleObj spid="_x0000_s316422" name="Equation" r:id="rId7" imgW="164880" imgH="228600" progId="Equation.3">
              <p:embed/>
            </p:oleObj>
          </a:graphicData>
        </a:graphic>
      </p:graphicFrame>
      <p:graphicFrame>
        <p:nvGraphicFramePr>
          <p:cNvPr id="12295" name="Object 49"/>
          <p:cNvGraphicFramePr>
            <a:graphicFrameLocks noChangeAspect="1"/>
          </p:cNvGraphicFramePr>
          <p:nvPr/>
        </p:nvGraphicFramePr>
        <p:xfrm>
          <a:off x="1973263" y="2514600"/>
          <a:ext cx="161925" cy="292100"/>
        </p:xfrm>
        <a:graphic>
          <a:graphicData uri="http://schemas.openxmlformats.org/presentationml/2006/ole">
            <p:oleObj spid="_x0000_s316423" name="Equation" r:id="rId8" imgW="164880" imgH="228600" progId="Equation.3">
              <p:embed/>
            </p:oleObj>
          </a:graphicData>
        </a:graphic>
      </p:graphicFrame>
      <p:graphicFrame>
        <p:nvGraphicFramePr>
          <p:cNvPr id="12296" name="Object 51"/>
          <p:cNvGraphicFramePr>
            <a:graphicFrameLocks noChangeAspect="1"/>
          </p:cNvGraphicFramePr>
          <p:nvPr/>
        </p:nvGraphicFramePr>
        <p:xfrm>
          <a:off x="2270125" y="2514600"/>
          <a:ext cx="174625" cy="292100"/>
        </p:xfrm>
        <a:graphic>
          <a:graphicData uri="http://schemas.openxmlformats.org/presentationml/2006/ole">
            <p:oleObj spid="_x0000_s316424" name="Equation" r:id="rId9" imgW="177480" imgH="228600" progId="Equation.3">
              <p:embed/>
            </p:oleObj>
          </a:graphicData>
        </a:graphic>
      </p:graphicFrame>
      <p:graphicFrame>
        <p:nvGraphicFramePr>
          <p:cNvPr id="12297" name="Object 54"/>
          <p:cNvGraphicFramePr>
            <a:graphicFrameLocks noChangeAspect="1"/>
          </p:cNvGraphicFramePr>
          <p:nvPr/>
        </p:nvGraphicFramePr>
        <p:xfrm>
          <a:off x="2428875" y="2517775"/>
          <a:ext cx="217488" cy="301625"/>
        </p:xfrm>
        <a:graphic>
          <a:graphicData uri="http://schemas.openxmlformats.org/presentationml/2006/ole">
            <p:oleObj spid="_x0000_s316425" name="Equation" r:id="rId10" imgW="164880" imgH="228600" progId="Equation.3">
              <p:embed/>
            </p:oleObj>
          </a:graphicData>
        </a:graphic>
      </p:graphicFrame>
      <p:graphicFrame>
        <p:nvGraphicFramePr>
          <p:cNvPr id="12298" name="Object 64"/>
          <p:cNvGraphicFramePr>
            <a:graphicFrameLocks noChangeAspect="1"/>
          </p:cNvGraphicFramePr>
          <p:nvPr/>
        </p:nvGraphicFramePr>
        <p:xfrm>
          <a:off x="5029200" y="2438400"/>
          <a:ext cx="246063" cy="368300"/>
        </p:xfrm>
        <a:graphic>
          <a:graphicData uri="http://schemas.openxmlformats.org/presentationml/2006/ole">
            <p:oleObj spid="_x0000_s316426" name="Equation" r:id="rId11" imgW="152280" imgH="228600" progId="Equation.3">
              <p:embed/>
            </p:oleObj>
          </a:graphicData>
        </a:graphic>
      </p:graphicFrame>
      <p:graphicFrame>
        <p:nvGraphicFramePr>
          <p:cNvPr id="12299" name="Object 65"/>
          <p:cNvGraphicFramePr>
            <a:graphicFrameLocks noChangeAspect="1"/>
          </p:cNvGraphicFramePr>
          <p:nvPr/>
        </p:nvGraphicFramePr>
        <p:xfrm>
          <a:off x="8534400" y="2438400"/>
          <a:ext cx="287338" cy="368300"/>
        </p:xfrm>
        <a:graphic>
          <a:graphicData uri="http://schemas.openxmlformats.org/presentationml/2006/ole">
            <p:oleObj spid="_x0000_s316427" name="Equation" r:id="rId12" imgW="177480" imgH="228600" progId="Equation.3">
              <p:embed/>
            </p:oleObj>
          </a:graphicData>
        </a:graphic>
      </p:graphicFrame>
      <p:sp>
        <p:nvSpPr>
          <p:cNvPr id="12309" name="Text Box 70"/>
          <p:cNvSpPr txBox="1">
            <a:spLocks noChangeArrowheads="1"/>
          </p:cNvSpPr>
          <p:nvPr/>
        </p:nvSpPr>
        <p:spPr bwMode="auto">
          <a:xfrm>
            <a:off x="5181600" y="2438400"/>
            <a:ext cx="3276600" cy="304800"/>
          </a:xfrm>
          <a:prstGeom prst="rect">
            <a:avLst/>
          </a:prstGeom>
          <a:noFill/>
          <a:ln w="9525" algn="ctr">
            <a:noFill/>
            <a:miter lim="800000"/>
            <a:headEnd/>
            <a:tailEnd/>
          </a:ln>
        </p:spPr>
        <p:txBody>
          <a:bodyPr>
            <a:spAutoFit/>
          </a:bodyPr>
          <a:lstStyle/>
          <a:p>
            <a:pPr algn="ctr" eaLnBrk="0" hangingPunct="0">
              <a:spcBef>
                <a:spcPct val="50000"/>
              </a:spcBef>
            </a:pPr>
            <a:r>
              <a:rPr lang="en-US"/>
              <a:t>…………………………………………………..….</a:t>
            </a:r>
          </a:p>
        </p:txBody>
      </p:sp>
      <p:sp>
        <p:nvSpPr>
          <p:cNvPr id="12310" name="Text Box 71"/>
          <p:cNvSpPr txBox="1">
            <a:spLocks noChangeArrowheads="1"/>
          </p:cNvSpPr>
          <p:nvPr/>
        </p:nvSpPr>
        <p:spPr bwMode="auto">
          <a:xfrm>
            <a:off x="2590800" y="2438400"/>
            <a:ext cx="2514600" cy="304800"/>
          </a:xfrm>
          <a:prstGeom prst="rect">
            <a:avLst/>
          </a:prstGeom>
          <a:noFill/>
          <a:ln w="9525" algn="ctr">
            <a:noFill/>
            <a:miter lim="800000"/>
            <a:headEnd/>
            <a:tailEnd/>
          </a:ln>
        </p:spPr>
        <p:txBody>
          <a:bodyPr>
            <a:spAutoFit/>
          </a:bodyPr>
          <a:lstStyle/>
          <a:p>
            <a:pPr algn="ctr" eaLnBrk="0" hangingPunct="0">
              <a:spcBef>
                <a:spcPct val="50000"/>
              </a:spcBef>
            </a:pPr>
            <a:r>
              <a:rPr lang="en-US"/>
              <a:t>…….…………………………..……</a:t>
            </a:r>
          </a:p>
        </p:txBody>
      </p:sp>
      <p:sp>
        <p:nvSpPr>
          <p:cNvPr id="12311" name="Text Box 82"/>
          <p:cNvSpPr txBox="1">
            <a:spLocks noChangeArrowheads="1"/>
          </p:cNvSpPr>
          <p:nvPr/>
        </p:nvSpPr>
        <p:spPr bwMode="auto">
          <a:xfrm>
            <a:off x="914400" y="2971800"/>
            <a:ext cx="381000" cy="304800"/>
          </a:xfrm>
          <a:prstGeom prst="rect">
            <a:avLst/>
          </a:prstGeom>
          <a:noFill/>
          <a:ln w="9525" algn="ctr">
            <a:noFill/>
            <a:miter lim="800000"/>
            <a:headEnd/>
            <a:tailEnd/>
          </a:ln>
        </p:spPr>
        <p:txBody>
          <a:bodyPr>
            <a:spAutoFit/>
          </a:bodyPr>
          <a:lstStyle/>
          <a:p>
            <a:pPr algn="ctr" eaLnBrk="0" hangingPunct="0">
              <a:spcBef>
                <a:spcPct val="50000"/>
              </a:spcBef>
            </a:pPr>
            <a:r>
              <a:rPr lang="en-US" i="1"/>
              <a:t>k</a:t>
            </a:r>
          </a:p>
        </p:txBody>
      </p:sp>
      <p:sp>
        <p:nvSpPr>
          <p:cNvPr id="12312" name="Text Box 83"/>
          <p:cNvSpPr txBox="1">
            <a:spLocks noChangeArrowheads="1"/>
          </p:cNvSpPr>
          <p:nvPr/>
        </p:nvSpPr>
        <p:spPr bwMode="auto">
          <a:xfrm>
            <a:off x="914400" y="3733800"/>
            <a:ext cx="381000" cy="304800"/>
          </a:xfrm>
          <a:prstGeom prst="rect">
            <a:avLst/>
          </a:prstGeom>
          <a:noFill/>
          <a:ln w="9525" algn="ctr">
            <a:noFill/>
            <a:miter lim="800000"/>
            <a:headEnd/>
            <a:tailEnd/>
          </a:ln>
        </p:spPr>
        <p:txBody>
          <a:bodyPr>
            <a:spAutoFit/>
          </a:bodyPr>
          <a:lstStyle/>
          <a:p>
            <a:pPr algn="ctr" eaLnBrk="0" hangingPunct="0">
              <a:spcBef>
                <a:spcPct val="50000"/>
              </a:spcBef>
            </a:pPr>
            <a:r>
              <a:rPr lang="en-US" i="1"/>
              <a:t>l</a:t>
            </a:r>
          </a:p>
        </p:txBody>
      </p:sp>
      <p:graphicFrame>
        <p:nvGraphicFramePr>
          <p:cNvPr id="264205" name="Object 13"/>
          <p:cNvGraphicFramePr>
            <a:graphicFrameLocks noChangeAspect="1"/>
          </p:cNvGraphicFramePr>
          <p:nvPr/>
        </p:nvGraphicFramePr>
        <p:xfrm>
          <a:off x="2971800" y="6019800"/>
          <a:ext cx="1562100" cy="631825"/>
        </p:xfrm>
        <a:graphic>
          <a:graphicData uri="http://schemas.openxmlformats.org/presentationml/2006/ole">
            <p:oleObj spid="_x0000_s316428" name="Equation" r:id="rId13" imgW="533160" imgH="215640" progId="Equation.3">
              <p:embed/>
            </p:oleObj>
          </a:graphicData>
        </a:graphic>
      </p:graphicFrame>
      <p:graphicFrame>
        <p:nvGraphicFramePr>
          <p:cNvPr id="264204" name="Object 12"/>
          <p:cNvGraphicFramePr>
            <a:graphicFrameLocks noChangeAspect="1"/>
          </p:cNvGraphicFramePr>
          <p:nvPr/>
        </p:nvGraphicFramePr>
        <p:xfrm>
          <a:off x="5105400" y="6019800"/>
          <a:ext cx="1608138" cy="635000"/>
        </p:xfrm>
        <a:graphic>
          <a:graphicData uri="http://schemas.openxmlformats.org/presentationml/2006/ole">
            <p:oleObj spid="_x0000_s316429" name="Equation" r:id="rId14" imgW="596880" imgH="215640" progId="Equation.3">
              <p:embed/>
            </p:oleObj>
          </a:graphicData>
        </a:graphic>
      </p:graphicFrame>
      <p:sp>
        <p:nvSpPr>
          <p:cNvPr id="12313" name="Rectangle 9"/>
          <p:cNvSpPr>
            <a:spLocks noChangeArrowheads="1"/>
          </p:cNvSpPr>
          <p:nvPr/>
        </p:nvSpPr>
        <p:spPr bwMode="auto">
          <a:xfrm>
            <a:off x="1371600" y="2819400"/>
            <a:ext cx="7467600" cy="609600"/>
          </a:xfrm>
          <a:prstGeom prst="rect">
            <a:avLst/>
          </a:prstGeom>
          <a:solidFill>
            <a:schemeClr val="accent1">
              <a:alpha val="20000"/>
            </a:schemeClr>
          </a:solidFill>
          <a:ln w="9525" algn="ctr">
            <a:solidFill>
              <a:schemeClr val="tx1"/>
            </a:solidFill>
            <a:miter lim="800000"/>
            <a:headEnd/>
            <a:tailEnd/>
          </a:ln>
        </p:spPr>
        <p:txBody>
          <a:bodyPr wrap="none" anchor="ctr"/>
          <a:lstStyle/>
          <a:p>
            <a:pPr eaLnBrk="0" hangingPunct="0"/>
            <a:r>
              <a:rPr lang="en-US" b="1">
                <a:solidFill>
                  <a:srgbClr val="00CC00"/>
                </a:solidFill>
              </a:rPr>
              <a:t> </a:t>
            </a:r>
            <a:r>
              <a:rPr lang="en-US">
                <a:solidFill>
                  <a:srgbClr val="595959"/>
                </a:solidFill>
              </a:rPr>
              <a:t>??????????????????????????????????????????????????????????????????????????????????????</a:t>
            </a:r>
          </a:p>
        </p:txBody>
      </p:sp>
      <p:graphicFrame>
        <p:nvGraphicFramePr>
          <p:cNvPr id="12302" name="Object 21"/>
          <p:cNvGraphicFramePr>
            <a:graphicFrameLocks noChangeAspect="1"/>
          </p:cNvGraphicFramePr>
          <p:nvPr/>
        </p:nvGraphicFramePr>
        <p:xfrm>
          <a:off x="2066925" y="1762125"/>
          <a:ext cx="4246563" cy="739775"/>
        </p:xfrm>
        <a:graphic>
          <a:graphicData uri="http://schemas.openxmlformats.org/presentationml/2006/ole">
            <p:oleObj spid="_x0000_s316430" name="Equation" r:id="rId15" imgW="2311200" imgH="431640" progId="Equation.3">
              <p:embed/>
            </p:oleObj>
          </a:graphicData>
        </a:graphic>
      </p:graphicFrame>
      <p:graphicFrame>
        <p:nvGraphicFramePr>
          <p:cNvPr id="12303" name="Object 22"/>
          <p:cNvGraphicFramePr>
            <a:graphicFrameLocks noChangeAspect="1"/>
          </p:cNvGraphicFramePr>
          <p:nvPr/>
        </p:nvGraphicFramePr>
        <p:xfrm>
          <a:off x="6553200" y="1905000"/>
          <a:ext cx="792163" cy="303213"/>
        </p:xfrm>
        <a:graphic>
          <a:graphicData uri="http://schemas.openxmlformats.org/presentationml/2006/ole">
            <p:oleObj spid="_x0000_s316431" name="Equation" r:id="rId16" imgW="431640" imgH="177480" progId="Equation.3">
              <p:embed/>
            </p:oleObj>
          </a:graphicData>
        </a:graphic>
      </p:graphicFrame>
      <p:graphicFrame>
        <p:nvGraphicFramePr>
          <p:cNvPr id="12304" name="Object 23"/>
          <p:cNvGraphicFramePr>
            <a:graphicFrameLocks noChangeAspect="1"/>
          </p:cNvGraphicFramePr>
          <p:nvPr/>
        </p:nvGraphicFramePr>
        <p:xfrm>
          <a:off x="7456488" y="1893888"/>
          <a:ext cx="1446212" cy="368300"/>
        </p:xfrm>
        <a:graphic>
          <a:graphicData uri="http://schemas.openxmlformats.org/presentationml/2006/ole">
            <p:oleObj spid="_x0000_s316432" name="Equation" r:id="rId17" imgW="787320" imgH="215640" progId="Equation.3">
              <p:embed/>
            </p:oleObj>
          </a:graphicData>
        </a:graphic>
      </p:graphicFrame>
      <p:graphicFrame>
        <p:nvGraphicFramePr>
          <p:cNvPr id="65560" name="Object 24"/>
          <p:cNvGraphicFramePr>
            <a:graphicFrameLocks noChangeAspect="1"/>
          </p:cNvGraphicFramePr>
          <p:nvPr/>
        </p:nvGraphicFramePr>
        <p:xfrm>
          <a:off x="2711450" y="4572000"/>
          <a:ext cx="4433888" cy="739775"/>
        </p:xfrm>
        <a:graphic>
          <a:graphicData uri="http://schemas.openxmlformats.org/presentationml/2006/ole">
            <p:oleObj spid="_x0000_s316433" name="Equation" r:id="rId18" imgW="2412720" imgH="431640" progId="Equation.3">
              <p:embed/>
            </p:oleObj>
          </a:graphicData>
        </a:graphic>
      </p:graphicFrame>
      <p:sp>
        <p:nvSpPr>
          <p:cNvPr id="65566" name="Text Box 30"/>
          <p:cNvSpPr txBox="1">
            <a:spLocks noChangeArrowheads="1"/>
          </p:cNvSpPr>
          <p:nvPr/>
        </p:nvSpPr>
        <p:spPr bwMode="auto">
          <a:xfrm>
            <a:off x="1295400" y="3810000"/>
            <a:ext cx="280988" cy="304800"/>
          </a:xfrm>
          <a:prstGeom prst="rect">
            <a:avLst/>
          </a:prstGeom>
          <a:noFill/>
          <a:ln w="9525" algn="ctr">
            <a:noFill/>
            <a:miter lim="800000"/>
            <a:headEnd/>
            <a:tailEnd/>
          </a:ln>
        </p:spPr>
        <p:txBody>
          <a:bodyPr wrap="none">
            <a:spAutoFit/>
          </a:bodyPr>
          <a:lstStyle/>
          <a:p>
            <a:pPr algn="ctr" eaLnBrk="0" hangingPunct="0"/>
            <a:r>
              <a:rPr lang="en-US"/>
              <a:t>1</a:t>
            </a:r>
          </a:p>
        </p:txBody>
      </p:sp>
      <p:sp>
        <p:nvSpPr>
          <p:cNvPr id="65567" name="Text Box 31"/>
          <p:cNvSpPr txBox="1">
            <a:spLocks noChangeArrowheads="1"/>
          </p:cNvSpPr>
          <p:nvPr/>
        </p:nvSpPr>
        <p:spPr bwMode="auto">
          <a:xfrm>
            <a:off x="1295400" y="2971800"/>
            <a:ext cx="280988" cy="304800"/>
          </a:xfrm>
          <a:prstGeom prst="rect">
            <a:avLst/>
          </a:prstGeom>
          <a:noFill/>
          <a:ln w="9525" algn="ctr">
            <a:noFill/>
            <a:miter lim="800000"/>
            <a:headEnd/>
            <a:tailEnd/>
          </a:ln>
        </p:spPr>
        <p:txBody>
          <a:bodyPr wrap="none">
            <a:spAutoFit/>
          </a:bodyPr>
          <a:lstStyle/>
          <a:p>
            <a:pPr algn="ctr" eaLnBrk="0" hangingPunct="0"/>
            <a:r>
              <a:rPr lang="en-US"/>
              <a:t>1</a:t>
            </a:r>
          </a:p>
        </p:txBody>
      </p:sp>
      <p:sp>
        <p:nvSpPr>
          <p:cNvPr id="12316" name="Rectangle 33"/>
          <p:cNvSpPr>
            <a:spLocks noChangeArrowheads="1"/>
          </p:cNvSpPr>
          <p:nvPr/>
        </p:nvSpPr>
        <p:spPr bwMode="auto">
          <a:xfrm>
            <a:off x="1371600" y="2514600"/>
            <a:ext cx="152400" cy="1752600"/>
          </a:xfrm>
          <a:prstGeom prst="rect">
            <a:avLst/>
          </a:prstGeom>
          <a:solidFill>
            <a:schemeClr val="tx1">
              <a:alpha val="20000"/>
            </a:schemeClr>
          </a:solidFill>
          <a:ln w="9525" algn="ctr">
            <a:solidFill>
              <a:schemeClr val="tx1"/>
            </a:solidFill>
            <a:miter lim="800000"/>
            <a:headEnd/>
            <a:tailEnd/>
          </a:ln>
        </p:spPr>
        <p:txBody>
          <a:bodyPr wrap="none" anchor="ctr"/>
          <a:lstStyle/>
          <a:p>
            <a:pPr algn="ctr" eaLnBrk="0" hangingPunct="0"/>
            <a:endParaRPr lang="en-US"/>
          </a:p>
        </p:txBody>
      </p:sp>
      <p:sp>
        <p:nvSpPr>
          <p:cNvPr id="12317" name="Rectangle 7"/>
          <p:cNvSpPr>
            <a:spLocks noChangeArrowheads="1"/>
          </p:cNvSpPr>
          <p:nvPr/>
        </p:nvSpPr>
        <p:spPr bwMode="auto">
          <a:xfrm>
            <a:off x="0" y="214313"/>
            <a:ext cx="9144000" cy="623887"/>
          </a:xfrm>
          <a:prstGeom prst="rect">
            <a:avLst/>
          </a:prstGeom>
          <a:noFill/>
          <a:ln w="9525">
            <a:noFill/>
            <a:miter lim="800000"/>
            <a:headEnd/>
            <a:tailEnd/>
          </a:ln>
        </p:spPr>
        <p:txBody>
          <a:bodyPr anchor="b"/>
          <a:lstStyle/>
          <a:p>
            <a:pPr eaLnBrk="0" hangingPunct="0"/>
            <a:r>
              <a:rPr lang="en-US" sz="4000">
                <a:solidFill>
                  <a:schemeClr val="tx2"/>
                </a:solidFill>
              </a:rPr>
              <a:t>Window-based local ancestry inference</a:t>
            </a:r>
          </a:p>
        </p:txBody>
      </p:sp>
      <p:sp>
        <p:nvSpPr>
          <p:cNvPr id="12318" name="Line 31">
            <a:hlinkClick r:id="rId19" action="ppaction://hlinksldjump"/>
          </p:cNvPr>
          <p:cNvSpPr>
            <a:spLocks noChangeShapeType="1"/>
          </p:cNvSpPr>
          <p:nvPr/>
        </p:nvSpPr>
        <p:spPr bwMode="auto">
          <a:xfrm flipV="1">
            <a:off x="8839200" y="6096000"/>
            <a:ext cx="0" cy="228600"/>
          </a:xfrm>
          <a:prstGeom prst="line">
            <a:avLst/>
          </a:prstGeom>
          <a:noFill/>
          <a:ln w="9525">
            <a:solidFill>
              <a:schemeClr val="tx1"/>
            </a:solidFill>
            <a:round/>
            <a:headEnd/>
            <a:tailEnd type="triangle" w="med" len="med"/>
          </a:ln>
        </p:spPr>
        <p:txBody>
          <a:bodyPr/>
          <a:lstStyle/>
          <a:p>
            <a:endParaRPr lang="en-US"/>
          </a:p>
        </p:txBody>
      </p:sp>
      <p:sp>
        <p:nvSpPr>
          <p:cNvPr id="31" name="Slide Number Placeholder 30"/>
          <p:cNvSpPr>
            <a:spLocks noGrp="1"/>
          </p:cNvSpPr>
          <p:nvPr>
            <p:ph type="sldNum" sz="quarter" idx="12"/>
          </p:nvPr>
        </p:nvSpPr>
        <p:spPr/>
        <p:txBody>
          <a:bodyPr/>
          <a:lstStyle/>
          <a:p>
            <a:pPr>
              <a:defRPr/>
            </a:pPr>
            <a:fld id="{193C4F32-5F53-4DA8-A041-9089F3E61399}" type="slidenum">
              <a:rPr lang="en-US" smtClean="0"/>
              <a:pPr>
                <a:defRPr/>
              </a:pPr>
              <a:t>248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65566"/>
                                        </p:tgtEl>
                                        <p:attrNameLst>
                                          <p:attrName>style.visibility</p:attrName>
                                        </p:attrNameLst>
                                      </p:cBhvr>
                                      <p:to>
                                        <p:strVal val="visible"/>
                                      </p:to>
                                    </p:set>
                                    <p:anim calcmode="lin" valueType="num">
                                      <p:cBhvr additive="base">
                                        <p:cTn id="7" dur="500" fill="hold"/>
                                        <p:tgtEl>
                                          <p:spTgt spid="65566"/>
                                        </p:tgtEl>
                                        <p:attrNameLst>
                                          <p:attrName>ppt_x</p:attrName>
                                        </p:attrNameLst>
                                      </p:cBhvr>
                                      <p:tavLst>
                                        <p:tav tm="0">
                                          <p:val>
                                            <p:strVal val="0-#ppt_w/2"/>
                                          </p:val>
                                        </p:tav>
                                        <p:tav tm="100000">
                                          <p:val>
                                            <p:strVal val="#ppt_x"/>
                                          </p:val>
                                        </p:tav>
                                      </p:tavLst>
                                    </p:anim>
                                    <p:anim calcmode="lin" valueType="num">
                                      <p:cBhvr additive="base">
                                        <p:cTn id="8" dur="500" fill="hold"/>
                                        <p:tgtEl>
                                          <p:spTgt spid="65566"/>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65567"/>
                                        </p:tgtEl>
                                        <p:attrNameLst>
                                          <p:attrName>style.visibility</p:attrName>
                                        </p:attrNameLst>
                                      </p:cBhvr>
                                      <p:to>
                                        <p:strVal val="visible"/>
                                      </p:to>
                                    </p:set>
                                    <p:anim calcmode="lin" valueType="num">
                                      <p:cBhvr additive="base">
                                        <p:cTn id="11" dur="500" fill="hold"/>
                                        <p:tgtEl>
                                          <p:spTgt spid="65567"/>
                                        </p:tgtEl>
                                        <p:attrNameLst>
                                          <p:attrName>ppt_x</p:attrName>
                                        </p:attrNameLst>
                                      </p:cBhvr>
                                      <p:tavLst>
                                        <p:tav tm="0">
                                          <p:val>
                                            <p:strVal val="0-#ppt_w/2"/>
                                          </p:val>
                                        </p:tav>
                                        <p:tav tm="100000">
                                          <p:val>
                                            <p:strVal val="#ppt_x"/>
                                          </p:val>
                                        </p:tav>
                                      </p:tavLst>
                                    </p:anim>
                                    <p:anim calcmode="lin" valueType="num">
                                      <p:cBhvr additive="base">
                                        <p:cTn id="12" dur="500" fill="hold"/>
                                        <p:tgtEl>
                                          <p:spTgt spid="65567"/>
                                        </p:tgtEl>
                                        <p:attrNameLst>
                                          <p:attrName>ppt_y</p:attrName>
                                        </p:attrNameLst>
                                      </p:cBhvr>
                                      <p:tavLst>
                                        <p:tav tm="0">
                                          <p:val>
                                            <p:strVal val="0-#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65560"/>
                                        </p:tgtEl>
                                        <p:attrNameLst>
                                          <p:attrName>style.visibility</p:attrName>
                                        </p:attrNameLst>
                                      </p:cBhvr>
                                      <p:to>
                                        <p:strVal val="visible"/>
                                      </p:to>
                                    </p:set>
                                    <p:anim calcmode="lin" valueType="num">
                                      <p:cBhvr additive="base">
                                        <p:cTn id="15" dur="500" fill="hold"/>
                                        <p:tgtEl>
                                          <p:spTgt spid="65560"/>
                                        </p:tgtEl>
                                        <p:attrNameLst>
                                          <p:attrName>ppt_x</p:attrName>
                                        </p:attrNameLst>
                                      </p:cBhvr>
                                      <p:tavLst>
                                        <p:tav tm="0">
                                          <p:val>
                                            <p:strVal val="0-#ppt_w/2"/>
                                          </p:val>
                                        </p:tav>
                                        <p:tav tm="100000">
                                          <p:val>
                                            <p:strVal val="#ppt_x"/>
                                          </p:val>
                                        </p:tav>
                                      </p:tavLst>
                                    </p:anim>
                                    <p:anim calcmode="lin" valueType="num">
                                      <p:cBhvr additive="base">
                                        <p:cTn id="16" dur="500" fill="hold"/>
                                        <p:tgtEl>
                                          <p:spTgt spid="655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66" grpId="0"/>
      <p:bldP spid="65567" grpId="0"/>
    </p:bldLst>
  </p:timing>
</p:sld>
</file>

<file path=ppt/slides/slide2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30" name="Rectangle 10"/>
          <p:cNvSpPr>
            <a:spLocks noChangeArrowheads="1"/>
          </p:cNvSpPr>
          <p:nvPr/>
        </p:nvSpPr>
        <p:spPr bwMode="auto">
          <a:xfrm>
            <a:off x="1371600" y="3657600"/>
            <a:ext cx="1524000" cy="609600"/>
          </a:xfrm>
          <a:prstGeom prst="rect">
            <a:avLst/>
          </a:prstGeom>
          <a:solidFill>
            <a:srgbClr val="00FF00"/>
          </a:solidFill>
          <a:ln w="9525" algn="ctr">
            <a:solidFill>
              <a:schemeClr val="tx1"/>
            </a:solidFill>
            <a:miter lim="800000"/>
            <a:headEnd/>
            <a:tailEnd/>
          </a:ln>
        </p:spPr>
        <p:txBody>
          <a:bodyPr wrap="none" anchor="ctr"/>
          <a:lstStyle/>
          <a:p>
            <a:pPr eaLnBrk="0" hangingPunct="0"/>
            <a:endParaRPr lang="en-US">
              <a:solidFill>
                <a:srgbClr val="595959"/>
              </a:solidFill>
            </a:endParaRPr>
          </a:p>
        </p:txBody>
      </p:sp>
      <p:sp>
        <p:nvSpPr>
          <p:cNvPr id="13331" name="Rectangle 10"/>
          <p:cNvSpPr>
            <a:spLocks noChangeArrowheads="1"/>
          </p:cNvSpPr>
          <p:nvPr/>
        </p:nvSpPr>
        <p:spPr bwMode="auto">
          <a:xfrm>
            <a:off x="1371600" y="2819400"/>
            <a:ext cx="1524000" cy="609600"/>
          </a:xfrm>
          <a:prstGeom prst="rect">
            <a:avLst/>
          </a:prstGeom>
          <a:solidFill>
            <a:srgbClr val="00FF00"/>
          </a:solidFill>
          <a:ln w="9525" algn="ctr">
            <a:solidFill>
              <a:schemeClr val="tx1"/>
            </a:solidFill>
            <a:miter lim="800000"/>
            <a:headEnd/>
            <a:tailEnd/>
          </a:ln>
        </p:spPr>
        <p:txBody>
          <a:bodyPr wrap="none" anchor="ctr"/>
          <a:lstStyle/>
          <a:p>
            <a:pPr eaLnBrk="0" hangingPunct="0"/>
            <a:endParaRPr lang="en-US">
              <a:solidFill>
                <a:srgbClr val="595959"/>
              </a:solidFill>
            </a:endParaRPr>
          </a:p>
        </p:txBody>
      </p:sp>
      <p:graphicFrame>
        <p:nvGraphicFramePr>
          <p:cNvPr id="13314" name="Object 52"/>
          <p:cNvGraphicFramePr>
            <a:graphicFrameLocks noChangeAspect="1"/>
          </p:cNvGraphicFramePr>
          <p:nvPr/>
        </p:nvGraphicFramePr>
        <p:xfrm>
          <a:off x="2133600" y="2514600"/>
          <a:ext cx="161925" cy="292100"/>
        </p:xfrm>
        <a:graphic>
          <a:graphicData uri="http://schemas.openxmlformats.org/presentationml/2006/ole">
            <p:oleObj spid="_x0000_s317442" name="Equation" r:id="rId3" imgW="164880" imgH="228600" progId="Equation.3">
              <p:embed/>
            </p:oleObj>
          </a:graphicData>
        </a:graphic>
      </p:graphicFrame>
      <p:graphicFrame>
        <p:nvGraphicFramePr>
          <p:cNvPr id="13315" name="Object 50"/>
          <p:cNvGraphicFramePr>
            <a:graphicFrameLocks noChangeAspect="1"/>
          </p:cNvGraphicFramePr>
          <p:nvPr/>
        </p:nvGraphicFramePr>
        <p:xfrm>
          <a:off x="1828800" y="2514600"/>
          <a:ext cx="177800" cy="280988"/>
        </p:xfrm>
        <a:graphic>
          <a:graphicData uri="http://schemas.openxmlformats.org/presentationml/2006/ole">
            <p:oleObj spid="_x0000_s317443" name="Equation" r:id="rId4" imgW="177480" imgH="215640" progId="Equation.3">
              <p:embed/>
            </p:oleObj>
          </a:graphicData>
        </a:graphic>
      </p:graphicFrame>
      <p:graphicFrame>
        <p:nvGraphicFramePr>
          <p:cNvPr id="13316" name="Object 46"/>
          <p:cNvGraphicFramePr>
            <a:graphicFrameLocks noChangeAspect="1"/>
          </p:cNvGraphicFramePr>
          <p:nvPr/>
        </p:nvGraphicFramePr>
        <p:xfrm>
          <a:off x="1371600" y="2519363"/>
          <a:ext cx="150813" cy="276225"/>
        </p:xfrm>
        <a:graphic>
          <a:graphicData uri="http://schemas.openxmlformats.org/presentationml/2006/ole">
            <p:oleObj spid="_x0000_s317444" name="Equation" r:id="rId5" imgW="152280" imgH="215640" progId="Equation.3">
              <p:embed/>
            </p:oleObj>
          </a:graphicData>
        </a:graphic>
      </p:graphicFrame>
      <p:graphicFrame>
        <p:nvGraphicFramePr>
          <p:cNvPr id="13317" name="Object 47"/>
          <p:cNvGraphicFramePr>
            <a:graphicFrameLocks noChangeAspect="1"/>
          </p:cNvGraphicFramePr>
          <p:nvPr/>
        </p:nvGraphicFramePr>
        <p:xfrm>
          <a:off x="1508125" y="2519363"/>
          <a:ext cx="174625" cy="276225"/>
        </p:xfrm>
        <a:graphic>
          <a:graphicData uri="http://schemas.openxmlformats.org/presentationml/2006/ole">
            <p:oleObj spid="_x0000_s317445" name="Equation" r:id="rId6" imgW="177480" imgH="215640" progId="Equation.3">
              <p:embed/>
            </p:oleObj>
          </a:graphicData>
        </a:graphic>
      </p:graphicFrame>
      <p:graphicFrame>
        <p:nvGraphicFramePr>
          <p:cNvPr id="13318" name="Object 48"/>
          <p:cNvGraphicFramePr>
            <a:graphicFrameLocks noChangeAspect="1"/>
          </p:cNvGraphicFramePr>
          <p:nvPr/>
        </p:nvGraphicFramePr>
        <p:xfrm>
          <a:off x="1668463" y="2514600"/>
          <a:ext cx="161925" cy="292100"/>
        </p:xfrm>
        <a:graphic>
          <a:graphicData uri="http://schemas.openxmlformats.org/presentationml/2006/ole">
            <p:oleObj spid="_x0000_s317446" name="Equation" r:id="rId7" imgW="164880" imgH="228600" progId="Equation.3">
              <p:embed/>
            </p:oleObj>
          </a:graphicData>
        </a:graphic>
      </p:graphicFrame>
      <p:graphicFrame>
        <p:nvGraphicFramePr>
          <p:cNvPr id="13319" name="Object 49"/>
          <p:cNvGraphicFramePr>
            <a:graphicFrameLocks noChangeAspect="1"/>
          </p:cNvGraphicFramePr>
          <p:nvPr/>
        </p:nvGraphicFramePr>
        <p:xfrm>
          <a:off x="1973263" y="2514600"/>
          <a:ext cx="161925" cy="292100"/>
        </p:xfrm>
        <a:graphic>
          <a:graphicData uri="http://schemas.openxmlformats.org/presentationml/2006/ole">
            <p:oleObj spid="_x0000_s317447" name="Equation" r:id="rId8" imgW="164880" imgH="228600" progId="Equation.3">
              <p:embed/>
            </p:oleObj>
          </a:graphicData>
        </a:graphic>
      </p:graphicFrame>
      <p:graphicFrame>
        <p:nvGraphicFramePr>
          <p:cNvPr id="13320" name="Object 51"/>
          <p:cNvGraphicFramePr>
            <a:graphicFrameLocks noChangeAspect="1"/>
          </p:cNvGraphicFramePr>
          <p:nvPr/>
        </p:nvGraphicFramePr>
        <p:xfrm>
          <a:off x="2270125" y="2514600"/>
          <a:ext cx="174625" cy="292100"/>
        </p:xfrm>
        <a:graphic>
          <a:graphicData uri="http://schemas.openxmlformats.org/presentationml/2006/ole">
            <p:oleObj spid="_x0000_s317448" name="Equation" r:id="rId9" imgW="177480" imgH="228600" progId="Equation.3">
              <p:embed/>
            </p:oleObj>
          </a:graphicData>
        </a:graphic>
      </p:graphicFrame>
      <p:graphicFrame>
        <p:nvGraphicFramePr>
          <p:cNvPr id="13321" name="Object 54"/>
          <p:cNvGraphicFramePr>
            <a:graphicFrameLocks noChangeAspect="1"/>
          </p:cNvGraphicFramePr>
          <p:nvPr/>
        </p:nvGraphicFramePr>
        <p:xfrm>
          <a:off x="2428875" y="2517775"/>
          <a:ext cx="217488" cy="301625"/>
        </p:xfrm>
        <a:graphic>
          <a:graphicData uri="http://schemas.openxmlformats.org/presentationml/2006/ole">
            <p:oleObj spid="_x0000_s317449" name="Equation" r:id="rId10" imgW="164880" imgH="228600" progId="Equation.3">
              <p:embed/>
            </p:oleObj>
          </a:graphicData>
        </a:graphic>
      </p:graphicFrame>
      <p:graphicFrame>
        <p:nvGraphicFramePr>
          <p:cNvPr id="13322" name="Object 64"/>
          <p:cNvGraphicFramePr>
            <a:graphicFrameLocks noChangeAspect="1"/>
          </p:cNvGraphicFramePr>
          <p:nvPr/>
        </p:nvGraphicFramePr>
        <p:xfrm>
          <a:off x="5029200" y="2438400"/>
          <a:ext cx="246063" cy="368300"/>
        </p:xfrm>
        <a:graphic>
          <a:graphicData uri="http://schemas.openxmlformats.org/presentationml/2006/ole">
            <p:oleObj spid="_x0000_s317450" name="Equation" r:id="rId11" imgW="152280" imgH="228600" progId="Equation.3">
              <p:embed/>
            </p:oleObj>
          </a:graphicData>
        </a:graphic>
      </p:graphicFrame>
      <p:graphicFrame>
        <p:nvGraphicFramePr>
          <p:cNvPr id="13323" name="Object 65"/>
          <p:cNvGraphicFramePr>
            <a:graphicFrameLocks noChangeAspect="1"/>
          </p:cNvGraphicFramePr>
          <p:nvPr/>
        </p:nvGraphicFramePr>
        <p:xfrm>
          <a:off x="8534400" y="2438400"/>
          <a:ext cx="287338" cy="368300"/>
        </p:xfrm>
        <a:graphic>
          <a:graphicData uri="http://schemas.openxmlformats.org/presentationml/2006/ole">
            <p:oleObj spid="_x0000_s317451" name="Equation" r:id="rId12" imgW="177480" imgH="228600" progId="Equation.3">
              <p:embed/>
            </p:oleObj>
          </a:graphicData>
        </a:graphic>
      </p:graphicFrame>
      <p:sp>
        <p:nvSpPr>
          <p:cNvPr id="13332" name="Text Box 70"/>
          <p:cNvSpPr txBox="1">
            <a:spLocks noChangeArrowheads="1"/>
          </p:cNvSpPr>
          <p:nvPr/>
        </p:nvSpPr>
        <p:spPr bwMode="auto">
          <a:xfrm>
            <a:off x="5181600" y="2438400"/>
            <a:ext cx="3276600" cy="304800"/>
          </a:xfrm>
          <a:prstGeom prst="rect">
            <a:avLst/>
          </a:prstGeom>
          <a:noFill/>
          <a:ln w="9525" algn="ctr">
            <a:noFill/>
            <a:miter lim="800000"/>
            <a:headEnd/>
            <a:tailEnd/>
          </a:ln>
        </p:spPr>
        <p:txBody>
          <a:bodyPr>
            <a:spAutoFit/>
          </a:bodyPr>
          <a:lstStyle/>
          <a:p>
            <a:pPr algn="ctr" eaLnBrk="0" hangingPunct="0">
              <a:spcBef>
                <a:spcPct val="50000"/>
              </a:spcBef>
            </a:pPr>
            <a:r>
              <a:rPr lang="en-US"/>
              <a:t>…………………………………………………..….</a:t>
            </a:r>
          </a:p>
        </p:txBody>
      </p:sp>
      <p:sp>
        <p:nvSpPr>
          <p:cNvPr id="13333" name="Text Box 71"/>
          <p:cNvSpPr txBox="1">
            <a:spLocks noChangeArrowheads="1"/>
          </p:cNvSpPr>
          <p:nvPr/>
        </p:nvSpPr>
        <p:spPr bwMode="auto">
          <a:xfrm>
            <a:off x="2590800" y="2438400"/>
            <a:ext cx="2514600" cy="304800"/>
          </a:xfrm>
          <a:prstGeom prst="rect">
            <a:avLst/>
          </a:prstGeom>
          <a:noFill/>
          <a:ln w="9525" algn="ctr">
            <a:noFill/>
            <a:miter lim="800000"/>
            <a:headEnd/>
            <a:tailEnd/>
          </a:ln>
        </p:spPr>
        <p:txBody>
          <a:bodyPr>
            <a:spAutoFit/>
          </a:bodyPr>
          <a:lstStyle/>
          <a:p>
            <a:pPr algn="ctr" eaLnBrk="0" hangingPunct="0">
              <a:spcBef>
                <a:spcPct val="50000"/>
              </a:spcBef>
            </a:pPr>
            <a:r>
              <a:rPr lang="en-US"/>
              <a:t>…….…………………………..……</a:t>
            </a:r>
          </a:p>
        </p:txBody>
      </p:sp>
      <p:sp>
        <p:nvSpPr>
          <p:cNvPr id="13334" name="Text Box 82"/>
          <p:cNvSpPr txBox="1">
            <a:spLocks noChangeArrowheads="1"/>
          </p:cNvSpPr>
          <p:nvPr/>
        </p:nvSpPr>
        <p:spPr bwMode="auto">
          <a:xfrm>
            <a:off x="914400" y="2971800"/>
            <a:ext cx="381000" cy="304800"/>
          </a:xfrm>
          <a:prstGeom prst="rect">
            <a:avLst/>
          </a:prstGeom>
          <a:noFill/>
          <a:ln w="9525" algn="ctr">
            <a:noFill/>
            <a:miter lim="800000"/>
            <a:headEnd/>
            <a:tailEnd/>
          </a:ln>
        </p:spPr>
        <p:txBody>
          <a:bodyPr>
            <a:spAutoFit/>
          </a:bodyPr>
          <a:lstStyle/>
          <a:p>
            <a:pPr algn="ctr" eaLnBrk="0" hangingPunct="0">
              <a:spcBef>
                <a:spcPct val="50000"/>
              </a:spcBef>
            </a:pPr>
            <a:r>
              <a:rPr lang="en-US" i="1"/>
              <a:t>k</a:t>
            </a:r>
          </a:p>
        </p:txBody>
      </p:sp>
      <p:sp>
        <p:nvSpPr>
          <p:cNvPr id="13335" name="Text Box 83"/>
          <p:cNvSpPr txBox="1">
            <a:spLocks noChangeArrowheads="1"/>
          </p:cNvSpPr>
          <p:nvPr/>
        </p:nvSpPr>
        <p:spPr bwMode="auto">
          <a:xfrm>
            <a:off x="914400" y="3733800"/>
            <a:ext cx="381000" cy="304800"/>
          </a:xfrm>
          <a:prstGeom prst="rect">
            <a:avLst/>
          </a:prstGeom>
          <a:noFill/>
          <a:ln w="9525" algn="ctr">
            <a:noFill/>
            <a:miter lim="800000"/>
            <a:headEnd/>
            <a:tailEnd/>
          </a:ln>
        </p:spPr>
        <p:txBody>
          <a:bodyPr>
            <a:spAutoFit/>
          </a:bodyPr>
          <a:lstStyle/>
          <a:p>
            <a:pPr algn="ctr" eaLnBrk="0" hangingPunct="0">
              <a:spcBef>
                <a:spcPct val="50000"/>
              </a:spcBef>
            </a:pPr>
            <a:r>
              <a:rPr lang="en-US" i="1"/>
              <a:t>l</a:t>
            </a:r>
          </a:p>
        </p:txBody>
      </p:sp>
      <p:graphicFrame>
        <p:nvGraphicFramePr>
          <p:cNvPr id="264205" name="Object 13"/>
          <p:cNvGraphicFramePr>
            <a:graphicFrameLocks noChangeAspect="1"/>
          </p:cNvGraphicFramePr>
          <p:nvPr/>
        </p:nvGraphicFramePr>
        <p:xfrm>
          <a:off x="2971800" y="6019800"/>
          <a:ext cx="1562100" cy="631825"/>
        </p:xfrm>
        <a:graphic>
          <a:graphicData uri="http://schemas.openxmlformats.org/presentationml/2006/ole">
            <p:oleObj spid="_x0000_s317452" name="Equation" r:id="rId13" imgW="533160" imgH="215640" progId="Equation.3">
              <p:embed/>
            </p:oleObj>
          </a:graphicData>
        </a:graphic>
      </p:graphicFrame>
      <p:graphicFrame>
        <p:nvGraphicFramePr>
          <p:cNvPr id="264204" name="Object 12"/>
          <p:cNvGraphicFramePr>
            <a:graphicFrameLocks noChangeAspect="1"/>
          </p:cNvGraphicFramePr>
          <p:nvPr/>
        </p:nvGraphicFramePr>
        <p:xfrm>
          <a:off x="5105400" y="6019800"/>
          <a:ext cx="1608138" cy="635000"/>
        </p:xfrm>
        <a:graphic>
          <a:graphicData uri="http://schemas.openxmlformats.org/presentationml/2006/ole">
            <p:oleObj spid="_x0000_s317453" name="Equation" r:id="rId14" imgW="596880" imgH="215640" progId="Equation.3">
              <p:embed/>
            </p:oleObj>
          </a:graphicData>
        </a:graphic>
      </p:graphicFrame>
      <p:graphicFrame>
        <p:nvGraphicFramePr>
          <p:cNvPr id="13326" name="Object 24"/>
          <p:cNvGraphicFramePr>
            <a:graphicFrameLocks noChangeAspect="1"/>
          </p:cNvGraphicFramePr>
          <p:nvPr/>
        </p:nvGraphicFramePr>
        <p:xfrm>
          <a:off x="6553200" y="1905000"/>
          <a:ext cx="792163" cy="303213"/>
        </p:xfrm>
        <a:graphic>
          <a:graphicData uri="http://schemas.openxmlformats.org/presentationml/2006/ole">
            <p:oleObj spid="_x0000_s317454" name="Equation" r:id="rId15" imgW="431640" imgH="177480" progId="Equation.3">
              <p:embed/>
            </p:oleObj>
          </a:graphicData>
        </a:graphic>
      </p:graphicFrame>
      <p:graphicFrame>
        <p:nvGraphicFramePr>
          <p:cNvPr id="13327" name="Object 25"/>
          <p:cNvGraphicFramePr>
            <a:graphicFrameLocks noChangeAspect="1"/>
          </p:cNvGraphicFramePr>
          <p:nvPr/>
        </p:nvGraphicFramePr>
        <p:xfrm>
          <a:off x="7432675" y="1893888"/>
          <a:ext cx="1492250" cy="368300"/>
        </p:xfrm>
        <a:graphic>
          <a:graphicData uri="http://schemas.openxmlformats.org/presentationml/2006/ole">
            <p:oleObj spid="_x0000_s317455" name="Equation" r:id="rId16" imgW="812520" imgH="215640" progId="Equation.3">
              <p:embed/>
            </p:oleObj>
          </a:graphicData>
        </a:graphic>
      </p:graphicFrame>
      <p:sp>
        <p:nvSpPr>
          <p:cNvPr id="13336" name="Text Box 27"/>
          <p:cNvSpPr txBox="1">
            <a:spLocks noChangeArrowheads="1"/>
          </p:cNvSpPr>
          <p:nvPr/>
        </p:nvSpPr>
        <p:spPr bwMode="auto">
          <a:xfrm>
            <a:off x="1295400" y="3810000"/>
            <a:ext cx="280988" cy="304800"/>
          </a:xfrm>
          <a:prstGeom prst="rect">
            <a:avLst/>
          </a:prstGeom>
          <a:noFill/>
          <a:ln w="9525" algn="ctr">
            <a:noFill/>
            <a:miter lim="800000"/>
            <a:headEnd/>
            <a:tailEnd/>
          </a:ln>
        </p:spPr>
        <p:txBody>
          <a:bodyPr wrap="none">
            <a:spAutoFit/>
          </a:bodyPr>
          <a:lstStyle/>
          <a:p>
            <a:pPr algn="ctr" eaLnBrk="0" hangingPunct="0"/>
            <a:r>
              <a:rPr lang="en-US"/>
              <a:t>1</a:t>
            </a:r>
          </a:p>
        </p:txBody>
      </p:sp>
      <p:sp>
        <p:nvSpPr>
          <p:cNvPr id="13337" name="Text Box 28"/>
          <p:cNvSpPr txBox="1">
            <a:spLocks noChangeArrowheads="1"/>
          </p:cNvSpPr>
          <p:nvPr/>
        </p:nvSpPr>
        <p:spPr bwMode="auto">
          <a:xfrm>
            <a:off x="1295400" y="2971800"/>
            <a:ext cx="280988" cy="304800"/>
          </a:xfrm>
          <a:prstGeom prst="rect">
            <a:avLst/>
          </a:prstGeom>
          <a:noFill/>
          <a:ln w="9525" algn="ctr">
            <a:noFill/>
            <a:miter lim="800000"/>
            <a:headEnd/>
            <a:tailEnd/>
          </a:ln>
        </p:spPr>
        <p:txBody>
          <a:bodyPr wrap="none">
            <a:spAutoFit/>
          </a:bodyPr>
          <a:lstStyle/>
          <a:p>
            <a:pPr algn="ctr" eaLnBrk="0" hangingPunct="0"/>
            <a:r>
              <a:rPr lang="en-US"/>
              <a:t>1</a:t>
            </a:r>
          </a:p>
        </p:txBody>
      </p:sp>
      <p:sp>
        <p:nvSpPr>
          <p:cNvPr id="13338" name="Rectangle 29"/>
          <p:cNvSpPr>
            <a:spLocks noChangeArrowheads="1"/>
          </p:cNvSpPr>
          <p:nvPr/>
        </p:nvSpPr>
        <p:spPr bwMode="auto">
          <a:xfrm>
            <a:off x="1524000" y="2514600"/>
            <a:ext cx="152400" cy="1752600"/>
          </a:xfrm>
          <a:prstGeom prst="rect">
            <a:avLst/>
          </a:prstGeom>
          <a:solidFill>
            <a:schemeClr val="tx1">
              <a:alpha val="20000"/>
            </a:schemeClr>
          </a:solidFill>
          <a:ln w="9525" algn="ctr">
            <a:solidFill>
              <a:schemeClr val="tx1"/>
            </a:solidFill>
            <a:miter lim="800000"/>
            <a:headEnd/>
            <a:tailEnd/>
          </a:ln>
        </p:spPr>
        <p:txBody>
          <a:bodyPr wrap="none" anchor="ctr"/>
          <a:lstStyle/>
          <a:p>
            <a:pPr algn="ctr" eaLnBrk="0" hangingPunct="0"/>
            <a:endParaRPr lang="en-US"/>
          </a:p>
        </p:txBody>
      </p:sp>
      <p:graphicFrame>
        <p:nvGraphicFramePr>
          <p:cNvPr id="13328" name="Object 30"/>
          <p:cNvGraphicFramePr>
            <a:graphicFrameLocks noChangeAspect="1"/>
          </p:cNvGraphicFramePr>
          <p:nvPr/>
        </p:nvGraphicFramePr>
        <p:xfrm>
          <a:off x="1541463" y="1762125"/>
          <a:ext cx="4995862" cy="739775"/>
        </p:xfrm>
        <a:graphic>
          <a:graphicData uri="http://schemas.openxmlformats.org/presentationml/2006/ole">
            <p:oleObj spid="_x0000_s317456" name="Equation" r:id="rId17" imgW="2717640" imgH="431640" progId="Equation.3">
              <p:embed/>
            </p:oleObj>
          </a:graphicData>
        </a:graphic>
      </p:graphicFrame>
      <p:sp>
        <p:nvSpPr>
          <p:cNvPr id="66591" name="Text Box 31"/>
          <p:cNvSpPr txBox="1">
            <a:spLocks noChangeArrowheads="1"/>
          </p:cNvSpPr>
          <p:nvPr/>
        </p:nvSpPr>
        <p:spPr bwMode="auto">
          <a:xfrm>
            <a:off x="1447800" y="2971800"/>
            <a:ext cx="280988" cy="304800"/>
          </a:xfrm>
          <a:prstGeom prst="rect">
            <a:avLst/>
          </a:prstGeom>
          <a:noFill/>
          <a:ln w="9525" algn="ctr">
            <a:noFill/>
            <a:miter lim="800000"/>
            <a:headEnd/>
            <a:tailEnd/>
          </a:ln>
        </p:spPr>
        <p:txBody>
          <a:bodyPr wrap="none">
            <a:spAutoFit/>
          </a:bodyPr>
          <a:lstStyle/>
          <a:p>
            <a:pPr algn="ctr" eaLnBrk="0" hangingPunct="0"/>
            <a:r>
              <a:rPr lang="en-US"/>
              <a:t>1</a:t>
            </a:r>
          </a:p>
        </p:txBody>
      </p:sp>
      <p:sp>
        <p:nvSpPr>
          <p:cNvPr id="66592" name="Text Box 32"/>
          <p:cNvSpPr txBox="1">
            <a:spLocks noChangeArrowheads="1"/>
          </p:cNvSpPr>
          <p:nvPr/>
        </p:nvSpPr>
        <p:spPr bwMode="auto">
          <a:xfrm>
            <a:off x="1447800" y="3810000"/>
            <a:ext cx="280988" cy="304800"/>
          </a:xfrm>
          <a:prstGeom prst="rect">
            <a:avLst/>
          </a:prstGeom>
          <a:noFill/>
          <a:ln w="9525" algn="ctr">
            <a:noFill/>
            <a:miter lim="800000"/>
            <a:headEnd/>
            <a:tailEnd/>
          </a:ln>
        </p:spPr>
        <p:txBody>
          <a:bodyPr wrap="none">
            <a:spAutoFit/>
          </a:bodyPr>
          <a:lstStyle/>
          <a:p>
            <a:pPr algn="ctr" eaLnBrk="0" hangingPunct="0"/>
            <a:r>
              <a:rPr lang="en-US"/>
              <a:t>1</a:t>
            </a:r>
          </a:p>
        </p:txBody>
      </p:sp>
      <p:graphicFrame>
        <p:nvGraphicFramePr>
          <p:cNvPr id="66593" name="Object 33"/>
          <p:cNvGraphicFramePr>
            <a:graphicFrameLocks noChangeAspect="1"/>
          </p:cNvGraphicFramePr>
          <p:nvPr/>
        </p:nvGraphicFramePr>
        <p:xfrm>
          <a:off x="2678113" y="4572000"/>
          <a:ext cx="4503737" cy="739775"/>
        </p:xfrm>
        <a:graphic>
          <a:graphicData uri="http://schemas.openxmlformats.org/presentationml/2006/ole">
            <p:oleObj spid="_x0000_s317457" name="Equation" r:id="rId18" imgW="2450880" imgH="431640" progId="Equation.3">
              <p:embed/>
            </p:oleObj>
          </a:graphicData>
        </a:graphic>
      </p:graphicFrame>
      <p:sp>
        <p:nvSpPr>
          <p:cNvPr id="13341" name="Rectangle 10"/>
          <p:cNvSpPr>
            <a:spLocks noChangeArrowheads="1"/>
          </p:cNvSpPr>
          <p:nvPr/>
        </p:nvSpPr>
        <p:spPr bwMode="auto">
          <a:xfrm>
            <a:off x="1371600" y="3657600"/>
            <a:ext cx="7467600" cy="609600"/>
          </a:xfrm>
          <a:prstGeom prst="rect">
            <a:avLst/>
          </a:prstGeom>
          <a:solidFill>
            <a:schemeClr val="accent1">
              <a:alpha val="20000"/>
            </a:schemeClr>
          </a:solidFill>
          <a:ln w="9525" algn="ctr">
            <a:solidFill>
              <a:schemeClr val="tx1"/>
            </a:solidFill>
            <a:miter lim="800000"/>
            <a:headEnd/>
            <a:tailEnd/>
          </a:ln>
        </p:spPr>
        <p:txBody>
          <a:bodyPr wrap="none" anchor="ctr"/>
          <a:lstStyle/>
          <a:p>
            <a:pPr eaLnBrk="0" hangingPunct="0"/>
            <a:r>
              <a:rPr lang="en-US" b="1">
                <a:solidFill>
                  <a:srgbClr val="00CC00"/>
                </a:solidFill>
              </a:rPr>
              <a:t>     </a:t>
            </a:r>
            <a:r>
              <a:rPr lang="en-US" b="1"/>
              <a:t>?</a:t>
            </a:r>
            <a:r>
              <a:rPr lang="en-US">
                <a:solidFill>
                  <a:srgbClr val="595959"/>
                </a:solidFill>
              </a:rPr>
              <a:t>???????????????????????????????????????????????????????????????????????????????????</a:t>
            </a:r>
          </a:p>
        </p:txBody>
      </p:sp>
      <p:sp>
        <p:nvSpPr>
          <p:cNvPr id="13342" name="Rectangle 9"/>
          <p:cNvSpPr>
            <a:spLocks noChangeArrowheads="1"/>
          </p:cNvSpPr>
          <p:nvPr/>
        </p:nvSpPr>
        <p:spPr bwMode="auto">
          <a:xfrm>
            <a:off x="1371600" y="2819400"/>
            <a:ext cx="7467600" cy="609600"/>
          </a:xfrm>
          <a:prstGeom prst="rect">
            <a:avLst/>
          </a:prstGeom>
          <a:solidFill>
            <a:schemeClr val="accent1">
              <a:alpha val="20000"/>
            </a:schemeClr>
          </a:solidFill>
          <a:ln w="9525" algn="ctr">
            <a:solidFill>
              <a:schemeClr val="tx1"/>
            </a:solidFill>
            <a:miter lim="800000"/>
            <a:headEnd/>
            <a:tailEnd/>
          </a:ln>
        </p:spPr>
        <p:txBody>
          <a:bodyPr wrap="none" anchor="ctr"/>
          <a:lstStyle/>
          <a:p>
            <a:pPr eaLnBrk="0" hangingPunct="0"/>
            <a:r>
              <a:rPr lang="en-US" b="1">
                <a:solidFill>
                  <a:srgbClr val="00CC00"/>
                </a:solidFill>
              </a:rPr>
              <a:t>     </a:t>
            </a:r>
            <a:r>
              <a:rPr lang="en-US" b="1"/>
              <a:t>?</a:t>
            </a:r>
            <a:r>
              <a:rPr lang="en-US"/>
              <a:t>?</a:t>
            </a:r>
            <a:r>
              <a:rPr lang="en-US">
                <a:solidFill>
                  <a:srgbClr val="595959"/>
                </a:solidFill>
              </a:rPr>
              <a:t>??????????????????????????????????????????????????????????????????????????????????</a:t>
            </a:r>
          </a:p>
        </p:txBody>
      </p:sp>
      <p:sp>
        <p:nvSpPr>
          <p:cNvPr id="13343" name="Rectangle 7"/>
          <p:cNvSpPr>
            <a:spLocks noChangeArrowheads="1"/>
          </p:cNvSpPr>
          <p:nvPr/>
        </p:nvSpPr>
        <p:spPr bwMode="auto">
          <a:xfrm>
            <a:off x="0" y="214313"/>
            <a:ext cx="9144000" cy="623887"/>
          </a:xfrm>
          <a:prstGeom prst="rect">
            <a:avLst/>
          </a:prstGeom>
          <a:noFill/>
          <a:ln w="9525">
            <a:noFill/>
            <a:miter lim="800000"/>
            <a:headEnd/>
            <a:tailEnd/>
          </a:ln>
        </p:spPr>
        <p:txBody>
          <a:bodyPr anchor="b"/>
          <a:lstStyle/>
          <a:p>
            <a:pPr eaLnBrk="0" hangingPunct="0"/>
            <a:r>
              <a:rPr lang="en-US" sz="4000">
                <a:solidFill>
                  <a:schemeClr val="tx2"/>
                </a:solidFill>
              </a:rPr>
              <a:t>Window-based local ancestry inference</a:t>
            </a:r>
          </a:p>
        </p:txBody>
      </p:sp>
      <p:sp>
        <p:nvSpPr>
          <p:cNvPr id="13344" name="Line 33">
            <a:hlinkClick r:id="rId19" action="ppaction://hlinksldjump"/>
          </p:cNvPr>
          <p:cNvSpPr>
            <a:spLocks noChangeShapeType="1"/>
          </p:cNvSpPr>
          <p:nvPr/>
        </p:nvSpPr>
        <p:spPr bwMode="auto">
          <a:xfrm flipV="1">
            <a:off x="8839200" y="6096000"/>
            <a:ext cx="0" cy="228600"/>
          </a:xfrm>
          <a:prstGeom prst="line">
            <a:avLst/>
          </a:prstGeom>
          <a:noFill/>
          <a:ln w="9525">
            <a:solidFill>
              <a:schemeClr val="tx1"/>
            </a:solidFill>
            <a:round/>
            <a:headEnd/>
            <a:tailEnd type="triangle" w="med" len="med"/>
          </a:ln>
        </p:spPr>
        <p:txBody>
          <a:bodyPr/>
          <a:lstStyle/>
          <a:p>
            <a:endParaRPr lang="en-US"/>
          </a:p>
        </p:txBody>
      </p:sp>
      <p:sp>
        <p:nvSpPr>
          <p:cNvPr id="33" name="Slide Number Placeholder 32"/>
          <p:cNvSpPr>
            <a:spLocks noGrp="1"/>
          </p:cNvSpPr>
          <p:nvPr>
            <p:ph type="sldNum" sz="quarter" idx="12"/>
          </p:nvPr>
        </p:nvSpPr>
        <p:spPr/>
        <p:txBody>
          <a:bodyPr/>
          <a:lstStyle/>
          <a:p>
            <a:pPr>
              <a:defRPr/>
            </a:pPr>
            <a:fld id="{193C4F32-5F53-4DA8-A041-9089F3E61399}" type="slidenum">
              <a:rPr lang="en-US" smtClean="0"/>
              <a:pPr>
                <a:defRPr/>
              </a:pPr>
              <a:t>249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66591"/>
                                        </p:tgtEl>
                                        <p:attrNameLst>
                                          <p:attrName>style.visibility</p:attrName>
                                        </p:attrNameLst>
                                      </p:cBhvr>
                                      <p:to>
                                        <p:strVal val="visible"/>
                                      </p:to>
                                    </p:set>
                                    <p:anim calcmode="lin" valueType="num">
                                      <p:cBhvr additive="base">
                                        <p:cTn id="7" dur="500" fill="hold"/>
                                        <p:tgtEl>
                                          <p:spTgt spid="66591"/>
                                        </p:tgtEl>
                                        <p:attrNameLst>
                                          <p:attrName>ppt_x</p:attrName>
                                        </p:attrNameLst>
                                      </p:cBhvr>
                                      <p:tavLst>
                                        <p:tav tm="0">
                                          <p:val>
                                            <p:strVal val="0-#ppt_w/2"/>
                                          </p:val>
                                        </p:tav>
                                        <p:tav tm="100000">
                                          <p:val>
                                            <p:strVal val="#ppt_x"/>
                                          </p:val>
                                        </p:tav>
                                      </p:tavLst>
                                    </p:anim>
                                    <p:anim calcmode="lin" valueType="num">
                                      <p:cBhvr additive="base">
                                        <p:cTn id="8" dur="500" fill="hold"/>
                                        <p:tgtEl>
                                          <p:spTgt spid="66591"/>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66592"/>
                                        </p:tgtEl>
                                        <p:attrNameLst>
                                          <p:attrName>style.visibility</p:attrName>
                                        </p:attrNameLst>
                                      </p:cBhvr>
                                      <p:to>
                                        <p:strVal val="visible"/>
                                      </p:to>
                                    </p:set>
                                    <p:anim calcmode="lin" valueType="num">
                                      <p:cBhvr additive="base">
                                        <p:cTn id="11" dur="500" fill="hold"/>
                                        <p:tgtEl>
                                          <p:spTgt spid="66592"/>
                                        </p:tgtEl>
                                        <p:attrNameLst>
                                          <p:attrName>ppt_x</p:attrName>
                                        </p:attrNameLst>
                                      </p:cBhvr>
                                      <p:tavLst>
                                        <p:tav tm="0">
                                          <p:val>
                                            <p:strVal val="0-#ppt_w/2"/>
                                          </p:val>
                                        </p:tav>
                                        <p:tav tm="100000">
                                          <p:val>
                                            <p:strVal val="#ppt_x"/>
                                          </p:val>
                                        </p:tav>
                                      </p:tavLst>
                                    </p:anim>
                                    <p:anim calcmode="lin" valueType="num">
                                      <p:cBhvr additive="base">
                                        <p:cTn id="12" dur="500" fill="hold"/>
                                        <p:tgtEl>
                                          <p:spTgt spid="66592"/>
                                        </p:tgtEl>
                                        <p:attrNameLst>
                                          <p:attrName>ppt_y</p:attrName>
                                        </p:attrNameLst>
                                      </p:cBhvr>
                                      <p:tavLst>
                                        <p:tav tm="0">
                                          <p:val>
                                            <p:strVal val="0-#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66593"/>
                                        </p:tgtEl>
                                        <p:attrNameLst>
                                          <p:attrName>style.visibility</p:attrName>
                                        </p:attrNameLst>
                                      </p:cBhvr>
                                      <p:to>
                                        <p:strVal val="visible"/>
                                      </p:to>
                                    </p:set>
                                    <p:anim calcmode="lin" valueType="num">
                                      <p:cBhvr additive="base">
                                        <p:cTn id="15" dur="500" fill="hold"/>
                                        <p:tgtEl>
                                          <p:spTgt spid="66593"/>
                                        </p:tgtEl>
                                        <p:attrNameLst>
                                          <p:attrName>ppt_x</p:attrName>
                                        </p:attrNameLst>
                                      </p:cBhvr>
                                      <p:tavLst>
                                        <p:tav tm="0">
                                          <p:val>
                                            <p:strVal val="0-#ppt_w/2"/>
                                          </p:val>
                                        </p:tav>
                                        <p:tav tm="100000">
                                          <p:val>
                                            <p:strVal val="#ppt_x"/>
                                          </p:val>
                                        </p:tav>
                                      </p:tavLst>
                                    </p:anim>
                                    <p:anim calcmode="lin" valueType="num">
                                      <p:cBhvr additive="base">
                                        <p:cTn id="16" dur="500" fill="hold"/>
                                        <p:tgtEl>
                                          <p:spTgt spid="6659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91" grpId="0"/>
      <p:bldP spid="66592"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9" name="Rectangle 2"/>
          <p:cNvSpPr>
            <a:spLocks noGrp="1" noChangeArrowheads="1"/>
          </p:cNvSpPr>
          <p:nvPr>
            <p:ph type="title"/>
          </p:nvPr>
        </p:nvSpPr>
        <p:spPr>
          <a:xfrm>
            <a:off x="762000" y="0"/>
            <a:ext cx="7793038" cy="1462088"/>
          </a:xfrm>
        </p:spPr>
        <p:txBody>
          <a:bodyPr/>
          <a:lstStyle/>
          <a:p>
            <a:pPr eaLnBrk="1" hangingPunct="1"/>
            <a:r>
              <a:rPr lang="en-US" sz="3600" smtClean="0"/>
              <a:t>Genotype Error Detection- Limitations of FAMHAP</a:t>
            </a:r>
          </a:p>
        </p:txBody>
      </p:sp>
      <p:sp>
        <p:nvSpPr>
          <p:cNvPr id="50178" name="Rectangle 3"/>
          <p:cNvSpPr>
            <a:spLocks noGrp="1" noChangeArrowheads="1"/>
          </p:cNvSpPr>
          <p:nvPr>
            <p:ph idx="1"/>
          </p:nvPr>
        </p:nvSpPr>
        <p:spPr>
          <a:xfrm>
            <a:off x="457200" y="2017713"/>
            <a:ext cx="8497888" cy="4535487"/>
          </a:xfrm>
        </p:spPr>
        <p:txBody>
          <a:bodyPr/>
          <a:lstStyle/>
          <a:p>
            <a:pPr eaLnBrk="1" hangingPunct="1">
              <a:spcBef>
                <a:spcPts val="600"/>
              </a:spcBef>
            </a:pPr>
            <a:r>
              <a:rPr lang="en-US" sz="2400" dirty="0" smtClean="0"/>
              <a:t>Unbounded list of haplotypes (H=4</a:t>
            </a:r>
            <a:r>
              <a:rPr lang="en-US" sz="2400" baseline="30000" dirty="0" smtClean="0"/>
              <a:t>n</a:t>
            </a:r>
            <a:r>
              <a:rPr lang="en-US" sz="2400" dirty="0" smtClean="0"/>
              <a:t>) is hard to compute</a:t>
            </a:r>
          </a:p>
          <a:p>
            <a:pPr eaLnBrk="1" hangingPunct="1">
              <a:spcBef>
                <a:spcPts val="600"/>
              </a:spcBef>
            </a:pPr>
            <a:r>
              <a:rPr lang="en-US" sz="2400" dirty="0" smtClean="0"/>
              <a:t>Truncating H may lead to sub-optimal </a:t>
            </a:r>
            <a:r>
              <a:rPr lang="en-US" sz="2400" dirty="0" err="1" smtClean="0"/>
              <a:t>phasings</a:t>
            </a:r>
            <a:r>
              <a:rPr lang="en-US" sz="2400" dirty="0" smtClean="0"/>
              <a:t> and inaccurate L(T) values</a:t>
            </a:r>
          </a:p>
          <a:p>
            <a:pPr eaLnBrk="1" hangingPunct="1">
              <a:spcBef>
                <a:spcPts val="600"/>
              </a:spcBef>
            </a:pPr>
            <a:r>
              <a:rPr lang="en-US" sz="2400" dirty="0" smtClean="0"/>
              <a:t>False positives caused by nearby errors (due to the use of multiple short windows)</a:t>
            </a:r>
          </a:p>
          <a:p>
            <a:pPr eaLnBrk="1" hangingPunct="1">
              <a:spcBef>
                <a:spcPts val="600"/>
              </a:spcBef>
              <a:buFont typeface="Wingdings" pitchFamily="2" charset="2"/>
              <a:buNone/>
            </a:pPr>
            <a:r>
              <a:rPr lang="en-US" sz="2400" dirty="0" smtClean="0"/>
              <a:t> </a:t>
            </a:r>
            <a:r>
              <a:rPr lang="en-US" sz="2400" b="1" dirty="0" smtClean="0">
                <a:solidFill>
                  <a:schemeClr val="hlink"/>
                </a:solidFill>
              </a:rPr>
              <a:t>Our approach:</a:t>
            </a:r>
          </a:p>
          <a:p>
            <a:pPr eaLnBrk="1" hangingPunct="1">
              <a:spcBef>
                <a:spcPts val="600"/>
              </a:spcBef>
            </a:pPr>
            <a:r>
              <a:rPr lang="en-US" sz="2400" dirty="0" smtClean="0"/>
              <a:t>HMM of haplotype frequencies </a:t>
            </a:r>
            <a:r>
              <a:rPr lang="en-US" sz="2400" dirty="0" smtClean="0">
                <a:sym typeface="Wingdings" pitchFamily="2" charset="2"/>
              </a:rPr>
              <a:t></a:t>
            </a:r>
            <a:r>
              <a:rPr lang="en-US" sz="2400" dirty="0" smtClean="0"/>
              <a:t> all haplotypes represented + no need for short windows</a:t>
            </a:r>
          </a:p>
          <a:p>
            <a:pPr eaLnBrk="1" hangingPunct="1">
              <a:spcBef>
                <a:spcPts val="600"/>
              </a:spcBef>
            </a:pPr>
            <a:r>
              <a:rPr lang="en-US" sz="2400" dirty="0" smtClean="0"/>
              <a:t>Alternate likelihood functions </a:t>
            </a:r>
            <a:r>
              <a:rPr lang="en-US" sz="2400" dirty="0" smtClean="0">
                <a:sym typeface="Wingdings" pitchFamily="2" charset="2"/>
              </a:rPr>
              <a:t> scalable runtime</a:t>
            </a:r>
            <a:endParaRPr lang="en-US" sz="2400" dirty="0" smtClean="0"/>
          </a:p>
        </p:txBody>
      </p:sp>
      <p:sp>
        <p:nvSpPr>
          <p:cNvPr id="4" name="Slide Number Placeholder 3"/>
          <p:cNvSpPr>
            <a:spLocks noGrp="1"/>
          </p:cNvSpPr>
          <p:nvPr>
            <p:ph type="sldNum" sz="quarter" idx="12"/>
          </p:nvPr>
        </p:nvSpPr>
        <p:spPr/>
        <p:txBody>
          <a:bodyPr/>
          <a:lstStyle/>
          <a:p>
            <a:pPr>
              <a:defRPr/>
            </a:pPr>
            <a:fld id="{33F715B6-B6C2-4407-8CFF-EAACF463792E}" type="slidenum">
              <a:rPr lang="en-US" smtClean="0"/>
              <a:pPr>
                <a:defRPr/>
              </a:pPr>
              <a:t>25</a:t>
            </a:fld>
            <a:endParaRPr lang="en-US"/>
          </a:p>
        </p:txBody>
      </p:sp>
      <p:pic>
        <p:nvPicPr>
          <p:cNvPr id="5" name="Kennedy_V3.pptx470.wav">
            <a:hlinkClick r:id="" action="ppaction://media"/>
          </p:cNvPr>
          <p:cNvPicPr>
            <a:picLocks noRot="1" noChangeAspect="1"/>
          </p:cNvPicPr>
          <p:nvPr>
            <a:audioFile r:link="rId1"/>
          </p:nvPr>
        </p:nvPicPr>
        <p:blipFill>
          <a:blip r:embed="rId4" cstate="print"/>
          <a:stretch>
            <a:fillRect/>
          </a:stretch>
        </p:blipFill>
        <p:spPr>
          <a:xfrm>
            <a:off x="8696325" y="6410325"/>
            <a:ext cx="304800" cy="304800"/>
          </a:xfrm>
          <a:prstGeom prst="rect">
            <a:avLst/>
          </a:prstGeom>
        </p:spPr>
      </p:pic>
    </p:spTree>
  </p:cSld>
  <p:clrMapOvr>
    <a:masterClrMapping/>
  </p:clrMapOvr>
  <p:transition advTm="671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54" name="Rectangle 10"/>
          <p:cNvSpPr>
            <a:spLocks noChangeArrowheads="1"/>
          </p:cNvSpPr>
          <p:nvPr/>
        </p:nvSpPr>
        <p:spPr bwMode="auto">
          <a:xfrm>
            <a:off x="1371600" y="3657600"/>
            <a:ext cx="1600200" cy="609600"/>
          </a:xfrm>
          <a:prstGeom prst="rect">
            <a:avLst/>
          </a:prstGeom>
          <a:solidFill>
            <a:srgbClr val="00FF00"/>
          </a:solidFill>
          <a:ln w="9525" algn="ctr">
            <a:solidFill>
              <a:schemeClr val="tx1"/>
            </a:solidFill>
            <a:miter lim="800000"/>
            <a:headEnd/>
            <a:tailEnd/>
          </a:ln>
        </p:spPr>
        <p:txBody>
          <a:bodyPr wrap="none" anchor="ctr"/>
          <a:lstStyle/>
          <a:p>
            <a:pPr eaLnBrk="0" hangingPunct="0"/>
            <a:endParaRPr lang="en-US">
              <a:solidFill>
                <a:srgbClr val="595959"/>
              </a:solidFill>
            </a:endParaRPr>
          </a:p>
        </p:txBody>
      </p:sp>
      <p:sp>
        <p:nvSpPr>
          <p:cNvPr id="14355" name="Rectangle 10"/>
          <p:cNvSpPr>
            <a:spLocks noChangeArrowheads="1"/>
          </p:cNvSpPr>
          <p:nvPr/>
        </p:nvSpPr>
        <p:spPr bwMode="auto">
          <a:xfrm>
            <a:off x="1371600" y="2819400"/>
            <a:ext cx="1600200" cy="609600"/>
          </a:xfrm>
          <a:prstGeom prst="rect">
            <a:avLst/>
          </a:prstGeom>
          <a:solidFill>
            <a:srgbClr val="00FF00"/>
          </a:solidFill>
          <a:ln w="9525" algn="ctr">
            <a:solidFill>
              <a:schemeClr val="tx1"/>
            </a:solidFill>
            <a:miter lim="800000"/>
            <a:headEnd/>
            <a:tailEnd/>
          </a:ln>
        </p:spPr>
        <p:txBody>
          <a:bodyPr wrap="none" anchor="ctr"/>
          <a:lstStyle/>
          <a:p>
            <a:pPr eaLnBrk="0" hangingPunct="0"/>
            <a:endParaRPr lang="en-US">
              <a:solidFill>
                <a:srgbClr val="595959"/>
              </a:solidFill>
            </a:endParaRPr>
          </a:p>
        </p:txBody>
      </p:sp>
      <p:sp>
        <p:nvSpPr>
          <p:cNvPr id="14356" name="Rectangle 10"/>
          <p:cNvSpPr>
            <a:spLocks noChangeArrowheads="1"/>
          </p:cNvSpPr>
          <p:nvPr/>
        </p:nvSpPr>
        <p:spPr bwMode="auto">
          <a:xfrm>
            <a:off x="1371600" y="3657600"/>
            <a:ext cx="7467600" cy="609600"/>
          </a:xfrm>
          <a:prstGeom prst="rect">
            <a:avLst/>
          </a:prstGeom>
          <a:solidFill>
            <a:schemeClr val="accent1">
              <a:alpha val="20000"/>
            </a:schemeClr>
          </a:solidFill>
          <a:ln w="9525" algn="ctr">
            <a:solidFill>
              <a:schemeClr val="tx1"/>
            </a:solidFill>
            <a:miter lim="800000"/>
            <a:headEnd/>
            <a:tailEnd/>
          </a:ln>
        </p:spPr>
        <p:txBody>
          <a:bodyPr wrap="none" anchor="ctr"/>
          <a:lstStyle/>
          <a:p>
            <a:pPr eaLnBrk="0" hangingPunct="0"/>
            <a:r>
              <a:rPr lang="en-US" b="1">
                <a:solidFill>
                  <a:srgbClr val="00CC00"/>
                </a:solidFill>
              </a:rPr>
              <a:t>     </a:t>
            </a:r>
            <a:r>
              <a:rPr lang="en-US" b="1"/>
              <a:t>   </a:t>
            </a:r>
            <a:r>
              <a:rPr lang="en-US">
                <a:solidFill>
                  <a:srgbClr val="595959"/>
                </a:solidFill>
              </a:rPr>
              <a:t>??????????????????????????????????????????????????????????????????????????????????</a:t>
            </a:r>
          </a:p>
        </p:txBody>
      </p:sp>
      <p:sp>
        <p:nvSpPr>
          <p:cNvPr id="14357" name="Rectangle 9"/>
          <p:cNvSpPr>
            <a:spLocks noChangeArrowheads="1"/>
          </p:cNvSpPr>
          <p:nvPr/>
        </p:nvSpPr>
        <p:spPr bwMode="auto">
          <a:xfrm>
            <a:off x="1371600" y="2819400"/>
            <a:ext cx="7467600" cy="609600"/>
          </a:xfrm>
          <a:prstGeom prst="rect">
            <a:avLst/>
          </a:prstGeom>
          <a:solidFill>
            <a:schemeClr val="accent1">
              <a:alpha val="20000"/>
            </a:schemeClr>
          </a:solidFill>
          <a:ln w="9525" algn="ctr">
            <a:solidFill>
              <a:schemeClr val="tx1"/>
            </a:solidFill>
            <a:miter lim="800000"/>
            <a:headEnd/>
            <a:tailEnd/>
          </a:ln>
        </p:spPr>
        <p:txBody>
          <a:bodyPr wrap="none" anchor="ctr"/>
          <a:lstStyle/>
          <a:p>
            <a:pPr eaLnBrk="0" hangingPunct="0"/>
            <a:r>
              <a:rPr lang="en-US" b="1">
                <a:solidFill>
                  <a:srgbClr val="00CC00"/>
                </a:solidFill>
              </a:rPr>
              <a:t>       </a:t>
            </a:r>
            <a:r>
              <a:rPr lang="en-US"/>
              <a:t> </a:t>
            </a:r>
            <a:r>
              <a:rPr lang="en-US">
                <a:solidFill>
                  <a:srgbClr val="595959"/>
                </a:solidFill>
              </a:rPr>
              <a:t>??????????????????????????????????????????????????????????????????????????????????</a:t>
            </a:r>
          </a:p>
        </p:txBody>
      </p:sp>
      <p:graphicFrame>
        <p:nvGraphicFramePr>
          <p:cNvPr id="14338" name="Object 52"/>
          <p:cNvGraphicFramePr>
            <a:graphicFrameLocks noChangeAspect="1"/>
          </p:cNvGraphicFramePr>
          <p:nvPr/>
        </p:nvGraphicFramePr>
        <p:xfrm>
          <a:off x="2133600" y="2514600"/>
          <a:ext cx="161925" cy="292100"/>
        </p:xfrm>
        <a:graphic>
          <a:graphicData uri="http://schemas.openxmlformats.org/presentationml/2006/ole">
            <p:oleObj spid="_x0000_s318466" name="Equation" r:id="rId3" imgW="164880" imgH="228600" progId="Equation.3">
              <p:embed/>
            </p:oleObj>
          </a:graphicData>
        </a:graphic>
      </p:graphicFrame>
      <p:graphicFrame>
        <p:nvGraphicFramePr>
          <p:cNvPr id="14339" name="Object 50"/>
          <p:cNvGraphicFramePr>
            <a:graphicFrameLocks noChangeAspect="1"/>
          </p:cNvGraphicFramePr>
          <p:nvPr/>
        </p:nvGraphicFramePr>
        <p:xfrm>
          <a:off x="1828800" y="2514600"/>
          <a:ext cx="177800" cy="280988"/>
        </p:xfrm>
        <a:graphic>
          <a:graphicData uri="http://schemas.openxmlformats.org/presentationml/2006/ole">
            <p:oleObj spid="_x0000_s318467" name="Equation" r:id="rId4" imgW="177480" imgH="215640" progId="Equation.3">
              <p:embed/>
            </p:oleObj>
          </a:graphicData>
        </a:graphic>
      </p:graphicFrame>
      <p:graphicFrame>
        <p:nvGraphicFramePr>
          <p:cNvPr id="14340" name="Object 46"/>
          <p:cNvGraphicFramePr>
            <a:graphicFrameLocks noChangeAspect="1"/>
          </p:cNvGraphicFramePr>
          <p:nvPr/>
        </p:nvGraphicFramePr>
        <p:xfrm>
          <a:off x="1371600" y="2519363"/>
          <a:ext cx="150813" cy="276225"/>
        </p:xfrm>
        <a:graphic>
          <a:graphicData uri="http://schemas.openxmlformats.org/presentationml/2006/ole">
            <p:oleObj spid="_x0000_s318468" name="Equation" r:id="rId5" imgW="152280" imgH="215640" progId="Equation.3">
              <p:embed/>
            </p:oleObj>
          </a:graphicData>
        </a:graphic>
      </p:graphicFrame>
      <p:graphicFrame>
        <p:nvGraphicFramePr>
          <p:cNvPr id="14341" name="Object 47"/>
          <p:cNvGraphicFramePr>
            <a:graphicFrameLocks noChangeAspect="1"/>
          </p:cNvGraphicFramePr>
          <p:nvPr/>
        </p:nvGraphicFramePr>
        <p:xfrm>
          <a:off x="1508125" y="2519363"/>
          <a:ext cx="174625" cy="276225"/>
        </p:xfrm>
        <a:graphic>
          <a:graphicData uri="http://schemas.openxmlformats.org/presentationml/2006/ole">
            <p:oleObj spid="_x0000_s318469" name="Equation" r:id="rId6" imgW="177480" imgH="215640" progId="Equation.3">
              <p:embed/>
            </p:oleObj>
          </a:graphicData>
        </a:graphic>
      </p:graphicFrame>
      <p:graphicFrame>
        <p:nvGraphicFramePr>
          <p:cNvPr id="14342" name="Object 48"/>
          <p:cNvGraphicFramePr>
            <a:graphicFrameLocks noChangeAspect="1"/>
          </p:cNvGraphicFramePr>
          <p:nvPr/>
        </p:nvGraphicFramePr>
        <p:xfrm>
          <a:off x="1668463" y="2514600"/>
          <a:ext cx="161925" cy="292100"/>
        </p:xfrm>
        <a:graphic>
          <a:graphicData uri="http://schemas.openxmlformats.org/presentationml/2006/ole">
            <p:oleObj spid="_x0000_s318470" name="Equation" r:id="rId7" imgW="164880" imgH="228600" progId="Equation.3">
              <p:embed/>
            </p:oleObj>
          </a:graphicData>
        </a:graphic>
      </p:graphicFrame>
      <p:graphicFrame>
        <p:nvGraphicFramePr>
          <p:cNvPr id="14343" name="Object 49"/>
          <p:cNvGraphicFramePr>
            <a:graphicFrameLocks noChangeAspect="1"/>
          </p:cNvGraphicFramePr>
          <p:nvPr/>
        </p:nvGraphicFramePr>
        <p:xfrm>
          <a:off x="1973263" y="2514600"/>
          <a:ext cx="161925" cy="292100"/>
        </p:xfrm>
        <a:graphic>
          <a:graphicData uri="http://schemas.openxmlformats.org/presentationml/2006/ole">
            <p:oleObj spid="_x0000_s318471" name="Equation" r:id="rId8" imgW="164880" imgH="228600" progId="Equation.3">
              <p:embed/>
            </p:oleObj>
          </a:graphicData>
        </a:graphic>
      </p:graphicFrame>
      <p:graphicFrame>
        <p:nvGraphicFramePr>
          <p:cNvPr id="14344" name="Object 51"/>
          <p:cNvGraphicFramePr>
            <a:graphicFrameLocks noChangeAspect="1"/>
          </p:cNvGraphicFramePr>
          <p:nvPr/>
        </p:nvGraphicFramePr>
        <p:xfrm>
          <a:off x="2270125" y="2514600"/>
          <a:ext cx="174625" cy="292100"/>
        </p:xfrm>
        <a:graphic>
          <a:graphicData uri="http://schemas.openxmlformats.org/presentationml/2006/ole">
            <p:oleObj spid="_x0000_s318472" name="Equation" r:id="rId9" imgW="177480" imgH="228600" progId="Equation.3">
              <p:embed/>
            </p:oleObj>
          </a:graphicData>
        </a:graphic>
      </p:graphicFrame>
      <p:graphicFrame>
        <p:nvGraphicFramePr>
          <p:cNvPr id="14345" name="Object 54"/>
          <p:cNvGraphicFramePr>
            <a:graphicFrameLocks noChangeAspect="1"/>
          </p:cNvGraphicFramePr>
          <p:nvPr/>
        </p:nvGraphicFramePr>
        <p:xfrm>
          <a:off x="2428875" y="2517775"/>
          <a:ext cx="217488" cy="301625"/>
        </p:xfrm>
        <a:graphic>
          <a:graphicData uri="http://schemas.openxmlformats.org/presentationml/2006/ole">
            <p:oleObj spid="_x0000_s318473" name="Equation" r:id="rId10" imgW="164880" imgH="228600" progId="Equation.3">
              <p:embed/>
            </p:oleObj>
          </a:graphicData>
        </a:graphic>
      </p:graphicFrame>
      <p:graphicFrame>
        <p:nvGraphicFramePr>
          <p:cNvPr id="14346" name="Object 64"/>
          <p:cNvGraphicFramePr>
            <a:graphicFrameLocks noChangeAspect="1"/>
          </p:cNvGraphicFramePr>
          <p:nvPr/>
        </p:nvGraphicFramePr>
        <p:xfrm>
          <a:off x="5029200" y="2438400"/>
          <a:ext cx="246063" cy="368300"/>
        </p:xfrm>
        <a:graphic>
          <a:graphicData uri="http://schemas.openxmlformats.org/presentationml/2006/ole">
            <p:oleObj spid="_x0000_s318474" name="Equation" r:id="rId11" imgW="152280" imgH="228600" progId="Equation.3">
              <p:embed/>
            </p:oleObj>
          </a:graphicData>
        </a:graphic>
      </p:graphicFrame>
      <p:graphicFrame>
        <p:nvGraphicFramePr>
          <p:cNvPr id="14347" name="Object 65"/>
          <p:cNvGraphicFramePr>
            <a:graphicFrameLocks noChangeAspect="1"/>
          </p:cNvGraphicFramePr>
          <p:nvPr/>
        </p:nvGraphicFramePr>
        <p:xfrm>
          <a:off x="8534400" y="2438400"/>
          <a:ext cx="287338" cy="368300"/>
        </p:xfrm>
        <a:graphic>
          <a:graphicData uri="http://schemas.openxmlformats.org/presentationml/2006/ole">
            <p:oleObj spid="_x0000_s318475" name="Equation" r:id="rId12" imgW="177480" imgH="228600" progId="Equation.3">
              <p:embed/>
            </p:oleObj>
          </a:graphicData>
        </a:graphic>
      </p:graphicFrame>
      <p:sp>
        <p:nvSpPr>
          <p:cNvPr id="14358" name="Text Box 70"/>
          <p:cNvSpPr txBox="1">
            <a:spLocks noChangeArrowheads="1"/>
          </p:cNvSpPr>
          <p:nvPr/>
        </p:nvSpPr>
        <p:spPr bwMode="auto">
          <a:xfrm>
            <a:off x="5181600" y="2438400"/>
            <a:ext cx="3276600" cy="304800"/>
          </a:xfrm>
          <a:prstGeom prst="rect">
            <a:avLst/>
          </a:prstGeom>
          <a:noFill/>
          <a:ln w="9525" algn="ctr">
            <a:noFill/>
            <a:miter lim="800000"/>
            <a:headEnd/>
            <a:tailEnd/>
          </a:ln>
        </p:spPr>
        <p:txBody>
          <a:bodyPr>
            <a:spAutoFit/>
          </a:bodyPr>
          <a:lstStyle/>
          <a:p>
            <a:pPr algn="ctr" eaLnBrk="0" hangingPunct="0">
              <a:spcBef>
                <a:spcPct val="50000"/>
              </a:spcBef>
            </a:pPr>
            <a:r>
              <a:rPr lang="en-US"/>
              <a:t>…………………………………………………..….</a:t>
            </a:r>
          </a:p>
        </p:txBody>
      </p:sp>
      <p:sp>
        <p:nvSpPr>
          <p:cNvPr id="14359" name="Text Box 71"/>
          <p:cNvSpPr txBox="1">
            <a:spLocks noChangeArrowheads="1"/>
          </p:cNvSpPr>
          <p:nvPr/>
        </p:nvSpPr>
        <p:spPr bwMode="auto">
          <a:xfrm>
            <a:off x="2590800" y="2438400"/>
            <a:ext cx="2514600" cy="304800"/>
          </a:xfrm>
          <a:prstGeom prst="rect">
            <a:avLst/>
          </a:prstGeom>
          <a:noFill/>
          <a:ln w="9525" algn="ctr">
            <a:noFill/>
            <a:miter lim="800000"/>
            <a:headEnd/>
            <a:tailEnd/>
          </a:ln>
        </p:spPr>
        <p:txBody>
          <a:bodyPr>
            <a:spAutoFit/>
          </a:bodyPr>
          <a:lstStyle/>
          <a:p>
            <a:pPr algn="ctr" eaLnBrk="0" hangingPunct="0">
              <a:spcBef>
                <a:spcPct val="50000"/>
              </a:spcBef>
            </a:pPr>
            <a:r>
              <a:rPr lang="en-US"/>
              <a:t>…….…………………………..……</a:t>
            </a:r>
          </a:p>
        </p:txBody>
      </p:sp>
      <p:sp>
        <p:nvSpPr>
          <p:cNvPr id="14360" name="Text Box 82"/>
          <p:cNvSpPr txBox="1">
            <a:spLocks noChangeArrowheads="1"/>
          </p:cNvSpPr>
          <p:nvPr/>
        </p:nvSpPr>
        <p:spPr bwMode="auto">
          <a:xfrm>
            <a:off x="914400" y="2971800"/>
            <a:ext cx="381000" cy="304800"/>
          </a:xfrm>
          <a:prstGeom prst="rect">
            <a:avLst/>
          </a:prstGeom>
          <a:noFill/>
          <a:ln w="9525" algn="ctr">
            <a:noFill/>
            <a:miter lim="800000"/>
            <a:headEnd/>
            <a:tailEnd/>
          </a:ln>
        </p:spPr>
        <p:txBody>
          <a:bodyPr>
            <a:spAutoFit/>
          </a:bodyPr>
          <a:lstStyle/>
          <a:p>
            <a:pPr algn="ctr" eaLnBrk="0" hangingPunct="0">
              <a:spcBef>
                <a:spcPct val="50000"/>
              </a:spcBef>
            </a:pPr>
            <a:r>
              <a:rPr lang="en-US" i="1"/>
              <a:t>k</a:t>
            </a:r>
          </a:p>
        </p:txBody>
      </p:sp>
      <p:sp>
        <p:nvSpPr>
          <p:cNvPr id="14361" name="Text Box 83"/>
          <p:cNvSpPr txBox="1">
            <a:spLocks noChangeArrowheads="1"/>
          </p:cNvSpPr>
          <p:nvPr/>
        </p:nvSpPr>
        <p:spPr bwMode="auto">
          <a:xfrm>
            <a:off x="914400" y="3733800"/>
            <a:ext cx="381000" cy="304800"/>
          </a:xfrm>
          <a:prstGeom prst="rect">
            <a:avLst/>
          </a:prstGeom>
          <a:noFill/>
          <a:ln w="9525" algn="ctr">
            <a:noFill/>
            <a:miter lim="800000"/>
            <a:headEnd/>
            <a:tailEnd/>
          </a:ln>
        </p:spPr>
        <p:txBody>
          <a:bodyPr>
            <a:spAutoFit/>
          </a:bodyPr>
          <a:lstStyle/>
          <a:p>
            <a:pPr algn="ctr" eaLnBrk="0" hangingPunct="0">
              <a:spcBef>
                <a:spcPct val="50000"/>
              </a:spcBef>
            </a:pPr>
            <a:r>
              <a:rPr lang="en-US" i="1"/>
              <a:t>l</a:t>
            </a:r>
          </a:p>
        </p:txBody>
      </p:sp>
      <p:graphicFrame>
        <p:nvGraphicFramePr>
          <p:cNvPr id="264205" name="Object 13"/>
          <p:cNvGraphicFramePr>
            <a:graphicFrameLocks noChangeAspect="1"/>
          </p:cNvGraphicFramePr>
          <p:nvPr/>
        </p:nvGraphicFramePr>
        <p:xfrm>
          <a:off x="2971800" y="6019800"/>
          <a:ext cx="1562100" cy="631825"/>
        </p:xfrm>
        <a:graphic>
          <a:graphicData uri="http://schemas.openxmlformats.org/presentationml/2006/ole">
            <p:oleObj spid="_x0000_s318476" name="Equation" r:id="rId13" imgW="533160" imgH="215640" progId="Equation.3">
              <p:embed/>
            </p:oleObj>
          </a:graphicData>
        </a:graphic>
      </p:graphicFrame>
      <p:graphicFrame>
        <p:nvGraphicFramePr>
          <p:cNvPr id="264204" name="Object 12"/>
          <p:cNvGraphicFramePr>
            <a:graphicFrameLocks noChangeAspect="1"/>
          </p:cNvGraphicFramePr>
          <p:nvPr/>
        </p:nvGraphicFramePr>
        <p:xfrm>
          <a:off x="5105400" y="6019800"/>
          <a:ext cx="1608138" cy="635000"/>
        </p:xfrm>
        <a:graphic>
          <a:graphicData uri="http://schemas.openxmlformats.org/presentationml/2006/ole">
            <p:oleObj spid="_x0000_s318477" name="Equation" r:id="rId14" imgW="596880" imgH="215640" progId="Equation.3">
              <p:embed/>
            </p:oleObj>
          </a:graphicData>
        </a:graphic>
      </p:graphicFrame>
      <p:graphicFrame>
        <p:nvGraphicFramePr>
          <p:cNvPr id="14350" name="Object 21"/>
          <p:cNvGraphicFramePr>
            <a:graphicFrameLocks noChangeAspect="1"/>
          </p:cNvGraphicFramePr>
          <p:nvPr/>
        </p:nvGraphicFramePr>
        <p:xfrm>
          <a:off x="6553200" y="1905000"/>
          <a:ext cx="792163" cy="303213"/>
        </p:xfrm>
        <a:graphic>
          <a:graphicData uri="http://schemas.openxmlformats.org/presentationml/2006/ole">
            <p:oleObj spid="_x0000_s318478" name="Equation" r:id="rId15" imgW="431640" imgH="177480" progId="Equation.3">
              <p:embed/>
            </p:oleObj>
          </a:graphicData>
        </a:graphic>
      </p:graphicFrame>
      <p:graphicFrame>
        <p:nvGraphicFramePr>
          <p:cNvPr id="14351" name="Object 22"/>
          <p:cNvGraphicFramePr>
            <a:graphicFrameLocks noChangeAspect="1"/>
          </p:cNvGraphicFramePr>
          <p:nvPr/>
        </p:nvGraphicFramePr>
        <p:xfrm>
          <a:off x="7443788" y="1882775"/>
          <a:ext cx="1468437" cy="390525"/>
        </p:xfrm>
        <a:graphic>
          <a:graphicData uri="http://schemas.openxmlformats.org/presentationml/2006/ole">
            <p:oleObj spid="_x0000_s318479" name="Equation" r:id="rId16" imgW="799920" imgH="228600" progId="Equation.3">
              <p:embed/>
            </p:oleObj>
          </a:graphicData>
        </a:graphic>
      </p:graphicFrame>
      <p:sp>
        <p:nvSpPr>
          <p:cNvPr id="14362" name="Text Box 23"/>
          <p:cNvSpPr txBox="1">
            <a:spLocks noChangeArrowheads="1"/>
          </p:cNvSpPr>
          <p:nvPr/>
        </p:nvSpPr>
        <p:spPr bwMode="auto">
          <a:xfrm>
            <a:off x="1295400" y="3810000"/>
            <a:ext cx="280988" cy="304800"/>
          </a:xfrm>
          <a:prstGeom prst="rect">
            <a:avLst/>
          </a:prstGeom>
          <a:noFill/>
          <a:ln w="9525" algn="ctr">
            <a:noFill/>
            <a:miter lim="800000"/>
            <a:headEnd/>
            <a:tailEnd/>
          </a:ln>
        </p:spPr>
        <p:txBody>
          <a:bodyPr wrap="none">
            <a:spAutoFit/>
          </a:bodyPr>
          <a:lstStyle/>
          <a:p>
            <a:pPr algn="ctr" eaLnBrk="0" hangingPunct="0"/>
            <a:r>
              <a:rPr lang="en-US"/>
              <a:t>1</a:t>
            </a:r>
          </a:p>
        </p:txBody>
      </p:sp>
      <p:sp>
        <p:nvSpPr>
          <p:cNvPr id="14363" name="Text Box 24"/>
          <p:cNvSpPr txBox="1">
            <a:spLocks noChangeArrowheads="1"/>
          </p:cNvSpPr>
          <p:nvPr/>
        </p:nvSpPr>
        <p:spPr bwMode="auto">
          <a:xfrm>
            <a:off x="1295400" y="2971800"/>
            <a:ext cx="280988" cy="304800"/>
          </a:xfrm>
          <a:prstGeom prst="rect">
            <a:avLst/>
          </a:prstGeom>
          <a:noFill/>
          <a:ln w="9525" algn="ctr">
            <a:noFill/>
            <a:miter lim="800000"/>
            <a:headEnd/>
            <a:tailEnd/>
          </a:ln>
        </p:spPr>
        <p:txBody>
          <a:bodyPr wrap="none">
            <a:spAutoFit/>
          </a:bodyPr>
          <a:lstStyle/>
          <a:p>
            <a:pPr algn="ctr" eaLnBrk="0" hangingPunct="0"/>
            <a:r>
              <a:rPr lang="en-US"/>
              <a:t>1</a:t>
            </a:r>
          </a:p>
        </p:txBody>
      </p:sp>
      <p:sp>
        <p:nvSpPr>
          <p:cNvPr id="14364" name="Rectangle 25"/>
          <p:cNvSpPr>
            <a:spLocks noChangeArrowheads="1"/>
          </p:cNvSpPr>
          <p:nvPr/>
        </p:nvSpPr>
        <p:spPr bwMode="auto">
          <a:xfrm>
            <a:off x="1676400" y="2514600"/>
            <a:ext cx="152400" cy="1752600"/>
          </a:xfrm>
          <a:prstGeom prst="rect">
            <a:avLst/>
          </a:prstGeom>
          <a:solidFill>
            <a:schemeClr val="tx1">
              <a:alpha val="20000"/>
            </a:schemeClr>
          </a:solidFill>
          <a:ln w="9525" algn="ctr">
            <a:solidFill>
              <a:schemeClr val="tx1"/>
            </a:solidFill>
            <a:miter lim="800000"/>
            <a:headEnd/>
            <a:tailEnd/>
          </a:ln>
        </p:spPr>
        <p:txBody>
          <a:bodyPr wrap="none" anchor="ctr"/>
          <a:lstStyle/>
          <a:p>
            <a:pPr algn="ctr" eaLnBrk="0" hangingPunct="0"/>
            <a:endParaRPr lang="en-US"/>
          </a:p>
        </p:txBody>
      </p:sp>
      <p:graphicFrame>
        <p:nvGraphicFramePr>
          <p:cNvPr id="14352" name="Object 26"/>
          <p:cNvGraphicFramePr>
            <a:graphicFrameLocks noChangeAspect="1"/>
          </p:cNvGraphicFramePr>
          <p:nvPr/>
        </p:nvGraphicFramePr>
        <p:xfrm>
          <a:off x="1576388" y="1762125"/>
          <a:ext cx="4926012" cy="739775"/>
        </p:xfrm>
        <a:graphic>
          <a:graphicData uri="http://schemas.openxmlformats.org/presentationml/2006/ole">
            <p:oleObj spid="_x0000_s318480" name="Equation" r:id="rId17" imgW="2679480" imgH="431640" progId="Equation.3">
              <p:embed/>
            </p:oleObj>
          </a:graphicData>
        </a:graphic>
      </p:graphicFrame>
      <p:sp>
        <p:nvSpPr>
          <p:cNvPr id="14365" name="Text Box 27"/>
          <p:cNvSpPr txBox="1">
            <a:spLocks noChangeArrowheads="1"/>
          </p:cNvSpPr>
          <p:nvPr/>
        </p:nvSpPr>
        <p:spPr bwMode="auto">
          <a:xfrm>
            <a:off x="1447800" y="2971800"/>
            <a:ext cx="280988" cy="304800"/>
          </a:xfrm>
          <a:prstGeom prst="rect">
            <a:avLst/>
          </a:prstGeom>
          <a:noFill/>
          <a:ln w="9525" algn="ctr">
            <a:noFill/>
            <a:miter lim="800000"/>
            <a:headEnd/>
            <a:tailEnd/>
          </a:ln>
        </p:spPr>
        <p:txBody>
          <a:bodyPr wrap="none">
            <a:spAutoFit/>
          </a:bodyPr>
          <a:lstStyle/>
          <a:p>
            <a:pPr algn="ctr" eaLnBrk="0" hangingPunct="0"/>
            <a:r>
              <a:rPr lang="en-US"/>
              <a:t>1</a:t>
            </a:r>
          </a:p>
        </p:txBody>
      </p:sp>
      <p:sp>
        <p:nvSpPr>
          <p:cNvPr id="14366" name="Text Box 28"/>
          <p:cNvSpPr txBox="1">
            <a:spLocks noChangeArrowheads="1"/>
          </p:cNvSpPr>
          <p:nvPr/>
        </p:nvSpPr>
        <p:spPr bwMode="auto">
          <a:xfrm>
            <a:off x="1447800" y="3810000"/>
            <a:ext cx="280988" cy="304800"/>
          </a:xfrm>
          <a:prstGeom prst="rect">
            <a:avLst/>
          </a:prstGeom>
          <a:noFill/>
          <a:ln w="9525" algn="ctr">
            <a:noFill/>
            <a:miter lim="800000"/>
            <a:headEnd/>
            <a:tailEnd/>
          </a:ln>
        </p:spPr>
        <p:txBody>
          <a:bodyPr wrap="none">
            <a:spAutoFit/>
          </a:bodyPr>
          <a:lstStyle/>
          <a:p>
            <a:pPr algn="ctr" eaLnBrk="0" hangingPunct="0"/>
            <a:r>
              <a:rPr lang="en-US"/>
              <a:t>1</a:t>
            </a:r>
          </a:p>
        </p:txBody>
      </p:sp>
      <p:graphicFrame>
        <p:nvGraphicFramePr>
          <p:cNvPr id="67613" name="Object 29"/>
          <p:cNvGraphicFramePr>
            <a:graphicFrameLocks noChangeAspect="1"/>
          </p:cNvGraphicFramePr>
          <p:nvPr/>
        </p:nvGraphicFramePr>
        <p:xfrm>
          <a:off x="2689225" y="4572000"/>
          <a:ext cx="4479925" cy="739775"/>
        </p:xfrm>
        <a:graphic>
          <a:graphicData uri="http://schemas.openxmlformats.org/presentationml/2006/ole">
            <p:oleObj spid="_x0000_s318481" name="Equation" r:id="rId18" imgW="2438280" imgH="431640" progId="Equation.3">
              <p:embed/>
            </p:oleObj>
          </a:graphicData>
        </a:graphic>
      </p:graphicFrame>
      <p:sp>
        <p:nvSpPr>
          <p:cNvPr id="67616" name="Text Box 32"/>
          <p:cNvSpPr txBox="1">
            <a:spLocks noChangeArrowheads="1"/>
          </p:cNvSpPr>
          <p:nvPr/>
        </p:nvSpPr>
        <p:spPr bwMode="auto">
          <a:xfrm>
            <a:off x="1600200" y="2971800"/>
            <a:ext cx="280988" cy="304800"/>
          </a:xfrm>
          <a:prstGeom prst="rect">
            <a:avLst/>
          </a:prstGeom>
          <a:noFill/>
          <a:ln w="9525" algn="ctr">
            <a:noFill/>
            <a:miter lim="800000"/>
            <a:headEnd/>
            <a:tailEnd/>
          </a:ln>
        </p:spPr>
        <p:txBody>
          <a:bodyPr wrap="none">
            <a:spAutoFit/>
          </a:bodyPr>
          <a:lstStyle/>
          <a:p>
            <a:pPr algn="ctr" eaLnBrk="0" hangingPunct="0"/>
            <a:r>
              <a:rPr lang="en-US"/>
              <a:t>1</a:t>
            </a:r>
          </a:p>
        </p:txBody>
      </p:sp>
      <p:sp>
        <p:nvSpPr>
          <p:cNvPr id="67617" name="Text Box 33"/>
          <p:cNvSpPr txBox="1">
            <a:spLocks noChangeArrowheads="1"/>
          </p:cNvSpPr>
          <p:nvPr/>
        </p:nvSpPr>
        <p:spPr bwMode="auto">
          <a:xfrm>
            <a:off x="1600200" y="3810000"/>
            <a:ext cx="280988" cy="304800"/>
          </a:xfrm>
          <a:prstGeom prst="rect">
            <a:avLst/>
          </a:prstGeom>
          <a:noFill/>
          <a:ln w="9525" algn="ctr">
            <a:noFill/>
            <a:miter lim="800000"/>
            <a:headEnd/>
            <a:tailEnd/>
          </a:ln>
        </p:spPr>
        <p:txBody>
          <a:bodyPr wrap="none">
            <a:spAutoFit/>
          </a:bodyPr>
          <a:lstStyle/>
          <a:p>
            <a:pPr algn="ctr" eaLnBrk="0" hangingPunct="0"/>
            <a:r>
              <a:rPr lang="en-US"/>
              <a:t>1</a:t>
            </a:r>
          </a:p>
        </p:txBody>
      </p:sp>
      <p:sp>
        <p:nvSpPr>
          <p:cNvPr id="14369" name="Rectangle 7"/>
          <p:cNvSpPr>
            <a:spLocks noChangeArrowheads="1"/>
          </p:cNvSpPr>
          <p:nvPr/>
        </p:nvSpPr>
        <p:spPr bwMode="auto">
          <a:xfrm>
            <a:off x="0" y="214313"/>
            <a:ext cx="9144000" cy="623887"/>
          </a:xfrm>
          <a:prstGeom prst="rect">
            <a:avLst/>
          </a:prstGeom>
          <a:noFill/>
          <a:ln w="9525">
            <a:noFill/>
            <a:miter lim="800000"/>
            <a:headEnd/>
            <a:tailEnd/>
          </a:ln>
        </p:spPr>
        <p:txBody>
          <a:bodyPr anchor="b"/>
          <a:lstStyle/>
          <a:p>
            <a:pPr eaLnBrk="0" hangingPunct="0"/>
            <a:r>
              <a:rPr lang="en-US" sz="4000">
                <a:solidFill>
                  <a:schemeClr val="tx2"/>
                </a:solidFill>
              </a:rPr>
              <a:t>Window-based local ancestry inference</a:t>
            </a:r>
          </a:p>
        </p:txBody>
      </p:sp>
      <p:sp>
        <p:nvSpPr>
          <p:cNvPr id="14370" name="Line 35">
            <a:hlinkClick r:id="rId19" action="ppaction://hlinksldjump"/>
          </p:cNvPr>
          <p:cNvSpPr>
            <a:spLocks noChangeShapeType="1"/>
          </p:cNvSpPr>
          <p:nvPr/>
        </p:nvSpPr>
        <p:spPr bwMode="auto">
          <a:xfrm flipV="1">
            <a:off x="8839200" y="6096000"/>
            <a:ext cx="0" cy="228600"/>
          </a:xfrm>
          <a:prstGeom prst="line">
            <a:avLst/>
          </a:prstGeom>
          <a:noFill/>
          <a:ln w="9525">
            <a:solidFill>
              <a:schemeClr val="tx1"/>
            </a:solidFill>
            <a:round/>
            <a:headEnd/>
            <a:tailEnd type="triangle" w="med" len="med"/>
          </a:ln>
        </p:spPr>
        <p:txBody>
          <a:bodyPr/>
          <a:lstStyle/>
          <a:p>
            <a:endParaRPr lang="en-US"/>
          </a:p>
        </p:txBody>
      </p:sp>
      <p:sp>
        <p:nvSpPr>
          <p:cNvPr id="35" name="Slide Number Placeholder 34"/>
          <p:cNvSpPr>
            <a:spLocks noGrp="1"/>
          </p:cNvSpPr>
          <p:nvPr>
            <p:ph type="sldNum" sz="quarter" idx="12"/>
          </p:nvPr>
        </p:nvSpPr>
        <p:spPr/>
        <p:txBody>
          <a:bodyPr/>
          <a:lstStyle/>
          <a:p>
            <a:pPr>
              <a:defRPr/>
            </a:pPr>
            <a:fld id="{193C4F32-5F53-4DA8-A041-9089F3E61399}" type="slidenum">
              <a:rPr lang="en-US" smtClean="0"/>
              <a:pPr>
                <a:defRPr/>
              </a:pPr>
              <a:t>250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7613"/>
                                        </p:tgtEl>
                                        <p:attrNameLst>
                                          <p:attrName>style.visibility</p:attrName>
                                        </p:attrNameLst>
                                      </p:cBhvr>
                                      <p:to>
                                        <p:strVal val="visible"/>
                                      </p:to>
                                    </p:set>
                                    <p:anim calcmode="lin" valueType="num">
                                      <p:cBhvr additive="base">
                                        <p:cTn id="7" dur="500" fill="hold"/>
                                        <p:tgtEl>
                                          <p:spTgt spid="67613"/>
                                        </p:tgtEl>
                                        <p:attrNameLst>
                                          <p:attrName>ppt_x</p:attrName>
                                        </p:attrNameLst>
                                      </p:cBhvr>
                                      <p:tavLst>
                                        <p:tav tm="0">
                                          <p:val>
                                            <p:strVal val="0-#ppt_w/2"/>
                                          </p:val>
                                        </p:tav>
                                        <p:tav tm="100000">
                                          <p:val>
                                            <p:strVal val="#ppt_x"/>
                                          </p:val>
                                        </p:tav>
                                      </p:tavLst>
                                    </p:anim>
                                    <p:anim calcmode="lin" valueType="num">
                                      <p:cBhvr additive="base">
                                        <p:cTn id="8" dur="500" fill="hold"/>
                                        <p:tgtEl>
                                          <p:spTgt spid="67613"/>
                                        </p:tgtEl>
                                        <p:attrNameLst>
                                          <p:attrName>ppt_y</p:attrName>
                                        </p:attrNameLst>
                                      </p:cBhvr>
                                      <p:tavLst>
                                        <p:tav tm="0">
                                          <p:val>
                                            <p:strVal val="#ppt_y"/>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67616"/>
                                        </p:tgtEl>
                                        <p:attrNameLst>
                                          <p:attrName>style.visibility</p:attrName>
                                        </p:attrNameLst>
                                      </p:cBhvr>
                                      <p:to>
                                        <p:strVal val="visible"/>
                                      </p:to>
                                    </p:set>
                                    <p:anim calcmode="lin" valueType="num">
                                      <p:cBhvr additive="base">
                                        <p:cTn id="11" dur="500" fill="hold"/>
                                        <p:tgtEl>
                                          <p:spTgt spid="67616"/>
                                        </p:tgtEl>
                                        <p:attrNameLst>
                                          <p:attrName>ppt_x</p:attrName>
                                        </p:attrNameLst>
                                      </p:cBhvr>
                                      <p:tavLst>
                                        <p:tav tm="0">
                                          <p:val>
                                            <p:strVal val="0-#ppt_w/2"/>
                                          </p:val>
                                        </p:tav>
                                        <p:tav tm="100000">
                                          <p:val>
                                            <p:strVal val="#ppt_x"/>
                                          </p:val>
                                        </p:tav>
                                      </p:tavLst>
                                    </p:anim>
                                    <p:anim calcmode="lin" valueType="num">
                                      <p:cBhvr additive="base">
                                        <p:cTn id="12" dur="500" fill="hold"/>
                                        <p:tgtEl>
                                          <p:spTgt spid="67616"/>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stCondLst>
                                    <p:cond delay="0"/>
                                  </p:stCondLst>
                                  <p:childTnLst>
                                    <p:set>
                                      <p:cBhvr>
                                        <p:cTn id="14" dur="1" fill="hold">
                                          <p:stCondLst>
                                            <p:cond delay="0"/>
                                          </p:stCondLst>
                                        </p:cTn>
                                        <p:tgtEl>
                                          <p:spTgt spid="67617"/>
                                        </p:tgtEl>
                                        <p:attrNameLst>
                                          <p:attrName>style.visibility</p:attrName>
                                        </p:attrNameLst>
                                      </p:cBhvr>
                                      <p:to>
                                        <p:strVal val="visible"/>
                                      </p:to>
                                    </p:set>
                                    <p:anim calcmode="lin" valueType="num">
                                      <p:cBhvr additive="base">
                                        <p:cTn id="15" dur="500" fill="hold"/>
                                        <p:tgtEl>
                                          <p:spTgt spid="67617"/>
                                        </p:tgtEl>
                                        <p:attrNameLst>
                                          <p:attrName>ppt_x</p:attrName>
                                        </p:attrNameLst>
                                      </p:cBhvr>
                                      <p:tavLst>
                                        <p:tav tm="0">
                                          <p:val>
                                            <p:strVal val="0-#ppt_w/2"/>
                                          </p:val>
                                        </p:tav>
                                        <p:tav tm="100000">
                                          <p:val>
                                            <p:strVal val="#ppt_x"/>
                                          </p:val>
                                        </p:tav>
                                      </p:tavLst>
                                    </p:anim>
                                    <p:anim calcmode="lin" valueType="num">
                                      <p:cBhvr additive="base">
                                        <p:cTn id="16" dur="500" fill="hold"/>
                                        <p:tgtEl>
                                          <p:spTgt spid="676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616" grpId="0"/>
      <p:bldP spid="67617" grpId="0"/>
    </p:bldLst>
  </p:timing>
</p:sld>
</file>

<file path=ppt/slides/slide2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78" name="Rectangle 10"/>
          <p:cNvSpPr>
            <a:spLocks noChangeArrowheads="1"/>
          </p:cNvSpPr>
          <p:nvPr/>
        </p:nvSpPr>
        <p:spPr bwMode="auto">
          <a:xfrm>
            <a:off x="1371600" y="3657600"/>
            <a:ext cx="1676400" cy="609600"/>
          </a:xfrm>
          <a:prstGeom prst="rect">
            <a:avLst/>
          </a:prstGeom>
          <a:solidFill>
            <a:srgbClr val="00FF00"/>
          </a:solidFill>
          <a:ln w="9525" algn="ctr">
            <a:solidFill>
              <a:schemeClr val="tx1"/>
            </a:solidFill>
            <a:miter lim="800000"/>
            <a:headEnd/>
            <a:tailEnd/>
          </a:ln>
        </p:spPr>
        <p:txBody>
          <a:bodyPr wrap="none" anchor="ctr"/>
          <a:lstStyle/>
          <a:p>
            <a:pPr eaLnBrk="0" hangingPunct="0"/>
            <a:endParaRPr lang="en-US">
              <a:solidFill>
                <a:srgbClr val="595959"/>
              </a:solidFill>
            </a:endParaRPr>
          </a:p>
        </p:txBody>
      </p:sp>
      <p:sp>
        <p:nvSpPr>
          <p:cNvPr id="15379" name="Rectangle 10"/>
          <p:cNvSpPr>
            <a:spLocks noChangeArrowheads="1"/>
          </p:cNvSpPr>
          <p:nvPr/>
        </p:nvSpPr>
        <p:spPr bwMode="auto">
          <a:xfrm>
            <a:off x="1371600" y="2819400"/>
            <a:ext cx="1676400" cy="609600"/>
          </a:xfrm>
          <a:prstGeom prst="rect">
            <a:avLst/>
          </a:prstGeom>
          <a:solidFill>
            <a:srgbClr val="00FF00"/>
          </a:solidFill>
          <a:ln w="9525" algn="ctr">
            <a:solidFill>
              <a:schemeClr val="tx1"/>
            </a:solidFill>
            <a:miter lim="800000"/>
            <a:headEnd/>
            <a:tailEnd/>
          </a:ln>
        </p:spPr>
        <p:txBody>
          <a:bodyPr wrap="none" anchor="ctr"/>
          <a:lstStyle/>
          <a:p>
            <a:pPr eaLnBrk="0" hangingPunct="0"/>
            <a:endParaRPr lang="en-US">
              <a:solidFill>
                <a:srgbClr val="595959"/>
              </a:solidFill>
            </a:endParaRPr>
          </a:p>
        </p:txBody>
      </p:sp>
      <p:sp>
        <p:nvSpPr>
          <p:cNvPr id="15380" name="Rectangle 10"/>
          <p:cNvSpPr>
            <a:spLocks noChangeArrowheads="1"/>
          </p:cNvSpPr>
          <p:nvPr/>
        </p:nvSpPr>
        <p:spPr bwMode="auto">
          <a:xfrm>
            <a:off x="1371600" y="3657600"/>
            <a:ext cx="7467600" cy="609600"/>
          </a:xfrm>
          <a:prstGeom prst="rect">
            <a:avLst/>
          </a:prstGeom>
          <a:solidFill>
            <a:schemeClr val="accent1">
              <a:alpha val="20000"/>
            </a:schemeClr>
          </a:solidFill>
          <a:ln w="9525" algn="ctr">
            <a:solidFill>
              <a:schemeClr val="tx1"/>
            </a:solidFill>
            <a:miter lim="800000"/>
            <a:headEnd/>
            <a:tailEnd/>
          </a:ln>
        </p:spPr>
        <p:txBody>
          <a:bodyPr wrap="none" anchor="ctr"/>
          <a:lstStyle/>
          <a:p>
            <a:pPr eaLnBrk="0" hangingPunct="0"/>
            <a:r>
              <a:rPr lang="en-US" b="1">
                <a:solidFill>
                  <a:srgbClr val="00CC00"/>
                </a:solidFill>
              </a:rPr>
              <a:t>     </a:t>
            </a:r>
            <a:r>
              <a:rPr lang="en-US" b="1"/>
              <a:t>      </a:t>
            </a:r>
            <a:r>
              <a:rPr lang="en-US"/>
              <a:t>??</a:t>
            </a:r>
            <a:r>
              <a:rPr lang="en-US">
                <a:solidFill>
                  <a:srgbClr val="595959"/>
                </a:solidFill>
              </a:rPr>
              <a:t>??????????????????????????????????????????????????????????????????????????????</a:t>
            </a:r>
          </a:p>
        </p:txBody>
      </p:sp>
      <p:sp>
        <p:nvSpPr>
          <p:cNvPr id="15381" name="Rectangle 9"/>
          <p:cNvSpPr>
            <a:spLocks noChangeArrowheads="1"/>
          </p:cNvSpPr>
          <p:nvPr/>
        </p:nvSpPr>
        <p:spPr bwMode="auto">
          <a:xfrm>
            <a:off x="1371600" y="2819400"/>
            <a:ext cx="7467600" cy="609600"/>
          </a:xfrm>
          <a:prstGeom prst="rect">
            <a:avLst/>
          </a:prstGeom>
          <a:solidFill>
            <a:schemeClr val="accent1">
              <a:alpha val="20000"/>
            </a:schemeClr>
          </a:solidFill>
          <a:ln w="9525" algn="ctr">
            <a:solidFill>
              <a:schemeClr val="tx1"/>
            </a:solidFill>
            <a:miter lim="800000"/>
            <a:headEnd/>
            <a:tailEnd/>
          </a:ln>
        </p:spPr>
        <p:txBody>
          <a:bodyPr wrap="none" anchor="ctr"/>
          <a:lstStyle/>
          <a:p>
            <a:pPr eaLnBrk="0" hangingPunct="0"/>
            <a:r>
              <a:rPr lang="en-US" b="1">
                <a:solidFill>
                  <a:srgbClr val="00CC00"/>
                </a:solidFill>
              </a:rPr>
              <a:t>     </a:t>
            </a:r>
            <a:r>
              <a:rPr lang="en-US" b="1"/>
              <a:t>      </a:t>
            </a:r>
            <a:r>
              <a:rPr lang="en-US">
                <a:solidFill>
                  <a:srgbClr val="595959"/>
                </a:solidFill>
              </a:rPr>
              <a:t>????????????????????????????????????????????????????????????????????????????????</a:t>
            </a:r>
          </a:p>
        </p:txBody>
      </p:sp>
      <p:graphicFrame>
        <p:nvGraphicFramePr>
          <p:cNvPr id="15362" name="Object 52"/>
          <p:cNvGraphicFramePr>
            <a:graphicFrameLocks noChangeAspect="1"/>
          </p:cNvGraphicFramePr>
          <p:nvPr/>
        </p:nvGraphicFramePr>
        <p:xfrm>
          <a:off x="2133600" y="2514600"/>
          <a:ext cx="161925" cy="292100"/>
        </p:xfrm>
        <a:graphic>
          <a:graphicData uri="http://schemas.openxmlformats.org/presentationml/2006/ole">
            <p:oleObj spid="_x0000_s319490" name="Equation" r:id="rId3" imgW="164880" imgH="228600" progId="Equation.3">
              <p:embed/>
            </p:oleObj>
          </a:graphicData>
        </a:graphic>
      </p:graphicFrame>
      <p:graphicFrame>
        <p:nvGraphicFramePr>
          <p:cNvPr id="15363" name="Object 50"/>
          <p:cNvGraphicFramePr>
            <a:graphicFrameLocks noChangeAspect="1"/>
          </p:cNvGraphicFramePr>
          <p:nvPr/>
        </p:nvGraphicFramePr>
        <p:xfrm>
          <a:off x="1828800" y="2514600"/>
          <a:ext cx="177800" cy="280988"/>
        </p:xfrm>
        <a:graphic>
          <a:graphicData uri="http://schemas.openxmlformats.org/presentationml/2006/ole">
            <p:oleObj spid="_x0000_s319491" name="Equation" r:id="rId4" imgW="177480" imgH="215640" progId="Equation.3">
              <p:embed/>
            </p:oleObj>
          </a:graphicData>
        </a:graphic>
      </p:graphicFrame>
      <p:graphicFrame>
        <p:nvGraphicFramePr>
          <p:cNvPr id="15364" name="Object 46"/>
          <p:cNvGraphicFramePr>
            <a:graphicFrameLocks noChangeAspect="1"/>
          </p:cNvGraphicFramePr>
          <p:nvPr/>
        </p:nvGraphicFramePr>
        <p:xfrm>
          <a:off x="1371600" y="2519363"/>
          <a:ext cx="150813" cy="276225"/>
        </p:xfrm>
        <a:graphic>
          <a:graphicData uri="http://schemas.openxmlformats.org/presentationml/2006/ole">
            <p:oleObj spid="_x0000_s319492" name="Equation" r:id="rId5" imgW="152280" imgH="215640" progId="Equation.3">
              <p:embed/>
            </p:oleObj>
          </a:graphicData>
        </a:graphic>
      </p:graphicFrame>
      <p:graphicFrame>
        <p:nvGraphicFramePr>
          <p:cNvPr id="15365" name="Object 47"/>
          <p:cNvGraphicFramePr>
            <a:graphicFrameLocks noChangeAspect="1"/>
          </p:cNvGraphicFramePr>
          <p:nvPr/>
        </p:nvGraphicFramePr>
        <p:xfrm>
          <a:off x="1508125" y="2519363"/>
          <a:ext cx="174625" cy="276225"/>
        </p:xfrm>
        <a:graphic>
          <a:graphicData uri="http://schemas.openxmlformats.org/presentationml/2006/ole">
            <p:oleObj spid="_x0000_s319493" name="Equation" r:id="rId6" imgW="177480" imgH="215640" progId="Equation.3">
              <p:embed/>
            </p:oleObj>
          </a:graphicData>
        </a:graphic>
      </p:graphicFrame>
      <p:graphicFrame>
        <p:nvGraphicFramePr>
          <p:cNvPr id="15366" name="Object 48"/>
          <p:cNvGraphicFramePr>
            <a:graphicFrameLocks noChangeAspect="1"/>
          </p:cNvGraphicFramePr>
          <p:nvPr/>
        </p:nvGraphicFramePr>
        <p:xfrm>
          <a:off x="1668463" y="2514600"/>
          <a:ext cx="161925" cy="292100"/>
        </p:xfrm>
        <a:graphic>
          <a:graphicData uri="http://schemas.openxmlformats.org/presentationml/2006/ole">
            <p:oleObj spid="_x0000_s319494" name="Equation" r:id="rId7" imgW="164880" imgH="228600" progId="Equation.3">
              <p:embed/>
            </p:oleObj>
          </a:graphicData>
        </a:graphic>
      </p:graphicFrame>
      <p:graphicFrame>
        <p:nvGraphicFramePr>
          <p:cNvPr id="15367" name="Object 49"/>
          <p:cNvGraphicFramePr>
            <a:graphicFrameLocks noChangeAspect="1"/>
          </p:cNvGraphicFramePr>
          <p:nvPr/>
        </p:nvGraphicFramePr>
        <p:xfrm>
          <a:off x="1973263" y="2514600"/>
          <a:ext cx="161925" cy="292100"/>
        </p:xfrm>
        <a:graphic>
          <a:graphicData uri="http://schemas.openxmlformats.org/presentationml/2006/ole">
            <p:oleObj spid="_x0000_s319495" name="Equation" r:id="rId8" imgW="164880" imgH="228600" progId="Equation.3">
              <p:embed/>
            </p:oleObj>
          </a:graphicData>
        </a:graphic>
      </p:graphicFrame>
      <p:graphicFrame>
        <p:nvGraphicFramePr>
          <p:cNvPr id="15368" name="Object 51"/>
          <p:cNvGraphicFramePr>
            <a:graphicFrameLocks noChangeAspect="1"/>
          </p:cNvGraphicFramePr>
          <p:nvPr/>
        </p:nvGraphicFramePr>
        <p:xfrm>
          <a:off x="2270125" y="2514600"/>
          <a:ext cx="174625" cy="292100"/>
        </p:xfrm>
        <a:graphic>
          <a:graphicData uri="http://schemas.openxmlformats.org/presentationml/2006/ole">
            <p:oleObj spid="_x0000_s319496" name="Equation" r:id="rId9" imgW="177480" imgH="228600" progId="Equation.3">
              <p:embed/>
            </p:oleObj>
          </a:graphicData>
        </a:graphic>
      </p:graphicFrame>
      <p:graphicFrame>
        <p:nvGraphicFramePr>
          <p:cNvPr id="15369" name="Object 54"/>
          <p:cNvGraphicFramePr>
            <a:graphicFrameLocks noChangeAspect="1"/>
          </p:cNvGraphicFramePr>
          <p:nvPr/>
        </p:nvGraphicFramePr>
        <p:xfrm>
          <a:off x="2428875" y="2517775"/>
          <a:ext cx="217488" cy="301625"/>
        </p:xfrm>
        <a:graphic>
          <a:graphicData uri="http://schemas.openxmlformats.org/presentationml/2006/ole">
            <p:oleObj spid="_x0000_s319497" name="Equation" r:id="rId10" imgW="164880" imgH="228600" progId="Equation.3">
              <p:embed/>
            </p:oleObj>
          </a:graphicData>
        </a:graphic>
      </p:graphicFrame>
      <p:graphicFrame>
        <p:nvGraphicFramePr>
          <p:cNvPr id="15370" name="Object 64"/>
          <p:cNvGraphicFramePr>
            <a:graphicFrameLocks noChangeAspect="1"/>
          </p:cNvGraphicFramePr>
          <p:nvPr/>
        </p:nvGraphicFramePr>
        <p:xfrm>
          <a:off x="5029200" y="2438400"/>
          <a:ext cx="246063" cy="368300"/>
        </p:xfrm>
        <a:graphic>
          <a:graphicData uri="http://schemas.openxmlformats.org/presentationml/2006/ole">
            <p:oleObj spid="_x0000_s319498" name="Equation" r:id="rId11" imgW="152280" imgH="228600" progId="Equation.3">
              <p:embed/>
            </p:oleObj>
          </a:graphicData>
        </a:graphic>
      </p:graphicFrame>
      <p:graphicFrame>
        <p:nvGraphicFramePr>
          <p:cNvPr id="15371" name="Object 65"/>
          <p:cNvGraphicFramePr>
            <a:graphicFrameLocks noChangeAspect="1"/>
          </p:cNvGraphicFramePr>
          <p:nvPr/>
        </p:nvGraphicFramePr>
        <p:xfrm>
          <a:off x="8534400" y="2438400"/>
          <a:ext cx="287338" cy="368300"/>
        </p:xfrm>
        <a:graphic>
          <a:graphicData uri="http://schemas.openxmlformats.org/presentationml/2006/ole">
            <p:oleObj spid="_x0000_s319499" name="Equation" r:id="rId12" imgW="177480" imgH="228600" progId="Equation.3">
              <p:embed/>
            </p:oleObj>
          </a:graphicData>
        </a:graphic>
      </p:graphicFrame>
      <p:sp>
        <p:nvSpPr>
          <p:cNvPr id="15382" name="Text Box 70"/>
          <p:cNvSpPr txBox="1">
            <a:spLocks noChangeArrowheads="1"/>
          </p:cNvSpPr>
          <p:nvPr/>
        </p:nvSpPr>
        <p:spPr bwMode="auto">
          <a:xfrm>
            <a:off x="5181600" y="2438400"/>
            <a:ext cx="3276600" cy="304800"/>
          </a:xfrm>
          <a:prstGeom prst="rect">
            <a:avLst/>
          </a:prstGeom>
          <a:noFill/>
          <a:ln w="9525" algn="ctr">
            <a:noFill/>
            <a:miter lim="800000"/>
            <a:headEnd/>
            <a:tailEnd/>
          </a:ln>
        </p:spPr>
        <p:txBody>
          <a:bodyPr>
            <a:spAutoFit/>
          </a:bodyPr>
          <a:lstStyle/>
          <a:p>
            <a:pPr algn="ctr" eaLnBrk="0" hangingPunct="0">
              <a:spcBef>
                <a:spcPct val="50000"/>
              </a:spcBef>
            </a:pPr>
            <a:r>
              <a:rPr lang="en-US"/>
              <a:t>…………………………………………………..….</a:t>
            </a:r>
          </a:p>
        </p:txBody>
      </p:sp>
      <p:sp>
        <p:nvSpPr>
          <p:cNvPr id="15383" name="Text Box 71"/>
          <p:cNvSpPr txBox="1">
            <a:spLocks noChangeArrowheads="1"/>
          </p:cNvSpPr>
          <p:nvPr/>
        </p:nvSpPr>
        <p:spPr bwMode="auto">
          <a:xfrm>
            <a:off x="2590800" y="2438400"/>
            <a:ext cx="2514600" cy="304800"/>
          </a:xfrm>
          <a:prstGeom prst="rect">
            <a:avLst/>
          </a:prstGeom>
          <a:noFill/>
          <a:ln w="9525" algn="ctr">
            <a:noFill/>
            <a:miter lim="800000"/>
            <a:headEnd/>
            <a:tailEnd/>
          </a:ln>
        </p:spPr>
        <p:txBody>
          <a:bodyPr>
            <a:spAutoFit/>
          </a:bodyPr>
          <a:lstStyle/>
          <a:p>
            <a:pPr algn="ctr" eaLnBrk="0" hangingPunct="0">
              <a:spcBef>
                <a:spcPct val="50000"/>
              </a:spcBef>
            </a:pPr>
            <a:r>
              <a:rPr lang="en-US"/>
              <a:t>…….…………………………..……</a:t>
            </a:r>
          </a:p>
        </p:txBody>
      </p:sp>
      <p:sp>
        <p:nvSpPr>
          <p:cNvPr id="15384" name="Text Box 82"/>
          <p:cNvSpPr txBox="1">
            <a:spLocks noChangeArrowheads="1"/>
          </p:cNvSpPr>
          <p:nvPr/>
        </p:nvSpPr>
        <p:spPr bwMode="auto">
          <a:xfrm>
            <a:off x="914400" y="2971800"/>
            <a:ext cx="381000" cy="304800"/>
          </a:xfrm>
          <a:prstGeom prst="rect">
            <a:avLst/>
          </a:prstGeom>
          <a:noFill/>
          <a:ln w="9525" algn="ctr">
            <a:noFill/>
            <a:miter lim="800000"/>
            <a:headEnd/>
            <a:tailEnd/>
          </a:ln>
        </p:spPr>
        <p:txBody>
          <a:bodyPr>
            <a:spAutoFit/>
          </a:bodyPr>
          <a:lstStyle/>
          <a:p>
            <a:pPr algn="ctr" eaLnBrk="0" hangingPunct="0">
              <a:spcBef>
                <a:spcPct val="50000"/>
              </a:spcBef>
            </a:pPr>
            <a:r>
              <a:rPr lang="en-US" i="1"/>
              <a:t>k</a:t>
            </a:r>
          </a:p>
        </p:txBody>
      </p:sp>
      <p:sp>
        <p:nvSpPr>
          <p:cNvPr id="15385" name="Text Box 83"/>
          <p:cNvSpPr txBox="1">
            <a:spLocks noChangeArrowheads="1"/>
          </p:cNvSpPr>
          <p:nvPr/>
        </p:nvSpPr>
        <p:spPr bwMode="auto">
          <a:xfrm>
            <a:off x="914400" y="3733800"/>
            <a:ext cx="381000" cy="304800"/>
          </a:xfrm>
          <a:prstGeom prst="rect">
            <a:avLst/>
          </a:prstGeom>
          <a:noFill/>
          <a:ln w="9525" algn="ctr">
            <a:noFill/>
            <a:miter lim="800000"/>
            <a:headEnd/>
            <a:tailEnd/>
          </a:ln>
        </p:spPr>
        <p:txBody>
          <a:bodyPr>
            <a:spAutoFit/>
          </a:bodyPr>
          <a:lstStyle/>
          <a:p>
            <a:pPr algn="ctr" eaLnBrk="0" hangingPunct="0">
              <a:spcBef>
                <a:spcPct val="50000"/>
              </a:spcBef>
            </a:pPr>
            <a:r>
              <a:rPr lang="en-US" i="1"/>
              <a:t>l</a:t>
            </a:r>
          </a:p>
        </p:txBody>
      </p:sp>
      <p:graphicFrame>
        <p:nvGraphicFramePr>
          <p:cNvPr id="264205" name="Object 13"/>
          <p:cNvGraphicFramePr>
            <a:graphicFrameLocks noChangeAspect="1"/>
          </p:cNvGraphicFramePr>
          <p:nvPr/>
        </p:nvGraphicFramePr>
        <p:xfrm>
          <a:off x="2971800" y="6019800"/>
          <a:ext cx="1562100" cy="631825"/>
        </p:xfrm>
        <a:graphic>
          <a:graphicData uri="http://schemas.openxmlformats.org/presentationml/2006/ole">
            <p:oleObj spid="_x0000_s319500" name="Equation" r:id="rId13" imgW="533160" imgH="215640" progId="Equation.3">
              <p:embed/>
            </p:oleObj>
          </a:graphicData>
        </a:graphic>
      </p:graphicFrame>
      <p:graphicFrame>
        <p:nvGraphicFramePr>
          <p:cNvPr id="264204" name="Object 12"/>
          <p:cNvGraphicFramePr>
            <a:graphicFrameLocks noChangeAspect="1"/>
          </p:cNvGraphicFramePr>
          <p:nvPr/>
        </p:nvGraphicFramePr>
        <p:xfrm>
          <a:off x="5105400" y="6019800"/>
          <a:ext cx="1608138" cy="635000"/>
        </p:xfrm>
        <a:graphic>
          <a:graphicData uri="http://schemas.openxmlformats.org/presentationml/2006/ole">
            <p:oleObj spid="_x0000_s319501" name="Equation" r:id="rId14" imgW="596880" imgH="215640" progId="Equation.3">
              <p:embed/>
            </p:oleObj>
          </a:graphicData>
        </a:graphic>
      </p:graphicFrame>
      <p:graphicFrame>
        <p:nvGraphicFramePr>
          <p:cNvPr id="15374" name="Object 23"/>
          <p:cNvGraphicFramePr>
            <a:graphicFrameLocks noChangeAspect="1"/>
          </p:cNvGraphicFramePr>
          <p:nvPr/>
        </p:nvGraphicFramePr>
        <p:xfrm>
          <a:off x="6553200" y="1905000"/>
          <a:ext cx="792163" cy="303213"/>
        </p:xfrm>
        <a:graphic>
          <a:graphicData uri="http://schemas.openxmlformats.org/presentationml/2006/ole">
            <p:oleObj spid="_x0000_s319502" name="Equation" r:id="rId15" imgW="431640" imgH="177480" progId="Equation.3">
              <p:embed/>
            </p:oleObj>
          </a:graphicData>
        </a:graphic>
      </p:graphicFrame>
      <p:graphicFrame>
        <p:nvGraphicFramePr>
          <p:cNvPr id="15375" name="Object 24"/>
          <p:cNvGraphicFramePr>
            <a:graphicFrameLocks noChangeAspect="1"/>
          </p:cNvGraphicFramePr>
          <p:nvPr/>
        </p:nvGraphicFramePr>
        <p:xfrm>
          <a:off x="7432675" y="1893888"/>
          <a:ext cx="1492250" cy="368300"/>
        </p:xfrm>
        <a:graphic>
          <a:graphicData uri="http://schemas.openxmlformats.org/presentationml/2006/ole">
            <p:oleObj spid="_x0000_s319503" name="Equation" r:id="rId16" imgW="812520" imgH="215640" progId="Equation.3">
              <p:embed/>
            </p:oleObj>
          </a:graphicData>
        </a:graphic>
      </p:graphicFrame>
      <p:sp>
        <p:nvSpPr>
          <p:cNvPr id="15386" name="Text Box 25"/>
          <p:cNvSpPr txBox="1">
            <a:spLocks noChangeArrowheads="1"/>
          </p:cNvSpPr>
          <p:nvPr/>
        </p:nvSpPr>
        <p:spPr bwMode="auto">
          <a:xfrm>
            <a:off x="1295400" y="3810000"/>
            <a:ext cx="280988" cy="304800"/>
          </a:xfrm>
          <a:prstGeom prst="rect">
            <a:avLst/>
          </a:prstGeom>
          <a:noFill/>
          <a:ln w="9525" algn="ctr">
            <a:noFill/>
            <a:miter lim="800000"/>
            <a:headEnd/>
            <a:tailEnd/>
          </a:ln>
        </p:spPr>
        <p:txBody>
          <a:bodyPr wrap="none">
            <a:spAutoFit/>
          </a:bodyPr>
          <a:lstStyle/>
          <a:p>
            <a:pPr algn="ctr" eaLnBrk="0" hangingPunct="0"/>
            <a:r>
              <a:rPr lang="en-US"/>
              <a:t>1</a:t>
            </a:r>
          </a:p>
        </p:txBody>
      </p:sp>
      <p:sp>
        <p:nvSpPr>
          <p:cNvPr id="15387" name="Text Box 26"/>
          <p:cNvSpPr txBox="1">
            <a:spLocks noChangeArrowheads="1"/>
          </p:cNvSpPr>
          <p:nvPr/>
        </p:nvSpPr>
        <p:spPr bwMode="auto">
          <a:xfrm>
            <a:off x="1295400" y="2971800"/>
            <a:ext cx="280988" cy="304800"/>
          </a:xfrm>
          <a:prstGeom prst="rect">
            <a:avLst/>
          </a:prstGeom>
          <a:noFill/>
          <a:ln w="9525" algn="ctr">
            <a:noFill/>
            <a:miter lim="800000"/>
            <a:headEnd/>
            <a:tailEnd/>
          </a:ln>
        </p:spPr>
        <p:txBody>
          <a:bodyPr wrap="none">
            <a:spAutoFit/>
          </a:bodyPr>
          <a:lstStyle/>
          <a:p>
            <a:pPr algn="ctr" eaLnBrk="0" hangingPunct="0"/>
            <a:r>
              <a:rPr lang="en-US"/>
              <a:t>1</a:t>
            </a:r>
          </a:p>
        </p:txBody>
      </p:sp>
      <p:sp>
        <p:nvSpPr>
          <p:cNvPr id="15388" name="Rectangle 27"/>
          <p:cNvSpPr>
            <a:spLocks noChangeArrowheads="1"/>
          </p:cNvSpPr>
          <p:nvPr/>
        </p:nvSpPr>
        <p:spPr bwMode="auto">
          <a:xfrm>
            <a:off x="1828800" y="2514600"/>
            <a:ext cx="152400" cy="1752600"/>
          </a:xfrm>
          <a:prstGeom prst="rect">
            <a:avLst/>
          </a:prstGeom>
          <a:solidFill>
            <a:schemeClr val="tx1">
              <a:alpha val="20000"/>
            </a:schemeClr>
          </a:solidFill>
          <a:ln w="9525" algn="ctr">
            <a:solidFill>
              <a:schemeClr val="tx1"/>
            </a:solidFill>
            <a:miter lim="800000"/>
            <a:headEnd/>
            <a:tailEnd/>
          </a:ln>
        </p:spPr>
        <p:txBody>
          <a:bodyPr wrap="none" anchor="ctr"/>
          <a:lstStyle/>
          <a:p>
            <a:pPr algn="ctr" eaLnBrk="0" hangingPunct="0"/>
            <a:endParaRPr lang="en-US"/>
          </a:p>
        </p:txBody>
      </p:sp>
      <p:graphicFrame>
        <p:nvGraphicFramePr>
          <p:cNvPr id="15376" name="Object 28"/>
          <p:cNvGraphicFramePr>
            <a:graphicFrameLocks noChangeAspect="1"/>
          </p:cNvGraphicFramePr>
          <p:nvPr/>
        </p:nvGraphicFramePr>
        <p:xfrm>
          <a:off x="1541463" y="1762125"/>
          <a:ext cx="4995862" cy="739775"/>
        </p:xfrm>
        <a:graphic>
          <a:graphicData uri="http://schemas.openxmlformats.org/presentationml/2006/ole">
            <p:oleObj spid="_x0000_s319504" name="Equation" r:id="rId17" imgW="2717640" imgH="431640" progId="Equation.3">
              <p:embed/>
            </p:oleObj>
          </a:graphicData>
        </a:graphic>
      </p:graphicFrame>
      <p:sp>
        <p:nvSpPr>
          <p:cNvPr id="15389" name="Text Box 29"/>
          <p:cNvSpPr txBox="1">
            <a:spLocks noChangeArrowheads="1"/>
          </p:cNvSpPr>
          <p:nvPr/>
        </p:nvSpPr>
        <p:spPr bwMode="auto">
          <a:xfrm>
            <a:off x="1447800" y="2971800"/>
            <a:ext cx="280988" cy="304800"/>
          </a:xfrm>
          <a:prstGeom prst="rect">
            <a:avLst/>
          </a:prstGeom>
          <a:noFill/>
          <a:ln w="9525" algn="ctr">
            <a:noFill/>
            <a:miter lim="800000"/>
            <a:headEnd/>
            <a:tailEnd/>
          </a:ln>
        </p:spPr>
        <p:txBody>
          <a:bodyPr wrap="none">
            <a:spAutoFit/>
          </a:bodyPr>
          <a:lstStyle/>
          <a:p>
            <a:pPr algn="ctr" eaLnBrk="0" hangingPunct="0"/>
            <a:r>
              <a:rPr lang="en-US"/>
              <a:t>1</a:t>
            </a:r>
          </a:p>
        </p:txBody>
      </p:sp>
      <p:sp>
        <p:nvSpPr>
          <p:cNvPr id="15390" name="Text Box 30"/>
          <p:cNvSpPr txBox="1">
            <a:spLocks noChangeArrowheads="1"/>
          </p:cNvSpPr>
          <p:nvPr/>
        </p:nvSpPr>
        <p:spPr bwMode="auto">
          <a:xfrm>
            <a:off x="1447800" y="3810000"/>
            <a:ext cx="280988" cy="304800"/>
          </a:xfrm>
          <a:prstGeom prst="rect">
            <a:avLst/>
          </a:prstGeom>
          <a:noFill/>
          <a:ln w="9525" algn="ctr">
            <a:noFill/>
            <a:miter lim="800000"/>
            <a:headEnd/>
            <a:tailEnd/>
          </a:ln>
        </p:spPr>
        <p:txBody>
          <a:bodyPr wrap="none">
            <a:spAutoFit/>
          </a:bodyPr>
          <a:lstStyle/>
          <a:p>
            <a:pPr algn="ctr" eaLnBrk="0" hangingPunct="0"/>
            <a:r>
              <a:rPr lang="en-US"/>
              <a:t>1</a:t>
            </a:r>
          </a:p>
        </p:txBody>
      </p:sp>
      <p:graphicFrame>
        <p:nvGraphicFramePr>
          <p:cNvPr id="68639" name="Object 31"/>
          <p:cNvGraphicFramePr>
            <a:graphicFrameLocks noChangeAspect="1"/>
          </p:cNvGraphicFramePr>
          <p:nvPr/>
        </p:nvGraphicFramePr>
        <p:xfrm>
          <a:off x="2678113" y="4572000"/>
          <a:ext cx="4503737" cy="739775"/>
        </p:xfrm>
        <a:graphic>
          <a:graphicData uri="http://schemas.openxmlformats.org/presentationml/2006/ole">
            <p:oleObj spid="_x0000_s319505" name="Equation" r:id="rId18" imgW="2450880" imgH="431640" progId="Equation.3">
              <p:embed/>
            </p:oleObj>
          </a:graphicData>
        </a:graphic>
      </p:graphicFrame>
      <p:sp>
        <p:nvSpPr>
          <p:cNvPr id="15391" name="Text Box 32"/>
          <p:cNvSpPr txBox="1">
            <a:spLocks noChangeArrowheads="1"/>
          </p:cNvSpPr>
          <p:nvPr/>
        </p:nvSpPr>
        <p:spPr bwMode="auto">
          <a:xfrm>
            <a:off x="1600200" y="2971800"/>
            <a:ext cx="280988" cy="304800"/>
          </a:xfrm>
          <a:prstGeom prst="rect">
            <a:avLst/>
          </a:prstGeom>
          <a:noFill/>
          <a:ln w="9525" algn="ctr">
            <a:noFill/>
            <a:miter lim="800000"/>
            <a:headEnd/>
            <a:tailEnd/>
          </a:ln>
        </p:spPr>
        <p:txBody>
          <a:bodyPr wrap="none">
            <a:spAutoFit/>
          </a:bodyPr>
          <a:lstStyle/>
          <a:p>
            <a:pPr algn="ctr" eaLnBrk="0" hangingPunct="0"/>
            <a:r>
              <a:rPr lang="en-US"/>
              <a:t>1</a:t>
            </a:r>
          </a:p>
        </p:txBody>
      </p:sp>
      <p:sp>
        <p:nvSpPr>
          <p:cNvPr id="15392" name="Text Box 33"/>
          <p:cNvSpPr txBox="1">
            <a:spLocks noChangeArrowheads="1"/>
          </p:cNvSpPr>
          <p:nvPr/>
        </p:nvSpPr>
        <p:spPr bwMode="auto">
          <a:xfrm>
            <a:off x="1600200" y="3810000"/>
            <a:ext cx="280988" cy="304800"/>
          </a:xfrm>
          <a:prstGeom prst="rect">
            <a:avLst/>
          </a:prstGeom>
          <a:noFill/>
          <a:ln w="9525" algn="ctr">
            <a:noFill/>
            <a:miter lim="800000"/>
            <a:headEnd/>
            <a:tailEnd/>
          </a:ln>
        </p:spPr>
        <p:txBody>
          <a:bodyPr wrap="none">
            <a:spAutoFit/>
          </a:bodyPr>
          <a:lstStyle/>
          <a:p>
            <a:pPr algn="ctr" eaLnBrk="0" hangingPunct="0"/>
            <a:r>
              <a:rPr lang="en-US"/>
              <a:t>1</a:t>
            </a:r>
          </a:p>
        </p:txBody>
      </p:sp>
      <p:sp>
        <p:nvSpPr>
          <p:cNvPr id="68642" name="Text Box 34"/>
          <p:cNvSpPr txBox="1">
            <a:spLocks noChangeArrowheads="1"/>
          </p:cNvSpPr>
          <p:nvPr/>
        </p:nvSpPr>
        <p:spPr bwMode="auto">
          <a:xfrm>
            <a:off x="1752600" y="2971800"/>
            <a:ext cx="280988" cy="304800"/>
          </a:xfrm>
          <a:prstGeom prst="rect">
            <a:avLst/>
          </a:prstGeom>
          <a:noFill/>
          <a:ln w="9525" algn="ctr">
            <a:noFill/>
            <a:miter lim="800000"/>
            <a:headEnd/>
            <a:tailEnd/>
          </a:ln>
        </p:spPr>
        <p:txBody>
          <a:bodyPr wrap="none">
            <a:spAutoFit/>
          </a:bodyPr>
          <a:lstStyle/>
          <a:p>
            <a:pPr algn="ctr" eaLnBrk="0" hangingPunct="0"/>
            <a:r>
              <a:rPr lang="en-US"/>
              <a:t>1</a:t>
            </a:r>
          </a:p>
        </p:txBody>
      </p:sp>
      <p:sp>
        <p:nvSpPr>
          <p:cNvPr id="68643" name="Text Box 35"/>
          <p:cNvSpPr txBox="1">
            <a:spLocks noChangeArrowheads="1"/>
          </p:cNvSpPr>
          <p:nvPr/>
        </p:nvSpPr>
        <p:spPr bwMode="auto">
          <a:xfrm>
            <a:off x="1752600" y="3810000"/>
            <a:ext cx="280988" cy="304800"/>
          </a:xfrm>
          <a:prstGeom prst="rect">
            <a:avLst/>
          </a:prstGeom>
          <a:noFill/>
          <a:ln w="9525" algn="ctr">
            <a:noFill/>
            <a:miter lim="800000"/>
            <a:headEnd/>
            <a:tailEnd/>
          </a:ln>
        </p:spPr>
        <p:txBody>
          <a:bodyPr wrap="none">
            <a:spAutoFit/>
          </a:bodyPr>
          <a:lstStyle/>
          <a:p>
            <a:pPr algn="ctr" eaLnBrk="0" hangingPunct="0"/>
            <a:r>
              <a:rPr lang="en-US"/>
              <a:t>2</a:t>
            </a:r>
          </a:p>
        </p:txBody>
      </p:sp>
      <p:sp>
        <p:nvSpPr>
          <p:cNvPr id="15395" name="Rectangle 7"/>
          <p:cNvSpPr>
            <a:spLocks noChangeArrowheads="1"/>
          </p:cNvSpPr>
          <p:nvPr/>
        </p:nvSpPr>
        <p:spPr bwMode="auto">
          <a:xfrm>
            <a:off x="0" y="214313"/>
            <a:ext cx="9144000" cy="623887"/>
          </a:xfrm>
          <a:prstGeom prst="rect">
            <a:avLst/>
          </a:prstGeom>
          <a:noFill/>
          <a:ln w="9525">
            <a:noFill/>
            <a:miter lim="800000"/>
            <a:headEnd/>
            <a:tailEnd/>
          </a:ln>
        </p:spPr>
        <p:txBody>
          <a:bodyPr anchor="b"/>
          <a:lstStyle/>
          <a:p>
            <a:pPr eaLnBrk="0" hangingPunct="0"/>
            <a:r>
              <a:rPr lang="en-US" sz="4000">
                <a:solidFill>
                  <a:schemeClr val="tx2"/>
                </a:solidFill>
              </a:rPr>
              <a:t>Window-based local ancestry inference</a:t>
            </a:r>
          </a:p>
        </p:txBody>
      </p:sp>
      <p:sp>
        <p:nvSpPr>
          <p:cNvPr id="15396" name="Line 37">
            <a:hlinkClick r:id="rId19" action="ppaction://hlinksldjump"/>
          </p:cNvPr>
          <p:cNvSpPr>
            <a:spLocks noChangeShapeType="1"/>
          </p:cNvSpPr>
          <p:nvPr/>
        </p:nvSpPr>
        <p:spPr bwMode="auto">
          <a:xfrm flipV="1">
            <a:off x="8839200" y="6096000"/>
            <a:ext cx="0" cy="228600"/>
          </a:xfrm>
          <a:prstGeom prst="line">
            <a:avLst/>
          </a:prstGeom>
          <a:noFill/>
          <a:ln w="9525">
            <a:solidFill>
              <a:schemeClr val="tx1"/>
            </a:solidFill>
            <a:round/>
            <a:headEnd/>
            <a:tailEnd type="triangle" w="med" len="med"/>
          </a:ln>
        </p:spPr>
        <p:txBody>
          <a:bodyPr/>
          <a:lstStyle/>
          <a:p>
            <a:endParaRPr lang="en-US"/>
          </a:p>
        </p:txBody>
      </p:sp>
      <p:sp>
        <p:nvSpPr>
          <p:cNvPr id="37" name="Slide Number Placeholder 36"/>
          <p:cNvSpPr>
            <a:spLocks noGrp="1"/>
          </p:cNvSpPr>
          <p:nvPr>
            <p:ph type="sldNum" sz="quarter" idx="12"/>
          </p:nvPr>
        </p:nvSpPr>
        <p:spPr/>
        <p:txBody>
          <a:bodyPr/>
          <a:lstStyle/>
          <a:p>
            <a:pPr>
              <a:defRPr/>
            </a:pPr>
            <a:fld id="{193C4F32-5F53-4DA8-A041-9089F3E61399}" type="slidenum">
              <a:rPr lang="en-US" smtClean="0"/>
              <a:pPr>
                <a:defRPr/>
              </a:pPr>
              <a:t>251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8639"/>
                                        </p:tgtEl>
                                        <p:attrNameLst>
                                          <p:attrName>style.visibility</p:attrName>
                                        </p:attrNameLst>
                                      </p:cBhvr>
                                      <p:to>
                                        <p:strVal val="visible"/>
                                      </p:to>
                                    </p:set>
                                    <p:anim calcmode="lin" valueType="num">
                                      <p:cBhvr additive="base">
                                        <p:cTn id="7" dur="500" fill="hold"/>
                                        <p:tgtEl>
                                          <p:spTgt spid="68639"/>
                                        </p:tgtEl>
                                        <p:attrNameLst>
                                          <p:attrName>ppt_x</p:attrName>
                                        </p:attrNameLst>
                                      </p:cBhvr>
                                      <p:tavLst>
                                        <p:tav tm="0">
                                          <p:val>
                                            <p:strVal val="0-#ppt_w/2"/>
                                          </p:val>
                                        </p:tav>
                                        <p:tav tm="100000">
                                          <p:val>
                                            <p:strVal val="#ppt_x"/>
                                          </p:val>
                                        </p:tav>
                                      </p:tavLst>
                                    </p:anim>
                                    <p:anim calcmode="lin" valueType="num">
                                      <p:cBhvr additive="base">
                                        <p:cTn id="8" dur="500" fill="hold"/>
                                        <p:tgtEl>
                                          <p:spTgt spid="68639"/>
                                        </p:tgtEl>
                                        <p:attrNameLst>
                                          <p:attrName>ppt_y</p:attrName>
                                        </p:attrNameLst>
                                      </p:cBhvr>
                                      <p:tavLst>
                                        <p:tav tm="0">
                                          <p:val>
                                            <p:strVal val="#ppt_y"/>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68642"/>
                                        </p:tgtEl>
                                        <p:attrNameLst>
                                          <p:attrName>style.visibility</p:attrName>
                                        </p:attrNameLst>
                                      </p:cBhvr>
                                      <p:to>
                                        <p:strVal val="visible"/>
                                      </p:to>
                                    </p:set>
                                    <p:anim calcmode="lin" valueType="num">
                                      <p:cBhvr additive="base">
                                        <p:cTn id="11" dur="500" fill="hold"/>
                                        <p:tgtEl>
                                          <p:spTgt spid="68642"/>
                                        </p:tgtEl>
                                        <p:attrNameLst>
                                          <p:attrName>ppt_x</p:attrName>
                                        </p:attrNameLst>
                                      </p:cBhvr>
                                      <p:tavLst>
                                        <p:tav tm="0">
                                          <p:val>
                                            <p:strVal val="0-#ppt_w/2"/>
                                          </p:val>
                                        </p:tav>
                                        <p:tav tm="100000">
                                          <p:val>
                                            <p:strVal val="#ppt_x"/>
                                          </p:val>
                                        </p:tav>
                                      </p:tavLst>
                                    </p:anim>
                                    <p:anim calcmode="lin" valueType="num">
                                      <p:cBhvr additive="base">
                                        <p:cTn id="12" dur="500" fill="hold"/>
                                        <p:tgtEl>
                                          <p:spTgt spid="68642"/>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stCondLst>
                                    <p:cond delay="0"/>
                                  </p:stCondLst>
                                  <p:childTnLst>
                                    <p:set>
                                      <p:cBhvr>
                                        <p:cTn id="14" dur="1" fill="hold">
                                          <p:stCondLst>
                                            <p:cond delay="0"/>
                                          </p:stCondLst>
                                        </p:cTn>
                                        <p:tgtEl>
                                          <p:spTgt spid="68643"/>
                                        </p:tgtEl>
                                        <p:attrNameLst>
                                          <p:attrName>style.visibility</p:attrName>
                                        </p:attrNameLst>
                                      </p:cBhvr>
                                      <p:to>
                                        <p:strVal val="visible"/>
                                      </p:to>
                                    </p:set>
                                    <p:anim calcmode="lin" valueType="num">
                                      <p:cBhvr additive="base">
                                        <p:cTn id="15" dur="500" fill="hold"/>
                                        <p:tgtEl>
                                          <p:spTgt spid="68643"/>
                                        </p:tgtEl>
                                        <p:attrNameLst>
                                          <p:attrName>ppt_x</p:attrName>
                                        </p:attrNameLst>
                                      </p:cBhvr>
                                      <p:tavLst>
                                        <p:tav tm="0">
                                          <p:val>
                                            <p:strVal val="0-#ppt_w/2"/>
                                          </p:val>
                                        </p:tav>
                                        <p:tav tm="100000">
                                          <p:val>
                                            <p:strVal val="#ppt_x"/>
                                          </p:val>
                                        </p:tav>
                                      </p:tavLst>
                                    </p:anim>
                                    <p:anim calcmode="lin" valueType="num">
                                      <p:cBhvr additive="base">
                                        <p:cTn id="16" dur="500" fill="hold"/>
                                        <p:tgtEl>
                                          <p:spTgt spid="6864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42" grpId="0"/>
      <p:bldP spid="68643" grpId="0"/>
    </p:bldLst>
  </p:timing>
</p:sld>
</file>

<file path=ppt/slides/slide2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0954" name="Rectangle 10"/>
          <p:cNvSpPr>
            <a:spLocks noChangeArrowheads="1"/>
          </p:cNvSpPr>
          <p:nvPr/>
        </p:nvSpPr>
        <p:spPr bwMode="auto">
          <a:xfrm>
            <a:off x="3962400" y="3657600"/>
            <a:ext cx="2362200" cy="609600"/>
          </a:xfrm>
          <a:prstGeom prst="rect">
            <a:avLst/>
          </a:prstGeom>
          <a:solidFill>
            <a:srgbClr val="00FF00"/>
          </a:solidFill>
          <a:ln w="9525" algn="ctr">
            <a:solidFill>
              <a:schemeClr val="tx1"/>
            </a:solidFill>
            <a:miter lim="800000"/>
            <a:headEnd/>
            <a:tailEnd/>
          </a:ln>
        </p:spPr>
        <p:txBody>
          <a:bodyPr wrap="none" anchor="ctr"/>
          <a:lstStyle/>
          <a:p>
            <a:pPr eaLnBrk="0" hangingPunct="0"/>
            <a:endParaRPr lang="en-US">
              <a:solidFill>
                <a:srgbClr val="595959"/>
              </a:solidFill>
            </a:endParaRPr>
          </a:p>
        </p:txBody>
      </p:sp>
      <p:sp>
        <p:nvSpPr>
          <p:cNvPr id="2" name="Rectangle 10"/>
          <p:cNvSpPr>
            <a:spLocks noChangeArrowheads="1"/>
          </p:cNvSpPr>
          <p:nvPr/>
        </p:nvSpPr>
        <p:spPr bwMode="auto">
          <a:xfrm>
            <a:off x="3962400" y="2819400"/>
            <a:ext cx="2362200" cy="609600"/>
          </a:xfrm>
          <a:prstGeom prst="rect">
            <a:avLst/>
          </a:prstGeom>
          <a:solidFill>
            <a:srgbClr val="00FF00"/>
          </a:solidFill>
          <a:ln w="9525" algn="ctr">
            <a:solidFill>
              <a:schemeClr val="tx1"/>
            </a:solidFill>
            <a:miter lim="800000"/>
            <a:headEnd/>
            <a:tailEnd/>
          </a:ln>
        </p:spPr>
        <p:txBody>
          <a:bodyPr wrap="none" anchor="ctr"/>
          <a:lstStyle/>
          <a:p>
            <a:pPr eaLnBrk="0" hangingPunct="0"/>
            <a:endParaRPr lang="en-US">
              <a:solidFill>
                <a:srgbClr val="595959"/>
              </a:solidFill>
            </a:endParaRPr>
          </a:p>
        </p:txBody>
      </p:sp>
      <p:sp>
        <p:nvSpPr>
          <p:cNvPr id="210953" name="Rectangle 9"/>
          <p:cNvSpPr>
            <a:spLocks noChangeArrowheads="1"/>
          </p:cNvSpPr>
          <p:nvPr/>
        </p:nvSpPr>
        <p:spPr bwMode="auto">
          <a:xfrm>
            <a:off x="1371600" y="3657600"/>
            <a:ext cx="7467600" cy="609600"/>
          </a:xfrm>
          <a:prstGeom prst="rect">
            <a:avLst/>
          </a:prstGeom>
          <a:solidFill>
            <a:schemeClr val="accent1">
              <a:alpha val="20000"/>
            </a:schemeClr>
          </a:solidFill>
          <a:ln w="9525" algn="ctr">
            <a:solidFill>
              <a:schemeClr val="tx1"/>
            </a:solidFill>
            <a:miter lim="800000"/>
            <a:headEnd/>
            <a:tailEnd/>
          </a:ln>
        </p:spPr>
        <p:txBody>
          <a:bodyPr wrap="none" anchor="ctr"/>
          <a:lstStyle/>
          <a:p>
            <a:pPr eaLnBrk="0" hangingPunct="0"/>
            <a:r>
              <a:rPr lang="en-US">
                <a:solidFill>
                  <a:srgbClr val="595959"/>
                </a:solidFill>
              </a:rPr>
              <a:t>1112222222222222221111111111111122222222222222222222222221111111111111222222</a:t>
            </a:r>
          </a:p>
        </p:txBody>
      </p:sp>
      <p:sp>
        <p:nvSpPr>
          <p:cNvPr id="3" name="Rectangle 10"/>
          <p:cNvSpPr>
            <a:spLocks noChangeArrowheads="1"/>
          </p:cNvSpPr>
          <p:nvPr/>
        </p:nvSpPr>
        <p:spPr bwMode="auto">
          <a:xfrm>
            <a:off x="1371600" y="2819400"/>
            <a:ext cx="7467600" cy="609600"/>
          </a:xfrm>
          <a:prstGeom prst="rect">
            <a:avLst/>
          </a:prstGeom>
          <a:solidFill>
            <a:schemeClr val="accent1">
              <a:alpha val="20000"/>
            </a:schemeClr>
          </a:solidFill>
          <a:ln w="9525" algn="ctr">
            <a:solidFill>
              <a:schemeClr val="tx1"/>
            </a:solidFill>
            <a:miter lim="800000"/>
            <a:headEnd/>
            <a:tailEnd/>
          </a:ln>
        </p:spPr>
        <p:txBody>
          <a:bodyPr wrap="none" anchor="ctr"/>
          <a:lstStyle/>
          <a:p>
            <a:pPr eaLnBrk="0" hangingPunct="0"/>
            <a:r>
              <a:rPr lang="en-US">
                <a:solidFill>
                  <a:srgbClr val="595959"/>
                </a:solidFill>
              </a:rPr>
              <a:t>1111111112222222211111111111111112222    ???????????????????????????????????????????</a:t>
            </a:r>
          </a:p>
        </p:txBody>
      </p:sp>
      <p:sp>
        <p:nvSpPr>
          <p:cNvPr id="4" name="Rectangle 10"/>
          <p:cNvSpPr>
            <a:spLocks noChangeArrowheads="1"/>
          </p:cNvSpPr>
          <p:nvPr/>
        </p:nvSpPr>
        <p:spPr bwMode="auto">
          <a:xfrm>
            <a:off x="1371600" y="3657600"/>
            <a:ext cx="7467600" cy="609600"/>
          </a:xfrm>
          <a:prstGeom prst="rect">
            <a:avLst/>
          </a:prstGeom>
          <a:solidFill>
            <a:schemeClr val="accent1">
              <a:alpha val="20000"/>
            </a:schemeClr>
          </a:solidFill>
          <a:ln w="9525" algn="ctr">
            <a:solidFill>
              <a:schemeClr val="tx1"/>
            </a:solidFill>
            <a:miter lim="800000"/>
            <a:headEnd/>
            <a:tailEnd/>
          </a:ln>
        </p:spPr>
        <p:txBody>
          <a:bodyPr wrap="none" anchor="ctr"/>
          <a:lstStyle/>
          <a:p>
            <a:pPr eaLnBrk="0" hangingPunct="0"/>
            <a:r>
              <a:rPr lang="en-US">
                <a:solidFill>
                  <a:srgbClr val="595959"/>
                </a:solidFill>
              </a:rPr>
              <a:t>1112222222222222221111111111111122222   ???????????????????????????????????????????</a:t>
            </a:r>
          </a:p>
        </p:txBody>
      </p:sp>
      <p:sp>
        <p:nvSpPr>
          <p:cNvPr id="5" name="Rectangle 9"/>
          <p:cNvSpPr>
            <a:spLocks noChangeArrowheads="1"/>
          </p:cNvSpPr>
          <p:nvPr/>
        </p:nvSpPr>
        <p:spPr bwMode="auto">
          <a:xfrm>
            <a:off x="1371600" y="2819400"/>
            <a:ext cx="7467600" cy="609600"/>
          </a:xfrm>
          <a:prstGeom prst="rect">
            <a:avLst/>
          </a:prstGeom>
          <a:solidFill>
            <a:schemeClr val="accent1">
              <a:alpha val="20000"/>
            </a:schemeClr>
          </a:solidFill>
          <a:ln w="9525" algn="ctr">
            <a:solidFill>
              <a:schemeClr val="tx1"/>
            </a:solidFill>
            <a:miter lim="800000"/>
            <a:headEnd/>
            <a:tailEnd/>
          </a:ln>
        </p:spPr>
        <p:txBody>
          <a:bodyPr wrap="none" anchor="ctr"/>
          <a:lstStyle/>
          <a:p>
            <a:pPr eaLnBrk="0" hangingPunct="0"/>
            <a:r>
              <a:rPr lang="en-US">
                <a:solidFill>
                  <a:srgbClr val="595959"/>
                </a:solidFill>
              </a:rPr>
              <a:t>1111111112222222211111111111111112222222222222222111111111111111111111111111</a:t>
            </a:r>
          </a:p>
        </p:txBody>
      </p:sp>
      <p:graphicFrame>
        <p:nvGraphicFramePr>
          <p:cNvPr id="16386" name="Object 52"/>
          <p:cNvGraphicFramePr>
            <a:graphicFrameLocks noChangeAspect="1"/>
          </p:cNvGraphicFramePr>
          <p:nvPr/>
        </p:nvGraphicFramePr>
        <p:xfrm>
          <a:off x="2133600" y="2514600"/>
          <a:ext cx="161925" cy="292100"/>
        </p:xfrm>
        <a:graphic>
          <a:graphicData uri="http://schemas.openxmlformats.org/presentationml/2006/ole">
            <p:oleObj spid="_x0000_s320514" name="Equation" r:id="rId3" imgW="164880" imgH="228600" progId="Equation.3">
              <p:embed/>
            </p:oleObj>
          </a:graphicData>
        </a:graphic>
      </p:graphicFrame>
      <p:graphicFrame>
        <p:nvGraphicFramePr>
          <p:cNvPr id="16387" name="Object 50"/>
          <p:cNvGraphicFramePr>
            <a:graphicFrameLocks noChangeAspect="1"/>
          </p:cNvGraphicFramePr>
          <p:nvPr/>
        </p:nvGraphicFramePr>
        <p:xfrm>
          <a:off x="1828800" y="2514600"/>
          <a:ext cx="177800" cy="280988"/>
        </p:xfrm>
        <a:graphic>
          <a:graphicData uri="http://schemas.openxmlformats.org/presentationml/2006/ole">
            <p:oleObj spid="_x0000_s320515" name="Equation" r:id="rId4" imgW="177480" imgH="215640" progId="Equation.3">
              <p:embed/>
            </p:oleObj>
          </a:graphicData>
        </a:graphic>
      </p:graphicFrame>
      <p:graphicFrame>
        <p:nvGraphicFramePr>
          <p:cNvPr id="16388" name="Object 46"/>
          <p:cNvGraphicFramePr>
            <a:graphicFrameLocks noChangeAspect="1"/>
          </p:cNvGraphicFramePr>
          <p:nvPr/>
        </p:nvGraphicFramePr>
        <p:xfrm>
          <a:off x="1371600" y="2519363"/>
          <a:ext cx="150813" cy="276225"/>
        </p:xfrm>
        <a:graphic>
          <a:graphicData uri="http://schemas.openxmlformats.org/presentationml/2006/ole">
            <p:oleObj spid="_x0000_s320516" name="Equation" r:id="rId5" imgW="152280" imgH="215640" progId="Equation.3">
              <p:embed/>
            </p:oleObj>
          </a:graphicData>
        </a:graphic>
      </p:graphicFrame>
      <p:graphicFrame>
        <p:nvGraphicFramePr>
          <p:cNvPr id="16389" name="Object 47"/>
          <p:cNvGraphicFramePr>
            <a:graphicFrameLocks noChangeAspect="1"/>
          </p:cNvGraphicFramePr>
          <p:nvPr/>
        </p:nvGraphicFramePr>
        <p:xfrm>
          <a:off x="1508125" y="2519363"/>
          <a:ext cx="174625" cy="276225"/>
        </p:xfrm>
        <a:graphic>
          <a:graphicData uri="http://schemas.openxmlformats.org/presentationml/2006/ole">
            <p:oleObj spid="_x0000_s320517" name="Equation" r:id="rId6" imgW="177480" imgH="215640" progId="Equation.3">
              <p:embed/>
            </p:oleObj>
          </a:graphicData>
        </a:graphic>
      </p:graphicFrame>
      <p:graphicFrame>
        <p:nvGraphicFramePr>
          <p:cNvPr id="16390" name="Object 48"/>
          <p:cNvGraphicFramePr>
            <a:graphicFrameLocks noChangeAspect="1"/>
          </p:cNvGraphicFramePr>
          <p:nvPr/>
        </p:nvGraphicFramePr>
        <p:xfrm>
          <a:off x="1668463" y="2514600"/>
          <a:ext cx="161925" cy="292100"/>
        </p:xfrm>
        <a:graphic>
          <a:graphicData uri="http://schemas.openxmlformats.org/presentationml/2006/ole">
            <p:oleObj spid="_x0000_s320518" name="Equation" r:id="rId7" imgW="164880" imgH="228600" progId="Equation.3">
              <p:embed/>
            </p:oleObj>
          </a:graphicData>
        </a:graphic>
      </p:graphicFrame>
      <p:graphicFrame>
        <p:nvGraphicFramePr>
          <p:cNvPr id="16391" name="Object 49"/>
          <p:cNvGraphicFramePr>
            <a:graphicFrameLocks noChangeAspect="1"/>
          </p:cNvGraphicFramePr>
          <p:nvPr/>
        </p:nvGraphicFramePr>
        <p:xfrm>
          <a:off x="1973263" y="2514600"/>
          <a:ext cx="161925" cy="292100"/>
        </p:xfrm>
        <a:graphic>
          <a:graphicData uri="http://schemas.openxmlformats.org/presentationml/2006/ole">
            <p:oleObj spid="_x0000_s320519" name="Equation" r:id="rId8" imgW="164880" imgH="228600" progId="Equation.3">
              <p:embed/>
            </p:oleObj>
          </a:graphicData>
        </a:graphic>
      </p:graphicFrame>
      <p:graphicFrame>
        <p:nvGraphicFramePr>
          <p:cNvPr id="16392" name="Object 51"/>
          <p:cNvGraphicFramePr>
            <a:graphicFrameLocks noChangeAspect="1"/>
          </p:cNvGraphicFramePr>
          <p:nvPr/>
        </p:nvGraphicFramePr>
        <p:xfrm>
          <a:off x="2270125" y="2514600"/>
          <a:ext cx="174625" cy="292100"/>
        </p:xfrm>
        <a:graphic>
          <a:graphicData uri="http://schemas.openxmlformats.org/presentationml/2006/ole">
            <p:oleObj spid="_x0000_s320520" name="Equation" r:id="rId9" imgW="177480" imgH="228600" progId="Equation.3">
              <p:embed/>
            </p:oleObj>
          </a:graphicData>
        </a:graphic>
      </p:graphicFrame>
      <p:graphicFrame>
        <p:nvGraphicFramePr>
          <p:cNvPr id="16393" name="Object 54"/>
          <p:cNvGraphicFramePr>
            <a:graphicFrameLocks noChangeAspect="1"/>
          </p:cNvGraphicFramePr>
          <p:nvPr/>
        </p:nvGraphicFramePr>
        <p:xfrm>
          <a:off x="2428875" y="2517775"/>
          <a:ext cx="217488" cy="301625"/>
        </p:xfrm>
        <a:graphic>
          <a:graphicData uri="http://schemas.openxmlformats.org/presentationml/2006/ole">
            <p:oleObj spid="_x0000_s320521" name="Equation" r:id="rId10" imgW="164880" imgH="228600" progId="Equation.3">
              <p:embed/>
            </p:oleObj>
          </a:graphicData>
        </a:graphic>
      </p:graphicFrame>
      <p:graphicFrame>
        <p:nvGraphicFramePr>
          <p:cNvPr id="16394" name="Object 64"/>
          <p:cNvGraphicFramePr>
            <a:graphicFrameLocks noChangeAspect="1"/>
          </p:cNvGraphicFramePr>
          <p:nvPr/>
        </p:nvGraphicFramePr>
        <p:xfrm>
          <a:off x="5029200" y="2438400"/>
          <a:ext cx="246063" cy="368300"/>
        </p:xfrm>
        <a:graphic>
          <a:graphicData uri="http://schemas.openxmlformats.org/presentationml/2006/ole">
            <p:oleObj spid="_x0000_s320522" name="Equation" r:id="rId11" imgW="152280" imgH="228600" progId="Equation.3">
              <p:embed/>
            </p:oleObj>
          </a:graphicData>
        </a:graphic>
      </p:graphicFrame>
      <p:graphicFrame>
        <p:nvGraphicFramePr>
          <p:cNvPr id="16395" name="Object 65"/>
          <p:cNvGraphicFramePr>
            <a:graphicFrameLocks noChangeAspect="1"/>
          </p:cNvGraphicFramePr>
          <p:nvPr/>
        </p:nvGraphicFramePr>
        <p:xfrm>
          <a:off x="8534400" y="2438400"/>
          <a:ext cx="287338" cy="368300"/>
        </p:xfrm>
        <a:graphic>
          <a:graphicData uri="http://schemas.openxmlformats.org/presentationml/2006/ole">
            <p:oleObj spid="_x0000_s320523" name="Equation" r:id="rId12" imgW="177480" imgH="228600" progId="Equation.3">
              <p:embed/>
            </p:oleObj>
          </a:graphicData>
        </a:graphic>
      </p:graphicFrame>
      <p:sp>
        <p:nvSpPr>
          <p:cNvPr id="16408" name="Text Box 70"/>
          <p:cNvSpPr txBox="1">
            <a:spLocks noChangeArrowheads="1"/>
          </p:cNvSpPr>
          <p:nvPr/>
        </p:nvSpPr>
        <p:spPr bwMode="auto">
          <a:xfrm>
            <a:off x="5181600" y="2438400"/>
            <a:ext cx="3276600" cy="304800"/>
          </a:xfrm>
          <a:prstGeom prst="rect">
            <a:avLst/>
          </a:prstGeom>
          <a:noFill/>
          <a:ln w="9525" algn="ctr">
            <a:noFill/>
            <a:miter lim="800000"/>
            <a:headEnd/>
            <a:tailEnd/>
          </a:ln>
        </p:spPr>
        <p:txBody>
          <a:bodyPr>
            <a:spAutoFit/>
          </a:bodyPr>
          <a:lstStyle/>
          <a:p>
            <a:pPr algn="ctr" eaLnBrk="0" hangingPunct="0">
              <a:spcBef>
                <a:spcPct val="50000"/>
              </a:spcBef>
            </a:pPr>
            <a:r>
              <a:rPr lang="en-US"/>
              <a:t>…………………………………………………..….</a:t>
            </a:r>
          </a:p>
        </p:txBody>
      </p:sp>
      <p:sp>
        <p:nvSpPr>
          <p:cNvPr id="16409" name="Text Box 71"/>
          <p:cNvSpPr txBox="1">
            <a:spLocks noChangeArrowheads="1"/>
          </p:cNvSpPr>
          <p:nvPr/>
        </p:nvSpPr>
        <p:spPr bwMode="auto">
          <a:xfrm>
            <a:off x="2590800" y="2438400"/>
            <a:ext cx="2514600" cy="304800"/>
          </a:xfrm>
          <a:prstGeom prst="rect">
            <a:avLst/>
          </a:prstGeom>
          <a:noFill/>
          <a:ln w="9525" algn="ctr">
            <a:noFill/>
            <a:miter lim="800000"/>
            <a:headEnd/>
            <a:tailEnd/>
          </a:ln>
        </p:spPr>
        <p:txBody>
          <a:bodyPr>
            <a:spAutoFit/>
          </a:bodyPr>
          <a:lstStyle/>
          <a:p>
            <a:pPr algn="ctr" eaLnBrk="0" hangingPunct="0">
              <a:spcBef>
                <a:spcPct val="50000"/>
              </a:spcBef>
            </a:pPr>
            <a:r>
              <a:rPr lang="en-US"/>
              <a:t>…….…………………………..……</a:t>
            </a:r>
          </a:p>
        </p:txBody>
      </p:sp>
      <p:sp>
        <p:nvSpPr>
          <p:cNvPr id="16410" name="Text Box 82"/>
          <p:cNvSpPr txBox="1">
            <a:spLocks noChangeArrowheads="1"/>
          </p:cNvSpPr>
          <p:nvPr/>
        </p:nvSpPr>
        <p:spPr bwMode="auto">
          <a:xfrm>
            <a:off x="914400" y="2971800"/>
            <a:ext cx="381000" cy="304800"/>
          </a:xfrm>
          <a:prstGeom prst="rect">
            <a:avLst/>
          </a:prstGeom>
          <a:noFill/>
          <a:ln w="9525" algn="ctr">
            <a:noFill/>
            <a:miter lim="800000"/>
            <a:headEnd/>
            <a:tailEnd/>
          </a:ln>
        </p:spPr>
        <p:txBody>
          <a:bodyPr>
            <a:spAutoFit/>
          </a:bodyPr>
          <a:lstStyle/>
          <a:p>
            <a:pPr algn="ctr" eaLnBrk="0" hangingPunct="0">
              <a:spcBef>
                <a:spcPct val="50000"/>
              </a:spcBef>
            </a:pPr>
            <a:r>
              <a:rPr lang="en-US" i="1"/>
              <a:t>k</a:t>
            </a:r>
          </a:p>
        </p:txBody>
      </p:sp>
      <p:sp>
        <p:nvSpPr>
          <p:cNvPr id="16411" name="Text Box 83"/>
          <p:cNvSpPr txBox="1">
            <a:spLocks noChangeArrowheads="1"/>
          </p:cNvSpPr>
          <p:nvPr/>
        </p:nvSpPr>
        <p:spPr bwMode="auto">
          <a:xfrm>
            <a:off x="914400" y="3733800"/>
            <a:ext cx="381000" cy="304800"/>
          </a:xfrm>
          <a:prstGeom prst="rect">
            <a:avLst/>
          </a:prstGeom>
          <a:noFill/>
          <a:ln w="9525" algn="ctr">
            <a:noFill/>
            <a:miter lim="800000"/>
            <a:headEnd/>
            <a:tailEnd/>
          </a:ln>
        </p:spPr>
        <p:txBody>
          <a:bodyPr>
            <a:spAutoFit/>
          </a:bodyPr>
          <a:lstStyle/>
          <a:p>
            <a:pPr algn="ctr" eaLnBrk="0" hangingPunct="0">
              <a:spcBef>
                <a:spcPct val="50000"/>
              </a:spcBef>
            </a:pPr>
            <a:r>
              <a:rPr lang="en-US" i="1"/>
              <a:t>l</a:t>
            </a:r>
          </a:p>
        </p:txBody>
      </p:sp>
      <p:graphicFrame>
        <p:nvGraphicFramePr>
          <p:cNvPr id="264205" name="Object 13"/>
          <p:cNvGraphicFramePr>
            <a:graphicFrameLocks noChangeAspect="1"/>
          </p:cNvGraphicFramePr>
          <p:nvPr/>
        </p:nvGraphicFramePr>
        <p:xfrm>
          <a:off x="2971800" y="6019800"/>
          <a:ext cx="1562100" cy="631825"/>
        </p:xfrm>
        <a:graphic>
          <a:graphicData uri="http://schemas.openxmlformats.org/presentationml/2006/ole">
            <p:oleObj spid="_x0000_s320524" name="Equation" r:id="rId13" imgW="533160" imgH="215640" progId="Equation.3">
              <p:embed/>
            </p:oleObj>
          </a:graphicData>
        </a:graphic>
      </p:graphicFrame>
      <p:graphicFrame>
        <p:nvGraphicFramePr>
          <p:cNvPr id="264204" name="Object 12"/>
          <p:cNvGraphicFramePr>
            <a:graphicFrameLocks noChangeAspect="1"/>
          </p:cNvGraphicFramePr>
          <p:nvPr/>
        </p:nvGraphicFramePr>
        <p:xfrm>
          <a:off x="5105400" y="6019800"/>
          <a:ext cx="1608138" cy="635000"/>
        </p:xfrm>
        <a:graphic>
          <a:graphicData uri="http://schemas.openxmlformats.org/presentationml/2006/ole">
            <p:oleObj spid="_x0000_s320525" name="Equation" r:id="rId14" imgW="596880" imgH="215640" progId="Equation.3">
              <p:embed/>
            </p:oleObj>
          </a:graphicData>
        </a:graphic>
      </p:graphicFrame>
      <p:graphicFrame>
        <p:nvGraphicFramePr>
          <p:cNvPr id="69655" name="Object 23"/>
          <p:cNvGraphicFramePr>
            <a:graphicFrameLocks noChangeAspect="1"/>
          </p:cNvGraphicFramePr>
          <p:nvPr/>
        </p:nvGraphicFramePr>
        <p:xfrm>
          <a:off x="5715000" y="1905000"/>
          <a:ext cx="792163" cy="303213"/>
        </p:xfrm>
        <a:graphic>
          <a:graphicData uri="http://schemas.openxmlformats.org/presentationml/2006/ole">
            <p:oleObj spid="_x0000_s320526" name="Equation" r:id="rId15" imgW="431640" imgH="177480" progId="Equation.3">
              <p:embed/>
            </p:oleObj>
          </a:graphicData>
        </a:graphic>
      </p:graphicFrame>
      <p:graphicFrame>
        <p:nvGraphicFramePr>
          <p:cNvPr id="69656" name="Object 24"/>
          <p:cNvGraphicFramePr>
            <a:graphicFrameLocks noChangeAspect="1"/>
          </p:cNvGraphicFramePr>
          <p:nvPr/>
        </p:nvGraphicFramePr>
        <p:xfrm>
          <a:off x="6640513" y="1895475"/>
          <a:ext cx="2308225" cy="388938"/>
        </p:xfrm>
        <a:graphic>
          <a:graphicData uri="http://schemas.openxmlformats.org/presentationml/2006/ole">
            <p:oleObj spid="_x0000_s320527" name="Equation" r:id="rId16" imgW="1257120" imgH="228600" progId="Equation.3">
              <p:embed/>
            </p:oleObj>
          </a:graphicData>
        </a:graphic>
      </p:graphicFrame>
      <p:sp>
        <p:nvSpPr>
          <p:cNvPr id="69659" name="Rectangle 27"/>
          <p:cNvSpPr>
            <a:spLocks noChangeArrowheads="1"/>
          </p:cNvSpPr>
          <p:nvPr/>
        </p:nvSpPr>
        <p:spPr bwMode="auto">
          <a:xfrm>
            <a:off x="5029200" y="2438400"/>
            <a:ext cx="228600" cy="1828800"/>
          </a:xfrm>
          <a:prstGeom prst="rect">
            <a:avLst/>
          </a:prstGeom>
          <a:solidFill>
            <a:schemeClr val="tx1">
              <a:alpha val="20000"/>
            </a:schemeClr>
          </a:solidFill>
          <a:ln w="9525" algn="ctr">
            <a:solidFill>
              <a:schemeClr val="tx1"/>
            </a:solidFill>
            <a:miter lim="800000"/>
            <a:headEnd/>
            <a:tailEnd/>
          </a:ln>
        </p:spPr>
        <p:txBody>
          <a:bodyPr wrap="none" anchor="ctr"/>
          <a:lstStyle/>
          <a:p>
            <a:pPr algn="ctr" eaLnBrk="0" hangingPunct="0"/>
            <a:endParaRPr lang="en-US"/>
          </a:p>
        </p:txBody>
      </p:sp>
      <p:graphicFrame>
        <p:nvGraphicFramePr>
          <p:cNvPr id="69663" name="Object 31"/>
          <p:cNvGraphicFramePr>
            <a:graphicFrameLocks noChangeAspect="1"/>
          </p:cNvGraphicFramePr>
          <p:nvPr/>
        </p:nvGraphicFramePr>
        <p:xfrm>
          <a:off x="2863850" y="4562475"/>
          <a:ext cx="4130675" cy="760413"/>
        </p:xfrm>
        <a:graphic>
          <a:graphicData uri="http://schemas.openxmlformats.org/presentationml/2006/ole">
            <p:oleObj spid="_x0000_s320528" name="Equation" r:id="rId17" imgW="2247840" imgH="444240" progId="Equation.3">
              <p:embed/>
            </p:oleObj>
          </a:graphicData>
        </a:graphic>
      </p:graphicFrame>
      <p:sp>
        <p:nvSpPr>
          <p:cNvPr id="69666" name="Text Box 34"/>
          <p:cNvSpPr txBox="1">
            <a:spLocks noChangeArrowheads="1"/>
          </p:cNvSpPr>
          <p:nvPr/>
        </p:nvSpPr>
        <p:spPr bwMode="auto">
          <a:xfrm>
            <a:off x="5029200" y="2971800"/>
            <a:ext cx="280988" cy="304800"/>
          </a:xfrm>
          <a:prstGeom prst="rect">
            <a:avLst/>
          </a:prstGeom>
          <a:noFill/>
          <a:ln w="9525" algn="ctr">
            <a:noFill/>
            <a:miter lim="800000"/>
            <a:headEnd/>
            <a:tailEnd/>
          </a:ln>
        </p:spPr>
        <p:txBody>
          <a:bodyPr wrap="none">
            <a:spAutoFit/>
          </a:bodyPr>
          <a:lstStyle/>
          <a:p>
            <a:pPr algn="ctr" eaLnBrk="0" hangingPunct="0"/>
            <a:r>
              <a:rPr lang="en-US"/>
              <a:t>1</a:t>
            </a:r>
          </a:p>
        </p:txBody>
      </p:sp>
      <p:sp>
        <p:nvSpPr>
          <p:cNvPr id="69667" name="Text Box 35"/>
          <p:cNvSpPr txBox="1">
            <a:spLocks noChangeArrowheads="1"/>
          </p:cNvSpPr>
          <p:nvPr/>
        </p:nvSpPr>
        <p:spPr bwMode="auto">
          <a:xfrm>
            <a:off x="5029200" y="3810000"/>
            <a:ext cx="280988" cy="304800"/>
          </a:xfrm>
          <a:prstGeom prst="rect">
            <a:avLst/>
          </a:prstGeom>
          <a:noFill/>
          <a:ln w="9525" algn="ctr">
            <a:noFill/>
            <a:miter lim="800000"/>
            <a:headEnd/>
            <a:tailEnd/>
          </a:ln>
        </p:spPr>
        <p:txBody>
          <a:bodyPr wrap="none">
            <a:spAutoFit/>
          </a:bodyPr>
          <a:lstStyle/>
          <a:p>
            <a:pPr algn="ctr" eaLnBrk="0" hangingPunct="0"/>
            <a:r>
              <a:rPr lang="en-US"/>
              <a:t>2</a:t>
            </a:r>
          </a:p>
        </p:txBody>
      </p:sp>
      <p:graphicFrame>
        <p:nvGraphicFramePr>
          <p:cNvPr id="69668" name="Object 36"/>
          <p:cNvGraphicFramePr>
            <a:graphicFrameLocks noChangeAspect="1"/>
          </p:cNvGraphicFramePr>
          <p:nvPr/>
        </p:nvGraphicFramePr>
        <p:xfrm>
          <a:off x="942975" y="1752600"/>
          <a:ext cx="4667250" cy="760413"/>
        </p:xfrm>
        <a:graphic>
          <a:graphicData uri="http://schemas.openxmlformats.org/presentationml/2006/ole">
            <p:oleObj spid="_x0000_s320529" name="Equation" r:id="rId18" imgW="2539800" imgH="444240" progId="Equation.3">
              <p:embed/>
            </p:oleObj>
          </a:graphicData>
        </a:graphic>
      </p:graphicFrame>
      <p:sp>
        <p:nvSpPr>
          <p:cNvPr id="16415" name="Rectangle 7"/>
          <p:cNvSpPr>
            <a:spLocks noChangeArrowheads="1"/>
          </p:cNvSpPr>
          <p:nvPr/>
        </p:nvSpPr>
        <p:spPr bwMode="auto">
          <a:xfrm>
            <a:off x="0" y="214313"/>
            <a:ext cx="9144000" cy="623887"/>
          </a:xfrm>
          <a:prstGeom prst="rect">
            <a:avLst/>
          </a:prstGeom>
          <a:noFill/>
          <a:ln w="9525">
            <a:noFill/>
            <a:miter lim="800000"/>
            <a:headEnd/>
            <a:tailEnd/>
          </a:ln>
        </p:spPr>
        <p:txBody>
          <a:bodyPr anchor="b"/>
          <a:lstStyle/>
          <a:p>
            <a:pPr eaLnBrk="0" hangingPunct="0"/>
            <a:r>
              <a:rPr lang="en-US" sz="4000">
                <a:solidFill>
                  <a:schemeClr val="tx2"/>
                </a:solidFill>
              </a:rPr>
              <a:t>Window-based local ancestry inference</a:t>
            </a:r>
          </a:p>
        </p:txBody>
      </p:sp>
      <p:sp>
        <p:nvSpPr>
          <p:cNvPr id="16416" name="Line 33">
            <a:hlinkClick r:id="rId19" action="ppaction://hlinksldjump"/>
          </p:cNvPr>
          <p:cNvSpPr>
            <a:spLocks noChangeShapeType="1"/>
          </p:cNvSpPr>
          <p:nvPr/>
        </p:nvSpPr>
        <p:spPr bwMode="auto">
          <a:xfrm flipV="1">
            <a:off x="8839200" y="6019800"/>
            <a:ext cx="0" cy="304800"/>
          </a:xfrm>
          <a:prstGeom prst="line">
            <a:avLst/>
          </a:prstGeom>
          <a:noFill/>
          <a:ln w="98425">
            <a:solidFill>
              <a:schemeClr val="tx1"/>
            </a:solidFill>
            <a:round/>
            <a:headEnd/>
            <a:tailEnd type="triangle" w="med" len="med"/>
          </a:ln>
        </p:spPr>
        <p:txBody>
          <a:bodyPr/>
          <a:lstStyle/>
          <a:p>
            <a:endParaRPr lang="en-US"/>
          </a:p>
        </p:txBody>
      </p:sp>
      <p:sp>
        <p:nvSpPr>
          <p:cNvPr id="33" name="Slide Number Placeholder 32"/>
          <p:cNvSpPr>
            <a:spLocks noGrp="1"/>
          </p:cNvSpPr>
          <p:nvPr>
            <p:ph type="sldNum" sz="quarter" idx="12"/>
          </p:nvPr>
        </p:nvSpPr>
        <p:spPr/>
        <p:txBody>
          <a:bodyPr/>
          <a:lstStyle/>
          <a:p>
            <a:pPr>
              <a:defRPr/>
            </a:pPr>
            <a:fld id="{193C4F32-5F53-4DA8-A041-9089F3E61399}" type="slidenum">
              <a:rPr lang="en-US" smtClean="0"/>
              <a:pPr>
                <a:defRPr/>
              </a:pPr>
              <a:t>252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9663"/>
                                        </p:tgtEl>
                                        <p:attrNameLst>
                                          <p:attrName>style.visibility</p:attrName>
                                        </p:attrNameLst>
                                      </p:cBhvr>
                                      <p:to>
                                        <p:strVal val="visible"/>
                                      </p:to>
                                    </p:set>
                                    <p:anim calcmode="lin" valueType="num">
                                      <p:cBhvr additive="base">
                                        <p:cTn id="7" dur="500" fill="hold"/>
                                        <p:tgtEl>
                                          <p:spTgt spid="69663"/>
                                        </p:tgtEl>
                                        <p:attrNameLst>
                                          <p:attrName>ppt_x</p:attrName>
                                        </p:attrNameLst>
                                      </p:cBhvr>
                                      <p:tavLst>
                                        <p:tav tm="0">
                                          <p:val>
                                            <p:strVal val="0-#ppt_w/2"/>
                                          </p:val>
                                        </p:tav>
                                        <p:tav tm="100000">
                                          <p:val>
                                            <p:strVal val="#ppt_x"/>
                                          </p:val>
                                        </p:tav>
                                      </p:tavLst>
                                    </p:anim>
                                    <p:anim calcmode="lin" valueType="num">
                                      <p:cBhvr additive="base">
                                        <p:cTn id="8" dur="500" fill="hold"/>
                                        <p:tgtEl>
                                          <p:spTgt spid="69663"/>
                                        </p:tgtEl>
                                        <p:attrNameLst>
                                          <p:attrName>ppt_y</p:attrName>
                                        </p:attrNameLst>
                                      </p:cBhvr>
                                      <p:tavLst>
                                        <p:tav tm="0">
                                          <p:val>
                                            <p:strVal val="#ppt_y"/>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69666"/>
                                        </p:tgtEl>
                                        <p:attrNameLst>
                                          <p:attrName>style.visibility</p:attrName>
                                        </p:attrNameLst>
                                      </p:cBhvr>
                                      <p:to>
                                        <p:strVal val="visible"/>
                                      </p:to>
                                    </p:set>
                                    <p:anim calcmode="lin" valueType="num">
                                      <p:cBhvr additive="base">
                                        <p:cTn id="11" dur="500" fill="hold"/>
                                        <p:tgtEl>
                                          <p:spTgt spid="69666"/>
                                        </p:tgtEl>
                                        <p:attrNameLst>
                                          <p:attrName>ppt_x</p:attrName>
                                        </p:attrNameLst>
                                      </p:cBhvr>
                                      <p:tavLst>
                                        <p:tav tm="0">
                                          <p:val>
                                            <p:strVal val="0-#ppt_w/2"/>
                                          </p:val>
                                        </p:tav>
                                        <p:tav tm="100000">
                                          <p:val>
                                            <p:strVal val="#ppt_x"/>
                                          </p:val>
                                        </p:tav>
                                      </p:tavLst>
                                    </p:anim>
                                    <p:anim calcmode="lin" valueType="num">
                                      <p:cBhvr additive="base">
                                        <p:cTn id="12" dur="500" fill="hold"/>
                                        <p:tgtEl>
                                          <p:spTgt spid="69666"/>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stCondLst>
                                    <p:cond delay="0"/>
                                  </p:stCondLst>
                                  <p:childTnLst>
                                    <p:set>
                                      <p:cBhvr>
                                        <p:cTn id="14" dur="1" fill="hold">
                                          <p:stCondLst>
                                            <p:cond delay="0"/>
                                          </p:stCondLst>
                                        </p:cTn>
                                        <p:tgtEl>
                                          <p:spTgt spid="69667"/>
                                        </p:tgtEl>
                                        <p:attrNameLst>
                                          <p:attrName>style.visibility</p:attrName>
                                        </p:attrNameLst>
                                      </p:cBhvr>
                                      <p:to>
                                        <p:strVal val="visible"/>
                                      </p:to>
                                    </p:set>
                                    <p:anim calcmode="lin" valueType="num">
                                      <p:cBhvr additive="base">
                                        <p:cTn id="15" dur="500" fill="hold"/>
                                        <p:tgtEl>
                                          <p:spTgt spid="69667"/>
                                        </p:tgtEl>
                                        <p:attrNameLst>
                                          <p:attrName>ppt_x</p:attrName>
                                        </p:attrNameLst>
                                      </p:cBhvr>
                                      <p:tavLst>
                                        <p:tav tm="0">
                                          <p:val>
                                            <p:strVal val="0-#ppt_w/2"/>
                                          </p:val>
                                        </p:tav>
                                        <p:tav tm="100000">
                                          <p:val>
                                            <p:strVal val="#ppt_x"/>
                                          </p:val>
                                        </p:tav>
                                      </p:tavLst>
                                    </p:anim>
                                    <p:anim calcmode="lin" valueType="num">
                                      <p:cBhvr additive="base">
                                        <p:cTn id="16" dur="500" fill="hold"/>
                                        <p:tgtEl>
                                          <p:spTgt spid="69667"/>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xit" presetSubtype="2" fill="hold" grpId="0" nodeType="clickEffect">
                                  <p:stCondLst>
                                    <p:cond delay="0"/>
                                  </p:stCondLst>
                                  <p:childTnLst>
                                    <p:anim calcmode="lin" valueType="num">
                                      <p:cBhvr additive="base">
                                        <p:cTn id="20" dur="500"/>
                                        <p:tgtEl>
                                          <p:spTgt spid="4"/>
                                        </p:tgtEl>
                                        <p:attrNameLst>
                                          <p:attrName>ppt_x</p:attrName>
                                        </p:attrNameLst>
                                      </p:cBhvr>
                                      <p:tavLst>
                                        <p:tav tm="0">
                                          <p:val>
                                            <p:strVal val="ppt_x"/>
                                          </p:val>
                                        </p:tav>
                                        <p:tav tm="100000">
                                          <p:val>
                                            <p:strVal val="1+ppt_w/2"/>
                                          </p:val>
                                        </p:tav>
                                      </p:tavLst>
                                    </p:anim>
                                    <p:anim calcmode="lin" valueType="num">
                                      <p:cBhvr additive="base">
                                        <p:cTn id="21" dur="500"/>
                                        <p:tgtEl>
                                          <p:spTgt spid="4"/>
                                        </p:tgtEl>
                                        <p:attrNameLst>
                                          <p:attrName>ppt_y</p:attrName>
                                        </p:attrNameLst>
                                      </p:cBhvr>
                                      <p:tavLst>
                                        <p:tav tm="0">
                                          <p:val>
                                            <p:strVal val="ppt_y"/>
                                          </p:val>
                                        </p:tav>
                                        <p:tav tm="100000">
                                          <p:val>
                                            <p:strVal val="ppt_y"/>
                                          </p:val>
                                        </p:tav>
                                      </p:tavLst>
                                    </p:anim>
                                    <p:set>
                                      <p:cBhvr>
                                        <p:cTn id="22" dur="1" fill="hold">
                                          <p:stCondLst>
                                            <p:cond delay="499"/>
                                          </p:stCondLst>
                                        </p:cTn>
                                        <p:tgtEl>
                                          <p:spTgt spid="4"/>
                                        </p:tgtEl>
                                        <p:attrNameLst>
                                          <p:attrName>style.visibility</p:attrName>
                                        </p:attrNameLst>
                                      </p:cBhvr>
                                      <p:to>
                                        <p:strVal val="hidden"/>
                                      </p:to>
                                    </p:set>
                                  </p:childTnLst>
                                </p:cTn>
                              </p:par>
                              <p:par>
                                <p:cTn id="23" presetID="2" presetClass="exit" presetSubtype="2" fill="hold" nodeType="withEffect">
                                  <p:stCondLst>
                                    <p:cond delay="0"/>
                                  </p:stCondLst>
                                  <p:childTnLst>
                                    <p:anim calcmode="lin" valueType="num">
                                      <p:cBhvr additive="base">
                                        <p:cTn id="24" dur="500"/>
                                        <p:tgtEl>
                                          <p:spTgt spid="69668"/>
                                        </p:tgtEl>
                                        <p:attrNameLst>
                                          <p:attrName>ppt_x</p:attrName>
                                        </p:attrNameLst>
                                      </p:cBhvr>
                                      <p:tavLst>
                                        <p:tav tm="0">
                                          <p:val>
                                            <p:strVal val="ppt_x"/>
                                          </p:val>
                                        </p:tav>
                                        <p:tav tm="100000">
                                          <p:val>
                                            <p:strVal val="1+ppt_w/2"/>
                                          </p:val>
                                        </p:tav>
                                      </p:tavLst>
                                    </p:anim>
                                    <p:anim calcmode="lin" valueType="num">
                                      <p:cBhvr additive="base">
                                        <p:cTn id="25" dur="500"/>
                                        <p:tgtEl>
                                          <p:spTgt spid="69668"/>
                                        </p:tgtEl>
                                        <p:attrNameLst>
                                          <p:attrName>ppt_y</p:attrName>
                                        </p:attrNameLst>
                                      </p:cBhvr>
                                      <p:tavLst>
                                        <p:tav tm="0">
                                          <p:val>
                                            <p:strVal val="ppt_y"/>
                                          </p:val>
                                        </p:tav>
                                        <p:tav tm="100000">
                                          <p:val>
                                            <p:strVal val="ppt_y"/>
                                          </p:val>
                                        </p:tav>
                                      </p:tavLst>
                                    </p:anim>
                                    <p:set>
                                      <p:cBhvr>
                                        <p:cTn id="26" dur="1" fill="hold">
                                          <p:stCondLst>
                                            <p:cond delay="499"/>
                                          </p:stCondLst>
                                        </p:cTn>
                                        <p:tgtEl>
                                          <p:spTgt spid="69668"/>
                                        </p:tgtEl>
                                        <p:attrNameLst>
                                          <p:attrName>style.visibility</p:attrName>
                                        </p:attrNameLst>
                                      </p:cBhvr>
                                      <p:to>
                                        <p:strVal val="hidden"/>
                                      </p:to>
                                    </p:set>
                                  </p:childTnLst>
                                </p:cTn>
                              </p:par>
                              <p:par>
                                <p:cTn id="27" presetID="2" presetClass="exit" presetSubtype="2" fill="hold" nodeType="withEffect">
                                  <p:stCondLst>
                                    <p:cond delay="0"/>
                                  </p:stCondLst>
                                  <p:childTnLst>
                                    <p:anim calcmode="lin" valueType="num">
                                      <p:cBhvr additive="base">
                                        <p:cTn id="28" dur="500"/>
                                        <p:tgtEl>
                                          <p:spTgt spid="69663"/>
                                        </p:tgtEl>
                                        <p:attrNameLst>
                                          <p:attrName>ppt_x</p:attrName>
                                        </p:attrNameLst>
                                      </p:cBhvr>
                                      <p:tavLst>
                                        <p:tav tm="0">
                                          <p:val>
                                            <p:strVal val="ppt_x"/>
                                          </p:val>
                                        </p:tav>
                                        <p:tav tm="100000">
                                          <p:val>
                                            <p:strVal val="1+ppt_w/2"/>
                                          </p:val>
                                        </p:tav>
                                      </p:tavLst>
                                    </p:anim>
                                    <p:anim calcmode="lin" valueType="num">
                                      <p:cBhvr additive="base">
                                        <p:cTn id="29" dur="500"/>
                                        <p:tgtEl>
                                          <p:spTgt spid="69663"/>
                                        </p:tgtEl>
                                        <p:attrNameLst>
                                          <p:attrName>ppt_y</p:attrName>
                                        </p:attrNameLst>
                                      </p:cBhvr>
                                      <p:tavLst>
                                        <p:tav tm="0">
                                          <p:val>
                                            <p:strVal val="ppt_y"/>
                                          </p:val>
                                        </p:tav>
                                        <p:tav tm="100000">
                                          <p:val>
                                            <p:strVal val="ppt_y"/>
                                          </p:val>
                                        </p:tav>
                                      </p:tavLst>
                                    </p:anim>
                                    <p:set>
                                      <p:cBhvr>
                                        <p:cTn id="30" dur="1" fill="hold">
                                          <p:stCondLst>
                                            <p:cond delay="499"/>
                                          </p:stCondLst>
                                        </p:cTn>
                                        <p:tgtEl>
                                          <p:spTgt spid="69663"/>
                                        </p:tgtEl>
                                        <p:attrNameLst>
                                          <p:attrName>style.visibility</p:attrName>
                                        </p:attrNameLst>
                                      </p:cBhvr>
                                      <p:to>
                                        <p:strVal val="hidden"/>
                                      </p:to>
                                    </p:set>
                                  </p:childTnLst>
                                </p:cTn>
                              </p:par>
                              <p:par>
                                <p:cTn id="31" presetID="2" presetClass="exit" presetSubtype="2" fill="hold" nodeType="withEffect">
                                  <p:stCondLst>
                                    <p:cond delay="0"/>
                                  </p:stCondLst>
                                  <p:childTnLst>
                                    <p:anim calcmode="lin" valueType="num">
                                      <p:cBhvr additive="base">
                                        <p:cTn id="32" dur="500"/>
                                        <p:tgtEl>
                                          <p:spTgt spid="69655"/>
                                        </p:tgtEl>
                                        <p:attrNameLst>
                                          <p:attrName>ppt_x</p:attrName>
                                        </p:attrNameLst>
                                      </p:cBhvr>
                                      <p:tavLst>
                                        <p:tav tm="0">
                                          <p:val>
                                            <p:strVal val="ppt_x"/>
                                          </p:val>
                                        </p:tav>
                                        <p:tav tm="100000">
                                          <p:val>
                                            <p:strVal val="1+ppt_w/2"/>
                                          </p:val>
                                        </p:tav>
                                      </p:tavLst>
                                    </p:anim>
                                    <p:anim calcmode="lin" valueType="num">
                                      <p:cBhvr additive="base">
                                        <p:cTn id="33" dur="500"/>
                                        <p:tgtEl>
                                          <p:spTgt spid="69655"/>
                                        </p:tgtEl>
                                        <p:attrNameLst>
                                          <p:attrName>ppt_y</p:attrName>
                                        </p:attrNameLst>
                                      </p:cBhvr>
                                      <p:tavLst>
                                        <p:tav tm="0">
                                          <p:val>
                                            <p:strVal val="ppt_y"/>
                                          </p:val>
                                        </p:tav>
                                        <p:tav tm="100000">
                                          <p:val>
                                            <p:strVal val="ppt_y"/>
                                          </p:val>
                                        </p:tav>
                                      </p:tavLst>
                                    </p:anim>
                                    <p:set>
                                      <p:cBhvr>
                                        <p:cTn id="34" dur="1" fill="hold">
                                          <p:stCondLst>
                                            <p:cond delay="499"/>
                                          </p:stCondLst>
                                        </p:cTn>
                                        <p:tgtEl>
                                          <p:spTgt spid="69655"/>
                                        </p:tgtEl>
                                        <p:attrNameLst>
                                          <p:attrName>style.visibility</p:attrName>
                                        </p:attrNameLst>
                                      </p:cBhvr>
                                      <p:to>
                                        <p:strVal val="hidden"/>
                                      </p:to>
                                    </p:set>
                                  </p:childTnLst>
                                </p:cTn>
                              </p:par>
                              <p:par>
                                <p:cTn id="35" presetID="2" presetClass="exit" presetSubtype="2" fill="hold" nodeType="withEffect">
                                  <p:stCondLst>
                                    <p:cond delay="0"/>
                                  </p:stCondLst>
                                  <p:childTnLst>
                                    <p:anim calcmode="lin" valueType="num">
                                      <p:cBhvr additive="base">
                                        <p:cTn id="36" dur="500"/>
                                        <p:tgtEl>
                                          <p:spTgt spid="69656"/>
                                        </p:tgtEl>
                                        <p:attrNameLst>
                                          <p:attrName>ppt_x</p:attrName>
                                        </p:attrNameLst>
                                      </p:cBhvr>
                                      <p:tavLst>
                                        <p:tav tm="0">
                                          <p:val>
                                            <p:strVal val="ppt_x"/>
                                          </p:val>
                                        </p:tav>
                                        <p:tav tm="100000">
                                          <p:val>
                                            <p:strVal val="1+ppt_w/2"/>
                                          </p:val>
                                        </p:tav>
                                      </p:tavLst>
                                    </p:anim>
                                    <p:anim calcmode="lin" valueType="num">
                                      <p:cBhvr additive="base">
                                        <p:cTn id="37" dur="500"/>
                                        <p:tgtEl>
                                          <p:spTgt spid="69656"/>
                                        </p:tgtEl>
                                        <p:attrNameLst>
                                          <p:attrName>ppt_y</p:attrName>
                                        </p:attrNameLst>
                                      </p:cBhvr>
                                      <p:tavLst>
                                        <p:tav tm="0">
                                          <p:val>
                                            <p:strVal val="ppt_y"/>
                                          </p:val>
                                        </p:tav>
                                        <p:tav tm="100000">
                                          <p:val>
                                            <p:strVal val="ppt_y"/>
                                          </p:val>
                                        </p:tav>
                                      </p:tavLst>
                                    </p:anim>
                                    <p:set>
                                      <p:cBhvr>
                                        <p:cTn id="38" dur="1" fill="hold">
                                          <p:stCondLst>
                                            <p:cond delay="499"/>
                                          </p:stCondLst>
                                        </p:cTn>
                                        <p:tgtEl>
                                          <p:spTgt spid="69656"/>
                                        </p:tgtEl>
                                        <p:attrNameLst>
                                          <p:attrName>style.visibility</p:attrName>
                                        </p:attrNameLst>
                                      </p:cBhvr>
                                      <p:to>
                                        <p:strVal val="hidden"/>
                                      </p:to>
                                    </p:set>
                                  </p:childTnLst>
                                </p:cTn>
                              </p:par>
                              <p:par>
                                <p:cTn id="39" presetID="2" presetClass="exit" presetSubtype="2" fill="hold" grpId="0" nodeType="withEffect">
                                  <p:stCondLst>
                                    <p:cond delay="0"/>
                                  </p:stCondLst>
                                  <p:childTnLst>
                                    <p:anim calcmode="lin" valueType="num">
                                      <p:cBhvr additive="base">
                                        <p:cTn id="40" dur="500"/>
                                        <p:tgtEl>
                                          <p:spTgt spid="69659"/>
                                        </p:tgtEl>
                                        <p:attrNameLst>
                                          <p:attrName>ppt_x</p:attrName>
                                        </p:attrNameLst>
                                      </p:cBhvr>
                                      <p:tavLst>
                                        <p:tav tm="0">
                                          <p:val>
                                            <p:strVal val="ppt_x"/>
                                          </p:val>
                                        </p:tav>
                                        <p:tav tm="100000">
                                          <p:val>
                                            <p:strVal val="1+ppt_w/2"/>
                                          </p:val>
                                        </p:tav>
                                      </p:tavLst>
                                    </p:anim>
                                    <p:anim calcmode="lin" valueType="num">
                                      <p:cBhvr additive="base">
                                        <p:cTn id="41" dur="500"/>
                                        <p:tgtEl>
                                          <p:spTgt spid="69659"/>
                                        </p:tgtEl>
                                        <p:attrNameLst>
                                          <p:attrName>ppt_y</p:attrName>
                                        </p:attrNameLst>
                                      </p:cBhvr>
                                      <p:tavLst>
                                        <p:tav tm="0">
                                          <p:val>
                                            <p:strVal val="ppt_y"/>
                                          </p:val>
                                        </p:tav>
                                        <p:tav tm="100000">
                                          <p:val>
                                            <p:strVal val="ppt_y"/>
                                          </p:val>
                                        </p:tav>
                                      </p:tavLst>
                                    </p:anim>
                                    <p:set>
                                      <p:cBhvr>
                                        <p:cTn id="42" dur="1" fill="hold">
                                          <p:stCondLst>
                                            <p:cond delay="499"/>
                                          </p:stCondLst>
                                        </p:cTn>
                                        <p:tgtEl>
                                          <p:spTgt spid="69659"/>
                                        </p:tgtEl>
                                        <p:attrNameLst>
                                          <p:attrName>style.visibility</p:attrName>
                                        </p:attrNameLst>
                                      </p:cBhvr>
                                      <p:to>
                                        <p:strVal val="hidden"/>
                                      </p:to>
                                    </p:set>
                                  </p:childTnLst>
                                </p:cTn>
                              </p:par>
                              <p:par>
                                <p:cTn id="43" presetID="2" presetClass="exit" presetSubtype="2" fill="hold" grpId="0" nodeType="withEffect">
                                  <p:stCondLst>
                                    <p:cond delay="0"/>
                                  </p:stCondLst>
                                  <p:childTnLst>
                                    <p:anim calcmode="lin" valueType="num">
                                      <p:cBhvr additive="base">
                                        <p:cTn id="44" dur="500"/>
                                        <p:tgtEl>
                                          <p:spTgt spid="2"/>
                                        </p:tgtEl>
                                        <p:attrNameLst>
                                          <p:attrName>ppt_x</p:attrName>
                                        </p:attrNameLst>
                                      </p:cBhvr>
                                      <p:tavLst>
                                        <p:tav tm="0">
                                          <p:val>
                                            <p:strVal val="ppt_x"/>
                                          </p:val>
                                        </p:tav>
                                        <p:tav tm="100000">
                                          <p:val>
                                            <p:strVal val="1+ppt_w/2"/>
                                          </p:val>
                                        </p:tav>
                                      </p:tavLst>
                                    </p:anim>
                                    <p:anim calcmode="lin" valueType="num">
                                      <p:cBhvr additive="base">
                                        <p:cTn id="45" dur="500"/>
                                        <p:tgtEl>
                                          <p:spTgt spid="2"/>
                                        </p:tgtEl>
                                        <p:attrNameLst>
                                          <p:attrName>ppt_y</p:attrName>
                                        </p:attrNameLst>
                                      </p:cBhvr>
                                      <p:tavLst>
                                        <p:tav tm="0">
                                          <p:val>
                                            <p:strVal val="ppt_y"/>
                                          </p:val>
                                        </p:tav>
                                        <p:tav tm="100000">
                                          <p:val>
                                            <p:strVal val="ppt_y"/>
                                          </p:val>
                                        </p:tav>
                                      </p:tavLst>
                                    </p:anim>
                                    <p:set>
                                      <p:cBhvr>
                                        <p:cTn id="46" dur="1" fill="hold">
                                          <p:stCondLst>
                                            <p:cond delay="499"/>
                                          </p:stCondLst>
                                        </p:cTn>
                                        <p:tgtEl>
                                          <p:spTgt spid="2"/>
                                        </p:tgtEl>
                                        <p:attrNameLst>
                                          <p:attrName>style.visibility</p:attrName>
                                        </p:attrNameLst>
                                      </p:cBhvr>
                                      <p:to>
                                        <p:strVal val="hidden"/>
                                      </p:to>
                                    </p:set>
                                  </p:childTnLst>
                                </p:cTn>
                              </p:par>
                              <p:par>
                                <p:cTn id="47" presetID="2" presetClass="exit" presetSubtype="2" fill="hold" grpId="0" nodeType="withEffect">
                                  <p:stCondLst>
                                    <p:cond delay="0"/>
                                  </p:stCondLst>
                                  <p:childTnLst>
                                    <p:anim calcmode="lin" valueType="num">
                                      <p:cBhvr additive="base">
                                        <p:cTn id="48" dur="500"/>
                                        <p:tgtEl>
                                          <p:spTgt spid="210954"/>
                                        </p:tgtEl>
                                        <p:attrNameLst>
                                          <p:attrName>ppt_x</p:attrName>
                                        </p:attrNameLst>
                                      </p:cBhvr>
                                      <p:tavLst>
                                        <p:tav tm="0">
                                          <p:val>
                                            <p:strVal val="ppt_x"/>
                                          </p:val>
                                        </p:tav>
                                        <p:tav tm="100000">
                                          <p:val>
                                            <p:strVal val="1+ppt_w/2"/>
                                          </p:val>
                                        </p:tav>
                                      </p:tavLst>
                                    </p:anim>
                                    <p:anim calcmode="lin" valueType="num">
                                      <p:cBhvr additive="base">
                                        <p:cTn id="49" dur="500"/>
                                        <p:tgtEl>
                                          <p:spTgt spid="210954"/>
                                        </p:tgtEl>
                                        <p:attrNameLst>
                                          <p:attrName>ppt_y</p:attrName>
                                        </p:attrNameLst>
                                      </p:cBhvr>
                                      <p:tavLst>
                                        <p:tav tm="0">
                                          <p:val>
                                            <p:strVal val="ppt_y"/>
                                          </p:val>
                                        </p:tav>
                                        <p:tav tm="100000">
                                          <p:val>
                                            <p:strVal val="ppt_y"/>
                                          </p:val>
                                        </p:tav>
                                      </p:tavLst>
                                    </p:anim>
                                    <p:set>
                                      <p:cBhvr>
                                        <p:cTn id="50" dur="1" fill="hold">
                                          <p:stCondLst>
                                            <p:cond delay="499"/>
                                          </p:stCondLst>
                                        </p:cTn>
                                        <p:tgtEl>
                                          <p:spTgt spid="210954"/>
                                        </p:tgtEl>
                                        <p:attrNameLst>
                                          <p:attrName>style.visibility</p:attrName>
                                        </p:attrNameLst>
                                      </p:cBhvr>
                                      <p:to>
                                        <p:strVal val="hidden"/>
                                      </p:to>
                                    </p:set>
                                  </p:childTnLst>
                                </p:cTn>
                              </p:par>
                              <p:par>
                                <p:cTn id="51" presetID="2" presetClass="exit" presetSubtype="2" fill="hold" grpId="1" nodeType="withEffect">
                                  <p:stCondLst>
                                    <p:cond delay="0"/>
                                  </p:stCondLst>
                                  <p:childTnLst>
                                    <p:anim calcmode="lin" valueType="num">
                                      <p:cBhvr additive="base">
                                        <p:cTn id="52" dur="500"/>
                                        <p:tgtEl>
                                          <p:spTgt spid="69666"/>
                                        </p:tgtEl>
                                        <p:attrNameLst>
                                          <p:attrName>ppt_x</p:attrName>
                                        </p:attrNameLst>
                                      </p:cBhvr>
                                      <p:tavLst>
                                        <p:tav tm="0">
                                          <p:val>
                                            <p:strVal val="ppt_x"/>
                                          </p:val>
                                        </p:tav>
                                        <p:tav tm="100000">
                                          <p:val>
                                            <p:strVal val="1+ppt_w/2"/>
                                          </p:val>
                                        </p:tav>
                                      </p:tavLst>
                                    </p:anim>
                                    <p:anim calcmode="lin" valueType="num">
                                      <p:cBhvr additive="base">
                                        <p:cTn id="53" dur="500"/>
                                        <p:tgtEl>
                                          <p:spTgt spid="69666"/>
                                        </p:tgtEl>
                                        <p:attrNameLst>
                                          <p:attrName>ppt_y</p:attrName>
                                        </p:attrNameLst>
                                      </p:cBhvr>
                                      <p:tavLst>
                                        <p:tav tm="0">
                                          <p:val>
                                            <p:strVal val="ppt_y"/>
                                          </p:val>
                                        </p:tav>
                                        <p:tav tm="100000">
                                          <p:val>
                                            <p:strVal val="ppt_y"/>
                                          </p:val>
                                        </p:tav>
                                      </p:tavLst>
                                    </p:anim>
                                    <p:set>
                                      <p:cBhvr>
                                        <p:cTn id="54" dur="1" fill="hold">
                                          <p:stCondLst>
                                            <p:cond delay="499"/>
                                          </p:stCondLst>
                                        </p:cTn>
                                        <p:tgtEl>
                                          <p:spTgt spid="69666"/>
                                        </p:tgtEl>
                                        <p:attrNameLst>
                                          <p:attrName>style.visibility</p:attrName>
                                        </p:attrNameLst>
                                      </p:cBhvr>
                                      <p:to>
                                        <p:strVal val="hidden"/>
                                      </p:to>
                                    </p:set>
                                  </p:childTnLst>
                                </p:cTn>
                              </p:par>
                              <p:par>
                                <p:cTn id="55" presetID="2" presetClass="exit" presetSubtype="2" fill="hold" grpId="1" nodeType="withEffect">
                                  <p:stCondLst>
                                    <p:cond delay="0"/>
                                  </p:stCondLst>
                                  <p:childTnLst>
                                    <p:anim calcmode="lin" valueType="num">
                                      <p:cBhvr additive="base">
                                        <p:cTn id="56" dur="500"/>
                                        <p:tgtEl>
                                          <p:spTgt spid="69667"/>
                                        </p:tgtEl>
                                        <p:attrNameLst>
                                          <p:attrName>ppt_x</p:attrName>
                                        </p:attrNameLst>
                                      </p:cBhvr>
                                      <p:tavLst>
                                        <p:tav tm="0">
                                          <p:val>
                                            <p:strVal val="ppt_x"/>
                                          </p:val>
                                        </p:tav>
                                        <p:tav tm="100000">
                                          <p:val>
                                            <p:strVal val="1+ppt_w/2"/>
                                          </p:val>
                                        </p:tav>
                                      </p:tavLst>
                                    </p:anim>
                                    <p:anim calcmode="lin" valueType="num">
                                      <p:cBhvr additive="base">
                                        <p:cTn id="57" dur="500"/>
                                        <p:tgtEl>
                                          <p:spTgt spid="69667"/>
                                        </p:tgtEl>
                                        <p:attrNameLst>
                                          <p:attrName>ppt_y</p:attrName>
                                        </p:attrNameLst>
                                      </p:cBhvr>
                                      <p:tavLst>
                                        <p:tav tm="0">
                                          <p:val>
                                            <p:strVal val="ppt_y"/>
                                          </p:val>
                                        </p:tav>
                                        <p:tav tm="100000">
                                          <p:val>
                                            <p:strVal val="ppt_y"/>
                                          </p:val>
                                        </p:tav>
                                      </p:tavLst>
                                    </p:anim>
                                    <p:set>
                                      <p:cBhvr>
                                        <p:cTn id="58" dur="1" fill="hold">
                                          <p:stCondLst>
                                            <p:cond delay="499"/>
                                          </p:stCondLst>
                                        </p:cTn>
                                        <p:tgtEl>
                                          <p:spTgt spid="69667"/>
                                        </p:tgtEl>
                                        <p:attrNameLst>
                                          <p:attrName>style.visibility</p:attrName>
                                        </p:attrNameLst>
                                      </p:cBhvr>
                                      <p:to>
                                        <p:strVal val="hidden"/>
                                      </p:to>
                                    </p:set>
                                  </p:childTnLst>
                                </p:cTn>
                              </p:par>
                              <p:par>
                                <p:cTn id="59" presetID="2" presetClass="exit" presetSubtype="2" fill="hold" grpId="0" nodeType="withEffect">
                                  <p:stCondLst>
                                    <p:cond delay="0"/>
                                  </p:stCondLst>
                                  <p:childTnLst>
                                    <p:anim calcmode="lin" valueType="num">
                                      <p:cBhvr additive="base">
                                        <p:cTn id="60" dur="500"/>
                                        <p:tgtEl>
                                          <p:spTgt spid="3"/>
                                        </p:tgtEl>
                                        <p:attrNameLst>
                                          <p:attrName>ppt_x</p:attrName>
                                        </p:attrNameLst>
                                      </p:cBhvr>
                                      <p:tavLst>
                                        <p:tav tm="0">
                                          <p:val>
                                            <p:strVal val="ppt_x"/>
                                          </p:val>
                                        </p:tav>
                                        <p:tav tm="100000">
                                          <p:val>
                                            <p:strVal val="1+ppt_w/2"/>
                                          </p:val>
                                        </p:tav>
                                      </p:tavLst>
                                    </p:anim>
                                    <p:anim calcmode="lin" valueType="num">
                                      <p:cBhvr additive="base">
                                        <p:cTn id="61" dur="500"/>
                                        <p:tgtEl>
                                          <p:spTgt spid="3"/>
                                        </p:tgtEl>
                                        <p:attrNameLst>
                                          <p:attrName>ppt_y</p:attrName>
                                        </p:attrNameLst>
                                      </p:cBhvr>
                                      <p:tavLst>
                                        <p:tav tm="0">
                                          <p:val>
                                            <p:strVal val="ppt_y"/>
                                          </p:val>
                                        </p:tav>
                                        <p:tav tm="100000">
                                          <p:val>
                                            <p:strVal val="ppt_y"/>
                                          </p:val>
                                        </p:tav>
                                      </p:tavLst>
                                    </p:anim>
                                    <p:set>
                                      <p:cBhvr>
                                        <p:cTn id="62" dur="1" fill="hold">
                                          <p:stCondLst>
                                            <p:cond delay="499"/>
                                          </p:stCondLst>
                                        </p:cTn>
                                        <p:tgtEl>
                                          <p:spTgt spid="3"/>
                                        </p:tgtEl>
                                        <p:attrNameLst>
                                          <p:attrName>style.visibility</p:attrName>
                                        </p:attrNameLst>
                                      </p:cBhvr>
                                      <p:to>
                                        <p:strVal val="hidden"/>
                                      </p:to>
                                    </p:set>
                                  </p:childTnLst>
                                </p:cTn>
                              </p:par>
                              <p:par>
                                <p:cTn id="63" presetID="2" presetClass="entr" presetSubtype="8" fill="hold" grpId="0" nodeType="withEffect">
                                  <p:stCondLst>
                                    <p:cond delay="0"/>
                                  </p:stCondLst>
                                  <p:childTnLst>
                                    <p:set>
                                      <p:cBhvr>
                                        <p:cTn id="64" dur="1" fill="hold">
                                          <p:stCondLst>
                                            <p:cond delay="0"/>
                                          </p:stCondLst>
                                        </p:cTn>
                                        <p:tgtEl>
                                          <p:spTgt spid="210953"/>
                                        </p:tgtEl>
                                        <p:attrNameLst>
                                          <p:attrName>style.visibility</p:attrName>
                                        </p:attrNameLst>
                                      </p:cBhvr>
                                      <p:to>
                                        <p:strVal val="visible"/>
                                      </p:to>
                                    </p:set>
                                    <p:anim calcmode="lin" valueType="num">
                                      <p:cBhvr additive="base">
                                        <p:cTn id="65" dur="500" fill="hold"/>
                                        <p:tgtEl>
                                          <p:spTgt spid="210953"/>
                                        </p:tgtEl>
                                        <p:attrNameLst>
                                          <p:attrName>ppt_x</p:attrName>
                                        </p:attrNameLst>
                                      </p:cBhvr>
                                      <p:tavLst>
                                        <p:tav tm="0">
                                          <p:val>
                                            <p:strVal val="0-#ppt_w/2"/>
                                          </p:val>
                                        </p:tav>
                                        <p:tav tm="100000">
                                          <p:val>
                                            <p:strVal val="#ppt_x"/>
                                          </p:val>
                                        </p:tav>
                                      </p:tavLst>
                                    </p:anim>
                                    <p:anim calcmode="lin" valueType="num">
                                      <p:cBhvr additive="base">
                                        <p:cTn id="66" dur="500" fill="hold"/>
                                        <p:tgtEl>
                                          <p:spTgt spid="210953"/>
                                        </p:tgtEl>
                                        <p:attrNameLst>
                                          <p:attrName>ppt_y</p:attrName>
                                        </p:attrNameLst>
                                      </p:cBhvr>
                                      <p:tavLst>
                                        <p:tav tm="0">
                                          <p:val>
                                            <p:strVal val="#ppt_y"/>
                                          </p:val>
                                        </p:tav>
                                        <p:tav tm="100000">
                                          <p:val>
                                            <p:strVal val="#ppt_y"/>
                                          </p:val>
                                        </p:tav>
                                      </p:tavLst>
                                    </p:anim>
                                  </p:childTnLst>
                                </p:cTn>
                              </p:par>
                              <p:par>
                                <p:cTn id="67" presetID="2" presetClass="entr" presetSubtype="8" fill="hold" grpId="0" nodeType="withEffect">
                                  <p:stCondLst>
                                    <p:cond delay="0"/>
                                  </p:stCondLst>
                                  <p:childTnLst>
                                    <p:set>
                                      <p:cBhvr>
                                        <p:cTn id="68" dur="1" fill="hold">
                                          <p:stCondLst>
                                            <p:cond delay="0"/>
                                          </p:stCondLst>
                                        </p:cTn>
                                        <p:tgtEl>
                                          <p:spTgt spid="5"/>
                                        </p:tgtEl>
                                        <p:attrNameLst>
                                          <p:attrName>style.visibility</p:attrName>
                                        </p:attrNameLst>
                                      </p:cBhvr>
                                      <p:to>
                                        <p:strVal val="visible"/>
                                      </p:to>
                                    </p:set>
                                    <p:anim calcmode="lin" valueType="num">
                                      <p:cBhvr additive="base">
                                        <p:cTn id="69" dur="500" fill="hold"/>
                                        <p:tgtEl>
                                          <p:spTgt spid="5"/>
                                        </p:tgtEl>
                                        <p:attrNameLst>
                                          <p:attrName>ppt_x</p:attrName>
                                        </p:attrNameLst>
                                      </p:cBhvr>
                                      <p:tavLst>
                                        <p:tav tm="0">
                                          <p:val>
                                            <p:strVal val="0-#ppt_w/2"/>
                                          </p:val>
                                        </p:tav>
                                        <p:tav tm="100000">
                                          <p:val>
                                            <p:strVal val="#ppt_x"/>
                                          </p:val>
                                        </p:tav>
                                      </p:tavLst>
                                    </p:anim>
                                    <p:anim calcmode="lin" valueType="num">
                                      <p:cBhvr additive="base">
                                        <p:cTn id="70"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54" grpId="0" animBg="1"/>
      <p:bldP spid="2" grpId="0" animBg="1"/>
      <p:bldP spid="210953" grpId="0" animBg="1"/>
      <p:bldP spid="3" grpId="0" animBg="1"/>
      <p:bldP spid="4" grpId="0" animBg="1"/>
      <p:bldP spid="5" grpId="0" animBg="1"/>
      <p:bldP spid="69659" grpId="0" animBg="1"/>
      <p:bldP spid="69666" grpId="0"/>
      <p:bldP spid="69666" grpId="1"/>
      <p:bldP spid="69667" grpId="0"/>
      <p:bldP spid="69667" grpId="1"/>
    </p:bldLst>
  </p:timing>
</p:sld>
</file>

<file path=ppt/slides/slide2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0" name="Rectangle 2"/>
          <p:cNvSpPr>
            <a:spLocks noGrp="1" noChangeArrowheads="1"/>
          </p:cNvSpPr>
          <p:nvPr>
            <p:ph type="title" idx="4294967295"/>
          </p:nvPr>
        </p:nvSpPr>
        <p:spPr>
          <a:xfrm>
            <a:off x="1350963" y="228600"/>
            <a:ext cx="7793037" cy="1462088"/>
          </a:xfrm>
        </p:spPr>
        <p:txBody>
          <a:bodyPr/>
          <a:lstStyle/>
          <a:p>
            <a:pPr eaLnBrk="1" hangingPunct="1"/>
            <a:r>
              <a:rPr lang="en-US" sz="3600" b="1" smtClean="0"/>
              <a:t>Experimental Results- </a:t>
            </a:r>
            <a:br>
              <a:rPr lang="en-US" sz="3600" b="1" smtClean="0"/>
            </a:br>
            <a:r>
              <a:rPr lang="en-US" sz="3600" b="1" smtClean="0"/>
              <a:t>GEDI 1-pop Imputation</a:t>
            </a:r>
            <a:endParaRPr lang="en-US" sz="3600" smtClean="0"/>
          </a:p>
        </p:txBody>
      </p:sp>
      <p:pic>
        <p:nvPicPr>
          <p:cNvPr id="48131" name="Picture 5"/>
          <p:cNvPicPr>
            <a:picLocks noChangeAspect="1" noChangeArrowheads="1"/>
          </p:cNvPicPr>
          <p:nvPr/>
        </p:nvPicPr>
        <p:blipFill>
          <a:blip r:embed="rId2" cstate="print"/>
          <a:srcRect/>
          <a:stretch>
            <a:fillRect/>
          </a:stretch>
        </p:blipFill>
        <p:spPr bwMode="auto">
          <a:xfrm>
            <a:off x="838200" y="2057400"/>
            <a:ext cx="8124825" cy="4610100"/>
          </a:xfrm>
          <a:prstGeom prst="rect">
            <a:avLst/>
          </a:prstGeom>
          <a:noFill/>
          <a:ln w="9525" algn="ctr">
            <a:noFill/>
            <a:miter lim="800000"/>
            <a:headEnd/>
            <a:tailEnd/>
          </a:ln>
        </p:spPr>
      </p:pic>
      <p:sp>
        <p:nvSpPr>
          <p:cNvPr id="48132" name="TextBox 3"/>
          <p:cNvSpPr txBox="1">
            <a:spLocks noChangeArrowheads="1"/>
          </p:cNvSpPr>
          <p:nvPr/>
        </p:nvSpPr>
        <p:spPr bwMode="auto">
          <a:xfrm>
            <a:off x="381000" y="2362200"/>
            <a:ext cx="2286000" cy="1600200"/>
          </a:xfrm>
          <a:prstGeom prst="rect">
            <a:avLst/>
          </a:prstGeom>
          <a:noFill/>
          <a:ln w="9525">
            <a:noFill/>
            <a:miter lim="800000"/>
            <a:headEnd/>
            <a:tailEnd/>
          </a:ln>
        </p:spPr>
        <p:txBody>
          <a:bodyPr>
            <a:spAutoFit/>
          </a:bodyPr>
          <a:lstStyle/>
          <a:p>
            <a:pPr algn="ctr" eaLnBrk="0" hangingPunct="0"/>
            <a:r>
              <a:rPr lang="en-US" dirty="0"/>
              <a:t>1,444 individuals trained on HAPMAP CEU haplotype reference panel</a:t>
            </a:r>
          </a:p>
          <a:p>
            <a:pPr algn="ctr" eaLnBrk="0" hangingPunct="0"/>
            <a:endParaRPr lang="en-US" dirty="0"/>
          </a:p>
          <a:p>
            <a:pPr algn="ctr" eaLnBrk="0" hangingPunct="0"/>
            <a:r>
              <a:rPr lang="en-US" dirty="0"/>
              <a:t>Imputed (after masking) 1% of SNPs on chromosome 22</a:t>
            </a:r>
          </a:p>
        </p:txBody>
      </p:sp>
      <p:sp>
        <p:nvSpPr>
          <p:cNvPr id="48133" name="Line 6">
            <a:hlinkClick r:id="rId3" action="ppaction://hlinksldjump"/>
          </p:cNvPr>
          <p:cNvSpPr>
            <a:spLocks noChangeShapeType="1"/>
          </p:cNvSpPr>
          <p:nvPr/>
        </p:nvSpPr>
        <p:spPr bwMode="auto">
          <a:xfrm flipV="1">
            <a:off x="8915400" y="6172200"/>
            <a:ext cx="0" cy="533400"/>
          </a:xfrm>
          <a:prstGeom prst="line">
            <a:avLst/>
          </a:prstGeom>
          <a:noFill/>
          <a:ln w="57150">
            <a:solidFill>
              <a:schemeClr val="tx1"/>
            </a:solidFill>
            <a:round/>
            <a:headEnd/>
            <a:tailEnd type="triangle" w="med" len="med"/>
          </a:ln>
        </p:spPr>
        <p:txBody>
          <a:bodyPr/>
          <a:lstStyle/>
          <a:p>
            <a:endParaRPr lang="en-US"/>
          </a:p>
        </p:txBody>
      </p:sp>
      <p:sp>
        <p:nvSpPr>
          <p:cNvPr id="6" name="Slide Number Placeholder 5"/>
          <p:cNvSpPr>
            <a:spLocks noGrp="1"/>
          </p:cNvSpPr>
          <p:nvPr>
            <p:ph type="sldNum" sz="quarter" idx="12"/>
          </p:nvPr>
        </p:nvSpPr>
        <p:spPr/>
        <p:txBody>
          <a:bodyPr/>
          <a:lstStyle/>
          <a:p>
            <a:pPr>
              <a:defRPr/>
            </a:pPr>
            <a:fld id="{193C4F32-5F53-4DA8-A041-9089F3E61399}" type="slidenum">
              <a:rPr lang="en-US" smtClean="0"/>
              <a:pPr>
                <a:defRPr/>
              </a:pPr>
              <a:t>253</a:t>
            </a:fld>
            <a:endParaRPr lang="en-US"/>
          </a:p>
        </p:txBody>
      </p:sp>
    </p:spTree>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4" name="Rectangle 2"/>
          <p:cNvSpPr>
            <a:spLocks noGrp="1" noChangeArrowheads="1"/>
          </p:cNvSpPr>
          <p:nvPr>
            <p:ph type="title" idx="4294967295"/>
          </p:nvPr>
        </p:nvSpPr>
        <p:spPr>
          <a:xfrm>
            <a:off x="1350963" y="214313"/>
            <a:ext cx="7793037" cy="1462087"/>
          </a:xfrm>
        </p:spPr>
        <p:txBody>
          <a:bodyPr/>
          <a:lstStyle/>
          <a:p>
            <a:pPr eaLnBrk="1" hangingPunct="1"/>
            <a:r>
              <a:rPr lang="en-US" smtClean="0"/>
              <a:t>Helper Slide-Software Overview</a:t>
            </a:r>
          </a:p>
        </p:txBody>
      </p:sp>
      <p:sp>
        <p:nvSpPr>
          <p:cNvPr id="49155" name="Rectangle 3"/>
          <p:cNvSpPr>
            <a:spLocks noGrp="1" noChangeArrowheads="1"/>
          </p:cNvSpPr>
          <p:nvPr>
            <p:ph type="body" idx="4294967295"/>
          </p:nvPr>
        </p:nvSpPr>
        <p:spPr>
          <a:xfrm>
            <a:off x="1371600" y="1981200"/>
            <a:ext cx="7772400" cy="4114800"/>
          </a:xfrm>
        </p:spPr>
        <p:txBody>
          <a:bodyPr/>
          <a:lstStyle/>
          <a:p>
            <a:pPr eaLnBrk="1" hangingPunct="1">
              <a:lnSpc>
                <a:spcPct val="90000"/>
              </a:lnSpc>
            </a:pPr>
            <a:r>
              <a:rPr lang="en-US" sz="2400" dirty="0" smtClean="0"/>
              <a:t>Only Require information about ancestral allele frequencies:</a:t>
            </a:r>
          </a:p>
          <a:p>
            <a:pPr lvl="1" eaLnBrk="1" hangingPunct="1">
              <a:lnSpc>
                <a:spcPct val="90000"/>
              </a:lnSpc>
            </a:pPr>
            <a:r>
              <a:rPr lang="en-US" sz="2000" dirty="0" smtClean="0"/>
              <a:t>LAMP</a:t>
            </a:r>
          </a:p>
          <a:p>
            <a:pPr lvl="1" eaLnBrk="1" hangingPunct="1">
              <a:lnSpc>
                <a:spcPct val="90000"/>
              </a:lnSpc>
            </a:pPr>
            <a:r>
              <a:rPr lang="en-US" sz="2000" dirty="0" smtClean="0"/>
              <a:t>WINPOP</a:t>
            </a:r>
          </a:p>
          <a:p>
            <a:pPr lvl="1" eaLnBrk="1" hangingPunct="1">
              <a:lnSpc>
                <a:spcPct val="90000"/>
              </a:lnSpc>
            </a:pPr>
            <a:r>
              <a:rPr lang="en-US" sz="2000" dirty="0" smtClean="0"/>
              <a:t>SWITCH (HMM-Based)</a:t>
            </a:r>
          </a:p>
          <a:p>
            <a:pPr eaLnBrk="1" hangingPunct="1">
              <a:lnSpc>
                <a:spcPct val="90000"/>
              </a:lnSpc>
            </a:pPr>
            <a:r>
              <a:rPr lang="en-US" sz="2400" dirty="0" smtClean="0"/>
              <a:t>Only require ancestral allele frequencies &amp; genotypes </a:t>
            </a:r>
          </a:p>
          <a:p>
            <a:pPr lvl="1" eaLnBrk="1" hangingPunct="1">
              <a:lnSpc>
                <a:spcPct val="90000"/>
              </a:lnSpc>
            </a:pPr>
            <a:r>
              <a:rPr lang="en-US" sz="2000" dirty="0" smtClean="0"/>
              <a:t>SABER (HMM-Based)</a:t>
            </a:r>
          </a:p>
          <a:p>
            <a:pPr eaLnBrk="1" hangingPunct="1">
              <a:lnSpc>
                <a:spcPct val="90000"/>
              </a:lnSpc>
            </a:pPr>
            <a:r>
              <a:rPr lang="en-US" sz="2400" dirty="0" smtClean="0"/>
              <a:t>Additionally use ancestral haplotype information:</a:t>
            </a:r>
          </a:p>
          <a:p>
            <a:pPr lvl="1" eaLnBrk="1" hangingPunct="1">
              <a:lnSpc>
                <a:spcPct val="90000"/>
              </a:lnSpc>
            </a:pPr>
            <a:r>
              <a:rPr lang="en-US" sz="2000" dirty="0" smtClean="0"/>
              <a:t>HAPAA (HMM-Based)</a:t>
            </a:r>
          </a:p>
          <a:p>
            <a:pPr lvl="1" eaLnBrk="1" hangingPunct="1">
              <a:lnSpc>
                <a:spcPct val="90000"/>
              </a:lnSpc>
            </a:pPr>
            <a:r>
              <a:rPr lang="en-US" sz="2000" dirty="0" smtClean="0"/>
              <a:t>GEDI-ADMX (HMM-Based)</a:t>
            </a:r>
          </a:p>
          <a:p>
            <a:pPr eaLnBrk="1" hangingPunct="1">
              <a:lnSpc>
                <a:spcPct val="90000"/>
              </a:lnSpc>
            </a:pPr>
            <a:endParaRPr lang="en-US" sz="2400" dirty="0" smtClean="0"/>
          </a:p>
        </p:txBody>
      </p:sp>
      <p:sp>
        <p:nvSpPr>
          <p:cNvPr id="49156" name="Line 4">
            <a:hlinkClick r:id="rId2" action="ppaction://hlinksldjump"/>
          </p:cNvPr>
          <p:cNvSpPr>
            <a:spLocks noChangeShapeType="1"/>
          </p:cNvSpPr>
          <p:nvPr/>
        </p:nvSpPr>
        <p:spPr bwMode="auto">
          <a:xfrm flipV="1">
            <a:off x="8458200" y="5638800"/>
            <a:ext cx="0" cy="533400"/>
          </a:xfrm>
          <a:prstGeom prst="line">
            <a:avLst/>
          </a:prstGeom>
          <a:noFill/>
          <a:ln w="57150">
            <a:solidFill>
              <a:schemeClr val="tx1"/>
            </a:solidFill>
            <a:round/>
            <a:headEnd/>
            <a:tailEnd type="triangle" w="med" len="med"/>
          </a:ln>
        </p:spPr>
        <p:txBody>
          <a:bodyPr/>
          <a:lstStyle/>
          <a:p>
            <a:endParaRPr lang="en-US"/>
          </a:p>
        </p:txBody>
      </p:sp>
      <p:sp>
        <p:nvSpPr>
          <p:cNvPr id="5" name="Slide Number Placeholder 4"/>
          <p:cNvSpPr>
            <a:spLocks noGrp="1"/>
          </p:cNvSpPr>
          <p:nvPr>
            <p:ph type="sldNum" sz="quarter" idx="12"/>
          </p:nvPr>
        </p:nvSpPr>
        <p:spPr/>
        <p:txBody>
          <a:bodyPr/>
          <a:lstStyle/>
          <a:p>
            <a:pPr>
              <a:defRPr/>
            </a:pPr>
            <a:fld id="{193C4F32-5F53-4DA8-A041-9089F3E61399}" type="slidenum">
              <a:rPr lang="en-US" smtClean="0"/>
              <a:pPr>
                <a:defRPr/>
              </a:pPr>
              <a:t>254</a:t>
            </a:fld>
            <a:endParaRPr lang="en-US"/>
          </a:p>
        </p:txBody>
      </p:sp>
    </p:spTree>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title"/>
          </p:nvPr>
        </p:nvSpPr>
        <p:spPr>
          <a:xfrm>
            <a:off x="990600" y="457200"/>
            <a:ext cx="7869238" cy="1066800"/>
          </a:xfrm>
        </p:spPr>
        <p:txBody>
          <a:bodyPr/>
          <a:lstStyle/>
          <a:p>
            <a:pPr marL="342900" indent="-342900" eaLnBrk="1" hangingPunct="1"/>
            <a:r>
              <a:rPr lang="en-US" sz="3200" dirty="0" smtClean="0"/>
              <a:t>Genotype Error Detection-</a:t>
            </a:r>
            <a:br>
              <a:rPr lang="en-US" sz="3200" dirty="0" smtClean="0"/>
            </a:br>
            <a:r>
              <a:rPr lang="en-US" sz="2800" dirty="0" smtClean="0"/>
              <a:t>Hidden Markov Model of Haplotype Diversity</a:t>
            </a:r>
          </a:p>
        </p:txBody>
      </p:sp>
      <p:sp>
        <p:nvSpPr>
          <p:cNvPr id="3077" name="Rectangle 3"/>
          <p:cNvSpPr>
            <a:spLocks noGrp="1" noChangeArrowheads="1"/>
          </p:cNvSpPr>
          <p:nvPr>
            <p:ph type="body" sz="half" idx="1"/>
          </p:nvPr>
        </p:nvSpPr>
        <p:spPr>
          <a:xfrm>
            <a:off x="304800" y="4343400"/>
            <a:ext cx="8458200" cy="2514600"/>
          </a:xfrm>
        </p:spPr>
        <p:txBody>
          <a:bodyPr/>
          <a:lstStyle/>
          <a:p>
            <a:pPr eaLnBrk="1" hangingPunct="1">
              <a:spcBef>
                <a:spcPts val="600"/>
              </a:spcBef>
            </a:pPr>
            <a:r>
              <a:rPr lang="en-US" sz="2400" dirty="0" smtClean="0"/>
              <a:t>Similar HMMs proposed by [Kimmel &amp;Shamir 05, </a:t>
            </a:r>
            <a:r>
              <a:rPr lang="en-US" sz="2400" dirty="0" err="1" smtClean="0"/>
              <a:t>Rastas</a:t>
            </a:r>
            <a:r>
              <a:rPr lang="en-US" sz="2400" dirty="0" smtClean="0"/>
              <a:t> et al. 05, Schwartz 04]</a:t>
            </a:r>
          </a:p>
          <a:p>
            <a:pPr eaLnBrk="1" hangingPunct="1">
              <a:spcBef>
                <a:spcPts val="600"/>
              </a:spcBef>
            </a:pPr>
            <a:r>
              <a:rPr lang="en-US" sz="2400" dirty="0" smtClean="0"/>
              <a:t>Paths with high transition probability correspond to “founder” haplotypes </a:t>
            </a:r>
          </a:p>
          <a:p>
            <a:pPr eaLnBrk="1" hangingPunct="1">
              <a:spcBef>
                <a:spcPts val="600"/>
              </a:spcBef>
            </a:pPr>
            <a:r>
              <a:rPr lang="en-US" sz="2400" dirty="0" smtClean="0"/>
              <a:t>Haplotype sequence/paths computed using </a:t>
            </a:r>
            <a:r>
              <a:rPr lang="en-US" sz="2400" dirty="0" err="1" smtClean="0"/>
              <a:t>Viterbi</a:t>
            </a:r>
            <a:r>
              <a:rPr lang="en-US" sz="2400" dirty="0" smtClean="0"/>
              <a:t> and forward algorithms</a:t>
            </a:r>
          </a:p>
        </p:txBody>
      </p:sp>
      <p:pic>
        <p:nvPicPr>
          <p:cNvPr id="3078" name="Picture 7"/>
          <p:cNvPicPr>
            <a:picLocks noChangeAspect="1" noChangeArrowheads="1"/>
          </p:cNvPicPr>
          <p:nvPr/>
        </p:nvPicPr>
        <p:blipFill>
          <a:blip r:embed="rId4" cstate="print"/>
          <a:srcRect/>
          <a:stretch>
            <a:fillRect/>
          </a:stretch>
        </p:blipFill>
        <p:spPr bwMode="auto">
          <a:xfrm>
            <a:off x="0" y="1600200"/>
            <a:ext cx="6400800" cy="2557463"/>
          </a:xfrm>
          <a:prstGeom prst="rect">
            <a:avLst/>
          </a:prstGeom>
          <a:noFill/>
          <a:ln w="9525">
            <a:noFill/>
            <a:miter lim="800000"/>
            <a:headEnd/>
            <a:tailEnd/>
          </a:ln>
        </p:spPr>
      </p:pic>
      <p:sp>
        <p:nvSpPr>
          <p:cNvPr id="3079" name="TextBox 7"/>
          <p:cNvSpPr txBox="1">
            <a:spLocks noChangeArrowheads="1"/>
          </p:cNvSpPr>
          <p:nvPr/>
        </p:nvSpPr>
        <p:spPr bwMode="auto">
          <a:xfrm>
            <a:off x="6629400" y="3124200"/>
            <a:ext cx="2514600" cy="338138"/>
          </a:xfrm>
          <a:prstGeom prst="rect">
            <a:avLst/>
          </a:prstGeom>
          <a:noFill/>
          <a:ln w="9525">
            <a:noFill/>
            <a:miter lim="800000"/>
            <a:headEnd/>
            <a:tailEnd/>
          </a:ln>
        </p:spPr>
        <p:txBody>
          <a:bodyPr>
            <a:spAutoFit/>
          </a:bodyPr>
          <a:lstStyle/>
          <a:p>
            <a:r>
              <a:rPr lang="en-US" sz="1600" dirty="0"/>
              <a:t>K= #Founders(E.g. K=4)</a:t>
            </a:r>
          </a:p>
        </p:txBody>
      </p:sp>
      <p:sp>
        <p:nvSpPr>
          <p:cNvPr id="3080" name="TextBox 8"/>
          <p:cNvSpPr txBox="1">
            <a:spLocks noChangeArrowheads="1"/>
          </p:cNvSpPr>
          <p:nvPr/>
        </p:nvSpPr>
        <p:spPr bwMode="auto">
          <a:xfrm>
            <a:off x="7467600" y="1981200"/>
            <a:ext cx="1676400" cy="338138"/>
          </a:xfrm>
          <a:prstGeom prst="rect">
            <a:avLst/>
          </a:prstGeom>
          <a:noFill/>
          <a:ln w="9525">
            <a:noFill/>
            <a:miter lim="800000"/>
            <a:headEnd/>
            <a:tailEnd/>
          </a:ln>
        </p:spPr>
        <p:txBody>
          <a:bodyPr>
            <a:spAutoFit/>
          </a:bodyPr>
          <a:lstStyle/>
          <a:p>
            <a:r>
              <a:rPr lang="en-US" sz="1600" dirty="0"/>
              <a:t>Transition </a:t>
            </a:r>
            <a:r>
              <a:rPr lang="en-US" sz="1600" dirty="0" err="1"/>
              <a:t>Prob</a:t>
            </a:r>
            <a:endParaRPr lang="en-US" sz="1600" dirty="0"/>
          </a:p>
        </p:txBody>
      </p:sp>
      <p:sp>
        <p:nvSpPr>
          <p:cNvPr id="3081" name="TextBox 9"/>
          <p:cNvSpPr txBox="1">
            <a:spLocks noChangeArrowheads="1"/>
          </p:cNvSpPr>
          <p:nvPr/>
        </p:nvSpPr>
        <p:spPr bwMode="auto">
          <a:xfrm>
            <a:off x="7543800" y="2514600"/>
            <a:ext cx="1447800" cy="338138"/>
          </a:xfrm>
          <a:prstGeom prst="rect">
            <a:avLst/>
          </a:prstGeom>
          <a:noFill/>
          <a:ln w="9525">
            <a:noFill/>
            <a:miter lim="800000"/>
            <a:headEnd/>
            <a:tailEnd/>
          </a:ln>
        </p:spPr>
        <p:txBody>
          <a:bodyPr>
            <a:spAutoFit/>
          </a:bodyPr>
          <a:lstStyle/>
          <a:p>
            <a:r>
              <a:rPr lang="en-US" sz="1600" dirty="0"/>
              <a:t>Emission </a:t>
            </a:r>
            <a:r>
              <a:rPr lang="en-US" sz="1600" dirty="0" err="1"/>
              <a:t>Prob</a:t>
            </a:r>
            <a:endParaRPr lang="en-US" sz="1600" dirty="0"/>
          </a:p>
        </p:txBody>
      </p:sp>
      <p:sp>
        <p:nvSpPr>
          <p:cNvPr id="3082" name="TextBox 10"/>
          <p:cNvSpPr txBox="1">
            <a:spLocks noChangeArrowheads="1"/>
          </p:cNvSpPr>
          <p:nvPr/>
        </p:nvSpPr>
        <p:spPr bwMode="auto">
          <a:xfrm>
            <a:off x="6629400" y="3429000"/>
            <a:ext cx="2057400" cy="338138"/>
          </a:xfrm>
          <a:prstGeom prst="rect">
            <a:avLst/>
          </a:prstGeom>
          <a:noFill/>
          <a:ln w="9525">
            <a:noFill/>
            <a:miter lim="800000"/>
            <a:headEnd/>
            <a:tailEnd/>
          </a:ln>
        </p:spPr>
        <p:txBody>
          <a:bodyPr wrap="square">
            <a:spAutoFit/>
          </a:bodyPr>
          <a:lstStyle/>
          <a:p>
            <a:r>
              <a:rPr lang="en-US" sz="1600" dirty="0"/>
              <a:t>n</a:t>
            </a:r>
            <a:r>
              <a:rPr lang="en-US" sz="1600" dirty="0" smtClean="0"/>
              <a:t>= </a:t>
            </a:r>
            <a:r>
              <a:rPr lang="en-US" sz="1600" dirty="0"/>
              <a:t>#SNPs(E.g. </a:t>
            </a:r>
            <a:r>
              <a:rPr lang="en-US" sz="1600" dirty="0" smtClean="0"/>
              <a:t>n=5</a:t>
            </a:r>
            <a:r>
              <a:rPr lang="en-US" sz="1600" dirty="0"/>
              <a:t>)</a:t>
            </a:r>
          </a:p>
        </p:txBody>
      </p:sp>
      <p:graphicFrame>
        <p:nvGraphicFramePr>
          <p:cNvPr id="3074" name="Object 1"/>
          <p:cNvGraphicFramePr>
            <a:graphicFrameLocks noChangeAspect="1"/>
          </p:cNvGraphicFramePr>
          <p:nvPr/>
        </p:nvGraphicFramePr>
        <p:xfrm>
          <a:off x="6324600" y="2438400"/>
          <a:ext cx="1219200" cy="504825"/>
        </p:xfrm>
        <a:graphic>
          <a:graphicData uri="http://schemas.openxmlformats.org/presentationml/2006/ole">
            <p:oleObj spid="_x0000_s951298" name="Equation" r:id="rId5" imgW="609480" imgH="241200" progId="Equation.3">
              <p:embed/>
            </p:oleObj>
          </a:graphicData>
        </a:graphic>
      </p:graphicFrame>
      <p:graphicFrame>
        <p:nvGraphicFramePr>
          <p:cNvPr id="3075" name="Object 10"/>
          <p:cNvGraphicFramePr>
            <a:graphicFrameLocks noChangeAspect="1"/>
          </p:cNvGraphicFramePr>
          <p:nvPr/>
        </p:nvGraphicFramePr>
        <p:xfrm>
          <a:off x="6477000" y="1981200"/>
          <a:ext cx="1066800" cy="425450"/>
        </p:xfrm>
        <a:graphic>
          <a:graphicData uri="http://schemas.openxmlformats.org/presentationml/2006/ole">
            <p:oleObj spid="_x0000_s951299" name="Equation" r:id="rId6" imgW="533160" imgH="203040" progId="Equation.3">
              <p:embed/>
            </p:oleObj>
          </a:graphicData>
        </a:graphic>
      </p:graphicFrame>
      <p:sp>
        <p:nvSpPr>
          <p:cNvPr id="12" name="TextBox 10"/>
          <p:cNvSpPr txBox="1">
            <a:spLocks noChangeArrowheads="1"/>
          </p:cNvSpPr>
          <p:nvPr/>
        </p:nvSpPr>
        <p:spPr bwMode="auto">
          <a:xfrm>
            <a:off x="6858000" y="2286000"/>
            <a:ext cx="1143000" cy="338138"/>
          </a:xfrm>
          <a:prstGeom prst="rect">
            <a:avLst/>
          </a:prstGeom>
          <a:noFill/>
          <a:ln w="9525">
            <a:noFill/>
            <a:miter lim="800000"/>
            <a:headEnd/>
            <a:tailEnd/>
          </a:ln>
        </p:spPr>
        <p:txBody>
          <a:bodyPr wrap="square">
            <a:spAutoFit/>
          </a:bodyPr>
          <a:lstStyle/>
          <a:p>
            <a:r>
              <a:rPr lang="en-US" sz="1600" dirty="0"/>
              <a:t>n</a:t>
            </a:r>
            <a:r>
              <a:rPr lang="en-US" sz="1600" dirty="0" smtClean="0"/>
              <a:t>= </a:t>
            </a:r>
            <a:r>
              <a:rPr lang="en-US" sz="1600" dirty="0"/>
              <a:t>#</a:t>
            </a:r>
            <a:r>
              <a:rPr lang="en-US" sz="1600" dirty="0" smtClean="0"/>
              <a:t>SNPs</a:t>
            </a:r>
            <a:endParaRPr lang="en-US" sz="1600" dirty="0"/>
          </a:p>
        </p:txBody>
      </p:sp>
      <p:cxnSp>
        <p:nvCxnSpPr>
          <p:cNvPr id="13" name="AutoShape 10"/>
          <p:cNvCxnSpPr>
            <a:cxnSpLocks noChangeAspect="1" noChangeShapeType="1"/>
          </p:cNvCxnSpPr>
          <p:nvPr/>
        </p:nvCxnSpPr>
        <p:spPr bwMode="auto">
          <a:xfrm>
            <a:off x="1524000" y="2133600"/>
            <a:ext cx="762431" cy="13076"/>
          </a:xfrm>
          <a:prstGeom prst="straightConnector1">
            <a:avLst/>
          </a:prstGeom>
          <a:noFill/>
          <a:ln w="28575">
            <a:solidFill>
              <a:schemeClr val="tx1"/>
            </a:solidFill>
            <a:round/>
            <a:headEnd/>
            <a:tailEnd type="triangle" w="med" len="med"/>
          </a:ln>
        </p:spPr>
      </p:cxnSp>
      <p:sp>
        <p:nvSpPr>
          <p:cNvPr id="14" name="Text Box 6"/>
          <p:cNvSpPr txBox="1">
            <a:spLocks noChangeAspect="1" noChangeArrowheads="1"/>
          </p:cNvSpPr>
          <p:nvPr/>
        </p:nvSpPr>
        <p:spPr bwMode="auto">
          <a:xfrm>
            <a:off x="1066800" y="1981200"/>
            <a:ext cx="411282" cy="369332"/>
          </a:xfrm>
          <a:prstGeom prst="rect">
            <a:avLst/>
          </a:prstGeom>
          <a:noFill/>
          <a:ln w="9525">
            <a:noFill/>
            <a:miter lim="800000"/>
            <a:headEnd/>
            <a:tailEnd/>
          </a:ln>
        </p:spPr>
        <p:txBody>
          <a:bodyPr wrap="square">
            <a:spAutoFit/>
          </a:bodyPr>
          <a:lstStyle/>
          <a:p>
            <a:r>
              <a:rPr lang="en-US" sz="1800" dirty="0" smtClean="0">
                <a:latin typeface="Arial" charset="0"/>
              </a:rPr>
              <a:t>F</a:t>
            </a:r>
            <a:r>
              <a:rPr lang="en-US" sz="1800" baseline="-25000" dirty="0" smtClean="0">
                <a:latin typeface="Arial" charset="0"/>
              </a:rPr>
              <a:t>1</a:t>
            </a:r>
            <a:endParaRPr lang="en-US" sz="1800" baseline="-25000" dirty="0">
              <a:latin typeface="Arial" charset="0"/>
            </a:endParaRPr>
          </a:p>
        </p:txBody>
      </p:sp>
      <p:sp>
        <p:nvSpPr>
          <p:cNvPr id="15" name="Oval 7"/>
          <p:cNvSpPr>
            <a:spLocks noChangeAspect="1" noChangeArrowheads="1"/>
          </p:cNvSpPr>
          <p:nvPr/>
        </p:nvSpPr>
        <p:spPr bwMode="auto">
          <a:xfrm>
            <a:off x="990600" y="1905000"/>
            <a:ext cx="533400" cy="45720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16" name="AutoShape 22"/>
          <p:cNvCxnSpPr>
            <a:cxnSpLocks noChangeAspect="1" noChangeShapeType="1"/>
            <a:stCxn id="15" idx="4"/>
          </p:cNvCxnSpPr>
          <p:nvPr/>
        </p:nvCxnSpPr>
        <p:spPr bwMode="auto">
          <a:xfrm rot="5400000">
            <a:off x="1066398" y="2552312"/>
            <a:ext cx="381015" cy="790"/>
          </a:xfrm>
          <a:prstGeom prst="straightConnector1">
            <a:avLst/>
          </a:prstGeom>
          <a:noFill/>
          <a:ln w="28575">
            <a:solidFill>
              <a:schemeClr val="tx1"/>
            </a:solidFill>
            <a:round/>
            <a:headEnd/>
            <a:tailEnd type="triangle" w="med" len="med"/>
          </a:ln>
        </p:spPr>
      </p:cxnSp>
      <p:sp>
        <p:nvSpPr>
          <p:cNvPr id="17" name="Text Box 6"/>
          <p:cNvSpPr txBox="1">
            <a:spLocks noChangeAspect="1" noChangeArrowheads="1"/>
          </p:cNvSpPr>
          <p:nvPr/>
        </p:nvSpPr>
        <p:spPr bwMode="auto">
          <a:xfrm>
            <a:off x="1066800" y="2819400"/>
            <a:ext cx="457200" cy="369332"/>
          </a:xfrm>
          <a:prstGeom prst="rect">
            <a:avLst/>
          </a:prstGeom>
          <a:noFill/>
          <a:ln w="9525">
            <a:noFill/>
            <a:miter lim="800000"/>
            <a:headEnd/>
            <a:tailEnd/>
          </a:ln>
        </p:spPr>
        <p:txBody>
          <a:bodyPr wrap="square">
            <a:spAutoFit/>
          </a:bodyPr>
          <a:lstStyle/>
          <a:p>
            <a:r>
              <a:rPr lang="en-US" sz="1800" dirty="0" smtClean="0">
                <a:latin typeface="Arial" charset="0"/>
              </a:rPr>
              <a:t>H</a:t>
            </a:r>
            <a:r>
              <a:rPr lang="en-US" sz="1800" baseline="-25000" dirty="0" smtClean="0">
                <a:latin typeface="Arial" charset="0"/>
              </a:rPr>
              <a:t>1</a:t>
            </a:r>
            <a:endParaRPr lang="en-US" sz="1800" baseline="-25000" dirty="0">
              <a:latin typeface="Arial" charset="0"/>
            </a:endParaRPr>
          </a:p>
        </p:txBody>
      </p:sp>
      <p:sp>
        <p:nvSpPr>
          <p:cNvPr id="18" name="Oval 7"/>
          <p:cNvSpPr>
            <a:spLocks noChangeAspect="1" noChangeArrowheads="1"/>
          </p:cNvSpPr>
          <p:nvPr/>
        </p:nvSpPr>
        <p:spPr bwMode="auto">
          <a:xfrm>
            <a:off x="990600" y="2743200"/>
            <a:ext cx="533400" cy="456422"/>
          </a:xfrm>
          <a:prstGeom prst="ellipse">
            <a:avLst/>
          </a:prstGeom>
          <a:noFill/>
          <a:ln w="25400">
            <a:solidFill>
              <a:schemeClr val="tx1"/>
            </a:solidFill>
            <a:round/>
            <a:headEnd/>
            <a:tailEnd/>
          </a:ln>
        </p:spPr>
        <p:txBody>
          <a:bodyPr wrap="none" anchor="ctr"/>
          <a:lstStyle/>
          <a:p>
            <a:pPr eaLnBrk="0" hangingPunct="0"/>
            <a:endParaRPr lang="en-US"/>
          </a:p>
        </p:txBody>
      </p:sp>
      <p:sp>
        <p:nvSpPr>
          <p:cNvPr id="19" name="Text Box 6"/>
          <p:cNvSpPr txBox="1">
            <a:spLocks noChangeAspect="1" noChangeArrowheads="1"/>
          </p:cNvSpPr>
          <p:nvPr/>
        </p:nvSpPr>
        <p:spPr bwMode="auto">
          <a:xfrm>
            <a:off x="2362200" y="1981200"/>
            <a:ext cx="411282" cy="369332"/>
          </a:xfrm>
          <a:prstGeom prst="rect">
            <a:avLst/>
          </a:prstGeom>
          <a:noFill/>
          <a:ln w="9525">
            <a:noFill/>
            <a:miter lim="800000"/>
            <a:headEnd/>
            <a:tailEnd/>
          </a:ln>
        </p:spPr>
        <p:txBody>
          <a:bodyPr wrap="square">
            <a:spAutoFit/>
          </a:bodyPr>
          <a:lstStyle/>
          <a:p>
            <a:r>
              <a:rPr lang="en-US" sz="1800" dirty="0" smtClean="0">
                <a:latin typeface="Arial" charset="0"/>
              </a:rPr>
              <a:t>F</a:t>
            </a:r>
            <a:r>
              <a:rPr lang="en-US" sz="1800" baseline="-25000" dirty="0" smtClean="0">
                <a:latin typeface="Arial" charset="0"/>
              </a:rPr>
              <a:t>2</a:t>
            </a:r>
            <a:endParaRPr lang="en-US" sz="1800" baseline="-25000" dirty="0">
              <a:latin typeface="Arial" charset="0"/>
            </a:endParaRPr>
          </a:p>
        </p:txBody>
      </p:sp>
      <p:sp>
        <p:nvSpPr>
          <p:cNvPr id="20" name="Oval 7"/>
          <p:cNvSpPr>
            <a:spLocks noChangeAspect="1" noChangeArrowheads="1"/>
          </p:cNvSpPr>
          <p:nvPr/>
        </p:nvSpPr>
        <p:spPr bwMode="auto">
          <a:xfrm>
            <a:off x="2286000" y="1905000"/>
            <a:ext cx="533400" cy="45720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21" name="AutoShape 22"/>
          <p:cNvCxnSpPr>
            <a:cxnSpLocks noChangeAspect="1" noChangeShapeType="1"/>
            <a:stCxn id="20" idx="4"/>
          </p:cNvCxnSpPr>
          <p:nvPr/>
        </p:nvCxnSpPr>
        <p:spPr bwMode="auto">
          <a:xfrm rot="5400000">
            <a:off x="2361798" y="2552312"/>
            <a:ext cx="381015" cy="790"/>
          </a:xfrm>
          <a:prstGeom prst="straightConnector1">
            <a:avLst/>
          </a:prstGeom>
          <a:noFill/>
          <a:ln w="28575">
            <a:solidFill>
              <a:schemeClr val="tx1"/>
            </a:solidFill>
            <a:round/>
            <a:headEnd/>
            <a:tailEnd type="triangle" w="med" len="med"/>
          </a:ln>
        </p:spPr>
      </p:cxnSp>
      <p:sp>
        <p:nvSpPr>
          <p:cNvPr id="22" name="Text Box 6"/>
          <p:cNvSpPr txBox="1">
            <a:spLocks noChangeAspect="1" noChangeArrowheads="1"/>
          </p:cNvSpPr>
          <p:nvPr/>
        </p:nvSpPr>
        <p:spPr bwMode="auto">
          <a:xfrm>
            <a:off x="2362200" y="2819400"/>
            <a:ext cx="457200" cy="369332"/>
          </a:xfrm>
          <a:prstGeom prst="rect">
            <a:avLst/>
          </a:prstGeom>
          <a:noFill/>
          <a:ln w="9525">
            <a:noFill/>
            <a:miter lim="800000"/>
            <a:headEnd/>
            <a:tailEnd/>
          </a:ln>
        </p:spPr>
        <p:txBody>
          <a:bodyPr wrap="square">
            <a:spAutoFit/>
          </a:bodyPr>
          <a:lstStyle/>
          <a:p>
            <a:r>
              <a:rPr lang="en-US" sz="1800" dirty="0" smtClean="0">
                <a:latin typeface="Arial" charset="0"/>
              </a:rPr>
              <a:t>H</a:t>
            </a:r>
            <a:r>
              <a:rPr lang="en-US" sz="1800" baseline="-25000" dirty="0" smtClean="0">
                <a:latin typeface="Arial" charset="0"/>
              </a:rPr>
              <a:t>2</a:t>
            </a:r>
            <a:endParaRPr lang="en-US" sz="1800" baseline="-25000" dirty="0">
              <a:latin typeface="Arial" charset="0"/>
            </a:endParaRPr>
          </a:p>
        </p:txBody>
      </p:sp>
      <p:sp>
        <p:nvSpPr>
          <p:cNvPr id="23" name="Oval 7"/>
          <p:cNvSpPr>
            <a:spLocks noChangeAspect="1" noChangeArrowheads="1"/>
          </p:cNvSpPr>
          <p:nvPr/>
        </p:nvSpPr>
        <p:spPr bwMode="auto">
          <a:xfrm>
            <a:off x="2286000" y="2743200"/>
            <a:ext cx="533400" cy="456422"/>
          </a:xfrm>
          <a:prstGeom prst="ellipse">
            <a:avLst/>
          </a:prstGeom>
          <a:noFill/>
          <a:ln w="25400">
            <a:solidFill>
              <a:schemeClr val="tx1"/>
            </a:solidFill>
            <a:round/>
            <a:headEnd/>
            <a:tailEnd/>
          </a:ln>
        </p:spPr>
        <p:txBody>
          <a:bodyPr wrap="none" anchor="ctr"/>
          <a:lstStyle/>
          <a:p>
            <a:pPr eaLnBrk="0" hangingPunct="0"/>
            <a:endParaRPr lang="en-US"/>
          </a:p>
        </p:txBody>
      </p:sp>
      <p:sp>
        <p:nvSpPr>
          <p:cNvPr id="29" name="Text Box 6"/>
          <p:cNvSpPr txBox="1">
            <a:spLocks noChangeAspect="1" noChangeArrowheads="1"/>
          </p:cNvSpPr>
          <p:nvPr/>
        </p:nvSpPr>
        <p:spPr bwMode="auto">
          <a:xfrm>
            <a:off x="4495800" y="1981200"/>
            <a:ext cx="411282" cy="369332"/>
          </a:xfrm>
          <a:prstGeom prst="rect">
            <a:avLst/>
          </a:prstGeom>
          <a:noFill/>
          <a:ln w="9525">
            <a:noFill/>
            <a:miter lim="800000"/>
            <a:headEnd/>
            <a:tailEnd/>
          </a:ln>
        </p:spPr>
        <p:txBody>
          <a:bodyPr wrap="square">
            <a:spAutoFit/>
          </a:bodyPr>
          <a:lstStyle/>
          <a:p>
            <a:r>
              <a:rPr lang="en-US" sz="1800" dirty="0" err="1" smtClean="0">
                <a:latin typeface="Arial" charset="0"/>
              </a:rPr>
              <a:t>F</a:t>
            </a:r>
            <a:r>
              <a:rPr lang="en-US" sz="1800" baseline="-25000" dirty="0" err="1" smtClean="0">
                <a:latin typeface="Arial" charset="0"/>
              </a:rPr>
              <a:t>i</a:t>
            </a:r>
            <a:endParaRPr lang="en-US" sz="1800" baseline="-25000" dirty="0">
              <a:latin typeface="Arial" charset="0"/>
            </a:endParaRPr>
          </a:p>
        </p:txBody>
      </p:sp>
      <p:sp>
        <p:nvSpPr>
          <p:cNvPr id="30" name="Oval 7"/>
          <p:cNvSpPr>
            <a:spLocks noChangeAspect="1" noChangeArrowheads="1"/>
          </p:cNvSpPr>
          <p:nvPr/>
        </p:nvSpPr>
        <p:spPr bwMode="auto">
          <a:xfrm>
            <a:off x="4419600" y="1905000"/>
            <a:ext cx="533400" cy="45720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31" name="AutoShape 22"/>
          <p:cNvCxnSpPr>
            <a:cxnSpLocks noChangeAspect="1" noChangeShapeType="1"/>
            <a:stCxn id="30" idx="4"/>
            <a:endCxn id="33" idx="0"/>
          </p:cNvCxnSpPr>
          <p:nvPr/>
        </p:nvCxnSpPr>
        <p:spPr bwMode="auto">
          <a:xfrm rot="5400000">
            <a:off x="4495800" y="2552700"/>
            <a:ext cx="381000" cy="1588"/>
          </a:xfrm>
          <a:prstGeom prst="straightConnector1">
            <a:avLst/>
          </a:prstGeom>
          <a:noFill/>
          <a:ln w="28575">
            <a:solidFill>
              <a:schemeClr val="tx1"/>
            </a:solidFill>
            <a:round/>
            <a:headEnd/>
            <a:tailEnd type="triangle" w="med" len="med"/>
          </a:ln>
        </p:spPr>
      </p:cxnSp>
      <p:sp>
        <p:nvSpPr>
          <p:cNvPr id="32" name="Text Box 6"/>
          <p:cNvSpPr txBox="1">
            <a:spLocks noChangeAspect="1" noChangeArrowheads="1"/>
          </p:cNvSpPr>
          <p:nvPr/>
        </p:nvSpPr>
        <p:spPr bwMode="auto">
          <a:xfrm>
            <a:off x="4495800" y="2819400"/>
            <a:ext cx="457200" cy="369332"/>
          </a:xfrm>
          <a:prstGeom prst="rect">
            <a:avLst/>
          </a:prstGeom>
          <a:noFill/>
          <a:ln w="9525">
            <a:noFill/>
            <a:miter lim="800000"/>
            <a:headEnd/>
            <a:tailEnd/>
          </a:ln>
        </p:spPr>
        <p:txBody>
          <a:bodyPr wrap="square">
            <a:spAutoFit/>
          </a:bodyPr>
          <a:lstStyle/>
          <a:p>
            <a:r>
              <a:rPr lang="en-US" sz="1800" dirty="0" smtClean="0">
                <a:latin typeface="Arial" charset="0"/>
              </a:rPr>
              <a:t>H</a:t>
            </a:r>
            <a:r>
              <a:rPr lang="en-US" sz="1800" baseline="-25000" dirty="0" smtClean="0">
                <a:latin typeface="Arial" charset="0"/>
              </a:rPr>
              <a:t>i</a:t>
            </a:r>
            <a:endParaRPr lang="en-US" sz="1800" baseline="-25000" dirty="0">
              <a:latin typeface="Arial" charset="0"/>
            </a:endParaRPr>
          </a:p>
        </p:txBody>
      </p:sp>
      <p:sp>
        <p:nvSpPr>
          <p:cNvPr id="33" name="Oval 7"/>
          <p:cNvSpPr>
            <a:spLocks noChangeAspect="1" noChangeArrowheads="1"/>
          </p:cNvSpPr>
          <p:nvPr/>
        </p:nvSpPr>
        <p:spPr bwMode="auto">
          <a:xfrm>
            <a:off x="4419600" y="2743200"/>
            <a:ext cx="533400" cy="456422"/>
          </a:xfrm>
          <a:prstGeom prst="ellipse">
            <a:avLst/>
          </a:prstGeom>
          <a:noFill/>
          <a:ln w="25400">
            <a:solidFill>
              <a:schemeClr val="tx1"/>
            </a:solidFill>
            <a:round/>
            <a:headEnd/>
            <a:tailEnd/>
          </a:ln>
        </p:spPr>
        <p:txBody>
          <a:bodyPr wrap="none" anchor="ctr"/>
          <a:lstStyle/>
          <a:p>
            <a:pPr eaLnBrk="0" hangingPunct="0"/>
            <a:endParaRPr lang="en-US"/>
          </a:p>
        </p:txBody>
      </p:sp>
      <p:sp>
        <p:nvSpPr>
          <p:cNvPr id="34" name="Text Box 6"/>
          <p:cNvSpPr txBox="1">
            <a:spLocks noChangeAspect="1" noChangeArrowheads="1"/>
          </p:cNvSpPr>
          <p:nvPr/>
        </p:nvSpPr>
        <p:spPr bwMode="auto">
          <a:xfrm>
            <a:off x="6248400" y="1981200"/>
            <a:ext cx="411282" cy="369332"/>
          </a:xfrm>
          <a:prstGeom prst="rect">
            <a:avLst/>
          </a:prstGeom>
          <a:noFill/>
          <a:ln w="9525">
            <a:noFill/>
            <a:miter lim="800000"/>
            <a:headEnd/>
            <a:tailEnd/>
          </a:ln>
        </p:spPr>
        <p:txBody>
          <a:bodyPr wrap="square">
            <a:spAutoFit/>
          </a:bodyPr>
          <a:lstStyle/>
          <a:p>
            <a:r>
              <a:rPr lang="en-US" sz="1800" dirty="0" smtClean="0">
                <a:latin typeface="Arial" charset="0"/>
              </a:rPr>
              <a:t>F</a:t>
            </a:r>
            <a:r>
              <a:rPr lang="en-US" sz="1800" baseline="-25000" dirty="0" smtClean="0">
                <a:latin typeface="Arial" charset="0"/>
              </a:rPr>
              <a:t>n</a:t>
            </a:r>
            <a:endParaRPr lang="en-US" sz="1800" baseline="-25000" dirty="0">
              <a:latin typeface="Arial" charset="0"/>
            </a:endParaRPr>
          </a:p>
        </p:txBody>
      </p:sp>
      <p:sp>
        <p:nvSpPr>
          <p:cNvPr id="35" name="Oval 7"/>
          <p:cNvSpPr>
            <a:spLocks noChangeAspect="1" noChangeArrowheads="1"/>
          </p:cNvSpPr>
          <p:nvPr/>
        </p:nvSpPr>
        <p:spPr bwMode="auto">
          <a:xfrm>
            <a:off x="6172200" y="1905000"/>
            <a:ext cx="533400" cy="45720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36" name="AutoShape 22"/>
          <p:cNvCxnSpPr>
            <a:cxnSpLocks noChangeAspect="1" noChangeShapeType="1"/>
            <a:stCxn id="35" idx="4"/>
          </p:cNvCxnSpPr>
          <p:nvPr/>
        </p:nvCxnSpPr>
        <p:spPr bwMode="auto">
          <a:xfrm rot="5400000">
            <a:off x="6247998" y="2552312"/>
            <a:ext cx="381015" cy="790"/>
          </a:xfrm>
          <a:prstGeom prst="straightConnector1">
            <a:avLst/>
          </a:prstGeom>
          <a:noFill/>
          <a:ln w="28575">
            <a:solidFill>
              <a:schemeClr val="tx1"/>
            </a:solidFill>
            <a:round/>
            <a:headEnd/>
            <a:tailEnd type="triangle" w="med" len="med"/>
          </a:ln>
        </p:spPr>
      </p:cxnSp>
      <p:sp>
        <p:nvSpPr>
          <p:cNvPr id="37" name="Text Box 6"/>
          <p:cNvSpPr txBox="1">
            <a:spLocks noChangeAspect="1" noChangeArrowheads="1"/>
          </p:cNvSpPr>
          <p:nvPr/>
        </p:nvSpPr>
        <p:spPr bwMode="auto">
          <a:xfrm>
            <a:off x="6248400" y="2819400"/>
            <a:ext cx="457200" cy="369332"/>
          </a:xfrm>
          <a:prstGeom prst="rect">
            <a:avLst/>
          </a:prstGeom>
          <a:noFill/>
          <a:ln w="9525">
            <a:noFill/>
            <a:miter lim="800000"/>
            <a:headEnd/>
            <a:tailEnd/>
          </a:ln>
        </p:spPr>
        <p:txBody>
          <a:bodyPr wrap="square">
            <a:spAutoFit/>
          </a:bodyPr>
          <a:lstStyle/>
          <a:p>
            <a:r>
              <a:rPr lang="en-US" sz="1800" dirty="0" err="1" smtClean="0">
                <a:latin typeface="Arial" charset="0"/>
              </a:rPr>
              <a:t>H</a:t>
            </a:r>
            <a:r>
              <a:rPr lang="en-US" sz="1800" baseline="-25000" dirty="0" err="1" smtClean="0">
                <a:latin typeface="Arial" charset="0"/>
              </a:rPr>
              <a:t>n</a:t>
            </a:r>
            <a:endParaRPr lang="en-US" sz="1800" baseline="-25000" dirty="0">
              <a:latin typeface="Arial" charset="0"/>
            </a:endParaRPr>
          </a:p>
        </p:txBody>
      </p:sp>
      <p:sp>
        <p:nvSpPr>
          <p:cNvPr id="38" name="Oval 7"/>
          <p:cNvSpPr>
            <a:spLocks noChangeAspect="1" noChangeArrowheads="1"/>
          </p:cNvSpPr>
          <p:nvPr/>
        </p:nvSpPr>
        <p:spPr bwMode="auto">
          <a:xfrm>
            <a:off x="6172200" y="2743200"/>
            <a:ext cx="533400" cy="456422"/>
          </a:xfrm>
          <a:prstGeom prst="ellipse">
            <a:avLst/>
          </a:prstGeom>
          <a:noFill/>
          <a:ln w="25400">
            <a:solidFill>
              <a:schemeClr val="tx1"/>
            </a:solidFill>
            <a:round/>
            <a:headEnd/>
            <a:tailEnd/>
          </a:ln>
        </p:spPr>
        <p:txBody>
          <a:bodyPr wrap="none" anchor="ctr"/>
          <a:lstStyle/>
          <a:p>
            <a:pPr eaLnBrk="0" hangingPunct="0"/>
            <a:endParaRPr lang="en-US"/>
          </a:p>
        </p:txBody>
      </p:sp>
      <p:cxnSp>
        <p:nvCxnSpPr>
          <p:cNvPr id="39" name="AutoShape 10"/>
          <p:cNvCxnSpPr>
            <a:cxnSpLocks noChangeAspect="1" noChangeShapeType="1"/>
          </p:cNvCxnSpPr>
          <p:nvPr/>
        </p:nvCxnSpPr>
        <p:spPr bwMode="auto">
          <a:xfrm>
            <a:off x="2819400" y="2133600"/>
            <a:ext cx="381000" cy="1588"/>
          </a:xfrm>
          <a:prstGeom prst="straightConnector1">
            <a:avLst/>
          </a:prstGeom>
          <a:noFill/>
          <a:ln w="28575">
            <a:solidFill>
              <a:schemeClr val="tx1"/>
            </a:solidFill>
            <a:round/>
            <a:headEnd/>
            <a:tailEnd type="triangle" w="med" len="med"/>
          </a:ln>
        </p:spPr>
      </p:cxnSp>
      <p:cxnSp>
        <p:nvCxnSpPr>
          <p:cNvPr id="40" name="AutoShape 10"/>
          <p:cNvCxnSpPr>
            <a:cxnSpLocks noChangeAspect="1" noChangeShapeType="1"/>
          </p:cNvCxnSpPr>
          <p:nvPr/>
        </p:nvCxnSpPr>
        <p:spPr bwMode="auto">
          <a:xfrm>
            <a:off x="3886200" y="2137521"/>
            <a:ext cx="533831" cy="9155"/>
          </a:xfrm>
          <a:prstGeom prst="straightConnector1">
            <a:avLst/>
          </a:prstGeom>
          <a:noFill/>
          <a:ln w="28575">
            <a:solidFill>
              <a:schemeClr val="tx1"/>
            </a:solidFill>
            <a:round/>
            <a:headEnd/>
            <a:tailEnd type="triangle" w="med" len="med"/>
          </a:ln>
        </p:spPr>
      </p:cxnSp>
      <p:cxnSp>
        <p:nvCxnSpPr>
          <p:cNvPr id="41" name="AutoShape 10"/>
          <p:cNvCxnSpPr>
            <a:cxnSpLocks noChangeAspect="1" noChangeShapeType="1"/>
          </p:cNvCxnSpPr>
          <p:nvPr/>
        </p:nvCxnSpPr>
        <p:spPr bwMode="auto">
          <a:xfrm>
            <a:off x="4953000" y="2133600"/>
            <a:ext cx="381000" cy="1588"/>
          </a:xfrm>
          <a:prstGeom prst="straightConnector1">
            <a:avLst/>
          </a:prstGeom>
          <a:noFill/>
          <a:ln w="28575">
            <a:solidFill>
              <a:schemeClr val="tx1"/>
            </a:solidFill>
            <a:round/>
            <a:headEnd/>
            <a:tailEnd type="triangle" w="med" len="med"/>
          </a:ln>
        </p:spPr>
      </p:cxnSp>
      <p:sp>
        <p:nvSpPr>
          <p:cNvPr id="42" name="Rectangle 3"/>
          <p:cNvSpPr txBox="1">
            <a:spLocks noChangeArrowheads="1"/>
          </p:cNvSpPr>
          <p:nvPr/>
        </p:nvSpPr>
        <p:spPr bwMode="auto">
          <a:xfrm>
            <a:off x="914400" y="3352800"/>
            <a:ext cx="5638801" cy="5334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0" cap="none" spc="0" normalizeH="0" baseline="0" noProof="0" dirty="0" smtClean="0">
                <a:ln>
                  <a:noFill/>
                </a:ln>
                <a:solidFill>
                  <a:schemeClr val="tx2"/>
                </a:solidFill>
                <a:effectLst/>
                <a:uLnTx/>
                <a:uFillTx/>
                <a:latin typeface="+mj-lt"/>
                <a:ea typeface="+mj-ea"/>
                <a:cs typeface="+mj-cs"/>
              </a:rPr>
              <a:t>(Graphical model representation)</a:t>
            </a:r>
          </a:p>
        </p:txBody>
      </p:sp>
      <p:cxnSp>
        <p:nvCxnSpPr>
          <p:cNvPr id="49" name="Straight Connector 48"/>
          <p:cNvCxnSpPr/>
          <p:nvPr/>
        </p:nvCxnSpPr>
        <p:spPr bwMode="auto">
          <a:xfrm>
            <a:off x="3200400" y="2133600"/>
            <a:ext cx="685800" cy="0"/>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53" name="Straight Connector 52"/>
          <p:cNvCxnSpPr/>
          <p:nvPr/>
        </p:nvCxnSpPr>
        <p:spPr bwMode="auto">
          <a:xfrm>
            <a:off x="5334000" y="2133600"/>
            <a:ext cx="381000" cy="0"/>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56" name="AutoShape 10"/>
          <p:cNvCxnSpPr>
            <a:cxnSpLocks noChangeAspect="1" noChangeShapeType="1"/>
            <a:endCxn id="35" idx="2"/>
          </p:cNvCxnSpPr>
          <p:nvPr/>
        </p:nvCxnSpPr>
        <p:spPr bwMode="auto">
          <a:xfrm flipV="1">
            <a:off x="5715000" y="2133600"/>
            <a:ext cx="457200" cy="1588"/>
          </a:xfrm>
          <a:prstGeom prst="straightConnector1">
            <a:avLst/>
          </a:prstGeom>
          <a:noFill/>
          <a:ln w="28575">
            <a:solidFill>
              <a:schemeClr val="tx1"/>
            </a:solidFill>
            <a:round/>
            <a:headEnd/>
            <a:tailEnd type="triangle" w="med" len="med"/>
          </a:ln>
        </p:spPr>
      </p:cxnSp>
      <p:sp>
        <p:nvSpPr>
          <p:cNvPr id="43" name="Slide Number Placeholder 42"/>
          <p:cNvSpPr>
            <a:spLocks noGrp="1"/>
          </p:cNvSpPr>
          <p:nvPr>
            <p:ph type="sldNum" sz="quarter" idx="12"/>
          </p:nvPr>
        </p:nvSpPr>
        <p:spPr/>
        <p:txBody>
          <a:bodyPr/>
          <a:lstStyle/>
          <a:p>
            <a:pPr>
              <a:defRPr/>
            </a:pPr>
            <a:fld id="{BFD252A0-D645-4B3C-B769-81D2097AD509}" type="slidenum">
              <a:rPr lang="en-US" smtClean="0"/>
              <a:pPr>
                <a:defRPr/>
              </a:pPr>
              <a:t>255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3079"/>
                                        </p:tgtEl>
                                      </p:cBhvr>
                                    </p:animEffect>
                                    <p:set>
                                      <p:cBhvr>
                                        <p:cTn id="7" dur="1" fill="hold">
                                          <p:stCondLst>
                                            <p:cond delay="1999"/>
                                          </p:stCondLst>
                                        </p:cTn>
                                        <p:tgtEl>
                                          <p:spTgt spid="3079"/>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2000"/>
                                        <p:tgtEl>
                                          <p:spTgt spid="3081"/>
                                        </p:tgtEl>
                                      </p:cBhvr>
                                    </p:animEffect>
                                    <p:set>
                                      <p:cBhvr>
                                        <p:cTn id="10" dur="1" fill="hold">
                                          <p:stCondLst>
                                            <p:cond delay="1999"/>
                                          </p:stCondLst>
                                        </p:cTn>
                                        <p:tgtEl>
                                          <p:spTgt spid="3081"/>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2000"/>
                                        <p:tgtEl>
                                          <p:spTgt spid="3082"/>
                                        </p:tgtEl>
                                      </p:cBhvr>
                                    </p:animEffect>
                                    <p:set>
                                      <p:cBhvr>
                                        <p:cTn id="13" dur="1" fill="hold">
                                          <p:stCondLst>
                                            <p:cond delay="1999"/>
                                          </p:stCondLst>
                                        </p:cTn>
                                        <p:tgtEl>
                                          <p:spTgt spid="3082"/>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2000"/>
                                        <p:tgtEl>
                                          <p:spTgt spid="3074"/>
                                        </p:tgtEl>
                                      </p:cBhvr>
                                    </p:animEffect>
                                    <p:set>
                                      <p:cBhvr>
                                        <p:cTn id="16" dur="1" fill="hold">
                                          <p:stCondLst>
                                            <p:cond delay="1999"/>
                                          </p:stCondLst>
                                        </p:cTn>
                                        <p:tgtEl>
                                          <p:spTgt spid="3074"/>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2000"/>
                                        <p:tgtEl>
                                          <p:spTgt spid="3075"/>
                                        </p:tgtEl>
                                      </p:cBhvr>
                                    </p:animEffect>
                                    <p:set>
                                      <p:cBhvr>
                                        <p:cTn id="19" dur="1" fill="hold">
                                          <p:stCondLst>
                                            <p:cond delay="1999"/>
                                          </p:stCondLst>
                                        </p:cTn>
                                        <p:tgtEl>
                                          <p:spTgt spid="3075"/>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2000"/>
                                        <p:tgtEl>
                                          <p:spTgt spid="3078"/>
                                        </p:tgtEl>
                                      </p:cBhvr>
                                    </p:animEffect>
                                    <p:set>
                                      <p:cBhvr>
                                        <p:cTn id="22" dur="1" fill="hold">
                                          <p:stCondLst>
                                            <p:cond delay="1999"/>
                                          </p:stCondLst>
                                        </p:cTn>
                                        <p:tgtEl>
                                          <p:spTgt spid="3078"/>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2000"/>
                                        <p:tgtEl>
                                          <p:spTgt spid="3080"/>
                                        </p:tgtEl>
                                      </p:cBhvr>
                                    </p:animEffect>
                                    <p:set>
                                      <p:cBhvr>
                                        <p:cTn id="25" dur="1" fill="hold">
                                          <p:stCondLst>
                                            <p:cond delay="1999"/>
                                          </p:stCondLst>
                                        </p:cTn>
                                        <p:tgtEl>
                                          <p:spTgt spid="3080"/>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20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20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2000"/>
                                        <p:tgtEl>
                                          <p:spTgt spid="15"/>
                                        </p:tgtEl>
                                      </p:cBhvr>
                                    </p:animEffect>
                                  </p:childTnLst>
                                </p:cTn>
                              </p:par>
                              <p:par>
                                <p:cTn id="35" presetID="10"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2000"/>
                                        <p:tgtEl>
                                          <p:spTgt spid="1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2000"/>
                                        <p:tgtEl>
                                          <p:spTgt spid="1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2000"/>
                                        <p:tgtEl>
                                          <p:spTgt spid="1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2000"/>
                                        <p:tgtEl>
                                          <p:spTgt spid="1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2000"/>
                                        <p:tgtEl>
                                          <p:spTgt spid="20"/>
                                        </p:tgtEl>
                                      </p:cBhvr>
                                    </p:animEffect>
                                  </p:childTnLst>
                                </p:cTn>
                              </p:par>
                              <p:par>
                                <p:cTn id="50" presetID="10" presetClass="entr" presetSubtype="0" fill="hold"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2000"/>
                                        <p:tgtEl>
                                          <p:spTgt spid="2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2000"/>
                                        <p:tgtEl>
                                          <p:spTgt spid="2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2000"/>
                                        <p:tgtEl>
                                          <p:spTgt spid="23"/>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fade">
                                      <p:cBhvr>
                                        <p:cTn id="61" dur="2000"/>
                                        <p:tgtEl>
                                          <p:spTgt spid="29"/>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fade">
                                      <p:cBhvr>
                                        <p:cTn id="64" dur="2000"/>
                                        <p:tgtEl>
                                          <p:spTgt spid="30"/>
                                        </p:tgtEl>
                                      </p:cBhvr>
                                    </p:animEffect>
                                  </p:childTnLst>
                                </p:cTn>
                              </p:par>
                              <p:par>
                                <p:cTn id="65" presetID="10" presetClass="entr" presetSubtype="0" fill="hold" nodeType="with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fade">
                                      <p:cBhvr>
                                        <p:cTn id="67" dur="2000"/>
                                        <p:tgtEl>
                                          <p:spTgt spid="31"/>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2"/>
                                        </p:tgtEl>
                                        <p:attrNameLst>
                                          <p:attrName>style.visibility</p:attrName>
                                        </p:attrNameLst>
                                      </p:cBhvr>
                                      <p:to>
                                        <p:strVal val="visible"/>
                                      </p:to>
                                    </p:set>
                                    <p:animEffect transition="in" filter="fade">
                                      <p:cBhvr>
                                        <p:cTn id="70" dur="2000"/>
                                        <p:tgtEl>
                                          <p:spTgt spid="32"/>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3"/>
                                        </p:tgtEl>
                                        <p:attrNameLst>
                                          <p:attrName>style.visibility</p:attrName>
                                        </p:attrNameLst>
                                      </p:cBhvr>
                                      <p:to>
                                        <p:strVal val="visible"/>
                                      </p:to>
                                    </p:set>
                                    <p:animEffect transition="in" filter="fade">
                                      <p:cBhvr>
                                        <p:cTn id="73" dur="2000"/>
                                        <p:tgtEl>
                                          <p:spTgt spid="33"/>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fade">
                                      <p:cBhvr>
                                        <p:cTn id="76" dur="2000"/>
                                        <p:tgtEl>
                                          <p:spTgt spid="34"/>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5"/>
                                        </p:tgtEl>
                                        <p:attrNameLst>
                                          <p:attrName>style.visibility</p:attrName>
                                        </p:attrNameLst>
                                      </p:cBhvr>
                                      <p:to>
                                        <p:strVal val="visible"/>
                                      </p:to>
                                    </p:set>
                                    <p:animEffect transition="in" filter="fade">
                                      <p:cBhvr>
                                        <p:cTn id="79" dur="2000"/>
                                        <p:tgtEl>
                                          <p:spTgt spid="35"/>
                                        </p:tgtEl>
                                      </p:cBhvr>
                                    </p:animEffect>
                                  </p:childTnLst>
                                </p:cTn>
                              </p:par>
                              <p:par>
                                <p:cTn id="80" presetID="10" presetClass="entr" presetSubtype="0" fill="hold" nodeType="with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fade">
                                      <p:cBhvr>
                                        <p:cTn id="82" dur="2000"/>
                                        <p:tgtEl>
                                          <p:spTgt spid="36"/>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37"/>
                                        </p:tgtEl>
                                        <p:attrNameLst>
                                          <p:attrName>style.visibility</p:attrName>
                                        </p:attrNameLst>
                                      </p:cBhvr>
                                      <p:to>
                                        <p:strVal val="visible"/>
                                      </p:to>
                                    </p:set>
                                    <p:animEffect transition="in" filter="fade">
                                      <p:cBhvr>
                                        <p:cTn id="85" dur="2000"/>
                                        <p:tgtEl>
                                          <p:spTgt spid="37"/>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38"/>
                                        </p:tgtEl>
                                        <p:attrNameLst>
                                          <p:attrName>style.visibility</p:attrName>
                                        </p:attrNameLst>
                                      </p:cBhvr>
                                      <p:to>
                                        <p:strVal val="visible"/>
                                      </p:to>
                                    </p:set>
                                    <p:animEffect transition="in" filter="fade">
                                      <p:cBhvr>
                                        <p:cTn id="88" dur="2000"/>
                                        <p:tgtEl>
                                          <p:spTgt spid="38"/>
                                        </p:tgtEl>
                                      </p:cBhvr>
                                    </p:animEffect>
                                  </p:childTnLst>
                                </p:cTn>
                              </p:par>
                              <p:par>
                                <p:cTn id="89" presetID="10" presetClass="entr" presetSubtype="0" fill="hold" nodeType="withEffect">
                                  <p:stCondLst>
                                    <p:cond delay="0"/>
                                  </p:stCondLst>
                                  <p:childTnLst>
                                    <p:set>
                                      <p:cBhvr>
                                        <p:cTn id="90" dur="1" fill="hold">
                                          <p:stCondLst>
                                            <p:cond delay="0"/>
                                          </p:stCondLst>
                                        </p:cTn>
                                        <p:tgtEl>
                                          <p:spTgt spid="39"/>
                                        </p:tgtEl>
                                        <p:attrNameLst>
                                          <p:attrName>style.visibility</p:attrName>
                                        </p:attrNameLst>
                                      </p:cBhvr>
                                      <p:to>
                                        <p:strVal val="visible"/>
                                      </p:to>
                                    </p:set>
                                    <p:animEffect transition="in" filter="fade">
                                      <p:cBhvr>
                                        <p:cTn id="91" dur="2000"/>
                                        <p:tgtEl>
                                          <p:spTgt spid="39"/>
                                        </p:tgtEl>
                                      </p:cBhvr>
                                    </p:animEffect>
                                  </p:childTnLst>
                                </p:cTn>
                              </p:par>
                              <p:par>
                                <p:cTn id="92" presetID="10" presetClass="entr" presetSubtype="0" fill="hold" nodeType="withEffect">
                                  <p:stCondLst>
                                    <p:cond delay="0"/>
                                  </p:stCondLst>
                                  <p:childTnLst>
                                    <p:set>
                                      <p:cBhvr>
                                        <p:cTn id="93" dur="1" fill="hold">
                                          <p:stCondLst>
                                            <p:cond delay="0"/>
                                          </p:stCondLst>
                                        </p:cTn>
                                        <p:tgtEl>
                                          <p:spTgt spid="40"/>
                                        </p:tgtEl>
                                        <p:attrNameLst>
                                          <p:attrName>style.visibility</p:attrName>
                                        </p:attrNameLst>
                                      </p:cBhvr>
                                      <p:to>
                                        <p:strVal val="visible"/>
                                      </p:to>
                                    </p:set>
                                    <p:animEffect transition="in" filter="fade">
                                      <p:cBhvr>
                                        <p:cTn id="94" dur="2000"/>
                                        <p:tgtEl>
                                          <p:spTgt spid="40"/>
                                        </p:tgtEl>
                                      </p:cBhvr>
                                    </p:animEffect>
                                  </p:childTnLst>
                                </p:cTn>
                              </p:par>
                              <p:par>
                                <p:cTn id="95" presetID="10" presetClass="entr" presetSubtype="0" fill="hold" nodeType="withEffect">
                                  <p:stCondLst>
                                    <p:cond delay="0"/>
                                  </p:stCondLst>
                                  <p:childTnLst>
                                    <p:set>
                                      <p:cBhvr>
                                        <p:cTn id="96" dur="1" fill="hold">
                                          <p:stCondLst>
                                            <p:cond delay="0"/>
                                          </p:stCondLst>
                                        </p:cTn>
                                        <p:tgtEl>
                                          <p:spTgt spid="41"/>
                                        </p:tgtEl>
                                        <p:attrNameLst>
                                          <p:attrName>style.visibility</p:attrName>
                                        </p:attrNameLst>
                                      </p:cBhvr>
                                      <p:to>
                                        <p:strVal val="visible"/>
                                      </p:to>
                                    </p:set>
                                    <p:animEffect transition="in" filter="fade">
                                      <p:cBhvr>
                                        <p:cTn id="97" dur="2000"/>
                                        <p:tgtEl>
                                          <p:spTgt spid="41"/>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42"/>
                                        </p:tgtEl>
                                        <p:attrNameLst>
                                          <p:attrName>style.visibility</p:attrName>
                                        </p:attrNameLst>
                                      </p:cBhvr>
                                      <p:to>
                                        <p:strVal val="visible"/>
                                      </p:to>
                                    </p:set>
                                    <p:animEffect transition="in" filter="fade">
                                      <p:cBhvr>
                                        <p:cTn id="100" dur="2000"/>
                                        <p:tgtEl>
                                          <p:spTgt spid="42"/>
                                        </p:tgtEl>
                                      </p:cBhvr>
                                    </p:animEffect>
                                  </p:childTnLst>
                                </p:cTn>
                              </p:par>
                              <p:par>
                                <p:cTn id="101" presetID="10" presetClass="entr" presetSubtype="0" fill="hold" nodeType="withEffect">
                                  <p:stCondLst>
                                    <p:cond delay="0"/>
                                  </p:stCondLst>
                                  <p:childTnLst>
                                    <p:set>
                                      <p:cBhvr>
                                        <p:cTn id="102" dur="1" fill="hold">
                                          <p:stCondLst>
                                            <p:cond delay="0"/>
                                          </p:stCondLst>
                                        </p:cTn>
                                        <p:tgtEl>
                                          <p:spTgt spid="49"/>
                                        </p:tgtEl>
                                        <p:attrNameLst>
                                          <p:attrName>style.visibility</p:attrName>
                                        </p:attrNameLst>
                                      </p:cBhvr>
                                      <p:to>
                                        <p:strVal val="visible"/>
                                      </p:to>
                                    </p:set>
                                    <p:animEffect transition="in" filter="fade">
                                      <p:cBhvr>
                                        <p:cTn id="103" dur="2000"/>
                                        <p:tgtEl>
                                          <p:spTgt spid="49"/>
                                        </p:tgtEl>
                                      </p:cBhvr>
                                    </p:animEffect>
                                  </p:childTnLst>
                                </p:cTn>
                              </p:par>
                              <p:par>
                                <p:cTn id="104" presetID="10" presetClass="entr" presetSubtype="0" fill="hold" nodeType="withEffect">
                                  <p:stCondLst>
                                    <p:cond delay="0"/>
                                  </p:stCondLst>
                                  <p:childTnLst>
                                    <p:set>
                                      <p:cBhvr>
                                        <p:cTn id="105" dur="1" fill="hold">
                                          <p:stCondLst>
                                            <p:cond delay="0"/>
                                          </p:stCondLst>
                                        </p:cTn>
                                        <p:tgtEl>
                                          <p:spTgt spid="53"/>
                                        </p:tgtEl>
                                        <p:attrNameLst>
                                          <p:attrName>style.visibility</p:attrName>
                                        </p:attrNameLst>
                                      </p:cBhvr>
                                      <p:to>
                                        <p:strVal val="visible"/>
                                      </p:to>
                                    </p:set>
                                    <p:animEffect transition="in" filter="fade">
                                      <p:cBhvr>
                                        <p:cTn id="106" dur="2000"/>
                                        <p:tgtEl>
                                          <p:spTgt spid="53"/>
                                        </p:tgtEl>
                                      </p:cBhvr>
                                    </p:animEffect>
                                  </p:childTnLst>
                                </p:cTn>
                              </p:par>
                              <p:par>
                                <p:cTn id="107" presetID="10" presetClass="entr" presetSubtype="0" fill="hold" nodeType="withEffect">
                                  <p:stCondLst>
                                    <p:cond delay="0"/>
                                  </p:stCondLst>
                                  <p:childTnLst>
                                    <p:set>
                                      <p:cBhvr>
                                        <p:cTn id="108" dur="1" fill="hold">
                                          <p:stCondLst>
                                            <p:cond delay="0"/>
                                          </p:stCondLst>
                                        </p:cTn>
                                        <p:tgtEl>
                                          <p:spTgt spid="56"/>
                                        </p:tgtEl>
                                        <p:attrNameLst>
                                          <p:attrName>style.visibility</p:attrName>
                                        </p:attrNameLst>
                                      </p:cBhvr>
                                      <p:to>
                                        <p:strVal val="visible"/>
                                      </p:to>
                                    </p:set>
                                    <p:animEffect transition="in" filter="fade">
                                      <p:cBhvr>
                                        <p:cTn id="109" dur="2000"/>
                                        <p:tgtEl>
                                          <p:spTgt spid="56"/>
                                        </p:tgtEl>
                                      </p:cBhvr>
                                    </p:animEffect>
                                  </p:childTnLst>
                                </p:cTn>
                              </p:par>
                              <p:par>
                                <p:cTn id="110" presetID="10" presetClass="entr" presetSubtype="0" fill="hold" nodeType="withEffect">
                                  <p:stCondLst>
                                    <p:cond delay="0"/>
                                  </p:stCondLst>
                                  <p:childTnLst>
                                    <p:set>
                                      <p:cBhvr>
                                        <p:cTn id="111" dur="1" fill="hold">
                                          <p:stCondLst>
                                            <p:cond delay="0"/>
                                          </p:stCondLst>
                                        </p:cTn>
                                        <p:tgtEl>
                                          <p:spTgt spid="56"/>
                                        </p:tgtEl>
                                        <p:attrNameLst>
                                          <p:attrName>style.visibility</p:attrName>
                                        </p:attrNameLst>
                                      </p:cBhvr>
                                      <p:to>
                                        <p:strVal val="visible"/>
                                      </p:to>
                                    </p:set>
                                    <p:animEffect transition="in" filter="fade">
                                      <p:cBhvr>
                                        <p:cTn id="112" dur="2000"/>
                                        <p:tgtEl>
                                          <p:spTgt spid="56"/>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12"/>
                                        </p:tgtEl>
                                        <p:attrNameLst>
                                          <p:attrName>style.visibility</p:attrName>
                                        </p:attrNameLst>
                                      </p:cBhvr>
                                      <p:to>
                                        <p:strVal val="visible"/>
                                      </p:to>
                                    </p:set>
                                    <p:animEffect transition="in" filter="fade">
                                      <p:cBhvr>
                                        <p:cTn id="115"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9" grpId="0"/>
      <p:bldP spid="3080" grpId="0"/>
      <p:bldP spid="3081" grpId="0"/>
      <p:bldP spid="3082" grpId="0"/>
      <p:bldP spid="12" grpId="0"/>
      <p:bldP spid="14" grpId="0"/>
      <p:bldP spid="15" grpId="0" animBg="1"/>
      <p:bldP spid="17" grpId="0"/>
      <p:bldP spid="18" grpId="0" animBg="1"/>
      <p:bldP spid="19" grpId="0"/>
      <p:bldP spid="20" grpId="0" animBg="1"/>
      <p:bldP spid="22" grpId="0"/>
      <p:bldP spid="23" grpId="0" animBg="1"/>
      <p:bldP spid="29" grpId="0"/>
      <p:bldP spid="30" grpId="0" animBg="1"/>
      <p:bldP spid="32" grpId="0"/>
      <p:bldP spid="33" grpId="0" animBg="1"/>
      <p:bldP spid="34" grpId="0"/>
      <p:bldP spid="35" grpId="0" animBg="1"/>
      <p:bldP spid="37" grpId="0"/>
      <p:bldP spid="38" grpId="0" animBg="1"/>
      <p:bldP spid="42" grpId="0"/>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title"/>
          </p:nvPr>
        </p:nvSpPr>
        <p:spPr>
          <a:xfrm>
            <a:off x="990600" y="457200"/>
            <a:ext cx="7869238" cy="1066800"/>
          </a:xfrm>
        </p:spPr>
        <p:txBody>
          <a:bodyPr/>
          <a:lstStyle/>
          <a:p>
            <a:pPr marL="342900" indent="-342900" eaLnBrk="1" hangingPunct="1"/>
            <a:r>
              <a:rPr lang="en-US" sz="3200" dirty="0" smtClean="0"/>
              <a:t>Genotype Error Detection-</a:t>
            </a:r>
            <a:br>
              <a:rPr lang="en-US" sz="3200" dirty="0" smtClean="0"/>
            </a:br>
            <a:r>
              <a:rPr lang="en-US" sz="2800" dirty="0" smtClean="0"/>
              <a:t>Hidden Markov Model of Haplotype Diversity</a:t>
            </a:r>
          </a:p>
        </p:txBody>
      </p:sp>
      <p:sp>
        <p:nvSpPr>
          <p:cNvPr id="12" name="TextBox 10"/>
          <p:cNvSpPr txBox="1">
            <a:spLocks noChangeArrowheads="1"/>
          </p:cNvSpPr>
          <p:nvPr/>
        </p:nvSpPr>
        <p:spPr bwMode="auto">
          <a:xfrm>
            <a:off x="6858000" y="2286000"/>
            <a:ext cx="1143000" cy="338138"/>
          </a:xfrm>
          <a:prstGeom prst="rect">
            <a:avLst/>
          </a:prstGeom>
          <a:noFill/>
          <a:ln w="9525">
            <a:noFill/>
            <a:miter lim="800000"/>
            <a:headEnd/>
            <a:tailEnd/>
          </a:ln>
        </p:spPr>
        <p:txBody>
          <a:bodyPr wrap="square">
            <a:spAutoFit/>
          </a:bodyPr>
          <a:lstStyle/>
          <a:p>
            <a:r>
              <a:rPr lang="en-US" sz="1600" dirty="0"/>
              <a:t>n</a:t>
            </a:r>
            <a:r>
              <a:rPr lang="en-US" sz="1600" dirty="0" smtClean="0"/>
              <a:t>= </a:t>
            </a:r>
            <a:r>
              <a:rPr lang="en-US" sz="1600" dirty="0"/>
              <a:t>#</a:t>
            </a:r>
            <a:r>
              <a:rPr lang="en-US" sz="1600" dirty="0" smtClean="0"/>
              <a:t>SNPs</a:t>
            </a:r>
            <a:endParaRPr lang="en-US" sz="1600" dirty="0"/>
          </a:p>
        </p:txBody>
      </p:sp>
      <p:cxnSp>
        <p:nvCxnSpPr>
          <p:cNvPr id="13" name="AutoShape 10"/>
          <p:cNvCxnSpPr>
            <a:cxnSpLocks noChangeAspect="1" noChangeShapeType="1"/>
          </p:cNvCxnSpPr>
          <p:nvPr/>
        </p:nvCxnSpPr>
        <p:spPr bwMode="auto">
          <a:xfrm>
            <a:off x="1524000" y="2133600"/>
            <a:ext cx="762431" cy="13076"/>
          </a:xfrm>
          <a:prstGeom prst="straightConnector1">
            <a:avLst/>
          </a:prstGeom>
          <a:noFill/>
          <a:ln w="28575">
            <a:solidFill>
              <a:schemeClr val="tx1"/>
            </a:solidFill>
            <a:round/>
            <a:headEnd/>
            <a:tailEnd type="triangle" w="med" len="med"/>
          </a:ln>
        </p:spPr>
      </p:cxnSp>
      <p:sp>
        <p:nvSpPr>
          <p:cNvPr id="14" name="Text Box 6"/>
          <p:cNvSpPr txBox="1">
            <a:spLocks noChangeAspect="1" noChangeArrowheads="1"/>
          </p:cNvSpPr>
          <p:nvPr/>
        </p:nvSpPr>
        <p:spPr bwMode="auto">
          <a:xfrm>
            <a:off x="1066800" y="1981200"/>
            <a:ext cx="411282" cy="369332"/>
          </a:xfrm>
          <a:prstGeom prst="rect">
            <a:avLst/>
          </a:prstGeom>
          <a:noFill/>
          <a:ln w="9525">
            <a:noFill/>
            <a:miter lim="800000"/>
            <a:headEnd/>
            <a:tailEnd/>
          </a:ln>
        </p:spPr>
        <p:txBody>
          <a:bodyPr wrap="square">
            <a:spAutoFit/>
          </a:bodyPr>
          <a:lstStyle/>
          <a:p>
            <a:r>
              <a:rPr lang="en-US" sz="1800" dirty="0" smtClean="0">
                <a:latin typeface="Arial" charset="0"/>
              </a:rPr>
              <a:t>F</a:t>
            </a:r>
            <a:r>
              <a:rPr lang="en-US" sz="1800" baseline="-25000" dirty="0" smtClean="0">
                <a:latin typeface="Arial" charset="0"/>
              </a:rPr>
              <a:t>1</a:t>
            </a:r>
            <a:endParaRPr lang="en-US" sz="1800" baseline="-25000" dirty="0">
              <a:latin typeface="Arial" charset="0"/>
            </a:endParaRPr>
          </a:p>
        </p:txBody>
      </p:sp>
      <p:sp>
        <p:nvSpPr>
          <p:cNvPr id="15" name="Oval 7"/>
          <p:cNvSpPr>
            <a:spLocks noChangeAspect="1" noChangeArrowheads="1"/>
          </p:cNvSpPr>
          <p:nvPr/>
        </p:nvSpPr>
        <p:spPr bwMode="auto">
          <a:xfrm>
            <a:off x="990600" y="1905000"/>
            <a:ext cx="533400" cy="45720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16" name="AutoShape 22"/>
          <p:cNvCxnSpPr>
            <a:cxnSpLocks noChangeAspect="1" noChangeShapeType="1"/>
            <a:stCxn id="15" idx="4"/>
          </p:cNvCxnSpPr>
          <p:nvPr/>
        </p:nvCxnSpPr>
        <p:spPr bwMode="auto">
          <a:xfrm rot="5400000">
            <a:off x="1066398" y="2552312"/>
            <a:ext cx="381015" cy="790"/>
          </a:xfrm>
          <a:prstGeom prst="straightConnector1">
            <a:avLst/>
          </a:prstGeom>
          <a:noFill/>
          <a:ln w="28575">
            <a:solidFill>
              <a:schemeClr val="tx1"/>
            </a:solidFill>
            <a:round/>
            <a:headEnd/>
            <a:tailEnd type="triangle" w="med" len="med"/>
          </a:ln>
        </p:spPr>
      </p:cxnSp>
      <p:sp>
        <p:nvSpPr>
          <p:cNvPr id="17" name="Text Box 6"/>
          <p:cNvSpPr txBox="1">
            <a:spLocks noChangeAspect="1" noChangeArrowheads="1"/>
          </p:cNvSpPr>
          <p:nvPr/>
        </p:nvSpPr>
        <p:spPr bwMode="auto">
          <a:xfrm>
            <a:off x="1066800" y="2819400"/>
            <a:ext cx="457200" cy="369332"/>
          </a:xfrm>
          <a:prstGeom prst="rect">
            <a:avLst/>
          </a:prstGeom>
          <a:noFill/>
          <a:ln w="9525">
            <a:noFill/>
            <a:miter lim="800000"/>
            <a:headEnd/>
            <a:tailEnd/>
          </a:ln>
        </p:spPr>
        <p:txBody>
          <a:bodyPr wrap="square">
            <a:spAutoFit/>
          </a:bodyPr>
          <a:lstStyle/>
          <a:p>
            <a:r>
              <a:rPr lang="en-US" sz="1800" dirty="0" smtClean="0">
                <a:latin typeface="Arial" charset="0"/>
              </a:rPr>
              <a:t>H</a:t>
            </a:r>
            <a:r>
              <a:rPr lang="en-US" sz="1800" baseline="-25000" dirty="0" smtClean="0">
                <a:latin typeface="Arial" charset="0"/>
              </a:rPr>
              <a:t>1</a:t>
            </a:r>
            <a:endParaRPr lang="en-US" sz="1800" baseline="-25000" dirty="0">
              <a:latin typeface="Arial" charset="0"/>
            </a:endParaRPr>
          </a:p>
        </p:txBody>
      </p:sp>
      <p:sp>
        <p:nvSpPr>
          <p:cNvPr id="18" name="Oval 7"/>
          <p:cNvSpPr>
            <a:spLocks noChangeAspect="1" noChangeArrowheads="1"/>
          </p:cNvSpPr>
          <p:nvPr/>
        </p:nvSpPr>
        <p:spPr bwMode="auto">
          <a:xfrm>
            <a:off x="990600" y="2743200"/>
            <a:ext cx="533400" cy="456422"/>
          </a:xfrm>
          <a:prstGeom prst="ellipse">
            <a:avLst/>
          </a:prstGeom>
          <a:noFill/>
          <a:ln w="25400">
            <a:solidFill>
              <a:schemeClr val="tx1"/>
            </a:solidFill>
            <a:round/>
            <a:headEnd/>
            <a:tailEnd/>
          </a:ln>
        </p:spPr>
        <p:txBody>
          <a:bodyPr wrap="none" anchor="ctr"/>
          <a:lstStyle/>
          <a:p>
            <a:pPr eaLnBrk="0" hangingPunct="0"/>
            <a:endParaRPr lang="en-US"/>
          </a:p>
        </p:txBody>
      </p:sp>
      <p:sp>
        <p:nvSpPr>
          <p:cNvPr id="19" name="Text Box 6"/>
          <p:cNvSpPr txBox="1">
            <a:spLocks noChangeAspect="1" noChangeArrowheads="1"/>
          </p:cNvSpPr>
          <p:nvPr/>
        </p:nvSpPr>
        <p:spPr bwMode="auto">
          <a:xfrm>
            <a:off x="2362200" y="1981200"/>
            <a:ext cx="411282" cy="369332"/>
          </a:xfrm>
          <a:prstGeom prst="rect">
            <a:avLst/>
          </a:prstGeom>
          <a:noFill/>
          <a:ln w="9525">
            <a:noFill/>
            <a:miter lim="800000"/>
            <a:headEnd/>
            <a:tailEnd/>
          </a:ln>
        </p:spPr>
        <p:txBody>
          <a:bodyPr wrap="square">
            <a:spAutoFit/>
          </a:bodyPr>
          <a:lstStyle/>
          <a:p>
            <a:r>
              <a:rPr lang="en-US" sz="1800" dirty="0" smtClean="0">
                <a:latin typeface="Arial" charset="0"/>
              </a:rPr>
              <a:t>F</a:t>
            </a:r>
            <a:r>
              <a:rPr lang="en-US" sz="1800" baseline="-25000" dirty="0" smtClean="0">
                <a:latin typeface="Arial" charset="0"/>
              </a:rPr>
              <a:t>2</a:t>
            </a:r>
            <a:endParaRPr lang="en-US" sz="1800" baseline="-25000" dirty="0">
              <a:latin typeface="Arial" charset="0"/>
            </a:endParaRPr>
          </a:p>
        </p:txBody>
      </p:sp>
      <p:sp>
        <p:nvSpPr>
          <p:cNvPr id="20" name="Oval 7"/>
          <p:cNvSpPr>
            <a:spLocks noChangeAspect="1" noChangeArrowheads="1"/>
          </p:cNvSpPr>
          <p:nvPr/>
        </p:nvSpPr>
        <p:spPr bwMode="auto">
          <a:xfrm>
            <a:off x="2286000" y="1905000"/>
            <a:ext cx="533400" cy="45720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21" name="AutoShape 22"/>
          <p:cNvCxnSpPr>
            <a:cxnSpLocks noChangeAspect="1" noChangeShapeType="1"/>
            <a:stCxn id="20" idx="4"/>
          </p:cNvCxnSpPr>
          <p:nvPr/>
        </p:nvCxnSpPr>
        <p:spPr bwMode="auto">
          <a:xfrm rot="5400000">
            <a:off x="2361798" y="2552312"/>
            <a:ext cx="381015" cy="790"/>
          </a:xfrm>
          <a:prstGeom prst="straightConnector1">
            <a:avLst/>
          </a:prstGeom>
          <a:noFill/>
          <a:ln w="28575">
            <a:solidFill>
              <a:schemeClr val="tx1"/>
            </a:solidFill>
            <a:round/>
            <a:headEnd/>
            <a:tailEnd type="triangle" w="med" len="med"/>
          </a:ln>
        </p:spPr>
      </p:cxnSp>
      <p:sp>
        <p:nvSpPr>
          <p:cNvPr id="22" name="Text Box 6"/>
          <p:cNvSpPr txBox="1">
            <a:spLocks noChangeAspect="1" noChangeArrowheads="1"/>
          </p:cNvSpPr>
          <p:nvPr/>
        </p:nvSpPr>
        <p:spPr bwMode="auto">
          <a:xfrm>
            <a:off x="2362200" y="2819400"/>
            <a:ext cx="457200" cy="369332"/>
          </a:xfrm>
          <a:prstGeom prst="rect">
            <a:avLst/>
          </a:prstGeom>
          <a:noFill/>
          <a:ln w="9525">
            <a:noFill/>
            <a:miter lim="800000"/>
            <a:headEnd/>
            <a:tailEnd/>
          </a:ln>
        </p:spPr>
        <p:txBody>
          <a:bodyPr wrap="square">
            <a:spAutoFit/>
          </a:bodyPr>
          <a:lstStyle/>
          <a:p>
            <a:r>
              <a:rPr lang="en-US" sz="1800" dirty="0" smtClean="0">
                <a:latin typeface="Arial" charset="0"/>
              </a:rPr>
              <a:t>H</a:t>
            </a:r>
            <a:r>
              <a:rPr lang="en-US" sz="1800" baseline="-25000" dirty="0" smtClean="0">
                <a:latin typeface="Arial" charset="0"/>
              </a:rPr>
              <a:t>2</a:t>
            </a:r>
            <a:endParaRPr lang="en-US" sz="1800" baseline="-25000" dirty="0">
              <a:latin typeface="Arial" charset="0"/>
            </a:endParaRPr>
          </a:p>
        </p:txBody>
      </p:sp>
      <p:sp>
        <p:nvSpPr>
          <p:cNvPr id="23" name="Oval 7"/>
          <p:cNvSpPr>
            <a:spLocks noChangeAspect="1" noChangeArrowheads="1"/>
          </p:cNvSpPr>
          <p:nvPr/>
        </p:nvSpPr>
        <p:spPr bwMode="auto">
          <a:xfrm>
            <a:off x="2286000" y="2743200"/>
            <a:ext cx="533400" cy="456422"/>
          </a:xfrm>
          <a:prstGeom prst="ellipse">
            <a:avLst/>
          </a:prstGeom>
          <a:noFill/>
          <a:ln w="25400">
            <a:solidFill>
              <a:schemeClr val="tx1"/>
            </a:solidFill>
            <a:round/>
            <a:headEnd/>
            <a:tailEnd/>
          </a:ln>
        </p:spPr>
        <p:txBody>
          <a:bodyPr wrap="none" anchor="ctr"/>
          <a:lstStyle/>
          <a:p>
            <a:pPr eaLnBrk="0" hangingPunct="0"/>
            <a:endParaRPr lang="en-US"/>
          </a:p>
        </p:txBody>
      </p:sp>
      <p:sp>
        <p:nvSpPr>
          <p:cNvPr id="29" name="Text Box 6"/>
          <p:cNvSpPr txBox="1">
            <a:spLocks noChangeAspect="1" noChangeArrowheads="1"/>
          </p:cNvSpPr>
          <p:nvPr/>
        </p:nvSpPr>
        <p:spPr bwMode="auto">
          <a:xfrm>
            <a:off x="4495800" y="1981200"/>
            <a:ext cx="411282" cy="369332"/>
          </a:xfrm>
          <a:prstGeom prst="rect">
            <a:avLst/>
          </a:prstGeom>
          <a:noFill/>
          <a:ln w="9525">
            <a:noFill/>
            <a:miter lim="800000"/>
            <a:headEnd/>
            <a:tailEnd/>
          </a:ln>
        </p:spPr>
        <p:txBody>
          <a:bodyPr wrap="square">
            <a:spAutoFit/>
          </a:bodyPr>
          <a:lstStyle/>
          <a:p>
            <a:r>
              <a:rPr lang="en-US" sz="1800" dirty="0" err="1" smtClean="0">
                <a:latin typeface="Arial" charset="0"/>
              </a:rPr>
              <a:t>F</a:t>
            </a:r>
            <a:r>
              <a:rPr lang="en-US" sz="1800" baseline="-25000" dirty="0" err="1" smtClean="0">
                <a:latin typeface="Arial" charset="0"/>
              </a:rPr>
              <a:t>i</a:t>
            </a:r>
            <a:endParaRPr lang="en-US" sz="1800" baseline="-25000" dirty="0">
              <a:latin typeface="Arial" charset="0"/>
            </a:endParaRPr>
          </a:p>
        </p:txBody>
      </p:sp>
      <p:sp>
        <p:nvSpPr>
          <p:cNvPr id="30" name="Oval 7"/>
          <p:cNvSpPr>
            <a:spLocks noChangeAspect="1" noChangeArrowheads="1"/>
          </p:cNvSpPr>
          <p:nvPr/>
        </p:nvSpPr>
        <p:spPr bwMode="auto">
          <a:xfrm>
            <a:off x="4419600" y="1905000"/>
            <a:ext cx="533400" cy="45720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31" name="AutoShape 22"/>
          <p:cNvCxnSpPr>
            <a:cxnSpLocks noChangeAspect="1" noChangeShapeType="1"/>
            <a:stCxn id="30" idx="4"/>
            <a:endCxn id="33" idx="0"/>
          </p:cNvCxnSpPr>
          <p:nvPr/>
        </p:nvCxnSpPr>
        <p:spPr bwMode="auto">
          <a:xfrm rot="5400000">
            <a:off x="4495800" y="2552700"/>
            <a:ext cx="381000" cy="1588"/>
          </a:xfrm>
          <a:prstGeom prst="straightConnector1">
            <a:avLst/>
          </a:prstGeom>
          <a:noFill/>
          <a:ln w="28575">
            <a:solidFill>
              <a:schemeClr val="tx1"/>
            </a:solidFill>
            <a:round/>
            <a:headEnd/>
            <a:tailEnd type="triangle" w="med" len="med"/>
          </a:ln>
        </p:spPr>
      </p:cxnSp>
      <p:sp>
        <p:nvSpPr>
          <p:cNvPr id="32" name="Text Box 6"/>
          <p:cNvSpPr txBox="1">
            <a:spLocks noChangeAspect="1" noChangeArrowheads="1"/>
          </p:cNvSpPr>
          <p:nvPr/>
        </p:nvSpPr>
        <p:spPr bwMode="auto">
          <a:xfrm>
            <a:off x="4495800" y="2819400"/>
            <a:ext cx="457200" cy="369332"/>
          </a:xfrm>
          <a:prstGeom prst="rect">
            <a:avLst/>
          </a:prstGeom>
          <a:noFill/>
          <a:ln w="9525">
            <a:noFill/>
            <a:miter lim="800000"/>
            <a:headEnd/>
            <a:tailEnd/>
          </a:ln>
        </p:spPr>
        <p:txBody>
          <a:bodyPr wrap="square">
            <a:spAutoFit/>
          </a:bodyPr>
          <a:lstStyle/>
          <a:p>
            <a:r>
              <a:rPr lang="en-US" sz="1800" dirty="0" smtClean="0">
                <a:latin typeface="Arial" charset="0"/>
              </a:rPr>
              <a:t>H</a:t>
            </a:r>
            <a:r>
              <a:rPr lang="en-US" sz="1800" baseline="-25000" dirty="0" smtClean="0">
                <a:latin typeface="Arial" charset="0"/>
              </a:rPr>
              <a:t>i</a:t>
            </a:r>
            <a:endParaRPr lang="en-US" sz="1800" baseline="-25000" dirty="0">
              <a:latin typeface="Arial" charset="0"/>
            </a:endParaRPr>
          </a:p>
        </p:txBody>
      </p:sp>
      <p:sp>
        <p:nvSpPr>
          <p:cNvPr id="33" name="Oval 7"/>
          <p:cNvSpPr>
            <a:spLocks noChangeAspect="1" noChangeArrowheads="1"/>
          </p:cNvSpPr>
          <p:nvPr/>
        </p:nvSpPr>
        <p:spPr bwMode="auto">
          <a:xfrm>
            <a:off x="4419600" y="2743200"/>
            <a:ext cx="533400" cy="456422"/>
          </a:xfrm>
          <a:prstGeom prst="ellipse">
            <a:avLst/>
          </a:prstGeom>
          <a:noFill/>
          <a:ln w="25400">
            <a:solidFill>
              <a:schemeClr val="tx1"/>
            </a:solidFill>
            <a:round/>
            <a:headEnd/>
            <a:tailEnd/>
          </a:ln>
        </p:spPr>
        <p:txBody>
          <a:bodyPr wrap="none" anchor="ctr"/>
          <a:lstStyle/>
          <a:p>
            <a:pPr eaLnBrk="0" hangingPunct="0"/>
            <a:endParaRPr lang="en-US"/>
          </a:p>
        </p:txBody>
      </p:sp>
      <p:sp>
        <p:nvSpPr>
          <p:cNvPr id="34" name="Text Box 6"/>
          <p:cNvSpPr txBox="1">
            <a:spLocks noChangeAspect="1" noChangeArrowheads="1"/>
          </p:cNvSpPr>
          <p:nvPr/>
        </p:nvSpPr>
        <p:spPr bwMode="auto">
          <a:xfrm>
            <a:off x="6248400" y="1981200"/>
            <a:ext cx="411282" cy="369332"/>
          </a:xfrm>
          <a:prstGeom prst="rect">
            <a:avLst/>
          </a:prstGeom>
          <a:noFill/>
          <a:ln w="9525">
            <a:noFill/>
            <a:miter lim="800000"/>
            <a:headEnd/>
            <a:tailEnd/>
          </a:ln>
        </p:spPr>
        <p:txBody>
          <a:bodyPr wrap="square">
            <a:spAutoFit/>
          </a:bodyPr>
          <a:lstStyle/>
          <a:p>
            <a:r>
              <a:rPr lang="en-US" sz="1800" dirty="0" smtClean="0">
                <a:latin typeface="Arial" charset="0"/>
              </a:rPr>
              <a:t>F</a:t>
            </a:r>
            <a:r>
              <a:rPr lang="en-US" sz="1800" baseline="-25000" dirty="0" smtClean="0">
                <a:latin typeface="Arial" charset="0"/>
              </a:rPr>
              <a:t>n</a:t>
            </a:r>
            <a:endParaRPr lang="en-US" sz="1800" baseline="-25000" dirty="0">
              <a:latin typeface="Arial" charset="0"/>
            </a:endParaRPr>
          </a:p>
        </p:txBody>
      </p:sp>
      <p:sp>
        <p:nvSpPr>
          <p:cNvPr id="35" name="Oval 7"/>
          <p:cNvSpPr>
            <a:spLocks noChangeAspect="1" noChangeArrowheads="1"/>
          </p:cNvSpPr>
          <p:nvPr/>
        </p:nvSpPr>
        <p:spPr bwMode="auto">
          <a:xfrm>
            <a:off x="6172200" y="1905000"/>
            <a:ext cx="533400" cy="45720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36" name="AutoShape 22"/>
          <p:cNvCxnSpPr>
            <a:cxnSpLocks noChangeAspect="1" noChangeShapeType="1"/>
            <a:stCxn id="35" idx="4"/>
          </p:cNvCxnSpPr>
          <p:nvPr/>
        </p:nvCxnSpPr>
        <p:spPr bwMode="auto">
          <a:xfrm rot="5400000">
            <a:off x="6247998" y="2552312"/>
            <a:ext cx="381015" cy="790"/>
          </a:xfrm>
          <a:prstGeom prst="straightConnector1">
            <a:avLst/>
          </a:prstGeom>
          <a:noFill/>
          <a:ln w="28575">
            <a:solidFill>
              <a:schemeClr val="tx1"/>
            </a:solidFill>
            <a:round/>
            <a:headEnd/>
            <a:tailEnd type="triangle" w="med" len="med"/>
          </a:ln>
        </p:spPr>
      </p:cxnSp>
      <p:sp>
        <p:nvSpPr>
          <p:cNvPr id="37" name="Text Box 6"/>
          <p:cNvSpPr txBox="1">
            <a:spLocks noChangeAspect="1" noChangeArrowheads="1"/>
          </p:cNvSpPr>
          <p:nvPr/>
        </p:nvSpPr>
        <p:spPr bwMode="auto">
          <a:xfrm>
            <a:off x="6248400" y="2819400"/>
            <a:ext cx="457200" cy="369332"/>
          </a:xfrm>
          <a:prstGeom prst="rect">
            <a:avLst/>
          </a:prstGeom>
          <a:noFill/>
          <a:ln w="9525">
            <a:noFill/>
            <a:miter lim="800000"/>
            <a:headEnd/>
            <a:tailEnd/>
          </a:ln>
        </p:spPr>
        <p:txBody>
          <a:bodyPr wrap="square">
            <a:spAutoFit/>
          </a:bodyPr>
          <a:lstStyle/>
          <a:p>
            <a:r>
              <a:rPr lang="en-US" sz="1800" dirty="0" err="1" smtClean="0">
                <a:latin typeface="Arial" charset="0"/>
              </a:rPr>
              <a:t>H</a:t>
            </a:r>
            <a:r>
              <a:rPr lang="en-US" sz="1800" baseline="-25000" dirty="0" err="1" smtClean="0">
                <a:latin typeface="Arial" charset="0"/>
              </a:rPr>
              <a:t>n</a:t>
            </a:r>
            <a:endParaRPr lang="en-US" sz="1800" baseline="-25000" dirty="0">
              <a:latin typeface="Arial" charset="0"/>
            </a:endParaRPr>
          </a:p>
        </p:txBody>
      </p:sp>
      <p:sp>
        <p:nvSpPr>
          <p:cNvPr id="38" name="Oval 7"/>
          <p:cNvSpPr>
            <a:spLocks noChangeAspect="1" noChangeArrowheads="1"/>
          </p:cNvSpPr>
          <p:nvPr/>
        </p:nvSpPr>
        <p:spPr bwMode="auto">
          <a:xfrm>
            <a:off x="6172200" y="2743200"/>
            <a:ext cx="533400" cy="456422"/>
          </a:xfrm>
          <a:prstGeom prst="ellipse">
            <a:avLst/>
          </a:prstGeom>
          <a:noFill/>
          <a:ln w="25400">
            <a:solidFill>
              <a:schemeClr val="tx1"/>
            </a:solidFill>
            <a:round/>
            <a:headEnd/>
            <a:tailEnd/>
          </a:ln>
        </p:spPr>
        <p:txBody>
          <a:bodyPr wrap="none" anchor="ctr"/>
          <a:lstStyle/>
          <a:p>
            <a:pPr eaLnBrk="0" hangingPunct="0"/>
            <a:endParaRPr lang="en-US"/>
          </a:p>
        </p:txBody>
      </p:sp>
      <p:cxnSp>
        <p:nvCxnSpPr>
          <p:cNvPr id="39" name="AutoShape 10"/>
          <p:cNvCxnSpPr>
            <a:cxnSpLocks noChangeAspect="1" noChangeShapeType="1"/>
          </p:cNvCxnSpPr>
          <p:nvPr/>
        </p:nvCxnSpPr>
        <p:spPr bwMode="auto">
          <a:xfrm>
            <a:off x="2819400" y="2133600"/>
            <a:ext cx="381000" cy="1588"/>
          </a:xfrm>
          <a:prstGeom prst="straightConnector1">
            <a:avLst/>
          </a:prstGeom>
          <a:noFill/>
          <a:ln w="28575">
            <a:solidFill>
              <a:schemeClr val="tx1"/>
            </a:solidFill>
            <a:round/>
            <a:headEnd/>
            <a:tailEnd type="triangle" w="med" len="med"/>
          </a:ln>
        </p:spPr>
      </p:cxnSp>
      <p:cxnSp>
        <p:nvCxnSpPr>
          <p:cNvPr id="40" name="AutoShape 10"/>
          <p:cNvCxnSpPr>
            <a:cxnSpLocks noChangeAspect="1" noChangeShapeType="1"/>
          </p:cNvCxnSpPr>
          <p:nvPr/>
        </p:nvCxnSpPr>
        <p:spPr bwMode="auto">
          <a:xfrm>
            <a:off x="3886200" y="2137521"/>
            <a:ext cx="533831" cy="9155"/>
          </a:xfrm>
          <a:prstGeom prst="straightConnector1">
            <a:avLst/>
          </a:prstGeom>
          <a:noFill/>
          <a:ln w="28575">
            <a:solidFill>
              <a:schemeClr val="tx1"/>
            </a:solidFill>
            <a:round/>
            <a:headEnd/>
            <a:tailEnd type="triangle" w="med" len="med"/>
          </a:ln>
        </p:spPr>
      </p:cxnSp>
      <p:cxnSp>
        <p:nvCxnSpPr>
          <p:cNvPr id="41" name="AutoShape 10"/>
          <p:cNvCxnSpPr>
            <a:cxnSpLocks noChangeAspect="1" noChangeShapeType="1"/>
          </p:cNvCxnSpPr>
          <p:nvPr/>
        </p:nvCxnSpPr>
        <p:spPr bwMode="auto">
          <a:xfrm>
            <a:off x="4953000" y="2133600"/>
            <a:ext cx="381000" cy="1588"/>
          </a:xfrm>
          <a:prstGeom prst="straightConnector1">
            <a:avLst/>
          </a:prstGeom>
          <a:noFill/>
          <a:ln w="28575">
            <a:solidFill>
              <a:schemeClr val="tx1"/>
            </a:solidFill>
            <a:round/>
            <a:headEnd/>
            <a:tailEnd type="triangle" w="med" len="med"/>
          </a:ln>
        </p:spPr>
      </p:cxnSp>
      <p:sp>
        <p:nvSpPr>
          <p:cNvPr id="42" name="Rectangle 3"/>
          <p:cNvSpPr txBox="1">
            <a:spLocks noChangeArrowheads="1"/>
          </p:cNvSpPr>
          <p:nvPr/>
        </p:nvSpPr>
        <p:spPr bwMode="auto">
          <a:xfrm>
            <a:off x="914400" y="3352800"/>
            <a:ext cx="5638801" cy="5334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0" cap="none" spc="0" normalizeH="0" baseline="0" noProof="0" dirty="0" smtClean="0">
                <a:ln>
                  <a:noFill/>
                </a:ln>
                <a:solidFill>
                  <a:schemeClr val="tx2"/>
                </a:solidFill>
                <a:effectLst/>
                <a:uLnTx/>
                <a:uFillTx/>
                <a:latin typeface="+mj-lt"/>
                <a:ea typeface="+mj-ea"/>
                <a:cs typeface="+mj-cs"/>
              </a:rPr>
              <a:t>(Graphical model representation)</a:t>
            </a:r>
          </a:p>
        </p:txBody>
      </p:sp>
      <p:cxnSp>
        <p:nvCxnSpPr>
          <p:cNvPr id="49" name="Straight Connector 48"/>
          <p:cNvCxnSpPr/>
          <p:nvPr/>
        </p:nvCxnSpPr>
        <p:spPr bwMode="auto">
          <a:xfrm>
            <a:off x="3200400" y="2133600"/>
            <a:ext cx="685800" cy="0"/>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53" name="Straight Connector 52"/>
          <p:cNvCxnSpPr/>
          <p:nvPr/>
        </p:nvCxnSpPr>
        <p:spPr bwMode="auto">
          <a:xfrm>
            <a:off x="5334000" y="2133600"/>
            <a:ext cx="381000" cy="0"/>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56" name="AutoShape 10"/>
          <p:cNvCxnSpPr>
            <a:cxnSpLocks noChangeAspect="1" noChangeShapeType="1"/>
            <a:endCxn id="35" idx="2"/>
          </p:cNvCxnSpPr>
          <p:nvPr/>
        </p:nvCxnSpPr>
        <p:spPr bwMode="auto">
          <a:xfrm flipV="1">
            <a:off x="5715000" y="2133600"/>
            <a:ext cx="457200" cy="1588"/>
          </a:xfrm>
          <a:prstGeom prst="straightConnector1">
            <a:avLst/>
          </a:prstGeom>
          <a:noFill/>
          <a:ln w="28575">
            <a:solidFill>
              <a:schemeClr val="tx1"/>
            </a:solidFill>
            <a:round/>
            <a:headEnd/>
            <a:tailEnd type="triangle" w="med" len="med"/>
          </a:ln>
        </p:spPr>
      </p:cxnSp>
      <p:sp>
        <p:nvSpPr>
          <p:cNvPr id="46" name="Rectangle 3"/>
          <p:cNvSpPr>
            <a:spLocks noGrp="1" noChangeArrowheads="1"/>
          </p:cNvSpPr>
          <p:nvPr>
            <p:ph type="body" sz="half" idx="1"/>
          </p:nvPr>
        </p:nvSpPr>
        <p:spPr>
          <a:xfrm>
            <a:off x="304800" y="4114800"/>
            <a:ext cx="8458200" cy="2514600"/>
          </a:xfrm>
        </p:spPr>
        <p:txBody>
          <a:bodyPr/>
          <a:lstStyle/>
          <a:p>
            <a:pPr eaLnBrk="1" hangingPunct="1">
              <a:spcBef>
                <a:spcPts val="600"/>
              </a:spcBef>
            </a:pPr>
            <a:r>
              <a:rPr lang="en-US" sz="2400" dirty="0" smtClean="0"/>
              <a:t>Random variables for each locus </a:t>
            </a:r>
            <a:r>
              <a:rPr lang="en-US" sz="2400" dirty="0" err="1" smtClean="0"/>
              <a:t>i</a:t>
            </a:r>
            <a:r>
              <a:rPr lang="en-US" sz="2400" dirty="0" smtClean="0"/>
              <a:t> (</a:t>
            </a:r>
            <a:r>
              <a:rPr lang="en-US" sz="2400" dirty="0" err="1" smtClean="0"/>
              <a:t>i</a:t>
            </a:r>
            <a:r>
              <a:rPr lang="en-US" sz="2400" dirty="0" smtClean="0"/>
              <a:t>=1..n)</a:t>
            </a:r>
          </a:p>
          <a:p>
            <a:pPr lvl="1" eaLnBrk="1" hangingPunct="1">
              <a:spcBef>
                <a:spcPts val="600"/>
              </a:spcBef>
            </a:pPr>
            <a:r>
              <a:rPr lang="en-US" sz="2000" dirty="0" err="1" smtClean="0"/>
              <a:t>Fi</a:t>
            </a:r>
            <a:r>
              <a:rPr lang="en-US" sz="2000" dirty="0" smtClean="0"/>
              <a:t> = founder haplotype at locus </a:t>
            </a:r>
            <a:r>
              <a:rPr lang="en-US" sz="2000" dirty="0" err="1" smtClean="0"/>
              <a:t>i</a:t>
            </a:r>
            <a:r>
              <a:rPr lang="en-US" sz="2000" dirty="0" smtClean="0"/>
              <a:t>; values between 1 and K</a:t>
            </a:r>
          </a:p>
          <a:p>
            <a:pPr lvl="1" eaLnBrk="1" hangingPunct="1">
              <a:spcBef>
                <a:spcPts val="600"/>
              </a:spcBef>
            </a:pPr>
            <a:r>
              <a:rPr lang="en-US" sz="2000" dirty="0" smtClean="0"/>
              <a:t>Hi = observed allele at locus </a:t>
            </a:r>
            <a:r>
              <a:rPr lang="en-US" sz="2000" dirty="0" err="1" smtClean="0"/>
              <a:t>i</a:t>
            </a:r>
            <a:r>
              <a:rPr lang="en-US" sz="2000" dirty="0" smtClean="0"/>
              <a:t>; values: 0 (major) or 1 (minor)</a:t>
            </a:r>
          </a:p>
          <a:p>
            <a:pPr eaLnBrk="1" hangingPunct="1">
              <a:spcBef>
                <a:spcPts val="600"/>
              </a:spcBef>
            </a:pPr>
            <a:r>
              <a:rPr lang="en-US" sz="2400" dirty="0" smtClean="0"/>
              <a:t>Given haplotype h, P(H=</a:t>
            </a:r>
            <a:r>
              <a:rPr lang="en-US" sz="2400" dirty="0" err="1" smtClean="0"/>
              <a:t>h|M</a:t>
            </a:r>
            <a:r>
              <a:rPr lang="en-US" sz="2400" dirty="0" smtClean="0"/>
              <a:t>) can be computed in O(nK</a:t>
            </a:r>
            <a:r>
              <a:rPr lang="en-US" sz="2400" baseline="30000" dirty="0" smtClean="0"/>
              <a:t>2</a:t>
            </a:r>
            <a:r>
              <a:rPr lang="en-US" sz="2400" dirty="0" smtClean="0"/>
              <a:t>) using a forward algorithm, where n=#SNPs, K=#founders</a:t>
            </a:r>
          </a:p>
        </p:txBody>
      </p:sp>
      <p:sp>
        <p:nvSpPr>
          <p:cNvPr id="43" name="Slide Number Placeholder 42"/>
          <p:cNvSpPr>
            <a:spLocks noGrp="1"/>
          </p:cNvSpPr>
          <p:nvPr>
            <p:ph type="sldNum" sz="quarter" idx="12"/>
          </p:nvPr>
        </p:nvSpPr>
        <p:spPr/>
        <p:txBody>
          <a:bodyPr/>
          <a:lstStyle/>
          <a:p>
            <a:pPr>
              <a:defRPr/>
            </a:pPr>
            <a:fld id="{BFD252A0-D645-4B3C-B769-81D2097AD509}" type="slidenum">
              <a:rPr lang="en-US" smtClean="0"/>
              <a:pPr>
                <a:defRPr/>
              </a:pPr>
              <a:t>256</a:t>
            </a:fld>
            <a:endParaRPr lang="en-US"/>
          </a:p>
        </p:txBody>
      </p:sp>
    </p:spTree>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title"/>
          </p:nvPr>
        </p:nvSpPr>
        <p:spPr>
          <a:xfrm>
            <a:off x="990600" y="457200"/>
            <a:ext cx="7869238" cy="1066800"/>
          </a:xfrm>
        </p:spPr>
        <p:txBody>
          <a:bodyPr/>
          <a:lstStyle/>
          <a:p>
            <a:pPr marL="342900" indent="-342900" eaLnBrk="1" hangingPunct="1"/>
            <a:r>
              <a:rPr lang="en-US" sz="3200" dirty="0" smtClean="0"/>
              <a:t>Genotype Error Detection-</a:t>
            </a:r>
            <a:br>
              <a:rPr lang="en-US" sz="3200" dirty="0" smtClean="0"/>
            </a:br>
            <a:r>
              <a:rPr lang="en-US" sz="2800" dirty="0" smtClean="0"/>
              <a:t>Hidden Markov Model of Haplotype Diversity</a:t>
            </a:r>
          </a:p>
        </p:txBody>
      </p:sp>
      <p:sp>
        <p:nvSpPr>
          <p:cNvPr id="12" name="TextBox 10"/>
          <p:cNvSpPr txBox="1">
            <a:spLocks noChangeArrowheads="1"/>
          </p:cNvSpPr>
          <p:nvPr/>
        </p:nvSpPr>
        <p:spPr bwMode="auto">
          <a:xfrm>
            <a:off x="6858000" y="2286000"/>
            <a:ext cx="1143000" cy="338138"/>
          </a:xfrm>
          <a:prstGeom prst="rect">
            <a:avLst/>
          </a:prstGeom>
          <a:noFill/>
          <a:ln w="9525">
            <a:noFill/>
            <a:miter lim="800000"/>
            <a:headEnd/>
            <a:tailEnd/>
          </a:ln>
        </p:spPr>
        <p:txBody>
          <a:bodyPr wrap="square">
            <a:spAutoFit/>
          </a:bodyPr>
          <a:lstStyle/>
          <a:p>
            <a:r>
              <a:rPr lang="en-US" sz="1600" dirty="0"/>
              <a:t>n</a:t>
            </a:r>
            <a:r>
              <a:rPr lang="en-US" sz="1600" dirty="0" smtClean="0"/>
              <a:t>= </a:t>
            </a:r>
            <a:r>
              <a:rPr lang="en-US" sz="1600" dirty="0"/>
              <a:t>#</a:t>
            </a:r>
            <a:r>
              <a:rPr lang="en-US" sz="1600" dirty="0" smtClean="0"/>
              <a:t>SNPs</a:t>
            </a:r>
            <a:endParaRPr lang="en-US" sz="1600" dirty="0"/>
          </a:p>
        </p:txBody>
      </p:sp>
      <p:cxnSp>
        <p:nvCxnSpPr>
          <p:cNvPr id="13" name="AutoShape 10"/>
          <p:cNvCxnSpPr>
            <a:cxnSpLocks noChangeAspect="1" noChangeShapeType="1"/>
          </p:cNvCxnSpPr>
          <p:nvPr/>
        </p:nvCxnSpPr>
        <p:spPr bwMode="auto">
          <a:xfrm>
            <a:off x="1524000" y="2133600"/>
            <a:ext cx="762431" cy="13076"/>
          </a:xfrm>
          <a:prstGeom prst="straightConnector1">
            <a:avLst/>
          </a:prstGeom>
          <a:noFill/>
          <a:ln w="28575">
            <a:solidFill>
              <a:schemeClr val="tx1"/>
            </a:solidFill>
            <a:round/>
            <a:headEnd/>
            <a:tailEnd type="triangle" w="med" len="med"/>
          </a:ln>
        </p:spPr>
      </p:cxnSp>
      <p:sp>
        <p:nvSpPr>
          <p:cNvPr id="14" name="Text Box 6"/>
          <p:cNvSpPr txBox="1">
            <a:spLocks noChangeAspect="1" noChangeArrowheads="1"/>
          </p:cNvSpPr>
          <p:nvPr/>
        </p:nvSpPr>
        <p:spPr bwMode="auto">
          <a:xfrm>
            <a:off x="1066800" y="1981200"/>
            <a:ext cx="411282" cy="369332"/>
          </a:xfrm>
          <a:prstGeom prst="rect">
            <a:avLst/>
          </a:prstGeom>
          <a:noFill/>
          <a:ln w="9525">
            <a:noFill/>
            <a:miter lim="800000"/>
            <a:headEnd/>
            <a:tailEnd/>
          </a:ln>
        </p:spPr>
        <p:txBody>
          <a:bodyPr wrap="square">
            <a:spAutoFit/>
          </a:bodyPr>
          <a:lstStyle/>
          <a:p>
            <a:r>
              <a:rPr lang="en-US" sz="1800" dirty="0" smtClean="0">
                <a:latin typeface="Arial" charset="0"/>
              </a:rPr>
              <a:t>F</a:t>
            </a:r>
            <a:r>
              <a:rPr lang="en-US" sz="1800" baseline="-25000" dirty="0" smtClean="0">
                <a:latin typeface="Arial" charset="0"/>
              </a:rPr>
              <a:t>1</a:t>
            </a:r>
            <a:endParaRPr lang="en-US" sz="1800" baseline="-25000" dirty="0">
              <a:latin typeface="Arial" charset="0"/>
            </a:endParaRPr>
          </a:p>
        </p:txBody>
      </p:sp>
      <p:sp>
        <p:nvSpPr>
          <p:cNvPr id="15" name="Oval 7"/>
          <p:cNvSpPr>
            <a:spLocks noChangeAspect="1" noChangeArrowheads="1"/>
          </p:cNvSpPr>
          <p:nvPr/>
        </p:nvSpPr>
        <p:spPr bwMode="auto">
          <a:xfrm>
            <a:off x="990600" y="1905000"/>
            <a:ext cx="533400" cy="45720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16" name="AutoShape 22"/>
          <p:cNvCxnSpPr>
            <a:cxnSpLocks noChangeAspect="1" noChangeShapeType="1"/>
            <a:stCxn id="15" idx="4"/>
          </p:cNvCxnSpPr>
          <p:nvPr/>
        </p:nvCxnSpPr>
        <p:spPr bwMode="auto">
          <a:xfrm rot="5400000">
            <a:off x="1066398" y="2552312"/>
            <a:ext cx="381015" cy="790"/>
          </a:xfrm>
          <a:prstGeom prst="straightConnector1">
            <a:avLst/>
          </a:prstGeom>
          <a:noFill/>
          <a:ln w="28575">
            <a:solidFill>
              <a:schemeClr val="tx1"/>
            </a:solidFill>
            <a:round/>
            <a:headEnd/>
            <a:tailEnd type="triangle" w="med" len="med"/>
          </a:ln>
        </p:spPr>
      </p:cxnSp>
      <p:sp>
        <p:nvSpPr>
          <p:cNvPr id="17" name="Text Box 6"/>
          <p:cNvSpPr txBox="1">
            <a:spLocks noChangeAspect="1" noChangeArrowheads="1"/>
          </p:cNvSpPr>
          <p:nvPr/>
        </p:nvSpPr>
        <p:spPr bwMode="auto">
          <a:xfrm>
            <a:off x="1066800" y="2819400"/>
            <a:ext cx="457200" cy="369332"/>
          </a:xfrm>
          <a:prstGeom prst="rect">
            <a:avLst/>
          </a:prstGeom>
          <a:noFill/>
          <a:ln w="9525">
            <a:noFill/>
            <a:miter lim="800000"/>
            <a:headEnd/>
            <a:tailEnd/>
          </a:ln>
        </p:spPr>
        <p:txBody>
          <a:bodyPr wrap="square">
            <a:spAutoFit/>
          </a:bodyPr>
          <a:lstStyle/>
          <a:p>
            <a:r>
              <a:rPr lang="en-US" sz="1800" dirty="0" smtClean="0">
                <a:latin typeface="Arial" charset="0"/>
              </a:rPr>
              <a:t>H</a:t>
            </a:r>
            <a:r>
              <a:rPr lang="en-US" sz="1800" baseline="-25000" dirty="0" smtClean="0">
                <a:latin typeface="Arial" charset="0"/>
              </a:rPr>
              <a:t>1</a:t>
            </a:r>
            <a:endParaRPr lang="en-US" sz="1800" baseline="-25000" dirty="0">
              <a:latin typeface="Arial" charset="0"/>
            </a:endParaRPr>
          </a:p>
        </p:txBody>
      </p:sp>
      <p:sp>
        <p:nvSpPr>
          <p:cNvPr id="18" name="Oval 7"/>
          <p:cNvSpPr>
            <a:spLocks noChangeAspect="1" noChangeArrowheads="1"/>
          </p:cNvSpPr>
          <p:nvPr/>
        </p:nvSpPr>
        <p:spPr bwMode="auto">
          <a:xfrm>
            <a:off x="990600" y="2743200"/>
            <a:ext cx="533400" cy="456422"/>
          </a:xfrm>
          <a:prstGeom prst="ellipse">
            <a:avLst/>
          </a:prstGeom>
          <a:noFill/>
          <a:ln w="25400">
            <a:solidFill>
              <a:schemeClr val="tx1"/>
            </a:solidFill>
            <a:round/>
            <a:headEnd/>
            <a:tailEnd/>
          </a:ln>
        </p:spPr>
        <p:txBody>
          <a:bodyPr wrap="none" anchor="ctr"/>
          <a:lstStyle/>
          <a:p>
            <a:pPr eaLnBrk="0" hangingPunct="0"/>
            <a:endParaRPr lang="en-US"/>
          </a:p>
        </p:txBody>
      </p:sp>
      <p:sp>
        <p:nvSpPr>
          <p:cNvPr id="19" name="Text Box 6"/>
          <p:cNvSpPr txBox="1">
            <a:spLocks noChangeAspect="1" noChangeArrowheads="1"/>
          </p:cNvSpPr>
          <p:nvPr/>
        </p:nvSpPr>
        <p:spPr bwMode="auto">
          <a:xfrm>
            <a:off x="2362200" y="1981200"/>
            <a:ext cx="411282" cy="369332"/>
          </a:xfrm>
          <a:prstGeom prst="rect">
            <a:avLst/>
          </a:prstGeom>
          <a:noFill/>
          <a:ln w="9525">
            <a:noFill/>
            <a:miter lim="800000"/>
            <a:headEnd/>
            <a:tailEnd/>
          </a:ln>
        </p:spPr>
        <p:txBody>
          <a:bodyPr wrap="square">
            <a:spAutoFit/>
          </a:bodyPr>
          <a:lstStyle/>
          <a:p>
            <a:r>
              <a:rPr lang="en-US" sz="1800" dirty="0" smtClean="0">
                <a:latin typeface="Arial" charset="0"/>
              </a:rPr>
              <a:t>F</a:t>
            </a:r>
            <a:r>
              <a:rPr lang="en-US" sz="1800" baseline="-25000" dirty="0" smtClean="0">
                <a:latin typeface="Arial" charset="0"/>
              </a:rPr>
              <a:t>2</a:t>
            </a:r>
            <a:endParaRPr lang="en-US" sz="1800" baseline="-25000" dirty="0">
              <a:latin typeface="Arial" charset="0"/>
            </a:endParaRPr>
          </a:p>
        </p:txBody>
      </p:sp>
      <p:sp>
        <p:nvSpPr>
          <p:cNvPr id="20" name="Oval 7"/>
          <p:cNvSpPr>
            <a:spLocks noChangeAspect="1" noChangeArrowheads="1"/>
          </p:cNvSpPr>
          <p:nvPr/>
        </p:nvSpPr>
        <p:spPr bwMode="auto">
          <a:xfrm>
            <a:off x="2286000" y="1905000"/>
            <a:ext cx="533400" cy="45720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21" name="AutoShape 22"/>
          <p:cNvCxnSpPr>
            <a:cxnSpLocks noChangeAspect="1" noChangeShapeType="1"/>
            <a:stCxn id="20" idx="4"/>
          </p:cNvCxnSpPr>
          <p:nvPr/>
        </p:nvCxnSpPr>
        <p:spPr bwMode="auto">
          <a:xfrm rot="5400000">
            <a:off x="2361798" y="2552312"/>
            <a:ext cx="381015" cy="790"/>
          </a:xfrm>
          <a:prstGeom prst="straightConnector1">
            <a:avLst/>
          </a:prstGeom>
          <a:noFill/>
          <a:ln w="28575">
            <a:solidFill>
              <a:schemeClr val="tx1"/>
            </a:solidFill>
            <a:round/>
            <a:headEnd/>
            <a:tailEnd type="triangle" w="med" len="med"/>
          </a:ln>
        </p:spPr>
      </p:cxnSp>
      <p:sp>
        <p:nvSpPr>
          <p:cNvPr id="22" name="Text Box 6"/>
          <p:cNvSpPr txBox="1">
            <a:spLocks noChangeAspect="1" noChangeArrowheads="1"/>
          </p:cNvSpPr>
          <p:nvPr/>
        </p:nvSpPr>
        <p:spPr bwMode="auto">
          <a:xfrm>
            <a:off x="2362200" y="2819400"/>
            <a:ext cx="457200" cy="369332"/>
          </a:xfrm>
          <a:prstGeom prst="rect">
            <a:avLst/>
          </a:prstGeom>
          <a:noFill/>
          <a:ln w="9525">
            <a:noFill/>
            <a:miter lim="800000"/>
            <a:headEnd/>
            <a:tailEnd/>
          </a:ln>
        </p:spPr>
        <p:txBody>
          <a:bodyPr wrap="square">
            <a:spAutoFit/>
          </a:bodyPr>
          <a:lstStyle/>
          <a:p>
            <a:r>
              <a:rPr lang="en-US" sz="1800" dirty="0" smtClean="0">
                <a:latin typeface="Arial" charset="0"/>
              </a:rPr>
              <a:t>H</a:t>
            </a:r>
            <a:r>
              <a:rPr lang="en-US" sz="1800" baseline="-25000" dirty="0" smtClean="0">
                <a:latin typeface="Arial" charset="0"/>
              </a:rPr>
              <a:t>2</a:t>
            </a:r>
            <a:endParaRPr lang="en-US" sz="1800" baseline="-25000" dirty="0">
              <a:latin typeface="Arial" charset="0"/>
            </a:endParaRPr>
          </a:p>
        </p:txBody>
      </p:sp>
      <p:sp>
        <p:nvSpPr>
          <p:cNvPr id="23" name="Oval 7"/>
          <p:cNvSpPr>
            <a:spLocks noChangeAspect="1" noChangeArrowheads="1"/>
          </p:cNvSpPr>
          <p:nvPr/>
        </p:nvSpPr>
        <p:spPr bwMode="auto">
          <a:xfrm>
            <a:off x="2286000" y="2743200"/>
            <a:ext cx="533400" cy="456422"/>
          </a:xfrm>
          <a:prstGeom prst="ellipse">
            <a:avLst/>
          </a:prstGeom>
          <a:noFill/>
          <a:ln w="25400">
            <a:solidFill>
              <a:schemeClr val="tx1"/>
            </a:solidFill>
            <a:round/>
            <a:headEnd/>
            <a:tailEnd/>
          </a:ln>
        </p:spPr>
        <p:txBody>
          <a:bodyPr wrap="none" anchor="ctr"/>
          <a:lstStyle/>
          <a:p>
            <a:pPr eaLnBrk="0" hangingPunct="0"/>
            <a:endParaRPr lang="en-US"/>
          </a:p>
        </p:txBody>
      </p:sp>
      <p:sp>
        <p:nvSpPr>
          <p:cNvPr id="29" name="Text Box 6"/>
          <p:cNvSpPr txBox="1">
            <a:spLocks noChangeAspect="1" noChangeArrowheads="1"/>
          </p:cNvSpPr>
          <p:nvPr/>
        </p:nvSpPr>
        <p:spPr bwMode="auto">
          <a:xfrm>
            <a:off x="4495800" y="1981200"/>
            <a:ext cx="411282" cy="369332"/>
          </a:xfrm>
          <a:prstGeom prst="rect">
            <a:avLst/>
          </a:prstGeom>
          <a:noFill/>
          <a:ln w="9525">
            <a:noFill/>
            <a:miter lim="800000"/>
            <a:headEnd/>
            <a:tailEnd/>
          </a:ln>
        </p:spPr>
        <p:txBody>
          <a:bodyPr wrap="square">
            <a:spAutoFit/>
          </a:bodyPr>
          <a:lstStyle/>
          <a:p>
            <a:r>
              <a:rPr lang="en-US" sz="1800" dirty="0" err="1" smtClean="0">
                <a:latin typeface="Arial" charset="0"/>
              </a:rPr>
              <a:t>F</a:t>
            </a:r>
            <a:r>
              <a:rPr lang="en-US" sz="1800" baseline="-25000" dirty="0" err="1" smtClean="0">
                <a:latin typeface="Arial" charset="0"/>
              </a:rPr>
              <a:t>i</a:t>
            </a:r>
            <a:endParaRPr lang="en-US" sz="1800" baseline="-25000" dirty="0">
              <a:latin typeface="Arial" charset="0"/>
            </a:endParaRPr>
          </a:p>
        </p:txBody>
      </p:sp>
      <p:sp>
        <p:nvSpPr>
          <p:cNvPr id="30" name="Oval 7"/>
          <p:cNvSpPr>
            <a:spLocks noChangeAspect="1" noChangeArrowheads="1"/>
          </p:cNvSpPr>
          <p:nvPr/>
        </p:nvSpPr>
        <p:spPr bwMode="auto">
          <a:xfrm>
            <a:off x="4419600" y="1905000"/>
            <a:ext cx="533400" cy="45720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31" name="AutoShape 22"/>
          <p:cNvCxnSpPr>
            <a:cxnSpLocks noChangeAspect="1" noChangeShapeType="1"/>
            <a:stCxn id="30" idx="4"/>
            <a:endCxn id="33" idx="0"/>
          </p:cNvCxnSpPr>
          <p:nvPr/>
        </p:nvCxnSpPr>
        <p:spPr bwMode="auto">
          <a:xfrm rot="5400000">
            <a:off x="4495800" y="2552700"/>
            <a:ext cx="381000" cy="1588"/>
          </a:xfrm>
          <a:prstGeom prst="straightConnector1">
            <a:avLst/>
          </a:prstGeom>
          <a:noFill/>
          <a:ln w="28575">
            <a:solidFill>
              <a:schemeClr val="tx1"/>
            </a:solidFill>
            <a:round/>
            <a:headEnd/>
            <a:tailEnd type="triangle" w="med" len="med"/>
          </a:ln>
        </p:spPr>
      </p:cxnSp>
      <p:sp>
        <p:nvSpPr>
          <p:cNvPr id="32" name="Text Box 6"/>
          <p:cNvSpPr txBox="1">
            <a:spLocks noChangeAspect="1" noChangeArrowheads="1"/>
          </p:cNvSpPr>
          <p:nvPr/>
        </p:nvSpPr>
        <p:spPr bwMode="auto">
          <a:xfrm>
            <a:off x="4495800" y="2819400"/>
            <a:ext cx="457200" cy="369332"/>
          </a:xfrm>
          <a:prstGeom prst="rect">
            <a:avLst/>
          </a:prstGeom>
          <a:noFill/>
          <a:ln w="9525">
            <a:noFill/>
            <a:miter lim="800000"/>
            <a:headEnd/>
            <a:tailEnd/>
          </a:ln>
        </p:spPr>
        <p:txBody>
          <a:bodyPr wrap="square">
            <a:spAutoFit/>
          </a:bodyPr>
          <a:lstStyle/>
          <a:p>
            <a:r>
              <a:rPr lang="en-US" sz="1800" dirty="0" smtClean="0">
                <a:latin typeface="Arial" charset="0"/>
              </a:rPr>
              <a:t>H</a:t>
            </a:r>
            <a:r>
              <a:rPr lang="en-US" sz="1800" baseline="-25000" dirty="0" smtClean="0">
                <a:latin typeface="Arial" charset="0"/>
              </a:rPr>
              <a:t>i</a:t>
            </a:r>
            <a:endParaRPr lang="en-US" sz="1800" baseline="-25000" dirty="0">
              <a:latin typeface="Arial" charset="0"/>
            </a:endParaRPr>
          </a:p>
        </p:txBody>
      </p:sp>
      <p:sp>
        <p:nvSpPr>
          <p:cNvPr id="33" name="Oval 7"/>
          <p:cNvSpPr>
            <a:spLocks noChangeAspect="1" noChangeArrowheads="1"/>
          </p:cNvSpPr>
          <p:nvPr/>
        </p:nvSpPr>
        <p:spPr bwMode="auto">
          <a:xfrm>
            <a:off x="4419600" y="2743200"/>
            <a:ext cx="533400" cy="456422"/>
          </a:xfrm>
          <a:prstGeom prst="ellipse">
            <a:avLst/>
          </a:prstGeom>
          <a:noFill/>
          <a:ln w="25400">
            <a:solidFill>
              <a:schemeClr val="tx1"/>
            </a:solidFill>
            <a:round/>
            <a:headEnd/>
            <a:tailEnd/>
          </a:ln>
        </p:spPr>
        <p:txBody>
          <a:bodyPr wrap="none" anchor="ctr"/>
          <a:lstStyle/>
          <a:p>
            <a:pPr eaLnBrk="0" hangingPunct="0"/>
            <a:endParaRPr lang="en-US"/>
          </a:p>
        </p:txBody>
      </p:sp>
      <p:sp>
        <p:nvSpPr>
          <p:cNvPr id="34" name="Text Box 6"/>
          <p:cNvSpPr txBox="1">
            <a:spLocks noChangeAspect="1" noChangeArrowheads="1"/>
          </p:cNvSpPr>
          <p:nvPr/>
        </p:nvSpPr>
        <p:spPr bwMode="auto">
          <a:xfrm>
            <a:off x="6248400" y="1981200"/>
            <a:ext cx="411282" cy="369332"/>
          </a:xfrm>
          <a:prstGeom prst="rect">
            <a:avLst/>
          </a:prstGeom>
          <a:noFill/>
          <a:ln w="9525">
            <a:noFill/>
            <a:miter lim="800000"/>
            <a:headEnd/>
            <a:tailEnd/>
          </a:ln>
        </p:spPr>
        <p:txBody>
          <a:bodyPr wrap="square">
            <a:spAutoFit/>
          </a:bodyPr>
          <a:lstStyle/>
          <a:p>
            <a:r>
              <a:rPr lang="en-US" sz="1800" dirty="0" smtClean="0">
                <a:latin typeface="Arial" charset="0"/>
              </a:rPr>
              <a:t>F</a:t>
            </a:r>
            <a:r>
              <a:rPr lang="en-US" sz="1800" baseline="-25000" dirty="0" smtClean="0">
                <a:latin typeface="Arial" charset="0"/>
              </a:rPr>
              <a:t>n</a:t>
            </a:r>
            <a:endParaRPr lang="en-US" sz="1800" baseline="-25000" dirty="0">
              <a:latin typeface="Arial" charset="0"/>
            </a:endParaRPr>
          </a:p>
        </p:txBody>
      </p:sp>
      <p:sp>
        <p:nvSpPr>
          <p:cNvPr id="35" name="Oval 7"/>
          <p:cNvSpPr>
            <a:spLocks noChangeAspect="1" noChangeArrowheads="1"/>
          </p:cNvSpPr>
          <p:nvPr/>
        </p:nvSpPr>
        <p:spPr bwMode="auto">
          <a:xfrm>
            <a:off x="6172200" y="1905000"/>
            <a:ext cx="533400" cy="45720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36" name="AutoShape 22"/>
          <p:cNvCxnSpPr>
            <a:cxnSpLocks noChangeAspect="1" noChangeShapeType="1"/>
            <a:stCxn id="35" idx="4"/>
          </p:cNvCxnSpPr>
          <p:nvPr/>
        </p:nvCxnSpPr>
        <p:spPr bwMode="auto">
          <a:xfrm rot="5400000">
            <a:off x="6247998" y="2552312"/>
            <a:ext cx="381015" cy="790"/>
          </a:xfrm>
          <a:prstGeom prst="straightConnector1">
            <a:avLst/>
          </a:prstGeom>
          <a:noFill/>
          <a:ln w="28575">
            <a:solidFill>
              <a:schemeClr val="tx1"/>
            </a:solidFill>
            <a:round/>
            <a:headEnd/>
            <a:tailEnd type="triangle" w="med" len="med"/>
          </a:ln>
        </p:spPr>
      </p:cxnSp>
      <p:sp>
        <p:nvSpPr>
          <p:cNvPr id="37" name="Text Box 6"/>
          <p:cNvSpPr txBox="1">
            <a:spLocks noChangeAspect="1" noChangeArrowheads="1"/>
          </p:cNvSpPr>
          <p:nvPr/>
        </p:nvSpPr>
        <p:spPr bwMode="auto">
          <a:xfrm>
            <a:off x="6248400" y="2819400"/>
            <a:ext cx="457200" cy="369332"/>
          </a:xfrm>
          <a:prstGeom prst="rect">
            <a:avLst/>
          </a:prstGeom>
          <a:noFill/>
          <a:ln w="9525">
            <a:noFill/>
            <a:miter lim="800000"/>
            <a:headEnd/>
            <a:tailEnd/>
          </a:ln>
        </p:spPr>
        <p:txBody>
          <a:bodyPr wrap="square">
            <a:spAutoFit/>
          </a:bodyPr>
          <a:lstStyle/>
          <a:p>
            <a:r>
              <a:rPr lang="en-US" sz="1800" dirty="0" err="1" smtClean="0">
                <a:latin typeface="Arial" charset="0"/>
              </a:rPr>
              <a:t>H</a:t>
            </a:r>
            <a:r>
              <a:rPr lang="en-US" sz="1800" baseline="-25000" dirty="0" err="1" smtClean="0">
                <a:latin typeface="Arial" charset="0"/>
              </a:rPr>
              <a:t>n</a:t>
            </a:r>
            <a:endParaRPr lang="en-US" sz="1800" baseline="-25000" dirty="0">
              <a:latin typeface="Arial" charset="0"/>
            </a:endParaRPr>
          </a:p>
        </p:txBody>
      </p:sp>
      <p:sp>
        <p:nvSpPr>
          <p:cNvPr id="38" name="Oval 7"/>
          <p:cNvSpPr>
            <a:spLocks noChangeAspect="1" noChangeArrowheads="1"/>
          </p:cNvSpPr>
          <p:nvPr/>
        </p:nvSpPr>
        <p:spPr bwMode="auto">
          <a:xfrm>
            <a:off x="6172200" y="2743200"/>
            <a:ext cx="533400" cy="456422"/>
          </a:xfrm>
          <a:prstGeom prst="ellipse">
            <a:avLst/>
          </a:prstGeom>
          <a:noFill/>
          <a:ln w="25400">
            <a:solidFill>
              <a:schemeClr val="tx1"/>
            </a:solidFill>
            <a:round/>
            <a:headEnd/>
            <a:tailEnd/>
          </a:ln>
        </p:spPr>
        <p:txBody>
          <a:bodyPr wrap="none" anchor="ctr"/>
          <a:lstStyle/>
          <a:p>
            <a:pPr eaLnBrk="0" hangingPunct="0"/>
            <a:endParaRPr lang="en-US"/>
          </a:p>
        </p:txBody>
      </p:sp>
      <p:cxnSp>
        <p:nvCxnSpPr>
          <p:cNvPr id="39" name="AutoShape 10"/>
          <p:cNvCxnSpPr>
            <a:cxnSpLocks noChangeAspect="1" noChangeShapeType="1"/>
          </p:cNvCxnSpPr>
          <p:nvPr/>
        </p:nvCxnSpPr>
        <p:spPr bwMode="auto">
          <a:xfrm>
            <a:off x="2819400" y="2133600"/>
            <a:ext cx="381000" cy="1588"/>
          </a:xfrm>
          <a:prstGeom prst="straightConnector1">
            <a:avLst/>
          </a:prstGeom>
          <a:noFill/>
          <a:ln w="28575">
            <a:solidFill>
              <a:schemeClr val="tx1"/>
            </a:solidFill>
            <a:round/>
            <a:headEnd/>
            <a:tailEnd type="triangle" w="med" len="med"/>
          </a:ln>
        </p:spPr>
      </p:cxnSp>
      <p:cxnSp>
        <p:nvCxnSpPr>
          <p:cNvPr id="40" name="AutoShape 10"/>
          <p:cNvCxnSpPr>
            <a:cxnSpLocks noChangeAspect="1" noChangeShapeType="1"/>
          </p:cNvCxnSpPr>
          <p:nvPr/>
        </p:nvCxnSpPr>
        <p:spPr bwMode="auto">
          <a:xfrm>
            <a:off x="3886200" y="2137521"/>
            <a:ext cx="533831" cy="9155"/>
          </a:xfrm>
          <a:prstGeom prst="straightConnector1">
            <a:avLst/>
          </a:prstGeom>
          <a:noFill/>
          <a:ln w="28575">
            <a:solidFill>
              <a:schemeClr val="tx1"/>
            </a:solidFill>
            <a:round/>
            <a:headEnd/>
            <a:tailEnd type="triangle" w="med" len="med"/>
          </a:ln>
        </p:spPr>
      </p:cxnSp>
      <p:cxnSp>
        <p:nvCxnSpPr>
          <p:cNvPr id="41" name="AutoShape 10"/>
          <p:cNvCxnSpPr>
            <a:cxnSpLocks noChangeAspect="1" noChangeShapeType="1"/>
          </p:cNvCxnSpPr>
          <p:nvPr/>
        </p:nvCxnSpPr>
        <p:spPr bwMode="auto">
          <a:xfrm>
            <a:off x="4953000" y="2133600"/>
            <a:ext cx="381000" cy="1588"/>
          </a:xfrm>
          <a:prstGeom prst="straightConnector1">
            <a:avLst/>
          </a:prstGeom>
          <a:noFill/>
          <a:ln w="28575">
            <a:solidFill>
              <a:schemeClr val="tx1"/>
            </a:solidFill>
            <a:round/>
            <a:headEnd/>
            <a:tailEnd type="triangle" w="med" len="med"/>
          </a:ln>
        </p:spPr>
      </p:cxnSp>
      <p:sp>
        <p:nvSpPr>
          <p:cNvPr id="42" name="Rectangle 3"/>
          <p:cNvSpPr txBox="1">
            <a:spLocks noChangeArrowheads="1"/>
          </p:cNvSpPr>
          <p:nvPr/>
        </p:nvSpPr>
        <p:spPr bwMode="auto">
          <a:xfrm>
            <a:off x="914400" y="3429000"/>
            <a:ext cx="5638801" cy="5334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0" cap="none" spc="0" normalizeH="0" baseline="0" noProof="0" dirty="0" smtClean="0">
                <a:ln>
                  <a:noFill/>
                </a:ln>
                <a:solidFill>
                  <a:schemeClr val="tx2"/>
                </a:solidFill>
                <a:effectLst/>
                <a:uLnTx/>
                <a:uFillTx/>
                <a:latin typeface="+mj-lt"/>
                <a:ea typeface="+mj-ea"/>
                <a:cs typeface="+mj-cs"/>
              </a:rPr>
              <a:t>(Graphical model representation)</a:t>
            </a:r>
          </a:p>
        </p:txBody>
      </p:sp>
      <p:cxnSp>
        <p:nvCxnSpPr>
          <p:cNvPr id="49" name="Straight Connector 48"/>
          <p:cNvCxnSpPr/>
          <p:nvPr/>
        </p:nvCxnSpPr>
        <p:spPr bwMode="auto">
          <a:xfrm>
            <a:off x="3200400" y="2133600"/>
            <a:ext cx="685800" cy="0"/>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53" name="Straight Connector 52"/>
          <p:cNvCxnSpPr/>
          <p:nvPr/>
        </p:nvCxnSpPr>
        <p:spPr bwMode="auto">
          <a:xfrm>
            <a:off x="5334000" y="2133600"/>
            <a:ext cx="381000" cy="0"/>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56" name="AutoShape 10"/>
          <p:cNvCxnSpPr>
            <a:cxnSpLocks noChangeAspect="1" noChangeShapeType="1"/>
            <a:endCxn id="35" idx="2"/>
          </p:cNvCxnSpPr>
          <p:nvPr/>
        </p:nvCxnSpPr>
        <p:spPr bwMode="auto">
          <a:xfrm flipV="1">
            <a:off x="5715000" y="2133600"/>
            <a:ext cx="457200" cy="1588"/>
          </a:xfrm>
          <a:prstGeom prst="straightConnector1">
            <a:avLst/>
          </a:prstGeom>
          <a:noFill/>
          <a:ln w="28575">
            <a:solidFill>
              <a:schemeClr val="tx1"/>
            </a:solidFill>
            <a:round/>
            <a:headEnd/>
            <a:tailEnd type="triangle" w="med" len="med"/>
          </a:ln>
        </p:spPr>
      </p:cxnSp>
      <p:sp>
        <p:nvSpPr>
          <p:cNvPr id="44" name="Rectangle 3"/>
          <p:cNvSpPr>
            <a:spLocks noGrp="1" noChangeArrowheads="1"/>
          </p:cNvSpPr>
          <p:nvPr>
            <p:ph type="body" sz="half" idx="1"/>
          </p:nvPr>
        </p:nvSpPr>
        <p:spPr>
          <a:xfrm>
            <a:off x="304800" y="4343400"/>
            <a:ext cx="8458200" cy="2286000"/>
          </a:xfrm>
        </p:spPr>
        <p:txBody>
          <a:bodyPr/>
          <a:lstStyle/>
          <a:p>
            <a:pPr eaLnBrk="1" hangingPunct="1">
              <a:lnSpc>
                <a:spcPct val="90000"/>
              </a:lnSpc>
            </a:pPr>
            <a:r>
              <a:rPr lang="en-US" sz="2400" dirty="0" smtClean="0"/>
              <a:t>Training: 2- step algorithm that exploits pedigree info</a:t>
            </a:r>
          </a:p>
          <a:p>
            <a:pPr lvl="1" eaLnBrk="1" hangingPunct="1">
              <a:lnSpc>
                <a:spcPct val="90000"/>
              </a:lnSpc>
            </a:pPr>
            <a:r>
              <a:rPr lang="en-US" sz="2000" dirty="0" smtClean="0"/>
              <a:t>Step 1: Obtain haplotypes from using either:</a:t>
            </a:r>
          </a:p>
          <a:p>
            <a:pPr lvl="2" eaLnBrk="1" hangingPunct="1">
              <a:lnSpc>
                <a:spcPct val="90000"/>
              </a:lnSpc>
            </a:pPr>
            <a:r>
              <a:rPr lang="en-US" sz="1800" dirty="0" smtClean="0"/>
              <a:t>ENT: A pedigree-aware haplotype phasing algorithm based on entropy-minimization</a:t>
            </a:r>
          </a:p>
          <a:p>
            <a:pPr lvl="2" eaLnBrk="1" hangingPunct="1">
              <a:lnSpc>
                <a:spcPct val="90000"/>
              </a:lnSpc>
            </a:pPr>
            <a:r>
              <a:rPr lang="en-US" sz="1800" dirty="0" smtClean="0"/>
              <a:t>Haplotype reference panel (e.g. </a:t>
            </a:r>
            <a:r>
              <a:rPr lang="en-US" sz="1800" b="1" dirty="0" smtClean="0">
                <a:solidFill>
                  <a:schemeClr val="hlink"/>
                </a:solidFill>
              </a:rPr>
              <a:t>HAPMAP</a:t>
            </a:r>
            <a:r>
              <a:rPr lang="en-US" sz="1800" dirty="0" smtClean="0"/>
              <a:t>)</a:t>
            </a:r>
          </a:p>
          <a:p>
            <a:pPr lvl="1" eaLnBrk="1" hangingPunct="1">
              <a:lnSpc>
                <a:spcPct val="90000"/>
              </a:lnSpc>
            </a:pPr>
            <a:r>
              <a:rPr lang="en-US" sz="2000" dirty="0" smtClean="0"/>
              <a:t>Step 2: train HMM based on inferred haplotypes, using Baum-Welch</a:t>
            </a:r>
          </a:p>
        </p:txBody>
      </p:sp>
      <p:sp>
        <p:nvSpPr>
          <p:cNvPr id="43" name="Right Arrow 3">
            <a:hlinkClick r:id="rId3" action="ppaction://hlinksldjump"/>
          </p:cNvPr>
          <p:cNvSpPr>
            <a:spLocks noChangeArrowheads="1"/>
          </p:cNvSpPr>
          <p:nvPr/>
        </p:nvSpPr>
        <p:spPr bwMode="auto">
          <a:xfrm>
            <a:off x="6019800" y="5715000"/>
            <a:ext cx="609600" cy="152400"/>
          </a:xfrm>
          <a:prstGeom prst="rightArrow">
            <a:avLst>
              <a:gd name="adj1" fmla="val 50000"/>
              <a:gd name="adj2" fmla="val 200000"/>
            </a:avLst>
          </a:prstGeom>
          <a:solidFill>
            <a:schemeClr val="accent1"/>
          </a:solidFill>
          <a:ln w="9525" algn="ctr">
            <a:solidFill>
              <a:schemeClr val="tx1"/>
            </a:solidFill>
            <a:round/>
            <a:headEnd/>
            <a:tailEnd/>
          </a:ln>
        </p:spPr>
        <p:txBody>
          <a:bodyPr/>
          <a:lstStyle/>
          <a:p>
            <a:pPr eaLnBrk="0" hangingPunct="0"/>
            <a:endParaRPr lang="en-US" sz="1800"/>
          </a:p>
        </p:txBody>
      </p:sp>
      <p:sp>
        <p:nvSpPr>
          <p:cNvPr id="45" name="Right Arrow 3">
            <a:hlinkClick r:id="rId4" action="ppaction://hlinksldjump"/>
          </p:cNvPr>
          <p:cNvSpPr>
            <a:spLocks noChangeArrowheads="1"/>
          </p:cNvSpPr>
          <p:nvPr/>
        </p:nvSpPr>
        <p:spPr bwMode="auto">
          <a:xfrm>
            <a:off x="1905000" y="6324600"/>
            <a:ext cx="304800" cy="152400"/>
          </a:xfrm>
          <a:prstGeom prst="rightArrow">
            <a:avLst>
              <a:gd name="adj1" fmla="val 50000"/>
              <a:gd name="adj2" fmla="val 33333"/>
            </a:avLst>
          </a:prstGeom>
          <a:solidFill>
            <a:schemeClr val="accent1"/>
          </a:solidFill>
          <a:ln w="9525" algn="ctr">
            <a:solidFill>
              <a:schemeClr val="tx1"/>
            </a:solidFill>
            <a:round/>
            <a:headEnd/>
            <a:tailEnd/>
          </a:ln>
        </p:spPr>
        <p:txBody>
          <a:bodyPr/>
          <a:lstStyle/>
          <a:p>
            <a:pPr eaLnBrk="0" hangingPunct="0"/>
            <a:endParaRPr lang="en-US" sz="1800"/>
          </a:p>
        </p:txBody>
      </p:sp>
      <p:sp>
        <p:nvSpPr>
          <p:cNvPr id="46" name="Slide Number Placeholder 45"/>
          <p:cNvSpPr>
            <a:spLocks noGrp="1"/>
          </p:cNvSpPr>
          <p:nvPr>
            <p:ph type="sldNum" sz="quarter" idx="12"/>
          </p:nvPr>
        </p:nvSpPr>
        <p:spPr/>
        <p:txBody>
          <a:bodyPr/>
          <a:lstStyle/>
          <a:p>
            <a:pPr>
              <a:defRPr/>
            </a:pPr>
            <a:fld id="{BFD252A0-D645-4B3C-B769-81D2097AD509}" type="slidenum">
              <a:rPr lang="en-US" smtClean="0"/>
              <a:pPr>
                <a:defRPr/>
              </a:pPr>
              <a:t>257</a:t>
            </a:fld>
            <a:endParaRPr lang="en-US"/>
          </a:p>
        </p:txBody>
      </p:sp>
    </p:spTree>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title"/>
          </p:nvPr>
        </p:nvSpPr>
        <p:spPr>
          <a:xfrm>
            <a:off x="990600" y="457200"/>
            <a:ext cx="7869238" cy="1066800"/>
          </a:xfrm>
        </p:spPr>
        <p:txBody>
          <a:bodyPr/>
          <a:lstStyle/>
          <a:p>
            <a:pPr marL="342900" indent="-342900" eaLnBrk="1" hangingPunct="1"/>
            <a:r>
              <a:rPr lang="en-US" sz="3200" dirty="0" smtClean="0"/>
              <a:t>Genotype Error Detection-</a:t>
            </a:r>
            <a:br>
              <a:rPr lang="en-US" sz="3200" dirty="0" smtClean="0"/>
            </a:br>
            <a:r>
              <a:rPr lang="en-US" sz="2800" dirty="0" smtClean="0"/>
              <a:t> Factorial HMM for </a:t>
            </a:r>
            <a:r>
              <a:rPr lang="en-US" sz="2800" dirty="0" err="1" smtClean="0"/>
              <a:t>multilocus</a:t>
            </a:r>
            <a:r>
              <a:rPr lang="en-US" sz="2800" dirty="0" smtClean="0"/>
              <a:t> genotype data</a:t>
            </a:r>
          </a:p>
        </p:txBody>
      </p:sp>
      <p:sp>
        <p:nvSpPr>
          <p:cNvPr id="12" name="TextBox 10"/>
          <p:cNvSpPr txBox="1">
            <a:spLocks noChangeArrowheads="1"/>
          </p:cNvSpPr>
          <p:nvPr/>
        </p:nvSpPr>
        <p:spPr bwMode="auto">
          <a:xfrm>
            <a:off x="6858000" y="2286000"/>
            <a:ext cx="1143000" cy="338138"/>
          </a:xfrm>
          <a:prstGeom prst="rect">
            <a:avLst/>
          </a:prstGeom>
          <a:noFill/>
          <a:ln w="9525">
            <a:noFill/>
            <a:miter lim="800000"/>
            <a:headEnd/>
            <a:tailEnd/>
          </a:ln>
        </p:spPr>
        <p:txBody>
          <a:bodyPr wrap="square">
            <a:spAutoFit/>
          </a:bodyPr>
          <a:lstStyle/>
          <a:p>
            <a:r>
              <a:rPr lang="en-US" sz="1600" dirty="0"/>
              <a:t>n</a:t>
            </a:r>
            <a:r>
              <a:rPr lang="en-US" sz="1600" dirty="0" smtClean="0"/>
              <a:t>= </a:t>
            </a:r>
            <a:r>
              <a:rPr lang="en-US" sz="1600" dirty="0"/>
              <a:t>#</a:t>
            </a:r>
            <a:r>
              <a:rPr lang="en-US" sz="1600" dirty="0" smtClean="0"/>
              <a:t>SNPs</a:t>
            </a:r>
            <a:endParaRPr lang="en-US" sz="1600" dirty="0"/>
          </a:p>
        </p:txBody>
      </p:sp>
      <p:cxnSp>
        <p:nvCxnSpPr>
          <p:cNvPr id="13" name="AutoShape 10"/>
          <p:cNvCxnSpPr>
            <a:cxnSpLocks noChangeAspect="1" noChangeShapeType="1"/>
          </p:cNvCxnSpPr>
          <p:nvPr/>
        </p:nvCxnSpPr>
        <p:spPr bwMode="auto">
          <a:xfrm>
            <a:off x="1524000" y="2133600"/>
            <a:ext cx="762431" cy="13076"/>
          </a:xfrm>
          <a:prstGeom prst="straightConnector1">
            <a:avLst/>
          </a:prstGeom>
          <a:noFill/>
          <a:ln w="28575">
            <a:solidFill>
              <a:schemeClr val="tx1"/>
            </a:solidFill>
            <a:round/>
            <a:headEnd/>
            <a:tailEnd type="triangle" w="med" len="med"/>
          </a:ln>
        </p:spPr>
      </p:cxnSp>
      <p:sp>
        <p:nvSpPr>
          <p:cNvPr id="14" name="Text Box 6"/>
          <p:cNvSpPr txBox="1">
            <a:spLocks noChangeAspect="1" noChangeArrowheads="1"/>
          </p:cNvSpPr>
          <p:nvPr/>
        </p:nvSpPr>
        <p:spPr bwMode="auto">
          <a:xfrm>
            <a:off x="1066800" y="1981200"/>
            <a:ext cx="411282" cy="369332"/>
          </a:xfrm>
          <a:prstGeom prst="rect">
            <a:avLst/>
          </a:prstGeom>
          <a:noFill/>
          <a:ln w="9525">
            <a:noFill/>
            <a:miter lim="800000"/>
            <a:headEnd/>
            <a:tailEnd/>
          </a:ln>
        </p:spPr>
        <p:txBody>
          <a:bodyPr wrap="square">
            <a:spAutoFit/>
          </a:bodyPr>
          <a:lstStyle/>
          <a:p>
            <a:r>
              <a:rPr lang="en-US" sz="1800" dirty="0" smtClean="0">
                <a:latin typeface="Arial" charset="0"/>
              </a:rPr>
              <a:t>F</a:t>
            </a:r>
            <a:r>
              <a:rPr lang="en-US" sz="1800" baseline="-25000" dirty="0" smtClean="0">
                <a:latin typeface="Arial" charset="0"/>
              </a:rPr>
              <a:t>1</a:t>
            </a:r>
            <a:endParaRPr lang="en-US" sz="1800" baseline="-25000" dirty="0">
              <a:latin typeface="Arial" charset="0"/>
            </a:endParaRPr>
          </a:p>
        </p:txBody>
      </p:sp>
      <p:sp>
        <p:nvSpPr>
          <p:cNvPr id="15" name="Oval 7"/>
          <p:cNvSpPr>
            <a:spLocks noChangeAspect="1" noChangeArrowheads="1"/>
          </p:cNvSpPr>
          <p:nvPr/>
        </p:nvSpPr>
        <p:spPr bwMode="auto">
          <a:xfrm>
            <a:off x="990600" y="1905000"/>
            <a:ext cx="533400" cy="45720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16" name="AutoShape 22"/>
          <p:cNvCxnSpPr>
            <a:cxnSpLocks noChangeAspect="1" noChangeShapeType="1"/>
            <a:stCxn id="15" idx="4"/>
          </p:cNvCxnSpPr>
          <p:nvPr/>
        </p:nvCxnSpPr>
        <p:spPr bwMode="auto">
          <a:xfrm rot="5400000">
            <a:off x="1066398" y="2552312"/>
            <a:ext cx="381015" cy="790"/>
          </a:xfrm>
          <a:prstGeom prst="straightConnector1">
            <a:avLst/>
          </a:prstGeom>
          <a:noFill/>
          <a:ln w="28575">
            <a:solidFill>
              <a:schemeClr val="tx1"/>
            </a:solidFill>
            <a:round/>
            <a:headEnd/>
            <a:tailEnd type="triangle" w="med" len="med"/>
          </a:ln>
        </p:spPr>
      </p:cxnSp>
      <p:sp>
        <p:nvSpPr>
          <p:cNvPr id="17" name="Text Box 6"/>
          <p:cNvSpPr txBox="1">
            <a:spLocks noChangeAspect="1" noChangeArrowheads="1"/>
          </p:cNvSpPr>
          <p:nvPr/>
        </p:nvSpPr>
        <p:spPr bwMode="auto">
          <a:xfrm>
            <a:off x="1066800" y="2819400"/>
            <a:ext cx="457200" cy="369332"/>
          </a:xfrm>
          <a:prstGeom prst="rect">
            <a:avLst/>
          </a:prstGeom>
          <a:noFill/>
          <a:ln w="9525">
            <a:noFill/>
            <a:miter lim="800000"/>
            <a:headEnd/>
            <a:tailEnd/>
          </a:ln>
        </p:spPr>
        <p:txBody>
          <a:bodyPr wrap="square">
            <a:spAutoFit/>
          </a:bodyPr>
          <a:lstStyle/>
          <a:p>
            <a:r>
              <a:rPr lang="en-US" sz="1800" dirty="0" smtClean="0">
                <a:latin typeface="Arial" charset="0"/>
              </a:rPr>
              <a:t>H</a:t>
            </a:r>
            <a:r>
              <a:rPr lang="en-US" sz="1800" baseline="-25000" dirty="0" smtClean="0">
                <a:latin typeface="Arial" charset="0"/>
              </a:rPr>
              <a:t>1</a:t>
            </a:r>
            <a:endParaRPr lang="en-US" sz="1800" baseline="-25000" dirty="0">
              <a:latin typeface="Arial" charset="0"/>
            </a:endParaRPr>
          </a:p>
        </p:txBody>
      </p:sp>
      <p:sp>
        <p:nvSpPr>
          <p:cNvPr id="18" name="Oval 7"/>
          <p:cNvSpPr>
            <a:spLocks noChangeAspect="1" noChangeArrowheads="1"/>
          </p:cNvSpPr>
          <p:nvPr/>
        </p:nvSpPr>
        <p:spPr bwMode="auto">
          <a:xfrm>
            <a:off x="990600" y="2743200"/>
            <a:ext cx="533400" cy="456422"/>
          </a:xfrm>
          <a:prstGeom prst="ellipse">
            <a:avLst/>
          </a:prstGeom>
          <a:noFill/>
          <a:ln w="25400">
            <a:solidFill>
              <a:schemeClr val="tx1"/>
            </a:solidFill>
            <a:round/>
            <a:headEnd/>
            <a:tailEnd/>
          </a:ln>
        </p:spPr>
        <p:txBody>
          <a:bodyPr wrap="none" anchor="ctr"/>
          <a:lstStyle/>
          <a:p>
            <a:pPr eaLnBrk="0" hangingPunct="0"/>
            <a:endParaRPr lang="en-US"/>
          </a:p>
        </p:txBody>
      </p:sp>
      <p:sp>
        <p:nvSpPr>
          <p:cNvPr id="19" name="Text Box 6"/>
          <p:cNvSpPr txBox="1">
            <a:spLocks noChangeAspect="1" noChangeArrowheads="1"/>
          </p:cNvSpPr>
          <p:nvPr/>
        </p:nvSpPr>
        <p:spPr bwMode="auto">
          <a:xfrm>
            <a:off x="2362200" y="1981200"/>
            <a:ext cx="411282" cy="369332"/>
          </a:xfrm>
          <a:prstGeom prst="rect">
            <a:avLst/>
          </a:prstGeom>
          <a:noFill/>
          <a:ln w="9525">
            <a:noFill/>
            <a:miter lim="800000"/>
            <a:headEnd/>
            <a:tailEnd/>
          </a:ln>
        </p:spPr>
        <p:txBody>
          <a:bodyPr wrap="square">
            <a:spAutoFit/>
          </a:bodyPr>
          <a:lstStyle/>
          <a:p>
            <a:r>
              <a:rPr lang="en-US" sz="1800" dirty="0" smtClean="0">
                <a:latin typeface="Arial" charset="0"/>
              </a:rPr>
              <a:t>F</a:t>
            </a:r>
            <a:r>
              <a:rPr lang="en-US" sz="1800" baseline="-25000" dirty="0" smtClean="0">
                <a:latin typeface="Arial" charset="0"/>
              </a:rPr>
              <a:t>2</a:t>
            </a:r>
            <a:endParaRPr lang="en-US" sz="1800" baseline="-25000" dirty="0">
              <a:latin typeface="Arial" charset="0"/>
            </a:endParaRPr>
          </a:p>
        </p:txBody>
      </p:sp>
      <p:sp>
        <p:nvSpPr>
          <p:cNvPr id="20" name="Oval 7"/>
          <p:cNvSpPr>
            <a:spLocks noChangeAspect="1" noChangeArrowheads="1"/>
          </p:cNvSpPr>
          <p:nvPr/>
        </p:nvSpPr>
        <p:spPr bwMode="auto">
          <a:xfrm>
            <a:off x="2286000" y="1905000"/>
            <a:ext cx="533400" cy="45720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21" name="AutoShape 22"/>
          <p:cNvCxnSpPr>
            <a:cxnSpLocks noChangeAspect="1" noChangeShapeType="1"/>
            <a:stCxn id="20" idx="4"/>
          </p:cNvCxnSpPr>
          <p:nvPr/>
        </p:nvCxnSpPr>
        <p:spPr bwMode="auto">
          <a:xfrm rot="5400000">
            <a:off x="2361798" y="2552312"/>
            <a:ext cx="381015" cy="790"/>
          </a:xfrm>
          <a:prstGeom prst="straightConnector1">
            <a:avLst/>
          </a:prstGeom>
          <a:noFill/>
          <a:ln w="28575">
            <a:solidFill>
              <a:schemeClr val="tx1"/>
            </a:solidFill>
            <a:round/>
            <a:headEnd/>
            <a:tailEnd type="triangle" w="med" len="med"/>
          </a:ln>
        </p:spPr>
      </p:cxnSp>
      <p:sp>
        <p:nvSpPr>
          <p:cNvPr id="22" name="Text Box 6"/>
          <p:cNvSpPr txBox="1">
            <a:spLocks noChangeAspect="1" noChangeArrowheads="1"/>
          </p:cNvSpPr>
          <p:nvPr/>
        </p:nvSpPr>
        <p:spPr bwMode="auto">
          <a:xfrm>
            <a:off x="2362200" y="2819400"/>
            <a:ext cx="457200" cy="369332"/>
          </a:xfrm>
          <a:prstGeom prst="rect">
            <a:avLst/>
          </a:prstGeom>
          <a:noFill/>
          <a:ln w="9525">
            <a:noFill/>
            <a:miter lim="800000"/>
            <a:headEnd/>
            <a:tailEnd/>
          </a:ln>
        </p:spPr>
        <p:txBody>
          <a:bodyPr wrap="square">
            <a:spAutoFit/>
          </a:bodyPr>
          <a:lstStyle/>
          <a:p>
            <a:r>
              <a:rPr lang="en-US" sz="1800" dirty="0" smtClean="0">
                <a:latin typeface="Arial" charset="0"/>
              </a:rPr>
              <a:t>H</a:t>
            </a:r>
            <a:r>
              <a:rPr lang="en-US" sz="1800" baseline="-25000" dirty="0" smtClean="0">
                <a:latin typeface="Arial" charset="0"/>
              </a:rPr>
              <a:t>2</a:t>
            </a:r>
            <a:endParaRPr lang="en-US" sz="1800" baseline="-25000" dirty="0">
              <a:latin typeface="Arial" charset="0"/>
            </a:endParaRPr>
          </a:p>
        </p:txBody>
      </p:sp>
      <p:sp>
        <p:nvSpPr>
          <p:cNvPr id="23" name="Oval 7"/>
          <p:cNvSpPr>
            <a:spLocks noChangeAspect="1" noChangeArrowheads="1"/>
          </p:cNvSpPr>
          <p:nvPr/>
        </p:nvSpPr>
        <p:spPr bwMode="auto">
          <a:xfrm>
            <a:off x="2286000" y="2743200"/>
            <a:ext cx="533400" cy="456422"/>
          </a:xfrm>
          <a:prstGeom prst="ellipse">
            <a:avLst/>
          </a:prstGeom>
          <a:noFill/>
          <a:ln w="25400">
            <a:solidFill>
              <a:schemeClr val="tx1"/>
            </a:solidFill>
            <a:round/>
            <a:headEnd/>
            <a:tailEnd/>
          </a:ln>
        </p:spPr>
        <p:txBody>
          <a:bodyPr wrap="none" anchor="ctr"/>
          <a:lstStyle/>
          <a:p>
            <a:pPr eaLnBrk="0" hangingPunct="0"/>
            <a:endParaRPr lang="en-US"/>
          </a:p>
        </p:txBody>
      </p:sp>
      <p:sp>
        <p:nvSpPr>
          <p:cNvPr id="29" name="Text Box 6"/>
          <p:cNvSpPr txBox="1">
            <a:spLocks noChangeAspect="1" noChangeArrowheads="1"/>
          </p:cNvSpPr>
          <p:nvPr/>
        </p:nvSpPr>
        <p:spPr bwMode="auto">
          <a:xfrm>
            <a:off x="4495800" y="1981200"/>
            <a:ext cx="411282" cy="369332"/>
          </a:xfrm>
          <a:prstGeom prst="rect">
            <a:avLst/>
          </a:prstGeom>
          <a:noFill/>
          <a:ln w="9525">
            <a:noFill/>
            <a:miter lim="800000"/>
            <a:headEnd/>
            <a:tailEnd/>
          </a:ln>
        </p:spPr>
        <p:txBody>
          <a:bodyPr wrap="square">
            <a:spAutoFit/>
          </a:bodyPr>
          <a:lstStyle/>
          <a:p>
            <a:r>
              <a:rPr lang="en-US" sz="1800" dirty="0" err="1" smtClean="0">
                <a:latin typeface="Arial" charset="0"/>
              </a:rPr>
              <a:t>F</a:t>
            </a:r>
            <a:r>
              <a:rPr lang="en-US" sz="1800" baseline="-25000" dirty="0" err="1" smtClean="0">
                <a:latin typeface="Arial" charset="0"/>
              </a:rPr>
              <a:t>i</a:t>
            </a:r>
            <a:endParaRPr lang="en-US" sz="1800" baseline="-25000" dirty="0">
              <a:latin typeface="Arial" charset="0"/>
            </a:endParaRPr>
          </a:p>
        </p:txBody>
      </p:sp>
      <p:sp>
        <p:nvSpPr>
          <p:cNvPr id="30" name="Oval 7"/>
          <p:cNvSpPr>
            <a:spLocks noChangeAspect="1" noChangeArrowheads="1"/>
          </p:cNvSpPr>
          <p:nvPr/>
        </p:nvSpPr>
        <p:spPr bwMode="auto">
          <a:xfrm>
            <a:off x="4419600" y="1905000"/>
            <a:ext cx="533400" cy="45720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31" name="AutoShape 22"/>
          <p:cNvCxnSpPr>
            <a:cxnSpLocks noChangeAspect="1" noChangeShapeType="1"/>
            <a:stCxn id="30" idx="4"/>
            <a:endCxn id="33" idx="0"/>
          </p:cNvCxnSpPr>
          <p:nvPr/>
        </p:nvCxnSpPr>
        <p:spPr bwMode="auto">
          <a:xfrm rot="5400000">
            <a:off x="4495800" y="2552700"/>
            <a:ext cx="381000" cy="1588"/>
          </a:xfrm>
          <a:prstGeom prst="straightConnector1">
            <a:avLst/>
          </a:prstGeom>
          <a:noFill/>
          <a:ln w="28575">
            <a:solidFill>
              <a:schemeClr val="tx1"/>
            </a:solidFill>
            <a:round/>
            <a:headEnd/>
            <a:tailEnd type="triangle" w="med" len="med"/>
          </a:ln>
        </p:spPr>
      </p:cxnSp>
      <p:sp>
        <p:nvSpPr>
          <p:cNvPr id="32" name="Text Box 6"/>
          <p:cNvSpPr txBox="1">
            <a:spLocks noChangeAspect="1" noChangeArrowheads="1"/>
          </p:cNvSpPr>
          <p:nvPr/>
        </p:nvSpPr>
        <p:spPr bwMode="auto">
          <a:xfrm>
            <a:off x="4495800" y="2819400"/>
            <a:ext cx="457200" cy="369332"/>
          </a:xfrm>
          <a:prstGeom prst="rect">
            <a:avLst/>
          </a:prstGeom>
          <a:noFill/>
          <a:ln w="9525">
            <a:noFill/>
            <a:miter lim="800000"/>
            <a:headEnd/>
            <a:tailEnd/>
          </a:ln>
        </p:spPr>
        <p:txBody>
          <a:bodyPr wrap="square">
            <a:spAutoFit/>
          </a:bodyPr>
          <a:lstStyle/>
          <a:p>
            <a:r>
              <a:rPr lang="en-US" sz="1800" dirty="0" smtClean="0">
                <a:latin typeface="Arial" charset="0"/>
              </a:rPr>
              <a:t>H</a:t>
            </a:r>
            <a:r>
              <a:rPr lang="en-US" sz="1800" baseline="-25000" dirty="0" smtClean="0">
                <a:latin typeface="Arial" charset="0"/>
              </a:rPr>
              <a:t>i</a:t>
            </a:r>
            <a:endParaRPr lang="en-US" sz="1800" baseline="-25000" dirty="0">
              <a:latin typeface="Arial" charset="0"/>
            </a:endParaRPr>
          </a:p>
        </p:txBody>
      </p:sp>
      <p:sp>
        <p:nvSpPr>
          <p:cNvPr id="33" name="Oval 7"/>
          <p:cNvSpPr>
            <a:spLocks noChangeAspect="1" noChangeArrowheads="1"/>
          </p:cNvSpPr>
          <p:nvPr/>
        </p:nvSpPr>
        <p:spPr bwMode="auto">
          <a:xfrm>
            <a:off x="4419600" y="2743200"/>
            <a:ext cx="533400" cy="456422"/>
          </a:xfrm>
          <a:prstGeom prst="ellipse">
            <a:avLst/>
          </a:prstGeom>
          <a:noFill/>
          <a:ln w="25400">
            <a:solidFill>
              <a:schemeClr val="tx1"/>
            </a:solidFill>
            <a:round/>
            <a:headEnd/>
            <a:tailEnd/>
          </a:ln>
        </p:spPr>
        <p:txBody>
          <a:bodyPr wrap="none" anchor="ctr"/>
          <a:lstStyle/>
          <a:p>
            <a:pPr eaLnBrk="0" hangingPunct="0"/>
            <a:endParaRPr lang="en-US"/>
          </a:p>
        </p:txBody>
      </p:sp>
      <p:sp>
        <p:nvSpPr>
          <p:cNvPr id="34" name="Text Box 6"/>
          <p:cNvSpPr txBox="1">
            <a:spLocks noChangeAspect="1" noChangeArrowheads="1"/>
          </p:cNvSpPr>
          <p:nvPr/>
        </p:nvSpPr>
        <p:spPr bwMode="auto">
          <a:xfrm>
            <a:off x="6248400" y="1981200"/>
            <a:ext cx="411282" cy="369332"/>
          </a:xfrm>
          <a:prstGeom prst="rect">
            <a:avLst/>
          </a:prstGeom>
          <a:noFill/>
          <a:ln w="9525">
            <a:noFill/>
            <a:miter lim="800000"/>
            <a:headEnd/>
            <a:tailEnd/>
          </a:ln>
        </p:spPr>
        <p:txBody>
          <a:bodyPr wrap="square">
            <a:spAutoFit/>
          </a:bodyPr>
          <a:lstStyle/>
          <a:p>
            <a:r>
              <a:rPr lang="en-US" sz="1800" dirty="0" smtClean="0">
                <a:latin typeface="Arial" charset="0"/>
              </a:rPr>
              <a:t>F</a:t>
            </a:r>
            <a:r>
              <a:rPr lang="en-US" sz="1800" baseline="-25000" dirty="0" smtClean="0">
                <a:latin typeface="Arial" charset="0"/>
              </a:rPr>
              <a:t>n</a:t>
            </a:r>
            <a:endParaRPr lang="en-US" sz="1800" baseline="-25000" dirty="0">
              <a:latin typeface="Arial" charset="0"/>
            </a:endParaRPr>
          </a:p>
        </p:txBody>
      </p:sp>
      <p:sp>
        <p:nvSpPr>
          <p:cNvPr id="35" name="Oval 7"/>
          <p:cNvSpPr>
            <a:spLocks noChangeAspect="1" noChangeArrowheads="1"/>
          </p:cNvSpPr>
          <p:nvPr/>
        </p:nvSpPr>
        <p:spPr bwMode="auto">
          <a:xfrm>
            <a:off x="6172200" y="1905000"/>
            <a:ext cx="533400" cy="45720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36" name="AutoShape 22"/>
          <p:cNvCxnSpPr>
            <a:cxnSpLocks noChangeAspect="1" noChangeShapeType="1"/>
            <a:stCxn id="35" idx="4"/>
          </p:cNvCxnSpPr>
          <p:nvPr/>
        </p:nvCxnSpPr>
        <p:spPr bwMode="auto">
          <a:xfrm rot="5400000">
            <a:off x="6247998" y="2552312"/>
            <a:ext cx="381015" cy="790"/>
          </a:xfrm>
          <a:prstGeom prst="straightConnector1">
            <a:avLst/>
          </a:prstGeom>
          <a:noFill/>
          <a:ln w="28575">
            <a:solidFill>
              <a:schemeClr val="tx1"/>
            </a:solidFill>
            <a:round/>
            <a:headEnd/>
            <a:tailEnd type="triangle" w="med" len="med"/>
          </a:ln>
        </p:spPr>
      </p:cxnSp>
      <p:sp>
        <p:nvSpPr>
          <p:cNvPr id="37" name="Text Box 6"/>
          <p:cNvSpPr txBox="1">
            <a:spLocks noChangeAspect="1" noChangeArrowheads="1"/>
          </p:cNvSpPr>
          <p:nvPr/>
        </p:nvSpPr>
        <p:spPr bwMode="auto">
          <a:xfrm>
            <a:off x="6248400" y="2819400"/>
            <a:ext cx="457200" cy="369332"/>
          </a:xfrm>
          <a:prstGeom prst="rect">
            <a:avLst/>
          </a:prstGeom>
          <a:noFill/>
          <a:ln w="9525">
            <a:noFill/>
            <a:miter lim="800000"/>
            <a:headEnd/>
            <a:tailEnd/>
          </a:ln>
        </p:spPr>
        <p:txBody>
          <a:bodyPr wrap="square">
            <a:spAutoFit/>
          </a:bodyPr>
          <a:lstStyle/>
          <a:p>
            <a:r>
              <a:rPr lang="en-US" sz="1800" dirty="0" err="1" smtClean="0">
                <a:latin typeface="Arial" charset="0"/>
              </a:rPr>
              <a:t>H</a:t>
            </a:r>
            <a:r>
              <a:rPr lang="en-US" sz="1800" baseline="-25000" dirty="0" err="1" smtClean="0">
                <a:latin typeface="Arial" charset="0"/>
              </a:rPr>
              <a:t>n</a:t>
            </a:r>
            <a:endParaRPr lang="en-US" sz="1800" baseline="-25000" dirty="0">
              <a:latin typeface="Arial" charset="0"/>
            </a:endParaRPr>
          </a:p>
        </p:txBody>
      </p:sp>
      <p:sp>
        <p:nvSpPr>
          <p:cNvPr id="38" name="Oval 7"/>
          <p:cNvSpPr>
            <a:spLocks noChangeAspect="1" noChangeArrowheads="1"/>
          </p:cNvSpPr>
          <p:nvPr/>
        </p:nvSpPr>
        <p:spPr bwMode="auto">
          <a:xfrm>
            <a:off x="6172200" y="2743200"/>
            <a:ext cx="533400" cy="456422"/>
          </a:xfrm>
          <a:prstGeom prst="ellipse">
            <a:avLst/>
          </a:prstGeom>
          <a:noFill/>
          <a:ln w="25400">
            <a:solidFill>
              <a:schemeClr val="tx1"/>
            </a:solidFill>
            <a:round/>
            <a:headEnd/>
            <a:tailEnd/>
          </a:ln>
        </p:spPr>
        <p:txBody>
          <a:bodyPr wrap="none" anchor="ctr"/>
          <a:lstStyle/>
          <a:p>
            <a:pPr eaLnBrk="0" hangingPunct="0"/>
            <a:endParaRPr lang="en-US"/>
          </a:p>
        </p:txBody>
      </p:sp>
      <p:cxnSp>
        <p:nvCxnSpPr>
          <p:cNvPr id="39" name="AutoShape 10"/>
          <p:cNvCxnSpPr>
            <a:cxnSpLocks noChangeAspect="1" noChangeShapeType="1"/>
          </p:cNvCxnSpPr>
          <p:nvPr/>
        </p:nvCxnSpPr>
        <p:spPr bwMode="auto">
          <a:xfrm>
            <a:off x="2819400" y="2133600"/>
            <a:ext cx="381000" cy="1588"/>
          </a:xfrm>
          <a:prstGeom prst="straightConnector1">
            <a:avLst/>
          </a:prstGeom>
          <a:noFill/>
          <a:ln w="28575">
            <a:solidFill>
              <a:schemeClr val="tx1"/>
            </a:solidFill>
            <a:round/>
            <a:headEnd/>
            <a:tailEnd type="triangle" w="med" len="med"/>
          </a:ln>
        </p:spPr>
      </p:cxnSp>
      <p:cxnSp>
        <p:nvCxnSpPr>
          <p:cNvPr id="40" name="AutoShape 10"/>
          <p:cNvCxnSpPr>
            <a:cxnSpLocks noChangeAspect="1" noChangeShapeType="1"/>
          </p:cNvCxnSpPr>
          <p:nvPr/>
        </p:nvCxnSpPr>
        <p:spPr bwMode="auto">
          <a:xfrm>
            <a:off x="3886200" y="2137521"/>
            <a:ext cx="533831" cy="9155"/>
          </a:xfrm>
          <a:prstGeom prst="straightConnector1">
            <a:avLst/>
          </a:prstGeom>
          <a:noFill/>
          <a:ln w="28575">
            <a:solidFill>
              <a:schemeClr val="tx1"/>
            </a:solidFill>
            <a:round/>
            <a:headEnd/>
            <a:tailEnd type="triangle" w="med" len="med"/>
          </a:ln>
        </p:spPr>
      </p:cxnSp>
      <p:cxnSp>
        <p:nvCxnSpPr>
          <p:cNvPr id="41" name="AutoShape 10"/>
          <p:cNvCxnSpPr>
            <a:cxnSpLocks noChangeAspect="1" noChangeShapeType="1"/>
          </p:cNvCxnSpPr>
          <p:nvPr/>
        </p:nvCxnSpPr>
        <p:spPr bwMode="auto">
          <a:xfrm>
            <a:off x="4953000" y="2133600"/>
            <a:ext cx="381000" cy="1588"/>
          </a:xfrm>
          <a:prstGeom prst="straightConnector1">
            <a:avLst/>
          </a:prstGeom>
          <a:noFill/>
          <a:ln w="28575">
            <a:solidFill>
              <a:schemeClr val="tx1"/>
            </a:solidFill>
            <a:round/>
            <a:headEnd/>
            <a:tailEnd type="triangle" w="med" len="med"/>
          </a:ln>
        </p:spPr>
      </p:cxnSp>
      <p:cxnSp>
        <p:nvCxnSpPr>
          <p:cNvPr id="49" name="Straight Connector 48"/>
          <p:cNvCxnSpPr/>
          <p:nvPr/>
        </p:nvCxnSpPr>
        <p:spPr bwMode="auto">
          <a:xfrm>
            <a:off x="3200400" y="2133600"/>
            <a:ext cx="685800" cy="0"/>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53" name="Straight Connector 52"/>
          <p:cNvCxnSpPr/>
          <p:nvPr/>
        </p:nvCxnSpPr>
        <p:spPr bwMode="auto">
          <a:xfrm>
            <a:off x="5334000" y="2133600"/>
            <a:ext cx="381000" cy="0"/>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56" name="AutoShape 10"/>
          <p:cNvCxnSpPr>
            <a:cxnSpLocks noChangeAspect="1" noChangeShapeType="1"/>
            <a:endCxn id="35" idx="2"/>
          </p:cNvCxnSpPr>
          <p:nvPr/>
        </p:nvCxnSpPr>
        <p:spPr bwMode="auto">
          <a:xfrm flipV="1">
            <a:off x="5715000" y="2133600"/>
            <a:ext cx="457200" cy="1588"/>
          </a:xfrm>
          <a:prstGeom prst="straightConnector1">
            <a:avLst/>
          </a:prstGeom>
          <a:noFill/>
          <a:ln w="28575">
            <a:solidFill>
              <a:schemeClr val="tx1"/>
            </a:solidFill>
            <a:round/>
            <a:headEnd/>
            <a:tailEnd type="triangle" w="med" len="med"/>
          </a:ln>
        </p:spPr>
      </p:cxnSp>
      <p:cxnSp>
        <p:nvCxnSpPr>
          <p:cNvPr id="43" name="AutoShape 10"/>
          <p:cNvCxnSpPr>
            <a:cxnSpLocks noChangeAspect="1" noChangeShapeType="1"/>
          </p:cNvCxnSpPr>
          <p:nvPr/>
        </p:nvCxnSpPr>
        <p:spPr bwMode="auto">
          <a:xfrm>
            <a:off x="1524000" y="3810000"/>
            <a:ext cx="762431" cy="13076"/>
          </a:xfrm>
          <a:prstGeom prst="straightConnector1">
            <a:avLst/>
          </a:prstGeom>
          <a:noFill/>
          <a:ln w="28575">
            <a:solidFill>
              <a:schemeClr val="tx1"/>
            </a:solidFill>
            <a:round/>
            <a:headEnd/>
            <a:tailEnd type="triangle" w="med" len="med"/>
          </a:ln>
        </p:spPr>
      </p:cxnSp>
      <p:sp>
        <p:nvSpPr>
          <p:cNvPr id="44" name="Text Box 6"/>
          <p:cNvSpPr txBox="1">
            <a:spLocks noChangeAspect="1" noChangeArrowheads="1"/>
          </p:cNvSpPr>
          <p:nvPr/>
        </p:nvSpPr>
        <p:spPr bwMode="auto">
          <a:xfrm>
            <a:off x="1066800" y="3657600"/>
            <a:ext cx="411282" cy="369332"/>
          </a:xfrm>
          <a:prstGeom prst="rect">
            <a:avLst/>
          </a:prstGeom>
          <a:noFill/>
          <a:ln w="9525">
            <a:noFill/>
            <a:miter lim="800000"/>
            <a:headEnd/>
            <a:tailEnd/>
          </a:ln>
        </p:spPr>
        <p:txBody>
          <a:bodyPr wrap="square">
            <a:spAutoFit/>
          </a:bodyPr>
          <a:lstStyle/>
          <a:p>
            <a:r>
              <a:rPr lang="en-US" sz="1800" dirty="0" smtClean="0">
                <a:latin typeface="Arial" charset="0"/>
              </a:rPr>
              <a:t>F</a:t>
            </a:r>
            <a:r>
              <a:rPr lang="en-US" sz="1800" baseline="-25000" dirty="0" smtClean="0">
                <a:latin typeface="Arial" charset="0"/>
              </a:rPr>
              <a:t>1</a:t>
            </a:r>
            <a:endParaRPr lang="en-US" sz="1800" baseline="-25000" dirty="0">
              <a:latin typeface="Arial" charset="0"/>
            </a:endParaRPr>
          </a:p>
        </p:txBody>
      </p:sp>
      <p:sp>
        <p:nvSpPr>
          <p:cNvPr id="45" name="Oval 7"/>
          <p:cNvSpPr>
            <a:spLocks noChangeAspect="1" noChangeArrowheads="1"/>
          </p:cNvSpPr>
          <p:nvPr/>
        </p:nvSpPr>
        <p:spPr bwMode="auto">
          <a:xfrm>
            <a:off x="990600" y="3581400"/>
            <a:ext cx="533400" cy="45720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46" name="AutoShape 22"/>
          <p:cNvCxnSpPr>
            <a:cxnSpLocks noChangeAspect="1" noChangeShapeType="1"/>
            <a:stCxn id="45" idx="4"/>
          </p:cNvCxnSpPr>
          <p:nvPr/>
        </p:nvCxnSpPr>
        <p:spPr bwMode="auto">
          <a:xfrm rot="5400000">
            <a:off x="1066398" y="4228712"/>
            <a:ext cx="381015" cy="790"/>
          </a:xfrm>
          <a:prstGeom prst="straightConnector1">
            <a:avLst/>
          </a:prstGeom>
          <a:noFill/>
          <a:ln w="28575">
            <a:solidFill>
              <a:schemeClr val="tx1"/>
            </a:solidFill>
            <a:round/>
            <a:headEnd/>
            <a:tailEnd type="triangle" w="med" len="med"/>
          </a:ln>
        </p:spPr>
      </p:cxnSp>
      <p:sp>
        <p:nvSpPr>
          <p:cNvPr id="47" name="Text Box 6"/>
          <p:cNvSpPr txBox="1">
            <a:spLocks noChangeAspect="1" noChangeArrowheads="1"/>
          </p:cNvSpPr>
          <p:nvPr/>
        </p:nvSpPr>
        <p:spPr bwMode="auto">
          <a:xfrm>
            <a:off x="1066800" y="4495800"/>
            <a:ext cx="457200" cy="369332"/>
          </a:xfrm>
          <a:prstGeom prst="rect">
            <a:avLst/>
          </a:prstGeom>
          <a:noFill/>
          <a:ln w="9525">
            <a:noFill/>
            <a:miter lim="800000"/>
            <a:headEnd/>
            <a:tailEnd/>
          </a:ln>
        </p:spPr>
        <p:txBody>
          <a:bodyPr wrap="square">
            <a:spAutoFit/>
          </a:bodyPr>
          <a:lstStyle/>
          <a:p>
            <a:r>
              <a:rPr lang="en-US" sz="1800" dirty="0" smtClean="0">
                <a:latin typeface="Arial" charset="0"/>
              </a:rPr>
              <a:t>H</a:t>
            </a:r>
            <a:r>
              <a:rPr lang="en-US" sz="1800" baseline="-25000" dirty="0" smtClean="0">
                <a:latin typeface="Arial" charset="0"/>
              </a:rPr>
              <a:t>1</a:t>
            </a:r>
            <a:endParaRPr lang="en-US" sz="1800" baseline="-25000" dirty="0">
              <a:latin typeface="Arial" charset="0"/>
            </a:endParaRPr>
          </a:p>
        </p:txBody>
      </p:sp>
      <p:sp>
        <p:nvSpPr>
          <p:cNvPr id="48" name="Oval 7"/>
          <p:cNvSpPr>
            <a:spLocks noChangeAspect="1" noChangeArrowheads="1"/>
          </p:cNvSpPr>
          <p:nvPr/>
        </p:nvSpPr>
        <p:spPr bwMode="auto">
          <a:xfrm>
            <a:off x="990600" y="4419600"/>
            <a:ext cx="533400" cy="456422"/>
          </a:xfrm>
          <a:prstGeom prst="ellipse">
            <a:avLst/>
          </a:prstGeom>
          <a:noFill/>
          <a:ln w="25400">
            <a:solidFill>
              <a:schemeClr val="tx1"/>
            </a:solidFill>
            <a:round/>
            <a:headEnd/>
            <a:tailEnd/>
          </a:ln>
        </p:spPr>
        <p:txBody>
          <a:bodyPr wrap="none" anchor="ctr"/>
          <a:lstStyle/>
          <a:p>
            <a:pPr eaLnBrk="0" hangingPunct="0"/>
            <a:endParaRPr lang="en-US"/>
          </a:p>
        </p:txBody>
      </p:sp>
      <p:sp>
        <p:nvSpPr>
          <p:cNvPr id="50" name="Text Box 6"/>
          <p:cNvSpPr txBox="1">
            <a:spLocks noChangeAspect="1" noChangeArrowheads="1"/>
          </p:cNvSpPr>
          <p:nvPr/>
        </p:nvSpPr>
        <p:spPr bwMode="auto">
          <a:xfrm>
            <a:off x="2362200" y="3657600"/>
            <a:ext cx="411282" cy="369332"/>
          </a:xfrm>
          <a:prstGeom prst="rect">
            <a:avLst/>
          </a:prstGeom>
          <a:noFill/>
          <a:ln w="9525">
            <a:noFill/>
            <a:miter lim="800000"/>
            <a:headEnd/>
            <a:tailEnd/>
          </a:ln>
        </p:spPr>
        <p:txBody>
          <a:bodyPr wrap="square">
            <a:spAutoFit/>
          </a:bodyPr>
          <a:lstStyle/>
          <a:p>
            <a:r>
              <a:rPr lang="en-US" sz="1800" dirty="0" smtClean="0">
                <a:latin typeface="Arial" charset="0"/>
              </a:rPr>
              <a:t>F</a:t>
            </a:r>
            <a:r>
              <a:rPr lang="en-US" sz="1800" baseline="-25000" dirty="0" smtClean="0">
                <a:latin typeface="Arial" charset="0"/>
              </a:rPr>
              <a:t>2</a:t>
            </a:r>
            <a:endParaRPr lang="en-US" sz="1800" baseline="-25000" dirty="0">
              <a:latin typeface="Arial" charset="0"/>
            </a:endParaRPr>
          </a:p>
        </p:txBody>
      </p:sp>
      <p:sp>
        <p:nvSpPr>
          <p:cNvPr id="51" name="Oval 7"/>
          <p:cNvSpPr>
            <a:spLocks noChangeAspect="1" noChangeArrowheads="1"/>
          </p:cNvSpPr>
          <p:nvPr/>
        </p:nvSpPr>
        <p:spPr bwMode="auto">
          <a:xfrm>
            <a:off x="2286000" y="3581400"/>
            <a:ext cx="533400" cy="45720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52" name="AutoShape 22"/>
          <p:cNvCxnSpPr>
            <a:cxnSpLocks noChangeAspect="1" noChangeShapeType="1"/>
            <a:stCxn id="51" idx="4"/>
          </p:cNvCxnSpPr>
          <p:nvPr/>
        </p:nvCxnSpPr>
        <p:spPr bwMode="auto">
          <a:xfrm rot="5400000">
            <a:off x="2361798" y="4228712"/>
            <a:ext cx="381015" cy="790"/>
          </a:xfrm>
          <a:prstGeom prst="straightConnector1">
            <a:avLst/>
          </a:prstGeom>
          <a:noFill/>
          <a:ln w="28575">
            <a:solidFill>
              <a:schemeClr val="tx1"/>
            </a:solidFill>
            <a:round/>
            <a:headEnd/>
            <a:tailEnd type="triangle" w="med" len="med"/>
          </a:ln>
        </p:spPr>
      </p:cxnSp>
      <p:sp>
        <p:nvSpPr>
          <p:cNvPr id="54" name="Text Box 6"/>
          <p:cNvSpPr txBox="1">
            <a:spLocks noChangeAspect="1" noChangeArrowheads="1"/>
          </p:cNvSpPr>
          <p:nvPr/>
        </p:nvSpPr>
        <p:spPr bwMode="auto">
          <a:xfrm>
            <a:off x="2362200" y="4495800"/>
            <a:ext cx="457200" cy="369332"/>
          </a:xfrm>
          <a:prstGeom prst="rect">
            <a:avLst/>
          </a:prstGeom>
          <a:noFill/>
          <a:ln w="9525">
            <a:noFill/>
            <a:miter lim="800000"/>
            <a:headEnd/>
            <a:tailEnd/>
          </a:ln>
        </p:spPr>
        <p:txBody>
          <a:bodyPr wrap="square">
            <a:spAutoFit/>
          </a:bodyPr>
          <a:lstStyle/>
          <a:p>
            <a:r>
              <a:rPr lang="en-US" sz="1800" dirty="0" smtClean="0">
                <a:latin typeface="Arial" charset="0"/>
              </a:rPr>
              <a:t>H</a:t>
            </a:r>
            <a:r>
              <a:rPr lang="en-US" sz="1800" baseline="-25000" dirty="0" smtClean="0">
                <a:latin typeface="Arial" charset="0"/>
              </a:rPr>
              <a:t>2</a:t>
            </a:r>
            <a:endParaRPr lang="en-US" sz="1800" baseline="-25000" dirty="0">
              <a:latin typeface="Arial" charset="0"/>
            </a:endParaRPr>
          </a:p>
        </p:txBody>
      </p:sp>
      <p:sp>
        <p:nvSpPr>
          <p:cNvPr id="55" name="Oval 7"/>
          <p:cNvSpPr>
            <a:spLocks noChangeAspect="1" noChangeArrowheads="1"/>
          </p:cNvSpPr>
          <p:nvPr/>
        </p:nvSpPr>
        <p:spPr bwMode="auto">
          <a:xfrm>
            <a:off x="2286000" y="4419600"/>
            <a:ext cx="533400" cy="456422"/>
          </a:xfrm>
          <a:prstGeom prst="ellipse">
            <a:avLst/>
          </a:prstGeom>
          <a:noFill/>
          <a:ln w="25400">
            <a:solidFill>
              <a:schemeClr val="tx1"/>
            </a:solidFill>
            <a:round/>
            <a:headEnd/>
            <a:tailEnd/>
          </a:ln>
        </p:spPr>
        <p:txBody>
          <a:bodyPr wrap="none" anchor="ctr"/>
          <a:lstStyle/>
          <a:p>
            <a:pPr eaLnBrk="0" hangingPunct="0"/>
            <a:endParaRPr lang="en-US"/>
          </a:p>
        </p:txBody>
      </p:sp>
      <p:sp>
        <p:nvSpPr>
          <p:cNvPr id="57" name="Text Box 6"/>
          <p:cNvSpPr txBox="1">
            <a:spLocks noChangeAspect="1" noChangeArrowheads="1"/>
          </p:cNvSpPr>
          <p:nvPr/>
        </p:nvSpPr>
        <p:spPr bwMode="auto">
          <a:xfrm>
            <a:off x="4495800" y="3657600"/>
            <a:ext cx="411282" cy="369332"/>
          </a:xfrm>
          <a:prstGeom prst="rect">
            <a:avLst/>
          </a:prstGeom>
          <a:noFill/>
          <a:ln w="9525">
            <a:noFill/>
            <a:miter lim="800000"/>
            <a:headEnd/>
            <a:tailEnd/>
          </a:ln>
        </p:spPr>
        <p:txBody>
          <a:bodyPr wrap="square">
            <a:spAutoFit/>
          </a:bodyPr>
          <a:lstStyle/>
          <a:p>
            <a:r>
              <a:rPr lang="en-US" sz="1800" dirty="0" err="1" smtClean="0">
                <a:latin typeface="Arial" charset="0"/>
              </a:rPr>
              <a:t>F</a:t>
            </a:r>
            <a:r>
              <a:rPr lang="en-US" sz="1800" baseline="-25000" dirty="0" err="1" smtClean="0">
                <a:latin typeface="Arial" charset="0"/>
              </a:rPr>
              <a:t>i</a:t>
            </a:r>
            <a:endParaRPr lang="en-US" sz="1800" baseline="-25000" dirty="0">
              <a:latin typeface="Arial" charset="0"/>
            </a:endParaRPr>
          </a:p>
        </p:txBody>
      </p:sp>
      <p:sp>
        <p:nvSpPr>
          <p:cNvPr id="58" name="Oval 7"/>
          <p:cNvSpPr>
            <a:spLocks noChangeAspect="1" noChangeArrowheads="1"/>
          </p:cNvSpPr>
          <p:nvPr/>
        </p:nvSpPr>
        <p:spPr bwMode="auto">
          <a:xfrm>
            <a:off x="4419600" y="3581400"/>
            <a:ext cx="533400" cy="45720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59" name="AutoShape 22"/>
          <p:cNvCxnSpPr>
            <a:cxnSpLocks noChangeAspect="1" noChangeShapeType="1"/>
            <a:stCxn id="58" idx="4"/>
            <a:endCxn id="61" idx="0"/>
          </p:cNvCxnSpPr>
          <p:nvPr/>
        </p:nvCxnSpPr>
        <p:spPr bwMode="auto">
          <a:xfrm rot="5400000">
            <a:off x="4495800" y="4229100"/>
            <a:ext cx="381000" cy="1588"/>
          </a:xfrm>
          <a:prstGeom prst="straightConnector1">
            <a:avLst/>
          </a:prstGeom>
          <a:noFill/>
          <a:ln w="28575">
            <a:solidFill>
              <a:schemeClr val="tx1"/>
            </a:solidFill>
            <a:round/>
            <a:headEnd/>
            <a:tailEnd type="triangle" w="med" len="med"/>
          </a:ln>
        </p:spPr>
      </p:cxnSp>
      <p:sp>
        <p:nvSpPr>
          <p:cNvPr id="60" name="Text Box 6"/>
          <p:cNvSpPr txBox="1">
            <a:spLocks noChangeAspect="1" noChangeArrowheads="1"/>
          </p:cNvSpPr>
          <p:nvPr/>
        </p:nvSpPr>
        <p:spPr bwMode="auto">
          <a:xfrm>
            <a:off x="4495800" y="4495800"/>
            <a:ext cx="457200" cy="369332"/>
          </a:xfrm>
          <a:prstGeom prst="rect">
            <a:avLst/>
          </a:prstGeom>
          <a:noFill/>
          <a:ln w="9525">
            <a:noFill/>
            <a:miter lim="800000"/>
            <a:headEnd/>
            <a:tailEnd/>
          </a:ln>
        </p:spPr>
        <p:txBody>
          <a:bodyPr wrap="square">
            <a:spAutoFit/>
          </a:bodyPr>
          <a:lstStyle/>
          <a:p>
            <a:r>
              <a:rPr lang="en-US" sz="1800" dirty="0" smtClean="0">
                <a:latin typeface="Arial" charset="0"/>
              </a:rPr>
              <a:t>H</a:t>
            </a:r>
            <a:r>
              <a:rPr lang="en-US" sz="1800" baseline="-25000" dirty="0" smtClean="0">
                <a:latin typeface="Arial" charset="0"/>
              </a:rPr>
              <a:t>i</a:t>
            </a:r>
            <a:endParaRPr lang="en-US" sz="1800" baseline="-25000" dirty="0">
              <a:latin typeface="Arial" charset="0"/>
            </a:endParaRPr>
          </a:p>
        </p:txBody>
      </p:sp>
      <p:sp>
        <p:nvSpPr>
          <p:cNvPr id="61" name="Oval 7"/>
          <p:cNvSpPr>
            <a:spLocks noChangeAspect="1" noChangeArrowheads="1"/>
          </p:cNvSpPr>
          <p:nvPr/>
        </p:nvSpPr>
        <p:spPr bwMode="auto">
          <a:xfrm>
            <a:off x="4419600" y="4419600"/>
            <a:ext cx="533400" cy="456422"/>
          </a:xfrm>
          <a:prstGeom prst="ellipse">
            <a:avLst/>
          </a:prstGeom>
          <a:noFill/>
          <a:ln w="25400">
            <a:solidFill>
              <a:schemeClr val="tx1"/>
            </a:solidFill>
            <a:round/>
            <a:headEnd/>
            <a:tailEnd/>
          </a:ln>
        </p:spPr>
        <p:txBody>
          <a:bodyPr wrap="none" anchor="ctr"/>
          <a:lstStyle/>
          <a:p>
            <a:pPr eaLnBrk="0" hangingPunct="0"/>
            <a:endParaRPr lang="en-US"/>
          </a:p>
        </p:txBody>
      </p:sp>
      <p:sp>
        <p:nvSpPr>
          <p:cNvPr id="62" name="Text Box 6"/>
          <p:cNvSpPr txBox="1">
            <a:spLocks noChangeAspect="1" noChangeArrowheads="1"/>
          </p:cNvSpPr>
          <p:nvPr/>
        </p:nvSpPr>
        <p:spPr bwMode="auto">
          <a:xfrm>
            <a:off x="6248400" y="3657600"/>
            <a:ext cx="411282" cy="369332"/>
          </a:xfrm>
          <a:prstGeom prst="rect">
            <a:avLst/>
          </a:prstGeom>
          <a:noFill/>
          <a:ln w="9525">
            <a:noFill/>
            <a:miter lim="800000"/>
            <a:headEnd/>
            <a:tailEnd/>
          </a:ln>
        </p:spPr>
        <p:txBody>
          <a:bodyPr wrap="square">
            <a:spAutoFit/>
          </a:bodyPr>
          <a:lstStyle/>
          <a:p>
            <a:r>
              <a:rPr lang="en-US" sz="1800" dirty="0" smtClean="0">
                <a:latin typeface="Arial" charset="0"/>
              </a:rPr>
              <a:t>F</a:t>
            </a:r>
            <a:r>
              <a:rPr lang="en-US" sz="1800" baseline="-25000" dirty="0" smtClean="0">
                <a:latin typeface="Arial" charset="0"/>
              </a:rPr>
              <a:t>n</a:t>
            </a:r>
            <a:endParaRPr lang="en-US" sz="1800" baseline="-25000" dirty="0">
              <a:latin typeface="Arial" charset="0"/>
            </a:endParaRPr>
          </a:p>
        </p:txBody>
      </p:sp>
      <p:sp>
        <p:nvSpPr>
          <p:cNvPr id="63" name="Oval 7"/>
          <p:cNvSpPr>
            <a:spLocks noChangeAspect="1" noChangeArrowheads="1"/>
          </p:cNvSpPr>
          <p:nvPr/>
        </p:nvSpPr>
        <p:spPr bwMode="auto">
          <a:xfrm>
            <a:off x="6172200" y="3581400"/>
            <a:ext cx="533400" cy="45720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64" name="AutoShape 22"/>
          <p:cNvCxnSpPr>
            <a:cxnSpLocks noChangeAspect="1" noChangeShapeType="1"/>
            <a:stCxn id="63" idx="4"/>
          </p:cNvCxnSpPr>
          <p:nvPr/>
        </p:nvCxnSpPr>
        <p:spPr bwMode="auto">
          <a:xfrm rot="5400000">
            <a:off x="6247998" y="4228712"/>
            <a:ext cx="381015" cy="790"/>
          </a:xfrm>
          <a:prstGeom prst="straightConnector1">
            <a:avLst/>
          </a:prstGeom>
          <a:noFill/>
          <a:ln w="28575">
            <a:solidFill>
              <a:schemeClr val="tx1"/>
            </a:solidFill>
            <a:round/>
            <a:headEnd/>
            <a:tailEnd type="triangle" w="med" len="med"/>
          </a:ln>
        </p:spPr>
      </p:cxnSp>
      <p:sp>
        <p:nvSpPr>
          <p:cNvPr id="65" name="Text Box 6"/>
          <p:cNvSpPr txBox="1">
            <a:spLocks noChangeAspect="1" noChangeArrowheads="1"/>
          </p:cNvSpPr>
          <p:nvPr/>
        </p:nvSpPr>
        <p:spPr bwMode="auto">
          <a:xfrm>
            <a:off x="6248400" y="4495800"/>
            <a:ext cx="457200" cy="369332"/>
          </a:xfrm>
          <a:prstGeom prst="rect">
            <a:avLst/>
          </a:prstGeom>
          <a:noFill/>
          <a:ln w="9525">
            <a:noFill/>
            <a:miter lim="800000"/>
            <a:headEnd/>
            <a:tailEnd/>
          </a:ln>
        </p:spPr>
        <p:txBody>
          <a:bodyPr wrap="square">
            <a:spAutoFit/>
          </a:bodyPr>
          <a:lstStyle/>
          <a:p>
            <a:r>
              <a:rPr lang="en-US" sz="1800" dirty="0" err="1" smtClean="0">
                <a:latin typeface="Arial" charset="0"/>
              </a:rPr>
              <a:t>H</a:t>
            </a:r>
            <a:r>
              <a:rPr lang="en-US" sz="1800" baseline="-25000" dirty="0" err="1" smtClean="0">
                <a:latin typeface="Arial" charset="0"/>
              </a:rPr>
              <a:t>n</a:t>
            </a:r>
            <a:endParaRPr lang="en-US" sz="1800" baseline="-25000" dirty="0">
              <a:latin typeface="Arial" charset="0"/>
            </a:endParaRPr>
          </a:p>
        </p:txBody>
      </p:sp>
      <p:sp>
        <p:nvSpPr>
          <p:cNvPr id="66" name="Oval 7"/>
          <p:cNvSpPr>
            <a:spLocks noChangeAspect="1" noChangeArrowheads="1"/>
          </p:cNvSpPr>
          <p:nvPr/>
        </p:nvSpPr>
        <p:spPr bwMode="auto">
          <a:xfrm>
            <a:off x="6172200" y="4419600"/>
            <a:ext cx="533400" cy="456422"/>
          </a:xfrm>
          <a:prstGeom prst="ellipse">
            <a:avLst/>
          </a:prstGeom>
          <a:noFill/>
          <a:ln w="25400">
            <a:solidFill>
              <a:schemeClr val="tx1"/>
            </a:solidFill>
            <a:round/>
            <a:headEnd/>
            <a:tailEnd/>
          </a:ln>
        </p:spPr>
        <p:txBody>
          <a:bodyPr wrap="none" anchor="ctr"/>
          <a:lstStyle/>
          <a:p>
            <a:pPr eaLnBrk="0" hangingPunct="0"/>
            <a:endParaRPr lang="en-US"/>
          </a:p>
        </p:txBody>
      </p:sp>
      <p:cxnSp>
        <p:nvCxnSpPr>
          <p:cNvPr id="67" name="AutoShape 10"/>
          <p:cNvCxnSpPr>
            <a:cxnSpLocks noChangeAspect="1" noChangeShapeType="1"/>
          </p:cNvCxnSpPr>
          <p:nvPr/>
        </p:nvCxnSpPr>
        <p:spPr bwMode="auto">
          <a:xfrm>
            <a:off x="2819400" y="3810000"/>
            <a:ext cx="381000" cy="1588"/>
          </a:xfrm>
          <a:prstGeom prst="straightConnector1">
            <a:avLst/>
          </a:prstGeom>
          <a:noFill/>
          <a:ln w="28575">
            <a:solidFill>
              <a:schemeClr val="tx1"/>
            </a:solidFill>
            <a:round/>
            <a:headEnd/>
            <a:tailEnd type="triangle" w="med" len="med"/>
          </a:ln>
        </p:spPr>
      </p:cxnSp>
      <p:cxnSp>
        <p:nvCxnSpPr>
          <p:cNvPr id="68" name="AutoShape 10"/>
          <p:cNvCxnSpPr>
            <a:cxnSpLocks noChangeAspect="1" noChangeShapeType="1"/>
          </p:cNvCxnSpPr>
          <p:nvPr/>
        </p:nvCxnSpPr>
        <p:spPr bwMode="auto">
          <a:xfrm>
            <a:off x="3886200" y="3813921"/>
            <a:ext cx="533831" cy="9155"/>
          </a:xfrm>
          <a:prstGeom prst="straightConnector1">
            <a:avLst/>
          </a:prstGeom>
          <a:noFill/>
          <a:ln w="28575">
            <a:solidFill>
              <a:schemeClr val="tx1"/>
            </a:solidFill>
            <a:round/>
            <a:headEnd/>
            <a:tailEnd type="triangle" w="med" len="med"/>
          </a:ln>
        </p:spPr>
      </p:cxnSp>
      <p:cxnSp>
        <p:nvCxnSpPr>
          <p:cNvPr id="69" name="AutoShape 10"/>
          <p:cNvCxnSpPr>
            <a:cxnSpLocks noChangeAspect="1" noChangeShapeType="1"/>
          </p:cNvCxnSpPr>
          <p:nvPr/>
        </p:nvCxnSpPr>
        <p:spPr bwMode="auto">
          <a:xfrm>
            <a:off x="4953000" y="3810000"/>
            <a:ext cx="381000" cy="1588"/>
          </a:xfrm>
          <a:prstGeom prst="straightConnector1">
            <a:avLst/>
          </a:prstGeom>
          <a:noFill/>
          <a:ln w="28575">
            <a:solidFill>
              <a:schemeClr val="tx1"/>
            </a:solidFill>
            <a:round/>
            <a:headEnd/>
            <a:tailEnd type="triangle" w="med" len="med"/>
          </a:ln>
        </p:spPr>
      </p:cxnSp>
      <p:cxnSp>
        <p:nvCxnSpPr>
          <p:cNvPr id="70" name="Straight Connector 69"/>
          <p:cNvCxnSpPr/>
          <p:nvPr/>
        </p:nvCxnSpPr>
        <p:spPr bwMode="auto">
          <a:xfrm>
            <a:off x="3200400" y="3810000"/>
            <a:ext cx="685800" cy="0"/>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71" name="Straight Connector 70"/>
          <p:cNvCxnSpPr/>
          <p:nvPr/>
        </p:nvCxnSpPr>
        <p:spPr bwMode="auto">
          <a:xfrm>
            <a:off x="5334000" y="3810000"/>
            <a:ext cx="381000" cy="0"/>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72" name="AutoShape 10"/>
          <p:cNvCxnSpPr>
            <a:cxnSpLocks noChangeAspect="1" noChangeShapeType="1"/>
            <a:endCxn id="63" idx="2"/>
          </p:cNvCxnSpPr>
          <p:nvPr/>
        </p:nvCxnSpPr>
        <p:spPr bwMode="auto">
          <a:xfrm flipV="1">
            <a:off x="5715000" y="3810000"/>
            <a:ext cx="457200" cy="1588"/>
          </a:xfrm>
          <a:prstGeom prst="straightConnector1">
            <a:avLst/>
          </a:prstGeom>
          <a:noFill/>
          <a:ln w="28575">
            <a:solidFill>
              <a:schemeClr val="tx1"/>
            </a:solidFill>
            <a:round/>
            <a:headEnd/>
            <a:tailEnd type="triangle" w="med" len="med"/>
          </a:ln>
        </p:spPr>
      </p:cxnSp>
      <p:sp>
        <p:nvSpPr>
          <p:cNvPr id="73" name="Oval 24"/>
          <p:cNvSpPr>
            <a:spLocks noChangeAspect="1" noChangeArrowheads="1"/>
          </p:cNvSpPr>
          <p:nvPr/>
        </p:nvSpPr>
        <p:spPr bwMode="auto">
          <a:xfrm>
            <a:off x="1479550" y="5157787"/>
            <a:ext cx="608013" cy="541338"/>
          </a:xfrm>
          <a:prstGeom prst="ellipse">
            <a:avLst/>
          </a:prstGeom>
          <a:noFill/>
          <a:ln w="25400">
            <a:solidFill>
              <a:schemeClr val="tx1"/>
            </a:solidFill>
            <a:round/>
            <a:headEnd/>
            <a:tailEnd/>
          </a:ln>
        </p:spPr>
        <p:txBody>
          <a:bodyPr wrap="none" anchor="ctr"/>
          <a:lstStyle/>
          <a:p>
            <a:pPr eaLnBrk="0" hangingPunct="0"/>
            <a:endParaRPr lang="en-US"/>
          </a:p>
        </p:txBody>
      </p:sp>
      <p:sp>
        <p:nvSpPr>
          <p:cNvPr id="74" name="Oval 26"/>
          <p:cNvSpPr>
            <a:spLocks noChangeAspect="1" noChangeArrowheads="1"/>
          </p:cNvSpPr>
          <p:nvPr/>
        </p:nvSpPr>
        <p:spPr bwMode="auto">
          <a:xfrm>
            <a:off x="2774950" y="5157787"/>
            <a:ext cx="608013" cy="541338"/>
          </a:xfrm>
          <a:prstGeom prst="ellipse">
            <a:avLst/>
          </a:prstGeom>
          <a:noFill/>
          <a:ln w="25400">
            <a:solidFill>
              <a:schemeClr val="tx1"/>
            </a:solidFill>
            <a:round/>
            <a:headEnd/>
            <a:tailEnd/>
          </a:ln>
        </p:spPr>
        <p:txBody>
          <a:bodyPr wrap="none" anchor="ctr"/>
          <a:lstStyle/>
          <a:p>
            <a:pPr eaLnBrk="0" hangingPunct="0"/>
            <a:endParaRPr lang="en-US"/>
          </a:p>
        </p:txBody>
      </p:sp>
      <p:sp>
        <p:nvSpPr>
          <p:cNvPr id="75" name="Oval 28"/>
          <p:cNvSpPr>
            <a:spLocks noChangeAspect="1" noChangeArrowheads="1"/>
          </p:cNvSpPr>
          <p:nvPr/>
        </p:nvSpPr>
        <p:spPr bwMode="auto">
          <a:xfrm>
            <a:off x="6662737" y="5157787"/>
            <a:ext cx="608013" cy="541338"/>
          </a:xfrm>
          <a:prstGeom prst="ellipse">
            <a:avLst/>
          </a:prstGeom>
          <a:noFill/>
          <a:ln w="25400">
            <a:solidFill>
              <a:schemeClr val="tx1"/>
            </a:solidFill>
            <a:round/>
            <a:headEnd/>
            <a:tailEnd/>
          </a:ln>
        </p:spPr>
        <p:txBody>
          <a:bodyPr wrap="none" anchor="ctr"/>
          <a:lstStyle/>
          <a:p>
            <a:pPr eaLnBrk="0" hangingPunct="0"/>
            <a:endParaRPr lang="en-US"/>
          </a:p>
        </p:txBody>
      </p:sp>
      <p:sp>
        <p:nvSpPr>
          <p:cNvPr id="76" name="Text Box 87"/>
          <p:cNvSpPr txBox="1">
            <a:spLocks noChangeAspect="1" noChangeArrowheads="1"/>
          </p:cNvSpPr>
          <p:nvPr/>
        </p:nvSpPr>
        <p:spPr bwMode="auto">
          <a:xfrm>
            <a:off x="1600200" y="5257800"/>
            <a:ext cx="446088" cy="366712"/>
          </a:xfrm>
          <a:prstGeom prst="rect">
            <a:avLst/>
          </a:prstGeom>
          <a:noFill/>
          <a:ln w="9525">
            <a:noFill/>
            <a:miter lim="800000"/>
            <a:headEnd/>
            <a:tailEnd/>
          </a:ln>
        </p:spPr>
        <p:txBody>
          <a:bodyPr wrap="none">
            <a:spAutoFit/>
          </a:bodyPr>
          <a:lstStyle/>
          <a:p>
            <a:r>
              <a:rPr lang="en-US" sz="1800" dirty="0">
                <a:latin typeface="Arial" charset="0"/>
              </a:rPr>
              <a:t>G</a:t>
            </a:r>
            <a:r>
              <a:rPr lang="en-US" sz="1800" baseline="-25000" dirty="0">
                <a:latin typeface="Arial" charset="0"/>
              </a:rPr>
              <a:t>1</a:t>
            </a:r>
          </a:p>
        </p:txBody>
      </p:sp>
      <p:sp>
        <p:nvSpPr>
          <p:cNvPr id="77" name="Text Box 88"/>
          <p:cNvSpPr txBox="1">
            <a:spLocks noChangeAspect="1" noChangeArrowheads="1"/>
          </p:cNvSpPr>
          <p:nvPr/>
        </p:nvSpPr>
        <p:spPr bwMode="auto">
          <a:xfrm>
            <a:off x="2895600" y="5257800"/>
            <a:ext cx="446088" cy="366712"/>
          </a:xfrm>
          <a:prstGeom prst="rect">
            <a:avLst/>
          </a:prstGeom>
          <a:noFill/>
          <a:ln w="9525">
            <a:noFill/>
            <a:miter lim="800000"/>
            <a:headEnd/>
            <a:tailEnd/>
          </a:ln>
        </p:spPr>
        <p:txBody>
          <a:bodyPr wrap="none">
            <a:spAutoFit/>
          </a:bodyPr>
          <a:lstStyle/>
          <a:p>
            <a:r>
              <a:rPr lang="en-US" sz="1800">
                <a:latin typeface="Arial" charset="0"/>
              </a:rPr>
              <a:t>G</a:t>
            </a:r>
            <a:r>
              <a:rPr lang="en-US" sz="1800" baseline="-25000">
                <a:latin typeface="Arial" charset="0"/>
              </a:rPr>
              <a:t>2</a:t>
            </a:r>
          </a:p>
        </p:txBody>
      </p:sp>
      <p:sp>
        <p:nvSpPr>
          <p:cNvPr id="78" name="Text Box 89"/>
          <p:cNvSpPr txBox="1">
            <a:spLocks noChangeAspect="1" noChangeArrowheads="1"/>
          </p:cNvSpPr>
          <p:nvPr/>
        </p:nvSpPr>
        <p:spPr bwMode="auto">
          <a:xfrm>
            <a:off x="6781800" y="5257800"/>
            <a:ext cx="446087" cy="366712"/>
          </a:xfrm>
          <a:prstGeom prst="rect">
            <a:avLst/>
          </a:prstGeom>
          <a:noFill/>
          <a:ln w="9525">
            <a:noFill/>
            <a:miter lim="800000"/>
            <a:headEnd/>
            <a:tailEnd/>
          </a:ln>
        </p:spPr>
        <p:txBody>
          <a:bodyPr wrap="none">
            <a:spAutoFit/>
          </a:bodyPr>
          <a:lstStyle/>
          <a:p>
            <a:r>
              <a:rPr lang="en-US" sz="1800">
                <a:latin typeface="Arial" charset="0"/>
              </a:rPr>
              <a:t>G</a:t>
            </a:r>
            <a:r>
              <a:rPr lang="en-US" sz="1800" baseline="-25000">
                <a:latin typeface="Arial" charset="0"/>
              </a:rPr>
              <a:t>n</a:t>
            </a:r>
          </a:p>
        </p:txBody>
      </p:sp>
      <p:sp>
        <p:nvSpPr>
          <p:cNvPr id="79" name="Oval 28"/>
          <p:cNvSpPr>
            <a:spLocks noChangeAspect="1" noChangeArrowheads="1"/>
          </p:cNvSpPr>
          <p:nvPr/>
        </p:nvSpPr>
        <p:spPr bwMode="auto">
          <a:xfrm>
            <a:off x="4986337" y="5157787"/>
            <a:ext cx="608013" cy="541338"/>
          </a:xfrm>
          <a:prstGeom prst="ellipse">
            <a:avLst/>
          </a:prstGeom>
          <a:noFill/>
          <a:ln w="25400">
            <a:solidFill>
              <a:schemeClr val="tx1"/>
            </a:solidFill>
            <a:round/>
            <a:headEnd/>
            <a:tailEnd/>
          </a:ln>
        </p:spPr>
        <p:txBody>
          <a:bodyPr wrap="none" anchor="ctr"/>
          <a:lstStyle/>
          <a:p>
            <a:pPr eaLnBrk="0" hangingPunct="0"/>
            <a:endParaRPr lang="en-US"/>
          </a:p>
        </p:txBody>
      </p:sp>
      <p:sp>
        <p:nvSpPr>
          <p:cNvPr id="80" name="Text Box 89"/>
          <p:cNvSpPr txBox="1">
            <a:spLocks noChangeAspect="1" noChangeArrowheads="1"/>
          </p:cNvSpPr>
          <p:nvPr/>
        </p:nvSpPr>
        <p:spPr bwMode="auto">
          <a:xfrm>
            <a:off x="5105400" y="5257800"/>
            <a:ext cx="397866" cy="369332"/>
          </a:xfrm>
          <a:prstGeom prst="rect">
            <a:avLst/>
          </a:prstGeom>
          <a:noFill/>
          <a:ln w="9525">
            <a:noFill/>
            <a:miter lim="800000"/>
            <a:headEnd/>
            <a:tailEnd/>
          </a:ln>
        </p:spPr>
        <p:txBody>
          <a:bodyPr wrap="none">
            <a:spAutoFit/>
          </a:bodyPr>
          <a:lstStyle/>
          <a:p>
            <a:r>
              <a:rPr lang="en-US" sz="1800" dirty="0" err="1" smtClean="0">
                <a:latin typeface="Arial" charset="0"/>
              </a:rPr>
              <a:t>G</a:t>
            </a:r>
            <a:r>
              <a:rPr lang="en-US" sz="1800" baseline="-25000" dirty="0" err="1" smtClean="0">
                <a:latin typeface="Arial" charset="0"/>
              </a:rPr>
              <a:t>i</a:t>
            </a:r>
            <a:endParaRPr lang="en-US" sz="1800" baseline="-25000" dirty="0">
              <a:latin typeface="Arial" charset="0"/>
            </a:endParaRPr>
          </a:p>
        </p:txBody>
      </p:sp>
      <p:cxnSp>
        <p:nvCxnSpPr>
          <p:cNvPr id="81" name="AutoShape 57"/>
          <p:cNvCxnSpPr>
            <a:cxnSpLocks noChangeAspect="1" noChangeShapeType="1"/>
          </p:cNvCxnSpPr>
          <p:nvPr/>
        </p:nvCxnSpPr>
        <p:spPr bwMode="auto">
          <a:xfrm>
            <a:off x="1524000" y="4660900"/>
            <a:ext cx="268287" cy="528638"/>
          </a:xfrm>
          <a:prstGeom prst="curvedConnector2">
            <a:avLst/>
          </a:prstGeom>
          <a:noFill/>
          <a:ln w="28575">
            <a:solidFill>
              <a:schemeClr val="tx1"/>
            </a:solidFill>
            <a:round/>
            <a:headEnd/>
            <a:tailEnd type="triangle" w="med" len="med"/>
          </a:ln>
        </p:spPr>
      </p:cxnSp>
      <p:cxnSp>
        <p:nvCxnSpPr>
          <p:cNvPr id="82" name="AutoShape 58"/>
          <p:cNvCxnSpPr>
            <a:cxnSpLocks noChangeAspect="1" noChangeShapeType="1"/>
          </p:cNvCxnSpPr>
          <p:nvPr/>
        </p:nvCxnSpPr>
        <p:spPr bwMode="auto">
          <a:xfrm>
            <a:off x="1524000" y="2971800"/>
            <a:ext cx="268287" cy="2217738"/>
          </a:xfrm>
          <a:prstGeom prst="curvedConnector2">
            <a:avLst/>
          </a:prstGeom>
          <a:noFill/>
          <a:ln w="28575">
            <a:solidFill>
              <a:schemeClr val="tx1"/>
            </a:solidFill>
            <a:round/>
            <a:headEnd/>
            <a:tailEnd type="triangle" w="med" len="med"/>
          </a:ln>
        </p:spPr>
      </p:cxnSp>
      <p:cxnSp>
        <p:nvCxnSpPr>
          <p:cNvPr id="83" name="AutoShape 59"/>
          <p:cNvCxnSpPr>
            <a:cxnSpLocks noChangeAspect="1" noChangeShapeType="1"/>
          </p:cNvCxnSpPr>
          <p:nvPr/>
        </p:nvCxnSpPr>
        <p:spPr bwMode="auto">
          <a:xfrm>
            <a:off x="2819400" y="4660900"/>
            <a:ext cx="266700" cy="528638"/>
          </a:xfrm>
          <a:prstGeom prst="curvedConnector2">
            <a:avLst/>
          </a:prstGeom>
          <a:noFill/>
          <a:ln w="28575">
            <a:solidFill>
              <a:schemeClr val="tx1"/>
            </a:solidFill>
            <a:round/>
            <a:headEnd/>
            <a:tailEnd type="triangle" w="med" len="med"/>
          </a:ln>
        </p:spPr>
      </p:cxnSp>
      <p:cxnSp>
        <p:nvCxnSpPr>
          <p:cNvPr id="84" name="AutoShape 60"/>
          <p:cNvCxnSpPr>
            <a:cxnSpLocks noChangeAspect="1" noChangeShapeType="1"/>
          </p:cNvCxnSpPr>
          <p:nvPr/>
        </p:nvCxnSpPr>
        <p:spPr bwMode="auto">
          <a:xfrm>
            <a:off x="2819400" y="2971800"/>
            <a:ext cx="266700" cy="2217738"/>
          </a:xfrm>
          <a:prstGeom prst="curvedConnector2">
            <a:avLst/>
          </a:prstGeom>
          <a:noFill/>
          <a:ln w="28575">
            <a:solidFill>
              <a:schemeClr val="tx1"/>
            </a:solidFill>
            <a:round/>
            <a:headEnd/>
            <a:tailEnd type="triangle" w="med" len="med"/>
          </a:ln>
        </p:spPr>
      </p:cxnSp>
      <p:cxnSp>
        <p:nvCxnSpPr>
          <p:cNvPr id="85" name="AutoShape 61"/>
          <p:cNvCxnSpPr>
            <a:cxnSpLocks noChangeAspect="1" noChangeShapeType="1"/>
          </p:cNvCxnSpPr>
          <p:nvPr/>
        </p:nvCxnSpPr>
        <p:spPr bwMode="auto">
          <a:xfrm>
            <a:off x="6705600" y="4648200"/>
            <a:ext cx="266700" cy="528638"/>
          </a:xfrm>
          <a:prstGeom prst="curvedConnector2">
            <a:avLst/>
          </a:prstGeom>
          <a:noFill/>
          <a:ln w="28575">
            <a:solidFill>
              <a:schemeClr val="tx1"/>
            </a:solidFill>
            <a:round/>
            <a:headEnd/>
            <a:tailEnd type="triangle" w="med" len="med"/>
          </a:ln>
        </p:spPr>
      </p:cxnSp>
      <p:cxnSp>
        <p:nvCxnSpPr>
          <p:cNvPr id="86" name="AutoShape 62"/>
          <p:cNvCxnSpPr>
            <a:cxnSpLocks noChangeAspect="1" noChangeShapeType="1"/>
          </p:cNvCxnSpPr>
          <p:nvPr/>
        </p:nvCxnSpPr>
        <p:spPr bwMode="auto">
          <a:xfrm>
            <a:off x="6705600" y="2971800"/>
            <a:ext cx="266700" cy="2217738"/>
          </a:xfrm>
          <a:prstGeom prst="curvedConnector2">
            <a:avLst/>
          </a:prstGeom>
          <a:noFill/>
          <a:ln w="28575">
            <a:solidFill>
              <a:schemeClr val="tx1"/>
            </a:solidFill>
            <a:round/>
            <a:headEnd/>
            <a:tailEnd type="triangle" w="med" len="med"/>
          </a:ln>
        </p:spPr>
      </p:cxnSp>
      <p:cxnSp>
        <p:nvCxnSpPr>
          <p:cNvPr id="88" name="AutoShape 61"/>
          <p:cNvCxnSpPr>
            <a:cxnSpLocks noChangeAspect="1" noChangeShapeType="1"/>
            <a:stCxn id="61" idx="6"/>
          </p:cNvCxnSpPr>
          <p:nvPr/>
        </p:nvCxnSpPr>
        <p:spPr bwMode="auto">
          <a:xfrm>
            <a:off x="4953000" y="4647811"/>
            <a:ext cx="342900" cy="529027"/>
          </a:xfrm>
          <a:prstGeom prst="curvedConnector2">
            <a:avLst/>
          </a:prstGeom>
          <a:noFill/>
          <a:ln w="28575">
            <a:solidFill>
              <a:schemeClr val="tx1"/>
            </a:solidFill>
            <a:round/>
            <a:headEnd/>
            <a:tailEnd type="triangle" w="med" len="med"/>
          </a:ln>
        </p:spPr>
      </p:cxnSp>
      <p:cxnSp>
        <p:nvCxnSpPr>
          <p:cNvPr id="89" name="AutoShape 62"/>
          <p:cNvCxnSpPr>
            <a:cxnSpLocks noChangeAspect="1" noChangeShapeType="1"/>
            <a:stCxn id="33" idx="6"/>
          </p:cNvCxnSpPr>
          <p:nvPr/>
        </p:nvCxnSpPr>
        <p:spPr bwMode="auto">
          <a:xfrm>
            <a:off x="4953000" y="2971411"/>
            <a:ext cx="342900" cy="2218127"/>
          </a:xfrm>
          <a:prstGeom prst="curvedConnector2">
            <a:avLst/>
          </a:prstGeom>
          <a:noFill/>
          <a:ln w="28575">
            <a:solidFill>
              <a:schemeClr val="tx1"/>
            </a:solidFill>
            <a:round/>
            <a:headEnd/>
            <a:tailEnd type="triangle" w="med" len="med"/>
          </a:ln>
        </p:spPr>
      </p:cxnSp>
      <p:cxnSp>
        <p:nvCxnSpPr>
          <p:cNvPr id="92" name="Straight Connector 91"/>
          <p:cNvCxnSpPr/>
          <p:nvPr/>
        </p:nvCxnSpPr>
        <p:spPr bwMode="auto">
          <a:xfrm>
            <a:off x="3810000" y="5410200"/>
            <a:ext cx="685800" cy="0"/>
          </a:xfrm>
          <a:prstGeom prst="line">
            <a:avLst/>
          </a:prstGeom>
          <a:solidFill>
            <a:schemeClr val="accent1"/>
          </a:solidFill>
          <a:ln w="9525" cap="flat" cmpd="sng" algn="ctr">
            <a:solidFill>
              <a:schemeClr val="tx1"/>
            </a:solidFill>
            <a:prstDash val="dash"/>
            <a:round/>
            <a:headEnd type="none" w="med" len="med"/>
            <a:tailEnd type="none" w="med" len="med"/>
          </a:ln>
          <a:effectLst/>
        </p:spPr>
      </p:cxnSp>
      <p:sp>
        <p:nvSpPr>
          <p:cNvPr id="87" name="Slide Number Placeholder 86"/>
          <p:cNvSpPr>
            <a:spLocks noGrp="1"/>
          </p:cNvSpPr>
          <p:nvPr>
            <p:ph type="sldNum" sz="quarter" idx="12"/>
          </p:nvPr>
        </p:nvSpPr>
        <p:spPr/>
        <p:txBody>
          <a:bodyPr/>
          <a:lstStyle/>
          <a:p>
            <a:pPr>
              <a:defRPr/>
            </a:pPr>
            <a:fld id="{BFD252A0-D645-4B3C-B769-81D2097AD509}" type="slidenum">
              <a:rPr lang="en-US" smtClean="0"/>
              <a:pPr>
                <a:defRPr/>
              </a:pPr>
              <a:t>258</a:t>
            </a:fld>
            <a:endParaRPr lang="en-US"/>
          </a:p>
        </p:txBody>
      </p:sp>
    </p:spTree>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title"/>
          </p:nvPr>
        </p:nvSpPr>
        <p:spPr>
          <a:xfrm>
            <a:off x="990600" y="457200"/>
            <a:ext cx="7869238" cy="1066800"/>
          </a:xfrm>
        </p:spPr>
        <p:txBody>
          <a:bodyPr/>
          <a:lstStyle/>
          <a:p>
            <a:pPr marL="342900" indent="-342900" eaLnBrk="1" hangingPunct="1"/>
            <a:r>
              <a:rPr lang="en-US" sz="3200" dirty="0" smtClean="0"/>
              <a:t>Genotype Error Detection-</a:t>
            </a:r>
            <a:br>
              <a:rPr lang="en-US" sz="3200" dirty="0" smtClean="0"/>
            </a:br>
            <a:r>
              <a:rPr lang="en-US" sz="2800" dirty="0" smtClean="0"/>
              <a:t> Factorial HMM for </a:t>
            </a:r>
            <a:r>
              <a:rPr lang="en-US" sz="2800" dirty="0" err="1" smtClean="0"/>
              <a:t>multilocus</a:t>
            </a:r>
            <a:r>
              <a:rPr lang="en-US" sz="2800" dirty="0" smtClean="0"/>
              <a:t> trio data</a:t>
            </a:r>
          </a:p>
        </p:txBody>
      </p:sp>
      <p:sp>
        <p:nvSpPr>
          <p:cNvPr id="90" name="TextBox 10"/>
          <p:cNvSpPr txBox="1">
            <a:spLocks noChangeArrowheads="1"/>
          </p:cNvSpPr>
          <p:nvPr/>
        </p:nvSpPr>
        <p:spPr bwMode="auto">
          <a:xfrm>
            <a:off x="7772400" y="1600200"/>
            <a:ext cx="1143000" cy="338138"/>
          </a:xfrm>
          <a:prstGeom prst="rect">
            <a:avLst/>
          </a:prstGeom>
          <a:noFill/>
          <a:ln w="9525">
            <a:noFill/>
            <a:miter lim="800000"/>
            <a:headEnd/>
            <a:tailEnd/>
          </a:ln>
        </p:spPr>
        <p:txBody>
          <a:bodyPr wrap="square">
            <a:spAutoFit/>
          </a:bodyPr>
          <a:lstStyle/>
          <a:p>
            <a:r>
              <a:rPr lang="en-US" sz="1600" dirty="0"/>
              <a:t>n</a:t>
            </a:r>
            <a:r>
              <a:rPr lang="en-US" sz="1600" dirty="0" smtClean="0"/>
              <a:t>= </a:t>
            </a:r>
            <a:r>
              <a:rPr lang="en-US" sz="1600" dirty="0"/>
              <a:t>#</a:t>
            </a:r>
            <a:r>
              <a:rPr lang="en-US" sz="1600" dirty="0" smtClean="0"/>
              <a:t>SNPs</a:t>
            </a:r>
            <a:endParaRPr lang="en-US" sz="1600" dirty="0"/>
          </a:p>
        </p:txBody>
      </p:sp>
      <p:cxnSp>
        <p:nvCxnSpPr>
          <p:cNvPr id="91" name="AutoShape 10"/>
          <p:cNvCxnSpPr>
            <a:cxnSpLocks noChangeAspect="1" noChangeShapeType="1"/>
          </p:cNvCxnSpPr>
          <p:nvPr/>
        </p:nvCxnSpPr>
        <p:spPr bwMode="auto">
          <a:xfrm>
            <a:off x="685800" y="2057400"/>
            <a:ext cx="381000" cy="1588"/>
          </a:xfrm>
          <a:prstGeom prst="straightConnector1">
            <a:avLst/>
          </a:prstGeom>
          <a:noFill/>
          <a:ln w="28575">
            <a:solidFill>
              <a:schemeClr val="tx1"/>
            </a:solidFill>
            <a:round/>
            <a:headEnd/>
            <a:tailEnd type="triangle" w="med" len="med"/>
          </a:ln>
        </p:spPr>
      </p:cxnSp>
      <p:sp>
        <p:nvSpPr>
          <p:cNvPr id="93" name="Text Box 6"/>
          <p:cNvSpPr txBox="1">
            <a:spLocks noChangeAspect="1" noChangeArrowheads="1"/>
          </p:cNvSpPr>
          <p:nvPr/>
        </p:nvSpPr>
        <p:spPr bwMode="auto">
          <a:xfrm>
            <a:off x="228600" y="1905000"/>
            <a:ext cx="411282" cy="369332"/>
          </a:xfrm>
          <a:prstGeom prst="rect">
            <a:avLst/>
          </a:prstGeom>
          <a:noFill/>
          <a:ln w="9525">
            <a:noFill/>
            <a:miter lim="800000"/>
            <a:headEnd/>
            <a:tailEnd/>
          </a:ln>
        </p:spPr>
        <p:txBody>
          <a:bodyPr wrap="square">
            <a:spAutoFit/>
          </a:bodyPr>
          <a:lstStyle/>
          <a:p>
            <a:r>
              <a:rPr lang="en-US" sz="1800" dirty="0" smtClean="0">
                <a:latin typeface="Arial" charset="0"/>
              </a:rPr>
              <a:t>F</a:t>
            </a:r>
            <a:r>
              <a:rPr lang="en-US" sz="1800" baseline="-25000" dirty="0" smtClean="0">
                <a:latin typeface="Arial" charset="0"/>
              </a:rPr>
              <a:t>1</a:t>
            </a:r>
            <a:endParaRPr lang="en-US" sz="1800" baseline="-25000" dirty="0">
              <a:latin typeface="Arial" charset="0"/>
            </a:endParaRPr>
          </a:p>
        </p:txBody>
      </p:sp>
      <p:sp>
        <p:nvSpPr>
          <p:cNvPr id="94" name="Oval 7"/>
          <p:cNvSpPr>
            <a:spLocks noChangeAspect="1" noChangeArrowheads="1"/>
          </p:cNvSpPr>
          <p:nvPr/>
        </p:nvSpPr>
        <p:spPr bwMode="auto">
          <a:xfrm>
            <a:off x="152400" y="1828800"/>
            <a:ext cx="533400" cy="45720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95" name="AutoShape 22"/>
          <p:cNvCxnSpPr>
            <a:cxnSpLocks noChangeAspect="1" noChangeShapeType="1"/>
            <a:stCxn id="94" idx="4"/>
          </p:cNvCxnSpPr>
          <p:nvPr/>
        </p:nvCxnSpPr>
        <p:spPr bwMode="auto">
          <a:xfrm rot="5400000">
            <a:off x="342899" y="2362201"/>
            <a:ext cx="152402" cy="1588"/>
          </a:xfrm>
          <a:prstGeom prst="straightConnector1">
            <a:avLst/>
          </a:prstGeom>
          <a:noFill/>
          <a:ln w="28575">
            <a:solidFill>
              <a:schemeClr val="tx1"/>
            </a:solidFill>
            <a:round/>
            <a:headEnd/>
            <a:tailEnd type="triangle" w="med" len="med"/>
          </a:ln>
        </p:spPr>
      </p:cxnSp>
      <p:sp>
        <p:nvSpPr>
          <p:cNvPr id="96" name="Text Box 6"/>
          <p:cNvSpPr txBox="1">
            <a:spLocks noChangeAspect="1" noChangeArrowheads="1"/>
          </p:cNvSpPr>
          <p:nvPr/>
        </p:nvSpPr>
        <p:spPr bwMode="auto">
          <a:xfrm>
            <a:off x="228600" y="2514600"/>
            <a:ext cx="457200" cy="369332"/>
          </a:xfrm>
          <a:prstGeom prst="rect">
            <a:avLst/>
          </a:prstGeom>
          <a:noFill/>
          <a:ln w="9525">
            <a:noFill/>
            <a:miter lim="800000"/>
            <a:headEnd/>
            <a:tailEnd/>
          </a:ln>
        </p:spPr>
        <p:txBody>
          <a:bodyPr wrap="square">
            <a:spAutoFit/>
          </a:bodyPr>
          <a:lstStyle/>
          <a:p>
            <a:r>
              <a:rPr lang="en-US" sz="1800" dirty="0" smtClean="0">
                <a:latin typeface="Arial" charset="0"/>
              </a:rPr>
              <a:t>H</a:t>
            </a:r>
            <a:r>
              <a:rPr lang="en-US" sz="1800" baseline="-25000" dirty="0" smtClean="0">
                <a:latin typeface="Arial" charset="0"/>
              </a:rPr>
              <a:t>1</a:t>
            </a:r>
            <a:endParaRPr lang="en-US" sz="1800" baseline="-25000" dirty="0">
              <a:latin typeface="Arial" charset="0"/>
            </a:endParaRPr>
          </a:p>
        </p:txBody>
      </p:sp>
      <p:sp>
        <p:nvSpPr>
          <p:cNvPr id="97" name="Oval 7"/>
          <p:cNvSpPr>
            <a:spLocks noChangeAspect="1" noChangeArrowheads="1"/>
          </p:cNvSpPr>
          <p:nvPr/>
        </p:nvSpPr>
        <p:spPr bwMode="auto">
          <a:xfrm>
            <a:off x="152400" y="2438400"/>
            <a:ext cx="533400" cy="456422"/>
          </a:xfrm>
          <a:prstGeom prst="ellipse">
            <a:avLst/>
          </a:prstGeom>
          <a:noFill/>
          <a:ln w="25400">
            <a:solidFill>
              <a:schemeClr val="tx1"/>
            </a:solidFill>
            <a:round/>
            <a:headEnd/>
            <a:tailEnd/>
          </a:ln>
        </p:spPr>
        <p:txBody>
          <a:bodyPr wrap="none" anchor="ctr"/>
          <a:lstStyle/>
          <a:p>
            <a:pPr eaLnBrk="0" hangingPunct="0"/>
            <a:endParaRPr lang="en-US"/>
          </a:p>
        </p:txBody>
      </p:sp>
      <p:sp>
        <p:nvSpPr>
          <p:cNvPr id="103" name="Text Box 6"/>
          <p:cNvSpPr txBox="1">
            <a:spLocks noChangeAspect="1" noChangeArrowheads="1"/>
          </p:cNvSpPr>
          <p:nvPr/>
        </p:nvSpPr>
        <p:spPr bwMode="auto">
          <a:xfrm>
            <a:off x="1828800" y="1901079"/>
            <a:ext cx="411282" cy="369332"/>
          </a:xfrm>
          <a:prstGeom prst="rect">
            <a:avLst/>
          </a:prstGeom>
          <a:noFill/>
          <a:ln w="9525">
            <a:noFill/>
            <a:miter lim="800000"/>
            <a:headEnd/>
            <a:tailEnd/>
          </a:ln>
        </p:spPr>
        <p:txBody>
          <a:bodyPr wrap="square">
            <a:spAutoFit/>
          </a:bodyPr>
          <a:lstStyle/>
          <a:p>
            <a:r>
              <a:rPr lang="en-US" sz="1800" dirty="0" err="1" smtClean="0">
                <a:latin typeface="Arial" charset="0"/>
              </a:rPr>
              <a:t>F</a:t>
            </a:r>
            <a:r>
              <a:rPr lang="en-US" sz="1800" baseline="-25000" dirty="0" err="1" smtClean="0">
                <a:latin typeface="Arial" charset="0"/>
              </a:rPr>
              <a:t>i</a:t>
            </a:r>
            <a:endParaRPr lang="en-US" sz="1800" baseline="-25000" dirty="0">
              <a:latin typeface="Arial" charset="0"/>
            </a:endParaRPr>
          </a:p>
        </p:txBody>
      </p:sp>
      <p:sp>
        <p:nvSpPr>
          <p:cNvPr id="104" name="Oval 7"/>
          <p:cNvSpPr>
            <a:spLocks noChangeAspect="1" noChangeArrowheads="1"/>
          </p:cNvSpPr>
          <p:nvPr/>
        </p:nvSpPr>
        <p:spPr bwMode="auto">
          <a:xfrm>
            <a:off x="1752600" y="1824879"/>
            <a:ext cx="533400" cy="45720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105" name="AutoShape 22"/>
          <p:cNvCxnSpPr>
            <a:cxnSpLocks noChangeAspect="1" noChangeShapeType="1"/>
            <a:stCxn id="104" idx="4"/>
          </p:cNvCxnSpPr>
          <p:nvPr/>
        </p:nvCxnSpPr>
        <p:spPr bwMode="auto">
          <a:xfrm rot="16200000" flipH="1">
            <a:off x="1941139" y="2360239"/>
            <a:ext cx="156323" cy="1"/>
          </a:xfrm>
          <a:prstGeom prst="straightConnector1">
            <a:avLst/>
          </a:prstGeom>
          <a:noFill/>
          <a:ln w="28575">
            <a:solidFill>
              <a:schemeClr val="tx1"/>
            </a:solidFill>
            <a:round/>
            <a:headEnd/>
            <a:tailEnd type="triangle" w="med" len="med"/>
          </a:ln>
        </p:spPr>
      </p:cxnSp>
      <p:sp>
        <p:nvSpPr>
          <p:cNvPr id="106" name="Text Box 6"/>
          <p:cNvSpPr txBox="1">
            <a:spLocks noChangeAspect="1" noChangeArrowheads="1"/>
          </p:cNvSpPr>
          <p:nvPr/>
        </p:nvSpPr>
        <p:spPr bwMode="auto">
          <a:xfrm>
            <a:off x="1828800" y="2514600"/>
            <a:ext cx="457200" cy="369332"/>
          </a:xfrm>
          <a:prstGeom prst="rect">
            <a:avLst/>
          </a:prstGeom>
          <a:noFill/>
          <a:ln w="9525">
            <a:noFill/>
            <a:miter lim="800000"/>
            <a:headEnd/>
            <a:tailEnd/>
          </a:ln>
        </p:spPr>
        <p:txBody>
          <a:bodyPr wrap="square">
            <a:spAutoFit/>
          </a:bodyPr>
          <a:lstStyle/>
          <a:p>
            <a:r>
              <a:rPr lang="en-US" sz="1800" dirty="0" smtClean="0">
                <a:latin typeface="Arial" charset="0"/>
              </a:rPr>
              <a:t>H</a:t>
            </a:r>
            <a:r>
              <a:rPr lang="en-US" sz="1800" baseline="-25000" dirty="0" smtClean="0">
                <a:latin typeface="Arial" charset="0"/>
              </a:rPr>
              <a:t>i</a:t>
            </a:r>
            <a:endParaRPr lang="en-US" sz="1800" baseline="-25000" dirty="0">
              <a:latin typeface="Arial" charset="0"/>
            </a:endParaRPr>
          </a:p>
        </p:txBody>
      </p:sp>
      <p:sp>
        <p:nvSpPr>
          <p:cNvPr id="107" name="Oval 7"/>
          <p:cNvSpPr>
            <a:spLocks noChangeAspect="1" noChangeArrowheads="1"/>
          </p:cNvSpPr>
          <p:nvPr/>
        </p:nvSpPr>
        <p:spPr bwMode="auto">
          <a:xfrm>
            <a:off x="1752600" y="2438400"/>
            <a:ext cx="533400" cy="456422"/>
          </a:xfrm>
          <a:prstGeom prst="ellipse">
            <a:avLst/>
          </a:prstGeom>
          <a:noFill/>
          <a:ln w="25400">
            <a:solidFill>
              <a:schemeClr val="tx1"/>
            </a:solidFill>
            <a:round/>
            <a:headEnd/>
            <a:tailEnd/>
          </a:ln>
        </p:spPr>
        <p:txBody>
          <a:bodyPr wrap="none" anchor="ctr"/>
          <a:lstStyle/>
          <a:p>
            <a:pPr eaLnBrk="0" hangingPunct="0"/>
            <a:endParaRPr lang="en-US"/>
          </a:p>
        </p:txBody>
      </p:sp>
      <p:sp>
        <p:nvSpPr>
          <p:cNvPr id="108" name="Text Box 6"/>
          <p:cNvSpPr txBox="1">
            <a:spLocks noChangeAspect="1" noChangeArrowheads="1"/>
          </p:cNvSpPr>
          <p:nvPr/>
        </p:nvSpPr>
        <p:spPr bwMode="auto">
          <a:xfrm>
            <a:off x="3352800" y="1905000"/>
            <a:ext cx="411282" cy="369332"/>
          </a:xfrm>
          <a:prstGeom prst="rect">
            <a:avLst/>
          </a:prstGeom>
          <a:noFill/>
          <a:ln w="9525">
            <a:noFill/>
            <a:miter lim="800000"/>
            <a:headEnd/>
            <a:tailEnd/>
          </a:ln>
        </p:spPr>
        <p:txBody>
          <a:bodyPr wrap="square">
            <a:spAutoFit/>
          </a:bodyPr>
          <a:lstStyle/>
          <a:p>
            <a:r>
              <a:rPr lang="en-US" sz="1800" dirty="0" smtClean="0">
                <a:latin typeface="Arial" charset="0"/>
              </a:rPr>
              <a:t>F</a:t>
            </a:r>
            <a:r>
              <a:rPr lang="en-US" sz="1800" baseline="-25000" dirty="0" smtClean="0">
                <a:latin typeface="Arial" charset="0"/>
              </a:rPr>
              <a:t>n</a:t>
            </a:r>
            <a:endParaRPr lang="en-US" sz="1800" baseline="-25000" dirty="0">
              <a:latin typeface="Arial" charset="0"/>
            </a:endParaRPr>
          </a:p>
        </p:txBody>
      </p:sp>
      <p:sp>
        <p:nvSpPr>
          <p:cNvPr id="109" name="Oval 7"/>
          <p:cNvSpPr>
            <a:spLocks noChangeAspect="1" noChangeArrowheads="1"/>
          </p:cNvSpPr>
          <p:nvPr/>
        </p:nvSpPr>
        <p:spPr bwMode="auto">
          <a:xfrm>
            <a:off x="3276600" y="1828800"/>
            <a:ext cx="533400" cy="45720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110" name="AutoShape 22"/>
          <p:cNvCxnSpPr>
            <a:cxnSpLocks noChangeAspect="1" noChangeShapeType="1"/>
            <a:stCxn id="109" idx="4"/>
          </p:cNvCxnSpPr>
          <p:nvPr/>
        </p:nvCxnSpPr>
        <p:spPr bwMode="auto">
          <a:xfrm rot="5400000">
            <a:off x="3465140" y="2364160"/>
            <a:ext cx="156321" cy="1588"/>
          </a:xfrm>
          <a:prstGeom prst="straightConnector1">
            <a:avLst/>
          </a:prstGeom>
          <a:noFill/>
          <a:ln w="28575">
            <a:solidFill>
              <a:schemeClr val="tx1"/>
            </a:solidFill>
            <a:round/>
            <a:headEnd/>
            <a:tailEnd type="triangle" w="med" len="med"/>
          </a:ln>
        </p:spPr>
      </p:cxnSp>
      <p:sp>
        <p:nvSpPr>
          <p:cNvPr id="111" name="Text Box 6"/>
          <p:cNvSpPr txBox="1">
            <a:spLocks noChangeAspect="1" noChangeArrowheads="1"/>
          </p:cNvSpPr>
          <p:nvPr/>
        </p:nvSpPr>
        <p:spPr bwMode="auto">
          <a:xfrm>
            <a:off x="3352800" y="2518521"/>
            <a:ext cx="457200" cy="369332"/>
          </a:xfrm>
          <a:prstGeom prst="rect">
            <a:avLst/>
          </a:prstGeom>
          <a:noFill/>
          <a:ln w="9525">
            <a:noFill/>
            <a:miter lim="800000"/>
            <a:headEnd/>
            <a:tailEnd/>
          </a:ln>
        </p:spPr>
        <p:txBody>
          <a:bodyPr wrap="square">
            <a:spAutoFit/>
          </a:bodyPr>
          <a:lstStyle/>
          <a:p>
            <a:r>
              <a:rPr lang="en-US" sz="1800" dirty="0" err="1" smtClean="0">
                <a:latin typeface="Arial" charset="0"/>
              </a:rPr>
              <a:t>H</a:t>
            </a:r>
            <a:r>
              <a:rPr lang="en-US" sz="1800" baseline="-25000" dirty="0" err="1" smtClean="0">
                <a:latin typeface="Arial" charset="0"/>
              </a:rPr>
              <a:t>n</a:t>
            </a:r>
            <a:endParaRPr lang="en-US" sz="1800" baseline="-25000" dirty="0">
              <a:latin typeface="Arial" charset="0"/>
            </a:endParaRPr>
          </a:p>
        </p:txBody>
      </p:sp>
      <p:sp>
        <p:nvSpPr>
          <p:cNvPr id="112" name="Oval 7"/>
          <p:cNvSpPr>
            <a:spLocks noChangeAspect="1" noChangeArrowheads="1"/>
          </p:cNvSpPr>
          <p:nvPr/>
        </p:nvSpPr>
        <p:spPr bwMode="auto">
          <a:xfrm>
            <a:off x="3276600" y="2442321"/>
            <a:ext cx="533400" cy="456422"/>
          </a:xfrm>
          <a:prstGeom prst="ellipse">
            <a:avLst/>
          </a:prstGeom>
          <a:noFill/>
          <a:ln w="25400">
            <a:solidFill>
              <a:schemeClr val="tx1"/>
            </a:solidFill>
            <a:round/>
            <a:headEnd/>
            <a:tailEnd/>
          </a:ln>
        </p:spPr>
        <p:txBody>
          <a:bodyPr wrap="none" anchor="ctr"/>
          <a:lstStyle/>
          <a:p>
            <a:pPr eaLnBrk="0" hangingPunct="0"/>
            <a:endParaRPr lang="en-US"/>
          </a:p>
        </p:txBody>
      </p:sp>
      <p:cxnSp>
        <p:nvCxnSpPr>
          <p:cNvPr id="114" name="AutoShape 10"/>
          <p:cNvCxnSpPr>
            <a:cxnSpLocks noChangeAspect="1" noChangeShapeType="1"/>
          </p:cNvCxnSpPr>
          <p:nvPr/>
        </p:nvCxnSpPr>
        <p:spPr bwMode="auto">
          <a:xfrm>
            <a:off x="1371600" y="2057400"/>
            <a:ext cx="381000" cy="1588"/>
          </a:xfrm>
          <a:prstGeom prst="straightConnector1">
            <a:avLst/>
          </a:prstGeom>
          <a:noFill/>
          <a:ln w="28575">
            <a:solidFill>
              <a:schemeClr val="tx1"/>
            </a:solidFill>
            <a:round/>
            <a:headEnd/>
            <a:tailEnd type="triangle" w="med" len="med"/>
          </a:ln>
        </p:spPr>
      </p:cxnSp>
      <p:cxnSp>
        <p:nvCxnSpPr>
          <p:cNvPr id="115" name="AutoShape 10"/>
          <p:cNvCxnSpPr>
            <a:cxnSpLocks noChangeAspect="1" noChangeShapeType="1"/>
          </p:cNvCxnSpPr>
          <p:nvPr/>
        </p:nvCxnSpPr>
        <p:spPr bwMode="auto">
          <a:xfrm>
            <a:off x="2286000" y="2053479"/>
            <a:ext cx="304800" cy="1588"/>
          </a:xfrm>
          <a:prstGeom prst="straightConnector1">
            <a:avLst/>
          </a:prstGeom>
          <a:noFill/>
          <a:ln w="28575">
            <a:solidFill>
              <a:schemeClr val="tx1"/>
            </a:solidFill>
            <a:round/>
            <a:headEnd/>
            <a:tailEnd type="triangle" w="med" len="med"/>
          </a:ln>
        </p:spPr>
      </p:cxnSp>
      <p:cxnSp>
        <p:nvCxnSpPr>
          <p:cNvPr id="116" name="Straight Connector 115"/>
          <p:cNvCxnSpPr/>
          <p:nvPr/>
        </p:nvCxnSpPr>
        <p:spPr bwMode="auto">
          <a:xfrm>
            <a:off x="1066800" y="2057400"/>
            <a:ext cx="304800" cy="0"/>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117" name="Straight Connector 116"/>
          <p:cNvCxnSpPr/>
          <p:nvPr/>
        </p:nvCxnSpPr>
        <p:spPr bwMode="auto">
          <a:xfrm>
            <a:off x="2590800" y="2057400"/>
            <a:ext cx="381000" cy="0"/>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118" name="AutoShape 10"/>
          <p:cNvCxnSpPr>
            <a:cxnSpLocks noChangeAspect="1" noChangeShapeType="1"/>
          </p:cNvCxnSpPr>
          <p:nvPr/>
        </p:nvCxnSpPr>
        <p:spPr bwMode="auto">
          <a:xfrm>
            <a:off x="2971800" y="2057400"/>
            <a:ext cx="304800" cy="1588"/>
          </a:xfrm>
          <a:prstGeom prst="straightConnector1">
            <a:avLst/>
          </a:prstGeom>
          <a:noFill/>
          <a:ln w="28575">
            <a:solidFill>
              <a:schemeClr val="tx1"/>
            </a:solidFill>
            <a:round/>
            <a:headEnd/>
            <a:tailEnd type="triangle" w="med" len="med"/>
          </a:ln>
        </p:spPr>
      </p:cxnSp>
      <p:cxnSp>
        <p:nvCxnSpPr>
          <p:cNvPr id="119" name="AutoShape 10"/>
          <p:cNvCxnSpPr>
            <a:cxnSpLocks noChangeAspect="1" noChangeShapeType="1"/>
          </p:cNvCxnSpPr>
          <p:nvPr/>
        </p:nvCxnSpPr>
        <p:spPr bwMode="auto">
          <a:xfrm>
            <a:off x="685800" y="3276600"/>
            <a:ext cx="381000" cy="1588"/>
          </a:xfrm>
          <a:prstGeom prst="straightConnector1">
            <a:avLst/>
          </a:prstGeom>
          <a:noFill/>
          <a:ln w="28575">
            <a:solidFill>
              <a:schemeClr val="tx1"/>
            </a:solidFill>
            <a:round/>
            <a:headEnd/>
            <a:tailEnd type="triangle" w="med" len="med"/>
          </a:ln>
        </p:spPr>
      </p:cxnSp>
      <p:sp>
        <p:nvSpPr>
          <p:cNvPr id="120" name="Text Box 6"/>
          <p:cNvSpPr txBox="1">
            <a:spLocks noChangeAspect="1" noChangeArrowheads="1"/>
          </p:cNvSpPr>
          <p:nvPr/>
        </p:nvSpPr>
        <p:spPr bwMode="auto">
          <a:xfrm>
            <a:off x="228600" y="3124200"/>
            <a:ext cx="411282" cy="369332"/>
          </a:xfrm>
          <a:prstGeom prst="rect">
            <a:avLst/>
          </a:prstGeom>
          <a:noFill/>
          <a:ln w="9525">
            <a:noFill/>
            <a:miter lim="800000"/>
            <a:headEnd/>
            <a:tailEnd/>
          </a:ln>
        </p:spPr>
        <p:txBody>
          <a:bodyPr wrap="square">
            <a:spAutoFit/>
          </a:bodyPr>
          <a:lstStyle/>
          <a:p>
            <a:r>
              <a:rPr lang="en-US" sz="1800" dirty="0" smtClean="0">
                <a:latin typeface="Arial" charset="0"/>
              </a:rPr>
              <a:t>F</a:t>
            </a:r>
            <a:r>
              <a:rPr lang="en-US" sz="1800" baseline="-25000" dirty="0" smtClean="0">
                <a:latin typeface="Arial" charset="0"/>
              </a:rPr>
              <a:t>1</a:t>
            </a:r>
            <a:endParaRPr lang="en-US" sz="1800" baseline="-25000" dirty="0">
              <a:latin typeface="Arial" charset="0"/>
            </a:endParaRPr>
          </a:p>
        </p:txBody>
      </p:sp>
      <p:sp>
        <p:nvSpPr>
          <p:cNvPr id="121" name="Oval 7"/>
          <p:cNvSpPr>
            <a:spLocks noChangeAspect="1" noChangeArrowheads="1"/>
          </p:cNvSpPr>
          <p:nvPr/>
        </p:nvSpPr>
        <p:spPr bwMode="auto">
          <a:xfrm>
            <a:off x="152400" y="3048000"/>
            <a:ext cx="533400" cy="457200"/>
          </a:xfrm>
          <a:prstGeom prst="ellipse">
            <a:avLst/>
          </a:prstGeom>
          <a:noFill/>
          <a:ln w="25400">
            <a:solidFill>
              <a:schemeClr val="tx1"/>
            </a:solidFill>
            <a:round/>
            <a:headEnd/>
            <a:tailEnd/>
          </a:ln>
        </p:spPr>
        <p:txBody>
          <a:bodyPr wrap="none" anchor="ctr"/>
          <a:lstStyle/>
          <a:p>
            <a:pPr eaLnBrk="0" hangingPunct="0"/>
            <a:endParaRPr lang="en-US"/>
          </a:p>
        </p:txBody>
      </p:sp>
      <p:sp>
        <p:nvSpPr>
          <p:cNvPr id="123" name="Text Box 6"/>
          <p:cNvSpPr txBox="1">
            <a:spLocks noChangeAspect="1" noChangeArrowheads="1"/>
          </p:cNvSpPr>
          <p:nvPr/>
        </p:nvSpPr>
        <p:spPr bwMode="auto">
          <a:xfrm>
            <a:off x="228600" y="3733800"/>
            <a:ext cx="457200" cy="369332"/>
          </a:xfrm>
          <a:prstGeom prst="rect">
            <a:avLst/>
          </a:prstGeom>
          <a:noFill/>
          <a:ln w="9525">
            <a:noFill/>
            <a:miter lim="800000"/>
            <a:headEnd/>
            <a:tailEnd/>
          </a:ln>
        </p:spPr>
        <p:txBody>
          <a:bodyPr wrap="square">
            <a:spAutoFit/>
          </a:bodyPr>
          <a:lstStyle/>
          <a:p>
            <a:r>
              <a:rPr lang="en-US" sz="1800" dirty="0" smtClean="0">
                <a:latin typeface="Arial" charset="0"/>
              </a:rPr>
              <a:t>H</a:t>
            </a:r>
            <a:r>
              <a:rPr lang="en-US" sz="1800" baseline="-25000" dirty="0" smtClean="0">
                <a:latin typeface="Arial" charset="0"/>
              </a:rPr>
              <a:t>1</a:t>
            </a:r>
            <a:endParaRPr lang="en-US" sz="1800" baseline="-25000" dirty="0">
              <a:latin typeface="Arial" charset="0"/>
            </a:endParaRPr>
          </a:p>
        </p:txBody>
      </p:sp>
      <p:sp>
        <p:nvSpPr>
          <p:cNvPr id="124" name="Oval 7"/>
          <p:cNvSpPr>
            <a:spLocks noChangeAspect="1" noChangeArrowheads="1"/>
          </p:cNvSpPr>
          <p:nvPr/>
        </p:nvSpPr>
        <p:spPr bwMode="auto">
          <a:xfrm>
            <a:off x="152400" y="3657600"/>
            <a:ext cx="533400" cy="456422"/>
          </a:xfrm>
          <a:prstGeom prst="ellipse">
            <a:avLst/>
          </a:prstGeom>
          <a:noFill/>
          <a:ln w="25400">
            <a:solidFill>
              <a:schemeClr val="tx1"/>
            </a:solidFill>
            <a:round/>
            <a:headEnd/>
            <a:tailEnd/>
          </a:ln>
        </p:spPr>
        <p:txBody>
          <a:bodyPr wrap="none" anchor="ctr"/>
          <a:lstStyle/>
          <a:p>
            <a:pPr eaLnBrk="0" hangingPunct="0"/>
            <a:endParaRPr lang="en-US"/>
          </a:p>
        </p:txBody>
      </p:sp>
      <p:sp>
        <p:nvSpPr>
          <p:cNvPr id="130" name="Text Box 6"/>
          <p:cNvSpPr txBox="1">
            <a:spLocks noChangeAspect="1" noChangeArrowheads="1"/>
          </p:cNvSpPr>
          <p:nvPr/>
        </p:nvSpPr>
        <p:spPr bwMode="auto">
          <a:xfrm>
            <a:off x="1828800" y="3124200"/>
            <a:ext cx="411282" cy="369332"/>
          </a:xfrm>
          <a:prstGeom prst="rect">
            <a:avLst/>
          </a:prstGeom>
          <a:noFill/>
          <a:ln w="9525">
            <a:noFill/>
            <a:miter lim="800000"/>
            <a:headEnd/>
            <a:tailEnd/>
          </a:ln>
        </p:spPr>
        <p:txBody>
          <a:bodyPr wrap="square">
            <a:spAutoFit/>
          </a:bodyPr>
          <a:lstStyle/>
          <a:p>
            <a:r>
              <a:rPr lang="en-US" sz="1800" dirty="0" err="1" smtClean="0">
                <a:latin typeface="Arial" charset="0"/>
              </a:rPr>
              <a:t>F</a:t>
            </a:r>
            <a:r>
              <a:rPr lang="en-US" sz="1800" baseline="-25000" dirty="0" err="1" smtClean="0">
                <a:latin typeface="Arial" charset="0"/>
              </a:rPr>
              <a:t>i</a:t>
            </a:r>
            <a:endParaRPr lang="en-US" sz="1800" baseline="-25000" dirty="0">
              <a:latin typeface="Arial" charset="0"/>
            </a:endParaRPr>
          </a:p>
        </p:txBody>
      </p:sp>
      <p:sp>
        <p:nvSpPr>
          <p:cNvPr id="131" name="Oval 7"/>
          <p:cNvSpPr>
            <a:spLocks noChangeAspect="1" noChangeArrowheads="1"/>
          </p:cNvSpPr>
          <p:nvPr/>
        </p:nvSpPr>
        <p:spPr bwMode="auto">
          <a:xfrm>
            <a:off x="1752600" y="3048000"/>
            <a:ext cx="533400" cy="457200"/>
          </a:xfrm>
          <a:prstGeom prst="ellipse">
            <a:avLst/>
          </a:prstGeom>
          <a:noFill/>
          <a:ln w="25400">
            <a:solidFill>
              <a:schemeClr val="tx1"/>
            </a:solidFill>
            <a:round/>
            <a:headEnd/>
            <a:tailEnd/>
          </a:ln>
        </p:spPr>
        <p:txBody>
          <a:bodyPr wrap="none" anchor="ctr"/>
          <a:lstStyle/>
          <a:p>
            <a:pPr eaLnBrk="0" hangingPunct="0"/>
            <a:endParaRPr lang="en-US"/>
          </a:p>
        </p:txBody>
      </p:sp>
      <p:sp>
        <p:nvSpPr>
          <p:cNvPr id="133" name="Text Box 6"/>
          <p:cNvSpPr txBox="1">
            <a:spLocks noChangeAspect="1" noChangeArrowheads="1"/>
          </p:cNvSpPr>
          <p:nvPr/>
        </p:nvSpPr>
        <p:spPr bwMode="auto">
          <a:xfrm>
            <a:off x="1828800" y="3657600"/>
            <a:ext cx="457200" cy="369332"/>
          </a:xfrm>
          <a:prstGeom prst="rect">
            <a:avLst/>
          </a:prstGeom>
          <a:noFill/>
          <a:ln w="9525">
            <a:noFill/>
            <a:miter lim="800000"/>
            <a:headEnd/>
            <a:tailEnd/>
          </a:ln>
        </p:spPr>
        <p:txBody>
          <a:bodyPr wrap="square">
            <a:spAutoFit/>
          </a:bodyPr>
          <a:lstStyle/>
          <a:p>
            <a:r>
              <a:rPr lang="en-US" sz="1800" dirty="0" smtClean="0">
                <a:latin typeface="Arial" charset="0"/>
              </a:rPr>
              <a:t>H</a:t>
            </a:r>
            <a:r>
              <a:rPr lang="en-US" sz="1800" baseline="-25000" dirty="0" smtClean="0">
                <a:latin typeface="Arial" charset="0"/>
              </a:rPr>
              <a:t>i</a:t>
            </a:r>
            <a:endParaRPr lang="en-US" sz="1800" baseline="-25000" dirty="0">
              <a:latin typeface="Arial" charset="0"/>
            </a:endParaRPr>
          </a:p>
        </p:txBody>
      </p:sp>
      <p:sp>
        <p:nvSpPr>
          <p:cNvPr id="134" name="Oval 7"/>
          <p:cNvSpPr>
            <a:spLocks noChangeAspect="1" noChangeArrowheads="1"/>
          </p:cNvSpPr>
          <p:nvPr/>
        </p:nvSpPr>
        <p:spPr bwMode="auto">
          <a:xfrm>
            <a:off x="1828800" y="3657600"/>
            <a:ext cx="457200" cy="456422"/>
          </a:xfrm>
          <a:prstGeom prst="ellipse">
            <a:avLst/>
          </a:prstGeom>
          <a:noFill/>
          <a:ln w="25400">
            <a:solidFill>
              <a:schemeClr val="tx1"/>
            </a:solidFill>
            <a:round/>
            <a:headEnd/>
            <a:tailEnd/>
          </a:ln>
        </p:spPr>
        <p:txBody>
          <a:bodyPr wrap="none" anchor="ctr"/>
          <a:lstStyle/>
          <a:p>
            <a:pPr eaLnBrk="0" hangingPunct="0"/>
            <a:endParaRPr lang="en-US"/>
          </a:p>
        </p:txBody>
      </p:sp>
      <p:sp>
        <p:nvSpPr>
          <p:cNvPr id="135" name="Text Box 6"/>
          <p:cNvSpPr txBox="1">
            <a:spLocks noChangeAspect="1" noChangeArrowheads="1"/>
          </p:cNvSpPr>
          <p:nvPr/>
        </p:nvSpPr>
        <p:spPr bwMode="auto">
          <a:xfrm>
            <a:off x="3352800" y="3128121"/>
            <a:ext cx="411282" cy="369332"/>
          </a:xfrm>
          <a:prstGeom prst="rect">
            <a:avLst/>
          </a:prstGeom>
          <a:noFill/>
          <a:ln w="9525">
            <a:noFill/>
            <a:miter lim="800000"/>
            <a:headEnd/>
            <a:tailEnd/>
          </a:ln>
        </p:spPr>
        <p:txBody>
          <a:bodyPr wrap="square">
            <a:spAutoFit/>
          </a:bodyPr>
          <a:lstStyle/>
          <a:p>
            <a:r>
              <a:rPr lang="en-US" sz="1800" dirty="0" smtClean="0">
                <a:latin typeface="Arial" charset="0"/>
              </a:rPr>
              <a:t>F</a:t>
            </a:r>
            <a:r>
              <a:rPr lang="en-US" sz="1800" baseline="-25000" dirty="0" smtClean="0">
                <a:latin typeface="Arial" charset="0"/>
              </a:rPr>
              <a:t>n</a:t>
            </a:r>
            <a:endParaRPr lang="en-US" sz="1800" baseline="-25000" dirty="0">
              <a:latin typeface="Arial" charset="0"/>
            </a:endParaRPr>
          </a:p>
        </p:txBody>
      </p:sp>
      <p:sp>
        <p:nvSpPr>
          <p:cNvPr id="136" name="Oval 7"/>
          <p:cNvSpPr>
            <a:spLocks noChangeAspect="1" noChangeArrowheads="1"/>
          </p:cNvSpPr>
          <p:nvPr/>
        </p:nvSpPr>
        <p:spPr bwMode="auto">
          <a:xfrm>
            <a:off x="3276600" y="3051921"/>
            <a:ext cx="533400" cy="457200"/>
          </a:xfrm>
          <a:prstGeom prst="ellipse">
            <a:avLst/>
          </a:prstGeom>
          <a:noFill/>
          <a:ln w="25400">
            <a:solidFill>
              <a:schemeClr val="tx1"/>
            </a:solidFill>
            <a:round/>
            <a:headEnd/>
            <a:tailEnd/>
          </a:ln>
        </p:spPr>
        <p:txBody>
          <a:bodyPr wrap="none" anchor="ctr"/>
          <a:lstStyle/>
          <a:p>
            <a:pPr eaLnBrk="0" hangingPunct="0"/>
            <a:endParaRPr lang="en-US"/>
          </a:p>
        </p:txBody>
      </p:sp>
      <p:sp>
        <p:nvSpPr>
          <p:cNvPr id="138" name="Text Box 6"/>
          <p:cNvSpPr txBox="1">
            <a:spLocks noChangeAspect="1" noChangeArrowheads="1"/>
          </p:cNvSpPr>
          <p:nvPr/>
        </p:nvSpPr>
        <p:spPr bwMode="auto">
          <a:xfrm>
            <a:off x="3352800" y="3661521"/>
            <a:ext cx="457200" cy="369332"/>
          </a:xfrm>
          <a:prstGeom prst="rect">
            <a:avLst/>
          </a:prstGeom>
          <a:noFill/>
          <a:ln w="9525">
            <a:noFill/>
            <a:miter lim="800000"/>
            <a:headEnd/>
            <a:tailEnd/>
          </a:ln>
        </p:spPr>
        <p:txBody>
          <a:bodyPr wrap="square">
            <a:spAutoFit/>
          </a:bodyPr>
          <a:lstStyle/>
          <a:p>
            <a:r>
              <a:rPr lang="en-US" sz="1800" dirty="0" err="1" smtClean="0">
                <a:latin typeface="Arial" charset="0"/>
              </a:rPr>
              <a:t>H</a:t>
            </a:r>
            <a:r>
              <a:rPr lang="en-US" sz="1800" baseline="-25000" dirty="0" err="1" smtClean="0">
                <a:latin typeface="Arial" charset="0"/>
              </a:rPr>
              <a:t>n</a:t>
            </a:r>
            <a:endParaRPr lang="en-US" sz="1800" baseline="-25000" dirty="0">
              <a:latin typeface="Arial" charset="0"/>
            </a:endParaRPr>
          </a:p>
        </p:txBody>
      </p:sp>
      <p:sp>
        <p:nvSpPr>
          <p:cNvPr id="139" name="Oval 7"/>
          <p:cNvSpPr>
            <a:spLocks noChangeAspect="1" noChangeArrowheads="1"/>
          </p:cNvSpPr>
          <p:nvPr/>
        </p:nvSpPr>
        <p:spPr bwMode="auto">
          <a:xfrm>
            <a:off x="3276600" y="3661521"/>
            <a:ext cx="533400" cy="456422"/>
          </a:xfrm>
          <a:prstGeom prst="ellipse">
            <a:avLst/>
          </a:prstGeom>
          <a:noFill/>
          <a:ln w="25400">
            <a:solidFill>
              <a:schemeClr val="tx1"/>
            </a:solidFill>
            <a:round/>
            <a:headEnd/>
            <a:tailEnd/>
          </a:ln>
        </p:spPr>
        <p:txBody>
          <a:bodyPr wrap="none" anchor="ctr"/>
          <a:lstStyle/>
          <a:p>
            <a:pPr eaLnBrk="0" hangingPunct="0"/>
            <a:endParaRPr lang="en-US"/>
          </a:p>
        </p:txBody>
      </p:sp>
      <p:cxnSp>
        <p:nvCxnSpPr>
          <p:cNvPr id="141" name="AutoShape 10"/>
          <p:cNvCxnSpPr>
            <a:cxnSpLocks noChangeAspect="1" noChangeShapeType="1"/>
          </p:cNvCxnSpPr>
          <p:nvPr/>
        </p:nvCxnSpPr>
        <p:spPr bwMode="auto">
          <a:xfrm>
            <a:off x="1371600" y="3276600"/>
            <a:ext cx="381000" cy="1588"/>
          </a:xfrm>
          <a:prstGeom prst="straightConnector1">
            <a:avLst/>
          </a:prstGeom>
          <a:noFill/>
          <a:ln w="28575">
            <a:solidFill>
              <a:schemeClr val="tx1"/>
            </a:solidFill>
            <a:round/>
            <a:headEnd/>
            <a:tailEnd type="triangle" w="med" len="med"/>
          </a:ln>
        </p:spPr>
      </p:cxnSp>
      <p:cxnSp>
        <p:nvCxnSpPr>
          <p:cNvPr id="142" name="AutoShape 10"/>
          <p:cNvCxnSpPr>
            <a:cxnSpLocks noChangeAspect="1" noChangeShapeType="1"/>
          </p:cNvCxnSpPr>
          <p:nvPr/>
        </p:nvCxnSpPr>
        <p:spPr bwMode="auto">
          <a:xfrm>
            <a:off x="2286000" y="3276600"/>
            <a:ext cx="304800" cy="1588"/>
          </a:xfrm>
          <a:prstGeom prst="straightConnector1">
            <a:avLst/>
          </a:prstGeom>
          <a:noFill/>
          <a:ln w="28575">
            <a:solidFill>
              <a:schemeClr val="tx1"/>
            </a:solidFill>
            <a:round/>
            <a:headEnd/>
            <a:tailEnd type="triangle" w="med" len="med"/>
          </a:ln>
        </p:spPr>
      </p:cxnSp>
      <p:cxnSp>
        <p:nvCxnSpPr>
          <p:cNvPr id="143" name="Straight Connector 142"/>
          <p:cNvCxnSpPr/>
          <p:nvPr/>
        </p:nvCxnSpPr>
        <p:spPr bwMode="auto">
          <a:xfrm>
            <a:off x="1066800" y="3276600"/>
            <a:ext cx="304800" cy="0"/>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144" name="Straight Connector 143"/>
          <p:cNvCxnSpPr/>
          <p:nvPr/>
        </p:nvCxnSpPr>
        <p:spPr bwMode="auto">
          <a:xfrm>
            <a:off x="2514600" y="3276600"/>
            <a:ext cx="381000" cy="0"/>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145" name="AutoShape 10"/>
          <p:cNvCxnSpPr>
            <a:cxnSpLocks noChangeAspect="1" noChangeShapeType="1"/>
          </p:cNvCxnSpPr>
          <p:nvPr/>
        </p:nvCxnSpPr>
        <p:spPr bwMode="auto">
          <a:xfrm>
            <a:off x="2895600" y="3278188"/>
            <a:ext cx="381000" cy="1588"/>
          </a:xfrm>
          <a:prstGeom prst="straightConnector1">
            <a:avLst/>
          </a:prstGeom>
          <a:noFill/>
          <a:ln w="28575">
            <a:solidFill>
              <a:schemeClr val="tx1"/>
            </a:solidFill>
            <a:round/>
            <a:headEnd/>
            <a:tailEnd type="triangle" w="med" len="med"/>
          </a:ln>
        </p:spPr>
      </p:cxnSp>
      <p:sp>
        <p:nvSpPr>
          <p:cNvPr id="146" name="Oval 24"/>
          <p:cNvSpPr>
            <a:spLocks noChangeAspect="1" noChangeArrowheads="1"/>
          </p:cNvSpPr>
          <p:nvPr/>
        </p:nvSpPr>
        <p:spPr bwMode="auto">
          <a:xfrm>
            <a:off x="762000" y="4167187"/>
            <a:ext cx="563563" cy="481013"/>
          </a:xfrm>
          <a:prstGeom prst="ellipse">
            <a:avLst/>
          </a:prstGeom>
          <a:noFill/>
          <a:ln w="25400">
            <a:solidFill>
              <a:schemeClr val="tx1"/>
            </a:solidFill>
            <a:round/>
            <a:headEnd/>
            <a:tailEnd/>
          </a:ln>
        </p:spPr>
        <p:txBody>
          <a:bodyPr wrap="none" anchor="ctr"/>
          <a:lstStyle/>
          <a:p>
            <a:pPr eaLnBrk="0" hangingPunct="0"/>
            <a:endParaRPr lang="en-US"/>
          </a:p>
        </p:txBody>
      </p:sp>
      <p:sp>
        <p:nvSpPr>
          <p:cNvPr id="149" name="Text Box 87"/>
          <p:cNvSpPr txBox="1">
            <a:spLocks noChangeAspect="1" noChangeArrowheads="1"/>
          </p:cNvSpPr>
          <p:nvPr/>
        </p:nvSpPr>
        <p:spPr bwMode="auto">
          <a:xfrm>
            <a:off x="838200" y="4191000"/>
            <a:ext cx="461986" cy="369332"/>
          </a:xfrm>
          <a:prstGeom prst="rect">
            <a:avLst/>
          </a:prstGeom>
          <a:noFill/>
          <a:ln w="9525">
            <a:noFill/>
            <a:miter lim="800000"/>
            <a:headEnd/>
            <a:tailEnd/>
          </a:ln>
        </p:spPr>
        <p:txBody>
          <a:bodyPr wrap="none">
            <a:spAutoFit/>
          </a:bodyPr>
          <a:lstStyle/>
          <a:p>
            <a:r>
              <a:rPr lang="en-US" sz="1800" dirty="0">
                <a:latin typeface="Arial" charset="0"/>
              </a:rPr>
              <a:t>M</a:t>
            </a:r>
            <a:r>
              <a:rPr lang="en-US" sz="1800" baseline="-25000" dirty="0" smtClean="0">
                <a:latin typeface="Arial" charset="0"/>
              </a:rPr>
              <a:t>1</a:t>
            </a:r>
            <a:endParaRPr lang="en-US" sz="1800" baseline="-25000" dirty="0">
              <a:latin typeface="Arial" charset="0"/>
            </a:endParaRPr>
          </a:p>
        </p:txBody>
      </p:sp>
      <p:cxnSp>
        <p:nvCxnSpPr>
          <p:cNvPr id="154" name="AutoShape 57"/>
          <p:cNvCxnSpPr>
            <a:cxnSpLocks noChangeAspect="1" noChangeShapeType="1"/>
            <a:endCxn id="146" idx="0"/>
          </p:cNvCxnSpPr>
          <p:nvPr/>
        </p:nvCxnSpPr>
        <p:spPr bwMode="auto">
          <a:xfrm>
            <a:off x="685800" y="3886200"/>
            <a:ext cx="357982" cy="280987"/>
          </a:xfrm>
          <a:prstGeom prst="curvedConnector2">
            <a:avLst/>
          </a:prstGeom>
          <a:noFill/>
          <a:ln w="28575">
            <a:solidFill>
              <a:schemeClr val="tx1"/>
            </a:solidFill>
            <a:round/>
            <a:headEnd/>
            <a:tailEnd type="triangle" w="med" len="med"/>
          </a:ln>
        </p:spPr>
      </p:cxnSp>
      <p:cxnSp>
        <p:nvCxnSpPr>
          <p:cNvPr id="161" name="AutoShape 62"/>
          <p:cNvCxnSpPr>
            <a:cxnSpLocks noChangeAspect="1" noChangeShapeType="1"/>
            <a:stCxn id="94" idx="6"/>
            <a:endCxn id="146" idx="0"/>
          </p:cNvCxnSpPr>
          <p:nvPr/>
        </p:nvCxnSpPr>
        <p:spPr bwMode="auto">
          <a:xfrm>
            <a:off x="685800" y="2057400"/>
            <a:ext cx="357982" cy="2109787"/>
          </a:xfrm>
          <a:prstGeom prst="curvedConnector2">
            <a:avLst/>
          </a:prstGeom>
          <a:noFill/>
          <a:ln w="28575">
            <a:solidFill>
              <a:schemeClr val="tx1"/>
            </a:solidFill>
            <a:round/>
            <a:headEnd/>
            <a:tailEnd type="triangle" w="med" len="med"/>
          </a:ln>
        </p:spPr>
      </p:cxnSp>
      <p:cxnSp>
        <p:nvCxnSpPr>
          <p:cNvPr id="162" name="Straight Connector 161"/>
          <p:cNvCxnSpPr/>
          <p:nvPr/>
        </p:nvCxnSpPr>
        <p:spPr bwMode="auto">
          <a:xfrm>
            <a:off x="1600200" y="4419600"/>
            <a:ext cx="381000" cy="0"/>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196" name="AutoShape 22"/>
          <p:cNvCxnSpPr>
            <a:cxnSpLocks noChangeAspect="1" noChangeShapeType="1"/>
          </p:cNvCxnSpPr>
          <p:nvPr/>
        </p:nvCxnSpPr>
        <p:spPr bwMode="auto">
          <a:xfrm rot="5400000">
            <a:off x="304799" y="3585323"/>
            <a:ext cx="152402" cy="1588"/>
          </a:xfrm>
          <a:prstGeom prst="straightConnector1">
            <a:avLst/>
          </a:prstGeom>
          <a:noFill/>
          <a:ln w="28575">
            <a:solidFill>
              <a:schemeClr val="tx1"/>
            </a:solidFill>
            <a:round/>
            <a:headEnd/>
            <a:tailEnd type="triangle" w="med" len="med"/>
          </a:ln>
        </p:spPr>
      </p:cxnSp>
      <p:cxnSp>
        <p:nvCxnSpPr>
          <p:cNvPr id="197" name="AutoShape 22"/>
          <p:cNvCxnSpPr>
            <a:cxnSpLocks noChangeAspect="1" noChangeShapeType="1"/>
          </p:cNvCxnSpPr>
          <p:nvPr/>
        </p:nvCxnSpPr>
        <p:spPr bwMode="auto">
          <a:xfrm rot="16200000" flipH="1">
            <a:off x="1979239" y="3583361"/>
            <a:ext cx="156323" cy="1"/>
          </a:xfrm>
          <a:prstGeom prst="straightConnector1">
            <a:avLst/>
          </a:prstGeom>
          <a:noFill/>
          <a:ln w="28575">
            <a:solidFill>
              <a:schemeClr val="tx1"/>
            </a:solidFill>
            <a:round/>
            <a:headEnd/>
            <a:tailEnd type="triangle" w="med" len="med"/>
          </a:ln>
        </p:spPr>
      </p:cxnSp>
      <p:cxnSp>
        <p:nvCxnSpPr>
          <p:cNvPr id="198" name="AutoShape 22"/>
          <p:cNvCxnSpPr>
            <a:cxnSpLocks noChangeAspect="1" noChangeShapeType="1"/>
          </p:cNvCxnSpPr>
          <p:nvPr/>
        </p:nvCxnSpPr>
        <p:spPr bwMode="auto">
          <a:xfrm rot="5400000">
            <a:off x="3427833" y="3586488"/>
            <a:ext cx="156321" cy="1588"/>
          </a:xfrm>
          <a:prstGeom prst="straightConnector1">
            <a:avLst/>
          </a:prstGeom>
          <a:noFill/>
          <a:ln w="28575">
            <a:solidFill>
              <a:schemeClr val="tx1"/>
            </a:solidFill>
            <a:round/>
            <a:headEnd/>
            <a:tailEnd type="triangle" w="med" len="med"/>
          </a:ln>
        </p:spPr>
      </p:cxnSp>
      <p:sp>
        <p:nvSpPr>
          <p:cNvPr id="208" name="Text Box 87"/>
          <p:cNvSpPr txBox="1">
            <a:spLocks noChangeAspect="1" noChangeArrowheads="1"/>
          </p:cNvSpPr>
          <p:nvPr/>
        </p:nvSpPr>
        <p:spPr bwMode="auto">
          <a:xfrm>
            <a:off x="2438400" y="4191000"/>
            <a:ext cx="410690" cy="369332"/>
          </a:xfrm>
          <a:prstGeom prst="rect">
            <a:avLst/>
          </a:prstGeom>
          <a:noFill/>
          <a:ln w="9525">
            <a:noFill/>
            <a:miter lim="800000"/>
            <a:headEnd/>
            <a:tailEnd/>
          </a:ln>
        </p:spPr>
        <p:txBody>
          <a:bodyPr wrap="none">
            <a:spAutoFit/>
          </a:bodyPr>
          <a:lstStyle/>
          <a:p>
            <a:r>
              <a:rPr lang="en-US" sz="1800" dirty="0" smtClean="0">
                <a:latin typeface="Arial" charset="0"/>
              </a:rPr>
              <a:t>M</a:t>
            </a:r>
            <a:r>
              <a:rPr lang="en-US" sz="1800" baseline="-25000" dirty="0" smtClean="0">
                <a:latin typeface="Arial" charset="0"/>
              </a:rPr>
              <a:t>i</a:t>
            </a:r>
            <a:endParaRPr lang="en-US" sz="1800" baseline="-25000" dirty="0">
              <a:latin typeface="Arial" charset="0"/>
            </a:endParaRPr>
          </a:p>
        </p:txBody>
      </p:sp>
      <p:cxnSp>
        <p:nvCxnSpPr>
          <p:cNvPr id="209" name="AutoShape 57"/>
          <p:cNvCxnSpPr>
            <a:cxnSpLocks noChangeAspect="1" noChangeShapeType="1"/>
            <a:endCxn id="208" idx="0"/>
          </p:cNvCxnSpPr>
          <p:nvPr/>
        </p:nvCxnSpPr>
        <p:spPr bwMode="auto">
          <a:xfrm>
            <a:off x="2285999" y="3886200"/>
            <a:ext cx="357746" cy="304800"/>
          </a:xfrm>
          <a:prstGeom prst="curvedConnector2">
            <a:avLst/>
          </a:prstGeom>
          <a:noFill/>
          <a:ln w="28575">
            <a:solidFill>
              <a:schemeClr val="tx1"/>
            </a:solidFill>
            <a:round/>
            <a:headEnd/>
            <a:tailEnd type="triangle" w="med" len="med"/>
          </a:ln>
        </p:spPr>
      </p:cxnSp>
      <p:sp>
        <p:nvSpPr>
          <p:cNvPr id="212" name="Oval 24"/>
          <p:cNvSpPr>
            <a:spLocks noChangeAspect="1" noChangeArrowheads="1"/>
          </p:cNvSpPr>
          <p:nvPr/>
        </p:nvSpPr>
        <p:spPr bwMode="auto">
          <a:xfrm>
            <a:off x="2362200" y="4191000"/>
            <a:ext cx="563563" cy="481013"/>
          </a:xfrm>
          <a:prstGeom prst="ellipse">
            <a:avLst/>
          </a:prstGeom>
          <a:noFill/>
          <a:ln w="25400">
            <a:solidFill>
              <a:schemeClr val="tx1"/>
            </a:solidFill>
            <a:round/>
            <a:headEnd/>
            <a:tailEnd/>
          </a:ln>
        </p:spPr>
        <p:txBody>
          <a:bodyPr wrap="none" anchor="ctr"/>
          <a:lstStyle/>
          <a:p>
            <a:pPr eaLnBrk="0" hangingPunct="0"/>
            <a:endParaRPr lang="en-US"/>
          </a:p>
        </p:txBody>
      </p:sp>
      <p:cxnSp>
        <p:nvCxnSpPr>
          <p:cNvPr id="221" name="AutoShape 62"/>
          <p:cNvCxnSpPr>
            <a:cxnSpLocks noChangeAspect="1" noChangeShapeType="1"/>
            <a:stCxn id="104" idx="6"/>
            <a:endCxn id="212" idx="0"/>
          </p:cNvCxnSpPr>
          <p:nvPr/>
        </p:nvCxnSpPr>
        <p:spPr bwMode="auto">
          <a:xfrm>
            <a:off x="2286000" y="2053479"/>
            <a:ext cx="357982" cy="2137521"/>
          </a:xfrm>
          <a:prstGeom prst="curvedConnector2">
            <a:avLst/>
          </a:prstGeom>
          <a:noFill/>
          <a:ln w="28575">
            <a:solidFill>
              <a:schemeClr val="tx1"/>
            </a:solidFill>
            <a:round/>
            <a:headEnd/>
            <a:tailEnd type="triangle" w="med" len="med"/>
          </a:ln>
        </p:spPr>
      </p:cxnSp>
      <p:sp>
        <p:nvSpPr>
          <p:cNvPr id="222" name="Text Box 87"/>
          <p:cNvSpPr txBox="1">
            <a:spLocks noChangeAspect="1" noChangeArrowheads="1"/>
          </p:cNvSpPr>
          <p:nvPr/>
        </p:nvSpPr>
        <p:spPr bwMode="auto">
          <a:xfrm>
            <a:off x="3962400" y="4191000"/>
            <a:ext cx="461986" cy="369332"/>
          </a:xfrm>
          <a:prstGeom prst="rect">
            <a:avLst/>
          </a:prstGeom>
          <a:noFill/>
          <a:ln w="9525">
            <a:noFill/>
            <a:miter lim="800000"/>
            <a:headEnd/>
            <a:tailEnd/>
          </a:ln>
        </p:spPr>
        <p:txBody>
          <a:bodyPr wrap="none">
            <a:spAutoFit/>
          </a:bodyPr>
          <a:lstStyle/>
          <a:p>
            <a:r>
              <a:rPr lang="en-US" sz="1800" dirty="0" err="1" smtClean="0">
                <a:latin typeface="Arial" charset="0"/>
              </a:rPr>
              <a:t>M</a:t>
            </a:r>
            <a:r>
              <a:rPr lang="en-US" sz="1800" baseline="-25000" dirty="0" err="1" smtClean="0">
                <a:latin typeface="Arial" charset="0"/>
              </a:rPr>
              <a:t>n</a:t>
            </a:r>
            <a:endParaRPr lang="en-US" sz="1800" baseline="-25000" dirty="0">
              <a:latin typeface="Arial" charset="0"/>
            </a:endParaRPr>
          </a:p>
        </p:txBody>
      </p:sp>
      <p:cxnSp>
        <p:nvCxnSpPr>
          <p:cNvPr id="223" name="AutoShape 57"/>
          <p:cNvCxnSpPr>
            <a:cxnSpLocks noChangeAspect="1" noChangeShapeType="1"/>
            <a:endCxn id="222" idx="0"/>
          </p:cNvCxnSpPr>
          <p:nvPr/>
        </p:nvCxnSpPr>
        <p:spPr bwMode="auto">
          <a:xfrm>
            <a:off x="3809999" y="3886200"/>
            <a:ext cx="383394" cy="304800"/>
          </a:xfrm>
          <a:prstGeom prst="curvedConnector2">
            <a:avLst/>
          </a:prstGeom>
          <a:noFill/>
          <a:ln w="28575">
            <a:solidFill>
              <a:schemeClr val="tx1"/>
            </a:solidFill>
            <a:round/>
            <a:headEnd/>
            <a:tailEnd type="triangle" w="med" len="med"/>
          </a:ln>
        </p:spPr>
      </p:cxnSp>
      <p:sp>
        <p:nvSpPr>
          <p:cNvPr id="224" name="Oval 24"/>
          <p:cNvSpPr>
            <a:spLocks noChangeAspect="1" noChangeArrowheads="1"/>
          </p:cNvSpPr>
          <p:nvPr/>
        </p:nvSpPr>
        <p:spPr bwMode="auto">
          <a:xfrm>
            <a:off x="3886200" y="4191000"/>
            <a:ext cx="563563" cy="481013"/>
          </a:xfrm>
          <a:prstGeom prst="ellipse">
            <a:avLst/>
          </a:prstGeom>
          <a:noFill/>
          <a:ln w="25400">
            <a:solidFill>
              <a:schemeClr val="tx1"/>
            </a:solidFill>
            <a:round/>
            <a:headEnd/>
            <a:tailEnd/>
          </a:ln>
        </p:spPr>
        <p:txBody>
          <a:bodyPr wrap="none" anchor="ctr"/>
          <a:lstStyle/>
          <a:p>
            <a:pPr eaLnBrk="0" hangingPunct="0"/>
            <a:endParaRPr lang="en-US"/>
          </a:p>
        </p:txBody>
      </p:sp>
      <p:cxnSp>
        <p:nvCxnSpPr>
          <p:cNvPr id="225" name="AutoShape 62"/>
          <p:cNvCxnSpPr>
            <a:cxnSpLocks noChangeAspect="1" noChangeShapeType="1"/>
            <a:stCxn id="109" idx="6"/>
            <a:endCxn id="222" idx="0"/>
          </p:cNvCxnSpPr>
          <p:nvPr/>
        </p:nvCxnSpPr>
        <p:spPr bwMode="auto">
          <a:xfrm>
            <a:off x="3810000" y="2057400"/>
            <a:ext cx="383393" cy="2133600"/>
          </a:xfrm>
          <a:prstGeom prst="curvedConnector2">
            <a:avLst/>
          </a:prstGeom>
          <a:noFill/>
          <a:ln w="28575">
            <a:solidFill>
              <a:schemeClr val="tx1"/>
            </a:solidFill>
            <a:round/>
            <a:headEnd/>
            <a:tailEnd type="triangle" w="med" len="med"/>
          </a:ln>
        </p:spPr>
      </p:cxnSp>
      <p:cxnSp>
        <p:nvCxnSpPr>
          <p:cNvPr id="232" name="Straight Connector 231"/>
          <p:cNvCxnSpPr/>
          <p:nvPr/>
        </p:nvCxnSpPr>
        <p:spPr bwMode="auto">
          <a:xfrm>
            <a:off x="3200400" y="4419600"/>
            <a:ext cx="381000" cy="0"/>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233" name="AutoShape 10"/>
          <p:cNvCxnSpPr>
            <a:cxnSpLocks noChangeAspect="1" noChangeShapeType="1"/>
          </p:cNvCxnSpPr>
          <p:nvPr/>
        </p:nvCxnSpPr>
        <p:spPr bwMode="auto">
          <a:xfrm>
            <a:off x="5181600" y="2129679"/>
            <a:ext cx="381000" cy="1588"/>
          </a:xfrm>
          <a:prstGeom prst="straightConnector1">
            <a:avLst/>
          </a:prstGeom>
          <a:noFill/>
          <a:ln w="28575">
            <a:solidFill>
              <a:schemeClr val="tx1"/>
            </a:solidFill>
            <a:round/>
            <a:headEnd/>
            <a:tailEnd type="triangle" w="med" len="med"/>
          </a:ln>
        </p:spPr>
      </p:cxnSp>
      <p:sp>
        <p:nvSpPr>
          <p:cNvPr id="234" name="Text Box 6"/>
          <p:cNvSpPr txBox="1">
            <a:spLocks noChangeAspect="1" noChangeArrowheads="1"/>
          </p:cNvSpPr>
          <p:nvPr/>
        </p:nvSpPr>
        <p:spPr bwMode="auto">
          <a:xfrm>
            <a:off x="4724400" y="1977279"/>
            <a:ext cx="411282" cy="369332"/>
          </a:xfrm>
          <a:prstGeom prst="rect">
            <a:avLst/>
          </a:prstGeom>
          <a:noFill/>
          <a:ln w="9525">
            <a:noFill/>
            <a:miter lim="800000"/>
            <a:headEnd/>
            <a:tailEnd/>
          </a:ln>
        </p:spPr>
        <p:txBody>
          <a:bodyPr wrap="square">
            <a:spAutoFit/>
          </a:bodyPr>
          <a:lstStyle/>
          <a:p>
            <a:r>
              <a:rPr lang="en-US" sz="1800" dirty="0" smtClean="0">
                <a:latin typeface="Arial" charset="0"/>
              </a:rPr>
              <a:t>F</a:t>
            </a:r>
            <a:r>
              <a:rPr lang="en-US" sz="1800" baseline="-25000" dirty="0" smtClean="0">
                <a:latin typeface="Arial" charset="0"/>
              </a:rPr>
              <a:t>1</a:t>
            </a:r>
            <a:endParaRPr lang="en-US" sz="1800" baseline="-25000" dirty="0">
              <a:latin typeface="Arial" charset="0"/>
            </a:endParaRPr>
          </a:p>
        </p:txBody>
      </p:sp>
      <p:sp>
        <p:nvSpPr>
          <p:cNvPr id="235" name="Oval 7"/>
          <p:cNvSpPr>
            <a:spLocks noChangeAspect="1" noChangeArrowheads="1"/>
          </p:cNvSpPr>
          <p:nvPr/>
        </p:nvSpPr>
        <p:spPr bwMode="auto">
          <a:xfrm>
            <a:off x="4648200" y="1901079"/>
            <a:ext cx="533400" cy="45720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236" name="AutoShape 22"/>
          <p:cNvCxnSpPr>
            <a:cxnSpLocks noChangeAspect="1" noChangeShapeType="1"/>
            <a:stCxn id="235" idx="4"/>
          </p:cNvCxnSpPr>
          <p:nvPr/>
        </p:nvCxnSpPr>
        <p:spPr bwMode="auto">
          <a:xfrm rot="5400000">
            <a:off x="4838699" y="2434480"/>
            <a:ext cx="152402" cy="1588"/>
          </a:xfrm>
          <a:prstGeom prst="straightConnector1">
            <a:avLst/>
          </a:prstGeom>
          <a:noFill/>
          <a:ln w="28575">
            <a:solidFill>
              <a:schemeClr val="tx1"/>
            </a:solidFill>
            <a:round/>
            <a:headEnd/>
            <a:tailEnd type="triangle" w="med" len="med"/>
          </a:ln>
        </p:spPr>
      </p:cxnSp>
      <p:sp>
        <p:nvSpPr>
          <p:cNvPr id="237" name="Text Box 6"/>
          <p:cNvSpPr txBox="1">
            <a:spLocks noChangeAspect="1" noChangeArrowheads="1"/>
          </p:cNvSpPr>
          <p:nvPr/>
        </p:nvSpPr>
        <p:spPr bwMode="auto">
          <a:xfrm>
            <a:off x="4724400" y="2586879"/>
            <a:ext cx="457200" cy="369332"/>
          </a:xfrm>
          <a:prstGeom prst="rect">
            <a:avLst/>
          </a:prstGeom>
          <a:noFill/>
          <a:ln w="9525">
            <a:noFill/>
            <a:miter lim="800000"/>
            <a:headEnd/>
            <a:tailEnd/>
          </a:ln>
        </p:spPr>
        <p:txBody>
          <a:bodyPr wrap="square">
            <a:spAutoFit/>
          </a:bodyPr>
          <a:lstStyle/>
          <a:p>
            <a:r>
              <a:rPr lang="en-US" sz="1800" dirty="0" smtClean="0">
                <a:latin typeface="Arial" charset="0"/>
              </a:rPr>
              <a:t>H</a:t>
            </a:r>
            <a:r>
              <a:rPr lang="en-US" sz="1800" baseline="-25000" dirty="0" smtClean="0">
                <a:latin typeface="Arial" charset="0"/>
              </a:rPr>
              <a:t>1</a:t>
            </a:r>
            <a:endParaRPr lang="en-US" sz="1800" baseline="-25000" dirty="0">
              <a:latin typeface="Arial" charset="0"/>
            </a:endParaRPr>
          </a:p>
        </p:txBody>
      </p:sp>
      <p:sp>
        <p:nvSpPr>
          <p:cNvPr id="238" name="Oval 7"/>
          <p:cNvSpPr>
            <a:spLocks noChangeAspect="1" noChangeArrowheads="1"/>
          </p:cNvSpPr>
          <p:nvPr/>
        </p:nvSpPr>
        <p:spPr bwMode="auto">
          <a:xfrm>
            <a:off x="4648200" y="2510679"/>
            <a:ext cx="533400" cy="456422"/>
          </a:xfrm>
          <a:prstGeom prst="ellipse">
            <a:avLst/>
          </a:prstGeom>
          <a:noFill/>
          <a:ln w="25400">
            <a:solidFill>
              <a:schemeClr val="tx1"/>
            </a:solidFill>
            <a:round/>
            <a:headEnd/>
            <a:tailEnd/>
          </a:ln>
        </p:spPr>
        <p:txBody>
          <a:bodyPr wrap="none" anchor="ctr"/>
          <a:lstStyle/>
          <a:p>
            <a:pPr eaLnBrk="0" hangingPunct="0"/>
            <a:endParaRPr lang="en-US"/>
          </a:p>
        </p:txBody>
      </p:sp>
      <p:sp>
        <p:nvSpPr>
          <p:cNvPr id="239" name="Text Box 6"/>
          <p:cNvSpPr txBox="1">
            <a:spLocks noChangeAspect="1" noChangeArrowheads="1"/>
          </p:cNvSpPr>
          <p:nvPr/>
        </p:nvSpPr>
        <p:spPr bwMode="auto">
          <a:xfrm>
            <a:off x="6324600" y="1973358"/>
            <a:ext cx="411282" cy="369332"/>
          </a:xfrm>
          <a:prstGeom prst="rect">
            <a:avLst/>
          </a:prstGeom>
          <a:noFill/>
          <a:ln w="9525">
            <a:noFill/>
            <a:miter lim="800000"/>
            <a:headEnd/>
            <a:tailEnd/>
          </a:ln>
        </p:spPr>
        <p:txBody>
          <a:bodyPr wrap="square">
            <a:spAutoFit/>
          </a:bodyPr>
          <a:lstStyle/>
          <a:p>
            <a:r>
              <a:rPr lang="en-US" sz="1800" dirty="0" err="1" smtClean="0">
                <a:latin typeface="Arial" charset="0"/>
              </a:rPr>
              <a:t>F</a:t>
            </a:r>
            <a:r>
              <a:rPr lang="en-US" sz="1800" baseline="-25000" dirty="0" err="1" smtClean="0">
                <a:latin typeface="Arial" charset="0"/>
              </a:rPr>
              <a:t>i</a:t>
            </a:r>
            <a:endParaRPr lang="en-US" sz="1800" baseline="-25000" dirty="0">
              <a:latin typeface="Arial" charset="0"/>
            </a:endParaRPr>
          </a:p>
        </p:txBody>
      </p:sp>
      <p:sp>
        <p:nvSpPr>
          <p:cNvPr id="240" name="Oval 7"/>
          <p:cNvSpPr>
            <a:spLocks noChangeAspect="1" noChangeArrowheads="1"/>
          </p:cNvSpPr>
          <p:nvPr/>
        </p:nvSpPr>
        <p:spPr bwMode="auto">
          <a:xfrm>
            <a:off x="6248400" y="1897158"/>
            <a:ext cx="533400" cy="45720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241" name="AutoShape 22"/>
          <p:cNvCxnSpPr>
            <a:cxnSpLocks noChangeAspect="1" noChangeShapeType="1"/>
            <a:stCxn id="240" idx="4"/>
          </p:cNvCxnSpPr>
          <p:nvPr/>
        </p:nvCxnSpPr>
        <p:spPr bwMode="auto">
          <a:xfrm rot="16200000" flipH="1">
            <a:off x="6436939" y="2432518"/>
            <a:ext cx="156323" cy="1"/>
          </a:xfrm>
          <a:prstGeom prst="straightConnector1">
            <a:avLst/>
          </a:prstGeom>
          <a:noFill/>
          <a:ln w="28575">
            <a:solidFill>
              <a:schemeClr val="tx1"/>
            </a:solidFill>
            <a:round/>
            <a:headEnd/>
            <a:tailEnd type="triangle" w="med" len="med"/>
          </a:ln>
        </p:spPr>
      </p:cxnSp>
      <p:sp>
        <p:nvSpPr>
          <p:cNvPr id="242" name="Text Box 6"/>
          <p:cNvSpPr txBox="1">
            <a:spLocks noChangeAspect="1" noChangeArrowheads="1"/>
          </p:cNvSpPr>
          <p:nvPr/>
        </p:nvSpPr>
        <p:spPr bwMode="auto">
          <a:xfrm>
            <a:off x="6324600" y="2586879"/>
            <a:ext cx="457200" cy="369332"/>
          </a:xfrm>
          <a:prstGeom prst="rect">
            <a:avLst/>
          </a:prstGeom>
          <a:noFill/>
          <a:ln w="9525">
            <a:noFill/>
            <a:miter lim="800000"/>
            <a:headEnd/>
            <a:tailEnd/>
          </a:ln>
        </p:spPr>
        <p:txBody>
          <a:bodyPr wrap="square">
            <a:spAutoFit/>
          </a:bodyPr>
          <a:lstStyle/>
          <a:p>
            <a:r>
              <a:rPr lang="en-US" sz="1800" dirty="0" smtClean="0">
                <a:latin typeface="Arial" charset="0"/>
              </a:rPr>
              <a:t>H</a:t>
            </a:r>
            <a:r>
              <a:rPr lang="en-US" sz="1800" baseline="-25000" dirty="0" smtClean="0">
                <a:latin typeface="Arial" charset="0"/>
              </a:rPr>
              <a:t>i</a:t>
            </a:r>
            <a:endParaRPr lang="en-US" sz="1800" baseline="-25000" dirty="0">
              <a:latin typeface="Arial" charset="0"/>
            </a:endParaRPr>
          </a:p>
        </p:txBody>
      </p:sp>
      <p:sp>
        <p:nvSpPr>
          <p:cNvPr id="243" name="Oval 7"/>
          <p:cNvSpPr>
            <a:spLocks noChangeAspect="1" noChangeArrowheads="1"/>
          </p:cNvSpPr>
          <p:nvPr/>
        </p:nvSpPr>
        <p:spPr bwMode="auto">
          <a:xfrm>
            <a:off x="6248400" y="2510679"/>
            <a:ext cx="533400" cy="456422"/>
          </a:xfrm>
          <a:prstGeom prst="ellipse">
            <a:avLst/>
          </a:prstGeom>
          <a:noFill/>
          <a:ln w="25400">
            <a:solidFill>
              <a:schemeClr val="tx1"/>
            </a:solidFill>
            <a:round/>
            <a:headEnd/>
            <a:tailEnd/>
          </a:ln>
        </p:spPr>
        <p:txBody>
          <a:bodyPr wrap="none" anchor="ctr"/>
          <a:lstStyle/>
          <a:p>
            <a:pPr eaLnBrk="0" hangingPunct="0"/>
            <a:endParaRPr lang="en-US"/>
          </a:p>
        </p:txBody>
      </p:sp>
      <p:sp>
        <p:nvSpPr>
          <p:cNvPr id="244" name="Text Box 6"/>
          <p:cNvSpPr txBox="1">
            <a:spLocks noChangeAspect="1" noChangeArrowheads="1"/>
          </p:cNvSpPr>
          <p:nvPr/>
        </p:nvSpPr>
        <p:spPr bwMode="auto">
          <a:xfrm>
            <a:off x="7848600" y="1977279"/>
            <a:ext cx="411282" cy="369332"/>
          </a:xfrm>
          <a:prstGeom prst="rect">
            <a:avLst/>
          </a:prstGeom>
          <a:noFill/>
          <a:ln w="9525">
            <a:noFill/>
            <a:miter lim="800000"/>
            <a:headEnd/>
            <a:tailEnd/>
          </a:ln>
        </p:spPr>
        <p:txBody>
          <a:bodyPr wrap="square">
            <a:spAutoFit/>
          </a:bodyPr>
          <a:lstStyle/>
          <a:p>
            <a:r>
              <a:rPr lang="en-US" sz="1800" dirty="0" smtClean="0">
                <a:latin typeface="Arial" charset="0"/>
              </a:rPr>
              <a:t>F</a:t>
            </a:r>
            <a:r>
              <a:rPr lang="en-US" sz="1800" baseline="-25000" dirty="0" smtClean="0">
                <a:latin typeface="Arial" charset="0"/>
              </a:rPr>
              <a:t>n</a:t>
            </a:r>
            <a:endParaRPr lang="en-US" sz="1800" baseline="-25000" dirty="0">
              <a:latin typeface="Arial" charset="0"/>
            </a:endParaRPr>
          </a:p>
        </p:txBody>
      </p:sp>
      <p:sp>
        <p:nvSpPr>
          <p:cNvPr id="245" name="Oval 7"/>
          <p:cNvSpPr>
            <a:spLocks noChangeAspect="1" noChangeArrowheads="1"/>
          </p:cNvSpPr>
          <p:nvPr/>
        </p:nvSpPr>
        <p:spPr bwMode="auto">
          <a:xfrm>
            <a:off x="7772400" y="1901079"/>
            <a:ext cx="533400" cy="45720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246" name="AutoShape 22"/>
          <p:cNvCxnSpPr>
            <a:cxnSpLocks noChangeAspect="1" noChangeShapeType="1"/>
            <a:stCxn id="245" idx="4"/>
          </p:cNvCxnSpPr>
          <p:nvPr/>
        </p:nvCxnSpPr>
        <p:spPr bwMode="auto">
          <a:xfrm rot="5400000">
            <a:off x="7960940" y="2436439"/>
            <a:ext cx="156321" cy="1588"/>
          </a:xfrm>
          <a:prstGeom prst="straightConnector1">
            <a:avLst/>
          </a:prstGeom>
          <a:noFill/>
          <a:ln w="28575">
            <a:solidFill>
              <a:schemeClr val="tx1"/>
            </a:solidFill>
            <a:round/>
            <a:headEnd/>
            <a:tailEnd type="triangle" w="med" len="med"/>
          </a:ln>
        </p:spPr>
      </p:cxnSp>
      <p:sp>
        <p:nvSpPr>
          <p:cNvPr id="247" name="Text Box 6"/>
          <p:cNvSpPr txBox="1">
            <a:spLocks noChangeAspect="1" noChangeArrowheads="1"/>
          </p:cNvSpPr>
          <p:nvPr/>
        </p:nvSpPr>
        <p:spPr bwMode="auto">
          <a:xfrm>
            <a:off x="7848600" y="2590800"/>
            <a:ext cx="457200" cy="369332"/>
          </a:xfrm>
          <a:prstGeom prst="rect">
            <a:avLst/>
          </a:prstGeom>
          <a:noFill/>
          <a:ln w="9525">
            <a:noFill/>
            <a:miter lim="800000"/>
            <a:headEnd/>
            <a:tailEnd/>
          </a:ln>
        </p:spPr>
        <p:txBody>
          <a:bodyPr wrap="square">
            <a:spAutoFit/>
          </a:bodyPr>
          <a:lstStyle/>
          <a:p>
            <a:r>
              <a:rPr lang="en-US" sz="1800" dirty="0" err="1" smtClean="0">
                <a:latin typeface="Arial" charset="0"/>
              </a:rPr>
              <a:t>H</a:t>
            </a:r>
            <a:r>
              <a:rPr lang="en-US" sz="1800" baseline="-25000" dirty="0" err="1" smtClean="0">
                <a:latin typeface="Arial" charset="0"/>
              </a:rPr>
              <a:t>n</a:t>
            </a:r>
            <a:endParaRPr lang="en-US" sz="1800" baseline="-25000" dirty="0">
              <a:latin typeface="Arial" charset="0"/>
            </a:endParaRPr>
          </a:p>
        </p:txBody>
      </p:sp>
      <p:sp>
        <p:nvSpPr>
          <p:cNvPr id="248" name="Oval 7"/>
          <p:cNvSpPr>
            <a:spLocks noChangeAspect="1" noChangeArrowheads="1"/>
          </p:cNvSpPr>
          <p:nvPr/>
        </p:nvSpPr>
        <p:spPr bwMode="auto">
          <a:xfrm>
            <a:off x="7772400" y="2514600"/>
            <a:ext cx="533400" cy="456422"/>
          </a:xfrm>
          <a:prstGeom prst="ellipse">
            <a:avLst/>
          </a:prstGeom>
          <a:noFill/>
          <a:ln w="25400">
            <a:solidFill>
              <a:schemeClr val="tx1"/>
            </a:solidFill>
            <a:round/>
            <a:headEnd/>
            <a:tailEnd/>
          </a:ln>
        </p:spPr>
        <p:txBody>
          <a:bodyPr wrap="none" anchor="ctr"/>
          <a:lstStyle/>
          <a:p>
            <a:pPr eaLnBrk="0" hangingPunct="0"/>
            <a:endParaRPr lang="en-US"/>
          </a:p>
        </p:txBody>
      </p:sp>
      <p:cxnSp>
        <p:nvCxnSpPr>
          <p:cNvPr id="249" name="AutoShape 10"/>
          <p:cNvCxnSpPr>
            <a:cxnSpLocks noChangeAspect="1" noChangeShapeType="1"/>
          </p:cNvCxnSpPr>
          <p:nvPr/>
        </p:nvCxnSpPr>
        <p:spPr bwMode="auto">
          <a:xfrm>
            <a:off x="5867400" y="2129679"/>
            <a:ext cx="381000" cy="1588"/>
          </a:xfrm>
          <a:prstGeom prst="straightConnector1">
            <a:avLst/>
          </a:prstGeom>
          <a:noFill/>
          <a:ln w="28575">
            <a:solidFill>
              <a:schemeClr val="tx1"/>
            </a:solidFill>
            <a:round/>
            <a:headEnd/>
            <a:tailEnd type="triangle" w="med" len="med"/>
          </a:ln>
        </p:spPr>
      </p:cxnSp>
      <p:cxnSp>
        <p:nvCxnSpPr>
          <p:cNvPr id="250" name="AutoShape 10"/>
          <p:cNvCxnSpPr>
            <a:cxnSpLocks noChangeAspect="1" noChangeShapeType="1"/>
          </p:cNvCxnSpPr>
          <p:nvPr/>
        </p:nvCxnSpPr>
        <p:spPr bwMode="auto">
          <a:xfrm>
            <a:off x="6781800" y="2125758"/>
            <a:ext cx="304800" cy="1588"/>
          </a:xfrm>
          <a:prstGeom prst="straightConnector1">
            <a:avLst/>
          </a:prstGeom>
          <a:noFill/>
          <a:ln w="28575">
            <a:solidFill>
              <a:schemeClr val="tx1"/>
            </a:solidFill>
            <a:round/>
            <a:headEnd/>
            <a:tailEnd type="triangle" w="med" len="med"/>
          </a:ln>
        </p:spPr>
      </p:cxnSp>
      <p:cxnSp>
        <p:nvCxnSpPr>
          <p:cNvPr id="251" name="Straight Connector 250"/>
          <p:cNvCxnSpPr/>
          <p:nvPr/>
        </p:nvCxnSpPr>
        <p:spPr bwMode="auto">
          <a:xfrm>
            <a:off x="5562600" y="2129679"/>
            <a:ext cx="304800" cy="0"/>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252" name="Straight Connector 251"/>
          <p:cNvCxnSpPr/>
          <p:nvPr/>
        </p:nvCxnSpPr>
        <p:spPr bwMode="auto">
          <a:xfrm>
            <a:off x="7086600" y="2129679"/>
            <a:ext cx="381000" cy="0"/>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253" name="AutoShape 10"/>
          <p:cNvCxnSpPr>
            <a:cxnSpLocks noChangeAspect="1" noChangeShapeType="1"/>
          </p:cNvCxnSpPr>
          <p:nvPr/>
        </p:nvCxnSpPr>
        <p:spPr bwMode="auto">
          <a:xfrm>
            <a:off x="7467600" y="2129679"/>
            <a:ext cx="304800" cy="1588"/>
          </a:xfrm>
          <a:prstGeom prst="straightConnector1">
            <a:avLst/>
          </a:prstGeom>
          <a:noFill/>
          <a:ln w="28575">
            <a:solidFill>
              <a:schemeClr val="tx1"/>
            </a:solidFill>
            <a:round/>
            <a:headEnd/>
            <a:tailEnd type="triangle" w="med" len="med"/>
          </a:ln>
        </p:spPr>
      </p:cxnSp>
      <p:cxnSp>
        <p:nvCxnSpPr>
          <p:cNvPr id="254" name="AutoShape 10"/>
          <p:cNvCxnSpPr>
            <a:cxnSpLocks noChangeAspect="1" noChangeShapeType="1"/>
          </p:cNvCxnSpPr>
          <p:nvPr/>
        </p:nvCxnSpPr>
        <p:spPr bwMode="auto">
          <a:xfrm>
            <a:off x="5181600" y="3348879"/>
            <a:ext cx="381000" cy="1588"/>
          </a:xfrm>
          <a:prstGeom prst="straightConnector1">
            <a:avLst/>
          </a:prstGeom>
          <a:noFill/>
          <a:ln w="28575">
            <a:solidFill>
              <a:schemeClr val="tx1"/>
            </a:solidFill>
            <a:round/>
            <a:headEnd/>
            <a:tailEnd type="triangle" w="med" len="med"/>
          </a:ln>
        </p:spPr>
      </p:cxnSp>
      <p:sp>
        <p:nvSpPr>
          <p:cNvPr id="255" name="Text Box 6"/>
          <p:cNvSpPr txBox="1">
            <a:spLocks noChangeAspect="1" noChangeArrowheads="1"/>
          </p:cNvSpPr>
          <p:nvPr/>
        </p:nvSpPr>
        <p:spPr bwMode="auto">
          <a:xfrm>
            <a:off x="4724400" y="3196479"/>
            <a:ext cx="411282" cy="369332"/>
          </a:xfrm>
          <a:prstGeom prst="rect">
            <a:avLst/>
          </a:prstGeom>
          <a:noFill/>
          <a:ln w="9525">
            <a:noFill/>
            <a:miter lim="800000"/>
            <a:headEnd/>
            <a:tailEnd/>
          </a:ln>
        </p:spPr>
        <p:txBody>
          <a:bodyPr wrap="square">
            <a:spAutoFit/>
          </a:bodyPr>
          <a:lstStyle/>
          <a:p>
            <a:r>
              <a:rPr lang="en-US" sz="1800" dirty="0" smtClean="0">
                <a:latin typeface="Arial" charset="0"/>
              </a:rPr>
              <a:t>F</a:t>
            </a:r>
            <a:r>
              <a:rPr lang="en-US" sz="1800" baseline="-25000" dirty="0" smtClean="0">
                <a:latin typeface="Arial" charset="0"/>
              </a:rPr>
              <a:t>1</a:t>
            </a:r>
            <a:endParaRPr lang="en-US" sz="1800" baseline="-25000" dirty="0">
              <a:latin typeface="Arial" charset="0"/>
            </a:endParaRPr>
          </a:p>
        </p:txBody>
      </p:sp>
      <p:sp>
        <p:nvSpPr>
          <p:cNvPr id="256" name="Oval 7"/>
          <p:cNvSpPr>
            <a:spLocks noChangeAspect="1" noChangeArrowheads="1"/>
          </p:cNvSpPr>
          <p:nvPr/>
        </p:nvSpPr>
        <p:spPr bwMode="auto">
          <a:xfrm>
            <a:off x="4648200" y="3120279"/>
            <a:ext cx="533400" cy="457200"/>
          </a:xfrm>
          <a:prstGeom prst="ellipse">
            <a:avLst/>
          </a:prstGeom>
          <a:noFill/>
          <a:ln w="25400">
            <a:solidFill>
              <a:schemeClr val="tx1"/>
            </a:solidFill>
            <a:round/>
            <a:headEnd/>
            <a:tailEnd/>
          </a:ln>
        </p:spPr>
        <p:txBody>
          <a:bodyPr wrap="none" anchor="ctr"/>
          <a:lstStyle/>
          <a:p>
            <a:pPr eaLnBrk="0" hangingPunct="0"/>
            <a:endParaRPr lang="en-US"/>
          </a:p>
        </p:txBody>
      </p:sp>
      <p:sp>
        <p:nvSpPr>
          <p:cNvPr id="257" name="Text Box 6"/>
          <p:cNvSpPr txBox="1">
            <a:spLocks noChangeAspect="1" noChangeArrowheads="1"/>
          </p:cNvSpPr>
          <p:nvPr/>
        </p:nvSpPr>
        <p:spPr bwMode="auto">
          <a:xfrm>
            <a:off x="4724400" y="3806079"/>
            <a:ext cx="457200" cy="369332"/>
          </a:xfrm>
          <a:prstGeom prst="rect">
            <a:avLst/>
          </a:prstGeom>
          <a:noFill/>
          <a:ln w="9525">
            <a:noFill/>
            <a:miter lim="800000"/>
            <a:headEnd/>
            <a:tailEnd/>
          </a:ln>
        </p:spPr>
        <p:txBody>
          <a:bodyPr wrap="square">
            <a:spAutoFit/>
          </a:bodyPr>
          <a:lstStyle/>
          <a:p>
            <a:r>
              <a:rPr lang="en-US" sz="1800" dirty="0" smtClean="0">
                <a:latin typeface="Arial" charset="0"/>
              </a:rPr>
              <a:t>H</a:t>
            </a:r>
            <a:r>
              <a:rPr lang="en-US" sz="1800" baseline="-25000" dirty="0" smtClean="0">
                <a:latin typeface="Arial" charset="0"/>
              </a:rPr>
              <a:t>1</a:t>
            </a:r>
            <a:endParaRPr lang="en-US" sz="1800" baseline="-25000" dirty="0">
              <a:latin typeface="Arial" charset="0"/>
            </a:endParaRPr>
          </a:p>
        </p:txBody>
      </p:sp>
      <p:sp>
        <p:nvSpPr>
          <p:cNvPr id="258" name="Oval 7"/>
          <p:cNvSpPr>
            <a:spLocks noChangeAspect="1" noChangeArrowheads="1"/>
          </p:cNvSpPr>
          <p:nvPr/>
        </p:nvSpPr>
        <p:spPr bwMode="auto">
          <a:xfrm>
            <a:off x="4648200" y="3729879"/>
            <a:ext cx="533400" cy="456422"/>
          </a:xfrm>
          <a:prstGeom prst="ellipse">
            <a:avLst/>
          </a:prstGeom>
          <a:noFill/>
          <a:ln w="25400">
            <a:solidFill>
              <a:schemeClr val="tx1"/>
            </a:solidFill>
            <a:round/>
            <a:headEnd/>
            <a:tailEnd/>
          </a:ln>
        </p:spPr>
        <p:txBody>
          <a:bodyPr wrap="none" anchor="ctr"/>
          <a:lstStyle/>
          <a:p>
            <a:pPr eaLnBrk="0" hangingPunct="0"/>
            <a:endParaRPr lang="en-US"/>
          </a:p>
        </p:txBody>
      </p:sp>
      <p:sp>
        <p:nvSpPr>
          <p:cNvPr id="259" name="Text Box 6"/>
          <p:cNvSpPr txBox="1">
            <a:spLocks noChangeAspect="1" noChangeArrowheads="1"/>
          </p:cNvSpPr>
          <p:nvPr/>
        </p:nvSpPr>
        <p:spPr bwMode="auto">
          <a:xfrm>
            <a:off x="6324600" y="3196479"/>
            <a:ext cx="411282" cy="369332"/>
          </a:xfrm>
          <a:prstGeom prst="rect">
            <a:avLst/>
          </a:prstGeom>
          <a:noFill/>
          <a:ln w="9525">
            <a:noFill/>
            <a:miter lim="800000"/>
            <a:headEnd/>
            <a:tailEnd/>
          </a:ln>
        </p:spPr>
        <p:txBody>
          <a:bodyPr wrap="square">
            <a:spAutoFit/>
          </a:bodyPr>
          <a:lstStyle/>
          <a:p>
            <a:r>
              <a:rPr lang="en-US" sz="1800" dirty="0" err="1" smtClean="0">
                <a:latin typeface="Arial" charset="0"/>
              </a:rPr>
              <a:t>F</a:t>
            </a:r>
            <a:r>
              <a:rPr lang="en-US" sz="1800" baseline="-25000" dirty="0" err="1" smtClean="0">
                <a:latin typeface="Arial" charset="0"/>
              </a:rPr>
              <a:t>i</a:t>
            </a:r>
            <a:endParaRPr lang="en-US" sz="1800" baseline="-25000" dirty="0">
              <a:latin typeface="Arial" charset="0"/>
            </a:endParaRPr>
          </a:p>
        </p:txBody>
      </p:sp>
      <p:sp>
        <p:nvSpPr>
          <p:cNvPr id="260" name="Oval 7"/>
          <p:cNvSpPr>
            <a:spLocks noChangeAspect="1" noChangeArrowheads="1"/>
          </p:cNvSpPr>
          <p:nvPr/>
        </p:nvSpPr>
        <p:spPr bwMode="auto">
          <a:xfrm>
            <a:off x="6248400" y="3120279"/>
            <a:ext cx="533400" cy="457200"/>
          </a:xfrm>
          <a:prstGeom prst="ellipse">
            <a:avLst/>
          </a:prstGeom>
          <a:noFill/>
          <a:ln w="25400">
            <a:solidFill>
              <a:schemeClr val="tx1"/>
            </a:solidFill>
            <a:round/>
            <a:headEnd/>
            <a:tailEnd/>
          </a:ln>
        </p:spPr>
        <p:txBody>
          <a:bodyPr wrap="none" anchor="ctr"/>
          <a:lstStyle/>
          <a:p>
            <a:pPr eaLnBrk="0" hangingPunct="0"/>
            <a:endParaRPr lang="en-US"/>
          </a:p>
        </p:txBody>
      </p:sp>
      <p:sp>
        <p:nvSpPr>
          <p:cNvPr id="261" name="Text Box 6"/>
          <p:cNvSpPr txBox="1">
            <a:spLocks noChangeAspect="1" noChangeArrowheads="1"/>
          </p:cNvSpPr>
          <p:nvPr/>
        </p:nvSpPr>
        <p:spPr bwMode="auto">
          <a:xfrm>
            <a:off x="6324600" y="3729879"/>
            <a:ext cx="457200" cy="369332"/>
          </a:xfrm>
          <a:prstGeom prst="rect">
            <a:avLst/>
          </a:prstGeom>
          <a:noFill/>
          <a:ln w="9525">
            <a:noFill/>
            <a:miter lim="800000"/>
            <a:headEnd/>
            <a:tailEnd/>
          </a:ln>
        </p:spPr>
        <p:txBody>
          <a:bodyPr wrap="square">
            <a:spAutoFit/>
          </a:bodyPr>
          <a:lstStyle/>
          <a:p>
            <a:r>
              <a:rPr lang="en-US" sz="1800" dirty="0" smtClean="0">
                <a:latin typeface="Arial" charset="0"/>
              </a:rPr>
              <a:t>H</a:t>
            </a:r>
            <a:r>
              <a:rPr lang="en-US" sz="1800" baseline="-25000" dirty="0" smtClean="0">
                <a:latin typeface="Arial" charset="0"/>
              </a:rPr>
              <a:t>i</a:t>
            </a:r>
            <a:endParaRPr lang="en-US" sz="1800" baseline="-25000" dirty="0">
              <a:latin typeface="Arial" charset="0"/>
            </a:endParaRPr>
          </a:p>
        </p:txBody>
      </p:sp>
      <p:sp>
        <p:nvSpPr>
          <p:cNvPr id="262" name="Oval 7"/>
          <p:cNvSpPr>
            <a:spLocks noChangeAspect="1" noChangeArrowheads="1"/>
          </p:cNvSpPr>
          <p:nvPr/>
        </p:nvSpPr>
        <p:spPr bwMode="auto">
          <a:xfrm>
            <a:off x="6324600" y="3729879"/>
            <a:ext cx="457200" cy="456422"/>
          </a:xfrm>
          <a:prstGeom prst="ellipse">
            <a:avLst/>
          </a:prstGeom>
          <a:noFill/>
          <a:ln w="25400">
            <a:solidFill>
              <a:schemeClr val="tx1"/>
            </a:solidFill>
            <a:round/>
            <a:headEnd/>
            <a:tailEnd/>
          </a:ln>
        </p:spPr>
        <p:txBody>
          <a:bodyPr wrap="none" anchor="ctr"/>
          <a:lstStyle/>
          <a:p>
            <a:pPr eaLnBrk="0" hangingPunct="0"/>
            <a:endParaRPr lang="en-US"/>
          </a:p>
        </p:txBody>
      </p:sp>
      <p:sp>
        <p:nvSpPr>
          <p:cNvPr id="263" name="Text Box 6"/>
          <p:cNvSpPr txBox="1">
            <a:spLocks noChangeAspect="1" noChangeArrowheads="1"/>
          </p:cNvSpPr>
          <p:nvPr/>
        </p:nvSpPr>
        <p:spPr bwMode="auto">
          <a:xfrm>
            <a:off x="7848600" y="3200400"/>
            <a:ext cx="411282" cy="369332"/>
          </a:xfrm>
          <a:prstGeom prst="rect">
            <a:avLst/>
          </a:prstGeom>
          <a:noFill/>
          <a:ln w="9525">
            <a:noFill/>
            <a:miter lim="800000"/>
            <a:headEnd/>
            <a:tailEnd/>
          </a:ln>
        </p:spPr>
        <p:txBody>
          <a:bodyPr wrap="square">
            <a:spAutoFit/>
          </a:bodyPr>
          <a:lstStyle/>
          <a:p>
            <a:r>
              <a:rPr lang="en-US" sz="1800" dirty="0" smtClean="0">
                <a:latin typeface="Arial" charset="0"/>
              </a:rPr>
              <a:t>F</a:t>
            </a:r>
            <a:r>
              <a:rPr lang="en-US" sz="1800" baseline="-25000" dirty="0" smtClean="0">
                <a:latin typeface="Arial" charset="0"/>
              </a:rPr>
              <a:t>n</a:t>
            </a:r>
            <a:endParaRPr lang="en-US" sz="1800" baseline="-25000" dirty="0">
              <a:latin typeface="Arial" charset="0"/>
            </a:endParaRPr>
          </a:p>
        </p:txBody>
      </p:sp>
      <p:sp>
        <p:nvSpPr>
          <p:cNvPr id="264" name="Oval 7"/>
          <p:cNvSpPr>
            <a:spLocks noChangeAspect="1" noChangeArrowheads="1"/>
          </p:cNvSpPr>
          <p:nvPr/>
        </p:nvSpPr>
        <p:spPr bwMode="auto">
          <a:xfrm>
            <a:off x="7772400" y="3124200"/>
            <a:ext cx="533400" cy="457200"/>
          </a:xfrm>
          <a:prstGeom prst="ellipse">
            <a:avLst/>
          </a:prstGeom>
          <a:noFill/>
          <a:ln w="25400">
            <a:solidFill>
              <a:schemeClr val="tx1"/>
            </a:solidFill>
            <a:round/>
            <a:headEnd/>
            <a:tailEnd/>
          </a:ln>
        </p:spPr>
        <p:txBody>
          <a:bodyPr wrap="none" anchor="ctr"/>
          <a:lstStyle/>
          <a:p>
            <a:pPr eaLnBrk="0" hangingPunct="0"/>
            <a:endParaRPr lang="en-US"/>
          </a:p>
        </p:txBody>
      </p:sp>
      <p:sp>
        <p:nvSpPr>
          <p:cNvPr id="265" name="Text Box 6"/>
          <p:cNvSpPr txBox="1">
            <a:spLocks noChangeAspect="1" noChangeArrowheads="1"/>
          </p:cNvSpPr>
          <p:nvPr/>
        </p:nvSpPr>
        <p:spPr bwMode="auto">
          <a:xfrm>
            <a:off x="7848600" y="3733800"/>
            <a:ext cx="457200" cy="369332"/>
          </a:xfrm>
          <a:prstGeom prst="rect">
            <a:avLst/>
          </a:prstGeom>
          <a:noFill/>
          <a:ln w="9525">
            <a:noFill/>
            <a:miter lim="800000"/>
            <a:headEnd/>
            <a:tailEnd/>
          </a:ln>
        </p:spPr>
        <p:txBody>
          <a:bodyPr wrap="square">
            <a:spAutoFit/>
          </a:bodyPr>
          <a:lstStyle/>
          <a:p>
            <a:r>
              <a:rPr lang="en-US" sz="1800" dirty="0" err="1" smtClean="0">
                <a:latin typeface="Arial" charset="0"/>
              </a:rPr>
              <a:t>H</a:t>
            </a:r>
            <a:r>
              <a:rPr lang="en-US" sz="1800" baseline="-25000" dirty="0" err="1" smtClean="0">
                <a:latin typeface="Arial" charset="0"/>
              </a:rPr>
              <a:t>n</a:t>
            </a:r>
            <a:endParaRPr lang="en-US" sz="1800" baseline="-25000" dirty="0">
              <a:latin typeface="Arial" charset="0"/>
            </a:endParaRPr>
          </a:p>
        </p:txBody>
      </p:sp>
      <p:sp>
        <p:nvSpPr>
          <p:cNvPr id="266" name="Oval 7"/>
          <p:cNvSpPr>
            <a:spLocks noChangeAspect="1" noChangeArrowheads="1"/>
          </p:cNvSpPr>
          <p:nvPr/>
        </p:nvSpPr>
        <p:spPr bwMode="auto">
          <a:xfrm>
            <a:off x="7772400" y="3733800"/>
            <a:ext cx="533400" cy="456422"/>
          </a:xfrm>
          <a:prstGeom prst="ellipse">
            <a:avLst/>
          </a:prstGeom>
          <a:noFill/>
          <a:ln w="25400">
            <a:solidFill>
              <a:schemeClr val="tx1"/>
            </a:solidFill>
            <a:round/>
            <a:headEnd/>
            <a:tailEnd/>
          </a:ln>
        </p:spPr>
        <p:txBody>
          <a:bodyPr wrap="none" anchor="ctr"/>
          <a:lstStyle/>
          <a:p>
            <a:pPr eaLnBrk="0" hangingPunct="0"/>
            <a:endParaRPr lang="en-US"/>
          </a:p>
        </p:txBody>
      </p:sp>
      <p:cxnSp>
        <p:nvCxnSpPr>
          <p:cNvPr id="267" name="AutoShape 10"/>
          <p:cNvCxnSpPr>
            <a:cxnSpLocks noChangeAspect="1" noChangeShapeType="1"/>
          </p:cNvCxnSpPr>
          <p:nvPr/>
        </p:nvCxnSpPr>
        <p:spPr bwMode="auto">
          <a:xfrm>
            <a:off x="5867400" y="3348879"/>
            <a:ext cx="381000" cy="1588"/>
          </a:xfrm>
          <a:prstGeom prst="straightConnector1">
            <a:avLst/>
          </a:prstGeom>
          <a:noFill/>
          <a:ln w="28575">
            <a:solidFill>
              <a:schemeClr val="tx1"/>
            </a:solidFill>
            <a:round/>
            <a:headEnd/>
            <a:tailEnd type="triangle" w="med" len="med"/>
          </a:ln>
        </p:spPr>
      </p:cxnSp>
      <p:cxnSp>
        <p:nvCxnSpPr>
          <p:cNvPr id="268" name="AutoShape 10"/>
          <p:cNvCxnSpPr>
            <a:cxnSpLocks noChangeAspect="1" noChangeShapeType="1"/>
          </p:cNvCxnSpPr>
          <p:nvPr/>
        </p:nvCxnSpPr>
        <p:spPr bwMode="auto">
          <a:xfrm>
            <a:off x="6781800" y="3348879"/>
            <a:ext cx="304800" cy="1588"/>
          </a:xfrm>
          <a:prstGeom prst="straightConnector1">
            <a:avLst/>
          </a:prstGeom>
          <a:noFill/>
          <a:ln w="28575">
            <a:solidFill>
              <a:schemeClr val="tx1"/>
            </a:solidFill>
            <a:round/>
            <a:headEnd/>
            <a:tailEnd type="triangle" w="med" len="med"/>
          </a:ln>
        </p:spPr>
      </p:cxnSp>
      <p:cxnSp>
        <p:nvCxnSpPr>
          <p:cNvPr id="269" name="Straight Connector 268"/>
          <p:cNvCxnSpPr/>
          <p:nvPr/>
        </p:nvCxnSpPr>
        <p:spPr bwMode="auto">
          <a:xfrm>
            <a:off x="5562600" y="3348879"/>
            <a:ext cx="304800" cy="0"/>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270" name="Straight Connector 269"/>
          <p:cNvCxnSpPr/>
          <p:nvPr/>
        </p:nvCxnSpPr>
        <p:spPr bwMode="auto">
          <a:xfrm>
            <a:off x="7010400" y="3348879"/>
            <a:ext cx="381000" cy="0"/>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271" name="AutoShape 10"/>
          <p:cNvCxnSpPr>
            <a:cxnSpLocks noChangeAspect="1" noChangeShapeType="1"/>
          </p:cNvCxnSpPr>
          <p:nvPr/>
        </p:nvCxnSpPr>
        <p:spPr bwMode="auto">
          <a:xfrm>
            <a:off x="7391400" y="3350467"/>
            <a:ext cx="381000" cy="1588"/>
          </a:xfrm>
          <a:prstGeom prst="straightConnector1">
            <a:avLst/>
          </a:prstGeom>
          <a:noFill/>
          <a:ln w="28575">
            <a:solidFill>
              <a:schemeClr val="tx1"/>
            </a:solidFill>
            <a:round/>
            <a:headEnd/>
            <a:tailEnd type="triangle" w="med" len="med"/>
          </a:ln>
        </p:spPr>
      </p:cxnSp>
      <p:sp>
        <p:nvSpPr>
          <p:cNvPr id="272" name="Oval 24"/>
          <p:cNvSpPr>
            <a:spLocks noChangeAspect="1" noChangeArrowheads="1"/>
          </p:cNvSpPr>
          <p:nvPr/>
        </p:nvSpPr>
        <p:spPr bwMode="auto">
          <a:xfrm>
            <a:off x="5257800" y="4239466"/>
            <a:ext cx="563563" cy="481013"/>
          </a:xfrm>
          <a:prstGeom prst="ellipse">
            <a:avLst/>
          </a:prstGeom>
          <a:noFill/>
          <a:ln w="25400">
            <a:solidFill>
              <a:schemeClr val="tx1"/>
            </a:solidFill>
            <a:round/>
            <a:headEnd/>
            <a:tailEnd/>
          </a:ln>
        </p:spPr>
        <p:txBody>
          <a:bodyPr wrap="none" anchor="ctr"/>
          <a:lstStyle/>
          <a:p>
            <a:pPr eaLnBrk="0" hangingPunct="0"/>
            <a:endParaRPr lang="en-US"/>
          </a:p>
        </p:txBody>
      </p:sp>
      <p:sp>
        <p:nvSpPr>
          <p:cNvPr id="273" name="Text Box 87"/>
          <p:cNvSpPr txBox="1">
            <a:spLocks noChangeAspect="1" noChangeArrowheads="1"/>
          </p:cNvSpPr>
          <p:nvPr/>
        </p:nvSpPr>
        <p:spPr bwMode="auto">
          <a:xfrm>
            <a:off x="5334000" y="4263279"/>
            <a:ext cx="410690" cy="369332"/>
          </a:xfrm>
          <a:prstGeom prst="rect">
            <a:avLst/>
          </a:prstGeom>
          <a:noFill/>
          <a:ln w="9525">
            <a:noFill/>
            <a:miter lim="800000"/>
            <a:headEnd/>
            <a:tailEnd/>
          </a:ln>
        </p:spPr>
        <p:txBody>
          <a:bodyPr wrap="none">
            <a:spAutoFit/>
          </a:bodyPr>
          <a:lstStyle/>
          <a:p>
            <a:r>
              <a:rPr lang="en-US" sz="1800" dirty="0" smtClean="0">
                <a:latin typeface="Arial" charset="0"/>
              </a:rPr>
              <a:t>F</a:t>
            </a:r>
            <a:r>
              <a:rPr lang="en-US" sz="1800" baseline="-25000" dirty="0" smtClean="0">
                <a:latin typeface="Arial" charset="0"/>
              </a:rPr>
              <a:t>1</a:t>
            </a:r>
            <a:endParaRPr lang="en-US" sz="1800" baseline="-25000" dirty="0">
              <a:latin typeface="Arial" charset="0"/>
            </a:endParaRPr>
          </a:p>
        </p:txBody>
      </p:sp>
      <p:cxnSp>
        <p:nvCxnSpPr>
          <p:cNvPr id="274" name="AutoShape 57"/>
          <p:cNvCxnSpPr>
            <a:cxnSpLocks noChangeAspect="1" noChangeShapeType="1"/>
            <a:endCxn id="272" idx="0"/>
          </p:cNvCxnSpPr>
          <p:nvPr/>
        </p:nvCxnSpPr>
        <p:spPr bwMode="auto">
          <a:xfrm>
            <a:off x="5181600" y="3958479"/>
            <a:ext cx="357982" cy="280987"/>
          </a:xfrm>
          <a:prstGeom prst="curvedConnector2">
            <a:avLst/>
          </a:prstGeom>
          <a:noFill/>
          <a:ln w="28575">
            <a:solidFill>
              <a:schemeClr val="tx1"/>
            </a:solidFill>
            <a:round/>
            <a:headEnd/>
            <a:tailEnd type="triangle" w="med" len="med"/>
          </a:ln>
        </p:spPr>
      </p:cxnSp>
      <p:cxnSp>
        <p:nvCxnSpPr>
          <p:cNvPr id="275" name="AutoShape 62"/>
          <p:cNvCxnSpPr>
            <a:cxnSpLocks noChangeAspect="1" noChangeShapeType="1"/>
            <a:stCxn id="235" idx="6"/>
            <a:endCxn id="272" idx="0"/>
          </p:cNvCxnSpPr>
          <p:nvPr/>
        </p:nvCxnSpPr>
        <p:spPr bwMode="auto">
          <a:xfrm>
            <a:off x="5181600" y="2129679"/>
            <a:ext cx="357982" cy="2109787"/>
          </a:xfrm>
          <a:prstGeom prst="curvedConnector2">
            <a:avLst/>
          </a:prstGeom>
          <a:noFill/>
          <a:ln w="28575">
            <a:solidFill>
              <a:schemeClr val="tx1"/>
            </a:solidFill>
            <a:round/>
            <a:headEnd/>
            <a:tailEnd type="triangle" w="med" len="med"/>
          </a:ln>
        </p:spPr>
      </p:cxnSp>
      <p:cxnSp>
        <p:nvCxnSpPr>
          <p:cNvPr id="276" name="Straight Connector 275"/>
          <p:cNvCxnSpPr/>
          <p:nvPr/>
        </p:nvCxnSpPr>
        <p:spPr bwMode="auto">
          <a:xfrm>
            <a:off x="6096000" y="4491879"/>
            <a:ext cx="381000" cy="0"/>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277" name="AutoShape 22"/>
          <p:cNvCxnSpPr>
            <a:cxnSpLocks noChangeAspect="1" noChangeShapeType="1"/>
          </p:cNvCxnSpPr>
          <p:nvPr/>
        </p:nvCxnSpPr>
        <p:spPr bwMode="auto">
          <a:xfrm rot="5400000">
            <a:off x="4800599" y="3657602"/>
            <a:ext cx="152402" cy="1588"/>
          </a:xfrm>
          <a:prstGeom prst="straightConnector1">
            <a:avLst/>
          </a:prstGeom>
          <a:noFill/>
          <a:ln w="28575">
            <a:solidFill>
              <a:schemeClr val="tx1"/>
            </a:solidFill>
            <a:round/>
            <a:headEnd/>
            <a:tailEnd type="triangle" w="med" len="med"/>
          </a:ln>
        </p:spPr>
      </p:cxnSp>
      <p:cxnSp>
        <p:nvCxnSpPr>
          <p:cNvPr id="278" name="AutoShape 22"/>
          <p:cNvCxnSpPr>
            <a:cxnSpLocks noChangeAspect="1" noChangeShapeType="1"/>
          </p:cNvCxnSpPr>
          <p:nvPr/>
        </p:nvCxnSpPr>
        <p:spPr bwMode="auto">
          <a:xfrm rot="16200000" flipH="1">
            <a:off x="6475039" y="3655640"/>
            <a:ext cx="156323" cy="1"/>
          </a:xfrm>
          <a:prstGeom prst="straightConnector1">
            <a:avLst/>
          </a:prstGeom>
          <a:noFill/>
          <a:ln w="28575">
            <a:solidFill>
              <a:schemeClr val="tx1"/>
            </a:solidFill>
            <a:round/>
            <a:headEnd/>
            <a:tailEnd type="triangle" w="med" len="med"/>
          </a:ln>
        </p:spPr>
      </p:cxnSp>
      <p:cxnSp>
        <p:nvCxnSpPr>
          <p:cNvPr id="279" name="AutoShape 22"/>
          <p:cNvCxnSpPr>
            <a:cxnSpLocks noChangeAspect="1" noChangeShapeType="1"/>
          </p:cNvCxnSpPr>
          <p:nvPr/>
        </p:nvCxnSpPr>
        <p:spPr bwMode="auto">
          <a:xfrm rot="5400000">
            <a:off x="7923633" y="3658767"/>
            <a:ext cx="156321" cy="1588"/>
          </a:xfrm>
          <a:prstGeom prst="straightConnector1">
            <a:avLst/>
          </a:prstGeom>
          <a:noFill/>
          <a:ln w="28575">
            <a:solidFill>
              <a:schemeClr val="tx1"/>
            </a:solidFill>
            <a:round/>
            <a:headEnd/>
            <a:tailEnd type="triangle" w="med" len="med"/>
          </a:ln>
        </p:spPr>
      </p:cxnSp>
      <p:sp>
        <p:nvSpPr>
          <p:cNvPr id="280" name="Text Box 87"/>
          <p:cNvSpPr txBox="1">
            <a:spLocks noChangeAspect="1" noChangeArrowheads="1"/>
          </p:cNvSpPr>
          <p:nvPr/>
        </p:nvSpPr>
        <p:spPr bwMode="auto">
          <a:xfrm>
            <a:off x="6934200" y="4263279"/>
            <a:ext cx="359394" cy="369332"/>
          </a:xfrm>
          <a:prstGeom prst="rect">
            <a:avLst/>
          </a:prstGeom>
          <a:noFill/>
          <a:ln w="9525">
            <a:noFill/>
            <a:miter lim="800000"/>
            <a:headEnd/>
            <a:tailEnd/>
          </a:ln>
        </p:spPr>
        <p:txBody>
          <a:bodyPr wrap="none">
            <a:spAutoFit/>
          </a:bodyPr>
          <a:lstStyle/>
          <a:p>
            <a:r>
              <a:rPr lang="en-US" sz="1800" dirty="0" err="1" smtClean="0">
                <a:latin typeface="Arial" charset="0"/>
              </a:rPr>
              <a:t>F</a:t>
            </a:r>
            <a:r>
              <a:rPr lang="en-US" sz="1800" baseline="-25000" dirty="0" err="1" smtClean="0">
                <a:latin typeface="Arial" charset="0"/>
              </a:rPr>
              <a:t>i</a:t>
            </a:r>
            <a:endParaRPr lang="en-US" sz="1800" baseline="-25000" dirty="0">
              <a:latin typeface="Arial" charset="0"/>
            </a:endParaRPr>
          </a:p>
        </p:txBody>
      </p:sp>
      <p:cxnSp>
        <p:nvCxnSpPr>
          <p:cNvPr id="281" name="AutoShape 57"/>
          <p:cNvCxnSpPr>
            <a:cxnSpLocks noChangeAspect="1" noChangeShapeType="1"/>
            <a:endCxn id="280" idx="0"/>
          </p:cNvCxnSpPr>
          <p:nvPr/>
        </p:nvCxnSpPr>
        <p:spPr bwMode="auto">
          <a:xfrm>
            <a:off x="6781800" y="3958479"/>
            <a:ext cx="332097" cy="304800"/>
          </a:xfrm>
          <a:prstGeom prst="curvedConnector2">
            <a:avLst/>
          </a:prstGeom>
          <a:noFill/>
          <a:ln w="28575">
            <a:solidFill>
              <a:schemeClr val="tx1"/>
            </a:solidFill>
            <a:round/>
            <a:headEnd/>
            <a:tailEnd type="triangle" w="med" len="med"/>
          </a:ln>
        </p:spPr>
      </p:cxnSp>
      <p:sp>
        <p:nvSpPr>
          <p:cNvPr id="282" name="Oval 24"/>
          <p:cNvSpPr>
            <a:spLocks noChangeAspect="1" noChangeArrowheads="1"/>
          </p:cNvSpPr>
          <p:nvPr/>
        </p:nvSpPr>
        <p:spPr bwMode="auto">
          <a:xfrm>
            <a:off x="6858000" y="4263279"/>
            <a:ext cx="563563" cy="481013"/>
          </a:xfrm>
          <a:prstGeom prst="ellipse">
            <a:avLst/>
          </a:prstGeom>
          <a:noFill/>
          <a:ln w="25400">
            <a:solidFill>
              <a:schemeClr val="tx1"/>
            </a:solidFill>
            <a:round/>
            <a:headEnd/>
            <a:tailEnd/>
          </a:ln>
        </p:spPr>
        <p:txBody>
          <a:bodyPr wrap="none" anchor="ctr"/>
          <a:lstStyle/>
          <a:p>
            <a:pPr eaLnBrk="0" hangingPunct="0"/>
            <a:endParaRPr lang="en-US"/>
          </a:p>
        </p:txBody>
      </p:sp>
      <p:cxnSp>
        <p:nvCxnSpPr>
          <p:cNvPr id="283" name="AutoShape 62"/>
          <p:cNvCxnSpPr>
            <a:cxnSpLocks noChangeAspect="1" noChangeShapeType="1"/>
            <a:stCxn id="240" idx="6"/>
            <a:endCxn id="282" idx="0"/>
          </p:cNvCxnSpPr>
          <p:nvPr/>
        </p:nvCxnSpPr>
        <p:spPr bwMode="auto">
          <a:xfrm>
            <a:off x="6781800" y="2125758"/>
            <a:ext cx="357982" cy="2137521"/>
          </a:xfrm>
          <a:prstGeom prst="curvedConnector2">
            <a:avLst/>
          </a:prstGeom>
          <a:noFill/>
          <a:ln w="28575">
            <a:solidFill>
              <a:schemeClr val="tx1"/>
            </a:solidFill>
            <a:round/>
            <a:headEnd/>
            <a:tailEnd type="triangle" w="med" len="med"/>
          </a:ln>
        </p:spPr>
      </p:cxnSp>
      <p:sp>
        <p:nvSpPr>
          <p:cNvPr id="284" name="Text Box 87"/>
          <p:cNvSpPr txBox="1">
            <a:spLocks noChangeAspect="1" noChangeArrowheads="1"/>
          </p:cNvSpPr>
          <p:nvPr/>
        </p:nvSpPr>
        <p:spPr bwMode="auto">
          <a:xfrm>
            <a:off x="8458200" y="4263279"/>
            <a:ext cx="410690" cy="369332"/>
          </a:xfrm>
          <a:prstGeom prst="rect">
            <a:avLst/>
          </a:prstGeom>
          <a:noFill/>
          <a:ln w="9525">
            <a:noFill/>
            <a:miter lim="800000"/>
            <a:headEnd/>
            <a:tailEnd/>
          </a:ln>
        </p:spPr>
        <p:txBody>
          <a:bodyPr wrap="none">
            <a:spAutoFit/>
          </a:bodyPr>
          <a:lstStyle/>
          <a:p>
            <a:r>
              <a:rPr lang="en-US" sz="1800" dirty="0" smtClean="0">
                <a:latin typeface="Arial" charset="0"/>
              </a:rPr>
              <a:t>F</a:t>
            </a:r>
            <a:r>
              <a:rPr lang="en-US" sz="1800" baseline="-25000" dirty="0" smtClean="0">
                <a:latin typeface="Arial" charset="0"/>
              </a:rPr>
              <a:t>n</a:t>
            </a:r>
            <a:endParaRPr lang="en-US" sz="1800" baseline="-25000" dirty="0">
              <a:latin typeface="Arial" charset="0"/>
            </a:endParaRPr>
          </a:p>
        </p:txBody>
      </p:sp>
      <p:cxnSp>
        <p:nvCxnSpPr>
          <p:cNvPr id="285" name="AutoShape 57"/>
          <p:cNvCxnSpPr>
            <a:cxnSpLocks noChangeAspect="1" noChangeShapeType="1"/>
            <a:endCxn id="284" idx="0"/>
          </p:cNvCxnSpPr>
          <p:nvPr/>
        </p:nvCxnSpPr>
        <p:spPr bwMode="auto">
          <a:xfrm>
            <a:off x="8305800" y="3958479"/>
            <a:ext cx="357745" cy="304800"/>
          </a:xfrm>
          <a:prstGeom prst="curvedConnector2">
            <a:avLst/>
          </a:prstGeom>
          <a:noFill/>
          <a:ln w="28575">
            <a:solidFill>
              <a:schemeClr val="tx1"/>
            </a:solidFill>
            <a:round/>
            <a:headEnd/>
            <a:tailEnd type="triangle" w="med" len="med"/>
          </a:ln>
        </p:spPr>
      </p:cxnSp>
      <p:sp>
        <p:nvSpPr>
          <p:cNvPr id="286" name="Oval 24"/>
          <p:cNvSpPr>
            <a:spLocks noChangeAspect="1" noChangeArrowheads="1"/>
          </p:cNvSpPr>
          <p:nvPr/>
        </p:nvSpPr>
        <p:spPr bwMode="auto">
          <a:xfrm>
            <a:off x="8382000" y="4263279"/>
            <a:ext cx="563563" cy="481013"/>
          </a:xfrm>
          <a:prstGeom prst="ellipse">
            <a:avLst/>
          </a:prstGeom>
          <a:noFill/>
          <a:ln w="25400">
            <a:solidFill>
              <a:schemeClr val="tx1"/>
            </a:solidFill>
            <a:round/>
            <a:headEnd/>
            <a:tailEnd/>
          </a:ln>
        </p:spPr>
        <p:txBody>
          <a:bodyPr wrap="none" anchor="ctr"/>
          <a:lstStyle/>
          <a:p>
            <a:pPr eaLnBrk="0" hangingPunct="0"/>
            <a:endParaRPr lang="en-US"/>
          </a:p>
        </p:txBody>
      </p:sp>
      <p:cxnSp>
        <p:nvCxnSpPr>
          <p:cNvPr id="287" name="AutoShape 62"/>
          <p:cNvCxnSpPr>
            <a:cxnSpLocks noChangeAspect="1" noChangeShapeType="1"/>
            <a:stCxn id="245" idx="6"/>
            <a:endCxn id="284" idx="0"/>
          </p:cNvCxnSpPr>
          <p:nvPr/>
        </p:nvCxnSpPr>
        <p:spPr bwMode="auto">
          <a:xfrm>
            <a:off x="8305800" y="2129679"/>
            <a:ext cx="357745" cy="2133600"/>
          </a:xfrm>
          <a:prstGeom prst="curvedConnector2">
            <a:avLst/>
          </a:prstGeom>
          <a:noFill/>
          <a:ln w="28575">
            <a:solidFill>
              <a:schemeClr val="tx1"/>
            </a:solidFill>
            <a:round/>
            <a:headEnd/>
            <a:tailEnd type="triangle" w="med" len="med"/>
          </a:ln>
        </p:spPr>
      </p:cxnSp>
      <p:cxnSp>
        <p:nvCxnSpPr>
          <p:cNvPr id="288" name="Straight Connector 287"/>
          <p:cNvCxnSpPr/>
          <p:nvPr/>
        </p:nvCxnSpPr>
        <p:spPr bwMode="auto">
          <a:xfrm>
            <a:off x="7696200" y="4491879"/>
            <a:ext cx="381000" cy="0"/>
          </a:xfrm>
          <a:prstGeom prst="line">
            <a:avLst/>
          </a:prstGeom>
          <a:solidFill>
            <a:schemeClr val="accent1"/>
          </a:solidFill>
          <a:ln w="9525" cap="flat" cmpd="sng" algn="ctr">
            <a:solidFill>
              <a:schemeClr val="tx1"/>
            </a:solidFill>
            <a:prstDash val="dash"/>
            <a:round/>
            <a:headEnd type="none" w="med" len="med"/>
            <a:tailEnd type="none" w="med" len="med"/>
          </a:ln>
          <a:effectLst/>
        </p:spPr>
      </p:cxnSp>
      <p:sp>
        <p:nvSpPr>
          <p:cNvPr id="289" name="Oval 24"/>
          <p:cNvSpPr>
            <a:spLocks noChangeAspect="1" noChangeArrowheads="1"/>
          </p:cNvSpPr>
          <p:nvPr/>
        </p:nvSpPr>
        <p:spPr bwMode="auto">
          <a:xfrm>
            <a:off x="2743200" y="5386387"/>
            <a:ext cx="563563" cy="481013"/>
          </a:xfrm>
          <a:prstGeom prst="ellipse">
            <a:avLst/>
          </a:prstGeom>
          <a:noFill/>
          <a:ln w="25400">
            <a:solidFill>
              <a:schemeClr val="tx1"/>
            </a:solidFill>
            <a:round/>
            <a:headEnd/>
            <a:tailEnd/>
          </a:ln>
        </p:spPr>
        <p:txBody>
          <a:bodyPr wrap="none" anchor="ctr"/>
          <a:lstStyle/>
          <a:p>
            <a:pPr eaLnBrk="0" hangingPunct="0"/>
            <a:endParaRPr lang="en-US"/>
          </a:p>
        </p:txBody>
      </p:sp>
      <p:sp>
        <p:nvSpPr>
          <p:cNvPr id="290" name="Text Box 87"/>
          <p:cNvSpPr txBox="1">
            <a:spLocks noChangeAspect="1" noChangeArrowheads="1"/>
          </p:cNvSpPr>
          <p:nvPr/>
        </p:nvSpPr>
        <p:spPr bwMode="auto">
          <a:xfrm>
            <a:off x="2819400" y="5410200"/>
            <a:ext cx="446088" cy="366712"/>
          </a:xfrm>
          <a:prstGeom prst="rect">
            <a:avLst/>
          </a:prstGeom>
          <a:noFill/>
          <a:ln w="9525">
            <a:noFill/>
            <a:miter lim="800000"/>
            <a:headEnd/>
            <a:tailEnd/>
          </a:ln>
        </p:spPr>
        <p:txBody>
          <a:bodyPr wrap="none">
            <a:spAutoFit/>
          </a:bodyPr>
          <a:lstStyle/>
          <a:p>
            <a:r>
              <a:rPr lang="en-US" sz="1800" dirty="0" smtClean="0">
                <a:latin typeface="Arial" charset="0"/>
              </a:rPr>
              <a:t>G</a:t>
            </a:r>
            <a:r>
              <a:rPr lang="en-US" sz="1800" baseline="-25000" dirty="0" smtClean="0">
                <a:latin typeface="Arial" charset="0"/>
              </a:rPr>
              <a:t>1</a:t>
            </a:r>
            <a:endParaRPr lang="en-US" sz="1800" baseline="-25000" dirty="0">
              <a:latin typeface="Arial" charset="0"/>
            </a:endParaRPr>
          </a:p>
        </p:txBody>
      </p:sp>
      <p:cxnSp>
        <p:nvCxnSpPr>
          <p:cNvPr id="291" name="Straight Connector 290"/>
          <p:cNvCxnSpPr/>
          <p:nvPr/>
        </p:nvCxnSpPr>
        <p:spPr bwMode="auto">
          <a:xfrm>
            <a:off x="3581400" y="5638800"/>
            <a:ext cx="381000" cy="0"/>
          </a:xfrm>
          <a:prstGeom prst="line">
            <a:avLst/>
          </a:prstGeom>
          <a:solidFill>
            <a:schemeClr val="accent1"/>
          </a:solidFill>
          <a:ln w="9525" cap="flat" cmpd="sng" algn="ctr">
            <a:solidFill>
              <a:schemeClr val="tx1"/>
            </a:solidFill>
            <a:prstDash val="dash"/>
            <a:round/>
            <a:headEnd type="none" w="med" len="med"/>
            <a:tailEnd type="none" w="med" len="med"/>
          </a:ln>
          <a:effectLst/>
        </p:spPr>
      </p:cxnSp>
      <p:sp>
        <p:nvSpPr>
          <p:cNvPr id="292" name="Text Box 87"/>
          <p:cNvSpPr txBox="1">
            <a:spLocks noChangeAspect="1" noChangeArrowheads="1"/>
          </p:cNvSpPr>
          <p:nvPr/>
        </p:nvSpPr>
        <p:spPr bwMode="auto">
          <a:xfrm>
            <a:off x="4419600" y="5410200"/>
            <a:ext cx="397866" cy="369332"/>
          </a:xfrm>
          <a:prstGeom prst="rect">
            <a:avLst/>
          </a:prstGeom>
          <a:noFill/>
          <a:ln w="9525">
            <a:noFill/>
            <a:miter lim="800000"/>
            <a:headEnd/>
            <a:tailEnd/>
          </a:ln>
        </p:spPr>
        <p:txBody>
          <a:bodyPr wrap="none">
            <a:spAutoFit/>
          </a:bodyPr>
          <a:lstStyle/>
          <a:p>
            <a:r>
              <a:rPr lang="en-US" sz="1800" dirty="0" err="1" smtClean="0">
                <a:latin typeface="Arial" charset="0"/>
              </a:rPr>
              <a:t>G</a:t>
            </a:r>
            <a:r>
              <a:rPr lang="en-US" sz="1800" baseline="-25000" dirty="0" err="1">
                <a:latin typeface="Arial" charset="0"/>
              </a:rPr>
              <a:t>i</a:t>
            </a:r>
            <a:endParaRPr lang="en-US" sz="1800" baseline="-25000" dirty="0">
              <a:latin typeface="Arial" charset="0"/>
            </a:endParaRPr>
          </a:p>
        </p:txBody>
      </p:sp>
      <p:sp>
        <p:nvSpPr>
          <p:cNvPr id="293" name="Oval 24"/>
          <p:cNvSpPr>
            <a:spLocks noChangeAspect="1" noChangeArrowheads="1"/>
          </p:cNvSpPr>
          <p:nvPr/>
        </p:nvSpPr>
        <p:spPr bwMode="auto">
          <a:xfrm>
            <a:off x="4343400" y="5410200"/>
            <a:ext cx="563563" cy="481013"/>
          </a:xfrm>
          <a:prstGeom prst="ellipse">
            <a:avLst/>
          </a:prstGeom>
          <a:noFill/>
          <a:ln w="25400">
            <a:solidFill>
              <a:schemeClr val="tx1"/>
            </a:solidFill>
            <a:round/>
            <a:headEnd/>
            <a:tailEnd/>
          </a:ln>
        </p:spPr>
        <p:txBody>
          <a:bodyPr wrap="none" anchor="ctr"/>
          <a:lstStyle/>
          <a:p>
            <a:pPr eaLnBrk="0" hangingPunct="0"/>
            <a:endParaRPr lang="en-US"/>
          </a:p>
        </p:txBody>
      </p:sp>
      <p:sp>
        <p:nvSpPr>
          <p:cNvPr id="294" name="Text Box 87"/>
          <p:cNvSpPr txBox="1">
            <a:spLocks noChangeAspect="1" noChangeArrowheads="1"/>
          </p:cNvSpPr>
          <p:nvPr/>
        </p:nvSpPr>
        <p:spPr bwMode="auto">
          <a:xfrm>
            <a:off x="5943600" y="5410200"/>
            <a:ext cx="449162" cy="369332"/>
          </a:xfrm>
          <a:prstGeom prst="rect">
            <a:avLst/>
          </a:prstGeom>
          <a:noFill/>
          <a:ln w="9525">
            <a:noFill/>
            <a:miter lim="800000"/>
            <a:headEnd/>
            <a:tailEnd/>
          </a:ln>
        </p:spPr>
        <p:txBody>
          <a:bodyPr wrap="none">
            <a:spAutoFit/>
          </a:bodyPr>
          <a:lstStyle/>
          <a:p>
            <a:r>
              <a:rPr lang="en-US" sz="1800" dirty="0" err="1" smtClean="0">
                <a:latin typeface="Arial" charset="0"/>
              </a:rPr>
              <a:t>G</a:t>
            </a:r>
            <a:r>
              <a:rPr lang="en-US" sz="1800" baseline="-25000" dirty="0" err="1" smtClean="0">
                <a:latin typeface="Arial" charset="0"/>
              </a:rPr>
              <a:t>n</a:t>
            </a:r>
            <a:endParaRPr lang="en-US" sz="1800" baseline="-25000" dirty="0">
              <a:latin typeface="Arial" charset="0"/>
            </a:endParaRPr>
          </a:p>
        </p:txBody>
      </p:sp>
      <p:sp>
        <p:nvSpPr>
          <p:cNvPr id="295" name="Oval 24"/>
          <p:cNvSpPr>
            <a:spLocks noChangeAspect="1" noChangeArrowheads="1"/>
          </p:cNvSpPr>
          <p:nvPr/>
        </p:nvSpPr>
        <p:spPr bwMode="auto">
          <a:xfrm>
            <a:off x="5867400" y="5410200"/>
            <a:ext cx="563563" cy="481013"/>
          </a:xfrm>
          <a:prstGeom prst="ellipse">
            <a:avLst/>
          </a:prstGeom>
          <a:noFill/>
          <a:ln w="25400">
            <a:solidFill>
              <a:schemeClr val="tx1"/>
            </a:solidFill>
            <a:round/>
            <a:headEnd/>
            <a:tailEnd/>
          </a:ln>
        </p:spPr>
        <p:txBody>
          <a:bodyPr wrap="none" anchor="ctr"/>
          <a:lstStyle/>
          <a:p>
            <a:pPr eaLnBrk="0" hangingPunct="0"/>
            <a:endParaRPr lang="en-US"/>
          </a:p>
        </p:txBody>
      </p:sp>
      <p:cxnSp>
        <p:nvCxnSpPr>
          <p:cNvPr id="296" name="Straight Connector 295"/>
          <p:cNvCxnSpPr/>
          <p:nvPr/>
        </p:nvCxnSpPr>
        <p:spPr bwMode="auto">
          <a:xfrm>
            <a:off x="5181600" y="5638800"/>
            <a:ext cx="381000" cy="0"/>
          </a:xfrm>
          <a:prstGeom prst="line">
            <a:avLst/>
          </a:prstGeom>
          <a:solidFill>
            <a:schemeClr val="accent1"/>
          </a:solidFill>
          <a:ln w="9525" cap="flat" cmpd="sng" algn="ctr">
            <a:solidFill>
              <a:schemeClr val="tx1"/>
            </a:solidFill>
            <a:prstDash val="dash"/>
            <a:round/>
            <a:headEnd type="none" w="med" len="med"/>
            <a:tailEnd type="none" w="med" len="med"/>
          </a:ln>
          <a:effectLst/>
        </p:spPr>
      </p:cxnSp>
      <p:sp>
        <p:nvSpPr>
          <p:cNvPr id="125" name="Slide Number Placeholder 124"/>
          <p:cNvSpPr>
            <a:spLocks noGrp="1"/>
          </p:cNvSpPr>
          <p:nvPr>
            <p:ph type="sldNum" sz="quarter" idx="12"/>
          </p:nvPr>
        </p:nvSpPr>
        <p:spPr/>
        <p:txBody>
          <a:bodyPr/>
          <a:lstStyle/>
          <a:p>
            <a:pPr>
              <a:defRPr/>
            </a:pPr>
            <a:fld id="{BFD252A0-D645-4B3C-B769-81D2097AD509}" type="slidenum">
              <a:rPr lang="en-US" smtClean="0"/>
              <a:pPr>
                <a:defRPr/>
              </a:pPr>
              <a:t>259</a:t>
            </a:fld>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Rectangle 3"/>
          <p:cNvSpPr>
            <a:spLocks noChangeAspect="1" noChangeArrowheads="1"/>
          </p:cNvSpPr>
          <p:nvPr/>
        </p:nvSpPr>
        <p:spPr bwMode="auto">
          <a:xfrm>
            <a:off x="304800" y="2819400"/>
            <a:ext cx="3505200" cy="1447799"/>
          </a:xfrm>
          <a:prstGeom prst="rect">
            <a:avLst/>
          </a:prstGeom>
          <a:solidFill>
            <a:srgbClr val="FFCC99">
              <a:alpha val="49804"/>
            </a:srgbClr>
          </a:solidFill>
          <a:ln w="15875" cap="rnd">
            <a:solidFill>
              <a:schemeClr val="tx1"/>
            </a:solidFill>
            <a:prstDash val="sysDot"/>
            <a:miter lim="800000"/>
            <a:headEnd/>
            <a:tailEnd/>
          </a:ln>
        </p:spPr>
        <p:txBody>
          <a:bodyPr wrap="none" anchor="ctr"/>
          <a:lstStyle/>
          <a:p>
            <a:pPr eaLnBrk="0" hangingPunct="0"/>
            <a:endParaRPr lang="en-US"/>
          </a:p>
        </p:txBody>
      </p:sp>
      <p:sp>
        <p:nvSpPr>
          <p:cNvPr id="94" name="Rectangle 3"/>
          <p:cNvSpPr>
            <a:spLocks noChangeAspect="1" noChangeArrowheads="1"/>
          </p:cNvSpPr>
          <p:nvPr/>
        </p:nvSpPr>
        <p:spPr bwMode="auto">
          <a:xfrm>
            <a:off x="4267200" y="1295400"/>
            <a:ext cx="3505200" cy="1447799"/>
          </a:xfrm>
          <a:prstGeom prst="rect">
            <a:avLst/>
          </a:prstGeom>
          <a:solidFill>
            <a:srgbClr val="FFCC99">
              <a:alpha val="49804"/>
            </a:srgbClr>
          </a:solidFill>
          <a:ln w="15875" cap="rnd">
            <a:solidFill>
              <a:schemeClr val="tx1"/>
            </a:solidFill>
            <a:prstDash val="sysDot"/>
            <a:miter lim="800000"/>
            <a:headEnd/>
            <a:tailEnd/>
          </a:ln>
        </p:spPr>
        <p:txBody>
          <a:bodyPr wrap="none" anchor="ctr"/>
          <a:lstStyle/>
          <a:p>
            <a:pPr eaLnBrk="0" hangingPunct="0"/>
            <a:endParaRPr lang="en-US"/>
          </a:p>
        </p:txBody>
      </p:sp>
      <p:sp>
        <p:nvSpPr>
          <p:cNvPr id="7183" name="Rectangle 2"/>
          <p:cNvSpPr>
            <a:spLocks noGrp="1" noChangeArrowheads="1"/>
          </p:cNvSpPr>
          <p:nvPr>
            <p:ph type="title" idx="4294967295"/>
          </p:nvPr>
        </p:nvSpPr>
        <p:spPr>
          <a:xfrm>
            <a:off x="152400" y="214313"/>
            <a:ext cx="8991600" cy="852487"/>
          </a:xfrm>
        </p:spPr>
        <p:txBody>
          <a:bodyPr/>
          <a:lstStyle/>
          <a:p>
            <a:pPr eaLnBrk="1" hangingPunct="1"/>
            <a:r>
              <a:rPr lang="en-US" dirty="0" smtClean="0"/>
              <a:t>Trio-Based HMM of haplotype diversity</a:t>
            </a:r>
          </a:p>
        </p:txBody>
      </p:sp>
      <p:sp>
        <p:nvSpPr>
          <p:cNvPr id="18" name="Slide Number Placeholder 17"/>
          <p:cNvSpPr>
            <a:spLocks noGrp="1"/>
          </p:cNvSpPr>
          <p:nvPr>
            <p:ph type="sldNum" sz="quarter" idx="12"/>
          </p:nvPr>
        </p:nvSpPr>
        <p:spPr/>
        <p:txBody>
          <a:bodyPr/>
          <a:lstStyle/>
          <a:p>
            <a:pPr>
              <a:defRPr/>
            </a:pPr>
            <a:fld id="{193C4F32-5F53-4DA8-A041-9089F3E61399}" type="slidenum">
              <a:rPr lang="en-US" smtClean="0"/>
              <a:pPr>
                <a:defRPr/>
              </a:pPr>
              <a:t>26</a:t>
            </a:fld>
            <a:endParaRPr lang="en-US"/>
          </a:p>
        </p:txBody>
      </p:sp>
      <p:sp>
        <p:nvSpPr>
          <p:cNvPr id="20" name="Rectangle 3"/>
          <p:cNvSpPr>
            <a:spLocks noChangeAspect="1" noChangeArrowheads="1"/>
          </p:cNvSpPr>
          <p:nvPr/>
        </p:nvSpPr>
        <p:spPr bwMode="auto">
          <a:xfrm>
            <a:off x="304801" y="1295400"/>
            <a:ext cx="3505200" cy="1447799"/>
          </a:xfrm>
          <a:prstGeom prst="rect">
            <a:avLst/>
          </a:prstGeom>
          <a:solidFill>
            <a:srgbClr val="FFCC99">
              <a:alpha val="49804"/>
            </a:srgbClr>
          </a:solidFill>
          <a:ln w="15875" cap="rnd">
            <a:solidFill>
              <a:schemeClr val="tx1"/>
            </a:solidFill>
            <a:prstDash val="sysDot"/>
            <a:miter lim="800000"/>
            <a:headEnd/>
            <a:tailEnd/>
          </a:ln>
        </p:spPr>
        <p:txBody>
          <a:bodyPr wrap="none" anchor="ctr"/>
          <a:lstStyle/>
          <a:p>
            <a:pPr eaLnBrk="0" hangingPunct="0"/>
            <a:endParaRPr lang="en-US"/>
          </a:p>
        </p:txBody>
      </p:sp>
      <p:sp>
        <p:nvSpPr>
          <p:cNvPr id="22" name="Oval 5"/>
          <p:cNvSpPr>
            <a:spLocks noChangeAspect="1" noChangeArrowheads="1"/>
          </p:cNvSpPr>
          <p:nvPr/>
        </p:nvSpPr>
        <p:spPr bwMode="auto">
          <a:xfrm>
            <a:off x="381000" y="1371600"/>
            <a:ext cx="608012" cy="539750"/>
          </a:xfrm>
          <a:prstGeom prst="ellipse">
            <a:avLst/>
          </a:prstGeom>
          <a:noFill/>
          <a:ln w="25400">
            <a:solidFill>
              <a:schemeClr val="tx1"/>
            </a:solidFill>
            <a:round/>
            <a:headEnd/>
            <a:tailEnd/>
          </a:ln>
        </p:spPr>
        <p:txBody>
          <a:bodyPr wrap="none" anchor="ctr"/>
          <a:lstStyle/>
          <a:p>
            <a:pPr eaLnBrk="0" hangingPunct="0"/>
            <a:endParaRPr lang="en-US"/>
          </a:p>
        </p:txBody>
      </p:sp>
      <p:sp>
        <p:nvSpPr>
          <p:cNvPr id="23" name="Text Box 6"/>
          <p:cNvSpPr txBox="1">
            <a:spLocks noChangeAspect="1" noChangeArrowheads="1"/>
          </p:cNvSpPr>
          <p:nvPr/>
        </p:nvSpPr>
        <p:spPr bwMode="auto">
          <a:xfrm>
            <a:off x="1676400" y="1447800"/>
            <a:ext cx="410690" cy="369332"/>
          </a:xfrm>
          <a:prstGeom prst="rect">
            <a:avLst/>
          </a:prstGeom>
          <a:noFill/>
          <a:ln w="9525">
            <a:noFill/>
            <a:miter lim="800000"/>
            <a:headEnd/>
            <a:tailEnd/>
          </a:ln>
        </p:spPr>
        <p:txBody>
          <a:bodyPr wrap="none">
            <a:spAutoFit/>
          </a:bodyPr>
          <a:lstStyle/>
          <a:p>
            <a:r>
              <a:rPr lang="en-US" sz="1800" dirty="0" smtClean="0">
                <a:latin typeface="Arial" charset="0"/>
              </a:rPr>
              <a:t>F</a:t>
            </a:r>
            <a:r>
              <a:rPr lang="en-US" sz="1800" baseline="-25000" dirty="0" smtClean="0">
                <a:latin typeface="Arial" charset="0"/>
              </a:rPr>
              <a:t>2</a:t>
            </a:r>
            <a:endParaRPr lang="en-US" sz="1800" baseline="-25000" dirty="0">
              <a:latin typeface="Arial" charset="0"/>
            </a:endParaRPr>
          </a:p>
        </p:txBody>
      </p:sp>
      <p:sp>
        <p:nvSpPr>
          <p:cNvPr id="24" name="Oval 7"/>
          <p:cNvSpPr>
            <a:spLocks noChangeAspect="1" noChangeArrowheads="1"/>
          </p:cNvSpPr>
          <p:nvPr/>
        </p:nvSpPr>
        <p:spPr bwMode="auto">
          <a:xfrm>
            <a:off x="1600200" y="1371600"/>
            <a:ext cx="608012" cy="5397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25" name="AutoShape 8"/>
          <p:cNvCxnSpPr>
            <a:cxnSpLocks noChangeAspect="1" noChangeShapeType="1"/>
            <a:stCxn id="22" idx="6"/>
            <a:endCxn id="24" idx="2"/>
          </p:cNvCxnSpPr>
          <p:nvPr/>
        </p:nvCxnSpPr>
        <p:spPr bwMode="auto">
          <a:xfrm>
            <a:off x="989012" y="1641475"/>
            <a:ext cx="611188" cy="1588"/>
          </a:xfrm>
          <a:prstGeom prst="straightConnector1">
            <a:avLst/>
          </a:prstGeom>
          <a:noFill/>
          <a:ln w="28575">
            <a:solidFill>
              <a:schemeClr val="tx1"/>
            </a:solidFill>
            <a:round/>
            <a:headEnd/>
            <a:tailEnd type="triangle" w="med" len="med"/>
          </a:ln>
        </p:spPr>
      </p:cxnSp>
      <p:cxnSp>
        <p:nvCxnSpPr>
          <p:cNvPr id="26" name="AutoShape 9"/>
          <p:cNvCxnSpPr>
            <a:cxnSpLocks noChangeAspect="1" noChangeShapeType="1"/>
          </p:cNvCxnSpPr>
          <p:nvPr/>
        </p:nvCxnSpPr>
        <p:spPr bwMode="auto">
          <a:xfrm>
            <a:off x="2209800" y="1676400"/>
            <a:ext cx="381000" cy="1588"/>
          </a:xfrm>
          <a:prstGeom prst="straightConnector1">
            <a:avLst/>
          </a:prstGeom>
          <a:noFill/>
          <a:ln w="28575">
            <a:solidFill>
              <a:schemeClr val="tx1"/>
            </a:solidFill>
            <a:round/>
            <a:headEnd/>
            <a:tailEnd type="triangle" w="med" len="med"/>
          </a:ln>
        </p:spPr>
      </p:cxnSp>
      <p:sp>
        <p:nvSpPr>
          <p:cNvPr id="27" name="Text Box 10"/>
          <p:cNvSpPr txBox="1">
            <a:spLocks noChangeAspect="1" noChangeArrowheads="1"/>
          </p:cNvSpPr>
          <p:nvPr/>
        </p:nvSpPr>
        <p:spPr bwMode="auto">
          <a:xfrm>
            <a:off x="3276600" y="1447800"/>
            <a:ext cx="410690" cy="369332"/>
          </a:xfrm>
          <a:prstGeom prst="rect">
            <a:avLst/>
          </a:prstGeom>
          <a:noFill/>
          <a:ln w="9525">
            <a:noFill/>
            <a:miter lim="800000"/>
            <a:headEnd/>
            <a:tailEnd/>
          </a:ln>
        </p:spPr>
        <p:txBody>
          <a:bodyPr wrap="none">
            <a:spAutoFit/>
          </a:bodyPr>
          <a:lstStyle/>
          <a:p>
            <a:r>
              <a:rPr lang="en-US" sz="1800" dirty="0" smtClean="0">
                <a:latin typeface="Arial" charset="0"/>
              </a:rPr>
              <a:t>F</a:t>
            </a:r>
            <a:r>
              <a:rPr lang="en-US" sz="1800" baseline="-25000" dirty="0" smtClean="0">
                <a:latin typeface="Arial" charset="0"/>
              </a:rPr>
              <a:t>n</a:t>
            </a:r>
            <a:endParaRPr lang="en-US" sz="1800" baseline="-25000" dirty="0">
              <a:latin typeface="Arial" charset="0"/>
            </a:endParaRPr>
          </a:p>
        </p:txBody>
      </p:sp>
      <p:sp>
        <p:nvSpPr>
          <p:cNvPr id="28" name="Oval 11"/>
          <p:cNvSpPr>
            <a:spLocks noChangeAspect="1" noChangeArrowheads="1"/>
          </p:cNvSpPr>
          <p:nvPr/>
        </p:nvSpPr>
        <p:spPr bwMode="auto">
          <a:xfrm>
            <a:off x="3200400" y="1371600"/>
            <a:ext cx="609600" cy="5397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29" name="AutoShape 12"/>
          <p:cNvCxnSpPr>
            <a:cxnSpLocks noChangeAspect="1" noChangeShapeType="1"/>
          </p:cNvCxnSpPr>
          <p:nvPr/>
        </p:nvCxnSpPr>
        <p:spPr bwMode="auto">
          <a:xfrm>
            <a:off x="2819400" y="1677988"/>
            <a:ext cx="382588" cy="1588"/>
          </a:xfrm>
          <a:prstGeom prst="straightConnector1">
            <a:avLst/>
          </a:prstGeom>
          <a:noFill/>
          <a:ln w="28575">
            <a:solidFill>
              <a:schemeClr val="tx1"/>
            </a:solidFill>
            <a:round/>
            <a:headEnd/>
            <a:tailEnd type="triangle" w="med" len="med"/>
          </a:ln>
        </p:spPr>
      </p:cxnSp>
      <p:sp>
        <p:nvSpPr>
          <p:cNvPr id="30" name="Text Box 13"/>
          <p:cNvSpPr txBox="1">
            <a:spLocks noChangeAspect="1" noChangeArrowheads="1"/>
          </p:cNvSpPr>
          <p:nvPr/>
        </p:nvSpPr>
        <p:spPr bwMode="auto">
          <a:xfrm>
            <a:off x="2514600" y="1447800"/>
            <a:ext cx="412750" cy="366712"/>
          </a:xfrm>
          <a:prstGeom prst="rect">
            <a:avLst/>
          </a:prstGeom>
          <a:noFill/>
          <a:ln w="9525">
            <a:noFill/>
            <a:miter lim="800000"/>
            <a:headEnd/>
            <a:tailEnd/>
          </a:ln>
        </p:spPr>
        <p:txBody>
          <a:bodyPr wrap="none">
            <a:spAutoFit/>
          </a:bodyPr>
          <a:lstStyle/>
          <a:p>
            <a:r>
              <a:rPr lang="en-US" sz="1800" dirty="0">
                <a:latin typeface="Arial" charset="0"/>
              </a:rPr>
              <a:t>…</a:t>
            </a:r>
          </a:p>
        </p:txBody>
      </p:sp>
      <p:sp>
        <p:nvSpPr>
          <p:cNvPr id="31" name="Text Box 14"/>
          <p:cNvSpPr txBox="1">
            <a:spLocks noChangeAspect="1" noChangeArrowheads="1"/>
          </p:cNvSpPr>
          <p:nvPr/>
        </p:nvSpPr>
        <p:spPr bwMode="auto">
          <a:xfrm>
            <a:off x="457200" y="2209800"/>
            <a:ext cx="436338" cy="369332"/>
          </a:xfrm>
          <a:prstGeom prst="rect">
            <a:avLst/>
          </a:prstGeom>
          <a:noFill/>
          <a:ln w="9525">
            <a:noFill/>
            <a:miter lim="800000"/>
            <a:headEnd/>
            <a:tailEnd/>
          </a:ln>
        </p:spPr>
        <p:txBody>
          <a:bodyPr wrap="none">
            <a:spAutoFit/>
          </a:bodyPr>
          <a:lstStyle/>
          <a:p>
            <a:r>
              <a:rPr lang="en-US" sz="1800" dirty="0" smtClean="0">
                <a:latin typeface="Arial" charset="0"/>
              </a:rPr>
              <a:t>H</a:t>
            </a:r>
            <a:r>
              <a:rPr lang="en-US" sz="1800" baseline="-25000" dirty="0" smtClean="0">
                <a:latin typeface="Arial" charset="0"/>
              </a:rPr>
              <a:t>1</a:t>
            </a:r>
            <a:endParaRPr lang="en-US" sz="1800" baseline="-25000" dirty="0">
              <a:latin typeface="Arial" charset="0"/>
            </a:endParaRPr>
          </a:p>
        </p:txBody>
      </p:sp>
      <p:sp>
        <p:nvSpPr>
          <p:cNvPr id="32" name="Oval 15"/>
          <p:cNvSpPr>
            <a:spLocks noChangeAspect="1" noChangeArrowheads="1"/>
          </p:cNvSpPr>
          <p:nvPr/>
        </p:nvSpPr>
        <p:spPr bwMode="auto">
          <a:xfrm>
            <a:off x="381000" y="2133600"/>
            <a:ext cx="608012" cy="539750"/>
          </a:xfrm>
          <a:prstGeom prst="ellipse">
            <a:avLst/>
          </a:prstGeom>
          <a:noFill/>
          <a:ln w="25400">
            <a:solidFill>
              <a:schemeClr val="tx1"/>
            </a:solidFill>
            <a:round/>
            <a:headEnd/>
            <a:tailEnd/>
          </a:ln>
        </p:spPr>
        <p:txBody>
          <a:bodyPr wrap="none" anchor="ctr"/>
          <a:lstStyle/>
          <a:p>
            <a:pPr eaLnBrk="0" hangingPunct="0"/>
            <a:endParaRPr lang="en-US"/>
          </a:p>
        </p:txBody>
      </p:sp>
      <p:sp>
        <p:nvSpPr>
          <p:cNvPr id="33" name="Text Box 16"/>
          <p:cNvSpPr txBox="1">
            <a:spLocks noChangeAspect="1" noChangeArrowheads="1"/>
          </p:cNvSpPr>
          <p:nvPr/>
        </p:nvSpPr>
        <p:spPr bwMode="auto">
          <a:xfrm>
            <a:off x="1676400" y="2209800"/>
            <a:ext cx="436338" cy="369332"/>
          </a:xfrm>
          <a:prstGeom prst="rect">
            <a:avLst/>
          </a:prstGeom>
          <a:noFill/>
          <a:ln w="9525">
            <a:noFill/>
            <a:miter lim="800000"/>
            <a:headEnd/>
            <a:tailEnd/>
          </a:ln>
        </p:spPr>
        <p:txBody>
          <a:bodyPr wrap="none">
            <a:spAutoFit/>
          </a:bodyPr>
          <a:lstStyle/>
          <a:p>
            <a:r>
              <a:rPr lang="en-US" sz="1800" dirty="0" smtClean="0">
                <a:latin typeface="Arial" charset="0"/>
              </a:rPr>
              <a:t>H</a:t>
            </a:r>
            <a:r>
              <a:rPr lang="en-US" sz="1800" baseline="-25000" dirty="0" smtClean="0">
                <a:latin typeface="Arial" charset="0"/>
              </a:rPr>
              <a:t>2</a:t>
            </a:r>
            <a:endParaRPr lang="en-US" sz="1800" baseline="-25000" dirty="0">
              <a:latin typeface="Arial" charset="0"/>
            </a:endParaRPr>
          </a:p>
        </p:txBody>
      </p:sp>
      <p:sp>
        <p:nvSpPr>
          <p:cNvPr id="34" name="Oval 17"/>
          <p:cNvSpPr>
            <a:spLocks noChangeAspect="1" noChangeArrowheads="1"/>
          </p:cNvSpPr>
          <p:nvPr/>
        </p:nvSpPr>
        <p:spPr bwMode="auto">
          <a:xfrm>
            <a:off x="1600200" y="2133600"/>
            <a:ext cx="608012" cy="539750"/>
          </a:xfrm>
          <a:prstGeom prst="ellipse">
            <a:avLst/>
          </a:prstGeom>
          <a:noFill/>
          <a:ln w="25400">
            <a:solidFill>
              <a:schemeClr val="tx1"/>
            </a:solidFill>
            <a:round/>
            <a:headEnd/>
            <a:tailEnd/>
          </a:ln>
        </p:spPr>
        <p:txBody>
          <a:bodyPr wrap="none" anchor="ctr"/>
          <a:lstStyle/>
          <a:p>
            <a:pPr eaLnBrk="0" hangingPunct="0"/>
            <a:endParaRPr lang="en-US"/>
          </a:p>
        </p:txBody>
      </p:sp>
      <p:sp>
        <p:nvSpPr>
          <p:cNvPr id="35" name="Text Box 18"/>
          <p:cNvSpPr txBox="1">
            <a:spLocks noChangeAspect="1" noChangeArrowheads="1"/>
          </p:cNvSpPr>
          <p:nvPr/>
        </p:nvSpPr>
        <p:spPr bwMode="auto">
          <a:xfrm>
            <a:off x="3276600" y="2209800"/>
            <a:ext cx="436338" cy="369332"/>
          </a:xfrm>
          <a:prstGeom prst="rect">
            <a:avLst/>
          </a:prstGeom>
          <a:noFill/>
          <a:ln w="9525">
            <a:noFill/>
            <a:miter lim="800000"/>
            <a:headEnd/>
            <a:tailEnd/>
          </a:ln>
        </p:spPr>
        <p:txBody>
          <a:bodyPr wrap="none">
            <a:spAutoFit/>
          </a:bodyPr>
          <a:lstStyle/>
          <a:p>
            <a:r>
              <a:rPr lang="en-US" sz="1800" dirty="0" err="1" smtClean="0">
                <a:latin typeface="Arial" charset="0"/>
              </a:rPr>
              <a:t>H</a:t>
            </a:r>
            <a:r>
              <a:rPr lang="en-US" sz="1800" baseline="-25000" dirty="0" err="1" smtClean="0">
                <a:latin typeface="Arial" charset="0"/>
              </a:rPr>
              <a:t>n</a:t>
            </a:r>
            <a:endParaRPr lang="en-US" sz="1800" baseline="-25000" dirty="0">
              <a:latin typeface="Arial" charset="0"/>
            </a:endParaRPr>
          </a:p>
        </p:txBody>
      </p:sp>
      <p:sp>
        <p:nvSpPr>
          <p:cNvPr id="36" name="Oval 19"/>
          <p:cNvSpPr>
            <a:spLocks noChangeAspect="1" noChangeArrowheads="1"/>
          </p:cNvSpPr>
          <p:nvPr/>
        </p:nvSpPr>
        <p:spPr bwMode="auto">
          <a:xfrm>
            <a:off x="3200400" y="2133600"/>
            <a:ext cx="609600" cy="5397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37" name="AutoShape 20"/>
          <p:cNvCxnSpPr>
            <a:cxnSpLocks noChangeAspect="1" noChangeShapeType="1"/>
            <a:stCxn id="22" idx="4"/>
            <a:endCxn id="32" idx="0"/>
          </p:cNvCxnSpPr>
          <p:nvPr/>
        </p:nvCxnSpPr>
        <p:spPr bwMode="auto">
          <a:xfrm rot="5400000">
            <a:off x="573881" y="2022475"/>
            <a:ext cx="222250" cy="1588"/>
          </a:xfrm>
          <a:prstGeom prst="straightConnector1">
            <a:avLst/>
          </a:prstGeom>
          <a:noFill/>
          <a:ln w="28575">
            <a:solidFill>
              <a:schemeClr val="tx1"/>
            </a:solidFill>
            <a:round/>
            <a:headEnd/>
            <a:tailEnd type="triangle" w="med" len="med"/>
          </a:ln>
        </p:spPr>
      </p:cxnSp>
      <p:cxnSp>
        <p:nvCxnSpPr>
          <p:cNvPr id="38" name="AutoShape 21"/>
          <p:cNvCxnSpPr>
            <a:cxnSpLocks noChangeAspect="1" noChangeShapeType="1"/>
            <a:stCxn id="28" idx="4"/>
            <a:endCxn id="36" idx="0"/>
          </p:cNvCxnSpPr>
          <p:nvPr/>
        </p:nvCxnSpPr>
        <p:spPr bwMode="auto">
          <a:xfrm rot="5400000">
            <a:off x="3394075" y="2022475"/>
            <a:ext cx="222250" cy="1588"/>
          </a:xfrm>
          <a:prstGeom prst="straightConnector1">
            <a:avLst/>
          </a:prstGeom>
          <a:noFill/>
          <a:ln w="28575">
            <a:solidFill>
              <a:schemeClr val="tx1"/>
            </a:solidFill>
            <a:round/>
            <a:headEnd/>
            <a:tailEnd type="triangle" w="med" len="med"/>
          </a:ln>
        </p:spPr>
      </p:cxnSp>
      <p:cxnSp>
        <p:nvCxnSpPr>
          <p:cNvPr id="39" name="AutoShape 22"/>
          <p:cNvCxnSpPr>
            <a:cxnSpLocks noChangeAspect="1" noChangeShapeType="1"/>
            <a:stCxn id="24" idx="4"/>
            <a:endCxn id="34" idx="0"/>
          </p:cNvCxnSpPr>
          <p:nvPr/>
        </p:nvCxnSpPr>
        <p:spPr bwMode="auto">
          <a:xfrm rot="5400000">
            <a:off x="1793081" y="2022475"/>
            <a:ext cx="222250" cy="1588"/>
          </a:xfrm>
          <a:prstGeom prst="straightConnector1">
            <a:avLst/>
          </a:prstGeom>
          <a:noFill/>
          <a:ln w="28575">
            <a:solidFill>
              <a:schemeClr val="tx1"/>
            </a:solidFill>
            <a:round/>
            <a:headEnd/>
            <a:tailEnd type="triangle" w="med" len="med"/>
          </a:ln>
        </p:spPr>
      </p:cxnSp>
      <p:cxnSp>
        <p:nvCxnSpPr>
          <p:cNvPr id="45" name="AutoShape 43"/>
          <p:cNvCxnSpPr>
            <a:cxnSpLocks noChangeAspect="1" noChangeShapeType="1"/>
            <a:stCxn id="47" idx="6"/>
            <a:endCxn id="133" idx="2"/>
          </p:cNvCxnSpPr>
          <p:nvPr/>
        </p:nvCxnSpPr>
        <p:spPr bwMode="auto">
          <a:xfrm>
            <a:off x="1022350" y="3142456"/>
            <a:ext cx="730250" cy="23813"/>
          </a:xfrm>
          <a:prstGeom prst="straightConnector1">
            <a:avLst/>
          </a:prstGeom>
          <a:noFill/>
          <a:ln w="28575">
            <a:solidFill>
              <a:schemeClr val="tx1"/>
            </a:solidFill>
            <a:round/>
            <a:headEnd/>
            <a:tailEnd type="triangle" w="med" len="med"/>
          </a:ln>
        </p:spPr>
      </p:cxnSp>
      <p:sp>
        <p:nvSpPr>
          <p:cNvPr id="46" name="Text Box 44"/>
          <p:cNvSpPr txBox="1">
            <a:spLocks noChangeAspect="1" noChangeArrowheads="1"/>
          </p:cNvSpPr>
          <p:nvPr/>
        </p:nvSpPr>
        <p:spPr bwMode="auto">
          <a:xfrm>
            <a:off x="533400" y="2971800"/>
            <a:ext cx="461986" cy="369332"/>
          </a:xfrm>
          <a:prstGeom prst="rect">
            <a:avLst/>
          </a:prstGeom>
          <a:noFill/>
          <a:ln w="9525">
            <a:noFill/>
            <a:miter lim="800000"/>
            <a:headEnd/>
            <a:tailEnd/>
          </a:ln>
        </p:spPr>
        <p:txBody>
          <a:bodyPr wrap="none">
            <a:spAutoFit/>
          </a:bodyPr>
          <a:lstStyle/>
          <a:p>
            <a:r>
              <a:rPr lang="en-US" sz="1800" dirty="0" smtClean="0">
                <a:latin typeface="Arial" charset="0"/>
              </a:rPr>
              <a:t>F‘</a:t>
            </a:r>
            <a:r>
              <a:rPr lang="en-US" sz="1800" baseline="-25000" dirty="0" smtClean="0">
                <a:latin typeface="Arial" charset="0"/>
              </a:rPr>
              <a:t>1</a:t>
            </a:r>
            <a:endParaRPr lang="en-US" sz="1800" baseline="-25000" dirty="0">
              <a:latin typeface="Arial" charset="0"/>
            </a:endParaRPr>
          </a:p>
        </p:txBody>
      </p:sp>
      <p:sp>
        <p:nvSpPr>
          <p:cNvPr id="47" name="Oval 45"/>
          <p:cNvSpPr>
            <a:spLocks noChangeAspect="1" noChangeArrowheads="1"/>
          </p:cNvSpPr>
          <p:nvPr/>
        </p:nvSpPr>
        <p:spPr bwMode="auto">
          <a:xfrm>
            <a:off x="412750" y="2871787"/>
            <a:ext cx="609600" cy="541338"/>
          </a:xfrm>
          <a:prstGeom prst="ellipse">
            <a:avLst/>
          </a:prstGeom>
          <a:noFill/>
          <a:ln w="25400">
            <a:solidFill>
              <a:schemeClr val="tx1"/>
            </a:solidFill>
            <a:round/>
            <a:headEnd/>
            <a:tailEnd/>
          </a:ln>
        </p:spPr>
        <p:txBody>
          <a:bodyPr wrap="none" anchor="ctr"/>
          <a:lstStyle/>
          <a:p>
            <a:pPr eaLnBrk="0" hangingPunct="0"/>
            <a:endParaRPr lang="en-US"/>
          </a:p>
        </p:txBody>
      </p:sp>
      <p:cxnSp>
        <p:nvCxnSpPr>
          <p:cNvPr id="48" name="AutoShape 46"/>
          <p:cNvCxnSpPr>
            <a:cxnSpLocks noChangeAspect="1" noChangeShapeType="1"/>
            <a:stCxn id="103" idx="3"/>
            <a:endCxn id="102" idx="2"/>
          </p:cNvCxnSpPr>
          <p:nvPr/>
        </p:nvCxnSpPr>
        <p:spPr bwMode="auto">
          <a:xfrm>
            <a:off x="6889749" y="1631156"/>
            <a:ext cx="273050" cy="10319"/>
          </a:xfrm>
          <a:prstGeom prst="straightConnector1">
            <a:avLst/>
          </a:prstGeom>
          <a:noFill/>
          <a:ln w="28575">
            <a:solidFill>
              <a:schemeClr val="tx1"/>
            </a:solidFill>
            <a:round/>
            <a:headEnd/>
            <a:tailEnd type="triangle" w="med" len="med"/>
          </a:ln>
        </p:spPr>
      </p:cxnSp>
      <p:sp>
        <p:nvSpPr>
          <p:cNvPr id="50" name="Text Box 48"/>
          <p:cNvSpPr txBox="1">
            <a:spLocks noChangeAspect="1" noChangeArrowheads="1"/>
          </p:cNvSpPr>
          <p:nvPr/>
        </p:nvSpPr>
        <p:spPr bwMode="auto">
          <a:xfrm>
            <a:off x="457200" y="3657600"/>
            <a:ext cx="503237" cy="369332"/>
          </a:xfrm>
          <a:prstGeom prst="rect">
            <a:avLst/>
          </a:prstGeom>
          <a:noFill/>
          <a:ln w="9525">
            <a:noFill/>
            <a:miter lim="800000"/>
            <a:headEnd/>
            <a:tailEnd/>
          </a:ln>
        </p:spPr>
        <p:txBody>
          <a:bodyPr>
            <a:spAutoFit/>
          </a:bodyPr>
          <a:lstStyle/>
          <a:p>
            <a:r>
              <a:rPr lang="en-US" sz="1800" dirty="0" smtClean="0">
                <a:latin typeface="Arial" charset="0"/>
              </a:rPr>
              <a:t>H'</a:t>
            </a:r>
            <a:r>
              <a:rPr lang="en-US" sz="1800" baseline="-25000" dirty="0" smtClean="0">
                <a:latin typeface="Arial" charset="0"/>
              </a:rPr>
              <a:t>1</a:t>
            </a:r>
            <a:endParaRPr lang="en-US" sz="1800" baseline="-25000" dirty="0">
              <a:latin typeface="Arial" charset="0"/>
            </a:endParaRPr>
          </a:p>
        </p:txBody>
      </p:sp>
      <p:sp>
        <p:nvSpPr>
          <p:cNvPr id="51" name="Oval 49"/>
          <p:cNvSpPr>
            <a:spLocks noChangeAspect="1" noChangeArrowheads="1"/>
          </p:cNvSpPr>
          <p:nvPr/>
        </p:nvSpPr>
        <p:spPr bwMode="auto">
          <a:xfrm>
            <a:off x="381000" y="3581400"/>
            <a:ext cx="608012" cy="539750"/>
          </a:xfrm>
          <a:prstGeom prst="ellipse">
            <a:avLst/>
          </a:prstGeom>
          <a:noFill/>
          <a:ln w="25400">
            <a:solidFill>
              <a:schemeClr val="tx1"/>
            </a:solidFill>
            <a:round/>
            <a:headEnd/>
            <a:tailEnd/>
          </a:ln>
        </p:spPr>
        <p:txBody>
          <a:bodyPr wrap="none" anchor="ctr"/>
          <a:lstStyle/>
          <a:p>
            <a:pPr eaLnBrk="0" hangingPunct="0"/>
            <a:endParaRPr lang="en-US"/>
          </a:p>
        </p:txBody>
      </p:sp>
      <p:sp>
        <p:nvSpPr>
          <p:cNvPr id="52" name="Text Box 50"/>
          <p:cNvSpPr txBox="1">
            <a:spLocks noChangeAspect="1" noChangeArrowheads="1"/>
          </p:cNvSpPr>
          <p:nvPr/>
        </p:nvSpPr>
        <p:spPr bwMode="auto">
          <a:xfrm>
            <a:off x="1752600" y="3733800"/>
            <a:ext cx="479618" cy="369332"/>
          </a:xfrm>
          <a:prstGeom prst="rect">
            <a:avLst/>
          </a:prstGeom>
          <a:noFill/>
          <a:ln w="9525">
            <a:noFill/>
            <a:miter lim="800000"/>
            <a:headEnd/>
            <a:tailEnd/>
          </a:ln>
        </p:spPr>
        <p:txBody>
          <a:bodyPr wrap="none">
            <a:spAutoFit/>
          </a:bodyPr>
          <a:lstStyle/>
          <a:p>
            <a:r>
              <a:rPr lang="en-US" sz="1800" dirty="0" smtClean="0">
                <a:latin typeface="Arial" charset="0"/>
              </a:rPr>
              <a:t>H'</a:t>
            </a:r>
            <a:r>
              <a:rPr lang="en-US" sz="1800" baseline="-25000" dirty="0" smtClean="0">
                <a:latin typeface="Arial" charset="0"/>
              </a:rPr>
              <a:t>2</a:t>
            </a:r>
            <a:endParaRPr lang="en-US" sz="1800" baseline="-25000" dirty="0">
              <a:latin typeface="Arial" charset="0"/>
            </a:endParaRPr>
          </a:p>
        </p:txBody>
      </p:sp>
      <p:sp>
        <p:nvSpPr>
          <p:cNvPr id="53" name="Oval 51"/>
          <p:cNvSpPr>
            <a:spLocks noChangeAspect="1" noChangeArrowheads="1"/>
          </p:cNvSpPr>
          <p:nvPr/>
        </p:nvSpPr>
        <p:spPr bwMode="auto">
          <a:xfrm>
            <a:off x="1676400" y="3657600"/>
            <a:ext cx="608012" cy="539750"/>
          </a:xfrm>
          <a:prstGeom prst="ellipse">
            <a:avLst/>
          </a:prstGeom>
          <a:noFill/>
          <a:ln w="25400">
            <a:solidFill>
              <a:schemeClr val="tx1"/>
            </a:solidFill>
            <a:round/>
            <a:headEnd/>
            <a:tailEnd/>
          </a:ln>
        </p:spPr>
        <p:txBody>
          <a:bodyPr wrap="none" anchor="ctr"/>
          <a:lstStyle/>
          <a:p>
            <a:pPr eaLnBrk="0" hangingPunct="0"/>
            <a:endParaRPr lang="en-US"/>
          </a:p>
        </p:txBody>
      </p:sp>
      <p:sp>
        <p:nvSpPr>
          <p:cNvPr id="54" name="Text Box 52"/>
          <p:cNvSpPr txBox="1">
            <a:spLocks noChangeAspect="1" noChangeArrowheads="1"/>
          </p:cNvSpPr>
          <p:nvPr/>
        </p:nvSpPr>
        <p:spPr bwMode="auto">
          <a:xfrm>
            <a:off x="3200400" y="3733800"/>
            <a:ext cx="479618" cy="369332"/>
          </a:xfrm>
          <a:prstGeom prst="rect">
            <a:avLst/>
          </a:prstGeom>
          <a:noFill/>
          <a:ln w="9525">
            <a:noFill/>
            <a:miter lim="800000"/>
            <a:headEnd/>
            <a:tailEnd/>
          </a:ln>
        </p:spPr>
        <p:txBody>
          <a:bodyPr wrap="none">
            <a:spAutoFit/>
          </a:bodyPr>
          <a:lstStyle/>
          <a:p>
            <a:r>
              <a:rPr lang="en-US" sz="1800" dirty="0" err="1" smtClean="0">
                <a:latin typeface="Arial" charset="0"/>
              </a:rPr>
              <a:t>H'</a:t>
            </a:r>
            <a:r>
              <a:rPr lang="en-US" sz="1800" baseline="-25000" dirty="0" err="1" smtClean="0">
                <a:latin typeface="Arial" charset="0"/>
              </a:rPr>
              <a:t>n</a:t>
            </a:r>
            <a:endParaRPr lang="en-US" sz="1800" baseline="-25000" dirty="0">
              <a:latin typeface="Arial" charset="0"/>
            </a:endParaRPr>
          </a:p>
        </p:txBody>
      </p:sp>
      <p:sp>
        <p:nvSpPr>
          <p:cNvPr id="55" name="Oval 53"/>
          <p:cNvSpPr>
            <a:spLocks noChangeAspect="1" noChangeArrowheads="1"/>
          </p:cNvSpPr>
          <p:nvPr/>
        </p:nvSpPr>
        <p:spPr bwMode="auto">
          <a:xfrm>
            <a:off x="3124200" y="3657600"/>
            <a:ext cx="609600" cy="5397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56" name="AutoShape 54"/>
          <p:cNvCxnSpPr>
            <a:cxnSpLocks noChangeAspect="1" noChangeShapeType="1"/>
            <a:endCxn id="105" idx="0"/>
          </p:cNvCxnSpPr>
          <p:nvPr/>
        </p:nvCxnSpPr>
        <p:spPr bwMode="auto">
          <a:xfrm rot="5400000">
            <a:off x="4534297" y="2018108"/>
            <a:ext cx="228600" cy="2384"/>
          </a:xfrm>
          <a:prstGeom prst="straightConnector1">
            <a:avLst/>
          </a:prstGeom>
          <a:noFill/>
          <a:ln w="28575">
            <a:solidFill>
              <a:schemeClr val="tx1"/>
            </a:solidFill>
            <a:round/>
            <a:headEnd/>
            <a:tailEnd type="triangle" w="med" len="med"/>
          </a:ln>
        </p:spPr>
      </p:cxnSp>
      <p:cxnSp>
        <p:nvCxnSpPr>
          <p:cNvPr id="57" name="AutoShape 55"/>
          <p:cNvCxnSpPr>
            <a:cxnSpLocks noChangeAspect="1" noChangeShapeType="1"/>
            <a:endCxn id="109" idx="0"/>
          </p:cNvCxnSpPr>
          <p:nvPr/>
        </p:nvCxnSpPr>
        <p:spPr bwMode="auto">
          <a:xfrm rot="5400000">
            <a:off x="7354094" y="2018506"/>
            <a:ext cx="228600" cy="1589"/>
          </a:xfrm>
          <a:prstGeom prst="straightConnector1">
            <a:avLst/>
          </a:prstGeom>
          <a:noFill/>
          <a:ln w="28575">
            <a:solidFill>
              <a:schemeClr val="tx1"/>
            </a:solidFill>
            <a:round/>
            <a:headEnd/>
            <a:tailEnd type="triangle" w="med" len="med"/>
          </a:ln>
        </p:spPr>
      </p:cxnSp>
      <p:cxnSp>
        <p:nvCxnSpPr>
          <p:cNvPr id="58" name="AutoShape 56"/>
          <p:cNvCxnSpPr>
            <a:cxnSpLocks noChangeAspect="1" noChangeShapeType="1"/>
            <a:endCxn id="107" idx="0"/>
          </p:cNvCxnSpPr>
          <p:nvPr/>
        </p:nvCxnSpPr>
        <p:spPr bwMode="auto">
          <a:xfrm rot="5400000">
            <a:off x="5753497" y="2018109"/>
            <a:ext cx="228600" cy="2383"/>
          </a:xfrm>
          <a:prstGeom prst="straightConnector1">
            <a:avLst/>
          </a:prstGeom>
          <a:noFill/>
          <a:ln w="28575">
            <a:solidFill>
              <a:schemeClr val="tx1"/>
            </a:solidFill>
            <a:round/>
            <a:headEnd/>
            <a:tailEnd type="triangle" w="med" len="med"/>
          </a:ln>
        </p:spPr>
      </p:cxnSp>
      <p:cxnSp>
        <p:nvCxnSpPr>
          <p:cNvPr id="59" name="AutoShape 57"/>
          <p:cNvCxnSpPr>
            <a:cxnSpLocks noChangeAspect="1" noChangeShapeType="1"/>
            <a:stCxn id="51" idx="6"/>
            <a:endCxn id="81" idx="0"/>
          </p:cNvCxnSpPr>
          <p:nvPr/>
        </p:nvCxnSpPr>
        <p:spPr bwMode="auto">
          <a:xfrm>
            <a:off x="989012" y="3851275"/>
            <a:ext cx="305595" cy="720725"/>
          </a:xfrm>
          <a:prstGeom prst="curvedConnector2">
            <a:avLst/>
          </a:prstGeom>
          <a:noFill/>
          <a:ln w="28575">
            <a:solidFill>
              <a:schemeClr val="tx1"/>
            </a:solidFill>
            <a:round/>
            <a:headEnd/>
            <a:tailEnd type="triangle" w="med" len="med"/>
          </a:ln>
        </p:spPr>
      </p:cxnSp>
      <p:cxnSp>
        <p:nvCxnSpPr>
          <p:cNvPr id="60" name="AutoShape 58"/>
          <p:cNvCxnSpPr>
            <a:cxnSpLocks noChangeAspect="1" noChangeShapeType="1"/>
            <a:stCxn id="32" idx="6"/>
            <a:endCxn id="81" idx="0"/>
          </p:cNvCxnSpPr>
          <p:nvPr/>
        </p:nvCxnSpPr>
        <p:spPr bwMode="auto">
          <a:xfrm>
            <a:off x="989012" y="2403475"/>
            <a:ext cx="305595" cy="2168525"/>
          </a:xfrm>
          <a:prstGeom prst="curvedConnector2">
            <a:avLst/>
          </a:prstGeom>
          <a:noFill/>
          <a:ln w="28575">
            <a:solidFill>
              <a:schemeClr val="tx1"/>
            </a:solidFill>
            <a:round/>
            <a:headEnd/>
            <a:tailEnd type="triangle" w="med" len="med"/>
          </a:ln>
        </p:spPr>
      </p:cxnSp>
      <p:cxnSp>
        <p:nvCxnSpPr>
          <p:cNvPr id="61" name="AutoShape 59"/>
          <p:cNvCxnSpPr>
            <a:cxnSpLocks noChangeAspect="1" noChangeShapeType="1"/>
            <a:stCxn id="53" idx="6"/>
            <a:endCxn id="82" idx="0"/>
          </p:cNvCxnSpPr>
          <p:nvPr/>
        </p:nvCxnSpPr>
        <p:spPr bwMode="auto">
          <a:xfrm>
            <a:off x="2284412" y="3927475"/>
            <a:ext cx="229395" cy="644525"/>
          </a:xfrm>
          <a:prstGeom prst="curvedConnector2">
            <a:avLst/>
          </a:prstGeom>
          <a:noFill/>
          <a:ln w="28575">
            <a:solidFill>
              <a:schemeClr val="tx1"/>
            </a:solidFill>
            <a:round/>
            <a:headEnd/>
            <a:tailEnd type="triangle" w="med" len="med"/>
          </a:ln>
        </p:spPr>
      </p:cxnSp>
      <p:cxnSp>
        <p:nvCxnSpPr>
          <p:cNvPr id="62" name="AutoShape 60"/>
          <p:cNvCxnSpPr>
            <a:cxnSpLocks noChangeAspect="1" noChangeShapeType="1"/>
            <a:stCxn id="34" idx="6"/>
            <a:endCxn id="82" idx="0"/>
          </p:cNvCxnSpPr>
          <p:nvPr/>
        </p:nvCxnSpPr>
        <p:spPr bwMode="auto">
          <a:xfrm>
            <a:off x="2208212" y="2403475"/>
            <a:ext cx="305595" cy="2168525"/>
          </a:xfrm>
          <a:prstGeom prst="curvedConnector2">
            <a:avLst/>
          </a:prstGeom>
          <a:noFill/>
          <a:ln w="28575">
            <a:solidFill>
              <a:schemeClr val="tx1"/>
            </a:solidFill>
            <a:round/>
            <a:headEnd/>
            <a:tailEnd type="triangle" w="med" len="med"/>
          </a:ln>
        </p:spPr>
      </p:cxnSp>
      <p:cxnSp>
        <p:nvCxnSpPr>
          <p:cNvPr id="63" name="AutoShape 61"/>
          <p:cNvCxnSpPr>
            <a:cxnSpLocks noChangeAspect="1" noChangeShapeType="1"/>
            <a:stCxn id="55" idx="6"/>
            <a:endCxn id="83" idx="0"/>
          </p:cNvCxnSpPr>
          <p:nvPr/>
        </p:nvCxnSpPr>
        <p:spPr bwMode="auto">
          <a:xfrm>
            <a:off x="3733800" y="3927475"/>
            <a:ext cx="304007" cy="644525"/>
          </a:xfrm>
          <a:prstGeom prst="curvedConnector2">
            <a:avLst/>
          </a:prstGeom>
          <a:noFill/>
          <a:ln w="28575">
            <a:solidFill>
              <a:schemeClr val="tx1"/>
            </a:solidFill>
            <a:round/>
            <a:headEnd/>
            <a:tailEnd type="triangle" w="med" len="med"/>
          </a:ln>
        </p:spPr>
      </p:cxnSp>
      <p:cxnSp>
        <p:nvCxnSpPr>
          <p:cNvPr id="64" name="AutoShape 62"/>
          <p:cNvCxnSpPr>
            <a:cxnSpLocks noChangeAspect="1" noChangeShapeType="1"/>
            <a:stCxn id="36" idx="6"/>
            <a:endCxn id="83" idx="0"/>
          </p:cNvCxnSpPr>
          <p:nvPr/>
        </p:nvCxnSpPr>
        <p:spPr bwMode="auto">
          <a:xfrm>
            <a:off x="3810000" y="2403475"/>
            <a:ext cx="227807" cy="2168525"/>
          </a:xfrm>
          <a:prstGeom prst="curvedConnector2">
            <a:avLst/>
          </a:prstGeom>
          <a:noFill/>
          <a:ln w="28575">
            <a:solidFill>
              <a:schemeClr val="tx1"/>
            </a:solidFill>
            <a:round/>
            <a:headEnd/>
            <a:tailEnd type="triangle" w="med" len="med"/>
          </a:ln>
        </p:spPr>
      </p:cxnSp>
      <p:sp>
        <p:nvSpPr>
          <p:cNvPr id="81" name="Oval 24"/>
          <p:cNvSpPr>
            <a:spLocks noChangeAspect="1" noChangeArrowheads="1"/>
          </p:cNvSpPr>
          <p:nvPr/>
        </p:nvSpPr>
        <p:spPr bwMode="auto">
          <a:xfrm>
            <a:off x="990600" y="4572000"/>
            <a:ext cx="608013" cy="541338"/>
          </a:xfrm>
          <a:prstGeom prst="ellipse">
            <a:avLst/>
          </a:prstGeom>
          <a:noFill/>
          <a:ln w="25400">
            <a:solidFill>
              <a:schemeClr val="tx1"/>
            </a:solidFill>
            <a:round/>
            <a:headEnd/>
            <a:tailEnd/>
          </a:ln>
        </p:spPr>
        <p:txBody>
          <a:bodyPr wrap="none" anchor="ctr"/>
          <a:lstStyle/>
          <a:p>
            <a:pPr eaLnBrk="0" hangingPunct="0"/>
            <a:endParaRPr lang="en-US"/>
          </a:p>
        </p:txBody>
      </p:sp>
      <p:sp>
        <p:nvSpPr>
          <p:cNvPr id="82" name="Oval 26"/>
          <p:cNvSpPr>
            <a:spLocks noChangeAspect="1" noChangeArrowheads="1"/>
          </p:cNvSpPr>
          <p:nvPr/>
        </p:nvSpPr>
        <p:spPr bwMode="auto">
          <a:xfrm>
            <a:off x="2209800" y="4572000"/>
            <a:ext cx="608013" cy="541338"/>
          </a:xfrm>
          <a:prstGeom prst="ellipse">
            <a:avLst/>
          </a:prstGeom>
          <a:noFill/>
          <a:ln w="25400">
            <a:solidFill>
              <a:schemeClr val="tx1"/>
            </a:solidFill>
            <a:round/>
            <a:headEnd/>
            <a:tailEnd/>
          </a:ln>
        </p:spPr>
        <p:txBody>
          <a:bodyPr wrap="none" anchor="ctr"/>
          <a:lstStyle/>
          <a:p>
            <a:pPr eaLnBrk="0" hangingPunct="0"/>
            <a:endParaRPr lang="en-US"/>
          </a:p>
        </p:txBody>
      </p:sp>
      <p:sp>
        <p:nvSpPr>
          <p:cNvPr id="83" name="Oval 28"/>
          <p:cNvSpPr>
            <a:spLocks noChangeAspect="1" noChangeArrowheads="1"/>
          </p:cNvSpPr>
          <p:nvPr/>
        </p:nvSpPr>
        <p:spPr bwMode="auto">
          <a:xfrm>
            <a:off x="3733800" y="4572000"/>
            <a:ext cx="608013" cy="541338"/>
          </a:xfrm>
          <a:prstGeom prst="ellipse">
            <a:avLst/>
          </a:prstGeom>
          <a:noFill/>
          <a:ln w="25400">
            <a:solidFill>
              <a:schemeClr val="tx1"/>
            </a:solidFill>
            <a:round/>
            <a:headEnd/>
            <a:tailEnd/>
          </a:ln>
        </p:spPr>
        <p:txBody>
          <a:bodyPr wrap="none" anchor="ctr"/>
          <a:lstStyle/>
          <a:p>
            <a:pPr eaLnBrk="0" hangingPunct="0"/>
            <a:endParaRPr lang="en-US"/>
          </a:p>
        </p:txBody>
      </p:sp>
      <p:sp>
        <p:nvSpPr>
          <p:cNvPr id="84" name="Text Box 87"/>
          <p:cNvSpPr txBox="1">
            <a:spLocks noChangeAspect="1" noChangeArrowheads="1"/>
          </p:cNvSpPr>
          <p:nvPr/>
        </p:nvSpPr>
        <p:spPr bwMode="auto">
          <a:xfrm>
            <a:off x="1066800" y="4648200"/>
            <a:ext cx="577402" cy="369332"/>
          </a:xfrm>
          <a:prstGeom prst="rect">
            <a:avLst/>
          </a:prstGeom>
          <a:noFill/>
          <a:ln w="9525">
            <a:noFill/>
            <a:miter lim="800000"/>
            <a:headEnd/>
            <a:tailEnd/>
          </a:ln>
        </p:spPr>
        <p:txBody>
          <a:bodyPr wrap="none">
            <a:spAutoFit/>
          </a:bodyPr>
          <a:lstStyle/>
          <a:p>
            <a:r>
              <a:rPr lang="en-US" sz="1800" dirty="0" smtClean="0">
                <a:latin typeface="Arial" charset="0"/>
              </a:rPr>
              <a:t>G</a:t>
            </a:r>
            <a:r>
              <a:rPr lang="en-US" sz="1800" baseline="-25000" dirty="0" smtClean="0">
                <a:latin typeface="Arial" charset="0"/>
              </a:rPr>
              <a:t>M1</a:t>
            </a:r>
            <a:endParaRPr lang="en-US" sz="1800" baseline="-25000" dirty="0">
              <a:latin typeface="Arial" charset="0"/>
            </a:endParaRPr>
          </a:p>
        </p:txBody>
      </p:sp>
      <p:sp>
        <p:nvSpPr>
          <p:cNvPr id="85" name="Text Box 88"/>
          <p:cNvSpPr txBox="1">
            <a:spLocks noChangeAspect="1" noChangeArrowheads="1"/>
          </p:cNvSpPr>
          <p:nvPr/>
        </p:nvSpPr>
        <p:spPr bwMode="auto">
          <a:xfrm>
            <a:off x="2209800" y="4648200"/>
            <a:ext cx="577402" cy="369332"/>
          </a:xfrm>
          <a:prstGeom prst="rect">
            <a:avLst/>
          </a:prstGeom>
          <a:noFill/>
          <a:ln w="9525">
            <a:noFill/>
            <a:miter lim="800000"/>
            <a:headEnd/>
            <a:tailEnd/>
          </a:ln>
        </p:spPr>
        <p:txBody>
          <a:bodyPr wrap="none">
            <a:spAutoFit/>
          </a:bodyPr>
          <a:lstStyle/>
          <a:p>
            <a:r>
              <a:rPr lang="en-US" sz="1800" dirty="0" smtClean="0">
                <a:latin typeface="Arial" charset="0"/>
              </a:rPr>
              <a:t>G</a:t>
            </a:r>
            <a:r>
              <a:rPr lang="en-US" sz="1800" baseline="-25000" dirty="0" smtClean="0">
                <a:latin typeface="Arial" charset="0"/>
              </a:rPr>
              <a:t>M2</a:t>
            </a:r>
            <a:endParaRPr lang="en-US" sz="1800" baseline="-25000" dirty="0">
              <a:latin typeface="Arial" charset="0"/>
            </a:endParaRPr>
          </a:p>
        </p:txBody>
      </p:sp>
      <p:sp>
        <p:nvSpPr>
          <p:cNvPr id="86" name="Text Box 89"/>
          <p:cNvSpPr txBox="1">
            <a:spLocks noChangeAspect="1" noChangeArrowheads="1"/>
          </p:cNvSpPr>
          <p:nvPr/>
        </p:nvSpPr>
        <p:spPr bwMode="auto">
          <a:xfrm>
            <a:off x="3810000" y="4648200"/>
            <a:ext cx="577402" cy="369332"/>
          </a:xfrm>
          <a:prstGeom prst="rect">
            <a:avLst/>
          </a:prstGeom>
          <a:noFill/>
          <a:ln w="9525">
            <a:noFill/>
            <a:miter lim="800000"/>
            <a:headEnd/>
            <a:tailEnd/>
          </a:ln>
        </p:spPr>
        <p:txBody>
          <a:bodyPr wrap="none">
            <a:spAutoFit/>
          </a:bodyPr>
          <a:lstStyle/>
          <a:p>
            <a:r>
              <a:rPr lang="en-US" sz="1800" dirty="0" err="1" smtClean="0">
                <a:latin typeface="Arial" charset="0"/>
              </a:rPr>
              <a:t>G</a:t>
            </a:r>
            <a:r>
              <a:rPr lang="en-US" sz="1800" baseline="-25000" dirty="0" err="1" smtClean="0">
                <a:latin typeface="Arial" charset="0"/>
              </a:rPr>
              <a:t>Mn</a:t>
            </a:r>
            <a:endParaRPr lang="en-US" sz="1800" baseline="-25000" dirty="0">
              <a:latin typeface="Arial" charset="0"/>
            </a:endParaRPr>
          </a:p>
        </p:txBody>
      </p:sp>
      <p:sp>
        <p:nvSpPr>
          <p:cNvPr id="95" name="Text Box 4"/>
          <p:cNvSpPr txBox="1">
            <a:spLocks noChangeAspect="1" noChangeArrowheads="1"/>
          </p:cNvSpPr>
          <p:nvPr/>
        </p:nvSpPr>
        <p:spPr bwMode="auto">
          <a:xfrm>
            <a:off x="4419599" y="1447800"/>
            <a:ext cx="410690" cy="369332"/>
          </a:xfrm>
          <a:prstGeom prst="rect">
            <a:avLst/>
          </a:prstGeom>
          <a:noFill/>
          <a:ln w="9525">
            <a:noFill/>
            <a:miter lim="800000"/>
            <a:headEnd/>
            <a:tailEnd/>
          </a:ln>
        </p:spPr>
        <p:txBody>
          <a:bodyPr wrap="none">
            <a:spAutoFit/>
          </a:bodyPr>
          <a:lstStyle/>
          <a:p>
            <a:r>
              <a:rPr lang="en-US" sz="1800" dirty="0" smtClean="0">
                <a:latin typeface="Arial" charset="0"/>
              </a:rPr>
              <a:t>F</a:t>
            </a:r>
            <a:r>
              <a:rPr lang="en-US" sz="1800" baseline="-25000" dirty="0" smtClean="0">
                <a:latin typeface="Arial" charset="0"/>
              </a:rPr>
              <a:t>1</a:t>
            </a:r>
            <a:endParaRPr lang="en-US" sz="1800" baseline="-25000" dirty="0">
              <a:latin typeface="Arial" charset="0"/>
            </a:endParaRPr>
          </a:p>
        </p:txBody>
      </p:sp>
      <p:sp>
        <p:nvSpPr>
          <p:cNvPr id="96" name="Oval 5"/>
          <p:cNvSpPr>
            <a:spLocks noChangeAspect="1" noChangeArrowheads="1"/>
          </p:cNvSpPr>
          <p:nvPr/>
        </p:nvSpPr>
        <p:spPr bwMode="auto">
          <a:xfrm>
            <a:off x="4343399" y="1371600"/>
            <a:ext cx="608012" cy="539750"/>
          </a:xfrm>
          <a:prstGeom prst="ellipse">
            <a:avLst/>
          </a:prstGeom>
          <a:noFill/>
          <a:ln w="25400">
            <a:solidFill>
              <a:schemeClr val="tx1"/>
            </a:solidFill>
            <a:round/>
            <a:headEnd/>
            <a:tailEnd/>
          </a:ln>
        </p:spPr>
        <p:txBody>
          <a:bodyPr wrap="none" anchor="ctr"/>
          <a:lstStyle/>
          <a:p>
            <a:pPr eaLnBrk="0" hangingPunct="0"/>
            <a:endParaRPr lang="en-US"/>
          </a:p>
        </p:txBody>
      </p:sp>
      <p:sp>
        <p:nvSpPr>
          <p:cNvPr id="97" name="Text Box 6"/>
          <p:cNvSpPr txBox="1">
            <a:spLocks noChangeAspect="1" noChangeArrowheads="1"/>
          </p:cNvSpPr>
          <p:nvPr/>
        </p:nvSpPr>
        <p:spPr bwMode="auto">
          <a:xfrm>
            <a:off x="5638799" y="1447800"/>
            <a:ext cx="410690" cy="369332"/>
          </a:xfrm>
          <a:prstGeom prst="rect">
            <a:avLst/>
          </a:prstGeom>
          <a:noFill/>
          <a:ln w="9525">
            <a:noFill/>
            <a:miter lim="800000"/>
            <a:headEnd/>
            <a:tailEnd/>
          </a:ln>
        </p:spPr>
        <p:txBody>
          <a:bodyPr wrap="none">
            <a:spAutoFit/>
          </a:bodyPr>
          <a:lstStyle/>
          <a:p>
            <a:r>
              <a:rPr lang="en-US" sz="1800" dirty="0" smtClean="0">
                <a:latin typeface="Arial" charset="0"/>
              </a:rPr>
              <a:t>F</a:t>
            </a:r>
            <a:r>
              <a:rPr lang="en-US" sz="1800" baseline="-25000" dirty="0" smtClean="0">
                <a:latin typeface="Arial" charset="0"/>
              </a:rPr>
              <a:t>2</a:t>
            </a:r>
            <a:endParaRPr lang="en-US" sz="1800" baseline="-25000" dirty="0">
              <a:latin typeface="Arial" charset="0"/>
            </a:endParaRPr>
          </a:p>
        </p:txBody>
      </p:sp>
      <p:sp>
        <p:nvSpPr>
          <p:cNvPr id="98" name="Oval 7"/>
          <p:cNvSpPr>
            <a:spLocks noChangeAspect="1" noChangeArrowheads="1"/>
          </p:cNvSpPr>
          <p:nvPr/>
        </p:nvSpPr>
        <p:spPr bwMode="auto">
          <a:xfrm>
            <a:off x="5562599" y="1371600"/>
            <a:ext cx="608012" cy="5397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99" name="AutoShape 8"/>
          <p:cNvCxnSpPr>
            <a:cxnSpLocks noChangeAspect="1" noChangeShapeType="1"/>
            <a:stCxn id="96" idx="6"/>
            <a:endCxn id="98" idx="2"/>
          </p:cNvCxnSpPr>
          <p:nvPr/>
        </p:nvCxnSpPr>
        <p:spPr bwMode="auto">
          <a:xfrm>
            <a:off x="4951411" y="1641475"/>
            <a:ext cx="611188" cy="1588"/>
          </a:xfrm>
          <a:prstGeom prst="straightConnector1">
            <a:avLst/>
          </a:prstGeom>
          <a:noFill/>
          <a:ln w="28575">
            <a:solidFill>
              <a:schemeClr val="tx1"/>
            </a:solidFill>
            <a:round/>
            <a:headEnd/>
            <a:tailEnd type="triangle" w="med" len="med"/>
          </a:ln>
        </p:spPr>
      </p:cxnSp>
      <p:cxnSp>
        <p:nvCxnSpPr>
          <p:cNvPr id="100" name="AutoShape 9"/>
          <p:cNvCxnSpPr>
            <a:cxnSpLocks noChangeAspect="1" noChangeShapeType="1"/>
          </p:cNvCxnSpPr>
          <p:nvPr/>
        </p:nvCxnSpPr>
        <p:spPr bwMode="auto">
          <a:xfrm>
            <a:off x="6172199" y="1676400"/>
            <a:ext cx="381000" cy="1588"/>
          </a:xfrm>
          <a:prstGeom prst="straightConnector1">
            <a:avLst/>
          </a:prstGeom>
          <a:noFill/>
          <a:ln w="28575">
            <a:solidFill>
              <a:schemeClr val="tx1"/>
            </a:solidFill>
            <a:round/>
            <a:headEnd/>
            <a:tailEnd type="triangle" w="med" len="med"/>
          </a:ln>
        </p:spPr>
      </p:cxnSp>
      <p:sp>
        <p:nvSpPr>
          <p:cNvPr id="101" name="Text Box 10"/>
          <p:cNvSpPr txBox="1">
            <a:spLocks noChangeAspect="1" noChangeArrowheads="1"/>
          </p:cNvSpPr>
          <p:nvPr/>
        </p:nvSpPr>
        <p:spPr bwMode="auto">
          <a:xfrm>
            <a:off x="7238999" y="1447800"/>
            <a:ext cx="410690" cy="369332"/>
          </a:xfrm>
          <a:prstGeom prst="rect">
            <a:avLst/>
          </a:prstGeom>
          <a:noFill/>
          <a:ln w="9525">
            <a:noFill/>
            <a:miter lim="800000"/>
            <a:headEnd/>
            <a:tailEnd/>
          </a:ln>
        </p:spPr>
        <p:txBody>
          <a:bodyPr wrap="none">
            <a:spAutoFit/>
          </a:bodyPr>
          <a:lstStyle/>
          <a:p>
            <a:r>
              <a:rPr lang="en-US" sz="1800" dirty="0" smtClean="0">
                <a:latin typeface="Arial" charset="0"/>
              </a:rPr>
              <a:t>F</a:t>
            </a:r>
            <a:r>
              <a:rPr lang="en-US" sz="1800" baseline="-25000" dirty="0" smtClean="0">
                <a:latin typeface="Arial" charset="0"/>
              </a:rPr>
              <a:t>n</a:t>
            </a:r>
            <a:endParaRPr lang="en-US" sz="1800" baseline="-25000" dirty="0">
              <a:latin typeface="Arial" charset="0"/>
            </a:endParaRPr>
          </a:p>
        </p:txBody>
      </p:sp>
      <p:sp>
        <p:nvSpPr>
          <p:cNvPr id="102" name="Oval 11"/>
          <p:cNvSpPr>
            <a:spLocks noChangeAspect="1" noChangeArrowheads="1"/>
          </p:cNvSpPr>
          <p:nvPr/>
        </p:nvSpPr>
        <p:spPr bwMode="auto">
          <a:xfrm>
            <a:off x="7162799" y="1371600"/>
            <a:ext cx="609600" cy="539750"/>
          </a:xfrm>
          <a:prstGeom prst="ellipse">
            <a:avLst/>
          </a:prstGeom>
          <a:noFill/>
          <a:ln w="25400">
            <a:solidFill>
              <a:schemeClr val="tx1"/>
            </a:solidFill>
            <a:round/>
            <a:headEnd/>
            <a:tailEnd/>
          </a:ln>
        </p:spPr>
        <p:txBody>
          <a:bodyPr wrap="none" anchor="ctr"/>
          <a:lstStyle/>
          <a:p>
            <a:pPr eaLnBrk="0" hangingPunct="0"/>
            <a:endParaRPr lang="en-US"/>
          </a:p>
        </p:txBody>
      </p:sp>
      <p:sp>
        <p:nvSpPr>
          <p:cNvPr id="103" name="Text Box 13"/>
          <p:cNvSpPr txBox="1">
            <a:spLocks noChangeAspect="1" noChangeArrowheads="1"/>
          </p:cNvSpPr>
          <p:nvPr/>
        </p:nvSpPr>
        <p:spPr bwMode="auto">
          <a:xfrm>
            <a:off x="6476999" y="1447800"/>
            <a:ext cx="412750" cy="366712"/>
          </a:xfrm>
          <a:prstGeom prst="rect">
            <a:avLst/>
          </a:prstGeom>
          <a:noFill/>
          <a:ln w="9525">
            <a:noFill/>
            <a:miter lim="800000"/>
            <a:headEnd/>
            <a:tailEnd/>
          </a:ln>
        </p:spPr>
        <p:txBody>
          <a:bodyPr wrap="none">
            <a:spAutoFit/>
          </a:bodyPr>
          <a:lstStyle/>
          <a:p>
            <a:r>
              <a:rPr lang="en-US" sz="1800" dirty="0">
                <a:latin typeface="Arial" charset="0"/>
              </a:rPr>
              <a:t>…</a:t>
            </a:r>
          </a:p>
        </p:txBody>
      </p:sp>
      <p:sp>
        <p:nvSpPr>
          <p:cNvPr id="104" name="Text Box 14"/>
          <p:cNvSpPr txBox="1">
            <a:spLocks noChangeAspect="1" noChangeArrowheads="1"/>
          </p:cNvSpPr>
          <p:nvPr/>
        </p:nvSpPr>
        <p:spPr bwMode="auto">
          <a:xfrm>
            <a:off x="4419599" y="2209800"/>
            <a:ext cx="436338" cy="369332"/>
          </a:xfrm>
          <a:prstGeom prst="rect">
            <a:avLst/>
          </a:prstGeom>
          <a:noFill/>
          <a:ln w="9525">
            <a:noFill/>
            <a:miter lim="800000"/>
            <a:headEnd/>
            <a:tailEnd/>
          </a:ln>
        </p:spPr>
        <p:txBody>
          <a:bodyPr wrap="none">
            <a:spAutoFit/>
          </a:bodyPr>
          <a:lstStyle/>
          <a:p>
            <a:r>
              <a:rPr lang="en-US" sz="1800" dirty="0" smtClean="0">
                <a:latin typeface="Arial" charset="0"/>
              </a:rPr>
              <a:t>H</a:t>
            </a:r>
            <a:r>
              <a:rPr lang="en-US" sz="1800" baseline="-25000" dirty="0" smtClean="0">
                <a:latin typeface="Arial" charset="0"/>
              </a:rPr>
              <a:t>1</a:t>
            </a:r>
            <a:endParaRPr lang="en-US" sz="1800" baseline="-25000" dirty="0">
              <a:latin typeface="Arial" charset="0"/>
            </a:endParaRPr>
          </a:p>
        </p:txBody>
      </p:sp>
      <p:sp>
        <p:nvSpPr>
          <p:cNvPr id="105" name="Oval 15"/>
          <p:cNvSpPr>
            <a:spLocks noChangeAspect="1" noChangeArrowheads="1"/>
          </p:cNvSpPr>
          <p:nvPr/>
        </p:nvSpPr>
        <p:spPr bwMode="auto">
          <a:xfrm>
            <a:off x="4343399" y="2133600"/>
            <a:ext cx="608012" cy="539750"/>
          </a:xfrm>
          <a:prstGeom prst="ellipse">
            <a:avLst/>
          </a:prstGeom>
          <a:noFill/>
          <a:ln w="25400">
            <a:solidFill>
              <a:schemeClr val="tx1"/>
            </a:solidFill>
            <a:round/>
            <a:headEnd/>
            <a:tailEnd/>
          </a:ln>
        </p:spPr>
        <p:txBody>
          <a:bodyPr wrap="none" anchor="ctr"/>
          <a:lstStyle/>
          <a:p>
            <a:pPr eaLnBrk="0" hangingPunct="0"/>
            <a:endParaRPr lang="en-US"/>
          </a:p>
        </p:txBody>
      </p:sp>
      <p:sp>
        <p:nvSpPr>
          <p:cNvPr id="106" name="Text Box 16"/>
          <p:cNvSpPr txBox="1">
            <a:spLocks noChangeAspect="1" noChangeArrowheads="1"/>
          </p:cNvSpPr>
          <p:nvPr/>
        </p:nvSpPr>
        <p:spPr bwMode="auto">
          <a:xfrm>
            <a:off x="5638799" y="2209800"/>
            <a:ext cx="436338" cy="369332"/>
          </a:xfrm>
          <a:prstGeom prst="rect">
            <a:avLst/>
          </a:prstGeom>
          <a:noFill/>
          <a:ln w="9525">
            <a:noFill/>
            <a:miter lim="800000"/>
            <a:headEnd/>
            <a:tailEnd/>
          </a:ln>
        </p:spPr>
        <p:txBody>
          <a:bodyPr wrap="none">
            <a:spAutoFit/>
          </a:bodyPr>
          <a:lstStyle/>
          <a:p>
            <a:r>
              <a:rPr lang="en-US" sz="1800" dirty="0" smtClean="0">
                <a:latin typeface="Arial" charset="0"/>
              </a:rPr>
              <a:t>H</a:t>
            </a:r>
            <a:r>
              <a:rPr lang="en-US" sz="1800" baseline="-25000" dirty="0" smtClean="0">
                <a:latin typeface="Arial" charset="0"/>
              </a:rPr>
              <a:t>2</a:t>
            </a:r>
            <a:endParaRPr lang="en-US" sz="1800" baseline="-25000" dirty="0">
              <a:latin typeface="Arial" charset="0"/>
            </a:endParaRPr>
          </a:p>
        </p:txBody>
      </p:sp>
      <p:sp>
        <p:nvSpPr>
          <p:cNvPr id="107" name="Oval 17"/>
          <p:cNvSpPr>
            <a:spLocks noChangeAspect="1" noChangeArrowheads="1"/>
          </p:cNvSpPr>
          <p:nvPr/>
        </p:nvSpPr>
        <p:spPr bwMode="auto">
          <a:xfrm>
            <a:off x="5562599" y="2133600"/>
            <a:ext cx="608012" cy="539750"/>
          </a:xfrm>
          <a:prstGeom prst="ellipse">
            <a:avLst/>
          </a:prstGeom>
          <a:noFill/>
          <a:ln w="25400">
            <a:solidFill>
              <a:schemeClr val="tx1"/>
            </a:solidFill>
            <a:round/>
            <a:headEnd/>
            <a:tailEnd/>
          </a:ln>
        </p:spPr>
        <p:txBody>
          <a:bodyPr wrap="none" anchor="ctr"/>
          <a:lstStyle/>
          <a:p>
            <a:pPr eaLnBrk="0" hangingPunct="0"/>
            <a:endParaRPr lang="en-US"/>
          </a:p>
        </p:txBody>
      </p:sp>
      <p:sp>
        <p:nvSpPr>
          <p:cNvPr id="108" name="Text Box 18"/>
          <p:cNvSpPr txBox="1">
            <a:spLocks noChangeAspect="1" noChangeArrowheads="1"/>
          </p:cNvSpPr>
          <p:nvPr/>
        </p:nvSpPr>
        <p:spPr bwMode="auto">
          <a:xfrm>
            <a:off x="7238999" y="2209800"/>
            <a:ext cx="436338" cy="369332"/>
          </a:xfrm>
          <a:prstGeom prst="rect">
            <a:avLst/>
          </a:prstGeom>
          <a:noFill/>
          <a:ln w="9525">
            <a:noFill/>
            <a:miter lim="800000"/>
            <a:headEnd/>
            <a:tailEnd/>
          </a:ln>
        </p:spPr>
        <p:txBody>
          <a:bodyPr wrap="none">
            <a:spAutoFit/>
          </a:bodyPr>
          <a:lstStyle/>
          <a:p>
            <a:r>
              <a:rPr lang="en-US" sz="1800" dirty="0" err="1" smtClean="0">
                <a:latin typeface="Arial" charset="0"/>
              </a:rPr>
              <a:t>H</a:t>
            </a:r>
            <a:r>
              <a:rPr lang="en-US" sz="1800" baseline="-25000" dirty="0" err="1" smtClean="0">
                <a:latin typeface="Arial" charset="0"/>
              </a:rPr>
              <a:t>n</a:t>
            </a:r>
            <a:endParaRPr lang="en-US" sz="1800" baseline="-25000" dirty="0">
              <a:latin typeface="Arial" charset="0"/>
            </a:endParaRPr>
          </a:p>
        </p:txBody>
      </p:sp>
      <p:sp>
        <p:nvSpPr>
          <p:cNvPr id="109" name="Oval 19"/>
          <p:cNvSpPr>
            <a:spLocks noChangeAspect="1" noChangeArrowheads="1"/>
          </p:cNvSpPr>
          <p:nvPr/>
        </p:nvSpPr>
        <p:spPr bwMode="auto">
          <a:xfrm>
            <a:off x="7162799" y="2133600"/>
            <a:ext cx="609600" cy="539750"/>
          </a:xfrm>
          <a:prstGeom prst="ellipse">
            <a:avLst/>
          </a:prstGeom>
          <a:noFill/>
          <a:ln w="25400">
            <a:solidFill>
              <a:schemeClr val="tx1"/>
            </a:solidFill>
            <a:round/>
            <a:headEnd/>
            <a:tailEnd/>
          </a:ln>
        </p:spPr>
        <p:txBody>
          <a:bodyPr wrap="none" anchor="ctr"/>
          <a:lstStyle/>
          <a:p>
            <a:pPr eaLnBrk="0" hangingPunct="0"/>
            <a:endParaRPr lang="en-US"/>
          </a:p>
        </p:txBody>
      </p:sp>
      <p:sp>
        <p:nvSpPr>
          <p:cNvPr id="132" name="Text Box 44"/>
          <p:cNvSpPr txBox="1">
            <a:spLocks noChangeAspect="1" noChangeArrowheads="1"/>
          </p:cNvSpPr>
          <p:nvPr/>
        </p:nvSpPr>
        <p:spPr bwMode="auto">
          <a:xfrm>
            <a:off x="1752600" y="2971800"/>
            <a:ext cx="461986" cy="369332"/>
          </a:xfrm>
          <a:prstGeom prst="rect">
            <a:avLst/>
          </a:prstGeom>
          <a:noFill/>
          <a:ln w="9525">
            <a:noFill/>
            <a:miter lim="800000"/>
            <a:headEnd/>
            <a:tailEnd/>
          </a:ln>
        </p:spPr>
        <p:txBody>
          <a:bodyPr wrap="none">
            <a:spAutoFit/>
          </a:bodyPr>
          <a:lstStyle/>
          <a:p>
            <a:r>
              <a:rPr lang="en-US" sz="1800" dirty="0" smtClean="0">
                <a:latin typeface="Arial" charset="0"/>
              </a:rPr>
              <a:t>F‘</a:t>
            </a:r>
            <a:r>
              <a:rPr lang="en-US" sz="1800" baseline="-25000" dirty="0" smtClean="0">
                <a:latin typeface="Arial" charset="0"/>
              </a:rPr>
              <a:t>2</a:t>
            </a:r>
            <a:endParaRPr lang="en-US" sz="1800" baseline="-25000" dirty="0">
              <a:latin typeface="Arial" charset="0"/>
            </a:endParaRPr>
          </a:p>
        </p:txBody>
      </p:sp>
      <p:sp>
        <p:nvSpPr>
          <p:cNvPr id="133" name="Oval 45"/>
          <p:cNvSpPr>
            <a:spLocks noChangeAspect="1" noChangeArrowheads="1"/>
          </p:cNvSpPr>
          <p:nvPr/>
        </p:nvSpPr>
        <p:spPr bwMode="auto">
          <a:xfrm>
            <a:off x="1752600" y="2895600"/>
            <a:ext cx="533400" cy="541338"/>
          </a:xfrm>
          <a:prstGeom prst="ellipse">
            <a:avLst/>
          </a:prstGeom>
          <a:noFill/>
          <a:ln w="25400">
            <a:solidFill>
              <a:schemeClr val="tx1"/>
            </a:solidFill>
            <a:round/>
            <a:headEnd/>
            <a:tailEnd/>
          </a:ln>
        </p:spPr>
        <p:txBody>
          <a:bodyPr wrap="none" anchor="ctr"/>
          <a:lstStyle/>
          <a:p>
            <a:pPr eaLnBrk="0" hangingPunct="0"/>
            <a:endParaRPr lang="en-US"/>
          </a:p>
        </p:txBody>
      </p:sp>
      <p:sp>
        <p:nvSpPr>
          <p:cNvPr id="134" name="Text Box 44"/>
          <p:cNvSpPr txBox="1">
            <a:spLocks noChangeAspect="1" noChangeArrowheads="1"/>
          </p:cNvSpPr>
          <p:nvPr/>
        </p:nvSpPr>
        <p:spPr bwMode="auto">
          <a:xfrm>
            <a:off x="3200400" y="2971799"/>
            <a:ext cx="527050" cy="369332"/>
          </a:xfrm>
          <a:prstGeom prst="rect">
            <a:avLst/>
          </a:prstGeom>
          <a:noFill/>
          <a:ln w="9525">
            <a:noFill/>
            <a:miter lim="800000"/>
            <a:headEnd/>
            <a:tailEnd/>
          </a:ln>
        </p:spPr>
        <p:txBody>
          <a:bodyPr wrap="square">
            <a:spAutoFit/>
          </a:bodyPr>
          <a:lstStyle/>
          <a:p>
            <a:r>
              <a:rPr lang="en-US" sz="1800" dirty="0" err="1" smtClean="0">
                <a:latin typeface="Arial" charset="0"/>
              </a:rPr>
              <a:t>F'</a:t>
            </a:r>
            <a:r>
              <a:rPr lang="en-US" sz="1800" baseline="-25000" dirty="0" err="1" smtClean="0">
                <a:latin typeface="Arial" charset="0"/>
              </a:rPr>
              <a:t>n</a:t>
            </a:r>
            <a:endParaRPr lang="en-US" sz="1800" baseline="-25000" dirty="0">
              <a:latin typeface="Arial" charset="0"/>
            </a:endParaRPr>
          </a:p>
        </p:txBody>
      </p:sp>
      <p:sp>
        <p:nvSpPr>
          <p:cNvPr id="135" name="Oval 45"/>
          <p:cNvSpPr>
            <a:spLocks noChangeAspect="1" noChangeArrowheads="1"/>
          </p:cNvSpPr>
          <p:nvPr/>
        </p:nvSpPr>
        <p:spPr bwMode="auto">
          <a:xfrm>
            <a:off x="3124200" y="2895600"/>
            <a:ext cx="609600" cy="541338"/>
          </a:xfrm>
          <a:prstGeom prst="ellipse">
            <a:avLst/>
          </a:prstGeom>
          <a:noFill/>
          <a:ln w="25400">
            <a:solidFill>
              <a:schemeClr val="tx1"/>
            </a:solidFill>
            <a:round/>
            <a:headEnd/>
            <a:tailEnd/>
          </a:ln>
        </p:spPr>
        <p:txBody>
          <a:bodyPr wrap="none" anchor="ctr"/>
          <a:lstStyle/>
          <a:p>
            <a:pPr eaLnBrk="0" hangingPunct="0"/>
            <a:endParaRPr lang="en-US"/>
          </a:p>
        </p:txBody>
      </p:sp>
      <p:cxnSp>
        <p:nvCxnSpPr>
          <p:cNvPr id="141" name="AutoShape 9"/>
          <p:cNvCxnSpPr>
            <a:cxnSpLocks noChangeAspect="1" noChangeShapeType="1"/>
            <a:stCxn id="133" idx="6"/>
          </p:cNvCxnSpPr>
          <p:nvPr/>
        </p:nvCxnSpPr>
        <p:spPr bwMode="auto">
          <a:xfrm flipV="1">
            <a:off x="2286000" y="3149732"/>
            <a:ext cx="381000" cy="16537"/>
          </a:xfrm>
          <a:prstGeom prst="straightConnector1">
            <a:avLst/>
          </a:prstGeom>
          <a:noFill/>
          <a:ln w="28575">
            <a:solidFill>
              <a:schemeClr val="tx1"/>
            </a:solidFill>
            <a:round/>
            <a:headEnd/>
            <a:tailEnd type="triangle" w="med" len="med"/>
          </a:ln>
        </p:spPr>
      </p:cxnSp>
      <p:sp>
        <p:nvSpPr>
          <p:cNvPr id="147" name="Text Box 13"/>
          <p:cNvSpPr txBox="1">
            <a:spLocks noChangeAspect="1" noChangeArrowheads="1"/>
          </p:cNvSpPr>
          <p:nvPr/>
        </p:nvSpPr>
        <p:spPr bwMode="auto">
          <a:xfrm>
            <a:off x="2590800" y="2895600"/>
            <a:ext cx="412750" cy="366712"/>
          </a:xfrm>
          <a:prstGeom prst="rect">
            <a:avLst/>
          </a:prstGeom>
          <a:noFill/>
          <a:ln w="9525">
            <a:noFill/>
            <a:miter lim="800000"/>
            <a:headEnd/>
            <a:tailEnd/>
          </a:ln>
        </p:spPr>
        <p:txBody>
          <a:bodyPr wrap="none">
            <a:spAutoFit/>
          </a:bodyPr>
          <a:lstStyle/>
          <a:p>
            <a:r>
              <a:rPr lang="en-US" sz="1800" dirty="0">
                <a:latin typeface="Arial" charset="0"/>
              </a:rPr>
              <a:t>…</a:t>
            </a:r>
          </a:p>
        </p:txBody>
      </p:sp>
      <p:cxnSp>
        <p:nvCxnSpPr>
          <p:cNvPr id="149" name="AutoShape 12"/>
          <p:cNvCxnSpPr>
            <a:cxnSpLocks noChangeAspect="1" noChangeShapeType="1"/>
            <a:endCxn id="135" idx="2"/>
          </p:cNvCxnSpPr>
          <p:nvPr/>
        </p:nvCxnSpPr>
        <p:spPr bwMode="auto">
          <a:xfrm flipV="1">
            <a:off x="2895600" y="3166269"/>
            <a:ext cx="228600" cy="1588"/>
          </a:xfrm>
          <a:prstGeom prst="straightConnector1">
            <a:avLst/>
          </a:prstGeom>
          <a:noFill/>
          <a:ln w="28575">
            <a:solidFill>
              <a:schemeClr val="tx1"/>
            </a:solidFill>
            <a:round/>
            <a:headEnd/>
            <a:tailEnd type="triangle" w="med" len="med"/>
          </a:ln>
        </p:spPr>
      </p:cxnSp>
      <p:sp>
        <p:nvSpPr>
          <p:cNvPr id="159" name="Rectangle 3"/>
          <p:cNvSpPr>
            <a:spLocks noChangeAspect="1" noChangeArrowheads="1"/>
          </p:cNvSpPr>
          <p:nvPr/>
        </p:nvSpPr>
        <p:spPr bwMode="auto">
          <a:xfrm>
            <a:off x="4267200" y="2819400"/>
            <a:ext cx="3505200" cy="1447799"/>
          </a:xfrm>
          <a:prstGeom prst="rect">
            <a:avLst/>
          </a:prstGeom>
          <a:solidFill>
            <a:srgbClr val="FFCC99">
              <a:alpha val="49804"/>
            </a:srgbClr>
          </a:solidFill>
          <a:ln w="15875" cap="rnd">
            <a:solidFill>
              <a:schemeClr val="tx1"/>
            </a:solidFill>
            <a:prstDash val="sysDot"/>
            <a:miter lim="800000"/>
            <a:headEnd/>
            <a:tailEnd/>
          </a:ln>
        </p:spPr>
        <p:txBody>
          <a:bodyPr wrap="none" anchor="ctr"/>
          <a:lstStyle/>
          <a:p>
            <a:pPr eaLnBrk="0" hangingPunct="0"/>
            <a:endParaRPr lang="en-US"/>
          </a:p>
        </p:txBody>
      </p:sp>
      <p:cxnSp>
        <p:nvCxnSpPr>
          <p:cNvPr id="160" name="AutoShape 46"/>
          <p:cNvCxnSpPr>
            <a:cxnSpLocks noChangeAspect="1" noChangeShapeType="1"/>
            <a:stCxn id="172" idx="3"/>
            <a:endCxn id="171" idx="2"/>
          </p:cNvCxnSpPr>
          <p:nvPr/>
        </p:nvCxnSpPr>
        <p:spPr bwMode="auto">
          <a:xfrm>
            <a:off x="6889749" y="3155156"/>
            <a:ext cx="273050" cy="10319"/>
          </a:xfrm>
          <a:prstGeom prst="straightConnector1">
            <a:avLst/>
          </a:prstGeom>
          <a:noFill/>
          <a:ln w="28575">
            <a:solidFill>
              <a:schemeClr val="tx1"/>
            </a:solidFill>
            <a:round/>
            <a:headEnd/>
            <a:tailEnd type="triangle" w="med" len="med"/>
          </a:ln>
        </p:spPr>
      </p:cxnSp>
      <p:cxnSp>
        <p:nvCxnSpPr>
          <p:cNvPr id="161" name="AutoShape 54"/>
          <p:cNvCxnSpPr>
            <a:cxnSpLocks noChangeAspect="1" noChangeShapeType="1"/>
            <a:endCxn id="174" idx="0"/>
          </p:cNvCxnSpPr>
          <p:nvPr/>
        </p:nvCxnSpPr>
        <p:spPr bwMode="auto">
          <a:xfrm rot="5400000">
            <a:off x="4534297" y="3542108"/>
            <a:ext cx="228600" cy="2384"/>
          </a:xfrm>
          <a:prstGeom prst="straightConnector1">
            <a:avLst/>
          </a:prstGeom>
          <a:noFill/>
          <a:ln w="28575">
            <a:solidFill>
              <a:schemeClr val="tx1"/>
            </a:solidFill>
            <a:round/>
            <a:headEnd/>
            <a:tailEnd type="triangle" w="med" len="med"/>
          </a:ln>
        </p:spPr>
      </p:cxnSp>
      <p:cxnSp>
        <p:nvCxnSpPr>
          <p:cNvPr id="162" name="AutoShape 55"/>
          <p:cNvCxnSpPr>
            <a:cxnSpLocks noChangeAspect="1" noChangeShapeType="1"/>
            <a:endCxn id="178" idx="0"/>
          </p:cNvCxnSpPr>
          <p:nvPr/>
        </p:nvCxnSpPr>
        <p:spPr bwMode="auto">
          <a:xfrm rot="5400000">
            <a:off x="7354094" y="3542506"/>
            <a:ext cx="228600" cy="1589"/>
          </a:xfrm>
          <a:prstGeom prst="straightConnector1">
            <a:avLst/>
          </a:prstGeom>
          <a:noFill/>
          <a:ln w="28575">
            <a:solidFill>
              <a:schemeClr val="tx1"/>
            </a:solidFill>
            <a:round/>
            <a:headEnd/>
            <a:tailEnd type="triangle" w="med" len="med"/>
          </a:ln>
        </p:spPr>
      </p:cxnSp>
      <p:cxnSp>
        <p:nvCxnSpPr>
          <p:cNvPr id="163" name="AutoShape 56"/>
          <p:cNvCxnSpPr>
            <a:cxnSpLocks noChangeAspect="1" noChangeShapeType="1"/>
            <a:endCxn id="176" idx="0"/>
          </p:cNvCxnSpPr>
          <p:nvPr/>
        </p:nvCxnSpPr>
        <p:spPr bwMode="auto">
          <a:xfrm rot="5400000">
            <a:off x="5753497" y="3542109"/>
            <a:ext cx="228600" cy="2383"/>
          </a:xfrm>
          <a:prstGeom prst="straightConnector1">
            <a:avLst/>
          </a:prstGeom>
          <a:noFill/>
          <a:ln w="28575">
            <a:solidFill>
              <a:schemeClr val="tx1"/>
            </a:solidFill>
            <a:round/>
            <a:headEnd/>
            <a:tailEnd type="triangle" w="med" len="med"/>
          </a:ln>
        </p:spPr>
      </p:cxnSp>
      <p:sp>
        <p:nvSpPr>
          <p:cNvPr id="164" name="Text Box 4"/>
          <p:cNvSpPr txBox="1">
            <a:spLocks noChangeAspect="1" noChangeArrowheads="1"/>
          </p:cNvSpPr>
          <p:nvPr/>
        </p:nvSpPr>
        <p:spPr bwMode="auto">
          <a:xfrm>
            <a:off x="4419599" y="2971800"/>
            <a:ext cx="461986" cy="369332"/>
          </a:xfrm>
          <a:prstGeom prst="rect">
            <a:avLst/>
          </a:prstGeom>
          <a:noFill/>
          <a:ln w="9525">
            <a:noFill/>
            <a:miter lim="800000"/>
            <a:headEnd/>
            <a:tailEnd/>
          </a:ln>
        </p:spPr>
        <p:txBody>
          <a:bodyPr wrap="none">
            <a:spAutoFit/>
          </a:bodyPr>
          <a:lstStyle/>
          <a:p>
            <a:r>
              <a:rPr lang="en-US" sz="1800" dirty="0" smtClean="0">
                <a:latin typeface="Arial" charset="0"/>
              </a:rPr>
              <a:t>F’</a:t>
            </a:r>
            <a:r>
              <a:rPr lang="en-US" sz="1800" baseline="-25000" dirty="0" smtClean="0">
                <a:latin typeface="Arial" charset="0"/>
              </a:rPr>
              <a:t>1</a:t>
            </a:r>
            <a:endParaRPr lang="en-US" sz="1800" baseline="-25000" dirty="0">
              <a:latin typeface="Arial" charset="0"/>
            </a:endParaRPr>
          </a:p>
        </p:txBody>
      </p:sp>
      <p:sp>
        <p:nvSpPr>
          <p:cNvPr id="165" name="Oval 5"/>
          <p:cNvSpPr>
            <a:spLocks noChangeAspect="1" noChangeArrowheads="1"/>
          </p:cNvSpPr>
          <p:nvPr/>
        </p:nvSpPr>
        <p:spPr bwMode="auto">
          <a:xfrm>
            <a:off x="4343399" y="2895600"/>
            <a:ext cx="608012" cy="539750"/>
          </a:xfrm>
          <a:prstGeom prst="ellipse">
            <a:avLst/>
          </a:prstGeom>
          <a:noFill/>
          <a:ln w="25400">
            <a:solidFill>
              <a:schemeClr val="tx1"/>
            </a:solidFill>
            <a:round/>
            <a:headEnd/>
            <a:tailEnd/>
          </a:ln>
        </p:spPr>
        <p:txBody>
          <a:bodyPr wrap="none" anchor="ctr"/>
          <a:lstStyle/>
          <a:p>
            <a:pPr eaLnBrk="0" hangingPunct="0"/>
            <a:endParaRPr lang="en-US"/>
          </a:p>
        </p:txBody>
      </p:sp>
      <p:sp>
        <p:nvSpPr>
          <p:cNvPr id="166" name="Text Box 6"/>
          <p:cNvSpPr txBox="1">
            <a:spLocks noChangeAspect="1" noChangeArrowheads="1"/>
          </p:cNvSpPr>
          <p:nvPr/>
        </p:nvSpPr>
        <p:spPr bwMode="auto">
          <a:xfrm>
            <a:off x="5638799" y="2971800"/>
            <a:ext cx="461986" cy="369332"/>
          </a:xfrm>
          <a:prstGeom prst="rect">
            <a:avLst/>
          </a:prstGeom>
          <a:noFill/>
          <a:ln w="9525">
            <a:noFill/>
            <a:miter lim="800000"/>
            <a:headEnd/>
            <a:tailEnd/>
          </a:ln>
        </p:spPr>
        <p:txBody>
          <a:bodyPr wrap="none">
            <a:spAutoFit/>
          </a:bodyPr>
          <a:lstStyle/>
          <a:p>
            <a:r>
              <a:rPr lang="en-US" sz="1800" dirty="0" smtClean="0">
                <a:latin typeface="Arial" charset="0"/>
              </a:rPr>
              <a:t>F’</a:t>
            </a:r>
            <a:r>
              <a:rPr lang="en-US" sz="1800" baseline="-25000" dirty="0" smtClean="0">
                <a:latin typeface="Arial" charset="0"/>
              </a:rPr>
              <a:t>2</a:t>
            </a:r>
            <a:endParaRPr lang="en-US" sz="1800" baseline="-25000" dirty="0">
              <a:latin typeface="Arial" charset="0"/>
            </a:endParaRPr>
          </a:p>
        </p:txBody>
      </p:sp>
      <p:sp>
        <p:nvSpPr>
          <p:cNvPr id="167" name="Oval 7"/>
          <p:cNvSpPr>
            <a:spLocks noChangeAspect="1" noChangeArrowheads="1"/>
          </p:cNvSpPr>
          <p:nvPr/>
        </p:nvSpPr>
        <p:spPr bwMode="auto">
          <a:xfrm>
            <a:off x="5562599" y="2895600"/>
            <a:ext cx="608012" cy="5397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168" name="AutoShape 8"/>
          <p:cNvCxnSpPr>
            <a:cxnSpLocks noChangeAspect="1" noChangeShapeType="1"/>
            <a:stCxn id="165" idx="6"/>
            <a:endCxn id="167" idx="2"/>
          </p:cNvCxnSpPr>
          <p:nvPr/>
        </p:nvCxnSpPr>
        <p:spPr bwMode="auto">
          <a:xfrm>
            <a:off x="4951411" y="3165475"/>
            <a:ext cx="611188" cy="1588"/>
          </a:xfrm>
          <a:prstGeom prst="straightConnector1">
            <a:avLst/>
          </a:prstGeom>
          <a:noFill/>
          <a:ln w="28575">
            <a:solidFill>
              <a:schemeClr val="tx1"/>
            </a:solidFill>
            <a:round/>
            <a:headEnd/>
            <a:tailEnd type="triangle" w="med" len="med"/>
          </a:ln>
        </p:spPr>
      </p:cxnSp>
      <p:cxnSp>
        <p:nvCxnSpPr>
          <p:cNvPr id="169" name="AutoShape 9"/>
          <p:cNvCxnSpPr>
            <a:cxnSpLocks noChangeAspect="1" noChangeShapeType="1"/>
          </p:cNvCxnSpPr>
          <p:nvPr/>
        </p:nvCxnSpPr>
        <p:spPr bwMode="auto">
          <a:xfrm>
            <a:off x="6172199" y="3200400"/>
            <a:ext cx="381000" cy="1588"/>
          </a:xfrm>
          <a:prstGeom prst="straightConnector1">
            <a:avLst/>
          </a:prstGeom>
          <a:noFill/>
          <a:ln w="28575">
            <a:solidFill>
              <a:schemeClr val="tx1"/>
            </a:solidFill>
            <a:round/>
            <a:headEnd/>
            <a:tailEnd type="triangle" w="med" len="med"/>
          </a:ln>
        </p:spPr>
      </p:cxnSp>
      <p:sp>
        <p:nvSpPr>
          <p:cNvPr id="170" name="Text Box 10"/>
          <p:cNvSpPr txBox="1">
            <a:spLocks noChangeAspect="1" noChangeArrowheads="1"/>
          </p:cNvSpPr>
          <p:nvPr/>
        </p:nvSpPr>
        <p:spPr bwMode="auto">
          <a:xfrm>
            <a:off x="7238999" y="2971800"/>
            <a:ext cx="461986" cy="369332"/>
          </a:xfrm>
          <a:prstGeom prst="rect">
            <a:avLst/>
          </a:prstGeom>
          <a:noFill/>
          <a:ln w="9525">
            <a:noFill/>
            <a:miter lim="800000"/>
            <a:headEnd/>
            <a:tailEnd/>
          </a:ln>
        </p:spPr>
        <p:txBody>
          <a:bodyPr wrap="none">
            <a:spAutoFit/>
          </a:bodyPr>
          <a:lstStyle/>
          <a:p>
            <a:r>
              <a:rPr lang="en-US" sz="1800" dirty="0" err="1" smtClean="0">
                <a:latin typeface="Arial" charset="0"/>
              </a:rPr>
              <a:t>F’</a:t>
            </a:r>
            <a:r>
              <a:rPr lang="en-US" sz="1800" baseline="-25000" dirty="0" err="1" smtClean="0">
                <a:latin typeface="Arial" charset="0"/>
              </a:rPr>
              <a:t>n</a:t>
            </a:r>
            <a:endParaRPr lang="en-US" sz="1800" baseline="-25000" dirty="0">
              <a:latin typeface="Arial" charset="0"/>
            </a:endParaRPr>
          </a:p>
        </p:txBody>
      </p:sp>
      <p:sp>
        <p:nvSpPr>
          <p:cNvPr id="171" name="Oval 11"/>
          <p:cNvSpPr>
            <a:spLocks noChangeAspect="1" noChangeArrowheads="1"/>
          </p:cNvSpPr>
          <p:nvPr/>
        </p:nvSpPr>
        <p:spPr bwMode="auto">
          <a:xfrm>
            <a:off x="7162799" y="2895600"/>
            <a:ext cx="609600" cy="539750"/>
          </a:xfrm>
          <a:prstGeom prst="ellipse">
            <a:avLst/>
          </a:prstGeom>
          <a:noFill/>
          <a:ln w="25400">
            <a:solidFill>
              <a:schemeClr val="tx1"/>
            </a:solidFill>
            <a:round/>
            <a:headEnd/>
            <a:tailEnd/>
          </a:ln>
        </p:spPr>
        <p:txBody>
          <a:bodyPr wrap="none" anchor="ctr"/>
          <a:lstStyle/>
          <a:p>
            <a:pPr eaLnBrk="0" hangingPunct="0"/>
            <a:endParaRPr lang="en-US"/>
          </a:p>
        </p:txBody>
      </p:sp>
      <p:sp>
        <p:nvSpPr>
          <p:cNvPr id="172" name="Text Box 13"/>
          <p:cNvSpPr txBox="1">
            <a:spLocks noChangeAspect="1" noChangeArrowheads="1"/>
          </p:cNvSpPr>
          <p:nvPr/>
        </p:nvSpPr>
        <p:spPr bwMode="auto">
          <a:xfrm>
            <a:off x="6476999" y="2971800"/>
            <a:ext cx="412750" cy="366712"/>
          </a:xfrm>
          <a:prstGeom prst="rect">
            <a:avLst/>
          </a:prstGeom>
          <a:noFill/>
          <a:ln w="9525">
            <a:noFill/>
            <a:miter lim="800000"/>
            <a:headEnd/>
            <a:tailEnd/>
          </a:ln>
        </p:spPr>
        <p:txBody>
          <a:bodyPr wrap="none">
            <a:spAutoFit/>
          </a:bodyPr>
          <a:lstStyle/>
          <a:p>
            <a:r>
              <a:rPr lang="en-US" sz="1800" dirty="0">
                <a:latin typeface="Arial" charset="0"/>
              </a:rPr>
              <a:t>…</a:t>
            </a:r>
          </a:p>
        </p:txBody>
      </p:sp>
      <p:sp>
        <p:nvSpPr>
          <p:cNvPr id="173" name="Text Box 14"/>
          <p:cNvSpPr txBox="1">
            <a:spLocks noChangeAspect="1" noChangeArrowheads="1"/>
          </p:cNvSpPr>
          <p:nvPr/>
        </p:nvSpPr>
        <p:spPr bwMode="auto">
          <a:xfrm>
            <a:off x="4419599" y="3733800"/>
            <a:ext cx="487634" cy="369332"/>
          </a:xfrm>
          <a:prstGeom prst="rect">
            <a:avLst/>
          </a:prstGeom>
          <a:noFill/>
          <a:ln w="9525">
            <a:noFill/>
            <a:miter lim="800000"/>
            <a:headEnd/>
            <a:tailEnd/>
          </a:ln>
        </p:spPr>
        <p:txBody>
          <a:bodyPr wrap="none">
            <a:spAutoFit/>
          </a:bodyPr>
          <a:lstStyle/>
          <a:p>
            <a:r>
              <a:rPr lang="en-US" sz="1800" dirty="0" smtClean="0">
                <a:latin typeface="Arial" charset="0"/>
              </a:rPr>
              <a:t>H’</a:t>
            </a:r>
            <a:r>
              <a:rPr lang="en-US" sz="1800" baseline="-25000" dirty="0" smtClean="0">
                <a:latin typeface="Arial" charset="0"/>
              </a:rPr>
              <a:t>1</a:t>
            </a:r>
            <a:endParaRPr lang="en-US" sz="1800" baseline="-25000" dirty="0">
              <a:latin typeface="Arial" charset="0"/>
            </a:endParaRPr>
          </a:p>
        </p:txBody>
      </p:sp>
      <p:sp>
        <p:nvSpPr>
          <p:cNvPr id="174" name="Oval 15"/>
          <p:cNvSpPr>
            <a:spLocks noChangeAspect="1" noChangeArrowheads="1"/>
          </p:cNvSpPr>
          <p:nvPr/>
        </p:nvSpPr>
        <p:spPr bwMode="auto">
          <a:xfrm>
            <a:off x="4343399" y="3657600"/>
            <a:ext cx="608012" cy="539750"/>
          </a:xfrm>
          <a:prstGeom prst="ellipse">
            <a:avLst/>
          </a:prstGeom>
          <a:noFill/>
          <a:ln w="25400">
            <a:solidFill>
              <a:schemeClr val="tx1"/>
            </a:solidFill>
            <a:round/>
            <a:headEnd/>
            <a:tailEnd/>
          </a:ln>
        </p:spPr>
        <p:txBody>
          <a:bodyPr wrap="none" anchor="ctr"/>
          <a:lstStyle/>
          <a:p>
            <a:pPr eaLnBrk="0" hangingPunct="0"/>
            <a:endParaRPr lang="en-US"/>
          </a:p>
        </p:txBody>
      </p:sp>
      <p:sp>
        <p:nvSpPr>
          <p:cNvPr id="175" name="Text Box 16"/>
          <p:cNvSpPr txBox="1">
            <a:spLocks noChangeAspect="1" noChangeArrowheads="1"/>
          </p:cNvSpPr>
          <p:nvPr/>
        </p:nvSpPr>
        <p:spPr bwMode="auto">
          <a:xfrm>
            <a:off x="5638799" y="3733800"/>
            <a:ext cx="487634" cy="369332"/>
          </a:xfrm>
          <a:prstGeom prst="rect">
            <a:avLst/>
          </a:prstGeom>
          <a:noFill/>
          <a:ln w="9525">
            <a:noFill/>
            <a:miter lim="800000"/>
            <a:headEnd/>
            <a:tailEnd/>
          </a:ln>
        </p:spPr>
        <p:txBody>
          <a:bodyPr wrap="none">
            <a:spAutoFit/>
          </a:bodyPr>
          <a:lstStyle/>
          <a:p>
            <a:r>
              <a:rPr lang="en-US" sz="1800" dirty="0" smtClean="0">
                <a:latin typeface="Arial" charset="0"/>
              </a:rPr>
              <a:t>H’</a:t>
            </a:r>
            <a:r>
              <a:rPr lang="en-US" sz="1800" baseline="-25000" dirty="0" smtClean="0">
                <a:latin typeface="Arial" charset="0"/>
              </a:rPr>
              <a:t>2</a:t>
            </a:r>
            <a:endParaRPr lang="en-US" sz="1800" baseline="-25000" dirty="0">
              <a:latin typeface="Arial" charset="0"/>
            </a:endParaRPr>
          </a:p>
        </p:txBody>
      </p:sp>
      <p:sp>
        <p:nvSpPr>
          <p:cNvPr id="176" name="Oval 17"/>
          <p:cNvSpPr>
            <a:spLocks noChangeAspect="1" noChangeArrowheads="1"/>
          </p:cNvSpPr>
          <p:nvPr/>
        </p:nvSpPr>
        <p:spPr bwMode="auto">
          <a:xfrm>
            <a:off x="5562599" y="3657600"/>
            <a:ext cx="608012" cy="539750"/>
          </a:xfrm>
          <a:prstGeom prst="ellipse">
            <a:avLst/>
          </a:prstGeom>
          <a:noFill/>
          <a:ln w="25400">
            <a:solidFill>
              <a:schemeClr val="tx1"/>
            </a:solidFill>
            <a:round/>
            <a:headEnd/>
            <a:tailEnd/>
          </a:ln>
        </p:spPr>
        <p:txBody>
          <a:bodyPr wrap="none" anchor="ctr"/>
          <a:lstStyle/>
          <a:p>
            <a:pPr eaLnBrk="0" hangingPunct="0"/>
            <a:endParaRPr lang="en-US"/>
          </a:p>
        </p:txBody>
      </p:sp>
      <p:sp>
        <p:nvSpPr>
          <p:cNvPr id="177" name="Text Box 18"/>
          <p:cNvSpPr txBox="1">
            <a:spLocks noChangeAspect="1" noChangeArrowheads="1"/>
          </p:cNvSpPr>
          <p:nvPr/>
        </p:nvSpPr>
        <p:spPr bwMode="auto">
          <a:xfrm>
            <a:off x="7238999" y="3733800"/>
            <a:ext cx="487634" cy="369332"/>
          </a:xfrm>
          <a:prstGeom prst="rect">
            <a:avLst/>
          </a:prstGeom>
          <a:noFill/>
          <a:ln w="9525">
            <a:noFill/>
            <a:miter lim="800000"/>
            <a:headEnd/>
            <a:tailEnd/>
          </a:ln>
        </p:spPr>
        <p:txBody>
          <a:bodyPr wrap="none">
            <a:spAutoFit/>
          </a:bodyPr>
          <a:lstStyle/>
          <a:p>
            <a:r>
              <a:rPr lang="en-US" sz="1800" dirty="0" err="1" smtClean="0">
                <a:latin typeface="Arial" charset="0"/>
              </a:rPr>
              <a:t>H’</a:t>
            </a:r>
            <a:r>
              <a:rPr lang="en-US" sz="1800" baseline="-25000" dirty="0" err="1" smtClean="0">
                <a:latin typeface="Arial" charset="0"/>
              </a:rPr>
              <a:t>n</a:t>
            </a:r>
            <a:endParaRPr lang="en-US" sz="1800" baseline="-25000" dirty="0">
              <a:latin typeface="Arial" charset="0"/>
            </a:endParaRPr>
          </a:p>
        </p:txBody>
      </p:sp>
      <p:sp>
        <p:nvSpPr>
          <p:cNvPr id="178" name="Oval 19"/>
          <p:cNvSpPr>
            <a:spLocks noChangeAspect="1" noChangeArrowheads="1"/>
          </p:cNvSpPr>
          <p:nvPr/>
        </p:nvSpPr>
        <p:spPr bwMode="auto">
          <a:xfrm>
            <a:off x="7162799" y="3657600"/>
            <a:ext cx="609600" cy="539750"/>
          </a:xfrm>
          <a:prstGeom prst="ellipse">
            <a:avLst/>
          </a:prstGeom>
          <a:noFill/>
          <a:ln w="25400">
            <a:solidFill>
              <a:schemeClr val="tx1"/>
            </a:solidFill>
            <a:round/>
            <a:headEnd/>
            <a:tailEnd/>
          </a:ln>
        </p:spPr>
        <p:txBody>
          <a:bodyPr wrap="none" anchor="ctr"/>
          <a:lstStyle/>
          <a:p>
            <a:pPr eaLnBrk="0" hangingPunct="0"/>
            <a:endParaRPr lang="en-US"/>
          </a:p>
        </p:txBody>
      </p:sp>
      <p:sp>
        <p:nvSpPr>
          <p:cNvPr id="179" name="Oval 24"/>
          <p:cNvSpPr>
            <a:spLocks noChangeAspect="1" noChangeArrowheads="1"/>
          </p:cNvSpPr>
          <p:nvPr/>
        </p:nvSpPr>
        <p:spPr bwMode="auto">
          <a:xfrm>
            <a:off x="4876800" y="4572000"/>
            <a:ext cx="608013" cy="541338"/>
          </a:xfrm>
          <a:prstGeom prst="ellipse">
            <a:avLst/>
          </a:prstGeom>
          <a:noFill/>
          <a:ln w="25400">
            <a:solidFill>
              <a:schemeClr val="tx1"/>
            </a:solidFill>
            <a:round/>
            <a:headEnd/>
            <a:tailEnd/>
          </a:ln>
        </p:spPr>
        <p:txBody>
          <a:bodyPr wrap="none" anchor="ctr"/>
          <a:lstStyle/>
          <a:p>
            <a:pPr eaLnBrk="0" hangingPunct="0"/>
            <a:endParaRPr lang="en-US"/>
          </a:p>
        </p:txBody>
      </p:sp>
      <p:sp>
        <p:nvSpPr>
          <p:cNvPr id="180" name="Oval 26"/>
          <p:cNvSpPr>
            <a:spLocks noChangeAspect="1" noChangeArrowheads="1"/>
          </p:cNvSpPr>
          <p:nvPr/>
        </p:nvSpPr>
        <p:spPr bwMode="auto">
          <a:xfrm>
            <a:off x="6096000" y="4572000"/>
            <a:ext cx="608013" cy="541338"/>
          </a:xfrm>
          <a:prstGeom prst="ellipse">
            <a:avLst/>
          </a:prstGeom>
          <a:noFill/>
          <a:ln w="25400">
            <a:solidFill>
              <a:schemeClr val="tx1"/>
            </a:solidFill>
            <a:round/>
            <a:headEnd/>
            <a:tailEnd/>
          </a:ln>
        </p:spPr>
        <p:txBody>
          <a:bodyPr wrap="none" anchor="ctr"/>
          <a:lstStyle/>
          <a:p>
            <a:pPr eaLnBrk="0" hangingPunct="0"/>
            <a:endParaRPr lang="en-US"/>
          </a:p>
        </p:txBody>
      </p:sp>
      <p:sp>
        <p:nvSpPr>
          <p:cNvPr id="181" name="Oval 28"/>
          <p:cNvSpPr>
            <a:spLocks noChangeAspect="1" noChangeArrowheads="1"/>
          </p:cNvSpPr>
          <p:nvPr/>
        </p:nvSpPr>
        <p:spPr bwMode="auto">
          <a:xfrm>
            <a:off x="7620000" y="4572000"/>
            <a:ext cx="608013" cy="541338"/>
          </a:xfrm>
          <a:prstGeom prst="ellipse">
            <a:avLst/>
          </a:prstGeom>
          <a:noFill/>
          <a:ln w="25400">
            <a:solidFill>
              <a:schemeClr val="tx1"/>
            </a:solidFill>
            <a:round/>
            <a:headEnd/>
            <a:tailEnd/>
          </a:ln>
        </p:spPr>
        <p:txBody>
          <a:bodyPr wrap="none" anchor="ctr"/>
          <a:lstStyle/>
          <a:p>
            <a:pPr eaLnBrk="0" hangingPunct="0"/>
            <a:endParaRPr lang="en-US"/>
          </a:p>
        </p:txBody>
      </p:sp>
      <p:cxnSp>
        <p:nvCxnSpPr>
          <p:cNvPr id="185" name="AutoShape 57"/>
          <p:cNvCxnSpPr>
            <a:cxnSpLocks noChangeAspect="1" noChangeShapeType="1"/>
          </p:cNvCxnSpPr>
          <p:nvPr/>
        </p:nvCxnSpPr>
        <p:spPr bwMode="auto">
          <a:xfrm>
            <a:off x="4951412" y="3886200"/>
            <a:ext cx="305595" cy="720725"/>
          </a:xfrm>
          <a:prstGeom prst="curvedConnector2">
            <a:avLst/>
          </a:prstGeom>
          <a:noFill/>
          <a:ln w="28575">
            <a:solidFill>
              <a:schemeClr val="tx1"/>
            </a:solidFill>
            <a:round/>
            <a:headEnd/>
            <a:tailEnd type="triangle" w="med" len="med"/>
          </a:ln>
        </p:spPr>
      </p:cxnSp>
      <p:cxnSp>
        <p:nvCxnSpPr>
          <p:cNvPr id="186" name="AutoShape 58"/>
          <p:cNvCxnSpPr>
            <a:cxnSpLocks noChangeAspect="1" noChangeShapeType="1"/>
          </p:cNvCxnSpPr>
          <p:nvPr/>
        </p:nvCxnSpPr>
        <p:spPr bwMode="auto">
          <a:xfrm>
            <a:off x="4951412" y="2438400"/>
            <a:ext cx="305595" cy="2168525"/>
          </a:xfrm>
          <a:prstGeom prst="curvedConnector2">
            <a:avLst/>
          </a:prstGeom>
          <a:noFill/>
          <a:ln w="28575">
            <a:solidFill>
              <a:schemeClr val="tx1"/>
            </a:solidFill>
            <a:round/>
            <a:headEnd/>
            <a:tailEnd type="triangle" w="med" len="med"/>
          </a:ln>
        </p:spPr>
      </p:cxnSp>
      <p:cxnSp>
        <p:nvCxnSpPr>
          <p:cNvPr id="187" name="AutoShape 59"/>
          <p:cNvCxnSpPr>
            <a:cxnSpLocks noChangeAspect="1" noChangeShapeType="1"/>
          </p:cNvCxnSpPr>
          <p:nvPr/>
        </p:nvCxnSpPr>
        <p:spPr bwMode="auto">
          <a:xfrm>
            <a:off x="6246812" y="3962400"/>
            <a:ext cx="229395" cy="644525"/>
          </a:xfrm>
          <a:prstGeom prst="curvedConnector2">
            <a:avLst/>
          </a:prstGeom>
          <a:noFill/>
          <a:ln w="28575">
            <a:solidFill>
              <a:schemeClr val="tx1"/>
            </a:solidFill>
            <a:round/>
            <a:headEnd/>
            <a:tailEnd type="triangle" w="med" len="med"/>
          </a:ln>
        </p:spPr>
      </p:cxnSp>
      <p:cxnSp>
        <p:nvCxnSpPr>
          <p:cNvPr id="188" name="AutoShape 60"/>
          <p:cNvCxnSpPr>
            <a:cxnSpLocks noChangeAspect="1" noChangeShapeType="1"/>
          </p:cNvCxnSpPr>
          <p:nvPr/>
        </p:nvCxnSpPr>
        <p:spPr bwMode="auto">
          <a:xfrm>
            <a:off x="6170612" y="2438400"/>
            <a:ext cx="305595" cy="2168525"/>
          </a:xfrm>
          <a:prstGeom prst="curvedConnector2">
            <a:avLst/>
          </a:prstGeom>
          <a:noFill/>
          <a:ln w="28575">
            <a:solidFill>
              <a:schemeClr val="tx1"/>
            </a:solidFill>
            <a:round/>
            <a:headEnd/>
            <a:tailEnd type="triangle" w="med" len="med"/>
          </a:ln>
        </p:spPr>
      </p:cxnSp>
      <p:cxnSp>
        <p:nvCxnSpPr>
          <p:cNvPr id="189" name="AutoShape 61"/>
          <p:cNvCxnSpPr>
            <a:cxnSpLocks noChangeAspect="1" noChangeShapeType="1"/>
          </p:cNvCxnSpPr>
          <p:nvPr/>
        </p:nvCxnSpPr>
        <p:spPr bwMode="auto">
          <a:xfrm>
            <a:off x="7696200" y="3962400"/>
            <a:ext cx="304007" cy="644525"/>
          </a:xfrm>
          <a:prstGeom prst="curvedConnector2">
            <a:avLst/>
          </a:prstGeom>
          <a:noFill/>
          <a:ln w="28575">
            <a:solidFill>
              <a:schemeClr val="tx1"/>
            </a:solidFill>
            <a:round/>
            <a:headEnd/>
            <a:tailEnd type="triangle" w="med" len="med"/>
          </a:ln>
        </p:spPr>
      </p:cxnSp>
      <p:cxnSp>
        <p:nvCxnSpPr>
          <p:cNvPr id="190" name="AutoShape 62"/>
          <p:cNvCxnSpPr>
            <a:cxnSpLocks noChangeAspect="1" noChangeShapeType="1"/>
          </p:cNvCxnSpPr>
          <p:nvPr/>
        </p:nvCxnSpPr>
        <p:spPr bwMode="auto">
          <a:xfrm>
            <a:off x="7772400" y="2438400"/>
            <a:ext cx="227807" cy="2168525"/>
          </a:xfrm>
          <a:prstGeom prst="curvedConnector2">
            <a:avLst/>
          </a:prstGeom>
          <a:noFill/>
          <a:ln w="28575">
            <a:solidFill>
              <a:schemeClr val="tx1"/>
            </a:solidFill>
            <a:round/>
            <a:headEnd/>
            <a:tailEnd type="triangle" w="med" len="med"/>
          </a:ln>
        </p:spPr>
      </p:cxnSp>
      <p:sp>
        <p:nvSpPr>
          <p:cNvPr id="191" name="Text Box 89"/>
          <p:cNvSpPr txBox="1">
            <a:spLocks noChangeAspect="1" noChangeArrowheads="1"/>
          </p:cNvSpPr>
          <p:nvPr/>
        </p:nvSpPr>
        <p:spPr bwMode="auto">
          <a:xfrm>
            <a:off x="4876800" y="4648200"/>
            <a:ext cx="543739" cy="369332"/>
          </a:xfrm>
          <a:prstGeom prst="rect">
            <a:avLst/>
          </a:prstGeom>
          <a:noFill/>
          <a:ln w="9525">
            <a:noFill/>
            <a:miter lim="800000"/>
            <a:headEnd/>
            <a:tailEnd/>
          </a:ln>
        </p:spPr>
        <p:txBody>
          <a:bodyPr wrap="none">
            <a:spAutoFit/>
          </a:bodyPr>
          <a:lstStyle/>
          <a:p>
            <a:r>
              <a:rPr lang="en-US" sz="1800" dirty="0" smtClean="0">
                <a:latin typeface="Arial" charset="0"/>
              </a:rPr>
              <a:t>G</a:t>
            </a:r>
            <a:r>
              <a:rPr lang="en-US" sz="1800" baseline="-25000" dirty="0" smtClean="0">
                <a:latin typeface="Arial" charset="0"/>
              </a:rPr>
              <a:t>F1</a:t>
            </a:r>
            <a:endParaRPr lang="en-US" sz="1800" baseline="-25000" dirty="0">
              <a:latin typeface="Arial" charset="0"/>
            </a:endParaRPr>
          </a:p>
        </p:txBody>
      </p:sp>
      <p:sp>
        <p:nvSpPr>
          <p:cNvPr id="192" name="Text Box 89"/>
          <p:cNvSpPr txBox="1">
            <a:spLocks noChangeAspect="1" noChangeArrowheads="1"/>
          </p:cNvSpPr>
          <p:nvPr/>
        </p:nvSpPr>
        <p:spPr bwMode="auto">
          <a:xfrm>
            <a:off x="6172200" y="4648200"/>
            <a:ext cx="543739" cy="369332"/>
          </a:xfrm>
          <a:prstGeom prst="rect">
            <a:avLst/>
          </a:prstGeom>
          <a:noFill/>
          <a:ln w="9525">
            <a:noFill/>
            <a:miter lim="800000"/>
            <a:headEnd/>
            <a:tailEnd/>
          </a:ln>
        </p:spPr>
        <p:txBody>
          <a:bodyPr wrap="none">
            <a:spAutoFit/>
          </a:bodyPr>
          <a:lstStyle/>
          <a:p>
            <a:r>
              <a:rPr lang="en-US" sz="1800" dirty="0" smtClean="0">
                <a:latin typeface="Arial" charset="0"/>
              </a:rPr>
              <a:t>G</a:t>
            </a:r>
            <a:r>
              <a:rPr lang="en-US" sz="1800" baseline="-25000" dirty="0" smtClean="0">
                <a:latin typeface="Arial" charset="0"/>
              </a:rPr>
              <a:t>F2</a:t>
            </a:r>
            <a:endParaRPr lang="en-US" sz="1800" baseline="-25000" dirty="0">
              <a:latin typeface="Arial" charset="0"/>
            </a:endParaRPr>
          </a:p>
        </p:txBody>
      </p:sp>
      <p:sp>
        <p:nvSpPr>
          <p:cNvPr id="193" name="Text Box 89"/>
          <p:cNvSpPr txBox="1">
            <a:spLocks noChangeAspect="1" noChangeArrowheads="1"/>
          </p:cNvSpPr>
          <p:nvPr/>
        </p:nvSpPr>
        <p:spPr bwMode="auto">
          <a:xfrm>
            <a:off x="7696200" y="4648200"/>
            <a:ext cx="543739" cy="369332"/>
          </a:xfrm>
          <a:prstGeom prst="rect">
            <a:avLst/>
          </a:prstGeom>
          <a:noFill/>
          <a:ln w="9525">
            <a:noFill/>
            <a:miter lim="800000"/>
            <a:headEnd/>
            <a:tailEnd/>
          </a:ln>
        </p:spPr>
        <p:txBody>
          <a:bodyPr wrap="none">
            <a:spAutoFit/>
          </a:bodyPr>
          <a:lstStyle/>
          <a:p>
            <a:r>
              <a:rPr lang="en-US" sz="1800" dirty="0" err="1" smtClean="0">
                <a:latin typeface="Arial" charset="0"/>
              </a:rPr>
              <a:t>G</a:t>
            </a:r>
            <a:r>
              <a:rPr lang="en-US" sz="1800" baseline="-25000" dirty="0" err="1" smtClean="0">
                <a:latin typeface="Arial" charset="0"/>
              </a:rPr>
              <a:t>Fn</a:t>
            </a:r>
            <a:endParaRPr lang="en-US" sz="1800" baseline="-25000" dirty="0">
              <a:latin typeface="Arial" charset="0"/>
            </a:endParaRPr>
          </a:p>
        </p:txBody>
      </p:sp>
      <p:sp>
        <p:nvSpPr>
          <p:cNvPr id="194" name="Oval 24"/>
          <p:cNvSpPr>
            <a:spLocks noChangeAspect="1" noChangeArrowheads="1"/>
          </p:cNvSpPr>
          <p:nvPr/>
        </p:nvSpPr>
        <p:spPr bwMode="auto">
          <a:xfrm>
            <a:off x="2057400" y="5638800"/>
            <a:ext cx="608013" cy="541338"/>
          </a:xfrm>
          <a:prstGeom prst="ellipse">
            <a:avLst/>
          </a:prstGeom>
          <a:noFill/>
          <a:ln w="25400">
            <a:solidFill>
              <a:schemeClr val="tx1"/>
            </a:solidFill>
            <a:round/>
            <a:headEnd/>
            <a:tailEnd/>
          </a:ln>
        </p:spPr>
        <p:txBody>
          <a:bodyPr wrap="none" anchor="ctr"/>
          <a:lstStyle/>
          <a:p>
            <a:pPr eaLnBrk="0" hangingPunct="0"/>
            <a:endParaRPr lang="en-US"/>
          </a:p>
        </p:txBody>
      </p:sp>
      <p:sp>
        <p:nvSpPr>
          <p:cNvPr id="195" name="Oval 26"/>
          <p:cNvSpPr>
            <a:spLocks noChangeAspect="1" noChangeArrowheads="1"/>
          </p:cNvSpPr>
          <p:nvPr/>
        </p:nvSpPr>
        <p:spPr bwMode="auto">
          <a:xfrm>
            <a:off x="3657600" y="5638800"/>
            <a:ext cx="608013" cy="541338"/>
          </a:xfrm>
          <a:prstGeom prst="ellipse">
            <a:avLst/>
          </a:prstGeom>
          <a:noFill/>
          <a:ln w="25400">
            <a:solidFill>
              <a:schemeClr val="tx1"/>
            </a:solidFill>
            <a:round/>
            <a:headEnd/>
            <a:tailEnd/>
          </a:ln>
        </p:spPr>
        <p:txBody>
          <a:bodyPr wrap="none" anchor="ctr"/>
          <a:lstStyle/>
          <a:p>
            <a:pPr eaLnBrk="0" hangingPunct="0"/>
            <a:endParaRPr lang="en-US"/>
          </a:p>
        </p:txBody>
      </p:sp>
      <p:sp>
        <p:nvSpPr>
          <p:cNvPr id="196" name="Oval 28"/>
          <p:cNvSpPr>
            <a:spLocks noChangeAspect="1" noChangeArrowheads="1"/>
          </p:cNvSpPr>
          <p:nvPr/>
        </p:nvSpPr>
        <p:spPr bwMode="auto">
          <a:xfrm>
            <a:off x="5029200" y="5638800"/>
            <a:ext cx="608013" cy="541338"/>
          </a:xfrm>
          <a:prstGeom prst="ellipse">
            <a:avLst/>
          </a:prstGeom>
          <a:noFill/>
          <a:ln w="25400">
            <a:solidFill>
              <a:schemeClr val="tx1"/>
            </a:solidFill>
            <a:round/>
            <a:headEnd/>
            <a:tailEnd/>
          </a:ln>
        </p:spPr>
        <p:txBody>
          <a:bodyPr wrap="none" anchor="ctr"/>
          <a:lstStyle/>
          <a:p>
            <a:pPr eaLnBrk="0" hangingPunct="0"/>
            <a:endParaRPr lang="en-US"/>
          </a:p>
        </p:txBody>
      </p:sp>
      <p:sp>
        <p:nvSpPr>
          <p:cNvPr id="197" name="Text Box 89"/>
          <p:cNvSpPr txBox="1">
            <a:spLocks noChangeAspect="1" noChangeArrowheads="1"/>
          </p:cNvSpPr>
          <p:nvPr/>
        </p:nvSpPr>
        <p:spPr bwMode="auto">
          <a:xfrm>
            <a:off x="2057400" y="5715000"/>
            <a:ext cx="559769" cy="369332"/>
          </a:xfrm>
          <a:prstGeom prst="rect">
            <a:avLst/>
          </a:prstGeom>
          <a:noFill/>
          <a:ln w="9525">
            <a:noFill/>
            <a:miter lim="800000"/>
            <a:headEnd/>
            <a:tailEnd/>
          </a:ln>
        </p:spPr>
        <p:txBody>
          <a:bodyPr wrap="none">
            <a:spAutoFit/>
          </a:bodyPr>
          <a:lstStyle/>
          <a:p>
            <a:r>
              <a:rPr lang="en-US" sz="1800" dirty="0" smtClean="0">
                <a:latin typeface="Arial" charset="0"/>
              </a:rPr>
              <a:t>G</a:t>
            </a:r>
            <a:r>
              <a:rPr lang="en-US" sz="1800" baseline="-25000" dirty="0" smtClean="0">
                <a:latin typeface="Arial" charset="0"/>
              </a:rPr>
              <a:t>C1</a:t>
            </a:r>
            <a:endParaRPr lang="en-US" sz="1800" baseline="-25000" dirty="0">
              <a:latin typeface="Arial" charset="0"/>
            </a:endParaRPr>
          </a:p>
        </p:txBody>
      </p:sp>
      <p:sp>
        <p:nvSpPr>
          <p:cNvPr id="198" name="Text Box 89"/>
          <p:cNvSpPr txBox="1">
            <a:spLocks noChangeAspect="1" noChangeArrowheads="1"/>
          </p:cNvSpPr>
          <p:nvPr/>
        </p:nvSpPr>
        <p:spPr bwMode="auto">
          <a:xfrm>
            <a:off x="3733800" y="5715000"/>
            <a:ext cx="559769" cy="369332"/>
          </a:xfrm>
          <a:prstGeom prst="rect">
            <a:avLst/>
          </a:prstGeom>
          <a:noFill/>
          <a:ln w="9525">
            <a:noFill/>
            <a:miter lim="800000"/>
            <a:headEnd/>
            <a:tailEnd/>
          </a:ln>
        </p:spPr>
        <p:txBody>
          <a:bodyPr wrap="none">
            <a:spAutoFit/>
          </a:bodyPr>
          <a:lstStyle/>
          <a:p>
            <a:r>
              <a:rPr lang="en-US" sz="1800" dirty="0" smtClean="0">
                <a:latin typeface="Arial" charset="0"/>
              </a:rPr>
              <a:t>G</a:t>
            </a:r>
            <a:r>
              <a:rPr lang="en-US" sz="1800" baseline="-25000" dirty="0" smtClean="0">
                <a:latin typeface="Arial" charset="0"/>
              </a:rPr>
              <a:t>C2</a:t>
            </a:r>
            <a:endParaRPr lang="en-US" sz="1800" baseline="-25000" dirty="0">
              <a:latin typeface="Arial" charset="0"/>
            </a:endParaRPr>
          </a:p>
        </p:txBody>
      </p:sp>
      <p:sp>
        <p:nvSpPr>
          <p:cNvPr id="199" name="Text Box 89"/>
          <p:cNvSpPr txBox="1">
            <a:spLocks noChangeAspect="1" noChangeArrowheads="1"/>
          </p:cNvSpPr>
          <p:nvPr/>
        </p:nvSpPr>
        <p:spPr bwMode="auto">
          <a:xfrm>
            <a:off x="5105400" y="5715000"/>
            <a:ext cx="559769" cy="369332"/>
          </a:xfrm>
          <a:prstGeom prst="rect">
            <a:avLst/>
          </a:prstGeom>
          <a:noFill/>
          <a:ln w="9525">
            <a:noFill/>
            <a:miter lim="800000"/>
            <a:headEnd/>
            <a:tailEnd/>
          </a:ln>
        </p:spPr>
        <p:txBody>
          <a:bodyPr wrap="none">
            <a:spAutoFit/>
          </a:bodyPr>
          <a:lstStyle/>
          <a:p>
            <a:r>
              <a:rPr lang="en-US" sz="1800" dirty="0" err="1" smtClean="0">
                <a:latin typeface="Arial" charset="0"/>
              </a:rPr>
              <a:t>G</a:t>
            </a:r>
            <a:r>
              <a:rPr lang="en-US" sz="1800" baseline="-25000" dirty="0" err="1" smtClean="0">
                <a:latin typeface="Arial" charset="0"/>
              </a:rPr>
              <a:t>Cn</a:t>
            </a:r>
            <a:endParaRPr lang="en-US" sz="1800" baseline="-25000" dirty="0">
              <a:latin typeface="Arial" charset="0"/>
            </a:endParaRPr>
          </a:p>
        </p:txBody>
      </p:sp>
      <p:cxnSp>
        <p:nvCxnSpPr>
          <p:cNvPr id="200" name="AutoShape 57"/>
          <p:cNvCxnSpPr>
            <a:cxnSpLocks noChangeAspect="1" noChangeShapeType="1"/>
            <a:stCxn id="51" idx="4"/>
            <a:endCxn id="197" idx="1"/>
          </p:cNvCxnSpPr>
          <p:nvPr/>
        </p:nvCxnSpPr>
        <p:spPr bwMode="auto">
          <a:xfrm rot="16200000" flipH="1">
            <a:off x="481945" y="4324211"/>
            <a:ext cx="1778516" cy="1372394"/>
          </a:xfrm>
          <a:prstGeom prst="curvedConnector2">
            <a:avLst/>
          </a:prstGeom>
          <a:noFill/>
          <a:ln w="28575">
            <a:solidFill>
              <a:schemeClr val="tx1"/>
            </a:solidFill>
            <a:round/>
            <a:headEnd/>
            <a:tailEnd type="triangle" w="med" len="med"/>
          </a:ln>
        </p:spPr>
      </p:cxnSp>
      <p:cxnSp>
        <p:nvCxnSpPr>
          <p:cNvPr id="206" name="AutoShape 57"/>
          <p:cNvCxnSpPr>
            <a:cxnSpLocks noChangeAspect="1" noChangeShapeType="1"/>
            <a:endCxn id="195" idx="2"/>
          </p:cNvCxnSpPr>
          <p:nvPr/>
        </p:nvCxnSpPr>
        <p:spPr bwMode="auto">
          <a:xfrm rot="16200000" flipH="1">
            <a:off x="1960166" y="4212034"/>
            <a:ext cx="1718471" cy="1676398"/>
          </a:xfrm>
          <a:prstGeom prst="curvedConnector2">
            <a:avLst/>
          </a:prstGeom>
          <a:noFill/>
          <a:ln w="28575">
            <a:solidFill>
              <a:schemeClr val="tx1"/>
            </a:solidFill>
            <a:round/>
            <a:headEnd/>
            <a:tailEnd type="triangle" w="med" len="med"/>
          </a:ln>
        </p:spPr>
      </p:cxnSp>
      <p:cxnSp>
        <p:nvCxnSpPr>
          <p:cNvPr id="214" name="AutoShape 57"/>
          <p:cNvCxnSpPr>
            <a:cxnSpLocks noChangeAspect="1" noChangeShapeType="1"/>
            <a:endCxn id="196" idx="2"/>
          </p:cNvCxnSpPr>
          <p:nvPr/>
        </p:nvCxnSpPr>
        <p:spPr bwMode="auto">
          <a:xfrm rot="16200000" flipH="1">
            <a:off x="3369866" y="4250135"/>
            <a:ext cx="1718468" cy="1600199"/>
          </a:xfrm>
          <a:prstGeom prst="curvedConnector2">
            <a:avLst/>
          </a:prstGeom>
          <a:noFill/>
          <a:ln w="28575">
            <a:solidFill>
              <a:schemeClr val="tx1"/>
            </a:solidFill>
            <a:round/>
            <a:headEnd/>
            <a:tailEnd type="triangle" w="med" len="med"/>
          </a:ln>
        </p:spPr>
      </p:cxnSp>
      <p:cxnSp>
        <p:nvCxnSpPr>
          <p:cNvPr id="216" name="AutoShape 57"/>
          <p:cNvCxnSpPr>
            <a:cxnSpLocks noChangeAspect="1" noChangeShapeType="1"/>
            <a:stCxn id="174" idx="4"/>
          </p:cNvCxnSpPr>
          <p:nvPr/>
        </p:nvCxnSpPr>
        <p:spPr bwMode="auto">
          <a:xfrm rot="5400000">
            <a:off x="2806045" y="4058306"/>
            <a:ext cx="1702316" cy="1980404"/>
          </a:xfrm>
          <a:prstGeom prst="curvedConnector2">
            <a:avLst/>
          </a:prstGeom>
          <a:noFill/>
          <a:ln w="28575">
            <a:solidFill>
              <a:schemeClr val="tx1"/>
            </a:solidFill>
            <a:round/>
            <a:headEnd/>
            <a:tailEnd type="triangle" w="med" len="med"/>
          </a:ln>
        </p:spPr>
      </p:cxnSp>
      <p:cxnSp>
        <p:nvCxnSpPr>
          <p:cNvPr id="218" name="AutoShape 57"/>
          <p:cNvCxnSpPr>
            <a:cxnSpLocks noChangeAspect="1" noChangeShapeType="1"/>
            <a:endCxn id="195" idx="6"/>
          </p:cNvCxnSpPr>
          <p:nvPr/>
        </p:nvCxnSpPr>
        <p:spPr bwMode="auto">
          <a:xfrm rot="5400000">
            <a:off x="4244975" y="4211639"/>
            <a:ext cx="1718468" cy="1677192"/>
          </a:xfrm>
          <a:prstGeom prst="curvedConnector2">
            <a:avLst/>
          </a:prstGeom>
          <a:noFill/>
          <a:ln w="28575">
            <a:solidFill>
              <a:schemeClr val="tx1"/>
            </a:solidFill>
            <a:round/>
            <a:headEnd/>
            <a:tailEnd type="triangle" w="med" len="med"/>
          </a:ln>
        </p:spPr>
      </p:cxnSp>
      <p:cxnSp>
        <p:nvCxnSpPr>
          <p:cNvPr id="220" name="AutoShape 57"/>
          <p:cNvCxnSpPr>
            <a:cxnSpLocks noChangeAspect="1" noChangeShapeType="1"/>
            <a:stCxn id="178" idx="4"/>
          </p:cNvCxnSpPr>
          <p:nvPr/>
        </p:nvCxnSpPr>
        <p:spPr bwMode="auto">
          <a:xfrm rot="5400000">
            <a:off x="5702042" y="4134109"/>
            <a:ext cx="1702317" cy="1828799"/>
          </a:xfrm>
          <a:prstGeom prst="curvedConnector2">
            <a:avLst/>
          </a:prstGeom>
          <a:noFill/>
          <a:ln w="28575">
            <a:solidFill>
              <a:schemeClr val="tx1"/>
            </a:solidFill>
            <a:round/>
            <a:headEnd/>
            <a:tailEnd type="triangle" w="med" len="med"/>
          </a:ln>
        </p:spPr>
      </p:cxnSp>
      <p:sp>
        <p:nvSpPr>
          <p:cNvPr id="117" name="Text Box 6"/>
          <p:cNvSpPr txBox="1">
            <a:spLocks noChangeAspect="1" noChangeArrowheads="1"/>
          </p:cNvSpPr>
          <p:nvPr/>
        </p:nvSpPr>
        <p:spPr bwMode="auto">
          <a:xfrm>
            <a:off x="533400" y="1447800"/>
            <a:ext cx="410690" cy="369332"/>
          </a:xfrm>
          <a:prstGeom prst="rect">
            <a:avLst/>
          </a:prstGeom>
          <a:noFill/>
          <a:ln w="9525">
            <a:noFill/>
            <a:miter lim="800000"/>
            <a:headEnd/>
            <a:tailEnd/>
          </a:ln>
        </p:spPr>
        <p:txBody>
          <a:bodyPr wrap="none">
            <a:spAutoFit/>
          </a:bodyPr>
          <a:lstStyle/>
          <a:p>
            <a:r>
              <a:rPr lang="en-US" sz="1800" dirty="0" smtClean="0">
                <a:latin typeface="Arial" charset="0"/>
              </a:rPr>
              <a:t>F</a:t>
            </a:r>
            <a:r>
              <a:rPr lang="en-US" sz="1800" baseline="-25000" dirty="0" smtClean="0">
                <a:latin typeface="Arial" charset="0"/>
              </a:rPr>
              <a:t>1</a:t>
            </a:r>
            <a:endParaRPr lang="en-US" sz="1800" baseline="-25000" dirty="0">
              <a:latin typeface="Arial" charset="0"/>
            </a:endParaRPr>
          </a:p>
        </p:txBody>
      </p:sp>
      <p:pic>
        <p:nvPicPr>
          <p:cNvPr id="118" name="Kennedy_V3.pptx784.wav">
            <a:hlinkClick r:id="" action="ppaction://media"/>
          </p:cNvPr>
          <p:cNvPicPr>
            <a:picLocks noRot="1" noChangeAspect="1"/>
          </p:cNvPicPr>
          <p:nvPr>
            <a:audioFile r:link="rId2"/>
          </p:nvPr>
        </p:nvPicPr>
        <p:blipFill>
          <a:blip r:embed="rId5" cstate="print"/>
          <a:stretch>
            <a:fillRect/>
          </a:stretch>
        </p:blipFill>
        <p:spPr>
          <a:xfrm>
            <a:off x="8696325" y="6410325"/>
            <a:ext cx="304800" cy="304800"/>
          </a:xfrm>
          <a:prstGeom prst="rect">
            <a:avLst/>
          </a:prstGeom>
        </p:spPr>
      </p:pic>
    </p:spTree>
    <p:custDataLst>
      <p:tags r:id="rId1"/>
    </p:custDataLst>
  </p:cSld>
  <p:clrMapOvr>
    <a:masterClrMapping/>
  </p:clrMapOvr>
  <p:transition advTm="345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00"/>
                                        </p:tgtEl>
                                        <p:attrNameLst>
                                          <p:attrName>style.visibility</p:attrName>
                                        </p:attrNameLst>
                                      </p:cBhvr>
                                      <p:to>
                                        <p:strVal val="visible"/>
                                      </p:to>
                                    </p:set>
                                    <p:animEffect transition="in" filter="fade">
                                      <p:cBhvr>
                                        <p:cTn id="11" dur="2000"/>
                                        <p:tgtEl>
                                          <p:spTgt spid="200"/>
                                        </p:tgtEl>
                                      </p:cBhvr>
                                    </p:animEffect>
                                  </p:childTnLst>
                                </p:cTn>
                              </p:par>
                              <p:par>
                                <p:cTn id="12" presetID="10" presetClass="entr" presetSubtype="0" fill="hold" nodeType="withEffect">
                                  <p:stCondLst>
                                    <p:cond delay="0"/>
                                  </p:stCondLst>
                                  <p:childTnLst>
                                    <p:set>
                                      <p:cBhvr>
                                        <p:cTn id="13" dur="1" fill="hold">
                                          <p:stCondLst>
                                            <p:cond delay="0"/>
                                          </p:stCondLst>
                                        </p:cTn>
                                        <p:tgtEl>
                                          <p:spTgt spid="206"/>
                                        </p:tgtEl>
                                        <p:attrNameLst>
                                          <p:attrName>style.visibility</p:attrName>
                                        </p:attrNameLst>
                                      </p:cBhvr>
                                      <p:to>
                                        <p:strVal val="visible"/>
                                      </p:to>
                                    </p:set>
                                    <p:animEffect transition="in" filter="fade">
                                      <p:cBhvr>
                                        <p:cTn id="14" dur="2000"/>
                                        <p:tgtEl>
                                          <p:spTgt spid="206"/>
                                        </p:tgtEl>
                                      </p:cBhvr>
                                    </p:animEffect>
                                  </p:childTnLst>
                                </p:cTn>
                              </p:par>
                              <p:par>
                                <p:cTn id="15" presetID="10" presetClass="entr" presetSubtype="0" fill="hold" nodeType="withEffect">
                                  <p:stCondLst>
                                    <p:cond delay="0"/>
                                  </p:stCondLst>
                                  <p:childTnLst>
                                    <p:set>
                                      <p:cBhvr>
                                        <p:cTn id="16" dur="1" fill="hold">
                                          <p:stCondLst>
                                            <p:cond delay="0"/>
                                          </p:stCondLst>
                                        </p:cTn>
                                        <p:tgtEl>
                                          <p:spTgt spid="216"/>
                                        </p:tgtEl>
                                        <p:attrNameLst>
                                          <p:attrName>style.visibility</p:attrName>
                                        </p:attrNameLst>
                                      </p:cBhvr>
                                      <p:to>
                                        <p:strVal val="visible"/>
                                      </p:to>
                                    </p:set>
                                    <p:animEffect transition="in" filter="fade">
                                      <p:cBhvr>
                                        <p:cTn id="17" dur="2000"/>
                                        <p:tgtEl>
                                          <p:spTgt spid="216"/>
                                        </p:tgtEl>
                                      </p:cBhvr>
                                    </p:animEffect>
                                  </p:childTnLst>
                                </p:cTn>
                              </p:par>
                              <p:par>
                                <p:cTn id="18" presetID="10" presetClass="entr" presetSubtype="0" fill="hold" nodeType="withEffect">
                                  <p:stCondLst>
                                    <p:cond delay="0"/>
                                  </p:stCondLst>
                                  <p:childTnLst>
                                    <p:set>
                                      <p:cBhvr>
                                        <p:cTn id="19" dur="1" fill="hold">
                                          <p:stCondLst>
                                            <p:cond delay="0"/>
                                          </p:stCondLst>
                                        </p:cTn>
                                        <p:tgtEl>
                                          <p:spTgt spid="214"/>
                                        </p:tgtEl>
                                        <p:attrNameLst>
                                          <p:attrName>style.visibility</p:attrName>
                                        </p:attrNameLst>
                                      </p:cBhvr>
                                      <p:to>
                                        <p:strVal val="visible"/>
                                      </p:to>
                                    </p:set>
                                    <p:animEffect transition="in" filter="fade">
                                      <p:cBhvr>
                                        <p:cTn id="20" dur="2000"/>
                                        <p:tgtEl>
                                          <p:spTgt spid="214"/>
                                        </p:tgtEl>
                                      </p:cBhvr>
                                    </p:animEffect>
                                  </p:childTnLst>
                                </p:cTn>
                              </p:par>
                              <p:par>
                                <p:cTn id="21" presetID="10" presetClass="entr" presetSubtype="0" fill="hold" nodeType="withEffect">
                                  <p:stCondLst>
                                    <p:cond delay="0"/>
                                  </p:stCondLst>
                                  <p:childTnLst>
                                    <p:set>
                                      <p:cBhvr>
                                        <p:cTn id="22" dur="1" fill="hold">
                                          <p:stCondLst>
                                            <p:cond delay="0"/>
                                          </p:stCondLst>
                                        </p:cTn>
                                        <p:tgtEl>
                                          <p:spTgt spid="218"/>
                                        </p:tgtEl>
                                        <p:attrNameLst>
                                          <p:attrName>style.visibility</p:attrName>
                                        </p:attrNameLst>
                                      </p:cBhvr>
                                      <p:to>
                                        <p:strVal val="visible"/>
                                      </p:to>
                                    </p:set>
                                    <p:animEffect transition="in" filter="fade">
                                      <p:cBhvr>
                                        <p:cTn id="23" dur="2000"/>
                                        <p:tgtEl>
                                          <p:spTgt spid="218"/>
                                        </p:tgtEl>
                                      </p:cBhvr>
                                    </p:animEffect>
                                  </p:childTnLst>
                                </p:cTn>
                              </p:par>
                              <p:par>
                                <p:cTn id="24" presetID="10" presetClass="entr" presetSubtype="0" fill="hold" nodeType="withEffect">
                                  <p:stCondLst>
                                    <p:cond delay="0"/>
                                  </p:stCondLst>
                                  <p:childTnLst>
                                    <p:set>
                                      <p:cBhvr>
                                        <p:cTn id="25" dur="1" fill="hold">
                                          <p:stCondLst>
                                            <p:cond delay="0"/>
                                          </p:stCondLst>
                                        </p:cTn>
                                        <p:tgtEl>
                                          <p:spTgt spid="220"/>
                                        </p:tgtEl>
                                        <p:attrNameLst>
                                          <p:attrName>style.visibility</p:attrName>
                                        </p:attrNameLst>
                                      </p:cBhvr>
                                      <p:to>
                                        <p:strVal val="visible"/>
                                      </p:to>
                                    </p:set>
                                    <p:animEffect transition="in" filter="fade">
                                      <p:cBhvr>
                                        <p:cTn id="26" dur="2000"/>
                                        <p:tgtEl>
                                          <p:spTgt spid="22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7" fill="hold" display="0">
                  <p:stCondLst>
                    <p:cond delay="indefinite"/>
                  </p:stCondLst>
                  <p:endCondLst>
                    <p:cond evt="onPrev" delay="0">
                      <p:tgtEl>
                        <p:sldTgt/>
                      </p:tgtEl>
                    </p:cond>
                    <p:cond evt="onStopAudio" delay="0">
                      <p:tgtEl>
                        <p:sldTgt/>
                      </p:tgtEl>
                    </p:cond>
                  </p:endCondLst>
                </p:cTn>
                <p:tgtEl>
                  <p:spTgt spid="118"/>
                </p:tgtEl>
              </p:cMediaNode>
            </p:audio>
          </p:childTnLst>
        </p:cTn>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type="title"/>
          </p:nvPr>
        </p:nvSpPr>
        <p:spPr>
          <a:xfrm>
            <a:off x="1150938" y="914400"/>
            <a:ext cx="6850061" cy="762000"/>
          </a:xfrm>
        </p:spPr>
        <p:txBody>
          <a:bodyPr/>
          <a:lstStyle/>
          <a:p>
            <a:pPr eaLnBrk="1" hangingPunct="1"/>
            <a:r>
              <a:rPr lang="en-US" sz="3600" dirty="0" smtClean="0"/>
              <a:t>(Graphical model representation)</a:t>
            </a:r>
          </a:p>
        </p:txBody>
      </p:sp>
      <p:sp>
        <p:nvSpPr>
          <p:cNvPr id="279554" name="Rectangle 2"/>
          <p:cNvSpPr>
            <a:spLocks noGrp="1" noChangeArrowheads="1"/>
          </p:cNvSpPr>
          <p:nvPr>
            <p:ph type="body" sz="half" idx="1"/>
          </p:nvPr>
        </p:nvSpPr>
        <p:spPr>
          <a:xfrm>
            <a:off x="609600" y="3429000"/>
            <a:ext cx="8001000" cy="2895600"/>
          </a:xfrm>
        </p:spPr>
        <p:txBody>
          <a:bodyPr/>
          <a:lstStyle/>
          <a:p>
            <a:pPr marL="533400" indent="-533400" eaLnBrk="1" hangingPunct="1"/>
            <a:r>
              <a:rPr lang="en-US" sz="2000" dirty="0" smtClean="0"/>
              <a:t>Random variables for each locus </a:t>
            </a:r>
            <a:r>
              <a:rPr lang="en-US" sz="2000" dirty="0" err="1" smtClean="0"/>
              <a:t>i</a:t>
            </a:r>
            <a:r>
              <a:rPr lang="en-US" sz="2000" dirty="0" smtClean="0"/>
              <a:t> (</a:t>
            </a:r>
            <a:r>
              <a:rPr lang="en-US" sz="2000" dirty="0" err="1" smtClean="0"/>
              <a:t>i</a:t>
            </a:r>
            <a:r>
              <a:rPr lang="en-US" sz="2000" dirty="0" smtClean="0"/>
              <a:t>=1..n)</a:t>
            </a:r>
          </a:p>
          <a:p>
            <a:pPr marL="914400" lvl="1" indent="-457200" eaLnBrk="1" hangingPunct="1"/>
            <a:r>
              <a:rPr lang="en-US" sz="1800" dirty="0" err="1" smtClean="0"/>
              <a:t>F</a:t>
            </a:r>
            <a:r>
              <a:rPr lang="en-US" sz="1800" baseline="-25000" dirty="0" err="1" smtClean="0"/>
              <a:t>i</a:t>
            </a:r>
            <a:r>
              <a:rPr lang="en-US" sz="1800" dirty="0" smtClean="0"/>
              <a:t> = founder haplotype at locus </a:t>
            </a:r>
            <a:r>
              <a:rPr lang="en-US" sz="1800" dirty="0" err="1" smtClean="0"/>
              <a:t>i</a:t>
            </a:r>
            <a:r>
              <a:rPr lang="en-US" sz="1800" dirty="0" smtClean="0"/>
              <a:t>; values between 1 and K</a:t>
            </a:r>
          </a:p>
          <a:p>
            <a:pPr marL="914400" lvl="1" indent="-457200" eaLnBrk="1" hangingPunct="1"/>
            <a:r>
              <a:rPr lang="en-US" sz="1800" dirty="0" smtClean="0"/>
              <a:t>H</a:t>
            </a:r>
            <a:r>
              <a:rPr lang="en-US" sz="1800" baseline="-25000" dirty="0" smtClean="0"/>
              <a:t>i</a:t>
            </a:r>
            <a:r>
              <a:rPr lang="en-US" sz="1800" dirty="0" smtClean="0"/>
              <a:t> = observed allele at locus </a:t>
            </a:r>
            <a:r>
              <a:rPr lang="en-US" sz="1800" dirty="0" err="1" smtClean="0"/>
              <a:t>i</a:t>
            </a:r>
            <a:r>
              <a:rPr lang="en-US" sz="1800" dirty="0" smtClean="0"/>
              <a:t>; values: 0 (major) or 1 (minor)</a:t>
            </a:r>
          </a:p>
          <a:p>
            <a:pPr marL="533400" indent="-533400" eaLnBrk="1" hangingPunct="1"/>
            <a:r>
              <a:rPr lang="en-US" sz="2000" dirty="0" smtClean="0"/>
              <a:t>Model training</a:t>
            </a:r>
          </a:p>
          <a:p>
            <a:pPr marL="914400" lvl="1" indent="-457200" eaLnBrk="1" hangingPunct="1"/>
            <a:r>
              <a:rPr lang="en-US" sz="1800" dirty="0" smtClean="0"/>
              <a:t>Based on reference haplotypes using Baum-Welch </a:t>
            </a:r>
            <a:r>
              <a:rPr lang="en-US" sz="1800" dirty="0" err="1" smtClean="0"/>
              <a:t>alg</a:t>
            </a:r>
            <a:r>
              <a:rPr lang="en-US" sz="1800" dirty="0" smtClean="0"/>
              <a:t>, or </a:t>
            </a:r>
          </a:p>
          <a:p>
            <a:pPr marL="914400" lvl="1" indent="-457200" eaLnBrk="1" hangingPunct="1"/>
            <a:r>
              <a:rPr lang="en-US" sz="1800" dirty="0" smtClean="0"/>
              <a:t>Based on </a:t>
            </a:r>
            <a:r>
              <a:rPr lang="en-US" sz="1800" dirty="0" err="1" smtClean="0"/>
              <a:t>unphased</a:t>
            </a:r>
            <a:r>
              <a:rPr lang="en-US" sz="1800" dirty="0" smtClean="0"/>
              <a:t> genotypes using EM [</a:t>
            </a:r>
            <a:r>
              <a:rPr lang="en-US" sz="2000" dirty="0" err="1" smtClean="0"/>
              <a:t>Rastas</a:t>
            </a:r>
            <a:r>
              <a:rPr lang="en-US" sz="2000" dirty="0" smtClean="0"/>
              <a:t> et al. 05]</a:t>
            </a:r>
            <a:endParaRPr lang="en-US" sz="1800" dirty="0" smtClean="0"/>
          </a:p>
          <a:p>
            <a:pPr marL="533400" indent="-533400" eaLnBrk="1" hangingPunct="1"/>
            <a:r>
              <a:rPr lang="en-US" sz="2000" dirty="0" smtClean="0">
                <a:solidFill>
                  <a:schemeClr val="hlink"/>
                </a:solidFill>
                <a:sym typeface="Wingdings" pitchFamily="2" charset="2"/>
              </a:rPr>
              <a:t>Given haplotype h, P(H=</a:t>
            </a:r>
            <a:r>
              <a:rPr lang="en-US" sz="2000" dirty="0" err="1" smtClean="0">
                <a:solidFill>
                  <a:schemeClr val="hlink"/>
                </a:solidFill>
                <a:sym typeface="Wingdings" pitchFamily="2" charset="2"/>
              </a:rPr>
              <a:t>h|M</a:t>
            </a:r>
            <a:r>
              <a:rPr lang="en-US" sz="2000" dirty="0" smtClean="0">
                <a:solidFill>
                  <a:schemeClr val="hlink"/>
                </a:solidFill>
                <a:sym typeface="Wingdings" pitchFamily="2" charset="2"/>
              </a:rPr>
              <a:t>) can be computed in O(nK</a:t>
            </a:r>
            <a:r>
              <a:rPr lang="en-US" sz="2000" baseline="30000" dirty="0" smtClean="0">
                <a:solidFill>
                  <a:schemeClr val="hlink"/>
                </a:solidFill>
                <a:sym typeface="Wingdings" pitchFamily="2" charset="2"/>
              </a:rPr>
              <a:t>2</a:t>
            </a:r>
            <a:r>
              <a:rPr lang="en-US" sz="2000" dirty="0" smtClean="0">
                <a:solidFill>
                  <a:schemeClr val="hlink"/>
                </a:solidFill>
                <a:sym typeface="Wingdings" pitchFamily="2" charset="2"/>
              </a:rPr>
              <a:t>) using a forward algorithm, where n=#SNPs, K=#founders</a:t>
            </a:r>
          </a:p>
        </p:txBody>
      </p:sp>
      <p:cxnSp>
        <p:nvCxnSpPr>
          <p:cNvPr id="28682" name="AutoShape 10"/>
          <p:cNvCxnSpPr>
            <a:cxnSpLocks noChangeAspect="1" noChangeShapeType="1"/>
          </p:cNvCxnSpPr>
          <p:nvPr/>
        </p:nvCxnSpPr>
        <p:spPr bwMode="auto">
          <a:xfrm>
            <a:off x="1752600" y="2133600"/>
            <a:ext cx="762431" cy="13076"/>
          </a:xfrm>
          <a:prstGeom prst="straightConnector1">
            <a:avLst/>
          </a:prstGeom>
          <a:noFill/>
          <a:ln w="28575">
            <a:solidFill>
              <a:schemeClr val="tx1"/>
            </a:solidFill>
            <a:round/>
            <a:headEnd/>
            <a:tailEnd type="triangle" w="med" len="med"/>
          </a:ln>
        </p:spPr>
      </p:cxnSp>
      <p:sp>
        <p:nvSpPr>
          <p:cNvPr id="40" name="Text Box 6"/>
          <p:cNvSpPr txBox="1">
            <a:spLocks noChangeAspect="1" noChangeArrowheads="1"/>
          </p:cNvSpPr>
          <p:nvPr/>
        </p:nvSpPr>
        <p:spPr bwMode="auto">
          <a:xfrm>
            <a:off x="1295400" y="1981200"/>
            <a:ext cx="411282" cy="369332"/>
          </a:xfrm>
          <a:prstGeom prst="rect">
            <a:avLst/>
          </a:prstGeom>
          <a:noFill/>
          <a:ln w="9525">
            <a:noFill/>
            <a:miter lim="800000"/>
            <a:headEnd/>
            <a:tailEnd/>
          </a:ln>
        </p:spPr>
        <p:txBody>
          <a:bodyPr wrap="square">
            <a:spAutoFit/>
          </a:bodyPr>
          <a:lstStyle/>
          <a:p>
            <a:r>
              <a:rPr lang="en-US" sz="1800" dirty="0" smtClean="0">
                <a:latin typeface="Arial" charset="0"/>
              </a:rPr>
              <a:t>F</a:t>
            </a:r>
            <a:r>
              <a:rPr lang="en-US" sz="1800" baseline="-25000" dirty="0" smtClean="0">
                <a:latin typeface="Arial" charset="0"/>
              </a:rPr>
              <a:t>1</a:t>
            </a:r>
            <a:endParaRPr lang="en-US" sz="1800" baseline="-25000" dirty="0">
              <a:latin typeface="Arial" charset="0"/>
            </a:endParaRPr>
          </a:p>
        </p:txBody>
      </p:sp>
      <p:sp>
        <p:nvSpPr>
          <p:cNvPr id="41" name="Oval 7"/>
          <p:cNvSpPr>
            <a:spLocks noChangeAspect="1" noChangeArrowheads="1"/>
          </p:cNvSpPr>
          <p:nvPr/>
        </p:nvSpPr>
        <p:spPr bwMode="auto">
          <a:xfrm>
            <a:off x="1219200" y="1905000"/>
            <a:ext cx="533400" cy="45720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42" name="AutoShape 22"/>
          <p:cNvCxnSpPr>
            <a:cxnSpLocks noChangeAspect="1" noChangeShapeType="1"/>
            <a:stCxn id="41" idx="4"/>
          </p:cNvCxnSpPr>
          <p:nvPr/>
        </p:nvCxnSpPr>
        <p:spPr bwMode="auto">
          <a:xfrm rot="5400000">
            <a:off x="1294998" y="2552312"/>
            <a:ext cx="381015" cy="790"/>
          </a:xfrm>
          <a:prstGeom prst="straightConnector1">
            <a:avLst/>
          </a:prstGeom>
          <a:noFill/>
          <a:ln w="28575">
            <a:solidFill>
              <a:schemeClr val="tx1"/>
            </a:solidFill>
            <a:round/>
            <a:headEnd/>
            <a:tailEnd type="triangle" w="med" len="med"/>
          </a:ln>
        </p:spPr>
      </p:cxnSp>
      <p:sp>
        <p:nvSpPr>
          <p:cNvPr id="44" name="Text Box 6"/>
          <p:cNvSpPr txBox="1">
            <a:spLocks noChangeAspect="1" noChangeArrowheads="1"/>
          </p:cNvSpPr>
          <p:nvPr/>
        </p:nvSpPr>
        <p:spPr bwMode="auto">
          <a:xfrm>
            <a:off x="1295400" y="2819400"/>
            <a:ext cx="457200" cy="369332"/>
          </a:xfrm>
          <a:prstGeom prst="rect">
            <a:avLst/>
          </a:prstGeom>
          <a:noFill/>
          <a:ln w="9525">
            <a:noFill/>
            <a:miter lim="800000"/>
            <a:headEnd/>
            <a:tailEnd/>
          </a:ln>
        </p:spPr>
        <p:txBody>
          <a:bodyPr wrap="square">
            <a:spAutoFit/>
          </a:bodyPr>
          <a:lstStyle/>
          <a:p>
            <a:r>
              <a:rPr lang="en-US" sz="1800" dirty="0" smtClean="0">
                <a:latin typeface="Arial" charset="0"/>
              </a:rPr>
              <a:t>H</a:t>
            </a:r>
            <a:r>
              <a:rPr lang="en-US" sz="1800" baseline="-25000" dirty="0" smtClean="0">
                <a:latin typeface="Arial" charset="0"/>
              </a:rPr>
              <a:t>1</a:t>
            </a:r>
            <a:endParaRPr lang="en-US" sz="1800" baseline="-25000" dirty="0">
              <a:latin typeface="Arial" charset="0"/>
            </a:endParaRPr>
          </a:p>
        </p:txBody>
      </p:sp>
      <p:sp>
        <p:nvSpPr>
          <p:cNvPr id="45" name="Oval 7"/>
          <p:cNvSpPr>
            <a:spLocks noChangeAspect="1" noChangeArrowheads="1"/>
          </p:cNvSpPr>
          <p:nvPr/>
        </p:nvSpPr>
        <p:spPr bwMode="auto">
          <a:xfrm>
            <a:off x="1219200" y="2743200"/>
            <a:ext cx="533400" cy="456422"/>
          </a:xfrm>
          <a:prstGeom prst="ellipse">
            <a:avLst/>
          </a:prstGeom>
          <a:noFill/>
          <a:ln w="25400">
            <a:solidFill>
              <a:schemeClr val="tx1"/>
            </a:solidFill>
            <a:round/>
            <a:headEnd/>
            <a:tailEnd/>
          </a:ln>
        </p:spPr>
        <p:txBody>
          <a:bodyPr wrap="none" anchor="ctr"/>
          <a:lstStyle/>
          <a:p>
            <a:pPr eaLnBrk="0" hangingPunct="0"/>
            <a:endParaRPr lang="en-US"/>
          </a:p>
        </p:txBody>
      </p:sp>
      <p:sp>
        <p:nvSpPr>
          <p:cNvPr id="55" name="Text Box 6"/>
          <p:cNvSpPr txBox="1">
            <a:spLocks noChangeAspect="1" noChangeArrowheads="1"/>
          </p:cNvSpPr>
          <p:nvPr/>
        </p:nvSpPr>
        <p:spPr bwMode="auto">
          <a:xfrm>
            <a:off x="2590800" y="1981200"/>
            <a:ext cx="411282" cy="369332"/>
          </a:xfrm>
          <a:prstGeom prst="rect">
            <a:avLst/>
          </a:prstGeom>
          <a:noFill/>
          <a:ln w="9525">
            <a:noFill/>
            <a:miter lim="800000"/>
            <a:headEnd/>
            <a:tailEnd/>
          </a:ln>
        </p:spPr>
        <p:txBody>
          <a:bodyPr wrap="square">
            <a:spAutoFit/>
          </a:bodyPr>
          <a:lstStyle/>
          <a:p>
            <a:r>
              <a:rPr lang="en-US" sz="1800" dirty="0" smtClean="0">
                <a:latin typeface="Arial" charset="0"/>
              </a:rPr>
              <a:t>F</a:t>
            </a:r>
            <a:r>
              <a:rPr lang="en-US" sz="1800" baseline="-25000" dirty="0" smtClean="0">
                <a:latin typeface="Arial" charset="0"/>
              </a:rPr>
              <a:t>2</a:t>
            </a:r>
            <a:endParaRPr lang="en-US" sz="1800" baseline="-25000" dirty="0">
              <a:latin typeface="Arial" charset="0"/>
            </a:endParaRPr>
          </a:p>
        </p:txBody>
      </p:sp>
      <p:sp>
        <p:nvSpPr>
          <p:cNvPr id="56" name="Oval 7"/>
          <p:cNvSpPr>
            <a:spLocks noChangeAspect="1" noChangeArrowheads="1"/>
          </p:cNvSpPr>
          <p:nvPr/>
        </p:nvSpPr>
        <p:spPr bwMode="auto">
          <a:xfrm>
            <a:off x="2514600" y="1905000"/>
            <a:ext cx="533400" cy="45720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57" name="AutoShape 22"/>
          <p:cNvCxnSpPr>
            <a:cxnSpLocks noChangeAspect="1" noChangeShapeType="1"/>
            <a:stCxn id="56" idx="4"/>
          </p:cNvCxnSpPr>
          <p:nvPr/>
        </p:nvCxnSpPr>
        <p:spPr bwMode="auto">
          <a:xfrm rot="5400000">
            <a:off x="2590398" y="2552312"/>
            <a:ext cx="381015" cy="790"/>
          </a:xfrm>
          <a:prstGeom prst="straightConnector1">
            <a:avLst/>
          </a:prstGeom>
          <a:noFill/>
          <a:ln w="28575">
            <a:solidFill>
              <a:schemeClr val="tx1"/>
            </a:solidFill>
            <a:round/>
            <a:headEnd/>
            <a:tailEnd type="triangle" w="med" len="med"/>
          </a:ln>
        </p:spPr>
      </p:cxnSp>
      <p:sp>
        <p:nvSpPr>
          <p:cNvPr id="58" name="Text Box 6"/>
          <p:cNvSpPr txBox="1">
            <a:spLocks noChangeAspect="1" noChangeArrowheads="1"/>
          </p:cNvSpPr>
          <p:nvPr/>
        </p:nvSpPr>
        <p:spPr bwMode="auto">
          <a:xfrm>
            <a:off x="2590800" y="2819400"/>
            <a:ext cx="457200" cy="369332"/>
          </a:xfrm>
          <a:prstGeom prst="rect">
            <a:avLst/>
          </a:prstGeom>
          <a:noFill/>
          <a:ln w="9525">
            <a:noFill/>
            <a:miter lim="800000"/>
            <a:headEnd/>
            <a:tailEnd/>
          </a:ln>
        </p:spPr>
        <p:txBody>
          <a:bodyPr wrap="square">
            <a:spAutoFit/>
          </a:bodyPr>
          <a:lstStyle/>
          <a:p>
            <a:r>
              <a:rPr lang="en-US" sz="1800" dirty="0" smtClean="0">
                <a:latin typeface="Arial" charset="0"/>
              </a:rPr>
              <a:t>H</a:t>
            </a:r>
            <a:r>
              <a:rPr lang="en-US" sz="1800" baseline="-25000" dirty="0" smtClean="0">
                <a:latin typeface="Arial" charset="0"/>
              </a:rPr>
              <a:t>2</a:t>
            </a:r>
            <a:endParaRPr lang="en-US" sz="1800" baseline="-25000" dirty="0">
              <a:latin typeface="Arial" charset="0"/>
            </a:endParaRPr>
          </a:p>
        </p:txBody>
      </p:sp>
      <p:sp>
        <p:nvSpPr>
          <p:cNvPr id="59" name="Oval 7"/>
          <p:cNvSpPr>
            <a:spLocks noChangeAspect="1" noChangeArrowheads="1"/>
          </p:cNvSpPr>
          <p:nvPr/>
        </p:nvSpPr>
        <p:spPr bwMode="auto">
          <a:xfrm>
            <a:off x="2514600" y="2743200"/>
            <a:ext cx="533400" cy="456422"/>
          </a:xfrm>
          <a:prstGeom prst="ellipse">
            <a:avLst/>
          </a:prstGeom>
          <a:noFill/>
          <a:ln w="25400">
            <a:solidFill>
              <a:schemeClr val="tx1"/>
            </a:solidFill>
            <a:round/>
            <a:headEnd/>
            <a:tailEnd/>
          </a:ln>
        </p:spPr>
        <p:txBody>
          <a:bodyPr wrap="none" anchor="ctr"/>
          <a:lstStyle/>
          <a:p>
            <a:pPr eaLnBrk="0" hangingPunct="0"/>
            <a:endParaRPr lang="en-US"/>
          </a:p>
        </p:txBody>
      </p:sp>
      <p:sp>
        <p:nvSpPr>
          <p:cNvPr id="60" name="Text Box 6"/>
          <p:cNvSpPr txBox="1">
            <a:spLocks noChangeAspect="1" noChangeArrowheads="1"/>
          </p:cNvSpPr>
          <p:nvPr/>
        </p:nvSpPr>
        <p:spPr bwMode="auto">
          <a:xfrm>
            <a:off x="3886200" y="1981200"/>
            <a:ext cx="411282" cy="369332"/>
          </a:xfrm>
          <a:prstGeom prst="rect">
            <a:avLst/>
          </a:prstGeom>
          <a:noFill/>
          <a:ln w="9525">
            <a:noFill/>
            <a:miter lim="800000"/>
            <a:headEnd/>
            <a:tailEnd/>
          </a:ln>
        </p:spPr>
        <p:txBody>
          <a:bodyPr wrap="square">
            <a:spAutoFit/>
          </a:bodyPr>
          <a:lstStyle/>
          <a:p>
            <a:r>
              <a:rPr lang="en-US" sz="1800" dirty="0" smtClean="0">
                <a:latin typeface="Arial" charset="0"/>
              </a:rPr>
              <a:t>F</a:t>
            </a:r>
            <a:r>
              <a:rPr lang="en-US" sz="1800" baseline="-25000" dirty="0" smtClean="0">
                <a:latin typeface="Arial" charset="0"/>
              </a:rPr>
              <a:t>3</a:t>
            </a:r>
            <a:endParaRPr lang="en-US" sz="1800" baseline="-25000" dirty="0">
              <a:latin typeface="Arial" charset="0"/>
            </a:endParaRPr>
          </a:p>
        </p:txBody>
      </p:sp>
      <p:sp>
        <p:nvSpPr>
          <p:cNvPr id="61" name="Oval 7"/>
          <p:cNvSpPr>
            <a:spLocks noChangeAspect="1" noChangeArrowheads="1"/>
          </p:cNvSpPr>
          <p:nvPr/>
        </p:nvSpPr>
        <p:spPr bwMode="auto">
          <a:xfrm>
            <a:off x="3810000" y="1905000"/>
            <a:ext cx="533400" cy="45720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62" name="AutoShape 22"/>
          <p:cNvCxnSpPr>
            <a:cxnSpLocks noChangeAspect="1" noChangeShapeType="1"/>
            <a:stCxn id="61" idx="4"/>
          </p:cNvCxnSpPr>
          <p:nvPr/>
        </p:nvCxnSpPr>
        <p:spPr bwMode="auto">
          <a:xfrm rot="5400000">
            <a:off x="3885798" y="2552312"/>
            <a:ext cx="381015" cy="790"/>
          </a:xfrm>
          <a:prstGeom prst="straightConnector1">
            <a:avLst/>
          </a:prstGeom>
          <a:noFill/>
          <a:ln w="28575">
            <a:solidFill>
              <a:schemeClr val="tx1"/>
            </a:solidFill>
            <a:round/>
            <a:headEnd/>
            <a:tailEnd type="triangle" w="med" len="med"/>
          </a:ln>
        </p:spPr>
      </p:cxnSp>
      <p:sp>
        <p:nvSpPr>
          <p:cNvPr id="63" name="Text Box 6"/>
          <p:cNvSpPr txBox="1">
            <a:spLocks noChangeAspect="1" noChangeArrowheads="1"/>
          </p:cNvSpPr>
          <p:nvPr/>
        </p:nvSpPr>
        <p:spPr bwMode="auto">
          <a:xfrm>
            <a:off x="3886200" y="2819400"/>
            <a:ext cx="457200" cy="369332"/>
          </a:xfrm>
          <a:prstGeom prst="rect">
            <a:avLst/>
          </a:prstGeom>
          <a:noFill/>
          <a:ln w="9525">
            <a:noFill/>
            <a:miter lim="800000"/>
            <a:headEnd/>
            <a:tailEnd/>
          </a:ln>
        </p:spPr>
        <p:txBody>
          <a:bodyPr wrap="square">
            <a:spAutoFit/>
          </a:bodyPr>
          <a:lstStyle/>
          <a:p>
            <a:r>
              <a:rPr lang="en-US" sz="1800" dirty="0" smtClean="0">
                <a:latin typeface="Arial" charset="0"/>
              </a:rPr>
              <a:t>H</a:t>
            </a:r>
            <a:r>
              <a:rPr lang="en-US" sz="1800" baseline="-25000" dirty="0" smtClean="0">
                <a:latin typeface="Arial" charset="0"/>
              </a:rPr>
              <a:t>3</a:t>
            </a:r>
            <a:endParaRPr lang="en-US" sz="1800" baseline="-25000" dirty="0">
              <a:latin typeface="Arial" charset="0"/>
            </a:endParaRPr>
          </a:p>
        </p:txBody>
      </p:sp>
      <p:sp>
        <p:nvSpPr>
          <p:cNvPr id="64" name="Oval 7"/>
          <p:cNvSpPr>
            <a:spLocks noChangeAspect="1" noChangeArrowheads="1"/>
          </p:cNvSpPr>
          <p:nvPr/>
        </p:nvSpPr>
        <p:spPr bwMode="auto">
          <a:xfrm>
            <a:off x="3810000" y="2743200"/>
            <a:ext cx="533400" cy="456422"/>
          </a:xfrm>
          <a:prstGeom prst="ellipse">
            <a:avLst/>
          </a:prstGeom>
          <a:noFill/>
          <a:ln w="25400">
            <a:solidFill>
              <a:schemeClr val="tx1"/>
            </a:solidFill>
            <a:round/>
            <a:headEnd/>
            <a:tailEnd/>
          </a:ln>
        </p:spPr>
        <p:txBody>
          <a:bodyPr wrap="none" anchor="ctr"/>
          <a:lstStyle/>
          <a:p>
            <a:pPr eaLnBrk="0" hangingPunct="0"/>
            <a:endParaRPr lang="en-US"/>
          </a:p>
        </p:txBody>
      </p:sp>
      <p:sp>
        <p:nvSpPr>
          <p:cNvPr id="65" name="Text Box 6"/>
          <p:cNvSpPr txBox="1">
            <a:spLocks noChangeAspect="1" noChangeArrowheads="1"/>
          </p:cNvSpPr>
          <p:nvPr/>
        </p:nvSpPr>
        <p:spPr bwMode="auto">
          <a:xfrm>
            <a:off x="5181600" y="1981200"/>
            <a:ext cx="411282" cy="369332"/>
          </a:xfrm>
          <a:prstGeom prst="rect">
            <a:avLst/>
          </a:prstGeom>
          <a:noFill/>
          <a:ln w="9525">
            <a:noFill/>
            <a:miter lim="800000"/>
            <a:headEnd/>
            <a:tailEnd/>
          </a:ln>
        </p:spPr>
        <p:txBody>
          <a:bodyPr wrap="square">
            <a:spAutoFit/>
          </a:bodyPr>
          <a:lstStyle/>
          <a:p>
            <a:r>
              <a:rPr lang="en-US" sz="1800" dirty="0" smtClean="0">
                <a:latin typeface="Arial" charset="0"/>
              </a:rPr>
              <a:t>F</a:t>
            </a:r>
            <a:r>
              <a:rPr lang="en-US" sz="1800" baseline="-25000" dirty="0" smtClean="0">
                <a:latin typeface="Arial" charset="0"/>
              </a:rPr>
              <a:t>4</a:t>
            </a:r>
            <a:endParaRPr lang="en-US" sz="1800" baseline="-25000" dirty="0">
              <a:latin typeface="Arial" charset="0"/>
            </a:endParaRPr>
          </a:p>
        </p:txBody>
      </p:sp>
      <p:sp>
        <p:nvSpPr>
          <p:cNvPr id="66" name="Oval 7"/>
          <p:cNvSpPr>
            <a:spLocks noChangeAspect="1" noChangeArrowheads="1"/>
          </p:cNvSpPr>
          <p:nvPr/>
        </p:nvSpPr>
        <p:spPr bwMode="auto">
          <a:xfrm>
            <a:off x="5105400" y="1905000"/>
            <a:ext cx="533400" cy="45720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67" name="AutoShape 22"/>
          <p:cNvCxnSpPr>
            <a:cxnSpLocks noChangeAspect="1" noChangeShapeType="1"/>
            <a:stCxn id="66" idx="4"/>
            <a:endCxn id="69" idx="0"/>
          </p:cNvCxnSpPr>
          <p:nvPr/>
        </p:nvCxnSpPr>
        <p:spPr bwMode="auto">
          <a:xfrm rot="5400000">
            <a:off x="5181600" y="2552700"/>
            <a:ext cx="381000" cy="1588"/>
          </a:xfrm>
          <a:prstGeom prst="straightConnector1">
            <a:avLst/>
          </a:prstGeom>
          <a:noFill/>
          <a:ln w="28575">
            <a:solidFill>
              <a:schemeClr val="tx1"/>
            </a:solidFill>
            <a:round/>
            <a:headEnd/>
            <a:tailEnd type="triangle" w="med" len="med"/>
          </a:ln>
        </p:spPr>
      </p:cxnSp>
      <p:sp>
        <p:nvSpPr>
          <p:cNvPr id="68" name="Text Box 6"/>
          <p:cNvSpPr txBox="1">
            <a:spLocks noChangeAspect="1" noChangeArrowheads="1"/>
          </p:cNvSpPr>
          <p:nvPr/>
        </p:nvSpPr>
        <p:spPr bwMode="auto">
          <a:xfrm>
            <a:off x="5181600" y="2819400"/>
            <a:ext cx="457200" cy="369332"/>
          </a:xfrm>
          <a:prstGeom prst="rect">
            <a:avLst/>
          </a:prstGeom>
          <a:noFill/>
          <a:ln w="9525">
            <a:noFill/>
            <a:miter lim="800000"/>
            <a:headEnd/>
            <a:tailEnd/>
          </a:ln>
        </p:spPr>
        <p:txBody>
          <a:bodyPr wrap="square">
            <a:spAutoFit/>
          </a:bodyPr>
          <a:lstStyle/>
          <a:p>
            <a:r>
              <a:rPr lang="en-US" sz="1800" dirty="0" smtClean="0">
                <a:latin typeface="Arial" charset="0"/>
              </a:rPr>
              <a:t>H</a:t>
            </a:r>
            <a:r>
              <a:rPr lang="en-US" sz="1800" baseline="-25000" dirty="0" smtClean="0">
                <a:latin typeface="Arial" charset="0"/>
              </a:rPr>
              <a:t>4</a:t>
            </a:r>
            <a:endParaRPr lang="en-US" sz="1800" baseline="-25000" dirty="0">
              <a:latin typeface="Arial" charset="0"/>
            </a:endParaRPr>
          </a:p>
        </p:txBody>
      </p:sp>
      <p:sp>
        <p:nvSpPr>
          <p:cNvPr id="69" name="Oval 7"/>
          <p:cNvSpPr>
            <a:spLocks noChangeAspect="1" noChangeArrowheads="1"/>
          </p:cNvSpPr>
          <p:nvPr/>
        </p:nvSpPr>
        <p:spPr bwMode="auto">
          <a:xfrm>
            <a:off x="5105400" y="2743200"/>
            <a:ext cx="533400" cy="456422"/>
          </a:xfrm>
          <a:prstGeom prst="ellipse">
            <a:avLst/>
          </a:prstGeom>
          <a:noFill/>
          <a:ln w="25400">
            <a:solidFill>
              <a:schemeClr val="tx1"/>
            </a:solidFill>
            <a:round/>
            <a:headEnd/>
            <a:tailEnd/>
          </a:ln>
        </p:spPr>
        <p:txBody>
          <a:bodyPr wrap="none" anchor="ctr"/>
          <a:lstStyle/>
          <a:p>
            <a:pPr eaLnBrk="0" hangingPunct="0"/>
            <a:endParaRPr lang="en-US"/>
          </a:p>
        </p:txBody>
      </p:sp>
      <p:sp>
        <p:nvSpPr>
          <p:cNvPr id="70" name="Text Box 6"/>
          <p:cNvSpPr txBox="1">
            <a:spLocks noChangeAspect="1" noChangeArrowheads="1"/>
          </p:cNvSpPr>
          <p:nvPr/>
        </p:nvSpPr>
        <p:spPr bwMode="auto">
          <a:xfrm>
            <a:off x="6477000" y="1981200"/>
            <a:ext cx="411282" cy="369332"/>
          </a:xfrm>
          <a:prstGeom prst="rect">
            <a:avLst/>
          </a:prstGeom>
          <a:noFill/>
          <a:ln w="9525">
            <a:noFill/>
            <a:miter lim="800000"/>
            <a:headEnd/>
            <a:tailEnd/>
          </a:ln>
        </p:spPr>
        <p:txBody>
          <a:bodyPr wrap="square">
            <a:spAutoFit/>
          </a:bodyPr>
          <a:lstStyle/>
          <a:p>
            <a:r>
              <a:rPr lang="en-US" sz="1800" dirty="0" smtClean="0">
                <a:latin typeface="Arial" charset="0"/>
              </a:rPr>
              <a:t>F</a:t>
            </a:r>
            <a:r>
              <a:rPr lang="en-US" sz="1800" baseline="-25000" dirty="0" smtClean="0">
                <a:latin typeface="Arial" charset="0"/>
              </a:rPr>
              <a:t>5</a:t>
            </a:r>
            <a:endParaRPr lang="en-US" sz="1800" baseline="-25000" dirty="0">
              <a:latin typeface="Arial" charset="0"/>
            </a:endParaRPr>
          </a:p>
        </p:txBody>
      </p:sp>
      <p:sp>
        <p:nvSpPr>
          <p:cNvPr id="71" name="Oval 7"/>
          <p:cNvSpPr>
            <a:spLocks noChangeAspect="1" noChangeArrowheads="1"/>
          </p:cNvSpPr>
          <p:nvPr/>
        </p:nvSpPr>
        <p:spPr bwMode="auto">
          <a:xfrm>
            <a:off x="6400800" y="1905000"/>
            <a:ext cx="533400" cy="45720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72" name="AutoShape 22"/>
          <p:cNvCxnSpPr>
            <a:cxnSpLocks noChangeAspect="1" noChangeShapeType="1"/>
            <a:stCxn id="71" idx="4"/>
          </p:cNvCxnSpPr>
          <p:nvPr/>
        </p:nvCxnSpPr>
        <p:spPr bwMode="auto">
          <a:xfrm rot="5400000">
            <a:off x="6476598" y="2552312"/>
            <a:ext cx="381015" cy="790"/>
          </a:xfrm>
          <a:prstGeom prst="straightConnector1">
            <a:avLst/>
          </a:prstGeom>
          <a:noFill/>
          <a:ln w="28575">
            <a:solidFill>
              <a:schemeClr val="tx1"/>
            </a:solidFill>
            <a:round/>
            <a:headEnd/>
            <a:tailEnd type="triangle" w="med" len="med"/>
          </a:ln>
        </p:spPr>
      </p:cxnSp>
      <p:sp>
        <p:nvSpPr>
          <p:cNvPr id="73" name="Text Box 6"/>
          <p:cNvSpPr txBox="1">
            <a:spLocks noChangeAspect="1" noChangeArrowheads="1"/>
          </p:cNvSpPr>
          <p:nvPr/>
        </p:nvSpPr>
        <p:spPr bwMode="auto">
          <a:xfrm>
            <a:off x="6477000" y="2819400"/>
            <a:ext cx="457200" cy="369332"/>
          </a:xfrm>
          <a:prstGeom prst="rect">
            <a:avLst/>
          </a:prstGeom>
          <a:noFill/>
          <a:ln w="9525">
            <a:noFill/>
            <a:miter lim="800000"/>
            <a:headEnd/>
            <a:tailEnd/>
          </a:ln>
        </p:spPr>
        <p:txBody>
          <a:bodyPr wrap="square">
            <a:spAutoFit/>
          </a:bodyPr>
          <a:lstStyle/>
          <a:p>
            <a:r>
              <a:rPr lang="en-US" sz="1800" dirty="0" smtClean="0">
                <a:latin typeface="Arial" charset="0"/>
              </a:rPr>
              <a:t>H</a:t>
            </a:r>
            <a:r>
              <a:rPr lang="en-US" sz="1800" baseline="-25000" dirty="0" smtClean="0">
                <a:latin typeface="Arial" charset="0"/>
              </a:rPr>
              <a:t>5</a:t>
            </a:r>
            <a:endParaRPr lang="en-US" sz="1800" baseline="-25000" dirty="0">
              <a:latin typeface="Arial" charset="0"/>
            </a:endParaRPr>
          </a:p>
        </p:txBody>
      </p:sp>
      <p:sp>
        <p:nvSpPr>
          <p:cNvPr id="74" name="Oval 7"/>
          <p:cNvSpPr>
            <a:spLocks noChangeAspect="1" noChangeArrowheads="1"/>
          </p:cNvSpPr>
          <p:nvPr/>
        </p:nvSpPr>
        <p:spPr bwMode="auto">
          <a:xfrm>
            <a:off x="6400800" y="2743200"/>
            <a:ext cx="533400" cy="456422"/>
          </a:xfrm>
          <a:prstGeom prst="ellipse">
            <a:avLst/>
          </a:prstGeom>
          <a:noFill/>
          <a:ln w="25400">
            <a:solidFill>
              <a:schemeClr val="tx1"/>
            </a:solidFill>
            <a:round/>
            <a:headEnd/>
            <a:tailEnd/>
          </a:ln>
        </p:spPr>
        <p:txBody>
          <a:bodyPr wrap="none" anchor="ctr"/>
          <a:lstStyle/>
          <a:p>
            <a:pPr eaLnBrk="0" hangingPunct="0"/>
            <a:endParaRPr lang="en-US"/>
          </a:p>
        </p:txBody>
      </p:sp>
      <p:cxnSp>
        <p:nvCxnSpPr>
          <p:cNvPr id="77" name="AutoShape 10"/>
          <p:cNvCxnSpPr>
            <a:cxnSpLocks noChangeAspect="1" noChangeShapeType="1"/>
          </p:cNvCxnSpPr>
          <p:nvPr/>
        </p:nvCxnSpPr>
        <p:spPr bwMode="auto">
          <a:xfrm>
            <a:off x="3048000" y="2133600"/>
            <a:ext cx="762431" cy="13076"/>
          </a:xfrm>
          <a:prstGeom prst="straightConnector1">
            <a:avLst/>
          </a:prstGeom>
          <a:noFill/>
          <a:ln w="28575">
            <a:solidFill>
              <a:schemeClr val="tx1"/>
            </a:solidFill>
            <a:round/>
            <a:headEnd/>
            <a:tailEnd type="triangle" w="med" len="med"/>
          </a:ln>
        </p:spPr>
      </p:cxnSp>
      <p:cxnSp>
        <p:nvCxnSpPr>
          <p:cNvPr id="78" name="AutoShape 10"/>
          <p:cNvCxnSpPr>
            <a:cxnSpLocks noChangeAspect="1" noChangeShapeType="1"/>
          </p:cNvCxnSpPr>
          <p:nvPr/>
        </p:nvCxnSpPr>
        <p:spPr bwMode="auto">
          <a:xfrm>
            <a:off x="4343400" y="2133600"/>
            <a:ext cx="762431" cy="13076"/>
          </a:xfrm>
          <a:prstGeom prst="straightConnector1">
            <a:avLst/>
          </a:prstGeom>
          <a:noFill/>
          <a:ln w="28575">
            <a:solidFill>
              <a:schemeClr val="tx1"/>
            </a:solidFill>
            <a:round/>
            <a:headEnd/>
            <a:tailEnd type="triangle" w="med" len="med"/>
          </a:ln>
        </p:spPr>
      </p:cxnSp>
      <p:cxnSp>
        <p:nvCxnSpPr>
          <p:cNvPr id="85" name="AutoShape 10"/>
          <p:cNvCxnSpPr>
            <a:cxnSpLocks noChangeAspect="1" noChangeShapeType="1"/>
          </p:cNvCxnSpPr>
          <p:nvPr/>
        </p:nvCxnSpPr>
        <p:spPr bwMode="auto">
          <a:xfrm>
            <a:off x="5638800" y="2133600"/>
            <a:ext cx="762431" cy="13076"/>
          </a:xfrm>
          <a:prstGeom prst="straightConnector1">
            <a:avLst/>
          </a:prstGeom>
          <a:noFill/>
          <a:ln w="28575">
            <a:solidFill>
              <a:schemeClr val="tx1"/>
            </a:solidFill>
            <a:round/>
            <a:headEnd/>
            <a:tailEnd type="triangle" w="med" len="med"/>
          </a:ln>
        </p:spPr>
      </p:cxnSp>
      <p:sp>
        <p:nvSpPr>
          <p:cNvPr id="33" name="Slide Number Placeholder 32"/>
          <p:cNvSpPr>
            <a:spLocks noGrp="1"/>
          </p:cNvSpPr>
          <p:nvPr>
            <p:ph type="sldNum" sz="quarter" idx="12"/>
          </p:nvPr>
        </p:nvSpPr>
        <p:spPr/>
        <p:txBody>
          <a:bodyPr/>
          <a:lstStyle/>
          <a:p>
            <a:pPr>
              <a:defRPr/>
            </a:pPr>
            <a:fld id="{BFD252A0-D645-4B3C-B769-81D2097AD509}" type="slidenum">
              <a:rPr lang="en-US" smtClean="0"/>
              <a:pPr>
                <a:defRPr/>
              </a:pPr>
              <a:t>260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9554">
                                            <p:txEl>
                                              <p:pRg st="0" end="0"/>
                                            </p:txEl>
                                          </p:spTgt>
                                        </p:tgtEl>
                                        <p:attrNameLst>
                                          <p:attrName>style.visibility</p:attrName>
                                        </p:attrNameLst>
                                      </p:cBhvr>
                                      <p:to>
                                        <p:strVal val="visible"/>
                                      </p:to>
                                    </p:set>
                                  </p:childTnLst>
                                  <p:subTnLst>
                                    <p:animClr>
                                      <p:cBhvr override="childStyle">
                                        <p:cTn dur="1" fill="hold" display="0" masterRel="nextClick" afterEffect="1"/>
                                        <p:tgtEl>
                                          <p:spTgt spid="279554">
                                            <p:txEl>
                                              <p:pRg st="0" end="0"/>
                                            </p:txEl>
                                          </p:spTgt>
                                        </p:tgtEl>
                                        <p:attrNameLst>
                                          <p:attrName>ppt_c</p:attrName>
                                        </p:attrNameLst>
                                      </p:cBhvr>
                                      <p:to>
                                        <a:srgbClr val="969696"/>
                                      </p:to>
                                    </p:animClr>
                                  </p:subTnLst>
                                </p:cTn>
                              </p:par>
                              <p:par>
                                <p:cTn id="7" presetID="1" presetClass="entr" presetSubtype="0" fill="hold" grpId="0" nodeType="withEffect">
                                  <p:stCondLst>
                                    <p:cond delay="0"/>
                                  </p:stCondLst>
                                  <p:childTnLst>
                                    <p:set>
                                      <p:cBhvr>
                                        <p:cTn id="8" dur="1" fill="hold">
                                          <p:stCondLst>
                                            <p:cond delay="0"/>
                                          </p:stCondLst>
                                        </p:cTn>
                                        <p:tgtEl>
                                          <p:spTgt spid="279554">
                                            <p:txEl>
                                              <p:pRg st="1" end="1"/>
                                            </p:txEl>
                                          </p:spTgt>
                                        </p:tgtEl>
                                        <p:attrNameLst>
                                          <p:attrName>style.visibility</p:attrName>
                                        </p:attrNameLst>
                                      </p:cBhvr>
                                      <p:to>
                                        <p:strVal val="visible"/>
                                      </p:to>
                                    </p:set>
                                  </p:childTnLst>
                                  <p:subTnLst>
                                    <p:animClr>
                                      <p:cBhvr override="childStyle">
                                        <p:cTn dur="1" fill="hold" display="0" masterRel="nextClick" afterEffect="1"/>
                                        <p:tgtEl>
                                          <p:spTgt spid="279554">
                                            <p:txEl>
                                              <p:pRg st="1" end="1"/>
                                            </p:txEl>
                                          </p:spTgt>
                                        </p:tgtEl>
                                        <p:attrNameLst>
                                          <p:attrName>ppt_c</p:attrName>
                                        </p:attrNameLst>
                                      </p:cBhvr>
                                      <p:to>
                                        <a:srgbClr val="969696"/>
                                      </p:to>
                                    </p:animClr>
                                  </p:subTnLst>
                                </p:cTn>
                              </p:par>
                              <p:par>
                                <p:cTn id="9" presetID="1" presetClass="entr" presetSubtype="0" fill="hold" grpId="0" nodeType="withEffect">
                                  <p:stCondLst>
                                    <p:cond delay="0"/>
                                  </p:stCondLst>
                                  <p:childTnLst>
                                    <p:set>
                                      <p:cBhvr>
                                        <p:cTn id="10" dur="1" fill="hold">
                                          <p:stCondLst>
                                            <p:cond delay="0"/>
                                          </p:stCondLst>
                                        </p:cTn>
                                        <p:tgtEl>
                                          <p:spTgt spid="279554">
                                            <p:txEl>
                                              <p:pRg st="2" end="2"/>
                                            </p:txEl>
                                          </p:spTgt>
                                        </p:tgtEl>
                                        <p:attrNameLst>
                                          <p:attrName>style.visibility</p:attrName>
                                        </p:attrNameLst>
                                      </p:cBhvr>
                                      <p:to>
                                        <p:strVal val="visible"/>
                                      </p:to>
                                    </p:set>
                                  </p:childTnLst>
                                  <p:subTnLst>
                                    <p:animClr>
                                      <p:cBhvr override="childStyle">
                                        <p:cTn dur="1" fill="hold" display="0" masterRel="nextClick" afterEffect="1"/>
                                        <p:tgtEl>
                                          <p:spTgt spid="279554">
                                            <p:txEl>
                                              <p:pRg st="2" end="2"/>
                                            </p:txEl>
                                          </p:spTgt>
                                        </p:tgtEl>
                                        <p:attrNameLst>
                                          <p:attrName>ppt_c</p:attrName>
                                        </p:attrNameLst>
                                      </p:cBhvr>
                                      <p:to>
                                        <a:srgbClr val="969696"/>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9554">
                                            <p:txEl>
                                              <p:pRg st="3" end="3"/>
                                            </p:txEl>
                                          </p:spTgt>
                                        </p:tgtEl>
                                        <p:attrNameLst>
                                          <p:attrName>style.visibility</p:attrName>
                                        </p:attrNameLst>
                                      </p:cBhvr>
                                      <p:to>
                                        <p:strVal val="visible"/>
                                      </p:to>
                                    </p:set>
                                  </p:childTnLst>
                                  <p:subTnLst>
                                    <p:animClr>
                                      <p:cBhvr override="childStyle">
                                        <p:cTn dur="1" fill="hold" display="0" masterRel="nextClick" afterEffect="1"/>
                                        <p:tgtEl>
                                          <p:spTgt spid="279554">
                                            <p:txEl>
                                              <p:pRg st="3" end="3"/>
                                            </p:txEl>
                                          </p:spTgt>
                                        </p:tgtEl>
                                        <p:attrNameLst>
                                          <p:attrName>ppt_c</p:attrName>
                                        </p:attrNameLst>
                                      </p:cBhvr>
                                      <p:to>
                                        <a:srgbClr val="969696"/>
                                      </p:to>
                                    </p:animClr>
                                  </p:subTnLst>
                                </p:cTn>
                              </p:par>
                              <p:par>
                                <p:cTn id="15" presetID="1" presetClass="entr" presetSubtype="0" fill="hold" grpId="0" nodeType="withEffect">
                                  <p:stCondLst>
                                    <p:cond delay="0"/>
                                  </p:stCondLst>
                                  <p:childTnLst>
                                    <p:set>
                                      <p:cBhvr>
                                        <p:cTn id="16" dur="1" fill="hold">
                                          <p:stCondLst>
                                            <p:cond delay="0"/>
                                          </p:stCondLst>
                                        </p:cTn>
                                        <p:tgtEl>
                                          <p:spTgt spid="279554">
                                            <p:txEl>
                                              <p:pRg st="4" end="4"/>
                                            </p:txEl>
                                          </p:spTgt>
                                        </p:tgtEl>
                                        <p:attrNameLst>
                                          <p:attrName>style.visibility</p:attrName>
                                        </p:attrNameLst>
                                      </p:cBhvr>
                                      <p:to>
                                        <p:strVal val="visible"/>
                                      </p:to>
                                    </p:set>
                                  </p:childTnLst>
                                  <p:subTnLst>
                                    <p:animClr>
                                      <p:cBhvr override="childStyle">
                                        <p:cTn dur="1" fill="hold" display="0" masterRel="nextClick" afterEffect="1"/>
                                        <p:tgtEl>
                                          <p:spTgt spid="279554">
                                            <p:txEl>
                                              <p:pRg st="4" end="4"/>
                                            </p:txEl>
                                          </p:spTgt>
                                        </p:tgtEl>
                                        <p:attrNameLst>
                                          <p:attrName>ppt_c</p:attrName>
                                        </p:attrNameLst>
                                      </p:cBhvr>
                                      <p:to>
                                        <a:srgbClr val="969696"/>
                                      </p:to>
                                    </p:animClr>
                                  </p:subTnLst>
                                </p:cTn>
                              </p:par>
                              <p:par>
                                <p:cTn id="17" presetID="1" presetClass="entr" presetSubtype="0" fill="hold" grpId="0" nodeType="withEffect">
                                  <p:stCondLst>
                                    <p:cond delay="0"/>
                                  </p:stCondLst>
                                  <p:childTnLst>
                                    <p:set>
                                      <p:cBhvr>
                                        <p:cTn id="18" dur="1" fill="hold">
                                          <p:stCondLst>
                                            <p:cond delay="0"/>
                                          </p:stCondLst>
                                        </p:cTn>
                                        <p:tgtEl>
                                          <p:spTgt spid="279554">
                                            <p:txEl>
                                              <p:pRg st="5" end="5"/>
                                            </p:txEl>
                                          </p:spTgt>
                                        </p:tgtEl>
                                        <p:attrNameLst>
                                          <p:attrName>style.visibility</p:attrName>
                                        </p:attrNameLst>
                                      </p:cBhvr>
                                      <p:to>
                                        <p:strVal val="visible"/>
                                      </p:to>
                                    </p:set>
                                  </p:childTnLst>
                                  <p:subTnLst>
                                    <p:animClr>
                                      <p:cBhvr override="childStyle">
                                        <p:cTn dur="1" fill="hold" display="0" masterRel="nextClick" afterEffect="1"/>
                                        <p:tgtEl>
                                          <p:spTgt spid="279554">
                                            <p:txEl>
                                              <p:pRg st="5" end="5"/>
                                            </p:txEl>
                                          </p:spTgt>
                                        </p:tgtEl>
                                        <p:attrNameLst>
                                          <p:attrName>ppt_c</p:attrName>
                                        </p:attrNameLst>
                                      </p:cBhvr>
                                      <p:to>
                                        <a:srgbClr val="969696"/>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9554">
                                            <p:txEl>
                                              <p:pRg st="6" end="6"/>
                                            </p:txEl>
                                          </p:spTgt>
                                        </p:tgtEl>
                                        <p:attrNameLst>
                                          <p:attrName>style.visibility</p:attrName>
                                        </p:attrNameLst>
                                      </p:cBhvr>
                                      <p:to>
                                        <p:strVal val="visible"/>
                                      </p:to>
                                    </p:set>
                                  </p:childTnLst>
                                  <p:subTnLst>
                                    <p:animClr>
                                      <p:cBhvr override="childStyle">
                                        <p:cTn dur="1" fill="hold" display="0" masterRel="nextClick" afterEffect="1"/>
                                        <p:tgtEl>
                                          <p:spTgt spid="279554">
                                            <p:txEl>
                                              <p:pRg st="6" end="6"/>
                                            </p:txEl>
                                          </p:spTgt>
                                        </p:tgtEl>
                                        <p:attrNameLst>
                                          <p:attrName>ppt_c</p:attrName>
                                        </p:attrNameLst>
                                      </p:cBhvr>
                                      <p:to>
                                        <a:srgbClr val="969696"/>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554" grpId="0" build="p"/>
    </p:bld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ChangeAspect="1" noChangeArrowheads="1"/>
          </p:cNvSpPr>
          <p:nvPr/>
        </p:nvSpPr>
        <p:spPr bwMode="auto">
          <a:xfrm>
            <a:off x="1612900" y="3441700"/>
            <a:ext cx="5608638" cy="1554163"/>
          </a:xfrm>
          <a:prstGeom prst="rect">
            <a:avLst/>
          </a:prstGeom>
          <a:solidFill>
            <a:srgbClr val="FFFF00">
              <a:alpha val="50195"/>
            </a:srgbClr>
          </a:solidFill>
          <a:ln w="15875" cap="rnd">
            <a:solidFill>
              <a:schemeClr val="tx1"/>
            </a:solidFill>
            <a:prstDash val="sysDot"/>
            <a:miter lim="800000"/>
            <a:headEnd/>
            <a:tailEnd/>
          </a:ln>
        </p:spPr>
        <p:txBody>
          <a:bodyPr wrap="none" anchor="ctr"/>
          <a:lstStyle/>
          <a:p>
            <a:pPr eaLnBrk="0" hangingPunct="0"/>
            <a:endParaRPr lang="en-US"/>
          </a:p>
        </p:txBody>
      </p:sp>
      <p:sp>
        <p:nvSpPr>
          <p:cNvPr id="1028" name="Rectangle 3"/>
          <p:cNvSpPr>
            <a:spLocks noChangeAspect="1" noChangeArrowheads="1"/>
          </p:cNvSpPr>
          <p:nvPr/>
        </p:nvSpPr>
        <p:spPr bwMode="auto">
          <a:xfrm>
            <a:off x="1612900" y="1752600"/>
            <a:ext cx="5608638" cy="1554163"/>
          </a:xfrm>
          <a:prstGeom prst="rect">
            <a:avLst/>
          </a:prstGeom>
          <a:solidFill>
            <a:srgbClr val="FFCC99">
              <a:alpha val="50195"/>
            </a:srgbClr>
          </a:solidFill>
          <a:ln w="15875" cap="rnd">
            <a:solidFill>
              <a:schemeClr val="tx1"/>
            </a:solidFill>
            <a:prstDash val="sysDot"/>
            <a:miter lim="800000"/>
            <a:headEnd/>
            <a:tailEnd/>
          </a:ln>
        </p:spPr>
        <p:txBody>
          <a:bodyPr wrap="none" anchor="ctr"/>
          <a:lstStyle/>
          <a:p>
            <a:pPr eaLnBrk="0" hangingPunct="0"/>
            <a:endParaRPr lang="en-US"/>
          </a:p>
        </p:txBody>
      </p:sp>
      <p:sp>
        <p:nvSpPr>
          <p:cNvPr id="1029" name="Text Box 4"/>
          <p:cNvSpPr txBox="1">
            <a:spLocks noChangeAspect="1" noChangeArrowheads="1"/>
          </p:cNvSpPr>
          <p:nvPr/>
        </p:nvSpPr>
        <p:spPr bwMode="auto">
          <a:xfrm>
            <a:off x="1868488" y="1920875"/>
            <a:ext cx="407987" cy="366713"/>
          </a:xfrm>
          <a:prstGeom prst="rect">
            <a:avLst/>
          </a:prstGeom>
          <a:noFill/>
          <a:ln w="9525">
            <a:noFill/>
            <a:miter lim="800000"/>
            <a:headEnd/>
            <a:tailEnd/>
          </a:ln>
        </p:spPr>
        <p:txBody>
          <a:bodyPr wrap="none">
            <a:spAutoFit/>
          </a:bodyPr>
          <a:lstStyle/>
          <a:p>
            <a:r>
              <a:rPr lang="en-US" sz="1800">
                <a:latin typeface="Arial" charset="0"/>
              </a:rPr>
              <a:t>F</a:t>
            </a:r>
            <a:r>
              <a:rPr lang="en-US" sz="1800" baseline="-25000">
                <a:latin typeface="Arial" charset="0"/>
              </a:rPr>
              <a:t>1</a:t>
            </a:r>
          </a:p>
        </p:txBody>
      </p:sp>
      <p:sp>
        <p:nvSpPr>
          <p:cNvPr id="1030" name="Oval 5"/>
          <p:cNvSpPr>
            <a:spLocks noChangeAspect="1" noChangeArrowheads="1"/>
          </p:cNvSpPr>
          <p:nvPr/>
        </p:nvSpPr>
        <p:spPr bwMode="auto">
          <a:xfrm>
            <a:off x="1747838" y="1820863"/>
            <a:ext cx="608012" cy="539750"/>
          </a:xfrm>
          <a:prstGeom prst="ellipse">
            <a:avLst/>
          </a:prstGeom>
          <a:noFill/>
          <a:ln w="25400">
            <a:solidFill>
              <a:schemeClr val="tx1"/>
            </a:solidFill>
            <a:round/>
            <a:headEnd/>
            <a:tailEnd/>
          </a:ln>
        </p:spPr>
        <p:txBody>
          <a:bodyPr wrap="none" anchor="ctr"/>
          <a:lstStyle/>
          <a:p>
            <a:pPr eaLnBrk="0" hangingPunct="0"/>
            <a:endParaRPr lang="en-US"/>
          </a:p>
        </p:txBody>
      </p:sp>
      <p:sp>
        <p:nvSpPr>
          <p:cNvPr id="1031" name="Text Box 6"/>
          <p:cNvSpPr txBox="1">
            <a:spLocks noChangeAspect="1" noChangeArrowheads="1"/>
          </p:cNvSpPr>
          <p:nvPr/>
        </p:nvSpPr>
        <p:spPr bwMode="auto">
          <a:xfrm>
            <a:off x="3938588" y="1920875"/>
            <a:ext cx="407987" cy="366713"/>
          </a:xfrm>
          <a:prstGeom prst="rect">
            <a:avLst/>
          </a:prstGeom>
          <a:noFill/>
          <a:ln w="9525">
            <a:noFill/>
            <a:miter lim="800000"/>
            <a:headEnd/>
            <a:tailEnd/>
          </a:ln>
        </p:spPr>
        <p:txBody>
          <a:bodyPr wrap="none">
            <a:spAutoFit/>
          </a:bodyPr>
          <a:lstStyle/>
          <a:p>
            <a:r>
              <a:rPr lang="en-US" sz="1800">
                <a:latin typeface="Arial" charset="0"/>
              </a:rPr>
              <a:t>F</a:t>
            </a:r>
            <a:r>
              <a:rPr lang="en-US" sz="1800" baseline="-25000">
                <a:latin typeface="Arial" charset="0"/>
              </a:rPr>
              <a:t>2</a:t>
            </a:r>
          </a:p>
        </p:txBody>
      </p:sp>
      <p:sp>
        <p:nvSpPr>
          <p:cNvPr id="1032" name="Oval 7"/>
          <p:cNvSpPr>
            <a:spLocks noChangeAspect="1" noChangeArrowheads="1"/>
          </p:cNvSpPr>
          <p:nvPr/>
        </p:nvSpPr>
        <p:spPr bwMode="auto">
          <a:xfrm>
            <a:off x="3817938" y="1820863"/>
            <a:ext cx="608012" cy="5397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1033" name="AutoShape 8"/>
          <p:cNvCxnSpPr>
            <a:cxnSpLocks noChangeAspect="1" noChangeShapeType="1"/>
            <a:stCxn id="1030" idx="6"/>
            <a:endCxn id="1032" idx="2"/>
          </p:cNvCxnSpPr>
          <p:nvPr/>
        </p:nvCxnSpPr>
        <p:spPr bwMode="auto">
          <a:xfrm>
            <a:off x="2366963" y="2090738"/>
            <a:ext cx="1439862" cy="0"/>
          </a:xfrm>
          <a:prstGeom prst="straightConnector1">
            <a:avLst/>
          </a:prstGeom>
          <a:noFill/>
          <a:ln w="28575">
            <a:solidFill>
              <a:schemeClr val="tx1"/>
            </a:solidFill>
            <a:round/>
            <a:headEnd/>
            <a:tailEnd type="triangle" w="med" len="med"/>
          </a:ln>
        </p:spPr>
      </p:cxnSp>
      <p:cxnSp>
        <p:nvCxnSpPr>
          <p:cNvPr id="1034" name="AutoShape 9"/>
          <p:cNvCxnSpPr>
            <a:cxnSpLocks noChangeAspect="1" noChangeShapeType="1"/>
            <a:stCxn id="1032" idx="6"/>
          </p:cNvCxnSpPr>
          <p:nvPr/>
        </p:nvCxnSpPr>
        <p:spPr bwMode="auto">
          <a:xfrm>
            <a:off x="4438650" y="2090738"/>
            <a:ext cx="965200" cy="1587"/>
          </a:xfrm>
          <a:prstGeom prst="straightConnector1">
            <a:avLst/>
          </a:prstGeom>
          <a:noFill/>
          <a:ln w="28575">
            <a:solidFill>
              <a:schemeClr val="tx1"/>
            </a:solidFill>
            <a:round/>
            <a:headEnd/>
            <a:tailEnd type="triangle" w="med" len="med"/>
          </a:ln>
        </p:spPr>
      </p:cxnSp>
      <p:sp>
        <p:nvSpPr>
          <p:cNvPr id="1035" name="Text Box 10"/>
          <p:cNvSpPr txBox="1">
            <a:spLocks noChangeAspect="1" noChangeArrowheads="1"/>
          </p:cNvSpPr>
          <p:nvPr/>
        </p:nvSpPr>
        <p:spPr bwMode="auto">
          <a:xfrm>
            <a:off x="6623050" y="1920875"/>
            <a:ext cx="407988" cy="366713"/>
          </a:xfrm>
          <a:prstGeom prst="rect">
            <a:avLst/>
          </a:prstGeom>
          <a:noFill/>
          <a:ln w="9525">
            <a:noFill/>
            <a:miter lim="800000"/>
            <a:headEnd/>
            <a:tailEnd/>
          </a:ln>
        </p:spPr>
        <p:txBody>
          <a:bodyPr wrap="none">
            <a:spAutoFit/>
          </a:bodyPr>
          <a:lstStyle/>
          <a:p>
            <a:r>
              <a:rPr lang="en-US" sz="1800">
                <a:latin typeface="Arial" charset="0"/>
              </a:rPr>
              <a:t>F</a:t>
            </a:r>
            <a:r>
              <a:rPr lang="en-US" sz="1800" baseline="-25000">
                <a:latin typeface="Arial" charset="0"/>
              </a:rPr>
              <a:t>n</a:t>
            </a:r>
          </a:p>
        </p:txBody>
      </p:sp>
      <p:sp>
        <p:nvSpPr>
          <p:cNvPr id="1036" name="Oval 11"/>
          <p:cNvSpPr>
            <a:spLocks noChangeAspect="1" noChangeArrowheads="1"/>
          </p:cNvSpPr>
          <p:nvPr/>
        </p:nvSpPr>
        <p:spPr bwMode="auto">
          <a:xfrm>
            <a:off x="6502400" y="1820863"/>
            <a:ext cx="609600" cy="5397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1037" name="AutoShape 12"/>
          <p:cNvCxnSpPr>
            <a:cxnSpLocks noChangeAspect="1" noChangeShapeType="1"/>
            <a:endCxn id="1036" idx="2"/>
          </p:cNvCxnSpPr>
          <p:nvPr/>
        </p:nvCxnSpPr>
        <p:spPr bwMode="auto">
          <a:xfrm>
            <a:off x="5867400" y="2090738"/>
            <a:ext cx="622300" cy="0"/>
          </a:xfrm>
          <a:prstGeom prst="straightConnector1">
            <a:avLst/>
          </a:prstGeom>
          <a:noFill/>
          <a:ln w="28575">
            <a:solidFill>
              <a:schemeClr val="tx1"/>
            </a:solidFill>
            <a:round/>
            <a:headEnd/>
            <a:tailEnd type="triangle" w="med" len="med"/>
          </a:ln>
        </p:spPr>
      </p:cxnSp>
      <p:sp>
        <p:nvSpPr>
          <p:cNvPr id="1038" name="Text Box 13"/>
          <p:cNvSpPr txBox="1">
            <a:spLocks noChangeAspect="1" noChangeArrowheads="1"/>
          </p:cNvSpPr>
          <p:nvPr/>
        </p:nvSpPr>
        <p:spPr bwMode="auto">
          <a:xfrm>
            <a:off x="5397500" y="1855788"/>
            <a:ext cx="412750" cy="366712"/>
          </a:xfrm>
          <a:prstGeom prst="rect">
            <a:avLst/>
          </a:prstGeom>
          <a:noFill/>
          <a:ln w="9525">
            <a:noFill/>
            <a:miter lim="800000"/>
            <a:headEnd/>
            <a:tailEnd/>
          </a:ln>
        </p:spPr>
        <p:txBody>
          <a:bodyPr wrap="none">
            <a:spAutoFit/>
          </a:bodyPr>
          <a:lstStyle/>
          <a:p>
            <a:r>
              <a:rPr lang="en-US" sz="1800">
                <a:latin typeface="Arial" charset="0"/>
              </a:rPr>
              <a:t>…</a:t>
            </a:r>
          </a:p>
        </p:txBody>
      </p:sp>
      <p:sp>
        <p:nvSpPr>
          <p:cNvPr id="1039" name="Text Box 14"/>
          <p:cNvSpPr txBox="1">
            <a:spLocks noChangeAspect="1" noChangeArrowheads="1"/>
          </p:cNvSpPr>
          <p:nvPr/>
        </p:nvSpPr>
        <p:spPr bwMode="auto">
          <a:xfrm>
            <a:off x="1868488" y="2800350"/>
            <a:ext cx="433387" cy="366713"/>
          </a:xfrm>
          <a:prstGeom prst="rect">
            <a:avLst/>
          </a:prstGeom>
          <a:noFill/>
          <a:ln w="9525">
            <a:noFill/>
            <a:miter lim="800000"/>
            <a:headEnd/>
            <a:tailEnd/>
          </a:ln>
        </p:spPr>
        <p:txBody>
          <a:bodyPr wrap="none">
            <a:spAutoFit/>
          </a:bodyPr>
          <a:lstStyle/>
          <a:p>
            <a:r>
              <a:rPr lang="en-US" sz="1800">
                <a:latin typeface="Arial" charset="0"/>
              </a:rPr>
              <a:t>H</a:t>
            </a:r>
            <a:r>
              <a:rPr lang="en-US" sz="1800" baseline="-25000">
                <a:latin typeface="Arial" charset="0"/>
              </a:rPr>
              <a:t>1</a:t>
            </a:r>
          </a:p>
        </p:txBody>
      </p:sp>
      <p:sp>
        <p:nvSpPr>
          <p:cNvPr id="1040" name="Oval 15"/>
          <p:cNvSpPr>
            <a:spLocks noChangeAspect="1" noChangeArrowheads="1"/>
          </p:cNvSpPr>
          <p:nvPr/>
        </p:nvSpPr>
        <p:spPr bwMode="auto">
          <a:xfrm>
            <a:off x="1747838" y="2698750"/>
            <a:ext cx="608012" cy="539750"/>
          </a:xfrm>
          <a:prstGeom prst="ellipse">
            <a:avLst/>
          </a:prstGeom>
          <a:noFill/>
          <a:ln w="25400">
            <a:solidFill>
              <a:schemeClr val="tx1"/>
            </a:solidFill>
            <a:round/>
            <a:headEnd/>
            <a:tailEnd/>
          </a:ln>
        </p:spPr>
        <p:txBody>
          <a:bodyPr wrap="none" anchor="ctr"/>
          <a:lstStyle/>
          <a:p>
            <a:pPr eaLnBrk="0" hangingPunct="0"/>
            <a:endParaRPr lang="en-US"/>
          </a:p>
        </p:txBody>
      </p:sp>
      <p:sp>
        <p:nvSpPr>
          <p:cNvPr id="1041" name="Text Box 16"/>
          <p:cNvSpPr txBox="1">
            <a:spLocks noChangeAspect="1" noChangeArrowheads="1"/>
          </p:cNvSpPr>
          <p:nvPr/>
        </p:nvSpPr>
        <p:spPr bwMode="auto">
          <a:xfrm>
            <a:off x="3938588" y="2800350"/>
            <a:ext cx="433387" cy="366713"/>
          </a:xfrm>
          <a:prstGeom prst="rect">
            <a:avLst/>
          </a:prstGeom>
          <a:noFill/>
          <a:ln w="9525">
            <a:noFill/>
            <a:miter lim="800000"/>
            <a:headEnd/>
            <a:tailEnd/>
          </a:ln>
        </p:spPr>
        <p:txBody>
          <a:bodyPr wrap="none">
            <a:spAutoFit/>
          </a:bodyPr>
          <a:lstStyle/>
          <a:p>
            <a:r>
              <a:rPr lang="en-US" sz="1800">
                <a:latin typeface="Arial" charset="0"/>
              </a:rPr>
              <a:t>H</a:t>
            </a:r>
            <a:r>
              <a:rPr lang="en-US" sz="1800" baseline="-25000">
                <a:latin typeface="Arial" charset="0"/>
              </a:rPr>
              <a:t>2</a:t>
            </a:r>
          </a:p>
        </p:txBody>
      </p:sp>
      <p:sp>
        <p:nvSpPr>
          <p:cNvPr id="1042" name="Oval 17"/>
          <p:cNvSpPr>
            <a:spLocks noChangeAspect="1" noChangeArrowheads="1"/>
          </p:cNvSpPr>
          <p:nvPr/>
        </p:nvSpPr>
        <p:spPr bwMode="auto">
          <a:xfrm>
            <a:off x="3817938" y="2698750"/>
            <a:ext cx="608012" cy="539750"/>
          </a:xfrm>
          <a:prstGeom prst="ellipse">
            <a:avLst/>
          </a:prstGeom>
          <a:noFill/>
          <a:ln w="25400">
            <a:solidFill>
              <a:schemeClr val="tx1"/>
            </a:solidFill>
            <a:round/>
            <a:headEnd/>
            <a:tailEnd/>
          </a:ln>
        </p:spPr>
        <p:txBody>
          <a:bodyPr wrap="none" anchor="ctr"/>
          <a:lstStyle/>
          <a:p>
            <a:pPr eaLnBrk="0" hangingPunct="0"/>
            <a:endParaRPr lang="en-US"/>
          </a:p>
        </p:txBody>
      </p:sp>
      <p:sp>
        <p:nvSpPr>
          <p:cNvPr id="1043" name="Text Box 18"/>
          <p:cNvSpPr txBox="1">
            <a:spLocks noChangeAspect="1" noChangeArrowheads="1"/>
          </p:cNvSpPr>
          <p:nvPr/>
        </p:nvSpPr>
        <p:spPr bwMode="auto">
          <a:xfrm>
            <a:off x="6623050" y="2800350"/>
            <a:ext cx="433388" cy="366713"/>
          </a:xfrm>
          <a:prstGeom prst="rect">
            <a:avLst/>
          </a:prstGeom>
          <a:noFill/>
          <a:ln w="9525">
            <a:noFill/>
            <a:miter lim="800000"/>
            <a:headEnd/>
            <a:tailEnd/>
          </a:ln>
        </p:spPr>
        <p:txBody>
          <a:bodyPr wrap="none">
            <a:spAutoFit/>
          </a:bodyPr>
          <a:lstStyle/>
          <a:p>
            <a:r>
              <a:rPr lang="en-US" sz="1800">
                <a:latin typeface="Arial" charset="0"/>
              </a:rPr>
              <a:t>H</a:t>
            </a:r>
            <a:r>
              <a:rPr lang="en-US" sz="1800" baseline="-25000">
                <a:latin typeface="Arial" charset="0"/>
              </a:rPr>
              <a:t>n</a:t>
            </a:r>
          </a:p>
        </p:txBody>
      </p:sp>
      <p:sp>
        <p:nvSpPr>
          <p:cNvPr id="1044" name="Oval 19"/>
          <p:cNvSpPr>
            <a:spLocks noChangeAspect="1" noChangeArrowheads="1"/>
          </p:cNvSpPr>
          <p:nvPr/>
        </p:nvSpPr>
        <p:spPr bwMode="auto">
          <a:xfrm>
            <a:off x="6502400" y="2698750"/>
            <a:ext cx="609600" cy="5397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1045" name="AutoShape 20"/>
          <p:cNvCxnSpPr>
            <a:cxnSpLocks noChangeAspect="1" noChangeShapeType="1"/>
            <a:stCxn id="1030" idx="4"/>
            <a:endCxn id="1040" idx="0"/>
          </p:cNvCxnSpPr>
          <p:nvPr/>
        </p:nvCxnSpPr>
        <p:spPr bwMode="auto">
          <a:xfrm>
            <a:off x="2052638" y="2371725"/>
            <a:ext cx="0" cy="315913"/>
          </a:xfrm>
          <a:prstGeom prst="straightConnector1">
            <a:avLst/>
          </a:prstGeom>
          <a:noFill/>
          <a:ln w="28575">
            <a:solidFill>
              <a:schemeClr val="tx1"/>
            </a:solidFill>
            <a:round/>
            <a:headEnd/>
            <a:tailEnd type="triangle" w="med" len="med"/>
          </a:ln>
        </p:spPr>
      </p:cxnSp>
      <p:cxnSp>
        <p:nvCxnSpPr>
          <p:cNvPr id="1046" name="AutoShape 21"/>
          <p:cNvCxnSpPr>
            <a:cxnSpLocks noChangeAspect="1" noChangeShapeType="1"/>
            <a:stCxn id="1036" idx="4"/>
            <a:endCxn id="1044" idx="0"/>
          </p:cNvCxnSpPr>
          <p:nvPr/>
        </p:nvCxnSpPr>
        <p:spPr bwMode="auto">
          <a:xfrm>
            <a:off x="6807200" y="2371725"/>
            <a:ext cx="0" cy="315913"/>
          </a:xfrm>
          <a:prstGeom prst="straightConnector1">
            <a:avLst/>
          </a:prstGeom>
          <a:noFill/>
          <a:ln w="28575">
            <a:solidFill>
              <a:schemeClr val="tx1"/>
            </a:solidFill>
            <a:round/>
            <a:headEnd/>
            <a:tailEnd type="triangle" w="med" len="med"/>
          </a:ln>
        </p:spPr>
      </p:cxnSp>
      <p:cxnSp>
        <p:nvCxnSpPr>
          <p:cNvPr id="1047" name="AutoShape 22"/>
          <p:cNvCxnSpPr>
            <a:cxnSpLocks noChangeAspect="1" noChangeShapeType="1"/>
            <a:stCxn id="1032" idx="4"/>
            <a:endCxn id="1042" idx="0"/>
          </p:cNvCxnSpPr>
          <p:nvPr/>
        </p:nvCxnSpPr>
        <p:spPr bwMode="auto">
          <a:xfrm>
            <a:off x="4121150" y="2371725"/>
            <a:ext cx="0" cy="315913"/>
          </a:xfrm>
          <a:prstGeom prst="straightConnector1">
            <a:avLst/>
          </a:prstGeom>
          <a:noFill/>
          <a:ln w="28575">
            <a:solidFill>
              <a:schemeClr val="tx1"/>
            </a:solidFill>
            <a:round/>
            <a:headEnd/>
            <a:tailEnd type="triangle" w="med" len="med"/>
          </a:ln>
        </p:spPr>
      </p:cxnSp>
      <p:sp>
        <p:nvSpPr>
          <p:cNvPr id="1048" name="Oval 24"/>
          <p:cNvSpPr>
            <a:spLocks noChangeAspect="1" noChangeArrowheads="1"/>
          </p:cNvSpPr>
          <p:nvPr/>
        </p:nvSpPr>
        <p:spPr bwMode="auto">
          <a:xfrm>
            <a:off x="2330450" y="5197475"/>
            <a:ext cx="608013" cy="541338"/>
          </a:xfrm>
          <a:prstGeom prst="ellipse">
            <a:avLst/>
          </a:prstGeom>
          <a:noFill/>
          <a:ln w="25400">
            <a:solidFill>
              <a:schemeClr val="tx1"/>
            </a:solidFill>
            <a:round/>
            <a:headEnd/>
            <a:tailEnd/>
          </a:ln>
        </p:spPr>
        <p:txBody>
          <a:bodyPr wrap="none" anchor="ctr"/>
          <a:lstStyle/>
          <a:p>
            <a:pPr eaLnBrk="0" hangingPunct="0"/>
            <a:endParaRPr lang="en-US"/>
          </a:p>
        </p:txBody>
      </p:sp>
      <p:sp>
        <p:nvSpPr>
          <p:cNvPr id="1049" name="Oval 26"/>
          <p:cNvSpPr>
            <a:spLocks noChangeAspect="1" noChangeArrowheads="1"/>
          </p:cNvSpPr>
          <p:nvPr/>
        </p:nvSpPr>
        <p:spPr bwMode="auto">
          <a:xfrm>
            <a:off x="4400550" y="5197475"/>
            <a:ext cx="608013" cy="541338"/>
          </a:xfrm>
          <a:prstGeom prst="ellipse">
            <a:avLst/>
          </a:prstGeom>
          <a:noFill/>
          <a:ln w="25400">
            <a:solidFill>
              <a:schemeClr val="tx1"/>
            </a:solidFill>
            <a:round/>
            <a:headEnd/>
            <a:tailEnd/>
          </a:ln>
        </p:spPr>
        <p:txBody>
          <a:bodyPr wrap="none" anchor="ctr"/>
          <a:lstStyle/>
          <a:p>
            <a:pPr eaLnBrk="0" hangingPunct="0"/>
            <a:endParaRPr lang="en-US"/>
          </a:p>
        </p:txBody>
      </p:sp>
      <p:sp>
        <p:nvSpPr>
          <p:cNvPr id="1050" name="Oval 28"/>
          <p:cNvSpPr>
            <a:spLocks noChangeAspect="1" noChangeArrowheads="1"/>
          </p:cNvSpPr>
          <p:nvPr/>
        </p:nvSpPr>
        <p:spPr bwMode="auto">
          <a:xfrm>
            <a:off x="7086600" y="5197475"/>
            <a:ext cx="608013" cy="541338"/>
          </a:xfrm>
          <a:prstGeom prst="ellipse">
            <a:avLst/>
          </a:prstGeom>
          <a:noFill/>
          <a:ln w="25400">
            <a:solidFill>
              <a:schemeClr val="tx1"/>
            </a:solidFill>
            <a:round/>
            <a:headEnd/>
            <a:tailEnd/>
          </a:ln>
        </p:spPr>
        <p:txBody>
          <a:bodyPr wrap="none" anchor="ctr"/>
          <a:lstStyle/>
          <a:p>
            <a:pPr eaLnBrk="0" hangingPunct="0"/>
            <a:endParaRPr lang="en-US"/>
          </a:p>
        </p:txBody>
      </p:sp>
      <p:sp>
        <p:nvSpPr>
          <p:cNvPr id="1051" name="Text Box 38"/>
          <p:cNvSpPr txBox="1">
            <a:spLocks noChangeAspect="1" noChangeArrowheads="1"/>
          </p:cNvSpPr>
          <p:nvPr/>
        </p:nvSpPr>
        <p:spPr bwMode="auto">
          <a:xfrm>
            <a:off x="1868488" y="3608388"/>
            <a:ext cx="450850" cy="366712"/>
          </a:xfrm>
          <a:prstGeom prst="rect">
            <a:avLst/>
          </a:prstGeom>
          <a:noFill/>
          <a:ln w="9525">
            <a:noFill/>
            <a:miter lim="800000"/>
            <a:headEnd/>
            <a:tailEnd/>
          </a:ln>
        </p:spPr>
        <p:txBody>
          <a:bodyPr wrap="none">
            <a:spAutoFit/>
          </a:bodyPr>
          <a:lstStyle/>
          <a:p>
            <a:r>
              <a:rPr lang="en-US" sz="1800">
                <a:latin typeface="Arial" charset="0"/>
              </a:rPr>
              <a:t>F'</a:t>
            </a:r>
            <a:r>
              <a:rPr lang="en-US" sz="1800" baseline="-25000">
                <a:latin typeface="Arial" charset="0"/>
              </a:rPr>
              <a:t>1</a:t>
            </a:r>
          </a:p>
        </p:txBody>
      </p:sp>
      <p:sp>
        <p:nvSpPr>
          <p:cNvPr id="1052" name="Oval 39"/>
          <p:cNvSpPr>
            <a:spLocks noChangeAspect="1" noChangeArrowheads="1"/>
          </p:cNvSpPr>
          <p:nvPr/>
        </p:nvSpPr>
        <p:spPr bwMode="auto">
          <a:xfrm>
            <a:off x="1747838" y="3508375"/>
            <a:ext cx="608012" cy="541338"/>
          </a:xfrm>
          <a:prstGeom prst="ellipse">
            <a:avLst/>
          </a:prstGeom>
          <a:noFill/>
          <a:ln w="25400">
            <a:solidFill>
              <a:schemeClr val="tx1"/>
            </a:solidFill>
            <a:round/>
            <a:headEnd/>
            <a:tailEnd/>
          </a:ln>
        </p:spPr>
        <p:txBody>
          <a:bodyPr wrap="none" anchor="ctr"/>
          <a:lstStyle/>
          <a:p>
            <a:pPr eaLnBrk="0" hangingPunct="0"/>
            <a:endParaRPr lang="en-US"/>
          </a:p>
        </p:txBody>
      </p:sp>
      <p:sp>
        <p:nvSpPr>
          <p:cNvPr id="1053" name="Text Box 40"/>
          <p:cNvSpPr txBox="1">
            <a:spLocks noChangeAspect="1" noChangeArrowheads="1"/>
          </p:cNvSpPr>
          <p:nvPr/>
        </p:nvSpPr>
        <p:spPr bwMode="auto">
          <a:xfrm>
            <a:off x="3938588" y="3608388"/>
            <a:ext cx="450850" cy="366712"/>
          </a:xfrm>
          <a:prstGeom prst="rect">
            <a:avLst/>
          </a:prstGeom>
          <a:noFill/>
          <a:ln w="9525">
            <a:noFill/>
            <a:miter lim="800000"/>
            <a:headEnd/>
            <a:tailEnd/>
          </a:ln>
        </p:spPr>
        <p:txBody>
          <a:bodyPr wrap="none">
            <a:spAutoFit/>
          </a:bodyPr>
          <a:lstStyle/>
          <a:p>
            <a:r>
              <a:rPr lang="en-US" sz="1800">
                <a:latin typeface="Arial" charset="0"/>
              </a:rPr>
              <a:t>F'</a:t>
            </a:r>
            <a:r>
              <a:rPr lang="en-US" sz="1800" baseline="-25000">
                <a:latin typeface="Arial" charset="0"/>
              </a:rPr>
              <a:t>2</a:t>
            </a:r>
          </a:p>
        </p:txBody>
      </p:sp>
      <p:sp>
        <p:nvSpPr>
          <p:cNvPr id="1054" name="Oval 41"/>
          <p:cNvSpPr>
            <a:spLocks noChangeAspect="1" noChangeArrowheads="1"/>
          </p:cNvSpPr>
          <p:nvPr/>
        </p:nvSpPr>
        <p:spPr bwMode="auto">
          <a:xfrm>
            <a:off x="3817938" y="3508375"/>
            <a:ext cx="608012" cy="541338"/>
          </a:xfrm>
          <a:prstGeom prst="ellipse">
            <a:avLst/>
          </a:prstGeom>
          <a:noFill/>
          <a:ln w="25400">
            <a:solidFill>
              <a:schemeClr val="tx1"/>
            </a:solidFill>
            <a:round/>
            <a:headEnd/>
            <a:tailEnd/>
          </a:ln>
        </p:spPr>
        <p:txBody>
          <a:bodyPr wrap="none" anchor="ctr"/>
          <a:lstStyle/>
          <a:p>
            <a:pPr eaLnBrk="0" hangingPunct="0"/>
            <a:endParaRPr lang="en-US"/>
          </a:p>
        </p:txBody>
      </p:sp>
      <p:cxnSp>
        <p:nvCxnSpPr>
          <p:cNvPr id="1055" name="AutoShape 42"/>
          <p:cNvCxnSpPr>
            <a:cxnSpLocks noChangeAspect="1" noChangeShapeType="1"/>
            <a:stCxn id="1052" idx="6"/>
            <a:endCxn id="1054" idx="2"/>
          </p:cNvCxnSpPr>
          <p:nvPr/>
        </p:nvCxnSpPr>
        <p:spPr bwMode="auto">
          <a:xfrm>
            <a:off x="2366963" y="3779838"/>
            <a:ext cx="1439862" cy="0"/>
          </a:xfrm>
          <a:prstGeom prst="straightConnector1">
            <a:avLst/>
          </a:prstGeom>
          <a:noFill/>
          <a:ln w="28575">
            <a:solidFill>
              <a:schemeClr val="tx1"/>
            </a:solidFill>
            <a:round/>
            <a:headEnd/>
            <a:tailEnd type="triangle" w="med" len="med"/>
          </a:ln>
        </p:spPr>
      </p:cxnSp>
      <p:cxnSp>
        <p:nvCxnSpPr>
          <p:cNvPr id="1056" name="AutoShape 43"/>
          <p:cNvCxnSpPr>
            <a:cxnSpLocks noChangeAspect="1" noChangeShapeType="1"/>
            <a:stCxn id="1054" idx="6"/>
          </p:cNvCxnSpPr>
          <p:nvPr/>
        </p:nvCxnSpPr>
        <p:spPr bwMode="auto">
          <a:xfrm>
            <a:off x="4438650" y="3779838"/>
            <a:ext cx="965200" cy="0"/>
          </a:xfrm>
          <a:prstGeom prst="straightConnector1">
            <a:avLst/>
          </a:prstGeom>
          <a:noFill/>
          <a:ln w="28575">
            <a:solidFill>
              <a:schemeClr val="tx1"/>
            </a:solidFill>
            <a:round/>
            <a:headEnd/>
            <a:tailEnd type="triangle" w="med" len="med"/>
          </a:ln>
        </p:spPr>
      </p:cxnSp>
      <p:sp>
        <p:nvSpPr>
          <p:cNvPr id="1057" name="Text Box 44"/>
          <p:cNvSpPr txBox="1">
            <a:spLocks noChangeAspect="1" noChangeArrowheads="1"/>
          </p:cNvSpPr>
          <p:nvPr/>
        </p:nvSpPr>
        <p:spPr bwMode="auto">
          <a:xfrm>
            <a:off x="6623050" y="3608388"/>
            <a:ext cx="450850" cy="366712"/>
          </a:xfrm>
          <a:prstGeom prst="rect">
            <a:avLst/>
          </a:prstGeom>
          <a:noFill/>
          <a:ln w="9525">
            <a:noFill/>
            <a:miter lim="800000"/>
            <a:headEnd/>
            <a:tailEnd/>
          </a:ln>
        </p:spPr>
        <p:txBody>
          <a:bodyPr wrap="none">
            <a:spAutoFit/>
          </a:bodyPr>
          <a:lstStyle/>
          <a:p>
            <a:r>
              <a:rPr lang="en-US" sz="1800">
                <a:latin typeface="Arial" charset="0"/>
              </a:rPr>
              <a:t>F'</a:t>
            </a:r>
            <a:r>
              <a:rPr lang="en-US" sz="1800" baseline="-25000">
                <a:latin typeface="Arial" charset="0"/>
              </a:rPr>
              <a:t>n</a:t>
            </a:r>
          </a:p>
        </p:txBody>
      </p:sp>
      <p:sp>
        <p:nvSpPr>
          <p:cNvPr id="1058" name="Oval 45"/>
          <p:cNvSpPr>
            <a:spLocks noChangeAspect="1" noChangeArrowheads="1"/>
          </p:cNvSpPr>
          <p:nvPr/>
        </p:nvSpPr>
        <p:spPr bwMode="auto">
          <a:xfrm>
            <a:off x="6502400" y="3508375"/>
            <a:ext cx="609600" cy="541338"/>
          </a:xfrm>
          <a:prstGeom prst="ellipse">
            <a:avLst/>
          </a:prstGeom>
          <a:noFill/>
          <a:ln w="25400">
            <a:solidFill>
              <a:schemeClr val="tx1"/>
            </a:solidFill>
            <a:round/>
            <a:headEnd/>
            <a:tailEnd/>
          </a:ln>
        </p:spPr>
        <p:txBody>
          <a:bodyPr wrap="none" anchor="ctr"/>
          <a:lstStyle/>
          <a:p>
            <a:pPr eaLnBrk="0" hangingPunct="0"/>
            <a:endParaRPr lang="en-US"/>
          </a:p>
        </p:txBody>
      </p:sp>
      <p:cxnSp>
        <p:nvCxnSpPr>
          <p:cNvPr id="1059" name="AutoShape 46"/>
          <p:cNvCxnSpPr>
            <a:cxnSpLocks noChangeAspect="1" noChangeShapeType="1"/>
            <a:endCxn id="1058" idx="2"/>
          </p:cNvCxnSpPr>
          <p:nvPr/>
        </p:nvCxnSpPr>
        <p:spPr bwMode="auto">
          <a:xfrm>
            <a:off x="5867400" y="3779838"/>
            <a:ext cx="622300" cy="0"/>
          </a:xfrm>
          <a:prstGeom prst="straightConnector1">
            <a:avLst/>
          </a:prstGeom>
          <a:noFill/>
          <a:ln w="28575">
            <a:solidFill>
              <a:schemeClr val="tx1"/>
            </a:solidFill>
            <a:round/>
            <a:headEnd/>
            <a:tailEnd type="triangle" w="med" len="med"/>
          </a:ln>
        </p:spPr>
      </p:cxnSp>
      <p:sp>
        <p:nvSpPr>
          <p:cNvPr id="1060" name="Text Box 47"/>
          <p:cNvSpPr txBox="1">
            <a:spLocks noChangeAspect="1" noChangeArrowheads="1"/>
          </p:cNvSpPr>
          <p:nvPr/>
        </p:nvSpPr>
        <p:spPr bwMode="auto">
          <a:xfrm>
            <a:off x="5397500" y="3544888"/>
            <a:ext cx="412750" cy="366712"/>
          </a:xfrm>
          <a:prstGeom prst="rect">
            <a:avLst/>
          </a:prstGeom>
          <a:noFill/>
          <a:ln w="9525">
            <a:noFill/>
            <a:miter lim="800000"/>
            <a:headEnd/>
            <a:tailEnd/>
          </a:ln>
        </p:spPr>
        <p:txBody>
          <a:bodyPr wrap="none">
            <a:spAutoFit/>
          </a:bodyPr>
          <a:lstStyle/>
          <a:p>
            <a:r>
              <a:rPr lang="en-US" sz="1800">
                <a:latin typeface="Arial" charset="0"/>
              </a:rPr>
              <a:t>…</a:t>
            </a:r>
          </a:p>
        </p:txBody>
      </p:sp>
      <p:sp>
        <p:nvSpPr>
          <p:cNvPr id="1061" name="Text Box 48"/>
          <p:cNvSpPr txBox="1">
            <a:spLocks noChangeAspect="1" noChangeArrowheads="1"/>
          </p:cNvSpPr>
          <p:nvPr/>
        </p:nvSpPr>
        <p:spPr bwMode="auto">
          <a:xfrm>
            <a:off x="1868488" y="4487863"/>
            <a:ext cx="503237" cy="366712"/>
          </a:xfrm>
          <a:prstGeom prst="rect">
            <a:avLst/>
          </a:prstGeom>
          <a:noFill/>
          <a:ln w="9525">
            <a:noFill/>
            <a:miter lim="800000"/>
            <a:headEnd/>
            <a:tailEnd/>
          </a:ln>
        </p:spPr>
        <p:txBody>
          <a:bodyPr>
            <a:spAutoFit/>
          </a:bodyPr>
          <a:lstStyle/>
          <a:p>
            <a:r>
              <a:rPr lang="en-US" sz="1800">
                <a:latin typeface="Arial" charset="0"/>
              </a:rPr>
              <a:t>H'</a:t>
            </a:r>
            <a:r>
              <a:rPr lang="en-US" sz="1800" baseline="-25000">
                <a:latin typeface="Arial" charset="0"/>
              </a:rPr>
              <a:t>1</a:t>
            </a:r>
          </a:p>
        </p:txBody>
      </p:sp>
      <p:sp>
        <p:nvSpPr>
          <p:cNvPr id="1062" name="Oval 49"/>
          <p:cNvSpPr>
            <a:spLocks noChangeAspect="1" noChangeArrowheads="1"/>
          </p:cNvSpPr>
          <p:nvPr/>
        </p:nvSpPr>
        <p:spPr bwMode="auto">
          <a:xfrm>
            <a:off x="1747838" y="4387850"/>
            <a:ext cx="608012" cy="539750"/>
          </a:xfrm>
          <a:prstGeom prst="ellipse">
            <a:avLst/>
          </a:prstGeom>
          <a:noFill/>
          <a:ln w="25400">
            <a:solidFill>
              <a:schemeClr val="tx1"/>
            </a:solidFill>
            <a:round/>
            <a:headEnd/>
            <a:tailEnd/>
          </a:ln>
        </p:spPr>
        <p:txBody>
          <a:bodyPr wrap="none" anchor="ctr"/>
          <a:lstStyle/>
          <a:p>
            <a:pPr eaLnBrk="0" hangingPunct="0"/>
            <a:endParaRPr lang="en-US"/>
          </a:p>
        </p:txBody>
      </p:sp>
      <p:sp>
        <p:nvSpPr>
          <p:cNvPr id="1063" name="Text Box 50"/>
          <p:cNvSpPr txBox="1">
            <a:spLocks noChangeAspect="1" noChangeArrowheads="1"/>
          </p:cNvSpPr>
          <p:nvPr/>
        </p:nvSpPr>
        <p:spPr bwMode="auto">
          <a:xfrm>
            <a:off x="3938588" y="4487863"/>
            <a:ext cx="476250" cy="366712"/>
          </a:xfrm>
          <a:prstGeom prst="rect">
            <a:avLst/>
          </a:prstGeom>
          <a:noFill/>
          <a:ln w="9525">
            <a:noFill/>
            <a:miter lim="800000"/>
            <a:headEnd/>
            <a:tailEnd/>
          </a:ln>
        </p:spPr>
        <p:txBody>
          <a:bodyPr wrap="none">
            <a:spAutoFit/>
          </a:bodyPr>
          <a:lstStyle/>
          <a:p>
            <a:r>
              <a:rPr lang="en-US" sz="1800">
                <a:latin typeface="Arial" charset="0"/>
              </a:rPr>
              <a:t>H'</a:t>
            </a:r>
            <a:r>
              <a:rPr lang="en-US" sz="1800" baseline="-25000">
                <a:latin typeface="Arial" charset="0"/>
              </a:rPr>
              <a:t>2</a:t>
            </a:r>
          </a:p>
        </p:txBody>
      </p:sp>
      <p:sp>
        <p:nvSpPr>
          <p:cNvPr id="1064" name="Oval 51"/>
          <p:cNvSpPr>
            <a:spLocks noChangeAspect="1" noChangeArrowheads="1"/>
          </p:cNvSpPr>
          <p:nvPr/>
        </p:nvSpPr>
        <p:spPr bwMode="auto">
          <a:xfrm>
            <a:off x="3817938" y="4387850"/>
            <a:ext cx="608012" cy="539750"/>
          </a:xfrm>
          <a:prstGeom prst="ellipse">
            <a:avLst/>
          </a:prstGeom>
          <a:noFill/>
          <a:ln w="25400">
            <a:solidFill>
              <a:schemeClr val="tx1"/>
            </a:solidFill>
            <a:round/>
            <a:headEnd/>
            <a:tailEnd/>
          </a:ln>
        </p:spPr>
        <p:txBody>
          <a:bodyPr wrap="none" anchor="ctr"/>
          <a:lstStyle/>
          <a:p>
            <a:pPr eaLnBrk="0" hangingPunct="0"/>
            <a:endParaRPr lang="en-US"/>
          </a:p>
        </p:txBody>
      </p:sp>
      <p:sp>
        <p:nvSpPr>
          <p:cNvPr id="1065" name="Text Box 52"/>
          <p:cNvSpPr txBox="1">
            <a:spLocks noChangeAspect="1" noChangeArrowheads="1"/>
          </p:cNvSpPr>
          <p:nvPr/>
        </p:nvSpPr>
        <p:spPr bwMode="auto">
          <a:xfrm>
            <a:off x="6623050" y="4487863"/>
            <a:ext cx="476250" cy="366712"/>
          </a:xfrm>
          <a:prstGeom prst="rect">
            <a:avLst/>
          </a:prstGeom>
          <a:noFill/>
          <a:ln w="9525">
            <a:noFill/>
            <a:miter lim="800000"/>
            <a:headEnd/>
            <a:tailEnd/>
          </a:ln>
        </p:spPr>
        <p:txBody>
          <a:bodyPr wrap="none">
            <a:spAutoFit/>
          </a:bodyPr>
          <a:lstStyle/>
          <a:p>
            <a:r>
              <a:rPr lang="en-US" sz="1800">
                <a:latin typeface="Arial" charset="0"/>
              </a:rPr>
              <a:t>H'</a:t>
            </a:r>
            <a:r>
              <a:rPr lang="en-US" sz="1800" baseline="-25000">
                <a:latin typeface="Arial" charset="0"/>
              </a:rPr>
              <a:t>n</a:t>
            </a:r>
          </a:p>
        </p:txBody>
      </p:sp>
      <p:sp>
        <p:nvSpPr>
          <p:cNvPr id="1066" name="Oval 53"/>
          <p:cNvSpPr>
            <a:spLocks noChangeAspect="1" noChangeArrowheads="1"/>
          </p:cNvSpPr>
          <p:nvPr/>
        </p:nvSpPr>
        <p:spPr bwMode="auto">
          <a:xfrm>
            <a:off x="6502400" y="4387850"/>
            <a:ext cx="609600" cy="5397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1067" name="AutoShape 54"/>
          <p:cNvCxnSpPr>
            <a:cxnSpLocks noChangeAspect="1" noChangeShapeType="1"/>
            <a:stCxn id="1052" idx="4"/>
            <a:endCxn id="1062" idx="0"/>
          </p:cNvCxnSpPr>
          <p:nvPr/>
        </p:nvCxnSpPr>
        <p:spPr bwMode="auto">
          <a:xfrm>
            <a:off x="2052638" y="4060825"/>
            <a:ext cx="0" cy="315913"/>
          </a:xfrm>
          <a:prstGeom prst="straightConnector1">
            <a:avLst/>
          </a:prstGeom>
          <a:noFill/>
          <a:ln w="28575">
            <a:solidFill>
              <a:schemeClr val="tx1"/>
            </a:solidFill>
            <a:round/>
            <a:headEnd/>
            <a:tailEnd type="triangle" w="med" len="med"/>
          </a:ln>
        </p:spPr>
      </p:cxnSp>
      <p:cxnSp>
        <p:nvCxnSpPr>
          <p:cNvPr id="1068" name="AutoShape 55"/>
          <p:cNvCxnSpPr>
            <a:cxnSpLocks noChangeAspect="1" noChangeShapeType="1"/>
            <a:stCxn id="1058" idx="4"/>
            <a:endCxn id="1066" idx="0"/>
          </p:cNvCxnSpPr>
          <p:nvPr/>
        </p:nvCxnSpPr>
        <p:spPr bwMode="auto">
          <a:xfrm>
            <a:off x="6807200" y="4060825"/>
            <a:ext cx="0" cy="315913"/>
          </a:xfrm>
          <a:prstGeom prst="straightConnector1">
            <a:avLst/>
          </a:prstGeom>
          <a:noFill/>
          <a:ln w="28575">
            <a:solidFill>
              <a:schemeClr val="tx1"/>
            </a:solidFill>
            <a:round/>
            <a:headEnd/>
            <a:tailEnd type="triangle" w="med" len="med"/>
          </a:ln>
        </p:spPr>
      </p:cxnSp>
      <p:cxnSp>
        <p:nvCxnSpPr>
          <p:cNvPr id="1069" name="AutoShape 56"/>
          <p:cNvCxnSpPr>
            <a:cxnSpLocks noChangeAspect="1" noChangeShapeType="1"/>
            <a:stCxn id="1054" idx="4"/>
            <a:endCxn id="1064" idx="0"/>
          </p:cNvCxnSpPr>
          <p:nvPr/>
        </p:nvCxnSpPr>
        <p:spPr bwMode="auto">
          <a:xfrm>
            <a:off x="4121150" y="4060825"/>
            <a:ext cx="0" cy="315913"/>
          </a:xfrm>
          <a:prstGeom prst="straightConnector1">
            <a:avLst/>
          </a:prstGeom>
          <a:noFill/>
          <a:ln w="28575">
            <a:solidFill>
              <a:schemeClr val="tx1"/>
            </a:solidFill>
            <a:round/>
            <a:headEnd/>
            <a:tailEnd type="triangle" w="med" len="med"/>
          </a:ln>
        </p:spPr>
      </p:cxnSp>
      <p:cxnSp>
        <p:nvCxnSpPr>
          <p:cNvPr id="1070" name="AutoShape 57"/>
          <p:cNvCxnSpPr>
            <a:cxnSpLocks noChangeAspect="1" noChangeShapeType="1"/>
            <a:stCxn id="1062" idx="6"/>
            <a:endCxn id="1048" idx="0"/>
          </p:cNvCxnSpPr>
          <p:nvPr/>
        </p:nvCxnSpPr>
        <p:spPr bwMode="auto">
          <a:xfrm>
            <a:off x="2366963" y="4657725"/>
            <a:ext cx="268287" cy="528638"/>
          </a:xfrm>
          <a:prstGeom prst="curvedConnector2">
            <a:avLst/>
          </a:prstGeom>
          <a:noFill/>
          <a:ln w="28575">
            <a:solidFill>
              <a:schemeClr val="tx1"/>
            </a:solidFill>
            <a:round/>
            <a:headEnd/>
            <a:tailEnd type="triangle" w="med" len="med"/>
          </a:ln>
        </p:spPr>
      </p:cxnSp>
      <p:cxnSp>
        <p:nvCxnSpPr>
          <p:cNvPr id="1071" name="AutoShape 58"/>
          <p:cNvCxnSpPr>
            <a:cxnSpLocks noChangeAspect="1" noChangeShapeType="1"/>
            <a:stCxn id="1040" idx="6"/>
            <a:endCxn id="1048" idx="0"/>
          </p:cNvCxnSpPr>
          <p:nvPr/>
        </p:nvCxnSpPr>
        <p:spPr bwMode="auto">
          <a:xfrm>
            <a:off x="2366963" y="2968625"/>
            <a:ext cx="268287" cy="2217738"/>
          </a:xfrm>
          <a:prstGeom prst="curvedConnector2">
            <a:avLst/>
          </a:prstGeom>
          <a:noFill/>
          <a:ln w="28575">
            <a:solidFill>
              <a:schemeClr val="tx1"/>
            </a:solidFill>
            <a:round/>
            <a:headEnd/>
            <a:tailEnd type="triangle" w="med" len="med"/>
          </a:ln>
        </p:spPr>
      </p:cxnSp>
      <p:cxnSp>
        <p:nvCxnSpPr>
          <p:cNvPr id="1072" name="AutoShape 59"/>
          <p:cNvCxnSpPr>
            <a:cxnSpLocks noChangeAspect="1" noChangeShapeType="1"/>
            <a:stCxn id="1064" idx="6"/>
            <a:endCxn id="1049" idx="0"/>
          </p:cNvCxnSpPr>
          <p:nvPr/>
        </p:nvCxnSpPr>
        <p:spPr bwMode="auto">
          <a:xfrm>
            <a:off x="4437063" y="4657725"/>
            <a:ext cx="266700" cy="528638"/>
          </a:xfrm>
          <a:prstGeom prst="curvedConnector2">
            <a:avLst/>
          </a:prstGeom>
          <a:noFill/>
          <a:ln w="28575">
            <a:solidFill>
              <a:schemeClr val="tx1"/>
            </a:solidFill>
            <a:round/>
            <a:headEnd/>
            <a:tailEnd type="triangle" w="med" len="med"/>
          </a:ln>
        </p:spPr>
      </p:cxnSp>
      <p:cxnSp>
        <p:nvCxnSpPr>
          <p:cNvPr id="1073" name="AutoShape 60"/>
          <p:cNvCxnSpPr>
            <a:cxnSpLocks noChangeAspect="1" noChangeShapeType="1"/>
            <a:stCxn id="1042" idx="6"/>
            <a:endCxn id="1049" idx="0"/>
          </p:cNvCxnSpPr>
          <p:nvPr/>
        </p:nvCxnSpPr>
        <p:spPr bwMode="auto">
          <a:xfrm>
            <a:off x="4437063" y="2968625"/>
            <a:ext cx="266700" cy="2217738"/>
          </a:xfrm>
          <a:prstGeom prst="curvedConnector2">
            <a:avLst/>
          </a:prstGeom>
          <a:noFill/>
          <a:ln w="28575">
            <a:solidFill>
              <a:schemeClr val="tx1"/>
            </a:solidFill>
            <a:round/>
            <a:headEnd/>
            <a:tailEnd type="triangle" w="med" len="med"/>
          </a:ln>
        </p:spPr>
      </p:cxnSp>
      <p:cxnSp>
        <p:nvCxnSpPr>
          <p:cNvPr id="1074" name="AutoShape 61"/>
          <p:cNvCxnSpPr>
            <a:cxnSpLocks noChangeAspect="1" noChangeShapeType="1"/>
            <a:stCxn id="1066" idx="6"/>
            <a:endCxn id="1050" idx="0"/>
          </p:cNvCxnSpPr>
          <p:nvPr/>
        </p:nvCxnSpPr>
        <p:spPr bwMode="auto">
          <a:xfrm>
            <a:off x="7123113" y="4657725"/>
            <a:ext cx="266700" cy="528638"/>
          </a:xfrm>
          <a:prstGeom prst="curvedConnector2">
            <a:avLst/>
          </a:prstGeom>
          <a:noFill/>
          <a:ln w="28575">
            <a:solidFill>
              <a:schemeClr val="tx1"/>
            </a:solidFill>
            <a:round/>
            <a:headEnd/>
            <a:tailEnd type="triangle" w="med" len="med"/>
          </a:ln>
        </p:spPr>
      </p:cxnSp>
      <p:cxnSp>
        <p:nvCxnSpPr>
          <p:cNvPr id="1075" name="AutoShape 62"/>
          <p:cNvCxnSpPr>
            <a:cxnSpLocks noChangeAspect="1" noChangeShapeType="1"/>
            <a:stCxn id="1044" idx="6"/>
            <a:endCxn id="1050" idx="0"/>
          </p:cNvCxnSpPr>
          <p:nvPr/>
        </p:nvCxnSpPr>
        <p:spPr bwMode="auto">
          <a:xfrm>
            <a:off x="7123113" y="2968625"/>
            <a:ext cx="266700" cy="2217738"/>
          </a:xfrm>
          <a:prstGeom prst="curvedConnector2">
            <a:avLst/>
          </a:prstGeom>
          <a:noFill/>
          <a:ln w="28575">
            <a:solidFill>
              <a:schemeClr val="tx1"/>
            </a:solidFill>
            <a:round/>
            <a:headEnd/>
            <a:tailEnd type="triangle" w="med" len="med"/>
          </a:ln>
        </p:spPr>
      </p:cxnSp>
      <p:sp>
        <p:nvSpPr>
          <p:cNvPr id="1076" name="Text Box 87"/>
          <p:cNvSpPr txBox="1">
            <a:spLocks noChangeAspect="1" noChangeArrowheads="1"/>
          </p:cNvSpPr>
          <p:nvPr/>
        </p:nvSpPr>
        <p:spPr bwMode="auto">
          <a:xfrm>
            <a:off x="2451100" y="5297488"/>
            <a:ext cx="446088" cy="366712"/>
          </a:xfrm>
          <a:prstGeom prst="rect">
            <a:avLst/>
          </a:prstGeom>
          <a:noFill/>
          <a:ln w="9525">
            <a:noFill/>
            <a:miter lim="800000"/>
            <a:headEnd/>
            <a:tailEnd/>
          </a:ln>
        </p:spPr>
        <p:txBody>
          <a:bodyPr wrap="none">
            <a:spAutoFit/>
          </a:bodyPr>
          <a:lstStyle/>
          <a:p>
            <a:r>
              <a:rPr lang="en-US" sz="1800">
                <a:latin typeface="Arial" charset="0"/>
              </a:rPr>
              <a:t>G</a:t>
            </a:r>
            <a:r>
              <a:rPr lang="en-US" sz="1800" baseline="-25000">
                <a:latin typeface="Arial" charset="0"/>
              </a:rPr>
              <a:t>1</a:t>
            </a:r>
          </a:p>
        </p:txBody>
      </p:sp>
      <p:sp>
        <p:nvSpPr>
          <p:cNvPr id="1077" name="Text Box 88"/>
          <p:cNvSpPr txBox="1">
            <a:spLocks noChangeAspect="1" noChangeArrowheads="1"/>
          </p:cNvSpPr>
          <p:nvPr/>
        </p:nvSpPr>
        <p:spPr bwMode="auto">
          <a:xfrm>
            <a:off x="4521200" y="5297488"/>
            <a:ext cx="446088" cy="366712"/>
          </a:xfrm>
          <a:prstGeom prst="rect">
            <a:avLst/>
          </a:prstGeom>
          <a:noFill/>
          <a:ln w="9525">
            <a:noFill/>
            <a:miter lim="800000"/>
            <a:headEnd/>
            <a:tailEnd/>
          </a:ln>
        </p:spPr>
        <p:txBody>
          <a:bodyPr wrap="none">
            <a:spAutoFit/>
          </a:bodyPr>
          <a:lstStyle/>
          <a:p>
            <a:r>
              <a:rPr lang="en-US" sz="1800">
                <a:latin typeface="Arial" charset="0"/>
              </a:rPr>
              <a:t>G</a:t>
            </a:r>
            <a:r>
              <a:rPr lang="en-US" sz="1800" baseline="-25000">
                <a:latin typeface="Arial" charset="0"/>
              </a:rPr>
              <a:t>2</a:t>
            </a:r>
          </a:p>
        </p:txBody>
      </p:sp>
      <p:sp>
        <p:nvSpPr>
          <p:cNvPr id="1078" name="Text Box 89"/>
          <p:cNvSpPr txBox="1">
            <a:spLocks noChangeAspect="1" noChangeArrowheads="1"/>
          </p:cNvSpPr>
          <p:nvPr/>
        </p:nvSpPr>
        <p:spPr bwMode="auto">
          <a:xfrm>
            <a:off x="7205663" y="5297488"/>
            <a:ext cx="446087" cy="366712"/>
          </a:xfrm>
          <a:prstGeom prst="rect">
            <a:avLst/>
          </a:prstGeom>
          <a:noFill/>
          <a:ln w="9525">
            <a:noFill/>
            <a:miter lim="800000"/>
            <a:headEnd/>
            <a:tailEnd/>
          </a:ln>
        </p:spPr>
        <p:txBody>
          <a:bodyPr wrap="none">
            <a:spAutoFit/>
          </a:bodyPr>
          <a:lstStyle/>
          <a:p>
            <a:r>
              <a:rPr lang="en-US" sz="1800">
                <a:latin typeface="Arial" charset="0"/>
              </a:rPr>
              <a:t>G</a:t>
            </a:r>
            <a:r>
              <a:rPr lang="en-US" sz="1800" baseline="-25000">
                <a:latin typeface="Arial" charset="0"/>
              </a:rPr>
              <a:t>n</a:t>
            </a:r>
          </a:p>
        </p:txBody>
      </p:sp>
      <p:sp>
        <p:nvSpPr>
          <p:cNvPr id="1079" name="Rectangle 90"/>
          <p:cNvSpPr>
            <a:spLocks noChangeArrowheads="1"/>
          </p:cNvSpPr>
          <p:nvPr/>
        </p:nvSpPr>
        <p:spPr bwMode="auto">
          <a:xfrm>
            <a:off x="381000" y="214313"/>
            <a:ext cx="8458200" cy="852487"/>
          </a:xfrm>
          <a:prstGeom prst="rect">
            <a:avLst/>
          </a:prstGeom>
          <a:noFill/>
          <a:ln w="9525">
            <a:noFill/>
            <a:miter lim="800000"/>
            <a:headEnd/>
            <a:tailEnd/>
          </a:ln>
        </p:spPr>
        <p:txBody>
          <a:bodyPr anchor="b"/>
          <a:lstStyle/>
          <a:p>
            <a:r>
              <a:rPr lang="en-US" sz="3600" dirty="0">
                <a:solidFill>
                  <a:schemeClr val="tx2"/>
                </a:solidFill>
              </a:rPr>
              <a:t>Factorial HMM for genotype data in a window with </a:t>
            </a:r>
            <a:r>
              <a:rPr lang="en-US" sz="3600" b="1" dirty="0">
                <a:solidFill>
                  <a:schemeClr val="hlink"/>
                </a:solidFill>
              </a:rPr>
              <a:t>known</a:t>
            </a:r>
            <a:r>
              <a:rPr lang="en-US" sz="3600" dirty="0">
                <a:solidFill>
                  <a:schemeClr val="tx2"/>
                </a:solidFill>
              </a:rPr>
              <a:t> local ancestry</a:t>
            </a:r>
          </a:p>
        </p:txBody>
      </p:sp>
      <p:graphicFrame>
        <p:nvGraphicFramePr>
          <p:cNvPr id="1026" name="Object 10"/>
          <p:cNvGraphicFramePr>
            <a:graphicFrameLocks noChangeAspect="1"/>
          </p:cNvGraphicFramePr>
          <p:nvPr/>
        </p:nvGraphicFramePr>
        <p:xfrm>
          <a:off x="228600" y="2819400"/>
          <a:ext cx="1143000" cy="815975"/>
        </p:xfrm>
        <a:graphic>
          <a:graphicData uri="http://schemas.openxmlformats.org/presentationml/2006/ole">
            <p:oleObj spid="_x0000_s952322" name="Equation" r:id="rId4" imgW="266400" imgH="228600" progId="Equation.3">
              <p:embed/>
            </p:oleObj>
          </a:graphicData>
        </a:graphic>
      </p:graphicFrame>
      <p:cxnSp>
        <p:nvCxnSpPr>
          <p:cNvPr id="1080" name="Straight Arrow Connector 56"/>
          <p:cNvCxnSpPr>
            <a:cxnSpLocks noChangeShapeType="1"/>
          </p:cNvCxnSpPr>
          <p:nvPr/>
        </p:nvCxnSpPr>
        <p:spPr bwMode="auto">
          <a:xfrm rot="5400000" flipH="1" flipV="1">
            <a:off x="952500" y="2705100"/>
            <a:ext cx="609600" cy="533400"/>
          </a:xfrm>
          <a:prstGeom prst="straightConnector1">
            <a:avLst/>
          </a:prstGeom>
          <a:noFill/>
          <a:ln w="9525" algn="ctr">
            <a:solidFill>
              <a:schemeClr val="tx1"/>
            </a:solidFill>
            <a:round/>
            <a:headEnd/>
            <a:tailEnd type="arrow" w="med" len="med"/>
          </a:ln>
        </p:spPr>
      </p:cxnSp>
      <p:cxnSp>
        <p:nvCxnSpPr>
          <p:cNvPr id="1081" name="Straight Arrow Connector 58"/>
          <p:cNvCxnSpPr>
            <a:cxnSpLocks noChangeShapeType="1"/>
          </p:cNvCxnSpPr>
          <p:nvPr/>
        </p:nvCxnSpPr>
        <p:spPr bwMode="auto">
          <a:xfrm rot="16200000" flipH="1">
            <a:off x="1104900" y="3619500"/>
            <a:ext cx="609600" cy="381000"/>
          </a:xfrm>
          <a:prstGeom prst="straightConnector1">
            <a:avLst/>
          </a:prstGeom>
          <a:noFill/>
          <a:ln w="9525" algn="ctr">
            <a:solidFill>
              <a:schemeClr val="tx1"/>
            </a:solidFill>
            <a:round/>
            <a:headEnd/>
            <a:tailEnd type="arrow" w="med" len="med"/>
          </a:ln>
        </p:spPr>
      </p:cxnSp>
      <p:sp>
        <p:nvSpPr>
          <p:cNvPr id="58" name="Rectangle 2"/>
          <p:cNvSpPr txBox="1">
            <a:spLocks noChangeArrowheads="1"/>
          </p:cNvSpPr>
          <p:nvPr/>
        </p:nvSpPr>
        <p:spPr>
          <a:xfrm>
            <a:off x="228600" y="5791200"/>
            <a:ext cx="8343900" cy="838200"/>
          </a:xfrm>
          <a:prstGeom prst="rect">
            <a:avLst/>
          </a:prstGeom>
        </p:spPr>
        <p:txBody>
          <a:bodyPr/>
          <a:lstStyle/>
          <a:p>
            <a:pPr marL="533400" indent="-533400">
              <a:spcBef>
                <a:spcPct val="20000"/>
              </a:spcBef>
              <a:buClr>
                <a:schemeClr val="folHlink"/>
              </a:buClr>
              <a:buSzPct val="60000"/>
              <a:buFont typeface="Wingdings" pitchFamily="2" charset="2"/>
              <a:buChar char="n"/>
              <a:defRPr/>
            </a:pPr>
            <a:r>
              <a:rPr lang="en-US" sz="2000" kern="0" dirty="0">
                <a:latin typeface="+mn-lt"/>
                <a:cs typeface="+mn-cs"/>
              </a:rPr>
              <a:t>Random variable for each locus </a:t>
            </a:r>
            <a:r>
              <a:rPr lang="en-US" sz="2000" kern="0" dirty="0" err="1">
                <a:latin typeface="+mn-lt"/>
                <a:cs typeface="+mn-cs"/>
              </a:rPr>
              <a:t>i</a:t>
            </a:r>
            <a:r>
              <a:rPr lang="en-US" sz="2000" kern="0" dirty="0">
                <a:latin typeface="+mn-lt"/>
                <a:cs typeface="+mn-cs"/>
              </a:rPr>
              <a:t> (</a:t>
            </a:r>
            <a:r>
              <a:rPr lang="en-US" sz="2000" kern="0" dirty="0" err="1">
                <a:latin typeface="+mn-lt"/>
                <a:cs typeface="+mn-cs"/>
              </a:rPr>
              <a:t>i</a:t>
            </a:r>
            <a:r>
              <a:rPr lang="en-US" sz="2000" kern="0" dirty="0">
                <a:latin typeface="+mn-lt"/>
                <a:cs typeface="+mn-cs"/>
              </a:rPr>
              <a:t>=1..n)</a:t>
            </a:r>
          </a:p>
          <a:p>
            <a:pPr marL="914400" lvl="1" indent="-457200">
              <a:spcBef>
                <a:spcPct val="20000"/>
              </a:spcBef>
              <a:buClr>
                <a:schemeClr val="hlink"/>
              </a:buClr>
              <a:buSzPct val="55000"/>
              <a:buFont typeface="Wingdings" pitchFamily="2" charset="2"/>
              <a:buChar char="n"/>
              <a:defRPr/>
            </a:pPr>
            <a:r>
              <a:rPr lang="en-US" sz="1800" kern="0" dirty="0">
                <a:latin typeface="+mn-lt"/>
                <a:cs typeface="+mn-cs"/>
              </a:rPr>
              <a:t>G</a:t>
            </a:r>
            <a:r>
              <a:rPr lang="en-US" sz="1800" kern="0" baseline="-25000" dirty="0" err="1">
                <a:latin typeface="+mn-lt"/>
                <a:cs typeface="+mn-cs"/>
              </a:rPr>
              <a:t>i</a:t>
            </a:r>
            <a:r>
              <a:rPr lang="en-US" sz="1800" kern="0" dirty="0">
                <a:latin typeface="+mn-lt"/>
                <a:cs typeface="+mn-cs"/>
              </a:rPr>
              <a:t> = genotype at locus </a:t>
            </a:r>
            <a:r>
              <a:rPr lang="en-US" sz="1800" kern="0" dirty="0" err="1">
                <a:latin typeface="+mn-lt"/>
                <a:cs typeface="+mn-cs"/>
              </a:rPr>
              <a:t>i</a:t>
            </a:r>
            <a:r>
              <a:rPr lang="en-US" sz="1800" kern="0" dirty="0">
                <a:latin typeface="+mn-lt"/>
                <a:cs typeface="+mn-cs"/>
              </a:rPr>
              <a:t>;  values: 0/1/2 (major </a:t>
            </a:r>
            <a:r>
              <a:rPr lang="en-US" sz="1800" kern="0" dirty="0" err="1">
                <a:latin typeface="+mn-lt"/>
                <a:cs typeface="+mn-cs"/>
              </a:rPr>
              <a:t>hom</a:t>
            </a:r>
            <a:r>
              <a:rPr lang="en-US" sz="1800" kern="0" dirty="0">
                <a:latin typeface="+mn-lt"/>
                <a:cs typeface="+mn-cs"/>
              </a:rPr>
              <a:t>./het./minor </a:t>
            </a:r>
            <a:r>
              <a:rPr lang="en-US" sz="1800" kern="0" dirty="0" err="1">
                <a:latin typeface="+mn-lt"/>
                <a:cs typeface="+mn-cs"/>
              </a:rPr>
              <a:t>hom</a:t>
            </a:r>
            <a:r>
              <a:rPr lang="en-US" sz="1800" kern="0" dirty="0">
                <a:latin typeface="+mn-lt"/>
                <a:cs typeface="+mn-cs"/>
              </a:rPr>
              <a:t>.) </a:t>
            </a:r>
          </a:p>
        </p:txBody>
      </p:sp>
      <p:sp>
        <p:nvSpPr>
          <p:cNvPr id="59" name="Slide Number Placeholder 58"/>
          <p:cNvSpPr>
            <a:spLocks noGrp="1"/>
          </p:cNvSpPr>
          <p:nvPr>
            <p:ph type="sldNum" sz="quarter" idx="12"/>
          </p:nvPr>
        </p:nvSpPr>
        <p:spPr/>
        <p:txBody>
          <a:bodyPr/>
          <a:lstStyle/>
          <a:p>
            <a:pPr>
              <a:defRPr/>
            </a:pPr>
            <a:fld id="{193C4F32-5F53-4DA8-A041-9089F3E61399}" type="slidenum">
              <a:rPr lang="en-US" smtClean="0"/>
              <a:pPr>
                <a:defRPr/>
              </a:pPr>
              <a:t>261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xEl>
                                              <p:pRg st="0" end="0"/>
                                            </p:txEl>
                                          </p:spTgt>
                                        </p:tgtEl>
                                        <p:attrNameLst>
                                          <p:attrName>style.visibility</p:attrName>
                                        </p:attrNameLst>
                                      </p:cBhvr>
                                      <p:to>
                                        <p:strVal val="visible"/>
                                      </p:to>
                                    </p:set>
                                  </p:childTnLst>
                                  <p:subTnLst>
                                    <p:animClr>
                                      <p:cBhvr override="childStyle">
                                        <p:cTn dur="1" fill="hold" display="0" masterRel="nextClick" afterEffect="1"/>
                                        <p:tgtEl>
                                          <p:spTgt spid="58">
                                            <p:txEl>
                                              <p:pRg st="0" end="0"/>
                                            </p:txEl>
                                          </p:spTgt>
                                        </p:tgtEl>
                                        <p:attrNameLst>
                                          <p:attrName>ppt_c</p:attrName>
                                        </p:attrNameLst>
                                      </p:cBhvr>
                                      <p:to>
                                        <a:srgbClr val="969696"/>
                                      </p:to>
                                    </p:animClr>
                                  </p:subTnLst>
                                </p:cTn>
                              </p:par>
                              <p:par>
                                <p:cTn id="7" presetID="1" presetClass="entr" presetSubtype="0" fill="hold" grpId="0" nodeType="withEffect">
                                  <p:stCondLst>
                                    <p:cond delay="0"/>
                                  </p:stCondLst>
                                  <p:childTnLst>
                                    <p:set>
                                      <p:cBhvr>
                                        <p:cTn id="8" dur="1" fill="hold">
                                          <p:stCondLst>
                                            <p:cond delay="0"/>
                                          </p:stCondLst>
                                        </p:cTn>
                                        <p:tgtEl>
                                          <p:spTgt spid="58">
                                            <p:txEl>
                                              <p:pRg st="1" end="1"/>
                                            </p:txEl>
                                          </p:spTgt>
                                        </p:tgtEl>
                                        <p:attrNameLst>
                                          <p:attrName>style.visibility</p:attrName>
                                        </p:attrNameLst>
                                      </p:cBhvr>
                                      <p:to>
                                        <p:strVal val="visible"/>
                                      </p:to>
                                    </p:set>
                                  </p:childTnLst>
                                  <p:subTnLst>
                                    <p:animClr>
                                      <p:cBhvr override="childStyle">
                                        <p:cTn dur="1" fill="hold" display="0" masterRel="nextClick" afterEffect="1"/>
                                        <p:tgtEl>
                                          <p:spTgt spid="58">
                                            <p:txEl>
                                              <p:pRg st="1" end="1"/>
                                            </p:txEl>
                                          </p:spTgt>
                                        </p:tgtEl>
                                        <p:attrNameLst>
                                          <p:attrName>ppt_c</p:attrName>
                                        </p:attrNameLst>
                                      </p:cBhvr>
                                      <p:to>
                                        <a:srgbClr val="969696"/>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build="p"/>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5" name="Rectangle 3"/>
          <p:cNvSpPr>
            <a:spLocks noGrp="1" noChangeArrowheads="1"/>
          </p:cNvSpPr>
          <p:nvPr>
            <p:ph type="title"/>
          </p:nvPr>
        </p:nvSpPr>
        <p:spPr>
          <a:xfrm>
            <a:off x="838201" y="152401"/>
            <a:ext cx="7543800" cy="1295400"/>
          </a:xfrm>
        </p:spPr>
        <p:txBody>
          <a:bodyPr/>
          <a:lstStyle/>
          <a:p>
            <a:pPr eaLnBrk="1" hangingPunct="1"/>
            <a:r>
              <a:rPr lang="en-US" dirty="0" smtClean="0"/>
              <a:t>Genotype Error Detection- </a:t>
            </a:r>
            <a:br>
              <a:rPr lang="en-US" dirty="0" smtClean="0"/>
            </a:br>
            <a:r>
              <a:rPr lang="en-US" dirty="0" smtClean="0"/>
              <a:t> Alternate Likelihood Functions</a:t>
            </a:r>
          </a:p>
        </p:txBody>
      </p:sp>
      <p:sp>
        <p:nvSpPr>
          <p:cNvPr id="5126" name="Rectangle 2"/>
          <p:cNvSpPr>
            <a:spLocks noGrp="1" noChangeArrowheads="1"/>
          </p:cNvSpPr>
          <p:nvPr>
            <p:ph type="body" sz="half" idx="1"/>
          </p:nvPr>
        </p:nvSpPr>
        <p:spPr>
          <a:xfrm>
            <a:off x="152400" y="1524000"/>
            <a:ext cx="8839200" cy="5105400"/>
          </a:xfrm>
        </p:spPr>
        <p:txBody>
          <a:bodyPr>
            <a:normAutofit/>
          </a:bodyPr>
          <a:lstStyle/>
          <a:p>
            <a:pPr eaLnBrk="1" hangingPunct="1">
              <a:lnSpc>
                <a:spcPct val="110000"/>
              </a:lnSpc>
              <a:spcBef>
                <a:spcPts val="300"/>
              </a:spcBef>
            </a:pPr>
            <a:r>
              <a:rPr lang="en-US" sz="2400" dirty="0" err="1" smtClean="0">
                <a:solidFill>
                  <a:schemeClr val="hlink"/>
                </a:solidFill>
              </a:rPr>
              <a:t>Viterbi</a:t>
            </a:r>
            <a:r>
              <a:rPr lang="en-US" sz="2400" dirty="0" smtClean="0">
                <a:solidFill>
                  <a:schemeClr val="hlink"/>
                </a:solidFill>
              </a:rPr>
              <a:t> probability (</a:t>
            </a:r>
            <a:r>
              <a:rPr lang="en-US" sz="2400" dirty="0" err="1" smtClean="0">
                <a:solidFill>
                  <a:schemeClr val="hlink"/>
                </a:solidFill>
              </a:rPr>
              <a:t>ViterbiProb</a:t>
            </a:r>
            <a:r>
              <a:rPr lang="en-US" sz="2400" dirty="0" smtClean="0">
                <a:solidFill>
                  <a:schemeClr val="hlink"/>
                </a:solidFill>
              </a:rPr>
              <a:t>)</a:t>
            </a:r>
            <a:r>
              <a:rPr lang="en-US" sz="2400" dirty="0" smtClean="0"/>
              <a:t>: Maximum prob. of a set of 4 HMM paths that emit 4 haplotypes compatible with the trio. </a:t>
            </a:r>
          </a:p>
          <a:p>
            <a:pPr eaLnBrk="1" hangingPunct="1">
              <a:lnSpc>
                <a:spcPct val="110000"/>
              </a:lnSpc>
              <a:spcBef>
                <a:spcPts val="300"/>
              </a:spcBef>
            </a:pPr>
            <a:endParaRPr lang="en-US" sz="2400" dirty="0" smtClean="0">
              <a:solidFill>
                <a:schemeClr val="hlink"/>
              </a:solidFill>
            </a:endParaRPr>
          </a:p>
          <a:p>
            <a:pPr eaLnBrk="1" hangingPunct="1">
              <a:lnSpc>
                <a:spcPct val="90000"/>
              </a:lnSpc>
            </a:pPr>
            <a:r>
              <a:rPr lang="en-US" sz="2400" dirty="0" smtClean="0">
                <a:solidFill>
                  <a:schemeClr val="hlink"/>
                </a:solidFill>
              </a:rPr>
              <a:t>Probability of </a:t>
            </a:r>
            <a:r>
              <a:rPr lang="en-US" sz="2400" dirty="0" err="1" smtClean="0">
                <a:solidFill>
                  <a:schemeClr val="hlink"/>
                </a:solidFill>
              </a:rPr>
              <a:t>Viterbi</a:t>
            </a:r>
            <a:r>
              <a:rPr lang="en-US" sz="2400" dirty="0" smtClean="0">
                <a:solidFill>
                  <a:schemeClr val="hlink"/>
                </a:solidFill>
              </a:rPr>
              <a:t> Haplotypes (</a:t>
            </a:r>
            <a:r>
              <a:rPr lang="en-US" sz="2400" dirty="0" err="1" smtClean="0">
                <a:solidFill>
                  <a:schemeClr val="hlink"/>
                </a:solidFill>
              </a:rPr>
              <a:t>ViterbiHaps</a:t>
            </a:r>
            <a:r>
              <a:rPr lang="en-US" sz="2400" dirty="0" smtClean="0">
                <a:solidFill>
                  <a:schemeClr val="hlink"/>
                </a:solidFill>
              </a:rPr>
              <a:t>)</a:t>
            </a:r>
            <a:r>
              <a:rPr lang="en-US" sz="2400" dirty="0" smtClean="0"/>
              <a:t>: Obtain the path of the 4 </a:t>
            </a:r>
            <a:r>
              <a:rPr lang="en-US" sz="2400" dirty="0" err="1" smtClean="0"/>
              <a:t>Viterbi</a:t>
            </a:r>
            <a:r>
              <a:rPr lang="en-US" sz="2400" dirty="0" smtClean="0"/>
              <a:t> haplotypes, then then take product of these individual haplotype probabilities using forward (again).</a:t>
            </a:r>
          </a:p>
          <a:p>
            <a:pPr eaLnBrk="1" hangingPunct="1">
              <a:lnSpc>
                <a:spcPct val="90000"/>
              </a:lnSpc>
            </a:pPr>
            <a:endParaRPr lang="en-US" sz="2400" dirty="0" smtClean="0"/>
          </a:p>
          <a:p>
            <a:pPr eaLnBrk="1" hangingPunct="1">
              <a:lnSpc>
                <a:spcPct val="90000"/>
              </a:lnSpc>
            </a:pPr>
            <a:r>
              <a:rPr lang="en-US" sz="2400" dirty="0" smtClean="0">
                <a:solidFill>
                  <a:schemeClr val="hlink"/>
                </a:solidFill>
              </a:rPr>
              <a:t>Total Trio Probability (</a:t>
            </a:r>
            <a:r>
              <a:rPr lang="en-US" sz="2400" dirty="0" err="1" smtClean="0">
                <a:solidFill>
                  <a:schemeClr val="hlink"/>
                </a:solidFill>
              </a:rPr>
              <a:t>TotalProb</a:t>
            </a:r>
            <a:r>
              <a:rPr lang="en-US" sz="2400" dirty="0" smtClean="0">
                <a:solidFill>
                  <a:schemeClr val="hlink"/>
                </a:solidFill>
              </a:rPr>
              <a:t>)</a:t>
            </a:r>
            <a:r>
              <a:rPr lang="en-US" sz="2400" dirty="0" smtClean="0"/>
              <a:t>: Total probability P(T) that the HMM emits four haplotypes that explain trio T along all possible 4-tuples of paths.</a:t>
            </a:r>
          </a:p>
          <a:p>
            <a:pPr eaLnBrk="1" hangingPunct="1">
              <a:lnSpc>
                <a:spcPct val="90000"/>
              </a:lnSpc>
            </a:pPr>
            <a:endParaRPr lang="en-US" sz="2400" dirty="0" smtClean="0"/>
          </a:p>
        </p:txBody>
      </p:sp>
      <p:sp>
        <p:nvSpPr>
          <p:cNvPr id="7" name="Slide Number Placeholder 6"/>
          <p:cNvSpPr>
            <a:spLocks noGrp="1"/>
          </p:cNvSpPr>
          <p:nvPr>
            <p:ph type="sldNum" sz="quarter" idx="12"/>
          </p:nvPr>
        </p:nvSpPr>
        <p:spPr/>
        <p:txBody>
          <a:bodyPr/>
          <a:lstStyle/>
          <a:p>
            <a:pPr>
              <a:defRPr/>
            </a:pPr>
            <a:fld id="{E9C5EEF7-E04F-4A74-BD91-41D1788AA83F}" type="slidenum">
              <a:rPr lang="en-US" smtClean="0"/>
              <a:pPr>
                <a:defRPr/>
              </a:pPr>
              <a:t>27</a:t>
            </a:fld>
            <a:endParaRPr lang="en-US"/>
          </a:p>
        </p:txBody>
      </p:sp>
      <p:pic>
        <p:nvPicPr>
          <p:cNvPr id="5" name="Kennedy_V3.pptx475.wav">
            <a:hlinkClick r:id="" action="ppaction://media"/>
          </p:cNvPr>
          <p:cNvPicPr>
            <a:picLocks noRot="1" noChangeAspect="1"/>
          </p:cNvPicPr>
          <p:nvPr>
            <a:audioFile r:link="rId1"/>
          </p:nvPr>
        </p:nvPicPr>
        <p:blipFill>
          <a:blip r:embed="rId4" cstate="print"/>
          <a:stretch>
            <a:fillRect/>
          </a:stretch>
        </p:blipFill>
        <p:spPr>
          <a:xfrm>
            <a:off x="8696325" y="6410325"/>
            <a:ext cx="304800" cy="304800"/>
          </a:xfrm>
          <a:prstGeom prst="rect">
            <a:avLst/>
          </a:prstGeom>
        </p:spPr>
      </p:pic>
    </p:spTree>
  </p:cSld>
  <p:clrMapOvr>
    <a:masterClrMapping/>
  </p:clrMapOvr>
  <p:transition advTm="6195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52" name="Rectangle 2"/>
          <p:cNvSpPr>
            <a:spLocks noGrp="1" noChangeArrowheads="1"/>
          </p:cNvSpPr>
          <p:nvPr>
            <p:ph type="title"/>
          </p:nvPr>
        </p:nvSpPr>
        <p:spPr>
          <a:xfrm>
            <a:off x="304800" y="214313"/>
            <a:ext cx="8639175" cy="1462087"/>
          </a:xfrm>
        </p:spPr>
        <p:txBody>
          <a:bodyPr/>
          <a:lstStyle/>
          <a:p>
            <a:pPr eaLnBrk="1" hangingPunct="1"/>
            <a:r>
              <a:rPr lang="en-US" dirty="0" smtClean="0"/>
              <a:t>Genotype Error Detection- Speed Ups from reuse of common terms</a:t>
            </a:r>
          </a:p>
        </p:txBody>
      </p:sp>
      <p:sp>
        <p:nvSpPr>
          <p:cNvPr id="6151" name="Rectangle 6"/>
          <p:cNvSpPr>
            <a:spLocks noGrp="1" noChangeArrowheads="1"/>
          </p:cNvSpPr>
          <p:nvPr>
            <p:ph type="body" sz="half" idx="1"/>
          </p:nvPr>
        </p:nvSpPr>
        <p:spPr>
          <a:xfrm>
            <a:off x="152400" y="1752600"/>
            <a:ext cx="8991600" cy="4800600"/>
          </a:xfrm>
        </p:spPr>
        <p:txBody>
          <a:bodyPr>
            <a:normAutofit fontScale="77500" lnSpcReduction="20000"/>
          </a:bodyPr>
          <a:lstStyle/>
          <a:p>
            <a:pPr eaLnBrk="1" hangingPunct="1">
              <a:lnSpc>
                <a:spcPct val="90000"/>
              </a:lnSpc>
            </a:pPr>
            <a:endParaRPr lang="en-US" sz="2400" dirty="0" smtClean="0"/>
          </a:p>
          <a:p>
            <a:pPr eaLnBrk="1" hangingPunct="1">
              <a:lnSpc>
                <a:spcPct val="170000"/>
              </a:lnSpc>
            </a:pPr>
            <a:r>
              <a:rPr lang="en-US" sz="2400" dirty="0" smtClean="0"/>
              <a:t>Straight-forward approach run time:</a:t>
            </a:r>
          </a:p>
          <a:p>
            <a:pPr lvl="1" eaLnBrk="1" hangingPunct="1">
              <a:lnSpc>
                <a:spcPct val="170000"/>
              </a:lnSpc>
            </a:pPr>
            <a:r>
              <a:rPr lang="en-US" sz="2000" dirty="0" smtClean="0"/>
              <a:t>For a fixed trio, </a:t>
            </a:r>
            <a:r>
              <a:rPr lang="en-US" sz="2000" dirty="0" err="1" smtClean="0"/>
              <a:t>ViterbiProb</a:t>
            </a:r>
            <a:r>
              <a:rPr lang="en-US" sz="2000" dirty="0" smtClean="0"/>
              <a:t>/</a:t>
            </a:r>
            <a:r>
              <a:rPr lang="en-US" sz="2000" dirty="0" err="1" smtClean="0"/>
              <a:t>TotalProb</a:t>
            </a:r>
            <a:r>
              <a:rPr lang="en-US" sz="2000" dirty="0" smtClean="0"/>
              <a:t> paths can be found using a 4-path version of </a:t>
            </a:r>
            <a:r>
              <a:rPr lang="en-US" sz="2000" dirty="0" err="1" smtClean="0"/>
              <a:t>Viterbi’s</a:t>
            </a:r>
            <a:r>
              <a:rPr lang="en-US" sz="2000" dirty="0" smtClean="0"/>
              <a:t>/Forward algorithm in                 time</a:t>
            </a:r>
          </a:p>
          <a:p>
            <a:pPr lvl="1" eaLnBrk="1" hangingPunct="1">
              <a:lnSpc>
                <a:spcPct val="170000"/>
              </a:lnSpc>
            </a:pPr>
            <a:r>
              <a:rPr lang="en-US" sz="2000" dirty="0" smtClean="0"/>
              <a:t>For </a:t>
            </a:r>
            <a:r>
              <a:rPr lang="en-US" sz="2000" dirty="0" err="1" smtClean="0"/>
              <a:t>ViterbiHaps</a:t>
            </a:r>
            <a:r>
              <a:rPr lang="en-US" sz="2000" dirty="0" smtClean="0"/>
              <a:t>, additional </a:t>
            </a:r>
            <a:r>
              <a:rPr lang="en-US" sz="2000" dirty="0" err="1" smtClean="0"/>
              <a:t>traceback</a:t>
            </a:r>
            <a:r>
              <a:rPr lang="en-US" sz="2000" dirty="0" smtClean="0"/>
              <a:t> to compute probabilities: </a:t>
            </a:r>
          </a:p>
          <a:p>
            <a:pPr eaLnBrk="1" hangingPunct="1">
              <a:lnSpc>
                <a:spcPct val="170000"/>
              </a:lnSpc>
            </a:pPr>
            <a:r>
              <a:rPr lang="en-US" sz="2400" dirty="0" smtClean="0"/>
              <a:t>K</a:t>
            </a:r>
            <a:r>
              <a:rPr lang="en-US" sz="2400" baseline="30000" dirty="0" smtClean="0"/>
              <a:t>3</a:t>
            </a:r>
            <a:r>
              <a:rPr lang="en-US" sz="2400" dirty="0" smtClean="0"/>
              <a:t> speed-up by reuse of common terms:</a:t>
            </a:r>
          </a:p>
          <a:p>
            <a:pPr marL="742950" lvl="2" indent="-342900" eaLnBrk="1" hangingPunct="1">
              <a:lnSpc>
                <a:spcPct val="170000"/>
              </a:lnSpc>
              <a:buSzPct val="60000"/>
              <a:buNone/>
            </a:pPr>
            <a:r>
              <a:rPr lang="en-US" sz="2000" dirty="0" smtClean="0"/>
              <a:t>                      per trio</a:t>
            </a:r>
          </a:p>
          <a:p>
            <a:pPr marL="342900" lvl="1" indent="-342900" eaLnBrk="1" hangingPunct="1">
              <a:lnSpc>
                <a:spcPct val="170000"/>
              </a:lnSpc>
              <a:buClr>
                <a:schemeClr val="folHlink"/>
              </a:buClr>
              <a:buSzPct val="60000"/>
            </a:pPr>
            <a:r>
              <a:rPr lang="en-US" sz="2400" dirty="0" smtClean="0"/>
              <a:t>Likelihoods of </a:t>
            </a:r>
            <a:r>
              <a:rPr lang="en-US" sz="2400" i="1" dirty="0" smtClean="0"/>
              <a:t>all</a:t>
            </a:r>
            <a:r>
              <a:rPr lang="en-US" sz="2400" dirty="0" smtClean="0"/>
              <a:t> 3n modified trios computed using forward-backward algorithm, </a:t>
            </a:r>
            <a:endParaRPr lang="en-US" sz="2000" dirty="0" smtClean="0"/>
          </a:p>
          <a:p>
            <a:pPr lvl="1" eaLnBrk="1" hangingPunct="1">
              <a:lnSpc>
                <a:spcPct val="170000"/>
              </a:lnSpc>
            </a:pPr>
            <a:r>
              <a:rPr lang="en-US" sz="2000" dirty="0" err="1" smtClean="0"/>
              <a:t>ViterbiProb</a:t>
            </a:r>
            <a:r>
              <a:rPr lang="en-US" sz="2000" dirty="0" smtClean="0"/>
              <a:t>/</a:t>
            </a:r>
            <a:r>
              <a:rPr lang="en-US" sz="2000" dirty="0" err="1" smtClean="0"/>
              <a:t>TotalProb</a:t>
            </a:r>
            <a:r>
              <a:rPr lang="en-US" sz="2000" dirty="0" smtClean="0"/>
              <a:t> for m trios:</a:t>
            </a:r>
          </a:p>
          <a:p>
            <a:pPr lvl="1" eaLnBrk="1" hangingPunct="1">
              <a:lnSpc>
                <a:spcPct val="170000"/>
              </a:lnSpc>
            </a:pPr>
            <a:r>
              <a:rPr lang="en-US" sz="2000" dirty="0" err="1" smtClean="0"/>
              <a:t>ViterbiHaps</a:t>
            </a:r>
            <a:r>
              <a:rPr lang="en-US" sz="2000" dirty="0" smtClean="0"/>
              <a:t>:</a:t>
            </a:r>
          </a:p>
        </p:txBody>
      </p:sp>
      <p:graphicFrame>
        <p:nvGraphicFramePr>
          <p:cNvPr id="2" name="Object 9"/>
          <p:cNvGraphicFramePr>
            <a:graphicFrameLocks noChangeAspect="1"/>
          </p:cNvGraphicFramePr>
          <p:nvPr/>
        </p:nvGraphicFramePr>
        <p:xfrm>
          <a:off x="901700" y="4191000"/>
          <a:ext cx="968375" cy="457200"/>
        </p:xfrm>
        <a:graphic>
          <a:graphicData uri="http://schemas.openxmlformats.org/presentationml/2006/ole">
            <p:oleObj spid="_x0000_s6151" name="Equation" r:id="rId5" imgW="482400" imgH="228600" progId="Equation.3">
              <p:embed/>
            </p:oleObj>
          </a:graphicData>
        </a:graphic>
      </p:graphicFrame>
      <p:graphicFrame>
        <p:nvGraphicFramePr>
          <p:cNvPr id="6153" name="Object 6"/>
          <p:cNvGraphicFramePr>
            <a:graphicFrameLocks noChangeAspect="1"/>
          </p:cNvGraphicFramePr>
          <p:nvPr/>
        </p:nvGraphicFramePr>
        <p:xfrm>
          <a:off x="2311401" y="6019801"/>
          <a:ext cx="1574800" cy="348156"/>
        </p:xfrm>
        <a:graphic>
          <a:graphicData uri="http://schemas.openxmlformats.org/presentationml/2006/ole">
            <p:oleObj spid="_x0000_s6153" name="Equation" r:id="rId6" imgW="1054080" imgH="228600" progId="Equation.3">
              <p:embed/>
            </p:oleObj>
          </a:graphicData>
        </a:graphic>
      </p:graphicFrame>
      <p:graphicFrame>
        <p:nvGraphicFramePr>
          <p:cNvPr id="6159" name="Object 15"/>
          <p:cNvGraphicFramePr>
            <a:graphicFrameLocks noChangeAspect="1"/>
          </p:cNvGraphicFramePr>
          <p:nvPr/>
        </p:nvGraphicFramePr>
        <p:xfrm>
          <a:off x="4025900" y="5562600"/>
          <a:ext cx="1014413" cy="385763"/>
        </p:xfrm>
        <a:graphic>
          <a:graphicData uri="http://schemas.openxmlformats.org/presentationml/2006/ole">
            <p:oleObj spid="_x0000_s6159" name="Equation" r:id="rId7" imgW="596880" imgH="228600" progId="Equation.3">
              <p:embed/>
            </p:oleObj>
          </a:graphicData>
        </a:graphic>
      </p:graphicFrame>
      <p:sp>
        <p:nvSpPr>
          <p:cNvPr id="13" name="Slide Number Placeholder 12"/>
          <p:cNvSpPr>
            <a:spLocks noGrp="1"/>
          </p:cNvSpPr>
          <p:nvPr>
            <p:ph type="sldNum" sz="quarter" idx="12"/>
          </p:nvPr>
        </p:nvSpPr>
        <p:spPr>
          <a:xfrm>
            <a:off x="7010400" y="6172200"/>
            <a:ext cx="1905000" cy="457200"/>
          </a:xfrm>
        </p:spPr>
        <p:txBody>
          <a:bodyPr/>
          <a:lstStyle/>
          <a:p>
            <a:pPr>
              <a:defRPr/>
            </a:pPr>
            <a:fld id="{E9C5EEF7-E04F-4A74-BD91-41D1788AA83F}" type="slidenum">
              <a:rPr lang="en-US" smtClean="0"/>
              <a:pPr>
                <a:defRPr/>
              </a:pPr>
              <a:t>28</a:t>
            </a:fld>
            <a:endParaRPr lang="en-US" dirty="0"/>
          </a:p>
        </p:txBody>
      </p:sp>
      <p:graphicFrame>
        <p:nvGraphicFramePr>
          <p:cNvPr id="6160" name="Object 5"/>
          <p:cNvGraphicFramePr>
            <a:graphicFrameLocks noChangeAspect="1"/>
          </p:cNvGraphicFramePr>
          <p:nvPr/>
        </p:nvGraphicFramePr>
        <p:xfrm>
          <a:off x="3733800" y="2895600"/>
          <a:ext cx="901700" cy="425450"/>
        </p:xfrm>
        <a:graphic>
          <a:graphicData uri="http://schemas.openxmlformats.org/presentationml/2006/ole">
            <p:oleObj spid="_x0000_s6160" name="Equation" r:id="rId8" imgW="482400" imgH="228600" progId="Equation.3">
              <p:embed/>
            </p:oleObj>
          </a:graphicData>
        </a:graphic>
      </p:graphicFrame>
      <p:graphicFrame>
        <p:nvGraphicFramePr>
          <p:cNvPr id="6161" name="Object 6"/>
          <p:cNvGraphicFramePr>
            <a:graphicFrameLocks noChangeAspect="1"/>
          </p:cNvGraphicFramePr>
          <p:nvPr/>
        </p:nvGraphicFramePr>
        <p:xfrm>
          <a:off x="6850063" y="3276600"/>
          <a:ext cx="1473200" cy="409575"/>
        </p:xfrm>
        <a:graphic>
          <a:graphicData uri="http://schemas.openxmlformats.org/presentationml/2006/ole">
            <p:oleObj spid="_x0000_s6161" name="Equation" r:id="rId9" imgW="838080" imgH="228600" progId="Equation.3">
              <p:embed/>
            </p:oleObj>
          </a:graphicData>
        </a:graphic>
      </p:graphicFrame>
      <p:pic>
        <p:nvPicPr>
          <p:cNvPr id="10" name="Kennedy_V3.pptx474.wav">
            <a:hlinkClick r:id="" action="ppaction://media"/>
          </p:cNvPr>
          <p:cNvPicPr>
            <a:picLocks noRot="1" noChangeAspect="1"/>
          </p:cNvPicPr>
          <p:nvPr>
            <a:audioFile r:link="rId2"/>
          </p:nvPr>
        </p:nvPicPr>
        <p:blipFill>
          <a:blip r:embed="rId10" cstate="print"/>
          <a:stretch>
            <a:fillRect/>
          </a:stretch>
        </p:blipFill>
        <p:spPr>
          <a:xfrm>
            <a:off x="8696325" y="6410325"/>
            <a:ext cx="304800" cy="304800"/>
          </a:xfrm>
          <a:prstGeom prst="rect">
            <a:avLst/>
          </a:prstGeom>
        </p:spPr>
      </p:pic>
    </p:spTree>
  </p:cSld>
  <p:clrMapOvr>
    <a:masterClrMapping/>
  </p:clrMapOvr>
  <p:transition advTm="6790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Rectangle 5"/>
          <p:cNvSpPr>
            <a:spLocks noGrp="1" noChangeArrowheads="1"/>
          </p:cNvSpPr>
          <p:nvPr>
            <p:ph type="title"/>
          </p:nvPr>
        </p:nvSpPr>
        <p:spPr>
          <a:xfrm>
            <a:off x="1066800" y="381000"/>
            <a:ext cx="7793038" cy="1143000"/>
          </a:xfrm>
        </p:spPr>
        <p:txBody>
          <a:bodyPr/>
          <a:lstStyle/>
          <a:p>
            <a:pPr algn="ctr" eaLnBrk="1" hangingPunct="1"/>
            <a:r>
              <a:rPr lang="en-US" sz="3600" dirty="0" smtClean="0"/>
              <a:t>Genotype Error Detection- Comparison of Likelihood Functions</a:t>
            </a:r>
          </a:p>
        </p:txBody>
      </p:sp>
      <p:graphicFrame>
        <p:nvGraphicFramePr>
          <p:cNvPr id="5" name="Chart 4"/>
          <p:cNvGraphicFramePr>
            <a:graphicFrameLocks/>
          </p:cNvGraphicFramePr>
          <p:nvPr/>
        </p:nvGraphicFramePr>
        <p:xfrm>
          <a:off x="2286000" y="1905000"/>
          <a:ext cx="6619025" cy="4174101"/>
        </p:xfrm>
        <a:graphic>
          <a:graphicData uri="http://schemas.openxmlformats.org/drawingml/2006/chart">
            <c:chart xmlns:c="http://schemas.openxmlformats.org/drawingml/2006/chart" xmlns:r="http://schemas.openxmlformats.org/officeDocument/2006/relationships" r:id="rId4"/>
          </a:graphicData>
        </a:graphic>
      </p:graphicFrame>
      <p:sp>
        <p:nvSpPr>
          <p:cNvPr id="52228" name="Rectangle 5"/>
          <p:cNvSpPr>
            <a:spLocks noChangeArrowheads="1"/>
          </p:cNvSpPr>
          <p:nvPr/>
        </p:nvSpPr>
        <p:spPr bwMode="auto">
          <a:xfrm>
            <a:off x="152400" y="6245225"/>
            <a:ext cx="3429000" cy="384175"/>
          </a:xfrm>
          <a:prstGeom prst="rect">
            <a:avLst/>
          </a:prstGeom>
          <a:noFill/>
          <a:ln w="9525">
            <a:noFill/>
            <a:miter lim="800000"/>
            <a:headEnd/>
            <a:tailEnd/>
          </a:ln>
        </p:spPr>
        <p:txBody>
          <a:bodyPr>
            <a:spAutoFit/>
          </a:bodyPr>
          <a:lstStyle/>
          <a:p>
            <a:pPr>
              <a:lnSpc>
                <a:spcPct val="80000"/>
              </a:lnSpc>
              <a:spcBef>
                <a:spcPct val="50000"/>
              </a:spcBef>
              <a:buClr>
                <a:schemeClr val="folHlink"/>
              </a:buClr>
              <a:buSzPct val="60000"/>
              <a:buFont typeface="Wingdings" pitchFamily="2" charset="2"/>
              <a:buNone/>
            </a:pPr>
            <a:r>
              <a:rPr lang="en-US" sz="2400"/>
              <a:t>Sensitivity=TP/(TP+TN)</a:t>
            </a:r>
            <a:endParaRPr lang="en-US" sz="2000"/>
          </a:p>
        </p:txBody>
      </p:sp>
      <p:sp>
        <p:nvSpPr>
          <p:cNvPr id="52229" name="Rectangle 6"/>
          <p:cNvSpPr>
            <a:spLocks noChangeArrowheads="1"/>
          </p:cNvSpPr>
          <p:nvPr/>
        </p:nvSpPr>
        <p:spPr bwMode="auto">
          <a:xfrm>
            <a:off x="4114800" y="6245225"/>
            <a:ext cx="5029200" cy="384175"/>
          </a:xfrm>
          <a:prstGeom prst="rect">
            <a:avLst/>
          </a:prstGeom>
          <a:noFill/>
          <a:ln w="9525">
            <a:noFill/>
            <a:miter lim="800000"/>
            <a:headEnd/>
            <a:tailEnd/>
          </a:ln>
        </p:spPr>
        <p:txBody>
          <a:bodyPr>
            <a:spAutoFit/>
          </a:bodyPr>
          <a:lstStyle/>
          <a:p>
            <a:pPr>
              <a:lnSpc>
                <a:spcPct val="80000"/>
              </a:lnSpc>
              <a:spcBef>
                <a:spcPct val="50000"/>
              </a:spcBef>
              <a:buClr>
                <a:schemeClr val="folHlink"/>
              </a:buClr>
              <a:buSzPct val="60000"/>
              <a:buFont typeface="Wingdings" pitchFamily="2" charset="2"/>
              <a:buNone/>
            </a:pPr>
            <a:r>
              <a:rPr lang="en-US" sz="2400"/>
              <a:t>False Positive rate = </a:t>
            </a:r>
            <a:r>
              <a:rPr lang="en-US" sz="2000"/>
              <a:t>1 - TN/(FP+TN)</a:t>
            </a:r>
          </a:p>
        </p:txBody>
      </p:sp>
      <p:sp>
        <p:nvSpPr>
          <p:cNvPr id="6" name="Rectangle 5">
            <a:hlinkClick r:id="rId5" action="ppaction://hlinksldjump"/>
          </p:cNvPr>
          <p:cNvSpPr/>
          <p:nvPr/>
        </p:nvSpPr>
        <p:spPr>
          <a:xfrm>
            <a:off x="228600" y="2590800"/>
            <a:ext cx="1905000" cy="1107996"/>
          </a:xfrm>
          <a:prstGeom prst="rect">
            <a:avLst/>
          </a:prstGeom>
          <a:ln>
            <a:solidFill>
              <a:schemeClr val="bg1">
                <a:lumMod val="85000"/>
              </a:schemeClr>
            </a:solidFill>
          </a:ln>
        </p:spPr>
        <p:txBody>
          <a:bodyPr wrap="square" lIns="0" tIns="0" rIns="0" bIns="0">
            <a:spAutoFit/>
          </a:bodyPr>
          <a:lstStyle/>
          <a:p>
            <a:pPr lvl="1">
              <a:lnSpc>
                <a:spcPct val="90000"/>
              </a:lnSpc>
            </a:pPr>
            <a:r>
              <a:rPr lang="en-US" sz="2000" dirty="0" smtClean="0"/>
              <a:t>35 SNPs</a:t>
            </a:r>
          </a:p>
          <a:p>
            <a:pPr lvl="1">
              <a:lnSpc>
                <a:spcPct val="90000"/>
              </a:lnSpc>
            </a:pPr>
            <a:r>
              <a:rPr lang="en-US" sz="2000" dirty="0" smtClean="0"/>
              <a:t>551 trios</a:t>
            </a:r>
          </a:p>
          <a:p>
            <a:pPr lvl="1">
              <a:lnSpc>
                <a:spcPct val="90000"/>
              </a:lnSpc>
            </a:pPr>
            <a:r>
              <a:rPr lang="en-US" sz="2000" dirty="0" smtClean="0"/>
              <a:t>[Becker 06]</a:t>
            </a:r>
          </a:p>
          <a:p>
            <a:pPr lvl="1">
              <a:lnSpc>
                <a:spcPct val="90000"/>
              </a:lnSpc>
            </a:pPr>
            <a:r>
              <a:rPr lang="en-US" sz="2000" dirty="0" smtClean="0"/>
              <a:t>1% err. rate</a:t>
            </a:r>
          </a:p>
        </p:txBody>
      </p:sp>
      <p:sp>
        <p:nvSpPr>
          <p:cNvPr id="7" name="Rectangle 6">
            <a:hlinkClick r:id="rId6" action="ppaction://hlinksldjump" tooltip="Receiver operating characteristic (ROC), or simply ROC curve, is a graphical plot of the sensitivity vs. (1 − specificity) for a binary classifier system as its discrimination threshold is varied. "/>
          </p:cNvPr>
          <p:cNvSpPr/>
          <p:nvPr/>
        </p:nvSpPr>
        <p:spPr bwMode="auto">
          <a:xfrm>
            <a:off x="0" y="6172200"/>
            <a:ext cx="8915400" cy="457200"/>
          </a:xfrm>
          <a:prstGeom prst="rect">
            <a:avLst/>
          </a:prstGeom>
          <a:solidFill>
            <a:schemeClr val="accent1">
              <a:alpha val="1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charset="0"/>
            </a:endParaRPr>
          </a:p>
        </p:txBody>
      </p:sp>
      <p:sp>
        <p:nvSpPr>
          <p:cNvPr id="8" name="Slide Number Placeholder 7"/>
          <p:cNvSpPr>
            <a:spLocks noGrp="1"/>
          </p:cNvSpPr>
          <p:nvPr>
            <p:ph type="sldNum" sz="quarter" idx="12"/>
          </p:nvPr>
        </p:nvSpPr>
        <p:spPr>
          <a:xfrm>
            <a:off x="7239000" y="6400800"/>
            <a:ext cx="1905000" cy="457200"/>
          </a:xfrm>
        </p:spPr>
        <p:txBody>
          <a:bodyPr/>
          <a:lstStyle/>
          <a:p>
            <a:pPr>
              <a:defRPr/>
            </a:pPr>
            <a:fld id="{8CC908DA-0DFE-4EDA-AE5D-91705EA103D4}" type="slidenum">
              <a:rPr lang="en-US" smtClean="0"/>
              <a:pPr>
                <a:defRPr/>
              </a:pPr>
              <a:t>29</a:t>
            </a:fld>
            <a:endParaRPr lang="en-US" dirty="0"/>
          </a:p>
        </p:txBody>
      </p:sp>
      <p:pic>
        <p:nvPicPr>
          <p:cNvPr id="9" name="Kennedy_V3.pptx478.wav">
            <a:hlinkClick r:id="" action="ppaction://media"/>
          </p:cNvPr>
          <p:cNvPicPr>
            <a:picLocks noRot="1" noChangeAspect="1"/>
          </p:cNvPicPr>
          <p:nvPr>
            <a:audioFile r:link="rId1"/>
          </p:nvPr>
        </p:nvPicPr>
        <p:blipFill>
          <a:blip r:embed="rId7" cstate="print"/>
          <a:stretch>
            <a:fillRect/>
          </a:stretch>
        </p:blipFill>
        <p:spPr>
          <a:xfrm>
            <a:off x="8696325" y="6410325"/>
            <a:ext cx="304800" cy="304800"/>
          </a:xfrm>
          <a:prstGeom prst="rect">
            <a:avLst/>
          </a:prstGeom>
        </p:spPr>
      </p:pic>
    </p:spTree>
  </p:cSld>
  <p:clrMapOvr>
    <a:masterClrMapping/>
  </p:clrMapOvr>
  <p:transition advTm="681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Title 1"/>
          <p:cNvSpPr>
            <a:spLocks noGrp="1"/>
          </p:cNvSpPr>
          <p:nvPr>
            <p:ph type="title"/>
          </p:nvPr>
        </p:nvSpPr>
        <p:spPr>
          <a:xfrm>
            <a:off x="1150938" y="214313"/>
            <a:ext cx="7793037" cy="1233487"/>
          </a:xfrm>
        </p:spPr>
        <p:txBody>
          <a:bodyPr/>
          <a:lstStyle/>
          <a:p>
            <a:r>
              <a:rPr lang="en-US" smtClean="0"/>
              <a:t>Introduction-</a:t>
            </a:r>
            <a:br>
              <a:rPr lang="en-US" smtClean="0"/>
            </a:br>
            <a:r>
              <a:rPr lang="en-US" smtClean="0"/>
              <a:t>Single Nucleotide Polymorphisms</a:t>
            </a:r>
          </a:p>
        </p:txBody>
      </p:sp>
      <p:sp>
        <p:nvSpPr>
          <p:cNvPr id="4" name="Rectangle 2"/>
          <p:cNvSpPr txBox="1">
            <a:spLocks noChangeArrowheads="1"/>
          </p:cNvSpPr>
          <p:nvPr/>
        </p:nvSpPr>
        <p:spPr bwMode="auto">
          <a:xfrm>
            <a:off x="304800" y="1905000"/>
            <a:ext cx="8610600" cy="4495800"/>
          </a:xfrm>
          <a:prstGeom prst="rect">
            <a:avLst/>
          </a:prstGeom>
          <a:noFill/>
          <a:ln w="9525">
            <a:noFill/>
            <a:miter lim="800000"/>
            <a:headEnd/>
            <a:tailEnd/>
          </a:ln>
        </p:spPr>
        <p:txBody>
          <a:bodyPr lIns="92075" tIns="46038" rIns="92075" bIns="46038"/>
          <a:lstStyle/>
          <a:p>
            <a:pPr marL="342900" indent="-342900" eaLnBrk="0" hangingPunct="0">
              <a:lnSpc>
                <a:spcPct val="95000"/>
              </a:lnSpc>
              <a:spcBef>
                <a:spcPct val="20000"/>
              </a:spcBef>
              <a:buClr>
                <a:schemeClr val="folHlink"/>
              </a:buClr>
              <a:buSzPct val="60000"/>
              <a:buFont typeface="Wingdings" pitchFamily="2" charset="2"/>
              <a:buChar char="n"/>
            </a:pPr>
            <a:r>
              <a:rPr lang="en-US" sz="2400" dirty="0"/>
              <a:t>Main form of variation between individual genomes: </a:t>
            </a:r>
            <a:r>
              <a:rPr lang="en-US" sz="2400" b="1" dirty="0">
                <a:solidFill>
                  <a:srgbClr val="FF0000"/>
                </a:solidFill>
              </a:rPr>
              <a:t>S</a:t>
            </a:r>
            <a:r>
              <a:rPr lang="en-US" sz="2400" b="1" dirty="0"/>
              <a:t>ingle </a:t>
            </a:r>
            <a:r>
              <a:rPr lang="en-US" sz="2400" b="1" dirty="0">
                <a:solidFill>
                  <a:srgbClr val="FF0000"/>
                </a:solidFill>
              </a:rPr>
              <a:t>N</a:t>
            </a:r>
            <a:r>
              <a:rPr lang="en-US" sz="2400" b="1" dirty="0"/>
              <a:t>ucleotide </a:t>
            </a:r>
            <a:r>
              <a:rPr lang="en-US" sz="2400" b="1" dirty="0">
                <a:solidFill>
                  <a:srgbClr val="FF0000"/>
                </a:solidFill>
              </a:rPr>
              <a:t>P</a:t>
            </a:r>
            <a:r>
              <a:rPr lang="en-US" sz="2400" b="1" dirty="0"/>
              <a:t>olymorphisms (SNPs)</a:t>
            </a:r>
            <a:endParaRPr lang="en-US" sz="2400" b="1" dirty="0">
              <a:ea typeface="PMingLiU" pitchFamily="18" charset="-120"/>
            </a:endParaRPr>
          </a:p>
          <a:p>
            <a:pPr marL="342900" indent="-342900" eaLnBrk="0" hangingPunct="0">
              <a:lnSpc>
                <a:spcPct val="95000"/>
              </a:lnSpc>
              <a:spcBef>
                <a:spcPct val="20000"/>
              </a:spcBef>
              <a:buClr>
                <a:schemeClr val="folHlink"/>
              </a:buClr>
              <a:buSzPct val="60000"/>
              <a:buFont typeface="Wingdings" pitchFamily="2" charset="2"/>
              <a:buChar char="n"/>
            </a:pPr>
            <a:endParaRPr lang="en-US" sz="2400" b="1" dirty="0">
              <a:solidFill>
                <a:srgbClr val="FF0000"/>
              </a:solidFill>
              <a:ea typeface="PMingLiU" pitchFamily="18" charset="-120"/>
            </a:endParaRPr>
          </a:p>
          <a:p>
            <a:pPr marL="342900" indent="-342900" eaLnBrk="0" hangingPunct="0">
              <a:lnSpc>
                <a:spcPct val="95000"/>
              </a:lnSpc>
              <a:spcBef>
                <a:spcPct val="20000"/>
              </a:spcBef>
              <a:buClr>
                <a:schemeClr val="folHlink"/>
              </a:buClr>
              <a:buSzPct val="60000"/>
              <a:buFont typeface="Wingdings" pitchFamily="2" charset="2"/>
              <a:buChar char="n"/>
            </a:pPr>
            <a:endParaRPr lang="en-US" sz="2400" b="1" dirty="0">
              <a:solidFill>
                <a:srgbClr val="FF0000"/>
              </a:solidFill>
              <a:ea typeface="PMingLiU" pitchFamily="18" charset="-120"/>
            </a:endParaRPr>
          </a:p>
          <a:p>
            <a:pPr marL="342900" indent="-342900" eaLnBrk="0" hangingPunct="0">
              <a:lnSpc>
                <a:spcPct val="95000"/>
              </a:lnSpc>
              <a:spcBef>
                <a:spcPct val="20000"/>
              </a:spcBef>
              <a:buClr>
                <a:schemeClr val="folHlink"/>
              </a:buClr>
              <a:buSzPct val="60000"/>
              <a:buFont typeface="Wingdings" pitchFamily="2" charset="2"/>
              <a:buChar char="n"/>
            </a:pPr>
            <a:endParaRPr lang="en-US" sz="2400" b="1" dirty="0">
              <a:solidFill>
                <a:srgbClr val="FF0000"/>
              </a:solidFill>
              <a:ea typeface="PMingLiU" pitchFamily="18" charset="-120"/>
            </a:endParaRPr>
          </a:p>
          <a:p>
            <a:pPr marL="342900" indent="-342900" eaLnBrk="0" hangingPunct="0">
              <a:lnSpc>
                <a:spcPct val="95000"/>
              </a:lnSpc>
              <a:spcBef>
                <a:spcPct val="20000"/>
              </a:spcBef>
              <a:buClr>
                <a:schemeClr val="folHlink"/>
              </a:buClr>
              <a:buSzPct val="60000"/>
              <a:buFont typeface="Wingdings" pitchFamily="2" charset="2"/>
              <a:buChar char="n"/>
            </a:pPr>
            <a:r>
              <a:rPr lang="en-US" sz="2400" dirty="0"/>
              <a:t>High density in the human genome: </a:t>
            </a:r>
            <a:r>
              <a:rPr lang="en-US" sz="2400" dirty="0">
                <a:sym typeface="Symbol" pitchFamily="18" charset="2"/>
              </a:rPr>
              <a:t> </a:t>
            </a:r>
            <a:r>
              <a:rPr lang="en-US" sz="2400" dirty="0" smtClean="0">
                <a:sym typeface="Symbol" pitchFamily="18" charset="2"/>
              </a:rPr>
              <a:t>1.3x10</a:t>
            </a:r>
            <a:r>
              <a:rPr lang="en-US" sz="2400" baseline="30000" dirty="0" smtClean="0">
                <a:sym typeface="Symbol" pitchFamily="18" charset="2"/>
              </a:rPr>
              <a:t>7</a:t>
            </a:r>
            <a:r>
              <a:rPr lang="en-US" sz="2400" dirty="0" smtClean="0">
                <a:sym typeface="Symbol" pitchFamily="18" charset="2"/>
              </a:rPr>
              <a:t> </a:t>
            </a:r>
            <a:r>
              <a:rPr lang="en-US" sz="2400" dirty="0">
                <a:sym typeface="Symbol" pitchFamily="18" charset="2"/>
              </a:rPr>
              <a:t>out of </a:t>
            </a:r>
            <a:r>
              <a:rPr lang="en-US" sz="2400" dirty="0"/>
              <a:t>3</a:t>
            </a:r>
            <a:r>
              <a:rPr lang="en-US" sz="2400" dirty="0">
                <a:sym typeface="Symbol" pitchFamily="18" charset="2"/>
              </a:rPr>
              <a:t>10</a:t>
            </a:r>
            <a:r>
              <a:rPr lang="en-US" sz="2400" baseline="30000" dirty="0">
                <a:sym typeface="Symbol" pitchFamily="18" charset="2"/>
              </a:rPr>
              <a:t>9 </a:t>
            </a:r>
            <a:r>
              <a:rPr lang="en-US" altLang="zh-CN" sz="2400" dirty="0">
                <a:ea typeface="宋体" pitchFamily="2" charset="-122"/>
              </a:rPr>
              <a:t>base pairs</a:t>
            </a:r>
          </a:p>
          <a:p>
            <a:pPr marL="342900" indent="-342900" eaLnBrk="0" hangingPunct="0">
              <a:lnSpc>
                <a:spcPct val="95000"/>
              </a:lnSpc>
              <a:spcBef>
                <a:spcPct val="20000"/>
              </a:spcBef>
              <a:buClr>
                <a:schemeClr val="folHlink"/>
              </a:buClr>
              <a:buSzPct val="60000"/>
              <a:buFont typeface="Wingdings" pitchFamily="2" charset="2"/>
              <a:buChar char="n"/>
            </a:pPr>
            <a:r>
              <a:rPr lang="en-US" altLang="zh-CN" sz="2400" dirty="0">
                <a:ea typeface="宋体" pitchFamily="2" charset="-122"/>
              </a:rPr>
              <a:t>Vast majority bi-allelic </a:t>
            </a:r>
            <a:r>
              <a:rPr lang="en-US" altLang="zh-CN" sz="2400" dirty="0">
                <a:ea typeface="宋体" pitchFamily="2" charset="-122"/>
                <a:sym typeface="Wingdings" pitchFamily="2" charset="2"/>
              </a:rPr>
              <a:t> 0/1 encoding (major/minor resp</a:t>
            </a:r>
            <a:r>
              <a:rPr lang="en-US" altLang="zh-CN" sz="2400" dirty="0" smtClean="0">
                <a:ea typeface="宋体" pitchFamily="2" charset="-122"/>
                <a:sym typeface="Wingdings" pitchFamily="2" charset="2"/>
              </a:rPr>
              <a:t>.)</a:t>
            </a:r>
          </a:p>
          <a:p>
            <a:pPr marL="342900" indent="-342900" eaLnBrk="0" hangingPunct="0">
              <a:lnSpc>
                <a:spcPct val="95000"/>
              </a:lnSpc>
              <a:spcBef>
                <a:spcPct val="20000"/>
              </a:spcBef>
              <a:buClr>
                <a:schemeClr val="folHlink"/>
              </a:buClr>
              <a:buSzPct val="60000"/>
              <a:buFont typeface="Wingdings" pitchFamily="2" charset="2"/>
              <a:buChar char="n"/>
            </a:pPr>
            <a:r>
              <a:rPr lang="en-US" sz="2000" b="1" dirty="0" smtClean="0">
                <a:solidFill>
                  <a:srgbClr val="FF0000"/>
                </a:solidFill>
              </a:rPr>
              <a:t>Haplotype:</a:t>
            </a:r>
            <a:r>
              <a:rPr lang="en-US" sz="2000" dirty="0" smtClean="0"/>
              <a:t> description of SNP alleles on a chromosome</a:t>
            </a:r>
          </a:p>
          <a:p>
            <a:pPr lvl="1">
              <a:spcBef>
                <a:spcPct val="30000"/>
              </a:spcBef>
            </a:pPr>
            <a:r>
              <a:rPr lang="en-US" sz="1900" dirty="0" smtClean="0"/>
              <a:t>0/1 vector: 0 for major allele, 1 for minor</a:t>
            </a:r>
          </a:p>
          <a:p>
            <a:pPr marL="342900" indent="-342900" eaLnBrk="0" hangingPunct="0">
              <a:lnSpc>
                <a:spcPct val="95000"/>
              </a:lnSpc>
              <a:spcBef>
                <a:spcPct val="20000"/>
              </a:spcBef>
              <a:buClr>
                <a:schemeClr val="folHlink"/>
              </a:buClr>
              <a:buSzPct val="60000"/>
              <a:buFont typeface="Wingdings" pitchFamily="2" charset="2"/>
              <a:buChar char="n"/>
            </a:pPr>
            <a:endParaRPr lang="en-US" altLang="zh-CN" sz="2400" dirty="0" smtClean="0">
              <a:ea typeface="宋体" pitchFamily="2" charset="-122"/>
              <a:sym typeface="Wingdings" pitchFamily="2" charset="2"/>
            </a:endParaRPr>
          </a:p>
        </p:txBody>
      </p:sp>
      <p:sp>
        <p:nvSpPr>
          <p:cNvPr id="40964" name="Rectangle 4"/>
          <p:cNvSpPr>
            <a:spLocks noChangeArrowheads="1"/>
          </p:cNvSpPr>
          <p:nvPr/>
        </p:nvSpPr>
        <p:spPr bwMode="auto">
          <a:xfrm>
            <a:off x="838200" y="2819400"/>
            <a:ext cx="6705600" cy="1143000"/>
          </a:xfrm>
          <a:prstGeom prst="rect">
            <a:avLst/>
          </a:prstGeom>
          <a:solidFill>
            <a:srgbClr val="FFCC99">
              <a:alpha val="25098"/>
            </a:srgbClr>
          </a:solidFill>
          <a:ln w="9525">
            <a:noFill/>
            <a:miter lim="800000"/>
            <a:headEnd/>
            <a:tailEnd/>
          </a:ln>
        </p:spPr>
        <p:txBody>
          <a:bodyPr/>
          <a:lstStyle/>
          <a:p>
            <a:pPr marL="447675" indent="-447675" eaLnBrk="0" hangingPunct="0">
              <a:lnSpc>
                <a:spcPct val="90000"/>
              </a:lnSpc>
              <a:buSzPct val="70000"/>
            </a:pPr>
            <a:r>
              <a:rPr lang="en-US" altLang="ko-KR" sz="2400" dirty="0">
                <a:solidFill>
                  <a:srgbClr val="000000"/>
                </a:solidFill>
                <a:latin typeface="Century" pitchFamily="18" charset="0"/>
                <a:ea typeface="굴림" pitchFamily="34" charset="-127"/>
              </a:rPr>
              <a:t>… </a:t>
            </a:r>
            <a:r>
              <a:rPr lang="en-US" altLang="ko-KR" sz="2400" dirty="0" err="1">
                <a:solidFill>
                  <a:srgbClr val="000000"/>
                </a:solidFill>
                <a:latin typeface="Century" pitchFamily="18" charset="0"/>
                <a:ea typeface="굴림" pitchFamily="34" charset="-127"/>
              </a:rPr>
              <a:t>ataggtcc</a:t>
            </a:r>
            <a:r>
              <a:rPr lang="en-US" altLang="ko-KR" sz="2400" b="1" dirty="0" err="1">
                <a:solidFill>
                  <a:srgbClr val="FF0000"/>
                </a:solidFill>
                <a:ea typeface="굴림" pitchFamily="34" charset="-127"/>
              </a:rPr>
              <a:t>C</a:t>
            </a:r>
            <a:r>
              <a:rPr lang="en-US" altLang="ko-KR" sz="2400" dirty="0" err="1">
                <a:solidFill>
                  <a:srgbClr val="000000"/>
                </a:solidFill>
                <a:latin typeface="Century" pitchFamily="18" charset="0"/>
                <a:ea typeface="굴림" pitchFamily="34" charset="-127"/>
              </a:rPr>
              <a:t>tatttcgcgc</a:t>
            </a:r>
            <a:r>
              <a:rPr lang="en-US" altLang="ko-KR" sz="2400" b="1" dirty="0" err="1">
                <a:solidFill>
                  <a:srgbClr val="FF0000"/>
                </a:solidFill>
                <a:ea typeface="굴림" pitchFamily="34" charset="-127"/>
              </a:rPr>
              <a:t>C</a:t>
            </a:r>
            <a:r>
              <a:rPr lang="en-US" altLang="ko-KR" sz="2400" dirty="0" err="1">
                <a:solidFill>
                  <a:srgbClr val="000000"/>
                </a:solidFill>
                <a:latin typeface="Century" pitchFamily="18" charset="0"/>
                <a:ea typeface="굴림" pitchFamily="34" charset="-127"/>
              </a:rPr>
              <a:t>gtatacacggg</a:t>
            </a:r>
            <a:r>
              <a:rPr lang="en-US" altLang="ko-KR" sz="2400" b="1" dirty="0" err="1">
                <a:solidFill>
                  <a:srgbClr val="FF0000"/>
                </a:solidFill>
                <a:ea typeface="굴림" pitchFamily="34" charset="-127"/>
              </a:rPr>
              <a:t>A</a:t>
            </a:r>
            <a:r>
              <a:rPr lang="en-US" altLang="ko-KR" sz="2400" dirty="0" err="1">
                <a:solidFill>
                  <a:srgbClr val="000000"/>
                </a:solidFill>
                <a:latin typeface="Century" pitchFamily="18" charset="0"/>
                <a:ea typeface="굴림" pitchFamily="34" charset="-127"/>
              </a:rPr>
              <a:t>ctata</a:t>
            </a:r>
            <a:r>
              <a:rPr lang="en-US" altLang="ko-KR" sz="2400" dirty="0">
                <a:solidFill>
                  <a:srgbClr val="000000"/>
                </a:solidFill>
                <a:latin typeface="Century" pitchFamily="18" charset="0"/>
                <a:ea typeface="굴림" pitchFamily="34" charset="-127"/>
              </a:rPr>
              <a:t> …</a:t>
            </a:r>
            <a:endParaRPr lang="en-US" altLang="ko-KR" sz="2400" b="1" dirty="0">
              <a:solidFill>
                <a:srgbClr val="FF0000"/>
              </a:solidFill>
              <a:ea typeface="굴림" pitchFamily="34" charset="-127"/>
            </a:endParaRPr>
          </a:p>
          <a:p>
            <a:pPr marL="447675" indent="-447675" eaLnBrk="0" hangingPunct="0">
              <a:lnSpc>
                <a:spcPct val="90000"/>
              </a:lnSpc>
              <a:buSzPct val="70000"/>
            </a:pPr>
            <a:r>
              <a:rPr lang="en-US" altLang="ko-KR" sz="2400" dirty="0">
                <a:solidFill>
                  <a:srgbClr val="000000"/>
                </a:solidFill>
                <a:latin typeface="Century" pitchFamily="18" charset="0"/>
                <a:ea typeface="굴림" pitchFamily="34" charset="-127"/>
              </a:rPr>
              <a:t>… </a:t>
            </a:r>
            <a:r>
              <a:rPr lang="en-US" altLang="ko-KR" sz="2400" dirty="0" err="1">
                <a:solidFill>
                  <a:srgbClr val="000000"/>
                </a:solidFill>
                <a:latin typeface="Century" pitchFamily="18" charset="0"/>
                <a:ea typeface="굴림" pitchFamily="34" charset="-127"/>
              </a:rPr>
              <a:t>ataggtcc</a:t>
            </a:r>
            <a:r>
              <a:rPr lang="en-US" altLang="ko-KR" sz="2400" b="1" dirty="0" err="1">
                <a:solidFill>
                  <a:srgbClr val="FF0000"/>
                </a:solidFill>
                <a:ea typeface="굴림" pitchFamily="34" charset="-127"/>
              </a:rPr>
              <a:t>G</a:t>
            </a:r>
            <a:r>
              <a:rPr lang="en-US" altLang="ko-KR" sz="2400" dirty="0" err="1">
                <a:solidFill>
                  <a:srgbClr val="000000"/>
                </a:solidFill>
                <a:latin typeface="Century" pitchFamily="18" charset="0"/>
                <a:ea typeface="굴림" pitchFamily="34" charset="-127"/>
              </a:rPr>
              <a:t>tatttcgcgc</a:t>
            </a:r>
            <a:r>
              <a:rPr lang="en-US" altLang="ko-KR" sz="2400" b="1" dirty="0" err="1">
                <a:solidFill>
                  <a:srgbClr val="FF0000"/>
                </a:solidFill>
                <a:ea typeface="굴림" pitchFamily="34" charset="-127"/>
              </a:rPr>
              <a:t>C</a:t>
            </a:r>
            <a:r>
              <a:rPr lang="en-US" altLang="ko-KR" sz="2400" dirty="0" err="1">
                <a:solidFill>
                  <a:srgbClr val="000000"/>
                </a:solidFill>
                <a:latin typeface="Century" pitchFamily="18" charset="0"/>
                <a:ea typeface="굴림" pitchFamily="34" charset="-127"/>
              </a:rPr>
              <a:t>gtatacacggg</a:t>
            </a:r>
            <a:r>
              <a:rPr lang="en-US" altLang="ko-KR" sz="2400" b="1" dirty="0" err="1">
                <a:solidFill>
                  <a:srgbClr val="FF0000"/>
                </a:solidFill>
                <a:ea typeface="굴림" pitchFamily="34" charset="-127"/>
              </a:rPr>
              <a:t>T</a:t>
            </a:r>
            <a:r>
              <a:rPr lang="en-US" altLang="ko-KR" sz="2400" dirty="0" err="1">
                <a:solidFill>
                  <a:srgbClr val="000000"/>
                </a:solidFill>
                <a:latin typeface="Century" pitchFamily="18" charset="0"/>
                <a:ea typeface="굴림" pitchFamily="34" charset="-127"/>
              </a:rPr>
              <a:t>ctata</a:t>
            </a:r>
            <a:r>
              <a:rPr lang="en-US" altLang="ko-KR" sz="2400" dirty="0">
                <a:solidFill>
                  <a:srgbClr val="000000"/>
                </a:solidFill>
                <a:latin typeface="Century" pitchFamily="18" charset="0"/>
                <a:ea typeface="굴림" pitchFamily="34" charset="-127"/>
              </a:rPr>
              <a:t> …</a:t>
            </a:r>
            <a:endParaRPr lang="en-US" altLang="ko-KR" sz="2400" b="1" dirty="0">
              <a:solidFill>
                <a:srgbClr val="FF0000"/>
              </a:solidFill>
              <a:ea typeface="굴림" pitchFamily="34" charset="-127"/>
            </a:endParaRPr>
          </a:p>
          <a:p>
            <a:pPr marL="447675" indent="-447675" eaLnBrk="0" hangingPunct="0">
              <a:lnSpc>
                <a:spcPct val="90000"/>
              </a:lnSpc>
              <a:buSzPct val="70000"/>
            </a:pPr>
            <a:r>
              <a:rPr lang="en-US" altLang="ko-KR" sz="2400" dirty="0">
                <a:solidFill>
                  <a:srgbClr val="000000"/>
                </a:solidFill>
                <a:latin typeface="Century" pitchFamily="18" charset="0"/>
                <a:ea typeface="굴림" pitchFamily="34" charset="-127"/>
              </a:rPr>
              <a:t>… </a:t>
            </a:r>
            <a:r>
              <a:rPr lang="en-US" altLang="ko-KR" sz="2400" dirty="0" err="1">
                <a:solidFill>
                  <a:srgbClr val="000000"/>
                </a:solidFill>
                <a:latin typeface="Century" pitchFamily="18" charset="0"/>
                <a:ea typeface="굴림" pitchFamily="34" charset="-127"/>
              </a:rPr>
              <a:t>ataggtcc</a:t>
            </a:r>
            <a:r>
              <a:rPr lang="en-US" altLang="ko-KR" sz="2400" b="1" dirty="0" err="1">
                <a:solidFill>
                  <a:srgbClr val="FF0000"/>
                </a:solidFill>
                <a:ea typeface="굴림" pitchFamily="34" charset="-127"/>
              </a:rPr>
              <a:t>C</a:t>
            </a:r>
            <a:r>
              <a:rPr lang="en-US" altLang="ko-KR" sz="2400" dirty="0" err="1">
                <a:solidFill>
                  <a:srgbClr val="000000"/>
                </a:solidFill>
                <a:latin typeface="Century" pitchFamily="18" charset="0"/>
                <a:ea typeface="굴림" pitchFamily="34" charset="-127"/>
              </a:rPr>
              <a:t>tatttcgcgc</a:t>
            </a:r>
            <a:r>
              <a:rPr lang="en-US" altLang="ko-KR" sz="2400" b="1" dirty="0" err="1">
                <a:solidFill>
                  <a:srgbClr val="FF0000"/>
                </a:solidFill>
                <a:ea typeface="굴림" pitchFamily="34" charset="-127"/>
              </a:rPr>
              <a:t>G</a:t>
            </a:r>
            <a:r>
              <a:rPr lang="en-US" altLang="ko-KR" sz="2400" dirty="0" err="1">
                <a:solidFill>
                  <a:srgbClr val="000000"/>
                </a:solidFill>
                <a:latin typeface="Century" pitchFamily="18" charset="0"/>
                <a:ea typeface="굴림" pitchFamily="34" charset="-127"/>
              </a:rPr>
              <a:t>gtatacacggg</a:t>
            </a:r>
            <a:r>
              <a:rPr lang="en-US" altLang="ko-KR" sz="2400" b="1" dirty="0" err="1">
                <a:solidFill>
                  <a:srgbClr val="FF0000"/>
                </a:solidFill>
                <a:ea typeface="굴림" pitchFamily="34" charset="-127"/>
              </a:rPr>
              <a:t>T</a:t>
            </a:r>
            <a:r>
              <a:rPr lang="en-US" altLang="ko-KR" sz="2400" dirty="0" err="1">
                <a:solidFill>
                  <a:srgbClr val="000000"/>
                </a:solidFill>
                <a:latin typeface="Century" pitchFamily="18" charset="0"/>
                <a:ea typeface="굴림" pitchFamily="34" charset="-127"/>
              </a:rPr>
              <a:t>ctata</a:t>
            </a:r>
            <a:r>
              <a:rPr lang="en-US" altLang="ko-KR" sz="2400" dirty="0">
                <a:solidFill>
                  <a:srgbClr val="000000"/>
                </a:solidFill>
                <a:latin typeface="Century" pitchFamily="18" charset="0"/>
                <a:ea typeface="굴림" pitchFamily="34" charset="-127"/>
              </a:rPr>
              <a:t> …</a:t>
            </a:r>
            <a:endParaRPr lang="en-US" altLang="ko-KR" sz="3200" dirty="0">
              <a:ea typeface="굴림" pitchFamily="34" charset="-127"/>
            </a:endParaRPr>
          </a:p>
        </p:txBody>
      </p:sp>
      <p:sp>
        <p:nvSpPr>
          <p:cNvPr id="5" name="Slide Number Placeholder 4"/>
          <p:cNvSpPr>
            <a:spLocks noGrp="1"/>
          </p:cNvSpPr>
          <p:nvPr>
            <p:ph type="sldNum" sz="quarter" idx="12"/>
          </p:nvPr>
        </p:nvSpPr>
        <p:spPr/>
        <p:txBody>
          <a:bodyPr/>
          <a:lstStyle/>
          <a:p>
            <a:pPr>
              <a:defRPr/>
            </a:pPr>
            <a:fld id="{33F715B6-B6C2-4407-8CFF-EAACF463792E}" type="slidenum">
              <a:rPr lang="en-US" smtClean="0"/>
              <a:pPr>
                <a:defRPr/>
              </a:pPr>
              <a:t>3</a:t>
            </a:fld>
            <a:endParaRPr lang="en-US" dirty="0"/>
          </a:p>
        </p:txBody>
      </p:sp>
      <p:pic>
        <p:nvPicPr>
          <p:cNvPr id="6" name="Kennedy_V3.pptx453.wav">
            <a:hlinkClick r:id="" action="ppaction://media"/>
          </p:cNvPr>
          <p:cNvPicPr>
            <a:picLocks noRot="1" noChangeAspect="1"/>
          </p:cNvPicPr>
          <p:nvPr>
            <a:audioFile r:link="rId1"/>
          </p:nvPr>
        </p:nvPicPr>
        <p:blipFill>
          <a:blip r:embed="rId4" cstate="print"/>
          <a:stretch>
            <a:fillRect/>
          </a:stretch>
        </p:blipFill>
        <p:spPr>
          <a:xfrm>
            <a:off x="8696325" y="6410325"/>
            <a:ext cx="304800" cy="304800"/>
          </a:xfrm>
          <a:prstGeom prst="rect">
            <a:avLst/>
          </a:prstGeom>
        </p:spPr>
      </p:pic>
    </p:spTree>
  </p:cSld>
  <p:clrMapOvr>
    <a:masterClrMapping/>
  </p:clrMapOvr>
  <p:transition advTm="612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smtClean="0"/>
              <a:t>Genotype Error Detection-“Combined” Detection Method</a:t>
            </a:r>
          </a:p>
        </p:txBody>
      </p:sp>
      <p:pic>
        <p:nvPicPr>
          <p:cNvPr id="53251" name="Object 4"/>
          <p:cNvPicPr>
            <a:picLocks noChangeArrowheads="1"/>
          </p:cNvPicPr>
          <p:nvPr/>
        </p:nvPicPr>
        <p:blipFill>
          <a:blip r:embed="rId4" cstate="print"/>
          <a:srcRect t="-3355" r="-63" b="-316"/>
          <a:stretch>
            <a:fillRect/>
          </a:stretch>
        </p:blipFill>
        <p:spPr bwMode="auto">
          <a:xfrm>
            <a:off x="4724400" y="1905000"/>
            <a:ext cx="4191000" cy="2895600"/>
          </a:xfrm>
          <a:prstGeom prst="rect">
            <a:avLst/>
          </a:prstGeom>
          <a:noFill/>
          <a:ln w="9525">
            <a:noFill/>
            <a:miter lim="800000"/>
            <a:headEnd/>
            <a:tailEnd/>
          </a:ln>
        </p:spPr>
      </p:pic>
      <p:sp>
        <p:nvSpPr>
          <p:cNvPr id="53252" name="Rectangle 4"/>
          <p:cNvSpPr>
            <a:spLocks noChangeArrowheads="1"/>
          </p:cNvSpPr>
          <p:nvPr/>
        </p:nvSpPr>
        <p:spPr bwMode="auto">
          <a:xfrm>
            <a:off x="381000" y="2057400"/>
            <a:ext cx="4419600" cy="4800600"/>
          </a:xfrm>
          <a:prstGeom prst="rect">
            <a:avLst/>
          </a:prstGeom>
          <a:noFill/>
          <a:ln w="9525">
            <a:noFill/>
            <a:miter lim="800000"/>
            <a:headEnd/>
            <a:tailEnd/>
          </a:ln>
        </p:spPr>
        <p:txBody>
          <a:bodyPr/>
          <a:lstStyle/>
          <a:p>
            <a:pPr marL="342900" indent="-342900" eaLnBrk="0" hangingPunct="0">
              <a:spcBef>
                <a:spcPct val="30000"/>
              </a:spcBef>
              <a:buClr>
                <a:schemeClr val="folHlink"/>
              </a:buClr>
              <a:buSzPct val="60000"/>
              <a:buFont typeface="Wingdings" pitchFamily="2" charset="2"/>
              <a:buChar char="n"/>
            </a:pPr>
            <a:r>
              <a:rPr lang="en-US" sz="2400"/>
              <a:t>Compute 4 likelihood ratios</a:t>
            </a:r>
          </a:p>
          <a:p>
            <a:pPr marL="742950" lvl="1" indent="-285750" eaLnBrk="0" hangingPunct="0">
              <a:spcBef>
                <a:spcPct val="30000"/>
              </a:spcBef>
              <a:buClr>
                <a:schemeClr val="hlink"/>
              </a:buClr>
              <a:buSzPct val="55000"/>
              <a:buFont typeface="Wingdings" pitchFamily="2" charset="2"/>
              <a:buChar char="n"/>
            </a:pPr>
            <a:r>
              <a:rPr lang="en-US" sz="2000"/>
              <a:t>Trio</a:t>
            </a:r>
          </a:p>
          <a:p>
            <a:pPr marL="742950" lvl="1" indent="-285750" eaLnBrk="0" hangingPunct="0">
              <a:spcBef>
                <a:spcPct val="30000"/>
              </a:spcBef>
              <a:buClr>
                <a:schemeClr val="hlink"/>
              </a:buClr>
              <a:buSzPct val="55000"/>
              <a:buFont typeface="Wingdings" pitchFamily="2" charset="2"/>
              <a:buChar char="n"/>
            </a:pPr>
            <a:r>
              <a:rPr lang="en-US" sz="2000"/>
              <a:t>Mother-child duo</a:t>
            </a:r>
          </a:p>
          <a:p>
            <a:pPr marL="742950" lvl="1" indent="-285750" eaLnBrk="0" hangingPunct="0">
              <a:spcBef>
                <a:spcPct val="30000"/>
              </a:spcBef>
              <a:buClr>
                <a:schemeClr val="hlink"/>
              </a:buClr>
              <a:buSzPct val="55000"/>
              <a:buFont typeface="Wingdings" pitchFamily="2" charset="2"/>
              <a:buChar char="n"/>
            </a:pPr>
            <a:r>
              <a:rPr lang="en-US" sz="2000"/>
              <a:t>Father-child duo</a:t>
            </a:r>
          </a:p>
          <a:p>
            <a:pPr marL="742950" lvl="1" indent="-285750" eaLnBrk="0" hangingPunct="0">
              <a:spcBef>
                <a:spcPct val="30000"/>
              </a:spcBef>
              <a:buClr>
                <a:schemeClr val="hlink"/>
              </a:buClr>
              <a:buSzPct val="55000"/>
              <a:buFont typeface="Wingdings" pitchFamily="2" charset="2"/>
              <a:buChar char="n"/>
            </a:pPr>
            <a:r>
              <a:rPr lang="en-US" sz="2000"/>
              <a:t>Child (unrelated)</a:t>
            </a:r>
          </a:p>
          <a:p>
            <a:pPr marL="342900" indent="-342900" eaLnBrk="0" hangingPunct="0">
              <a:spcBef>
                <a:spcPct val="30000"/>
              </a:spcBef>
              <a:buClr>
                <a:schemeClr val="folHlink"/>
              </a:buClr>
              <a:buSzPct val="60000"/>
              <a:buFont typeface="Wingdings" pitchFamily="2" charset="2"/>
              <a:buChar char="n"/>
            </a:pPr>
            <a:r>
              <a:rPr lang="en-US" sz="2400"/>
              <a:t>Flag as error if </a:t>
            </a:r>
            <a:r>
              <a:rPr lang="en-US" sz="2400" i="1"/>
              <a:t>all ratios</a:t>
            </a:r>
            <a:r>
              <a:rPr lang="en-US" sz="2400"/>
              <a:t> are above detection threshold</a:t>
            </a:r>
          </a:p>
        </p:txBody>
      </p:sp>
      <p:sp>
        <p:nvSpPr>
          <p:cNvPr id="5" name="Slide Number Placeholder 4"/>
          <p:cNvSpPr>
            <a:spLocks noGrp="1"/>
          </p:cNvSpPr>
          <p:nvPr>
            <p:ph type="sldNum" sz="quarter" idx="12"/>
          </p:nvPr>
        </p:nvSpPr>
        <p:spPr/>
        <p:txBody>
          <a:bodyPr/>
          <a:lstStyle/>
          <a:p>
            <a:pPr>
              <a:defRPr/>
            </a:pPr>
            <a:fld id="{8CC908DA-0DFE-4EDA-AE5D-91705EA103D4}" type="slidenum">
              <a:rPr lang="en-US" smtClean="0"/>
              <a:pPr>
                <a:defRPr/>
              </a:pPr>
              <a:t>30</a:t>
            </a:fld>
            <a:endParaRPr lang="en-US"/>
          </a:p>
        </p:txBody>
      </p:sp>
      <p:pic>
        <p:nvPicPr>
          <p:cNvPr id="6" name="Kennedy_V3.pptx803.wav">
            <a:hlinkClick r:id="" action="ppaction://media"/>
          </p:cNvPr>
          <p:cNvPicPr>
            <a:picLocks noRot="1" noChangeAspect="1"/>
          </p:cNvPicPr>
          <p:nvPr>
            <a:audioFile r:link="rId1"/>
          </p:nvPr>
        </p:nvPicPr>
        <p:blipFill>
          <a:blip r:embed="rId5" cstate="print"/>
          <a:stretch>
            <a:fillRect/>
          </a:stretch>
        </p:blipFill>
        <p:spPr>
          <a:xfrm>
            <a:off x="8696325" y="6410325"/>
            <a:ext cx="304800" cy="304800"/>
          </a:xfrm>
          <a:prstGeom prst="rect">
            <a:avLst/>
          </a:prstGeom>
        </p:spPr>
      </p:pic>
    </p:spTree>
  </p:cSld>
  <p:clrMapOvr>
    <a:masterClrMapping/>
  </p:clrMapOvr>
  <p:transition advTm="5592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3" name="Rectangle 4"/>
          <p:cNvSpPr>
            <a:spLocks noGrp="1" noChangeArrowheads="1"/>
          </p:cNvSpPr>
          <p:nvPr>
            <p:ph type="title"/>
          </p:nvPr>
        </p:nvSpPr>
        <p:spPr>
          <a:xfrm>
            <a:off x="914400" y="457200"/>
            <a:ext cx="7793038" cy="609600"/>
          </a:xfrm>
        </p:spPr>
        <p:txBody>
          <a:bodyPr/>
          <a:lstStyle/>
          <a:p>
            <a:pPr algn="ctr"/>
            <a:r>
              <a:rPr lang="en-US" sz="3200" dirty="0" smtClean="0"/>
              <a:t>Genotype Error Detection- </a:t>
            </a:r>
            <a:br>
              <a:rPr lang="en-US" sz="3200" dirty="0" smtClean="0"/>
            </a:br>
            <a:r>
              <a:rPr lang="en-US" sz="3200" dirty="0" smtClean="0"/>
              <a:t>Comparison with FAMHAP</a:t>
            </a:r>
          </a:p>
        </p:txBody>
      </p:sp>
      <p:graphicFrame>
        <p:nvGraphicFramePr>
          <p:cNvPr id="10242" name="Object 5"/>
          <p:cNvGraphicFramePr>
            <a:graphicFrameLocks noChangeAspect="1"/>
          </p:cNvGraphicFramePr>
          <p:nvPr/>
        </p:nvGraphicFramePr>
        <p:xfrm>
          <a:off x="304800" y="1295400"/>
          <a:ext cx="8464550" cy="2776538"/>
        </p:xfrm>
        <a:graphic>
          <a:graphicData uri="http://schemas.openxmlformats.org/presentationml/2006/ole">
            <p:oleObj spid="_x0000_s10242" name="Worksheet" r:id="rId5" imgW="5781594" imgH="3162272" progId="Excel.Sheet.8">
              <p:embed/>
            </p:oleObj>
          </a:graphicData>
        </a:graphic>
      </p:graphicFrame>
      <p:graphicFrame>
        <p:nvGraphicFramePr>
          <p:cNvPr id="2" name="Object 6"/>
          <p:cNvGraphicFramePr>
            <a:graphicFrameLocks noChangeAspect="1"/>
          </p:cNvGraphicFramePr>
          <p:nvPr/>
        </p:nvGraphicFramePr>
        <p:xfrm>
          <a:off x="304800" y="4038600"/>
          <a:ext cx="8458200" cy="2470181"/>
        </p:xfrm>
        <a:graphic>
          <a:graphicData uri="http://schemas.openxmlformats.org/presentationml/2006/ole">
            <p:oleObj spid="_x0000_s10243" name="Worksheet" r:id="rId6" imgW="5886331" imgH="3495640" progId="Excel.Sheet.8">
              <p:embed/>
            </p:oleObj>
          </a:graphicData>
        </a:graphic>
      </p:graphicFrame>
      <p:sp>
        <p:nvSpPr>
          <p:cNvPr id="6" name="Rectangle 5">
            <a:hlinkClick r:id="rId7" action="ppaction://hlinksldjump"/>
          </p:cNvPr>
          <p:cNvSpPr/>
          <p:nvPr/>
        </p:nvSpPr>
        <p:spPr>
          <a:xfrm>
            <a:off x="304800" y="152400"/>
            <a:ext cx="1905000" cy="1107996"/>
          </a:xfrm>
          <a:prstGeom prst="rect">
            <a:avLst/>
          </a:prstGeom>
          <a:ln>
            <a:solidFill>
              <a:schemeClr val="bg1">
                <a:lumMod val="85000"/>
              </a:schemeClr>
            </a:solidFill>
          </a:ln>
        </p:spPr>
        <p:txBody>
          <a:bodyPr wrap="square" lIns="0" tIns="0" rIns="0" bIns="0">
            <a:spAutoFit/>
          </a:bodyPr>
          <a:lstStyle/>
          <a:p>
            <a:pPr lvl="1">
              <a:lnSpc>
                <a:spcPct val="90000"/>
              </a:lnSpc>
            </a:pPr>
            <a:r>
              <a:rPr lang="en-US" sz="2000" dirty="0" smtClean="0"/>
              <a:t>35 SNPs</a:t>
            </a:r>
          </a:p>
          <a:p>
            <a:pPr lvl="1">
              <a:lnSpc>
                <a:spcPct val="90000"/>
              </a:lnSpc>
            </a:pPr>
            <a:r>
              <a:rPr lang="en-US" sz="2000" dirty="0" smtClean="0"/>
              <a:t>551 trios</a:t>
            </a:r>
          </a:p>
          <a:p>
            <a:pPr lvl="1">
              <a:lnSpc>
                <a:spcPct val="90000"/>
              </a:lnSpc>
            </a:pPr>
            <a:r>
              <a:rPr lang="en-US" sz="2000" dirty="0" smtClean="0"/>
              <a:t>[Becker 06]</a:t>
            </a:r>
          </a:p>
          <a:p>
            <a:pPr lvl="1">
              <a:lnSpc>
                <a:spcPct val="90000"/>
              </a:lnSpc>
            </a:pPr>
            <a:r>
              <a:rPr lang="en-US" sz="2000" dirty="0" smtClean="0"/>
              <a:t>1% err. rate</a:t>
            </a:r>
          </a:p>
        </p:txBody>
      </p:sp>
      <p:sp>
        <p:nvSpPr>
          <p:cNvPr id="7" name="Down Arrow 6">
            <a:hlinkClick r:id="rId8" action="ppaction://hlinksldjump"/>
          </p:cNvPr>
          <p:cNvSpPr>
            <a:spLocks noChangeArrowheads="1"/>
          </p:cNvSpPr>
          <p:nvPr/>
        </p:nvSpPr>
        <p:spPr bwMode="auto">
          <a:xfrm>
            <a:off x="228600" y="6248400"/>
            <a:ext cx="76200" cy="381000"/>
          </a:xfrm>
          <a:prstGeom prst="downArrow">
            <a:avLst>
              <a:gd name="adj1" fmla="val 50000"/>
              <a:gd name="adj2" fmla="val 50000"/>
            </a:avLst>
          </a:prstGeom>
          <a:solidFill>
            <a:schemeClr val="tx1">
              <a:alpha val="18000"/>
            </a:schemeClr>
          </a:solidFill>
          <a:ln w="9525" algn="ctr">
            <a:noFill/>
            <a:round/>
            <a:headEnd/>
            <a:tailEnd/>
          </a:ln>
        </p:spPr>
        <p:txBody>
          <a:bodyPr/>
          <a:lstStyle/>
          <a:p>
            <a:pPr eaLnBrk="0" hangingPunct="0"/>
            <a:endParaRPr lang="en-US" sz="1800"/>
          </a:p>
        </p:txBody>
      </p:sp>
      <p:sp>
        <p:nvSpPr>
          <p:cNvPr id="8" name="Slide Number Placeholder 7"/>
          <p:cNvSpPr>
            <a:spLocks noGrp="1"/>
          </p:cNvSpPr>
          <p:nvPr>
            <p:ph type="sldNum" sz="quarter" idx="12"/>
          </p:nvPr>
        </p:nvSpPr>
        <p:spPr/>
        <p:txBody>
          <a:bodyPr/>
          <a:lstStyle/>
          <a:p>
            <a:pPr>
              <a:defRPr/>
            </a:pPr>
            <a:fld id="{8CC908DA-0DFE-4EDA-AE5D-91705EA103D4}" type="slidenum">
              <a:rPr lang="en-US" smtClean="0"/>
              <a:pPr>
                <a:defRPr/>
              </a:pPr>
              <a:t>31</a:t>
            </a:fld>
            <a:endParaRPr lang="en-US"/>
          </a:p>
        </p:txBody>
      </p:sp>
      <p:pic>
        <p:nvPicPr>
          <p:cNvPr id="9" name="Kennedy_V3.pptx482.wav">
            <a:hlinkClick r:id="" action="ppaction://media"/>
          </p:cNvPr>
          <p:cNvPicPr>
            <a:picLocks noRot="1" noChangeAspect="1"/>
          </p:cNvPicPr>
          <p:nvPr>
            <a:audioFile r:link="rId2"/>
          </p:nvPr>
        </p:nvPicPr>
        <p:blipFill>
          <a:blip r:embed="rId9" cstate="print"/>
          <a:stretch>
            <a:fillRect/>
          </a:stretch>
        </p:blipFill>
        <p:spPr>
          <a:xfrm>
            <a:off x="8696325" y="6410325"/>
            <a:ext cx="304800" cy="304800"/>
          </a:xfrm>
          <a:prstGeom prst="rect">
            <a:avLst/>
          </a:prstGeom>
        </p:spPr>
      </p:pic>
    </p:spTree>
  </p:cSld>
  <p:clrMapOvr>
    <a:masterClrMapping/>
  </p:clrMapOvr>
  <p:transition advTm="200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1150938" y="214313"/>
            <a:ext cx="7793037" cy="623887"/>
          </a:xfrm>
        </p:spPr>
        <p:txBody>
          <a:bodyPr/>
          <a:lstStyle/>
          <a:p>
            <a:r>
              <a:rPr lang="en-US" smtClean="0"/>
              <a:t>Outline</a:t>
            </a:r>
          </a:p>
        </p:txBody>
      </p:sp>
      <p:sp>
        <p:nvSpPr>
          <p:cNvPr id="36867" name="Content Placeholder 2"/>
          <p:cNvSpPr>
            <a:spLocks noGrp="1"/>
          </p:cNvSpPr>
          <p:nvPr>
            <p:ph idx="1"/>
          </p:nvPr>
        </p:nvSpPr>
        <p:spPr>
          <a:xfrm>
            <a:off x="457200" y="1981200"/>
            <a:ext cx="8382000" cy="4648200"/>
          </a:xfrm>
        </p:spPr>
        <p:txBody>
          <a:bodyPr>
            <a:normAutofit fontScale="62500" lnSpcReduction="20000"/>
          </a:bodyPr>
          <a:lstStyle/>
          <a:p>
            <a:pPr>
              <a:defRPr/>
            </a:pPr>
            <a:r>
              <a:rPr lang="en-US" dirty="0" smtClean="0"/>
              <a:t>Introduction</a:t>
            </a:r>
          </a:p>
          <a:p>
            <a:pPr>
              <a:defRPr/>
            </a:pPr>
            <a:endParaRPr lang="en-US" dirty="0" smtClean="0"/>
          </a:p>
          <a:p>
            <a:pPr>
              <a:defRPr/>
            </a:pPr>
            <a:r>
              <a:rPr lang="en-US" dirty="0" smtClean="0"/>
              <a:t>Hidden Markov Models of Haplotype Diversity</a:t>
            </a:r>
          </a:p>
          <a:p>
            <a:pPr>
              <a:defRPr/>
            </a:pPr>
            <a:endParaRPr lang="en-US" dirty="0" smtClean="0"/>
          </a:p>
          <a:p>
            <a:pPr>
              <a:defRPr/>
            </a:pPr>
            <a:r>
              <a:rPr lang="en-US" dirty="0" smtClean="0"/>
              <a:t>Genotype Error Detection using Hidden Markov Models of Haplotype Diversity</a:t>
            </a:r>
          </a:p>
          <a:p>
            <a:pPr>
              <a:buNone/>
              <a:defRPr/>
            </a:pPr>
            <a:endParaRPr lang="en-US" dirty="0" smtClean="0"/>
          </a:p>
          <a:p>
            <a:pPr>
              <a:lnSpc>
                <a:spcPct val="80000"/>
              </a:lnSpc>
            </a:pPr>
            <a:r>
              <a:rPr lang="en-US" dirty="0" smtClean="0">
                <a:solidFill>
                  <a:srgbClr val="FF0000"/>
                </a:solidFill>
              </a:rPr>
              <a:t>Imputation-based Local Ancestry Inference in Admixed Populations</a:t>
            </a:r>
          </a:p>
          <a:p>
            <a:pPr lvl="1" eaLnBrk="1" hangingPunct="1">
              <a:lnSpc>
                <a:spcPct val="90000"/>
              </a:lnSpc>
            </a:pPr>
            <a:r>
              <a:rPr lang="en-US" sz="2400" dirty="0" smtClean="0"/>
              <a:t>Motivation</a:t>
            </a:r>
            <a:endParaRPr lang="en-US" dirty="0" smtClean="0">
              <a:solidFill>
                <a:srgbClr val="FF0000"/>
              </a:solidFill>
            </a:endParaRPr>
          </a:p>
          <a:p>
            <a:pPr lvl="1" eaLnBrk="1" hangingPunct="1">
              <a:lnSpc>
                <a:spcPct val="90000"/>
              </a:lnSpc>
            </a:pPr>
            <a:r>
              <a:rPr lang="en-US" sz="2400" dirty="0" smtClean="0"/>
              <a:t>Factorial HMM of genotype data</a:t>
            </a:r>
            <a:endParaRPr lang="en-US" dirty="0" smtClean="0"/>
          </a:p>
          <a:p>
            <a:pPr lvl="1" eaLnBrk="1" hangingPunct="1">
              <a:lnSpc>
                <a:spcPct val="90000"/>
              </a:lnSpc>
            </a:pPr>
            <a:r>
              <a:rPr lang="en-US" sz="2400" dirty="0" smtClean="0"/>
              <a:t>Algorithms for genotype imputation and ancestry inference</a:t>
            </a:r>
            <a:endParaRPr lang="en-US" dirty="0" smtClean="0"/>
          </a:p>
          <a:p>
            <a:pPr lvl="1" eaLnBrk="1" hangingPunct="1">
              <a:lnSpc>
                <a:spcPct val="90000"/>
              </a:lnSpc>
            </a:pPr>
            <a:r>
              <a:rPr lang="en-US" sz="2400" dirty="0" smtClean="0"/>
              <a:t>Experimental results</a:t>
            </a:r>
            <a:endParaRPr lang="en-US" sz="2500" dirty="0" smtClean="0">
              <a:solidFill>
                <a:srgbClr val="FF0000"/>
              </a:solidFill>
            </a:endParaRPr>
          </a:p>
          <a:p>
            <a:pPr>
              <a:buNone/>
              <a:defRPr/>
            </a:pPr>
            <a:endParaRPr lang="en-US" dirty="0" smtClean="0"/>
          </a:p>
          <a:p>
            <a:pPr>
              <a:defRPr/>
            </a:pPr>
            <a:r>
              <a:rPr lang="en-US" dirty="0" smtClean="0"/>
              <a:t>Single Individual Genotyping from Low-Coverage Sequencing Data</a:t>
            </a:r>
          </a:p>
          <a:p>
            <a:pPr>
              <a:defRPr/>
            </a:pPr>
            <a:endParaRPr lang="en-US" dirty="0" smtClean="0"/>
          </a:p>
          <a:p>
            <a:pPr>
              <a:defRPr/>
            </a:pPr>
            <a:r>
              <a:rPr lang="en-US" dirty="0" smtClean="0"/>
              <a:t>Conclusion</a:t>
            </a:r>
          </a:p>
        </p:txBody>
      </p:sp>
      <p:sp>
        <p:nvSpPr>
          <p:cNvPr id="4" name="Slide Number Placeholder 3"/>
          <p:cNvSpPr>
            <a:spLocks noGrp="1"/>
          </p:cNvSpPr>
          <p:nvPr>
            <p:ph type="sldNum" sz="quarter" idx="12"/>
          </p:nvPr>
        </p:nvSpPr>
        <p:spPr/>
        <p:txBody>
          <a:bodyPr/>
          <a:lstStyle/>
          <a:p>
            <a:pPr>
              <a:defRPr/>
            </a:pPr>
            <a:fld id="{33F715B6-B6C2-4407-8CFF-EAACF463792E}" type="slidenum">
              <a:rPr lang="en-US" smtClean="0"/>
              <a:pPr>
                <a:defRPr/>
              </a:pPr>
              <a:t>32</a:t>
            </a:fld>
            <a:endParaRPr lang="en-US"/>
          </a:p>
        </p:txBody>
      </p:sp>
      <p:pic>
        <p:nvPicPr>
          <p:cNvPr id="5" name="Kennedy_V3.pptx730.wav">
            <a:hlinkClick r:id="" action="ppaction://media"/>
          </p:cNvPr>
          <p:cNvPicPr>
            <a:picLocks noRot="1" noChangeAspect="1"/>
          </p:cNvPicPr>
          <p:nvPr>
            <a:audioFile r:link="rId1"/>
          </p:nvPr>
        </p:nvPicPr>
        <p:blipFill>
          <a:blip r:embed="rId3" cstate="print"/>
          <a:stretch>
            <a:fillRect/>
          </a:stretch>
        </p:blipFill>
        <p:spPr>
          <a:xfrm>
            <a:off x="8696325" y="6410325"/>
            <a:ext cx="304800" cy="304800"/>
          </a:xfrm>
          <a:prstGeom prst="rect">
            <a:avLst/>
          </a:prstGeom>
        </p:spPr>
      </p:pic>
    </p:spTree>
  </p:cSld>
  <p:clrMapOvr>
    <a:masterClrMapping/>
  </p:clrMapOvr>
  <p:transition advTm="371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381000" y="214313"/>
            <a:ext cx="8458200" cy="852487"/>
          </a:xfrm>
          <a:prstGeom prst="rect">
            <a:avLst/>
          </a:prstGeom>
          <a:noFill/>
          <a:ln w="9525">
            <a:noFill/>
            <a:miter lim="800000"/>
            <a:headEnd/>
            <a:tailEnd/>
          </a:ln>
        </p:spPr>
        <p:txBody>
          <a:bodyPr anchor="b"/>
          <a:lstStyle/>
          <a:p>
            <a:r>
              <a:rPr lang="en-US" sz="4000">
                <a:solidFill>
                  <a:schemeClr val="tx2"/>
                </a:solidFill>
              </a:rPr>
              <a:t>Introduction- Population admixture</a:t>
            </a:r>
          </a:p>
        </p:txBody>
      </p:sp>
      <p:sp>
        <p:nvSpPr>
          <p:cNvPr id="45059" name="Rectangle 2"/>
          <p:cNvSpPr>
            <a:spLocks noChangeArrowheads="1"/>
          </p:cNvSpPr>
          <p:nvPr/>
        </p:nvSpPr>
        <p:spPr bwMode="auto">
          <a:xfrm>
            <a:off x="228600" y="6248400"/>
            <a:ext cx="8534400" cy="471488"/>
          </a:xfrm>
          <a:prstGeom prst="rect">
            <a:avLst/>
          </a:prstGeom>
          <a:noFill/>
          <a:ln w="9525">
            <a:noFill/>
            <a:miter lim="800000"/>
            <a:headEnd/>
            <a:tailEnd/>
          </a:ln>
        </p:spPr>
        <p:txBody>
          <a:bodyPr anchor="b"/>
          <a:lstStyle/>
          <a:p>
            <a:r>
              <a:rPr lang="en-US" sz="1000">
                <a:solidFill>
                  <a:schemeClr val="tx2"/>
                </a:solidFill>
              </a:rPr>
              <a:t>http://www.garlandscience.co.uk/textbooks/0815341857.asp?type=resources</a:t>
            </a:r>
          </a:p>
        </p:txBody>
      </p:sp>
      <p:grpSp>
        <p:nvGrpSpPr>
          <p:cNvPr id="2" name="Group 16"/>
          <p:cNvGrpSpPr>
            <a:grpSpLocks/>
          </p:cNvGrpSpPr>
          <p:nvPr/>
        </p:nvGrpSpPr>
        <p:grpSpPr bwMode="auto">
          <a:xfrm>
            <a:off x="1677988" y="1219200"/>
            <a:ext cx="5788025" cy="5214938"/>
            <a:chOff x="1057" y="768"/>
            <a:chExt cx="3646" cy="3285"/>
          </a:xfrm>
        </p:grpSpPr>
        <p:pic>
          <p:nvPicPr>
            <p:cNvPr id="45061" name="Picture 17"/>
            <p:cNvPicPr>
              <a:picLocks noChangeAspect="1" noChangeArrowheads="1"/>
            </p:cNvPicPr>
            <p:nvPr/>
          </p:nvPicPr>
          <p:blipFill>
            <a:blip r:embed="rId4" cstate="print"/>
            <a:srcRect/>
            <a:stretch>
              <a:fillRect/>
            </a:stretch>
          </p:blipFill>
          <p:spPr bwMode="auto">
            <a:xfrm>
              <a:off x="1057" y="768"/>
              <a:ext cx="3646" cy="1514"/>
            </a:xfrm>
            <a:prstGeom prst="rect">
              <a:avLst/>
            </a:prstGeom>
            <a:noFill/>
            <a:ln w="9525">
              <a:noFill/>
              <a:miter lim="800000"/>
              <a:headEnd/>
              <a:tailEnd/>
            </a:ln>
          </p:spPr>
        </p:pic>
        <p:pic>
          <p:nvPicPr>
            <p:cNvPr id="45062" name="Picture 18"/>
            <p:cNvPicPr>
              <a:picLocks noChangeAspect="1" noChangeArrowheads="1"/>
            </p:cNvPicPr>
            <p:nvPr/>
          </p:nvPicPr>
          <p:blipFill>
            <a:blip r:embed="rId5" cstate="print"/>
            <a:srcRect/>
            <a:stretch>
              <a:fillRect/>
            </a:stretch>
          </p:blipFill>
          <p:spPr bwMode="auto">
            <a:xfrm>
              <a:off x="2236" y="2352"/>
              <a:ext cx="1287" cy="1701"/>
            </a:xfrm>
            <a:prstGeom prst="rect">
              <a:avLst/>
            </a:prstGeom>
            <a:noFill/>
            <a:ln w="9525">
              <a:noFill/>
              <a:miter lim="800000"/>
              <a:headEnd/>
              <a:tailEnd/>
            </a:ln>
          </p:spPr>
        </p:pic>
        <p:pic>
          <p:nvPicPr>
            <p:cNvPr id="45063" name="Picture 19"/>
            <p:cNvPicPr>
              <a:picLocks noChangeAspect="1" noChangeArrowheads="1"/>
            </p:cNvPicPr>
            <p:nvPr/>
          </p:nvPicPr>
          <p:blipFill>
            <a:blip r:embed="rId6" cstate="print"/>
            <a:srcRect/>
            <a:stretch>
              <a:fillRect/>
            </a:stretch>
          </p:blipFill>
          <p:spPr bwMode="auto">
            <a:xfrm>
              <a:off x="1824" y="3669"/>
              <a:ext cx="539" cy="363"/>
            </a:xfrm>
            <a:prstGeom prst="rect">
              <a:avLst/>
            </a:prstGeom>
            <a:noFill/>
            <a:ln w="9525">
              <a:noFill/>
              <a:miter lim="800000"/>
              <a:headEnd/>
              <a:tailEnd/>
            </a:ln>
          </p:spPr>
        </p:pic>
        <p:pic>
          <p:nvPicPr>
            <p:cNvPr id="45064" name="Picture 20"/>
            <p:cNvPicPr>
              <a:picLocks noChangeAspect="1" noChangeArrowheads="1"/>
            </p:cNvPicPr>
            <p:nvPr/>
          </p:nvPicPr>
          <p:blipFill>
            <a:blip r:embed="rId7" cstate="print"/>
            <a:srcRect/>
            <a:stretch>
              <a:fillRect/>
            </a:stretch>
          </p:blipFill>
          <p:spPr bwMode="auto">
            <a:xfrm>
              <a:off x="2932" y="1872"/>
              <a:ext cx="1196" cy="272"/>
            </a:xfrm>
            <a:prstGeom prst="rect">
              <a:avLst/>
            </a:prstGeom>
            <a:noFill/>
            <a:ln w="9525">
              <a:noFill/>
              <a:miter lim="800000"/>
              <a:headEnd/>
              <a:tailEnd/>
            </a:ln>
          </p:spPr>
        </p:pic>
        <p:pic>
          <p:nvPicPr>
            <p:cNvPr id="45065" name="Picture 21"/>
            <p:cNvPicPr>
              <a:picLocks noChangeAspect="1" noChangeArrowheads="1"/>
            </p:cNvPicPr>
            <p:nvPr/>
          </p:nvPicPr>
          <p:blipFill>
            <a:blip r:embed="rId8" cstate="print"/>
            <a:srcRect/>
            <a:stretch>
              <a:fillRect/>
            </a:stretch>
          </p:blipFill>
          <p:spPr bwMode="auto">
            <a:xfrm>
              <a:off x="2160" y="2688"/>
              <a:ext cx="176" cy="113"/>
            </a:xfrm>
            <a:prstGeom prst="rect">
              <a:avLst/>
            </a:prstGeom>
            <a:noFill/>
            <a:ln w="9525">
              <a:noFill/>
              <a:miter lim="800000"/>
              <a:headEnd/>
              <a:tailEnd/>
            </a:ln>
          </p:spPr>
        </p:pic>
      </p:grpSp>
      <p:sp>
        <p:nvSpPr>
          <p:cNvPr id="10" name="Slide Number Placeholder 9"/>
          <p:cNvSpPr>
            <a:spLocks noGrp="1"/>
          </p:cNvSpPr>
          <p:nvPr>
            <p:ph type="sldNum" sz="quarter" idx="12"/>
          </p:nvPr>
        </p:nvSpPr>
        <p:spPr/>
        <p:txBody>
          <a:bodyPr/>
          <a:lstStyle/>
          <a:p>
            <a:pPr>
              <a:defRPr/>
            </a:pPr>
            <a:fld id="{193C4F32-5F53-4DA8-A041-9089F3E61399}" type="slidenum">
              <a:rPr lang="en-US" smtClean="0"/>
              <a:pPr>
                <a:defRPr/>
              </a:pPr>
              <a:t>33</a:t>
            </a:fld>
            <a:endParaRPr lang="en-US"/>
          </a:p>
        </p:txBody>
      </p:sp>
      <p:pic>
        <p:nvPicPr>
          <p:cNvPr id="11" name="Kennedy_V3.pptx790.wav">
            <a:hlinkClick r:id="" action="ppaction://media"/>
          </p:cNvPr>
          <p:cNvPicPr>
            <a:picLocks noRot="1" noChangeAspect="1"/>
          </p:cNvPicPr>
          <p:nvPr>
            <a:audioFile r:link="rId1"/>
          </p:nvPr>
        </p:nvPicPr>
        <p:blipFill>
          <a:blip r:embed="rId9" cstate="print"/>
          <a:stretch>
            <a:fillRect/>
          </a:stretch>
        </p:blipFill>
        <p:spPr>
          <a:xfrm>
            <a:off x="8696325" y="6410325"/>
            <a:ext cx="304800" cy="304800"/>
          </a:xfrm>
          <a:prstGeom prst="rect">
            <a:avLst/>
          </a:prstGeom>
        </p:spPr>
      </p:pic>
    </p:spTree>
  </p:cSld>
  <p:clrMapOvr>
    <a:masterClrMapping/>
  </p:clrMapOvr>
  <p:transition advTm="344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381000" y="214313"/>
            <a:ext cx="8458200" cy="852487"/>
          </a:xfrm>
          <a:prstGeom prst="rect">
            <a:avLst/>
          </a:prstGeom>
          <a:noFill/>
          <a:ln w="9525">
            <a:noFill/>
            <a:miter lim="800000"/>
            <a:headEnd/>
            <a:tailEnd/>
          </a:ln>
        </p:spPr>
        <p:txBody>
          <a:bodyPr anchor="b"/>
          <a:lstStyle/>
          <a:p>
            <a:r>
              <a:rPr lang="en-US" sz="3600">
                <a:solidFill>
                  <a:schemeClr val="tx2"/>
                </a:solidFill>
              </a:rPr>
              <a:t>Introduction- </a:t>
            </a:r>
          </a:p>
          <a:p>
            <a:r>
              <a:rPr lang="en-US" sz="3600">
                <a:solidFill>
                  <a:schemeClr val="tx2"/>
                </a:solidFill>
              </a:rPr>
              <a:t>Motivation: Admixture mapping</a:t>
            </a:r>
          </a:p>
        </p:txBody>
      </p:sp>
      <p:sp>
        <p:nvSpPr>
          <p:cNvPr id="22531" name="Rectangle 2"/>
          <p:cNvSpPr>
            <a:spLocks noChangeArrowheads="1"/>
          </p:cNvSpPr>
          <p:nvPr/>
        </p:nvSpPr>
        <p:spPr bwMode="auto">
          <a:xfrm>
            <a:off x="228600" y="6248400"/>
            <a:ext cx="8534400" cy="471488"/>
          </a:xfrm>
          <a:prstGeom prst="rect">
            <a:avLst/>
          </a:prstGeom>
          <a:noFill/>
          <a:ln w="9525">
            <a:noFill/>
            <a:miter lim="800000"/>
            <a:headEnd/>
            <a:tailEnd/>
          </a:ln>
        </p:spPr>
        <p:txBody>
          <a:bodyPr anchor="b"/>
          <a:lstStyle/>
          <a:p>
            <a:r>
              <a:rPr lang="en-US" sz="1000">
                <a:solidFill>
                  <a:schemeClr val="tx2"/>
                </a:solidFill>
              </a:rPr>
              <a:t>Patterson et al, AJHG 74:979-1000, 2004</a:t>
            </a:r>
          </a:p>
        </p:txBody>
      </p:sp>
      <p:pic>
        <p:nvPicPr>
          <p:cNvPr id="22532" name="Picture 5">
            <a:hlinkClick r:id="rId4" action="ppaction://hlinksldjump" tooltip="It is most advantageous to apply this approach to populations that have descended from a recent mix of two ancestral groups that have been geographically isolated for many tens of thousands of years (e.g. African Europeans)"/>
          </p:cNvPr>
          <p:cNvPicPr>
            <a:picLocks noChangeAspect="1" noChangeArrowheads="1"/>
          </p:cNvPicPr>
          <p:nvPr/>
        </p:nvPicPr>
        <p:blipFill>
          <a:blip r:embed="rId5" cstate="print"/>
          <a:srcRect/>
          <a:stretch>
            <a:fillRect/>
          </a:stretch>
        </p:blipFill>
        <p:spPr bwMode="auto">
          <a:xfrm>
            <a:off x="1219200" y="1524000"/>
            <a:ext cx="6781800" cy="4105275"/>
          </a:xfrm>
          <a:prstGeom prst="rect">
            <a:avLst/>
          </a:prstGeom>
          <a:noFill/>
          <a:ln w="9525">
            <a:noFill/>
            <a:miter lim="800000"/>
            <a:headEnd/>
            <a:tailEnd/>
          </a:ln>
        </p:spPr>
      </p:pic>
      <p:sp>
        <p:nvSpPr>
          <p:cNvPr id="5" name="Rectangle 4">
            <a:hlinkClick r:id="rId4" action="ppaction://hlinksldjump" tooltip="Assumption: near a disease-associated locus there will be an enhanced ancestry content from the population with higher disease prevalence"/>
          </p:cNvPr>
          <p:cNvSpPr/>
          <p:nvPr/>
        </p:nvSpPr>
        <p:spPr bwMode="auto">
          <a:xfrm>
            <a:off x="2819400" y="5715000"/>
            <a:ext cx="4191000" cy="457200"/>
          </a:xfrm>
          <a:prstGeom prst="rect">
            <a:avLst/>
          </a:prstGeom>
          <a:solidFill>
            <a:schemeClr val="accent1">
              <a:alpha val="13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charset="0"/>
            </a:endParaRPr>
          </a:p>
        </p:txBody>
      </p:sp>
      <p:sp>
        <p:nvSpPr>
          <p:cNvPr id="6" name="Slide Number Placeholder 5"/>
          <p:cNvSpPr>
            <a:spLocks noGrp="1"/>
          </p:cNvSpPr>
          <p:nvPr>
            <p:ph type="sldNum" sz="quarter" idx="12"/>
          </p:nvPr>
        </p:nvSpPr>
        <p:spPr/>
        <p:txBody>
          <a:bodyPr/>
          <a:lstStyle/>
          <a:p>
            <a:pPr>
              <a:defRPr/>
            </a:pPr>
            <a:fld id="{193C4F32-5F53-4DA8-A041-9089F3E61399}" type="slidenum">
              <a:rPr lang="en-US" smtClean="0"/>
              <a:pPr>
                <a:defRPr/>
              </a:pPr>
              <a:t>34</a:t>
            </a:fld>
            <a:endParaRPr lang="en-US"/>
          </a:p>
        </p:txBody>
      </p:sp>
      <p:pic>
        <p:nvPicPr>
          <p:cNvPr id="7" name="Kennedy_V3.pptx696.wav">
            <a:hlinkClick r:id="" action="ppaction://media"/>
          </p:cNvPr>
          <p:cNvPicPr>
            <a:picLocks noRot="1" noChangeAspect="1"/>
          </p:cNvPicPr>
          <p:nvPr>
            <a:audioFile r:link="rId1"/>
          </p:nvPr>
        </p:nvPicPr>
        <p:blipFill>
          <a:blip r:embed="rId6" cstate="print"/>
          <a:stretch>
            <a:fillRect/>
          </a:stretch>
        </p:blipFill>
        <p:spPr>
          <a:xfrm>
            <a:off x="8696325" y="6410325"/>
            <a:ext cx="304800" cy="304800"/>
          </a:xfrm>
          <a:prstGeom prst="rect">
            <a:avLst/>
          </a:prstGeom>
        </p:spPr>
      </p:pic>
    </p:spTree>
  </p:cSld>
  <p:clrMapOvr>
    <a:masterClrMapping/>
  </p:clrMapOvr>
  <p:transition advTm="3946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381000" y="214313"/>
            <a:ext cx="8458200" cy="852487"/>
          </a:xfrm>
          <a:prstGeom prst="rect">
            <a:avLst/>
          </a:prstGeom>
          <a:noFill/>
          <a:ln w="9525">
            <a:noFill/>
            <a:miter lim="800000"/>
            <a:headEnd/>
            <a:tailEnd/>
          </a:ln>
        </p:spPr>
        <p:txBody>
          <a:bodyPr anchor="b"/>
          <a:lstStyle/>
          <a:p>
            <a:r>
              <a:rPr lang="en-US" sz="3600">
                <a:solidFill>
                  <a:schemeClr val="tx2"/>
                </a:solidFill>
              </a:rPr>
              <a:t>Introduction- </a:t>
            </a:r>
          </a:p>
          <a:p>
            <a:r>
              <a:rPr lang="en-US" sz="3600">
                <a:solidFill>
                  <a:schemeClr val="tx2"/>
                </a:solidFill>
              </a:rPr>
              <a:t>Local ancestry inference problem</a:t>
            </a:r>
          </a:p>
        </p:txBody>
      </p:sp>
      <p:sp>
        <p:nvSpPr>
          <p:cNvPr id="23555" name="Text Box 6"/>
          <p:cNvSpPr txBox="1">
            <a:spLocks noChangeArrowheads="1"/>
          </p:cNvSpPr>
          <p:nvPr/>
        </p:nvSpPr>
        <p:spPr bwMode="auto">
          <a:xfrm>
            <a:off x="1677988" y="5334000"/>
            <a:ext cx="1447800" cy="1320800"/>
          </a:xfrm>
          <a:prstGeom prst="rect">
            <a:avLst/>
          </a:prstGeom>
          <a:solidFill>
            <a:schemeClr val="bg1"/>
          </a:solidFill>
          <a:ln w="9525" algn="ctr">
            <a:solidFill>
              <a:schemeClr val="tx1"/>
            </a:solidFill>
            <a:miter lim="800000"/>
            <a:headEnd/>
            <a:tailEnd/>
          </a:ln>
        </p:spPr>
        <p:txBody>
          <a:bodyPr>
            <a:spAutoFit/>
          </a:bodyPr>
          <a:lstStyle/>
          <a:p>
            <a:r>
              <a:rPr lang="en-US" sz="1000">
                <a:latin typeface="Calibri" pitchFamily="34" charset="0"/>
              </a:rPr>
              <a:t>rs11095710	T T </a:t>
            </a:r>
          </a:p>
          <a:p>
            <a:r>
              <a:rPr lang="en-US" sz="1000">
                <a:latin typeface="Calibri" pitchFamily="34" charset="0"/>
              </a:rPr>
              <a:t>rs11117179 	C T </a:t>
            </a:r>
          </a:p>
          <a:p>
            <a:r>
              <a:rPr lang="en-US" sz="1000">
                <a:latin typeface="Calibri" pitchFamily="34" charset="0"/>
              </a:rPr>
              <a:t>rs11800791 	G G </a:t>
            </a:r>
          </a:p>
          <a:p>
            <a:r>
              <a:rPr lang="en-US" sz="1000">
                <a:latin typeface="Calibri" pitchFamily="34" charset="0"/>
              </a:rPr>
              <a:t>rs11578310 	G G</a:t>
            </a:r>
          </a:p>
          <a:p>
            <a:r>
              <a:rPr lang="en-US" sz="1000">
                <a:latin typeface="Calibri" pitchFamily="34" charset="0"/>
              </a:rPr>
              <a:t>rs1187611 	G G</a:t>
            </a:r>
          </a:p>
          <a:p>
            <a:r>
              <a:rPr lang="en-US" sz="1000">
                <a:latin typeface="Calibri" pitchFamily="34" charset="0"/>
              </a:rPr>
              <a:t>rs11804808 	C C </a:t>
            </a:r>
          </a:p>
          <a:p>
            <a:r>
              <a:rPr lang="en-US" sz="1000">
                <a:latin typeface="Calibri" pitchFamily="34" charset="0"/>
              </a:rPr>
              <a:t>rs17471518 	A G</a:t>
            </a:r>
          </a:p>
          <a:p>
            <a:r>
              <a:rPr lang="en-US" sz="1000">
                <a:latin typeface="Calibri" pitchFamily="34" charset="0"/>
              </a:rPr>
              <a:t>...</a:t>
            </a:r>
          </a:p>
        </p:txBody>
      </p:sp>
      <p:sp>
        <p:nvSpPr>
          <p:cNvPr id="23556" name="Rectangle 2"/>
          <p:cNvSpPr>
            <a:spLocks noChangeArrowheads="1"/>
          </p:cNvSpPr>
          <p:nvPr/>
        </p:nvSpPr>
        <p:spPr bwMode="auto">
          <a:xfrm>
            <a:off x="228600" y="1371600"/>
            <a:ext cx="8686800" cy="1905000"/>
          </a:xfrm>
          <a:prstGeom prst="rect">
            <a:avLst/>
          </a:prstGeom>
          <a:solidFill>
            <a:srgbClr val="FFCC99">
              <a:alpha val="50195"/>
            </a:srgbClr>
          </a:solidFill>
          <a:ln w="9525">
            <a:noFill/>
            <a:miter lim="800000"/>
            <a:headEnd/>
            <a:tailEnd/>
          </a:ln>
        </p:spPr>
        <p:txBody>
          <a:bodyPr lIns="92075" tIns="46038" rIns="92075" bIns="46038"/>
          <a:lstStyle/>
          <a:p>
            <a:pPr marL="342900" indent="-342900">
              <a:lnSpc>
                <a:spcPct val="80000"/>
              </a:lnSpc>
              <a:spcBef>
                <a:spcPct val="20000"/>
              </a:spcBef>
              <a:buClr>
                <a:schemeClr val="folHlink"/>
              </a:buClr>
              <a:buSzPct val="60000"/>
              <a:buFont typeface="Wingdings" pitchFamily="2" charset="2"/>
              <a:buChar char="n"/>
            </a:pPr>
            <a:r>
              <a:rPr lang="en-US" sz="2400" dirty="0"/>
              <a:t>Given:</a:t>
            </a:r>
          </a:p>
          <a:p>
            <a:pPr marL="742950" lvl="1" indent="-285750">
              <a:lnSpc>
                <a:spcPct val="80000"/>
              </a:lnSpc>
              <a:spcBef>
                <a:spcPct val="20000"/>
              </a:spcBef>
              <a:buClr>
                <a:schemeClr val="hlink"/>
              </a:buClr>
              <a:buSzPct val="55000"/>
              <a:buFont typeface="Wingdings" pitchFamily="2" charset="2"/>
              <a:buChar char="n"/>
            </a:pPr>
            <a:r>
              <a:rPr lang="en-US" sz="2000" b="1" dirty="0">
                <a:solidFill>
                  <a:schemeClr val="hlink"/>
                </a:solidFill>
              </a:rPr>
              <a:t>Reference haplotypes</a:t>
            </a:r>
            <a:r>
              <a:rPr lang="en-US" sz="2000" dirty="0"/>
              <a:t> for </a:t>
            </a:r>
            <a:r>
              <a:rPr lang="en-US" sz="2000" dirty="0" smtClean="0"/>
              <a:t>all ancestral populations to be studied</a:t>
            </a:r>
            <a:endParaRPr lang="en-US" sz="2000" dirty="0"/>
          </a:p>
          <a:p>
            <a:pPr marL="742950" lvl="1" indent="-285750">
              <a:lnSpc>
                <a:spcPct val="80000"/>
              </a:lnSpc>
              <a:spcBef>
                <a:spcPct val="20000"/>
              </a:spcBef>
              <a:buClr>
                <a:schemeClr val="hlink"/>
              </a:buClr>
              <a:buSzPct val="55000"/>
              <a:buFont typeface="Wingdings" pitchFamily="2" charset="2"/>
              <a:buChar char="n"/>
            </a:pPr>
            <a:r>
              <a:rPr lang="en-US" sz="2000" dirty="0"/>
              <a:t>Whole-genome SNP genotype data for extant individual</a:t>
            </a:r>
          </a:p>
          <a:p>
            <a:pPr marL="342900" indent="-342900">
              <a:lnSpc>
                <a:spcPct val="80000"/>
              </a:lnSpc>
              <a:spcBef>
                <a:spcPct val="20000"/>
              </a:spcBef>
              <a:buClr>
                <a:schemeClr val="folHlink"/>
              </a:buClr>
              <a:buSzPct val="60000"/>
              <a:buFont typeface="Wingdings" pitchFamily="2" charset="2"/>
              <a:buChar char="n"/>
            </a:pPr>
            <a:r>
              <a:rPr lang="en-US" sz="2400" dirty="0"/>
              <a:t>Find:</a:t>
            </a:r>
          </a:p>
          <a:p>
            <a:pPr marL="742950" lvl="1" indent="-285750">
              <a:lnSpc>
                <a:spcPct val="80000"/>
              </a:lnSpc>
              <a:spcBef>
                <a:spcPct val="20000"/>
              </a:spcBef>
              <a:buClr>
                <a:schemeClr val="hlink"/>
              </a:buClr>
              <a:buSzPct val="55000"/>
              <a:buFont typeface="Wingdings" pitchFamily="2" charset="2"/>
              <a:buChar char="n"/>
            </a:pPr>
            <a:r>
              <a:rPr lang="en-US" sz="2000" dirty="0"/>
              <a:t> Allele ancestries at each SNP locus</a:t>
            </a:r>
          </a:p>
        </p:txBody>
      </p:sp>
      <p:sp>
        <p:nvSpPr>
          <p:cNvPr id="23557" name="Text Box 8"/>
          <p:cNvSpPr txBox="1">
            <a:spLocks noChangeArrowheads="1"/>
          </p:cNvSpPr>
          <p:nvPr/>
        </p:nvSpPr>
        <p:spPr bwMode="auto">
          <a:xfrm>
            <a:off x="1143000" y="3200400"/>
            <a:ext cx="2293938" cy="336550"/>
          </a:xfrm>
          <a:prstGeom prst="rect">
            <a:avLst/>
          </a:prstGeom>
          <a:noFill/>
          <a:ln w="9525" algn="ctr">
            <a:noFill/>
            <a:miter lim="800000"/>
            <a:headEnd/>
            <a:tailEnd/>
          </a:ln>
        </p:spPr>
        <p:txBody>
          <a:bodyPr wrap="none">
            <a:spAutoFit/>
          </a:bodyPr>
          <a:lstStyle/>
          <a:p>
            <a:pPr algn="ctr"/>
            <a:r>
              <a:rPr lang="en-US" sz="1600" b="1" dirty="0">
                <a:solidFill>
                  <a:schemeClr val="folHlink"/>
                </a:solidFill>
                <a:latin typeface="Arial" charset="0"/>
              </a:rPr>
              <a:t>Reference haplotypes</a:t>
            </a:r>
          </a:p>
        </p:txBody>
      </p:sp>
      <p:sp>
        <p:nvSpPr>
          <p:cNvPr id="23558" name="Text Box 12"/>
          <p:cNvSpPr txBox="1">
            <a:spLocks noChangeArrowheads="1"/>
          </p:cNvSpPr>
          <p:nvPr/>
        </p:nvSpPr>
        <p:spPr bwMode="auto">
          <a:xfrm>
            <a:off x="1604963" y="4997450"/>
            <a:ext cx="1671637" cy="336550"/>
          </a:xfrm>
          <a:prstGeom prst="rect">
            <a:avLst/>
          </a:prstGeom>
          <a:noFill/>
          <a:ln w="9525" algn="ctr">
            <a:noFill/>
            <a:miter lim="800000"/>
            <a:headEnd/>
            <a:tailEnd/>
          </a:ln>
        </p:spPr>
        <p:txBody>
          <a:bodyPr wrap="none">
            <a:spAutoFit/>
          </a:bodyPr>
          <a:lstStyle/>
          <a:p>
            <a:pPr algn="ctr"/>
            <a:r>
              <a:rPr lang="en-US" sz="1600" b="1">
                <a:solidFill>
                  <a:schemeClr val="folHlink"/>
                </a:solidFill>
                <a:latin typeface="Arial" charset="0"/>
              </a:rPr>
              <a:t>SNP genotypes</a:t>
            </a:r>
          </a:p>
        </p:txBody>
      </p:sp>
      <p:sp>
        <p:nvSpPr>
          <p:cNvPr id="23559" name="AutoShape 13"/>
          <p:cNvSpPr>
            <a:spLocks noChangeArrowheads="1"/>
          </p:cNvSpPr>
          <p:nvPr/>
        </p:nvSpPr>
        <p:spPr bwMode="auto">
          <a:xfrm>
            <a:off x="4038600" y="4648200"/>
            <a:ext cx="1066800" cy="990600"/>
          </a:xfrm>
          <a:prstGeom prst="rightArrow">
            <a:avLst>
              <a:gd name="adj1" fmla="val 24074"/>
              <a:gd name="adj2" fmla="val 31251"/>
            </a:avLst>
          </a:prstGeom>
          <a:noFill/>
          <a:ln w="9525" algn="ctr">
            <a:solidFill>
              <a:schemeClr val="tx1"/>
            </a:solidFill>
            <a:miter lim="800000"/>
            <a:headEnd/>
            <a:tailEnd/>
          </a:ln>
        </p:spPr>
        <p:txBody>
          <a:bodyPr anchor="ctr">
            <a:spAutoFit/>
          </a:bodyPr>
          <a:lstStyle/>
          <a:p>
            <a:pPr eaLnBrk="0" hangingPunct="0"/>
            <a:endParaRPr lang="en-US"/>
          </a:p>
        </p:txBody>
      </p:sp>
      <p:sp>
        <p:nvSpPr>
          <p:cNvPr id="23560" name="Text Box 14"/>
          <p:cNvSpPr txBox="1">
            <a:spLocks noChangeArrowheads="1"/>
          </p:cNvSpPr>
          <p:nvPr/>
        </p:nvSpPr>
        <p:spPr bwMode="auto">
          <a:xfrm>
            <a:off x="5372100" y="4502150"/>
            <a:ext cx="1524000" cy="1320800"/>
          </a:xfrm>
          <a:prstGeom prst="rect">
            <a:avLst/>
          </a:prstGeom>
          <a:solidFill>
            <a:schemeClr val="bg1"/>
          </a:solidFill>
          <a:ln w="9525" algn="ctr">
            <a:solidFill>
              <a:schemeClr val="tx1"/>
            </a:solidFill>
            <a:miter lim="800000"/>
            <a:headEnd/>
            <a:tailEnd/>
          </a:ln>
        </p:spPr>
        <p:txBody>
          <a:bodyPr>
            <a:spAutoFit/>
          </a:bodyPr>
          <a:lstStyle/>
          <a:p>
            <a:r>
              <a:rPr lang="en-US" sz="1000">
                <a:latin typeface="Calibri" pitchFamily="34" charset="0"/>
              </a:rPr>
              <a:t>rs11095710	P1  P1</a:t>
            </a:r>
          </a:p>
          <a:p>
            <a:r>
              <a:rPr lang="en-US" sz="1000">
                <a:latin typeface="Calibri" pitchFamily="34" charset="0"/>
              </a:rPr>
              <a:t>rs11117179 	P1  P1</a:t>
            </a:r>
          </a:p>
          <a:p>
            <a:r>
              <a:rPr lang="en-US" sz="1000">
                <a:latin typeface="Calibri" pitchFamily="34" charset="0"/>
              </a:rPr>
              <a:t>rs11800791 	P1  P1</a:t>
            </a:r>
          </a:p>
          <a:p>
            <a:r>
              <a:rPr lang="en-US" sz="1000">
                <a:latin typeface="Calibri" pitchFamily="34" charset="0"/>
              </a:rPr>
              <a:t>rs11578310 	P1  P2</a:t>
            </a:r>
          </a:p>
          <a:p>
            <a:r>
              <a:rPr lang="en-US" sz="1000">
                <a:latin typeface="Calibri" pitchFamily="34" charset="0"/>
              </a:rPr>
              <a:t>rs1187611 	P1  P2</a:t>
            </a:r>
          </a:p>
          <a:p>
            <a:r>
              <a:rPr lang="en-US" sz="1000">
                <a:latin typeface="Calibri" pitchFamily="34" charset="0"/>
              </a:rPr>
              <a:t>rs11804808 	P1  P2</a:t>
            </a:r>
          </a:p>
          <a:p>
            <a:r>
              <a:rPr lang="en-US" sz="1000">
                <a:latin typeface="Calibri" pitchFamily="34" charset="0"/>
              </a:rPr>
              <a:t>rs17471518 	P1  P2</a:t>
            </a:r>
          </a:p>
          <a:p>
            <a:r>
              <a:rPr lang="en-US" sz="1000">
                <a:latin typeface="Calibri" pitchFamily="34" charset="0"/>
              </a:rPr>
              <a:t>...</a:t>
            </a:r>
          </a:p>
        </p:txBody>
      </p:sp>
      <p:sp>
        <p:nvSpPr>
          <p:cNvPr id="23561" name="Text Box 16"/>
          <p:cNvSpPr txBox="1">
            <a:spLocks noChangeArrowheads="1"/>
          </p:cNvSpPr>
          <p:nvPr/>
        </p:nvSpPr>
        <p:spPr bwMode="auto">
          <a:xfrm>
            <a:off x="1600200" y="3581400"/>
            <a:ext cx="2133600" cy="838200"/>
          </a:xfrm>
          <a:prstGeom prst="rect">
            <a:avLst/>
          </a:prstGeom>
          <a:solidFill>
            <a:schemeClr val="bg1"/>
          </a:solidFill>
          <a:ln w="9525" algn="ctr">
            <a:solidFill>
              <a:schemeClr val="tx1"/>
            </a:solidFill>
            <a:miter lim="800000"/>
            <a:headEnd/>
            <a:tailEnd/>
          </a:ln>
        </p:spPr>
        <p:txBody>
          <a:bodyPr>
            <a:spAutoFit/>
          </a:bodyPr>
          <a:lstStyle/>
          <a:p>
            <a:r>
              <a:rPr lang="en-US" sz="600">
                <a:latin typeface="Calibri" pitchFamily="34" charset="0"/>
              </a:rPr>
              <a:t>1110001?0100110010011001111101110111?1111110111000  </a:t>
            </a:r>
          </a:p>
          <a:p>
            <a:r>
              <a:rPr lang="en-US" sz="600">
                <a:latin typeface="Calibri" pitchFamily="34" charset="0"/>
              </a:rPr>
              <a:t>11100011010011001001100?100101?10111110111?0111000</a:t>
            </a:r>
          </a:p>
          <a:p>
            <a:r>
              <a:rPr lang="en-US" sz="600">
                <a:latin typeface="Calibri" pitchFamily="34" charset="0"/>
              </a:rPr>
              <a:t>11110010011001101001110010110101011111011110111000</a:t>
            </a:r>
          </a:p>
          <a:p>
            <a:r>
              <a:rPr lang="en-US" sz="600">
                <a:latin typeface="Calibri" pitchFamily="34" charset="0"/>
              </a:rPr>
              <a:t>1110001001000100111110001111011100111?111110111000</a:t>
            </a:r>
          </a:p>
          <a:p>
            <a:r>
              <a:rPr lang="en-US" sz="600">
                <a:latin typeface="Calibri" pitchFamily="34" charset="0"/>
              </a:rPr>
              <a:t>011101100110011011111100101101110111111111?0110000</a:t>
            </a:r>
          </a:p>
          <a:p>
            <a:r>
              <a:rPr lang="en-US" sz="600">
                <a:latin typeface="Calibri" pitchFamily="34" charset="0"/>
              </a:rPr>
              <a:t>11100010010001001111100010110111001111111110110000</a:t>
            </a:r>
          </a:p>
          <a:p>
            <a:r>
              <a:rPr lang="en-US" sz="600">
                <a:latin typeface="Calibri" pitchFamily="34" charset="0"/>
              </a:rPr>
              <a:t>011?001?011001101111110010?10111011111111110110000</a:t>
            </a:r>
          </a:p>
          <a:p>
            <a:r>
              <a:rPr lang="en-US" sz="600">
                <a:latin typeface="Calibri" pitchFamily="34" charset="0"/>
              </a:rPr>
              <a:t>11100110010001001111100011110111001111111110111000</a:t>
            </a:r>
          </a:p>
        </p:txBody>
      </p:sp>
      <p:sp>
        <p:nvSpPr>
          <p:cNvPr id="23562" name="Text Box 17"/>
          <p:cNvSpPr txBox="1">
            <a:spLocks noChangeArrowheads="1"/>
          </p:cNvSpPr>
          <p:nvPr/>
        </p:nvSpPr>
        <p:spPr bwMode="auto">
          <a:xfrm>
            <a:off x="5265738" y="4038600"/>
            <a:ext cx="2354262" cy="336550"/>
          </a:xfrm>
          <a:prstGeom prst="rect">
            <a:avLst/>
          </a:prstGeom>
          <a:noFill/>
          <a:ln w="9525" algn="ctr">
            <a:noFill/>
            <a:miter lim="800000"/>
            <a:headEnd/>
            <a:tailEnd/>
          </a:ln>
        </p:spPr>
        <p:txBody>
          <a:bodyPr wrap="none">
            <a:spAutoFit/>
          </a:bodyPr>
          <a:lstStyle/>
          <a:p>
            <a:pPr algn="ctr"/>
            <a:r>
              <a:rPr lang="en-US" sz="1600" b="1">
                <a:solidFill>
                  <a:schemeClr val="folHlink"/>
                </a:solidFill>
                <a:latin typeface="Arial" charset="0"/>
              </a:rPr>
              <a:t>Inferred local ancestry</a:t>
            </a:r>
          </a:p>
        </p:txBody>
      </p:sp>
      <p:sp>
        <p:nvSpPr>
          <p:cNvPr id="23563" name="Text Box 19"/>
          <p:cNvSpPr txBox="1">
            <a:spLocks noChangeArrowheads="1"/>
          </p:cNvSpPr>
          <p:nvPr/>
        </p:nvSpPr>
        <p:spPr bwMode="auto">
          <a:xfrm>
            <a:off x="1447800" y="3733800"/>
            <a:ext cx="2133600" cy="838200"/>
          </a:xfrm>
          <a:prstGeom prst="rect">
            <a:avLst/>
          </a:prstGeom>
          <a:solidFill>
            <a:schemeClr val="bg1"/>
          </a:solidFill>
          <a:ln w="9525" algn="ctr">
            <a:solidFill>
              <a:schemeClr val="tx1"/>
            </a:solidFill>
            <a:miter lim="800000"/>
            <a:headEnd/>
            <a:tailEnd/>
          </a:ln>
        </p:spPr>
        <p:txBody>
          <a:bodyPr>
            <a:spAutoFit/>
          </a:bodyPr>
          <a:lstStyle/>
          <a:p>
            <a:r>
              <a:rPr lang="en-US" sz="600">
                <a:latin typeface="Calibri" pitchFamily="34" charset="0"/>
              </a:rPr>
              <a:t>1110001?0100110010011001111101110111?1111110111000  </a:t>
            </a:r>
          </a:p>
          <a:p>
            <a:r>
              <a:rPr lang="en-US" sz="600">
                <a:latin typeface="Calibri" pitchFamily="34" charset="0"/>
              </a:rPr>
              <a:t>11100011010011001001100?100101?10111110111?0111000</a:t>
            </a:r>
          </a:p>
          <a:p>
            <a:r>
              <a:rPr lang="en-US" sz="600">
                <a:latin typeface="Calibri" pitchFamily="34" charset="0"/>
              </a:rPr>
              <a:t>11110010011001101001110010110101011111011110111000</a:t>
            </a:r>
          </a:p>
          <a:p>
            <a:r>
              <a:rPr lang="en-US" sz="600">
                <a:latin typeface="Calibri" pitchFamily="34" charset="0"/>
              </a:rPr>
              <a:t>1110001001000100111110001111011100111?111110111000</a:t>
            </a:r>
          </a:p>
          <a:p>
            <a:r>
              <a:rPr lang="en-US" sz="600">
                <a:latin typeface="Calibri" pitchFamily="34" charset="0"/>
              </a:rPr>
              <a:t>011101100110011011111100101101110111111111?0110000</a:t>
            </a:r>
          </a:p>
          <a:p>
            <a:r>
              <a:rPr lang="en-US" sz="600">
                <a:latin typeface="Calibri" pitchFamily="34" charset="0"/>
              </a:rPr>
              <a:t>11100010010001001111100010110111001111111110110000</a:t>
            </a:r>
          </a:p>
          <a:p>
            <a:r>
              <a:rPr lang="en-US" sz="600">
                <a:latin typeface="Calibri" pitchFamily="34" charset="0"/>
              </a:rPr>
              <a:t>011?001?011001101111110010?10111011111111110110000</a:t>
            </a:r>
          </a:p>
          <a:p>
            <a:r>
              <a:rPr lang="en-US" sz="600">
                <a:latin typeface="Calibri" pitchFamily="34" charset="0"/>
              </a:rPr>
              <a:t>11100110010001001111100011110111001111111110111000</a:t>
            </a:r>
          </a:p>
        </p:txBody>
      </p:sp>
      <p:sp>
        <p:nvSpPr>
          <p:cNvPr id="23564" name="Text Box 20"/>
          <p:cNvSpPr txBox="1">
            <a:spLocks noChangeArrowheads="1"/>
          </p:cNvSpPr>
          <p:nvPr/>
        </p:nvSpPr>
        <p:spPr bwMode="auto">
          <a:xfrm>
            <a:off x="1295400" y="3992563"/>
            <a:ext cx="2133600" cy="838200"/>
          </a:xfrm>
          <a:prstGeom prst="rect">
            <a:avLst/>
          </a:prstGeom>
          <a:solidFill>
            <a:schemeClr val="bg1"/>
          </a:solidFill>
          <a:ln w="9525" algn="ctr">
            <a:solidFill>
              <a:schemeClr val="tx1"/>
            </a:solidFill>
            <a:miter lim="800000"/>
            <a:headEnd/>
            <a:tailEnd/>
          </a:ln>
        </p:spPr>
        <p:txBody>
          <a:bodyPr>
            <a:spAutoFit/>
          </a:bodyPr>
          <a:lstStyle/>
          <a:p>
            <a:r>
              <a:rPr lang="en-US" sz="600">
                <a:latin typeface="Calibri" pitchFamily="34" charset="0"/>
              </a:rPr>
              <a:t>1110001?0100110010011001111101110111?1111110111000  </a:t>
            </a:r>
          </a:p>
          <a:p>
            <a:r>
              <a:rPr lang="en-US" sz="600">
                <a:latin typeface="Calibri" pitchFamily="34" charset="0"/>
              </a:rPr>
              <a:t>11100011010011001001100?100101?10111110111?0111000</a:t>
            </a:r>
          </a:p>
          <a:p>
            <a:r>
              <a:rPr lang="en-US" sz="600">
                <a:latin typeface="Calibri" pitchFamily="34" charset="0"/>
              </a:rPr>
              <a:t>11110010011001101001110010110101011111011110111000</a:t>
            </a:r>
          </a:p>
          <a:p>
            <a:r>
              <a:rPr lang="en-US" sz="600">
                <a:latin typeface="Calibri" pitchFamily="34" charset="0"/>
              </a:rPr>
              <a:t>1110001001000100111110001111011100111?111110111000</a:t>
            </a:r>
          </a:p>
          <a:p>
            <a:r>
              <a:rPr lang="en-US" sz="600">
                <a:latin typeface="Calibri" pitchFamily="34" charset="0"/>
              </a:rPr>
              <a:t>011101100110011011111100101101110111111111?0110000</a:t>
            </a:r>
          </a:p>
          <a:p>
            <a:r>
              <a:rPr lang="en-US" sz="600">
                <a:latin typeface="Calibri" pitchFamily="34" charset="0"/>
              </a:rPr>
              <a:t>11100010010001001111100010110111001111111110110000</a:t>
            </a:r>
          </a:p>
          <a:p>
            <a:r>
              <a:rPr lang="en-US" sz="600">
                <a:latin typeface="Calibri" pitchFamily="34" charset="0"/>
              </a:rPr>
              <a:t>011?001?011001101111110010?10111011111111110110000</a:t>
            </a:r>
          </a:p>
          <a:p>
            <a:r>
              <a:rPr lang="en-US" sz="600">
                <a:latin typeface="Calibri" pitchFamily="34" charset="0"/>
              </a:rPr>
              <a:t>11100110010001001111100011110111001111111110111000</a:t>
            </a:r>
          </a:p>
        </p:txBody>
      </p:sp>
      <p:sp>
        <p:nvSpPr>
          <p:cNvPr id="13" name="Slide Number Placeholder 12"/>
          <p:cNvSpPr>
            <a:spLocks noGrp="1"/>
          </p:cNvSpPr>
          <p:nvPr>
            <p:ph type="sldNum" sz="quarter" idx="12"/>
          </p:nvPr>
        </p:nvSpPr>
        <p:spPr/>
        <p:txBody>
          <a:bodyPr/>
          <a:lstStyle/>
          <a:p>
            <a:pPr>
              <a:defRPr/>
            </a:pPr>
            <a:fld id="{193C4F32-5F53-4DA8-A041-9089F3E61399}" type="slidenum">
              <a:rPr lang="en-US" smtClean="0"/>
              <a:pPr>
                <a:defRPr/>
              </a:pPr>
              <a:t>35</a:t>
            </a:fld>
            <a:endParaRPr lang="en-US"/>
          </a:p>
        </p:txBody>
      </p:sp>
      <p:pic>
        <p:nvPicPr>
          <p:cNvPr id="14" name="Kennedy_V3.pptx697.wav">
            <a:hlinkClick r:id="" action="ppaction://media"/>
          </p:cNvPr>
          <p:cNvPicPr>
            <a:picLocks noRot="1" noChangeAspect="1"/>
          </p:cNvPicPr>
          <p:nvPr>
            <a:audioFile r:link="rId1"/>
          </p:nvPr>
        </p:nvPicPr>
        <p:blipFill>
          <a:blip r:embed="rId4" cstate="print"/>
          <a:stretch>
            <a:fillRect/>
          </a:stretch>
        </p:blipFill>
        <p:spPr>
          <a:xfrm>
            <a:off x="8696325" y="6410325"/>
            <a:ext cx="304800" cy="304800"/>
          </a:xfrm>
          <a:prstGeom prst="rect">
            <a:avLst/>
          </a:prstGeom>
        </p:spPr>
      </p:pic>
    </p:spTree>
  </p:cSld>
  <p:clrMapOvr>
    <a:masterClrMapping/>
  </p:clrMapOvr>
  <p:transition advTm="3622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Rectangle 2"/>
          <p:cNvSpPr>
            <a:spLocks noGrp="1" noChangeArrowheads="1"/>
          </p:cNvSpPr>
          <p:nvPr>
            <p:ph type="title" idx="4294967295"/>
          </p:nvPr>
        </p:nvSpPr>
        <p:spPr>
          <a:xfrm>
            <a:off x="1350963" y="214313"/>
            <a:ext cx="7793037" cy="1462087"/>
          </a:xfrm>
        </p:spPr>
        <p:txBody>
          <a:bodyPr/>
          <a:lstStyle/>
          <a:p>
            <a:pPr eaLnBrk="1" hangingPunct="1"/>
            <a:r>
              <a:rPr lang="en-US" dirty="0" smtClean="0"/>
              <a:t>Introduction- Previous work</a:t>
            </a:r>
          </a:p>
        </p:txBody>
      </p:sp>
      <p:sp>
        <p:nvSpPr>
          <p:cNvPr id="271363" name="Rectangle 3"/>
          <p:cNvSpPr>
            <a:spLocks noGrp="1" noChangeArrowheads="1"/>
          </p:cNvSpPr>
          <p:nvPr>
            <p:ph type="body" sz="half" idx="4294967295"/>
          </p:nvPr>
        </p:nvSpPr>
        <p:spPr>
          <a:xfrm>
            <a:off x="914400" y="1752600"/>
            <a:ext cx="7543800" cy="4876800"/>
          </a:xfrm>
        </p:spPr>
        <p:txBody>
          <a:bodyPr>
            <a:normAutofit/>
          </a:bodyPr>
          <a:lstStyle/>
          <a:p>
            <a:pPr eaLnBrk="1" hangingPunct="1"/>
            <a:r>
              <a:rPr lang="en-US" sz="2400" dirty="0" smtClean="0"/>
              <a:t>Two main classes of methods for SNP Ancestry Inference</a:t>
            </a:r>
          </a:p>
          <a:p>
            <a:pPr lvl="1" eaLnBrk="1" hangingPunct="1"/>
            <a:r>
              <a:rPr lang="en-US" sz="2000" dirty="0" smtClean="0"/>
              <a:t>HMM-based (exploit LD): SABER [Tang et al 06], SWITCH [</a:t>
            </a:r>
            <a:r>
              <a:rPr lang="en-US" sz="2000" dirty="0" err="1" smtClean="0"/>
              <a:t>Sankararaman</a:t>
            </a:r>
            <a:r>
              <a:rPr lang="en-US" sz="2000" dirty="0" smtClean="0"/>
              <a:t> et al 08a], HAPAA [</a:t>
            </a:r>
            <a:r>
              <a:rPr lang="en-US" sz="2000" dirty="0" err="1" smtClean="0"/>
              <a:t>Sundquist</a:t>
            </a:r>
            <a:r>
              <a:rPr lang="en-US" sz="2000" dirty="0" smtClean="0"/>
              <a:t> et al. 08], … </a:t>
            </a:r>
          </a:p>
          <a:p>
            <a:pPr lvl="1" eaLnBrk="1" hangingPunct="1"/>
            <a:r>
              <a:rPr lang="en-US" sz="2000" dirty="0" smtClean="0"/>
              <a:t>Window-based (unlinked SNP Data): LAMP [</a:t>
            </a:r>
            <a:r>
              <a:rPr lang="en-US" sz="2000" dirty="0" err="1" smtClean="0"/>
              <a:t>Sankararaman</a:t>
            </a:r>
            <a:r>
              <a:rPr lang="en-US" sz="2000" dirty="0" smtClean="0"/>
              <a:t> et al 08b], WINPOP [</a:t>
            </a:r>
            <a:r>
              <a:rPr lang="en-US" sz="2000" dirty="0" err="1" smtClean="0"/>
              <a:t>Pasaniuc</a:t>
            </a:r>
            <a:r>
              <a:rPr lang="en-US" sz="2000" dirty="0" smtClean="0"/>
              <a:t> et al. 09]</a:t>
            </a:r>
          </a:p>
          <a:p>
            <a:pPr eaLnBrk="1" hangingPunct="1"/>
            <a:r>
              <a:rPr lang="en-US" sz="2400" dirty="0" smtClean="0"/>
              <a:t>Limitations</a:t>
            </a:r>
          </a:p>
          <a:p>
            <a:pPr lvl="1" eaLnBrk="1" hangingPunct="1"/>
            <a:r>
              <a:rPr lang="en-US" sz="2000" dirty="0" smtClean="0">
                <a:solidFill>
                  <a:schemeClr val="hlink"/>
                </a:solidFill>
              </a:rPr>
              <a:t>Poor accuracy when ancestral populations are closely related (e.g. Japanese and Chinese)</a:t>
            </a:r>
          </a:p>
          <a:p>
            <a:pPr lvl="1" eaLnBrk="1" hangingPunct="1"/>
            <a:r>
              <a:rPr lang="en-US" sz="2000" dirty="0" smtClean="0"/>
              <a:t>Methods based on unlinked SNPs outperform methods that model LD!</a:t>
            </a:r>
          </a:p>
        </p:txBody>
      </p:sp>
      <p:cxnSp>
        <p:nvCxnSpPr>
          <p:cNvPr id="5" name="Straight Arrow Connector 4">
            <a:hlinkClick r:id="rId5" action="ppaction://hlinksldjump"/>
          </p:cNvPr>
          <p:cNvCxnSpPr>
            <a:cxnSpLocks noChangeShapeType="1"/>
          </p:cNvCxnSpPr>
          <p:nvPr/>
        </p:nvCxnSpPr>
        <p:spPr bwMode="auto">
          <a:xfrm>
            <a:off x="6248400" y="3733800"/>
            <a:ext cx="228600" cy="1588"/>
          </a:xfrm>
          <a:prstGeom prst="straightConnector1">
            <a:avLst/>
          </a:prstGeom>
          <a:noFill/>
          <a:ln w="25400" algn="ctr">
            <a:solidFill>
              <a:schemeClr val="tx1">
                <a:alpha val="29000"/>
              </a:schemeClr>
            </a:solidFill>
            <a:round/>
            <a:headEnd/>
            <a:tailEnd type="arrow" w="med" len="med"/>
          </a:ln>
        </p:spPr>
      </p:cxnSp>
      <p:sp>
        <p:nvSpPr>
          <p:cNvPr id="6" name="Rectangle 5">
            <a:hlinkClick r:id="rId6" action="ppaction://hlinksldjump" tooltip="Only require ancestral allele frequencies &amp; genotypes "/>
          </p:cNvPr>
          <p:cNvSpPr/>
          <p:nvPr/>
        </p:nvSpPr>
        <p:spPr bwMode="auto">
          <a:xfrm>
            <a:off x="4495800" y="2514600"/>
            <a:ext cx="914400" cy="228600"/>
          </a:xfrm>
          <a:prstGeom prst="rect">
            <a:avLst/>
          </a:prstGeom>
          <a:solidFill>
            <a:schemeClr val="accent1">
              <a:alpha val="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charset="0"/>
            </a:endParaRPr>
          </a:p>
        </p:txBody>
      </p:sp>
      <p:sp>
        <p:nvSpPr>
          <p:cNvPr id="7" name="Rectangle 6">
            <a:hlinkClick r:id="rId6" action="ppaction://hlinksldjump" tooltip="Only Require information about ancestral allele frequencies:"/>
          </p:cNvPr>
          <p:cNvSpPr/>
          <p:nvPr/>
        </p:nvSpPr>
        <p:spPr bwMode="auto">
          <a:xfrm>
            <a:off x="7467600" y="2590800"/>
            <a:ext cx="914400" cy="304800"/>
          </a:xfrm>
          <a:prstGeom prst="rect">
            <a:avLst/>
          </a:prstGeom>
          <a:solidFill>
            <a:schemeClr val="accent1">
              <a:alpha val="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charset="0"/>
            </a:endParaRPr>
          </a:p>
        </p:txBody>
      </p:sp>
      <p:sp>
        <p:nvSpPr>
          <p:cNvPr id="8" name="Rectangle 7">
            <a:hlinkClick r:id="rId6" action="ppaction://hlinksldjump" tooltip="Additionally use ancestral haplotype information"/>
          </p:cNvPr>
          <p:cNvSpPr/>
          <p:nvPr/>
        </p:nvSpPr>
        <p:spPr bwMode="auto">
          <a:xfrm>
            <a:off x="4495800" y="2895600"/>
            <a:ext cx="914400" cy="228600"/>
          </a:xfrm>
          <a:prstGeom prst="rect">
            <a:avLst/>
          </a:prstGeom>
          <a:solidFill>
            <a:schemeClr val="accent1">
              <a:alpha val="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charset="0"/>
            </a:endParaRPr>
          </a:p>
        </p:txBody>
      </p:sp>
      <p:sp>
        <p:nvSpPr>
          <p:cNvPr id="9" name="Rectangle 8">
            <a:hlinkClick r:id="rId6" action="ppaction://hlinksldjump" tooltip="Only Require information about ancestral allele frequencies:"/>
          </p:cNvPr>
          <p:cNvSpPr/>
          <p:nvPr/>
        </p:nvSpPr>
        <p:spPr bwMode="auto">
          <a:xfrm>
            <a:off x="5791200" y="3276600"/>
            <a:ext cx="762000" cy="304800"/>
          </a:xfrm>
          <a:prstGeom prst="rect">
            <a:avLst/>
          </a:prstGeom>
          <a:solidFill>
            <a:schemeClr val="accent1">
              <a:alpha val="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charset="0"/>
            </a:endParaRPr>
          </a:p>
        </p:txBody>
      </p:sp>
      <p:sp>
        <p:nvSpPr>
          <p:cNvPr id="10" name="Rectangle 9">
            <a:hlinkClick r:id="rId6" action="ppaction://hlinksldjump" tooltip="Only Require information about ancestral allele frequencies:"/>
          </p:cNvPr>
          <p:cNvSpPr/>
          <p:nvPr/>
        </p:nvSpPr>
        <p:spPr bwMode="auto">
          <a:xfrm>
            <a:off x="2971800" y="3581400"/>
            <a:ext cx="990600" cy="304800"/>
          </a:xfrm>
          <a:prstGeom prst="rect">
            <a:avLst/>
          </a:prstGeom>
          <a:solidFill>
            <a:schemeClr val="accent1">
              <a:alpha val="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charset="0"/>
            </a:endParaRPr>
          </a:p>
        </p:txBody>
      </p:sp>
      <p:sp>
        <p:nvSpPr>
          <p:cNvPr id="11" name="Slide Number Placeholder 10"/>
          <p:cNvSpPr>
            <a:spLocks noGrp="1"/>
          </p:cNvSpPr>
          <p:nvPr>
            <p:ph type="sldNum" sz="quarter" idx="12"/>
          </p:nvPr>
        </p:nvSpPr>
        <p:spPr/>
        <p:txBody>
          <a:bodyPr/>
          <a:lstStyle/>
          <a:p>
            <a:pPr>
              <a:defRPr/>
            </a:pPr>
            <a:fld id="{193C4F32-5F53-4DA8-A041-9089F3E61399}" type="slidenum">
              <a:rPr lang="en-US" smtClean="0"/>
              <a:pPr>
                <a:defRPr/>
              </a:pPr>
              <a:t>36</a:t>
            </a:fld>
            <a:endParaRPr lang="en-US"/>
          </a:p>
        </p:txBody>
      </p:sp>
      <p:pic>
        <p:nvPicPr>
          <p:cNvPr id="12" name="Kennedy_V3.pptx698.wav">
            <a:hlinkClick r:id="" action="ppaction://media"/>
          </p:cNvPr>
          <p:cNvPicPr>
            <a:picLocks noRot="1" noChangeAspect="1"/>
          </p:cNvPicPr>
          <p:nvPr>
            <a:audioFile r:link="rId2"/>
          </p:nvPr>
        </p:nvPicPr>
        <p:blipFill>
          <a:blip r:embed="rId7" cstate="print"/>
          <a:stretch>
            <a:fillRect/>
          </a:stretch>
        </p:blipFill>
        <p:spPr>
          <a:xfrm>
            <a:off x="8696325" y="6410325"/>
            <a:ext cx="304800" cy="304800"/>
          </a:xfrm>
          <a:prstGeom prst="rect">
            <a:avLst/>
          </a:prstGeom>
        </p:spPr>
      </p:pic>
    </p:spTree>
    <p:custDataLst>
      <p:tags r:id="rId1"/>
    </p:custDataLst>
  </p:cSld>
  <p:clrMapOvr>
    <a:masterClrMapping/>
  </p:clrMapOvr>
  <p:transition advTm="696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1363">
                                            <p:txEl>
                                              <p:pRg st="0" end="0"/>
                                            </p:txEl>
                                          </p:spTgt>
                                        </p:tgtEl>
                                        <p:attrNameLst>
                                          <p:attrName>style.visibility</p:attrName>
                                        </p:attrNameLst>
                                      </p:cBhvr>
                                      <p:to>
                                        <p:strVal val="visible"/>
                                      </p:to>
                                    </p:set>
                                  </p:childTnLst>
                                  <p:subTnLst>
                                    <p:animClr>
                                      <p:cBhvr override="childStyle">
                                        <p:cTn dur="1" fill="hold" display="0" masterRel="nextClick" afterEffect="1"/>
                                        <p:tgtEl>
                                          <p:spTgt spid="271363">
                                            <p:txEl>
                                              <p:pRg st="0" end="0"/>
                                            </p:txEl>
                                          </p:spTgt>
                                        </p:tgtEl>
                                        <p:attrNameLst>
                                          <p:attrName>ppt_c</p:attrName>
                                        </p:attrNameLst>
                                      </p:cBhvr>
                                      <p:to>
                                        <a:srgbClr val="969696"/>
                                      </p:to>
                                    </p:animClr>
                                  </p:sub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1363">
                                            <p:txEl>
                                              <p:pRg st="1" end="1"/>
                                            </p:txEl>
                                          </p:spTgt>
                                        </p:tgtEl>
                                        <p:attrNameLst>
                                          <p:attrName>style.visibility</p:attrName>
                                        </p:attrNameLst>
                                      </p:cBhvr>
                                      <p:to>
                                        <p:strVal val="visible"/>
                                      </p:to>
                                    </p:set>
                                  </p:childTnLst>
                                  <p:subTnLst>
                                    <p:animClr>
                                      <p:cBhvr override="childStyle">
                                        <p:cTn dur="1" fill="hold" display="0" masterRel="nextClick" afterEffect="1"/>
                                        <p:tgtEl>
                                          <p:spTgt spid="271363">
                                            <p:txEl>
                                              <p:pRg st="1" end="1"/>
                                            </p:txEl>
                                          </p:spTgt>
                                        </p:tgtEl>
                                        <p:attrNameLst>
                                          <p:attrName>ppt_c</p:attrName>
                                        </p:attrNameLst>
                                      </p:cBhvr>
                                      <p:to>
                                        <a:srgbClr val="969696"/>
                                      </p:to>
                                    </p:animClr>
                                  </p:subTnLst>
                                </p:cTn>
                              </p:par>
                              <p:par>
                                <p:cTn id="15" presetID="1" presetClass="entr" presetSubtype="0" fill="hold" grpId="0" nodeType="withEffect">
                                  <p:stCondLst>
                                    <p:cond delay="0"/>
                                  </p:stCondLst>
                                  <p:childTnLst>
                                    <p:set>
                                      <p:cBhvr>
                                        <p:cTn id="16" dur="1" fill="hold">
                                          <p:stCondLst>
                                            <p:cond delay="0"/>
                                          </p:stCondLst>
                                        </p:cTn>
                                        <p:tgtEl>
                                          <p:spTgt spid="271363">
                                            <p:txEl>
                                              <p:pRg st="2" end="2"/>
                                            </p:txEl>
                                          </p:spTgt>
                                        </p:tgtEl>
                                        <p:attrNameLst>
                                          <p:attrName>style.visibility</p:attrName>
                                        </p:attrNameLst>
                                      </p:cBhvr>
                                      <p:to>
                                        <p:strVal val="visible"/>
                                      </p:to>
                                    </p:set>
                                  </p:childTnLst>
                                  <p:subTnLst>
                                    <p:animClr>
                                      <p:cBhvr override="childStyle">
                                        <p:cTn dur="1" fill="hold" display="0" masterRel="nextClick" afterEffect="1"/>
                                        <p:tgtEl>
                                          <p:spTgt spid="271363">
                                            <p:txEl>
                                              <p:pRg st="2" end="2"/>
                                            </p:txEl>
                                          </p:spTgt>
                                        </p:tgtEl>
                                        <p:attrNameLst>
                                          <p:attrName>ppt_c</p:attrName>
                                        </p:attrNameLst>
                                      </p:cBhvr>
                                      <p:to>
                                        <a:srgbClr val="969696"/>
                                      </p:to>
                                    </p:animClr>
                                  </p:sub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1363">
                                            <p:txEl>
                                              <p:pRg st="3" end="3"/>
                                            </p:txEl>
                                          </p:spTgt>
                                        </p:tgtEl>
                                        <p:attrNameLst>
                                          <p:attrName>style.visibility</p:attrName>
                                        </p:attrNameLst>
                                      </p:cBhvr>
                                      <p:to>
                                        <p:strVal val="visible"/>
                                      </p:to>
                                    </p:set>
                                  </p:childTnLst>
                                  <p:subTnLst>
                                    <p:animClr>
                                      <p:cBhvr override="childStyle">
                                        <p:cTn dur="1" fill="hold" display="0" masterRel="nextClick" afterEffect="1"/>
                                        <p:tgtEl>
                                          <p:spTgt spid="271363">
                                            <p:txEl>
                                              <p:pRg st="3" end="3"/>
                                            </p:txEl>
                                          </p:spTgt>
                                        </p:tgtEl>
                                        <p:attrNameLst>
                                          <p:attrName>ppt_c</p:attrName>
                                        </p:attrNameLst>
                                      </p:cBhvr>
                                      <p:to>
                                        <a:srgbClr val="969696"/>
                                      </p:to>
                                    </p:animClr>
                                  </p:subTnLst>
                                </p:cTn>
                              </p:par>
                              <p:par>
                                <p:cTn id="31" presetID="1" presetClass="entr" presetSubtype="0" fill="hold" grpId="0" nodeType="withEffect">
                                  <p:stCondLst>
                                    <p:cond delay="0"/>
                                  </p:stCondLst>
                                  <p:childTnLst>
                                    <p:set>
                                      <p:cBhvr>
                                        <p:cTn id="32" dur="1" fill="hold">
                                          <p:stCondLst>
                                            <p:cond delay="0"/>
                                          </p:stCondLst>
                                        </p:cTn>
                                        <p:tgtEl>
                                          <p:spTgt spid="271363">
                                            <p:txEl>
                                              <p:pRg st="4" end="4"/>
                                            </p:txEl>
                                          </p:spTgt>
                                        </p:tgtEl>
                                        <p:attrNameLst>
                                          <p:attrName>style.visibility</p:attrName>
                                        </p:attrNameLst>
                                      </p:cBhvr>
                                      <p:to>
                                        <p:strVal val="visible"/>
                                      </p:to>
                                    </p:set>
                                  </p:childTnLst>
                                  <p:subTnLst>
                                    <p:animClr>
                                      <p:cBhvr override="childStyle">
                                        <p:cTn dur="1" fill="hold" display="0" masterRel="nextClick" afterEffect="1"/>
                                        <p:tgtEl>
                                          <p:spTgt spid="271363">
                                            <p:txEl>
                                              <p:pRg st="4" end="4"/>
                                            </p:txEl>
                                          </p:spTgt>
                                        </p:tgtEl>
                                        <p:attrNameLst>
                                          <p:attrName>ppt_c</p:attrName>
                                        </p:attrNameLst>
                                      </p:cBhvr>
                                      <p:to>
                                        <a:srgbClr val="969696"/>
                                      </p:to>
                                    </p:animClr>
                                  </p:subTnLst>
                                </p:cTn>
                              </p:par>
                              <p:par>
                                <p:cTn id="33" presetID="1" presetClass="entr" presetSubtype="0" fill="hold" grpId="0" nodeType="withEffect">
                                  <p:stCondLst>
                                    <p:cond delay="0"/>
                                  </p:stCondLst>
                                  <p:childTnLst>
                                    <p:set>
                                      <p:cBhvr>
                                        <p:cTn id="34" dur="1" fill="hold">
                                          <p:stCondLst>
                                            <p:cond delay="0"/>
                                          </p:stCondLst>
                                        </p:cTn>
                                        <p:tgtEl>
                                          <p:spTgt spid="271363">
                                            <p:txEl>
                                              <p:pRg st="5" end="5"/>
                                            </p:txEl>
                                          </p:spTgt>
                                        </p:tgtEl>
                                        <p:attrNameLst>
                                          <p:attrName>style.visibility</p:attrName>
                                        </p:attrNameLst>
                                      </p:cBhvr>
                                      <p:to>
                                        <p:strVal val="visible"/>
                                      </p:to>
                                    </p:set>
                                  </p:childTnLst>
                                  <p:subTnLst>
                                    <p:animClr>
                                      <p:cBhvr override="childStyle">
                                        <p:cTn dur="1" fill="hold" display="0" masterRel="nextClick" afterEffect="1"/>
                                        <p:tgtEl>
                                          <p:spTgt spid="271363">
                                            <p:txEl>
                                              <p:pRg st="5" end="5"/>
                                            </p:txEl>
                                          </p:spTgt>
                                        </p:tgtEl>
                                        <p:attrNameLst>
                                          <p:attrName>ppt_c</p:attrName>
                                        </p:attrNameLst>
                                      </p:cBhvr>
                                      <p:to>
                                        <a:srgbClr val="969696"/>
                                      </p:to>
                                    </p:animClr>
                                  </p:sub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35" fill="hold" display="0">
                  <p:stCondLst>
                    <p:cond delay="indefinite"/>
                  </p:stCondLst>
                  <p:endCondLst>
                    <p:cond evt="onPrev" delay="0">
                      <p:tgtEl>
                        <p:sldTgt/>
                      </p:tgtEl>
                    </p:cond>
                    <p:cond evt="onStopAudio" delay="0">
                      <p:tgtEl>
                        <p:sldTgt/>
                      </p:tgtEl>
                    </p:cond>
                  </p:endCondLst>
                </p:cTn>
                <p:tgtEl>
                  <p:spTgt spid="12"/>
                </p:tgtEl>
              </p:cMediaNode>
            </p:audio>
          </p:childTnLst>
        </p:cTn>
      </p:par>
    </p:tnLst>
    <p:bldLst>
      <p:bldP spid="271363" grpId="0" uiExpand="1" build="p"/>
      <p:bldP spid="6" grpId="0" animBg="1"/>
      <p:bldP spid="7" grpId="0" animBg="1"/>
      <p:bldP spid="8" grpId="0" animBg="1"/>
      <p:bldP spid="9" grpId="0" animBg="1"/>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ChangeAspect="1" noChangeArrowheads="1"/>
          </p:cNvSpPr>
          <p:nvPr/>
        </p:nvSpPr>
        <p:spPr bwMode="auto">
          <a:xfrm>
            <a:off x="1612900" y="3441700"/>
            <a:ext cx="5608638" cy="1554163"/>
          </a:xfrm>
          <a:prstGeom prst="rect">
            <a:avLst/>
          </a:prstGeom>
          <a:solidFill>
            <a:srgbClr val="FFFF00">
              <a:alpha val="50195"/>
            </a:srgbClr>
          </a:solidFill>
          <a:ln w="15875" cap="rnd">
            <a:solidFill>
              <a:schemeClr val="tx1"/>
            </a:solidFill>
            <a:prstDash val="sysDot"/>
            <a:miter lim="800000"/>
            <a:headEnd/>
            <a:tailEnd/>
          </a:ln>
        </p:spPr>
        <p:txBody>
          <a:bodyPr wrap="none" anchor="ctr"/>
          <a:lstStyle/>
          <a:p>
            <a:pPr eaLnBrk="0" hangingPunct="0"/>
            <a:endParaRPr lang="en-US"/>
          </a:p>
        </p:txBody>
      </p:sp>
      <p:sp>
        <p:nvSpPr>
          <p:cNvPr id="1028" name="Rectangle 3"/>
          <p:cNvSpPr>
            <a:spLocks noChangeAspect="1" noChangeArrowheads="1"/>
          </p:cNvSpPr>
          <p:nvPr/>
        </p:nvSpPr>
        <p:spPr bwMode="auto">
          <a:xfrm>
            <a:off x="1612900" y="1752600"/>
            <a:ext cx="5608638" cy="1554163"/>
          </a:xfrm>
          <a:prstGeom prst="rect">
            <a:avLst/>
          </a:prstGeom>
          <a:solidFill>
            <a:srgbClr val="FFCC99">
              <a:alpha val="50195"/>
            </a:srgbClr>
          </a:solidFill>
          <a:ln w="15875" cap="rnd">
            <a:solidFill>
              <a:schemeClr val="tx1"/>
            </a:solidFill>
            <a:prstDash val="sysDot"/>
            <a:miter lim="800000"/>
            <a:headEnd/>
            <a:tailEnd/>
          </a:ln>
        </p:spPr>
        <p:txBody>
          <a:bodyPr wrap="none" anchor="ctr"/>
          <a:lstStyle/>
          <a:p>
            <a:pPr eaLnBrk="0" hangingPunct="0"/>
            <a:endParaRPr lang="en-US"/>
          </a:p>
        </p:txBody>
      </p:sp>
      <p:sp>
        <p:nvSpPr>
          <p:cNvPr id="1030" name="Oval 5"/>
          <p:cNvSpPr>
            <a:spLocks noChangeAspect="1" noChangeArrowheads="1"/>
          </p:cNvSpPr>
          <p:nvPr/>
        </p:nvSpPr>
        <p:spPr bwMode="auto">
          <a:xfrm>
            <a:off x="1747838" y="1820863"/>
            <a:ext cx="608012" cy="539750"/>
          </a:xfrm>
          <a:prstGeom prst="ellipse">
            <a:avLst/>
          </a:prstGeom>
          <a:noFill/>
          <a:ln w="25400">
            <a:solidFill>
              <a:schemeClr val="tx1"/>
            </a:solidFill>
            <a:round/>
            <a:headEnd/>
            <a:tailEnd/>
          </a:ln>
        </p:spPr>
        <p:txBody>
          <a:bodyPr wrap="none" anchor="ctr"/>
          <a:lstStyle/>
          <a:p>
            <a:pPr eaLnBrk="0" hangingPunct="0"/>
            <a:endParaRPr lang="en-US"/>
          </a:p>
        </p:txBody>
      </p:sp>
      <p:sp>
        <p:nvSpPr>
          <p:cNvPr id="1031" name="Text Box 6"/>
          <p:cNvSpPr txBox="1">
            <a:spLocks noChangeAspect="1" noChangeArrowheads="1"/>
          </p:cNvSpPr>
          <p:nvPr/>
        </p:nvSpPr>
        <p:spPr bwMode="auto">
          <a:xfrm>
            <a:off x="3938588" y="1920875"/>
            <a:ext cx="410690" cy="369332"/>
          </a:xfrm>
          <a:prstGeom prst="rect">
            <a:avLst/>
          </a:prstGeom>
          <a:noFill/>
          <a:ln w="9525">
            <a:noFill/>
            <a:miter lim="800000"/>
            <a:headEnd/>
            <a:tailEnd/>
          </a:ln>
        </p:spPr>
        <p:txBody>
          <a:bodyPr wrap="none">
            <a:spAutoFit/>
          </a:bodyPr>
          <a:lstStyle/>
          <a:p>
            <a:r>
              <a:rPr lang="en-US" sz="1800" dirty="0" smtClean="0">
                <a:latin typeface="Arial" charset="0"/>
              </a:rPr>
              <a:t>F</a:t>
            </a:r>
            <a:r>
              <a:rPr lang="en-US" sz="1800" baseline="-25000" dirty="0" smtClean="0">
                <a:latin typeface="Arial" charset="0"/>
              </a:rPr>
              <a:t>2</a:t>
            </a:r>
            <a:endParaRPr lang="en-US" sz="1800" baseline="-25000" dirty="0">
              <a:latin typeface="Arial" charset="0"/>
            </a:endParaRPr>
          </a:p>
        </p:txBody>
      </p:sp>
      <p:sp>
        <p:nvSpPr>
          <p:cNvPr id="1032" name="Oval 7"/>
          <p:cNvSpPr>
            <a:spLocks noChangeAspect="1" noChangeArrowheads="1"/>
          </p:cNvSpPr>
          <p:nvPr/>
        </p:nvSpPr>
        <p:spPr bwMode="auto">
          <a:xfrm>
            <a:off x="3817938" y="1820863"/>
            <a:ext cx="608012" cy="5397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1033" name="AutoShape 8"/>
          <p:cNvCxnSpPr>
            <a:cxnSpLocks noChangeAspect="1" noChangeShapeType="1"/>
            <a:stCxn id="1030" idx="6"/>
            <a:endCxn id="1032" idx="2"/>
          </p:cNvCxnSpPr>
          <p:nvPr/>
        </p:nvCxnSpPr>
        <p:spPr bwMode="auto">
          <a:xfrm>
            <a:off x="2366963" y="2090738"/>
            <a:ext cx="1439862" cy="0"/>
          </a:xfrm>
          <a:prstGeom prst="straightConnector1">
            <a:avLst/>
          </a:prstGeom>
          <a:noFill/>
          <a:ln w="28575">
            <a:solidFill>
              <a:schemeClr val="tx1"/>
            </a:solidFill>
            <a:round/>
            <a:headEnd/>
            <a:tailEnd type="triangle" w="med" len="med"/>
          </a:ln>
        </p:spPr>
      </p:cxnSp>
      <p:cxnSp>
        <p:nvCxnSpPr>
          <p:cNvPr id="1034" name="AutoShape 9"/>
          <p:cNvCxnSpPr>
            <a:cxnSpLocks noChangeAspect="1" noChangeShapeType="1"/>
            <a:stCxn id="1032" idx="6"/>
          </p:cNvCxnSpPr>
          <p:nvPr/>
        </p:nvCxnSpPr>
        <p:spPr bwMode="auto">
          <a:xfrm>
            <a:off x="4438650" y="2090738"/>
            <a:ext cx="965200" cy="1587"/>
          </a:xfrm>
          <a:prstGeom prst="straightConnector1">
            <a:avLst/>
          </a:prstGeom>
          <a:noFill/>
          <a:ln w="28575">
            <a:solidFill>
              <a:schemeClr val="tx1"/>
            </a:solidFill>
            <a:round/>
            <a:headEnd/>
            <a:tailEnd type="triangle" w="med" len="med"/>
          </a:ln>
        </p:spPr>
      </p:cxnSp>
      <p:sp>
        <p:nvSpPr>
          <p:cNvPr id="1035" name="Text Box 10"/>
          <p:cNvSpPr txBox="1">
            <a:spLocks noChangeAspect="1" noChangeArrowheads="1"/>
          </p:cNvSpPr>
          <p:nvPr/>
        </p:nvSpPr>
        <p:spPr bwMode="auto">
          <a:xfrm>
            <a:off x="6623050" y="1920875"/>
            <a:ext cx="410690" cy="369332"/>
          </a:xfrm>
          <a:prstGeom prst="rect">
            <a:avLst/>
          </a:prstGeom>
          <a:noFill/>
          <a:ln w="9525">
            <a:noFill/>
            <a:miter lim="800000"/>
            <a:headEnd/>
            <a:tailEnd/>
          </a:ln>
        </p:spPr>
        <p:txBody>
          <a:bodyPr wrap="none">
            <a:spAutoFit/>
          </a:bodyPr>
          <a:lstStyle/>
          <a:p>
            <a:r>
              <a:rPr lang="en-US" sz="1800" dirty="0" smtClean="0">
                <a:latin typeface="Arial" charset="0"/>
              </a:rPr>
              <a:t>F</a:t>
            </a:r>
            <a:r>
              <a:rPr lang="en-US" sz="1800" baseline="-25000" dirty="0" smtClean="0">
                <a:latin typeface="Arial" charset="0"/>
              </a:rPr>
              <a:t>n</a:t>
            </a:r>
            <a:endParaRPr lang="en-US" sz="1800" baseline="-25000" dirty="0">
              <a:latin typeface="Arial" charset="0"/>
            </a:endParaRPr>
          </a:p>
        </p:txBody>
      </p:sp>
      <p:sp>
        <p:nvSpPr>
          <p:cNvPr id="1036" name="Oval 11"/>
          <p:cNvSpPr>
            <a:spLocks noChangeAspect="1" noChangeArrowheads="1"/>
          </p:cNvSpPr>
          <p:nvPr/>
        </p:nvSpPr>
        <p:spPr bwMode="auto">
          <a:xfrm>
            <a:off x="6502400" y="1820863"/>
            <a:ext cx="609600" cy="5397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1037" name="AutoShape 12"/>
          <p:cNvCxnSpPr>
            <a:cxnSpLocks noChangeAspect="1" noChangeShapeType="1"/>
            <a:endCxn id="1036" idx="2"/>
          </p:cNvCxnSpPr>
          <p:nvPr/>
        </p:nvCxnSpPr>
        <p:spPr bwMode="auto">
          <a:xfrm>
            <a:off x="5867400" y="2090738"/>
            <a:ext cx="622300" cy="0"/>
          </a:xfrm>
          <a:prstGeom prst="straightConnector1">
            <a:avLst/>
          </a:prstGeom>
          <a:noFill/>
          <a:ln w="28575">
            <a:solidFill>
              <a:schemeClr val="tx1"/>
            </a:solidFill>
            <a:round/>
            <a:headEnd/>
            <a:tailEnd type="triangle" w="med" len="med"/>
          </a:ln>
        </p:spPr>
      </p:cxnSp>
      <p:sp>
        <p:nvSpPr>
          <p:cNvPr id="1038" name="Text Box 13"/>
          <p:cNvSpPr txBox="1">
            <a:spLocks noChangeAspect="1" noChangeArrowheads="1"/>
          </p:cNvSpPr>
          <p:nvPr/>
        </p:nvSpPr>
        <p:spPr bwMode="auto">
          <a:xfrm>
            <a:off x="5397500" y="1855788"/>
            <a:ext cx="412750" cy="366712"/>
          </a:xfrm>
          <a:prstGeom prst="rect">
            <a:avLst/>
          </a:prstGeom>
          <a:noFill/>
          <a:ln w="9525">
            <a:noFill/>
            <a:miter lim="800000"/>
            <a:headEnd/>
            <a:tailEnd/>
          </a:ln>
        </p:spPr>
        <p:txBody>
          <a:bodyPr wrap="none">
            <a:spAutoFit/>
          </a:bodyPr>
          <a:lstStyle/>
          <a:p>
            <a:r>
              <a:rPr lang="en-US" sz="1800">
                <a:latin typeface="Arial" charset="0"/>
              </a:rPr>
              <a:t>…</a:t>
            </a:r>
          </a:p>
        </p:txBody>
      </p:sp>
      <p:sp>
        <p:nvSpPr>
          <p:cNvPr id="1039" name="Text Box 14"/>
          <p:cNvSpPr txBox="1">
            <a:spLocks noChangeAspect="1" noChangeArrowheads="1"/>
          </p:cNvSpPr>
          <p:nvPr/>
        </p:nvSpPr>
        <p:spPr bwMode="auto">
          <a:xfrm>
            <a:off x="1868488" y="2800350"/>
            <a:ext cx="436338" cy="369332"/>
          </a:xfrm>
          <a:prstGeom prst="rect">
            <a:avLst/>
          </a:prstGeom>
          <a:noFill/>
          <a:ln w="9525">
            <a:noFill/>
            <a:miter lim="800000"/>
            <a:headEnd/>
            <a:tailEnd/>
          </a:ln>
        </p:spPr>
        <p:txBody>
          <a:bodyPr wrap="none">
            <a:spAutoFit/>
          </a:bodyPr>
          <a:lstStyle/>
          <a:p>
            <a:r>
              <a:rPr lang="en-US" sz="1800" dirty="0" smtClean="0">
                <a:latin typeface="Arial" charset="0"/>
              </a:rPr>
              <a:t>H</a:t>
            </a:r>
            <a:r>
              <a:rPr lang="en-US" sz="1800" baseline="-25000" dirty="0" smtClean="0">
                <a:latin typeface="Arial" charset="0"/>
              </a:rPr>
              <a:t>1</a:t>
            </a:r>
            <a:endParaRPr lang="en-US" sz="1800" baseline="-25000" dirty="0">
              <a:latin typeface="Arial" charset="0"/>
            </a:endParaRPr>
          </a:p>
        </p:txBody>
      </p:sp>
      <p:sp>
        <p:nvSpPr>
          <p:cNvPr id="1040" name="Oval 15"/>
          <p:cNvSpPr>
            <a:spLocks noChangeAspect="1" noChangeArrowheads="1"/>
          </p:cNvSpPr>
          <p:nvPr/>
        </p:nvSpPr>
        <p:spPr bwMode="auto">
          <a:xfrm>
            <a:off x="1747838" y="2698750"/>
            <a:ext cx="608012" cy="539750"/>
          </a:xfrm>
          <a:prstGeom prst="ellipse">
            <a:avLst/>
          </a:prstGeom>
          <a:noFill/>
          <a:ln w="25400">
            <a:solidFill>
              <a:schemeClr val="tx1"/>
            </a:solidFill>
            <a:round/>
            <a:headEnd/>
            <a:tailEnd/>
          </a:ln>
        </p:spPr>
        <p:txBody>
          <a:bodyPr wrap="none" anchor="ctr"/>
          <a:lstStyle/>
          <a:p>
            <a:pPr eaLnBrk="0" hangingPunct="0"/>
            <a:endParaRPr lang="en-US"/>
          </a:p>
        </p:txBody>
      </p:sp>
      <p:sp>
        <p:nvSpPr>
          <p:cNvPr id="1041" name="Text Box 16"/>
          <p:cNvSpPr txBox="1">
            <a:spLocks noChangeAspect="1" noChangeArrowheads="1"/>
          </p:cNvSpPr>
          <p:nvPr/>
        </p:nvSpPr>
        <p:spPr bwMode="auto">
          <a:xfrm>
            <a:off x="3938588" y="2800350"/>
            <a:ext cx="436338" cy="369332"/>
          </a:xfrm>
          <a:prstGeom prst="rect">
            <a:avLst/>
          </a:prstGeom>
          <a:noFill/>
          <a:ln w="9525">
            <a:noFill/>
            <a:miter lim="800000"/>
            <a:headEnd/>
            <a:tailEnd/>
          </a:ln>
        </p:spPr>
        <p:txBody>
          <a:bodyPr wrap="none">
            <a:spAutoFit/>
          </a:bodyPr>
          <a:lstStyle/>
          <a:p>
            <a:r>
              <a:rPr lang="en-US" sz="1800" dirty="0" smtClean="0">
                <a:latin typeface="Arial" charset="0"/>
              </a:rPr>
              <a:t>H</a:t>
            </a:r>
            <a:r>
              <a:rPr lang="en-US" sz="1800" baseline="-25000" dirty="0" smtClean="0">
                <a:latin typeface="Arial" charset="0"/>
              </a:rPr>
              <a:t>2</a:t>
            </a:r>
            <a:endParaRPr lang="en-US" sz="1800" baseline="-25000" dirty="0">
              <a:latin typeface="Arial" charset="0"/>
            </a:endParaRPr>
          </a:p>
        </p:txBody>
      </p:sp>
      <p:sp>
        <p:nvSpPr>
          <p:cNvPr id="1042" name="Oval 17"/>
          <p:cNvSpPr>
            <a:spLocks noChangeAspect="1" noChangeArrowheads="1"/>
          </p:cNvSpPr>
          <p:nvPr/>
        </p:nvSpPr>
        <p:spPr bwMode="auto">
          <a:xfrm>
            <a:off x="3817938" y="2698750"/>
            <a:ext cx="608012" cy="539750"/>
          </a:xfrm>
          <a:prstGeom prst="ellipse">
            <a:avLst/>
          </a:prstGeom>
          <a:noFill/>
          <a:ln w="25400">
            <a:solidFill>
              <a:schemeClr val="tx1"/>
            </a:solidFill>
            <a:round/>
            <a:headEnd/>
            <a:tailEnd/>
          </a:ln>
        </p:spPr>
        <p:txBody>
          <a:bodyPr wrap="none" anchor="ctr"/>
          <a:lstStyle/>
          <a:p>
            <a:pPr eaLnBrk="0" hangingPunct="0"/>
            <a:endParaRPr lang="en-US"/>
          </a:p>
        </p:txBody>
      </p:sp>
      <p:sp>
        <p:nvSpPr>
          <p:cNvPr id="1043" name="Text Box 18"/>
          <p:cNvSpPr txBox="1">
            <a:spLocks noChangeAspect="1" noChangeArrowheads="1"/>
          </p:cNvSpPr>
          <p:nvPr/>
        </p:nvSpPr>
        <p:spPr bwMode="auto">
          <a:xfrm>
            <a:off x="6623050" y="2800350"/>
            <a:ext cx="436338" cy="369332"/>
          </a:xfrm>
          <a:prstGeom prst="rect">
            <a:avLst/>
          </a:prstGeom>
          <a:noFill/>
          <a:ln w="9525">
            <a:noFill/>
            <a:miter lim="800000"/>
            <a:headEnd/>
            <a:tailEnd/>
          </a:ln>
        </p:spPr>
        <p:txBody>
          <a:bodyPr wrap="none">
            <a:spAutoFit/>
          </a:bodyPr>
          <a:lstStyle/>
          <a:p>
            <a:r>
              <a:rPr lang="en-US" sz="1800" dirty="0" err="1" smtClean="0">
                <a:latin typeface="Arial" charset="0"/>
              </a:rPr>
              <a:t>H</a:t>
            </a:r>
            <a:r>
              <a:rPr lang="en-US" sz="1800" baseline="-25000" dirty="0" err="1" smtClean="0">
                <a:latin typeface="Arial" charset="0"/>
              </a:rPr>
              <a:t>n</a:t>
            </a:r>
            <a:endParaRPr lang="en-US" sz="1800" baseline="-25000" dirty="0">
              <a:latin typeface="Arial" charset="0"/>
            </a:endParaRPr>
          </a:p>
        </p:txBody>
      </p:sp>
      <p:sp>
        <p:nvSpPr>
          <p:cNvPr id="1044" name="Oval 19"/>
          <p:cNvSpPr>
            <a:spLocks noChangeAspect="1" noChangeArrowheads="1"/>
          </p:cNvSpPr>
          <p:nvPr/>
        </p:nvSpPr>
        <p:spPr bwMode="auto">
          <a:xfrm>
            <a:off x="6502400" y="2698750"/>
            <a:ext cx="609600" cy="5397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1045" name="AutoShape 20"/>
          <p:cNvCxnSpPr>
            <a:cxnSpLocks noChangeAspect="1" noChangeShapeType="1"/>
            <a:stCxn id="1030" idx="4"/>
            <a:endCxn id="1040" idx="0"/>
          </p:cNvCxnSpPr>
          <p:nvPr/>
        </p:nvCxnSpPr>
        <p:spPr bwMode="auto">
          <a:xfrm>
            <a:off x="2052638" y="2371725"/>
            <a:ext cx="0" cy="315913"/>
          </a:xfrm>
          <a:prstGeom prst="straightConnector1">
            <a:avLst/>
          </a:prstGeom>
          <a:noFill/>
          <a:ln w="28575">
            <a:solidFill>
              <a:schemeClr val="tx1"/>
            </a:solidFill>
            <a:round/>
            <a:headEnd/>
            <a:tailEnd type="triangle" w="med" len="med"/>
          </a:ln>
        </p:spPr>
      </p:cxnSp>
      <p:cxnSp>
        <p:nvCxnSpPr>
          <p:cNvPr id="1046" name="AutoShape 21"/>
          <p:cNvCxnSpPr>
            <a:cxnSpLocks noChangeAspect="1" noChangeShapeType="1"/>
            <a:stCxn id="1036" idx="4"/>
            <a:endCxn id="1044" idx="0"/>
          </p:cNvCxnSpPr>
          <p:nvPr/>
        </p:nvCxnSpPr>
        <p:spPr bwMode="auto">
          <a:xfrm>
            <a:off x="6807200" y="2371725"/>
            <a:ext cx="0" cy="315913"/>
          </a:xfrm>
          <a:prstGeom prst="straightConnector1">
            <a:avLst/>
          </a:prstGeom>
          <a:noFill/>
          <a:ln w="28575">
            <a:solidFill>
              <a:schemeClr val="tx1"/>
            </a:solidFill>
            <a:round/>
            <a:headEnd/>
            <a:tailEnd type="triangle" w="med" len="med"/>
          </a:ln>
        </p:spPr>
      </p:cxnSp>
      <p:cxnSp>
        <p:nvCxnSpPr>
          <p:cNvPr id="1047" name="AutoShape 22"/>
          <p:cNvCxnSpPr>
            <a:cxnSpLocks noChangeAspect="1" noChangeShapeType="1"/>
            <a:stCxn id="1032" idx="4"/>
            <a:endCxn id="1042" idx="0"/>
          </p:cNvCxnSpPr>
          <p:nvPr/>
        </p:nvCxnSpPr>
        <p:spPr bwMode="auto">
          <a:xfrm>
            <a:off x="4121150" y="2371725"/>
            <a:ext cx="0" cy="315913"/>
          </a:xfrm>
          <a:prstGeom prst="straightConnector1">
            <a:avLst/>
          </a:prstGeom>
          <a:noFill/>
          <a:ln w="28575">
            <a:solidFill>
              <a:schemeClr val="tx1"/>
            </a:solidFill>
            <a:round/>
            <a:headEnd/>
            <a:tailEnd type="triangle" w="med" len="med"/>
          </a:ln>
        </p:spPr>
      </p:cxnSp>
      <p:sp>
        <p:nvSpPr>
          <p:cNvPr id="1048" name="Oval 24"/>
          <p:cNvSpPr>
            <a:spLocks noChangeAspect="1" noChangeArrowheads="1"/>
          </p:cNvSpPr>
          <p:nvPr/>
        </p:nvSpPr>
        <p:spPr bwMode="auto">
          <a:xfrm>
            <a:off x="2330450" y="5197475"/>
            <a:ext cx="608013" cy="541338"/>
          </a:xfrm>
          <a:prstGeom prst="ellipse">
            <a:avLst/>
          </a:prstGeom>
          <a:noFill/>
          <a:ln w="25400">
            <a:solidFill>
              <a:schemeClr val="tx1"/>
            </a:solidFill>
            <a:round/>
            <a:headEnd/>
            <a:tailEnd/>
          </a:ln>
        </p:spPr>
        <p:txBody>
          <a:bodyPr wrap="none" anchor="ctr"/>
          <a:lstStyle/>
          <a:p>
            <a:pPr eaLnBrk="0" hangingPunct="0"/>
            <a:endParaRPr lang="en-US"/>
          </a:p>
        </p:txBody>
      </p:sp>
      <p:sp>
        <p:nvSpPr>
          <p:cNvPr id="1049" name="Oval 26"/>
          <p:cNvSpPr>
            <a:spLocks noChangeAspect="1" noChangeArrowheads="1"/>
          </p:cNvSpPr>
          <p:nvPr/>
        </p:nvSpPr>
        <p:spPr bwMode="auto">
          <a:xfrm>
            <a:off x="4400550" y="5197475"/>
            <a:ext cx="608013" cy="541338"/>
          </a:xfrm>
          <a:prstGeom prst="ellipse">
            <a:avLst/>
          </a:prstGeom>
          <a:noFill/>
          <a:ln w="25400">
            <a:solidFill>
              <a:schemeClr val="tx1"/>
            </a:solidFill>
            <a:round/>
            <a:headEnd/>
            <a:tailEnd/>
          </a:ln>
        </p:spPr>
        <p:txBody>
          <a:bodyPr wrap="none" anchor="ctr"/>
          <a:lstStyle/>
          <a:p>
            <a:pPr eaLnBrk="0" hangingPunct="0"/>
            <a:endParaRPr lang="en-US"/>
          </a:p>
        </p:txBody>
      </p:sp>
      <p:sp>
        <p:nvSpPr>
          <p:cNvPr id="1050" name="Oval 28"/>
          <p:cNvSpPr>
            <a:spLocks noChangeAspect="1" noChangeArrowheads="1"/>
          </p:cNvSpPr>
          <p:nvPr/>
        </p:nvSpPr>
        <p:spPr bwMode="auto">
          <a:xfrm>
            <a:off x="7086600" y="5197475"/>
            <a:ext cx="608013" cy="541338"/>
          </a:xfrm>
          <a:prstGeom prst="ellipse">
            <a:avLst/>
          </a:prstGeom>
          <a:noFill/>
          <a:ln w="25400">
            <a:solidFill>
              <a:schemeClr val="tx1"/>
            </a:solidFill>
            <a:round/>
            <a:headEnd/>
            <a:tailEnd/>
          </a:ln>
        </p:spPr>
        <p:txBody>
          <a:bodyPr wrap="none" anchor="ctr"/>
          <a:lstStyle/>
          <a:p>
            <a:pPr eaLnBrk="0" hangingPunct="0"/>
            <a:endParaRPr lang="en-US"/>
          </a:p>
        </p:txBody>
      </p:sp>
      <p:sp>
        <p:nvSpPr>
          <p:cNvPr id="1051" name="Text Box 38"/>
          <p:cNvSpPr txBox="1">
            <a:spLocks noChangeAspect="1" noChangeArrowheads="1"/>
          </p:cNvSpPr>
          <p:nvPr/>
        </p:nvSpPr>
        <p:spPr bwMode="auto">
          <a:xfrm>
            <a:off x="1868488" y="3608388"/>
            <a:ext cx="453970" cy="369332"/>
          </a:xfrm>
          <a:prstGeom prst="rect">
            <a:avLst/>
          </a:prstGeom>
          <a:noFill/>
          <a:ln w="9525">
            <a:noFill/>
            <a:miter lim="800000"/>
            <a:headEnd/>
            <a:tailEnd/>
          </a:ln>
        </p:spPr>
        <p:txBody>
          <a:bodyPr wrap="none">
            <a:spAutoFit/>
          </a:bodyPr>
          <a:lstStyle/>
          <a:p>
            <a:r>
              <a:rPr lang="en-US" sz="1800" dirty="0" smtClean="0">
                <a:latin typeface="Arial" charset="0"/>
              </a:rPr>
              <a:t>F'</a:t>
            </a:r>
            <a:r>
              <a:rPr lang="en-US" sz="1800" baseline="-25000" dirty="0" smtClean="0">
                <a:latin typeface="Arial" charset="0"/>
              </a:rPr>
              <a:t>1</a:t>
            </a:r>
            <a:endParaRPr lang="en-US" sz="1800" baseline="-25000" dirty="0">
              <a:latin typeface="Arial" charset="0"/>
            </a:endParaRPr>
          </a:p>
        </p:txBody>
      </p:sp>
      <p:sp>
        <p:nvSpPr>
          <p:cNvPr id="1052" name="Oval 39"/>
          <p:cNvSpPr>
            <a:spLocks noChangeAspect="1" noChangeArrowheads="1"/>
          </p:cNvSpPr>
          <p:nvPr/>
        </p:nvSpPr>
        <p:spPr bwMode="auto">
          <a:xfrm>
            <a:off x="1747838" y="3508375"/>
            <a:ext cx="608012" cy="541338"/>
          </a:xfrm>
          <a:prstGeom prst="ellipse">
            <a:avLst/>
          </a:prstGeom>
          <a:noFill/>
          <a:ln w="25400">
            <a:solidFill>
              <a:schemeClr val="tx1"/>
            </a:solidFill>
            <a:round/>
            <a:headEnd/>
            <a:tailEnd/>
          </a:ln>
        </p:spPr>
        <p:txBody>
          <a:bodyPr wrap="none" anchor="ctr"/>
          <a:lstStyle/>
          <a:p>
            <a:pPr eaLnBrk="0" hangingPunct="0"/>
            <a:endParaRPr lang="en-US"/>
          </a:p>
        </p:txBody>
      </p:sp>
      <p:sp>
        <p:nvSpPr>
          <p:cNvPr id="1053" name="Text Box 40"/>
          <p:cNvSpPr txBox="1">
            <a:spLocks noChangeAspect="1" noChangeArrowheads="1"/>
          </p:cNvSpPr>
          <p:nvPr/>
        </p:nvSpPr>
        <p:spPr bwMode="auto">
          <a:xfrm>
            <a:off x="3938588" y="3608388"/>
            <a:ext cx="453970" cy="369332"/>
          </a:xfrm>
          <a:prstGeom prst="rect">
            <a:avLst/>
          </a:prstGeom>
          <a:noFill/>
          <a:ln w="9525">
            <a:noFill/>
            <a:miter lim="800000"/>
            <a:headEnd/>
            <a:tailEnd/>
          </a:ln>
        </p:spPr>
        <p:txBody>
          <a:bodyPr wrap="none">
            <a:spAutoFit/>
          </a:bodyPr>
          <a:lstStyle/>
          <a:p>
            <a:r>
              <a:rPr lang="en-US" sz="1800" dirty="0" smtClean="0">
                <a:latin typeface="Arial" charset="0"/>
              </a:rPr>
              <a:t>F'</a:t>
            </a:r>
            <a:r>
              <a:rPr lang="en-US" sz="1800" baseline="-25000" dirty="0" smtClean="0">
                <a:latin typeface="Arial" charset="0"/>
              </a:rPr>
              <a:t>2</a:t>
            </a:r>
            <a:endParaRPr lang="en-US" sz="1800" baseline="-25000" dirty="0">
              <a:latin typeface="Arial" charset="0"/>
            </a:endParaRPr>
          </a:p>
        </p:txBody>
      </p:sp>
      <p:sp>
        <p:nvSpPr>
          <p:cNvPr id="1054" name="Oval 41"/>
          <p:cNvSpPr>
            <a:spLocks noChangeAspect="1" noChangeArrowheads="1"/>
          </p:cNvSpPr>
          <p:nvPr/>
        </p:nvSpPr>
        <p:spPr bwMode="auto">
          <a:xfrm>
            <a:off x="3817938" y="3508375"/>
            <a:ext cx="608012" cy="541338"/>
          </a:xfrm>
          <a:prstGeom prst="ellipse">
            <a:avLst/>
          </a:prstGeom>
          <a:noFill/>
          <a:ln w="25400">
            <a:solidFill>
              <a:schemeClr val="tx1"/>
            </a:solidFill>
            <a:round/>
            <a:headEnd/>
            <a:tailEnd/>
          </a:ln>
        </p:spPr>
        <p:txBody>
          <a:bodyPr wrap="none" anchor="ctr"/>
          <a:lstStyle/>
          <a:p>
            <a:pPr eaLnBrk="0" hangingPunct="0"/>
            <a:endParaRPr lang="en-US"/>
          </a:p>
        </p:txBody>
      </p:sp>
      <p:cxnSp>
        <p:nvCxnSpPr>
          <p:cNvPr id="1055" name="AutoShape 42"/>
          <p:cNvCxnSpPr>
            <a:cxnSpLocks noChangeAspect="1" noChangeShapeType="1"/>
            <a:stCxn id="1052" idx="6"/>
            <a:endCxn id="1054" idx="2"/>
          </p:cNvCxnSpPr>
          <p:nvPr/>
        </p:nvCxnSpPr>
        <p:spPr bwMode="auto">
          <a:xfrm>
            <a:off x="2366963" y="3779838"/>
            <a:ext cx="1439862" cy="0"/>
          </a:xfrm>
          <a:prstGeom prst="straightConnector1">
            <a:avLst/>
          </a:prstGeom>
          <a:noFill/>
          <a:ln w="28575">
            <a:solidFill>
              <a:schemeClr val="tx1"/>
            </a:solidFill>
            <a:round/>
            <a:headEnd/>
            <a:tailEnd type="triangle" w="med" len="med"/>
          </a:ln>
        </p:spPr>
      </p:cxnSp>
      <p:cxnSp>
        <p:nvCxnSpPr>
          <p:cNvPr id="1056" name="AutoShape 43"/>
          <p:cNvCxnSpPr>
            <a:cxnSpLocks noChangeAspect="1" noChangeShapeType="1"/>
            <a:stCxn id="1054" idx="6"/>
          </p:cNvCxnSpPr>
          <p:nvPr/>
        </p:nvCxnSpPr>
        <p:spPr bwMode="auto">
          <a:xfrm>
            <a:off x="4438650" y="3779838"/>
            <a:ext cx="965200" cy="0"/>
          </a:xfrm>
          <a:prstGeom prst="straightConnector1">
            <a:avLst/>
          </a:prstGeom>
          <a:noFill/>
          <a:ln w="28575">
            <a:solidFill>
              <a:schemeClr val="tx1"/>
            </a:solidFill>
            <a:round/>
            <a:headEnd/>
            <a:tailEnd type="triangle" w="med" len="med"/>
          </a:ln>
        </p:spPr>
      </p:cxnSp>
      <p:sp>
        <p:nvSpPr>
          <p:cNvPr id="1057" name="Text Box 44"/>
          <p:cNvSpPr txBox="1">
            <a:spLocks noChangeAspect="1" noChangeArrowheads="1"/>
          </p:cNvSpPr>
          <p:nvPr/>
        </p:nvSpPr>
        <p:spPr bwMode="auto">
          <a:xfrm>
            <a:off x="6623050" y="3608388"/>
            <a:ext cx="453970" cy="369332"/>
          </a:xfrm>
          <a:prstGeom prst="rect">
            <a:avLst/>
          </a:prstGeom>
          <a:noFill/>
          <a:ln w="9525">
            <a:noFill/>
            <a:miter lim="800000"/>
            <a:headEnd/>
            <a:tailEnd/>
          </a:ln>
        </p:spPr>
        <p:txBody>
          <a:bodyPr wrap="none">
            <a:spAutoFit/>
          </a:bodyPr>
          <a:lstStyle/>
          <a:p>
            <a:r>
              <a:rPr lang="en-US" sz="1800" dirty="0" err="1" smtClean="0">
                <a:latin typeface="Arial" charset="0"/>
              </a:rPr>
              <a:t>F'</a:t>
            </a:r>
            <a:r>
              <a:rPr lang="en-US" sz="1800" baseline="-25000" dirty="0" err="1" smtClean="0">
                <a:latin typeface="Arial" charset="0"/>
              </a:rPr>
              <a:t>n</a:t>
            </a:r>
            <a:endParaRPr lang="en-US" sz="1800" baseline="-25000" dirty="0">
              <a:latin typeface="Arial" charset="0"/>
            </a:endParaRPr>
          </a:p>
        </p:txBody>
      </p:sp>
      <p:sp>
        <p:nvSpPr>
          <p:cNvPr id="1058" name="Oval 45"/>
          <p:cNvSpPr>
            <a:spLocks noChangeAspect="1" noChangeArrowheads="1"/>
          </p:cNvSpPr>
          <p:nvPr/>
        </p:nvSpPr>
        <p:spPr bwMode="auto">
          <a:xfrm>
            <a:off x="6502400" y="3508375"/>
            <a:ext cx="609600" cy="541338"/>
          </a:xfrm>
          <a:prstGeom prst="ellipse">
            <a:avLst/>
          </a:prstGeom>
          <a:noFill/>
          <a:ln w="25400">
            <a:solidFill>
              <a:schemeClr val="tx1"/>
            </a:solidFill>
            <a:round/>
            <a:headEnd/>
            <a:tailEnd/>
          </a:ln>
        </p:spPr>
        <p:txBody>
          <a:bodyPr wrap="none" anchor="ctr"/>
          <a:lstStyle/>
          <a:p>
            <a:pPr eaLnBrk="0" hangingPunct="0"/>
            <a:endParaRPr lang="en-US"/>
          </a:p>
        </p:txBody>
      </p:sp>
      <p:cxnSp>
        <p:nvCxnSpPr>
          <p:cNvPr id="1059" name="AutoShape 46"/>
          <p:cNvCxnSpPr>
            <a:cxnSpLocks noChangeAspect="1" noChangeShapeType="1"/>
            <a:endCxn id="1058" idx="2"/>
          </p:cNvCxnSpPr>
          <p:nvPr/>
        </p:nvCxnSpPr>
        <p:spPr bwMode="auto">
          <a:xfrm>
            <a:off x="5867400" y="3779838"/>
            <a:ext cx="622300" cy="0"/>
          </a:xfrm>
          <a:prstGeom prst="straightConnector1">
            <a:avLst/>
          </a:prstGeom>
          <a:noFill/>
          <a:ln w="28575">
            <a:solidFill>
              <a:schemeClr val="tx1"/>
            </a:solidFill>
            <a:round/>
            <a:headEnd/>
            <a:tailEnd type="triangle" w="med" len="med"/>
          </a:ln>
        </p:spPr>
      </p:cxnSp>
      <p:sp>
        <p:nvSpPr>
          <p:cNvPr id="1060" name="Text Box 47"/>
          <p:cNvSpPr txBox="1">
            <a:spLocks noChangeAspect="1" noChangeArrowheads="1"/>
          </p:cNvSpPr>
          <p:nvPr/>
        </p:nvSpPr>
        <p:spPr bwMode="auto">
          <a:xfrm>
            <a:off x="5397500" y="3544888"/>
            <a:ext cx="412750" cy="366712"/>
          </a:xfrm>
          <a:prstGeom prst="rect">
            <a:avLst/>
          </a:prstGeom>
          <a:noFill/>
          <a:ln w="9525">
            <a:noFill/>
            <a:miter lim="800000"/>
            <a:headEnd/>
            <a:tailEnd/>
          </a:ln>
        </p:spPr>
        <p:txBody>
          <a:bodyPr wrap="none">
            <a:spAutoFit/>
          </a:bodyPr>
          <a:lstStyle/>
          <a:p>
            <a:r>
              <a:rPr lang="en-US" sz="1800" dirty="0">
                <a:latin typeface="Arial" charset="0"/>
              </a:rPr>
              <a:t>…</a:t>
            </a:r>
          </a:p>
        </p:txBody>
      </p:sp>
      <p:sp>
        <p:nvSpPr>
          <p:cNvPr id="1061" name="Text Box 48"/>
          <p:cNvSpPr txBox="1">
            <a:spLocks noChangeAspect="1" noChangeArrowheads="1"/>
          </p:cNvSpPr>
          <p:nvPr/>
        </p:nvSpPr>
        <p:spPr bwMode="auto">
          <a:xfrm>
            <a:off x="1868488" y="4487863"/>
            <a:ext cx="503237" cy="369332"/>
          </a:xfrm>
          <a:prstGeom prst="rect">
            <a:avLst/>
          </a:prstGeom>
          <a:noFill/>
          <a:ln w="9525">
            <a:noFill/>
            <a:miter lim="800000"/>
            <a:headEnd/>
            <a:tailEnd/>
          </a:ln>
        </p:spPr>
        <p:txBody>
          <a:bodyPr>
            <a:spAutoFit/>
          </a:bodyPr>
          <a:lstStyle/>
          <a:p>
            <a:r>
              <a:rPr lang="en-US" sz="1800" dirty="0" smtClean="0">
                <a:latin typeface="Arial" charset="0"/>
              </a:rPr>
              <a:t>H'</a:t>
            </a:r>
            <a:r>
              <a:rPr lang="en-US" sz="1800" baseline="-25000" dirty="0" smtClean="0">
                <a:latin typeface="Arial" charset="0"/>
              </a:rPr>
              <a:t>1</a:t>
            </a:r>
            <a:endParaRPr lang="en-US" sz="1800" baseline="-25000" dirty="0">
              <a:latin typeface="Arial" charset="0"/>
            </a:endParaRPr>
          </a:p>
        </p:txBody>
      </p:sp>
      <p:sp>
        <p:nvSpPr>
          <p:cNvPr id="1062" name="Oval 49"/>
          <p:cNvSpPr>
            <a:spLocks noChangeAspect="1" noChangeArrowheads="1"/>
          </p:cNvSpPr>
          <p:nvPr/>
        </p:nvSpPr>
        <p:spPr bwMode="auto">
          <a:xfrm>
            <a:off x="1747838" y="4387850"/>
            <a:ext cx="608012" cy="539750"/>
          </a:xfrm>
          <a:prstGeom prst="ellipse">
            <a:avLst/>
          </a:prstGeom>
          <a:noFill/>
          <a:ln w="25400">
            <a:solidFill>
              <a:schemeClr val="tx1"/>
            </a:solidFill>
            <a:round/>
            <a:headEnd/>
            <a:tailEnd/>
          </a:ln>
        </p:spPr>
        <p:txBody>
          <a:bodyPr wrap="none" anchor="ctr"/>
          <a:lstStyle/>
          <a:p>
            <a:pPr eaLnBrk="0" hangingPunct="0"/>
            <a:endParaRPr lang="en-US"/>
          </a:p>
        </p:txBody>
      </p:sp>
      <p:sp>
        <p:nvSpPr>
          <p:cNvPr id="1063" name="Text Box 50"/>
          <p:cNvSpPr txBox="1">
            <a:spLocks noChangeAspect="1" noChangeArrowheads="1"/>
          </p:cNvSpPr>
          <p:nvPr/>
        </p:nvSpPr>
        <p:spPr bwMode="auto">
          <a:xfrm>
            <a:off x="3938588" y="4487863"/>
            <a:ext cx="479618" cy="369332"/>
          </a:xfrm>
          <a:prstGeom prst="rect">
            <a:avLst/>
          </a:prstGeom>
          <a:noFill/>
          <a:ln w="9525">
            <a:noFill/>
            <a:miter lim="800000"/>
            <a:headEnd/>
            <a:tailEnd/>
          </a:ln>
        </p:spPr>
        <p:txBody>
          <a:bodyPr wrap="none">
            <a:spAutoFit/>
          </a:bodyPr>
          <a:lstStyle/>
          <a:p>
            <a:r>
              <a:rPr lang="en-US" sz="1800" dirty="0" smtClean="0">
                <a:latin typeface="Arial" charset="0"/>
              </a:rPr>
              <a:t>H'</a:t>
            </a:r>
            <a:r>
              <a:rPr lang="en-US" sz="1800" baseline="-25000" dirty="0" smtClean="0">
                <a:latin typeface="Arial" charset="0"/>
              </a:rPr>
              <a:t>2</a:t>
            </a:r>
            <a:endParaRPr lang="en-US" sz="1800" baseline="-25000" dirty="0">
              <a:latin typeface="Arial" charset="0"/>
            </a:endParaRPr>
          </a:p>
        </p:txBody>
      </p:sp>
      <p:sp>
        <p:nvSpPr>
          <p:cNvPr id="1064" name="Oval 51"/>
          <p:cNvSpPr>
            <a:spLocks noChangeAspect="1" noChangeArrowheads="1"/>
          </p:cNvSpPr>
          <p:nvPr/>
        </p:nvSpPr>
        <p:spPr bwMode="auto">
          <a:xfrm>
            <a:off x="3817938" y="4387850"/>
            <a:ext cx="608012" cy="539750"/>
          </a:xfrm>
          <a:prstGeom prst="ellipse">
            <a:avLst/>
          </a:prstGeom>
          <a:noFill/>
          <a:ln w="25400">
            <a:solidFill>
              <a:schemeClr val="tx1"/>
            </a:solidFill>
            <a:round/>
            <a:headEnd/>
            <a:tailEnd/>
          </a:ln>
        </p:spPr>
        <p:txBody>
          <a:bodyPr wrap="none" anchor="ctr"/>
          <a:lstStyle/>
          <a:p>
            <a:pPr eaLnBrk="0" hangingPunct="0"/>
            <a:endParaRPr lang="en-US"/>
          </a:p>
        </p:txBody>
      </p:sp>
      <p:sp>
        <p:nvSpPr>
          <p:cNvPr id="1065" name="Text Box 52"/>
          <p:cNvSpPr txBox="1">
            <a:spLocks noChangeAspect="1" noChangeArrowheads="1"/>
          </p:cNvSpPr>
          <p:nvPr/>
        </p:nvSpPr>
        <p:spPr bwMode="auto">
          <a:xfrm>
            <a:off x="6623050" y="4487863"/>
            <a:ext cx="479618" cy="369332"/>
          </a:xfrm>
          <a:prstGeom prst="rect">
            <a:avLst/>
          </a:prstGeom>
          <a:noFill/>
          <a:ln w="9525">
            <a:noFill/>
            <a:miter lim="800000"/>
            <a:headEnd/>
            <a:tailEnd/>
          </a:ln>
        </p:spPr>
        <p:txBody>
          <a:bodyPr wrap="none">
            <a:spAutoFit/>
          </a:bodyPr>
          <a:lstStyle/>
          <a:p>
            <a:r>
              <a:rPr lang="en-US" sz="1800" dirty="0" err="1" smtClean="0">
                <a:latin typeface="Arial" charset="0"/>
              </a:rPr>
              <a:t>H'</a:t>
            </a:r>
            <a:r>
              <a:rPr lang="en-US" sz="1800" baseline="-25000" dirty="0" err="1" smtClean="0">
                <a:latin typeface="Arial" charset="0"/>
              </a:rPr>
              <a:t>n</a:t>
            </a:r>
            <a:endParaRPr lang="en-US" sz="1800" baseline="-25000" dirty="0">
              <a:latin typeface="Arial" charset="0"/>
            </a:endParaRPr>
          </a:p>
        </p:txBody>
      </p:sp>
      <p:sp>
        <p:nvSpPr>
          <p:cNvPr id="1066" name="Oval 53"/>
          <p:cNvSpPr>
            <a:spLocks noChangeAspect="1" noChangeArrowheads="1"/>
          </p:cNvSpPr>
          <p:nvPr/>
        </p:nvSpPr>
        <p:spPr bwMode="auto">
          <a:xfrm>
            <a:off x="6502400" y="4387850"/>
            <a:ext cx="609600" cy="5397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1067" name="AutoShape 54"/>
          <p:cNvCxnSpPr>
            <a:cxnSpLocks noChangeAspect="1" noChangeShapeType="1"/>
            <a:stCxn id="1052" idx="4"/>
            <a:endCxn id="1062" idx="0"/>
          </p:cNvCxnSpPr>
          <p:nvPr/>
        </p:nvCxnSpPr>
        <p:spPr bwMode="auto">
          <a:xfrm>
            <a:off x="2052638" y="4060825"/>
            <a:ext cx="0" cy="315913"/>
          </a:xfrm>
          <a:prstGeom prst="straightConnector1">
            <a:avLst/>
          </a:prstGeom>
          <a:noFill/>
          <a:ln w="28575">
            <a:solidFill>
              <a:schemeClr val="tx1"/>
            </a:solidFill>
            <a:round/>
            <a:headEnd/>
            <a:tailEnd type="triangle" w="med" len="med"/>
          </a:ln>
        </p:spPr>
      </p:cxnSp>
      <p:cxnSp>
        <p:nvCxnSpPr>
          <p:cNvPr id="1068" name="AutoShape 55"/>
          <p:cNvCxnSpPr>
            <a:cxnSpLocks noChangeAspect="1" noChangeShapeType="1"/>
            <a:stCxn id="1058" idx="4"/>
            <a:endCxn id="1066" idx="0"/>
          </p:cNvCxnSpPr>
          <p:nvPr/>
        </p:nvCxnSpPr>
        <p:spPr bwMode="auto">
          <a:xfrm>
            <a:off x="6807200" y="4060825"/>
            <a:ext cx="0" cy="315913"/>
          </a:xfrm>
          <a:prstGeom prst="straightConnector1">
            <a:avLst/>
          </a:prstGeom>
          <a:noFill/>
          <a:ln w="28575">
            <a:solidFill>
              <a:schemeClr val="tx1"/>
            </a:solidFill>
            <a:round/>
            <a:headEnd/>
            <a:tailEnd type="triangle" w="med" len="med"/>
          </a:ln>
        </p:spPr>
      </p:cxnSp>
      <p:cxnSp>
        <p:nvCxnSpPr>
          <p:cNvPr id="1069" name="AutoShape 56"/>
          <p:cNvCxnSpPr>
            <a:cxnSpLocks noChangeAspect="1" noChangeShapeType="1"/>
            <a:stCxn id="1054" idx="4"/>
            <a:endCxn id="1064" idx="0"/>
          </p:cNvCxnSpPr>
          <p:nvPr/>
        </p:nvCxnSpPr>
        <p:spPr bwMode="auto">
          <a:xfrm>
            <a:off x="4121150" y="4060825"/>
            <a:ext cx="0" cy="315913"/>
          </a:xfrm>
          <a:prstGeom prst="straightConnector1">
            <a:avLst/>
          </a:prstGeom>
          <a:noFill/>
          <a:ln w="28575">
            <a:solidFill>
              <a:schemeClr val="tx1"/>
            </a:solidFill>
            <a:round/>
            <a:headEnd/>
            <a:tailEnd type="triangle" w="med" len="med"/>
          </a:ln>
        </p:spPr>
      </p:cxnSp>
      <p:cxnSp>
        <p:nvCxnSpPr>
          <p:cNvPr id="1070" name="AutoShape 57"/>
          <p:cNvCxnSpPr>
            <a:cxnSpLocks noChangeAspect="1" noChangeShapeType="1"/>
            <a:stCxn id="1062" idx="6"/>
            <a:endCxn id="1048" idx="0"/>
          </p:cNvCxnSpPr>
          <p:nvPr/>
        </p:nvCxnSpPr>
        <p:spPr bwMode="auto">
          <a:xfrm>
            <a:off x="2366963" y="4657725"/>
            <a:ext cx="268287" cy="528638"/>
          </a:xfrm>
          <a:prstGeom prst="curvedConnector2">
            <a:avLst/>
          </a:prstGeom>
          <a:noFill/>
          <a:ln w="28575">
            <a:solidFill>
              <a:schemeClr val="tx1"/>
            </a:solidFill>
            <a:round/>
            <a:headEnd/>
            <a:tailEnd type="triangle" w="med" len="med"/>
          </a:ln>
        </p:spPr>
      </p:cxnSp>
      <p:cxnSp>
        <p:nvCxnSpPr>
          <p:cNvPr id="1071" name="AutoShape 58"/>
          <p:cNvCxnSpPr>
            <a:cxnSpLocks noChangeAspect="1" noChangeShapeType="1"/>
            <a:stCxn id="1040" idx="6"/>
            <a:endCxn id="1048" idx="0"/>
          </p:cNvCxnSpPr>
          <p:nvPr/>
        </p:nvCxnSpPr>
        <p:spPr bwMode="auto">
          <a:xfrm>
            <a:off x="2366963" y="2968625"/>
            <a:ext cx="268287" cy="2217738"/>
          </a:xfrm>
          <a:prstGeom prst="curvedConnector2">
            <a:avLst/>
          </a:prstGeom>
          <a:noFill/>
          <a:ln w="28575">
            <a:solidFill>
              <a:schemeClr val="tx1"/>
            </a:solidFill>
            <a:round/>
            <a:headEnd/>
            <a:tailEnd type="triangle" w="med" len="med"/>
          </a:ln>
        </p:spPr>
      </p:cxnSp>
      <p:cxnSp>
        <p:nvCxnSpPr>
          <p:cNvPr id="1072" name="AutoShape 59"/>
          <p:cNvCxnSpPr>
            <a:cxnSpLocks noChangeAspect="1" noChangeShapeType="1"/>
            <a:stCxn id="1064" idx="6"/>
            <a:endCxn id="1049" idx="0"/>
          </p:cNvCxnSpPr>
          <p:nvPr/>
        </p:nvCxnSpPr>
        <p:spPr bwMode="auto">
          <a:xfrm>
            <a:off x="4437063" y="4657725"/>
            <a:ext cx="266700" cy="528638"/>
          </a:xfrm>
          <a:prstGeom prst="curvedConnector2">
            <a:avLst/>
          </a:prstGeom>
          <a:noFill/>
          <a:ln w="28575">
            <a:solidFill>
              <a:schemeClr val="tx1"/>
            </a:solidFill>
            <a:round/>
            <a:headEnd/>
            <a:tailEnd type="triangle" w="med" len="med"/>
          </a:ln>
        </p:spPr>
      </p:cxnSp>
      <p:cxnSp>
        <p:nvCxnSpPr>
          <p:cNvPr id="1073" name="AutoShape 60"/>
          <p:cNvCxnSpPr>
            <a:cxnSpLocks noChangeAspect="1" noChangeShapeType="1"/>
            <a:stCxn id="1042" idx="6"/>
            <a:endCxn id="1049" idx="0"/>
          </p:cNvCxnSpPr>
          <p:nvPr/>
        </p:nvCxnSpPr>
        <p:spPr bwMode="auto">
          <a:xfrm>
            <a:off x="4437063" y="2968625"/>
            <a:ext cx="266700" cy="2217738"/>
          </a:xfrm>
          <a:prstGeom prst="curvedConnector2">
            <a:avLst/>
          </a:prstGeom>
          <a:noFill/>
          <a:ln w="28575">
            <a:solidFill>
              <a:schemeClr val="tx1"/>
            </a:solidFill>
            <a:round/>
            <a:headEnd/>
            <a:tailEnd type="triangle" w="med" len="med"/>
          </a:ln>
        </p:spPr>
      </p:cxnSp>
      <p:cxnSp>
        <p:nvCxnSpPr>
          <p:cNvPr id="1074" name="AutoShape 61"/>
          <p:cNvCxnSpPr>
            <a:cxnSpLocks noChangeAspect="1" noChangeShapeType="1"/>
            <a:stCxn id="1066" idx="6"/>
            <a:endCxn id="1050" idx="0"/>
          </p:cNvCxnSpPr>
          <p:nvPr/>
        </p:nvCxnSpPr>
        <p:spPr bwMode="auto">
          <a:xfrm>
            <a:off x="7123113" y="4657725"/>
            <a:ext cx="266700" cy="528638"/>
          </a:xfrm>
          <a:prstGeom prst="curvedConnector2">
            <a:avLst/>
          </a:prstGeom>
          <a:noFill/>
          <a:ln w="28575">
            <a:solidFill>
              <a:schemeClr val="tx1"/>
            </a:solidFill>
            <a:round/>
            <a:headEnd/>
            <a:tailEnd type="triangle" w="med" len="med"/>
          </a:ln>
        </p:spPr>
      </p:cxnSp>
      <p:cxnSp>
        <p:nvCxnSpPr>
          <p:cNvPr id="1075" name="AutoShape 62"/>
          <p:cNvCxnSpPr>
            <a:cxnSpLocks noChangeAspect="1" noChangeShapeType="1"/>
            <a:stCxn id="1044" idx="6"/>
            <a:endCxn id="1050" idx="0"/>
          </p:cNvCxnSpPr>
          <p:nvPr/>
        </p:nvCxnSpPr>
        <p:spPr bwMode="auto">
          <a:xfrm>
            <a:off x="7123113" y="2968625"/>
            <a:ext cx="266700" cy="2217738"/>
          </a:xfrm>
          <a:prstGeom prst="curvedConnector2">
            <a:avLst/>
          </a:prstGeom>
          <a:noFill/>
          <a:ln w="28575">
            <a:solidFill>
              <a:schemeClr val="tx1"/>
            </a:solidFill>
            <a:round/>
            <a:headEnd/>
            <a:tailEnd type="triangle" w="med" len="med"/>
          </a:ln>
        </p:spPr>
      </p:cxnSp>
      <p:sp>
        <p:nvSpPr>
          <p:cNvPr id="1076" name="Text Box 87"/>
          <p:cNvSpPr txBox="1">
            <a:spLocks noChangeAspect="1" noChangeArrowheads="1"/>
          </p:cNvSpPr>
          <p:nvPr/>
        </p:nvSpPr>
        <p:spPr bwMode="auto">
          <a:xfrm>
            <a:off x="2451100" y="5297488"/>
            <a:ext cx="449162" cy="369332"/>
          </a:xfrm>
          <a:prstGeom prst="rect">
            <a:avLst/>
          </a:prstGeom>
          <a:noFill/>
          <a:ln w="9525">
            <a:noFill/>
            <a:miter lim="800000"/>
            <a:headEnd/>
            <a:tailEnd/>
          </a:ln>
        </p:spPr>
        <p:txBody>
          <a:bodyPr wrap="none">
            <a:spAutoFit/>
          </a:bodyPr>
          <a:lstStyle/>
          <a:p>
            <a:r>
              <a:rPr lang="en-US" sz="1800" dirty="0" smtClean="0">
                <a:latin typeface="Arial" charset="0"/>
              </a:rPr>
              <a:t>G</a:t>
            </a:r>
            <a:r>
              <a:rPr lang="en-US" sz="1800" baseline="-25000" dirty="0" smtClean="0">
                <a:latin typeface="Arial" charset="0"/>
              </a:rPr>
              <a:t>1</a:t>
            </a:r>
            <a:endParaRPr lang="en-US" sz="1800" baseline="-25000" dirty="0">
              <a:latin typeface="Arial" charset="0"/>
            </a:endParaRPr>
          </a:p>
        </p:txBody>
      </p:sp>
      <p:sp>
        <p:nvSpPr>
          <p:cNvPr id="1077" name="Text Box 88"/>
          <p:cNvSpPr txBox="1">
            <a:spLocks noChangeAspect="1" noChangeArrowheads="1"/>
          </p:cNvSpPr>
          <p:nvPr/>
        </p:nvSpPr>
        <p:spPr bwMode="auto">
          <a:xfrm>
            <a:off x="4521200" y="5297488"/>
            <a:ext cx="449162" cy="369332"/>
          </a:xfrm>
          <a:prstGeom prst="rect">
            <a:avLst/>
          </a:prstGeom>
          <a:noFill/>
          <a:ln w="9525">
            <a:noFill/>
            <a:miter lim="800000"/>
            <a:headEnd/>
            <a:tailEnd/>
          </a:ln>
        </p:spPr>
        <p:txBody>
          <a:bodyPr wrap="none">
            <a:spAutoFit/>
          </a:bodyPr>
          <a:lstStyle/>
          <a:p>
            <a:r>
              <a:rPr lang="en-US" sz="1800" dirty="0" smtClean="0">
                <a:latin typeface="Arial" charset="0"/>
              </a:rPr>
              <a:t>G</a:t>
            </a:r>
            <a:r>
              <a:rPr lang="en-US" sz="1800" baseline="-25000" dirty="0" smtClean="0">
                <a:latin typeface="Arial" charset="0"/>
              </a:rPr>
              <a:t>2</a:t>
            </a:r>
            <a:endParaRPr lang="en-US" sz="1800" baseline="-25000" dirty="0">
              <a:latin typeface="Arial" charset="0"/>
            </a:endParaRPr>
          </a:p>
        </p:txBody>
      </p:sp>
      <p:sp>
        <p:nvSpPr>
          <p:cNvPr id="1078" name="Text Box 89"/>
          <p:cNvSpPr txBox="1">
            <a:spLocks noChangeAspect="1" noChangeArrowheads="1"/>
          </p:cNvSpPr>
          <p:nvPr/>
        </p:nvSpPr>
        <p:spPr bwMode="auto">
          <a:xfrm>
            <a:off x="7205663" y="5297488"/>
            <a:ext cx="449162" cy="369332"/>
          </a:xfrm>
          <a:prstGeom prst="rect">
            <a:avLst/>
          </a:prstGeom>
          <a:noFill/>
          <a:ln w="9525">
            <a:noFill/>
            <a:miter lim="800000"/>
            <a:headEnd/>
            <a:tailEnd/>
          </a:ln>
        </p:spPr>
        <p:txBody>
          <a:bodyPr wrap="none">
            <a:spAutoFit/>
          </a:bodyPr>
          <a:lstStyle/>
          <a:p>
            <a:r>
              <a:rPr lang="en-US" sz="1800" dirty="0" err="1" smtClean="0">
                <a:latin typeface="Arial" charset="0"/>
              </a:rPr>
              <a:t>G</a:t>
            </a:r>
            <a:r>
              <a:rPr lang="en-US" sz="1800" baseline="-25000" dirty="0" err="1" smtClean="0">
                <a:latin typeface="Arial" charset="0"/>
              </a:rPr>
              <a:t>n</a:t>
            </a:r>
            <a:endParaRPr lang="en-US" sz="1800" baseline="-25000" dirty="0">
              <a:latin typeface="Arial" charset="0"/>
            </a:endParaRPr>
          </a:p>
        </p:txBody>
      </p:sp>
      <p:sp>
        <p:nvSpPr>
          <p:cNvPr id="1079" name="Rectangle 90"/>
          <p:cNvSpPr>
            <a:spLocks noChangeArrowheads="1"/>
          </p:cNvSpPr>
          <p:nvPr/>
        </p:nvSpPr>
        <p:spPr bwMode="auto">
          <a:xfrm>
            <a:off x="381000" y="214313"/>
            <a:ext cx="8458200" cy="852487"/>
          </a:xfrm>
          <a:prstGeom prst="rect">
            <a:avLst/>
          </a:prstGeom>
          <a:noFill/>
          <a:ln w="9525">
            <a:noFill/>
            <a:miter lim="800000"/>
            <a:headEnd/>
            <a:tailEnd/>
          </a:ln>
        </p:spPr>
        <p:txBody>
          <a:bodyPr anchor="b"/>
          <a:lstStyle/>
          <a:p>
            <a:r>
              <a:rPr lang="en-US" sz="3600">
                <a:solidFill>
                  <a:schemeClr val="tx2"/>
                </a:solidFill>
              </a:rPr>
              <a:t>Factorial HMM for genotype data in a window with </a:t>
            </a:r>
            <a:r>
              <a:rPr lang="en-US" sz="3600" b="1">
                <a:solidFill>
                  <a:schemeClr val="hlink"/>
                </a:solidFill>
              </a:rPr>
              <a:t>known</a:t>
            </a:r>
            <a:r>
              <a:rPr lang="en-US" sz="3600">
                <a:solidFill>
                  <a:schemeClr val="tx2"/>
                </a:solidFill>
              </a:rPr>
              <a:t> local ancestry</a:t>
            </a:r>
          </a:p>
        </p:txBody>
      </p:sp>
      <p:graphicFrame>
        <p:nvGraphicFramePr>
          <p:cNvPr id="1026" name="Object 10"/>
          <p:cNvGraphicFramePr>
            <a:graphicFrameLocks noChangeAspect="1"/>
          </p:cNvGraphicFramePr>
          <p:nvPr/>
        </p:nvGraphicFramePr>
        <p:xfrm>
          <a:off x="228600" y="2819400"/>
          <a:ext cx="1143000" cy="815975"/>
        </p:xfrm>
        <a:graphic>
          <a:graphicData uri="http://schemas.openxmlformats.org/presentationml/2006/ole">
            <p:oleObj spid="_x0000_s1205250" name="Equation" r:id="rId6" imgW="266400" imgH="228600" progId="Equation.3">
              <p:embed/>
            </p:oleObj>
          </a:graphicData>
        </a:graphic>
      </p:graphicFrame>
      <p:cxnSp>
        <p:nvCxnSpPr>
          <p:cNvPr id="1080" name="Straight Arrow Connector 56"/>
          <p:cNvCxnSpPr>
            <a:cxnSpLocks noChangeShapeType="1"/>
          </p:cNvCxnSpPr>
          <p:nvPr/>
        </p:nvCxnSpPr>
        <p:spPr bwMode="auto">
          <a:xfrm rot="5400000" flipH="1" flipV="1">
            <a:off x="952500" y="2705100"/>
            <a:ext cx="609600" cy="533400"/>
          </a:xfrm>
          <a:prstGeom prst="straightConnector1">
            <a:avLst/>
          </a:prstGeom>
          <a:noFill/>
          <a:ln w="9525" algn="ctr">
            <a:solidFill>
              <a:schemeClr val="tx1"/>
            </a:solidFill>
            <a:round/>
            <a:headEnd/>
            <a:tailEnd type="arrow" w="med" len="med"/>
          </a:ln>
        </p:spPr>
      </p:cxnSp>
      <p:cxnSp>
        <p:nvCxnSpPr>
          <p:cNvPr id="1081" name="Straight Arrow Connector 58"/>
          <p:cNvCxnSpPr>
            <a:cxnSpLocks noChangeShapeType="1"/>
          </p:cNvCxnSpPr>
          <p:nvPr/>
        </p:nvCxnSpPr>
        <p:spPr bwMode="auto">
          <a:xfrm rot="16200000" flipH="1">
            <a:off x="1104900" y="3619500"/>
            <a:ext cx="609600" cy="381000"/>
          </a:xfrm>
          <a:prstGeom prst="straightConnector1">
            <a:avLst/>
          </a:prstGeom>
          <a:noFill/>
          <a:ln w="9525" algn="ctr">
            <a:solidFill>
              <a:schemeClr val="tx1"/>
            </a:solidFill>
            <a:round/>
            <a:headEnd/>
            <a:tailEnd type="arrow" w="med" len="med"/>
          </a:ln>
        </p:spPr>
      </p:cxnSp>
      <p:sp>
        <p:nvSpPr>
          <p:cNvPr id="59" name="Slide Number Placeholder 58"/>
          <p:cNvSpPr>
            <a:spLocks noGrp="1"/>
          </p:cNvSpPr>
          <p:nvPr>
            <p:ph type="sldNum" sz="quarter" idx="12"/>
          </p:nvPr>
        </p:nvSpPr>
        <p:spPr/>
        <p:txBody>
          <a:bodyPr/>
          <a:lstStyle/>
          <a:p>
            <a:pPr>
              <a:defRPr/>
            </a:pPr>
            <a:fld id="{193C4F32-5F53-4DA8-A041-9089F3E61399}" type="slidenum">
              <a:rPr lang="en-US" smtClean="0"/>
              <a:pPr>
                <a:defRPr/>
              </a:pPr>
              <a:t>37</a:t>
            </a:fld>
            <a:endParaRPr lang="en-US"/>
          </a:p>
        </p:txBody>
      </p:sp>
      <p:sp>
        <p:nvSpPr>
          <p:cNvPr id="60" name="Text Box 6"/>
          <p:cNvSpPr txBox="1">
            <a:spLocks noChangeAspect="1" noChangeArrowheads="1"/>
          </p:cNvSpPr>
          <p:nvPr/>
        </p:nvSpPr>
        <p:spPr bwMode="auto">
          <a:xfrm>
            <a:off x="1905000" y="1905000"/>
            <a:ext cx="410690" cy="369332"/>
          </a:xfrm>
          <a:prstGeom prst="rect">
            <a:avLst/>
          </a:prstGeom>
          <a:noFill/>
          <a:ln w="9525">
            <a:noFill/>
            <a:miter lim="800000"/>
            <a:headEnd/>
            <a:tailEnd/>
          </a:ln>
        </p:spPr>
        <p:txBody>
          <a:bodyPr wrap="none">
            <a:spAutoFit/>
          </a:bodyPr>
          <a:lstStyle/>
          <a:p>
            <a:r>
              <a:rPr lang="en-US" sz="1800" dirty="0" smtClean="0">
                <a:latin typeface="Arial" charset="0"/>
              </a:rPr>
              <a:t>F</a:t>
            </a:r>
            <a:r>
              <a:rPr lang="en-US" sz="1800" baseline="-25000" dirty="0" smtClean="0">
                <a:latin typeface="Arial" charset="0"/>
              </a:rPr>
              <a:t>1</a:t>
            </a:r>
            <a:endParaRPr lang="en-US" sz="1800" baseline="-25000" dirty="0">
              <a:latin typeface="Arial" charset="0"/>
            </a:endParaRPr>
          </a:p>
        </p:txBody>
      </p:sp>
      <p:pic>
        <p:nvPicPr>
          <p:cNvPr id="61" name="Kennedy_V3.pptx783.wav">
            <a:hlinkClick r:id="" action="ppaction://media"/>
          </p:cNvPr>
          <p:cNvPicPr>
            <a:picLocks noRot="1" noChangeAspect="1"/>
          </p:cNvPicPr>
          <p:nvPr>
            <a:audioFile r:link="rId3"/>
          </p:nvPr>
        </p:nvPicPr>
        <p:blipFill>
          <a:blip r:embed="rId7" cstate="print"/>
          <a:stretch>
            <a:fillRect/>
          </a:stretch>
        </p:blipFill>
        <p:spPr>
          <a:xfrm>
            <a:off x="8696325" y="6410325"/>
            <a:ext cx="304800" cy="304800"/>
          </a:xfrm>
          <a:prstGeom prst="rect">
            <a:avLst/>
          </a:prstGeom>
        </p:spPr>
      </p:pic>
    </p:spTree>
    <p:custDataLst>
      <p:tags r:id="rId2"/>
    </p:custDataLst>
  </p:cSld>
  <p:clrMapOvr>
    <a:masterClrMapping/>
  </p:clrMapOvr>
  <p:transition advTm="399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1"/>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1051"/>
                                        </p:tgtEl>
                                        <p:attrNameLst>
                                          <p:attrName>style.visibility</p:attrName>
                                        </p:attrNameLst>
                                      </p:cBhvr>
                                      <p:to>
                                        <p:strVal val="visible"/>
                                      </p:to>
                                    </p:set>
                                    <p:animEffect transition="in" filter="dissolve">
                                      <p:cBhvr>
                                        <p:cTn id="11" dur="500"/>
                                        <p:tgtEl>
                                          <p:spTgt spid="1051"/>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1053"/>
                                        </p:tgtEl>
                                        <p:attrNameLst>
                                          <p:attrName>style.visibility</p:attrName>
                                        </p:attrNameLst>
                                      </p:cBhvr>
                                      <p:to>
                                        <p:strVal val="visible"/>
                                      </p:to>
                                    </p:set>
                                    <p:animEffect transition="in" filter="dissolve">
                                      <p:cBhvr>
                                        <p:cTn id="14" dur="500"/>
                                        <p:tgtEl>
                                          <p:spTgt spid="1053"/>
                                        </p:tgtEl>
                                      </p:cBhvr>
                                    </p:animEffect>
                                  </p:childTnLst>
                                </p:cTn>
                              </p:par>
                              <p:par>
                                <p:cTn id="15" presetID="9" presetClass="entr" presetSubtype="0" fill="hold" nodeType="withEffect">
                                  <p:stCondLst>
                                    <p:cond delay="0"/>
                                  </p:stCondLst>
                                  <p:childTnLst>
                                    <p:set>
                                      <p:cBhvr>
                                        <p:cTn id="16" dur="1" fill="hold">
                                          <p:stCondLst>
                                            <p:cond delay="0"/>
                                          </p:stCondLst>
                                        </p:cTn>
                                        <p:tgtEl>
                                          <p:spTgt spid="1056"/>
                                        </p:tgtEl>
                                        <p:attrNameLst>
                                          <p:attrName>style.visibility</p:attrName>
                                        </p:attrNameLst>
                                      </p:cBhvr>
                                      <p:to>
                                        <p:strVal val="visible"/>
                                      </p:to>
                                    </p:set>
                                    <p:animEffect transition="in" filter="dissolve">
                                      <p:cBhvr>
                                        <p:cTn id="17" dur="500"/>
                                        <p:tgtEl>
                                          <p:spTgt spid="1056"/>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1057"/>
                                        </p:tgtEl>
                                        <p:attrNameLst>
                                          <p:attrName>style.visibility</p:attrName>
                                        </p:attrNameLst>
                                      </p:cBhvr>
                                      <p:to>
                                        <p:strVal val="visible"/>
                                      </p:to>
                                    </p:set>
                                    <p:animEffect transition="in" filter="dissolve">
                                      <p:cBhvr>
                                        <p:cTn id="20" dur="500"/>
                                        <p:tgtEl>
                                          <p:spTgt spid="1057"/>
                                        </p:tgtEl>
                                      </p:cBhvr>
                                    </p:animEffect>
                                  </p:childTnLst>
                                </p:cTn>
                              </p:par>
                              <p:par>
                                <p:cTn id="21" presetID="9" presetClass="entr" presetSubtype="0" fill="hold" nodeType="withEffect">
                                  <p:stCondLst>
                                    <p:cond delay="0"/>
                                  </p:stCondLst>
                                  <p:childTnLst>
                                    <p:set>
                                      <p:cBhvr>
                                        <p:cTn id="22" dur="1" fill="hold">
                                          <p:stCondLst>
                                            <p:cond delay="0"/>
                                          </p:stCondLst>
                                        </p:cTn>
                                        <p:tgtEl>
                                          <p:spTgt spid="1059"/>
                                        </p:tgtEl>
                                        <p:attrNameLst>
                                          <p:attrName>style.visibility</p:attrName>
                                        </p:attrNameLst>
                                      </p:cBhvr>
                                      <p:to>
                                        <p:strVal val="visible"/>
                                      </p:to>
                                    </p:set>
                                    <p:animEffect transition="in" filter="dissolve">
                                      <p:cBhvr>
                                        <p:cTn id="23" dur="500"/>
                                        <p:tgtEl>
                                          <p:spTgt spid="1059"/>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061"/>
                                        </p:tgtEl>
                                        <p:attrNameLst>
                                          <p:attrName>style.visibility</p:attrName>
                                        </p:attrNameLst>
                                      </p:cBhvr>
                                      <p:to>
                                        <p:strVal val="visible"/>
                                      </p:to>
                                    </p:set>
                                    <p:animEffect transition="in" filter="dissolve">
                                      <p:cBhvr>
                                        <p:cTn id="26" dur="500"/>
                                        <p:tgtEl>
                                          <p:spTgt spid="1061"/>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1062"/>
                                        </p:tgtEl>
                                        <p:attrNameLst>
                                          <p:attrName>style.visibility</p:attrName>
                                        </p:attrNameLst>
                                      </p:cBhvr>
                                      <p:to>
                                        <p:strVal val="visible"/>
                                      </p:to>
                                    </p:set>
                                    <p:animEffect transition="in" filter="dissolve">
                                      <p:cBhvr>
                                        <p:cTn id="29" dur="500"/>
                                        <p:tgtEl>
                                          <p:spTgt spid="1062"/>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1063"/>
                                        </p:tgtEl>
                                        <p:attrNameLst>
                                          <p:attrName>style.visibility</p:attrName>
                                        </p:attrNameLst>
                                      </p:cBhvr>
                                      <p:to>
                                        <p:strVal val="visible"/>
                                      </p:to>
                                    </p:set>
                                    <p:animEffect transition="in" filter="dissolve">
                                      <p:cBhvr>
                                        <p:cTn id="32" dur="500"/>
                                        <p:tgtEl>
                                          <p:spTgt spid="1063"/>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1064"/>
                                        </p:tgtEl>
                                        <p:attrNameLst>
                                          <p:attrName>style.visibility</p:attrName>
                                        </p:attrNameLst>
                                      </p:cBhvr>
                                      <p:to>
                                        <p:strVal val="visible"/>
                                      </p:to>
                                    </p:set>
                                    <p:animEffect transition="in" filter="dissolve">
                                      <p:cBhvr>
                                        <p:cTn id="35" dur="500"/>
                                        <p:tgtEl>
                                          <p:spTgt spid="1064"/>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1065"/>
                                        </p:tgtEl>
                                        <p:attrNameLst>
                                          <p:attrName>style.visibility</p:attrName>
                                        </p:attrNameLst>
                                      </p:cBhvr>
                                      <p:to>
                                        <p:strVal val="visible"/>
                                      </p:to>
                                    </p:set>
                                    <p:animEffect transition="in" filter="dissolve">
                                      <p:cBhvr>
                                        <p:cTn id="38" dur="500"/>
                                        <p:tgtEl>
                                          <p:spTgt spid="1065"/>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1066"/>
                                        </p:tgtEl>
                                        <p:attrNameLst>
                                          <p:attrName>style.visibility</p:attrName>
                                        </p:attrNameLst>
                                      </p:cBhvr>
                                      <p:to>
                                        <p:strVal val="visible"/>
                                      </p:to>
                                    </p:set>
                                    <p:animEffect transition="in" filter="dissolve">
                                      <p:cBhvr>
                                        <p:cTn id="41" dur="500"/>
                                        <p:tgtEl>
                                          <p:spTgt spid="1066"/>
                                        </p:tgtEl>
                                      </p:cBhvr>
                                    </p:animEffect>
                                  </p:childTnLst>
                                </p:cTn>
                              </p:par>
                              <p:par>
                                <p:cTn id="42" presetID="9" presetClass="entr" presetSubtype="0" fill="hold" nodeType="withEffect">
                                  <p:stCondLst>
                                    <p:cond delay="0"/>
                                  </p:stCondLst>
                                  <p:childTnLst>
                                    <p:set>
                                      <p:cBhvr>
                                        <p:cTn id="43" dur="1" fill="hold">
                                          <p:stCondLst>
                                            <p:cond delay="0"/>
                                          </p:stCondLst>
                                        </p:cTn>
                                        <p:tgtEl>
                                          <p:spTgt spid="1067"/>
                                        </p:tgtEl>
                                        <p:attrNameLst>
                                          <p:attrName>style.visibility</p:attrName>
                                        </p:attrNameLst>
                                      </p:cBhvr>
                                      <p:to>
                                        <p:strVal val="visible"/>
                                      </p:to>
                                    </p:set>
                                    <p:animEffect transition="in" filter="dissolve">
                                      <p:cBhvr>
                                        <p:cTn id="44" dur="500"/>
                                        <p:tgtEl>
                                          <p:spTgt spid="1067"/>
                                        </p:tgtEl>
                                      </p:cBhvr>
                                    </p:animEffect>
                                  </p:childTnLst>
                                </p:cTn>
                              </p:par>
                              <p:par>
                                <p:cTn id="45" presetID="9" presetClass="entr" presetSubtype="0" fill="hold" nodeType="withEffect">
                                  <p:stCondLst>
                                    <p:cond delay="0"/>
                                  </p:stCondLst>
                                  <p:childTnLst>
                                    <p:set>
                                      <p:cBhvr>
                                        <p:cTn id="46" dur="1" fill="hold">
                                          <p:stCondLst>
                                            <p:cond delay="0"/>
                                          </p:stCondLst>
                                        </p:cTn>
                                        <p:tgtEl>
                                          <p:spTgt spid="1068"/>
                                        </p:tgtEl>
                                        <p:attrNameLst>
                                          <p:attrName>style.visibility</p:attrName>
                                        </p:attrNameLst>
                                      </p:cBhvr>
                                      <p:to>
                                        <p:strVal val="visible"/>
                                      </p:to>
                                    </p:set>
                                    <p:animEffect transition="in" filter="dissolve">
                                      <p:cBhvr>
                                        <p:cTn id="47" dur="500"/>
                                        <p:tgtEl>
                                          <p:spTgt spid="1068"/>
                                        </p:tgtEl>
                                      </p:cBhvr>
                                    </p:animEffect>
                                  </p:childTnLst>
                                </p:cTn>
                              </p:par>
                              <p:par>
                                <p:cTn id="48" presetID="9" presetClass="entr" presetSubtype="0" fill="hold" nodeType="withEffect">
                                  <p:stCondLst>
                                    <p:cond delay="0"/>
                                  </p:stCondLst>
                                  <p:childTnLst>
                                    <p:set>
                                      <p:cBhvr>
                                        <p:cTn id="49" dur="1" fill="hold">
                                          <p:stCondLst>
                                            <p:cond delay="0"/>
                                          </p:stCondLst>
                                        </p:cTn>
                                        <p:tgtEl>
                                          <p:spTgt spid="1069"/>
                                        </p:tgtEl>
                                        <p:attrNameLst>
                                          <p:attrName>style.visibility</p:attrName>
                                        </p:attrNameLst>
                                      </p:cBhvr>
                                      <p:to>
                                        <p:strVal val="visible"/>
                                      </p:to>
                                    </p:set>
                                    <p:animEffect transition="in" filter="dissolve">
                                      <p:cBhvr>
                                        <p:cTn id="50" dur="500"/>
                                        <p:tgtEl>
                                          <p:spTgt spid="1069"/>
                                        </p:tgtEl>
                                      </p:cBhvr>
                                    </p:animEffect>
                                  </p:childTnLst>
                                </p:cTn>
                              </p:par>
                              <p:par>
                                <p:cTn id="51" presetID="9" presetClass="entr" presetSubtype="0" fill="hold" nodeType="withEffect">
                                  <p:stCondLst>
                                    <p:cond delay="0"/>
                                  </p:stCondLst>
                                  <p:childTnLst>
                                    <p:set>
                                      <p:cBhvr>
                                        <p:cTn id="52" dur="1" fill="hold">
                                          <p:stCondLst>
                                            <p:cond delay="0"/>
                                          </p:stCondLst>
                                        </p:cTn>
                                        <p:tgtEl>
                                          <p:spTgt spid="1070"/>
                                        </p:tgtEl>
                                        <p:attrNameLst>
                                          <p:attrName>style.visibility</p:attrName>
                                        </p:attrNameLst>
                                      </p:cBhvr>
                                      <p:to>
                                        <p:strVal val="visible"/>
                                      </p:to>
                                    </p:set>
                                    <p:animEffect transition="in" filter="dissolve">
                                      <p:cBhvr>
                                        <p:cTn id="53" dur="500"/>
                                        <p:tgtEl>
                                          <p:spTgt spid="1070"/>
                                        </p:tgtEl>
                                      </p:cBhvr>
                                    </p:animEffect>
                                  </p:childTnLst>
                                </p:cTn>
                              </p:par>
                              <p:par>
                                <p:cTn id="54" presetID="9" presetClass="entr" presetSubtype="0" fill="hold" nodeType="withEffect">
                                  <p:stCondLst>
                                    <p:cond delay="0"/>
                                  </p:stCondLst>
                                  <p:childTnLst>
                                    <p:set>
                                      <p:cBhvr>
                                        <p:cTn id="55" dur="1" fill="hold">
                                          <p:stCondLst>
                                            <p:cond delay="0"/>
                                          </p:stCondLst>
                                        </p:cTn>
                                        <p:tgtEl>
                                          <p:spTgt spid="1072"/>
                                        </p:tgtEl>
                                        <p:attrNameLst>
                                          <p:attrName>style.visibility</p:attrName>
                                        </p:attrNameLst>
                                      </p:cBhvr>
                                      <p:to>
                                        <p:strVal val="visible"/>
                                      </p:to>
                                    </p:set>
                                    <p:animEffect transition="in" filter="dissolve">
                                      <p:cBhvr>
                                        <p:cTn id="56" dur="500"/>
                                        <p:tgtEl>
                                          <p:spTgt spid="1072"/>
                                        </p:tgtEl>
                                      </p:cBhvr>
                                    </p:animEffect>
                                  </p:childTnLst>
                                </p:cTn>
                              </p:par>
                              <p:par>
                                <p:cTn id="57" presetID="9" presetClass="entr" presetSubtype="0" fill="hold" nodeType="withEffect">
                                  <p:stCondLst>
                                    <p:cond delay="0"/>
                                  </p:stCondLst>
                                  <p:childTnLst>
                                    <p:set>
                                      <p:cBhvr>
                                        <p:cTn id="58" dur="1" fill="hold">
                                          <p:stCondLst>
                                            <p:cond delay="0"/>
                                          </p:stCondLst>
                                        </p:cTn>
                                        <p:tgtEl>
                                          <p:spTgt spid="1074"/>
                                        </p:tgtEl>
                                        <p:attrNameLst>
                                          <p:attrName>style.visibility</p:attrName>
                                        </p:attrNameLst>
                                      </p:cBhvr>
                                      <p:to>
                                        <p:strVal val="visible"/>
                                      </p:to>
                                    </p:set>
                                    <p:animEffect transition="in" filter="dissolve">
                                      <p:cBhvr>
                                        <p:cTn id="59" dur="500"/>
                                        <p:tgtEl>
                                          <p:spTgt spid="1074"/>
                                        </p:tgtEl>
                                      </p:cBhvr>
                                    </p:animEffect>
                                  </p:childTnLst>
                                </p:cTn>
                              </p:par>
                              <p:par>
                                <p:cTn id="60" presetID="9" presetClass="entr" presetSubtype="0" fill="hold" grpId="0" nodeType="withEffect">
                                  <p:stCondLst>
                                    <p:cond delay="0"/>
                                  </p:stCondLst>
                                  <p:childTnLst>
                                    <p:set>
                                      <p:cBhvr>
                                        <p:cTn id="61" dur="1" fill="hold">
                                          <p:stCondLst>
                                            <p:cond delay="0"/>
                                          </p:stCondLst>
                                        </p:cTn>
                                        <p:tgtEl>
                                          <p:spTgt spid="1076"/>
                                        </p:tgtEl>
                                        <p:attrNameLst>
                                          <p:attrName>style.visibility</p:attrName>
                                        </p:attrNameLst>
                                      </p:cBhvr>
                                      <p:to>
                                        <p:strVal val="visible"/>
                                      </p:to>
                                    </p:set>
                                    <p:animEffect transition="in" filter="dissolve">
                                      <p:cBhvr>
                                        <p:cTn id="62" dur="500"/>
                                        <p:tgtEl>
                                          <p:spTgt spid="1076"/>
                                        </p:tgtEl>
                                      </p:cBhvr>
                                    </p:animEffect>
                                  </p:childTnLst>
                                </p:cTn>
                              </p:par>
                              <p:par>
                                <p:cTn id="63" presetID="9" presetClass="entr" presetSubtype="0" fill="hold" grpId="0" nodeType="withEffect">
                                  <p:stCondLst>
                                    <p:cond delay="0"/>
                                  </p:stCondLst>
                                  <p:childTnLst>
                                    <p:set>
                                      <p:cBhvr>
                                        <p:cTn id="64" dur="1" fill="hold">
                                          <p:stCondLst>
                                            <p:cond delay="0"/>
                                          </p:stCondLst>
                                        </p:cTn>
                                        <p:tgtEl>
                                          <p:spTgt spid="1077"/>
                                        </p:tgtEl>
                                        <p:attrNameLst>
                                          <p:attrName>style.visibility</p:attrName>
                                        </p:attrNameLst>
                                      </p:cBhvr>
                                      <p:to>
                                        <p:strVal val="visible"/>
                                      </p:to>
                                    </p:set>
                                    <p:animEffect transition="in" filter="dissolve">
                                      <p:cBhvr>
                                        <p:cTn id="65" dur="500"/>
                                        <p:tgtEl>
                                          <p:spTgt spid="1077"/>
                                        </p:tgtEl>
                                      </p:cBhvr>
                                    </p:animEffect>
                                  </p:childTnLst>
                                </p:cTn>
                              </p:par>
                              <p:par>
                                <p:cTn id="66" presetID="9" presetClass="entr" presetSubtype="0" fill="hold" grpId="0" nodeType="withEffect">
                                  <p:stCondLst>
                                    <p:cond delay="0"/>
                                  </p:stCondLst>
                                  <p:childTnLst>
                                    <p:set>
                                      <p:cBhvr>
                                        <p:cTn id="67" dur="1" fill="hold">
                                          <p:stCondLst>
                                            <p:cond delay="0"/>
                                          </p:stCondLst>
                                        </p:cTn>
                                        <p:tgtEl>
                                          <p:spTgt spid="1049"/>
                                        </p:tgtEl>
                                        <p:attrNameLst>
                                          <p:attrName>style.visibility</p:attrName>
                                        </p:attrNameLst>
                                      </p:cBhvr>
                                      <p:to>
                                        <p:strVal val="visible"/>
                                      </p:to>
                                    </p:set>
                                    <p:animEffect transition="in" filter="dissolve">
                                      <p:cBhvr>
                                        <p:cTn id="68" dur="500"/>
                                        <p:tgtEl>
                                          <p:spTgt spid="1049"/>
                                        </p:tgtEl>
                                      </p:cBhvr>
                                    </p:animEffect>
                                  </p:childTnLst>
                                </p:cTn>
                              </p:par>
                              <p:par>
                                <p:cTn id="69" presetID="9" presetClass="entr" presetSubtype="0" fill="hold" grpId="0" nodeType="withEffect">
                                  <p:stCondLst>
                                    <p:cond delay="0"/>
                                  </p:stCondLst>
                                  <p:childTnLst>
                                    <p:set>
                                      <p:cBhvr>
                                        <p:cTn id="70" dur="1" fill="hold">
                                          <p:stCondLst>
                                            <p:cond delay="0"/>
                                          </p:stCondLst>
                                        </p:cTn>
                                        <p:tgtEl>
                                          <p:spTgt spid="1050"/>
                                        </p:tgtEl>
                                        <p:attrNameLst>
                                          <p:attrName>style.visibility</p:attrName>
                                        </p:attrNameLst>
                                      </p:cBhvr>
                                      <p:to>
                                        <p:strVal val="visible"/>
                                      </p:to>
                                    </p:set>
                                    <p:animEffect transition="in" filter="dissolve">
                                      <p:cBhvr>
                                        <p:cTn id="71" dur="500"/>
                                        <p:tgtEl>
                                          <p:spTgt spid="1050"/>
                                        </p:tgtEl>
                                      </p:cBhvr>
                                    </p:animEffect>
                                  </p:childTnLst>
                                </p:cTn>
                              </p:par>
                              <p:par>
                                <p:cTn id="72" presetID="9" presetClass="entr" presetSubtype="0" fill="hold" grpId="0" nodeType="withEffect">
                                  <p:stCondLst>
                                    <p:cond delay="0"/>
                                  </p:stCondLst>
                                  <p:childTnLst>
                                    <p:set>
                                      <p:cBhvr>
                                        <p:cTn id="73" dur="1" fill="hold">
                                          <p:stCondLst>
                                            <p:cond delay="0"/>
                                          </p:stCondLst>
                                        </p:cTn>
                                        <p:tgtEl>
                                          <p:spTgt spid="1078"/>
                                        </p:tgtEl>
                                        <p:attrNameLst>
                                          <p:attrName>style.visibility</p:attrName>
                                        </p:attrNameLst>
                                      </p:cBhvr>
                                      <p:to>
                                        <p:strVal val="visible"/>
                                      </p:to>
                                    </p:set>
                                    <p:animEffect transition="in" filter="dissolve">
                                      <p:cBhvr>
                                        <p:cTn id="74" dur="500"/>
                                        <p:tgtEl>
                                          <p:spTgt spid="1078"/>
                                        </p:tgtEl>
                                      </p:cBhvr>
                                    </p:animEffect>
                                  </p:childTnLst>
                                </p:cTn>
                              </p:par>
                              <p:par>
                                <p:cTn id="75" presetID="9" presetClass="entr" presetSubtype="0" fill="hold" nodeType="withEffect">
                                  <p:stCondLst>
                                    <p:cond delay="0"/>
                                  </p:stCondLst>
                                  <p:childTnLst>
                                    <p:set>
                                      <p:cBhvr>
                                        <p:cTn id="76" dur="1" fill="hold">
                                          <p:stCondLst>
                                            <p:cond delay="0"/>
                                          </p:stCondLst>
                                        </p:cTn>
                                        <p:tgtEl>
                                          <p:spTgt spid="1081"/>
                                        </p:tgtEl>
                                        <p:attrNameLst>
                                          <p:attrName>style.visibility</p:attrName>
                                        </p:attrNameLst>
                                      </p:cBhvr>
                                      <p:to>
                                        <p:strVal val="visible"/>
                                      </p:to>
                                    </p:set>
                                    <p:animEffect transition="in" filter="dissolve">
                                      <p:cBhvr>
                                        <p:cTn id="77" dur="500"/>
                                        <p:tgtEl>
                                          <p:spTgt spid="1081"/>
                                        </p:tgtEl>
                                      </p:cBhvr>
                                    </p:animEffect>
                                  </p:childTnLst>
                                </p:cTn>
                              </p:par>
                              <p:par>
                                <p:cTn id="78" presetID="9" presetClass="entr" presetSubtype="0" fill="hold" nodeType="withEffect">
                                  <p:stCondLst>
                                    <p:cond delay="0"/>
                                  </p:stCondLst>
                                  <p:childTnLst>
                                    <p:set>
                                      <p:cBhvr>
                                        <p:cTn id="79" dur="1" fill="hold">
                                          <p:stCondLst>
                                            <p:cond delay="0"/>
                                          </p:stCondLst>
                                        </p:cTn>
                                        <p:tgtEl>
                                          <p:spTgt spid="1080"/>
                                        </p:tgtEl>
                                        <p:attrNameLst>
                                          <p:attrName>style.visibility</p:attrName>
                                        </p:attrNameLst>
                                      </p:cBhvr>
                                      <p:to>
                                        <p:strVal val="visible"/>
                                      </p:to>
                                    </p:set>
                                    <p:animEffect transition="in" filter="dissolve">
                                      <p:cBhvr>
                                        <p:cTn id="80" dur="500"/>
                                        <p:tgtEl>
                                          <p:spTgt spid="1080"/>
                                        </p:tgtEl>
                                      </p:cBhvr>
                                    </p:animEffect>
                                  </p:childTnLst>
                                </p:cTn>
                              </p:par>
                              <p:par>
                                <p:cTn id="81" presetID="9" presetClass="entr" presetSubtype="0" fill="hold" nodeType="withEffect">
                                  <p:stCondLst>
                                    <p:cond delay="0"/>
                                  </p:stCondLst>
                                  <p:childTnLst>
                                    <p:set>
                                      <p:cBhvr>
                                        <p:cTn id="82" dur="1" fill="hold">
                                          <p:stCondLst>
                                            <p:cond delay="0"/>
                                          </p:stCondLst>
                                        </p:cTn>
                                        <p:tgtEl>
                                          <p:spTgt spid="1026"/>
                                        </p:tgtEl>
                                        <p:attrNameLst>
                                          <p:attrName>style.visibility</p:attrName>
                                        </p:attrNameLst>
                                      </p:cBhvr>
                                      <p:to>
                                        <p:strVal val="visible"/>
                                      </p:to>
                                    </p:set>
                                    <p:animEffect transition="in" filter="dissolve">
                                      <p:cBhvr>
                                        <p:cTn id="83" dur="500"/>
                                        <p:tgtEl>
                                          <p:spTgt spid="1026"/>
                                        </p:tgtEl>
                                      </p:cBhvr>
                                    </p:animEffect>
                                  </p:childTnLst>
                                </p:cTn>
                              </p:par>
                              <p:par>
                                <p:cTn id="84" presetID="9" presetClass="entr" presetSubtype="0" fill="hold" nodeType="withEffect">
                                  <p:stCondLst>
                                    <p:cond delay="0"/>
                                  </p:stCondLst>
                                  <p:childTnLst>
                                    <p:set>
                                      <p:cBhvr>
                                        <p:cTn id="85" dur="1" fill="hold">
                                          <p:stCondLst>
                                            <p:cond delay="0"/>
                                          </p:stCondLst>
                                        </p:cTn>
                                        <p:tgtEl>
                                          <p:spTgt spid="1071"/>
                                        </p:tgtEl>
                                        <p:attrNameLst>
                                          <p:attrName>style.visibility</p:attrName>
                                        </p:attrNameLst>
                                      </p:cBhvr>
                                      <p:to>
                                        <p:strVal val="visible"/>
                                      </p:to>
                                    </p:set>
                                    <p:animEffect transition="in" filter="dissolve">
                                      <p:cBhvr>
                                        <p:cTn id="86" dur="500"/>
                                        <p:tgtEl>
                                          <p:spTgt spid="1071"/>
                                        </p:tgtEl>
                                      </p:cBhvr>
                                    </p:animEffect>
                                  </p:childTnLst>
                                </p:cTn>
                              </p:par>
                              <p:par>
                                <p:cTn id="87" presetID="9" presetClass="entr" presetSubtype="0" fill="hold" nodeType="withEffect">
                                  <p:stCondLst>
                                    <p:cond delay="0"/>
                                  </p:stCondLst>
                                  <p:childTnLst>
                                    <p:set>
                                      <p:cBhvr>
                                        <p:cTn id="88" dur="1" fill="hold">
                                          <p:stCondLst>
                                            <p:cond delay="0"/>
                                          </p:stCondLst>
                                        </p:cTn>
                                        <p:tgtEl>
                                          <p:spTgt spid="1073"/>
                                        </p:tgtEl>
                                        <p:attrNameLst>
                                          <p:attrName>style.visibility</p:attrName>
                                        </p:attrNameLst>
                                      </p:cBhvr>
                                      <p:to>
                                        <p:strVal val="visible"/>
                                      </p:to>
                                    </p:set>
                                    <p:animEffect transition="in" filter="dissolve">
                                      <p:cBhvr>
                                        <p:cTn id="89" dur="500"/>
                                        <p:tgtEl>
                                          <p:spTgt spid="1073"/>
                                        </p:tgtEl>
                                      </p:cBhvr>
                                    </p:animEffect>
                                  </p:childTnLst>
                                </p:cTn>
                              </p:par>
                              <p:par>
                                <p:cTn id="90" presetID="9" presetClass="entr" presetSubtype="0" fill="hold" nodeType="withEffect">
                                  <p:stCondLst>
                                    <p:cond delay="0"/>
                                  </p:stCondLst>
                                  <p:childTnLst>
                                    <p:set>
                                      <p:cBhvr>
                                        <p:cTn id="91" dur="1" fill="hold">
                                          <p:stCondLst>
                                            <p:cond delay="0"/>
                                          </p:stCondLst>
                                        </p:cTn>
                                        <p:tgtEl>
                                          <p:spTgt spid="1075"/>
                                        </p:tgtEl>
                                        <p:attrNameLst>
                                          <p:attrName>style.visibility</p:attrName>
                                        </p:attrNameLst>
                                      </p:cBhvr>
                                      <p:to>
                                        <p:strVal val="visible"/>
                                      </p:to>
                                    </p:set>
                                    <p:animEffect transition="in" filter="dissolve">
                                      <p:cBhvr>
                                        <p:cTn id="92" dur="500"/>
                                        <p:tgtEl>
                                          <p:spTgt spid="1075"/>
                                        </p:tgtEl>
                                      </p:cBhvr>
                                    </p:animEffect>
                                  </p:childTnLst>
                                </p:cTn>
                              </p:par>
                              <p:par>
                                <p:cTn id="93" presetID="9" presetClass="entr" presetSubtype="0" fill="hold" grpId="0" nodeType="withEffect">
                                  <p:stCondLst>
                                    <p:cond delay="0"/>
                                  </p:stCondLst>
                                  <p:childTnLst>
                                    <p:set>
                                      <p:cBhvr>
                                        <p:cTn id="94" dur="1" fill="hold">
                                          <p:stCondLst>
                                            <p:cond delay="0"/>
                                          </p:stCondLst>
                                        </p:cTn>
                                        <p:tgtEl>
                                          <p:spTgt spid="1027"/>
                                        </p:tgtEl>
                                        <p:attrNameLst>
                                          <p:attrName>style.visibility</p:attrName>
                                        </p:attrNameLst>
                                      </p:cBhvr>
                                      <p:to>
                                        <p:strVal val="visible"/>
                                      </p:to>
                                    </p:set>
                                    <p:animEffect transition="in" filter="dissolve">
                                      <p:cBhvr>
                                        <p:cTn id="95" dur="500"/>
                                        <p:tgtEl>
                                          <p:spTgt spid="1027"/>
                                        </p:tgtEl>
                                      </p:cBhvr>
                                    </p:animEffect>
                                  </p:childTnLst>
                                </p:cTn>
                              </p:par>
                              <p:par>
                                <p:cTn id="96" presetID="9" presetClass="entr" presetSubtype="0" fill="hold" grpId="0" nodeType="withEffect">
                                  <p:stCondLst>
                                    <p:cond delay="0"/>
                                  </p:stCondLst>
                                  <p:childTnLst>
                                    <p:set>
                                      <p:cBhvr>
                                        <p:cTn id="97" dur="1" fill="hold">
                                          <p:stCondLst>
                                            <p:cond delay="0"/>
                                          </p:stCondLst>
                                        </p:cTn>
                                        <p:tgtEl>
                                          <p:spTgt spid="1052"/>
                                        </p:tgtEl>
                                        <p:attrNameLst>
                                          <p:attrName>style.visibility</p:attrName>
                                        </p:attrNameLst>
                                      </p:cBhvr>
                                      <p:to>
                                        <p:strVal val="visible"/>
                                      </p:to>
                                    </p:set>
                                    <p:animEffect transition="in" filter="dissolve">
                                      <p:cBhvr>
                                        <p:cTn id="98" dur="500"/>
                                        <p:tgtEl>
                                          <p:spTgt spid="1052"/>
                                        </p:tgtEl>
                                      </p:cBhvr>
                                    </p:animEffect>
                                  </p:childTnLst>
                                </p:cTn>
                              </p:par>
                              <p:par>
                                <p:cTn id="99" presetID="9" presetClass="entr" presetSubtype="0" fill="hold" grpId="1" nodeType="withEffect">
                                  <p:stCondLst>
                                    <p:cond delay="0"/>
                                  </p:stCondLst>
                                  <p:childTnLst>
                                    <p:set>
                                      <p:cBhvr>
                                        <p:cTn id="100" dur="1" fill="hold">
                                          <p:stCondLst>
                                            <p:cond delay="0"/>
                                          </p:stCondLst>
                                        </p:cTn>
                                        <p:tgtEl>
                                          <p:spTgt spid="1051"/>
                                        </p:tgtEl>
                                        <p:attrNameLst>
                                          <p:attrName>style.visibility</p:attrName>
                                        </p:attrNameLst>
                                      </p:cBhvr>
                                      <p:to>
                                        <p:strVal val="visible"/>
                                      </p:to>
                                    </p:set>
                                    <p:animEffect transition="in" filter="dissolve">
                                      <p:cBhvr>
                                        <p:cTn id="101" dur="500"/>
                                        <p:tgtEl>
                                          <p:spTgt spid="1051"/>
                                        </p:tgtEl>
                                      </p:cBhvr>
                                    </p:animEffect>
                                  </p:childTnLst>
                                </p:cTn>
                              </p:par>
                              <p:par>
                                <p:cTn id="102" presetID="9" presetClass="entr" presetSubtype="0" fill="hold" nodeType="withEffect">
                                  <p:stCondLst>
                                    <p:cond delay="0"/>
                                  </p:stCondLst>
                                  <p:childTnLst>
                                    <p:set>
                                      <p:cBhvr>
                                        <p:cTn id="103" dur="1" fill="hold">
                                          <p:stCondLst>
                                            <p:cond delay="0"/>
                                          </p:stCondLst>
                                        </p:cTn>
                                        <p:tgtEl>
                                          <p:spTgt spid="1055"/>
                                        </p:tgtEl>
                                        <p:attrNameLst>
                                          <p:attrName>style.visibility</p:attrName>
                                        </p:attrNameLst>
                                      </p:cBhvr>
                                      <p:to>
                                        <p:strVal val="visible"/>
                                      </p:to>
                                    </p:set>
                                    <p:animEffect transition="in" filter="dissolve">
                                      <p:cBhvr>
                                        <p:cTn id="104" dur="500"/>
                                        <p:tgtEl>
                                          <p:spTgt spid="1055"/>
                                        </p:tgtEl>
                                      </p:cBhvr>
                                    </p:animEffect>
                                  </p:childTnLst>
                                </p:cTn>
                              </p:par>
                              <p:par>
                                <p:cTn id="105" presetID="9" presetClass="entr" presetSubtype="0" fill="hold" grpId="0" nodeType="withEffect">
                                  <p:stCondLst>
                                    <p:cond delay="0"/>
                                  </p:stCondLst>
                                  <p:childTnLst>
                                    <p:set>
                                      <p:cBhvr>
                                        <p:cTn id="106" dur="1" fill="hold">
                                          <p:stCondLst>
                                            <p:cond delay="0"/>
                                          </p:stCondLst>
                                        </p:cTn>
                                        <p:tgtEl>
                                          <p:spTgt spid="1054"/>
                                        </p:tgtEl>
                                        <p:attrNameLst>
                                          <p:attrName>style.visibility</p:attrName>
                                        </p:attrNameLst>
                                      </p:cBhvr>
                                      <p:to>
                                        <p:strVal val="visible"/>
                                      </p:to>
                                    </p:set>
                                    <p:animEffect transition="in" filter="dissolve">
                                      <p:cBhvr>
                                        <p:cTn id="107" dur="500"/>
                                        <p:tgtEl>
                                          <p:spTgt spid="1054"/>
                                        </p:tgtEl>
                                      </p:cBhvr>
                                    </p:animEffect>
                                  </p:childTnLst>
                                </p:cTn>
                              </p:par>
                              <p:par>
                                <p:cTn id="108" presetID="9" presetClass="entr" presetSubtype="0" fill="hold" grpId="0" nodeType="withEffect">
                                  <p:stCondLst>
                                    <p:cond delay="0"/>
                                  </p:stCondLst>
                                  <p:childTnLst>
                                    <p:set>
                                      <p:cBhvr>
                                        <p:cTn id="109" dur="1" fill="hold">
                                          <p:stCondLst>
                                            <p:cond delay="0"/>
                                          </p:stCondLst>
                                        </p:cTn>
                                        <p:tgtEl>
                                          <p:spTgt spid="1060"/>
                                        </p:tgtEl>
                                        <p:attrNameLst>
                                          <p:attrName>style.visibility</p:attrName>
                                        </p:attrNameLst>
                                      </p:cBhvr>
                                      <p:to>
                                        <p:strVal val="visible"/>
                                      </p:to>
                                    </p:set>
                                    <p:animEffect transition="in" filter="dissolve">
                                      <p:cBhvr>
                                        <p:cTn id="110" dur="500"/>
                                        <p:tgtEl>
                                          <p:spTgt spid="1060"/>
                                        </p:tgtEl>
                                      </p:cBhvr>
                                    </p:animEffect>
                                  </p:childTnLst>
                                </p:cTn>
                              </p:par>
                              <p:par>
                                <p:cTn id="111" presetID="9" presetClass="entr" presetSubtype="0" fill="hold" grpId="0" nodeType="withEffect">
                                  <p:stCondLst>
                                    <p:cond delay="0"/>
                                  </p:stCondLst>
                                  <p:childTnLst>
                                    <p:set>
                                      <p:cBhvr>
                                        <p:cTn id="112" dur="1" fill="hold">
                                          <p:stCondLst>
                                            <p:cond delay="0"/>
                                          </p:stCondLst>
                                        </p:cTn>
                                        <p:tgtEl>
                                          <p:spTgt spid="1058"/>
                                        </p:tgtEl>
                                        <p:attrNameLst>
                                          <p:attrName>style.visibility</p:attrName>
                                        </p:attrNameLst>
                                      </p:cBhvr>
                                      <p:to>
                                        <p:strVal val="visible"/>
                                      </p:to>
                                    </p:set>
                                    <p:animEffect transition="in" filter="dissolve">
                                      <p:cBhvr>
                                        <p:cTn id="113" dur="500"/>
                                        <p:tgtEl>
                                          <p:spTgt spid="1058"/>
                                        </p:tgtEl>
                                      </p:cBhvr>
                                    </p:animEffect>
                                  </p:childTnLst>
                                </p:cTn>
                              </p:par>
                              <p:par>
                                <p:cTn id="114" presetID="9" presetClass="entr" presetSubtype="0" fill="hold" grpId="0" nodeType="withEffect">
                                  <p:stCondLst>
                                    <p:cond delay="0"/>
                                  </p:stCondLst>
                                  <p:childTnLst>
                                    <p:set>
                                      <p:cBhvr>
                                        <p:cTn id="115" dur="1" fill="hold">
                                          <p:stCondLst>
                                            <p:cond delay="0"/>
                                          </p:stCondLst>
                                        </p:cTn>
                                        <p:tgtEl>
                                          <p:spTgt spid="1048"/>
                                        </p:tgtEl>
                                        <p:attrNameLst>
                                          <p:attrName>style.visibility</p:attrName>
                                        </p:attrNameLst>
                                      </p:cBhvr>
                                      <p:to>
                                        <p:strVal val="visible"/>
                                      </p:to>
                                    </p:set>
                                    <p:animEffect transition="in" filter="dissolve">
                                      <p:cBhvr>
                                        <p:cTn id="116" dur="500"/>
                                        <p:tgtEl>
                                          <p:spTgt spid="104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17" fill="hold" display="0">
                  <p:stCondLst>
                    <p:cond delay="indefinite"/>
                  </p:stCondLst>
                  <p:endCondLst>
                    <p:cond evt="onPrev" delay="0">
                      <p:tgtEl>
                        <p:sldTgt/>
                      </p:tgtEl>
                    </p:cond>
                    <p:cond evt="onStopAudio" delay="0">
                      <p:tgtEl>
                        <p:sldTgt/>
                      </p:tgtEl>
                    </p:cond>
                  </p:endCondLst>
                </p:cTn>
                <p:tgtEl>
                  <p:spTgt spid="61"/>
                </p:tgtEl>
              </p:cMediaNode>
            </p:audio>
          </p:childTnLst>
        </p:cTn>
      </p:par>
    </p:tnLst>
    <p:bldLst>
      <p:bldP spid="1027" grpId="0" animBg="1"/>
      <p:bldP spid="1048" grpId="0" animBg="1"/>
      <p:bldP spid="1049" grpId="0" animBg="1"/>
      <p:bldP spid="1050" grpId="0" animBg="1"/>
      <p:bldP spid="1051" grpId="0"/>
      <p:bldP spid="1051" grpId="1"/>
      <p:bldP spid="1052" grpId="0" animBg="1"/>
      <p:bldP spid="1053" grpId="0"/>
      <p:bldP spid="1054" grpId="0" animBg="1"/>
      <p:bldP spid="1057" grpId="0"/>
      <p:bldP spid="1058" grpId="0" animBg="1"/>
      <p:bldP spid="1060" grpId="0"/>
      <p:bldP spid="1061" grpId="0"/>
      <p:bldP spid="1062" grpId="0" animBg="1"/>
      <p:bldP spid="1063" grpId="0"/>
      <p:bldP spid="1064" grpId="0" animBg="1"/>
      <p:bldP spid="1065" grpId="0"/>
      <p:bldP spid="1066" grpId="0" animBg="1"/>
      <p:bldP spid="1076" grpId="0"/>
      <p:bldP spid="1077" grpId="0"/>
      <p:bldP spid="107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54" name="Picture 14"/>
          <p:cNvPicPr>
            <a:picLocks noChangeAspect="1" noChangeArrowheads="1"/>
          </p:cNvPicPr>
          <p:nvPr/>
        </p:nvPicPr>
        <p:blipFill>
          <a:blip r:embed="rId6" cstate="print"/>
          <a:srcRect/>
          <a:stretch>
            <a:fillRect/>
          </a:stretch>
        </p:blipFill>
        <p:spPr bwMode="auto">
          <a:xfrm>
            <a:off x="457200" y="2791246"/>
            <a:ext cx="2108073" cy="1434064"/>
          </a:xfrm>
          <a:prstGeom prst="rect">
            <a:avLst/>
          </a:prstGeom>
          <a:noFill/>
          <a:ln w="9525">
            <a:noFill/>
            <a:miter lim="800000"/>
            <a:headEnd/>
            <a:tailEnd/>
          </a:ln>
        </p:spPr>
      </p:pic>
      <p:sp>
        <p:nvSpPr>
          <p:cNvPr id="240643" name="Rectangle 3"/>
          <p:cNvSpPr>
            <a:spLocks noGrp="1" noChangeArrowheads="1"/>
          </p:cNvSpPr>
          <p:nvPr>
            <p:ph type="body" sz="half" idx="4294967295"/>
          </p:nvPr>
        </p:nvSpPr>
        <p:spPr>
          <a:xfrm>
            <a:off x="243617" y="1295400"/>
            <a:ext cx="8153400" cy="5181600"/>
          </a:xfrm>
        </p:spPr>
        <p:txBody>
          <a:bodyPr>
            <a:normAutofit fontScale="77500" lnSpcReduction="20000"/>
          </a:bodyPr>
          <a:lstStyle/>
          <a:p>
            <a:pPr eaLnBrk="1" hangingPunct="1"/>
            <a:r>
              <a:rPr lang="en-US" b="1" dirty="0" smtClean="0">
                <a:solidFill>
                  <a:schemeClr val="hlink"/>
                </a:solidFill>
              </a:rPr>
              <a:t>Fixed-window version:</a:t>
            </a:r>
            <a:r>
              <a:rPr lang="en-US" dirty="0" smtClean="0"/>
              <a:t> pick ancestry that maximizes the average posterior probability of the SNP genotypes within a fixed-size window centered at the locus</a:t>
            </a:r>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a:p>
            <a:pPr eaLnBrk="1" hangingPunct="1"/>
            <a:r>
              <a:rPr lang="en-US" dirty="0" smtClean="0"/>
              <a:t>Observations:</a:t>
            </a:r>
          </a:p>
          <a:p>
            <a:pPr lvl="1" eaLnBrk="1" hangingPunct="1"/>
            <a:r>
              <a:rPr lang="en-US" dirty="0" smtClean="0"/>
              <a:t>The local ancestry of a SNP locus is typically shared with neighboring loci.</a:t>
            </a:r>
          </a:p>
          <a:p>
            <a:pPr lvl="1" eaLnBrk="1" hangingPunct="1"/>
            <a:r>
              <a:rPr lang="en-US" dirty="0" smtClean="0"/>
              <a:t>Small Window sizes may not provide enough information</a:t>
            </a:r>
          </a:p>
          <a:p>
            <a:pPr lvl="1" eaLnBrk="1" hangingPunct="1"/>
            <a:r>
              <a:rPr lang="en-US" dirty="0" smtClean="0"/>
              <a:t>Large Window sizes may violate local ancestry property for neighboring loci</a:t>
            </a:r>
          </a:p>
          <a:p>
            <a:pPr lvl="1" eaLnBrk="1" hangingPunct="1"/>
            <a:endParaRPr lang="en-US" dirty="0" smtClean="0"/>
          </a:p>
          <a:p>
            <a:pPr lvl="2" eaLnBrk="1" hangingPunct="1"/>
            <a:endParaRPr lang="en-US" sz="2000" dirty="0" smtClean="0"/>
          </a:p>
        </p:txBody>
      </p:sp>
      <p:sp>
        <p:nvSpPr>
          <p:cNvPr id="240656" name="Rectangle 16"/>
          <p:cNvSpPr>
            <a:spLocks noChangeAspect="1" noChangeArrowheads="1"/>
          </p:cNvSpPr>
          <p:nvPr/>
        </p:nvSpPr>
        <p:spPr bwMode="auto">
          <a:xfrm>
            <a:off x="408866" y="2819400"/>
            <a:ext cx="2099673" cy="726017"/>
          </a:xfrm>
          <a:prstGeom prst="rect">
            <a:avLst/>
          </a:prstGeom>
          <a:solidFill>
            <a:srgbClr val="FFCC99">
              <a:alpha val="50195"/>
            </a:srgbClr>
          </a:solidFill>
          <a:ln w="15875" cap="rnd">
            <a:solidFill>
              <a:schemeClr val="tx1"/>
            </a:solidFill>
            <a:prstDash val="sysDot"/>
            <a:miter lim="800000"/>
            <a:headEnd/>
            <a:tailEnd/>
          </a:ln>
        </p:spPr>
        <p:txBody>
          <a:bodyPr wrap="none" anchor="ctr"/>
          <a:lstStyle/>
          <a:p>
            <a:pPr eaLnBrk="0" hangingPunct="0"/>
            <a:endParaRPr lang="en-US"/>
          </a:p>
        </p:txBody>
      </p:sp>
      <p:pic>
        <p:nvPicPr>
          <p:cNvPr id="21" name="Picture 14"/>
          <p:cNvPicPr>
            <a:picLocks noChangeAspect="1" noChangeArrowheads="1"/>
          </p:cNvPicPr>
          <p:nvPr/>
        </p:nvPicPr>
        <p:blipFill>
          <a:blip r:embed="rId6" cstate="print"/>
          <a:srcRect/>
          <a:stretch>
            <a:fillRect/>
          </a:stretch>
        </p:blipFill>
        <p:spPr bwMode="auto">
          <a:xfrm>
            <a:off x="2971800" y="2791246"/>
            <a:ext cx="2108073" cy="1434064"/>
          </a:xfrm>
          <a:prstGeom prst="rect">
            <a:avLst/>
          </a:prstGeom>
          <a:noFill/>
          <a:ln w="9525">
            <a:noFill/>
            <a:miter lim="800000"/>
            <a:headEnd/>
            <a:tailEnd/>
          </a:ln>
        </p:spPr>
      </p:pic>
      <p:pic>
        <p:nvPicPr>
          <p:cNvPr id="25" name="Picture 14"/>
          <p:cNvPicPr>
            <a:picLocks noChangeAspect="1" noChangeArrowheads="1"/>
          </p:cNvPicPr>
          <p:nvPr/>
        </p:nvPicPr>
        <p:blipFill>
          <a:blip r:embed="rId6" cstate="print"/>
          <a:srcRect/>
          <a:stretch>
            <a:fillRect/>
          </a:stretch>
        </p:blipFill>
        <p:spPr bwMode="auto">
          <a:xfrm>
            <a:off x="5715000" y="2819400"/>
            <a:ext cx="2108073" cy="1434064"/>
          </a:xfrm>
          <a:prstGeom prst="rect">
            <a:avLst/>
          </a:prstGeom>
          <a:noFill/>
          <a:ln w="9525">
            <a:noFill/>
            <a:miter lim="800000"/>
            <a:headEnd/>
            <a:tailEnd/>
          </a:ln>
        </p:spPr>
      </p:pic>
      <p:sp>
        <p:nvSpPr>
          <p:cNvPr id="240655" name="Rectangle 15"/>
          <p:cNvSpPr>
            <a:spLocks noChangeAspect="1" noChangeArrowheads="1"/>
          </p:cNvSpPr>
          <p:nvPr/>
        </p:nvSpPr>
        <p:spPr bwMode="auto">
          <a:xfrm>
            <a:off x="408432" y="3505200"/>
            <a:ext cx="2090928" cy="802217"/>
          </a:xfrm>
          <a:prstGeom prst="rect">
            <a:avLst/>
          </a:prstGeom>
          <a:solidFill>
            <a:srgbClr val="FFCC99">
              <a:alpha val="50195"/>
            </a:srgbClr>
          </a:solidFill>
          <a:ln w="15875" cap="rnd">
            <a:solidFill>
              <a:schemeClr val="tx1"/>
            </a:solidFill>
            <a:prstDash val="sysDot"/>
            <a:miter lim="800000"/>
            <a:headEnd/>
            <a:tailEnd/>
          </a:ln>
        </p:spPr>
        <p:txBody>
          <a:bodyPr wrap="none" anchor="ctr"/>
          <a:lstStyle/>
          <a:p>
            <a:pPr eaLnBrk="0" hangingPunct="0"/>
            <a:endParaRPr lang="en-US"/>
          </a:p>
        </p:txBody>
      </p:sp>
      <p:sp>
        <p:nvSpPr>
          <p:cNvPr id="27" name="Rectangle 16"/>
          <p:cNvSpPr>
            <a:spLocks noChangeAspect="1" noChangeArrowheads="1"/>
          </p:cNvSpPr>
          <p:nvPr/>
        </p:nvSpPr>
        <p:spPr bwMode="auto">
          <a:xfrm>
            <a:off x="2971800" y="2819400"/>
            <a:ext cx="2099673" cy="726017"/>
          </a:xfrm>
          <a:prstGeom prst="rect">
            <a:avLst/>
          </a:prstGeom>
          <a:solidFill>
            <a:srgbClr val="FFCC99">
              <a:alpha val="50195"/>
            </a:srgbClr>
          </a:solidFill>
          <a:ln w="15875" cap="rnd">
            <a:solidFill>
              <a:schemeClr val="tx1"/>
            </a:solidFill>
            <a:prstDash val="sysDot"/>
            <a:miter lim="800000"/>
            <a:headEnd/>
            <a:tailEnd/>
          </a:ln>
        </p:spPr>
        <p:txBody>
          <a:bodyPr wrap="none" anchor="ctr"/>
          <a:lstStyle/>
          <a:p>
            <a:pPr eaLnBrk="0" hangingPunct="0"/>
            <a:endParaRPr lang="en-US"/>
          </a:p>
        </p:txBody>
      </p:sp>
      <p:sp>
        <p:nvSpPr>
          <p:cNvPr id="28" name="Rectangle 15"/>
          <p:cNvSpPr>
            <a:spLocks noChangeAspect="1" noChangeArrowheads="1"/>
          </p:cNvSpPr>
          <p:nvPr/>
        </p:nvSpPr>
        <p:spPr bwMode="auto">
          <a:xfrm>
            <a:off x="2971366" y="3505200"/>
            <a:ext cx="2090928" cy="802217"/>
          </a:xfrm>
          <a:prstGeom prst="rect">
            <a:avLst/>
          </a:prstGeom>
          <a:solidFill>
            <a:srgbClr val="FFFF00">
              <a:alpha val="50000"/>
            </a:srgbClr>
          </a:solidFill>
          <a:ln w="15875" cap="rnd">
            <a:solidFill>
              <a:schemeClr val="tx1"/>
            </a:solidFill>
            <a:prstDash val="sysDot"/>
            <a:miter lim="800000"/>
            <a:headEnd/>
            <a:tailEnd/>
          </a:ln>
        </p:spPr>
        <p:txBody>
          <a:bodyPr wrap="none" anchor="ctr"/>
          <a:lstStyle/>
          <a:p>
            <a:pPr eaLnBrk="0" hangingPunct="0"/>
            <a:endParaRPr lang="en-US"/>
          </a:p>
        </p:txBody>
      </p:sp>
      <p:sp>
        <p:nvSpPr>
          <p:cNvPr id="29" name="Rectangle 16"/>
          <p:cNvSpPr>
            <a:spLocks noChangeAspect="1" noChangeArrowheads="1"/>
          </p:cNvSpPr>
          <p:nvPr/>
        </p:nvSpPr>
        <p:spPr bwMode="auto">
          <a:xfrm>
            <a:off x="5715000" y="2819400"/>
            <a:ext cx="2099673" cy="726017"/>
          </a:xfrm>
          <a:prstGeom prst="rect">
            <a:avLst/>
          </a:prstGeom>
          <a:solidFill>
            <a:srgbClr val="FFFF00">
              <a:alpha val="50000"/>
            </a:srgbClr>
          </a:solidFill>
          <a:ln w="15875" cap="rnd">
            <a:solidFill>
              <a:schemeClr val="tx1"/>
            </a:solidFill>
            <a:prstDash val="sysDot"/>
            <a:miter lim="800000"/>
            <a:headEnd/>
            <a:tailEnd/>
          </a:ln>
        </p:spPr>
        <p:txBody>
          <a:bodyPr wrap="none" anchor="ctr"/>
          <a:lstStyle/>
          <a:p>
            <a:pPr eaLnBrk="0" hangingPunct="0"/>
            <a:endParaRPr lang="en-US"/>
          </a:p>
        </p:txBody>
      </p:sp>
      <p:sp>
        <p:nvSpPr>
          <p:cNvPr id="30" name="Rectangle 15"/>
          <p:cNvSpPr>
            <a:spLocks noChangeAspect="1" noChangeArrowheads="1"/>
          </p:cNvSpPr>
          <p:nvPr/>
        </p:nvSpPr>
        <p:spPr bwMode="auto">
          <a:xfrm>
            <a:off x="5714566" y="3505200"/>
            <a:ext cx="2090928" cy="802217"/>
          </a:xfrm>
          <a:prstGeom prst="rect">
            <a:avLst/>
          </a:prstGeom>
          <a:solidFill>
            <a:srgbClr val="FFFF00">
              <a:alpha val="50000"/>
            </a:srgbClr>
          </a:solidFill>
          <a:ln w="15875" cap="rnd">
            <a:solidFill>
              <a:schemeClr val="tx1"/>
            </a:solidFill>
            <a:prstDash val="sysDot"/>
            <a:miter lim="800000"/>
            <a:headEnd/>
            <a:tailEnd/>
          </a:ln>
        </p:spPr>
        <p:txBody>
          <a:bodyPr wrap="none" anchor="ctr"/>
          <a:lstStyle/>
          <a:p>
            <a:pPr eaLnBrk="0" hangingPunct="0"/>
            <a:endParaRPr lang="en-US"/>
          </a:p>
        </p:txBody>
      </p:sp>
      <p:sp>
        <p:nvSpPr>
          <p:cNvPr id="7183" name="Rectangle 2"/>
          <p:cNvSpPr>
            <a:spLocks noGrp="1" noChangeArrowheads="1"/>
          </p:cNvSpPr>
          <p:nvPr>
            <p:ph type="title" idx="4294967295"/>
          </p:nvPr>
        </p:nvSpPr>
        <p:spPr>
          <a:xfrm>
            <a:off x="152400" y="214313"/>
            <a:ext cx="8991600" cy="852487"/>
          </a:xfrm>
        </p:spPr>
        <p:txBody>
          <a:bodyPr/>
          <a:lstStyle/>
          <a:p>
            <a:pPr eaLnBrk="1" hangingPunct="1"/>
            <a:r>
              <a:rPr lang="en-US" smtClean="0"/>
              <a:t>Imputation-based ancestry inference</a:t>
            </a:r>
          </a:p>
        </p:txBody>
      </p:sp>
      <p:sp>
        <p:nvSpPr>
          <p:cNvPr id="18" name="Slide Number Placeholder 17"/>
          <p:cNvSpPr>
            <a:spLocks noGrp="1"/>
          </p:cNvSpPr>
          <p:nvPr>
            <p:ph type="sldNum" sz="quarter" idx="12"/>
          </p:nvPr>
        </p:nvSpPr>
        <p:spPr/>
        <p:txBody>
          <a:bodyPr/>
          <a:lstStyle/>
          <a:p>
            <a:pPr>
              <a:defRPr/>
            </a:pPr>
            <a:fld id="{193C4F32-5F53-4DA8-A041-9089F3E61399}" type="slidenum">
              <a:rPr lang="en-US" smtClean="0"/>
              <a:pPr>
                <a:defRPr/>
              </a:pPr>
              <a:t>38</a:t>
            </a:fld>
            <a:endParaRPr lang="en-US"/>
          </a:p>
        </p:txBody>
      </p:sp>
      <p:graphicFrame>
        <p:nvGraphicFramePr>
          <p:cNvPr id="2" name="Object 16"/>
          <p:cNvGraphicFramePr>
            <a:graphicFrameLocks noChangeAspect="1"/>
          </p:cNvGraphicFramePr>
          <p:nvPr/>
        </p:nvGraphicFramePr>
        <p:xfrm>
          <a:off x="1066800" y="3276600"/>
          <a:ext cx="766674" cy="517106"/>
        </p:xfrm>
        <a:graphic>
          <a:graphicData uri="http://schemas.openxmlformats.org/presentationml/2006/ole">
            <p:oleObj spid="_x0000_s1958914" name="Equation" r:id="rId7" imgW="266400" imgH="215640" progId="Equation.3">
              <p:embed/>
            </p:oleObj>
          </a:graphicData>
        </a:graphic>
      </p:graphicFrame>
      <p:graphicFrame>
        <p:nvGraphicFramePr>
          <p:cNvPr id="20" name="Object 16"/>
          <p:cNvGraphicFramePr>
            <a:graphicFrameLocks noChangeAspect="1"/>
          </p:cNvGraphicFramePr>
          <p:nvPr/>
        </p:nvGraphicFramePr>
        <p:xfrm>
          <a:off x="3563938" y="3276600"/>
          <a:ext cx="803275" cy="517525"/>
        </p:xfrm>
        <a:graphic>
          <a:graphicData uri="http://schemas.openxmlformats.org/presentationml/2006/ole">
            <p:oleObj spid="_x0000_s1958917" name="Equation" r:id="rId8" imgW="279360" imgH="215640" progId="Equation.3">
              <p:embed/>
            </p:oleObj>
          </a:graphicData>
        </a:graphic>
      </p:graphicFrame>
      <p:graphicFrame>
        <p:nvGraphicFramePr>
          <p:cNvPr id="24" name="Object 16"/>
          <p:cNvGraphicFramePr>
            <a:graphicFrameLocks noChangeAspect="1"/>
          </p:cNvGraphicFramePr>
          <p:nvPr/>
        </p:nvGraphicFramePr>
        <p:xfrm>
          <a:off x="6288088" y="3305175"/>
          <a:ext cx="839787" cy="515938"/>
        </p:xfrm>
        <a:graphic>
          <a:graphicData uri="http://schemas.openxmlformats.org/presentationml/2006/ole">
            <p:oleObj spid="_x0000_s1958918" name="Equation" r:id="rId9" imgW="291960" imgH="215640" progId="Equation.3">
              <p:embed/>
            </p:oleObj>
          </a:graphicData>
        </a:graphic>
      </p:graphicFrame>
      <p:pic>
        <p:nvPicPr>
          <p:cNvPr id="17" name="Kennedy_V3.pptx791.wav">
            <a:hlinkClick r:id="" action="ppaction://media"/>
          </p:cNvPr>
          <p:cNvPicPr>
            <a:picLocks noRot="1" noChangeAspect="1"/>
          </p:cNvPicPr>
          <p:nvPr>
            <a:audioFile r:link="rId3"/>
          </p:nvPr>
        </p:nvPicPr>
        <p:blipFill>
          <a:blip r:embed="rId10" cstate="print"/>
          <a:stretch>
            <a:fillRect/>
          </a:stretch>
        </p:blipFill>
        <p:spPr>
          <a:xfrm>
            <a:off x="8696325" y="6410325"/>
            <a:ext cx="304800" cy="304800"/>
          </a:xfrm>
          <a:prstGeom prst="rect">
            <a:avLst/>
          </a:prstGeom>
        </p:spPr>
      </p:pic>
    </p:spTree>
    <p:custDataLst>
      <p:tags r:id="rId2"/>
    </p:custDataLst>
  </p:cSld>
  <p:clrMapOvr>
    <a:masterClrMapping/>
  </p:clrMapOvr>
  <p:transition advTm="688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240643">
                                            <p:txEl>
                                              <p:pRg st="0" end="0"/>
                                            </p:txEl>
                                          </p:spTgt>
                                        </p:tgtEl>
                                        <p:attrNameLst>
                                          <p:attrName>style.visibility</p:attrName>
                                        </p:attrNameLst>
                                      </p:cBhvr>
                                      <p:to>
                                        <p:strVal val="visible"/>
                                      </p:to>
                                    </p:set>
                                    <p:animEffect transition="in" filter="dissolve">
                                      <p:cBhvr>
                                        <p:cTn id="11" dur="500"/>
                                        <p:tgtEl>
                                          <p:spTgt spid="240643">
                                            <p:txEl>
                                              <p:pRg st="0" end="0"/>
                                            </p:txEl>
                                          </p:spTgt>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240655"/>
                                        </p:tgtEl>
                                        <p:attrNameLst>
                                          <p:attrName>style.visibility</p:attrName>
                                        </p:attrNameLst>
                                      </p:cBhvr>
                                      <p:to>
                                        <p:strVal val="visible"/>
                                      </p:to>
                                    </p:set>
                                    <p:animEffect transition="in" filter="dissolve">
                                      <p:cBhvr>
                                        <p:cTn id="14" dur="500"/>
                                        <p:tgtEl>
                                          <p:spTgt spid="240655"/>
                                        </p:tgtEl>
                                      </p:cBhvr>
                                    </p:animEffect>
                                  </p:childTnLst>
                                </p:cTn>
                              </p:par>
                              <p:par>
                                <p:cTn id="15" presetID="9"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240656"/>
                                        </p:tgtEl>
                                        <p:attrNameLst>
                                          <p:attrName>style.visibility</p:attrName>
                                        </p:attrNameLst>
                                      </p:cBhvr>
                                      <p:to>
                                        <p:strVal val="visible"/>
                                      </p:to>
                                    </p:set>
                                    <p:animEffect transition="in" filter="dissolve">
                                      <p:cBhvr>
                                        <p:cTn id="20" dur="500"/>
                                        <p:tgtEl>
                                          <p:spTgt spid="240656"/>
                                        </p:tgtEl>
                                      </p:cBhvr>
                                    </p:animEffect>
                                  </p:childTnLst>
                                </p:cTn>
                              </p:par>
                              <p:par>
                                <p:cTn id="21" presetID="9" presetClass="entr" presetSubtype="0" fill="hold" nodeType="withEffect">
                                  <p:stCondLst>
                                    <p:cond delay="0"/>
                                  </p:stCondLst>
                                  <p:childTnLst>
                                    <p:set>
                                      <p:cBhvr>
                                        <p:cTn id="22" dur="1" fill="hold">
                                          <p:stCondLst>
                                            <p:cond delay="0"/>
                                          </p:stCondLst>
                                        </p:cTn>
                                        <p:tgtEl>
                                          <p:spTgt spid="240654"/>
                                        </p:tgtEl>
                                        <p:attrNameLst>
                                          <p:attrName>style.visibility</p:attrName>
                                        </p:attrNameLst>
                                      </p:cBhvr>
                                      <p:to>
                                        <p:strVal val="visible"/>
                                      </p:to>
                                    </p:set>
                                    <p:animEffect transition="in" filter="dissolve">
                                      <p:cBhvr>
                                        <p:cTn id="23" dur="500"/>
                                        <p:tgtEl>
                                          <p:spTgt spid="240654"/>
                                        </p:tgtEl>
                                      </p:cBhvr>
                                    </p:animEffect>
                                  </p:childTnLst>
                                </p:cTn>
                              </p:par>
                              <p:par>
                                <p:cTn id="24" presetID="9" presetClass="entr" presetSubtype="0"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dissolve">
                                      <p:cBhvr>
                                        <p:cTn id="26" dur="500"/>
                                        <p:tgtEl>
                                          <p:spTgt spid="20"/>
                                        </p:tgtEl>
                                      </p:cBhvr>
                                    </p:animEffect>
                                  </p:childTnLst>
                                </p:cTn>
                              </p:par>
                              <p:par>
                                <p:cTn id="27" presetID="9"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dissolve">
                                      <p:cBhvr>
                                        <p:cTn id="29" dur="500"/>
                                        <p:tgtEl>
                                          <p:spTgt spid="21"/>
                                        </p:tgtEl>
                                      </p:cBhvr>
                                    </p:animEffect>
                                  </p:childTnLst>
                                </p:cTn>
                              </p:par>
                              <p:par>
                                <p:cTn id="30" presetID="9" presetClass="entr" presetSubtype="0"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dissolve">
                                      <p:cBhvr>
                                        <p:cTn id="32" dur="500"/>
                                        <p:tgtEl>
                                          <p:spTgt spid="24"/>
                                        </p:tgtEl>
                                      </p:cBhvr>
                                    </p:animEffect>
                                  </p:childTnLst>
                                </p:cTn>
                              </p:par>
                              <p:par>
                                <p:cTn id="33" presetID="9" presetClass="entr" presetSubtype="0"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dissolve">
                                      <p:cBhvr>
                                        <p:cTn id="35" dur="500"/>
                                        <p:tgtEl>
                                          <p:spTgt spid="25"/>
                                        </p:tgtEl>
                                      </p:cBhvr>
                                    </p:animEffect>
                                  </p:childTnLst>
                                </p:cTn>
                              </p:par>
                              <p:par>
                                <p:cTn id="36" presetID="9" presetClass="entr" presetSubtype="0" fill="hold" grpId="1"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dissolve">
                                      <p:cBhvr>
                                        <p:cTn id="38" dur="500"/>
                                        <p:tgtEl>
                                          <p:spTgt spid="28"/>
                                        </p:tgtEl>
                                      </p:cBhvr>
                                    </p:animEffect>
                                  </p:childTnLst>
                                </p:cTn>
                              </p:par>
                              <p:par>
                                <p:cTn id="39" presetID="9" presetClass="entr" presetSubtype="0" fill="hold" grpId="1"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dissolve">
                                      <p:cBhvr>
                                        <p:cTn id="41" dur="500"/>
                                        <p:tgtEl>
                                          <p:spTgt spid="27"/>
                                        </p:tgtEl>
                                      </p:cBhvr>
                                    </p:animEffect>
                                  </p:childTnLst>
                                </p:cTn>
                              </p:par>
                              <p:par>
                                <p:cTn id="42" presetID="9" presetClass="entr" presetSubtype="0" fill="hold" grpId="1"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dissolve">
                                      <p:cBhvr>
                                        <p:cTn id="44" dur="500"/>
                                        <p:tgtEl>
                                          <p:spTgt spid="29"/>
                                        </p:tgtEl>
                                      </p:cBhvr>
                                    </p:animEffect>
                                  </p:childTnLst>
                                </p:cTn>
                              </p:par>
                              <p:par>
                                <p:cTn id="45" presetID="9" presetClass="entr" presetSubtype="0" fill="hold" grpId="1" nodeType="with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dissolve">
                                      <p:cBhvr>
                                        <p:cTn id="47" dur="500"/>
                                        <p:tgtEl>
                                          <p:spTgt spid="30"/>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dissolve">
                                      <p:cBhvr>
                                        <p:cTn id="50" dur="500"/>
                                        <p:tgtEl>
                                          <p:spTgt spid="28"/>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dissolve">
                                      <p:cBhvr>
                                        <p:cTn id="53" dur="500"/>
                                        <p:tgtEl>
                                          <p:spTgt spid="27"/>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dissolve">
                                      <p:cBhvr>
                                        <p:cTn id="56" dur="500"/>
                                        <p:tgtEl>
                                          <p:spTgt spid="30"/>
                                        </p:tgtEl>
                                      </p:cBhvr>
                                    </p:animEffect>
                                  </p:childTnLst>
                                </p:cTn>
                              </p:par>
                              <p:par>
                                <p:cTn id="57" presetID="9" presetClass="entr" presetSubtype="0" fill="hold" grpId="0" nodeType="with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dissolve">
                                      <p:cBhvr>
                                        <p:cTn id="59" dur="500"/>
                                        <p:tgtEl>
                                          <p:spTgt spid="29"/>
                                        </p:tgtEl>
                                      </p:cBhvr>
                                    </p:animEffect>
                                  </p:childTnLst>
                                </p:cTn>
                              </p:par>
                            </p:childTnLst>
                          </p:cTn>
                        </p:par>
                      </p:childTnLst>
                    </p:cTn>
                  </p:par>
                  <p:par>
                    <p:cTn id="60" fill="hold">
                      <p:stCondLst>
                        <p:cond delay="indefinite"/>
                      </p:stCondLst>
                      <p:childTnLst>
                        <p:par>
                          <p:cTn id="61" fill="hold">
                            <p:stCondLst>
                              <p:cond delay="0"/>
                            </p:stCondLst>
                            <p:childTnLst>
                              <p:par>
                                <p:cTn id="62" presetID="9" presetClass="entr" presetSubtype="0" fill="hold" nodeType="clickEffect">
                                  <p:stCondLst>
                                    <p:cond delay="0"/>
                                  </p:stCondLst>
                                  <p:childTnLst>
                                    <p:set>
                                      <p:cBhvr>
                                        <p:cTn id="63" dur="1" fill="hold">
                                          <p:stCondLst>
                                            <p:cond delay="0"/>
                                          </p:stCondLst>
                                        </p:cTn>
                                        <p:tgtEl>
                                          <p:spTgt spid="240643">
                                            <p:txEl>
                                              <p:pRg st="6" end="6"/>
                                            </p:txEl>
                                          </p:spTgt>
                                        </p:tgtEl>
                                        <p:attrNameLst>
                                          <p:attrName>style.visibility</p:attrName>
                                        </p:attrNameLst>
                                      </p:cBhvr>
                                      <p:to>
                                        <p:strVal val="visible"/>
                                      </p:to>
                                    </p:set>
                                    <p:animEffect transition="in" filter="dissolve">
                                      <p:cBhvr>
                                        <p:cTn id="64" dur="500"/>
                                        <p:tgtEl>
                                          <p:spTgt spid="240643">
                                            <p:txEl>
                                              <p:pRg st="6" end="6"/>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9" presetClass="entr" presetSubtype="0" fill="hold" nodeType="clickEffect">
                                  <p:stCondLst>
                                    <p:cond delay="0"/>
                                  </p:stCondLst>
                                  <p:childTnLst>
                                    <p:set>
                                      <p:cBhvr>
                                        <p:cTn id="68" dur="1" fill="hold">
                                          <p:stCondLst>
                                            <p:cond delay="0"/>
                                          </p:stCondLst>
                                        </p:cTn>
                                        <p:tgtEl>
                                          <p:spTgt spid="240643">
                                            <p:txEl>
                                              <p:pRg st="7" end="7"/>
                                            </p:txEl>
                                          </p:spTgt>
                                        </p:tgtEl>
                                        <p:attrNameLst>
                                          <p:attrName>style.visibility</p:attrName>
                                        </p:attrNameLst>
                                      </p:cBhvr>
                                      <p:to>
                                        <p:strVal val="visible"/>
                                      </p:to>
                                    </p:set>
                                    <p:animEffect transition="in" filter="dissolve">
                                      <p:cBhvr>
                                        <p:cTn id="69" dur="500"/>
                                        <p:tgtEl>
                                          <p:spTgt spid="240643">
                                            <p:txEl>
                                              <p:pRg st="7" end="7"/>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9" presetClass="entr" presetSubtype="0" fill="hold" nodeType="clickEffect">
                                  <p:stCondLst>
                                    <p:cond delay="0"/>
                                  </p:stCondLst>
                                  <p:childTnLst>
                                    <p:set>
                                      <p:cBhvr>
                                        <p:cTn id="73" dur="1" fill="hold">
                                          <p:stCondLst>
                                            <p:cond delay="0"/>
                                          </p:stCondLst>
                                        </p:cTn>
                                        <p:tgtEl>
                                          <p:spTgt spid="240643">
                                            <p:txEl>
                                              <p:pRg st="8" end="8"/>
                                            </p:txEl>
                                          </p:spTgt>
                                        </p:tgtEl>
                                        <p:attrNameLst>
                                          <p:attrName>style.visibility</p:attrName>
                                        </p:attrNameLst>
                                      </p:cBhvr>
                                      <p:to>
                                        <p:strVal val="visible"/>
                                      </p:to>
                                    </p:set>
                                    <p:animEffect transition="in" filter="dissolve">
                                      <p:cBhvr>
                                        <p:cTn id="74" dur="500"/>
                                        <p:tgtEl>
                                          <p:spTgt spid="240643">
                                            <p:txEl>
                                              <p:pRg st="8" end="8"/>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9" presetClass="entr" presetSubtype="0" fill="hold" nodeType="clickEffect">
                                  <p:stCondLst>
                                    <p:cond delay="0"/>
                                  </p:stCondLst>
                                  <p:childTnLst>
                                    <p:set>
                                      <p:cBhvr>
                                        <p:cTn id="78" dur="1" fill="hold">
                                          <p:stCondLst>
                                            <p:cond delay="0"/>
                                          </p:stCondLst>
                                        </p:cTn>
                                        <p:tgtEl>
                                          <p:spTgt spid="240643">
                                            <p:txEl>
                                              <p:pRg st="9" end="9"/>
                                            </p:txEl>
                                          </p:spTgt>
                                        </p:tgtEl>
                                        <p:attrNameLst>
                                          <p:attrName>style.visibility</p:attrName>
                                        </p:attrNameLst>
                                      </p:cBhvr>
                                      <p:to>
                                        <p:strVal val="visible"/>
                                      </p:to>
                                    </p:set>
                                    <p:animEffect transition="in" filter="dissolve">
                                      <p:cBhvr>
                                        <p:cTn id="79" dur="500"/>
                                        <p:tgtEl>
                                          <p:spTgt spid="24064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80" fill="hold" display="0">
                  <p:stCondLst>
                    <p:cond delay="indefinite"/>
                  </p:stCondLst>
                  <p:endCondLst>
                    <p:cond evt="onPrev" delay="0">
                      <p:tgtEl>
                        <p:sldTgt/>
                      </p:tgtEl>
                    </p:cond>
                    <p:cond evt="onStopAudio" delay="0">
                      <p:tgtEl>
                        <p:sldTgt/>
                      </p:tgtEl>
                    </p:cond>
                  </p:endCondLst>
                </p:cTn>
                <p:tgtEl>
                  <p:spTgt spid="17"/>
                </p:tgtEl>
              </p:cMediaNode>
            </p:audio>
          </p:childTnLst>
        </p:cTn>
      </p:par>
    </p:tnLst>
    <p:bldLst>
      <p:bldP spid="240656" grpId="0" animBg="1"/>
      <p:bldP spid="240655" grpId="0" animBg="1"/>
      <p:bldP spid="27" grpId="0" animBg="1"/>
      <p:bldP spid="27" grpId="1" animBg="1"/>
      <p:bldP spid="28" grpId="0" animBg="1"/>
      <p:bldP spid="28" grpId="1" animBg="1"/>
      <p:bldP spid="29" grpId="0" animBg="1"/>
      <p:bldP spid="29" grpId="1" animBg="1"/>
      <p:bldP spid="30" grpId="0" animBg="1"/>
      <p:bldP spid="30" grpId="1"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8" name="TextBox 3"/>
          <p:cNvSpPr txBox="1">
            <a:spLocks noChangeArrowheads="1"/>
          </p:cNvSpPr>
          <p:nvPr/>
        </p:nvSpPr>
        <p:spPr bwMode="auto">
          <a:xfrm>
            <a:off x="0" y="5105400"/>
            <a:ext cx="2514600" cy="1155700"/>
          </a:xfrm>
          <a:prstGeom prst="rect">
            <a:avLst/>
          </a:prstGeom>
          <a:noFill/>
          <a:ln w="9525">
            <a:noFill/>
            <a:miter lim="800000"/>
            <a:headEnd/>
            <a:tailEnd/>
          </a:ln>
        </p:spPr>
        <p:txBody>
          <a:bodyPr>
            <a:spAutoFit/>
          </a:bodyPr>
          <a:lstStyle/>
          <a:p>
            <a:pPr algn="ctr" eaLnBrk="0" hangingPunct="0"/>
            <a:r>
              <a:rPr lang="en-US"/>
              <a:t>N=2,000</a:t>
            </a:r>
          </a:p>
          <a:p>
            <a:pPr algn="ctr" eaLnBrk="0" hangingPunct="0"/>
            <a:r>
              <a:rPr lang="en-US"/>
              <a:t>g=7</a:t>
            </a:r>
          </a:p>
          <a:p>
            <a:pPr algn="ctr" eaLnBrk="0" hangingPunct="0"/>
            <a:r>
              <a:rPr lang="en-US">
                <a:sym typeface="Symbol" pitchFamily="18" charset="2"/>
              </a:rPr>
              <a:t>=0.2</a:t>
            </a:r>
          </a:p>
          <a:p>
            <a:pPr algn="ctr" eaLnBrk="0" hangingPunct="0"/>
            <a:r>
              <a:rPr lang="en-US">
                <a:sym typeface="Symbol" pitchFamily="18" charset="2"/>
              </a:rPr>
              <a:t>n=38,864</a:t>
            </a:r>
            <a:r>
              <a:rPr lang="en-US"/>
              <a:t> </a:t>
            </a:r>
          </a:p>
          <a:p>
            <a:pPr algn="ctr" eaLnBrk="0" hangingPunct="0"/>
            <a:r>
              <a:rPr lang="en-US"/>
              <a:t>r=10</a:t>
            </a:r>
            <a:r>
              <a:rPr lang="en-US" baseline="30000"/>
              <a:t>-8</a:t>
            </a:r>
          </a:p>
        </p:txBody>
      </p:sp>
      <p:sp>
        <p:nvSpPr>
          <p:cNvPr id="34819" name="Rectangle 5"/>
          <p:cNvSpPr>
            <a:spLocks noChangeArrowheads="1"/>
          </p:cNvSpPr>
          <p:nvPr/>
        </p:nvSpPr>
        <p:spPr bwMode="auto">
          <a:xfrm>
            <a:off x="228600" y="214313"/>
            <a:ext cx="8915400" cy="852487"/>
          </a:xfrm>
          <a:prstGeom prst="rect">
            <a:avLst/>
          </a:prstGeom>
          <a:noFill/>
          <a:ln w="9525">
            <a:noFill/>
            <a:miter lim="800000"/>
            <a:headEnd/>
            <a:tailEnd/>
          </a:ln>
        </p:spPr>
        <p:txBody>
          <a:bodyPr anchor="b"/>
          <a:lstStyle/>
          <a:p>
            <a:r>
              <a:rPr lang="en-US" sz="3600">
                <a:solidFill>
                  <a:schemeClr val="tx2"/>
                </a:solidFill>
              </a:rPr>
              <a:t>Window size effect </a:t>
            </a:r>
          </a:p>
        </p:txBody>
      </p:sp>
      <p:pic>
        <p:nvPicPr>
          <p:cNvPr id="34820" name="Picture 6">
            <a:hlinkClick r:id="rId4" action="ppaction://hlinksldjump" tooltip="Closer ancestral populations benefit from longer window size for accurate predictions."/>
          </p:cNvPr>
          <p:cNvPicPr>
            <a:picLocks noChangeAspect="1" noChangeArrowheads="1"/>
          </p:cNvPicPr>
          <p:nvPr/>
        </p:nvPicPr>
        <p:blipFill>
          <a:blip r:embed="rId5" cstate="print"/>
          <a:srcRect/>
          <a:stretch>
            <a:fillRect/>
          </a:stretch>
        </p:blipFill>
        <p:spPr bwMode="auto">
          <a:xfrm>
            <a:off x="1676400" y="1549400"/>
            <a:ext cx="7010400" cy="4699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193C4F32-5F53-4DA8-A041-9089F3E61399}" type="slidenum">
              <a:rPr lang="en-US" smtClean="0"/>
              <a:pPr>
                <a:defRPr/>
              </a:pPr>
              <a:t>39</a:t>
            </a:fld>
            <a:endParaRPr lang="en-US"/>
          </a:p>
        </p:txBody>
      </p:sp>
      <p:pic>
        <p:nvPicPr>
          <p:cNvPr id="6" name="Kennedy_V3.pptx715.wav">
            <a:hlinkClick r:id="" action="ppaction://media"/>
          </p:cNvPr>
          <p:cNvPicPr>
            <a:picLocks noRot="1" noChangeAspect="1"/>
          </p:cNvPicPr>
          <p:nvPr>
            <a:audioFile r:link="rId1"/>
          </p:nvPr>
        </p:nvPicPr>
        <p:blipFill>
          <a:blip r:embed="rId6" cstate="print"/>
          <a:stretch>
            <a:fillRect/>
          </a:stretch>
        </p:blipFill>
        <p:spPr>
          <a:xfrm>
            <a:off x="8696325" y="6410325"/>
            <a:ext cx="304800" cy="304800"/>
          </a:xfrm>
          <a:prstGeom prst="rect">
            <a:avLst/>
          </a:prstGeom>
        </p:spPr>
      </p:pic>
    </p:spTree>
  </p:cSld>
  <p:clrMapOvr>
    <a:masterClrMapping/>
  </p:clrMapOvr>
  <p:transition advTm="57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3"/>
          <p:cNvSpPr>
            <a:spLocks noGrp="1" noChangeArrowheads="1"/>
          </p:cNvSpPr>
          <p:nvPr>
            <p:ph type="title"/>
          </p:nvPr>
        </p:nvSpPr>
        <p:spPr>
          <a:xfrm>
            <a:off x="1143000" y="228600"/>
            <a:ext cx="7696200" cy="1285875"/>
          </a:xfrm>
        </p:spPr>
        <p:txBody>
          <a:bodyPr/>
          <a:lstStyle/>
          <a:p>
            <a:r>
              <a:rPr lang="en-US" dirty="0" smtClean="0"/>
              <a:t>Genotype Error Detection-</a:t>
            </a:r>
            <a:br>
              <a:rPr lang="en-US" dirty="0" smtClean="0"/>
            </a:br>
            <a:r>
              <a:rPr lang="en-US" dirty="0" smtClean="0"/>
              <a:t>SNP Genotypes</a:t>
            </a:r>
          </a:p>
        </p:txBody>
      </p:sp>
      <p:sp>
        <p:nvSpPr>
          <p:cNvPr id="47107" name="Rectangle 4"/>
          <p:cNvSpPr>
            <a:spLocks noGrp="1" noChangeArrowheads="1"/>
          </p:cNvSpPr>
          <p:nvPr>
            <p:ph idx="1"/>
          </p:nvPr>
        </p:nvSpPr>
        <p:spPr>
          <a:xfrm>
            <a:off x="304800" y="2057400"/>
            <a:ext cx="8610600" cy="2819400"/>
          </a:xfrm>
        </p:spPr>
        <p:txBody>
          <a:bodyPr/>
          <a:lstStyle/>
          <a:p>
            <a:pPr>
              <a:spcBef>
                <a:spcPct val="30000"/>
              </a:spcBef>
            </a:pPr>
            <a:r>
              <a:rPr lang="en-US" sz="2000" b="1" dirty="0" smtClean="0">
                <a:solidFill>
                  <a:srgbClr val="FF0000"/>
                </a:solidFill>
              </a:rPr>
              <a:t>Diploid:</a:t>
            </a:r>
            <a:r>
              <a:rPr lang="en-US" sz="2000" dirty="0" smtClean="0"/>
              <a:t> two haplotypes for each chromosome</a:t>
            </a:r>
          </a:p>
          <a:p>
            <a:pPr lvl="1">
              <a:spcBef>
                <a:spcPct val="30000"/>
              </a:spcBef>
            </a:pPr>
            <a:r>
              <a:rPr lang="en-US" sz="1900" dirty="0" smtClean="0"/>
              <a:t>One inherited from mother and one from father</a:t>
            </a:r>
            <a:endParaRPr lang="en-US" sz="1700" dirty="0" smtClean="0">
              <a:solidFill>
                <a:srgbClr val="FF0000"/>
              </a:solidFill>
            </a:endParaRPr>
          </a:p>
          <a:p>
            <a:pPr>
              <a:spcBef>
                <a:spcPct val="30000"/>
              </a:spcBef>
            </a:pPr>
            <a:r>
              <a:rPr lang="en-US" sz="2000" b="1" dirty="0" smtClean="0">
                <a:solidFill>
                  <a:srgbClr val="FF0000"/>
                </a:solidFill>
              </a:rPr>
              <a:t>Multilocus Genotype:</a:t>
            </a:r>
            <a:r>
              <a:rPr lang="en-US" sz="2000" dirty="0" smtClean="0"/>
              <a:t> description of alleles on both chromosomes</a:t>
            </a:r>
          </a:p>
          <a:p>
            <a:pPr lvl="1">
              <a:spcBef>
                <a:spcPct val="30000"/>
              </a:spcBef>
            </a:pPr>
            <a:r>
              <a:rPr lang="en-US" sz="1900" dirty="0" smtClean="0"/>
              <a:t>0/1/2 vector: 0 (2) - both chromosomes contain the major (minor) allele; 1  - the chromosomes contain different alleles</a:t>
            </a:r>
          </a:p>
          <a:p>
            <a:pPr lvl="1">
              <a:spcBef>
                <a:spcPct val="30000"/>
              </a:spcBef>
            </a:pPr>
            <a:endParaRPr lang="en-US" sz="1900" dirty="0" smtClean="0"/>
          </a:p>
          <a:p>
            <a:pPr lvl="1">
              <a:spcBef>
                <a:spcPct val="30000"/>
              </a:spcBef>
            </a:pPr>
            <a:endParaRPr lang="en-US" sz="1900" dirty="0" smtClean="0"/>
          </a:p>
          <a:p>
            <a:pPr lvl="1">
              <a:spcBef>
                <a:spcPct val="30000"/>
              </a:spcBef>
            </a:pPr>
            <a:endParaRPr lang="en-US" sz="1900" dirty="0" smtClean="0"/>
          </a:p>
          <a:p>
            <a:pPr lvl="1">
              <a:spcBef>
                <a:spcPct val="30000"/>
              </a:spcBef>
            </a:pPr>
            <a:endParaRPr lang="en-US" sz="1900" dirty="0" smtClean="0"/>
          </a:p>
          <a:p>
            <a:pPr lvl="1">
              <a:spcBef>
                <a:spcPct val="30000"/>
              </a:spcBef>
            </a:pPr>
            <a:endParaRPr lang="en-US" sz="1900" dirty="0" smtClean="0"/>
          </a:p>
          <a:p>
            <a:pPr>
              <a:spcBef>
                <a:spcPct val="30000"/>
              </a:spcBef>
            </a:pPr>
            <a:r>
              <a:rPr lang="en-US" altLang="zh-CN" sz="2000" dirty="0" smtClean="0">
                <a:ea typeface="宋体" pitchFamily="2" charset="-122"/>
                <a:sym typeface="Wingdings" pitchFamily="2" charset="2"/>
              </a:rPr>
              <a:t>SNP Genotypes are critical to Disease-Gene Mapping</a:t>
            </a:r>
          </a:p>
          <a:p>
            <a:pPr>
              <a:spcBef>
                <a:spcPct val="30000"/>
              </a:spcBef>
              <a:buNone/>
            </a:pPr>
            <a:endParaRPr lang="en-US" sz="2300" dirty="0" smtClean="0"/>
          </a:p>
        </p:txBody>
      </p:sp>
      <p:sp>
        <p:nvSpPr>
          <p:cNvPr id="47108" name="Line 5"/>
          <p:cNvSpPr>
            <a:spLocks noChangeShapeType="1"/>
          </p:cNvSpPr>
          <p:nvPr/>
        </p:nvSpPr>
        <p:spPr bwMode="auto">
          <a:xfrm>
            <a:off x="2743200" y="6019800"/>
            <a:ext cx="2133600" cy="0"/>
          </a:xfrm>
          <a:prstGeom prst="line">
            <a:avLst/>
          </a:prstGeom>
          <a:noFill/>
          <a:ln w="9525">
            <a:noFill/>
            <a:round/>
            <a:headEnd/>
            <a:tailEnd/>
          </a:ln>
        </p:spPr>
        <p:txBody>
          <a:bodyPr/>
          <a:lstStyle/>
          <a:p>
            <a:endParaRPr lang="en-US"/>
          </a:p>
        </p:txBody>
      </p:sp>
      <p:grpSp>
        <p:nvGrpSpPr>
          <p:cNvPr id="47109" name="Group 15"/>
          <p:cNvGrpSpPr>
            <a:grpSpLocks/>
          </p:cNvGrpSpPr>
          <p:nvPr/>
        </p:nvGrpSpPr>
        <p:grpSpPr bwMode="auto">
          <a:xfrm>
            <a:off x="381000" y="3962400"/>
            <a:ext cx="8382000" cy="1676400"/>
            <a:chOff x="288" y="3024"/>
            <a:chExt cx="5280" cy="1056"/>
          </a:xfrm>
        </p:grpSpPr>
        <p:sp>
          <p:nvSpPr>
            <p:cNvPr id="47110" name="Rectangle 2"/>
            <p:cNvSpPr>
              <a:spLocks noChangeArrowheads="1"/>
            </p:cNvSpPr>
            <p:nvPr/>
          </p:nvSpPr>
          <p:spPr bwMode="auto">
            <a:xfrm>
              <a:off x="288" y="3024"/>
              <a:ext cx="5280" cy="1056"/>
            </a:xfrm>
            <a:prstGeom prst="rect">
              <a:avLst/>
            </a:prstGeom>
            <a:solidFill>
              <a:srgbClr val="FFCC99">
                <a:alpha val="25098"/>
              </a:srgbClr>
            </a:solidFill>
            <a:ln w="9525">
              <a:solidFill>
                <a:schemeClr val="tx1"/>
              </a:solidFill>
              <a:miter lim="800000"/>
              <a:headEnd/>
              <a:tailEnd/>
            </a:ln>
          </p:spPr>
          <p:txBody>
            <a:bodyPr wrap="none" anchor="ctr"/>
            <a:lstStyle/>
            <a:p>
              <a:pPr eaLnBrk="0" hangingPunct="0"/>
              <a:endParaRPr lang="en-US"/>
            </a:p>
          </p:txBody>
        </p:sp>
        <p:grpSp>
          <p:nvGrpSpPr>
            <p:cNvPr id="47111" name="Group 6"/>
            <p:cNvGrpSpPr>
              <a:grpSpLocks/>
            </p:cNvGrpSpPr>
            <p:nvPr/>
          </p:nvGrpSpPr>
          <p:grpSpPr bwMode="auto">
            <a:xfrm>
              <a:off x="1056" y="3120"/>
              <a:ext cx="1536" cy="892"/>
              <a:chOff x="1536" y="3168"/>
              <a:chExt cx="1536" cy="892"/>
            </a:xfrm>
          </p:grpSpPr>
          <p:sp>
            <p:nvSpPr>
              <p:cNvPr id="47117" name="Text Box 7"/>
              <p:cNvSpPr txBox="1">
                <a:spLocks noChangeArrowheads="1"/>
              </p:cNvSpPr>
              <p:nvPr/>
            </p:nvSpPr>
            <p:spPr bwMode="auto">
              <a:xfrm>
                <a:off x="1824" y="3168"/>
                <a:ext cx="1214" cy="892"/>
              </a:xfrm>
              <a:prstGeom prst="rect">
                <a:avLst/>
              </a:prstGeom>
              <a:noFill/>
              <a:ln w="9525" algn="ctr">
                <a:noFill/>
                <a:miter lim="800000"/>
                <a:headEnd/>
                <a:tailEnd/>
              </a:ln>
            </p:spPr>
            <p:txBody>
              <a:bodyPr wrap="none">
                <a:spAutoFit/>
              </a:bodyPr>
              <a:lstStyle/>
              <a:p>
                <a:pPr marL="533400" indent="-533400" eaLnBrk="0" hangingPunct="0">
                  <a:lnSpc>
                    <a:spcPct val="90000"/>
                  </a:lnSpc>
                  <a:spcBef>
                    <a:spcPct val="20000"/>
                  </a:spcBef>
                  <a:buClr>
                    <a:srgbClr val="CC3300"/>
                  </a:buClr>
                  <a:buSzPct val="70000"/>
                  <a:buFont typeface="Wingdings" pitchFamily="2" charset="2"/>
                  <a:buNone/>
                </a:pPr>
                <a:r>
                  <a:rPr lang="en-US" sz="2800" dirty="0"/>
                  <a:t>0</a:t>
                </a:r>
                <a:r>
                  <a:rPr lang="en-US" sz="2800" dirty="0">
                    <a:solidFill>
                      <a:srgbClr val="FF0000"/>
                    </a:solidFill>
                  </a:rPr>
                  <a:t>1</a:t>
                </a:r>
                <a:r>
                  <a:rPr lang="en-US" sz="2800" dirty="0"/>
                  <a:t>1</a:t>
                </a:r>
                <a:r>
                  <a:rPr lang="en-US" sz="2800" dirty="0">
                    <a:solidFill>
                      <a:srgbClr val="FF0000"/>
                    </a:solidFill>
                  </a:rPr>
                  <a:t>0</a:t>
                </a:r>
                <a:r>
                  <a:rPr lang="en-US" sz="2800" dirty="0"/>
                  <a:t>00</a:t>
                </a:r>
                <a:r>
                  <a:rPr lang="en-US" sz="2800" dirty="0">
                    <a:solidFill>
                      <a:srgbClr val="FF0000"/>
                    </a:solidFill>
                  </a:rPr>
                  <a:t>1</a:t>
                </a:r>
                <a:r>
                  <a:rPr lang="en-US" sz="2800" dirty="0"/>
                  <a:t>10</a:t>
                </a:r>
              </a:p>
              <a:p>
                <a:pPr marL="533400" indent="-533400" eaLnBrk="0" hangingPunct="0">
                  <a:lnSpc>
                    <a:spcPct val="90000"/>
                  </a:lnSpc>
                  <a:spcBef>
                    <a:spcPct val="20000"/>
                  </a:spcBef>
                  <a:buClr>
                    <a:srgbClr val="CC3300"/>
                  </a:buClr>
                  <a:buSzPct val="70000"/>
                  <a:buFont typeface="Wingdings" pitchFamily="2" charset="2"/>
                  <a:buNone/>
                </a:pPr>
                <a:r>
                  <a:rPr lang="en-US" sz="2800" dirty="0"/>
                  <a:t>0</a:t>
                </a:r>
                <a:r>
                  <a:rPr lang="en-US" sz="2800" dirty="0">
                    <a:solidFill>
                      <a:srgbClr val="FF0000"/>
                    </a:solidFill>
                  </a:rPr>
                  <a:t>0</a:t>
                </a:r>
                <a:r>
                  <a:rPr lang="en-US" sz="2800" dirty="0"/>
                  <a:t>1</a:t>
                </a:r>
                <a:r>
                  <a:rPr lang="en-US" sz="2800" dirty="0">
                    <a:solidFill>
                      <a:srgbClr val="FF0000"/>
                    </a:solidFill>
                  </a:rPr>
                  <a:t>1</a:t>
                </a:r>
                <a:r>
                  <a:rPr lang="en-US" sz="2800" dirty="0"/>
                  <a:t>00</a:t>
                </a:r>
                <a:r>
                  <a:rPr lang="en-US" sz="2800" dirty="0">
                    <a:solidFill>
                      <a:srgbClr val="FF0000"/>
                    </a:solidFill>
                  </a:rPr>
                  <a:t>0</a:t>
                </a:r>
                <a:r>
                  <a:rPr lang="en-US" sz="2800" dirty="0"/>
                  <a:t>10</a:t>
                </a:r>
              </a:p>
              <a:p>
                <a:pPr marL="533400" indent="-533400" eaLnBrk="0" hangingPunct="0">
                  <a:lnSpc>
                    <a:spcPct val="90000"/>
                  </a:lnSpc>
                  <a:spcBef>
                    <a:spcPct val="20000"/>
                  </a:spcBef>
                  <a:buClr>
                    <a:srgbClr val="CC3300"/>
                  </a:buClr>
                  <a:buSzPct val="70000"/>
                  <a:buFont typeface="Wingdings" pitchFamily="2" charset="2"/>
                  <a:buNone/>
                </a:pPr>
                <a:r>
                  <a:rPr lang="en-US" sz="2800" dirty="0" smtClean="0"/>
                  <a:t>0</a:t>
                </a:r>
                <a:r>
                  <a:rPr lang="en-US" sz="2800" dirty="0" smtClean="0">
                    <a:solidFill>
                      <a:srgbClr val="FF0000"/>
                    </a:solidFill>
                  </a:rPr>
                  <a:t>1</a:t>
                </a:r>
                <a:r>
                  <a:rPr lang="en-US" sz="2800" dirty="0" smtClean="0"/>
                  <a:t>2</a:t>
                </a:r>
                <a:r>
                  <a:rPr lang="en-US" sz="2800" dirty="0" smtClean="0">
                    <a:solidFill>
                      <a:srgbClr val="FF0000"/>
                    </a:solidFill>
                  </a:rPr>
                  <a:t>1</a:t>
                </a:r>
                <a:r>
                  <a:rPr lang="en-US" sz="2800" dirty="0" smtClean="0"/>
                  <a:t>00</a:t>
                </a:r>
                <a:r>
                  <a:rPr lang="en-US" sz="2800" dirty="0" smtClean="0">
                    <a:solidFill>
                      <a:srgbClr val="FF0000"/>
                    </a:solidFill>
                  </a:rPr>
                  <a:t>12</a:t>
                </a:r>
                <a:r>
                  <a:rPr lang="en-US" sz="2800" dirty="0" smtClean="0"/>
                  <a:t>0</a:t>
                </a:r>
                <a:endParaRPr lang="en-US" sz="2800" dirty="0"/>
              </a:p>
            </p:txBody>
          </p:sp>
          <p:sp>
            <p:nvSpPr>
              <p:cNvPr id="47118" name="Text Box 8"/>
              <p:cNvSpPr txBox="1">
                <a:spLocks noChangeArrowheads="1"/>
              </p:cNvSpPr>
              <p:nvPr/>
            </p:nvSpPr>
            <p:spPr bwMode="auto">
              <a:xfrm>
                <a:off x="1536" y="3456"/>
                <a:ext cx="279" cy="300"/>
              </a:xfrm>
              <a:prstGeom prst="rect">
                <a:avLst/>
              </a:prstGeom>
              <a:noFill/>
              <a:ln w="9525" algn="ctr">
                <a:noFill/>
                <a:miter lim="800000"/>
                <a:headEnd/>
                <a:tailEnd/>
              </a:ln>
            </p:spPr>
            <p:txBody>
              <a:bodyPr wrap="none">
                <a:spAutoFit/>
              </a:bodyPr>
              <a:lstStyle/>
              <a:p>
                <a:pPr marL="533400" indent="-533400" eaLnBrk="0" hangingPunct="0">
                  <a:lnSpc>
                    <a:spcPct val="90000"/>
                  </a:lnSpc>
                  <a:spcBef>
                    <a:spcPct val="20000"/>
                  </a:spcBef>
                  <a:buClr>
                    <a:srgbClr val="CC3300"/>
                  </a:buClr>
                  <a:buSzPct val="70000"/>
                  <a:buFont typeface="Wingdings" pitchFamily="2" charset="2"/>
                  <a:buNone/>
                </a:pPr>
                <a:r>
                  <a:rPr lang="en-US" sz="2800"/>
                  <a:t>+</a:t>
                </a:r>
              </a:p>
            </p:txBody>
          </p:sp>
          <p:sp>
            <p:nvSpPr>
              <p:cNvPr id="47119" name="Line 9"/>
              <p:cNvSpPr>
                <a:spLocks noChangeShapeType="1"/>
              </p:cNvSpPr>
              <p:nvPr/>
            </p:nvSpPr>
            <p:spPr bwMode="auto">
              <a:xfrm>
                <a:off x="1776" y="3744"/>
                <a:ext cx="1296" cy="0"/>
              </a:xfrm>
              <a:prstGeom prst="line">
                <a:avLst/>
              </a:prstGeom>
              <a:noFill/>
              <a:ln w="22225">
                <a:solidFill>
                  <a:schemeClr val="tx1"/>
                </a:solidFill>
                <a:round/>
                <a:headEnd/>
                <a:tailEnd/>
              </a:ln>
            </p:spPr>
            <p:txBody>
              <a:bodyPr/>
              <a:lstStyle/>
              <a:p>
                <a:endParaRPr lang="en-US"/>
              </a:p>
            </p:txBody>
          </p:sp>
        </p:grpSp>
        <p:sp>
          <p:nvSpPr>
            <p:cNvPr id="47112" name="Text Box 10"/>
            <p:cNvSpPr txBox="1">
              <a:spLocks noChangeArrowheads="1"/>
            </p:cNvSpPr>
            <p:nvPr/>
          </p:nvSpPr>
          <p:spPr bwMode="auto">
            <a:xfrm>
              <a:off x="3168" y="3264"/>
              <a:ext cx="2184" cy="231"/>
            </a:xfrm>
            <a:prstGeom prst="rect">
              <a:avLst/>
            </a:prstGeom>
            <a:noFill/>
            <a:ln w="9525" algn="ctr">
              <a:noFill/>
              <a:miter lim="800000"/>
              <a:headEnd/>
              <a:tailEnd/>
            </a:ln>
          </p:spPr>
          <p:txBody>
            <a:bodyPr wrap="none">
              <a:spAutoFit/>
            </a:bodyPr>
            <a:lstStyle/>
            <a:p>
              <a:pPr marL="533400" indent="-533400" eaLnBrk="0" hangingPunct="0">
                <a:lnSpc>
                  <a:spcPct val="90000"/>
                </a:lnSpc>
                <a:spcBef>
                  <a:spcPct val="20000"/>
                </a:spcBef>
                <a:buClr>
                  <a:srgbClr val="CC3300"/>
                </a:buClr>
                <a:buSzPct val="70000"/>
                <a:buFont typeface="Wingdings" pitchFamily="2" charset="2"/>
                <a:buNone/>
              </a:pPr>
              <a:r>
                <a:rPr lang="en-US" sz="2000" dirty="0"/>
                <a:t>two haplotypes per individual</a:t>
              </a:r>
            </a:p>
          </p:txBody>
        </p:sp>
        <p:sp>
          <p:nvSpPr>
            <p:cNvPr id="47113" name="Text Box 11"/>
            <p:cNvSpPr txBox="1">
              <a:spLocks noChangeArrowheads="1"/>
            </p:cNvSpPr>
            <p:nvPr/>
          </p:nvSpPr>
          <p:spPr bwMode="auto">
            <a:xfrm>
              <a:off x="3192" y="3705"/>
              <a:ext cx="770" cy="231"/>
            </a:xfrm>
            <a:prstGeom prst="rect">
              <a:avLst/>
            </a:prstGeom>
            <a:noFill/>
            <a:ln w="9525" algn="ctr">
              <a:noFill/>
              <a:miter lim="800000"/>
              <a:headEnd/>
              <a:tailEnd/>
            </a:ln>
          </p:spPr>
          <p:txBody>
            <a:bodyPr wrap="none">
              <a:spAutoFit/>
            </a:bodyPr>
            <a:lstStyle/>
            <a:p>
              <a:pPr marL="533400" indent="-533400" eaLnBrk="0" hangingPunct="0">
                <a:lnSpc>
                  <a:spcPct val="90000"/>
                </a:lnSpc>
                <a:spcBef>
                  <a:spcPct val="20000"/>
                </a:spcBef>
                <a:buClr>
                  <a:srgbClr val="CC3300"/>
                </a:buClr>
                <a:buSzPct val="70000"/>
                <a:buFont typeface="Wingdings" pitchFamily="2" charset="2"/>
                <a:buNone/>
              </a:pPr>
              <a:r>
                <a:rPr lang="en-US" sz="2000"/>
                <a:t>genotype</a:t>
              </a:r>
            </a:p>
          </p:txBody>
        </p:sp>
        <p:sp>
          <p:nvSpPr>
            <p:cNvPr id="47114" name="Line 12"/>
            <p:cNvSpPr>
              <a:spLocks noChangeShapeType="1"/>
            </p:cNvSpPr>
            <p:nvPr/>
          </p:nvSpPr>
          <p:spPr bwMode="auto">
            <a:xfrm flipH="1" flipV="1">
              <a:off x="2591" y="3262"/>
              <a:ext cx="529" cy="146"/>
            </a:xfrm>
            <a:prstGeom prst="line">
              <a:avLst/>
            </a:prstGeom>
            <a:noFill/>
            <a:ln w="15875">
              <a:solidFill>
                <a:schemeClr val="tx1"/>
              </a:solidFill>
              <a:round/>
              <a:headEnd/>
              <a:tailEnd type="triangle" w="lg" len="lg"/>
            </a:ln>
          </p:spPr>
          <p:txBody>
            <a:bodyPr/>
            <a:lstStyle/>
            <a:p>
              <a:endParaRPr lang="en-US"/>
            </a:p>
          </p:txBody>
        </p:sp>
        <p:sp>
          <p:nvSpPr>
            <p:cNvPr id="47115" name="Line 13"/>
            <p:cNvSpPr>
              <a:spLocks noChangeShapeType="1"/>
            </p:cNvSpPr>
            <p:nvPr/>
          </p:nvSpPr>
          <p:spPr bwMode="auto">
            <a:xfrm flipH="1">
              <a:off x="2592" y="3408"/>
              <a:ext cx="528" cy="192"/>
            </a:xfrm>
            <a:prstGeom prst="line">
              <a:avLst/>
            </a:prstGeom>
            <a:noFill/>
            <a:ln w="15875">
              <a:solidFill>
                <a:schemeClr val="tx1"/>
              </a:solidFill>
              <a:round/>
              <a:headEnd/>
              <a:tailEnd type="triangle" w="lg" len="lg"/>
            </a:ln>
          </p:spPr>
          <p:txBody>
            <a:bodyPr/>
            <a:lstStyle/>
            <a:p>
              <a:endParaRPr lang="en-US"/>
            </a:p>
          </p:txBody>
        </p:sp>
        <p:sp>
          <p:nvSpPr>
            <p:cNvPr id="47116" name="Line 14"/>
            <p:cNvSpPr>
              <a:spLocks noChangeShapeType="1"/>
            </p:cNvSpPr>
            <p:nvPr/>
          </p:nvSpPr>
          <p:spPr bwMode="auto">
            <a:xfrm flipH="1" flipV="1">
              <a:off x="2688" y="3840"/>
              <a:ext cx="480" cy="0"/>
            </a:xfrm>
            <a:prstGeom prst="line">
              <a:avLst/>
            </a:prstGeom>
            <a:noFill/>
            <a:ln w="15875">
              <a:solidFill>
                <a:schemeClr val="tx1"/>
              </a:solidFill>
              <a:round/>
              <a:headEnd/>
              <a:tailEnd type="triangle" w="lg" len="lg"/>
            </a:ln>
          </p:spPr>
          <p:txBody>
            <a:bodyPr/>
            <a:lstStyle/>
            <a:p>
              <a:endParaRPr lang="en-US"/>
            </a:p>
          </p:txBody>
        </p:sp>
      </p:grpSp>
      <p:sp>
        <p:nvSpPr>
          <p:cNvPr id="16" name="Slide Number Placeholder 15"/>
          <p:cNvSpPr>
            <a:spLocks noGrp="1"/>
          </p:cNvSpPr>
          <p:nvPr>
            <p:ph type="sldNum" sz="quarter" idx="12"/>
          </p:nvPr>
        </p:nvSpPr>
        <p:spPr/>
        <p:txBody>
          <a:bodyPr/>
          <a:lstStyle/>
          <a:p>
            <a:pPr>
              <a:defRPr/>
            </a:pPr>
            <a:fld id="{33F715B6-B6C2-4407-8CFF-EAACF463792E}" type="slidenum">
              <a:rPr lang="en-US" smtClean="0"/>
              <a:pPr>
                <a:defRPr/>
              </a:pPr>
              <a:t>4</a:t>
            </a:fld>
            <a:endParaRPr lang="en-US"/>
          </a:p>
        </p:txBody>
      </p:sp>
      <p:pic>
        <p:nvPicPr>
          <p:cNvPr id="17" name="Kennedy_V3.pptx456.wav">
            <a:hlinkClick r:id="" action="ppaction://media"/>
          </p:cNvPr>
          <p:cNvPicPr>
            <a:picLocks noRot="1" noChangeAspect="1"/>
          </p:cNvPicPr>
          <p:nvPr>
            <a:audioFile r:link="rId1"/>
          </p:nvPr>
        </p:nvPicPr>
        <p:blipFill>
          <a:blip r:embed="rId4" cstate="print"/>
          <a:stretch>
            <a:fillRect/>
          </a:stretch>
        </p:blipFill>
        <p:spPr>
          <a:xfrm>
            <a:off x="8696325" y="6410325"/>
            <a:ext cx="304800" cy="304800"/>
          </a:xfrm>
          <a:prstGeom prst="rect">
            <a:avLst/>
          </a:prstGeom>
        </p:spPr>
      </p:pic>
    </p:spTree>
  </p:cSld>
  <p:clrMapOvr>
    <a:masterClrMapping/>
  </p:clrMapOvr>
  <p:transition advTm="4885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7"/>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3" name="Rectangle 3"/>
          <p:cNvSpPr>
            <a:spLocks noGrp="1" noChangeArrowheads="1"/>
          </p:cNvSpPr>
          <p:nvPr>
            <p:ph type="body" sz="half" idx="4294967295"/>
          </p:nvPr>
        </p:nvSpPr>
        <p:spPr>
          <a:xfrm>
            <a:off x="685800" y="1295400"/>
            <a:ext cx="8458200" cy="5181600"/>
          </a:xfrm>
        </p:spPr>
        <p:txBody>
          <a:bodyPr/>
          <a:lstStyle/>
          <a:p>
            <a:pPr eaLnBrk="1" hangingPunct="1"/>
            <a:r>
              <a:rPr lang="en-US" b="1" dirty="0" smtClean="0">
                <a:solidFill>
                  <a:schemeClr val="hlink"/>
                </a:solidFill>
              </a:rPr>
              <a:t>Multi-window version:</a:t>
            </a:r>
            <a:r>
              <a:rPr lang="en-US" dirty="0" smtClean="0"/>
              <a:t>  </a:t>
            </a:r>
          </a:p>
          <a:p>
            <a:pPr lvl="1" eaLnBrk="1" hangingPunct="1"/>
            <a:r>
              <a:rPr lang="en-US" dirty="0" smtClean="0"/>
              <a:t>Weighted voting over window sizes between 200-3000, with window weights proportional to average posterior probabilities</a:t>
            </a:r>
          </a:p>
          <a:p>
            <a:pPr eaLnBrk="1" hangingPunct="1"/>
            <a:endParaRPr lang="en-US" dirty="0" smtClean="0"/>
          </a:p>
          <a:p>
            <a:pPr lvl="2" algn="ctr" eaLnBrk="1" hangingPunct="1"/>
            <a:endParaRPr lang="en-US" sz="2000" i="1" dirty="0" smtClean="0"/>
          </a:p>
        </p:txBody>
      </p:sp>
      <p:sp>
        <p:nvSpPr>
          <p:cNvPr id="7183" name="Rectangle 2"/>
          <p:cNvSpPr>
            <a:spLocks noGrp="1" noChangeArrowheads="1"/>
          </p:cNvSpPr>
          <p:nvPr>
            <p:ph type="title" idx="4294967295"/>
          </p:nvPr>
        </p:nvSpPr>
        <p:spPr>
          <a:xfrm>
            <a:off x="152400" y="214313"/>
            <a:ext cx="8991600" cy="852487"/>
          </a:xfrm>
        </p:spPr>
        <p:txBody>
          <a:bodyPr/>
          <a:lstStyle/>
          <a:p>
            <a:pPr eaLnBrk="1" hangingPunct="1"/>
            <a:r>
              <a:rPr lang="en-US" smtClean="0"/>
              <a:t>Imputation-based ancestry inference</a:t>
            </a:r>
          </a:p>
        </p:txBody>
      </p:sp>
      <p:sp>
        <p:nvSpPr>
          <p:cNvPr id="18" name="Slide Number Placeholder 17"/>
          <p:cNvSpPr>
            <a:spLocks noGrp="1"/>
          </p:cNvSpPr>
          <p:nvPr>
            <p:ph type="sldNum" sz="quarter" idx="12"/>
          </p:nvPr>
        </p:nvSpPr>
        <p:spPr/>
        <p:txBody>
          <a:bodyPr/>
          <a:lstStyle/>
          <a:p>
            <a:pPr>
              <a:defRPr/>
            </a:pPr>
            <a:fld id="{193C4F32-5F53-4DA8-A041-9089F3E61399}" type="slidenum">
              <a:rPr lang="en-US" smtClean="0"/>
              <a:pPr>
                <a:defRPr/>
              </a:pPr>
              <a:t>40</a:t>
            </a:fld>
            <a:endParaRPr lang="en-US"/>
          </a:p>
        </p:txBody>
      </p:sp>
      <p:pic>
        <p:nvPicPr>
          <p:cNvPr id="5" name="Kennedy_V3.pptx787.wav">
            <a:hlinkClick r:id="" action="ppaction://media"/>
          </p:cNvPr>
          <p:cNvPicPr>
            <a:picLocks noRot="1" noChangeAspect="1"/>
          </p:cNvPicPr>
          <p:nvPr>
            <a:audioFile r:link="rId1"/>
          </p:nvPr>
        </p:nvPicPr>
        <p:blipFill>
          <a:blip r:embed="rId4" cstate="print"/>
          <a:stretch>
            <a:fillRect/>
          </a:stretch>
        </p:blipFill>
        <p:spPr>
          <a:xfrm>
            <a:off x="8696325" y="6410325"/>
            <a:ext cx="304800" cy="304800"/>
          </a:xfrm>
          <a:prstGeom prst="rect">
            <a:avLst/>
          </a:prstGeom>
        </p:spPr>
      </p:pic>
    </p:spTree>
  </p:cSld>
  <p:clrMapOvr>
    <a:masterClrMapping/>
  </p:clrMapOvr>
  <p:transition advTm="232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6" name="Line 5">
            <a:hlinkClick r:id="rId4" action="ppaction://hlinksldjump"/>
          </p:cNvPr>
          <p:cNvSpPr>
            <a:spLocks noChangeShapeType="1"/>
          </p:cNvSpPr>
          <p:nvPr/>
        </p:nvSpPr>
        <p:spPr bwMode="auto">
          <a:xfrm>
            <a:off x="8382000" y="3048000"/>
            <a:ext cx="0" cy="152400"/>
          </a:xfrm>
          <a:prstGeom prst="line">
            <a:avLst/>
          </a:prstGeom>
          <a:noFill/>
          <a:ln w="9525">
            <a:solidFill>
              <a:schemeClr val="tx1"/>
            </a:solidFill>
            <a:round/>
            <a:headEnd/>
            <a:tailEnd type="triangle" w="med" len="med"/>
          </a:ln>
        </p:spPr>
        <p:txBody>
          <a:bodyPr/>
          <a:lstStyle/>
          <a:p>
            <a:endParaRPr lang="en-US"/>
          </a:p>
        </p:txBody>
      </p:sp>
      <p:sp>
        <p:nvSpPr>
          <p:cNvPr id="36867" name="TextBox 3"/>
          <p:cNvSpPr txBox="1">
            <a:spLocks noChangeArrowheads="1"/>
          </p:cNvSpPr>
          <p:nvPr/>
        </p:nvSpPr>
        <p:spPr bwMode="auto">
          <a:xfrm>
            <a:off x="0" y="5105400"/>
            <a:ext cx="2514600" cy="1155700"/>
          </a:xfrm>
          <a:prstGeom prst="rect">
            <a:avLst/>
          </a:prstGeom>
          <a:noFill/>
          <a:ln w="9525">
            <a:noFill/>
            <a:miter lim="800000"/>
            <a:headEnd/>
            <a:tailEnd/>
          </a:ln>
        </p:spPr>
        <p:txBody>
          <a:bodyPr>
            <a:spAutoFit/>
          </a:bodyPr>
          <a:lstStyle/>
          <a:p>
            <a:pPr algn="ctr" eaLnBrk="0" hangingPunct="0"/>
            <a:r>
              <a:rPr lang="en-US"/>
              <a:t>N=2,000</a:t>
            </a:r>
          </a:p>
          <a:p>
            <a:pPr algn="ctr" eaLnBrk="0" hangingPunct="0"/>
            <a:r>
              <a:rPr lang="en-US"/>
              <a:t>g=7</a:t>
            </a:r>
          </a:p>
          <a:p>
            <a:pPr algn="ctr" eaLnBrk="0" hangingPunct="0"/>
            <a:r>
              <a:rPr lang="en-US">
                <a:sym typeface="Symbol" pitchFamily="18" charset="2"/>
              </a:rPr>
              <a:t>=0.2</a:t>
            </a:r>
          </a:p>
          <a:p>
            <a:pPr algn="ctr" eaLnBrk="0" hangingPunct="0"/>
            <a:r>
              <a:rPr lang="en-US">
                <a:sym typeface="Symbol" pitchFamily="18" charset="2"/>
              </a:rPr>
              <a:t>n=38,864</a:t>
            </a:r>
            <a:r>
              <a:rPr lang="en-US"/>
              <a:t> </a:t>
            </a:r>
          </a:p>
          <a:p>
            <a:pPr algn="ctr" eaLnBrk="0" hangingPunct="0"/>
            <a:r>
              <a:rPr lang="en-US"/>
              <a:t>r=10</a:t>
            </a:r>
            <a:r>
              <a:rPr lang="en-US" baseline="30000"/>
              <a:t>-8</a:t>
            </a:r>
          </a:p>
        </p:txBody>
      </p:sp>
      <p:pic>
        <p:nvPicPr>
          <p:cNvPr id="36868" name="Picture 8"/>
          <p:cNvPicPr>
            <a:picLocks noChangeAspect="1" noChangeArrowheads="1"/>
          </p:cNvPicPr>
          <p:nvPr/>
        </p:nvPicPr>
        <p:blipFill>
          <a:blip r:embed="rId5" cstate="print"/>
          <a:srcRect/>
          <a:stretch>
            <a:fillRect/>
          </a:stretch>
        </p:blipFill>
        <p:spPr bwMode="auto">
          <a:xfrm>
            <a:off x="1447800" y="2138363"/>
            <a:ext cx="7169150" cy="2967037"/>
          </a:xfrm>
          <a:prstGeom prst="rect">
            <a:avLst/>
          </a:prstGeom>
          <a:noFill/>
          <a:ln w="9525">
            <a:noFill/>
            <a:miter lim="800000"/>
            <a:headEnd/>
            <a:tailEnd/>
          </a:ln>
        </p:spPr>
      </p:pic>
      <p:sp>
        <p:nvSpPr>
          <p:cNvPr id="36869" name="Rectangle 9"/>
          <p:cNvSpPr>
            <a:spLocks noChangeArrowheads="1"/>
          </p:cNvSpPr>
          <p:nvPr/>
        </p:nvSpPr>
        <p:spPr bwMode="auto">
          <a:xfrm>
            <a:off x="152400" y="214313"/>
            <a:ext cx="8991600" cy="852487"/>
          </a:xfrm>
          <a:prstGeom prst="rect">
            <a:avLst/>
          </a:prstGeom>
          <a:noFill/>
          <a:ln w="9525">
            <a:noFill/>
            <a:miter lim="800000"/>
            <a:headEnd/>
            <a:tailEnd/>
          </a:ln>
        </p:spPr>
        <p:txBody>
          <a:bodyPr anchor="b"/>
          <a:lstStyle/>
          <a:p>
            <a:r>
              <a:rPr lang="en-US" sz="3600">
                <a:solidFill>
                  <a:schemeClr val="tx2"/>
                </a:solidFill>
              </a:rPr>
              <a:t>Comparison with other methods</a:t>
            </a:r>
          </a:p>
        </p:txBody>
      </p:sp>
      <p:sp>
        <p:nvSpPr>
          <p:cNvPr id="36870" name="TextBox 5"/>
          <p:cNvSpPr txBox="1">
            <a:spLocks noChangeArrowheads="1"/>
          </p:cNvSpPr>
          <p:nvPr/>
        </p:nvSpPr>
        <p:spPr bwMode="auto">
          <a:xfrm>
            <a:off x="4648200" y="1524000"/>
            <a:ext cx="3657600" cy="307975"/>
          </a:xfrm>
          <a:prstGeom prst="rect">
            <a:avLst/>
          </a:prstGeom>
          <a:noFill/>
          <a:ln w="9525">
            <a:noFill/>
            <a:miter lim="800000"/>
            <a:headEnd/>
            <a:tailEnd/>
          </a:ln>
        </p:spPr>
        <p:txBody>
          <a:bodyPr>
            <a:spAutoFit/>
          </a:bodyPr>
          <a:lstStyle/>
          <a:p>
            <a:pPr eaLnBrk="0" hangingPunct="0"/>
            <a:r>
              <a:rPr lang="en-US"/>
              <a:t>% of correctly recovered SNP ancestries</a:t>
            </a:r>
          </a:p>
        </p:txBody>
      </p:sp>
      <p:sp>
        <p:nvSpPr>
          <p:cNvPr id="7" name="Slide Number Placeholder 6"/>
          <p:cNvSpPr>
            <a:spLocks noGrp="1"/>
          </p:cNvSpPr>
          <p:nvPr>
            <p:ph type="sldNum" sz="quarter" idx="12"/>
          </p:nvPr>
        </p:nvSpPr>
        <p:spPr/>
        <p:txBody>
          <a:bodyPr/>
          <a:lstStyle/>
          <a:p>
            <a:pPr>
              <a:defRPr/>
            </a:pPr>
            <a:fld id="{193C4F32-5F53-4DA8-A041-9089F3E61399}" type="slidenum">
              <a:rPr lang="en-US" smtClean="0"/>
              <a:pPr>
                <a:defRPr/>
              </a:pPr>
              <a:t>41</a:t>
            </a:fld>
            <a:endParaRPr lang="en-US"/>
          </a:p>
        </p:txBody>
      </p:sp>
      <p:pic>
        <p:nvPicPr>
          <p:cNvPr id="8" name="Kennedy_V3.pptx717.wav">
            <a:hlinkClick r:id="" action="ppaction://media"/>
          </p:cNvPr>
          <p:cNvPicPr>
            <a:picLocks noRot="1" noChangeAspect="1"/>
          </p:cNvPicPr>
          <p:nvPr>
            <a:audioFile r:link="rId1"/>
          </p:nvPr>
        </p:nvPicPr>
        <p:blipFill>
          <a:blip r:embed="rId6" cstate="print"/>
          <a:stretch>
            <a:fillRect/>
          </a:stretch>
        </p:blipFill>
        <p:spPr>
          <a:xfrm>
            <a:off x="8696325" y="6410325"/>
            <a:ext cx="304800" cy="304800"/>
          </a:xfrm>
          <a:prstGeom prst="rect">
            <a:avLst/>
          </a:prstGeom>
        </p:spPr>
      </p:pic>
    </p:spTree>
  </p:cSld>
  <p:clrMapOvr>
    <a:masterClrMapping/>
  </p:clrMapOvr>
  <p:transition advTm="7678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TextBox 3"/>
          <p:cNvSpPr txBox="1">
            <a:spLocks noChangeArrowheads="1"/>
          </p:cNvSpPr>
          <p:nvPr/>
        </p:nvSpPr>
        <p:spPr bwMode="auto">
          <a:xfrm>
            <a:off x="0" y="5105400"/>
            <a:ext cx="2514600" cy="1155700"/>
          </a:xfrm>
          <a:prstGeom prst="rect">
            <a:avLst/>
          </a:prstGeom>
          <a:noFill/>
          <a:ln w="9525">
            <a:noFill/>
            <a:miter lim="800000"/>
            <a:headEnd/>
            <a:tailEnd/>
          </a:ln>
        </p:spPr>
        <p:txBody>
          <a:bodyPr>
            <a:spAutoFit/>
          </a:bodyPr>
          <a:lstStyle/>
          <a:p>
            <a:pPr algn="ctr" eaLnBrk="0" hangingPunct="0"/>
            <a:r>
              <a:rPr lang="en-US" dirty="0"/>
              <a:t>N=2,000</a:t>
            </a:r>
          </a:p>
          <a:p>
            <a:pPr algn="ctr" eaLnBrk="0" hangingPunct="0"/>
            <a:r>
              <a:rPr lang="en-US" dirty="0"/>
              <a:t>g=7</a:t>
            </a:r>
          </a:p>
          <a:p>
            <a:pPr algn="ctr" eaLnBrk="0" hangingPunct="0"/>
            <a:r>
              <a:rPr lang="en-US" dirty="0">
                <a:sym typeface="Symbol" pitchFamily="18" charset="2"/>
              </a:rPr>
              <a:t>=0.5</a:t>
            </a:r>
          </a:p>
          <a:p>
            <a:pPr algn="ctr" eaLnBrk="0" hangingPunct="0"/>
            <a:r>
              <a:rPr lang="en-US" dirty="0">
                <a:sym typeface="Symbol" pitchFamily="18" charset="2"/>
              </a:rPr>
              <a:t>n=38,864</a:t>
            </a:r>
            <a:r>
              <a:rPr lang="en-US" dirty="0"/>
              <a:t> </a:t>
            </a:r>
          </a:p>
          <a:p>
            <a:pPr algn="ctr" eaLnBrk="0" hangingPunct="0"/>
            <a:r>
              <a:rPr lang="en-US" dirty="0"/>
              <a:t>r=10</a:t>
            </a:r>
            <a:r>
              <a:rPr lang="en-US" baseline="30000" dirty="0"/>
              <a:t>-8</a:t>
            </a:r>
          </a:p>
        </p:txBody>
      </p:sp>
      <p:sp>
        <p:nvSpPr>
          <p:cNvPr id="37891" name="Rectangle 5"/>
          <p:cNvSpPr>
            <a:spLocks noChangeArrowheads="1"/>
          </p:cNvSpPr>
          <p:nvPr/>
        </p:nvSpPr>
        <p:spPr bwMode="auto">
          <a:xfrm>
            <a:off x="381000" y="214313"/>
            <a:ext cx="8763000" cy="852487"/>
          </a:xfrm>
          <a:prstGeom prst="rect">
            <a:avLst/>
          </a:prstGeom>
          <a:noFill/>
          <a:ln w="9525">
            <a:noFill/>
            <a:miter lim="800000"/>
            <a:headEnd/>
            <a:tailEnd/>
          </a:ln>
        </p:spPr>
        <p:txBody>
          <a:bodyPr anchor="b"/>
          <a:lstStyle/>
          <a:p>
            <a:r>
              <a:rPr lang="en-US" sz="3600">
                <a:solidFill>
                  <a:schemeClr val="tx2"/>
                </a:solidFill>
              </a:rPr>
              <a:t>Untyped SNP imputation error rate in admixed individuals</a:t>
            </a:r>
          </a:p>
        </p:txBody>
      </p:sp>
      <p:pic>
        <p:nvPicPr>
          <p:cNvPr id="37892" name="Picture 7"/>
          <p:cNvPicPr>
            <a:picLocks noChangeAspect="1" noChangeArrowheads="1"/>
          </p:cNvPicPr>
          <p:nvPr/>
        </p:nvPicPr>
        <p:blipFill>
          <a:blip r:embed="rId4" cstate="print"/>
          <a:srcRect/>
          <a:stretch>
            <a:fillRect/>
          </a:stretch>
        </p:blipFill>
        <p:spPr bwMode="auto">
          <a:xfrm>
            <a:off x="1365250" y="2497138"/>
            <a:ext cx="7550150" cy="1863725"/>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193C4F32-5F53-4DA8-A041-9089F3E61399}" type="slidenum">
              <a:rPr lang="en-US" smtClean="0"/>
              <a:pPr>
                <a:defRPr/>
              </a:pPr>
              <a:t>42</a:t>
            </a:fld>
            <a:endParaRPr lang="en-US"/>
          </a:p>
        </p:txBody>
      </p:sp>
      <p:pic>
        <p:nvPicPr>
          <p:cNvPr id="6" name="Kennedy_V3.pptx718.wav">
            <a:hlinkClick r:id="" action="ppaction://media"/>
          </p:cNvPr>
          <p:cNvPicPr>
            <a:picLocks noRot="1" noChangeAspect="1"/>
          </p:cNvPicPr>
          <p:nvPr>
            <a:audioFile r:link="rId1"/>
          </p:nvPr>
        </p:nvPicPr>
        <p:blipFill>
          <a:blip r:embed="rId5" cstate="print"/>
          <a:stretch>
            <a:fillRect/>
          </a:stretch>
        </p:blipFill>
        <p:spPr>
          <a:xfrm>
            <a:off x="8696325" y="6410325"/>
            <a:ext cx="304800" cy="304800"/>
          </a:xfrm>
          <a:prstGeom prst="rect">
            <a:avLst/>
          </a:prstGeom>
        </p:spPr>
      </p:pic>
    </p:spTree>
  </p:cSld>
  <p:clrMapOvr>
    <a:masterClrMapping/>
  </p:clrMapOvr>
  <p:transition advTm="6590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4"/>
          <p:cNvSpPr>
            <a:spLocks noGrp="1" noChangeArrowheads="1"/>
          </p:cNvSpPr>
          <p:nvPr>
            <p:ph type="title"/>
          </p:nvPr>
        </p:nvSpPr>
        <p:spPr>
          <a:xfrm>
            <a:off x="914400" y="457200"/>
            <a:ext cx="7793038" cy="609600"/>
          </a:xfrm>
        </p:spPr>
        <p:txBody>
          <a:bodyPr/>
          <a:lstStyle/>
          <a:p>
            <a:pPr algn="ctr"/>
            <a:r>
              <a:rPr lang="en-US" sz="3200" dirty="0" smtClean="0"/>
              <a:t>Genotype Imputation- </a:t>
            </a:r>
            <a:br>
              <a:rPr lang="en-US" sz="3200" dirty="0" smtClean="0"/>
            </a:br>
            <a:r>
              <a:rPr lang="en-US" sz="3200" dirty="0" smtClean="0"/>
              <a:t>Accuracy with number founders/runtime</a:t>
            </a:r>
          </a:p>
        </p:txBody>
      </p:sp>
      <p:sp>
        <p:nvSpPr>
          <p:cNvPr id="6" name="Rectangle 5">
            <a:hlinkClick r:id="rId4" action="ppaction://hlinksldjump"/>
          </p:cNvPr>
          <p:cNvSpPr/>
          <p:nvPr/>
        </p:nvSpPr>
        <p:spPr>
          <a:xfrm>
            <a:off x="0" y="990600"/>
            <a:ext cx="3352800" cy="1107996"/>
          </a:xfrm>
          <a:prstGeom prst="rect">
            <a:avLst/>
          </a:prstGeom>
          <a:ln>
            <a:solidFill>
              <a:schemeClr val="bg1"/>
            </a:solidFill>
          </a:ln>
        </p:spPr>
        <p:txBody>
          <a:bodyPr wrap="square" lIns="0" tIns="0" rIns="0" bIns="0">
            <a:spAutoFit/>
          </a:bodyPr>
          <a:lstStyle/>
          <a:p>
            <a:pPr lvl="1">
              <a:lnSpc>
                <a:spcPct val="90000"/>
              </a:lnSpc>
            </a:pPr>
            <a:r>
              <a:rPr lang="en-US" sz="2000" dirty="0" smtClean="0"/>
              <a:t>5835 SNPs</a:t>
            </a:r>
          </a:p>
          <a:p>
            <a:pPr lvl="1">
              <a:lnSpc>
                <a:spcPct val="90000"/>
              </a:lnSpc>
            </a:pPr>
            <a:r>
              <a:rPr lang="en-US" sz="2000" dirty="0" smtClean="0"/>
              <a:t>2502 unrelated (CEU)</a:t>
            </a:r>
          </a:p>
          <a:p>
            <a:pPr lvl="1">
              <a:lnSpc>
                <a:spcPct val="90000"/>
              </a:lnSpc>
            </a:pPr>
            <a:r>
              <a:rPr lang="en-US" sz="2000" dirty="0" smtClean="0"/>
              <a:t>[IMAGE]</a:t>
            </a:r>
          </a:p>
          <a:p>
            <a:pPr lvl="1">
              <a:lnSpc>
                <a:spcPct val="90000"/>
              </a:lnSpc>
            </a:pPr>
            <a:r>
              <a:rPr lang="en-US" sz="2000" dirty="0" smtClean="0"/>
              <a:t>9% imputed (535 SNPs)</a:t>
            </a:r>
          </a:p>
        </p:txBody>
      </p:sp>
      <p:sp>
        <p:nvSpPr>
          <p:cNvPr id="8" name="Slide Number Placeholder 7"/>
          <p:cNvSpPr>
            <a:spLocks noGrp="1"/>
          </p:cNvSpPr>
          <p:nvPr>
            <p:ph type="sldNum" sz="quarter" idx="12"/>
          </p:nvPr>
        </p:nvSpPr>
        <p:spPr/>
        <p:txBody>
          <a:bodyPr/>
          <a:lstStyle/>
          <a:p>
            <a:pPr>
              <a:defRPr/>
            </a:pPr>
            <a:fld id="{8CC908DA-0DFE-4EDA-AE5D-91705EA103D4}" type="slidenum">
              <a:rPr lang="en-US" smtClean="0"/>
              <a:pPr>
                <a:defRPr/>
              </a:pPr>
              <a:t>43</a:t>
            </a:fld>
            <a:endParaRPr lang="en-US"/>
          </a:p>
        </p:txBody>
      </p:sp>
      <p:graphicFrame>
        <p:nvGraphicFramePr>
          <p:cNvPr id="9" name="Chart 8"/>
          <p:cNvGraphicFramePr>
            <a:graphicFrameLocks/>
          </p:cNvGraphicFramePr>
          <p:nvPr/>
        </p:nvGraphicFramePr>
        <p:xfrm>
          <a:off x="1676400" y="2057400"/>
          <a:ext cx="7264400" cy="4267200"/>
        </p:xfrm>
        <a:graphic>
          <a:graphicData uri="http://schemas.openxmlformats.org/drawingml/2006/chart">
            <c:chart xmlns:c="http://schemas.openxmlformats.org/drawingml/2006/chart" xmlns:r="http://schemas.openxmlformats.org/officeDocument/2006/relationships" r:id="rId5"/>
          </a:graphicData>
        </a:graphic>
      </p:graphicFrame>
      <p:pic>
        <p:nvPicPr>
          <p:cNvPr id="7" name="Kennedy_V3.pptx798.wav">
            <a:hlinkClick r:id="" action="ppaction://media"/>
          </p:cNvPr>
          <p:cNvPicPr>
            <a:picLocks noRot="1" noChangeAspect="1"/>
          </p:cNvPicPr>
          <p:nvPr>
            <a:audioFile r:link="rId1"/>
          </p:nvPr>
        </p:nvPicPr>
        <p:blipFill>
          <a:blip r:embed="rId6" cstate="print"/>
          <a:stretch>
            <a:fillRect/>
          </a:stretch>
        </p:blipFill>
        <p:spPr>
          <a:xfrm>
            <a:off x="8696325" y="6410325"/>
            <a:ext cx="304800" cy="304800"/>
          </a:xfrm>
          <a:prstGeom prst="rect">
            <a:avLst/>
          </a:prstGeom>
        </p:spPr>
      </p:pic>
    </p:spTree>
  </p:cSld>
  <p:clrMapOvr>
    <a:masterClrMapping/>
  </p:clrMapOvr>
  <p:transition advTm="328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2" name="Rectangle 5"/>
          <p:cNvSpPr>
            <a:spLocks noChangeArrowheads="1"/>
          </p:cNvSpPr>
          <p:nvPr/>
        </p:nvSpPr>
        <p:spPr bwMode="auto">
          <a:xfrm>
            <a:off x="152400" y="457200"/>
            <a:ext cx="8991600" cy="852487"/>
          </a:xfrm>
          <a:prstGeom prst="rect">
            <a:avLst/>
          </a:prstGeom>
          <a:noFill/>
          <a:ln w="9525">
            <a:noFill/>
            <a:miter lim="800000"/>
            <a:headEnd/>
            <a:tailEnd/>
          </a:ln>
        </p:spPr>
        <p:txBody>
          <a:bodyPr anchor="b"/>
          <a:lstStyle/>
          <a:p>
            <a:pPr algn="ctr"/>
            <a:r>
              <a:rPr lang="en-US" sz="3600" dirty="0">
                <a:solidFill>
                  <a:schemeClr val="tx2"/>
                </a:solidFill>
              </a:rPr>
              <a:t>Number of founders </a:t>
            </a:r>
            <a:r>
              <a:rPr lang="en-US" sz="3600" dirty="0" smtClean="0">
                <a:solidFill>
                  <a:schemeClr val="tx2"/>
                </a:solidFill>
              </a:rPr>
              <a:t>effect on Ancestry inference</a:t>
            </a:r>
            <a:endParaRPr lang="en-US" sz="3600" dirty="0">
              <a:solidFill>
                <a:schemeClr val="tx2"/>
              </a:solidFill>
            </a:endParaRPr>
          </a:p>
        </p:txBody>
      </p:sp>
      <p:sp>
        <p:nvSpPr>
          <p:cNvPr id="35843" name="TextBox 3"/>
          <p:cNvSpPr txBox="1">
            <a:spLocks noChangeArrowheads="1"/>
          </p:cNvSpPr>
          <p:nvPr/>
        </p:nvSpPr>
        <p:spPr bwMode="auto">
          <a:xfrm>
            <a:off x="-228600" y="1371600"/>
            <a:ext cx="2514600" cy="1368425"/>
          </a:xfrm>
          <a:prstGeom prst="rect">
            <a:avLst/>
          </a:prstGeom>
          <a:noFill/>
          <a:ln w="9525">
            <a:noFill/>
            <a:miter lim="800000"/>
            <a:headEnd/>
            <a:tailEnd/>
          </a:ln>
        </p:spPr>
        <p:txBody>
          <a:bodyPr>
            <a:spAutoFit/>
          </a:bodyPr>
          <a:lstStyle/>
          <a:p>
            <a:pPr algn="ctr" eaLnBrk="0" hangingPunct="0"/>
            <a:r>
              <a:rPr lang="en-US" dirty="0"/>
              <a:t>CEU-JPT</a:t>
            </a:r>
          </a:p>
          <a:p>
            <a:pPr algn="ctr" eaLnBrk="0" hangingPunct="0"/>
            <a:r>
              <a:rPr lang="en-US" dirty="0"/>
              <a:t>N=2,000</a:t>
            </a:r>
          </a:p>
          <a:p>
            <a:pPr algn="ctr" eaLnBrk="0" hangingPunct="0"/>
            <a:r>
              <a:rPr lang="en-US" dirty="0"/>
              <a:t>g=7</a:t>
            </a:r>
          </a:p>
          <a:p>
            <a:pPr algn="ctr" eaLnBrk="0" hangingPunct="0"/>
            <a:r>
              <a:rPr lang="en-US" dirty="0">
                <a:sym typeface="Symbol" pitchFamily="18" charset="2"/>
              </a:rPr>
              <a:t>=0.2</a:t>
            </a:r>
          </a:p>
          <a:p>
            <a:pPr algn="ctr" eaLnBrk="0" hangingPunct="0"/>
            <a:r>
              <a:rPr lang="en-US" dirty="0">
                <a:sym typeface="Symbol" pitchFamily="18" charset="2"/>
              </a:rPr>
              <a:t>n=38,864</a:t>
            </a:r>
            <a:r>
              <a:rPr lang="en-US" dirty="0"/>
              <a:t> </a:t>
            </a:r>
          </a:p>
          <a:p>
            <a:pPr algn="ctr" eaLnBrk="0" hangingPunct="0"/>
            <a:r>
              <a:rPr lang="en-US" dirty="0"/>
              <a:t>r=10</a:t>
            </a:r>
            <a:r>
              <a:rPr lang="en-US" baseline="30000" dirty="0"/>
              <a:t>-8</a:t>
            </a:r>
          </a:p>
        </p:txBody>
      </p:sp>
      <p:pic>
        <p:nvPicPr>
          <p:cNvPr id="35844" name="Picture 7"/>
          <p:cNvPicPr>
            <a:picLocks noChangeAspect="1" noChangeArrowheads="1"/>
          </p:cNvPicPr>
          <p:nvPr/>
        </p:nvPicPr>
        <p:blipFill>
          <a:blip r:embed="rId4" cstate="print"/>
          <a:srcRect/>
          <a:stretch>
            <a:fillRect/>
          </a:stretch>
        </p:blipFill>
        <p:spPr bwMode="auto">
          <a:xfrm>
            <a:off x="1752600" y="1541463"/>
            <a:ext cx="6553200" cy="4233727"/>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193C4F32-5F53-4DA8-A041-9089F3E61399}" type="slidenum">
              <a:rPr lang="en-US" smtClean="0"/>
              <a:pPr>
                <a:defRPr/>
              </a:pPr>
              <a:t>44</a:t>
            </a:fld>
            <a:endParaRPr lang="en-US"/>
          </a:p>
        </p:txBody>
      </p:sp>
      <p:pic>
        <p:nvPicPr>
          <p:cNvPr id="6" name="Kennedy_V3.pptx716.wav">
            <a:hlinkClick r:id="" action="ppaction://media"/>
          </p:cNvPr>
          <p:cNvPicPr>
            <a:picLocks noRot="1" noChangeAspect="1"/>
          </p:cNvPicPr>
          <p:nvPr>
            <a:audioFile r:link="rId1"/>
          </p:nvPr>
        </p:nvPicPr>
        <p:blipFill>
          <a:blip r:embed="rId5" cstate="print"/>
          <a:stretch>
            <a:fillRect/>
          </a:stretch>
        </p:blipFill>
        <p:spPr>
          <a:xfrm>
            <a:off x="8696325" y="6410325"/>
            <a:ext cx="304800" cy="304800"/>
          </a:xfrm>
          <a:prstGeom prst="rect">
            <a:avLst/>
          </a:prstGeom>
        </p:spPr>
      </p:pic>
    </p:spTree>
  </p:cSld>
  <p:clrMapOvr>
    <a:masterClrMapping/>
  </p:clrMapOvr>
  <p:transition advTm="1306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1150938" y="214313"/>
            <a:ext cx="7793037" cy="623887"/>
          </a:xfrm>
        </p:spPr>
        <p:txBody>
          <a:bodyPr/>
          <a:lstStyle/>
          <a:p>
            <a:r>
              <a:rPr lang="en-US" smtClean="0"/>
              <a:t>Outline</a:t>
            </a:r>
          </a:p>
        </p:txBody>
      </p:sp>
      <p:sp>
        <p:nvSpPr>
          <p:cNvPr id="36867" name="Content Placeholder 2"/>
          <p:cNvSpPr>
            <a:spLocks noGrp="1"/>
          </p:cNvSpPr>
          <p:nvPr>
            <p:ph idx="1"/>
          </p:nvPr>
        </p:nvSpPr>
        <p:spPr>
          <a:xfrm>
            <a:off x="457200" y="1981200"/>
            <a:ext cx="8382000" cy="4648200"/>
          </a:xfrm>
        </p:spPr>
        <p:txBody>
          <a:bodyPr>
            <a:normAutofit fontScale="62500" lnSpcReduction="20000"/>
          </a:bodyPr>
          <a:lstStyle/>
          <a:p>
            <a:pPr>
              <a:defRPr/>
            </a:pPr>
            <a:r>
              <a:rPr lang="en-US" dirty="0" smtClean="0"/>
              <a:t>Introduction</a:t>
            </a:r>
          </a:p>
          <a:p>
            <a:pPr>
              <a:defRPr/>
            </a:pPr>
            <a:endParaRPr lang="en-US" dirty="0" smtClean="0"/>
          </a:p>
          <a:p>
            <a:pPr>
              <a:defRPr/>
            </a:pPr>
            <a:r>
              <a:rPr lang="en-US" dirty="0" smtClean="0"/>
              <a:t>Hidden Markov Models of Haplotype Diversity</a:t>
            </a:r>
          </a:p>
          <a:p>
            <a:pPr>
              <a:defRPr/>
            </a:pPr>
            <a:endParaRPr lang="en-US" dirty="0" smtClean="0"/>
          </a:p>
          <a:p>
            <a:pPr>
              <a:defRPr/>
            </a:pPr>
            <a:r>
              <a:rPr lang="en-US" dirty="0" smtClean="0"/>
              <a:t>Genotype Error Detection using Hidden Markov Models of Haplotype Diversity</a:t>
            </a:r>
          </a:p>
          <a:p>
            <a:pPr>
              <a:buNone/>
              <a:defRPr/>
            </a:pPr>
            <a:endParaRPr lang="en-US" dirty="0" smtClean="0"/>
          </a:p>
          <a:p>
            <a:pPr>
              <a:lnSpc>
                <a:spcPct val="80000"/>
              </a:lnSpc>
            </a:pPr>
            <a:r>
              <a:rPr lang="en-US" dirty="0" smtClean="0"/>
              <a:t>Imputation-based Local Ancestry Inference in Admixed Populations</a:t>
            </a:r>
          </a:p>
          <a:p>
            <a:pPr>
              <a:buNone/>
              <a:defRPr/>
            </a:pPr>
            <a:endParaRPr lang="en-US" dirty="0" smtClean="0"/>
          </a:p>
          <a:p>
            <a:pPr>
              <a:lnSpc>
                <a:spcPct val="80000"/>
              </a:lnSpc>
            </a:pPr>
            <a:r>
              <a:rPr lang="en-US" dirty="0" smtClean="0">
                <a:solidFill>
                  <a:srgbClr val="FF0000"/>
                </a:solidFill>
              </a:rPr>
              <a:t>Single Individual Genotyping from Low-Coverage Sequencing Data</a:t>
            </a:r>
          </a:p>
          <a:p>
            <a:pPr lvl="1">
              <a:lnSpc>
                <a:spcPct val="80000"/>
              </a:lnSpc>
            </a:pPr>
            <a:r>
              <a:rPr lang="en-US" dirty="0" smtClean="0"/>
              <a:t>Motivation</a:t>
            </a:r>
          </a:p>
          <a:p>
            <a:pPr lvl="1">
              <a:lnSpc>
                <a:spcPct val="80000"/>
              </a:lnSpc>
            </a:pPr>
            <a:r>
              <a:rPr lang="en-US" dirty="0" smtClean="0"/>
              <a:t>Single SNP Calling </a:t>
            </a:r>
            <a:r>
              <a:rPr lang="en-US" dirty="0" smtClean="0"/>
              <a:t>Algorithms</a:t>
            </a:r>
          </a:p>
          <a:p>
            <a:pPr lvl="1">
              <a:lnSpc>
                <a:spcPct val="80000"/>
              </a:lnSpc>
            </a:pPr>
            <a:r>
              <a:rPr lang="en-US" dirty="0" smtClean="0"/>
              <a:t>HF-HMM Overview</a:t>
            </a:r>
            <a:endParaRPr lang="en-US" dirty="0" smtClean="0"/>
          </a:p>
          <a:p>
            <a:pPr lvl="1">
              <a:lnSpc>
                <a:spcPct val="80000"/>
              </a:lnSpc>
            </a:pPr>
            <a:r>
              <a:rPr lang="en-US" dirty="0" smtClean="0"/>
              <a:t>Multilocus HMM Calling Algorithm</a:t>
            </a:r>
          </a:p>
          <a:p>
            <a:pPr lvl="1">
              <a:lnSpc>
                <a:spcPct val="80000"/>
              </a:lnSpc>
            </a:pPr>
            <a:r>
              <a:rPr lang="en-US" dirty="0" smtClean="0"/>
              <a:t>Experimental Results</a:t>
            </a:r>
          </a:p>
          <a:p>
            <a:pPr lvl="1">
              <a:lnSpc>
                <a:spcPct val="80000"/>
              </a:lnSpc>
            </a:pPr>
            <a:endParaRPr lang="en-US" dirty="0" smtClean="0"/>
          </a:p>
          <a:p>
            <a:pPr>
              <a:defRPr/>
            </a:pPr>
            <a:r>
              <a:rPr lang="en-US" dirty="0" smtClean="0"/>
              <a:t>Conclusion</a:t>
            </a:r>
          </a:p>
        </p:txBody>
      </p:sp>
      <p:sp>
        <p:nvSpPr>
          <p:cNvPr id="4" name="Slide Number Placeholder 3"/>
          <p:cNvSpPr>
            <a:spLocks noGrp="1"/>
          </p:cNvSpPr>
          <p:nvPr>
            <p:ph type="sldNum" sz="quarter" idx="12"/>
          </p:nvPr>
        </p:nvSpPr>
        <p:spPr/>
        <p:txBody>
          <a:bodyPr/>
          <a:lstStyle/>
          <a:p>
            <a:pPr>
              <a:defRPr/>
            </a:pPr>
            <a:fld id="{33F715B6-B6C2-4407-8CFF-EAACF463792E}" type="slidenum">
              <a:rPr lang="en-US" smtClean="0"/>
              <a:pPr>
                <a:defRPr/>
              </a:pPr>
              <a:t>45</a:t>
            </a:fld>
            <a:endParaRPr lang="en-US"/>
          </a:p>
        </p:txBody>
      </p:sp>
      <p:pic>
        <p:nvPicPr>
          <p:cNvPr id="5" name="Kennedy_V3.pptx732.wav">
            <a:hlinkClick r:id="" action="ppaction://media"/>
          </p:cNvPr>
          <p:cNvPicPr>
            <a:picLocks noRot="1" noChangeAspect="1"/>
          </p:cNvPicPr>
          <p:nvPr>
            <a:audioFile r:link="rId1"/>
          </p:nvPr>
        </p:nvPicPr>
        <p:blipFill>
          <a:blip r:embed="rId3" cstate="print"/>
          <a:stretch>
            <a:fillRect/>
          </a:stretch>
        </p:blipFill>
        <p:spPr>
          <a:xfrm>
            <a:off x="8696325" y="6410325"/>
            <a:ext cx="304800" cy="304800"/>
          </a:xfrm>
          <a:prstGeom prst="rect">
            <a:avLst/>
          </a:prstGeom>
        </p:spPr>
      </p:pic>
    </p:spTree>
  </p:cSld>
  <p:clrMapOvr>
    <a:masterClrMapping/>
  </p:clrMapOvr>
  <p:transition advTm="3943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8" name="Rectangle 2"/>
          <p:cNvSpPr>
            <a:spLocks noGrp="1" noChangeArrowheads="1"/>
          </p:cNvSpPr>
          <p:nvPr>
            <p:ph type="title" idx="4294967295"/>
          </p:nvPr>
        </p:nvSpPr>
        <p:spPr>
          <a:xfrm>
            <a:off x="1350963" y="533400"/>
            <a:ext cx="7793037" cy="914400"/>
          </a:xfrm>
        </p:spPr>
        <p:txBody>
          <a:bodyPr/>
          <a:lstStyle/>
          <a:p>
            <a:r>
              <a:rPr lang="en-US" sz="3600" smtClean="0">
                <a:solidFill>
                  <a:schemeClr val="folHlink"/>
                </a:solidFill>
              </a:rPr>
              <a:t>Low Coverage Genotyping-</a:t>
            </a:r>
            <a:br>
              <a:rPr lang="en-US" sz="3600" smtClean="0">
                <a:solidFill>
                  <a:schemeClr val="folHlink"/>
                </a:solidFill>
              </a:rPr>
            </a:br>
            <a:r>
              <a:rPr lang="en-US" sz="3600" smtClean="0">
                <a:solidFill>
                  <a:schemeClr val="folHlink"/>
                </a:solidFill>
              </a:rPr>
              <a:t>Next Generation Sequencing (NGS)</a:t>
            </a:r>
          </a:p>
        </p:txBody>
      </p:sp>
      <p:sp>
        <p:nvSpPr>
          <p:cNvPr id="55299" name="Rectangle 46"/>
          <p:cNvSpPr>
            <a:spLocks noChangeArrowheads="1"/>
          </p:cNvSpPr>
          <p:nvPr/>
        </p:nvSpPr>
        <p:spPr bwMode="auto">
          <a:xfrm>
            <a:off x="371475" y="923925"/>
            <a:ext cx="8401050" cy="5621338"/>
          </a:xfrm>
          <a:prstGeom prst="rect">
            <a:avLst/>
          </a:prstGeom>
          <a:noFill/>
          <a:ln w="9525">
            <a:noFill/>
            <a:miter lim="800000"/>
            <a:headEnd/>
            <a:tailEnd/>
          </a:ln>
        </p:spPr>
        <p:txBody>
          <a:bodyPr/>
          <a:lstStyle/>
          <a:p>
            <a:pPr marL="342900" indent="-342900" eaLnBrk="0" hangingPunct="0">
              <a:spcBef>
                <a:spcPct val="20000"/>
              </a:spcBef>
              <a:buClr>
                <a:schemeClr val="folHlink"/>
              </a:buClr>
              <a:buSzPct val="60000"/>
              <a:buFont typeface="Wingdings" pitchFamily="2" charset="2"/>
              <a:buChar char="n"/>
            </a:pPr>
            <a:endParaRPr lang="de-DE" sz="3200" i="1"/>
          </a:p>
          <a:p>
            <a:pPr marL="342900" indent="-342900" eaLnBrk="0" hangingPunct="0">
              <a:spcBef>
                <a:spcPct val="20000"/>
              </a:spcBef>
              <a:buClr>
                <a:schemeClr val="folHlink"/>
              </a:buClr>
              <a:buSzPct val="60000"/>
              <a:buFont typeface="Wingdings" pitchFamily="2" charset="2"/>
              <a:buChar char="n"/>
            </a:pPr>
            <a:endParaRPr lang="de-DE" sz="3200" i="1"/>
          </a:p>
          <a:p>
            <a:pPr marL="342900" indent="-342900" eaLnBrk="0" hangingPunct="0">
              <a:spcBef>
                <a:spcPct val="20000"/>
              </a:spcBef>
              <a:buClr>
                <a:schemeClr val="folHlink"/>
              </a:buClr>
              <a:buSzPct val="60000"/>
              <a:buFont typeface="Wingdings" pitchFamily="2" charset="2"/>
              <a:buChar char="n"/>
            </a:pPr>
            <a:endParaRPr lang="de-DE" sz="3200" i="1"/>
          </a:p>
        </p:txBody>
      </p:sp>
      <p:sp>
        <p:nvSpPr>
          <p:cNvPr id="55306" name="Rectangle 3"/>
          <p:cNvSpPr>
            <a:spLocks noChangeArrowheads="1"/>
          </p:cNvSpPr>
          <p:nvPr/>
        </p:nvSpPr>
        <p:spPr bwMode="auto">
          <a:xfrm>
            <a:off x="914400" y="1905000"/>
            <a:ext cx="7772400" cy="4419600"/>
          </a:xfrm>
          <a:prstGeom prst="rect">
            <a:avLst/>
          </a:prstGeom>
          <a:noFill/>
          <a:ln w="9525">
            <a:noFill/>
            <a:miter lim="800000"/>
            <a:headEnd/>
            <a:tailEnd/>
          </a:ln>
        </p:spPr>
        <p:txBody>
          <a:bodyPr/>
          <a:lstStyle/>
          <a:p>
            <a:pPr marL="342900" indent="-342900" eaLnBrk="0" hangingPunct="0">
              <a:spcBef>
                <a:spcPct val="20000"/>
              </a:spcBef>
              <a:buClr>
                <a:schemeClr val="folHlink"/>
              </a:buClr>
              <a:buSzPct val="60000"/>
              <a:buFont typeface="Wingdings" pitchFamily="2" charset="2"/>
              <a:buChar char="n"/>
            </a:pPr>
            <a:r>
              <a:rPr lang="en-US" sz="2400" dirty="0"/>
              <a:t>By several orders of magnitude, NGS delivers higher throughput of sequencing </a:t>
            </a:r>
            <a:r>
              <a:rPr lang="en-US" sz="2400" b="1" dirty="0">
                <a:solidFill>
                  <a:schemeClr val="hlink"/>
                </a:solidFill>
              </a:rPr>
              <a:t>reads </a:t>
            </a:r>
            <a:r>
              <a:rPr lang="en-US" sz="2400" dirty="0"/>
              <a:t>compared to older technologies (e.g. Sanger sequencing</a:t>
            </a:r>
            <a:r>
              <a:rPr lang="en-US" sz="2400" dirty="0" smtClean="0"/>
              <a:t>)</a:t>
            </a:r>
            <a:endParaRPr lang="en-US" sz="2400" dirty="0"/>
          </a:p>
        </p:txBody>
      </p:sp>
      <p:sp>
        <p:nvSpPr>
          <p:cNvPr id="29" name="Slide Number Placeholder 28"/>
          <p:cNvSpPr>
            <a:spLocks noGrp="1"/>
          </p:cNvSpPr>
          <p:nvPr>
            <p:ph type="sldNum" sz="quarter" idx="12"/>
          </p:nvPr>
        </p:nvSpPr>
        <p:spPr/>
        <p:txBody>
          <a:bodyPr/>
          <a:lstStyle/>
          <a:p>
            <a:pPr>
              <a:defRPr/>
            </a:pPr>
            <a:fld id="{193C4F32-5F53-4DA8-A041-9089F3E61399}" type="slidenum">
              <a:rPr lang="en-US" smtClean="0"/>
              <a:pPr>
                <a:defRPr/>
              </a:pPr>
              <a:t>46</a:t>
            </a:fld>
            <a:endParaRPr lang="en-US" dirty="0"/>
          </a:p>
        </p:txBody>
      </p:sp>
      <p:pic>
        <p:nvPicPr>
          <p:cNvPr id="30" name="Picture 31"/>
          <p:cNvPicPr>
            <a:picLocks noChangeAspect="1" noChangeArrowheads="1"/>
          </p:cNvPicPr>
          <p:nvPr/>
        </p:nvPicPr>
        <p:blipFill>
          <a:blip r:embed="rId4" cstate="print"/>
          <a:srcRect/>
          <a:stretch>
            <a:fillRect/>
          </a:stretch>
        </p:blipFill>
        <p:spPr bwMode="auto">
          <a:xfrm>
            <a:off x="762000" y="3886200"/>
            <a:ext cx="1644650" cy="1743075"/>
          </a:xfrm>
          <a:prstGeom prst="rect">
            <a:avLst/>
          </a:prstGeom>
          <a:noFill/>
          <a:ln w="9525">
            <a:noFill/>
            <a:miter lim="800000"/>
            <a:headEnd/>
            <a:tailEnd/>
          </a:ln>
          <a:effectLst/>
        </p:spPr>
      </p:pic>
      <p:sp>
        <p:nvSpPr>
          <p:cNvPr id="31" name="Text Box 8"/>
          <p:cNvSpPr txBox="1">
            <a:spLocks noChangeArrowheads="1"/>
          </p:cNvSpPr>
          <p:nvPr/>
        </p:nvSpPr>
        <p:spPr bwMode="auto">
          <a:xfrm>
            <a:off x="533400" y="5788025"/>
            <a:ext cx="2438400" cy="1069975"/>
          </a:xfrm>
          <a:prstGeom prst="rect">
            <a:avLst/>
          </a:prstGeom>
          <a:noFill/>
          <a:ln w="9525">
            <a:noFill/>
            <a:miter lim="800000"/>
            <a:headEnd/>
            <a:tailEnd/>
          </a:ln>
          <a:effectLst/>
        </p:spPr>
        <p:txBody>
          <a:bodyPr>
            <a:spAutoFit/>
          </a:bodyPr>
          <a:lstStyle/>
          <a:p>
            <a:r>
              <a:rPr lang="de-DE" sz="1600" dirty="0">
                <a:latin typeface="Arial" charset="0"/>
              </a:rPr>
              <a:t>Roche/454 FLX Titanium</a:t>
            </a:r>
          </a:p>
          <a:p>
            <a:r>
              <a:rPr lang="de-DE" sz="1600" dirty="0">
                <a:latin typeface="Arial" charset="0"/>
              </a:rPr>
              <a:t>~1M reads</a:t>
            </a:r>
          </a:p>
          <a:p>
            <a:r>
              <a:rPr lang="de-DE" sz="1600" dirty="0">
                <a:latin typeface="Arial" charset="0"/>
              </a:rPr>
              <a:t>400bp avg. </a:t>
            </a:r>
          </a:p>
          <a:p>
            <a:r>
              <a:rPr lang="de-DE" sz="1600" dirty="0">
                <a:latin typeface="Arial" charset="0"/>
              </a:rPr>
              <a:t>400-600Mb / run (10h)</a:t>
            </a:r>
          </a:p>
        </p:txBody>
      </p:sp>
      <p:sp>
        <p:nvSpPr>
          <p:cNvPr id="32" name="Text Box 27"/>
          <p:cNvSpPr txBox="1">
            <a:spLocks noChangeArrowheads="1"/>
          </p:cNvSpPr>
          <p:nvPr/>
        </p:nvSpPr>
        <p:spPr bwMode="auto">
          <a:xfrm>
            <a:off x="6172200" y="5788025"/>
            <a:ext cx="2971800" cy="1069975"/>
          </a:xfrm>
          <a:prstGeom prst="rect">
            <a:avLst/>
          </a:prstGeom>
          <a:noFill/>
          <a:ln w="9525">
            <a:noFill/>
            <a:miter lim="800000"/>
            <a:headEnd/>
            <a:tailEnd/>
          </a:ln>
          <a:effectLst/>
        </p:spPr>
        <p:txBody>
          <a:bodyPr>
            <a:spAutoFit/>
          </a:bodyPr>
          <a:lstStyle/>
          <a:p>
            <a:r>
              <a:rPr lang="de-DE" sz="1600" dirty="0">
                <a:latin typeface="Arial" charset="0"/>
              </a:rPr>
              <a:t>ABI SOLiD 3 plus</a:t>
            </a:r>
          </a:p>
          <a:p>
            <a:r>
              <a:rPr lang="de-DE" sz="1600" dirty="0">
                <a:latin typeface="Arial" charset="0"/>
              </a:rPr>
              <a:t>~500M reads/pairs</a:t>
            </a:r>
          </a:p>
          <a:p>
            <a:r>
              <a:rPr lang="de-DE" sz="1600" dirty="0">
                <a:latin typeface="Arial" charset="0"/>
              </a:rPr>
              <a:t>35-50bp</a:t>
            </a:r>
          </a:p>
          <a:p>
            <a:r>
              <a:rPr lang="de-DE" sz="1600" dirty="0">
                <a:latin typeface="Arial" charset="0"/>
              </a:rPr>
              <a:t>25-60Gb / run (3.5-14 days)</a:t>
            </a:r>
          </a:p>
        </p:txBody>
      </p:sp>
      <p:pic>
        <p:nvPicPr>
          <p:cNvPr id="33" name="Picture 37"/>
          <p:cNvPicPr>
            <a:picLocks noChangeAspect="1" noChangeArrowheads="1"/>
          </p:cNvPicPr>
          <p:nvPr/>
        </p:nvPicPr>
        <p:blipFill>
          <a:blip r:embed="rId5" cstate="print"/>
          <a:srcRect/>
          <a:stretch>
            <a:fillRect/>
          </a:stretch>
        </p:blipFill>
        <p:spPr bwMode="auto">
          <a:xfrm>
            <a:off x="6400800" y="3962400"/>
            <a:ext cx="2743200" cy="1763712"/>
          </a:xfrm>
          <a:prstGeom prst="rect">
            <a:avLst/>
          </a:prstGeom>
          <a:noFill/>
          <a:ln w="9525">
            <a:noFill/>
            <a:miter lim="800000"/>
            <a:headEnd/>
            <a:tailEnd/>
          </a:ln>
          <a:effectLst/>
        </p:spPr>
      </p:pic>
      <p:sp>
        <p:nvSpPr>
          <p:cNvPr id="34" name="Text Box 4"/>
          <p:cNvSpPr txBox="1">
            <a:spLocks noChangeArrowheads="1"/>
          </p:cNvSpPr>
          <p:nvPr/>
        </p:nvSpPr>
        <p:spPr bwMode="auto">
          <a:xfrm>
            <a:off x="3048000" y="5788025"/>
            <a:ext cx="2971800" cy="1069975"/>
          </a:xfrm>
          <a:prstGeom prst="rect">
            <a:avLst/>
          </a:prstGeom>
          <a:noFill/>
          <a:ln w="9525">
            <a:noFill/>
            <a:miter lim="800000"/>
            <a:headEnd/>
            <a:tailEnd/>
          </a:ln>
          <a:effectLst/>
        </p:spPr>
        <p:txBody>
          <a:bodyPr>
            <a:spAutoFit/>
          </a:bodyPr>
          <a:lstStyle/>
          <a:p>
            <a:r>
              <a:rPr lang="de-DE" sz="1600" dirty="0">
                <a:latin typeface="Arial" charset="0"/>
              </a:rPr>
              <a:t>Illumina Genome Analyzer IIx</a:t>
            </a:r>
          </a:p>
          <a:p>
            <a:r>
              <a:rPr lang="de-DE" sz="1600" dirty="0">
                <a:latin typeface="Arial" charset="0"/>
              </a:rPr>
              <a:t>~100-300M reads/pairs</a:t>
            </a:r>
          </a:p>
          <a:p>
            <a:r>
              <a:rPr lang="de-DE" sz="1600" dirty="0">
                <a:latin typeface="Arial" charset="0"/>
              </a:rPr>
              <a:t>35-100bp</a:t>
            </a:r>
          </a:p>
          <a:p>
            <a:r>
              <a:rPr lang="de-DE" sz="1600" dirty="0">
                <a:latin typeface="Arial" charset="0"/>
              </a:rPr>
              <a:t>4.5-33 Gb / run (2-10 days)</a:t>
            </a:r>
          </a:p>
        </p:txBody>
      </p:sp>
      <p:pic>
        <p:nvPicPr>
          <p:cNvPr id="35" name="Picture 33"/>
          <p:cNvPicPr>
            <a:picLocks noChangeAspect="1" noChangeArrowheads="1"/>
          </p:cNvPicPr>
          <p:nvPr/>
        </p:nvPicPr>
        <p:blipFill>
          <a:blip r:embed="rId6" cstate="print"/>
          <a:srcRect/>
          <a:stretch>
            <a:fillRect/>
          </a:stretch>
        </p:blipFill>
        <p:spPr bwMode="auto">
          <a:xfrm>
            <a:off x="3429000" y="3962400"/>
            <a:ext cx="2009775" cy="1704975"/>
          </a:xfrm>
          <a:prstGeom prst="rect">
            <a:avLst/>
          </a:prstGeom>
          <a:noFill/>
          <a:ln w="9525">
            <a:noFill/>
            <a:miter lim="800000"/>
            <a:headEnd/>
            <a:tailEnd/>
          </a:ln>
          <a:effectLst/>
        </p:spPr>
      </p:pic>
      <p:pic>
        <p:nvPicPr>
          <p:cNvPr id="12" name="Kennedy_V3.pptx485.wav">
            <a:hlinkClick r:id="" action="ppaction://media"/>
          </p:cNvPr>
          <p:cNvPicPr>
            <a:picLocks noRot="1" noChangeAspect="1"/>
          </p:cNvPicPr>
          <p:nvPr>
            <a:audioFile r:link="rId1"/>
          </p:nvPr>
        </p:nvPicPr>
        <p:blipFill>
          <a:blip r:embed="rId7" cstate="print"/>
          <a:stretch>
            <a:fillRect/>
          </a:stretch>
        </p:blipFill>
        <p:spPr>
          <a:xfrm>
            <a:off x="8696325" y="6410325"/>
            <a:ext cx="304800" cy="304800"/>
          </a:xfrm>
          <a:prstGeom prst="rect">
            <a:avLst/>
          </a:prstGeom>
        </p:spPr>
      </p:pic>
    </p:spTree>
  </p:cSld>
  <p:clrMapOvr>
    <a:masterClrMapping/>
  </p:clrMapOvr>
  <p:transition advTm="367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2" name="Rectangle 2"/>
          <p:cNvSpPr>
            <a:spLocks noGrp="1" noChangeArrowheads="1"/>
          </p:cNvSpPr>
          <p:nvPr>
            <p:ph type="title" idx="4294967295"/>
          </p:nvPr>
        </p:nvSpPr>
        <p:spPr>
          <a:xfrm>
            <a:off x="1350963" y="457200"/>
            <a:ext cx="7793037" cy="914400"/>
          </a:xfrm>
        </p:spPr>
        <p:txBody>
          <a:bodyPr/>
          <a:lstStyle/>
          <a:p>
            <a:r>
              <a:rPr lang="en-US" sz="3600" dirty="0" smtClean="0">
                <a:solidFill>
                  <a:schemeClr val="folHlink"/>
                </a:solidFill>
              </a:rPr>
              <a:t>Low Coverage Genotyping-</a:t>
            </a:r>
            <a:br>
              <a:rPr lang="en-US" sz="3600" dirty="0" smtClean="0">
                <a:solidFill>
                  <a:schemeClr val="folHlink"/>
                </a:solidFill>
              </a:rPr>
            </a:br>
            <a:r>
              <a:rPr lang="en-US" sz="3600" dirty="0" smtClean="0">
                <a:solidFill>
                  <a:schemeClr val="folHlink"/>
                </a:solidFill>
              </a:rPr>
              <a:t>NGS Applications and Challenges </a:t>
            </a:r>
          </a:p>
        </p:txBody>
      </p:sp>
      <p:sp>
        <p:nvSpPr>
          <p:cNvPr id="56323" name="Rectangle 3"/>
          <p:cNvSpPr>
            <a:spLocks noGrp="1" noChangeArrowheads="1"/>
          </p:cNvSpPr>
          <p:nvPr>
            <p:ph type="body" idx="4294967295"/>
          </p:nvPr>
        </p:nvSpPr>
        <p:spPr>
          <a:xfrm>
            <a:off x="838200" y="2133600"/>
            <a:ext cx="8305800" cy="4419600"/>
          </a:xfrm>
        </p:spPr>
        <p:txBody>
          <a:bodyPr/>
          <a:lstStyle/>
          <a:p>
            <a:pPr>
              <a:lnSpc>
                <a:spcPct val="80000"/>
              </a:lnSpc>
            </a:pPr>
            <a:r>
              <a:rPr lang="en-US" sz="1800" dirty="0" smtClean="0"/>
              <a:t>NGS is enabling many applications, including </a:t>
            </a:r>
            <a:r>
              <a:rPr lang="en-US" sz="1800" b="1" i="1" dirty="0" smtClean="0">
                <a:solidFill>
                  <a:schemeClr val="hlink"/>
                </a:solidFill>
              </a:rPr>
              <a:t>personal genomics</a:t>
            </a:r>
          </a:p>
          <a:p>
            <a:pPr lvl="1">
              <a:lnSpc>
                <a:spcPct val="80000"/>
              </a:lnSpc>
            </a:pPr>
            <a:r>
              <a:rPr lang="en-US" sz="1600" dirty="0" smtClean="0"/>
              <a:t>~$100 million for the Sanger-sequenced Venter genome [Levy et al 07]</a:t>
            </a:r>
          </a:p>
          <a:p>
            <a:pPr lvl="1">
              <a:lnSpc>
                <a:spcPct val="80000"/>
              </a:lnSpc>
            </a:pPr>
            <a:r>
              <a:rPr lang="en-US" sz="1600" dirty="0" smtClean="0"/>
              <a:t>~$1 million for sequencing James Watson genome [Wheeler et al 08] using 454 technology.</a:t>
            </a:r>
          </a:p>
          <a:p>
            <a:pPr lvl="1">
              <a:lnSpc>
                <a:spcPct val="80000"/>
              </a:lnSpc>
            </a:pPr>
            <a:r>
              <a:rPr lang="en-US" sz="1600" dirty="0" smtClean="0"/>
              <a:t>~$50K human sequencing now available</a:t>
            </a:r>
          </a:p>
          <a:p>
            <a:pPr lvl="1">
              <a:lnSpc>
                <a:spcPct val="80000"/>
              </a:lnSpc>
            </a:pPr>
            <a:r>
              <a:rPr lang="en-US" sz="1600" dirty="0" smtClean="0"/>
              <a:t>Thousands more individual genomes to be sequenced as part of </a:t>
            </a:r>
            <a:r>
              <a:rPr lang="en-US" sz="1600" dirty="0" smtClean="0">
                <a:hlinkClick r:id="rId5"/>
              </a:rPr>
              <a:t>1000 Genomes Project</a:t>
            </a:r>
            <a:endParaRPr lang="en-US" sz="1600" dirty="0" smtClean="0"/>
          </a:p>
          <a:p>
            <a:pPr>
              <a:lnSpc>
                <a:spcPct val="80000"/>
              </a:lnSpc>
            </a:pPr>
            <a:r>
              <a:rPr lang="en-US" sz="1800" dirty="0" smtClean="0"/>
              <a:t>Challenges:</a:t>
            </a:r>
          </a:p>
          <a:p>
            <a:pPr lvl="1">
              <a:lnSpc>
                <a:spcPct val="80000"/>
              </a:lnSpc>
            </a:pPr>
            <a:r>
              <a:rPr lang="en-US" sz="1600" dirty="0" smtClean="0"/>
              <a:t>Sequencing requires accurate determination of genetic variation (e.g. SNPs)</a:t>
            </a:r>
          </a:p>
          <a:p>
            <a:pPr lvl="1">
              <a:lnSpc>
                <a:spcPct val="80000"/>
              </a:lnSpc>
            </a:pPr>
            <a:r>
              <a:rPr lang="en-US" sz="1600" dirty="0" smtClean="0"/>
              <a:t>Accuracy is limited by coverage depth due to random nature of shotgun sequencing</a:t>
            </a:r>
          </a:p>
          <a:p>
            <a:pPr lvl="1">
              <a:lnSpc>
                <a:spcPct val="80000"/>
              </a:lnSpc>
            </a:pPr>
            <a:r>
              <a:rPr lang="en-US" sz="1600" dirty="0" smtClean="0"/>
              <a:t>For the Venter and Watson genomes (both sequenced at ~</a:t>
            </a:r>
            <a:r>
              <a:rPr lang="en-US" sz="1600" b="1" dirty="0" smtClean="0">
                <a:solidFill>
                  <a:schemeClr val="hlink"/>
                </a:solidFill>
              </a:rPr>
              <a:t>7.5x</a:t>
            </a:r>
            <a:r>
              <a:rPr lang="en-US" sz="1600" dirty="0" smtClean="0"/>
              <a:t> average coverage), only </a:t>
            </a:r>
            <a:r>
              <a:rPr lang="en-US" sz="1600" b="1" dirty="0" smtClean="0">
                <a:solidFill>
                  <a:schemeClr val="hlink"/>
                </a:solidFill>
              </a:rPr>
              <a:t>75-80% accuracy</a:t>
            </a:r>
            <a:r>
              <a:rPr lang="en-US" sz="1600" dirty="0" smtClean="0"/>
              <a:t> achieved for sequencing based calls of heterozygous SNPs [Levy et al 07, Wheeler et al 08].</a:t>
            </a:r>
          </a:p>
          <a:p>
            <a:pPr lvl="2">
              <a:lnSpc>
                <a:spcPct val="80000"/>
              </a:lnSpc>
            </a:pPr>
            <a:r>
              <a:rPr lang="en-US" sz="1400" dirty="0" smtClean="0"/>
              <a:t>[Wheeler et al 08] use hypothesis testing based on </a:t>
            </a:r>
            <a:r>
              <a:rPr lang="en-US" sz="1400" b="1" dirty="0" smtClean="0">
                <a:solidFill>
                  <a:schemeClr val="hlink"/>
                </a:solidFill>
              </a:rPr>
              <a:t>binomial distribution</a:t>
            </a:r>
          </a:p>
        </p:txBody>
      </p:sp>
      <p:sp>
        <p:nvSpPr>
          <p:cNvPr id="56325" name="Right Arrow 3">
            <a:hlinkClick r:id="rId6" action="ppaction://hlinksldjump"/>
          </p:cNvPr>
          <p:cNvSpPr>
            <a:spLocks noChangeArrowheads="1"/>
          </p:cNvSpPr>
          <p:nvPr/>
        </p:nvSpPr>
        <p:spPr bwMode="auto">
          <a:xfrm flipV="1">
            <a:off x="8001000" y="5410200"/>
            <a:ext cx="228600" cy="45719"/>
          </a:xfrm>
          <a:prstGeom prst="rightArrow">
            <a:avLst>
              <a:gd name="adj1" fmla="val 50000"/>
              <a:gd name="adj2" fmla="val 33333"/>
            </a:avLst>
          </a:prstGeom>
          <a:solidFill>
            <a:schemeClr val="tx1">
              <a:alpha val="9000"/>
            </a:schemeClr>
          </a:solidFill>
          <a:ln w="9525" algn="ctr">
            <a:noFill/>
            <a:round/>
            <a:headEnd/>
            <a:tailEnd/>
          </a:ln>
        </p:spPr>
        <p:txBody>
          <a:bodyPr/>
          <a:lstStyle/>
          <a:p>
            <a:pPr eaLnBrk="0" hangingPunct="0"/>
            <a:endParaRPr lang="en-US" sz="1800"/>
          </a:p>
        </p:txBody>
      </p:sp>
      <p:sp>
        <p:nvSpPr>
          <p:cNvPr id="5" name="Rectangle 4">
            <a:hlinkClick r:id="rId7" action="ppaction://hlinksldjump" tooltip="To call a heterozygous genotype, each allele must be covered by at least one read and the binomial probability for the observed number of 0 and 1 alleles must be at least 0.01"/>
          </p:cNvPr>
          <p:cNvSpPr/>
          <p:nvPr/>
        </p:nvSpPr>
        <p:spPr bwMode="auto">
          <a:xfrm>
            <a:off x="6096000" y="5334000"/>
            <a:ext cx="1828800" cy="228600"/>
          </a:xfrm>
          <a:prstGeom prst="rect">
            <a:avLst/>
          </a:prstGeom>
          <a:solidFill>
            <a:schemeClr val="accent1">
              <a:alpha val="6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charset="0"/>
            </a:endParaRPr>
          </a:p>
        </p:txBody>
      </p:sp>
      <p:sp>
        <p:nvSpPr>
          <p:cNvPr id="6" name="Slide Number Placeholder 5"/>
          <p:cNvSpPr>
            <a:spLocks noGrp="1"/>
          </p:cNvSpPr>
          <p:nvPr>
            <p:ph type="sldNum" sz="quarter" idx="12"/>
          </p:nvPr>
        </p:nvSpPr>
        <p:spPr/>
        <p:txBody>
          <a:bodyPr/>
          <a:lstStyle/>
          <a:p>
            <a:pPr>
              <a:defRPr/>
            </a:pPr>
            <a:fld id="{193C4F32-5F53-4DA8-A041-9089F3E61399}" type="slidenum">
              <a:rPr lang="en-US" smtClean="0"/>
              <a:pPr>
                <a:defRPr/>
              </a:pPr>
              <a:t>47</a:t>
            </a:fld>
            <a:endParaRPr lang="en-US"/>
          </a:p>
        </p:txBody>
      </p:sp>
      <p:sp>
        <p:nvSpPr>
          <p:cNvPr id="7" name="Right Arrow 3">
            <a:hlinkClick r:id="rId6" action="ppaction://hlinksldjump"/>
          </p:cNvPr>
          <p:cNvSpPr>
            <a:spLocks noChangeArrowheads="1"/>
          </p:cNvSpPr>
          <p:nvPr/>
        </p:nvSpPr>
        <p:spPr bwMode="auto">
          <a:xfrm flipV="1">
            <a:off x="8153400" y="4419600"/>
            <a:ext cx="228600" cy="45719"/>
          </a:xfrm>
          <a:prstGeom prst="rightArrow">
            <a:avLst>
              <a:gd name="adj1" fmla="val 50000"/>
              <a:gd name="adj2" fmla="val 33333"/>
            </a:avLst>
          </a:prstGeom>
          <a:solidFill>
            <a:schemeClr val="tx1">
              <a:alpha val="13000"/>
            </a:schemeClr>
          </a:solidFill>
          <a:ln w="9525" algn="ctr">
            <a:noFill/>
            <a:round/>
            <a:headEnd/>
            <a:tailEnd/>
          </a:ln>
        </p:spPr>
        <p:txBody>
          <a:bodyPr/>
          <a:lstStyle/>
          <a:p>
            <a:pPr eaLnBrk="0" hangingPunct="0"/>
            <a:endParaRPr lang="en-US" sz="1800"/>
          </a:p>
        </p:txBody>
      </p:sp>
      <p:pic>
        <p:nvPicPr>
          <p:cNvPr id="8" name="Kennedy_V3.pptx486.wav">
            <a:hlinkClick r:id="" action="ppaction://media"/>
          </p:cNvPr>
          <p:cNvPicPr>
            <a:picLocks noRot="1" noChangeAspect="1"/>
          </p:cNvPicPr>
          <p:nvPr>
            <a:audioFile r:link="rId2"/>
          </p:nvPr>
        </p:nvPicPr>
        <p:blipFill>
          <a:blip r:embed="rId8" cstate="print"/>
          <a:stretch>
            <a:fillRect/>
          </a:stretch>
        </p:blipFill>
        <p:spPr>
          <a:xfrm>
            <a:off x="8696325" y="6410325"/>
            <a:ext cx="304800" cy="304800"/>
          </a:xfrm>
          <a:prstGeom prst="rect">
            <a:avLst/>
          </a:prstGeom>
        </p:spPr>
      </p:pic>
    </p:spTree>
    <p:custDataLst>
      <p:tags r:id="rId1"/>
    </p:custDataLst>
  </p:cSld>
  <p:clrMapOvr>
    <a:masterClrMapping/>
  </p:clrMapOvr>
  <p:transition advTm="1340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56323">
                                            <p:txEl>
                                              <p:pRg st="5" end="5"/>
                                            </p:txEl>
                                          </p:spTgt>
                                        </p:tgtEl>
                                        <p:attrNameLst>
                                          <p:attrName>style.visibility</p:attrName>
                                        </p:attrNameLst>
                                      </p:cBhvr>
                                      <p:to>
                                        <p:strVal val="visible"/>
                                      </p:to>
                                    </p:set>
                                    <p:animEffect transition="in" filter="blinds(horizontal)">
                                      <p:cBhvr>
                                        <p:cTn id="11" dur="500"/>
                                        <p:tgtEl>
                                          <p:spTgt spid="56323">
                                            <p:txEl>
                                              <p:pRg st="5" end="5"/>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56323">
                                            <p:txEl>
                                              <p:pRg st="6" end="6"/>
                                            </p:txEl>
                                          </p:spTgt>
                                        </p:tgtEl>
                                        <p:attrNameLst>
                                          <p:attrName>style.visibility</p:attrName>
                                        </p:attrNameLst>
                                      </p:cBhvr>
                                      <p:to>
                                        <p:strVal val="visible"/>
                                      </p:to>
                                    </p:set>
                                    <p:animEffect transition="in" filter="blinds(horizontal)">
                                      <p:cBhvr>
                                        <p:cTn id="16" dur="500"/>
                                        <p:tgtEl>
                                          <p:spTgt spid="56323">
                                            <p:txEl>
                                              <p:pRg st="6" end="6"/>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56323">
                                            <p:txEl>
                                              <p:pRg st="7" end="7"/>
                                            </p:txEl>
                                          </p:spTgt>
                                        </p:tgtEl>
                                        <p:attrNameLst>
                                          <p:attrName>style.visibility</p:attrName>
                                        </p:attrNameLst>
                                      </p:cBhvr>
                                      <p:to>
                                        <p:strVal val="visible"/>
                                      </p:to>
                                    </p:set>
                                    <p:animEffect transition="in" filter="blinds(horizontal)">
                                      <p:cBhvr>
                                        <p:cTn id="21" dur="500"/>
                                        <p:tgtEl>
                                          <p:spTgt spid="56323">
                                            <p:txEl>
                                              <p:pRg st="7" end="7"/>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56323">
                                            <p:txEl>
                                              <p:pRg st="8" end="8"/>
                                            </p:txEl>
                                          </p:spTgt>
                                        </p:tgtEl>
                                        <p:attrNameLst>
                                          <p:attrName>style.visibility</p:attrName>
                                        </p:attrNameLst>
                                      </p:cBhvr>
                                      <p:to>
                                        <p:strVal val="visible"/>
                                      </p:to>
                                    </p:set>
                                    <p:animEffect transition="in" filter="blinds(horizontal)">
                                      <p:cBhvr>
                                        <p:cTn id="26" dur="500"/>
                                        <p:tgtEl>
                                          <p:spTgt spid="56323">
                                            <p:txEl>
                                              <p:pRg st="8" end="8"/>
                                            </p:txEl>
                                          </p:spTgt>
                                        </p:tgtEl>
                                      </p:cBhvr>
                                    </p:animEffect>
                                  </p:childTnLst>
                                </p:cTn>
                              </p:par>
                              <p:par>
                                <p:cTn id="27" presetID="3" presetClass="entr" presetSubtype="10" fill="hold" nodeType="withEffect">
                                  <p:stCondLst>
                                    <p:cond delay="0"/>
                                  </p:stCondLst>
                                  <p:childTnLst>
                                    <p:set>
                                      <p:cBhvr>
                                        <p:cTn id="28" dur="1" fill="hold">
                                          <p:stCondLst>
                                            <p:cond delay="0"/>
                                          </p:stCondLst>
                                        </p:cTn>
                                        <p:tgtEl>
                                          <p:spTgt spid="56323">
                                            <p:txEl>
                                              <p:pRg st="9" end="9"/>
                                            </p:txEl>
                                          </p:spTgt>
                                        </p:tgtEl>
                                        <p:attrNameLst>
                                          <p:attrName>style.visibility</p:attrName>
                                        </p:attrNameLst>
                                      </p:cBhvr>
                                      <p:to>
                                        <p:strVal val="visible"/>
                                      </p:to>
                                    </p:set>
                                    <p:animEffect transition="in" filter="blinds(horizontal)">
                                      <p:cBhvr>
                                        <p:cTn id="29" dur="500"/>
                                        <p:tgtEl>
                                          <p:spTgt spid="56323">
                                            <p:txEl>
                                              <p:pRg st="9" end="9"/>
                                            </p:txEl>
                                          </p:spTgt>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56325"/>
                                        </p:tgtEl>
                                        <p:attrNameLst>
                                          <p:attrName>style.visibility</p:attrName>
                                        </p:attrNameLst>
                                      </p:cBhvr>
                                      <p:to>
                                        <p:strVal val="visible"/>
                                      </p:to>
                                    </p:set>
                                    <p:animEffect transition="in" filter="blinds(horizontal)">
                                      <p:cBhvr>
                                        <p:cTn id="32" dur="500"/>
                                        <p:tgtEl>
                                          <p:spTgt spid="56325"/>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linds(horizontal)">
                                      <p:cBhvr>
                                        <p:cTn id="35" dur="500"/>
                                        <p:tgtEl>
                                          <p:spTgt spid="5"/>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linds(horizontal)">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39" fill="hold" display="0">
                  <p:stCondLst>
                    <p:cond delay="indefinite"/>
                  </p:stCondLst>
                  <p:endCondLst>
                    <p:cond evt="onPrev" delay="0">
                      <p:tgtEl>
                        <p:sldTgt/>
                      </p:tgtEl>
                    </p:cond>
                    <p:cond evt="onStopAudio" delay="0">
                      <p:tgtEl>
                        <p:sldTgt/>
                      </p:tgtEl>
                    </p:cond>
                  </p:endCondLst>
                </p:cTn>
                <p:tgtEl>
                  <p:spTgt spid="8"/>
                </p:tgtEl>
              </p:cMediaNode>
            </p:audio>
          </p:childTnLst>
        </p:cTn>
      </p:par>
    </p:tnLst>
    <p:bldLst>
      <p:bldP spid="56325" grpId="0" animBg="1"/>
      <p:bldP spid="5" grpId="0" animBg="1"/>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394" name="Rectangle 2"/>
          <p:cNvSpPr>
            <a:spLocks noGrp="1" noChangeArrowheads="1"/>
          </p:cNvSpPr>
          <p:nvPr>
            <p:ph type="title" idx="4294967295"/>
          </p:nvPr>
        </p:nvSpPr>
        <p:spPr>
          <a:xfrm>
            <a:off x="1350963" y="152400"/>
            <a:ext cx="7793037" cy="1143000"/>
          </a:xfrm>
        </p:spPr>
        <p:txBody>
          <a:bodyPr/>
          <a:lstStyle/>
          <a:p>
            <a:r>
              <a:rPr lang="en-US" sz="3600" smtClean="0">
                <a:solidFill>
                  <a:schemeClr val="folHlink"/>
                </a:solidFill>
              </a:rPr>
              <a:t>Low Coverage Genotyping-</a:t>
            </a:r>
            <a:br>
              <a:rPr lang="en-US" sz="3600" smtClean="0">
                <a:solidFill>
                  <a:schemeClr val="folHlink"/>
                </a:solidFill>
              </a:rPr>
            </a:br>
            <a:r>
              <a:rPr lang="en-US" sz="3600" smtClean="0">
                <a:solidFill>
                  <a:schemeClr val="folHlink"/>
                </a:solidFill>
              </a:rPr>
              <a:t>Do Heuristic Inputs Help?</a:t>
            </a:r>
          </a:p>
        </p:txBody>
      </p:sp>
      <p:sp>
        <p:nvSpPr>
          <p:cNvPr id="59395" name="Rectangle 3"/>
          <p:cNvSpPr>
            <a:spLocks noGrp="1" noChangeArrowheads="1"/>
          </p:cNvSpPr>
          <p:nvPr>
            <p:ph type="body" idx="4294967295"/>
          </p:nvPr>
        </p:nvSpPr>
        <p:spPr>
          <a:xfrm>
            <a:off x="838200" y="2133600"/>
            <a:ext cx="8305800" cy="4419600"/>
          </a:xfrm>
        </p:spPr>
        <p:txBody>
          <a:bodyPr/>
          <a:lstStyle/>
          <a:p>
            <a:pPr>
              <a:lnSpc>
                <a:spcPct val="90000"/>
              </a:lnSpc>
            </a:pPr>
            <a:r>
              <a:rPr lang="en-US" sz="2400" dirty="0" smtClean="0"/>
              <a:t>[</a:t>
            </a:r>
            <a:r>
              <a:rPr lang="en-US" sz="2400" dirty="0" err="1" smtClean="0"/>
              <a:t>Wendl&amp;Wilson</a:t>
            </a:r>
            <a:r>
              <a:rPr lang="en-US" sz="2400" dirty="0" smtClean="0"/>
              <a:t> 08] predict that 21x coverage is required for sequencing of samples based on the assumption that “neglects any heuristic inputs”</a:t>
            </a:r>
          </a:p>
          <a:p>
            <a:pPr>
              <a:lnSpc>
                <a:spcPct val="90000"/>
              </a:lnSpc>
            </a:pPr>
            <a:endParaRPr lang="en-US" sz="2400" dirty="0" smtClean="0"/>
          </a:p>
          <a:p>
            <a:pPr>
              <a:lnSpc>
                <a:spcPct val="90000"/>
              </a:lnSpc>
            </a:pPr>
            <a:r>
              <a:rPr lang="en-US" sz="2400" dirty="0" smtClean="0"/>
              <a:t>We propose methods incorporating two additional sources of information: </a:t>
            </a:r>
          </a:p>
          <a:p>
            <a:pPr lvl="1">
              <a:lnSpc>
                <a:spcPct val="90000"/>
              </a:lnSpc>
            </a:pPr>
            <a:r>
              <a:rPr lang="en-US" sz="2000" b="1" dirty="0" smtClean="0">
                <a:solidFill>
                  <a:schemeClr val="hlink"/>
                </a:solidFill>
              </a:rPr>
              <a:t>Quality scores</a:t>
            </a:r>
            <a:r>
              <a:rPr lang="en-US" sz="2000" dirty="0" smtClean="0"/>
              <a:t> reflecting uncertainty in sequencing data</a:t>
            </a:r>
          </a:p>
          <a:p>
            <a:pPr lvl="1">
              <a:lnSpc>
                <a:spcPct val="90000"/>
              </a:lnSpc>
            </a:pPr>
            <a:r>
              <a:rPr lang="en-US" sz="2000" b="1" dirty="0" smtClean="0">
                <a:solidFill>
                  <a:schemeClr val="hlink"/>
                </a:solidFill>
              </a:rPr>
              <a:t>Linkage disequilibrium</a:t>
            </a:r>
            <a:r>
              <a:rPr lang="en-US" sz="2000" dirty="0" smtClean="0"/>
              <a:t> (LD) information and allele frequencies extracted from reference panels such as </a:t>
            </a:r>
            <a:r>
              <a:rPr lang="en-US" sz="2000" dirty="0" err="1" smtClean="0"/>
              <a:t>Hapmap</a:t>
            </a:r>
            <a:endParaRPr lang="en-US" sz="2000" dirty="0" smtClean="0"/>
          </a:p>
        </p:txBody>
      </p:sp>
      <p:sp>
        <p:nvSpPr>
          <p:cNvPr id="4" name="Slide Number Placeholder 3"/>
          <p:cNvSpPr>
            <a:spLocks noGrp="1"/>
          </p:cNvSpPr>
          <p:nvPr>
            <p:ph type="sldNum" sz="quarter" idx="12"/>
          </p:nvPr>
        </p:nvSpPr>
        <p:spPr/>
        <p:txBody>
          <a:bodyPr/>
          <a:lstStyle/>
          <a:p>
            <a:pPr>
              <a:defRPr/>
            </a:pPr>
            <a:fld id="{193C4F32-5F53-4DA8-A041-9089F3E61399}" type="slidenum">
              <a:rPr lang="en-US" smtClean="0"/>
              <a:pPr>
                <a:defRPr/>
              </a:pPr>
              <a:t>48</a:t>
            </a:fld>
            <a:endParaRPr lang="en-US"/>
          </a:p>
        </p:txBody>
      </p:sp>
      <p:pic>
        <p:nvPicPr>
          <p:cNvPr id="5" name="Kennedy_V3.pptx488.wav">
            <a:hlinkClick r:id="" action="ppaction://media"/>
          </p:cNvPr>
          <p:cNvPicPr>
            <a:picLocks noRot="1" noChangeAspect="1"/>
          </p:cNvPicPr>
          <p:nvPr>
            <a:audioFile r:link="rId2"/>
          </p:nvPr>
        </p:nvPicPr>
        <p:blipFill>
          <a:blip r:embed="rId5" cstate="print"/>
          <a:stretch>
            <a:fillRect/>
          </a:stretch>
        </p:blipFill>
        <p:spPr>
          <a:xfrm>
            <a:off x="8696325" y="6410325"/>
            <a:ext cx="304800" cy="304800"/>
          </a:xfrm>
          <a:prstGeom prst="rect">
            <a:avLst/>
          </a:prstGeom>
        </p:spPr>
      </p:pic>
    </p:spTree>
    <p:custDataLst>
      <p:tags r:id="rId1"/>
    </p:custDataLst>
  </p:cSld>
  <p:clrMapOvr>
    <a:masterClrMapping/>
  </p:clrMapOvr>
  <p:transition advTm="6483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59395">
                                            <p:txEl>
                                              <p:pRg st="2" end="2"/>
                                            </p:txEl>
                                          </p:spTgt>
                                        </p:tgtEl>
                                        <p:attrNameLst>
                                          <p:attrName>style.visibility</p:attrName>
                                        </p:attrNameLst>
                                      </p:cBhvr>
                                      <p:to>
                                        <p:strVal val="visible"/>
                                      </p:to>
                                    </p:set>
                                    <p:animEffect transition="in" filter="dissolve">
                                      <p:cBhvr>
                                        <p:cTn id="11" dur="500"/>
                                        <p:tgtEl>
                                          <p:spTgt spid="59395">
                                            <p:txEl>
                                              <p:pRg st="2" end="2"/>
                                            </p:txEl>
                                          </p:spTgt>
                                        </p:tgtEl>
                                      </p:cBhvr>
                                    </p:animEffect>
                                  </p:childTnLst>
                                </p:cTn>
                              </p:par>
                              <p:par>
                                <p:cTn id="12" presetID="9" presetClass="entr" presetSubtype="0" fill="hold" nodeType="withEffect">
                                  <p:stCondLst>
                                    <p:cond delay="0"/>
                                  </p:stCondLst>
                                  <p:childTnLst>
                                    <p:set>
                                      <p:cBhvr>
                                        <p:cTn id="13" dur="1" fill="hold">
                                          <p:stCondLst>
                                            <p:cond delay="0"/>
                                          </p:stCondLst>
                                        </p:cTn>
                                        <p:tgtEl>
                                          <p:spTgt spid="59395">
                                            <p:txEl>
                                              <p:pRg st="3" end="3"/>
                                            </p:txEl>
                                          </p:spTgt>
                                        </p:tgtEl>
                                        <p:attrNameLst>
                                          <p:attrName>style.visibility</p:attrName>
                                        </p:attrNameLst>
                                      </p:cBhvr>
                                      <p:to>
                                        <p:strVal val="visible"/>
                                      </p:to>
                                    </p:set>
                                    <p:animEffect transition="in" filter="dissolve">
                                      <p:cBhvr>
                                        <p:cTn id="14" dur="500"/>
                                        <p:tgtEl>
                                          <p:spTgt spid="59395">
                                            <p:txEl>
                                              <p:pRg st="3" end="3"/>
                                            </p:txEl>
                                          </p:spTgt>
                                        </p:tgtEl>
                                      </p:cBhvr>
                                    </p:animEffect>
                                  </p:childTnLst>
                                </p:cTn>
                              </p:par>
                              <p:par>
                                <p:cTn id="15" presetID="9" presetClass="entr" presetSubtype="0" fill="hold" nodeType="withEffect">
                                  <p:stCondLst>
                                    <p:cond delay="0"/>
                                  </p:stCondLst>
                                  <p:childTnLst>
                                    <p:set>
                                      <p:cBhvr>
                                        <p:cTn id="16" dur="1" fill="hold">
                                          <p:stCondLst>
                                            <p:cond delay="0"/>
                                          </p:stCondLst>
                                        </p:cTn>
                                        <p:tgtEl>
                                          <p:spTgt spid="59395">
                                            <p:txEl>
                                              <p:pRg st="4" end="4"/>
                                            </p:txEl>
                                          </p:spTgt>
                                        </p:tgtEl>
                                        <p:attrNameLst>
                                          <p:attrName>style.visibility</p:attrName>
                                        </p:attrNameLst>
                                      </p:cBhvr>
                                      <p:to>
                                        <p:strVal val="visible"/>
                                      </p:to>
                                    </p:set>
                                    <p:animEffect transition="in" filter="dissolve">
                                      <p:cBhvr>
                                        <p:cTn id="17" dur="500"/>
                                        <p:tgtEl>
                                          <p:spTgt spid="5939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8"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5106" name="Rectangle 25"/>
          <p:cNvSpPr>
            <a:spLocks noChangeArrowheads="1"/>
          </p:cNvSpPr>
          <p:nvPr/>
        </p:nvSpPr>
        <p:spPr bwMode="auto">
          <a:xfrm>
            <a:off x="558800" y="1157288"/>
            <a:ext cx="8472488" cy="5416550"/>
          </a:xfrm>
          <a:prstGeom prst="rect">
            <a:avLst/>
          </a:prstGeom>
          <a:noFill/>
          <a:ln w="73152">
            <a:noFill/>
            <a:miter lim="800000"/>
            <a:headEnd/>
            <a:tailEnd/>
          </a:ln>
        </p:spPr>
        <p:txBody>
          <a:bodyPr wrap="none" lIns="22860" tIns="11430" rIns="22860" bIns="11430" anchor="ctr"/>
          <a:lstStyle/>
          <a:p>
            <a:pPr eaLnBrk="0" hangingPunct="0"/>
            <a:endParaRPr lang="en-US"/>
          </a:p>
        </p:txBody>
      </p:sp>
      <p:sp>
        <p:nvSpPr>
          <p:cNvPr id="175108" name="Rectangle 2"/>
          <p:cNvSpPr>
            <a:spLocks noGrp="1" noChangeArrowheads="1"/>
          </p:cNvSpPr>
          <p:nvPr>
            <p:ph type="title" idx="4294967295"/>
          </p:nvPr>
        </p:nvSpPr>
        <p:spPr>
          <a:xfrm>
            <a:off x="1350963" y="152400"/>
            <a:ext cx="7793037" cy="1143000"/>
          </a:xfrm>
        </p:spPr>
        <p:txBody>
          <a:bodyPr/>
          <a:lstStyle/>
          <a:p>
            <a:r>
              <a:rPr lang="en-US" sz="3600" smtClean="0">
                <a:solidFill>
                  <a:schemeClr val="folHlink"/>
                </a:solidFill>
              </a:rPr>
              <a:t>Low Coverage Genotyping-</a:t>
            </a:r>
            <a:br>
              <a:rPr lang="en-US" sz="3600" smtClean="0">
                <a:solidFill>
                  <a:schemeClr val="folHlink"/>
                </a:solidFill>
              </a:rPr>
            </a:br>
            <a:r>
              <a:rPr lang="en-US" sz="3600" smtClean="0">
                <a:solidFill>
                  <a:schemeClr val="folHlink"/>
                </a:solidFill>
              </a:rPr>
              <a:t>Pipeline for Single Genotype Calling</a:t>
            </a:r>
          </a:p>
        </p:txBody>
      </p:sp>
      <p:pic>
        <p:nvPicPr>
          <p:cNvPr id="175112" name="Picture 8"/>
          <p:cNvPicPr>
            <a:picLocks noChangeAspect="1" noChangeArrowheads="1"/>
          </p:cNvPicPr>
          <p:nvPr/>
        </p:nvPicPr>
        <p:blipFill>
          <a:blip r:embed="rId4" cstate="print"/>
          <a:srcRect/>
          <a:stretch>
            <a:fillRect/>
          </a:stretch>
        </p:blipFill>
        <p:spPr bwMode="auto">
          <a:xfrm>
            <a:off x="533400" y="2133600"/>
            <a:ext cx="8380413" cy="4343400"/>
          </a:xfrm>
          <a:prstGeom prst="rect">
            <a:avLst/>
          </a:prstGeom>
          <a:noFill/>
        </p:spPr>
      </p:pic>
      <p:sp>
        <p:nvSpPr>
          <p:cNvPr id="5" name="Slide Number Placeholder 4"/>
          <p:cNvSpPr>
            <a:spLocks noGrp="1"/>
          </p:cNvSpPr>
          <p:nvPr>
            <p:ph type="sldNum" sz="quarter" idx="12"/>
          </p:nvPr>
        </p:nvSpPr>
        <p:spPr/>
        <p:txBody>
          <a:bodyPr/>
          <a:lstStyle/>
          <a:p>
            <a:pPr>
              <a:defRPr/>
            </a:pPr>
            <a:fld id="{193C4F32-5F53-4DA8-A041-9089F3E61399}" type="slidenum">
              <a:rPr lang="en-US" smtClean="0"/>
              <a:pPr>
                <a:defRPr/>
              </a:pPr>
              <a:t>49</a:t>
            </a:fld>
            <a:endParaRPr lang="en-US"/>
          </a:p>
        </p:txBody>
      </p:sp>
      <p:pic>
        <p:nvPicPr>
          <p:cNvPr id="6" name="Kennedy_V3.pptx547.wav">
            <a:hlinkClick r:id="" action="ppaction://media"/>
          </p:cNvPr>
          <p:cNvPicPr>
            <a:picLocks noRot="1" noChangeAspect="1"/>
          </p:cNvPicPr>
          <p:nvPr>
            <a:audioFile r:link="rId1"/>
          </p:nvPr>
        </p:nvPicPr>
        <p:blipFill>
          <a:blip r:embed="rId5" cstate="print"/>
          <a:stretch>
            <a:fillRect/>
          </a:stretch>
        </p:blipFill>
        <p:spPr>
          <a:xfrm>
            <a:off x="8696325" y="6410325"/>
            <a:ext cx="304800" cy="304800"/>
          </a:xfrm>
          <a:prstGeom prst="rect">
            <a:avLst/>
          </a:prstGeom>
        </p:spPr>
      </p:pic>
    </p:spTree>
  </p:cSld>
  <p:clrMapOvr>
    <a:masterClrMapping/>
  </p:clrMapOvr>
  <p:transition advTm="211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1991" name="Rectangle 7"/>
          <p:cNvSpPr>
            <a:spLocks noGrp="1" noChangeArrowheads="1"/>
          </p:cNvSpPr>
          <p:nvPr>
            <p:ph type="title"/>
          </p:nvPr>
        </p:nvSpPr>
        <p:spPr>
          <a:xfrm>
            <a:off x="1150938" y="214313"/>
            <a:ext cx="7793037" cy="1233487"/>
          </a:xfrm>
        </p:spPr>
        <p:txBody>
          <a:bodyPr/>
          <a:lstStyle/>
          <a:p>
            <a:r>
              <a:rPr lang="en-US" smtClean="0"/>
              <a:t>Introduction- </a:t>
            </a:r>
            <a:br>
              <a:rPr lang="en-US" smtClean="0"/>
            </a:br>
            <a:r>
              <a:rPr lang="en-US" smtClean="0"/>
              <a:t>Why SNP Genotypes?</a:t>
            </a:r>
          </a:p>
        </p:txBody>
      </p:sp>
      <p:sp>
        <p:nvSpPr>
          <p:cNvPr id="67586" name="Rectangle 2"/>
          <p:cNvSpPr>
            <a:spLocks noGrp="1" noChangeArrowheads="1"/>
          </p:cNvSpPr>
          <p:nvPr>
            <p:ph idx="1"/>
          </p:nvPr>
        </p:nvSpPr>
        <p:spPr>
          <a:xfrm>
            <a:off x="762000" y="1981200"/>
            <a:ext cx="8077200" cy="4419600"/>
          </a:xfrm>
        </p:spPr>
        <p:txBody>
          <a:bodyPr lIns="92075" tIns="46038" rIns="92075" bIns="46038">
            <a:normAutofit lnSpcReduction="10000"/>
          </a:bodyPr>
          <a:lstStyle/>
          <a:p>
            <a:pPr>
              <a:lnSpc>
                <a:spcPct val="95000"/>
              </a:lnSpc>
              <a:spcBef>
                <a:spcPct val="50000"/>
              </a:spcBef>
              <a:defRPr/>
            </a:pPr>
            <a:r>
              <a:rPr lang="en-US" sz="2400" dirty="0" smtClean="0"/>
              <a:t>SNPs are the genetic marker of choice for </a:t>
            </a:r>
            <a:r>
              <a:rPr lang="en-US" sz="2400" u="sng" dirty="0" smtClean="0"/>
              <a:t>g</a:t>
            </a:r>
            <a:r>
              <a:rPr lang="en-US" sz="2400" dirty="0" smtClean="0"/>
              <a:t>enome </a:t>
            </a:r>
            <a:r>
              <a:rPr lang="en-US" sz="2400" u="sng" dirty="0" smtClean="0"/>
              <a:t>w</a:t>
            </a:r>
            <a:r>
              <a:rPr lang="en-US" sz="2400" dirty="0" smtClean="0"/>
              <a:t>ide </a:t>
            </a:r>
            <a:r>
              <a:rPr lang="en-US" sz="2400" u="sng" dirty="0" smtClean="0"/>
              <a:t>a</a:t>
            </a:r>
            <a:r>
              <a:rPr lang="en-US" sz="2400" dirty="0" smtClean="0"/>
              <a:t>ssociation </a:t>
            </a:r>
            <a:r>
              <a:rPr lang="en-US" sz="2400" u="sng" dirty="0" smtClean="0"/>
              <a:t>s</a:t>
            </a:r>
            <a:r>
              <a:rPr lang="en-US" sz="2400" dirty="0" smtClean="0"/>
              <a:t>tudies (</a:t>
            </a:r>
            <a:r>
              <a:rPr lang="en-US" sz="2400" b="1" dirty="0" smtClean="0"/>
              <a:t>GWASs</a:t>
            </a:r>
            <a:r>
              <a:rPr lang="en-US" sz="2400" dirty="0" smtClean="0"/>
              <a:t>)</a:t>
            </a:r>
          </a:p>
          <a:p>
            <a:pPr lvl="1">
              <a:lnSpc>
                <a:spcPct val="95000"/>
              </a:lnSpc>
              <a:spcBef>
                <a:spcPct val="50000"/>
              </a:spcBef>
              <a:defRPr/>
            </a:pPr>
            <a:r>
              <a:rPr lang="en-US" sz="2000" b="1" dirty="0" smtClean="0">
                <a:sym typeface="Wingdings" pitchFamily="2" charset="2"/>
              </a:rPr>
              <a:t>GWAS</a:t>
            </a:r>
            <a:r>
              <a:rPr lang="en-US" sz="2000" dirty="0" smtClean="0">
                <a:sym typeface="Wingdings" pitchFamily="2" charset="2"/>
              </a:rPr>
              <a:t>: Method for discovering disease associated genes by typing a dense set of markers in large numbers of </a:t>
            </a:r>
            <a:r>
              <a:rPr lang="en-US" sz="2000" b="1" dirty="0" smtClean="0">
                <a:sym typeface="Wingdings" pitchFamily="2" charset="2"/>
              </a:rPr>
              <a:t>cases</a:t>
            </a:r>
            <a:r>
              <a:rPr lang="en-US" sz="2000" dirty="0" smtClean="0">
                <a:sym typeface="Wingdings" pitchFamily="2" charset="2"/>
              </a:rPr>
              <a:t> and </a:t>
            </a:r>
            <a:r>
              <a:rPr lang="en-US" sz="2000" b="1" dirty="0" smtClean="0">
                <a:sym typeface="Wingdings" pitchFamily="2" charset="2"/>
              </a:rPr>
              <a:t>controls</a:t>
            </a:r>
            <a:r>
              <a:rPr lang="en-US" sz="2000" dirty="0" smtClean="0">
                <a:sym typeface="Wingdings" pitchFamily="2" charset="2"/>
              </a:rPr>
              <a:t> followed by a statistical test of association. </a:t>
            </a:r>
            <a:endParaRPr lang="en-US" dirty="0" smtClean="0"/>
          </a:p>
          <a:p>
            <a:pPr>
              <a:lnSpc>
                <a:spcPct val="95000"/>
              </a:lnSpc>
              <a:spcBef>
                <a:spcPct val="50000"/>
              </a:spcBef>
              <a:defRPr/>
            </a:pPr>
            <a:r>
              <a:rPr lang="en-US" sz="2400" dirty="0" smtClean="0">
                <a:latin typeface="Arial" charset="0"/>
              </a:rPr>
              <a:t>Ongoing GWASs generate a deluge of genotype data</a:t>
            </a:r>
          </a:p>
          <a:p>
            <a:pPr lvl="1">
              <a:lnSpc>
                <a:spcPct val="95000"/>
              </a:lnSpc>
              <a:spcBef>
                <a:spcPct val="50000"/>
              </a:spcBef>
              <a:defRPr/>
            </a:pPr>
            <a:r>
              <a:rPr lang="en-US" sz="2000" dirty="0" smtClean="0">
                <a:latin typeface="Arial" charset="0"/>
              </a:rPr>
              <a:t>Genetic Association Information Network (GAIN): 6 studies totaling 19,000 individuals typed at 500,000 to 940,000 SNP loci</a:t>
            </a:r>
          </a:p>
          <a:p>
            <a:pPr lvl="1">
              <a:lnSpc>
                <a:spcPct val="95000"/>
              </a:lnSpc>
              <a:spcBef>
                <a:spcPct val="50000"/>
              </a:spcBef>
              <a:defRPr/>
            </a:pPr>
            <a:r>
              <a:rPr lang="en-US" sz="2000" dirty="0" err="1" smtClean="0">
                <a:latin typeface="Arial" charset="0"/>
              </a:rPr>
              <a:t>Wellcome</a:t>
            </a:r>
            <a:r>
              <a:rPr lang="en-US" sz="2000" dirty="0" smtClean="0">
                <a:latin typeface="Arial" charset="0"/>
              </a:rPr>
              <a:t> Trust Case-Control Consortium (WTCCC): 7 studies totaling 17,000 individuals typed at 500,000 SNPs</a:t>
            </a:r>
          </a:p>
          <a:p>
            <a:pPr lvl="1">
              <a:lnSpc>
                <a:spcPct val="95000"/>
              </a:lnSpc>
              <a:spcBef>
                <a:spcPct val="50000"/>
              </a:spcBef>
              <a:defRPr/>
            </a:pPr>
            <a:r>
              <a:rPr lang="en-US" sz="2000" dirty="0" smtClean="0">
                <a:latin typeface="Arial" charset="0"/>
              </a:rPr>
              <a:t>WTCCC2: hundreds of thousands of individuals covering over a million SNPs!</a:t>
            </a:r>
            <a:endParaRPr lang="en-US" sz="2400" dirty="0" smtClean="0">
              <a:latin typeface="Arial" charset="0"/>
            </a:endParaRPr>
          </a:p>
        </p:txBody>
      </p:sp>
      <p:sp>
        <p:nvSpPr>
          <p:cNvPr id="41987" name="Rectangle 3"/>
          <p:cNvSpPr>
            <a:spLocks noChangeArrowheads="1"/>
          </p:cNvSpPr>
          <p:nvPr/>
        </p:nvSpPr>
        <p:spPr bwMode="auto">
          <a:xfrm>
            <a:off x="3846513" y="5278438"/>
            <a:ext cx="3633787" cy="384175"/>
          </a:xfrm>
          <a:prstGeom prst="rect">
            <a:avLst/>
          </a:prstGeom>
          <a:noFill/>
          <a:ln w="9525">
            <a:noFill/>
            <a:miter lim="800000"/>
            <a:headEnd/>
            <a:tailEnd/>
          </a:ln>
        </p:spPr>
        <p:txBody>
          <a:bodyPr/>
          <a:lstStyle/>
          <a:p>
            <a:pPr eaLnBrk="0" hangingPunct="0"/>
            <a:endParaRPr lang="en-US"/>
          </a:p>
        </p:txBody>
      </p:sp>
      <p:sp>
        <p:nvSpPr>
          <p:cNvPr id="41989" name="Rectangle 5"/>
          <p:cNvSpPr>
            <a:spLocks noChangeArrowheads="1"/>
          </p:cNvSpPr>
          <p:nvPr/>
        </p:nvSpPr>
        <p:spPr bwMode="auto">
          <a:xfrm>
            <a:off x="3810000" y="4821238"/>
            <a:ext cx="3059113" cy="301625"/>
          </a:xfrm>
          <a:prstGeom prst="rect">
            <a:avLst/>
          </a:prstGeom>
          <a:noFill/>
          <a:ln w="9525">
            <a:noFill/>
            <a:miter lim="800000"/>
            <a:headEnd/>
            <a:tailEnd/>
          </a:ln>
        </p:spPr>
        <p:txBody>
          <a:bodyPr/>
          <a:lstStyle/>
          <a:p>
            <a:pPr eaLnBrk="0" hangingPunct="0"/>
            <a:endParaRPr lang="en-US"/>
          </a:p>
        </p:txBody>
      </p:sp>
      <p:sp>
        <p:nvSpPr>
          <p:cNvPr id="6" name="Slide Number Placeholder 5"/>
          <p:cNvSpPr>
            <a:spLocks noGrp="1"/>
          </p:cNvSpPr>
          <p:nvPr>
            <p:ph type="sldNum" sz="quarter" idx="12"/>
          </p:nvPr>
        </p:nvSpPr>
        <p:spPr/>
        <p:txBody>
          <a:bodyPr/>
          <a:lstStyle/>
          <a:p>
            <a:pPr>
              <a:defRPr/>
            </a:pPr>
            <a:fld id="{33F715B6-B6C2-4407-8CFF-EAACF463792E}" type="slidenum">
              <a:rPr lang="en-US" smtClean="0"/>
              <a:pPr>
                <a:defRPr/>
              </a:pPr>
              <a:t>5</a:t>
            </a:fld>
            <a:endParaRPr lang="en-US"/>
          </a:p>
        </p:txBody>
      </p:sp>
      <p:pic>
        <p:nvPicPr>
          <p:cNvPr id="7" name="Kennedy_V3.pptx521.wav">
            <a:hlinkClick r:id="" action="ppaction://media"/>
          </p:cNvPr>
          <p:cNvPicPr>
            <a:picLocks noRot="1" noChangeAspect="1"/>
          </p:cNvPicPr>
          <p:nvPr>
            <a:audioFile r:link="rId2"/>
          </p:nvPr>
        </p:nvPicPr>
        <p:blipFill>
          <a:blip r:embed="rId5" cstate="print"/>
          <a:stretch>
            <a:fillRect/>
          </a:stretch>
        </p:blipFill>
        <p:spPr>
          <a:xfrm>
            <a:off x="8696325" y="6410325"/>
            <a:ext cx="304800" cy="304800"/>
          </a:xfrm>
          <a:prstGeom prst="rect">
            <a:avLst/>
          </a:prstGeom>
        </p:spPr>
      </p:pic>
    </p:spTree>
    <p:custDataLst>
      <p:tags r:id="rId1"/>
    </p:custDataLst>
  </p:cSld>
  <p:clrMapOvr>
    <a:masterClrMapping/>
  </p:clrMapOvr>
  <p:transition advTm="816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67586">
                                            <p:txEl>
                                              <p:pRg st="0" end="0"/>
                                            </p:txEl>
                                          </p:spTgt>
                                        </p:tgtEl>
                                        <p:attrNameLst>
                                          <p:attrName>style.visibility</p:attrName>
                                        </p:attrNameLst>
                                      </p:cBhvr>
                                      <p:to>
                                        <p:strVal val="visible"/>
                                      </p:to>
                                    </p:set>
                                    <p:animEffect transition="in" filter="dissolve">
                                      <p:cBhvr>
                                        <p:cTn id="11" dur="500"/>
                                        <p:tgtEl>
                                          <p:spTgt spid="6758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67586">
                                            <p:txEl>
                                              <p:pRg st="1" end="1"/>
                                            </p:txEl>
                                          </p:spTgt>
                                        </p:tgtEl>
                                        <p:attrNameLst>
                                          <p:attrName>style.visibility</p:attrName>
                                        </p:attrNameLst>
                                      </p:cBhvr>
                                      <p:to>
                                        <p:strVal val="visible"/>
                                      </p:to>
                                    </p:set>
                                    <p:animEffect transition="in" filter="dissolve">
                                      <p:cBhvr>
                                        <p:cTn id="16" dur="500"/>
                                        <p:tgtEl>
                                          <p:spTgt spid="6758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67586">
                                            <p:txEl>
                                              <p:pRg st="2" end="2"/>
                                            </p:txEl>
                                          </p:spTgt>
                                        </p:tgtEl>
                                        <p:attrNameLst>
                                          <p:attrName>style.visibility</p:attrName>
                                        </p:attrNameLst>
                                      </p:cBhvr>
                                      <p:to>
                                        <p:strVal val="visible"/>
                                      </p:to>
                                    </p:set>
                                    <p:animEffect transition="in" filter="dissolve">
                                      <p:cBhvr>
                                        <p:cTn id="21" dur="500"/>
                                        <p:tgtEl>
                                          <p:spTgt spid="67586">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67586">
                                            <p:txEl>
                                              <p:pRg st="3" end="3"/>
                                            </p:txEl>
                                          </p:spTgt>
                                        </p:tgtEl>
                                        <p:attrNameLst>
                                          <p:attrName>style.visibility</p:attrName>
                                        </p:attrNameLst>
                                      </p:cBhvr>
                                      <p:to>
                                        <p:strVal val="visible"/>
                                      </p:to>
                                    </p:set>
                                    <p:animEffect transition="in" filter="dissolve">
                                      <p:cBhvr>
                                        <p:cTn id="26" dur="500"/>
                                        <p:tgtEl>
                                          <p:spTgt spid="67586">
                                            <p:txEl>
                                              <p:pRg st="3" end="3"/>
                                            </p:txEl>
                                          </p:spTgt>
                                        </p:tgtEl>
                                      </p:cBhvr>
                                    </p:animEffect>
                                  </p:childTnLst>
                                </p:cTn>
                              </p:par>
                              <p:par>
                                <p:cTn id="27" presetID="9" presetClass="entr" presetSubtype="0" fill="hold" nodeType="withEffect">
                                  <p:stCondLst>
                                    <p:cond delay="0"/>
                                  </p:stCondLst>
                                  <p:childTnLst>
                                    <p:set>
                                      <p:cBhvr>
                                        <p:cTn id="28" dur="1" fill="hold">
                                          <p:stCondLst>
                                            <p:cond delay="0"/>
                                          </p:stCondLst>
                                        </p:cTn>
                                        <p:tgtEl>
                                          <p:spTgt spid="67586">
                                            <p:txEl>
                                              <p:pRg st="4" end="4"/>
                                            </p:txEl>
                                          </p:spTgt>
                                        </p:tgtEl>
                                        <p:attrNameLst>
                                          <p:attrName>style.visibility</p:attrName>
                                        </p:attrNameLst>
                                      </p:cBhvr>
                                      <p:to>
                                        <p:strVal val="visible"/>
                                      </p:to>
                                    </p:set>
                                    <p:animEffect transition="in" filter="dissolve">
                                      <p:cBhvr>
                                        <p:cTn id="29" dur="500"/>
                                        <p:tgtEl>
                                          <p:spTgt spid="67586">
                                            <p:txEl>
                                              <p:pRg st="4" end="4"/>
                                            </p:txEl>
                                          </p:spTgt>
                                        </p:tgtEl>
                                      </p:cBhvr>
                                    </p:animEffect>
                                  </p:childTnLst>
                                </p:cTn>
                              </p:par>
                              <p:par>
                                <p:cTn id="30" presetID="9" presetClass="entr" presetSubtype="0" fill="hold" nodeType="withEffect">
                                  <p:stCondLst>
                                    <p:cond delay="0"/>
                                  </p:stCondLst>
                                  <p:childTnLst>
                                    <p:set>
                                      <p:cBhvr>
                                        <p:cTn id="31" dur="1" fill="hold">
                                          <p:stCondLst>
                                            <p:cond delay="0"/>
                                          </p:stCondLst>
                                        </p:cTn>
                                        <p:tgtEl>
                                          <p:spTgt spid="67586">
                                            <p:txEl>
                                              <p:pRg st="5" end="5"/>
                                            </p:txEl>
                                          </p:spTgt>
                                        </p:tgtEl>
                                        <p:attrNameLst>
                                          <p:attrName>style.visibility</p:attrName>
                                        </p:attrNameLst>
                                      </p:cBhvr>
                                      <p:to>
                                        <p:strVal val="visible"/>
                                      </p:to>
                                    </p:set>
                                    <p:animEffect transition="in" filter="dissolve">
                                      <p:cBhvr>
                                        <p:cTn id="32" dur="500"/>
                                        <p:tgtEl>
                                          <p:spTgt spid="6758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33"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ChangeArrowheads="1"/>
          </p:cNvSpPr>
          <p:nvPr/>
        </p:nvSpPr>
        <p:spPr bwMode="auto">
          <a:xfrm>
            <a:off x="762000" y="4267200"/>
            <a:ext cx="7772400" cy="1690688"/>
          </a:xfrm>
          <a:prstGeom prst="rect">
            <a:avLst/>
          </a:prstGeom>
          <a:solidFill>
            <a:srgbClr val="FFCC99">
              <a:alpha val="25098"/>
            </a:srgbClr>
          </a:solidFill>
          <a:ln w="9525">
            <a:solidFill>
              <a:schemeClr val="tx1"/>
            </a:solidFill>
            <a:miter lim="800000"/>
            <a:headEnd/>
            <a:tailEnd/>
          </a:ln>
        </p:spPr>
        <p:txBody>
          <a:bodyPr wrap="none" anchor="ctr"/>
          <a:lstStyle/>
          <a:p>
            <a:pPr eaLnBrk="0" hangingPunct="0"/>
            <a:endParaRPr lang="en-US" sz="1800"/>
          </a:p>
        </p:txBody>
      </p:sp>
      <p:sp>
        <p:nvSpPr>
          <p:cNvPr id="60419" name="Rectangle 3"/>
          <p:cNvSpPr>
            <a:spLocks noGrp="1" noChangeArrowheads="1"/>
          </p:cNvSpPr>
          <p:nvPr>
            <p:ph type="title"/>
          </p:nvPr>
        </p:nvSpPr>
        <p:spPr>
          <a:xfrm>
            <a:off x="1066800" y="457200"/>
            <a:ext cx="7793038" cy="1081088"/>
          </a:xfrm>
        </p:spPr>
        <p:txBody>
          <a:bodyPr/>
          <a:lstStyle/>
          <a:p>
            <a:r>
              <a:rPr lang="en-US" smtClean="0">
                <a:solidFill>
                  <a:schemeClr val="folHlink"/>
                </a:solidFill>
              </a:rPr>
              <a:t>Single SNP Genotyping- </a:t>
            </a:r>
            <a:br>
              <a:rPr lang="en-US" smtClean="0">
                <a:solidFill>
                  <a:schemeClr val="folHlink"/>
                </a:solidFill>
              </a:rPr>
            </a:br>
            <a:r>
              <a:rPr lang="en-US" smtClean="0">
                <a:solidFill>
                  <a:schemeClr val="folHlink"/>
                </a:solidFill>
              </a:rPr>
              <a:t>Basic Notations</a:t>
            </a:r>
          </a:p>
        </p:txBody>
      </p:sp>
      <p:sp>
        <p:nvSpPr>
          <p:cNvPr id="60420" name="Rectangle 4"/>
          <p:cNvSpPr>
            <a:spLocks noGrp="1" noChangeArrowheads="1"/>
          </p:cNvSpPr>
          <p:nvPr>
            <p:ph idx="1"/>
          </p:nvPr>
        </p:nvSpPr>
        <p:spPr>
          <a:xfrm>
            <a:off x="533400" y="1600200"/>
            <a:ext cx="8610600" cy="2590800"/>
          </a:xfrm>
        </p:spPr>
        <p:txBody>
          <a:bodyPr/>
          <a:lstStyle/>
          <a:p>
            <a:pPr>
              <a:lnSpc>
                <a:spcPct val="125000"/>
              </a:lnSpc>
            </a:pPr>
            <a:r>
              <a:rPr lang="en-US" sz="2400" dirty="0" err="1" smtClean="0"/>
              <a:t>Biallelic</a:t>
            </a:r>
            <a:r>
              <a:rPr lang="en-US" sz="2400" dirty="0" smtClean="0"/>
              <a:t> SNPs: 0 = major allele, 1 = minor allele (reads with non-reference alleles are discarded)</a:t>
            </a:r>
          </a:p>
          <a:p>
            <a:pPr>
              <a:lnSpc>
                <a:spcPct val="125000"/>
              </a:lnSpc>
            </a:pPr>
            <a:r>
              <a:rPr lang="en-US" sz="2400" dirty="0" smtClean="0"/>
              <a:t>SNP genotypes: 0/2 = homozygous major/minor, 1=heterozygous</a:t>
            </a:r>
          </a:p>
          <a:p>
            <a:pPr>
              <a:lnSpc>
                <a:spcPct val="125000"/>
              </a:lnSpc>
            </a:pPr>
            <a:r>
              <a:rPr lang="en-US" sz="2400" dirty="0" smtClean="0"/>
              <a:t>Read set </a:t>
            </a:r>
            <a:r>
              <a:rPr lang="en-US" sz="2400" dirty="0" err="1" smtClean="0"/>
              <a:t>r</a:t>
            </a:r>
            <a:r>
              <a:rPr lang="en-US" sz="2400" baseline="-25000" dirty="0" err="1" smtClean="0"/>
              <a:t>i</a:t>
            </a:r>
            <a:r>
              <a:rPr lang="en-US" sz="2400" dirty="0" smtClean="0"/>
              <a:t> describes the mapped reads for each SNP </a:t>
            </a:r>
            <a:r>
              <a:rPr lang="en-US" sz="2400" dirty="0" err="1" smtClean="0"/>
              <a:t>i</a:t>
            </a:r>
            <a:endParaRPr lang="en-US" sz="2400" dirty="0" smtClean="0"/>
          </a:p>
        </p:txBody>
      </p:sp>
      <p:sp>
        <p:nvSpPr>
          <p:cNvPr id="60421" name="Line 5"/>
          <p:cNvSpPr>
            <a:spLocks noChangeShapeType="1"/>
          </p:cNvSpPr>
          <p:nvPr/>
        </p:nvSpPr>
        <p:spPr bwMode="auto">
          <a:xfrm>
            <a:off x="2743200" y="5653088"/>
            <a:ext cx="2133600" cy="0"/>
          </a:xfrm>
          <a:prstGeom prst="line">
            <a:avLst/>
          </a:prstGeom>
          <a:noFill/>
          <a:ln w="9525">
            <a:noFill/>
            <a:round/>
            <a:headEnd/>
            <a:tailEnd/>
          </a:ln>
        </p:spPr>
        <p:txBody>
          <a:bodyPr/>
          <a:lstStyle/>
          <a:p>
            <a:endParaRPr lang="en-US"/>
          </a:p>
        </p:txBody>
      </p:sp>
      <p:sp>
        <p:nvSpPr>
          <p:cNvPr id="60422" name="Text Box 11"/>
          <p:cNvSpPr txBox="1">
            <a:spLocks noChangeArrowheads="1"/>
          </p:cNvSpPr>
          <p:nvPr/>
        </p:nvSpPr>
        <p:spPr bwMode="auto">
          <a:xfrm>
            <a:off x="5257800" y="4891088"/>
            <a:ext cx="2322513" cy="366712"/>
          </a:xfrm>
          <a:prstGeom prst="rect">
            <a:avLst/>
          </a:prstGeom>
          <a:noFill/>
          <a:ln w="9525" algn="ctr">
            <a:noFill/>
            <a:miter lim="800000"/>
            <a:headEnd/>
            <a:tailEnd/>
          </a:ln>
        </p:spPr>
        <p:txBody>
          <a:bodyPr wrap="none">
            <a:spAutoFit/>
          </a:bodyPr>
          <a:lstStyle/>
          <a:p>
            <a:pPr marL="533400" indent="-533400">
              <a:lnSpc>
                <a:spcPct val="90000"/>
              </a:lnSpc>
              <a:spcBef>
                <a:spcPct val="20000"/>
              </a:spcBef>
              <a:buClr>
                <a:srgbClr val="CC3300"/>
              </a:buClr>
              <a:buSzPct val="70000"/>
              <a:buFont typeface="Wingdings" pitchFamily="2" charset="2"/>
              <a:buNone/>
            </a:pPr>
            <a:r>
              <a:rPr lang="en-US" sz="2000"/>
              <a:t>Inferred genotypes</a:t>
            </a:r>
          </a:p>
        </p:txBody>
      </p:sp>
      <p:sp>
        <p:nvSpPr>
          <p:cNvPr id="60423" name="Line 14"/>
          <p:cNvSpPr>
            <a:spLocks noChangeShapeType="1"/>
          </p:cNvSpPr>
          <p:nvPr/>
        </p:nvSpPr>
        <p:spPr bwMode="auto">
          <a:xfrm flipH="1" flipV="1">
            <a:off x="4114800" y="5119688"/>
            <a:ext cx="1066800" cy="0"/>
          </a:xfrm>
          <a:prstGeom prst="line">
            <a:avLst/>
          </a:prstGeom>
          <a:noFill/>
          <a:ln w="15875">
            <a:solidFill>
              <a:schemeClr val="tx1"/>
            </a:solidFill>
            <a:round/>
            <a:headEnd/>
            <a:tailEnd type="triangle" w="lg" len="lg"/>
          </a:ln>
        </p:spPr>
        <p:txBody>
          <a:bodyPr/>
          <a:lstStyle/>
          <a:p>
            <a:endParaRPr lang="en-US"/>
          </a:p>
        </p:txBody>
      </p:sp>
      <p:sp>
        <p:nvSpPr>
          <p:cNvPr id="60424" name="Text Box 11"/>
          <p:cNvSpPr txBox="1">
            <a:spLocks noChangeArrowheads="1"/>
          </p:cNvSpPr>
          <p:nvPr/>
        </p:nvSpPr>
        <p:spPr bwMode="auto">
          <a:xfrm>
            <a:off x="5257800" y="4433888"/>
            <a:ext cx="3182938" cy="366712"/>
          </a:xfrm>
          <a:prstGeom prst="rect">
            <a:avLst/>
          </a:prstGeom>
          <a:noFill/>
          <a:ln w="9525" algn="ctr">
            <a:noFill/>
            <a:miter lim="800000"/>
            <a:headEnd/>
            <a:tailEnd/>
          </a:ln>
        </p:spPr>
        <p:txBody>
          <a:bodyPr wrap="none">
            <a:spAutoFit/>
          </a:bodyPr>
          <a:lstStyle/>
          <a:p>
            <a:pPr marL="533400" indent="-533400">
              <a:lnSpc>
                <a:spcPct val="90000"/>
              </a:lnSpc>
              <a:spcBef>
                <a:spcPct val="20000"/>
              </a:spcBef>
              <a:buClr>
                <a:srgbClr val="CC3300"/>
              </a:buClr>
              <a:buSzPct val="70000"/>
              <a:buFont typeface="Wingdings" pitchFamily="2" charset="2"/>
              <a:buNone/>
            </a:pPr>
            <a:r>
              <a:rPr lang="en-US" sz="2000"/>
              <a:t>Mapped reads with allele 0</a:t>
            </a:r>
          </a:p>
        </p:txBody>
      </p:sp>
      <p:sp>
        <p:nvSpPr>
          <p:cNvPr id="60425" name="Line 14"/>
          <p:cNvSpPr>
            <a:spLocks noChangeShapeType="1"/>
          </p:cNvSpPr>
          <p:nvPr/>
        </p:nvSpPr>
        <p:spPr bwMode="auto">
          <a:xfrm flipH="1" flipV="1">
            <a:off x="4114800" y="4662488"/>
            <a:ext cx="1066800" cy="0"/>
          </a:xfrm>
          <a:prstGeom prst="line">
            <a:avLst/>
          </a:prstGeom>
          <a:noFill/>
          <a:ln w="15875">
            <a:solidFill>
              <a:schemeClr val="tx1"/>
            </a:solidFill>
            <a:round/>
            <a:headEnd/>
            <a:tailEnd type="triangle" w="lg" len="lg"/>
          </a:ln>
        </p:spPr>
        <p:txBody>
          <a:bodyPr/>
          <a:lstStyle/>
          <a:p>
            <a:endParaRPr lang="en-US"/>
          </a:p>
        </p:txBody>
      </p:sp>
      <p:sp>
        <p:nvSpPr>
          <p:cNvPr id="60426" name="Text Box 11"/>
          <p:cNvSpPr txBox="1">
            <a:spLocks noChangeArrowheads="1"/>
          </p:cNvSpPr>
          <p:nvPr/>
        </p:nvSpPr>
        <p:spPr bwMode="auto">
          <a:xfrm>
            <a:off x="5257800" y="5348288"/>
            <a:ext cx="3182938" cy="366712"/>
          </a:xfrm>
          <a:prstGeom prst="rect">
            <a:avLst/>
          </a:prstGeom>
          <a:noFill/>
          <a:ln w="9525" algn="ctr">
            <a:noFill/>
            <a:miter lim="800000"/>
            <a:headEnd/>
            <a:tailEnd/>
          </a:ln>
        </p:spPr>
        <p:txBody>
          <a:bodyPr wrap="none">
            <a:spAutoFit/>
          </a:bodyPr>
          <a:lstStyle/>
          <a:p>
            <a:pPr marL="533400" indent="-533400">
              <a:lnSpc>
                <a:spcPct val="90000"/>
              </a:lnSpc>
              <a:spcBef>
                <a:spcPct val="20000"/>
              </a:spcBef>
              <a:buClr>
                <a:srgbClr val="CC3300"/>
              </a:buClr>
              <a:buSzPct val="70000"/>
              <a:buFont typeface="Wingdings" pitchFamily="2" charset="2"/>
              <a:buNone/>
            </a:pPr>
            <a:r>
              <a:rPr lang="en-US" sz="2000"/>
              <a:t>Mapped reads with allele 1</a:t>
            </a:r>
          </a:p>
        </p:txBody>
      </p:sp>
      <p:sp>
        <p:nvSpPr>
          <p:cNvPr id="60427" name="Line 14"/>
          <p:cNvSpPr>
            <a:spLocks noChangeShapeType="1"/>
          </p:cNvSpPr>
          <p:nvPr/>
        </p:nvSpPr>
        <p:spPr bwMode="auto">
          <a:xfrm flipH="1" flipV="1">
            <a:off x="4114800" y="5500688"/>
            <a:ext cx="1066800" cy="0"/>
          </a:xfrm>
          <a:prstGeom prst="line">
            <a:avLst/>
          </a:prstGeom>
          <a:noFill/>
          <a:ln w="15875">
            <a:solidFill>
              <a:schemeClr val="tx1"/>
            </a:solidFill>
            <a:round/>
            <a:headEnd/>
            <a:tailEnd type="triangle" w="lg" len="lg"/>
          </a:ln>
        </p:spPr>
        <p:txBody>
          <a:bodyPr/>
          <a:lstStyle/>
          <a:p>
            <a:endParaRPr lang="en-US"/>
          </a:p>
        </p:txBody>
      </p:sp>
      <p:sp>
        <p:nvSpPr>
          <p:cNvPr id="60428" name="Text Box 59"/>
          <p:cNvSpPr txBox="1">
            <a:spLocks noChangeArrowheads="1"/>
          </p:cNvSpPr>
          <p:nvPr/>
        </p:nvSpPr>
        <p:spPr bwMode="auto">
          <a:xfrm>
            <a:off x="990600" y="4662488"/>
            <a:ext cx="3200400" cy="762000"/>
          </a:xfrm>
          <a:prstGeom prst="rect">
            <a:avLst/>
          </a:prstGeom>
          <a:noFill/>
          <a:ln w="9525">
            <a:noFill/>
            <a:miter lim="800000"/>
            <a:headEnd/>
            <a:tailEnd/>
          </a:ln>
        </p:spPr>
        <p:txBody>
          <a:bodyPr>
            <a:spAutoFit/>
          </a:bodyPr>
          <a:lstStyle/>
          <a:p>
            <a:pPr eaLnBrk="0" hangingPunct="0">
              <a:spcBef>
                <a:spcPct val="50000"/>
              </a:spcBef>
            </a:pPr>
            <a:r>
              <a:rPr lang="en-US" sz="4400"/>
              <a:t>012100120</a:t>
            </a:r>
          </a:p>
        </p:txBody>
      </p:sp>
      <p:sp>
        <p:nvSpPr>
          <p:cNvPr id="60429" name="Line 81"/>
          <p:cNvSpPr>
            <a:spLocks noChangeShapeType="1"/>
          </p:cNvSpPr>
          <p:nvPr/>
        </p:nvSpPr>
        <p:spPr bwMode="auto">
          <a:xfrm>
            <a:off x="1219200" y="4662488"/>
            <a:ext cx="76200" cy="0"/>
          </a:xfrm>
          <a:prstGeom prst="line">
            <a:avLst/>
          </a:prstGeom>
          <a:noFill/>
          <a:ln w="9525">
            <a:solidFill>
              <a:schemeClr val="tx1"/>
            </a:solidFill>
            <a:round/>
            <a:headEnd/>
            <a:tailEnd/>
          </a:ln>
        </p:spPr>
        <p:txBody>
          <a:bodyPr/>
          <a:lstStyle/>
          <a:p>
            <a:endParaRPr lang="en-US"/>
          </a:p>
        </p:txBody>
      </p:sp>
      <p:sp>
        <p:nvSpPr>
          <p:cNvPr id="60430" name="Line 82"/>
          <p:cNvSpPr>
            <a:spLocks noChangeShapeType="1"/>
          </p:cNvSpPr>
          <p:nvPr/>
        </p:nvSpPr>
        <p:spPr bwMode="auto">
          <a:xfrm>
            <a:off x="1219200" y="4738688"/>
            <a:ext cx="76200" cy="0"/>
          </a:xfrm>
          <a:prstGeom prst="line">
            <a:avLst/>
          </a:prstGeom>
          <a:noFill/>
          <a:ln w="9525">
            <a:solidFill>
              <a:schemeClr val="tx1"/>
            </a:solidFill>
            <a:round/>
            <a:headEnd/>
            <a:tailEnd/>
          </a:ln>
        </p:spPr>
        <p:txBody>
          <a:bodyPr/>
          <a:lstStyle/>
          <a:p>
            <a:endParaRPr lang="en-US"/>
          </a:p>
        </p:txBody>
      </p:sp>
      <p:sp>
        <p:nvSpPr>
          <p:cNvPr id="60431" name="Line 83"/>
          <p:cNvSpPr>
            <a:spLocks noChangeShapeType="1"/>
          </p:cNvSpPr>
          <p:nvPr/>
        </p:nvSpPr>
        <p:spPr bwMode="auto">
          <a:xfrm>
            <a:off x="1219200" y="4814888"/>
            <a:ext cx="76200" cy="0"/>
          </a:xfrm>
          <a:prstGeom prst="line">
            <a:avLst/>
          </a:prstGeom>
          <a:noFill/>
          <a:ln w="9525">
            <a:solidFill>
              <a:schemeClr val="tx1"/>
            </a:solidFill>
            <a:round/>
            <a:headEnd/>
            <a:tailEnd/>
          </a:ln>
        </p:spPr>
        <p:txBody>
          <a:bodyPr/>
          <a:lstStyle/>
          <a:p>
            <a:endParaRPr lang="en-US"/>
          </a:p>
        </p:txBody>
      </p:sp>
      <p:sp>
        <p:nvSpPr>
          <p:cNvPr id="60432" name="Line 84"/>
          <p:cNvSpPr>
            <a:spLocks noChangeShapeType="1"/>
          </p:cNvSpPr>
          <p:nvPr/>
        </p:nvSpPr>
        <p:spPr bwMode="auto">
          <a:xfrm>
            <a:off x="1828800" y="5348288"/>
            <a:ext cx="76200" cy="0"/>
          </a:xfrm>
          <a:prstGeom prst="line">
            <a:avLst/>
          </a:prstGeom>
          <a:noFill/>
          <a:ln w="9525">
            <a:solidFill>
              <a:schemeClr val="tx1"/>
            </a:solidFill>
            <a:round/>
            <a:headEnd/>
            <a:tailEnd/>
          </a:ln>
        </p:spPr>
        <p:txBody>
          <a:bodyPr/>
          <a:lstStyle/>
          <a:p>
            <a:endParaRPr lang="en-US"/>
          </a:p>
        </p:txBody>
      </p:sp>
      <p:sp>
        <p:nvSpPr>
          <p:cNvPr id="60433" name="Line 85"/>
          <p:cNvSpPr>
            <a:spLocks noChangeShapeType="1"/>
          </p:cNvSpPr>
          <p:nvPr/>
        </p:nvSpPr>
        <p:spPr bwMode="auto">
          <a:xfrm>
            <a:off x="1828800" y="5424488"/>
            <a:ext cx="76200" cy="0"/>
          </a:xfrm>
          <a:prstGeom prst="line">
            <a:avLst/>
          </a:prstGeom>
          <a:noFill/>
          <a:ln w="9525">
            <a:solidFill>
              <a:schemeClr val="tx1"/>
            </a:solidFill>
            <a:round/>
            <a:headEnd/>
            <a:tailEnd/>
          </a:ln>
        </p:spPr>
        <p:txBody>
          <a:bodyPr/>
          <a:lstStyle/>
          <a:p>
            <a:endParaRPr lang="en-US"/>
          </a:p>
        </p:txBody>
      </p:sp>
      <p:sp>
        <p:nvSpPr>
          <p:cNvPr id="60434" name="Line 86"/>
          <p:cNvSpPr>
            <a:spLocks noChangeShapeType="1"/>
          </p:cNvSpPr>
          <p:nvPr/>
        </p:nvSpPr>
        <p:spPr bwMode="auto">
          <a:xfrm>
            <a:off x="1828800" y="5500688"/>
            <a:ext cx="76200" cy="0"/>
          </a:xfrm>
          <a:prstGeom prst="line">
            <a:avLst/>
          </a:prstGeom>
          <a:noFill/>
          <a:ln w="9525">
            <a:solidFill>
              <a:schemeClr val="tx1"/>
            </a:solidFill>
            <a:round/>
            <a:headEnd/>
            <a:tailEnd/>
          </a:ln>
        </p:spPr>
        <p:txBody>
          <a:bodyPr/>
          <a:lstStyle/>
          <a:p>
            <a:endParaRPr lang="en-US"/>
          </a:p>
        </p:txBody>
      </p:sp>
      <p:sp>
        <p:nvSpPr>
          <p:cNvPr id="60435" name="Line 87"/>
          <p:cNvSpPr>
            <a:spLocks noChangeShapeType="1"/>
          </p:cNvSpPr>
          <p:nvPr/>
        </p:nvSpPr>
        <p:spPr bwMode="auto">
          <a:xfrm>
            <a:off x="2438400" y="4662488"/>
            <a:ext cx="76200" cy="0"/>
          </a:xfrm>
          <a:prstGeom prst="line">
            <a:avLst/>
          </a:prstGeom>
          <a:noFill/>
          <a:ln w="9525">
            <a:solidFill>
              <a:schemeClr val="tx1"/>
            </a:solidFill>
            <a:round/>
            <a:headEnd/>
            <a:tailEnd/>
          </a:ln>
        </p:spPr>
        <p:txBody>
          <a:bodyPr/>
          <a:lstStyle/>
          <a:p>
            <a:endParaRPr lang="en-US"/>
          </a:p>
        </p:txBody>
      </p:sp>
      <p:sp>
        <p:nvSpPr>
          <p:cNvPr id="60436" name="Line 88"/>
          <p:cNvSpPr>
            <a:spLocks noChangeShapeType="1"/>
          </p:cNvSpPr>
          <p:nvPr/>
        </p:nvSpPr>
        <p:spPr bwMode="auto">
          <a:xfrm>
            <a:off x="2438400" y="4738688"/>
            <a:ext cx="76200" cy="0"/>
          </a:xfrm>
          <a:prstGeom prst="line">
            <a:avLst/>
          </a:prstGeom>
          <a:noFill/>
          <a:ln w="9525">
            <a:solidFill>
              <a:schemeClr val="tx1"/>
            </a:solidFill>
            <a:round/>
            <a:headEnd/>
            <a:tailEnd/>
          </a:ln>
        </p:spPr>
        <p:txBody>
          <a:bodyPr/>
          <a:lstStyle/>
          <a:p>
            <a:endParaRPr lang="en-US"/>
          </a:p>
        </p:txBody>
      </p:sp>
      <p:sp>
        <p:nvSpPr>
          <p:cNvPr id="60437" name="Line 89"/>
          <p:cNvSpPr>
            <a:spLocks noChangeShapeType="1"/>
          </p:cNvSpPr>
          <p:nvPr/>
        </p:nvSpPr>
        <p:spPr bwMode="auto">
          <a:xfrm>
            <a:off x="2438400" y="4814888"/>
            <a:ext cx="76200" cy="0"/>
          </a:xfrm>
          <a:prstGeom prst="line">
            <a:avLst/>
          </a:prstGeom>
          <a:noFill/>
          <a:ln w="9525">
            <a:solidFill>
              <a:schemeClr val="tx1"/>
            </a:solidFill>
            <a:round/>
            <a:headEnd/>
            <a:tailEnd/>
          </a:ln>
        </p:spPr>
        <p:txBody>
          <a:bodyPr/>
          <a:lstStyle/>
          <a:p>
            <a:endParaRPr lang="en-US"/>
          </a:p>
        </p:txBody>
      </p:sp>
      <p:sp>
        <p:nvSpPr>
          <p:cNvPr id="60438" name="Line 90"/>
          <p:cNvSpPr>
            <a:spLocks noChangeShapeType="1"/>
          </p:cNvSpPr>
          <p:nvPr/>
        </p:nvSpPr>
        <p:spPr bwMode="auto">
          <a:xfrm>
            <a:off x="2743200" y="4662488"/>
            <a:ext cx="76200" cy="0"/>
          </a:xfrm>
          <a:prstGeom prst="line">
            <a:avLst/>
          </a:prstGeom>
          <a:noFill/>
          <a:ln w="9525">
            <a:solidFill>
              <a:schemeClr val="tx1"/>
            </a:solidFill>
            <a:round/>
            <a:headEnd/>
            <a:tailEnd/>
          </a:ln>
        </p:spPr>
        <p:txBody>
          <a:bodyPr/>
          <a:lstStyle/>
          <a:p>
            <a:endParaRPr lang="en-US"/>
          </a:p>
        </p:txBody>
      </p:sp>
      <p:sp>
        <p:nvSpPr>
          <p:cNvPr id="60439" name="Line 91"/>
          <p:cNvSpPr>
            <a:spLocks noChangeShapeType="1"/>
          </p:cNvSpPr>
          <p:nvPr/>
        </p:nvSpPr>
        <p:spPr bwMode="auto">
          <a:xfrm>
            <a:off x="2743200" y="4738688"/>
            <a:ext cx="76200" cy="0"/>
          </a:xfrm>
          <a:prstGeom prst="line">
            <a:avLst/>
          </a:prstGeom>
          <a:noFill/>
          <a:ln w="9525">
            <a:solidFill>
              <a:schemeClr val="tx1"/>
            </a:solidFill>
            <a:round/>
            <a:headEnd/>
            <a:tailEnd/>
          </a:ln>
        </p:spPr>
        <p:txBody>
          <a:bodyPr/>
          <a:lstStyle/>
          <a:p>
            <a:endParaRPr lang="en-US"/>
          </a:p>
        </p:txBody>
      </p:sp>
      <p:sp>
        <p:nvSpPr>
          <p:cNvPr id="60440" name="Line 92"/>
          <p:cNvSpPr>
            <a:spLocks noChangeShapeType="1"/>
          </p:cNvSpPr>
          <p:nvPr/>
        </p:nvSpPr>
        <p:spPr bwMode="auto">
          <a:xfrm>
            <a:off x="2743200" y="4814888"/>
            <a:ext cx="76200" cy="0"/>
          </a:xfrm>
          <a:prstGeom prst="line">
            <a:avLst/>
          </a:prstGeom>
          <a:noFill/>
          <a:ln w="9525">
            <a:solidFill>
              <a:schemeClr val="tx1"/>
            </a:solidFill>
            <a:round/>
            <a:headEnd/>
            <a:tailEnd/>
          </a:ln>
        </p:spPr>
        <p:txBody>
          <a:bodyPr/>
          <a:lstStyle/>
          <a:p>
            <a:endParaRPr lang="en-US"/>
          </a:p>
        </p:txBody>
      </p:sp>
      <p:sp>
        <p:nvSpPr>
          <p:cNvPr id="60441" name="Line 93"/>
          <p:cNvSpPr>
            <a:spLocks noChangeShapeType="1"/>
          </p:cNvSpPr>
          <p:nvPr/>
        </p:nvSpPr>
        <p:spPr bwMode="auto">
          <a:xfrm>
            <a:off x="3352800" y="5348288"/>
            <a:ext cx="76200" cy="0"/>
          </a:xfrm>
          <a:prstGeom prst="line">
            <a:avLst/>
          </a:prstGeom>
          <a:noFill/>
          <a:ln w="9525">
            <a:solidFill>
              <a:schemeClr val="tx1"/>
            </a:solidFill>
            <a:round/>
            <a:headEnd/>
            <a:tailEnd/>
          </a:ln>
        </p:spPr>
        <p:txBody>
          <a:bodyPr/>
          <a:lstStyle/>
          <a:p>
            <a:endParaRPr lang="en-US"/>
          </a:p>
        </p:txBody>
      </p:sp>
      <p:sp>
        <p:nvSpPr>
          <p:cNvPr id="60442" name="Line 94"/>
          <p:cNvSpPr>
            <a:spLocks noChangeShapeType="1"/>
          </p:cNvSpPr>
          <p:nvPr/>
        </p:nvSpPr>
        <p:spPr bwMode="auto">
          <a:xfrm>
            <a:off x="3352800" y="5424488"/>
            <a:ext cx="76200" cy="0"/>
          </a:xfrm>
          <a:prstGeom prst="line">
            <a:avLst/>
          </a:prstGeom>
          <a:noFill/>
          <a:ln w="9525">
            <a:solidFill>
              <a:schemeClr val="tx1"/>
            </a:solidFill>
            <a:round/>
            <a:headEnd/>
            <a:tailEnd/>
          </a:ln>
        </p:spPr>
        <p:txBody>
          <a:bodyPr/>
          <a:lstStyle/>
          <a:p>
            <a:endParaRPr lang="en-US"/>
          </a:p>
        </p:txBody>
      </p:sp>
      <p:sp>
        <p:nvSpPr>
          <p:cNvPr id="60443" name="Line 95"/>
          <p:cNvSpPr>
            <a:spLocks noChangeShapeType="1"/>
          </p:cNvSpPr>
          <p:nvPr/>
        </p:nvSpPr>
        <p:spPr bwMode="auto">
          <a:xfrm>
            <a:off x="3352800" y="5500688"/>
            <a:ext cx="76200" cy="0"/>
          </a:xfrm>
          <a:prstGeom prst="line">
            <a:avLst/>
          </a:prstGeom>
          <a:noFill/>
          <a:ln w="9525">
            <a:solidFill>
              <a:schemeClr val="tx1"/>
            </a:solidFill>
            <a:round/>
            <a:headEnd/>
            <a:tailEnd/>
          </a:ln>
        </p:spPr>
        <p:txBody>
          <a:bodyPr/>
          <a:lstStyle/>
          <a:p>
            <a:endParaRPr lang="en-US"/>
          </a:p>
        </p:txBody>
      </p:sp>
      <p:sp>
        <p:nvSpPr>
          <p:cNvPr id="60444" name="Line 96"/>
          <p:cNvSpPr>
            <a:spLocks noChangeShapeType="1"/>
          </p:cNvSpPr>
          <p:nvPr/>
        </p:nvSpPr>
        <p:spPr bwMode="auto">
          <a:xfrm>
            <a:off x="3657600" y="4662488"/>
            <a:ext cx="76200" cy="0"/>
          </a:xfrm>
          <a:prstGeom prst="line">
            <a:avLst/>
          </a:prstGeom>
          <a:noFill/>
          <a:ln w="9525">
            <a:solidFill>
              <a:schemeClr val="tx1"/>
            </a:solidFill>
            <a:round/>
            <a:headEnd/>
            <a:tailEnd/>
          </a:ln>
        </p:spPr>
        <p:txBody>
          <a:bodyPr/>
          <a:lstStyle/>
          <a:p>
            <a:endParaRPr lang="en-US"/>
          </a:p>
        </p:txBody>
      </p:sp>
      <p:sp>
        <p:nvSpPr>
          <p:cNvPr id="60445" name="Line 97"/>
          <p:cNvSpPr>
            <a:spLocks noChangeShapeType="1"/>
          </p:cNvSpPr>
          <p:nvPr/>
        </p:nvSpPr>
        <p:spPr bwMode="auto">
          <a:xfrm>
            <a:off x="3657600" y="4738688"/>
            <a:ext cx="76200" cy="0"/>
          </a:xfrm>
          <a:prstGeom prst="line">
            <a:avLst/>
          </a:prstGeom>
          <a:noFill/>
          <a:ln w="9525">
            <a:solidFill>
              <a:schemeClr val="tx1"/>
            </a:solidFill>
            <a:round/>
            <a:headEnd/>
            <a:tailEnd/>
          </a:ln>
        </p:spPr>
        <p:txBody>
          <a:bodyPr/>
          <a:lstStyle/>
          <a:p>
            <a:endParaRPr lang="en-US"/>
          </a:p>
        </p:txBody>
      </p:sp>
      <p:sp>
        <p:nvSpPr>
          <p:cNvPr id="60446" name="Line 98"/>
          <p:cNvSpPr>
            <a:spLocks noChangeShapeType="1"/>
          </p:cNvSpPr>
          <p:nvPr/>
        </p:nvSpPr>
        <p:spPr bwMode="auto">
          <a:xfrm>
            <a:off x="3657600" y="4814888"/>
            <a:ext cx="76200" cy="0"/>
          </a:xfrm>
          <a:prstGeom prst="line">
            <a:avLst/>
          </a:prstGeom>
          <a:noFill/>
          <a:ln w="9525">
            <a:solidFill>
              <a:schemeClr val="tx1"/>
            </a:solidFill>
            <a:round/>
            <a:headEnd/>
            <a:tailEnd/>
          </a:ln>
        </p:spPr>
        <p:txBody>
          <a:bodyPr/>
          <a:lstStyle/>
          <a:p>
            <a:endParaRPr lang="en-US"/>
          </a:p>
        </p:txBody>
      </p:sp>
      <p:sp>
        <p:nvSpPr>
          <p:cNvPr id="60447" name="Line 99"/>
          <p:cNvSpPr>
            <a:spLocks noChangeShapeType="1"/>
          </p:cNvSpPr>
          <p:nvPr/>
        </p:nvSpPr>
        <p:spPr bwMode="auto">
          <a:xfrm>
            <a:off x="1828800" y="5576888"/>
            <a:ext cx="76200" cy="0"/>
          </a:xfrm>
          <a:prstGeom prst="line">
            <a:avLst/>
          </a:prstGeom>
          <a:noFill/>
          <a:ln w="9525">
            <a:solidFill>
              <a:schemeClr val="tx1"/>
            </a:solidFill>
            <a:round/>
            <a:headEnd/>
            <a:tailEnd/>
          </a:ln>
        </p:spPr>
        <p:txBody>
          <a:bodyPr/>
          <a:lstStyle/>
          <a:p>
            <a:endParaRPr lang="en-US"/>
          </a:p>
        </p:txBody>
      </p:sp>
      <p:sp>
        <p:nvSpPr>
          <p:cNvPr id="60448" name="Line 100"/>
          <p:cNvSpPr>
            <a:spLocks noChangeShapeType="1"/>
          </p:cNvSpPr>
          <p:nvPr/>
        </p:nvSpPr>
        <p:spPr bwMode="auto">
          <a:xfrm>
            <a:off x="1828800" y="5653088"/>
            <a:ext cx="76200" cy="0"/>
          </a:xfrm>
          <a:prstGeom prst="line">
            <a:avLst/>
          </a:prstGeom>
          <a:noFill/>
          <a:ln w="9525">
            <a:solidFill>
              <a:schemeClr val="tx1"/>
            </a:solidFill>
            <a:round/>
            <a:headEnd/>
            <a:tailEnd/>
          </a:ln>
        </p:spPr>
        <p:txBody>
          <a:bodyPr/>
          <a:lstStyle/>
          <a:p>
            <a:endParaRPr lang="en-US"/>
          </a:p>
        </p:txBody>
      </p:sp>
      <p:sp>
        <p:nvSpPr>
          <p:cNvPr id="60449" name="Line 101"/>
          <p:cNvSpPr>
            <a:spLocks noChangeShapeType="1"/>
          </p:cNvSpPr>
          <p:nvPr/>
        </p:nvSpPr>
        <p:spPr bwMode="auto">
          <a:xfrm>
            <a:off x="1828800" y="5729288"/>
            <a:ext cx="76200" cy="0"/>
          </a:xfrm>
          <a:prstGeom prst="line">
            <a:avLst/>
          </a:prstGeom>
          <a:noFill/>
          <a:ln w="9525">
            <a:solidFill>
              <a:schemeClr val="tx1"/>
            </a:solidFill>
            <a:round/>
            <a:headEnd/>
            <a:tailEnd/>
          </a:ln>
        </p:spPr>
        <p:txBody>
          <a:bodyPr/>
          <a:lstStyle/>
          <a:p>
            <a:endParaRPr lang="en-US"/>
          </a:p>
        </p:txBody>
      </p:sp>
      <p:sp>
        <p:nvSpPr>
          <p:cNvPr id="60450" name="Line 102"/>
          <p:cNvSpPr>
            <a:spLocks noChangeShapeType="1"/>
          </p:cNvSpPr>
          <p:nvPr/>
        </p:nvSpPr>
        <p:spPr bwMode="auto">
          <a:xfrm>
            <a:off x="3352800" y="5576888"/>
            <a:ext cx="76200" cy="0"/>
          </a:xfrm>
          <a:prstGeom prst="line">
            <a:avLst/>
          </a:prstGeom>
          <a:noFill/>
          <a:ln w="9525">
            <a:solidFill>
              <a:schemeClr val="tx1"/>
            </a:solidFill>
            <a:round/>
            <a:headEnd/>
            <a:tailEnd/>
          </a:ln>
        </p:spPr>
        <p:txBody>
          <a:bodyPr/>
          <a:lstStyle/>
          <a:p>
            <a:endParaRPr lang="en-US"/>
          </a:p>
        </p:txBody>
      </p:sp>
      <p:sp>
        <p:nvSpPr>
          <p:cNvPr id="60451" name="Line 103"/>
          <p:cNvSpPr>
            <a:spLocks noChangeShapeType="1"/>
          </p:cNvSpPr>
          <p:nvPr/>
        </p:nvSpPr>
        <p:spPr bwMode="auto">
          <a:xfrm>
            <a:off x="3352800" y="5653088"/>
            <a:ext cx="76200" cy="0"/>
          </a:xfrm>
          <a:prstGeom prst="line">
            <a:avLst/>
          </a:prstGeom>
          <a:noFill/>
          <a:ln w="9525">
            <a:solidFill>
              <a:schemeClr val="tx1"/>
            </a:solidFill>
            <a:round/>
            <a:headEnd/>
            <a:tailEnd/>
          </a:ln>
        </p:spPr>
        <p:txBody>
          <a:bodyPr/>
          <a:lstStyle/>
          <a:p>
            <a:endParaRPr lang="en-US"/>
          </a:p>
        </p:txBody>
      </p:sp>
      <p:sp>
        <p:nvSpPr>
          <p:cNvPr id="60452" name="Line 104"/>
          <p:cNvSpPr>
            <a:spLocks noChangeShapeType="1"/>
          </p:cNvSpPr>
          <p:nvPr/>
        </p:nvSpPr>
        <p:spPr bwMode="auto">
          <a:xfrm>
            <a:off x="3352800" y="5729288"/>
            <a:ext cx="76200" cy="0"/>
          </a:xfrm>
          <a:prstGeom prst="line">
            <a:avLst/>
          </a:prstGeom>
          <a:noFill/>
          <a:ln w="9525">
            <a:solidFill>
              <a:schemeClr val="tx1"/>
            </a:solidFill>
            <a:round/>
            <a:headEnd/>
            <a:tailEnd/>
          </a:ln>
        </p:spPr>
        <p:txBody>
          <a:bodyPr/>
          <a:lstStyle/>
          <a:p>
            <a:endParaRPr lang="en-US"/>
          </a:p>
        </p:txBody>
      </p:sp>
      <p:sp>
        <p:nvSpPr>
          <p:cNvPr id="60453" name="Line 106"/>
          <p:cNvSpPr>
            <a:spLocks noChangeShapeType="1"/>
          </p:cNvSpPr>
          <p:nvPr/>
        </p:nvSpPr>
        <p:spPr bwMode="auto">
          <a:xfrm>
            <a:off x="1219200" y="4510088"/>
            <a:ext cx="76200" cy="0"/>
          </a:xfrm>
          <a:prstGeom prst="line">
            <a:avLst/>
          </a:prstGeom>
          <a:noFill/>
          <a:ln w="9525">
            <a:solidFill>
              <a:schemeClr val="tx1"/>
            </a:solidFill>
            <a:round/>
            <a:headEnd/>
            <a:tailEnd/>
          </a:ln>
        </p:spPr>
        <p:txBody>
          <a:bodyPr/>
          <a:lstStyle/>
          <a:p>
            <a:endParaRPr lang="en-US"/>
          </a:p>
        </p:txBody>
      </p:sp>
      <p:sp>
        <p:nvSpPr>
          <p:cNvPr id="60454" name="Line 107"/>
          <p:cNvSpPr>
            <a:spLocks noChangeShapeType="1"/>
          </p:cNvSpPr>
          <p:nvPr/>
        </p:nvSpPr>
        <p:spPr bwMode="auto">
          <a:xfrm>
            <a:off x="1219200" y="4586288"/>
            <a:ext cx="76200" cy="0"/>
          </a:xfrm>
          <a:prstGeom prst="line">
            <a:avLst/>
          </a:prstGeom>
          <a:noFill/>
          <a:ln w="9525">
            <a:solidFill>
              <a:schemeClr val="tx1"/>
            </a:solidFill>
            <a:round/>
            <a:headEnd/>
            <a:tailEnd/>
          </a:ln>
        </p:spPr>
        <p:txBody>
          <a:bodyPr/>
          <a:lstStyle/>
          <a:p>
            <a:endParaRPr lang="en-US"/>
          </a:p>
        </p:txBody>
      </p:sp>
      <p:sp>
        <p:nvSpPr>
          <p:cNvPr id="60455" name="Line 110"/>
          <p:cNvSpPr>
            <a:spLocks noChangeShapeType="1"/>
          </p:cNvSpPr>
          <p:nvPr/>
        </p:nvSpPr>
        <p:spPr bwMode="auto">
          <a:xfrm>
            <a:off x="2438400" y="4586288"/>
            <a:ext cx="76200" cy="0"/>
          </a:xfrm>
          <a:prstGeom prst="line">
            <a:avLst/>
          </a:prstGeom>
          <a:noFill/>
          <a:ln w="9525">
            <a:solidFill>
              <a:schemeClr val="tx1"/>
            </a:solidFill>
            <a:round/>
            <a:headEnd/>
            <a:tailEnd/>
          </a:ln>
        </p:spPr>
        <p:txBody>
          <a:bodyPr/>
          <a:lstStyle/>
          <a:p>
            <a:endParaRPr lang="en-US"/>
          </a:p>
        </p:txBody>
      </p:sp>
      <p:sp>
        <p:nvSpPr>
          <p:cNvPr id="60456" name="Line 111"/>
          <p:cNvSpPr>
            <a:spLocks noChangeShapeType="1"/>
          </p:cNvSpPr>
          <p:nvPr/>
        </p:nvSpPr>
        <p:spPr bwMode="auto">
          <a:xfrm>
            <a:off x="2743200" y="4510088"/>
            <a:ext cx="76200" cy="0"/>
          </a:xfrm>
          <a:prstGeom prst="line">
            <a:avLst/>
          </a:prstGeom>
          <a:noFill/>
          <a:ln w="9525">
            <a:solidFill>
              <a:schemeClr val="tx1"/>
            </a:solidFill>
            <a:round/>
            <a:headEnd/>
            <a:tailEnd/>
          </a:ln>
        </p:spPr>
        <p:txBody>
          <a:bodyPr/>
          <a:lstStyle/>
          <a:p>
            <a:endParaRPr lang="en-US"/>
          </a:p>
        </p:txBody>
      </p:sp>
      <p:sp>
        <p:nvSpPr>
          <p:cNvPr id="60457" name="Line 112"/>
          <p:cNvSpPr>
            <a:spLocks noChangeShapeType="1"/>
          </p:cNvSpPr>
          <p:nvPr/>
        </p:nvSpPr>
        <p:spPr bwMode="auto">
          <a:xfrm>
            <a:off x="2743200" y="4586288"/>
            <a:ext cx="76200" cy="0"/>
          </a:xfrm>
          <a:prstGeom prst="line">
            <a:avLst/>
          </a:prstGeom>
          <a:noFill/>
          <a:ln w="9525">
            <a:solidFill>
              <a:schemeClr val="tx1"/>
            </a:solidFill>
            <a:round/>
            <a:headEnd/>
            <a:tailEnd/>
          </a:ln>
        </p:spPr>
        <p:txBody>
          <a:bodyPr/>
          <a:lstStyle/>
          <a:p>
            <a:endParaRPr lang="en-US"/>
          </a:p>
        </p:txBody>
      </p:sp>
      <p:sp>
        <p:nvSpPr>
          <p:cNvPr id="60458" name="Line 113"/>
          <p:cNvSpPr>
            <a:spLocks noChangeShapeType="1"/>
          </p:cNvSpPr>
          <p:nvPr/>
        </p:nvSpPr>
        <p:spPr bwMode="auto">
          <a:xfrm>
            <a:off x="2743200" y="4662488"/>
            <a:ext cx="76200" cy="0"/>
          </a:xfrm>
          <a:prstGeom prst="line">
            <a:avLst/>
          </a:prstGeom>
          <a:noFill/>
          <a:ln w="9525">
            <a:solidFill>
              <a:schemeClr val="tx1"/>
            </a:solidFill>
            <a:round/>
            <a:headEnd/>
            <a:tailEnd/>
          </a:ln>
        </p:spPr>
        <p:txBody>
          <a:bodyPr/>
          <a:lstStyle/>
          <a:p>
            <a:endParaRPr lang="en-US"/>
          </a:p>
        </p:txBody>
      </p:sp>
      <p:sp>
        <p:nvSpPr>
          <p:cNvPr id="60459" name="Line 115"/>
          <p:cNvSpPr>
            <a:spLocks noChangeShapeType="1"/>
          </p:cNvSpPr>
          <p:nvPr/>
        </p:nvSpPr>
        <p:spPr bwMode="auto">
          <a:xfrm>
            <a:off x="3657600" y="4510088"/>
            <a:ext cx="76200" cy="0"/>
          </a:xfrm>
          <a:prstGeom prst="line">
            <a:avLst/>
          </a:prstGeom>
          <a:noFill/>
          <a:ln w="9525">
            <a:solidFill>
              <a:schemeClr val="tx1"/>
            </a:solidFill>
            <a:round/>
            <a:headEnd/>
            <a:tailEnd/>
          </a:ln>
        </p:spPr>
        <p:txBody>
          <a:bodyPr/>
          <a:lstStyle/>
          <a:p>
            <a:endParaRPr lang="en-US"/>
          </a:p>
        </p:txBody>
      </p:sp>
      <p:sp>
        <p:nvSpPr>
          <p:cNvPr id="60460" name="Line 116"/>
          <p:cNvSpPr>
            <a:spLocks noChangeShapeType="1"/>
          </p:cNvSpPr>
          <p:nvPr/>
        </p:nvSpPr>
        <p:spPr bwMode="auto">
          <a:xfrm>
            <a:off x="3657600" y="4586288"/>
            <a:ext cx="76200" cy="0"/>
          </a:xfrm>
          <a:prstGeom prst="line">
            <a:avLst/>
          </a:prstGeom>
          <a:noFill/>
          <a:ln w="9525">
            <a:solidFill>
              <a:schemeClr val="tx1"/>
            </a:solidFill>
            <a:round/>
            <a:headEnd/>
            <a:tailEnd/>
          </a:ln>
        </p:spPr>
        <p:txBody>
          <a:bodyPr/>
          <a:lstStyle/>
          <a:p>
            <a:endParaRPr lang="en-US"/>
          </a:p>
        </p:txBody>
      </p:sp>
      <p:sp>
        <p:nvSpPr>
          <p:cNvPr id="60461" name="Line 117"/>
          <p:cNvSpPr>
            <a:spLocks noChangeShapeType="1"/>
          </p:cNvSpPr>
          <p:nvPr/>
        </p:nvSpPr>
        <p:spPr bwMode="auto">
          <a:xfrm>
            <a:off x="1524000" y="4662488"/>
            <a:ext cx="76200" cy="0"/>
          </a:xfrm>
          <a:prstGeom prst="line">
            <a:avLst/>
          </a:prstGeom>
          <a:noFill/>
          <a:ln w="9525">
            <a:solidFill>
              <a:schemeClr val="tx1"/>
            </a:solidFill>
            <a:round/>
            <a:headEnd/>
            <a:tailEnd/>
          </a:ln>
        </p:spPr>
        <p:txBody>
          <a:bodyPr/>
          <a:lstStyle/>
          <a:p>
            <a:endParaRPr lang="en-US"/>
          </a:p>
        </p:txBody>
      </p:sp>
      <p:sp>
        <p:nvSpPr>
          <p:cNvPr id="60462" name="Line 118"/>
          <p:cNvSpPr>
            <a:spLocks noChangeShapeType="1"/>
          </p:cNvSpPr>
          <p:nvPr/>
        </p:nvSpPr>
        <p:spPr bwMode="auto">
          <a:xfrm>
            <a:off x="1524000" y="4738688"/>
            <a:ext cx="76200" cy="0"/>
          </a:xfrm>
          <a:prstGeom prst="line">
            <a:avLst/>
          </a:prstGeom>
          <a:noFill/>
          <a:ln w="9525">
            <a:solidFill>
              <a:schemeClr val="tx1"/>
            </a:solidFill>
            <a:round/>
            <a:headEnd/>
            <a:tailEnd/>
          </a:ln>
        </p:spPr>
        <p:txBody>
          <a:bodyPr/>
          <a:lstStyle/>
          <a:p>
            <a:endParaRPr lang="en-US"/>
          </a:p>
        </p:txBody>
      </p:sp>
      <p:sp>
        <p:nvSpPr>
          <p:cNvPr id="60463" name="Line 119"/>
          <p:cNvSpPr>
            <a:spLocks noChangeShapeType="1"/>
          </p:cNvSpPr>
          <p:nvPr/>
        </p:nvSpPr>
        <p:spPr bwMode="auto">
          <a:xfrm>
            <a:off x="1524000" y="4814888"/>
            <a:ext cx="76200" cy="0"/>
          </a:xfrm>
          <a:prstGeom prst="line">
            <a:avLst/>
          </a:prstGeom>
          <a:noFill/>
          <a:ln w="9525">
            <a:solidFill>
              <a:schemeClr val="tx1"/>
            </a:solidFill>
            <a:round/>
            <a:headEnd/>
            <a:tailEnd/>
          </a:ln>
        </p:spPr>
        <p:txBody>
          <a:bodyPr/>
          <a:lstStyle/>
          <a:p>
            <a:endParaRPr lang="en-US"/>
          </a:p>
        </p:txBody>
      </p:sp>
      <p:sp>
        <p:nvSpPr>
          <p:cNvPr id="60464" name="Line 120"/>
          <p:cNvSpPr>
            <a:spLocks noChangeShapeType="1"/>
          </p:cNvSpPr>
          <p:nvPr/>
        </p:nvSpPr>
        <p:spPr bwMode="auto">
          <a:xfrm>
            <a:off x="1524000" y="5348288"/>
            <a:ext cx="76200" cy="0"/>
          </a:xfrm>
          <a:prstGeom prst="line">
            <a:avLst/>
          </a:prstGeom>
          <a:noFill/>
          <a:ln w="9525">
            <a:solidFill>
              <a:schemeClr val="tx1"/>
            </a:solidFill>
            <a:round/>
            <a:headEnd/>
            <a:tailEnd/>
          </a:ln>
        </p:spPr>
        <p:txBody>
          <a:bodyPr/>
          <a:lstStyle/>
          <a:p>
            <a:endParaRPr lang="en-US"/>
          </a:p>
        </p:txBody>
      </p:sp>
      <p:sp>
        <p:nvSpPr>
          <p:cNvPr id="60465" name="Line 121"/>
          <p:cNvSpPr>
            <a:spLocks noChangeShapeType="1"/>
          </p:cNvSpPr>
          <p:nvPr/>
        </p:nvSpPr>
        <p:spPr bwMode="auto">
          <a:xfrm>
            <a:off x="1524000" y="5424488"/>
            <a:ext cx="76200" cy="0"/>
          </a:xfrm>
          <a:prstGeom prst="line">
            <a:avLst/>
          </a:prstGeom>
          <a:noFill/>
          <a:ln w="9525">
            <a:solidFill>
              <a:schemeClr val="tx1"/>
            </a:solidFill>
            <a:round/>
            <a:headEnd/>
            <a:tailEnd/>
          </a:ln>
        </p:spPr>
        <p:txBody>
          <a:bodyPr/>
          <a:lstStyle/>
          <a:p>
            <a:endParaRPr lang="en-US"/>
          </a:p>
        </p:txBody>
      </p:sp>
      <p:sp>
        <p:nvSpPr>
          <p:cNvPr id="60466" name="Line 122"/>
          <p:cNvSpPr>
            <a:spLocks noChangeShapeType="1"/>
          </p:cNvSpPr>
          <p:nvPr/>
        </p:nvSpPr>
        <p:spPr bwMode="auto">
          <a:xfrm>
            <a:off x="1524000" y="5500688"/>
            <a:ext cx="76200" cy="0"/>
          </a:xfrm>
          <a:prstGeom prst="line">
            <a:avLst/>
          </a:prstGeom>
          <a:noFill/>
          <a:ln w="9525">
            <a:solidFill>
              <a:schemeClr val="tx1"/>
            </a:solidFill>
            <a:round/>
            <a:headEnd/>
            <a:tailEnd/>
          </a:ln>
        </p:spPr>
        <p:txBody>
          <a:bodyPr/>
          <a:lstStyle/>
          <a:p>
            <a:endParaRPr lang="en-US"/>
          </a:p>
        </p:txBody>
      </p:sp>
      <p:sp>
        <p:nvSpPr>
          <p:cNvPr id="60467" name="Line 123"/>
          <p:cNvSpPr>
            <a:spLocks noChangeShapeType="1"/>
          </p:cNvSpPr>
          <p:nvPr/>
        </p:nvSpPr>
        <p:spPr bwMode="auto">
          <a:xfrm>
            <a:off x="2133600" y="4662488"/>
            <a:ext cx="76200" cy="0"/>
          </a:xfrm>
          <a:prstGeom prst="line">
            <a:avLst/>
          </a:prstGeom>
          <a:noFill/>
          <a:ln w="9525">
            <a:solidFill>
              <a:schemeClr val="tx1"/>
            </a:solidFill>
            <a:round/>
            <a:headEnd/>
            <a:tailEnd/>
          </a:ln>
        </p:spPr>
        <p:txBody>
          <a:bodyPr/>
          <a:lstStyle/>
          <a:p>
            <a:endParaRPr lang="en-US"/>
          </a:p>
        </p:txBody>
      </p:sp>
      <p:sp>
        <p:nvSpPr>
          <p:cNvPr id="60468" name="Line 124"/>
          <p:cNvSpPr>
            <a:spLocks noChangeShapeType="1"/>
          </p:cNvSpPr>
          <p:nvPr/>
        </p:nvSpPr>
        <p:spPr bwMode="auto">
          <a:xfrm>
            <a:off x="2133600" y="4738688"/>
            <a:ext cx="76200" cy="0"/>
          </a:xfrm>
          <a:prstGeom prst="line">
            <a:avLst/>
          </a:prstGeom>
          <a:noFill/>
          <a:ln w="9525">
            <a:solidFill>
              <a:schemeClr val="tx1"/>
            </a:solidFill>
            <a:round/>
            <a:headEnd/>
            <a:tailEnd/>
          </a:ln>
        </p:spPr>
        <p:txBody>
          <a:bodyPr/>
          <a:lstStyle/>
          <a:p>
            <a:endParaRPr lang="en-US"/>
          </a:p>
        </p:txBody>
      </p:sp>
      <p:sp>
        <p:nvSpPr>
          <p:cNvPr id="60469" name="Line 125"/>
          <p:cNvSpPr>
            <a:spLocks noChangeShapeType="1"/>
          </p:cNvSpPr>
          <p:nvPr/>
        </p:nvSpPr>
        <p:spPr bwMode="auto">
          <a:xfrm>
            <a:off x="2133600" y="4814888"/>
            <a:ext cx="76200" cy="0"/>
          </a:xfrm>
          <a:prstGeom prst="line">
            <a:avLst/>
          </a:prstGeom>
          <a:noFill/>
          <a:ln w="9525">
            <a:solidFill>
              <a:schemeClr val="tx1"/>
            </a:solidFill>
            <a:round/>
            <a:headEnd/>
            <a:tailEnd/>
          </a:ln>
        </p:spPr>
        <p:txBody>
          <a:bodyPr/>
          <a:lstStyle/>
          <a:p>
            <a:endParaRPr lang="en-US"/>
          </a:p>
        </p:txBody>
      </p:sp>
      <p:sp>
        <p:nvSpPr>
          <p:cNvPr id="60470" name="Line 126"/>
          <p:cNvSpPr>
            <a:spLocks noChangeShapeType="1"/>
          </p:cNvSpPr>
          <p:nvPr/>
        </p:nvSpPr>
        <p:spPr bwMode="auto">
          <a:xfrm>
            <a:off x="2133600" y="5348288"/>
            <a:ext cx="76200" cy="0"/>
          </a:xfrm>
          <a:prstGeom prst="line">
            <a:avLst/>
          </a:prstGeom>
          <a:noFill/>
          <a:ln w="9525">
            <a:solidFill>
              <a:schemeClr val="tx1"/>
            </a:solidFill>
            <a:round/>
            <a:headEnd/>
            <a:tailEnd/>
          </a:ln>
        </p:spPr>
        <p:txBody>
          <a:bodyPr/>
          <a:lstStyle/>
          <a:p>
            <a:endParaRPr lang="en-US"/>
          </a:p>
        </p:txBody>
      </p:sp>
      <p:sp>
        <p:nvSpPr>
          <p:cNvPr id="60471" name="Line 127"/>
          <p:cNvSpPr>
            <a:spLocks noChangeShapeType="1"/>
          </p:cNvSpPr>
          <p:nvPr/>
        </p:nvSpPr>
        <p:spPr bwMode="auto">
          <a:xfrm>
            <a:off x="2133600" y="5424488"/>
            <a:ext cx="76200" cy="0"/>
          </a:xfrm>
          <a:prstGeom prst="line">
            <a:avLst/>
          </a:prstGeom>
          <a:noFill/>
          <a:ln w="9525">
            <a:solidFill>
              <a:schemeClr val="tx1"/>
            </a:solidFill>
            <a:round/>
            <a:headEnd/>
            <a:tailEnd/>
          </a:ln>
        </p:spPr>
        <p:txBody>
          <a:bodyPr/>
          <a:lstStyle/>
          <a:p>
            <a:endParaRPr lang="en-US"/>
          </a:p>
        </p:txBody>
      </p:sp>
      <p:sp>
        <p:nvSpPr>
          <p:cNvPr id="60472" name="Line 128"/>
          <p:cNvSpPr>
            <a:spLocks noChangeShapeType="1"/>
          </p:cNvSpPr>
          <p:nvPr/>
        </p:nvSpPr>
        <p:spPr bwMode="auto">
          <a:xfrm>
            <a:off x="2133600" y="5500688"/>
            <a:ext cx="76200" cy="0"/>
          </a:xfrm>
          <a:prstGeom prst="line">
            <a:avLst/>
          </a:prstGeom>
          <a:noFill/>
          <a:ln w="9525">
            <a:solidFill>
              <a:schemeClr val="tx1"/>
            </a:solidFill>
            <a:round/>
            <a:headEnd/>
            <a:tailEnd/>
          </a:ln>
        </p:spPr>
        <p:txBody>
          <a:bodyPr/>
          <a:lstStyle/>
          <a:p>
            <a:endParaRPr lang="en-US"/>
          </a:p>
        </p:txBody>
      </p:sp>
      <p:sp>
        <p:nvSpPr>
          <p:cNvPr id="60473" name="Line 129"/>
          <p:cNvSpPr>
            <a:spLocks noChangeShapeType="1"/>
          </p:cNvSpPr>
          <p:nvPr/>
        </p:nvSpPr>
        <p:spPr bwMode="auto">
          <a:xfrm>
            <a:off x="3048000" y="5348288"/>
            <a:ext cx="76200" cy="0"/>
          </a:xfrm>
          <a:prstGeom prst="line">
            <a:avLst/>
          </a:prstGeom>
          <a:noFill/>
          <a:ln w="9525">
            <a:solidFill>
              <a:schemeClr val="tx1"/>
            </a:solidFill>
            <a:round/>
            <a:headEnd/>
            <a:tailEnd/>
          </a:ln>
        </p:spPr>
        <p:txBody>
          <a:bodyPr/>
          <a:lstStyle/>
          <a:p>
            <a:endParaRPr lang="en-US"/>
          </a:p>
        </p:txBody>
      </p:sp>
      <p:sp>
        <p:nvSpPr>
          <p:cNvPr id="60474" name="Line 130"/>
          <p:cNvSpPr>
            <a:spLocks noChangeShapeType="1"/>
          </p:cNvSpPr>
          <p:nvPr/>
        </p:nvSpPr>
        <p:spPr bwMode="auto">
          <a:xfrm>
            <a:off x="3048000" y="5424488"/>
            <a:ext cx="76200" cy="0"/>
          </a:xfrm>
          <a:prstGeom prst="line">
            <a:avLst/>
          </a:prstGeom>
          <a:noFill/>
          <a:ln w="9525">
            <a:solidFill>
              <a:schemeClr val="tx1"/>
            </a:solidFill>
            <a:round/>
            <a:headEnd/>
            <a:tailEnd/>
          </a:ln>
        </p:spPr>
        <p:txBody>
          <a:bodyPr/>
          <a:lstStyle/>
          <a:p>
            <a:endParaRPr lang="en-US"/>
          </a:p>
        </p:txBody>
      </p:sp>
      <p:sp>
        <p:nvSpPr>
          <p:cNvPr id="60475" name="Line 131"/>
          <p:cNvSpPr>
            <a:spLocks noChangeShapeType="1"/>
          </p:cNvSpPr>
          <p:nvPr/>
        </p:nvSpPr>
        <p:spPr bwMode="auto">
          <a:xfrm>
            <a:off x="3048000" y="5500688"/>
            <a:ext cx="76200" cy="0"/>
          </a:xfrm>
          <a:prstGeom prst="line">
            <a:avLst/>
          </a:prstGeom>
          <a:noFill/>
          <a:ln w="9525">
            <a:solidFill>
              <a:schemeClr val="tx1"/>
            </a:solidFill>
            <a:round/>
            <a:headEnd/>
            <a:tailEnd/>
          </a:ln>
        </p:spPr>
        <p:txBody>
          <a:bodyPr/>
          <a:lstStyle/>
          <a:p>
            <a:endParaRPr lang="en-US"/>
          </a:p>
        </p:txBody>
      </p:sp>
      <p:sp>
        <p:nvSpPr>
          <p:cNvPr id="60476" name="Line 132"/>
          <p:cNvSpPr>
            <a:spLocks noChangeShapeType="1"/>
          </p:cNvSpPr>
          <p:nvPr/>
        </p:nvSpPr>
        <p:spPr bwMode="auto">
          <a:xfrm>
            <a:off x="3048000" y="4662488"/>
            <a:ext cx="76200" cy="0"/>
          </a:xfrm>
          <a:prstGeom prst="line">
            <a:avLst/>
          </a:prstGeom>
          <a:noFill/>
          <a:ln w="9525">
            <a:solidFill>
              <a:schemeClr val="tx1"/>
            </a:solidFill>
            <a:round/>
            <a:headEnd/>
            <a:tailEnd/>
          </a:ln>
        </p:spPr>
        <p:txBody>
          <a:bodyPr/>
          <a:lstStyle/>
          <a:p>
            <a:endParaRPr lang="en-US"/>
          </a:p>
        </p:txBody>
      </p:sp>
      <p:sp>
        <p:nvSpPr>
          <p:cNvPr id="60477" name="Line 133"/>
          <p:cNvSpPr>
            <a:spLocks noChangeShapeType="1"/>
          </p:cNvSpPr>
          <p:nvPr/>
        </p:nvSpPr>
        <p:spPr bwMode="auto">
          <a:xfrm>
            <a:off x="3048000" y="4738688"/>
            <a:ext cx="76200" cy="0"/>
          </a:xfrm>
          <a:prstGeom prst="line">
            <a:avLst/>
          </a:prstGeom>
          <a:noFill/>
          <a:ln w="9525">
            <a:solidFill>
              <a:schemeClr val="tx1"/>
            </a:solidFill>
            <a:round/>
            <a:headEnd/>
            <a:tailEnd/>
          </a:ln>
        </p:spPr>
        <p:txBody>
          <a:bodyPr/>
          <a:lstStyle/>
          <a:p>
            <a:endParaRPr lang="en-US"/>
          </a:p>
        </p:txBody>
      </p:sp>
      <p:sp>
        <p:nvSpPr>
          <p:cNvPr id="60478" name="Line 134"/>
          <p:cNvSpPr>
            <a:spLocks noChangeShapeType="1"/>
          </p:cNvSpPr>
          <p:nvPr/>
        </p:nvSpPr>
        <p:spPr bwMode="auto">
          <a:xfrm>
            <a:off x="3048000" y="4814888"/>
            <a:ext cx="76200" cy="0"/>
          </a:xfrm>
          <a:prstGeom prst="line">
            <a:avLst/>
          </a:prstGeom>
          <a:noFill/>
          <a:ln w="9525">
            <a:solidFill>
              <a:schemeClr val="tx1"/>
            </a:solidFill>
            <a:round/>
            <a:headEnd/>
            <a:tailEnd/>
          </a:ln>
        </p:spPr>
        <p:txBody>
          <a:bodyPr/>
          <a:lstStyle/>
          <a:p>
            <a:endParaRPr lang="en-US"/>
          </a:p>
        </p:txBody>
      </p:sp>
      <p:sp>
        <p:nvSpPr>
          <p:cNvPr id="60479" name="Line 135"/>
          <p:cNvSpPr>
            <a:spLocks noChangeShapeType="1"/>
          </p:cNvSpPr>
          <p:nvPr/>
        </p:nvSpPr>
        <p:spPr bwMode="auto">
          <a:xfrm>
            <a:off x="1219200" y="5348288"/>
            <a:ext cx="76200" cy="0"/>
          </a:xfrm>
          <a:prstGeom prst="line">
            <a:avLst/>
          </a:prstGeom>
          <a:noFill/>
          <a:ln w="22225">
            <a:solidFill>
              <a:schemeClr val="hlink"/>
            </a:solidFill>
            <a:round/>
            <a:headEnd/>
            <a:tailEnd/>
          </a:ln>
        </p:spPr>
        <p:txBody>
          <a:bodyPr/>
          <a:lstStyle/>
          <a:p>
            <a:endParaRPr lang="en-US"/>
          </a:p>
        </p:txBody>
      </p:sp>
      <p:sp>
        <p:nvSpPr>
          <p:cNvPr id="60480" name="Line 136"/>
          <p:cNvSpPr>
            <a:spLocks noChangeShapeType="1"/>
          </p:cNvSpPr>
          <p:nvPr/>
        </p:nvSpPr>
        <p:spPr bwMode="auto">
          <a:xfrm>
            <a:off x="3352800" y="4814888"/>
            <a:ext cx="76200" cy="0"/>
          </a:xfrm>
          <a:prstGeom prst="line">
            <a:avLst/>
          </a:prstGeom>
          <a:noFill/>
          <a:ln w="22225">
            <a:solidFill>
              <a:schemeClr val="hlink"/>
            </a:solidFill>
            <a:round/>
            <a:headEnd/>
            <a:tailEnd/>
          </a:ln>
        </p:spPr>
        <p:txBody>
          <a:bodyPr/>
          <a:lstStyle/>
          <a:p>
            <a:endParaRPr lang="en-US"/>
          </a:p>
        </p:txBody>
      </p:sp>
      <p:sp>
        <p:nvSpPr>
          <p:cNvPr id="60481" name="Line 137"/>
          <p:cNvSpPr>
            <a:spLocks noChangeShapeType="1"/>
          </p:cNvSpPr>
          <p:nvPr/>
        </p:nvSpPr>
        <p:spPr bwMode="auto">
          <a:xfrm>
            <a:off x="3657600" y="5348288"/>
            <a:ext cx="76200" cy="0"/>
          </a:xfrm>
          <a:prstGeom prst="line">
            <a:avLst/>
          </a:prstGeom>
          <a:noFill/>
          <a:ln w="22225">
            <a:solidFill>
              <a:schemeClr val="hlink"/>
            </a:solidFill>
            <a:round/>
            <a:headEnd/>
            <a:tailEnd/>
          </a:ln>
        </p:spPr>
        <p:txBody>
          <a:bodyPr/>
          <a:lstStyle/>
          <a:p>
            <a:endParaRPr lang="en-US"/>
          </a:p>
        </p:txBody>
      </p:sp>
      <p:sp>
        <p:nvSpPr>
          <p:cNvPr id="60482" name="Line 138"/>
          <p:cNvSpPr>
            <a:spLocks noChangeShapeType="1"/>
          </p:cNvSpPr>
          <p:nvPr/>
        </p:nvSpPr>
        <p:spPr bwMode="auto">
          <a:xfrm>
            <a:off x="1524000" y="4586288"/>
            <a:ext cx="76200" cy="0"/>
          </a:xfrm>
          <a:prstGeom prst="line">
            <a:avLst/>
          </a:prstGeom>
          <a:noFill/>
          <a:ln w="9525">
            <a:solidFill>
              <a:schemeClr val="tx1"/>
            </a:solidFill>
            <a:round/>
            <a:headEnd/>
            <a:tailEnd/>
          </a:ln>
        </p:spPr>
        <p:txBody>
          <a:bodyPr/>
          <a:lstStyle/>
          <a:p>
            <a:endParaRPr lang="en-US"/>
          </a:p>
        </p:txBody>
      </p:sp>
      <p:sp>
        <p:nvSpPr>
          <p:cNvPr id="60483" name="Line 139"/>
          <p:cNvSpPr>
            <a:spLocks noChangeShapeType="1"/>
          </p:cNvSpPr>
          <p:nvPr/>
        </p:nvSpPr>
        <p:spPr bwMode="auto">
          <a:xfrm>
            <a:off x="2133600" y="5576888"/>
            <a:ext cx="76200" cy="0"/>
          </a:xfrm>
          <a:prstGeom prst="line">
            <a:avLst/>
          </a:prstGeom>
          <a:noFill/>
          <a:ln w="9525">
            <a:solidFill>
              <a:schemeClr val="tx1"/>
            </a:solidFill>
            <a:round/>
            <a:headEnd/>
            <a:tailEnd/>
          </a:ln>
        </p:spPr>
        <p:txBody>
          <a:bodyPr/>
          <a:lstStyle/>
          <a:p>
            <a:endParaRPr lang="en-US"/>
          </a:p>
        </p:txBody>
      </p:sp>
      <p:sp>
        <p:nvSpPr>
          <p:cNvPr id="60484" name="Line 140"/>
          <p:cNvSpPr>
            <a:spLocks noChangeShapeType="1"/>
          </p:cNvSpPr>
          <p:nvPr/>
        </p:nvSpPr>
        <p:spPr bwMode="auto">
          <a:xfrm>
            <a:off x="2743200" y="5348288"/>
            <a:ext cx="76200" cy="0"/>
          </a:xfrm>
          <a:prstGeom prst="line">
            <a:avLst/>
          </a:prstGeom>
          <a:noFill/>
          <a:ln w="22225">
            <a:solidFill>
              <a:schemeClr val="hlink"/>
            </a:solidFill>
            <a:round/>
            <a:headEnd/>
            <a:tailEnd/>
          </a:ln>
        </p:spPr>
        <p:txBody>
          <a:bodyPr/>
          <a:lstStyle/>
          <a:p>
            <a:endParaRPr lang="en-US"/>
          </a:p>
        </p:txBody>
      </p:sp>
      <p:sp>
        <p:nvSpPr>
          <p:cNvPr id="60485" name="Line 141"/>
          <p:cNvSpPr>
            <a:spLocks noChangeShapeType="1"/>
          </p:cNvSpPr>
          <p:nvPr/>
        </p:nvSpPr>
        <p:spPr bwMode="auto">
          <a:xfrm>
            <a:off x="2743200" y="5424488"/>
            <a:ext cx="76200" cy="0"/>
          </a:xfrm>
          <a:prstGeom prst="line">
            <a:avLst/>
          </a:prstGeom>
          <a:noFill/>
          <a:ln w="22225">
            <a:solidFill>
              <a:schemeClr val="hlink"/>
            </a:solidFill>
            <a:round/>
            <a:headEnd/>
            <a:tailEnd/>
          </a:ln>
        </p:spPr>
        <p:txBody>
          <a:bodyPr/>
          <a:lstStyle/>
          <a:p>
            <a:endParaRPr lang="en-US"/>
          </a:p>
        </p:txBody>
      </p:sp>
      <p:sp>
        <p:nvSpPr>
          <p:cNvPr id="60486" name="Line 142"/>
          <p:cNvSpPr>
            <a:spLocks noChangeShapeType="1"/>
          </p:cNvSpPr>
          <p:nvPr/>
        </p:nvSpPr>
        <p:spPr bwMode="auto">
          <a:xfrm>
            <a:off x="2743200" y="4433888"/>
            <a:ext cx="76200" cy="0"/>
          </a:xfrm>
          <a:prstGeom prst="line">
            <a:avLst/>
          </a:prstGeom>
          <a:noFill/>
          <a:ln w="9525">
            <a:solidFill>
              <a:schemeClr val="tx1"/>
            </a:solidFill>
            <a:round/>
            <a:headEnd/>
            <a:tailEnd/>
          </a:ln>
        </p:spPr>
        <p:txBody>
          <a:bodyPr/>
          <a:lstStyle/>
          <a:p>
            <a:endParaRPr lang="en-US"/>
          </a:p>
        </p:txBody>
      </p:sp>
      <p:sp>
        <p:nvSpPr>
          <p:cNvPr id="60487" name="Line 143"/>
          <p:cNvSpPr>
            <a:spLocks noChangeShapeType="1"/>
          </p:cNvSpPr>
          <p:nvPr/>
        </p:nvSpPr>
        <p:spPr bwMode="auto">
          <a:xfrm flipH="1" flipV="1">
            <a:off x="3733800" y="5424488"/>
            <a:ext cx="304800" cy="838200"/>
          </a:xfrm>
          <a:prstGeom prst="line">
            <a:avLst/>
          </a:prstGeom>
          <a:noFill/>
          <a:ln w="9525">
            <a:solidFill>
              <a:schemeClr val="hlink"/>
            </a:solidFill>
            <a:round/>
            <a:headEnd/>
            <a:tailEnd type="triangle" w="med" len="med"/>
          </a:ln>
        </p:spPr>
        <p:txBody>
          <a:bodyPr/>
          <a:lstStyle/>
          <a:p>
            <a:endParaRPr lang="en-US"/>
          </a:p>
        </p:txBody>
      </p:sp>
      <p:sp>
        <p:nvSpPr>
          <p:cNvPr id="60488" name="Line 144"/>
          <p:cNvSpPr>
            <a:spLocks noChangeShapeType="1"/>
          </p:cNvSpPr>
          <p:nvPr/>
        </p:nvSpPr>
        <p:spPr bwMode="auto">
          <a:xfrm flipH="1" flipV="1">
            <a:off x="2819400" y="5348288"/>
            <a:ext cx="1219200" cy="914400"/>
          </a:xfrm>
          <a:prstGeom prst="line">
            <a:avLst/>
          </a:prstGeom>
          <a:noFill/>
          <a:ln w="9525">
            <a:solidFill>
              <a:schemeClr val="tx1"/>
            </a:solidFill>
            <a:round/>
            <a:headEnd/>
            <a:tailEnd type="triangle" w="med" len="med"/>
          </a:ln>
        </p:spPr>
        <p:txBody>
          <a:bodyPr/>
          <a:lstStyle/>
          <a:p>
            <a:endParaRPr lang="en-US"/>
          </a:p>
        </p:txBody>
      </p:sp>
      <p:sp>
        <p:nvSpPr>
          <p:cNvPr id="60489" name="Line 145"/>
          <p:cNvSpPr>
            <a:spLocks noChangeShapeType="1"/>
          </p:cNvSpPr>
          <p:nvPr/>
        </p:nvSpPr>
        <p:spPr bwMode="auto">
          <a:xfrm flipH="1" flipV="1">
            <a:off x="3429000" y="4814888"/>
            <a:ext cx="609600" cy="1447800"/>
          </a:xfrm>
          <a:prstGeom prst="line">
            <a:avLst/>
          </a:prstGeom>
          <a:noFill/>
          <a:ln w="9525">
            <a:solidFill>
              <a:schemeClr val="tx1"/>
            </a:solidFill>
            <a:round/>
            <a:headEnd/>
            <a:tailEnd type="triangle" w="med" len="med"/>
          </a:ln>
        </p:spPr>
        <p:txBody>
          <a:bodyPr/>
          <a:lstStyle/>
          <a:p>
            <a:endParaRPr lang="en-US"/>
          </a:p>
        </p:txBody>
      </p:sp>
      <p:sp>
        <p:nvSpPr>
          <p:cNvPr id="60490" name="Line 146"/>
          <p:cNvSpPr>
            <a:spLocks noChangeShapeType="1"/>
          </p:cNvSpPr>
          <p:nvPr/>
        </p:nvSpPr>
        <p:spPr bwMode="auto">
          <a:xfrm flipH="1" flipV="1">
            <a:off x="1295400" y="5348288"/>
            <a:ext cx="2743200" cy="914400"/>
          </a:xfrm>
          <a:prstGeom prst="line">
            <a:avLst/>
          </a:prstGeom>
          <a:noFill/>
          <a:ln w="9525">
            <a:solidFill>
              <a:schemeClr val="tx1"/>
            </a:solidFill>
            <a:round/>
            <a:headEnd/>
            <a:tailEnd type="triangle" w="med" len="med"/>
          </a:ln>
        </p:spPr>
        <p:txBody>
          <a:bodyPr/>
          <a:lstStyle/>
          <a:p>
            <a:endParaRPr lang="en-US"/>
          </a:p>
        </p:txBody>
      </p:sp>
      <p:sp>
        <p:nvSpPr>
          <p:cNvPr id="60491" name="Line 147"/>
          <p:cNvSpPr>
            <a:spLocks noChangeShapeType="1"/>
          </p:cNvSpPr>
          <p:nvPr/>
        </p:nvSpPr>
        <p:spPr bwMode="auto">
          <a:xfrm flipH="1" flipV="1">
            <a:off x="2895600" y="5500688"/>
            <a:ext cx="1143000" cy="762000"/>
          </a:xfrm>
          <a:prstGeom prst="line">
            <a:avLst/>
          </a:prstGeom>
          <a:noFill/>
          <a:ln w="9525">
            <a:solidFill>
              <a:schemeClr val="tx1"/>
            </a:solidFill>
            <a:round/>
            <a:headEnd/>
            <a:tailEnd type="triangle" w="med" len="med"/>
          </a:ln>
        </p:spPr>
        <p:txBody>
          <a:bodyPr/>
          <a:lstStyle/>
          <a:p>
            <a:endParaRPr lang="en-US"/>
          </a:p>
        </p:txBody>
      </p:sp>
      <p:sp>
        <p:nvSpPr>
          <p:cNvPr id="60492" name="Text Box 149"/>
          <p:cNvSpPr txBox="1">
            <a:spLocks noChangeArrowheads="1"/>
          </p:cNvSpPr>
          <p:nvPr/>
        </p:nvSpPr>
        <p:spPr bwMode="auto">
          <a:xfrm>
            <a:off x="4038600" y="6034088"/>
            <a:ext cx="2286000" cy="366712"/>
          </a:xfrm>
          <a:prstGeom prst="rect">
            <a:avLst/>
          </a:prstGeom>
          <a:noFill/>
          <a:ln w="9525">
            <a:noFill/>
            <a:miter lim="800000"/>
            <a:headEnd/>
            <a:tailEnd/>
          </a:ln>
        </p:spPr>
        <p:txBody>
          <a:bodyPr>
            <a:spAutoFit/>
          </a:bodyPr>
          <a:lstStyle/>
          <a:p>
            <a:pPr eaLnBrk="0" hangingPunct="0">
              <a:spcBef>
                <a:spcPct val="50000"/>
              </a:spcBef>
            </a:pPr>
            <a:r>
              <a:rPr lang="en-US" sz="1800">
                <a:solidFill>
                  <a:schemeClr val="hlink"/>
                </a:solidFill>
              </a:rPr>
              <a:t>Sequencing errors</a:t>
            </a:r>
          </a:p>
        </p:txBody>
      </p:sp>
      <p:sp>
        <p:nvSpPr>
          <p:cNvPr id="60493" name="Line 150"/>
          <p:cNvSpPr>
            <a:spLocks noChangeShapeType="1"/>
          </p:cNvSpPr>
          <p:nvPr/>
        </p:nvSpPr>
        <p:spPr bwMode="auto">
          <a:xfrm flipH="1" flipV="1">
            <a:off x="2819400" y="5348288"/>
            <a:ext cx="1219200" cy="914400"/>
          </a:xfrm>
          <a:prstGeom prst="line">
            <a:avLst/>
          </a:prstGeom>
          <a:noFill/>
          <a:ln w="9525">
            <a:solidFill>
              <a:schemeClr val="hlink"/>
            </a:solidFill>
            <a:round/>
            <a:headEnd/>
            <a:tailEnd type="triangle" w="med" len="med"/>
          </a:ln>
        </p:spPr>
        <p:txBody>
          <a:bodyPr/>
          <a:lstStyle/>
          <a:p>
            <a:endParaRPr lang="en-US"/>
          </a:p>
        </p:txBody>
      </p:sp>
      <p:sp>
        <p:nvSpPr>
          <p:cNvPr id="60494" name="Line 151"/>
          <p:cNvSpPr>
            <a:spLocks noChangeShapeType="1"/>
          </p:cNvSpPr>
          <p:nvPr/>
        </p:nvSpPr>
        <p:spPr bwMode="auto">
          <a:xfrm flipH="1" flipV="1">
            <a:off x="3429000" y="4814888"/>
            <a:ext cx="609600" cy="1447800"/>
          </a:xfrm>
          <a:prstGeom prst="line">
            <a:avLst/>
          </a:prstGeom>
          <a:noFill/>
          <a:ln w="9525">
            <a:solidFill>
              <a:schemeClr val="hlink"/>
            </a:solidFill>
            <a:round/>
            <a:headEnd/>
            <a:tailEnd type="triangle" w="med" len="med"/>
          </a:ln>
        </p:spPr>
        <p:txBody>
          <a:bodyPr/>
          <a:lstStyle/>
          <a:p>
            <a:endParaRPr lang="en-US"/>
          </a:p>
        </p:txBody>
      </p:sp>
      <p:sp>
        <p:nvSpPr>
          <p:cNvPr id="60495" name="Line 152"/>
          <p:cNvSpPr>
            <a:spLocks noChangeShapeType="1"/>
          </p:cNvSpPr>
          <p:nvPr/>
        </p:nvSpPr>
        <p:spPr bwMode="auto">
          <a:xfrm flipH="1" flipV="1">
            <a:off x="1295400" y="5348288"/>
            <a:ext cx="2743200" cy="914400"/>
          </a:xfrm>
          <a:prstGeom prst="line">
            <a:avLst/>
          </a:prstGeom>
          <a:noFill/>
          <a:ln w="9525">
            <a:solidFill>
              <a:schemeClr val="hlink"/>
            </a:solidFill>
            <a:round/>
            <a:headEnd/>
            <a:tailEnd type="triangle" w="med" len="med"/>
          </a:ln>
        </p:spPr>
        <p:txBody>
          <a:bodyPr/>
          <a:lstStyle/>
          <a:p>
            <a:endParaRPr lang="en-US"/>
          </a:p>
        </p:txBody>
      </p:sp>
      <p:sp>
        <p:nvSpPr>
          <p:cNvPr id="60496" name="Line 153"/>
          <p:cNvSpPr>
            <a:spLocks noChangeShapeType="1"/>
          </p:cNvSpPr>
          <p:nvPr/>
        </p:nvSpPr>
        <p:spPr bwMode="auto">
          <a:xfrm flipH="1" flipV="1">
            <a:off x="2895600" y="5500688"/>
            <a:ext cx="1143000" cy="762000"/>
          </a:xfrm>
          <a:prstGeom prst="line">
            <a:avLst/>
          </a:prstGeom>
          <a:noFill/>
          <a:ln w="9525">
            <a:solidFill>
              <a:schemeClr val="hlink"/>
            </a:solidFill>
            <a:round/>
            <a:headEnd/>
            <a:tailEnd type="triangle" w="med" len="med"/>
          </a:ln>
        </p:spPr>
        <p:txBody>
          <a:bodyPr/>
          <a:lstStyle/>
          <a:p>
            <a:endParaRPr lang="en-US"/>
          </a:p>
        </p:txBody>
      </p:sp>
      <p:sp>
        <p:nvSpPr>
          <p:cNvPr id="81" name="Slide Number Placeholder 80"/>
          <p:cNvSpPr>
            <a:spLocks noGrp="1"/>
          </p:cNvSpPr>
          <p:nvPr>
            <p:ph type="sldNum" sz="quarter" idx="12"/>
          </p:nvPr>
        </p:nvSpPr>
        <p:spPr/>
        <p:txBody>
          <a:bodyPr/>
          <a:lstStyle/>
          <a:p>
            <a:pPr>
              <a:defRPr/>
            </a:pPr>
            <a:fld id="{33F715B6-B6C2-4407-8CFF-EAACF463792E}" type="slidenum">
              <a:rPr lang="en-US" smtClean="0"/>
              <a:pPr>
                <a:defRPr/>
              </a:pPr>
              <a:t>50</a:t>
            </a:fld>
            <a:endParaRPr lang="en-US"/>
          </a:p>
        </p:txBody>
      </p:sp>
      <p:pic>
        <p:nvPicPr>
          <p:cNvPr id="82" name="Kennedy_V3.pptx805.wav">
            <a:hlinkClick r:id="" action="ppaction://media"/>
          </p:cNvPr>
          <p:cNvPicPr>
            <a:picLocks noRot="1" noChangeAspect="1"/>
          </p:cNvPicPr>
          <p:nvPr>
            <a:audioFile r:link="rId1"/>
          </p:nvPr>
        </p:nvPicPr>
        <p:blipFill>
          <a:blip r:embed="rId4" cstate="print"/>
          <a:stretch>
            <a:fillRect/>
          </a:stretch>
        </p:blipFill>
        <p:spPr>
          <a:xfrm>
            <a:off x="8696325" y="6410325"/>
            <a:ext cx="304800" cy="304800"/>
          </a:xfrm>
          <a:prstGeom prst="rect">
            <a:avLst/>
          </a:prstGeom>
        </p:spPr>
      </p:pic>
    </p:spTree>
  </p:cSld>
  <p:clrMapOvr>
    <a:masterClrMapping/>
  </p:clrMapOvr>
  <p:transition advTm="5823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5" name="Rectangle 3"/>
          <p:cNvSpPr>
            <a:spLocks noGrp="1" noChangeArrowheads="1"/>
          </p:cNvSpPr>
          <p:nvPr>
            <p:ph type="body" idx="4294967295"/>
          </p:nvPr>
        </p:nvSpPr>
        <p:spPr>
          <a:xfrm>
            <a:off x="0" y="2133600"/>
            <a:ext cx="8458200" cy="4419600"/>
          </a:xfrm>
        </p:spPr>
        <p:txBody>
          <a:bodyPr/>
          <a:lstStyle/>
          <a:p>
            <a:r>
              <a:rPr lang="en-US" sz="2400" dirty="0" smtClean="0"/>
              <a:t>Applying </a:t>
            </a:r>
            <a:r>
              <a:rPr lang="en-US" sz="2400" dirty="0" err="1" smtClean="0"/>
              <a:t>Bayes</a:t>
            </a:r>
            <a:r>
              <a:rPr lang="en-US" sz="2400" dirty="0" smtClean="0"/>
              <a:t>’ formula:</a:t>
            </a:r>
          </a:p>
          <a:p>
            <a:endParaRPr lang="en-US" sz="2400" dirty="0" smtClean="0"/>
          </a:p>
          <a:p>
            <a:endParaRPr lang="en-US" sz="2400" dirty="0" smtClean="0"/>
          </a:p>
          <a:p>
            <a:pPr>
              <a:buNone/>
            </a:pPr>
            <a:endParaRPr lang="en-US" dirty="0" smtClean="0"/>
          </a:p>
          <a:p>
            <a:r>
              <a:rPr lang="en-US" sz="2400" dirty="0" smtClean="0"/>
              <a:t>Where:</a:t>
            </a:r>
          </a:p>
          <a:p>
            <a:pPr lvl="1"/>
            <a:r>
              <a:rPr lang="en-US" sz="2000" dirty="0" smtClean="0"/>
              <a:t>             is the conditional probability for the read set at locus </a:t>
            </a:r>
            <a:r>
              <a:rPr lang="en-US" sz="2000" dirty="0" err="1" smtClean="0"/>
              <a:t>i</a:t>
            </a:r>
            <a:endParaRPr lang="en-US" sz="2000" dirty="0" smtClean="0"/>
          </a:p>
          <a:p>
            <a:pPr lvl="1"/>
            <a:endParaRPr lang="en-US" sz="2000" dirty="0" smtClean="0"/>
          </a:p>
          <a:p>
            <a:pPr lvl="1"/>
            <a:r>
              <a:rPr lang="en-US" sz="2000" dirty="0" smtClean="0"/>
              <a:t>          are genotype frequencies at inferred from a representative panel</a:t>
            </a:r>
          </a:p>
        </p:txBody>
      </p:sp>
      <p:sp>
        <p:nvSpPr>
          <p:cNvPr id="15364" name="Rectangle 2"/>
          <p:cNvSpPr>
            <a:spLocks noGrp="1" noChangeArrowheads="1"/>
          </p:cNvSpPr>
          <p:nvPr>
            <p:ph type="title" idx="4294967295"/>
          </p:nvPr>
        </p:nvSpPr>
        <p:spPr>
          <a:xfrm>
            <a:off x="1350963" y="152400"/>
            <a:ext cx="7793037" cy="914400"/>
          </a:xfrm>
        </p:spPr>
        <p:txBody>
          <a:bodyPr/>
          <a:lstStyle/>
          <a:p>
            <a:r>
              <a:rPr lang="en-US" smtClean="0">
                <a:solidFill>
                  <a:schemeClr val="folHlink"/>
                </a:solidFill>
              </a:rPr>
              <a:t>Single SNP Genotype Calling</a:t>
            </a:r>
          </a:p>
        </p:txBody>
      </p:sp>
      <p:graphicFrame>
        <p:nvGraphicFramePr>
          <p:cNvPr id="15362" name="Object 12"/>
          <p:cNvGraphicFramePr>
            <a:graphicFrameLocks noChangeAspect="1"/>
          </p:cNvGraphicFramePr>
          <p:nvPr/>
        </p:nvGraphicFramePr>
        <p:xfrm>
          <a:off x="1817688" y="3071813"/>
          <a:ext cx="4824412" cy="981075"/>
        </p:xfrm>
        <a:graphic>
          <a:graphicData uri="http://schemas.openxmlformats.org/presentationml/2006/ole">
            <p:oleObj spid="_x0000_s15362" name="Equation" r:id="rId5" imgW="2641320" imgH="469800" progId="Equation.3">
              <p:embed/>
            </p:oleObj>
          </a:graphicData>
        </a:graphic>
      </p:graphicFrame>
      <p:graphicFrame>
        <p:nvGraphicFramePr>
          <p:cNvPr id="15363" name="Object 15"/>
          <p:cNvGraphicFramePr>
            <a:graphicFrameLocks noChangeAspect="1"/>
          </p:cNvGraphicFramePr>
          <p:nvPr/>
        </p:nvGraphicFramePr>
        <p:xfrm>
          <a:off x="838200" y="5181600"/>
          <a:ext cx="741362" cy="476250"/>
        </p:xfrm>
        <a:graphic>
          <a:graphicData uri="http://schemas.openxmlformats.org/presentationml/2006/ole">
            <p:oleObj spid="_x0000_s15363" name="Equation" r:id="rId6" imgW="406080" imgH="228600" progId="Equation.3">
              <p:embed/>
            </p:oleObj>
          </a:graphicData>
        </a:graphic>
      </p:graphicFrame>
      <p:sp>
        <p:nvSpPr>
          <p:cNvPr id="6" name="Oval 5">
            <a:hlinkClick r:id="rId7" action="ppaction://hlinksldjump" tooltip="Bayes’ Theorem shows how one conditional probability (such as the probability of a hypothesis given observed evidence) depends on its inverse (in this case, the probability of that evidence given the hypothesis). The theorem expresses the posterior prob."/>
          </p:cNvPr>
          <p:cNvSpPr/>
          <p:nvPr/>
        </p:nvSpPr>
        <p:spPr bwMode="auto">
          <a:xfrm>
            <a:off x="1600200" y="2133600"/>
            <a:ext cx="990600" cy="457200"/>
          </a:xfrm>
          <a:prstGeom prst="ellipse">
            <a:avLst/>
          </a:prstGeom>
          <a:solidFill>
            <a:schemeClr val="accent1">
              <a:alpha val="4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charset="0"/>
            </a:endParaRPr>
          </a:p>
        </p:txBody>
      </p:sp>
      <p:sp>
        <p:nvSpPr>
          <p:cNvPr id="7" name="Slide Number Placeholder 6"/>
          <p:cNvSpPr>
            <a:spLocks noGrp="1"/>
          </p:cNvSpPr>
          <p:nvPr>
            <p:ph type="sldNum" sz="quarter" idx="12"/>
          </p:nvPr>
        </p:nvSpPr>
        <p:spPr/>
        <p:txBody>
          <a:bodyPr/>
          <a:lstStyle/>
          <a:p>
            <a:pPr>
              <a:defRPr/>
            </a:pPr>
            <a:fld id="{193C4F32-5F53-4DA8-A041-9089F3E61399}" type="slidenum">
              <a:rPr lang="en-US" smtClean="0"/>
              <a:pPr>
                <a:defRPr/>
              </a:pPr>
              <a:t>51</a:t>
            </a:fld>
            <a:endParaRPr lang="en-US"/>
          </a:p>
        </p:txBody>
      </p:sp>
      <p:cxnSp>
        <p:nvCxnSpPr>
          <p:cNvPr id="8" name="Straight Arrow Connector 7">
            <a:hlinkClick r:id="rId8" action="ppaction://hlinksldjump"/>
          </p:cNvPr>
          <p:cNvCxnSpPr>
            <a:cxnSpLocks noChangeShapeType="1"/>
          </p:cNvCxnSpPr>
          <p:nvPr/>
        </p:nvCxnSpPr>
        <p:spPr bwMode="auto">
          <a:xfrm>
            <a:off x="8001000" y="4648200"/>
            <a:ext cx="228600" cy="1588"/>
          </a:xfrm>
          <a:prstGeom prst="straightConnector1">
            <a:avLst/>
          </a:prstGeom>
          <a:noFill/>
          <a:ln w="25400" algn="ctr">
            <a:solidFill>
              <a:schemeClr val="tx1">
                <a:alpha val="29000"/>
              </a:schemeClr>
            </a:solidFill>
            <a:round/>
            <a:headEnd/>
            <a:tailEnd type="arrow" w="med" len="med"/>
          </a:ln>
        </p:spPr>
      </p:cxnSp>
      <p:graphicFrame>
        <p:nvGraphicFramePr>
          <p:cNvPr id="3" name="Object 12"/>
          <p:cNvGraphicFramePr>
            <a:graphicFrameLocks noChangeAspect="1"/>
          </p:cNvGraphicFramePr>
          <p:nvPr/>
        </p:nvGraphicFramePr>
        <p:xfrm>
          <a:off x="762000" y="4495800"/>
          <a:ext cx="1042987" cy="477838"/>
        </p:xfrm>
        <a:graphic>
          <a:graphicData uri="http://schemas.openxmlformats.org/presentationml/2006/ole">
            <p:oleObj spid="_x0000_s15365" name="Equation" r:id="rId9" imgW="571320" imgH="228600" progId="Equation.3">
              <p:embed/>
            </p:oleObj>
          </a:graphicData>
        </a:graphic>
      </p:graphicFrame>
      <p:pic>
        <p:nvPicPr>
          <p:cNvPr id="10" name="Kennedy_V3.pptx494.wav">
            <a:hlinkClick r:id="" action="ppaction://media"/>
          </p:cNvPr>
          <p:cNvPicPr>
            <a:picLocks noRot="1" noChangeAspect="1"/>
          </p:cNvPicPr>
          <p:nvPr>
            <a:audioFile r:link="rId2"/>
          </p:nvPr>
        </p:nvPicPr>
        <p:blipFill>
          <a:blip r:embed="rId10" cstate="print"/>
          <a:stretch>
            <a:fillRect/>
          </a:stretch>
        </p:blipFill>
        <p:spPr>
          <a:xfrm>
            <a:off x="8696325" y="6410325"/>
            <a:ext cx="304800" cy="304800"/>
          </a:xfrm>
          <a:prstGeom prst="rect">
            <a:avLst/>
          </a:prstGeom>
        </p:spPr>
      </p:pic>
    </p:spTree>
  </p:cSld>
  <p:clrMapOvr>
    <a:masterClrMapping/>
  </p:clrMapOvr>
  <p:transition advTm="425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9"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5586" name="Rectangle 25"/>
          <p:cNvSpPr>
            <a:spLocks noChangeArrowheads="1"/>
          </p:cNvSpPr>
          <p:nvPr/>
        </p:nvSpPr>
        <p:spPr bwMode="auto">
          <a:xfrm>
            <a:off x="558800" y="1157288"/>
            <a:ext cx="8472488" cy="5416550"/>
          </a:xfrm>
          <a:prstGeom prst="rect">
            <a:avLst/>
          </a:prstGeom>
          <a:noFill/>
          <a:ln w="73152">
            <a:noFill/>
            <a:miter lim="800000"/>
            <a:headEnd/>
            <a:tailEnd/>
          </a:ln>
        </p:spPr>
        <p:txBody>
          <a:bodyPr wrap="none" lIns="22860" tIns="11430" rIns="22860" bIns="11430" anchor="ctr"/>
          <a:lstStyle/>
          <a:p>
            <a:pPr eaLnBrk="0" hangingPunct="0"/>
            <a:endParaRPr lang="en-US"/>
          </a:p>
        </p:txBody>
      </p:sp>
      <p:sp>
        <p:nvSpPr>
          <p:cNvPr id="195587" name="Rectangle 2"/>
          <p:cNvSpPr>
            <a:spLocks noGrp="1" noChangeArrowheads="1"/>
          </p:cNvSpPr>
          <p:nvPr>
            <p:ph type="title" idx="4294967295"/>
          </p:nvPr>
        </p:nvSpPr>
        <p:spPr>
          <a:xfrm>
            <a:off x="1350963" y="152400"/>
            <a:ext cx="7793037" cy="1143000"/>
          </a:xfrm>
        </p:spPr>
        <p:txBody>
          <a:bodyPr/>
          <a:lstStyle/>
          <a:p>
            <a:r>
              <a:rPr lang="en-US" sz="3600" dirty="0" smtClean="0">
                <a:solidFill>
                  <a:schemeClr val="folHlink"/>
                </a:solidFill>
              </a:rPr>
              <a:t>Low Coverage Genotyping-</a:t>
            </a:r>
            <a:br>
              <a:rPr lang="en-US" sz="3600" dirty="0" smtClean="0">
                <a:solidFill>
                  <a:schemeClr val="folHlink"/>
                </a:solidFill>
              </a:rPr>
            </a:br>
            <a:r>
              <a:rPr lang="en-US" sz="3600" dirty="0" smtClean="0">
                <a:solidFill>
                  <a:schemeClr val="folHlink"/>
                </a:solidFill>
              </a:rPr>
              <a:t>Pipeline for Multilocus Genotyping</a:t>
            </a:r>
          </a:p>
        </p:txBody>
      </p:sp>
      <p:pic>
        <p:nvPicPr>
          <p:cNvPr id="195588" name="Picture 4"/>
          <p:cNvPicPr>
            <a:picLocks noChangeAspect="1" noChangeArrowheads="1"/>
          </p:cNvPicPr>
          <p:nvPr/>
        </p:nvPicPr>
        <p:blipFill>
          <a:blip r:embed="rId4" cstate="print"/>
          <a:srcRect/>
          <a:stretch>
            <a:fillRect/>
          </a:stretch>
        </p:blipFill>
        <p:spPr bwMode="auto">
          <a:xfrm>
            <a:off x="457200" y="1905000"/>
            <a:ext cx="8466138" cy="4600575"/>
          </a:xfrm>
          <a:prstGeom prst="rect">
            <a:avLst/>
          </a:prstGeom>
          <a:noFill/>
        </p:spPr>
      </p:pic>
      <p:sp>
        <p:nvSpPr>
          <p:cNvPr id="5" name="TextBox 4"/>
          <p:cNvSpPr txBox="1"/>
          <p:nvPr/>
        </p:nvSpPr>
        <p:spPr>
          <a:xfrm>
            <a:off x="533400" y="4648200"/>
            <a:ext cx="2133600" cy="307777"/>
          </a:xfrm>
          <a:prstGeom prst="rect">
            <a:avLst/>
          </a:prstGeom>
          <a:solidFill>
            <a:schemeClr val="bg1"/>
          </a:solidFill>
        </p:spPr>
        <p:txBody>
          <a:bodyPr wrap="square" rtlCol="0">
            <a:spAutoFit/>
          </a:bodyPr>
          <a:lstStyle/>
          <a:p>
            <a:r>
              <a:rPr lang="en-US" b="1" dirty="0" smtClean="0">
                <a:solidFill>
                  <a:srgbClr val="002060"/>
                </a:solidFill>
              </a:rPr>
              <a:t>Reference haplotypes</a:t>
            </a:r>
            <a:endParaRPr lang="en-US" b="1" dirty="0">
              <a:solidFill>
                <a:srgbClr val="002060"/>
              </a:solidFill>
            </a:endParaRPr>
          </a:p>
        </p:txBody>
      </p:sp>
      <p:sp>
        <p:nvSpPr>
          <p:cNvPr id="6" name="Slide Number Placeholder 5"/>
          <p:cNvSpPr>
            <a:spLocks noGrp="1"/>
          </p:cNvSpPr>
          <p:nvPr>
            <p:ph type="sldNum" sz="quarter" idx="12"/>
          </p:nvPr>
        </p:nvSpPr>
        <p:spPr/>
        <p:txBody>
          <a:bodyPr/>
          <a:lstStyle/>
          <a:p>
            <a:pPr>
              <a:defRPr/>
            </a:pPr>
            <a:fld id="{193C4F32-5F53-4DA8-A041-9089F3E61399}" type="slidenum">
              <a:rPr lang="en-US" smtClean="0"/>
              <a:pPr>
                <a:defRPr/>
              </a:pPr>
              <a:t>52</a:t>
            </a:fld>
            <a:endParaRPr lang="en-US"/>
          </a:p>
        </p:txBody>
      </p:sp>
      <p:pic>
        <p:nvPicPr>
          <p:cNvPr id="7" name="Kennedy_V3.pptx556.wav">
            <a:hlinkClick r:id="" action="ppaction://media"/>
          </p:cNvPr>
          <p:cNvPicPr>
            <a:picLocks noRot="1" noChangeAspect="1"/>
          </p:cNvPicPr>
          <p:nvPr>
            <a:audioFile r:link="rId1"/>
          </p:nvPr>
        </p:nvPicPr>
        <p:blipFill>
          <a:blip r:embed="rId5" cstate="print"/>
          <a:stretch>
            <a:fillRect/>
          </a:stretch>
        </p:blipFill>
        <p:spPr>
          <a:xfrm>
            <a:off x="8696325" y="6410325"/>
            <a:ext cx="304800" cy="304800"/>
          </a:xfrm>
          <a:prstGeom prst="rect">
            <a:avLst/>
          </a:prstGeom>
        </p:spPr>
      </p:pic>
    </p:spTree>
  </p:cSld>
  <p:clrMapOvr>
    <a:masterClrMapping/>
  </p:clrMapOvr>
  <p:transition advTm="1455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457200" y="214313"/>
            <a:ext cx="8486775" cy="1462087"/>
          </a:xfrm>
        </p:spPr>
        <p:txBody>
          <a:bodyPr/>
          <a:lstStyle/>
          <a:p>
            <a:pPr algn="ctr" eaLnBrk="1" hangingPunct="1"/>
            <a:r>
              <a:rPr lang="en-US" dirty="0" smtClean="0">
                <a:solidFill>
                  <a:schemeClr val="folHlink"/>
                </a:solidFill>
              </a:rPr>
              <a:t>Multilocus Genotyping-</a:t>
            </a:r>
            <a:br>
              <a:rPr lang="en-US" dirty="0" smtClean="0">
                <a:solidFill>
                  <a:schemeClr val="folHlink"/>
                </a:solidFill>
              </a:rPr>
            </a:br>
            <a:r>
              <a:rPr lang="en-US" dirty="0" smtClean="0">
                <a:solidFill>
                  <a:schemeClr val="folHlink"/>
                </a:solidFill>
              </a:rPr>
              <a:t>HF-HMM</a:t>
            </a:r>
          </a:p>
        </p:txBody>
      </p:sp>
      <p:grpSp>
        <p:nvGrpSpPr>
          <p:cNvPr id="61443" name="Group 20"/>
          <p:cNvGrpSpPr>
            <a:grpSpLocks noChangeAspect="1"/>
          </p:cNvGrpSpPr>
          <p:nvPr/>
        </p:nvGrpSpPr>
        <p:grpSpPr bwMode="auto">
          <a:xfrm>
            <a:off x="393700" y="1993900"/>
            <a:ext cx="6921500" cy="4864100"/>
            <a:chOff x="432" y="192"/>
            <a:chExt cx="4917" cy="3456"/>
          </a:xfrm>
        </p:grpSpPr>
        <p:sp>
          <p:nvSpPr>
            <p:cNvPr id="61447" name="Rectangle 21"/>
            <p:cNvSpPr>
              <a:spLocks noChangeAspect="1" noChangeArrowheads="1"/>
            </p:cNvSpPr>
            <p:nvPr/>
          </p:nvSpPr>
          <p:spPr bwMode="auto">
            <a:xfrm>
              <a:off x="432" y="1392"/>
              <a:ext cx="3984" cy="1104"/>
            </a:xfrm>
            <a:prstGeom prst="rect">
              <a:avLst/>
            </a:prstGeom>
            <a:noFill/>
            <a:ln w="15875" cap="rnd">
              <a:solidFill>
                <a:schemeClr val="tx1"/>
              </a:solidFill>
              <a:prstDash val="sysDot"/>
              <a:miter lim="800000"/>
              <a:headEnd/>
              <a:tailEnd/>
            </a:ln>
          </p:spPr>
          <p:txBody>
            <a:bodyPr wrap="none" anchor="ctr"/>
            <a:lstStyle/>
            <a:p>
              <a:pPr eaLnBrk="0" hangingPunct="0"/>
              <a:endParaRPr lang="en-US"/>
            </a:p>
          </p:txBody>
        </p:sp>
        <p:sp>
          <p:nvSpPr>
            <p:cNvPr id="61448" name="Rectangle 22"/>
            <p:cNvSpPr>
              <a:spLocks noChangeAspect="1" noChangeArrowheads="1"/>
            </p:cNvSpPr>
            <p:nvPr/>
          </p:nvSpPr>
          <p:spPr bwMode="auto">
            <a:xfrm>
              <a:off x="432" y="192"/>
              <a:ext cx="3984" cy="1104"/>
            </a:xfrm>
            <a:prstGeom prst="rect">
              <a:avLst/>
            </a:prstGeom>
            <a:noFill/>
            <a:ln w="15875" cap="rnd">
              <a:solidFill>
                <a:schemeClr val="tx1"/>
              </a:solidFill>
              <a:prstDash val="sysDot"/>
              <a:miter lim="800000"/>
              <a:headEnd/>
              <a:tailEnd/>
            </a:ln>
          </p:spPr>
          <p:txBody>
            <a:bodyPr wrap="none" anchor="ctr"/>
            <a:lstStyle/>
            <a:p>
              <a:pPr eaLnBrk="0" hangingPunct="0"/>
              <a:endParaRPr lang="en-US"/>
            </a:p>
          </p:txBody>
        </p:sp>
        <p:sp>
          <p:nvSpPr>
            <p:cNvPr id="61449" name="Text Box 23"/>
            <p:cNvSpPr txBox="1">
              <a:spLocks noChangeAspect="1" noChangeArrowheads="1"/>
            </p:cNvSpPr>
            <p:nvPr/>
          </p:nvSpPr>
          <p:spPr bwMode="auto">
            <a:xfrm>
              <a:off x="614" y="312"/>
              <a:ext cx="292" cy="262"/>
            </a:xfrm>
            <a:prstGeom prst="rect">
              <a:avLst/>
            </a:prstGeom>
            <a:noFill/>
            <a:ln w="9525">
              <a:noFill/>
              <a:miter lim="800000"/>
              <a:headEnd/>
              <a:tailEnd/>
            </a:ln>
          </p:spPr>
          <p:txBody>
            <a:bodyPr wrap="none">
              <a:spAutoFit/>
            </a:bodyPr>
            <a:lstStyle/>
            <a:p>
              <a:r>
                <a:rPr lang="en-US" sz="1800" dirty="0" smtClean="0">
                  <a:latin typeface="Arial" charset="0"/>
                </a:rPr>
                <a:t>F</a:t>
              </a:r>
              <a:r>
                <a:rPr lang="en-US" sz="1800" baseline="-25000" dirty="0" smtClean="0">
                  <a:latin typeface="Arial" charset="0"/>
                </a:rPr>
                <a:t>1</a:t>
              </a:r>
              <a:endParaRPr lang="en-US" sz="1800" baseline="-25000" dirty="0">
                <a:latin typeface="Arial" charset="0"/>
              </a:endParaRPr>
            </a:p>
          </p:txBody>
        </p:sp>
        <p:sp>
          <p:nvSpPr>
            <p:cNvPr id="61450" name="Oval 24"/>
            <p:cNvSpPr>
              <a:spLocks noChangeAspect="1" noChangeArrowheads="1"/>
            </p:cNvSpPr>
            <p:nvPr/>
          </p:nvSpPr>
          <p:spPr bwMode="auto">
            <a:xfrm>
              <a:off x="528" y="240"/>
              <a:ext cx="432" cy="384"/>
            </a:xfrm>
            <a:prstGeom prst="ellipse">
              <a:avLst/>
            </a:prstGeom>
            <a:noFill/>
            <a:ln w="25400">
              <a:solidFill>
                <a:schemeClr val="tx1"/>
              </a:solidFill>
              <a:round/>
              <a:headEnd/>
              <a:tailEnd/>
            </a:ln>
          </p:spPr>
          <p:txBody>
            <a:bodyPr wrap="none" anchor="ctr"/>
            <a:lstStyle/>
            <a:p>
              <a:pPr eaLnBrk="0" hangingPunct="0"/>
              <a:endParaRPr lang="en-US"/>
            </a:p>
          </p:txBody>
        </p:sp>
        <p:sp>
          <p:nvSpPr>
            <p:cNvPr id="61451" name="Text Box 25"/>
            <p:cNvSpPr txBox="1">
              <a:spLocks noChangeAspect="1" noChangeArrowheads="1"/>
            </p:cNvSpPr>
            <p:nvPr/>
          </p:nvSpPr>
          <p:spPr bwMode="auto">
            <a:xfrm>
              <a:off x="2084" y="312"/>
              <a:ext cx="292" cy="262"/>
            </a:xfrm>
            <a:prstGeom prst="rect">
              <a:avLst/>
            </a:prstGeom>
            <a:noFill/>
            <a:ln w="9525">
              <a:noFill/>
              <a:miter lim="800000"/>
              <a:headEnd/>
              <a:tailEnd/>
            </a:ln>
          </p:spPr>
          <p:txBody>
            <a:bodyPr wrap="none">
              <a:spAutoFit/>
            </a:bodyPr>
            <a:lstStyle/>
            <a:p>
              <a:r>
                <a:rPr lang="en-US" sz="1800" dirty="0" smtClean="0">
                  <a:latin typeface="Arial" charset="0"/>
                </a:rPr>
                <a:t>F</a:t>
              </a:r>
              <a:r>
                <a:rPr lang="en-US" sz="1800" baseline="-25000" dirty="0" smtClean="0">
                  <a:latin typeface="Arial" charset="0"/>
                </a:rPr>
                <a:t>2</a:t>
              </a:r>
              <a:endParaRPr lang="en-US" sz="1800" baseline="-25000" dirty="0">
                <a:latin typeface="Arial" charset="0"/>
              </a:endParaRPr>
            </a:p>
          </p:txBody>
        </p:sp>
        <p:sp>
          <p:nvSpPr>
            <p:cNvPr id="61452" name="Oval 26"/>
            <p:cNvSpPr>
              <a:spLocks noChangeAspect="1" noChangeArrowheads="1"/>
            </p:cNvSpPr>
            <p:nvPr/>
          </p:nvSpPr>
          <p:spPr bwMode="auto">
            <a:xfrm>
              <a:off x="1998" y="240"/>
              <a:ext cx="432" cy="384"/>
            </a:xfrm>
            <a:prstGeom prst="ellipse">
              <a:avLst/>
            </a:prstGeom>
            <a:noFill/>
            <a:ln w="25400">
              <a:solidFill>
                <a:schemeClr val="tx1"/>
              </a:solidFill>
              <a:round/>
              <a:headEnd/>
              <a:tailEnd/>
            </a:ln>
          </p:spPr>
          <p:txBody>
            <a:bodyPr wrap="none" anchor="ctr"/>
            <a:lstStyle/>
            <a:p>
              <a:pPr eaLnBrk="0" hangingPunct="0"/>
              <a:endParaRPr lang="en-US"/>
            </a:p>
          </p:txBody>
        </p:sp>
        <p:cxnSp>
          <p:nvCxnSpPr>
            <p:cNvPr id="61453" name="AutoShape 27"/>
            <p:cNvCxnSpPr>
              <a:cxnSpLocks noChangeAspect="1" noChangeShapeType="1"/>
              <a:stCxn id="61450" idx="6"/>
              <a:endCxn id="61452" idx="2"/>
            </p:cNvCxnSpPr>
            <p:nvPr/>
          </p:nvCxnSpPr>
          <p:spPr bwMode="auto">
            <a:xfrm>
              <a:off x="968" y="432"/>
              <a:ext cx="1022" cy="0"/>
            </a:xfrm>
            <a:prstGeom prst="straightConnector1">
              <a:avLst/>
            </a:prstGeom>
            <a:noFill/>
            <a:ln w="28575">
              <a:solidFill>
                <a:schemeClr val="tx1"/>
              </a:solidFill>
              <a:round/>
              <a:headEnd/>
              <a:tailEnd type="triangle" w="med" len="med"/>
            </a:ln>
          </p:spPr>
        </p:cxnSp>
        <p:cxnSp>
          <p:nvCxnSpPr>
            <p:cNvPr id="61454" name="AutoShape 28"/>
            <p:cNvCxnSpPr>
              <a:cxnSpLocks noChangeAspect="1" noChangeShapeType="1"/>
              <a:stCxn id="61452" idx="6"/>
            </p:cNvCxnSpPr>
            <p:nvPr/>
          </p:nvCxnSpPr>
          <p:spPr bwMode="auto">
            <a:xfrm>
              <a:off x="2438" y="432"/>
              <a:ext cx="686" cy="1"/>
            </a:xfrm>
            <a:prstGeom prst="straightConnector1">
              <a:avLst/>
            </a:prstGeom>
            <a:noFill/>
            <a:ln w="28575">
              <a:solidFill>
                <a:schemeClr val="tx1"/>
              </a:solidFill>
              <a:round/>
              <a:headEnd/>
              <a:tailEnd type="triangle" w="med" len="med"/>
            </a:ln>
          </p:spPr>
        </p:cxnSp>
        <p:sp>
          <p:nvSpPr>
            <p:cNvPr id="61455" name="Text Box 29"/>
            <p:cNvSpPr txBox="1">
              <a:spLocks noChangeAspect="1" noChangeArrowheads="1"/>
            </p:cNvSpPr>
            <p:nvPr/>
          </p:nvSpPr>
          <p:spPr bwMode="auto">
            <a:xfrm>
              <a:off x="3991" y="312"/>
              <a:ext cx="292" cy="262"/>
            </a:xfrm>
            <a:prstGeom prst="rect">
              <a:avLst/>
            </a:prstGeom>
            <a:noFill/>
            <a:ln w="9525">
              <a:noFill/>
              <a:miter lim="800000"/>
              <a:headEnd/>
              <a:tailEnd/>
            </a:ln>
          </p:spPr>
          <p:txBody>
            <a:bodyPr wrap="none">
              <a:spAutoFit/>
            </a:bodyPr>
            <a:lstStyle/>
            <a:p>
              <a:r>
                <a:rPr lang="en-US" sz="1800" dirty="0" smtClean="0">
                  <a:latin typeface="Arial" charset="0"/>
                </a:rPr>
                <a:t>F</a:t>
              </a:r>
              <a:r>
                <a:rPr lang="en-US" sz="1800" baseline="-25000" dirty="0" smtClean="0">
                  <a:latin typeface="Arial" charset="0"/>
                </a:rPr>
                <a:t>n</a:t>
              </a:r>
              <a:endParaRPr lang="en-US" sz="1800" baseline="-25000" dirty="0">
                <a:latin typeface="Arial" charset="0"/>
              </a:endParaRPr>
            </a:p>
          </p:txBody>
        </p:sp>
        <p:sp>
          <p:nvSpPr>
            <p:cNvPr id="61456" name="Oval 30"/>
            <p:cNvSpPr>
              <a:spLocks noChangeAspect="1" noChangeArrowheads="1"/>
            </p:cNvSpPr>
            <p:nvPr/>
          </p:nvSpPr>
          <p:spPr bwMode="auto">
            <a:xfrm>
              <a:off x="3906" y="240"/>
              <a:ext cx="432" cy="384"/>
            </a:xfrm>
            <a:prstGeom prst="ellipse">
              <a:avLst/>
            </a:prstGeom>
            <a:noFill/>
            <a:ln w="25400">
              <a:solidFill>
                <a:schemeClr val="tx1"/>
              </a:solidFill>
              <a:round/>
              <a:headEnd/>
              <a:tailEnd/>
            </a:ln>
          </p:spPr>
          <p:txBody>
            <a:bodyPr wrap="none" anchor="ctr"/>
            <a:lstStyle/>
            <a:p>
              <a:pPr eaLnBrk="0" hangingPunct="0"/>
              <a:endParaRPr lang="en-US"/>
            </a:p>
          </p:txBody>
        </p:sp>
        <p:cxnSp>
          <p:nvCxnSpPr>
            <p:cNvPr id="61457" name="AutoShape 31"/>
            <p:cNvCxnSpPr>
              <a:cxnSpLocks noChangeAspect="1" noChangeShapeType="1"/>
              <a:endCxn id="61456" idx="2"/>
            </p:cNvCxnSpPr>
            <p:nvPr/>
          </p:nvCxnSpPr>
          <p:spPr bwMode="auto">
            <a:xfrm>
              <a:off x="3456" y="432"/>
              <a:ext cx="442" cy="0"/>
            </a:xfrm>
            <a:prstGeom prst="straightConnector1">
              <a:avLst/>
            </a:prstGeom>
            <a:noFill/>
            <a:ln w="28575">
              <a:solidFill>
                <a:schemeClr val="tx1"/>
              </a:solidFill>
              <a:round/>
              <a:headEnd/>
              <a:tailEnd type="triangle" w="med" len="med"/>
            </a:ln>
          </p:spPr>
        </p:cxnSp>
        <p:sp>
          <p:nvSpPr>
            <p:cNvPr id="61458" name="Text Box 32"/>
            <p:cNvSpPr txBox="1">
              <a:spLocks noChangeAspect="1" noChangeArrowheads="1"/>
            </p:cNvSpPr>
            <p:nvPr/>
          </p:nvSpPr>
          <p:spPr bwMode="auto">
            <a:xfrm>
              <a:off x="3121" y="265"/>
              <a:ext cx="293" cy="261"/>
            </a:xfrm>
            <a:prstGeom prst="rect">
              <a:avLst/>
            </a:prstGeom>
            <a:noFill/>
            <a:ln w="9525">
              <a:noFill/>
              <a:miter lim="800000"/>
              <a:headEnd/>
              <a:tailEnd/>
            </a:ln>
          </p:spPr>
          <p:txBody>
            <a:bodyPr wrap="none">
              <a:spAutoFit/>
            </a:bodyPr>
            <a:lstStyle/>
            <a:p>
              <a:r>
                <a:rPr lang="en-US" sz="1800">
                  <a:latin typeface="Arial" charset="0"/>
                </a:rPr>
                <a:t>…</a:t>
              </a:r>
            </a:p>
          </p:txBody>
        </p:sp>
        <p:sp>
          <p:nvSpPr>
            <p:cNvPr id="61459" name="Text Box 33"/>
            <p:cNvSpPr txBox="1">
              <a:spLocks noChangeAspect="1" noChangeArrowheads="1"/>
            </p:cNvSpPr>
            <p:nvPr/>
          </p:nvSpPr>
          <p:spPr bwMode="auto">
            <a:xfrm>
              <a:off x="614" y="936"/>
              <a:ext cx="310" cy="262"/>
            </a:xfrm>
            <a:prstGeom prst="rect">
              <a:avLst/>
            </a:prstGeom>
            <a:noFill/>
            <a:ln w="9525">
              <a:noFill/>
              <a:miter lim="800000"/>
              <a:headEnd/>
              <a:tailEnd/>
            </a:ln>
          </p:spPr>
          <p:txBody>
            <a:bodyPr wrap="none">
              <a:spAutoFit/>
            </a:bodyPr>
            <a:lstStyle/>
            <a:p>
              <a:r>
                <a:rPr lang="en-US" sz="1800" dirty="0" smtClean="0">
                  <a:latin typeface="Arial" charset="0"/>
                </a:rPr>
                <a:t>H</a:t>
              </a:r>
              <a:r>
                <a:rPr lang="en-US" sz="1800" baseline="-25000" dirty="0" smtClean="0">
                  <a:latin typeface="Arial" charset="0"/>
                </a:rPr>
                <a:t>1</a:t>
              </a:r>
              <a:endParaRPr lang="en-US" sz="1800" baseline="-25000" dirty="0">
                <a:latin typeface="Arial" charset="0"/>
              </a:endParaRPr>
            </a:p>
          </p:txBody>
        </p:sp>
        <p:sp>
          <p:nvSpPr>
            <p:cNvPr id="61460" name="Oval 34"/>
            <p:cNvSpPr>
              <a:spLocks noChangeAspect="1" noChangeArrowheads="1"/>
            </p:cNvSpPr>
            <p:nvPr/>
          </p:nvSpPr>
          <p:spPr bwMode="auto">
            <a:xfrm>
              <a:off x="528" y="864"/>
              <a:ext cx="432" cy="384"/>
            </a:xfrm>
            <a:prstGeom prst="ellipse">
              <a:avLst/>
            </a:prstGeom>
            <a:noFill/>
            <a:ln w="25400">
              <a:solidFill>
                <a:schemeClr val="tx1"/>
              </a:solidFill>
              <a:round/>
              <a:headEnd/>
              <a:tailEnd/>
            </a:ln>
          </p:spPr>
          <p:txBody>
            <a:bodyPr wrap="none" anchor="ctr"/>
            <a:lstStyle/>
            <a:p>
              <a:pPr eaLnBrk="0" hangingPunct="0"/>
              <a:endParaRPr lang="en-US"/>
            </a:p>
          </p:txBody>
        </p:sp>
        <p:sp>
          <p:nvSpPr>
            <p:cNvPr id="61461" name="Text Box 35"/>
            <p:cNvSpPr txBox="1">
              <a:spLocks noChangeAspect="1" noChangeArrowheads="1"/>
            </p:cNvSpPr>
            <p:nvPr/>
          </p:nvSpPr>
          <p:spPr bwMode="auto">
            <a:xfrm>
              <a:off x="2084" y="936"/>
              <a:ext cx="310" cy="262"/>
            </a:xfrm>
            <a:prstGeom prst="rect">
              <a:avLst/>
            </a:prstGeom>
            <a:noFill/>
            <a:ln w="9525">
              <a:noFill/>
              <a:miter lim="800000"/>
              <a:headEnd/>
              <a:tailEnd/>
            </a:ln>
          </p:spPr>
          <p:txBody>
            <a:bodyPr wrap="none">
              <a:spAutoFit/>
            </a:bodyPr>
            <a:lstStyle/>
            <a:p>
              <a:r>
                <a:rPr lang="en-US" sz="1800" dirty="0" smtClean="0">
                  <a:latin typeface="Arial" charset="0"/>
                </a:rPr>
                <a:t>H</a:t>
              </a:r>
              <a:r>
                <a:rPr lang="en-US" sz="1800" baseline="-25000" dirty="0" smtClean="0">
                  <a:latin typeface="Arial" charset="0"/>
                </a:rPr>
                <a:t>2</a:t>
              </a:r>
              <a:endParaRPr lang="en-US" sz="1800" baseline="-25000" dirty="0">
                <a:latin typeface="Arial" charset="0"/>
              </a:endParaRPr>
            </a:p>
          </p:txBody>
        </p:sp>
        <p:sp>
          <p:nvSpPr>
            <p:cNvPr id="61462" name="Oval 36"/>
            <p:cNvSpPr>
              <a:spLocks noChangeAspect="1" noChangeArrowheads="1"/>
            </p:cNvSpPr>
            <p:nvPr/>
          </p:nvSpPr>
          <p:spPr bwMode="auto">
            <a:xfrm>
              <a:off x="1998" y="864"/>
              <a:ext cx="432" cy="384"/>
            </a:xfrm>
            <a:prstGeom prst="ellipse">
              <a:avLst/>
            </a:prstGeom>
            <a:noFill/>
            <a:ln w="25400">
              <a:solidFill>
                <a:schemeClr val="tx1"/>
              </a:solidFill>
              <a:round/>
              <a:headEnd/>
              <a:tailEnd/>
            </a:ln>
          </p:spPr>
          <p:txBody>
            <a:bodyPr wrap="none" anchor="ctr"/>
            <a:lstStyle/>
            <a:p>
              <a:pPr eaLnBrk="0" hangingPunct="0"/>
              <a:endParaRPr lang="en-US"/>
            </a:p>
          </p:txBody>
        </p:sp>
        <p:sp>
          <p:nvSpPr>
            <p:cNvPr id="61463" name="Text Box 37"/>
            <p:cNvSpPr txBox="1">
              <a:spLocks noChangeAspect="1" noChangeArrowheads="1"/>
            </p:cNvSpPr>
            <p:nvPr/>
          </p:nvSpPr>
          <p:spPr bwMode="auto">
            <a:xfrm>
              <a:off x="3991" y="936"/>
              <a:ext cx="310" cy="262"/>
            </a:xfrm>
            <a:prstGeom prst="rect">
              <a:avLst/>
            </a:prstGeom>
            <a:noFill/>
            <a:ln w="9525">
              <a:noFill/>
              <a:miter lim="800000"/>
              <a:headEnd/>
              <a:tailEnd/>
            </a:ln>
          </p:spPr>
          <p:txBody>
            <a:bodyPr wrap="none">
              <a:spAutoFit/>
            </a:bodyPr>
            <a:lstStyle/>
            <a:p>
              <a:r>
                <a:rPr lang="en-US" sz="1800" dirty="0" err="1" smtClean="0">
                  <a:latin typeface="Arial" charset="0"/>
                </a:rPr>
                <a:t>H</a:t>
              </a:r>
              <a:r>
                <a:rPr lang="en-US" sz="1800" baseline="-25000" dirty="0" err="1" smtClean="0">
                  <a:latin typeface="Arial" charset="0"/>
                </a:rPr>
                <a:t>n</a:t>
              </a:r>
              <a:endParaRPr lang="en-US" sz="1800" baseline="-25000" dirty="0">
                <a:latin typeface="Arial" charset="0"/>
              </a:endParaRPr>
            </a:p>
          </p:txBody>
        </p:sp>
        <p:sp>
          <p:nvSpPr>
            <p:cNvPr id="61464" name="Oval 38"/>
            <p:cNvSpPr>
              <a:spLocks noChangeAspect="1" noChangeArrowheads="1"/>
            </p:cNvSpPr>
            <p:nvPr/>
          </p:nvSpPr>
          <p:spPr bwMode="auto">
            <a:xfrm>
              <a:off x="3906" y="864"/>
              <a:ext cx="432" cy="384"/>
            </a:xfrm>
            <a:prstGeom prst="ellipse">
              <a:avLst/>
            </a:prstGeom>
            <a:noFill/>
            <a:ln w="25400">
              <a:solidFill>
                <a:schemeClr val="tx1"/>
              </a:solidFill>
              <a:round/>
              <a:headEnd/>
              <a:tailEnd/>
            </a:ln>
          </p:spPr>
          <p:txBody>
            <a:bodyPr wrap="none" anchor="ctr"/>
            <a:lstStyle/>
            <a:p>
              <a:pPr eaLnBrk="0" hangingPunct="0"/>
              <a:endParaRPr lang="en-US"/>
            </a:p>
          </p:txBody>
        </p:sp>
        <p:cxnSp>
          <p:nvCxnSpPr>
            <p:cNvPr id="61465" name="AutoShape 39"/>
            <p:cNvCxnSpPr>
              <a:cxnSpLocks noChangeAspect="1" noChangeShapeType="1"/>
              <a:stCxn id="61450" idx="4"/>
              <a:endCxn id="61460" idx="0"/>
            </p:cNvCxnSpPr>
            <p:nvPr/>
          </p:nvCxnSpPr>
          <p:spPr bwMode="auto">
            <a:xfrm>
              <a:off x="744" y="632"/>
              <a:ext cx="0" cy="224"/>
            </a:xfrm>
            <a:prstGeom prst="straightConnector1">
              <a:avLst/>
            </a:prstGeom>
            <a:noFill/>
            <a:ln w="28575">
              <a:solidFill>
                <a:schemeClr val="tx1"/>
              </a:solidFill>
              <a:round/>
              <a:headEnd/>
              <a:tailEnd type="triangle" w="med" len="med"/>
            </a:ln>
          </p:spPr>
        </p:cxnSp>
        <p:cxnSp>
          <p:nvCxnSpPr>
            <p:cNvPr id="61466" name="AutoShape 40"/>
            <p:cNvCxnSpPr>
              <a:cxnSpLocks noChangeAspect="1" noChangeShapeType="1"/>
              <a:stCxn id="61456" idx="4"/>
              <a:endCxn id="61464" idx="0"/>
            </p:cNvCxnSpPr>
            <p:nvPr/>
          </p:nvCxnSpPr>
          <p:spPr bwMode="auto">
            <a:xfrm>
              <a:off x="4122" y="632"/>
              <a:ext cx="0" cy="224"/>
            </a:xfrm>
            <a:prstGeom prst="straightConnector1">
              <a:avLst/>
            </a:prstGeom>
            <a:noFill/>
            <a:ln w="28575">
              <a:solidFill>
                <a:schemeClr val="tx1"/>
              </a:solidFill>
              <a:round/>
              <a:headEnd/>
              <a:tailEnd type="triangle" w="med" len="med"/>
            </a:ln>
          </p:spPr>
        </p:cxnSp>
        <p:cxnSp>
          <p:nvCxnSpPr>
            <p:cNvPr id="61467" name="AutoShape 41"/>
            <p:cNvCxnSpPr>
              <a:cxnSpLocks noChangeAspect="1" noChangeShapeType="1"/>
              <a:stCxn id="61452" idx="4"/>
              <a:endCxn id="61462" idx="0"/>
            </p:cNvCxnSpPr>
            <p:nvPr/>
          </p:nvCxnSpPr>
          <p:spPr bwMode="auto">
            <a:xfrm>
              <a:off x="2214" y="632"/>
              <a:ext cx="0" cy="224"/>
            </a:xfrm>
            <a:prstGeom prst="straightConnector1">
              <a:avLst/>
            </a:prstGeom>
            <a:noFill/>
            <a:ln w="28575">
              <a:solidFill>
                <a:schemeClr val="tx1"/>
              </a:solidFill>
              <a:round/>
              <a:headEnd/>
              <a:tailEnd type="triangle" w="med" len="med"/>
            </a:ln>
          </p:spPr>
        </p:cxnSp>
        <p:sp>
          <p:nvSpPr>
            <p:cNvPr id="61468" name="Text Box 42"/>
            <p:cNvSpPr txBox="1">
              <a:spLocks noChangeAspect="1" noChangeArrowheads="1"/>
            </p:cNvSpPr>
            <p:nvPr/>
          </p:nvSpPr>
          <p:spPr bwMode="auto">
            <a:xfrm>
              <a:off x="1027" y="2711"/>
              <a:ext cx="319" cy="262"/>
            </a:xfrm>
            <a:prstGeom prst="rect">
              <a:avLst/>
            </a:prstGeom>
            <a:noFill/>
            <a:ln w="9525">
              <a:noFill/>
              <a:miter lim="800000"/>
              <a:headEnd/>
              <a:tailEnd/>
            </a:ln>
          </p:spPr>
          <p:txBody>
            <a:bodyPr wrap="none">
              <a:spAutoFit/>
            </a:bodyPr>
            <a:lstStyle/>
            <a:p>
              <a:r>
                <a:rPr lang="en-US" sz="1800" dirty="0" smtClean="0">
                  <a:latin typeface="Arial" charset="0"/>
                </a:rPr>
                <a:t>G</a:t>
              </a:r>
              <a:r>
                <a:rPr lang="en-US" sz="1800" baseline="-25000" dirty="0" smtClean="0">
                  <a:latin typeface="Arial" charset="0"/>
                </a:rPr>
                <a:t>1</a:t>
              </a:r>
              <a:endParaRPr lang="en-US" sz="1800" baseline="-25000" dirty="0">
                <a:latin typeface="Arial" charset="0"/>
              </a:endParaRPr>
            </a:p>
          </p:txBody>
        </p:sp>
        <p:sp>
          <p:nvSpPr>
            <p:cNvPr id="61469" name="Oval 43"/>
            <p:cNvSpPr>
              <a:spLocks noChangeAspect="1" noChangeArrowheads="1"/>
            </p:cNvSpPr>
            <p:nvPr/>
          </p:nvSpPr>
          <p:spPr bwMode="auto">
            <a:xfrm>
              <a:off x="942" y="2640"/>
              <a:ext cx="432" cy="384"/>
            </a:xfrm>
            <a:prstGeom prst="ellipse">
              <a:avLst/>
            </a:prstGeom>
            <a:noFill/>
            <a:ln w="25400">
              <a:solidFill>
                <a:schemeClr val="tx1"/>
              </a:solidFill>
              <a:round/>
              <a:headEnd/>
              <a:tailEnd/>
            </a:ln>
          </p:spPr>
          <p:txBody>
            <a:bodyPr wrap="none" anchor="ctr"/>
            <a:lstStyle/>
            <a:p>
              <a:pPr eaLnBrk="0" hangingPunct="0"/>
              <a:endParaRPr lang="en-US"/>
            </a:p>
          </p:txBody>
        </p:sp>
        <p:sp>
          <p:nvSpPr>
            <p:cNvPr id="61470" name="Text Box 44"/>
            <p:cNvSpPr txBox="1">
              <a:spLocks noChangeAspect="1" noChangeArrowheads="1"/>
            </p:cNvSpPr>
            <p:nvPr/>
          </p:nvSpPr>
          <p:spPr bwMode="auto">
            <a:xfrm>
              <a:off x="2498" y="2711"/>
              <a:ext cx="319" cy="262"/>
            </a:xfrm>
            <a:prstGeom prst="rect">
              <a:avLst/>
            </a:prstGeom>
            <a:noFill/>
            <a:ln w="9525">
              <a:noFill/>
              <a:miter lim="800000"/>
              <a:headEnd/>
              <a:tailEnd/>
            </a:ln>
          </p:spPr>
          <p:txBody>
            <a:bodyPr wrap="none">
              <a:spAutoFit/>
            </a:bodyPr>
            <a:lstStyle/>
            <a:p>
              <a:r>
                <a:rPr lang="en-US" sz="1800" dirty="0" smtClean="0">
                  <a:latin typeface="Arial" charset="0"/>
                </a:rPr>
                <a:t>G</a:t>
              </a:r>
              <a:r>
                <a:rPr lang="en-US" sz="1800" baseline="-25000" dirty="0" smtClean="0">
                  <a:latin typeface="Arial" charset="0"/>
                </a:rPr>
                <a:t>2</a:t>
              </a:r>
              <a:endParaRPr lang="en-US" sz="1800" baseline="-25000" dirty="0">
                <a:latin typeface="Arial" charset="0"/>
              </a:endParaRPr>
            </a:p>
          </p:txBody>
        </p:sp>
        <p:sp>
          <p:nvSpPr>
            <p:cNvPr id="61471" name="Oval 45"/>
            <p:cNvSpPr>
              <a:spLocks noChangeAspect="1" noChangeArrowheads="1"/>
            </p:cNvSpPr>
            <p:nvPr/>
          </p:nvSpPr>
          <p:spPr bwMode="auto">
            <a:xfrm>
              <a:off x="2412" y="2640"/>
              <a:ext cx="432" cy="384"/>
            </a:xfrm>
            <a:prstGeom prst="ellipse">
              <a:avLst/>
            </a:prstGeom>
            <a:noFill/>
            <a:ln w="25400">
              <a:solidFill>
                <a:schemeClr val="tx1"/>
              </a:solidFill>
              <a:round/>
              <a:headEnd/>
              <a:tailEnd/>
            </a:ln>
          </p:spPr>
          <p:txBody>
            <a:bodyPr wrap="none" anchor="ctr"/>
            <a:lstStyle/>
            <a:p>
              <a:pPr eaLnBrk="0" hangingPunct="0"/>
              <a:endParaRPr lang="en-US"/>
            </a:p>
          </p:txBody>
        </p:sp>
        <p:sp>
          <p:nvSpPr>
            <p:cNvPr id="61472" name="Text Box 46"/>
            <p:cNvSpPr txBox="1">
              <a:spLocks noChangeAspect="1" noChangeArrowheads="1"/>
            </p:cNvSpPr>
            <p:nvPr/>
          </p:nvSpPr>
          <p:spPr bwMode="auto">
            <a:xfrm>
              <a:off x="4405" y="2711"/>
              <a:ext cx="319" cy="262"/>
            </a:xfrm>
            <a:prstGeom prst="rect">
              <a:avLst/>
            </a:prstGeom>
            <a:noFill/>
            <a:ln w="9525">
              <a:noFill/>
              <a:miter lim="800000"/>
              <a:headEnd/>
              <a:tailEnd/>
            </a:ln>
          </p:spPr>
          <p:txBody>
            <a:bodyPr wrap="none">
              <a:spAutoFit/>
            </a:bodyPr>
            <a:lstStyle/>
            <a:p>
              <a:r>
                <a:rPr lang="en-US" sz="1800" dirty="0" err="1" smtClean="0">
                  <a:latin typeface="Arial" charset="0"/>
                </a:rPr>
                <a:t>G</a:t>
              </a:r>
              <a:r>
                <a:rPr lang="en-US" sz="1800" baseline="-25000" dirty="0" err="1" smtClean="0">
                  <a:latin typeface="Arial" charset="0"/>
                </a:rPr>
                <a:t>n</a:t>
              </a:r>
              <a:endParaRPr lang="en-US" sz="1800" baseline="-25000" dirty="0">
                <a:latin typeface="Arial" charset="0"/>
              </a:endParaRPr>
            </a:p>
          </p:txBody>
        </p:sp>
        <p:sp>
          <p:nvSpPr>
            <p:cNvPr id="61473" name="Oval 47"/>
            <p:cNvSpPr>
              <a:spLocks noChangeAspect="1" noChangeArrowheads="1"/>
            </p:cNvSpPr>
            <p:nvPr/>
          </p:nvSpPr>
          <p:spPr bwMode="auto">
            <a:xfrm>
              <a:off x="4320" y="2640"/>
              <a:ext cx="432" cy="384"/>
            </a:xfrm>
            <a:prstGeom prst="ellipse">
              <a:avLst/>
            </a:prstGeom>
            <a:noFill/>
            <a:ln w="25400">
              <a:solidFill>
                <a:schemeClr val="tx1"/>
              </a:solidFill>
              <a:round/>
              <a:headEnd/>
              <a:tailEnd/>
            </a:ln>
          </p:spPr>
          <p:txBody>
            <a:bodyPr wrap="none" anchor="ctr"/>
            <a:lstStyle/>
            <a:p>
              <a:pPr eaLnBrk="0" hangingPunct="0"/>
              <a:endParaRPr lang="en-US"/>
            </a:p>
          </p:txBody>
        </p:sp>
        <p:cxnSp>
          <p:nvCxnSpPr>
            <p:cNvPr id="61474" name="AutoShape 48"/>
            <p:cNvCxnSpPr>
              <a:cxnSpLocks noChangeAspect="1" noChangeShapeType="1"/>
              <a:stCxn id="61473" idx="4"/>
              <a:endCxn id="61482" idx="0"/>
            </p:cNvCxnSpPr>
            <p:nvPr/>
          </p:nvCxnSpPr>
          <p:spPr bwMode="auto">
            <a:xfrm flipH="1">
              <a:off x="4056" y="3032"/>
              <a:ext cx="480" cy="223"/>
            </a:xfrm>
            <a:prstGeom prst="straightConnector1">
              <a:avLst/>
            </a:prstGeom>
            <a:noFill/>
            <a:ln w="28575">
              <a:solidFill>
                <a:schemeClr val="tx1"/>
              </a:solidFill>
              <a:round/>
              <a:headEnd/>
              <a:tailEnd type="triangle" w="med" len="med"/>
            </a:ln>
          </p:spPr>
        </p:cxnSp>
        <p:cxnSp>
          <p:nvCxnSpPr>
            <p:cNvPr id="61475" name="AutoShape 49"/>
            <p:cNvCxnSpPr>
              <a:cxnSpLocks noChangeAspect="1" noChangeShapeType="1"/>
              <a:stCxn id="61471" idx="4"/>
              <a:endCxn id="61480" idx="0"/>
            </p:cNvCxnSpPr>
            <p:nvPr/>
          </p:nvCxnSpPr>
          <p:spPr bwMode="auto">
            <a:xfrm flipH="1">
              <a:off x="2184" y="3032"/>
              <a:ext cx="444" cy="223"/>
            </a:xfrm>
            <a:prstGeom prst="straightConnector1">
              <a:avLst/>
            </a:prstGeom>
            <a:noFill/>
            <a:ln w="28575">
              <a:solidFill>
                <a:schemeClr val="tx1"/>
              </a:solidFill>
              <a:round/>
              <a:headEnd/>
              <a:tailEnd type="triangle" w="med" len="med"/>
            </a:ln>
          </p:spPr>
        </p:cxnSp>
        <p:sp>
          <p:nvSpPr>
            <p:cNvPr id="61476" name="Text Box 50"/>
            <p:cNvSpPr txBox="1">
              <a:spLocks noChangeAspect="1" noChangeArrowheads="1"/>
            </p:cNvSpPr>
            <p:nvPr/>
          </p:nvSpPr>
          <p:spPr bwMode="auto">
            <a:xfrm>
              <a:off x="1036" y="3312"/>
              <a:ext cx="294" cy="260"/>
            </a:xfrm>
            <a:prstGeom prst="rect">
              <a:avLst/>
            </a:prstGeom>
            <a:noFill/>
            <a:ln w="9525">
              <a:noFill/>
              <a:miter lim="800000"/>
              <a:headEnd/>
              <a:tailEnd/>
            </a:ln>
          </p:spPr>
          <p:txBody>
            <a:bodyPr wrap="none">
              <a:spAutoFit/>
            </a:bodyPr>
            <a:lstStyle/>
            <a:p>
              <a:r>
                <a:rPr lang="en-US" sz="1800">
                  <a:latin typeface="Arial" charset="0"/>
                </a:rPr>
                <a:t>…</a:t>
              </a:r>
            </a:p>
          </p:txBody>
        </p:sp>
        <p:cxnSp>
          <p:nvCxnSpPr>
            <p:cNvPr id="61477" name="AutoShape 51"/>
            <p:cNvCxnSpPr>
              <a:cxnSpLocks noChangeAspect="1" noChangeShapeType="1"/>
              <a:stCxn id="61469" idx="4"/>
              <a:endCxn id="61478" idx="0"/>
            </p:cNvCxnSpPr>
            <p:nvPr/>
          </p:nvCxnSpPr>
          <p:spPr bwMode="auto">
            <a:xfrm flipH="1">
              <a:off x="696" y="3032"/>
              <a:ext cx="462" cy="223"/>
            </a:xfrm>
            <a:prstGeom prst="straightConnector1">
              <a:avLst/>
            </a:prstGeom>
            <a:noFill/>
            <a:ln w="28575">
              <a:solidFill>
                <a:schemeClr val="tx1"/>
              </a:solidFill>
              <a:round/>
              <a:headEnd/>
              <a:tailEnd type="triangle" w="med" len="med"/>
            </a:ln>
          </p:spPr>
        </p:cxnSp>
        <p:sp>
          <p:nvSpPr>
            <p:cNvPr id="61478" name="Oval 52"/>
            <p:cNvSpPr>
              <a:spLocks noChangeAspect="1" noChangeArrowheads="1"/>
            </p:cNvSpPr>
            <p:nvPr/>
          </p:nvSpPr>
          <p:spPr bwMode="auto">
            <a:xfrm>
              <a:off x="480" y="3264"/>
              <a:ext cx="432" cy="384"/>
            </a:xfrm>
            <a:prstGeom prst="ellipse">
              <a:avLst/>
            </a:prstGeom>
            <a:solidFill>
              <a:srgbClr val="C0C0C0"/>
            </a:solidFill>
            <a:ln w="28575">
              <a:solidFill>
                <a:schemeClr val="tx1"/>
              </a:solidFill>
              <a:round/>
              <a:headEnd/>
              <a:tailEnd/>
            </a:ln>
          </p:spPr>
          <p:txBody>
            <a:bodyPr wrap="none" anchor="ctr"/>
            <a:lstStyle/>
            <a:p>
              <a:pPr eaLnBrk="0" hangingPunct="0"/>
              <a:endParaRPr lang="en-US"/>
            </a:p>
          </p:txBody>
        </p:sp>
        <p:sp>
          <p:nvSpPr>
            <p:cNvPr id="61479" name="Text Box 53"/>
            <p:cNvSpPr txBox="1">
              <a:spLocks noChangeAspect="1" noChangeArrowheads="1"/>
            </p:cNvSpPr>
            <p:nvPr/>
          </p:nvSpPr>
          <p:spPr bwMode="auto">
            <a:xfrm>
              <a:off x="527" y="3312"/>
              <a:ext cx="398" cy="260"/>
            </a:xfrm>
            <a:prstGeom prst="rect">
              <a:avLst/>
            </a:prstGeom>
            <a:noFill/>
            <a:ln w="9525">
              <a:noFill/>
              <a:prstDash val="sysDot"/>
              <a:miter lim="800000"/>
              <a:headEnd/>
              <a:tailEnd/>
            </a:ln>
          </p:spPr>
          <p:txBody>
            <a:bodyPr wrap="none">
              <a:spAutoFit/>
            </a:bodyPr>
            <a:lstStyle/>
            <a:p>
              <a:r>
                <a:rPr lang="en-US" sz="1800">
                  <a:latin typeface="Arial" charset="0"/>
                </a:rPr>
                <a:t>R</a:t>
              </a:r>
              <a:r>
                <a:rPr lang="en-US" sz="1800" baseline="-25000">
                  <a:latin typeface="Arial" charset="0"/>
                </a:rPr>
                <a:t>1,1</a:t>
              </a:r>
            </a:p>
          </p:txBody>
        </p:sp>
        <p:sp>
          <p:nvSpPr>
            <p:cNvPr id="61480" name="Oval 54"/>
            <p:cNvSpPr>
              <a:spLocks noChangeAspect="1" noChangeArrowheads="1"/>
            </p:cNvSpPr>
            <p:nvPr/>
          </p:nvSpPr>
          <p:spPr bwMode="auto">
            <a:xfrm>
              <a:off x="1968" y="3264"/>
              <a:ext cx="432" cy="384"/>
            </a:xfrm>
            <a:prstGeom prst="ellipse">
              <a:avLst/>
            </a:prstGeom>
            <a:solidFill>
              <a:srgbClr val="C0C0C0"/>
            </a:solidFill>
            <a:ln w="28575">
              <a:solidFill>
                <a:schemeClr val="tx1"/>
              </a:solidFill>
              <a:round/>
              <a:headEnd/>
              <a:tailEnd/>
            </a:ln>
          </p:spPr>
          <p:txBody>
            <a:bodyPr wrap="none" anchor="ctr"/>
            <a:lstStyle/>
            <a:p>
              <a:pPr eaLnBrk="0" hangingPunct="0"/>
              <a:endParaRPr lang="en-US"/>
            </a:p>
          </p:txBody>
        </p:sp>
        <p:sp>
          <p:nvSpPr>
            <p:cNvPr id="61481" name="Text Box 55"/>
            <p:cNvSpPr txBox="1">
              <a:spLocks noChangeAspect="1" noChangeArrowheads="1"/>
            </p:cNvSpPr>
            <p:nvPr/>
          </p:nvSpPr>
          <p:spPr bwMode="auto">
            <a:xfrm>
              <a:off x="2016" y="3312"/>
              <a:ext cx="399" cy="260"/>
            </a:xfrm>
            <a:prstGeom prst="rect">
              <a:avLst/>
            </a:prstGeom>
            <a:noFill/>
            <a:ln w="9525">
              <a:noFill/>
              <a:prstDash val="sysDot"/>
              <a:miter lim="800000"/>
              <a:headEnd/>
              <a:tailEnd/>
            </a:ln>
          </p:spPr>
          <p:txBody>
            <a:bodyPr wrap="none">
              <a:spAutoFit/>
            </a:bodyPr>
            <a:lstStyle/>
            <a:p>
              <a:r>
                <a:rPr lang="en-US" sz="1800">
                  <a:latin typeface="Arial" charset="0"/>
                </a:rPr>
                <a:t>R</a:t>
              </a:r>
              <a:r>
                <a:rPr lang="en-US" sz="1800" baseline="-25000">
                  <a:latin typeface="Arial" charset="0"/>
                </a:rPr>
                <a:t>2,1</a:t>
              </a:r>
            </a:p>
          </p:txBody>
        </p:sp>
        <p:sp>
          <p:nvSpPr>
            <p:cNvPr id="61482" name="Oval 56"/>
            <p:cNvSpPr>
              <a:spLocks noChangeAspect="1" noChangeArrowheads="1"/>
            </p:cNvSpPr>
            <p:nvPr/>
          </p:nvSpPr>
          <p:spPr bwMode="auto">
            <a:xfrm>
              <a:off x="3840" y="3264"/>
              <a:ext cx="432" cy="384"/>
            </a:xfrm>
            <a:prstGeom prst="ellipse">
              <a:avLst/>
            </a:prstGeom>
            <a:solidFill>
              <a:srgbClr val="C0C0C0"/>
            </a:solidFill>
            <a:ln w="28575">
              <a:solidFill>
                <a:schemeClr val="tx1"/>
              </a:solidFill>
              <a:round/>
              <a:headEnd/>
              <a:tailEnd/>
            </a:ln>
          </p:spPr>
          <p:txBody>
            <a:bodyPr wrap="none" anchor="ctr"/>
            <a:lstStyle/>
            <a:p>
              <a:pPr eaLnBrk="0" hangingPunct="0"/>
              <a:endParaRPr lang="en-US"/>
            </a:p>
          </p:txBody>
        </p:sp>
        <p:sp>
          <p:nvSpPr>
            <p:cNvPr id="61483" name="Text Box 57"/>
            <p:cNvSpPr txBox="1">
              <a:spLocks noChangeAspect="1" noChangeArrowheads="1"/>
            </p:cNvSpPr>
            <p:nvPr/>
          </p:nvSpPr>
          <p:spPr bwMode="auto">
            <a:xfrm>
              <a:off x="614" y="1511"/>
              <a:ext cx="322" cy="262"/>
            </a:xfrm>
            <a:prstGeom prst="rect">
              <a:avLst/>
            </a:prstGeom>
            <a:noFill/>
            <a:ln w="9525">
              <a:noFill/>
              <a:miter lim="800000"/>
              <a:headEnd/>
              <a:tailEnd/>
            </a:ln>
          </p:spPr>
          <p:txBody>
            <a:bodyPr wrap="none">
              <a:spAutoFit/>
            </a:bodyPr>
            <a:lstStyle/>
            <a:p>
              <a:r>
                <a:rPr lang="en-US" sz="1800" dirty="0" smtClean="0">
                  <a:latin typeface="Arial" charset="0"/>
                </a:rPr>
                <a:t>F'</a:t>
              </a:r>
              <a:r>
                <a:rPr lang="en-US" sz="1800" baseline="-25000" dirty="0" smtClean="0">
                  <a:latin typeface="Arial" charset="0"/>
                </a:rPr>
                <a:t>1</a:t>
              </a:r>
              <a:endParaRPr lang="en-US" sz="1800" baseline="-25000" dirty="0">
                <a:latin typeface="Arial" charset="0"/>
              </a:endParaRPr>
            </a:p>
          </p:txBody>
        </p:sp>
        <p:sp>
          <p:nvSpPr>
            <p:cNvPr id="61484" name="Oval 58"/>
            <p:cNvSpPr>
              <a:spLocks noChangeAspect="1" noChangeArrowheads="1"/>
            </p:cNvSpPr>
            <p:nvPr/>
          </p:nvSpPr>
          <p:spPr bwMode="auto">
            <a:xfrm>
              <a:off x="528" y="1440"/>
              <a:ext cx="432" cy="384"/>
            </a:xfrm>
            <a:prstGeom prst="ellipse">
              <a:avLst/>
            </a:prstGeom>
            <a:noFill/>
            <a:ln w="25400">
              <a:solidFill>
                <a:schemeClr val="tx1"/>
              </a:solidFill>
              <a:round/>
              <a:headEnd/>
              <a:tailEnd/>
            </a:ln>
          </p:spPr>
          <p:txBody>
            <a:bodyPr wrap="none" anchor="ctr"/>
            <a:lstStyle/>
            <a:p>
              <a:pPr eaLnBrk="0" hangingPunct="0"/>
              <a:endParaRPr lang="en-US"/>
            </a:p>
          </p:txBody>
        </p:sp>
        <p:sp>
          <p:nvSpPr>
            <p:cNvPr id="61485" name="Text Box 59"/>
            <p:cNvSpPr txBox="1">
              <a:spLocks noChangeAspect="1" noChangeArrowheads="1"/>
            </p:cNvSpPr>
            <p:nvPr/>
          </p:nvSpPr>
          <p:spPr bwMode="auto">
            <a:xfrm>
              <a:off x="2084" y="1511"/>
              <a:ext cx="322" cy="262"/>
            </a:xfrm>
            <a:prstGeom prst="rect">
              <a:avLst/>
            </a:prstGeom>
            <a:noFill/>
            <a:ln w="9525">
              <a:noFill/>
              <a:miter lim="800000"/>
              <a:headEnd/>
              <a:tailEnd/>
            </a:ln>
          </p:spPr>
          <p:txBody>
            <a:bodyPr wrap="none">
              <a:spAutoFit/>
            </a:bodyPr>
            <a:lstStyle/>
            <a:p>
              <a:r>
                <a:rPr lang="en-US" sz="1800" dirty="0" smtClean="0">
                  <a:latin typeface="Arial" charset="0"/>
                </a:rPr>
                <a:t>F'</a:t>
              </a:r>
              <a:r>
                <a:rPr lang="en-US" sz="1800" baseline="-25000" dirty="0" smtClean="0">
                  <a:latin typeface="Arial" charset="0"/>
                </a:rPr>
                <a:t>2</a:t>
              </a:r>
              <a:endParaRPr lang="en-US" sz="1800" baseline="-25000" dirty="0">
                <a:latin typeface="Arial" charset="0"/>
              </a:endParaRPr>
            </a:p>
          </p:txBody>
        </p:sp>
        <p:sp>
          <p:nvSpPr>
            <p:cNvPr id="61486" name="Oval 60"/>
            <p:cNvSpPr>
              <a:spLocks noChangeAspect="1" noChangeArrowheads="1"/>
            </p:cNvSpPr>
            <p:nvPr/>
          </p:nvSpPr>
          <p:spPr bwMode="auto">
            <a:xfrm>
              <a:off x="1998" y="1440"/>
              <a:ext cx="432" cy="384"/>
            </a:xfrm>
            <a:prstGeom prst="ellipse">
              <a:avLst/>
            </a:prstGeom>
            <a:noFill/>
            <a:ln w="25400">
              <a:solidFill>
                <a:schemeClr val="tx1"/>
              </a:solidFill>
              <a:round/>
              <a:headEnd/>
              <a:tailEnd/>
            </a:ln>
          </p:spPr>
          <p:txBody>
            <a:bodyPr wrap="none" anchor="ctr"/>
            <a:lstStyle/>
            <a:p>
              <a:pPr eaLnBrk="0" hangingPunct="0"/>
              <a:endParaRPr lang="en-US"/>
            </a:p>
          </p:txBody>
        </p:sp>
        <p:cxnSp>
          <p:nvCxnSpPr>
            <p:cNvPr id="61487" name="AutoShape 61"/>
            <p:cNvCxnSpPr>
              <a:cxnSpLocks noChangeAspect="1" noChangeShapeType="1"/>
              <a:stCxn id="61484" idx="6"/>
              <a:endCxn id="61486" idx="2"/>
            </p:cNvCxnSpPr>
            <p:nvPr/>
          </p:nvCxnSpPr>
          <p:spPr bwMode="auto">
            <a:xfrm>
              <a:off x="968" y="1632"/>
              <a:ext cx="1022" cy="0"/>
            </a:xfrm>
            <a:prstGeom prst="straightConnector1">
              <a:avLst/>
            </a:prstGeom>
            <a:noFill/>
            <a:ln w="28575">
              <a:solidFill>
                <a:schemeClr val="tx1"/>
              </a:solidFill>
              <a:round/>
              <a:headEnd/>
              <a:tailEnd type="triangle" w="med" len="med"/>
            </a:ln>
          </p:spPr>
        </p:cxnSp>
        <p:cxnSp>
          <p:nvCxnSpPr>
            <p:cNvPr id="61488" name="AutoShape 62"/>
            <p:cNvCxnSpPr>
              <a:cxnSpLocks noChangeAspect="1" noChangeShapeType="1"/>
              <a:stCxn id="61486" idx="6"/>
            </p:cNvCxnSpPr>
            <p:nvPr/>
          </p:nvCxnSpPr>
          <p:spPr bwMode="auto">
            <a:xfrm>
              <a:off x="2438" y="1632"/>
              <a:ext cx="686" cy="0"/>
            </a:xfrm>
            <a:prstGeom prst="straightConnector1">
              <a:avLst/>
            </a:prstGeom>
            <a:noFill/>
            <a:ln w="28575">
              <a:solidFill>
                <a:schemeClr val="tx1"/>
              </a:solidFill>
              <a:round/>
              <a:headEnd/>
              <a:tailEnd type="triangle" w="med" len="med"/>
            </a:ln>
          </p:spPr>
        </p:cxnSp>
        <p:sp>
          <p:nvSpPr>
            <p:cNvPr id="61489" name="Text Box 63"/>
            <p:cNvSpPr txBox="1">
              <a:spLocks noChangeAspect="1" noChangeArrowheads="1"/>
            </p:cNvSpPr>
            <p:nvPr/>
          </p:nvSpPr>
          <p:spPr bwMode="auto">
            <a:xfrm>
              <a:off x="3991" y="1511"/>
              <a:ext cx="322" cy="262"/>
            </a:xfrm>
            <a:prstGeom prst="rect">
              <a:avLst/>
            </a:prstGeom>
            <a:noFill/>
            <a:ln w="9525">
              <a:noFill/>
              <a:miter lim="800000"/>
              <a:headEnd/>
              <a:tailEnd/>
            </a:ln>
          </p:spPr>
          <p:txBody>
            <a:bodyPr wrap="none">
              <a:spAutoFit/>
            </a:bodyPr>
            <a:lstStyle/>
            <a:p>
              <a:r>
                <a:rPr lang="en-US" sz="1800" dirty="0" err="1" smtClean="0">
                  <a:latin typeface="Arial" charset="0"/>
                </a:rPr>
                <a:t>F'</a:t>
              </a:r>
              <a:r>
                <a:rPr lang="en-US" sz="1800" baseline="-25000" dirty="0" err="1" smtClean="0">
                  <a:latin typeface="Arial" charset="0"/>
                </a:rPr>
                <a:t>n</a:t>
              </a:r>
              <a:endParaRPr lang="en-US" sz="1800" baseline="-25000" dirty="0">
                <a:latin typeface="Arial" charset="0"/>
              </a:endParaRPr>
            </a:p>
          </p:txBody>
        </p:sp>
        <p:sp>
          <p:nvSpPr>
            <p:cNvPr id="61490" name="Oval 64"/>
            <p:cNvSpPr>
              <a:spLocks noChangeAspect="1" noChangeArrowheads="1"/>
            </p:cNvSpPr>
            <p:nvPr/>
          </p:nvSpPr>
          <p:spPr bwMode="auto">
            <a:xfrm>
              <a:off x="3906" y="1440"/>
              <a:ext cx="432" cy="384"/>
            </a:xfrm>
            <a:prstGeom prst="ellipse">
              <a:avLst/>
            </a:prstGeom>
            <a:noFill/>
            <a:ln w="25400">
              <a:solidFill>
                <a:schemeClr val="tx1"/>
              </a:solidFill>
              <a:round/>
              <a:headEnd/>
              <a:tailEnd/>
            </a:ln>
          </p:spPr>
          <p:txBody>
            <a:bodyPr wrap="none" anchor="ctr"/>
            <a:lstStyle/>
            <a:p>
              <a:pPr eaLnBrk="0" hangingPunct="0"/>
              <a:endParaRPr lang="en-US"/>
            </a:p>
          </p:txBody>
        </p:sp>
        <p:cxnSp>
          <p:nvCxnSpPr>
            <p:cNvPr id="61491" name="AutoShape 65"/>
            <p:cNvCxnSpPr>
              <a:cxnSpLocks noChangeAspect="1" noChangeShapeType="1"/>
              <a:endCxn id="61490" idx="2"/>
            </p:cNvCxnSpPr>
            <p:nvPr/>
          </p:nvCxnSpPr>
          <p:spPr bwMode="auto">
            <a:xfrm>
              <a:off x="3456" y="1632"/>
              <a:ext cx="442" cy="0"/>
            </a:xfrm>
            <a:prstGeom prst="straightConnector1">
              <a:avLst/>
            </a:prstGeom>
            <a:noFill/>
            <a:ln w="28575">
              <a:solidFill>
                <a:schemeClr val="tx1"/>
              </a:solidFill>
              <a:round/>
              <a:headEnd/>
              <a:tailEnd type="triangle" w="med" len="med"/>
            </a:ln>
          </p:spPr>
        </p:cxnSp>
        <p:sp>
          <p:nvSpPr>
            <p:cNvPr id="61492" name="Text Box 66"/>
            <p:cNvSpPr txBox="1">
              <a:spLocks noChangeAspect="1" noChangeArrowheads="1"/>
            </p:cNvSpPr>
            <p:nvPr/>
          </p:nvSpPr>
          <p:spPr bwMode="auto">
            <a:xfrm>
              <a:off x="3121" y="1465"/>
              <a:ext cx="293" cy="261"/>
            </a:xfrm>
            <a:prstGeom prst="rect">
              <a:avLst/>
            </a:prstGeom>
            <a:noFill/>
            <a:ln w="9525">
              <a:noFill/>
              <a:miter lim="800000"/>
              <a:headEnd/>
              <a:tailEnd/>
            </a:ln>
          </p:spPr>
          <p:txBody>
            <a:bodyPr wrap="none">
              <a:spAutoFit/>
            </a:bodyPr>
            <a:lstStyle/>
            <a:p>
              <a:r>
                <a:rPr lang="en-US" sz="1800">
                  <a:latin typeface="Arial" charset="0"/>
                </a:rPr>
                <a:t>…</a:t>
              </a:r>
            </a:p>
          </p:txBody>
        </p:sp>
        <p:sp>
          <p:nvSpPr>
            <p:cNvPr id="61493" name="Text Box 67"/>
            <p:cNvSpPr txBox="1">
              <a:spLocks noChangeAspect="1" noChangeArrowheads="1"/>
            </p:cNvSpPr>
            <p:nvPr/>
          </p:nvSpPr>
          <p:spPr bwMode="auto">
            <a:xfrm>
              <a:off x="614" y="2135"/>
              <a:ext cx="357" cy="262"/>
            </a:xfrm>
            <a:prstGeom prst="rect">
              <a:avLst/>
            </a:prstGeom>
            <a:noFill/>
            <a:ln w="9525">
              <a:noFill/>
              <a:miter lim="800000"/>
              <a:headEnd/>
              <a:tailEnd/>
            </a:ln>
          </p:spPr>
          <p:txBody>
            <a:bodyPr>
              <a:spAutoFit/>
            </a:bodyPr>
            <a:lstStyle/>
            <a:p>
              <a:r>
                <a:rPr lang="en-US" sz="1800" dirty="0" smtClean="0">
                  <a:latin typeface="Arial" charset="0"/>
                </a:rPr>
                <a:t>H'</a:t>
              </a:r>
              <a:r>
                <a:rPr lang="en-US" sz="1800" baseline="-25000" dirty="0" smtClean="0">
                  <a:latin typeface="Arial" charset="0"/>
                </a:rPr>
                <a:t>1</a:t>
              </a:r>
              <a:endParaRPr lang="en-US" sz="1800" baseline="-25000" dirty="0">
                <a:latin typeface="Arial" charset="0"/>
              </a:endParaRPr>
            </a:p>
          </p:txBody>
        </p:sp>
        <p:sp>
          <p:nvSpPr>
            <p:cNvPr id="61494" name="Oval 68"/>
            <p:cNvSpPr>
              <a:spLocks noChangeAspect="1" noChangeArrowheads="1"/>
            </p:cNvSpPr>
            <p:nvPr/>
          </p:nvSpPr>
          <p:spPr bwMode="auto">
            <a:xfrm>
              <a:off x="528" y="2064"/>
              <a:ext cx="432" cy="384"/>
            </a:xfrm>
            <a:prstGeom prst="ellipse">
              <a:avLst/>
            </a:prstGeom>
            <a:noFill/>
            <a:ln w="25400">
              <a:solidFill>
                <a:schemeClr val="tx1"/>
              </a:solidFill>
              <a:round/>
              <a:headEnd/>
              <a:tailEnd/>
            </a:ln>
          </p:spPr>
          <p:txBody>
            <a:bodyPr wrap="none" anchor="ctr"/>
            <a:lstStyle/>
            <a:p>
              <a:pPr eaLnBrk="0" hangingPunct="0"/>
              <a:endParaRPr lang="en-US"/>
            </a:p>
          </p:txBody>
        </p:sp>
        <p:sp>
          <p:nvSpPr>
            <p:cNvPr id="61495" name="Text Box 69"/>
            <p:cNvSpPr txBox="1">
              <a:spLocks noChangeAspect="1" noChangeArrowheads="1"/>
            </p:cNvSpPr>
            <p:nvPr/>
          </p:nvSpPr>
          <p:spPr bwMode="auto">
            <a:xfrm>
              <a:off x="2084" y="2135"/>
              <a:ext cx="341" cy="262"/>
            </a:xfrm>
            <a:prstGeom prst="rect">
              <a:avLst/>
            </a:prstGeom>
            <a:noFill/>
            <a:ln w="9525">
              <a:noFill/>
              <a:miter lim="800000"/>
              <a:headEnd/>
              <a:tailEnd/>
            </a:ln>
          </p:spPr>
          <p:txBody>
            <a:bodyPr wrap="none">
              <a:spAutoFit/>
            </a:bodyPr>
            <a:lstStyle/>
            <a:p>
              <a:r>
                <a:rPr lang="en-US" sz="1800" dirty="0" smtClean="0">
                  <a:latin typeface="Arial" charset="0"/>
                </a:rPr>
                <a:t>H'</a:t>
              </a:r>
              <a:r>
                <a:rPr lang="en-US" sz="1800" baseline="-25000" dirty="0" smtClean="0">
                  <a:latin typeface="Arial" charset="0"/>
                </a:rPr>
                <a:t>2</a:t>
              </a:r>
              <a:endParaRPr lang="en-US" sz="1800" baseline="-25000" dirty="0">
                <a:latin typeface="Arial" charset="0"/>
              </a:endParaRPr>
            </a:p>
          </p:txBody>
        </p:sp>
        <p:sp>
          <p:nvSpPr>
            <p:cNvPr id="61496" name="Oval 70"/>
            <p:cNvSpPr>
              <a:spLocks noChangeAspect="1" noChangeArrowheads="1"/>
            </p:cNvSpPr>
            <p:nvPr/>
          </p:nvSpPr>
          <p:spPr bwMode="auto">
            <a:xfrm>
              <a:off x="1998" y="2064"/>
              <a:ext cx="432" cy="384"/>
            </a:xfrm>
            <a:prstGeom prst="ellipse">
              <a:avLst/>
            </a:prstGeom>
            <a:noFill/>
            <a:ln w="25400">
              <a:solidFill>
                <a:schemeClr val="tx1"/>
              </a:solidFill>
              <a:round/>
              <a:headEnd/>
              <a:tailEnd/>
            </a:ln>
          </p:spPr>
          <p:txBody>
            <a:bodyPr wrap="none" anchor="ctr"/>
            <a:lstStyle/>
            <a:p>
              <a:pPr eaLnBrk="0" hangingPunct="0"/>
              <a:endParaRPr lang="en-US"/>
            </a:p>
          </p:txBody>
        </p:sp>
        <p:sp>
          <p:nvSpPr>
            <p:cNvPr id="61497" name="Text Box 71"/>
            <p:cNvSpPr txBox="1">
              <a:spLocks noChangeAspect="1" noChangeArrowheads="1"/>
            </p:cNvSpPr>
            <p:nvPr/>
          </p:nvSpPr>
          <p:spPr bwMode="auto">
            <a:xfrm>
              <a:off x="3991" y="2135"/>
              <a:ext cx="341" cy="262"/>
            </a:xfrm>
            <a:prstGeom prst="rect">
              <a:avLst/>
            </a:prstGeom>
            <a:noFill/>
            <a:ln w="9525">
              <a:noFill/>
              <a:miter lim="800000"/>
              <a:headEnd/>
              <a:tailEnd/>
            </a:ln>
          </p:spPr>
          <p:txBody>
            <a:bodyPr wrap="none">
              <a:spAutoFit/>
            </a:bodyPr>
            <a:lstStyle/>
            <a:p>
              <a:r>
                <a:rPr lang="en-US" sz="1800" dirty="0" err="1" smtClean="0">
                  <a:latin typeface="Arial" charset="0"/>
                </a:rPr>
                <a:t>H'</a:t>
              </a:r>
              <a:r>
                <a:rPr lang="en-US" sz="1800" baseline="-25000" dirty="0" err="1" smtClean="0">
                  <a:latin typeface="Arial" charset="0"/>
                </a:rPr>
                <a:t>n</a:t>
              </a:r>
              <a:endParaRPr lang="en-US" sz="1800" baseline="-25000" dirty="0">
                <a:latin typeface="Arial" charset="0"/>
              </a:endParaRPr>
            </a:p>
          </p:txBody>
        </p:sp>
        <p:sp>
          <p:nvSpPr>
            <p:cNvPr id="61498" name="Oval 72"/>
            <p:cNvSpPr>
              <a:spLocks noChangeAspect="1" noChangeArrowheads="1"/>
            </p:cNvSpPr>
            <p:nvPr/>
          </p:nvSpPr>
          <p:spPr bwMode="auto">
            <a:xfrm>
              <a:off x="3906" y="2064"/>
              <a:ext cx="432" cy="384"/>
            </a:xfrm>
            <a:prstGeom prst="ellipse">
              <a:avLst/>
            </a:prstGeom>
            <a:noFill/>
            <a:ln w="25400">
              <a:solidFill>
                <a:schemeClr val="tx1"/>
              </a:solidFill>
              <a:round/>
              <a:headEnd/>
              <a:tailEnd/>
            </a:ln>
          </p:spPr>
          <p:txBody>
            <a:bodyPr wrap="none" anchor="ctr"/>
            <a:lstStyle/>
            <a:p>
              <a:pPr eaLnBrk="0" hangingPunct="0"/>
              <a:endParaRPr lang="en-US"/>
            </a:p>
          </p:txBody>
        </p:sp>
        <p:cxnSp>
          <p:nvCxnSpPr>
            <p:cNvPr id="61499" name="AutoShape 73"/>
            <p:cNvCxnSpPr>
              <a:cxnSpLocks noChangeAspect="1" noChangeShapeType="1"/>
              <a:stCxn id="61484" idx="4"/>
              <a:endCxn id="61494" idx="0"/>
            </p:cNvCxnSpPr>
            <p:nvPr/>
          </p:nvCxnSpPr>
          <p:spPr bwMode="auto">
            <a:xfrm>
              <a:off x="744" y="1832"/>
              <a:ext cx="0" cy="224"/>
            </a:xfrm>
            <a:prstGeom prst="straightConnector1">
              <a:avLst/>
            </a:prstGeom>
            <a:noFill/>
            <a:ln w="28575">
              <a:solidFill>
                <a:schemeClr val="tx1"/>
              </a:solidFill>
              <a:round/>
              <a:headEnd/>
              <a:tailEnd type="triangle" w="med" len="med"/>
            </a:ln>
          </p:spPr>
        </p:cxnSp>
        <p:cxnSp>
          <p:nvCxnSpPr>
            <p:cNvPr id="61500" name="AutoShape 74"/>
            <p:cNvCxnSpPr>
              <a:cxnSpLocks noChangeAspect="1" noChangeShapeType="1"/>
              <a:stCxn id="61490" idx="4"/>
              <a:endCxn id="61498" idx="0"/>
            </p:cNvCxnSpPr>
            <p:nvPr/>
          </p:nvCxnSpPr>
          <p:spPr bwMode="auto">
            <a:xfrm>
              <a:off x="4122" y="1832"/>
              <a:ext cx="0" cy="224"/>
            </a:xfrm>
            <a:prstGeom prst="straightConnector1">
              <a:avLst/>
            </a:prstGeom>
            <a:noFill/>
            <a:ln w="28575">
              <a:solidFill>
                <a:schemeClr val="tx1"/>
              </a:solidFill>
              <a:round/>
              <a:headEnd/>
              <a:tailEnd type="triangle" w="med" len="med"/>
            </a:ln>
          </p:spPr>
        </p:cxnSp>
        <p:cxnSp>
          <p:nvCxnSpPr>
            <p:cNvPr id="61501" name="AutoShape 75"/>
            <p:cNvCxnSpPr>
              <a:cxnSpLocks noChangeAspect="1" noChangeShapeType="1"/>
              <a:stCxn id="61486" idx="4"/>
              <a:endCxn id="61496" idx="0"/>
            </p:cNvCxnSpPr>
            <p:nvPr/>
          </p:nvCxnSpPr>
          <p:spPr bwMode="auto">
            <a:xfrm>
              <a:off x="2214" y="1832"/>
              <a:ext cx="0" cy="224"/>
            </a:xfrm>
            <a:prstGeom prst="straightConnector1">
              <a:avLst/>
            </a:prstGeom>
            <a:noFill/>
            <a:ln w="28575">
              <a:solidFill>
                <a:schemeClr val="tx1"/>
              </a:solidFill>
              <a:round/>
              <a:headEnd/>
              <a:tailEnd type="triangle" w="med" len="med"/>
            </a:ln>
          </p:spPr>
        </p:cxnSp>
        <p:cxnSp>
          <p:nvCxnSpPr>
            <p:cNvPr id="61502" name="AutoShape 76"/>
            <p:cNvCxnSpPr>
              <a:cxnSpLocks noChangeAspect="1" noChangeShapeType="1"/>
              <a:stCxn id="61494" idx="6"/>
              <a:endCxn id="61469" idx="0"/>
            </p:cNvCxnSpPr>
            <p:nvPr/>
          </p:nvCxnSpPr>
          <p:spPr bwMode="auto">
            <a:xfrm>
              <a:off x="968" y="2256"/>
              <a:ext cx="190" cy="376"/>
            </a:xfrm>
            <a:prstGeom prst="curvedConnector2">
              <a:avLst/>
            </a:prstGeom>
            <a:noFill/>
            <a:ln w="28575">
              <a:solidFill>
                <a:schemeClr val="tx1"/>
              </a:solidFill>
              <a:round/>
              <a:headEnd/>
              <a:tailEnd type="triangle" w="med" len="med"/>
            </a:ln>
          </p:spPr>
        </p:cxnSp>
        <p:cxnSp>
          <p:nvCxnSpPr>
            <p:cNvPr id="61503" name="AutoShape 77"/>
            <p:cNvCxnSpPr>
              <a:cxnSpLocks noChangeAspect="1" noChangeShapeType="1"/>
              <a:stCxn id="61460" idx="6"/>
              <a:endCxn id="61469" idx="0"/>
            </p:cNvCxnSpPr>
            <p:nvPr/>
          </p:nvCxnSpPr>
          <p:spPr bwMode="auto">
            <a:xfrm>
              <a:off x="968" y="1056"/>
              <a:ext cx="190" cy="1576"/>
            </a:xfrm>
            <a:prstGeom prst="curvedConnector2">
              <a:avLst/>
            </a:prstGeom>
            <a:noFill/>
            <a:ln w="28575">
              <a:solidFill>
                <a:schemeClr val="tx1"/>
              </a:solidFill>
              <a:round/>
              <a:headEnd/>
              <a:tailEnd type="triangle" w="med" len="med"/>
            </a:ln>
          </p:spPr>
        </p:cxnSp>
        <p:cxnSp>
          <p:nvCxnSpPr>
            <p:cNvPr id="61504" name="AutoShape 78"/>
            <p:cNvCxnSpPr>
              <a:cxnSpLocks noChangeAspect="1" noChangeShapeType="1"/>
              <a:stCxn id="61496" idx="6"/>
              <a:endCxn id="61471" idx="0"/>
            </p:cNvCxnSpPr>
            <p:nvPr/>
          </p:nvCxnSpPr>
          <p:spPr bwMode="auto">
            <a:xfrm>
              <a:off x="2438" y="2256"/>
              <a:ext cx="190" cy="376"/>
            </a:xfrm>
            <a:prstGeom prst="curvedConnector2">
              <a:avLst/>
            </a:prstGeom>
            <a:noFill/>
            <a:ln w="28575">
              <a:solidFill>
                <a:schemeClr val="tx1"/>
              </a:solidFill>
              <a:round/>
              <a:headEnd/>
              <a:tailEnd type="triangle" w="med" len="med"/>
            </a:ln>
          </p:spPr>
        </p:cxnSp>
        <p:cxnSp>
          <p:nvCxnSpPr>
            <p:cNvPr id="61505" name="AutoShape 79"/>
            <p:cNvCxnSpPr>
              <a:cxnSpLocks noChangeAspect="1" noChangeShapeType="1"/>
              <a:stCxn id="61462" idx="6"/>
              <a:endCxn id="61471" idx="0"/>
            </p:cNvCxnSpPr>
            <p:nvPr/>
          </p:nvCxnSpPr>
          <p:spPr bwMode="auto">
            <a:xfrm>
              <a:off x="2438" y="1056"/>
              <a:ext cx="190" cy="1576"/>
            </a:xfrm>
            <a:prstGeom prst="curvedConnector2">
              <a:avLst/>
            </a:prstGeom>
            <a:noFill/>
            <a:ln w="28575">
              <a:solidFill>
                <a:schemeClr val="tx1"/>
              </a:solidFill>
              <a:round/>
              <a:headEnd/>
              <a:tailEnd type="triangle" w="med" len="med"/>
            </a:ln>
          </p:spPr>
        </p:cxnSp>
        <p:cxnSp>
          <p:nvCxnSpPr>
            <p:cNvPr id="61506" name="AutoShape 80"/>
            <p:cNvCxnSpPr>
              <a:cxnSpLocks noChangeAspect="1" noChangeShapeType="1"/>
              <a:stCxn id="61498" idx="6"/>
              <a:endCxn id="61473" idx="0"/>
            </p:cNvCxnSpPr>
            <p:nvPr/>
          </p:nvCxnSpPr>
          <p:spPr bwMode="auto">
            <a:xfrm>
              <a:off x="4346" y="2256"/>
              <a:ext cx="190" cy="376"/>
            </a:xfrm>
            <a:prstGeom prst="curvedConnector2">
              <a:avLst/>
            </a:prstGeom>
            <a:noFill/>
            <a:ln w="28575">
              <a:solidFill>
                <a:schemeClr val="tx1"/>
              </a:solidFill>
              <a:round/>
              <a:headEnd/>
              <a:tailEnd type="triangle" w="med" len="med"/>
            </a:ln>
          </p:spPr>
        </p:cxnSp>
        <p:cxnSp>
          <p:nvCxnSpPr>
            <p:cNvPr id="61507" name="AutoShape 81"/>
            <p:cNvCxnSpPr>
              <a:cxnSpLocks noChangeAspect="1" noChangeShapeType="1"/>
              <a:stCxn id="61464" idx="6"/>
              <a:endCxn id="61473" idx="0"/>
            </p:cNvCxnSpPr>
            <p:nvPr/>
          </p:nvCxnSpPr>
          <p:spPr bwMode="auto">
            <a:xfrm>
              <a:off x="4346" y="1056"/>
              <a:ext cx="190" cy="1576"/>
            </a:xfrm>
            <a:prstGeom prst="curvedConnector2">
              <a:avLst/>
            </a:prstGeom>
            <a:noFill/>
            <a:ln w="28575">
              <a:solidFill>
                <a:schemeClr val="tx1"/>
              </a:solidFill>
              <a:round/>
              <a:headEnd/>
              <a:tailEnd type="triangle" w="med" len="med"/>
            </a:ln>
          </p:spPr>
        </p:cxnSp>
        <p:sp>
          <p:nvSpPr>
            <p:cNvPr id="61508" name="Oval 82"/>
            <p:cNvSpPr>
              <a:spLocks noChangeAspect="1" noChangeArrowheads="1"/>
            </p:cNvSpPr>
            <p:nvPr/>
          </p:nvSpPr>
          <p:spPr bwMode="auto">
            <a:xfrm>
              <a:off x="1440" y="3264"/>
              <a:ext cx="432" cy="384"/>
            </a:xfrm>
            <a:prstGeom prst="ellipse">
              <a:avLst/>
            </a:prstGeom>
            <a:solidFill>
              <a:srgbClr val="C0C0C0"/>
            </a:solidFill>
            <a:ln w="28575">
              <a:solidFill>
                <a:schemeClr val="tx1"/>
              </a:solidFill>
              <a:round/>
              <a:headEnd/>
              <a:tailEnd/>
            </a:ln>
          </p:spPr>
          <p:txBody>
            <a:bodyPr wrap="none" anchor="ctr"/>
            <a:lstStyle/>
            <a:p>
              <a:pPr eaLnBrk="0" hangingPunct="0"/>
              <a:endParaRPr lang="en-US"/>
            </a:p>
          </p:txBody>
        </p:sp>
        <p:sp>
          <p:nvSpPr>
            <p:cNvPr id="61509" name="Text Box 83"/>
            <p:cNvSpPr txBox="1">
              <a:spLocks noChangeAspect="1" noChangeArrowheads="1"/>
            </p:cNvSpPr>
            <p:nvPr/>
          </p:nvSpPr>
          <p:spPr bwMode="auto">
            <a:xfrm>
              <a:off x="1470" y="3312"/>
              <a:ext cx="392" cy="260"/>
            </a:xfrm>
            <a:prstGeom prst="rect">
              <a:avLst/>
            </a:prstGeom>
            <a:noFill/>
            <a:ln w="9525">
              <a:noFill/>
              <a:prstDash val="sysDot"/>
              <a:miter lim="800000"/>
              <a:headEnd/>
              <a:tailEnd/>
            </a:ln>
          </p:spPr>
          <p:txBody>
            <a:bodyPr wrap="none">
              <a:spAutoFit/>
            </a:bodyPr>
            <a:lstStyle/>
            <a:p>
              <a:r>
                <a:rPr lang="en-US" sz="1800">
                  <a:latin typeface="Arial" charset="0"/>
                </a:rPr>
                <a:t>R</a:t>
              </a:r>
              <a:r>
                <a:rPr lang="en-US" sz="1800" baseline="-25000">
                  <a:latin typeface="Arial" charset="0"/>
                </a:rPr>
                <a:t>1,c</a:t>
              </a:r>
            </a:p>
          </p:txBody>
        </p:sp>
        <p:cxnSp>
          <p:nvCxnSpPr>
            <p:cNvPr id="61510" name="AutoShape 84"/>
            <p:cNvCxnSpPr>
              <a:cxnSpLocks noChangeAspect="1" noChangeShapeType="1"/>
              <a:stCxn id="61469" idx="4"/>
              <a:endCxn id="61508" idx="0"/>
            </p:cNvCxnSpPr>
            <p:nvPr/>
          </p:nvCxnSpPr>
          <p:spPr bwMode="auto">
            <a:xfrm>
              <a:off x="1158" y="3032"/>
              <a:ext cx="498" cy="223"/>
            </a:xfrm>
            <a:prstGeom prst="straightConnector1">
              <a:avLst/>
            </a:prstGeom>
            <a:noFill/>
            <a:ln w="28575">
              <a:solidFill>
                <a:schemeClr val="tx1"/>
              </a:solidFill>
              <a:round/>
              <a:headEnd/>
              <a:tailEnd type="triangle" w="med" len="med"/>
            </a:ln>
          </p:spPr>
        </p:cxnSp>
        <p:sp>
          <p:nvSpPr>
            <p:cNvPr id="61511" name="Text Box 85"/>
            <p:cNvSpPr txBox="1">
              <a:spLocks noChangeAspect="1" noChangeArrowheads="1"/>
            </p:cNvSpPr>
            <p:nvPr/>
          </p:nvSpPr>
          <p:spPr bwMode="auto">
            <a:xfrm>
              <a:off x="2538" y="3312"/>
              <a:ext cx="293" cy="260"/>
            </a:xfrm>
            <a:prstGeom prst="rect">
              <a:avLst/>
            </a:prstGeom>
            <a:noFill/>
            <a:ln w="9525">
              <a:noFill/>
              <a:miter lim="800000"/>
              <a:headEnd/>
              <a:tailEnd/>
            </a:ln>
          </p:spPr>
          <p:txBody>
            <a:bodyPr wrap="none">
              <a:spAutoFit/>
            </a:bodyPr>
            <a:lstStyle/>
            <a:p>
              <a:r>
                <a:rPr lang="en-US" sz="1800">
                  <a:latin typeface="Arial" charset="0"/>
                </a:rPr>
                <a:t>…</a:t>
              </a:r>
            </a:p>
          </p:txBody>
        </p:sp>
        <p:sp>
          <p:nvSpPr>
            <p:cNvPr id="61512" name="Oval 86"/>
            <p:cNvSpPr>
              <a:spLocks noChangeAspect="1" noChangeArrowheads="1"/>
            </p:cNvSpPr>
            <p:nvPr/>
          </p:nvSpPr>
          <p:spPr bwMode="auto">
            <a:xfrm>
              <a:off x="2941" y="3256"/>
              <a:ext cx="432" cy="384"/>
            </a:xfrm>
            <a:prstGeom prst="ellipse">
              <a:avLst/>
            </a:prstGeom>
            <a:solidFill>
              <a:srgbClr val="C0C0C0"/>
            </a:solidFill>
            <a:ln w="28575">
              <a:solidFill>
                <a:schemeClr val="tx1"/>
              </a:solidFill>
              <a:round/>
              <a:headEnd/>
              <a:tailEnd/>
            </a:ln>
          </p:spPr>
          <p:txBody>
            <a:bodyPr wrap="none" anchor="ctr"/>
            <a:lstStyle/>
            <a:p>
              <a:pPr eaLnBrk="0" hangingPunct="0"/>
              <a:endParaRPr lang="en-US"/>
            </a:p>
          </p:txBody>
        </p:sp>
        <p:sp>
          <p:nvSpPr>
            <p:cNvPr id="61513" name="Text Box 87"/>
            <p:cNvSpPr txBox="1">
              <a:spLocks noChangeAspect="1" noChangeArrowheads="1"/>
            </p:cNvSpPr>
            <p:nvPr/>
          </p:nvSpPr>
          <p:spPr bwMode="auto">
            <a:xfrm>
              <a:off x="2977" y="3312"/>
              <a:ext cx="393" cy="260"/>
            </a:xfrm>
            <a:prstGeom prst="rect">
              <a:avLst/>
            </a:prstGeom>
            <a:noFill/>
            <a:ln w="9525">
              <a:noFill/>
              <a:prstDash val="sysDot"/>
              <a:miter lim="800000"/>
              <a:headEnd/>
              <a:tailEnd/>
            </a:ln>
          </p:spPr>
          <p:txBody>
            <a:bodyPr wrap="none">
              <a:spAutoFit/>
            </a:bodyPr>
            <a:lstStyle/>
            <a:p>
              <a:r>
                <a:rPr lang="en-US" sz="1800">
                  <a:latin typeface="Arial" charset="0"/>
                </a:rPr>
                <a:t>R</a:t>
              </a:r>
              <a:r>
                <a:rPr lang="en-US" sz="1800" baseline="-25000">
                  <a:latin typeface="Arial" charset="0"/>
                </a:rPr>
                <a:t>2,c</a:t>
              </a:r>
            </a:p>
          </p:txBody>
        </p:sp>
        <p:cxnSp>
          <p:nvCxnSpPr>
            <p:cNvPr id="61514" name="AutoShape 88"/>
            <p:cNvCxnSpPr>
              <a:cxnSpLocks noChangeAspect="1" noChangeShapeType="1"/>
              <a:stCxn id="61471" idx="4"/>
              <a:endCxn id="61512" idx="0"/>
            </p:cNvCxnSpPr>
            <p:nvPr/>
          </p:nvCxnSpPr>
          <p:spPr bwMode="auto">
            <a:xfrm>
              <a:off x="2628" y="3032"/>
              <a:ext cx="529" cy="215"/>
            </a:xfrm>
            <a:prstGeom prst="straightConnector1">
              <a:avLst/>
            </a:prstGeom>
            <a:noFill/>
            <a:ln w="28575">
              <a:solidFill>
                <a:schemeClr val="tx1"/>
              </a:solidFill>
              <a:round/>
              <a:headEnd/>
              <a:tailEnd type="triangle" w="med" len="med"/>
            </a:ln>
          </p:spPr>
        </p:cxnSp>
        <p:sp>
          <p:nvSpPr>
            <p:cNvPr id="61515" name="Oval 89"/>
            <p:cNvSpPr>
              <a:spLocks noChangeAspect="1" noChangeArrowheads="1"/>
            </p:cNvSpPr>
            <p:nvPr/>
          </p:nvSpPr>
          <p:spPr bwMode="auto">
            <a:xfrm>
              <a:off x="4896" y="3264"/>
              <a:ext cx="432" cy="384"/>
            </a:xfrm>
            <a:prstGeom prst="ellipse">
              <a:avLst/>
            </a:prstGeom>
            <a:solidFill>
              <a:srgbClr val="C0C0C0"/>
            </a:solidFill>
            <a:ln w="28575">
              <a:solidFill>
                <a:schemeClr val="tx1"/>
              </a:solidFill>
              <a:round/>
              <a:headEnd/>
              <a:tailEnd/>
            </a:ln>
          </p:spPr>
          <p:txBody>
            <a:bodyPr wrap="none" anchor="ctr"/>
            <a:lstStyle/>
            <a:p>
              <a:pPr eaLnBrk="0" hangingPunct="0"/>
              <a:endParaRPr lang="en-US"/>
            </a:p>
          </p:txBody>
        </p:sp>
        <p:cxnSp>
          <p:nvCxnSpPr>
            <p:cNvPr id="61516" name="AutoShape 90"/>
            <p:cNvCxnSpPr>
              <a:cxnSpLocks noChangeAspect="1" noChangeShapeType="1"/>
              <a:stCxn id="61473" idx="4"/>
              <a:endCxn id="61515" idx="0"/>
            </p:cNvCxnSpPr>
            <p:nvPr/>
          </p:nvCxnSpPr>
          <p:spPr bwMode="auto">
            <a:xfrm>
              <a:off x="4536" y="3032"/>
              <a:ext cx="576" cy="223"/>
            </a:xfrm>
            <a:prstGeom prst="straightConnector1">
              <a:avLst/>
            </a:prstGeom>
            <a:noFill/>
            <a:ln w="28575">
              <a:solidFill>
                <a:schemeClr val="tx1"/>
              </a:solidFill>
              <a:round/>
              <a:headEnd/>
              <a:tailEnd type="triangle" w="med" len="med"/>
            </a:ln>
          </p:spPr>
        </p:cxnSp>
        <p:sp>
          <p:nvSpPr>
            <p:cNvPr id="61517" name="Text Box 91"/>
            <p:cNvSpPr txBox="1">
              <a:spLocks noChangeAspect="1" noChangeArrowheads="1"/>
            </p:cNvSpPr>
            <p:nvPr/>
          </p:nvSpPr>
          <p:spPr bwMode="auto">
            <a:xfrm>
              <a:off x="4492" y="3312"/>
              <a:ext cx="293" cy="260"/>
            </a:xfrm>
            <a:prstGeom prst="rect">
              <a:avLst/>
            </a:prstGeom>
            <a:noFill/>
            <a:ln w="9525">
              <a:noFill/>
              <a:miter lim="800000"/>
              <a:headEnd/>
              <a:tailEnd/>
            </a:ln>
          </p:spPr>
          <p:txBody>
            <a:bodyPr wrap="none">
              <a:spAutoFit/>
            </a:bodyPr>
            <a:lstStyle/>
            <a:p>
              <a:r>
                <a:rPr lang="en-US" sz="1800">
                  <a:latin typeface="Arial" charset="0"/>
                </a:rPr>
                <a:t>…</a:t>
              </a:r>
            </a:p>
          </p:txBody>
        </p:sp>
        <p:sp>
          <p:nvSpPr>
            <p:cNvPr id="61518" name="Text Box 92"/>
            <p:cNvSpPr txBox="1">
              <a:spLocks noChangeAspect="1" noChangeArrowheads="1"/>
            </p:cNvSpPr>
            <p:nvPr/>
          </p:nvSpPr>
          <p:spPr bwMode="auto">
            <a:xfrm>
              <a:off x="3871" y="3312"/>
              <a:ext cx="398" cy="260"/>
            </a:xfrm>
            <a:prstGeom prst="rect">
              <a:avLst/>
            </a:prstGeom>
            <a:noFill/>
            <a:ln w="9525">
              <a:noFill/>
              <a:prstDash val="sysDot"/>
              <a:miter lim="800000"/>
              <a:headEnd/>
              <a:tailEnd/>
            </a:ln>
          </p:spPr>
          <p:txBody>
            <a:bodyPr wrap="none">
              <a:spAutoFit/>
            </a:bodyPr>
            <a:lstStyle/>
            <a:p>
              <a:r>
                <a:rPr lang="en-US" sz="1800">
                  <a:latin typeface="Arial" charset="0"/>
                </a:rPr>
                <a:t>R</a:t>
              </a:r>
              <a:r>
                <a:rPr lang="en-US" sz="1800" baseline="-25000">
                  <a:latin typeface="Arial" charset="0"/>
                </a:rPr>
                <a:t>n,1</a:t>
              </a:r>
            </a:p>
          </p:txBody>
        </p:sp>
        <p:sp>
          <p:nvSpPr>
            <p:cNvPr id="61519" name="Text Box 93"/>
            <p:cNvSpPr txBox="1">
              <a:spLocks noChangeAspect="1" noChangeArrowheads="1"/>
            </p:cNvSpPr>
            <p:nvPr/>
          </p:nvSpPr>
          <p:spPr bwMode="auto">
            <a:xfrm>
              <a:off x="4932" y="3312"/>
              <a:ext cx="392" cy="260"/>
            </a:xfrm>
            <a:prstGeom prst="rect">
              <a:avLst/>
            </a:prstGeom>
            <a:noFill/>
            <a:ln w="9525">
              <a:noFill/>
              <a:prstDash val="sysDot"/>
              <a:miter lim="800000"/>
              <a:headEnd/>
              <a:tailEnd/>
            </a:ln>
          </p:spPr>
          <p:txBody>
            <a:bodyPr wrap="none">
              <a:spAutoFit/>
            </a:bodyPr>
            <a:lstStyle/>
            <a:p>
              <a:r>
                <a:rPr lang="en-US" sz="1800">
                  <a:latin typeface="Arial" charset="0"/>
                </a:rPr>
                <a:t>R</a:t>
              </a:r>
              <a:r>
                <a:rPr lang="en-US" sz="1800" baseline="-25000">
                  <a:latin typeface="Arial" charset="0"/>
                </a:rPr>
                <a:t>n,c</a:t>
              </a:r>
            </a:p>
          </p:txBody>
        </p:sp>
        <p:sp>
          <p:nvSpPr>
            <p:cNvPr id="61520" name="Text Box 94"/>
            <p:cNvSpPr txBox="1">
              <a:spLocks noChangeAspect="1" noChangeArrowheads="1"/>
            </p:cNvSpPr>
            <p:nvPr/>
          </p:nvSpPr>
          <p:spPr bwMode="auto">
            <a:xfrm>
              <a:off x="1706" y="3444"/>
              <a:ext cx="181" cy="174"/>
            </a:xfrm>
            <a:prstGeom prst="rect">
              <a:avLst/>
            </a:prstGeom>
            <a:noFill/>
            <a:ln w="9525">
              <a:noFill/>
              <a:miter lim="800000"/>
              <a:headEnd/>
              <a:tailEnd/>
            </a:ln>
          </p:spPr>
          <p:txBody>
            <a:bodyPr wrap="none">
              <a:spAutoFit/>
            </a:bodyPr>
            <a:lstStyle/>
            <a:p>
              <a:r>
                <a:rPr lang="en-US" sz="1000">
                  <a:latin typeface="Arial" charset="0"/>
                </a:rPr>
                <a:t>1</a:t>
              </a:r>
            </a:p>
          </p:txBody>
        </p:sp>
        <p:sp>
          <p:nvSpPr>
            <p:cNvPr id="61521" name="Text Box 95"/>
            <p:cNvSpPr txBox="1">
              <a:spLocks noChangeAspect="1" noChangeArrowheads="1"/>
            </p:cNvSpPr>
            <p:nvPr/>
          </p:nvSpPr>
          <p:spPr bwMode="auto">
            <a:xfrm>
              <a:off x="3216" y="3455"/>
              <a:ext cx="181" cy="174"/>
            </a:xfrm>
            <a:prstGeom prst="rect">
              <a:avLst/>
            </a:prstGeom>
            <a:noFill/>
            <a:ln w="9525">
              <a:noFill/>
              <a:miter lim="800000"/>
              <a:headEnd/>
              <a:tailEnd/>
            </a:ln>
          </p:spPr>
          <p:txBody>
            <a:bodyPr wrap="none">
              <a:spAutoFit/>
            </a:bodyPr>
            <a:lstStyle/>
            <a:p>
              <a:r>
                <a:rPr lang="en-US" sz="1000">
                  <a:latin typeface="Arial" charset="0"/>
                </a:rPr>
                <a:t>2</a:t>
              </a:r>
            </a:p>
          </p:txBody>
        </p:sp>
        <p:sp>
          <p:nvSpPr>
            <p:cNvPr id="61522" name="Text Box 96"/>
            <p:cNvSpPr txBox="1">
              <a:spLocks noChangeAspect="1" noChangeArrowheads="1"/>
            </p:cNvSpPr>
            <p:nvPr/>
          </p:nvSpPr>
          <p:spPr bwMode="auto">
            <a:xfrm>
              <a:off x="5169" y="3439"/>
              <a:ext cx="180" cy="174"/>
            </a:xfrm>
            <a:prstGeom prst="rect">
              <a:avLst/>
            </a:prstGeom>
            <a:noFill/>
            <a:ln w="9525">
              <a:noFill/>
              <a:miter lim="800000"/>
              <a:headEnd/>
              <a:tailEnd/>
            </a:ln>
          </p:spPr>
          <p:txBody>
            <a:bodyPr wrap="none">
              <a:spAutoFit/>
            </a:bodyPr>
            <a:lstStyle/>
            <a:p>
              <a:r>
                <a:rPr lang="en-US" sz="1000">
                  <a:latin typeface="Arial" charset="0"/>
                </a:rPr>
                <a:t>n</a:t>
              </a:r>
            </a:p>
          </p:txBody>
        </p:sp>
      </p:grpSp>
      <p:sp>
        <p:nvSpPr>
          <p:cNvPr id="61444" name="Text Box 97"/>
          <p:cNvSpPr txBox="1">
            <a:spLocks noChangeArrowheads="1"/>
          </p:cNvSpPr>
          <p:nvPr/>
        </p:nvSpPr>
        <p:spPr bwMode="auto">
          <a:xfrm>
            <a:off x="6477000" y="2667000"/>
            <a:ext cx="2667000" cy="2014538"/>
          </a:xfrm>
          <a:prstGeom prst="rect">
            <a:avLst/>
          </a:prstGeom>
          <a:noFill/>
          <a:ln w="9525">
            <a:noFill/>
            <a:miter lim="800000"/>
            <a:headEnd/>
            <a:tailEnd/>
          </a:ln>
        </p:spPr>
        <p:txBody>
          <a:bodyPr>
            <a:spAutoFit/>
          </a:bodyPr>
          <a:lstStyle/>
          <a:p>
            <a:pPr eaLnBrk="0" hangingPunct="0">
              <a:spcBef>
                <a:spcPct val="50000"/>
              </a:spcBef>
            </a:pPr>
            <a:r>
              <a:rPr lang="en-US" sz="1800" dirty="0">
                <a:solidFill>
                  <a:schemeClr val="hlink"/>
                </a:solidFill>
              </a:rPr>
              <a:t>HMMs representing LD in populations of origin for mother/father; similar to models used in [</a:t>
            </a:r>
            <a:r>
              <a:rPr lang="en-US" sz="1800" dirty="0" err="1">
                <a:solidFill>
                  <a:schemeClr val="hlink"/>
                </a:solidFill>
              </a:rPr>
              <a:t>Scheet</a:t>
            </a:r>
            <a:r>
              <a:rPr lang="en-US" sz="1800" dirty="0">
                <a:solidFill>
                  <a:schemeClr val="hlink"/>
                </a:solidFill>
              </a:rPr>
              <a:t> &amp; Stephens 06, </a:t>
            </a:r>
            <a:r>
              <a:rPr lang="en-US" sz="1800" dirty="0" err="1">
                <a:solidFill>
                  <a:schemeClr val="hlink"/>
                </a:solidFill>
              </a:rPr>
              <a:t>Rastas</a:t>
            </a:r>
            <a:r>
              <a:rPr lang="en-US" sz="1800" dirty="0">
                <a:solidFill>
                  <a:schemeClr val="hlink"/>
                </a:solidFill>
              </a:rPr>
              <a:t> et al 08, Kennedy et al 08]</a:t>
            </a:r>
          </a:p>
        </p:txBody>
      </p:sp>
      <p:sp>
        <p:nvSpPr>
          <p:cNvPr id="61445" name="Line 98"/>
          <p:cNvSpPr>
            <a:spLocks noChangeShapeType="1"/>
          </p:cNvSpPr>
          <p:nvPr/>
        </p:nvSpPr>
        <p:spPr bwMode="auto">
          <a:xfrm flipH="1" flipV="1">
            <a:off x="6019800" y="2590800"/>
            <a:ext cx="381000" cy="762000"/>
          </a:xfrm>
          <a:prstGeom prst="line">
            <a:avLst/>
          </a:prstGeom>
          <a:noFill/>
          <a:ln w="9525">
            <a:solidFill>
              <a:schemeClr val="hlink"/>
            </a:solidFill>
            <a:round/>
            <a:headEnd/>
            <a:tailEnd type="triangle" w="med" len="med"/>
          </a:ln>
        </p:spPr>
        <p:txBody>
          <a:bodyPr/>
          <a:lstStyle/>
          <a:p>
            <a:endParaRPr lang="en-US"/>
          </a:p>
        </p:txBody>
      </p:sp>
      <p:sp>
        <p:nvSpPr>
          <p:cNvPr id="61446" name="Line 99"/>
          <p:cNvSpPr>
            <a:spLocks noChangeShapeType="1"/>
          </p:cNvSpPr>
          <p:nvPr/>
        </p:nvSpPr>
        <p:spPr bwMode="auto">
          <a:xfrm flipH="1">
            <a:off x="6019800" y="3352800"/>
            <a:ext cx="381000" cy="914400"/>
          </a:xfrm>
          <a:prstGeom prst="line">
            <a:avLst/>
          </a:prstGeom>
          <a:noFill/>
          <a:ln w="9525">
            <a:solidFill>
              <a:schemeClr val="hlink"/>
            </a:solidFill>
            <a:round/>
            <a:headEnd/>
            <a:tailEnd type="triangle" w="med" len="med"/>
          </a:ln>
        </p:spPr>
        <p:txBody>
          <a:bodyPr/>
          <a:lstStyle/>
          <a:p>
            <a:endParaRPr lang="en-US"/>
          </a:p>
        </p:txBody>
      </p:sp>
      <p:sp>
        <p:nvSpPr>
          <p:cNvPr id="83" name="Slide Number Placeholder 82"/>
          <p:cNvSpPr>
            <a:spLocks noGrp="1"/>
          </p:cNvSpPr>
          <p:nvPr>
            <p:ph type="sldNum" sz="quarter" idx="12"/>
          </p:nvPr>
        </p:nvSpPr>
        <p:spPr/>
        <p:txBody>
          <a:bodyPr/>
          <a:lstStyle/>
          <a:p>
            <a:pPr>
              <a:defRPr/>
            </a:pPr>
            <a:fld id="{BFD252A0-D645-4B3C-B769-81D2097AD509}" type="slidenum">
              <a:rPr lang="en-US" smtClean="0"/>
              <a:pPr>
                <a:defRPr/>
              </a:pPr>
              <a:t>53</a:t>
            </a:fld>
            <a:endParaRPr lang="en-US"/>
          </a:p>
        </p:txBody>
      </p:sp>
      <p:pic>
        <p:nvPicPr>
          <p:cNvPr id="84" name="Kennedy_V3.pptx496.wav">
            <a:hlinkClick r:id="" action="ppaction://media"/>
          </p:cNvPr>
          <p:cNvPicPr>
            <a:picLocks noRot="1" noChangeAspect="1"/>
          </p:cNvPicPr>
          <p:nvPr>
            <a:audioFile r:link="rId1"/>
          </p:nvPr>
        </p:nvPicPr>
        <p:blipFill>
          <a:blip r:embed="rId4" cstate="print"/>
          <a:stretch>
            <a:fillRect/>
          </a:stretch>
        </p:blipFill>
        <p:spPr>
          <a:xfrm>
            <a:off x="8696325" y="6410325"/>
            <a:ext cx="304800" cy="304800"/>
          </a:xfrm>
          <a:prstGeom prst="rect">
            <a:avLst/>
          </a:prstGeom>
        </p:spPr>
      </p:pic>
    </p:spTree>
  </p:cSld>
  <p:clrMapOvr>
    <a:masterClrMapping/>
  </p:clrMapOvr>
  <p:transition advTm="217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4"/>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90" name="Rectangle 2"/>
          <p:cNvSpPr>
            <a:spLocks noGrp="1" noChangeArrowheads="1"/>
          </p:cNvSpPr>
          <p:nvPr>
            <p:ph type="title" idx="4294967295"/>
          </p:nvPr>
        </p:nvSpPr>
        <p:spPr>
          <a:xfrm>
            <a:off x="657225" y="214313"/>
            <a:ext cx="8486775" cy="1462087"/>
          </a:xfrm>
        </p:spPr>
        <p:txBody>
          <a:bodyPr/>
          <a:lstStyle/>
          <a:p>
            <a:pPr algn="ctr" eaLnBrk="1" hangingPunct="1"/>
            <a:r>
              <a:rPr lang="en-US" dirty="0" smtClean="0">
                <a:solidFill>
                  <a:schemeClr val="folHlink"/>
                </a:solidFill>
              </a:rPr>
              <a:t>Multilocus Genotyping-</a:t>
            </a:r>
            <a:br>
              <a:rPr lang="en-US" dirty="0" smtClean="0">
                <a:solidFill>
                  <a:schemeClr val="folHlink"/>
                </a:solidFill>
              </a:rPr>
            </a:br>
            <a:r>
              <a:rPr lang="en-US" dirty="0" smtClean="0">
                <a:solidFill>
                  <a:schemeClr val="folHlink"/>
                </a:solidFill>
              </a:rPr>
              <a:t>HF-HMM Training</a:t>
            </a:r>
          </a:p>
        </p:txBody>
      </p:sp>
      <p:sp>
        <p:nvSpPr>
          <p:cNvPr id="16391" name="Rectangle 3"/>
          <p:cNvSpPr>
            <a:spLocks noGrp="1" noChangeArrowheads="1"/>
          </p:cNvSpPr>
          <p:nvPr>
            <p:ph type="body" sz="half" idx="4294967295"/>
          </p:nvPr>
        </p:nvSpPr>
        <p:spPr>
          <a:xfrm>
            <a:off x="0" y="2209800"/>
            <a:ext cx="8763000" cy="2667000"/>
          </a:xfrm>
        </p:spPr>
        <p:txBody>
          <a:bodyPr/>
          <a:lstStyle/>
          <a:p>
            <a:pPr eaLnBrk="1" hangingPunct="1">
              <a:spcBef>
                <a:spcPts val="600"/>
              </a:spcBef>
            </a:pPr>
            <a:r>
              <a:rPr lang="en-US" sz="2400" dirty="0" smtClean="0"/>
              <a:t>Training HMM based on Baum-Welch algorithm from haplotypes inferred from populations of origin for mother/father</a:t>
            </a:r>
          </a:p>
          <a:p>
            <a:pPr lvl="1" eaLnBrk="1" hangingPunct="1">
              <a:spcBef>
                <a:spcPts val="600"/>
              </a:spcBef>
            </a:pPr>
            <a:r>
              <a:rPr lang="en-US" sz="2000" dirty="0" smtClean="0"/>
              <a:t>Use haplotype reference panel (e.g. HAPMAP) for training Haplotypes</a:t>
            </a:r>
          </a:p>
          <a:p>
            <a:pPr eaLnBrk="1" hangingPunct="1">
              <a:spcBef>
                <a:spcPts val="600"/>
              </a:spcBef>
            </a:pPr>
            <a:r>
              <a:rPr lang="en-US" sz="2400" dirty="0" smtClean="0"/>
              <a:t>Conditional probabilities for read sets are given by the formulas derived for the single SNP case:</a:t>
            </a:r>
          </a:p>
        </p:txBody>
      </p:sp>
      <p:sp>
        <p:nvSpPr>
          <p:cNvPr id="16393" name="Right Arrow 3">
            <a:hlinkClick r:id="rId5" action="ppaction://hlinksldjump"/>
          </p:cNvPr>
          <p:cNvSpPr>
            <a:spLocks noChangeArrowheads="1"/>
          </p:cNvSpPr>
          <p:nvPr/>
        </p:nvSpPr>
        <p:spPr bwMode="auto">
          <a:xfrm>
            <a:off x="7620000" y="2438400"/>
            <a:ext cx="381000" cy="45719"/>
          </a:xfrm>
          <a:prstGeom prst="rightArrow">
            <a:avLst>
              <a:gd name="adj1" fmla="val 50000"/>
              <a:gd name="adj2" fmla="val 33333"/>
            </a:avLst>
          </a:prstGeom>
          <a:solidFill>
            <a:schemeClr val="tx1">
              <a:alpha val="19000"/>
            </a:schemeClr>
          </a:solidFill>
          <a:ln w="9525" algn="ctr">
            <a:solidFill>
              <a:schemeClr val="tx1">
                <a:alpha val="15000"/>
              </a:schemeClr>
            </a:solidFill>
            <a:round/>
            <a:headEnd/>
            <a:tailEnd/>
          </a:ln>
        </p:spPr>
        <p:txBody>
          <a:bodyPr/>
          <a:lstStyle/>
          <a:p>
            <a:pPr eaLnBrk="0" hangingPunct="0"/>
            <a:endParaRPr lang="en-US" sz="1800"/>
          </a:p>
        </p:txBody>
      </p:sp>
      <p:sp>
        <p:nvSpPr>
          <p:cNvPr id="9" name="Rectangle 8">
            <a:hlinkClick r:id="rId6" action="ppaction://hlinksldjump" tooltip="The algorithm has two steps:1)# Calculating the forward probability for each HMM state;2) On the basis of this, determining the frequency of the transition-emission pair values and dividing it by the probability of the string.."/>
          </p:cNvPr>
          <p:cNvSpPr/>
          <p:nvPr/>
        </p:nvSpPr>
        <p:spPr bwMode="auto">
          <a:xfrm>
            <a:off x="3733800" y="2286000"/>
            <a:ext cx="1676400" cy="304800"/>
          </a:xfrm>
          <a:prstGeom prst="rect">
            <a:avLst/>
          </a:prstGeom>
          <a:solidFill>
            <a:schemeClr val="accent1">
              <a:alpha val="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charset="0"/>
            </a:endParaRPr>
          </a:p>
        </p:txBody>
      </p:sp>
      <p:sp>
        <p:nvSpPr>
          <p:cNvPr id="10" name="Slide Number Placeholder 9"/>
          <p:cNvSpPr>
            <a:spLocks noGrp="1"/>
          </p:cNvSpPr>
          <p:nvPr>
            <p:ph type="sldNum" sz="quarter" idx="12"/>
          </p:nvPr>
        </p:nvSpPr>
        <p:spPr/>
        <p:txBody>
          <a:bodyPr/>
          <a:lstStyle/>
          <a:p>
            <a:pPr>
              <a:defRPr/>
            </a:pPr>
            <a:fld id="{193C4F32-5F53-4DA8-A041-9089F3E61399}" type="slidenum">
              <a:rPr lang="en-US" smtClean="0"/>
              <a:pPr>
                <a:defRPr/>
              </a:pPr>
              <a:t>54</a:t>
            </a:fld>
            <a:endParaRPr lang="en-US"/>
          </a:p>
        </p:txBody>
      </p:sp>
      <p:graphicFrame>
        <p:nvGraphicFramePr>
          <p:cNvPr id="16389" name="Object 8"/>
          <p:cNvGraphicFramePr>
            <a:graphicFrameLocks noChangeAspect="1"/>
          </p:cNvGraphicFramePr>
          <p:nvPr/>
        </p:nvGraphicFramePr>
        <p:xfrm>
          <a:off x="620713" y="4848225"/>
          <a:ext cx="3932237" cy="857250"/>
        </p:xfrm>
        <a:graphic>
          <a:graphicData uri="http://schemas.openxmlformats.org/presentationml/2006/ole">
            <p:oleObj spid="_x0000_s16389" name="Equation" r:id="rId7" imgW="2171520" imgH="457200" progId="Equation.3">
              <p:embed/>
            </p:oleObj>
          </a:graphicData>
        </a:graphic>
      </p:graphicFrame>
      <p:graphicFrame>
        <p:nvGraphicFramePr>
          <p:cNvPr id="2" name="Object 10"/>
          <p:cNvGraphicFramePr>
            <a:graphicFrameLocks noChangeAspect="1"/>
          </p:cNvGraphicFramePr>
          <p:nvPr/>
        </p:nvGraphicFramePr>
        <p:xfrm>
          <a:off x="4941888" y="4845050"/>
          <a:ext cx="3986212" cy="869950"/>
        </p:xfrm>
        <a:graphic>
          <a:graphicData uri="http://schemas.openxmlformats.org/presentationml/2006/ole">
            <p:oleObj spid="_x0000_s16390" name="Equation" r:id="rId8" imgW="2171520" imgH="457200" progId="Equation.3">
              <p:embed/>
            </p:oleObj>
          </a:graphicData>
        </a:graphic>
      </p:graphicFrame>
      <p:graphicFrame>
        <p:nvGraphicFramePr>
          <p:cNvPr id="3" name="Object 11"/>
          <p:cNvGraphicFramePr>
            <a:graphicFrameLocks noChangeAspect="1"/>
          </p:cNvGraphicFramePr>
          <p:nvPr/>
        </p:nvGraphicFramePr>
        <p:xfrm>
          <a:off x="3470275" y="5788025"/>
          <a:ext cx="2278063" cy="987425"/>
        </p:xfrm>
        <a:graphic>
          <a:graphicData uri="http://schemas.openxmlformats.org/presentationml/2006/ole">
            <p:oleObj spid="_x0000_s16391" name="Equation" r:id="rId9" imgW="1244520" imgH="469800" progId="Equation.3">
              <p:embed/>
            </p:oleObj>
          </a:graphicData>
        </a:graphic>
      </p:graphicFrame>
      <p:pic>
        <p:nvPicPr>
          <p:cNvPr id="11" name="Kennedy_V3.pptx497.wav">
            <a:hlinkClick r:id="" action="ppaction://media"/>
          </p:cNvPr>
          <p:cNvPicPr>
            <a:picLocks noRot="1" noChangeAspect="1"/>
          </p:cNvPicPr>
          <p:nvPr>
            <a:audioFile r:link="rId2"/>
          </p:nvPr>
        </p:nvPicPr>
        <p:blipFill>
          <a:blip r:embed="rId10" cstate="print"/>
          <a:stretch>
            <a:fillRect/>
          </a:stretch>
        </p:blipFill>
        <p:spPr>
          <a:xfrm>
            <a:off x="8696325" y="6410325"/>
            <a:ext cx="304800" cy="304800"/>
          </a:xfrm>
          <a:prstGeom prst="rect">
            <a:avLst/>
          </a:prstGeom>
        </p:spPr>
      </p:pic>
    </p:spTree>
  </p:cSld>
  <p:clrMapOvr>
    <a:masterClrMapping/>
  </p:clrMapOvr>
  <p:transition advTm="192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3" name="Text Box 10"/>
          <p:cNvSpPr txBox="1">
            <a:spLocks noChangeArrowheads="1"/>
          </p:cNvSpPr>
          <p:nvPr/>
        </p:nvSpPr>
        <p:spPr bwMode="auto">
          <a:xfrm>
            <a:off x="381000" y="5791200"/>
            <a:ext cx="8610600" cy="701675"/>
          </a:xfrm>
          <a:prstGeom prst="rect">
            <a:avLst/>
          </a:prstGeom>
          <a:noFill/>
          <a:ln w="9525">
            <a:noFill/>
            <a:miter lim="800000"/>
            <a:headEnd/>
            <a:tailEnd/>
          </a:ln>
        </p:spPr>
        <p:txBody>
          <a:bodyPr>
            <a:spAutoFit/>
          </a:bodyPr>
          <a:lstStyle/>
          <a:p>
            <a:pPr eaLnBrk="0" hangingPunct="0">
              <a:spcBef>
                <a:spcPct val="50000"/>
              </a:spcBef>
            </a:pPr>
            <a:r>
              <a:rPr lang="en-US" sz="2000" b="1" i="1" dirty="0"/>
              <a:t>Remark: </a:t>
            </a:r>
            <a:r>
              <a:rPr lang="en-US" sz="2000" dirty="0" err="1" smtClean="0"/>
              <a:t>max</a:t>
            </a:r>
            <a:r>
              <a:rPr lang="en-US" sz="2000" baseline="-25000" dirty="0" err="1" smtClean="0"/>
              <a:t>g</a:t>
            </a:r>
            <a:r>
              <a:rPr lang="en-US" sz="1800" dirty="0" err="1" smtClean="0"/>
              <a:t>P</a:t>
            </a:r>
            <a:r>
              <a:rPr lang="en-US" sz="1800" dirty="0" smtClean="0"/>
              <a:t>((G*</a:t>
            </a:r>
            <a:r>
              <a:rPr lang="en-US" sz="1800" baseline="-25000" dirty="0" smtClean="0"/>
              <a:t>1</a:t>
            </a:r>
            <a:r>
              <a:rPr lang="en-US" sz="1800" dirty="0" smtClean="0"/>
              <a:t>,G*</a:t>
            </a:r>
            <a:r>
              <a:rPr lang="en-US" sz="1800" baseline="-25000" dirty="0" smtClean="0"/>
              <a:t>2</a:t>
            </a:r>
            <a:r>
              <a:rPr lang="en-US" sz="1800" dirty="0" smtClean="0"/>
              <a:t>,…,G*</a:t>
            </a:r>
            <a:r>
              <a:rPr lang="en-US" sz="1800" baseline="-25000" dirty="0" smtClean="0"/>
              <a:t>n</a:t>
            </a:r>
            <a:r>
              <a:rPr lang="en-US" sz="1800" dirty="0" smtClean="0"/>
              <a:t>)| </a:t>
            </a:r>
            <a:r>
              <a:rPr lang="en-US" sz="1800" b="1" dirty="0"/>
              <a:t>r</a:t>
            </a:r>
            <a:r>
              <a:rPr lang="en-US" sz="1800" dirty="0"/>
              <a:t>)</a:t>
            </a:r>
            <a:r>
              <a:rPr lang="en-US" sz="2000" dirty="0"/>
              <a:t> is hard to approximate within           unless ZPP=NP, and thus the </a:t>
            </a:r>
            <a:r>
              <a:rPr lang="en-US" sz="2000" dirty="0" err="1"/>
              <a:t>multilocus</a:t>
            </a:r>
            <a:r>
              <a:rPr lang="en-US" sz="2000" dirty="0"/>
              <a:t> genotyping problem is NP-hard</a:t>
            </a:r>
          </a:p>
        </p:txBody>
      </p:sp>
      <p:sp>
        <p:nvSpPr>
          <p:cNvPr id="17411" name="Rectangle 2"/>
          <p:cNvSpPr>
            <a:spLocks noGrp="1" noChangeArrowheads="1"/>
          </p:cNvSpPr>
          <p:nvPr>
            <p:ph type="title"/>
          </p:nvPr>
        </p:nvSpPr>
        <p:spPr>
          <a:xfrm>
            <a:off x="228600" y="0"/>
            <a:ext cx="8715375" cy="1066800"/>
          </a:xfrm>
        </p:spPr>
        <p:txBody>
          <a:bodyPr/>
          <a:lstStyle/>
          <a:p>
            <a:pPr algn="ctr" eaLnBrk="1" hangingPunct="1"/>
            <a:r>
              <a:rPr lang="en-US" dirty="0" smtClean="0"/>
              <a:t>Multilocus Genotyping Problem</a:t>
            </a:r>
          </a:p>
        </p:txBody>
      </p:sp>
      <p:sp>
        <p:nvSpPr>
          <p:cNvPr id="17412" name="Text Box 10"/>
          <p:cNvSpPr txBox="1">
            <a:spLocks noChangeArrowheads="1"/>
          </p:cNvSpPr>
          <p:nvPr/>
        </p:nvSpPr>
        <p:spPr bwMode="auto">
          <a:xfrm>
            <a:off x="533400" y="2286000"/>
            <a:ext cx="8153400" cy="3217863"/>
          </a:xfrm>
          <a:prstGeom prst="rect">
            <a:avLst/>
          </a:prstGeom>
          <a:solidFill>
            <a:srgbClr val="FFCC99">
              <a:alpha val="50195"/>
            </a:srgbClr>
          </a:solidFill>
          <a:ln w="9525">
            <a:noFill/>
            <a:miter lim="800000"/>
            <a:headEnd/>
            <a:tailEnd/>
          </a:ln>
        </p:spPr>
        <p:txBody>
          <a:bodyPr>
            <a:spAutoFit/>
          </a:bodyPr>
          <a:lstStyle/>
          <a:p>
            <a:pPr eaLnBrk="0" hangingPunct="0">
              <a:spcBef>
                <a:spcPct val="50000"/>
              </a:spcBef>
            </a:pPr>
            <a:r>
              <a:rPr lang="en-US" sz="2000" b="1" dirty="0">
                <a:solidFill>
                  <a:schemeClr val="hlink"/>
                </a:solidFill>
              </a:rPr>
              <a:t>GIVEN:</a:t>
            </a:r>
            <a:r>
              <a:rPr lang="en-US" sz="2000" dirty="0"/>
              <a:t> </a:t>
            </a:r>
          </a:p>
          <a:p>
            <a:pPr marL="742950" lvl="1" indent="-285750" eaLnBrk="0" hangingPunct="0">
              <a:spcBef>
                <a:spcPct val="50000"/>
              </a:spcBef>
              <a:buFontTx/>
              <a:buChar char="•"/>
            </a:pPr>
            <a:r>
              <a:rPr lang="en-US" sz="2000" dirty="0"/>
              <a:t>Shotgun read sets </a:t>
            </a:r>
            <a:r>
              <a:rPr lang="en-US" sz="1800" b="1" dirty="0"/>
              <a:t>r</a:t>
            </a:r>
            <a:r>
              <a:rPr lang="en-US" sz="1800" dirty="0"/>
              <a:t>=(</a:t>
            </a:r>
            <a:r>
              <a:rPr lang="en-US" sz="1800" b="1" dirty="0"/>
              <a:t>r</a:t>
            </a:r>
            <a:r>
              <a:rPr lang="en-US" sz="1800" i="1" baseline="-25000" dirty="0"/>
              <a:t>1</a:t>
            </a:r>
            <a:r>
              <a:rPr lang="en-US" sz="1800" dirty="0"/>
              <a:t>, </a:t>
            </a:r>
            <a:r>
              <a:rPr lang="en-US" sz="1800" b="1" dirty="0"/>
              <a:t>r</a:t>
            </a:r>
            <a:r>
              <a:rPr lang="en-US" sz="1800" i="1" baseline="-25000" dirty="0"/>
              <a:t>2</a:t>
            </a:r>
            <a:r>
              <a:rPr lang="en-US" sz="1800" i="1" dirty="0"/>
              <a:t>, … , </a:t>
            </a:r>
            <a:r>
              <a:rPr lang="en-US" sz="1800" b="1" dirty="0" err="1"/>
              <a:t>r</a:t>
            </a:r>
            <a:r>
              <a:rPr lang="en-US" sz="1800" i="1" baseline="-25000" dirty="0" err="1"/>
              <a:t>n</a:t>
            </a:r>
            <a:r>
              <a:rPr lang="en-US" sz="1800" dirty="0"/>
              <a:t>)</a:t>
            </a:r>
          </a:p>
          <a:p>
            <a:pPr marL="742950" lvl="1" indent="-285750" eaLnBrk="0" hangingPunct="0">
              <a:spcBef>
                <a:spcPct val="50000"/>
              </a:spcBef>
              <a:buFontTx/>
              <a:buChar char="•"/>
            </a:pPr>
            <a:r>
              <a:rPr lang="en-US" sz="1800" dirty="0"/>
              <a:t>Quality scores</a:t>
            </a:r>
            <a:endParaRPr lang="en-US" sz="2000" dirty="0"/>
          </a:p>
          <a:p>
            <a:pPr marL="742950" lvl="1" indent="-285750" eaLnBrk="0" hangingPunct="0">
              <a:spcBef>
                <a:spcPct val="50000"/>
              </a:spcBef>
              <a:buFontTx/>
              <a:buChar char="•"/>
            </a:pPr>
            <a:r>
              <a:rPr lang="en-US" sz="2000" dirty="0"/>
              <a:t>Trained HMMs </a:t>
            </a:r>
            <a:r>
              <a:rPr lang="en-US" sz="1800" dirty="0"/>
              <a:t>representing LD in populations of origin for mother/father</a:t>
            </a:r>
            <a:endParaRPr lang="en-US" sz="2000" dirty="0"/>
          </a:p>
          <a:p>
            <a:pPr eaLnBrk="0" hangingPunct="0">
              <a:spcBef>
                <a:spcPct val="50000"/>
              </a:spcBef>
            </a:pPr>
            <a:r>
              <a:rPr lang="en-US" sz="2000" b="1" dirty="0">
                <a:solidFill>
                  <a:schemeClr val="hlink"/>
                </a:solidFill>
              </a:rPr>
              <a:t>FIND:</a:t>
            </a:r>
          </a:p>
          <a:p>
            <a:pPr marL="742950" lvl="1" indent="-285750" eaLnBrk="0" hangingPunct="0">
              <a:spcBef>
                <a:spcPct val="50000"/>
              </a:spcBef>
              <a:buFontTx/>
              <a:buChar char="•"/>
            </a:pPr>
            <a:r>
              <a:rPr lang="en-US" sz="2000" dirty="0"/>
              <a:t>Multilocus genotype </a:t>
            </a:r>
            <a:r>
              <a:rPr lang="en-US" sz="2000" dirty="0" smtClean="0"/>
              <a:t>(G*</a:t>
            </a:r>
            <a:r>
              <a:rPr lang="en-US" sz="2000" baseline="-25000" dirty="0" smtClean="0"/>
              <a:t>1</a:t>
            </a:r>
            <a:r>
              <a:rPr lang="en-US" sz="2000" dirty="0" smtClean="0"/>
              <a:t>,G*</a:t>
            </a:r>
            <a:r>
              <a:rPr lang="en-US" sz="2000" baseline="-25000" dirty="0" smtClean="0"/>
              <a:t>2</a:t>
            </a:r>
            <a:r>
              <a:rPr lang="en-US" sz="2000" dirty="0" smtClean="0"/>
              <a:t>,…,G*</a:t>
            </a:r>
            <a:r>
              <a:rPr lang="en-US" sz="2000" baseline="-25000" dirty="0" smtClean="0"/>
              <a:t>n</a:t>
            </a:r>
            <a:r>
              <a:rPr lang="en-US" sz="2000" dirty="0"/>
              <a:t>) with maximum posterior probability, i.e., </a:t>
            </a:r>
            <a:r>
              <a:rPr lang="en-US" sz="2000" dirty="0" smtClean="0"/>
              <a:t>(G*</a:t>
            </a:r>
            <a:r>
              <a:rPr lang="en-US" sz="2000" baseline="-25000" dirty="0" smtClean="0"/>
              <a:t>1</a:t>
            </a:r>
            <a:r>
              <a:rPr lang="en-US" sz="2000" dirty="0" smtClean="0"/>
              <a:t>,G*</a:t>
            </a:r>
            <a:r>
              <a:rPr lang="en-US" sz="2000" baseline="-25000" dirty="0" smtClean="0"/>
              <a:t>2</a:t>
            </a:r>
            <a:r>
              <a:rPr lang="en-US" sz="2000" dirty="0" smtClean="0"/>
              <a:t>,…,G*</a:t>
            </a:r>
            <a:r>
              <a:rPr lang="en-US" sz="2000" baseline="-25000" dirty="0" smtClean="0"/>
              <a:t>n</a:t>
            </a:r>
            <a:r>
              <a:rPr lang="en-US" sz="2000" dirty="0" smtClean="0"/>
              <a:t>) argmax</a:t>
            </a:r>
            <a:r>
              <a:rPr lang="en-US" sz="2000" baseline="-25000" dirty="0" smtClean="0"/>
              <a:t>G</a:t>
            </a:r>
            <a:r>
              <a:rPr lang="en-US" sz="2000" baseline="-50000" dirty="0" smtClean="0"/>
              <a:t>1</a:t>
            </a:r>
            <a:r>
              <a:rPr lang="en-US" sz="2000" baseline="-25000" dirty="0" smtClean="0"/>
              <a:t>..</a:t>
            </a:r>
            <a:r>
              <a:rPr lang="en-US" sz="2000" baseline="-25000" dirty="0" err="1" smtClean="0"/>
              <a:t>G</a:t>
            </a:r>
            <a:r>
              <a:rPr lang="en-US" sz="2000" baseline="-50000" dirty="0" err="1" smtClean="0"/>
              <a:t>n</a:t>
            </a:r>
            <a:r>
              <a:rPr lang="en-US" sz="2000" dirty="0" smtClean="0"/>
              <a:t> P(G</a:t>
            </a:r>
            <a:r>
              <a:rPr lang="en-US" sz="2000" baseline="-25000" dirty="0" smtClean="0"/>
              <a:t>1</a:t>
            </a:r>
            <a:r>
              <a:rPr lang="en-US" sz="2000" dirty="0" smtClean="0"/>
              <a:t>…</a:t>
            </a:r>
            <a:r>
              <a:rPr lang="en-US" sz="2000" dirty="0" err="1" smtClean="0"/>
              <a:t>G</a:t>
            </a:r>
            <a:r>
              <a:rPr lang="en-US" sz="2000" baseline="-25000" dirty="0" err="1" smtClean="0"/>
              <a:t>n</a:t>
            </a:r>
            <a:r>
              <a:rPr lang="en-US" sz="2000" dirty="0" smtClean="0"/>
              <a:t> </a:t>
            </a:r>
            <a:r>
              <a:rPr lang="en-US" sz="2000" dirty="0"/>
              <a:t>| </a:t>
            </a:r>
            <a:r>
              <a:rPr lang="en-US" sz="1800" b="1" dirty="0"/>
              <a:t>r</a:t>
            </a:r>
            <a:r>
              <a:rPr lang="en-US" sz="2000" dirty="0"/>
              <a:t>)</a:t>
            </a:r>
          </a:p>
        </p:txBody>
      </p:sp>
      <p:graphicFrame>
        <p:nvGraphicFramePr>
          <p:cNvPr id="17410" name="Object 7"/>
          <p:cNvGraphicFramePr>
            <a:graphicFrameLocks noChangeAspect="1"/>
          </p:cNvGraphicFramePr>
          <p:nvPr/>
        </p:nvGraphicFramePr>
        <p:xfrm>
          <a:off x="7772400" y="5791200"/>
          <a:ext cx="728663" cy="338138"/>
        </p:xfrm>
        <a:graphic>
          <a:graphicData uri="http://schemas.openxmlformats.org/presentationml/2006/ole">
            <p:oleObj spid="_x0000_s17410" name="Equation" r:id="rId5" imgW="495000" imgH="228600" progId="Equation.3">
              <p:embed/>
            </p:oleObj>
          </a:graphicData>
        </a:graphic>
      </p:graphicFrame>
      <p:sp>
        <p:nvSpPr>
          <p:cNvPr id="6" name="Slide Number Placeholder 5"/>
          <p:cNvSpPr>
            <a:spLocks noGrp="1"/>
          </p:cNvSpPr>
          <p:nvPr>
            <p:ph type="sldNum" sz="quarter" idx="12"/>
          </p:nvPr>
        </p:nvSpPr>
        <p:spPr/>
        <p:txBody>
          <a:bodyPr/>
          <a:lstStyle/>
          <a:p>
            <a:pPr>
              <a:defRPr/>
            </a:pPr>
            <a:fld id="{33F715B6-B6C2-4407-8CFF-EAACF463792E}" type="slidenum">
              <a:rPr lang="en-US" smtClean="0"/>
              <a:pPr>
                <a:defRPr/>
              </a:pPr>
              <a:t>55</a:t>
            </a:fld>
            <a:endParaRPr lang="en-US"/>
          </a:p>
        </p:txBody>
      </p:sp>
      <p:pic>
        <p:nvPicPr>
          <p:cNvPr id="7" name="Kennedy_V3.pptx498.wav">
            <a:hlinkClick r:id="" action="ppaction://media"/>
          </p:cNvPr>
          <p:cNvPicPr>
            <a:picLocks noRot="1" noChangeAspect="1"/>
          </p:cNvPicPr>
          <p:nvPr>
            <a:audioFile r:link="rId2"/>
          </p:nvPr>
        </p:nvPicPr>
        <p:blipFill>
          <a:blip r:embed="rId6" cstate="print"/>
          <a:stretch>
            <a:fillRect/>
          </a:stretch>
        </p:blipFill>
        <p:spPr>
          <a:xfrm>
            <a:off x="8696325" y="6410325"/>
            <a:ext cx="304800" cy="304800"/>
          </a:xfrm>
          <a:prstGeom prst="rect">
            <a:avLst/>
          </a:prstGeom>
        </p:spPr>
      </p:pic>
    </p:spTree>
  </p:cSld>
  <p:clrMapOvr>
    <a:masterClrMapping/>
  </p:clrMapOvr>
  <p:transition advTm="395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6" name="Rectangle 2"/>
          <p:cNvSpPr>
            <a:spLocks noGrp="1" noChangeArrowheads="1"/>
          </p:cNvSpPr>
          <p:nvPr>
            <p:ph type="title" idx="4294967295"/>
          </p:nvPr>
        </p:nvSpPr>
        <p:spPr>
          <a:xfrm>
            <a:off x="1350963" y="214313"/>
            <a:ext cx="7793037" cy="1462087"/>
          </a:xfrm>
        </p:spPr>
        <p:txBody>
          <a:bodyPr/>
          <a:lstStyle/>
          <a:p>
            <a:pPr eaLnBrk="1" hangingPunct="1"/>
            <a:r>
              <a:rPr lang="en-US" sz="3600" dirty="0" smtClean="0">
                <a:solidFill>
                  <a:schemeClr val="folHlink"/>
                </a:solidFill>
              </a:rPr>
              <a:t>Multilocus Genotyping-</a:t>
            </a:r>
            <a:br>
              <a:rPr lang="en-US" sz="3600" dirty="0" smtClean="0">
                <a:solidFill>
                  <a:schemeClr val="folHlink"/>
                </a:solidFill>
              </a:rPr>
            </a:br>
            <a:r>
              <a:rPr lang="en-US" sz="3600" dirty="0" smtClean="0">
                <a:solidFill>
                  <a:schemeClr val="folHlink"/>
                </a:solidFill>
              </a:rPr>
              <a:t>HMM-Posterior Decoding Algorithm</a:t>
            </a:r>
          </a:p>
        </p:txBody>
      </p:sp>
      <p:grpSp>
        <p:nvGrpSpPr>
          <p:cNvPr id="18437" name="Group 10"/>
          <p:cNvGrpSpPr>
            <a:grpSpLocks/>
          </p:cNvGrpSpPr>
          <p:nvPr/>
        </p:nvGrpSpPr>
        <p:grpSpPr bwMode="auto">
          <a:xfrm>
            <a:off x="685800" y="2378075"/>
            <a:ext cx="8153400" cy="1441450"/>
            <a:chOff x="432" y="1210"/>
            <a:chExt cx="5136" cy="908"/>
          </a:xfrm>
        </p:grpSpPr>
        <p:sp>
          <p:nvSpPr>
            <p:cNvPr id="18438" name="Text Box 10"/>
            <p:cNvSpPr txBox="1">
              <a:spLocks noChangeArrowheads="1"/>
            </p:cNvSpPr>
            <p:nvPr/>
          </p:nvSpPr>
          <p:spPr bwMode="auto">
            <a:xfrm>
              <a:off x="432" y="1210"/>
              <a:ext cx="5136" cy="908"/>
            </a:xfrm>
            <a:prstGeom prst="rect">
              <a:avLst/>
            </a:prstGeom>
            <a:solidFill>
              <a:srgbClr val="FFCC99">
                <a:alpha val="50195"/>
              </a:srgbClr>
            </a:solidFill>
            <a:ln w="9525">
              <a:solidFill>
                <a:schemeClr val="tx1"/>
              </a:solidFill>
              <a:miter lim="800000"/>
              <a:headEnd/>
              <a:tailEnd/>
            </a:ln>
          </p:spPr>
          <p:txBody>
            <a:bodyPr>
              <a:spAutoFit/>
            </a:bodyPr>
            <a:lstStyle/>
            <a:p>
              <a:pPr eaLnBrk="0" hangingPunct="0">
                <a:spcBef>
                  <a:spcPct val="50000"/>
                </a:spcBef>
                <a:buFont typeface="Tahoma" charset="0"/>
                <a:buAutoNum type="arabicPeriod"/>
              </a:pPr>
              <a:r>
                <a:rPr lang="en-US" sz="2400" dirty="0"/>
                <a:t> For each </a:t>
              </a:r>
              <a:r>
                <a:rPr lang="en-US" sz="2400" dirty="0" err="1"/>
                <a:t>i</a:t>
              </a:r>
              <a:r>
                <a:rPr lang="en-US" sz="2400" dirty="0"/>
                <a:t> = 1..n, </a:t>
              </a:r>
              <a:r>
                <a:rPr lang="en-US" sz="2400" dirty="0" smtClean="0"/>
                <a:t>compute</a:t>
              </a:r>
              <a:endParaRPr lang="en-US" sz="2400" dirty="0"/>
            </a:p>
            <a:p>
              <a:pPr eaLnBrk="0" hangingPunct="0">
                <a:spcBef>
                  <a:spcPct val="100000"/>
                </a:spcBef>
                <a:buFont typeface="Tahoma" charset="0"/>
                <a:buAutoNum type="arabicPeriod"/>
              </a:pPr>
              <a:r>
                <a:rPr lang="en-US" sz="2400" dirty="0"/>
                <a:t> Return</a:t>
              </a:r>
              <a:r>
                <a:rPr lang="en-US" sz="3200" dirty="0"/>
                <a:t> </a:t>
              </a:r>
              <a:endParaRPr lang="en-US" sz="2800" dirty="0"/>
            </a:p>
          </p:txBody>
        </p:sp>
        <p:graphicFrame>
          <p:nvGraphicFramePr>
            <p:cNvPr id="18434" name="Object 3"/>
            <p:cNvGraphicFramePr>
              <a:graphicFrameLocks noChangeAspect="1"/>
            </p:cNvGraphicFramePr>
            <p:nvPr/>
          </p:nvGraphicFramePr>
          <p:xfrm>
            <a:off x="1535" y="1800"/>
            <a:ext cx="1107" cy="312"/>
          </p:xfrm>
          <a:graphic>
            <a:graphicData uri="http://schemas.openxmlformats.org/presentationml/2006/ole">
              <p:oleObj spid="_x0000_s18434" name="Equation" r:id="rId5" imgW="812520" imgH="228600" progId="Equation.3">
                <p:embed/>
              </p:oleObj>
            </a:graphicData>
          </a:graphic>
        </p:graphicFrame>
        <p:graphicFrame>
          <p:nvGraphicFramePr>
            <p:cNvPr id="18435" name="Object 6"/>
            <p:cNvGraphicFramePr>
              <a:graphicFrameLocks noChangeAspect="1"/>
            </p:cNvGraphicFramePr>
            <p:nvPr/>
          </p:nvGraphicFramePr>
          <p:xfrm>
            <a:off x="2271" y="1488"/>
            <a:ext cx="2323" cy="328"/>
          </p:xfrm>
          <a:graphic>
            <a:graphicData uri="http://schemas.openxmlformats.org/presentationml/2006/ole">
              <p:oleObj spid="_x0000_s18435" name="Equation" r:id="rId6" imgW="1714320" imgH="241200" progId="Equation.3">
                <p:embed/>
              </p:oleObj>
            </a:graphicData>
          </a:graphic>
        </p:graphicFrame>
      </p:grpSp>
      <p:sp>
        <p:nvSpPr>
          <p:cNvPr id="7" name="Slide Number Placeholder 6"/>
          <p:cNvSpPr>
            <a:spLocks noGrp="1"/>
          </p:cNvSpPr>
          <p:nvPr>
            <p:ph type="sldNum" sz="quarter" idx="12"/>
          </p:nvPr>
        </p:nvSpPr>
        <p:spPr/>
        <p:txBody>
          <a:bodyPr/>
          <a:lstStyle/>
          <a:p>
            <a:pPr>
              <a:defRPr/>
            </a:pPr>
            <a:fld id="{193C4F32-5F53-4DA8-A041-9089F3E61399}" type="slidenum">
              <a:rPr lang="en-US" smtClean="0"/>
              <a:pPr>
                <a:defRPr/>
              </a:pPr>
              <a:t>56</a:t>
            </a:fld>
            <a:endParaRPr lang="en-US"/>
          </a:p>
        </p:txBody>
      </p:sp>
      <p:pic>
        <p:nvPicPr>
          <p:cNvPr id="8" name="Kennedy_V3.pptx500.wav">
            <a:hlinkClick r:id="" action="ppaction://media"/>
          </p:cNvPr>
          <p:cNvPicPr>
            <a:picLocks noRot="1" noChangeAspect="1"/>
          </p:cNvPicPr>
          <p:nvPr>
            <a:audioFile r:link="rId2"/>
          </p:nvPr>
        </p:nvPicPr>
        <p:blipFill>
          <a:blip r:embed="rId7" cstate="print"/>
          <a:stretch>
            <a:fillRect/>
          </a:stretch>
        </p:blipFill>
        <p:spPr>
          <a:xfrm>
            <a:off x="8696325" y="6410325"/>
            <a:ext cx="304800" cy="304800"/>
          </a:xfrm>
          <a:prstGeom prst="rect">
            <a:avLst/>
          </a:prstGeom>
        </p:spPr>
      </p:pic>
    </p:spTree>
  </p:cSld>
  <p:clrMapOvr>
    <a:masterClrMapping/>
  </p:clrMapOvr>
  <p:transition advTm="2222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9" name="Rectangle 2"/>
          <p:cNvSpPr>
            <a:spLocks noGrp="1" noChangeArrowheads="1"/>
          </p:cNvSpPr>
          <p:nvPr>
            <p:ph type="title" idx="4294967295"/>
          </p:nvPr>
        </p:nvSpPr>
        <p:spPr>
          <a:xfrm>
            <a:off x="1350963" y="747713"/>
            <a:ext cx="7793037" cy="700087"/>
          </a:xfrm>
        </p:spPr>
        <p:txBody>
          <a:bodyPr/>
          <a:lstStyle/>
          <a:p>
            <a:pPr eaLnBrk="1" hangingPunct="1"/>
            <a:r>
              <a:rPr lang="en-US" dirty="0" smtClean="0"/>
              <a:t>Forward-Backward Computation of Posterior Probabilities</a:t>
            </a:r>
          </a:p>
        </p:txBody>
      </p:sp>
      <p:sp>
        <p:nvSpPr>
          <p:cNvPr id="19460" name="Rectangle 14"/>
          <p:cNvSpPr>
            <a:spLocks noChangeAspect="1" noChangeArrowheads="1"/>
          </p:cNvSpPr>
          <p:nvPr/>
        </p:nvSpPr>
        <p:spPr bwMode="auto">
          <a:xfrm>
            <a:off x="2362200" y="4483100"/>
            <a:ext cx="4343400" cy="1041400"/>
          </a:xfrm>
          <a:prstGeom prst="rect">
            <a:avLst/>
          </a:prstGeom>
          <a:noFill/>
          <a:ln w="15875" cap="rnd">
            <a:solidFill>
              <a:schemeClr val="tx1"/>
            </a:solidFill>
            <a:prstDash val="sysDot"/>
            <a:miter lim="800000"/>
            <a:headEnd/>
            <a:tailEnd/>
          </a:ln>
        </p:spPr>
        <p:txBody>
          <a:bodyPr wrap="none" anchor="ctr"/>
          <a:lstStyle/>
          <a:p>
            <a:pPr eaLnBrk="0" hangingPunct="0"/>
            <a:endParaRPr lang="en-US"/>
          </a:p>
        </p:txBody>
      </p:sp>
      <p:sp>
        <p:nvSpPr>
          <p:cNvPr id="19461" name="Rectangle 15"/>
          <p:cNvSpPr>
            <a:spLocks noChangeAspect="1" noChangeArrowheads="1"/>
          </p:cNvSpPr>
          <p:nvPr/>
        </p:nvSpPr>
        <p:spPr bwMode="auto">
          <a:xfrm>
            <a:off x="2362200" y="3352800"/>
            <a:ext cx="4343400" cy="1039813"/>
          </a:xfrm>
          <a:prstGeom prst="rect">
            <a:avLst/>
          </a:prstGeom>
          <a:noFill/>
          <a:ln w="15875" cap="rnd">
            <a:solidFill>
              <a:schemeClr val="tx1"/>
            </a:solidFill>
            <a:prstDash val="sysDot"/>
            <a:miter lim="800000"/>
            <a:headEnd/>
            <a:tailEnd/>
          </a:ln>
        </p:spPr>
        <p:txBody>
          <a:bodyPr wrap="none" anchor="ctr"/>
          <a:lstStyle/>
          <a:p>
            <a:pPr eaLnBrk="0" hangingPunct="0"/>
            <a:endParaRPr lang="en-US"/>
          </a:p>
        </p:txBody>
      </p:sp>
      <p:sp>
        <p:nvSpPr>
          <p:cNvPr id="19462" name="Oval 17"/>
          <p:cNvSpPr>
            <a:spLocks noChangeAspect="1" noChangeArrowheads="1"/>
          </p:cNvSpPr>
          <p:nvPr/>
        </p:nvSpPr>
        <p:spPr bwMode="auto">
          <a:xfrm>
            <a:off x="2452688" y="3397250"/>
            <a:ext cx="407987"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19463" name="Text Box 18"/>
          <p:cNvSpPr txBox="1">
            <a:spLocks noChangeAspect="1" noChangeArrowheads="1"/>
          </p:cNvSpPr>
          <p:nvPr/>
        </p:nvSpPr>
        <p:spPr bwMode="auto">
          <a:xfrm>
            <a:off x="4338638" y="3429000"/>
            <a:ext cx="301686" cy="276999"/>
          </a:xfrm>
          <a:prstGeom prst="rect">
            <a:avLst/>
          </a:prstGeom>
          <a:noFill/>
          <a:ln w="9525">
            <a:noFill/>
            <a:miter lim="800000"/>
            <a:headEnd/>
            <a:tailEnd/>
          </a:ln>
        </p:spPr>
        <p:txBody>
          <a:bodyPr wrap="none">
            <a:spAutoFit/>
          </a:bodyPr>
          <a:lstStyle/>
          <a:p>
            <a:r>
              <a:rPr lang="en-US" sz="1200" dirty="0" err="1" smtClean="0">
                <a:latin typeface="Arial" charset="0"/>
              </a:rPr>
              <a:t>F</a:t>
            </a:r>
            <a:r>
              <a:rPr lang="en-US" sz="1200" baseline="-25000" dirty="0" err="1" smtClean="0">
                <a:latin typeface="Arial" charset="0"/>
              </a:rPr>
              <a:t>i</a:t>
            </a:r>
            <a:endParaRPr lang="en-US" sz="1200" baseline="-25000" dirty="0">
              <a:latin typeface="Arial" charset="0"/>
            </a:endParaRPr>
          </a:p>
        </p:txBody>
      </p:sp>
      <p:sp>
        <p:nvSpPr>
          <p:cNvPr id="19464" name="Oval 19"/>
          <p:cNvSpPr>
            <a:spLocks noChangeAspect="1" noChangeArrowheads="1"/>
          </p:cNvSpPr>
          <p:nvPr/>
        </p:nvSpPr>
        <p:spPr bwMode="auto">
          <a:xfrm>
            <a:off x="4257675" y="3397250"/>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19465" name="AutoShape 21"/>
          <p:cNvCxnSpPr>
            <a:cxnSpLocks noChangeAspect="1" noChangeShapeType="1"/>
            <a:stCxn id="19464" idx="6"/>
          </p:cNvCxnSpPr>
          <p:nvPr/>
        </p:nvCxnSpPr>
        <p:spPr bwMode="auto">
          <a:xfrm>
            <a:off x="4676775" y="3578225"/>
            <a:ext cx="646113" cy="1588"/>
          </a:xfrm>
          <a:prstGeom prst="straightConnector1">
            <a:avLst/>
          </a:prstGeom>
          <a:noFill/>
          <a:ln w="28575">
            <a:solidFill>
              <a:schemeClr val="tx1"/>
            </a:solidFill>
            <a:round/>
            <a:headEnd/>
            <a:tailEnd type="triangle" w="med" len="med"/>
          </a:ln>
        </p:spPr>
      </p:cxnSp>
      <p:sp>
        <p:nvSpPr>
          <p:cNvPr id="19466" name="Oval 23"/>
          <p:cNvSpPr>
            <a:spLocks noChangeAspect="1" noChangeArrowheads="1"/>
          </p:cNvSpPr>
          <p:nvPr/>
        </p:nvSpPr>
        <p:spPr bwMode="auto">
          <a:xfrm>
            <a:off x="6056313" y="3397250"/>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19467" name="AutoShape 24"/>
          <p:cNvCxnSpPr>
            <a:cxnSpLocks noChangeAspect="1" noChangeShapeType="1"/>
            <a:endCxn id="19466" idx="2"/>
          </p:cNvCxnSpPr>
          <p:nvPr/>
        </p:nvCxnSpPr>
        <p:spPr bwMode="auto">
          <a:xfrm>
            <a:off x="5627688" y="3578225"/>
            <a:ext cx="415925" cy="0"/>
          </a:xfrm>
          <a:prstGeom prst="straightConnector1">
            <a:avLst/>
          </a:prstGeom>
          <a:noFill/>
          <a:ln w="28575">
            <a:solidFill>
              <a:schemeClr val="tx1"/>
            </a:solidFill>
            <a:round/>
            <a:headEnd/>
            <a:tailEnd type="triangle" w="med" len="med"/>
          </a:ln>
        </p:spPr>
      </p:cxnSp>
      <p:sp>
        <p:nvSpPr>
          <p:cNvPr id="19468" name="Text Box 25"/>
          <p:cNvSpPr txBox="1">
            <a:spLocks noChangeAspect="1" noChangeArrowheads="1"/>
          </p:cNvSpPr>
          <p:nvPr/>
        </p:nvSpPr>
        <p:spPr bwMode="auto">
          <a:xfrm>
            <a:off x="5316538" y="3494088"/>
            <a:ext cx="336550" cy="274637"/>
          </a:xfrm>
          <a:prstGeom prst="rect">
            <a:avLst/>
          </a:prstGeom>
          <a:noFill/>
          <a:ln w="9525">
            <a:noFill/>
            <a:miter lim="800000"/>
            <a:headEnd/>
            <a:tailEnd/>
          </a:ln>
        </p:spPr>
        <p:txBody>
          <a:bodyPr wrap="none">
            <a:spAutoFit/>
          </a:bodyPr>
          <a:lstStyle/>
          <a:p>
            <a:r>
              <a:rPr lang="en-US" sz="1200">
                <a:latin typeface="Arial" charset="0"/>
              </a:rPr>
              <a:t>…</a:t>
            </a:r>
          </a:p>
        </p:txBody>
      </p:sp>
      <p:sp>
        <p:nvSpPr>
          <p:cNvPr id="19469" name="Oval 27"/>
          <p:cNvSpPr>
            <a:spLocks noChangeAspect="1" noChangeArrowheads="1"/>
          </p:cNvSpPr>
          <p:nvPr/>
        </p:nvSpPr>
        <p:spPr bwMode="auto">
          <a:xfrm>
            <a:off x="2452688" y="3986213"/>
            <a:ext cx="407987"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19470" name="Text Box 28"/>
          <p:cNvSpPr txBox="1">
            <a:spLocks noChangeAspect="1" noChangeArrowheads="1"/>
          </p:cNvSpPr>
          <p:nvPr/>
        </p:nvSpPr>
        <p:spPr bwMode="auto">
          <a:xfrm>
            <a:off x="4338638" y="4038600"/>
            <a:ext cx="317716" cy="276999"/>
          </a:xfrm>
          <a:prstGeom prst="rect">
            <a:avLst/>
          </a:prstGeom>
          <a:noFill/>
          <a:ln w="9525">
            <a:noFill/>
            <a:miter lim="800000"/>
            <a:headEnd/>
            <a:tailEnd/>
          </a:ln>
        </p:spPr>
        <p:txBody>
          <a:bodyPr wrap="none">
            <a:spAutoFit/>
          </a:bodyPr>
          <a:lstStyle/>
          <a:p>
            <a:r>
              <a:rPr lang="en-US" sz="1200" dirty="0" smtClean="0">
                <a:latin typeface="Arial" charset="0"/>
              </a:rPr>
              <a:t>H</a:t>
            </a:r>
            <a:r>
              <a:rPr lang="en-US" sz="1200" baseline="-25000" dirty="0" smtClean="0">
                <a:latin typeface="Arial" charset="0"/>
              </a:rPr>
              <a:t>i</a:t>
            </a:r>
            <a:endParaRPr lang="en-US" sz="1200" baseline="-25000" dirty="0">
              <a:latin typeface="Arial" charset="0"/>
            </a:endParaRPr>
          </a:p>
        </p:txBody>
      </p:sp>
      <p:sp>
        <p:nvSpPr>
          <p:cNvPr id="19471" name="Oval 29"/>
          <p:cNvSpPr>
            <a:spLocks noChangeAspect="1" noChangeArrowheads="1"/>
          </p:cNvSpPr>
          <p:nvPr/>
        </p:nvSpPr>
        <p:spPr bwMode="auto">
          <a:xfrm>
            <a:off x="4257675" y="3986213"/>
            <a:ext cx="406400"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19472" name="Oval 31"/>
          <p:cNvSpPr>
            <a:spLocks noChangeAspect="1" noChangeArrowheads="1"/>
          </p:cNvSpPr>
          <p:nvPr/>
        </p:nvSpPr>
        <p:spPr bwMode="auto">
          <a:xfrm>
            <a:off x="6056313" y="3986213"/>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19473" name="AutoShape 32"/>
          <p:cNvCxnSpPr>
            <a:cxnSpLocks noChangeAspect="1" noChangeShapeType="1"/>
            <a:stCxn id="19462" idx="4"/>
            <a:endCxn id="19469" idx="0"/>
          </p:cNvCxnSpPr>
          <p:nvPr/>
        </p:nvCxnSpPr>
        <p:spPr bwMode="auto">
          <a:xfrm>
            <a:off x="2655888" y="3767138"/>
            <a:ext cx="0" cy="211137"/>
          </a:xfrm>
          <a:prstGeom prst="straightConnector1">
            <a:avLst/>
          </a:prstGeom>
          <a:noFill/>
          <a:ln w="28575">
            <a:solidFill>
              <a:schemeClr val="tx1"/>
            </a:solidFill>
            <a:round/>
            <a:headEnd/>
            <a:tailEnd type="triangle" w="med" len="med"/>
          </a:ln>
        </p:spPr>
      </p:cxnSp>
      <p:cxnSp>
        <p:nvCxnSpPr>
          <p:cNvPr id="19474" name="AutoShape 33"/>
          <p:cNvCxnSpPr>
            <a:cxnSpLocks noChangeAspect="1" noChangeShapeType="1"/>
            <a:stCxn id="19466" idx="4"/>
            <a:endCxn id="19472" idx="0"/>
          </p:cNvCxnSpPr>
          <p:nvPr/>
        </p:nvCxnSpPr>
        <p:spPr bwMode="auto">
          <a:xfrm>
            <a:off x="6259513" y="3767138"/>
            <a:ext cx="0" cy="211137"/>
          </a:xfrm>
          <a:prstGeom prst="straightConnector1">
            <a:avLst/>
          </a:prstGeom>
          <a:noFill/>
          <a:ln w="28575">
            <a:solidFill>
              <a:schemeClr val="tx1"/>
            </a:solidFill>
            <a:round/>
            <a:headEnd/>
            <a:tailEnd type="triangle" w="med" len="med"/>
          </a:ln>
        </p:spPr>
      </p:cxnSp>
      <p:cxnSp>
        <p:nvCxnSpPr>
          <p:cNvPr id="19475" name="AutoShape 34"/>
          <p:cNvCxnSpPr>
            <a:cxnSpLocks noChangeAspect="1" noChangeShapeType="1"/>
            <a:stCxn id="19464" idx="4"/>
            <a:endCxn id="19471" idx="0"/>
          </p:cNvCxnSpPr>
          <p:nvPr/>
        </p:nvCxnSpPr>
        <p:spPr bwMode="auto">
          <a:xfrm>
            <a:off x="4460875" y="3767138"/>
            <a:ext cx="0" cy="211137"/>
          </a:xfrm>
          <a:prstGeom prst="straightConnector1">
            <a:avLst/>
          </a:prstGeom>
          <a:noFill/>
          <a:ln w="28575">
            <a:solidFill>
              <a:schemeClr val="tx1"/>
            </a:solidFill>
            <a:round/>
            <a:headEnd/>
            <a:tailEnd type="triangle" w="med" len="med"/>
          </a:ln>
        </p:spPr>
      </p:cxnSp>
      <p:sp>
        <p:nvSpPr>
          <p:cNvPr id="19476" name="Oval 36"/>
          <p:cNvSpPr>
            <a:spLocks noChangeAspect="1" noChangeArrowheads="1"/>
          </p:cNvSpPr>
          <p:nvPr/>
        </p:nvSpPr>
        <p:spPr bwMode="auto">
          <a:xfrm>
            <a:off x="2843213" y="5659438"/>
            <a:ext cx="406400"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19477" name="Text Box 37"/>
          <p:cNvSpPr txBox="1">
            <a:spLocks noChangeAspect="1" noChangeArrowheads="1"/>
          </p:cNvSpPr>
          <p:nvPr/>
        </p:nvSpPr>
        <p:spPr bwMode="auto">
          <a:xfrm>
            <a:off x="4729163" y="5715000"/>
            <a:ext cx="327334" cy="276999"/>
          </a:xfrm>
          <a:prstGeom prst="rect">
            <a:avLst/>
          </a:prstGeom>
          <a:noFill/>
          <a:ln w="9525">
            <a:noFill/>
            <a:miter lim="800000"/>
            <a:headEnd/>
            <a:tailEnd/>
          </a:ln>
        </p:spPr>
        <p:txBody>
          <a:bodyPr wrap="none">
            <a:spAutoFit/>
          </a:bodyPr>
          <a:lstStyle/>
          <a:p>
            <a:r>
              <a:rPr lang="en-US" sz="1200" dirty="0" err="1" smtClean="0">
                <a:latin typeface="Arial" charset="0"/>
              </a:rPr>
              <a:t>G</a:t>
            </a:r>
            <a:r>
              <a:rPr lang="en-US" sz="1200" baseline="-25000" dirty="0" err="1" smtClean="0">
                <a:latin typeface="Arial" charset="0"/>
              </a:rPr>
              <a:t>i</a:t>
            </a:r>
            <a:endParaRPr lang="en-US" sz="1200" baseline="-25000" dirty="0">
              <a:latin typeface="Arial" charset="0"/>
            </a:endParaRPr>
          </a:p>
        </p:txBody>
      </p:sp>
      <p:sp>
        <p:nvSpPr>
          <p:cNvPr id="19478" name="Oval 38"/>
          <p:cNvSpPr>
            <a:spLocks noChangeAspect="1" noChangeArrowheads="1"/>
          </p:cNvSpPr>
          <p:nvPr/>
        </p:nvSpPr>
        <p:spPr bwMode="auto">
          <a:xfrm>
            <a:off x="4648200" y="5659438"/>
            <a:ext cx="406400"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19479" name="Oval 40"/>
          <p:cNvSpPr>
            <a:spLocks noChangeAspect="1" noChangeArrowheads="1"/>
          </p:cNvSpPr>
          <p:nvPr/>
        </p:nvSpPr>
        <p:spPr bwMode="auto">
          <a:xfrm>
            <a:off x="6446838" y="5659438"/>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19480" name="AutoShape 41"/>
          <p:cNvCxnSpPr>
            <a:cxnSpLocks noChangeAspect="1" noChangeShapeType="1"/>
            <a:stCxn id="19479" idx="4"/>
            <a:endCxn id="19488" idx="0"/>
          </p:cNvCxnSpPr>
          <p:nvPr/>
        </p:nvCxnSpPr>
        <p:spPr bwMode="auto">
          <a:xfrm flipH="1">
            <a:off x="6197600" y="6029325"/>
            <a:ext cx="452438" cy="209550"/>
          </a:xfrm>
          <a:prstGeom prst="straightConnector1">
            <a:avLst/>
          </a:prstGeom>
          <a:noFill/>
          <a:ln w="28575">
            <a:solidFill>
              <a:schemeClr val="tx1"/>
            </a:solidFill>
            <a:round/>
            <a:headEnd/>
            <a:tailEnd type="triangle" w="med" len="med"/>
          </a:ln>
        </p:spPr>
      </p:cxnSp>
      <p:cxnSp>
        <p:nvCxnSpPr>
          <p:cNvPr id="19481" name="AutoShape 42"/>
          <p:cNvCxnSpPr>
            <a:cxnSpLocks noChangeAspect="1" noChangeShapeType="1"/>
            <a:stCxn id="19478" idx="4"/>
            <a:endCxn id="19486" idx="0"/>
          </p:cNvCxnSpPr>
          <p:nvPr/>
        </p:nvCxnSpPr>
        <p:spPr bwMode="auto">
          <a:xfrm flipH="1">
            <a:off x="4432300" y="6029325"/>
            <a:ext cx="419100" cy="209550"/>
          </a:xfrm>
          <a:prstGeom prst="straightConnector1">
            <a:avLst/>
          </a:prstGeom>
          <a:noFill/>
          <a:ln w="28575">
            <a:solidFill>
              <a:schemeClr val="tx1"/>
            </a:solidFill>
            <a:round/>
            <a:headEnd/>
            <a:tailEnd type="triangle" w="med" len="med"/>
          </a:ln>
        </p:spPr>
      </p:cxnSp>
      <p:sp>
        <p:nvSpPr>
          <p:cNvPr id="19482" name="Text Box 43"/>
          <p:cNvSpPr txBox="1">
            <a:spLocks noChangeAspect="1" noChangeArrowheads="1"/>
          </p:cNvSpPr>
          <p:nvPr/>
        </p:nvSpPr>
        <p:spPr bwMode="auto">
          <a:xfrm>
            <a:off x="2932113" y="6365875"/>
            <a:ext cx="336550" cy="274638"/>
          </a:xfrm>
          <a:prstGeom prst="rect">
            <a:avLst/>
          </a:prstGeom>
          <a:noFill/>
          <a:ln w="9525">
            <a:noFill/>
            <a:miter lim="800000"/>
            <a:headEnd/>
            <a:tailEnd/>
          </a:ln>
        </p:spPr>
        <p:txBody>
          <a:bodyPr wrap="none">
            <a:spAutoFit/>
          </a:bodyPr>
          <a:lstStyle/>
          <a:p>
            <a:r>
              <a:rPr lang="en-US" sz="1200">
                <a:latin typeface="Arial" charset="0"/>
              </a:rPr>
              <a:t>…</a:t>
            </a:r>
          </a:p>
        </p:txBody>
      </p:sp>
      <p:cxnSp>
        <p:nvCxnSpPr>
          <p:cNvPr id="19483" name="AutoShape 44"/>
          <p:cNvCxnSpPr>
            <a:cxnSpLocks noChangeAspect="1" noChangeShapeType="1"/>
            <a:stCxn id="19476" idx="4"/>
            <a:endCxn id="19484" idx="0"/>
          </p:cNvCxnSpPr>
          <p:nvPr/>
        </p:nvCxnSpPr>
        <p:spPr bwMode="auto">
          <a:xfrm flipH="1">
            <a:off x="2611438" y="6029325"/>
            <a:ext cx="434975" cy="209550"/>
          </a:xfrm>
          <a:prstGeom prst="straightConnector1">
            <a:avLst/>
          </a:prstGeom>
          <a:noFill/>
          <a:ln w="28575">
            <a:solidFill>
              <a:schemeClr val="tx1"/>
            </a:solidFill>
            <a:round/>
            <a:headEnd/>
            <a:tailEnd type="triangle" w="med" len="med"/>
          </a:ln>
        </p:spPr>
      </p:cxnSp>
      <p:sp>
        <p:nvSpPr>
          <p:cNvPr id="19484" name="Oval 45"/>
          <p:cNvSpPr>
            <a:spLocks noChangeAspect="1" noChangeArrowheads="1"/>
          </p:cNvSpPr>
          <p:nvPr/>
        </p:nvSpPr>
        <p:spPr bwMode="auto">
          <a:xfrm>
            <a:off x="2408238" y="6248400"/>
            <a:ext cx="406400" cy="361950"/>
          </a:xfrm>
          <a:prstGeom prst="ellipse">
            <a:avLst/>
          </a:prstGeom>
          <a:solidFill>
            <a:srgbClr val="C0C0C0"/>
          </a:solidFill>
          <a:ln w="28575">
            <a:solidFill>
              <a:schemeClr val="tx1"/>
            </a:solidFill>
            <a:round/>
            <a:headEnd/>
            <a:tailEnd/>
          </a:ln>
        </p:spPr>
        <p:txBody>
          <a:bodyPr wrap="none" anchor="ctr"/>
          <a:lstStyle/>
          <a:p>
            <a:pPr eaLnBrk="0" hangingPunct="0"/>
            <a:endParaRPr lang="en-US"/>
          </a:p>
        </p:txBody>
      </p:sp>
      <p:sp>
        <p:nvSpPr>
          <p:cNvPr id="19485" name="Text Box 46"/>
          <p:cNvSpPr txBox="1">
            <a:spLocks noChangeAspect="1" noChangeArrowheads="1"/>
          </p:cNvSpPr>
          <p:nvPr/>
        </p:nvSpPr>
        <p:spPr bwMode="auto">
          <a:xfrm>
            <a:off x="2459038" y="6278563"/>
            <a:ext cx="439544" cy="276999"/>
          </a:xfrm>
          <a:prstGeom prst="rect">
            <a:avLst/>
          </a:prstGeom>
          <a:noFill/>
          <a:ln w="9525">
            <a:noFill/>
            <a:prstDash val="sysDot"/>
            <a:miter lim="800000"/>
            <a:headEnd/>
            <a:tailEnd/>
          </a:ln>
        </p:spPr>
        <p:txBody>
          <a:bodyPr wrap="none">
            <a:spAutoFit/>
          </a:bodyPr>
          <a:lstStyle/>
          <a:p>
            <a:r>
              <a:rPr lang="en-US" sz="1200" dirty="0" smtClean="0">
                <a:latin typeface="Arial" charset="0"/>
              </a:rPr>
              <a:t>R</a:t>
            </a:r>
            <a:r>
              <a:rPr lang="en-US" sz="1200" baseline="-25000" dirty="0" smtClean="0">
                <a:latin typeface="Arial" charset="0"/>
              </a:rPr>
              <a:t>1,1</a:t>
            </a:r>
            <a:endParaRPr lang="en-US" sz="1200" baseline="-25000" dirty="0">
              <a:latin typeface="Arial" charset="0"/>
            </a:endParaRPr>
          </a:p>
        </p:txBody>
      </p:sp>
      <p:sp>
        <p:nvSpPr>
          <p:cNvPr id="19486" name="Oval 47"/>
          <p:cNvSpPr>
            <a:spLocks noChangeAspect="1" noChangeArrowheads="1"/>
          </p:cNvSpPr>
          <p:nvPr/>
        </p:nvSpPr>
        <p:spPr bwMode="auto">
          <a:xfrm>
            <a:off x="4229100" y="6248400"/>
            <a:ext cx="407988" cy="361950"/>
          </a:xfrm>
          <a:prstGeom prst="ellipse">
            <a:avLst/>
          </a:prstGeom>
          <a:solidFill>
            <a:srgbClr val="C0C0C0"/>
          </a:solidFill>
          <a:ln w="28575">
            <a:solidFill>
              <a:schemeClr val="tx1"/>
            </a:solidFill>
            <a:round/>
            <a:headEnd/>
            <a:tailEnd/>
          </a:ln>
        </p:spPr>
        <p:txBody>
          <a:bodyPr wrap="none" anchor="ctr"/>
          <a:lstStyle/>
          <a:p>
            <a:pPr eaLnBrk="0" hangingPunct="0"/>
            <a:endParaRPr lang="en-US"/>
          </a:p>
        </p:txBody>
      </p:sp>
      <p:sp>
        <p:nvSpPr>
          <p:cNvPr id="19487" name="Text Box 48"/>
          <p:cNvSpPr txBox="1">
            <a:spLocks noChangeAspect="1" noChangeArrowheads="1"/>
          </p:cNvSpPr>
          <p:nvPr/>
        </p:nvSpPr>
        <p:spPr bwMode="auto">
          <a:xfrm>
            <a:off x="4275138" y="6248400"/>
            <a:ext cx="404278" cy="276999"/>
          </a:xfrm>
          <a:prstGeom prst="rect">
            <a:avLst/>
          </a:prstGeom>
          <a:noFill/>
          <a:ln w="9525">
            <a:noFill/>
            <a:prstDash val="sysDot"/>
            <a:miter lim="800000"/>
            <a:headEnd/>
            <a:tailEnd/>
          </a:ln>
        </p:spPr>
        <p:txBody>
          <a:bodyPr wrap="none">
            <a:spAutoFit/>
          </a:bodyPr>
          <a:lstStyle/>
          <a:p>
            <a:r>
              <a:rPr lang="en-US" sz="1200" dirty="0" smtClean="0">
                <a:latin typeface="Arial" charset="0"/>
              </a:rPr>
              <a:t>R</a:t>
            </a:r>
            <a:r>
              <a:rPr lang="en-US" sz="1200" baseline="-25000" dirty="0" smtClean="0">
                <a:latin typeface="Arial" charset="0"/>
              </a:rPr>
              <a:t>i,1</a:t>
            </a:r>
            <a:endParaRPr lang="en-US" sz="1200" baseline="-25000" dirty="0">
              <a:latin typeface="Arial" charset="0"/>
            </a:endParaRPr>
          </a:p>
        </p:txBody>
      </p:sp>
      <p:sp>
        <p:nvSpPr>
          <p:cNvPr id="19488" name="Oval 49"/>
          <p:cNvSpPr>
            <a:spLocks noChangeAspect="1" noChangeArrowheads="1"/>
          </p:cNvSpPr>
          <p:nvPr/>
        </p:nvSpPr>
        <p:spPr bwMode="auto">
          <a:xfrm>
            <a:off x="5994400" y="6248400"/>
            <a:ext cx="406400" cy="361950"/>
          </a:xfrm>
          <a:prstGeom prst="ellipse">
            <a:avLst/>
          </a:prstGeom>
          <a:solidFill>
            <a:srgbClr val="C0C0C0"/>
          </a:solidFill>
          <a:ln w="28575">
            <a:solidFill>
              <a:schemeClr val="tx1"/>
            </a:solidFill>
            <a:round/>
            <a:headEnd/>
            <a:tailEnd/>
          </a:ln>
        </p:spPr>
        <p:txBody>
          <a:bodyPr wrap="none" anchor="ctr"/>
          <a:lstStyle/>
          <a:p>
            <a:pPr eaLnBrk="0" hangingPunct="0"/>
            <a:endParaRPr lang="en-US"/>
          </a:p>
        </p:txBody>
      </p:sp>
      <p:sp>
        <p:nvSpPr>
          <p:cNvPr id="19489" name="Oval 51"/>
          <p:cNvSpPr>
            <a:spLocks noChangeAspect="1" noChangeArrowheads="1"/>
          </p:cNvSpPr>
          <p:nvPr/>
        </p:nvSpPr>
        <p:spPr bwMode="auto">
          <a:xfrm>
            <a:off x="2452688" y="4529138"/>
            <a:ext cx="407987"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19490" name="Text Box 52"/>
          <p:cNvSpPr txBox="1">
            <a:spLocks noChangeAspect="1" noChangeArrowheads="1"/>
          </p:cNvSpPr>
          <p:nvPr/>
        </p:nvSpPr>
        <p:spPr bwMode="auto">
          <a:xfrm>
            <a:off x="4338638" y="4572000"/>
            <a:ext cx="335348" cy="276999"/>
          </a:xfrm>
          <a:prstGeom prst="rect">
            <a:avLst/>
          </a:prstGeom>
          <a:noFill/>
          <a:ln w="9525">
            <a:noFill/>
            <a:miter lim="800000"/>
            <a:headEnd/>
            <a:tailEnd/>
          </a:ln>
        </p:spPr>
        <p:txBody>
          <a:bodyPr wrap="none">
            <a:spAutoFit/>
          </a:bodyPr>
          <a:lstStyle/>
          <a:p>
            <a:r>
              <a:rPr lang="en-US" sz="1200" dirty="0" err="1" smtClean="0">
                <a:latin typeface="Arial" charset="0"/>
              </a:rPr>
              <a:t>F’</a:t>
            </a:r>
            <a:r>
              <a:rPr lang="en-US" sz="1200" baseline="-25000" dirty="0" err="1" smtClean="0">
                <a:latin typeface="Arial" charset="0"/>
              </a:rPr>
              <a:t>i</a:t>
            </a:r>
            <a:endParaRPr lang="en-US" sz="1200" baseline="-25000" dirty="0">
              <a:latin typeface="Arial" charset="0"/>
            </a:endParaRPr>
          </a:p>
        </p:txBody>
      </p:sp>
      <p:sp>
        <p:nvSpPr>
          <p:cNvPr id="19491" name="Oval 53"/>
          <p:cNvSpPr>
            <a:spLocks noChangeAspect="1" noChangeArrowheads="1"/>
          </p:cNvSpPr>
          <p:nvPr/>
        </p:nvSpPr>
        <p:spPr bwMode="auto">
          <a:xfrm>
            <a:off x="4257675" y="4529138"/>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19492" name="AutoShape 55"/>
          <p:cNvCxnSpPr>
            <a:cxnSpLocks noChangeAspect="1" noChangeShapeType="1"/>
            <a:stCxn id="19491" idx="6"/>
          </p:cNvCxnSpPr>
          <p:nvPr/>
        </p:nvCxnSpPr>
        <p:spPr bwMode="auto">
          <a:xfrm>
            <a:off x="4676775" y="4710113"/>
            <a:ext cx="646113" cy="0"/>
          </a:xfrm>
          <a:prstGeom prst="straightConnector1">
            <a:avLst/>
          </a:prstGeom>
          <a:noFill/>
          <a:ln w="28575">
            <a:solidFill>
              <a:schemeClr val="tx1"/>
            </a:solidFill>
            <a:round/>
            <a:headEnd/>
            <a:tailEnd type="triangle" w="med" len="med"/>
          </a:ln>
        </p:spPr>
      </p:cxnSp>
      <p:sp>
        <p:nvSpPr>
          <p:cNvPr id="19493" name="Oval 57"/>
          <p:cNvSpPr>
            <a:spLocks noChangeAspect="1" noChangeArrowheads="1"/>
          </p:cNvSpPr>
          <p:nvPr/>
        </p:nvSpPr>
        <p:spPr bwMode="auto">
          <a:xfrm>
            <a:off x="6056313" y="4529138"/>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19494" name="AutoShape 58"/>
          <p:cNvCxnSpPr>
            <a:cxnSpLocks noChangeAspect="1" noChangeShapeType="1"/>
            <a:endCxn id="19493" idx="2"/>
          </p:cNvCxnSpPr>
          <p:nvPr/>
        </p:nvCxnSpPr>
        <p:spPr bwMode="auto">
          <a:xfrm>
            <a:off x="5627688" y="4710113"/>
            <a:ext cx="415925" cy="0"/>
          </a:xfrm>
          <a:prstGeom prst="straightConnector1">
            <a:avLst/>
          </a:prstGeom>
          <a:noFill/>
          <a:ln w="28575">
            <a:solidFill>
              <a:schemeClr val="tx1"/>
            </a:solidFill>
            <a:round/>
            <a:headEnd/>
            <a:tailEnd type="triangle" w="med" len="med"/>
          </a:ln>
        </p:spPr>
      </p:cxnSp>
      <p:sp>
        <p:nvSpPr>
          <p:cNvPr id="19495" name="Text Box 59"/>
          <p:cNvSpPr txBox="1">
            <a:spLocks noChangeAspect="1" noChangeArrowheads="1"/>
          </p:cNvSpPr>
          <p:nvPr/>
        </p:nvSpPr>
        <p:spPr bwMode="auto">
          <a:xfrm>
            <a:off x="5316538" y="4625975"/>
            <a:ext cx="336550" cy="274638"/>
          </a:xfrm>
          <a:prstGeom prst="rect">
            <a:avLst/>
          </a:prstGeom>
          <a:noFill/>
          <a:ln w="9525">
            <a:noFill/>
            <a:miter lim="800000"/>
            <a:headEnd/>
            <a:tailEnd/>
          </a:ln>
        </p:spPr>
        <p:txBody>
          <a:bodyPr wrap="none">
            <a:spAutoFit/>
          </a:bodyPr>
          <a:lstStyle/>
          <a:p>
            <a:r>
              <a:rPr lang="en-US" sz="1200">
                <a:latin typeface="Arial" charset="0"/>
              </a:rPr>
              <a:t>…</a:t>
            </a:r>
          </a:p>
        </p:txBody>
      </p:sp>
      <p:sp>
        <p:nvSpPr>
          <p:cNvPr id="19496" name="Oval 61"/>
          <p:cNvSpPr>
            <a:spLocks noChangeAspect="1" noChangeArrowheads="1"/>
          </p:cNvSpPr>
          <p:nvPr/>
        </p:nvSpPr>
        <p:spPr bwMode="auto">
          <a:xfrm>
            <a:off x="2452688" y="5116513"/>
            <a:ext cx="407987"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19497" name="Text Box 62"/>
          <p:cNvSpPr txBox="1">
            <a:spLocks noChangeAspect="1" noChangeArrowheads="1"/>
          </p:cNvSpPr>
          <p:nvPr/>
        </p:nvSpPr>
        <p:spPr bwMode="auto">
          <a:xfrm>
            <a:off x="4338638" y="5105400"/>
            <a:ext cx="351378" cy="276999"/>
          </a:xfrm>
          <a:prstGeom prst="rect">
            <a:avLst/>
          </a:prstGeom>
          <a:noFill/>
          <a:ln w="9525">
            <a:noFill/>
            <a:miter lim="800000"/>
            <a:headEnd/>
            <a:tailEnd/>
          </a:ln>
        </p:spPr>
        <p:txBody>
          <a:bodyPr wrap="none">
            <a:spAutoFit/>
          </a:bodyPr>
          <a:lstStyle/>
          <a:p>
            <a:r>
              <a:rPr lang="en-US" sz="1200" dirty="0" err="1" smtClean="0">
                <a:latin typeface="Arial" charset="0"/>
              </a:rPr>
              <a:t>H’</a:t>
            </a:r>
            <a:r>
              <a:rPr lang="en-US" sz="1200" baseline="-25000" dirty="0" err="1" smtClean="0">
                <a:latin typeface="Arial" charset="0"/>
              </a:rPr>
              <a:t>i</a:t>
            </a:r>
            <a:endParaRPr lang="en-US" sz="1200" baseline="-25000" dirty="0">
              <a:latin typeface="Arial" charset="0"/>
            </a:endParaRPr>
          </a:p>
        </p:txBody>
      </p:sp>
      <p:sp>
        <p:nvSpPr>
          <p:cNvPr id="19498" name="Oval 63"/>
          <p:cNvSpPr>
            <a:spLocks noChangeAspect="1" noChangeArrowheads="1"/>
          </p:cNvSpPr>
          <p:nvPr/>
        </p:nvSpPr>
        <p:spPr bwMode="auto">
          <a:xfrm>
            <a:off x="4257675" y="5116513"/>
            <a:ext cx="406400"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19499" name="Oval 65"/>
          <p:cNvSpPr>
            <a:spLocks noChangeAspect="1" noChangeArrowheads="1"/>
          </p:cNvSpPr>
          <p:nvPr/>
        </p:nvSpPr>
        <p:spPr bwMode="auto">
          <a:xfrm>
            <a:off x="6056313" y="5116513"/>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19500" name="AutoShape 66"/>
          <p:cNvCxnSpPr>
            <a:cxnSpLocks noChangeAspect="1" noChangeShapeType="1"/>
            <a:stCxn id="19489" idx="4"/>
            <a:endCxn id="19496" idx="0"/>
          </p:cNvCxnSpPr>
          <p:nvPr/>
        </p:nvCxnSpPr>
        <p:spPr bwMode="auto">
          <a:xfrm>
            <a:off x="2655888" y="4899025"/>
            <a:ext cx="0" cy="211138"/>
          </a:xfrm>
          <a:prstGeom prst="straightConnector1">
            <a:avLst/>
          </a:prstGeom>
          <a:noFill/>
          <a:ln w="28575">
            <a:solidFill>
              <a:schemeClr val="tx1"/>
            </a:solidFill>
            <a:round/>
            <a:headEnd/>
            <a:tailEnd type="triangle" w="med" len="med"/>
          </a:ln>
        </p:spPr>
      </p:cxnSp>
      <p:cxnSp>
        <p:nvCxnSpPr>
          <p:cNvPr id="19501" name="AutoShape 67"/>
          <p:cNvCxnSpPr>
            <a:cxnSpLocks noChangeAspect="1" noChangeShapeType="1"/>
            <a:stCxn id="19493" idx="4"/>
            <a:endCxn id="19499" idx="0"/>
          </p:cNvCxnSpPr>
          <p:nvPr/>
        </p:nvCxnSpPr>
        <p:spPr bwMode="auto">
          <a:xfrm>
            <a:off x="6259513" y="4899025"/>
            <a:ext cx="0" cy="211138"/>
          </a:xfrm>
          <a:prstGeom prst="straightConnector1">
            <a:avLst/>
          </a:prstGeom>
          <a:noFill/>
          <a:ln w="28575">
            <a:solidFill>
              <a:schemeClr val="tx1"/>
            </a:solidFill>
            <a:round/>
            <a:headEnd/>
            <a:tailEnd type="triangle" w="med" len="med"/>
          </a:ln>
        </p:spPr>
      </p:cxnSp>
      <p:cxnSp>
        <p:nvCxnSpPr>
          <p:cNvPr id="19502" name="AutoShape 68"/>
          <p:cNvCxnSpPr>
            <a:cxnSpLocks noChangeAspect="1" noChangeShapeType="1"/>
            <a:stCxn id="19491" idx="4"/>
            <a:endCxn id="19498" idx="0"/>
          </p:cNvCxnSpPr>
          <p:nvPr/>
        </p:nvCxnSpPr>
        <p:spPr bwMode="auto">
          <a:xfrm>
            <a:off x="4460875" y="4899025"/>
            <a:ext cx="0" cy="211138"/>
          </a:xfrm>
          <a:prstGeom prst="straightConnector1">
            <a:avLst/>
          </a:prstGeom>
          <a:noFill/>
          <a:ln w="28575">
            <a:solidFill>
              <a:schemeClr val="tx1"/>
            </a:solidFill>
            <a:round/>
            <a:headEnd/>
            <a:tailEnd type="triangle" w="med" len="med"/>
          </a:ln>
        </p:spPr>
      </p:cxnSp>
      <p:cxnSp>
        <p:nvCxnSpPr>
          <p:cNvPr id="19503" name="AutoShape 69"/>
          <p:cNvCxnSpPr>
            <a:cxnSpLocks noChangeAspect="1" noChangeShapeType="1"/>
            <a:stCxn id="19496" idx="6"/>
            <a:endCxn id="19476" idx="0"/>
          </p:cNvCxnSpPr>
          <p:nvPr/>
        </p:nvCxnSpPr>
        <p:spPr bwMode="auto">
          <a:xfrm>
            <a:off x="2867025" y="5297488"/>
            <a:ext cx="179388" cy="355600"/>
          </a:xfrm>
          <a:prstGeom prst="curvedConnector2">
            <a:avLst/>
          </a:prstGeom>
          <a:noFill/>
          <a:ln w="28575">
            <a:solidFill>
              <a:schemeClr val="tx1"/>
            </a:solidFill>
            <a:round/>
            <a:headEnd/>
            <a:tailEnd type="triangle" w="med" len="med"/>
          </a:ln>
        </p:spPr>
      </p:cxnSp>
      <p:cxnSp>
        <p:nvCxnSpPr>
          <p:cNvPr id="19504" name="AutoShape 70"/>
          <p:cNvCxnSpPr>
            <a:cxnSpLocks noChangeAspect="1" noChangeShapeType="1"/>
            <a:stCxn id="19469" idx="6"/>
            <a:endCxn id="19476" idx="0"/>
          </p:cNvCxnSpPr>
          <p:nvPr/>
        </p:nvCxnSpPr>
        <p:spPr bwMode="auto">
          <a:xfrm>
            <a:off x="2867025" y="4167188"/>
            <a:ext cx="179388" cy="1485900"/>
          </a:xfrm>
          <a:prstGeom prst="curvedConnector2">
            <a:avLst/>
          </a:prstGeom>
          <a:noFill/>
          <a:ln w="28575">
            <a:solidFill>
              <a:schemeClr val="tx1"/>
            </a:solidFill>
            <a:round/>
            <a:headEnd/>
            <a:tailEnd type="triangle" w="med" len="med"/>
          </a:ln>
        </p:spPr>
      </p:cxnSp>
      <p:cxnSp>
        <p:nvCxnSpPr>
          <p:cNvPr id="19505" name="AutoShape 71"/>
          <p:cNvCxnSpPr>
            <a:cxnSpLocks noChangeAspect="1" noChangeShapeType="1"/>
            <a:stCxn id="19498" idx="6"/>
            <a:endCxn id="19478" idx="0"/>
          </p:cNvCxnSpPr>
          <p:nvPr/>
        </p:nvCxnSpPr>
        <p:spPr bwMode="auto">
          <a:xfrm>
            <a:off x="4672013" y="5297488"/>
            <a:ext cx="179387" cy="355600"/>
          </a:xfrm>
          <a:prstGeom prst="curvedConnector2">
            <a:avLst/>
          </a:prstGeom>
          <a:noFill/>
          <a:ln w="28575">
            <a:solidFill>
              <a:schemeClr val="tx1"/>
            </a:solidFill>
            <a:round/>
            <a:headEnd/>
            <a:tailEnd type="triangle" w="med" len="med"/>
          </a:ln>
        </p:spPr>
      </p:cxnSp>
      <p:cxnSp>
        <p:nvCxnSpPr>
          <p:cNvPr id="19506" name="AutoShape 72"/>
          <p:cNvCxnSpPr>
            <a:cxnSpLocks noChangeAspect="1" noChangeShapeType="1"/>
            <a:stCxn id="19471" idx="6"/>
            <a:endCxn id="19478" idx="0"/>
          </p:cNvCxnSpPr>
          <p:nvPr/>
        </p:nvCxnSpPr>
        <p:spPr bwMode="auto">
          <a:xfrm>
            <a:off x="4672013" y="4167188"/>
            <a:ext cx="179387" cy="1485900"/>
          </a:xfrm>
          <a:prstGeom prst="curvedConnector2">
            <a:avLst/>
          </a:prstGeom>
          <a:noFill/>
          <a:ln w="28575">
            <a:solidFill>
              <a:schemeClr val="tx1"/>
            </a:solidFill>
            <a:round/>
            <a:headEnd/>
            <a:tailEnd type="triangle" w="med" len="med"/>
          </a:ln>
        </p:spPr>
      </p:cxnSp>
      <p:cxnSp>
        <p:nvCxnSpPr>
          <p:cNvPr id="19507" name="AutoShape 73"/>
          <p:cNvCxnSpPr>
            <a:cxnSpLocks noChangeAspect="1" noChangeShapeType="1"/>
            <a:stCxn id="19499" idx="6"/>
            <a:endCxn id="19479" idx="0"/>
          </p:cNvCxnSpPr>
          <p:nvPr/>
        </p:nvCxnSpPr>
        <p:spPr bwMode="auto">
          <a:xfrm>
            <a:off x="6470650" y="5297488"/>
            <a:ext cx="179388" cy="355600"/>
          </a:xfrm>
          <a:prstGeom prst="curvedConnector2">
            <a:avLst/>
          </a:prstGeom>
          <a:noFill/>
          <a:ln w="28575">
            <a:solidFill>
              <a:schemeClr val="tx1"/>
            </a:solidFill>
            <a:round/>
            <a:headEnd/>
            <a:tailEnd type="triangle" w="med" len="med"/>
          </a:ln>
        </p:spPr>
      </p:cxnSp>
      <p:cxnSp>
        <p:nvCxnSpPr>
          <p:cNvPr id="19508" name="AutoShape 74"/>
          <p:cNvCxnSpPr>
            <a:cxnSpLocks noChangeAspect="1" noChangeShapeType="1"/>
            <a:stCxn id="19472" idx="6"/>
            <a:endCxn id="19479" idx="0"/>
          </p:cNvCxnSpPr>
          <p:nvPr/>
        </p:nvCxnSpPr>
        <p:spPr bwMode="auto">
          <a:xfrm>
            <a:off x="6470650" y="4167188"/>
            <a:ext cx="179388" cy="1485900"/>
          </a:xfrm>
          <a:prstGeom prst="curvedConnector2">
            <a:avLst/>
          </a:prstGeom>
          <a:noFill/>
          <a:ln w="28575">
            <a:solidFill>
              <a:schemeClr val="tx1"/>
            </a:solidFill>
            <a:round/>
            <a:headEnd/>
            <a:tailEnd type="triangle" w="med" len="med"/>
          </a:ln>
        </p:spPr>
      </p:cxnSp>
      <p:sp>
        <p:nvSpPr>
          <p:cNvPr id="19509" name="Oval 75"/>
          <p:cNvSpPr>
            <a:spLocks noChangeAspect="1" noChangeArrowheads="1"/>
          </p:cNvSpPr>
          <p:nvPr/>
        </p:nvSpPr>
        <p:spPr bwMode="auto">
          <a:xfrm>
            <a:off x="3313113" y="6248400"/>
            <a:ext cx="406400" cy="361950"/>
          </a:xfrm>
          <a:prstGeom prst="ellipse">
            <a:avLst/>
          </a:prstGeom>
          <a:solidFill>
            <a:srgbClr val="C0C0C0"/>
          </a:solidFill>
          <a:ln w="28575">
            <a:solidFill>
              <a:schemeClr val="tx1"/>
            </a:solidFill>
            <a:round/>
            <a:headEnd/>
            <a:tailEnd/>
          </a:ln>
        </p:spPr>
        <p:txBody>
          <a:bodyPr wrap="none" anchor="ctr"/>
          <a:lstStyle/>
          <a:p>
            <a:pPr eaLnBrk="0" hangingPunct="0"/>
            <a:endParaRPr lang="en-US"/>
          </a:p>
        </p:txBody>
      </p:sp>
      <p:sp>
        <p:nvSpPr>
          <p:cNvPr id="19510" name="Text Box 76"/>
          <p:cNvSpPr txBox="1">
            <a:spLocks noChangeAspect="1" noChangeArrowheads="1"/>
          </p:cNvSpPr>
          <p:nvPr/>
        </p:nvSpPr>
        <p:spPr bwMode="auto">
          <a:xfrm>
            <a:off x="3276600" y="6248400"/>
            <a:ext cx="433132" cy="276999"/>
          </a:xfrm>
          <a:prstGeom prst="rect">
            <a:avLst/>
          </a:prstGeom>
          <a:noFill/>
          <a:ln w="9525">
            <a:noFill/>
            <a:prstDash val="sysDot"/>
            <a:miter lim="800000"/>
            <a:headEnd/>
            <a:tailEnd/>
          </a:ln>
        </p:spPr>
        <p:txBody>
          <a:bodyPr wrap="none">
            <a:spAutoFit/>
          </a:bodyPr>
          <a:lstStyle/>
          <a:p>
            <a:r>
              <a:rPr lang="en-US" sz="1200" dirty="0" smtClean="0">
                <a:latin typeface="Arial" charset="0"/>
              </a:rPr>
              <a:t>R</a:t>
            </a:r>
            <a:r>
              <a:rPr lang="en-US" sz="1200" baseline="-25000" dirty="0" smtClean="0">
                <a:latin typeface="Arial" charset="0"/>
              </a:rPr>
              <a:t>1,c</a:t>
            </a:r>
            <a:endParaRPr lang="en-US" sz="1200" baseline="-25000" dirty="0">
              <a:latin typeface="Arial" charset="0"/>
            </a:endParaRPr>
          </a:p>
        </p:txBody>
      </p:sp>
      <p:cxnSp>
        <p:nvCxnSpPr>
          <p:cNvPr id="19511" name="AutoShape 77"/>
          <p:cNvCxnSpPr>
            <a:cxnSpLocks noChangeAspect="1" noChangeShapeType="1"/>
            <a:stCxn id="19476" idx="4"/>
            <a:endCxn id="19509" idx="0"/>
          </p:cNvCxnSpPr>
          <p:nvPr/>
        </p:nvCxnSpPr>
        <p:spPr bwMode="auto">
          <a:xfrm>
            <a:off x="3046413" y="6029325"/>
            <a:ext cx="469900" cy="209550"/>
          </a:xfrm>
          <a:prstGeom prst="straightConnector1">
            <a:avLst/>
          </a:prstGeom>
          <a:noFill/>
          <a:ln w="28575">
            <a:solidFill>
              <a:schemeClr val="tx1"/>
            </a:solidFill>
            <a:round/>
            <a:headEnd/>
            <a:tailEnd type="triangle" w="med" len="med"/>
          </a:ln>
        </p:spPr>
      </p:cxnSp>
      <p:sp>
        <p:nvSpPr>
          <p:cNvPr id="19512" name="Text Box 78"/>
          <p:cNvSpPr txBox="1">
            <a:spLocks noChangeAspect="1" noChangeArrowheads="1"/>
          </p:cNvSpPr>
          <p:nvPr/>
        </p:nvSpPr>
        <p:spPr bwMode="auto">
          <a:xfrm>
            <a:off x="4767263" y="6365875"/>
            <a:ext cx="336550" cy="274638"/>
          </a:xfrm>
          <a:prstGeom prst="rect">
            <a:avLst/>
          </a:prstGeom>
          <a:noFill/>
          <a:ln w="9525">
            <a:noFill/>
            <a:miter lim="800000"/>
            <a:headEnd/>
            <a:tailEnd/>
          </a:ln>
        </p:spPr>
        <p:txBody>
          <a:bodyPr wrap="none">
            <a:spAutoFit/>
          </a:bodyPr>
          <a:lstStyle/>
          <a:p>
            <a:r>
              <a:rPr lang="en-US" sz="1200">
                <a:latin typeface="Arial" charset="0"/>
              </a:rPr>
              <a:t>…</a:t>
            </a:r>
          </a:p>
        </p:txBody>
      </p:sp>
      <p:sp>
        <p:nvSpPr>
          <p:cNvPr id="19513" name="Oval 79"/>
          <p:cNvSpPr>
            <a:spLocks noChangeAspect="1" noChangeArrowheads="1"/>
          </p:cNvSpPr>
          <p:nvPr/>
        </p:nvSpPr>
        <p:spPr bwMode="auto">
          <a:xfrm>
            <a:off x="5146675" y="6240463"/>
            <a:ext cx="406400" cy="361950"/>
          </a:xfrm>
          <a:prstGeom prst="ellipse">
            <a:avLst/>
          </a:prstGeom>
          <a:solidFill>
            <a:srgbClr val="C0C0C0"/>
          </a:solidFill>
          <a:ln w="28575">
            <a:solidFill>
              <a:schemeClr val="tx1"/>
            </a:solidFill>
            <a:round/>
            <a:headEnd/>
            <a:tailEnd/>
          </a:ln>
        </p:spPr>
        <p:txBody>
          <a:bodyPr wrap="none" anchor="ctr"/>
          <a:lstStyle/>
          <a:p>
            <a:pPr eaLnBrk="0" hangingPunct="0"/>
            <a:endParaRPr lang="en-US"/>
          </a:p>
        </p:txBody>
      </p:sp>
      <p:sp>
        <p:nvSpPr>
          <p:cNvPr id="19514" name="Text Box 80"/>
          <p:cNvSpPr txBox="1">
            <a:spLocks noChangeAspect="1" noChangeArrowheads="1"/>
          </p:cNvSpPr>
          <p:nvPr/>
        </p:nvSpPr>
        <p:spPr bwMode="auto">
          <a:xfrm>
            <a:off x="5180013" y="6248400"/>
            <a:ext cx="397866" cy="276999"/>
          </a:xfrm>
          <a:prstGeom prst="rect">
            <a:avLst/>
          </a:prstGeom>
          <a:noFill/>
          <a:ln w="9525">
            <a:noFill/>
            <a:prstDash val="sysDot"/>
            <a:miter lim="800000"/>
            <a:headEnd/>
            <a:tailEnd/>
          </a:ln>
        </p:spPr>
        <p:txBody>
          <a:bodyPr wrap="none">
            <a:spAutoFit/>
          </a:bodyPr>
          <a:lstStyle/>
          <a:p>
            <a:r>
              <a:rPr lang="en-US" sz="1200" dirty="0" err="1" smtClean="0">
                <a:latin typeface="Arial" charset="0"/>
              </a:rPr>
              <a:t>R</a:t>
            </a:r>
            <a:r>
              <a:rPr lang="en-US" sz="1200" baseline="-25000" dirty="0" err="1" smtClean="0">
                <a:latin typeface="Arial" charset="0"/>
              </a:rPr>
              <a:t>i,c</a:t>
            </a:r>
            <a:endParaRPr lang="en-US" sz="1200" baseline="-25000" dirty="0">
              <a:latin typeface="Arial" charset="0"/>
            </a:endParaRPr>
          </a:p>
        </p:txBody>
      </p:sp>
      <p:cxnSp>
        <p:nvCxnSpPr>
          <p:cNvPr id="19515" name="AutoShape 81"/>
          <p:cNvCxnSpPr>
            <a:cxnSpLocks noChangeAspect="1" noChangeShapeType="1"/>
            <a:stCxn id="19478" idx="4"/>
            <a:endCxn id="19513" idx="0"/>
          </p:cNvCxnSpPr>
          <p:nvPr/>
        </p:nvCxnSpPr>
        <p:spPr bwMode="auto">
          <a:xfrm>
            <a:off x="4851400" y="6029325"/>
            <a:ext cx="498475" cy="203200"/>
          </a:xfrm>
          <a:prstGeom prst="straightConnector1">
            <a:avLst/>
          </a:prstGeom>
          <a:noFill/>
          <a:ln w="28575">
            <a:solidFill>
              <a:schemeClr val="tx1"/>
            </a:solidFill>
            <a:round/>
            <a:headEnd/>
            <a:tailEnd type="triangle" w="med" len="med"/>
          </a:ln>
        </p:spPr>
      </p:cxnSp>
      <p:sp>
        <p:nvSpPr>
          <p:cNvPr id="19516" name="Oval 82"/>
          <p:cNvSpPr>
            <a:spLocks noChangeAspect="1" noChangeArrowheads="1"/>
          </p:cNvSpPr>
          <p:nvPr/>
        </p:nvSpPr>
        <p:spPr bwMode="auto">
          <a:xfrm>
            <a:off x="6989763" y="6248400"/>
            <a:ext cx="406400" cy="361950"/>
          </a:xfrm>
          <a:prstGeom prst="ellipse">
            <a:avLst/>
          </a:prstGeom>
          <a:solidFill>
            <a:srgbClr val="C0C0C0"/>
          </a:solidFill>
          <a:ln w="28575">
            <a:solidFill>
              <a:schemeClr val="tx1"/>
            </a:solidFill>
            <a:round/>
            <a:headEnd/>
            <a:tailEnd/>
          </a:ln>
        </p:spPr>
        <p:txBody>
          <a:bodyPr wrap="none" anchor="ctr"/>
          <a:lstStyle/>
          <a:p>
            <a:pPr eaLnBrk="0" hangingPunct="0"/>
            <a:endParaRPr lang="en-US"/>
          </a:p>
        </p:txBody>
      </p:sp>
      <p:cxnSp>
        <p:nvCxnSpPr>
          <p:cNvPr id="19517" name="AutoShape 83"/>
          <p:cNvCxnSpPr>
            <a:cxnSpLocks noChangeAspect="1" noChangeShapeType="1"/>
            <a:stCxn id="19479" idx="4"/>
            <a:endCxn id="19516" idx="0"/>
          </p:cNvCxnSpPr>
          <p:nvPr/>
        </p:nvCxnSpPr>
        <p:spPr bwMode="auto">
          <a:xfrm>
            <a:off x="6650038" y="6029325"/>
            <a:ext cx="542925" cy="209550"/>
          </a:xfrm>
          <a:prstGeom prst="straightConnector1">
            <a:avLst/>
          </a:prstGeom>
          <a:noFill/>
          <a:ln w="28575">
            <a:solidFill>
              <a:schemeClr val="tx1"/>
            </a:solidFill>
            <a:round/>
            <a:headEnd/>
            <a:tailEnd type="triangle" w="med" len="med"/>
          </a:ln>
        </p:spPr>
      </p:cxnSp>
      <p:sp>
        <p:nvSpPr>
          <p:cNvPr id="19518" name="Text Box 84"/>
          <p:cNvSpPr txBox="1">
            <a:spLocks noChangeAspect="1" noChangeArrowheads="1"/>
          </p:cNvSpPr>
          <p:nvPr/>
        </p:nvSpPr>
        <p:spPr bwMode="auto">
          <a:xfrm>
            <a:off x="6608763" y="6365875"/>
            <a:ext cx="336550" cy="274638"/>
          </a:xfrm>
          <a:prstGeom prst="rect">
            <a:avLst/>
          </a:prstGeom>
          <a:noFill/>
          <a:ln w="9525">
            <a:noFill/>
            <a:miter lim="800000"/>
            <a:headEnd/>
            <a:tailEnd/>
          </a:ln>
        </p:spPr>
        <p:txBody>
          <a:bodyPr wrap="none">
            <a:spAutoFit/>
          </a:bodyPr>
          <a:lstStyle/>
          <a:p>
            <a:r>
              <a:rPr lang="en-US" sz="1200">
                <a:latin typeface="Arial" charset="0"/>
              </a:rPr>
              <a:t>…</a:t>
            </a:r>
          </a:p>
        </p:txBody>
      </p:sp>
      <p:sp>
        <p:nvSpPr>
          <p:cNvPr id="19521" name="Text Box 87"/>
          <p:cNvSpPr txBox="1">
            <a:spLocks noChangeAspect="1" noChangeArrowheads="1"/>
          </p:cNvSpPr>
          <p:nvPr/>
        </p:nvSpPr>
        <p:spPr bwMode="auto">
          <a:xfrm>
            <a:off x="3492500" y="6380163"/>
            <a:ext cx="233363" cy="198437"/>
          </a:xfrm>
          <a:prstGeom prst="rect">
            <a:avLst/>
          </a:prstGeom>
          <a:noFill/>
          <a:ln w="9525">
            <a:noFill/>
            <a:miter lim="800000"/>
            <a:headEnd/>
            <a:tailEnd/>
          </a:ln>
        </p:spPr>
        <p:txBody>
          <a:bodyPr wrap="none">
            <a:spAutoFit/>
          </a:bodyPr>
          <a:lstStyle/>
          <a:p>
            <a:r>
              <a:rPr lang="en-US" sz="700">
                <a:latin typeface="Arial" charset="0"/>
              </a:rPr>
              <a:t>1</a:t>
            </a:r>
          </a:p>
        </p:txBody>
      </p:sp>
      <p:sp>
        <p:nvSpPr>
          <p:cNvPr id="19522" name="Text Box 88"/>
          <p:cNvSpPr txBox="1">
            <a:spLocks noChangeAspect="1" noChangeArrowheads="1"/>
          </p:cNvSpPr>
          <p:nvPr/>
        </p:nvSpPr>
        <p:spPr bwMode="auto">
          <a:xfrm>
            <a:off x="5334000" y="6477000"/>
            <a:ext cx="203200" cy="198438"/>
          </a:xfrm>
          <a:prstGeom prst="rect">
            <a:avLst/>
          </a:prstGeom>
          <a:noFill/>
          <a:ln w="9525">
            <a:noFill/>
            <a:miter lim="800000"/>
            <a:headEnd/>
            <a:tailEnd/>
          </a:ln>
        </p:spPr>
        <p:txBody>
          <a:bodyPr wrap="none">
            <a:spAutoFit/>
          </a:bodyPr>
          <a:lstStyle/>
          <a:p>
            <a:r>
              <a:rPr lang="en-US" sz="700">
                <a:latin typeface="Arial" charset="0"/>
              </a:rPr>
              <a:t>i</a:t>
            </a:r>
          </a:p>
        </p:txBody>
      </p:sp>
      <p:sp>
        <p:nvSpPr>
          <p:cNvPr id="19523" name="Text Box 89"/>
          <p:cNvSpPr txBox="1">
            <a:spLocks noChangeAspect="1" noChangeArrowheads="1"/>
          </p:cNvSpPr>
          <p:nvPr/>
        </p:nvSpPr>
        <p:spPr bwMode="auto">
          <a:xfrm>
            <a:off x="7237413" y="6451600"/>
            <a:ext cx="233362" cy="198438"/>
          </a:xfrm>
          <a:prstGeom prst="rect">
            <a:avLst/>
          </a:prstGeom>
          <a:noFill/>
          <a:ln w="9525">
            <a:noFill/>
            <a:miter lim="800000"/>
            <a:headEnd/>
            <a:tailEnd/>
          </a:ln>
        </p:spPr>
        <p:txBody>
          <a:bodyPr wrap="none">
            <a:spAutoFit/>
          </a:bodyPr>
          <a:lstStyle/>
          <a:p>
            <a:r>
              <a:rPr lang="en-US" sz="700">
                <a:latin typeface="Arial" charset="0"/>
              </a:rPr>
              <a:t>n</a:t>
            </a:r>
          </a:p>
        </p:txBody>
      </p:sp>
      <p:cxnSp>
        <p:nvCxnSpPr>
          <p:cNvPr id="19524" name="AutoShape 90"/>
          <p:cNvCxnSpPr>
            <a:cxnSpLocks noChangeAspect="1" noChangeShapeType="1"/>
          </p:cNvCxnSpPr>
          <p:nvPr/>
        </p:nvCxnSpPr>
        <p:spPr bwMode="auto">
          <a:xfrm>
            <a:off x="2895600" y="3586163"/>
            <a:ext cx="646113" cy="1587"/>
          </a:xfrm>
          <a:prstGeom prst="straightConnector1">
            <a:avLst/>
          </a:prstGeom>
          <a:noFill/>
          <a:ln w="28575">
            <a:solidFill>
              <a:schemeClr val="tx1"/>
            </a:solidFill>
            <a:round/>
            <a:headEnd/>
            <a:tailEnd type="triangle" w="med" len="med"/>
          </a:ln>
        </p:spPr>
      </p:cxnSp>
      <p:cxnSp>
        <p:nvCxnSpPr>
          <p:cNvPr id="19525" name="AutoShape 91"/>
          <p:cNvCxnSpPr>
            <a:cxnSpLocks noChangeAspect="1" noChangeShapeType="1"/>
          </p:cNvCxnSpPr>
          <p:nvPr/>
        </p:nvCxnSpPr>
        <p:spPr bwMode="auto">
          <a:xfrm>
            <a:off x="3846513" y="3586163"/>
            <a:ext cx="415925" cy="0"/>
          </a:xfrm>
          <a:prstGeom prst="straightConnector1">
            <a:avLst/>
          </a:prstGeom>
          <a:noFill/>
          <a:ln w="28575">
            <a:solidFill>
              <a:schemeClr val="tx1"/>
            </a:solidFill>
            <a:round/>
            <a:headEnd/>
            <a:tailEnd type="triangle" w="med" len="med"/>
          </a:ln>
        </p:spPr>
      </p:cxnSp>
      <p:sp>
        <p:nvSpPr>
          <p:cNvPr id="19526" name="Text Box 92"/>
          <p:cNvSpPr txBox="1">
            <a:spLocks noChangeAspect="1" noChangeArrowheads="1"/>
          </p:cNvSpPr>
          <p:nvPr/>
        </p:nvSpPr>
        <p:spPr bwMode="auto">
          <a:xfrm>
            <a:off x="3535363" y="3502025"/>
            <a:ext cx="336550" cy="274638"/>
          </a:xfrm>
          <a:prstGeom prst="rect">
            <a:avLst/>
          </a:prstGeom>
          <a:noFill/>
          <a:ln w="9525">
            <a:noFill/>
            <a:miter lim="800000"/>
            <a:headEnd/>
            <a:tailEnd/>
          </a:ln>
        </p:spPr>
        <p:txBody>
          <a:bodyPr wrap="none">
            <a:spAutoFit/>
          </a:bodyPr>
          <a:lstStyle/>
          <a:p>
            <a:r>
              <a:rPr lang="en-US" sz="1200">
                <a:latin typeface="Arial" charset="0"/>
              </a:rPr>
              <a:t>…</a:t>
            </a:r>
          </a:p>
        </p:txBody>
      </p:sp>
      <p:cxnSp>
        <p:nvCxnSpPr>
          <p:cNvPr id="19527" name="AutoShape 93"/>
          <p:cNvCxnSpPr>
            <a:cxnSpLocks noChangeAspect="1" noChangeShapeType="1"/>
          </p:cNvCxnSpPr>
          <p:nvPr/>
        </p:nvCxnSpPr>
        <p:spPr bwMode="auto">
          <a:xfrm>
            <a:off x="2895600" y="4729163"/>
            <a:ext cx="646113" cy="0"/>
          </a:xfrm>
          <a:prstGeom prst="straightConnector1">
            <a:avLst/>
          </a:prstGeom>
          <a:noFill/>
          <a:ln w="28575">
            <a:solidFill>
              <a:schemeClr val="tx1"/>
            </a:solidFill>
            <a:round/>
            <a:headEnd/>
            <a:tailEnd type="triangle" w="med" len="med"/>
          </a:ln>
        </p:spPr>
      </p:cxnSp>
      <p:cxnSp>
        <p:nvCxnSpPr>
          <p:cNvPr id="19528" name="AutoShape 94"/>
          <p:cNvCxnSpPr>
            <a:cxnSpLocks noChangeAspect="1" noChangeShapeType="1"/>
          </p:cNvCxnSpPr>
          <p:nvPr/>
        </p:nvCxnSpPr>
        <p:spPr bwMode="auto">
          <a:xfrm>
            <a:off x="3846513" y="4729163"/>
            <a:ext cx="415925" cy="0"/>
          </a:xfrm>
          <a:prstGeom prst="straightConnector1">
            <a:avLst/>
          </a:prstGeom>
          <a:noFill/>
          <a:ln w="28575">
            <a:solidFill>
              <a:schemeClr val="tx1"/>
            </a:solidFill>
            <a:round/>
            <a:headEnd/>
            <a:tailEnd type="triangle" w="med" len="med"/>
          </a:ln>
        </p:spPr>
      </p:cxnSp>
      <p:sp>
        <p:nvSpPr>
          <p:cNvPr id="19529" name="Text Box 95"/>
          <p:cNvSpPr txBox="1">
            <a:spLocks noChangeAspect="1" noChangeArrowheads="1"/>
          </p:cNvSpPr>
          <p:nvPr/>
        </p:nvSpPr>
        <p:spPr bwMode="auto">
          <a:xfrm>
            <a:off x="3535363" y="4645025"/>
            <a:ext cx="336550" cy="274638"/>
          </a:xfrm>
          <a:prstGeom prst="rect">
            <a:avLst/>
          </a:prstGeom>
          <a:noFill/>
          <a:ln w="9525">
            <a:noFill/>
            <a:miter lim="800000"/>
            <a:headEnd/>
            <a:tailEnd/>
          </a:ln>
        </p:spPr>
        <p:txBody>
          <a:bodyPr wrap="none">
            <a:spAutoFit/>
          </a:bodyPr>
          <a:lstStyle/>
          <a:p>
            <a:r>
              <a:rPr lang="en-US" sz="1200">
                <a:latin typeface="Arial" charset="0"/>
              </a:rPr>
              <a:t>…</a:t>
            </a:r>
          </a:p>
        </p:txBody>
      </p:sp>
      <p:sp>
        <p:nvSpPr>
          <p:cNvPr id="74" name="Slide Number Placeholder 73"/>
          <p:cNvSpPr>
            <a:spLocks noGrp="1"/>
          </p:cNvSpPr>
          <p:nvPr>
            <p:ph type="sldNum" sz="quarter" idx="12"/>
          </p:nvPr>
        </p:nvSpPr>
        <p:spPr>
          <a:xfrm>
            <a:off x="7848600" y="6243638"/>
            <a:ext cx="1098550" cy="457200"/>
          </a:xfrm>
        </p:spPr>
        <p:txBody>
          <a:bodyPr/>
          <a:lstStyle/>
          <a:p>
            <a:pPr>
              <a:defRPr/>
            </a:pPr>
            <a:fld id="{193C4F32-5F53-4DA8-A041-9089F3E61399}" type="slidenum">
              <a:rPr lang="en-US" smtClean="0"/>
              <a:pPr>
                <a:defRPr/>
              </a:pPr>
              <a:t>57</a:t>
            </a:fld>
            <a:endParaRPr lang="en-US" dirty="0"/>
          </a:p>
        </p:txBody>
      </p:sp>
      <p:sp>
        <p:nvSpPr>
          <p:cNvPr id="75" name="Text Box 64"/>
          <p:cNvSpPr txBox="1">
            <a:spLocks noChangeAspect="1" noChangeArrowheads="1"/>
          </p:cNvSpPr>
          <p:nvPr/>
        </p:nvSpPr>
        <p:spPr bwMode="auto">
          <a:xfrm>
            <a:off x="7010400" y="6324600"/>
            <a:ext cx="430213" cy="274638"/>
          </a:xfrm>
          <a:prstGeom prst="rect">
            <a:avLst/>
          </a:prstGeom>
          <a:noFill/>
          <a:ln w="9525">
            <a:noFill/>
            <a:prstDash val="sysDot"/>
            <a:miter lim="800000"/>
            <a:headEnd/>
            <a:tailEnd/>
          </a:ln>
        </p:spPr>
        <p:txBody>
          <a:bodyPr wrap="none">
            <a:spAutoFit/>
          </a:bodyPr>
          <a:lstStyle/>
          <a:p>
            <a:r>
              <a:rPr lang="en-US" sz="1200" dirty="0" err="1">
                <a:latin typeface="Arial" charset="0"/>
              </a:rPr>
              <a:t>R</a:t>
            </a:r>
            <a:r>
              <a:rPr lang="en-US" sz="1200" baseline="-25000" dirty="0" err="1">
                <a:latin typeface="Arial" charset="0"/>
              </a:rPr>
              <a:t>n,c</a:t>
            </a:r>
            <a:endParaRPr lang="en-US" sz="1200" baseline="-25000" dirty="0">
              <a:latin typeface="Arial" charset="0"/>
            </a:endParaRPr>
          </a:p>
        </p:txBody>
      </p:sp>
      <p:sp>
        <p:nvSpPr>
          <p:cNvPr id="76" name="Text Box 63"/>
          <p:cNvSpPr txBox="1">
            <a:spLocks noChangeAspect="1" noChangeArrowheads="1"/>
          </p:cNvSpPr>
          <p:nvPr/>
        </p:nvSpPr>
        <p:spPr bwMode="auto">
          <a:xfrm>
            <a:off x="6019800" y="6324600"/>
            <a:ext cx="436563" cy="274638"/>
          </a:xfrm>
          <a:prstGeom prst="rect">
            <a:avLst/>
          </a:prstGeom>
          <a:noFill/>
          <a:ln w="9525">
            <a:noFill/>
            <a:prstDash val="sysDot"/>
            <a:miter lim="800000"/>
            <a:headEnd/>
            <a:tailEnd/>
          </a:ln>
        </p:spPr>
        <p:txBody>
          <a:bodyPr wrap="none">
            <a:spAutoFit/>
          </a:bodyPr>
          <a:lstStyle/>
          <a:p>
            <a:r>
              <a:rPr lang="en-US" sz="1200" dirty="0">
                <a:latin typeface="Arial" charset="0"/>
              </a:rPr>
              <a:t>R</a:t>
            </a:r>
            <a:r>
              <a:rPr lang="en-US" sz="1200" baseline="-25000" dirty="0">
                <a:latin typeface="Arial" charset="0"/>
              </a:rPr>
              <a:t>n,1</a:t>
            </a:r>
          </a:p>
        </p:txBody>
      </p:sp>
      <p:graphicFrame>
        <p:nvGraphicFramePr>
          <p:cNvPr id="2" name="Object 4"/>
          <p:cNvGraphicFramePr>
            <a:graphicFrameLocks noChangeAspect="1"/>
          </p:cNvGraphicFramePr>
          <p:nvPr/>
        </p:nvGraphicFramePr>
        <p:xfrm>
          <a:off x="709613" y="2252663"/>
          <a:ext cx="7423150" cy="723900"/>
        </p:xfrm>
        <a:graphic>
          <a:graphicData uri="http://schemas.openxmlformats.org/presentationml/2006/ole">
            <p:oleObj spid="_x0000_s19459" name="Equation" r:id="rId5" imgW="3327120" imgH="304560" progId="Equation.3">
              <p:embed/>
            </p:oleObj>
          </a:graphicData>
        </a:graphic>
      </p:graphicFrame>
      <p:pic>
        <p:nvPicPr>
          <p:cNvPr id="77" name="Kennedy_V3.pptx501.wav">
            <a:hlinkClick r:id="" action="ppaction://media"/>
          </p:cNvPr>
          <p:cNvPicPr>
            <a:picLocks noRot="1" noChangeAspect="1"/>
          </p:cNvPicPr>
          <p:nvPr>
            <a:audioFile r:link="rId2"/>
          </p:nvPr>
        </p:nvPicPr>
        <p:blipFill>
          <a:blip r:embed="rId6" cstate="print"/>
          <a:stretch>
            <a:fillRect/>
          </a:stretch>
        </p:blipFill>
        <p:spPr>
          <a:xfrm>
            <a:off x="8696325" y="6410325"/>
            <a:ext cx="304800" cy="304800"/>
          </a:xfrm>
          <a:prstGeom prst="rect">
            <a:avLst/>
          </a:prstGeom>
        </p:spPr>
      </p:pic>
    </p:spTree>
  </p:cSld>
  <p:clrMapOvr>
    <a:masterClrMapping/>
  </p:clrMapOvr>
  <p:transition advTm="272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7"/>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54" name="Freeform 74"/>
          <p:cNvSpPr>
            <a:spLocks/>
          </p:cNvSpPr>
          <p:nvPr/>
        </p:nvSpPr>
        <p:spPr bwMode="auto">
          <a:xfrm>
            <a:off x="1752600" y="2819400"/>
            <a:ext cx="3683000" cy="4102100"/>
          </a:xfrm>
          <a:custGeom>
            <a:avLst/>
            <a:gdLst>
              <a:gd name="T0" fmla="*/ 2147483647 w 2320"/>
              <a:gd name="T1" fmla="*/ 2147483647 h 2584"/>
              <a:gd name="T2" fmla="*/ 2147483647 w 2320"/>
              <a:gd name="T3" fmla="*/ 2147483647 h 2584"/>
              <a:gd name="T4" fmla="*/ 2147483647 w 2320"/>
              <a:gd name="T5" fmla="*/ 2147483647 h 2584"/>
              <a:gd name="T6" fmla="*/ 2147483647 w 2320"/>
              <a:gd name="T7" fmla="*/ 2147483647 h 2584"/>
              <a:gd name="T8" fmla="*/ 2147483647 w 2320"/>
              <a:gd name="T9" fmla="*/ 2147483647 h 2584"/>
              <a:gd name="T10" fmla="*/ 2147483647 w 2320"/>
              <a:gd name="T11" fmla="*/ 2147483647 h 2584"/>
              <a:gd name="T12" fmla="*/ 2147483647 w 2320"/>
              <a:gd name="T13" fmla="*/ 2147483647 h 2584"/>
              <a:gd name="T14" fmla="*/ 2147483647 w 2320"/>
              <a:gd name="T15" fmla="*/ 2147483647 h 2584"/>
              <a:gd name="T16" fmla="*/ 2147483647 w 2320"/>
              <a:gd name="T17" fmla="*/ 2147483647 h 2584"/>
              <a:gd name="T18" fmla="*/ 2147483647 w 2320"/>
              <a:gd name="T19" fmla="*/ 2147483647 h 2584"/>
              <a:gd name="T20" fmla="*/ 2147483647 w 2320"/>
              <a:gd name="T21" fmla="*/ 2147483647 h 2584"/>
              <a:gd name="T22" fmla="*/ 2147483647 w 2320"/>
              <a:gd name="T23" fmla="*/ 2147483647 h 2584"/>
              <a:gd name="T24" fmla="*/ 2147483647 w 2320"/>
              <a:gd name="T25" fmla="*/ 2147483647 h 2584"/>
              <a:gd name="T26" fmla="*/ 2147483647 w 2320"/>
              <a:gd name="T27" fmla="*/ 2147483647 h 2584"/>
              <a:gd name="T28" fmla="*/ 2147483647 w 2320"/>
              <a:gd name="T29" fmla="*/ 2147483647 h 2584"/>
              <a:gd name="T30" fmla="*/ 2147483647 w 2320"/>
              <a:gd name="T31" fmla="*/ 2147483647 h 25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320"/>
              <a:gd name="T49" fmla="*/ 0 h 2584"/>
              <a:gd name="T50" fmla="*/ 2320 w 2320"/>
              <a:gd name="T51" fmla="*/ 2584 h 258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20" h="2584">
                <a:moveTo>
                  <a:pt x="2248" y="16"/>
                </a:moveTo>
                <a:cubicBezTo>
                  <a:pt x="2224" y="32"/>
                  <a:pt x="2240" y="208"/>
                  <a:pt x="2104" y="256"/>
                </a:cubicBezTo>
                <a:cubicBezTo>
                  <a:pt x="1968" y="304"/>
                  <a:pt x="1728" y="296"/>
                  <a:pt x="1432" y="304"/>
                </a:cubicBezTo>
                <a:cubicBezTo>
                  <a:pt x="1136" y="312"/>
                  <a:pt x="560" y="184"/>
                  <a:pt x="328" y="304"/>
                </a:cubicBezTo>
                <a:cubicBezTo>
                  <a:pt x="96" y="424"/>
                  <a:pt x="80" y="752"/>
                  <a:pt x="40" y="1024"/>
                </a:cubicBezTo>
                <a:cubicBezTo>
                  <a:pt x="0" y="1296"/>
                  <a:pt x="16" y="1696"/>
                  <a:pt x="88" y="1936"/>
                </a:cubicBezTo>
                <a:cubicBezTo>
                  <a:pt x="160" y="2176"/>
                  <a:pt x="272" y="2384"/>
                  <a:pt x="472" y="2464"/>
                </a:cubicBezTo>
                <a:cubicBezTo>
                  <a:pt x="672" y="2544"/>
                  <a:pt x="1120" y="2584"/>
                  <a:pt x="1288" y="2416"/>
                </a:cubicBezTo>
                <a:cubicBezTo>
                  <a:pt x="1456" y="2248"/>
                  <a:pt x="1384" y="1624"/>
                  <a:pt x="1480" y="1456"/>
                </a:cubicBezTo>
                <a:cubicBezTo>
                  <a:pt x="1576" y="1288"/>
                  <a:pt x="1808" y="1472"/>
                  <a:pt x="1864" y="1408"/>
                </a:cubicBezTo>
                <a:cubicBezTo>
                  <a:pt x="1920" y="1344"/>
                  <a:pt x="1880" y="1144"/>
                  <a:pt x="1816" y="1072"/>
                </a:cubicBezTo>
                <a:cubicBezTo>
                  <a:pt x="1752" y="1000"/>
                  <a:pt x="1512" y="1040"/>
                  <a:pt x="1480" y="976"/>
                </a:cubicBezTo>
                <a:cubicBezTo>
                  <a:pt x="1448" y="912"/>
                  <a:pt x="1568" y="744"/>
                  <a:pt x="1624" y="688"/>
                </a:cubicBezTo>
                <a:cubicBezTo>
                  <a:pt x="1680" y="632"/>
                  <a:pt x="1712" y="728"/>
                  <a:pt x="1816" y="640"/>
                </a:cubicBezTo>
                <a:cubicBezTo>
                  <a:pt x="1920" y="552"/>
                  <a:pt x="2176" y="264"/>
                  <a:pt x="2248" y="160"/>
                </a:cubicBezTo>
                <a:cubicBezTo>
                  <a:pt x="2320" y="56"/>
                  <a:pt x="2272" y="0"/>
                  <a:pt x="2248" y="16"/>
                </a:cubicBezTo>
                <a:close/>
              </a:path>
            </a:pathLst>
          </a:custGeom>
          <a:solidFill>
            <a:schemeClr val="accent1">
              <a:alpha val="20000"/>
            </a:schemeClr>
          </a:solidFill>
          <a:ln w="9525">
            <a:solidFill>
              <a:schemeClr val="tx1"/>
            </a:solidFill>
            <a:round/>
            <a:headEnd/>
            <a:tailEnd/>
          </a:ln>
        </p:spPr>
        <p:txBody>
          <a:bodyPr/>
          <a:lstStyle/>
          <a:p>
            <a:pPr eaLnBrk="0" hangingPunct="0"/>
            <a:endParaRPr lang="en-US"/>
          </a:p>
        </p:txBody>
      </p:sp>
      <p:sp>
        <p:nvSpPr>
          <p:cNvPr id="20483" name="Rectangle 2"/>
          <p:cNvSpPr>
            <a:spLocks noGrp="1" noChangeArrowheads="1"/>
          </p:cNvSpPr>
          <p:nvPr>
            <p:ph type="title" idx="4294967295"/>
          </p:nvPr>
        </p:nvSpPr>
        <p:spPr>
          <a:xfrm>
            <a:off x="1350963" y="747713"/>
            <a:ext cx="7793037" cy="700087"/>
          </a:xfrm>
        </p:spPr>
        <p:txBody>
          <a:bodyPr/>
          <a:lstStyle/>
          <a:p>
            <a:pPr eaLnBrk="1" hangingPunct="1"/>
            <a:r>
              <a:rPr lang="en-US" dirty="0" smtClean="0"/>
              <a:t>Forward-Backward Computation of Posterior Probabilities</a:t>
            </a:r>
          </a:p>
        </p:txBody>
      </p:sp>
      <p:sp>
        <p:nvSpPr>
          <p:cNvPr id="20484" name="Rectangle 4"/>
          <p:cNvSpPr>
            <a:spLocks noChangeAspect="1" noChangeArrowheads="1"/>
          </p:cNvSpPr>
          <p:nvPr/>
        </p:nvSpPr>
        <p:spPr bwMode="auto">
          <a:xfrm>
            <a:off x="2362200" y="4483100"/>
            <a:ext cx="4343400" cy="1041400"/>
          </a:xfrm>
          <a:prstGeom prst="rect">
            <a:avLst/>
          </a:prstGeom>
          <a:noFill/>
          <a:ln w="15875" cap="rnd">
            <a:solidFill>
              <a:schemeClr val="tx1"/>
            </a:solidFill>
            <a:prstDash val="sysDot"/>
            <a:miter lim="800000"/>
            <a:headEnd/>
            <a:tailEnd/>
          </a:ln>
        </p:spPr>
        <p:txBody>
          <a:bodyPr wrap="none" anchor="ctr"/>
          <a:lstStyle/>
          <a:p>
            <a:pPr eaLnBrk="0" hangingPunct="0"/>
            <a:endParaRPr lang="en-US"/>
          </a:p>
        </p:txBody>
      </p:sp>
      <p:sp>
        <p:nvSpPr>
          <p:cNvPr id="20485" name="Rectangle 5"/>
          <p:cNvSpPr>
            <a:spLocks noChangeAspect="1" noChangeArrowheads="1"/>
          </p:cNvSpPr>
          <p:nvPr/>
        </p:nvSpPr>
        <p:spPr bwMode="auto">
          <a:xfrm>
            <a:off x="2362200" y="3352800"/>
            <a:ext cx="4343400" cy="1039813"/>
          </a:xfrm>
          <a:prstGeom prst="rect">
            <a:avLst/>
          </a:prstGeom>
          <a:noFill/>
          <a:ln w="15875" cap="rnd">
            <a:solidFill>
              <a:schemeClr val="tx1"/>
            </a:solidFill>
            <a:prstDash val="sysDot"/>
            <a:miter lim="800000"/>
            <a:headEnd/>
            <a:tailEnd/>
          </a:ln>
        </p:spPr>
        <p:txBody>
          <a:bodyPr wrap="none" anchor="ctr"/>
          <a:lstStyle/>
          <a:p>
            <a:pPr eaLnBrk="0" hangingPunct="0"/>
            <a:endParaRPr lang="en-US"/>
          </a:p>
        </p:txBody>
      </p:sp>
      <p:sp>
        <p:nvSpPr>
          <p:cNvPr id="20486" name="Oval 6"/>
          <p:cNvSpPr>
            <a:spLocks noChangeAspect="1" noChangeArrowheads="1"/>
          </p:cNvSpPr>
          <p:nvPr/>
        </p:nvSpPr>
        <p:spPr bwMode="auto">
          <a:xfrm>
            <a:off x="2452688" y="3397250"/>
            <a:ext cx="407987"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20487" name="Text Box 7"/>
          <p:cNvSpPr txBox="1">
            <a:spLocks noChangeAspect="1" noChangeArrowheads="1"/>
          </p:cNvSpPr>
          <p:nvPr/>
        </p:nvSpPr>
        <p:spPr bwMode="auto">
          <a:xfrm>
            <a:off x="4338638" y="3429000"/>
            <a:ext cx="301686" cy="276999"/>
          </a:xfrm>
          <a:prstGeom prst="rect">
            <a:avLst/>
          </a:prstGeom>
          <a:noFill/>
          <a:ln w="9525">
            <a:noFill/>
            <a:miter lim="800000"/>
            <a:headEnd/>
            <a:tailEnd/>
          </a:ln>
        </p:spPr>
        <p:txBody>
          <a:bodyPr wrap="none">
            <a:spAutoFit/>
          </a:bodyPr>
          <a:lstStyle/>
          <a:p>
            <a:r>
              <a:rPr lang="en-US" sz="1200" dirty="0" err="1" smtClean="0">
                <a:latin typeface="Arial" charset="0"/>
              </a:rPr>
              <a:t>F</a:t>
            </a:r>
            <a:r>
              <a:rPr lang="en-US" sz="1200" baseline="-25000" dirty="0" err="1" smtClean="0">
                <a:latin typeface="Arial" charset="0"/>
              </a:rPr>
              <a:t>i</a:t>
            </a:r>
            <a:endParaRPr lang="en-US" sz="1200" baseline="-25000" dirty="0">
              <a:latin typeface="Arial" charset="0"/>
            </a:endParaRPr>
          </a:p>
        </p:txBody>
      </p:sp>
      <p:sp>
        <p:nvSpPr>
          <p:cNvPr id="20488" name="Oval 8"/>
          <p:cNvSpPr>
            <a:spLocks noChangeAspect="1" noChangeArrowheads="1"/>
          </p:cNvSpPr>
          <p:nvPr/>
        </p:nvSpPr>
        <p:spPr bwMode="auto">
          <a:xfrm>
            <a:off x="4257675" y="3397250"/>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20489" name="AutoShape 9"/>
          <p:cNvCxnSpPr>
            <a:cxnSpLocks noChangeAspect="1" noChangeShapeType="1"/>
            <a:stCxn id="20488" idx="6"/>
          </p:cNvCxnSpPr>
          <p:nvPr/>
        </p:nvCxnSpPr>
        <p:spPr bwMode="auto">
          <a:xfrm>
            <a:off x="4676775" y="3578225"/>
            <a:ext cx="646113" cy="1588"/>
          </a:xfrm>
          <a:prstGeom prst="straightConnector1">
            <a:avLst/>
          </a:prstGeom>
          <a:noFill/>
          <a:ln w="28575">
            <a:solidFill>
              <a:schemeClr val="tx1"/>
            </a:solidFill>
            <a:round/>
            <a:headEnd/>
            <a:tailEnd type="triangle" w="med" len="med"/>
          </a:ln>
        </p:spPr>
      </p:cxnSp>
      <p:sp>
        <p:nvSpPr>
          <p:cNvPr id="20490" name="Oval 10"/>
          <p:cNvSpPr>
            <a:spLocks noChangeAspect="1" noChangeArrowheads="1"/>
          </p:cNvSpPr>
          <p:nvPr/>
        </p:nvSpPr>
        <p:spPr bwMode="auto">
          <a:xfrm>
            <a:off x="6056313" y="3397250"/>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20491" name="AutoShape 11"/>
          <p:cNvCxnSpPr>
            <a:cxnSpLocks noChangeAspect="1" noChangeShapeType="1"/>
            <a:endCxn id="20490" idx="2"/>
          </p:cNvCxnSpPr>
          <p:nvPr/>
        </p:nvCxnSpPr>
        <p:spPr bwMode="auto">
          <a:xfrm>
            <a:off x="5627688" y="3578225"/>
            <a:ext cx="415925" cy="0"/>
          </a:xfrm>
          <a:prstGeom prst="straightConnector1">
            <a:avLst/>
          </a:prstGeom>
          <a:noFill/>
          <a:ln w="28575">
            <a:solidFill>
              <a:schemeClr val="tx1"/>
            </a:solidFill>
            <a:round/>
            <a:headEnd/>
            <a:tailEnd type="triangle" w="med" len="med"/>
          </a:ln>
        </p:spPr>
      </p:cxnSp>
      <p:sp>
        <p:nvSpPr>
          <p:cNvPr id="20492" name="Text Box 12"/>
          <p:cNvSpPr txBox="1">
            <a:spLocks noChangeAspect="1" noChangeArrowheads="1"/>
          </p:cNvSpPr>
          <p:nvPr/>
        </p:nvSpPr>
        <p:spPr bwMode="auto">
          <a:xfrm>
            <a:off x="5316538" y="3494088"/>
            <a:ext cx="336550" cy="274637"/>
          </a:xfrm>
          <a:prstGeom prst="rect">
            <a:avLst/>
          </a:prstGeom>
          <a:noFill/>
          <a:ln w="9525">
            <a:noFill/>
            <a:miter lim="800000"/>
            <a:headEnd/>
            <a:tailEnd/>
          </a:ln>
        </p:spPr>
        <p:txBody>
          <a:bodyPr wrap="none">
            <a:spAutoFit/>
          </a:bodyPr>
          <a:lstStyle/>
          <a:p>
            <a:r>
              <a:rPr lang="en-US" sz="1200">
                <a:latin typeface="Arial" charset="0"/>
              </a:rPr>
              <a:t>…</a:t>
            </a:r>
          </a:p>
        </p:txBody>
      </p:sp>
      <p:sp>
        <p:nvSpPr>
          <p:cNvPr id="20493" name="Oval 13"/>
          <p:cNvSpPr>
            <a:spLocks noChangeAspect="1" noChangeArrowheads="1"/>
          </p:cNvSpPr>
          <p:nvPr/>
        </p:nvSpPr>
        <p:spPr bwMode="auto">
          <a:xfrm>
            <a:off x="2452688" y="3986213"/>
            <a:ext cx="407987"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20494" name="Text Box 14"/>
          <p:cNvSpPr txBox="1">
            <a:spLocks noChangeAspect="1" noChangeArrowheads="1"/>
          </p:cNvSpPr>
          <p:nvPr/>
        </p:nvSpPr>
        <p:spPr bwMode="auto">
          <a:xfrm>
            <a:off x="4338638" y="4038600"/>
            <a:ext cx="317716" cy="276999"/>
          </a:xfrm>
          <a:prstGeom prst="rect">
            <a:avLst/>
          </a:prstGeom>
          <a:noFill/>
          <a:ln w="9525">
            <a:noFill/>
            <a:miter lim="800000"/>
            <a:headEnd/>
            <a:tailEnd/>
          </a:ln>
        </p:spPr>
        <p:txBody>
          <a:bodyPr wrap="none">
            <a:spAutoFit/>
          </a:bodyPr>
          <a:lstStyle/>
          <a:p>
            <a:r>
              <a:rPr lang="en-US" sz="1200" dirty="0" smtClean="0">
                <a:latin typeface="Arial" charset="0"/>
              </a:rPr>
              <a:t>H</a:t>
            </a:r>
            <a:r>
              <a:rPr lang="en-US" sz="1200" baseline="-25000" dirty="0" smtClean="0">
                <a:latin typeface="Arial" charset="0"/>
              </a:rPr>
              <a:t>i</a:t>
            </a:r>
            <a:endParaRPr lang="en-US" sz="1200" baseline="-25000" dirty="0">
              <a:latin typeface="Arial" charset="0"/>
            </a:endParaRPr>
          </a:p>
        </p:txBody>
      </p:sp>
      <p:sp>
        <p:nvSpPr>
          <p:cNvPr id="20495" name="Oval 15"/>
          <p:cNvSpPr>
            <a:spLocks noChangeAspect="1" noChangeArrowheads="1"/>
          </p:cNvSpPr>
          <p:nvPr/>
        </p:nvSpPr>
        <p:spPr bwMode="auto">
          <a:xfrm>
            <a:off x="4257675" y="3986213"/>
            <a:ext cx="406400"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20496" name="Oval 16"/>
          <p:cNvSpPr>
            <a:spLocks noChangeAspect="1" noChangeArrowheads="1"/>
          </p:cNvSpPr>
          <p:nvPr/>
        </p:nvSpPr>
        <p:spPr bwMode="auto">
          <a:xfrm>
            <a:off x="6056313" y="3986213"/>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20497" name="AutoShape 17"/>
          <p:cNvCxnSpPr>
            <a:cxnSpLocks noChangeAspect="1" noChangeShapeType="1"/>
            <a:stCxn id="20486" idx="4"/>
            <a:endCxn id="20493" idx="0"/>
          </p:cNvCxnSpPr>
          <p:nvPr/>
        </p:nvCxnSpPr>
        <p:spPr bwMode="auto">
          <a:xfrm>
            <a:off x="2655888" y="3767138"/>
            <a:ext cx="0" cy="211137"/>
          </a:xfrm>
          <a:prstGeom prst="straightConnector1">
            <a:avLst/>
          </a:prstGeom>
          <a:noFill/>
          <a:ln w="28575">
            <a:solidFill>
              <a:schemeClr val="tx1"/>
            </a:solidFill>
            <a:round/>
            <a:headEnd/>
            <a:tailEnd type="triangle" w="med" len="med"/>
          </a:ln>
        </p:spPr>
      </p:cxnSp>
      <p:cxnSp>
        <p:nvCxnSpPr>
          <p:cNvPr id="20498" name="AutoShape 18"/>
          <p:cNvCxnSpPr>
            <a:cxnSpLocks noChangeAspect="1" noChangeShapeType="1"/>
            <a:stCxn id="20490" idx="4"/>
            <a:endCxn id="20496" idx="0"/>
          </p:cNvCxnSpPr>
          <p:nvPr/>
        </p:nvCxnSpPr>
        <p:spPr bwMode="auto">
          <a:xfrm>
            <a:off x="6259513" y="3767138"/>
            <a:ext cx="0" cy="211137"/>
          </a:xfrm>
          <a:prstGeom prst="straightConnector1">
            <a:avLst/>
          </a:prstGeom>
          <a:noFill/>
          <a:ln w="28575">
            <a:solidFill>
              <a:schemeClr val="tx1"/>
            </a:solidFill>
            <a:round/>
            <a:headEnd/>
            <a:tailEnd type="triangle" w="med" len="med"/>
          </a:ln>
        </p:spPr>
      </p:cxnSp>
      <p:cxnSp>
        <p:nvCxnSpPr>
          <p:cNvPr id="20499" name="AutoShape 19"/>
          <p:cNvCxnSpPr>
            <a:cxnSpLocks noChangeAspect="1" noChangeShapeType="1"/>
            <a:stCxn id="20488" idx="4"/>
            <a:endCxn id="20495" idx="0"/>
          </p:cNvCxnSpPr>
          <p:nvPr/>
        </p:nvCxnSpPr>
        <p:spPr bwMode="auto">
          <a:xfrm>
            <a:off x="4460875" y="3767138"/>
            <a:ext cx="0" cy="211137"/>
          </a:xfrm>
          <a:prstGeom prst="straightConnector1">
            <a:avLst/>
          </a:prstGeom>
          <a:noFill/>
          <a:ln w="28575">
            <a:solidFill>
              <a:schemeClr val="tx1"/>
            </a:solidFill>
            <a:round/>
            <a:headEnd/>
            <a:tailEnd type="triangle" w="med" len="med"/>
          </a:ln>
        </p:spPr>
      </p:cxnSp>
      <p:sp>
        <p:nvSpPr>
          <p:cNvPr id="20500" name="Oval 20"/>
          <p:cNvSpPr>
            <a:spLocks noChangeAspect="1" noChangeArrowheads="1"/>
          </p:cNvSpPr>
          <p:nvPr/>
        </p:nvSpPr>
        <p:spPr bwMode="auto">
          <a:xfrm>
            <a:off x="2843213" y="5659438"/>
            <a:ext cx="406400"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20502" name="Oval 22"/>
          <p:cNvSpPr>
            <a:spLocks noChangeAspect="1" noChangeArrowheads="1"/>
          </p:cNvSpPr>
          <p:nvPr/>
        </p:nvSpPr>
        <p:spPr bwMode="auto">
          <a:xfrm>
            <a:off x="4648200" y="5659438"/>
            <a:ext cx="406400"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20503" name="Oval 23"/>
          <p:cNvSpPr>
            <a:spLocks noChangeAspect="1" noChangeArrowheads="1"/>
          </p:cNvSpPr>
          <p:nvPr/>
        </p:nvSpPr>
        <p:spPr bwMode="auto">
          <a:xfrm>
            <a:off x="6446838" y="5659438"/>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20504" name="AutoShape 24"/>
          <p:cNvCxnSpPr>
            <a:cxnSpLocks noChangeAspect="1" noChangeShapeType="1"/>
            <a:stCxn id="20503" idx="4"/>
            <a:endCxn id="20512" idx="0"/>
          </p:cNvCxnSpPr>
          <p:nvPr/>
        </p:nvCxnSpPr>
        <p:spPr bwMode="auto">
          <a:xfrm flipH="1">
            <a:off x="6197600" y="6029325"/>
            <a:ext cx="452438" cy="209550"/>
          </a:xfrm>
          <a:prstGeom prst="straightConnector1">
            <a:avLst/>
          </a:prstGeom>
          <a:noFill/>
          <a:ln w="28575">
            <a:solidFill>
              <a:schemeClr val="tx1"/>
            </a:solidFill>
            <a:round/>
            <a:headEnd/>
            <a:tailEnd type="triangle" w="med" len="med"/>
          </a:ln>
        </p:spPr>
      </p:cxnSp>
      <p:cxnSp>
        <p:nvCxnSpPr>
          <p:cNvPr id="20505" name="AutoShape 25"/>
          <p:cNvCxnSpPr>
            <a:cxnSpLocks noChangeAspect="1" noChangeShapeType="1"/>
            <a:stCxn id="20502" idx="4"/>
            <a:endCxn id="20510" idx="0"/>
          </p:cNvCxnSpPr>
          <p:nvPr/>
        </p:nvCxnSpPr>
        <p:spPr bwMode="auto">
          <a:xfrm flipH="1">
            <a:off x="4432300" y="6029325"/>
            <a:ext cx="419100" cy="209550"/>
          </a:xfrm>
          <a:prstGeom prst="straightConnector1">
            <a:avLst/>
          </a:prstGeom>
          <a:noFill/>
          <a:ln w="28575">
            <a:solidFill>
              <a:schemeClr val="tx1"/>
            </a:solidFill>
            <a:round/>
            <a:headEnd/>
            <a:tailEnd type="triangle" w="med" len="med"/>
          </a:ln>
        </p:spPr>
      </p:cxnSp>
      <p:sp>
        <p:nvSpPr>
          <p:cNvPr id="20506" name="Text Box 26"/>
          <p:cNvSpPr txBox="1">
            <a:spLocks noChangeAspect="1" noChangeArrowheads="1"/>
          </p:cNvSpPr>
          <p:nvPr/>
        </p:nvSpPr>
        <p:spPr bwMode="auto">
          <a:xfrm>
            <a:off x="2932113" y="6365875"/>
            <a:ext cx="336550" cy="274638"/>
          </a:xfrm>
          <a:prstGeom prst="rect">
            <a:avLst/>
          </a:prstGeom>
          <a:noFill/>
          <a:ln w="9525">
            <a:noFill/>
            <a:miter lim="800000"/>
            <a:headEnd/>
            <a:tailEnd/>
          </a:ln>
        </p:spPr>
        <p:txBody>
          <a:bodyPr wrap="none">
            <a:spAutoFit/>
          </a:bodyPr>
          <a:lstStyle/>
          <a:p>
            <a:r>
              <a:rPr lang="en-US" sz="1200">
                <a:latin typeface="Arial" charset="0"/>
              </a:rPr>
              <a:t>…</a:t>
            </a:r>
          </a:p>
        </p:txBody>
      </p:sp>
      <p:cxnSp>
        <p:nvCxnSpPr>
          <p:cNvPr id="20507" name="AutoShape 27"/>
          <p:cNvCxnSpPr>
            <a:cxnSpLocks noChangeAspect="1" noChangeShapeType="1"/>
            <a:stCxn id="20500" idx="4"/>
            <a:endCxn id="20508" idx="0"/>
          </p:cNvCxnSpPr>
          <p:nvPr/>
        </p:nvCxnSpPr>
        <p:spPr bwMode="auto">
          <a:xfrm flipH="1">
            <a:off x="2611438" y="6029325"/>
            <a:ext cx="434975" cy="209550"/>
          </a:xfrm>
          <a:prstGeom prst="straightConnector1">
            <a:avLst/>
          </a:prstGeom>
          <a:noFill/>
          <a:ln w="28575">
            <a:solidFill>
              <a:schemeClr val="tx1"/>
            </a:solidFill>
            <a:round/>
            <a:headEnd/>
            <a:tailEnd type="triangle" w="med" len="med"/>
          </a:ln>
        </p:spPr>
      </p:cxnSp>
      <p:sp>
        <p:nvSpPr>
          <p:cNvPr id="20508" name="Oval 28"/>
          <p:cNvSpPr>
            <a:spLocks noChangeAspect="1" noChangeArrowheads="1"/>
          </p:cNvSpPr>
          <p:nvPr/>
        </p:nvSpPr>
        <p:spPr bwMode="auto">
          <a:xfrm>
            <a:off x="2408238" y="6248400"/>
            <a:ext cx="406400" cy="361950"/>
          </a:xfrm>
          <a:prstGeom prst="ellipse">
            <a:avLst/>
          </a:prstGeom>
          <a:solidFill>
            <a:srgbClr val="C0C0C0"/>
          </a:solidFill>
          <a:ln w="28575">
            <a:solidFill>
              <a:schemeClr val="tx1"/>
            </a:solidFill>
            <a:round/>
            <a:headEnd/>
            <a:tailEnd/>
          </a:ln>
        </p:spPr>
        <p:txBody>
          <a:bodyPr wrap="none" anchor="ctr"/>
          <a:lstStyle/>
          <a:p>
            <a:pPr eaLnBrk="0" hangingPunct="0"/>
            <a:endParaRPr lang="en-US"/>
          </a:p>
        </p:txBody>
      </p:sp>
      <p:sp>
        <p:nvSpPr>
          <p:cNvPr id="20509" name="Text Box 29"/>
          <p:cNvSpPr txBox="1">
            <a:spLocks noChangeAspect="1" noChangeArrowheads="1"/>
          </p:cNvSpPr>
          <p:nvPr/>
        </p:nvSpPr>
        <p:spPr bwMode="auto">
          <a:xfrm>
            <a:off x="2459038" y="6278563"/>
            <a:ext cx="439544" cy="276999"/>
          </a:xfrm>
          <a:prstGeom prst="rect">
            <a:avLst/>
          </a:prstGeom>
          <a:noFill/>
          <a:ln w="9525">
            <a:noFill/>
            <a:prstDash val="sysDot"/>
            <a:miter lim="800000"/>
            <a:headEnd/>
            <a:tailEnd/>
          </a:ln>
        </p:spPr>
        <p:txBody>
          <a:bodyPr wrap="none">
            <a:spAutoFit/>
          </a:bodyPr>
          <a:lstStyle/>
          <a:p>
            <a:r>
              <a:rPr lang="en-US" sz="1200" dirty="0" smtClean="0">
                <a:latin typeface="Arial" charset="0"/>
              </a:rPr>
              <a:t>R</a:t>
            </a:r>
            <a:r>
              <a:rPr lang="en-US" sz="1200" baseline="-25000" dirty="0" smtClean="0">
                <a:latin typeface="Arial" charset="0"/>
              </a:rPr>
              <a:t>1,1</a:t>
            </a:r>
            <a:endParaRPr lang="en-US" sz="1200" baseline="-25000" dirty="0">
              <a:latin typeface="Arial" charset="0"/>
            </a:endParaRPr>
          </a:p>
        </p:txBody>
      </p:sp>
      <p:sp>
        <p:nvSpPr>
          <p:cNvPr id="20510" name="Oval 30"/>
          <p:cNvSpPr>
            <a:spLocks noChangeAspect="1" noChangeArrowheads="1"/>
          </p:cNvSpPr>
          <p:nvPr/>
        </p:nvSpPr>
        <p:spPr bwMode="auto">
          <a:xfrm>
            <a:off x="4229100" y="6248400"/>
            <a:ext cx="407988" cy="361950"/>
          </a:xfrm>
          <a:prstGeom prst="ellipse">
            <a:avLst/>
          </a:prstGeom>
          <a:solidFill>
            <a:srgbClr val="C0C0C0"/>
          </a:solidFill>
          <a:ln w="28575">
            <a:solidFill>
              <a:schemeClr val="tx1"/>
            </a:solidFill>
            <a:round/>
            <a:headEnd/>
            <a:tailEnd/>
          </a:ln>
        </p:spPr>
        <p:txBody>
          <a:bodyPr wrap="none" anchor="ctr"/>
          <a:lstStyle/>
          <a:p>
            <a:pPr eaLnBrk="0" hangingPunct="0"/>
            <a:endParaRPr lang="en-US"/>
          </a:p>
        </p:txBody>
      </p:sp>
      <p:sp>
        <p:nvSpPr>
          <p:cNvPr id="20511" name="Text Box 31"/>
          <p:cNvSpPr txBox="1">
            <a:spLocks noChangeAspect="1" noChangeArrowheads="1"/>
          </p:cNvSpPr>
          <p:nvPr/>
        </p:nvSpPr>
        <p:spPr bwMode="auto">
          <a:xfrm>
            <a:off x="4275138" y="6248400"/>
            <a:ext cx="404278" cy="276999"/>
          </a:xfrm>
          <a:prstGeom prst="rect">
            <a:avLst/>
          </a:prstGeom>
          <a:noFill/>
          <a:ln w="9525">
            <a:noFill/>
            <a:prstDash val="sysDot"/>
            <a:miter lim="800000"/>
            <a:headEnd/>
            <a:tailEnd/>
          </a:ln>
        </p:spPr>
        <p:txBody>
          <a:bodyPr wrap="none">
            <a:spAutoFit/>
          </a:bodyPr>
          <a:lstStyle/>
          <a:p>
            <a:r>
              <a:rPr lang="en-US" sz="1200" dirty="0" smtClean="0">
                <a:latin typeface="Arial" charset="0"/>
              </a:rPr>
              <a:t>R</a:t>
            </a:r>
            <a:r>
              <a:rPr lang="en-US" sz="1200" baseline="-25000" dirty="0" smtClean="0">
                <a:latin typeface="Arial" charset="0"/>
              </a:rPr>
              <a:t>i,1</a:t>
            </a:r>
            <a:endParaRPr lang="en-US" sz="1200" baseline="-25000" dirty="0">
              <a:latin typeface="Arial" charset="0"/>
            </a:endParaRPr>
          </a:p>
        </p:txBody>
      </p:sp>
      <p:sp>
        <p:nvSpPr>
          <p:cNvPr id="20512" name="Oval 32"/>
          <p:cNvSpPr>
            <a:spLocks noChangeAspect="1" noChangeArrowheads="1"/>
          </p:cNvSpPr>
          <p:nvPr/>
        </p:nvSpPr>
        <p:spPr bwMode="auto">
          <a:xfrm>
            <a:off x="5994400" y="6248400"/>
            <a:ext cx="406400" cy="361950"/>
          </a:xfrm>
          <a:prstGeom prst="ellipse">
            <a:avLst/>
          </a:prstGeom>
          <a:solidFill>
            <a:srgbClr val="C0C0C0"/>
          </a:solidFill>
          <a:ln w="28575">
            <a:solidFill>
              <a:schemeClr val="tx1"/>
            </a:solidFill>
            <a:round/>
            <a:headEnd/>
            <a:tailEnd/>
          </a:ln>
        </p:spPr>
        <p:txBody>
          <a:bodyPr wrap="none" anchor="ctr"/>
          <a:lstStyle/>
          <a:p>
            <a:pPr eaLnBrk="0" hangingPunct="0"/>
            <a:endParaRPr lang="en-US"/>
          </a:p>
        </p:txBody>
      </p:sp>
      <p:sp>
        <p:nvSpPr>
          <p:cNvPr id="20513" name="Oval 33"/>
          <p:cNvSpPr>
            <a:spLocks noChangeAspect="1" noChangeArrowheads="1"/>
          </p:cNvSpPr>
          <p:nvPr/>
        </p:nvSpPr>
        <p:spPr bwMode="auto">
          <a:xfrm>
            <a:off x="2452688" y="4529138"/>
            <a:ext cx="407987"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20514" name="Text Box 34"/>
          <p:cNvSpPr txBox="1">
            <a:spLocks noChangeAspect="1" noChangeArrowheads="1"/>
          </p:cNvSpPr>
          <p:nvPr/>
        </p:nvSpPr>
        <p:spPr bwMode="auto">
          <a:xfrm>
            <a:off x="4338638" y="4572000"/>
            <a:ext cx="335348" cy="276999"/>
          </a:xfrm>
          <a:prstGeom prst="rect">
            <a:avLst/>
          </a:prstGeom>
          <a:noFill/>
          <a:ln w="9525">
            <a:noFill/>
            <a:miter lim="800000"/>
            <a:headEnd/>
            <a:tailEnd/>
          </a:ln>
        </p:spPr>
        <p:txBody>
          <a:bodyPr wrap="none">
            <a:spAutoFit/>
          </a:bodyPr>
          <a:lstStyle/>
          <a:p>
            <a:r>
              <a:rPr lang="en-US" sz="1200" dirty="0" err="1" smtClean="0">
                <a:latin typeface="Arial" charset="0"/>
              </a:rPr>
              <a:t>F’</a:t>
            </a:r>
            <a:r>
              <a:rPr lang="en-US" sz="1200" baseline="-25000" dirty="0" err="1" smtClean="0">
                <a:latin typeface="Arial" charset="0"/>
              </a:rPr>
              <a:t>i</a:t>
            </a:r>
            <a:endParaRPr lang="en-US" sz="1200" baseline="-25000" dirty="0">
              <a:latin typeface="Arial" charset="0"/>
            </a:endParaRPr>
          </a:p>
        </p:txBody>
      </p:sp>
      <p:sp>
        <p:nvSpPr>
          <p:cNvPr id="20515" name="Oval 35"/>
          <p:cNvSpPr>
            <a:spLocks noChangeAspect="1" noChangeArrowheads="1"/>
          </p:cNvSpPr>
          <p:nvPr/>
        </p:nvSpPr>
        <p:spPr bwMode="auto">
          <a:xfrm>
            <a:off x="4257675" y="4529138"/>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20516" name="AutoShape 36"/>
          <p:cNvCxnSpPr>
            <a:cxnSpLocks noChangeAspect="1" noChangeShapeType="1"/>
            <a:stCxn id="20515" idx="6"/>
          </p:cNvCxnSpPr>
          <p:nvPr/>
        </p:nvCxnSpPr>
        <p:spPr bwMode="auto">
          <a:xfrm>
            <a:off x="4676775" y="4710113"/>
            <a:ext cx="646113" cy="0"/>
          </a:xfrm>
          <a:prstGeom prst="straightConnector1">
            <a:avLst/>
          </a:prstGeom>
          <a:noFill/>
          <a:ln w="28575">
            <a:solidFill>
              <a:schemeClr val="tx1"/>
            </a:solidFill>
            <a:round/>
            <a:headEnd/>
            <a:tailEnd type="triangle" w="med" len="med"/>
          </a:ln>
        </p:spPr>
      </p:cxnSp>
      <p:sp>
        <p:nvSpPr>
          <p:cNvPr id="20517" name="Oval 37"/>
          <p:cNvSpPr>
            <a:spLocks noChangeAspect="1" noChangeArrowheads="1"/>
          </p:cNvSpPr>
          <p:nvPr/>
        </p:nvSpPr>
        <p:spPr bwMode="auto">
          <a:xfrm>
            <a:off x="6056313" y="4529138"/>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20518" name="AutoShape 38"/>
          <p:cNvCxnSpPr>
            <a:cxnSpLocks noChangeAspect="1" noChangeShapeType="1"/>
            <a:endCxn id="20517" idx="2"/>
          </p:cNvCxnSpPr>
          <p:nvPr/>
        </p:nvCxnSpPr>
        <p:spPr bwMode="auto">
          <a:xfrm>
            <a:off x="5627688" y="4710113"/>
            <a:ext cx="415925" cy="0"/>
          </a:xfrm>
          <a:prstGeom prst="straightConnector1">
            <a:avLst/>
          </a:prstGeom>
          <a:noFill/>
          <a:ln w="28575">
            <a:solidFill>
              <a:schemeClr val="tx1"/>
            </a:solidFill>
            <a:round/>
            <a:headEnd/>
            <a:tailEnd type="triangle" w="med" len="med"/>
          </a:ln>
        </p:spPr>
      </p:cxnSp>
      <p:sp>
        <p:nvSpPr>
          <p:cNvPr id="20519" name="Text Box 39"/>
          <p:cNvSpPr txBox="1">
            <a:spLocks noChangeAspect="1" noChangeArrowheads="1"/>
          </p:cNvSpPr>
          <p:nvPr/>
        </p:nvSpPr>
        <p:spPr bwMode="auto">
          <a:xfrm>
            <a:off x="5316538" y="4625975"/>
            <a:ext cx="336550" cy="274638"/>
          </a:xfrm>
          <a:prstGeom prst="rect">
            <a:avLst/>
          </a:prstGeom>
          <a:noFill/>
          <a:ln w="9525">
            <a:noFill/>
            <a:miter lim="800000"/>
            <a:headEnd/>
            <a:tailEnd/>
          </a:ln>
        </p:spPr>
        <p:txBody>
          <a:bodyPr wrap="none">
            <a:spAutoFit/>
          </a:bodyPr>
          <a:lstStyle/>
          <a:p>
            <a:r>
              <a:rPr lang="en-US" sz="1200">
                <a:latin typeface="Arial" charset="0"/>
              </a:rPr>
              <a:t>…</a:t>
            </a:r>
          </a:p>
        </p:txBody>
      </p:sp>
      <p:sp>
        <p:nvSpPr>
          <p:cNvPr id="20520" name="Oval 40"/>
          <p:cNvSpPr>
            <a:spLocks noChangeAspect="1" noChangeArrowheads="1"/>
          </p:cNvSpPr>
          <p:nvPr/>
        </p:nvSpPr>
        <p:spPr bwMode="auto">
          <a:xfrm>
            <a:off x="2452688" y="5116513"/>
            <a:ext cx="407987"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20521" name="Text Box 41"/>
          <p:cNvSpPr txBox="1">
            <a:spLocks noChangeAspect="1" noChangeArrowheads="1"/>
          </p:cNvSpPr>
          <p:nvPr/>
        </p:nvSpPr>
        <p:spPr bwMode="auto">
          <a:xfrm>
            <a:off x="4338638" y="5105400"/>
            <a:ext cx="351378" cy="276999"/>
          </a:xfrm>
          <a:prstGeom prst="rect">
            <a:avLst/>
          </a:prstGeom>
          <a:noFill/>
          <a:ln w="9525">
            <a:noFill/>
            <a:miter lim="800000"/>
            <a:headEnd/>
            <a:tailEnd/>
          </a:ln>
        </p:spPr>
        <p:txBody>
          <a:bodyPr wrap="none">
            <a:spAutoFit/>
          </a:bodyPr>
          <a:lstStyle/>
          <a:p>
            <a:r>
              <a:rPr lang="en-US" sz="1200" dirty="0" err="1" smtClean="0">
                <a:latin typeface="Arial" charset="0"/>
              </a:rPr>
              <a:t>H’</a:t>
            </a:r>
            <a:r>
              <a:rPr lang="en-US" sz="1200" baseline="-25000" dirty="0" err="1" smtClean="0">
                <a:latin typeface="Arial" charset="0"/>
              </a:rPr>
              <a:t>i</a:t>
            </a:r>
            <a:endParaRPr lang="en-US" sz="1200" baseline="-25000" dirty="0">
              <a:latin typeface="Arial" charset="0"/>
            </a:endParaRPr>
          </a:p>
        </p:txBody>
      </p:sp>
      <p:sp>
        <p:nvSpPr>
          <p:cNvPr id="20522" name="Oval 42"/>
          <p:cNvSpPr>
            <a:spLocks noChangeAspect="1" noChangeArrowheads="1"/>
          </p:cNvSpPr>
          <p:nvPr/>
        </p:nvSpPr>
        <p:spPr bwMode="auto">
          <a:xfrm>
            <a:off x="4257675" y="5116513"/>
            <a:ext cx="406400"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20523" name="Oval 43"/>
          <p:cNvSpPr>
            <a:spLocks noChangeAspect="1" noChangeArrowheads="1"/>
          </p:cNvSpPr>
          <p:nvPr/>
        </p:nvSpPr>
        <p:spPr bwMode="auto">
          <a:xfrm>
            <a:off x="6056313" y="5116513"/>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20524" name="AutoShape 44"/>
          <p:cNvCxnSpPr>
            <a:cxnSpLocks noChangeAspect="1" noChangeShapeType="1"/>
            <a:stCxn id="20513" idx="4"/>
            <a:endCxn id="20520" idx="0"/>
          </p:cNvCxnSpPr>
          <p:nvPr/>
        </p:nvCxnSpPr>
        <p:spPr bwMode="auto">
          <a:xfrm>
            <a:off x="2655888" y="4899025"/>
            <a:ext cx="0" cy="211138"/>
          </a:xfrm>
          <a:prstGeom prst="straightConnector1">
            <a:avLst/>
          </a:prstGeom>
          <a:noFill/>
          <a:ln w="28575">
            <a:solidFill>
              <a:schemeClr val="tx1"/>
            </a:solidFill>
            <a:round/>
            <a:headEnd/>
            <a:tailEnd type="triangle" w="med" len="med"/>
          </a:ln>
        </p:spPr>
      </p:cxnSp>
      <p:cxnSp>
        <p:nvCxnSpPr>
          <p:cNvPr id="20525" name="AutoShape 45"/>
          <p:cNvCxnSpPr>
            <a:cxnSpLocks noChangeAspect="1" noChangeShapeType="1"/>
            <a:stCxn id="20517" idx="4"/>
            <a:endCxn id="20523" idx="0"/>
          </p:cNvCxnSpPr>
          <p:nvPr/>
        </p:nvCxnSpPr>
        <p:spPr bwMode="auto">
          <a:xfrm>
            <a:off x="6259513" y="4899025"/>
            <a:ext cx="0" cy="211138"/>
          </a:xfrm>
          <a:prstGeom prst="straightConnector1">
            <a:avLst/>
          </a:prstGeom>
          <a:noFill/>
          <a:ln w="28575">
            <a:solidFill>
              <a:schemeClr val="tx1"/>
            </a:solidFill>
            <a:round/>
            <a:headEnd/>
            <a:tailEnd type="triangle" w="med" len="med"/>
          </a:ln>
        </p:spPr>
      </p:cxnSp>
      <p:cxnSp>
        <p:nvCxnSpPr>
          <p:cNvPr id="20526" name="AutoShape 46"/>
          <p:cNvCxnSpPr>
            <a:cxnSpLocks noChangeAspect="1" noChangeShapeType="1"/>
            <a:stCxn id="20515" idx="4"/>
            <a:endCxn id="20522" idx="0"/>
          </p:cNvCxnSpPr>
          <p:nvPr/>
        </p:nvCxnSpPr>
        <p:spPr bwMode="auto">
          <a:xfrm>
            <a:off x="4460875" y="4899025"/>
            <a:ext cx="0" cy="211138"/>
          </a:xfrm>
          <a:prstGeom prst="straightConnector1">
            <a:avLst/>
          </a:prstGeom>
          <a:noFill/>
          <a:ln w="28575">
            <a:solidFill>
              <a:schemeClr val="tx1"/>
            </a:solidFill>
            <a:round/>
            <a:headEnd/>
            <a:tailEnd type="triangle" w="med" len="med"/>
          </a:ln>
        </p:spPr>
      </p:cxnSp>
      <p:cxnSp>
        <p:nvCxnSpPr>
          <p:cNvPr id="20527" name="AutoShape 47"/>
          <p:cNvCxnSpPr>
            <a:cxnSpLocks noChangeAspect="1" noChangeShapeType="1"/>
            <a:stCxn id="20520" idx="6"/>
            <a:endCxn id="20500" idx="0"/>
          </p:cNvCxnSpPr>
          <p:nvPr/>
        </p:nvCxnSpPr>
        <p:spPr bwMode="auto">
          <a:xfrm>
            <a:off x="2867025" y="5297488"/>
            <a:ext cx="179388" cy="355600"/>
          </a:xfrm>
          <a:prstGeom prst="curvedConnector2">
            <a:avLst/>
          </a:prstGeom>
          <a:noFill/>
          <a:ln w="28575">
            <a:solidFill>
              <a:schemeClr val="tx1"/>
            </a:solidFill>
            <a:round/>
            <a:headEnd/>
            <a:tailEnd type="triangle" w="med" len="med"/>
          </a:ln>
        </p:spPr>
      </p:cxnSp>
      <p:cxnSp>
        <p:nvCxnSpPr>
          <p:cNvPr id="20528" name="AutoShape 48"/>
          <p:cNvCxnSpPr>
            <a:cxnSpLocks noChangeAspect="1" noChangeShapeType="1"/>
            <a:stCxn id="20493" idx="6"/>
            <a:endCxn id="20500" idx="0"/>
          </p:cNvCxnSpPr>
          <p:nvPr/>
        </p:nvCxnSpPr>
        <p:spPr bwMode="auto">
          <a:xfrm>
            <a:off x="2867025" y="4167188"/>
            <a:ext cx="179388" cy="1485900"/>
          </a:xfrm>
          <a:prstGeom prst="curvedConnector2">
            <a:avLst/>
          </a:prstGeom>
          <a:noFill/>
          <a:ln w="28575">
            <a:solidFill>
              <a:schemeClr val="tx1"/>
            </a:solidFill>
            <a:round/>
            <a:headEnd/>
            <a:tailEnd type="triangle" w="med" len="med"/>
          </a:ln>
        </p:spPr>
      </p:cxnSp>
      <p:cxnSp>
        <p:nvCxnSpPr>
          <p:cNvPr id="20529" name="AutoShape 49"/>
          <p:cNvCxnSpPr>
            <a:cxnSpLocks noChangeAspect="1" noChangeShapeType="1"/>
            <a:stCxn id="20522" idx="6"/>
            <a:endCxn id="20502" idx="0"/>
          </p:cNvCxnSpPr>
          <p:nvPr/>
        </p:nvCxnSpPr>
        <p:spPr bwMode="auto">
          <a:xfrm>
            <a:off x="4672013" y="5297488"/>
            <a:ext cx="179387" cy="355600"/>
          </a:xfrm>
          <a:prstGeom prst="curvedConnector2">
            <a:avLst/>
          </a:prstGeom>
          <a:noFill/>
          <a:ln w="28575">
            <a:solidFill>
              <a:schemeClr val="tx1"/>
            </a:solidFill>
            <a:round/>
            <a:headEnd/>
            <a:tailEnd type="triangle" w="med" len="med"/>
          </a:ln>
        </p:spPr>
      </p:cxnSp>
      <p:cxnSp>
        <p:nvCxnSpPr>
          <p:cNvPr id="20530" name="AutoShape 50"/>
          <p:cNvCxnSpPr>
            <a:cxnSpLocks noChangeAspect="1" noChangeShapeType="1"/>
            <a:stCxn id="20495" idx="6"/>
            <a:endCxn id="20502" idx="0"/>
          </p:cNvCxnSpPr>
          <p:nvPr/>
        </p:nvCxnSpPr>
        <p:spPr bwMode="auto">
          <a:xfrm>
            <a:off x="4672013" y="4167188"/>
            <a:ext cx="179387" cy="1485900"/>
          </a:xfrm>
          <a:prstGeom prst="curvedConnector2">
            <a:avLst/>
          </a:prstGeom>
          <a:noFill/>
          <a:ln w="28575">
            <a:solidFill>
              <a:schemeClr val="tx1"/>
            </a:solidFill>
            <a:round/>
            <a:headEnd/>
            <a:tailEnd type="triangle" w="med" len="med"/>
          </a:ln>
        </p:spPr>
      </p:cxnSp>
      <p:cxnSp>
        <p:nvCxnSpPr>
          <p:cNvPr id="20531" name="AutoShape 51"/>
          <p:cNvCxnSpPr>
            <a:cxnSpLocks noChangeAspect="1" noChangeShapeType="1"/>
            <a:stCxn id="20523" idx="6"/>
            <a:endCxn id="20503" idx="0"/>
          </p:cNvCxnSpPr>
          <p:nvPr/>
        </p:nvCxnSpPr>
        <p:spPr bwMode="auto">
          <a:xfrm>
            <a:off x="6470650" y="5297488"/>
            <a:ext cx="179388" cy="355600"/>
          </a:xfrm>
          <a:prstGeom prst="curvedConnector2">
            <a:avLst/>
          </a:prstGeom>
          <a:noFill/>
          <a:ln w="28575">
            <a:solidFill>
              <a:schemeClr val="tx1"/>
            </a:solidFill>
            <a:round/>
            <a:headEnd/>
            <a:tailEnd type="triangle" w="med" len="med"/>
          </a:ln>
        </p:spPr>
      </p:cxnSp>
      <p:cxnSp>
        <p:nvCxnSpPr>
          <p:cNvPr id="20532" name="AutoShape 52"/>
          <p:cNvCxnSpPr>
            <a:cxnSpLocks noChangeAspect="1" noChangeShapeType="1"/>
            <a:stCxn id="20496" idx="6"/>
            <a:endCxn id="20503" idx="0"/>
          </p:cNvCxnSpPr>
          <p:nvPr/>
        </p:nvCxnSpPr>
        <p:spPr bwMode="auto">
          <a:xfrm>
            <a:off x="6470650" y="4167188"/>
            <a:ext cx="179388" cy="1485900"/>
          </a:xfrm>
          <a:prstGeom prst="curvedConnector2">
            <a:avLst/>
          </a:prstGeom>
          <a:noFill/>
          <a:ln w="28575">
            <a:solidFill>
              <a:schemeClr val="tx1"/>
            </a:solidFill>
            <a:round/>
            <a:headEnd/>
            <a:tailEnd type="triangle" w="med" len="med"/>
          </a:ln>
        </p:spPr>
      </p:cxnSp>
      <p:sp>
        <p:nvSpPr>
          <p:cNvPr id="20533" name="Oval 53"/>
          <p:cNvSpPr>
            <a:spLocks noChangeAspect="1" noChangeArrowheads="1"/>
          </p:cNvSpPr>
          <p:nvPr/>
        </p:nvSpPr>
        <p:spPr bwMode="auto">
          <a:xfrm>
            <a:off x="3313113" y="6248400"/>
            <a:ext cx="406400" cy="361950"/>
          </a:xfrm>
          <a:prstGeom prst="ellipse">
            <a:avLst/>
          </a:prstGeom>
          <a:solidFill>
            <a:srgbClr val="C0C0C0"/>
          </a:solidFill>
          <a:ln w="28575">
            <a:solidFill>
              <a:schemeClr val="tx1"/>
            </a:solidFill>
            <a:round/>
            <a:headEnd/>
            <a:tailEnd/>
          </a:ln>
        </p:spPr>
        <p:txBody>
          <a:bodyPr wrap="none" anchor="ctr"/>
          <a:lstStyle/>
          <a:p>
            <a:pPr eaLnBrk="0" hangingPunct="0"/>
            <a:endParaRPr lang="en-US"/>
          </a:p>
        </p:txBody>
      </p:sp>
      <p:sp>
        <p:nvSpPr>
          <p:cNvPr id="20534" name="Text Box 54"/>
          <p:cNvSpPr txBox="1">
            <a:spLocks noChangeAspect="1" noChangeArrowheads="1"/>
          </p:cNvSpPr>
          <p:nvPr/>
        </p:nvSpPr>
        <p:spPr bwMode="auto">
          <a:xfrm>
            <a:off x="3276600" y="6248400"/>
            <a:ext cx="433132" cy="276999"/>
          </a:xfrm>
          <a:prstGeom prst="rect">
            <a:avLst/>
          </a:prstGeom>
          <a:noFill/>
          <a:ln w="9525">
            <a:noFill/>
            <a:prstDash val="sysDot"/>
            <a:miter lim="800000"/>
            <a:headEnd/>
            <a:tailEnd/>
          </a:ln>
        </p:spPr>
        <p:txBody>
          <a:bodyPr wrap="none">
            <a:spAutoFit/>
          </a:bodyPr>
          <a:lstStyle/>
          <a:p>
            <a:r>
              <a:rPr lang="en-US" sz="1200" dirty="0" smtClean="0">
                <a:latin typeface="Arial" charset="0"/>
              </a:rPr>
              <a:t>R</a:t>
            </a:r>
            <a:r>
              <a:rPr lang="en-US" sz="1200" baseline="-25000" dirty="0" smtClean="0">
                <a:latin typeface="Arial" charset="0"/>
              </a:rPr>
              <a:t>1,c</a:t>
            </a:r>
            <a:endParaRPr lang="en-US" sz="1200" baseline="-25000" dirty="0">
              <a:latin typeface="Arial" charset="0"/>
            </a:endParaRPr>
          </a:p>
        </p:txBody>
      </p:sp>
      <p:cxnSp>
        <p:nvCxnSpPr>
          <p:cNvPr id="20535" name="AutoShape 55"/>
          <p:cNvCxnSpPr>
            <a:cxnSpLocks noChangeAspect="1" noChangeShapeType="1"/>
            <a:stCxn id="20500" idx="4"/>
            <a:endCxn id="20533" idx="0"/>
          </p:cNvCxnSpPr>
          <p:nvPr/>
        </p:nvCxnSpPr>
        <p:spPr bwMode="auto">
          <a:xfrm>
            <a:off x="3046413" y="6029325"/>
            <a:ext cx="469900" cy="209550"/>
          </a:xfrm>
          <a:prstGeom prst="straightConnector1">
            <a:avLst/>
          </a:prstGeom>
          <a:noFill/>
          <a:ln w="28575">
            <a:solidFill>
              <a:schemeClr val="tx1"/>
            </a:solidFill>
            <a:round/>
            <a:headEnd/>
            <a:tailEnd type="triangle" w="med" len="med"/>
          </a:ln>
        </p:spPr>
      </p:cxnSp>
      <p:sp>
        <p:nvSpPr>
          <p:cNvPr id="20536" name="Text Box 56"/>
          <p:cNvSpPr txBox="1">
            <a:spLocks noChangeAspect="1" noChangeArrowheads="1"/>
          </p:cNvSpPr>
          <p:nvPr/>
        </p:nvSpPr>
        <p:spPr bwMode="auto">
          <a:xfrm>
            <a:off x="4767263" y="6365875"/>
            <a:ext cx="336550" cy="274638"/>
          </a:xfrm>
          <a:prstGeom prst="rect">
            <a:avLst/>
          </a:prstGeom>
          <a:noFill/>
          <a:ln w="9525">
            <a:noFill/>
            <a:miter lim="800000"/>
            <a:headEnd/>
            <a:tailEnd/>
          </a:ln>
        </p:spPr>
        <p:txBody>
          <a:bodyPr wrap="none">
            <a:spAutoFit/>
          </a:bodyPr>
          <a:lstStyle/>
          <a:p>
            <a:r>
              <a:rPr lang="en-US" sz="1200">
                <a:latin typeface="Arial" charset="0"/>
              </a:rPr>
              <a:t>…</a:t>
            </a:r>
          </a:p>
        </p:txBody>
      </p:sp>
      <p:sp>
        <p:nvSpPr>
          <p:cNvPr id="20537" name="Oval 57"/>
          <p:cNvSpPr>
            <a:spLocks noChangeAspect="1" noChangeArrowheads="1"/>
          </p:cNvSpPr>
          <p:nvPr/>
        </p:nvSpPr>
        <p:spPr bwMode="auto">
          <a:xfrm>
            <a:off x="5146675" y="6240463"/>
            <a:ext cx="406400" cy="361950"/>
          </a:xfrm>
          <a:prstGeom prst="ellipse">
            <a:avLst/>
          </a:prstGeom>
          <a:solidFill>
            <a:srgbClr val="C0C0C0"/>
          </a:solidFill>
          <a:ln w="28575">
            <a:solidFill>
              <a:schemeClr val="tx1"/>
            </a:solidFill>
            <a:round/>
            <a:headEnd/>
            <a:tailEnd/>
          </a:ln>
        </p:spPr>
        <p:txBody>
          <a:bodyPr wrap="none" anchor="ctr"/>
          <a:lstStyle/>
          <a:p>
            <a:pPr eaLnBrk="0" hangingPunct="0"/>
            <a:endParaRPr lang="en-US"/>
          </a:p>
        </p:txBody>
      </p:sp>
      <p:sp>
        <p:nvSpPr>
          <p:cNvPr id="20538" name="Text Box 58"/>
          <p:cNvSpPr txBox="1">
            <a:spLocks noChangeAspect="1" noChangeArrowheads="1"/>
          </p:cNvSpPr>
          <p:nvPr/>
        </p:nvSpPr>
        <p:spPr bwMode="auto">
          <a:xfrm>
            <a:off x="5180013" y="6248400"/>
            <a:ext cx="397866" cy="276999"/>
          </a:xfrm>
          <a:prstGeom prst="rect">
            <a:avLst/>
          </a:prstGeom>
          <a:noFill/>
          <a:ln w="9525">
            <a:noFill/>
            <a:prstDash val="sysDot"/>
            <a:miter lim="800000"/>
            <a:headEnd/>
            <a:tailEnd/>
          </a:ln>
        </p:spPr>
        <p:txBody>
          <a:bodyPr wrap="none">
            <a:spAutoFit/>
          </a:bodyPr>
          <a:lstStyle/>
          <a:p>
            <a:r>
              <a:rPr lang="en-US" sz="1200" dirty="0" err="1" smtClean="0">
                <a:latin typeface="Arial" charset="0"/>
              </a:rPr>
              <a:t>R</a:t>
            </a:r>
            <a:r>
              <a:rPr lang="en-US" sz="1200" baseline="-25000" dirty="0" err="1" smtClean="0">
                <a:latin typeface="Arial" charset="0"/>
              </a:rPr>
              <a:t>i,c</a:t>
            </a:r>
            <a:endParaRPr lang="en-US" sz="1200" baseline="-25000" dirty="0">
              <a:latin typeface="Arial" charset="0"/>
            </a:endParaRPr>
          </a:p>
        </p:txBody>
      </p:sp>
      <p:cxnSp>
        <p:nvCxnSpPr>
          <p:cNvPr id="20539" name="AutoShape 59"/>
          <p:cNvCxnSpPr>
            <a:cxnSpLocks noChangeAspect="1" noChangeShapeType="1"/>
            <a:stCxn id="20502" idx="4"/>
            <a:endCxn id="20537" idx="0"/>
          </p:cNvCxnSpPr>
          <p:nvPr/>
        </p:nvCxnSpPr>
        <p:spPr bwMode="auto">
          <a:xfrm>
            <a:off x="4851400" y="6029325"/>
            <a:ext cx="498475" cy="203200"/>
          </a:xfrm>
          <a:prstGeom prst="straightConnector1">
            <a:avLst/>
          </a:prstGeom>
          <a:noFill/>
          <a:ln w="28575">
            <a:solidFill>
              <a:schemeClr val="tx1"/>
            </a:solidFill>
            <a:round/>
            <a:headEnd/>
            <a:tailEnd type="triangle" w="med" len="med"/>
          </a:ln>
        </p:spPr>
      </p:cxnSp>
      <p:sp>
        <p:nvSpPr>
          <p:cNvPr id="20540" name="Oval 60"/>
          <p:cNvSpPr>
            <a:spLocks noChangeAspect="1" noChangeArrowheads="1"/>
          </p:cNvSpPr>
          <p:nvPr/>
        </p:nvSpPr>
        <p:spPr bwMode="auto">
          <a:xfrm>
            <a:off x="6989763" y="6248400"/>
            <a:ext cx="406400" cy="361950"/>
          </a:xfrm>
          <a:prstGeom prst="ellipse">
            <a:avLst/>
          </a:prstGeom>
          <a:solidFill>
            <a:srgbClr val="C0C0C0"/>
          </a:solidFill>
          <a:ln w="28575">
            <a:solidFill>
              <a:schemeClr val="tx1"/>
            </a:solidFill>
            <a:round/>
            <a:headEnd/>
            <a:tailEnd/>
          </a:ln>
        </p:spPr>
        <p:txBody>
          <a:bodyPr wrap="none" anchor="ctr"/>
          <a:lstStyle/>
          <a:p>
            <a:pPr eaLnBrk="0" hangingPunct="0"/>
            <a:endParaRPr lang="en-US"/>
          </a:p>
        </p:txBody>
      </p:sp>
      <p:cxnSp>
        <p:nvCxnSpPr>
          <p:cNvPr id="20541" name="AutoShape 61"/>
          <p:cNvCxnSpPr>
            <a:cxnSpLocks noChangeAspect="1" noChangeShapeType="1"/>
            <a:stCxn id="20503" idx="4"/>
            <a:endCxn id="20540" idx="0"/>
          </p:cNvCxnSpPr>
          <p:nvPr/>
        </p:nvCxnSpPr>
        <p:spPr bwMode="auto">
          <a:xfrm>
            <a:off x="6650038" y="6029325"/>
            <a:ext cx="542925" cy="209550"/>
          </a:xfrm>
          <a:prstGeom prst="straightConnector1">
            <a:avLst/>
          </a:prstGeom>
          <a:noFill/>
          <a:ln w="28575">
            <a:solidFill>
              <a:schemeClr val="tx1"/>
            </a:solidFill>
            <a:round/>
            <a:headEnd/>
            <a:tailEnd type="triangle" w="med" len="med"/>
          </a:ln>
        </p:spPr>
      </p:cxnSp>
      <p:sp>
        <p:nvSpPr>
          <p:cNvPr id="20542" name="Text Box 62"/>
          <p:cNvSpPr txBox="1">
            <a:spLocks noChangeAspect="1" noChangeArrowheads="1"/>
          </p:cNvSpPr>
          <p:nvPr/>
        </p:nvSpPr>
        <p:spPr bwMode="auto">
          <a:xfrm>
            <a:off x="6608763" y="6365875"/>
            <a:ext cx="336550" cy="274638"/>
          </a:xfrm>
          <a:prstGeom prst="rect">
            <a:avLst/>
          </a:prstGeom>
          <a:noFill/>
          <a:ln w="9525">
            <a:noFill/>
            <a:miter lim="800000"/>
            <a:headEnd/>
            <a:tailEnd/>
          </a:ln>
        </p:spPr>
        <p:txBody>
          <a:bodyPr wrap="none">
            <a:spAutoFit/>
          </a:bodyPr>
          <a:lstStyle/>
          <a:p>
            <a:r>
              <a:rPr lang="en-US" sz="1200">
                <a:latin typeface="Arial" charset="0"/>
              </a:rPr>
              <a:t>…</a:t>
            </a:r>
          </a:p>
        </p:txBody>
      </p:sp>
      <p:sp>
        <p:nvSpPr>
          <p:cNvPr id="20545" name="Text Box 65"/>
          <p:cNvSpPr txBox="1">
            <a:spLocks noChangeAspect="1" noChangeArrowheads="1"/>
          </p:cNvSpPr>
          <p:nvPr/>
        </p:nvSpPr>
        <p:spPr bwMode="auto">
          <a:xfrm>
            <a:off x="3492500" y="6380163"/>
            <a:ext cx="233363" cy="198437"/>
          </a:xfrm>
          <a:prstGeom prst="rect">
            <a:avLst/>
          </a:prstGeom>
          <a:noFill/>
          <a:ln w="9525">
            <a:noFill/>
            <a:miter lim="800000"/>
            <a:headEnd/>
            <a:tailEnd/>
          </a:ln>
        </p:spPr>
        <p:txBody>
          <a:bodyPr wrap="none">
            <a:spAutoFit/>
          </a:bodyPr>
          <a:lstStyle/>
          <a:p>
            <a:r>
              <a:rPr lang="en-US" sz="700">
                <a:latin typeface="Arial" charset="0"/>
              </a:rPr>
              <a:t>1</a:t>
            </a:r>
          </a:p>
        </p:txBody>
      </p:sp>
      <p:sp>
        <p:nvSpPr>
          <p:cNvPr id="20546" name="Text Box 66"/>
          <p:cNvSpPr txBox="1">
            <a:spLocks noChangeAspect="1" noChangeArrowheads="1"/>
          </p:cNvSpPr>
          <p:nvPr/>
        </p:nvSpPr>
        <p:spPr bwMode="auto">
          <a:xfrm>
            <a:off x="5334000" y="6477000"/>
            <a:ext cx="203200" cy="198438"/>
          </a:xfrm>
          <a:prstGeom prst="rect">
            <a:avLst/>
          </a:prstGeom>
          <a:noFill/>
          <a:ln w="9525">
            <a:noFill/>
            <a:miter lim="800000"/>
            <a:headEnd/>
            <a:tailEnd/>
          </a:ln>
        </p:spPr>
        <p:txBody>
          <a:bodyPr wrap="none">
            <a:spAutoFit/>
          </a:bodyPr>
          <a:lstStyle/>
          <a:p>
            <a:r>
              <a:rPr lang="en-US" sz="700">
                <a:latin typeface="Arial" charset="0"/>
              </a:rPr>
              <a:t>i</a:t>
            </a:r>
          </a:p>
        </p:txBody>
      </p:sp>
      <p:sp>
        <p:nvSpPr>
          <p:cNvPr id="20547" name="Text Box 67"/>
          <p:cNvSpPr txBox="1">
            <a:spLocks noChangeAspect="1" noChangeArrowheads="1"/>
          </p:cNvSpPr>
          <p:nvPr/>
        </p:nvSpPr>
        <p:spPr bwMode="auto">
          <a:xfrm>
            <a:off x="7237413" y="6451600"/>
            <a:ext cx="233362" cy="198438"/>
          </a:xfrm>
          <a:prstGeom prst="rect">
            <a:avLst/>
          </a:prstGeom>
          <a:noFill/>
          <a:ln w="9525">
            <a:noFill/>
            <a:miter lim="800000"/>
            <a:headEnd/>
            <a:tailEnd/>
          </a:ln>
        </p:spPr>
        <p:txBody>
          <a:bodyPr wrap="none">
            <a:spAutoFit/>
          </a:bodyPr>
          <a:lstStyle/>
          <a:p>
            <a:r>
              <a:rPr lang="en-US" sz="700">
                <a:latin typeface="Arial" charset="0"/>
              </a:rPr>
              <a:t>n</a:t>
            </a:r>
          </a:p>
        </p:txBody>
      </p:sp>
      <p:cxnSp>
        <p:nvCxnSpPr>
          <p:cNvPr id="20548" name="AutoShape 68"/>
          <p:cNvCxnSpPr>
            <a:cxnSpLocks noChangeAspect="1" noChangeShapeType="1"/>
          </p:cNvCxnSpPr>
          <p:nvPr/>
        </p:nvCxnSpPr>
        <p:spPr bwMode="auto">
          <a:xfrm>
            <a:off x="2895600" y="3586163"/>
            <a:ext cx="646113" cy="1587"/>
          </a:xfrm>
          <a:prstGeom prst="straightConnector1">
            <a:avLst/>
          </a:prstGeom>
          <a:noFill/>
          <a:ln w="28575">
            <a:solidFill>
              <a:schemeClr val="tx1"/>
            </a:solidFill>
            <a:round/>
            <a:headEnd/>
            <a:tailEnd type="triangle" w="med" len="med"/>
          </a:ln>
        </p:spPr>
      </p:cxnSp>
      <p:cxnSp>
        <p:nvCxnSpPr>
          <p:cNvPr id="20549" name="AutoShape 69"/>
          <p:cNvCxnSpPr>
            <a:cxnSpLocks noChangeAspect="1" noChangeShapeType="1"/>
          </p:cNvCxnSpPr>
          <p:nvPr/>
        </p:nvCxnSpPr>
        <p:spPr bwMode="auto">
          <a:xfrm>
            <a:off x="3846513" y="3586163"/>
            <a:ext cx="415925" cy="0"/>
          </a:xfrm>
          <a:prstGeom prst="straightConnector1">
            <a:avLst/>
          </a:prstGeom>
          <a:noFill/>
          <a:ln w="28575">
            <a:solidFill>
              <a:schemeClr val="tx1"/>
            </a:solidFill>
            <a:round/>
            <a:headEnd/>
            <a:tailEnd type="triangle" w="med" len="med"/>
          </a:ln>
        </p:spPr>
      </p:cxnSp>
      <p:sp>
        <p:nvSpPr>
          <p:cNvPr id="20550" name="Text Box 70"/>
          <p:cNvSpPr txBox="1">
            <a:spLocks noChangeAspect="1" noChangeArrowheads="1"/>
          </p:cNvSpPr>
          <p:nvPr/>
        </p:nvSpPr>
        <p:spPr bwMode="auto">
          <a:xfrm>
            <a:off x="3535363" y="3502025"/>
            <a:ext cx="336550" cy="274638"/>
          </a:xfrm>
          <a:prstGeom prst="rect">
            <a:avLst/>
          </a:prstGeom>
          <a:noFill/>
          <a:ln w="9525">
            <a:noFill/>
            <a:miter lim="800000"/>
            <a:headEnd/>
            <a:tailEnd/>
          </a:ln>
        </p:spPr>
        <p:txBody>
          <a:bodyPr wrap="none">
            <a:spAutoFit/>
          </a:bodyPr>
          <a:lstStyle/>
          <a:p>
            <a:r>
              <a:rPr lang="en-US" sz="1200">
                <a:latin typeface="Arial" charset="0"/>
              </a:rPr>
              <a:t>…</a:t>
            </a:r>
          </a:p>
        </p:txBody>
      </p:sp>
      <p:cxnSp>
        <p:nvCxnSpPr>
          <p:cNvPr id="20551" name="AutoShape 71"/>
          <p:cNvCxnSpPr>
            <a:cxnSpLocks noChangeAspect="1" noChangeShapeType="1"/>
          </p:cNvCxnSpPr>
          <p:nvPr/>
        </p:nvCxnSpPr>
        <p:spPr bwMode="auto">
          <a:xfrm>
            <a:off x="2895600" y="4729163"/>
            <a:ext cx="646113" cy="0"/>
          </a:xfrm>
          <a:prstGeom prst="straightConnector1">
            <a:avLst/>
          </a:prstGeom>
          <a:noFill/>
          <a:ln w="28575">
            <a:solidFill>
              <a:schemeClr val="tx1"/>
            </a:solidFill>
            <a:round/>
            <a:headEnd/>
            <a:tailEnd type="triangle" w="med" len="med"/>
          </a:ln>
        </p:spPr>
      </p:cxnSp>
      <p:cxnSp>
        <p:nvCxnSpPr>
          <p:cNvPr id="20552" name="AutoShape 72"/>
          <p:cNvCxnSpPr>
            <a:cxnSpLocks noChangeAspect="1" noChangeShapeType="1"/>
          </p:cNvCxnSpPr>
          <p:nvPr/>
        </p:nvCxnSpPr>
        <p:spPr bwMode="auto">
          <a:xfrm>
            <a:off x="3846513" y="4729163"/>
            <a:ext cx="415925" cy="0"/>
          </a:xfrm>
          <a:prstGeom prst="straightConnector1">
            <a:avLst/>
          </a:prstGeom>
          <a:noFill/>
          <a:ln w="28575">
            <a:solidFill>
              <a:schemeClr val="tx1"/>
            </a:solidFill>
            <a:round/>
            <a:headEnd/>
            <a:tailEnd type="triangle" w="med" len="med"/>
          </a:ln>
        </p:spPr>
      </p:cxnSp>
      <p:sp>
        <p:nvSpPr>
          <p:cNvPr id="20553" name="Text Box 73"/>
          <p:cNvSpPr txBox="1">
            <a:spLocks noChangeAspect="1" noChangeArrowheads="1"/>
          </p:cNvSpPr>
          <p:nvPr/>
        </p:nvSpPr>
        <p:spPr bwMode="auto">
          <a:xfrm>
            <a:off x="3535363" y="4645025"/>
            <a:ext cx="336550" cy="274638"/>
          </a:xfrm>
          <a:prstGeom prst="rect">
            <a:avLst/>
          </a:prstGeom>
          <a:noFill/>
          <a:ln w="9525">
            <a:noFill/>
            <a:miter lim="800000"/>
            <a:headEnd/>
            <a:tailEnd/>
          </a:ln>
        </p:spPr>
        <p:txBody>
          <a:bodyPr wrap="none">
            <a:spAutoFit/>
          </a:bodyPr>
          <a:lstStyle/>
          <a:p>
            <a:r>
              <a:rPr lang="en-US" sz="1200">
                <a:latin typeface="Arial" charset="0"/>
              </a:rPr>
              <a:t>…</a:t>
            </a:r>
          </a:p>
        </p:txBody>
      </p:sp>
      <p:sp>
        <p:nvSpPr>
          <p:cNvPr id="75" name="Slide Number Placeholder 74"/>
          <p:cNvSpPr>
            <a:spLocks noGrp="1"/>
          </p:cNvSpPr>
          <p:nvPr>
            <p:ph type="sldNum" sz="quarter" idx="12"/>
          </p:nvPr>
        </p:nvSpPr>
        <p:spPr/>
        <p:txBody>
          <a:bodyPr/>
          <a:lstStyle/>
          <a:p>
            <a:pPr>
              <a:defRPr/>
            </a:pPr>
            <a:fld id="{193C4F32-5F53-4DA8-A041-9089F3E61399}" type="slidenum">
              <a:rPr lang="en-US" smtClean="0"/>
              <a:pPr>
                <a:defRPr/>
              </a:pPr>
              <a:t>58</a:t>
            </a:fld>
            <a:endParaRPr lang="en-US"/>
          </a:p>
        </p:txBody>
      </p:sp>
      <p:graphicFrame>
        <p:nvGraphicFramePr>
          <p:cNvPr id="3" name="Object 4"/>
          <p:cNvGraphicFramePr>
            <a:graphicFrameLocks noChangeAspect="1"/>
          </p:cNvGraphicFramePr>
          <p:nvPr/>
        </p:nvGraphicFramePr>
        <p:xfrm>
          <a:off x="709613" y="2252663"/>
          <a:ext cx="7423150" cy="723900"/>
        </p:xfrm>
        <a:graphic>
          <a:graphicData uri="http://schemas.openxmlformats.org/presentationml/2006/ole">
            <p:oleObj spid="_x0000_s20484" name="Equation" r:id="rId5" imgW="3327120" imgH="304560" progId="Equation.3">
              <p:embed/>
            </p:oleObj>
          </a:graphicData>
        </a:graphic>
      </p:graphicFrame>
      <p:sp>
        <p:nvSpPr>
          <p:cNvPr id="77" name="Text Box 64"/>
          <p:cNvSpPr txBox="1">
            <a:spLocks noChangeAspect="1" noChangeArrowheads="1"/>
          </p:cNvSpPr>
          <p:nvPr/>
        </p:nvSpPr>
        <p:spPr bwMode="auto">
          <a:xfrm>
            <a:off x="7010400" y="6324600"/>
            <a:ext cx="430213" cy="274638"/>
          </a:xfrm>
          <a:prstGeom prst="rect">
            <a:avLst/>
          </a:prstGeom>
          <a:noFill/>
          <a:ln w="9525">
            <a:noFill/>
            <a:prstDash val="sysDot"/>
            <a:miter lim="800000"/>
            <a:headEnd/>
            <a:tailEnd/>
          </a:ln>
        </p:spPr>
        <p:txBody>
          <a:bodyPr wrap="none">
            <a:spAutoFit/>
          </a:bodyPr>
          <a:lstStyle/>
          <a:p>
            <a:r>
              <a:rPr lang="en-US" sz="1200" dirty="0" err="1">
                <a:latin typeface="Arial" charset="0"/>
              </a:rPr>
              <a:t>R</a:t>
            </a:r>
            <a:r>
              <a:rPr lang="en-US" sz="1200" baseline="-25000" dirty="0" err="1">
                <a:latin typeface="Arial" charset="0"/>
              </a:rPr>
              <a:t>n,c</a:t>
            </a:r>
            <a:endParaRPr lang="en-US" sz="1200" baseline="-25000" dirty="0">
              <a:latin typeface="Arial" charset="0"/>
            </a:endParaRPr>
          </a:p>
        </p:txBody>
      </p:sp>
      <p:sp>
        <p:nvSpPr>
          <p:cNvPr id="78" name="Text Box 63"/>
          <p:cNvSpPr txBox="1">
            <a:spLocks noChangeAspect="1" noChangeArrowheads="1"/>
          </p:cNvSpPr>
          <p:nvPr/>
        </p:nvSpPr>
        <p:spPr bwMode="auto">
          <a:xfrm>
            <a:off x="6019800" y="6324600"/>
            <a:ext cx="436563" cy="274638"/>
          </a:xfrm>
          <a:prstGeom prst="rect">
            <a:avLst/>
          </a:prstGeom>
          <a:noFill/>
          <a:ln w="9525">
            <a:noFill/>
            <a:prstDash val="sysDot"/>
            <a:miter lim="800000"/>
            <a:headEnd/>
            <a:tailEnd/>
          </a:ln>
        </p:spPr>
        <p:txBody>
          <a:bodyPr wrap="none">
            <a:spAutoFit/>
          </a:bodyPr>
          <a:lstStyle/>
          <a:p>
            <a:r>
              <a:rPr lang="en-US" sz="1200" dirty="0">
                <a:latin typeface="Arial" charset="0"/>
              </a:rPr>
              <a:t>R</a:t>
            </a:r>
            <a:r>
              <a:rPr lang="en-US" sz="1200" baseline="-25000" dirty="0">
                <a:latin typeface="Arial" charset="0"/>
              </a:rPr>
              <a:t>n,1</a:t>
            </a:r>
          </a:p>
        </p:txBody>
      </p:sp>
      <p:sp>
        <p:nvSpPr>
          <p:cNvPr id="79" name="Text Box 37"/>
          <p:cNvSpPr txBox="1">
            <a:spLocks noChangeAspect="1" noChangeArrowheads="1"/>
          </p:cNvSpPr>
          <p:nvPr/>
        </p:nvSpPr>
        <p:spPr bwMode="auto">
          <a:xfrm>
            <a:off x="4729163" y="5715000"/>
            <a:ext cx="327334" cy="276999"/>
          </a:xfrm>
          <a:prstGeom prst="rect">
            <a:avLst/>
          </a:prstGeom>
          <a:noFill/>
          <a:ln w="9525">
            <a:noFill/>
            <a:miter lim="800000"/>
            <a:headEnd/>
            <a:tailEnd/>
          </a:ln>
        </p:spPr>
        <p:txBody>
          <a:bodyPr wrap="none">
            <a:spAutoFit/>
          </a:bodyPr>
          <a:lstStyle/>
          <a:p>
            <a:r>
              <a:rPr lang="en-US" sz="1200" dirty="0" err="1" smtClean="0">
                <a:latin typeface="Arial" charset="0"/>
              </a:rPr>
              <a:t>G</a:t>
            </a:r>
            <a:r>
              <a:rPr lang="en-US" sz="1200" baseline="-25000" dirty="0" err="1" smtClean="0">
                <a:latin typeface="Arial" charset="0"/>
              </a:rPr>
              <a:t>i</a:t>
            </a:r>
            <a:endParaRPr lang="en-US" sz="1200" baseline="-25000" dirty="0">
              <a:latin typeface="Arial" charset="0"/>
            </a:endParaRPr>
          </a:p>
        </p:txBody>
      </p:sp>
      <p:pic>
        <p:nvPicPr>
          <p:cNvPr id="76" name="Kennedy_V3.pptx502.wav">
            <a:hlinkClick r:id="" action="ppaction://media"/>
          </p:cNvPr>
          <p:cNvPicPr>
            <a:picLocks noRot="1" noChangeAspect="1"/>
          </p:cNvPicPr>
          <p:nvPr>
            <a:audioFile r:link="rId2"/>
          </p:nvPr>
        </p:nvPicPr>
        <p:blipFill>
          <a:blip r:embed="rId6" cstate="print"/>
          <a:stretch>
            <a:fillRect/>
          </a:stretch>
        </p:blipFill>
        <p:spPr>
          <a:xfrm>
            <a:off x="8696325" y="6410325"/>
            <a:ext cx="304800" cy="304800"/>
          </a:xfrm>
          <a:prstGeom prst="rect">
            <a:avLst/>
          </a:prstGeom>
        </p:spPr>
      </p:pic>
    </p:spTree>
  </p:cSld>
  <p:clrMapOvr>
    <a:masterClrMapping/>
  </p:clrMapOvr>
  <p:transition advTm="197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6"/>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77" name="Freeform 75"/>
          <p:cNvSpPr>
            <a:spLocks/>
          </p:cNvSpPr>
          <p:nvPr/>
        </p:nvSpPr>
        <p:spPr bwMode="auto">
          <a:xfrm>
            <a:off x="4038600" y="2819400"/>
            <a:ext cx="3657600" cy="4102100"/>
          </a:xfrm>
          <a:custGeom>
            <a:avLst/>
            <a:gdLst>
              <a:gd name="T0" fmla="*/ 2147483647 w 2304"/>
              <a:gd name="T1" fmla="*/ 2147483647 h 2584"/>
              <a:gd name="T2" fmla="*/ 2147483647 w 2304"/>
              <a:gd name="T3" fmla="*/ 2147483647 h 2584"/>
              <a:gd name="T4" fmla="*/ 2147483647 w 2304"/>
              <a:gd name="T5" fmla="*/ 2147483647 h 2584"/>
              <a:gd name="T6" fmla="*/ 2147483647 w 2304"/>
              <a:gd name="T7" fmla="*/ 2147483647 h 2584"/>
              <a:gd name="T8" fmla="*/ 2147483647 w 2304"/>
              <a:gd name="T9" fmla="*/ 2147483647 h 2584"/>
              <a:gd name="T10" fmla="*/ 2147483647 w 2304"/>
              <a:gd name="T11" fmla="*/ 2147483647 h 2584"/>
              <a:gd name="T12" fmla="*/ 2147483647 w 2304"/>
              <a:gd name="T13" fmla="*/ 2147483647 h 2584"/>
              <a:gd name="T14" fmla="*/ 2147483647 w 2304"/>
              <a:gd name="T15" fmla="*/ 2147483647 h 2584"/>
              <a:gd name="T16" fmla="*/ 2147483647 w 2304"/>
              <a:gd name="T17" fmla="*/ 2147483647 h 2584"/>
              <a:gd name="T18" fmla="*/ 2147483647 w 2304"/>
              <a:gd name="T19" fmla="*/ 2147483647 h 2584"/>
              <a:gd name="T20" fmla="*/ 2147483647 w 2304"/>
              <a:gd name="T21" fmla="*/ 2147483647 h 2584"/>
              <a:gd name="T22" fmla="*/ 2147483647 w 2304"/>
              <a:gd name="T23" fmla="*/ 2147483647 h 2584"/>
              <a:gd name="T24" fmla="*/ 2147483647 w 2304"/>
              <a:gd name="T25" fmla="*/ 2147483647 h 2584"/>
              <a:gd name="T26" fmla="*/ 2147483647 w 2304"/>
              <a:gd name="T27" fmla="*/ 2147483647 h 2584"/>
              <a:gd name="T28" fmla="*/ 2147483647 w 2304"/>
              <a:gd name="T29" fmla="*/ 2147483647 h 2584"/>
              <a:gd name="T30" fmla="*/ 2147483647 w 2304"/>
              <a:gd name="T31" fmla="*/ 2147483647 h 2584"/>
              <a:gd name="T32" fmla="*/ 2147483647 w 2304"/>
              <a:gd name="T33" fmla="*/ 2147483647 h 25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304"/>
              <a:gd name="T52" fmla="*/ 0 h 2584"/>
              <a:gd name="T53" fmla="*/ 2304 w 2304"/>
              <a:gd name="T54" fmla="*/ 2584 h 258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304" h="2584">
                <a:moveTo>
                  <a:pt x="1280" y="16"/>
                </a:moveTo>
                <a:cubicBezTo>
                  <a:pt x="1320" y="32"/>
                  <a:pt x="1376" y="192"/>
                  <a:pt x="1472" y="256"/>
                </a:cubicBezTo>
                <a:cubicBezTo>
                  <a:pt x="1568" y="320"/>
                  <a:pt x="1776" y="248"/>
                  <a:pt x="1856" y="400"/>
                </a:cubicBezTo>
                <a:cubicBezTo>
                  <a:pt x="1936" y="552"/>
                  <a:pt x="1880" y="864"/>
                  <a:pt x="1952" y="1168"/>
                </a:cubicBezTo>
                <a:cubicBezTo>
                  <a:pt x="2024" y="1472"/>
                  <a:pt x="2272" y="2000"/>
                  <a:pt x="2288" y="2224"/>
                </a:cubicBezTo>
                <a:cubicBezTo>
                  <a:pt x="2304" y="2448"/>
                  <a:pt x="2224" y="2480"/>
                  <a:pt x="2048" y="2512"/>
                </a:cubicBezTo>
                <a:cubicBezTo>
                  <a:pt x="1872" y="2544"/>
                  <a:pt x="1472" y="2584"/>
                  <a:pt x="1232" y="2416"/>
                </a:cubicBezTo>
                <a:cubicBezTo>
                  <a:pt x="992" y="2248"/>
                  <a:pt x="784" y="1680"/>
                  <a:pt x="608" y="1504"/>
                </a:cubicBezTo>
                <a:cubicBezTo>
                  <a:pt x="432" y="1328"/>
                  <a:pt x="256" y="1424"/>
                  <a:pt x="176" y="1360"/>
                </a:cubicBezTo>
                <a:cubicBezTo>
                  <a:pt x="96" y="1296"/>
                  <a:pt x="80" y="1184"/>
                  <a:pt x="128" y="1120"/>
                </a:cubicBezTo>
                <a:cubicBezTo>
                  <a:pt x="176" y="1056"/>
                  <a:pt x="416" y="1056"/>
                  <a:pt x="464" y="976"/>
                </a:cubicBezTo>
                <a:cubicBezTo>
                  <a:pt x="512" y="896"/>
                  <a:pt x="488" y="680"/>
                  <a:pt x="416" y="640"/>
                </a:cubicBezTo>
                <a:cubicBezTo>
                  <a:pt x="344" y="600"/>
                  <a:pt x="64" y="792"/>
                  <a:pt x="32" y="736"/>
                </a:cubicBezTo>
                <a:cubicBezTo>
                  <a:pt x="0" y="680"/>
                  <a:pt x="96" y="376"/>
                  <a:pt x="224" y="304"/>
                </a:cubicBezTo>
                <a:cubicBezTo>
                  <a:pt x="352" y="232"/>
                  <a:pt x="632" y="328"/>
                  <a:pt x="800" y="304"/>
                </a:cubicBezTo>
                <a:cubicBezTo>
                  <a:pt x="968" y="280"/>
                  <a:pt x="1152" y="208"/>
                  <a:pt x="1232" y="160"/>
                </a:cubicBezTo>
                <a:cubicBezTo>
                  <a:pt x="1312" y="112"/>
                  <a:pt x="1240" y="0"/>
                  <a:pt x="1280" y="16"/>
                </a:cubicBezTo>
                <a:close/>
              </a:path>
            </a:pathLst>
          </a:custGeom>
          <a:solidFill>
            <a:schemeClr val="accent1">
              <a:alpha val="20000"/>
            </a:schemeClr>
          </a:solidFill>
          <a:ln w="9525">
            <a:solidFill>
              <a:schemeClr val="tx1"/>
            </a:solidFill>
            <a:round/>
            <a:headEnd/>
            <a:tailEnd/>
          </a:ln>
        </p:spPr>
        <p:txBody>
          <a:bodyPr/>
          <a:lstStyle/>
          <a:p>
            <a:pPr eaLnBrk="0" hangingPunct="0"/>
            <a:endParaRPr lang="en-US"/>
          </a:p>
        </p:txBody>
      </p:sp>
      <p:sp>
        <p:nvSpPr>
          <p:cNvPr id="21507" name="Rectangle 4"/>
          <p:cNvSpPr>
            <a:spLocks noChangeAspect="1" noChangeArrowheads="1"/>
          </p:cNvSpPr>
          <p:nvPr/>
        </p:nvSpPr>
        <p:spPr bwMode="auto">
          <a:xfrm>
            <a:off x="2362200" y="4483100"/>
            <a:ext cx="4343400" cy="1041400"/>
          </a:xfrm>
          <a:prstGeom prst="rect">
            <a:avLst/>
          </a:prstGeom>
          <a:noFill/>
          <a:ln w="15875" cap="rnd">
            <a:solidFill>
              <a:schemeClr val="tx1"/>
            </a:solidFill>
            <a:prstDash val="sysDot"/>
            <a:miter lim="800000"/>
            <a:headEnd/>
            <a:tailEnd/>
          </a:ln>
        </p:spPr>
        <p:txBody>
          <a:bodyPr wrap="none" anchor="ctr"/>
          <a:lstStyle/>
          <a:p>
            <a:pPr eaLnBrk="0" hangingPunct="0"/>
            <a:endParaRPr lang="en-US"/>
          </a:p>
        </p:txBody>
      </p:sp>
      <p:sp>
        <p:nvSpPr>
          <p:cNvPr id="21508" name="Rectangle 5"/>
          <p:cNvSpPr>
            <a:spLocks noChangeAspect="1" noChangeArrowheads="1"/>
          </p:cNvSpPr>
          <p:nvPr/>
        </p:nvSpPr>
        <p:spPr bwMode="auto">
          <a:xfrm>
            <a:off x="2362200" y="3352800"/>
            <a:ext cx="4343400" cy="1039813"/>
          </a:xfrm>
          <a:prstGeom prst="rect">
            <a:avLst/>
          </a:prstGeom>
          <a:noFill/>
          <a:ln w="15875" cap="rnd">
            <a:solidFill>
              <a:schemeClr val="tx1"/>
            </a:solidFill>
            <a:prstDash val="sysDot"/>
            <a:miter lim="800000"/>
            <a:headEnd/>
            <a:tailEnd/>
          </a:ln>
        </p:spPr>
        <p:txBody>
          <a:bodyPr wrap="none" anchor="ctr"/>
          <a:lstStyle/>
          <a:p>
            <a:pPr eaLnBrk="0" hangingPunct="0"/>
            <a:endParaRPr lang="en-US"/>
          </a:p>
        </p:txBody>
      </p:sp>
      <p:sp>
        <p:nvSpPr>
          <p:cNvPr id="21509" name="Oval 6"/>
          <p:cNvSpPr>
            <a:spLocks noChangeAspect="1" noChangeArrowheads="1"/>
          </p:cNvSpPr>
          <p:nvPr/>
        </p:nvSpPr>
        <p:spPr bwMode="auto">
          <a:xfrm>
            <a:off x="2452688" y="3397250"/>
            <a:ext cx="407987"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21510" name="Text Box 7"/>
          <p:cNvSpPr txBox="1">
            <a:spLocks noChangeAspect="1" noChangeArrowheads="1"/>
          </p:cNvSpPr>
          <p:nvPr/>
        </p:nvSpPr>
        <p:spPr bwMode="auto">
          <a:xfrm>
            <a:off x="4338638" y="3429000"/>
            <a:ext cx="301686" cy="276999"/>
          </a:xfrm>
          <a:prstGeom prst="rect">
            <a:avLst/>
          </a:prstGeom>
          <a:noFill/>
          <a:ln w="9525">
            <a:noFill/>
            <a:miter lim="800000"/>
            <a:headEnd/>
            <a:tailEnd/>
          </a:ln>
        </p:spPr>
        <p:txBody>
          <a:bodyPr wrap="none">
            <a:spAutoFit/>
          </a:bodyPr>
          <a:lstStyle/>
          <a:p>
            <a:r>
              <a:rPr lang="en-US" sz="1200" dirty="0" err="1" smtClean="0">
                <a:latin typeface="Arial" charset="0"/>
              </a:rPr>
              <a:t>F</a:t>
            </a:r>
            <a:r>
              <a:rPr lang="en-US" sz="1200" baseline="-25000" dirty="0" err="1" smtClean="0">
                <a:latin typeface="Arial" charset="0"/>
              </a:rPr>
              <a:t>i</a:t>
            </a:r>
            <a:endParaRPr lang="en-US" sz="1200" baseline="-25000" dirty="0">
              <a:latin typeface="Arial" charset="0"/>
            </a:endParaRPr>
          </a:p>
        </p:txBody>
      </p:sp>
      <p:sp>
        <p:nvSpPr>
          <p:cNvPr id="21511" name="Oval 8"/>
          <p:cNvSpPr>
            <a:spLocks noChangeAspect="1" noChangeArrowheads="1"/>
          </p:cNvSpPr>
          <p:nvPr/>
        </p:nvSpPr>
        <p:spPr bwMode="auto">
          <a:xfrm>
            <a:off x="4257675" y="3397250"/>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21512" name="AutoShape 9"/>
          <p:cNvCxnSpPr>
            <a:cxnSpLocks noChangeAspect="1" noChangeShapeType="1"/>
            <a:stCxn id="21511" idx="6"/>
          </p:cNvCxnSpPr>
          <p:nvPr/>
        </p:nvCxnSpPr>
        <p:spPr bwMode="auto">
          <a:xfrm>
            <a:off x="4676775" y="3578225"/>
            <a:ext cx="646113" cy="1588"/>
          </a:xfrm>
          <a:prstGeom prst="straightConnector1">
            <a:avLst/>
          </a:prstGeom>
          <a:noFill/>
          <a:ln w="28575">
            <a:solidFill>
              <a:schemeClr val="tx1"/>
            </a:solidFill>
            <a:round/>
            <a:headEnd/>
            <a:tailEnd type="triangle" w="med" len="med"/>
          </a:ln>
        </p:spPr>
      </p:cxnSp>
      <p:sp>
        <p:nvSpPr>
          <p:cNvPr id="21513" name="Oval 10"/>
          <p:cNvSpPr>
            <a:spLocks noChangeAspect="1" noChangeArrowheads="1"/>
          </p:cNvSpPr>
          <p:nvPr/>
        </p:nvSpPr>
        <p:spPr bwMode="auto">
          <a:xfrm>
            <a:off x="6056313" y="3397250"/>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21514" name="AutoShape 11"/>
          <p:cNvCxnSpPr>
            <a:cxnSpLocks noChangeAspect="1" noChangeShapeType="1"/>
            <a:endCxn id="21513" idx="2"/>
          </p:cNvCxnSpPr>
          <p:nvPr/>
        </p:nvCxnSpPr>
        <p:spPr bwMode="auto">
          <a:xfrm>
            <a:off x="5627688" y="3578225"/>
            <a:ext cx="415925" cy="0"/>
          </a:xfrm>
          <a:prstGeom prst="straightConnector1">
            <a:avLst/>
          </a:prstGeom>
          <a:noFill/>
          <a:ln w="28575">
            <a:solidFill>
              <a:schemeClr val="tx1"/>
            </a:solidFill>
            <a:round/>
            <a:headEnd/>
            <a:tailEnd type="triangle" w="med" len="med"/>
          </a:ln>
        </p:spPr>
      </p:cxnSp>
      <p:sp>
        <p:nvSpPr>
          <p:cNvPr id="21515" name="Text Box 12"/>
          <p:cNvSpPr txBox="1">
            <a:spLocks noChangeAspect="1" noChangeArrowheads="1"/>
          </p:cNvSpPr>
          <p:nvPr/>
        </p:nvSpPr>
        <p:spPr bwMode="auto">
          <a:xfrm>
            <a:off x="5316538" y="3494088"/>
            <a:ext cx="336550" cy="274637"/>
          </a:xfrm>
          <a:prstGeom prst="rect">
            <a:avLst/>
          </a:prstGeom>
          <a:noFill/>
          <a:ln w="9525">
            <a:noFill/>
            <a:miter lim="800000"/>
            <a:headEnd/>
            <a:tailEnd/>
          </a:ln>
        </p:spPr>
        <p:txBody>
          <a:bodyPr wrap="none">
            <a:spAutoFit/>
          </a:bodyPr>
          <a:lstStyle/>
          <a:p>
            <a:r>
              <a:rPr lang="en-US" sz="1200">
                <a:latin typeface="Arial" charset="0"/>
              </a:rPr>
              <a:t>…</a:t>
            </a:r>
          </a:p>
        </p:txBody>
      </p:sp>
      <p:sp>
        <p:nvSpPr>
          <p:cNvPr id="21516" name="Oval 13"/>
          <p:cNvSpPr>
            <a:spLocks noChangeAspect="1" noChangeArrowheads="1"/>
          </p:cNvSpPr>
          <p:nvPr/>
        </p:nvSpPr>
        <p:spPr bwMode="auto">
          <a:xfrm>
            <a:off x="2452688" y="3986213"/>
            <a:ext cx="407987"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21517" name="Text Box 14"/>
          <p:cNvSpPr txBox="1">
            <a:spLocks noChangeAspect="1" noChangeArrowheads="1"/>
          </p:cNvSpPr>
          <p:nvPr/>
        </p:nvSpPr>
        <p:spPr bwMode="auto">
          <a:xfrm>
            <a:off x="4338638" y="4038600"/>
            <a:ext cx="317716" cy="276999"/>
          </a:xfrm>
          <a:prstGeom prst="rect">
            <a:avLst/>
          </a:prstGeom>
          <a:noFill/>
          <a:ln w="9525">
            <a:noFill/>
            <a:miter lim="800000"/>
            <a:headEnd/>
            <a:tailEnd/>
          </a:ln>
        </p:spPr>
        <p:txBody>
          <a:bodyPr wrap="none">
            <a:spAutoFit/>
          </a:bodyPr>
          <a:lstStyle/>
          <a:p>
            <a:r>
              <a:rPr lang="en-US" sz="1200" dirty="0" smtClean="0">
                <a:latin typeface="Arial" charset="0"/>
              </a:rPr>
              <a:t>H</a:t>
            </a:r>
            <a:r>
              <a:rPr lang="en-US" sz="1200" baseline="-25000" dirty="0" smtClean="0">
                <a:latin typeface="Arial" charset="0"/>
              </a:rPr>
              <a:t>i</a:t>
            </a:r>
            <a:endParaRPr lang="en-US" sz="1200" baseline="-25000" dirty="0">
              <a:latin typeface="Arial" charset="0"/>
            </a:endParaRPr>
          </a:p>
        </p:txBody>
      </p:sp>
      <p:sp>
        <p:nvSpPr>
          <p:cNvPr id="21518" name="Oval 15"/>
          <p:cNvSpPr>
            <a:spLocks noChangeAspect="1" noChangeArrowheads="1"/>
          </p:cNvSpPr>
          <p:nvPr/>
        </p:nvSpPr>
        <p:spPr bwMode="auto">
          <a:xfrm>
            <a:off x="4257675" y="3986213"/>
            <a:ext cx="406400"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21519" name="Oval 16"/>
          <p:cNvSpPr>
            <a:spLocks noChangeAspect="1" noChangeArrowheads="1"/>
          </p:cNvSpPr>
          <p:nvPr/>
        </p:nvSpPr>
        <p:spPr bwMode="auto">
          <a:xfrm>
            <a:off x="6056313" y="3986213"/>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21520" name="AutoShape 17"/>
          <p:cNvCxnSpPr>
            <a:cxnSpLocks noChangeAspect="1" noChangeShapeType="1"/>
            <a:stCxn id="21509" idx="4"/>
            <a:endCxn id="21516" idx="0"/>
          </p:cNvCxnSpPr>
          <p:nvPr/>
        </p:nvCxnSpPr>
        <p:spPr bwMode="auto">
          <a:xfrm>
            <a:off x="2655888" y="3767138"/>
            <a:ext cx="0" cy="211137"/>
          </a:xfrm>
          <a:prstGeom prst="straightConnector1">
            <a:avLst/>
          </a:prstGeom>
          <a:noFill/>
          <a:ln w="28575">
            <a:solidFill>
              <a:schemeClr val="tx1"/>
            </a:solidFill>
            <a:round/>
            <a:headEnd/>
            <a:tailEnd type="triangle" w="med" len="med"/>
          </a:ln>
        </p:spPr>
      </p:cxnSp>
      <p:cxnSp>
        <p:nvCxnSpPr>
          <p:cNvPr id="21521" name="AutoShape 18"/>
          <p:cNvCxnSpPr>
            <a:cxnSpLocks noChangeAspect="1" noChangeShapeType="1"/>
            <a:stCxn id="21513" idx="4"/>
            <a:endCxn id="21519" idx="0"/>
          </p:cNvCxnSpPr>
          <p:nvPr/>
        </p:nvCxnSpPr>
        <p:spPr bwMode="auto">
          <a:xfrm>
            <a:off x="6259513" y="3767138"/>
            <a:ext cx="0" cy="211137"/>
          </a:xfrm>
          <a:prstGeom prst="straightConnector1">
            <a:avLst/>
          </a:prstGeom>
          <a:noFill/>
          <a:ln w="28575">
            <a:solidFill>
              <a:schemeClr val="tx1"/>
            </a:solidFill>
            <a:round/>
            <a:headEnd/>
            <a:tailEnd type="triangle" w="med" len="med"/>
          </a:ln>
        </p:spPr>
      </p:cxnSp>
      <p:cxnSp>
        <p:nvCxnSpPr>
          <p:cNvPr id="21522" name="AutoShape 19"/>
          <p:cNvCxnSpPr>
            <a:cxnSpLocks noChangeAspect="1" noChangeShapeType="1"/>
            <a:stCxn id="21511" idx="4"/>
            <a:endCxn id="21518" idx="0"/>
          </p:cNvCxnSpPr>
          <p:nvPr/>
        </p:nvCxnSpPr>
        <p:spPr bwMode="auto">
          <a:xfrm>
            <a:off x="4460875" y="3767138"/>
            <a:ext cx="0" cy="211137"/>
          </a:xfrm>
          <a:prstGeom prst="straightConnector1">
            <a:avLst/>
          </a:prstGeom>
          <a:noFill/>
          <a:ln w="28575">
            <a:solidFill>
              <a:schemeClr val="tx1"/>
            </a:solidFill>
            <a:round/>
            <a:headEnd/>
            <a:tailEnd type="triangle" w="med" len="med"/>
          </a:ln>
        </p:spPr>
      </p:cxnSp>
      <p:sp>
        <p:nvSpPr>
          <p:cNvPr id="21523" name="Oval 20"/>
          <p:cNvSpPr>
            <a:spLocks noChangeAspect="1" noChangeArrowheads="1"/>
          </p:cNvSpPr>
          <p:nvPr/>
        </p:nvSpPr>
        <p:spPr bwMode="auto">
          <a:xfrm>
            <a:off x="2843213" y="5659438"/>
            <a:ext cx="406400"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21524" name="Text Box 21"/>
          <p:cNvSpPr txBox="1">
            <a:spLocks noChangeAspect="1" noChangeArrowheads="1"/>
          </p:cNvSpPr>
          <p:nvPr/>
        </p:nvSpPr>
        <p:spPr bwMode="auto">
          <a:xfrm>
            <a:off x="4729163" y="5715000"/>
            <a:ext cx="327334" cy="276999"/>
          </a:xfrm>
          <a:prstGeom prst="rect">
            <a:avLst/>
          </a:prstGeom>
          <a:noFill/>
          <a:ln w="9525">
            <a:noFill/>
            <a:miter lim="800000"/>
            <a:headEnd/>
            <a:tailEnd/>
          </a:ln>
        </p:spPr>
        <p:txBody>
          <a:bodyPr wrap="none">
            <a:spAutoFit/>
          </a:bodyPr>
          <a:lstStyle/>
          <a:p>
            <a:r>
              <a:rPr lang="en-US" sz="1200" dirty="0" err="1" smtClean="0">
                <a:latin typeface="Arial" charset="0"/>
              </a:rPr>
              <a:t>G</a:t>
            </a:r>
            <a:r>
              <a:rPr lang="en-US" sz="1200" baseline="-25000" dirty="0" err="1" smtClean="0">
                <a:latin typeface="Arial" charset="0"/>
              </a:rPr>
              <a:t>i</a:t>
            </a:r>
            <a:endParaRPr lang="en-US" sz="1200" baseline="-25000" dirty="0">
              <a:latin typeface="Arial" charset="0"/>
            </a:endParaRPr>
          </a:p>
        </p:txBody>
      </p:sp>
      <p:sp>
        <p:nvSpPr>
          <p:cNvPr id="21525" name="Oval 22"/>
          <p:cNvSpPr>
            <a:spLocks noChangeAspect="1" noChangeArrowheads="1"/>
          </p:cNvSpPr>
          <p:nvPr/>
        </p:nvSpPr>
        <p:spPr bwMode="auto">
          <a:xfrm>
            <a:off x="4648200" y="5659438"/>
            <a:ext cx="406400"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21526" name="Oval 23"/>
          <p:cNvSpPr>
            <a:spLocks noChangeAspect="1" noChangeArrowheads="1"/>
          </p:cNvSpPr>
          <p:nvPr/>
        </p:nvSpPr>
        <p:spPr bwMode="auto">
          <a:xfrm>
            <a:off x="6446838" y="5659438"/>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21527" name="AutoShape 24"/>
          <p:cNvCxnSpPr>
            <a:cxnSpLocks noChangeAspect="1" noChangeShapeType="1"/>
            <a:stCxn id="21526" idx="4"/>
            <a:endCxn id="21535" idx="0"/>
          </p:cNvCxnSpPr>
          <p:nvPr/>
        </p:nvCxnSpPr>
        <p:spPr bwMode="auto">
          <a:xfrm flipH="1">
            <a:off x="6197600" y="6029325"/>
            <a:ext cx="452438" cy="209550"/>
          </a:xfrm>
          <a:prstGeom prst="straightConnector1">
            <a:avLst/>
          </a:prstGeom>
          <a:noFill/>
          <a:ln w="28575">
            <a:solidFill>
              <a:schemeClr val="tx1"/>
            </a:solidFill>
            <a:round/>
            <a:headEnd/>
            <a:tailEnd type="triangle" w="med" len="med"/>
          </a:ln>
        </p:spPr>
      </p:cxnSp>
      <p:cxnSp>
        <p:nvCxnSpPr>
          <p:cNvPr id="21528" name="AutoShape 25"/>
          <p:cNvCxnSpPr>
            <a:cxnSpLocks noChangeAspect="1" noChangeShapeType="1"/>
            <a:stCxn id="21525" idx="4"/>
            <a:endCxn id="21533" idx="0"/>
          </p:cNvCxnSpPr>
          <p:nvPr/>
        </p:nvCxnSpPr>
        <p:spPr bwMode="auto">
          <a:xfrm flipH="1">
            <a:off x="4432300" y="6029325"/>
            <a:ext cx="419100" cy="209550"/>
          </a:xfrm>
          <a:prstGeom prst="straightConnector1">
            <a:avLst/>
          </a:prstGeom>
          <a:noFill/>
          <a:ln w="28575">
            <a:solidFill>
              <a:schemeClr val="tx1"/>
            </a:solidFill>
            <a:round/>
            <a:headEnd/>
            <a:tailEnd type="triangle" w="med" len="med"/>
          </a:ln>
        </p:spPr>
      </p:cxnSp>
      <p:sp>
        <p:nvSpPr>
          <p:cNvPr id="21529" name="Text Box 26"/>
          <p:cNvSpPr txBox="1">
            <a:spLocks noChangeAspect="1" noChangeArrowheads="1"/>
          </p:cNvSpPr>
          <p:nvPr/>
        </p:nvSpPr>
        <p:spPr bwMode="auto">
          <a:xfrm>
            <a:off x="2932113" y="6365875"/>
            <a:ext cx="336550" cy="274638"/>
          </a:xfrm>
          <a:prstGeom prst="rect">
            <a:avLst/>
          </a:prstGeom>
          <a:noFill/>
          <a:ln w="9525">
            <a:noFill/>
            <a:miter lim="800000"/>
            <a:headEnd/>
            <a:tailEnd/>
          </a:ln>
        </p:spPr>
        <p:txBody>
          <a:bodyPr wrap="none">
            <a:spAutoFit/>
          </a:bodyPr>
          <a:lstStyle/>
          <a:p>
            <a:r>
              <a:rPr lang="en-US" sz="1200">
                <a:latin typeface="Arial" charset="0"/>
              </a:rPr>
              <a:t>…</a:t>
            </a:r>
          </a:p>
        </p:txBody>
      </p:sp>
      <p:cxnSp>
        <p:nvCxnSpPr>
          <p:cNvPr id="21530" name="AutoShape 27"/>
          <p:cNvCxnSpPr>
            <a:cxnSpLocks noChangeAspect="1" noChangeShapeType="1"/>
            <a:stCxn id="21523" idx="4"/>
            <a:endCxn id="21531" idx="0"/>
          </p:cNvCxnSpPr>
          <p:nvPr/>
        </p:nvCxnSpPr>
        <p:spPr bwMode="auto">
          <a:xfrm flipH="1">
            <a:off x="2611438" y="6029325"/>
            <a:ext cx="434975" cy="209550"/>
          </a:xfrm>
          <a:prstGeom prst="straightConnector1">
            <a:avLst/>
          </a:prstGeom>
          <a:noFill/>
          <a:ln w="28575">
            <a:solidFill>
              <a:schemeClr val="tx1"/>
            </a:solidFill>
            <a:round/>
            <a:headEnd/>
            <a:tailEnd type="triangle" w="med" len="med"/>
          </a:ln>
        </p:spPr>
      </p:cxnSp>
      <p:sp>
        <p:nvSpPr>
          <p:cNvPr id="21531" name="Oval 28"/>
          <p:cNvSpPr>
            <a:spLocks noChangeAspect="1" noChangeArrowheads="1"/>
          </p:cNvSpPr>
          <p:nvPr/>
        </p:nvSpPr>
        <p:spPr bwMode="auto">
          <a:xfrm>
            <a:off x="2408238" y="6248400"/>
            <a:ext cx="406400" cy="361950"/>
          </a:xfrm>
          <a:prstGeom prst="ellipse">
            <a:avLst/>
          </a:prstGeom>
          <a:solidFill>
            <a:srgbClr val="C0C0C0"/>
          </a:solidFill>
          <a:ln w="28575">
            <a:solidFill>
              <a:schemeClr val="tx1"/>
            </a:solidFill>
            <a:round/>
            <a:headEnd/>
            <a:tailEnd/>
          </a:ln>
        </p:spPr>
        <p:txBody>
          <a:bodyPr wrap="none" anchor="ctr"/>
          <a:lstStyle/>
          <a:p>
            <a:pPr eaLnBrk="0" hangingPunct="0"/>
            <a:endParaRPr lang="en-US"/>
          </a:p>
        </p:txBody>
      </p:sp>
      <p:sp>
        <p:nvSpPr>
          <p:cNvPr id="21532" name="Text Box 29"/>
          <p:cNvSpPr txBox="1">
            <a:spLocks noChangeAspect="1" noChangeArrowheads="1"/>
          </p:cNvSpPr>
          <p:nvPr/>
        </p:nvSpPr>
        <p:spPr bwMode="auto">
          <a:xfrm>
            <a:off x="2459038" y="6278563"/>
            <a:ext cx="439544" cy="276999"/>
          </a:xfrm>
          <a:prstGeom prst="rect">
            <a:avLst/>
          </a:prstGeom>
          <a:noFill/>
          <a:ln w="9525">
            <a:noFill/>
            <a:prstDash val="sysDot"/>
            <a:miter lim="800000"/>
            <a:headEnd/>
            <a:tailEnd/>
          </a:ln>
        </p:spPr>
        <p:txBody>
          <a:bodyPr wrap="none">
            <a:spAutoFit/>
          </a:bodyPr>
          <a:lstStyle/>
          <a:p>
            <a:r>
              <a:rPr lang="en-US" sz="1200" dirty="0" smtClean="0">
                <a:latin typeface="Arial" charset="0"/>
              </a:rPr>
              <a:t>R</a:t>
            </a:r>
            <a:r>
              <a:rPr lang="en-US" sz="1200" baseline="-25000" dirty="0" smtClean="0">
                <a:latin typeface="Arial" charset="0"/>
              </a:rPr>
              <a:t>1,1</a:t>
            </a:r>
            <a:endParaRPr lang="en-US" sz="1200" baseline="-25000" dirty="0">
              <a:latin typeface="Arial" charset="0"/>
            </a:endParaRPr>
          </a:p>
        </p:txBody>
      </p:sp>
      <p:sp>
        <p:nvSpPr>
          <p:cNvPr id="21533" name="Oval 30"/>
          <p:cNvSpPr>
            <a:spLocks noChangeAspect="1" noChangeArrowheads="1"/>
          </p:cNvSpPr>
          <p:nvPr/>
        </p:nvSpPr>
        <p:spPr bwMode="auto">
          <a:xfrm>
            <a:off x="4229100" y="6248400"/>
            <a:ext cx="407988" cy="361950"/>
          </a:xfrm>
          <a:prstGeom prst="ellipse">
            <a:avLst/>
          </a:prstGeom>
          <a:solidFill>
            <a:srgbClr val="C0C0C0"/>
          </a:solidFill>
          <a:ln w="28575">
            <a:solidFill>
              <a:schemeClr val="tx1"/>
            </a:solidFill>
            <a:round/>
            <a:headEnd/>
            <a:tailEnd/>
          </a:ln>
        </p:spPr>
        <p:txBody>
          <a:bodyPr wrap="none" anchor="ctr"/>
          <a:lstStyle/>
          <a:p>
            <a:pPr eaLnBrk="0" hangingPunct="0"/>
            <a:endParaRPr lang="en-US"/>
          </a:p>
        </p:txBody>
      </p:sp>
      <p:sp>
        <p:nvSpPr>
          <p:cNvPr id="21534" name="Text Box 31"/>
          <p:cNvSpPr txBox="1">
            <a:spLocks noChangeAspect="1" noChangeArrowheads="1"/>
          </p:cNvSpPr>
          <p:nvPr/>
        </p:nvSpPr>
        <p:spPr bwMode="auto">
          <a:xfrm>
            <a:off x="4275138" y="6248400"/>
            <a:ext cx="404278" cy="276999"/>
          </a:xfrm>
          <a:prstGeom prst="rect">
            <a:avLst/>
          </a:prstGeom>
          <a:noFill/>
          <a:ln w="9525">
            <a:noFill/>
            <a:prstDash val="sysDot"/>
            <a:miter lim="800000"/>
            <a:headEnd/>
            <a:tailEnd/>
          </a:ln>
        </p:spPr>
        <p:txBody>
          <a:bodyPr wrap="none">
            <a:spAutoFit/>
          </a:bodyPr>
          <a:lstStyle/>
          <a:p>
            <a:r>
              <a:rPr lang="en-US" sz="1200" dirty="0" smtClean="0">
                <a:latin typeface="Arial" charset="0"/>
              </a:rPr>
              <a:t>R</a:t>
            </a:r>
            <a:r>
              <a:rPr lang="en-US" sz="1200" baseline="-25000" dirty="0" smtClean="0">
                <a:latin typeface="Arial" charset="0"/>
              </a:rPr>
              <a:t>i,1</a:t>
            </a:r>
            <a:endParaRPr lang="en-US" sz="1200" baseline="-25000" dirty="0">
              <a:latin typeface="Arial" charset="0"/>
            </a:endParaRPr>
          </a:p>
        </p:txBody>
      </p:sp>
      <p:sp>
        <p:nvSpPr>
          <p:cNvPr id="21535" name="Oval 32"/>
          <p:cNvSpPr>
            <a:spLocks noChangeAspect="1" noChangeArrowheads="1"/>
          </p:cNvSpPr>
          <p:nvPr/>
        </p:nvSpPr>
        <p:spPr bwMode="auto">
          <a:xfrm>
            <a:off x="5994400" y="6248400"/>
            <a:ext cx="406400" cy="361950"/>
          </a:xfrm>
          <a:prstGeom prst="ellipse">
            <a:avLst/>
          </a:prstGeom>
          <a:solidFill>
            <a:srgbClr val="C0C0C0"/>
          </a:solidFill>
          <a:ln w="28575">
            <a:solidFill>
              <a:schemeClr val="tx1"/>
            </a:solidFill>
            <a:round/>
            <a:headEnd/>
            <a:tailEnd/>
          </a:ln>
        </p:spPr>
        <p:txBody>
          <a:bodyPr wrap="none" anchor="ctr"/>
          <a:lstStyle/>
          <a:p>
            <a:pPr eaLnBrk="0" hangingPunct="0"/>
            <a:endParaRPr lang="en-US"/>
          </a:p>
        </p:txBody>
      </p:sp>
      <p:sp>
        <p:nvSpPr>
          <p:cNvPr id="21536" name="Oval 33"/>
          <p:cNvSpPr>
            <a:spLocks noChangeAspect="1" noChangeArrowheads="1"/>
          </p:cNvSpPr>
          <p:nvPr/>
        </p:nvSpPr>
        <p:spPr bwMode="auto">
          <a:xfrm>
            <a:off x="2452688" y="4529138"/>
            <a:ext cx="407987"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21537" name="Text Box 34"/>
          <p:cNvSpPr txBox="1">
            <a:spLocks noChangeAspect="1" noChangeArrowheads="1"/>
          </p:cNvSpPr>
          <p:nvPr/>
        </p:nvSpPr>
        <p:spPr bwMode="auto">
          <a:xfrm>
            <a:off x="4338638" y="4572000"/>
            <a:ext cx="335348" cy="276999"/>
          </a:xfrm>
          <a:prstGeom prst="rect">
            <a:avLst/>
          </a:prstGeom>
          <a:noFill/>
          <a:ln w="9525">
            <a:noFill/>
            <a:miter lim="800000"/>
            <a:headEnd/>
            <a:tailEnd/>
          </a:ln>
        </p:spPr>
        <p:txBody>
          <a:bodyPr wrap="none">
            <a:spAutoFit/>
          </a:bodyPr>
          <a:lstStyle/>
          <a:p>
            <a:r>
              <a:rPr lang="en-US" sz="1200" dirty="0" err="1" smtClean="0">
                <a:latin typeface="Arial" charset="0"/>
              </a:rPr>
              <a:t>F’</a:t>
            </a:r>
            <a:r>
              <a:rPr lang="en-US" sz="1200" baseline="-25000" dirty="0" err="1" smtClean="0">
                <a:latin typeface="Arial" charset="0"/>
              </a:rPr>
              <a:t>i</a:t>
            </a:r>
            <a:endParaRPr lang="en-US" sz="1200" baseline="-25000" dirty="0">
              <a:latin typeface="Arial" charset="0"/>
            </a:endParaRPr>
          </a:p>
        </p:txBody>
      </p:sp>
      <p:sp>
        <p:nvSpPr>
          <p:cNvPr id="21538" name="Oval 35"/>
          <p:cNvSpPr>
            <a:spLocks noChangeAspect="1" noChangeArrowheads="1"/>
          </p:cNvSpPr>
          <p:nvPr/>
        </p:nvSpPr>
        <p:spPr bwMode="auto">
          <a:xfrm>
            <a:off x="4257675" y="4529138"/>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21539" name="AutoShape 36"/>
          <p:cNvCxnSpPr>
            <a:cxnSpLocks noChangeAspect="1" noChangeShapeType="1"/>
            <a:stCxn id="21538" idx="6"/>
          </p:cNvCxnSpPr>
          <p:nvPr/>
        </p:nvCxnSpPr>
        <p:spPr bwMode="auto">
          <a:xfrm>
            <a:off x="4676775" y="4710113"/>
            <a:ext cx="646113" cy="0"/>
          </a:xfrm>
          <a:prstGeom prst="straightConnector1">
            <a:avLst/>
          </a:prstGeom>
          <a:noFill/>
          <a:ln w="28575">
            <a:solidFill>
              <a:schemeClr val="tx1"/>
            </a:solidFill>
            <a:round/>
            <a:headEnd/>
            <a:tailEnd type="triangle" w="med" len="med"/>
          </a:ln>
        </p:spPr>
      </p:cxnSp>
      <p:sp>
        <p:nvSpPr>
          <p:cNvPr id="21540" name="Oval 37"/>
          <p:cNvSpPr>
            <a:spLocks noChangeAspect="1" noChangeArrowheads="1"/>
          </p:cNvSpPr>
          <p:nvPr/>
        </p:nvSpPr>
        <p:spPr bwMode="auto">
          <a:xfrm>
            <a:off x="6056313" y="4529138"/>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21541" name="AutoShape 38"/>
          <p:cNvCxnSpPr>
            <a:cxnSpLocks noChangeAspect="1" noChangeShapeType="1"/>
            <a:endCxn id="21540" idx="2"/>
          </p:cNvCxnSpPr>
          <p:nvPr/>
        </p:nvCxnSpPr>
        <p:spPr bwMode="auto">
          <a:xfrm>
            <a:off x="5627688" y="4710113"/>
            <a:ext cx="415925" cy="0"/>
          </a:xfrm>
          <a:prstGeom prst="straightConnector1">
            <a:avLst/>
          </a:prstGeom>
          <a:noFill/>
          <a:ln w="28575">
            <a:solidFill>
              <a:schemeClr val="tx1"/>
            </a:solidFill>
            <a:round/>
            <a:headEnd/>
            <a:tailEnd type="triangle" w="med" len="med"/>
          </a:ln>
        </p:spPr>
      </p:cxnSp>
      <p:sp>
        <p:nvSpPr>
          <p:cNvPr id="21542" name="Text Box 39"/>
          <p:cNvSpPr txBox="1">
            <a:spLocks noChangeAspect="1" noChangeArrowheads="1"/>
          </p:cNvSpPr>
          <p:nvPr/>
        </p:nvSpPr>
        <p:spPr bwMode="auto">
          <a:xfrm>
            <a:off x="5316538" y="4625975"/>
            <a:ext cx="336550" cy="274638"/>
          </a:xfrm>
          <a:prstGeom prst="rect">
            <a:avLst/>
          </a:prstGeom>
          <a:noFill/>
          <a:ln w="9525">
            <a:noFill/>
            <a:miter lim="800000"/>
            <a:headEnd/>
            <a:tailEnd/>
          </a:ln>
        </p:spPr>
        <p:txBody>
          <a:bodyPr wrap="none">
            <a:spAutoFit/>
          </a:bodyPr>
          <a:lstStyle/>
          <a:p>
            <a:r>
              <a:rPr lang="en-US" sz="1200">
                <a:latin typeface="Arial" charset="0"/>
              </a:rPr>
              <a:t>…</a:t>
            </a:r>
          </a:p>
        </p:txBody>
      </p:sp>
      <p:sp>
        <p:nvSpPr>
          <p:cNvPr id="21543" name="Oval 40"/>
          <p:cNvSpPr>
            <a:spLocks noChangeAspect="1" noChangeArrowheads="1"/>
          </p:cNvSpPr>
          <p:nvPr/>
        </p:nvSpPr>
        <p:spPr bwMode="auto">
          <a:xfrm>
            <a:off x="2452688" y="5116513"/>
            <a:ext cx="407987"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21544" name="Text Box 41"/>
          <p:cNvSpPr txBox="1">
            <a:spLocks noChangeAspect="1" noChangeArrowheads="1"/>
          </p:cNvSpPr>
          <p:nvPr/>
        </p:nvSpPr>
        <p:spPr bwMode="auto">
          <a:xfrm>
            <a:off x="4338638" y="5105400"/>
            <a:ext cx="351378" cy="276999"/>
          </a:xfrm>
          <a:prstGeom prst="rect">
            <a:avLst/>
          </a:prstGeom>
          <a:noFill/>
          <a:ln w="9525">
            <a:noFill/>
            <a:miter lim="800000"/>
            <a:headEnd/>
            <a:tailEnd/>
          </a:ln>
        </p:spPr>
        <p:txBody>
          <a:bodyPr wrap="none">
            <a:spAutoFit/>
          </a:bodyPr>
          <a:lstStyle/>
          <a:p>
            <a:r>
              <a:rPr lang="en-US" sz="1200" dirty="0" err="1" smtClean="0">
                <a:latin typeface="Arial" charset="0"/>
              </a:rPr>
              <a:t>H’</a:t>
            </a:r>
            <a:r>
              <a:rPr lang="en-US" sz="1200" baseline="-25000" dirty="0" err="1" smtClean="0">
                <a:latin typeface="Arial" charset="0"/>
              </a:rPr>
              <a:t>i</a:t>
            </a:r>
            <a:endParaRPr lang="en-US" sz="1200" baseline="-25000" dirty="0">
              <a:latin typeface="Arial" charset="0"/>
            </a:endParaRPr>
          </a:p>
        </p:txBody>
      </p:sp>
      <p:sp>
        <p:nvSpPr>
          <p:cNvPr id="21545" name="Oval 42"/>
          <p:cNvSpPr>
            <a:spLocks noChangeAspect="1" noChangeArrowheads="1"/>
          </p:cNvSpPr>
          <p:nvPr/>
        </p:nvSpPr>
        <p:spPr bwMode="auto">
          <a:xfrm>
            <a:off x="4257675" y="5116513"/>
            <a:ext cx="406400"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21546" name="Oval 43"/>
          <p:cNvSpPr>
            <a:spLocks noChangeAspect="1" noChangeArrowheads="1"/>
          </p:cNvSpPr>
          <p:nvPr/>
        </p:nvSpPr>
        <p:spPr bwMode="auto">
          <a:xfrm>
            <a:off x="6056313" y="5116513"/>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21547" name="AutoShape 44"/>
          <p:cNvCxnSpPr>
            <a:cxnSpLocks noChangeAspect="1" noChangeShapeType="1"/>
            <a:stCxn id="21536" idx="4"/>
            <a:endCxn id="21543" idx="0"/>
          </p:cNvCxnSpPr>
          <p:nvPr/>
        </p:nvCxnSpPr>
        <p:spPr bwMode="auto">
          <a:xfrm>
            <a:off x="2655888" y="4899025"/>
            <a:ext cx="0" cy="211138"/>
          </a:xfrm>
          <a:prstGeom prst="straightConnector1">
            <a:avLst/>
          </a:prstGeom>
          <a:noFill/>
          <a:ln w="28575">
            <a:solidFill>
              <a:schemeClr val="tx1"/>
            </a:solidFill>
            <a:round/>
            <a:headEnd/>
            <a:tailEnd type="triangle" w="med" len="med"/>
          </a:ln>
        </p:spPr>
      </p:cxnSp>
      <p:cxnSp>
        <p:nvCxnSpPr>
          <p:cNvPr id="21548" name="AutoShape 45"/>
          <p:cNvCxnSpPr>
            <a:cxnSpLocks noChangeAspect="1" noChangeShapeType="1"/>
            <a:stCxn id="21540" idx="4"/>
            <a:endCxn id="21546" idx="0"/>
          </p:cNvCxnSpPr>
          <p:nvPr/>
        </p:nvCxnSpPr>
        <p:spPr bwMode="auto">
          <a:xfrm>
            <a:off x="6259513" y="4899025"/>
            <a:ext cx="0" cy="211138"/>
          </a:xfrm>
          <a:prstGeom prst="straightConnector1">
            <a:avLst/>
          </a:prstGeom>
          <a:noFill/>
          <a:ln w="28575">
            <a:solidFill>
              <a:schemeClr val="tx1"/>
            </a:solidFill>
            <a:round/>
            <a:headEnd/>
            <a:tailEnd type="triangle" w="med" len="med"/>
          </a:ln>
        </p:spPr>
      </p:cxnSp>
      <p:cxnSp>
        <p:nvCxnSpPr>
          <p:cNvPr id="21549" name="AutoShape 46"/>
          <p:cNvCxnSpPr>
            <a:cxnSpLocks noChangeAspect="1" noChangeShapeType="1"/>
            <a:stCxn id="21538" idx="4"/>
            <a:endCxn id="21545" idx="0"/>
          </p:cNvCxnSpPr>
          <p:nvPr/>
        </p:nvCxnSpPr>
        <p:spPr bwMode="auto">
          <a:xfrm>
            <a:off x="4460875" y="4899025"/>
            <a:ext cx="0" cy="211138"/>
          </a:xfrm>
          <a:prstGeom prst="straightConnector1">
            <a:avLst/>
          </a:prstGeom>
          <a:noFill/>
          <a:ln w="28575">
            <a:solidFill>
              <a:schemeClr val="tx1"/>
            </a:solidFill>
            <a:round/>
            <a:headEnd/>
            <a:tailEnd type="triangle" w="med" len="med"/>
          </a:ln>
        </p:spPr>
      </p:cxnSp>
      <p:cxnSp>
        <p:nvCxnSpPr>
          <p:cNvPr id="21550" name="AutoShape 47"/>
          <p:cNvCxnSpPr>
            <a:cxnSpLocks noChangeAspect="1" noChangeShapeType="1"/>
            <a:stCxn id="21543" idx="6"/>
            <a:endCxn id="21523" idx="0"/>
          </p:cNvCxnSpPr>
          <p:nvPr/>
        </p:nvCxnSpPr>
        <p:spPr bwMode="auto">
          <a:xfrm>
            <a:off x="2867025" y="5297488"/>
            <a:ext cx="179388" cy="355600"/>
          </a:xfrm>
          <a:prstGeom prst="curvedConnector2">
            <a:avLst/>
          </a:prstGeom>
          <a:noFill/>
          <a:ln w="28575">
            <a:solidFill>
              <a:schemeClr val="tx1"/>
            </a:solidFill>
            <a:round/>
            <a:headEnd/>
            <a:tailEnd type="triangle" w="med" len="med"/>
          </a:ln>
        </p:spPr>
      </p:cxnSp>
      <p:cxnSp>
        <p:nvCxnSpPr>
          <p:cNvPr id="21551" name="AutoShape 48"/>
          <p:cNvCxnSpPr>
            <a:cxnSpLocks noChangeAspect="1" noChangeShapeType="1"/>
            <a:stCxn id="21516" idx="6"/>
            <a:endCxn id="21523" idx="0"/>
          </p:cNvCxnSpPr>
          <p:nvPr/>
        </p:nvCxnSpPr>
        <p:spPr bwMode="auto">
          <a:xfrm>
            <a:off x="2867025" y="4167188"/>
            <a:ext cx="179388" cy="1485900"/>
          </a:xfrm>
          <a:prstGeom prst="curvedConnector2">
            <a:avLst/>
          </a:prstGeom>
          <a:noFill/>
          <a:ln w="28575">
            <a:solidFill>
              <a:schemeClr val="tx1"/>
            </a:solidFill>
            <a:round/>
            <a:headEnd/>
            <a:tailEnd type="triangle" w="med" len="med"/>
          </a:ln>
        </p:spPr>
      </p:cxnSp>
      <p:cxnSp>
        <p:nvCxnSpPr>
          <p:cNvPr id="21552" name="AutoShape 49"/>
          <p:cNvCxnSpPr>
            <a:cxnSpLocks noChangeAspect="1" noChangeShapeType="1"/>
            <a:stCxn id="21545" idx="6"/>
            <a:endCxn id="21525" idx="0"/>
          </p:cNvCxnSpPr>
          <p:nvPr/>
        </p:nvCxnSpPr>
        <p:spPr bwMode="auto">
          <a:xfrm>
            <a:off x="4672013" y="5297488"/>
            <a:ext cx="179387" cy="355600"/>
          </a:xfrm>
          <a:prstGeom prst="curvedConnector2">
            <a:avLst/>
          </a:prstGeom>
          <a:noFill/>
          <a:ln w="28575">
            <a:solidFill>
              <a:schemeClr val="tx1"/>
            </a:solidFill>
            <a:round/>
            <a:headEnd/>
            <a:tailEnd type="triangle" w="med" len="med"/>
          </a:ln>
        </p:spPr>
      </p:cxnSp>
      <p:cxnSp>
        <p:nvCxnSpPr>
          <p:cNvPr id="21553" name="AutoShape 50"/>
          <p:cNvCxnSpPr>
            <a:cxnSpLocks noChangeAspect="1" noChangeShapeType="1"/>
            <a:stCxn id="21518" idx="6"/>
            <a:endCxn id="21525" idx="0"/>
          </p:cNvCxnSpPr>
          <p:nvPr/>
        </p:nvCxnSpPr>
        <p:spPr bwMode="auto">
          <a:xfrm>
            <a:off x="4672013" y="4167188"/>
            <a:ext cx="179387" cy="1485900"/>
          </a:xfrm>
          <a:prstGeom prst="curvedConnector2">
            <a:avLst/>
          </a:prstGeom>
          <a:noFill/>
          <a:ln w="28575">
            <a:solidFill>
              <a:schemeClr val="tx1"/>
            </a:solidFill>
            <a:round/>
            <a:headEnd/>
            <a:tailEnd type="triangle" w="med" len="med"/>
          </a:ln>
        </p:spPr>
      </p:cxnSp>
      <p:cxnSp>
        <p:nvCxnSpPr>
          <p:cNvPr id="21554" name="AutoShape 51"/>
          <p:cNvCxnSpPr>
            <a:cxnSpLocks noChangeAspect="1" noChangeShapeType="1"/>
            <a:stCxn id="21546" idx="6"/>
            <a:endCxn id="21526" idx="0"/>
          </p:cNvCxnSpPr>
          <p:nvPr/>
        </p:nvCxnSpPr>
        <p:spPr bwMode="auto">
          <a:xfrm>
            <a:off x="6470650" y="5297488"/>
            <a:ext cx="179388" cy="355600"/>
          </a:xfrm>
          <a:prstGeom prst="curvedConnector2">
            <a:avLst/>
          </a:prstGeom>
          <a:noFill/>
          <a:ln w="28575">
            <a:solidFill>
              <a:schemeClr val="tx1"/>
            </a:solidFill>
            <a:round/>
            <a:headEnd/>
            <a:tailEnd type="triangle" w="med" len="med"/>
          </a:ln>
        </p:spPr>
      </p:cxnSp>
      <p:cxnSp>
        <p:nvCxnSpPr>
          <p:cNvPr id="21555" name="AutoShape 52"/>
          <p:cNvCxnSpPr>
            <a:cxnSpLocks noChangeAspect="1" noChangeShapeType="1"/>
            <a:stCxn id="21519" idx="6"/>
            <a:endCxn id="21526" idx="0"/>
          </p:cNvCxnSpPr>
          <p:nvPr/>
        </p:nvCxnSpPr>
        <p:spPr bwMode="auto">
          <a:xfrm>
            <a:off x="6470650" y="4167188"/>
            <a:ext cx="179388" cy="1485900"/>
          </a:xfrm>
          <a:prstGeom prst="curvedConnector2">
            <a:avLst/>
          </a:prstGeom>
          <a:noFill/>
          <a:ln w="28575">
            <a:solidFill>
              <a:schemeClr val="tx1"/>
            </a:solidFill>
            <a:round/>
            <a:headEnd/>
            <a:tailEnd type="triangle" w="med" len="med"/>
          </a:ln>
        </p:spPr>
      </p:cxnSp>
      <p:sp>
        <p:nvSpPr>
          <p:cNvPr id="21556" name="Oval 53"/>
          <p:cNvSpPr>
            <a:spLocks noChangeAspect="1" noChangeArrowheads="1"/>
          </p:cNvSpPr>
          <p:nvPr/>
        </p:nvSpPr>
        <p:spPr bwMode="auto">
          <a:xfrm>
            <a:off x="3313113" y="6248400"/>
            <a:ext cx="406400" cy="361950"/>
          </a:xfrm>
          <a:prstGeom prst="ellipse">
            <a:avLst/>
          </a:prstGeom>
          <a:solidFill>
            <a:srgbClr val="C0C0C0"/>
          </a:solidFill>
          <a:ln w="28575">
            <a:solidFill>
              <a:schemeClr val="tx1"/>
            </a:solidFill>
            <a:round/>
            <a:headEnd/>
            <a:tailEnd/>
          </a:ln>
        </p:spPr>
        <p:txBody>
          <a:bodyPr wrap="none" anchor="ctr"/>
          <a:lstStyle/>
          <a:p>
            <a:pPr eaLnBrk="0" hangingPunct="0"/>
            <a:endParaRPr lang="en-US"/>
          </a:p>
        </p:txBody>
      </p:sp>
      <p:sp>
        <p:nvSpPr>
          <p:cNvPr id="21557" name="Text Box 54"/>
          <p:cNvSpPr txBox="1">
            <a:spLocks noChangeAspect="1" noChangeArrowheads="1"/>
          </p:cNvSpPr>
          <p:nvPr/>
        </p:nvSpPr>
        <p:spPr bwMode="auto">
          <a:xfrm>
            <a:off x="3276600" y="6248400"/>
            <a:ext cx="433132" cy="276999"/>
          </a:xfrm>
          <a:prstGeom prst="rect">
            <a:avLst/>
          </a:prstGeom>
          <a:noFill/>
          <a:ln w="9525">
            <a:noFill/>
            <a:prstDash val="sysDot"/>
            <a:miter lim="800000"/>
            <a:headEnd/>
            <a:tailEnd/>
          </a:ln>
        </p:spPr>
        <p:txBody>
          <a:bodyPr wrap="none">
            <a:spAutoFit/>
          </a:bodyPr>
          <a:lstStyle/>
          <a:p>
            <a:r>
              <a:rPr lang="en-US" sz="1200" dirty="0" smtClean="0">
                <a:latin typeface="Arial" charset="0"/>
              </a:rPr>
              <a:t>R</a:t>
            </a:r>
            <a:r>
              <a:rPr lang="en-US" sz="1200" baseline="-25000" dirty="0" smtClean="0">
                <a:latin typeface="Arial" charset="0"/>
              </a:rPr>
              <a:t>1,c</a:t>
            </a:r>
            <a:endParaRPr lang="en-US" sz="1200" baseline="-25000" dirty="0">
              <a:latin typeface="Arial" charset="0"/>
            </a:endParaRPr>
          </a:p>
        </p:txBody>
      </p:sp>
      <p:cxnSp>
        <p:nvCxnSpPr>
          <p:cNvPr id="21558" name="AutoShape 55"/>
          <p:cNvCxnSpPr>
            <a:cxnSpLocks noChangeAspect="1" noChangeShapeType="1"/>
            <a:stCxn id="21523" idx="4"/>
            <a:endCxn id="21556" idx="0"/>
          </p:cNvCxnSpPr>
          <p:nvPr/>
        </p:nvCxnSpPr>
        <p:spPr bwMode="auto">
          <a:xfrm>
            <a:off x="3046413" y="6029325"/>
            <a:ext cx="469900" cy="209550"/>
          </a:xfrm>
          <a:prstGeom prst="straightConnector1">
            <a:avLst/>
          </a:prstGeom>
          <a:noFill/>
          <a:ln w="28575">
            <a:solidFill>
              <a:schemeClr val="tx1"/>
            </a:solidFill>
            <a:round/>
            <a:headEnd/>
            <a:tailEnd type="triangle" w="med" len="med"/>
          </a:ln>
        </p:spPr>
      </p:cxnSp>
      <p:sp>
        <p:nvSpPr>
          <p:cNvPr id="21559" name="Text Box 56"/>
          <p:cNvSpPr txBox="1">
            <a:spLocks noChangeAspect="1" noChangeArrowheads="1"/>
          </p:cNvSpPr>
          <p:nvPr/>
        </p:nvSpPr>
        <p:spPr bwMode="auto">
          <a:xfrm>
            <a:off x="4767263" y="6365875"/>
            <a:ext cx="336550" cy="274638"/>
          </a:xfrm>
          <a:prstGeom prst="rect">
            <a:avLst/>
          </a:prstGeom>
          <a:noFill/>
          <a:ln w="9525">
            <a:noFill/>
            <a:miter lim="800000"/>
            <a:headEnd/>
            <a:tailEnd/>
          </a:ln>
        </p:spPr>
        <p:txBody>
          <a:bodyPr wrap="none">
            <a:spAutoFit/>
          </a:bodyPr>
          <a:lstStyle/>
          <a:p>
            <a:r>
              <a:rPr lang="en-US" sz="1200">
                <a:latin typeface="Arial" charset="0"/>
              </a:rPr>
              <a:t>…</a:t>
            </a:r>
          </a:p>
        </p:txBody>
      </p:sp>
      <p:sp>
        <p:nvSpPr>
          <p:cNvPr id="21560" name="Oval 57"/>
          <p:cNvSpPr>
            <a:spLocks noChangeAspect="1" noChangeArrowheads="1"/>
          </p:cNvSpPr>
          <p:nvPr/>
        </p:nvSpPr>
        <p:spPr bwMode="auto">
          <a:xfrm>
            <a:off x="5146675" y="6240463"/>
            <a:ext cx="406400" cy="361950"/>
          </a:xfrm>
          <a:prstGeom prst="ellipse">
            <a:avLst/>
          </a:prstGeom>
          <a:solidFill>
            <a:srgbClr val="C0C0C0"/>
          </a:solidFill>
          <a:ln w="28575">
            <a:solidFill>
              <a:schemeClr val="tx1"/>
            </a:solidFill>
            <a:round/>
            <a:headEnd/>
            <a:tailEnd/>
          </a:ln>
        </p:spPr>
        <p:txBody>
          <a:bodyPr wrap="none" anchor="ctr"/>
          <a:lstStyle/>
          <a:p>
            <a:pPr eaLnBrk="0" hangingPunct="0"/>
            <a:endParaRPr lang="en-US"/>
          </a:p>
        </p:txBody>
      </p:sp>
      <p:sp>
        <p:nvSpPr>
          <p:cNvPr id="21561" name="Text Box 58"/>
          <p:cNvSpPr txBox="1">
            <a:spLocks noChangeAspect="1" noChangeArrowheads="1"/>
          </p:cNvSpPr>
          <p:nvPr/>
        </p:nvSpPr>
        <p:spPr bwMode="auto">
          <a:xfrm>
            <a:off x="5180013" y="6248400"/>
            <a:ext cx="397866" cy="276999"/>
          </a:xfrm>
          <a:prstGeom prst="rect">
            <a:avLst/>
          </a:prstGeom>
          <a:noFill/>
          <a:ln w="9525">
            <a:noFill/>
            <a:prstDash val="sysDot"/>
            <a:miter lim="800000"/>
            <a:headEnd/>
            <a:tailEnd/>
          </a:ln>
        </p:spPr>
        <p:txBody>
          <a:bodyPr wrap="none">
            <a:spAutoFit/>
          </a:bodyPr>
          <a:lstStyle/>
          <a:p>
            <a:r>
              <a:rPr lang="en-US" sz="1200" dirty="0" err="1" smtClean="0">
                <a:latin typeface="Arial" charset="0"/>
              </a:rPr>
              <a:t>R</a:t>
            </a:r>
            <a:r>
              <a:rPr lang="en-US" sz="1200" baseline="-25000" dirty="0" err="1" smtClean="0">
                <a:latin typeface="Arial" charset="0"/>
              </a:rPr>
              <a:t>i,c</a:t>
            </a:r>
            <a:endParaRPr lang="en-US" sz="1200" baseline="-25000" dirty="0">
              <a:latin typeface="Arial" charset="0"/>
            </a:endParaRPr>
          </a:p>
        </p:txBody>
      </p:sp>
      <p:cxnSp>
        <p:nvCxnSpPr>
          <p:cNvPr id="21562" name="AutoShape 59"/>
          <p:cNvCxnSpPr>
            <a:cxnSpLocks noChangeAspect="1" noChangeShapeType="1"/>
            <a:stCxn id="21525" idx="4"/>
            <a:endCxn id="21560" idx="0"/>
          </p:cNvCxnSpPr>
          <p:nvPr/>
        </p:nvCxnSpPr>
        <p:spPr bwMode="auto">
          <a:xfrm>
            <a:off x="4851400" y="6029325"/>
            <a:ext cx="498475" cy="203200"/>
          </a:xfrm>
          <a:prstGeom prst="straightConnector1">
            <a:avLst/>
          </a:prstGeom>
          <a:noFill/>
          <a:ln w="28575">
            <a:solidFill>
              <a:schemeClr val="tx1"/>
            </a:solidFill>
            <a:round/>
            <a:headEnd/>
            <a:tailEnd type="triangle" w="med" len="med"/>
          </a:ln>
        </p:spPr>
      </p:cxnSp>
      <p:sp>
        <p:nvSpPr>
          <p:cNvPr id="21563" name="Oval 60"/>
          <p:cNvSpPr>
            <a:spLocks noChangeAspect="1" noChangeArrowheads="1"/>
          </p:cNvSpPr>
          <p:nvPr/>
        </p:nvSpPr>
        <p:spPr bwMode="auto">
          <a:xfrm>
            <a:off x="6989763" y="6248400"/>
            <a:ext cx="406400" cy="361950"/>
          </a:xfrm>
          <a:prstGeom prst="ellipse">
            <a:avLst/>
          </a:prstGeom>
          <a:solidFill>
            <a:srgbClr val="C0C0C0"/>
          </a:solidFill>
          <a:ln w="28575">
            <a:solidFill>
              <a:schemeClr val="tx1"/>
            </a:solidFill>
            <a:round/>
            <a:headEnd/>
            <a:tailEnd/>
          </a:ln>
        </p:spPr>
        <p:txBody>
          <a:bodyPr wrap="none" anchor="ctr"/>
          <a:lstStyle/>
          <a:p>
            <a:pPr eaLnBrk="0" hangingPunct="0"/>
            <a:endParaRPr lang="en-US"/>
          </a:p>
        </p:txBody>
      </p:sp>
      <p:cxnSp>
        <p:nvCxnSpPr>
          <p:cNvPr id="21564" name="AutoShape 61"/>
          <p:cNvCxnSpPr>
            <a:cxnSpLocks noChangeAspect="1" noChangeShapeType="1"/>
            <a:stCxn id="21526" idx="4"/>
            <a:endCxn id="21563" idx="0"/>
          </p:cNvCxnSpPr>
          <p:nvPr/>
        </p:nvCxnSpPr>
        <p:spPr bwMode="auto">
          <a:xfrm>
            <a:off x="6650038" y="6029325"/>
            <a:ext cx="542925" cy="209550"/>
          </a:xfrm>
          <a:prstGeom prst="straightConnector1">
            <a:avLst/>
          </a:prstGeom>
          <a:noFill/>
          <a:ln w="28575">
            <a:solidFill>
              <a:schemeClr val="tx1"/>
            </a:solidFill>
            <a:round/>
            <a:headEnd/>
            <a:tailEnd type="triangle" w="med" len="med"/>
          </a:ln>
        </p:spPr>
      </p:cxnSp>
      <p:sp>
        <p:nvSpPr>
          <p:cNvPr id="21565" name="Text Box 62"/>
          <p:cNvSpPr txBox="1">
            <a:spLocks noChangeAspect="1" noChangeArrowheads="1"/>
          </p:cNvSpPr>
          <p:nvPr/>
        </p:nvSpPr>
        <p:spPr bwMode="auto">
          <a:xfrm>
            <a:off x="6608763" y="6365875"/>
            <a:ext cx="336550" cy="274638"/>
          </a:xfrm>
          <a:prstGeom prst="rect">
            <a:avLst/>
          </a:prstGeom>
          <a:noFill/>
          <a:ln w="9525">
            <a:noFill/>
            <a:miter lim="800000"/>
            <a:headEnd/>
            <a:tailEnd/>
          </a:ln>
        </p:spPr>
        <p:txBody>
          <a:bodyPr wrap="none">
            <a:spAutoFit/>
          </a:bodyPr>
          <a:lstStyle/>
          <a:p>
            <a:r>
              <a:rPr lang="en-US" sz="1200">
                <a:latin typeface="Arial" charset="0"/>
              </a:rPr>
              <a:t>…</a:t>
            </a:r>
          </a:p>
        </p:txBody>
      </p:sp>
      <p:sp>
        <p:nvSpPr>
          <p:cNvPr id="21566" name="Text Box 63"/>
          <p:cNvSpPr txBox="1">
            <a:spLocks noChangeAspect="1" noChangeArrowheads="1"/>
          </p:cNvSpPr>
          <p:nvPr/>
        </p:nvSpPr>
        <p:spPr bwMode="auto">
          <a:xfrm>
            <a:off x="6019800" y="6324600"/>
            <a:ext cx="436563" cy="274638"/>
          </a:xfrm>
          <a:prstGeom prst="rect">
            <a:avLst/>
          </a:prstGeom>
          <a:noFill/>
          <a:ln w="9525">
            <a:noFill/>
            <a:prstDash val="sysDot"/>
            <a:miter lim="800000"/>
            <a:headEnd/>
            <a:tailEnd/>
          </a:ln>
        </p:spPr>
        <p:txBody>
          <a:bodyPr wrap="none">
            <a:spAutoFit/>
          </a:bodyPr>
          <a:lstStyle/>
          <a:p>
            <a:r>
              <a:rPr lang="en-US" sz="1200" dirty="0">
                <a:latin typeface="Arial" charset="0"/>
              </a:rPr>
              <a:t>R</a:t>
            </a:r>
            <a:r>
              <a:rPr lang="en-US" sz="1200" baseline="-25000" dirty="0">
                <a:latin typeface="Arial" charset="0"/>
              </a:rPr>
              <a:t>n,1</a:t>
            </a:r>
          </a:p>
        </p:txBody>
      </p:sp>
      <p:sp>
        <p:nvSpPr>
          <p:cNvPr id="21568" name="Text Box 65"/>
          <p:cNvSpPr txBox="1">
            <a:spLocks noChangeAspect="1" noChangeArrowheads="1"/>
          </p:cNvSpPr>
          <p:nvPr/>
        </p:nvSpPr>
        <p:spPr bwMode="auto">
          <a:xfrm>
            <a:off x="3492500" y="6380163"/>
            <a:ext cx="233363" cy="198437"/>
          </a:xfrm>
          <a:prstGeom prst="rect">
            <a:avLst/>
          </a:prstGeom>
          <a:noFill/>
          <a:ln w="9525">
            <a:noFill/>
            <a:miter lim="800000"/>
            <a:headEnd/>
            <a:tailEnd/>
          </a:ln>
        </p:spPr>
        <p:txBody>
          <a:bodyPr wrap="none">
            <a:spAutoFit/>
          </a:bodyPr>
          <a:lstStyle/>
          <a:p>
            <a:r>
              <a:rPr lang="en-US" sz="700">
                <a:latin typeface="Arial" charset="0"/>
              </a:rPr>
              <a:t>1</a:t>
            </a:r>
          </a:p>
        </p:txBody>
      </p:sp>
      <p:sp>
        <p:nvSpPr>
          <p:cNvPr id="21569" name="Text Box 66"/>
          <p:cNvSpPr txBox="1">
            <a:spLocks noChangeAspect="1" noChangeArrowheads="1"/>
          </p:cNvSpPr>
          <p:nvPr/>
        </p:nvSpPr>
        <p:spPr bwMode="auto">
          <a:xfrm>
            <a:off x="5334000" y="6477000"/>
            <a:ext cx="203200" cy="198438"/>
          </a:xfrm>
          <a:prstGeom prst="rect">
            <a:avLst/>
          </a:prstGeom>
          <a:noFill/>
          <a:ln w="9525">
            <a:noFill/>
            <a:miter lim="800000"/>
            <a:headEnd/>
            <a:tailEnd/>
          </a:ln>
        </p:spPr>
        <p:txBody>
          <a:bodyPr wrap="none">
            <a:spAutoFit/>
          </a:bodyPr>
          <a:lstStyle/>
          <a:p>
            <a:r>
              <a:rPr lang="en-US" sz="700">
                <a:latin typeface="Arial" charset="0"/>
              </a:rPr>
              <a:t>i</a:t>
            </a:r>
          </a:p>
        </p:txBody>
      </p:sp>
      <p:sp>
        <p:nvSpPr>
          <p:cNvPr id="21570" name="Text Box 67"/>
          <p:cNvSpPr txBox="1">
            <a:spLocks noChangeAspect="1" noChangeArrowheads="1"/>
          </p:cNvSpPr>
          <p:nvPr/>
        </p:nvSpPr>
        <p:spPr bwMode="auto">
          <a:xfrm>
            <a:off x="7237413" y="6451600"/>
            <a:ext cx="233362" cy="198438"/>
          </a:xfrm>
          <a:prstGeom prst="rect">
            <a:avLst/>
          </a:prstGeom>
          <a:noFill/>
          <a:ln w="9525">
            <a:noFill/>
            <a:miter lim="800000"/>
            <a:headEnd/>
            <a:tailEnd/>
          </a:ln>
        </p:spPr>
        <p:txBody>
          <a:bodyPr wrap="none">
            <a:spAutoFit/>
          </a:bodyPr>
          <a:lstStyle/>
          <a:p>
            <a:r>
              <a:rPr lang="en-US" sz="700">
                <a:latin typeface="Arial" charset="0"/>
              </a:rPr>
              <a:t>n</a:t>
            </a:r>
          </a:p>
        </p:txBody>
      </p:sp>
      <p:cxnSp>
        <p:nvCxnSpPr>
          <p:cNvPr id="21571" name="AutoShape 68"/>
          <p:cNvCxnSpPr>
            <a:cxnSpLocks noChangeAspect="1" noChangeShapeType="1"/>
          </p:cNvCxnSpPr>
          <p:nvPr/>
        </p:nvCxnSpPr>
        <p:spPr bwMode="auto">
          <a:xfrm>
            <a:off x="2895600" y="3586163"/>
            <a:ext cx="646113" cy="1587"/>
          </a:xfrm>
          <a:prstGeom prst="straightConnector1">
            <a:avLst/>
          </a:prstGeom>
          <a:noFill/>
          <a:ln w="28575">
            <a:solidFill>
              <a:schemeClr val="tx1"/>
            </a:solidFill>
            <a:round/>
            <a:headEnd/>
            <a:tailEnd type="triangle" w="med" len="med"/>
          </a:ln>
        </p:spPr>
      </p:cxnSp>
      <p:cxnSp>
        <p:nvCxnSpPr>
          <p:cNvPr id="21572" name="AutoShape 69"/>
          <p:cNvCxnSpPr>
            <a:cxnSpLocks noChangeAspect="1" noChangeShapeType="1"/>
          </p:cNvCxnSpPr>
          <p:nvPr/>
        </p:nvCxnSpPr>
        <p:spPr bwMode="auto">
          <a:xfrm>
            <a:off x="3846513" y="3586163"/>
            <a:ext cx="415925" cy="0"/>
          </a:xfrm>
          <a:prstGeom prst="straightConnector1">
            <a:avLst/>
          </a:prstGeom>
          <a:noFill/>
          <a:ln w="28575">
            <a:solidFill>
              <a:schemeClr val="tx1"/>
            </a:solidFill>
            <a:round/>
            <a:headEnd/>
            <a:tailEnd type="triangle" w="med" len="med"/>
          </a:ln>
        </p:spPr>
      </p:cxnSp>
      <p:sp>
        <p:nvSpPr>
          <p:cNvPr id="21573" name="Text Box 70"/>
          <p:cNvSpPr txBox="1">
            <a:spLocks noChangeAspect="1" noChangeArrowheads="1"/>
          </p:cNvSpPr>
          <p:nvPr/>
        </p:nvSpPr>
        <p:spPr bwMode="auto">
          <a:xfrm>
            <a:off x="3535363" y="3502025"/>
            <a:ext cx="336550" cy="274638"/>
          </a:xfrm>
          <a:prstGeom prst="rect">
            <a:avLst/>
          </a:prstGeom>
          <a:noFill/>
          <a:ln w="9525">
            <a:noFill/>
            <a:miter lim="800000"/>
            <a:headEnd/>
            <a:tailEnd/>
          </a:ln>
        </p:spPr>
        <p:txBody>
          <a:bodyPr wrap="none">
            <a:spAutoFit/>
          </a:bodyPr>
          <a:lstStyle/>
          <a:p>
            <a:r>
              <a:rPr lang="en-US" sz="1200">
                <a:latin typeface="Arial" charset="0"/>
              </a:rPr>
              <a:t>…</a:t>
            </a:r>
          </a:p>
        </p:txBody>
      </p:sp>
      <p:cxnSp>
        <p:nvCxnSpPr>
          <p:cNvPr id="21574" name="AutoShape 71"/>
          <p:cNvCxnSpPr>
            <a:cxnSpLocks noChangeAspect="1" noChangeShapeType="1"/>
          </p:cNvCxnSpPr>
          <p:nvPr/>
        </p:nvCxnSpPr>
        <p:spPr bwMode="auto">
          <a:xfrm>
            <a:off x="2895600" y="4729163"/>
            <a:ext cx="646113" cy="0"/>
          </a:xfrm>
          <a:prstGeom prst="straightConnector1">
            <a:avLst/>
          </a:prstGeom>
          <a:noFill/>
          <a:ln w="28575">
            <a:solidFill>
              <a:schemeClr val="tx1"/>
            </a:solidFill>
            <a:round/>
            <a:headEnd/>
            <a:tailEnd type="triangle" w="med" len="med"/>
          </a:ln>
        </p:spPr>
      </p:cxnSp>
      <p:cxnSp>
        <p:nvCxnSpPr>
          <p:cNvPr id="21575" name="AutoShape 72"/>
          <p:cNvCxnSpPr>
            <a:cxnSpLocks noChangeAspect="1" noChangeShapeType="1"/>
          </p:cNvCxnSpPr>
          <p:nvPr/>
        </p:nvCxnSpPr>
        <p:spPr bwMode="auto">
          <a:xfrm>
            <a:off x="3846513" y="4729163"/>
            <a:ext cx="415925" cy="0"/>
          </a:xfrm>
          <a:prstGeom prst="straightConnector1">
            <a:avLst/>
          </a:prstGeom>
          <a:noFill/>
          <a:ln w="28575">
            <a:solidFill>
              <a:schemeClr val="tx1"/>
            </a:solidFill>
            <a:round/>
            <a:headEnd/>
            <a:tailEnd type="triangle" w="med" len="med"/>
          </a:ln>
        </p:spPr>
      </p:cxnSp>
      <p:sp>
        <p:nvSpPr>
          <p:cNvPr id="21576" name="Text Box 73"/>
          <p:cNvSpPr txBox="1">
            <a:spLocks noChangeAspect="1" noChangeArrowheads="1"/>
          </p:cNvSpPr>
          <p:nvPr/>
        </p:nvSpPr>
        <p:spPr bwMode="auto">
          <a:xfrm>
            <a:off x="3535363" y="4645025"/>
            <a:ext cx="336550" cy="274638"/>
          </a:xfrm>
          <a:prstGeom prst="rect">
            <a:avLst/>
          </a:prstGeom>
          <a:noFill/>
          <a:ln w="9525">
            <a:noFill/>
            <a:miter lim="800000"/>
            <a:headEnd/>
            <a:tailEnd/>
          </a:ln>
        </p:spPr>
        <p:txBody>
          <a:bodyPr wrap="none">
            <a:spAutoFit/>
          </a:bodyPr>
          <a:lstStyle/>
          <a:p>
            <a:r>
              <a:rPr lang="en-US" sz="1200">
                <a:latin typeface="Arial" charset="0"/>
              </a:rPr>
              <a:t>…</a:t>
            </a:r>
          </a:p>
        </p:txBody>
      </p:sp>
      <p:sp>
        <p:nvSpPr>
          <p:cNvPr id="21578" name="Rectangle 2"/>
          <p:cNvSpPr>
            <a:spLocks noChangeArrowheads="1"/>
          </p:cNvSpPr>
          <p:nvPr/>
        </p:nvSpPr>
        <p:spPr bwMode="auto">
          <a:xfrm>
            <a:off x="1066800" y="747713"/>
            <a:ext cx="7793038" cy="700087"/>
          </a:xfrm>
          <a:prstGeom prst="rect">
            <a:avLst/>
          </a:prstGeom>
          <a:noFill/>
          <a:ln w="9525">
            <a:noFill/>
            <a:miter lim="800000"/>
            <a:headEnd/>
            <a:tailEnd/>
          </a:ln>
        </p:spPr>
        <p:txBody>
          <a:bodyPr anchor="b"/>
          <a:lstStyle/>
          <a:p>
            <a:r>
              <a:rPr lang="en-US" sz="4000" dirty="0">
                <a:solidFill>
                  <a:schemeClr val="tx2"/>
                </a:solidFill>
              </a:rPr>
              <a:t>Forward-Backward Computation of Posterior Probabilities</a:t>
            </a:r>
          </a:p>
        </p:txBody>
      </p:sp>
      <p:sp>
        <p:nvSpPr>
          <p:cNvPr id="75" name="Slide Number Placeholder 74"/>
          <p:cNvSpPr>
            <a:spLocks noGrp="1"/>
          </p:cNvSpPr>
          <p:nvPr>
            <p:ph type="sldNum" sz="quarter" idx="12"/>
          </p:nvPr>
        </p:nvSpPr>
        <p:spPr>
          <a:xfrm>
            <a:off x="8001000" y="6243638"/>
            <a:ext cx="946150" cy="457200"/>
          </a:xfrm>
        </p:spPr>
        <p:txBody>
          <a:bodyPr/>
          <a:lstStyle/>
          <a:p>
            <a:pPr>
              <a:defRPr/>
            </a:pPr>
            <a:fld id="{193C4F32-5F53-4DA8-A041-9089F3E61399}" type="slidenum">
              <a:rPr lang="en-US" smtClean="0"/>
              <a:pPr>
                <a:defRPr/>
              </a:pPr>
              <a:t>59</a:t>
            </a:fld>
            <a:endParaRPr lang="en-US" dirty="0"/>
          </a:p>
        </p:txBody>
      </p:sp>
      <p:sp>
        <p:nvSpPr>
          <p:cNvPr id="77" name="Text Box 64"/>
          <p:cNvSpPr txBox="1">
            <a:spLocks noChangeAspect="1" noChangeArrowheads="1"/>
          </p:cNvSpPr>
          <p:nvPr/>
        </p:nvSpPr>
        <p:spPr bwMode="auto">
          <a:xfrm>
            <a:off x="7010400" y="6324600"/>
            <a:ext cx="430213" cy="274638"/>
          </a:xfrm>
          <a:prstGeom prst="rect">
            <a:avLst/>
          </a:prstGeom>
          <a:noFill/>
          <a:ln w="9525">
            <a:noFill/>
            <a:prstDash val="sysDot"/>
            <a:miter lim="800000"/>
            <a:headEnd/>
            <a:tailEnd/>
          </a:ln>
        </p:spPr>
        <p:txBody>
          <a:bodyPr wrap="none">
            <a:spAutoFit/>
          </a:bodyPr>
          <a:lstStyle/>
          <a:p>
            <a:r>
              <a:rPr lang="en-US" sz="1200" dirty="0" err="1">
                <a:latin typeface="Arial" charset="0"/>
              </a:rPr>
              <a:t>R</a:t>
            </a:r>
            <a:r>
              <a:rPr lang="en-US" sz="1200" baseline="-25000" dirty="0" err="1">
                <a:latin typeface="Arial" charset="0"/>
              </a:rPr>
              <a:t>n,c</a:t>
            </a:r>
            <a:endParaRPr lang="en-US" sz="1200" baseline="-25000" dirty="0">
              <a:latin typeface="Arial" charset="0"/>
            </a:endParaRPr>
          </a:p>
        </p:txBody>
      </p:sp>
      <p:graphicFrame>
        <p:nvGraphicFramePr>
          <p:cNvPr id="2" name="Object 4"/>
          <p:cNvGraphicFramePr>
            <a:graphicFrameLocks noChangeAspect="1"/>
          </p:cNvGraphicFramePr>
          <p:nvPr/>
        </p:nvGraphicFramePr>
        <p:xfrm>
          <a:off x="709613" y="2252663"/>
          <a:ext cx="7423150" cy="723900"/>
        </p:xfrm>
        <a:graphic>
          <a:graphicData uri="http://schemas.openxmlformats.org/presentationml/2006/ole">
            <p:oleObj spid="_x0000_s21509" name="Equation" r:id="rId5" imgW="3327120" imgH="304560" progId="Equation.3">
              <p:embed/>
            </p:oleObj>
          </a:graphicData>
        </a:graphic>
      </p:graphicFrame>
      <p:pic>
        <p:nvPicPr>
          <p:cNvPr id="76" name="Kennedy_V3.pptx503.wav">
            <a:hlinkClick r:id="" action="ppaction://media"/>
          </p:cNvPr>
          <p:cNvPicPr>
            <a:picLocks noRot="1" noChangeAspect="1"/>
          </p:cNvPicPr>
          <p:nvPr>
            <a:audioFile r:link="rId2"/>
          </p:nvPr>
        </p:nvPicPr>
        <p:blipFill>
          <a:blip r:embed="rId6" cstate="print"/>
          <a:stretch>
            <a:fillRect/>
          </a:stretch>
        </p:blipFill>
        <p:spPr>
          <a:xfrm>
            <a:off x="8696325" y="6410325"/>
            <a:ext cx="304800" cy="304800"/>
          </a:xfrm>
          <a:prstGeom prst="rect">
            <a:avLst/>
          </a:prstGeom>
        </p:spPr>
      </p:pic>
    </p:spTree>
  </p:cSld>
  <p:clrMapOvr>
    <a:masterClrMapping/>
  </p:clrMapOvr>
  <p:transition advTm="11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3011" name="Rectangle 5"/>
          <p:cNvSpPr>
            <a:spLocks noGrp="1" noChangeArrowheads="1"/>
          </p:cNvSpPr>
          <p:nvPr>
            <p:ph type="title"/>
          </p:nvPr>
        </p:nvSpPr>
        <p:spPr>
          <a:xfrm>
            <a:off x="1150938" y="214313"/>
            <a:ext cx="7793037" cy="1690687"/>
          </a:xfrm>
        </p:spPr>
        <p:txBody>
          <a:bodyPr/>
          <a:lstStyle/>
          <a:p>
            <a:r>
              <a:rPr lang="en-US" smtClean="0"/>
              <a:t>Introduction-</a:t>
            </a:r>
            <a:br>
              <a:rPr lang="en-US" smtClean="0"/>
            </a:br>
            <a:r>
              <a:rPr lang="en-US" smtClean="0"/>
              <a:t>Computational Challenges to Disease Gene Mapping</a:t>
            </a:r>
          </a:p>
        </p:txBody>
      </p:sp>
      <p:sp>
        <p:nvSpPr>
          <p:cNvPr id="37892" name="Rectangle 6"/>
          <p:cNvSpPr>
            <a:spLocks noGrp="1" noChangeArrowheads="1"/>
          </p:cNvSpPr>
          <p:nvPr>
            <p:ph idx="1"/>
          </p:nvPr>
        </p:nvSpPr>
        <p:spPr>
          <a:xfrm>
            <a:off x="685800" y="2209800"/>
            <a:ext cx="7772400" cy="4191000"/>
          </a:xfrm>
        </p:spPr>
        <p:txBody>
          <a:bodyPr>
            <a:normAutofit fontScale="40000" lnSpcReduction="20000"/>
          </a:bodyPr>
          <a:lstStyle/>
          <a:p>
            <a:pPr marL="342900" lvl="1" indent="-342900">
              <a:lnSpc>
                <a:spcPct val="90000"/>
              </a:lnSpc>
              <a:buClr>
                <a:schemeClr val="folHlink"/>
              </a:buClr>
              <a:buSzPct val="60000"/>
              <a:defRPr/>
            </a:pPr>
            <a:r>
              <a:rPr lang="en-US" sz="5800" b="1" dirty="0" smtClean="0"/>
              <a:t>Genotype error detection:</a:t>
            </a:r>
            <a:r>
              <a:rPr lang="en-US" sz="5800" dirty="0" smtClean="0"/>
              <a:t> Genotyping errors can decrease statistical power and invalidate statistical tests for disease association based on haplotypes.</a:t>
            </a:r>
          </a:p>
          <a:p>
            <a:pPr marL="342900" lvl="1" indent="-342900">
              <a:lnSpc>
                <a:spcPct val="90000"/>
              </a:lnSpc>
              <a:buClr>
                <a:schemeClr val="folHlink"/>
              </a:buClr>
              <a:buSzPct val="60000"/>
              <a:buNone/>
              <a:defRPr/>
            </a:pPr>
            <a:endParaRPr lang="en-US" sz="5800" dirty="0" smtClean="0"/>
          </a:p>
          <a:p>
            <a:pPr marL="342900" lvl="1" indent="-342900">
              <a:lnSpc>
                <a:spcPct val="90000"/>
              </a:lnSpc>
              <a:buClr>
                <a:schemeClr val="folHlink"/>
              </a:buClr>
              <a:buSzPct val="60000"/>
              <a:defRPr/>
            </a:pPr>
            <a:r>
              <a:rPr lang="en-US" sz="5800" b="1" dirty="0" smtClean="0"/>
              <a:t>Local ancestry Inference: </a:t>
            </a:r>
            <a:r>
              <a:rPr lang="en-US" sz="5800" dirty="0" smtClean="0"/>
              <a:t>Accurate estimates of local ancestry surrounding disease-associated loci are a critical step in admixture mapping.</a:t>
            </a:r>
            <a:endParaRPr lang="en-US" sz="5800" b="1" dirty="0" smtClean="0"/>
          </a:p>
          <a:p>
            <a:pPr marL="342900" lvl="1" indent="-342900">
              <a:lnSpc>
                <a:spcPct val="90000"/>
              </a:lnSpc>
              <a:buClr>
                <a:schemeClr val="folHlink"/>
              </a:buClr>
              <a:buSzPct val="60000"/>
              <a:buFont typeface="Wingdings" pitchFamily="2" charset="2"/>
              <a:buNone/>
              <a:defRPr/>
            </a:pPr>
            <a:r>
              <a:rPr lang="en-US" sz="5800" dirty="0" smtClean="0">
                <a:sym typeface="Wingdings" pitchFamily="2" charset="2"/>
              </a:rPr>
              <a:t> </a:t>
            </a:r>
            <a:endParaRPr lang="en-US" sz="5800" dirty="0" smtClean="0"/>
          </a:p>
          <a:p>
            <a:pPr>
              <a:defRPr/>
            </a:pPr>
            <a:r>
              <a:rPr lang="en-US" sz="5800" b="1" dirty="0" smtClean="0"/>
              <a:t>Accurate SNP Genotyping from new sequencing technologies: </a:t>
            </a:r>
            <a:r>
              <a:rPr lang="en-US" sz="5800" dirty="0" smtClean="0"/>
              <a:t>Accurate determination of both alleles at variable loci is essential, and is limited by coverage depth due to random nature of shotgun sequencing.</a:t>
            </a:r>
          </a:p>
          <a:p>
            <a:pPr>
              <a:lnSpc>
                <a:spcPct val="90000"/>
              </a:lnSpc>
              <a:defRPr/>
            </a:pPr>
            <a:endParaRPr lang="en-US" sz="3600" b="1" dirty="0" smtClean="0"/>
          </a:p>
        </p:txBody>
      </p:sp>
      <p:sp>
        <p:nvSpPr>
          <p:cNvPr id="5" name="Slide Number Placeholder 4"/>
          <p:cNvSpPr>
            <a:spLocks noGrp="1"/>
          </p:cNvSpPr>
          <p:nvPr>
            <p:ph type="sldNum" sz="quarter" idx="12"/>
          </p:nvPr>
        </p:nvSpPr>
        <p:spPr/>
        <p:txBody>
          <a:bodyPr/>
          <a:lstStyle/>
          <a:p>
            <a:pPr>
              <a:defRPr/>
            </a:pPr>
            <a:fld id="{33F715B6-B6C2-4407-8CFF-EAACF463792E}" type="slidenum">
              <a:rPr lang="en-US" smtClean="0"/>
              <a:pPr>
                <a:defRPr/>
              </a:pPr>
              <a:t>6</a:t>
            </a:fld>
            <a:endParaRPr lang="en-US"/>
          </a:p>
        </p:txBody>
      </p:sp>
      <p:pic>
        <p:nvPicPr>
          <p:cNvPr id="6" name="Kennedy_V3.pptx459.wav">
            <a:hlinkClick r:id="" action="ppaction://media"/>
          </p:cNvPr>
          <p:cNvPicPr>
            <a:picLocks noRot="1" noChangeAspect="1"/>
          </p:cNvPicPr>
          <p:nvPr>
            <a:audioFile r:link="rId1"/>
          </p:nvPr>
        </p:nvPicPr>
        <p:blipFill>
          <a:blip r:embed="rId4" cstate="print"/>
          <a:stretch>
            <a:fillRect/>
          </a:stretch>
        </p:blipFill>
        <p:spPr>
          <a:xfrm>
            <a:off x="8696325" y="6410325"/>
            <a:ext cx="304800" cy="304800"/>
          </a:xfrm>
          <a:prstGeom prst="rect">
            <a:avLst/>
          </a:prstGeom>
        </p:spPr>
      </p:pic>
    </p:spTree>
  </p:cSld>
  <p:clrMapOvr>
    <a:masterClrMapping/>
  </p:clrMapOvr>
  <p:transition advTm="355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601" name="Freeform 76"/>
          <p:cNvSpPr>
            <a:spLocks/>
          </p:cNvSpPr>
          <p:nvPr/>
        </p:nvSpPr>
        <p:spPr bwMode="auto">
          <a:xfrm>
            <a:off x="3949700" y="2857500"/>
            <a:ext cx="2946400" cy="3314700"/>
          </a:xfrm>
          <a:custGeom>
            <a:avLst/>
            <a:gdLst>
              <a:gd name="T0" fmla="*/ 2147483647 w 1856"/>
              <a:gd name="T1" fmla="*/ 2147483647 h 2088"/>
              <a:gd name="T2" fmla="*/ 2147483647 w 1856"/>
              <a:gd name="T3" fmla="*/ 2147483647 h 2088"/>
              <a:gd name="T4" fmla="*/ 2147483647 w 1856"/>
              <a:gd name="T5" fmla="*/ 2147483647 h 2088"/>
              <a:gd name="T6" fmla="*/ 2147483647 w 1856"/>
              <a:gd name="T7" fmla="*/ 2147483647 h 2088"/>
              <a:gd name="T8" fmla="*/ 2147483647 w 1856"/>
              <a:gd name="T9" fmla="*/ 2147483647 h 2088"/>
              <a:gd name="T10" fmla="*/ 2147483647 w 1856"/>
              <a:gd name="T11" fmla="*/ 2147483647 h 2088"/>
              <a:gd name="T12" fmla="*/ 2147483647 w 1856"/>
              <a:gd name="T13" fmla="*/ 2147483647 h 2088"/>
              <a:gd name="T14" fmla="*/ 2147483647 w 1856"/>
              <a:gd name="T15" fmla="*/ 2147483647 h 2088"/>
              <a:gd name="T16" fmla="*/ 2147483647 w 1856"/>
              <a:gd name="T17" fmla="*/ 2147483647 h 20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56"/>
              <a:gd name="T28" fmla="*/ 0 h 2088"/>
              <a:gd name="T29" fmla="*/ 1856 w 1856"/>
              <a:gd name="T30" fmla="*/ 2088 h 20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56" h="2088">
                <a:moveTo>
                  <a:pt x="1832" y="72"/>
                </a:moveTo>
                <a:cubicBezTo>
                  <a:pt x="1808" y="40"/>
                  <a:pt x="1624" y="136"/>
                  <a:pt x="1352" y="168"/>
                </a:cubicBezTo>
                <a:cubicBezTo>
                  <a:pt x="1080" y="200"/>
                  <a:pt x="400" y="0"/>
                  <a:pt x="200" y="264"/>
                </a:cubicBezTo>
                <a:cubicBezTo>
                  <a:pt x="0" y="528"/>
                  <a:pt x="80" y="1448"/>
                  <a:pt x="152" y="1752"/>
                </a:cubicBezTo>
                <a:cubicBezTo>
                  <a:pt x="224" y="2056"/>
                  <a:pt x="520" y="2088"/>
                  <a:pt x="632" y="2088"/>
                </a:cubicBezTo>
                <a:cubicBezTo>
                  <a:pt x="744" y="2088"/>
                  <a:pt x="848" y="2048"/>
                  <a:pt x="824" y="1752"/>
                </a:cubicBezTo>
                <a:cubicBezTo>
                  <a:pt x="800" y="1456"/>
                  <a:pt x="376" y="544"/>
                  <a:pt x="488" y="312"/>
                </a:cubicBezTo>
                <a:cubicBezTo>
                  <a:pt x="600" y="80"/>
                  <a:pt x="1272" y="400"/>
                  <a:pt x="1496" y="360"/>
                </a:cubicBezTo>
                <a:cubicBezTo>
                  <a:pt x="1720" y="320"/>
                  <a:pt x="1856" y="104"/>
                  <a:pt x="1832" y="72"/>
                </a:cubicBezTo>
                <a:close/>
              </a:path>
            </a:pathLst>
          </a:custGeom>
          <a:solidFill>
            <a:schemeClr val="accent1">
              <a:alpha val="20000"/>
            </a:schemeClr>
          </a:solidFill>
          <a:ln w="9525">
            <a:solidFill>
              <a:schemeClr val="tx1"/>
            </a:solidFill>
            <a:round/>
            <a:headEnd/>
            <a:tailEnd/>
          </a:ln>
        </p:spPr>
        <p:txBody>
          <a:bodyPr/>
          <a:lstStyle/>
          <a:p>
            <a:pPr eaLnBrk="0" hangingPunct="0"/>
            <a:endParaRPr lang="en-US"/>
          </a:p>
        </p:txBody>
      </p:sp>
      <p:sp>
        <p:nvSpPr>
          <p:cNvPr id="22531" name="Rectangle 4"/>
          <p:cNvSpPr>
            <a:spLocks noChangeAspect="1" noChangeArrowheads="1"/>
          </p:cNvSpPr>
          <p:nvPr/>
        </p:nvSpPr>
        <p:spPr bwMode="auto">
          <a:xfrm>
            <a:off x="2362200" y="4483100"/>
            <a:ext cx="4343400" cy="1041400"/>
          </a:xfrm>
          <a:prstGeom prst="rect">
            <a:avLst/>
          </a:prstGeom>
          <a:noFill/>
          <a:ln w="15875" cap="rnd">
            <a:solidFill>
              <a:schemeClr val="tx1"/>
            </a:solidFill>
            <a:prstDash val="sysDot"/>
            <a:miter lim="800000"/>
            <a:headEnd/>
            <a:tailEnd/>
          </a:ln>
        </p:spPr>
        <p:txBody>
          <a:bodyPr wrap="none" anchor="ctr"/>
          <a:lstStyle/>
          <a:p>
            <a:pPr eaLnBrk="0" hangingPunct="0"/>
            <a:endParaRPr lang="en-US"/>
          </a:p>
        </p:txBody>
      </p:sp>
      <p:sp>
        <p:nvSpPr>
          <p:cNvPr id="22532" name="Rectangle 5"/>
          <p:cNvSpPr>
            <a:spLocks noChangeAspect="1" noChangeArrowheads="1"/>
          </p:cNvSpPr>
          <p:nvPr/>
        </p:nvSpPr>
        <p:spPr bwMode="auto">
          <a:xfrm>
            <a:off x="2362200" y="3352800"/>
            <a:ext cx="4343400" cy="1039813"/>
          </a:xfrm>
          <a:prstGeom prst="rect">
            <a:avLst/>
          </a:prstGeom>
          <a:noFill/>
          <a:ln w="15875" cap="rnd">
            <a:solidFill>
              <a:schemeClr val="tx1"/>
            </a:solidFill>
            <a:prstDash val="sysDot"/>
            <a:miter lim="800000"/>
            <a:headEnd/>
            <a:tailEnd/>
          </a:ln>
        </p:spPr>
        <p:txBody>
          <a:bodyPr wrap="none" anchor="ctr"/>
          <a:lstStyle/>
          <a:p>
            <a:pPr eaLnBrk="0" hangingPunct="0"/>
            <a:endParaRPr lang="en-US"/>
          </a:p>
        </p:txBody>
      </p:sp>
      <p:sp>
        <p:nvSpPr>
          <p:cNvPr id="22533" name="Oval 6"/>
          <p:cNvSpPr>
            <a:spLocks noChangeAspect="1" noChangeArrowheads="1"/>
          </p:cNvSpPr>
          <p:nvPr/>
        </p:nvSpPr>
        <p:spPr bwMode="auto">
          <a:xfrm>
            <a:off x="2452688" y="3397250"/>
            <a:ext cx="407987"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22534" name="Text Box 7"/>
          <p:cNvSpPr txBox="1">
            <a:spLocks noChangeAspect="1" noChangeArrowheads="1"/>
          </p:cNvSpPr>
          <p:nvPr/>
        </p:nvSpPr>
        <p:spPr bwMode="auto">
          <a:xfrm>
            <a:off x="4338638" y="3429000"/>
            <a:ext cx="301686" cy="276999"/>
          </a:xfrm>
          <a:prstGeom prst="rect">
            <a:avLst/>
          </a:prstGeom>
          <a:noFill/>
          <a:ln w="9525">
            <a:noFill/>
            <a:miter lim="800000"/>
            <a:headEnd/>
            <a:tailEnd/>
          </a:ln>
        </p:spPr>
        <p:txBody>
          <a:bodyPr wrap="none">
            <a:spAutoFit/>
          </a:bodyPr>
          <a:lstStyle/>
          <a:p>
            <a:r>
              <a:rPr lang="en-US" sz="1200" dirty="0" err="1" smtClean="0">
                <a:latin typeface="Arial" charset="0"/>
              </a:rPr>
              <a:t>F</a:t>
            </a:r>
            <a:r>
              <a:rPr lang="en-US" sz="1200" baseline="-25000" dirty="0" err="1" smtClean="0">
                <a:latin typeface="Arial" charset="0"/>
              </a:rPr>
              <a:t>i</a:t>
            </a:r>
            <a:endParaRPr lang="en-US" sz="1200" baseline="-25000" dirty="0">
              <a:latin typeface="Arial" charset="0"/>
            </a:endParaRPr>
          </a:p>
        </p:txBody>
      </p:sp>
      <p:sp>
        <p:nvSpPr>
          <p:cNvPr id="22535" name="Oval 8"/>
          <p:cNvSpPr>
            <a:spLocks noChangeAspect="1" noChangeArrowheads="1"/>
          </p:cNvSpPr>
          <p:nvPr/>
        </p:nvSpPr>
        <p:spPr bwMode="auto">
          <a:xfrm>
            <a:off x="4257675" y="3397250"/>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22536" name="AutoShape 9"/>
          <p:cNvCxnSpPr>
            <a:cxnSpLocks noChangeAspect="1" noChangeShapeType="1"/>
            <a:stCxn id="22535" idx="6"/>
          </p:cNvCxnSpPr>
          <p:nvPr/>
        </p:nvCxnSpPr>
        <p:spPr bwMode="auto">
          <a:xfrm>
            <a:off x="4676775" y="3578225"/>
            <a:ext cx="646113" cy="1588"/>
          </a:xfrm>
          <a:prstGeom prst="straightConnector1">
            <a:avLst/>
          </a:prstGeom>
          <a:noFill/>
          <a:ln w="28575">
            <a:solidFill>
              <a:schemeClr val="tx1"/>
            </a:solidFill>
            <a:round/>
            <a:headEnd/>
            <a:tailEnd type="triangle" w="med" len="med"/>
          </a:ln>
        </p:spPr>
      </p:cxnSp>
      <p:sp>
        <p:nvSpPr>
          <p:cNvPr id="22537" name="Oval 10"/>
          <p:cNvSpPr>
            <a:spLocks noChangeAspect="1" noChangeArrowheads="1"/>
          </p:cNvSpPr>
          <p:nvPr/>
        </p:nvSpPr>
        <p:spPr bwMode="auto">
          <a:xfrm>
            <a:off x="6056313" y="3397250"/>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22538" name="AutoShape 11"/>
          <p:cNvCxnSpPr>
            <a:cxnSpLocks noChangeAspect="1" noChangeShapeType="1"/>
            <a:endCxn id="22537" idx="2"/>
          </p:cNvCxnSpPr>
          <p:nvPr/>
        </p:nvCxnSpPr>
        <p:spPr bwMode="auto">
          <a:xfrm>
            <a:off x="5627688" y="3578225"/>
            <a:ext cx="415925" cy="0"/>
          </a:xfrm>
          <a:prstGeom prst="straightConnector1">
            <a:avLst/>
          </a:prstGeom>
          <a:noFill/>
          <a:ln w="28575">
            <a:solidFill>
              <a:schemeClr val="tx1"/>
            </a:solidFill>
            <a:round/>
            <a:headEnd/>
            <a:tailEnd type="triangle" w="med" len="med"/>
          </a:ln>
        </p:spPr>
      </p:cxnSp>
      <p:sp>
        <p:nvSpPr>
          <p:cNvPr id="22539" name="Text Box 12"/>
          <p:cNvSpPr txBox="1">
            <a:spLocks noChangeAspect="1" noChangeArrowheads="1"/>
          </p:cNvSpPr>
          <p:nvPr/>
        </p:nvSpPr>
        <p:spPr bwMode="auto">
          <a:xfrm>
            <a:off x="5316538" y="3494088"/>
            <a:ext cx="336550" cy="274637"/>
          </a:xfrm>
          <a:prstGeom prst="rect">
            <a:avLst/>
          </a:prstGeom>
          <a:noFill/>
          <a:ln w="9525">
            <a:noFill/>
            <a:miter lim="800000"/>
            <a:headEnd/>
            <a:tailEnd/>
          </a:ln>
        </p:spPr>
        <p:txBody>
          <a:bodyPr wrap="none">
            <a:spAutoFit/>
          </a:bodyPr>
          <a:lstStyle/>
          <a:p>
            <a:r>
              <a:rPr lang="en-US" sz="1200">
                <a:latin typeface="Arial" charset="0"/>
              </a:rPr>
              <a:t>…</a:t>
            </a:r>
          </a:p>
        </p:txBody>
      </p:sp>
      <p:sp>
        <p:nvSpPr>
          <p:cNvPr id="22540" name="Oval 13"/>
          <p:cNvSpPr>
            <a:spLocks noChangeAspect="1" noChangeArrowheads="1"/>
          </p:cNvSpPr>
          <p:nvPr/>
        </p:nvSpPr>
        <p:spPr bwMode="auto">
          <a:xfrm>
            <a:off x="2452688" y="3986213"/>
            <a:ext cx="407987"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22541" name="Text Box 14"/>
          <p:cNvSpPr txBox="1">
            <a:spLocks noChangeAspect="1" noChangeArrowheads="1"/>
          </p:cNvSpPr>
          <p:nvPr/>
        </p:nvSpPr>
        <p:spPr bwMode="auto">
          <a:xfrm>
            <a:off x="4338638" y="4038600"/>
            <a:ext cx="317716" cy="276999"/>
          </a:xfrm>
          <a:prstGeom prst="rect">
            <a:avLst/>
          </a:prstGeom>
          <a:noFill/>
          <a:ln w="9525">
            <a:noFill/>
            <a:miter lim="800000"/>
            <a:headEnd/>
            <a:tailEnd/>
          </a:ln>
        </p:spPr>
        <p:txBody>
          <a:bodyPr wrap="none">
            <a:spAutoFit/>
          </a:bodyPr>
          <a:lstStyle/>
          <a:p>
            <a:r>
              <a:rPr lang="en-US" sz="1200" dirty="0" smtClean="0">
                <a:latin typeface="Arial" charset="0"/>
              </a:rPr>
              <a:t>H</a:t>
            </a:r>
            <a:r>
              <a:rPr lang="en-US" sz="1200" baseline="-25000" dirty="0" smtClean="0">
                <a:latin typeface="Arial" charset="0"/>
              </a:rPr>
              <a:t>i</a:t>
            </a:r>
            <a:endParaRPr lang="en-US" sz="1200" baseline="-25000" dirty="0">
              <a:latin typeface="Arial" charset="0"/>
            </a:endParaRPr>
          </a:p>
        </p:txBody>
      </p:sp>
      <p:sp>
        <p:nvSpPr>
          <p:cNvPr id="22542" name="Oval 15"/>
          <p:cNvSpPr>
            <a:spLocks noChangeAspect="1" noChangeArrowheads="1"/>
          </p:cNvSpPr>
          <p:nvPr/>
        </p:nvSpPr>
        <p:spPr bwMode="auto">
          <a:xfrm>
            <a:off x="4257675" y="3986213"/>
            <a:ext cx="406400"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22543" name="Oval 16"/>
          <p:cNvSpPr>
            <a:spLocks noChangeAspect="1" noChangeArrowheads="1"/>
          </p:cNvSpPr>
          <p:nvPr/>
        </p:nvSpPr>
        <p:spPr bwMode="auto">
          <a:xfrm>
            <a:off x="6056313" y="3986213"/>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22544" name="AutoShape 17"/>
          <p:cNvCxnSpPr>
            <a:cxnSpLocks noChangeAspect="1" noChangeShapeType="1"/>
            <a:stCxn id="22533" idx="4"/>
            <a:endCxn id="22540" idx="0"/>
          </p:cNvCxnSpPr>
          <p:nvPr/>
        </p:nvCxnSpPr>
        <p:spPr bwMode="auto">
          <a:xfrm>
            <a:off x="2655888" y="3767138"/>
            <a:ext cx="0" cy="211137"/>
          </a:xfrm>
          <a:prstGeom prst="straightConnector1">
            <a:avLst/>
          </a:prstGeom>
          <a:noFill/>
          <a:ln w="28575">
            <a:solidFill>
              <a:schemeClr val="tx1"/>
            </a:solidFill>
            <a:round/>
            <a:headEnd/>
            <a:tailEnd type="triangle" w="med" len="med"/>
          </a:ln>
        </p:spPr>
      </p:cxnSp>
      <p:cxnSp>
        <p:nvCxnSpPr>
          <p:cNvPr id="22545" name="AutoShape 18"/>
          <p:cNvCxnSpPr>
            <a:cxnSpLocks noChangeAspect="1" noChangeShapeType="1"/>
            <a:stCxn id="22537" idx="4"/>
            <a:endCxn id="22543" idx="0"/>
          </p:cNvCxnSpPr>
          <p:nvPr/>
        </p:nvCxnSpPr>
        <p:spPr bwMode="auto">
          <a:xfrm>
            <a:off x="6259513" y="3767138"/>
            <a:ext cx="0" cy="211137"/>
          </a:xfrm>
          <a:prstGeom prst="straightConnector1">
            <a:avLst/>
          </a:prstGeom>
          <a:noFill/>
          <a:ln w="28575">
            <a:solidFill>
              <a:schemeClr val="tx1"/>
            </a:solidFill>
            <a:round/>
            <a:headEnd/>
            <a:tailEnd type="triangle" w="med" len="med"/>
          </a:ln>
        </p:spPr>
      </p:cxnSp>
      <p:cxnSp>
        <p:nvCxnSpPr>
          <p:cNvPr id="22546" name="AutoShape 19"/>
          <p:cNvCxnSpPr>
            <a:cxnSpLocks noChangeAspect="1" noChangeShapeType="1"/>
            <a:stCxn id="22535" idx="4"/>
            <a:endCxn id="22542" idx="0"/>
          </p:cNvCxnSpPr>
          <p:nvPr/>
        </p:nvCxnSpPr>
        <p:spPr bwMode="auto">
          <a:xfrm>
            <a:off x="4460875" y="3767138"/>
            <a:ext cx="0" cy="211137"/>
          </a:xfrm>
          <a:prstGeom prst="straightConnector1">
            <a:avLst/>
          </a:prstGeom>
          <a:noFill/>
          <a:ln w="28575">
            <a:solidFill>
              <a:schemeClr val="tx1"/>
            </a:solidFill>
            <a:round/>
            <a:headEnd/>
            <a:tailEnd type="triangle" w="med" len="med"/>
          </a:ln>
        </p:spPr>
      </p:cxnSp>
      <p:sp>
        <p:nvSpPr>
          <p:cNvPr id="22547" name="Oval 20"/>
          <p:cNvSpPr>
            <a:spLocks noChangeAspect="1" noChangeArrowheads="1"/>
          </p:cNvSpPr>
          <p:nvPr/>
        </p:nvSpPr>
        <p:spPr bwMode="auto">
          <a:xfrm>
            <a:off x="2843213" y="5659438"/>
            <a:ext cx="406400"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22548" name="Text Box 21"/>
          <p:cNvSpPr txBox="1">
            <a:spLocks noChangeAspect="1" noChangeArrowheads="1"/>
          </p:cNvSpPr>
          <p:nvPr/>
        </p:nvSpPr>
        <p:spPr bwMode="auto">
          <a:xfrm>
            <a:off x="4729163" y="5715000"/>
            <a:ext cx="327334" cy="276999"/>
          </a:xfrm>
          <a:prstGeom prst="rect">
            <a:avLst/>
          </a:prstGeom>
          <a:noFill/>
          <a:ln w="9525">
            <a:noFill/>
            <a:miter lim="800000"/>
            <a:headEnd/>
            <a:tailEnd/>
          </a:ln>
        </p:spPr>
        <p:txBody>
          <a:bodyPr wrap="none">
            <a:spAutoFit/>
          </a:bodyPr>
          <a:lstStyle/>
          <a:p>
            <a:r>
              <a:rPr lang="en-US" sz="1200" dirty="0" err="1" smtClean="0">
                <a:latin typeface="Arial" charset="0"/>
              </a:rPr>
              <a:t>G</a:t>
            </a:r>
            <a:r>
              <a:rPr lang="en-US" sz="1200" baseline="-25000" dirty="0" err="1" smtClean="0">
                <a:latin typeface="Arial" charset="0"/>
              </a:rPr>
              <a:t>i</a:t>
            </a:r>
            <a:endParaRPr lang="en-US" sz="1200" baseline="-25000" dirty="0">
              <a:latin typeface="Arial" charset="0"/>
            </a:endParaRPr>
          </a:p>
        </p:txBody>
      </p:sp>
      <p:sp>
        <p:nvSpPr>
          <p:cNvPr id="22549" name="Oval 22"/>
          <p:cNvSpPr>
            <a:spLocks noChangeAspect="1" noChangeArrowheads="1"/>
          </p:cNvSpPr>
          <p:nvPr/>
        </p:nvSpPr>
        <p:spPr bwMode="auto">
          <a:xfrm>
            <a:off x="4648200" y="5659438"/>
            <a:ext cx="406400"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22550" name="Oval 23"/>
          <p:cNvSpPr>
            <a:spLocks noChangeAspect="1" noChangeArrowheads="1"/>
          </p:cNvSpPr>
          <p:nvPr/>
        </p:nvSpPr>
        <p:spPr bwMode="auto">
          <a:xfrm>
            <a:off x="6446838" y="5659438"/>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22551" name="AutoShape 24"/>
          <p:cNvCxnSpPr>
            <a:cxnSpLocks noChangeAspect="1" noChangeShapeType="1"/>
            <a:stCxn id="22550" idx="4"/>
            <a:endCxn id="22559" idx="0"/>
          </p:cNvCxnSpPr>
          <p:nvPr/>
        </p:nvCxnSpPr>
        <p:spPr bwMode="auto">
          <a:xfrm flipH="1">
            <a:off x="6197600" y="6029325"/>
            <a:ext cx="452438" cy="209550"/>
          </a:xfrm>
          <a:prstGeom prst="straightConnector1">
            <a:avLst/>
          </a:prstGeom>
          <a:noFill/>
          <a:ln w="28575">
            <a:solidFill>
              <a:schemeClr val="tx1"/>
            </a:solidFill>
            <a:round/>
            <a:headEnd/>
            <a:tailEnd type="triangle" w="med" len="med"/>
          </a:ln>
        </p:spPr>
      </p:cxnSp>
      <p:cxnSp>
        <p:nvCxnSpPr>
          <p:cNvPr id="22552" name="AutoShape 25"/>
          <p:cNvCxnSpPr>
            <a:cxnSpLocks noChangeAspect="1" noChangeShapeType="1"/>
            <a:stCxn id="22549" idx="4"/>
            <a:endCxn id="22557" idx="0"/>
          </p:cNvCxnSpPr>
          <p:nvPr/>
        </p:nvCxnSpPr>
        <p:spPr bwMode="auto">
          <a:xfrm flipH="1">
            <a:off x="4432300" y="6029325"/>
            <a:ext cx="419100" cy="209550"/>
          </a:xfrm>
          <a:prstGeom prst="straightConnector1">
            <a:avLst/>
          </a:prstGeom>
          <a:noFill/>
          <a:ln w="28575">
            <a:solidFill>
              <a:schemeClr val="tx1"/>
            </a:solidFill>
            <a:round/>
            <a:headEnd/>
            <a:tailEnd type="triangle" w="med" len="med"/>
          </a:ln>
        </p:spPr>
      </p:cxnSp>
      <p:sp>
        <p:nvSpPr>
          <p:cNvPr id="22553" name="Text Box 26"/>
          <p:cNvSpPr txBox="1">
            <a:spLocks noChangeAspect="1" noChangeArrowheads="1"/>
          </p:cNvSpPr>
          <p:nvPr/>
        </p:nvSpPr>
        <p:spPr bwMode="auto">
          <a:xfrm>
            <a:off x="2932113" y="6365875"/>
            <a:ext cx="336550" cy="274638"/>
          </a:xfrm>
          <a:prstGeom prst="rect">
            <a:avLst/>
          </a:prstGeom>
          <a:noFill/>
          <a:ln w="9525">
            <a:noFill/>
            <a:miter lim="800000"/>
            <a:headEnd/>
            <a:tailEnd/>
          </a:ln>
        </p:spPr>
        <p:txBody>
          <a:bodyPr wrap="none">
            <a:spAutoFit/>
          </a:bodyPr>
          <a:lstStyle/>
          <a:p>
            <a:r>
              <a:rPr lang="en-US" sz="1200">
                <a:latin typeface="Arial" charset="0"/>
              </a:rPr>
              <a:t>…</a:t>
            </a:r>
          </a:p>
        </p:txBody>
      </p:sp>
      <p:cxnSp>
        <p:nvCxnSpPr>
          <p:cNvPr id="22554" name="AutoShape 27"/>
          <p:cNvCxnSpPr>
            <a:cxnSpLocks noChangeAspect="1" noChangeShapeType="1"/>
            <a:stCxn id="22547" idx="4"/>
            <a:endCxn id="22555" idx="0"/>
          </p:cNvCxnSpPr>
          <p:nvPr/>
        </p:nvCxnSpPr>
        <p:spPr bwMode="auto">
          <a:xfrm flipH="1">
            <a:off x="2611438" y="6029325"/>
            <a:ext cx="434975" cy="209550"/>
          </a:xfrm>
          <a:prstGeom prst="straightConnector1">
            <a:avLst/>
          </a:prstGeom>
          <a:noFill/>
          <a:ln w="28575">
            <a:solidFill>
              <a:schemeClr val="tx1"/>
            </a:solidFill>
            <a:round/>
            <a:headEnd/>
            <a:tailEnd type="triangle" w="med" len="med"/>
          </a:ln>
        </p:spPr>
      </p:cxnSp>
      <p:sp>
        <p:nvSpPr>
          <p:cNvPr id="22555" name="Oval 28"/>
          <p:cNvSpPr>
            <a:spLocks noChangeAspect="1" noChangeArrowheads="1"/>
          </p:cNvSpPr>
          <p:nvPr/>
        </p:nvSpPr>
        <p:spPr bwMode="auto">
          <a:xfrm>
            <a:off x="2408238" y="6248400"/>
            <a:ext cx="406400" cy="361950"/>
          </a:xfrm>
          <a:prstGeom prst="ellipse">
            <a:avLst/>
          </a:prstGeom>
          <a:solidFill>
            <a:srgbClr val="C0C0C0"/>
          </a:solidFill>
          <a:ln w="28575">
            <a:solidFill>
              <a:schemeClr val="tx1"/>
            </a:solidFill>
            <a:round/>
            <a:headEnd/>
            <a:tailEnd/>
          </a:ln>
        </p:spPr>
        <p:txBody>
          <a:bodyPr wrap="none" anchor="ctr"/>
          <a:lstStyle/>
          <a:p>
            <a:pPr eaLnBrk="0" hangingPunct="0"/>
            <a:endParaRPr lang="en-US"/>
          </a:p>
        </p:txBody>
      </p:sp>
      <p:sp>
        <p:nvSpPr>
          <p:cNvPr id="22557" name="Oval 30"/>
          <p:cNvSpPr>
            <a:spLocks noChangeAspect="1" noChangeArrowheads="1"/>
          </p:cNvSpPr>
          <p:nvPr/>
        </p:nvSpPr>
        <p:spPr bwMode="auto">
          <a:xfrm>
            <a:off x="4229100" y="6248400"/>
            <a:ext cx="407988" cy="361950"/>
          </a:xfrm>
          <a:prstGeom prst="ellipse">
            <a:avLst/>
          </a:prstGeom>
          <a:solidFill>
            <a:srgbClr val="C0C0C0"/>
          </a:solidFill>
          <a:ln w="28575">
            <a:solidFill>
              <a:schemeClr val="tx1"/>
            </a:solidFill>
            <a:round/>
            <a:headEnd/>
            <a:tailEnd/>
          </a:ln>
        </p:spPr>
        <p:txBody>
          <a:bodyPr wrap="none" anchor="ctr"/>
          <a:lstStyle/>
          <a:p>
            <a:pPr eaLnBrk="0" hangingPunct="0"/>
            <a:endParaRPr lang="en-US"/>
          </a:p>
        </p:txBody>
      </p:sp>
      <p:sp>
        <p:nvSpPr>
          <p:cNvPr id="22558" name="Text Box 31"/>
          <p:cNvSpPr txBox="1">
            <a:spLocks noChangeAspect="1" noChangeArrowheads="1"/>
          </p:cNvSpPr>
          <p:nvPr/>
        </p:nvSpPr>
        <p:spPr bwMode="auto">
          <a:xfrm>
            <a:off x="4275138" y="6248400"/>
            <a:ext cx="404278" cy="276999"/>
          </a:xfrm>
          <a:prstGeom prst="rect">
            <a:avLst/>
          </a:prstGeom>
          <a:noFill/>
          <a:ln w="9525">
            <a:noFill/>
            <a:prstDash val="sysDot"/>
            <a:miter lim="800000"/>
            <a:headEnd/>
            <a:tailEnd/>
          </a:ln>
        </p:spPr>
        <p:txBody>
          <a:bodyPr wrap="none">
            <a:spAutoFit/>
          </a:bodyPr>
          <a:lstStyle/>
          <a:p>
            <a:r>
              <a:rPr lang="en-US" sz="1200" dirty="0" smtClean="0">
                <a:latin typeface="Arial" charset="0"/>
              </a:rPr>
              <a:t>R</a:t>
            </a:r>
            <a:r>
              <a:rPr lang="en-US" sz="1200" baseline="-25000" dirty="0" smtClean="0">
                <a:latin typeface="Arial" charset="0"/>
              </a:rPr>
              <a:t>i,1</a:t>
            </a:r>
            <a:endParaRPr lang="en-US" sz="1200" baseline="-25000" dirty="0">
              <a:latin typeface="Arial" charset="0"/>
            </a:endParaRPr>
          </a:p>
        </p:txBody>
      </p:sp>
      <p:sp>
        <p:nvSpPr>
          <p:cNvPr id="22559" name="Oval 32"/>
          <p:cNvSpPr>
            <a:spLocks noChangeAspect="1" noChangeArrowheads="1"/>
          </p:cNvSpPr>
          <p:nvPr/>
        </p:nvSpPr>
        <p:spPr bwMode="auto">
          <a:xfrm>
            <a:off x="5994400" y="6248400"/>
            <a:ext cx="406400" cy="361950"/>
          </a:xfrm>
          <a:prstGeom prst="ellipse">
            <a:avLst/>
          </a:prstGeom>
          <a:solidFill>
            <a:srgbClr val="C0C0C0"/>
          </a:solidFill>
          <a:ln w="28575">
            <a:solidFill>
              <a:schemeClr val="tx1"/>
            </a:solidFill>
            <a:round/>
            <a:headEnd/>
            <a:tailEnd/>
          </a:ln>
        </p:spPr>
        <p:txBody>
          <a:bodyPr wrap="none" anchor="ctr"/>
          <a:lstStyle/>
          <a:p>
            <a:pPr eaLnBrk="0" hangingPunct="0"/>
            <a:endParaRPr lang="en-US"/>
          </a:p>
        </p:txBody>
      </p:sp>
      <p:sp>
        <p:nvSpPr>
          <p:cNvPr id="22560" name="Oval 33"/>
          <p:cNvSpPr>
            <a:spLocks noChangeAspect="1" noChangeArrowheads="1"/>
          </p:cNvSpPr>
          <p:nvPr/>
        </p:nvSpPr>
        <p:spPr bwMode="auto">
          <a:xfrm>
            <a:off x="2452688" y="4529138"/>
            <a:ext cx="407987"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22561" name="Text Box 34"/>
          <p:cNvSpPr txBox="1">
            <a:spLocks noChangeAspect="1" noChangeArrowheads="1"/>
          </p:cNvSpPr>
          <p:nvPr/>
        </p:nvSpPr>
        <p:spPr bwMode="auto">
          <a:xfrm>
            <a:off x="4338638" y="4572000"/>
            <a:ext cx="335348" cy="276999"/>
          </a:xfrm>
          <a:prstGeom prst="rect">
            <a:avLst/>
          </a:prstGeom>
          <a:noFill/>
          <a:ln w="9525">
            <a:noFill/>
            <a:miter lim="800000"/>
            <a:headEnd/>
            <a:tailEnd/>
          </a:ln>
        </p:spPr>
        <p:txBody>
          <a:bodyPr wrap="none">
            <a:spAutoFit/>
          </a:bodyPr>
          <a:lstStyle/>
          <a:p>
            <a:r>
              <a:rPr lang="en-US" sz="1200" dirty="0" err="1" smtClean="0">
                <a:latin typeface="Arial" charset="0"/>
              </a:rPr>
              <a:t>F’</a:t>
            </a:r>
            <a:r>
              <a:rPr lang="en-US" sz="1200" baseline="-25000" dirty="0" err="1" smtClean="0">
                <a:latin typeface="Arial" charset="0"/>
              </a:rPr>
              <a:t>i</a:t>
            </a:r>
            <a:endParaRPr lang="en-US" sz="1200" baseline="-25000" dirty="0">
              <a:latin typeface="Arial" charset="0"/>
            </a:endParaRPr>
          </a:p>
        </p:txBody>
      </p:sp>
      <p:sp>
        <p:nvSpPr>
          <p:cNvPr id="22562" name="Oval 35"/>
          <p:cNvSpPr>
            <a:spLocks noChangeAspect="1" noChangeArrowheads="1"/>
          </p:cNvSpPr>
          <p:nvPr/>
        </p:nvSpPr>
        <p:spPr bwMode="auto">
          <a:xfrm>
            <a:off x="4257675" y="4529138"/>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22563" name="AutoShape 36"/>
          <p:cNvCxnSpPr>
            <a:cxnSpLocks noChangeAspect="1" noChangeShapeType="1"/>
            <a:stCxn id="22562" idx="6"/>
          </p:cNvCxnSpPr>
          <p:nvPr/>
        </p:nvCxnSpPr>
        <p:spPr bwMode="auto">
          <a:xfrm>
            <a:off x="4676775" y="4710113"/>
            <a:ext cx="646113" cy="0"/>
          </a:xfrm>
          <a:prstGeom prst="straightConnector1">
            <a:avLst/>
          </a:prstGeom>
          <a:noFill/>
          <a:ln w="28575">
            <a:solidFill>
              <a:schemeClr val="tx1"/>
            </a:solidFill>
            <a:round/>
            <a:headEnd/>
            <a:tailEnd type="triangle" w="med" len="med"/>
          </a:ln>
        </p:spPr>
      </p:cxnSp>
      <p:sp>
        <p:nvSpPr>
          <p:cNvPr id="22564" name="Oval 37"/>
          <p:cNvSpPr>
            <a:spLocks noChangeAspect="1" noChangeArrowheads="1"/>
          </p:cNvSpPr>
          <p:nvPr/>
        </p:nvSpPr>
        <p:spPr bwMode="auto">
          <a:xfrm>
            <a:off x="6056313" y="4529138"/>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22565" name="AutoShape 38"/>
          <p:cNvCxnSpPr>
            <a:cxnSpLocks noChangeAspect="1" noChangeShapeType="1"/>
            <a:endCxn id="22564" idx="2"/>
          </p:cNvCxnSpPr>
          <p:nvPr/>
        </p:nvCxnSpPr>
        <p:spPr bwMode="auto">
          <a:xfrm>
            <a:off x="5627688" y="4710113"/>
            <a:ext cx="415925" cy="0"/>
          </a:xfrm>
          <a:prstGeom prst="straightConnector1">
            <a:avLst/>
          </a:prstGeom>
          <a:noFill/>
          <a:ln w="28575">
            <a:solidFill>
              <a:schemeClr val="tx1"/>
            </a:solidFill>
            <a:round/>
            <a:headEnd/>
            <a:tailEnd type="triangle" w="med" len="med"/>
          </a:ln>
        </p:spPr>
      </p:cxnSp>
      <p:sp>
        <p:nvSpPr>
          <p:cNvPr id="22566" name="Text Box 39"/>
          <p:cNvSpPr txBox="1">
            <a:spLocks noChangeAspect="1" noChangeArrowheads="1"/>
          </p:cNvSpPr>
          <p:nvPr/>
        </p:nvSpPr>
        <p:spPr bwMode="auto">
          <a:xfrm>
            <a:off x="5316538" y="4625975"/>
            <a:ext cx="336550" cy="274638"/>
          </a:xfrm>
          <a:prstGeom prst="rect">
            <a:avLst/>
          </a:prstGeom>
          <a:noFill/>
          <a:ln w="9525">
            <a:noFill/>
            <a:miter lim="800000"/>
            <a:headEnd/>
            <a:tailEnd/>
          </a:ln>
        </p:spPr>
        <p:txBody>
          <a:bodyPr wrap="none">
            <a:spAutoFit/>
          </a:bodyPr>
          <a:lstStyle/>
          <a:p>
            <a:r>
              <a:rPr lang="en-US" sz="1200">
                <a:latin typeface="Arial" charset="0"/>
              </a:rPr>
              <a:t>…</a:t>
            </a:r>
          </a:p>
        </p:txBody>
      </p:sp>
      <p:sp>
        <p:nvSpPr>
          <p:cNvPr id="22567" name="Oval 40"/>
          <p:cNvSpPr>
            <a:spLocks noChangeAspect="1" noChangeArrowheads="1"/>
          </p:cNvSpPr>
          <p:nvPr/>
        </p:nvSpPr>
        <p:spPr bwMode="auto">
          <a:xfrm>
            <a:off x="2452688" y="5116513"/>
            <a:ext cx="407987"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22568" name="Text Box 41"/>
          <p:cNvSpPr txBox="1">
            <a:spLocks noChangeAspect="1" noChangeArrowheads="1"/>
          </p:cNvSpPr>
          <p:nvPr/>
        </p:nvSpPr>
        <p:spPr bwMode="auto">
          <a:xfrm>
            <a:off x="4338638" y="5105400"/>
            <a:ext cx="351378" cy="276999"/>
          </a:xfrm>
          <a:prstGeom prst="rect">
            <a:avLst/>
          </a:prstGeom>
          <a:noFill/>
          <a:ln w="9525">
            <a:noFill/>
            <a:miter lim="800000"/>
            <a:headEnd/>
            <a:tailEnd/>
          </a:ln>
        </p:spPr>
        <p:txBody>
          <a:bodyPr wrap="none">
            <a:spAutoFit/>
          </a:bodyPr>
          <a:lstStyle/>
          <a:p>
            <a:r>
              <a:rPr lang="en-US" sz="1200" dirty="0" err="1" smtClean="0">
                <a:latin typeface="Arial" charset="0"/>
              </a:rPr>
              <a:t>H’</a:t>
            </a:r>
            <a:r>
              <a:rPr lang="en-US" sz="1200" baseline="-25000" dirty="0" err="1" smtClean="0">
                <a:latin typeface="Arial" charset="0"/>
              </a:rPr>
              <a:t>i</a:t>
            </a:r>
            <a:endParaRPr lang="en-US" sz="1200" baseline="-25000" dirty="0">
              <a:latin typeface="Arial" charset="0"/>
            </a:endParaRPr>
          </a:p>
        </p:txBody>
      </p:sp>
      <p:sp>
        <p:nvSpPr>
          <p:cNvPr id="22569" name="Oval 42"/>
          <p:cNvSpPr>
            <a:spLocks noChangeAspect="1" noChangeArrowheads="1"/>
          </p:cNvSpPr>
          <p:nvPr/>
        </p:nvSpPr>
        <p:spPr bwMode="auto">
          <a:xfrm>
            <a:off x="4257675" y="5116513"/>
            <a:ext cx="406400"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22570" name="Oval 43"/>
          <p:cNvSpPr>
            <a:spLocks noChangeAspect="1" noChangeArrowheads="1"/>
          </p:cNvSpPr>
          <p:nvPr/>
        </p:nvSpPr>
        <p:spPr bwMode="auto">
          <a:xfrm>
            <a:off x="6056313" y="5116513"/>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22571" name="AutoShape 44"/>
          <p:cNvCxnSpPr>
            <a:cxnSpLocks noChangeAspect="1" noChangeShapeType="1"/>
            <a:stCxn id="22560" idx="4"/>
            <a:endCxn id="22567" idx="0"/>
          </p:cNvCxnSpPr>
          <p:nvPr/>
        </p:nvCxnSpPr>
        <p:spPr bwMode="auto">
          <a:xfrm>
            <a:off x="2655888" y="4899025"/>
            <a:ext cx="0" cy="211138"/>
          </a:xfrm>
          <a:prstGeom prst="straightConnector1">
            <a:avLst/>
          </a:prstGeom>
          <a:noFill/>
          <a:ln w="28575">
            <a:solidFill>
              <a:schemeClr val="tx1"/>
            </a:solidFill>
            <a:round/>
            <a:headEnd/>
            <a:tailEnd type="triangle" w="med" len="med"/>
          </a:ln>
        </p:spPr>
      </p:cxnSp>
      <p:cxnSp>
        <p:nvCxnSpPr>
          <p:cNvPr id="22572" name="AutoShape 45"/>
          <p:cNvCxnSpPr>
            <a:cxnSpLocks noChangeAspect="1" noChangeShapeType="1"/>
            <a:stCxn id="22564" idx="4"/>
            <a:endCxn id="22570" idx="0"/>
          </p:cNvCxnSpPr>
          <p:nvPr/>
        </p:nvCxnSpPr>
        <p:spPr bwMode="auto">
          <a:xfrm>
            <a:off x="6259513" y="4899025"/>
            <a:ext cx="0" cy="211138"/>
          </a:xfrm>
          <a:prstGeom prst="straightConnector1">
            <a:avLst/>
          </a:prstGeom>
          <a:noFill/>
          <a:ln w="28575">
            <a:solidFill>
              <a:schemeClr val="tx1"/>
            </a:solidFill>
            <a:round/>
            <a:headEnd/>
            <a:tailEnd type="triangle" w="med" len="med"/>
          </a:ln>
        </p:spPr>
      </p:cxnSp>
      <p:cxnSp>
        <p:nvCxnSpPr>
          <p:cNvPr id="22573" name="AutoShape 46"/>
          <p:cNvCxnSpPr>
            <a:cxnSpLocks noChangeAspect="1" noChangeShapeType="1"/>
            <a:stCxn id="22562" idx="4"/>
            <a:endCxn id="22569" idx="0"/>
          </p:cNvCxnSpPr>
          <p:nvPr/>
        </p:nvCxnSpPr>
        <p:spPr bwMode="auto">
          <a:xfrm>
            <a:off x="4460875" y="4899025"/>
            <a:ext cx="0" cy="211138"/>
          </a:xfrm>
          <a:prstGeom prst="straightConnector1">
            <a:avLst/>
          </a:prstGeom>
          <a:noFill/>
          <a:ln w="28575">
            <a:solidFill>
              <a:schemeClr val="tx1"/>
            </a:solidFill>
            <a:round/>
            <a:headEnd/>
            <a:tailEnd type="triangle" w="med" len="med"/>
          </a:ln>
        </p:spPr>
      </p:cxnSp>
      <p:cxnSp>
        <p:nvCxnSpPr>
          <p:cNvPr id="22574" name="AutoShape 47"/>
          <p:cNvCxnSpPr>
            <a:cxnSpLocks noChangeAspect="1" noChangeShapeType="1"/>
            <a:stCxn id="22567" idx="6"/>
            <a:endCxn id="22547" idx="0"/>
          </p:cNvCxnSpPr>
          <p:nvPr/>
        </p:nvCxnSpPr>
        <p:spPr bwMode="auto">
          <a:xfrm>
            <a:off x="2867025" y="5297488"/>
            <a:ext cx="179388" cy="355600"/>
          </a:xfrm>
          <a:prstGeom prst="curvedConnector2">
            <a:avLst/>
          </a:prstGeom>
          <a:noFill/>
          <a:ln w="28575">
            <a:solidFill>
              <a:schemeClr val="tx1"/>
            </a:solidFill>
            <a:round/>
            <a:headEnd/>
            <a:tailEnd type="triangle" w="med" len="med"/>
          </a:ln>
        </p:spPr>
      </p:cxnSp>
      <p:cxnSp>
        <p:nvCxnSpPr>
          <p:cNvPr id="22575" name="AutoShape 48"/>
          <p:cNvCxnSpPr>
            <a:cxnSpLocks noChangeAspect="1" noChangeShapeType="1"/>
            <a:stCxn id="22540" idx="6"/>
            <a:endCxn id="22547" idx="0"/>
          </p:cNvCxnSpPr>
          <p:nvPr/>
        </p:nvCxnSpPr>
        <p:spPr bwMode="auto">
          <a:xfrm>
            <a:off x="2867025" y="4167188"/>
            <a:ext cx="179388" cy="1485900"/>
          </a:xfrm>
          <a:prstGeom prst="curvedConnector2">
            <a:avLst/>
          </a:prstGeom>
          <a:noFill/>
          <a:ln w="28575">
            <a:solidFill>
              <a:schemeClr val="tx1"/>
            </a:solidFill>
            <a:round/>
            <a:headEnd/>
            <a:tailEnd type="triangle" w="med" len="med"/>
          </a:ln>
        </p:spPr>
      </p:cxnSp>
      <p:cxnSp>
        <p:nvCxnSpPr>
          <p:cNvPr id="22576" name="AutoShape 49"/>
          <p:cNvCxnSpPr>
            <a:cxnSpLocks noChangeAspect="1" noChangeShapeType="1"/>
            <a:stCxn id="22569" idx="6"/>
            <a:endCxn id="22549" idx="0"/>
          </p:cNvCxnSpPr>
          <p:nvPr/>
        </p:nvCxnSpPr>
        <p:spPr bwMode="auto">
          <a:xfrm>
            <a:off x="4672013" y="5297488"/>
            <a:ext cx="179387" cy="355600"/>
          </a:xfrm>
          <a:prstGeom prst="curvedConnector2">
            <a:avLst/>
          </a:prstGeom>
          <a:noFill/>
          <a:ln w="28575">
            <a:solidFill>
              <a:schemeClr val="tx1"/>
            </a:solidFill>
            <a:round/>
            <a:headEnd/>
            <a:tailEnd type="triangle" w="med" len="med"/>
          </a:ln>
        </p:spPr>
      </p:cxnSp>
      <p:cxnSp>
        <p:nvCxnSpPr>
          <p:cNvPr id="22577" name="AutoShape 50"/>
          <p:cNvCxnSpPr>
            <a:cxnSpLocks noChangeAspect="1" noChangeShapeType="1"/>
            <a:stCxn id="22542" idx="6"/>
            <a:endCxn id="22549" idx="0"/>
          </p:cNvCxnSpPr>
          <p:nvPr/>
        </p:nvCxnSpPr>
        <p:spPr bwMode="auto">
          <a:xfrm>
            <a:off x="4672013" y="4167188"/>
            <a:ext cx="179387" cy="1485900"/>
          </a:xfrm>
          <a:prstGeom prst="curvedConnector2">
            <a:avLst/>
          </a:prstGeom>
          <a:noFill/>
          <a:ln w="28575">
            <a:solidFill>
              <a:schemeClr val="tx1"/>
            </a:solidFill>
            <a:round/>
            <a:headEnd/>
            <a:tailEnd type="triangle" w="med" len="med"/>
          </a:ln>
        </p:spPr>
      </p:cxnSp>
      <p:cxnSp>
        <p:nvCxnSpPr>
          <p:cNvPr id="22578" name="AutoShape 51"/>
          <p:cNvCxnSpPr>
            <a:cxnSpLocks noChangeAspect="1" noChangeShapeType="1"/>
            <a:stCxn id="22570" idx="6"/>
            <a:endCxn id="22550" idx="0"/>
          </p:cNvCxnSpPr>
          <p:nvPr/>
        </p:nvCxnSpPr>
        <p:spPr bwMode="auto">
          <a:xfrm>
            <a:off x="6470650" y="5297488"/>
            <a:ext cx="179388" cy="355600"/>
          </a:xfrm>
          <a:prstGeom prst="curvedConnector2">
            <a:avLst/>
          </a:prstGeom>
          <a:noFill/>
          <a:ln w="28575">
            <a:solidFill>
              <a:schemeClr val="tx1"/>
            </a:solidFill>
            <a:round/>
            <a:headEnd/>
            <a:tailEnd type="triangle" w="med" len="med"/>
          </a:ln>
        </p:spPr>
      </p:cxnSp>
      <p:cxnSp>
        <p:nvCxnSpPr>
          <p:cNvPr id="22579" name="AutoShape 52"/>
          <p:cNvCxnSpPr>
            <a:cxnSpLocks noChangeAspect="1" noChangeShapeType="1"/>
            <a:stCxn id="22543" idx="6"/>
            <a:endCxn id="22550" idx="0"/>
          </p:cNvCxnSpPr>
          <p:nvPr/>
        </p:nvCxnSpPr>
        <p:spPr bwMode="auto">
          <a:xfrm>
            <a:off x="6470650" y="4167188"/>
            <a:ext cx="179388" cy="1485900"/>
          </a:xfrm>
          <a:prstGeom prst="curvedConnector2">
            <a:avLst/>
          </a:prstGeom>
          <a:noFill/>
          <a:ln w="28575">
            <a:solidFill>
              <a:schemeClr val="tx1"/>
            </a:solidFill>
            <a:round/>
            <a:headEnd/>
            <a:tailEnd type="triangle" w="med" len="med"/>
          </a:ln>
        </p:spPr>
      </p:cxnSp>
      <p:sp>
        <p:nvSpPr>
          <p:cNvPr id="22580" name="Oval 53"/>
          <p:cNvSpPr>
            <a:spLocks noChangeAspect="1" noChangeArrowheads="1"/>
          </p:cNvSpPr>
          <p:nvPr/>
        </p:nvSpPr>
        <p:spPr bwMode="auto">
          <a:xfrm>
            <a:off x="3313113" y="6248400"/>
            <a:ext cx="406400" cy="361950"/>
          </a:xfrm>
          <a:prstGeom prst="ellipse">
            <a:avLst/>
          </a:prstGeom>
          <a:solidFill>
            <a:srgbClr val="C0C0C0"/>
          </a:solidFill>
          <a:ln w="28575">
            <a:solidFill>
              <a:schemeClr val="tx1"/>
            </a:solidFill>
            <a:round/>
            <a:headEnd/>
            <a:tailEnd/>
          </a:ln>
        </p:spPr>
        <p:txBody>
          <a:bodyPr wrap="none" anchor="ctr"/>
          <a:lstStyle/>
          <a:p>
            <a:pPr eaLnBrk="0" hangingPunct="0"/>
            <a:endParaRPr lang="en-US"/>
          </a:p>
        </p:txBody>
      </p:sp>
      <p:sp>
        <p:nvSpPr>
          <p:cNvPr id="22581" name="Text Box 54"/>
          <p:cNvSpPr txBox="1">
            <a:spLocks noChangeAspect="1" noChangeArrowheads="1"/>
          </p:cNvSpPr>
          <p:nvPr/>
        </p:nvSpPr>
        <p:spPr bwMode="auto">
          <a:xfrm>
            <a:off x="3276600" y="6248400"/>
            <a:ext cx="433132" cy="276999"/>
          </a:xfrm>
          <a:prstGeom prst="rect">
            <a:avLst/>
          </a:prstGeom>
          <a:noFill/>
          <a:ln w="9525">
            <a:noFill/>
            <a:prstDash val="sysDot"/>
            <a:miter lim="800000"/>
            <a:headEnd/>
            <a:tailEnd/>
          </a:ln>
        </p:spPr>
        <p:txBody>
          <a:bodyPr wrap="none">
            <a:spAutoFit/>
          </a:bodyPr>
          <a:lstStyle/>
          <a:p>
            <a:r>
              <a:rPr lang="en-US" sz="1200" dirty="0" smtClean="0">
                <a:latin typeface="Arial" charset="0"/>
              </a:rPr>
              <a:t>R</a:t>
            </a:r>
            <a:r>
              <a:rPr lang="en-US" sz="1200" baseline="-25000" dirty="0" smtClean="0">
                <a:latin typeface="Arial" charset="0"/>
              </a:rPr>
              <a:t>1,c</a:t>
            </a:r>
            <a:endParaRPr lang="en-US" sz="1200" baseline="-25000" dirty="0">
              <a:latin typeface="Arial" charset="0"/>
            </a:endParaRPr>
          </a:p>
        </p:txBody>
      </p:sp>
      <p:cxnSp>
        <p:nvCxnSpPr>
          <p:cNvPr id="22582" name="AutoShape 55"/>
          <p:cNvCxnSpPr>
            <a:cxnSpLocks noChangeAspect="1" noChangeShapeType="1"/>
            <a:stCxn id="22547" idx="4"/>
            <a:endCxn id="22580" idx="0"/>
          </p:cNvCxnSpPr>
          <p:nvPr/>
        </p:nvCxnSpPr>
        <p:spPr bwMode="auto">
          <a:xfrm>
            <a:off x="3046413" y="6029325"/>
            <a:ext cx="469900" cy="209550"/>
          </a:xfrm>
          <a:prstGeom prst="straightConnector1">
            <a:avLst/>
          </a:prstGeom>
          <a:noFill/>
          <a:ln w="28575">
            <a:solidFill>
              <a:schemeClr val="tx1"/>
            </a:solidFill>
            <a:round/>
            <a:headEnd/>
            <a:tailEnd type="triangle" w="med" len="med"/>
          </a:ln>
        </p:spPr>
      </p:cxnSp>
      <p:sp>
        <p:nvSpPr>
          <p:cNvPr id="22583" name="Text Box 56"/>
          <p:cNvSpPr txBox="1">
            <a:spLocks noChangeAspect="1" noChangeArrowheads="1"/>
          </p:cNvSpPr>
          <p:nvPr/>
        </p:nvSpPr>
        <p:spPr bwMode="auto">
          <a:xfrm>
            <a:off x="4767263" y="6365875"/>
            <a:ext cx="336550" cy="274638"/>
          </a:xfrm>
          <a:prstGeom prst="rect">
            <a:avLst/>
          </a:prstGeom>
          <a:noFill/>
          <a:ln w="9525">
            <a:noFill/>
            <a:miter lim="800000"/>
            <a:headEnd/>
            <a:tailEnd/>
          </a:ln>
        </p:spPr>
        <p:txBody>
          <a:bodyPr wrap="none">
            <a:spAutoFit/>
          </a:bodyPr>
          <a:lstStyle/>
          <a:p>
            <a:r>
              <a:rPr lang="en-US" sz="1200">
                <a:latin typeface="Arial" charset="0"/>
              </a:rPr>
              <a:t>…</a:t>
            </a:r>
          </a:p>
        </p:txBody>
      </p:sp>
      <p:sp>
        <p:nvSpPr>
          <p:cNvPr id="22584" name="Oval 57"/>
          <p:cNvSpPr>
            <a:spLocks noChangeAspect="1" noChangeArrowheads="1"/>
          </p:cNvSpPr>
          <p:nvPr/>
        </p:nvSpPr>
        <p:spPr bwMode="auto">
          <a:xfrm>
            <a:off x="5146675" y="6240463"/>
            <a:ext cx="406400" cy="361950"/>
          </a:xfrm>
          <a:prstGeom prst="ellipse">
            <a:avLst/>
          </a:prstGeom>
          <a:solidFill>
            <a:srgbClr val="C0C0C0"/>
          </a:solidFill>
          <a:ln w="28575">
            <a:solidFill>
              <a:schemeClr val="tx1"/>
            </a:solidFill>
            <a:round/>
            <a:headEnd/>
            <a:tailEnd/>
          </a:ln>
        </p:spPr>
        <p:txBody>
          <a:bodyPr wrap="none" anchor="ctr"/>
          <a:lstStyle/>
          <a:p>
            <a:pPr eaLnBrk="0" hangingPunct="0"/>
            <a:endParaRPr lang="en-US"/>
          </a:p>
        </p:txBody>
      </p:sp>
      <p:sp>
        <p:nvSpPr>
          <p:cNvPr id="22585" name="Text Box 58"/>
          <p:cNvSpPr txBox="1">
            <a:spLocks noChangeAspect="1" noChangeArrowheads="1"/>
          </p:cNvSpPr>
          <p:nvPr/>
        </p:nvSpPr>
        <p:spPr bwMode="auto">
          <a:xfrm>
            <a:off x="5180013" y="6248400"/>
            <a:ext cx="397866" cy="276999"/>
          </a:xfrm>
          <a:prstGeom prst="rect">
            <a:avLst/>
          </a:prstGeom>
          <a:noFill/>
          <a:ln w="9525">
            <a:noFill/>
            <a:prstDash val="sysDot"/>
            <a:miter lim="800000"/>
            <a:headEnd/>
            <a:tailEnd/>
          </a:ln>
        </p:spPr>
        <p:txBody>
          <a:bodyPr wrap="none">
            <a:spAutoFit/>
          </a:bodyPr>
          <a:lstStyle/>
          <a:p>
            <a:r>
              <a:rPr lang="en-US" sz="1200" dirty="0" err="1" smtClean="0">
                <a:latin typeface="Arial" charset="0"/>
              </a:rPr>
              <a:t>R</a:t>
            </a:r>
            <a:r>
              <a:rPr lang="en-US" sz="1200" baseline="-25000" dirty="0" err="1" smtClean="0">
                <a:latin typeface="Arial" charset="0"/>
              </a:rPr>
              <a:t>i,c</a:t>
            </a:r>
            <a:endParaRPr lang="en-US" sz="1200" baseline="-25000" dirty="0">
              <a:latin typeface="Arial" charset="0"/>
            </a:endParaRPr>
          </a:p>
        </p:txBody>
      </p:sp>
      <p:cxnSp>
        <p:nvCxnSpPr>
          <p:cNvPr id="22586" name="AutoShape 59"/>
          <p:cNvCxnSpPr>
            <a:cxnSpLocks noChangeAspect="1" noChangeShapeType="1"/>
            <a:stCxn id="22549" idx="4"/>
            <a:endCxn id="22584" idx="0"/>
          </p:cNvCxnSpPr>
          <p:nvPr/>
        </p:nvCxnSpPr>
        <p:spPr bwMode="auto">
          <a:xfrm>
            <a:off x="4851400" y="6029325"/>
            <a:ext cx="498475" cy="203200"/>
          </a:xfrm>
          <a:prstGeom prst="straightConnector1">
            <a:avLst/>
          </a:prstGeom>
          <a:noFill/>
          <a:ln w="28575">
            <a:solidFill>
              <a:schemeClr val="tx1"/>
            </a:solidFill>
            <a:round/>
            <a:headEnd/>
            <a:tailEnd type="triangle" w="med" len="med"/>
          </a:ln>
        </p:spPr>
      </p:cxnSp>
      <p:sp>
        <p:nvSpPr>
          <p:cNvPr id="22587" name="Oval 60"/>
          <p:cNvSpPr>
            <a:spLocks noChangeAspect="1" noChangeArrowheads="1"/>
          </p:cNvSpPr>
          <p:nvPr/>
        </p:nvSpPr>
        <p:spPr bwMode="auto">
          <a:xfrm>
            <a:off x="7010400" y="6248400"/>
            <a:ext cx="406400" cy="361950"/>
          </a:xfrm>
          <a:prstGeom prst="ellipse">
            <a:avLst/>
          </a:prstGeom>
          <a:solidFill>
            <a:srgbClr val="C0C0C0"/>
          </a:solidFill>
          <a:ln w="28575">
            <a:solidFill>
              <a:schemeClr val="tx1"/>
            </a:solidFill>
            <a:round/>
            <a:headEnd/>
            <a:tailEnd/>
          </a:ln>
        </p:spPr>
        <p:txBody>
          <a:bodyPr wrap="none" anchor="ctr"/>
          <a:lstStyle/>
          <a:p>
            <a:pPr eaLnBrk="0" hangingPunct="0"/>
            <a:endParaRPr lang="en-US"/>
          </a:p>
        </p:txBody>
      </p:sp>
      <p:cxnSp>
        <p:nvCxnSpPr>
          <p:cNvPr id="22588" name="AutoShape 61"/>
          <p:cNvCxnSpPr>
            <a:cxnSpLocks noChangeAspect="1" noChangeShapeType="1"/>
            <a:stCxn id="22550" idx="4"/>
            <a:endCxn id="22587" idx="0"/>
          </p:cNvCxnSpPr>
          <p:nvPr/>
        </p:nvCxnSpPr>
        <p:spPr bwMode="auto">
          <a:xfrm rot="16200000" flipH="1">
            <a:off x="6818313" y="5853113"/>
            <a:ext cx="227012" cy="563562"/>
          </a:xfrm>
          <a:prstGeom prst="straightConnector1">
            <a:avLst/>
          </a:prstGeom>
          <a:noFill/>
          <a:ln w="28575">
            <a:solidFill>
              <a:schemeClr val="tx1"/>
            </a:solidFill>
            <a:round/>
            <a:headEnd/>
            <a:tailEnd type="triangle" w="med" len="med"/>
          </a:ln>
        </p:spPr>
      </p:cxnSp>
      <p:sp>
        <p:nvSpPr>
          <p:cNvPr id="22589" name="Text Box 62"/>
          <p:cNvSpPr txBox="1">
            <a:spLocks noChangeAspect="1" noChangeArrowheads="1"/>
          </p:cNvSpPr>
          <p:nvPr/>
        </p:nvSpPr>
        <p:spPr bwMode="auto">
          <a:xfrm>
            <a:off x="6608763" y="6365875"/>
            <a:ext cx="336550" cy="274638"/>
          </a:xfrm>
          <a:prstGeom prst="rect">
            <a:avLst/>
          </a:prstGeom>
          <a:noFill/>
          <a:ln w="9525">
            <a:noFill/>
            <a:miter lim="800000"/>
            <a:headEnd/>
            <a:tailEnd/>
          </a:ln>
        </p:spPr>
        <p:txBody>
          <a:bodyPr wrap="none">
            <a:spAutoFit/>
          </a:bodyPr>
          <a:lstStyle/>
          <a:p>
            <a:r>
              <a:rPr lang="en-US" sz="1200">
                <a:latin typeface="Arial" charset="0"/>
              </a:rPr>
              <a:t>…</a:t>
            </a:r>
          </a:p>
        </p:txBody>
      </p:sp>
      <p:sp>
        <p:nvSpPr>
          <p:cNvPr id="22591" name="Text Box 64"/>
          <p:cNvSpPr txBox="1">
            <a:spLocks noChangeAspect="1" noChangeArrowheads="1"/>
          </p:cNvSpPr>
          <p:nvPr/>
        </p:nvSpPr>
        <p:spPr bwMode="auto">
          <a:xfrm>
            <a:off x="7010400" y="6324600"/>
            <a:ext cx="430213" cy="274638"/>
          </a:xfrm>
          <a:prstGeom prst="rect">
            <a:avLst/>
          </a:prstGeom>
          <a:noFill/>
          <a:ln w="9525">
            <a:noFill/>
            <a:prstDash val="sysDot"/>
            <a:miter lim="800000"/>
            <a:headEnd/>
            <a:tailEnd/>
          </a:ln>
        </p:spPr>
        <p:txBody>
          <a:bodyPr wrap="none">
            <a:spAutoFit/>
          </a:bodyPr>
          <a:lstStyle/>
          <a:p>
            <a:r>
              <a:rPr lang="en-US" sz="1200" dirty="0" err="1">
                <a:latin typeface="Arial" charset="0"/>
              </a:rPr>
              <a:t>R</a:t>
            </a:r>
            <a:r>
              <a:rPr lang="en-US" sz="1200" baseline="-25000" dirty="0" err="1">
                <a:latin typeface="Arial" charset="0"/>
              </a:rPr>
              <a:t>n,c</a:t>
            </a:r>
            <a:endParaRPr lang="en-US" sz="1200" baseline="-25000" dirty="0">
              <a:latin typeface="Arial" charset="0"/>
            </a:endParaRPr>
          </a:p>
        </p:txBody>
      </p:sp>
      <p:sp>
        <p:nvSpPr>
          <p:cNvPr id="22592" name="Text Box 65"/>
          <p:cNvSpPr txBox="1">
            <a:spLocks noChangeAspect="1" noChangeArrowheads="1"/>
          </p:cNvSpPr>
          <p:nvPr/>
        </p:nvSpPr>
        <p:spPr bwMode="auto">
          <a:xfrm>
            <a:off x="3492500" y="6380163"/>
            <a:ext cx="233363" cy="198437"/>
          </a:xfrm>
          <a:prstGeom prst="rect">
            <a:avLst/>
          </a:prstGeom>
          <a:noFill/>
          <a:ln w="9525">
            <a:noFill/>
            <a:miter lim="800000"/>
            <a:headEnd/>
            <a:tailEnd/>
          </a:ln>
        </p:spPr>
        <p:txBody>
          <a:bodyPr wrap="none">
            <a:spAutoFit/>
          </a:bodyPr>
          <a:lstStyle/>
          <a:p>
            <a:r>
              <a:rPr lang="en-US" sz="700">
                <a:latin typeface="Arial" charset="0"/>
              </a:rPr>
              <a:t>1</a:t>
            </a:r>
          </a:p>
        </p:txBody>
      </p:sp>
      <p:sp>
        <p:nvSpPr>
          <p:cNvPr id="22593" name="Text Box 66"/>
          <p:cNvSpPr txBox="1">
            <a:spLocks noChangeAspect="1" noChangeArrowheads="1"/>
          </p:cNvSpPr>
          <p:nvPr/>
        </p:nvSpPr>
        <p:spPr bwMode="auto">
          <a:xfrm>
            <a:off x="5334000" y="6477000"/>
            <a:ext cx="203200" cy="198438"/>
          </a:xfrm>
          <a:prstGeom prst="rect">
            <a:avLst/>
          </a:prstGeom>
          <a:noFill/>
          <a:ln w="9525">
            <a:noFill/>
            <a:miter lim="800000"/>
            <a:headEnd/>
            <a:tailEnd/>
          </a:ln>
        </p:spPr>
        <p:txBody>
          <a:bodyPr wrap="none">
            <a:spAutoFit/>
          </a:bodyPr>
          <a:lstStyle/>
          <a:p>
            <a:r>
              <a:rPr lang="en-US" sz="700">
                <a:latin typeface="Arial" charset="0"/>
              </a:rPr>
              <a:t>i</a:t>
            </a:r>
          </a:p>
        </p:txBody>
      </p:sp>
      <p:cxnSp>
        <p:nvCxnSpPr>
          <p:cNvPr id="22595" name="AutoShape 68"/>
          <p:cNvCxnSpPr>
            <a:cxnSpLocks noChangeAspect="1" noChangeShapeType="1"/>
          </p:cNvCxnSpPr>
          <p:nvPr/>
        </p:nvCxnSpPr>
        <p:spPr bwMode="auto">
          <a:xfrm>
            <a:off x="2895600" y="3586163"/>
            <a:ext cx="646113" cy="1587"/>
          </a:xfrm>
          <a:prstGeom prst="straightConnector1">
            <a:avLst/>
          </a:prstGeom>
          <a:noFill/>
          <a:ln w="28575">
            <a:solidFill>
              <a:schemeClr val="tx1"/>
            </a:solidFill>
            <a:round/>
            <a:headEnd/>
            <a:tailEnd type="triangle" w="med" len="med"/>
          </a:ln>
        </p:spPr>
      </p:cxnSp>
      <p:cxnSp>
        <p:nvCxnSpPr>
          <p:cNvPr id="22596" name="AutoShape 69"/>
          <p:cNvCxnSpPr>
            <a:cxnSpLocks noChangeAspect="1" noChangeShapeType="1"/>
          </p:cNvCxnSpPr>
          <p:nvPr/>
        </p:nvCxnSpPr>
        <p:spPr bwMode="auto">
          <a:xfrm>
            <a:off x="3846513" y="3586163"/>
            <a:ext cx="415925" cy="0"/>
          </a:xfrm>
          <a:prstGeom prst="straightConnector1">
            <a:avLst/>
          </a:prstGeom>
          <a:noFill/>
          <a:ln w="28575">
            <a:solidFill>
              <a:schemeClr val="tx1"/>
            </a:solidFill>
            <a:round/>
            <a:headEnd/>
            <a:tailEnd type="triangle" w="med" len="med"/>
          </a:ln>
        </p:spPr>
      </p:cxnSp>
      <p:sp>
        <p:nvSpPr>
          <p:cNvPr id="22597" name="Text Box 70"/>
          <p:cNvSpPr txBox="1">
            <a:spLocks noChangeAspect="1" noChangeArrowheads="1"/>
          </p:cNvSpPr>
          <p:nvPr/>
        </p:nvSpPr>
        <p:spPr bwMode="auto">
          <a:xfrm>
            <a:off x="3535363" y="3502025"/>
            <a:ext cx="336550" cy="274638"/>
          </a:xfrm>
          <a:prstGeom prst="rect">
            <a:avLst/>
          </a:prstGeom>
          <a:noFill/>
          <a:ln w="9525">
            <a:noFill/>
            <a:miter lim="800000"/>
            <a:headEnd/>
            <a:tailEnd/>
          </a:ln>
        </p:spPr>
        <p:txBody>
          <a:bodyPr wrap="none">
            <a:spAutoFit/>
          </a:bodyPr>
          <a:lstStyle/>
          <a:p>
            <a:r>
              <a:rPr lang="en-US" sz="1200">
                <a:latin typeface="Arial" charset="0"/>
              </a:rPr>
              <a:t>…</a:t>
            </a:r>
          </a:p>
        </p:txBody>
      </p:sp>
      <p:cxnSp>
        <p:nvCxnSpPr>
          <p:cNvPr id="22598" name="AutoShape 71"/>
          <p:cNvCxnSpPr>
            <a:cxnSpLocks noChangeAspect="1" noChangeShapeType="1"/>
          </p:cNvCxnSpPr>
          <p:nvPr/>
        </p:nvCxnSpPr>
        <p:spPr bwMode="auto">
          <a:xfrm>
            <a:off x="2895600" y="4729163"/>
            <a:ext cx="646113" cy="0"/>
          </a:xfrm>
          <a:prstGeom prst="straightConnector1">
            <a:avLst/>
          </a:prstGeom>
          <a:noFill/>
          <a:ln w="28575">
            <a:solidFill>
              <a:schemeClr val="tx1"/>
            </a:solidFill>
            <a:round/>
            <a:headEnd/>
            <a:tailEnd type="triangle" w="med" len="med"/>
          </a:ln>
        </p:spPr>
      </p:cxnSp>
      <p:cxnSp>
        <p:nvCxnSpPr>
          <p:cNvPr id="22599" name="AutoShape 72"/>
          <p:cNvCxnSpPr>
            <a:cxnSpLocks noChangeAspect="1" noChangeShapeType="1"/>
          </p:cNvCxnSpPr>
          <p:nvPr/>
        </p:nvCxnSpPr>
        <p:spPr bwMode="auto">
          <a:xfrm>
            <a:off x="3846513" y="4729163"/>
            <a:ext cx="415925" cy="0"/>
          </a:xfrm>
          <a:prstGeom prst="straightConnector1">
            <a:avLst/>
          </a:prstGeom>
          <a:noFill/>
          <a:ln w="28575">
            <a:solidFill>
              <a:schemeClr val="tx1"/>
            </a:solidFill>
            <a:round/>
            <a:headEnd/>
            <a:tailEnd type="triangle" w="med" len="med"/>
          </a:ln>
        </p:spPr>
      </p:cxnSp>
      <p:sp>
        <p:nvSpPr>
          <p:cNvPr id="22600" name="Text Box 73"/>
          <p:cNvSpPr txBox="1">
            <a:spLocks noChangeAspect="1" noChangeArrowheads="1"/>
          </p:cNvSpPr>
          <p:nvPr/>
        </p:nvSpPr>
        <p:spPr bwMode="auto">
          <a:xfrm>
            <a:off x="3535363" y="4645025"/>
            <a:ext cx="336550" cy="274638"/>
          </a:xfrm>
          <a:prstGeom prst="rect">
            <a:avLst/>
          </a:prstGeom>
          <a:noFill/>
          <a:ln w="9525">
            <a:noFill/>
            <a:miter lim="800000"/>
            <a:headEnd/>
            <a:tailEnd/>
          </a:ln>
        </p:spPr>
        <p:txBody>
          <a:bodyPr wrap="none">
            <a:spAutoFit/>
          </a:bodyPr>
          <a:lstStyle/>
          <a:p>
            <a:r>
              <a:rPr lang="en-US" sz="1200">
                <a:latin typeface="Arial" charset="0"/>
              </a:rPr>
              <a:t>…</a:t>
            </a:r>
          </a:p>
        </p:txBody>
      </p:sp>
      <p:sp>
        <p:nvSpPr>
          <p:cNvPr id="22602" name="Rectangle 2"/>
          <p:cNvSpPr>
            <a:spLocks noChangeArrowheads="1"/>
          </p:cNvSpPr>
          <p:nvPr/>
        </p:nvSpPr>
        <p:spPr bwMode="auto">
          <a:xfrm>
            <a:off x="1066800" y="747713"/>
            <a:ext cx="7793038" cy="700087"/>
          </a:xfrm>
          <a:prstGeom prst="rect">
            <a:avLst/>
          </a:prstGeom>
          <a:noFill/>
          <a:ln w="9525">
            <a:noFill/>
            <a:miter lim="800000"/>
            <a:headEnd/>
            <a:tailEnd/>
          </a:ln>
        </p:spPr>
        <p:txBody>
          <a:bodyPr anchor="b"/>
          <a:lstStyle/>
          <a:p>
            <a:r>
              <a:rPr lang="en-US" sz="4000" dirty="0">
                <a:solidFill>
                  <a:schemeClr val="tx2"/>
                </a:solidFill>
              </a:rPr>
              <a:t>Forward-Backward Computation of Posterior Probabilities</a:t>
            </a:r>
          </a:p>
        </p:txBody>
      </p:sp>
      <p:sp>
        <p:nvSpPr>
          <p:cNvPr id="75" name="Slide Number Placeholder 74"/>
          <p:cNvSpPr>
            <a:spLocks noGrp="1"/>
          </p:cNvSpPr>
          <p:nvPr>
            <p:ph type="sldNum" sz="quarter" idx="12"/>
          </p:nvPr>
        </p:nvSpPr>
        <p:spPr>
          <a:xfrm>
            <a:off x="8001000" y="6243638"/>
            <a:ext cx="946150" cy="457200"/>
          </a:xfrm>
        </p:spPr>
        <p:txBody>
          <a:bodyPr/>
          <a:lstStyle/>
          <a:p>
            <a:pPr>
              <a:defRPr/>
            </a:pPr>
            <a:fld id="{193C4F32-5F53-4DA8-A041-9089F3E61399}" type="slidenum">
              <a:rPr lang="en-US" smtClean="0"/>
              <a:pPr>
                <a:defRPr/>
              </a:pPr>
              <a:t>60</a:t>
            </a:fld>
            <a:endParaRPr lang="en-US" dirty="0"/>
          </a:p>
        </p:txBody>
      </p:sp>
      <p:sp>
        <p:nvSpPr>
          <p:cNvPr id="78" name="Text Box 63"/>
          <p:cNvSpPr txBox="1">
            <a:spLocks noChangeAspect="1" noChangeArrowheads="1"/>
          </p:cNvSpPr>
          <p:nvPr/>
        </p:nvSpPr>
        <p:spPr bwMode="auto">
          <a:xfrm>
            <a:off x="6019800" y="6324600"/>
            <a:ext cx="436563" cy="274638"/>
          </a:xfrm>
          <a:prstGeom prst="rect">
            <a:avLst/>
          </a:prstGeom>
          <a:noFill/>
          <a:ln w="9525">
            <a:noFill/>
            <a:prstDash val="sysDot"/>
            <a:miter lim="800000"/>
            <a:headEnd/>
            <a:tailEnd/>
          </a:ln>
        </p:spPr>
        <p:txBody>
          <a:bodyPr wrap="none">
            <a:spAutoFit/>
          </a:bodyPr>
          <a:lstStyle/>
          <a:p>
            <a:r>
              <a:rPr lang="en-US" sz="1200" dirty="0">
                <a:latin typeface="Arial" charset="0"/>
              </a:rPr>
              <a:t>R</a:t>
            </a:r>
            <a:r>
              <a:rPr lang="en-US" sz="1200" baseline="-25000" dirty="0">
                <a:latin typeface="Arial" charset="0"/>
              </a:rPr>
              <a:t>n,1</a:t>
            </a:r>
          </a:p>
        </p:txBody>
      </p:sp>
      <p:sp>
        <p:nvSpPr>
          <p:cNvPr id="79" name="Text Box 29"/>
          <p:cNvSpPr txBox="1">
            <a:spLocks noChangeAspect="1" noChangeArrowheads="1"/>
          </p:cNvSpPr>
          <p:nvPr/>
        </p:nvSpPr>
        <p:spPr bwMode="auto">
          <a:xfrm>
            <a:off x="2459038" y="6278563"/>
            <a:ext cx="439544" cy="276999"/>
          </a:xfrm>
          <a:prstGeom prst="rect">
            <a:avLst/>
          </a:prstGeom>
          <a:noFill/>
          <a:ln w="9525">
            <a:noFill/>
            <a:prstDash val="sysDot"/>
            <a:miter lim="800000"/>
            <a:headEnd/>
            <a:tailEnd/>
          </a:ln>
        </p:spPr>
        <p:txBody>
          <a:bodyPr wrap="none">
            <a:spAutoFit/>
          </a:bodyPr>
          <a:lstStyle/>
          <a:p>
            <a:r>
              <a:rPr lang="en-US" sz="1200" dirty="0" smtClean="0">
                <a:latin typeface="Arial" charset="0"/>
              </a:rPr>
              <a:t>R</a:t>
            </a:r>
            <a:r>
              <a:rPr lang="en-US" sz="1200" baseline="-25000" dirty="0" smtClean="0">
                <a:latin typeface="Arial" charset="0"/>
              </a:rPr>
              <a:t>1,1</a:t>
            </a:r>
            <a:endParaRPr lang="en-US" sz="1200" baseline="-25000" dirty="0">
              <a:latin typeface="Arial" charset="0"/>
            </a:endParaRPr>
          </a:p>
        </p:txBody>
      </p:sp>
      <p:graphicFrame>
        <p:nvGraphicFramePr>
          <p:cNvPr id="2" name="Object 4"/>
          <p:cNvGraphicFramePr>
            <a:graphicFrameLocks noChangeAspect="1"/>
          </p:cNvGraphicFramePr>
          <p:nvPr/>
        </p:nvGraphicFramePr>
        <p:xfrm>
          <a:off x="709613" y="2252663"/>
          <a:ext cx="7423150" cy="723900"/>
        </p:xfrm>
        <a:graphic>
          <a:graphicData uri="http://schemas.openxmlformats.org/presentationml/2006/ole">
            <p:oleObj spid="_x0000_s22533" name="Equation" r:id="rId5" imgW="3327120" imgH="304560" progId="Equation.3">
              <p:embed/>
            </p:oleObj>
          </a:graphicData>
        </a:graphic>
      </p:graphicFrame>
      <p:pic>
        <p:nvPicPr>
          <p:cNvPr id="76" name="Kennedy_V3.pptx504.wav">
            <a:hlinkClick r:id="" action="ppaction://media"/>
          </p:cNvPr>
          <p:cNvPicPr>
            <a:picLocks noRot="1" noChangeAspect="1"/>
          </p:cNvPicPr>
          <p:nvPr>
            <a:audioFile r:link="rId2"/>
          </p:nvPr>
        </p:nvPicPr>
        <p:blipFill>
          <a:blip r:embed="rId6" cstate="print"/>
          <a:stretch>
            <a:fillRect/>
          </a:stretch>
        </p:blipFill>
        <p:spPr>
          <a:xfrm>
            <a:off x="8696325" y="6410325"/>
            <a:ext cx="304800" cy="304800"/>
          </a:xfrm>
          <a:prstGeom prst="rect">
            <a:avLst/>
          </a:prstGeom>
        </p:spPr>
      </p:pic>
    </p:spTree>
  </p:cSld>
  <p:clrMapOvr>
    <a:masterClrMapping/>
  </p:clrMapOvr>
  <p:transition advTm="758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6"/>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625" name="Freeform 75"/>
          <p:cNvSpPr>
            <a:spLocks/>
          </p:cNvSpPr>
          <p:nvPr/>
        </p:nvSpPr>
        <p:spPr bwMode="auto">
          <a:xfrm>
            <a:off x="2921000" y="2730500"/>
            <a:ext cx="3086100" cy="4419600"/>
          </a:xfrm>
          <a:custGeom>
            <a:avLst/>
            <a:gdLst>
              <a:gd name="T0" fmla="*/ 2147483647 w 1944"/>
              <a:gd name="T1" fmla="*/ 2147483647 h 2784"/>
              <a:gd name="T2" fmla="*/ 2147483647 w 1944"/>
              <a:gd name="T3" fmla="*/ 2147483647 h 2784"/>
              <a:gd name="T4" fmla="*/ 2147483647 w 1944"/>
              <a:gd name="T5" fmla="*/ 2147483647 h 2784"/>
              <a:gd name="T6" fmla="*/ 2147483647 w 1944"/>
              <a:gd name="T7" fmla="*/ 2147483647 h 2784"/>
              <a:gd name="T8" fmla="*/ 2147483647 w 1944"/>
              <a:gd name="T9" fmla="*/ 2147483647 h 2784"/>
              <a:gd name="T10" fmla="*/ 2147483647 w 1944"/>
              <a:gd name="T11" fmla="*/ 2147483647 h 2784"/>
              <a:gd name="T12" fmla="*/ 0 60000 65536"/>
              <a:gd name="T13" fmla="*/ 0 60000 65536"/>
              <a:gd name="T14" fmla="*/ 0 60000 65536"/>
              <a:gd name="T15" fmla="*/ 0 60000 65536"/>
              <a:gd name="T16" fmla="*/ 0 60000 65536"/>
              <a:gd name="T17" fmla="*/ 0 60000 65536"/>
              <a:gd name="T18" fmla="*/ 0 w 1944"/>
              <a:gd name="T19" fmla="*/ 0 h 2784"/>
              <a:gd name="T20" fmla="*/ 1944 w 1944"/>
              <a:gd name="T21" fmla="*/ 2784 h 2784"/>
            </a:gdLst>
            <a:ahLst/>
            <a:cxnLst>
              <a:cxn ang="T12">
                <a:pos x="T0" y="T1"/>
              </a:cxn>
              <a:cxn ang="T13">
                <a:pos x="T2" y="T3"/>
              </a:cxn>
              <a:cxn ang="T14">
                <a:pos x="T4" y="T5"/>
              </a:cxn>
              <a:cxn ang="T15">
                <a:pos x="T6" y="T7"/>
              </a:cxn>
              <a:cxn ang="T16">
                <a:pos x="T8" y="T9"/>
              </a:cxn>
              <a:cxn ang="T17">
                <a:pos x="T10" y="T11"/>
              </a:cxn>
            </a:cxnLst>
            <a:rect l="T18" t="T19" r="T20" b="T21"/>
            <a:pathLst>
              <a:path w="1944" h="2784">
                <a:moveTo>
                  <a:pt x="32" y="104"/>
                </a:moveTo>
                <a:cubicBezTo>
                  <a:pt x="64" y="208"/>
                  <a:pt x="448" y="2032"/>
                  <a:pt x="752" y="2408"/>
                </a:cubicBezTo>
                <a:cubicBezTo>
                  <a:pt x="1056" y="2784"/>
                  <a:pt x="1768" y="2464"/>
                  <a:pt x="1856" y="2360"/>
                </a:cubicBezTo>
                <a:cubicBezTo>
                  <a:pt x="1944" y="2256"/>
                  <a:pt x="1496" y="1880"/>
                  <a:pt x="1280" y="1784"/>
                </a:cubicBezTo>
                <a:cubicBezTo>
                  <a:pt x="1064" y="1688"/>
                  <a:pt x="768" y="2064"/>
                  <a:pt x="560" y="1784"/>
                </a:cubicBezTo>
                <a:cubicBezTo>
                  <a:pt x="352" y="1504"/>
                  <a:pt x="0" y="0"/>
                  <a:pt x="32" y="104"/>
                </a:cubicBezTo>
                <a:close/>
              </a:path>
            </a:pathLst>
          </a:custGeom>
          <a:solidFill>
            <a:schemeClr val="accent1">
              <a:alpha val="20000"/>
            </a:schemeClr>
          </a:solidFill>
          <a:ln w="9525">
            <a:solidFill>
              <a:schemeClr val="tx1"/>
            </a:solidFill>
            <a:round/>
            <a:headEnd/>
            <a:tailEnd/>
          </a:ln>
        </p:spPr>
        <p:txBody>
          <a:bodyPr/>
          <a:lstStyle/>
          <a:p>
            <a:pPr eaLnBrk="0" hangingPunct="0"/>
            <a:endParaRPr lang="en-US"/>
          </a:p>
        </p:txBody>
      </p:sp>
      <p:sp>
        <p:nvSpPr>
          <p:cNvPr id="23555" name="Rectangle 4"/>
          <p:cNvSpPr>
            <a:spLocks noChangeAspect="1" noChangeArrowheads="1"/>
          </p:cNvSpPr>
          <p:nvPr/>
        </p:nvSpPr>
        <p:spPr bwMode="auto">
          <a:xfrm>
            <a:off x="2362200" y="4483100"/>
            <a:ext cx="4343400" cy="1041400"/>
          </a:xfrm>
          <a:prstGeom prst="rect">
            <a:avLst/>
          </a:prstGeom>
          <a:noFill/>
          <a:ln w="15875" cap="rnd">
            <a:solidFill>
              <a:schemeClr val="tx1"/>
            </a:solidFill>
            <a:prstDash val="sysDot"/>
            <a:miter lim="800000"/>
            <a:headEnd/>
            <a:tailEnd/>
          </a:ln>
        </p:spPr>
        <p:txBody>
          <a:bodyPr wrap="none" anchor="ctr"/>
          <a:lstStyle/>
          <a:p>
            <a:pPr eaLnBrk="0" hangingPunct="0"/>
            <a:endParaRPr lang="en-US"/>
          </a:p>
        </p:txBody>
      </p:sp>
      <p:sp>
        <p:nvSpPr>
          <p:cNvPr id="23556" name="Rectangle 5"/>
          <p:cNvSpPr>
            <a:spLocks noChangeAspect="1" noChangeArrowheads="1"/>
          </p:cNvSpPr>
          <p:nvPr/>
        </p:nvSpPr>
        <p:spPr bwMode="auto">
          <a:xfrm>
            <a:off x="2362200" y="3352800"/>
            <a:ext cx="4343400" cy="1039813"/>
          </a:xfrm>
          <a:prstGeom prst="rect">
            <a:avLst/>
          </a:prstGeom>
          <a:noFill/>
          <a:ln w="15875" cap="rnd">
            <a:solidFill>
              <a:schemeClr val="tx1"/>
            </a:solidFill>
            <a:prstDash val="sysDot"/>
            <a:miter lim="800000"/>
            <a:headEnd/>
            <a:tailEnd/>
          </a:ln>
        </p:spPr>
        <p:txBody>
          <a:bodyPr wrap="none" anchor="ctr"/>
          <a:lstStyle/>
          <a:p>
            <a:pPr eaLnBrk="0" hangingPunct="0"/>
            <a:endParaRPr lang="en-US"/>
          </a:p>
        </p:txBody>
      </p:sp>
      <p:sp>
        <p:nvSpPr>
          <p:cNvPr id="23557" name="Oval 6"/>
          <p:cNvSpPr>
            <a:spLocks noChangeAspect="1" noChangeArrowheads="1"/>
          </p:cNvSpPr>
          <p:nvPr/>
        </p:nvSpPr>
        <p:spPr bwMode="auto">
          <a:xfrm>
            <a:off x="2452688" y="3397250"/>
            <a:ext cx="407987"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23558" name="Text Box 7"/>
          <p:cNvSpPr txBox="1">
            <a:spLocks noChangeAspect="1" noChangeArrowheads="1"/>
          </p:cNvSpPr>
          <p:nvPr/>
        </p:nvSpPr>
        <p:spPr bwMode="auto">
          <a:xfrm>
            <a:off x="4338638" y="3429000"/>
            <a:ext cx="301686" cy="276999"/>
          </a:xfrm>
          <a:prstGeom prst="rect">
            <a:avLst/>
          </a:prstGeom>
          <a:noFill/>
          <a:ln w="9525">
            <a:noFill/>
            <a:miter lim="800000"/>
            <a:headEnd/>
            <a:tailEnd/>
          </a:ln>
        </p:spPr>
        <p:txBody>
          <a:bodyPr wrap="none">
            <a:spAutoFit/>
          </a:bodyPr>
          <a:lstStyle/>
          <a:p>
            <a:r>
              <a:rPr lang="en-US" sz="1200" dirty="0" err="1" smtClean="0">
                <a:latin typeface="Arial" charset="0"/>
              </a:rPr>
              <a:t>F</a:t>
            </a:r>
            <a:r>
              <a:rPr lang="en-US" sz="1200" baseline="-25000" dirty="0" err="1" smtClean="0">
                <a:latin typeface="Arial" charset="0"/>
              </a:rPr>
              <a:t>i</a:t>
            </a:r>
            <a:endParaRPr lang="en-US" sz="1200" baseline="-25000" dirty="0">
              <a:latin typeface="Arial" charset="0"/>
            </a:endParaRPr>
          </a:p>
        </p:txBody>
      </p:sp>
      <p:sp>
        <p:nvSpPr>
          <p:cNvPr id="23559" name="Oval 8"/>
          <p:cNvSpPr>
            <a:spLocks noChangeAspect="1" noChangeArrowheads="1"/>
          </p:cNvSpPr>
          <p:nvPr/>
        </p:nvSpPr>
        <p:spPr bwMode="auto">
          <a:xfrm>
            <a:off x="4257675" y="3397250"/>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23560" name="AutoShape 9"/>
          <p:cNvCxnSpPr>
            <a:cxnSpLocks noChangeAspect="1" noChangeShapeType="1"/>
            <a:stCxn id="23559" idx="6"/>
          </p:cNvCxnSpPr>
          <p:nvPr/>
        </p:nvCxnSpPr>
        <p:spPr bwMode="auto">
          <a:xfrm>
            <a:off x="4676775" y="3578225"/>
            <a:ext cx="646113" cy="1588"/>
          </a:xfrm>
          <a:prstGeom prst="straightConnector1">
            <a:avLst/>
          </a:prstGeom>
          <a:noFill/>
          <a:ln w="28575">
            <a:solidFill>
              <a:schemeClr val="tx1"/>
            </a:solidFill>
            <a:round/>
            <a:headEnd/>
            <a:tailEnd type="triangle" w="med" len="med"/>
          </a:ln>
        </p:spPr>
      </p:cxnSp>
      <p:sp>
        <p:nvSpPr>
          <p:cNvPr id="23561" name="Oval 10"/>
          <p:cNvSpPr>
            <a:spLocks noChangeAspect="1" noChangeArrowheads="1"/>
          </p:cNvSpPr>
          <p:nvPr/>
        </p:nvSpPr>
        <p:spPr bwMode="auto">
          <a:xfrm>
            <a:off x="6056313" y="3397250"/>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23562" name="AutoShape 11"/>
          <p:cNvCxnSpPr>
            <a:cxnSpLocks noChangeAspect="1" noChangeShapeType="1"/>
            <a:endCxn id="23561" idx="2"/>
          </p:cNvCxnSpPr>
          <p:nvPr/>
        </p:nvCxnSpPr>
        <p:spPr bwMode="auto">
          <a:xfrm>
            <a:off x="5627688" y="3578225"/>
            <a:ext cx="415925" cy="0"/>
          </a:xfrm>
          <a:prstGeom prst="straightConnector1">
            <a:avLst/>
          </a:prstGeom>
          <a:noFill/>
          <a:ln w="28575">
            <a:solidFill>
              <a:schemeClr val="tx1"/>
            </a:solidFill>
            <a:round/>
            <a:headEnd/>
            <a:tailEnd type="triangle" w="med" len="med"/>
          </a:ln>
        </p:spPr>
      </p:cxnSp>
      <p:sp>
        <p:nvSpPr>
          <p:cNvPr id="23563" name="Text Box 12"/>
          <p:cNvSpPr txBox="1">
            <a:spLocks noChangeAspect="1" noChangeArrowheads="1"/>
          </p:cNvSpPr>
          <p:nvPr/>
        </p:nvSpPr>
        <p:spPr bwMode="auto">
          <a:xfrm>
            <a:off x="5316538" y="3494088"/>
            <a:ext cx="336550" cy="274637"/>
          </a:xfrm>
          <a:prstGeom prst="rect">
            <a:avLst/>
          </a:prstGeom>
          <a:noFill/>
          <a:ln w="9525">
            <a:noFill/>
            <a:miter lim="800000"/>
            <a:headEnd/>
            <a:tailEnd/>
          </a:ln>
        </p:spPr>
        <p:txBody>
          <a:bodyPr wrap="none">
            <a:spAutoFit/>
          </a:bodyPr>
          <a:lstStyle/>
          <a:p>
            <a:r>
              <a:rPr lang="en-US" sz="1200">
                <a:latin typeface="Arial" charset="0"/>
              </a:rPr>
              <a:t>…</a:t>
            </a:r>
          </a:p>
        </p:txBody>
      </p:sp>
      <p:sp>
        <p:nvSpPr>
          <p:cNvPr id="23564" name="Oval 13"/>
          <p:cNvSpPr>
            <a:spLocks noChangeAspect="1" noChangeArrowheads="1"/>
          </p:cNvSpPr>
          <p:nvPr/>
        </p:nvSpPr>
        <p:spPr bwMode="auto">
          <a:xfrm>
            <a:off x="2452688" y="3986213"/>
            <a:ext cx="407987"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23565" name="Text Box 14"/>
          <p:cNvSpPr txBox="1">
            <a:spLocks noChangeAspect="1" noChangeArrowheads="1"/>
          </p:cNvSpPr>
          <p:nvPr/>
        </p:nvSpPr>
        <p:spPr bwMode="auto">
          <a:xfrm>
            <a:off x="4338638" y="4038600"/>
            <a:ext cx="317716" cy="276999"/>
          </a:xfrm>
          <a:prstGeom prst="rect">
            <a:avLst/>
          </a:prstGeom>
          <a:noFill/>
          <a:ln w="9525">
            <a:noFill/>
            <a:miter lim="800000"/>
            <a:headEnd/>
            <a:tailEnd/>
          </a:ln>
        </p:spPr>
        <p:txBody>
          <a:bodyPr wrap="none">
            <a:spAutoFit/>
          </a:bodyPr>
          <a:lstStyle/>
          <a:p>
            <a:r>
              <a:rPr lang="en-US" sz="1200" dirty="0" smtClean="0">
                <a:latin typeface="Arial" charset="0"/>
              </a:rPr>
              <a:t>H</a:t>
            </a:r>
            <a:r>
              <a:rPr lang="en-US" sz="1200" baseline="-25000" dirty="0" smtClean="0">
                <a:latin typeface="Arial" charset="0"/>
              </a:rPr>
              <a:t>i</a:t>
            </a:r>
            <a:endParaRPr lang="en-US" sz="1200" baseline="-25000" dirty="0">
              <a:latin typeface="Arial" charset="0"/>
            </a:endParaRPr>
          </a:p>
        </p:txBody>
      </p:sp>
      <p:sp>
        <p:nvSpPr>
          <p:cNvPr id="23566" name="Oval 15"/>
          <p:cNvSpPr>
            <a:spLocks noChangeAspect="1" noChangeArrowheads="1"/>
          </p:cNvSpPr>
          <p:nvPr/>
        </p:nvSpPr>
        <p:spPr bwMode="auto">
          <a:xfrm>
            <a:off x="4257675" y="3986213"/>
            <a:ext cx="406400"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23567" name="Oval 16"/>
          <p:cNvSpPr>
            <a:spLocks noChangeAspect="1" noChangeArrowheads="1"/>
          </p:cNvSpPr>
          <p:nvPr/>
        </p:nvSpPr>
        <p:spPr bwMode="auto">
          <a:xfrm>
            <a:off x="6056313" y="3986213"/>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23568" name="AutoShape 17"/>
          <p:cNvCxnSpPr>
            <a:cxnSpLocks noChangeAspect="1" noChangeShapeType="1"/>
            <a:stCxn id="23557" idx="4"/>
            <a:endCxn id="23564" idx="0"/>
          </p:cNvCxnSpPr>
          <p:nvPr/>
        </p:nvCxnSpPr>
        <p:spPr bwMode="auto">
          <a:xfrm>
            <a:off x="2655888" y="3767138"/>
            <a:ext cx="0" cy="211137"/>
          </a:xfrm>
          <a:prstGeom prst="straightConnector1">
            <a:avLst/>
          </a:prstGeom>
          <a:noFill/>
          <a:ln w="28575">
            <a:solidFill>
              <a:schemeClr val="tx1"/>
            </a:solidFill>
            <a:round/>
            <a:headEnd/>
            <a:tailEnd type="triangle" w="med" len="med"/>
          </a:ln>
        </p:spPr>
      </p:cxnSp>
      <p:cxnSp>
        <p:nvCxnSpPr>
          <p:cNvPr id="23569" name="AutoShape 18"/>
          <p:cNvCxnSpPr>
            <a:cxnSpLocks noChangeAspect="1" noChangeShapeType="1"/>
            <a:stCxn id="23561" idx="4"/>
            <a:endCxn id="23567" idx="0"/>
          </p:cNvCxnSpPr>
          <p:nvPr/>
        </p:nvCxnSpPr>
        <p:spPr bwMode="auto">
          <a:xfrm>
            <a:off x="6259513" y="3767138"/>
            <a:ext cx="0" cy="211137"/>
          </a:xfrm>
          <a:prstGeom prst="straightConnector1">
            <a:avLst/>
          </a:prstGeom>
          <a:noFill/>
          <a:ln w="28575">
            <a:solidFill>
              <a:schemeClr val="tx1"/>
            </a:solidFill>
            <a:round/>
            <a:headEnd/>
            <a:tailEnd type="triangle" w="med" len="med"/>
          </a:ln>
        </p:spPr>
      </p:cxnSp>
      <p:cxnSp>
        <p:nvCxnSpPr>
          <p:cNvPr id="23570" name="AutoShape 19"/>
          <p:cNvCxnSpPr>
            <a:cxnSpLocks noChangeAspect="1" noChangeShapeType="1"/>
            <a:stCxn id="23559" idx="4"/>
            <a:endCxn id="23566" idx="0"/>
          </p:cNvCxnSpPr>
          <p:nvPr/>
        </p:nvCxnSpPr>
        <p:spPr bwMode="auto">
          <a:xfrm>
            <a:off x="4460875" y="3767138"/>
            <a:ext cx="0" cy="211137"/>
          </a:xfrm>
          <a:prstGeom prst="straightConnector1">
            <a:avLst/>
          </a:prstGeom>
          <a:noFill/>
          <a:ln w="28575">
            <a:solidFill>
              <a:schemeClr val="tx1"/>
            </a:solidFill>
            <a:round/>
            <a:headEnd/>
            <a:tailEnd type="triangle" w="med" len="med"/>
          </a:ln>
        </p:spPr>
      </p:cxnSp>
      <p:sp>
        <p:nvSpPr>
          <p:cNvPr id="23571" name="Oval 20"/>
          <p:cNvSpPr>
            <a:spLocks noChangeAspect="1" noChangeArrowheads="1"/>
          </p:cNvSpPr>
          <p:nvPr/>
        </p:nvSpPr>
        <p:spPr bwMode="auto">
          <a:xfrm>
            <a:off x="2843213" y="5659438"/>
            <a:ext cx="406400"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23572" name="Text Box 21"/>
          <p:cNvSpPr txBox="1">
            <a:spLocks noChangeAspect="1" noChangeArrowheads="1"/>
          </p:cNvSpPr>
          <p:nvPr/>
        </p:nvSpPr>
        <p:spPr bwMode="auto">
          <a:xfrm>
            <a:off x="4729163" y="5715000"/>
            <a:ext cx="327334" cy="276999"/>
          </a:xfrm>
          <a:prstGeom prst="rect">
            <a:avLst/>
          </a:prstGeom>
          <a:noFill/>
          <a:ln w="9525">
            <a:noFill/>
            <a:miter lim="800000"/>
            <a:headEnd/>
            <a:tailEnd/>
          </a:ln>
        </p:spPr>
        <p:txBody>
          <a:bodyPr wrap="none">
            <a:spAutoFit/>
          </a:bodyPr>
          <a:lstStyle/>
          <a:p>
            <a:r>
              <a:rPr lang="en-US" sz="1200" dirty="0" err="1" smtClean="0">
                <a:latin typeface="Arial" charset="0"/>
              </a:rPr>
              <a:t>G</a:t>
            </a:r>
            <a:r>
              <a:rPr lang="en-US" sz="1200" baseline="-25000" dirty="0" err="1" smtClean="0">
                <a:latin typeface="Arial" charset="0"/>
              </a:rPr>
              <a:t>i</a:t>
            </a:r>
            <a:endParaRPr lang="en-US" sz="1200" baseline="-25000" dirty="0">
              <a:latin typeface="Arial" charset="0"/>
            </a:endParaRPr>
          </a:p>
        </p:txBody>
      </p:sp>
      <p:sp>
        <p:nvSpPr>
          <p:cNvPr id="23573" name="Oval 22"/>
          <p:cNvSpPr>
            <a:spLocks noChangeAspect="1" noChangeArrowheads="1"/>
          </p:cNvSpPr>
          <p:nvPr/>
        </p:nvSpPr>
        <p:spPr bwMode="auto">
          <a:xfrm>
            <a:off x="4648200" y="5659438"/>
            <a:ext cx="406400"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23574" name="Oval 23"/>
          <p:cNvSpPr>
            <a:spLocks noChangeAspect="1" noChangeArrowheads="1"/>
          </p:cNvSpPr>
          <p:nvPr/>
        </p:nvSpPr>
        <p:spPr bwMode="auto">
          <a:xfrm>
            <a:off x="6446838" y="5659438"/>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23575" name="AutoShape 24"/>
          <p:cNvCxnSpPr>
            <a:cxnSpLocks noChangeAspect="1" noChangeShapeType="1"/>
            <a:stCxn id="23574" idx="4"/>
            <a:endCxn id="23583" idx="0"/>
          </p:cNvCxnSpPr>
          <p:nvPr/>
        </p:nvCxnSpPr>
        <p:spPr bwMode="auto">
          <a:xfrm flipH="1">
            <a:off x="6197600" y="6029325"/>
            <a:ext cx="452438" cy="209550"/>
          </a:xfrm>
          <a:prstGeom prst="straightConnector1">
            <a:avLst/>
          </a:prstGeom>
          <a:noFill/>
          <a:ln w="28575">
            <a:solidFill>
              <a:schemeClr val="tx1"/>
            </a:solidFill>
            <a:round/>
            <a:headEnd/>
            <a:tailEnd type="triangle" w="med" len="med"/>
          </a:ln>
        </p:spPr>
      </p:cxnSp>
      <p:cxnSp>
        <p:nvCxnSpPr>
          <p:cNvPr id="23576" name="AutoShape 25"/>
          <p:cNvCxnSpPr>
            <a:cxnSpLocks noChangeAspect="1" noChangeShapeType="1"/>
            <a:stCxn id="23573" idx="4"/>
            <a:endCxn id="23581" idx="0"/>
          </p:cNvCxnSpPr>
          <p:nvPr/>
        </p:nvCxnSpPr>
        <p:spPr bwMode="auto">
          <a:xfrm flipH="1">
            <a:off x="4432300" y="6029325"/>
            <a:ext cx="419100" cy="209550"/>
          </a:xfrm>
          <a:prstGeom prst="straightConnector1">
            <a:avLst/>
          </a:prstGeom>
          <a:noFill/>
          <a:ln w="28575">
            <a:solidFill>
              <a:schemeClr val="tx1"/>
            </a:solidFill>
            <a:round/>
            <a:headEnd/>
            <a:tailEnd type="triangle" w="med" len="med"/>
          </a:ln>
        </p:spPr>
      </p:cxnSp>
      <p:sp>
        <p:nvSpPr>
          <p:cNvPr id="23577" name="Text Box 26"/>
          <p:cNvSpPr txBox="1">
            <a:spLocks noChangeAspect="1" noChangeArrowheads="1"/>
          </p:cNvSpPr>
          <p:nvPr/>
        </p:nvSpPr>
        <p:spPr bwMode="auto">
          <a:xfrm>
            <a:off x="2932113" y="6365875"/>
            <a:ext cx="336550" cy="274638"/>
          </a:xfrm>
          <a:prstGeom prst="rect">
            <a:avLst/>
          </a:prstGeom>
          <a:noFill/>
          <a:ln w="9525">
            <a:noFill/>
            <a:miter lim="800000"/>
            <a:headEnd/>
            <a:tailEnd/>
          </a:ln>
        </p:spPr>
        <p:txBody>
          <a:bodyPr wrap="none">
            <a:spAutoFit/>
          </a:bodyPr>
          <a:lstStyle/>
          <a:p>
            <a:r>
              <a:rPr lang="en-US" sz="1200">
                <a:latin typeface="Arial" charset="0"/>
              </a:rPr>
              <a:t>…</a:t>
            </a:r>
          </a:p>
        </p:txBody>
      </p:sp>
      <p:cxnSp>
        <p:nvCxnSpPr>
          <p:cNvPr id="23578" name="AutoShape 27"/>
          <p:cNvCxnSpPr>
            <a:cxnSpLocks noChangeAspect="1" noChangeShapeType="1"/>
            <a:stCxn id="23571" idx="4"/>
            <a:endCxn id="23579" idx="0"/>
          </p:cNvCxnSpPr>
          <p:nvPr/>
        </p:nvCxnSpPr>
        <p:spPr bwMode="auto">
          <a:xfrm flipH="1">
            <a:off x="2611438" y="6029325"/>
            <a:ext cx="434975" cy="209550"/>
          </a:xfrm>
          <a:prstGeom prst="straightConnector1">
            <a:avLst/>
          </a:prstGeom>
          <a:noFill/>
          <a:ln w="28575">
            <a:solidFill>
              <a:schemeClr val="tx1"/>
            </a:solidFill>
            <a:round/>
            <a:headEnd/>
            <a:tailEnd type="triangle" w="med" len="med"/>
          </a:ln>
        </p:spPr>
      </p:cxnSp>
      <p:sp>
        <p:nvSpPr>
          <p:cNvPr id="23579" name="Oval 28"/>
          <p:cNvSpPr>
            <a:spLocks noChangeAspect="1" noChangeArrowheads="1"/>
          </p:cNvSpPr>
          <p:nvPr/>
        </p:nvSpPr>
        <p:spPr bwMode="auto">
          <a:xfrm>
            <a:off x="2408238" y="6248400"/>
            <a:ext cx="406400" cy="361950"/>
          </a:xfrm>
          <a:prstGeom prst="ellipse">
            <a:avLst/>
          </a:prstGeom>
          <a:solidFill>
            <a:srgbClr val="C0C0C0"/>
          </a:solidFill>
          <a:ln w="28575">
            <a:solidFill>
              <a:schemeClr val="tx1"/>
            </a:solidFill>
            <a:round/>
            <a:headEnd/>
            <a:tailEnd/>
          </a:ln>
        </p:spPr>
        <p:txBody>
          <a:bodyPr wrap="none" anchor="ctr"/>
          <a:lstStyle/>
          <a:p>
            <a:pPr eaLnBrk="0" hangingPunct="0"/>
            <a:endParaRPr lang="en-US"/>
          </a:p>
        </p:txBody>
      </p:sp>
      <p:sp>
        <p:nvSpPr>
          <p:cNvPr id="23580" name="Text Box 29"/>
          <p:cNvSpPr txBox="1">
            <a:spLocks noChangeAspect="1" noChangeArrowheads="1"/>
          </p:cNvSpPr>
          <p:nvPr/>
        </p:nvSpPr>
        <p:spPr bwMode="auto">
          <a:xfrm>
            <a:off x="2459038" y="6278563"/>
            <a:ext cx="439544" cy="276999"/>
          </a:xfrm>
          <a:prstGeom prst="rect">
            <a:avLst/>
          </a:prstGeom>
          <a:noFill/>
          <a:ln w="9525">
            <a:noFill/>
            <a:prstDash val="sysDot"/>
            <a:miter lim="800000"/>
            <a:headEnd/>
            <a:tailEnd/>
          </a:ln>
        </p:spPr>
        <p:txBody>
          <a:bodyPr wrap="none">
            <a:spAutoFit/>
          </a:bodyPr>
          <a:lstStyle/>
          <a:p>
            <a:r>
              <a:rPr lang="en-US" sz="1200" dirty="0" smtClean="0">
                <a:latin typeface="Arial" charset="0"/>
              </a:rPr>
              <a:t>R</a:t>
            </a:r>
            <a:r>
              <a:rPr lang="en-US" sz="1200" baseline="-25000" dirty="0" smtClean="0">
                <a:latin typeface="Arial" charset="0"/>
              </a:rPr>
              <a:t>1,1</a:t>
            </a:r>
            <a:endParaRPr lang="en-US" sz="1200" baseline="-25000" dirty="0">
              <a:latin typeface="Arial" charset="0"/>
            </a:endParaRPr>
          </a:p>
        </p:txBody>
      </p:sp>
      <p:sp>
        <p:nvSpPr>
          <p:cNvPr id="23581" name="Oval 30"/>
          <p:cNvSpPr>
            <a:spLocks noChangeAspect="1" noChangeArrowheads="1"/>
          </p:cNvSpPr>
          <p:nvPr/>
        </p:nvSpPr>
        <p:spPr bwMode="auto">
          <a:xfrm>
            <a:off x="4229100" y="6248400"/>
            <a:ext cx="407988" cy="361950"/>
          </a:xfrm>
          <a:prstGeom prst="ellipse">
            <a:avLst/>
          </a:prstGeom>
          <a:solidFill>
            <a:srgbClr val="C0C0C0"/>
          </a:solidFill>
          <a:ln w="28575">
            <a:solidFill>
              <a:schemeClr val="tx1"/>
            </a:solidFill>
            <a:round/>
            <a:headEnd/>
            <a:tailEnd/>
          </a:ln>
        </p:spPr>
        <p:txBody>
          <a:bodyPr wrap="none" anchor="ctr"/>
          <a:lstStyle/>
          <a:p>
            <a:pPr eaLnBrk="0" hangingPunct="0"/>
            <a:endParaRPr lang="en-US"/>
          </a:p>
        </p:txBody>
      </p:sp>
      <p:sp>
        <p:nvSpPr>
          <p:cNvPr id="23582" name="Text Box 31"/>
          <p:cNvSpPr txBox="1">
            <a:spLocks noChangeAspect="1" noChangeArrowheads="1"/>
          </p:cNvSpPr>
          <p:nvPr/>
        </p:nvSpPr>
        <p:spPr bwMode="auto">
          <a:xfrm>
            <a:off x="4275138" y="6248400"/>
            <a:ext cx="404278" cy="276999"/>
          </a:xfrm>
          <a:prstGeom prst="rect">
            <a:avLst/>
          </a:prstGeom>
          <a:noFill/>
          <a:ln w="9525">
            <a:noFill/>
            <a:prstDash val="sysDot"/>
            <a:miter lim="800000"/>
            <a:headEnd/>
            <a:tailEnd/>
          </a:ln>
        </p:spPr>
        <p:txBody>
          <a:bodyPr wrap="none">
            <a:spAutoFit/>
          </a:bodyPr>
          <a:lstStyle/>
          <a:p>
            <a:r>
              <a:rPr lang="en-US" sz="1200" dirty="0" smtClean="0">
                <a:latin typeface="Arial" charset="0"/>
              </a:rPr>
              <a:t>R</a:t>
            </a:r>
            <a:r>
              <a:rPr lang="en-US" sz="1200" baseline="-25000" dirty="0" smtClean="0">
                <a:latin typeface="Arial" charset="0"/>
              </a:rPr>
              <a:t>i,1</a:t>
            </a:r>
            <a:endParaRPr lang="en-US" sz="1200" baseline="-25000" dirty="0">
              <a:latin typeface="Arial" charset="0"/>
            </a:endParaRPr>
          </a:p>
        </p:txBody>
      </p:sp>
      <p:sp>
        <p:nvSpPr>
          <p:cNvPr id="23583" name="Oval 32"/>
          <p:cNvSpPr>
            <a:spLocks noChangeAspect="1" noChangeArrowheads="1"/>
          </p:cNvSpPr>
          <p:nvPr/>
        </p:nvSpPr>
        <p:spPr bwMode="auto">
          <a:xfrm>
            <a:off x="5994400" y="6248400"/>
            <a:ext cx="406400" cy="361950"/>
          </a:xfrm>
          <a:prstGeom prst="ellipse">
            <a:avLst/>
          </a:prstGeom>
          <a:solidFill>
            <a:srgbClr val="C0C0C0"/>
          </a:solidFill>
          <a:ln w="28575">
            <a:solidFill>
              <a:schemeClr val="tx1"/>
            </a:solidFill>
            <a:round/>
            <a:headEnd/>
            <a:tailEnd/>
          </a:ln>
        </p:spPr>
        <p:txBody>
          <a:bodyPr wrap="none" anchor="ctr"/>
          <a:lstStyle/>
          <a:p>
            <a:pPr eaLnBrk="0" hangingPunct="0"/>
            <a:endParaRPr lang="en-US"/>
          </a:p>
        </p:txBody>
      </p:sp>
      <p:sp>
        <p:nvSpPr>
          <p:cNvPr id="23584" name="Oval 33"/>
          <p:cNvSpPr>
            <a:spLocks noChangeAspect="1" noChangeArrowheads="1"/>
          </p:cNvSpPr>
          <p:nvPr/>
        </p:nvSpPr>
        <p:spPr bwMode="auto">
          <a:xfrm>
            <a:off x="2452688" y="4529138"/>
            <a:ext cx="407987"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23585" name="Text Box 34"/>
          <p:cNvSpPr txBox="1">
            <a:spLocks noChangeAspect="1" noChangeArrowheads="1"/>
          </p:cNvSpPr>
          <p:nvPr/>
        </p:nvSpPr>
        <p:spPr bwMode="auto">
          <a:xfrm>
            <a:off x="4338638" y="4572000"/>
            <a:ext cx="335348" cy="276999"/>
          </a:xfrm>
          <a:prstGeom prst="rect">
            <a:avLst/>
          </a:prstGeom>
          <a:noFill/>
          <a:ln w="9525">
            <a:noFill/>
            <a:miter lim="800000"/>
            <a:headEnd/>
            <a:tailEnd/>
          </a:ln>
        </p:spPr>
        <p:txBody>
          <a:bodyPr wrap="none">
            <a:spAutoFit/>
          </a:bodyPr>
          <a:lstStyle/>
          <a:p>
            <a:r>
              <a:rPr lang="en-US" sz="1200" dirty="0" err="1" smtClean="0">
                <a:latin typeface="Arial" charset="0"/>
              </a:rPr>
              <a:t>F’</a:t>
            </a:r>
            <a:r>
              <a:rPr lang="en-US" sz="1200" baseline="-25000" dirty="0" err="1" smtClean="0">
                <a:latin typeface="Arial" charset="0"/>
              </a:rPr>
              <a:t>i</a:t>
            </a:r>
            <a:endParaRPr lang="en-US" sz="1200" baseline="-25000" dirty="0">
              <a:latin typeface="Arial" charset="0"/>
            </a:endParaRPr>
          </a:p>
        </p:txBody>
      </p:sp>
      <p:sp>
        <p:nvSpPr>
          <p:cNvPr id="23586" name="Oval 35"/>
          <p:cNvSpPr>
            <a:spLocks noChangeAspect="1" noChangeArrowheads="1"/>
          </p:cNvSpPr>
          <p:nvPr/>
        </p:nvSpPr>
        <p:spPr bwMode="auto">
          <a:xfrm>
            <a:off x="4257675" y="4529138"/>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23587" name="AutoShape 36"/>
          <p:cNvCxnSpPr>
            <a:cxnSpLocks noChangeAspect="1" noChangeShapeType="1"/>
            <a:stCxn id="23586" idx="6"/>
          </p:cNvCxnSpPr>
          <p:nvPr/>
        </p:nvCxnSpPr>
        <p:spPr bwMode="auto">
          <a:xfrm>
            <a:off x="4676775" y="4710113"/>
            <a:ext cx="646113" cy="0"/>
          </a:xfrm>
          <a:prstGeom prst="straightConnector1">
            <a:avLst/>
          </a:prstGeom>
          <a:noFill/>
          <a:ln w="28575">
            <a:solidFill>
              <a:schemeClr val="tx1"/>
            </a:solidFill>
            <a:round/>
            <a:headEnd/>
            <a:tailEnd type="triangle" w="med" len="med"/>
          </a:ln>
        </p:spPr>
      </p:cxnSp>
      <p:sp>
        <p:nvSpPr>
          <p:cNvPr id="23588" name="Oval 37"/>
          <p:cNvSpPr>
            <a:spLocks noChangeAspect="1" noChangeArrowheads="1"/>
          </p:cNvSpPr>
          <p:nvPr/>
        </p:nvSpPr>
        <p:spPr bwMode="auto">
          <a:xfrm>
            <a:off x="6056313" y="4529138"/>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23589" name="AutoShape 38"/>
          <p:cNvCxnSpPr>
            <a:cxnSpLocks noChangeAspect="1" noChangeShapeType="1"/>
            <a:endCxn id="23588" idx="2"/>
          </p:cNvCxnSpPr>
          <p:nvPr/>
        </p:nvCxnSpPr>
        <p:spPr bwMode="auto">
          <a:xfrm>
            <a:off x="5627688" y="4710113"/>
            <a:ext cx="415925" cy="0"/>
          </a:xfrm>
          <a:prstGeom prst="straightConnector1">
            <a:avLst/>
          </a:prstGeom>
          <a:noFill/>
          <a:ln w="28575">
            <a:solidFill>
              <a:schemeClr val="tx1"/>
            </a:solidFill>
            <a:round/>
            <a:headEnd/>
            <a:tailEnd type="triangle" w="med" len="med"/>
          </a:ln>
        </p:spPr>
      </p:cxnSp>
      <p:sp>
        <p:nvSpPr>
          <p:cNvPr id="23590" name="Text Box 39"/>
          <p:cNvSpPr txBox="1">
            <a:spLocks noChangeAspect="1" noChangeArrowheads="1"/>
          </p:cNvSpPr>
          <p:nvPr/>
        </p:nvSpPr>
        <p:spPr bwMode="auto">
          <a:xfrm>
            <a:off x="5316538" y="4625975"/>
            <a:ext cx="336550" cy="274638"/>
          </a:xfrm>
          <a:prstGeom prst="rect">
            <a:avLst/>
          </a:prstGeom>
          <a:noFill/>
          <a:ln w="9525">
            <a:noFill/>
            <a:miter lim="800000"/>
            <a:headEnd/>
            <a:tailEnd/>
          </a:ln>
        </p:spPr>
        <p:txBody>
          <a:bodyPr wrap="none">
            <a:spAutoFit/>
          </a:bodyPr>
          <a:lstStyle/>
          <a:p>
            <a:r>
              <a:rPr lang="en-US" sz="1200">
                <a:latin typeface="Arial" charset="0"/>
              </a:rPr>
              <a:t>…</a:t>
            </a:r>
          </a:p>
        </p:txBody>
      </p:sp>
      <p:sp>
        <p:nvSpPr>
          <p:cNvPr id="23591" name="Oval 40"/>
          <p:cNvSpPr>
            <a:spLocks noChangeAspect="1" noChangeArrowheads="1"/>
          </p:cNvSpPr>
          <p:nvPr/>
        </p:nvSpPr>
        <p:spPr bwMode="auto">
          <a:xfrm>
            <a:off x="2452688" y="5116513"/>
            <a:ext cx="407987"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23592" name="Text Box 41"/>
          <p:cNvSpPr txBox="1">
            <a:spLocks noChangeAspect="1" noChangeArrowheads="1"/>
          </p:cNvSpPr>
          <p:nvPr/>
        </p:nvSpPr>
        <p:spPr bwMode="auto">
          <a:xfrm>
            <a:off x="4338638" y="5105400"/>
            <a:ext cx="351378" cy="276999"/>
          </a:xfrm>
          <a:prstGeom prst="rect">
            <a:avLst/>
          </a:prstGeom>
          <a:noFill/>
          <a:ln w="9525">
            <a:noFill/>
            <a:miter lim="800000"/>
            <a:headEnd/>
            <a:tailEnd/>
          </a:ln>
        </p:spPr>
        <p:txBody>
          <a:bodyPr wrap="none">
            <a:spAutoFit/>
          </a:bodyPr>
          <a:lstStyle/>
          <a:p>
            <a:r>
              <a:rPr lang="en-US" sz="1200" dirty="0" err="1" smtClean="0">
                <a:latin typeface="Arial" charset="0"/>
              </a:rPr>
              <a:t>H’</a:t>
            </a:r>
            <a:r>
              <a:rPr lang="en-US" sz="1200" baseline="-25000" dirty="0" err="1" smtClean="0">
                <a:latin typeface="Arial" charset="0"/>
              </a:rPr>
              <a:t>i</a:t>
            </a:r>
            <a:endParaRPr lang="en-US" sz="1200" baseline="-25000" dirty="0">
              <a:latin typeface="Arial" charset="0"/>
            </a:endParaRPr>
          </a:p>
        </p:txBody>
      </p:sp>
      <p:sp>
        <p:nvSpPr>
          <p:cNvPr id="23593" name="Oval 42"/>
          <p:cNvSpPr>
            <a:spLocks noChangeAspect="1" noChangeArrowheads="1"/>
          </p:cNvSpPr>
          <p:nvPr/>
        </p:nvSpPr>
        <p:spPr bwMode="auto">
          <a:xfrm>
            <a:off x="4257675" y="5116513"/>
            <a:ext cx="406400" cy="361950"/>
          </a:xfrm>
          <a:prstGeom prst="ellipse">
            <a:avLst/>
          </a:prstGeom>
          <a:noFill/>
          <a:ln w="25400">
            <a:solidFill>
              <a:schemeClr val="tx1"/>
            </a:solidFill>
            <a:round/>
            <a:headEnd/>
            <a:tailEnd/>
          </a:ln>
        </p:spPr>
        <p:txBody>
          <a:bodyPr wrap="none" anchor="ctr"/>
          <a:lstStyle/>
          <a:p>
            <a:pPr eaLnBrk="0" hangingPunct="0"/>
            <a:endParaRPr lang="en-US"/>
          </a:p>
        </p:txBody>
      </p:sp>
      <p:sp>
        <p:nvSpPr>
          <p:cNvPr id="23594" name="Oval 43"/>
          <p:cNvSpPr>
            <a:spLocks noChangeAspect="1" noChangeArrowheads="1"/>
          </p:cNvSpPr>
          <p:nvPr/>
        </p:nvSpPr>
        <p:spPr bwMode="auto">
          <a:xfrm>
            <a:off x="6056313" y="5116513"/>
            <a:ext cx="406400" cy="361950"/>
          </a:xfrm>
          <a:prstGeom prst="ellipse">
            <a:avLst/>
          </a:prstGeom>
          <a:noFill/>
          <a:ln w="25400">
            <a:solidFill>
              <a:schemeClr val="tx1"/>
            </a:solidFill>
            <a:round/>
            <a:headEnd/>
            <a:tailEnd/>
          </a:ln>
        </p:spPr>
        <p:txBody>
          <a:bodyPr wrap="none" anchor="ctr"/>
          <a:lstStyle/>
          <a:p>
            <a:pPr eaLnBrk="0" hangingPunct="0"/>
            <a:endParaRPr lang="en-US"/>
          </a:p>
        </p:txBody>
      </p:sp>
      <p:cxnSp>
        <p:nvCxnSpPr>
          <p:cNvPr id="23595" name="AutoShape 44"/>
          <p:cNvCxnSpPr>
            <a:cxnSpLocks noChangeAspect="1" noChangeShapeType="1"/>
            <a:stCxn id="23584" idx="4"/>
            <a:endCxn id="23591" idx="0"/>
          </p:cNvCxnSpPr>
          <p:nvPr/>
        </p:nvCxnSpPr>
        <p:spPr bwMode="auto">
          <a:xfrm>
            <a:off x="2655888" y="4899025"/>
            <a:ext cx="0" cy="211138"/>
          </a:xfrm>
          <a:prstGeom prst="straightConnector1">
            <a:avLst/>
          </a:prstGeom>
          <a:noFill/>
          <a:ln w="28575">
            <a:solidFill>
              <a:schemeClr val="tx1"/>
            </a:solidFill>
            <a:round/>
            <a:headEnd/>
            <a:tailEnd type="triangle" w="med" len="med"/>
          </a:ln>
        </p:spPr>
      </p:cxnSp>
      <p:cxnSp>
        <p:nvCxnSpPr>
          <p:cNvPr id="23596" name="AutoShape 45"/>
          <p:cNvCxnSpPr>
            <a:cxnSpLocks noChangeAspect="1" noChangeShapeType="1"/>
            <a:stCxn id="23588" idx="4"/>
            <a:endCxn id="23594" idx="0"/>
          </p:cNvCxnSpPr>
          <p:nvPr/>
        </p:nvCxnSpPr>
        <p:spPr bwMode="auto">
          <a:xfrm>
            <a:off x="6259513" y="4899025"/>
            <a:ext cx="0" cy="211138"/>
          </a:xfrm>
          <a:prstGeom prst="straightConnector1">
            <a:avLst/>
          </a:prstGeom>
          <a:noFill/>
          <a:ln w="28575">
            <a:solidFill>
              <a:schemeClr val="tx1"/>
            </a:solidFill>
            <a:round/>
            <a:headEnd/>
            <a:tailEnd type="triangle" w="med" len="med"/>
          </a:ln>
        </p:spPr>
      </p:cxnSp>
      <p:cxnSp>
        <p:nvCxnSpPr>
          <p:cNvPr id="23597" name="AutoShape 46"/>
          <p:cNvCxnSpPr>
            <a:cxnSpLocks noChangeAspect="1" noChangeShapeType="1"/>
            <a:stCxn id="23586" idx="4"/>
            <a:endCxn id="23593" idx="0"/>
          </p:cNvCxnSpPr>
          <p:nvPr/>
        </p:nvCxnSpPr>
        <p:spPr bwMode="auto">
          <a:xfrm>
            <a:off x="4460875" y="4899025"/>
            <a:ext cx="0" cy="211138"/>
          </a:xfrm>
          <a:prstGeom prst="straightConnector1">
            <a:avLst/>
          </a:prstGeom>
          <a:noFill/>
          <a:ln w="28575">
            <a:solidFill>
              <a:schemeClr val="tx1"/>
            </a:solidFill>
            <a:round/>
            <a:headEnd/>
            <a:tailEnd type="triangle" w="med" len="med"/>
          </a:ln>
        </p:spPr>
      </p:cxnSp>
      <p:cxnSp>
        <p:nvCxnSpPr>
          <p:cNvPr id="23598" name="AutoShape 47"/>
          <p:cNvCxnSpPr>
            <a:cxnSpLocks noChangeAspect="1" noChangeShapeType="1"/>
            <a:stCxn id="23591" idx="6"/>
            <a:endCxn id="23571" idx="0"/>
          </p:cNvCxnSpPr>
          <p:nvPr/>
        </p:nvCxnSpPr>
        <p:spPr bwMode="auto">
          <a:xfrm>
            <a:off x="2867025" y="5297488"/>
            <a:ext cx="179388" cy="355600"/>
          </a:xfrm>
          <a:prstGeom prst="curvedConnector2">
            <a:avLst/>
          </a:prstGeom>
          <a:noFill/>
          <a:ln w="28575">
            <a:solidFill>
              <a:schemeClr val="tx1"/>
            </a:solidFill>
            <a:round/>
            <a:headEnd/>
            <a:tailEnd type="triangle" w="med" len="med"/>
          </a:ln>
        </p:spPr>
      </p:cxnSp>
      <p:cxnSp>
        <p:nvCxnSpPr>
          <p:cNvPr id="23599" name="AutoShape 48"/>
          <p:cNvCxnSpPr>
            <a:cxnSpLocks noChangeAspect="1" noChangeShapeType="1"/>
            <a:stCxn id="23564" idx="6"/>
            <a:endCxn id="23571" idx="0"/>
          </p:cNvCxnSpPr>
          <p:nvPr/>
        </p:nvCxnSpPr>
        <p:spPr bwMode="auto">
          <a:xfrm>
            <a:off x="2867025" y="4167188"/>
            <a:ext cx="179388" cy="1485900"/>
          </a:xfrm>
          <a:prstGeom prst="curvedConnector2">
            <a:avLst/>
          </a:prstGeom>
          <a:noFill/>
          <a:ln w="28575">
            <a:solidFill>
              <a:schemeClr val="tx1"/>
            </a:solidFill>
            <a:round/>
            <a:headEnd/>
            <a:tailEnd type="triangle" w="med" len="med"/>
          </a:ln>
        </p:spPr>
      </p:cxnSp>
      <p:cxnSp>
        <p:nvCxnSpPr>
          <p:cNvPr id="23600" name="AutoShape 49"/>
          <p:cNvCxnSpPr>
            <a:cxnSpLocks noChangeAspect="1" noChangeShapeType="1"/>
            <a:stCxn id="23593" idx="6"/>
            <a:endCxn id="23573" idx="0"/>
          </p:cNvCxnSpPr>
          <p:nvPr/>
        </p:nvCxnSpPr>
        <p:spPr bwMode="auto">
          <a:xfrm>
            <a:off x="4672013" y="5297488"/>
            <a:ext cx="179387" cy="355600"/>
          </a:xfrm>
          <a:prstGeom prst="curvedConnector2">
            <a:avLst/>
          </a:prstGeom>
          <a:noFill/>
          <a:ln w="28575">
            <a:solidFill>
              <a:schemeClr val="tx1"/>
            </a:solidFill>
            <a:round/>
            <a:headEnd/>
            <a:tailEnd type="triangle" w="med" len="med"/>
          </a:ln>
        </p:spPr>
      </p:cxnSp>
      <p:cxnSp>
        <p:nvCxnSpPr>
          <p:cNvPr id="23601" name="AutoShape 50"/>
          <p:cNvCxnSpPr>
            <a:cxnSpLocks noChangeAspect="1" noChangeShapeType="1"/>
            <a:stCxn id="23566" idx="6"/>
            <a:endCxn id="23573" idx="0"/>
          </p:cNvCxnSpPr>
          <p:nvPr/>
        </p:nvCxnSpPr>
        <p:spPr bwMode="auto">
          <a:xfrm>
            <a:off x="4672013" y="4167188"/>
            <a:ext cx="179387" cy="1485900"/>
          </a:xfrm>
          <a:prstGeom prst="curvedConnector2">
            <a:avLst/>
          </a:prstGeom>
          <a:noFill/>
          <a:ln w="28575">
            <a:solidFill>
              <a:schemeClr val="tx1"/>
            </a:solidFill>
            <a:round/>
            <a:headEnd/>
            <a:tailEnd type="triangle" w="med" len="med"/>
          </a:ln>
        </p:spPr>
      </p:cxnSp>
      <p:cxnSp>
        <p:nvCxnSpPr>
          <p:cNvPr id="23602" name="AutoShape 51"/>
          <p:cNvCxnSpPr>
            <a:cxnSpLocks noChangeAspect="1" noChangeShapeType="1"/>
            <a:stCxn id="23594" idx="6"/>
            <a:endCxn id="23574" idx="0"/>
          </p:cNvCxnSpPr>
          <p:nvPr/>
        </p:nvCxnSpPr>
        <p:spPr bwMode="auto">
          <a:xfrm>
            <a:off x="6470650" y="5297488"/>
            <a:ext cx="179388" cy="355600"/>
          </a:xfrm>
          <a:prstGeom prst="curvedConnector2">
            <a:avLst/>
          </a:prstGeom>
          <a:noFill/>
          <a:ln w="28575">
            <a:solidFill>
              <a:schemeClr val="tx1"/>
            </a:solidFill>
            <a:round/>
            <a:headEnd/>
            <a:tailEnd type="triangle" w="med" len="med"/>
          </a:ln>
        </p:spPr>
      </p:cxnSp>
      <p:cxnSp>
        <p:nvCxnSpPr>
          <p:cNvPr id="23603" name="AutoShape 52"/>
          <p:cNvCxnSpPr>
            <a:cxnSpLocks noChangeAspect="1" noChangeShapeType="1"/>
            <a:stCxn id="23567" idx="6"/>
            <a:endCxn id="23574" idx="0"/>
          </p:cNvCxnSpPr>
          <p:nvPr/>
        </p:nvCxnSpPr>
        <p:spPr bwMode="auto">
          <a:xfrm>
            <a:off x="6470650" y="4167188"/>
            <a:ext cx="179388" cy="1485900"/>
          </a:xfrm>
          <a:prstGeom prst="curvedConnector2">
            <a:avLst/>
          </a:prstGeom>
          <a:noFill/>
          <a:ln w="28575">
            <a:solidFill>
              <a:schemeClr val="tx1"/>
            </a:solidFill>
            <a:round/>
            <a:headEnd/>
            <a:tailEnd type="triangle" w="med" len="med"/>
          </a:ln>
        </p:spPr>
      </p:cxnSp>
      <p:sp>
        <p:nvSpPr>
          <p:cNvPr id="23604" name="Oval 53"/>
          <p:cNvSpPr>
            <a:spLocks noChangeAspect="1" noChangeArrowheads="1"/>
          </p:cNvSpPr>
          <p:nvPr/>
        </p:nvSpPr>
        <p:spPr bwMode="auto">
          <a:xfrm>
            <a:off x="3313113" y="6248400"/>
            <a:ext cx="406400" cy="361950"/>
          </a:xfrm>
          <a:prstGeom prst="ellipse">
            <a:avLst/>
          </a:prstGeom>
          <a:solidFill>
            <a:srgbClr val="C0C0C0"/>
          </a:solidFill>
          <a:ln w="28575">
            <a:solidFill>
              <a:schemeClr val="tx1"/>
            </a:solidFill>
            <a:round/>
            <a:headEnd/>
            <a:tailEnd/>
          </a:ln>
        </p:spPr>
        <p:txBody>
          <a:bodyPr wrap="none" anchor="ctr"/>
          <a:lstStyle/>
          <a:p>
            <a:pPr eaLnBrk="0" hangingPunct="0"/>
            <a:endParaRPr lang="en-US"/>
          </a:p>
        </p:txBody>
      </p:sp>
      <p:sp>
        <p:nvSpPr>
          <p:cNvPr id="23605" name="Text Box 54"/>
          <p:cNvSpPr txBox="1">
            <a:spLocks noChangeAspect="1" noChangeArrowheads="1"/>
          </p:cNvSpPr>
          <p:nvPr/>
        </p:nvSpPr>
        <p:spPr bwMode="auto">
          <a:xfrm>
            <a:off x="3276600" y="6248400"/>
            <a:ext cx="433132" cy="276999"/>
          </a:xfrm>
          <a:prstGeom prst="rect">
            <a:avLst/>
          </a:prstGeom>
          <a:noFill/>
          <a:ln w="9525">
            <a:noFill/>
            <a:prstDash val="sysDot"/>
            <a:miter lim="800000"/>
            <a:headEnd/>
            <a:tailEnd/>
          </a:ln>
        </p:spPr>
        <p:txBody>
          <a:bodyPr wrap="none">
            <a:spAutoFit/>
          </a:bodyPr>
          <a:lstStyle/>
          <a:p>
            <a:r>
              <a:rPr lang="en-US" sz="1200" dirty="0" smtClean="0">
                <a:latin typeface="Arial" charset="0"/>
              </a:rPr>
              <a:t>R</a:t>
            </a:r>
            <a:r>
              <a:rPr lang="en-US" sz="1200" baseline="-25000" dirty="0" smtClean="0">
                <a:latin typeface="Arial" charset="0"/>
              </a:rPr>
              <a:t>1,c</a:t>
            </a:r>
            <a:endParaRPr lang="en-US" sz="1200" baseline="-25000" dirty="0">
              <a:latin typeface="Arial" charset="0"/>
            </a:endParaRPr>
          </a:p>
        </p:txBody>
      </p:sp>
      <p:cxnSp>
        <p:nvCxnSpPr>
          <p:cNvPr id="23606" name="AutoShape 55"/>
          <p:cNvCxnSpPr>
            <a:cxnSpLocks noChangeAspect="1" noChangeShapeType="1"/>
            <a:stCxn id="23571" idx="4"/>
            <a:endCxn id="23604" idx="0"/>
          </p:cNvCxnSpPr>
          <p:nvPr/>
        </p:nvCxnSpPr>
        <p:spPr bwMode="auto">
          <a:xfrm>
            <a:off x="3046413" y="6029325"/>
            <a:ext cx="469900" cy="209550"/>
          </a:xfrm>
          <a:prstGeom prst="straightConnector1">
            <a:avLst/>
          </a:prstGeom>
          <a:noFill/>
          <a:ln w="28575">
            <a:solidFill>
              <a:schemeClr val="tx1"/>
            </a:solidFill>
            <a:round/>
            <a:headEnd/>
            <a:tailEnd type="triangle" w="med" len="med"/>
          </a:ln>
        </p:spPr>
      </p:cxnSp>
      <p:sp>
        <p:nvSpPr>
          <p:cNvPr id="23607" name="Text Box 56"/>
          <p:cNvSpPr txBox="1">
            <a:spLocks noChangeAspect="1" noChangeArrowheads="1"/>
          </p:cNvSpPr>
          <p:nvPr/>
        </p:nvSpPr>
        <p:spPr bwMode="auto">
          <a:xfrm>
            <a:off x="4767263" y="6365875"/>
            <a:ext cx="336550" cy="274638"/>
          </a:xfrm>
          <a:prstGeom prst="rect">
            <a:avLst/>
          </a:prstGeom>
          <a:noFill/>
          <a:ln w="9525">
            <a:noFill/>
            <a:miter lim="800000"/>
            <a:headEnd/>
            <a:tailEnd/>
          </a:ln>
        </p:spPr>
        <p:txBody>
          <a:bodyPr wrap="none">
            <a:spAutoFit/>
          </a:bodyPr>
          <a:lstStyle/>
          <a:p>
            <a:r>
              <a:rPr lang="en-US" sz="1200">
                <a:latin typeface="Arial" charset="0"/>
              </a:rPr>
              <a:t>…</a:t>
            </a:r>
          </a:p>
        </p:txBody>
      </p:sp>
      <p:sp>
        <p:nvSpPr>
          <p:cNvPr id="23608" name="Oval 57"/>
          <p:cNvSpPr>
            <a:spLocks noChangeAspect="1" noChangeArrowheads="1"/>
          </p:cNvSpPr>
          <p:nvPr/>
        </p:nvSpPr>
        <p:spPr bwMode="auto">
          <a:xfrm>
            <a:off x="5146675" y="6240463"/>
            <a:ext cx="406400" cy="361950"/>
          </a:xfrm>
          <a:prstGeom prst="ellipse">
            <a:avLst/>
          </a:prstGeom>
          <a:solidFill>
            <a:srgbClr val="C0C0C0"/>
          </a:solidFill>
          <a:ln w="28575">
            <a:solidFill>
              <a:schemeClr val="tx1"/>
            </a:solidFill>
            <a:round/>
            <a:headEnd/>
            <a:tailEnd/>
          </a:ln>
        </p:spPr>
        <p:txBody>
          <a:bodyPr wrap="none" anchor="ctr"/>
          <a:lstStyle/>
          <a:p>
            <a:pPr eaLnBrk="0" hangingPunct="0"/>
            <a:endParaRPr lang="en-US"/>
          </a:p>
        </p:txBody>
      </p:sp>
      <p:sp>
        <p:nvSpPr>
          <p:cNvPr id="23609" name="Text Box 58"/>
          <p:cNvSpPr txBox="1">
            <a:spLocks noChangeAspect="1" noChangeArrowheads="1"/>
          </p:cNvSpPr>
          <p:nvPr/>
        </p:nvSpPr>
        <p:spPr bwMode="auto">
          <a:xfrm>
            <a:off x="5180013" y="6248400"/>
            <a:ext cx="397866" cy="276999"/>
          </a:xfrm>
          <a:prstGeom prst="rect">
            <a:avLst/>
          </a:prstGeom>
          <a:noFill/>
          <a:ln w="9525">
            <a:noFill/>
            <a:prstDash val="sysDot"/>
            <a:miter lim="800000"/>
            <a:headEnd/>
            <a:tailEnd/>
          </a:ln>
        </p:spPr>
        <p:txBody>
          <a:bodyPr wrap="none">
            <a:spAutoFit/>
          </a:bodyPr>
          <a:lstStyle/>
          <a:p>
            <a:r>
              <a:rPr lang="en-US" sz="1200" dirty="0" err="1" smtClean="0">
                <a:latin typeface="Arial" charset="0"/>
              </a:rPr>
              <a:t>R</a:t>
            </a:r>
            <a:r>
              <a:rPr lang="en-US" sz="1200" baseline="-25000" dirty="0" err="1" smtClean="0">
                <a:latin typeface="Arial" charset="0"/>
              </a:rPr>
              <a:t>i,c</a:t>
            </a:r>
            <a:endParaRPr lang="en-US" sz="1200" baseline="-25000" dirty="0">
              <a:latin typeface="Arial" charset="0"/>
            </a:endParaRPr>
          </a:p>
        </p:txBody>
      </p:sp>
      <p:cxnSp>
        <p:nvCxnSpPr>
          <p:cNvPr id="23610" name="AutoShape 59"/>
          <p:cNvCxnSpPr>
            <a:cxnSpLocks noChangeAspect="1" noChangeShapeType="1"/>
            <a:stCxn id="23573" idx="4"/>
            <a:endCxn id="23608" idx="0"/>
          </p:cNvCxnSpPr>
          <p:nvPr/>
        </p:nvCxnSpPr>
        <p:spPr bwMode="auto">
          <a:xfrm>
            <a:off x="4851400" y="6029325"/>
            <a:ext cx="498475" cy="203200"/>
          </a:xfrm>
          <a:prstGeom prst="straightConnector1">
            <a:avLst/>
          </a:prstGeom>
          <a:noFill/>
          <a:ln w="28575">
            <a:solidFill>
              <a:schemeClr val="tx1"/>
            </a:solidFill>
            <a:round/>
            <a:headEnd/>
            <a:tailEnd type="triangle" w="med" len="med"/>
          </a:ln>
        </p:spPr>
      </p:cxnSp>
      <p:sp>
        <p:nvSpPr>
          <p:cNvPr id="23611" name="Oval 60"/>
          <p:cNvSpPr>
            <a:spLocks noChangeAspect="1" noChangeArrowheads="1"/>
          </p:cNvSpPr>
          <p:nvPr/>
        </p:nvSpPr>
        <p:spPr bwMode="auto">
          <a:xfrm>
            <a:off x="6989763" y="6248400"/>
            <a:ext cx="406400" cy="361950"/>
          </a:xfrm>
          <a:prstGeom prst="ellipse">
            <a:avLst/>
          </a:prstGeom>
          <a:solidFill>
            <a:srgbClr val="C0C0C0"/>
          </a:solidFill>
          <a:ln w="28575">
            <a:solidFill>
              <a:schemeClr val="tx1"/>
            </a:solidFill>
            <a:round/>
            <a:headEnd/>
            <a:tailEnd/>
          </a:ln>
        </p:spPr>
        <p:txBody>
          <a:bodyPr wrap="none" anchor="ctr"/>
          <a:lstStyle/>
          <a:p>
            <a:pPr eaLnBrk="0" hangingPunct="0"/>
            <a:endParaRPr lang="en-US"/>
          </a:p>
        </p:txBody>
      </p:sp>
      <p:cxnSp>
        <p:nvCxnSpPr>
          <p:cNvPr id="23612" name="AutoShape 61"/>
          <p:cNvCxnSpPr>
            <a:cxnSpLocks noChangeAspect="1" noChangeShapeType="1"/>
            <a:stCxn id="23574" idx="4"/>
            <a:endCxn id="23611" idx="0"/>
          </p:cNvCxnSpPr>
          <p:nvPr/>
        </p:nvCxnSpPr>
        <p:spPr bwMode="auto">
          <a:xfrm>
            <a:off x="6650038" y="6029325"/>
            <a:ext cx="542925" cy="209550"/>
          </a:xfrm>
          <a:prstGeom prst="straightConnector1">
            <a:avLst/>
          </a:prstGeom>
          <a:noFill/>
          <a:ln w="28575">
            <a:solidFill>
              <a:schemeClr val="tx1"/>
            </a:solidFill>
            <a:round/>
            <a:headEnd/>
            <a:tailEnd type="triangle" w="med" len="med"/>
          </a:ln>
        </p:spPr>
      </p:cxnSp>
      <p:sp>
        <p:nvSpPr>
          <p:cNvPr id="23613" name="Text Box 62"/>
          <p:cNvSpPr txBox="1">
            <a:spLocks noChangeAspect="1" noChangeArrowheads="1"/>
          </p:cNvSpPr>
          <p:nvPr/>
        </p:nvSpPr>
        <p:spPr bwMode="auto">
          <a:xfrm>
            <a:off x="6608763" y="6365875"/>
            <a:ext cx="336550" cy="274638"/>
          </a:xfrm>
          <a:prstGeom prst="rect">
            <a:avLst/>
          </a:prstGeom>
          <a:noFill/>
          <a:ln w="9525">
            <a:noFill/>
            <a:miter lim="800000"/>
            <a:headEnd/>
            <a:tailEnd/>
          </a:ln>
        </p:spPr>
        <p:txBody>
          <a:bodyPr wrap="none">
            <a:spAutoFit/>
          </a:bodyPr>
          <a:lstStyle/>
          <a:p>
            <a:r>
              <a:rPr lang="en-US" sz="1200">
                <a:latin typeface="Arial" charset="0"/>
              </a:rPr>
              <a:t>…</a:t>
            </a:r>
          </a:p>
        </p:txBody>
      </p:sp>
      <p:sp>
        <p:nvSpPr>
          <p:cNvPr id="23616" name="Text Box 65"/>
          <p:cNvSpPr txBox="1">
            <a:spLocks noChangeAspect="1" noChangeArrowheads="1"/>
          </p:cNvSpPr>
          <p:nvPr/>
        </p:nvSpPr>
        <p:spPr bwMode="auto">
          <a:xfrm>
            <a:off x="3492500" y="6380163"/>
            <a:ext cx="233363" cy="198437"/>
          </a:xfrm>
          <a:prstGeom prst="rect">
            <a:avLst/>
          </a:prstGeom>
          <a:noFill/>
          <a:ln w="9525">
            <a:noFill/>
            <a:miter lim="800000"/>
            <a:headEnd/>
            <a:tailEnd/>
          </a:ln>
        </p:spPr>
        <p:txBody>
          <a:bodyPr wrap="none">
            <a:spAutoFit/>
          </a:bodyPr>
          <a:lstStyle/>
          <a:p>
            <a:r>
              <a:rPr lang="en-US" sz="700">
                <a:latin typeface="Arial" charset="0"/>
              </a:rPr>
              <a:t>1</a:t>
            </a:r>
          </a:p>
        </p:txBody>
      </p:sp>
      <p:sp>
        <p:nvSpPr>
          <p:cNvPr id="23617" name="Text Box 66"/>
          <p:cNvSpPr txBox="1">
            <a:spLocks noChangeAspect="1" noChangeArrowheads="1"/>
          </p:cNvSpPr>
          <p:nvPr/>
        </p:nvSpPr>
        <p:spPr bwMode="auto">
          <a:xfrm>
            <a:off x="5334000" y="6477000"/>
            <a:ext cx="203200" cy="198438"/>
          </a:xfrm>
          <a:prstGeom prst="rect">
            <a:avLst/>
          </a:prstGeom>
          <a:noFill/>
          <a:ln w="9525">
            <a:noFill/>
            <a:miter lim="800000"/>
            <a:headEnd/>
            <a:tailEnd/>
          </a:ln>
        </p:spPr>
        <p:txBody>
          <a:bodyPr wrap="none">
            <a:spAutoFit/>
          </a:bodyPr>
          <a:lstStyle/>
          <a:p>
            <a:r>
              <a:rPr lang="en-US" sz="700">
                <a:latin typeface="Arial" charset="0"/>
              </a:rPr>
              <a:t>i</a:t>
            </a:r>
          </a:p>
        </p:txBody>
      </p:sp>
      <p:sp>
        <p:nvSpPr>
          <p:cNvPr id="23618" name="Text Box 67"/>
          <p:cNvSpPr txBox="1">
            <a:spLocks noChangeAspect="1" noChangeArrowheads="1"/>
          </p:cNvSpPr>
          <p:nvPr/>
        </p:nvSpPr>
        <p:spPr bwMode="auto">
          <a:xfrm>
            <a:off x="7237413" y="6451600"/>
            <a:ext cx="233362" cy="198438"/>
          </a:xfrm>
          <a:prstGeom prst="rect">
            <a:avLst/>
          </a:prstGeom>
          <a:noFill/>
          <a:ln w="9525">
            <a:noFill/>
            <a:miter lim="800000"/>
            <a:headEnd/>
            <a:tailEnd/>
          </a:ln>
        </p:spPr>
        <p:txBody>
          <a:bodyPr wrap="none">
            <a:spAutoFit/>
          </a:bodyPr>
          <a:lstStyle/>
          <a:p>
            <a:r>
              <a:rPr lang="en-US" sz="700">
                <a:latin typeface="Arial" charset="0"/>
              </a:rPr>
              <a:t>n</a:t>
            </a:r>
          </a:p>
        </p:txBody>
      </p:sp>
      <p:cxnSp>
        <p:nvCxnSpPr>
          <p:cNvPr id="23619" name="AutoShape 68"/>
          <p:cNvCxnSpPr>
            <a:cxnSpLocks noChangeAspect="1" noChangeShapeType="1"/>
          </p:cNvCxnSpPr>
          <p:nvPr/>
        </p:nvCxnSpPr>
        <p:spPr bwMode="auto">
          <a:xfrm>
            <a:off x="2895600" y="3586163"/>
            <a:ext cx="646113" cy="1587"/>
          </a:xfrm>
          <a:prstGeom prst="straightConnector1">
            <a:avLst/>
          </a:prstGeom>
          <a:noFill/>
          <a:ln w="28575">
            <a:solidFill>
              <a:schemeClr val="tx1"/>
            </a:solidFill>
            <a:round/>
            <a:headEnd/>
            <a:tailEnd type="triangle" w="med" len="med"/>
          </a:ln>
        </p:spPr>
      </p:cxnSp>
      <p:cxnSp>
        <p:nvCxnSpPr>
          <p:cNvPr id="23620" name="AutoShape 69"/>
          <p:cNvCxnSpPr>
            <a:cxnSpLocks noChangeAspect="1" noChangeShapeType="1"/>
          </p:cNvCxnSpPr>
          <p:nvPr/>
        </p:nvCxnSpPr>
        <p:spPr bwMode="auto">
          <a:xfrm>
            <a:off x="3846513" y="3586163"/>
            <a:ext cx="415925" cy="0"/>
          </a:xfrm>
          <a:prstGeom prst="straightConnector1">
            <a:avLst/>
          </a:prstGeom>
          <a:noFill/>
          <a:ln w="28575">
            <a:solidFill>
              <a:schemeClr val="tx1"/>
            </a:solidFill>
            <a:round/>
            <a:headEnd/>
            <a:tailEnd type="triangle" w="med" len="med"/>
          </a:ln>
        </p:spPr>
      </p:cxnSp>
      <p:sp>
        <p:nvSpPr>
          <p:cNvPr id="23621" name="Text Box 70"/>
          <p:cNvSpPr txBox="1">
            <a:spLocks noChangeAspect="1" noChangeArrowheads="1"/>
          </p:cNvSpPr>
          <p:nvPr/>
        </p:nvSpPr>
        <p:spPr bwMode="auto">
          <a:xfrm>
            <a:off x="3535363" y="3502025"/>
            <a:ext cx="336550" cy="274638"/>
          </a:xfrm>
          <a:prstGeom prst="rect">
            <a:avLst/>
          </a:prstGeom>
          <a:noFill/>
          <a:ln w="9525">
            <a:noFill/>
            <a:miter lim="800000"/>
            <a:headEnd/>
            <a:tailEnd/>
          </a:ln>
        </p:spPr>
        <p:txBody>
          <a:bodyPr wrap="none">
            <a:spAutoFit/>
          </a:bodyPr>
          <a:lstStyle/>
          <a:p>
            <a:r>
              <a:rPr lang="en-US" sz="1200">
                <a:latin typeface="Arial" charset="0"/>
              </a:rPr>
              <a:t>…</a:t>
            </a:r>
          </a:p>
        </p:txBody>
      </p:sp>
      <p:cxnSp>
        <p:nvCxnSpPr>
          <p:cNvPr id="23622" name="AutoShape 71"/>
          <p:cNvCxnSpPr>
            <a:cxnSpLocks noChangeAspect="1" noChangeShapeType="1"/>
          </p:cNvCxnSpPr>
          <p:nvPr/>
        </p:nvCxnSpPr>
        <p:spPr bwMode="auto">
          <a:xfrm>
            <a:off x="2895600" y="4729163"/>
            <a:ext cx="646113" cy="0"/>
          </a:xfrm>
          <a:prstGeom prst="straightConnector1">
            <a:avLst/>
          </a:prstGeom>
          <a:noFill/>
          <a:ln w="28575">
            <a:solidFill>
              <a:schemeClr val="tx1"/>
            </a:solidFill>
            <a:round/>
            <a:headEnd/>
            <a:tailEnd type="triangle" w="med" len="med"/>
          </a:ln>
        </p:spPr>
      </p:cxnSp>
      <p:cxnSp>
        <p:nvCxnSpPr>
          <p:cNvPr id="23623" name="AutoShape 72"/>
          <p:cNvCxnSpPr>
            <a:cxnSpLocks noChangeAspect="1" noChangeShapeType="1"/>
          </p:cNvCxnSpPr>
          <p:nvPr/>
        </p:nvCxnSpPr>
        <p:spPr bwMode="auto">
          <a:xfrm>
            <a:off x="3846513" y="4729163"/>
            <a:ext cx="415925" cy="0"/>
          </a:xfrm>
          <a:prstGeom prst="straightConnector1">
            <a:avLst/>
          </a:prstGeom>
          <a:noFill/>
          <a:ln w="28575">
            <a:solidFill>
              <a:schemeClr val="tx1"/>
            </a:solidFill>
            <a:round/>
            <a:headEnd/>
            <a:tailEnd type="triangle" w="med" len="med"/>
          </a:ln>
        </p:spPr>
      </p:cxnSp>
      <p:sp>
        <p:nvSpPr>
          <p:cNvPr id="23624" name="Text Box 73"/>
          <p:cNvSpPr txBox="1">
            <a:spLocks noChangeAspect="1" noChangeArrowheads="1"/>
          </p:cNvSpPr>
          <p:nvPr/>
        </p:nvSpPr>
        <p:spPr bwMode="auto">
          <a:xfrm>
            <a:off x="3535363" y="4645025"/>
            <a:ext cx="336550" cy="274638"/>
          </a:xfrm>
          <a:prstGeom prst="rect">
            <a:avLst/>
          </a:prstGeom>
          <a:noFill/>
          <a:ln w="9525">
            <a:noFill/>
            <a:miter lim="800000"/>
            <a:headEnd/>
            <a:tailEnd/>
          </a:ln>
        </p:spPr>
        <p:txBody>
          <a:bodyPr wrap="none">
            <a:spAutoFit/>
          </a:bodyPr>
          <a:lstStyle/>
          <a:p>
            <a:r>
              <a:rPr lang="en-US" sz="1200">
                <a:latin typeface="Arial" charset="0"/>
              </a:rPr>
              <a:t>…</a:t>
            </a:r>
          </a:p>
        </p:txBody>
      </p:sp>
      <p:sp>
        <p:nvSpPr>
          <p:cNvPr id="23626" name="Rectangle 2"/>
          <p:cNvSpPr>
            <a:spLocks noChangeArrowheads="1"/>
          </p:cNvSpPr>
          <p:nvPr/>
        </p:nvSpPr>
        <p:spPr bwMode="auto">
          <a:xfrm>
            <a:off x="1066800" y="747713"/>
            <a:ext cx="7793038" cy="700087"/>
          </a:xfrm>
          <a:prstGeom prst="rect">
            <a:avLst/>
          </a:prstGeom>
          <a:noFill/>
          <a:ln w="9525">
            <a:noFill/>
            <a:miter lim="800000"/>
            <a:headEnd/>
            <a:tailEnd/>
          </a:ln>
        </p:spPr>
        <p:txBody>
          <a:bodyPr anchor="b"/>
          <a:lstStyle/>
          <a:p>
            <a:r>
              <a:rPr lang="en-US" sz="4000" dirty="0">
                <a:solidFill>
                  <a:schemeClr val="tx2"/>
                </a:solidFill>
              </a:rPr>
              <a:t>Forward-Backward Computation of Posterior Probabilities</a:t>
            </a:r>
          </a:p>
        </p:txBody>
      </p:sp>
      <p:sp>
        <p:nvSpPr>
          <p:cNvPr id="75" name="Slide Number Placeholder 74"/>
          <p:cNvSpPr>
            <a:spLocks noGrp="1"/>
          </p:cNvSpPr>
          <p:nvPr>
            <p:ph type="sldNum" sz="quarter" idx="12"/>
          </p:nvPr>
        </p:nvSpPr>
        <p:spPr>
          <a:xfrm>
            <a:off x="8001000" y="6243638"/>
            <a:ext cx="946150" cy="457200"/>
          </a:xfrm>
        </p:spPr>
        <p:txBody>
          <a:bodyPr/>
          <a:lstStyle/>
          <a:p>
            <a:pPr>
              <a:defRPr/>
            </a:pPr>
            <a:fld id="{193C4F32-5F53-4DA8-A041-9089F3E61399}" type="slidenum">
              <a:rPr lang="en-US" smtClean="0"/>
              <a:pPr>
                <a:defRPr/>
              </a:pPr>
              <a:t>61</a:t>
            </a:fld>
            <a:endParaRPr lang="en-US" dirty="0"/>
          </a:p>
        </p:txBody>
      </p:sp>
      <p:sp>
        <p:nvSpPr>
          <p:cNvPr id="77" name="Text Box 64"/>
          <p:cNvSpPr txBox="1">
            <a:spLocks noChangeAspect="1" noChangeArrowheads="1"/>
          </p:cNvSpPr>
          <p:nvPr/>
        </p:nvSpPr>
        <p:spPr bwMode="auto">
          <a:xfrm>
            <a:off x="7010400" y="6324600"/>
            <a:ext cx="430213" cy="274638"/>
          </a:xfrm>
          <a:prstGeom prst="rect">
            <a:avLst/>
          </a:prstGeom>
          <a:noFill/>
          <a:ln w="9525">
            <a:noFill/>
            <a:prstDash val="sysDot"/>
            <a:miter lim="800000"/>
            <a:headEnd/>
            <a:tailEnd/>
          </a:ln>
        </p:spPr>
        <p:txBody>
          <a:bodyPr wrap="none">
            <a:spAutoFit/>
          </a:bodyPr>
          <a:lstStyle/>
          <a:p>
            <a:r>
              <a:rPr lang="en-US" sz="1200" dirty="0" err="1">
                <a:latin typeface="Arial" charset="0"/>
              </a:rPr>
              <a:t>R</a:t>
            </a:r>
            <a:r>
              <a:rPr lang="en-US" sz="1200" baseline="-25000" dirty="0" err="1">
                <a:latin typeface="Arial" charset="0"/>
              </a:rPr>
              <a:t>n,c</a:t>
            </a:r>
            <a:endParaRPr lang="en-US" sz="1200" baseline="-25000" dirty="0">
              <a:latin typeface="Arial" charset="0"/>
            </a:endParaRPr>
          </a:p>
        </p:txBody>
      </p:sp>
      <p:sp>
        <p:nvSpPr>
          <p:cNvPr id="78" name="Text Box 63"/>
          <p:cNvSpPr txBox="1">
            <a:spLocks noChangeAspect="1" noChangeArrowheads="1"/>
          </p:cNvSpPr>
          <p:nvPr/>
        </p:nvSpPr>
        <p:spPr bwMode="auto">
          <a:xfrm>
            <a:off x="6019800" y="6324600"/>
            <a:ext cx="436563" cy="274638"/>
          </a:xfrm>
          <a:prstGeom prst="rect">
            <a:avLst/>
          </a:prstGeom>
          <a:noFill/>
          <a:ln w="9525">
            <a:noFill/>
            <a:prstDash val="sysDot"/>
            <a:miter lim="800000"/>
            <a:headEnd/>
            <a:tailEnd/>
          </a:ln>
        </p:spPr>
        <p:txBody>
          <a:bodyPr wrap="none">
            <a:spAutoFit/>
          </a:bodyPr>
          <a:lstStyle/>
          <a:p>
            <a:r>
              <a:rPr lang="en-US" sz="1200" dirty="0">
                <a:latin typeface="Arial" charset="0"/>
              </a:rPr>
              <a:t>R</a:t>
            </a:r>
            <a:r>
              <a:rPr lang="en-US" sz="1200" baseline="-25000" dirty="0">
                <a:latin typeface="Arial" charset="0"/>
              </a:rPr>
              <a:t>n,1</a:t>
            </a:r>
          </a:p>
        </p:txBody>
      </p:sp>
      <p:graphicFrame>
        <p:nvGraphicFramePr>
          <p:cNvPr id="2" name="Object 4"/>
          <p:cNvGraphicFramePr>
            <a:graphicFrameLocks noChangeAspect="1"/>
          </p:cNvGraphicFramePr>
          <p:nvPr/>
        </p:nvGraphicFramePr>
        <p:xfrm>
          <a:off x="709613" y="2252663"/>
          <a:ext cx="7423150" cy="723900"/>
        </p:xfrm>
        <a:graphic>
          <a:graphicData uri="http://schemas.openxmlformats.org/presentationml/2006/ole">
            <p:oleObj spid="_x0000_s23557" name="Equation" r:id="rId5" imgW="3327120" imgH="304560" progId="Equation.3">
              <p:embed/>
            </p:oleObj>
          </a:graphicData>
        </a:graphic>
      </p:graphicFrame>
      <p:pic>
        <p:nvPicPr>
          <p:cNvPr id="76" name="Kennedy_V3.pptx505.wav">
            <a:hlinkClick r:id="" action="ppaction://media"/>
          </p:cNvPr>
          <p:cNvPicPr>
            <a:picLocks noRot="1" noChangeAspect="1"/>
          </p:cNvPicPr>
          <p:nvPr>
            <a:audioFile r:link="rId2"/>
          </p:nvPr>
        </p:nvPicPr>
        <p:blipFill>
          <a:blip r:embed="rId6" cstate="print"/>
          <a:stretch>
            <a:fillRect/>
          </a:stretch>
        </p:blipFill>
        <p:spPr>
          <a:xfrm>
            <a:off x="8696325" y="6410325"/>
            <a:ext cx="304800" cy="304800"/>
          </a:xfrm>
          <a:prstGeom prst="rect">
            <a:avLst/>
          </a:prstGeom>
        </p:spPr>
      </p:pic>
    </p:spTree>
  </p:cSld>
  <p:clrMapOvr>
    <a:masterClrMapping/>
  </p:clrMapOvr>
  <p:transition advTm="151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6"/>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5" name="Rectangle 2"/>
          <p:cNvSpPr>
            <a:spLocks noGrp="1" noChangeArrowheads="1"/>
          </p:cNvSpPr>
          <p:nvPr>
            <p:ph type="title" idx="4294967295"/>
          </p:nvPr>
        </p:nvSpPr>
        <p:spPr>
          <a:xfrm>
            <a:off x="1350963" y="228600"/>
            <a:ext cx="7793037" cy="1295400"/>
          </a:xfrm>
        </p:spPr>
        <p:txBody>
          <a:bodyPr/>
          <a:lstStyle/>
          <a:p>
            <a:pPr eaLnBrk="1" hangingPunct="1"/>
            <a:r>
              <a:rPr lang="en-US" dirty="0" smtClean="0">
                <a:solidFill>
                  <a:schemeClr val="folHlink"/>
                </a:solidFill>
              </a:rPr>
              <a:t>Multilocus Genotyping-</a:t>
            </a:r>
            <a:br>
              <a:rPr lang="en-US" dirty="0" smtClean="0">
                <a:solidFill>
                  <a:schemeClr val="folHlink"/>
                </a:solidFill>
              </a:rPr>
            </a:br>
            <a:r>
              <a:rPr lang="en-US" dirty="0" smtClean="0">
                <a:solidFill>
                  <a:schemeClr val="folHlink"/>
                </a:solidFill>
              </a:rPr>
              <a:t>Runtime</a:t>
            </a:r>
          </a:p>
        </p:txBody>
      </p:sp>
      <p:sp>
        <p:nvSpPr>
          <p:cNvPr id="25606" name="Rectangle 3"/>
          <p:cNvSpPr>
            <a:spLocks noChangeArrowheads="1"/>
          </p:cNvSpPr>
          <p:nvPr/>
        </p:nvSpPr>
        <p:spPr bwMode="auto">
          <a:xfrm>
            <a:off x="228600" y="1981200"/>
            <a:ext cx="8686800" cy="1676400"/>
          </a:xfrm>
          <a:prstGeom prst="rect">
            <a:avLst/>
          </a:prstGeom>
          <a:noFill/>
          <a:ln w="9525">
            <a:noFill/>
            <a:miter lim="800000"/>
            <a:headEnd/>
            <a:tailEnd/>
          </a:ln>
        </p:spPr>
        <p:txBody>
          <a:bodyPr/>
          <a:lstStyle/>
          <a:p>
            <a:pPr marL="342900" indent="-342900" eaLnBrk="0" hangingPunct="0">
              <a:spcBef>
                <a:spcPct val="20000"/>
              </a:spcBef>
              <a:buClr>
                <a:schemeClr val="folHlink"/>
              </a:buClr>
              <a:buSzPct val="60000"/>
              <a:buFont typeface="Wingdings" pitchFamily="2" charset="2"/>
              <a:buChar char="n"/>
            </a:pPr>
            <a:r>
              <a:rPr lang="en-US" sz="2400" dirty="0"/>
              <a:t>Direct implementation gives </a:t>
            </a:r>
            <a:r>
              <a:rPr lang="en-US" sz="2400" dirty="0" smtClean="0"/>
              <a:t>O(m+nk</a:t>
            </a:r>
            <a:r>
              <a:rPr lang="en-US" sz="2400" baseline="30000" dirty="0" smtClean="0"/>
              <a:t>4</a:t>
            </a:r>
            <a:r>
              <a:rPr lang="en-US" sz="2400" dirty="0"/>
              <a:t>) time:</a:t>
            </a:r>
          </a:p>
          <a:p>
            <a:pPr marL="742950" lvl="1" indent="-285750" eaLnBrk="0" hangingPunct="0">
              <a:spcBef>
                <a:spcPct val="20000"/>
              </a:spcBef>
              <a:buClr>
                <a:schemeClr val="hlink"/>
              </a:buClr>
              <a:buSzPct val="55000"/>
              <a:buFont typeface="Wingdings" pitchFamily="2" charset="2"/>
              <a:buChar char="n"/>
            </a:pPr>
            <a:r>
              <a:rPr lang="en-US" sz="2000" dirty="0"/>
              <a:t>m = number of reads</a:t>
            </a:r>
          </a:p>
          <a:p>
            <a:pPr marL="742950" lvl="1" indent="-285750" eaLnBrk="0" hangingPunct="0">
              <a:spcBef>
                <a:spcPct val="20000"/>
              </a:spcBef>
              <a:buClr>
                <a:schemeClr val="hlink"/>
              </a:buClr>
              <a:buSzPct val="55000"/>
              <a:buFont typeface="Wingdings" pitchFamily="2" charset="2"/>
              <a:buChar char="n"/>
            </a:pPr>
            <a:r>
              <a:rPr lang="en-US" sz="2000" dirty="0"/>
              <a:t>n = number of SNPs</a:t>
            </a:r>
          </a:p>
          <a:p>
            <a:pPr marL="742950" lvl="1" indent="-285750" eaLnBrk="0" hangingPunct="0">
              <a:spcBef>
                <a:spcPct val="20000"/>
              </a:spcBef>
              <a:buClr>
                <a:schemeClr val="hlink"/>
              </a:buClr>
              <a:buSzPct val="55000"/>
              <a:buFont typeface="Wingdings" pitchFamily="2" charset="2"/>
              <a:buChar char="n"/>
            </a:pPr>
            <a:r>
              <a:rPr lang="en-US" sz="2000" dirty="0" smtClean="0"/>
              <a:t>k </a:t>
            </a:r>
            <a:r>
              <a:rPr lang="en-US" sz="2000" dirty="0"/>
              <a:t>= number of founder haplotypes in HMMs</a:t>
            </a:r>
          </a:p>
          <a:p>
            <a:pPr marL="342900" indent="-342900" eaLnBrk="0" hangingPunct="0">
              <a:spcBef>
                <a:spcPct val="20000"/>
              </a:spcBef>
              <a:buClr>
                <a:schemeClr val="folHlink"/>
              </a:buClr>
              <a:buSzPct val="60000"/>
              <a:buFont typeface="Wingdings" pitchFamily="2" charset="2"/>
              <a:buChar char="n"/>
            </a:pPr>
            <a:r>
              <a:rPr lang="en-US" sz="2400" dirty="0"/>
              <a:t>Runtime reduced to </a:t>
            </a:r>
            <a:r>
              <a:rPr lang="en-US" sz="2400" b="1" dirty="0" smtClean="0">
                <a:solidFill>
                  <a:schemeClr val="hlink"/>
                </a:solidFill>
              </a:rPr>
              <a:t>O(m+nk</a:t>
            </a:r>
            <a:r>
              <a:rPr lang="en-US" sz="2400" b="1" baseline="30000" dirty="0" smtClean="0">
                <a:solidFill>
                  <a:schemeClr val="hlink"/>
                </a:solidFill>
              </a:rPr>
              <a:t>3</a:t>
            </a:r>
            <a:r>
              <a:rPr lang="en-US" sz="2400" b="1" dirty="0">
                <a:solidFill>
                  <a:schemeClr val="hlink"/>
                </a:solidFill>
              </a:rPr>
              <a:t>)</a:t>
            </a:r>
            <a:r>
              <a:rPr lang="en-US" sz="2400" dirty="0"/>
              <a:t> by reusing common terms:</a:t>
            </a:r>
          </a:p>
          <a:p>
            <a:pPr marL="342900" indent="-342900" eaLnBrk="0" hangingPunct="0">
              <a:spcBef>
                <a:spcPct val="20000"/>
              </a:spcBef>
              <a:buClr>
                <a:schemeClr val="folHlink"/>
              </a:buClr>
              <a:buSzPct val="60000"/>
              <a:buFont typeface="Wingdings" pitchFamily="2" charset="2"/>
              <a:buChar char="n"/>
            </a:pPr>
            <a:endParaRPr lang="en-US" sz="2400" dirty="0"/>
          </a:p>
          <a:p>
            <a:pPr marL="342900" indent="-342900" eaLnBrk="0" hangingPunct="0">
              <a:spcBef>
                <a:spcPct val="20000"/>
              </a:spcBef>
              <a:buClr>
                <a:schemeClr val="folHlink"/>
              </a:buClr>
              <a:buSzPct val="60000"/>
              <a:buFont typeface="Wingdings" pitchFamily="2" charset="2"/>
              <a:buChar char="n"/>
            </a:pPr>
            <a:endParaRPr lang="en-US" sz="2400" dirty="0"/>
          </a:p>
          <a:p>
            <a:pPr marL="342900" indent="-342900" eaLnBrk="0" hangingPunct="0">
              <a:spcBef>
                <a:spcPct val="20000"/>
              </a:spcBef>
              <a:buClr>
                <a:schemeClr val="folHlink"/>
              </a:buClr>
              <a:buSzPct val="60000"/>
              <a:buFont typeface="Wingdings" pitchFamily="2" charset="2"/>
              <a:buNone/>
            </a:pPr>
            <a:r>
              <a:rPr lang="en-US" sz="2400" dirty="0"/>
              <a:t>where </a:t>
            </a:r>
          </a:p>
        </p:txBody>
      </p:sp>
      <p:graphicFrame>
        <p:nvGraphicFramePr>
          <p:cNvPr id="25602" name="Object 5"/>
          <p:cNvGraphicFramePr>
            <a:graphicFrameLocks noChangeAspect="1"/>
          </p:cNvGraphicFramePr>
          <p:nvPr/>
        </p:nvGraphicFramePr>
        <p:xfrm>
          <a:off x="1330325" y="5029200"/>
          <a:ext cx="5037138" cy="931863"/>
        </p:xfrm>
        <a:graphic>
          <a:graphicData uri="http://schemas.openxmlformats.org/presentationml/2006/ole">
            <p:oleObj spid="_x0000_s25602" name="Equation" r:id="rId5" imgW="2286000" imgH="457200" progId="Equation.3">
              <p:embed/>
            </p:oleObj>
          </a:graphicData>
        </a:graphic>
      </p:graphicFrame>
      <p:graphicFrame>
        <p:nvGraphicFramePr>
          <p:cNvPr id="25603" name="Object 6"/>
          <p:cNvGraphicFramePr>
            <a:graphicFrameLocks noChangeAspect="1"/>
          </p:cNvGraphicFramePr>
          <p:nvPr/>
        </p:nvGraphicFramePr>
        <p:xfrm>
          <a:off x="1331913" y="3956050"/>
          <a:ext cx="3792537" cy="920750"/>
        </p:xfrm>
        <a:graphic>
          <a:graphicData uri="http://schemas.openxmlformats.org/presentationml/2006/ole">
            <p:oleObj spid="_x0000_s25603" name="Equation" r:id="rId6" imgW="1777680" imgH="457200" progId="Equation.3">
              <p:embed/>
            </p:oleObj>
          </a:graphicData>
        </a:graphic>
      </p:graphicFrame>
      <p:graphicFrame>
        <p:nvGraphicFramePr>
          <p:cNvPr id="25604" name="Object 4"/>
          <p:cNvGraphicFramePr>
            <a:graphicFrameLocks noChangeAspect="1"/>
          </p:cNvGraphicFramePr>
          <p:nvPr/>
        </p:nvGraphicFramePr>
        <p:xfrm>
          <a:off x="1014413" y="6007100"/>
          <a:ext cx="7573962" cy="850900"/>
        </p:xfrm>
        <a:graphic>
          <a:graphicData uri="http://schemas.openxmlformats.org/presentationml/2006/ole">
            <p:oleObj spid="_x0000_s25604" name="Equation" r:id="rId7" imgW="3492360" imgH="368280" progId="Equation.3">
              <p:embed/>
            </p:oleObj>
          </a:graphicData>
        </a:graphic>
      </p:graphicFrame>
      <p:sp>
        <p:nvSpPr>
          <p:cNvPr id="25608" name="Right Arrow 3">
            <a:hlinkClick r:id="rId8" action="ppaction://hlinksldjump"/>
          </p:cNvPr>
          <p:cNvSpPr>
            <a:spLocks noChangeArrowheads="1"/>
          </p:cNvSpPr>
          <p:nvPr/>
        </p:nvSpPr>
        <p:spPr bwMode="auto">
          <a:xfrm>
            <a:off x="6705600" y="2209800"/>
            <a:ext cx="304800" cy="76200"/>
          </a:xfrm>
          <a:prstGeom prst="rightArrow">
            <a:avLst>
              <a:gd name="adj1" fmla="val 50000"/>
              <a:gd name="adj2" fmla="val 33333"/>
            </a:avLst>
          </a:prstGeom>
          <a:solidFill>
            <a:schemeClr val="tx1">
              <a:alpha val="15000"/>
            </a:schemeClr>
          </a:solidFill>
          <a:ln w="9525" algn="ctr">
            <a:solidFill>
              <a:schemeClr val="tx1">
                <a:alpha val="11000"/>
              </a:schemeClr>
            </a:solidFill>
            <a:round/>
            <a:headEnd/>
            <a:tailEnd/>
          </a:ln>
        </p:spPr>
        <p:txBody>
          <a:bodyPr/>
          <a:lstStyle/>
          <a:p>
            <a:pPr eaLnBrk="0" hangingPunct="0"/>
            <a:endParaRPr lang="en-US" sz="1800"/>
          </a:p>
        </p:txBody>
      </p:sp>
      <p:sp>
        <p:nvSpPr>
          <p:cNvPr id="8" name="Slide Number Placeholder 7"/>
          <p:cNvSpPr>
            <a:spLocks noGrp="1"/>
          </p:cNvSpPr>
          <p:nvPr>
            <p:ph type="sldNum" sz="quarter" idx="12"/>
          </p:nvPr>
        </p:nvSpPr>
        <p:spPr/>
        <p:txBody>
          <a:bodyPr/>
          <a:lstStyle/>
          <a:p>
            <a:pPr>
              <a:defRPr/>
            </a:pPr>
            <a:fld id="{193C4F32-5F53-4DA8-A041-9089F3E61399}" type="slidenum">
              <a:rPr lang="en-US" smtClean="0"/>
              <a:pPr>
                <a:defRPr/>
              </a:pPr>
              <a:t>62</a:t>
            </a:fld>
            <a:endParaRPr lang="en-US"/>
          </a:p>
        </p:txBody>
      </p:sp>
      <p:pic>
        <p:nvPicPr>
          <p:cNvPr id="9" name="Kennedy_V3.pptx507.wav">
            <a:hlinkClick r:id="" action="ppaction://media"/>
          </p:cNvPr>
          <p:cNvPicPr>
            <a:picLocks noRot="1" noChangeAspect="1"/>
          </p:cNvPicPr>
          <p:nvPr>
            <a:audioFile r:link="rId2"/>
          </p:nvPr>
        </p:nvPicPr>
        <p:blipFill>
          <a:blip r:embed="rId9" cstate="print"/>
          <a:stretch>
            <a:fillRect/>
          </a:stretch>
        </p:blipFill>
        <p:spPr>
          <a:xfrm>
            <a:off x="8696325" y="6410325"/>
            <a:ext cx="304800" cy="304800"/>
          </a:xfrm>
          <a:prstGeom prst="rect">
            <a:avLst/>
          </a:prstGeom>
        </p:spPr>
      </p:pic>
    </p:spTree>
  </p:cSld>
  <p:clrMapOvr>
    <a:masterClrMapping/>
  </p:clrMapOvr>
  <p:transition advTm="3890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1150938" y="914400"/>
            <a:ext cx="7793037" cy="762000"/>
          </a:xfrm>
        </p:spPr>
        <p:txBody>
          <a:bodyPr/>
          <a:lstStyle/>
          <a:p>
            <a:r>
              <a:rPr lang="en-US" sz="3600" smtClean="0">
                <a:solidFill>
                  <a:schemeClr val="folHlink"/>
                </a:solidFill>
              </a:rPr>
              <a:t>Low Coverage Genotyping-</a:t>
            </a:r>
            <a:br>
              <a:rPr lang="en-US" sz="3600" smtClean="0">
                <a:solidFill>
                  <a:schemeClr val="folHlink"/>
                </a:solidFill>
              </a:rPr>
            </a:br>
            <a:r>
              <a:rPr lang="en-US" sz="3600" smtClean="0">
                <a:solidFill>
                  <a:schemeClr val="folHlink"/>
                </a:solidFill>
              </a:rPr>
              <a:t>Experimental Results- Setup</a:t>
            </a:r>
          </a:p>
        </p:txBody>
      </p:sp>
      <p:sp>
        <p:nvSpPr>
          <p:cNvPr id="174083" name="Rectangle 3"/>
          <p:cNvSpPr>
            <a:spLocks noGrp="1" noChangeArrowheads="1"/>
          </p:cNvSpPr>
          <p:nvPr>
            <p:ph idx="1"/>
          </p:nvPr>
        </p:nvSpPr>
        <p:spPr>
          <a:xfrm>
            <a:off x="457200" y="1981200"/>
            <a:ext cx="8534400" cy="4572000"/>
          </a:xfrm>
        </p:spPr>
        <p:txBody>
          <a:bodyPr/>
          <a:lstStyle/>
          <a:p>
            <a:pPr>
              <a:lnSpc>
                <a:spcPct val="90000"/>
              </a:lnSpc>
            </a:pPr>
            <a:r>
              <a:rPr lang="en-US" sz="2800" dirty="0" smtClean="0"/>
              <a:t>Subset of James Watson’s 454 reads</a:t>
            </a:r>
          </a:p>
          <a:p>
            <a:pPr lvl="1">
              <a:lnSpc>
                <a:spcPct val="90000"/>
              </a:lnSpc>
            </a:pPr>
            <a:r>
              <a:rPr lang="en-US" sz="2400" dirty="0" smtClean="0"/>
              <a:t>74.4M of 106.5M reads </a:t>
            </a:r>
          </a:p>
          <a:p>
            <a:pPr lvl="2">
              <a:lnSpc>
                <a:spcPct val="90000"/>
              </a:lnSpc>
            </a:pPr>
            <a:r>
              <a:rPr lang="en-US" sz="2000" dirty="0" smtClean="0"/>
              <a:t>265 </a:t>
            </a:r>
            <a:r>
              <a:rPr lang="en-US" sz="2000" dirty="0" err="1" smtClean="0"/>
              <a:t>bp</a:t>
            </a:r>
            <a:r>
              <a:rPr lang="en-US" sz="2000" dirty="0" smtClean="0"/>
              <a:t>/read</a:t>
            </a:r>
          </a:p>
          <a:p>
            <a:pPr lvl="2">
              <a:lnSpc>
                <a:spcPct val="90000"/>
              </a:lnSpc>
            </a:pPr>
            <a:r>
              <a:rPr lang="en-US" sz="2000" dirty="0" err="1" smtClean="0"/>
              <a:t>avg</a:t>
            </a:r>
            <a:r>
              <a:rPr lang="en-US" sz="2000" dirty="0" smtClean="0"/>
              <a:t> coverage: 5.64X</a:t>
            </a:r>
          </a:p>
          <a:p>
            <a:pPr lvl="1">
              <a:lnSpc>
                <a:spcPct val="90000"/>
              </a:lnSpc>
            </a:pPr>
            <a:r>
              <a:rPr lang="en-US" sz="2400" dirty="0" smtClean="0"/>
              <a:t>Quality scores included </a:t>
            </a:r>
          </a:p>
          <a:p>
            <a:pPr lvl="1">
              <a:lnSpc>
                <a:spcPct val="90000"/>
              </a:lnSpc>
            </a:pPr>
            <a:r>
              <a:rPr lang="en-US" sz="2400" dirty="0" smtClean="0"/>
              <a:t>Reads mapped on human genome build 36.3 using the </a:t>
            </a:r>
            <a:r>
              <a:rPr lang="en-US" sz="2400" dirty="0" err="1" smtClean="0"/>
              <a:t>nucmer</a:t>
            </a:r>
            <a:r>
              <a:rPr lang="en-US" sz="2400" dirty="0" smtClean="0"/>
              <a:t> tool of the </a:t>
            </a:r>
            <a:r>
              <a:rPr lang="en-US" sz="2400" dirty="0" err="1" smtClean="0"/>
              <a:t>MUMmer</a:t>
            </a:r>
            <a:r>
              <a:rPr lang="en-US" sz="2400" dirty="0" smtClean="0"/>
              <a:t> package [Kurtz et al 04]</a:t>
            </a:r>
          </a:p>
          <a:p>
            <a:pPr lvl="1">
              <a:lnSpc>
                <a:spcPct val="90000"/>
              </a:lnSpc>
            </a:pPr>
            <a:r>
              <a:rPr lang="en-US" sz="2400" dirty="0" smtClean="0"/>
              <a:t>Estimated mapping error rates:</a:t>
            </a:r>
          </a:p>
          <a:p>
            <a:pPr lvl="2">
              <a:lnSpc>
                <a:spcPct val="90000"/>
              </a:lnSpc>
            </a:pPr>
            <a:r>
              <a:rPr lang="en-US" sz="2000" dirty="0" smtClean="0"/>
              <a:t>FP rate: 0.37%</a:t>
            </a:r>
          </a:p>
          <a:p>
            <a:pPr lvl="2">
              <a:lnSpc>
                <a:spcPct val="90000"/>
              </a:lnSpc>
            </a:pPr>
            <a:r>
              <a:rPr lang="en-US" sz="2000" dirty="0" smtClean="0"/>
              <a:t>FN rate: 21.16%</a:t>
            </a:r>
          </a:p>
          <a:p>
            <a:pPr lvl="1">
              <a:lnSpc>
                <a:spcPct val="90000"/>
              </a:lnSpc>
            </a:pPr>
            <a:r>
              <a:rPr lang="en-US" sz="2400" dirty="0" smtClean="0"/>
              <a:t>Haplotype reference panel used to train HMM generated from </a:t>
            </a:r>
            <a:r>
              <a:rPr lang="en-US" sz="2400" dirty="0" err="1" smtClean="0"/>
              <a:t>Hapmap</a:t>
            </a:r>
            <a:r>
              <a:rPr lang="en-US" sz="2400" dirty="0" smtClean="0"/>
              <a:t> CEU genotypes (release 23a)</a:t>
            </a:r>
          </a:p>
        </p:txBody>
      </p:sp>
      <p:sp>
        <p:nvSpPr>
          <p:cNvPr id="174086" name="Down Arrow 4">
            <a:hlinkClick r:id="rId3" action="ppaction://hlinksldjump"/>
          </p:cNvPr>
          <p:cNvSpPr>
            <a:spLocks noChangeArrowheads="1"/>
          </p:cNvSpPr>
          <p:nvPr/>
        </p:nvSpPr>
        <p:spPr bwMode="auto">
          <a:xfrm>
            <a:off x="381000" y="5943600"/>
            <a:ext cx="152400" cy="457200"/>
          </a:xfrm>
          <a:prstGeom prst="downArrow">
            <a:avLst>
              <a:gd name="adj1" fmla="val 50000"/>
              <a:gd name="adj2" fmla="val 50000"/>
            </a:avLst>
          </a:prstGeom>
          <a:solidFill>
            <a:schemeClr val="tx1">
              <a:alpha val="20000"/>
            </a:schemeClr>
          </a:solidFill>
          <a:ln w="9525" algn="ctr">
            <a:noFill/>
            <a:round/>
            <a:headEnd/>
            <a:tailEnd/>
          </a:ln>
        </p:spPr>
        <p:txBody>
          <a:bodyPr/>
          <a:lstStyle/>
          <a:p>
            <a:pPr eaLnBrk="0" hangingPunct="0"/>
            <a:endParaRPr lang="en-US" sz="1800"/>
          </a:p>
        </p:txBody>
      </p:sp>
      <p:sp>
        <p:nvSpPr>
          <p:cNvPr id="5" name="Slide Number Placeholder 4"/>
          <p:cNvSpPr>
            <a:spLocks noGrp="1"/>
          </p:cNvSpPr>
          <p:nvPr>
            <p:ph type="sldNum" sz="quarter" idx="12"/>
          </p:nvPr>
        </p:nvSpPr>
        <p:spPr/>
        <p:txBody>
          <a:bodyPr/>
          <a:lstStyle/>
          <a:p>
            <a:pPr>
              <a:defRPr/>
            </a:pPr>
            <a:fld id="{33F715B6-B6C2-4407-8CFF-EAACF463792E}" type="slidenum">
              <a:rPr lang="en-US" smtClean="0"/>
              <a:pPr>
                <a:defRPr/>
              </a:pPr>
              <a:t>63</a:t>
            </a:fld>
            <a:endParaRPr lang="en-US"/>
          </a:p>
        </p:txBody>
      </p:sp>
      <p:pic>
        <p:nvPicPr>
          <p:cNvPr id="6" name="Kennedy_V3.pptx546.wav">
            <a:hlinkClick r:id="" action="ppaction://media"/>
          </p:cNvPr>
          <p:cNvPicPr>
            <a:picLocks noRot="1" noChangeAspect="1"/>
          </p:cNvPicPr>
          <p:nvPr>
            <a:audioFile r:link="rId1"/>
          </p:nvPr>
        </p:nvPicPr>
        <p:blipFill>
          <a:blip r:embed="rId4" cstate="print"/>
          <a:stretch>
            <a:fillRect/>
          </a:stretch>
        </p:blipFill>
        <p:spPr>
          <a:xfrm>
            <a:off x="8696325" y="6410325"/>
            <a:ext cx="304800" cy="304800"/>
          </a:xfrm>
          <a:prstGeom prst="rect">
            <a:avLst/>
          </a:prstGeom>
        </p:spPr>
      </p:pic>
    </p:spTree>
  </p:cSld>
  <p:clrMapOvr>
    <a:masterClrMapping/>
  </p:clrMapOvr>
  <p:transition advTm="305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9" name="Rectangle 2"/>
          <p:cNvSpPr>
            <a:spLocks noGrp="1" noChangeArrowheads="1"/>
          </p:cNvSpPr>
          <p:nvPr>
            <p:ph type="title" idx="4294967295"/>
          </p:nvPr>
        </p:nvSpPr>
        <p:spPr>
          <a:xfrm>
            <a:off x="1989138" y="214313"/>
            <a:ext cx="7154862" cy="1004887"/>
          </a:xfrm>
        </p:spPr>
        <p:txBody>
          <a:bodyPr/>
          <a:lstStyle/>
          <a:p>
            <a:r>
              <a:rPr lang="en-US" sz="3600" smtClean="0"/>
              <a:t>Accuracy Comparison (Heterozygous Genotypes)</a:t>
            </a:r>
          </a:p>
        </p:txBody>
      </p:sp>
      <p:graphicFrame>
        <p:nvGraphicFramePr>
          <p:cNvPr id="29698" name="Object 7"/>
          <p:cNvGraphicFramePr>
            <a:graphicFrameLocks noChangeAspect="1"/>
          </p:cNvGraphicFramePr>
          <p:nvPr/>
        </p:nvGraphicFramePr>
        <p:xfrm>
          <a:off x="762000" y="2070100"/>
          <a:ext cx="7605713" cy="4064000"/>
        </p:xfrm>
        <a:graphic>
          <a:graphicData uri="http://schemas.openxmlformats.org/presentationml/2006/ole">
            <p:oleObj spid="_x0000_s29698" name="Worksheet" r:id="rId5" imgW="7619891" imgH="4067089" progId="Excel.Sheet.8">
              <p:embed/>
            </p:oleObj>
          </a:graphicData>
        </a:graphic>
      </p:graphicFrame>
      <p:sp>
        <p:nvSpPr>
          <p:cNvPr id="29701" name="Down Arrow 4">
            <a:hlinkClick r:id="rId6" action="ppaction://hlinksldjump"/>
          </p:cNvPr>
          <p:cNvSpPr>
            <a:spLocks noChangeArrowheads="1"/>
          </p:cNvSpPr>
          <p:nvPr/>
        </p:nvSpPr>
        <p:spPr bwMode="auto">
          <a:xfrm>
            <a:off x="381000" y="5943600"/>
            <a:ext cx="152400" cy="457200"/>
          </a:xfrm>
          <a:prstGeom prst="downArrow">
            <a:avLst>
              <a:gd name="adj1" fmla="val 50000"/>
              <a:gd name="adj2" fmla="val 50000"/>
            </a:avLst>
          </a:prstGeom>
          <a:solidFill>
            <a:schemeClr val="tx1">
              <a:alpha val="16000"/>
            </a:schemeClr>
          </a:solidFill>
          <a:ln w="9525" algn="ctr">
            <a:noFill/>
            <a:round/>
            <a:headEnd/>
            <a:tailEnd/>
          </a:ln>
        </p:spPr>
        <p:txBody>
          <a:bodyPr/>
          <a:lstStyle/>
          <a:p>
            <a:pPr eaLnBrk="0" hangingPunct="0"/>
            <a:endParaRPr lang="en-US" sz="1800"/>
          </a:p>
        </p:txBody>
      </p:sp>
      <p:sp>
        <p:nvSpPr>
          <p:cNvPr id="5" name="Slide Number Placeholder 4"/>
          <p:cNvSpPr>
            <a:spLocks noGrp="1"/>
          </p:cNvSpPr>
          <p:nvPr>
            <p:ph type="sldNum" sz="quarter" idx="12"/>
          </p:nvPr>
        </p:nvSpPr>
        <p:spPr/>
        <p:txBody>
          <a:bodyPr/>
          <a:lstStyle/>
          <a:p>
            <a:pPr>
              <a:defRPr/>
            </a:pPr>
            <a:fld id="{193C4F32-5F53-4DA8-A041-9089F3E61399}" type="slidenum">
              <a:rPr lang="en-US" smtClean="0"/>
              <a:pPr>
                <a:defRPr/>
              </a:pPr>
              <a:t>64</a:t>
            </a:fld>
            <a:endParaRPr lang="en-US"/>
          </a:p>
        </p:txBody>
      </p:sp>
      <p:pic>
        <p:nvPicPr>
          <p:cNvPr id="6" name="Kennedy_V3.pptx514.wav">
            <a:hlinkClick r:id="" action="ppaction://media"/>
          </p:cNvPr>
          <p:cNvPicPr>
            <a:picLocks noRot="1" noChangeAspect="1"/>
          </p:cNvPicPr>
          <p:nvPr>
            <a:audioFile r:link="rId2"/>
          </p:nvPr>
        </p:nvPicPr>
        <p:blipFill>
          <a:blip r:embed="rId7" cstate="print"/>
          <a:stretch>
            <a:fillRect/>
          </a:stretch>
        </p:blipFill>
        <p:spPr>
          <a:xfrm>
            <a:off x="8696325" y="6410325"/>
            <a:ext cx="304800" cy="304800"/>
          </a:xfrm>
          <a:prstGeom prst="rect">
            <a:avLst/>
          </a:prstGeom>
        </p:spPr>
      </p:pic>
    </p:spTree>
  </p:cSld>
  <p:clrMapOvr>
    <a:masterClrMapping/>
  </p:clrMapOvr>
  <p:transition advTm="574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3" name="Rectangle 2"/>
          <p:cNvSpPr>
            <a:spLocks noGrp="1" noChangeArrowheads="1"/>
          </p:cNvSpPr>
          <p:nvPr>
            <p:ph type="title" idx="4294967295"/>
          </p:nvPr>
        </p:nvSpPr>
        <p:spPr>
          <a:xfrm>
            <a:off x="2057400" y="457200"/>
            <a:ext cx="7086600" cy="700088"/>
          </a:xfrm>
        </p:spPr>
        <p:txBody>
          <a:bodyPr/>
          <a:lstStyle/>
          <a:p>
            <a:r>
              <a:rPr lang="en-US" sz="3600" smtClean="0"/>
              <a:t>Accuracy Comparison </a:t>
            </a:r>
            <a:br>
              <a:rPr lang="en-US" sz="3600" smtClean="0"/>
            </a:br>
            <a:r>
              <a:rPr lang="en-US" sz="3600" smtClean="0"/>
              <a:t>(All Genotypes)</a:t>
            </a:r>
          </a:p>
        </p:txBody>
      </p:sp>
      <p:graphicFrame>
        <p:nvGraphicFramePr>
          <p:cNvPr id="30722" name="Object 7"/>
          <p:cNvGraphicFramePr>
            <a:graphicFrameLocks noChangeAspect="1"/>
          </p:cNvGraphicFramePr>
          <p:nvPr/>
        </p:nvGraphicFramePr>
        <p:xfrm>
          <a:off x="852488" y="2105025"/>
          <a:ext cx="7380287" cy="3884613"/>
        </p:xfrm>
        <a:graphic>
          <a:graphicData uri="http://schemas.openxmlformats.org/presentationml/2006/ole">
            <p:oleObj spid="_x0000_s30722" name="Worksheet" r:id="rId5" imgW="7381803" imgH="3886234" progId="Excel.Sheet.8">
              <p:embed/>
            </p:oleObj>
          </a:graphicData>
        </a:graphic>
      </p:graphicFrame>
      <p:sp>
        <p:nvSpPr>
          <p:cNvPr id="4" name="Slide Number Placeholder 3"/>
          <p:cNvSpPr>
            <a:spLocks noGrp="1"/>
          </p:cNvSpPr>
          <p:nvPr>
            <p:ph type="sldNum" sz="quarter" idx="12"/>
          </p:nvPr>
        </p:nvSpPr>
        <p:spPr/>
        <p:txBody>
          <a:bodyPr/>
          <a:lstStyle/>
          <a:p>
            <a:pPr>
              <a:defRPr/>
            </a:pPr>
            <a:fld id="{193C4F32-5F53-4DA8-A041-9089F3E61399}" type="slidenum">
              <a:rPr lang="en-US" smtClean="0"/>
              <a:pPr>
                <a:defRPr/>
              </a:pPr>
              <a:t>65</a:t>
            </a:fld>
            <a:endParaRPr lang="en-US"/>
          </a:p>
        </p:txBody>
      </p:sp>
      <p:pic>
        <p:nvPicPr>
          <p:cNvPr id="5" name="Kennedy_V3.pptx515.wav">
            <a:hlinkClick r:id="" action="ppaction://media"/>
          </p:cNvPr>
          <p:cNvPicPr>
            <a:picLocks noRot="1" noChangeAspect="1"/>
          </p:cNvPicPr>
          <p:nvPr>
            <a:audioFile r:link="rId2"/>
          </p:nvPr>
        </p:nvPicPr>
        <p:blipFill>
          <a:blip r:embed="rId6" cstate="print"/>
          <a:stretch>
            <a:fillRect/>
          </a:stretch>
        </p:blipFill>
        <p:spPr>
          <a:xfrm>
            <a:off x="8696325" y="6410325"/>
            <a:ext cx="304800" cy="304800"/>
          </a:xfrm>
          <a:prstGeom prst="rect">
            <a:avLst/>
          </a:prstGeom>
        </p:spPr>
      </p:pic>
    </p:spTree>
  </p:cSld>
  <p:clrMapOvr>
    <a:masterClrMapping/>
  </p:clrMapOvr>
  <p:transition advTm="578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7" name="Rectangle 2"/>
          <p:cNvSpPr>
            <a:spLocks noGrp="1" noChangeArrowheads="1"/>
          </p:cNvSpPr>
          <p:nvPr>
            <p:ph type="title"/>
          </p:nvPr>
        </p:nvSpPr>
        <p:spPr>
          <a:xfrm>
            <a:off x="1295400" y="457200"/>
            <a:ext cx="6705600" cy="700088"/>
          </a:xfrm>
        </p:spPr>
        <p:txBody>
          <a:bodyPr/>
          <a:lstStyle/>
          <a:p>
            <a:r>
              <a:rPr lang="en-US" sz="3600" smtClean="0"/>
              <a:t>Accuracy at Varying Coverages (All Genotypes)</a:t>
            </a:r>
          </a:p>
        </p:txBody>
      </p:sp>
      <p:graphicFrame>
        <p:nvGraphicFramePr>
          <p:cNvPr id="31746" name="Object 7"/>
          <p:cNvGraphicFramePr>
            <a:graphicFrameLocks noChangeAspect="1"/>
          </p:cNvGraphicFramePr>
          <p:nvPr/>
        </p:nvGraphicFramePr>
        <p:xfrm>
          <a:off x="833438" y="2292350"/>
          <a:ext cx="7304087" cy="4178300"/>
        </p:xfrm>
        <a:graphic>
          <a:graphicData uri="http://schemas.openxmlformats.org/presentationml/2006/ole">
            <p:oleObj spid="_x0000_s31746" name="Worksheet" r:id="rId5" imgW="8581868" imgH="4914839" progId="Excel.Sheet.8">
              <p:embed/>
            </p:oleObj>
          </a:graphicData>
        </a:graphic>
      </p:graphicFrame>
      <p:sp>
        <p:nvSpPr>
          <p:cNvPr id="4" name="Slide Number Placeholder 3"/>
          <p:cNvSpPr>
            <a:spLocks noGrp="1"/>
          </p:cNvSpPr>
          <p:nvPr>
            <p:ph type="sldNum" sz="quarter" idx="12"/>
          </p:nvPr>
        </p:nvSpPr>
        <p:spPr/>
        <p:txBody>
          <a:bodyPr/>
          <a:lstStyle/>
          <a:p>
            <a:pPr>
              <a:defRPr/>
            </a:pPr>
            <a:fld id="{8CC908DA-0DFE-4EDA-AE5D-91705EA103D4}" type="slidenum">
              <a:rPr lang="en-US" smtClean="0"/>
              <a:pPr>
                <a:defRPr/>
              </a:pPr>
              <a:t>66</a:t>
            </a:fld>
            <a:endParaRPr lang="en-US"/>
          </a:p>
        </p:txBody>
      </p:sp>
      <p:pic>
        <p:nvPicPr>
          <p:cNvPr id="5" name="Kennedy_V3.pptx516.wav">
            <a:hlinkClick r:id="" action="ppaction://media"/>
          </p:cNvPr>
          <p:cNvPicPr>
            <a:picLocks noRot="1" noChangeAspect="1"/>
          </p:cNvPicPr>
          <p:nvPr>
            <a:audioFile r:link="rId2"/>
          </p:nvPr>
        </p:nvPicPr>
        <p:blipFill>
          <a:blip r:embed="rId6" cstate="print"/>
          <a:stretch>
            <a:fillRect/>
          </a:stretch>
        </p:blipFill>
        <p:spPr>
          <a:xfrm>
            <a:off x="8696325" y="6410325"/>
            <a:ext cx="304800" cy="304800"/>
          </a:xfrm>
          <a:prstGeom prst="rect">
            <a:avLst/>
          </a:prstGeom>
        </p:spPr>
      </p:pic>
    </p:spTree>
  </p:cSld>
  <p:clrMapOvr>
    <a:masterClrMapping/>
  </p:clrMapOvr>
  <p:transition advTm="531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1150938" y="214313"/>
            <a:ext cx="7793037" cy="623887"/>
          </a:xfrm>
        </p:spPr>
        <p:txBody>
          <a:bodyPr/>
          <a:lstStyle/>
          <a:p>
            <a:r>
              <a:rPr lang="en-US" smtClean="0"/>
              <a:t>Outline</a:t>
            </a:r>
          </a:p>
        </p:txBody>
      </p:sp>
      <p:sp>
        <p:nvSpPr>
          <p:cNvPr id="36867" name="Content Placeholder 2"/>
          <p:cNvSpPr>
            <a:spLocks noGrp="1"/>
          </p:cNvSpPr>
          <p:nvPr>
            <p:ph idx="1"/>
          </p:nvPr>
        </p:nvSpPr>
        <p:spPr>
          <a:xfrm>
            <a:off x="457200" y="1981200"/>
            <a:ext cx="8382000" cy="4648200"/>
          </a:xfrm>
        </p:spPr>
        <p:txBody>
          <a:bodyPr>
            <a:normAutofit fontScale="70000" lnSpcReduction="20000"/>
          </a:bodyPr>
          <a:lstStyle/>
          <a:p>
            <a:pPr>
              <a:defRPr/>
            </a:pPr>
            <a:r>
              <a:rPr lang="en-US" dirty="0" smtClean="0"/>
              <a:t>Introduction</a:t>
            </a:r>
          </a:p>
          <a:p>
            <a:pPr>
              <a:defRPr/>
            </a:pPr>
            <a:endParaRPr lang="en-US" dirty="0" smtClean="0"/>
          </a:p>
          <a:p>
            <a:pPr>
              <a:defRPr/>
            </a:pPr>
            <a:r>
              <a:rPr lang="en-US" dirty="0" smtClean="0"/>
              <a:t>Hidden Markov Models of Haplotype Diversity</a:t>
            </a:r>
          </a:p>
          <a:p>
            <a:pPr>
              <a:defRPr/>
            </a:pPr>
            <a:endParaRPr lang="en-US" dirty="0" smtClean="0"/>
          </a:p>
          <a:p>
            <a:pPr>
              <a:defRPr/>
            </a:pPr>
            <a:r>
              <a:rPr lang="en-US" dirty="0" smtClean="0"/>
              <a:t>Genotype Error Detection using Hidden Markov Models of Haplotype Diversity</a:t>
            </a:r>
          </a:p>
          <a:p>
            <a:pPr>
              <a:buNone/>
              <a:defRPr/>
            </a:pPr>
            <a:endParaRPr lang="en-US" dirty="0" smtClean="0"/>
          </a:p>
          <a:p>
            <a:pPr>
              <a:lnSpc>
                <a:spcPct val="80000"/>
              </a:lnSpc>
            </a:pPr>
            <a:r>
              <a:rPr lang="en-US" dirty="0" smtClean="0"/>
              <a:t>Imputation-based Local Ancestry Inference in Admixed Populations</a:t>
            </a:r>
          </a:p>
          <a:p>
            <a:pPr>
              <a:buNone/>
              <a:defRPr/>
            </a:pPr>
            <a:endParaRPr lang="en-US" dirty="0" smtClean="0"/>
          </a:p>
          <a:p>
            <a:pPr>
              <a:lnSpc>
                <a:spcPct val="80000"/>
              </a:lnSpc>
            </a:pPr>
            <a:r>
              <a:rPr lang="en-US" dirty="0" smtClean="0"/>
              <a:t>Single Individual Genotyping from Low-Coverage Sequencing Data</a:t>
            </a:r>
          </a:p>
          <a:p>
            <a:pPr>
              <a:lnSpc>
                <a:spcPct val="80000"/>
              </a:lnSpc>
            </a:pPr>
            <a:endParaRPr lang="en-US" dirty="0" smtClean="0"/>
          </a:p>
          <a:p>
            <a:pPr>
              <a:defRPr/>
            </a:pPr>
            <a:r>
              <a:rPr lang="en-US" dirty="0" smtClean="0">
                <a:solidFill>
                  <a:srgbClr val="FF0000"/>
                </a:solidFill>
              </a:rPr>
              <a:t>Conclusion</a:t>
            </a:r>
          </a:p>
        </p:txBody>
      </p:sp>
      <p:sp>
        <p:nvSpPr>
          <p:cNvPr id="4" name="Slide Number Placeholder 3"/>
          <p:cNvSpPr>
            <a:spLocks noGrp="1"/>
          </p:cNvSpPr>
          <p:nvPr>
            <p:ph type="sldNum" sz="quarter" idx="12"/>
          </p:nvPr>
        </p:nvSpPr>
        <p:spPr/>
        <p:txBody>
          <a:bodyPr/>
          <a:lstStyle/>
          <a:p>
            <a:pPr>
              <a:defRPr/>
            </a:pPr>
            <a:fld id="{33F715B6-B6C2-4407-8CFF-EAACF463792E}" type="slidenum">
              <a:rPr lang="en-US" smtClean="0"/>
              <a:pPr>
                <a:defRPr/>
              </a:pPr>
              <a:t>67</a:t>
            </a:fld>
            <a:endParaRPr lang="en-US"/>
          </a:p>
        </p:txBody>
      </p:sp>
      <p:pic>
        <p:nvPicPr>
          <p:cNvPr id="5" name="Kennedy_V3.pptx742.wav">
            <a:hlinkClick r:id="" action="ppaction://media"/>
          </p:cNvPr>
          <p:cNvPicPr>
            <a:picLocks noRot="1" noChangeAspect="1"/>
          </p:cNvPicPr>
          <p:nvPr>
            <a:audioFile r:link="rId1"/>
          </p:nvPr>
        </p:nvPicPr>
        <p:blipFill>
          <a:blip r:embed="rId3" cstate="print"/>
          <a:stretch>
            <a:fillRect/>
          </a:stretch>
        </p:blipFill>
        <p:spPr>
          <a:xfrm>
            <a:off x="8696325" y="6410325"/>
            <a:ext cx="304800" cy="304800"/>
          </a:xfrm>
          <a:prstGeom prst="rect">
            <a:avLst/>
          </a:prstGeom>
        </p:spPr>
      </p:pic>
    </p:spTree>
  </p:cSld>
  <p:clrMapOvr>
    <a:masterClrMapping/>
  </p:clrMapOvr>
  <p:transition advTm="23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p:txBody>
          <a:bodyPr/>
          <a:lstStyle/>
          <a:p>
            <a:r>
              <a:rPr lang="en-US" smtClean="0"/>
              <a:t>Conclusion</a:t>
            </a:r>
          </a:p>
        </p:txBody>
      </p:sp>
      <p:sp>
        <p:nvSpPr>
          <p:cNvPr id="4" name="Slide Number Placeholder 3"/>
          <p:cNvSpPr>
            <a:spLocks noGrp="1"/>
          </p:cNvSpPr>
          <p:nvPr>
            <p:ph type="sldNum" sz="quarter" idx="12"/>
          </p:nvPr>
        </p:nvSpPr>
        <p:spPr/>
        <p:txBody>
          <a:bodyPr/>
          <a:lstStyle/>
          <a:p>
            <a:pPr>
              <a:defRPr/>
            </a:pPr>
            <a:fld id="{33F715B6-B6C2-4407-8CFF-EAACF463792E}" type="slidenum">
              <a:rPr lang="en-US" smtClean="0"/>
              <a:pPr>
                <a:defRPr/>
              </a:pPr>
              <a:t>68</a:t>
            </a:fld>
            <a:endParaRPr lang="en-US"/>
          </a:p>
        </p:txBody>
      </p:sp>
      <p:sp>
        <p:nvSpPr>
          <p:cNvPr id="5" name="Rectangle 3"/>
          <p:cNvSpPr txBox="1">
            <a:spLocks noChangeArrowheads="1"/>
          </p:cNvSpPr>
          <p:nvPr/>
        </p:nvSpPr>
        <p:spPr bwMode="auto">
          <a:xfrm>
            <a:off x="381000" y="1752600"/>
            <a:ext cx="8229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marL="342900" marR="0" lvl="0" indent="-342900" algn="l" defTabSz="914400" rtl="0" eaLnBrk="0" fontAlgn="base" latinLnBrk="0" hangingPunct="0">
              <a:lnSpc>
                <a:spcPct val="80000"/>
              </a:lnSpc>
              <a:spcBef>
                <a:spcPct val="20000"/>
              </a:spcBef>
              <a:spcAft>
                <a:spcPct val="0"/>
              </a:spcAft>
              <a:buClr>
                <a:schemeClr val="folHlink"/>
              </a:buClr>
              <a:buSzPct val="60000"/>
              <a:buFont typeface="Wingdings" pitchFamily="2" charset="2"/>
              <a:buChar char="n"/>
              <a:tabLst/>
              <a:defRPr/>
            </a:pPr>
            <a:r>
              <a:rPr kumimoji="0" lang="en-US" sz="2000" b="0" i="0" u="none" strike="noStrike" kern="0" cap="none" spc="0" normalizeH="0" baseline="0" noProof="0" dirty="0" smtClean="0">
                <a:ln>
                  <a:noFill/>
                </a:ln>
                <a:solidFill>
                  <a:schemeClr val="tx1"/>
                </a:solidFill>
                <a:effectLst/>
                <a:uLnTx/>
                <a:uFillTx/>
                <a:latin typeface="+mn-lt"/>
                <a:ea typeface="+mn-ea"/>
                <a:cs typeface="+mn-cs"/>
              </a:rPr>
              <a:t>Genotype Error Detection</a:t>
            </a:r>
          </a:p>
          <a:p>
            <a:pPr marL="742950" marR="0" lvl="1" indent="-285750" algn="l" defTabSz="914400" rtl="0" eaLnBrk="0" fontAlgn="base" latinLnBrk="0" hangingPunct="0">
              <a:lnSpc>
                <a:spcPct val="80000"/>
              </a:lnSpc>
              <a:spcBef>
                <a:spcPct val="20000"/>
              </a:spcBef>
              <a:spcAft>
                <a:spcPct val="0"/>
              </a:spcAft>
              <a:buClr>
                <a:schemeClr val="hlink"/>
              </a:buClr>
              <a:buSzPct val="55000"/>
              <a:buFont typeface="Wingdings" pitchFamily="2" charset="2"/>
              <a:buChar char="n"/>
              <a:tabLst/>
              <a:defRPr/>
            </a:pPr>
            <a:r>
              <a:rPr kumimoji="0" lang="en-US" sz="1800" b="0" i="0" u="none" strike="noStrike" kern="0" cap="none" spc="0" normalizeH="0" baseline="0" noProof="0" dirty="0" smtClean="0">
                <a:ln>
                  <a:noFill/>
                </a:ln>
                <a:solidFill>
                  <a:schemeClr val="tx1"/>
                </a:solidFill>
                <a:effectLst/>
                <a:uLnTx/>
                <a:uFillTx/>
                <a:latin typeface="+mn-lt"/>
              </a:rPr>
              <a:t>Contributions:</a:t>
            </a:r>
          </a:p>
          <a:p>
            <a:pPr marL="1143000" marR="0" lvl="2" indent="-228600" algn="l" defTabSz="914400" rtl="0" eaLnBrk="0" fontAlgn="base" latinLnBrk="0" hangingPunct="0">
              <a:lnSpc>
                <a:spcPct val="80000"/>
              </a:lnSpc>
              <a:spcBef>
                <a:spcPct val="20000"/>
              </a:spcBef>
              <a:spcAft>
                <a:spcPct val="0"/>
              </a:spcAft>
              <a:buClr>
                <a:schemeClr val="folHlink"/>
              </a:buClr>
              <a:buSzPct val="50000"/>
              <a:buFont typeface="Wingdings" pitchFamily="2" charset="2"/>
              <a:buChar char="n"/>
              <a:tabLst/>
              <a:defRPr/>
            </a:pPr>
            <a:r>
              <a:rPr kumimoji="0" lang="en-US" sz="1600" b="0" i="0" u="none" strike="noStrike" kern="0" cap="none" spc="0" normalizeH="0" baseline="0" noProof="0" dirty="0" smtClean="0">
                <a:ln>
                  <a:noFill/>
                </a:ln>
                <a:solidFill>
                  <a:schemeClr val="tx1"/>
                </a:solidFill>
                <a:effectLst/>
                <a:uLnTx/>
                <a:uFillTx/>
                <a:latin typeface="+mn-lt"/>
              </a:rPr>
              <a:t>Proposed efficient methods for error detection in trio genotype data based on an HMM of haplotype diversity</a:t>
            </a:r>
          </a:p>
          <a:p>
            <a:pPr marL="1143000" marR="0" lvl="2" indent="-228600" algn="l" defTabSz="914400" rtl="0" eaLnBrk="0" fontAlgn="base" latinLnBrk="0" hangingPunct="0">
              <a:lnSpc>
                <a:spcPct val="80000"/>
              </a:lnSpc>
              <a:spcBef>
                <a:spcPct val="20000"/>
              </a:spcBef>
              <a:spcAft>
                <a:spcPct val="0"/>
              </a:spcAft>
              <a:buClr>
                <a:schemeClr val="folHlink"/>
              </a:buClr>
              <a:buSzPct val="50000"/>
              <a:buFont typeface="Wingdings" pitchFamily="2" charset="2"/>
              <a:buChar char="n"/>
              <a:tabLst/>
              <a:defRPr/>
            </a:pPr>
            <a:r>
              <a:rPr kumimoji="0" lang="en-US" sz="1600" b="0" i="0" u="none" strike="noStrike" kern="0" cap="none" spc="0" normalizeH="0" baseline="0" noProof="0" dirty="0" smtClean="0">
                <a:ln>
                  <a:noFill/>
                </a:ln>
                <a:solidFill>
                  <a:schemeClr val="tx1"/>
                </a:solidFill>
                <a:effectLst/>
                <a:uLnTx/>
                <a:uFillTx/>
                <a:latin typeface="+mn-lt"/>
              </a:rPr>
              <a:t>Can exploit available pedigree info</a:t>
            </a:r>
          </a:p>
          <a:p>
            <a:pPr marL="1143000" marR="0" lvl="2" indent="-228600" algn="l" defTabSz="914400" rtl="0" eaLnBrk="0" fontAlgn="base" latinLnBrk="0" hangingPunct="0">
              <a:lnSpc>
                <a:spcPct val="80000"/>
              </a:lnSpc>
              <a:spcBef>
                <a:spcPct val="20000"/>
              </a:spcBef>
              <a:spcAft>
                <a:spcPct val="0"/>
              </a:spcAft>
              <a:buClr>
                <a:schemeClr val="folHlink"/>
              </a:buClr>
              <a:buSzPct val="50000"/>
              <a:buFont typeface="Wingdings" pitchFamily="2" charset="2"/>
              <a:buChar char="n"/>
              <a:tabLst/>
              <a:defRPr/>
            </a:pPr>
            <a:r>
              <a:rPr kumimoji="0" lang="en-US" sz="1600" b="0" i="0" u="none" strike="noStrike" kern="0" cap="none" spc="0" normalizeH="0" baseline="0" noProof="0" dirty="0" smtClean="0">
                <a:ln>
                  <a:noFill/>
                </a:ln>
                <a:solidFill>
                  <a:schemeClr val="tx1"/>
                </a:solidFill>
                <a:effectLst/>
                <a:uLnTx/>
                <a:uFillTx/>
                <a:latin typeface="+mn-lt"/>
              </a:rPr>
              <a:t>Yield improved detection accuracy compared to FAMHAP</a:t>
            </a:r>
          </a:p>
          <a:p>
            <a:pPr marL="1143000" marR="0" lvl="2" indent="-228600" algn="l" defTabSz="914400" rtl="0" eaLnBrk="0" fontAlgn="base" latinLnBrk="0" hangingPunct="0">
              <a:lnSpc>
                <a:spcPct val="80000"/>
              </a:lnSpc>
              <a:spcBef>
                <a:spcPct val="20000"/>
              </a:spcBef>
              <a:spcAft>
                <a:spcPct val="0"/>
              </a:spcAft>
              <a:buClr>
                <a:schemeClr val="folHlink"/>
              </a:buClr>
              <a:buSzPct val="50000"/>
              <a:buFont typeface="Wingdings" pitchFamily="2" charset="2"/>
              <a:buChar char="n"/>
              <a:tabLst/>
              <a:defRPr/>
            </a:pPr>
            <a:r>
              <a:rPr kumimoji="0" lang="en-US" sz="1600" b="0" i="0" u="none" strike="noStrike" kern="0" cap="none" spc="0" normalizeH="0" baseline="0" noProof="0" dirty="0" smtClean="0">
                <a:ln>
                  <a:noFill/>
                </a:ln>
                <a:solidFill>
                  <a:schemeClr val="tx1"/>
                </a:solidFill>
                <a:effectLst/>
                <a:uLnTx/>
                <a:uFillTx/>
                <a:latin typeface="+mn-lt"/>
              </a:rPr>
              <a:t>Runtime grows linearly in #SNPs and #individuals</a:t>
            </a:r>
          </a:p>
          <a:p>
            <a:pPr marL="742950" marR="0" lvl="1" indent="-285750" algn="l" defTabSz="914400" rtl="0" eaLnBrk="0" fontAlgn="base" latinLnBrk="0" hangingPunct="0">
              <a:lnSpc>
                <a:spcPct val="80000"/>
              </a:lnSpc>
              <a:spcBef>
                <a:spcPct val="20000"/>
              </a:spcBef>
              <a:spcAft>
                <a:spcPct val="0"/>
              </a:spcAft>
              <a:buClr>
                <a:schemeClr val="hlink"/>
              </a:buClr>
              <a:buSzPct val="55000"/>
              <a:buFont typeface="Wingdings" pitchFamily="2" charset="2"/>
              <a:buChar char="n"/>
              <a:tabLst/>
              <a:defRPr/>
            </a:pPr>
            <a:r>
              <a:rPr kumimoji="0" lang="en-US" sz="1800" b="0" i="0" u="none" strike="noStrike" kern="0" cap="none" spc="0" normalizeH="0" baseline="0" noProof="0" dirty="0" smtClean="0">
                <a:ln>
                  <a:noFill/>
                </a:ln>
                <a:solidFill>
                  <a:schemeClr val="tx1"/>
                </a:solidFill>
                <a:effectLst/>
                <a:uLnTx/>
                <a:uFillTx/>
                <a:latin typeface="+mn-lt"/>
              </a:rPr>
              <a:t>Papers:</a:t>
            </a:r>
          </a:p>
          <a:p>
            <a:pPr marL="1143000" lvl="2" indent="-228600" eaLnBrk="0" hangingPunct="0">
              <a:lnSpc>
                <a:spcPct val="80000"/>
              </a:lnSpc>
              <a:spcBef>
                <a:spcPct val="20000"/>
              </a:spcBef>
              <a:buClr>
                <a:schemeClr val="folHlink"/>
              </a:buClr>
              <a:buSzPct val="50000"/>
              <a:buFont typeface="Wingdings" pitchFamily="2" charset="2"/>
              <a:buChar char="n"/>
              <a:defRPr/>
            </a:pPr>
            <a:r>
              <a:rPr lang="en-US" sz="1600" kern="0" dirty="0" smtClean="0"/>
              <a:t>J. Kennedy, I.I. </a:t>
            </a:r>
            <a:r>
              <a:rPr lang="en-US" sz="1600" kern="0" dirty="0" err="1" smtClean="0"/>
              <a:t>Mandoiu</a:t>
            </a:r>
            <a:r>
              <a:rPr lang="en-US" sz="1600" kern="0" dirty="0" smtClean="0"/>
              <a:t>, and B. </a:t>
            </a:r>
            <a:r>
              <a:rPr lang="en-US" sz="1600" kern="0" dirty="0" err="1" smtClean="0"/>
              <a:t>Pasaniuc</a:t>
            </a:r>
            <a:r>
              <a:rPr lang="en-US" sz="1600" kern="0" dirty="0" smtClean="0"/>
              <a:t>. Genotype Error Detection using Hidden Markov Models of Haplotype diversity. Journal of Computational Biology (to Appear).</a:t>
            </a:r>
          </a:p>
          <a:p>
            <a:pPr marL="1143000" lvl="2" indent="-228600" eaLnBrk="0" hangingPunct="0">
              <a:lnSpc>
                <a:spcPct val="80000"/>
              </a:lnSpc>
              <a:spcBef>
                <a:spcPct val="20000"/>
              </a:spcBef>
              <a:buClr>
                <a:schemeClr val="folHlink"/>
              </a:buClr>
              <a:buSzPct val="50000"/>
              <a:buFont typeface="Wingdings" pitchFamily="2" charset="2"/>
              <a:buChar char="n"/>
              <a:defRPr/>
            </a:pPr>
            <a:r>
              <a:rPr lang="en-US" sz="1600" kern="0" dirty="0" smtClean="0"/>
              <a:t>J. Kennedy, I.I. </a:t>
            </a:r>
            <a:r>
              <a:rPr lang="en-US" sz="1600" kern="0" dirty="0" err="1" smtClean="0"/>
              <a:t>Mandoiu</a:t>
            </a:r>
            <a:r>
              <a:rPr lang="en-US" sz="1600" kern="0" dirty="0" smtClean="0"/>
              <a:t> and B. </a:t>
            </a:r>
            <a:r>
              <a:rPr lang="en-US" sz="1600" kern="0" dirty="0" err="1" smtClean="0"/>
              <a:t>Pasaniuc</a:t>
            </a:r>
            <a:r>
              <a:rPr lang="en-US" sz="1600" kern="0" dirty="0" smtClean="0"/>
              <a:t>. Genotype Error Detection using Hidden Markov Models of Haplotype Diversity. Proc. WABI 2007, R. Giancarlo and S. </a:t>
            </a:r>
            <a:r>
              <a:rPr lang="en-US" sz="1600" kern="0" dirty="0" err="1" smtClean="0"/>
              <a:t>Hannenhalli</a:t>
            </a:r>
            <a:r>
              <a:rPr lang="en-US" sz="1600" kern="0" dirty="0" smtClean="0"/>
              <a:t> (eds.), LNBI 4645:73-84, 2007</a:t>
            </a:r>
            <a:endParaRPr kumimoji="0" lang="en-US" sz="1800" b="0" i="0" u="none" strike="noStrike" kern="0" cap="none" spc="0" normalizeH="0" baseline="0" noProof="0" dirty="0" smtClean="0">
              <a:ln>
                <a:noFill/>
              </a:ln>
              <a:solidFill>
                <a:schemeClr val="tx1"/>
              </a:solidFill>
              <a:effectLst/>
              <a:uLnTx/>
              <a:uFillTx/>
              <a:latin typeface="+mn-lt"/>
            </a:endParaRPr>
          </a:p>
          <a:p>
            <a:pPr marL="742950" marR="0" lvl="1" indent="-285750" algn="l" defTabSz="914400" rtl="0" eaLnBrk="0" fontAlgn="base" latinLnBrk="0" hangingPunct="0">
              <a:lnSpc>
                <a:spcPct val="80000"/>
              </a:lnSpc>
              <a:spcBef>
                <a:spcPct val="20000"/>
              </a:spcBef>
              <a:spcAft>
                <a:spcPct val="0"/>
              </a:spcAft>
              <a:buClr>
                <a:schemeClr val="hlink"/>
              </a:buClr>
              <a:buSzPct val="55000"/>
              <a:buFont typeface="Wingdings" pitchFamily="2" charset="2"/>
              <a:buChar char="n"/>
              <a:tabLst/>
              <a:defRPr/>
            </a:pPr>
            <a:r>
              <a:rPr lang="en-US" sz="1800" kern="0" dirty="0" smtClean="0">
                <a:latin typeface="+mn-lt"/>
              </a:rPr>
              <a:t>Software: </a:t>
            </a:r>
            <a:r>
              <a:rPr kumimoji="0" lang="en-US" sz="1600" b="1" i="0" u="none" strike="noStrike" kern="0" cap="none" spc="0" normalizeH="0" baseline="0" noProof="0" dirty="0" smtClean="0">
                <a:ln>
                  <a:noFill/>
                </a:ln>
                <a:solidFill>
                  <a:schemeClr val="hlink"/>
                </a:solidFill>
                <a:effectLst/>
                <a:uLnTx/>
                <a:uFillTx/>
                <a:latin typeface="+mn-lt"/>
              </a:rPr>
              <a:t>GEDI</a:t>
            </a:r>
            <a:r>
              <a:rPr kumimoji="0" lang="en-US" sz="1600" b="0" i="0" u="none" strike="noStrike" kern="0" cap="none" spc="0" normalizeH="0" baseline="0" noProof="0" dirty="0" smtClean="0">
                <a:ln>
                  <a:noFill/>
                </a:ln>
                <a:solidFill>
                  <a:schemeClr val="tx1"/>
                </a:solidFill>
                <a:effectLst/>
                <a:uLnTx/>
                <a:uFillTx/>
                <a:latin typeface="+mn-lt"/>
              </a:rPr>
              <a:t> (Genotype Error Detection and Imputation):</a:t>
            </a:r>
          </a:p>
          <a:p>
            <a:pPr marL="1200150" lvl="2" indent="-285750" eaLnBrk="0" hangingPunct="0">
              <a:lnSpc>
                <a:spcPct val="80000"/>
              </a:lnSpc>
              <a:spcBef>
                <a:spcPct val="20000"/>
              </a:spcBef>
              <a:buClr>
                <a:schemeClr val="hlink"/>
              </a:buClr>
              <a:buSzPct val="55000"/>
              <a:buFont typeface="Wingdings" pitchFamily="2" charset="2"/>
              <a:buChar char="n"/>
            </a:pPr>
            <a:r>
              <a:rPr lang="en-US" kern="0" dirty="0" smtClean="0"/>
              <a:t>J. Kennedy, I.I. </a:t>
            </a:r>
            <a:r>
              <a:rPr lang="en-US" kern="0" dirty="0" err="1" smtClean="0"/>
              <a:t>Mandoiu</a:t>
            </a:r>
            <a:r>
              <a:rPr lang="en-US" kern="0" dirty="0" smtClean="0"/>
              <a:t> and B. </a:t>
            </a:r>
            <a:r>
              <a:rPr lang="en-US" kern="0" dirty="0" err="1" smtClean="0"/>
              <a:t>Pasaniuc</a:t>
            </a:r>
            <a:r>
              <a:rPr lang="en-US" kern="0" dirty="0" smtClean="0"/>
              <a:t>. GEDI: Scalable Algorithms for Genotype Error Detection and Imputation. </a:t>
            </a:r>
            <a:r>
              <a:rPr kumimoji="0" lang="en-US" b="0" i="0" u="none" strike="noStrike" kern="0" cap="none" spc="0" normalizeH="0" baseline="0" noProof="0" dirty="0" smtClean="0">
                <a:ln>
                  <a:noFill/>
                </a:ln>
                <a:solidFill>
                  <a:schemeClr val="tx1"/>
                </a:solidFill>
                <a:effectLst/>
                <a:uLnTx/>
                <a:uFillTx/>
                <a:latin typeface="+mn-lt"/>
              </a:rPr>
              <a:t>ARXIV</a:t>
            </a:r>
            <a:r>
              <a:rPr kumimoji="0" lang="en-US" b="0" i="0" u="none" strike="noStrike" kern="0" cap="none" spc="0" normalizeH="0" noProof="0" dirty="0" smtClean="0">
                <a:ln>
                  <a:noFill/>
                </a:ln>
                <a:solidFill>
                  <a:schemeClr val="tx1"/>
                </a:solidFill>
                <a:effectLst/>
                <a:uLnTx/>
                <a:uFillTx/>
                <a:latin typeface="+mn-lt"/>
              </a:rPr>
              <a:t> </a:t>
            </a:r>
            <a:r>
              <a:rPr kumimoji="0" lang="en-US" b="0" i="0" u="none" strike="noStrike" kern="0" cap="none" spc="0" normalizeH="0" baseline="0" noProof="0" dirty="0" smtClean="0">
                <a:ln>
                  <a:noFill/>
                </a:ln>
                <a:solidFill>
                  <a:schemeClr val="tx1"/>
                </a:solidFill>
                <a:effectLst/>
                <a:uLnTx/>
                <a:uFillTx/>
                <a:latin typeface="+mn-lt"/>
              </a:rPr>
              <a:t>Report, 2009</a:t>
            </a:r>
          </a:p>
          <a:p>
            <a:pPr marL="1200150" lvl="2" indent="-285750" eaLnBrk="0" hangingPunct="0">
              <a:lnSpc>
                <a:spcPct val="80000"/>
              </a:lnSpc>
              <a:spcBef>
                <a:spcPct val="20000"/>
              </a:spcBef>
              <a:buClr>
                <a:schemeClr val="hlink"/>
              </a:buClr>
              <a:buSzPct val="55000"/>
              <a:buFont typeface="Wingdings" pitchFamily="2" charset="2"/>
              <a:buChar char="n"/>
            </a:pPr>
            <a:r>
              <a:rPr kumimoji="0" lang="en-US" b="0" i="0" u="none" strike="noStrike" kern="0" cap="none" spc="0" normalizeH="0" baseline="0" noProof="0" dirty="0" smtClean="0">
                <a:ln>
                  <a:noFill/>
                </a:ln>
                <a:solidFill>
                  <a:schemeClr val="tx1"/>
                </a:solidFill>
                <a:effectLst/>
                <a:uLnTx/>
                <a:uFillTx/>
                <a:latin typeface="+mn-lt"/>
              </a:rPr>
              <a:t>Best poster award: J. Kennedy, I.I. </a:t>
            </a:r>
            <a:r>
              <a:rPr kumimoji="0" lang="en-US" b="0" i="0" u="none" strike="noStrike" kern="0" cap="none" spc="0" normalizeH="0" baseline="0" noProof="0" dirty="0" err="1" smtClean="0">
                <a:ln>
                  <a:noFill/>
                </a:ln>
                <a:solidFill>
                  <a:schemeClr val="tx1"/>
                </a:solidFill>
                <a:effectLst/>
                <a:uLnTx/>
                <a:uFillTx/>
                <a:latin typeface="+mn-lt"/>
              </a:rPr>
              <a:t>Mandoiu</a:t>
            </a:r>
            <a:r>
              <a:rPr kumimoji="0" lang="en-US" b="0" i="0" u="none" strike="noStrike" kern="0" cap="none" spc="0" normalizeH="0" baseline="0" noProof="0" dirty="0" smtClean="0">
                <a:ln>
                  <a:noFill/>
                </a:ln>
                <a:solidFill>
                  <a:schemeClr val="tx1"/>
                </a:solidFill>
                <a:effectLst/>
                <a:uLnTx/>
                <a:uFillTx/>
                <a:latin typeface="+mn-lt"/>
              </a:rPr>
              <a:t> and B. </a:t>
            </a:r>
            <a:r>
              <a:rPr kumimoji="0" lang="en-US" b="0" i="0" u="none" strike="noStrike" kern="0" cap="none" spc="0" normalizeH="0" baseline="0" noProof="0" dirty="0" err="1" smtClean="0">
                <a:ln>
                  <a:noFill/>
                </a:ln>
                <a:solidFill>
                  <a:schemeClr val="tx1"/>
                </a:solidFill>
                <a:effectLst/>
                <a:uLnTx/>
                <a:uFillTx/>
                <a:latin typeface="+mn-lt"/>
              </a:rPr>
              <a:t>Pasaniuc</a:t>
            </a:r>
            <a:r>
              <a:rPr kumimoji="0" lang="en-US" b="0" i="0" u="none" strike="noStrike" kern="0" cap="none" spc="0" normalizeH="0" baseline="0" noProof="0" dirty="0" smtClean="0">
                <a:ln>
                  <a:noFill/>
                </a:ln>
                <a:solidFill>
                  <a:schemeClr val="tx1"/>
                </a:solidFill>
                <a:effectLst/>
                <a:uLnTx/>
                <a:uFillTx/>
                <a:latin typeface="+mn-lt"/>
              </a:rPr>
              <a:t>. Genotype Error Detection and Imputation using Hidden Markov Models of Haplotype Diversity. ISBRA 2008.</a:t>
            </a:r>
          </a:p>
        </p:txBody>
      </p:sp>
      <p:pic>
        <p:nvPicPr>
          <p:cNvPr id="6" name="Kennedy_V3.pptx743.wav">
            <a:hlinkClick r:id="" action="ppaction://media"/>
          </p:cNvPr>
          <p:cNvPicPr>
            <a:picLocks noRot="1" noChangeAspect="1"/>
          </p:cNvPicPr>
          <p:nvPr>
            <a:audioFile r:link="rId2"/>
          </p:nvPr>
        </p:nvPicPr>
        <p:blipFill>
          <a:blip r:embed="rId4" cstate="print"/>
          <a:stretch>
            <a:fillRect/>
          </a:stretch>
        </p:blipFill>
        <p:spPr>
          <a:xfrm>
            <a:off x="8696325" y="6410325"/>
            <a:ext cx="304800" cy="304800"/>
          </a:xfrm>
          <a:prstGeom prst="rect">
            <a:avLst/>
          </a:prstGeom>
        </p:spPr>
      </p:pic>
    </p:spTree>
    <p:custDataLst>
      <p:tags r:id="rId1"/>
    </p:custDataLst>
  </p:cSld>
  <p:clrMapOvr>
    <a:masterClrMapping/>
  </p:clrMapOvr>
  <p:transition advTm="3263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0" end="1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3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p:txBody>
          <a:bodyPr/>
          <a:lstStyle/>
          <a:p>
            <a:r>
              <a:rPr lang="en-US" smtClean="0"/>
              <a:t>Conclusion</a:t>
            </a:r>
          </a:p>
        </p:txBody>
      </p:sp>
      <p:sp>
        <p:nvSpPr>
          <p:cNvPr id="161795" name="Rectangle 3"/>
          <p:cNvSpPr>
            <a:spLocks noGrp="1" noChangeArrowheads="1"/>
          </p:cNvSpPr>
          <p:nvPr>
            <p:ph idx="1"/>
          </p:nvPr>
        </p:nvSpPr>
        <p:spPr>
          <a:xfrm>
            <a:off x="609600" y="1981200"/>
            <a:ext cx="8229600" cy="4876800"/>
          </a:xfrm>
        </p:spPr>
        <p:txBody>
          <a:bodyPr>
            <a:normAutofit/>
          </a:bodyPr>
          <a:lstStyle/>
          <a:p>
            <a:pPr>
              <a:lnSpc>
                <a:spcPct val="80000"/>
              </a:lnSpc>
            </a:pPr>
            <a:r>
              <a:rPr lang="en-US" sz="2000" dirty="0" smtClean="0"/>
              <a:t>Imputation-based local ancestry inference in admixed populations</a:t>
            </a:r>
          </a:p>
          <a:p>
            <a:pPr lvl="1">
              <a:lnSpc>
                <a:spcPct val="80000"/>
              </a:lnSpc>
            </a:pPr>
            <a:r>
              <a:rPr lang="en-US" sz="2000" dirty="0" smtClean="0"/>
              <a:t>Contributions:</a:t>
            </a:r>
          </a:p>
          <a:p>
            <a:pPr lvl="2">
              <a:lnSpc>
                <a:spcPct val="80000"/>
              </a:lnSpc>
            </a:pPr>
            <a:r>
              <a:rPr lang="en-US" sz="1600" dirty="0" smtClean="0"/>
              <a:t>Imputation-based local ancestry inference achieves significant improvement over previous methods for admixtures between close ancestral populations</a:t>
            </a:r>
          </a:p>
          <a:p>
            <a:pPr lvl="1">
              <a:lnSpc>
                <a:spcPct val="80000"/>
              </a:lnSpc>
            </a:pPr>
            <a:r>
              <a:rPr lang="en-US" sz="2000" dirty="0" smtClean="0"/>
              <a:t>Future work:</a:t>
            </a:r>
          </a:p>
          <a:p>
            <a:pPr lvl="2">
              <a:lnSpc>
                <a:spcPct val="80000"/>
              </a:lnSpc>
            </a:pPr>
            <a:r>
              <a:rPr lang="en-US" sz="1600" dirty="0" smtClean="0"/>
              <a:t>Evaluating accuracy under more realistic admixture scenarios (multiple ancestral populations/gene flow/drift in ancestral populations)</a:t>
            </a:r>
          </a:p>
          <a:p>
            <a:pPr lvl="2">
              <a:lnSpc>
                <a:spcPct val="80000"/>
              </a:lnSpc>
            </a:pPr>
            <a:r>
              <a:rPr lang="en-US" sz="1600" dirty="0" smtClean="0"/>
              <a:t>Extension to pedigree data</a:t>
            </a:r>
          </a:p>
          <a:p>
            <a:pPr lvl="2">
              <a:lnSpc>
                <a:spcPct val="80000"/>
              </a:lnSpc>
            </a:pPr>
            <a:r>
              <a:rPr lang="en-US" sz="1600" dirty="0" smtClean="0"/>
              <a:t>Extensions to sequencing data</a:t>
            </a:r>
          </a:p>
          <a:p>
            <a:pPr lvl="2">
              <a:lnSpc>
                <a:spcPct val="80000"/>
              </a:lnSpc>
            </a:pPr>
            <a:r>
              <a:rPr lang="en-US" sz="1600" dirty="0" smtClean="0"/>
              <a:t>Exploiting inferred local ancestry for phasing of admixed individuals</a:t>
            </a:r>
          </a:p>
          <a:p>
            <a:pPr lvl="2">
              <a:lnSpc>
                <a:spcPct val="80000"/>
              </a:lnSpc>
            </a:pPr>
            <a:r>
              <a:rPr lang="en-US" sz="1600" dirty="0" smtClean="0"/>
              <a:t>Inference of ancestral haplotypes from extant admixed populations</a:t>
            </a:r>
          </a:p>
          <a:p>
            <a:pPr lvl="1">
              <a:lnSpc>
                <a:spcPct val="80000"/>
              </a:lnSpc>
            </a:pPr>
            <a:r>
              <a:rPr lang="en-US" sz="2200" dirty="0" smtClean="0"/>
              <a:t>Papers:</a:t>
            </a:r>
          </a:p>
          <a:p>
            <a:pPr lvl="2">
              <a:lnSpc>
                <a:spcPct val="80000"/>
              </a:lnSpc>
            </a:pPr>
            <a:r>
              <a:rPr lang="en-US" sz="1600" dirty="0" smtClean="0"/>
              <a:t>B. </a:t>
            </a:r>
            <a:r>
              <a:rPr lang="en-US" sz="1600" dirty="0" err="1" smtClean="0"/>
              <a:t>Pasaniuc</a:t>
            </a:r>
            <a:r>
              <a:rPr lang="en-US" sz="1600" dirty="0" smtClean="0"/>
              <a:t> and J. Kennedy and I.I. </a:t>
            </a:r>
            <a:r>
              <a:rPr lang="en-US" sz="1600" dirty="0" err="1" smtClean="0"/>
              <a:t>Mandoiu</a:t>
            </a:r>
            <a:r>
              <a:rPr lang="en-US" sz="1600" dirty="0" smtClean="0"/>
              <a:t>, Imputation-based local ancestry inference in admixed populations, Proc. 5th International Symposium on Bioinformatics Research and Applications/2nd Workshop on Computational Issues in Genetic Epidemiology, pp. 221-233, 2009</a:t>
            </a:r>
          </a:p>
          <a:p>
            <a:pPr lvl="1">
              <a:lnSpc>
                <a:spcPct val="80000"/>
              </a:lnSpc>
            </a:pPr>
            <a:r>
              <a:rPr lang="en-US" sz="2000" dirty="0" smtClean="0"/>
              <a:t>Software: </a:t>
            </a:r>
            <a:r>
              <a:rPr lang="en-US" sz="2000" b="1" dirty="0" smtClean="0">
                <a:solidFill>
                  <a:schemeClr val="hlink"/>
                </a:solidFill>
              </a:rPr>
              <a:t>GEDI-ADMX</a:t>
            </a:r>
          </a:p>
          <a:p>
            <a:pPr lvl="2">
              <a:lnSpc>
                <a:spcPct val="80000"/>
              </a:lnSpc>
            </a:pPr>
            <a:r>
              <a:rPr lang="en-US" sz="1600" dirty="0" smtClean="0"/>
              <a:t>Unix and Windows version (</a:t>
            </a:r>
            <a:r>
              <a:rPr lang="en-US" sz="1600" dirty="0" err="1" smtClean="0"/>
              <a:t>geneAdmixViewer</a:t>
            </a:r>
            <a:r>
              <a:rPr lang="en-US" sz="1600" dirty="0" smtClean="0"/>
              <a:t> on Windows)</a:t>
            </a:r>
          </a:p>
        </p:txBody>
      </p:sp>
      <p:sp>
        <p:nvSpPr>
          <p:cNvPr id="4" name="Slide Number Placeholder 3"/>
          <p:cNvSpPr>
            <a:spLocks noGrp="1"/>
          </p:cNvSpPr>
          <p:nvPr>
            <p:ph type="sldNum" sz="quarter" idx="12"/>
          </p:nvPr>
        </p:nvSpPr>
        <p:spPr/>
        <p:txBody>
          <a:bodyPr/>
          <a:lstStyle/>
          <a:p>
            <a:pPr>
              <a:defRPr/>
            </a:pPr>
            <a:fld id="{33F715B6-B6C2-4407-8CFF-EAACF463792E}" type="slidenum">
              <a:rPr lang="en-US" smtClean="0"/>
              <a:pPr>
                <a:defRPr/>
              </a:pPr>
              <a:t>69</a:t>
            </a:fld>
            <a:endParaRPr lang="en-US"/>
          </a:p>
        </p:txBody>
      </p:sp>
      <p:pic>
        <p:nvPicPr>
          <p:cNvPr id="5" name="Kennedy_V3.pptx538.wav">
            <a:hlinkClick r:id="" action="ppaction://media"/>
          </p:cNvPr>
          <p:cNvPicPr>
            <a:picLocks noRot="1" noChangeAspect="1"/>
          </p:cNvPicPr>
          <p:nvPr>
            <a:audioFile r:link="rId2"/>
          </p:nvPr>
        </p:nvPicPr>
        <p:blipFill>
          <a:blip r:embed="rId4" cstate="print"/>
          <a:stretch>
            <a:fillRect/>
          </a:stretch>
        </p:blipFill>
        <p:spPr>
          <a:xfrm>
            <a:off x="8696325" y="6410325"/>
            <a:ext cx="304800" cy="304800"/>
          </a:xfrm>
          <a:prstGeom prst="rect">
            <a:avLst/>
          </a:prstGeom>
        </p:spPr>
      </p:pic>
    </p:spTree>
    <p:custDataLst>
      <p:tags r:id="rId1"/>
    </p:custDataLst>
  </p:cSld>
  <p:clrMapOvr>
    <a:masterClrMapping/>
  </p:clrMapOvr>
  <p:transition advTm="559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179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179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1795">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1795">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1795">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1795">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1795">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1795">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1795">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1795">
                                            <p:txEl>
                                              <p:pRg st="10" end="1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61795">
                                            <p:txEl>
                                              <p:pRg st="11" end="11"/>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6179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39"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1150938" y="214313"/>
            <a:ext cx="7793037" cy="623887"/>
          </a:xfrm>
        </p:spPr>
        <p:txBody>
          <a:bodyPr/>
          <a:lstStyle/>
          <a:p>
            <a:r>
              <a:rPr lang="en-US" smtClean="0"/>
              <a:t>Outline</a:t>
            </a:r>
          </a:p>
        </p:txBody>
      </p:sp>
      <p:sp>
        <p:nvSpPr>
          <p:cNvPr id="36867" name="Content Placeholder 2"/>
          <p:cNvSpPr>
            <a:spLocks noGrp="1"/>
          </p:cNvSpPr>
          <p:nvPr>
            <p:ph idx="1"/>
          </p:nvPr>
        </p:nvSpPr>
        <p:spPr>
          <a:xfrm>
            <a:off x="457200" y="1981200"/>
            <a:ext cx="8382000" cy="4648200"/>
          </a:xfrm>
        </p:spPr>
        <p:txBody>
          <a:bodyPr>
            <a:normAutofit fontScale="70000" lnSpcReduction="20000"/>
          </a:bodyPr>
          <a:lstStyle/>
          <a:p>
            <a:pPr>
              <a:defRPr/>
            </a:pPr>
            <a:r>
              <a:rPr lang="en-US" dirty="0" smtClean="0"/>
              <a:t>Introduction</a:t>
            </a:r>
          </a:p>
          <a:p>
            <a:pPr>
              <a:defRPr/>
            </a:pPr>
            <a:endParaRPr lang="en-US" dirty="0" smtClean="0"/>
          </a:p>
          <a:p>
            <a:pPr>
              <a:defRPr/>
            </a:pPr>
            <a:r>
              <a:rPr lang="en-US" dirty="0" smtClean="0">
                <a:solidFill>
                  <a:srgbClr val="FF0000"/>
                </a:solidFill>
              </a:rPr>
              <a:t>Hidden Markov Models of Haplotype Diversity</a:t>
            </a:r>
          </a:p>
          <a:p>
            <a:pPr>
              <a:defRPr/>
            </a:pPr>
            <a:endParaRPr lang="en-US" dirty="0" smtClean="0"/>
          </a:p>
          <a:p>
            <a:pPr>
              <a:defRPr/>
            </a:pPr>
            <a:r>
              <a:rPr lang="en-US" dirty="0" smtClean="0"/>
              <a:t>Genotype Error Detection using Hidden Markov Models of Haplotype Diversity</a:t>
            </a:r>
          </a:p>
          <a:p>
            <a:pPr>
              <a:defRPr/>
            </a:pPr>
            <a:endParaRPr lang="en-US" dirty="0" smtClean="0"/>
          </a:p>
          <a:p>
            <a:pPr>
              <a:defRPr/>
            </a:pPr>
            <a:r>
              <a:rPr lang="en-US" dirty="0" smtClean="0"/>
              <a:t>Imputation-based Local Ancestry Inference in Admixed Populations</a:t>
            </a:r>
          </a:p>
          <a:p>
            <a:pPr>
              <a:defRPr/>
            </a:pPr>
            <a:endParaRPr lang="en-US" dirty="0" smtClean="0"/>
          </a:p>
          <a:p>
            <a:pPr>
              <a:defRPr/>
            </a:pPr>
            <a:r>
              <a:rPr lang="en-US" dirty="0" smtClean="0"/>
              <a:t>Single Individual Genotyping from Low-Coverage Sequencing Data</a:t>
            </a:r>
          </a:p>
          <a:p>
            <a:pPr>
              <a:defRPr/>
            </a:pPr>
            <a:endParaRPr lang="en-US" dirty="0" smtClean="0"/>
          </a:p>
          <a:p>
            <a:pPr>
              <a:defRPr/>
            </a:pPr>
            <a:r>
              <a:rPr lang="en-US" dirty="0" smtClean="0"/>
              <a:t>Conclusion</a:t>
            </a:r>
          </a:p>
        </p:txBody>
      </p:sp>
      <p:sp>
        <p:nvSpPr>
          <p:cNvPr id="4" name="Slide Number Placeholder 3"/>
          <p:cNvSpPr>
            <a:spLocks noGrp="1"/>
          </p:cNvSpPr>
          <p:nvPr>
            <p:ph type="sldNum" sz="quarter" idx="12"/>
          </p:nvPr>
        </p:nvSpPr>
        <p:spPr/>
        <p:txBody>
          <a:bodyPr/>
          <a:lstStyle/>
          <a:p>
            <a:pPr>
              <a:defRPr/>
            </a:pPr>
            <a:fld id="{33F715B6-B6C2-4407-8CFF-EAACF463792E}" type="slidenum">
              <a:rPr lang="en-US" smtClean="0"/>
              <a:pPr>
                <a:defRPr/>
              </a:pPr>
              <a:t>7</a:t>
            </a:fld>
            <a:endParaRPr lang="en-US"/>
          </a:p>
        </p:txBody>
      </p:sp>
      <p:pic>
        <p:nvPicPr>
          <p:cNvPr id="5" name="Kennedy_V3.pptx768.wav">
            <a:hlinkClick r:id="" action="ppaction://media"/>
          </p:cNvPr>
          <p:cNvPicPr>
            <a:picLocks noRot="1" noChangeAspect="1"/>
          </p:cNvPicPr>
          <p:nvPr>
            <a:audioFile r:link="rId1"/>
          </p:nvPr>
        </p:nvPicPr>
        <p:blipFill>
          <a:blip r:embed="rId3" cstate="print"/>
          <a:stretch>
            <a:fillRect/>
          </a:stretch>
        </p:blipFill>
        <p:spPr>
          <a:xfrm>
            <a:off x="8696325" y="6410325"/>
            <a:ext cx="304800" cy="304800"/>
          </a:xfrm>
          <a:prstGeom prst="rect">
            <a:avLst/>
          </a:prstGeom>
        </p:spPr>
      </p:pic>
    </p:spTree>
  </p:cSld>
  <p:clrMapOvr>
    <a:masterClrMapping/>
  </p:clrMapOvr>
  <p:transition advTm="63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a:lstStyle/>
          <a:p>
            <a:r>
              <a:rPr lang="en-US" smtClean="0"/>
              <a:t>Conclusion</a:t>
            </a:r>
          </a:p>
        </p:txBody>
      </p:sp>
      <p:sp>
        <p:nvSpPr>
          <p:cNvPr id="162819" name="Rectangle 3"/>
          <p:cNvSpPr>
            <a:spLocks noGrp="1" noChangeArrowheads="1"/>
          </p:cNvSpPr>
          <p:nvPr>
            <p:ph idx="1"/>
          </p:nvPr>
        </p:nvSpPr>
        <p:spPr>
          <a:xfrm>
            <a:off x="609600" y="1905000"/>
            <a:ext cx="8229600" cy="4648200"/>
          </a:xfrm>
        </p:spPr>
        <p:txBody>
          <a:bodyPr>
            <a:normAutofit fontScale="92500" lnSpcReduction="10000"/>
          </a:bodyPr>
          <a:lstStyle/>
          <a:p>
            <a:pPr>
              <a:lnSpc>
                <a:spcPct val="80000"/>
              </a:lnSpc>
            </a:pPr>
            <a:r>
              <a:rPr lang="en-US" sz="2000" dirty="0" smtClean="0"/>
              <a:t>Genotyping from low coverage sequencing reads</a:t>
            </a:r>
          </a:p>
          <a:p>
            <a:pPr lvl="1">
              <a:lnSpc>
                <a:spcPct val="80000"/>
              </a:lnSpc>
            </a:pPr>
            <a:r>
              <a:rPr lang="en-US" sz="1800" b="1" dirty="0" smtClean="0"/>
              <a:t>Contributions</a:t>
            </a:r>
            <a:r>
              <a:rPr lang="en-US" sz="1800" dirty="0" smtClean="0"/>
              <a:t>:</a:t>
            </a:r>
          </a:p>
          <a:p>
            <a:pPr lvl="2">
              <a:lnSpc>
                <a:spcPct val="80000"/>
              </a:lnSpc>
            </a:pPr>
            <a:r>
              <a:rPr lang="en-US" sz="1600" dirty="0" smtClean="0"/>
              <a:t>Exploiting “heuristic inputs” such as quality scores and  population allele frequency and LD information yields significant improvements in genotyping calling accuracy from low-coverage sequencing data</a:t>
            </a:r>
          </a:p>
          <a:p>
            <a:pPr lvl="3">
              <a:lnSpc>
                <a:spcPct val="80000"/>
              </a:lnSpc>
            </a:pPr>
            <a:r>
              <a:rPr lang="en-US" sz="1400" dirty="0" smtClean="0"/>
              <a:t>LD information extracted from a reference panel gives highest benefit</a:t>
            </a:r>
          </a:p>
          <a:p>
            <a:pPr lvl="3">
              <a:lnSpc>
                <a:spcPct val="80000"/>
              </a:lnSpc>
            </a:pPr>
            <a:r>
              <a:rPr lang="en-US" sz="1400" dirty="0" smtClean="0"/>
              <a:t>Relatively small gain from incorporating quality scores may be due in part to the poor calibration of 454 quality scores [Brockman et al 08, Quinlan et al 08] </a:t>
            </a:r>
          </a:p>
          <a:p>
            <a:pPr lvl="2">
              <a:lnSpc>
                <a:spcPct val="80000"/>
              </a:lnSpc>
            </a:pPr>
            <a:r>
              <a:rPr lang="en-US" sz="1600" dirty="0" smtClean="0"/>
              <a:t>Although our evaluation is on 454 reads, the methods are well-suited for short read technologies</a:t>
            </a:r>
          </a:p>
          <a:p>
            <a:pPr lvl="1">
              <a:lnSpc>
                <a:spcPct val="80000"/>
              </a:lnSpc>
            </a:pPr>
            <a:r>
              <a:rPr lang="en-US" sz="2000" dirty="0" smtClean="0"/>
              <a:t>Future Work: Population-based Genotyping from Low-Coverage Sequencing Data</a:t>
            </a:r>
          </a:p>
          <a:p>
            <a:pPr lvl="2">
              <a:lnSpc>
                <a:spcPct val="80000"/>
              </a:lnSpc>
            </a:pPr>
            <a:r>
              <a:rPr lang="en-US" sz="1600" dirty="0" smtClean="0"/>
              <a:t>Extending the single individual genotyping methods to population sequencing data (removing the need for reference panels)</a:t>
            </a:r>
          </a:p>
          <a:p>
            <a:pPr lvl="2">
              <a:lnSpc>
                <a:spcPct val="80000"/>
              </a:lnSpc>
            </a:pPr>
            <a:r>
              <a:rPr lang="en-US" sz="1600" dirty="0" smtClean="0"/>
              <a:t>Use Same HF-HMM as before, only training model based off of EM algorithm on population-level data provided. </a:t>
            </a:r>
          </a:p>
          <a:p>
            <a:pPr lvl="1">
              <a:lnSpc>
                <a:spcPct val="80000"/>
              </a:lnSpc>
            </a:pPr>
            <a:r>
              <a:rPr lang="en-US" sz="2200" dirty="0" smtClean="0"/>
              <a:t>Papers:</a:t>
            </a:r>
          </a:p>
          <a:p>
            <a:pPr lvl="2">
              <a:lnSpc>
                <a:spcPct val="80000"/>
              </a:lnSpc>
            </a:pPr>
            <a:r>
              <a:rPr lang="en-US" sz="1600" dirty="0" smtClean="0"/>
              <a:t>J. </a:t>
            </a:r>
            <a:r>
              <a:rPr lang="en-US" sz="1600" dirty="0" err="1" smtClean="0"/>
              <a:t>Duitama</a:t>
            </a:r>
            <a:r>
              <a:rPr lang="en-US" sz="1600" dirty="0" smtClean="0"/>
              <a:t>, S. </a:t>
            </a:r>
            <a:r>
              <a:rPr lang="en-US" sz="1600" dirty="0" err="1" smtClean="0"/>
              <a:t>Dinakar</a:t>
            </a:r>
            <a:r>
              <a:rPr lang="en-US" sz="1600" dirty="0" smtClean="0"/>
              <a:t>, Y. Hernandez, J. Kennedy, I. </a:t>
            </a:r>
            <a:r>
              <a:rPr lang="en-US" sz="1600" dirty="0" err="1" smtClean="0"/>
              <a:t>Mandoiu</a:t>
            </a:r>
            <a:r>
              <a:rPr lang="en-US" sz="1600" dirty="0" smtClean="0"/>
              <a:t>, and Y. Wu. Single individual genotyping from low-coverage sequencing data (In Preparation)</a:t>
            </a:r>
          </a:p>
          <a:p>
            <a:pPr lvl="2">
              <a:lnSpc>
                <a:spcPct val="80000"/>
              </a:lnSpc>
            </a:pPr>
            <a:r>
              <a:rPr lang="en-US" sz="1600" dirty="0" smtClean="0"/>
              <a:t>Presentation: </a:t>
            </a:r>
            <a:r>
              <a:rPr lang="en-US" sz="1600" dirty="0" err="1" smtClean="0"/>
              <a:t>J.Kennedy</a:t>
            </a:r>
            <a:r>
              <a:rPr lang="en-US" sz="1600" dirty="0" smtClean="0"/>
              <a:t>. Linkage Disequilibrium Based Single Individual Genotyping from Low-Coverage Short Sequencing Reads. DIMACS workshop on Computational Issues in Genetic Epidemiology. </a:t>
            </a:r>
          </a:p>
          <a:p>
            <a:pPr lvl="1">
              <a:lnSpc>
                <a:spcPct val="80000"/>
              </a:lnSpc>
            </a:pPr>
            <a:r>
              <a:rPr lang="en-US" sz="2000" dirty="0" smtClean="0"/>
              <a:t>Software: </a:t>
            </a:r>
            <a:r>
              <a:rPr lang="en-US" sz="2000" b="1" dirty="0" smtClean="0">
                <a:solidFill>
                  <a:schemeClr val="hlink"/>
                </a:solidFill>
              </a:rPr>
              <a:t>Gene-</a:t>
            </a:r>
            <a:r>
              <a:rPr lang="en-US" sz="2000" b="1" dirty="0" err="1" smtClean="0">
                <a:solidFill>
                  <a:schemeClr val="hlink"/>
                </a:solidFill>
              </a:rPr>
              <a:t>Seq</a:t>
            </a:r>
            <a:endParaRPr lang="en-US" sz="2000" b="1" dirty="0" smtClean="0">
              <a:solidFill>
                <a:schemeClr val="hlink"/>
              </a:solidFill>
            </a:endParaRPr>
          </a:p>
        </p:txBody>
      </p:sp>
      <p:sp>
        <p:nvSpPr>
          <p:cNvPr id="5" name="Slide Number Placeholder 4"/>
          <p:cNvSpPr>
            <a:spLocks noGrp="1"/>
          </p:cNvSpPr>
          <p:nvPr>
            <p:ph type="sldNum" sz="quarter" idx="12"/>
          </p:nvPr>
        </p:nvSpPr>
        <p:spPr/>
        <p:txBody>
          <a:bodyPr/>
          <a:lstStyle/>
          <a:p>
            <a:pPr>
              <a:defRPr/>
            </a:pPr>
            <a:fld id="{33F715B6-B6C2-4407-8CFF-EAACF463792E}" type="slidenum">
              <a:rPr lang="en-US" smtClean="0"/>
              <a:pPr>
                <a:defRPr/>
              </a:pPr>
              <a:t>70</a:t>
            </a:fld>
            <a:endParaRPr lang="en-US"/>
          </a:p>
        </p:txBody>
      </p:sp>
      <p:sp>
        <p:nvSpPr>
          <p:cNvPr id="6" name="Down Arrow 4">
            <a:hlinkClick r:id="rId5" action="ppaction://hlinksldjump"/>
          </p:cNvPr>
          <p:cNvSpPr>
            <a:spLocks noChangeArrowheads="1"/>
          </p:cNvSpPr>
          <p:nvPr/>
        </p:nvSpPr>
        <p:spPr bwMode="auto">
          <a:xfrm rot="16200000">
            <a:off x="3429000" y="3886200"/>
            <a:ext cx="76200" cy="381000"/>
          </a:xfrm>
          <a:prstGeom prst="downArrow">
            <a:avLst>
              <a:gd name="adj1" fmla="val 50000"/>
              <a:gd name="adj2" fmla="val 83333"/>
            </a:avLst>
          </a:prstGeom>
          <a:solidFill>
            <a:schemeClr val="tx1">
              <a:alpha val="20000"/>
            </a:schemeClr>
          </a:solidFill>
          <a:ln w="9525" algn="ctr">
            <a:noFill/>
            <a:round/>
            <a:headEnd/>
            <a:tailEnd/>
          </a:ln>
        </p:spPr>
        <p:txBody>
          <a:bodyPr vert="eaVert"/>
          <a:lstStyle/>
          <a:p>
            <a:pPr eaLnBrk="0" hangingPunct="0"/>
            <a:endParaRPr lang="en-US" sz="1800"/>
          </a:p>
        </p:txBody>
      </p:sp>
      <p:pic>
        <p:nvPicPr>
          <p:cNvPr id="7" name="Kennedy_V3.pptx539.wav">
            <a:hlinkClick r:id="" action="ppaction://media"/>
          </p:cNvPr>
          <p:cNvPicPr>
            <a:picLocks noRot="1" noChangeAspect="1"/>
          </p:cNvPicPr>
          <p:nvPr>
            <a:audioFile r:link="rId2"/>
          </p:nvPr>
        </p:nvPicPr>
        <p:blipFill>
          <a:blip r:embed="rId6" cstate="print"/>
          <a:stretch>
            <a:fillRect/>
          </a:stretch>
        </p:blipFill>
        <p:spPr>
          <a:xfrm>
            <a:off x="8696325" y="6410325"/>
            <a:ext cx="304800" cy="304800"/>
          </a:xfrm>
          <a:prstGeom prst="rect">
            <a:avLst/>
          </a:prstGeom>
        </p:spPr>
      </p:pic>
    </p:spTree>
    <p:custDataLst>
      <p:tags r:id="rId1"/>
    </p:custDataLst>
  </p:cSld>
  <p:clrMapOvr>
    <a:masterClrMapping/>
  </p:clrMapOvr>
  <p:transition advTm="571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2819">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2819">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2819">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2819">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2819">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2819">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2819">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2819">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62819">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62819">
                                            <p:txEl>
                                              <p:pRg st="10" end="1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62819">
                                            <p:txEl>
                                              <p:pRg st="11" end="1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62819">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41" fill="hold" display="0">
                  <p:stCondLst>
                    <p:cond delay="indefinite"/>
                  </p:stCondLst>
                  <p:endCondLst>
                    <p:cond evt="onPrev" delay="0">
                      <p:tgtEl>
                        <p:sldTgt/>
                      </p:tgtEl>
                    </p:cond>
                    <p:cond evt="onStopAudio" delay="0">
                      <p:tgtEl>
                        <p:sldTgt/>
                      </p:tgtEl>
                    </p:cond>
                  </p:endCondLst>
                </p:cTn>
                <p:tgtEl>
                  <p:spTgt spid="7"/>
                </p:tgtEl>
              </p:cMediaNode>
            </p:audio>
          </p:childTnLst>
        </p:cTn>
      </p:par>
    </p:tnLst>
    <p:bldLst>
      <p:bldP spid="6" grpId="0" animBg="1"/>
    </p:bld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r>
              <a:rPr lang="en-US" smtClean="0"/>
              <a:t>Questions?</a:t>
            </a:r>
            <a:br>
              <a:rPr lang="en-US" smtClean="0"/>
            </a:br>
            <a:endParaRPr lang="en-US" smtClean="0"/>
          </a:p>
        </p:txBody>
      </p:sp>
      <p:sp>
        <p:nvSpPr>
          <p:cNvPr id="66563" name="Rectangle 3"/>
          <p:cNvSpPr>
            <a:spLocks noGrp="1" noChangeArrowheads="1"/>
          </p:cNvSpPr>
          <p:nvPr>
            <p:ph idx="1"/>
          </p:nvPr>
        </p:nvSpPr>
        <p:spPr/>
        <p:txBody>
          <a:bodyPr/>
          <a:lstStyle/>
          <a:p>
            <a:pPr eaLnBrk="1" hangingPunct="1">
              <a:buFont typeface="Wingdings" pitchFamily="2" charset="2"/>
              <a:buNone/>
            </a:pPr>
            <a:endParaRPr lang="en-US" smtClean="0"/>
          </a:p>
        </p:txBody>
      </p:sp>
      <p:sp>
        <p:nvSpPr>
          <p:cNvPr id="4" name="Slide Number Placeholder 3"/>
          <p:cNvSpPr>
            <a:spLocks noGrp="1"/>
          </p:cNvSpPr>
          <p:nvPr>
            <p:ph type="sldNum" sz="quarter" idx="12"/>
          </p:nvPr>
        </p:nvSpPr>
        <p:spPr/>
        <p:txBody>
          <a:bodyPr/>
          <a:lstStyle/>
          <a:p>
            <a:pPr>
              <a:defRPr/>
            </a:pPr>
            <a:fld id="{33F715B6-B6C2-4407-8CFF-EAACF463792E}" type="slidenum">
              <a:rPr lang="en-US" smtClean="0"/>
              <a:pPr>
                <a:defRPr/>
              </a:pPr>
              <a:t>71</a:t>
            </a:fld>
            <a:endParaRPr lang="en-US"/>
          </a:p>
        </p:txBody>
      </p:sp>
      <p:pic>
        <p:nvPicPr>
          <p:cNvPr id="5" name="Kennedy_V3.pptx444.wav">
            <a:hlinkClick r:id="" action="ppaction://media"/>
          </p:cNvPr>
          <p:cNvPicPr>
            <a:picLocks noRot="1" noChangeAspect="1"/>
          </p:cNvPicPr>
          <p:nvPr>
            <a:audioFile r:link="rId1"/>
          </p:nvPr>
        </p:nvPicPr>
        <p:blipFill>
          <a:blip r:embed="rId3" cstate="print"/>
          <a:stretch>
            <a:fillRect/>
          </a:stretch>
        </p:blipFill>
        <p:spPr>
          <a:xfrm>
            <a:off x="8696325" y="6410325"/>
            <a:ext cx="304800" cy="304800"/>
          </a:xfrm>
          <a:prstGeom prst="rect">
            <a:avLst/>
          </a:prstGeom>
        </p:spPr>
      </p:pic>
    </p:spTree>
  </p:cSld>
  <p:clrMapOvr>
    <a:masterClrMapping/>
  </p:clrMapOvr>
  <p:transition advTm="24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r>
              <a:rPr lang="en-US" smtClean="0"/>
              <a:t>Acknowledgments</a:t>
            </a:r>
            <a:br>
              <a:rPr lang="en-US" smtClean="0"/>
            </a:br>
            <a:endParaRPr lang="en-US" smtClean="0"/>
          </a:p>
        </p:txBody>
      </p:sp>
      <p:sp>
        <p:nvSpPr>
          <p:cNvPr id="74755" name="Rectangle 3"/>
          <p:cNvSpPr>
            <a:spLocks noGrp="1" noChangeArrowheads="1"/>
          </p:cNvSpPr>
          <p:nvPr>
            <p:ph idx="1"/>
          </p:nvPr>
        </p:nvSpPr>
        <p:spPr>
          <a:xfrm>
            <a:off x="685800" y="2209800"/>
            <a:ext cx="7772400" cy="4114800"/>
          </a:xfrm>
        </p:spPr>
        <p:txBody>
          <a:bodyPr/>
          <a:lstStyle/>
          <a:p>
            <a:r>
              <a:rPr lang="en-US" sz="2400" smtClean="0"/>
              <a:t>This work was supported in part by NSF (awards IIS-0546457, DBI-0543365, and CCF-0755373) and by the University of Connecticut Research Foundation</a:t>
            </a:r>
          </a:p>
        </p:txBody>
      </p:sp>
      <p:sp>
        <p:nvSpPr>
          <p:cNvPr id="4" name="Slide Number Placeholder 3"/>
          <p:cNvSpPr>
            <a:spLocks noGrp="1"/>
          </p:cNvSpPr>
          <p:nvPr>
            <p:ph type="sldNum" sz="quarter" idx="12"/>
          </p:nvPr>
        </p:nvSpPr>
        <p:spPr/>
        <p:txBody>
          <a:bodyPr/>
          <a:lstStyle/>
          <a:p>
            <a:pPr>
              <a:defRPr/>
            </a:pPr>
            <a:fld id="{33F715B6-B6C2-4407-8CFF-EAACF463792E}" type="slidenum">
              <a:rPr lang="en-US" smtClean="0"/>
              <a:pPr>
                <a:defRPr/>
              </a:pPr>
              <a:t>72</a:t>
            </a:fld>
            <a:endParaRPr lang="en-US"/>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r>
              <a:rPr lang="en-US" smtClean="0"/>
              <a:t>Click again for helper slides</a:t>
            </a:r>
          </a:p>
        </p:txBody>
      </p:sp>
      <p:sp>
        <p:nvSpPr>
          <p:cNvPr id="67587" name="Content Placeholder 2"/>
          <p:cNvSpPr>
            <a:spLocks noGrp="1"/>
          </p:cNvSpPr>
          <p:nvPr>
            <p:ph idx="1"/>
          </p:nvPr>
        </p:nvSpPr>
        <p:spPr/>
        <p:txBody>
          <a:bodyPr/>
          <a:lstStyle/>
          <a:p>
            <a:endParaRPr lang="en-US" smtClean="0"/>
          </a:p>
        </p:txBody>
      </p:sp>
      <p:sp>
        <p:nvSpPr>
          <p:cNvPr id="4" name="Slide Number Placeholder 3"/>
          <p:cNvSpPr>
            <a:spLocks noGrp="1"/>
          </p:cNvSpPr>
          <p:nvPr>
            <p:ph type="sldNum" sz="quarter" idx="12"/>
          </p:nvPr>
        </p:nvSpPr>
        <p:spPr/>
        <p:txBody>
          <a:bodyPr/>
          <a:lstStyle/>
          <a:p>
            <a:pPr>
              <a:defRPr/>
            </a:pPr>
            <a:fld id="{33F715B6-B6C2-4407-8CFF-EAACF463792E}" type="slidenum">
              <a:rPr lang="en-US" smtClean="0"/>
              <a:pPr>
                <a:defRPr/>
              </a:pPr>
              <a:t>73</a:t>
            </a:fld>
            <a:endParaRPr lang="en-US"/>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p:txBody>
          <a:bodyPr/>
          <a:lstStyle/>
          <a:p>
            <a:r>
              <a:rPr lang="en-US" smtClean="0"/>
              <a:t>HAPMAP:</a:t>
            </a:r>
          </a:p>
        </p:txBody>
      </p:sp>
      <p:sp>
        <p:nvSpPr>
          <p:cNvPr id="204803" name="Rectangle 3"/>
          <p:cNvSpPr>
            <a:spLocks noGrp="1" noChangeArrowheads="1"/>
          </p:cNvSpPr>
          <p:nvPr>
            <p:ph idx="1"/>
          </p:nvPr>
        </p:nvSpPr>
        <p:spPr/>
        <p:txBody>
          <a:bodyPr/>
          <a:lstStyle/>
          <a:p>
            <a:pPr>
              <a:lnSpc>
                <a:spcPct val="80000"/>
              </a:lnSpc>
            </a:pPr>
            <a:r>
              <a:rPr lang="en-US" sz="2000" dirty="0" smtClean="0"/>
              <a:t>The </a:t>
            </a:r>
            <a:r>
              <a:rPr lang="en-US" sz="2000" b="1" dirty="0" smtClean="0"/>
              <a:t>International HAPMAP Project</a:t>
            </a:r>
            <a:r>
              <a:rPr lang="en-US" sz="2000" dirty="0" smtClean="0"/>
              <a:t> is an organization whose goal is to develop a </a:t>
            </a:r>
            <a:r>
              <a:rPr lang="en-US" sz="2000" dirty="0" smtClean="0">
                <a:hlinkClick r:id="rId2" tooltip="Haplotype"/>
              </a:rPr>
              <a:t>haplotype</a:t>
            </a:r>
            <a:r>
              <a:rPr lang="en-US" sz="2000" dirty="0" smtClean="0"/>
              <a:t> map of the </a:t>
            </a:r>
            <a:r>
              <a:rPr lang="en-US" sz="2000" dirty="0" smtClean="0">
                <a:hlinkClick r:id="rId3" tooltip="Human genome"/>
              </a:rPr>
              <a:t>human genome</a:t>
            </a:r>
            <a:r>
              <a:rPr lang="en-US" sz="2000" dirty="0" smtClean="0"/>
              <a:t> (the </a:t>
            </a:r>
            <a:r>
              <a:rPr lang="en-US" sz="2000" b="1" dirty="0" err="1" smtClean="0"/>
              <a:t>HapMap</a:t>
            </a:r>
            <a:r>
              <a:rPr lang="en-US" sz="2000" dirty="0" smtClean="0"/>
              <a:t>), which will describe the common patterns of human </a:t>
            </a:r>
            <a:r>
              <a:rPr lang="en-US" sz="2000" dirty="0" smtClean="0">
                <a:hlinkClick r:id="rId4" tooltip="Genetic variability"/>
              </a:rPr>
              <a:t>genetic variation</a:t>
            </a:r>
            <a:r>
              <a:rPr lang="en-US" sz="2000" dirty="0" smtClean="0"/>
              <a:t>. </a:t>
            </a:r>
          </a:p>
          <a:p>
            <a:pPr>
              <a:lnSpc>
                <a:spcPct val="80000"/>
              </a:lnSpc>
            </a:pPr>
            <a:r>
              <a:rPr lang="en-US" sz="2000" dirty="0" smtClean="0"/>
              <a:t>HAPMAP is expected to be a key resource for researchers to find genetic variants affecting health, disease and responses to drugs and environmental factors. The information produced by the project is made freely available to researchers around the world.</a:t>
            </a:r>
          </a:p>
          <a:p>
            <a:pPr>
              <a:lnSpc>
                <a:spcPct val="80000"/>
              </a:lnSpc>
            </a:pPr>
            <a:r>
              <a:rPr lang="en-US" sz="2000" dirty="0" smtClean="0"/>
              <a:t>The International </a:t>
            </a:r>
            <a:r>
              <a:rPr lang="en-US" sz="2000" dirty="0" err="1" smtClean="0"/>
              <a:t>HapMap</a:t>
            </a:r>
            <a:r>
              <a:rPr lang="en-US" sz="2000" dirty="0" smtClean="0"/>
              <a:t> Project is a collaboration among researchers at academic centers, non-profit biomedical research groups and private companies in </a:t>
            </a:r>
            <a:r>
              <a:rPr lang="en-US" sz="2000" dirty="0" smtClean="0">
                <a:hlinkClick r:id="rId5" tooltip="Canada"/>
              </a:rPr>
              <a:t>Canada</a:t>
            </a:r>
            <a:r>
              <a:rPr lang="en-US" sz="2000" dirty="0" smtClean="0"/>
              <a:t>, </a:t>
            </a:r>
            <a:r>
              <a:rPr lang="en-US" sz="2000" dirty="0" smtClean="0">
                <a:hlinkClick r:id="rId6" tooltip="China"/>
              </a:rPr>
              <a:t>China</a:t>
            </a:r>
            <a:r>
              <a:rPr lang="en-US" sz="2000" dirty="0" smtClean="0"/>
              <a:t>, </a:t>
            </a:r>
            <a:r>
              <a:rPr lang="en-US" sz="2000" dirty="0" smtClean="0">
                <a:hlinkClick r:id="rId7" tooltip="Japan"/>
              </a:rPr>
              <a:t>Japan</a:t>
            </a:r>
            <a:r>
              <a:rPr lang="en-US" sz="2000" dirty="0" smtClean="0"/>
              <a:t>, </a:t>
            </a:r>
            <a:r>
              <a:rPr lang="en-US" sz="2000" dirty="0" smtClean="0">
                <a:hlinkClick r:id="rId8" tooltip="Nigeria"/>
              </a:rPr>
              <a:t>Nigeria</a:t>
            </a:r>
            <a:r>
              <a:rPr lang="en-US" sz="2000" dirty="0" smtClean="0"/>
              <a:t>, the </a:t>
            </a:r>
            <a:r>
              <a:rPr lang="en-US" sz="2000" dirty="0" smtClean="0">
                <a:hlinkClick r:id="rId9" tooltip="United Kingdom"/>
              </a:rPr>
              <a:t>United Kingdom</a:t>
            </a:r>
            <a:r>
              <a:rPr lang="en-US" sz="2000" dirty="0" smtClean="0"/>
              <a:t>, and the </a:t>
            </a:r>
            <a:r>
              <a:rPr lang="en-US" sz="2000" dirty="0" smtClean="0">
                <a:hlinkClick r:id="rId10" tooltip="United States"/>
              </a:rPr>
              <a:t>United States</a:t>
            </a:r>
            <a:r>
              <a:rPr lang="en-US" sz="2000" dirty="0" smtClean="0"/>
              <a:t>. </a:t>
            </a:r>
          </a:p>
        </p:txBody>
      </p:sp>
      <p:sp>
        <p:nvSpPr>
          <p:cNvPr id="204805" name="Right Arrow 6">
            <a:hlinkClick r:id="rId11" action="ppaction://hlinksldjump"/>
          </p:cNvPr>
          <p:cNvSpPr>
            <a:spLocks noChangeArrowheads="1"/>
          </p:cNvSpPr>
          <p:nvPr/>
        </p:nvSpPr>
        <p:spPr bwMode="auto">
          <a:xfrm rot="16200000">
            <a:off x="8362950" y="5962650"/>
            <a:ext cx="419100" cy="76200"/>
          </a:xfrm>
          <a:prstGeom prst="rightArrow">
            <a:avLst>
              <a:gd name="adj1" fmla="val 50000"/>
              <a:gd name="adj2" fmla="val 72727"/>
            </a:avLst>
          </a:prstGeom>
          <a:solidFill>
            <a:schemeClr val="tx1"/>
          </a:solidFill>
          <a:ln w="9525" algn="ctr">
            <a:solidFill>
              <a:schemeClr val="tx1"/>
            </a:solidFill>
            <a:round/>
            <a:headEnd/>
            <a:tailEnd/>
          </a:ln>
        </p:spPr>
        <p:txBody>
          <a:bodyPr vert="eaVert"/>
          <a:lstStyle/>
          <a:p>
            <a:pPr eaLnBrk="0" hangingPunct="0"/>
            <a:endParaRPr lang="en-US" sz="1800"/>
          </a:p>
        </p:txBody>
      </p:sp>
      <p:sp>
        <p:nvSpPr>
          <p:cNvPr id="5" name="Slide Number Placeholder 4"/>
          <p:cNvSpPr>
            <a:spLocks noGrp="1"/>
          </p:cNvSpPr>
          <p:nvPr>
            <p:ph type="sldNum" sz="quarter" idx="12"/>
          </p:nvPr>
        </p:nvSpPr>
        <p:spPr/>
        <p:txBody>
          <a:bodyPr/>
          <a:lstStyle/>
          <a:p>
            <a:pPr>
              <a:defRPr/>
            </a:pPr>
            <a:fld id="{33F715B6-B6C2-4407-8CFF-EAACF463792E}" type="slidenum">
              <a:rPr lang="en-US" smtClean="0"/>
              <a:pPr>
                <a:defRPr/>
              </a:pPr>
              <a:t>74</a:t>
            </a:fld>
            <a:endParaRPr lang="en-US"/>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Baum-Welch overview</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The algorithm has two steps:</a:t>
            </a:r>
          </a:p>
          <a:p>
            <a:pPr lvl="1"/>
            <a:r>
              <a:rPr lang="en-US" dirty="0" smtClean="0"/>
              <a:t>Calculating the forward probability for each HMM state;</a:t>
            </a:r>
          </a:p>
          <a:p>
            <a:pPr lvl="1"/>
            <a:r>
              <a:rPr lang="en-US" dirty="0" smtClean="0"/>
              <a:t>Determining the frequency of the transition-emission pair values and dividing it by the probability of the entire sequence. This amounts to calculating the expected count of the particular transition-emission pair. Each time a particular transition is found, the value of the quotient of the transition divided by the probability of the entire sequence goes up, and this value can then be made the new value of the transition.</a:t>
            </a:r>
          </a:p>
        </p:txBody>
      </p:sp>
      <p:sp>
        <p:nvSpPr>
          <p:cNvPr id="4" name="Right Arrow 3">
            <a:hlinkClick r:id="rId2" action="ppaction://hlinksldjump"/>
          </p:cNvPr>
          <p:cNvSpPr>
            <a:spLocks noChangeArrowheads="1"/>
          </p:cNvSpPr>
          <p:nvPr/>
        </p:nvSpPr>
        <p:spPr bwMode="auto">
          <a:xfrm rot="16200000">
            <a:off x="8324850" y="5772150"/>
            <a:ext cx="342900" cy="76200"/>
          </a:xfrm>
          <a:prstGeom prst="rightArrow">
            <a:avLst>
              <a:gd name="adj1" fmla="val 50000"/>
              <a:gd name="adj2" fmla="val 61538"/>
            </a:avLst>
          </a:prstGeom>
          <a:solidFill>
            <a:schemeClr val="tx1"/>
          </a:solidFill>
          <a:ln w="9525" algn="ctr">
            <a:solidFill>
              <a:schemeClr val="tx1"/>
            </a:solidFill>
            <a:round/>
            <a:headEnd/>
            <a:tailEnd/>
          </a:ln>
        </p:spPr>
        <p:txBody>
          <a:bodyPr vert="eaVert"/>
          <a:lstStyle/>
          <a:p>
            <a:pPr eaLnBrk="0" hangingPunct="0"/>
            <a:endParaRPr lang="en-US" sz="1800"/>
          </a:p>
        </p:txBody>
      </p:sp>
      <p:sp>
        <p:nvSpPr>
          <p:cNvPr id="5" name="Slide Number Placeholder 4"/>
          <p:cNvSpPr>
            <a:spLocks noGrp="1"/>
          </p:cNvSpPr>
          <p:nvPr>
            <p:ph type="sldNum" sz="quarter" idx="12"/>
          </p:nvPr>
        </p:nvSpPr>
        <p:spPr/>
        <p:txBody>
          <a:bodyPr/>
          <a:lstStyle/>
          <a:p>
            <a:pPr>
              <a:defRPr/>
            </a:pPr>
            <a:fld id="{33F715B6-B6C2-4407-8CFF-EAACF463792E}" type="slidenum">
              <a:rPr lang="en-US" smtClean="0"/>
              <a:pPr>
                <a:defRPr/>
              </a:pPr>
              <a:t>75</a:t>
            </a:fld>
            <a:endParaRPr lang="en-US"/>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1150938" y="214313"/>
            <a:ext cx="7793037" cy="852487"/>
          </a:xfrm>
        </p:spPr>
        <p:txBody>
          <a:bodyPr/>
          <a:lstStyle/>
          <a:p>
            <a:r>
              <a:rPr lang="en-US" dirty="0" smtClean="0"/>
              <a:t>GEDI Speed-up: </a:t>
            </a:r>
            <a:r>
              <a:rPr lang="en-US" dirty="0" err="1" smtClean="0"/>
              <a:t>PopTree</a:t>
            </a:r>
            <a:r>
              <a:rPr lang="en-US" dirty="0" smtClean="0"/>
              <a:t> </a:t>
            </a:r>
            <a:r>
              <a:rPr lang="en-US" dirty="0" err="1" smtClean="0"/>
              <a:t>Trie</a:t>
            </a:r>
            <a:endParaRPr lang="en-US" dirty="0" smtClean="0"/>
          </a:p>
        </p:txBody>
      </p:sp>
      <p:sp>
        <p:nvSpPr>
          <p:cNvPr id="51203" name="Rectangle 3"/>
          <p:cNvSpPr>
            <a:spLocks noGrp="1" noChangeArrowheads="1"/>
          </p:cNvSpPr>
          <p:nvPr>
            <p:ph idx="1"/>
          </p:nvPr>
        </p:nvSpPr>
        <p:spPr>
          <a:xfrm>
            <a:off x="457200" y="1219200"/>
            <a:ext cx="8305800" cy="5105400"/>
          </a:xfrm>
        </p:spPr>
        <p:txBody>
          <a:bodyPr>
            <a:normAutofit fontScale="70000" lnSpcReduction="20000"/>
          </a:bodyPr>
          <a:lstStyle/>
          <a:p>
            <a:r>
              <a:rPr lang="en-US" dirty="0" smtClean="0"/>
              <a:t>Due to limited genotype variation across individuals of the same population, additional re-use of forward and backward probability computations corresponding to genotype prefixes (respectively suffixes) shared by multiple genotypes is possible.</a:t>
            </a:r>
          </a:p>
          <a:p>
            <a:endParaRPr lang="en-US" dirty="0" smtClean="0"/>
          </a:p>
          <a:p>
            <a:r>
              <a:rPr lang="en-US" dirty="0" smtClean="0"/>
              <a:t>GEDI builds </a:t>
            </a:r>
            <a:r>
              <a:rPr lang="en-US" dirty="0" err="1" smtClean="0"/>
              <a:t>PopTree</a:t>
            </a:r>
            <a:r>
              <a:rPr lang="en-US" dirty="0" smtClean="0"/>
              <a:t>, which is a </a:t>
            </a:r>
            <a:r>
              <a:rPr lang="en-US" dirty="0" err="1" smtClean="0"/>
              <a:t>trie</a:t>
            </a:r>
            <a:r>
              <a:rPr lang="en-US" dirty="0" smtClean="0"/>
              <a:t> (prefix tree), from the given </a:t>
            </a:r>
            <a:r>
              <a:rPr lang="en-US" dirty="0" err="1" smtClean="0"/>
              <a:t>multilocus</a:t>
            </a:r>
            <a:r>
              <a:rPr lang="en-US" dirty="0" smtClean="0"/>
              <a:t> genotypes and then computes probabilities by performing a preorder traversal of the </a:t>
            </a:r>
            <a:r>
              <a:rPr lang="en-US" dirty="0" err="1" smtClean="0"/>
              <a:t>trie</a:t>
            </a:r>
            <a:r>
              <a:rPr lang="en-US" dirty="0" smtClean="0"/>
              <a:t>. </a:t>
            </a:r>
          </a:p>
          <a:p>
            <a:endParaRPr lang="en-US" dirty="0" smtClean="0"/>
          </a:p>
          <a:p>
            <a:r>
              <a:rPr lang="en-US" dirty="0" smtClean="0"/>
              <a:t>Specifically, the </a:t>
            </a:r>
            <a:r>
              <a:rPr lang="en-US" dirty="0" err="1" smtClean="0"/>
              <a:t>PopTree</a:t>
            </a:r>
            <a:r>
              <a:rPr lang="en-US" dirty="0" smtClean="0"/>
              <a:t> data structure for unrelated individuals in a population consists of:</a:t>
            </a:r>
          </a:p>
          <a:p>
            <a:pPr lvl="1"/>
            <a:r>
              <a:rPr lang="en-US" dirty="0" smtClean="0"/>
              <a:t>Up to n levels, </a:t>
            </a:r>
          </a:p>
          <a:p>
            <a:pPr lvl="1"/>
            <a:r>
              <a:rPr lang="en-US" dirty="0" smtClean="0"/>
              <a:t>Each node has up to 3 child edges one for each possible genotype value (0, 1, 2).</a:t>
            </a:r>
          </a:p>
        </p:txBody>
      </p:sp>
      <p:sp>
        <p:nvSpPr>
          <p:cNvPr id="6" name="Slide Number Placeholder 5"/>
          <p:cNvSpPr>
            <a:spLocks noGrp="1"/>
          </p:cNvSpPr>
          <p:nvPr>
            <p:ph type="sldNum" sz="quarter" idx="12"/>
          </p:nvPr>
        </p:nvSpPr>
        <p:spPr/>
        <p:txBody>
          <a:bodyPr/>
          <a:lstStyle/>
          <a:p>
            <a:pPr>
              <a:defRPr/>
            </a:pPr>
            <a:fld id="{33F715B6-B6C2-4407-8CFF-EAACF463792E}" type="slidenum">
              <a:rPr lang="en-US" smtClean="0"/>
              <a:pPr>
                <a:defRPr/>
              </a:pPr>
              <a:t>76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1203">
                                            <p:txEl>
                                              <p:pRg st="0" end="0"/>
                                            </p:txEl>
                                          </p:spTgt>
                                        </p:tgtEl>
                                        <p:attrNameLst>
                                          <p:attrName>style.visibility</p:attrName>
                                        </p:attrNameLst>
                                      </p:cBhvr>
                                      <p:to>
                                        <p:strVal val="visible"/>
                                      </p:to>
                                    </p:set>
                                    <p:animEffect transition="in" filter="dissolve">
                                      <p:cBhvr>
                                        <p:cTn id="7" dur="500"/>
                                        <p:tgtEl>
                                          <p:spTgt spid="512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1203">
                                            <p:txEl>
                                              <p:pRg st="2" end="2"/>
                                            </p:txEl>
                                          </p:spTgt>
                                        </p:tgtEl>
                                        <p:attrNameLst>
                                          <p:attrName>style.visibility</p:attrName>
                                        </p:attrNameLst>
                                      </p:cBhvr>
                                      <p:to>
                                        <p:strVal val="visible"/>
                                      </p:to>
                                    </p:set>
                                    <p:animEffect transition="in" filter="dissolve">
                                      <p:cBhvr>
                                        <p:cTn id="12" dur="500"/>
                                        <p:tgtEl>
                                          <p:spTgt spid="5120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1203">
                                            <p:txEl>
                                              <p:pRg st="4" end="4"/>
                                            </p:txEl>
                                          </p:spTgt>
                                        </p:tgtEl>
                                        <p:attrNameLst>
                                          <p:attrName>style.visibility</p:attrName>
                                        </p:attrNameLst>
                                      </p:cBhvr>
                                      <p:to>
                                        <p:strVal val="visible"/>
                                      </p:to>
                                    </p:set>
                                    <p:animEffect transition="in" filter="dissolve">
                                      <p:cBhvr>
                                        <p:cTn id="17" dur="500"/>
                                        <p:tgtEl>
                                          <p:spTgt spid="51203">
                                            <p:txEl>
                                              <p:pRg st="4" end="4"/>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51203">
                                            <p:txEl>
                                              <p:pRg st="5" end="5"/>
                                            </p:txEl>
                                          </p:spTgt>
                                        </p:tgtEl>
                                        <p:attrNameLst>
                                          <p:attrName>style.visibility</p:attrName>
                                        </p:attrNameLst>
                                      </p:cBhvr>
                                      <p:to>
                                        <p:strVal val="visible"/>
                                      </p:to>
                                    </p:set>
                                    <p:animEffect transition="in" filter="dissolve">
                                      <p:cBhvr>
                                        <p:cTn id="20" dur="500"/>
                                        <p:tgtEl>
                                          <p:spTgt spid="51203">
                                            <p:txEl>
                                              <p:pRg st="5" end="5"/>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51203">
                                            <p:txEl>
                                              <p:pRg st="6" end="6"/>
                                            </p:txEl>
                                          </p:spTgt>
                                        </p:tgtEl>
                                        <p:attrNameLst>
                                          <p:attrName>style.visibility</p:attrName>
                                        </p:attrNameLst>
                                      </p:cBhvr>
                                      <p:to>
                                        <p:strVal val="visible"/>
                                      </p:to>
                                    </p:set>
                                    <p:animEffect transition="in" filter="dissolve">
                                      <p:cBhvr>
                                        <p:cTn id="23" dur="500"/>
                                        <p:tgtEl>
                                          <p:spTgt spid="5120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685800" y="214313"/>
            <a:ext cx="8258175" cy="852487"/>
          </a:xfrm>
        </p:spPr>
        <p:txBody>
          <a:bodyPr/>
          <a:lstStyle/>
          <a:p>
            <a:r>
              <a:rPr lang="en-US" dirty="0" smtClean="0"/>
              <a:t>GEDI Speed-up: </a:t>
            </a:r>
            <a:r>
              <a:rPr lang="en-US" dirty="0" err="1" smtClean="0"/>
              <a:t>PopTree</a:t>
            </a:r>
            <a:r>
              <a:rPr lang="en-US" dirty="0" smtClean="0"/>
              <a:t> Speed-up</a:t>
            </a:r>
          </a:p>
        </p:txBody>
      </p:sp>
      <p:graphicFrame>
        <p:nvGraphicFramePr>
          <p:cNvPr id="4" name="Chart 3"/>
          <p:cNvGraphicFramePr>
            <a:graphicFrameLocks/>
          </p:cNvGraphicFramePr>
          <p:nvPr/>
        </p:nvGraphicFramePr>
        <p:xfrm>
          <a:off x="681037" y="685800"/>
          <a:ext cx="7781925" cy="5486400"/>
        </p:xfrm>
        <a:graphic>
          <a:graphicData uri="http://schemas.openxmlformats.org/drawingml/2006/chart">
            <c:chart xmlns:c="http://schemas.openxmlformats.org/drawingml/2006/chart" xmlns:r="http://schemas.openxmlformats.org/officeDocument/2006/relationships" r:id="rId3"/>
          </a:graphicData>
        </a:graphic>
      </p:graphicFrame>
      <p:sp>
        <p:nvSpPr>
          <p:cNvPr id="6" name="Right Arrow 5">
            <a:hlinkClick r:id="rId4" action="ppaction://hlinksldjump"/>
          </p:cNvPr>
          <p:cNvSpPr>
            <a:spLocks noChangeArrowheads="1"/>
          </p:cNvSpPr>
          <p:nvPr/>
        </p:nvSpPr>
        <p:spPr bwMode="auto">
          <a:xfrm rot="16200000">
            <a:off x="8324850" y="5772150"/>
            <a:ext cx="342900" cy="76200"/>
          </a:xfrm>
          <a:prstGeom prst="rightArrow">
            <a:avLst>
              <a:gd name="adj1" fmla="val 50000"/>
              <a:gd name="adj2" fmla="val 61538"/>
            </a:avLst>
          </a:prstGeom>
          <a:solidFill>
            <a:schemeClr val="tx1"/>
          </a:solidFill>
          <a:ln w="9525" algn="ctr">
            <a:solidFill>
              <a:schemeClr val="tx1"/>
            </a:solidFill>
            <a:round/>
            <a:headEnd/>
            <a:tailEnd/>
          </a:ln>
        </p:spPr>
        <p:txBody>
          <a:bodyPr vert="eaVert"/>
          <a:lstStyle/>
          <a:p>
            <a:pPr eaLnBrk="0" hangingPunct="0"/>
            <a:endParaRPr lang="en-US" sz="1800"/>
          </a:p>
        </p:txBody>
      </p:sp>
      <p:sp>
        <p:nvSpPr>
          <p:cNvPr id="5" name="Slide Number Placeholder 4"/>
          <p:cNvSpPr>
            <a:spLocks noGrp="1"/>
          </p:cNvSpPr>
          <p:nvPr>
            <p:ph type="sldNum" sz="quarter" idx="12"/>
          </p:nvPr>
        </p:nvSpPr>
        <p:spPr/>
        <p:txBody>
          <a:bodyPr/>
          <a:lstStyle/>
          <a:p>
            <a:pPr>
              <a:defRPr/>
            </a:pPr>
            <a:fld id="{33F715B6-B6C2-4407-8CFF-EAACF463792E}" type="slidenum">
              <a:rPr lang="en-US" smtClean="0"/>
              <a:pPr>
                <a:defRPr/>
              </a:pPr>
              <a:t>77</a:t>
            </a:fld>
            <a:endParaRPr lang="en-US"/>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4"/>
          <p:cNvSpPr>
            <a:spLocks noGrp="1" noChangeArrowheads="1"/>
          </p:cNvSpPr>
          <p:nvPr>
            <p:ph type="title"/>
          </p:nvPr>
        </p:nvSpPr>
        <p:spPr>
          <a:xfrm>
            <a:off x="914400" y="457200"/>
            <a:ext cx="7793038" cy="609600"/>
          </a:xfrm>
        </p:spPr>
        <p:txBody>
          <a:bodyPr/>
          <a:lstStyle/>
          <a:p>
            <a:pPr algn="ctr"/>
            <a:r>
              <a:rPr lang="en-US" sz="3200" dirty="0" smtClean="0"/>
              <a:t>Genotype Imputation- </a:t>
            </a:r>
            <a:br>
              <a:rPr lang="en-US" sz="3200" dirty="0" smtClean="0"/>
            </a:br>
            <a:r>
              <a:rPr lang="en-US" sz="3200" dirty="0" smtClean="0"/>
              <a:t>Accuracy with varying parameters</a:t>
            </a:r>
          </a:p>
        </p:txBody>
      </p:sp>
      <p:sp>
        <p:nvSpPr>
          <p:cNvPr id="6" name="Rectangle 5">
            <a:hlinkClick r:id="rId3" action="ppaction://hlinksldjump"/>
          </p:cNvPr>
          <p:cNvSpPr/>
          <p:nvPr/>
        </p:nvSpPr>
        <p:spPr>
          <a:xfrm>
            <a:off x="0" y="990600"/>
            <a:ext cx="3352800" cy="1107996"/>
          </a:xfrm>
          <a:prstGeom prst="rect">
            <a:avLst/>
          </a:prstGeom>
          <a:ln>
            <a:solidFill>
              <a:schemeClr val="bg1"/>
            </a:solidFill>
          </a:ln>
        </p:spPr>
        <p:txBody>
          <a:bodyPr wrap="square" lIns="0" tIns="0" rIns="0" bIns="0">
            <a:spAutoFit/>
          </a:bodyPr>
          <a:lstStyle/>
          <a:p>
            <a:pPr lvl="1">
              <a:lnSpc>
                <a:spcPct val="90000"/>
              </a:lnSpc>
            </a:pPr>
            <a:r>
              <a:rPr lang="en-US" sz="2000" dirty="0" smtClean="0"/>
              <a:t>5835 SNPs</a:t>
            </a:r>
          </a:p>
          <a:p>
            <a:pPr lvl="1">
              <a:lnSpc>
                <a:spcPct val="90000"/>
              </a:lnSpc>
            </a:pPr>
            <a:r>
              <a:rPr lang="en-US" sz="2000" dirty="0" smtClean="0"/>
              <a:t>2502 unrelated</a:t>
            </a:r>
          </a:p>
          <a:p>
            <a:pPr lvl="1">
              <a:lnSpc>
                <a:spcPct val="90000"/>
              </a:lnSpc>
            </a:pPr>
            <a:r>
              <a:rPr lang="en-US" sz="2000" dirty="0" smtClean="0"/>
              <a:t>[IMAGE]</a:t>
            </a:r>
          </a:p>
          <a:p>
            <a:pPr lvl="1">
              <a:lnSpc>
                <a:spcPct val="90000"/>
              </a:lnSpc>
            </a:pPr>
            <a:r>
              <a:rPr lang="en-US" sz="2000" dirty="0" smtClean="0"/>
              <a:t>9% imputed (535 SNPs)</a:t>
            </a:r>
          </a:p>
        </p:txBody>
      </p:sp>
      <p:graphicFrame>
        <p:nvGraphicFramePr>
          <p:cNvPr id="7" name="Chart 6"/>
          <p:cNvGraphicFramePr>
            <a:graphicFrameLocks/>
          </p:cNvGraphicFramePr>
          <p:nvPr/>
        </p:nvGraphicFramePr>
        <p:xfrm>
          <a:off x="457200" y="1905000"/>
          <a:ext cx="8153400" cy="4743450"/>
        </p:xfrm>
        <a:graphic>
          <a:graphicData uri="http://schemas.openxmlformats.org/drawingml/2006/chart">
            <c:chart xmlns:c="http://schemas.openxmlformats.org/drawingml/2006/chart" xmlns:r="http://schemas.openxmlformats.org/officeDocument/2006/relationships" r:id="rId4"/>
          </a:graphicData>
        </a:graphic>
      </p:graphicFrame>
      <p:sp>
        <p:nvSpPr>
          <p:cNvPr id="8" name="Slide Number Placeholder 7"/>
          <p:cNvSpPr>
            <a:spLocks noGrp="1"/>
          </p:cNvSpPr>
          <p:nvPr>
            <p:ph type="sldNum" sz="quarter" idx="12"/>
          </p:nvPr>
        </p:nvSpPr>
        <p:spPr/>
        <p:txBody>
          <a:bodyPr/>
          <a:lstStyle/>
          <a:p>
            <a:pPr>
              <a:defRPr/>
            </a:pPr>
            <a:fld id="{8CC908DA-0DFE-4EDA-AE5D-91705EA103D4}" type="slidenum">
              <a:rPr lang="en-US" smtClean="0"/>
              <a:pPr>
                <a:defRPr/>
              </a:pPr>
              <a:t>78</a:t>
            </a:fld>
            <a:endParaRPr lang="en-US"/>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smtClean="0"/>
              <a:t>Genotype Error Detection- Experimental Results (Setup)</a:t>
            </a:r>
          </a:p>
        </p:txBody>
      </p:sp>
      <p:sp>
        <p:nvSpPr>
          <p:cNvPr id="51203" name="Rectangle 3"/>
          <p:cNvSpPr>
            <a:spLocks noGrp="1" noChangeArrowheads="1"/>
          </p:cNvSpPr>
          <p:nvPr>
            <p:ph idx="1"/>
          </p:nvPr>
        </p:nvSpPr>
        <p:spPr>
          <a:xfrm>
            <a:off x="914400" y="2133600"/>
            <a:ext cx="7772400" cy="4267200"/>
          </a:xfrm>
        </p:spPr>
        <p:txBody>
          <a:bodyPr/>
          <a:lstStyle/>
          <a:p>
            <a:pPr>
              <a:lnSpc>
                <a:spcPct val="90000"/>
              </a:lnSpc>
            </a:pPr>
            <a:r>
              <a:rPr lang="en-US" sz="2800" dirty="0" smtClean="0"/>
              <a:t>Real dataset [Becker et al. 2006]</a:t>
            </a:r>
          </a:p>
          <a:p>
            <a:pPr lvl="1">
              <a:lnSpc>
                <a:spcPct val="90000"/>
              </a:lnSpc>
            </a:pPr>
            <a:r>
              <a:rPr lang="en-US" sz="2400" dirty="0" smtClean="0"/>
              <a:t>35 SNP loci covering a region of 91kb</a:t>
            </a:r>
          </a:p>
          <a:p>
            <a:pPr lvl="1">
              <a:lnSpc>
                <a:spcPct val="90000"/>
              </a:lnSpc>
            </a:pPr>
            <a:r>
              <a:rPr lang="en-US" sz="2400" dirty="0" smtClean="0"/>
              <a:t>551 trios</a:t>
            </a:r>
          </a:p>
          <a:p>
            <a:pPr>
              <a:lnSpc>
                <a:spcPct val="90000"/>
              </a:lnSpc>
            </a:pPr>
            <a:r>
              <a:rPr lang="en-US" sz="2800" dirty="0" smtClean="0"/>
              <a:t>Synthetic datasets</a:t>
            </a:r>
          </a:p>
          <a:p>
            <a:pPr lvl="1">
              <a:lnSpc>
                <a:spcPct val="90000"/>
              </a:lnSpc>
            </a:pPr>
            <a:r>
              <a:rPr lang="en-US" sz="2400" dirty="0" smtClean="0"/>
              <a:t>35 SNPs, 551 trios</a:t>
            </a:r>
          </a:p>
          <a:p>
            <a:pPr lvl="1">
              <a:lnSpc>
                <a:spcPct val="90000"/>
              </a:lnSpc>
            </a:pPr>
            <a:r>
              <a:rPr lang="en-US" sz="2400" dirty="0" smtClean="0"/>
              <a:t>Preserved missing data pattern of real dataset</a:t>
            </a:r>
          </a:p>
          <a:p>
            <a:pPr lvl="1">
              <a:lnSpc>
                <a:spcPct val="90000"/>
              </a:lnSpc>
            </a:pPr>
            <a:r>
              <a:rPr lang="en-US" sz="2400" dirty="0" smtClean="0"/>
              <a:t>Haplotypes assigned to trios based on frequencies inferred from real dataset</a:t>
            </a:r>
          </a:p>
          <a:p>
            <a:pPr lvl="1">
              <a:lnSpc>
                <a:spcPct val="90000"/>
              </a:lnSpc>
            </a:pPr>
            <a:r>
              <a:rPr lang="en-US" sz="2400" dirty="0" smtClean="0"/>
              <a:t>1% error rate using random allele insertion model</a:t>
            </a:r>
          </a:p>
          <a:p>
            <a:pPr lvl="2">
              <a:lnSpc>
                <a:spcPct val="90000"/>
              </a:lnSpc>
            </a:pPr>
            <a:endParaRPr lang="en-US" dirty="0" smtClean="0"/>
          </a:p>
        </p:txBody>
      </p:sp>
      <p:sp>
        <p:nvSpPr>
          <p:cNvPr id="4" name="Right Arrow 3">
            <a:hlinkClick r:id="rId3" action="ppaction://hlinksldjump"/>
          </p:cNvPr>
          <p:cNvSpPr>
            <a:spLocks noChangeArrowheads="1"/>
          </p:cNvSpPr>
          <p:nvPr/>
        </p:nvSpPr>
        <p:spPr bwMode="auto">
          <a:xfrm rot="16200000" flipV="1">
            <a:off x="8442960" y="6263641"/>
            <a:ext cx="457200" cy="121917"/>
          </a:xfrm>
          <a:prstGeom prst="rightArrow">
            <a:avLst>
              <a:gd name="adj1" fmla="val 50000"/>
              <a:gd name="adj2" fmla="val 61538"/>
            </a:avLst>
          </a:prstGeom>
          <a:solidFill>
            <a:schemeClr val="tx1"/>
          </a:solidFill>
          <a:ln w="9525" algn="ctr">
            <a:solidFill>
              <a:schemeClr val="tx1"/>
            </a:solidFill>
            <a:round/>
            <a:headEnd/>
            <a:tailEnd/>
          </a:ln>
        </p:spPr>
        <p:txBody>
          <a:bodyPr vert="eaVert"/>
          <a:lstStyle/>
          <a:p>
            <a:pPr eaLnBrk="0" hangingPunct="0"/>
            <a:endParaRPr lang="en-US" sz="1800"/>
          </a:p>
        </p:txBody>
      </p:sp>
      <p:sp>
        <p:nvSpPr>
          <p:cNvPr id="5" name="Slide Number Placeholder 4"/>
          <p:cNvSpPr>
            <a:spLocks noGrp="1"/>
          </p:cNvSpPr>
          <p:nvPr>
            <p:ph type="sldNum" sz="quarter" idx="12"/>
          </p:nvPr>
        </p:nvSpPr>
        <p:spPr/>
        <p:txBody>
          <a:bodyPr/>
          <a:lstStyle/>
          <a:p>
            <a:pPr>
              <a:defRPr/>
            </a:pPr>
            <a:fld id="{33F715B6-B6C2-4407-8CFF-EAACF463792E}" type="slidenum">
              <a:rPr lang="en-US" smtClean="0"/>
              <a:pPr>
                <a:defRPr/>
              </a:pPr>
              <a:t>79</a:t>
            </a:fld>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0" y="214313"/>
            <a:ext cx="9296400" cy="852487"/>
          </a:xfrm>
        </p:spPr>
        <p:txBody>
          <a:bodyPr/>
          <a:lstStyle/>
          <a:p>
            <a:pPr eaLnBrk="1" hangingPunct="1"/>
            <a:r>
              <a:rPr lang="en-US" sz="3600" dirty="0" smtClean="0"/>
              <a:t>Haplotype structure in </a:t>
            </a:r>
            <a:r>
              <a:rPr lang="en-US" sz="3600" dirty="0" err="1" smtClean="0"/>
              <a:t>panmictic</a:t>
            </a:r>
            <a:r>
              <a:rPr lang="en-US" sz="3600" dirty="0" smtClean="0"/>
              <a:t> populations</a:t>
            </a:r>
          </a:p>
        </p:txBody>
      </p:sp>
      <p:grpSp>
        <p:nvGrpSpPr>
          <p:cNvPr id="2" name="Group 3"/>
          <p:cNvGrpSpPr>
            <a:grpSpLocks/>
          </p:cNvGrpSpPr>
          <p:nvPr/>
        </p:nvGrpSpPr>
        <p:grpSpPr bwMode="auto">
          <a:xfrm>
            <a:off x="2057400" y="1371600"/>
            <a:ext cx="4800600" cy="5029200"/>
            <a:chOff x="2880" y="1335"/>
            <a:chExt cx="2688" cy="2697"/>
          </a:xfrm>
        </p:grpSpPr>
        <p:pic>
          <p:nvPicPr>
            <p:cNvPr id="26628" name="Picture 4"/>
            <p:cNvPicPr>
              <a:picLocks noChangeAspect="1" noChangeArrowheads="1"/>
            </p:cNvPicPr>
            <p:nvPr/>
          </p:nvPicPr>
          <p:blipFill>
            <a:blip r:embed="rId4" cstate="print"/>
            <a:srcRect/>
            <a:stretch>
              <a:fillRect/>
            </a:stretch>
          </p:blipFill>
          <p:spPr bwMode="auto">
            <a:xfrm>
              <a:off x="3264" y="1335"/>
              <a:ext cx="1872" cy="939"/>
            </a:xfrm>
            <a:prstGeom prst="rect">
              <a:avLst/>
            </a:prstGeom>
            <a:noFill/>
            <a:ln w="9525">
              <a:noFill/>
              <a:miter lim="800000"/>
              <a:headEnd/>
              <a:tailEnd/>
            </a:ln>
          </p:spPr>
        </p:pic>
        <p:pic>
          <p:nvPicPr>
            <p:cNvPr id="26629" name="Picture 5"/>
            <p:cNvPicPr>
              <a:picLocks noChangeAspect="1" noChangeArrowheads="1"/>
            </p:cNvPicPr>
            <p:nvPr/>
          </p:nvPicPr>
          <p:blipFill>
            <a:blip r:embed="rId5" cstate="print"/>
            <a:srcRect/>
            <a:stretch>
              <a:fillRect/>
            </a:stretch>
          </p:blipFill>
          <p:spPr bwMode="auto">
            <a:xfrm>
              <a:off x="2880" y="2890"/>
              <a:ext cx="2688" cy="1142"/>
            </a:xfrm>
            <a:prstGeom prst="rect">
              <a:avLst/>
            </a:prstGeom>
            <a:noFill/>
            <a:ln w="9525">
              <a:noFill/>
              <a:miter lim="800000"/>
              <a:headEnd/>
              <a:tailEnd/>
            </a:ln>
          </p:spPr>
        </p:pic>
        <p:sp>
          <p:nvSpPr>
            <p:cNvPr id="26630" name="AutoShape 6"/>
            <p:cNvSpPr>
              <a:spLocks noChangeArrowheads="1"/>
            </p:cNvSpPr>
            <p:nvPr/>
          </p:nvSpPr>
          <p:spPr bwMode="auto">
            <a:xfrm>
              <a:off x="4080" y="2400"/>
              <a:ext cx="384" cy="336"/>
            </a:xfrm>
            <a:prstGeom prst="downArrow">
              <a:avLst>
                <a:gd name="adj1" fmla="val 50000"/>
                <a:gd name="adj2" fmla="val 25000"/>
              </a:avLst>
            </a:prstGeom>
            <a:solidFill>
              <a:schemeClr val="accent1"/>
            </a:solidFill>
            <a:ln w="9525">
              <a:solidFill>
                <a:schemeClr val="tx1"/>
              </a:solidFill>
              <a:miter lim="800000"/>
              <a:headEnd/>
              <a:tailEnd/>
            </a:ln>
          </p:spPr>
          <p:txBody>
            <a:bodyPr vert="eaVert" wrap="none" anchor="ctr"/>
            <a:lstStyle/>
            <a:p>
              <a:pPr eaLnBrk="0" hangingPunct="0"/>
              <a:endParaRPr lang="en-US"/>
            </a:p>
          </p:txBody>
        </p:sp>
      </p:grpSp>
      <p:sp>
        <p:nvSpPr>
          <p:cNvPr id="7" name="Slide Number Placeholder 6"/>
          <p:cNvSpPr>
            <a:spLocks noGrp="1"/>
          </p:cNvSpPr>
          <p:nvPr>
            <p:ph type="sldNum" sz="quarter" idx="12"/>
          </p:nvPr>
        </p:nvSpPr>
        <p:spPr/>
        <p:txBody>
          <a:bodyPr/>
          <a:lstStyle/>
          <a:p>
            <a:pPr>
              <a:defRPr/>
            </a:pPr>
            <a:fld id="{33F715B6-B6C2-4407-8CFF-EAACF463792E}" type="slidenum">
              <a:rPr lang="en-US" smtClean="0"/>
              <a:pPr>
                <a:defRPr/>
              </a:pPr>
              <a:t>8</a:t>
            </a:fld>
            <a:endParaRPr lang="en-US"/>
          </a:p>
        </p:txBody>
      </p:sp>
      <p:pic>
        <p:nvPicPr>
          <p:cNvPr id="8" name="Kennedy_V3.pptx769.wav">
            <a:hlinkClick r:id="" action="ppaction://media"/>
          </p:cNvPr>
          <p:cNvPicPr>
            <a:picLocks noRot="1" noChangeAspect="1"/>
          </p:cNvPicPr>
          <p:nvPr>
            <a:audioFile r:link="rId1"/>
          </p:nvPr>
        </p:nvPicPr>
        <p:blipFill>
          <a:blip r:embed="rId6" cstate="print"/>
          <a:stretch>
            <a:fillRect/>
          </a:stretch>
        </p:blipFill>
        <p:spPr>
          <a:xfrm>
            <a:off x="8696325" y="6410325"/>
            <a:ext cx="304800" cy="304800"/>
          </a:xfrm>
          <a:prstGeom prst="rect">
            <a:avLst/>
          </a:prstGeom>
        </p:spPr>
      </p:pic>
    </p:spTree>
  </p:cSld>
  <p:clrMapOvr>
    <a:masterClrMapping/>
  </p:clrMapOvr>
  <p:transition advTm="481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4626" name="Rectangle 4"/>
          <p:cNvSpPr>
            <a:spLocks noGrp="1" noChangeArrowheads="1"/>
          </p:cNvSpPr>
          <p:nvPr>
            <p:ph type="ctrTitle"/>
          </p:nvPr>
        </p:nvSpPr>
        <p:spPr/>
        <p:txBody>
          <a:bodyPr/>
          <a:lstStyle/>
          <a:p>
            <a:pPr algn="ctr"/>
            <a:r>
              <a:rPr lang="en-US" sz="3600" smtClean="0"/>
              <a:t>Error Detection Accuracy on Unrelated Genotype Data</a:t>
            </a:r>
          </a:p>
        </p:txBody>
      </p:sp>
      <p:graphicFrame>
        <p:nvGraphicFramePr>
          <p:cNvPr id="154627" name="Object 5"/>
          <p:cNvGraphicFramePr>
            <a:graphicFrameLocks noChangeAspect="1"/>
          </p:cNvGraphicFramePr>
          <p:nvPr/>
        </p:nvGraphicFramePr>
        <p:xfrm>
          <a:off x="1447800" y="1828800"/>
          <a:ext cx="6408738" cy="3817938"/>
        </p:xfrm>
        <a:graphic>
          <a:graphicData uri="http://schemas.openxmlformats.org/presentationml/2006/ole">
            <p:oleObj spid="_x0000_s154627" name="Chart" r:id="rId4" imgW="6419951" imgH="3838643" progId="Excel.Sheet.8">
              <p:embed/>
            </p:oleObj>
          </a:graphicData>
        </a:graphic>
      </p:graphicFrame>
      <p:sp>
        <p:nvSpPr>
          <p:cNvPr id="154628" name="Rectangle 6"/>
          <p:cNvSpPr>
            <a:spLocks noChangeArrowheads="1"/>
          </p:cNvSpPr>
          <p:nvPr/>
        </p:nvSpPr>
        <p:spPr bwMode="auto">
          <a:xfrm>
            <a:off x="1447800" y="5638800"/>
            <a:ext cx="7620000" cy="1130300"/>
          </a:xfrm>
          <a:prstGeom prst="rect">
            <a:avLst/>
          </a:prstGeom>
          <a:noFill/>
          <a:ln w="9525">
            <a:noFill/>
            <a:miter lim="800000"/>
            <a:headEnd/>
            <a:tailEnd/>
          </a:ln>
        </p:spPr>
        <p:txBody>
          <a:bodyPr>
            <a:spAutoFit/>
          </a:bodyPr>
          <a:lstStyle/>
          <a:p>
            <a:pPr>
              <a:lnSpc>
                <a:spcPct val="80000"/>
              </a:lnSpc>
              <a:spcBef>
                <a:spcPct val="50000"/>
              </a:spcBef>
              <a:buClr>
                <a:schemeClr val="folHlink"/>
              </a:buClr>
              <a:buSzPct val="60000"/>
              <a:buFont typeface="Wingdings" pitchFamily="2" charset="2"/>
              <a:buChar char="n"/>
            </a:pPr>
            <a:r>
              <a:rPr lang="en-US" sz="2000"/>
              <a:t> 551 unrelated individuals</a:t>
            </a:r>
          </a:p>
          <a:p>
            <a:pPr>
              <a:lnSpc>
                <a:spcPct val="80000"/>
              </a:lnSpc>
              <a:spcBef>
                <a:spcPct val="50000"/>
              </a:spcBef>
              <a:buClr>
                <a:schemeClr val="folHlink"/>
              </a:buClr>
              <a:buSzPct val="60000"/>
              <a:buFont typeface="Wingdings" pitchFamily="2" charset="2"/>
              <a:buChar char="n"/>
            </a:pPr>
            <a:r>
              <a:rPr lang="en-US" sz="2000"/>
              <a:t> Recombination &amp; mutation rates of 10</a:t>
            </a:r>
            <a:r>
              <a:rPr lang="en-US" sz="2000" baseline="30000"/>
              <a:t>-8</a:t>
            </a:r>
            <a:r>
              <a:rPr lang="en-US" sz="2000"/>
              <a:t> per generation per bp</a:t>
            </a:r>
          </a:p>
          <a:p>
            <a:pPr>
              <a:lnSpc>
                <a:spcPct val="80000"/>
              </a:lnSpc>
              <a:spcBef>
                <a:spcPct val="50000"/>
              </a:spcBef>
              <a:buClr>
                <a:schemeClr val="folHlink"/>
              </a:buClr>
              <a:buSzPct val="60000"/>
              <a:buFont typeface="Wingdings" pitchFamily="2" charset="2"/>
              <a:buChar char="n"/>
            </a:pPr>
            <a:r>
              <a:rPr lang="en-US" sz="2000"/>
              <a:t> 35 SNPs within a region of 10kb-10Mb</a:t>
            </a:r>
          </a:p>
        </p:txBody>
      </p:sp>
      <p:sp>
        <p:nvSpPr>
          <p:cNvPr id="154629" name="Down Arrow 4">
            <a:hlinkClick r:id="rId5" action="ppaction://hlinksldjump"/>
          </p:cNvPr>
          <p:cNvSpPr>
            <a:spLocks noChangeArrowheads="1"/>
          </p:cNvSpPr>
          <p:nvPr/>
        </p:nvSpPr>
        <p:spPr bwMode="auto">
          <a:xfrm>
            <a:off x="228600" y="5943600"/>
            <a:ext cx="76200" cy="457200"/>
          </a:xfrm>
          <a:prstGeom prst="downArrow">
            <a:avLst>
              <a:gd name="adj1" fmla="val 50000"/>
              <a:gd name="adj2" fmla="val 50000"/>
            </a:avLst>
          </a:prstGeom>
          <a:solidFill>
            <a:schemeClr val="tx1"/>
          </a:solidFill>
          <a:ln w="9525" algn="ctr">
            <a:solidFill>
              <a:schemeClr val="tx1"/>
            </a:solidFill>
            <a:round/>
            <a:headEnd/>
            <a:tailEnd/>
          </a:ln>
        </p:spPr>
        <p:txBody>
          <a:bodyPr/>
          <a:lstStyle/>
          <a:p>
            <a:pPr eaLnBrk="0" hangingPunct="0"/>
            <a:endParaRPr lang="en-US" sz="1800"/>
          </a:p>
        </p:txBody>
      </p:sp>
      <p:sp>
        <p:nvSpPr>
          <p:cNvPr id="154630" name="Right Arrow 3">
            <a:hlinkClick r:id="rId6" action="ppaction://hlinksldjump"/>
          </p:cNvPr>
          <p:cNvSpPr>
            <a:spLocks noChangeArrowheads="1"/>
          </p:cNvSpPr>
          <p:nvPr/>
        </p:nvSpPr>
        <p:spPr bwMode="auto">
          <a:xfrm rot="16200000">
            <a:off x="8458200" y="5638800"/>
            <a:ext cx="609600" cy="152400"/>
          </a:xfrm>
          <a:prstGeom prst="rightArrow">
            <a:avLst>
              <a:gd name="adj1" fmla="val 50000"/>
              <a:gd name="adj2" fmla="val 61538"/>
            </a:avLst>
          </a:prstGeom>
          <a:solidFill>
            <a:schemeClr val="tx1"/>
          </a:solidFill>
          <a:ln w="9525" algn="ctr">
            <a:solidFill>
              <a:schemeClr val="tx1"/>
            </a:solidFill>
            <a:round/>
            <a:headEnd/>
            <a:tailEnd/>
          </a:ln>
        </p:spPr>
        <p:txBody>
          <a:bodyPr vert="eaVert"/>
          <a:lstStyle/>
          <a:p>
            <a:pPr eaLnBrk="0" hangingPunct="0"/>
            <a:endParaRPr lang="en-US" sz="1800"/>
          </a:p>
        </p:txBody>
      </p:sp>
      <p:sp>
        <p:nvSpPr>
          <p:cNvPr id="7" name="Rectangle 2"/>
          <p:cNvSpPr txBox="1">
            <a:spLocks noChangeArrowheads="1"/>
          </p:cNvSpPr>
          <p:nvPr/>
        </p:nvSpPr>
        <p:spPr bwMode="auto">
          <a:xfrm>
            <a:off x="304800" y="685800"/>
            <a:ext cx="8077200" cy="10668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0" cap="none" spc="0" normalizeH="0" baseline="0" noProof="0" dirty="0" smtClean="0">
                <a:ln>
                  <a:noFill/>
                </a:ln>
                <a:solidFill>
                  <a:schemeClr val="tx2"/>
                </a:solidFill>
                <a:effectLst/>
                <a:uLnTx/>
                <a:uFillTx/>
                <a:latin typeface="+mj-lt"/>
                <a:ea typeface="+mj-ea"/>
                <a:cs typeface="+mj-cs"/>
              </a:rPr>
              <a:t>Genotype Error Detection- </a:t>
            </a:r>
            <a:br>
              <a:rPr kumimoji="0" lang="en-US" sz="3200" b="0" i="0" u="none" strike="noStrike" kern="0" cap="none" spc="0" normalizeH="0" baseline="0" noProof="0" dirty="0" smtClean="0">
                <a:ln>
                  <a:noFill/>
                </a:ln>
                <a:solidFill>
                  <a:schemeClr val="tx2"/>
                </a:solidFill>
                <a:effectLst/>
                <a:uLnTx/>
                <a:uFillTx/>
                <a:latin typeface="+mj-lt"/>
                <a:ea typeface="+mj-ea"/>
                <a:cs typeface="+mj-cs"/>
              </a:rPr>
            </a:br>
            <a:r>
              <a:rPr kumimoji="0" lang="en-US" sz="3200" b="0" i="0" u="none" strike="noStrike" kern="0" cap="none" spc="0" normalizeH="0" baseline="0" noProof="0" dirty="0" smtClean="0">
                <a:ln>
                  <a:noFill/>
                </a:ln>
                <a:solidFill>
                  <a:schemeClr val="tx2"/>
                </a:solidFill>
                <a:effectLst/>
                <a:uLnTx/>
                <a:uFillTx/>
                <a:latin typeface="+mj-lt"/>
                <a:ea typeface="+mj-ea"/>
                <a:cs typeface="+mj-cs"/>
              </a:rPr>
              <a:t>Effect of Distance</a:t>
            </a:r>
            <a:r>
              <a:rPr kumimoji="0" lang="en-US" sz="3200" b="0" i="0" u="none" strike="noStrike" kern="0" cap="none" spc="0" normalizeH="0" noProof="0" dirty="0" smtClean="0">
                <a:ln>
                  <a:noFill/>
                </a:ln>
                <a:solidFill>
                  <a:schemeClr val="tx2"/>
                </a:solidFill>
                <a:effectLst/>
                <a:uLnTx/>
                <a:uFillTx/>
                <a:latin typeface="+mj-lt"/>
                <a:ea typeface="+mj-ea"/>
                <a:cs typeface="+mj-cs"/>
              </a:rPr>
              <a:t> between SNPs</a:t>
            </a:r>
            <a:endParaRPr kumimoji="0" lang="en-US" sz="3200" b="0" i="0" u="none" strike="noStrike" kern="0" cap="none" spc="0" normalizeH="0" baseline="0" noProof="0" dirty="0" smtClean="0">
              <a:ln>
                <a:noFill/>
              </a:ln>
              <a:solidFill>
                <a:schemeClr val="tx2"/>
              </a:solidFill>
              <a:effectLst/>
              <a:uLnTx/>
              <a:uFillTx/>
              <a:latin typeface="+mj-lt"/>
              <a:ea typeface="+mj-ea"/>
              <a:cs typeface="+mj-cs"/>
            </a:endParaRPr>
          </a:p>
        </p:txBody>
      </p:sp>
      <p:sp>
        <p:nvSpPr>
          <p:cNvPr id="8" name="Slide Number Placeholder 7"/>
          <p:cNvSpPr>
            <a:spLocks noGrp="1"/>
          </p:cNvSpPr>
          <p:nvPr>
            <p:ph type="sldNum" sz="quarter" idx="12"/>
          </p:nvPr>
        </p:nvSpPr>
        <p:spPr/>
        <p:txBody>
          <a:bodyPr/>
          <a:lstStyle/>
          <a:p>
            <a:pPr>
              <a:defRPr/>
            </a:pPr>
            <a:fld id="{9B9D98DE-49F2-4C15-BA5F-D5B08100E583}" type="slidenum">
              <a:rPr lang="en-US" smtClean="0"/>
              <a:pPr>
                <a:defRPr/>
              </a:pPr>
              <a:t>80</a:t>
            </a:fld>
            <a:endParaRPr lang="en-US"/>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304800" y="685800"/>
            <a:ext cx="8077200" cy="1066800"/>
          </a:xfrm>
        </p:spPr>
        <p:txBody>
          <a:bodyPr/>
          <a:lstStyle/>
          <a:p>
            <a:pPr eaLnBrk="1" hangingPunct="1"/>
            <a:r>
              <a:rPr lang="en-US" sz="3200" dirty="0" smtClean="0"/>
              <a:t>Genotype Error Detection- </a:t>
            </a:r>
            <a:br>
              <a:rPr lang="en-US" sz="3200" dirty="0" smtClean="0"/>
            </a:br>
            <a:r>
              <a:rPr lang="en-US" sz="3200" dirty="0" err="1" smtClean="0"/>
              <a:t>TrioProb</a:t>
            </a:r>
            <a:r>
              <a:rPr lang="en-US" sz="3200" dirty="0" smtClean="0"/>
              <a:t>-Combined Results on Real Dataset</a:t>
            </a:r>
          </a:p>
        </p:txBody>
      </p:sp>
      <p:sp>
        <p:nvSpPr>
          <p:cNvPr id="69635" name="Rectangle 3"/>
          <p:cNvSpPr>
            <a:spLocks noGrp="1" noChangeArrowheads="1"/>
          </p:cNvSpPr>
          <p:nvPr>
            <p:ph idx="1"/>
          </p:nvPr>
        </p:nvSpPr>
        <p:spPr>
          <a:xfrm>
            <a:off x="609600" y="4495800"/>
            <a:ext cx="8534400" cy="1828800"/>
          </a:xfrm>
        </p:spPr>
        <p:txBody>
          <a:bodyPr/>
          <a:lstStyle/>
          <a:p>
            <a:pPr eaLnBrk="1" hangingPunct="1">
              <a:lnSpc>
                <a:spcPct val="90000"/>
              </a:lnSpc>
              <a:spcBef>
                <a:spcPct val="40000"/>
              </a:spcBef>
            </a:pPr>
            <a:r>
              <a:rPr lang="en-US" sz="2400" dirty="0" smtClean="0"/>
              <a:t>[Becker et al. 06] </a:t>
            </a:r>
            <a:r>
              <a:rPr lang="en-US" sz="2400" dirty="0" err="1" smtClean="0"/>
              <a:t>resequenced</a:t>
            </a:r>
            <a:r>
              <a:rPr lang="en-US" sz="2400" dirty="0" smtClean="0"/>
              <a:t> all trio members at 41 loci flagged by FAMHAP-3</a:t>
            </a:r>
          </a:p>
          <a:p>
            <a:pPr lvl="1" eaLnBrk="1" hangingPunct="1">
              <a:lnSpc>
                <a:spcPct val="90000"/>
              </a:lnSpc>
              <a:spcBef>
                <a:spcPct val="40000"/>
              </a:spcBef>
            </a:pPr>
            <a:r>
              <a:rPr lang="en-US" sz="2000" dirty="0" smtClean="0"/>
              <a:t>26 SNP genotypes in 23 trios were identified as true errors</a:t>
            </a:r>
          </a:p>
          <a:p>
            <a:pPr lvl="1" eaLnBrk="1" hangingPunct="1">
              <a:lnSpc>
                <a:spcPct val="90000"/>
              </a:lnSpc>
              <a:spcBef>
                <a:spcPct val="40000"/>
              </a:spcBef>
            </a:pPr>
            <a:r>
              <a:rPr lang="en-US" sz="2000" dirty="0" smtClean="0"/>
              <a:t>41*3-26=97 </a:t>
            </a:r>
            <a:r>
              <a:rPr lang="en-US" sz="2000" dirty="0" err="1" smtClean="0"/>
              <a:t>resequenced</a:t>
            </a:r>
            <a:r>
              <a:rPr lang="en-US" sz="2000" dirty="0" smtClean="0"/>
              <a:t> SNP genotypes agree with original calls (or are unknown)</a:t>
            </a:r>
          </a:p>
          <a:p>
            <a:pPr lvl="1" eaLnBrk="1" hangingPunct="1">
              <a:lnSpc>
                <a:spcPct val="90000"/>
              </a:lnSpc>
              <a:spcBef>
                <a:spcPct val="40000"/>
              </a:spcBef>
            </a:pPr>
            <a:endParaRPr lang="en-US" sz="2000" dirty="0" smtClean="0"/>
          </a:p>
        </p:txBody>
      </p:sp>
      <p:graphicFrame>
        <p:nvGraphicFramePr>
          <p:cNvPr id="7" name="Table 6"/>
          <p:cNvGraphicFramePr>
            <a:graphicFrameLocks noGrp="1"/>
          </p:cNvGraphicFramePr>
          <p:nvPr/>
        </p:nvGraphicFramePr>
        <p:xfrm>
          <a:off x="685800" y="2362200"/>
          <a:ext cx="7696198" cy="1981200"/>
        </p:xfrm>
        <a:graphic>
          <a:graphicData uri="http://schemas.openxmlformats.org/drawingml/2006/table">
            <a:tbl>
              <a:tblPr/>
              <a:tblGrid>
                <a:gridCol w="951340"/>
                <a:gridCol w="680059"/>
                <a:gridCol w="680059"/>
                <a:gridCol w="535130"/>
                <a:gridCol w="535130"/>
                <a:gridCol w="535130"/>
                <a:gridCol w="535130"/>
                <a:gridCol w="412496"/>
                <a:gridCol w="468238"/>
                <a:gridCol w="468238"/>
                <a:gridCol w="680059"/>
                <a:gridCol w="680059"/>
                <a:gridCol w="535130"/>
              </a:tblGrid>
              <a:tr h="775144">
                <a:tc>
                  <a:txBody>
                    <a:bodyPr/>
                    <a:lstStyle/>
                    <a:p>
                      <a:pPr algn="l" fontAlgn="b"/>
                      <a:r>
                        <a:rPr lang="en-US" sz="1300" b="0" i="0" u="none" strike="noStrike">
                          <a:latin typeface="Arial"/>
                        </a:rPr>
                        <a:t> </a:t>
                      </a:r>
                    </a:p>
                  </a:txBody>
                  <a:tcPr marL="8792" marR="8792" marT="8792" marB="0" anchor="b">
                    <a:lnL>
                      <a:noFill/>
                    </a:lnL>
                    <a:lnR w="6350" cap="flat" cmpd="sng" algn="ctr">
                      <a:solidFill>
                        <a:srgbClr val="000000"/>
                      </a:solidFill>
                      <a:prstDash val="solid"/>
                      <a:round/>
                      <a:headEnd type="none" w="med" len="med"/>
                      <a:tailEnd type="none" w="med" len="med"/>
                    </a:lnR>
                    <a:lnT>
                      <a:noFill/>
                    </a:lnT>
                    <a:lnB>
                      <a:noFill/>
                    </a:lnB>
                  </a:tcPr>
                </a:tc>
                <a:tc gridSpan="3">
                  <a:txBody>
                    <a:bodyPr/>
                    <a:lstStyle/>
                    <a:p>
                      <a:pPr algn="ctr" fontAlgn="b"/>
                      <a:r>
                        <a:rPr lang="en-US" sz="1300" b="0" i="0" u="none" strike="noStrike">
                          <a:latin typeface="Arial"/>
                        </a:rPr>
                        <a:t>Total Signals</a:t>
                      </a:r>
                    </a:p>
                  </a:txBody>
                  <a:tcPr marL="8792" marR="8792" marT="87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hMerge="1">
                  <a:txBody>
                    <a:bodyPr/>
                    <a:lstStyle/>
                    <a:p>
                      <a:endParaRPr lang="en-US"/>
                    </a:p>
                  </a:txBody>
                  <a:tcPr/>
                </a:tc>
                <a:tc gridSpan="3">
                  <a:txBody>
                    <a:bodyPr/>
                    <a:lstStyle/>
                    <a:p>
                      <a:pPr algn="ctr" fontAlgn="b"/>
                      <a:r>
                        <a:rPr lang="en-US" sz="1300" b="0" i="0" u="none" strike="noStrike">
                          <a:latin typeface="Arial"/>
                        </a:rPr>
                        <a:t>True Positives</a:t>
                      </a:r>
                    </a:p>
                  </a:txBody>
                  <a:tcPr marL="8792" marR="8792" marT="87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hMerge="1">
                  <a:txBody>
                    <a:bodyPr/>
                    <a:lstStyle/>
                    <a:p>
                      <a:endParaRPr lang="en-US"/>
                    </a:p>
                  </a:txBody>
                  <a:tcPr/>
                </a:tc>
                <a:tc gridSpan="3">
                  <a:txBody>
                    <a:bodyPr/>
                    <a:lstStyle/>
                    <a:p>
                      <a:pPr algn="ctr" fontAlgn="b"/>
                      <a:r>
                        <a:rPr lang="en-US" sz="1300" b="0" i="0" u="none" strike="noStrike">
                          <a:latin typeface="Arial"/>
                        </a:rPr>
                        <a:t>False Positives</a:t>
                      </a:r>
                    </a:p>
                  </a:txBody>
                  <a:tcPr marL="8792" marR="8792" marT="87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hMerge="1">
                  <a:txBody>
                    <a:bodyPr/>
                    <a:lstStyle/>
                    <a:p>
                      <a:endParaRPr lang="en-US"/>
                    </a:p>
                  </a:txBody>
                  <a:tcPr/>
                </a:tc>
                <a:tc gridSpan="3">
                  <a:txBody>
                    <a:bodyPr/>
                    <a:lstStyle/>
                    <a:p>
                      <a:pPr algn="ctr" fontAlgn="b"/>
                      <a:r>
                        <a:rPr lang="en-US" sz="1300" b="0" i="0" u="none" strike="noStrike">
                          <a:latin typeface="Arial"/>
                        </a:rPr>
                        <a:t>Unknown</a:t>
                      </a:r>
                    </a:p>
                  </a:txBody>
                  <a:tcPr marL="8792" marR="8792" marT="8792" marB="0" anchor="b">
                    <a:lnL w="635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n-US"/>
                    </a:p>
                  </a:txBody>
                  <a:tcPr/>
                </a:tc>
                <a:tc hMerge="1">
                  <a:txBody>
                    <a:bodyPr/>
                    <a:lstStyle/>
                    <a:p>
                      <a:endParaRPr lang="en-US"/>
                    </a:p>
                  </a:txBody>
                  <a:tcPr/>
                </a:tc>
              </a:tr>
              <a:tr h="301514">
                <a:tc>
                  <a:txBody>
                    <a:bodyPr/>
                    <a:lstStyle/>
                    <a:p>
                      <a:pPr algn="l" fontAlgn="b"/>
                      <a:r>
                        <a:rPr lang="en-US" sz="1300" b="0" i="0" u="none" strike="noStrike">
                          <a:latin typeface="Arial"/>
                        </a:rPr>
                        <a:t>FP Rate</a:t>
                      </a:r>
                    </a:p>
                  </a:txBody>
                  <a:tcPr marL="8792" marR="8792" marT="8792"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n-US" sz="1300" b="0" i="0" u="none" strike="noStrike">
                          <a:latin typeface="Arial"/>
                        </a:rPr>
                        <a:t>1%</a:t>
                      </a:r>
                    </a:p>
                  </a:txBody>
                  <a:tcPr marL="8792" marR="8792" marT="8792"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300" b="0" i="0" u="none" strike="noStrike">
                          <a:latin typeface="Arial"/>
                        </a:rPr>
                        <a:t>.5%</a:t>
                      </a:r>
                    </a:p>
                  </a:txBody>
                  <a:tcPr marL="8792" marR="8792" marT="879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300" b="0" i="0" u="none" strike="noStrike">
                          <a:latin typeface="Arial"/>
                        </a:rPr>
                        <a:t>.1%</a:t>
                      </a:r>
                    </a:p>
                  </a:txBody>
                  <a:tcPr marL="8792" marR="8792" marT="8792"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n-US" sz="1300" b="0" i="0" u="none" strike="noStrike">
                          <a:latin typeface="Arial"/>
                        </a:rPr>
                        <a:t>1%</a:t>
                      </a:r>
                    </a:p>
                  </a:txBody>
                  <a:tcPr marL="8792" marR="8792" marT="8792"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300" b="0" i="0" u="none" strike="noStrike">
                          <a:latin typeface="Arial"/>
                        </a:rPr>
                        <a:t>.5%</a:t>
                      </a:r>
                    </a:p>
                  </a:txBody>
                  <a:tcPr marL="8792" marR="8792" marT="879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300" b="0" i="0" u="none" strike="noStrike">
                          <a:latin typeface="Arial"/>
                        </a:rPr>
                        <a:t>.1%</a:t>
                      </a:r>
                    </a:p>
                  </a:txBody>
                  <a:tcPr marL="8792" marR="8792" marT="8792"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n-US" sz="1300" b="0" i="0" u="none" strike="noStrike">
                          <a:latin typeface="Arial"/>
                        </a:rPr>
                        <a:t>1%</a:t>
                      </a:r>
                    </a:p>
                  </a:txBody>
                  <a:tcPr marL="8792" marR="8792" marT="8792"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300" b="0" i="0" u="none" strike="noStrike">
                          <a:latin typeface="Arial"/>
                        </a:rPr>
                        <a:t>.5%</a:t>
                      </a:r>
                    </a:p>
                  </a:txBody>
                  <a:tcPr marL="8792" marR="8792" marT="879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300" b="0" i="0" u="none" strike="noStrike">
                          <a:latin typeface="Arial"/>
                        </a:rPr>
                        <a:t>.1%</a:t>
                      </a:r>
                    </a:p>
                  </a:txBody>
                  <a:tcPr marL="8792" marR="8792" marT="8792"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n-US" sz="1300" b="0" i="0" u="none" strike="noStrike">
                          <a:latin typeface="Arial"/>
                        </a:rPr>
                        <a:t>1%</a:t>
                      </a:r>
                    </a:p>
                  </a:txBody>
                  <a:tcPr marL="8792" marR="8792" marT="8792"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300" b="0" i="0" u="none" strike="noStrike">
                          <a:latin typeface="Arial"/>
                        </a:rPr>
                        <a:t>.5%</a:t>
                      </a:r>
                    </a:p>
                  </a:txBody>
                  <a:tcPr marL="8792" marR="8792" marT="879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300" b="0" i="0" u="none" strike="noStrike">
                          <a:latin typeface="Arial"/>
                        </a:rPr>
                        <a:t>.1%</a:t>
                      </a:r>
                    </a:p>
                  </a:txBody>
                  <a:tcPr marL="8792" marR="8792" marT="8792" marB="0" anchor="b">
                    <a:lnL>
                      <a:noFill/>
                    </a:lnL>
                    <a:lnR>
                      <a:noFill/>
                    </a:lnR>
                    <a:lnT>
                      <a:noFill/>
                    </a:lnT>
                    <a:lnB w="6350" cap="flat" cmpd="sng" algn="ctr">
                      <a:solidFill>
                        <a:srgbClr val="000000"/>
                      </a:solidFill>
                      <a:prstDash val="solid"/>
                      <a:round/>
                      <a:headEnd type="none" w="med" len="med"/>
                      <a:tailEnd type="none" w="med" len="med"/>
                    </a:lnB>
                  </a:tcPr>
                </a:tc>
              </a:tr>
              <a:tr h="301514">
                <a:tc>
                  <a:txBody>
                    <a:bodyPr/>
                    <a:lstStyle/>
                    <a:p>
                      <a:pPr algn="l" fontAlgn="b"/>
                      <a:r>
                        <a:rPr lang="en-US" sz="1300" b="0" i="0" u="none" strike="noStrike">
                          <a:latin typeface="Arial"/>
                        </a:rPr>
                        <a:t>Parents</a:t>
                      </a:r>
                    </a:p>
                  </a:txBody>
                  <a:tcPr marL="8792" marR="8792" marT="8792"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n-US" sz="1300" b="0" i="0" u="none" strike="noStrike">
                          <a:latin typeface="Arial"/>
                        </a:rPr>
                        <a:t>218</a:t>
                      </a:r>
                    </a:p>
                  </a:txBody>
                  <a:tcPr marL="8792" marR="8792" marT="8792"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300" b="0" i="0" u="none" strike="noStrike">
                          <a:latin typeface="Arial"/>
                        </a:rPr>
                        <a:t>127</a:t>
                      </a:r>
                    </a:p>
                  </a:txBody>
                  <a:tcPr marL="8792" marR="8792" marT="879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300" b="0" i="0" u="none" strike="noStrike">
                          <a:latin typeface="Arial"/>
                        </a:rPr>
                        <a:t>69</a:t>
                      </a:r>
                    </a:p>
                  </a:txBody>
                  <a:tcPr marL="8792" marR="8792" marT="8792"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n-US" sz="1300" b="0" i="0" u="none" strike="noStrike">
                          <a:latin typeface="Arial"/>
                        </a:rPr>
                        <a:t>9</a:t>
                      </a:r>
                    </a:p>
                  </a:txBody>
                  <a:tcPr marL="8792" marR="8792" marT="8792"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300" b="0" i="0" u="none" strike="noStrike">
                          <a:latin typeface="Arial"/>
                        </a:rPr>
                        <a:t>9</a:t>
                      </a:r>
                    </a:p>
                  </a:txBody>
                  <a:tcPr marL="8792" marR="8792" marT="879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300" b="0" i="0" u="none" strike="noStrike">
                          <a:latin typeface="Arial"/>
                        </a:rPr>
                        <a:t>8</a:t>
                      </a:r>
                    </a:p>
                  </a:txBody>
                  <a:tcPr marL="8792" marR="8792" marT="8792"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n-US" sz="1300" b="0" i="0" u="none" strike="noStrike">
                          <a:latin typeface="Arial"/>
                        </a:rPr>
                        <a:t>1</a:t>
                      </a:r>
                    </a:p>
                  </a:txBody>
                  <a:tcPr marL="8792" marR="8792" marT="8792"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300" b="0" i="0" u="none" strike="noStrike">
                          <a:latin typeface="Arial"/>
                        </a:rPr>
                        <a:t>0</a:t>
                      </a:r>
                    </a:p>
                  </a:txBody>
                  <a:tcPr marL="8792" marR="8792" marT="879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300" b="0" i="0" u="none" strike="noStrike">
                          <a:latin typeface="Arial"/>
                        </a:rPr>
                        <a:t>0</a:t>
                      </a:r>
                    </a:p>
                  </a:txBody>
                  <a:tcPr marL="8792" marR="8792" marT="8792"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n-US" sz="1300" b="0" i="0" u="none" strike="noStrike">
                          <a:latin typeface="Arial"/>
                        </a:rPr>
                        <a:t>208</a:t>
                      </a:r>
                    </a:p>
                  </a:txBody>
                  <a:tcPr marL="8792" marR="8792" marT="8792"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300" b="0" i="0" u="none" strike="noStrike">
                          <a:latin typeface="Arial"/>
                        </a:rPr>
                        <a:t>118</a:t>
                      </a:r>
                    </a:p>
                  </a:txBody>
                  <a:tcPr marL="8792" marR="8792" marT="879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300" b="0" i="0" u="none" strike="noStrike">
                          <a:latin typeface="Arial"/>
                        </a:rPr>
                        <a:t>91</a:t>
                      </a:r>
                    </a:p>
                  </a:txBody>
                  <a:tcPr marL="8792" marR="8792" marT="8792" marB="0" anchor="b">
                    <a:lnL>
                      <a:noFill/>
                    </a:lnL>
                    <a:lnR>
                      <a:noFill/>
                    </a:lnR>
                    <a:lnT w="6350" cap="flat" cmpd="sng" algn="ctr">
                      <a:solidFill>
                        <a:srgbClr val="000000"/>
                      </a:solidFill>
                      <a:prstDash val="solid"/>
                      <a:round/>
                      <a:headEnd type="none" w="med" len="med"/>
                      <a:tailEnd type="none" w="med" len="med"/>
                    </a:lnT>
                    <a:lnB>
                      <a:noFill/>
                    </a:lnB>
                  </a:tcPr>
                </a:tc>
              </a:tr>
              <a:tr h="301514">
                <a:tc>
                  <a:txBody>
                    <a:bodyPr/>
                    <a:lstStyle/>
                    <a:p>
                      <a:pPr algn="l" fontAlgn="b"/>
                      <a:r>
                        <a:rPr lang="en-US" sz="1300" b="0" i="0" u="none" strike="noStrike">
                          <a:latin typeface="Arial"/>
                        </a:rPr>
                        <a:t>Children</a:t>
                      </a:r>
                    </a:p>
                  </a:txBody>
                  <a:tcPr marL="8792" marR="8792" marT="8792"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n-US" sz="1300" b="0" i="0" u="none" strike="noStrike">
                          <a:latin typeface="Arial"/>
                        </a:rPr>
                        <a:t>104</a:t>
                      </a:r>
                    </a:p>
                  </a:txBody>
                  <a:tcPr marL="8792" marR="8792" marT="8792"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300" b="0" i="0" u="none" strike="noStrike">
                          <a:latin typeface="Arial"/>
                        </a:rPr>
                        <a:t>74</a:t>
                      </a:r>
                    </a:p>
                  </a:txBody>
                  <a:tcPr marL="8792" marR="8792" marT="879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300" b="0" i="0" u="none" strike="noStrike">
                          <a:latin typeface="Arial"/>
                        </a:rPr>
                        <a:t>24</a:t>
                      </a:r>
                    </a:p>
                  </a:txBody>
                  <a:tcPr marL="8792" marR="8792" marT="8792"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n-US" sz="1300" b="0" i="0" u="none" strike="noStrike">
                          <a:latin typeface="Arial"/>
                        </a:rPr>
                        <a:t>11</a:t>
                      </a:r>
                    </a:p>
                  </a:txBody>
                  <a:tcPr marL="8792" marR="8792" marT="8792"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300" b="0" i="0" u="none" strike="noStrike">
                          <a:latin typeface="Arial"/>
                        </a:rPr>
                        <a:t>11</a:t>
                      </a:r>
                    </a:p>
                  </a:txBody>
                  <a:tcPr marL="8792" marR="8792" marT="879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300" b="0" i="0" u="none" strike="noStrike">
                          <a:latin typeface="Arial"/>
                        </a:rPr>
                        <a:t>11</a:t>
                      </a:r>
                    </a:p>
                  </a:txBody>
                  <a:tcPr marL="8792" marR="8792" marT="8792"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n-US" sz="1300" b="0" i="0" u="none" strike="noStrike">
                          <a:latin typeface="Arial"/>
                        </a:rPr>
                        <a:t>3</a:t>
                      </a:r>
                    </a:p>
                  </a:txBody>
                  <a:tcPr marL="8792" marR="8792" marT="8792"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300" b="0" i="0" u="none" strike="noStrike">
                          <a:latin typeface="Arial"/>
                        </a:rPr>
                        <a:t>3</a:t>
                      </a:r>
                    </a:p>
                  </a:txBody>
                  <a:tcPr marL="8792" marR="8792" marT="879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300" b="0" i="0" u="none" strike="noStrike">
                          <a:latin typeface="Arial"/>
                        </a:rPr>
                        <a:t>2</a:t>
                      </a:r>
                    </a:p>
                  </a:txBody>
                  <a:tcPr marL="8792" marR="8792" marT="8792"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n-US" sz="1300" b="0" i="0" u="none" strike="noStrike">
                          <a:latin typeface="Arial"/>
                        </a:rPr>
                        <a:t>90</a:t>
                      </a:r>
                    </a:p>
                  </a:txBody>
                  <a:tcPr marL="8792" marR="8792" marT="8792"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300" b="0" i="0" u="none" strike="noStrike">
                          <a:latin typeface="Arial"/>
                        </a:rPr>
                        <a:t>60</a:t>
                      </a:r>
                    </a:p>
                  </a:txBody>
                  <a:tcPr marL="8792" marR="8792" marT="879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300" b="0" i="0" u="none" strike="noStrike">
                          <a:latin typeface="Arial"/>
                        </a:rPr>
                        <a:t>11</a:t>
                      </a:r>
                    </a:p>
                  </a:txBody>
                  <a:tcPr marL="8792" marR="8792" marT="8792" marB="0" anchor="b">
                    <a:lnL>
                      <a:noFill/>
                    </a:lnL>
                    <a:lnR>
                      <a:noFill/>
                    </a:lnR>
                    <a:lnT>
                      <a:noFill/>
                    </a:lnT>
                    <a:lnB w="6350" cap="flat" cmpd="sng" algn="ctr">
                      <a:solidFill>
                        <a:srgbClr val="000000"/>
                      </a:solidFill>
                      <a:prstDash val="solid"/>
                      <a:round/>
                      <a:headEnd type="none" w="med" len="med"/>
                      <a:tailEnd type="none" w="med" len="med"/>
                    </a:lnB>
                  </a:tcPr>
                </a:tc>
              </a:tr>
              <a:tr h="301514">
                <a:tc>
                  <a:txBody>
                    <a:bodyPr/>
                    <a:lstStyle/>
                    <a:p>
                      <a:pPr algn="l" fontAlgn="b"/>
                      <a:r>
                        <a:rPr lang="en-US" sz="1300" b="1" i="0" u="none" strike="noStrike">
                          <a:latin typeface="Arial"/>
                        </a:rPr>
                        <a:t>Total</a:t>
                      </a:r>
                    </a:p>
                  </a:txBody>
                  <a:tcPr marL="8792" marR="8792" marT="8792"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n-US" sz="1300" b="1" i="0" u="none" strike="noStrike">
                          <a:latin typeface="Arial"/>
                        </a:rPr>
                        <a:t>322</a:t>
                      </a:r>
                    </a:p>
                  </a:txBody>
                  <a:tcPr marL="8792" marR="8792" marT="8792"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300" b="1" i="0" u="none" strike="noStrike">
                          <a:latin typeface="Arial"/>
                        </a:rPr>
                        <a:t>201</a:t>
                      </a:r>
                    </a:p>
                  </a:txBody>
                  <a:tcPr marL="8792" marR="8792" marT="879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300" b="1" i="0" u="none" strike="noStrike">
                          <a:latin typeface="Arial"/>
                        </a:rPr>
                        <a:t>93</a:t>
                      </a:r>
                    </a:p>
                  </a:txBody>
                  <a:tcPr marL="8792" marR="8792" marT="8792"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n-US" sz="1300" b="1" i="0" u="none" strike="noStrike">
                          <a:latin typeface="Arial"/>
                        </a:rPr>
                        <a:t>20</a:t>
                      </a:r>
                    </a:p>
                  </a:txBody>
                  <a:tcPr marL="8792" marR="8792" marT="8792"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300" b="1" i="0" u="none" strike="noStrike">
                          <a:latin typeface="Arial"/>
                        </a:rPr>
                        <a:t>20</a:t>
                      </a:r>
                    </a:p>
                  </a:txBody>
                  <a:tcPr marL="8792" marR="8792" marT="879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300" b="1" i="0" u="none" strike="noStrike">
                          <a:latin typeface="Arial"/>
                        </a:rPr>
                        <a:t>19</a:t>
                      </a:r>
                    </a:p>
                  </a:txBody>
                  <a:tcPr marL="8792" marR="8792" marT="8792"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n-US" sz="1300" b="1" i="0" u="none" strike="noStrike">
                          <a:latin typeface="Arial"/>
                        </a:rPr>
                        <a:t>4</a:t>
                      </a:r>
                    </a:p>
                  </a:txBody>
                  <a:tcPr marL="8792" marR="8792" marT="8792"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300" b="1" i="0" u="none" strike="noStrike">
                          <a:latin typeface="Arial"/>
                        </a:rPr>
                        <a:t>3</a:t>
                      </a:r>
                    </a:p>
                  </a:txBody>
                  <a:tcPr marL="8792" marR="8792" marT="879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300" b="1" i="0" u="none" strike="noStrike">
                          <a:latin typeface="Arial"/>
                        </a:rPr>
                        <a:t>2</a:t>
                      </a:r>
                    </a:p>
                  </a:txBody>
                  <a:tcPr marL="8792" marR="8792" marT="8792"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n-US" sz="1300" b="1" i="0" u="none" strike="noStrike">
                          <a:latin typeface="Arial"/>
                        </a:rPr>
                        <a:t>298</a:t>
                      </a:r>
                    </a:p>
                  </a:txBody>
                  <a:tcPr marL="8792" marR="8792" marT="8792"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300" b="1" i="0" u="none" strike="noStrike">
                          <a:latin typeface="Arial"/>
                        </a:rPr>
                        <a:t>178</a:t>
                      </a:r>
                    </a:p>
                  </a:txBody>
                  <a:tcPr marL="8792" marR="8792" marT="879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300" b="1" i="0" u="none" strike="noStrike" dirty="0">
                          <a:latin typeface="Arial"/>
                        </a:rPr>
                        <a:t>72</a:t>
                      </a:r>
                    </a:p>
                  </a:txBody>
                  <a:tcPr marL="8792" marR="8792" marT="8792" marB="0" anchor="b">
                    <a:lnL>
                      <a:noFill/>
                    </a:lnL>
                    <a:lnR>
                      <a:noFill/>
                    </a:lnR>
                    <a:lnT w="6350" cap="flat" cmpd="sng" algn="ctr">
                      <a:solidFill>
                        <a:srgbClr val="000000"/>
                      </a:solidFill>
                      <a:prstDash val="solid"/>
                      <a:round/>
                      <a:headEnd type="none" w="med" len="med"/>
                      <a:tailEnd type="none" w="med" len="med"/>
                    </a:lnT>
                    <a:lnB>
                      <a:noFill/>
                    </a:lnB>
                  </a:tcPr>
                </a:tc>
              </a:tr>
            </a:tbl>
          </a:graphicData>
        </a:graphic>
      </p:graphicFrame>
      <p:sp>
        <p:nvSpPr>
          <p:cNvPr id="69700" name="Right Arrow 8">
            <a:hlinkClick r:id="rId3" action="ppaction://hlinksldjump"/>
          </p:cNvPr>
          <p:cNvSpPr>
            <a:spLocks noChangeArrowheads="1"/>
          </p:cNvSpPr>
          <p:nvPr/>
        </p:nvSpPr>
        <p:spPr bwMode="auto">
          <a:xfrm rot="16200000">
            <a:off x="8286750" y="5200650"/>
            <a:ext cx="609600" cy="114300"/>
          </a:xfrm>
          <a:prstGeom prst="rightArrow">
            <a:avLst>
              <a:gd name="adj1" fmla="val 50000"/>
              <a:gd name="adj2" fmla="val 72727"/>
            </a:avLst>
          </a:prstGeom>
          <a:solidFill>
            <a:schemeClr val="tx1"/>
          </a:solidFill>
          <a:ln w="9525" algn="ctr">
            <a:solidFill>
              <a:schemeClr val="tx1"/>
            </a:solidFill>
            <a:round/>
            <a:headEnd/>
            <a:tailEnd/>
          </a:ln>
        </p:spPr>
        <p:txBody>
          <a:bodyPr vert="eaVert"/>
          <a:lstStyle/>
          <a:p>
            <a:pPr eaLnBrk="0" hangingPunct="0"/>
            <a:endParaRPr lang="en-US" sz="1800"/>
          </a:p>
        </p:txBody>
      </p:sp>
      <p:sp>
        <p:nvSpPr>
          <p:cNvPr id="69701" name="Down Arrow 9">
            <a:hlinkClick r:id="rId4" action="ppaction://hlinksldjump"/>
          </p:cNvPr>
          <p:cNvSpPr>
            <a:spLocks noChangeArrowheads="1"/>
          </p:cNvSpPr>
          <p:nvPr/>
        </p:nvSpPr>
        <p:spPr bwMode="auto">
          <a:xfrm>
            <a:off x="228600" y="5486400"/>
            <a:ext cx="152400" cy="609600"/>
          </a:xfrm>
          <a:prstGeom prst="downArrow">
            <a:avLst>
              <a:gd name="adj1" fmla="val 50000"/>
              <a:gd name="adj2" fmla="val 50000"/>
            </a:avLst>
          </a:prstGeom>
          <a:solidFill>
            <a:schemeClr val="tx1"/>
          </a:solidFill>
          <a:ln w="9525" algn="ctr">
            <a:solidFill>
              <a:schemeClr val="tx1"/>
            </a:solidFill>
            <a:round/>
            <a:headEnd/>
            <a:tailEnd/>
          </a:ln>
        </p:spPr>
        <p:txBody>
          <a:bodyPr/>
          <a:lstStyle/>
          <a:p>
            <a:pPr eaLnBrk="0" hangingPunct="0"/>
            <a:endParaRPr lang="en-US" sz="1800"/>
          </a:p>
        </p:txBody>
      </p:sp>
      <p:sp>
        <p:nvSpPr>
          <p:cNvPr id="8" name="Slide Number Placeholder 7"/>
          <p:cNvSpPr>
            <a:spLocks noGrp="1"/>
          </p:cNvSpPr>
          <p:nvPr>
            <p:ph type="sldNum" sz="quarter" idx="12"/>
          </p:nvPr>
        </p:nvSpPr>
        <p:spPr/>
        <p:txBody>
          <a:bodyPr/>
          <a:lstStyle/>
          <a:p>
            <a:pPr>
              <a:defRPr/>
            </a:pPr>
            <a:fld id="{33F715B6-B6C2-4407-8CFF-EAACF463792E}" type="slidenum">
              <a:rPr lang="en-US" smtClean="0"/>
              <a:pPr>
                <a:defRPr/>
              </a:pPr>
              <a:t>81</a:t>
            </a:fld>
            <a:endParaRPr lang="en-US"/>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1" name="Rectangle 2"/>
          <p:cNvSpPr>
            <a:spLocks noGrp="1" noChangeArrowheads="1"/>
          </p:cNvSpPr>
          <p:nvPr>
            <p:ph type="title" idx="4294967295"/>
          </p:nvPr>
        </p:nvSpPr>
        <p:spPr>
          <a:xfrm>
            <a:off x="1350963" y="214313"/>
            <a:ext cx="7793037" cy="1462087"/>
          </a:xfrm>
        </p:spPr>
        <p:txBody>
          <a:bodyPr/>
          <a:lstStyle/>
          <a:p>
            <a:pPr eaLnBrk="1" hangingPunct="1"/>
            <a:r>
              <a:rPr lang="en-US" dirty="0" smtClean="0"/>
              <a:t>Genotype Error Detection- </a:t>
            </a:r>
            <a:br>
              <a:rPr lang="en-US" dirty="0" smtClean="0"/>
            </a:br>
            <a:r>
              <a:rPr lang="en-US" dirty="0" smtClean="0"/>
              <a:t>Error Model Comparison</a:t>
            </a:r>
          </a:p>
        </p:txBody>
      </p:sp>
      <p:graphicFrame>
        <p:nvGraphicFramePr>
          <p:cNvPr id="32770" name="Object 4"/>
          <p:cNvGraphicFramePr>
            <a:graphicFrameLocks noChangeAspect="1"/>
          </p:cNvGraphicFramePr>
          <p:nvPr/>
        </p:nvGraphicFramePr>
        <p:xfrm>
          <a:off x="1143000" y="1905000"/>
          <a:ext cx="7315200" cy="4681538"/>
        </p:xfrm>
        <a:graphic>
          <a:graphicData uri="http://schemas.openxmlformats.org/presentationml/2006/ole">
            <p:oleObj spid="_x0000_s32770" name="Chart" r:id="rId4" imgW="7866000" imgH="5133240" progId="Excel.Sheet.8">
              <p:embed/>
            </p:oleObj>
          </a:graphicData>
        </a:graphic>
      </p:graphicFrame>
      <p:sp>
        <p:nvSpPr>
          <p:cNvPr id="32772" name="Right Arrow 4">
            <a:hlinkClick r:id="rId5" action="ppaction://hlinksldjump"/>
          </p:cNvPr>
          <p:cNvSpPr>
            <a:spLocks noChangeArrowheads="1"/>
          </p:cNvSpPr>
          <p:nvPr/>
        </p:nvSpPr>
        <p:spPr bwMode="auto">
          <a:xfrm rot="16200000">
            <a:off x="8191500" y="5867400"/>
            <a:ext cx="609600" cy="76200"/>
          </a:xfrm>
          <a:prstGeom prst="rightArrow">
            <a:avLst>
              <a:gd name="adj1" fmla="val 50000"/>
              <a:gd name="adj2" fmla="val 61538"/>
            </a:avLst>
          </a:prstGeom>
          <a:solidFill>
            <a:schemeClr val="tx1"/>
          </a:solidFill>
          <a:ln w="9525" algn="ctr">
            <a:solidFill>
              <a:schemeClr val="tx1"/>
            </a:solidFill>
            <a:round/>
            <a:headEnd/>
            <a:tailEnd/>
          </a:ln>
        </p:spPr>
        <p:txBody>
          <a:bodyPr vert="eaVert"/>
          <a:lstStyle/>
          <a:p>
            <a:pPr eaLnBrk="0" hangingPunct="0"/>
            <a:endParaRPr lang="en-US" sz="1800"/>
          </a:p>
        </p:txBody>
      </p:sp>
      <p:sp>
        <p:nvSpPr>
          <p:cNvPr id="32773" name="Down Arrow 5">
            <a:hlinkClick r:id="rId6" action="ppaction://hlinksldjump"/>
          </p:cNvPr>
          <p:cNvSpPr>
            <a:spLocks noChangeArrowheads="1"/>
          </p:cNvSpPr>
          <p:nvPr/>
        </p:nvSpPr>
        <p:spPr bwMode="auto">
          <a:xfrm>
            <a:off x="228600" y="5486400"/>
            <a:ext cx="76200" cy="609600"/>
          </a:xfrm>
          <a:prstGeom prst="downArrow">
            <a:avLst>
              <a:gd name="adj1" fmla="val 50000"/>
              <a:gd name="adj2" fmla="val 50000"/>
            </a:avLst>
          </a:prstGeom>
          <a:solidFill>
            <a:schemeClr val="tx1"/>
          </a:solidFill>
          <a:ln w="9525" algn="ctr">
            <a:solidFill>
              <a:schemeClr val="tx1"/>
            </a:solidFill>
            <a:round/>
            <a:headEnd/>
            <a:tailEnd/>
          </a:ln>
        </p:spPr>
        <p:txBody>
          <a:bodyPr/>
          <a:lstStyle/>
          <a:p>
            <a:pPr eaLnBrk="0" hangingPunct="0"/>
            <a:endParaRPr lang="en-US" sz="1800"/>
          </a:p>
        </p:txBody>
      </p:sp>
      <p:sp>
        <p:nvSpPr>
          <p:cNvPr id="6" name="Slide Number Placeholder 5"/>
          <p:cNvSpPr>
            <a:spLocks noGrp="1"/>
          </p:cNvSpPr>
          <p:nvPr>
            <p:ph type="sldNum" sz="quarter" idx="12"/>
          </p:nvPr>
        </p:nvSpPr>
        <p:spPr/>
        <p:txBody>
          <a:bodyPr/>
          <a:lstStyle/>
          <a:p>
            <a:pPr>
              <a:defRPr/>
            </a:pPr>
            <a:fld id="{193C4F32-5F53-4DA8-A041-9089F3E61399}" type="slidenum">
              <a:rPr lang="en-US" smtClean="0"/>
              <a:pPr>
                <a:defRPr/>
              </a:pPr>
              <a:t>82</a:t>
            </a:fld>
            <a:endParaRPr lang="en-US"/>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2"/>
          <p:cNvSpPr>
            <a:spLocks noGrp="1" noChangeArrowheads="1"/>
          </p:cNvSpPr>
          <p:nvPr>
            <p:ph type="title"/>
          </p:nvPr>
        </p:nvSpPr>
        <p:spPr>
          <a:xfrm>
            <a:off x="228600" y="457200"/>
            <a:ext cx="8915400" cy="1462087"/>
          </a:xfrm>
        </p:spPr>
        <p:txBody>
          <a:bodyPr/>
          <a:lstStyle/>
          <a:p>
            <a:r>
              <a:rPr lang="en-US" dirty="0" smtClean="0"/>
              <a:t>Genotype Error Detection- </a:t>
            </a:r>
            <a:br>
              <a:rPr lang="en-US" dirty="0" smtClean="0"/>
            </a:br>
            <a:r>
              <a:rPr lang="en-US" dirty="0" smtClean="0"/>
              <a:t>Distribution of LLR for Total Trio Prob.</a:t>
            </a:r>
          </a:p>
        </p:txBody>
      </p:sp>
      <p:pic>
        <p:nvPicPr>
          <p:cNvPr id="8194" name="Object 3"/>
          <p:cNvPicPr>
            <a:picLocks noChangeAspect="1" noChangeArrowheads="1"/>
          </p:cNvPicPr>
          <p:nvPr/>
        </p:nvPicPr>
        <p:blipFill>
          <a:blip r:embed="rId3" cstate="print"/>
          <a:srcRect/>
          <a:stretch>
            <a:fillRect/>
          </a:stretch>
        </p:blipFill>
        <p:spPr bwMode="auto">
          <a:xfrm>
            <a:off x="2286000" y="1828800"/>
            <a:ext cx="4646613" cy="2513013"/>
          </a:xfrm>
          <a:prstGeom prst="rect">
            <a:avLst/>
          </a:prstGeom>
          <a:noFill/>
          <a:ln w="9525">
            <a:miter lim="800000"/>
            <a:headEnd/>
            <a:tailEnd/>
          </a:ln>
          <a:effectLst/>
        </p:spPr>
      </p:pic>
      <p:pic>
        <p:nvPicPr>
          <p:cNvPr id="8195" name="Object 4"/>
          <p:cNvPicPr>
            <a:picLocks noChangeAspect="1" noChangeArrowheads="1"/>
          </p:cNvPicPr>
          <p:nvPr/>
        </p:nvPicPr>
        <p:blipFill>
          <a:blip r:embed="rId4" cstate="print"/>
          <a:srcRect/>
          <a:stretch>
            <a:fillRect/>
          </a:stretch>
        </p:blipFill>
        <p:spPr bwMode="auto">
          <a:xfrm>
            <a:off x="2286000" y="4302125"/>
            <a:ext cx="4646613" cy="2525713"/>
          </a:xfrm>
          <a:prstGeom prst="rect">
            <a:avLst/>
          </a:prstGeom>
          <a:noFill/>
          <a:ln w="9525">
            <a:miter lim="800000"/>
            <a:headEnd/>
            <a:tailEnd/>
          </a:ln>
          <a:effectLst/>
        </p:spPr>
      </p:pic>
      <p:grpSp>
        <p:nvGrpSpPr>
          <p:cNvPr id="2" name="Group 5"/>
          <p:cNvGrpSpPr>
            <a:grpSpLocks/>
          </p:cNvGrpSpPr>
          <p:nvPr/>
        </p:nvGrpSpPr>
        <p:grpSpPr bwMode="auto">
          <a:xfrm>
            <a:off x="5029200" y="5105400"/>
            <a:ext cx="3886200" cy="1371600"/>
            <a:chOff x="3168" y="3216"/>
            <a:chExt cx="2448" cy="864"/>
          </a:xfrm>
        </p:grpSpPr>
        <p:sp>
          <p:nvSpPr>
            <p:cNvPr id="8198" name="Oval 6"/>
            <p:cNvSpPr>
              <a:spLocks noChangeArrowheads="1"/>
            </p:cNvSpPr>
            <p:nvPr/>
          </p:nvSpPr>
          <p:spPr bwMode="auto">
            <a:xfrm>
              <a:off x="3168" y="3936"/>
              <a:ext cx="624" cy="144"/>
            </a:xfrm>
            <a:prstGeom prst="ellipse">
              <a:avLst/>
            </a:prstGeom>
            <a:noFill/>
            <a:ln w="38100">
              <a:solidFill>
                <a:schemeClr val="hlink"/>
              </a:solidFill>
              <a:round/>
              <a:headEnd/>
              <a:tailEnd/>
            </a:ln>
          </p:spPr>
          <p:txBody>
            <a:bodyPr wrap="none" anchor="ctr"/>
            <a:lstStyle/>
            <a:p>
              <a:pPr eaLnBrk="0" hangingPunct="0"/>
              <a:endParaRPr lang="en-US"/>
            </a:p>
          </p:txBody>
        </p:sp>
        <p:sp>
          <p:nvSpPr>
            <p:cNvPr id="8199" name="Text Box 7"/>
            <p:cNvSpPr txBox="1">
              <a:spLocks noChangeArrowheads="1"/>
            </p:cNvSpPr>
            <p:nvPr/>
          </p:nvSpPr>
          <p:spPr bwMode="auto">
            <a:xfrm>
              <a:off x="4416" y="3216"/>
              <a:ext cx="1200" cy="407"/>
            </a:xfrm>
            <a:prstGeom prst="rect">
              <a:avLst/>
            </a:prstGeom>
            <a:noFill/>
            <a:ln w="9525">
              <a:noFill/>
              <a:miter lim="800000"/>
              <a:headEnd/>
              <a:tailEnd/>
            </a:ln>
          </p:spPr>
          <p:txBody>
            <a:bodyPr>
              <a:spAutoFit/>
            </a:bodyPr>
            <a:lstStyle/>
            <a:p>
              <a:pPr eaLnBrk="0" hangingPunct="0">
                <a:spcBef>
                  <a:spcPct val="50000"/>
                </a:spcBef>
              </a:pPr>
              <a:r>
                <a:rPr lang="en-US">
                  <a:solidFill>
                    <a:schemeClr val="hlink"/>
                  </a:solidFill>
                </a:rPr>
                <a:t>Same-locus errors in parents</a:t>
              </a:r>
              <a:r>
                <a:rPr lang="en-US"/>
                <a:t> </a:t>
              </a:r>
            </a:p>
          </p:txBody>
        </p:sp>
        <p:sp>
          <p:nvSpPr>
            <p:cNvPr id="8200" name="Line 8"/>
            <p:cNvSpPr>
              <a:spLocks noChangeShapeType="1"/>
            </p:cNvSpPr>
            <p:nvPr/>
          </p:nvSpPr>
          <p:spPr bwMode="auto">
            <a:xfrm flipV="1">
              <a:off x="3744" y="3504"/>
              <a:ext cx="672" cy="480"/>
            </a:xfrm>
            <a:prstGeom prst="line">
              <a:avLst/>
            </a:prstGeom>
            <a:noFill/>
            <a:ln w="38100">
              <a:solidFill>
                <a:schemeClr val="hlink"/>
              </a:solidFill>
              <a:round/>
              <a:headEnd/>
              <a:tailEnd/>
            </a:ln>
          </p:spPr>
          <p:txBody>
            <a:bodyPr/>
            <a:lstStyle/>
            <a:p>
              <a:endParaRPr lang="en-US"/>
            </a:p>
          </p:txBody>
        </p:sp>
      </p:grpSp>
      <p:sp>
        <p:nvSpPr>
          <p:cNvPr id="9" name="Rectangle 8">
            <a:hlinkClick r:id="rId5" action="ppaction://hlinksldjump"/>
          </p:cNvPr>
          <p:cNvSpPr/>
          <p:nvPr/>
        </p:nvSpPr>
        <p:spPr>
          <a:xfrm>
            <a:off x="228600" y="2590800"/>
            <a:ext cx="1905000" cy="1107996"/>
          </a:xfrm>
          <a:prstGeom prst="rect">
            <a:avLst/>
          </a:prstGeom>
          <a:ln>
            <a:solidFill>
              <a:schemeClr val="bg1">
                <a:lumMod val="85000"/>
              </a:schemeClr>
            </a:solidFill>
          </a:ln>
        </p:spPr>
        <p:txBody>
          <a:bodyPr wrap="square" lIns="0" tIns="0" rIns="0" bIns="0">
            <a:spAutoFit/>
          </a:bodyPr>
          <a:lstStyle/>
          <a:p>
            <a:pPr lvl="1">
              <a:lnSpc>
                <a:spcPct val="90000"/>
              </a:lnSpc>
            </a:pPr>
            <a:r>
              <a:rPr lang="en-US" sz="2000" dirty="0" smtClean="0"/>
              <a:t>35 SNPs</a:t>
            </a:r>
          </a:p>
          <a:p>
            <a:pPr lvl="1">
              <a:lnSpc>
                <a:spcPct val="90000"/>
              </a:lnSpc>
            </a:pPr>
            <a:r>
              <a:rPr lang="en-US" sz="2000" dirty="0" smtClean="0"/>
              <a:t>551 trios</a:t>
            </a:r>
          </a:p>
          <a:p>
            <a:pPr lvl="1">
              <a:lnSpc>
                <a:spcPct val="90000"/>
              </a:lnSpc>
            </a:pPr>
            <a:r>
              <a:rPr lang="en-US" sz="2000" dirty="0" smtClean="0"/>
              <a:t>[Becker 06]</a:t>
            </a:r>
          </a:p>
          <a:p>
            <a:pPr lvl="1">
              <a:lnSpc>
                <a:spcPct val="90000"/>
              </a:lnSpc>
            </a:pPr>
            <a:r>
              <a:rPr lang="en-US" sz="2000" dirty="0" smtClean="0"/>
              <a:t>1% err. rate</a:t>
            </a:r>
          </a:p>
        </p:txBody>
      </p:sp>
      <p:sp>
        <p:nvSpPr>
          <p:cNvPr id="10" name="Slide Number Placeholder 9"/>
          <p:cNvSpPr>
            <a:spLocks noGrp="1"/>
          </p:cNvSpPr>
          <p:nvPr>
            <p:ph type="sldNum" sz="quarter" idx="12"/>
          </p:nvPr>
        </p:nvSpPr>
        <p:spPr/>
        <p:txBody>
          <a:bodyPr/>
          <a:lstStyle/>
          <a:p>
            <a:pPr>
              <a:defRPr/>
            </a:pPr>
            <a:fld id="{8CC908DA-0DFE-4EDA-AE5D-91705EA103D4}" type="slidenum">
              <a:rPr lang="en-US" smtClean="0"/>
              <a:pPr>
                <a:defRPr/>
              </a:pPr>
              <a:t>83</a:t>
            </a:fld>
            <a:endParaRPr lang="en-US"/>
          </a:p>
        </p:txBody>
      </p:sp>
      <p:sp>
        <p:nvSpPr>
          <p:cNvPr id="11" name="Down Arrow 5">
            <a:hlinkClick r:id="rId6" action="ppaction://hlinksldjump"/>
          </p:cNvPr>
          <p:cNvSpPr>
            <a:spLocks noChangeArrowheads="1"/>
          </p:cNvSpPr>
          <p:nvPr/>
        </p:nvSpPr>
        <p:spPr bwMode="auto">
          <a:xfrm>
            <a:off x="228600" y="5486400"/>
            <a:ext cx="76200" cy="609600"/>
          </a:xfrm>
          <a:prstGeom prst="downArrow">
            <a:avLst>
              <a:gd name="adj1" fmla="val 50000"/>
              <a:gd name="adj2" fmla="val 50000"/>
            </a:avLst>
          </a:prstGeom>
          <a:solidFill>
            <a:schemeClr val="tx1"/>
          </a:solidFill>
          <a:ln w="9525" algn="ctr">
            <a:solidFill>
              <a:schemeClr val="tx1"/>
            </a:solidFill>
            <a:round/>
            <a:headEnd/>
            <a:tailEnd/>
          </a:ln>
        </p:spPr>
        <p:txBody>
          <a:bodyPr/>
          <a:lstStyle/>
          <a:p>
            <a:pPr eaLnBrk="0" hangingPunct="0"/>
            <a:endParaRPr lang="en-US"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2"/>
          <p:cNvSpPr>
            <a:spLocks noGrp="1" noChangeArrowheads="1"/>
          </p:cNvSpPr>
          <p:nvPr>
            <p:ph type="title"/>
          </p:nvPr>
        </p:nvSpPr>
        <p:spPr/>
        <p:txBody>
          <a:bodyPr/>
          <a:lstStyle/>
          <a:p>
            <a:r>
              <a:rPr lang="en-US" dirty="0" smtClean="0"/>
              <a:t>Genotype Error Detection-</a:t>
            </a:r>
            <a:br>
              <a:rPr lang="en-US" dirty="0" smtClean="0"/>
            </a:br>
            <a:r>
              <a:rPr lang="en-US" dirty="0" smtClean="0"/>
              <a:t>LLR for Combined Method</a:t>
            </a:r>
          </a:p>
        </p:txBody>
      </p:sp>
      <p:pic>
        <p:nvPicPr>
          <p:cNvPr id="9218" name="Object 11"/>
          <p:cNvPicPr>
            <a:picLocks noChangeAspect="1" noChangeArrowheads="1"/>
          </p:cNvPicPr>
          <p:nvPr/>
        </p:nvPicPr>
        <p:blipFill>
          <a:blip r:embed="rId3" cstate="print"/>
          <a:srcRect/>
          <a:stretch>
            <a:fillRect/>
          </a:stretch>
        </p:blipFill>
        <p:spPr bwMode="auto">
          <a:xfrm>
            <a:off x="2286000" y="1828800"/>
            <a:ext cx="4648200" cy="2474913"/>
          </a:xfrm>
          <a:prstGeom prst="rect">
            <a:avLst/>
          </a:prstGeom>
          <a:noFill/>
          <a:ln w="9525">
            <a:miter lim="800000"/>
            <a:headEnd/>
            <a:tailEnd/>
          </a:ln>
          <a:effectLst/>
        </p:spPr>
      </p:pic>
      <p:pic>
        <p:nvPicPr>
          <p:cNvPr id="9219" name="Object 12"/>
          <p:cNvPicPr>
            <a:picLocks noChangeAspect="1" noChangeArrowheads="1"/>
          </p:cNvPicPr>
          <p:nvPr/>
        </p:nvPicPr>
        <p:blipFill>
          <a:blip r:embed="rId4" cstate="print"/>
          <a:srcRect/>
          <a:stretch>
            <a:fillRect/>
          </a:stretch>
        </p:blipFill>
        <p:spPr bwMode="auto">
          <a:xfrm>
            <a:off x="2286000" y="4295775"/>
            <a:ext cx="4648200" cy="2562225"/>
          </a:xfrm>
          <a:prstGeom prst="rect">
            <a:avLst/>
          </a:prstGeom>
          <a:noFill/>
          <a:ln w="9525">
            <a:miter lim="800000"/>
            <a:headEnd/>
            <a:tailEnd/>
          </a:ln>
          <a:effectLst/>
        </p:spPr>
      </p:pic>
      <p:sp>
        <p:nvSpPr>
          <p:cNvPr id="5" name="Rectangle 4">
            <a:hlinkClick r:id="rId5" action="ppaction://hlinksldjump"/>
          </p:cNvPr>
          <p:cNvSpPr/>
          <p:nvPr/>
        </p:nvSpPr>
        <p:spPr>
          <a:xfrm>
            <a:off x="228600" y="2590800"/>
            <a:ext cx="1905000" cy="1107996"/>
          </a:xfrm>
          <a:prstGeom prst="rect">
            <a:avLst/>
          </a:prstGeom>
          <a:ln>
            <a:solidFill>
              <a:schemeClr val="bg1">
                <a:lumMod val="85000"/>
              </a:schemeClr>
            </a:solidFill>
          </a:ln>
        </p:spPr>
        <p:txBody>
          <a:bodyPr wrap="square" lIns="0" tIns="0" rIns="0" bIns="0">
            <a:spAutoFit/>
          </a:bodyPr>
          <a:lstStyle/>
          <a:p>
            <a:pPr lvl="1">
              <a:lnSpc>
                <a:spcPct val="90000"/>
              </a:lnSpc>
            </a:pPr>
            <a:r>
              <a:rPr lang="en-US" sz="2000" dirty="0" smtClean="0"/>
              <a:t>35 SNPs</a:t>
            </a:r>
          </a:p>
          <a:p>
            <a:pPr lvl="1">
              <a:lnSpc>
                <a:spcPct val="90000"/>
              </a:lnSpc>
            </a:pPr>
            <a:r>
              <a:rPr lang="en-US" sz="2000" dirty="0" smtClean="0"/>
              <a:t>551 trios</a:t>
            </a:r>
          </a:p>
          <a:p>
            <a:pPr lvl="1">
              <a:lnSpc>
                <a:spcPct val="90000"/>
              </a:lnSpc>
            </a:pPr>
            <a:r>
              <a:rPr lang="en-US" sz="2000" dirty="0" smtClean="0"/>
              <a:t>[Becker 06]</a:t>
            </a:r>
          </a:p>
          <a:p>
            <a:pPr lvl="1">
              <a:lnSpc>
                <a:spcPct val="90000"/>
              </a:lnSpc>
            </a:pPr>
            <a:r>
              <a:rPr lang="en-US" sz="2000" dirty="0" smtClean="0"/>
              <a:t>1% err. rate</a:t>
            </a:r>
          </a:p>
        </p:txBody>
      </p:sp>
      <p:sp>
        <p:nvSpPr>
          <p:cNvPr id="6" name="Slide Number Placeholder 5"/>
          <p:cNvSpPr>
            <a:spLocks noGrp="1"/>
          </p:cNvSpPr>
          <p:nvPr>
            <p:ph type="sldNum" sz="quarter" idx="12"/>
          </p:nvPr>
        </p:nvSpPr>
        <p:spPr/>
        <p:txBody>
          <a:bodyPr/>
          <a:lstStyle/>
          <a:p>
            <a:pPr>
              <a:defRPr/>
            </a:pPr>
            <a:fld id="{8CC908DA-0DFE-4EDA-AE5D-91705EA103D4}" type="slidenum">
              <a:rPr lang="en-US" smtClean="0"/>
              <a:pPr>
                <a:defRPr/>
              </a:pPr>
              <a:t>84</a:t>
            </a:fld>
            <a:endParaRPr lang="en-US"/>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5" name="Rectangle 2"/>
          <p:cNvSpPr>
            <a:spLocks noGrp="1" noChangeArrowheads="1"/>
          </p:cNvSpPr>
          <p:nvPr>
            <p:ph type="title"/>
          </p:nvPr>
        </p:nvSpPr>
        <p:spPr/>
        <p:txBody>
          <a:bodyPr/>
          <a:lstStyle/>
          <a:p>
            <a:pPr eaLnBrk="1" hangingPunct="1"/>
            <a:r>
              <a:rPr lang="en-US" dirty="0" smtClean="0"/>
              <a:t>Genotype Error Detection- </a:t>
            </a:r>
            <a:br>
              <a:rPr lang="en-US" dirty="0" smtClean="0"/>
            </a:br>
            <a:r>
              <a:rPr lang="en-US" dirty="0" smtClean="0"/>
              <a:t>Effect of Population Size</a:t>
            </a:r>
          </a:p>
        </p:txBody>
      </p:sp>
      <p:graphicFrame>
        <p:nvGraphicFramePr>
          <p:cNvPr id="33794" name="Object 6"/>
          <p:cNvGraphicFramePr>
            <a:graphicFrameLocks noChangeAspect="1"/>
          </p:cNvGraphicFramePr>
          <p:nvPr/>
        </p:nvGraphicFramePr>
        <p:xfrm>
          <a:off x="1295400" y="1828800"/>
          <a:ext cx="7162800" cy="4841875"/>
        </p:xfrm>
        <a:graphic>
          <a:graphicData uri="http://schemas.openxmlformats.org/presentationml/2006/ole">
            <p:oleObj spid="_x0000_s33794" name="Chart" r:id="rId4" imgW="8539200" imgH="5885280" progId="Excel.Sheet.8">
              <p:embed/>
            </p:oleObj>
          </a:graphicData>
        </a:graphic>
      </p:graphicFrame>
      <p:sp>
        <p:nvSpPr>
          <p:cNvPr id="33796" name="Right Arrow 3">
            <a:hlinkClick r:id="rId5" action="ppaction://hlinksldjump"/>
          </p:cNvPr>
          <p:cNvSpPr>
            <a:spLocks noChangeArrowheads="1"/>
          </p:cNvSpPr>
          <p:nvPr/>
        </p:nvSpPr>
        <p:spPr bwMode="auto">
          <a:xfrm rot="16200000">
            <a:off x="8343900" y="5867400"/>
            <a:ext cx="609600" cy="76200"/>
          </a:xfrm>
          <a:prstGeom prst="rightArrow">
            <a:avLst>
              <a:gd name="adj1" fmla="val 50000"/>
              <a:gd name="adj2" fmla="val 88889"/>
            </a:avLst>
          </a:prstGeom>
          <a:solidFill>
            <a:schemeClr val="tx1"/>
          </a:solidFill>
          <a:ln w="9525" algn="ctr">
            <a:solidFill>
              <a:schemeClr val="tx1"/>
            </a:solidFill>
            <a:round/>
            <a:headEnd/>
            <a:tailEnd/>
          </a:ln>
        </p:spPr>
        <p:txBody>
          <a:bodyPr vert="eaVert"/>
          <a:lstStyle/>
          <a:p>
            <a:pPr eaLnBrk="0" hangingPunct="0"/>
            <a:endParaRPr lang="en-US" sz="1800"/>
          </a:p>
        </p:txBody>
      </p:sp>
      <p:sp>
        <p:nvSpPr>
          <p:cNvPr id="5" name="Slide Number Placeholder 4"/>
          <p:cNvSpPr>
            <a:spLocks noGrp="1"/>
          </p:cNvSpPr>
          <p:nvPr>
            <p:ph type="sldNum" sz="quarter" idx="12"/>
          </p:nvPr>
        </p:nvSpPr>
        <p:spPr/>
        <p:txBody>
          <a:bodyPr/>
          <a:lstStyle/>
          <a:p>
            <a:pPr>
              <a:defRPr/>
            </a:pPr>
            <a:fld id="{8CC908DA-0DFE-4EDA-AE5D-91705EA103D4}" type="slidenum">
              <a:rPr lang="en-US" smtClean="0"/>
              <a:pPr>
                <a:defRPr/>
              </a:pPr>
              <a:t>85</a:t>
            </a:fld>
            <a:endParaRPr lang="en-US"/>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ChangeArrowheads="1"/>
          </p:cNvSpPr>
          <p:nvPr>
            <p:ph type="title"/>
          </p:nvPr>
        </p:nvSpPr>
        <p:spPr/>
        <p:txBody>
          <a:bodyPr/>
          <a:lstStyle/>
          <a:p>
            <a:pPr eaLnBrk="1" hangingPunct="1"/>
            <a:r>
              <a:rPr lang="en-US" dirty="0" smtClean="0"/>
              <a:t>Genotype Imputation-</a:t>
            </a:r>
            <a:br>
              <a:rPr lang="en-US" dirty="0" smtClean="0"/>
            </a:br>
            <a:r>
              <a:rPr lang="en-US" dirty="0" smtClean="0"/>
              <a:t>Effect of flanking size</a:t>
            </a:r>
          </a:p>
        </p:txBody>
      </p:sp>
      <p:sp>
        <p:nvSpPr>
          <p:cNvPr id="33796" name="Right Arrow 3">
            <a:hlinkClick r:id="rId3" action="ppaction://hlinksldjump"/>
          </p:cNvPr>
          <p:cNvSpPr>
            <a:spLocks noChangeArrowheads="1"/>
          </p:cNvSpPr>
          <p:nvPr/>
        </p:nvSpPr>
        <p:spPr bwMode="auto">
          <a:xfrm rot="16200000">
            <a:off x="8343900" y="5867400"/>
            <a:ext cx="609600" cy="76200"/>
          </a:xfrm>
          <a:prstGeom prst="rightArrow">
            <a:avLst>
              <a:gd name="adj1" fmla="val 50000"/>
              <a:gd name="adj2" fmla="val 88889"/>
            </a:avLst>
          </a:prstGeom>
          <a:solidFill>
            <a:schemeClr val="tx1"/>
          </a:solidFill>
          <a:ln w="9525" algn="ctr">
            <a:solidFill>
              <a:schemeClr val="tx1"/>
            </a:solidFill>
            <a:round/>
            <a:headEnd/>
            <a:tailEnd/>
          </a:ln>
        </p:spPr>
        <p:txBody>
          <a:bodyPr vert="eaVert"/>
          <a:lstStyle/>
          <a:p>
            <a:pPr eaLnBrk="0" hangingPunct="0"/>
            <a:endParaRPr lang="en-US" sz="1800"/>
          </a:p>
        </p:txBody>
      </p:sp>
      <p:graphicFrame>
        <p:nvGraphicFramePr>
          <p:cNvPr id="5" name="Chart 4"/>
          <p:cNvGraphicFramePr>
            <a:graphicFrameLocks/>
          </p:cNvGraphicFramePr>
          <p:nvPr/>
        </p:nvGraphicFramePr>
        <p:xfrm>
          <a:off x="533400" y="1905000"/>
          <a:ext cx="7772400" cy="4514850"/>
        </p:xfrm>
        <a:graphic>
          <a:graphicData uri="http://schemas.openxmlformats.org/drawingml/2006/chart">
            <c:chart xmlns:c="http://schemas.openxmlformats.org/drawingml/2006/chart" xmlns:r="http://schemas.openxmlformats.org/officeDocument/2006/relationships" r:id="rId4"/>
          </a:graphicData>
        </a:graphic>
      </p:graphicFrame>
      <p:sp>
        <p:nvSpPr>
          <p:cNvPr id="6" name="Down Arrow 5">
            <a:hlinkClick r:id="rId5" action="ppaction://hlinksldjump"/>
          </p:cNvPr>
          <p:cNvSpPr>
            <a:spLocks noChangeArrowheads="1"/>
          </p:cNvSpPr>
          <p:nvPr/>
        </p:nvSpPr>
        <p:spPr bwMode="auto">
          <a:xfrm>
            <a:off x="228600" y="5486400"/>
            <a:ext cx="76200" cy="609600"/>
          </a:xfrm>
          <a:prstGeom prst="downArrow">
            <a:avLst>
              <a:gd name="adj1" fmla="val 50000"/>
              <a:gd name="adj2" fmla="val 50000"/>
            </a:avLst>
          </a:prstGeom>
          <a:solidFill>
            <a:schemeClr val="tx1"/>
          </a:solidFill>
          <a:ln w="9525" algn="ctr">
            <a:solidFill>
              <a:schemeClr val="tx1"/>
            </a:solidFill>
            <a:round/>
            <a:headEnd/>
            <a:tailEnd/>
          </a:ln>
        </p:spPr>
        <p:txBody>
          <a:bodyPr/>
          <a:lstStyle/>
          <a:p>
            <a:pPr eaLnBrk="0" hangingPunct="0"/>
            <a:endParaRPr lang="en-US" sz="1800"/>
          </a:p>
        </p:txBody>
      </p:sp>
      <p:sp>
        <p:nvSpPr>
          <p:cNvPr id="7" name="Slide Number Placeholder 6"/>
          <p:cNvSpPr>
            <a:spLocks noGrp="1"/>
          </p:cNvSpPr>
          <p:nvPr>
            <p:ph type="sldNum" sz="quarter" idx="12"/>
          </p:nvPr>
        </p:nvSpPr>
        <p:spPr/>
        <p:txBody>
          <a:bodyPr/>
          <a:lstStyle/>
          <a:p>
            <a:pPr>
              <a:defRPr/>
            </a:pPr>
            <a:fld id="{8CC908DA-0DFE-4EDA-AE5D-91705EA103D4}" type="slidenum">
              <a:rPr lang="en-US" smtClean="0"/>
              <a:pPr>
                <a:defRPr/>
              </a:pPr>
              <a:t>86</a:t>
            </a:fld>
            <a:endParaRPr lang="en-US"/>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ChangeArrowheads="1"/>
          </p:cNvSpPr>
          <p:nvPr>
            <p:ph type="title"/>
          </p:nvPr>
        </p:nvSpPr>
        <p:spPr>
          <a:xfrm>
            <a:off x="457200" y="214313"/>
            <a:ext cx="8486775" cy="1462087"/>
          </a:xfrm>
        </p:spPr>
        <p:txBody>
          <a:bodyPr/>
          <a:lstStyle/>
          <a:p>
            <a:pPr eaLnBrk="1" hangingPunct="1"/>
            <a:r>
              <a:rPr lang="en-US" dirty="0" smtClean="0"/>
              <a:t>Genotype Imputation-</a:t>
            </a:r>
            <a:br>
              <a:rPr lang="en-US" dirty="0" smtClean="0"/>
            </a:br>
            <a:r>
              <a:rPr lang="en-US" dirty="0" smtClean="0"/>
              <a:t>Effect of pedigree data/</a:t>
            </a:r>
            <a:r>
              <a:rPr lang="en-US" dirty="0" err="1" smtClean="0"/>
              <a:t>haplotypes</a:t>
            </a:r>
            <a:endParaRPr lang="en-US" dirty="0" smtClean="0"/>
          </a:p>
        </p:txBody>
      </p:sp>
      <p:graphicFrame>
        <p:nvGraphicFramePr>
          <p:cNvPr id="6" name="Chart 5"/>
          <p:cNvGraphicFramePr>
            <a:graphicFrameLocks/>
          </p:cNvGraphicFramePr>
          <p:nvPr/>
        </p:nvGraphicFramePr>
        <p:xfrm>
          <a:off x="204787" y="1904999"/>
          <a:ext cx="8734425" cy="4200525"/>
        </p:xfrm>
        <a:graphic>
          <a:graphicData uri="http://schemas.openxmlformats.org/drawingml/2006/chart">
            <c:chart xmlns:c="http://schemas.openxmlformats.org/drawingml/2006/chart" xmlns:r="http://schemas.openxmlformats.org/officeDocument/2006/relationships" r:id="rId3"/>
          </a:graphicData>
        </a:graphic>
      </p:graphicFrame>
      <p:sp>
        <p:nvSpPr>
          <p:cNvPr id="33796" name="Right Arrow 3">
            <a:hlinkClick r:id="rId4" action="ppaction://hlinksldjump"/>
          </p:cNvPr>
          <p:cNvSpPr>
            <a:spLocks noChangeArrowheads="1"/>
          </p:cNvSpPr>
          <p:nvPr/>
        </p:nvSpPr>
        <p:spPr bwMode="auto">
          <a:xfrm rot="16200000">
            <a:off x="8343900" y="5867400"/>
            <a:ext cx="609600" cy="76200"/>
          </a:xfrm>
          <a:prstGeom prst="rightArrow">
            <a:avLst>
              <a:gd name="adj1" fmla="val 50000"/>
              <a:gd name="adj2" fmla="val 88889"/>
            </a:avLst>
          </a:prstGeom>
          <a:solidFill>
            <a:schemeClr val="tx1"/>
          </a:solidFill>
          <a:ln w="9525" algn="ctr">
            <a:solidFill>
              <a:schemeClr val="tx1"/>
            </a:solidFill>
            <a:round/>
            <a:headEnd/>
            <a:tailEnd/>
          </a:ln>
        </p:spPr>
        <p:txBody>
          <a:bodyPr vert="eaVert"/>
          <a:lstStyle/>
          <a:p>
            <a:pPr eaLnBrk="0" hangingPunct="0"/>
            <a:endParaRPr lang="en-US" sz="1800"/>
          </a:p>
        </p:txBody>
      </p:sp>
      <p:sp>
        <p:nvSpPr>
          <p:cNvPr id="5" name="Slide Number Placeholder 4"/>
          <p:cNvSpPr>
            <a:spLocks noGrp="1"/>
          </p:cNvSpPr>
          <p:nvPr>
            <p:ph type="sldNum" sz="quarter" idx="12"/>
          </p:nvPr>
        </p:nvSpPr>
        <p:spPr/>
        <p:txBody>
          <a:bodyPr/>
          <a:lstStyle/>
          <a:p>
            <a:pPr>
              <a:defRPr/>
            </a:pPr>
            <a:fld id="{8CC908DA-0DFE-4EDA-AE5D-91705EA103D4}" type="slidenum">
              <a:rPr lang="en-US" smtClean="0"/>
              <a:pPr>
                <a:defRPr/>
              </a:pPr>
              <a:t>87</a:t>
            </a:fld>
            <a:endParaRPr lang="en-US"/>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idx="4294967295"/>
          </p:nvPr>
        </p:nvSpPr>
        <p:spPr>
          <a:xfrm>
            <a:off x="228600" y="228600"/>
            <a:ext cx="8915400" cy="762000"/>
          </a:xfrm>
        </p:spPr>
        <p:txBody>
          <a:bodyPr/>
          <a:lstStyle/>
          <a:p>
            <a:pPr eaLnBrk="1" hangingPunct="1"/>
            <a:r>
              <a:rPr lang="en-US" sz="3200" smtClean="0"/>
              <a:t>Introduction- Single Nucleotide Polymorphisms</a:t>
            </a:r>
          </a:p>
        </p:txBody>
      </p:sp>
      <p:sp>
        <p:nvSpPr>
          <p:cNvPr id="46083" name="Rectangle 2"/>
          <p:cNvSpPr txBox="1">
            <a:spLocks noChangeArrowheads="1"/>
          </p:cNvSpPr>
          <p:nvPr/>
        </p:nvSpPr>
        <p:spPr bwMode="auto">
          <a:xfrm>
            <a:off x="304800" y="1905000"/>
            <a:ext cx="8610600" cy="4495800"/>
          </a:xfrm>
          <a:prstGeom prst="rect">
            <a:avLst/>
          </a:prstGeom>
          <a:noFill/>
          <a:ln w="9525">
            <a:noFill/>
            <a:miter lim="800000"/>
            <a:headEnd/>
            <a:tailEnd/>
          </a:ln>
        </p:spPr>
        <p:txBody>
          <a:bodyPr lIns="92075" tIns="46038" rIns="92075" bIns="46038"/>
          <a:lstStyle/>
          <a:p>
            <a:pPr marL="342900" indent="-342900" eaLnBrk="0" hangingPunct="0">
              <a:lnSpc>
                <a:spcPct val="95000"/>
              </a:lnSpc>
              <a:spcBef>
                <a:spcPct val="20000"/>
              </a:spcBef>
              <a:buClr>
                <a:schemeClr val="folHlink"/>
              </a:buClr>
              <a:buSzPct val="60000"/>
              <a:buFont typeface="Wingdings" pitchFamily="2" charset="2"/>
              <a:buChar char="n"/>
            </a:pPr>
            <a:r>
              <a:rPr lang="en-US" sz="2400"/>
              <a:t>Main form of variation between individual genomes: </a:t>
            </a:r>
            <a:r>
              <a:rPr lang="en-US" sz="2400" b="1">
                <a:solidFill>
                  <a:srgbClr val="FF0000"/>
                </a:solidFill>
              </a:rPr>
              <a:t>S</a:t>
            </a:r>
            <a:r>
              <a:rPr lang="en-US" sz="2400" b="1"/>
              <a:t>ingle </a:t>
            </a:r>
            <a:r>
              <a:rPr lang="en-US" sz="2400" b="1">
                <a:solidFill>
                  <a:srgbClr val="FF0000"/>
                </a:solidFill>
              </a:rPr>
              <a:t>N</a:t>
            </a:r>
            <a:r>
              <a:rPr lang="en-US" sz="2400" b="1"/>
              <a:t>ucleotide </a:t>
            </a:r>
            <a:r>
              <a:rPr lang="en-US" sz="2400" b="1">
                <a:solidFill>
                  <a:srgbClr val="FF0000"/>
                </a:solidFill>
              </a:rPr>
              <a:t>P</a:t>
            </a:r>
            <a:r>
              <a:rPr lang="en-US" sz="2400" b="1"/>
              <a:t>olymorphisms (SNPs)</a:t>
            </a:r>
            <a:endParaRPr lang="en-US" sz="2400" b="1">
              <a:ea typeface="PMingLiU" pitchFamily="18" charset="-120"/>
            </a:endParaRPr>
          </a:p>
          <a:p>
            <a:pPr marL="342900" indent="-342900" eaLnBrk="0" hangingPunct="0">
              <a:lnSpc>
                <a:spcPct val="95000"/>
              </a:lnSpc>
              <a:spcBef>
                <a:spcPct val="20000"/>
              </a:spcBef>
              <a:buClr>
                <a:schemeClr val="folHlink"/>
              </a:buClr>
              <a:buSzPct val="60000"/>
              <a:buFont typeface="Wingdings" pitchFamily="2" charset="2"/>
              <a:buChar char="n"/>
            </a:pPr>
            <a:endParaRPr lang="en-US" sz="2400" b="1">
              <a:solidFill>
                <a:srgbClr val="FF0000"/>
              </a:solidFill>
              <a:ea typeface="PMingLiU" pitchFamily="18" charset="-120"/>
            </a:endParaRPr>
          </a:p>
          <a:p>
            <a:pPr marL="342900" indent="-342900" eaLnBrk="0" hangingPunct="0">
              <a:lnSpc>
                <a:spcPct val="95000"/>
              </a:lnSpc>
              <a:spcBef>
                <a:spcPct val="20000"/>
              </a:spcBef>
              <a:buClr>
                <a:schemeClr val="folHlink"/>
              </a:buClr>
              <a:buSzPct val="60000"/>
              <a:buFont typeface="Wingdings" pitchFamily="2" charset="2"/>
              <a:buChar char="n"/>
            </a:pPr>
            <a:endParaRPr lang="en-US" sz="2400" b="1">
              <a:solidFill>
                <a:srgbClr val="FF0000"/>
              </a:solidFill>
              <a:ea typeface="PMingLiU" pitchFamily="18" charset="-120"/>
            </a:endParaRPr>
          </a:p>
          <a:p>
            <a:pPr marL="342900" indent="-342900" eaLnBrk="0" hangingPunct="0">
              <a:lnSpc>
                <a:spcPct val="95000"/>
              </a:lnSpc>
              <a:spcBef>
                <a:spcPct val="20000"/>
              </a:spcBef>
              <a:buClr>
                <a:schemeClr val="folHlink"/>
              </a:buClr>
              <a:buSzPct val="60000"/>
              <a:buFont typeface="Wingdings" pitchFamily="2" charset="2"/>
              <a:buChar char="n"/>
            </a:pPr>
            <a:r>
              <a:rPr lang="en-US" sz="2400"/>
              <a:t>Human genome density: </a:t>
            </a:r>
            <a:r>
              <a:rPr lang="en-US" sz="2400">
                <a:sym typeface="Symbol" pitchFamily="18" charset="2"/>
              </a:rPr>
              <a:t> 1.2x10</a:t>
            </a:r>
            <a:r>
              <a:rPr lang="en-US" sz="2400" baseline="30000">
                <a:sym typeface="Symbol" pitchFamily="18" charset="2"/>
              </a:rPr>
              <a:t>7</a:t>
            </a:r>
            <a:r>
              <a:rPr lang="en-US" sz="2400">
                <a:sym typeface="Symbol" pitchFamily="18" charset="2"/>
              </a:rPr>
              <a:t> out of </a:t>
            </a:r>
            <a:r>
              <a:rPr lang="en-US" sz="2400"/>
              <a:t>3</a:t>
            </a:r>
            <a:r>
              <a:rPr lang="en-US" sz="2400">
                <a:sym typeface="Symbol" pitchFamily="18" charset="2"/>
              </a:rPr>
              <a:t>10</a:t>
            </a:r>
            <a:r>
              <a:rPr lang="en-US" sz="2400" baseline="30000">
                <a:sym typeface="Symbol" pitchFamily="18" charset="2"/>
              </a:rPr>
              <a:t>9 </a:t>
            </a:r>
            <a:r>
              <a:rPr lang="en-US" altLang="zh-CN" sz="2400">
                <a:ea typeface="宋体" pitchFamily="2" charset="-122"/>
              </a:rPr>
              <a:t>base pairs</a:t>
            </a:r>
          </a:p>
          <a:p>
            <a:pPr marL="342900" indent="-342900" eaLnBrk="0" hangingPunct="0">
              <a:lnSpc>
                <a:spcPct val="95000"/>
              </a:lnSpc>
              <a:spcBef>
                <a:spcPct val="20000"/>
              </a:spcBef>
              <a:buClr>
                <a:schemeClr val="folHlink"/>
              </a:buClr>
              <a:buSzPct val="60000"/>
              <a:buFont typeface="Wingdings" pitchFamily="2" charset="2"/>
              <a:buChar char="n"/>
            </a:pPr>
            <a:r>
              <a:rPr lang="en-US" altLang="zh-CN" sz="2400">
                <a:ea typeface="宋体" pitchFamily="2" charset="-122"/>
              </a:rPr>
              <a:t>Vast majority bi-allelic </a:t>
            </a:r>
            <a:r>
              <a:rPr lang="en-US" altLang="zh-CN" sz="2400">
                <a:ea typeface="宋体" pitchFamily="2" charset="-122"/>
                <a:sym typeface="Wingdings" pitchFamily="2" charset="2"/>
              </a:rPr>
              <a:t> 0/1 encoding (major/minor resp.)</a:t>
            </a:r>
          </a:p>
          <a:p>
            <a:pPr marL="342900" indent="-342900" eaLnBrk="0" hangingPunct="0">
              <a:lnSpc>
                <a:spcPct val="95000"/>
              </a:lnSpc>
              <a:spcBef>
                <a:spcPct val="20000"/>
              </a:spcBef>
              <a:buClr>
                <a:schemeClr val="folHlink"/>
              </a:buClr>
              <a:buSzPct val="60000"/>
              <a:buFont typeface="Wingdings" pitchFamily="2" charset="2"/>
              <a:buChar char="n"/>
            </a:pPr>
            <a:endParaRPr lang="en-US" altLang="zh-CN" sz="2400">
              <a:ea typeface="宋体" pitchFamily="2" charset="-122"/>
              <a:sym typeface="Wingdings" pitchFamily="2" charset="2"/>
            </a:endParaRPr>
          </a:p>
          <a:p>
            <a:pPr marL="342900" indent="-342900" eaLnBrk="0" hangingPunct="0">
              <a:lnSpc>
                <a:spcPct val="95000"/>
              </a:lnSpc>
              <a:spcBef>
                <a:spcPct val="20000"/>
              </a:spcBef>
              <a:buClr>
                <a:schemeClr val="folHlink"/>
              </a:buClr>
              <a:buSzPct val="60000"/>
              <a:buFont typeface="Wingdings" pitchFamily="2" charset="2"/>
              <a:buChar char="n"/>
            </a:pPr>
            <a:endParaRPr lang="en-US" altLang="zh-CN" sz="2400">
              <a:ea typeface="宋体" pitchFamily="2" charset="-122"/>
              <a:sym typeface="Wingdings" pitchFamily="2" charset="2"/>
            </a:endParaRPr>
          </a:p>
          <a:p>
            <a:pPr marL="342900" indent="-342900" eaLnBrk="0" hangingPunct="0">
              <a:lnSpc>
                <a:spcPct val="95000"/>
              </a:lnSpc>
              <a:spcBef>
                <a:spcPct val="20000"/>
              </a:spcBef>
              <a:buClr>
                <a:schemeClr val="folHlink"/>
              </a:buClr>
              <a:buSzPct val="60000"/>
              <a:buFont typeface="Wingdings" pitchFamily="2" charset="2"/>
              <a:buChar char="n"/>
            </a:pPr>
            <a:endParaRPr lang="en-US" altLang="zh-CN" sz="2400">
              <a:ea typeface="宋体" pitchFamily="2" charset="-122"/>
              <a:sym typeface="Wingdings" pitchFamily="2" charset="2"/>
            </a:endParaRPr>
          </a:p>
          <a:p>
            <a:pPr marL="342900" indent="-342900" eaLnBrk="0" hangingPunct="0">
              <a:lnSpc>
                <a:spcPct val="95000"/>
              </a:lnSpc>
              <a:spcBef>
                <a:spcPct val="20000"/>
              </a:spcBef>
              <a:buClr>
                <a:schemeClr val="folHlink"/>
              </a:buClr>
              <a:buSzPct val="60000"/>
              <a:buFont typeface="Wingdings" pitchFamily="2" charset="2"/>
              <a:buChar char="n"/>
            </a:pPr>
            <a:r>
              <a:rPr lang="en-US" altLang="zh-CN" sz="2400">
                <a:ea typeface="宋体" pitchFamily="2" charset="-122"/>
                <a:sym typeface="Wingdings" pitchFamily="2" charset="2"/>
              </a:rPr>
              <a:t>SNP Genotypes are critical to Disease-Gene Mapping</a:t>
            </a:r>
          </a:p>
          <a:p>
            <a:pPr marL="800100" lvl="1" indent="-342900" eaLnBrk="0" hangingPunct="0">
              <a:lnSpc>
                <a:spcPct val="95000"/>
              </a:lnSpc>
              <a:spcBef>
                <a:spcPct val="20000"/>
              </a:spcBef>
              <a:buClr>
                <a:schemeClr val="folHlink"/>
              </a:buClr>
              <a:buSzPct val="60000"/>
              <a:buFont typeface="Wingdings" pitchFamily="2" charset="2"/>
              <a:buChar char="n"/>
            </a:pPr>
            <a:r>
              <a:rPr lang="en-US" altLang="zh-CN" sz="2400">
                <a:ea typeface="宋体" pitchFamily="2" charset="-122"/>
                <a:sym typeface="Wingdings" pitchFamily="2" charset="2"/>
              </a:rPr>
              <a:t>One Method: </a:t>
            </a:r>
            <a:r>
              <a:rPr lang="en-US" altLang="zh-CN" sz="2400">
                <a:solidFill>
                  <a:schemeClr val="hlink"/>
                </a:solidFill>
                <a:ea typeface="宋体" pitchFamily="2" charset="-122"/>
                <a:sym typeface="Wingdings" pitchFamily="2" charset="2"/>
              </a:rPr>
              <a:t>Admixture Mapping</a:t>
            </a:r>
          </a:p>
        </p:txBody>
      </p:sp>
      <p:sp>
        <p:nvSpPr>
          <p:cNvPr id="46084" name="Rectangle 4"/>
          <p:cNvSpPr>
            <a:spLocks noChangeArrowheads="1"/>
          </p:cNvSpPr>
          <p:nvPr/>
        </p:nvSpPr>
        <p:spPr bwMode="auto">
          <a:xfrm>
            <a:off x="2057400" y="2667000"/>
            <a:ext cx="5029200" cy="838200"/>
          </a:xfrm>
          <a:prstGeom prst="rect">
            <a:avLst/>
          </a:prstGeom>
          <a:solidFill>
            <a:srgbClr val="FFCC99">
              <a:alpha val="25098"/>
            </a:srgbClr>
          </a:solidFill>
          <a:ln w="9525">
            <a:noFill/>
            <a:miter lim="800000"/>
            <a:headEnd/>
            <a:tailEnd/>
          </a:ln>
        </p:spPr>
        <p:txBody>
          <a:bodyPr/>
          <a:lstStyle/>
          <a:p>
            <a:pPr marL="447675" indent="-447675" eaLnBrk="0" hangingPunct="0">
              <a:lnSpc>
                <a:spcPct val="90000"/>
              </a:lnSpc>
              <a:buSzPct val="70000"/>
            </a:pPr>
            <a:r>
              <a:rPr lang="en-US" altLang="ko-KR" sz="1800">
                <a:solidFill>
                  <a:srgbClr val="000000"/>
                </a:solidFill>
                <a:latin typeface="Century" pitchFamily="18" charset="0"/>
                <a:ea typeface="굴림" pitchFamily="34" charset="-127"/>
              </a:rPr>
              <a:t>… ataggtcc</a:t>
            </a:r>
            <a:r>
              <a:rPr lang="en-US" altLang="ko-KR" sz="1800" b="1">
                <a:solidFill>
                  <a:srgbClr val="FF0000"/>
                </a:solidFill>
                <a:ea typeface="굴림" pitchFamily="34" charset="-127"/>
              </a:rPr>
              <a:t>C</a:t>
            </a:r>
            <a:r>
              <a:rPr lang="en-US" altLang="ko-KR" sz="1800">
                <a:solidFill>
                  <a:srgbClr val="000000"/>
                </a:solidFill>
                <a:latin typeface="Century" pitchFamily="18" charset="0"/>
                <a:ea typeface="굴림" pitchFamily="34" charset="-127"/>
              </a:rPr>
              <a:t>tatttcgcgc</a:t>
            </a:r>
            <a:r>
              <a:rPr lang="en-US" altLang="ko-KR" sz="1800" b="1">
                <a:solidFill>
                  <a:srgbClr val="FF0000"/>
                </a:solidFill>
                <a:ea typeface="굴림" pitchFamily="34" charset="-127"/>
              </a:rPr>
              <a:t>C</a:t>
            </a:r>
            <a:r>
              <a:rPr lang="en-US" altLang="ko-KR" sz="1800">
                <a:solidFill>
                  <a:srgbClr val="000000"/>
                </a:solidFill>
                <a:latin typeface="Century" pitchFamily="18" charset="0"/>
                <a:ea typeface="굴림" pitchFamily="34" charset="-127"/>
              </a:rPr>
              <a:t>gtatacacggg</a:t>
            </a:r>
            <a:r>
              <a:rPr lang="en-US" altLang="ko-KR" sz="1800" b="1">
                <a:solidFill>
                  <a:srgbClr val="FF0000"/>
                </a:solidFill>
                <a:ea typeface="굴림" pitchFamily="34" charset="-127"/>
              </a:rPr>
              <a:t>A</a:t>
            </a:r>
            <a:r>
              <a:rPr lang="en-US" altLang="ko-KR" sz="1800">
                <a:solidFill>
                  <a:srgbClr val="000000"/>
                </a:solidFill>
                <a:latin typeface="Century" pitchFamily="18" charset="0"/>
                <a:ea typeface="굴림" pitchFamily="34" charset="-127"/>
              </a:rPr>
              <a:t>ctata …</a:t>
            </a:r>
            <a:endParaRPr lang="en-US" altLang="ko-KR" sz="1800" b="1">
              <a:solidFill>
                <a:srgbClr val="FF0000"/>
              </a:solidFill>
              <a:ea typeface="굴림" pitchFamily="34" charset="-127"/>
            </a:endParaRPr>
          </a:p>
          <a:p>
            <a:pPr marL="447675" indent="-447675" eaLnBrk="0" hangingPunct="0">
              <a:lnSpc>
                <a:spcPct val="90000"/>
              </a:lnSpc>
              <a:buSzPct val="70000"/>
            </a:pPr>
            <a:r>
              <a:rPr lang="en-US" altLang="ko-KR" sz="1800">
                <a:solidFill>
                  <a:srgbClr val="000000"/>
                </a:solidFill>
                <a:latin typeface="Century" pitchFamily="18" charset="0"/>
                <a:ea typeface="굴림" pitchFamily="34" charset="-127"/>
              </a:rPr>
              <a:t>… ataggtcc</a:t>
            </a:r>
            <a:r>
              <a:rPr lang="en-US" altLang="ko-KR" sz="1800" b="1">
                <a:solidFill>
                  <a:srgbClr val="FF0000"/>
                </a:solidFill>
                <a:ea typeface="굴림" pitchFamily="34" charset="-127"/>
              </a:rPr>
              <a:t>G</a:t>
            </a:r>
            <a:r>
              <a:rPr lang="en-US" altLang="ko-KR" sz="1800">
                <a:solidFill>
                  <a:srgbClr val="000000"/>
                </a:solidFill>
                <a:latin typeface="Century" pitchFamily="18" charset="0"/>
                <a:ea typeface="굴림" pitchFamily="34" charset="-127"/>
              </a:rPr>
              <a:t>tatttcgcgc</a:t>
            </a:r>
            <a:r>
              <a:rPr lang="en-US" altLang="ko-KR" sz="1800" b="1">
                <a:solidFill>
                  <a:srgbClr val="FF0000"/>
                </a:solidFill>
                <a:ea typeface="굴림" pitchFamily="34" charset="-127"/>
              </a:rPr>
              <a:t>C</a:t>
            </a:r>
            <a:r>
              <a:rPr lang="en-US" altLang="ko-KR" sz="1800">
                <a:solidFill>
                  <a:srgbClr val="000000"/>
                </a:solidFill>
                <a:latin typeface="Century" pitchFamily="18" charset="0"/>
                <a:ea typeface="굴림" pitchFamily="34" charset="-127"/>
              </a:rPr>
              <a:t>gtatacacggg</a:t>
            </a:r>
            <a:r>
              <a:rPr lang="en-US" altLang="ko-KR" sz="1800" b="1">
                <a:solidFill>
                  <a:srgbClr val="FF0000"/>
                </a:solidFill>
                <a:ea typeface="굴림" pitchFamily="34" charset="-127"/>
              </a:rPr>
              <a:t>T</a:t>
            </a:r>
            <a:r>
              <a:rPr lang="en-US" altLang="ko-KR" sz="1800">
                <a:solidFill>
                  <a:srgbClr val="000000"/>
                </a:solidFill>
                <a:latin typeface="Century" pitchFamily="18" charset="0"/>
                <a:ea typeface="굴림" pitchFamily="34" charset="-127"/>
              </a:rPr>
              <a:t>ctata …</a:t>
            </a:r>
            <a:endParaRPr lang="en-US" altLang="ko-KR" sz="1800" b="1">
              <a:solidFill>
                <a:srgbClr val="FF0000"/>
              </a:solidFill>
              <a:ea typeface="굴림" pitchFamily="34" charset="-127"/>
            </a:endParaRPr>
          </a:p>
          <a:p>
            <a:pPr marL="447675" indent="-447675" eaLnBrk="0" hangingPunct="0">
              <a:lnSpc>
                <a:spcPct val="90000"/>
              </a:lnSpc>
              <a:buSzPct val="70000"/>
            </a:pPr>
            <a:r>
              <a:rPr lang="en-US" altLang="ko-KR" sz="1800">
                <a:solidFill>
                  <a:srgbClr val="000000"/>
                </a:solidFill>
                <a:latin typeface="Century" pitchFamily="18" charset="0"/>
                <a:ea typeface="굴림" pitchFamily="34" charset="-127"/>
              </a:rPr>
              <a:t>… ataggtcc</a:t>
            </a:r>
            <a:r>
              <a:rPr lang="en-US" altLang="ko-KR" sz="1800" b="1">
                <a:solidFill>
                  <a:srgbClr val="FF0000"/>
                </a:solidFill>
                <a:ea typeface="굴림" pitchFamily="34" charset="-127"/>
              </a:rPr>
              <a:t>C</a:t>
            </a:r>
            <a:r>
              <a:rPr lang="en-US" altLang="ko-KR" sz="1800">
                <a:solidFill>
                  <a:srgbClr val="000000"/>
                </a:solidFill>
                <a:latin typeface="Century" pitchFamily="18" charset="0"/>
                <a:ea typeface="굴림" pitchFamily="34" charset="-127"/>
              </a:rPr>
              <a:t>tatttcgcgc</a:t>
            </a:r>
            <a:r>
              <a:rPr lang="en-US" altLang="ko-KR" sz="1800" b="1">
                <a:solidFill>
                  <a:srgbClr val="FF0000"/>
                </a:solidFill>
                <a:ea typeface="굴림" pitchFamily="34" charset="-127"/>
              </a:rPr>
              <a:t>G</a:t>
            </a:r>
            <a:r>
              <a:rPr lang="en-US" altLang="ko-KR" sz="1800">
                <a:solidFill>
                  <a:srgbClr val="000000"/>
                </a:solidFill>
                <a:latin typeface="Century" pitchFamily="18" charset="0"/>
                <a:ea typeface="굴림" pitchFamily="34" charset="-127"/>
              </a:rPr>
              <a:t>gtatacacggg</a:t>
            </a:r>
            <a:r>
              <a:rPr lang="en-US" altLang="ko-KR" sz="1800" b="1">
                <a:solidFill>
                  <a:srgbClr val="FF0000"/>
                </a:solidFill>
                <a:ea typeface="굴림" pitchFamily="34" charset="-127"/>
              </a:rPr>
              <a:t>T</a:t>
            </a:r>
            <a:r>
              <a:rPr lang="en-US" altLang="ko-KR" sz="1800">
                <a:solidFill>
                  <a:srgbClr val="000000"/>
                </a:solidFill>
                <a:latin typeface="Century" pitchFamily="18" charset="0"/>
                <a:ea typeface="굴림" pitchFamily="34" charset="-127"/>
              </a:rPr>
              <a:t>ctata …</a:t>
            </a:r>
            <a:endParaRPr lang="en-US" altLang="ko-KR" sz="1800">
              <a:ea typeface="굴림" pitchFamily="34" charset="-127"/>
            </a:endParaRPr>
          </a:p>
        </p:txBody>
      </p:sp>
      <p:sp>
        <p:nvSpPr>
          <p:cNvPr id="46085" name="Rectangle 6"/>
          <p:cNvSpPr>
            <a:spLocks noChangeArrowheads="1"/>
          </p:cNvSpPr>
          <p:nvPr/>
        </p:nvSpPr>
        <p:spPr bwMode="auto">
          <a:xfrm>
            <a:off x="381000" y="4343400"/>
            <a:ext cx="8382000" cy="1143000"/>
          </a:xfrm>
          <a:prstGeom prst="rect">
            <a:avLst/>
          </a:prstGeom>
          <a:solidFill>
            <a:srgbClr val="FFCC99">
              <a:alpha val="25098"/>
            </a:srgbClr>
          </a:solidFill>
          <a:ln w="9525">
            <a:solidFill>
              <a:schemeClr val="tx1"/>
            </a:solidFill>
            <a:miter lim="800000"/>
            <a:headEnd/>
            <a:tailEnd/>
          </a:ln>
        </p:spPr>
        <p:txBody>
          <a:bodyPr wrap="none" anchor="ctr"/>
          <a:lstStyle/>
          <a:p>
            <a:pPr eaLnBrk="0" hangingPunct="0"/>
            <a:endParaRPr lang="en-US"/>
          </a:p>
        </p:txBody>
      </p:sp>
      <p:sp>
        <p:nvSpPr>
          <p:cNvPr id="46086" name="Text Box 7"/>
          <p:cNvSpPr txBox="1">
            <a:spLocks noChangeArrowheads="1"/>
          </p:cNvSpPr>
          <p:nvPr/>
        </p:nvSpPr>
        <p:spPr bwMode="auto">
          <a:xfrm>
            <a:off x="2209800" y="4419600"/>
            <a:ext cx="1447800" cy="1036638"/>
          </a:xfrm>
          <a:prstGeom prst="rect">
            <a:avLst/>
          </a:prstGeom>
          <a:noFill/>
          <a:ln w="9525" algn="ctr">
            <a:noFill/>
            <a:miter lim="800000"/>
            <a:headEnd/>
            <a:tailEnd/>
          </a:ln>
        </p:spPr>
        <p:txBody>
          <a:bodyPr>
            <a:spAutoFit/>
          </a:bodyPr>
          <a:lstStyle/>
          <a:p>
            <a:pPr marL="533400" indent="-533400">
              <a:lnSpc>
                <a:spcPct val="90000"/>
              </a:lnSpc>
              <a:spcBef>
                <a:spcPct val="20000"/>
              </a:spcBef>
              <a:buClr>
                <a:srgbClr val="CC3300"/>
              </a:buClr>
              <a:buSzPct val="70000"/>
              <a:buFont typeface="Wingdings" pitchFamily="2" charset="2"/>
              <a:buNone/>
            </a:pPr>
            <a:r>
              <a:rPr lang="en-US" sz="2000"/>
              <a:t>0</a:t>
            </a:r>
            <a:r>
              <a:rPr lang="en-US" sz="2000">
                <a:solidFill>
                  <a:srgbClr val="FF0000"/>
                </a:solidFill>
              </a:rPr>
              <a:t>1</a:t>
            </a:r>
            <a:r>
              <a:rPr lang="en-US" sz="2000"/>
              <a:t>2</a:t>
            </a:r>
            <a:r>
              <a:rPr lang="en-US" sz="2000">
                <a:solidFill>
                  <a:srgbClr val="FF0000"/>
                </a:solidFill>
              </a:rPr>
              <a:t>1</a:t>
            </a:r>
            <a:r>
              <a:rPr lang="en-US" sz="2000"/>
              <a:t>00</a:t>
            </a:r>
            <a:r>
              <a:rPr lang="en-US" sz="2000">
                <a:solidFill>
                  <a:srgbClr val="FF0000"/>
                </a:solidFill>
              </a:rPr>
              <a:t>1</a:t>
            </a:r>
            <a:r>
              <a:rPr lang="en-US" sz="2000"/>
              <a:t>20</a:t>
            </a:r>
          </a:p>
          <a:p>
            <a:pPr marL="533400" indent="-533400">
              <a:lnSpc>
                <a:spcPct val="90000"/>
              </a:lnSpc>
              <a:spcBef>
                <a:spcPct val="20000"/>
              </a:spcBef>
              <a:buClr>
                <a:srgbClr val="CC3300"/>
              </a:buClr>
              <a:buSzPct val="70000"/>
              <a:buFont typeface="Wingdings" pitchFamily="2" charset="2"/>
              <a:buNone/>
            </a:pPr>
            <a:r>
              <a:rPr lang="en-US" sz="2000"/>
              <a:t>0</a:t>
            </a:r>
            <a:r>
              <a:rPr lang="en-US" sz="2000">
                <a:solidFill>
                  <a:srgbClr val="FF0000"/>
                </a:solidFill>
              </a:rPr>
              <a:t>1</a:t>
            </a:r>
            <a:r>
              <a:rPr lang="en-US" sz="2000"/>
              <a:t>1</a:t>
            </a:r>
            <a:r>
              <a:rPr lang="en-US" sz="2000">
                <a:solidFill>
                  <a:srgbClr val="FF0000"/>
                </a:solidFill>
              </a:rPr>
              <a:t>0</a:t>
            </a:r>
            <a:r>
              <a:rPr lang="en-US" sz="2000"/>
              <a:t>00</a:t>
            </a:r>
            <a:r>
              <a:rPr lang="en-US" sz="2000">
                <a:solidFill>
                  <a:srgbClr val="FF0000"/>
                </a:solidFill>
              </a:rPr>
              <a:t>1</a:t>
            </a:r>
            <a:r>
              <a:rPr lang="en-US" sz="2000"/>
              <a:t>10</a:t>
            </a:r>
          </a:p>
          <a:p>
            <a:pPr marL="533400" indent="-533400">
              <a:lnSpc>
                <a:spcPct val="90000"/>
              </a:lnSpc>
              <a:spcBef>
                <a:spcPct val="20000"/>
              </a:spcBef>
              <a:buClr>
                <a:srgbClr val="CC3300"/>
              </a:buClr>
              <a:buSzPct val="70000"/>
              <a:buFont typeface="Wingdings" pitchFamily="2" charset="2"/>
              <a:buNone/>
            </a:pPr>
            <a:r>
              <a:rPr lang="en-US" sz="2000"/>
              <a:t>0</a:t>
            </a:r>
            <a:r>
              <a:rPr lang="en-US" sz="2000">
                <a:solidFill>
                  <a:srgbClr val="FF0000"/>
                </a:solidFill>
              </a:rPr>
              <a:t>0</a:t>
            </a:r>
            <a:r>
              <a:rPr lang="en-US" sz="2000"/>
              <a:t>1</a:t>
            </a:r>
            <a:r>
              <a:rPr lang="en-US" sz="2000">
                <a:solidFill>
                  <a:srgbClr val="FF0000"/>
                </a:solidFill>
              </a:rPr>
              <a:t>1</a:t>
            </a:r>
            <a:r>
              <a:rPr lang="en-US" sz="2000"/>
              <a:t>00</a:t>
            </a:r>
            <a:r>
              <a:rPr lang="en-US" sz="2000">
                <a:solidFill>
                  <a:srgbClr val="FF0000"/>
                </a:solidFill>
              </a:rPr>
              <a:t>0</a:t>
            </a:r>
            <a:r>
              <a:rPr lang="en-US" sz="2000"/>
              <a:t>10</a:t>
            </a:r>
          </a:p>
        </p:txBody>
      </p:sp>
      <p:sp>
        <p:nvSpPr>
          <p:cNvPr id="46087" name="Text Box 8"/>
          <p:cNvSpPr txBox="1">
            <a:spLocks noChangeArrowheads="1"/>
          </p:cNvSpPr>
          <p:nvPr/>
        </p:nvSpPr>
        <p:spPr bwMode="auto">
          <a:xfrm>
            <a:off x="3581400" y="4724400"/>
            <a:ext cx="350838" cy="339725"/>
          </a:xfrm>
          <a:prstGeom prst="rect">
            <a:avLst/>
          </a:prstGeom>
          <a:noFill/>
          <a:ln w="9525" algn="ctr">
            <a:noFill/>
            <a:miter lim="800000"/>
            <a:headEnd/>
            <a:tailEnd/>
          </a:ln>
        </p:spPr>
        <p:txBody>
          <a:bodyPr>
            <a:spAutoFit/>
          </a:bodyPr>
          <a:lstStyle/>
          <a:p>
            <a:pPr marL="533400" indent="-533400">
              <a:lnSpc>
                <a:spcPct val="90000"/>
              </a:lnSpc>
              <a:spcBef>
                <a:spcPct val="20000"/>
              </a:spcBef>
              <a:buClr>
                <a:srgbClr val="CC3300"/>
              </a:buClr>
              <a:buSzPct val="70000"/>
              <a:buFont typeface="Wingdings" pitchFamily="2" charset="2"/>
              <a:buNone/>
            </a:pPr>
            <a:r>
              <a:rPr lang="en-US" sz="1800"/>
              <a:t>+</a:t>
            </a:r>
          </a:p>
        </p:txBody>
      </p:sp>
      <p:sp>
        <p:nvSpPr>
          <p:cNvPr id="46088" name="Text Box 9"/>
          <p:cNvSpPr txBox="1">
            <a:spLocks noChangeArrowheads="1"/>
          </p:cNvSpPr>
          <p:nvPr/>
        </p:nvSpPr>
        <p:spPr bwMode="auto">
          <a:xfrm>
            <a:off x="4648200" y="5029200"/>
            <a:ext cx="2808288" cy="312738"/>
          </a:xfrm>
          <a:prstGeom prst="rect">
            <a:avLst/>
          </a:prstGeom>
          <a:noFill/>
          <a:ln w="9525" algn="ctr">
            <a:noFill/>
            <a:miter lim="800000"/>
            <a:headEnd/>
            <a:tailEnd/>
          </a:ln>
        </p:spPr>
        <p:txBody>
          <a:bodyPr wrap="none">
            <a:spAutoFit/>
          </a:bodyPr>
          <a:lstStyle/>
          <a:p>
            <a:pPr marL="533400" indent="-533400">
              <a:lnSpc>
                <a:spcPct val="90000"/>
              </a:lnSpc>
              <a:spcBef>
                <a:spcPct val="20000"/>
              </a:spcBef>
              <a:buClr>
                <a:srgbClr val="CC3300"/>
              </a:buClr>
              <a:buSzPct val="70000"/>
              <a:buFont typeface="Wingdings" pitchFamily="2" charset="2"/>
              <a:buNone/>
            </a:pPr>
            <a:r>
              <a:rPr lang="en-US" sz="1600" dirty="0"/>
              <a:t>two haplotypes per individual</a:t>
            </a:r>
          </a:p>
        </p:txBody>
      </p:sp>
      <p:sp>
        <p:nvSpPr>
          <p:cNvPr id="46089" name="Text Box 10"/>
          <p:cNvSpPr txBox="1">
            <a:spLocks noChangeArrowheads="1"/>
          </p:cNvSpPr>
          <p:nvPr/>
        </p:nvSpPr>
        <p:spPr bwMode="auto">
          <a:xfrm>
            <a:off x="4648200" y="4419600"/>
            <a:ext cx="1016000" cy="312738"/>
          </a:xfrm>
          <a:prstGeom prst="rect">
            <a:avLst/>
          </a:prstGeom>
          <a:noFill/>
          <a:ln w="9525" algn="ctr">
            <a:noFill/>
            <a:miter lim="800000"/>
            <a:headEnd/>
            <a:tailEnd/>
          </a:ln>
        </p:spPr>
        <p:txBody>
          <a:bodyPr wrap="none">
            <a:spAutoFit/>
          </a:bodyPr>
          <a:lstStyle/>
          <a:p>
            <a:pPr marL="533400" indent="-533400">
              <a:lnSpc>
                <a:spcPct val="90000"/>
              </a:lnSpc>
              <a:spcBef>
                <a:spcPct val="20000"/>
              </a:spcBef>
              <a:buClr>
                <a:srgbClr val="CC3300"/>
              </a:buClr>
              <a:buSzPct val="70000"/>
              <a:buFont typeface="Wingdings" pitchFamily="2" charset="2"/>
              <a:buNone/>
            </a:pPr>
            <a:r>
              <a:rPr lang="en-US" sz="1600"/>
              <a:t>genotype</a:t>
            </a:r>
          </a:p>
        </p:txBody>
      </p:sp>
      <p:sp>
        <p:nvSpPr>
          <p:cNvPr id="46090" name="Line 11"/>
          <p:cNvSpPr>
            <a:spLocks noChangeShapeType="1"/>
          </p:cNvSpPr>
          <p:nvPr/>
        </p:nvSpPr>
        <p:spPr bwMode="auto">
          <a:xfrm flipH="1" flipV="1">
            <a:off x="3886200" y="5029200"/>
            <a:ext cx="762000" cy="152400"/>
          </a:xfrm>
          <a:prstGeom prst="line">
            <a:avLst/>
          </a:prstGeom>
          <a:noFill/>
          <a:ln w="15875">
            <a:solidFill>
              <a:schemeClr val="tx1"/>
            </a:solidFill>
            <a:round/>
            <a:headEnd/>
            <a:tailEnd type="triangle" w="lg" len="lg"/>
          </a:ln>
        </p:spPr>
        <p:txBody>
          <a:bodyPr/>
          <a:lstStyle/>
          <a:p>
            <a:endParaRPr lang="en-US"/>
          </a:p>
        </p:txBody>
      </p:sp>
      <p:sp>
        <p:nvSpPr>
          <p:cNvPr id="46091" name="Line 12"/>
          <p:cNvSpPr>
            <a:spLocks noChangeShapeType="1"/>
          </p:cNvSpPr>
          <p:nvPr/>
        </p:nvSpPr>
        <p:spPr bwMode="auto">
          <a:xfrm flipH="1">
            <a:off x="3886200" y="5181600"/>
            <a:ext cx="762000" cy="76200"/>
          </a:xfrm>
          <a:prstGeom prst="line">
            <a:avLst/>
          </a:prstGeom>
          <a:noFill/>
          <a:ln w="15875">
            <a:solidFill>
              <a:schemeClr val="tx1"/>
            </a:solidFill>
            <a:round/>
            <a:headEnd/>
            <a:tailEnd type="triangle" w="lg" len="lg"/>
          </a:ln>
        </p:spPr>
        <p:txBody>
          <a:bodyPr/>
          <a:lstStyle/>
          <a:p>
            <a:endParaRPr lang="en-US"/>
          </a:p>
        </p:txBody>
      </p:sp>
      <p:sp>
        <p:nvSpPr>
          <p:cNvPr id="46092" name="Line 13"/>
          <p:cNvSpPr>
            <a:spLocks noChangeShapeType="1"/>
          </p:cNvSpPr>
          <p:nvPr/>
        </p:nvSpPr>
        <p:spPr bwMode="auto">
          <a:xfrm flipH="1" flipV="1">
            <a:off x="3886200" y="4572000"/>
            <a:ext cx="685800" cy="0"/>
          </a:xfrm>
          <a:prstGeom prst="line">
            <a:avLst/>
          </a:prstGeom>
          <a:noFill/>
          <a:ln w="15875">
            <a:solidFill>
              <a:schemeClr val="tx1"/>
            </a:solidFill>
            <a:round/>
            <a:headEnd/>
            <a:tailEnd type="triangle" w="lg" len="lg"/>
          </a:ln>
        </p:spPr>
        <p:txBody>
          <a:bodyPr/>
          <a:lstStyle/>
          <a:p>
            <a:endParaRPr lang="en-US"/>
          </a:p>
        </p:txBody>
      </p:sp>
      <p:sp>
        <p:nvSpPr>
          <p:cNvPr id="46093" name="Line 14"/>
          <p:cNvSpPr>
            <a:spLocks noChangeShapeType="1"/>
          </p:cNvSpPr>
          <p:nvPr/>
        </p:nvSpPr>
        <p:spPr bwMode="auto">
          <a:xfrm>
            <a:off x="2209800" y="4724400"/>
            <a:ext cx="1600200" cy="0"/>
          </a:xfrm>
          <a:prstGeom prst="line">
            <a:avLst/>
          </a:prstGeom>
          <a:noFill/>
          <a:ln w="22225">
            <a:solidFill>
              <a:schemeClr val="tx1"/>
            </a:solidFill>
            <a:round/>
            <a:headEnd/>
            <a:tailEnd/>
          </a:ln>
        </p:spPr>
        <p:txBody>
          <a:bodyPr/>
          <a:lstStyle/>
          <a:p>
            <a:endParaRPr lang="en-US"/>
          </a:p>
        </p:txBody>
      </p:sp>
      <p:sp>
        <p:nvSpPr>
          <p:cNvPr id="14" name="Slide Number Placeholder 13"/>
          <p:cNvSpPr>
            <a:spLocks noGrp="1"/>
          </p:cNvSpPr>
          <p:nvPr>
            <p:ph type="sldNum" sz="quarter" idx="12"/>
          </p:nvPr>
        </p:nvSpPr>
        <p:spPr/>
        <p:txBody>
          <a:bodyPr/>
          <a:lstStyle/>
          <a:p>
            <a:pPr>
              <a:defRPr/>
            </a:pPr>
            <a:fld id="{193C4F32-5F53-4DA8-A041-9089F3E61399}" type="slidenum">
              <a:rPr lang="en-US" smtClean="0"/>
              <a:pPr>
                <a:defRPr/>
              </a:pPr>
              <a:t>88</a:t>
            </a:fld>
            <a:endParaRPr lang="en-US"/>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idx="4294967295"/>
          </p:nvPr>
        </p:nvSpPr>
        <p:spPr>
          <a:xfrm>
            <a:off x="1350963" y="214313"/>
            <a:ext cx="7793037" cy="1462087"/>
          </a:xfrm>
        </p:spPr>
        <p:txBody>
          <a:bodyPr/>
          <a:lstStyle/>
          <a:p>
            <a:pPr eaLnBrk="1" hangingPunct="1"/>
            <a:r>
              <a:rPr lang="en-US" smtClean="0"/>
              <a:t>Helper Slide-Software Overview</a:t>
            </a:r>
          </a:p>
        </p:txBody>
      </p:sp>
      <p:sp>
        <p:nvSpPr>
          <p:cNvPr id="49155" name="Rectangle 3"/>
          <p:cNvSpPr>
            <a:spLocks noGrp="1" noChangeArrowheads="1"/>
          </p:cNvSpPr>
          <p:nvPr>
            <p:ph type="body" idx="4294967295"/>
          </p:nvPr>
        </p:nvSpPr>
        <p:spPr>
          <a:xfrm>
            <a:off x="1371600" y="1981200"/>
            <a:ext cx="7772400" cy="4114800"/>
          </a:xfrm>
        </p:spPr>
        <p:txBody>
          <a:bodyPr/>
          <a:lstStyle/>
          <a:p>
            <a:pPr eaLnBrk="1" hangingPunct="1">
              <a:lnSpc>
                <a:spcPct val="90000"/>
              </a:lnSpc>
            </a:pPr>
            <a:r>
              <a:rPr lang="en-US" sz="2400" dirty="0" smtClean="0"/>
              <a:t>Only Require information about ancestral allele frequencies:</a:t>
            </a:r>
          </a:p>
          <a:p>
            <a:pPr lvl="1" eaLnBrk="1" hangingPunct="1">
              <a:lnSpc>
                <a:spcPct val="90000"/>
              </a:lnSpc>
            </a:pPr>
            <a:r>
              <a:rPr lang="en-US" sz="2000" dirty="0" smtClean="0"/>
              <a:t>LAMP (No recombination assumption)</a:t>
            </a:r>
          </a:p>
          <a:p>
            <a:pPr lvl="1" eaLnBrk="1" hangingPunct="1">
              <a:lnSpc>
                <a:spcPct val="90000"/>
              </a:lnSpc>
            </a:pPr>
            <a:r>
              <a:rPr lang="en-US" sz="2000" dirty="0" smtClean="0"/>
              <a:t>WINPOP (a more refined model of recombination events coupled with an adaptive window size computation to achieve increased accuracy)</a:t>
            </a:r>
          </a:p>
          <a:p>
            <a:pPr lvl="1" eaLnBrk="1" hangingPunct="1">
              <a:lnSpc>
                <a:spcPct val="90000"/>
              </a:lnSpc>
            </a:pPr>
            <a:r>
              <a:rPr lang="en-US" sz="2000" dirty="0" smtClean="0"/>
              <a:t>SWITCH (HMM-Based)</a:t>
            </a:r>
          </a:p>
          <a:p>
            <a:pPr eaLnBrk="1" hangingPunct="1">
              <a:lnSpc>
                <a:spcPct val="90000"/>
              </a:lnSpc>
            </a:pPr>
            <a:r>
              <a:rPr lang="en-US" sz="2400" dirty="0" smtClean="0"/>
              <a:t>Only require ancestral allele frequencies &amp; genotypes </a:t>
            </a:r>
          </a:p>
          <a:p>
            <a:pPr lvl="1" eaLnBrk="1" hangingPunct="1">
              <a:lnSpc>
                <a:spcPct val="90000"/>
              </a:lnSpc>
            </a:pPr>
            <a:r>
              <a:rPr lang="en-US" sz="2000" dirty="0" smtClean="0"/>
              <a:t>SABER (HMM-Based)</a:t>
            </a:r>
          </a:p>
          <a:p>
            <a:pPr eaLnBrk="1" hangingPunct="1">
              <a:lnSpc>
                <a:spcPct val="90000"/>
              </a:lnSpc>
            </a:pPr>
            <a:r>
              <a:rPr lang="en-US" sz="2400" dirty="0" smtClean="0"/>
              <a:t>Additionally use ancestral haplotype information:</a:t>
            </a:r>
          </a:p>
          <a:p>
            <a:pPr lvl="1" eaLnBrk="1" hangingPunct="1">
              <a:lnSpc>
                <a:spcPct val="90000"/>
              </a:lnSpc>
            </a:pPr>
            <a:r>
              <a:rPr lang="en-US" sz="2000" dirty="0" smtClean="0"/>
              <a:t>HAPAA (HMM-Based)</a:t>
            </a:r>
          </a:p>
          <a:p>
            <a:pPr lvl="1" eaLnBrk="1" hangingPunct="1">
              <a:lnSpc>
                <a:spcPct val="90000"/>
              </a:lnSpc>
            </a:pPr>
            <a:r>
              <a:rPr lang="en-US" sz="2000" dirty="0" smtClean="0"/>
              <a:t>GEDI-ADMX (HMM-Based)</a:t>
            </a:r>
          </a:p>
          <a:p>
            <a:pPr eaLnBrk="1" hangingPunct="1">
              <a:lnSpc>
                <a:spcPct val="90000"/>
              </a:lnSpc>
            </a:pPr>
            <a:endParaRPr lang="en-US" sz="2400" dirty="0" smtClean="0"/>
          </a:p>
        </p:txBody>
      </p:sp>
      <p:sp>
        <p:nvSpPr>
          <p:cNvPr id="49156" name="Line 4">
            <a:hlinkClick r:id="rId2" action="ppaction://hlinksldjump"/>
          </p:cNvPr>
          <p:cNvSpPr>
            <a:spLocks noChangeShapeType="1"/>
          </p:cNvSpPr>
          <p:nvPr/>
        </p:nvSpPr>
        <p:spPr bwMode="auto">
          <a:xfrm flipV="1">
            <a:off x="8458200" y="5638800"/>
            <a:ext cx="0" cy="533400"/>
          </a:xfrm>
          <a:prstGeom prst="line">
            <a:avLst/>
          </a:prstGeom>
          <a:noFill/>
          <a:ln w="57150">
            <a:solidFill>
              <a:schemeClr val="tx1"/>
            </a:solidFill>
            <a:round/>
            <a:headEnd/>
            <a:tailEnd type="triangle" w="med" len="med"/>
          </a:ln>
        </p:spPr>
        <p:txBody>
          <a:bodyPr/>
          <a:lstStyle/>
          <a:p>
            <a:endParaRPr lang="en-US"/>
          </a:p>
        </p:txBody>
      </p:sp>
      <p:sp>
        <p:nvSpPr>
          <p:cNvPr id="5" name="Slide Number Placeholder 4"/>
          <p:cNvSpPr>
            <a:spLocks noGrp="1"/>
          </p:cNvSpPr>
          <p:nvPr>
            <p:ph type="sldNum" sz="quarter" idx="12"/>
          </p:nvPr>
        </p:nvSpPr>
        <p:spPr/>
        <p:txBody>
          <a:bodyPr/>
          <a:lstStyle/>
          <a:p>
            <a:pPr>
              <a:defRPr/>
            </a:pPr>
            <a:fld id="{193C4F32-5F53-4DA8-A041-9089F3E61399}" type="slidenum">
              <a:rPr lang="en-US" smtClean="0"/>
              <a:pPr>
                <a:defRPr/>
              </a:pPr>
              <a:t>89</a:t>
            </a:fld>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7"/>
          <p:cNvPicPr>
            <a:picLocks noChangeAspect="1" noChangeArrowheads="1"/>
          </p:cNvPicPr>
          <p:nvPr/>
        </p:nvPicPr>
        <p:blipFill>
          <a:blip r:embed="rId5" cstate="print"/>
          <a:srcRect/>
          <a:stretch>
            <a:fillRect/>
          </a:stretch>
        </p:blipFill>
        <p:spPr bwMode="auto">
          <a:xfrm>
            <a:off x="838200" y="990600"/>
            <a:ext cx="6400800" cy="2557463"/>
          </a:xfrm>
          <a:prstGeom prst="rect">
            <a:avLst/>
          </a:prstGeom>
          <a:noFill/>
          <a:ln w="9525">
            <a:noFill/>
            <a:miter lim="800000"/>
            <a:headEnd/>
            <a:tailEnd/>
          </a:ln>
        </p:spPr>
      </p:pic>
      <p:sp>
        <p:nvSpPr>
          <p:cNvPr id="27651" name="Rectangle 3"/>
          <p:cNvSpPr>
            <a:spLocks noGrp="1" noChangeArrowheads="1"/>
          </p:cNvSpPr>
          <p:nvPr>
            <p:ph type="title"/>
          </p:nvPr>
        </p:nvSpPr>
        <p:spPr>
          <a:xfrm>
            <a:off x="1150938" y="214313"/>
            <a:ext cx="7793037" cy="700087"/>
          </a:xfrm>
        </p:spPr>
        <p:txBody>
          <a:bodyPr/>
          <a:lstStyle/>
          <a:p>
            <a:pPr eaLnBrk="1" hangingPunct="1"/>
            <a:r>
              <a:rPr lang="en-US" sz="3600" dirty="0" smtClean="0"/>
              <a:t>HMM of haplotype diversity</a:t>
            </a:r>
          </a:p>
        </p:txBody>
      </p:sp>
      <p:sp>
        <p:nvSpPr>
          <p:cNvPr id="27650" name="Rectangle 2"/>
          <p:cNvSpPr>
            <a:spLocks noGrp="1" noChangeArrowheads="1"/>
          </p:cNvSpPr>
          <p:nvPr>
            <p:ph type="body" sz="half" idx="1"/>
          </p:nvPr>
        </p:nvSpPr>
        <p:spPr>
          <a:xfrm>
            <a:off x="533400" y="3886200"/>
            <a:ext cx="8001000" cy="2514600"/>
          </a:xfrm>
        </p:spPr>
        <p:txBody>
          <a:bodyPr/>
          <a:lstStyle/>
          <a:p>
            <a:pPr marL="533400" indent="-533400" eaLnBrk="1" hangingPunct="1"/>
            <a:r>
              <a:rPr lang="en-US" sz="2400" dirty="0" smtClean="0"/>
              <a:t>Similar models proposed in [Schwartz 04, </a:t>
            </a:r>
            <a:r>
              <a:rPr lang="en-US" sz="2400" dirty="0" err="1" smtClean="0"/>
              <a:t>Rastas</a:t>
            </a:r>
            <a:r>
              <a:rPr lang="en-US" sz="2400" dirty="0" smtClean="0"/>
              <a:t> et al. 08, Kennedy et al. 07, </a:t>
            </a:r>
            <a:r>
              <a:rPr lang="en-US" sz="2400" dirty="0" err="1" smtClean="0"/>
              <a:t>Kimmel&amp;Shamir</a:t>
            </a:r>
            <a:r>
              <a:rPr lang="en-US" sz="2400" dirty="0" smtClean="0"/>
              <a:t> 05, </a:t>
            </a:r>
            <a:r>
              <a:rPr lang="en-US" sz="2400" dirty="0" err="1" smtClean="0"/>
              <a:t>Scheet&amp;Stephens</a:t>
            </a:r>
            <a:r>
              <a:rPr lang="en-US" sz="2400" dirty="0" smtClean="0"/>
              <a:t> 06,…]</a:t>
            </a:r>
          </a:p>
          <a:p>
            <a:pPr marL="533400" indent="-533400" eaLnBrk="1" hangingPunct="1"/>
            <a:r>
              <a:rPr lang="en-US" sz="2400" dirty="0" smtClean="0">
                <a:solidFill>
                  <a:srgbClr val="FF0000"/>
                </a:solidFill>
              </a:rPr>
              <a:t>Captures Linkage Disequilibrium (LD)</a:t>
            </a:r>
          </a:p>
        </p:txBody>
      </p:sp>
      <p:sp>
        <p:nvSpPr>
          <p:cNvPr id="27653" name="AutoShape 5"/>
          <p:cNvSpPr>
            <a:spLocks noChangeArrowheads="1"/>
          </p:cNvSpPr>
          <p:nvPr/>
        </p:nvSpPr>
        <p:spPr bwMode="auto">
          <a:xfrm>
            <a:off x="2209800" y="1066800"/>
            <a:ext cx="4876800" cy="381000"/>
          </a:xfrm>
          <a:prstGeom prst="roundRect">
            <a:avLst>
              <a:gd name="adj" fmla="val 16667"/>
            </a:avLst>
          </a:prstGeom>
          <a:solidFill>
            <a:srgbClr val="008000">
              <a:alpha val="50195"/>
            </a:srgbClr>
          </a:solidFill>
          <a:ln w="9525">
            <a:solidFill>
              <a:schemeClr val="tx1"/>
            </a:solidFill>
            <a:round/>
            <a:headEnd/>
            <a:tailEnd/>
          </a:ln>
        </p:spPr>
        <p:txBody>
          <a:bodyPr wrap="none" anchor="ctr"/>
          <a:lstStyle/>
          <a:p>
            <a:pPr eaLnBrk="0" hangingPunct="0"/>
            <a:endParaRPr lang="en-US"/>
          </a:p>
        </p:txBody>
      </p:sp>
      <p:sp>
        <p:nvSpPr>
          <p:cNvPr id="27654" name="AutoShape 6"/>
          <p:cNvSpPr>
            <a:spLocks noChangeArrowheads="1"/>
          </p:cNvSpPr>
          <p:nvPr/>
        </p:nvSpPr>
        <p:spPr bwMode="auto">
          <a:xfrm>
            <a:off x="2209800" y="1752600"/>
            <a:ext cx="4876800" cy="381000"/>
          </a:xfrm>
          <a:prstGeom prst="roundRect">
            <a:avLst>
              <a:gd name="adj" fmla="val 16667"/>
            </a:avLst>
          </a:prstGeom>
          <a:solidFill>
            <a:srgbClr val="3366FF">
              <a:alpha val="50195"/>
            </a:srgbClr>
          </a:solidFill>
          <a:ln w="9525">
            <a:solidFill>
              <a:schemeClr val="tx1"/>
            </a:solidFill>
            <a:round/>
            <a:headEnd/>
            <a:tailEnd/>
          </a:ln>
        </p:spPr>
        <p:txBody>
          <a:bodyPr wrap="none" anchor="ctr"/>
          <a:lstStyle/>
          <a:p>
            <a:pPr eaLnBrk="0" hangingPunct="0"/>
            <a:endParaRPr lang="en-US"/>
          </a:p>
        </p:txBody>
      </p:sp>
      <p:sp>
        <p:nvSpPr>
          <p:cNvPr id="27655" name="AutoShape 7"/>
          <p:cNvSpPr>
            <a:spLocks noChangeArrowheads="1"/>
          </p:cNvSpPr>
          <p:nvPr/>
        </p:nvSpPr>
        <p:spPr bwMode="auto">
          <a:xfrm>
            <a:off x="2209800" y="2438400"/>
            <a:ext cx="4876800" cy="381000"/>
          </a:xfrm>
          <a:prstGeom prst="roundRect">
            <a:avLst>
              <a:gd name="adj" fmla="val 16667"/>
            </a:avLst>
          </a:prstGeom>
          <a:solidFill>
            <a:srgbClr val="FFFF00">
              <a:alpha val="50195"/>
            </a:srgbClr>
          </a:solidFill>
          <a:ln w="9525">
            <a:solidFill>
              <a:schemeClr val="tx1"/>
            </a:solidFill>
            <a:round/>
            <a:headEnd/>
            <a:tailEnd/>
          </a:ln>
        </p:spPr>
        <p:txBody>
          <a:bodyPr wrap="none" anchor="ctr"/>
          <a:lstStyle/>
          <a:p>
            <a:pPr eaLnBrk="0" hangingPunct="0"/>
            <a:endParaRPr lang="en-US"/>
          </a:p>
        </p:txBody>
      </p:sp>
      <p:sp>
        <p:nvSpPr>
          <p:cNvPr id="27656" name="AutoShape 8"/>
          <p:cNvSpPr>
            <a:spLocks noChangeArrowheads="1"/>
          </p:cNvSpPr>
          <p:nvPr/>
        </p:nvSpPr>
        <p:spPr bwMode="auto">
          <a:xfrm>
            <a:off x="2209800" y="3124200"/>
            <a:ext cx="4876800" cy="381000"/>
          </a:xfrm>
          <a:prstGeom prst="roundRect">
            <a:avLst>
              <a:gd name="adj" fmla="val 16667"/>
            </a:avLst>
          </a:prstGeom>
          <a:solidFill>
            <a:srgbClr val="FF3300">
              <a:alpha val="50195"/>
            </a:srgbClr>
          </a:solidFill>
          <a:ln w="9525">
            <a:solidFill>
              <a:schemeClr val="tx1"/>
            </a:solidFill>
            <a:round/>
            <a:headEnd/>
            <a:tailEnd/>
          </a:ln>
        </p:spPr>
        <p:txBody>
          <a:bodyPr wrap="none" anchor="ctr"/>
          <a:lstStyle/>
          <a:p>
            <a:pPr eaLnBrk="0" hangingPunct="0"/>
            <a:endParaRPr lang="en-US"/>
          </a:p>
        </p:txBody>
      </p:sp>
      <p:sp>
        <p:nvSpPr>
          <p:cNvPr id="27657" name="TextBox 8"/>
          <p:cNvSpPr txBox="1">
            <a:spLocks noChangeArrowheads="1"/>
          </p:cNvSpPr>
          <p:nvPr/>
        </p:nvSpPr>
        <p:spPr bwMode="auto">
          <a:xfrm>
            <a:off x="7467600" y="2514600"/>
            <a:ext cx="1676400" cy="646113"/>
          </a:xfrm>
          <a:prstGeom prst="rect">
            <a:avLst/>
          </a:prstGeom>
          <a:noFill/>
          <a:ln w="9525">
            <a:noFill/>
            <a:miter lim="800000"/>
            <a:headEnd/>
            <a:tailEnd/>
          </a:ln>
        </p:spPr>
        <p:txBody>
          <a:bodyPr>
            <a:spAutoFit/>
          </a:bodyPr>
          <a:lstStyle/>
          <a:p>
            <a:pPr eaLnBrk="0" hangingPunct="0"/>
            <a:r>
              <a:rPr lang="en-US" sz="1800" dirty="0"/>
              <a:t>k</a:t>
            </a:r>
            <a:r>
              <a:rPr lang="en-US" sz="1800" dirty="0" smtClean="0"/>
              <a:t>  </a:t>
            </a:r>
            <a:r>
              <a:rPr lang="en-US" sz="1800" dirty="0"/>
              <a:t>= 4</a:t>
            </a:r>
          </a:p>
          <a:p>
            <a:pPr eaLnBrk="0" hangingPunct="0"/>
            <a:r>
              <a:rPr lang="en-US" sz="1800" dirty="0"/>
              <a:t>(# founders)</a:t>
            </a:r>
          </a:p>
        </p:txBody>
      </p:sp>
      <p:sp>
        <p:nvSpPr>
          <p:cNvPr id="27658" name="TextBox 9"/>
          <p:cNvSpPr txBox="1">
            <a:spLocks noChangeArrowheads="1"/>
          </p:cNvSpPr>
          <p:nvPr/>
        </p:nvSpPr>
        <p:spPr bwMode="auto">
          <a:xfrm>
            <a:off x="7543800" y="1295400"/>
            <a:ext cx="1143000" cy="646113"/>
          </a:xfrm>
          <a:prstGeom prst="rect">
            <a:avLst/>
          </a:prstGeom>
          <a:noFill/>
          <a:ln w="9525">
            <a:noFill/>
            <a:miter lim="800000"/>
            <a:headEnd/>
            <a:tailEnd/>
          </a:ln>
        </p:spPr>
        <p:txBody>
          <a:bodyPr>
            <a:spAutoFit/>
          </a:bodyPr>
          <a:lstStyle/>
          <a:p>
            <a:pPr eaLnBrk="0" hangingPunct="0"/>
            <a:r>
              <a:rPr lang="en-US" sz="1800" dirty="0" smtClean="0"/>
              <a:t>n  </a:t>
            </a:r>
            <a:r>
              <a:rPr lang="en-US" sz="1800" dirty="0"/>
              <a:t>= 5</a:t>
            </a:r>
          </a:p>
          <a:p>
            <a:pPr eaLnBrk="0" hangingPunct="0"/>
            <a:r>
              <a:rPr lang="en-US" sz="1800" dirty="0"/>
              <a:t>(# SNPs)</a:t>
            </a:r>
          </a:p>
        </p:txBody>
      </p:sp>
      <p:sp>
        <p:nvSpPr>
          <p:cNvPr id="11" name="Slide Number Placeholder 10"/>
          <p:cNvSpPr>
            <a:spLocks noGrp="1"/>
          </p:cNvSpPr>
          <p:nvPr>
            <p:ph type="sldNum" sz="quarter" idx="12"/>
          </p:nvPr>
        </p:nvSpPr>
        <p:spPr/>
        <p:txBody>
          <a:bodyPr/>
          <a:lstStyle/>
          <a:p>
            <a:pPr>
              <a:defRPr/>
            </a:pPr>
            <a:fld id="{BFD252A0-D645-4B3C-B769-81D2097AD509}" type="slidenum">
              <a:rPr lang="en-US" smtClean="0"/>
              <a:pPr>
                <a:defRPr/>
              </a:pPr>
              <a:t>9</a:t>
            </a:fld>
            <a:endParaRPr lang="en-US"/>
          </a:p>
        </p:txBody>
      </p:sp>
      <p:sp>
        <p:nvSpPr>
          <p:cNvPr id="13" name="Rectangle 12">
            <a:hlinkClick r:id="rId6" action="ppaction://hlinksldjump" tooltip="Non-random association of alleles at two or more loci. LD describes a situation in which some combinations of alleles or occur more or less frequently in a population than is expected from a random formation of haplotypes from alleles based on frequency."/>
          </p:cNvPr>
          <p:cNvSpPr/>
          <p:nvPr/>
        </p:nvSpPr>
        <p:spPr bwMode="auto">
          <a:xfrm>
            <a:off x="5334000" y="5105400"/>
            <a:ext cx="685800" cy="381000"/>
          </a:xfrm>
          <a:prstGeom prst="rect">
            <a:avLst/>
          </a:prstGeom>
          <a:solidFill>
            <a:schemeClr val="accent1">
              <a:alpha val="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charset="0"/>
            </a:endParaRPr>
          </a:p>
        </p:txBody>
      </p:sp>
      <p:pic>
        <p:nvPicPr>
          <p:cNvPr id="14" name="Kennedy_V3.pptx770.wav">
            <a:hlinkClick r:id="" action="ppaction://media"/>
          </p:cNvPr>
          <p:cNvPicPr>
            <a:picLocks noRot="1" noChangeAspect="1"/>
          </p:cNvPicPr>
          <p:nvPr>
            <a:audioFile r:link="rId2"/>
          </p:nvPr>
        </p:nvPicPr>
        <p:blipFill>
          <a:blip r:embed="rId7" cstate="print"/>
          <a:stretch>
            <a:fillRect/>
          </a:stretch>
        </p:blipFill>
        <p:spPr>
          <a:xfrm>
            <a:off x="8696325" y="6410325"/>
            <a:ext cx="304800" cy="304800"/>
          </a:xfrm>
          <a:prstGeom prst="rect">
            <a:avLst/>
          </a:prstGeom>
        </p:spPr>
      </p:pic>
    </p:spTree>
    <p:custDataLst>
      <p:tags r:id="rId1"/>
    </p:custDataLst>
  </p:cSld>
  <p:clrMapOvr>
    <a:masterClrMapping/>
  </p:clrMapOvr>
  <p:transition advTm="906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dissolve">
                                      <p:cBhvr>
                                        <p:cTn id="11" dur="500"/>
                                        <p:tgtEl>
                                          <p:spTgt spid="12"/>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27658"/>
                                        </p:tgtEl>
                                        <p:attrNameLst>
                                          <p:attrName>style.visibility</p:attrName>
                                        </p:attrNameLst>
                                      </p:cBhvr>
                                      <p:to>
                                        <p:strVal val="visible"/>
                                      </p:to>
                                    </p:set>
                                    <p:animEffect transition="in" filter="dissolve">
                                      <p:cBhvr>
                                        <p:cTn id="14" dur="500"/>
                                        <p:tgtEl>
                                          <p:spTgt spid="27658"/>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27657"/>
                                        </p:tgtEl>
                                        <p:attrNameLst>
                                          <p:attrName>style.visibility</p:attrName>
                                        </p:attrNameLst>
                                      </p:cBhvr>
                                      <p:to>
                                        <p:strVal val="visible"/>
                                      </p:to>
                                    </p:set>
                                    <p:animEffect transition="in" filter="dissolve">
                                      <p:cBhvr>
                                        <p:cTn id="17" dur="500"/>
                                        <p:tgtEl>
                                          <p:spTgt spid="27657"/>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27650">
                                            <p:txEl>
                                              <p:pRg st="0" end="0"/>
                                            </p:txEl>
                                          </p:spTgt>
                                        </p:tgtEl>
                                        <p:attrNameLst>
                                          <p:attrName>style.visibility</p:attrName>
                                        </p:attrNameLst>
                                      </p:cBhvr>
                                      <p:to>
                                        <p:strVal val="visible"/>
                                      </p:to>
                                    </p:set>
                                    <p:animEffect transition="in" filter="dissolve">
                                      <p:cBhvr>
                                        <p:cTn id="20" dur="500"/>
                                        <p:tgtEl>
                                          <p:spTgt spid="27650">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27650">
                                            <p:txEl>
                                              <p:pRg st="1" end="1"/>
                                            </p:txEl>
                                          </p:spTgt>
                                        </p:tgtEl>
                                        <p:attrNameLst>
                                          <p:attrName>style.visibility</p:attrName>
                                        </p:attrNameLst>
                                      </p:cBhvr>
                                      <p:to>
                                        <p:strVal val="visible"/>
                                      </p:to>
                                    </p:set>
                                    <p:animEffect transition="in" filter="dissolve">
                                      <p:cBhvr>
                                        <p:cTn id="25" dur="500"/>
                                        <p:tgtEl>
                                          <p:spTgt spid="2765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6" fill="hold" display="0">
                  <p:stCondLst>
                    <p:cond delay="indefinite"/>
                  </p:stCondLst>
                  <p:endCondLst>
                    <p:cond evt="onPrev" delay="0">
                      <p:tgtEl>
                        <p:sldTgt/>
                      </p:tgtEl>
                    </p:cond>
                    <p:cond evt="onStopAudio" delay="0">
                      <p:tgtEl>
                        <p:sldTgt/>
                      </p:tgtEl>
                    </p:cond>
                  </p:endCondLst>
                </p:cTn>
                <p:tgtEl>
                  <p:spTgt spid="14"/>
                </p:tgtEl>
              </p:cMediaNode>
            </p:audio>
          </p:childTnLst>
        </p:cTn>
      </p:par>
    </p:tnLst>
    <p:bldLst>
      <p:bldP spid="27650" grpId="0" build="p"/>
      <p:bldP spid="27657" grpId="0"/>
      <p:bldP spid="27658"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1" name="Rectangle 2"/>
          <p:cNvSpPr>
            <a:spLocks noGrp="1" noChangeArrowheads="1"/>
          </p:cNvSpPr>
          <p:nvPr>
            <p:ph type="title" sz="quarter"/>
          </p:nvPr>
        </p:nvSpPr>
        <p:spPr/>
        <p:txBody>
          <a:bodyPr/>
          <a:lstStyle/>
          <a:p>
            <a:pPr eaLnBrk="1" hangingPunct="1"/>
            <a:r>
              <a:rPr lang="en-US" smtClean="0"/>
              <a:t>Helper Slide- Probabilities</a:t>
            </a:r>
          </a:p>
        </p:txBody>
      </p:sp>
      <p:graphicFrame>
        <p:nvGraphicFramePr>
          <p:cNvPr id="8194" name="Object 14"/>
          <p:cNvGraphicFramePr>
            <a:graphicFrameLocks noChangeAspect="1"/>
          </p:cNvGraphicFramePr>
          <p:nvPr>
            <p:ph sz="quarter" idx="1"/>
          </p:nvPr>
        </p:nvGraphicFramePr>
        <p:xfrm>
          <a:off x="990600" y="1828800"/>
          <a:ext cx="7169150" cy="806450"/>
        </p:xfrm>
        <a:graphic>
          <a:graphicData uri="http://schemas.openxmlformats.org/presentationml/2006/ole">
            <p:oleObj spid="_x0000_s966658" name="Equation" r:id="rId3" imgW="2145960" imgH="241200" progId="Equation.3">
              <p:embed/>
            </p:oleObj>
          </a:graphicData>
        </a:graphic>
      </p:graphicFrame>
      <p:graphicFrame>
        <p:nvGraphicFramePr>
          <p:cNvPr id="8195" name="Object 4"/>
          <p:cNvGraphicFramePr>
            <a:graphicFrameLocks noChangeAspect="1"/>
          </p:cNvGraphicFramePr>
          <p:nvPr>
            <p:ph sz="quarter" idx="2"/>
          </p:nvPr>
        </p:nvGraphicFramePr>
        <p:xfrm>
          <a:off x="228600" y="4275138"/>
          <a:ext cx="6477000" cy="619125"/>
        </p:xfrm>
        <a:graphic>
          <a:graphicData uri="http://schemas.openxmlformats.org/presentationml/2006/ole">
            <p:oleObj spid="_x0000_s966659" name="Equation" r:id="rId4" imgW="2260440" imgH="215640" progId="Equation.3">
              <p:embed/>
            </p:oleObj>
          </a:graphicData>
        </a:graphic>
      </p:graphicFrame>
      <p:sp>
        <p:nvSpPr>
          <p:cNvPr id="8202" name="Line 8">
            <a:hlinkClick r:id="rId5" action="ppaction://hlinksldjump"/>
          </p:cNvPr>
          <p:cNvSpPr>
            <a:spLocks noChangeShapeType="1"/>
          </p:cNvSpPr>
          <p:nvPr/>
        </p:nvSpPr>
        <p:spPr bwMode="auto">
          <a:xfrm flipV="1">
            <a:off x="8915400" y="6172200"/>
            <a:ext cx="0" cy="533400"/>
          </a:xfrm>
          <a:prstGeom prst="line">
            <a:avLst/>
          </a:prstGeom>
          <a:noFill/>
          <a:ln w="57150">
            <a:solidFill>
              <a:schemeClr val="tx1"/>
            </a:solidFill>
            <a:round/>
            <a:headEnd/>
            <a:tailEnd type="triangle" w="med" len="med"/>
          </a:ln>
        </p:spPr>
        <p:txBody>
          <a:bodyPr/>
          <a:lstStyle/>
          <a:p>
            <a:endParaRPr lang="en-US"/>
          </a:p>
        </p:txBody>
      </p:sp>
      <p:graphicFrame>
        <p:nvGraphicFramePr>
          <p:cNvPr id="8196" name="Object 6"/>
          <p:cNvGraphicFramePr>
            <a:graphicFrameLocks noChangeAspect="1"/>
          </p:cNvGraphicFramePr>
          <p:nvPr/>
        </p:nvGraphicFramePr>
        <p:xfrm>
          <a:off x="8153400" y="4800600"/>
          <a:ext cx="392113" cy="549275"/>
        </p:xfrm>
        <a:graphic>
          <a:graphicData uri="http://schemas.openxmlformats.org/presentationml/2006/ole">
            <p:oleObj spid="_x0000_s966660" name="Equation" r:id="rId6" imgW="126720" imgH="177480" progId="Equation.3">
              <p:embed/>
            </p:oleObj>
          </a:graphicData>
        </a:graphic>
      </p:graphicFrame>
      <p:graphicFrame>
        <p:nvGraphicFramePr>
          <p:cNvPr id="8197" name="Object 7"/>
          <p:cNvGraphicFramePr>
            <a:graphicFrameLocks noChangeAspect="1"/>
          </p:cNvGraphicFramePr>
          <p:nvPr/>
        </p:nvGraphicFramePr>
        <p:xfrm>
          <a:off x="152400" y="3657600"/>
          <a:ext cx="4724400" cy="706438"/>
        </p:xfrm>
        <a:graphic>
          <a:graphicData uri="http://schemas.openxmlformats.org/presentationml/2006/ole">
            <p:oleObj spid="_x0000_s966661" name="Equation" r:id="rId7" imgW="1701720" imgH="228600" progId="Equation.3">
              <p:embed/>
            </p:oleObj>
          </a:graphicData>
        </a:graphic>
      </p:graphicFrame>
      <p:graphicFrame>
        <p:nvGraphicFramePr>
          <p:cNvPr id="8198" name="Object 8"/>
          <p:cNvGraphicFramePr>
            <a:graphicFrameLocks noChangeAspect="1"/>
          </p:cNvGraphicFramePr>
          <p:nvPr/>
        </p:nvGraphicFramePr>
        <p:xfrm>
          <a:off x="381000" y="3200400"/>
          <a:ext cx="2197100" cy="627063"/>
        </p:xfrm>
        <a:graphic>
          <a:graphicData uri="http://schemas.openxmlformats.org/presentationml/2006/ole">
            <p:oleObj spid="_x0000_s966662" name="Equation" r:id="rId8" imgW="711000" imgH="203040" progId="Equation.3">
              <p:embed/>
            </p:oleObj>
          </a:graphicData>
        </a:graphic>
      </p:graphicFrame>
      <p:graphicFrame>
        <p:nvGraphicFramePr>
          <p:cNvPr id="8199" name="Object 9"/>
          <p:cNvGraphicFramePr>
            <a:graphicFrameLocks noChangeAspect="1"/>
          </p:cNvGraphicFramePr>
          <p:nvPr/>
        </p:nvGraphicFramePr>
        <p:xfrm>
          <a:off x="152400" y="2590800"/>
          <a:ext cx="2397125" cy="708025"/>
        </p:xfrm>
        <a:graphic>
          <a:graphicData uri="http://schemas.openxmlformats.org/presentationml/2006/ole">
            <p:oleObj spid="_x0000_s966663" name="Equation" r:id="rId9" imgW="774360" imgH="228600" progId="Equation.3">
              <p:embed/>
            </p:oleObj>
          </a:graphicData>
        </a:graphic>
      </p:graphicFrame>
      <p:graphicFrame>
        <p:nvGraphicFramePr>
          <p:cNvPr id="8200" name="Object 10"/>
          <p:cNvGraphicFramePr>
            <a:graphicFrameLocks noChangeAspect="1"/>
          </p:cNvGraphicFramePr>
          <p:nvPr/>
        </p:nvGraphicFramePr>
        <p:xfrm>
          <a:off x="609600" y="5257800"/>
          <a:ext cx="1022350" cy="706438"/>
        </p:xfrm>
        <a:graphic>
          <a:graphicData uri="http://schemas.openxmlformats.org/presentationml/2006/ole">
            <p:oleObj spid="_x0000_s966664" name="Equation" r:id="rId10" imgW="330120" imgH="228600" progId="Equation.3">
              <p:embed/>
            </p:oleObj>
          </a:graphicData>
        </a:graphic>
      </p:graphicFrame>
      <p:sp>
        <p:nvSpPr>
          <p:cNvPr id="8203" name="Text Box 11"/>
          <p:cNvSpPr txBox="1">
            <a:spLocks noChangeArrowheads="1"/>
          </p:cNvSpPr>
          <p:nvPr/>
        </p:nvSpPr>
        <p:spPr bwMode="auto">
          <a:xfrm>
            <a:off x="2514600" y="2743200"/>
            <a:ext cx="4191000" cy="396875"/>
          </a:xfrm>
          <a:prstGeom prst="rect">
            <a:avLst/>
          </a:prstGeom>
          <a:noFill/>
          <a:ln w="9525" algn="ctr">
            <a:noFill/>
            <a:miter lim="800000"/>
            <a:headEnd/>
            <a:tailEnd/>
          </a:ln>
        </p:spPr>
        <p:txBody>
          <a:bodyPr>
            <a:spAutoFit/>
          </a:bodyPr>
          <a:lstStyle/>
          <a:p>
            <a:pPr algn="ctr" eaLnBrk="0" hangingPunct="0">
              <a:spcBef>
                <a:spcPct val="50000"/>
              </a:spcBef>
            </a:pPr>
            <a:r>
              <a:rPr lang="en-US" sz="2000"/>
              <a:t>Random variable genotype at SNP i</a:t>
            </a:r>
          </a:p>
        </p:txBody>
      </p:sp>
      <p:sp>
        <p:nvSpPr>
          <p:cNvPr id="8204" name="Text Box 12"/>
          <p:cNvSpPr txBox="1">
            <a:spLocks noChangeArrowheads="1"/>
          </p:cNvSpPr>
          <p:nvPr/>
        </p:nvSpPr>
        <p:spPr bwMode="auto">
          <a:xfrm>
            <a:off x="4343400" y="4876800"/>
            <a:ext cx="3886200" cy="396875"/>
          </a:xfrm>
          <a:prstGeom prst="rect">
            <a:avLst/>
          </a:prstGeom>
          <a:noFill/>
          <a:ln w="9525" algn="ctr">
            <a:noFill/>
            <a:miter lim="800000"/>
            <a:headEnd/>
            <a:tailEnd/>
          </a:ln>
        </p:spPr>
        <p:txBody>
          <a:bodyPr>
            <a:spAutoFit/>
          </a:bodyPr>
          <a:lstStyle/>
          <a:p>
            <a:pPr algn="ctr" eaLnBrk="0" hangingPunct="0">
              <a:spcBef>
                <a:spcPct val="50000"/>
              </a:spcBef>
            </a:pPr>
            <a:r>
              <a:rPr lang="en-US" sz="2000" dirty="0"/>
              <a:t>Multilocus genotype with I set to</a:t>
            </a:r>
          </a:p>
        </p:txBody>
      </p:sp>
      <p:sp>
        <p:nvSpPr>
          <p:cNvPr id="8205" name="Text Box 13"/>
          <p:cNvSpPr txBox="1">
            <a:spLocks noChangeArrowheads="1"/>
          </p:cNvSpPr>
          <p:nvPr/>
        </p:nvSpPr>
        <p:spPr bwMode="auto">
          <a:xfrm>
            <a:off x="4876800" y="3810000"/>
            <a:ext cx="3733800" cy="396875"/>
          </a:xfrm>
          <a:prstGeom prst="rect">
            <a:avLst/>
          </a:prstGeom>
          <a:noFill/>
          <a:ln w="9525" algn="ctr">
            <a:noFill/>
            <a:miter lim="800000"/>
            <a:headEnd/>
            <a:tailEnd/>
          </a:ln>
        </p:spPr>
        <p:txBody>
          <a:bodyPr>
            <a:spAutoFit/>
          </a:bodyPr>
          <a:lstStyle/>
          <a:p>
            <a:pPr algn="ctr" eaLnBrk="0" hangingPunct="0">
              <a:spcBef>
                <a:spcPct val="50000"/>
              </a:spcBef>
            </a:pPr>
            <a:r>
              <a:rPr lang="en-US" sz="2000" dirty="0"/>
              <a:t>Multilocus genotype without </a:t>
            </a:r>
            <a:r>
              <a:rPr lang="en-US" sz="2000" dirty="0" err="1"/>
              <a:t>i</a:t>
            </a:r>
            <a:endParaRPr lang="en-US" sz="2000" dirty="0"/>
          </a:p>
        </p:txBody>
      </p:sp>
      <p:sp>
        <p:nvSpPr>
          <p:cNvPr id="8206" name="Text Box 14"/>
          <p:cNvSpPr txBox="1">
            <a:spLocks noChangeArrowheads="1"/>
          </p:cNvSpPr>
          <p:nvPr/>
        </p:nvSpPr>
        <p:spPr bwMode="auto">
          <a:xfrm>
            <a:off x="2514600" y="3276600"/>
            <a:ext cx="4191000" cy="396875"/>
          </a:xfrm>
          <a:prstGeom prst="rect">
            <a:avLst/>
          </a:prstGeom>
          <a:noFill/>
          <a:ln w="9525" algn="ctr">
            <a:noFill/>
            <a:miter lim="800000"/>
            <a:headEnd/>
            <a:tailEnd/>
          </a:ln>
        </p:spPr>
        <p:txBody>
          <a:bodyPr>
            <a:spAutoFit/>
          </a:bodyPr>
          <a:lstStyle/>
          <a:p>
            <a:pPr algn="ctr" eaLnBrk="0" hangingPunct="0">
              <a:spcBef>
                <a:spcPct val="50000"/>
              </a:spcBef>
            </a:pPr>
            <a:r>
              <a:rPr lang="en-US" sz="2000"/>
              <a:t>Genotype variable taken at SNP i</a:t>
            </a:r>
          </a:p>
        </p:txBody>
      </p:sp>
      <p:sp>
        <p:nvSpPr>
          <p:cNvPr id="8207" name="Text Box 15"/>
          <p:cNvSpPr txBox="1">
            <a:spLocks noChangeArrowheads="1"/>
          </p:cNvSpPr>
          <p:nvPr/>
        </p:nvSpPr>
        <p:spPr bwMode="auto">
          <a:xfrm>
            <a:off x="1600200" y="5410200"/>
            <a:ext cx="3276600" cy="396875"/>
          </a:xfrm>
          <a:prstGeom prst="rect">
            <a:avLst/>
          </a:prstGeom>
          <a:noFill/>
          <a:ln w="9525" algn="ctr">
            <a:noFill/>
            <a:miter lim="800000"/>
            <a:headEnd/>
            <a:tailEnd/>
          </a:ln>
        </p:spPr>
        <p:txBody>
          <a:bodyPr>
            <a:spAutoFit/>
          </a:bodyPr>
          <a:lstStyle/>
          <a:p>
            <a:pPr algn="ctr" eaLnBrk="0" hangingPunct="0">
              <a:spcBef>
                <a:spcPct val="50000"/>
              </a:spcBef>
            </a:pPr>
            <a:r>
              <a:rPr lang="en-US" sz="2000"/>
              <a:t>HMM with ancestral pair </a:t>
            </a:r>
            <a:r>
              <a:rPr lang="en-US" sz="2000" i="1"/>
              <a:t>k,l</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ext Placeholder 2"/>
          <p:cNvSpPr>
            <a:spLocks noGrp="1"/>
          </p:cNvSpPr>
          <p:nvPr>
            <p:ph type="body" idx="4294967295"/>
          </p:nvPr>
        </p:nvSpPr>
        <p:spPr>
          <a:xfrm>
            <a:off x="0" y="304800"/>
            <a:ext cx="7772400" cy="609600"/>
          </a:xfrm>
        </p:spPr>
        <p:txBody>
          <a:bodyPr anchor="b"/>
          <a:lstStyle/>
          <a:p>
            <a:pPr marL="0" indent="0" eaLnBrk="1" hangingPunct="1">
              <a:buFont typeface="Wingdings" pitchFamily="2" charset="2"/>
              <a:buNone/>
            </a:pPr>
            <a:r>
              <a:rPr lang="en-US" sz="2000" smtClean="0"/>
              <a:t>Helper Slide- Emission Details</a:t>
            </a:r>
          </a:p>
        </p:txBody>
      </p:sp>
      <p:graphicFrame>
        <p:nvGraphicFramePr>
          <p:cNvPr id="9218" name="Object 8"/>
          <p:cNvGraphicFramePr>
            <a:graphicFrameLocks noChangeAspect="1"/>
          </p:cNvGraphicFramePr>
          <p:nvPr/>
        </p:nvGraphicFramePr>
        <p:xfrm>
          <a:off x="685800" y="2286000"/>
          <a:ext cx="6781800" cy="1814513"/>
        </p:xfrm>
        <a:graphic>
          <a:graphicData uri="http://schemas.openxmlformats.org/presentationml/2006/ole">
            <p:oleObj spid="_x0000_s967682" name="Equation" r:id="rId3" imgW="2323800" imgH="583920" progId="Equation.3">
              <p:embed/>
            </p:oleObj>
          </a:graphicData>
        </a:graphic>
      </p:graphicFrame>
      <p:sp>
        <p:nvSpPr>
          <p:cNvPr id="9220" name="Line 6">
            <a:hlinkClick r:id="rId4" action="ppaction://hlinksldjump"/>
          </p:cNvPr>
          <p:cNvSpPr>
            <a:spLocks noChangeShapeType="1"/>
          </p:cNvSpPr>
          <p:nvPr/>
        </p:nvSpPr>
        <p:spPr bwMode="auto">
          <a:xfrm flipV="1">
            <a:off x="8915400" y="6172200"/>
            <a:ext cx="0" cy="533400"/>
          </a:xfrm>
          <a:prstGeom prst="line">
            <a:avLst/>
          </a:prstGeom>
          <a:noFill/>
          <a:ln w="57150">
            <a:solidFill>
              <a:schemeClr val="tx1"/>
            </a:solidFill>
            <a:round/>
            <a:headEnd/>
            <a:tailEnd type="triangle" w="med" len="med"/>
          </a:ln>
        </p:spPr>
        <p:txBody>
          <a:bodyPr/>
          <a:lstStyle/>
          <a:p>
            <a:endParaRPr lang="en-US"/>
          </a:p>
        </p:txBody>
      </p:sp>
      <p:sp>
        <p:nvSpPr>
          <p:cNvPr id="5" name="Slide Number Placeholder 4"/>
          <p:cNvSpPr>
            <a:spLocks noGrp="1"/>
          </p:cNvSpPr>
          <p:nvPr>
            <p:ph type="sldNum" sz="quarter" idx="12"/>
          </p:nvPr>
        </p:nvSpPr>
        <p:spPr/>
        <p:txBody>
          <a:bodyPr/>
          <a:lstStyle/>
          <a:p>
            <a:pPr>
              <a:defRPr/>
            </a:pPr>
            <a:fld id="{193C4F32-5F53-4DA8-A041-9089F3E61399}" type="slidenum">
              <a:rPr lang="en-US" smtClean="0"/>
              <a:pPr>
                <a:defRPr/>
              </a:pPr>
              <a:t>91</a:t>
            </a:fld>
            <a:endParaRPr lang="en-US"/>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4" name="Rectangle 3"/>
          <p:cNvSpPr>
            <a:spLocks noChangeArrowheads="1"/>
          </p:cNvSpPr>
          <p:nvPr/>
        </p:nvSpPr>
        <p:spPr bwMode="auto">
          <a:xfrm>
            <a:off x="3846513" y="5278438"/>
            <a:ext cx="3633787" cy="384175"/>
          </a:xfrm>
          <a:prstGeom prst="rect">
            <a:avLst/>
          </a:prstGeom>
          <a:noFill/>
          <a:ln w="9525">
            <a:noFill/>
            <a:miter lim="800000"/>
            <a:headEnd/>
            <a:tailEnd/>
          </a:ln>
        </p:spPr>
        <p:txBody>
          <a:bodyPr/>
          <a:lstStyle/>
          <a:p>
            <a:pPr eaLnBrk="0" hangingPunct="0"/>
            <a:endParaRPr lang="en-US"/>
          </a:p>
        </p:txBody>
      </p:sp>
      <p:sp>
        <p:nvSpPr>
          <p:cNvPr id="10245" name="Rectangle 5"/>
          <p:cNvSpPr>
            <a:spLocks noChangeArrowheads="1"/>
          </p:cNvSpPr>
          <p:nvPr/>
        </p:nvSpPr>
        <p:spPr bwMode="auto">
          <a:xfrm>
            <a:off x="3810000" y="4821238"/>
            <a:ext cx="3059113" cy="301625"/>
          </a:xfrm>
          <a:prstGeom prst="rect">
            <a:avLst/>
          </a:prstGeom>
          <a:noFill/>
          <a:ln w="9525">
            <a:noFill/>
            <a:miter lim="800000"/>
            <a:headEnd/>
            <a:tailEnd/>
          </a:ln>
        </p:spPr>
        <p:txBody>
          <a:bodyPr/>
          <a:lstStyle/>
          <a:p>
            <a:pPr eaLnBrk="0" hangingPunct="0"/>
            <a:endParaRPr lang="en-US"/>
          </a:p>
        </p:txBody>
      </p:sp>
      <p:sp>
        <p:nvSpPr>
          <p:cNvPr id="10246" name="Rectangle 2"/>
          <p:cNvSpPr>
            <a:spLocks noChangeArrowheads="1"/>
          </p:cNvSpPr>
          <p:nvPr/>
        </p:nvSpPr>
        <p:spPr bwMode="auto">
          <a:xfrm>
            <a:off x="762000" y="1981200"/>
            <a:ext cx="8077200" cy="4419600"/>
          </a:xfrm>
          <a:prstGeom prst="rect">
            <a:avLst/>
          </a:prstGeom>
          <a:noFill/>
          <a:ln w="9525">
            <a:noFill/>
            <a:miter lim="800000"/>
            <a:headEnd/>
            <a:tailEnd/>
          </a:ln>
        </p:spPr>
        <p:txBody>
          <a:bodyPr lIns="92075" tIns="46038" rIns="92075" bIns="46038"/>
          <a:lstStyle/>
          <a:p>
            <a:pPr marL="342900" indent="-342900" eaLnBrk="0" hangingPunct="0">
              <a:spcBef>
                <a:spcPct val="20000"/>
              </a:spcBef>
              <a:buClr>
                <a:schemeClr val="folHlink"/>
              </a:buClr>
              <a:buSzPct val="60000"/>
              <a:buFont typeface="Wingdings" pitchFamily="2" charset="2"/>
              <a:buChar char="n"/>
            </a:pPr>
            <a:r>
              <a:rPr lang="en-US" sz="2800"/>
              <a:t>Input</a:t>
            </a:r>
          </a:p>
          <a:p>
            <a:pPr marL="742950" lvl="1" indent="-285750" eaLnBrk="0" hangingPunct="0">
              <a:spcBef>
                <a:spcPct val="20000"/>
              </a:spcBef>
              <a:buClr>
                <a:schemeClr val="hlink"/>
              </a:buClr>
              <a:buSzPct val="55000"/>
              <a:buFont typeface="Wingdings" pitchFamily="2" charset="2"/>
              <a:buChar char="n"/>
            </a:pPr>
            <a:r>
              <a:rPr lang="en-US" sz="2400"/>
              <a:t>                       For every</a:t>
            </a:r>
          </a:p>
          <a:p>
            <a:pPr marL="742950" lvl="1" indent="-285750" eaLnBrk="0" hangingPunct="0">
              <a:spcBef>
                <a:spcPct val="20000"/>
              </a:spcBef>
              <a:buClr>
                <a:schemeClr val="hlink"/>
              </a:buClr>
              <a:buSzPct val="55000"/>
              <a:buFont typeface="Wingdings" pitchFamily="2" charset="2"/>
              <a:buChar char="n"/>
            </a:pPr>
            <a:r>
              <a:rPr lang="en-US" sz="2400"/>
              <a:t>Window half-size </a:t>
            </a:r>
            <a:r>
              <a:rPr lang="en-US" sz="2400" i="1"/>
              <a:t>w</a:t>
            </a:r>
            <a:endParaRPr lang="en-US" sz="2400"/>
          </a:p>
          <a:p>
            <a:pPr marL="342900" indent="-342900" eaLnBrk="0" hangingPunct="0">
              <a:spcBef>
                <a:spcPct val="20000"/>
              </a:spcBef>
              <a:buClr>
                <a:schemeClr val="folHlink"/>
              </a:buClr>
              <a:buSzPct val="60000"/>
              <a:buFont typeface="Wingdings" pitchFamily="2" charset="2"/>
              <a:buChar char="n"/>
            </a:pPr>
            <a:r>
              <a:rPr lang="en-US" sz="2800"/>
              <a:t>Output (Single Window method)</a:t>
            </a:r>
          </a:p>
          <a:p>
            <a:pPr marL="742950" lvl="1" indent="-285750" eaLnBrk="0" hangingPunct="0">
              <a:spcBef>
                <a:spcPct val="20000"/>
              </a:spcBef>
              <a:buClr>
                <a:schemeClr val="hlink"/>
              </a:buClr>
              <a:buSzPct val="55000"/>
              <a:buFont typeface="Wingdings" pitchFamily="2" charset="2"/>
              <a:buChar char="n"/>
            </a:pPr>
            <a:r>
              <a:rPr lang="en-US" sz="2000"/>
              <a:t> </a:t>
            </a:r>
            <a:r>
              <a:rPr lang="en-US" sz="2400"/>
              <a:t>For every </a:t>
            </a:r>
            <a:r>
              <a:rPr lang="en-US" sz="2400" i="1"/>
              <a:t>i</a:t>
            </a:r>
            <a:r>
              <a:rPr lang="en-US" sz="2400"/>
              <a:t>=1..</a:t>
            </a:r>
            <a:r>
              <a:rPr lang="en-US" sz="2400" i="1"/>
              <a:t>n</a:t>
            </a:r>
            <a:r>
              <a:rPr lang="en-US" sz="2400"/>
              <a:t>:</a:t>
            </a:r>
          </a:p>
          <a:p>
            <a:pPr marL="1143000" lvl="2" indent="-228600" eaLnBrk="0" hangingPunct="0">
              <a:spcBef>
                <a:spcPct val="20000"/>
              </a:spcBef>
              <a:buClr>
                <a:schemeClr val="folHlink"/>
              </a:buClr>
              <a:buSzPct val="50000"/>
              <a:buFont typeface="Wingdings" pitchFamily="2" charset="2"/>
              <a:buChar char="n"/>
            </a:pPr>
            <a:r>
              <a:rPr lang="en-US" sz="1800"/>
              <a:t> </a:t>
            </a:r>
          </a:p>
          <a:p>
            <a:pPr marL="742950" lvl="1" indent="-285750" eaLnBrk="0" hangingPunct="0">
              <a:spcBef>
                <a:spcPct val="20000"/>
              </a:spcBef>
              <a:buClr>
                <a:schemeClr val="hlink"/>
              </a:buClr>
              <a:buSzPct val="55000"/>
              <a:buFont typeface="Wingdings" pitchFamily="2" charset="2"/>
              <a:buChar char="n"/>
            </a:pPr>
            <a:r>
              <a:rPr lang="en-US" sz="2400"/>
              <a:t>Where:</a:t>
            </a:r>
          </a:p>
          <a:p>
            <a:pPr marL="1143000" lvl="2" indent="-228600" eaLnBrk="0" hangingPunct="0">
              <a:spcBef>
                <a:spcPct val="20000"/>
              </a:spcBef>
              <a:buClr>
                <a:schemeClr val="folHlink"/>
              </a:buClr>
              <a:buSzPct val="50000"/>
              <a:buFont typeface="Wingdings" pitchFamily="2" charset="2"/>
              <a:buChar char="n"/>
            </a:pPr>
            <a:r>
              <a:rPr lang="en-US" sz="1800"/>
              <a:t> </a:t>
            </a:r>
          </a:p>
          <a:p>
            <a:pPr marL="1143000" lvl="2" indent="-228600" eaLnBrk="0" hangingPunct="0">
              <a:spcBef>
                <a:spcPct val="20000"/>
              </a:spcBef>
              <a:buClr>
                <a:schemeClr val="folHlink"/>
              </a:buClr>
              <a:buSzPct val="50000"/>
              <a:buFont typeface="Wingdings" pitchFamily="2" charset="2"/>
              <a:buChar char="n"/>
            </a:pPr>
            <a:r>
              <a:rPr lang="en-US" sz="1800"/>
              <a:t> </a:t>
            </a:r>
            <a:endParaRPr lang="en-US" sz="2000"/>
          </a:p>
          <a:p>
            <a:pPr marL="1143000" lvl="2" indent="-228600" eaLnBrk="0" hangingPunct="0">
              <a:spcBef>
                <a:spcPct val="20000"/>
              </a:spcBef>
              <a:buClr>
                <a:schemeClr val="folHlink"/>
              </a:buClr>
              <a:buSzPct val="50000"/>
              <a:buFont typeface="Wingdings" pitchFamily="2" charset="2"/>
              <a:buChar char="n"/>
            </a:pPr>
            <a:r>
              <a:rPr lang="en-US" sz="2000"/>
              <a:t> </a:t>
            </a:r>
          </a:p>
        </p:txBody>
      </p:sp>
      <p:graphicFrame>
        <p:nvGraphicFramePr>
          <p:cNvPr id="10242" name="Object 9"/>
          <p:cNvGraphicFramePr>
            <a:graphicFrameLocks noChangeAspect="1"/>
          </p:cNvGraphicFramePr>
          <p:nvPr/>
        </p:nvGraphicFramePr>
        <p:xfrm>
          <a:off x="1600200" y="2514600"/>
          <a:ext cx="2109788" cy="520700"/>
        </p:xfrm>
        <a:graphic>
          <a:graphicData uri="http://schemas.openxmlformats.org/presentationml/2006/ole">
            <p:oleObj spid="_x0000_s968706" name="Equation" r:id="rId4" imgW="1041120" imgH="241200" progId="Equation.3">
              <p:embed/>
            </p:oleObj>
          </a:graphicData>
        </a:graphic>
      </p:graphicFrame>
      <p:graphicFrame>
        <p:nvGraphicFramePr>
          <p:cNvPr id="10243" name="Object 10"/>
          <p:cNvGraphicFramePr>
            <a:graphicFrameLocks noChangeAspect="1"/>
          </p:cNvGraphicFramePr>
          <p:nvPr/>
        </p:nvGraphicFramePr>
        <p:xfrm>
          <a:off x="5181600" y="2514600"/>
          <a:ext cx="2719388" cy="466725"/>
        </p:xfrm>
        <a:graphic>
          <a:graphicData uri="http://schemas.openxmlformats.org/presentationml/2006/ole">
            <p:oleObj spid="_x0000_s968707" name="Equation" r:id="rId5" imgW="1143000" imgH="228600" progId="Equation.3">
              <p:embed/>
            </p:oleObj>
          </a:graphicData>
        </a:graphic>
      </p:graphicFrame>
      <p:pic>
        <p:nvPicPr>
          <p:cNvPr id="10247" name="Object 13"/>
          <p:cNvPicPr>
            <a:picLocks noChangeAspect="1" noChangeArrowheads="1"/>
          </p:cNvPicPr>
          <p:nvPr/>
        </p:nvPicPr>
        <p:blipFill>
          <a:blip r:embed="rId6" cstate="print"/>
          <a:srcRect/>
          <a:stretch>
            <a:fillRect/>
          </a:stretch>
        </p:blipFill>
        <p:spPr bwMode="auto">
          <a:xfrm>
            <a:off x="2057400" y="4191000"/>
            <a:ext cx="4876800" cy="760413"/>
          </a:xfrm>
          <a:prstGeom prst="rect">
            <a:avLst/>
          </a:prstGeom>
          <a:noFill/>
          <a:ln w="9525">
            <a:noFill/>
            <a:miter lim="800000"/>
            <a:headEnd/>
            <a:tailEnd/>
          </a:ln>
        </p:spPr>
      </p:pic>
      <p:pic>
        <p:nvPicPr>
          <p:cNvPr id="10248" name="Object 15"/>
          <p:cNvPicPr>
            <a:picLocks noChangeAspect="1" noChangeArrowheads="1"/>
          </p:cNvPicPr>
          <p:nvPr/>
        </p:nvPicPr>
        <p:blipFill>
          <a:blip r:embed="rId7" cstate="print"/>
          <a:srcRect/>
          <a:stretch>
            <a:fillRect/>
          </a:stretch>
        </p:blipFill>
        <p:spPr bwMode="auto">
          <a:xfrm>
            <a:off x="2057400" y="5105400"/>
            <a:ext cx="2362200" cy="387350"/>
          </a:xfrm>
          <a:prstGeom prst="rect">
            <a:avLst/>
          </a:prstGeom>
          <a:noFill/>
          <a:ln w="9525">
            <a:noFill/>
            <a:miter lim="800000"/>
            <a:headEnd/>
            <a:tailEnd/>
          </a:ln>
        </p:spPr>
      </p:pic>
      <p:pic>
        <p:nvPicPr>
          <p:cNvPr id="10249" name="Object 16"/>
          <p:cNvPicPr>
            <a:picLocks noChangeAspect="1" noChangeArrowheads="1"/>
          </p:cNvPicPr>
          <p:nvPr/>
        </p:nvPicPr>
        <p:blipFill>
          <a:blip r:embed="rId8" cstate="print"/>
          <a:srcRect/>
          <a:stretch>
            <a:fillRect/>
          </a:stretch>
        </p:blipFill>
        <p:spPr bwMode="auto">
          <a:xfrm>
            <a:off x="2057400" y="5791200"/>
            <a:ext cx="3810000" cy="422275"/>
          </a:xfrm>
          <a:prstGeom prst="rect">
            <a:avLst/>
          </a:prstGeom>
          <a:noFill/>
          <a:ln w="9525">
            <a:noFill/>
            <a:miter lim="800000"/>
            <a:headEnd/>
            <a:tailEnd/>
          </a:ln>
        </p:spPr>
      </p:pic>
      <p:sp>
        <p:nvSpPr>
          <p:cNvPr id="10250" name="Rectangle 7"/>
          <p:cNvSpPr>
            <a:spLocks noChangeArrowheads="1"/>
          </p:cNvSpPr>
          <p:nvPr/>
        </p:nvSpPr>
        <p:spPr bwMode="auto">
          <a:xfrm>
            <a:off x="0" y="214313"/>
            <a:ext cx="9144000" cy="623887"/>
          </a:xfrm>
          <a:prstGeom prst="rect">
            <a:avLst/>
          </a:prstGeom>
          <a:noFill/>
          <a:ln w="9525">
            <a:noFill/>
            <a:miter lim="800000"/>
            <a:headEnd/>
            <a:tailEnd/>
          </a:ln>
        </p:spPr>
        <p:txBody>
          <a:bodyPr anchor="b"/>
          <a:lstStyle/>
          <a:p>
            <a:pPr eaLnBrk="0" hangingPunct="0"/>
            <a:r>
              <a:rPr lang="en-US" sz="4000">
                <a:solidFill>
                  <a:schemeClr val="tx2"/>
                </a:solidFill>
              </a:rPr>
              <a:t>Window-based local ancestry inference</a:t>
            </a:r>
          </a:p>
        </p:txBody>
      </p:sp>
      <p:pic>
        <p:nvPicPr>
          <p:cNvPr id="10251" name="Object 11"/>
          <p:cNvPicPr>
            <a:picLocks noChangeAspect="1" noChangeArrowheads="1"/>
          </p:cNvPicPr>
          <p:nvPr/>
        </p:nvPicPr>
        <p:blipFill>
          <a:blip r:embed="rId9" cstate="print"/>
          <a:srcRect/>
          <a:stretch>
            <a:fillRect/>
          </a:stretch>
        </p:blipFill>
        <p:spPr bwMode="auto">
          <a:xfrm>
            <a:off x="2057400" y="5410200"/>
            <a:ext cx="769938" cy="392113"/>
          </a:xfrm>
          <a:prstGeom prst="rect">
            <a:avLst/>
          </a:prstGeom>
          <a:noFill/>
          <a:ln w="9525">
            <a:noFill/>
            <a:miter lim="800000"/>
            <a:headEnd/>
            <a:tailEnd/>
          </a:ln>
        </p:spPr>
      </p:pic>
      <p:sp>
        <p:nvSpPr>
          <p:cNvPr id="10252" name="Line 12">
            <a:hlinkClick r:id="rId10" action="ppaction://hlinksldjump"/>
          </p:cNvPr>
          <p:cNvSpPr>
            <a:spLocks noChangeShapeType="1"/>
          </p:cNvSpPr>
          <p:nvPr/>
        </p:nvSpPr>
        <p:spPr bwMode="auto">
          <a:xfrm flipV="1">
            <a:off x="8839200" y="6096000"/>
            <a:ext cx="0" cy="228600"/>
          </a:xfrm>
          <a:prstGeom prst="line">
            <a:avLst/>
          </a:prstGeom>
          <a:noFill/>
          <a:ln w="9525">
            <a:solidFill>
              <a:schemeClr val="tx1"/>
            </a:solidFill>
            <a:round/>
            <a:headEnd/>
            <a:tailEnd type="triangle" w="med" len="med"/>
          </a:ln>
        </p:spPr>
        <p:txBody>
          <a:bodyPr/>
          <a:lstStyle/>
          <a:p>
            <a:endParaRPr lang="en-US"/>
          </a:p>
        </p:txBody>
      </p:sp>
      <p:sp>
        <p:nvSpPr>
          <p:cNvPr id="13" name="Slide Number Placeholder 12"/>
          <p:cNvSpPr>
            <a:spLocks noGrp="1"/>
          </p:cNvSpPr>
          <p:nvPr>
            <p:ph type="sldNum" sz="quarter" idx="12"/>
          </p:nvPr>
        </p:nvSpPr>
        <p:spPr/>
        <p:txBody>
          <a:bodyPr/>
          <a:lstStyle/>
          <a:p>
            <a:pPr>
              <a:defRPr/>
            </a:pPr>
            <a:fld id="{193C4F32-5F53-4DA8-A041-9089F3E61399}" type="slidenum">
              <a:rPr lang="en-US" smtClean="0"/>
              <a:pPr>
                <a:defRPr/>
              </a:pPr>
              <a:t>92</a:t>
            </a:fld>
            <a:endParaRPr lang="en-US"/>
          </a:p>
        </p:txBody>
      </p:sp>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66" name="Object 52"/>
          <p:cNvGraphicFramePr>
            <a:graphicFrameLocks noChangeAspect="1"/>
          </p:cNvGraphicFramePr>
          <p:nvPr/>
        </p:nvGraphicFramePr>
        <p:xfrm>
          <a:off x="2133600" y="2514600"/>
          <a:ext cx="161925" cy="292100"/>
        </p:xfrm>
        <a:graphic>
          <a:graphicData uri="http://schemas.openxmlformats.org/presentationml/2006/ole">
            <p:oleObj spid="_x0000_s969730" name="Equation" r:id="rId3" imgW="164880" imgH="228600" progId="Equation.3">
              <p:embed/>
            </p:oleObj>
          </a:graphicData>
        </a:graphic>
      </p:graphicFrame>
      <p:graphicFrame>
        <p:nvGraphicFramePr>
          <p:cNvPr id="11267" name="Object 50"/>
          <p:cNvGraphicFramePr>
            <a:graphicFrameLocks noChangeAspect="1"/>
          </p:cNvGraphicFramePr>
          <p:nvPr/>
        </p:nvGraphicFramePr>
        <p:xfrm>
          <a:off x="1828800" y="2514600"/>
          <a:ext cx="177800" cy="280988"/>
        </p:xfrm>
        <a:graphic>
          <a:graphicData uri="http://schemas.openxmlformats.org/presentationml/2006/ole">
            <p:oleObj spid="_x0000_s969731" name="Equation" r:id="rId4" imgW="177480" imgH="215640" progId="Equation.3">
              <p:embed/>
            </p:oleObj>
          </a:graphicData>
        </a:graphic>
      </p:graphicFrame>
      <p:graphicFrame>
        <p:nvGraphicFramePr>
          <p:cNvPr id="11268" name="Object 46"/>
          <p:cNvGraphicFramePr>
            <a:graphicFrameLocks noChangeAspect="1"/>
          </p:cNvGraphicFramePr>
          <p:nvPr/>
        </p:nvGraphicFramePr>
        <p:xfrm>
          <a:off x="1371600" y="2519363"/>
          <a:ext cx="150813" cy="276225"/>
        </p:xfrm>
        <a:graphic>
          <a:graphicData uri="http://schemas.openxmlformats.org/presentationml/2006/ole">
            <p:oleObj spid="_x0000_s969732" name="Equation" r:id="rId5" imgW="152280" imgH="215640" progId="Equation.3">
              <p:embed/>
            </p:oleObj>
          </a:graphicData>
        </a:graphic>
      </p:graphicFrame>
      <p:graphicFrame>
        <p:nvGraphicFramePr>
          <p:cNvPr id="11269" name="Object 47"/>
          <p:cNvGraphicFramePr>
            <a:graphicFrameLocks noChangeAspect="1"/>
          </p:cNvGraphicFramePr>
          <p:nvPr/>
        </p:nvGraphicFramePr>
        <p:xfrm>
          <a:off x="1508125" y="2519363"/>
          <a:ext cx="174625" cy="276225"/>
        </p:xfrm>
        <a:graphic>
          <a:graphicData uri="http://schemas.openxmlformats.org/presentationml/2006/ole">
            <p:oleObj spid="_x0000_s969733" name="Equation" r:id="rId6" imgW="177480" imgH="215640" progId="Equation.3">
              <p:embed/>
            </p:oleObj>
          </a:graphicData>
        </a:graphic>
      </p:graphicFrame>
      <p:graphicFrame>
        <p:nvGraphicFramePr>
          <p:cNvPr id="11270" name="Object 48"/>
          <p:cNvGraphicFramePr>
            <a:graphicFrameLocks noChangeAspect="1"/>
          </p:cNvGraphicFramePr>
          <p:nvPr/>
        </p:nvGraphicFramePr>
        <p:xfrm>
          <a:off x="1668463" y="2514600"/>
          <a:ext cx="161925" cy="292100"/>
        </p:xfrm>
        <a:graphic>
          <a:graphicData uri="http://schemas.openxmlformats.org/presentationml/2006/ole">
            <p:oleObj spid="_x0000_s969734" name="Equation" r:id="rId7" imgW="164880" imgH="228600" progId="Equation.3">
              <p:embed/>
            </p:oleObj>
          </a:graphicData>
        </a:graphic>
      </p:graphicFrame>
      <p:graphicFrame>
        <p:nvGraphicFramePr>
          <p:cNvPr id="11271" name="Object 49"/>
          <p:cNvGraphicFramePr>
            <a:graphicFrameLocks noChangeAspect="1"/>
          </p:cNvGraphicFramePr>
          <p:nvPr/>
        </p:nvGraphicFramePr>
        <p:xfrm>
          <a:off x="1973263" y="2514600"/>
          <a:ext cx="161925" cy="292100"/>
        </p:xfrm>
        <a:graphic>
          <a:graphicData uri="http://schemas.openxmlformats.org/presentationml/2006/ole">
            <p:oleObj spid="_x0000_s969735" name="Equation" r:id="rId8" imgW="164880" imgH="228600" progId="Equation.3">
              <p:embed/>
            </p:oleObj>
          </a:graphicData>
        </a:graphic>
      </p:graphicFrame>
      <p:graphicFrame>
        <p:nvGraphicFramePr>
          <p:cNvPr id="11272" name="Object 51"/>
          <p:cNvGraphicFramePr>
            <a:graphicFrameLocks noChangeAspect="1"/>
          </p:cNvGraphicFramePr>
          <p:nvPr/>
        </p:nvGraphicFramePr>
        <p:xfrm>
          <a:off x="2270125" y="2514600"/>
          <a:ext cx="174625" cy="292100"/>
        </p:xfrm>
        <a:graphic>
          <a:graphicData uri="http://schemas.openxmlformats.org/presentationml/2006/ole">
            <p:oleObj spid="_x0000_s969736" name="Equation" r:id="rId9" imgW="177480" imgH="228600" progId="Equation.3">
              <p:embed/>
            </p:oleObj>
          </a:graphicData>
        </a:graphic>
      </p:graphicFrame>
      <p:graphicFrame>
        <p:nvGraphicFramePr>
          <p:cNvPr id="11273" name="Object 54"/>
          <p:cNvGraphicFramePr>
            <a:graphicFrameLocks noChangeAspect="1"/>
          </p:cNvGraphicFramePr>
          <p:nvPr/>
        </p:nvGraphicFramePr>
        <p:xfrm>
          <a:off x="2428875" y="2517775"/>
          <a:ext cx="217488" cy="301625"/>
        </p:xfrm>
        <a:graphic>
          <a:graphicData uri="http://schemas.openxmlformats.org/presentationml/2006/ole">
            <p:oleObj spid="_x0000_s969737" name="Equation" r:id="rId10" imgW="164880" imgH="228600" progId="Equation.3">
              <p:embed/>
            </p:oleObj>
          </a:graphicData>
        </a:graphic>
      </p:graphicFrame>
      <p:graphicFrame>
        <p:nvGraphicFramePr>
          <p:cNvPr id="11274" name="Object 64"/>
          <p:cNvGraphicFramePr>
            <a:graphicFrameLocks noChangeAspect="1"/>
          </p:cNvGraphicFramePr>
          <p:nvPr/>
        </p:nvGraphicFramePr>
        <p:xfrm>
          <a:off x="5029200" y="2438400"/>
          <a:ext cx="246063" cy="368300"/>
        </p:xfrm>
        <a:graphic>
          <a:graphicData uri="http://schemas.openxmlformats.org/presentationml/2006/ole">
            <p:oleObj spid="_x0000_s969738" name="Equation" r:id="rId11" imgW="152280" imgH="228600" progId="Equation.3">
              <p:embed/>
            </p:oleObj>
          </a:graphicData>
        </a:graphic>
      </p:graphicFrame>
      <p:graphicFrame>
        <p:nvGraphicFramePr>
          <p:cNvPr id="11275" name="Object 65"/>
          <p:cNvGraphicFramePr>
            <a:graphicFrameLocks noChangeAspect="1"/>
          </p:cNvGraphicFramePr>
          <p:nvPr/>
        </p:nvGraphicFramePr>
        <p:xfrm>
          <a:off x="8534400" y="2438400"/>
          <a:ext cx="287338" cy="368300"/>
        </p:xfrm>
        <a:graphic>
          <a:graphicData uri="http://schemas.openxmlformats.org/presentationml/2006/ole">
            <p:oleObj spid="_x0000_s969739" name="Equation" r:id="rId12" imgW="177480" imgH="228600" progId="Equation.3">
              <p:embed/>
            </p:oleObj>
          </a:graphicData>
        </a:graphic>
      </p:graphicFrame>
      <p:sp>
        <p:nvSpPr>
          <p:cNvPr id="11279" name="Text Box 70"/>
          <p:cNvSpPr txBox="1">
            <a:spLocks noChangeArrowheads="1"/>
          </p:cNvSpPr>
          <p:nvPr/>
        </p:nvSpPr>
        <p:spPr bwMode="auto">
          <a:xfrm>
            <a:off x="5181600" y="2438400"/>
            <a:ext cx="3276600" cy="304800"/>
          </a:xfrm>
          <a:prstGeom prst="rect">
            <a:avLst/>
          </a:prstGeom>
          <a:noFill/>
          <a:ln w="9525" algn="ctr">
            <a:noFill/>
            <a:miter lim="800000"/>
            <a:headEnd/>
            <a:tailEnd/>
          </a:ln>
        </p:spPr>
        <p:txBody>
          <a:bodyPr>
            <a:spAutoFit/>
          </a:bodyPr>
          <a:lstStyle/>
          <a:p>
            <a:pPr algn="ctr" eaLnBrk="0" hangingPunct="0">
              <a:spcBef>
                <a:spcPct val="50000"/>
              </a:spcBef>
            </a:pPr>
            <a:r>
              <a:rPr lang="en-US"/>
              <a:t>…………………………………………………..….</a:t>
            </a:r>
          </a:p>
        </p:txBody>
      </p:sp>
      <p:sp>
        <p:nvSpPr>
          <p:cNvPr id="11280" name="Text Box 71"/>
          <p:cNvSpPr txBox="1">
            <a:spLocks noChangeArrowheads="1"/>
          </p:cNvSpPr>
          <p:nvPr/>
        </p:nvSpPr>
        <p:spPr bwMode="auto">
          <a:xfrm>
            <a:off x="2590800" y="2438400"/>
            <a:ext cx="2514600" cy="304800"/>
          </a:xfrm>
          <a:prstGeom prst="rect">
            <a:avLst/>
          </a:prstGeom>
          <a:noFill/>
          <a:ln w="9525" algn="ctr">
            <a:noFill/>
            <a:miter lim="800000"/>
            <a:headEnd/>
            <a:tailEnd/>
          </a:ln>
        </p:spPr>
        <p:txBody>
          <a:bodyPr>
            <a:spAutoFit/>
          </a:bodyPr>
          <a:lstStyle/>
          <a:p>
            <a:pPr algn="ctr" eaLnBrk="0" hangingPunct="0">
              <a:spcBef>
                <a:spcPct val="50000"/>
              </a:spcBef>
            </a:pPr>
            <a:r>
              <a:rPr lang="en-US"/>
              <a:t>…….…………………………..……</a:t>
            </a:r>
          </a:p>
        </p:txBody>
      </p:sp>
      <p:sp>
        <p:nvSpPr>
          <p:cNvPr id="11281" name="Text Box 82"/>
          <p:cNvSpPr txBox="1">
            <a:spLocks noChangeArrowheads="1"/>
          </p:cNvSpPr>
          <p:nvPr/>
        </p:nvSpPr>
        <p:spPr bwMode="auto">
          <a:xfrm>
            <a:off x="914400" y="2971800"/>
            <a:ext cx="381000" cy="304800"/>
          </a:xfrm>
          <a:prstGeom prst="rect">
            <a:avLst/>
          </a:prstGeom>
          <a:noFill/>
          <a:ln w="9525" algn="ctr">
            <a:noFill/>
            <a:miter lim="800000"/>
            <a:headEnd/>
            <a:tailEnd/>
          </a:ln>
        </p:spPr>
        <p:txBody>
          <a:bodyPr>
            <a:spAutoFit/>
          </a:bodyPr>
          <a:lstStyle/>
          <a:p>
            <a:pPr algn="ctr" eaLnBrk="0" hangingPunct="0">
              <a:spcBef>
                <a:spcPct val="50000"/>
              </a:spcBef>
            </a:pPr>
            <a:r>
              <a:rPr lang="en-US" i="1"/>
              <a:t>k</a:t>
            </a:r>
          </a:p>
        </p:txBody>
      </p:sp>
      <p:sp>
        <p:nvSpPr>
          <p:cNvPr id="11282" name="Text Box 83"/>
          <p:cNvSpPr txBox="1">
            <a:spLocks noChangeArrowheads="1"/>
          </p:cNvSpPr>
          <p:nvPr/>
        </p:nvSpPr>
        <p:spPr bwMode="auto">
          <a:xfrm>
            <a:off x="914400" y="3733800"/>
            <a:ext cx="381000" cy="304800"/>
          </a:xfrm>
          <a:prstGeom prst="rect">
            <a:avLst/>
          </a:prstGeom>
          <a:noFill/>
          <a:ln w="9525" algn="ctr">
            <a:noFill/>
            <a:miter lim="800000"/>
            <a:headEnd/>
            <a:tailEnd/>
          </a:ln>
        </p:spPr>
        <p:txBody>
          <a:bodyPr>
            <a:spAutoFit/>
          </a:bodyPr>
          <a:lstStyle/>
          <a:p>
            <a:pPr algn="ctr" eaLnBrk="0" hangingPunct="0">
              <a:spcBef>
                <a:spcPct val="50000"/>
              </a:spcBef>
            </a:pPr>
            <a:r>
              <a:rPr lang="en-US" i="1"/>
              <a:t>l</a:t>
            </a:r>
          </a:p>
        </p:txBody>
      </p:sp>
      <p:graphicFrame>
        <p:nvGraphicFramePr>
          <p:cNvPr id="264205" name="Object 13"/>
          <p:cNvGraphicFramePr>
            <a:graphicFrameLocks noChangeAspect="1"/>
          </p:cNvGraphicFramePr>
          <p:nvPr/>
        </p:nvGraphicFramePr>
        <p:xfrm>
          <a:off x="2971800" y="6019800"/>
          <a:ext cx="1562100" cy="631825"/>
        </p:xfrm>
        <a:graphic>
          <a:graphicData uri="http://schemas.openxmlformats.org/presentationml/2006/ole">
            <p:oleObj spid="_x0000_s969740" name="Equation" r:id="rId13" imgW="533160" imgH="215640" progId="Equation.3">
              <p:embed/>
            </p:oleObj>
          </a:graphicData>
        </a:graphic>
      </p:graphicFrame>
      <p:graphicFrame>
        <p:nvGraphicFramePr>
          <p:cNvPr id="264204" name="Object 12"/>
          <p:cNvGraphicFramePr>
            <a:graphicFrameLocks noChangeAspect="1"/>
          </p:cNvGraphicFramePr>
          <p:nvPr/>
        </p:nvGraphicFramePr>
        <p:xfrm>
          <a:off x="5105400" y="6019800"/>
          <a:ext cx="1608138" cy="635000"/>
        </p:xfrm>
        <a:graphic>
          <a:graphicData uri="http://schemas.openxmlformats.org/presentationml/2006/ole">
            <p:oleObj spid="_x0000_s969741" name="Equation" r:id="rId14" imgW="596880" imgH="215640" progId="Equation.3">
              <p:embed/>
            </p:oleObj>
          </a:graphicData>
        </a:graphic>
      </p:graphicFrame>
      <p:sp>
        <p:nvSpPr>
          <p:cNvPr id="11283" name="Rectangle 9"/>
          <p:cNvSpPr>
            <a:spLocks noChangeArrowheads="1"/>
          </p:cNvSpPr>
          <p:nvPr/>
        </p:nvSpPr>
        <p:spPr bwMode="auto">
          <a:xfrm>
            <a:off x="1371600" y="2819400"/>
            <a:ext cx="7467600" cy="609600"/>
          </a:xfrm>
          <a:prstGeom prst="rect">
            <a:avLst/>
          </a:prstGeom>
          <a:solidFill>
            <a:schemeClr val="accent1">
              <a:alpha val="20000"/>
            </a:schemeClr>
          </a:solidFill>
          <a:ln w="9525" algn="ctr">
            <a:solidFill>
              <a:schemeClr val="tx1"/>
            </a:solidFill>
            <a:miter lim="800000"/>
            <a:headEnd/>
            <a:tailEnd/>
          </a:ln>
        </p:spPr>
        <p:txBody>
          <a:bodyPr wrap="none" anchor="ctr"/>
          <a:lstStyle/>
          <a:p>
            <a:pPr eaLnBrk="0" hangingPunct="0"/>
            <a:r>
              <a:rPr lang="en-US">
                <a:solidFill>
                  <a:srgbClr val="595959"/>
                </a:solidFill>
              </a:rPr>
              <a:t>???????????????????????????????????????????????????????????????????????????????????????</a:t>
            </a:r>
          </a:p>
        </p:txBody>
      </p:sp>
      <p:sp>
        <p:nvSpPr>
          <p:cNvPr id="11284" name="Rectangle 10"/>
          <p:cNvSpPr>
            <a:spLocks noChangeArrowheads="1"/>
          </p:cNvSpPr>
          <p:nvPr/>
        </p:nvSpPr>
        <p:spPr bwMode="auto">
          <a:xfrm>
            <a:off x="1371600" y="3657600"/>
            <a:ext cx="7467600" cy="609600"/>
          </a:xfrm>
          <a:prstGeom prst="rect">
            <a:avLst/>
          </a:prstGeom>
          <a:solidFill>
            <a:schemeClr val="accent1">
              <a:alpha val="20000"/>
            </a:schemeClr>
          </a:solidFill>
          <a:ln w="9525" algn="ctr">
            <a:solidFill>
              <a:schemeClr val="tx1"/>
            </a:solidFill>
            <a:miter lim="800000"/>
            <a:headEnd/>
            <a:tailEnd/>
          </a:ln>
        </p:spPr>
        <p:txBody>
          <a:bodyPr wrap="none" anchor="ctr"/>
          <a:lstStyle/>
          <a:p>
            <a:pPr eaLnBrk="0" hangingPunct="0"/>
            <a:r>
              <a:rPr lang="en-US">
                <a:solidFill>
                  <a:srgbClr val="595959"/>
                </a:solidFill>
              </a:rPr>
              <a:t>???????????????????????????????????????????????????????????????????????????????????????</a:t>
            </a:r>
          </a:p>
        </p:txBody>
      </p:sp>
      <p:graphicFrame>
        <p:nvGraphicFramePr>
          <p:cNvPr id="11278" name="Object 22"/>
          <p:cNvGraphicFramePr>
            <a:graphicFrameLocks noChangeAspect="1"/>
          </p:cNvGraphicFramePr>
          <p:nvPr/>
        </p:nvGraphicFramePr>
        <p:xfrm>
          <a:off x="2057400" y="1752600"/>
          <a:ext cx="4876800" cy="760413"/>
        </p:xfrm>
        <a:graphic>
          <a:graphicData uri="http://schemas.openxmlformats.org/presentationml/2006/ole">
            <p:oleObj spid="_x0000_s969742" name="Equation" r:id="rId15" imgW="2654280" imgH="444240" progId="Equation.3">
              <p:embed/>
            </p:oleObj>
          </a:graphicData>
        </a:graphic>
      </p:graphicFrame>
      <p:sp>
        <p:nvSpPr>
          <p:cNvPr id="11285" name="Rectangle 7"/>
          <p:cNvSpPr>
            <a:spLocks noChangeArrowheads="1"/>
          </p:cNvSpPr>
          <p:nvPr/>
        </p:nvSpPr>
        <p:spPr bwMode="auto">
          <a:xfrm>
            <a:off x="0" y="214313"/>
            <a:ext cx="9144000" cy="623887"/>
          </a:xfrm>
          <a:prstGeom prst="rect">
            <a:avLst/>
          </a:prstGeom>
          <a:noFill/>
          <a:ln w="9525">
            <a:noFill/>
            <a:miter lim="800000"/>
            <a:headEnd/>
            <a:tailEnd/>
          </a:ln>
        </p:spPr>
        <p:txBody>
          <a:bodyPr anchor="b"/>
          <a:lstStyle/>
          <a:p>
            <a:pPr eaLnBrk="0" hangingPunct="0"/>
            <a:r>
              <a:rPr lang="en-US" sz="4000">
                <a:solidFill>
                  <a:schemeClr val="tx2"/>
                </a:solidFill>
              </a:rPr>
              <a:t>Window-based local ancestry inference</a:t>
            </a:r>
          </a:p>
        </p:txBody>
      </p:sp>
      <p:sp>
        <p:nvSpPr>
          <p:cNvPr id="11286" name="Line 23">
            <a:hlinkClick r:id="rId16" action="ppaction://hlinksldjump"/>
          </p:cNvPr>
          <p:cNvSpPr>
            <a:spLocks noChangeShapeType="1"/>
          </p:cNvSpPr>
          <p:nvPr/>
        </p:nvSpPr>
        <p:spPr bwMode="auto">
          <a:xfrm flipV="1">
            <a:off x="8839200" y="6096000"/>
            <a:ext cx="0" cy="228600"/>
          </a:xfrm>
          <a:prstGeom prst="line">
            <a:avLst/>
          </a:prstGeom>
          <a:noFill/>
          <a:ln w="9525">
            <a:solidFill>
              <a:schemeClr val="tx1"/>
            </a:solidFill>
            <a:round/>
            <a:headEnd/>
            <a:tailEnd type="triangle" w="med" len="med"/>
          </a:ln>
        </p:spPr>
        <p:txBody>
          <a:bodyPr/>
          <a:lstStyle/>
          <a:p>
            <a:endParaRPr lang="en-US"/>
          </a:p>
        </p:txBody>
      </p:sp>
      <p:sp>
        <p:nvSpPr>
          <p:cNvPr id="23" name="Slide Number Placeholder 22"/>
          <p:cNvSpPr>
            <a:spLocks noGrp="1"/>
          </p:cNvSpPr>
          <p:nvPr>
            <p:ph type="sldNum" sz="quarter" idx="12"/>
          </p:nvPr>
        </p:nvSpPr>
        <p:spPr/>
        <p:txBody>
          <a:bodyPr/>
          <a:lstStyle/>
          <a:p>
            <a:pPr>
              <a:defRPr/>
            </a:pPr>
            <a:fld id="{193C4F32-5F53-4DA8-A041-9089F3E61399}" type="slidenum">
              <a:rPr lang="en-US" smtClean="0"/>
              <a:pPr>
                <a:defRPr/>
              </a:pPr>
              <a:t>93</a:t>
            </a:fld>
            <a:endParaRPr lang="en-US"/>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06" name="Rectangle 10"/>
          <p:cNvSpPr>
            <a:spLocks noChangeArrowheads="1"/>
          </p:cNvSpPr>
          <p:nvPr/>
        </p:nvSpPr>
        <p:spPr bwMode="auto">
          <a:xfrm>
            <a:off x="1371600" y="3657600"/>
            <a:ext cx="1447800" cy="609600"/>
          </a:xfrm>
          <a:prstGeom prst="rect">
            <a:avLst/>
          </a:prstGeom>
          <a:solidFill>
            <a:srgbClr val="00FF00"/>
          </a:solidFill>
          <a:ln w="9525" algn="ctr">
            <a:solidFill>
              <a:schemeClr val="tx1"/>
            </a:solidFill>
            <a:miter lim="800000"/>
            <a:headEnd/>
            <a:tailEnd/>
          </a:ln>
        </p:spPr>
        <p:txBody>
          <a:bodyPr wrap="none" anchor="ctr"/>
          <a:lstStyle/>
          <a:p>
            <a:pPr eaLnBrk="0" hangingPunct="0"/>
            <a:endParaRPr lang="en-US">
              <a:solidFill>
                <a:srgbClr val="595959"/>
              </a:solidFill>
            </a:endParaRPr>
          </a:p>
        </p:txBody>
      </p:sp>
      <p:sp>
        <p:nvSpPr>
          <p:cNvPr id="12307" name="Rectangle 10"/>
          <p:cNvSpPr>
            <a:spLocks noChangeArrowheads="1"/>
          </p:cNvSpPr>
          <p:nvPr/>
        </p:nvSpPr>
        <p:spPr bwMode="auto">
          <a:xfrm>
            <a:off x="1371600" y="2819400"/>
            <a:ext cx="1447800" cy="609600"/>
          </a:xfrm>
          <a:prstGeom prst="rect">
            <a:avLst/>
          </a:prstGeom>
          <a:solidFill>
            <a:srgbClr val="00FF00"/>
          </a:solidFill>
          <a:ln w="9525" algn="ctr">
            <a:solidFill>
              <a:schemeClr val="tx1"/>
            </a:solidFill>
            <a:miter lim="800000"/>
            <a:headEnd/>
            <a:tailEnd/>
          </a:ln>
        </p:spPr>
        <p:txBody>
          <a:bodyPr wrap="none" anchor="ctr"/>
          <a:lstStyle/>
          <a:p>
            <a:pPr eaLnBrk="0" hangingPunct="0"/>
            <a:endParaRPr lang="en-US">
              <a:solidFill>
                <a:srgbClr val="595959"/>
              </a:solidFill>
            </a:endParaRPr>
          </a:p>
        </p:txBody>
      </p:sp>
      <p:sp>
        <p:nvSpPr>
          <p:cNvPr id="12308" name="Rectangle 10"/>
          <p:cNvSpPr>
            <a:spLocks noChangeArrowheads="1"/>
          </p:cNvSpPr>
          <p:nvPr/>
        </p:nvSpPr>
        <p:spPr bwMode="auto">
          <a:xfrm>
            <a:off x="1371600" y="3657600"/>
            <a:ext cx="7467600" cy="609600"/>
          </a:xfrm>
          <a:prstGeom prst="rect">
            <a:avLst/>
          </a:prstGeom>
          <a:solidFill>
            <a:schemeClr val="accent1">
              <a:alpha val="20000"/>
            </a:schemeClr>
          </a:solidFill>
          <a:ln w="9525" algn="ctr">
            <a:solidFill>
              <a:schemeClr val="tx1"/>
            </a:solidFill>
            <a:miter lim="800000"/>
            <a:headEnd/>
            <a:tailEnd/>
          </a:ln>
        </p:spPr>
        <p:txBody>
          <a:bodyPr wrap="none" anchor="ctr"/>
          <a:lstStyle/>
          <a:p>
            <a:pPr eaLnBrk="0" hangingPunct="0"/>
            <a:r>
              <a:rPr lang="en-US" b="1">
                <a:solidFill>
                  <a:srgbClr val="00CC00"/>
                </a:solidFill>
              </a:rPr>
              <a:t> </a:t>
            </a:r>
            <a:r>
              <a:rPr lang="en-US">
                <a:solidFill>
                  <a:srgbClr val="595959"/>
                </a:solidFill>
              </a:rPr>
              <a:t>??????????????????????????????????????????????????????????????????????????????????????</a:t>
            </a:r>
          </a:p>
        </p:txBody>
      </p:sp>
      <p:graphicFrame>
        <p:nvGraphicFramePr>
          <p:cNvPr id="12290" name="Object 52"/>
          <p:cNvGraphicFramePr>
            <a:graphicFrameLocks noChangeAspect="1"/>
          </p:cNvGraphicFramePr>
          <p:nvPr/>
        </p:nvGraphicFramePr>
        <p:xfrm>
          <a:off x="2133600" y="2514600"/>
          <a:ext cx="161925" cy="292100"/>
        </p:xfrm>
        <a:graphic>
          <a:graphicData uri="http://schemas.openxmlformats.org/presentationml/2006/ole">
            <p:oleObj spid="_x0000_s970754" name="Equation" r:id="rId3" imgW="164880" imgH="228600" progId="Equation.3">
              <p:embed/>
            </p:oleObj>
          </a:graphicData>
        </a:graphic>
      </p:graphicFrame>
      <p:graphicFrame>
        <p:nvGraphicFramePr>
          <p:cNvPr id="12291" name="Object 50"/>
          <p:cNvGraphicFramePr>
            <a:graphicFrameLocks noChangeAspect="1"/>
          </p:cNvGraphicFramePr>
          <p:nvPr/>
        </p:nvGraphicFramePr>
        <p:xfrm>
          <a:off x="1828800" y="2514600"/>
          <a:ext cx="177800" cy="280988"/>
        </p:xfrm>
        <a:graphic>
          <a:graphicData uri="http://schemas.openxmlformats.org/presentationml/2006/ole">
            <p:oleObj spid="_x0000_s970755" name="Equation" r:id="rId4" imgW="177480" imgH="215640" progId="Equation.3">
              <p:embed/>
            </p:oleObj>
          </a:graphicData>
        </a:graphic>
      </p:graphicFrame>
      <p:graphicFrame>
        <p:nvGraphicFramePr>
          <p:cNvPr id="12292" name="Object 46"/>
          <p:cNvGraphicFramePr>
            <a:graphicFrameLocks noChangeAspect="1"/>
          </p:cNvGraphicFramePr>
          <p:nvPr/>
        </p:nvGraphicFramePr>
        <p:xfrm>
          <a:off x="1371600" y="2519363"/>
          <a:ext cx="150813" cy="276225"/>
        </p:xfrm>
        <a:graphic>
          <a:graphicData uri="http://schemas.openxmlformats.org/presentationml/2006/ole">
            <p:oleObj spid="_x0000_s970756" name="Equation" r:id="rId5" imgW="152280" imgH="215640" progId="Equation.3">
              <p:embed/>
            </p:oleObj>
          </a:graphicData>
        </a:graphic>
      </p:graphicFrame>
      <p:graphicFrame>
        <p:nvGraphicFramePr>
          <p:cNvPr id="12293" name="Object 47"/>
          <p:cNvGraphicFramePr>
            <a:graphicFrameLocks noChangeAspect="1"/>
          </p:cNvGraphicFramePr>
          <p:nvPr/>
        </p:nvGraphicFramePr>
        <p:xfrm>
          <a:off x="1508125" y="2519363"/>
          <a:ext cx="174625" cy="276225"/>
        </p:xfrm>
        <a:graphic>
          <a:graphicData uri="http://schemas.openxmlformats.org/presentationml/2006/ole">
            <p:oleObj spid="_x0000_s970757" name="Equation" r:id="rId6" imgW="177480" imgH="215640" progId="Equation.3">
              <p:embed/>
            </p:oleObj>
          </a:graphicData>
        </a:graphic>
      </p:graphicFrame>
      <p:graphicFrame>
        <p:nvGraphicFramePr>
          <p:cNvPr id="12294" name="Object 48"/>
          <p:cNvGraphicFramePr>
            <a:graphicFrameLocks noChangeAspect="1"/>
          </p:cNvGraphicFramePr>
          <p:nvPr/>
        </p:nvGraphicFramePr>
        <p:xfrm>
          <a:off x="1668463" y="2514600"/>
          <a:ext cx="161925" cy="292100"/>
        </p:xfrm>
        <a:graphic>
          <a:graphicData uri="http://schemas.openxmlformats.org/presentationml/2006/ole">
            <p:oleObj spid="_x0000_s970758" name="Equation" r:id="rId7" imgW="164880" imgH="228600" progId="Equation.3">
              <p:embed/>
            </p:oleObj>
          </a:graphicData>
        </a:graphic>
      </p:graphicFrame>
      <p:graphicFrame>
        <p:nvGraphicFramePr>
          <p:cNvPr id="12295" name="Object 49"/>
          <p:cNvGraphicFramePr>
            <a:graphicFrameLocks noChangeAspect="1"/>
          </p:cNvGraphicFramePr>
          <p:nvPr/>
        </p:nvGraphicFramePr>
        <p:xfrm>
          <a:off x="1973263" y="2514600"/>
          <a:ext cx="161925" cy="292100"/>
        </p:xfrm>
        <a:graphic>
          <a:graphicData uri="http://schemas.openxmlformats.org/presentationml/2006/ole">
            <p:oleObj spid="_x0000_s970759" name="Equation" r:id="rId8" imgW="164880" imgH="228600" progId="Equation.3">
              <p:embed/>
            </p:oleObj>
          </a:graphicData>
        </a:graphic>
      </p:graphicFrame>
      <p:graphicFrame>
        <p:nvGraphicFramePr>
          <p:cNvPr id="12296" name="Object 51"/>
          <p:cNvGraphicFramePr>
            <a:graphicFrameLocks noChangeAspect="1"/>
          </p:cNvGraphicFramePr>
          <p:nvPr/>
        </p:nvGraphicFramePr>
        <p:xfrm>
          <a:off x="2270125" y="2514600"/>
          <a:ext cx="174625" cy="292100"/>
        </p:xfrm>
        <a:graphic>
          <a:graphicData uri="http://schemas.openxmlformats.org/presentationml/2006/ole">
            <p:oleObj spid="_x0000_s970760" name="Equation" r:id="rId9" imgW="177480" imgH="228600" progId="Equation.3">
              <p:embed/>
            </p:oleObj>
          </a:graphicData>
        </a:graphic>
      </p:graphicFrame>
      <p:graphicFrame>
        <p:nvGraphicFramePr>
          <p:cNvPr id="12297" name="Object 54"/>
          <p:cNvGraphicFramePr>
            <a:graphicFrameLocks noChangeAspect="1"/>
          </p:cNvGraphicFramePr>
          <p:nvPr/>
        </p:nvGraphicFramePr>
        <p:xfrm>
          <a:off x="2428875" y="2517775"/>
          <a:ext cx="217488" cy="301625"/>
        </p:xfrm>
        <a:graphic>
          <a:graphicData uri="http://schemas.openxmlformats.org/presentationml/2006/ole">
            <p:oleObj spid="_x0000_s970761" name="Equation" r:id="rId10" imgW="164880" imgH="228600" progId="Equation.3">
              <p:embed/>
            </p:oleObj>
          </a:graphicData>
        </a:graphic>
      </p:graphicFrame>
      <p:graphicFrame>
        <p:nvGraphicFramePr>
          <p:cNvPr id="12298" name="Object 64"/>
          <p:cNvGraphicFramePr>
            <a:graphicFrameLocks noChangeAspect="1"/>
          </p:cNvGraphicFramePr>
          <p:nvPr/>
        </p:nvGraphicFramePr>
        <p:xfrm>
          <a:off x="5029200" y="2438400"/>
          <a:ext cx="246063" cy="368300"/>
        </p:xfrm>
        <a:graphic>
          <a:graphicData uri="http://schemas.openxmlformats.org/presentationml/2006/ole">
            <p:oleObj spid="_x0000_s970762" name="Equation" r:id="rId11" imgW="152280" imgH="228600" progId="Equation.3">
              <p:embed/>
            </p:oleObj>
          </a:graphicData>
        </a:graphic>
      </p:graphicFrame>
      <p:graphicFrame>
        <p:nvGraphicFramePr>
          <p:cNvPr id="12299" name="Object 65"/>
          <p:cNvGraphicFramePr>
            <a:graphicFrameLocks noChangeAspect="1"/>
          </p:cNvGraphicFramePr>
          <p:nvPr/>
        </p:nvGraphicFramePr>
        <p:xfrm>
          <a:off x="8534400" y="2438400"/>
          <a:ext cx="287338" cy="368300"/>
        </p:xfrm>
        <a:graphic>
          <a:graphicData uri="http://schemas.openxmlformats.org/presentationml/2006/ole">
            <p:oleObj spid="_x0000_s970763" name="Equation" r:id="rId12" imgW="177480" imgH="228600" progId="Equation.3">
              <p:embed/>
            </p:oleObj>
          </a:graphicData>
        </a:graphic>
      </p:graphicFrame>
      <p:sp>
        <p:nvSpPr>
          <p:cNvPr id="12309" name="Text Box 70"/>
          <p:cNvSpPr txBox="1">
            <a:spLocks noChangeArrowheads="1"/>
          </p:cNvSpPr>
          <p:nvPr/>
        </p:nvSpPr>
        <p:spPr bwMode="auto">
          <a:xfrm>
            <a:off x="5181600" y="2438400"/>
            <a:ext cx="3276600" cy="304800"/>
          </a:xfrm>
          <a:prstGeom prst="rect">
            <a:avLst/>
          </a:prstGeom>
          <a:noFill/>
          <a:ln w="9525" algn="ctr">
            <a:noFill/>
            <a:miter lim="800000"/>
            <a:headEnd/>
            <a:tailEnd/>
          </a:ln>
        </p:spPr>
        <p:txBody>
          <a:bodyPr>
            <a:spAutoFit/>
          </a:bodyPr>
          <a:lstStyle/>
          <a:p>
            <a:pPr algn="ctr" eaLnBrk="0" hangingPunct="0">
              <a:spcBef>
                <a:spcPct val="50000"/>
              </a:spcBef>
            </a:pPr>
            <a:r>
              <a:rPr lang="en-US"/>
              <a:t>…………………………………………………..….</a:t>
            </a:r>
          </a:p>
        </p:txBody>
      </p:sp>
      <p:sp>
        <p:nvSpPr>
          <p:cNvPr id="12310" name="Text Box 71"/>
          <p:cNvSpPr txBox="1">
            <a:spLocks noChangeArrowheads="1"/>
          </p:cNvSpPr>
          <p:nvPr/>
        </p:nvSpPr>
        <p:spPr bwMode="auto">
          <a:xfrm>
            <a:off x="2590800" y="2438400"/>
            <a:ext cx="2514600" cy="304800"/>
          </a:xfrm>
          <a:prstGeom prst="rect">
            <a:avLst/>
          </a:prstGeom>
          <a:noFill/>
          <a:ln w="9525" algn="ctr">
            <a:noFill/>
            <a:miter lim="800000"/>
            <a:headEnd/>
            <a:tailEnd/>
          </a:ln>
        </p:spPr>
        <p:txBody>
          <a:bodyPr>
            <a:spAutoFit/>
          </a:bodyPr>
          <a:lstStyle/>
          <a:p>
            <a:pPr algn="ctr" eaLnBrk="0" hangingPunct="0">
              <a:spcBef>
                <a:spcPct val="50000"/>
              </a:spcBef>
            </a:pPr>
            <a:r>
              <a:rPr lang="en-US"/>
              <a:t>…….…………………………..……</a:t>
            </a:r>
          </a:p>
        </p:txBody>
      </p:sp>
      <p:sp>
        <p:nvSpPr>
          <p:cNvPr id="12311" name="Text Box 82"/>
          <p:cNvSpPr txBox="1">
            <a:spLocks noChangeArrowheads="1"/>
          </p:cNvSpPr>
          <p:nvPr/>
        </p:nvSpPr>
        <p:spPr bwMode="auto">
          <a:xfrm>
            <a:off x="914400" y="2971800"/>
            <a:ext cx="381000" cy="304800"/>
          </a:xfrm>
          <a:prstGeom prst="rect">
            <a:avLst/>
          </a:prstGeom>
          <a:noFill/>
          <a:ln w="9525" algn="ctr">
            <a:noFill/>
            <a:miter lim="800000"/>
            <a:headEnd/>
            <a:tailEnd/>
          </a:ln>
        </p:spPr>
        <p:txBody>
          <a:bodyPr>
            <a:spAutoFit/>
          </a:bodyPr>
          <a:lstStyle/>
          <a:p>
            <a:pPr algn="ctr" eaLnBrk="0" hangingPunct="0">
              <a:spcBef>
                <a:spcPct val="50000"/>
              </a:spcBef>
            </a:pPr>
            <a:r>
              <a:rPr lang="en-US" i="1"/>
              <a:t>k</a:t>
            </a:r>
          </a:p>
        </p:txBody>
      </p:sp>
      <p:sp>
        <p:nvSpPr>
          <p:cNvPr id="12312" name="Text Box 83"/>
          <p:cNvSpPr txBox="1">
            <a:spLocks noChangeArrowheads="1"/>
          </p:cNvSpPr>
          <p:nvPr/>
        </p:nvSpPr>
        <p:spPr bwMode="auto">
          <a:xfrm>
            <a:off x="914400" y="3733800"/>
            <a:ext cx="381000" cy="304800"/>
          </a:xfrm>
          <a:prstGeom prst="rect">
            <a:avLst/>
          </a:prstGeom>
          <a:noFill/>
          <a:ln w="9525" algn="ctr">
            <a:noFill/>
            <a:miter lim="800000"/>
            <a:headEnd/>
            <a:tailEnd/>
          </a:ln>
        </p:spPr>
        <p:txBody>
          <a:bodyPr>
            <a:spAutoFit/>
          </a:bodyPr>
          <a:lstStyle/>
          <a:p>
            <a:pPr algn="ctr" eaLnBrk="0" hangingPunct="0">
              <a:spcBef>
                <a:spcPct val="50000"/>
              </a:spcBef>
            </a:pPr>
            <a:r>
              <a:rPr lang="en-US" i="1"/>
              <a:t>l</a:t>
            </a:r>
          </a:p>
        </p:txBody>
      </p:sp>
      <p:graphicFrame>
        <p:nvGraphicFramePr>
          <p:cNvPr id="264205" name="Object 13"/>
          <p:cNvGraphicFramePr>
            <a:graphicFrameLocks noChangeAspect="1"/>
          </p:cNvGraphicFramePr>
          <p:nvPr/>
        </p:nvGraphicFramePr>
        <p:xfrm>
          <a:off x="2971800" y="6019800"/>
          <a:ext cx="1562100" cy="631825"/>
        </p:xfrm>
        <a:graphic>
          <a:graphicData uri="http://schemas.openxmlformats.org/presentationml/2006/ole">
            <p:oleObj spid="_x0000_s970764" name="Equation" r:id="rId13" imgW="533160" imgH="215640" progId="Equation.3">
              <p:embed/>
            </p:oleObj>
          </a:graphicData>
        </a:graphic>
      </p:graphicFrame>
      <p:graphicFrame>
        <p:nvGraphicFramePr>
          <p:cNvPr id="264204" name="Object 12"/>
          <p:cNvGraphicFramePr>
            <a:graphicFrameLocks noChangeAspect="1"/>
          </p:cNvGraphicFramePr>
          <p:nvPr/>
        </p:nvGraphicFramePr>
        <p:xfrm>
          <a:off x="5105400" y="6019800"/>
          <a:ext cx="1608138" cy="635000"/>
        </p:xfrm>
        <a:graphic>
          <a:graphicData uri="http://schemas.openxmlformats.org/presentationml/2006/ole">
            <p:oleObj spid="_x0000_s970765" name="Equation" r:id="rId14" imgW="596880" imgH="215640" progId="Equation.3">
              <p:embed/>
            </p:oleObj>
          </a:graphicData>
        </a:graphic>
      </p:graphicFrame>
      <p:sp>
        <p:nvSpPr>
          <p:cNvPr id="12313" name="Rectangle 9"/>
          <p:cNvSpPr>
            <a:spLocks noChangeArrowheads="1"/>
          </p:cNvSpPr>
          <p:nvPr/>
        </p:nvSpPr>
        <p:spPr bwMode="auto">
          <a:xfrm>
            <a:off x="1371600" y="2819400"/>
            <a:ext cx="7467600" cy="609600"/>
          </a:xfrm>
          <a:prstGeom prst="rect">
            <a:avLst/>
          </a:prstGeom>
          <a:solidFill>
            <a:schemeClr val="accent1">
              <a:alpha val="20000"/>
            </a:schemeClr>
          </a:solidFill>
          <a:ln w="9525" algn="ctr">
            <a:solidFill>
              <a:schemeClr val="tx1"/>
            </a:solidFill>
            <a:miter lim="800000"/>
            <a:headEnd/>
            <a:tailEnd/>
          </a:ln>
        </p:spPr>
        <p:txBody>
          <a:bodyPr wrap="none" anchor="ctr"/>
          <a:lstStyle/>
          <a:p>
            <a:pPr eaLnBrk="0" hangingPunct="0"/>
            <a:r>
              <a:rPr lang="en-US" b="1">
                <a:solidFill>
                  <a:srgbClr val="00CC00"/>
                </a:solidFill>
              </a:rPr>
              <a:t> </a:t>
            </a:r>
            <a:r>
              <a:rPr lang="en-US">
                <a:solidFill>
                  <a:srgbClr val="595959"/>
                </a:solidFill>
              </a:rPr>
              <a:t>??????????????????????????????????????????????????????????????????????????????????????</a:t>
            </a:r>
          </a:p>
        </p:txBody>
      </p:sp>
      <p:graphicFrame>
        <p:nvGraphicFramePr>
          <p:cNvPr id="12302" name="Object 21"/>
          <p:cNvGraphicFramePr>
            <a:graphicFrameLocks noChangeAspect="1"/>
          </p:cNvGraphicFramePr>
          <p:nvPr/>
        </p:nvGraphicFramePr>
        <p:xfrm>
          <a:off x="2066925" y="1762125"/>
          <a:ext cx="4246563" cy="739775"/>
        </p:xfrm>
        <a:graphic>
          <a:graphicData uri="http://schemas.openxmlformats.org/presentationml/2006/ole">
            <p:oleObj spid="_x0000_s970766" name="Equation" r:id="rId15" imgW="2311200" imgH="431640" progId="Equation.3">
              <p:embed/>
            </p:oleObj>
          </a:graphicData>
        </a:graphic>
      </p:graphicFrame>
      <p:graphicFrame>
        <p:nvGraphicFramePr>
          <p:cNvPr id="12303" name="Object 22"/>
          <p:cNvGraphicFramePr>
            <a:graphicFrameLocks noChangeAspect="1"/>
          </p:cNvGraphicFramePr>
          <p:nvPr/>
        </p:nvGraphicFramePr>
        <p:xfrm>
          <a:off x="6553200" y="1905000"/>
          <a:ext cx="792163" cy="303213"/>
        </p:xfrm>
        <a:graphic>
          <a:graphicData uri="http://schemas.openxmlformats.org/presentationml/2006/ole">
            <p:oleObj spid="_x0000_s970767" name="Equation" r:id="rId16" imgW="431640" imgH="177480" progId="Equation.3">
              <p:embed/>
            </p:oleObj>
          </a:graphicData>
        </a:graphic>
      </p:graphicFrame>
      <p:graphicFrame>
        <p:nvGraphicFramePr>
          <p:cNvPr id="12304" name="Object 23"/>
          <p:cNvGraphicFramePr>
            <a:graphicFrameLocks noChangeAspect="1"/>
          </p:cNvGraphicFramePr>
          <p:nvPr/>
        </p:nvGraphicFramePr>
        <p:xfrm>
          <a:off x="7456488" y="1893888"/>
          <a:ext cx="1446212" cy="368300"/>
        </p:xfrm>
        <a:graphic>
          <a:graphicData uri="http://schemas.openxmlformats.org/presentationml/2006/ole">
            <p:oleObj spid="_x0000_s970768" name="Equation" r:id="rId17" imgW="787320" imgH="215640" progId="Equation.3">
              <p:embed/>
            </p:oleObj>
          </a:graphicData>
        </a:graphic>
      </p:graphicFrame>
      <p:graphicFrame>
        <p:nvGraphicFramePr>
          <p:cNvPr id="65560" name="Object 24"/>
          <p:cNvGraphicFramePr>
            <a:graphicFrameLocks noChangeAspect="1"/>
          </p:cNvGraphicFramePr>
          <p:nvPr/>
        </p:nvGraphicFramePr>
        <p:xfrm>
          <a:off x="2711450" y="4572000"/>
          <a:ext cx="4433888" cy="739775"/>
        </p:xfrm>
        <a:graphic>
          <a:graphicData uri="http://schemas.openxmlformats.org/presentationml/2006/ole">
            <p:oleObj spid="_x0000_s970769" name="Equation" r:id="rId18" imgW="2412720" imgH="431640" progId="Equation.3">
              <p:embed/>
            </p:oleObj>
          </a:graphicData>
        </a:graphic>
      </p:graphicFrame>
      <p:sp>
        <p:nvSpPr>
          <p:cNvPr id="65566" name="Text Box 30"/>
          <p:cNvSpPr txBox="1">
            <a:spLocks noChangeArrowheads="1"/>
          </p:cNvSpPr>
          <p:nvPr/>
        </p:nvSpPr>
        <p:spPr bwMode="auto">
          <a:xfrm>
            <a:off x="1295400" y="3810000"/>
            <a:ext cx="280988" cy="304800"/>
          </a:xfrm>
          <a:prstGeom prst="rect">
            <a:avLst/>
          </a:prstGeom>
          <a:noFill/>
          <a:ln w="9525" algn="ctr">
            <a:noFill/>
            <a:miter lim="800000"/>
            <a:headEnd/>
            <a:tailEnd/>
          </a:ln>
        </p:spPr>
        <p:txBody>
          <a:bodyPr wrap="none">
            <a:spAutoFit/>
          </a:bodyPr>
          <a:lstStyle/>
          <a:p>
            <a:pPr algn="ctr" eaLnBrk="0" hangingPunct="0"/>
            <a:r>
              <a:rPr lang="en-US"/>
              <a:t>1</a:t>
            </a:r>
          </a:p>
        </p:txBody>
      </p:sp>
      <p:sp>
        <p:nvSpPr>
          <p:cNvPr id="65567" name="Text Box 31"/>
          <p:cNvSpPr txBox="1">
            <a:spLocks noChangeArrowheads="1"/>
          </p:cNvSpPr>
          <p:nvPr/>
        </p:nvSpPr>
        <p:spPr bwMode="auto">
          <a:xfrm>
            <a:off x="1295400" y="2971800"/>
            <a:ext cx="280988" cy="304800"/>
          </a:xfrm>
          <a:prstGeom prst="rect">
            <a:avLst/>
          </a:prstGeom>
          <a:noFill/>
          <a:ln w="9525" algn="ctr">
            <a:noFill/>
            <a:miter lim="800000"/>
            <a:headEnd/>
            <a:tailEnd/>
          </a:ln>
        </p:spPr>
        <p:txBody>
          <a:bodyPr wrap="none">
            <a:spAutoFit/>
          </a:bodyPr>
          <a:lstStyle/>
          <a:p>
            <a:pPr algn="ctr" eaLnBrk="0" hangingPunct="0"/>
            <a:r>
              <a:rPr lang="en-US"/>
              <a:t>1</a:t>
            </a:r>
          </a:p>
        </p:txBody>
      </p:sp>
      <p:sp>
        <p:nvSpPr>
          <p:cNvPr id="12316" name="Rectangle 33"/>
          <p:cNvSpPr>
            <a:spLocks noChangeArrowheads="1"/>
          </p:cNvSpPr>
          <p:nvPr/>
        </p:nvSpPr>
        <p:spPr bwMode="auto">
          <a:xfrm>
            <a:off x="1371600" y="2514600"/>
            <a:ext cx="152400" cy="1752600"/>
          </a:xfrm>
          <a:prstGeom prst="rect">
            <a:avLst/>
          </a:prstGeom>
          <a:solidFill>
            <a:schemeClr val="tx1">
              <a:alpha val="20000"/>
            </a:schemeClr>
          </a:solidFill>
          <a:ln w="9525" algn="ctr">
            <a:solidFill>
              <a:schemeClr val="tx1"/>
            </a:solidFill>
            <a:miter lim="800000"/>
            <a:headEnd/>
            <a:tailEnd/>
          </a:ln>
        </p:spPr>
        <p:txBody>
          <a:bodyPr wrap="none" anchor="ctr"/>
          <a:lstStyle/>
          <a:p>
            <a:pPr algn="ctr" eaLnBrk="0" hangingPunct="0"/>
            <a:endParaRPr lang="en-US"/>
          </a:p>
        </p:txBody>
      </p:sp>
      <p:sp>
        <p:nvSpPr>
          <p:cNvPr id="12317" name="Rectangle 7"/>
          <p:cNvSpPr>
            <a:spLocks noChangeArrowheads="1"/>
          </p:cNvSpPr>
          <p:nvPr/>
        </p:nvSpPr>
        <p:spPr bwMode="auto">
          <a:xfrm>
            <a:off x="0" y="214313"/>
            <a:ext cx="9144000" cy="623887"/>
          </a:xfrm>
          <a:prstGeom prst="rect">
            <a:avLst/>
          </a:prstGeom>
          <a:noFill/>
          <a:ln w="9525">
            <a:noFill/>
            <a:miter lim="800000"/>
            <a:headEnd/>
            <a:tailEnd/>
          </a:ln>
        </p:spPr>
        <p:txBody>
          <a:bodyPr anchor="b"/>
          <a:lstStyle/>
          <a:p>
            <a:pPr eaLnBrk="0" hangingPunct="0"/>
            <a:r>
              <a:rPr lang="en-US" sz="4000">
                <a:solidFill>
                  <a:schemeClr val="tx2"/>
                </a:solidFill>
              </a:rPr>
              <a:t>Window-based local ancestry inference</a:t>
            </a:r>
          </a:p>
        </p:txBody>
      </p:sp>
      <p:sp>
        <p:nvSpPr>
          <p:cNvPr id="12318" name="Line 31">
            <a:hlinkClick r:id="rId19" action="ppaction://hlinksldjump"/>
          </p:cNvPr>
          <p:cNvSpPr>
            <a:spLocks noChangeShapeType="1"/>
          </p:cNvSpPr>
          <p:nvPr/>
        </p:nvSpPr>
        <p:spPr bwMode="auto">
          <a:xfrm flipV="1">
            <a:off x="8839200" y="6096000"/>
            <a:ext cx="0" cy="228600"/>
          </a:xfrm>
          <a:prstGeom prst="line">
            <a:avLst/>
          </a:prstGeom>
          <a:noFill/>
          <a:ln w="9525">
            <a:solidFill>
              <a:schemeClr val="tx1"/>
            </a:solidFill>
            <a:round/>
            <a:headEnd/>
            <a:tailEnd type="triangle" w="med" len="med"/>
          </a:ln>
        </p:spPr>
        <p:txBody>
          <a:bodyPr/>
          <a:lstStyle/>
          <a:p>
            <a:endParaRPr lang="en-US"/>
          </a:p>
        </p:txBody>
      </p:sp>
      <p:sp>
        <p:nvSpPr>
          <p:cNvPr id="31" name="Slide Number Placeholder 30"/>
          <p:cNvSpPr>
            <a:spLocks noGrp="1"/>
          </p:cNvSpPr>
          <p:nvPr>
            <p:ph type="sldNum" sz="quarter" idx="12"/>
          </p:nvPr>
        </p:nvSpPr>
        <p:spPr/>
        <p:txBody>
          <a:bodyPr/>
          <a:lstStyle/>
          <a:p>
            <a:pPr>
              <a:defRPr/>
            </a:pPr>
            <a:fld id="{193C4F32-5F53-4DA8-A041-9089F3E61399}" type="slidenum">
              <a:rPr lang="en-US" smtClean="0"/>
              <a:pPr>
                <a:defRPr/>
              </a:pPr>
              <a:t>94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65566"/>
                                        </p:tgtEl>
                                        <p:attrNameLst>
                                          <p:attrName>style.visibility</p:attrName>
                                        </p:attrNameLst>
                                      </p:cBhvr>
                                      <p:to>
                                        <p:strVal val="visible"/>
                                      </p:to>
                                    </p:set>
                                    <p:anim calcmode="lin" valueType="num">
                                      <p:cBhvr additive="base">
                                        <p:cTn id="7" dur="500" fill="hold"/>
                                        <p:tgtEl>
                                          <p:spTgt spid="65566"/>
                                        </p:tgtEl>
                                        <p:attrNameLst>
                                          <p:attrName>ppt_x</p:attrName>
                                        </p:attrNameLst>
                                      </p:cBhvr>
                                      <p:tavLst>
                                        <p:tav tm="0">
                                          <p:val>
                                            <p:strVal val="0-#ppt_w/2"/>
                                          </p:val>
                                        </p:tav>
                                        <p:tav tm="100000">
                                          <p:val>
                                            <p:strVal val="#ppt_x"/>
                                          </p:val>
                                        </p:tav>
                                      </p:tavLst>
                                    </p:anim>
                                    <p:anim calcmode="lin" valueType="num">
                                      <p:cBhvr additive="base">
                                        <p:cTn id="8" dur="500" fill="hold"/>
                                        <p:tgtEl>
                                          <p:spTgt spid="65566"/>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65567"/>
                                        </p:tgtEl>
                                        <p:attrNameLst>
                                          <p:attrName>style.visibility</p:attrName>
                                        </p:attrNameLst>
                                      </p:cBhvr>
                                      <p:to>
                                        <p:strVal val="visible"/>
                                      </p:to>
                                    </p:set>
                                    <p:anim calcmode="lin" valueType="num">
                                      <p:cBhvr additive="base">
                                        <p:cTn id="11" dur="500" fill="hold"/>
                                        <p:tgtEl>
                                          <p:spTgt spid="65567"/>
                                        </p:tgtEl>
                                        <p:attrNameLst>
                                          <p:attrName>ppt_x</p:attrName>
                                        </p:attrNameLst>
                                      </p:cBhvr>
                                      <p:tavLst>
                                        <p:tav tm="0">
                                          <p:val>
                                            <p:strVal val="0-#ppt_w/2"/>
                                          </p:val>
                                        </p:tav>
                                        <p:tav tm="100000">
                                          <p:val>
                                            <p:strVal val="#ppt_x"/>
                                          </p:val>
                                        </p:tav>
                                      </p:tavLst>
                                    </p:anim>
                                    <p:anim calcmode="lin" valueType="num">
                                      <p:cBhvr additive="base">
                                        <p:cTn id="12" dur="500" fill="hold"/>
                                        <p:tgtEl>
                                          <p:spTgt spid="65567"/>
                                        </p:tgtEl>
                                        <p:attrNameLst>
                                          <p:attrName>ppt_y</p:attrName>
                                        </p:attrNameLst>
                                      </p:cBhvr>
                                      <p:tavLst>
                                        <p:tav tm="0">
                                          <p:val>
                                            <p:strVal val="0-#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65560"/>
                                        </p:tgtEl>
                                        <p:attrNameLst>
                                          <p:attrName>style.visibility</p:attrName>
                                        </p:attrNameLst>
                                      </p:cBhvr>
                                      <p:to>
                                        <p:strVal val="visible"/>
                                      </p:to>
                                    </p:set>
                                    <p:anim calcmode="lin" valueType="num">
                                      <p:cBhvr additive="base">
                                        <p:cTn id="15" dur="500" fill="hold"/>
                                        <p:tgtEl>
                                          <p:spTgt spid="65560"/>
                                        </p:tgtEl>
                                        <p:attrNameLst>
                                          <p:attrName>ppt_x</p:attrName>
                                        </p:attrNameLst>
                                      </p:cBhvr>
                                      <p:tavLst>
                                        <p:tav tm="0">
                                          <p:val>
                                            <p:strVal val="0-#ppt_w/2"/>
                                          </p:val>
                                        </p:tav>
                                        <p:tav tm="100000">
                                          <p:val>
                                            <p:strVal val="#ppt_x"/>
                                          </p:val>
                                        </p:tav>
                                      </p:tavLst>
                                    </p:anim>
                                    <p:anim calcmode="lin" valueType="num">
                                      <p:cBhvr additive="base">
                                        <p:cTn id="16" dur="500" fill="hold"/>
                                        <p:tgtEl>
                                          <p:spTgt spid="655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66" grpId="0"/>
      <p:bldP spid="65567"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30" name="Rectangle 10"/>
          <p:cNvSpPr>
            <a:spLocks noChangeArrowheads="1"/>
          </p:cNvSpPr>
          <p:nvPr/>
        </p:nvSpPr>
        <p:spPr bwMode="auto">
          <a:xfrm>
            <a:off x="1371600" y="3657600"/>
            <a:ext cx="1524000" cy="609600"/>
          </a:xfrm>
          <a:prstGeom prst="rect">
            <a:avLst/>
          </a:prstGeom>
          <a:solidFill>
            <a:srgbClr val="00FF00"/>
          </a:solidFill>
          <a:ln w="9525" algn="ctr">
            <a:solidFill>
              <a:schemeClr val="tx1"/>
            </a:solidFill>
            <a:miter lim="800000"/>
            <a:headEnd/>
            <a:tailEnd/>
          </a:ln>
        </p:spPr>
        <p:txBody>
          <a:bodyPr wrap="none" anchor="ctr"/>
          <a:lstStyle/>
          <a:p>
            <a:pPr eaLnBrk="0" hangingPunct="0"/>
            <a:endParaRPr lang="en-US">
              <a:solidFill>
                <a:srgbClr val="595959"/>
              </a:solidFill>
            </a:endParaRPr>
          </a:p>
        </p:txBody>
      </p:sp>
      <p:sp>
        <p:nvSpPr>
          <p:cNvPr id="13331" name="Rectangle 10"/>
          <p:cNvSpPr>
            <a:spLocks noChangeArrowheads="1"/>
          </p:cNvSpPr>
          <p:nvPr/>
        </p:nvSpPr>
        <p:spPr bwMode="auto">
          <a:xfrm>
            <a:off x="1371600" y="2819400"/>
            <a:ext cx="1524000" cy="609600"/>
          </a:xfrm>
          <a:prstGeom prst="rect">
            <a:avLst/>
          </a:prstGeom>
          <a:solidFill>
            <a:srgbClr val="00FF00"/>
          </a:solidFill>
          <a:ln w="9525" algn="ctr">
            <a:solidFill>
              <a:schemeClr val="tx1"/>
            </a:solidFill>
            <a:miter lim="800000"/>
            <a:headEnd/>
            <a:tailEnd/>
          </a:ln>
        </p:spPr>
        <p:txBody>
          <a:bodyPr wrap="none" anchor="ctr"/>
          <a:lstStyle/>
          <a:p>
            <a:pPr eaLnBrk="0" hangingPunct="0"/>
            <a:endParaRPr lang="en-US">
              <a:solidFill>
                <a:srgbClr val="595959"/>
              </a:solidFill>
            </a:endParaRPr>
          </a:p>
        </p:txBody>
      </p:sp>
      <p:graphicFrame>
        <p:nvGraphicFramePr>
          <p:cNvPr id="13314" name="Object 52"/>
          <p:cNvGraphicFramePr>
            <a:graphicFrameLocks noChangeAspect="1"/>
          </p:cNvGraphicFramePr>
          <p:nvPr/>
        </p:nvGraphicFramePr>
        <p:xfrm>
          <a:off x="2133600" y="2514600"/>
          <a:ext cx="161925" cy="292100"/>
        </p:xfrm>
        <a:graphic>
          <a:graphicData uri="http://schemas.openxmlformats.org/presentationml/2006/ole">
            <p:oleObj spid="_x0000_s971778" name="Equation" r:id="rId3" imgW="164880" imgH="228600" progId="Equation.3">
              <p:embed/>
            </p:oleObj>
          </a:graphicData>
        </a:graphic>
      </p:graphicFrame>
      <p:graphicFrame>
        <p:nvGraphicFramePr>
          <p:cNvPr id="13315" name="Object 50"/>
          <p:cNvGraphicFramePr>
            <a:graphicFrameLocks noChangeAspect="1"/>
          </p:cNvGraphicFramePr>
          <p:nvPr/>
        </p:nvGraphicFramePr>
        <p:xfrm>
          <a:off x="1828800" y="2514600"/>
          <a:ext cx="177800" cy="280988"/>
        </p:xfrm>
        <a:graphic>
          <a:graphicData uri="http://schemas.openxmlformats.org/presentationml/2006/ole">
            <p:oleObj spid="_x0000_s971779" name="Equation" r:id="rId4" imgW="177480" imgH="215640" progId="Equation.3">
              <p:embed/>
            </p:oleObj>
          </a:graphicData>
        </a:graphic>
      </p:graphicFrame>
      <p:graphicFrame>
        <p:nvGraphicFramePr>
          <p:cNvPr id="13316" name="Object 46"/>
          <p:cNvGraphicFramePr>
            <a:graphicFrameLocks noChangeAspect="1"/>
          </p:cNvGraphicFramePr>
          <p:nvPr/>
        </p:nvGraphicFramePr>
        <p:xfrm>
          <a:off x="1371600" y="2519363"/>
          <a:ext cx="150813" cy="276225"/>
        </p:xfrm>
        <a:graphic>
          <a:graphicData uri="http://schemas.openxmlformats.org/presentationml/2006/ole">
            <p:oleObj spid="_x0000_s971780" name="Equation" r:id="rId5" imgW="152280" imgH="215640" progId="Equation.3">
              <p:embed/>
            </p:oleObj>
          </a:graphicData>
        </a:graphic>
      </p:graphicFrame>
      <p:graphicFrame>
        <p:nvGraphicFramePr>
          <p:cNvPr id="13317" name="Object 47"/>
          <p:cNvGraphicFramePr>
            <a:graphicFrameLocks noChangeAspect="1"/>
          </p:cNvGraphicFramePr>
          <p:nvPr/>
        </p:nvGraphicFramePr>
        <p:xfrm>
          <a:off x="1508125" y="2519363"/>
          <a:ext cx="174625" cy="276225"/>
        </p:xfrm>
        <a:graphic>
          <a:graphicData uri="http://schemas.openxmlformats.org/presentationml/2006/ole">
            <p:oleObj spid="_x0000_s971781" name="Equation" r:id="rId6" imgW="177480" imgH="215640" progId="Equation.3">
              <p:embed/>
            </p:oleObj>
          </a:graphicData>
        </a:graphic>
      </p:graphicFrame>
      <p:graphicFrame>
        <p:nvGraphicFramePr>
          <p:cNvPr id="13318" name="Object 48"/>
          <p:cNvGraphicFramePr>
            <a:graphicFrameLocks noChangeAspect="1"/>
          </p:cNvGraphicFramePr>
          <p:nvPr/>
        </p:nvGraphicFramePr>
        <p:xfrm>
          <a:off x="1668463" y="2514600"/>
          <a:ext cx="161925" cy="292100"/>
        </p:xfrm>
        <a:graphic>
          <a:graphicData uri="http://schemas.openxmlformats.org/presentationml/2006/ole">
            <p:oleObj spid="_x0000_s971782" name="Equation" r:id="rId7" imgW="164880" imgH="228600" progId="Equation.3">
              <p:embed/>
            </p:oleObj>
          </a:graphicData>
        </a:graphic>
      </p:graphicFrame>
      <p:graphicFrame>
        <p:nvGraphicFramePr>
          <p:cNvPr id="13319" name="Object 49"/>
          <p:cNvGraphicFramePr>
            <a:graphicFrameLocks noChangeAspect="1"/>
          </p:cNvGraphicFramePr>
          <p:nvPr/>
        </p:nvGraphicFramePr>
        <p:xfrm>
          <a:off x="1973263" y="2514600"/>
          <a:ext cx="161925" cy="292100"/>
        </p:xfrm>
        <a:graphic>
          <a:graphicData uri="http://schemas.openxmlformats.org/presentationml/2006/ole">
            <p:oleObj spid="_x0000_s971783" name="Equation" r:id="rId8" imgW="164880" imgH="228600" progId="Equation.3">
              <p:embed/>
            </p:oleObj>
          </a:graphicData>
        </a:graphic>
      </p:graphicFrame>
      <p:graphicFrame>
        <p:nvGraphicFramePr>
          <p:cNvPr id="13320" name="Object 51"/>
          <p:cNvGraphicFramePr>
            <a:graphicFrameLocks noChangeAspect="1"/>
          </p:cNvGraphicFramePr>
          <p:nvPr/>
        </p:nvGraphicFramePr>
        <p:xfrm>
          <a:off x="2270125" y="2514600"/>
          <a:ext cx="174625" cy="292100"/>
        </p:xfrm>
        <a:graphic>
          <a:graphicData uri="http://schemas.openxmlformats.org/presentationml/2006/ole">
            <p:oleObj spid="_x0000_s971784" name="Equation" r:id="rId9" imgW="177480" imgH="228600" progId="Equation.3">
              <p:embed/>
            </p:oleObj>
          </a:graphicData>
        </a:graphic>
      </p:graphicFrame>
      <p:graphicFrame>
        <p:nvGraphicFramePr>
          <p:cNvPr id="13321" name="Object 54"/>
          <p:cNvGraphicFramePr>
            <a:graphicFrameLocks noChangeAspect="1"/>
          </p:cNvGraphicFramePr>
          <p:nvPr/>
        </p:nvGraphicFramePr>
        <p:xfrm>
          <a:off x="2428875" y="2517775"/>
          <a:ext cx="217488" cy="301625"/>
        </p:xfrm>
        <a:graphic>
          <a:graphicData uri="http://schemas.openxmlformats.org/presentationml/2006/ole">
            <p:oleObj spid="_x0000_s971785" name="Equation" r:id="rId10" imgW="164880" imgH="228600" progId="Equation.3">
              <p:embed/>
            </p:oleObj>
          </a:graphicData>
        </a:graphic>
      </p:graphicFrame>
      <p:graphicFrame>
        <p:nvGraphicFramePr>
          <p:cNvPr id="13322" name="Object 64"/>
          <p:cNvGraphicFramePr>
            <a:graphicFrameLocks noChangeAspect="1"/>
          </p:cNvGraphicFramePr>
          <p:nvPr/>
        </p:nvGraphicFramePr>
        <p:xfrm>
          <a:off x="5029200" y="2438400"/>
          <a:ext cx="246063" cy="368300"/>
        </p:xfrm>
        <a:graphic>
          <a:graphicData uri="http://schemas.openxmlformats.org/presentationml/2006/ole">
            <p:oleObj spid="_x0000_s971786" name="Equation" r:id="rId11" imgW="152280" imgH="228600" progId="Equation.3">
              <p:embed/>
            </p:oleObj>
          </a:graphicData>
        </a:graphic>
      </p:graphicFrame>
      <p:graphicFrame>
        <p:nvGraphicFramePr>
          <p:cNvPr id="13323" name="Object 65"/>
          <p:cNvGraphicFramePr>
            <a:graphicFrameLocks noChangeAspect="1"/>
          </p:cNvGraphicFramePr>
          <p:nvPr/>
        </p:nvGraphicFramePr>
        <p:xfrm>
          <a:off x="8534400" y="2438400"/>
          <a:ext cx="287338" cy="368300"/>
        </p:xfrm>
        <a:graphic>
          <a:graphicData uri="http://schemas.openxmlformats.org/presentationml/2006/ole">
            <p:oleObj spid="_x0000_s971787" name="Equation" r:id="rId12" imgW="177480" imgH="228600" progId="Equation.3">
              <p:embed/>
            </p:oleObj>
          </a:graphicData>
        </a:graphic>
      </p:graphicFrame>
      <p:sp>
        <p:nvSpPr>
          <p:cNvPr id="13332" name="Text Box 70"/>
          <p:cNvSpPr txBox="1">
            <a:spLocks noChangeArrowheads="1"/>
          </p:cNvSpPr>
          <p:nvPr/>
        </p:nvSpPr>
        <p:spPr bwMode="auto">
          <a:xfrm>
            <a:off x="5181600" y="2438400"/>
            <a:ext cx="3276600" cy="304800"/>
          </a:xfrm>
          <a:prstGeom prst="rect">
            <a:avLst/>
          </a:prstGeom>
          <a:noFill/>
          <a:ln w="9525" algn="ctr">
            <a:noFill/>
            <a:miter lim="800000"/>
            <a:headEnd/>
            <a:tailEnd/>
          </a:ln>
        </p:spPr>
        <p:txBody>
          <a:bodyPr>
            <a:spAutoFit/>
          </a:bodyPr>
          <a:lstStyle/>
          <a:p>
            <a:pPr algn="ctr" eaLnBrk="0" hangingPunct="0">
              <a:spcBef>
                <a:spcPct val="50000"/>
              </a:spcBef>
            </a:pPr>
            <a:r>
              <a:rPr lang="en-US"/>
              <a:t>…………………………………………………..….</a:t>
            </a:r>
          </a:p>
        </p:txBody>
      </p:sp>
      <p:sp>
        <p:nvSpPr>
          <p:cNvPr id="13333" name="Text Box 71"/>
          <p:cNvSpPr txBox="1">
            <a:spLocks noChangeArrowheads="1"/>
          </p:cNvSpPr>
          <p:nvPr/>
        </p:nvSpPr>
        <p:spPr bwMode="auto">
          <a:xfrm>
            <a:off x="2590800" y="2438400"/>
            <a:ext cx="2514600" cy="304800"/>
          </a:xfrm>
          <a:prstGeom prst="rect">
            <a:avLst/>
          </a:prstGeom>
          <a:noFill/>
          <a:ln w="9525" algn="ctr">
            <a:noFill/>
            <a:miter lim="800000"/>
            <a:headEnd/>
            <a:tailEnd/>
          </a:ln>
        </p:spPr>
        <p:txBody>
          <a:bodyPr>
            <a:spAutoFit/>
          </a:bodyPr>
          <a:lstStyle/>
          <a:p>
            <a:pPr algn="ctr" eaLnBrk="0" hangingPunct="0">
              <a:spcBef>
                <a:spcPct val="50000"/>
              </a:spcBef>
            </a:pPr>
            <a:r>
              <a:rPr lang="en-US"/>
              <a:t>…….…………………………..……</a:t>
            </a:r>
          </a:p>
        </p:txBody>
      </p:sp>
      <p:sp>
        <p:nvSpPr>
          <p:cNvPr id="13334" name="Text Box 82"/>
          <p:cNvSpPr txBox="1">
            <a:spLocks noChangeArrowheads="1"/>
          </p:cNvSpPr>
          <p:nvPr/>
        </p:nvSpPr>
        <p:spPr bwMode="auto">
          <a:xfrm>
            <a:off x="914400" y="2971800"/>
            <a:ext cx="381000" cy="304800"/>
          </a:xfrm>
          <a:prstGeom prst="rect">
            <a:avLst/>
          </a:prstGeom>
          <a:noFill/>
          <a:ln w="9525" algn="ctr">
            <a:noFill/>
            <a:miter lim="800000"/>
            <a:headEnd/>
            <a:tailEnd/>
          </a:ln>
        </p:spPr>
        <p:txBody>
          <a:bodyPr>
            <a:spAutoFit/>
          </a:bodyPr>
          <a:lstStyle/>
          <a:p>
            <a:pPr algn="ctr" eaLnBrk="0" hangingPunct="0">
              <a:spcBef>
                <a:spcPct val="50000"/>
              </a:spcBef>
            </a:pPr>
            <a:r>
              <a:rPr lang="en-US" i="1"/>
              <a:t>k</a:t>
            </a:r>
          </a:p>
        </p:txBody>
      </p:sp>
      <p:sp>
        <p:nvSpPr>
          <p:cNvPr id="13335" name="Text Box 83"/>
          <p:cNvSpPr txBox="1">
            <a:spLocks noChangeArrowheads="1"/>
          </p:cNvSpPr>
          <p:nvPr/>
        </p:nvSpPr>
        <p:spPr bwMode="auto">
          <a:xfrm>
            <a:off x="914400" y="3733800"/>
            <a:ext cx="381000" cy="304800"/>
          </a:xfrm>
          <a:prstGeom prst="rect">
            <a:avLst/>
          </a:prstGeom>
          <a:noFill/>
          <a:ln w="9525" algn="ctr">
            <a:noFill/>
            <a:miter lim="800000"/>
            <a:headEnd/>
            <a:tailEnd/>
          </a:ln>
        </p:spPr>
        <p:txBody>
          <a:bodyPr>
            <a:spAutoFit/>
          </a:bodyPr>
          <a:lstStyle/>
          <a:p>
            <a:pPr algn="ctr" eaLnBrk="0" hangingPunct="0">
              <a:spcBef>
                <a:spcPct val="50000"/>
              </a:spcBef>
            </a:pPr>
            <a:r>
              <a:rPr lang="en-US" i="1"/>
              <a:t>l</a:t>
            </a:r>
          </a:p>
        </p:txBody>
      </p:sp>
      <p:graphicFrame>
        <p:nvGraphicFramePr>
          <p:cNvPr id="264205" name="Object 13"/>
          <p:cNvGraphicFramePr>
            <a:graphicFrameLocks noChangeAspect="1"/>
          </p:cNvGraphicFramePr>
          <p:nvPr/>
        </p:nvGraphicFramePr>
        <p:xfrm>
          <a:off x="2971800" y="6019800"/>
          <a:ext cx="1562100" cy="631825"/>
        </p:xfrm>
        <a:graphic>
          <a:graphicData uri="http://schemas.openxmlformats.org/presentationml/2006/ole">
            <p:oleObj spid="_x0000_s971788" name="Equation" r:id="rId13" imgW="533160" imgH="215640" progId="Equation.3">
              <p:embed/>
            </p:oleObj>
          </a:graphicData>
        </a:graphic>
      </p:graphicFrame>
      <p:graphicFrame>
        <p:nvGraphicFramePr>
          <p:cNvPr id="264204" name="Object 12"/>
          <p:cNvGraphicFramePr>
            <a:graphicFrameLocks noChangeAspect="1"/>
          </p:cNvGraphicFramePr>
          <p:nvPr/>
        </p:nvGraphicFramePr>
        <p:xfrm>
          <a:off x="5105400" y="6019800"/>
          <a:ext cx="1608138" cy="635000"/>
        </p:xfrm>
        <a:graphic>
          <a:graphicData uri="http://schemas.openxmlformats.org/presentationml/2006/ole">
            <p:oleObj spid="_x0000_s971789" name="Equation" r:id="rId14" imgW="596880" imgH="215640" progId="Equation.3">
              <p:embed/>
            </p:oleObj>
          </a:graphicData>
        </a:graphic>
      </p:graphicFrame>
      <p:graphicFrame>
        <p:nvGraphicFramePr>
          <p:cNvPr id="13326" name="Object 24"/>
          <p:cNvGraphicFramePr>
            <a:graphicFrameLocks noChangeAspect="1"/>
          </p:cNvGraphicFramePr>
          <p:nvPr/>
        </p:nvGraphicFramePr>
        <p:xfrm>
          <a:off x="6553200" y="1905000"/>
          <a:ext cx="792163" cy="303213"/>
        </p:xfrm>
        <a:graphic>
          <a:graphicData uri="http://schemas.openxmlformats.org/presentationml/2006/ole">
            <p:oleObj spid="_x0000_s971790" name="Equation" r:id="rId15" imgW="431640" imgH="177480" progId="Equation.3">
              <p:embed/>
            </p:oleObj>
          </a:graphicData>
        </a:graphic>
      </p:graphicFrame>
      <p:graphicFrame>
        <p:nvGraphicFramePr>
          <p:cNvPr id="13327" name="Object 25"/>
          <p:cNvGraphicFramePr>
            <a:graphicFrameLocks noChangeAspect="1"/>
          </p:cNvGraphicFramePr>
          <p:nvPr/>
        </p:nvGraphicFramePr>
        <p:xfrm>
          <a:off x="7432675" y="1893888"/>
          <a:ext cx="1492250" cy="368300"/>
        </p:xfrm>
        <a:graphic>
          <a:graphicData uri="http://schemas.openxmlformats.org/presentationml/2006/ole">
            <p:oleObj spid="_x0000_s971791" name="Equation" r:id="rId16" imgW="812520" imgH="215640" progId="Equation.3">
              <p:embed/>
            </p:oleObj>
          </a:graphicData>
        </a:graphic>
      </p:graphicFrame>
      <p:sp>
        <p:nvSpPr>
          <p:cNvPr id="13336" name="Text Box 27"/>
          <p:cNvSpPr txBox="1">
            <a:spLocks noChangeArrowheads="1"/>
          </p:cNvSpPr>
          <p:nvPr/>
        </p:nvSpPr>
        <p:spPr bwMode="auto">
          <a:xfrm>
            <a:off x="1295400" y="3810000"/>
            <a:ext cx="280988" cy="304800"/>
          </a:xfrm>
          <a:prstGeom prst="rect">
            <a:avLst/>
          </a:prstGeom>
          <a:noFill/>
          <a:ln w="9525" algn="ctr">
            <a:noFill/>
            <a:miter lim="800000"/>
            <a:headEnd/>
            <a:tailEnd/>
          </a:ln>
        </p:spPr>
        <p:txBody>
          <a:bodyPr wrap="none">
            <a:spAutoFit/>
          </a:bodyPr>
          <a:lstStyle/>
          <a:p>
            <a:pPr algn="ctr" eaLnBrk="0" hangingPunct="0"/>
            <a:r>
              <a:rPr lang="en-US"/>
              <a:t>1</a:t>
            </a:r>
          </a:p>
        </p:txBody>
      </p:sp>
      <p:sp>
        <p:nvSpPr>
          <p:cNvPr id="13337" name="Text Box 28"/>
          <p:cNvSpPr txBox="1">
            <a:spLocks noChangeArrowheads="1"/>
          </p:cNvSpPr>
          <p:nvPr/>
        </p:nvSpPr>
        <p:spPr bwMode="auto">
          <a:xfrm>
            <a:off x="1295400" y="2971800"/>
            <a:ext cx="280988" cy="304800"/>
          </a:xfrm>
          <a:prstGeom prst="rect">
            <a:avLst/>
          </a:prstGeom>
          <a:noFill/>
          <a:ln w="9525" algn="ctr">
            <a:noFill/>
            <a:miter lim="800000"/>
            <a:headEnd/>
            <a:tailEnd/>
          </a:ln>
        </p:spPr>
        <p:txBody>
          <a:bodyPr wrap="none">
            <a:spAutoFit/>
          </a:bodyPr>
          <a:lstStyle/>
          <a:p>
            <a:pPr algn="ctr" eaLnBrk="0" hangingPunct="0"/>
            <a:r>
              <a:rPr lang="en-US"/>
              <a:t>1</a:t>
            </a:r>
          </a:p>
        </p:txBody>
      </p:sp>
      <p:sp>
        <p:nvSpPr>
          <p:cNvPr id="13338" name="Rectangle 29"/>
          <p:cNvSpPr>
            <a:spLocks noChangeArrowheads="1"/>
          </p:cNvSpPr>
          <p:nvPr/>
        </p:nvSpPr>
        <p:spPr bwMode="auto">
          <a:xfrm>
            <a:off x="1524000" y="2514600"/>
            <a:ext cx="152400" cy="1752600"/>
          </a:xfrm>
          <a:prstGeom prst="rect">
            <a:avLst/>
          </a:prstGeom>
          <a:solidFill>
            <a:schemeClr val="tx1">
              <a:alpha val="20000"/>
            </a:schemeClr>
          </a:solidFill>
          <a:ln w="9525" algn="ctr">
            <a:solidFill>
              <a:schemeClr val="tx1"/>
            </a:solidFill>
            <a:miter lim="800000"/>
            <a:headEnd/>
            <a:tailEnd/>
          </a:ln>
        </p:spPr>
        <p:txBody>
          <a:bodyPr wrap="none" anchor="ctr"/>
          <a:lstStyle/>
          <a:p>
            <a:pPr algn="ctr" eaLnBrk="0" hangingPunct="0"/>
            <a:endParaRPr lang="en-US"/>
          </a:p>
        </p:txBody>
      </p:sp>
      <p:graphicFrame>
        <p:nvGraphicFramePr>
          <p:cNvPr id="13328" name="Object 30"/>
          <p:cNvGraphicFramePr>
            <a:graphicFrameLocks noChangeAspect="1"/>
          </p:cNvGraphicFramePr>
          <p:nvPr/>
        </p:nvGraphicFramePr>
        <p:xfrm>
          <a:off x="1541463" y="1762125"/>
          <a:ext cx="4995862" cy="739775"/>
        </p:xfrm>
        <a:graphic>
          <a:graphicData uri="http://schemas.openxmlformats.org/presentationml/2006/ole">
            <p:oleObj spid="_x0000_s971792" name="Equation" r:id="rId17" imgW="2717640" imgH="431640" progId="Equation.3">
              <p:embed/>
            </p:oleObj>
          </a:graphicData>
        </a:graphic>
      </p:graphicFrame>
      <p:sp>
        <p:nvSpPr>
          <p:cNvPr id="66591" name="Text Box 31"/>
          <p:cNvSpPr txBox="1">
            <a:spLocks noChangeArrowheads="1"/>
          </p:cNvSpPr>
          <p:nvPr/>
        </p:nvSpPr>
        <p:spPr bwMode="auto">
          <a:xfrm>
            <a:off x="1447800" y="2971800"/>
            <a:ext cx="280988" cy="304800"/>
          </a:xfrm>
          <a:prstGeom prst="rect">
            <a:avLst/>
          </a:prstGeom>
          <a:noFill/>
          <a:ln w="9525" algn="ctr">
            <a:noFill/>
            <a:miter lim="800000"/>
            <a:headEnd/>
            <a:tailEnd/>
          </a:ln>
        </p:spPr>
        <p:txBody>
          <a:bodyPr wrap="none">
            <a:spAutoFit/>
          </a:bodyPr>
          <a:lstStyle/>
          <a:p>
            <a:pPr algn="ctr" eaLnBrk="0" hangingPunct="0"/>
            <a:r>
              <a:rPr lang="en-US"/>
              <a:t>1</a:t>
            </a:r>
          </a:p>
        </p:txBody>
      </p:sp>
      <p:sp>
        <p:nvSpPr>
          <p:cNvPr id="66592" name="Text Box 32"/>
          <p:cNvSpPr txBox="1">
            <a:spLocks noChangeArrowheads="1"/>
          </p:cNvSpPr>
          <p:nvPr/>
        </p:nvSpPr>
        <p:spPr bwMode="auto">
          <a:xfrm>
            <a:off x="1447800" y="3810000"/>
            <a:ext cx="280988" cy="304800"/>
          </a:xfrm>
          <a:prstGeom prst="rect">
            <a:avLst/>
          </a:prstGeom>
          <a:noFill/>
          <a:ln w="9525" algn="ctr">
            <a:noFill/>
            <a:miter lim="800000"/>
            <a:headEnd/>
            <a:tailEnd/>
          </a:ln>
        </p:spPr>
        <p:txBody>
          <a:bodyPr wrap="none">
            <a:spAutoFit/>
          </a:bodyPr>
          <a:lstStyle/>
          <a:p>
            <a:pPr algn="ctr" eaLnBrk="0" hangingPunct="0"/>
            <a:r>
              <a:rPr lang="en-US"/>
              <a:t>1</a:t>
            </a:r>
          </a:p>
        </p:txBody>
      </p:sp>
      <p:graphicFrame>
        <p:nvGraphicFramePr>
          <p:cNvPr id="66593" name="Object 33"/>
          <p:cNvGraphicFramePr>
            <a:graphicFrameLocks noChangeAspect="1"/>
          </p:cNvGraphicFramePr>
          <p:nvPr/>
        </p:nvGraphicFramePr>
        <p:xfrm>
          <a:off x="2678113" y="4572000"/>
          <a:ext cx="4503737" cy="739775"/>
        </p:xfrm>
        <a:graphic>
          <a:graphicData uri="http://schemas.openxmlformats.org/presentationml/2006/ole">
            <p:oleObj spid="_x0000_s971793" name="Equation" r:id="rId18" imgW="2450880" imgH="431640" progId="Equation.3">
              <p:embed/>
            </p:oleObj>
          </a:graphicData>
        </a:graphic>
      </p:graphicFrame>
      <p:sp>
        <p:nvSpPr>
          <p:cNvPr id="13341" name="Rectangle 10"/>
          <p:cNvSpPr>
            <a:spLocks noChangeArrowheads="1"/>
          </p:cNvSpPr>
          <p:nvPr/>
        </p:nvSpPr>
        <p:spPr bwMode="auto">
          <a:xfrm>
            <a:off x="1371600" y="3657600"/>
            <a:ext cx="7467600" cy="609600"/>
          </a:xfrm>
          <a:prstGeom prst="rect">
            <a:avLst/>
          </a:prstGeom>
          <a:solidFill>
            <a:schemeClr val="accent1">
              <a:alpha val="20000"/>
            </a:schemeClr>
          </a:solidFill>
          <a:ln w="9525" algn="ctr">
            <a:solidFill>
              <a:schemeClr val="tx1"/>
            </a:solidFill>
            <a:miter lim="800000"/>
            <a:headEnd/>
            <a:tailEnd/>
          </a:ln>
        </p:spPr>
        <p:txBody>
          <a:bodyPr wrap="none" anchor="ctr"/>
          <a:lstStyle/>
          <a:p>
            <a:pPr eaLnBrk="0" hangingPunct="0"/>
            <a:r>
              <a:rPr lang="en-US" b="1">
                <a:solidFill>
                  <a:srgbClr val="00CC00"/>
                </a:solidFill>
              </a:rPr>
              <a:t>     </a:t>
            </a:r>
            <a:r>
              <a:rPr lang="en-US" b="1"/>
              <a:t>?</a:t>
            </a:r>
            <a:r>
              <a:rPr lang="en-US">
                <a:solidFill>
                  <a:srgbClr val="595959"/>
                </a:solidFill>
              </a:rPr>
              <a:t>???????????????????????????????????????????????????????????????????????????????????</a:t>
            </a:r>
          </a:p>
        </p:txBody>
      </p:sp>
      <p:sp>
        <p:nvSpPr>
          <p:cNvPr id="13342" name="Rectangle 9"/>
          <p:cNvSpPr>
            <a:spLocks noChangeArrowheads="1"/>
          </p:cNvSpPr>
          <p:nvPr/>
        </p:nvSpPr>
        <p:spPr bwMode="auto">
          <a:xfrm>
            <a:off x="1371600" y="2819400"/>
            <a:ext cx="7467600" cy="609600"/>
          </a:xfrm>
          <a:prstGeom prst="rect">
            <a:avLst/>
          </a:prstGeom>
          <a:solidFill>
            <a:schemeClr val="accent1">
              <a:alpha val="20000"/>
            </a:schemeClr>
          </a:solidFill>
          <a:ln w="9525" algn="ctr">
            <a:solidFill>
              <a:schemeClr val="tx1"/>
            </a:solidFill>
            <a:miter lim="800000"/>
            <a:headEnd/>
            <a:tailEnd/>
          </a:ln>
        </p:spPr>
        <p:txBody>
          <a:bodyPr wrap="none" anchor="ctr"/>
          <a:lstStyle/>
          <a:p>
            <a:pPr eaLnBrk="0" hangingPunct="0"/>
            <a:r>
              <a:rPr lang="en-US" b="1">
                <a:solidFill>
                  <a:srgbClr val="00CC00"/>
                </a:solidFill>
              </a:rPr>
              <a:t>     </a:t>
            </a:r>
            <a:r>
              <a:rPr lang="en-US" b="1"/>
              <a:t>?</a:t>
            </a:r>
            <a:r>
              <a:rPr lang="en-US"/>
              <a:t>?</a:t>
            </a:r>
            <a:r>
              <a:rPr lang="en-US">
                <a:solidFill>
                  <a:srgbClr val="595959"/>
                </a:solidFill>
              </a:rPr>
              <a:t>??????????????????????????????????????????????????????????????????????????????????</a:t>
            </a:r>
          </a:p>
        </p:txBody>
      </p:sp>
      <p:sp>
        <p:nvSpPr>
          <p:cNvPr id="13343" name="Rectangle 7"/>
          <p:cNvSpPr>
            <a:spLocks noChangeArrowheads="1"/>
          </p:cNvSpPr>
          <p:nvPr/>
        </p:nvSpPr>
        <p:spPr bwMode="auto">
          <a:xfrm>
            <a:off x="0" y="214313"/>
            <a:ext cx="9144000" cy="623887"/>
          </a:xfrm>
          <a:prstGeom prst="rect">
            <a:avLst/>
          </a:prstGeom>
          <a:noFill/>
          <a:ln w="9525">
            <a:noFill/>
            <a:miter lim="800000"/>
            <a:headEnd/>
            <a:tailEnd/>
          </a:ln>
        </p:spPr>
        <p:txBody>
          <a:bodyPr anchor="b"/>
          <a:lstStyle/>
          <a:p>
            <a:pPr eaLnBrk="0" hangingPunct="0"/>
            <a:r>
              <a:rPr lang="en-US" sz="4000">
                <a:solidFill>
                  <a:schemeClr val="tx2"/>
                </a:solidFill>
              </a:rPr>
              <a:t>Window-based local ancestry inference</a:t>
            </a:r>
          </a:p>
        </p:txBody>
      </p:sp>
      <p:sp>
        <p:nvSpPr>
          <p:cNvPr id="13344" name="Line 33">
            <a:hlinkClick r:id="rId19" action="ppaction://hlinksldjump"/>
          </p:cNvPr>
          <p:cNvSpPr>
            <a:spLocks noChangeShapeType="1"/>
          </p:cNvSpPr>
          <p:nvPr/>
        </p:nvSpPr>
        <p:spPr bwMode="auto">
          <a:xfrm flipV="1">
            <a:off x="8839200" y="6096000"/>
            <a:ext cx="0" cy="228600"/>
          </a:xfrm>
          <a:prstGeom prst="line">
            <a:avLst/>
          </a:prstGeom>
          <a:noFill/>
          <a:ln w="9525">
            <a:solidFill>
              <a:schemeClr val="tx1"/>
            </a:solidFill>
            <a:round/>
            <a:headEnd/>
            <a:tailEnd type="triangle" w="med" len="med"/>
          </a:ln>
        </p:spPr>
        <p:txBody>
          <a:bodyPr/>
          <a:lstStyle/>
          <a:p>
            <a:endParaRPr lang="en-US"/>
          </a:p>
        </p:txBody>
      </p:sp>
      <p:sp>
        <p:nvSpPr>
          <p:cNvPr id="33" name="Slide Number Placeholder 32"/>
          <p:cNvSpPr>
            <a:spLocks noGrp="1"/>
          </p:cNvSpPr>
          <p:nvPr>
            <p:ph type="sldNum" sz="quarter" idx="12"/>
          </p:nvPr>
        </p:nvSpPr>
        <p:spPr/>
        <p:txBody>
          <a:bodyPr/>
          <a:lstStyle/>
          <a:p>
            <a:pPr>
              <a:defRPr/>
            </a:pPr>
            <a:fld id="{193C4F32-5F53-4DA8-A041-9089F3E61399}" type="slidenum">
              <a:rPr lang="en-US" smtClean="0"/>
              <a:pPr>
                <a:defRPr/>
              </a:pPr>
              <a:t>95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66591"/>
                                        </p:tgtEl>
                                        <p:attrNameLst>
                                          <p:attrName>style.visibility</p:attrName>
                                        </p:attrNameLst>
                                      </p:cBhvr>
                                      <p:to>
                                        <p:strVal val="visible"/>
                                      </p:to>
                                    </p:set>
                                    <p:anim calcmode="lin" valueType="num">
                                      <p:cBhvr additive="base">
                                        <p:cTn id="7" dur="500" fill="hold"/>
                                        <p:tgtEl>
                                          <p:spTgt spid="66591"/>
                                        </p:tgtEl>
                                        <p:attrNameLst>
                                          <p:attrName>ppt_x</p:attrName>
                                        </p:attrNameLst>
                                      </p:cBhvr>
                                      <p:tavLst>
                                        <p:tav tm="0">
                                          <p:val>
                                            <p:strVal val="0-#ppt_w/2"/>
                                          </p:val>
                                        </p:tav>
                                        <p:tav tm="100000">
                                          <p:val>
                                            <p:strVal val="#ppt_x"/>
                                          </p:val>
                                        </p:tav>
                                      </p:tavLst>
                                    </p:anim>
                                    <p:anim calcmode="lin" valueType="num">
                                      <p:cBhvr additive="base">
                                        <p:cTn id="8" dur="500" fill="hold"/>
                                        <p:tgtEl>
                                          <p:spTgt spid="66591"/>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66592"/>
                                        </p:tgtEl>
                                        <p:attrNameLst>
                                          <p:attrName>style.visibility</p:attrName>
                                        </p:attrNameLst>
                                      </p:cBhvr>
                                      <p:to>
                                        <p:strVal val="visible"/>
                                      </p:to>
                                    </p:set>
                                    <p:anim calcmode="lin" valueType="num">
                                      <p:cBhvr additive="base">
                                        <p:cTn id="11" dur="500" fill="hold"/>
                                        <p:tgtEl>
                                          <p:spTgt spid="66592"/>
                                        </p:tgtEl>
                                        <p:attrNameLst>
                                          <p:attrName>ppt_x</p:attrName>
                                        </p:attrNameLst>
                                      </p:cBhvr>
                                      <p:tavLst>
                                        <p:tav tm="0">
                                          <p:val>
                                            <p:strVal val="0-#ppt_w/2"/>
                                          </p:val>
                                        </p:tav>
                                        <p:tav tm="100000">
                                          <p:val>
                                            <p:strVal val="#ppt_x"/>
                                          </p:val>
                                        </p:tav>
                                      </p:tavLst>
                                    </p:anim>
                                    <p:anim calcmode="lin" valueType="num">
                                      <p:cBhvr additive="base">
                                        <p:cTn id="12" dur="500" fill="hold"/>
                                        <p:tgtEl>
                                          <p:spTgt spid="66592"/>
                                        </p:tgtEl>
                                        <p:attrNameLst>
                                          <p:attrName>ppt_y</p:attrName>
                                        </p:attrNameLst>
                                      </p:cBhvr>
                                      <p:tavLst>
                                        <p:tav tm="0">
                                          <p:val>
                                            <p:strVal val="0-#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66593"/>
                                        </p:tgtEl>
                                        <p:attrNameLst>
                                          <p:attrName>style.visibility</p:attrName>
                                        </p:attrNameLst>
                                      </p:cBhvr>
                                      <p:to>
                                        <p:strVal val="visible"/>
                                      </p:to>
                                    </p:set>
                                    <p:anim calcmode="lin" valueType="num">
                                      <p:cBhvr additive="base">
                                        <p:cTn id="15" dur="500" fill="hold"/>
                                        <p:tgtEl>
                                          <p:spTgt spid="66593"/>
                                        </p:tgtEl>
                                        <p:attrNameLst>
                                          <p:attrName>ppt_x</p:attrName>
                                        </p:attrNameLst>
                                      </p:cBhvr>
                                      <p:tavLst>
                                        <p:tav tm="0">
                                          <p:val>
                                            <p:strVal val="0-#ppt_w/2"/>
                                          </p:val>
                                        </p:tav>
                                        <p:tav tm="100000">
                                          <p:val>
                                            <p:strVal val="#ppt_x"/>
                                          </p:val>
                                        </p:tav>
                                      </p:tavLst>
                                    </p:anim>
                                    <p:anim calcmode="lin" valueType="num">
                                      <p:cBhvr additive="base">
                                        <p:cTn id="16" dur="500" fill="hold"/>
                                        <p:tgtEl>
                                          <p:spTgt spid="6659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91" grpId="0"/>
      <p:bldP spid="66592"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54" name="Rectangle 10"/>
          <p:cNvSpPr>
            <a:spLocks noChangeArrowheads="1"/>
          </p:cNvSpPr>
          <p:nvPr/>
        </p:nvSpPr>
        <p:spPr bwMode="auto">
          <a:xfrm>
            <a:off x="1371600" y="3657600"/>
            <a:ext cx="1600200" cy="609600"/>
          </a:xfrm>
          <a:prstGeom prst="rect">
            <a:avLst/>
          </a:prstGeom>
          <a:solidFill>
            <a:srgbClr val="00FF00"/>
          </a:solidFill>
          <a:ln w="9525" algn="ctr">
            <a:solidFill>
              <a:schemeClr val="tx1"/>
            </a:solidFill>
            <a:miter lim="800000"/>
            <a:headEnd/>
            <a:tailEnd/>
          </a:ln>
        </p:spPr>
        <p:txBody>
          <a:bodyPr wrap="none" anchor="ctr"/>
          <a:lstStyle/>
          <a:p>
            <a:pPr eaLnBrk="0" hangingPunct="0"/>
            <a:endParaRPr lang="en-US">
              <a:solidFill>
                <a:srgbClr val="595959"/>
              </a:solidFill>
            </a:endParaRPr>
          </a:p>
        </p:txBody>
      </p:sp>
      <p:sp>
        <p:nvSpPr>
          <p:cNvPr id="14355" name="Rectangle 10"/>
          <p:cNvSpPr>
            <a:spLocks noChangeArrowheads="1"/>
          </p:cNvSpPr>
          <p:nvPr/>
        </p:nvSpPr>
        <p:spPr bwMode="auto">
          <a:xfrm>
            <a:off x="1371600" y="2819400"/>
            <a:ext cx="1600200" cy="609600"/>
          </a:xfrm>
          <a:prstGeom prst="rect">
            <a:avLst/>
          </a:prstGeom>
          <a:solidFill>
            <a:srgbClr val="00FF00"/>
          </a:solidFill>
          <a:ln w="9525" algn="ctr">
            <a:solidFill>
              <a:schemeClr val="tx1"/>
            </a:solidFill>
            <a:miter lim="800000"/>
            <a:headEnd/>
            <a:tailEnd/>
          </a:ln>
        </p:spPr>
        <p:txBody>
          <a:bodyPr wrap="none" anchor="ctr"/>
          <a:lstStyle/>
          <a:p>
            <a:pPr eaLnBrk="0" hangingPunct="0"/>
            <a:endParaRPr lang="en-US">
              <a:solidFill>
                <a:srgbClr val="595959"/>
              </a:solidFill>
            </a:endParaRPr>
          </a:p>
        </p:txBody>
      </p:sp>
      <p:sp>
        <p:nvSpPr>
          <p:cNvPr id="14356" name="Rectangle 10"/>
          <p:cNvSpPr>
            <a:spLocks noChangeArrowheads="1"/>
          </p:cNvSpPr>
          <p:nvPr/>
        </p:nvSpPr>
        <p:spPr bwMode="auto">
          <a:xfrm>
            <a:off x="1371600" y="3657600"/>
            <a:ext cx="7467600" cy="609600"/>
          </a:xfrm>
          <a:prstGeom prst="rect">
            <a:avLst/>
          </a:prstGeom>
          <a:solidFill>
            <a:schemeClr val="accent1">
              <a:alpha val="20000"/>
            </a:schemeClr>
          </a:solidFill>
          <a:ln w="9525" algn="ctr">
            <a:solidFill>
              <a:schemeClr val="tx1"/>
            </a:solidFill>
            <a:miter lim="800000"/>
            <a:headEnd/>
            <a:tailEnd/>
          </a:ln>
        </p:spPr>
        <p:txBody>
          <a:bodyPr wrap="none" anchor="ctr"/>
          <a:lstStyle/>
          <a:p>
            <a:pPr eaLnBrk="0" hangingPunct="0"/>
            <a:r>
              <a:rPr lang="en-US" b="1">
                <a:solidFill>
                  <a:srgbClr val="00CC00"/>
                </a:solidFill>
              </a:rPr>
              <a:t>     </a:t>
            </a:r>
            <a:r>
              <a:rPr lang="en-US" b="1"/>
              <a:t>   </a:t>
            </a:r>
            <a:r>
              <a:rPr lang="en-US">
                <a:solidFill>
                  <a:srgbClr val="595959"/>
                </a:solidFill>
              </a:rPr>
              <a:t>??????????????????????????????????????????????????????????????????????????????????</a:t>
            </a:r>
          </a:p>
        </p:txBody>
      </p:sp>
      <p:sp>
        <p:nvSpPr>
          <p:cNvPr id="14357" name="Rectangle 9"/>
          <p:cNvSpPr>
            <a:spLocks noChangeArrowheads="1"/>
          </p:cNvSpPr>
          <p:nvPr/>
        </p:nvSpPr>
        <p:spPr bwMode="auto">
          <a:xfrm>
            <a:off x="1371600" y="2819400"/>
            <a:ext cx="7467600" cy="609600"/>
          </a:xfrm>
          <a:prstGeom prst="rect">
            <a:avLst/>
          </a:prstGeom>
          <a:solidFill>
            <a:schemeClr val="accent1">
              <a:alpha val="20000"/>
            </a:schemeClr>
          </a:solidFill>
          <a:ln w="9525" algn="ctr">
            <a:solidFill>
              <a:schemeClr val="tx1"/>
            </a:solidFill>
            <a:miter lim="800000"/>
            <a:headEnd/>
            <a:tailEnd/>
          </a:ln>
        </p:spPr>
        <p:txBody>
          <a:bodyPr wrap="none" anchor="ctr"/>
          <a:lstStyle/>
          <a:p>
            <a:pPr eaLnBrk="0" hangingPunct="0"/>
            <a:r>
              <a:rPr lang="en-US" b="1">
                <a:solidFill>
                  <a:srgbClr val="00CC00"/>
                </a:solidFill>
              </a:rPr>
              <a:t>       </a:t>
            </a:r>
            <a:r>
              <a:rPr lang="en-US"/>
              <a:t> </a:t>
            </a:r>
            <a:r>
              <a:rPr lang="en-US">
                <a:solidFill>
                  <a:srgbClr val="595959"/>
                </a:solidFill>
              </a:rPr>
              <a:t>??????????????????????????????????????????????????????????????????????????????????</a:t>
            </a:r>
          </a:p>
        </p:txBody>
      </p:sp>
      <p:graphicFrame>
        <p:nvGraphicFramePr>
          <p:cNvPr id="14338" name="Object 52"/>
          <p:cNvGraphicFramePr>
            <a:graphicFrameLocks noChangeAspect="1"/>
          </p:cNvGraphicFramePr>
          <p:nvPr/>
        </p:nvGraphicFramePr>
        <p:xfrm>
          <a:off x="2133600" y="2514600"/>
          <a:ext cx="161925" cy="292100"/>
        </p:xfrm>
        <a:graphic>
          <a:graphicData uri="http://schemas.openxmlformats.org/presentationml/2006/ole">
            <p:oleObj spid="_x0000_s972802" name="Equation" r:id="rId3" imgW="164880" imgH="228600" progId="Equation.3">
              <p:embed/>
            </p:oleObj>
          </a:graphicData>
        </a:graphic>
      </p:graphicFrame>
      <p:graphicFrame>
        <p:nvGraphicFramePr>
          <p:cNvPr id="14339" name="Object 50"/>
          <p:cNvGraphicFramePr>
            <a:graphicFrameLocks noChangeAspect="1"/>
          </p:cNvGraphicFramePr>
          <p:nvPr/>
        </p:nvGraphicFramePr>
        <p:xfrm>
          <a:off x="1828800" y="2514600"/>
          <a:ext cx="177800" cy="280988"/>
        </p:xfrm>
        <a:graphic>
          <a:graphicData uri="http://schemas.openxmlformats.org/presentationml/2006/ole">
            <p:oleObj spid="_x0000_s972803" name="Equation" r:id="rId4" imgW="177480" imgH="215640" progId="Equation.3">
              <p:embed/>
            </p:oleObj>
          </a:graphicData>
        </a:graphic>
      </p:graphicFrame>
      <p:graphicFrame>
        <p:nvGraphicFramePr>
          <p:cNvPr id="14340" name="Object 46"/>
          <p:cNvGraphicFramePr>
            <a:graphicFrameLocks noChangeAspect="1"/>
          </p:cNvGraphicFramePr>
          <p:nvPr/>
        </p:nvGraphicFramePr>
        <p:xfrm>
          <a:off x="1371600" y="2519363"/>
          <a:ext cx="150813" cy="276225"/>
        </p:xfrm>
        <a:graphic>
          <a:graphicData uri="http://schemas.openxmlformats.org/presentationml/2006/ole">
            <p:oleObj spid="_x0000_s972804" name="Equation" r:id="rId5" imgW="152280" imgH="215640" progId="Equation.3">
              <p:embed/>
            </p:oleObj>
          </a:graphicData>
        </a:graphic>
      </p:graphicFrame>
      <p:graphicFrame>
        <p:nvGraphicFramePr>
          <p:cNvPr id="14341" name="Object 47"/>
          <p:cNvGraphicFramePr>
            <a:graphicFrameLocks noChangeAspect="1"/>
          </p:cNvGraphicFramePr>
          <p:nvPr/>
        </p:nvGraphicFramePr>
        <p:xfrm>
          <a:off x="1508125" y="2519363"/>
          <a:ext cx="174625" cy="276225"/>
        </p:xfrm>
        <a:graphic>
          <a:graphicData uri="http://schemas.openxmlformats.org/presentationml/2006/ole">
            <p:oleObj spid="_x0000_s972805" name="Equation" r:id="rId6" imgW="177480" imgH="215640" progId="Equation.3">
              <p:embed/>
            </p:oleObj>
          </a:graphicData>
        </a:graphic>
      </p:graphicFrame>
      <p:graphicFrame>
        <p:nvGraphicFramePr>
          <p:cNvPr id="14342" name="Object 48"/>
          <p:cNvGraphicFramePr>
            <a:graphicFrameLocks noChangeAspect="1"/>
          </p:cNvGraphicFramePr>
          <p:nvPr/>
        </p:nvGraphicFramePr>
        <p:xfrm>
          <a:off x="1668463" y="2514600"/>
          <a:ext cx="161925" cy="292100"/>
        </p:xfrm>
        <a:graphic>
          <a:graphicData uri="http://schemas.openxmlformats.org/presentationml/2006/ole">
            <p:oleObj spid="_x0000_s972806" name="Equation" r:id="rId7" imgW="164880" imgH="228600" progId="Equation.3">
              <p:embed/>
            </p:oleObj>
          </a:graphicData>
        </a:graphic>
      </p:graphicFrame>
      <p:graphicFrame>
        <p:nvGraphicFramePr>
          <p:cNvPr id="14343" name="Object 49"/>
          <p:cNvGraphicFramePr>
            <a:graphicFrameLocks noChangeAspect="1"/>
          </p:cNvGraphicFramePr>
          <p:nvPr/>
        </p:nvGraphicFramePr>
        <p:xfrm>
          <a:off x="1973263" y="2514600"/>
          <a:ext cx="161925" cy="292100"/>
        </p:xfrm>
        <a:graphic>
          <a:graphicData uri="http://schemas.openxmlformats.org/presentationml/2006/ole">
            <p:oleObj spid="_x0000_s972807" name="Equation" r:id="rId8" imgW="164880" imgH="228600" progId="Equation.3">
              <p:embed/>
            </p:oleObj>
          </a:graphicData>
        </a:graphic>
      </p:graphicFrame>
      <p:graphicFrame>
        <p:nvGraphicFramePr>
          <p:cNvPr id="14344" name="Object 51"/>
          <p:cNvGraphicFramePr>
            <a:graphicFrameLocks noChangeAspect="1"/>
          </p:cNvGraphicFramePr>
          <p:nvPr/>
        </p:nvGraphicFramePr>
        <p:xfrm>
          <a:off x="2270125" y="2514600"/>
          <a:ext cx="174625" cy="292100"/>
        </p:xfrm>
        <a:graphic>
          <a:graphicData uri="http://schemas.openxmlformats.org/presentationml/2006/ole">
            <p:oleObj spid="_x0000_s972808" name="Equation" r:id="rId9" imgW="177480" imgH="228600" progId="Equation.3">
              <p:embed/>
            </p:oleObj>
          </a:graphicData>
        </a:graphic>
      </p:graphicFrame>
      <p:graphicFrame>
        <p:nvGraphicFramePr>
          <p:cNvPr id="14345" name="Object 54"/>
          <p:cNvGraphicFramePr>
            <a:graphicFrameLocks noChangeAspect="1"/>
          </p:cNvGraphicFramePr>
          <p:nvPr/>
        </p:nvGraphicFramePr>
        <p:xfrm>
          <a:off x="2428875" y="2517775"/>
          <a:ext cx="217488" cy="301625"/>
        </p:xfrm>
        <a:graphic>
          <a:graphicData uri="http://schemas.openxmlformats.org/presentationml/2006/ole">
            <p:oleObj spid="_x0000_s972809" name="Equation" r:id="rId10" imgW="164880" imgH="228600" progId="Equation.3">
              <p:embed/>
            </p:oleObj>
          </a:graphicData>
        </a:graphic>
      </p:graphicFrame>
      <p:graphicFrame>
        <p:nvGraphicFramePr>
          <p:cNvPr id="14346" name="Object 64"/>
          <p:cNvGraphicFramePr>
            <a:graphicFrameLocks noChangeAspect="1"/>
          </p:cNvGraphicFramePr>
          <p:nvPr/>
        </p:nvGraphicFramePr>
        <p:xfrm>
          <a:off x="5029200" y="2438400"/>
          <a:ext cx="246063" cy="368300"/>
        </p:xfrm>
        <a:graphic>
          <a:graphicData uri="http://schemas.openxmlformats.org/presentationml/2006/ole">
            <p:oleObj spid="_x0000_s972810" name="Equation" r:id="rId11" imgW="152280" imgH="228600" progId="Equation.3">
              <p:embed/>
            </p:oleObj>
          </a:graphicData>
        </a:graphic>
      </p:graphicFrame>
      <p:graphicFrame>
        <p:nvGraphicFramePr>
          <p:cNvPr id="14347" name="Object 65"/>
          <p:cNvGraphicFramePr>
            <a:graphicFrameLocks noChangeAspect="1"/>
          </p:cNvGraphicFramePr>
          <p:nvPr/>
        </p:nvGraphicFramePr>
        <p:xfrm>
          <a:off x="8534400" y="2438400"/>
          <a:ext cx="287338" cy="368300"/>
        </p:xfrm>
        <a:graphic>
          <a:graphicData uri="http://schemas.openxmlformats.org/presentationml/2006/ole">
            <p:oleObj spid="_x0000_s972811" name="Equation" r:id="rId12" imgW="177480" imgH="228600" progId="Equation.3">
              <p:embed/>
            </p:oleObj>
          </a:graphicData>
        </a:graphic>
      </p:graphicFrame>
      <p:sp>
        <p:nvSpPr>
          <p:cNvPr id="14358" name="Text Box 70"/>
          <p:cNvSpPr txBox="1">
            <a:spLocks noChangeArrowheads="1"/>
          </p:cNvSpPr>
          <p:nvPr/>
        </p:nvSpPr>
        <p:spPr bwMode="auto">
          <a:xfrm>
            <a:off x="5181600" y="2438400"/>
            <a:ext cx="3276600" cy="304800"/>
          </a:xfrm>
          <a:prstGeom prst="rect">
            <a:avLst/>
          </a:prstGeom>
          <a:noFill/>
          <a:ln w="9525" algn="ctr">
            <a:noFill/>
            <a:miter lim="800000"/>
            <a:headEnd/>
            <a:tailEnd/>
          </a:ln>
        </p:spPr>
        <p:txBody>
          <a:bodyPr>
            <a:spAutoFit/>
          </a:bodyPr>
          <a:lstStyle/>
          <a:p>
            <a:pPr algn="ctr" eaLnBrk="0" hangingPunct="0">
              <a:spcBef>
                <a:spcPct val="50000"/>
              </a:spcBef>
            </a:pPr>
            <a:r>
              <a:rPr lang="en-US"/>
              <a:t>…………………………………………………..….</a:t>
            </a:r>
          </a:p>
        </p:txBody>
      </p:sp>
      <p:sp>
        <p:nvSpPr>
          <p:cNvPr id="14359" name="Text Box 71"/>
          <p:cNvSpPr txBox="1">
            <a:spLocks noChangeArrowheads="1"/>
          </p:cNvSpPr>
          <p:nvPr/>
        </p:nvSpPr>
        <p:spPr bwMode="auto">
          <a:xfrm>
            <a:off x="2590800" y="2438400"/>
            <a:ext cx="2514600" cy="304800"/>
          </a:xfrm>
          <a:prstGeom prst="rect">
            <a:avLst/>
          </a:prstGeom>
          <a:noFill/>
          <a:ln w="9525" algn="ctr">
            <a:noFill/>
            <a:miter lim="800000"/>
            <a:headEnd/>
            <a:tailEnd/>
          </a:ln>
        </p:spPr>
        <p:txBody>
          <a:bodyPr>
            <a:spAutoFit/>
          </a:bodyPr>
          <a:lstStyle/>
          <a:p>
            <a:pPr algn="ctr" eaLnBrk="0" hangingPunct="0">
              <a:spcBef>
                <a:spcPct val="50000"/>
              </a:spcBef>
            </a:pPr>
            <a:r>
              <a:rPr lang="en-US"/>
              <a:t>…….…………………………..……</a:t>
            </a:r>
          </a:p>
        </p:txBody>
      </p:sp>
      <p:sp>
        <p:nvSpPr>
          <p:cNvPr id="14360" name="Text Box 82"/>
          <p:cNvSpPr txBox="1">
            <a:spLocks noChangeArrowheads="1"/>
          </p:cNvSpPr>
          <p:nvPr/>
        </p:nvSpPr>
        <p:spPr bwMode="auto">
          <a:xfrm>
            <a:off x="914400" y="2971800"/>
            <a:ext cx="381000" cy="304800"/>
          </a:xfrm>
          <a:prstGeom prst="rect">
            <a:avLst/>
          </a:prstGeom>
          <a:noFill/>
          <a:ln w="9525" algn="ctr">
            <a:noFill/>
            <a:miter lim="800000"/>
            <a:headEnd/>
            <a:tailEnd/>
          </a:ln>
        </p:spPr>
        <p:txBody>
          <a:bodyPr>
            <a:spAutoFit/>
          </a:bodyPr>
          <a:lstStyle/>
          <a:p>
            <a:pPr algn="ctr" eaLnBrk="0" hangingPunct="0">
              <a:spcBef>
                <a:spcPct val="50000"/>
              </a:spcBef>
            </a:pPr>
            <a:r>
              <a:rPr lang="en-US" i="1"/>
              <a:t>k</a:t>
            </a:r>
          </a:p>
        </p:txBody>
      </p:sp>
      <p:sp>
        <p:nvSpPr>
          <p:cNvPr id="14361" name="Text Box 83"/>
          <p:cNvSpPr txBox="1">
            <a:spLocks noChangeArrowheads="1"/>
          </p:cNvSpPr>
          <p:nvPr/>
        </p:nvSpPr>
        <p:spPr bwMode="auto">
          <a:xfrm>
            <a:off x="914400" y="3733800"/>
            <a:ext cx="381000" cy="304800"/>
          </a:xfrm>
          <a:prstGeom prst="rect">
            <a:avLst/>
          </a:prstGeom>
          <a:noFill/>
          <a:ln w="9525" algn="ctr">
            <a:noFill/>
            <a:miter lim="800000"/>
            <a:headEnd/>
            <a:tailEnd/>
          </a:ln>
        </p:spPr>
        <p:txBody>
          <a:bodyPr>
            <a:spAutoFit/>
          </a:bodyPr>
          <a:lstStyle/>
          <a:p>
            <a:pPr algn="ctr" eaLnBrk="0" hangingPunct="0">
              <a:spcBef>
                <a:spcPct val="50000"/>
              </a:spcBef>
            </a:pPr>
            <a:r>
              <a:rPr lang="en-US" i="1"/>
              <a:t>l</a:t>
            </a:r>
          </a:p>
        </p:txBody>
      </p:sp>
      <p:graphicFrame>
        <p:nvGraphicFramePr>
          <p:cNvPr id="264205" name="Object 13"/>
          <p:cNvGraphicFramePr>
            <a:graphicFrameLocks noChangeAspect="1"/>
          </p:cNvGraphicFramePr>
          <p:nvPr/>
        </p:nvGraphicFramePr>
        <p:xfrm>
          <a:off x="2971800" y="6019800"/>
          <a:ext cx="1562100" cy="631825"/>
        </p:xfrm>
        <a:graphic>
          <a:graphicData uri="http://schemas.openxmlformats.org/presentationml/2006/ole">
            <p:oleObj spid="_x0000_s972812" name="Equation" r:id="rId13" imgW="533160" imgH="215640" progId="Equation.3">
              <p:embed/>
            </p:oleObj>
          </a:graphicData>
        </a:graphic>
      </p:graphicFrame>
      <p:graphicFrame>
        <p:nvGraphicFramePr>
          <p:cNvPr id="264204" name="Object 12"/>
          <p:cNvGraphicFramePr>
            <a:graphicFrameLocks noChangeAspect="1"/>
          </p:cNvGraphicFramePr>
          <p:nvPr/>
        </p:nvGraphicFramePr>
        <p:xfrm>
          <a:off x="5105400" y="6019800"/>
          <a:ext cx="1608138" cy="635000"/>
        </p:xfrm>
        <a:graphic>
          <a:graphicData uri="http://schemas.openxmlformats.org/presentationml/2006/ole">
            <p:oleObj spid="_x0000_s972813" name="Equation" r:id="rId14" imgW="596880" imgH="215640" progId="Equation.3">
              <p:embed/>
            </p:oleObj>
          </a:graphicData>
        </a:graphic>
      </p:graphicFrame>
      <p:graphicFrame>
        <p:nvGraphicFramePr>
          <p:cNvPr id="14350" name="Object 21"/>
          <p:cNvGraphicFramePr>
            <a:graphicFrameLocks noChangeAspect="1"/>
          </p:cNvGraphicFramePr>
          <p:nvPr/>
        </p:nvGraphicFramePr>
        <p:xfrm>
          <a:off x="6553200" y="1905000"/>
          <a:ext cx="792163" cy="303213"/>
        </p:xfrm>
        <a:graphic>
          <a:graphicData uri="http://schemas.openxmlformats.org/presentationml/2006/ole">
            <p:oleObj spid="_x0000_s972814" name="Equation" r:id="rId15" imgW="431640" imgH="177480" progId="Equation.3">
              <p:embed/>
            </p:oleObj>
          </a:graphicData>
        </a:graphic>
      </p:graphicFrame>
      <p:graphicFrame>
        <p:nvGraphicFramePr>
          <p:cNvPr id="14351" name="Object 22"/>
          <p:cNvGraphicFramePr>
            <a:graphicFrameLocks noChangeAspect="1"/>
          </p:cNvGraphicFramePr>
          <p:nvPr/>
        </p:nvGraphicFramePr>
        <p:xfrm>
          <a:off x="7443788" y="1882775"/>
          <a:ext cx="1468437" cy="390525"/>
        </p:xfrm>
        <a:graphic>
          <a:graphicData uri="http://schemas.openxmlformats.org/presentationml/2006/ole">
            <p:oleObj spid="_x0000_s972815" name="Equation" r:id="rId16" imgW="799920" imgH="228600" progId="Equation.3">
              <p:embed/>
            </p:oleObj>
          </a:graphicData>
        </a:graphic>
      </p:graphicFrame>
      <p:sp>
        <p:nvSpPr>
          <p:cNvPr id="14362" name="Text Box 23"/>
          <p:cNvSpPr txBox="1">
            <a:spLocks noChangeArrowheads="1"/>
          </p:cNvSpPr>
          <p:nvPr/>
        </p:nvSpPr>
        <p:spPr bwMode="auto">
          <a:xfrm>
            <a:off x="1295400" y="3810000"/>
            <a:ext cx="280988" cy="304800"/>
          </a:xfrm>
          <a:prstGeom prst="rect">
            <a:avLst/>
          </a:prstGeom>
          <a:noFill/>
          <a:ln w="9525" algn="ctr">
            <a:noFill/>
            <a:miter lim="800000"/>
            <a:headEnd/>
            <a:tailEnd/>
          </a:ln>
        </p:spPr>
        <p:txBody>
          <a:bodyPr wrap="none">
            <a:spAutoFit/>
          </a:bodyPr>
          <a:lstStyle/>
          <a:p>
            <a:pPr algn="ctr" eaLnBrk="0" hangingPunct="0"/>
            <a:r>
              <a:rPr lang="en-US"/>
              <a:t>1</a:t>
            </a:r>
          </a:p>
        </p:txBody>
      </p:sp>
      <p:sp>
        <p:nvSpPr>
          <p:cNvPr id="14363" name="Text Box 24"/>
          <p:cNvSpPr txBox="1">
            <a:spLocks noChangeArrowheads="1"/>
          </p:cNvSpPr>
          <p:nvPr/>
        </p:nvSpPr>
        <p:spPr bwMode="auto">
          <a:xfrm>
            <a:off x="1295400" y="2971800"/>
            <a:ext cx="280988" cy="304800"/>
          </a:xfrm>
          <a:prstGeom prst="rect">
            <a:avLst/>
          </a:prstGeom>
          <a:noFill/>
          <a:ln w="9525" algn="ctr">
            <a:noFill/>
            <a:miter lim="800000"/>
            <a:headEnd/>
            <a:tailEnd/>
          </a:ln>
        </p:spPr>
        <p:txBody>
          <a:bodyPr wrap="none">
            <a:spAutoFit/>
          </a:bodyPr>
          <a:lstStyle/>
          <a:p>
            <a:pPr algn="ctr" eaLnBrk="0" hangingPunct="0"/>
            <a:r>
              <a:rPr lang="en-US"/>
              <a:t>1</a:t>
            </a:r>
          </a:p>
        </p:txBody>
      </p:sp>
      <p:sp>
        <p:nvSpPr>
          <p:cNvPr id="14364" name="Rectangle 25"/>
          <p:cNvSpPr>
            <a:spLocks noChangeArrowheads="1"/>
          </p:cNvSpPr>
          <p:nvPr/>
        </p:nvSpPr>
        <p:spPr bwMode="auto">
          <a:xfrm>
            <a:off x="1676400" y="2514600"/>
            <a:ext cx="152400" cy="1752600"/>
          </a:xfrm>
          <a:prstGeom prst="rect">
            <a:avLst/>
          </a:prstGeom>
          <a:solidFill>
            <a:schemeClr val="tx1">
              <a:alpha val="20000"/>
            </a:schemeClr>
          </a:solidFill>
          <a:ln w="9525" algn="ctr">
            <a:solidFill>
              <a:schemeClr val="tx1"/>
            </a:solidFill>
            <a:miter lim="800000"/>
            <a:headEnd/>
            <a:tailEnd/>
          </a:ln>
        </p:spPr>
        <p:txBody>
          <a:bodyPr wrap="none" anchor="ctr"/>
          <a:lstStyle/>
          <a:p>
            <a:pPr algn="ctr" eaLnBrk="0" hangingPunct="0"/>
            <a:endParaRPr lang="en-US"/>
          </a:p>
        </p:txBody>
      </p:sp>
      <p:graphicFrame>
        <p:nvGraphicFramePr>
          <p:cNvPr id="14352" name="Object 26"/>
          <p:cNvGraphicFramePr>
            <a:graphicFrameLocks noChangeAspect="1"/>
          </p:cNvGraphicFramePr>
          <p:nvPr/>
        </p:nvGraphicFramePr>
        <p:xfrm>
          <a:off x="1576388" y="1762125"/>
          <a:ext cx="4926012" cy="739775"/>
        </p:xfrm>
        <a:graphic>
          <a:graphicData uri="http://schemas.openxmlformats.org/presentationml/2006/ole">
            <p:oleObj spid="_x0000_s972816" name="Equation" r:id="rId17" imgW="2679480" imgH="431640" progId="Equation.3">
              <p:embed/>
            </p:oleObj>
          </a:graphicData>
        </a:graphic>
      </p:graphicFrame>
      <p:sp>
        <p:nvSpPr>
          <p:cNvPr id="14365" name="Text Box 27"/>
          <p:cNvSpPr txBox="1">
            <a:spLocks noChangeArrowheads="1"/>
          </p:cNvSpPr>
          <p:nvPr/>
        </p:nvSpPr>
        <p:spPr bwMode="auto">
          <a:xfrm>
            <a:off x="1447800" y="2971800"/>
            <a:ext cx="280988" cy="304800"/>
          </a:xfrm>
          <a:prstGeom prst="rect">
            <a:avLst/>
          </a:prstGeom>
          <a:noFill/>
          <a:ln w="9525" algn="ctr">
            <a:noFill/>
            <a:miter lim="800000"/>
            <a:headEnd/>
            <a:tailEnd/>
          </a:ln>
        </p:spPr>
        <p:txBody>
          <a:bodyPr wrap="none">
            <a:spAutoFit/>
          </a:bodyPr>
          <a:lstStyle/>
          <a:p>
            <a:pPr algn="ctr" eaLnBrk="0" hangingPunct="0"/>
            <a:r>
              <a:rPr lang="en-US"/>
              <a:t>1</a:t>
            </a:r>
          </a:p>
        </p:txBody>
      </p:sp>
      <p:sp>
        <p:nvSpPr>
          <p:cNvPr id="14366" name="Text Box 28"/>
          <p:cNvSpPr txBox="1">
            <a:spLocks noChangeArrowheads="1"/>
          </p:cNvSpPr>
          <p:nvPr/>
        </p:nvSpPr>
        <p:spPr bwMode="auto">
          <a:xfrm>
            <a:off x="1447800" y="3810000"/>
            <a:ext cx="280988" cy="304800"/>
          </a:xfrm>
          <a:prstGeom prst="rect">
            <a:avLst/>
          </a:prstGeom>
          <a:noFill/>
          <a:ln w="9525" algn="ctr">
            <a:noFill/>
            <a:miter lim="800000"/>
            <a:headEnd/>
            <a:tailEnd/>
          </a:ln>
        </p:spPr>
        <p:txBody>
          <a:bodyPr wrap="none">
            <a:spAutoFit/>
          </a:bodyPr>
          <a:lstStyle/>
          <a:p>
            <a:pPr algn="ctr" eaLnBrk="0" hangingPunct="0"/>
            <a:r>
              <a:rPr lang="en-US"/>
              <a:t>1</a:t>
            </a:r>
          </a:p>
        </p:txBody>
      </p:sp>
      <p:graphicFrame>
        <p:nvGraphicFramePr>
          <p:cNvPr id="67613" name="Object 29"/>
          <p:cNvGraphicFramePr>
            <a:graphicFrameLocks noChangeAspect="1"/>
          </p:cNvGraphicFramePr>
          <p:nvPr/>
        </p:nvGraphicFramePr>
        <p:xfrm>
          <a:off x="2689225" y="4572000"/>
          <a:ext cx="4479925" cy="739775"/>
        </p:xfrm>
        <a:graphic>
          <a:graphicData uri="http://schemas.openxmlformats.org/presentationml/2006/ole">
            <p:oleObj spid="_x0000_s972817" name="Equation" r:id="rId18" imgW="2438280" imgH="431640" progId="Equation.3">
              <p:embed/>
            </p:oleObj>
          </a:graphicData>
        </a:graphic>
      </p:graphicFrame>
      <p:sp>
        <p:nvSpPr>
          <p:cNvPr id="67616" name="Text Box 32"/>
          <p:cNvSpPr txBox="1">
            <a:spLocks noChangeArrowheads="1"/>
          </p:cNvSpPr>
          <p:nvPr/>
        </p:nvSpPr>
        <p:spPr bwMode="auto">
          <a:xfrm>
            <a:off x="1600200" y="2971800"/>
            <a:ext cx="280988" cy="304800"/>
          </a:xfrm>
          <a:prstGeom prst="rect">
            <a:avLst/>
          </a:prstGeom>
          <a:noFill/>
          <a:ln w="9525" algn="ctr">
            <a:noFill/>
            <a:miter lim="800000"/>
            <a:headEnd/>
            <a:tailEnd/>
          </a:ln>
        </p:spPr>
        <p:txBody>
          <a:bodyPr wrap="none">
            <a:spAutoFit/>
          </a:bodyPr>
          <a:lstStyle/>
          <a:p>
            <a:pPr algn="ctr" eaLnBrk="0" hangingPunct="0"/>
            <a:r>
              <a:rPr lang="en-US"/>
              <a:t>1</a:t>
            </a:r>
          </a:p>
        </p:txBody>
      </p:sp>
      <p:sp>
        <p:nvSpPr>
          <p:cNvPr id="67617" name="Text Box 33"/>
          <p:cNvSpPr txBox="1">
            <a:spLocks noChangeArrowheads="1"/>
          </p:cNvSpPr>
          <p:nvPr/>
        </p:nvSpPr>
        <p:spPr bwMode="auto">
          <a:xfrm>
            <a:off x="1600200" y="3810000"/>
            <a:ext cx="280988" cy="304800"/>
          </a:xfrm>
          <a:prstGeom prst="rect">
            <a:avLst/>
          </a:prstGeom>
          <a:noFill/>
          <a:ln w="9525" algn="ctr">
            <a:noFill/>
            <a:miter lim="800000"/>
            <a:headEnd/>
            <a:tailEnd/>
          </a:ln>
        </p:spPr>
        <p:txBody>
          <a:bodyPr wrap="none">
            <a:spAutoFit/>
          </a:bodyPr>
          <a:lstStyle/>
          <a:p>
            <a:pPr algn="ctr" eaLnBrk="0" hangingPunct="0"/>
            <a:r>
              <a:rPr lang="en-US"/>
              <a:t>1</a:t>
            </a:r>
          </a:p>
        </p:txBody>
      </p:sp>
      <p:sp>
        <p:nvSpPr>
          <p:cNvPr id="14369" name="Rectangle 7"/>
          <p:cNvSpPr>
            <a:spLocks noChangeArrowheads="1"/>
          </p:cNvSpPr>
          <p:nvPr/>
        </p:nvSpPr>
        <p:spPr bwMode="auto">
          <a:xfrm>
            <a:off x="0" y="214313"/>
            <a:ext cx="9144000" cy="623887"/>
          </a:xfrm>
          <a:prstGeom prst="rect">
            <a:avLst/>
          </a:prstGeom>
          <a:noFill/>
          <a:ln w="9525">
            <a:noFill/>
            <a:miter lim="800000"/>
            <a:headEnd/>
            <a:tailEnd/>
          </a:ln>
        </p:spPr>
        <p:txBody>
          <a:bodyPr anchor="b"/>
          <a:lstStyle/>
          <a:p>
            <a:pPr eaLnBrk="0" hangingPunct="0"/>
            <a:r>
              <a:rPr lang="en-US" sz="4000">
                <a:solidFill>
                  <a:schemeClr val="tx2"/>
                </a:solidFill>
              </a:rPr>
              <a:t>Window-based local ancestry inference</a:t>
            </a:r>
          </a:p>
        </p:txBody>
      </p:sp>
      <p:sp>
        <p:nvSpPr>
          <p:cNvPr id="14370" name="Line 35">
            <a:hlinkClick r:id="rId19" action="ppaction://hlinksldjump"/>
          </p:cNvPr>
          <p:cNvSpPr>
            <a:spLocks noChangeShapeType="1"/>
          </p:cNvSpPr>
          <p:nvPr/>
        </p:nvSpPr>
        <p:spPr bwMode="auto">
          <a:xfrm flipV="1">
            <a:off x="8839200" y="6096000"/>
            <a:ext cx="0" cy="228600"/>
          </a:xfrm>
          <a:prstGeom prst="line">
            <a:avLst/>
          </a:prstGeom>
          <a:noFill/>
          <a:ln w="9525">
            <a:solidFill>
              <a:schemeClr val="tx1"/>
            </a:solidFill>
            <a:round/>
            <a:headEnd/>
            <a:tailEnd type="triangle" w="med" len="med"/>
          </a:ln>
        </p:spPr>
        <p:txBody>
          <a:bodyPr/>
          <a:lstStyle/>
          <a:p>
            <a:endParaRPr lang="en-US"/>
          </a:p>
        </p:txBody>
      </p:sp>
      <p:sp>
        <p:nvSpPr>
          <p:cNvPr id="35" name="Slide Number Placeholder 34"/>
          <p:cNvSpPr>
            <a:spLocks noGrp="1"/>
          </p:cNvSpPr>
          <p:nvPr>
            <p:ph type="sldNum" sz="quarter" idx="12"/>
          </p:nvPr>
        </p:nvSpPr>
        <p:spPr/>
        <p:txBody>
          <a:bodyPr/>
          <a:lstStyle/>
          <a:p>
            <a:pPr>
              <a:defRPr/>
            </a:pPr>
            <a:fld id="{193C4F32-5F53-4DA8-A041-9089F3E61399}" type="slidenum">
              <a:rPr lang="en-US" smtClean="0"/>
              <a:pPr>
                <a:defRPr/>
              </a:pPr>
              <a:t>96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7613"/>
                                        </p:tgtEl>
                                        <p:attrNameLst>
                                          <p:attrName>style.visibility</p:attrName>
                                        </p:attrNameLst>
                                      </p:cBhvr>
                                      <p:to>
                                        <p:strVal val="visible"/>
                                      </p:to>
                                    </p:set>
                                    <p:anim calcmode="lin" valueType="num">
                                      <p:cBhvr additive="base">
                                        <p:cTn id="7" dur="500" fill="hold"/>
                                        <p:tgtEl>
                                          <p:spTgt spid="67613"/>
                                        </p:tgtEl>
                                        <p:attrNameLst>
                                          <p:attrName>ppt_x</p:attrName>
                                        </p:attrNameLst>
                                      </p:cBhvr>
                                      <p:tavLst>
                                        <p:tav tm="0">
                                          <p:val>
                                            <p:strVal val="0-#ppt_w/2"/>
                                          </p:val>
                                        </p:tav>
                                        <p:tav tm="100000">
                                          <p:val>
                                            <p:strVal val="#ppt_x"/>
                                          </p:val>
                                        </p:tav>
                                      </p:tavLst>
                                    </p:anim>
                                    <p:anim calcmode="lin" valueType="num">
                                      <p:cBhvr additive="base">
                                        <p:cTn id="8" dur="500" fill="hold"/>
                                        <p:tgtEl>
                                          <p:spTgt spid="67613"/>
                                        </p:tgtEl>
                                        <p:attrNameLst>
                                          <p:attrName>ppt_y</p:attrName>
                                        </p:attrNameLst>
                                      </p:cBhvr>
                                      <p:tavLst>
                                        <p:tav tm="0">
                                          <p:val>
                                            <p:strVal val="#ppt_y"/>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67616"/>
                                        </p:tgtEl>
                                        <p:attrNameLst>
                                          <p:attrName>style.visibility</p:attrName>
                                        </p:attrNameLst>
                                      </p:cBhvr>
                                      <p:to>
                                        <p:strVal val="visible"/>
                                      </p:to>
                                    </p:set>
                                    <p:anim calcmode="lin" valueType="num">
                                      <p:cBhvr additive="base">
                                        <p:cTn id="11" dur="500" fill="hold"/>
                                        <p:tgtEl>
                                          <p:spTgt spid="67616"/>
                                        </p:tgtEl>
                                        <p:attrNameLst>
                                          <p:attrName>ppt_x</p:attrName>
                                        </p:attrNameLst>
                                      </p:cBhvr>
                                      <p:tavLst>
                                        <p:tav tm="0">
                                          <p:val>
                                            <p:strVal val="0-#ppt_w/2"/>
                                          </p:val>
                                        </p:tav>
                                        <p:tav tm="100000">
                                          <p:val>
                                            <p:strVal val="#ppt_x"/>
                                          </p:val>
                                        </p:tav>
                                      </p:tavLst>
                                    </p:anim>
                                    <p:anim calcmode="lin" valueType="num">
                                      <p:cBhvr additive="base">
                                        <p:cTn id="12" dur="500" fill="hold"/>
                                        <p:tgtEl>
                                          <p:spTgt spid="67616"/>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stCondLst>
                                    <p:cond delay="0"/>
                                  </p:stCondLst>
                                  <p:childTnLst>
                                    <p:set>
                                      <p:cBhvr>
                                        <p:cTn id="14" dur="1" fill="hold">
                                          <p:stCondLst>
                                            <p:cond delay="0"/>
                                          </p:stCondLst>
                                        </p:cTn>
                                        <p:tgtEl>
                                          <p:spTgt spid="67617"/>
                                        </p:tgtEl>
                                        <p:attrNameLst>
                                          <p:attrName>style.visibility</p:attrName>
                                        </p:attrNameLst>
                                      </p:cBhvr>
                                      <p:to>
                                        <p:strVal val="visible"/>
                                      </p:to>
                                    </p:set>
                                    <p:anim calcmode="lin" valueType="num">
                                      <p:cBhvr additive="base">
                                        <p:cTn id="15" dur="500" fill="hold"/>
                                        <p:tgtEl>
                                          <p:spTgt spid="67617"/>
                                        </p:tgtEl>
                                        <p:attrNameLst>
                                          <p:attrName>ppt_x</p:attrName>
                                        </p:attrNameLst>
                                      </p:cBhvr>
                                      <p:tavLst>
                                        <p:tav tm="0">
                                          <p:val>
                                            <p:strVal val="0-#ppt_w/2"/>
                                          </p:val>
                                        </p:tav>
                                        <p:tav tm="100000">
                                          <p:val>
                                            <p:strVal val="#ppt_x"/>
                                          </p:val>
                                        </p:tav>
                                      </p:tavLst>
                                    </p:anim>
                                    <p:anim calcmode="lin" valueType="num">
                                      <p:cBhvr additive="base">
                                        <p:cTn id="16" dur="500" fill="hold"/>
                                        <p:tgtEl>
                                          <p:spTgt spid="676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616" grpId="0"/>
      <p:bldP spid="67617"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78" name="Rectangle 10"/>
          <p:cNvSpPr>
            <a:spLocks noChangeArrowheads="1"/>
          </p:cNvSpPr>
          <p:nvPr/>
        </p:nvSpPr>
        <p:spPr bwMode="auto">
          <a:xfrm>
            <a:off x="1371600" y="3657600"/>
            <a:ext cx="1676400" cy="609600"/>
          </a:xfrm>
          <a:prstGeom prst="rect">
            <a:avLst/>
          </a:prstGeom>
          <a:solidFill>
            <a:srgbClr val="00FF00"/>
          </a:solidFill>
          <a:ln w="9525" algn="ctr">
            <a:solidFill>
              <a:schemeClr val="tx1"/>
            </a:solidFill>
            <a:miter lim="800000"/>
            <a:headEnd/>
            <a:tailEnd/>
          </a:ln>
        </p:spPr>
        <p:txBody>
          <a:bodyPr wrap="none" anchor="ctr"/>
          <a:lstStyle/>
          <a:p>
            <a:pPr eaLnBrk="0" hangingPunct="0"/>
            <a:endParaRPr lang="en-US">
              <a:solidFill>
                <a:srgbClr val="595959"/>
              </a:solidFill>
            </a:endParaRPr>
          </a:p>
        </p:txBody>
      </p:sp>
      <p:sp>
        <p:nvSpPr>
          <p:cNvPr id="15379" name="Rectangle 10"/>
          <p:cNvSpPr>
            <a:spLocks noChangeArrowheads="1"/>
          </p:cNvSpPr>
          <p:nvPr/>
        </p:nvSpPr>
        <p:spPr bwMode="auto">
          <a:xfrm>
            <a:off x="1371600" y="2819400"/>
            <a:ext cx="1676400" cy="609600"/>
          </a:xfrm>
          <a:prstGeom prst="rect">
            <a:avLst/>
          </a:prstGeom>
          <a:solidFill>
            <a:srgbClr val="00FF00"/>
          </a:solidFill>
          <a:ln w="9525" algn="ctr">
            <a:solidFill>
              <a:schemeClr val="tx1"/>
            </a:solidFill>
            <a:miter lim="800000"/>
            <a:headEnd/>
            <a:tailEnd/>
          </a:ln>
        </p:spPr>
        <p:txBody>
          <a:bodyPr wrap="none" anchor="ctr"/>
          <a:lstStyle/>
          <a:p>
            <a:pPr eaLnBrk="0" hangingPunct="0"/>
            <a:endParaRPr lang="en-US">
              <a:solidFill>
                <a:srgbClr val="595959"/>
              </a:solidFill>
            </a:endParaRPr>
          </a:p>
        </p:txBody>
      </p:sp>
      <p:sp>
        <p:nvSpPr>
          <p:cNvPr id="15380" name="Rectangle 10"/>
          <p:cNvSpPr>
            <a:spLocks noChangeArrowheads="1"/>
          </p:cNvSpPr>
          <p:nvPr/>
        </p:nvSpPr>
        <p:spPr bwMode="auto">
          <a:xfrm>
            <a:off x="1371600" y="3657600"/>
            <a:ext cx="7467600" cy="609600"/>
          </a:xfrm>
          <a:prstGeom prst="rect">
            <a:avLst/>
          </a:prstGeom>
          <a:solidFill>
            <a:schemeClr val="accent1">
              <a:alpha val="20000"/>
            </a:schemeClr>
          </a:solidFill>
          <a:ln w="9525" algn="ctr">
            <a:solidFill>
              <a:schemeClr val="tx1"/>
            </a:solidFill>
            <a:miter lim="800000"/>
            <a:headEnd/>
            <a:tailEnd/>
          </a:ln>
        </p:spPr>
        <p:txBody>
          <a:bodyPr wrap="none" anchor="ctr"/>
          <a:lstStyle/>
          <a:p>
            <a:pPr eaLnBrk="0" hangingPunct="0"/>
            <a:r>
              <a:rPr lang="en-US" b="1">
                <a:solidFill>
                  <a:srgbClr val="00CC00"/>
                </a:solidFill>
              </a:rPr>
              <a:t>     </a:t>
            </a:r>
            <a:r>
              <a:rPr lang="en-US" b="1"/>
              <a:t>      </a:t>
            </a:r>
            <a:r>
              <a:rPr lang="en-US"/>
              <a:t>??</a:t>
            </a:r>
            <a:r>
              <a:rPr lang="en-US">
                <a:solidFill>
                  <a:srgbClr val="595959"/>
                </a:solidFill>
              </a:rPr>
              <a:t>??????????????????????????????????????????????????????????????????????????????</a:t>
            </a:r>
          </a:p>
        </p:txBody>
      </p:sp>
      <p:sp>
        <p:nvSpPr>
          <p:cNvPr id="15381" name="Rectangle 9"/>
          <p:cNvSpPr>
            <a:spLocks noChangeArrowheads="1"/>
          </p:cNvSpPr>
          <p:nvPr/>
        </p:nvSpPr>
        <p:spPr bwMode="auto">
          <a:xfrm>
            <a:off x="1371600" y="2819400"/>
            <a:ext cx="7467600" cy="609600"/>
          </a:xfrm>
          <a:prstGeom prst="rect">
            <a:avLst/>
          </a:prstGeom>
          <a:solidFill>
            <a:schemeClr val="accent1">
              <a:alpha val="20000"/>
            </a:schemeClr>
          </a:solidFill>
          <a:ln w="9525" algn="ctr">
            <a:solidFill>
              <a:schemeClr val="tx1"/>
            </a:solidFill>
            <a:miter lim="800000"/>
            <a:headEnd/>
            <a:tailEnd/>
          </a:ln>
        </p:spPr>
        <p:txBody>
          <a:bodyPr wrap="none" anchor="ctr"/>
          <a:lstStyle/>
          <a:p>
            <a:pPr eaLnBrk="0" hangingPunct="0"/>
            <a:r>
              <a:rPr lang="en-US" b="1">
                <a:solidFill>
                  <a:srgbClr val="00CC00"/>
                </a:solidFill>
              </a:rPr>
              <a:t>     </a:t>
            </a:r>
            <a:r>
              <a:rPr lang="en-US" b="1"/>
              <a:t>      </a:t>
            </a:r>
            <a:r>
              <a:rPr lang="en-US">
                <a:solidFill>
                  <a:srgbClr val="595959"/>
                </a:solidFill>
              </a:rPr>
              <a:t>????????????????????????????????????????????????????????????????????????????????</a:t>
            </a:r>
          </a:p>
        </p:txBody>
      </p:sp>
      <p:graphicFrame>
        <p:nvGraphicFramePr>
          <p:cNvPr id="15362" name="Object 52"/>
          <p:cNvGraphicFramePr>
            <a:graphicFrameLocks noChangeAspect="1"/>
          </p:cNvGraphicFramePr>
          <p:nvPr/>
        </p:nvGraphicFramePr>
        <p:xfrm>
          <a:off x="2133600" y="2514600"/>
          <a:ext cx="161925" cy="292100"/>
        </p:xfrm>
        <a:graphic>
          <a:graphicData uri="http://schemas.openxmlformats.org/presentationml/2006/ole">
            <p:oleObj spid="_x0000_s973826" name="Equation" r:id="rId3" imgW="164880" imgH="228600" progId="Equation.3">
              <p:embed/>
            </p:oleObj>
          </a:graphicData>
        </a:graphic>
      </p:graphicFrame>
      <p:graphicFrame>
        <p:nvGraphicFramePr>
          <p:cNvPr id="15363" name="Object 50"/>
          <p:cNvGraphicFramePr>
            <a:graphicFrameLocks noChangeAspect="1"/>
          </p:cNvGraphicFramePr>
          <p:nvPr/>
        </p:nvGraphicFramePr>
        <p:xfrm>
          <a:off x="1828800" y="2514600"/>
          <a:ext cx="177800" cy="280988"/>
        </p:xfrm>
        <a:graphic>
          <a:graphicData uri="http://schemas.openxmlformats.org/presentationml/2006/ole">
            <p:oleObj spid="_x0000_s973827" name="Equation" r:id="rId4" imgW="177480" imgH="215640" progId="Equation.3">
              <p:embed/>
            </p:oleObj>
          </a:graphicData>
        </a:graphic>
      </p:graphicFrame>
      <p:graphicFrame>
        <p:nvGraphicFramePr>
          <p:cNvPr id="15364" name="Object 46"/>
          <p:cNvGraphicFramePr>
            <a:graphicFrameLocks noChangeAspect="1"/>
          </p:cNvGraphicFramePr>
          <p:nvPr/>
        </p:nvGraphicFramePr>
        <p:xfrm>
          <a:off x="1371600" y="2519363"/>
          <a:ext cx="150813" cy="276225"/>
        </p:xfrm>
        <a:graphic>
          <a:graphicData uri="http://schemas.openxmlformats.org/presentationml/2006/ole">
            <p:oleObj spid="_x0000_s973828" name="Equation" r:id="rId5" imgW="152280" imgH="215640" progId="Equation.3">
              <p:embed/>
            </p:oleObj>
          </a:graphicData>
        </a:graphic>
      </p:graphicFrame>
      <p:graphicFrame>
        <p:nvGraphicFramePr>
          <p:cNvPr id="15365" name="Object 47"/>
          <p:cNvGraphicFramePr>
            <a:graphicFrameLocks noChangeAspect="1"/>
          </p:cNvGraphicFramePr>
          <p:nvPr/>
        </p:nvGraphicFramePr>
        <p:xfrm>
          <a:off x="1508125" y="2519363"/>
          <a:ext cx="174625" cy="276225"/>
        </p:xfrm>
        <a:graphic>
          <a:graphicData uri="http://schemas.openxmlformats.org/presentationml/2006/ole">
            <p:oleObj spid="_x0000_s973829" name="Equation" r:id="rId6" imgW="177480" imgH="215640" progId="Equation.3">
              <p:embed/>
            </p:oleObj>
          </a:graphicData>
        </a:graphic>
      </p:graphicFrame>
      <p:graphicFrame>
        <p:nvGraphicFramePr>
          <p:cNvPr id="15366" name="Object 48"/>
          <p:cNvGraphicFramePr>
            <a:graphicFrameLocks noChangeAspect="1"/>
          </p:cNvGraphicFramePr>
          <p:nvPr/>
        </p:nvGraphicFramePr>
        <p:xfrm>
          <a:off x="1668463" y="2514600"/>
          <a:ext cx="161925" cy="292100"/>
        </p:xfrm>
        <a:graphic>
          <a:graphicData uri="http://schemas.openxmlformats.org/presentationml/2006/ole">
            <p:oleObj spid="_x0000_s973830" name="Equation" r:id="rId7" imgW="164880" imgH="228600" progId="Equation.3">
              <p:embed/>
            </p:oleObj>
          </a:graphicData>
        </a:graphic>
      </p:graphicFrame>
      <p:graphicFrame>
        <p:nvGraphicFramePr>
          <p:cNvPr id="15367" name="Object 49"/>
          <p:cNvGraphicFramePr>
            <a:graphicFrameLocks noChangeAspect="1"/>
          </p:cNvGraphicFramePr>
          <p:nvPr/>
        </p:nvGraphicFramePr>
        <p:xfrm>
          <a:off x="1973263" y="2514600"/>
          <a:ext cx="161925" cy="292100"/>
        </p:xfrm>
        <a:graphic>
          <a:graphicData uri="http://schemas.openxmlformats.org/presentationml/2006/ole">
            <p:oleObj spid="_x0000_s973831" name="Equation" r:id="rId8" imgW="164880" imgH="228600" progId="Equation.3">
              <p:embed/>
            </p:oleObj>
          </a:graphicData>
        </a:graphic>
      </p:graphicFrame>
      <p:graphicFrame>
        <p:nvGraphicFramePr>
          <p:cNvPr id="15368" name="Object 51"/>
          <p:cNvGraphicFramePr>
            <a:graphicFrameLocks noChangeAspect="1"/>
          </p:cNvGraphicFramePr>
          <p:nvPr/>
        </p:nvGraphicFramePr>
        <p:xfrm>
          <a:off x="2270125" y="2514600"/>
          <a:ext cx="174625" cy="292100"/>
        </p:xfrm>
        <a:graphic>
          <a:graphicData uri="http://schemas.openxmlformats.org/presentationml/2006/ole">
            <p:oleObj spid="_x0000_s973832" name="Equation" r:id="rId9" imgW="177480" imgH="228600" progId="Equation.3">
              <p:embed/>
            </p:oleObj>
          </a:graphicData>
        </a:graphic>
      </p:graphicFrame>
      <p:graphicFrame>
        <p:nvGraphicFramePr>
          <p:cNvPr id="15369" name="Object 54"/>
          <p:cNvGraphicFramePr>
            <a:graphicFrameLocks noChangeAspect="1"/>
          </p:cNvGraphicFramePr>
          <p:nvPr/>
        </p:nvGraphicFramePr>
        <p:xfrm>
          <a:off x="2428875" y="2517775"/>
          <a:ext cx="217488" cy="301625"/>
        </p:xfrm>
        <a:graphic>
          <a:graphicData uri="http://schemas.openxmlformats.org/presentationml/2006/ole">
            <p:oleObj spid="_x0000_s973833" name="Equation" r:id="rId10" imgW="164880" imgH="228600" progId="Equation.3">
              <p:embed/>
            </p:oleObj>
          </a:graphicData>
        </a:graphic>
      </p:graphicFrame>
      <p:graphicFrame>
        <p:nvGraphicFramePr>
          <p:cNvPr id="15370" name="Object 64"/>
          <p:cNvGraphicFramePr>
            <a:graphicFrameLocks noChangeAspect="1"/>
          </p:cNvGraphicFramePr>
          <p:nvPr/>
        </p:nvGraphicFramePr>
        <p:xfrm>
          <a:off x="5029200" y="2438400"/>
          <a:ext cx="246063" cy="368300"/>
        </p:xfrm>
        <a:graphic>
          <a:graphicData uri="http://schemas.openxmlformats.org/presentationml/2006/ole">
            <p:oleObj spid="_x0000_s973834" name="Equation" r:id="rId11" imgW="152280" imgH="228600" progId="Equation.3">
              <p:embed/>
            </p:oleObj>
          </a:graphicData>
        </a:graphic>
      </p:graphicFrame>
      <p:graphicFrame>
        <p:nvGraphicFramePr>
          <p:cNvPr id="15371" name="Object 65"/>
          <p:cNvGraphicFramePr>
            <a:graphicFrameLocks noChangeAspect="1"/>
          </p:cNvGraphicFramePr>
          <p:nvPr/>
        </p:nvGraphicFramePr>
        <p:xfrm>
          <a:off x="8534400" y="2438400"/>
          <a:ext cx="287338" cy="368300"/>
        </p:xfrm>
        <a:graphic>
          <a:graphicData uri="http://schemas.openxmlformats.org/presentationml/2006/ole">
            <p:oleObj spid="_x0000_s973835" name="Equation" r:id="rId12" imgW="177480" imgH="228600" progId="Equation.3">
              <p:embed/>
            </p:oleObj>
          </a:graphicData>
        </a:graphic>
      </p:graphicFrame>
      <p:sp>
        <p:nvSpPr>
          <p:cNvPr id="15382" name="Text Box 70"/>
          <p:cNvSpPr txBox="1">
            <a:spLocks noChangeArrowheads="1"/>
          </p:cNvSpPr>
          <p:nvPr/>
        </p:nvSpPr>
        <p:spPr bwMode="auto">
          <a:xfrm>
            <a:off x="5181600" y="2438400"/>
            <a:ext cx="3276600" cy="304800"/>
          </a:xfrm>
          <a:prstGeom prst="rect">
            <a:avLst/>
          </a:prstGeom>
          <a:noFill/>
          <a:ln w="9525" algn="ctr">
            <a:noFill/>
            <a:miter lim="800000"/>
            <a:headEnd/>
            <a:tailEnd/>
          </a:ln>
        </p:spPr>
        <p:txBody>
          <a:bodyPr>
            <a:spAutoFit/>
          </a:bodyPr>
          <a:lstStyle/>
          <a:p>
            <a:pPr algn="ctr" eaLnBrk="0" hangingPunct="0">
              <a:spcBef>
                <a:spcPct val="50000"/>
              </a:spcBef>
            </a:pPr>
            <a:r>
              <a:rPr lang="en-US"/>
              <a:t>…………………………………………………..….</a:t>
            </a:r>
          </a:p>
        </p:txBody>
      </p:sp>
      <p:sp>
        <p:nvSpPr>
          <p:cNvPr id="15383" name="Text Box 71"/>
          <p:cNvSpPr txBox="1">
            <a:spLocks noChangeArrowheads="1"/>
          </p:cNvSpPr>
          <p:nvPr/>
        </p:nvSpPr>
        <p:spPr bwMode="auto">
          <a:xfrm>
            <a:off x="2590800" y="2438400"/>
            <a:ext cx="2514600" cy="304800"/>
          </a:xfrm>
          <a:prstGeom prst="rect">
            <a:avLst/>
          </a:prstGeom>
          <a:noFill/>
          <a:ln w="9525" algn="ctr">
            <a:noFill/>
            <a:miter lim="800000"/>
            <a:headEnd/>
            <a:tailEnd/>
          </a:ln>
        </p:spPr>
        <p:txBody>
          <a:bodyPr>
            <a:spAutoFit/>
          </a:bodyPr>
          <a:lstStyle/>
          <a:p>
            <a:pPr algn="ctr" eaLnBrk="0" hangingPunct="0">
              <a:spcBef>
                <a:spcPct val="50000"/>
              </a:spcBef>
            </a:pPr>
            <a:r>
              <a:rPr lang="en-US"/>
              <a:t>…….…………………………..……</a:t>
            </a:r>
          </a:p>
        </p:txBody>
      </p:sp>
      <p:sp>
        <p:nvSpPr>
          <p:cNvPr id="15384" name="Text Box 82"/>
          <p:cNvSpPr txBox="1">
            <a:spLocks noChangeArrowheads="1"/>
          </p:cNvSpPr>
          <p:nvPr/>
        </p:nvSpPr>
        <p:spPr bwMode="auto">
          <a:xfrm>
            <a:off x="914400" y="2971800"/>
            <a:ext cx="381000" cy="304800"/>
          </a:xfrm>
          <a:prstGeom prst="rect">
            <a:avLst/>
          </a:prstGeom>
          <a:noFill/>
          <a:ln w="9525" algn="ctr">
            <a:noFill/>
            <a:miter lim="800000"/>
            <a:headEnd/>
            <a:tailEnd/>
          </a:ln>
        </p:spPr>
        <p:txBody>
          <a:bodyPr>
            <a:spAutoFit/>
          </a:bodyPr>
          <a:lstStyle/>
          <a:p>
            <a:pPr algn="ctr" eaLnBrk="0" hangingPunct="0">
              <a:spcBef>
                <a:spcPct val="50000"/>
              </a:spcBef>
            </a:pPr>
            <a:r>
              <a:rPr lang="en-US" i="1"/>
              <a:t>k</a:t>
            </a:r>
          </a:p>
        </p:txBody>
      </p:sp>
      <p:sp>
        <p:nvSpPr>
          <p:cNvPr id="15385" name="Text Box 83"/>
          <p:cNvSpPr txBox="1">
            <a:spLocks noChangeArrowheads="1"/>
          </p:cNvSpPr>
          <p:nvPr/>
        </p:nvSpPr>
        <p:spPr bwMode="auto">
          <a:xfrm>
            <a:off x="914400" y="3733800"/>
            <a:ext cx="381000" cy="304800"/>
          </a:xfrm>
          <a:prstGeom prst="rect">
            <a:avLst/>
          </a:prstGeom>
          <a:noFill/>
          <a:ln w="9525" algn="ctr">
            <a:noFill/>
            <a:miter lim="800000"/>
            <a:headEnd/>
            <a:tailEnd/>
          </a:ln>
        </p:spPr>
        <p:txBody>
          <a:bodyPr>
            <a:spAutoFit/>
          </a:bodyPr>
          <a:lstStyle/>
          <a:p>
            <a:pPr algn="ctr" eaLnBrk="0" hangingPunct="0">
              <a:spcBef>
                <a:spcPct val="50000"/>
              </a:spcBef>
            </a:pPr>
            <a:r>
              <a:rPr lang="en-US" i="1"/>
              <a:t>l</a:t>
            </a:r>
          </a:p>
        </p:txBody>
      </p:sp>
      <p:graphicFrame>
        <p:nvGraphicFramePr>
          <p:cNvPr id="264205" name="Object 13"/>
          <p:cNvGraphicFramePr>
            <a:graphicFrameLocks noChangeAspect="1"/>
          </p:cNvGraphicFramePr>
          <p:nvPr/>
        </p:nvGraphicFramePr>
        <p:xfrm>
          <a:off x="2971800" y="6019800"/>
          <a:ext cx="1562100" cy="631825"/>
        </p:xfrm>
        <a:graphic>
          <a:graphicData uri="http://schemas.openxmlformats.org/presentationml/2006/ole">
            <p:oleObj spid="_x0000_s973836" name="Equation" r:id="rId13" imgW="533160" imgH="215640" progId="Equation.3">
              <p:embed/>
            </p:oleObj>
          </a:graphicData>
        </a:graphic>
      </p:graphicFrame>
      <p:graphicFrame>
        <p:nvGraphicFramePr>
          <p:cNvPr id="264204" name="Object 12"/>
          <p:cNvGraphicFramePr>
            <a:graphicFrameLocks noChangeAspect="1"/>
          </p:cNvGraphicFramePr>
          <p:nvPr/>
        </p:nvGraphicFramePr>
        <p:xfrm>
          <a:off x="5105400" y="6019800"/>
          <a:ext cx="1608138" cy="635000"/>
        </p:xfrm>
        <a:graphic>
          <a:graphicData uri="http://schemas.openxmlformats.org/presentationml/2006/ole">
            <p:oleObj spid="_x0000_s973837" name="Equation" r:id="rId14" imgW="596880" imgH="215640" progId="Equation.3">
              <p:embed/>
            </p:oleObj>
          </a:graphicData>
        </a:graphic>
      </p:graphicFrame>
      <p:graphicFrame>
        <p:nvGraphicFramePr>
          <p:cNvPr id="15374" name="Object 23"/>
          <p:cNvGraphicFramePr>
            <a:graphicFrameLocks noChangeAspect="1"/>
          </p:cNvGraphicFramePr>
          <p:nvPr/>
        </p:nvGraphicFramePr>
        <p:xfrm>
          <a:off x="6553200" y="1905000"/>
          <a:ext cx="792163" cy="303213"/>
        </p:xfrm>
        <a:graphic>
          <a:graphicData uri="http://schemas.openxmlformats.org/presentationml/2006/ole">
            <p:oleObj spid="_x0000_s973838" name="Equation" r:id="rId15" imgW="431640" imgH="177480" progId="Equation.3">
              <p:embed/>
            </p:oleObj>
          </a:graphicData>
        </a:graphic>
      </p:graphicFrame>
      <p:graphicFrame>
        <p:nvGraphicFramePr>
          <p:cNvPr id="15375" name="Object 24"/>
          <p:cNvGraphicFramePr>
            <a:graphicFrameLocks noChangeAspect="1"/>
          </p:cNvGraphicFramePr>
          <p:nvPr/>
        </p:nvGraphicFramePr>
        <p:xfrm>
          <a:off x="7432675" y="1893888"/>
          <a:ext cx="1492250" cy="368300"/>
        </p:xfrm>
        <a:graphic>
          <a:graphicData uri="http://schemas.openxmlformats.org/presentationml/2006/ole">
            <p:oleObj spid="_x0000_s973839" name="Equation" r:id="rId16" imgW="812520" imgH="215640" progId="Equation.3">
              <p:embed/>
            </p:oleObj>
          </a:graphicData>
        </a:graphic>
      </p:graphicFrame>
      <p:sp>
        <p:nvSpPr>
          <p:cNvPr id="15386" name="Text Box 25"/>
          <p:cNvSpPr txBox="1">
            <a:spLocks noChangeArrowheads="1"/>
          </p:cNvSpPr>
          <p:nvPr/>
        </p:nvSpPr>
        <p:spPr bwMode="auto">
          <a:xfrm>
            <a:off x="1295400" y="3810000"/>
            <a:ext cx="280988" cy="304800"/>
          </a:xfrm>
          <a:prstGeom prst="rect">
            <a:avLst/>
          </a:prstGeom>
          <a:noFill/>
          <a:ln w="9525" algn="ctr">
            <a:noFill/>
            <a:miter lim="800000"/>
            <a:headEnd/>
            <a:tailEnd/>
          </a:ln>
        </p:spPr>
        <p:txBody>
          <a:bodyPr wrap="none">
            <a:spAutoFit/>
          </a:bodyPr>
          <a:lstStyle/>
          <a:p>
            <a:pPr algn="ctr" eaLnBrk="0" hangingPunct="0"/>
            <a:r>
              <a:rPr lang="en-US"/>
              <a:t>1</a:t>
            </a:r>
          </a:p>
        </p:txBody>
      </p:sp>
      <p:sp>
        <p:nvSpPr>
          <p:cNvPr id="15387" name="Text Box 26"/>
          <p:cNvSpPr txBox="1">
            <a:spLocks noChangeArrowheads="1"/>
          </p:cNvSpPr>
          <p:nvPr/>
        </p:nvSpPr>
        <p:spPr bwMode="auto">
          <a:xfrm>
            <a:off x="1295400" y="2971800"/>
            <a:ext cx="280988" cy="304800"/>
          </a:xfrm>
          <a:prstGeom prst="rect">
            <a:avLst/>
          </a:prstGeom>
          <a:noFill/>
          <a:ln w="9525" algn="ctr">
            <a:noFill/>
            <a:miter lim="800000"/>
            <a:headEnd/>
            <a:tailEnd/>
          </a:ln>
        </p:spPr>
        <p:txBody>
          <a:bodyPr wrap="none">
            <a:spAutoFit/>
          </a:bodyPr>
          <a:lstStyle/>
          <a:p>
            <a:pPr algn="ctr" eaLnBrk="0" hangingPunct="0"/>
            <a:r>
              <a:rPr lang="en-US"/>
              <a:t>1</a:t>
            </a:r>
          </a:p>
        </p:txBody>
      </p:sp>
      <p:sp>
        <p:nvSpPr>
          <p:cNvPr id="15388" name="Rectangle 27"/>
          <p:cNvSpPr>
            <a:spLocks noChangeArrowheads="1"/>
          </p:cNvSpPr>
          <p:nvPr/>
        </p:nvSpPr>
        <p:spPr bwMode="auto">
          <a:xfrm>
            <a:off x="1828800" y="2514600"/>
            <a:ext cx="152400" cy="1752600"/>
          </a:xfrm>
          <a:prstGeom prst="rect">
            <a:avLst/>
          </a:prstGeom>
          <a:solidFill>
            <a:schemeClr val="tx1">
              <a:alpha val="20000"/>
            </a:schemeClr>
          </a:solidFill>
          <a:ln w="9525" algn="ctr">
            <a:solidFill>
              <a:schemeClr val="tx1"/>
            </a:solidFill>
            <a:miter lim="800000"/>
            <a:headEnd/>
            <a:tailEnd/>
          </a:ln>
        </p:spPr>
        <p:txBody>
          <a:bodyPr wrap="none" anchor="ctr"/>
          <a:lstStyle/>
          <a:p>
            <a:pPr algn="ctr" eaLnBrk="0" hangingPunct="0"/>
            <a:endParaRPr lang="en-US"/>
          </a:p>
        </p:txBody>
      </p:sp>
      <p:graphicFrame>
        <p:nvGraphicFramePr>
          <p:cNvPr id="15376" name="Object 28"/>
          <p:cNvGraphicFramePr>
            <a:graphicFrameLocks noChangeAspect="1"/>
          </p:cNvGraphicFramePr>
          <p:nvPr/>
        </p:nvGraphicFramePr>
        <p:xfrm>
          <a:off x="1541463" y="1762125"/>
          <a:ext cx="4995862" cy="739775"/>
        </p:xfrm>
        <a:graphic>
          <a:graphicData uri="http://schemas.openxmlformats.org/presentationml/2006/ole">
            <p:oleObj spid="_x0000_s973840" name="Equation" r:id="rId17" imgW="2717640" imgH="431640" progId="Equation.3">
              <p:embed/>
            </p:oleObj>
          </a:graphicData>
        </a:graphic>
      </p:graphicFrame>
      <p:sp>
        <p:nvSpPr>
          <p:cNvPr id="15389" name="Text Box 29"/>
          <p:cNvSpPr txBox="1">
            <a:spLocks noChangeArrowheads="1"/>
          </p:cNvSpPr>
          <p:nvPr/>
        </p:nvSpPr>
        <p:spPr bwMode="auto">
          <a:xfrm>
            <a:off x="1447800" y="2971800"/>
            <a:ext cx="280988" cy="304800"/>
          </a:xfrm>
          <a:prstGeom prst="rect">
            <a:avLst/>
          </a:prstGeom>
          <a:noFill/>
          <a:ln w="9525" algn="ctr">
            <a:noFill/>
            <a:miter lim="800000"/>
            <a:headEnd/>
            <a:tailEnd/>
          </a:ln>
        </p:spPr>
        <p:txBody>
          <a:bodyPr wrap="none">
            <a:spAutoFit/>
          </a:bodyPr>
          <a:lstStyle/>
          <a:p>
            <a:pPr algn="ctr" eaLnBrk="0" hangingPunct="0"/>
            <a:r>
              <a:rPr lang="en-US"/>
              <a:t>1</a:t>
            </a:r>
          </a:p>
        </p:txBody>
      </p:sp>
      <p:sp>
        <p:nvSpPr>
          <p:cNvPr id="15390" name="Text Box 30"/>
          <p:cNvSpPr txBox="1">
            <a:spLocks noChangeArrowheads="1"/>
          </p:cNvSpPr>
          <p:nvPr/>
        </p:nvSpPr>
        <p:spPr bwMode="auto">
          <a:xfrm>
            <a:off x="1447800" y="3810000"/>
            <a:ext cx="280988" cy="304800"/>
          </a:xfrm>
          <a:prstGeom prst="rect">
            <a:avLst/>
          </a:prstGeom>
          <a:noFill/>
          <a:ln w="9525" algn="ctr">
            <a:noFill/>
            <a:miter lim="800000"/>
            <a:headEnd/>
            <a:tailEnd/>
          </a:ln>
        </p:spPr>
        <p:txBody>
          <a:bodyPr wrap="none">
            <a:spAutoFit/>
          </a:bodyPr>
          <a:lstStyle/>
          <a:p>
            <a:pPr algn="ctr" eaLnBrk="0" hangingPunct="0"/>
            <a:r>
              <a:rPr lang="en-US"/>
              <a:t>1</a:t>
            </a:r>
          </a:p>
        </p:txBody>
      </p:sp>
      <p:graphicFrame>
        <p:nvGraphicFramePr>
          <p:cNvPr id="68639" name="Object 31"/>
          <p:cNvGraphicFramePr>
            <a:graphicFrameLocks noChangeAspect="1"/>
          </p:cNvGraphicFramePr>
          <p:nvPr/>
        </p:nvGraphicFramePr>
        <p:xfrm>
          <a:off x="2678113" y="4572000"/>
          <a:ext cx="4503737" cy="739775"/>
        </p:xfrm>
        <a:graphic>
          <a:graphicData uri="http://schemas.openxmlformats.org/presentationml/2006/ole">
            <p:oleObj spid="_x0000_s973841" name="Equation" r:id="rId18" imgW="2450880" imgH="431640" progId="Equation.3">
              <p:embed/>
            </p:oleObj>
          </a:graphicData>
        </a:graphic>
      </p:graphicFrame>
      <p:sp>
        <p:nvSpPr>
          <p:cNvPr id="15391" name="Text Box 32"/>
          <p:cNvSpPr txBox="1">
            <a:spLocks noChangeArrowheads="1"/>
          </p:cNvSpPr>
          <p:nvPr/>
        </p:nvSpPr>
        <p:spPr bwMode="auto">
          <a:xfrm>
            <a:off x="1600200" y="2971800"/>
            <a:ext cx="280988" cy="304800"/>
          </a:xfrm>
          <a:prstGeom prst="rect">
            <a:avLst/>
          </a:prstGeom>
          <a:noFill/>
          <a:ln w="9525" algn="ctr">
            <a:noFill/>
            <a:miter lim="800000"/>
            <a:headEnd/>
            <a:tailEnd/>
          </a:ln>
        </p:spPr>
        <p:txBody>
          <a:bodyPr wrap="none">
            <a:spAutoFit/>
          </a:bodyPr>
          <a:lstStyle/>
          <a:p>
            <a:pPr algn="ctr" eaLnBrk="0" hangingPunct="0"/>
            <a:r>
              <a:rPr lang="en-US"/>
              <a:t>1</a:t>
            </a:r>
          </a:p>
        </p:txBody>
      </p:sp>
      <p:sp>
        <p:nvSpPr>
          <p:cNvPr id="15392" name="Text Box 33"/>
          <p:cNvSpPr txBox="1">
            <a:spLocks noChangeArrowheads="1"/>
          </p:cNvSpPr>
          <p:nvPr/>
        </p:nvSpPr>
        <p:spPr bwMode="auto">
          <a:xfrm>
            <a:off x="1600200" y="3810000"/>
            <a:ext cx="280988" cy="304800"/>
          </a:xfrm>
          <a:prstGeom prst="rect">
            <a:avLst/>
          </a:prstGeom>
          <a:noFill/>
          <a:ln w="9525" algn="ctr">
            <a:noFill/>
            <a:miter lim="800000"/>
            <a:headEnd/>
            <a:tailEnd/>
          </a:ln>
        </p:spPr>
        <p:txBody>
          <a:bodyPr wrap="none">
            <a:spAutoFit/>
          </a:bodyPr>
          <a:lstStyle/>
          <a:p>
            <a:pPr algn="ctr" eaLnBrk="0" hangingPunct="0"/>
            <a:r>
              <a:rPr lang="en-US"/>
              <a:t>1</a:t>
            </a:r>
          </a:p>
        </p:txBody>
      </p:sp>
      <p:sp>
        <p:nvSpPr>
          <p:cNvPr id="68642" name="Text Box 34"/>
          <p:cNvSpPr txBox="1">
            <a:spLocks noChangeArrowheads="1"/>
          </p:cNvSpPr>
          <p:nvPr/>
        </p:nvSpPr>
        <p:spPr bwMode="auto">
          <a:xfrm>
            <a:off x="1752600" y="2971800"/>
            <a:ext cx="280988" cy="304800"/>
          </a:xfrm>
          <a:prstGeom prst="rect">
            <a:avLst/>
          </a:prstGeom>
          <a:noFill/>
          <a:ln w="9525" algn="ctr">
            <a:noFill/>
            <a:miter lim="800000"/>
            <a:headEnd/>
            <a:tailEnd/>
          </a:ln>
        </p:spPr>
        <p:txBody>
          <a:bodyPr wrap="none">
            <a:spAutoFit/>
          </a:bodyPr>
          <a:lstStyle/>
          <a:p>
            <a:pPr algn="ctr" eaLnBrk="0" hangingPunct="0"/>
            <a:r>
              <a:rPr lang="en-US"/>
              <a:t>1</a:t>
            </a:r>
          </a:p>
        </p:txBody>
      </p:sp>
      <p:sp>
        <p:nvSpPr>
          <p:cNvPr id="68643" name="Text Box 35"/>
          <p:cNvSpPr txBox="1">
            <a:spLocks noChangeArrowheads="1"/>
          </p:cNvSpPr>
          <p:nvPr/>
        </p:nvSpPr>
        <p:spPr bwMode="auto">
          <a:xfrm>
            <a:off x="1752600" y="3810000"/>
            <a:ext cx="280988" cy="304800"/>
          </a:xfrm>
          <a:prstGeom prst="rect">
            <a:avLst/>
          </a:prstGeom>
          <a:noFill/>
          <a:ln w="9525" algn="ctr">
            <a:noFill/>
            <a:miter lim="800000"/>
            <a:headEnd/>
            <a:tailEnd/>
          </a:ln>
        </p:spPr>
        <p:txBody>
          <a:bodyPr wrap="none">
            <a:spAutoFit/>
          </a:bodyPr>
          <a:lstStyle/>
          <a:p>
            <a:pPr algn="ctr" eaLnBrk="0" hangingPunct="0"/>
            <a:r>
              <a:rPr lang="en-US"/>
              <a:t>2</a:t>
            </a:r>
          </a:p>
        </p:txBody>
      </p:sp>
      <p:sp>
        <p:nvSpPr>
          <p:cNvPr id="15395" name="Rectangle 7"/>
          <p:cNvSpPr>
            <a:spLocks noChangeArrowheads="1"/>
          </p:cNvSpPr>
          <p:nvPr/>
        </p:nvSpPr>
        <p:spPr bwMode="auto">
          <a:xfrm>
            <a:off x="0" y="214313"/>
            <a:ext cx="9144000" cy="623887"/>
          </a:xfrm>
          <a:prstGeom prst="rect">
            <a:avLst/>
          </a:prstGeom>
          <a:noFill/>
          <a:ln w="9525">
            <a:noFill/>
            <a:miter lim="800000"/>
            <a:headEnd/>
            <a:tailEnd/>
          </a:ln>
        </p:spPr>
        <p:txBody>
          <a:bodyPr anchor="b"/>
          <a:lstStyle/>
          <a:p>
            <a:pPr eaLnBrk="0" hangingPunct="0"/>
            <a:r>
              <a:rPr lang="en-US" sz="4000">
                <a:solidFill>
                  <a:schemeClr val="tx2"/>
                </a:solidFill>
              </a:rPr>
              <a:t>Window-based local ancestry inference</a:t>
            </a:r>
          </a:p>
        </p:txBody>
      </p:sp>
      <p:sp>
        <p:nvSpPr>
          <p:cNvPr id="15396" name="Line 37">
            <a:hlinkClick r:id="rId19" action="ppaction://hlinksldjump"/>
          </p:cNvPr>
          <p:cNvSpPr>
            <a:spLocks noChangeShapeType="1"/>
          </p:cNvSpPr>
          <p:nvPr/>
        </p:nvSpPr>
        <p:spPr bwMode="auto">
          <a:xfrm flipV="1">
            <a:off x="8839200" y="6096000"/>
            <a:ext cx="0" cy="228600"/>
          </a:xfrm>
          <a:prstGeom prst="line">
            <a:avLst/>
          </a:prstGeom>
          <a:noFill/>
          <a:ln w="9525">
            <a:solidFill>
              <a:schemeClr val="tx1"/>
            </a:solidFill>
            <a:round/>
            <a:headEnd/>
            <a:tailEnd type="triangle" w="med" len="med"/>
          </a:ln>
        </p:spPr>
        <p:txBody>
          <a:bodyPr/>
          <a:lstStyle/>
          <a:p>
            <a:endParaRPr lang="en-US"/>
          </a:p>
        </p:txBody>
      </p:sp>
      <p:sp>
        <p:nvSpPr>
          <p:cNvPr id="37" name="Slide Number Placeholder 36"/>
          <p:cNvSpPr>
            <a:spLocks noGrp="1"/>
          </p:cNvSpPr>
          <p:nvPr>
            <p:ph type="sldNum" sz="quarter" idx="12"/>
          </p:nvPr>
        </p:nvSpPr>
        <p:spPr/>
        <p:txBody>
          <a:bodyPr/>
          <a:lstStyle/>
          <a:p>
            <a:pPr>
              <a:defRPr/>
            </a:pPr>
            <a:fld id="{193C4F32-5F53-4DA8-A041-9089F3E61399}" type="slidenum">
              <a:rPr lang="en-US" smtClean="0"/>
              <a:pPr>
                <a:defRPr/>
              </a:pPr>
              <a:t>97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8639"/>
                                        </p:tgtEl>
                                        <p:attrNameLst>
                                          <p:attrName>style.visibility</p:attrName>
                                        </p:attrNameLst>
                                      </p:cBhvr>
                                      <p:to>
                                        <p:strVal val="visible"/>
                                      </p:to>
                                    </p:set>
                                    <p:anim calcmode="lin" valueType="num">
                                      <p:cBhvr additive="base">
                                        <p:cTn id="7" dur="500" fill="hold"/>
                                        <p:tgtEl>
                                          <p:spTgt spid="68639"/>
                                        </p:tgtEl>
                                        <p:attrNameLst>
                                          <p:attrName>ppt_x</p:attrName>
                                        </p:attrNameLst>
                                      </p:cBhvr>
                                      <p:tavLst>
                                        <p:tav tm="0">
                                          <p:val>
                                            <p:strVal val="0-#ppt_w/2"/>
                                          </p:val>
                                        </p:tav>
                                        <p:tav tm="100000">
                                          <p:val>
                                            <p:strVal val="#ppt_x"/>
                                          </p:val>
                                        </p:tav>
                                      </p:tavLst>
                                    </p:anim>
                                    <p:anim calcmode="lin" valueType="num">
                                      <p:cBhvr additive="base">
                                        <p:cTn id="8" dur="500" fill="hold"/>
                                        <p:tgtEl>
                                          <p:spTgt spid="68639"/>
                                        </p:tgtEl>
                                        <p:attrNameLst>
                                          <p:attrName>ppt_y</p:attrName>
                                        </p:attrNameLst>
                                      </p:cBhvr>
                                      <p:tavLst>
                                        <p:tav tm="0">
                                          <p:val>
                                            <p:strVal val="#ppt_y"/>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68642"/>
                                        </p:tgtEl>
                                        <p:attrNameLst>
                                          <p:attrName>style.visibility</p:attrName>
                                        </p:attrNameLst>
                                      </p:cBhvr>
                                      <p:to>
                                        <p:strVal val="visible"/>
                                      </p:to>
                                    </p:set>
                                    <p:anim calcmode="lin" valueType="num">
                                      <p:cBhvr additive="base">
                                        <p:cTn id="11" dur="500" fill="hold"/>
                                        <p:tgtEl>
                                          <p:spTgt spid="68642"/>
                                        </p:tgtEl>
                                        <p:attrNameLst>
                                          <p:attrName>ppt_x</p:attrName>
                                        </p:attrNameLst>
                                      </p:cBhvr>
                                      <p:tavLst>
                                        <p:tav tm="0">
                                          <p:val>
                                            <p:strVal val="0-#ppt_w/2"/>
                                          </p:val>
                                        </p:tav>
                                        <p:tav tm="100000">
                                          <p:val>
                                            <p:strVal val="#ppt_x"/>
                                          </p:val>
                                        </p:tav>
                                      </p:tavLst>
                                    </p:anim>
                                    <p:anim calcmode="lin" valueType="num">
                                      <p:cBhvr additive="base">
                                        <p:cTn id="12" dur="500" fill="hold"/>
                                        <p:tgtEl>
                                          <p:spTgt spid="68642"/>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stCondLst>
                                    <p:cond delay="0"/>
                                  </p:stCondLst>
                                  <p:childTnLst>
                                    <p:set>
                                      <p:cBhvr>
                                        <p:cTn id="14" dur="1" fill="hold">
                                          <p:stCondLst>
                                            <p:cond delay="0"/>
                                          </p:stCondLst>
                                        </p:cTn>
                                        <p:tgtEl>
                                          <p:spTgt spid="68643"/>
                                        </p:tgtEl>
                                        <p:attrNameLst>
                                          <p:attrName>style.visibility</p:attrName>
                                        </p:attrNameLst>
                                      </p:cBhvr>
                                      <p:to>
                                        <p:strVal val="visible"/>
                                      </p:to>
                                    </p:set>
                                    <p:anim calcmode="lin" valueType="num">
                                      <p:cBhvr additive="base">
                                        <p:cTn id="15" dur="500" fill="hold"/>
                                        <p:tgtEl>
                                          <p:spTgt spid="68643"/>
                                        </p:tgtEl>
                                        <p:attrNameLst>
                                          <p:attrName>ppt_x</p:attrName>
                                        </p:attrNameLst>
                                      </p:cBhvr>
                                      <p:tavLst>
                                        <p:tav tm="0">
                                          <p:val>
                                            <p:strVal val="0-#ppt_w/2"/>
                                          </p:val>
                                        </p:tav>
                                        <p:tav tm="100000">
                                          <p:val>
                                            <p:strVal val="#ppt_x"/>
                                          </p:val>
                                        </p:tav>
                                      </p:tavLst>
                                    </p:anim>
                                    <p:anim calcmode="lin" valueType="num">
                                      <p:cBhvr additive="base">
                                        <p:cTn id="16" dur="500" fill="hold"/>
                                        <p:tgtEl>
                                          <p:spTgt spid="6864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42" grpId="0"/>
      <p:bldP spid="68643"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54" name="Rectangle 10"/>
          <p:cNvSpPr>
            <a:spLocks noChangeArrowheads="1"/>
          </p:cNvSpPr>
          <p:nvPr/>
        </p:nvSpPr>
        <p:spPr bwMode="auto">
          <a:xfrm>
            <a:off x="3962400" y="3657600"/>
            <a:ext cx="2362200" cy="609600"/>
          </a:xfrm>
          <a:prstGeom prst="rect">
            <a:avLst/>
          </a:prstGeom>
          <a:solidFill>
            <a:srgbClr val="00FF00"/>
          </a:solidFill>
          <a:ln w="9525" algn="ctr">
            <a:solidFill>
              <a:schemeClr val="tx1"/>
            </a:solidFill>
            <a:miter lim="800000"/>
            <a:headEnd/>
            <a:tailEnd/>
          </a:ln>
        </p:spPr>
        <p:txBody>
          <a:bodyPr wrap="none" anchor="ctr"/>
          <a:lstStyle/>
          <a:p>
            <a:pPr eaLnBrk="0" hangingPunct="0"/>
            <a:endParaRPr lang="en-US">
              <a:solidFill>
                <a:srgbClr val="595959"/>
              </a:solidFill>
            </a:endParaRPr>
          </a:p>
        </p:txBody>
      </p:sp>
      <p:sp>
        <p:nvSpPr>
          <p:cNvPr id="2" name="Rectangle 10"/>
          <p:cNvSpPr>
            <a:spLocks noChangeArrowheads="1"/>
          </p:cNvSpPr>
          <p:nvPr/>
        </p:nvSpPr>
        <p:spPr bwMode="auto">
          <a:xfrm>
            <a:off x="3962400" y="2819400"/>
            <a:ext cx="2362200" cy="609600"/>
          </a:xfrm>
          <a:prstGeom prst="rect">
            <a:avLst/>
          </a:prstGeom>
          <a:solidFill>
            <a:srgbClr val="00FF00"/>
          </a:solidFill>
          <a:ln w="9525" algn="ctr">
            <a:solidFill>
              <a:schemeClr val="tx1"/>
            </a:solidFill>
            <a:miter lim="800000"/>
            <a:headEnd/>
            <a:tailEnd/>
          </a:ln>
        </p:spPr>
        <p:txBody>
          <a:bodyPr wrap="none" anchor="ctr"/>
          <a:lstStyle/>
          <a:p>
            <a:pPr eaLnBrk="0" hangingPunct="0"/>
            <a:endParaRPr lang="en-US">
              <a:solidFill>
                <a:srgbClr val="595959"/>
              </a:solidFill>
            </a:endParaRPr>
          </a:p>
        </p:txBody>
      </p:sp>
      <p:sp>
        <p:nvSpPr>
          <p:cNvPr id="210953" name="Rectangle 9"/>
          <p:cNvSpPr>
            <a:spLocks noChangeArrowheads="1"/>
          </p:cNvSpPr>
          <p:nvPr/>
        </p:nvSpPr>
        <p:spPr bwMode="auto">
          <a:xfrm>
            <a:off x="1371600" y="3657600"/>
            <a:ext cx="7467600" cy="609600"/>
          </a:xfrm>
          <a:prstGeom prst="rect">
            <a:avLst/>
          </a:prstGeom>
          <a:solidFill>
            <a:schemeClr val="accent1">
              <a:alpha val="20000"/>
            </a:schemeClr>
          </a:solidFill>
          <a:ln w="9525" algn="ctr">
            <a:solidFill>
              <a:schemeClr val="tx1"/>
            </a:solidFill>
            <a:miter lim="800000"/>
            <a:headEnd/>
            <a:tailEnd/>
          </a:ln>
        </p:spPr>
        <p:txBody>
          <a:bodyPr wrap="none" anchor="ctr"/>
          <a:lstStyle/>
          <a:p>
            <a:pPr eaLnBrk="0" hangingPunct="0"/>
            <a:r>
              <a:rPr lang="en-US">
                <a:solidFill>
                  <a:srgbClr val="595959"/>
                </a:solidFill>
              </a:rPr>
              <a:t>1112222222222222221111111111111122222222222222222222222221111111111111222222</a:t>
            </a:r>
          </a:p>
        </p:txBody>
      </p:sp>
      <p:sp>
        <p:nvSpPr>
          <p:cNvPr id="3" name="Rectangle 10"/>
          <p:cNvSpPr>
            <a:spLocks noChangeArrowheads="1"/>
          </p:cNvSpPr>
          <p:nvPr/>
        </p:nvSpPr>
        <p:spPr bwMode="auto">
          <a:xfrm>
            <a:off x="1371600" y="2819400"/>
            <a:ext cx="7467600" cy="609600"/>
          </a:xfrm>
          <a:prstGeom prst="rect">
            <a:avLst/>
          </a:prstGeom>
          <a:solidFill>
            <a:schemeClr val="accent1">
              <a:alpha val="20000"/>
            </a:schemeClr>
          </a:solidFill>
          <a:ln w="9525" algn="ctr">
            <a:solidFill>
              <a:schemeClr val="tx1"/>
            </a:solidFill>
            <a:miter lim="800000"/>
            <a:headEnd/>
            <a:tailEnd/>
          </a:ln>
        </p:spPr>
        <p:txBody>
          <a:bodyPr wrap="none" anchor="ctr"/>
          <a:lstStyle/>
          <a:p>
            <a:pPr eaLnBrk="0" hangingPunct="0"/>
            <a:r>
              <a:rPr lang="en-US">
                <a:solidFill>
                  <a:srgbClr val="595959"/>
                </a:solidFill>
              </a:rPr>
              <a:t>1111111112222222211111111111111112222    ???????????????????????????????????????????</a:t>
            </a:r>
          </a:p>
        </p:txBody>
      </p:sp>
      <p:sp>
        <p:nvSpPr>
          <p:cNvPr id="4" name="Rectangle 10"/>
          <p:cNvSpPr>
            <a:spLocks noChangeArrowheads="1"/>
          </p:cNvSpPr>
          <p:nvPr/>
        </p:nvSpPr>
        <p:spPr bwMode="auto">
          <a:xfrm>
            <a:off x="1371600" y="3657600"/>
            <a:ext cx="7467600" cy="609600"/>
          </a:xfrm>
          <a:prstGeom prst="rect">
            <a:avLst/>
          </a:prstGeom>
          <a:solidFill>
            <a:schemeClr val="accent1">
              <a:alpha val="20000"/>
            </a:schemeClr>
          </a:solidFill>
          <a:ln w="9525" algn="ctr">
            <a:solidFill>
              <a:schemeClr val="tx1"/>
            </a:solidFill>
            <a:miter lim="800000"/>
            <a:headEnd/>
            <a:tailEnd/>
          </a:ln>
        </p:spPr>
        <p:txBody>
          <a:bodyPr wrap="none" anchor="ctr"/>
          <a:lstStyle/>
          <a:p>
            <a:pPr eaLnBrk="0" hangingPunct="0"/>
            <a:r>
              <a:rPr lang="en-US">
                <a:solidFill>
                  <a:srgbClr val="595959"/>
                </a:solidFill>
              </a:rPr>
              <a:t>1112222222222222221111111111111122222   ???????????????????????????????????????????</a:t>
            </a:r>
          </a:p>
        </p:txBody>
      </p:sp>
      <p:sp>
        <p:nvSpPr>
          <p:cNvPr id="5" name="Rectangle 9"/>
          <p:cNvSpPr>
            <a:spLocks noChangeArrowheads="1"/>
          </p:cNvSpPr>
          <p:nvPr/>
        </p:nvSpPr>
        <p:spPr bwMode="auto">
          <a:xfrm>
            <a:off x="1371600" y="2819400"/>
            <a:ext cx="7467600" cy="609600"/>
          </a:xfrm>
          <a:prstGeom prst="rect">
            <a:avLst/>
          </a:prstGeom>
          <a:solidFill>
            <a:schemeClr val="accent1">
              <a:alpha val="20000"/>
            </a:schemeClr>
          </a:solidFill>
          <a:ln w="9525" algn="ctr">
            <a:solidFill>
              <a:schemeClr val="tx1"/>
            </a:solidFill>
            <a:miter lim="800000"/>
            <a:headEnd/>
            <a:tailEnd/>
          </a:ln>
        </p:spPr>
        <p:txBody>
          <a:bodyPr wrap="none" anchor="ctr"/>
          <a:lstStyle/>
          <a:p>
            <a:pPr eaLnBrk="0" hangingPunct="0"/>
            <a:r>
              <a:rPr lang="en-US">
                <a:solidFill>
                  <a:srgbClr val="595959"/>
                </a:solidFill>
              </a:rPr>
              <a:t>1111111112222222211111111111111112222222222222222111111111111111111111111111</a:t>
            </a:r>
          </a:p>
        </p:txBody>
      </p:sp>
      <p:graphicFrame>
        <p:nvGraphicFramePr>
          <p:cNvPr id="16386" name="Object 52"/>
          <p:cNvGraphicFramePr>
            <a:graphicFrameLocks noChangeAspect="1"/>
          </p:cNvGraphicFramePr>
          <p:nvPr/>
        </p:nvGraphicFramePr>
        <p:xfrm>
          <a:off x="2133600" y="2514600"/>
          <a:ext cx="161925" cy="292100"/>
        </p:xfrm>
        <a:graphic>
          <a:graphicData uri="http://schemas.openxmlformats.org/presentationml/2006/ole">
            <p:oleObj spid="_x0000_s974850" name="Equation" r:id="rId3" imgW="164880" imgH="228600" progId="Equation.3">
              <p:embed/>
            </p:oleObj>
          </a:graphicData>
        </a:graphic>
      </p:graphicFrame>
      <p:graphicFrame>
        <p:nvGraphicFramePr>
          <p:cNvPr id="16387" name="Object 50"/>
          <p:cNvGraphicFramePr>
            <a:graphicFrameLocks noChangeAspect="1"/>
          </p:cNvGraphicFramePr>
          <p:nvPr/>
        </p:nvGraphicFramePr>
        <p:xfrm>
          <a:off x="1828800" y="2514600"/>
          <a:ext cx="177800" cy="280988"/>
        </p:xfrm>
        <a:graphic>
          <a:graphicData uri="http://schemas.openxmlformats.org/presentationml/2006/ole">
            <p:oleObj spid="_x0000_s974851" name="Equation" r:id="rId4" imgW="177480" imgH="215640" progId="Equation.3">
              <p:embed/>
            </p:oleObj>
          </a:graphicData>
        </a:graphic>
      </p:graphicFrame>
      <p:graphicFrame>
        <p:nvGraphicFramePr>
          <p:cNvPr id="16388" name="Object 46"/>
          <p:cNvGraphicFramePr>
            <a:graphicFrameLocks noChangeAspect="1"/>
          </p:cNvGraphicFramePr>
          <p:nvPr/>
        </p:nvGraphicFramePr>
        <p:xfrm>
          <a:off x="1371600" y="2519363"/>
          <a:ext cx="150813" cy="276225"/>
        </p:xfrm>
        <a:graphic>
          <a:graphicData uri="http://schemas.openxmlformats.org/presentationml/2006/ole">
            <p:oleObj spid="_x0000_s974852" name="Equation" r:id="rId5" imgW="152280" imgH="215640" progId="Equation.3">
              <p:embed/>
            </p:oleObj>
          </a:graphicData>
        </a:graphic>
      </p:graphicFrame>
      <p:graphicFrame>
        <p:nvGraphicFramePr>
          <p:cNvPr id="16389" name="Object 47"/>
          <p:cNvGraphicFramePr>
            <a:graphicFrameLocks noChangeAspect="1"/>
          </p:cNvGraphicFramePr>
          <p:nvPr/>
        </p:nvGraphicFramePr>
        <p:xfrm>
          <a:off x="1508125" y="2519363"/>
          <a:ext cx="174625" cy="276225"/>
        </p:xfrm>
        <a:graphic>
          <a:graphicData uri="http://schemas.openxmlformats.org/presentationml/2006/ole">
            <p:oleObj spid="_x0000_s974853" name="Equation" r:id="rId6" imgW="177480" imgH="215640" progId="Equation.3">
              <p:embed/>
            </p:oleObj>
          </a:graphicData>
        </a:graphic>
      </p:graphicFrame>
      <p:graphicFrame>
        <p:nvGraphicFramePr>
          <p:cNvPr id="16390" name="Object 48"/>
          <p:cNvGraphicFramePr>
            <a:graphicFrameLocks noChangeAspect="1"/>
          </p:cNvGraphicFramePr>
          <p:nvPr/>
        </p:nvGraphicFramePr>
        <p:xfrm>
          <a:off x="1668463" y="2514600"/>
          <a:ext cx="161925" cy="292100"/>
        </p:xfrm>
        <a:graphic>
          <a:graphicData uri="http://schemas.openxmlformats.org/presentationml/2006/ole">
            <p:oleObj spid="_x0000_s974854" name="Equation" r:id="rId7" imgW="164880" imgH="228600" progId="Equation.3">
              <p:embed/>
            </p:oleObj>
          </a:graphicData>
        </a:graphic>
      </p:graphicFrame>
      <p:graphicFrame>
        <p:nvGraphicFramePr>
          <p:cNvPr id="16391" name="Object 49"/>
          <p:cNvGraphicFramePr>
            <a:graphicFrameLocks noChangeAspect="1"/>
          </p:cNvGraphicFramePr>
          <p:nvPr/>
        </p:nvGraphicFramePr>
        <p:xfrm>
          <a:off x="1973263" y="2514600"/>
          <a:ext cx="161925" cy="292100"/>
        </p:xfrm>
        <a:graphic>
          <a:graphicData uri="http://schemas.openxmlformats.org/presentationml/2006/ole">
            <p:oleObj spid="_x0000_s974855" name="Equation" r:id="rId8" imgW="164880" imgH="228600" progId="Equation.3">
              <p:embed/>
            </p:oleObj>
          </a:graphicData>
        </a:graphic>
      </p:graphicFrame>
      <p:graphicFrame>
        <p:nvGraphicFramePr>
          <p:cNvPr id="16392" name="Object 51"/>
          <p:cNvGraphicFramePr>
            <a:graphicFrameLocks noChangeAspect="1"/>
          </p:cNvGraphicFramePr>
          <p:nvPr/>
        </p:nvGraphicFramePr>
        <p:xfrm>
          <a:off x="2270125" y="2514600"/>
          <a:ext cx="174625" cy="292100"/>
        </p:xfrm>
        <a:graphic>
          <a:graphicData uri="http://schemas.openxmlformats.org/presentationml/2006/ole">
            <p:oleObj spid="_x0000_s974856" name="Equation" r:id="rId9" imgW="177480" imgH="228600" progId="Equation.3">
              <p:embed/>
            </p:oleObj>
          </a:graphicData>
        </a:graphic>
      </p:graphicFrame>
      <p:graphicFrame>
        <p:nvGraphicFramePr>
          <p:cNvPr id="16393" name="Object 54"/>
          <p:cNvGraphicFramePr>
            <a:graphicFrameLocks noChangeAspect="1"/>
          </p:cNvGraphicFramePr>
          <p:nvPr/>
        </p:nvGraphicFramePr>
        <p:xfrm>
          <a:off x="2428875" y="2517775"/>
          <a:ext cx="217488" cy="301625"/>
        </p:xfrm>
        <a:graphic>
          <a:graphicData uri="http://schemas.openxmlformats.org/presentationml/2006/ole">
            <p:oleObj spid="_x0000_s974857" name="Equation" r:id="rId10" imgW="164880" imgH="228600" progId="Equation.3">
              <p:embed/>
            </p:oleObj>
          </a:graphicData>
        </a:graphic>
      </p:graphicFrame>
      <p:graphicFrame>
        <p:nvGraphicFramePr>
          <p:cNvPr id="16394" name="Object 64"/>
          <p:cNvGraphicFramePr>
            <a:graphicFrameLocks noChangeAspect="1"/>
          </p:cNvGraphicFramePr>
          <p:nvPr/>
        </p:nvGraphicFramePr>
        <p:xfrm>
          <a:off x="5029200" y="2438400"/>
          <a:ext cx="246063" cy="368300"/>
        </p:xfrm>
        <a:graphic>
          <a:graphicData uri="http://schemas.openxmlformats.org/presentationml/2006/ole">
            <p:oleObj spid="_x0000_s974858" name="Equation" r:id="rId11" imgW="152280" imgH="228600" progId="Equation.3">
              <p:embed/>
            </p:oleObj>
          </a:graphicData>
        </a:graphic>
      </p:graphicFrame>
      <p:graphicFrame>
        <p:nvGraphicFramePr>
          <p:cNvPr id="16395" name="Object 65"/>
          <p:cNvGraphicFramePr>
            <a:graphicFrameLocks noChangeAspect="1"/>
          </p:cNvGraphicFramePr>
          <p:nvPr/>
        </p:nvGraphicFramePr>
        <p:xfrm>
          <a:off x="8534400" y="2438400"/>
          <a:ext cx="287338" cy="368300"/>
        </p:xfrm>
        <a:graphic>
          <a:graphicData uri="http://schemas.openxmlformats.org/presentationml/2006/ole">
            <p:oleObj spid="_x0000_s974859" name="Equation" r:id="rId12" imgW="177480" imgH="228600" progId="Equation.3">
              <p:embed/>
            </p:oleObj>
          </a:graphicData>
        </a:graphic>
      </p:graphicFrame>
      <p:sp>
        <p:nvSpPr>
          <p:cNvPr id="16408" name="Text Box 70"/>
          <p:cNvSpPr txBox="1">
            <a:spLocks noChangeArrowheads="1"/>
          </p:cNvSpPr>
          <p:nvPr/>
        </p:nvSpPr>
        <p:spPr bwMode="auto">
          <a:xfrm>
            <a:off x="5181600" y="2438400"/>
            <a:ext cx="3276600" cy="304800"/>
          </a:xfrm>
          <a:prstGeom prst="rect">
            <a:avLst/>
          </a:prstGeom>
          <a:noFill/>
          <a:ln w="9525" algn="ctr">
            <a:noFill/>
            <a:miter lim="800000"/>
            <a:headEnd/>
            <a:tailEnd/>
          </a:ln>
        </p:spPr>
        <p:txBody>
          <a:bodyPr>
            <a:spAutoFit/>
          </a:bodyPr>
          <a:lstStyle/>
          <a:p>
            <a:pPr algn="ctr" eaLnBrk="0" hangingPunct="0">
              <a:spcBef>
                <a:spcPct val="50000"/>
              </a:spcBef>
            </a:pPr>
            <a:r>
              <a:rPr lang="en-US"/>
              <a:t>…………………………………………………..….</a:t>
            </a:r>
          </a:p>
        </p:txBody>
      </p:sp>
      <p:sp>
        <p:nvSpPr>
          <p:cNvPr id="16409" name="Text Box 71"/>
          <p:cNvSpPr txBox="1">
            <a:spLocks noChangeArrowheads="1"/>
          </p:cNvSpPr>
          <p:nvPr/>
        </p:nvSpPr>
        <p:spPr bwMode="auto">
          <a:xfrm>
            <a:off x="2590800" y="2438400"/>
            <a:ext cx="2514600" cy="304800"/>
          </a:xfrm>
          <a:prstGeom prst="rect">
            <a:avLst/>
          </a:prstGeom>
          <a:noFill/>
          <a:ln w="9525" algn="ctr">
            <a:noFill/>
            <a:miter lim="800000"/>
            <a:headEnd/>
            <a:tailEnd/>
          </a:ln>
        </p:spPr>
        <p:txBody>
          <a:bodyPr>
            <a:spAutoFit/>
          </a:bodyPr>
          <a:lstStyle/>
          <a:p>
            <a:pPr algn="ctr" eaLnBrk="0" hangingPunct="0">
              <a:spcBef>
                <a:spcPct val="50000"/>
              </a:spcBef>
            </a:pPr>
            <a:r>
              <a:rPr lang="en-US"/>
              <a:t>…….…………………………..……</a:t>
            </a:r>
          </a:p>
        </p:txBody>
      </p:sp>
      <p:sp>
        <p:nvSpPr>
          <p:cNvPr id="16410" name="Text Box 82"/>
          <p:cNvSpPr txBox="1">
            <a:spLocks noChangeArrowheads="1"/>
          </p:cNvSpPr>
          <p:nvPr/>
        </p:nvSpPr>
        <p:spPr bwMode="auto">
          <a:xfrm>
            <a:off x="914400" y="2971800"/>
            <a:ext cx="381000" cy="304800"/>
          </a:xfrm>
          <a:prstGeom prst="rect">
            <a:avLst/>
          </a:prstGeom>
          <a:noFill/>
          <a:ln w="9525" algn="ctr">
            <a:noFill/>
            <a:miter lim="800000"/>
            <a:headEnd/>
            <a:tailEnd/>
          </a:ln>
        </p:spPr>
        <p:txBody>
          <a:bodyPr>
            <a:spAutoFit/>
          </a:bodyPr>
          <a:lstStyle/>
          <a:p>
            <a:pPr algn="ctr" eaLnBrk="0" hangingPunct="0">
              <a:spcBef>
                <a:spcPct val="50000"/>
              </a:spcBef>
            </a:pPr>
            <a:r>
              <a:rPr lang="en-US" i="1"/>
              <a:t>k</a:t>
            </a:r>
          </a:p>
        </p:txBody>
      </p:sp>
      <p:sp>
        <p:nvSpPr>
          <p:cNvPr id="16411" name="Text Box 83"/>
          <p:cNvSpPr txBox="1">
            <a:spLocks noChangeArrowheads="1"/>
          </p:cNvSpPr>
          <p:nvPr/>
        </p:nvSpPr>
        <p:spPr bwMode="auto">
          <a:xfrm>
            <a:off x="914400" y="3733800"/>
            <a:ext cx="381000" cy="304800"/>
          </a:xfrm>
          <a:prstGeom prst="rect">
            <a:avLst/>
          </a:prstGeom>
          <a:noFill/>
          <a:ln w="9525" algn="ctr">
            <a:noFill/>
            <a:miter lim="800000"/>
            <a:headEnd/>
            <a:tailEnd/>
          </a:ln>
        </p:spPr>
        <p:txBody>
          <a:bodyPr>
            <a:spAutoFit/>
          </a:bodyPr>
          <a:lstStyle/>
          <a:p>
            <a:pPr algn="ctr" eaLnBrk="0" hangingPunct="0">
              <a:spcBef>
                <a:spcPct val="50000"/>
              </a:spcBef>
            </a:pPr>
            <a:r>
              <a:rPr lang="en-US" i="1"/>
              <a:t>l</a:t>
            </a:r>
          </a:p>
        </p:txBody>
      </p:sp>
      <p:graphicFrame>
        <p:nvGraphicFramePr>
          <p:cNvPr id="264205" name="Object 13"/>
          <p:cNvGraphicFramePr>
            <a:graphicFrameLocks noChangeAspect="1"/>
          </p:cNvGraphicFramePr>
          <p:nvPr/>
        </p:nvGraphicFramePr>
        <p:xfrm>
          <a:off x="2971800" y="6019800"/>
          <a:ext cx="1562100" cy="631825"/>
        </p:xfrm>
        <a:graphic>
          <a:graphicData uri="http://schemas.openxmlformats.org/presentationml/2006/ole">
            <p:oleObj spid="_x0000_s974860" name="Equation" r:id="rId13" imgW="533160" imgH="215640" progId="Equation.3">
              <p:embed/>
            </p:oleObj>
          </a:graphicData>
        </a:graphic>
      </p:graphicFrame>
      <p:graphicFrame>
        <p:nvGraphicFramePr>
          <p:cNvPr id="264204" name="Object 12"/>
          <p:cNvGraphicFramePr>
            <a:graphicFrameLocks noChangeAspect="1"/>
          </p:cNvGraphicFramePr>
          <p:nvPr/>
        </p:nvGraphicFramePr>
        <p:xfrm>
          <a:off x="5105400" y="6019800"/>
          <a:ext cx="1608138" cy="635000"/>
        </p:xfrm>
        <a:graphic>
          <a:graphicData uri="http://schemas.openxmlformats.org/presentationml/2006/ole">
            <p:oleObj spid="_x0000_s974861" name="Equation" r:id="rId14" imgW="596880" imgH="215640" progId="Equation.3">
              <p:embed/>
            </p:oleObj>
          </a:graphicData>
        </a:graphic>
      </p:graphicFrame>
      <p:graphicFrame>
        <p:nvGraphicFramePr>
          <p:cNvPr id="69655" name="Object 23"/>
          <p:cNvGraphicFramePr>
            <a:graphicFrameLocks noChangeAspect="1"/>
          </p:cNvGraphicFramePr>
          <p:nvPr/>
        </p:nvGraphicFramePr>
        <p:xfrm>
          <a:off x="5715000" y="1905000"/>
          <a:ext cx="792163" cy="303213"/>
        </p:xfrm>
        <a:graphic>
          <a:graphicData uri="http://schemas.openxmlformats.org/presentationml/2006/ole">
            <p:oleObj spid="_x0000_s974862" name="Equation" r:id="rId15" imgW="431640" imgH="177480" progId="Equation.3">
              <p:embed/>
            </p:oleObj>
          </a:graphicData>
        </a:graphic>
      </p:graphicFrame>
      <p:graphicFrame>
        <p:nvGraphicFramePr>
          <p:cNvPr id="69656" name="Object 24"/>
          <p:cNvGraphicFramePr>
            <a:graphicFrameLocks noChangeAspect="1"/>
          </p:cNvGraphicFramePr>
          <p:nvPr/>
        </p:nvGraphicFramePr>
        <p:xfrm>
          <a:off x="6640513" y="1895475"/>
          <a:ext cx="2308225" cy="388938"/>
        </p:xfrm>
        <a:graphic>
          <a:graphicData uri="http://schemas.openxmlformats.org/presentationml/2006/ole">
            <p:oleObj spid="_x0000_s974863" name="Equation" r:id="rId16" imgW="1257120" imgH="228600" progId="Equation.3">
              <p:embed/>
            </p:oleObj>
          </a:graphicData>
        </a:graphic>
      </p:graphicFrame>
      <p:sp>
        <p:nvSpPr>
          <p:cNvPr id="69659" name="Rectangle 27"/>
          <p:cNvSpPr>
            <a:spLocks noChangeArrowheads="1"/>
          </p:cNvSpPr>
          <p:nvPr/>
        </p:nvSpPr>
        <p:spPr bwMode="auto">
          <a:xfrm>
            <a:off x="5029200" y="2438400"/>
            <a:ext cx="228600" cy="1828800"/>
          </a:xfrm>
          <a:prstGeom prst="rect">
            <a:avLst/>
          </a:prstGeom>
          <a:solidFill>
            <a:schemeClr val="tx1">
              <a:alpha val="20000"/>
            </a:schemeClr>
          </a:solidFill>
          <a:ln w="9525" algn="ctr">
            <a:solidFill>
              <a:schemeClr val="tx1"/>
            </a:solidFill>
            <a:miter lim="800000"/>
            <a:headEnd/>
            <a:tailEnd/>
          </a:ln>
        </p:spPr>
        <p:txBody>
          <a:bodyPr wrap="none" anchor="ctr"/>
          <a:lstStyle/>
          <a:p>
            <a:pPr algn="ctr" eaLnBrk="0" hangingPunct="0"/>
            <a:endParaRPr lang="en-US"/>
          </a:p>
        </p:txBody>
      </p:sp>
      <p:graphicFrame>
        <p:nvGraphicFramePr>
          <p:cNvPr id="69663" name="Object 31"/>
          <p:cNvGraphicFramePr>
            <a:graphicFrameLocks noChangeAspect="1"/>
          </p:cNvGraphicFramePr>
          <p:nvPr/>
        </p:nvGraphicFramePr>
        <p:xfrm>
          <a:off x="2863850" y="4562475"/>
          <a:ext cx="4130675" cy="760413"/>
        </p:xfrm>
        <a:graphic>
          <a:graphicData uri="http://schemas.openxmlformats.org/presentationml/2006/ole">
            <p:oleObj spid="_x0000_s974864" name="Equation" r:id="rId17" imgW="2247840" imgH="444240" progId="Equation.3">
              <p:embed/>
            </p:oleObj>
          </a:graphicData>
        </a:graphic>
      </p:graphicFrame>
      <p:sp>
        <p:nvSpPr>
          <p:cNvPr id="69666" name="Text Box 34"/>
          <p:cNvSpPr txBox="1">
            <a:spLocks noChangeArrowheads="1"/>
          </p:cNvSpPr>
          <p:nvPr/>
        </p:nvSpPr>
        <p:spPr bwMode="auto">
          <a:xfrm>
            <a:off x="5029200" y="2971800"/>
            <a:ext cx="280988" cy="304800"/>
          </a:xfrm>
          <a:prstGeom prst="rect">
            <a:avLst/>
          </a:prstGeom>
          <a:noFill/>
          <a:ln w="9525" algn="ctr">
            <a:noFill/>
            <a:miter lim="800000"/>
            <a:headEnd/>
            <a:tailEnd/>
          </a:ln>
        </p:spPr>
        <p:txBody>
          <a:bodyPr wrap="none">
            <a:spAutoFit/>
          </a:bodyPr>
          <a:lstStyle/>
          <a:p>
            <a:pPr algn="ctr" eaLnBrk="0" hangingPunct="0"/>
            <a:r>
              <a:rPr lang="en-US"/>
              <a:t>1</a:t>
            </a:r>
          </a:p>
        </p:txBody>
      </p:sp>
      <p:sp>
        <p:nvSpPr>
          <p:cNvPr id="69667" name="Text Box 35"/>
          <p:cNvSpPr txBox="1">
            <a:spLocks noChangeArrowheads="1"/>
          </p:cNvSpPr>
          <p:nvPr/>
        </p:nvSpPr>
        <p:spPr bwMode="auto">
          <a:xfrm>
            <a:off x="5029200" y="3810000"/>
            <a:ext cx="280988" cy="304800"/>
          </a:xfrm>
          <a:prstGeom prst="rect">
            <a:avLst/>
          </a:prstGeom>
          <a:noFill/>
          <a:ln w="9525" algn="ctr">
            <a:noFill/>
            <a:miter lim="800000"/>
            <a:headEnd/>
            <a:tailEnd/>
          </a:ln>
        </p:spPr>
        <p:txBody>
          <a:bodyPr wrap="none">
            <a:spAutoFit/>
          </a:bodyPr>
          <a:lstStyle/>
          <a:p>
            <a:pPr algn="ctr" eaLnBrk="0" hangingPunct="0"/>
            <a:r>
              <a:rPr lang="en-US"/>
              <a:t>2</a:t>
            </a:r>
          </a:p>
        </p:txBody>
      </p:sp>
      <p:graphicFrame>
        <p:nvGraphicFramePr>
          <p:cNvPr id="69668" name="Object 36"/>
          <p:cNvGraphicFramePr>
            <a:graphicFrameLocks noChangeAspect="1"/>
          </p:cNvGraphicFramePr>
          <p:nvPr/>
        </p:nvGraphicFramePr>
        <p:xfrm>
          <a:off x="942975" y="1752600"/>
          <a:ext cx="4667250" cy="760413"/>
        </p:xfrm>
        <a:graphic>
          <a:graphicData uri="http://schemas.openxmlformats.org/presentationml/2006/ole">
            <p:oleObj spid="_x0000_s974865" name="Equation" r:id="rId18" imgW="2539800" imgH="444240" progId="Equation.3">
              <p:embed/>
            </p:oleObj>
          </a:graphicData>
        </a:graphic>
      </p:graphicFrame>
      <p:sp>
        <p:nvSpPr>
          <p:cNvPr id="16415" name="Rectangle 7"/>
          <p:cNvSpPr>
            <a:spLocks noChangeArrowheads="1"/>
          </p:cNvSpPr>
          <p:nvPr/>
        </p:nvSpPr>
        <p:spPr bwMode="auto">
          <a:xfrm>
            <a:off x="0" y="214313"/>
            <a:ext cx="9144000" cy="623887"/>
          </a:xfrm>
          <a:prstGeom prst="rect">
            <a:avLst/>
          </a:prstGeom>
          <a:noFill/>
          <a:ln w="9525">
            <a:noFill/>
            <a:miter lim="800000"/>
            <a:headEnd/>
            <a:tailEnd/>
          </a:ln>
        </p:spPr>
        <p:txBody>
          <a:bodyPr anchor="b"/>
          <a:lstStyle/>
          <a:p>
            <a:pPr eaLnBrk="0" hangingPunct="0"/>
            <a:r>
              <a:rPr lang="en-US" sz="4000">
                <a:solidFill>
                  <a:schemeClr val="tx2"/>
                </a:solidFill>
              </a:rPr>
              <a:t>Window-based local ancestry inference</a:t>
            </a:r>
          </a:p>
        </p:txBody>
      </p:sp>
      <p:sp>
        <p:nvSpPr>
          <p:cNvPr id="16416" name="Line 33">
            <a:hlinkClick r:id="rId19" action="ppaction://hlinksldjump"/>
          </p:cNvPr>
          <p:cNvSpPr>
            <a:spLocks noChangeShapeType="1"/>
          </p:cNvSpPr>
          <p:nvPr/>
        </p:nvSpPr>
        <p:spPr bwMode="auto">
          <a:xfrm flipV="1">
            <a:off x="8839200" y="6019800"/>
            <a:ext cx="0" cy="304800"/>
          </a:xfrm>
          <a:prstGeom prst="line">
            <a:avLst/>
          </a:prstGeom>
          <a:noFill/>
          <a:ln w="98425">
            <a:solidFill>
              <a:schemeClr val="tx1"/>
            </a:solidFill>
            <a:round/>
            <a:headEnd/>
            <a:tailEnd type="triangle" w="med" len="med"/>
          </a:ln>
        </p:spPr>
        <p:txBody>
          <a:bodyPr/>
          <a:lstStyle/>
          <a:p>
            <a:endParaRPr lang="en-US"/>
          </a:p>
        </p:txBody>
      </p:sp>
      <p:sp>
        <p:nvSpPr>
          <p:cNvPr id="33" name="Slide Number Placeholder 32"/>
          <p:cNvSpPr>
            <a:spLocks noGrp="1"/>
          </p:cNvSpPr>
          <p:nvPr>
            <p:ph type="sldNum" sz="quarter" idx="12"/>
          </p:nvPr>
        </p:nvSpPr>
        <p:spPr/>
        <p:txBody>
          <a:bodyPr/>
          <a:lstStyle/>
          <a:p>
            <a:pPr>
              <a:defRPr/>
            </a:pPr>
            <a:fld id="{193C4F32-5F53-4DA8-A041-9089F3E61399}" type="slidenum">
              <a:rPr lang="en-US" smtClean="0"/>
              <a:pPr>
                <a:defRPr/>
              </a:pPr>
              <a:t>98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9663"/>
                                        </p:tgtEl>
                                        <p:attrNameLst>
                                          <p:attrName>style.visibility</p:attrName>
                                        </p:attrNameLst>
                                      </p:cBhvr>
                                      <p:to>
                                        <p:strVal val="visible"/>
                                      </p:to>
                                    </p:set>
                                    <p:anim calcmode="lin" valueType="num">
                                      <p:cBhvr additive="base">
                                        <p:cTn id="7" dur="500" fill="hold"/>
                                        <p:tgtEl>
                                          <p:spTgt spid="69663"/>
                                        </p:tgtEl>
                                        <p:attrNameLst>
                                          <p:attrName>ppt_x</p:attrName>
                                        </p:attrNameLst>
                                      </p:cBhvr>
                                      <p:tavLst>
                                        <p:tav tm="0">
                                          <p:val>
                                            <p:strVal val="0-#ppt_w/2"/>
                                          </p:val>
                                        </p:tav>
                                        <p:tav tm="100000">
                                          <p:val>
                                            <p:strVal val="#ppt_x"/>
                                          </p:val>
                                        </p:tav>
                                      </p:tavLst>
                                    </p:anim>
                                    <p:anim calcmode="lin" valueType="num">
                                      <p:cBhvr additive="base">
                                        <p:cTn id="8" dur="500" fill="hold"/>
                                        <p:tgtEl>
                                          <p:spTgt spid="69663"/>
                                        </p:tgtEl>
                                        <p:attrNameLst>
                                          <p:attrName>ppt_y</p:attrName>
                                        </p:attrNameLst>
                                      </p:cBhvr>
                                      <p:tavLst>
                                        <p:tav tm="0">
                                          <p:val>
                                            <p:strVal val="#ppt_y"/>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69666"/>
                                        </p:tgtEl>
                                        <p:attrNameLst>
                                          <p:attrName>style.visibility</p:attrName>
                                        </p:attrNameLst>
                                      </p:cBhvr>
                                      <p:to>
                                        <p:strVal val="visible"/>
                                      </p:to>
                                    </p:set>
                                    <p:anim calcmode="lin" valueType="num">
                                      <p:cBhvr additive="base">
                                        <p:cTn id="11" dur="500" fill="hold"/>
                                        <p:tgtEl>
                                          <p:spTgt spid="69666"/>
                                        </p:tgtEl>
                                        <p:attrNameLst>
                                          <p:attrName>ppt_x</p:attrName>
                                        </p:attrNameLst>
                                      </p:cBhvr>
                                      <p:tavLst>
                                        <p:tav tm="0">
                                          <p:val>
                                            <p:strVal val="0-#ppt_w/2"/>
                                          </p:val>
                                        </p:tav>
                                        <p:tav tm="100000">
                                          <p:val>
                                            <p:strVal val="#ppt_x"/>
                                          </p:val>
                                        </p:tav>
                                      </p:tavLst>
                                    </p:anim>
                                    <p:anim calcmode="lin" valueType="num">
                                      <p:cBhvr additive="base">
                                        <p:cTn id="12" dur="500" fill="hold"/>
                                        <p:tgtEl>
                                          <p:spTgt spid="69666"/>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stCondLst>
                                    <p:cond delay="0"/>
                                  </p:stCondLst>
                                  <p:childTnLst>
                                    <p:set>
                                      <p:cBhvr>
                                        <p:cTn id="14" dur="1" fill="hold">
                                          <p:stCondLst>
                                            <p:cond delay="0"/>
                                          </p:stCondLst>
                                        </p:cTn>
                                        <p:tgtEl>
                                          <p:spTgt spid="69667"/>
                                        </p:tgtEl>
                                        <p:attrNameLst>
                                          <p:attrName>style.visibility</p:attrName>
                                        </p:attrNameLst>
                                      </p:cBhvr>
                                      <p:to>
                                        <p:strVal val="visible"/>
                                      </p:to>
                                    </p:set>
                                    <p:anim calcmode="lin" valueType="num">
                                      <p:cBhvr additive="base">
                                        <p:cTn id="15" dur="500" fill="hold"/>
                                        <p:tgtEl>
                                          <p:spTgt spid="69667"/>
                                        </p:tgtEl>
                                        <p:attrNameLst>
                                          <p:attrName>ppt_x</p:attrName>
                                        </p:attrNameLst>
                                      </p:cBhvr>
                                      <p:tavLst>
                                        <p:tav tm="0">
                                          <p:val>
                                            <p:strVal val="0-#ppt_w/2"/>
                                          </p:val>
                                        </p:tav>
                                        <p:tav tm="100000">
                                          <p:val>
                                            <p:strVal val="#ppt_x"/>
                                          </p:val>
                                        </p:tav>
                                      </p:tavLst>
                                    </p:anim>
                                    <p:anim calcmode="lin" valueType="num">
                                      <p:cBhvr additive="base">
                                        <p:cTn id="16" dur="500" fill="hold"/>
                                        <p:tgtEl>
                                          <p:spTgt spid="69667"/>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xit" presetSubtype="2" fill="hold" grpId="0" nodeType="clickEffect">
                                  <p:stCondLst>
                                    <p:cond delay="0"/>
                                  </p:stCondLst>
                                  <p:childTnLst>
                                    <p:anim calcmode="lin" valueType="num">
                                      <p:cBhvr additive="base">
                                        <p:cTn id="20" dur="500"/>
                                        <p:tgtEl>
                                          <p:spTgt spid="4"/>
                                        </p:tgtEl>
                                        <p:attrNameLst>
                                          <p:attrName>ppt_x</p:attrName>
                                        </p:attrNameLst>
                                      </p:cBhvr>
                                      <p:tavLst>
                                        <p:tav tm="0">
                                          <p:val>
                                            <p:strVal val="ppt_x"/>
                                          </p:val>
                                        </p:tav>
                                        <p:tav tm="100000">
                                          <p:val>
                                            <p:strVal val="1+ppt_w/2"/>
                                          </p:val>
                                        </p:tav>
                                      </p:tavLst>
                                    </p:anim>
                                    <p:anim calcmode="lin" valueType="num">
                                      <p:cBhvr additive="base">
                                        <p:cTn id="21" dur="500"/>
                                        <p:tgtEl>
                                          <p:spTgt spid="4"/>
                                        </p:tgtEl>
                                        <p:attrNameLst>
                                          <p:attrName>ppt_y</p:attrName>
                                        </p:attrNameLst>
                                      </p:cBhvr>
                                      <p:tavLst>
                                        <p:tav tm="0">
                                          <p:val>
                                            <p:strVal val="ppt_y"/>
                                          </p:val>
                                        </p:tav>
                                        <p:tav tm="100000">
                                          <p:val>
                                            <p:strVal val="ppt_y"/>
                                          </p:val>
                                        </p:tav>
                                      </p:tavLst>
                                    </p:anim>
                                    <p:set>
                                      <p:cBhvr>
                                        <p:cTn id="22" dur="1" fill="hold">
                                          <p:stCondLst>
                                            <p:cond delay="499"/>
                                          </p:stCondLst>
                                        </p:cTn>
                                        <p:tgtEl>
                                          <p:spTgt spid="4"/>
                                        </p:tgtEl>
                                        <p:attrNameLst>
                                          <p:attrName>style.visibility</p:attrName>
                                        </p:attrNameLst>
                                      </p:cBhvr>
                                      <p:to>
                                        <p:strVal val="hidden"/>
                                      </p:to>
                                    </p:set>
                                  </p:childTnLst>
                                </p:cTn>
                              </p:par>
                              <p:par>
                                <p:cTn id="23" presetID="2" presetClass="exit" presetSubtype="2" fill="hold" nodeType="withEffect">
                                  <p:stCondLst>
                                    <p:cond delay="0"/>
                                  </p:stCondLst>
                                  <p:childTnLst>
                                    <p:anim calcmode="lin" valueType="num">
                                      <p:cBhvr additive="base">
                                        <p:cTn id="24" dur="500"/>
                                        <p:tgtEl>
                                          <p:spTgt spid="69668"/>
                                        </p:tgtEl>
                                        <p:attrNameLst>
                                          <p:attrName>ppt_x</p:attrName>
                                        </p:attrNameLst>
                                      </p:cBhvr>
                                      <p:tavLst>
                                        <p:tav tm="0">
                                          <p:val>
                                            <p:strVal val="ppt_x"/>
                                          </p:val>
                                        </p:tav>
                                        <p:tav tm="100000">
                                          <p:val>
                                            <p:strVal val="1+ppt_w/2"/>
                                          </p:val>
                                        </p:tav>
                                      </p:tavLst>
                                    </p:anim>
                                    <p:anim calcmode="lin" valueType="num">
                                      <p:cBhvr additive="base">
                                        <p:cTn id="25" dur="500"/>
                                        <p:tgtEl>
                                          <p:spTgt spid="69668"/>
                                        </p:tgtEl>
                                        <p:attrNameLst>
                                          <p:attrName>ppt_y</p:attrName>
                                        </p:attrNameLst>
                                      </p:cBhvr>
                                      <p:tavLst>
                                        <p:tav tm="0">
                                          <p:val>
                                            <p:strVal val="ppt_y"/>
                                          </p:val>
                                        </p:tav>
                                        <p:tav tm="100000">
                                          <p:val>
                                            <p:strVal val="ppt_y"/>
                                          </p:val>
                                        </p:tav>
                                      </p:tavLst>
                                    </p:anim>
                                    <p:set>
                                      <p:cBhvr>
                                        <p:cTn id="26" dur="1" fill="hold">
                                          <p:stCondLst>
                                            <p:cond delay="499"/>
                                          </p:stCondLst>
                                        </p:cTn>
                                        <p:tgtEl>
                                          <p:spTgt spid="69668"/>
                                        </p:tgtEl>
                                        <p:attrNameLst>
                                          <p:attrName>style.visibility</p:attrName>
                                        </p:attrNameLst>
                                      </p:cBhvr>
                                      <p:to>
                                        <p:strVal val="hidden"/>
                                      </p:to>
                                    </p:set>
                                  </p:childTnLst>
                                </p:cTn>
                              </p:par>
                              <p:par>
                                <p:cTn id="27" presetID="2" presetClass="exit" presetSubtype="2" fill="hold" nodeType="withEffect">
                                  <p:stCondLst>
                                    <p:cond delay="0"/>
                                  </p:stCondLst>
                                  <p:childTnLst>
                                    <p:anim calcmode="lin" valueType="num">
                                      <p:cBhvr additive="base">
                                        <p:cTn id="28" dur="500"/>
                                        <p:tgtEl>
                                          <p:spTgt spid="69663"/>
                                        </p:tgtEl>
                                        <p:attrNameLst>
                                          <p:attrName>ppt_x</p:attrName>
                                        </p:attrNameLst>
                                      </p:cBhvr>
                                      <p:tavLst>
                                        <p:tav tm="0">
                                          <p:val>
                                            <p:strVal val="ppt_x"/>
                                          </p:val>
                                        </p:tav>
                                        <p:tav tm="100000">
                                          <p:val>
                                            <p:strVal val="1+ppt_w/2"/>
                                          </p:val>
                                        </p:tav>
                                      </p:tavLst>
                                    </p:anim>
                                    <p:anim calcmode="lin" valueType="num">
                                      <p:cBhvr additive="base">
                                        <p:cTn id="29" dur="500"/>
                                        <p:tgtEl>
                                          <p:spTgt spid="69663"/>
                                        </p:tgtEl>
                                        <p:attrNameLst>
                                          <p:attrName>ppt_y</p:attrName>
                                        </p:attrNameLst>
                                      </p:cBhvr>
                                      <p:tavLst>
                                        <p:tav tm="0">
                                          <p:val>
                                            <p:strVal val="ppt_y"/>
                                          </p:val>
                                        </p:tav>
                                        <p:tav tm="100000">
                                          <p:val>
                                            <p:strVal val="ppt_y"/>
                                          </p:val>
                                        </p:tav>
                                      </p:tavLst>
                                    </p:anim>
                                    <p:set>
                                      <p:cBhvr>
                                        <p:cTn id="30" dur="1" fill="hold">
                                          <p:stCondLst>
                                            <p:cond delay="499"/>
                                          </p:stCondLst>
                                        </p:cTn>
                                        <p:tgtEl>
                                          <p:spTgt spid="69663"/>
                                        </p:tgtEl>
                                        <p:attrNameLst>
                                          <p:attrName>style.visibility</p:attrName>
                                        </p:attrNameLst>
                                      </p:cBhvr>
                                      <p:to>
                                        <p:strVal val="hidden"/>
                                      </p:to>
                                    </p:set>
                                  </p:childTnLst>
                                </p:cTn>
                              </p:par>
                              <p:par>
                                <p:cTn id="31" presetID="2" presetClass="exit" presetSubtype="2" fill="hold" nodeType="withEffect">
                                  <p:stCondLst>
                                    <p:cond delay="0"/>
                                  </p:stCondLst>
                                  <p:childTnLst>
                                    <p:anim calcmode="lin" valueType="num">
                                      <p:cBhvr additive="base">
                                        <p:cTn id="32" dur="500"/>
                                        <p:tgtEl>
                                          <p:spTgt spid="69655"/>
                                        </p:tgtEl>
                                        <p:attrNameLst>
                                          <p:attrName>ppt_x</p:attrName>
                                        </p:attrNameLst>
                                      </p:cBhvr>
                                      <p:tavLst>
                                        <p:tav tm="0">
                                          <p:val>
                                            <p:strVal val="ppt_x"/>
                                          </p:val>
                                        </p:tav>
                                        <p:tav tm="100000">
                                          <p:val>
                                            <p:strVal val="1+ppt_w/2"/>
                                          </p:val>
                                        </p:tav>
                                      </p:tavLst>
                                    </p:anim>
                                    <p:anim calcmode="lin" valueType="num">
                                      <p:cBhvr additive="base">
                                        <p:cTn id="33" dur="500"/>
                                        <p:tgtEl>
                                          <p:spTgt spid="69655"/>
                                        </p:tgtEl>
                                        <p:attrNameLst>
                                          <p:attrName>ppt_y</p:attrName>
                                        </p:attrNameLst>
                                      </p:cBhvr>
                                      <p:tavLst>
                                        <p:tav tm="0">
                                          <p:val>
                                            <p:strVal val="ppt_y"/>
                                          </p:val>
                                        </p:tav>
                                        <p:tav tm="100000">
                                          <p:val>
                                            <p:strVal val="ppt_y"/>
                                          </p:val>
                                        </p:tav>
                                      </p:tavLst>
                                    </p:anim>
                                    <p:set>
                                      <p:cBhvr>
                                        <p:cTn id="34" dur="1" fill="hold">
                                          <p:stCondLst>
                                            <p:cond delay="499"/>
                                          </p:stCondLst>
                                        </p:cTn>
                                        <p:tgtEl>
                                          <p:spTgt spid="69655"/>
                                        </p:tgtEl>
                                        <p:attrNameLst>
                                          <p:attrName>style.visibility</p:attrName>
                                        </p:attrNameLst>
                                      </p:cBhvr>
                                      <p:to>
                                        <p:strVal val="hidden"/>
                                      </p:to>
                                    </p:set>
                                  </p:childTnLst>
                                </p:cTn>
                              </p:par>
                              <p:par>
                                <p:cTn id="35" presetID="2" presetClass="exit" presetSubtype="2" fill="hold" nodeType="withEffect">
                                  <p:stCondLst>
                                    <p:cond delay="0"/>
                                  </p:stCondLst>
                                  <p:childTnLst>
                                    <p:anim calcmode="lin" valueType="num">
                                      <p:cBhvr additive="base">
                                        <p:cTn id="36" dur="500"/>
                                        <p:tgtEl>
                                          <p:spTgt spid="69656"/>
                                        </p:tgtEl>
                                        <p:attrNameLst>
                                          <p:attrName>ppt_x</p:attrName>
                                        </p:attrNameLst>
                                      </p:cBhvr>
                                      <p:tavLst>
                                        <p:tav tm="0">
                                          <p:val>
                                            <p:strVal val="ppt_x"/>
                                          </p:val>
                                        </p:tav>
                                        <p:tav tm="100000">
                                          <p:val>
                                            <p:strVal val="1+ppt_w/2"/>
                                          </p:val>
                                        </p:tav>
                                      </p:tavLst>
                                    </p:anim>
                                    <p:anim calcmode="lin" valueType="num">
                                      <p:cBhvr additive="base">
                                        <p:cTn id="37" dur="500"/>
                                        <p:tgtEl>
                                          <p:spTgt spid="69656"/>
                                        </p:tgtEl>
                                        <p:attrNameLst>
                                          <p:attrName>ppt_y</p:attrName>
                                        </p:attrNameLst>
                                      </p:cBhvr>
                                      <p:tavLst>
                                        <p:tav tm="0">
                                          <p:val>
                                            <p:strVal val="ppt_y"/>
                                          </p:val>
                                        </p:tav>
                                        <p:tav tm="100000">
                                          <p:val>
                                            <p:strVal val="ppt_y"/>
                                          </p:val>
                                        </p:tav>
                                      </p:tavLst>
                                    </p:anim>
                                    <p:set>
                                      <p:cBhvr>
                                        <p:cTn id="38" dur="1" fill="hold">
                                          <p:stCondLst>
                                            <p:cond delay="499"/>
                                          </p:stCondLst>
                                        </p:cTn>
                                        <p:tgtEl>
                                          <p:spTgt spid="69656"/>
                                        </p:tgtEl>
                                        <p:attrNameLst>
                                          <p:attrName>style.visibility</p:attrName>
                                        </p:attrNameLst>
                                      </p:cBhvr>
                                      <p:to>
                                        <p:strVal val="hidden"/>
                                      </p:to>
                                    </p:set>
                                  </p:childTnLst>
                                </p:cTn>
                              </p:par>
                              <p:par>
                                <p:cTn id="39" presetID="2" presetClass="exit" presetSubtype="2" fill="hold" grpId="0" nodeType="withEffect">
                                  <p:stCondLst>
                                    <p:cond delay="0"/>
                                  </p:stCondLst>
                                  <p:childTnLst>
                                    <p:anim calcmode="lin" valueType="num">
                                      <p:cBhvr additive="base">
                                        <p:cTn id="40" dur="500"/>
                                        <p:tgtEl>
                                          <p:spTgt spid="69659"/>
                                        </p:tgtEl>
                                        <p:attrNameLst>
                                          <p:attrName>ppt_x</p:attrName>
                                        </p:attrNameLst>
                                      </p:cBhvr>
                                      <p:tavLst>
                                        <p:tav tm="0">
                                          <p:val>
                                            <p:strVal val="ppt_x"/>
                                          </p:val>
                                        </p:tav>
                                        <p:tav tm="100000">
                                          <p:val>
                                            <p:strVal val="1+ppt_w/2"/>
                                          </p:val>
                                        </p:tav>
                                      </p:tavLst>
                                    </p:anim>
                                    <p:anim calcmode="lin" valueType="num">
                                      <p:cBhvr additive="base">
                                        <p:cTn id="41" dur="500"/>
                                        <p:tgtEl>
                                          <p:spTgt spid="69659"/>
                                        </p:tgtEl>
                                        <p:attrNameLst>
                                          <p:attrName>ppt_y</p:attrName>
                                        </p:attrNameLst>
                                      </p:cBhvr>
                                      <p:tavLst>
                                        <p:tav tm="0">
                                          <p:val>
                                            <p:strVal val="ppt_y"/>
                                          </p:val>
                                        </p:tav>
                                        <p:tav tm="100000">
                                          <p:val>
                                            <p:strVal val="ppt_y"/>
                                          </p:val>
                                        </p:tav>
                                      </p:tavLst>
                                    </p:anim>
                                    <p:set>
                                      <p:cBhvr>
                                        <p:cTn id="42" dur="1" fill="hold">
                                          <p:stCondLst>
                                            <p:cond delay="499"/>
                                          </p:stCondLst>
                                        </p:cTn>
                                        <p:tgtEl>
                                          <p:spTgt spid="69659"/>
                                        </p:tgtEl>
                                        <p:attrNameLst>
                                          <p:attrName>style.visibility</p:attrName>
                                        </p:attrNameLst>
                                      </p:cBhvr>
                                      <p:to>
                                        <p:strVal val="hidden"/>
                                      </p:to>
                                    </p:set>
                                  </p:childTnLst>
                                </p:cTn>
                              </p:par>
                              <p:par>
                                <p:cTn id="43" presetID="2" presetClass="exit" presetSubtype="2" fill="hold" grpId="0" nodeType="withEffect">
                                  <p:stCondLst>
                                    <p:cond delay="0"/>
                                  </p:stCondLst>
                                  <p:childTnLst>
                                    <p:anim calcmode="lin" valueType="num">
                                      <p:cBhvr additive="base">
                                        <p:cTn id="44" dur="500"/>
                                        <p:tgtEl>
                                          <p:spTgt spid="2"/>
                                        </p:tgtEl>
                                        <p:attrNameLst>
                                          <p:attrName>ppt_x</p:attrName>
                                        </p:attrNameLst>
                                      </p:cBhvr>
                                      <p:tavLst>
                                        <p:tav tm="0">
                                          <p:val>
                                            <p:strVal val="ppt_x"/>
                                          </p:val>
                                        </p:tav>
                                        <p:tav tm="100000">
                                          <p:val>
                                            <p:strVal val="1+ppt_w/2"/>
                                          </p:val>
                                        </p:tav>
                                      </p:tavLst>
                                    </p:anim>
                                    <p:anim calcmode="lin" valueType="num">
                                      <p:cBhvr additive="base">
                                        <p:cTn id="45" dur="500"/>
                                        <p:tgtEl>
                                          <p:spTgt spid="2"/>
                                        </p:tgtEl>
                                        <p:attrNameLst>
                                          <p:attrName>ppt_y</p:attrName>
                                        </p:attrNameLst>
                                      </p:cBhvr>
                                      <p:tavLst>
                                        <p:tav tm="0">
                                          <p:val>
                                            <p:strVal val="ppt_y"/>
                                          </p:val>
                                        </p:tav>
                                        <p:tav tm="100000">
                                          <p:val>
                                            <p:strVal val="ppt_y"/>
                                          </p:val>
                                        </p:tav>
                                      </p:tavLst>
                                    </p:anim>
                                    <p:set>
                                      <p:cBhvr>
                                        <p:cTn id="46" dur="1" fill="hold">
                                          <p:stCondLst>
                                            <p:cond delay="499"/>
                                          </p:stCondLst>
                                        </p:cTn>
                                        <p:tgtEl>
                                          <p:spTgt spid="2"/>
                                        </p:tgtEl>
                                        <p:attrNameLst>
                                          <p:attrName>style.visibility</p:attrName>
                                        </p:attrNameLst>
                                      </p:cBhvr>
                                      <p:to>
                                        <p:strVal val="hidden"/>
                                      </p:to>
                                    </p:set>
                                  </p:childTnLst>
                                </p:cTn>
                              </p:par>
                              <p:par>
                                <p:cTn id="47" presetID="2" presetClass="exit" presetSubtype="2" fill="hold" grpId="0" nodeType="withEffect">
                                  <p:stCondLst>
                                    <p:cond delay="0"/>
                                  </p:stCondLst>
                                  <p:childTnLst>
                                    <p:anim calcmode="lin" valueType="num">
                                      <p:cBhvr additive="base">
                                        <p:cTn id="48" dur="500"/>
                                        <p:tgtEl>
                                          <p:spTgt spid="210954"/>
                                        </p:tgtEl>
                                        <p:attrNameLst>
                                          <p:attrName>ppt_x</p:attrName>
                                        </p:attrNameLst>
                                      </p:cBhvr>
                                      <p:tavLst>
                                        <p:tav tm="0">
                                          <p:val>
                                            <p:strVal val="ppt_x"/>
                                          </p:val>
                                        </p:tav>
                                        <p:tav tm="100000">
                                          <p:val>
                                            <p:strVal val="1+ppt_w/2"/>
                                          </p:val>
                                        </p:tav>
                                      </p:tavLst>
                                    </p:anim>
                                    <p:anim calcmode="lin" valueType="num">
                                      <p:cBhvr additive="base">
                                        <p:cTn id="49" dur="500"/>
                                        <p:tgtEl>
                                          <p:spTgt spid="210954"/>
                                        </p:tgtEl>
                                        <p:attrNameLst>
                                          <p:attrName>ppt_y</p:attrName>
                                        </p:attrNameLst>
                                      </p:cBhvr>
                                      <p:tavLst>
                                        <p:tav tm="0">
                                          <p:val>
                                            <p:strVal val="ppt_y"/>
                                          </p:val>
                                        </p:tav>
                                        <p:tav tm="100000">
                                          <p:val>
                                            <p:strVal val="ppt_y"/>
                                          </p:val>
                                        </p:tav>
                                      </p:tavLst>
                                    </p:anim>
                                    <p:set>
                                      <p:cBhvr>
                                        <p:cTn id="50" dur="1" fill="hold">
                                          <p:stCondLst>
                                            <p:cond delay="499"/>
                                          </p:stCondLst>
                                        </p:cTn>
                                        <p:tgtEl>
                                          <p:spTgt spid="210954"/>
                                        </p:tgtEl>
                                        <p:attrNameLst>
                                          <p:attrName>style.visibility</p:attrName>
                                        </p:attrNameLst>
                                      </p:cBhvr>
                                      <p:to>
                                        <p:strVal val="hidden"/>
                                      </p:to>
                                    </p:set>
                                  </p:childTnLst>
                                </p:cTn>
                              </p:par>
                              <p:par>
                                <p:cTn id="51" presetID="2" presetClass="exit" presetSubtype="2" fill="hold" grpId="1" nodeType="withEffect">
                                  <p:stCondLst>
                                    <p:cond delay="0"/>
                                  </p:stCondLst>
                                  <p:childTnLst>
                                    <p:anim calcmode="lin" valueType="num">
                                      <p:cBhvr additive="base">
                                        <p:cTn id="52" dur="500"/>
                                        <p:tgtEl>
                                          <p:spTgt spid="69666"/>
                                        </p:tgtEl>
                                        <p:attrNameLst>
                                          <p:attrName>ppt_x</p:attrName>
                                        </p:attrNameLst>
                                      </p:cBhvr>
                                      <p:tavLst>
                                        <p:tav tm="0">
                                          <p:val>
                                            <p:strVal val="ppt_x"/>
                                          </p:val>
                                        </p:tav>
                                        <p:tav tm="100000">
                                          <p:val>
                                            <p:strVal val="1+ppt_w/2"/>
                                          </p:val>
                                        </p:tav>
                                      </p:tavLst>
                                    </p:anim>
                                    <p:anim calcmode="lin" valueType="num">
                                      <p:cBhvr additive="base">
                                        <p:cTn id="53" dur="500"/>
                                        <p:tgtEl>
                                          <p:spTgt spid="69666"/>
                                        </p:tgtEl>
                                        <p:attrNameLst>
                                          <p:attrName>ppt_y</p:attrName>
                                        </p:attrNameLst>
                                      </p:cBhvr>
                                      <p:tavLst>
                                        <p:tav tm="0">
                                          <p:val>
                                            <p:strVal val="ppt_y"/>
                                          </p:val>
                                        </p:tav>
                                        <p:tav tm="100000">
                                          <p:val>
                                            <p:strVal val="ppt_y"/>
                                          </p:val>
                                        </p:tav>
                                      </p:tavLst>
                                    </p:anim>
                                    <p:set>
                                      <p:cBhvr>
                                        <p:cTn id="54" dur="1" fill="hold">
                                          <p:stCondLst>
                                            <p:cond delay="499"/>
                                          </p:stCondLst>
                                        </p:cTn>
                                        <p:tgtEl>
                                          <p:spTgt spid="69666"/>
                                        </p:tgtEl>
                                        <p:attrNameLst>
                                          <p:attrName>style.visibility</p:attrName>
                                        </p:attrNameLst>
                                      </p:cBhvr>
                                      <p:to>
                                        <p:strVal val="hidden"/>
                                      </p:to>
                                    </p:set>
                                  </p:childTnLst>
                                </p:cTn>
                              </p:par>
                              <p:par>
                                <p:cTn id="55" presetID="2" presetClass="exit" presetSubtype="2" fill="hold" grpId="1" nodeType="withEffect">
                                  <p:stCondLst>
                                    <p:cond delay="0"/>
                                  </p:stCondLst>
                                  <p:childTnLst>
                                    <p:anim calcmode="lin" valueType="num">
                                      <p:cBhvr additive="base">
                                        <p:cTn id="56" dur="500"/>
                                        <p:tgtEl>
                                          <p:spTgt spid="69667"/>
                                        </p:tgtEl>
                                        <p:attrNameLst>
                                          <p:attrName>ppt_x</p:attrName>
                                        </p:attrNameLst>
                                      </p:cBhvr>
                                      <p:tavLst>
                                        <p:tav tm="0">
                                          <p:val>
                                            <p:strVal val="ppt_x"/>
                                          </p:val>
                                        </p:tav>
                                        <p:tav tm="100000">
                                          <p:val>
                                            <p:strVal val="1+ppt_w/2"/>
                                          </p:val>
                                        </p:tav>
                                      </p:tavLst>
                                    </p:anim>
                                    <p:anim calcmode="lin" valueType="num">
                                      <p:cBhvr additive="base">
                                        <p:cTn id="57" dur="500"/>
                                        <p:tgtEl>
                                          <p:spTgt spid="69667"/>
                                        </p:tgtEl>
                                        <p:attrNameLst>
                                          <p:attrName>ppt_y</p:attrName>
                                        </p:attrNameLst>
                                      </p:cBhvr>
                                      <p:tavLst>
                                        <p:tav tm="0">
                                          <p:val>
                                            <p:strVal val="ppt_y"/>
                                          </p:val>
                                        </p:tav>
                                        <p:tav tm="100000">
                                          <p:val>
                                            <p:strVal val="ppt_y"/>
                                          </p:val>
                                        </p:tav>
                                      </p:tavLst>
                                    </p:anim>
                                    <p:set>
                                      <p:cBhvr>
                                        <p:cTn id="58" dur="1" fill="hold">
                                          <p:stCondLst>
                                            <p:cond delay="499"/>
                                          </p:stCondLst>
                                        </p:cTn>
                                        <p:tgtEl>
                                          <p:spTgt spid="69667"/>
                                        </p:tgtEl>
                                        <p:attrNameLst>
                                          <p:attrName>style.visibility</p:attrName>
                                        </p:attrNameLst>
                                      </p:cBhvr>
                                      <p:to>
                                        <p:strVal val="hidden"/>
                                      </p:to>
                                    </p:set>
                                  </p:childTnLst>
                                </p:cTn>
                              </p:par>
                              <p:par>
                                <p:cTn id="59" presetID="2" presetClass="exit" presetSubtype="2" fill="hold" grpId="0" nodeType="withEffect">
                                  <p:stCondLst>
                                    <p:cond delay="0"/>
                                  </p:stCondLst>
                                  <p:childTnLst>
                                    <p:anim calcmode="lin" valueType="num">
                                      <p:cBhvr additive="base">
                                        <p:cTn id="60" dur="500"/>
                                        <p:tgtEl>
                                          <p:spTgt spid="3"/>
                                        </p:tgtEl>
                                        <p:attrNameLst>
                                          <p:attrName>ppt_x</p:attrName>
                                        </p:attrNameLst>
                                      </p:cBhvr>
                                      <p:tavLst>
                                        <p:tav tm="0">
                                          <p:val>
                                            <p:strVal val="ppt_x"/>
                                          </p:val>
                                        </p:tav>
                                        <p:tav tm="100000">
                                          <p:val>
                                            <p:strVal val="1+ppt_w/2"/>
                                          </p:val>
                                        </p:tav>
                                      </p:tavLst>
                                    </p:anim>
                                    <p:anim calcmode="lin" valueType="num">
                                      <p:cBhvr additive="base">
                                        <p:cTn id="61" dur="500"/>
                                        <p:tgtEl>
                                          <p:spTgt spid="3"/>
                                        </p:tgtEl>
                                        <p:attrNameLst>
                                          <p:attrName>ppt_y</p:attrName>
                                        </p:attrNameLst>
                                      </p:cBhvr>
                                      <p:tavLst>
                                        <p:tav tm="0">
                                          <p:val>
                                            <p:strVal val="ppt_y"/>
                                          </p:val>
                                        </p:tav>
                                        <p:tav tm="100000">
                                          <p:val>
                                            <p:strVal val="ppt_y"/>
                                          </p:val>
                                        </p:tav>
                                      </p:tavLst>
                                    </p:anim>
                                    <p:set>
                                      <p:cBhvr>
                                        <p:cTn id="62" dur="1" fill="hold">
                                          <p:stCondLst>
                                            <p:cond delay="499"/>
                                          </p:stCondLst>
                                        </p:cTn>
                                        <p:tgtEl>
                                          <p:spTgt spid="3"/>
                                        </p:tgtEl>
                                        <p:attrNameLst>
                                          <p:attrName>style.visibility</p:attrName>
                                        </p:attrNameLst>
                                      </p:cBhvr>
                                      <p:to>
                                        <p:strVal val="hidden"/>
                                      </p:to>
                                    </p:set>
                                  </p:childTnLst>
                                </p:cTn>
                              </p:par>
                              <p:par>
                                <p:cTn id="63" presetID="2" presetClass="entr" presetSubtype="8" fill="hold" grpId="0" nodeType="withEffect">
                                  <p:stCondLst>
                                    <p:cond delay="0"/>
                                  </p:stCondLst>
                                  <p:childTnLst>
                                    <p:set>
                                      <p:cBhvr>
                                        <p:cTn id="64" dur="1" fill="hold">
                                          <p:stCondLst>
                                            <p:cond delay="0"/>
                                          </p:stCondLst>
                                        </p:cTn>
                                        <p:tgtEl>
                                          <p:spTgt spid="210953"/>
                                        </p:tgtEl>
                                        <p:attrNameLst>
                                          <p:attrName>style.visibility</p:attrName>
                                        </p:attrNameLst>
                                      </p:cBhvr>
                                      <p:to>
                                        <p:strVal val="visible"/>
                                      </p:to>
                                    </p:set>
                                    <p:anim calcmode="lin" valueType="num">
                                      <p:cBhvr additive="base">
                                        <p:cTn id="65" dur="500" fill="hold"/>
                                        <p:tgtEl>
                                          <p:spTgt spid="210953"/>
                                        </p:tgtEl>
                                        <p:attrNameLst>
                                          <p:attrName>ppt_x</p:attrName>
                                        </p:attrNameLst>
                                      </p:cBhvr>
                                      <p:tavLst>
                                        <p:tav tm="0">
                                          <p:val>
                                            <p:strVal val="0-#ppt_w/2"/>
                                          </p:val>
                                        </p:tav>
                                        <p:tav tm="100000">
                                          <p:val>
                                            <p:strVal val="#ppt_x"/>
                                          </p:val>
                                        </p:tav>
                                      </p:tavLst>
                                    </p:anim>
                                    <p:anim calcmode="lin" valueType="num">
                                      <p:cBhvr additive="base">
                                        <p:cTn id="66" dur="500" fill="hold"/>
                                        <p:tgtEl>
                                          <p:spTgt spid="210953"/>
                                        </p:tgtEl>
                                        <p:attrNameLst>
                                          <p:attrName>ppt_y</p:attrName>
                                        </p:attrNameLst>
                                      </p:cBhvr>
                                      <p:tavLst>
                                        <p:tav tm="0">
                                          <p:val>
                                            <p:strVal val="#ppt_y"/>
                                          </p:val>
                                        </p:tav>
                                        <p:tav tm="100000">
                                          <p:val>
                                            <p:strVal val="#ppt_y"/>
                                          </p:val>
                                        </p:tav>
                                      </p:tavLst>
                                    </p:anim>
                                  </p:childTnLst>
                                </p:cTn>
                              </p:par>
                              <p:par>
                                <p:cTn id="67" presetID="2" presetClass="entr" presetSubtype="8" fill="hold" grpId="0" nodeType="withEffect">
                                  <p:stCondLst>
                                    <p:cond delay="0"/>
                                  </p:stCondLst>
                                  <p:childTnLst>
                                    <p:set>
                                      <p:cBhvr>
                                        <p:cTn id="68" dur="1" fill="hold">
                                          <p:stCondLst>
                                            <p:cond delay="0"/>
                                          </p:stCondLst>
                                        </p:cTn>
                                        <p:tgtEl>
                                          <p:spTgt spid="5"/>
                                        </p:tgtEl>
                                        <p:attrNameLst>
                                          <p:attrName>style.visibility</p:attrName>
                                        </p:attrNameLst>
                                      </p:cBhvr>
                                      <p:to>
                                        <p:strVal val="visible"/>
                                      </p:to>
                                    </p:set>
                                    <p:anim calcmode="lin" valueType="num">
                                      <p:cBhvr additive="base">
                                        <p:cTn id="69" dur="500" fill="hold"/>
                                        <p:tgtEl>
                                          <p:spTgt spid="5"/>
                                        </p:tgtEl>
                                        <p:attrNameLst>
                                          <p:attrName>ppt_x</p:attrName>
                                        </p:attrNameLst>
                                      </p:cBhvr>
                                      <p:tavLst>
                                        <p:tav tm="0">
                                          <p:val>
                                            <p:strVal val="0-#ppt_w/2"/>
                                          </p:val>
                                        </p:tav>
                                        <p:tav tm="100000">
                                          <p:val>
                                            <p:strVal val="#ppt_x"/>
                                          </p:val>
                                        </p:tav>
                                      </p:tavLst>
                                    </p:anim>
                                    <p:anim calcmode="lin" valueType="num">
                                      <p:cBhvr additive="base">
                                        <p:cTn id="70"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54" grpId="0" animBg="1"/>
      <p:bldP spid="2" grpId="0" animBg="1"/>
      <p:bldP spid="210953" grpId="0" animBg="1"/>
      <p:bldP spid="3" grpId="0" animBg="1"/>
      <p:bldP spid="4" grpId="0" animBg="1"/>
      <p:bldP spid="5" grpId="0" animBg="1"/>
      <p:bldP spid="69659" grpId="0" animBg="1"/>
      <p:bldP spid="69666" grpId="0"/>
      <p:bldP spid="69666" grpId="1"/>
      <p:bldP spid="69667" grpId="0"/>
      <p:bldP spid="69667" grpId="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idx="4294967295"/>
          </p:nvPr>
        </p:nvSpPr>
        <p:spPr>
          <a:xfrm>
            <a:off x="1350963" y="228600"/>
            <a:ext cx="7793037" cy="1462088"/>
          </a:xfrm>
        </p:spPr>
        <p:txBody>
          <a:bodyPr/>
          <a:lstStyle/>
          <a:p>
            <a:pPr eaLnBrk="1" hangingPunct="1"/>
            <a:r>
              <a:rPr lang="en-US" sz="3600" b="1" smtClean="0"/>
              <a:t>Experimental Results- </a:t>
            </a:r>
            <a:br>
              <a:rPr lang="en-US" sz="3600" b="1" smtClean="0"/>
            </a:br>
            <a:r>
              <a:rPr lang="en-US" sz="3600" b="1" smtClean="0"/>
              <a:t>GEDI 1-pop Imputation</a:t>
            </a:r>
            <a:endParaRPr lang="en-US" sz="3600" smtClean="0"/>
          </a:p>
        </p:txBody>
      </p:sp>
      <p:pic>
        <p:nvPicPr>
          <p:cNvPr id="48131" name="Picture 5"/>
          <p:cNvPicPr>
            <a:picLocks noChangeAspect="1" noChangeArrowheads="1"/>
          </p:cNvPicPr>
          <p:nvPr/>
        </p:nvPicPr>
        <p:blipFill>
          <a:blip r:embed="rId2" cstate="print"/>
          <a:srcRect/>
          <a:stretch>
            <a:fillRect/>
          </a:stretch>
        </p:blipFill>
        <p:spPr bwMode="auto">
          <a:xfrm>
            <a:off x="838200" y="2057400"/>
            <a:ext cx="8124825" cy="4610100"/>
          </a:xfrm>
          <a:prstGeom prst="rect">
            <a:avLst/>
          </a:prstGeom>
          <a:noFill/>
          <a:ln w="9525" algn="ctr">
            <a:noFill/>
            <a:miter lim="800000"/>
            <a:headEnd/>
            <a:tailEnd/>
          </a:ln>
        </p:spPr>
      </p:pic>
      <p:sp>
        <p:nvSpPr>
          <p:cNvPr id="48132" name="TextBox 3"/>
          <p:cNvSpPr txBox="1">
            <a:spLocks noChangeArrowheads="1"/>
          </p:cNvSpPr>
          <p:nvPr/>
        </p:nvSpPr>
        <p:spPr bwMode="auto">
          <a:xfrm>
            <a:off x="381000" y="2362200"/>
            <a:ext cx="2286000" cy="1600200"/>
          </a:xfrm>
          <a:prstGeom prst="rect">
            <a:avLst/>
          </a:prstGeom>
          <a:noFill/>
          <a:ln w="9525">
            <a:noFill/>
            <a:miter lim="800000"/>
            <a:headEnd/>
            <a:tailEnd/>
          </a:ln>
        </p:spPr>
        <p:txBody>
          <a:bodyPr>
            <a:spAutoFit/>
          </a:bodyPr>
          <a:lstStyle/>
          <a:p>
            <a:pPr algn="ctr" eaLnBrk="0" hangingPunct="0"/>
            <a:r>
              <a:rPr lang="en-US" dirty="0"/>
              <a:t>1,444 individuals trained on HAPMAP CEU haplotype reference panel</a:t>
            </a:r>
          </a:p>
          <a:p>
            <a:pPr algn="ctr" eaLnBrk="0" hangingPunct="0"/>
            <a:endParaRPr lang="en-US" dirty="0"/>
          </a:p>
          <a:p>
            <a:pPr algn="ctr" eaLnBrk="0" hangingPunct="0"/>
            <a:r>
              <a:rPr lang="en-US" dirty="0"/>
              <a:t>Imputed (after masking) 1% of SNPs on chromosome 22</a:t>
            </a:r>
          </a:p>
        </p:txBody>
      </p:sp>
      <p:sp>
        <p:nvSpPr>
          <p:cNvPr id="48133" name="Line 6">
            <a:hlinkClick r:id="rId3" action="ppaction://hlinksldjump"/>
          </p:cNvPr>
          <p:cNvSpPr>
            <a:spLocks noChangeShapeType="1"/>
          </p:cNvSpPr>
          <p:nvPr/>
        </p:nvSpPr>
        <p:spPr bwMode="auto">
          <a:xfrm flipV="1">
            <a:off x="8915400" y="6172200"/>
            <a:ext cx="0" cy="533400"/>
          </a:xfrm>
          <a:prstGeom prst="line">
            <a:avLst/>
          </a:prstGeom>
          <a:noFill/>
          <a:ln w="57150">
            <a:solidFill>
              <a:schemeClr val="tx1"/>
            </a:solidFill>
            <a:round/>
            <a:headEnd/>
            <a:tailEnd type="triangle" w="med" len="med"/>
          </a:ln>
        </p:spPr>
        <p:txBody>
          <a:bodyPr/>
          <a:lstStyle/>
          <a:p>
            <a:endParaRPr lang="en-US"/>
          </a:p>
        </p:txBody>
      </p:sp>
      <p:sp>
        <p:nvSpPr>
          <p:cNvPr id="6" name="Slide Number Placeholder 5"/>
          <p:cNvSpPr>
            <a:spLocks noGrp="1"/>
          </p:cNvSpPr>
          <p:nvPr>
            <p:ph type="sldNum" sz="quarter" idx="12"/>
          </p:nvPr>
        </p:nvSpPr>
        <p:spPr/>
        <p:txBody>
          <a:bodyPr/>
          <a:lstStyle/>
          <a:p>
            <a:pPr>
              <a:defRPr/>
            </a:pPr>
            <a:fld id="{193C4F32-5F53-4DA8-A041-9089F3E61399}" type="slidenum">
              <a:rPr lang="en-US" smtClean="0"/>
              <a:pPr>
                <a:defRPr/>
              </a:pPr>
              <a:t>99</a:t>
            </a:fld>
            <a:endParaRPr lang="en-US"/>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3|15.7|28.6|7.7"/>
</p:tagLst>
</file>

<file path=ppt/tags/tag10.xml><?xml version="1.0" encoding="utf-8"?>
<p:tagLst xmlns:a="http://schemas.openxmlformats.org/drawingml/2006/main" xmlns:r="http://schemas.openxmlformats.org/officeDocument/2006/relationships" xmlns:p="http://schemas.openxmlformats.org/presentationml/2006/main">
  <p:tag name="TIMING" val="|1|26.5|40.3"/>
</p:tagLst>
</file>

<file path=ppt/tags/tag11.xml><?xml version="1.0" encoding="utf-8"?>
<p:tagLst xmlns:a="http://schemas.openxmlformats.org/drawingml/2006/main" xmlns:r="http://schemas.openxmlformats.org/officeDocument/2006/relationships" xmlns:p="http://schemas.openxmlformats.org/presentationml/2006/main">
  <p:tag name="TIMING" val="|20.5"/>
</p:tagLst>
</file>

<file path=ppt/tags/tag12.xml><?xml version="1.0" encoding="utf-8"?>
<p:tagLst xmlns:a="http://schemas.openxmlformats.org/drawingml/2006/main" xmlns:r="http://schemas.openxmlformats.org/officeDocument/2006/relationships" xmlns:p="http://schemas.openxmlformats.org/presentationml/2006/main">
  <p:tag name="TIMING" val="|2.6|21.7|0.9|12.3|17.8"/>
</p:tagLst>
</file>

<file path=ppt/tags/tag13.xml><?xml version="1.0" encoding="utf-8"?>
<p:tagLst xmlns:a="http://schemas.openxmlformats.org/drawingml/2006/main" xmlns:r="http://schemas.openxmlformats.org/officeDocument/2006/relationships" xmlns:p="http://schemas.openxmlformats.org/presentationml/2006/main">
  <p:tag name="TIMING" val="|67.7|3.3|17.8|25.7"/>
</p:tagLst>
</file>

<file path=ppt/tags/tag14.xml><?xml version="1.0" encoding="utf-8"?>
<p:tagLst xmlns:a="http://schemas.openxmlformats.org/drawingml/2006/main" xmlns:r="http://schemas.openxmlformats.org/officeDocument/2006/relationships" xmlns:p="http://schemas.openxmlformats.org/presentationml/2006/main">
  <p:tag name="TIMING" val="|33.8"/>
</p:tagLst>
</file>

<file path=ppt/tags/tag15.xml><?xml version="1.0" encoding="utf-8"?>
<p:tagLst xmlns:a="http://schemas.openxmlformats.org/drawingml/2006/main" xmlns:r="http://schemas.openxmlformats.org/officeDocument/2006/relationships" xmlns:p="http://schemas.openxmlformats.org/presentationml/2006/main">
  <p:tag name="TIMING" val="|7.4|19.6|2|2.6"/>
</p:tagLst>
</file>

<file path=ppt/tags/tag16.xml><?xml version="1.0" encoding="utf-8"?>
<p:tagLst xmlns:a="http://schemas.openxmlformats.org/drawingml/2006/main" xmlns:r="http://schemas.openxmlformats.org/officeDocument/2006/relationships" xmlns:p="http://schemas.openxmlformats.org/presentationml/2006/main">
  <p:tag name="TIMING" val="|4.1|10|37|0.7"/>
</p:tagLst>
</file>

<file path=ppt/tags/tag17.xml><?xml version="1.0" encoding="utf-8"?>
<p:tagLst xmlns:a="http://schemas.openxmlformats.org/drawingml/2006/main" xmlns:r="http://schemas.openxmlformats.org/officeDocument/2006/relationships" xmlns:p="http://schemas.openxmlformats.org/presentationml/2006/main">
  <p:tag name="TIMING" val="|5.1|29.3|15|0.6"/>
</p:tagLst>
</file>

<file path=ppt/tags/tag18.xml><?xml version="1.0" encoding="utf-8"?>
<p:tagLst xmlns:a="http://schemas.openxmlformats.org/drawingml/2006/main" xmlns:r="http://schemas.openxmlformats.org/officeDocument/2006/relationships" xmlns:p="http://schemas.openxmlformats.org/presentationml/2006/main">
  <p:tag name="TIMING" val="|22.4"/>
</p:tagLst>
</file>

<file path=ppt/tags/tag19.xml><?xml version="1.0" encoding="utf-8"?>
<p:tagLst xmlns:a="http://schemas.openxmlformats.org/drawingml/2006/main" xmlns:r="http://schemas.openxmlformats.org/officeDocument/2006/relationships" xmlns:p="http://schemas.openxmlformats.org/presentationml/2006/main">
  <p:tag name="TIMING" val="|3.5|12.4"/>
</p:tagLst>
</file>

<file path=ppt/tags/tag2.xml><?xml version="1.0" encoding="utf-8"?>
<p:tagLst xmlns:a="http://schemas.openxmlformats.org/drawingml/2006/main" xmlns:r="http://schemas.openxmlformats.org/officeDocument/2006/relationships" xmlns:p="http://schemas.openxmlformats.org/presentationml/2006/main">
  <p:tag name="TIMING" val="|9.4|56.4"/>
</p:tagLst>
</file>

<file path=ppt/tags/tag3.xml><?xml version="1.0" encoding="utf-8"?>
<p:tagLst xmlns:a="http://schemas.openxmlformats.org/drawingml/2006/main" xmlns:r="http://schemas.openxmlformats.org/officeDocument/2006/relationships" xmlns:p="http://schemas.openxmlformats.org/presentationml/2006/main">
  <p:tag name="TIMING" val="|2.9|6.9|12|34.8|21.7"/>
</p:tagLst>
</file>

<file path=ppt/tags/tag4.xml><?xml version="1.0" encoding="utf-8"?>
<p:tagLst xmlns:a="http://schemas.openxmlformats.org/drawingml/2006/main" xmlns:r="http://schemas.openxmlformats.org/officeDocument/2006/relationships" xmlns:p="http://schemas.openxmlformats.org/presentationml/2006/main">
  <p:tag name="TIMING" val="|9|8.6|28.5"/>
</p:tagLst>
</file>

<file path=ppt/tags/tag5.xml><?xml version="1.0" encoding="utf-8"?>
<p:tagLst xmlns:a="http://schemas.openxmlformats.org/drawingml/2006/main" xmlns:r="http://schemas.openxmlformats.org/officeDocument/2006/relationships" xmlns:p="http://schemas.openxmlformats.org/presentationml/2006/main">
  <p:tag name="TIMING" val="|11.3"/>
</p:tagLst>
</file>

<file path=ppt/tags/tag6.xml><?xml version="1.0" encoding="utf-8"?>
<p:tagLst xmlns:a="http://schemas.openxmlformats.org/drawingml/2006/main" xmlns:r="http://schemas.openxmlformats.org/officeDocument/2006/relationships" xmlns:p="http://schemas.openxmlformats.org/presentationml/2006/main">
  <p:tag name="TIMING" val="|3|33.4|42.9|8.7|20.8"/>
</p:tagLst>
</file>

<file path=ppt/tags/tag7.xml><?xml version="1.0" encoding="utf-8"?>
<p:tagLst xmlns:a="http://schemas.openxmlformats.org/drawingml/2006/main" xmlns:r="http://schemas.openxmlformats.org/officeDocument/2006/relationships" xmlns:p="http://schemas.openxmlformats.org/presentationml/2006/main">
  <p:tag name="TIMING" val="|27.5"/>
</p:tagLst>
</file>

<file path=ppt/tags/tag8.xml><?xml version="1.0" encoding="utf-8"?>
<p:tagLst xmlns:a="http://schemas.openxmlformats.org/drawingml/2006/main" xmlns:r="http://schemas.openxmlformats.org/officeDocument/2006/relationships" xmlns:p="http://schemas.openxmlformats.org/presentationml/2006/main">
  <p:tag name="TIMING" val="|0.9|15.1"/>
</p:tagLst>
</file>

<file path=ppt/tags/tag9.xml><?xml version="1.0" encoding="utf-8"?>
<p:tagLst xmlns:a="http://schemas.openxmlformats.org/drawingml/2006/main" xmlns:r="http://schemas.openxmlformats.org/officeDocument/2006/relationships" xmlns:p="http://schemas.openxmlformats.org/presentationml/2006/main">
  <p:tag name="TIMING" val="|26"/>
</p:tagLst>
</file>

<file path=ppt/theme/theme1.xml><?xml version="1.0" encoding="utf-8"?>
<a:theme xmlns:a="http://schemas.openxmlformats.org/drawingml/2006/main" name="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25006</TotalTime>
  <Words>22463</Words>
  <Application>Microsoft Office PowerPoint</Application>
  <PresentationFormat>On-screen Show (4:3)</PresentationFormat>
  <Paragraphs>3345</Paragraphs>
  <Slides>261</Slides>
  <Notes>190</Notes>
  <HiddenSlides>2</HiddenSlides>
  <MMClips>71</MMClips>
  <ScaleCrop>false</ScaleCrop>
  <HeadingPairs>
    <vt:vector size="6" baseType="variant">
      <vt:variant>
        <vt:lpstr>Theme</vt:lpstr>
      </vt:variant>
      <vt:variant>
        <vt:i4>1</vt:i4>
      </vt:variant>
      <vt:variant>
        <vt:lpstr>Embedded OLE Servers</vt:lpstr>
      </vt:variant>
      <vt:variant>
        <vt:i4>4</vt:i4>
      </vt:variant>
      <vt:variant>
        <vt:lpstr>Slide Titles</vt:lpstr>
      </vt:variant>
      <vt:variant>
        <vt:i4>261</vt:i4>
      </vt:variant>
    </vt:vector>
  </HeadingPairs>
  <TitlesOfParts>
    <vt:vector size="266" baseType="lpstr">
      <vt:lpstr>Blends</vt:lpstr>
      <vt:lpstr>Equation</vt:lpstr>
      <vt:lpstr>Worksheet</vt:lpstr>
      <vt:lpstr>Chart</vt:lpstr>
      <vt:lpstr>Slide</vt:lpstr>
      <vt:lpstr>Efficient Algorithms for SNP Genotype Data Analysis using Hidden Markov Models of Haplotype Diversity</vt:lpstr>
      <vt:lpstr>Outline</vt:lpstr>
      <vt:lpstr>Introduction- Single Nucleotide Polymorphisms</vt:lpstr>
      <vt:lpstr>Genotype Error Detection- SNP Genotypes</vt:lpstr>
      <vt:lpstr>Introduction-  Why SNP Genotypes?</vt:lpstr>
      <vt:lpstr>Introduction- Computational Challenges to Disease Gene Mapping</vt:lpstr>
      <vt:lpstr>Outline</vt:lpstr>
      <vt:lpstr>Haplotype structure in panmictic populations</vt:lpstr>
      <vt:lpstr>HMM of haplotype diversity</vt:lpstr>
      <vt:lpstr>Graphical model representation</vt:lpstr>
      <vt:lpstr>Slide 11</vt:lpstr>
      <vt:lpstr>HMM Based Genotype Imputation</vt:lpstr>
      <vt:lpstr>Slide 13</vt:lpstr>
      <vt:lpstr>Slide 14</vt:lpstr>
      <vt:lpstr>Slide 15</vt:lpstr>
      <vt:lpstr>Slide 16</vt:lpstr>
      <vt:lpstr>Slide 17</vt:lpstr>
      <vt:lpstr>   Speed-up: PopTree Trie</vt:lpstr>
      <vt:lpstr>Outline</vt:lpstr>
      <vt:lpstr>Genotype Errors- Motivation</vt:lpstr>
      <vt:lpstr>Genotype Error Detection-  Likelihood Sensitivity Approach to Error Detection [Becker et al. 06]</vt:lpstr>
      <vt:lpstr>Genotype Error Detection-  Likelihood Sensitivity Approach to Error Detection [Becker et al. 06]</vt:lpstr>
      <vt:lpstr>Genotype Error Detection-  Likelihood Sensitivity Approach to Error Detection [Becker et al. 06]</vt:lpstr>
      <vt:lpstr>Genotype Error Detection-  Likelihood Sensitivity Approach to Error Detection</vt:lpstr>
      <vt:lpstr>Genotype Error Detection- Limitations of FAMHAP</vt:lpstr>
      <vt:lpstr>Trio-Based HMM of haplotype diversity</vt:lpstr>
      <vt:lpstr>Genotype Error Detection-   Alternate Likelihood Functions</vt:lpstr>
      <vt:lpstr>Genotype Error Detection- Speed Ups from reuse of common terms</vt:lpstr>
      <vt:lpstr>Genotype Error Detection- Comparison of Likelihood Functions</vt:lpstr>
      <vt:lpstr>Genotype Error Detection-“Combined” Detection Method</vt:lpstr>
      <vt:lpstr>Genotype Error Detection-  Comparison with FAMHAP</vt:lpstr>
      <vt:lpstr>Outline</vt:lpstr>
      <vt:lpstr>Slide 33</vt:lpstr>
      <vt:lpstr>Slide 34</vt:lpstr>
      <vt:lpstr>Slide 35</vt:lpstr>
      <vt:lpstr>Introduction- Previous work</vt:lpstr>
      <vt:lpstr>Slide 37</vt:lpstr>
      <vt:lpstr>Imputation-based ancestry inference</vt:lpstr>
      <vt:lpstr>Slide 39</vt:lpstr>
      <vt:lpstr>Imputation-based ancestry inference</vt:lpstr>
      <vt:lpstr>Slide 41</vt:lpstr>
      <vt:lpstr>Slide 42</vt:lpstr>
      <vt:lpstr>Genotype Imputation-  Accuracy with number founders/runtime</vt:lpstr>
      <vt:lpstr>Slide 44</vt:lpstr>
      <vt:lpstr>Outline</vt:lpstr>
      <vt:lpstr>Low Coverage Genotyping- Next Generation Sequencing (NGS)</vt:lpstr>
      <vt:lpstr>Low Coverage Genotyping- NGS Applications and Challenges </vt:lpstr>
      <vt:lpstr>Low Coverage Genotyping- Do Heuristic Inputs Help?</vt:lpstr>
      <vt:lpstr>Low Coverage Genotyping- Pipeline for Single Genotype Calling</vt:lpstr>
      <vt:lpstr>Single SNP Genotyping-  Basic Notations</vt:lpstr>
      <vt:lpstr>Single SNP Genotype Calling</vt:lpstr>
      <vt:lpstr>Low Coverage Genotyping- Pipeline for Multilocus Genotyping</vt:lpstr>
      <vt:lpstr>Multilocus Genotyping- HF-HMM</vt:lpstr>
      <vt:lpstr>Multilocus Genotyping- HF-HMM Training</vt:lpstr>
      <vt:lpstr>Multilocus Genotyping Problem</vt:lpstr>
      <vt:lpstr>Multilocus Genotyping- HMM-Posterior Decoding Algorithm</vt:lpstr>
      <vt:lpstr>Forward-Backward Computation of Posterior Probabilities</vt:lpstr>
      <vt:lpstr>Forward-Backward Computation of Posterior Probabilities</vt:lpstr>
      <vt:lpstr>Slide 59</vt:lpstr>
      <vt:lpstr>Slide 60</vt:lpstr>
      <vt:lpstr>Slide 61</vt:lpstr>
      <vt:lpstr>Multilocus Genotyping- Runtime</vt:lpstr>
      <vt:lpstr>Low Coverage Genotyping- Experimental Results- Setup</vt:lpstr>
      <vt:lpstr>Accuracy Comparison (Heterozygous Genotypes)</vt:lpstr>
      <vt:lpstr>Accuracy Comparison  (All Genotypes)</vt:lpstr>
      <vt:lpstr>Accuracy at Varying Coverages (All Genotypes)</vt:lpstr>
      <vt:lpstr>Outline</vt:lpstr>
      <vt:lpstr>Conclusion</vt:lpstr>
      <vt:lpstr>Conclusion</vt:lpstr>
      <vt:lpstr>Conclusion</vt:lpstr>
      <vt:lpstr>Questions? </vt:lpstr>
      <vt:lpstr>Acknowledgments </vt:lpstr>
      <vt:lpstr>Click again for helper slides</vt:lpstr>
      <vt:lpstr>HAPMAP:</vt:lpstr>
      <vt:lpstr>Baum-Welch overview</vt:lpstr>
      <vt:lpstr>GEDI Speed-up: PopTree Trie</vt:lpstr>
      <vt:lpstr>GEDI Speed-up: PopTree Speed-up</vt:lpstr>
      <vt:lpstr>Genotype Imputation-  Accuracy with varying parameters</vt:lpstr>
      <vt:lpstr>Genotype Error Detection- Experimental Results (Setup)</vt:lpstr>
      <vt:lpstr>Error Detection Accuracy on Unrelated Genotype Data</vt:lpstr>
      <vt:lpstr>Genotype Error Detection-  TrioProb-Combined Results on Real Dataset</vt:lpstr>
      <vt:lpstr>Genotype Error Detection-  Error Model Comparison</vt:lpstr>
      <vt:lpstr>Genotype Error Detection-  Distribution of LLR for Total Trio Prob.</vt:lpstr>
      <vt:lpstr>Genotype Error Detection- LLR for Combined Method</vt:lpstr>
      <vt:lpstr>Genotype Error Detection-  Effect of Population Size</vt:lpstr>
      <vt:lpstr>Genotype Imputation- Effect of flanking size</vt:lpstr>
      <vt:lpstr>Genotype Imputation- Effect of pedigree data/haplotypes</vt:lpstr>
      <vt:lpstr>Introduction- Single Nucleotide Polymorphisms</vt:lpstr>
      <vt:lpstr>Helper Slide-Software Overview</vt:lpstr>
      <vt:lpstr>Helper Slide- Probabilities</vt:lpstr>
      <vt:lpstr>Slide 91</vt:lpstr>
      <vt:lpstr>Slide 92</vt:lpstr>
      <vt:lpstr>Slide 93</vt:lpstr>
      <vt:lpstr>Slide 94</vt:lpstr>
      <vt:lpstr>Slide 95</vt:lpstr>
      <vt:lpstr>Slide 96</vt:lpstr>
      <vt:lpstr>Slide 97</vt:lpstr>
      <vt:lpstr>Slide 98</vt:lpstr>
      <vt:lpstr>Experimental Results-  GEDI 1-pop Imputation</vt:lpstr>
      <vt:lpstr>Binomial Distribution  </vt:lpstr>
      <vt:lpstr>Slide 101</vt:lpstr>
      <vt:lpstr>Conditional Probability for Heterozygous Genotypes</vt:lpstr>
      <vt:lpstr>Baum-Welch overview</vt:lpstr>
      <vt:lpstr>Model Training- Details </vt:lpstr>
      <vt:lpstr>Implementation Details</vt:lpstr>
      <vt:lpstr>Allele coverage for heterozygous SNPs (Watson 454 @ 5.85x avg. coverage)</vt:lpstr>
      <vt:lpstr>Allele coverage for heterozygous SNPs (Watson 454 @ 2.93x avg. coverage)</vt:lpstr>
      <vt:lpstr>Allele coverage for heterozygous SNPs (Watson 454 @ 1.46x avg. coverage)</vt:lpstr>
      <vt:lpstr>Allele coverage for heterozygous SNPs (Watson 454 @ 0.73x avg. coverage)</vt:lpstr>
      <vt:lpstr>Allele coverage for heterozygous SNPs (Watson 454 @ 0.37x avg. coverage)</vt:lpstr>
      <vt:lpstr>Single SNP Genotyping- Incorporating Base Call Uncertainty</vt:lpstr>
      <vt:lpstr>Experimental  Results- Read Data </vt:lpstr>
      <vt:lpstr>Experimental  Results- Read Data </vt:lpstr>
      <vt:lpstr>Experimental  Results- Read Data </vt:lpstr>
      <vt:lpstr>Experimental  Results- Read Data </vt:lpstr>
      <vt:lpstr>Accuracy Comparison (Homozygous Genotypes)</vt:lpstr>
      <vt:lpstr>Gene-Seq Algorithms</vt:lpstr>
      <vt:lpstr>Slide 118</vt:lpstr>
      <vt:lpstr>Introduction Helper</vt:lpstr>
      <vt:lpstr>Introduction- Disease Gene Mapping</vt:lpstr>
      <vt:lpstr>Genotype Error Detection- Motivation</vt:lpstr>
      <vt:lpstr>Slide 122</vt:lpstr>
      <vt:lpstr>Complexity of Computing Maximum Phasing Probability</vt:lpstr>
      <vt:lpstr>NGS Applications</vt:lpstr>
      <vt:lpstr>Challenges in Medical Applications of Sequencing</vt:lpstr>
      <vt:lpstr>Prior Methods for Calling SNP Genotypes from Read Data</vt:lpstr>
      <vt:lpstr>Linkage Disequilibrium-Based Single Individual Genotyping from  Low-Coverage Short Sequencing Reads  S. Dinakar1, Y. Hernandez2, J. Kennedy1, I. Mandoiu1, and Y. Wu1 1CSE Department, University of Connecticut   2Department of Computer Science, Hunter College</vt:lpstr>
      <vt:lpstr>ORIGINAL PROPOSAL PRESENTATION NEXT</vt:lpstr>
      <vt:lpstr>Efficient Algorithms for SNP Genotype Data Analysis using Hidden Markov Models of Haplotype Diversity</vt:lpstr>
      <vt:lpstr>Outline</vt:lpstr>
      <vt:lpstr>Introduction- Single Nucleotide Polymorphisms</vt:lpstr>
      <vt:lpstr>Introduction-  Why SNP Genotypes?</vt:lpstr>
      <vt:lpstr>Introduction- Computational Challenges to Disease Gene Mapping</vt:lpstr>
      <vt:lpstr>Outline</vt:lpstr>
      <vt:lpstr>Genotype Error Detection- Motivation</vt:lpstr>
      <vt:lpstr>Genotype Error Detection- Haplotypes and Genotypes</vt:lpstr>
      <vt:lpstr>Genotype Error Detection-  Likelihood Sensitivity Approach to Error Detection [Becker et al. 06]</vt:lpstr>
      <vt:lpstr>Genotype Error Detection-  Likelihood Sensitivity Approach to Error Detection [Becker et al. 06]</vt:lpstr>
      <vt:lpstr>Slide 139</vt:lpstr>
      <vt:lpstr>Genotype Error Detection-  Likelihood Sensitivity Approach to Error Detection</vt:lpstr>
      <vt:lpstr>Genotype Error Detection- Limitations of FAMHAP</vt:lpstr>
      <vt:lpstr>Genotype Error Detection- Hidden Markov Model of Haplotype Diversity</vt:lpstr>
      <vt:lpstr>Genotype Error Detection- Hidden Markov Model of Haplotype Diversity</vt:lpstr>
      <vt:lpstr>Genotype Error Detection- Alternate Likelihood Functions</vt:lpstr>
      <vt:lpstr>Genotype Error Detection- Speed Up of Viterbi Probability</vt:lpstr>
      <vt:lpstr>Genotype Error Detection-  Overall Function Runtimes</vt:lpstr>
      <vt:lpstr>Genotype Error Detection- Experimental Results (Setup)</vt:lpstr>
      <vt:lpstr>Genotype Error Detection- Comparison of Likelihood Functions</vt:lpstr>
      <vt:lpstr>Distribution of Log-Likelihood Ratios for TotalTrioProb</vt:lpstr>
      <vt:lpstr>Genotype Error Detection-“Combined” Detection Method</vt:lpstr>
      <vt:lpstr>Distribution of Log-Likelihood Ratios for Combined Method</vt:lpstr>
      <vt:lpstr>Comparison with FAMHAP  (Children) </vt:lpstr>
      <vt:lpstr>Comparison with FAMHAP  (Parents) </vt:lpstr>
      <vt:lpstr>Outline</vt:lpstr>
      <vt:lpstr>Low Coverage Genotyping- Next Generation Sequencing (NGS)</vt:lpstr>
      <vt:lpstr>Low Coverage Genotyping- NGS Applications and Challenges </vt:lpstr>
      <vt:lpstr>Low Coverage Genotyping- Do Heuristic Inputs Help?</vt:lpstr>
      <vt:lpstr>Low Coverage Genotyping- Pipeline for Single Genotype Calling</vt:lpstr>
      <vt:lpstr>Single SNP Genotyping-  Basic Notations</vt:lpstr>
      <vt:lpstr>Single SNP Genotyping- Incorporating Base Call Uncertainty</vt:lpstr>
      <vt:lpstr>Single SNP Genotype Calling</vt:lpstr>
      <vt:lpstr>Low Coverage Genotyping- Pipeline for Multilocus Genotyping</vt:lpstr>
      <vt:lpstr>Multilocus Genotyping- HF-HMM</vt:lpstr>
      <vt:lpstr>Multilocus Genotyping- HF-HMM Training</vt:lpstr>
      <vt:lpstr>Multilocus Genotyping Problem</vt:lpstr>
      <vt:lpstr>Multilocus Genotyping- HMM-Posterior Decoding Algorithm</vt:lpstr>
      <vt:lpstr>Forward-Backward Computation of Posterior Probabilities</vt:lpstr>
      <vt:lpstr>Forward-Backward Computation of Posterior Probabilities</vt:lpstr>
      <vt:lpstr>Slide 169</vt:lpstr>
      <vt:lpstr>Slide 170</vt:lpstr>
      <vt:lpstr>Slide 171</vt:lpstr>
      <vt:lpstr>Multilocus Genotyping- Runtime</vt:lpstr>
      <vt:lpstr>Low Coverage Genotyping- Experimental Results- Setup</vt:lpstr>
      <vt:lpstr>Accuracy Comparison (Heterozygous Genotypes)</vt:lpstr>
      <vt:lpstr>Accuracy Comparison  (All Genotypes)</vt:lpstr>
      <vt:lpstr>Accuracy at Varying Coverages (All Genotypes)</vt:lpstr>
      <vt:lpstr>Outline</vt:lpstr>
      <vt:lpstr>Conclusion</vt:lpstr>
      <vt:lpstr>Conclusion</vt:lpstr>
      <vt:lpstr>Conclusion</vt:lpstr>
      <vt:lpstr>Questions? </vt:lpstr>
      <vt:lpstr>Acknowledgments </vt:lpstr>
      <vt:lpstr>Click again for helper slides</vt:lpstr>
      <vt:lpstr>HAPMAP:</vt:lpstr>
      <vt:lpstr>Baum-Welch overview</vt:lpstr>
      <vt:lpstr>Error Detection Accuracy on Unrelated Genotype Data</vt:lpstr>
      <vt:lpstr>TrioProb-Combined Results on Real Dataset</vt:lpstr>
      <vt:lpstr>Error Model Comparison </vt:lpstr>
      <vt:lpstr>Effect of Population Size </vt:lpstr>
      <vt:lpstr>Binomial Distribution  </vt:lpstr>
      <vt:lpstr>Conditional Probability for Heterozygous Genotypes</vt:lpstr>
      <vt:lpstr>Model Training- Details </vt:lpstr>
      <vt:lpstr>Implementation Details</vt:lpstr>
      <vt:lpstr>Experimental  Results- Read Data </vt:lpstr>
      <vt:lpstr>Experimental  Results- Read Data </vt:lpstr>
      <vt:lpstr>Experimental  Results- Read Data </vt:lpstr>
      <vt:lpstr>Experimental  Results- Read Data </vt:lpstr>
      <vt:lpstr>Accuracy Comparison (Homozygous Genotypes)</vt:lpstr>
      <vt:lpstr>Gene-Seq Algorithms</vt:lpstr>
      <vt:lpstr>Slide 200</vt:lpstr>
      <vt:lpstr>Introduction Helper</vt:lpstr>
      <vt:lpstr>Introduction- Disease Gene Mapping</vt:lpstr>
      <vt:lpstr>Genotype Error Detection- Motivation</vt:lpstr>
      <vt:lpstr>Slide 204</vt:lpstr>
      <vt:lpstr>Complexity of Computing Maximum Phasing Probability</vt:lpstr>
      <vt:lpstr>NGS Applications</vt:lpstr>
      <vt:lpstr>Challenges in Medical Applications of Sequencing</vt:lpstr>
      <vt:lpstr>Prior Methods for Calling SNP Genotypes from Read Data</vt:lpstr>
      <vt:lpstr>Linkage Disequilibrium-Based Single Individual Genotyping from  Low-Coverage Short Sequencing Reads  S. Dinakar1, Y. Hernandez2, J. Kennedy1, I. Mandoiu1, and Y. Wu1 1CSE Department, University of Connecticut   2Department of Computer Science, Hunter College</vt:lpstr>
      <vt:lpstr>GEDI-ADMX presentation from earlier this year (Ft lauderdale)</vt:lpstr>
      <vt:lpstr>Imputation-based local ancestry inference in admixed populations</vt:lpstr>
      <vt:lpstr>Outline</vt:lpstr>
      <vt:lpstr>Slide 213</vt:lpstr>
      <vt:lpstr>Slide 214</vt:lpstr>
      <vt:lpstr>Introduction- Previous work</vt:lpstr>
      <vt:lpstr>Outline</vt:lpstr>
      <vt:lpstr>Haplotype structure in panmictic populations</vt:lpstr>
      <vt:lpstr>HMM of haplotype frequencies</vt:lpstr>
      <vt:lpstr>Graphical model representation</vt:lpstr>
      <vt:lpstr>Slide 220</vt:lpstr>
      <vt:lpstr>Outline</vt:lpstr>
      <vt:lpstr>HMM Based Genotype Imputation</vt:lpstr>
      <vt:lpstr>Slide 223</vt:lpstr>
      <vt:lpstr>Slide 224</vt:lpstr>
      <vt:lpstr>Slide 225</vt:lpstr>
      <vt:lpstr>Slide 226</vt:lpstr>
      <vt:lpstr>Slide 227</vt:lpstr>
      <vt:lpstr>Imputation-based ancestry inference</vt:lpstr>
      <vt:lpstr>Slide 229</vt:lpstr>
      <vt:lpstr>Outline</vt:lpstr>
      <vt:lpstr>HMM imputation accuracy </vt:lpstr>
      <vt:lpstr>Slide 232</vt:lpstr>
      <vt:lpstr>Slide 233</vt:lpstr>
      <vt:lpstr>Slide 234</vt:lpstr>
      <vt:lpstr>Slide 235</vt:lpstr>
      <vt:lpstr>Outline</vt:lpstr>
      <vt:lpstr>Conclusion- Summary and ongoing work</vt:lpstr>
      <vt:lpstr>Questions?</vt:lpstr>
      <vt:lpstr>Slide 239</vt:lpstr>
      <vt:lpstr>Acknowledgments</vt:lpstr>
      <vt:lpstr>HELPER SLIDES-STARTS NEXT PAGE</vt:lpstr>
      <vt:lpstr>Introduction- Single Nucleotide Polymorphisms</vt:lpstr>
      <vt:lpstr>Slide 243</vt:lpstr>
      <vt:lpstr>Helper Slide- Probabilities</vt:lpstr>
      <vt:lpstr>Slide 245</vt:lpstr>
      <vt:lpstr>Slide 246</vt:lpstr>
      <vt:lpstr>Slide 247</vt:lpstr>
      <vt:lpstr>Slide 248</vt:lpstr>
      <vt:lpstr>Slide 249</vt:lpstr>
      <vt:lpstr>Slide 250</vt:lpstr>
      <vt:lpstr>Slide 251</vt:lpstr>
      <vt:lpstr>Slide 252</vt:lpstr>
      <vt:lpstr>Experimental Results-  GEDI 1-pop Imputation</vt:lpstr>
      <vt:lpstr>Helper Slide-Software Overview</vt:lpstr>
      <vt:lpstr>Genotype Error Detection- Hidden Markov Model of Haplotype Diversity</vt:lpstr>
      <vt:lpstr>Genotype Error Detection- Hidden Markov Model of Haplotype Diversity</vt:lpstr>
      <vt:lpstr>Genotype Error Detection- Hidden Markov Model of Haplotype Diversity</vt:lpstr>
      <vt:lpstr>Genotype Error Detection-  Factorial HMM for multilocus genotype data</vt:lpstr>
      <vt:lpstr>Genotype Error Detection-  Factorial HMM for multilocus trio data</vt:lpstr>
      <vt:lpstr>(Graphical model representation)</vt:lpstr>
      <vt:lpstr>Slide 261</vt:lpstr>
    </vt:vector>
  </TitlesOfParts>
  <Company>CIGNA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Genotype Error Detection using Hiddend Markov Models of Haplotype Diversity</dc:title>
  <dc:creator>jlken1</dc:creator>
  <cp:lastModifiedBy>Justin Kennedy</cp:lastModifiedBy>
  <cp:revision>1737</cp:revision>
  <dcterms:created xsi:type="dcterms:W3CDTF">2007-01-16T20:08:21Z</dcterms:created>
  <dcterms:modified xsi:type="dcterms:W3CDTF">2009-12-08T22:24:11Z</dcterms:modified>
</cp:coreProperties>
</file>