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62" r:id="rId5"/>
    <p:sldId id="263" r:id="rId6"/>
    <p:sldId id="293" r:id="rId7"/>
    <p:sldId id="269" r:id="rId8"/>
    <p:sldId id="264" r:id="rId9"/>
    <p:sldId id="265" r:id="rId10"/>
    <p:sldId id="267" r:id="rId11"/>
    <p:sldId id="268" r:id="rId12"/>
    <p:sldId id="294" r:id="rId13"/>
    <p:sldId id="303" r:id="rId14"/>
    <p:sldId id="295" r:id="rId15"/>
    <p:sldId id="296" r:id="rId16"/>
    <p:sldId id="275" r:id="rId17"/>
    <p:sldId id="287" r:id="rId18"/>
    <p:sldId id="283" r:id="rId19"/>
    <p:sldId id="297" r:id="rId20"/>
    <p:sldId id="299" r:id="rId21"/>
    <p:sldId id="298" r:id="rId22"/>
    <p:sldId id="282" r:id="rId23"/>
    <p:sldId id="272" r:id="rId24"/>
    <p:sldId id="276" r:id="rId25"/>
    <p:sldId id="285" r:id="rId26"/>
    <p:sldId id="291" r:id="rId27"/>
    <p:sldId id="290" r:id="rId28"/>
    <p:sldId id="301" r:id="rId29"/>
    <p:sldId id="302" r:id="rId30"/>
    <p:sldId id="280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8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engr.uconn.edu\home\private_home\bcb12\ScafCo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engr.uconn.edu\home\private_home\bcb12\ScafCom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engr.uconn.edu\home\private_home\bcb12\ScafCom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engr.uconn.edu\home\private_home\bcb12\ScafCo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Scaffolding TPN50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silp</c:v>
          </c:tx>
          <c:invertIfNegative val="0"/>
          <c:cat>
            <c:strRef>
              <c:f>[ScafComp.xlsx]combined!$A$21,[ScafComp.xlsx]combined!$A$24,[ScafComp.xlsx]combined!$A$28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[ScafComp.xlsx]combined!$O$48,[ScafComp.xlsx]combined!$O$56,[ScafComp.xlsx]combined!$O$57</c:f>
              <c:numCache>
                <c:formatCode>#,##0.###############</c:formatCode>
                <c:ptCount val="3"/>
                <c:pt idx="0">
                  <c:v>381180</c:v>
                </c:pt>
                <c:pt idx="1">
                  <c:v>125970</c:v>
                </c:pt>
                <c:pt idx="2">
                  <c:v>198729</c:v>
                </c:pt>
              </c:numCache>
            </c:numRef>
          </c:val>
        </c:ser>
        <c:ser>
          <c:idx val="1"/>
          <c:order val="1"/>
          <c:tx>
            <c:v>opera</c:v>
          </c:tx>
          <c:invertIfNegative val="0"/>
          <c:cat>
            <c:strRef>
              <c:f>[ScafComp.xlsx]combined!$A$21,[ScafComp.xlsx]combined!$A$24,[ScafComp.xlsx]combined!$A$28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[ScafComp.xlsx]combined!$O$12,[ScafComp.xlsx]combined!$O$29,[ScafComp.xlsx]combined!$O$44</c:f>
              <c:numCache>
                <c:formatCode>#,##0.###############</c:formatCode>
                <c:ptCount val="3"/>
                <c:pt idx="0" formatCode="General">
                  <c:v>41923</c:v>
                </c:pt>
                <c:pt idx="1">
                  <c:v>8474</c:v>
                </c:pt>
                <c:pt idx="2">
                  <c:v>79174</c:v>
                </c:pt>
              </c:numCache>
            </c:numRef>
          </c:val>
        </c:ser>
        <c:ser>
          <c:idx val="2"/>
          <c:order val="2"/>
          <c:tx>
            <c:v>mip</c:v>
          </c:tx>
          <c:invertIfNegative val="0"/>
          <c:cat>
            <c:strRef>
              <c:f>[ScafComp.xlsx]combined!$A$21,[ScafComp.xlsx]combined!$A$24,[ScafComp.xlsx]combined!$A$28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[ScafComp.xlsx]combined!$O$22,[ScafComp.xlsx]combined!$O$27,[ScafComp.xlsx]combined!$O$29</c:f>
              <c:numCache>
                <c:formatCode>#,##0.###############</c:formatCode>
                <c:ptCount val="3"/>
                <c:pt idx="0">
                  <c:v>172580</c:v>
                </c:pt>
                <c:pt idx="1">
                  <c:v>23573</c:v>
                </c:pt>
                <c:pt idx="2">
                  <c:v>8474</c:v>
                </c:pt>
              </c:numCache>
            </c:numRef>
          </c:val>
        </c:ser>
        <c:ser>
          <c:idx val="3"/>
          <c:order val="3"/>
          <c:tx>
            <c:v>bambus2</c:v>
          </c:tx>
          <c:invertIfNegative val="0"/>
          <c:cat>
            <c:strRef>
              <c:f>[ScafComp.xlsx]combined!$A$21,[ScafComp.xlsx]combined!$A$24,[ScafComp.xlsx]combined!$A$28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[ScafComp.xlsx]combined!$O$10,[ScafComp.xlsx]combined!$O$14,[ScafComp.xlsx]combined!$O$16</c:f>
              <c:numCache>
                <c:formatCode>General</c:formatCode>
                <c:ptCount val="3"/>
                <c:pt idx="0">
                  <c:v>239813</c:v>
                </c:pt>
                <c:pt idx="1">
                  <c:v>98637</c:v>
                </c:pt>
                <c:pt idx="2">
                  <c:v>38638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04384"/>
        <c:axId val="69106304"/>
      </c:barChart>
      <c:catAx>
        <c:axId val="6910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69106304"/>
        <c:crosses val="autoZero"/>
        <c:auto val="1"/>
        <c:lblAlgn val="ctr"/>
        <c:lblOffset val="100"/>
        <c:noMultiLvlLbl val="0"/>
      </c:catAx>
      <c:valAx>
        <c:axId val="69106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TPN50 (bp)</a:t>
                </a:r>
              </a:p>
            </c:rich>
          </c:tx>
          <c:layout/>
          <c:overlay val="0"/>
        </c:title>
        <c:numFmt formatCode="#,##0.###############" sourceLinked="1"/>
        <c:majorTickMark val="out"/>
        <c:minorTickMark val="none"/>
        <c:tickLblPos val="nextTo"/>
        <c:crossAx val="69104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PPV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silp</c:v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[ScafComp.xlsx]combined!$L$48,[ScafComp.xlsx]combined!$L$56,[ScafComp.xlsx]combined!$L$57</c:f>
              <c:numCache>
                <c:formatCode>0.00%</c:formatCode>
                <c:ptCount val="3"/>
                <c:pt idx="0">
                  <c:v>0.88372093023300002</c:v>
                </c:pt>
                <c:pt idx="1">
                  <c:v>0.90553745929999996</c:v>
                </c:pt>
                <c:pt idx="2">
                  <c:v>0.94072544970000005</c:v>
                </c:pt>
              </c:numCache>
            </c:numRef>
          </c:val>
        </c:ser>
        <c:ser>
          <c:idx val="1"/>
          <c:order val="1"/>
          <c:tx>
            <c:strRef>
              <c:f>[ScafComp.xlsx]combined!$C$36</c:f>
              <c:strCache>
                <c:ptCount val="1"/>
                <c:pt idx="0">
                  <c:v>opera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[ScafComp.xlsx]combined!$L$36,[ScafComp.xlsx]combined!$L$41,[ScafComp.xlsx]combined!$L$44</c:f>
              <c:numCache>
                <c:formatCode>0.00%</c:formatCode>
                <c:ptCount val="3"/>
                <c:pt idx="0">
                  <c:v>0.84615384615400002</c:v>
                </c:pt>
                <c:pt idx="1">
                  <c:v>1</c:v>
                </c:pt>
                <c:pt idx="2">
                  <c:v>0.95948136139999995</c:v>
                </c:pt>
              </c:numCache>
            </c:numRef>
          </c:val>
        </c:ser>
        <c:ser>
          <c:idx val="2"/>
          <c:order val="2"/>
          <c:tx>
            <c:strRef>
              <c:f>[ScafComp.xlsx]combined!$C$25</c:f>
              <c:strCache>
                <c:ptCount val="1"/>
                <c:pt idx="0">
                  <c:v>mip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[ScafComp.xlsx]combined!$L$22,[ScafComp.xlsx]combined!$L$27,[ScafComp.xlsx]combined!$L$29</c:f>
              <c:numCache>
                <c:formatCode>0.00%</c:formatCode>
                <c:ptCount val="3"/>
                <c:pt idx="0">
                  <c:v>0.75</c:v>
                </c:pt>
                <c:pt idx="1">
                  <c:v>0.9375</c:v>
                </c:pt>
                <c:pt idx="2">
                  <c:v>0.91089108910000005</c:v>
                </c:pt>
              </c:numCache>
            </c:numRef>
          </c:val>
        </c:ser>
        <c:ser>
          <c:idx val="3"/>
          <c:order val="3"/>
          <c:tx>
            <c:strRef>
              <c:f>[ScafComp.xlsx]combined!$C$11</c:f>
              <c:strCache>
                <c:ptCount val="1"/>
                <c:pt idx="0">
                  <c:v>bambus2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[ScafComp.xlsx]combined!$L$10,[ScafComp.xlsx]combined!$L$14,[ScafComp.xlsx]combined!$L$16</c:f>
              <c:numCache>
                <c:formatCode>0.00%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0.89380530973500005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58848"/>
        <c:axId val="72561024"/>
      </c:barChart>
      <c:catAx>
        <c:axId val="72558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2561024"/>
        <c:crosses val="autoZero"/>
        <c:auto val="1"/>
        <c:lblAlgn val="ctr"/>
        <c:lblOffset val="100"/>
        <c:noMultiLvlLbl val="0"/>
      </c:catAx>
      <c:valAx>
        <c:axId val="7256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PPV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7255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Sensitivity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silp</c:v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[ScafComp.xlsx]combined!$K$48,[ScafComp.xlsx]combined!$K$56,[ScafComp.xlsx]combined!$K$57</c:f>
              <c:numCache>
                <c:formatCode>0.00%</c:formatCode>
                <c:ptCount val="3"/>
                <c:pt idx="0">
                  <c:v>0.62295081967199994</c:v>
                </c:pt>
                <c:pt idx="1">
                  <c:v>0.74932614559999999</c:v>
                </c:pt>
                <c:pt idx="2">
                  <c:v>0.70904645479999995</c:v>
                </c:pt>
              </c:numCache>
            </c:numRef>
          </c:val>
        </c:ser>
        <c:ser>
          <c:idx val="1"/>
          <c:order val="1"/>
          <c:tx>
            <c:strRef>
              <c:f>[ScafComp.xlsx]combined!$C$36</c:f>
              <c:strCache>
                <c:ptCount val="1"/>
                <c:pt idx="0">
                  <c:v>opera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[ScafComp.xlsx]combined!$K$36,[ScafComp.xlsx]combined!$K$41,[ScafComp.xlsx]combined!$K$44</c:f>
              <c:numCache>
                <c:formatCode>0.00%</c:formatCode>
                <c:ptCount val="3"/>
                <c:pt idx="0">
                  <c:v>0.180327868852</c:v>
                </c:pt>
                <c:pt idx="1">
                  <c:v>2.9940119800000001E-2</c:v>
                </c:pt>
                <c:pt idx="2">
                  <c:v>0.1315847966</c:v>
                </c:pt>
              </c:numCache>
            </c:numRef>
          </c:val>
        </c:ser>
        <c:ser>
          <c:idx val="2"/>
          <c:order val="2"/>
          <c:tx>
            <c:strRef>
              <c:f>[ScafComp.xlsx]combined!$C$25</c:f>
              <c:strCache>
                <c:ptCount val="1"/>
                <c:pt idx="0">
                  <c:v>mip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[ScafComp.xlsx]combined!$K$22,[ScafComp.xlsx]combined!$K$27,[ScafComp.xlsx]combined!$K$29</c:f>
              <c:numCache>
                <c:formatCode>0.00%</c:formatCode>
                <c:ptCount val="3"/>
                <c:pt idx="0">
                  <c:v>2.5423728813599999E-2</c:v>
                </c:pt>
                <c:pt idx="1">
                  <c:v>4.0431266799999997E-2</c:v>
                </c:pt>
                <c:pt idx="2">
                  <c:v>7.1301248000000001E-3</c:v>
                </c:pt>
              </c:numCache>
            </c:numRef>
          </c:val>
        </c:ser>
        <c:ser>
          <c:idx val="3"/>
          <c:order val="3"/>
          <c:tx>
            <c:strRef>
              <c:f>[ScafComp.xlsx]combined!$C$11</c:f>
              <c:strCache>
                <c:ptCount val="1"/>
                <c:pt idx="0">
                  <c:v>bambus2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[ScafComp.xlsx]combined!$K$10,[ScafComp.xlsx]combined!$K$14,[ScafComp.xlsx]combined!$K$16</c:f>
              <c:numCache>
                <c:formatCode>0.00%</c:formatCode>
                <c:ptCount val="3"/>
                <c:pt idx="0">
                  <c:v>2.5423728813599999E-2</c:v>
                </c:pt>
                <c:pt idx="1">
                  <c:v>5.6179775280900002E-3</c:v>
                </c:pt>
                <c:pt idx="2">
                  <c:v>2.2449433207400001E-2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36928"/>
        <c:axId val="83838848"/>
      </c:barChart>
      <c:catAx>
        <c:axId val="8383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3838848"/>
        <c:crosses val="autoZero"/>
        <c:auto val="1"/>
        <c:lblAlgn val="ctr"/>
        <c:lblOffset val="100"/>
        <c:noMultiLvlLbl val="0"/>
      </c:catAx>
      <c:valAx>
        <c:axId val="83838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Sensitivity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8383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/>
              <a:t>Matthews Correlation Coefficient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silp</c:v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[ScafComp.xlsx]combined!$M$48,[ScafComp.xlsx]combined!$M$56,[ScafComp.xlsx]combined!$M$57</c:f>
              <c:numCache>
                <c:formatCode>0.00%</c:formatCode>
                <c:ptCount val="3"/>
                <c:pt idx="0">
                  <c:v>0.738690894642</c:v>
                </c:pt>
                <c:pt idx="1">
                  <c:v>0.82332533299999999</c:v>
                </c:pt>
                <c:pt idx="2">
                  <c:v>0.81667793649999998</c:v>
                </c:pt>
              </c:numCache>
            </c:numRef>
          </c:val>
        </c:ser>
        <c:ser>
          <c:idx val="1"/>
          <c:order val="1"/>
          <c:tx>
            <c:strRef>
              <c:f>[ScafComp.xlsx]combined!$C$36</c:f>
              <c:strCache>
                <c:ptCount val="1"/>
                <c:pt idx="0">
                  <c:v>opera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[ScafComp.xlsx]combined!$M$36,[ScafComp.xlsx]combined!$M$41,[ScafComp.xlsx]combined!$M$44</c:f>
              <c:numCache>
                <c:formatCode>0.00%</c:formatCode>
                <c:ptCount val="3"/>
                <c:pt idx="0">
                  <c:v>0.38708605715599997</c:v>
                </c:pt>
                <c:pt idx="1">
                  <c:v>0.17256582570000001</c:v>
                </c:pt>
                <c:pt idx="2">
                  <c:v>0.35528380320000003</c:v>
                </c:pt>
              </c:numCache>
            </c:numRef>
          </c:val>
        </c:ser>
        <c:ser>
          <c:idx val="2"/>
          <c:order val="2"/>
          <c:tx>
            <c:strRef>
              <c:f>[ScafComp.xlsx]combined!$C$25</c:f>
              <c:strCache>
                <c:ptCount val="1"/>
                <c:pt idx="0">
                  <c:v>mip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[ScafComp.xlsx]combined!$M$22,[ScafComp.xlsx]combined!$M$27,[ScafComp.xlsx]combined!$M$29</c:f>
              <c:numCache>
                <c:formatCode>0.00%</c:formatCode>
                <c:ptCount val="3"/>
                <c:pt idx="0">
                  <c:v>0.13716725692599999</c:v>
                </c:pt>
                <c:pt idx="1">
                  <c:v>0.19441231370000001</c:v>
                </c:pt>
                <c:pt idx="2">
                  <c:v>8.0586408700000001E-2</c:v>
                </c:pt>
              </c:numCache>
            </c:numRef>
          </c:val>
        </c:ser>
        <c:ser>
          <c:idx val="3"/>
          <c:order val="3"/>
          <c:tx>
            <c:strRef>
              <c:f>[ScafComp.xlsx]combined!$C$11</c:f>
              <c:strCache>
                <c:ptCount val="1"/>
                <c:pt idx="0">
                  <c:v>bambus2</c:v>
                </c:pt>
              </c:strCache>
            </c:strRef>
          </c:tx>
          <c:invertIfNegative val="0"/>
          <c:cat>
            <c:strRef>
              <c:f>[ScafComp.xlsx]combined!$A$2,[ScafComp.xlsx]combined!$A$3,[ScafComp.xlsx]combined!$A$4</c:f>
              <c:strCache>
                <c:ptCount val="3"/>
                <c:pt idx="0">
                  <c:v>staph</c:v>
                </c:pt>
                <c:pt idx="1">
                  <c:v>rhodo</c:v>
                </c:pt>
                <c:pt idx="2">
                  <c:v>chr14</c:v>
                </c:pt>
              </c:strCache>
            </c:strRef>
          </c:cat>
          <c:val>
            <c:numRef>
              <c:f>[ScafComp.xlsx]combined!$M$10,[ScafComp.xlsx]combined!$M$14,[ScafComp.xlsx]combined!$M$16</c:f>
              <c:numCache>
                <c:formatCode>0.00%</c:formatCode>
                <c:ptCount val="3"/>
                <c:pt idx="0">
                  <c:v>6.8725113870999999E-2</c:v>
                </c:pt>
                <c:pt idx="1">
                  <c:v>3.27317593317E-2</c:v>
                </c:pt>
                <c:pt idx="2">
                  <c:v>0.141633386025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58944"/>
        <c:axId val="83860864"/>
      </c:barChart>
      <c:catAx>
        <c:axId val="8385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3860864"/>
        <c:crosses val="autoZero"/>
        <c:auto val="1"/>
        <c:lblAlgn val="ctr"/>
        <c:lblOffset val="100"/>
        <c:noMultiLvlLbl val="0"/>
      </c:catAx>
      <c:valAx>
        <c:axId val="83860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MCC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83858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CCA9-DA23-4074-BC47-CD34859B1AC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D1F4E-DC24-4168-AD44-67C842599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D94F-5D42-40FC-826A-9E1B1E96B0B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44BA-C543-4C16-8774-C35105B4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0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A44BA-C543-4C16-8774-C35105B4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A44BA-C543-4C16-8774-C35105B408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3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James Lindsay*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Hamed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Salooti</a:t>
            </a:r>
            <a:r>
              <a:rPr lang="en-US" dirty="0" smtClean="0">
                <a:solidFill>
                  <a:schemeClr val="tx1"/>
                </a:solidFill>
              </a:rPr>
              <a:t>, Alex </a:t>
            </a:r>
            <a:r>
              <a:rPr lang="en-US" dirty="0" err="1" smtClean="0">
                <a:solidFill>
                  <a:schemeClr val="tx1"/>
                </a:solidFill>
              </a:rPr>
              <a:t>Zelikovski</a:t>
            </a:r>
            <a:r>
              <a:rPr lang="en-US" dirty="0" smtClean="0">
                <a:solidFill>
                  <a:schemeClr val="tx1"/>
                </a:solidFill>
              </a:rPr>
              <a:t>, Ion </a:t>
            </a:r>
            <a:r>
              <a:rPr lang="en-US" dirty="0" err="1" smtClean="0">
                <a:solidFill>
                  <a:schemeClr val="tx1"/>
                </a:solidFill>
              </a:rPr>
              <a:t>Mandoiu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ACM-BCB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Scaffolding Large Genomes Using Integer Linear Programming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038600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Connecticut*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403860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Georgia State University</a:t>
            </a:r>
            <a:endParaRPr lang="en-US" dirty="0"/>
          </a:p>
        </p:txBody>
      </p:sp>
      <p:pic>
        <p:nvPicPr>
          <p:cNvPr id="6" name="Picture 5" descr="Logo Center UCONN-28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26" y="4558703"/>
            <a:ext cx="1523484" cy="1606083"/>
          </a:xfrm>
          <a:prstGeom prst="rect">
            <a:avLst/>
          </a:prstGeom>
        </p:spPr>
      </p:pic>
      <p:pic>
        <p:nvPicPr>
          <p:cNvPr id="7" name="Picture 6" descr="primarylogo_fix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521" y="4572000"/>
            <a:ext cx="1905000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470518"/>
            <a:ext cx="4041648" cy="1568082"/>
          </a:xfrm>
        </p:spPr>
        <p:txBody>
          <a:bodyPr>
            <a:normAutofit/>
          </a:bodyPr>
          <a:lstStyle/>
          <a:p>
            <a:r>
              <a:rPr lang="en-US" dirty="0" smtClean="0"/>
              <a:t>Nodes are </a:t>
            </a:r>
            <a:r>
              <a:rPr lang="en-US" dirty="0" err="1" smtClean="0"/>
              <a:t>contigs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1287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Adjacent </a:t>
            </a:r>
            <a:r>
              <a:rPr lang="en-US" dirty="0" err="1" smtClean="0"/>
              <a:t>contigs</a:t>
            </a:r>
            <a:r>
              <a:rPr lang="en-US" dirty="0" smtClean="0"/>
              <a:t> have 4 edges (one for each state)</a:t>
            </a:r>
          </a:p>
          <a:p>
            <a:r>
              <a:rPr lang="en-US" dirty="0" smtClean="0"/>
              <a:t>Weighted by overlap with repetitive region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Scaffolding Graph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47847" y="3334624"/>
            <a:ext cx="3566818" cy="2456576"/>
            <a:chOff x="547847" y="3925067"/>
            <a:chExt cx="3566818" cy="2456576"/>
          </a:xfrm>
        </p:grpSpPr>
        <p:cxnSp>
          <p:nvCxnSpPr>
            <p:cNvPr id="63" name="Straight Connector 62"/>
            <p:cNvCxnSpPr>
              <a:stCxn id="13" idx="5"/>
            </p:cNvCxnSpPr>
            <p:nvPr/>
          </p:nvCxnSpPr>
          <p:spPr>
            <a:xfrm>
              <a:off x="3464124" y="5440750"/>
              <a:ext cx="249410" cy="51372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2" idx="5"/>
            </p:cNvCxnSpPr>
            <p:nvPr/>
          </p:nvCxnSpPr>
          <p:spPr>
            <a:xfrm>
              <a:off x="3159324" y="4349298"/>
              <a:ext cx="802941" cy="19344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7" idx="3"/>
            </p:cNvCxnSpPr>
            <p:nvPr/>
          </p:nvCxnSpPr>
          <p:spPr>
            <a:xfrm flipH="1">
              <a:off x="3356361" y="4650503"/>
              <a:ext cx="498141" cy="6824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09914" y="5752390"/>
              <a:ext cx="751247" cy="13371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6"/>
              <a:endCxn id="56" idx="3"/>
            </p:cNvCxnSpPr>
            <p:nvPr/>
          </p:nvCxnSpPr>
          <p:spPr>
            <a:xfrm flipV="1">
              <a:off x="2559855" y="6014414"/>
              <a:ext cx="993543" cy="21482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58" idx="6"/>
            </p:cNvCxnSpPr>
            <p:nvPr/>
          </p:nvCxnSpPr>
          <p:spPr>
            <a:xfrm>
              <a:off x="1222761" y="5802074"/>
              <a:ext cx="1337094" cy="42716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5" idx="5"/>
            </p:cNvCxnSpPr>
            <p:nvPr/>
          </p:nvCxnSpPr>
          <p:spPr>
            <a:xfrm>
              <a:off x="808010" y="5167551"/>
              <a:ext cx="1198115" cy="566157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984761" y="5706427"/>
              <a:ext cx="865974" cy="423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14400" y="4089135"/>
              <a:ext cx="1244125" cy="28294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4400" y="4372078"/>
              <a:ext cx="765561" cy="61978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4077467"/>
              <a:ext cx="917961" cy="15313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33600" y="4077467"/>
              <a:ext cx="308361" cy="60450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41961" y="4728482"/>
              <a:ext cx="914400" cy="60450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41961" y="4682794"/>
              <a:ext cx="410554" cy="106597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222761" y="5706427"/>
              <a:ext cx="783364" cy="9564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762000" y="3925067"/>
              <a:ext cx="2746761" cy="2029407"/>
              <a:chOff x="5482839" y="2819400"/>
              <a:chExt cx="2746761" cy="202940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482839" y="3114011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7056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48400" y="3733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010400" y="3424727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20000" y="2983468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24800" y="40749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574564" y="444836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419174" y="4475641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91200" y="4544007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47847" y="490738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508761" y="575425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809865" y="439034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255055" y="607684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12" idx="4"/>
              <a:endCxn id="13" idx="1"/>
            </p:cNvCxnSpPr>
            <p:nvPr/>
          </p:nvCxnSpPr>
          <p:spPr>
            <a:xfrm>
              <a:off x="3051561" y="4393935"/>
              <a:ext cx="197037" cy="83128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5334000" y="4953000"/>
            <a:ext cx="115084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809573" y="4953000"/>
            <a:ext cx="115084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7167433" y="48768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715000" y="48768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286542" y="410469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850154" y="407471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contig</a:t>
            </a:r>
            <a:r>
              <a:rPr lang="en-US" dirty="0" smtClean="0"/>
              <a:t> j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6190704" y="385557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State A</a:t>
            </a:r>
            <a:endParaRPr lang="en-US" u="sng" dirty="0"/>
          </a:p>
        </p:txBody>
      </p:sp>
      <p:sp>
        <p:nvSpPr>
          <p:cNvPr id="109" name="Rectangle 108"/>
          <p:cNvSpPr/>
          <p:nvPr/>
        </p:nvSpPr>
        <p:spPr>
          <a:xfrm>
            <a:off x="5927042" y="4963584"/>
            <a:ext cx="446161" cy="744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873031" y="4962892"/>
            <a:ext cx="446161" cy="744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813277" y="48006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638800" y="47244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638800" y="46482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239000" y="48006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010400" y="47244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086600" y="4648200"/>
            <a:ext cx="4351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4618268" y="5316208"/>
                <a:ext cx="4382610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𝑒𝑎𝑑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𝑝𝑎𝑖𝑟𝑠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#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𝑟𝑒𝑝𝑒𝑎𝑡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𝑟𝑒𝑔𝑖𝑜𝑛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#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𝑟𝑒𝑎𝑑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68" y="5316208"/>
                <a:ext cx="4382610" cy="7949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8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Linear Program Formulation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060448" cy="5303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Variables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blipFill rotWithShape="1">
                <a:blip r:embed="rId2"/>
                <a:stretch>
                  <a:fillRect l="-383" t="-1000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2510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67"/>
              <p:cNvSpPr txBox="1"/>
              <p:nvPr/>
            </p:nvSpPr>
            <p:spPr>
              <a:xfrm>
                <a:off x="687651" y="5139994"/>
                <a:ext cx="7561397" cy="1032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28636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57270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485906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314542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3178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1814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800448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629084" algn="l" defTabSz="3657270" rtl="0" eaLnBrk="1" latinLnBrk="0" hangingPunct="1">
                  <a:defRPr sz="7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3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1" y="5139994"/>
                <a:ext cx="7561397" cy="10322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1856" y="34290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pair state: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29135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orientation: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2388" y="2598003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Adjacent </a:t>
            </a:r>
            <a:r>
              <a:rPr lang="en-US" sz="2400" dirty="0" err="1" smtClean="0"/>
              <a:t>contig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consistency: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4"/>
          <p:cNvSpPr txBox="1">
            <a:spLocks/>
          </p:cNvSpPr>
          <p:nvPr/>
        </p:nvSpPr>
        <p:spPr>
          <a:xfrm>
            <a:off x="304800" y="4498848"/>
            <a:ext cx="2060448" cy="530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u="sng" dirty="0" smtClean="0"/>
              <a:t>Objective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469231" y="4498848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Maximize weight of consistent pairs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163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060448" cy="5303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Variables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blipFill rotWithShape="1">
                <a:blip r:embed="rId2"/>
                <a:stretch>
                  <a:fillRect l="-383" t="-1000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2510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856" y="34290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pair state: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29135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orientation: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2388" y="2598003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Adjacent </a:t>
            </a:r>
            <a:r>
              <a:rPr lang="en-US" sz="2400" dirty="0" err="1" smtClean="0"/>
              <a:t>contig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consistency: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4"/>
          <p:cNvSpPr txBox="1">
            <a:spLocks/>
          </p:cNvSpPr>
          <p:nvPr/>
        </p:nvSpPr>
        <p:spPr>
          <a:xfrm>
            <a:off x="301752" y="4169536"/>
            <a:ext cx="3355848" cy="8351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u="sng" smtClean="0"/>
              <a:t>Pairwise Orientation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00200" y="4978845"/>
                <a:ext cx="215648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978845"/>
                <a:ext cx="2156488" cy="557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96427" y="5538090"/>
                <a:ext cx="2923173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≤2−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7" y="5538090"/>
                <a:ext cx="2923173" cy="557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63512" y="4964947"/>
                <a:ext cx="215648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512" y="4964947"/>
                <a:ext cx="2156488" cy="5579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40624" y="5538090"/>
                <a:ext cx="215648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24" y="5538090"/>
                <a:ext cx="2156488" cy="5579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4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060448" cy="5303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Variables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blipFill rotWithShape="1">
                <a:blip r:embed="rId3"/>
                <a:stretch>
                  <a:fillRect l="-383" t="-1000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2510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856" y="34290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pair state: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29135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orientation: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2388" y="2598003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Adjacent </a:t>
            </a:r>
            <a:r>
              <a:rPr lang="en-US" sz="2400" dirty="0" err="1" smtClean="0"/>
              <a:t>contig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consistency: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4"/>
          <p:cNvSpPr txBox="1">
            <a:spLocks/>
          </p:cNvSpPr>
          <p:nvPr/>
        </p:nvSpPr>
        <p:spPr>
          <a:xfrm>
            <a:off x="301752" y="4169536"/>
            <a:ext cx="3355848" cy="8351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u="sng" dirty="0" smtClean="0"/>
              <a:t>State Variables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81000" y="4876800"/>
                <a:ext cx="4267771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4267771" cy="557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827604" y="4876800"/>
                <a:ext cx="3478196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04" y="4876800"/>
                <a:ext cx="3478196" cy="557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80429" y="5638800"/>
                <a:ext cx="330302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9" y="5638800"/>
                <a:ext cx="3303020" cy="5579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50380" y="5638800"/>
                <a:ext cx="2412519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80" y="5638800"/>
                <a:ext cx="2412519" cy="5579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3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060448" cy="5303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Variables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52" y="3429000"/>
                <a:ext cx="3181448" cy="491417"/>
              </a:xfrm>
              <a:prstGeom prst="rect">
                <a:avLst/>
              </a:prstGeom>
              <a:blipFill rotWithShape="1">
                <a:blip r:embed="rId2"/>
                <a:stretch>
                  <a:fillRect l="-383" t="-1000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2510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856" y="34290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pair state: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29135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Contig</a:t>
            </a:r>
            <a:r>
              <a:rPr lang="en-US" sz="2400" dirty="0" smtClean="0"/>
              <a:t> orientation: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61" y="2057400"/>
                <a:ext cx="151143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2388" y="2598003"/>
            <a:ext cx="2433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Adjacent </a:t>
            </a:r>
            <a:r>
              <a:rPr lang="en-US" sz="2400" dirty="0" err="1" smtClean="0"/>
              <a:t>contig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consistency: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667000"/>
                <a:ext cx="1617238" cy="49141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0395" y="5211956"/>
                <a:ext cx="3131114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itchFamily="18" charset="0"/>
                          <a:ea typeface="Cambria Math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itchFamily="18" charset="0"/>
                          <a:ea typeface="Cambria Math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95" y="5211956"/>
                <a:ext cx="3131114" cy="557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72000" y="5233290"/>
                <a:ext cx="246368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itchFamily="18" charset="0"/>
                          <a:ea typeface="Cambria Math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itchFamily="18" charset="0"/>
                              <a:ea typeface="Cambria Math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233290"/>
                <a:ext cx="2463688" cy="557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/>
          <p:cNvSpPr txBox="1">
            <a:spLocks/>
          </p:cNvSpPr>
          <p:nvPr/>
        </p:nvSpPr>
        <p:spPr>
          <a:xfrm>
            <a:off x="304800" y="4343400"/>
            <a:ext cx="7086600" cy="8351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u="sng" dirty="0" smtClean="0"/>
              <a:t>Mutual </a:t>
            </a:r>
            <a:r>
              <a:rPr lang="en-US" u="sng" dirty="0" smtClean="0"/>
              <a:t>Exclusivity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216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" y="1524000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Forbid 2 Cycles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24000" y="2133600"/>
                <a:ext cx="2471702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33600"/>
                <a:ext cx="2471702" cy="5579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43400" y="2133600"/>
                <a:ext cx="3139129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3139129" cy="5579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04800" y="2819400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Forbid 3 Cycles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66800" y="3429000"/>
                <a:ext cx="3179268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29000"/>
                <a:ext cx="3179268" cy="557910"/>
              </a:xfrm>
              <a:prstGeom prst="rect">
                <a:avLst/>
              </a:prstGeom>
              <a:blipFill rotWithShape="1">
                <a:blip r:embed="rId4"/>
                <a:stretch>
                  <a:fillRect t="-1098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66800" y="3886200"/>
                <a:ext cx="3137654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0"/>
                <a:ext cx="3137654" cy="557910"/>
              </a:xfrm>
              <a:prstGeom prst="rect">
                <a:avLst/>
              </a:prstGeom>
              <a:blipFill rotWithShape="1">
                <a:blip r:embed="rId5"/>
                <a:stretch>
                  <a:fillRect t="-1098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66800" y="4318890"/>
                <a:ext cx="3076483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18890"/>
                <a:ext cx="3076483" cy="557910"/>
              </a:xfrm>
              <a:prstGeom prst="rect">
                <a:avLst/>
              </a:prstGeom>
              <a:blipFill rotWithShape="1">
                <a:blip r:embed="rId6"/>
                <a:stretch>
                  <a:fillRect t="-10870" r="-1584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62002" y="4699890"/>
                <a:ext cx="3076483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02" y="4699890"/>
                <a:ext cx="3076483" cy="557910"/>
              </a:xfrm>
              <a:prstGeom prst="rect">
                <a:avLst/>
              </a:prstGeom>
              <a:blipFill rotWithShape="1">
                <a:blip r:embed="rId7"/>
                <a:stretch>
                  <a:fillRect t="-10870" r="-1584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648200" y="3429000"/>
                <a:ext cx="3076483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429000"/>
                <a:ext cx="3076483" cy="557910"/>
              </a:xfrm>
              <a:prstGeom prst="rect">
                <a:avLst/>
              </a:prstGeom>
              <a:blipFill rotWithShape="1">
                <a:blip r:embed="rId8"/>
                <a:stretch>
                  <a:fillRect t="-10989" r="-178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48200" y="3886200"/>
                <a:ext cx="303487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86200"/>
                <a:ext cx="3034870" cy="557910"/>
              </a:xfrm>
              <a:prstGeom prst="rect">
                <a:avLst/>
              </a:prstGeom>
              <a:blipFill rotWithShape="1">
                <a:blip r:embed="rId9"/>
                <a:stretch>
                  <a:fillRect t="-10989" r="-301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48200" y="4318890"/>
                <a:ext cx="3137654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318890"/>
                <a:ext cx="3137654" cy="557910"/>
              </a:xfrm>
              <a:prstGeom prst="rect">
                <a:avLst/>
              </a:prstGeom>
              <a:blipFill rotWithShape="1">
                <a:blip r:embed="rId10"/>
                <a:stretch>
                  <a:fillRect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643402" y="4699890"/>
                <a:ext cx="3178884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02" y="4699890"/>
                <a:ext cx="3178884" cy="557910"/>
              </a:xfrm>
              <a:prstGeom prst="rect">
                <a:avLst/>
              </a:prstGeom>
              <a:blipFill rotWithShape="1">
                <a:blip r:embed="rId11"/>
                <a:stretch>
                  <a:fillRect t="-10870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550480" y="5510893"/>
            <a:ext cx="576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*larger cycles are broken at the 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8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Connected Component</a:t>
            </a:r>
            <a:endParaRPr lang="en-US" dirty="0"/>
          </a:p>
        </p:txBody>
      </p:sp>
      <p:pic>
        <p:nvPicPr>
          <p:cNvPr id="421" name="Picture 4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6" y="1600200"/>
            <a:ext cx="7149044" cy="46290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6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Decomposition: Articulation </a:t>
            </a:r>
            <a:r>
              <a:rPr lang="en-US" dirty="0"/>
              <a:t>P</a:t>
            </a:r>
            <a:r>
              <a:rPr lang="en-US" dirty="0" smtClean="0"/>
              <a:t>oints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867975" y="3104675"/>
            <a:ext cx="2999425" cy="2153125"/>
            <a:chOff x="5382575" y="3826981"/>
            <a:chExt cx="2999425" cy="2153125"/>
          </a:xfrm>
        </p:grpSpPr>
        <p:grpSp>
          <p:nvGrpSpPr>
            <p:cNvPr id="28" name="Group 27"/>
            <p:cNvGrpSpPr/>
            <p:nvPr/>
          </p:nvGrpSpPr>
          <p:grpSpPr>
            <a:xfrm>
              <a:off x="5382575" y="4122402"/>
              <a:ext cx="892071" cy="1441521"/>
              <a:chOff x="4572000" y="6726635"/>
              <a:chExt cx="1225747" cy="227663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Connector 81"/>
              <p:cNvCxnSpPr>
                <a:stCxn id="80" idx="3"/>
                <a:endCxn id="79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8" idx="5"/>
                <a:endCxn id="79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8" idx="7"/>
                <a:endCxn id="81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0" idx="1"/>
                <a:endCxn id="81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0" name="Straight Connector 89"/>
              <p:cNvCxnSpPr>
                <a:stCxn id="88" idx="3"/>
                <a:endCxn id="87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6" idx="5"/>
                <a:endCxn id="87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6" idx="7"/>
                <a:endCxn id="89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8" idx="1"/>
                <a:endCxn id="89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0" idx="4"/>
                <a:endCxn id="88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6" idx="0"/>
                <a:endCxn id="78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79" idx="4"/>
                <a:endCxn id="89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6486944" y="4098417"/>
              <a:ext cx="892071" cy="1441521"/>
              <a:chOff x="4572000" y="6726635"/>
              <a:chExt cx="1225747" cy="227663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/>
              <p:cNvCxnSpPr>
                <a:stCxn id="61" idx="3"/>
                <a:endCxn id="60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9" idx="5"/>
                <a:endCxn id="60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9" idx="7"/>
                <a:endCxn id="62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1" idx="1"/>
                <a:endCxn id="62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1" name="Straight Connector 70"/>
              <p:cNvCxnSpPr>
                <a:stCxn id="69" idx="3"/>
                <a:endCxn id="68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7" idx="5"/>
                <a:endCxn id="68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7" idx="7"/>
                <a:endCxn id="70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9" idx="1"/>
                <a:endCxn id="70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1" idx="4"/>
                <a:endCxn id="69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7" idx="0"/>
                <a:endCxn id="59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0" idx="4"/>
                <a:endCxn id="70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489929" y="4098417"/>
              <a:ext cx="892071" cy="1441521"/>
              <a:chOff x="4572000" y="6726635"/>
              <a:chExt cx="1225747" cy="227663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4" name="Straight Connector 43"/>
              <p:cNvCxnSpPr>
                <a:stCxn id="42" idx="3"/>
                <a:endCxn id="41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0" idx="5"/>
                <a:endCxn id="41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0" idx="7"/>
                <a:endCxn id="43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2" idx="1"/>
                <a:endCxn id="43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2" name="Straight Connector 51"/>
              <p:cNvCxnSpPr>
                <a:stCxn id="50" idx="3"/>
                <a:endCxn id="49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8" idx="5"/>
                <a:endCxn id="49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8" idx="7"/>
                <a:endCxn id="51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0" idx="1"/>
                <a:endCxn id="51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2" idx="4"/>
                <a:endCxn id="50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8" idx="0"/>
                <a:endCxn id="40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1" idx="4"/>
                <a:endCxn id="51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V="1">
              <a:off x="5887847" y="3866551"/>
              <a:ext cx="1074849" cy="28475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3" idx="0"/>
              <a:endCxn id="31" idx="4"/>
            </p:cNvCxnSpPr>
            <p:nvPr/>
          </p:nvCxnSpPr>
          <p:spPr>
            <a:xfrm flipH="1" flipV="1">
              <a:off x="6970745" y="3826981"/>
              <a:ext cx="977047" cy="2714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4"/>
              <a:endCxn id="62" idx="0"/>
            </p:cNvCxnSpPr>
            <p:nvPr/>
          </p:nvCxnSpPr>
          <p:spPr>
            <a:xfrm flipH="1">
              <a:off x="6944807" y="3826981"/>
              <a:ext cx="25938" cy="2714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68992" y="5752182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>
              <a:endCxn id="35" idx="0"/>
            </p:cNvCxnSpPr>
            <p:nvPr/>
          </p:nvCxnSpPr>
          <p:spPr>
            <a:xfrm>
              <a:off x="5866376" y="5553256"/>
              <a:ext cx="1033604" cy="19892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9" idx="5"/>
              <a:endCxn id="35" idx="0"/>
            </p:cNvCxnSpPr>
            <p:nvPr/>
          </p:nvCxnSpPr>
          <p:spPr>
            <a:xfrm flipH="1">
              <a:off x="6899979" y="5506558"/>
              <a:ext cx="1110914" cy="2456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0"/>
              <a:endCxn id="68" idx="4"/>
            </p:cNvCxnSpPr>
            <p:nvPr/>
          </p:nvCxnSpPr>
          <p:spPr>
            <a:xfrm flipV="1">
              <a:off x="6899979" y="5539937"/>
              <a:ext cx="15308" cy="2122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743200" y="1790469"/>
            <a:ext cx="3429000" cy="1314206"/>
            <a:chOff x="5257800" y="2512775"/>
            <a:chExt cx="3429000" cy="1314206"/>
          </a:xfrm>
        </p:grpSpPr>
        <p:cxnSp>
          <p:nvCxnSpPr>
            <p:cNvPr id="97" name="Straight Connector 96"/>
            <p:cNvCxnSpPr>
              <a:stCxn id="10" idx="3"/>
              <a:endCxn id="31" idx="6"/>
            </p:cNvCxnSpPr>
            <p:nvPr/>
          </p:nvCxnSpPr>
          <p:spPr>
            <a:xfrm>
              <a:off x="5631822" y="3429000"/>
              <a:ext cx="1469910" cy="2840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839757" y="3599057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2921755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593457" y="3263780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907971" y="2896265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590540" y="2579071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>
              <a:stCxn id="11" idx="3"/>
              <a:endCxn id="10" idx="7"/>
            </p:cNvCxnSpPr>
            <p:nvPr/>
          </p:nvCxnSpPr>
          <p:spPr>
            <a:xfrm flipH="1">
              <a:off x="5817066" y="3090809"/>
              <a:ext cx="129271" cy="2063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5"/>
              <a:endCxn id="10" idx="1"/>
            </p:cNvCxnSpPr>
            <p:nvPr/>
          </p:nvCxnSpPr>
          <p:spPr>
            <a:xfrm>
              <a:off x="5481409" y="3116299"/>
              <a:ext cx="150413" cy="18086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7"/>
              <a:endCxn id="12" idx="3"/>
            </p:cNvCxnSpPr>
            <p:nvPr/>
          </p:nvCxnSpPr>
          <p:spPr>
            <a:xfrm flipV="1">
              <a:off x="5481409" y="2773615"/>
              <a:ext cx="147497" cy="1815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1"/>
              <a:endCxn id="12" idx="5"/>
            </p:cNvCxnSpPr>
            <p:nvPr/>
          </p:nvCxnSpPr>
          <p:spPr>
            <a:xfrm flipH="1" flipV="1">
              <a:off x="5814149" y="2773615"/>
              <a:ext cx="132188" cy="1560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774654" y="2855459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110311" y="3197484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424825" y="2829969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107394" y="2512775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>
              <a:stCxn id="19" idx="3"/>
              <a:endCxn id="18" idx="7"/>
            </p:cNvCxnSpPr>
            <p:nvPr/>
          </p:nvCxnSpPr>
          <p:spPr>
            <a:xfrm flipH="1">
              <a:off x="8333920" y="3024514"/>
              <a:ext cx="129271" cy="2063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5"/>
              <a:endCxn id="18" idx="1"/>
            </p:cNvCxnSpPr>
            <p:nvPr/>
          </p:nvCxnSpPr>
          <p:spPr>
            <a:xfrm>
              <a:off x="7998263" y="3050003"/>
              <a:ext cx="150413" cy="18086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7"/>
              <a:endCxn id="20" idx="3"/>
            </p:cNvCxnSpPr>
            <p:nvPr/>
          </p:nvCxnSpPr>
          <p:spPr>
            <a:xfrm flipV="1">
              <a:off x="7998263" y="2707320"/>
              <a:ext cx="147497" cy="1815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1"/>
              <a:endCxn id="20" idx="5"/>
            </p:cNvCxnSpPr>
            <p:nvPr/>
          </p:nvCxnSpPr>
          <p:spPr>
            <a:xfrm flipH="1" flipV="1">
              <a:off x="8331003" y="2707320"/>
              <a:ext cx="132188" cy="1560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807291" y="2711662"/>
              <a:ext cx="261975" cy="227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>
              <a:stCxn id="11" idx="6"/>
              <a:endCxn id="25" idx="4"/>
            </p:cNvCxnSpPr>
            <p:nvPr/>
          </p:nvCxnSpPr>
          <p:spPr>
            <a:xfrm flipV="1">
              <a:off x="6169946" y="2939586"/>
              <a:ext cx="768333" cy="70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4"/>
              <a:endCxn id="17" idx="2"/>
            </p:cNvCxnSpPr>
            <p:nvPr/>
          </p:nvCxnSpPr>
          <p:spPr>
            <a:xfrm>
              <a:off x="6938279" y="2939586"/>
              <a:ext cx="836375" cy="298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31" idx="0"/>
            </p:cNvCxnSpPr>
            <p:nvPr/>
          </p:nvCxnSpPr>
          <p:spPr>
            <a:xfrm>
              <a:off x="6915287" y="2910261"/>
              <a:ext cx="55457" cy="68879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8" idx="4"/>
              <a:endCxn id="31" idx="6"/>
            </p:cNvCxnSpPr>
            <p:nvPr/>
          </p:nvCxnSpPr>
          <p:spPr>
            <a:xfrm flipH="1">
              <a:off x="7101732" y="3425408"/>
              <a:ext cx="1139567" cy="28761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Left Brace 101"/>
          <p:cNvSpPr/>
          <p:nvPr/>
        </p:nvSpPr>
        <p:spPr>
          <a:xfrm>
            <a:off x="2057400" y="2954208"/>
            <a:ext cx="609600" cy="226708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</a:t>
            </a:r>
            <a:endParaRPr lang="en-US" dirty="0"/>
          </a:p>
        </p:txBody>
      </p:sp>
      <p:sp>
        <p:nvSpPr>
          <p:cNvPr id="112" name="Left Brace 111"/>
          <p:cNvSpPr/>
          <p:nvPr/>
        </p:nvSpPr>
        <p:spPr>
          <a:xfrm>
            <a:off x="2093976" y="1790468"/>
            <a:ext cx="609600" cy="116373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76696" y="3000488"/>
            <a:ext cx="3657600" cy="47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353096" y="3124200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Articulation point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411257" y="579120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MIP, </a:t>
            </a:r>
            <a:r>
              <a:rPr lang="en-US" dirty="0" err="1" smtClean="0"/>
              <a:t>Salmela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12" grpId="0" animBg="1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</a:t>
            </a:r>
            <a:r>
              <a:rPr lang="en-US" dirty="0" err="1" smtClean="0"/>
              <a:t>Biconnected</a:t>
            </a:r>
            <a:r>
              <a:rPr lang="en-US" dirty="0" smtClean="0"/>
              <a:t> Component</a:t>
            </a:r>
            <a:endParaRPr lang="en-US" dirty="0"/>
          </a:p>
        </p:txBody>
      </p:sp>
      <p:pic>
        <p:nvPicPr>
          <p:cNvPr id="422" name="Picture 4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257800" cy="48383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Non-Serial Dynamic Programming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71800" y="2752628"/>
            <a:ext cx="892071" cy="1441521"/>
            <a:chOff x="4572000" y="6726635"/>
            <a:chExt cx="1225747" cy="2276631"/>
          </a:xfrm>
        </p:grpSpPr>
        <p:sp>
          <p:nvSpPr>
            <p:cNvPr id="78" name="Oval 77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/>
            <p:cNvCxnSpPr>
              <a:stCxn id="80" idx="3"/>
              <a:endCxn id="79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5"/>
              <a:endCxn id="79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8" idx="7"/>
              <a:endCxn id="81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1"/>
              <a:endCxn id="81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>
              <a:stCxn id="88" idx="3"/>
              <a:endCxn id="87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5"/>
              <a:endCxn id="87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6" idx="7"/>
              <a:endCxn id="89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8" idx="1"/>
              <a:endCxn id="89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0" idx="4"/>
              <a:endCxn id="88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6" idx="0"/>
              <a:endCxn id="78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9" idx="4"/>
              <a:endCxn id="89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76169" y="2728643"/>
            <a:ext cx="892071" cy="1441521"/>
            <a:chOff x="4572000" y="6726635"/>
            <a:chExt cx="1225747" cy="2276631"/>
          </a:xfrm>
        </p:grpSpPr>
        <p:sp>
          <p:nvSpPr>
            <p:cNvPr id="59" name="Oval 58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stCxn id="61" idx="3"/>
              <a:endCxn id="60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5"/>
              <a:endCxn id="60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9" idx="7"/>
              <a:endCxn id="62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1"/>
              <a:endCxn id="62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69" idx="3"/>
              <a:endCxn id="68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7" idx="5"/>
              <a:endCxn id="68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7" idx="7"/>
              <a:endCxn id="70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9" idx="1"/>
              <a:endCxn id="70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4"/>
              <a:endCxn id="69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0"/>
              <a:endCxn id="59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0" idx="4"/>
              <a:endCxn id="70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079154" y="2728643"/>
            <a:ext cx="892071" cy="1441521"/>
            <a:chOff x="4572000" y="6726635"/>
            <a:chExt cx="1225747" cy="2276631"/>
          </a:xfrm>
        </p:grpSpPr>
        <p:sp>
          <p:nvSpPr>
            <p:cNvPr id="40" name="Oval 39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2" idx="3"/>
              <a:endCxn id="41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0" idx="5"/>
              <a:endCxn id="41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7"/>
              <a:endCxn id="43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1"/>
              <a:endCxn id="43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50" idx="3"/>
              <a:endCxn id="49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5"/>
              <a:endCxn id="49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7"/>
              <a:endCxn id="51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51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4"/>
              <a:endCxn id="50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8" idx="0"/>
              <a:endCxn id="40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4"/>
              <a:endCxn id="51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3477072" y="2496777"/>
            <a:ext cx="1074849" cy="2847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3" idx="0"/>
          </p:cNvCxnSpPr>
          <p:nvPr/>
        </p:nvCxnSpPr>
        <p:spPr>
          <a:xfrm flipH="1" flipV="1">
            <a:off x="4559970" y="2457207"/>
            <a:ext cx="977047" cy="27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62" idx="0"/>
          </p:cNvCxnSpPr>
          <p:nvPr/>
        </p:nvCxnSpPr>
        <p:spPr>
          <a:xfrm flipH="1">
            <a:off x="4534032" y="2457207"/>
            <a:ext cx="25938" cy="27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58217" y="4382408"/>
            <a:ext cx="261975" cy="2279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455601" y="4183482"/>
            <a:ext cx="1033604" cy="198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9" idx="5"/>
            <a:endCxn id="35" idx="0"/>
          </p:cNvCxnSpPr>
          <p:nvPr/>
        </p:nvCxnSpPr>
        <p:spPr>
          <a:xfrm flipH="1">
            <a:off x="4489204" y="4136784"/>
            <a:ext cx="1110914" cy="2456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0"/>
            <a:endCxn id="68" idx="4"/>
          </p:cNvCxnSpPr>
          <p:nvPr/>
        </p:nvCxnSpPr>
        <p:spPr>
          <a:xfrm flipV="1">
            <a:off x="4489204" y="4170163"/>
            <a:ext cx="15308" cy="2122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4399521" y="2286000"/>
            <a:ext cx="261974" cy="2279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339" y="5105400"/>
            <a:ext cx="852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technique which exploits the </a:t>
            </a:r>
            <a:r>
              <a:rPr lang="en-US" dirty="0" err="1" smtClean="0"/>
              <a:t>sparsity</a:t>
            </a:r>
            <a:r>
              <a:rPr lang="en-US" dirty="0" smtClean="0"/>
              <a:t> of the scaffolding graph by computing the </a:t>
            </a:r>
          </a:p>
          <a:p>
            <a:r>
              <a:rPr lang="en-US" dirty="0" smtClean="0"/>
              <a:t>solution in stages, incorporating the results from previous stages </a:t>
            </a:r>
            <a:br>
              <a:rPr lang="en-US" dirty="0" smtClean="0"/>
            </a:br>
            <a:r>
              <a:rPr lang="en-US" dirty="0" smtClean="0"/>
              <a:t>	~inspired by (</a:t>
            </a:r>
            <a:r>
              <a:rPr lang="en-US" dirty="0" err="1" smtClean="0"/>
              <a:t>Neumaier</a:t>
            </a:r>
            <a:r>
              <a:rPr lang="en-US" dirty="0" smtClean="0"/>
              <a:t>, 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De-novo Assembly Paradigm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5181273" y="4486095"/>
            <a:ext cx="1408827" cy="7661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338671" y="206160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shotgun sequencing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0" y="5595700"/>
            <a:ext cx="2646708" cy="424100"/>
            <a:chOff x="2743200" y="2555549"/>
            <a:chExt cx="4024367" cy="644851"/>
          </a:xfrm>
        </p:grpSpPr>
        <p:sp>
          <p:nvSpPr>
            <p:cNvPr id="103" name="Rectangle 102"/>
            <p:cNvSpPr/>
            <p:nvPr/>
          </p:nvSpPr>
          <p:spPr>
            <a:xfrm>
              <a:off x="5616721" y="3124200"/>
              <a:ext cx="1150846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743200" y="2738571"/>
              <a:ext cx="1150846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59005" y="3124200"/>
              <a:ext cx="1150846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67708" y="2929071"/>
              <a:ext cx="5569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90393" y="2555549"/>
              <a:ext cx="5569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40390" y="3123132"/>
              <a:ext cx="5569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84913" y="2738571"/>
              <a:ext cx="852453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02739" y="2555549"/>
              <a:ext cx="852453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05047" y="2890971"/>
              <a:ext cx="852453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647260" y="5067624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short </a:t>
            </a:r>
            <a:r>
              <a:rPr lang="en-US" u="sng" dirty="0" err="1" smtClean="0"/>
              <a:t>contigs</a:t>
            </a:r>
            <a:endParaRPr lang="en-US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96229" y="5518655"/>
            <a:ext cx="2308080" cy="451148"/>
            <a:chOff x="2895600" y="2438400"/>
            <a:chExt cx="3509477" cy="685979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2895600" y="2640651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3741646" y="2514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2959005" y="2564999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5389908" y="2890451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867708" y="2890971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4845441" y="2514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193330" y="2514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715308" y="2438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6100277" y="309037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4693041" y="309037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4172508" y="2738571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048000" y="312170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3449652" y="312170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263805" y="2438400"/>
              <a:ext cx="477841" cy="117149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177284" y="2672699"/>
              <a:ext cx="716762" cy="217752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101085" y="2738571"/>
              <a:ext cx="1146208" cy="385808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3754452" y="3090373"/>
              <a:ext cx="938589" cy="34006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046446" y="2496974"/>
              <a:ext cx="872394" cy="17626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389908" y="2514600"/>
              <a:ext cx="108222" cy="375851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655192" y="2890971"/>
              <a:ext cx="749885" cy="199402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28600" y="4114800"/>
            <a:ext cx="4876800" cy="537175"/>
            <a:chOff x="833395" y="4987654"/>
            <a:chExt cx="7624805" cy="8398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524000" y="5814701"/>
              <a:ext cx="6512697" cy="12818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4891005" y="5827519"/>
              <a:ext cx="607125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5695945" y="5824670"/>
              <a:ext cx="607125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3456458" y="5817550"/>
              <a:ext cx="1214251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1940629" y="5816836"/>
              <a:ext cx="1214251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V="1">
              <a:off x="6594426" y="5818261"/>
              <a:ext cx="843005" cy="2849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 flipV="1">
              <a:off x="833395" y="5814701"/>
              <a:ext cx="843005" cy="2849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H="1" flipV="1">
              <a:off x="7615195" y="5821821"/>
              <a:ext cx="843005" cy="2849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3695799" y="4987654"/>
              <a:ext cx="2333839" cy="577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the scaffolds</a:t>
              </a:r>
              <a:endParaRPr lang="en-US" u="sng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90543" y="1600200"/>
            <a:ext cx="3124857" cy="919742"/>
            <a:chOff x="1786796" y="1383658"/>
            <a:chExt cx="5945012" cy="1749800"/>
          </a:xfrm>
        </p:grpSpPr>
        <p:sp>
          <p:nvSpPr>
            <p:cNvPr id="50" name="TextBox 49"/>
            <p:cNvSpPr txBox="1"/>
            <p:nvPr/>
          </p:nvSpPr>
          <p:spPr>
            <a:xfrm>
              <a:off x="3703186" y="1383658"/>
              <a:ext cx="2531862" cy="702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short reads</a:t>
              </a:r>
              <a:endParaRPr lang="en-US" u="sng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7315200" y="261715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836646" y="24003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514600" y="2286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307946" y="242665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07441" y="2667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059841" y="2819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667000" y="24384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308079" y="2667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26025" y="242665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460346" y="2667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065246" y="2930139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550788" y="2971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478425" y="297393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3905438" y="2286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3941046" y="237145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391400" y="3048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648496" y="2711509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5418753" y="2286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454361" y="237145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391400" y="30480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427008" y="313345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648496" y="2711509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684104" y="2796967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4688792" y="2371458"/>
              <a:ext cx="340408" cy="85458"/>
              <a:chOff x="593933" y="4343400"/>
              <a:chExt cx="340408" cy="85458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>
                <a:off x="593933" y="4343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629541" y="4428858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993592" y="2913404"/>
              <a:ext cx="340408" cy="85458"/>
              <a:chOff x="593933" y="4343400"/>
              <a:chExt cx="340408" cy="85458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H="1">
                <a:off x="593933" y="4343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629541" y="4428858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4093446" y="2781300"/>
              <a:ext cx="340408" cy="85458"/>
              <a:chOff x="593933" y="4343400"/>
              <a:chExt cx="340408" cy="85458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H="1">
                <a:off x="593933" y="4343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629541" y="4428858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1939196" y="2574421"/>
              <a:ext cx="340408" cy="85458"/>
              <a:chOff x="593933" y="4343400"/>
              <a:chExt cx="340408" cy="85458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flipH="1">
                <a:off x="593933" y="4343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629541" y="4428858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026067" y="2443386"/>
              <a:ext cx="340408" cy="85458"/>
              <a:chOff x="593933" y="4343400"/>
              <a:chExt cx="340408" cy="85458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flipH="1">
                <a:off x="593933" y="4343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H="1">
                <a:off x="629541" y="4428858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4261513" y="2602194"/>
              <a:ext cx="340408" cy="85458"/>
              <a:chOff x="593933" y="4343400"/>
              <a:chExt cx="340408" cy="85458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>
                <a:off x="593933" y="4343400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>
                <a:off x="629541" y="4428858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>
            <a:xfrm flipH="1">
              <a:off x="1786796" y="23622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407211" y="2911624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6422878" y="269335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5454361" y="25146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5746341" y="268551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5620291" y="28575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4382734" y="313345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2926946" y="313345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45103" y="2686249"/>
            <a:ext cx="4203097" cy="514151"/>
            <a:chOff x="1371600" y="1600200"/>
            <a:chExt cx="6324600" cy="773668"/>
          </a:xfrm>
        </p:grpSpPr>
        <p:sp>
          <p:nvSpPr>
            <p:cNvPr id="131" name="Rectangle 130"/>
            <p:cNvSpPr/>
            <p:nvPr/>
          </p:nvSpPr>
          <p:spPr>
            <a:xfrm>
              <a:off x="1371600" y="2297668"/>
              <a:ext cx="6324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773528" y="1600200"/>
              <a:ext cx="2142442" cy="555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the genome</a:t>
              </a:r>
              <a:endParaRPr lang="en-US" u="sng" dirty="0"/>
            </a:p>
          </p:txBody>
        </p:sp>
      </p:grpSp>
      <p:cxnSp>
        <p:nvCxnSpPr>
          <p:cNvPr id="133" name="Straight Arrow Connector 132"/>
          <p:cNvCxnSpPr/>
          <p:nvPr/>
        </p:nvCxnSpPr>
        <p:spPr>
          <a:xfrm>
            <a:off x="7360381" y="2796120"/>
            <a:ext cx="34821" cy="2258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455122" y="3472746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enovo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ssembly</a:t>
            </a:r>
            <a:endParaRPr lang="en-US" dirty="0"/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4835808" y="2334838"/>
            <a:ext cx="954735" cy="713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869053" y="503718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scaffolding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Non-Serial Dynamic Programming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71800" y="2752628"/>
            <a:ext cx="892071" cy="1441521"/>
            <a:chOff x="4572000" y="6726635"/>
            <a:chExt cx="1225747" cy="2276631"/>
          </a:xfrm>
        </p:grpSpPr>
        <p:sp>
          <p:nvSpPr>
            <p:cNvPr id="78" name="Oval 77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/>
            <p:cNvCxnSpPr>
              <a:stCxn id="80" idx="3"/>
              <a:endCxn id="79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5"/>
              <a:endCxn id="79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8" idx="7"/>
              <a:endCxn id="81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1"/>
              <a:endCxn id="81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>
              <a:stCxn id="88" idx="3"/>
              <a:endCxn id="87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5"/>
              <a:endCxn id="87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6" idx="7"/>
              <a:endCxn id="89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8" idx="1"/>
              <a:endCxn id="89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0" idx="4"/>
              <a:endCxn id="88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6" idx="0"/>
              <a:endCxn id="78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9" idx="4"/>
              <a:endCxn id="89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76169" y="2728643"/>
            <a:ext cx="892071" cy="1441521"/>
            <a:chOff x="4572000" y="6726635"/>
            <a:chExt cx="1225747" cy="2276631"/>
          </a:xfrm>
        </p:grpSpPr>
        <p:sp>
          <p:nvSpPr>
            <p:cNvPr id="59" name="Oval 58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stCxn id="61" idx="3"/>
              <a:endCxn id="60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5"/>
              <a:endCxn id="60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9" idx="7"/>
              <a:endCxn id="62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1"/>
              <a:endCxn id="62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69" idx="3"/>
              <a:endCxn id="68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7" idx="5"/>
              <a:endCxn id="68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7" idx="7"/>
              <a:endCxn id="70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9" idx="1"/>
              <a:endCxn id="70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4"/>
              <a:endCxn id="69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0"/>
              <a:endCxn id="59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0" idx="4"/>
              <a:endCxn id="70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079154" y="2728643"/>
            <a:ext cx="892071" cy="1441521"/>
            <a:chOff x="4572000" y="6726635"/>
            <a:chExt cx="1225747" cy="2276631"/>
          </a:xfrm>
        </p:grpSpPr>
        <p:sp>
          <p:nvSpPr>
            <p:cNvPr id="40" name="Oval 39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2" idx="3"/>
              <a:endCxn id="41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0" idx="5"/>
              <a:endCxn id="41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7"/>
              <a:endCxn id="43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1"/>
              <a:endCxn id="43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50" idx="3"/>
              <a:endCxn id="49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5"/>
              <a:endCxn id="49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7"/>
              <a:endCxn id="51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51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4"/>
              <a:endCxn id="50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8" idx="0"/>
              <a:endCxn id="40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4"/>
              <a:endCxn id="51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3477072" y="2496777"/>
            <a:ext cx="1074849" cy="2847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3" idx="0"/>
          </p:cNvCxnSpPr>
          <p:nvPr/>
        </p:nvCxnSpPr>
        <p:spPr>
          <a:xfrm flipH="1" flipV="1">
            <a:off x="4559970" y="2457207"/>
            <a:ext cx="977047" cy="27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62" idx="0"/>
          </p:cNvCxnSpPr>
          <p:nvPr/>
        </p:nvCxnSpPr>
        <p:spPr>
          <a:xfrm flipH="1">
            <a:off x="4534032" y="2457207"/>
            <a:ext cx="25938" cy="27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58217" y="4382408"/>
            <a:ext cx="261975" cy="2279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455601" y="4183482"/>
            <a:ext cx="1033604" cy="198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9" idx="5"/>
            <a:endCxn id="35" idx="0"/>
          </p:cNvCxnSpPr>
          <p:nvPr/>
        </p:nvCxnSpPr>
        <p:spPr>
          <a:xfrm flipH="1">
            <a:off x="4489204" y="4136784"/>
            <a:ext cx="1110914" cy="2456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0"/>
            <a:endCxn id="68" idx="4"/>
          </p:cNvCxnSpPr>
          <p:nvPr/>
        </p:nvCxnSpPr>
        <p:spPr>
          <a:xfrm flipV="1">
            <a:off x="4489204" y="4170163"/>
            <a:ext cx="15308" cy="2122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531130" y="1852310"/>
            <a:ext cx="5265422" cy="2186290"/>
            <a:chOff x="3531130" y="1893898"/>
            <a:chExt cx="5265422" cy="2186290"/>
          </a:xfrm>
        </p:grpSpPr>
        <p:cxnSp>
          <p:nvCxnSpPr>
            <p:cNvPr id="4" name="Straight Arrow Connector 3"/>
            <p:cNvCxnSpPr>
              <a:endCxn id="81" idx="6"/>
            </p:cNvCxnSpPr>
            <p:nvPr/>
          </p:nvCxnSpPr>
          <p:spPr>
            <a:xfrm flipH="1">
              <a:off x="3560650" y="2353020"/>
              <a:ext cx="4877471" cy="5135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079689" y="189389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2-cut</a:t>
              </a:r>
              <a:endParaRPr lang="en-US" dirty="0"/>
            </a:p>
          </p:txBody>
        </p:sp>
        <p:cxnSp>
          <p:nvCxnSpPr>
            <p:cNvPr id="106" name="Straight Arrow Connector 105"/>
            <p:cNvCxnSpPr>
              <a:endCxn id="87" idx="6"/>
            </p:cNvCxnSpPr>
            <p:nvPr/>
          </p:nvCxnSpPr>
          <p:spPr>
            <a:xfrm flipH="1">
              <a:off x="3531130" y="2457207"/>
              <a:ext cx="4906991" cy="16229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Oval 108"/>
          <p:cNvSpPr/>
          <p:nvPr/>
        </p:nvSpPr>
        <p:spPr>
          <a:xfrm>
            <a:off x="4399521" y="2286000"/>
            <a:ext cx="261974" cy="2279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34" y="1524000"/>
            <a:ext cx="2364808" cy="3434373"/>
            <a:chOff x="181334" y="1524000"/>
            <a:chExt cx="2364808" cy="3434373"/>
          </a:xfrm>
        </p:grpSpPr>
        <p:grpSp>
          <p:nvGrpSpPr>
            <p:cNvPr id="113" name="Group 112"/>
            <p:cNvGrpSpPr/>
            <p:nvPr/>
          </p:nvGrpSpPr>
          <p:grpSpPr>
            <a:xfrm>
              <a:off x="511071" y="1688052"/>
              <a:ext cx="892071" cy="1441521"/>
              <a:chOff x="4572000" y="6726635"/>
              <a:chExt cx="1225747" cy="2276631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cxnSp>
            <p:nvCxnSpPr>
              <p:cNvPr id="118" name="Straight Connector 117"/>
              <p:cNvCxnSpPr>
                <a:stCxn id="116" idx="3"/>
                <a:endCxn id="11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4" idx="5"/>
                <a:endCxn id="11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4" idx="7"/>
                <a:endCxn id="11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6" idx="1"/>
                <a:endCxn id="11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6" name="Straight Connector 125"/>
              <p:cNvCxnSpPr>
                <a:stCxn id="124" idx="3"/>
                <a:endCxn id="12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2" idx="5"/>
                <a:endCxn id="12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2" idx="7"/>
                <a:endCxn id="12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4" idx="1"/>
                <a:endCxn id="12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16" idx="4"/>
                <a:endCxn id="12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2" idx="0"/>
                <a:endCxn id="11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15" idx="4"/>
                <a:endCxn id="12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1654071" y="1681773"/>
              <a:ext cx="892071" cy="1441521"/>
              <a:chOff x="4572000" y="6726635"/>
              <a:chExt cx="1225747" cy="2276631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cxnSp>
            <p:nvCxnSpPr>
              <p:cNvPr id="138" name="Straight Connector 137"/>
              <p:cNvCxnSpPr>
                <a:stCxn id="136" idx="3"/>
                <a:endCxn id="13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4" idx="5"/>
                <a:endCxn id="13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4" idx="7"/>
                <a:endCxn id="13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36" idx="1"/>
                <a:endCxn id="13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6" name="Straight Connector 145"/>
              <p:cNvCxnSpPr>
                <a:stCxn id="144" idx="3"/>
                <a:endCxn id="14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42" idx="5"/>
                <a:endCxn id="14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2" idx="7"/>
                <a:endCxn id="14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4" idx="1"/>
                <a:endCxn id="14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36" idx="4"/>
                <a:endCxn id="14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42" idx="0"/>
                <a:endCxn id="13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35" idx="4"/>
                <a:endCxn id="14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457200" y="3516852"/>
              <a:ext cx="892071" cy="1441521"/>
              <a:chOff x="4572000" y="6726635"/>
              <a:chExt cx="1225747" cy="2276631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cxnSp>
            <p:nvCxnSpPr>
              <p:cNvPr id="158" name="Straight Connector 157"/>
              <p:cNvCxnSpPr>
                <a:stCxn id="156" idx="3"/>
                <a:endCxn id="15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4" idx="5"/>
                <a:endCxn id="15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4" idx="7"/>
                <a:endCxn id="15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56" idx="1"/>
                <a:endCxn id="15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6" name="Straight Connector 165"/>
              <p:cNvCxnSpPr>
                <a:stCxn id="164" idx="3"/>
                <a:endCxn id="16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62" idx="5"/>
                <a:endCxn id="16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62" idx="7"/>
                <a:endCxn id="16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4" idx="1"/>
                <a:endCxn id="16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56" idx="4"/>
                <a:endCxn id="16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2" idx="0"/>
                <a:endCxn id="15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55" idx="4"/>
                <a:endCxn id="16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1600200" y="3510573"/>
              <a:ext cx="892071" cy="1441521"/>
              <a:chOff x="4572000" y="6726635"/>
              <a:chExt cx="1225747" cy="2276631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cxnSp>
            <p:nvCxnSpPr>
              <p:cNvPr id="178" name="Straight Connector 177"/>
              <p:cNvCxnSpPr>
                <a:stCxn id="176" idx="3"/>
                <a:endCxn id="17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stCxn id="174" idx="5"/>
                <a:endCxn id="17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74" idx="7"/>
                <a:endCxn id="17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6" idx="1"/>
                <a:endCxn id="17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6" name="Straight Connector 185"/>
              <p:cNvCxnSpPr>
                <a:stCxn id="184" idx="3"/>
                <a:endCxn id="18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2" idx="5"/>
                <a:endCxn id="18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stCxn id="182" idx="7"/>
                <a:endCxn id="18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4" idx="1"/>
                <a:endCxn id="18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76" idx="4"/>
                <a:endCxn id="18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82" idx="0"/>
                <a:endCxn id="17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75" idx="4"/>
                <a:endCxn id="18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8196" y="1524000"/>
                  <a:ext cx="595291" cy="462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96" y="1524000"/>
                  <a:ext cx="595291" cy="4626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62772" y="1524000"/>
                  <a:ext cx="5935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772" y="1524000"/>
                  <a:ext cx="59355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81334" y="3399028"/>
                  <a:ext cx="595291" cy="462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34" y="3399028"/>
                  <a:ext cx="595291" cy="4626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05401" y="3408662"/>
                  <a:ext cx="595291" cy="462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01" y="3408662"/>
                  <a:ext cx="595291" cy="4626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66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Non-Serial Dynamic Programming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76169" y="2728643"/>
            <a:ext cx="892071" cy="1441521"/>
            <a:chOff x="4572000" y="6726635"/>
            <a:chExt cx="1225747" cy="2276631"/>
          </a:xfrm>
        </p:grpSpPr>
        <p:sp>
          <p:nvSpPr>
            <p:cNvPr id="59" name="Oval 58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stCxn id="61" idx="3"/>
              <a:endCxn id="60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5"/>
              <a:endCxn id="60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9" idx="7"/>
              <a:endCxn id="62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1"/>
              <a:endCxn id="62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69" idx="3"/>
              <a:endCxn id="68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7" idx="5"/>
              <a:endCxn id="68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7" idx="7"/>
              <a:endCxn id="70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9" idx="1"/>
              <a:endCxn id="70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4"/>
              <a:endCxn id="69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0"/>
              <a:endCxn id="59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0" idx="4"/>
              <a:endCxn id="70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079154" y="2728643"/>
            <a:ext cx="892071" cy="1441521"/>
            <a:chOff x="4572000" y="6726635"/>
            <a:chExt cx="1225747" cy="2276631"/>
          </a:xfrm>
        </p:grpSpPr>
        <p:sp>
          <p:nvSpPr>
            <p:cNvPr id="40" name="Oval 39"/>
            <p:cNvSpPr/>
            <p:nvPr/>
          </p:nvSpPr>
          <p:spPr>
            <a:xfrm>
              <a:off x="4593035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001616" y="7445136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437782" y="7107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21143" y="6726635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2" idx="3"/>
              <a:endCxn id="41" idx="7"/>
            </p:cNvCxnSpPr>
            <p:nvPr/>
          </p:nvCxnSpPr>
          <p:spPr>
            <a:xfrm flipH="1">
              <a:off x="5308865" y="7414884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0" idx="5"/>
              <a:endCxn id="41" idx="1"/>
            </p:cNvCxnSpPr>
            <p:nvPr/>
          </p:nvCxnSpPr>
          <p:spPr>
            <a:xfrm>
              <a:off x="4900284" y="7414884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7"/>
              <a:endCxn id="43" idx="3"/>
            </p:cNvCxnSpPr>
            <p:nvPr/>
          </p:nvCxnSpPr>
          <p:spPr>
            <a:xfrm flipV="1">
              <a:off x="4900284" y="7033884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1"/>
              <a:endCxn id="43" idx="5"/>
            </p:cNvCxnSpPr>
            <p:nvPr/>
          </p:nvCxnSpPr>
          <p:spPr>
            <a:xfrm flipH="1" flipV="1">
              <a:off x="5328392" y="7033884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572000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980581" y="8643301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416747" y="8305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000108" y="7924800"/>
              <a:ext cx="359965" cy="3599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50" idx="3"/>
              <a:endCxn id="49" idx="7"/>
            </p:cNvCxnSpPr>
            <p:nvPr/>
          </p:nvCxnSpPr>
          <p:spPr>
            <a:xfrm flipH="1">
              <a:off x="5287830" y="8613049"/>
              <a:ext cx="181633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5"/>
              <a:endCxn id="49" idx="1"/>
            </p:cNvCxnSpPr>
            <p:nvPr/>
          </p:nvCxnSpPr>
          <p:spPr>
            <a:xfrm>
              <a:off x="4879249" y="8613049"/>
              <a:ext cx="154048" cy="829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7"/>
              <a:endCxn id="51" idx="3"/>
            </p:cNvCxnSpPr>
            <p:nvPr/>
          </p:nvCxnSpPr>
          <p:spPr>
            <a:xfrm flipV="1">
              <a:off x="4879249" y="8232049"/>
              <a:ext cx="173575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1"/>
              <a:endCxn id="51" idx="5"/>
            </p:cNvCxnSpPr>
            <p:nvPr/>
          </p:nvCxnSpPr>
          <p:spPr>
            <a:xfrm flipH="1" flipV="1">
              <a:off x="5307357" y="8232049"/>
              <a:ext cx="162106" cy="1264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4"/>
              <a:endCxn id="50" idx="0"/>
            </p:cNvCxnSpPr>
            <p:nvPr/>
          </p:nvCxnSpPr>
          <p:spPr>
            <a:xfrm flipH="1">
              <a:off x="5596730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8" idx="0"/>
              <a:endCxn id="40" idx="4"/>
            </p:cNvCxnSpPr>
            <p:nvPr/>
          </p:nvCxnSpPr>
          <p:spPr>
            <a:xfrm flipV="1">
              <a:off x="4751983" y="7467600"/>
              <a:ext cx="21035" cy="838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4"/>
              <a:endCxn id="51" idx="0"/>
            </p:cNvCxnSpPr>
            <p:nvPr/>
          </p:nvCxnSpPr>
          <p:spPr>
            <a:xfrm flipH="1">
              <a:off x="5180091" y="7805101"/>
              <a:ext cx="1508" cy="1196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3477072" y="2496777"/>
            <a:ext cx="1074849" cy="2847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3" idx="0"/>
          </p:cNvCxnSpPr>
          <p:nvPr/>
        </p:nvCxnSpPr>
        <p:spPr>
          <a:xfrm flipH="1" flipV="1">
            <a:off x="4559970" y="2457207"/>
            <a:ext cx="977047" cy="27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62" idx="0"/>
          </p:cNvCxnSpPr>
          <p:nvPr/>
        </p:nvCxnSpPr>
        <p:spPr>
          <a:xfrm flipH="1">
            <a:off x="4534032" y="2457207"/>
            <a:ext cx="25938" cy="2714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58217" y="4382408"/>
            <a:ext cx="261975" cy="2279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455601" y="4183482"/>
            <a:ext cx="1033604" cy="198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9" idx="5"/>
            <a:endCxn id="35" idx="0"/>
          </p:cNvCxnSpPr>
          <p:nvPr/>
        </p:nvCxnSpPr>
        <p:spPr>
          <a:xfrm flipH="1">
            <a:off x="4489204" y="4136784"/>
            <a:ext cx="1110914" cy="2456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0"/>
            <a:endCxn id="68" idx="4"/>
          </p:cNvCxnSpPr>
          <p:nvPr/>
        </p:nvCxnSpPr>
        <p:spPr>
          <a:xfrm flipV="1">
            <a:off x="4489204" y="4170163"/>
            <a:ext cx="15308" cy="2122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4399521" y="2286000"/>
            <a:ext cx="261974" cy="2279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34" y="1524000"/>
            <a:ext cx="2364808" cy="3434373"/>
            <a:chOff x="181334" y="1524000"/>
            <a:chExt cx="2364808" cy="3434373"/>
          </a:xfrm>
        </p:grpSpPr>
        <p:grpSp>
          <p:nvGrpSpPr>
            <p:cNvPr id="113" name="Group 112"/>
            <p:cNvGrpSpPr/>
            <p:nvPr/>
          </p:nvGrpSpPr>
          <p:grpSpPr>
            <a:xfrm>
              <a:off x="511071" y="1688052"/>
              <a:ext cx="892071" cy="1441521"/>
              <a:chOff x="4572000" y="6726635"/>
              <a:chExt cx="1225747" cy="2276631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cxnSp>
            <p:nvCxnSpPr>
              <p:cNvPr id="118" name="Straight Connector 117"/>
              <p:cNvCxnSpPr>
                <a:stCxn id="116" idx="3"/>
                <a:endCxn id="11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4" idx="5"/>
                <a:endCxn id="11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4" idx="7"/>
                <a:endCxn id="11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6" idx="1"/>
                <a:endCxn id="11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6" name="Straight Connector 125"/>
              <p:cNvCxnSpPr>
                <a:stCxn id="124" idx="3"/>
                <a:endCxn id="12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2" idx="5"/>
                <a:endCxn id="12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2" idx="7"/>
                <a:endCxn id="12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4" idx="1"/>
                <a:endCxn id="12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16" idx="4"/>
                <a:endCxn id="12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2" idx="0"/>
                <a:endCxn id="11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15" idx="4"/>
                <a:endCxn id="12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1654071" y="1681773"/>
              <a:ext cx="892071" cy="1441521"/>
              <a:chOff x="4572000" y="6726635"/>
              <a:chExt cx="1225747" cy="2276631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cxnSp>
            <p:nvCxnSpPr>
              <p:cNvPr id="138" name="Straight Connector 137"/>
              <p:cNvCxnSpPr>
                <a:stCxn id="136" idx="3"/>
                <a:endCxn id="13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4" idx="5"/>
                <a:endCxn id="13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4" idx="7"/>
                <a:endCxn id="13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36" idx="1"/>
                <a:endCxn id="13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6" name="Straight Connector 145"/>
              <p:cNvCxnSpPr>
                <a:stCxn id="144" idx="3"/>
                <a:endCxn id="14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42" idx="5"/>
                <a:endCxn id="14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2" idx="7"/>
                <a:endCxn id="14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4" idx="1"/>
                <a:endCxn id="14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36" idx="4"/>
                <a:endCxn id="14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42" idx="0"/>
                <a:endCxn id="13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35" idx="4"/>
                <a:endCxn id="14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457200" y="3516852"/>
              <a:ext cx="892071" cy="1441521"/>
              <a:chOff x="4572000" y="6726635"/>
              <a:chExt cx="1225747" cy="2276631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cxnSp>
            <p:nvCxnSpPr>
              <p:cNvPr id="158" name="Straight Connector 157"/>
              <p:cNvCxnSpPr>
                <a:stCxn id="156" idx="3"/>
                <a:endCxn id="15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4" idx="5"/>
                <a:endCxn id="15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4" idx="7"/>
                <a:endCxn id="15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56" idx="1"/>
                <a:endCxn id="15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6" name="Straight Connector 165"/>
              <p:cNvCxnSpPr>
                <a:stCxn id="164" idx="3"/>
                <a:endCxn id="16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62" idx="5"/>
                <a:endCxn id="16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62" idx="7"/>
                <a:endCxn id="16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4" idx="1"/>
                <a:endCxn id="16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56" idx="4"/>
                <a:endCxn id="16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2" idx="0"/>
                <a:endCxn id="15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55" idx="4"/>
                <a:endCxn id="16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1600200" y="3510573"/>
              <a:ext cx="892071" cy="1441521"/>
              <a:chOff x="4572000" y="6726635"/>
              <a:chExt cx="1225747" cy="2276631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593035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001616" y="7445136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437782" y="7107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021143" y="6726635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cxnSp>
            <p:nvCxnSpPr>
              <p:cNvPr id="178" name="Straight Connector 177"/>
              <p:cNvCxnSpPr>
                <a:stCxn id="176" idx="3"/>
                <a:endCxn id="175" idx="7"/>
              </p:cNvCxnSpPr>
              <p:nvPr/>
            </p:nvCxnSpPr>
            <p:spPr>
              <a:xfrm flipH="1">
                <a:off x="5308865" y="7414884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stCxn id="174" idx="5"/>
                <a:endCxn id="175" idx="1"/>
              </p:cNvCxnSpPr>
              <p:nvPr/>
            </p:nvCxnSpPr>
            <p:spPr>
              <a:xfrm>
                <a:off x="4900284" y="7414884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74" idx="7"/>
                <a:endCxn id="177" idx="3"/>
              </p:cNvCxnSpPr>
              <p:nvPr/>
            </p:nvCxnSpPr>
            <p:spPr>
              <a:xfrm flipV="1">
                <a:off x="4900284" y="7033884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6" idx="1"/>
                <a:endCxn id="177" idx="5"/>
              </p:cNvCxnSpPr>
              <p:nvPr/>
            </p:nvCxnSpPr>
            <p:spPr>
              <a:xfrm flipH="1" flipV="1">
                <a:off x="5328392" y="7033884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/>
              <p:cNvSpPr/>
              <p:nvPr/>
            </p:nvSpPr>
            <p:spPr>
              <a:xfrm>
                <a:off x="4572000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980581" y="8643301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416747" y="8305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000108" y="7924800"/>
                <a:ext cx="359965" cy="35996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6" name="Straight Connector 185"/>
              <p:cNvCxnSpPr>
                <a:stCxn id="184" idx="3"/>
                <a:endCxn id="183" idx="7"/>
              </p:cNvCxnSpPr>
              <p:nvPr/>
            </p:nvCxnSpPr>
            <p:spPr>
              <a:xfrm flipH="1">
                <a:off x="5287830" y="8613049"/>
                <a:ext cx="181633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2" idx="5"/>
                <a:endCxn id="183" idx="1"/>
              </p:cNvCxnSpPr>
              <p:nvPr/>
            </p:nvCxnSpPr>
            <p:spPr>
              <a:xfrm>
                <a:off x="4879249" y="8613049"/>
                <a:ext cx="154048" cy="829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stCxn id="182" idx="7"/>
                <a:endCxn id="185" idx="3"/>
              </p:cNvCxnSpPr>
              <p:nvPr/>
            </p:nvCxnSpPr>
            <p:spPr>
              <a:xfrm flipV="1">
                <a:off x="4879249" y="8232049"/>
                <a:ext cx="173575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4" idx="1"/>
                <a:endCxn id="185" idx="5"/>
              </p:cNvCxnSpPr>
              <p:nvPr/>
            </p:nvCxnSpPr>
            <p:spPr>
              <a:xfrm flipH="1" flipV="1">
                <a:off x="5307357" y="8232049"/>
                <a:ext cx="162106" cy="1264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76" idx="4"/>
                <a:endCxn id="184" idx="0"/>
              </p:cNvCxnSpPr>
              <p:nvPr/>
            </p:nvCxnSpPr>
            <p:spPr>
              <a:xfrm flipH="1">
                <a:off x="5596730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82" idx="0"/>
                <a:endCxn id="174" idx="4"/>
              </p:cNvCxnSpPr>
              <p:nvPr/>
            </p:nvCxnSpPr>
            <p:spPr>
              <a:xfrm flipV="1">
                <a:off x="4751983" y="7467600"/>
                <a:ext cx="21035" cy="8382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75" idx="4"/>
                <a:endCxn id="185" idx="0"/>
              </p:cNvCxnSpPr>
              <p:nvPr/>
            </p:nvCxnSpPr>
            <p:spPr>
              <a:xfrm flipH="1">
                <a:off x="5180091" y="7805101"/>
                <a:ext cx="1508" cy="1196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8196" y="1524000"/>
                  <a:ext cx="595291" cy="462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96" y="1524000"/>
                  <a:ext cx="595291" cy="4626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462772" y="1524000"/>
                  <a:ext cx="5935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772" y="1524000"/>
                  <a:ext cx="59355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81334" y="3399028"/>
                  <a:ext cx="595291" cy="462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34" y="3399028"/>
                  <a:ext cx="595291" cy="4626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405401" y="3408662"/>
                  <a:ext cx="595291" cy="462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401" y="3408662"/>
                  <a:ext cx="595291" cy="4626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676400" y="5172863"/>
            <a:ext cx="5604483" cy="1380337"/>
            <a:chOff x="1676400" y="5172863"/>
            <a:chExt cx="5604483" cy="1380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676400" y="5743170"/>
                  <a:ext cx="5604483" cy="810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dirty="0" smtClean="0"/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5743170"/>
                  <a:ext cx="5604483" cy="8100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7" name="TextBox 196"/>
            <p:cNvSpPr txBox="1"/>
            <p:nvPr/>
          </p:nvSpPr>
          <p:spPr>
            <a:xfrm>
              <a:off x="2098050" y="517286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Objective Modification: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2871193" y="2819400"/>
                <a:ext cx="595291" cy="462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193" y="2819400"/>
                <a:ext cx="595291" cy="4626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Straight Connector 201"/>
          <p:cNvCxnSpPr/>
          <p:nvPr/>
        </p:nvCxnSpPr>
        <p:spPr>
          <a:xfrm flipV="1">
            <a:off x="3433978" y="2809429"/>
            <a:ext cx="21471" cy="13815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2848180" y="3136317"/>
                <a:ext cx="593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80" y="3136317"/>
                <a:ext cx="59355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2838687" y="3441619"/>
                <a:ext cx="595291" cy="462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687" y="3441619"/>
                <a:ext cx="595291" cy="4626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2860158" y="3751846"/>
                <a:ext cx="595291" cy="462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58" y="3751846"/>
                <a:ext cx="595291" cy="4626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854915" y="2501024"/>
            <a:ext cx="773965" cy="1145260"/>
            <a:chOff x="4377722" y="3366929"/>
            <a:chExt cx="773965" cy="1145260"/>
          </a:xfrm>
        </p:grpSpPr>
        <p:cxnSp>
          <p:nvCxnSpPr>
            <p:cNvPr id="107" name="Straight Connector 106"/>
            <p:cNvCxnSpPr/>
            <p:nvPr/>
          </p:nvCxnSpPr>
          <p:spPr>
            <a:xfrm flipH="1">
              <a:off x="4785979" y="3366929"/>
              <a:ext cx="19876" cy="57911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377722" y="381350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377722" y="424711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4" name="Straight Connector 123"/>
            <p:cNvCxnSpPr>
              <a:stCxn id="122" idx="4"/>
              <a:endCxn id="123" idx="0"/>
            </p:cNvCxnSpPr>
            <p:nvPr/>
          </p:nvCxnSpPr>
          <p:spPr>
            <a:xfrm>
              <a:off x="4530063" y="4078585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4847006" y="381350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4847006" y="424711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7" name="Straight Connector 126"/>
            <p:cNvCxnSpPr>
              <a:stCxn id="125" idx="4"/>
              <a:endCxn id="126" idx="0"/>
            </p:cNvCxnSpPr>
            <p:nvPr/>
          </p:nvCxnSpPr>
          <p:spPr>
            <a:xfrm>
              <a:off x="4999347" y="4078585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2" idx="6"/>
              <a:endCxn id="125" idx="2"/>
            </p:cNvCxnSpPr>
            <p:nvPr/>
          </p:nvCxnSpPr>
          <p:spPr>
            <a:xfrm>
              <a:off x="4682403" y="3946046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3" idx="6"/>
              <a:endCxn id="126" idx="2"/>
            </p:cNvCxnSpPr>
            <p:nvPr/>
          </p:nvCxnSpPr>
          <p:spPr>
            <a:xfrm>
              <a:off x="4682403" y="4379650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SPQR-tree Based Implementation</a:t>
            </a:r>
            <a:endParaRPr lang="en-US" dirty="0"/>
          </a:p>
        </p:txBody>
      </p:sp>
      <p:grpSp>
        <p:nvGrpSpPr>
          <p:cNvPr id="206" name="Group 205"/>
          <p:cNvGrpSpPr/>
          <p:nvPr/>
        </p:nvGrpSpPr>
        <p:grpSpPr>
          <a:xfrm>
            <a:off x="3130708" y="2105895"/>
            <a:ext cx="304681" cy="698682"/>
            <a:chOff x="4653515" y="2971800"/>
            <a:chExt cx="304681" cy="698682"/>
          </a:xfrm>
        </p:grpSpPr>
        <p:cxnSp>
          <p:nvCxnSpPr>
            <p:cNvPr id="105" name="Straight Connector 104"/>
            <p:cNvCxnSpPr>
              <a:stCxn id="109" idx="4"/>
              <a:endCxn id="113" idx="0"/>
            </p:cNvCxnSpPr>
            <p:nvPr/>
          </p:nvCxnSpPr>
          <p:spPr>
            <a:xfrm>
              <a:off x="4805856" y="3236879"/>
              <a:ext cx="0" cy="1685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4653515" y="297180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4653515" y="3405403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71482" y="2431223"/>
            <a:ext cx="1934912" cy="1215061"/>
            <a:chOff x="2894289" y="3297128"/>
            <a:chExt cx="1934912" cy="1215061"/>
          </a:xfrm>
        </p:grpSpPr>
        <p:sp>
          <p:nvSpPr>
            <p:cNvPr id="114" name="Oval 113"/>
            <p:cNvSpPr/>
            <p:nvPr/>
          </p:nvSpPr>
          <p:spPr>
            <a:xfrm>
              <a:off x="2894289" y="381350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4289" y="424711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6" name="Straight Connector 115"/>
            <p:cNvCxnSpPr>
              <a:stCxn id="114" idx="4"/>
              <a:endCxn id="115" idx="0"/>
            </p:cNvCxnSpPr>
            <p:nvPr/>
          </p:nvCxnSpPr>
          <p:spPr>
            <a:xfrm>
              <a:off x="3046630" y="4078585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3363573" y="381350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363573" y="424711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9" name="Straight Connector 118"/>
            <p:cNvCxnSpPr>
              <a:stCxn id="117" idx="4"/>
              <a:endCxn id="118" idx="0"/>
            </p:cNvCxnSpPr>
            <p:nvPr/>
          </p:nvCxnSpPr>
          <p:spPr>
            <a:xfrm>
              <a:off x="3515914" y="4078585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4" idx="6"/>
              <a:endCxn id="117" idx="2"/>
            </p:cNvCxnSpPr>
            <p:nvPr/>
          </p:nvCxnSpPr>
          <p:spPr>
            <a:xfrm>
              <a:off x="3198970" y="3946046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5" idx="6"/>
              <a:endCxn id="118" idx="2"/>
            </p:cNvCxnSpPr>
            <p:nvPr/>
          </p:nvCxnSpPr>
          <p:spPr>
            <a:xfrm>
              <a:off x="3198970" y="4379650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>
              <a:off x="3281272" y="3297128"/>
              <a:ext cx="1547929" cy="63311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83049" y="2446713"/>
            <a:ext cx="1958258" cy="1199571"/>
            <a:chOff x="4805856" y="3312618"/>
            <a:chExt cx="1958258" cy="1199571"/>
          </a:xfrm>
        </p:grpSpPr>
        <p:sp>
          <p:nvSpPr>
            <p:cNvPr id="130" name="Oval 129"/>
            <p:cNvSpPr/>
            <p:nvPr/>
          </p:nvSpPr>
          <p:spPr>
            <a:xfrm>
              <a:off x="5990149" y="381350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990149" y="424711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Connector 131"/>
            <p:cNvCxnSpPr>
              <a:stCxn id="130" idx="4"/>
              <a:endCxn id="131" idx="0"/>
            </p:cNvCxnSpPr>
            <p:nvPr/>
          </p:nvCxnSpPr>
          <p:spPr>
            <a:xfrm>
              <a:off x="6142490" y="4078585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6459433" y="381350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459433" y="4247110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/>
            <p:cNvCxnSpPr>
              <a:stCxn id="133" idx="4"/>
              <a:endCxn id="134" idx="0"/>
            </p:cNvCxnSpPr>
            <p:nvPr/>
          </p:nvCxnSpPr>
          <p:spPr>
            <a:xfrm>
              <a:off x="6611774" y="4078585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6377132" y="3925734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6312635" y="4374644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805856" y="3312618"/>
              <a:ext cx="1583539" cy="6176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66800" y="3513745"/>
            <a:ext cx="1401132" cy="1505628"/>
            <a:chOff x="2589607" y="4379650"/>
            <a:chExt cx="1401132" cy="1505628"/>
          </a:xfrm>
        </p:grpSpPr>
        <p:sp>
          <p:nvSpPr>
            <p:cNvPr id="138" name="Oval 137"/>
            <p:cNvSpPr/>
            <p:nvPr/>
          </p:nvSpPr>
          <p:spPr>
            <a:xfrm>
              <a:off x="2894289" y="4910465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2894289" y="5344069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8" idx="4"/>
              <a:endCxn id="139" idx="0"/>
            </p:cNvCxnSpPr>
            <p:nvPr/>
          </p:nvCxnSpPr>
          <p:spPr>
            <a:xfrm>
              <a:off x="3046630" y="5175544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3363573" y="4910465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363573" y="5344069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3" name="Straight Connector 142"/>
            <p:cNvCxnSpPr>
              <a:stCxn id="141" idx="4"/>
              <a:endCxn id="142" idx="0"/>
            </p:cNvCxnSpPr>
            <p:nvPr/>
          </p:nvCxnSpPr>
          <p:spPr>
            <a:xfrm>
              <a:off x="3515914" y="5175544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8" idx="6"/>
              <a:endCxn id="141" idx="2"/>
            </p:cNvCxnSpPr>
            <p:nvPr/>
          </p:nvCxnSpPr>
          <p:spPr>
            <a:xfrm>
              <a:off x="3198970" y="5043005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9" idx="6"/>
              <a:endCxn id="142" idx="2"/>
            </p:cNvCxnSpPr>
            <p:nvPr/>
          </p:nvCxnSpPr>
          <p:spPr>
            <a:xfrm>
              <a:off x="3198970" y="5476608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2589608" y="464538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2589607" y="5609147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8" name="Straight Connector 147"/>
            <p:cNvCxnSpPr>
              <a:stCxn id="146" idx="4"/>
              <a:endCxn id="147" idx="0"/>
            </p:cNvCxnSpPr>
            <p:nvPr/>
          </p:nvCxnSpPr>
          <p:spPr>
            <a:xfrm flipH="1">
              <a:off x="2741948" y="4910465"/>
              <a:ext cx="1" cy="6986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3686058" y="464538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686058" y="5620199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1" name="Straight Connector 150"/>
            <p:cNvCxnSpPr>
              <a:stCxn id="149" idx="4"/>
              <a:endCxn id="150" idx="0"/>
            </p:cNvCxnSpPr>
            <p:nvPr/>
          </p:nvCxnSpPr>
          <p:spPr>
            <a:xfrm>
              <a:off x="3838399" y="4910464"/>
              <a:ext cx="0" cy="70973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6" idx="6"/>
              <a:endCxn id="149" idx="2"/>
            </p:cNvCxnSpPr>
            <p:nvPr/>
          </p:nvCxnSpPr>
          <p:spPr>
            <a:xfrm flipV="1">
              <a:off x="2894289" y="4777926"/>
              <a:ext cx="79177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7" idx="6"/>
              <a:endCxn id="150" idx="2"/>
            </p:cNvCxnSpPr>
            <p:nvPr/>
          </p:nvCxnSpPr>
          <p:spPr>
            <a:xfrm>
              <a:off x="2894288" y="5741687"/>
              <a:ext cx="791770" cy="110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9" idx="3"/>
              <a:endCxn id="141" idx="7"/>
            </p:cNvCxnSpPr>
            <p:nvPr/>
          </p:nvCxnSpPr>
          <p:spPr>
            <a:xfrm flipH="1">
              <a:off x="3623634" y="4871644"/>
              <a:ext cx="107044" cy="77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6" idx="5"/>
              <a:endCxn id="138" idx="1"/>
            </p:cNvCxnSpPr>
            <p:nvPr/>
          </p:nvCxnSpPr>
          <p:spPr>
            <a:xfrm>
              <a:off x="2849669" y="4871645"/>
              <a:ext cx="89240" cy="776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7" idx="7"/>
              <a:endCxn id="139" idx="3"/>
            </p:cNvCxnSpPr>
            <p:nvPr/>
          </p:nvCxnSpPr>
          <p:spPr>
            <a:xfrm flipV="1">
              <a:off x="2849668" y="5570327"/>
              <a:ext cx="89240" cy="776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50" idx="1"/>
              <a:endCxn id="142" idx="5"/>
            </p:cNvCxnSpPr>
            <p:nvPr/>
          </p:nvCxnSpPr>
          <p:spPr>
            <a:xfrm flipH="1" flipV="1">
              <a:off x="3623634" y="5570327"/>
              <a:ext cx="107044" cy="8869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281271" y="4379650"/>
              <a:ext cx="8902" cy="3982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614730" y="3508739"/>
            <a:ext cx="1401133" cy="1520461"/>
            <a:chOff x="4137537" y="4374644"/>
            <a:chExt cx="1401133" cy="1520461"/>
          </a:xfrm>
        </p:grpSpPr>
        <p:sp>
          <p:nvSpPr>
            <p:cNvPr id="158" name="Oval 157"/>
            <p:cNvSpPr/>
            <p:nvPr/>
          </p:nvSpPr>
          <p:spPr>
            <a:xfrm>
              <a:off x="4442219" y="4920292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4442219" y="535389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Connector 159"/>
            <p:cNvCxnSpPr>
              <a:stCxn id="158" idx="4"/>
              <a:endCxn id="159" idx="0"/>
            </p:cNvCxnSpPr>
            <p:nvPr/>
          </p:nvCxnSpPr>
          <p:spPr>
            <a:xfrm>
              <a:off x="4594560" y="5185371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4911503" y="4920292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4911503" y="535389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3" name="Straight Connector 162"/>
            <p:cNvCxnSpPr>
              <a:stCxn id="161" idx="4"/>
              <a:endCxn id="162" idx="0"/>
            </p:cNvCxnSpPr>
            <p:nvPr/>
          </p:nvCxnSpPr>
          <p:spPr>
            <a:xfrm>
              <a:off x="5063844" y="5185371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8" idx="6"/>
              <a:endCxn id="161" idx="2"/>
            </p:cNvCxnSpPr>
            <p:nvPr/>
          </p:nvCxnSpPr>
          <p:spPr>
            <a:xfrm>
              <a:off x="4746900" y="5052832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9" idx="6"/>
              <a:endCxn id="162" idx="2"/>
            </p:cNvCxnSpPr>
            <p:nvPr/>
          </p:nvCxnSpPr>
          <p:spPr>
            <a:xfrm>
              <a:off x="4746900" y="5486435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4137538" y="4655214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4137537" y="5618974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8" name="Straight Connector 167"/>
            <p:cNvCxnSpPr>
              <a:stCxn id="166" idx="4"/>
              <a:endCxn id="167" idx="0"/>
            </p:cNvCxnSpPr>
            <p:nvPr/>
          </p:nvCxnSpPr>
          <p:spPr>
            <a:xfrm flipH="1">
              <a:off x="4289878" y="4920292"/>
              <a:ext cx="1" cy="6986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/>
            <p:cNvSpPr/>
            <p:nvPr/>
          </p:nvSpPr>
          <p:spPr>
            <a:xfrm>
              <a:off x="5233989" y="4655213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5233989" y="563002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1" name="Straight Connector 170"/>
            <p:cNvCxnSpPr>
              <a:stCxn id="169" idx="4"/>
              <a:endCxn id="170" idx="0"/>
            </p:cNvCxnSpPr>
            <p:nvPr/>
          </p:nvCxnSpPr>
          <p:spPr>
            <a:xfrm>
              <a:off x="5386330" y="4920292"/>
              <a:ext cx="0" cy="70973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6" idx="6"/>
              <a:endCxn id="169" idx="2"/>
            </p:cNvCxnSpPr>
            <p:nvPr/>
          </p:nvCxnSpPr>
          <p:spPr>
            <a:xfrm flipV="1">
              <a:off x="4442219" y="4787753"/>
              <a:ext cx="79177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7" idx="6"/>
              <a:endCxn id="170" idx="2"/>
            </p:cNvCxnSpPr>
            <p:nvPr/>
          </p:nvCxnSpPr>
          <p:spPr>
            <a:xfrm>
              <a:off x="4442218" y="5751514"/>
              <a:ext cx="791770" cy="110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69" idx="3"/>
              <a:endCxn id="161" idx="7"/>
            </p:cNvCxnSpPr>
            <p:nvPr/>
          </p:nvCxnSpPr>
          <p:spPr>
            <a:xfrm flipH="1">
              <a:off x="5171564" y="4881472"/>
              <a:ext cx="107044" cy="77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6" idx="5"/>
              <a:endCxn id="158" idx="1"/>
            </p:cNvCxnSpPr>
            <p:nvPr/>
          </p:nvCxnSpPr>
          <p:spPr>
            <a:xfrm>
              <a:off x="4397599" y="4881472"/>
              <a:ext cx="89240" cy="776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7" idx="7"/>
              <a:endCxn id="159" idx="3"/>
            </p:cNvCxnSpPr>
            <p:nvPr/>
          </p:nvCxnSpPr>
          <p:spPr>
            <a:xfrm flipV="1">
              <a:off x="4397599" y="5580154"/>
              <a:ext cx="89240" cy="776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0" idx="1"/>
              <a:endCxn id="162" idx="5"/>
            </p:cNvCxnSpPr>
            <p:nvPr/>
          </p:nvCxnSpPr>
          <p:spPr>
            <a:xfrm flipH="1" flipV="1">
              <a:off x="5171564" y="5580154"/>
              <a:ext cx="107044" cy="8869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755803" y="4374644"/>
              <a:ext cx="8902" cy="3982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62661" y="3503261"/>
            <a:ext cx="1401132" cy="1525939"/>
            <a:chOff x="5685468" y="4369166"/>
            <a:chExt cx="1401132" cy="1525939"/>
          </a:xfrm>
        </p:grpSpPr>
        <p:sp>
          <p:nvSpPr>
            <p:cNvPr id="178" name="Oval 177"/>
            <p:cNvSpPr/>
            <p:nvPr/>
          </p:nvSpPr>
          <p:spPr>
            <a:xfrm>
              <a:off x="5990149" y="4920292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>
              <a:off x="5990149" y="535389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0" name="Straight Connector 179"/>
            <p:cNvCxnSpPr>
              <a:stCxn id="178" idx="4"/>
              <a:endCxn id="179" idx="0"/>
            </p:cNvCxnSpPr>
            <p:nvPr/>
          </p:nvCxnSpPr>
          <p:spPr>
            <a:xfrm>
              <a:off x="6142490" y="5185371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6459433" y="4920292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6459433" y="535389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3" name="Straight Connector 182"/>
            <p:cNvCxnSpPr>
              <a:stCxn id="181" idx="4"/>
              <a:endCxn id="182" idx="0"/>
            </p:cNvCxnSpPr>
            <p:nvPr/>
          </p:nvCxnSpPr>
          <p:spPr>
            <a:xfrm>
              <a:off x="6611774" y="5185371"/>
              <a:ext cx="0" cy="1685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8" idx="6"/>
              <a:endCxn id="181" idx="2"/>
            </p:cNvCxnSpPr>
            <p:nvPr/>
          </p:nvCxnSpPr>
          <p:spPr>
            <a:xfrm>
              <a:off x="6294830" y="5052832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9" idx="6"/>
              <a:endCxn id="182" idx="2"/>
            </p:cNvCxnSpPr>
            <p:nvPr/>
          </p:nvCxnSpPr>
          <p:spPr>
            <a:xfrm>
              <a:off x="6294830" y="5486435"/>
              <a:ext cx="16460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5685468" y="4655214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5685468" y="5618974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8" name="Straight Connector 187"/>
            <p:cNvCxnSpPr>
              <a:stCxn id="186" idx="4"/>
              <a:endCxn id="187" idx="0"/>
            </p:cNvCxnSpPr>
            <p:nvPr/>
          </p:nvCxnSpPr>
          <p:spPr>
            <a:xfrm flipH="1">
              <a:off x="5837808" y="4920292"/>
              <a:ext cx="1" cy="6986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6781919" y="4655213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6781919" y="5630026"/>
              <a:ext cx="304681" cy="2650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1" name="Straight Connector 190"/>
            <p:cNvCxnSpPr>
              <a:stCxn id="189" idx="4"/>
              <a:endCxn id="190" idx="0"/>
            </p:cNvCxnSpPr>
            <p:nvPr/>
          </p:nvCxnSpPr>
          <p:spPr>
            <a:xfrm>
              <a:off x="6934260" y="4920292"/>
              <a:ext cx="0" cy="70973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6" idx="6"/>
              <a:endCxn id="189" idx="2"/>
            </p:cNvCxnSpPr>
            <p:nvPr/>
          </p:nvCxnSpPr>
          <p:spPr>
            <a:xfrm flipV="1">
              <a:off x="5990149" y="4787753"/>
              <a:ext cx="79177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7" idx="6"/>
              <a:endCxn id="190" idx="2"/>
            </p:cNvCxnSpPr>
            <p:nvPr/>
          </p:nvCxnSpPr>
          <p:spPr>
            <a:xfrm>
              <a:off x="5990149" y="5751514"/>
              <a:ext cx="791770" cy="110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9" idx="3"/>
              <a:endCxn id="181" idx="7"/>
            </p:cNvCxnSpPr>
            <p:nvPr/>
          </p:nvCxnSpPr>
          <p:spPr>
            <a:xfrm flipH="1">
              <a:off x="6719495" y="4881472"/>
              <a:ext cx="107044" cy="77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86" idx="5"/>
              <a:endCxn id="178" idx="1"/>
            </p:cNvCxnSpPr>
            <p:nvPr/>
          </p:nvCxnSpPr>
          <p:spPr>
            <a:xfrm>
              <a:off x="5945530" y="4881472"/>
              <a:ext cx="89240" cy="776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7" idx="7"/>
              <a:endCxn id="179" idx="3"/>
            </p:cNvCxnSpPr>
            <p:nvPr/>
          </p:nvCxnSpPr>
          <p:spPr>
            <a:xfrm flipV="1">
              <a:off x="5945529" y="5580154"/>
              <a:ext cx="89240" cy="776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0" idx="1"/>
              <a:endCxn id="182" idx="5"/>
            </p:cNvCxnSpPr>
            <p:nvPr/>
          </p:nvCxnSpPr>
          <p:spPr>
            <a:xfrm flipH="1" flipV="1">
              <a:off x="6719495" y="5580154"/>
              <a:ext cx="107044" cy="8869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6377132" y="4369166"/>
              <a:ext cx="8902" cy="3982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791200" y="2715495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SPQR-tree efficiently finds 2 cuts (</a:t>
            </a:r>
            <a:r>
              <a:rPr lang="en-US" sz="2000" dirty="0" err="1" smtClean="0"/>
              <a:t>Tarjan</a:t>
            </a:r>
            <a:r>
              <a:rPr lang="en-US" sz="2000" dirty="0" smtClean="0"/>
              <a:t>, 73)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DFS of SPQR-tree is used to schedule elimination order for NSDP</a:t>
            </a:r>
          </a:p>
        </p:txBody>
      </p:sp>
    </p:spTree>
    <p:extLst>
      <p:ext uri="{BB962C8B-B14F-4D97-AF65-F5344CB8AC3E}">
        <p14:creationId xmlns:p14="http://schemas.microsoft.com/office/powerpoint/2010/main" val="19267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 ILP Solution</a:t>
            </a:r>
            <a:endParaRPr lang="en-US" dirty="0"/>
          </a:p>
        </p:txBody>
      </p:sp>
      <p:sp>
        <p:nvSpPr>
          <p:cNvPr id="78" name="Content Placeholder 77"/>
          <p:cNvSpPr>
            <a:spLocks noGrp="1"/>
          </p:cNvSpPr>
          <p:nvPr>
            <p:ph sz="half" idx="1"/>
          </p:nvPr>
        </p:nvSpPr>
        <p:spPr>
          <a:xfrm>
            <a:off x="301752" y="4267200"/>
            <a:ext cx="4038600" cy="1789103"/>
          </a:xfrm>
        </p:spPr>
        <p:txBody>
          <a:bodyPr>
            <a:normAutofit/>
          </a:bodyPr>
          <a:lstStyle/>
          <a:p>
            <a:r>
              <a:rPr lang="en-US" dirty="0" smtClean="0"/>
              <a:t>May have cycles</a:t>
            </a:r>
          </a:p>
          <a:p>
            <a:r>
              <a:rPr lang="en-US" dirty="0" smtClean="0"/>
              <a:t>Not a total ordering for each connected components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7150" y="1655368"/>
            <a:ext cx="2841939" cy="2212775"/>
            <a:chOff x="5463861" y="3962400"/>
            <a:chExt cx="2841939" cy="221277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765903" y="4674353"/>
              <a:ext cx="543283" cy="562256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504308" y="4593531"/>
              <a:ext cx="757378" cy="300178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38" idx="1"/>
            </p:cNvCxnSpPr>
            <p:nvPr/>
          </p:nvCxnSpPr>
          <p:spPr>
            <a:xfrm>
              <a:off x="7610058" y="5030035"/>
              <a:ext cx="388493" cy="119150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99381" y="4974531"/>
              <a:ext cx="1427203" cy="342900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299786" y="4974531"/>
              <a:ext cx="157022" cy="691255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758766" y="5860908"/>
              <a:ext cx="460198" cy="109678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463861" y="518586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201416" y="4343400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421681" y="5815210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234103" y="4812604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945835" y="5096469"/>
              <a:ext cx="359965" cy="3599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198314" y="5650904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89320" y="3962400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ILP Solution</a:t>
              </a:r>
              <a:endParaRPr lang="en-US" u="sng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10200" y="1447800"/>
            <a:ext cx="2935937" cy="3067110"/>
            <a:chOff x="5410200" y="1447800"/>
            <a:chExt cx="2935937" cy="3067110"/>
          </a:xfrm>
        </p:grpSpPr>
        <p:sp>
          <p:nvSpPr>
            <p:cNvPr id="33" name="TextBox 32"/>
            <p:cNvSpPr txBox="1"/>
            <p:nvPr/>
          </p:nvSpPr>
          <p:spPr>
            <a:xfrm>
              <a:off x="5410200" y="1447800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outgoing</a:t>
              </a:r>
              <a:endParaRPr lang="en-US" sz="2000" u="sng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95474" y="1466910"/>
              <a:ext cx="1250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incoming</a:t>
              </a:r>
              <a:endParaRPr lang="en-US" sz="2000" u="sng" dirty="0"/>
            </a:p>
          </p:txBody>
        </p:sp>
        <p:cxnSp>
          <p:nvCxnSpPr>
            <p:cNvPr id="41" name="Straight Connector 40"/>
            <p:cNvCxnSpPr>
              <a:endCxn id="49" idx="2"/>
            </p:cNvCxnSpPr>
            <p:nvPr/>
          </p:nvCxnSpPr>
          <p:spPr>
            <a:xfrm>
              <a:off x="6155082" y="2031695"/>
              <a:ext cx="1337470" cy="474433"/>
            </a:xfrm>
            <a:prstGeom prst="line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795116" y="1835806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795117" y="23261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795117" y="27833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795117" y="32405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795117" y="36977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795117" y="41549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492551" y="1835806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492552" y="23261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492552" y="27833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492552" y="32405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492552" y="36977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492552" y="4154945"/>
              <a:ext cx="359965" cy="3599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42" idx="6"/>
              <a:endCxn id="51" idx="2"/>
            </p:cNvCxnSpPr>
            <p:nvPr/>
          </p:nvCxnSpPr>
          <p:spPr>
            <a:xfrm>
              <a:off x="6155081" y="2015789"/>
              <a:ext cx="1337471" cy="1404739"/>
            </a:xfrm>
            <a:prstGeom prst="line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155082" y="2490452"/>
              <a:ext cx="1337469" cy="930076"/>
            </a:xfrm>
            <a:prstGeom prst="line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155082" y="2947651"/>
              <a:ext cx="1337469" cy="930076"/>
            </a:xfrm>
            <a:prstGeom prst="line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133254" y="3404851"/>
              <a:ext cx="1337469" cy="472876"/>
            </a:xfrm>
            <a:prstGeom prst="line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145954" y="3862051"/>
              <a:ext cx="1337469" cy="472876"/>
            </a:xfrm>
            <a:prstGeom prst="line">
              <a:avLst/>
            </a:prstGeom>
            <a:ln w="4445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77"/>
          <p:cNvSpPr>
            <a:spLocks noGrp="1"/>
          </p:cNvSpPr>
          <p:nvPr>
            <p:ph sz="half" idx="1"/>
          </p:nvPr>
        </p:nvSpPr>
        <p:spPr>
          <a:xfrm>
            <a:off x="4876800" y="4751983"/>
            <a:ext cx="4038600" cy="18012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ipartite matching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Max weight</a:t>
            </a:r>
          </a:p>
          <a:p>
            <a:pPr lvl="1"/>
            <a:r>
              <a:rPr lang="en-US" dirty="0" smtClean="0"/>
              <a:t>Max cardinality</a:t>
            </a:r>
          </a:p>
          <a:p>
            <a:pPr lvl="1"/>
            <a:r>
              <a:rPr lang="en-US" dirty="0" smtClean="0"/>
              <a:t>Max cardinality / Max weight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8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GAGE Framework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2316106"/>
              </p:ext>
            </p:extLst>
          </p:nvPr>
        </p:nvGraphicFramePr>
        <p:xfrm>
          <a:off x="301625" y="1793240"/>
          <a:ext cx="850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reads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Staphlococcus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Aureus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3,494,070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Rhodobacter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sphaeorides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2,050,868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Chr14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22,669,408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01752" y="3505200"/>
            <a:ext cx="8503920" cy="2746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Assembled using:</a:t>
            </a:r>
          </a:p>
          <a:p>
            <a:pPr lvl="1"/>
            <a:r>
              <a:rPr lang="en-US" dirty="0" err="1" smtClean="0"/>
              <a:t>ABySS</a:t>
            </a:r>
            <a:r>
              <a:rPr lang="en-US" dirty="0" smtClean="0"/>
              <a:t>, </a:t>
            </a:r>
            <a:r>
              <a:rPr lang="en-US" dirty="0" err="1" smtClean="0"/>
              <a:t>Allpaths</a:t>
            </a:r>
            <a:r>
              <a:rPr lang="en-US" dirty="0" smtClean="0"/>
              <a:t>-LG, Bambus2, CABOG, MSR-CA, SGA, </a:t>
            </a:r>
            <a:r>
              <a:rPr lang="en-US" dirty="0" err="1" smtClean="0"/>
              <a:t>SOAPdenovo</a:t>
            </a:r>
            <a:r>
              <a:rPr lang="en-US" dirty="0" smtClean="0"/>
              <a:t>, Velvet</a:t>
            </a:r>
          </a:p>
          <a:p>
            <a:r>
              <a:rPr lang="en-US" dirty="0" err="1" smtClean="0"/>
              <a:t>Scaffolded</a:t>
            </a:r>
            <a:r>
              <a:rPr lang="en-US" dirty="0" smtClean="0"/>
              <a:t> using:</a:t>
            </a:r>
          </a:p>
          <a:p>
            <a:pPr lvl="1"/>
            <a:r>
              <a:rPr lang="en-US" dirty="0"/>
              <a:t>SILP (our method</a:t>
            </a:r>
            <a:r>
              <a:rPr lang="en-US" dirty="0" smtClean="0"/>
              <a:t>), Opera, MIP, Bambus2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Metrics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PN50</a:t>
                </a:r>
              </a:p>
              <a:p>
                <a:pPr lvl="1"/>
                <a:r>
                  <a:rPr lang="en-US" dirty="0" smtClean="0"/>
                  <a:t>Break scaffold at incorrect edges, then find N50</a:t>
                </a:r>
              </a:p>
              <a:p>
                <a:pPr lvl="1"/>
                <a:r>
                  <a:rPr lang="en-US" dirty="0" smtClean="0"/>
                  <a:t>Size of </a:t>
                </a:r>
                <a:r>
                  <a:rPr lang="en-US" dirty="0" err="1" smtClean="0"/>
                  <a:t>contig</a:t>
                </a:r>
                <a:r>
                  <a:rPr lang="en-US" dirty="0" smtClean="0"/>
                  <a:t> where 50% of the </a:t>
                </a:r>
                <a:r>
                  <a:rPr lang="en-US" dirty="0" err="1" smtClean="0"/>
                  <a:t>contigs</a:t>
                </a:r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this size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Binary Classification</a:t>
                </a:r>
              </a:p>
              <a:p>
                <a:pPr lvl="1"/>
                <a:r>
                  <a:rPr lang="en-US" dirty="0" smtClean="0"/>
                  <a:t>Given n </a:t>
                </a:r>
                <a:r>
                  <a:rPr lang="en-US" dirty="0" err="1" smtClean="0"/>
                  <a:t>contigs</a:t>
                </a:r>
                <a:r>
                  <a:rPr lang="en-US" dirty="0" smtClean="0"/>
                  <a:t> in a scaffold</a:t>
                </a:r>
              </a:p>
              <a:p>
                <a:pPr lvl="1"/>
                <a:r>
                  <a:rPr lang="en-US" dirty="0" smtClean="0"/>
                  <a:t>How many of n-1 adjacencies can you predict</a:t>
                </a:r>
              </a:p>
              <a:p>
                <a:pPr lvl="2"/>
                <a:r>
                  <a:rPr lang="en-US" dirty="0" smtClean="0"/>
                  <a:t>PPV</a:t>
                </a:r>
              </a:p>
              <a:p>
                <a:pPr lvl="2"/>
                <a:r>
                  <a:rPr lang="en-US" dirty="0" smtClean="0"/>
                  <a:t>Sensitivity</a:t>
                </a:r>
              </a:p>
              <a:p>
                <a:pPr lvl="2"/>
                <a:r>
                  <a:rPr lang="en-US" dirty="0" smtClean="0"/>
                  <a:t>MCC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6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142769"/>
              </p:ext>
            </p:extLst>
          </p:nvPr>
        </p:nvGraphicFramePr>
        <p:xfrm>
          <a:off x="381000" y="16764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931357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4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8909"/>
              </p:ext>
            </p:extLst>
          </p:nvPr>
        </p:nvGraphicFramePr>
        <p:xfrm>
          <a:off x="533400" y="16002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7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80716"/>
              </p:ext>
            </p:extLst>
          </p:nvPr>
        </p:nvGraphicFramePr>
        <p:xfrm>
          <a:off x="457200" y="16002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96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Scaffolding?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Annotation</a:t>
            </a:r>
          </a:p>
          <a:p>
            <a:pPr lvl="1"/>
            <a:r>
              <a:rPr lang="en-US" dirty="0" smtClean="0"/>
              <a:t>Comparative biology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Re-sequencing and gap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illing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variation!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876800" y="4191000"/>
            <a:ext cx="3810000" cy="1143000"/>
            <a:chOff x="4876800" y="4191000"/>
            <a:chExt cx="3810000" cy="1143000"/>
          </a:xfrm>
        </p:grpSpPr>
        <p:grpSp>
          <p:nvGrpSpPr>
            <p:cNvPr id="19" name="Group 18"/>
            <p:cNvGrpSpPr/>
            <p:nvPr/>
          </p:nvGrpSpPr>
          <p:grpSpPr>
            <a:xfrm>
              <a:off x="5010150" y="4864693"/>
              <a:ext cx="3581400" cy="12818"/>
              <a:chOff x="4800600" y="3188293"/>
              <a:chExt cx="3581400" cy="1281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895849" y="3188293"/>
                <a:ext cx="3352800" cy="12818"/>
              </a:xfrm>
              <a:prstGeom prst="line">
                <a:avLst/>
              </a:prstGeom>
              <a:ln w="254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48006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5486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248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010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8486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5886449" y="5105400"/>
              <a:ext cx="1790701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 XYZ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81300" y="5105400"/>
              <a:ext cx="9055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3’ UTR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6800" y="5105400"/>
              <a:ext cx="9055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’ UTR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59245" y="4191000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S</a:t>
              </a:r>
              <a:r>
                <a:rPr lang="en-US" u="sng" dirty="0" smtClean="0"/>
                <a:t>caffold</a:t>
              </a:r>
              <a:endParaRPr lang="en-US" u="sng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89833" y="2362200"/>
            <a:ext cx="1806367" cy="914400"/>
            <a:chOff x="5889833" y="2362200"/>
            <a:chExt cx="1806367" cy="914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5889834" y="2900585"/>
              <a:ext cx="533400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518483" y="2895600"/>
              <a:ext cx="533400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62800" y="2914116"/>
              <a:ext cx="533400" cy="0"/>
            </a:xfrm>
            <a:prstGeom prst="straightConnector1">
              <a:avLst/>
            </a:prstGeom>
            <a:ln w="53975"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889833" y="3048000"/>
              <a:ext cx="1790701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 XYZ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0" y="2362200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No scaffold</a:t>
              </a:r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112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Success</a:t>
            </a:r>
          </a:p>
          <a:p>
            <a:pPr lvl="1"/>
            <a:r>
              <a:rPr lang="en-US" dirty="0" smtClean="0"/>
              <a:t>ILP solves scaffolding problem!</a:t>
            </a:r>
          </a:p>
          <a:p>
            <a:pPr lvl="1"/>
            <a:r>
              <a:rPr lang="en-US" dirty="0" smtClean="0"/>
              <a:t>NSDP </a:t>
            </a:r>
            <a:r>
              <a:rPr lang="en-US" dirty="0" smtClean="0"/>
              <a:t>works</a:t>
            </a:r>
            <a:endParaRPr lang="en-US" dirty="0" smtClean="0"/>
          </a:p>
          <a:p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Include </a:t>
            </a:r>
            <a:r>
              <a:rPr lang="en-US" dirty="0" err="1" smtClean="0"/>
              <a:t>SOAPdenovo</a:t>
            </a:r>
            <a:r>
              <a:rPr lang="en-US" dirty="0" smtClean="0"/>
              <a:t>, </a:t>
            </a:r>
            <a:r>
              <a:rPr lang="en-US" dirty="0" err="1" smtClean="0"/>
              <a:t>Allpaths</a:t>
            </a:r>
            <a:r>
              <a:rPr lang="en-US" dirty="0" smtClean="0"/>
              <a:t>-LG scaffolds in comparison</a:t>
            </a:r>
          </a:p>
          <a:p>
            <a:pPr lvl="1"/>
            <a:r>
              <a:rPr lang="en-US" dirty="0" smtClean="0"/>
              <a:t>Look at parameter effects</a:t>
            </a:r>
            <a:endParaRPr lang="en-US" dirty="0" smtClean="0"/>
          </a:p>
          <a:p>
            <a:pPr lvl="1"/>
            <a:r>
              <a:rPr lang="en-US" dirty="0" smtClean="0"/>
              <a:t>Practical considerations (read style, multi-libraries, merge </a:t>
            </a:r>
            <a:r>
              <a:rPr lang="en-US" dirty="0" err="1" smtClean="0"/>
              <a:t>ctgs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Where else can I apply NSDP?</a:t>
            </a:r>
          </a:p>
          <a:p>
            <a:pPr lvl="1"/>
            <a:r>
              <a:rPr lang="en-US" dirty="0" smtClean="0"/>
              <a:t>Scaffold before assembly … promising</a:t>
            </a:r>
          </a:p>
          <a:p>
            <a:pPr lvl="1"/>
            <a:r>
              <a:rPr lang="en-US" dirty="0" smtClean="0"/>
              <a:t>Structural Variation??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Scaffolding?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Annotation</a:t>
            </a:r>
          </a:p>
          <a:p>
            <a:pPr lvl="1"/>
            <a:r>
              <a:rPr lang="en-US" dirty="0"/>
              <a:t>Comparative biology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Re-sequencing and gap filling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variation!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76800" y="4267200"/>
            <a:ext cx="3810000" cy="1676400"/>
            <a:chOff x="4876800" y="4267200"/>
            <a:chExt cx="3810000" cy="1676400"/>
          </a:xfrm>
        </p:grpSpPr>
        <p:grpSp>
          <p:nvGrpSpPr>
            <p:cNvPr id="27" name="Group 26"/>
            <p:cNvGrpSpPr/>
            <p:nvPr/>
          </p:nvGrpSpPr>
          <p:grpSpPr>
            <a:xfrm>
              <a:off x="5010150" y="5474293"/>
              <a:ext cx="3581400" cy="12818"/>
              <a:chOff x="4800600" y="3188293"/>
              <a:chExt cx="3581400" cy="1281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895849" y="3188293"/>
                <a:ext cx="3352800" cy="12818"/>
              </a:xfrm>
              <a:prstGeom prst="line">
                <a:avLst/>
              </a:prstGeom>
              <a:ln w="254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8006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5486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248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010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8486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5886449" y="5715000"/>
              <a:ext cx="1790701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 XYZ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81300" y="5715000"/>
              <a:ext cx="9055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3’ UTR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76800" y="5715000"/>
              <a:ext cx="9055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’ UTR</a:t>
              </a:r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276850" y="5257800"/>
              <a:ext cx="685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95999" y="5257800"/>
              <a:ext cx="533401" cy="21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24650" y="5265633"/>
              <a:ext cx="685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86650" y="5277740"/>
              <a:ext cx="6858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91854" y="4267200"/>
              <a:ext cx="2125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Sanger Sequencing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5695950" y="4712732"/>
              <a:ext cx="666749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362700" y="4712732"/>
              <a:ext cx="26670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911178" y="4712732"/>
              <a:ext cx="156372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219950" y="4712732"/>
              <a:ext cx="597807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720176" y="1770404"/>
            <a:ext cx="4123245" cy="1429996"/>
            <a:chOff x="4720176" y="1770404"/>
            <a:chExt cx="4123245" cy="1429996"/>
          </a:xfrm>
        </p:grpSpPr>
        <p:grpSp>
          <p:nvGrpSpPr>
            <p:cNvPr id="19" name="Group 18"/>
            <p:cNvGrpSpPr/>
            <p:nvPr/>
          </p:nvGrpSpPr>
          <p:grpSpPr>
            <a:xfrm>
              <a:off x="5010150" y="2731093"/>
              <a:ext cx="3581400" cy="12818"/>
              <a:chOff x="4800600" y="3188293"/>
              <a:chExt cx="3581400" cy="1281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895849" y="3188293"/>
                <a:ext cx="3352800" cy="12818"/>
              </a:xfrm>
              <a:prstGeom prst="line">
                <a:avLst/>
              </a:prstGeom>
              <a:ln w="254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48006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5486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248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0104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848600" y="3200400"/>
                <a:ext cx="533400" cy="0"/>
              </a:xfrm>
              <a:prstGeom prst="straightConnector1">
                <a:avLst/>
              </a:prstGeom>
              <a:ln w="53975">
                <a:tailEnd type="triangle" w="sm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5886449" y="2971800"/>
              <a:ext cx="1790701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 XYZ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81300" y="2971800"/>
              <a:ext cx="9055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3’ UTR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6800" y="2971800"/>
              <a:ext cx="905500" cy="228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r>
                <a:rPr lang="en-US" dirty="0" smtClean="0"/>
                <a:t>’ UTR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20176" y="1770404"/>
              <a:ext cx="4123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Biologist: There are holes in my genes!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695950" y="2171646"/>
              <a:ext cx="666749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362700" y="2171646"/>
              <a:ext cx="26670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911178" y="2171646"/>
              <a:ext cx="156372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219950" y="2171646"/>
              <a:ext cx="597807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9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Scaffolding?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Annotation</a:t>
            </a:r>
          </a:p>
          <a:p>
            <a:pPr lvl="1"/>
            <a:r>
              <a:rPr lang="en-US" dirty="0"/>
              <a:t>Comparative biology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Re-sequencing and gap Filling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Structural variation!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010168" cy="2070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14800"/>
            <a:ext cx="426720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Massive Sequencing Projects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Effects of Read Length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I5k</a:t>
            </a:r>
          </a:p>
          <a:p>
            <a:pPr lvl="1"/>
            <a:r>
              <a:rPr lang="en-US" dirty="0" smtClean="0"/>
              <a:t>5000 insect and arthropod species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G10k</a:t>
            </a:r>
          </a:p>
          <a:p>
            <a:pPr lvl="1"/>
            <a:r>
              <a:rPr lang="en-US" dirty="0" smtClean="0"/>
              <a:t>10,000 vertebrate species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Dog Genome</a:t>
            </a:r>
          </a:p>
          <a:p>
            <a:pPr lvl="1"/>
            <a:r>
              <a:rPr lang="en-US" dirty="0" smtClean="0"/>
              <a:t>7.5x Sanger</a:t>
            </a:r>
          </a:p>
          <a:p>
            <a:pPr lvl="1"/>
            <a:r>
              <a:rPr lang="en-US" dirty="0" smtClean="0"/>
              <a:t>N50: </a:t>
            </a:r>
            <a:r>
              <a:rPr lang="en-US" b="1" dirty="0" smtClean="0"/>
              <a:t>180Kb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Chicken Genome</a:t>
            </a:r>
          </a:p>
          <a:p>
            <a:pPr lvl="1"/>
            <a:r>
              <a:rPr lang="en-US" dirty="0" smtClean="0"/>
              <a:t>6x </a:t>
            </a:r>
            <a:r>
              <a:rPr lang="en-US" dirty="0" err="1" smtClean="0"/>
              <a:t>Illumina</a:t>
            </a:r>
            <a:endParaRPr lang="en-US" dirty="0" smtClean="0"/>
          </a:p>
          <a:p>
            <a:pPr lvl="1"/>
            <a:r>
              <a:rPr lang="en-US" dirty="0" smtClean="0"/>
              <a:t>N50: 12Kb</a:t>
            </a:r>
          </a:p>
          <a:p>
            <a:r>
              <a:rPr lang="en-US" dirty="0" smtClean="0"/>
              <a:t>Human Genome</a:t>
            </a:r>
          </a:p>
          <a:p>
            <a:pPr lvl="1"/>
            <a:r>
              <a:rPr lang="en-US" dirty="0" smtClean="0"/>
              <a:t>100x </a:t>
            </a:r>
            <a:r>
              <a:rPr lang="en-US" dirty="0" err="1" smtClean="0"/>
              <a:t>Illumina</a:t>
            </a:r>
            <a:endParaRPr lang="en-US" dirty="0" smtClean="0"/>
          </a:p>
          <a:p>
            <a:pPr lvl="1"/>
            <a:r>
              <a:rPr lang="en-US" dirty="0" smtClean="0"/>
              <a:t>N50: </a:t>
            </a:r>
            <a:r>
              <a:rPr lang="en-US" b="1" dirty="0" smtClean="0"/>
              <a:t>24Kb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Fragmented Genomes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Scaffolding Problem</a:t>
            </a:r>
            <a:endParaRPr lang="en-US" dirty="0"/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1"/>
          </p:nvPr>
        </p:nvSpPr>
        <p:spPr>
          <a:xfrm>
            <a:off x="1368426" y="2743201"/>
            <a:ext cx="6403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/>
              <a:t>Given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err="1" smtClean="0"/>
              <a:t>Contigs</a:t>
            </a:r>
            <a:r>
              <a:rPr lang="en-US" sz="2400" dirty="0" smtClean="0"/>
              <a:t>, Paired reads</a:t>
            </a:r>
          </a:p>
          <a:p>
            <a:pPr algn="l"/>
            <a:r>
              <a:rPr lang="en-US" sz="2400" u="sng" dirty="0" smtClean="0"/>
              <a:t>Find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Orientation, Ordering, Relative distance</a:t>
            </a:r>
          </a:p>
          <a:p>
            <a:pPr algn="l"/>
            <a:r>
              <a:rPr lang="en-US" sz="2400" u="sng" dirty="0" smtClean="0"/>
              <a:t>Goal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Recreate true scaffolds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0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Paired Read Construction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Paired Read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34017" y="2373457"/>
            <a:ext cx="4038600" cy="3822192"/>
          </a:xfrm>
        </p:spPr>
        <p:txBody>
          <a:bodyPr/>
          <a:lstStyle/>
          <a:p>
            <a:r>
              <a:rPr lang="en-US" dirty="0" smtClean="0"/>
              <a:t>Mate Pair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Paired End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Reads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1354" y="2761343"/>
            <a:ext cx="1890791" cy="58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16354" y="2743200"/>
            <a:ext cx="160246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1108" y="2743200"/>
            <a:ext cx="160246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47800" y="3657600"/>
            <a:ext cx="1295400" cy="1333500"/>
            <a:chOff x="1505846" y="2781300"/>
            <a:chExt cx="1295400" cy="1333500"/>
          </a:xfrm>
        </p:grpSpPr>
        <p:sp>
          <p:nvSpPr>
            <p:cNvPr id="15" name="Oval 14"/>
            <p:cNvSpPr/>
            <p:nvPr/>
          </p:nvSpPr>
          <p:spPr>
            <a:xfrm>
              <a:off x="1505846" y="2819400"/>
              <a:ext cx="1295400" cy="1295400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18053" y="2781300"/>
              <a:ext cx="288777" cy="7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11531" y="3760506"/>
            <a:ext cx="1222761" cy="239994"/>
            <a:chOff x="1569577" y="2884206"/>
            <a:chExt cx="1222761" cy="239994"/>
          </a:xfrm>
        </p:grpSpPr>
        <p:sp>
          <p:nvSpPr>
            <p:cNvPr id="20" name="Sun 19"/>
            <p:cNvSpPr/>
            <p:nvPr/>
          </p:nvSpPr>
          <p:spPr>
            <a:xfrm>
              <a:off x="2541661" y="2895600"/>
              <a:ext cx="250677" cy="2286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n 21"/>
            <p:cNvSpPr/>
            <p:nvPr/>
          </p:nvSpPr>
          <p:spPr>
            <a:xfrm>
              <a:off x="1569577" y="2884206"/>
              <a:ext cx="250677" cy="2286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71600" y="5484620"/>
            <a:ext cx="1469539" cy="77980"/>
            <a:chOff x="1462031" y="4951220"/>
            <a:chExt cx="1469539" cy="77980"/>
          </a:xfrm>
        </p:grpSpPr>
        <p:sp>
          <p:nvSpPr>
            <p:cNvPr id="26" name="Rectangle 25"/>
            <p:cNvSpPr/>
            <p:nvPr/>
          </p:nvSpPr>
          <p:spPr>
            <a:xfrm>
              <a:off x="1619415" y="4953000"/>
              <a:ext cx="1150846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9500" y="4953000"/>
              <a:ext cx="368900" cy="7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1324" y="4951220"/>
              <a:ext cx="160246" cy="7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62031" y="4951220"/>
              <a:ext cx="160246" cy="76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11354" y="2895599"/>
            <a:ext cx="1905000" cy="568123"/>
            <a:chOff x="1619414" y="2362199"/>
            <a:chExt cx="1064319" cy="568123"/>
          </a:xfrm>
        </p:grpSpPr>
        <p:sp>
          <p:nvSpPr>
            <p:cNvPr id="39" name="Left Brace 38"/>
            <p:cNvSpPr/>
            <p:nvPr/>
          </p:nvSpPr>
          <p:spPr>
            <a:xfrm rot="16200000">
              <a:off x="2075373" y="1906240"/>
              <a:ext cx="152401" cy="106431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0275" y="256099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2kb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85504" y="3593067"/>
            <a:ext cx="1910696" cy="597933"/>
            <a:chOff x="990600" y="5943600"/>
            <a:chExt cx="1910696" cy="597933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425723" y="5943601"/>
              <a:ext cx="1258011" cy="2848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990600" y="5946449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466173" y="59436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1450281" y="6096000"/>
              <a:ext cx="1064319" cy="445533"/>
              <a:chOff x="1619414" y="2362199"/>
              <a:chExt cx="1064319" cy="445533"/>
            </a:xfrm>
          </p:grpSpPr>
          <p:sp>
            <p:nvSpPr>
              <p:cNvPr id="60" name="Left Brace 59"/>
              <p:cNvSpPr/>
              <p:nvPr/>
            </p:nvSpPr>
            <p:spPr>
              <a:xfrm rot="16200000">
                <a:off x="2075373" y="1906240"/>
                <a:ext cx="152401" cy="1064319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68317" y="2438400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2kb</a:t>
                </a:r>
                <a:endParaRPr lang="en-US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296616" y="2918935"/>
            <a:ext cx="3085384" cy="902732"/>
            <a:chOff x="724616" y="5117068"/>
            <a:chExt cx="3085384" cy="902732"/>
          </a:xfrm>
        </p:grpSpPr>
        <p:grpSp>
          <p:nvGrpSpPr>
            <p:cNvPr id="63" name="Group 62"/>
            <p:cNvGrpSpPr/>
            <p:nvPr/>
          </p:nvGrpSpPr>
          <p:grpSpPr>
            <a:xfrm>
              <a:off x="736723" y="5117068"/>
              <a:ext cx="3073277" cy="521734"/>
              <a:chOff x="736723" y="5117068"/>
              <a:chExt cx="3073277" cy="521734"/>
            </a:xfrm>
          </p:grpSpPr>
          <p:sp>
            <p:nvSpPr>
              <p:cNvPr id="66" name="Left Brace 65"/>
              <p:cNvSpPr/>
              <p:nvPr/>
            </p:nvSpPr>
            <p:spPr>
              <a:xfrm rot="5400000" flipV="1">
                <a:off x="2105117" y="4812349"/>
                <a:ext cx="152400" cy="1500505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36723" y="5117068"/>
                <a:ext cx="3073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same strand and orientation</a:t>
                </a:r>
                <a:endParaRPr lang="en-US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24616" y="565046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00400" y="560653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R2</a:t>
              </a:r>
              <a:endParaRPr lang="en-US" dirty="0"/>
            </a:p>
          </p:txBody>
        </p:sp>
      </p:grpSp>
      <p:sp>
        <p:nvSpPr>
          <p:cNvPr id="81" name="Left Brace 80"/>
          <p:cNvSpPr/>
          <p:nvPr/>
        </p:nvSpPr>
        <p:spPr>
          <a:xfrm rot="16200000">
            <a:off x="1661694" y="5626223"/>
            <a:ext cx="184668" cy="4500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414268" y="597871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100b</a:t>
            </a:r>
            <a:endParaRPr lang="en-US" dirty="0"/>
          </a:p>
        </p:txBody>
      </p:sp>
      <p:sp>
        <p:nvSpPr>
          <p:cNvPr id="83" name="Left Brace 82"/>
          <p:cNvSpPr/>
          <p:nvPr/>
        </p:nvSpPr>
        <p:spPr>
          <a:xfrm rot="16200000">
            <a:off x="2442995" y="5658491"/>
            <a:ext cx="184668" cy="4500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195569" y="601098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100b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5785504" y="5486400"/>
            <a:ext cx="1910696" cy="826533"/>
            <a:chOff x="990600" y="5715000"/>
            <a:chExt cx="1910696" cy="826533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1425723" y="5791201"/>
              <a:ext cx="1088877" cy="2848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990600" y="57150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466173" y="58674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1450281" y="6096000"/>
              <a:ext cx="1064319" cy="445533"/>
              <a:chOff x="1619414" y="2362199"/>
              <a:chExt cx="1064319" cy="445533"/>
            </a:xfrm>
          </p:grpSpPr>
          <p:sp>
            <p:nvSpPr>
              <p:cNvPr id="90" name="Left Brace 89"/>
              <p:cNvSpPr/>
              <p:nvPr/>
            </p:nvSpPr>
            <p:spPr>
              <a:xfrm rot="16200000">
                <a:off x="2075373" y="1906240"/>
                <a:ext cx="152401" cy="1064319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868317" y="2438400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r>
                  <a:rPr lang="en-US" dirty="0" smtClean="0"/>
                  <a:t>kb</a:t>
                </a:r>
                <a:endParaRPr lang="en-US" dirty="0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5296616" y="4800600"/>
            <a:ext cx="3439648" cy="1066800"/>
            <a:chOff x="724616" y="5117068"/>
            <a:chExt cx="3439648" cy="1066800"/>
          </a:xfrm>
        </p:grpSpPr>
        <p:grpSp>
          <p:nvGrpSpPr>
            <p:cNvPr id="93" name="Group 92"/>
            <p:cNvGrpSpPr/>
            <p:nvPr/>
          </p:nvGrpSpPr>
          <p:grpSpPr>
            <a:xfrm>
              <a:off x="736723" y="5117068"/>
              <a:ext cx="3427541" cy="521734"/>
              <a:chOff x="736723" y="5117068"/>
              <a:chExt cx="3427541" cy="521734"/>
            </a:xfrm>
          </p:grpSpPr>
          <p:sp>
            <p:nvSpPr>
              <p:cNvPr id="96" name="Left Brace 95"/>
              <p:cNvSpPr/>
              <p:nvPr/>
            </p:nvSpPr>
            <p:spPr>
              <a:xfrm rot="5400000" flipV="1">
                <a:off x="2105117" y="4812349"/>
                <a:ext cx="152400" cy="1500505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36723" y="5117068"/>
                <a:ext cx="3427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different strand and orientation</a:t>
                </a:r>
                <a:endParaRPr lang="en-US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724616" y="565046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00400" y="581453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 Information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800600" y="1671935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Possible States (mate pair)</a:t>
            </a:r>
            <a:endParaRPr lang="en-US" sz="2400" u="sng" dirty="0"/>
          </a:p>
        </p:txBody>
      </p:sp>
      <p:sp>
        <p:nvSpPr>
          <p:cNvPr id="59" name="Content Placeholder 58"/>
          <p:cNvSpPr>
            <a:spLocks noGrp="1"/>
          </p:cNvSpPr>
          <p:nvPr>
            <p:ph sz="half" idx="2"/>
          </p:nvPr>
        </p:nvSpPr>
        <p:spPr>
          <a:xfrm>
            <a:off x="356111" y="2057400"/>
            <a:ext cx="4038600" cy="41744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contigs</a:t>
            </a:r>
            <a:r>
              <a:rPr lang="en-US" dirty="0" smtClean="0"/>
              <a:t> are adjacent if:</a:t>
            </a:r>
          </a:p>
          <a:p>
            <a:pPr lvl="1"/>
            <a:r>
              <a:rPr lang="en-US" dirty="0" smtClean="0"/>
              <a:t>A read pair spans the </a:t>
            </a:r>
            <a:r>
              <a:rPr lang="en-US" dirty="0" err="1" smtClean="0"/>
              <a:t>contigs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State (A, B, C, D)</a:t>
            </a:r>
          </a:p>
          <a:p>
            <a:pPr lvl="1"/>
            <a:r>
              <a:rPr lang="en-US" dirty="0" smtClean="0"/>
              <a:t>Depends on orientation of the read</a:t>
            </a:r>
          </a:p>
          <a:p>
            <a:pPr lvl="1"/>
            <a:r>
              <a:rPr lang="en-US" dirty="0" smtClean="0"/>
              <a:t>Order of </a:t>
            </a:r>
            <a:r>
              <a:rPr lang="en-US" dirty="0" err="1" smtClean="0"/>
              <a:t>contigs</a:t>
            </a:r>
            <a:r>
              <a:rPr lang="en-US" dirty="0" smtClean="0"/>
              <a:t> is arbitrary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read pair can be “consistent” with one of the four states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85428" y="2286000"/>
            <a:ext cx="3372772" cy="3645932"/>
            <a:chOff x="5085428" y="2286000"/>
            <a:chExt cx="3372772" cy="364593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760692" y="32004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218822" y="32004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402830" y="3276600"/>
              <a:ext cx="2626419" cy="76200"/>
              <a:chOff x="5275242" y="2590800"/>
              <a:chExt cx="2626419" cy="762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75242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750815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385388" y="3886200"/>
              <a:ext cx="2626419" cy="76200"/>
              <a:chOff x="5275242" y="2590800"/>
              <a:chExt cx="2626419" cy="76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275242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750815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385388" y="4572000"/>
              <a:ext cx="2626419" cy="76200"/>
              <a:chOff x="5275242" y="2590800"/>
              <a:chExt cx="2626419" cy="76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275242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750815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85388" y="5257800"/>
              <a:ext cx="2626419" cy="76200"/>
              <a:chOff x="5275242" y="2590800"/>
              <a:chExt cx="2626419" cy="762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275242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750815" y="2590800"/>
                <a:ext cx="1150846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 flipH="1">
              <a:off x="7218822" y="38100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36265" y="44958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7218821" y="51816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766388" y="38100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5766388" y="44958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5766388" y="5181600"/>
              <a:ext cx="435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085428" y="2286000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5’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093998" y="234160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3’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9214" y="5562600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contig</a:t>
              </a:r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34200" y="5562600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contig</a:t>
              </a:r>
              <a:r>
                <a:rPr lang="en-US" dirty="0" smtClean="0"/>
                <a:t> j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2819400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7988" y="2793543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R2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263522" y="2710934"/>
              <a:ext cx="121866" cy="4519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8112769" y="2736791"/>
              <a:ext cx="121866" cy="4519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953000" y="31242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53000" y="374546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3000" y="44312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53000" y="511706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1829</TotalTime>
  <Words>1316</Words>
  <Application>Microsoft Office PowerPoint</Application>
  <PresentationFormat>On-screen Show (4:3)</PresentationFormat>
  <Paragraphs>311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Scaffolding Large Genomes Using Integer Linear Programming</vt:lpstr>
      <vt:lpstr>De-novo Assembly Paradigm</vt:lpstr>
      <vt:lpstr>Why Scaffolding?</vt:lpstr>
      <vt:lpstr>Why Scaffolding?</vt:lpstr>
      <vt:lpstr>Why Scaffolding?</vt:lpstr>
      <vt:lpstr>Fragmented Genomes</vt:lpstr>
      <vt:lpstr>The Scaffolding Problem</vt:lpstr>
      <vt:lpstr>Paired Reads</vt:lpstr>
      <vt:lpstr>Linkage Information</vt:lpstr>
      <vt:lpstr>Scaffolding Graph</vt:lpstr>
      <vt:lpstr>Integer Linear Program Formulation</vt:lpstr>
      <vt:lpstr>Constraints</vt:lpstr>
      <vt:lpstr>Constraints</vt:lpstr>
      <vt:lpstr>Constraints</vt:lpstr>
      <vt:lpstr>Constraints</vt:lpstr>
      <vt:lpstr>Largest Connected Component</vt:lpstr>
      <vt:lpstr>Graph Decomposition: Articulation Points</vt:lpstr>
      <vt:lpstr>Largest Biconnected Component</vt:lpstr>
      <vt:lpstr>Non-Serial Dynamic Programming</vt:lpstr>
      <vt:lpstr>Non-Serial Dynamic Programming</vt:lpstr>
      <vt:lpstr>Non-Serial Dynamic Programming</vt:lpstr>
      <vt:lpstr>SPQR-tree Based Implementation</vt:lpstr>
      <vt:lpstr>Post Processing ILP Solution</vt:lpstr>
      <vt:lpstr>GAGE Framework</vt:lpstr>
      <vt:lpstr>Testing Metrics</vt:lpstr>
      <vt:lpstr>Results</vt:lpstr>
      <vt:lpstr>Results</vt:lpstr>
      <vt:lpstr>Results</vt:lpstr>
      <vt:lpstr>Results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Scaffolding Large Genomes Using Integer Linear Programming</dc:title>
  <dc:creator>Lindsay, James</dc:creator>
  <cp:lastModifiedBy>lcadmin</cp:lastModifiedBy>
  <cp:revision>166</cp:revision>
  <cp:lastPrinted>2012-10-07T19:33:28Z</cp:lastPrinted>
  <dcterms:created xsi:type="dcterms:W3CDTF">2006-08-16T00:00:00Z</dcterms:created>
  <dcterms:modified xsi:type="dcterms:W3CDTF">2012-10-08T16:37:29Z</dcterms:modified>
</cp:coreProperties>
</file>