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46" r:id="rId4"/>
    <p:sldId id="670" r:id="rId5"/>
    <p:sldId id="674" r:id="rId6"/>
    <p:sldId id="677" r:id="rId7"/>
    <p:sldId id="266" r:id="rId8"/>
    <p:sldId id="678" r:id="rId9"/>
    <p:sldId id="682" r:id="rId10"/>
    <p:sldId id="685" r:id="rId11"/>
    <p:sldId id="684" r:id="rId12"/>
    <p:sldId id="683" r:id="rId13"/>
    <p:sldId id="686" r:id="rId14"/>
    <p:sldId id="689" r:id="rId15"/>
    <p:sldId id="688" r:id="rId16"/>
    <p:sldId id="687" r:id="rId17"/>
    <p:sldId id="699" r:id="rId18"/>
    <p:sldId id="702" r:id="rId19"/>
    <p:sldId id="691" r:id="rId20"/>
    <p:sldId id="690" r:id="rId21"/>
    <p:sldId id="681" r:id="rId22"/>
    <p:sldId id="643" r:id="rId23"/>
    <p:sldId id="692" r:id="rId24"/>
    <p:sldId id="700" r:id="rId25"/>
    <p:sldId id="679" r:id="rId26"/>
    <p:sldId id="675" r:id="rId27"/>
    <p:sldId id="676" r:id="rId28"/>
    <p:sldId id="7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4ADC21-F627-4B58-95F7-79D60F01EC81}">
          <p14:sldIdLst>
            <p14:sldId id="256"/>
            <p14:sldId id="258"/>
          </p14:sldIdLst>
        </p14:section>
        <p14:section name="Imputation" id="{E0C4A623-8834-4CEC-A709-B99C418937D5}">
          <p14:sldIdLst>
            <p14:sldId id="346"/>
            <p14:sldId id="670"/>
            <p14:sldId id="674"/>
            <p14:sldId id="677"/>
            <p14:sldId id="266"/>
            <p14:sldId id="678"/>
            <p14:sldId id="682"/>
            <p14:sldId id="685"/>
            <p14:sldId id="684"/>
            <p14:sldId id="683"/>
            <p14:sldId id="686"/>
            <p14:sldId id="689"/>
            <p14:sldId id="688"/>
            <p14:sldId id="687"/>
            <p14:sldId id="699"/>
            <p14:sldId id="702"/>
            <p14:sldId id="691"/>
            <p14:sldId id="690"/>
            <p14:sldId id="681"/>
          </p14:sldIdLst>
        </p14:section>
        <p14:section name="Conclusion" id="{EDC681C3-B879-4EB0-AC30-CE4F2A083135}">
          <p14:sldIdLst>
            <p14:sldId id="643"/>
          </p14:sldIdLst>
        </p14:section>
        <p14:section name="Extras" id="{8A8DA6F2-E1CA-40CA-879A-8BBA4EB1A715}">
          <p14:sldIdLst>
            <p14:sldId id="692"/>
            <p14:sldId id="700"/>
            <p14:sldId id="679"/>
            <p14:sldId id="675"/>
            <p14:sldId id="676"/>
            <p14:sldId id="7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81716" autoAdjust="0"/>
  </p:normalViewPr>
  <p:slideViewPr>
    <p:cSldViewPr snapToGrid="0">
      <p:cViewPr varScale="1">
        <p:scale>
          <a:sx n="97" d="100"/>
          <a:sy n="97" d="100"/>
        </p:scale>
        <p:origin x="72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3169-DA00-4B0A-BE19-8D6D59773906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939D8-F292-4DFD-B73A-4E7FAB9B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drop-outs typically do not affect the highly expressed genes as severely but may affect biologically interesting genes expressed at low levels such as transcription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DrImpute</a:t>
            </a:r>
            <a:r>
              <a:rPr lang="en-US" dirty="0"/>
              <a:t>:  imputing zero values multiple times based on the resulting clusters, and </a:t>
            </a:r>
          </a:p>
          <a:p>
            <a:pPr lvl="1"/>
            <a:r>
              <a:rPr lang="en-US" dirty="0"/>
              <a:t>finally averaging the imputation results </a:t>
            </a:r>
          </a:p>
          <a:p>
            <a:pPr lvl="1"/>
            <a:r>
              <a:rPr lang="en-US" dirty="0" err="1"/>
              <a:t>scImpute</a:t>
            </a:r>
            <a:r>
              <a:rPr lang="en-US" dirty="0"/>
              <a:t>: </a:t>
            </a:r>
            <a:r>
              <a:rPr lang="en-US" b="1" dirty="0"/>
              <a:t>assumption that most genes have a bimodal expression pattern </a:t>
            </a:r>
            <a:r>
              <a:rPr lang="en-US" dirty="0"/>
              <a:t>that can be described by a mixture model with two components</a:t>
            </a:r>
          </a:p>
          <a:p>
            <a:pPr lvl="1"/>
            <a:r>
              <a:rPr lang="en-US" dirty="0"/>
              <a:t>KNN: for microarray data, imputes genes to their nearest neighbor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KNN, which uses similarity between genes, </a:t>
            </a:r>
            <a:r>
              <a:rPr lang="en-US" dirty="0" err="1"/>
              <a:t>LSImpute</a:t>
            </a:r>
            <a:r>
              <a:rPr lang="en-US" dirty="0"/>
              <a:t> uses similarity between cells. Also, the number of nearest cells used for imputation is not fixed but depends on the minimum similarity threshold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2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KNN, which uses similarity between genes, </a:t>
            </a:r>
            <a:r>
              <a:rPr lang="en-US" dirty="0" err="1"/>
              <a:t>LSImpute</a:t>
            </a:r>
            <a:r>
              <a:rPr lang="en-US" dirty="0"/>
              <a:t> uses similarity between cells. Also, the number of nearest cells used for imputation is not fixed but depends on the minimum similarity threshold.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Using the </a:t>
            </a:r>
            <a:r>
              <a:rPr lang="en-US" b="1" dirty="0">
                <a:sym typeface="Wingdings" panose="05000000000000000000" pitchFamily="2" charset="2"/>
              </a:rPr>
              <a:t>median of both zero and non-zero values, </a:t>
            </a:r>
            <a:r>
              <a:rPr lang="en-US" dirty="0">
                <a:sym typeface="Wingdings" panose="05000000000000000000" pitchFamily="2" charset="2"/>
              </a:rPr>
              <a:t>first, </a:t>
            </a:r>
            <a:r>
              <a:rPr lang="en-US" b="1" dirty="0">
                <a:sym typeface="Wingdings" panose="05000000000000000000" pitchFamily="2" charset="2"/>
              </a:rPr>
              <a:t>decides implicitly whether a zero is a drop-out event or a true biological effect</a:t>
            </a:r>
            <a:r>
              <a:rPr lang="en-US" dirty="0">
                <a:sym typeface="Wingdings" panose="05000000000000000000" pitchFamily="2" charset="2"/>
              </a:rPr>
              <a:t>, and prevents large but isolated expression values from </a:t>
            </a:r>
            <a:r>
              <a:rPr lang="en-US" b="1" dirty="0">
                <a:sym typeface="Wingdings" panose="05000000000000000000" pitchFamily="2" charset="2"/>
              </a:rPr>
              <a:t>driving imputation </a:t>
            </a:r>
            <a:r>
              <a:rPr lang="en-US" dirty="0">
                <a:sym typeface="Wingdings" panose="05000000000000000000" pitchFamily="2" charset="2"/>
              </a:rPr>
              <a:t>of nearby zeros, while  </a:t>
            </a:r>
            <a:r>
              <a:rPr lang="en-US" b="1" dirty="0">
                <a:sym typeface="Wingdings" panose="05000000000000000000" pitchFamily="2" charset="2"/>
              </a:rPr>
              <a:t>collapsing into centroids </a:t>
            </a:r>
            <a:r>
              <a:rPr lang="en-US" dirty="0">
                <a:sym typeface="Wingdings" panose="05000000000000000000" pitchFamily="2" charset="2"/>
              </a:rPr>
              <a:t>in each iteration </a:t>
            </a:r>
            <a:r>
              <a:rPr lang="en-US" b="1" dirty="0">
                <a:sym typeface="Wingdings" panose="05000000000000000000" pitchFamily="2" charset="2"/>
              </a:rPr>
              <a:t>limits the propagation </a:t>
            </a:r>
            <a:r>
              <a:rPr lang="en-US" dirty="0">
                <a:sym typeface="Wingdings" panose="05000000000000000000" pitchFamily="2" charset="2"/>
              </a:rPr>
              <a:t>of potential imputation errors.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AC39-750F-4C54-BAE9-555BBEFC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0D71A-CF1A-4EC1-94F6-1615D135D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9367-5324-435C-87CD-F188D9A1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60C2-9C33-46BE-B2C1-07FCE57E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68F41-219F-4123-8659-EB7BDDC8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F4A7-9A84-47BC-BEAB-6CA11F0F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C3BD9-59F4-4B5C-8FE5-B5DF7CE1C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F8E53-7136-4B34-950A-C2274F9D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54FBE-18CB-44AD-9CB8-75CDAA00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9E91-041D-4B4E-8D0B-7F4829F3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1BC4C-8BC8-4058-A4CC-70EFCB0BB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76DD8-D5E4-4DDE-8197-10248E84E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267-46D7-4AD2-A1D4-80B14DCA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FA78-A4CA-4B72-A67D-1C9894F3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E9BB-327A-45A1-90F6-3F362D91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8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8E70-9AE5-4E9C-9CC8-87A143D7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B3CC-8BDC-4C29-951B-F203182A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B8E8-FD8A-4602-B974-0637B61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3DED1-8ABA-4290-9608-498F982A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A79-8320-482F-9E89-25CE42BD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5A66-ADEA-42DC-A963-7E7100A6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F38F3-2AF4-4960-B27E-B93C8906A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185F-B738-4D95-8F8A-0A7F0059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5B8BE-6649-47B4-BBE3-5E8E781E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8B4F-4A43-4AD0-BB36-39030602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E1F-4957-431B-9BB3-4A72FD25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4163-9F2E-4171-AA1D-23E61EF1C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46060-7936-41DD-AB90-613CF204A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692FD-329E-42BD-BB95-9C5B494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0A381-F376-4B4F-B2C6-B175DA9C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19C4E-0FCD-472D-87A0-DB6D7557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062C-9731-45D1-9E8E-DC7465B2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18F5-62F6-484E-BC36-CC40AC9B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0F798-2BA9-4C6B-A33C-557205009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AA470-79A1-4333-9FE6-90C5FB1F4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794A5-2C14-4061-B14C-D4A22C462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53443-A848-490A-B843-B3903CE2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3FFFC-BAD1-46C6-9029-94A8DB4B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081F5-DD39-48FB-AE9A-A79FCFB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3DDD-B9E2-4E9A-97B8-F28080EC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832C0-AB89-489B-8B79-99BB6691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B781E-BFFE-48F7-BFAF-01D9577B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6E6AA-FA00-4133-BB3C-46E83880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1AA13-7E2D-4E0A-8611-40685012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6ECD4-988E-4E5E-9926-52747D6F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FEE77-5C2D-4D3C-B7F6-CF0C61D4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C1A8-640A-49AA-A539-67261B2B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1324-2BA8-420A-A775-EFFAF297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559FE-FF70-47BF-94DC-C442F2284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FD4EB-22C8-4B33-A464-1DA8DCA3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71BBA-E082-45C1-AE60-0C7D056D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04E41-C58D-4CA8-805C-BE97AA04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F51F-9226-4408-9319-6B24AE99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4FF23-4C33-40D5-A249-A45E873E1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1E063-9184-4E75-9877-E07AFD77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264F3-B0A1-4E1F-B000-A3E4F7B7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DE65D-A9F0-42D5-827C-F6291DA9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C6591-9061-476C-8381-1CFAD395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25DF4-0CFD-4DDB-B455-39CB225E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2B06-5F5E-4598-B768-82A3348E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895C9-830B-497B-B2E4-3FB84D6EC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3366-E661-43B1-A4F0-CCBC86DCB1C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DE47-BA89-4653-ADE1-087C108FE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6B87-40AA-4B50-9CF1-7E6324CA7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B545-1BEF-4F19-A4B8-A36A6910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nv1.engr.uconn.edu:3838/LSImpute/" TargetMode="External"/><Relationship Id="rId2" Type="http://schemas.openxmlformats.org/officeDocument/2006/relationships/hyperlink" Target="http://cnv1.engr.uconn.edu:3838/SC1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FB6C-D8EB-43A8-991D-A81740A5B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Locality Sensitive Imputation for Single-Cell RNA-Seq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AB35F-A6E3-445A-AFE3-9B322C9F4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Marmar</a:t>
            </a:r>
            <a:r>
              <a:rPr lang="en-US" dirty="0"/>
              <a:t> Moussa</a:t>
            </a:r>
          </a:p>
          <a:p>
            <a:pPr>
              <a:spcBef>
                <a:spcPts val="0"/>
              </a:spcBef>
            </a:pPr>
            <a:r>
              <a:rPr lang="en-US" dirty="0"/>
              <a:t>&amp; Ion M</a:t>
            </a:r>
            <a:r>
              <a:rPr lang="vi-VN" dirty="0"/>
              <a:t>ă</a:t>
            </a:r>
            <a:r>
              <a:rPr lang="en-US" dirty="0" err="1"/>
              <a:t>ndoiu</a:t>
            </a:r>
            <a:endParaRPr lang="en-US" dirty="0"/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Computer Science &amp; Engineering Department</a:t>
            </a:r>
            <a:br>
              <a:rPr lang="en-US" dirty="0"/>
            </a:br>
            <a:r>
              <a:rPr lang="en-US" dirty="0"/>
              <a:t>University of Connecticut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ISBRA 2018, June 11th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329C2050-F38E-44D4-B8EB-F10A081D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595" y="5101120"/>
            <a:ext cx="1453179" cy="14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B5C3-F066-4749-8186-4E80695E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BDF1-8DE0-4E1E-9A4F-DCCE90CD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15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Detection fraction :</a:t>
            </a:r>
          </a:p>
          <a:p>
            <a:pPr marL="457200" lvl="1" indent="0">
              <a:buNone/>
            </a:pPr>
            <a:r>
              <a:rPr lang="en-US" sz="1900" dirty="0"/>
              <a:t>Number of cells in which the gene is detected divided by the total number of cells . </a:t>
            </a:r>
          </a:p>
          <a:p>
            <a:pPr marL="457200" lvl="1" indent="0">
              <a:buNone/>
            </a:pPr>
            <a:r>
              <a:rPr lang="en-US" sz="1900" dirty="0"/>
              <a:t>Compared to the `true' detection ratio in scatter plot.</a:t>
            </a:r>
          </a:p>
          <a:p>
            <a:r>
              <a:rPr lang="en-US" sz="3200" dirty="0"/>
              <a:t>Median percent error (MPE):</a:t>
            </a:r>
          </a:p>
          <a:p>
            <a:pPr marL="457200" lvl="1" indent="0">
              <a:buNone/>
            </a:pPr>
            <a:r>
              <a:rPr lang="en-US" sz="1900" dirty="0"/>
              <a:t>Median of the set of relative errors for the gene detection fraction. </a:t>
            </a:r>
          </a:p>
          <a:p>
            <a:pPr marL="457200" lvl="1" indent="0">
              <a:buNone/>
            </a:pPr>
            <a:r>
              <a:rPr lang="en-US" sz="1900" dirty="0"/>
              <a:t>Relative Error: |y -x| / y. </a:t>
            </a:r>
          </a:p>
          <a:p>
            <a:pPr marL="457200" lvl="1" indent="0">
              <a:buNone/>
            </a:pPr>
            <a:r>
              <a:rPr lang="en-US" sz="1900" dirty="0"/>
              <a:t>	(For each gene, y = predicted detection fraction, x = ground truth detection fraction)</a:t>
            </a:r>
          </a:p>
          <a:p>
            <a:r>
              <a:rPr lang="en-US" sz="3200" dirty="0"/>
              <a:t>Gene detection accuracy:</a:t>
            </a:r>
          </a:p>
          <a:p>
            <a:pPr marL="457200" lvl="1" indent="0">
              <a:buNone/>
            </a:pPr>
            <a:r>
              <a:rPr lang="en-US" sz="1900" dirty="0"/>
              <a:t>Gene detection as a binary classification problem:</a:t>
            </a:r>
          </a:p>
          <a:p>
            <a:pPr marL="457200" lvl="1" indent="0">
              <a:buNone/>
            </a:pPr>
            <a:r>
              <a:rPr lang="en-US" sz="1900" dirty="0"/>
              <a:t>TP+TN / (N*M) where N and M are the # genes and # cells respectively.</a:t>
            </a:r>
          </a:p>
          <a:p>
            <a:pPr marL="457200" lvl="1" indent="0">
              <a:buNone/>
            </a:pPr>
            <a:r>
              <a:rPr lang="en-US" sz="1900" dirty="0"/>
              <a:t>TP are the (</a:t>
            </a:r>
            <a:r>
              <a:rPr lang="en-US" sz="1900" dirty="0" err="1"/>
              <a:t>gene,cell</a:t>
            </a:r>
            <a:r>
              <a:rPr lang="en-US" sz="1900" dirty="0"/>
              <a:t>) pairs for which both imputed and ground truth TPM values are positive. TN are (</a:t>
            </a:r>
            <a:r>
              <a:rPr lang="en-US" sz="1900" dirty="0" err="1"/>
              <a:t>gene,cell</a:t>
            </a:r>
            <a:r>
              <a:rPr lang="en-US" sz="1900" dirty="0"/>
              <a:t>) pairs for which both TPM values are zero. </a:t>
            </a:r>
            <a:endParaRPr lang="en-US" sz="1900" b="1" dirty="0"/>
          </a:p>
          <a:p>
            <a:r>
              <a:rPr lang="en-US" sz="3200" dirty="0"/>
              <a:t>Clustering micro-accuracy.</a:t>
            </a:r>
          </a:p>
        </p:txBody>
      </p:sp>
    </p:spTree>
    <p:extLst>
      <p:ext uri="{BB962C8B-B14F-4D97-AF65-F5344CB8AC3E}">
        <p14:creationId xmlns:p14="http://schemas.microsoft.com/office/powerpoint/2010/main" val="215946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4EF7-8E55-47FD-88E5-63685985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D6E9-3BDE-4305-A301-03BF3282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8891" cy="4351338"/>
          </a:xfrm>
        </p:spPr>
        <p:txBody>
          <a:bodyPr/>
          <a:lstStyle/>
          <a:p>
            <a:r>
              <a:rPr lang="en-US" dirty="0"/>
              <a:t>True (x-axis) Detection of each gene (dot) vs. Raw (y-axis) Detection Fraction.</a:t>
            </a:r>
          </a:p>
          <a:p>
            <a:r>
              <a:rPr lang="en-US" dirty="0"/>
              <a:t>Dot </a:t>
            </a:r>
            <a:r>
              <a:rPr lang="en-US" dirty="0">
                <a:solidFill>
                  <a:srgbClr val="C00000"/>
                </a:solidFill>
              </a:rPr>
              <a:t>color shades </a:t>
            </a:r>
            <a:r>
              <a:rPr lang="en-US" dirty="0"/>
              <a:t>are based on four quartiles of genes </a:t>
            </a:r>
            <a:r>
              <a:rPr lang="en-US" dirty="0">
                <a:solidFill>
                  <a:srgbClr val="C00000"/>
                </a:solidFill>
              </a:rPr>
              <a:t>non-zero mean expression</a:t>
            </a:r>
            <a:r>
              <a:rPr lang="en-US" dirty="0"/>
              <a:t>.  </a:t>
            </a:r>
          </a:p>
          <a:p>
            <a:r>
              <a:rPr lang="en-US" dirty="0"/>
              <a:t>For an ideal imputation method all dots would lie on the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diagonal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58C0D-D410-48EE-92AD-5D1AD4BF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12" y="236374"/>
            <a:ext cx="6274351" cy="62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B0C25AB-4B91-4474-93B2-A29AF9F2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7" y="246344"/>
            <a:ext cx="3199854" cy="31907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7CE5B8-A12C-40F9-B9C6-85D0B8D0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72" y="315474"/>
            <a:ext cx="3139055" cy="3130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5F1049-E006-46C5-8A3D-8521C27E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429" y="276658"/>
            <a:ext cx="3139055" cy="3130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974896-89C9-4795-87C6-20B1ACC5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44" y="3438236"/>
            <a:ext cx="3153821" cy="3144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D1D42A-6E25-4D2A-9577-22CC03A44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472" y="3445599"/>
            <a:ext cx="3139055" cy="313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2711A4-8139-4B32-9AB6-2D1EA06BA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631" y="3451217"/>
            <a:ext cx="3133421" cy="3124507"/>
          </a:xfrm>
          <a:prstGeom prst="rect">
            <a:avLst/>
          </a:prstGeom>
        </p:spPr>
      </p:pic>
      <p:sp>
        <p:nvSpPr>
          <p:cNvPr id="10" name="Callout: Line with Accent Bar 9">
            <a:extLst>
              <a:ext uri="{FF2B5EF4-FFF2-40B4-BE49-F238E27FC236}">
                <a16:creationId xmlns:a16="http://schemas.microsoft.com/office/drawing/2014/main" id="{6D44C447-A6BB-422B-A747-4A5A5D71716D}"/>
              </a:ext>
            </a:extLst>
          </p:cNvPr>
          <p:cNvSpPr/>
          <p:nvPr/>
        </p:nvSpPr>
        <p:spPr>
          <a:xfrm flipH="1">
            <a:off x="1025236" y="788699"/>
            <a:ext cx="847600" cy="738909"/>
          </a:xfrm>
          <a:prstGeom prst="accentCallout1">
            <a:avLst>
              <a:gd name="adj1" fmla="val 18750"/>
              <a:gd name="adj2" fmla="val -8333"/>
              <a:gd name="adj3" fmla="val 98750"/>
              <a:gd name="adj4" fmla="val -84658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 200K Raw Rounded TPMs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9F2C2-08E6-49AD-88B2-BF859C074B6B}"/>
              </a:ext>
            </a:extLst>
          </p:cNvPr>
          <p:cNvSpPr txBox="1"/>
          <p:nvPr/>
        </p:nvSpPr>
        <p:spPr>
          <a:xfrm>
            <a:off x="6576291" y="3011054"/>
            <a:ext cx="794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DrImpute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FA3E0-86E4-4B75-A9E0-ED6BC83C0804}"/>
              </a:ext>
            </a:extLst>
          </p:cNvPr>
          <p:cNvSpPr txBox="1"/>
          <p:nvPr/>
        </p:nvSpPr>
        <p:spPr>
          <a:xfrm>
            <a:off x="10312400" y="3011054"/>
            <a:ext cx="794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scImpute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8FD41-5A0E-4F45-8CE5-C59EDF2C5E6D}"/>
              </a:ext>
            </a:extLst>
          </p:cNvPr>
          <p:cNvSpPr txBox="1"/>
          <p:nvPr/>
        </p:nvSpPr>
        <p:spPr>
          <a:xfrm>
            <a:off x="2798619" y="6156036"/>
            <a:ext cx="909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KNNImpute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F5B84-B73A-477E-9D83-FFA2FEE13096}"/>
              </a:ext>
            </a:extLst>
          </p:cNvPr>
          <p:cNvSpPr txBox="1"/>
          <p:nvPr/>
        </p:nvSpPr>
        <p:spPr>
          <a:xfrm>
            <a:off x="6225310" y="6139305"/>
            <a:ext cx="1042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LSImpute</a:t>
            </a:r>
            <a:r>
              <a:rPr lang="en-US" sz="1100" dirty="0"/>
              <a:t>-Med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79C-2B79-447E-AA27-A5C1067E8A3E}"/>
              </a:ext>
            </a:extLst>
          </p:cNvPr>
          <p:cNvSpPr txBox="1"/>
          <p:nvPr/>
        </p:nvSpPr>
        <p:spPr>
          <a:xfrm>
            <a:off x="9855200" y="6197715"/>
            <a:ext cx="1129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LSImpute</a:t>
            </a:r>
            <a:r>
              <a:rPr lang="en-US" sz="1100" dirty="0"/>
              <a:t>-Mean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43D1EC-D79F-4C02-A117-DDCD8BBF5A02}"/>
              </a:ext>
            </a:extLst>
          </p:cNvPr>
          <p:cNvSpPr/>
          <p:nvPr/>
        </p:nvSpPr>
        <p:spPr>
          <a:xfrm>
            <a:off x="688489" y="276658"/>
            <a:ext cx="3354879" cy="3190751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362F83-6A3A-4995-8C49-E6BDF03249AD}"/>
              </a:ext>
            </a:extLst>
          </p:cNvPr>
          <p:cNvSpPr/>
          <p:nvPr/>
        </p:nvSpPr>
        <p:spPr>
          <a:xfrm>
            <a:off x="4421393" y="3467409"/>
            <a:ext cx="6949163" cy="31448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2651-D705-4F5E-AFB2-B1881097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30" y="188389"/>
            <a:ext cx="442296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Rounded True vs. imputed detection fractions: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E4C38-50C8-48D5-B0CB-42E38A75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70" y="0"/>
            <a:ext cx="4697730" cy="7472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5FBF7-69A1-4737-9767-5CB862B88B6D}"/>
              </a:ext>
            </a:extLst>
          </p:cNvPr>
          <p:cNvSpPr/>
          <p:nvPr/>
        </p:nvSpPr>
        <p:spPr>
          <a:xfrm>
            <a:off x="11163300" y="6176963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sldjump"/>
              </a:rPr>
              <a:t>&lt;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EBA462-F54B-4DA9-9B41-841C85D73DAB}"/>
              </a:ext>
            </a:extLst>
          </p:cNvPr>
          <p:cNvSpPr/>
          <p:nvPr/>
        </p:nvSpPr>
        <p:spPr>
          <a:xfrm>
            <a:off x="6860466" y="4539727"/>
            <a:ext cx="4302834" cy="2226833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5971-CEF7-4437-AC83-A1D6D089A61C}"/>
              </a:ext>
            </a:extLst>
          </p:cNvPr>
          <p:cNvSpPr/>
          <p:nvPr/>
        </p:nvSpPr>
        <p:spPr>
          <a:xfrm>
            <a:off x="5197961" y="472765"/>
            <a:ext cx="20618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Raw Data,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DrImpute</a:t>
            </a:r>
            <a:r>
              <a:rPr lang="en-US" b="1" dirty="0"/>
              <a:t>,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scImpute</a:t>
            </a:r>
            <a:r>
              <a:rPr lang="en-US" b="1" dirty="0"/>
              <a:t>,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KNNImpute</a:t>
            </a:r>
            <a:r>
              <a:rPr lang="en-US" b="1" dirty="0"/>
              <a:t>,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LSImputeMed</a:t>
            </a:r>
            <a:r>
              <a:rPr lang="en-US" b="1" dirty="0"/>
              <a:t>,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LSImputeMean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E8682-6A54-46B2-935A-C444B9FDFF65}"/>
              </a:ext>
            </a:extLst>
          </p:cNvPr>
          <p:cNvSpPr/>
          <p:nvPr/>
        </p:nvSpPr>
        <p:spPr>
          <a:xfrm>
            <a:off x="7259843" y="-4053"/>
            <a:ext cx="312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100K,            1M,                 10M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4ADDA3-762C-480E-B877-2F5EE9F5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curves for </a:t>
            </a:r>
            <a:br>
              <a:rPr lang="en-US" dirty="0"/>
            </a:br>
            <a:r>
              <a:rPr lang="en-US" dirty="0"/>
              <a:t>100K data set.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8078-59A5-4FBC-A08A-A94D71E7F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7509" cy="4351338"/>
          </a:xfrm>
        </p:spPr>
        <p:txBody>
          <a:bodyPr>
            <a:normAutofit/>
          </a:bodyPr>
          <a:lstStyle/>
          <a:p>
            <a:r>
              <a:rPr lang="en-US" dirty="0"/>
              <a:t>The error curve plots, for every threshold x between 0 and 1 (or larger):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% of genes with 	relative error &gt; x.</a:t>
            </a:r>
          </a:p>
          <a:p>
            <a:endParaRPr lang="en-US" dirty="0"/>
          </a:p>
          <a:p>
            <a:r>
              <a:rPr lang="en-US" dirty="0"/>
              <a:t>The abscissa of dashed vertical lines correspond to </a:t>
            </a:r>
            <a:r>
              <a:rPr lang="en-US" dirty="0">
                <a:hlinkClick r:id="rId2" action="ppaction://hlinksldjump"/>
              </a:rPr>
              <a:t>MPE</a:t>
            </a:r>
            <a:r>
              <a:rPr lang="en-US" dirty="0"/>
              <a:t> of raw data.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00293F-F13F-4C85-B006-D35A96170F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0697A-DA92-4BDA-88DB-E25FE6AD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27" y="681037"/>
            <a:ext cx="6328784" cy="57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7AE1-B7B6-4552-8DE3-75778A461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90" y="251460"/>
            <a:ext cx="3897631" cy="5925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Median Percent Error values in log scale (y-axis) for each depth (x-axis) in each quantile (z-axis) for each method:</a:t>
            </a:r>
          </a:p>
          <a:p>
            <a:pPr marL="514350" indent="-514350">
              <a:buAutoNum type="alphaLcParenBoth"/>
            </a:pPr>
            <a:r>
              <a:rPr lang="en-US" dirty="0"/>
              <a:t>Raw data, </a:t>
            </a:r>
          </a:p>
          <a:p>
            <a:pPr marL="514350" indent="-514350">
              <a:buAutoNum type="alphaLcParenBoth"/>
            </a:pPr>
            <a:r>
              <a:rPr lang="en-US" dirty="0" err="1"/>
              <a:t>DrImpute</a:t>
            </a:r>
            <a:r>
              <a:rPr lang="en-US" dirty="0"/>
              <a:t>, </a:t>
            </a:r>
          </a:p>
          <a:p>
            <a:pPr marL="514350" indent="-514350">
              <a:buAutoNum type="alphaLcParenBoth"/>
            </a:pPr>
            <a:r>
              <a:rPr lang="en-US" dirty="0" err="1"/>
              <a:t>scImpute</a:t>
            </a:r>
            <a:r>
              <a:rPr lang="en-US" dirty="0"/>
              <a:t>, </a:t>
            </a:r>
          </a:p>
          <a:p>
            <a:pPr marL="514350" indent="-514350">
              <a:buAutoNum type="alphaLcParenBoth"/>
            </a:pPr>
            <a:r>
              <a:rPr lang="en-US" dirty="0" err="1"/>
              <a:t>KNNImpute</a:t>
            </a:r>
            <a:r>
              <a:rPr lang="en-US" dirty="0"/>
              <a:t>, </a:t>
            </a:r>
          </a:p>
          <a:p>
            <a:pPr marL="514350" indent="-514350">
              <a:buAutoNum type="alphaLcParenBoth"/>
            </a:pPr>
            <a:r>
              <a:rPr lang="en-US" dirty="0" err="1"/>
              <a:t>LSImputeMed</a:t>
            </a:r>
            <a:r>
              <a:rPr lang="en-US" dirty="0"/>
              <a:t>, and </a:t>
            </a:r>
          </a:p>
          <a:p>
            <a:pPr marL="514350" indent="-514350">
              <a:buAutoNum type="alphaLcParenBoth"/>
            </a:pPr>
            <a:r>
              <a:rPr lang="en-US" dirty="0" err="1"/>
              <a:t>LSImputeMean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B268C-ABE4-43F4-8578-42ECA3E0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1" y="1"/>
            <a:ext cx="7203844" cy="689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6C7C21-BC6D-4766-925A-047E7B63C731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sldjump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CCDD-6E96-42D6-8E61-84182755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Detection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4732-2E22-4A9D-B783-25AB51C8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5AF0E-DC1F-42EA-8AB2-751B5754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45" y="2209323"/>
            <a:ext cx="10148710" cy="38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851E348-383F-44C1-9C3F-830C00A9B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964" y="359687"/>
            <a:ext cx="6316072" cy="6294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64ADB5-8D1A-4178-BD62-43D7DE59D0E9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sldjump"/>
              </a:rPr>
              <a:t>&lt;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EC3AA1B-ED72-406A-AB2D-E43933D5B0C9}"/>
              </a:ext>
            </a:extLst>
          </p:cNvPr>
          <p:cNvSpPr/>
          <p:nvPr/>
        </p:nvSpPr>
        <p:spPr>
          <a:xfrm rot="3083192">
            <a:off x="7665732" y="4871471"/>
            <a:ext cx="767289" cy="426722"/>
          </a:xfrm>
          <a:prstGeom prst="rightArrow">
            <a:avLst>
              <a:gd name="adj1" fmla="val 50000"/>
              <a:gd name="adj2" fmla="val 43277"/>
            </a:avLst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B9C5B-3DFB-4744-AB03-9C6430D6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0" y="161896"/>
            <a:ext cx="3668852" cy="3514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98B02-C1E9-49E9-8808-77F9F5DC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50" y="161897"/>
            <a:ext cx="3668851" cy="3514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DB7DC-0285-425B-AFAD-A57B430AB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52" y="161897"/>
            <a:ext cx="3668852" cy="3514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78207-2866-45FC-ACDB-D1761F560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9" y="3343997"/>
            <a:ext cx="3668852" cy="351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20986-2414-4C0C-BC7F-6C1792737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103" y="3343996"/>
            <a:ext cx="3668852" cy="351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5459D-E233-4AD9-B624-F39393199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907" y="3343996"/>
            <a:ext cx="3668852" cy="35140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933A03-279E-4ED9-B853-CB117CF63EBE}"/>
              </a:ext>
            </a:extLst>
          </p:cNvPr>
          <p:cNvSpPr/>
          <p:nvPr/>
        </p:nvSpPr>
        <p:spPr>
          <a:xfrm>
            <a:off x="1814952" y="161896"/>
            <a:ext cx="1111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Raw Data 100K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44A6E-6490-4EDF-8B6A-C261DE5EB622}"/>
              </a:ext>
            </a:extLst>
          </p:cNvPr>
          <p:cNvSpPr/>
          <p:nvPr/>
        </p:nvSpPr>
        <p:spPr>
          <a:xfrm>
            <a:off x="5636204" y="161896"/>
            <a:ext cx="110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DrImpute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014B0-F0DC-4E92-BB0F-EB7658373F7B}"/>
              </a:ext>
            </a:extLst>
          </p:cNvPr>
          <p:cNvSpPr/>
          <p:nvPr/>
        </p:nvSpPr>
        <p:spPr>
          <a:xfrm>
            <a:off x="9292516" y="161896"/>
            <a:ext cx="1100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scImpute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80DC4-DDD8-48FF-837B-E720D4706C2A}"/>
              </a:ext>
            </a:extLst>
          </p:cNvPr>
          <p:cNvSpPr/>
          <p:nvPr/>
        </p:nvSpPr>
        <p:spPr>
          <a:xfrm>
            <a:off x="1908566" y="3528662"/>
            <a:ext cx="130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KNNImpute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A349D0-0E3A-4C2A-9A3B-6F32FB3327F2}"/>
              </a:ext>
            </a:extLst>
          </p:cNvPr>
          <p:cNvSpPr/>
          <p:nvPr/>
        </p:nvSpPr>
        <p:spPr>
          <a:xfrm>
            <a:off x="5426210" y="3475756"/>
            <a:ext cx="152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LSImputeMed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ED654-6498-4366-BCE4-387898713AC3}"/>
              </a:ext>
            </a:extLst>
          </p:cNvPr>
          <p:cNvSpPr/>
          <p:nvPr/>
        </p:nvSpPr>
        <p:spPr>
          <a:xfrm>
            <a:off x="9035156" y="3528661"/>
            <a:ext cx="163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LSImputeMean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3696-946D-43B0-A11E-301C8B30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MethA</a:t>
            </a:r>
            <a:r>
              <a:rPr lang="en-US" dirty="0"/>
              <a:t> 10x Data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D291B1-F9C5-4E6A-AA82-B32979B42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522" y="2435225"/>
            <a:ext cx="3272922" cy="3263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EF3EA-4938-42C9-A795-4F3A0EFB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44" y="2435225"/>
            <a:ext cx="3272922" cy="326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C4E26-B75D-4DE3-B4C0-C966C1CDA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365" y="2435225"/>
            <a:ext cx="3272923" cy="3263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D97C4-DD5F-4DA8-923C-2B951E74BC77}"/>
              </a:ext>
            </a:extLst>
          </p:cNvPr>
          <p:cNvSpPr txBox="1"/>
          <p:nvPr/>
        </p:nvSpPr>
        <p:spPr>
          <a:xfrm flipH="1">
            <a:off x="1592801" y="6022108"/>
            <a:ext cx="263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True vs. down-sampled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E7A9B-076B-4966-B79E-786AB3EDD4E9}"/>
              </a:ext>
            </a:extLst>
          </p:cNvPr>
          <p:cNvSpPr txBox="1"/>
          <p:nvPr/>
        </p:nvSpPr>
        <p:spPr>
          <a:xfrm flipH="1">
            <a:off x="4865723" y="6022109"/>
            <a:ext cx="263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DrImpute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208A7-08A1-490F-BFC0-E9115BA915C4}"/>
              </a:ext>
            </a:extLst>
          </p:cNvPr>
          <p:cNvSpPr txBox="1"/>
          <p:nvPr/>
        </p:nvSpPr>
        <p:spPr>
          <a:xfrm flipH="1">
            <a:off x="8138645" y="6022107"/>
            <a:ext cx="263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LSImpute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D5C43-BBD3-40E5-8BA2-5875F8970055}"/>
              </a:ext>
            </a:extLst>
          </p:cNvPr>
          <p:cNvSpPr txBox="1"/>
          <p:nvPr/>
        </p:nvSpPr>
        <p:spPr>
          <a:xfrm>
            <a:off x="848958" y="1742620"/>
            <a:ext cx="1007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638 cells: 494,275 Reads/Cell, down-sampled to 52,180 Reads/Cell (Fraction of Reads Kept 11.8%)</a:t>
            </a:r>
          </a:p>
          <a:p>
            <a:r>
              <a:rPr lang="en-US" dirty="0"/>
              <a:t>Detection Accuracy : Raw 0.97; </a:t>
            </a:r>
            <a:r>
              <a:rPr lang="en-US" dirty="0" err="1"/>
              <a:t>DrImpute</a:t>
            </a:r>
            <a:r>
              <a:rPr lang="en-US" dirty="0"/>
              <a:t> 0.95; </a:t>
            </a:r>
            <a:r>
              <a:rPr lang="en-US" dirty="0" err="1"/>
              <a:t>LSImpute</a:t>
            </a:r>
            <a:r>
              <a:rPr lang="en-US" dirty="0"/>
              <a:t> 0.974</a:t>
            </a:r>
          </a:p>
        </p:txBody>
      </p:sp>
    </p:spTree>
    <p:extLst>
      <p:ext uri="{BB962C8B-B14F-4D97-AF65-F5344CB8AC3E}">
        <p14:creationId xmlns:p14="http://schemas.microsoft.com/office/powerpoint/2010/main" val="21587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BB8D-649E-4454-83E1-2DACA06D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1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3718-E189-4523-8EEC-BAB9E9F80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Motivation &amp; Background</a:t>
            </a:r>
          </a:p>
          <a:p>
            <a:r>
              <a:rPr lang="en-US" sz="3200" dirty="0"/>
              <a:t>Novel Algorithm - </a:t>
            </a:r>
            <a:r>
              <a:rPr lang="en-US" sz="3200" b="1" dirty="0" err="1"/>
              <a:t>LSImpute</a:t>
            </a:r>
            <a:r>
              <a:rPr lang="en-US" sz="3200" b="1" dirty="0"/>
              <a:t>: Locality Sensitive Imputation for Single Cell RNA-Seq Data</a:t>
            </a:r>
          </a:p>
          <a:p>
            <a:r>
              <a:rPr lang="en-US" sz="3200" dirty="0"/>
              <a:t>Results</a:t>
            </a:r>
          </a:p>
          <a:p>
            <a:r>
              <a:rPr lang="en-US" sz="3200" dirty="0"/>
              <a:t>Future Work &amp; Application Demo</a:t>
            </a:r>
          </a:p>
        </p:txBody>
      </p:sp>
    </p:spTree>
    <p:extLst>
      <p:ext uri="{BB962C8B-B14F-4D97-AF65-F5344CB8AC3E}">
        <p14:creationId xmlns:p14="http://schemas.microsoft.com/office/powerpoint/2010/main" val="293478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2B70-6654-4DA3-9D24-DFFD0B5F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A96F-4A50-4025-B77D-28964A89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impute or not to impute – that is the question!</a:t>
            </a:r>
          </a:p>
          <a:p>
            <a:pPr lvl="1"/>
            <a:r>
              <a:rPr lang="en-US" dirty="0"/>
              <a:t>Two-edged sword in several methods (over-imputation)</a:t>
            </a:r>
          </a:p>
          <a:p>
            <a:pPr lvl="1"/>
            <a:r>
              <a:rPr lang="en-US" dirty="0"/>
              <a:t>Sequencing Depth is one of the main factors to consider, also application.</a:t>
            </a:r>
          </a:p>
          <a:p>
            <a:r>
              <a:rPr lang="en-US" dirty="0" err="1"/>
              <a:t>LSImpute</a:t>
            </a:r>
            <a:r>
              <a:rPr lang="en-US" dirty="0"/>
              <a:t>, especially the variant based on median imputation, tends to impute more conservatively than existing methods resulting in better performance and more accurate imputation.</a:t>
            </a:r>
          </a:p>
          <a:p>
            <a:r>
              <a:rPr lang="en-US" dirty="0" err="1"/>
              <a:t>LSImpute</a:t>
            </a:r>
            <a:r>
              <a:rPr lang="en-US" dirty="0"/>
              <a:t> is more likely to reduce drop-out effects and reduce sparsity of the data without introducing false expression patterns or over-imputation.</a:t>
            </a:r>
          </a:p>
        </p:txBody>
      </p:sp>
    </p:spTree>
    <p:extLst>
      <p:ext uri="{BB962C8B-B14F-4D97-AF65-F5344CB8AC3E}">
        <p14:creationId xmlns:p14="http://schemas.microsoft.com/office/powerpoint/2010/main" val="141560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40D0-F6A3-4A92-85EB-FEB1D379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31789-ED31-42D4-B395-929C0CD9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Kwak, I.Y., Gong, W., </a:t>
            </a:r>
            <a:r>
              <a:rPr lang="en-US" sz="1600" dirty="0" err="1"/>
              <a:t>Koyano</a:t>
            </a:r>
            <a:r>
              <a:rPr lang="en-US" sz="1600" dirty="0"/>
              <a:t>-Nakagawa, N., Garry, D.: </a:t>
            </a:r>
            <a:r>
              <a:rPr lang="en-US" sz="1600" dirty="0" err="1"/>
              <a:t>Drimpute</a:t>
            </a:r>
            <a:r>
              <a:rPr lang="en-US" sz="1600" dirty="0"/>
              <a:t>: Imputing dropout events in single cell </a:t>
            </a:r>
            <a:r>
              <a:rPr lang="en-US" sz="1600" dirty="0" err="1"/>
              <a:t>rna</a:t>
            </a:r>
            <a:r>
              <a:rPr lang="en-US" sz="1600" dirty="0"/>
              <a:t> sequencing data. </a:t>
            </a:r>
            <a:r>
              <a:rPr lang="en-US" sz="1600" dirty="0" err="1"/>
              <a:t>bioRxiv</a:t>
            </a:r>
            <a:r>
              <a:rPr lang="en-US" sz="1600" dirty="0"/>
              <a:t> p. 181479 (2017)</a:t>
            </a:r>
          </a:p>
          <a:p>
            <a:r>
              <a:rPr lang="en-US" sz="1600" dirty="0" err="1"/>
              <a:t>Leskovec</a:t>
            </a:r>
            <a:r>
              <a:rPr lang="en-US" sz="1600" dirty="0"/>
              <a:t>, J., </a:t>
            </a:r>
            <a:r>
              <a:rPr lang="en-US" sz="1600" dirty="0" err="1"/>
              <a:t>Rajaraman</a:t>
            </a:r>
            <a:r>
              <a:rPr lang="en-US" sz="1600" dirty="0"/>
              <a:t>, A., Ullman, J.D.: Mining of massive datasets. Cambridge University Press (2014) 20. </a:t>
            </a:r>
          </a:p>
          <a:p>
            <a:r>
              <a:rPr lang="en-US" sz="1600" dirty="0"/>
              <a:t>Li, C.L., Li, K.C., Wu, D., Chen, Y., Luo, H., Zhao, J.R., Wang, S.S., Sun, M.M., Lu, Y.J., Zhong, </a:t>
            </a:r>
            <a:r>
              <a:rPr lang="en-US" sz="1600" dirty="0" err="1"/>
              <a:t>Y.Q.,et</a:t>
            </a:r>
            <a:r>
              <a:rPr lang="en-US" sz="1600" dirty="0"/>
              <a:t> al.: Somatosensory neuron types </a:t>
            </a:r>
            <a:r>
              <a:rPr lang="en-US" sz="1600" dirty="0" err="1"/>
              <a:t>identied</a:t>
            </a:r>
            <a:r>
              <a:rPr lang="en-US" sz="1600" dirty="0"/>
              <a:t> by high-coverage single-cell </a:t>
            </a:r>
            <a:r>
              <a:rPr lang="en-US" sz="1600" dirty="0" err="1"/>
              <a:t>rna</a:t>
            </a:r>
            <a:r>
              <a:rPr lang="en-US" sz="1600" dirty="0"/>
              <a:t>-sequencing and functional heterogeneity. Cell research 26(1), 83 (2016)</a:t>
            </a:r>
          </a:p>
          <a:p>
            <a:r>
              <a:rPr lang="en-US" sz="1600" dirty="0"/>
              <a:t>21. Li, W.V., Li, J.J.: </a:t>
            </a:r>
            <a:r>
              <a:rPr lang="en-US" sz="1600" dirty="0" err="1"/>
              <a:t>scimpute</a:t>
            </a:r>
            <a:r>
              <a:rPr lang="en-US" sz="1600" dirty="0"/>
              <a:t>: accurate and robust imputation for single cell </a:t>
            </a:r>
            <a:r>
              <a:rPr lang="en-US" sz="1600" dirty="0" err="1"/>
              <a:t>rna</a:t>
            </a:r>
            <a:r>
              <a:rPr lang="en-US" sz="1600" dirty="0"/>
              <a:t>-seq data. </a:t>
            </a:r>
            <a:r>
              <a:rPr lang="en-US" sz="1600" dirty="0" err="1"/>
              <a:t>bioRxiv</a:t>
            </a:r>
            <a:r>
              <a:rPr lang="en-US" sz="1600" dirty="0"/>
              <a:t> p. 141598 (2017)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Moussa, M.,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Mandoiu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I.: Locality sensitive imputation for single-cell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rna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-seq data. ISBRA2018 Proceedings (to appear in ISBRA 2018 proceedings) .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bioRxiv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preprint available at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doi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 https://doi.org/10.1101/291807.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hlinkClick r:id="rId2"/>
              </a:rPr>
              <a:t>http://cnv1.engr.uconn.edu:3838/SC1/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http://cnv1.engr.uconn.edu:3838/LSImpute/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05D8C-DDF7-4EB9-AE36-92C5F6277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093F36-D2C7-4FC9-9BB3-854B6FA62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0A8312-760D-4C53-B8B4-C690DEA95EFE}"/>
              </a:ext>
            </a:extLst>
          </p:cNvPr>
          <p:cNvSpPr/>
          <p:nvPr/>
        </p:nvSpPr>
        <p:spPr>
          <a:xfrm>
            <a:off x="1025561" y="5735637"/>
            <a:ext cx="1035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Acknowledgements : This work was partially supported by NSF Award 1564936, NIH grants 1R01MH112739-01 and 2R01NS073425-06A1, and a UConn Academic Vision Program Grant.</a:t>
            </a:r>
          </a:p>
        </p:txBody>
      </p:sp>
    </p:spTree>
    <p:extLst>
      <p:ext uri="{BB962C8B-B14F-4D97-AF65-F5344CB8AC3E}">
        <p14:creationId xmlns:p14="http://schemas.microsoft.com/office/powerpoint/2010/main" val="132373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CB2A-CBB8-45AA-9016-FF64A4E8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</a:t>
            </a:r>
            <a:r>
              <a:rPr lang="en-US" dirty="0" err="1"/>
              <a:t>LSImpute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9A30D-F7D8-41E5-B6CC-4B3A7E9A7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Using the median of both zero and non-zero values first, decides implicitly whether a zero is a drop-out event or a true biological effect, and prevents large but isolated expression values from driving imputation of nearby zeros, while  collapsing into centroids in each iteration limits the propagation of potential imputation errors.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Locality Sensitive Hashing O(n) using Cosine Similarity to 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(=6)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cells with min similarity Threshold = 0.85.</a:t>
                </a:r>
              </a:p>
              <a:p>
                <a:r>
                  <a:rPr lang="en-US" dirty="0"/>
                  <a:t>Internal clustering implementation using </a:t>
                </a:r>
                <a:r>
                  <a:rPr lang="en-US" dirty="0" err="1"/>
                  <a:t>sKmeans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9A30D-F7D8-41E5-B6CC-4B3A7E9A7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E78CD1-A172-45D7-8C4B-DE6EB38CDC09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sldjump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3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CB2A-CBB8-45AA-9016-FF64A4E8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</a:t>
            </a:r>
            <a:r>
              <a:rPr lang="en-US" dirty="0" err="1"/>
              <a:t>LSImpute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A30D-F7D8-41E5-B6CC-4B3A7E9A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681"/>
            <a:ext cx="10515600" cy="4351338"/>
          </a:xfrm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78CD1-A172-45D7-8C4B-DE6EB38CDC09}"/>
              </a:ext>
            </a:extLst>
          </p:cNvPr>
          <p:cNvSpPr/>
          <p:nvPr/>
        </p:nvSpPr>
        <p:spPr>
          <a:xfrm>
            <a:off x="10104015" y="586068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action="ppaction://hlinksldjump"/>
              </a:rPr>
              <a:t>&lt;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D3F97-3374-4E84-A6B5-D22552995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58865"/>
              </p:ext>
            </p:extLst>
          </p:nvPr>
        </p:nvGraphicFramePr>
        <p:xfrm>
          <a:off x="3681369" y="1690688"/>
          <a:ext cx="4183139" cy="4351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258">
                  <a:extLst>
                    <a:ext uri="{9D8B030D-6E8A-4147-A177-3AD203B41FA5}">
                      <a16:colId xmlns:a16="http://schemas.microsoft.com/office/drawing/2014/main" val="866358926"/>
                    </a:ext>
                  </a:extLst>
                </a:gridCol>
                <a:gridCol w="1048515">
                  <a:extLst>
                    <a:ext uri="{9D8B030D-6E8A-4147-A177-3AD203B41FA5}">
                      <a16:colId xmlns:a16="http://schemas.microsoft.com/office/drawing/2014/main" val="165540592"/>
                    </a:ext>
                  </a:extLst>
                </a:gridCol>
                <a:gridCol w="1048515">
                  <a:extLst>
                    <a:ext uri="{9D8B030D-6E8A-4147-A177-3AD203B41FA5}">
                      <a16:colId xmlns:a16="http://schemas.microsoft.com/office/drawing/2014/main" val="1443809955"/>
                    </a:ext>
                  </a:extLst>
                </a:gridCol>
                <a:gridCol w="1561851">
                  <a:extLst>
                    <a:ext uri="{9D8B030D-6E8A-4147-A177-3AD203B41FA5}">
                      <a16:colId xmlns:a16="http://schemas.microsoft.com/office/drawing/2014/main" val="841567695"/>
                    </a:ext>
                  </a:extLst>
                </a:gridCol>
              </a:tblGrid>
              <a:tr h="19659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Candidate Cell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Candidate Cell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N-Bands/Similarity Level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223417346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552279273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0840969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630251887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2755497343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516030184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357225602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2891794444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2766275922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7283639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60369051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45502429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93963525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888565624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542412133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897558472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887388874"/>
                  </a:ext>
                </a:extLst>
              </a:tr>
              <a:tr h="203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2449801742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070833399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179467120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3127105459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553" marR="6553" marT="65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b"/>
                </a:tc>
                <a:extLst>
                  <a:ext uri="{0D108BD9-81ED-4DB2-BD59-A6C34878D82A}">
                    <a16:rowId xmlns:a16="http://schemas.microsoft.com/office/drawing/2014/main" val="410273763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F3D844-07B3-455B-BB5A-A7A224432093}"/>
              </a:ext>
            </a:extLst>
          </p:cNvPr>
          <p:cNvCxnSpPr/>
          <p:nvPr/>
        </p:nvCxnSpPr>
        <p:spPr>
          <a:xfrm>
            <a:off x="3706156" y="2873872"/>
            <a:ext cx="4466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CB0F0A-1263-4C2D-B5E6-45E567F88A57}"/>
              </a:ext>
            </a:extLst>
          </p:cNvPr>
          <p:cNvCxnSpPr/>
          <p:nvPr/>
        </p:nvCxnSpPr>
        <p:spPr>
          <a:xfrm>
            <a:off x="3654002" y="5057295"/>
            <a:ext cx="4466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llout: Line with Accent Bar 12">
            <a:extLst>
              <a:ext uri="{FF2B5EF4-FFF2-40B4-BE49-F238E27FC236}">
                <a16:creationId xmlns:a16="http://schemas.microsoft.com/office/drawing/2014/main" id="{3455C147-9A75-48CA-9C3D-8ADC79AFDDD0}"/>
              </a:ext>
            </a:extLst>
          </p:cNvPr>
          <p:cNvSpPr/>
          <p:nvPr/>
        </p:nvSpPr>
        <p:spPr>
          <a:xfrm>
            <a:off x="8518478" y="2311165"/>
            <a:ext cx="1776037" cy="465992"/>
          </a:xfrm>
          <a:prstGeom prst="accentCallout1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</a:t>
            </a:r>
            <a:r>
              <a:rPr lang="en-US" sz="1100" dirty="0" err="1"/>
              <a:t>m_min</a:t>
            </a:r>
            <a:r>
              <a:rPr lang="en-US" sz="1100" dirty="0"/>
              <a:t> = 6 </a:t>
            </a:r>
            <a:r>
              <a:rPr lang="en-US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6 unique cells</a:t>
            </a:r>
          </a:p>
        </p:txBody>
      </p:sp>
      <p:sp>
        <p:nvSpPr>
          <p:cNvPr id="15" name="Callout: Line with Accent Bar 14">
            <a:extLst>
              <a:ext uri="{FF2B5EF4-FFF2-40B4-BE49-F238E27FC236}">
                <a16:creationId xmlns:a16="http://schemas.microsoft.com/office/drawing/2014/main" id="{079E63B4-1CE8-43DD-9522-CB33BE418504}"/>
              </a:ext>
            </a:extLst>
          </p:cNvPr>
          <p:cNvSpPr/>
          <p:nvPr/>
        </p:nvSpPr>
        <p:spPr>
          <a:xfrm>
            <a:off x="8518478" y="4430112"/>
            <a:ext cx="1865560" cy="465992"/>
          </a:xfrm>
          <a:prstGeom prst="accentCallout1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</a:t>
            </a:r>
            <a:r>
              <a:rPr lang="en-US" sz="1100" dirty="0" err="1"/>
              <a:t>m_min</a:t>
            </a:r>
            <a:r>
              <a:rPr lang="en-US" sz="1100" dirty="0"/>
              <a:t> = 10, overshoot, &gt;10 unique cells </a:t>
            </a:r>
            <a:r>
              <a:rPr lang="en-US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resolve with a Threshold Step over normalized similarity</a:t>
            </a:r>
          </a:p>
        </p:txBody>
      </p:sp>
    </p:spTree>
    <p:extLst>
      <p:ext uri="{BB962C8B-B14F-4D97-AF65-F5344CB8AC3E}">
        <p14:creationId xmlns:p14="http://schemas.microsoft.com/office/powerpoint/2010/main" val="1347050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D61C-FB6F-4ADF-B836-5E098FEF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single cell RNA-Seq imputation</a:t>
            </a:r>
            <a:br>
              <a:rPr lang="en-US" dirty="0"/>
            </a:br>
            <a:r>
              <a:rPr lang="en-US" dirty="0"/>
              <a:t>methods - </a:t>
            </a:r>
            <a:r>
              <a:rPr lang="en-US" dirty="0" err="1"/>
              <a:t>DrImpute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B076-D5ED-4AC8-B272-FC2B1784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DrImpute</a:t>
            </a:r>
            <a:r>
              <a:rPr lang="en-US" dirty="0"/>
              <a:t> R package implements imputation for </a:t>
            </a:r>
            <a:r>
              <a:rPr lang="en-US" dirty="0" err="1"/>
              <a:t>scRNA</a:t>
            </a:r>
            <a:r>
              <a:rPr lang="en-US" dirty="0"/>
              <a:t>-Seq based on clustering the data.</a:t>
            </a:r>
          </a:p>
          <a:p>
            <a:pPr lvl="1"/>
            <a:r>
              <a:rPr lang="en-US" dirty="0"/>
              <a:t>distance between cells using Spearman and Pearson correlations, </a:t>
            </a:r>
          </a:p>
          <a:p>
            <a:pPr lvl="1"/>
            <a:r>
              <a:rPr lang="en-US" dirty="0"/>
              <a:t>cell clustering based on each distance matrix, </a:t>
            </a:r>
          </a:p>
          <a:p>
            <a:pPr lvl="1"/>
            <a:r>
              <a:rPr lang="en-US" dirty="0"/>
              <a:t>followed by imputing zero values multiple times based on the resulting clusters, and </a:t>
            </a:r>
          </a:p>
          <a:p>
            <a:pPr lvl="1"/>
            <a:r>
              <a:rPr lang="en-US" dirty="0"/>
              <a:t>finally averaging the imputation results to produce a value for the drop-outs.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43FC2-996B-4B45-A170-B8E5DA5967CA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action="ppaction://hlinksldjump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05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D61C-FB6F-4ADF-B836-5E098FEF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single cell RNA-Seq imputation</a:t>
            </a:r>
            <a:br>
              <a:rPr lang="en-US" dirty="0"/>
            </a:br>
            <a:r>
              <a:rPr lang="en-US" dirty="0"/>
              <a:t>methods - </a:t>
            </a:r>
            <a:r>
              <a:rPr lang="en-US" dirty="0" err="1"/>
              <a:t>scImpute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B076-D5ED-4AC8-B272-FC2B1784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scImpute</a:t>
            </a:r>
            <a:r>
              <a:rPr lang="en-US" dirty="0"/>
              <a:t> R package makes the assumption that most genes have a bimodal expression pattern that can be described by a mixture model with two components.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parameters in the mixture model are estimated using Expectation-Maximization (EM) results to produce a value for the drop-outs.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C9B8D-90E2-437C-9E96-485BF069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84" y="3214000"/>
            <a:ext cx="9179032" cy="706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65DF91-7F55-420B-9EF4-D812619DD951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sldjump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3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EBB-5DF8-4B10-A7A0-003C0E6E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single cell RNA-Seq imputation</a:t>
            </a:r>
            <a:br>
              <a:rPr lang="en-US" dirty="0"/>
            </a:br>
            <a:r>
              <a:rPr lang="en-US" dirty="0"/>
              <a:t>methods - </a:t>
            </a:r>
            <a:r>
              <a:rPr lang="en-US" dirty="0" err="1"/>
              <a:t>KNNimpute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F01E-6C97-4926-AF47-860BB86C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 K-nearest neighbors (</a:t>
            </a:r>
            <a:r>
              <a:rPr lang="en-US" dirty="0" err="1"/>
              <a:t>KNNimpute</a:t>
            </a:r>
            <a:r>
              <a:rPr lang="en-US" dirty="0"/>
              <a:t>), a method originally developed for microarray data, selects genes with expression profiles similar to the gene of interest to impute missing values.</a:t>
            </a:r>
          </a:p>
          <a:p>
            <a:r>
              <a:rPr lang="en-US" dirty="0"/>
              <a:t>For instance, consider a gene A that has a missing value in cell 1, KNN will find K other genes which have a value present in cell 1, with expression most similar to A in cells 2 to N, where N is the total number of cells.</a:t>
            </a:r>
          </a:p>
          <a:p>
            <a:r>
              <a:rPr lang="en-US" dirty="0"/>
              <a:t>A weighted average of values in cell 1 for the K genes closest in Euclidean distance is then used as an estimate for the missing value for gene 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ABA71-3EAD-4634-8717-117C4A0A18C8}"/>
              </a:ext>
            </a:extLst>
          </p:cNvPr>
          <p:cNvSpPr/>
          <p:nvPr/>
        </p:nvSpPr>
        <p:spPr>
          <a:xfrm>
            <a:off x="9829800" y="5867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action="ppaction://hlinksldjump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1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E937-C1CF-40A9-A910-B78ADC2E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effect 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9EEE-111E-4EC8-9812-D30E5333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sKmeans</a:t>
            </a:r>
            <a:r>
              <a:rPr lang="en-US" dirty="0"/>
              <a:t>, top TF-IDF,</a:t>
            </a:r>
          </a:p>
          <a:p>
            <a:r>
              <a:rPr lang="en-US" dirty="0"/>
              <a:t>100K DRG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3B299-407D-4187-9EF3-D60BFF48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81" y="1756335"/>
            <a:ext cx="7094919" cy="4736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BF718-955A-43AB-A300-4FB563FD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973" y="4717357"/>
            <a:ext cx="916800" cy="9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AC13-A0CE-41D1-99E0-C8967F7E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92" y="599181"/>
            <a:ext cx="35616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 Expression Matrix</a:t>
            </a: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4A04E93-F750-4DE6-9CAC-E51CC1632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8" y="3092432"/>
            <a:ext cx="11731353" cy="34655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31F44C-57B0-44F1-8C24-6D002AB31E6F}"/>
              </a:ext>
            </a:extLst>
          </p:cNvPr>
          <p:cNvSpPr/>
          <p:nvPr/>
        </p:nvSpPr>
        <p:spPr>
          <a:xfrm>
            <a:off x="9638850" y="3730386"/>
            <a:ext cx="2431229" cy="2022438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55E3FD-BA1B-46B5-B6AC-E82F6A38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70" y="438719"/>
            <a:ext cx="7671791" cy="25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B4C17F-06C4-48E8-893F-78C20078F622}"/>
              </a:ext>
            </a:extLst>
          </p:cNvPr>
          <p:cNvSpPr/>
          <p:nvPr/>
        </p:nvSpPr>
        <p:spPr>
          <a:xfrm>
            <a:off x="739793" y="2323922"/>
            <a:ext cx="321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3’-end Sequencing w/ UMIs</a:t>
            </a:r>
            <a:r>
              <a:rPr lang="en-US" sz="1600" dirty="0"/>
              <a:t>*</a:t>
            </a:r>
            <a:r>
              <a:rPr lang="en-US" dirty="0"/>
              <a:t> (10X Genomics):</a:t>
            </a:r>
          </a:p>
        </p:txBody>
      </p:sp>
    </p:spTree>
    <p:extLst>
      <p:ext uri="{BB962C8B-B14F-4D97-AF65-F5344CB8AC3E}">
        <p14:creationId xmlns:p14="http://schemas.microsoft.com/office/powerpoint/2010/main" val="13218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1823-2800-4532-9C79-1E765575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D536-41DE-44B1-8D53-027D6DBE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Drop-outs occurring because of </a:t>
            </a:r>
          </a:p>
          <a:p>
            <a:pPr lvl="1"/>
            <a:r>
              <a:rPr lang="en-US" dirty="0"/>
              <a:t>inefficient RT (Reverse Transcription) &amp; mRNA capture leading to uniformly random dropout in reads,</a:t>
            </a:r>
          </a:p>
          <a:p>
            <a:pPr lvl="1"/>
            <a:r>
              <a:rPr lang="en-US" dirty="0"/>
              <a:t>low number of RNA transcripts and the stochastic nature of gene expression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Result : capturing only a fraction of the transcriptome of each cell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zero inflated data.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difficult to distinguish technical dropout of transcripts from true biological variation between cells.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correcting dropouts needed for applications like cell count/detection fractions (e.g. % TILs in Tumors)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D61C-FB6F-4ADF-B836-5E098FEF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single cell RNA-Seq imputation</a:t>
            </a:r>
            <a:br>
              <a:rPr lang="en-US" dirty="0"/>
            </a:br>
            <a:r>
              <a:rPr lang="en-US" dirty="0"/>
              <a:t>methods - </a:t>
            </a:r>
            <a:r>
              <a:rPr lang="en-US" dirty="0" err="1"/>
              <a:t>DrImpute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B076-D5ED-4AC8-B272-FC2B1784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3" action="ppaction://hlinksldjump"/>
              </a:rPr>
              <a:t>DRImpute</a:t>
            </a:r>
            <a:r>
              <a:rPr lang="en-US" dirty="0"/>
              <a:t> (clustering cells)</a:t>
            </a:r>
          </a:p>
          <a:p>
            <a:r>
              <a:rPr lang="en-US" dirty="0" err="1">
                <a:hlinkClick r:id="rId4" action="ppaction://hlinksldjump"/>
              </a:rPr>
              <a:t>scImpute</a:t>
            </a:r>
            <a:endParaRPr lang="en-US" dirty="0"/>
          </a:p>
          <a:p>
            <a:r>
              <a:rPr lang="en-US" dirty="0" err="1">
                <a:hlinkClick r:id="rId5" action="ppaction://hlinksldjump"/>
              </a:rPr>
              <a:t>KNNImpute</a:t>
            </a:r>
            <a:r>
              <a:rPr lang="en-US" dirty="0"/>
              <a:t> (K nearest </a:t>
            </a:r>
            <a:r>
              <a:rPr lang="en-US" dirty="0" err="1"/>
              <a:t>neighbour</a:t>
            </a:r>
            <a:r>
              <a:rPr lang="en-US" dirty="0"/>
              <a:t> genes)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B8790-D35A-4557-8963-16671D6FE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190" y="2322460"/>
            <a:ext cx="7027916" cy="5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F47F-3E89-437F-87C2-DF20FBA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Proposed method: Locality Sensitive Imputation for </a:t>
            </a:r>
            <a:r>
              <a:rPr lang="en-US" sz="4000" dirty="0" err="1"/>
              <a:t>scRNA</a:t>
            </a:r>
            <a:r>
              <a:rPr lang="en-US" sz="4000" dirty="0"/>
              <a:t>-Seq Data (</a:t>
            </a:r>
            <a:r>
              <a:rPr lang="en-US" sz="4000" dirty="0" err="1"/>
              <a:t>LSImpute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C75C-8FA4-45CE-BF1C-C0B3A4F8A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High level summary of the novel imputation algorithm (</a:t>
            </a:r>
            <a:r>
              <a:rPr lang="en-US" dirty="0" err="1"/>
              <a:t>LSImpute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Step 1.</a:t>
            </a:r>
            <a:r>
              <a:rPr lang="en-US" dirty="0"/>
              <a:t> Given a set (S) of (n) cells , start by selecting a small number (m) of cells with highest similarity level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based on their locality sensitive hashing values</a:t>
            </a:r>
            <a:r>
              <a:rPr lang="en-US" dirty="0"/>
              <a:t>.</a:t>
            </a:r>
            <a:endParaRPr lang="en-US" sz="2600" dirty="0"/>
          </a:p>
          <a:p>
            <a:pPr marL="0" indent="0">
              <a:buNone/>
            </a:pPr>
            <a:endParaRPr lang="en-US" sz="21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Step 2. </a:t>
            </a:r>
            <a:r>
              <a:rPr lang="en-US" dirty="0"/>
              <a:t>Group the highly similar cells from Step 1 into clusters (“tight” ).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Step 3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lang="en-US" dirty="0"/>
              <a:t> For each cluster, replace zeros for each gene j with values imputed based on the expression levels of gene j in all cells within the cluster.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Step 4. </a:t>
            </a:r>
            <a:r>
              <a:rPr lang="en-US" dirty="0"/>
              <a:t>The selected cells now have imputed values and the clusters they form are collapsed into their respective centroids. </a:t>
            </a:r>
          </a:p>
          <a:p>
            <a:pPr marL="0" indent="0">
              <a:buNone/>
            </a:pPr>
            <a:r>
              <a:rPr lang="en-US" dirty="0"/>
              <a:t>The centroids are pooled together with remaining cells to form a (S’) and the process is repeated starting again at Step 1.</a:t>
            </a:r>
          </a:p>
        </p:txBody>
      </p:sp>
    </p:spTree>
    <p:extLst>
      <p:ext uri="{BB962C8B-B14F-4D97-AF65-F5344CB8AC3E}">
        <p14:creationId xmlns:p14="http://schemas.microsoft.com/office/powerpoint/2010/main" val="18992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7C1B1-DBED-446F-B255-4BBD32E1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81" y="111373"/>
            <a:ext cx="6652837" cy="6652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5D6FC-0EF0-443F-90D5-024311F66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82" y="87919"/>
            <a:ext cx="6652837" cy="66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A24F1-3EB6-496B-B30F-9CAB84FC6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81" y="84996"/>
            <a:ext cx="6652837" cy="6652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66D84-A3E1-4206-ACCB-BF15F4567AFE}"/>
              </a:ext>
            </a:extLst>
          </p:cNvPr>
          <p:cNvSpPr txBox="1"/>
          <p:nvPr/>
        </p:nvSpPr>
        <p:spPr>
          <a:xfrm>
            <a:off x="452582" y="535709"/>
            <a:ext cx="15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Toy Example:</a:t>
            </a:r>
          </a:p>
        </p:txBody>
      </p:sp>
    </p:spTree>
    <p:extLst>
      <p:ext uri="{BB962C8B-B14F-4D97-AF65-F5344CB8AC3E}">
        <p14:creationId xmlns:p14="http://schemas.microsoft.com/office/powerpoint/2010/main" val="20597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F47F-3E89-437F-87C2-DF20FBA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Proposed method: Locality Sensitive Imputation for </a:t>
            </a:r>
            <a:r>
              <a:rPr lang="en-US" sz="4000" dirty="0" err="1"/>
              <a:t>scRNA</a:t>
            </a:r>
            <a:r>
              <a:rPr lang="en-US" sz="4000" dirty="0"/>
              <a:t>-Seq Data (</a:t>
            </a:r>
            <a:r>
              <a:rPr lang="en-US" sz="4000" dirty="0" err="1"/>
              <a:t>LSImpute</a:t>
            </a:r>
            <a:r>
              <a:rPr lang="en-US" sz="4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2C75C-8FA4-45CE-BF1C-C0B3A4F8A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High level summary of the novel imputation algorithm (</a:t>
                </a:r>
                <a:r>
                  <a:rPr lang="en-US" dirty="0" err="1">
                    <a:hlinkClick r:id="rId3" action="ppaction://hlinksldjump"/>
                  </a:rPr>
                  <a:t>LSImpute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1. </a:t>
                </a:r>
                <a:r>
                  <a:rPr lang="en-US" dirty="0"/>
                  <a:t>Given a set (S) of (n) cells , start by selecting a small number (m) of cells with highest similarity level, based on their locality sensitive hashing values.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:r>
                  <a:rPr lang="en-US" sz="2100" strike="sngStrike" dirty="0">
                    <a:solidFill>
                      <a:srgbClr val="FF0000"/>
                    </a:solidFill>
                  </a:rPr>
                  <a:t>Quadratic Pairwise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1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1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1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21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𝑟𝑜𝑢𝑛𝑑</m:t>
                    </m:r>
                  </m:oMath>
                </a14:m>
                <a:r>
                  <a:rPr lang="en-US" sz="2100" strike="sngStrike" dirty="0">
                    <a:solidFill>
                      <a:srgbClr val="FF0000"/>
                    </a:solidFill>
                  </a:rPr>
                  <a:t>?? </a:t>
                </a:r>
                <a:r>
                  <a:rPr lang="en-US" sz="2100" strike="sngStrike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1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100" dirty="0">
                    <a:solidFill>
                      <a:srgbClr val="00B050"/>
                    </a:solidFill>
                    <a:sym typeface="Wingdings" panose="05000000000000000000" pitchFamily="2" charset="2"/>
                    <a:hlinkClick r:id="rId4" action="ppaction://hlinksldjump"/>
                  </a:rPr>
                  <a:t>LSH</a:t>
                </a:r>
                <a:r>
                  <a:rPr lang="en-US" sz="21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: Locality Sensitive Hashing O(n)</a:t>
                </a:r>
                <a:r>
                  <a:rPr lang="en-US" sz="2100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2. </a:t>
                </a:r>
                <a:r>
                  <a:rPr lang="en-US" dirty="0"/>
                  <a:t>Group the highly similar cells from Step 1 into clusters (“tight” ).</a:t>
                </a:r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3. </a:t>
                </a:r>
                <a:r>
                  <a:rPr lang="en-US" dirty="0"/>
                  <a:t>For each cluster, replace zeros for each gene j with values imputed based on the expression levels of gene j in all cells within the cluster.</a:t>
                </a:r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:r>
                  <a:rPr lang="en-US" sz="2100" dirty="0">
                    <a:solidFill>
                      <a:schemeClr val="accent5">
                        <a:lumMod val="75000"/>
                      </a:schemeClr>
                    </a:solidFill>
                  </a:rPr>
                  <a:t>Mean (</a:t>
                </a:r>
                <a:r>
                  <a:rPr lang="en-US" sz="2100" dirty="0" err="1">
                    <a:solidFill>
                      <a:schemeClr val="accent5">
                        <a:lumMod val="75000"/>
                      </a:schemeClr>
                    </a:solidFill>
                  </a:rPr>
                  <a:t>LSImputeMean</a:t>
                </a:r>
                <a:r>
                  <a:rPr lang="en-US" sz="2100" dirty="0">
                    <a:solidFill>
                      <a:schemeClr val="accent5">
                        <a:lumMod val="75000"/>
                      </a:schemeClr>
                    </a:solidFill>
                  </a:rPr>
                  <a:t>) /Median (</a:t>
                </a:r>
                <a:r>
                  <a:rPr lang="en-US" sz="2100" dirty="0" err="1">
                    <a:solidFill>
                      <a:schemeClr val="accent5">
                        <a:lumMod val="75000"/>
                      </a:schemeClr>
                    </a:solidFill>
                  </a:rPr>
                  <a:t>LSImputeMed</a:t>
                </a:r>
                <a:r>
                  <a:rPr lang="en-US" sz="2100" dirty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4. </a:t>
                </a:r>
                <a:r>
                  <a:rPr lang="en-US" dirty="0"/>
                  <a:t>The selected cells now have imputed values and the clusters they form are collapsed into their respective centroids. </a:t>
                </a:r>
              </a:p>
              <a:p>
                <a:pPr marL="0" indent="0">
                  <a:buNone/>
                </a:pPr>
                <a:r>
                  <a:rPr lang="en-US" dirty="0"/>
                  <a:t>The centroids are pooled together with remaining cells to form a (S’) and the process is repeated starting again at Step 1. </a:t>
                </a:r>
                <a:r>
                  <a:rPr lang="en-US" sz="2600" dirty="0"/>
                  <a:t>O(n) iterations.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2C75C-8FA4-45CE-BF1C-C0B3A4F8A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5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69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9DDE-304F-41E7-A7DD-171704B7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Experimental Setup – DRG neurons Data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0F446-9534-412C-B0D5-45ABF893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337151" cy="48441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Ultra-deep </a:t>
                </a:r>
                <a:r>
                  <a:rPr lang="en-US" dirty="0" err="1"/>
                  <a:t>scRNA</a:t>
                </a:r>
                <a:r>
                  <a:rPr lang="en-US" dirty="0"/>
                  <a:t>-Seq data generated for 209 somatosensory neurons isolated from the mouse dorsal root ganglion (DRG)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31.5M mapped reads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10,950 +/-1,218 genes per cell.  </a:t>
                </a:r>
              </a:p>
              <a:p>
                <a:r>
                  <a:rPr lang="en-US" dirty="0"/>
                  <a:t>Varying levels of drop-out effects: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50K, 100K, 200K, 300K, 400K, 500K, 1M, 5M , 10M, respectively 20M. </a:t>
                </a:r>
              </a:p>
              <a:p>
                <a:r>
                  <a:rPr lang="en-US" dirty="0"/>
                  <a:t>As </a:t>
                </a:r>
                <a:r>
                  <a:rPr lang="en-US" dirty="0">
                    <a:solidFill>
                      <a:srgbClr val="00B050"/>
                    </a:solidFill>
                  </a:rPr>
                  <a:t>ground truth </a:t>
                </a:r>
                <a:r>
                  <a:rPr lang="en-US" dirty="0"/>
                  <a:t>we used TPM values determined by running IsoEM2 on the full set of reads.</a:t>
                </a:r>
              </a:p>
              <a:p>
                <a:r>
                  <a:rPr lang="en-US" sz="1900" dirty="0"/>
                  <a:t>Results per depth(10), per quantile(4) and by method(6)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0F446-9534-412C-B0D5-45ABF893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337151" cy="4844117"/>
              </a:xfrm>
              <a:blipFill>
                <a:blip r:embed="rId2"/>
                <a:stretch>
                  <a:fillRect l="-1732" t="-2767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7408342-9D09-496A-A0B5-6B382B24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73" y="2567708"/>
            <a:ext cx="5666107" cy="34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11803</TotalTime>
  <Words>1748</Words>
  <Application>Microsoft Office PowerPoint</Application>
  <PresentationFormat>Widescreen</PresentationFormat>
  <Paragraphs>285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Console</vt:lpstr>
      <vt:lpstr>Wingdings</vt:lpstr>
      <vt:lpstr>Office Theme</vt:lpstr>
      <vt:lpstr>Locality Sensitive Imputation for Single-Cell RNA-Seq Data</vt:lpstr>
      <vt:lpstr>Outline</vt:lpstr>
      <vt:lpstr>The Gene Expression Matrix</vt:lpstr>
      <vt:lpstr>Drop-outs</vt:lpstr>
      <vt:lpstr>Existing single cell RNA-Seq imputation methods - DrImpute </vt:lpstr>
      <vt:lpstr>Proposed method: Locality Sensitive Imputation for scRNA-Seq Data (LSImpute)</vt:lpstr>
      <vt:lpstr>PowerPoint Presentation</vt:lpstr>
      <vt:lpstr>Proposed method: Locality Sensitive Imputation for scRNA-Seq Data (LSImpute)</vt:lpstr>
      <vt:lpstr>Experimental Setup – DRG neurons Data Set</vt:lpstr>
      <vt:lpstr>Evaluation metrics</vt:lpstr>
      <vt:lpstr>Detection Fraction</vt:lpstr>
      <vt:lpstr>PowerPoint Presentation</vt:lpstr>
      <vt:lpstr>PowerPoint Presentation</vt:lpstr>
      <vt:lpstr>Error curves for  100K data set.</vt:lpstr>
      <vt:lpstr>PowerPoint Presentation</vt:lpstr>
      <vt:lpstr>Gene Detection Accuracy</vt:lpstr>
      <vt:lpstr>PowerPoint Presentation</vt:lpstr>
      <vt:lpstr>PowerPoint Presentation</vt:lpstr>
      <vt:lpstr>MethA 10x Data </vt:lpstr>
      <vt:lpstr>Conclusion </vt:lpstr>
      <vt:lpstr>References</vt:lpstr>
      <vt:lpstr>Thank You.</vt:lpstr>
      <vt:lpstr>Notes on LSImpute</vt:lpstr>
      <vt:lpstr>Notes on LSImpute</vt:lpstr>
      <vt:lpstr>Existing single cell RNA-Seq imputation methods - DrImpute </vt:lpstr>
      <vt:lpstr>Existing single cell RNA-Seq imputation methods - scImpute </vt:lpstr>
      <vt:lpstr>Existing single cell RNA-Seq imputation methods - KNNimpute</vt:lpstr>
      <vt:lpstr>Imputation effect on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Moussa</dc:creator>
  <cp:lastModifiedBy>Mandoiu, Ion</cp:lastModifiedBy>
  <cp:revision>143</cp:revision>
  <dcterms:created xsi:type="dcterms:W3CDTF">2018-05-10T19:10:49Z</dcterms:created>
  <dcterms:modified xsi:type="dcterms:W3CDTF">2018-06-20T17:29:58Z</dcterms:modified>
</cp:coreProperties>
</file>