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xls" ContentType="application/vnd.ms-excel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6"/>
  </p:notesMasterIdLst>
  <p:handoutMasterIdLst>
    <p:handoutMasterId r:id="rId27"/>
  </p:handoutMasterIdLst>
  <p:sldIdLst>
    <p:sldId id="321" r:id="rId2"/>
    <p:sldId id="773" r:id="rId3"/>
    <p:sldId id="779" r:id="rId4"/>
    <p:sldId id="784" r:id="rId5"/>
    <p:sldId id="712" r:id="rId6"/>
    <p:sldId id="713" r:id="rId7"/>
    <p:sldId id="714" r:id="rId8"/>
    <p:sldId id="785" r:id="rId9"/>
    <p:sldId id="782" r:id="rId10"/>
    <p:sldId id="742" r:id="rId11"/>
    <p:sldId id="759" r:id="rId12"/>
    <p:sldId id="739" r:id="rId13"/>
    <p:sldId id="788" r:id="rId14"/>
    <p:sldId id="740" r:id="rId15"/>
    <p:sldId id="741" r:id="rId16"/>
    <p:sldId id="777" r:id="rId17"/>
    <p:sldId id="789" r:id="rId18"/>
    <p:sldId id="768" r:id="rId19"/>
    <p:sldId id="790" r:id="rId20"/>
    <p:sldId id="722" r:id="rId21"/>
    <p:sldId id="769" r:id="rId22"/>
    <p:sldId id="771" r:id="rId23"/>
    <p:sldId id="727" r:id="rId24"/>
    <p:sldId id="729" r:id="rId25"/>
  </p:sldIdLst>
  <p:sldSz cx="9144000" cy="6858000" type="screen4x3"/>
  <p:notesSz cx="6881813" cy="92964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1500" i="1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1500" i="1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1500" i="1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1500" i="1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1500" i="1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500" i="1"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sz="1500" i="1"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sz="1500" i="1"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sz="1500" i="1"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njali Shah" initials="" lastIdx="24" clrIdx="0"/>
  <p:cmAuthor id="1" name="shihg1" initials="" lastIdx="3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FF0000"/>
    <a:srgbClr val="969696"/>
    <a:srgbClr val="FF99FF"/>
    <a:srgbClr val="66FF99"/>
    <a:srgbClr val="FFFFCC"/>
    <a:srgbClr val="FFFF99"/>
    <a:srgbClr val="C0C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29" autoAdjust="0"/>
    <p:restoredTop sz="81202" autoAdjust="0"/>
  </p:normalViewPr>
  <p:slideViewPr>
    <p:cSldViewPr snapToObjects="1">
      <p:cViewPr>
        <p:scale>
          <a:sx n="60" d="100"/>
          <a:sy n="60" d="100"/>
        </p:scale>
        <p:origin x="-1410" y="-162"/>
      </p:cViewPr>
      <p:guideLst>
        <p:guide orient="horz" pos="4319"/>
        <p:guide pos="4670"/>
      </p:guideLst>
    </p:cSldViewPr>
  </p:slideViewPr>
  <p:outlineViewPr>
    <p:cViewPr>
      <p:scale>
        <a:sx n="33" d="100"/>
        <a:sy n="33" d="100"/>
      </p:scale>
      <p:origin x="0" y="9774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954"/>
    </p:cViewPr>
  </p:sorterViewPr>
  <p:notesViewPr>
    <p:cSldViewPr snapToObjects="1">
      <p:cViewPr varScale="1">
        <p:scale>
          <a:sx n="47" d="100"/>
          <a:sy n="47" d="100"/>
        </p:scale>
        <p:origin x="-3000" y="-108"/>
      </p:cViewPr>
      <p:guideLst>
        <p:guide orient="horz" pos="2928"/>
        <p:guide pos="2168"/>
      </p:guideLst>
    </p:cSldViewPr>
  </p:notesViewPr>
  <p:gridSpacing cx="38405" cy="384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4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image" Target="../media/image3.png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132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65" tIns="44783" rIns="89565" bIns="44783" numCol="1" anchor="t" anchorCtr="0" compatLnSpc="1">
            <a:prstTxWarp prst="textNoShape">
              <a:avLst/>
            </a:prstTxWarp>
          </a:bodyPr>
          <a:lstStyle>
            <a:lvl1pPr algn="l" defTabSz="895350">
              <a:defRPr sz="1200" i="0"/>
            </a:lvl1pPr>
          </a:lstStyle>
          <a:p>
            <a:endParaRPr lang="en-US"/>
          </a:p>
        </p:txBody>
      </p:sp>
      <p:sp>
        <p:nvSpPr>
          <p:cNvPr id="6635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98900" y="0"/>
            <a:ext cx="298132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65" tIns="44783" rIns="89565" bIns="44783" numCol="1" anchor="t" anchorCtr="0" compatLnSpc="1">
            <a:prstTxWarp prst="textNoShape">
              <a:avLst/>
            </a:prstTxWarp>
          </a:bodyPr>
          <a:lstStyle>
            <a:lvl1pPr algn="r" defTabSz="895350">
              <a:defRPr sz="1200" i="0"/>
            </a:lvl1pPr>
          </a:lstStyle>
          <a:p>
            <a:endParaRPr lang="en-US"/>
          </a:p>
        </p:txBody>
      </p:sp>
      <p:sp>
        <p:nvSpPr>
          <p:cNvPr id="6635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298132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65" tIns="44783" rIns="89565" bIns="44783" numCol="1" anchor="b" anchorCtr="0" compatLnSpc="1">
            <a:prstTxWarp prst="textNoShape">
              <a:avLst/>
            </a:prstTxWarp>
          </a:bodyPr>
          <a:lstStyle>
            <a:lvl1pPr algn="l" defTabSz="895350">
              <a:defRPr sz="1200" i="0"/>
            </a:lvl1pPr>
          </a:lstStyle>
          <a:p>
            <a:endParaRPr lang="en-US"/>
          </a:p>
        </p:txBody>
      </p:sp>
      <p:sp>
        <p:nvSpPr>
          <p:cNvPr id="6635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98900" y="8829675"/>
            <a:ext cx="298132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65" tIns="44783" rIns="89565" bIns="44783" numCol="1" anchor="b" anchorCtr="0" compatLnSpc="1">
            <a:prstTxWarp prst="textNoShape">
              <a:avLst/>
            </a:prstTxWarp>
          </a:bodyPr>
          <a:lstStyle>
            <a:lvl1pPr algn="r" defTabSz="895350">
              <a:defRPr sz="1200" i="0"/>
            </a:lvl1pPr>
          </a:lstStyle>
          <a:p>
            <a:fld id="{9D472CCD-591C-45EE-9E8C-31D76719484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8353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291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10" tIns="45855" rIns="91710" bIns="45855" numCol="1" anchor="t" anchorCtr="0" compatLnSpc="1">
            <a:prstTxWarp prst="textNoShape">
              <a:avLst/>
            </a:prstTxWarp>
          </a:bodyPr>
          <a:lstStyle>
            <a:lvl1pPr algn="l" defTabSz="915988">
              <a:defRPr sz="1200" i="0"/>
            </a:lvl1pPr>
          </a:lstStyle>
          <a:p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97313" y="0"/>
            <a:ext cx="2982912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10" tIns="45855" rIns="91710" bIns="45855" numCol="1" anchor="t" anchorCtr="0" compatLnSpc="1">
            <a:prstTxWarp prst="textNoShape">
              <a:avLst/>
            </a:prstTxWarp>
          </a:bodyPr>
          <a:lstStyle>
            <a:lvl1pPr algn="r" defTabSz="915988">
              <a:defRPr sz="1200" i="0"/>
            </a:lvl1pPr>
          </a:lstStyle>
          <a:p>
            <a:endParaRPr lang="en-US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76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8975" y="4416425"/>
            <a:ext cx="55054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10" tIns="45855" rIns="91710" bIns="4585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298291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10" tIns="45855" rIns="91710" bIns="45855" numCol="1" anchor="b" anchorCtr="0" compatLnSpc="1">
            <a:prstTxWarp prst="textNoShape">
              <a:avLst/>
            </a:prstTxWarp>
          </a:bodyPr>
          <a:lstStyle>
            <a:lvl1pPr algn="l" defTabSz="915988">
              <a:defRPr sz="1200" i="0"/>
            </a:lvl1pPr>
          </a:lstStyle>
          <a:p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7313" y="8829675"/>
            <a:ext cx="2982912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10" tIns="45855" rIns="91710" bIns="45855" numCol="1" anchor="b" anchorCtr="0" compatLnSpc="1">
            <a:prstTxWarp prst="textNoShape">
              <a:avLst/>
            </a:prstTxWarp>
          </a:bodyPr>
          <a:lstStyle>
            <a:lvl1pPr algn="r" defTabSz="915988">
              <a:defRPr sz="1200" i="0"/>
            </a:lvl1pPr>
          </a:lstStyle>
          <a:p>
            <a:fld id="{D3DD72B9-AC30-401A-B67B-17EFFDFA82E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3861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D6FEA4C-C20C-474A-8209-511596B4C739}" type="slidenum">
              <a:rPr lang="en-US"/>
              <a:pPr/>
              <a:t>1</a:t>
            </a:fld>
            <a:endParaRPr lang="en-US"/>
          </a:p>
        </p:txBody>
      </p:sp>
      <p:sp>
        <p:nvSpPr>
          <p:cNvPr id="126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7575" y="4416425"/>
            <a:ext cx="5046663" cy="4183063"/>
          </a:xfrm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-After 1</a:t>
            </a:r>
            <a:r>
              <a:rPr lang="en-US" baseline="30000" dirty="0" smtClean="0"/>
              <a:t>st</a:t>
            </a:r>
            <a:r>
              <a:rPr lang="en-US" baseline="0" dirty="0" smtClean="0"/>
              <a:t> EM run we obtain ML-estimated transcript frequencies and Expected </a:t>
            </a:r>
            <a:r>
              <a:rPr lang="en-US" baseline="0" dirty="0" err="1" smtClean="0"/>
              <a:t>exon</a:t>
            </a:r>
            <a:r>
              <a:rPr lang="en-US" baseline="0" dirty="0" smtClean="0"/>
              <a:t> frequencies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DD72B9-AC30-401A-B67B-17EFFDFA82E8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Very</a:t>
            </a:r>
            <a:r>
              <a:rPr lang="en-US" baseline="0" dirty="0" smtClean="0"/>
              <a:t> frequently</a:t>
            </a:r>
            <a:r>
              <a:rPr lang="en-US" dirty="0" smtClean="0"/>
              <a:t> transcripts share same </a:t>
            </a:r>
            <a:r>
              <a:rPr lang="en-US" dirty="0" err="1" smtClean="0"/>
              <a:t>exons</a:t>
            </a:r>
            <a:endParaRPr lang="en-US" dirty="0" smtClean="0"/>
          </a:p>
          <a:p>
            <a:r>
              <a:rPr lang="en-US" dirty="0" smtClean="0"/>
              <a:t>If O &lt; E -&gt; we need to decrease VT weights,</a:t>
            </a:r>
            <a:r>
              <a:rPr lang="en-US" baseline="0" dirty="0" smtClean="0"/>
              <a:t> but since they are already 0 we will go to next step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DD72B9-AC30-401A-B67B-17EFFDFA82E8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95704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For Complete Annotations, since</a:t>
            </a:r>
            <a:r>
              <a:rPr lang="en-US" baseline="0" dirty="0" smtClean="0"/>
              <a:t> o</a:t>
            </a:r>
            <a:r>
              <a:rPr lang="en-US" dirty="0" smtClean="0"/>
              <a:t>bserved and expected values are the same -&gt; VT frequency stay the same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DD72B9-AC30-401A-B67B-17EFFDFA82E8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Complete</a:t>
            </a:r>
            <a:r>
              <a:rPr lang="en-US" baseline="0" dirty="0" smtClean="0"/>
              <a:t> annotation validate our approach showing that if Complete Annotations exists no extra </a:t>
            </a:r>
            <a:r>
              <a:rPr lang="en-US" baseline="0" dirty="0" err="1" smtClean="0"/>
              <a:t>unexisting</a:t>
            </a:r>
            <a:r>
              <a:rPr lang="en-US" baseline="0" dirty="0" smtClean="0"/>
              <a:t> transcript is generated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DD72B9-AC30-401A-B67B-17EFFDFA82E8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l">
              <a:buFont typeface="Arial" pitchFamily="34" charset="0"/>
              <a:buChar char="•"/>
            </a:pPr>
            <a:r>
              <a:rPr lang="en-US" sz="1200" dirty="0" smtClean="0"/>
              <a:t>Use reads from </a:t>
            </a:r>
            <a:r>
              <a:rPr lang="en-US" sz="1200" dirty="0" err="1" smtClean="0"/>
              <a:t>overexpressed</a:t>
            </a:r>
            <a:r>
              <a:rPr lang="en-US" sz="1200" baseline="0" dirty="0" smtClean="0"/>
              <a:t> </a:t>
            </a:r>
            <a:r>
              <a:rPr lang="en-US" sz="1200" baseline="0" dirty="0" err="1" smtClean="0"/>
              <a:t>exons</a:t>
            </a:r>
            <a:r>
              <a:rPr lang="en-US" sz="1200" dirty="0" smtClean="0"/>
              <a:t> as input in Cufflinks for reconstruction of unknown</a:t>
            </a:r>
            <a:r>
              <a:rPr lang="en-US" sz="1200" baseline="0" dirty="0" smtClean="0"/>
              <a:t> </a:t>
            </a:r>
            <a:r>
              <a:rPr lang="en-US" sz="1200" dirty="0" smtClean="0"/>
              <a:t>transcripts.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DD72B9-AC30-401A-B67B-17EFFDFA82E8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DD72B9-AC30-401A-B67B-17EFFDFA82E8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/>
              <a:t>Sensitivity - portion of the annotated transcript sequences being captured by candidate transcript sequences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DD72B9-AC30-401A-B67B-17EFFDFA82E8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-transcripts:</a:t>
            </a:r>
            <a:r>
              <a:rPr lang="en-US" baseline="0" dirty="0" smtClean="0"/>
              <a:t> -&gt; are RNA sequences produced from genes</a:t>
            </a:r>
          </a:p>
          <a:p>
            <a:r>
              <a:rPr lang="en-US" baseline="0" dirty="0" smtClean="0"/>
              <a:t>-from RNA -&gt; through the process of hybridization we obtain multiple copies of DNA (i.e., </a:t>
            </a:r>
            <a:r>
              <a:rPr lang="en-US" baseline="0" dirty="0" err="1" smtClean="0"/>
              <a:t>cDNA</a:t>
            </a:r>
            <a:r>
              <a:rPr lang="en-US" baseline="0" dirty="0" smtClean="0"/>
              <a:t>) -&gt; then the </a:t>
            </a:r>
            <a:r>
              <a:rPr lang="en-US" baseline="0" dirty="0" err="1" smtClean="0"/>
              <a:t>cDNA</a:t>
            </a:r>
            <a:r>
              <a:rPr lang="en-US" baseline="0" dirty="0" smtClean="0"/>
              <a:t> is partitioned into fragments from where we genotype (or type or ‘read’) either one or both ends of the fragment and map them to know </a:t>
            </a:r>
            <a:r>
              <a:rPr lang="en-US" baseline="0" dirty="0" err="1" smtClean="0"/>
              <a:t>exons</a:t>
            </a:r>
            <a:r>
              <a:rPr lang="en-US" baseline="0" dirty="0" smtClean="0"/>
              <a:t> (coding regions on genome)</a:t>
            </a:r>
            <a:endParaRPr lang="en-US" dirty="0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D97DD5E-2CCD-4769-A9DB-72C0C9D0613D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Research</a:t>
            </a:r>
            <a:r>
              <a:rPr lang="en-US" baseline="0" dirty="0" smtClean="0"/>
              <a:t> group of Cufflinks enhanced their reconstruction tool with RABT assembly feature</a:t>
            </a:r>
          </a:p>
          <a:p>
            <a:r>
              <a:rPr lang="en-US" baseline="0" dirty="0" smtClean="0"/>
              <a:t>RABT – </a:t>
            </a:r>
            <a:r>
              <a:rPr lang="en-US" b="1" baseline="0" dirty="0" smtClean="0"/>
              <a:t>R</a:t>
            </a:r>
            <a:r>
              <a:rPr lang="en-US" baseline="0" dirty="0" smtClean="0"/>
              <a:t>eference </a:t>
            </a:r>
            <a:r>
              <a:rPr lang="en-US" b="1" baseline="0" dirty="0" smtClean="0"/>
              <a:t>A</a:t>
            </a:r>
            <a:r>
              <a:rPr lang="en-US" baseline="0" dirty="0" smtClean="0"/>
              <a:t>nnotation </a:t>
            </a:r>
            <a:r>
              <a:rPr lang="en-US" b="1" baseline="0" dirty="0" smtClean="0"/>
              <a:t>B</a:t>
            </a:r>
            <a:r>
              <a:rPr lang="en-US" baseline="0" dirty="0" smtClean="0"/>
              <a:t>ased </a:t>
            </a:r>
            <a:r>
              <a:rPr lang="en-US" b="1" baseline="0" dirty="0" smtClean="0"/>
              <a:t>T</a:t>
            </a:r>
            <a:r>
              <a:rPr lang="en-US" baseline="0" dirty="0" smtClean="0"/>
              <a:t>ranscript assembly</a:t>
            </a:r>
          </a:p>
          <a:p>
            <a:r>
              <a:rPr lang="en-US" baseline="0" dirty="0" smtClean="0"/>
              <a:t>The rest of the presentation focuses on our novel approach for a different way to use Partial Annotations</a:t>
            </a:r>
          </a:p>
          <a:p>
            <a:r>
              <a:rPr lang="en-US" baseline="0" dirty="0" smtClean="0"/>
              <a:t>Use VSEM to detect </a:t>
            </a:r>
            <a:r>
              <a:rPr lang="en-US" baseline="0" dirty="0" err="1" smtClean="0"/>
              <a:t>exons</a:t>
            </a:r>
            <a:r>
              <a:rPr lang="en-US" baseline="0" dirty="0" smtClean="0"/>
              <a:t> from </a:t>
            </a:r>
            <a:r>
              <a:rPr lang="en-US" baseline="0" dirty="0" err="1" smtClean="0"/>
              <a:t>unannotated</a:t>
            </a:r>
            <a:r>
              <a:rPr lang="en-US" baseline="0" dirty="0" smtClean="0"/>
              <a:t> transcripts and then we reconstruct transcripts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DD72B9-AC30-401A-B67B-17EFFDFA82E8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Our</a:t>
            </a:r>
            <a:r>
              <a:rPr lang="en-US" baseline="0" dirty="0" smtClean="0"/>
              <a:t> method for DRUT based on Virtual Transcript EM Alg.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DD72B9-AC30-401A-B67B-17EFFDFA82E8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Our ML Model</a:t>
            </a:r>
          </a:p>
          <a:p>
            <a:r>
              <a:rPr lang="en-US" dirty="0" smtClean="0"/>
              <a:t>Edges connect reads with transcripts that can emit them -&gt; therefore each edge is weighted by the probability of</a:t>
            </a:r>
            <a:r>
              <a:rPr lang="en-US" baseline="0" dirty="0" smtClean="0"/>
              <a:t> the read to be emitted by the transcript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DD72B9-AC30-401A-B67B-17EFFDFA82E8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EM Algorithm can not be better</a:t>
            </a:r>
            <a:r>
              <a:rPr lang="en-US" baseline="0" dirty="0" smtClean="0"/>
              <a:t> than our model.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DD72B9-AC30-401A-B67B-17EFFDFA82E8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 enhance EM Algorithm with Virtual Transcript</a:t>
            </a:r>
          </a:p>
          <a:p>
            <a:r>
              <a:rPr lang="en-US" dirty="0" smtClean="0"/>
              <a:t>Model</a:t>
            </a:r>
            <a:r>
              <a:rPr lang="en-US" baseline="0" dirty="0" smtClean="0"/>
              <a:t> adequately describe the data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DD72B9-AC30-401A-B67B-17EFFDFA82E8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2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-</a:t>
            </a:r>
          </a:p>
          <a:p>
            <a:pPr marL="0" marR="0" lvl="2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How?</a:t>
            </a:r>
            <a:r>
              <a:rPr lang="en-US" baseline="0" dirty="0" smtClean="0"/>
              <a:t> </a:t>
            </a:r>
            <a:endParaRPr lang="en-US" dirty="0" smtClean="0"/>
          </a:p>
          <a:p>
            <a:pPr marL="0" marR="0" lvl="2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We</a:t>
            </a:r>
            <a:r>
              <a:rPr lang="en-US" baseline="0" dirty="0" smtClean="0"/>
              <a:t> can see that </a:t>
            </a:r>
            <a:r>
              <a:rPr lang="en-US" dirty="0" smtClean="0"/>
              <a:t>R1, R2</a:t>
            </a:r>
            <a:r>
              <a:rPr lang="en-US" baseline="0" dirty="0" smtClean="0"/>
              <a:t>, 3 and 4 were emitted by Transcript 1 and also T3 also </a:t>
            </a:r>
            <a:r>
              <a:rPr lang="en-US" baseline="0" dirty="0" err="1" smtClean="0"/>
              <a:t>emitts</a:t>
            </a:r>
            <a:r>
              <a:rPr lang="en-US" baseline="0" dirty="0" smtClean="0"/>
              <a:t> 2,3,4. but each tr. consists of several </a:t>
            </a:r>
            <a:r>
              <a:rPr lang="en-US" baseline="0" dirty="0" err="1" smtClean="0"/>
              <a:t>exons</a:t>
            </a:r>
            <a:r>
              <a:rPr lang="en-US" baseline="0" dirty="0" smtClean="0"/>
              <a:t> and tr. shares </a:t>
            </a:r>
            <a:r>
              <a:rPr lang="en-US" baseline="0" dirty="0" err="1" smtClean="0"/>
              <a:t>exons</a:t>
            </a:r>
            <a:r>
              <a:rPr lang="en-US" baseline="0" dirty="0" smtClean="0"/>
              <a:t> -&gt; for a more accurate estimation we will consider </a:t>
            </a:r>
            <a:r>
              <a:rPr lang="en-US" baseline="0" dirty="0" err="1" smtClean="0"/>
              <a:t>exons</a:t>
            </a:r>
            <a:endParaRPr lang="en-US" dirty="0" smtClean="0"/>
          </a:p>
          <a:p>
            <a:pPr marL="0" marR="0" lvl="2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Transcripts consists of </a:t>
            </a:r>
            <a:r>
              <a:rPr lang="en-US" dirty="0" err="1" smtClean="0"/>
              <a:t>exons</a:t>
            </a:r>
            <a:r>
              <a:rPr lang="en-US" dirty="0" smtClean="0"/>
              <a:t> and reads</a:t>
            </a:r>
            <a:r>
              <a:rPr lang="en-US" baseline="0" dirty="0" smtClean="0"/>
              <a:t> can be emitted from a single </a:t>
            </a:r>
            <a:r>
              <a:rPr lang="en-US" baseline="0" dirty="0" err="1" smtClean="0"/>
              <a:t>exon</a:t>
            </a:r>
            <a:r>
              <a:rPr lang="en-US" baseline="0" dirty="0" smtClean="0"/>
              <a:t> or from two </a:t>
            </a:r>
            <a:r>
              <a:rPr lang="en-US" baseline="0" dirty="0" err="1" smtClean="0"/>
              <a:t>exons</a:t>
            </a:r>
            <a:r>
              <a:rPr lang="en-US" baseline="0" dirty="0" smtClean="0"/>
              <a:t> if they are spliced reads</a:t>
            </a:r>
            <a:r>
              <a:rPr lang="en-US" baseline="0" dirty="0"/>
              <a:t>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DD72B9-AC30-401A-B67B-17EFFDFA82E8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Dash edges =</a:t>
            </a:r>
            <a:r>
              <a:rPr lang="en-US" baseline="0" dirty="0" smtClean="0"/>
              <a:t> 0</a:t>
            </a:r>
          </a:p>
          <a:p>
            <a:r>
              <a:rPr lang="en-US" baseline="0" dirty="0" smtClean="0"/>
              <a:t>h_{VT, </a:t>
            </a:r>
            <a:r>
              <a:rPr lang="en-US" baseline="0" dirty="0" err="1" smtClean="0"/>
              <a:t>r_j</a:t>
            </a:r>
            <a:r>
              <a:rPr lang="en-US" baseline="0" dirty="0" smtClean="0"/>
              <a:t>} = 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DD72B9-AC30-401A-B67B-17EFFDFA82E8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‹#›</a:t>
            </a:r>
            <a:endParaRPr lang="en-US" sz="1000">
              <a:solidFill>
                <a:schemeClr val="tx1"/>
              </a:solidFill>
              <a:latin typeface="DINPro-Regular" pitchFamily="50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CAME 2011, Atlanta, GA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‹#›</a:t>
            </a:r>
            <a:endParaRPr lang="en-US" sz="1000">
              <a:solidFill>
                <a:schemeClr val="tx1"/>
              </a:solidFill>
              <a:latin typeface="DINPro-Regular" pitchFamily="50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CAME 2011, Atlanta, GA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70675" y="487363"/>
            <a:ext cx="2087563" cy="58880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06400" y="487363"/>
            <a:ext cx="6111875" cy="58880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‹#›</a:t>
            </a:r>
            <a:endParaRPr lang="en-US" sz="1000">
              <a:solidFill>
                <a:schemeClr val="tx1"/>
              </a:solidFill>
              <a:latin typeface="DINPro-Regular" pitchFamily="50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CAME 2011, Atlanta, GA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400" y="487363"/>
            <a:ext cx="8351838" cy="6175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06400" y="1181100"/>
            <a:ext cx="4098925" cy="5194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7725" y="1181100"/>
            <a:ext cx="4100513" cy="5194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06400" y="6477000"/>
            <a:ext cx="5210175" cy="13493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‹#›</a:t>
            </a:r>
            <a:endParaRPr lang="en-US" sz="1000">
              <a:solidFill>
                <a:schemeClr val="tx1"/>
              </a:solidFill>
              <a:latin typeface="DINPro-Regular" pitchFamily="50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905125" y="6426200"/>
            <a:ext cx="36957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CAME 2011, Atlanta, GA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400" y="487363"/>
            <a:ext cx="8351838" cy="6175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06400" y="1181100"/>
            <a:ext cx="8351838" cy="51943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06400" y="6477000"/>
            <a:ext cx="5210175" cy="13493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‹#›</a:t>
            </a:r>
            <a:endParaRPr lang="en-US" sz="1000">
              <a:solidFill>
                <a:schemeClr val="tx1"/>
              </a:solidFill>
              <a:latin typeface="DINPro-Regular" pitchFamily="50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05125" y="6426200"/>
            <a:ext cx="36957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CAME 2011, Atlanta, GA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400" y="487363"/>
            <a:ext cx="8351838" cy="6175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6400" y="1181100"/>
            <a:ext cx="4098925" cy="5194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57725" y="1181100"/>
            <a:ext cx="4100513" cy="25209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57725" y="3854450"/>
            <a:ext cx="4100513" cy="25209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06400" y="6477000"/>
            <a:ext cx="5210175" cy="13493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‹#›</a:t>
            </a:r>
            <a:endParaRPr lang="en-US" sz="1000">
              <a:solidFill>
                <a:schemeClr val="tx1"/>
              </a:solidFill>
              <a:latin typeface="DINPro-Regular" pitchFamily="50" charset="0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2905125" y="6426200"/>
            <a:ext cx="36957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CAME 2011, Atlanta, GA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‹#›</a:t>
            </a:r>
            <a:endParaRPr lang="en-US" sz="1000">
              <a:solidFill>
                <a:schemeClr val="tx1"/>
              </a:solidFill>
              <a:latin typeface="DINPro-Regular" pitchFamily="50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2572" y="6426200"/>
            <a:ext cx="4310742" cy="47625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CAME 2011, Atlanta, GA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‹#›</a:t>
            </a:r>
            <a:endParaRPr lang="en-US" sz="1000">
              <a:solidFill>
                <a:schemeClr val="tx1"/>
              </a:solidFill>
              <a:latin typeface="DINPro-Regular" pitchFamily="50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CAME 2011, Atlanta, GA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6400" y="1181100"/>
            <a:ext cx="4098925" cy="5194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7725" y="1181100"/>
            <a:ext cx="4100513" cy="5194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‹#›</a:t>
            </a:r>
            <a:endParaRPr lang="en-US" sz="1000">
              <a:solidFill>
                <a:schemeClr val="tx1"/>
              </a:solidFill>
              <a:latin typeface="DINPro-Regular" pitchFamily="50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CAME 2011, Atlanta, GA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‹#›</a:t>
            </a:r>
            <a:endParaRPr lang="en-US" sz="1000">
              <a:solidFill>
                <a:schemeClr val="tx1"/>
              </a:solidFill>
              <a:latin typeface="DINPro-Regular" pitchFamily="50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CAME 2011, Atlanta, GA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‹#›</a:t>
            </a:r>
            <a:endParaRPr lang="en-US" sz="1000">
              <a:solidFill>
                <a:schemeClr val="tx1"/>
              </a:solidFill>
              <a:latin typeface="DINPro-Regular" pitchFamily="50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CAME 2011, Atlanta, GA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‹#›</a:t>
            </a:r>
            <a:endParaRPr lang="en-US" sz="1000">
              <a:solidFill>
                <a:schemeClr val="tx1"/>
              </a:solidFill>
              <a:latin typeface="DINPro-Regular" pitchFamily="50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CAME 2011, Atlanta, GA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‹#›</a:t>
            </a:r>
            <a:endParaRPr lang="en-US" sz="1000">
              <a:solidFill>
                <a:schemeClr val="tx1"/>
              </a:solidFill>
              <a:latin typeface="DINPro-Regular" pitchFamily="50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CAME 2011, Atlanta, GA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‹#›</a:t>
            </a:r>
            <a:endParaRPr lang="en-US" sz="1000">
              <a:solidFill>
                <a:schemeClr val="tx1"/>
              </a:solidFill>
              <a:latin typeface="DINPro-Regular" pitchFamily="50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CAME 2011, Atlanta, GA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06400" y="487363"/>
            <a:ext cx="8351838" cy="617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06400" y="1181100"/>
            <a:ext cx="8351838" cy="519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18288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DRAFT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06400" y="6477000"/>
            <a:ext cx="5210175" cy="134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l">
              <a:defRPr sz="1200" i="0">
                <a:solidFill>
                  <a:srgbClr val="220C5E"/>
                </a:solidFill>
                <a:ea typeface="+mn-ea"/>
              </a:defRPr>
            </a:lvl1pPr>
          </a:lstStyle>
          <a:p>
            <a:r>
              <a:rPr lang="en-US" smtClean="0"/>
              <a:t>‹#›</a:t>
            </a:r>
            <a:endParaRPr lang="en-US" sz="1000">
              <a:latin typeface="DINPro-Regular" pitchFamily="50" charset="0"/>
            </a:endParaRPr>
          </a:p>
        </p:txBody>
      </p:sp>
      <p:pic>
        <p:nvPicPr>
          <p:cNvPr id="5126" name="Picture 9"/>
          <p:cNvPicPr>
            <a:picLocks noChangeAspect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0" y="0"/>
            <a:ext cx="9147175" cy="220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8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905125" y="6426200"/>
            <a:ext cx="36957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i="0"/>
            </a:lvl1pPr>
          </a:lstStyle>
          <a:p>
            <a:r>
              <a:rPr lang="en-US" smtClean="0"/>
              <a:t>CAME 2011, Atlanta, GA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  <p:sldLayoutId id="2147483663" r:id="rId14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fontAlgn="base">
        <a:spcBef>
          <a:spcPct val="0"/>
        </a:spcBef>
        <a:spcAft>
          <a:spcPct val="0"/>
        </a:spcAft>
        <a:defRPr sz="3400">
          <a:solidFill>
            <a:srgbClr val="220C5E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400">
          <a:solidFill>
            <a:srgbClr val="220C5E"/>
          </a:solidFill>
          <a:latin typeface="Arial" pitchFamily="34" charset="0"/>
          <a:ea typeface="ＭＳ Ｐゴシック" pitchFamily="34" charset="-128"/>
        </a:defRPr>
      </a:lvl2pPr>
      <a:lvl3pPr algn="l" rtl="0" fontAlgn="base">
        <a:spcBef>
          <a:spcPct val="0"/>
        </a:spcBef>
        <a:spcAft>
          <a:spcPct val="0"/>
        </a:spcAft>
        <a:defRPr sz="3400">
          <a:solidFill>
            <a:srgbClr val="220C5E"/>
          </a:solidFill>
          <a:latin typeface="Arial" pitchFamily="34" charset="0"/>
          <a:ea typeface="ＭＳ Ｐゴシック" pitchFamily="34" charset="-128"/>
        </a:defRPr>
      </a:lvl3pPr>
      <a:lvl4pPr algn="l" rtl="0" fontAlgn="base">
        <a:spcBef>
          <a:spcPct val="0"/>
        </a:spcBef>
        <a:spcAft>
          <a:spcPct val="0"/>
        </a:spcAft>
        <a:defRPr sz="3400">
          <a:solidFill>
            <a:srgbClr val="220C5E"/>
          </a:solidFill>
          <a:latin typeface="Arial" pitchFamily="34" charset="0"/>
          <a:ea typeface="ＭＳ Ｐゴシック" pitchFamily="34" charset="-128"/>
        </a:defRPr>
      </a:lvl4pPr>
      <a:lvl5pPr algn="l" rtl="0" fontAlgn="base">
        <a:spcBef>
          <a:spcPct val="0"/>
        </a:spcBef>
        <a:spcAft>
          <a:spcPct val="0"/>
        </a:spcAft>
        <a:defRPr sz="3400">
          <a:solidFill>
            <a:srgbClr val="220C5E"/>
          </a:solidFill>
          <a:latin typeface="Arial" pitchFamily="34" charset="0"/>
          <a:ea typeface="ＭＳ Ｐゴシック" pitchFamily="34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400">
          <a:solidFill>
            <a:srgbClr val="220C5E"/>
          </a:solidFill>
          <a:latin typeface="Arial" pitchFamily="34" charset="0"/>
          <a:ea typeface="ＭＳ Ｐゴシック" pitchFamily="34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400">
          <a:solidFill>
            <a:srgbClr val="220C5E"/>
          </a:solidFill>
          <a:latin typeface="Arial" pitchFamily="34" charset="0"/>
          <a:ea typeface="ＭＳ Ｐゴシック" pitchFamily="34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400">
          <a:solidFill>
            <a:srgbClr val="220C5E"/>
          </a:solidFill>
          <a:latin typeface="Arial" pitchFamily="34" charset="0"/>
          <a:ea typeface="ＭＳ Ｐゴシック" pitchFamily="34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400">
          <a:solidFill>
            <a:srgbClr val="220C5E"/>
          </a:solidFill>
          <a:latin typeface="Arial" pitchFamily="34" charset="0"/>
          <a:ea typeface="ＭＳ Ｐゴシック" pitchFamily="34" charset="-128"/>
        </a:defRPr>
      </a:lvl9pPr>
    </p:titleStyle>
    <p:bodyStyle>
      <a:lvl1pPr marL="228600" indent="-228600" algn="l" rtl="0" fontAlgn="base">
        <a:spcBef>
          <a:spcPct val="20000"/>
        </a:spcBef>
        <a:spcAft>
          <a:spcPct val="0"/>
        </a:spcAft>
        <a:buClr>
          <a:srgbClr val="220C5E"/>
        </a:buClr>
        <a:buFont typeface="Times" pitchFamily="18" charset="0"/>
        <a:buChar char="•"/>
        <a:tabLst>
          <a:tab pos="2916238" algn="l"/>
        </a:tabLst>
        <a:defRPr sz="2600">
          <a:solidFill>
            <a:srgbClr val="5F5E62"/>
          </a:solidFill>
          <a:latin typeface="+mn-lt"/>
          <a:ea typeface="+mn-ea"/>
          <a:cs typeface="+mn-cs"/>
        </a:defRPr>
      </a:lvl1pPr>
      <a:lvl2pPr marL="804863" indent="-460375" algn="l" rtl="0" fontAlgn="base">
        <a:spcBef>
          <a:spcPct val="20000"/>
        </a:spcBef>
        <a:spcAft>
          <a:spcPct val="0"/>
        </a:spcAft>
        <a:buClr>
          <a:srgbClr val="220C5E"/>
        </a:buClr>
        <a:buChar char="—"/>
        <a:tabLst>
          <a:tab pos="2916238" algn="l"/>
        </a:tabLst>
        <a:defRPr sz="2400">
          <a:solidFill>
            <a:srgbClr val="5F5E62"/>
          </a:solidFill>
          <a:latin typeface="+mn-lt"/>
          <a:ea typeface="+mn-ea"/>
        </a:defRPr>
      </a:lvl2pPr>
      <a:lvl3pPr marL="1143000" indent="-223838" algn="l" rtl="0" fontAlgn="base">
        <a:spcBef>
          <a:spcPct val="20000"/>
        </a:spcBef>
        <a:spcAft>
          <a:spcPct val="0"/>
        </a:spcAft>
        <a:buClr>
          <a:srgbClr val="220C5E"/>
        </a:buClr>
        <a:buFont typeface="Apple Symbols"/>
        <a:buChar char="&gt;"/>
        <a:tabLst>
          <a:tab pos="2916238" algn="l"/>
        </a:tabLst>
        <a:defRPr sz="2100">
          <a:solidFill>
            <a:srgbClr val="5F5E62"/>
          </a:solidFill>
          <a:latin typeface="+mn-lt"/>
          <a:ea typeface="+mn-ea"/>
        </a:defRPr>
      </a:lvl3pPr>
      <a:lvl4pPr marL="1714500" indent="-392113" algn="l" rtl="0" fontAlgn="base">
        <a:spcBef>
          <a:spcPct val="20000"/>
        </a:spcBef>
        <a:spcAft>
          <a:spcPct val="0"/>
        </a:spcAft>
        <a:buClr>
          <a:srgbClr val="220C5E"/>
        </a:buClr>
        <a:buChar char="—"/>
        <a:tabLst>
          <a:tab pos="2916238" algn="l"/>
        </a:tabLst>
        <a:defRPr sz="2100">
          <a:solidFill>
            <a:srgbClr val="5F5E62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220C5E"/>
        </a:buClr>
        <a:buFont typeface="Apple Symbols"/>
        <a:buChar char="&gt;"/>
        <a:tabLst>
          <a:tab pos="2916238" algn="l"/>
        </a:tabLst>
        <a:defRPr sz="2000">
          <a:solidFill>
            <a:srgbClr val="5F5E62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220C5E"/>
        </a:buClr>
        <a:buFont typeface="Apple Symbols"/>
        <a:buChar char="&gt;"/>
        <a:tabLst>
          <a:tab pos="2916238" algn="l"/>
        </a:tabLst>
        <a:defRPr sz="2000">
          <a:solidFill>
            <a:srgbClr val="5F5E62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220C5E"/>
        </a:buClr>
        <a:buFont typeface="Apple Symbols"/>
        <a:buChar char="&gt;"/>
        <a:tabLst>
          <a:tab pos="2916238" algn="l"/>
        </a:tabLst>
        <a:defRPr sz="2000">
          <a:solidFill>
            <a:srgbClr val="5F5E62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220C5E"/>
        </a:buClr>
        <a:buFont typeface="Apple Symbols"/>
        <a:buChar char="&gt;"/>
        <a:tabLst>
          <a:tab pos="2916238" algn="l"/>
        </a:tabLst>
        <a:defRPr sz="2000">
          <a:solidFill>
            <a:srgbClr val="5F5E62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220C5E"/>
        </a:buClr>
        <a:buFont typeface="Apple Symbols"/>
        <a:buChar char="&gt;"/>
        <a:tabLst>
          <a:tab pos="2916238" algn="l"/>
        </a:tabLst>
        <a:defRPr sz="2000">
          <a:solidFill>
            <a:srgbClr val="5F5E62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8.e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Microsoft_Excel_97-2003_Worksheet2.xls"/><Relationship Id="rId3" Type="http://schemas.openxmlformats.org/officeDocument/2006/relationships/notesSlide" Target="../notesSlides/notesSlide2.xml"/><Relationship Id="rId7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png"/><Relationship Id="rId5" Type="http://schemas.openxmlformats.org/officeDocument/2006/relationships/oleObject" Target="../embeddings/Microsoft_Excel_97-2003_Worksheet1.xls"/><Relationship Id="rId4" Type="http://schemas.openxmlformats.org/officeDocument/2006/relationships/oleObject" Target="../embeddings/oleObject1.bin"/><Relationship Id="rId9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5.w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5967" name="Picture 1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3063"/>
            <a:ext cx="9144000" cy="14478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</p:spPr>
      </p:pic>
      <p:sp>
        <p:nvSpPr>
          <p:cNvPr id="23" name="Subtitle 2"/>
          <p:cNvSpPr txBox="1">
            <a:spLocks/>
          </p:cNvSpPr>
          <p:nvPr/>
        </p:nvSpPr>
        <p:spPr>
          <a:xfrm>
            <a:off x="685800" y="3810000"/>
            <a:ext cx="7772400" cy="25908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8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2800" b="1" i="0" dirty="0" smtClean="0">
                <a:latin typeface="Calibri" pitchFamily="34" charset="0"/>
                <a:cs typeface="Calibri" pitchFamily="34" charset="0"/>
              </a:rPr>
              <a:t>Adrian </a:t>
            </a:r>
            <a:r>
              <a:rPr lang="en-US" sz="2800" b="1" i="0" dirty="0" err="1" smtClean="0">
                <a:latin typeface="Calibri" pitchFamily="34" charset="0"/>
                <a:cs typeface="Calibri" pitchFamily="34" charset="0"/>
              </a:rPr>
              <a:t>Caciula</a:t>
            </a: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cs typeface="Calibri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8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Department of Computer Science</a:t>
            </a:r>
          </a:p>
          <a:p>
            <a:pPr marL="0" marR="0" lvl="0" indent="0" algn="ctr" defTabSz="914400" rtl="0" eaLnBrk="1" fontAlgn="auto" latinLnBrk="0" hangingPunct="1">
              <a:lnSpc>
                <a:spcPct val="8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Georgia State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 University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cs typeface="Calibri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8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libri" pitchFamily="34" charset="0"/>
              <a:cs typeface="Calibri" pitchFamily="34" charset="0"/>
            </a:endParaRPr>
          </a:p>
          <a:p>
            <a:pPr algn="l"/>
            <a:r>
              <a:rPr lang="en-US" sz="2000" i="0" dirty="0" smtClean="0">
                <a:latin typeface="Calibri" pitchFamily="34" charset="0"/>
                <a:cs typeface="Calibri" pitchFamily="34" charset="0"/>
              </a:rPr>
              <a:t>Joint work with </a:t>
            </a:r>
          </a:p>
          <a:p>
            <a:pPr algn="l"/>
            <a:r>
              <a:rPr lang="en-US" sz="2000" i="0" dirty="0" err="1" smtClean="0">
                <a:latin typeface="Calibri" pitchFamily="34" charset="0"/>
                <a:cs typeface="Calibri" pitchFamily="34" charset="0"/>
              </a:rPr>
              <a:t>Serghei</a:t>
            </a:r>
            <a:r>
              <a:rPr lang="en-US" sz="2000" i="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i="0" dirty="0" err="1" smtClean="0">
                <a:latin typeface="Calibri" pitchFamily="34" charset="0"/>
                <a:cs typeface="Calibri" pitchFamily="34" charset="0"/>
              </a:rPr>
              <a:t>Mangul</a:t>
            </a:r>
            <a:r>
              <a:rPr lang="en-US" sz="2000" i="0" dirty="0" smtClean="0">
                <a:latin typeface="Calibri" pitchFamily="34" charset="0"/>
                <a:cs typeface="Calibri" pitchFamily="34" charset="0"/>
              </a:rPr>
              <a:t> (GSU) </a:t>
            </a:r>
          </a:p>
          <a:p>
            <a:pPr algn="l"/>
            <a:r>
              <a:rPr lang="en-US" sz="2000" i="0" dirty="0" smtClean="0">
                <a:latin typeface="Calibri" pitchFamily="34" charset="0"/>
                <a:cs typeface="Calibri" pitchFamily="34" charset="0"/>
              </a:rPr>
              <a:t>Ion </a:t>
            </a:r>
            <a:r>
              <a:rPr lang="en-US" sz="2000" i="0" dirty="0" err="1" smtClean="0">
                <a:latin typeface="Calibri" pitchFamily="34" charset="0"/>
                <a:cs typeface="Calibri" pitchFamily="34" charset="0"/>
              </a:rPr>
              <a:t>Mandoiu</a:t>
            </a:r>
            <a:r>
              <a:rPr lang="en-US" sz="2000" i="0" dirty="0" smtClean="0">
                <a:latin typeface="Calibri" pitchFamily="34" charset="0"/>
                <a:cs typeface="Calibri" pitchFamily="34" charset="0"/>
              </a:rPr>
              <a:t> (UCONN) </a:t>
            </a:r>
          </a:p>
          <a:p>
            <a:pPr algn="l"/>
            <a:r>
              <a:rPr lang="en-US" sz="2000" i="0" dirty="0" smtClean="0">
                <a:latin typeface="Calibri" pitchFamily="34" charset="0"/>
                <a:cs typeface="Calibri" pitchFamily="34" charset="0"/>
              </a:rPr>
              <a:t>Alex </a:t>
            </a:r>
            <a:r>
              <a:rPr lang="en-US" sz="2000" i="0" dirty="0" err="1" smtClean="0">
                <a:latin typeface="Calibri" pitchFamily="34" charset="0"/>
                <a:cs typeface="Calibri" pitchFamily="34" charset="0"/>
              </a:rPr>
              <a:t>Zelikovsky</a:t>
            </a:r>
            <a:r>
              <a:rPr lang="en-US" sz="2000" i="0" dirty="0" smtClean="0">
                <a:latin typeface="Calibri" pitchFamily="34" charset="0"/>
                <a:cs typeface="Calibri" pitchFamily="34" charset="0"/>
              </a:rPr>
              <a:t> (GSU)</a:t>
            </a:r>
          </a:p>
        </p:txBody>
      </p:sp>
      <p:sp>
        <p:nvSpPr>
          <p:cNvPr id="24" name="Title 1"/>
          <p:cNvSpPr txBox="1">
            <a:spLocks/>
          </p:cNvSpPr>
          <p:nvPr/>
        </p:nvSpPr>
        <p:spPr bwMode="auto">
          <a:xfrm>
            <a:off x="228600" y="1916228"/>
            <a:ext cx="86106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/>
          <a:p>
            <a:pPr lvl="0">
              <a:defRPr/>
            </a:pPr>
            <a:r>
              <a:rPr lang="en-US" sz="3600" i="0" dirty="0" smtClean="0">
                <a:latin typeface="Calibri" pitchFamily="34" charset="0"/>
                <a:cs typeface="Calibri" pitchFamily="34" charset="0"/>
              </a:rPr>
              <a:t>RNA-</a:t>
            </a:r>
            <a:r>
              <a:rPr lang="en-US" sz="3600" i="0" dirty="0" err="1" smtClean="0">
                <a:latin typeface="Calibri" pitchFamily="34" charset="0"/>
                <a:cs typeface="Calibri" pitchFamily="34" charset="0"/>
              </a:rPr>
              <a:t>Seq</a:t>
            </a:r>
            <a:r>
              <a:rPr lang="en-US" sz="3600" i="0" dirty="0" smtClean="0">
                <a:latin typeface="Calibri" pitchFamily="34" charset="0"/>
                <a:cs typeface="Calibri" pitchFamily="34" charset="0"/>
              </a:rPr>
              <a:t> based discovery and reconstruction of </a:t>
            </a:r>
            <a:r>
              <a:rPr lang="en-US" sz="3600" i="0" dirty="0" err="1" smtClean="0">
                <a:latin typeface="Calibri" pitchFamily="34" charset="0"/>
                <a:cs typeface="Calibri" pitchFamily="34" charset="0"/>
              </a:rPr>
              <a:t>unannotated</a:t>
            </a:r>
            <a:r>
              <a:rPr lang="en-US" sz="3600" i="0" dirty="0" smtClean="0">
                <a:latin typeface="Calibri" pitchFamily="34" charset="0"/>
                <a:cs typeface="Calibri" pitchFamily="34" charset="0"/>
              </a:rPr>
              <a:t> transcripts </a:t>
            </a:r>
          </a:p>
          <a:p>
            <a:pPr lvl="0">
              <a:defRPr/>
            </a:pPr>
            <a:r>
              <a:rPr lang="en-US" sz="3600" i="0" dirty="0" smtClean="0">
                <a:latin typeface="Calibri" pitchFamily="34" charset="0"/>
                <a:cs typeface="Calibri" pitchFamily="34" charset="0"/>
              </a:rPr>
              <a:t>in partially annotated genomes</a:t>
            </a:r>
            <a:endParaRPr kumimoji="0" lang="en-US" sz="360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CAME 2011, Atlanta, GA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Input: Complete </a:t>
            </a:r>
            <a:r>
              <a:rPr lang="en-US" dirty="0" err="1" smtClean="0"/>
              <a:t>vs</a:t>
            </a:r>
            <a:r>
              <a:rPr lang="en-US" dirty="0" smtClean="0"/>
              <a:t> Partial Annotations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77114" y="2410467"/>
            <a:ext cx="1222087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transcripts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 bwMode="auto">
          <a:xfrm>
            <a:off x="972325" y="2740752"/>
            <a:ext cx="382013" cy="324594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chemeClr val="tx1"/>
                </a:solidFill>
                <a:latin typeface="Arial" pitchFamily="34" charset="0"/>
              </a:rPr>
              <a:t>T</a:t>
            </a:r>
            <a:r>
              <a:rPr kumimoji="0" lang="en-US" sz="15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1</a:t>
            </a:r>
          </a:p>
        </p:txBody>
      </p:sp>
      <p:sp>
        <p:nvSpPr>
          <p:cNvPr id="8" name="Oval 7"/>
          <p:cNvSpPr/>
          <p:nvPr/>
        </p:nvSpPr>
        <p:spPr bwMode="auto">
          <a:xfrm>
            <a:off x="990011" y="3471211"/>
            <a:ext cx="382013" cy="324594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chemeClr val="tx1"/>
                </a:solidFill>
                <a:latin typeface="Arial" pitchFamily="34" charset="0"/>
              </a:rPr>
              <a:t>T</a:t>
            </a:r>
            <a:r>
              <a:rPr kumimoji="0" lang="en-US" sz="15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2</a:t>
            </a:r>
          </a:p>
        </p:txBody>
      </p:sp>
      <p:sp>
        <p:nvSpPr>
          <p:cNvPr id="9" name="Oval 8"/>
          <p:cNvSpPr/>
          <p:nvPr/>
        </p:nvSpPr>
        <p:spPr bwMode="auto">
          <a:xfrm>
            <a:off x="990011" y="4165146"/>
            <a:ext cx="382013" cy="324594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chemeClr val="tx1"/>
                </a:solidFill>
                <a:latin typeface="Arial" pitchFamily="34" charset="0"/>
              </a:rPr>
              <a:t>T</a:t>
            </a:r>
            <a:r>
              <a:rPr kumimoji="0" lang="en-US" sz="15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3</a:t>
            </a:r>
          </a:p>
        </p:txBody>
      </p:sp>
      <p:sp>
        <p:nvSpPr>
          <p:cNvPr id="10" name="Oval 9"/>
          <p:cNvSpPr/>
          <p:nvPr/>
        </p:nvSpPr>
        <p:spPr bwMode="auto">
          <a:xfrm>
            <a:off x="2271101" y="2250846"/>
            <a:ext cx="382013" cy="324594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chemeClr val="tx1"/>
                </a:solidFill>
                <a:latin typeface="Arial" pitchFamily="34" charset="0"/>
              </a:rPr>
              <a:t>E1</a:t>
            </a:r>
            <a:endParaRPr kumimoji="0" lang="en-US" sz="15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2271101" y="2911829"/>
            <a:ext cx="382013" cy="324594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chemeClr val="tx1"/>
                </a:solidFill>
                <a:latin typeface="Arial" pitchFamily="34" charset="0"/>
              </a:rPr>
              <a:t>E</a:t>
            </a:r>
            <a:r>
              <a:rPr kumimoji="0" lang="en-US" sz="15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2</a:t>
            </a:r>
          </a:p>
        </p:txBody>
      </p:sp>
      <p:sp>
        <p:nvSpPr>
          <p:cNvPr id="12" name="Oval 11"/>
          <p:cNvSpPr/>
          <p:nvPr/>
        </p:nvSpPr>
        <p:spPr bwMode="auto">
          <a:xfrm>
            <a:off x="2271101" y="4418564"/>
            <a:ext cx="382013" cy="324594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chemeClr val="tx1"/>
                </a:solidFill>
                <a:latin typeface="Arial" pitchFamily="34" charset="0"/>
              </a:rPr>
              <a:t>E</a:t>
            </a:r>
            <a:r>
              <a:rPr kumimoji="0" lang="en-US" sz="15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4</a:t>
            </a:r>
          </a:p>
        </p:txBody>
      </p:sp>
      <p:cxnSp>
        <p:nvCxnSpPr>
          <p:cNvPr id="13" name="Straight Connector 12"/>
          <p:cNvCxnSpPr>
            <a:stCxn id="7" idx="6"/>
            <a:endCxn id="10" idx="2"/>
          </p:cNvCxnSpPr>
          <p:nvPr/>
        </p:nvCxnSpPr>
        <p:spPr bwMode="auto">
          <a:xfrm flipV="1">
            <a:off x="1354338" y="2413143"/>
            <a:ext cx="916763" cy="489906"/>
          </a:xfrm>
          <a:prstGeom prst="line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Straight Connector 13"/>
          <p:cNvCxnSpPr>
            <a:stCxn id="7" idx="6"/>
            <a:endCxn id="10" idx="2"/>
          </p:cNvCxnSpPr>
          <p:nvPr/>
        </p:nvCxnSpPr>
        <p:spPr bwMode="auto">
          <a:xfrm flipV="1">
            <a:off x="1354338" y="2413143"/>
            <a:ext cx="916763" cy="489906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50800" dir="5400000" algn="ctr" rotWithShape="0">
              <a:schemeClr val="tx1"/>
            </a:outerShdw>
          </a:effectLst>
        </p:spPr>
      </p:cxnSp>
      <p:cxnSp>
        <p:nvCxnSpPr>
          <p:cNvPr id="15" name="Straight Connector 14"/>
          <p:cNvCxnSpPr>
            <a:stCxn id="7" idx="6"/>
            <a:endCxn id="11" idx="2"/>
          </p:cNvCxnSpPr>
          <p:nvPr/>
        </p:nvCxnSpPr>
        <p:spPr bwMode="auto">
          <a:xfrm>
            <a:off x="1354338" y="2903049"/>
            <a:ext cx="916763" cy="171077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50800" dir="5400000" algn="ctr" rotWithShape="0">
              <a:schemeClr val="tx1"/>
            </a:outerShdw>
          </a:effectLst>
        </p:spPr>
      </p:cxnSp>
      <p:cxnSp>
        <p:nvCxnSpPr>
          <p:cNvPr id="16" name="Straight Connector 15"/>
          <p:cNvCxnSpPr>
            <a:stCxn id="9" idx="6"/>
            <a:endCxn id="20" idx="2"/>
          </p:cNvCxnSpPr>
          <p:nvPr/>
        </p:nvCxnSpPr>
        <p:spPr bwMode="auto">
          <a:xfrm flipV="1">
            <a:off x="1372024" y="3810726"/>
            <a:ext cx="911777" cy="516717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50800" dir="5400000" algn="ctr" rotWithShape="0">
              <a:schemeClr val="tx1"/>
            </a:outerShdw>
          </a:effectLst>
        </p:spPr>
      </p:cxnSp>
      <p:cxnSp>
        <p:nvCxnSpPr>
          <p:cNvPr id="17" name="Straight Connector 16"/>
          <p:cNvCxnSpPr>
            <a:stCxn id="9" idx="6"/>
            <a:endCxn id="12" idx="2"/>
          </p:cNvCxnSpPr>
          <p:nvPr/>
        </p:nvCxnSpPr>
        <p:spPr bwMode="auto">
          <a:xfrm>
            <a:off x="1372024" y="4327443"/>
            <a:ext cx="899077" cy="253418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50800" dir="5400000" algn="ctr" rotWithShape="0">
              <a:schemeClr val="tx1"/>
            </a:outerShdw>
          </a:effectLst>
        </p:spPr>
      </p:cxnSp>
      <p:sp>
        <p:nvSpPr>
          <p:cNvPr id="18" name="TextBox 17"/>
          <p:cNvSpPr txBox="1"/>
          <p:nvPr/>
        </p:nvSpPr>
        <p:spPr>
          <a:xfrm>
            <a:off x="1786138" y="1786164"/>
            <a:ext cx="1118987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exons</a:t>
            </a:r>
            <a:endParaRPr lang="en-US" dirty="0"/>
          </a:p>
        </p:txBody>
      </p:sp>
      <p:cxnSp>
        <p:nvCxnSpPr>
          <p:cNvPr id="19" name="Straight Connector 18"/>
          <p:cNvCxnSpPr>
            <a:stCxn id="8" idx="6"/>
            <a:endCxn id="11" idx="2"/>
          </p:cNvCxnSpPr>
          <p:nvPr/>
        </p:nvCxnSpPr>
        <p:spPr bwMode="auto">
          <a:xfrm flipV="1">
            <a:off x="1372024" y="3074126"/>
            <a:ext cx="899077" cy="559382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50800" dir="5400000" algn="ctr" rotWithShape="0">
              <a:schemeClr val="tx1"/>
            </a:outerShdw>
          </a:effectLst>
        </p:spPr>
      </p:cxnSp>
      <p:sp>
        <p:nvSpPr>
          <p:cNvPr id="20" name="Oval 19"/>
          <p:cNvSpPr/>
          <p:nvPr/>
        </p:nvSpPr>
        <p:spPr bwMode="auto">
          <a:xfrm>
            <a:off x="2283801" y="3648429"/>
            <a:ext cx="382013" cy="324594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chemeClr val="tx1"/>
                </a:solidFill>
                <a:latin typeface="Arial" pitchFamily="34" charset="0"/>
              </a:rPr>
              <a:t>E</a:t>
            </a:r>
            <a:r>
              <a:rPr kumimoji="0" lang="en-US" sz="15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3</a:t>
            </a:r>
          </a:p>
        </p:txBody>
      </p:sp>
      <p:cxnSp>
        <p:nvCxnSpPr>
          <p:cNvPr id="21" name="Straight Connector 20"/>
          <p:cNvCxnSpPr>
            <a:stCxn id="8" idx="6"/>
            <a:endCxn id="20" idx="2"/>
          </p:cNvCxnSpPr>
          <p:nvPr/>
        </p:nvCxnSpPr>
        <p:spPr bwMode="auto">
          <a:xfrm>
            <a:off x="1372024" y="3633508"/>
            <a:ext cx="911777" cy="177218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50800" dir="5400000" algn="ctr" rotWithShape="0">
              <a:schemeClr val="tx1"/>
            </a:outerShdw>
          </a:effectLst>
        </p:spPr>
      </p:cxnSp>
      <p:cxnSp>
        <p:nvCxnSpPr>
          <p:cNvPr id="22" name="Straight Connector 21"/>
          <p:cNvCxnSpPr>
            <a:stCxn id="8" idx="6"/>
            <a:endCxn id="10" idx="2"/>
          </p:cNvCxnSpPr>
          <p:nvPr/>
        </p:nvCxnSpPr>
        <p:spPr bwMode="auto">
          <a:xfrm flipV="1">
            <a:off x="1372024" y="2413143"/>
            <a:ext cx="899077" cy="1220365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50800" dir="5400000" algn="ctr" rotWithShape="0">
              <a:schemeClr val="tx1"/>
            </a:outerShdw>
          </a:effectLst>
        </p:spPr>
      </p:cxnSp>
      <p:cxnSp>
        <p:nvCxnSpPr>
          <p:cNvPr id="23" name="Straight Connector 22"/>
          <p:cNvCxnSpPr>
            <a:stCxn id="8" idx="6"/>
            <a:endCxn id="12" idx="2"/>
          </p:cNvCxnSpPr>
          <p:nvPr/>
        </p:nvCxnSpPr>
        <p:spPr bwMode="auto">
          <a:xfrm>
            <a:off x="1372024" y="3633508"/>
            <a:ext cx="899077" cy="947353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50800" dir="5400000" algn="ctr" rotWithShape="0">
              <a:schemeClr val="tx1"/>
            </a:outerShdw>
          </a:effectLst>
        </p:spPr>
      </p:cxnSp>
      <p:sp>
        <p:nvSpPr>
          <p:cNvPr id="24" name="TextBox 23"/>
          <p:cNvSpPr txBox="1"/>
          <p:nvPr/>
        </p:nvSpPr>
        <p:spPr>
          <a:xfrm>
            <a:off x="5086838" y="2329092"/>
            <a:ext cx="1222087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transcripts</a:t>
            </a:r>
            <a:endParaRPr lang="en-US" dirty="0"/>
          </a:p>
        </p:txBody>
      </p:sp>
      <p:sp>
        <p:nvSpPr>
          <p:cNvPr id="25" name="Oval 24"/>
          <p:cNvSpPr/>
          <p:nvPr/>
        </p:nvSpPr>
        <p:spPr bwMode="auto">
          <a:xfrm>
            <a:off x="5495112" y="2646314"/>
            <a:ext cx="382013" cy="324594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chemeClr val="tx1"/>
                </a:solidFill>
                <a:latin typeface="Arial" pitchFamily="34" charset="0"/>
              </a:rPr>
              <a:t>T</a:t>
            </a:r>
            <a:r>
              <a:rPr kumimoji="0" lang="en-US" sz="15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1</a:t>
            </a:r>
          </a:p>
        </p:txBody>
      </p:sp>
      <p:sp>
        <p:nvSpPr>
          <p:cNvPr id="26" name="Oval 25"/>
          <p:cNvSpPr/>
          <p:nvPr/>
        </p:nvSpPr>
        <p:spPr bwMode="auto">
          <a:xfrm>
            <a:off x="5512798" y="3376773"/>
            <a:ext cx="382013" cy="324594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chemeClr val="tx1"/>
                </a:solidFill>
                <a:latin typeface="Arial" pitchFamily="34" charset="0"/>
              </a:rPr>
              <a:t>T</a:t>
            </a:r>
            <a:r>
              <a:rPr kumimoji="0" lang="en-US" sz="15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2</a:t>
            </a:r>
          </a:p>
        </p:txBody>
      </p:sp>
      <p:sp>
        <p:nvSpPr>
          <p:cNvPr id="27" name="Oval 26"/>
          <p:cNvSpPr/>
          <p:nvPr/>
        </p:nvSpPr>
        <p:spPr bwMode="auto">
          <a:xfrm>
            <a:off x="6793888" y="2156408"/>
            <a:ext cx="382013" cy="324594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chemeClr val="tx1"/>
                </a:solidFill>
                <a:latin typeface="Arial" pitchFamily="34" charset="0"/>
              </a:rPr>
              <a:t>E1</a:t>
            </a:r>
            <a:endParaRPr kumimoji="0" lang="en-US" sz="15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8" name="Oval 27"/>
          <p:cNvSpPr/>
          <p:nvPr/>
        </p:nvSpPr>
        <p:spPr bwMode="auto">
          <a:xfrm>
            <a:off x="6793888" y="2817391"/>
            <a:ext cx="382013" cy="324594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chemeClr val="tx1"/>
                </a:solidFill>
                <a:latin typeface="Arial" pitchFamily="34" charset="0"/>
              </a:rPr>
              <a:t>E</a:t>
            </a:r>
            <a:r>
              <a:rPr kumimoji="0" lang="en-US" sz="15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2</a:t>
            </a:r>
          </a:p>
        </p:txBody>
      </p:sp>
      <p:sp>
        <p:nvSpPr>
          <p:cNvPr id="29" name="Oval 28"/>
          <p:cNvSpPr/>
          <p:nvPr/>
        </p:nvSpPr>
        <p:spPr bwMode="auto">
          <a:xfrm>
            <a:off x="6793888" y="4324126"/>
            <a:ext cx="382013" cy="324594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chemeClr val="tx1"/>
                </a:solidFill>
                <a:latin typeface="Arial" pitchFamily="34" charset="0"/>
              </a:rPr>
              <a:t>E</a:t>
            </a:r>
            <a:r>
              <a:rPr kumimoji="0" lang="en-US" sz="15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4</a:t>
            </a:r>
          </a:p>
        </p:txBody>
      </p:sp>
      <p:cxnSp>
        <p:nvCxnSpPr>
          <p:cNvPr id="30" name="Straight Connector 29"/>
          <p:cNvCxnSpPr>
            <a:stCxn id="25" idx="6"/>
            <a:endCxn id="27" idx="2"/>
          </p:cNvCxnSpPr>
          <p:nvPr/>
        </p:nvCxnSpPr>
        <p:spPr bwMode="auto">
          <a:xfrm flipV="1">
            <a:off x="5877125" y="2318705"/>
            <a:ext cx="916763" cy="489906"/>
          </a:xfrm>
          <a:prstGeom prst="line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1" name="Straight Connector 30"/>
          <p:cNvCxnSpPr>
            <a:stCxn id="25" idx="6"/>
            <a:endCxn id="27" idx="2"/>
          </p:cNvCxnSpPr>
          <p:nvPr/>
        </p:nvCxnSpPr>
        <p:spPr bwMode="auto">
          <a:xfrm flipV="1">
            <a:off x="5877125" y="2318705"/>
            <a:ext cx="916763" cy="489906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50800" dir="5400000" algn="ctr" rotWithShape="0">
              <a:schemeClr val="tx1"/>
            </a:outerShdw>
          </a:effectLst>
        </p:spPr>
      </p:cxnSp>
      <p:cxnSp>
        <p:nvCxnSpPr>
          <p:cNvPr id="32" name="Straight Connector 31"/>
          <p:cNvCxnSpPr>
            <a:stCxn id="25" idx="6"/>
            <a:endCxn id="28" idx="2"/>
          </p:cNvCxnSpPr>
          <p:nvPr/>
        </p:nvCxnSpPr>
        <p:spPr bwMode="auto">
          <a:xfrm>
            <a:off x="5877125" y="2808611"/>
            <a:ext cx="916763" cy="171077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50800" dir="5400000" algn="ctr" rotWithShape="0">
              <a:schemeClr val="tx1"/>
            </a:outerShdw>
          </a:effectLst>
        </p:spPr>
      </p:cxnSp>
      <p:sp>
        <p:nvSpPr>
          <p:cNvPr id="33" name="TextBox 32"/>
          <p:cNvSpPr txBox="1"/>
          <p:nvPr/>
        </p:nvSpPr>
        <p:spPr>
          <a:xfrm>
            <a:off x="6308925" y="1691726"/>
            <a:ext cx="1118987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exons</a:t>
            </a:r>
            <a:endParaRPr lang="en-US" dirty="0"/>
          </a:p>
        </p:txBody>
      </p:sp>
      <p:cxnSp>
        <p:nvCxnSpPr>
          <p:cNvPr id="34" name="Straight Connector 33"/>
          <p:cNvCxnSpPr>
            <a:stCxn id="26" idx="6"/>
            <a:endCxn id="28" idx="2"/>
          </p:cNvCxnSpPr>
          <p:nvPr/>
        </p:nvCxnSpPr>
        <p:spPr bwMode="auto">
          <a:xfrm flipV="1">
            <a:off x="5894811" y="2979688"/>
            <a:ext cx="899077" cy="559382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50800" dir="5400000" algn="ctr" rotWithShape="0">
              <a:schemeClr val="tx1"/>
            </a:outerShdw>
          </a:effectLst>
        </p:spPr>
      </p:cxnSp>
      <p:sp>
        <p:nvSpPr>
          <p:cNvPr id="35" name="Oval 34"/>
          <p:cNvSpPr/>
          <p:nvPr/>
        </p:nvSpPr>
        <p:spPr bwMode="auto">
          <a:xfrm>
            <a:off x="6806588" y="3553991"/>
            <a:ext cx="382013" cy="324594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chemeClr val="tx1"/>
                </a:solidFill>
                <a:latin typeface="Arial" pitchFamily="34" charset="0"/>
              </a:rPr>
              <a:t>E</a:t>
            </a:r>
            <a:r>
              <a:rPr kumimoji="0" lang="en-US" sz="15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3</a:t>
            </a:r>
          </a:p>
        </p:txBody>
      </p:sp>
      <p:cxnSp>
        <p:nvCxnSpPr>
          <p:cNvPr id="36" name="Straight Connector 35"/>
          <p:cNvCxnSpPr>
            <a:stCxn id="26" idx="6"/>
            <a:endCxn id="35" idx="2"/>
          </p:cNvCxnSpPr>
          <p:nvPr/>
        </p:nvCxnSpPr>
        <p:spPr bwMode="auto">
          <a:xfrm>
            <a:off x="5894811" y="3539070"/>
            <a:ext cx="911777" cy="177218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50800" dir="5400000" algn="ctr" rotWithShape="0">
              <a:schemeClr val="tx1"/>
            </a:outerShdw>
          </a:effectLst>
        </p:spPr>
      </p:cxnSp>
      <p:cxnSp>
        <p:nvCxnSpPr>
          <p:cNvPr id="37" name="Straight Connector 36"/>
          <p:cNvCxnSpPr>
            <a:stCxn id="26" idx="6"/>
            <a:endCxn id="27" idx="2"/>
          </p:cNvCxnSpPr>
          <p:nvPr/>
        </p:nvCxnSpPr>
        <p:spPr bwMode="auto">
          <a:xfrm flipV="1">
            <a:off x="5894811" y="2318705"/>
            <a:ext cx="899077" cy="1220365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50800" dir="5400000" algn="ctr" rotWithShape="0">
              <a:schemeClr val="tx1"/>
            </a:outerShdw>
          </a:effectLst>
        </p:spPr>
      </p:cxnSp>
      <p:cxnSp>
        <p:nvCxnSpPr>
          <p:cNvPr id="38" name="Straight Connector 37"/>
          <p:cNvCxnSpPr>
            <a:stCxn id="26" idx="6"/>
            <a:endCxn id="29" idx="2"/>
          </p:cNvCxnSpPr>
          <p:nvPr/>
        </p:nvCxnSpPr>
        <p:spPr bwMode="auto">
          <a:xfrm>
            <a:off x="5894811" y="3539070"/>
            <a:ext cx="899077" cy="947353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50800" dir="5400000" algn="ctr" rotWithShape="0">
              <a:schemeClr val="tx1"/>
            </a:outerShdw>
          </a:effectLst>
        </p:spPr>
      </p:cxnSp>
      <p:sp>
        <p:nvSpPr>
          <p:cNvPr id="39" name="TextBox 38"/>
          <p:cNvSpPr txBox="1"/>
          <p:nvPr/>
        </p:nvSpPr>
        <p:spPr>
          <a:xfrm>
            <a:off x="0" y="1238033"/>
            <a:ext cx="254830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Complete  Annotations</a:t>
            </a:r>
            <a:endParaRPr lang="en-US" sz="1600" dirty="0"/>
          </a:p>
        </p:txBody>
      </p:sp>
      <p:sp>
        <p:nvSpPr>
          <p:cNvPr id="40" name="TextBox 39"/>
          <p:cNvSpPr txBox="1"/>
          <p:nvPr/>
        </p:nvSpPr>
        <p:spPr>
          <a:xfrm>
            <a:off x="3612496" y="1238033"/>
            <a:ext cx="39708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Partial Annotations</a:t>
            </a:r>
            <a:endParaRPr lang="en-US" sz="1600" dirty="0"/>
          </a:p>
        </p:txBody>
      </p:sp>
      <p:graphicFrame>
        <p:nvGraphicFramePr>
          <p:cNvPr id="41" name="Table 40"/>
          <p:cNvGraphicFramePr>
            <a:graphicFrameLocks noGrp="1"/>
          </p:cNvGraphicFramePr>
          <p:nvPr/>
        </p:nvGraphicFramePr>
        <p:xfrm>
          <a:off x="2905125" y="1648943"/>
          <a:ext cx="690563" cy="315953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690563"/>
              </a:tblGrid>
              <a:tr h="619645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O</a:t>
                      </a:r>
                      <a:endParaRPr lang="en-US" dirty="0"/>
                    </a:p>
                  </a:txBody>
                  <a:tcPr/>
                </a:tc>
              </a:tr>
              <a:tr h="619645">
                <a:tc>
                  <a:txBody>
                    <a:bodyPr/>
                    <a:lstStyle/>
                    <a:p>
                      <a:r>
                        <a:rPr lang="en-US" dirty="0" smtClean="0"/>
                        <a:t>0.25</a:t>
                      </a:r>
                      <a:endParaRPr lang="en-US" dirty="0"/>
                    </a:p>
                  </a:txBody>
                  <a:tcPr/>
                </a:tc>
              </a:tr>
              <a:tr h="6196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0.25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  <a:tr h="6196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0.25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  <a:tr h="6196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0.25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2" name="Table 41"/>
          <p:cNvGraphicFramePr>
            <a:graphicFrameLocks noGrp="1"/>
          </p:cNvGraphicFramePr>
          <p:nvPr/>
        </p:nvGraphicFramePr>
        <p:xfrm>
          <a:off x="7427912" y="1656658"/>
          <a:ext cx="690563" cy="315953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690563"/>
              </a:tblGrid>
              <a:tr h="619645">
                <a:tc>
                  <a:txBody>
                    <a:bodyPr/>
                    <a:lstStyle/>
                    <a:p>
                      <a:r>
                        <a:rPr lang="en-US" dirty="0" smtClean="0"/>
                        <a:t>O</a:t>
                      </a:r>
                      <a:endParaRPr lang="en-US" dirty="0"/>
                    </a:p>
                  </a:txBody>
                  <a:tcPr/>
                </a:tc>
              </a:tr>
              <a:tr h="619645">
                <a:tc>
                  <a:txBody>
                    <a:bodyPr/>
                    <a:lstStyle/>
                    <a:p>
                      <a:r>
                        <a:rPr lang="en-US" dirty="0" smtClean="0"/>
                        <a:t>0.25</a:t>
                      </a:r>
                      <a:endParaRPr lang="en-US" dirty="0"/>
                    </a:p>
                  </a:txBody>
                  <a:tcPr/>
                </a:tc>
              </a:tr>
              <a:tr h="6196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0.25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  <a:tr h="6196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0.25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  <a:tr h="6196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0.25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69029" y="6426200"/>
            <a:ext cx="4470400" cy="476250"/>
          </a:xfrm>
        </p:spPr>
        <p:txBody>
          <a:bodyPr/>
          <a:lstStyle/>
          <a:p>
            <a:r>
              <a:rPr lang="de-DE" dirty="0" smtClean="0"/>
              <a:t>CAME 2011, Atlanta, GA</a:t>
            </a:r>
            <a:endParaRPr lang="en-US" dirty="0"/>
          </a:p>
        </p:txBody>
      </p:sp>
      <p:cxnSp>
        <p:nvCxnSpPr>
          <p:cNvPr id="46" name="Curved Connector 45"/>
          <p:cNvCxnSpPr/>
          <p:nvPr/>
        </p:nvCxnSpPr>
        <p:spPr bwMode="auto">
          <a:xfrm rot="16200000" flipV="1">
            <a:off x="5443140" y="4573345"/>
            <a:ext cx="822504" cy="512952"/>
          </a:xfrm>
          <a:prstGeom prst="curvedConnector3">
            <a:avLst>
              <a:gd name="adj1" fmla="val 1192"/>
            </a:avLst>
          </a:prstGeom>
          <a:solidFill>
            <a:schemeClr val="bg1"/>
          </a:solidFill>
          <a:ln w="6350" cap="flat" cmpd="sng" algn="ctr">
            <a:solidFill>
              <a:srgbClr val="FF0000"/>
            </a:solidFill>
            <a:prstDash val="solid"/>
            <a:round/>
            <a:headEnd type="stealth" w="med" len="med"/>
            <a:tailEnd type="none"/>
          </a:ln>
          <a:effectLst/>
        </p:spPr>
      </p:cxnSp>
      <p:sp>
        <p:nvSpPr>
          <p:cNvPr id="59" name="TextBox 58"/>
          <p:cNvSpPr txBox="1"/>
          <p:nvPr/>
        </p:nvSpPr>
        <p:spPr>
          <a:xfrm>
            <a:off x="5922938" y="4968531"/>
            <a:ext cx="25313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Transcript T3 is missing </a:t>
            </a:r>
          </a:p>
          <a:p>
            <a:r>
              <a:rPr lang="en-US" sz="1600" dirty="0" smtClean="0">
                <a:solidFill>
                  <a:srgbClr val="FF0000"/>
                </a:solidFill>
              </a:rPr>
              <a:t>from annotations 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2350626" y="4968531"/>
            <a:ext cx="18311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Observed exon frequencies</a:t>
            </a:r>
            <a:endParaRPr lang="en-US" sz="1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06400" y="487363"/>
            <a:ext cx="8351838" cy="617537"/>
          </a:xfrm>
        </p:spPr>
        <p:txBody>
          <a:bodyPr/>
          <a:lstStyle/>
          <a:p>
            <a:pPr algn="ctr"/>
            <a:r>
              <a:rPr lang="en-US" dirty="0" smtClean="0"/>
              <a:t>Adding Virtual Transcript</a:t>
            </a:r>
            <a:endParaRPr lang="en-US" dirty="0"/>
          </a:p>
        </p:txBody>
      </p:sp>
      <p:sp>
        <p:nvSpPr>
          <p:cNvPr id="7" name="Date Placeholder 3"/>
          <p:cNvSpPr txBox="1">
            <a:spLocks/>
          </p:cNvSpPr>
          <p:nvPr/>
        </p:nvSpPr>
        <p:spPr bwMode="auto">
          <a:xfrm>
            <a:off x="406400" y="6477000"/>
            <a:ext cx="5210175" cy="134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AB72F19-E144-4B8D-A7C4-575C58E6953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220C5E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DINPro-Regular" pitchFamily="50" charset="0"/>
              <a:ea typeface="+mn-ea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77114" y="2410467"/>
            <a:ext cx="1222087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transcripts</a:t>
            </a:r>
            <a:endParaRPr lang="en-US" dirty="0"/>
          </a:p>
        </p:txBody>
      </p:sp>
      <p:sp>
        <p:nvSpPr>
          <p:cNvPr id="10" name="Oval 9"/>
          <p:cNvSpPr/>
          <p:nvPr/>
        </p:nvSpPr>
        <p:spPr bwMode="auto">
          <a:xfrm>
            <a:off x="972325" y="2740752"/>
            <a:ext cx="382013" cy="324594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chemeClr val="tx1"/>
                </a:solidFill>
                <a:latin typeface="Arial" pitchFamily="34" charset="0"/>
              </a:rPr>
              <a:t>T</a:t>
            </a:r>
            <a:r>
              <a:rPr kumimoji="0" lang="en-US" sz="15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1</a:t>
            </a:r>
          </a:p>
        </p:txBody>
      </p:sp>
      <p:sp>
        <p:nvSpPr>
          <p:cNvPr id="11" name="Oval 10"/>
          <p:cNvSpPr/>
          <p:nvPr/>
        </p:nvSpPr>
        <p:spPr bwMode="auto">
          <a:xfrm>
            <a:off x="990011" y="3471211"/>
            <a:ext cx="382013" cy="324594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chemeClr val="tx1"/>
                </a:solidFill>
                <a:latin typeface="Arial" pitchFamily="34" charset="0"/>
              </a:rPr>
              <a:t>T</a:t>
            </a:r>
            <a:r>
              <a:rPr kumimoji="0" lang="en-US" sz="15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2</a:t>
            </a:r>
          </a:p>
        </p:txBody>
      </p:sp>
      <p:sp>
        <p:nvSpPr>
          <p:cNvPr id="12" name="Oval 11"/>
          <p:cNvSpPr/>
          <p:nvPr/>
        </p:nvSpPr>
        <p:spPr bwMode="auto">
          <a:xfrm>
            <a:off x="990011" y="4165146"/>
            <a:ext cx="382013" cy="324594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chemeClr val="tx1"/>
                </a:solidFill>
                <a:latin typeface="Arial" pitchFamily="34" charset="0"/>
              </a:rPr>
              <a:t>T</a:t>
            </a:r>
            <a:r>
              <a:rPr kumimoji="0" lang="en-US" sz="15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3</a:t>
            </a:r>
          </a:p>
        </p:txBody>
      </p:sp>
      <p:sp>
        <p:nvSpPr>
          <p:cNvPr id="13" name="Oval 12"/>
          <p:cNvSpPr/>
          <p:nvPr/>
        </p:nvSpPr>
        <p:spPr bwMode="auto">
          <a:xfrm>
            <a:off x="2271101" y="2250846"/>
            <a:ext cx="382013" cy="324594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chemeClr val="tx1"/>
                </a:solidFill>
                <a:latin typeface="Arial" pitchFamily="34" charset="0"/>
              </a:rPr>
              <a:t>E1</a:t>
            </a:r>
            <a:endParaRPr kumimoji="0" lang="en-US" sz="15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2271101" y="2911829"/>
            <a:ext cx="382013" cy="324594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chemeClr val="tx1"/>
                </a:solidFill>
                <a:latin typeface="Arial" pitchFamily="34" charset="0"/>
              </a:rPr>
              <a:t>E</a:t>
            </a:r>
            <a:r>
              <a:rPr kumimoji="0" lang="en-US" sz="15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2</a:t>
            </a:r>
          </a:p>
        </p:txBody>
      </p:sp>
      <p:sp>
        <p:nvSpPr>
          <p:cNvPr id="15" name="Oval 14"/>
          <p:cNvSpPr/>
          <p:nvPr/>
        </p:nvSpPr>
        <p:spPr bwMode="auto">
          <a:xfrm>
            <a:off x="2271101" y="4418564"/>
            <a:ext cx="382013" cy="324594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chemeClr val="tx1"/>
                </a:solidFill>
                <a:latin typeface="Arial" pitchFamily="34" charset="0"/>
              </a:rPr>
              <a:t>E</a:t>
            </a:r>
            <a:r>
              <a:rPr kumimoji="0" lang="en-US" sz="15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4</a:t>
            </a:r>
          </a:p>
        </p:txBody>
      </p:sp>
      <p:cxnSp>
        <p:nvCxnSpPr>
          <p:cNvPr id="16" name="Straight Connector 15"/>
          <p:cNvCxnSpPr>
            <a:stCxn id="10" idx="6"/>
            <a:endCxn id="13" idx="2"/>
          </p:cNvCxnSpPr>
          <p:nvPr/>
        </p:nvCxnSpPr>
        <p:spPr bwMode="auto">
          <a:xfrm flipV="1">
            <a:off x="1354338" y="2413143"/>
            <a:ext cx="916763" cy="489906"/>
          </a:xfrm>
          <a:prstGeom prst="line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Straight Connector 16"/>
          <p:cNvCxnSpPr>
            <a:stCxn id="10" idx="6"/>
            <a:endCxn id="13" idx="2"/>
          </p:cNvCxnSpPr>
          <p:nvPr/>
        </p:nvCxnSpPr>
        <p:spPr bwMode="auto">
          <a:xfrm flipV="1">
            <a:off x="1354338" y="2413143"/>
            <a:ext cx="916763" cy="489906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50800" dir="5400000" algn="ctr" rotWithShape="0">
              <a:schemeClr val="tx1"/>
            </a:outerShdw>
          </a:effectLst>
        </p:spPr>
      </p:cxnSp>
      <p:cxnSp>
        <p:nvCxnSpPr>
          <p:cNvPr id="18" name="Straight Connector 17"/>
          <p:cNvCxnSpPr>
            <a:stCxn id="10" idx="6"/>
            <a:endCxn id="14" idx="2"/>
          </p:cNvCxnSpPr>
          <p:nvPr/>
        </p:nvCxnSpPr>
        <p:spPr bwMode="auto">
          <a:xfrm>
            <a:off x="1354338" y="2903049"/>
            <a:ext cx="916763" cy="171077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50800" dir="5400000" algn="ctr" rotWithShape="0">
              <a:schemeClr val="tx1"/>
            </a:outerShdw>
          </a:effectLst>
        </p:spPr>
      </p:cxnSp>
      <p:cxnSp>
        <p:nvCxnSpPr>
          <p:cNvPr id="19" name="Straight Connector 18"/>
          <p:cNvCxnSpPr>
            <a:stCxn id="12" idx="6"/>
            <a:endCxn id="23" idx="2"/>
          </p:cNvCxnSpPr>
          <p:nvPr/>
        </p:nvCxnSpPr>
        <p:spPr bwMode="auto">
          <a:xfrm flipV="1">
            <a:off x="1372024" y="3810726"/>
            <a:ext cx="911777" cy="516717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50800" dir="5400000" algn="ctr" rotWithShape="0">
              <a:schemeClr val="tx1"/>
            </a:outerShdw>
          </a:effectLst>
        </p:spPr>
      </p:cxnSp>
      <p:cxnSp>
        <p:nvCxnSpPr>
          <p:cNvPr id="20" name="Straight Connector 19"/>
          <p:cNvCxnSpPr>
            <a:stCxn id="12" idx="6"/>
            <a:endCxn id="15" idx="2"/>
          </p:cNvCxnSpPr>
          <p:nvPr/>
        </p:nvCxnSpPr>
        <p:spPr bwMode="auto">
          <a:xfrm>
            <a:off x="1372024" y="4327443"/>
            <a:ext cx="899077" cy="253418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50800" dir="5400000" algn="ctr" rotWithShape="0">
              <a:schemeClr val="tx1"/>
            </a:outerShdw>
          </a:effectLst>
        </p:spPr>
      </p:cxnSp>
      <p:sp>
        <p:nvSpPr>
          <p:cNvPr id="21" name="TextBox 20"/>
          <p:cNvSpPr txBox="1"/>
          <p:nvPr/>
        </p:nvSpPr>
        <p:spPr>
          <a:xfrm>
            <a:off x="1786138" y="1786164"/>
            <a:ext cx="1118987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exons</a:t>
            </a:r>
            <a:endParaRPr lang="en-US" dirty="0"/>
          </a:p>
        </p:txBody>
      </p:sp>
      <p:cxnSp>
        <p:nvCxnSpPr>
          <p:cNvPr id="22" name="Straight Connector 21"/>
          <p:cNvCxnSpPr>
            <a:stCxn id="11" idx="6"/>
            <a:endCxn id="14" idx="2"/>
          </p:cNvCxnSpPr>
          <p:nvPr/>
        </p:nvCxnSpPr>
        <p:spPr bwMode="auto">
          <a:xfrm flipV="1">
            <a:off x="1372024" y="3074126"/>
            <a:ext cx="899077" cy="559382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50800" dir="5400000" algn="ctr" rotWithShape="0">
              <a:schemeClr val="tx1"/>
            </a:outerShdw>
          </a:effectLst>
        </p:spPr>
      </p:cxnSp>
      <p:sp>
        <p:nvSpPr>
          <p:cNvPr id="23" name="Oval 22"/>
          <p:cNvSpPr/>
          <p:nvPr/>
        </p:nvSpPr>
        <p:spPr bwMode="auto">
          <a:xfrm>
            <a:off x="2283801" y="3648429"/>
            <a:ext cx="382013" cy="324594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chemeClr val="tx1"/>
                </a:solidFill>
                <a:latin typeface="Arial" pitchFamily="34" charset="0"/>
              </a:rPr>
              <a:t>E</a:t>
            </a:r>
            <a:r>
              <a:rPr kumimoji="0" lang="en-US" sz="15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3</a:t>
            </a:r>
          </a:p>
        </p:txBody>
      </p:sp>
      <p:cxnSp>
        <p:nvCxnSpPr>
          <p:cNvPr id="24" name="Straight Connector 23"/>
          <p:cNvCxnSpPr>
            <a:stCxn id="11" idx="6"/>
            <a:endCxn id="23" idx="2"/>
          </p:cNvCxnSpPr>
          <p:nvPr/>
        </p:nvCxnSpPr>
        <p:spPr bwMode="auto">
          <a:xfrm>
            <a:off x="1372024" y="3633508"/>
            <a:ext cx="911777" cy="177218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50800" dir="5400000" algn="ctr" rotWithShape="0">
              <a:schemeClr val="tx1"/>
            </a:outerShdw>
          </a:effectLst>
        </p:spPr>
      </p:cxnSp>
      <p:cxnSp>
        <p:nvCxnSpPr>
          <p:cNvPr id="25" name="Straight Connector 24"/>
          <p:cNvCxnSpPr>
            <a:stCxn id="11" idx="6"/>
            <a:endCxn id="13" idx="2"/>
          </p:cNvCxnSpPr>
          <p:nvPr/>
        </p:nvCxnSpPr>
        <p:spPr bwMode="auto">
          <a:xfrm flipV="1">
            <a:off x="1372024" y="2413143"/>
            <a:ext cx="899077" cy="1220365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50800" dir="5400000" algn="ctr" rotWithShape="0">
              <a:schemeClr val="tx1"/>
            </a:outerShdw>
          </a:effectLst>
        </p:spPr>
      </p:cxnSp>
      <p:cxnSp>
        <p:nvCxnSpPr>
          <p:cNvPr id="26" name="Straight Connector 25"/>
          <p:cNvCxnSpPr>
            <a:stCxn id="11" idx="6"/>
            <a:endCxn id="15" idx="2"/>
          </p:cNvCxnSpPr>
          <p:nvPr/>
        </p:nvCxnSpPr>
        <p:spPr bwMode="auto">
          <a:xfrm>
            <a:off x="1372024" y="3633508"/>
            <a:ext cx="899077" cy="947353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50800" dir="5400000" algn="ctr" rotWithShape="0">
              <a:schemeClr val="tx1"/>
            </a:outerShdw>
          </a:effectLst>
        </p:spPr>
      </p:cxnSp>
      <p:sp>
        <p:nvSpPr>
          <p:cNvPr id="27" name="TextBox 26"/>
          <p:cNvSpPr txBox="1"/>
          <p:nvPr/>
        </p:nvSpPr>
        <p:spPr>
          <a:xfrm>
            <a:off x="5086838" y="2329092"/>
            <a:ext cx="1222087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transcripts</a:t>
            </a:r>
            <a:endParaRPr lang="en-US" dirty="0"/>
          </a:p>
        </p:txBody>
      </p:sp>
      <p:sp>
        <p:nvSpPr>
          <p:cNvPr id="28" name="Oval 27"/>
          <p:cNvSpPr/>
          <p:nvPr/>
        </p:nvSpPr>
        <p:spPr bwMode="auto">
          <a:xfrm>
            <a:off x="5495112" y="2646314"/>
            <a:ext cx="382013" cy="324594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chemeClr val="tx1"/>
                </a:solidFill>
                <a:latin typeface="Arial" pitchFamily="34" charset="0"/>
              </a:rPr>
              <a:t>T</a:t>
            </a:r>
            <a:r>
              <a:rPr kumimoji="0" lang="en-US" sz="15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1</a:t>
            </a:r>
          </a:p>
        </p:txBody>
      </p:sp>
      <p:sp>
        <p:nvSpPr>
          <p:cNvPr id="29" name="Oval 28"/>
          <p:cNvSpPr/>
          <p:nvPr/>
        </p:nvSpPr>
        <p:spPr bwMode="auto">
          <a:xfrm>
            <a:off x="5512798" y="3376773"/>
            <a:ext cx="382013" cy="324594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chemeClr val="tx1"/>
                </a:solidFill>
                <a:latin typeface="Arial" pitchFamily="34" charset="0"/>
              </a:rPr>
              <a:t>T</a:t>
            </a:r>
            <a:r>
              <a:rPr kumimoji="0" lang="en-US" sz="15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2</a:t>
            </a:r>
          </a:p>
        </p:txBody>
      </p:sp>
      <p:sp>
        <p:nvSpPr>
          <p:cNvPr id="30" name="Oval 29"/>
          <p:cNvSpPr/>
          <p:nvPr/>
        </p:nvSpPr>
        <p:spPr bwMode="auto">
          <a:xfrm>
            <a:off x="6793888" y="2156408"/>
            <a:ext cx="382013" cy="324594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chemeClr val="tx1"/>
                </a:solidFill>
                <a:latin typeface="Arial" pitchFamily="34" charset="0"/>
              </a:rPr>
              <a:t>E1</a:t>
            </a:r>
            <a:endParaRPr kumimoji="0" lang="en-US" sz="15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1" name="Oval 30"/>
          <p:cNvSpPr/>
          <p:nvPr/>
        </p:nvSpPr>
        <p:spPr bwMode="auto">
          <a:xfrm>
            <a:off x="6793888" y="2817391"/>
            <a:ext cx="382013" cy="324594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chemeClr val="tx1"/>
                </a:solidFill>
                <a:latin typeface="Arial" pitchFamily="34" charset="0"/>
              </a:rPr>
              <a:t>E</a:t>
            </a:r>
            <a:r>
              <a:rPr kumimoji="0" lang="en-US" sz="15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2</a:t>
            </a:r>
          </a:p>
        </p:txBody>
      </p:sp>
      <p:sp>
        <p:nvSpPr>
          <p:cNvPr id="32" name="Oval 31"/>
          <p:cNvSpPr/>
          <p:nvPr/>
        </p:nvSpPr>
        <p:spPr bwMode="auto">
          <a:xfrm>
            <a:off x="6793888" y="4324126"/>
            <a:ext cx="382013" cy="324594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chemeClr val="tx1"/>
                </a:solidFill>
                <a:latin typeface="Arial" pitchFamily="34" charset="0"/>
              </a:rPr>
              <a:t>E</a:t>
            </a:r>
            <a:r>
              <a:rPr kumimoji="0" lang="en-US" sz="15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4</a:t>
            </a:r>
          </a:p>
        </p:txBody>
      </p:sp>
      <p:cxnSp>
        <p:nvCxnSpPr>
          <p:cNvPr id="33" name="Straight Connector 32"/>
          <p:cNvCxnSpPr>
            <a:stCxn id="28" idx="6"/>
            <a:endCxn id="30" idx="2"/>
          </p:cNvCxnSpPr>
          <p:nvPr/>
        </p:nvCxnSpPr>
        <p:spPr bwMode="auto">
          <a:xfrm flipV="1">
            <a:off x="5877125" y="2318705"/>
            <a:ext cx="916763" cy="489906"/>
          </a:xfrm>
          <a:prstGeom prst="line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4" name="Straight Connector 33"/>
          <p:cNvCxnSpPr>
            <a:stCxn id="28" idx="6"/>
            <a:endCxn id="30" idx="2"/>
          </p:cNvCxnSpPr>
          <p:nvPr/>
        </p:nvCxnSpPr>
        <p:spPr bwMode="auto">
          <a:xfrm flipV="1">
            <a:off x="5877125" y="2318705"/>
            <a:ext cx="916763" cy="489906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50800" dir="5400000" algn="ctr" rotWithShape="0">
              <a:schemeClr val="tx1"/>
            </a:outerShdw>
          </a:effectLst>
        </p:spPr>
      </p:cxnSp>
      <p:cxnSp>
        <p:nvCxnSpPr>
          <p:cNvPr id="35" name="Straight Connector 34"/>
          <p:cNvCxnSpPr>
            <a:stCxn id="28" idx="6"/>
            <a:endCxn id="31" idx="2"/>
          </p:cNvCxnSpPr>
          <p:nvPr/>
        </p:nvCxnSpPr>
        <p:spPr bwMode="auto">
          <a:xfrm>
            <a:off x="5877125" y="2808611"/>
            <a:ext cx="916763" cy="171077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50800" dir="5400000" algn="ctr" rotWithShape="0">
              <a:schemeClr val="tx1"/>
            </a:outerShdw>
          </a:effectLst>
        </p:spPr>
      </p:cxnSp>
      <p:sp>
        <p:nvSpPr>
          <p:cNvPr id="36" name="TextBox 35"/>
          <p:cNvSpPr txBox="1"/>
          <p:nvPr/>
        </p:nvSpPr>
        <p:spPr>
          <a:xfrm>
            <a:off x="6308925" y="1691726"/>
            <a:ext cx="1118987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exons</a:t>
            </a:r>
            <a:endParaRPr lang="en-US" dirty="0"/>
          </a:p>
        </p:txBody>
      </p:sp>
      <p:cxnSp>
        <p:nvCxnSpPr>
          <p:cNvPr id="37" name="Straight Connector 36"/>
          <p:cNvCxnSpPr>
            <a:stCxn id="29" idx="6"/>
            <a:endCxn id="31" idx="2"/>
          </p:cNvCxnSpPr>
          <p:nvPr/>
        </p:nvCxnSpPr>
        <p:spPr bwMode="auto">
          <a:xfrm flipV="1">
            <a:off x="5894811" y="2979688"/>
            <a:ext cx="899077" cy="559382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50800" dir="5400000" algn="ctr" rotWithShape="0">
              <a:schemeClr val="tx1"/>
            </a:outerShdw>
          </a:effectLst>
        </p:spPr>
      </p:cxnSp>
      <p:sp>
        <p:nvSpPr>
          <p:cNvPr id="38" name="Oval 37"/>
          <p:cNvSpPr/>
          <p:nvPr/>
        </p:nvSpPr>
        <p:spPr bwMode="auto">
          <a:xfrm>
            <a:off x="6806588" y="3553991"/>
            <a:ext cx="382013" cy="324594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chemeClr val="tx1"/>
                </a:solidFill>
                <a:latin typeface="Arial" pitchFamily="34" charset="0"/>
              </a:rPr>
              <a:t>E</a:t>
            </a:r>
            <a:r>
              <a:rPr kumimoji="0" lang="en-US" sz="15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3</a:t>
            </a:r>
          </a:p>
        </p:txBody>
      </p:sp>
      <p:cxnSp>
        <p:nvCxnSpPr>
          <p:cNvPr id="39" name="Straight Connector 38"/>
          <p:cNvCxnSpPr>
            <a:stCxn id="29" idx="6"/>
            <a:endCxn id="38" idx="2"/>
          </p:cNvCxnSpPr>
          <p:nvPr/>
        </p:nvCxnSpPr>
        <p:spPr bwMode="auto">
          <a:xfrm>
            <a:off x="5894811" y="3539070"/>
            <a:ext cx="911777" cy="177218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50800" dir="5400000" algn="ctr" rotWithShape="0">
              <a:schemeClr val="tx1"/>
            </a:outerShdw>
          </a:effectLst>
        </p:spPr>
      </p:cxnSp>
      <p:cxnSp>
        <p:nvCxnSpPr>
          <p:cNvPr id="40" name="Straight Connector 39"/>
          <p:cNvCxnSpPr>
            <a:stCxn id="29" idx="6"/>
            <a:endCxn id="30" idx="2"/>
          </p:cNvCxnSpPr>
          <p:nvPr/>
        </p:nvCxnSpPr>
        <p:spPr bwMode="auto">
          <a:xfrm flipV="1">
            <a:off x="5894811" y="2318705"/>
            <a:ext cx="899077" cy="1220365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50800" dir="5400000" algn="ctr" rotWithShape="0">
              <a:schemeClr val="tx1"/>
            </a:outerShdw>
          </a:effectLst>
        </p:spPr>
      </p:cxnSp>
      <p:cxnSp>
        <p:nvCxnSpPr>
          <p:cNvPr id="41" name="Straight Connector 40"/>
          <p:cNvCxnSpPr>
            <a:stCxn id="29" idx="6"/>
            <a:endCxn id="32" idx="2"/>
          </p:cNvCxnSpPr>
          <p:nvPr/>
        </p:nvCxnSpPr>
        <p:spPr bwMode="auto">
          <a:xfrm>
            <a:off x="5894811" y="3539070"/>
            <a:ext cx="899077" cy="947353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50800" dir="5400000" algn="ctr" rotWithShape="0">
              <a:schemeClr val="tx1"/>
            </a:outerShdw>
          </a:effectLst>
        </p:spPr>
      </p:cxnSp>
      <p:graphicFrame>
        <p:nvGraphicFramePr>
          <p:cNvPr id="44" name="Table 43"/>
          <p:cNvGraphicFramePr>
            <a:graphicFrameLocks noGrp="1"/>
          </p:cNvGraphicFramePr>
          <p:nvPr/>
        </p:nvGraphicFramePr>
        <p:xfrm>
          <a:off x="2905125" y="1648943"/>
          <a:ext cx="690563" cy="315953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690563"/>
              </a:tblGrid>
              <a:tr h="619645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O</a:t>
                      </a:r>
                      <a:endParaRPr lang="en-US" dirty="0"/>
                    </a:p>
                  </a:txBody>
                  <a:tcPr/>
                </a:tc>
              </a:tr>
              <a:tr h="619645">
                <a:tc>
                  <a:txBody>
                    <a:bodyPr/>
                    <a:lstStyle/>
                    <a:p>
                      <a:r>
                        <a:rPr lang="en-US" dirty="0" smtClean="0"/>
                        <a:t>0.25</a:t>
                      </a:r>
                      <a:endParaRPr lang="en-US" dirty="0"/>
                    </a:p>
                  </a:txBody>
                  <a:tcPr/>
                </a:tc>
              </a:tr>
              <a:tr h="6196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0.25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  <a:tr h="6196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0.25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  <a:tr h="6196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0.25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5" name="Table 44"/>
          <p:cNvGraphicFramePr>
            <a:graphicFrameLocks noGrp="1"/>
          </p:cNvGraphicFramePr>
          <p:nvPr/>
        </p:nvGraphicFramePr>
        <p:xfrm>
          <a:off x="7427912" y="1656658"/>
          <a:ext cx="690563" cy="315953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690563"/>
              </a:tblGrid>
              <a:tr h="619645">
                <a:tc>
                  <a:txBody>
                    <a:bodyPr/>
                    <a:lstStyle/>
                    <a:p>
                      <a:r>
                        <a:rPr lang="en-US" dirty="0" smtClean="0"/>
                        <a:t>O</a:t>
                      </a:r>
                      <a:endParaRPr lang="en-US" dirty="0"/>
                    </a:p>
                  </a:txBody>
                  <a:tcPr/>
                </a:tc>
              </a:tr>
              <a:tr h="619645">
                <a:tc>
                  <a:txBody>
                    <a:bodyPr/>
                    <a:lstStyle/>
                    <a:p>
                      <a:r>
                        <a:rPr lang="en-US" dirty="0" smtClean="0"/>
                        <a:t>0.25</a:t>
                      </a:r>
                      <a:endParaRPr lang="en-US" dirty="0"/>
                    </a:p>
                  </a:txBody>
                  <a:tcPr/>
                </a:tc>
              </a:tr>
              <a:tr h="6196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0.25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  <a:tr h="6196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0.25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  <a:tr h="6196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0.25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6" name="Oval 45"/>
          <p:cNvSpPr/>
          <p:nvPr/>
        </p:nvSpPr>
        <p:spPr bwMode="auto">
          <a:xfrm>
            <a:off x="1047382" y="4865873"/>
            <a:ext cx="382013" cy="324594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chemeClr val="tx1"/>
                </a:solidFill>
                <a:latin typeface="Arial" pitchFamily="34" charset="0"/>
              </a:rPr>
              <a:t>VT</a:t>
            </a:r>
            <a:endParaRPr kumimoji="0" lang="en-US" sz="15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7" name="Oval 46"/>
          <p:cNvSpPr/>
          <p:nvPr/>
        </p:nvSpPr>
        <p:spPr bwMode="auto">
          <a:xfrm>
            <a:off x="5546407" y="4075756"/>
            <a:ext cx="382013" cy="324594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chemeClr val="tx1"/>
                </a:solidFill>
                <a:latin typeface="Arial" pitchFamily="34" charset="0"/>
              </a:rPr>
              <a:t>VT</a:t>
            </a:r>
            <a:endParaRPr kumimoji="0" lang="en-US" sz="15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90" name="Straight Connector 89"/>
          <p:cNvCxnSpPr/>
          <p:nvPr/>
        </p:nvCxnSpPr>
        <p:spPr bwMode="auto">
          <a:xfrm flipV="1">
            <a:off x="1429395" y="2413143"/>
            <a:ext cx="841706" cy="2615027"/>
          </a:xfrm>
          <a:prstGeom prst="line">
            <a:avLst/>
          </a:prstGeom>
          <a:ln>
            <a:prstDash val="sysDash"/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 bwMode="auto">
          <a:xfrm flipV="1">
            <a:off x="1429395" y="3074126"/>
            <a:ext cx="841706" cy="1954044"/>
          </a:xfrm>
          <a:prstGeom prst="line">
            <a:avLst/>
          </a:prstGeom>
          <a:ln>
            <a:prstDash val="sysDash"/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2" name="Straight Connector 91"/>
          <p:cNvCxnSpPr/>
          <p:nvPr/>
        </p:nvCxnSpPr>
        <p:spPr bwMode="auto">
          <a:xfrm flipV="1">
            <a:off x="1429395" y="3810726"/>
            <a:ext cx="854406" cy="1217444"/>
          </a:xfrm>
          <a:prstGeom prst="line">
            <a:avLst/>
          </a:prstGeom>
          <a:ln>
            <a:prstDash val="sysDash"/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 bwMode="auto">
          <a:xfrm flipV="1">
            <a:off x="1429395" y="4580861"/>
            <a:ext cx="841706" cy="447309"/>
          </a:xfrm>
          <a:prstGeom prst="line">
            <a:avLst/>
          </a:prstGeom>
          <a:ln>
            <a:prstDash val="sysDash"/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4" name="Straight Connector 93"/>
          <p:cNvCxnSpPr/>
          <p:nvPr/>
        </p:nvCxnSpPr>
        <p:spPr bwMode="auto">
          <a:xfrm flipV="1">
            <a:off x="5928420" y="2318705"/>
            <a:ext cx="865468" cy="1919348"/>
          </a:xfrm>
          <a:prstGeom prst="line">
            <a:avLst/>
          </a:prstGeom>
          <a:ln>
            <a:prstDash val="sysDash"/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5" name="Straight Connector 94"/>
          <p:cNvCxnSpPr/>
          <p:nvPr/>
        </p:nvCxnSpPr>
        <p:spPr bwMode="auto">
          <a:xfrm flipV="1">
            <a:off x="5928420" y="2979688"/>
            <a:ext cx="865468" cy="1258365"/>
          </a:xfrm>
          <a:prstGeom prst="line">
            <a:avLst/>
          </a:prstGeom>
          <a:ln>
            <a:prstDash val="sysDash"/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6" name="Straight Connector 95"/>
          <p:cNvCxnSpPr/>
          <p:nvPr/>
        </p:nvCxnSpPr>
        <p:spPr bwMode="auto">
          <a:xfrm flipV="1">
            <a:off x="5928420" y="3716288"/>
            <a:ext cx="878168" cy="521765"/>
          </a:xfrm>
          <a:prstGeom prst="line">
            <a:avLst/>
          </a:prstGeom>
          <a:ln>
            <a:prstDash val="sysDash"/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 bwMode="auto">
          <a:xfrm>
            <a:off x="5928420" y="4238053"/>
            <a:ext cx="865468" cy="248370"/>
          </a:xfrm>
          <a:prstGeom prst="line">
            <a:avLst/>
          </a:prstGeom>
          <a:ln>
            <a:prstDash val="sysDash"/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69029" y="6426200"/>
            <a:ext cx="4470400" cy="476250"/>
          </a:xfrm>
        </p:spPr>
        <p:txBody>
          <a:bodyPr/>
          <a:lstStyle/>
          <a:p>
            <a:r>
              <a:rPr lang="de-DE" dirty="0" smtClean="0"/>
              <a:t>CAME 2011, Atlanta, GA</a:t>
            </a:r>
            <a:endParaRPr lang="en-US" dirty="0"/>
          </a:p>
        </p:txBody>
      </p:sp>
      <p:sp>
        <p:nvSpPr>
          <p:cNvPr id="57" name="TextBox 56"/>
          <p:cNvSpPr txBox="1"/>
          <p:nvPr/>
        </p:nvSpPr>
        <p:spPr>
          <a:xfrm>
            <a:off x="2653114" y="5536673"/>
            <a:ext cx="41534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Virtual transcript,</a:t>
            </a:r>
          </a:p>
          <a:p>
            <a:r>
              <a:rPr lang="en-US" sz="1600" dirty="0" smtClean="0">
                <a:solidFill>
                  <a:srgbClr val="FF0000"/>
                </a:solidFill>
              </a:rPr>
              <a:t>with weighted probability of VT to emit </a:t>
            </a:r>
            <a:r>
              <a:rPr lang="en-US" sz="1600" dirty="0" err="1" smtClean="0">
                <a:solidFill>
                  <a:srgbClr val="FF0000"/>
                </a:solidFill>
              </a:rPr>
              <a:t>exon</a:t>
            </a:r>
            <a:r>
              <a:rPr lang="en-US" sz="1600" dirty="0" smtClean="0">
                <a:solidFill>
                  <a:srgbClr val="FF0000"/>
                </a:solidFill>
              </a:rPr>
              <a:t> j  equals 0 (i.e., dashed edges)</a:t>
            </a:r>
            <a:endParaRPr lang="en-US" sz="1600" dirty="0" smtClean="0"/>
          </a:p>
        </p:txBody>
      </p:sp>
      <p:cxnSp>
        <p:nvCxnSpPr>
          <p:cNvPr id="58" name="Curved Connector 57"/>
          <p:cNvCxnSpPr>
            <a:stCxn id="46" idx="4"/>
            <a:endCxn id="57" idx="1"/>
          </p:cNvCxnSpPr>
          <p:nvPr/>
        </p:nvCxnSpPr>
        <p:spPr bwMode="auto">
          <a:xfrm rot="16200000" flipH="1">
            <a:off x="1564899" y="4863956"/>
            <a:ext cx="761705" cy="1414725"/>
          </a:xfrm>
          <a:prstGeom prst="curvedConnector2">
            <a:avLst/>
          </a:prstGeom>
          <a:solidFill>
            <a:schemeClr val="bg1"/>
          </a:solidFill>
          <a:ln w="6350" cap="flat" cmpd="sng" algn="ctr">
            <a:solidFill>
              <a:srgbClr val="FF0000"/>
            </a:solidFill>
            <a:prstDash val="solid"/>
            <a:round/>
            <a:headEnd type="stealth" w="med" len="med"/>
            <a:tailEnd type="none"/>
          </a:ln>
          <a:effectLst/>
        </p:spPr>
      </p:cxnSp>
      <p:cxnSp>
        <p:nvCxnSpPr>
          <p:cNvPr id="61" name="Curved Connector 60"/>
          <p:cNvCxnSpPr>
            <a:stCxn id="47" idx="2"/>
            <a:endCxn id="57" idx="0"/>
          </p:cNvCxnSpPr>
          <p:nvPr/>
        </p:nvCxnSpPr>
        <p:spPr bwMode="auto">
          <a:xfrm rot="10800000" flipV="1">
            <a:off x="4729851" y="4238053"/>
            <a:ext cx="816556" cy="1298620"/>
          </a:xfrm>
          <a:prstGeom prst="curvedConnector2">
            <a:avLst/>
          </a:prstGeom>
          <a:solidFill>
            <a:schemeClr val="bg1"/>
          </a:solidFill>
          <a:ln w="6350" cap="flat" cmpd="sng" algn="ctr">
            <a:solidFill>
              <a:srgbClr val="FF0000"/>
            </a:solidFill>
            <a:prstDash val="solid"/>
            <a:round/>
            <a:headEnd type="stealth" w="med" len="med"/>
            <a:tailEnd type="none"/>
          </a:ln>
          <a:effectLst/>
        </p:spPr>
      </p:cxnSp>
      <p:sp>
        <p:nvSpPr>
          <p:cNvPr id="59" name="TextBox 58"/>
          <p:cNvSpPr txBox="1"/>
          <p:nvPr/>
        </p:nvSpPr>
        <p:spPr>
          <a:xfrm>
            <a:off x="0" y="1238033"/>
            <a:ext cx="254830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Complete  Annotations</a:t>
            </a:r>
            <a:endParaRPr lang="en-US" sz="1600" dirty="0"/>
          </a:p>
        </p:txBody>
      </p:sp>
      <p:sp>
        <p:nvSpPr>
          <p:cNvPr id="60" name="TextBox 59"/>
          <p:cNvSpPr txBox="1"/>
          <p:nvPr/>
        </p:nvSpPr>
        <p:spPr>
          <a:xfrm>
            <a:off x="3612496" y="1238033"/>
            <a:ext cx="39708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Partial Annotations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After 1</a:t>
            </a:r>
            <a:r>
              <a:rPr lang="en-US" baseline="30000" dirty="0" smtClean="0"/>
              <a:t>st</a:t>
            </a:r>
            <a:r>
              <a:rPr lang="en-US" dirty="0" smtClean="0"/>
              <a:t> EM Run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 bwMode="auto">
          <a:xfrm>
            <a:off x="972325" y="2740752"/>
            <a:ext cx="382013" cy="324594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chemeClr val="tx1"/>
                </a:solidFill>
                <a:latin typeface="Arial" pitchFamily="34" charset="0"/>
              </a:rPr>
              <a:t>T</a:t>
            </a:r>
            <a:r>
              <a:rPr kumimoji="0" lang="en-US" sz="15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1</a:t>
            </a:r>
          </a:p>
        </p:txBody>
      </p:sp>
      <p:sp>
        <p:nvSpPr>
          <p:cNvPr id="8" name="Oval 7"/>
          <p:cNvSpPr/>
          <p:nvPr/>
        </p:nvSpPr>
        <p:spPr bwMode="auto">
          <a:xfrm>
            <a:off x="990011" y="3471211"/>
            <a:ext cx="382013" cy="324594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chemeClr val="tx1"/>
                </a:solidFill>
                <a:latin typeface="Arial" pitchFamily="34" charset="0"/>
              </a:rPr>
              <a:t>T</a:t>
            </a:r>
            <a:r>
              <a:rPr kumimoji="0" lang="en-US" sz="15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2</a:t>
            </a:r>
          </a:p>
        </p:txBody>
      </p:sp>
      <p:sp>
        <p:nvSpPr>
          <p:cNvPr id="9" name="Oval 8"/>
          <p:cNvSpPr/>
          <p:nvPr/>
        </p:nvSpPr>
        <p:spPr bwMode="auto">
          <a:xfrm>
            <a:off x="990011" y="4165146"/>
            <a:ext cx="382013" cy="324594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chemeClr val="tx1"/>
                </a:solidFill>
                <a:latin typeface="Arial" pitchFamily="34" charset="0"/>
              </a:rPr>
              <a:t>T</a:t>
            </a:r>
            <a:r>
              <a:rPr kumimoji="0" lang="en-US" sz="15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3</a:t>
            </a:r>
          </a:p>
        </p:txBody>
      </p:sp>
      <p:sp>
        <p:nvSpPr>
          <p:cNvPr id="10" name="Oval 9"/>
          <p:cNvSpPr/>
          <p:nvPr/>
        </p:nvSpPr>
        <p:spPr bwMode="auto">
          <a:xfrm>
            <a:off x="2271101" y="2250846"/>
            <a:ext cx="382013" cy="324594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chemeClr val="tx1"/>
                </a:solidFill>
                <a:latin typeface="Arial" pitchFamily="34" charset="0"/>
              </a:rPr>
              <a:t>E1</a:t>
            </a:r>
            <a:endParaRPr kumimoji="0" lang="en-US" sz="15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2271101" y="2911829"/>
            <a:ext cx="382013" cy="324594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chemeClr val="tx1"/>
                </a:solidFill>
                <a:latin typeface="Arial" pitchFamily="34" charset="0"/>
              </a:rPr>
              <a:t>E</a:t>
            </a:r>
            <a:r>
              <a:rPr kumimoji="0" lang="en-US" sz="15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2</a:t>
            </a:r>
          </a:p>
        </p:txBody>
      </p:sp>
      <p:sp>
        <p:nvSpPr>
          <p:cNvPr id="12" name="Oval 11"/>
          <p:cNvSpPr/>
          <p:nvPr/>
        </p:nvSpPr>
        <p:spPr bwMode="auto">
          <a:xfrm>
            <a:off x="2271101" y="4418564"/>
            <a:ext cx="382013" cy="324594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chemeClr val="tx1"/>
                </a:solidFill>
                <a:latin typeface="Arial" pitchFamily="34" charset="0"/>
              </a:rPr>
              <a:t>E</a:t>
            </a:r>
            <a:r>
              <a:rPr kumimoji="0" lang="en-US" sz="15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4</a:t>
            </a:r>
          </a:p>
        </p:txBody>
      </p:sp>
      <p:cxnSp>
        <p:nvCxnSpPr>
          <p:cNvPr id="13" name="Straight Connector 12"/>
          <p:cNvCxnSpPr>
            <a:stCxn id="7" idx="6"/>
            <a:endCxn id="10" idx="2"/>
          </p:cNvCxnSpPr>
          <p:nvPr/>
        </p:nvCxnSpPr>
        <p:spPr bwMode="auto">
          <a:xfrm flipV="1">
            <a:off x="1354338" y="2413143"/>
            <a:ext cx="916763" cy="489906"/>
          </a:xfrm>
          <a:prstGeom prst="line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Straight Connector 13"/>
          <p:cNvCxnSpPr>
            <a:stCxn id="7" idx="6"/>
            <a:endCxn id="10" idx="2"/>
          </p:cNvCxnSpPr>
          <p:nvPr/>
        </p:nvCxnSpPr>
        <p:spPr bwMode="auto">
          <a:xfrm flipV="1">
            <a:off x="1354338" y="2413143"/>
            <a:ext cx="916763" cy="489906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50800" dir="5400000" algn="ctr" rotWithShape="0">
              <a:schemeClr val="tx1"/>
            </a:outerShdw>
          </a:effectLst>
        </p:spPr>
      </p:cxnSp>
      <p:cxnSp>
        <p:nvCxnSpPr>
          <p:cNvPr id="15" name="Straight Connector 14"/>
          <p:cNvCxnSpPr>
            <a:stCxn id="7" idx="6"/>
            <a:endCxn id="11" idx="2"/>
          </p:cNvCxnSpPr>
          <p:nvPr/>
        </p:nvCxnSpPr>
        <p:spPr bwMode="auto">
          <a:xfrm>
            <a:off x="1354338" y="2903049"/>
            <a:ext cx="916763" cy="171077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50800" dir="5400000" algn="ctr" rotWithShape="0">
              <a:schemeClr val="tx1"/>
            </a:outerShdw>
          </a:effectLst>
        </p:spPr>
      </p:cxnSp>
      <p:cxnSp>
        <p:nvCxnSpPr>
          <p:cNvPr id="16" name="Straight Connector 15"/>
          <p:cNvCxnSpPr>
            <a:stCxn id="9" idx="6"/>
            <a:endCxn id="20" idx="2"/>
          </p:cNvCxnSpPr>
          <p:nvPr/>
        </p:nvCxnSpPr>
        <p:spPr bwMode="auto">
          <a:xfrm flipV="1">
            <a:off x="1372024" y="3810726"/>
            <a:ext cx="911777" cy="516717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50800" dir="5400000" algn="ctr" rotWithShape="0">
              <a:schemeClr val="tx1"/>
            </a:outerShdw>
          </a:effectLst>
        </p:spPr>
      </p:cxnSp>
      <p:cxnSp>
        <p:nvCxnSpPr>
          <p:cNvPr id="17" name="Straight Connector 16"/>
          <p:cNvCxnSpPr>
            <a:stCxn id="9" idx="6"/>
            <a:endCxn id="12" idx="2"/>
          </p:cNvCxnSpPr>
          <p:nvPr/>
        </p:nvCxnSpPr>
        <p:spPr bwMode="auto">
          <a:xfrm>
            <a:off x="1372024" y="4327443"/>
            <a:ext cx="899077" cy="253418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50800" dir="5400000" algn="ctr" rotWithShape="0">
              <a:schemeClr val="tx1"/>
            </a:outerShdw>
          </a:effectLst>
        </p:spPr>
      </p:cxnSp>
      <p:sp>
        <p:nvSpPr>
          <p:cNvPr id="18" name="TextBox 17"/>
          <p:cNvSpPr txBox="1"/>
          <p:nvPr/>
        </p:nvSpPr>
        <p:spPr>
          <a:xfrm>
            <a:off x="1786138" y="1786164"/>
            <a:ext cx="1118987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exons</a:t>
            </a:r>
            <a:endParaRPr lang="en-US" dirty="0"/>
          </a:p>
        </p:txBody>
      </p:sp>
      <p:cxnSp>
        <p:nvCxnSpPr>
          <p:cNvPr id="19" name="Straight Connector 18"/>
          <p:cNvCxnSpPr>
            <a:stCxn id="8" idx="6"/>
            <a:endCxn id="11" idx="2"/>
          </p:cNvCxnSpPr>
          <p:nvPr/>
        </p:nvCxnSpPr>
        <p:spPr bwMode="auto">
          <a:xfrm flipV="1">
            <a:off x="1372024" y="3074126"/>
            <a:ext cx="899077" cy="559382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50800" dir="5400000" algn="ctr" rotWithShape="0">
              <a:schemeClr val="tx1"/>
            </a:outerShdw>
          </a:effectLst>
        </p:spPr>
      </p:cxnSp>
      <p:sp>
        <p:nvSpPr>
          <p:cNvPr id="20" name="Oval 19"/>
          <p:cNvSpPr/>
          <p:nvPr/>
        </p:nvSpPr>
        <p:spPr bwMode="auto">
          <a:xfrm>
            <a:off x="2283801" y="3648429"/>
            <a:ext cx="382013" cy="324594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chemeClr val="tx1"/>
                </a:solidFill>
                <a:latin typeface="Arial" pitchFamily="34" charset="0"/>
              </a:rPr>
              <a:t>E</a:t>
            </a:r>
            <a:r>
              <a:rPr kumimoji="0" lang="en-US" sz="15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3</a:t>
            </a:r>
          </a:p>
        </p:txBody>
      </p:sp>
      <p:cxnSp>
        <p:nvCxnSpPr>
          <p:cNvPr id="21" name="Straight Connector 20"/>
          <p:cNvCxnSpPr>
            <a:stCxn id="8" idx="6"/>
            <a:endCxn id="20" idx="2"/>
          </p:cNvCxnSpPr>
          <p:nvPr/>
        </p:nvCxnSpPr>
        <p:spPr bwMode="auto">
          <a:xfrm>
            <a:off x="1372024" y="3633508"/>
            <a:ext cx="911777" cy="177218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50800" dir="5400000" algn="ctr" rotWithShape="0">
              <a:schemeClr val="tx1"/>
            </a:outerShdw>
          </a:effectLst>
        </p:spPr>
      </p:cxnSp>
      <p:cxnSp>
        <p:nvCxnSpPr>
          <p:cNvPr id="22" name="Straight Connector 21"/>
          <p:cNvCxnSpPr>
            <a:stCxn id="8" idx="6"/>
            <a:endCxn id="10" idx="2"/>
          </p:cNvCxnSpPr>
          <p:nvPr/>
        </p:nvCxnSpPr>
        <p:spPr bwMode="auto">
          <a:xfrm flipV="1">
            <a:off x="1372024" y="2413143"/>
            <a:ext cx="899077" cy="1220365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50800" dir="5400000" algn="ctr" rotWithShape="0">
              <a:schemeClr val="tx1"/>
            </a:outerShdw>
          </a:effectLst>
        </p:spPr>
      </p:cxnSp>
      <p:cxnSp>
        <p:nvCxnSpPr>
          <p:cNvPr id="23" name="Straight Connector 22"/>
          <p:cNvCxnSpPr>
            <a:stCxn id="8" idx="6"/>
            <a:endCxn id="12" idx="2"/>
          </p:cNvCxnSpPr>
          <p:nvPr/>
        </p:nvCxnSpPr>
        <p:spPr bwMode="auto">
          <a:xfrm>
            <a:off x="1372024" y="3633508"/>
            <a:ext cx="899077" cy="947353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50800" dir="5400000" algn="ctr" rotWithShape="0">
              <a:schemeClr val="tx1"/>
            </a:outerShdw>
          </a:effectLst>
        </p:spPr>
      </p:cxnSp>
      <p:sp>
        <p:nvSpPr>
          <p:cNvPr id="25" name="Oval 24"/>
          <p:cNvSpPr/>
          <p:nvPr/>
        </p:nvSpPr>
        <p:spPr bwMode="auto">
          <a:xfrm>
            <a:off x="5495112" y="2646314"/>
            <a:ext cx="382013" cy="324594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chemeClr val="tx1"/>
                </a:solidFill>
                <a:latin typeface="Arial" pitchFamily="34" charset="0"/>
              </a:rPr>
              <a:t>T</a:t>
            </a:r>
            <a:r>
              <a:rPr kumimoji="0" lang="en-US" sz="15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1</a:t>
            </a:r>
          </a:p>
        </p:txBody>
      </p:sp>
      <p:sp>
        <p:nvSpPr>
          <p:cNvPr id="26" name="Oval 25"/>
          <p:cNvSpPr/>
          <p:nvPr/>
        </p:nvSpPr>
        <p:spPr bwMode="auto">
          <a:xfrm>
            <a:off x="5512798" y="3376773"/>
            <a:ext cx="382013" cy="324594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chemeClr val="tx1"/>
                </a:solidFill>
                <a:latin typeface="Arial" pitchFamily="34" charset="0"/>
              </a:rPr>
              <a:t>T</a:t>
            </a:r>
            <a:r>
              <a:rPr kumimoji="0" lang="en-US" sz="15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2</a:t>
            </a:r>
          </a:p>
        </p:txBody>
      </p:sp>
      <p:sp>
        <p:nvSpPr>
          <p:cNvPr id="27" name="Oval 26"/>
          <p:cNvSpPr/>
          <p:nvPr/>
        </p:nvSpPr>
        <p:spPr bwMode="auto">
          <a:xfrm>
            <a:off x="6793888" y="2156408"/>
            <a:ext cx="382013" cy="324594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chemeClr val="tx1"/>
                </a:solidFill>
                <a:latin typeface="Arial" pitchFamily="34" charset="0"/>
              </a:rPr>
              <a:t>E1</a:t>
            </a:r>
            <a:endParaRPr kumimoji="0" lang="en-US" sz="15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8" name="Oval 27"/>
          <p:cNvSpPr/>
          <p:nvPr/>
        </p:nvSpPr>
        <p:spPr bwMode="auto">
          <a:xfrm>
            <a:off x="6793888" y="2817391"/>
            <a:ext cx="382013" cy="324594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chemeClr val="tx1"/>
                </a:solidFill>
                <a:latin typeface="Arial" pitchFamily="34" charset="0"/>
              </a:rPr>
              <a:t>E</a:t>
            </a:r>
            <a:r>
              <a:rPr kumimoji="0" lang="en-US" sz="15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2</a:t>
            </a:r>
          </a:p>
        </p:txBody>
      </p:sp>
      <p:sp>
        <p:nvSpPr>
          <p:cNvPr id="29" name="Oval 28"/>
          <p:cNvSpPr/>
          <p:nvPr/>
        </p:nvSpPr>
        <p:spPr bwMode="auto">
          <a:xfrm>
            <a:off x="6793888" y="4324126"/>
            <a:ext cx="382013" cy="324594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chemeClr val="tx1"/>
                </a:solidFill>
                <a:latin typeface="Arial" pitchFamily="34" charset="0"/>
              </a:rPr>
              <a:t>E</a:t>
            </a:r>
            <a:r>
              <a:rPr kumimoji="0" lang="en-US" sz="15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4</a:t>
            </a:r>
          </a:p>
        </p:txBody>
      </p:sp>
      <p:cxnSp>
        <p:nvCxnSpPr>
          <p:cNvPr id="30" name="Straight Connector 29"/>
          <p:cNvCxnSpPr>
            <a:stCxn id="25" idx="6"/>
            <a:endCxn id="27" idx="2"/>
          </p:cNvCxnSpPr>
          <p:nvPr/>
        </p:nvCxnSpPr>
        <p:spPr bwMode="auto">
          <a:xfrm flipV="1">
            <a:off x="5877125" y="2318705"/>
            <a:ext cx="916763" cy="489906"/>
          </a:xfrm>
          <a:prstGeom prst="line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1" name="Straight Connector 30"/>
          <p:cNvCxnSpPr>
            <a:stCxn id="25" idx="6"/>
            <a:endCxn id="27" idx="2"/>
          </p:cNvCxnSpPr>
          <p:nvPr/>
        </p:nvCxnSpPr>
        <p:spPr bwMode="auto">
          <a:xfrm flipV="1">
            <a:off x="5877125" y="2318705"/>
            <a:ext cx="916763" cy="489906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50800" dir="5400000" algn="ctr" rotWithShape="0">
              <a:schemeClr val="tx1"/>
            </a:outerShdw>
          </a:effectLst>
        </p:spPr>
      </p:cxnSp>
      <p:cxnSp>
        <p:nvCxnSpPr>
          <p:cNvPr id="32" name="Straight Connector 31"/>
          <p:cNvCxnSpPr>
            <a:stCxn id="25" idx="6"/>
            <a:endCxn id="28" idx="2"/>
          </p:cNvCxnSpPr>
          <p:nvPr/>
        </p:nvCxnSpPr>
        <p:spPr bwMode="auto">
          <a:xfrm>
            <a:off x="5877125" y="2808611"/>
            <a:ext cx="916763" cy="171077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50800" dir="5400000" algn="ctr" rotWithShape="0">
              <a:schemeClr val="tx1"/>
            </a:outerShdw>
          </a:effectLst>
        </p:spPr>
      </p:cxnSp>
      <p:sp>
        <p:nvSpPr>
          <p:cNvPr id="33" name="TextBox 32"/>
          <p:cNvSpPr txBox="1"/>
          <p:nvPr/>
        </p:nvSpPr>
        <p:spPr>
          <a:xfrm>
            <a:off x="6308925" y="1691726"/>
            <a:ext cx="1118987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exons</a:t>
            </a:r>
            <a:endParaRPr lang="en-US" dirty="0"/>
          </a:p>
        </p:txBody>
      </p:sp>
      <p:cxnSp>
        <p:nvCxnSpPr>
          <p:cNvPr id="34" name="Straight Connector 33"/>
          <p:cNvCxnSpPr>
            <a:stCxn id="26" idx="6"/>
            <a:endCxn id="28" idx="2"/>
          </p:cNvCxnSpPr>
          <p:nvPr/>
        </p:nvCxnSpPr>
        <p:spPr bwMode="auto">
          <a:xfrm flipV="1">
            <a:off x="5894811" y="2979688"/>
            <a:ext cx="899077" cy="559382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50800" dir="5400000" algn="ctr" rotWithShape="0">
              <a:schemeClr val="tx1"/>
            </a:outerShdw>
          </a:effectLst>
        </p:spPr>
      </p:cxnSp>
      <p:sp>
        <p:nvSpPr>
          <p:cNvPr id="35" name="Oval 34"/>
          <p:cNvSpPr/>
          <p:nvPr/>
        </p:nvSpPr>
        <p:spPr bwMode="auto">
          <a:xfrm>
            <a:off x="6806588" y="3553991"/>
            <a:ext cx="382013" cy="324594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chemeClr val="tx1"/>
                </a:solidFill>
                <a:latin typeface="Arial" pitchFamily="34" charset="0"/>
              </a:rPr>
              <a:t>E</a:t>
            </a:r>
            <a:r>
              <a:rPr kumimoji="0" lang="en-US" sz="15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3</a:t>
            </a:r>
          </a:p>
        </p:txBody>
      </p:sp>
      <p:cxnSp>
        <p:nvCxnSpPr>
          <p:cNvPr id="36" name="Straight Connector 35"/>
          <p:cNvCxnSpPr>
            <a:stCxn id="26" idx="6"/>
            <a:endCxn id="35" idx="2"/>
          </p:cNvCxnSpPr>
          <p:nvPr/>
        </p:nvCxnSpPr>
        <p:spPr bwMode="auto">
          <a:xfrm>
            <a:off x="5894811" y="3539070"/>
            <a:ext cx="911777" cy="177218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50800" dir="5400000" algn="ctr" rotWithShape="0">
              <a:schemeClr val="tx1"/>
            </a:outerShdw>
          </a:effectLst>
        </p:spPr>
      </p:cxnSp>
      <p:cxnSp>
        <p:nvCxnSpPr>
          <p:cNvPr id="37" name="Straight Connector 36"/>
          <p:cNvCxnSpPr>
            <a:stCxn id="26" idx="6"/>
            <a:endCxn id="27" idx="2"/>
          </p:cNvCxnSpPr>
          <p:nvPr/>
        </p:nvCxnSpPr>
        <p:spPr bwMode="auto">
          <a:xfrm flipV="1">
            <a:off x="5894811" y="2318705"/>
            <a:ext cx="899077" cy="1220365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50800" dir="5400000" algn="ctr" rotWithShape="0">
              <a:schemeClr val="tx1"/>
            </a:outerShdw>
          </a:effectLst>
        </p:spPr>
      </p:cxnSp>
      <p:cxnSp>
        <p:nvCxnSpPr>
          <p:cNvPr id="38" name="Straight Connector 37"/>
          <p:cNvCxnSpPr>
            <a:stCxn id="26" idx="6"/>
            <a:endCxn id="29" idx="2"/>
          </p:cNvCxnSpPr>
          <p:nvPr/>
        </p:nvCxnSpPr>
        <p:spPr bwMode="auto">
          <a:xfrm>
            <a:off x="5894811" y="3539070"/>
            <a:ext cx="899077" cy="947353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50800" dir="5400000" algn="ctr" rotWithShape="0">
              <a:schemeClr val="tx1"/>
            </a:outerShdw>
          </a:effectLst>
        </p:spPr>
      </p:cxnSp>
      <p:graphicFrame>
        <p:nvGraphicFramePr>
          <p:cNvPr id="41" name="Table 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6400357"/>
              </p:ext>
            </p:extLst>
          </p:nvPr>
        </p:nvGraphicFramePr>
        <p:xfrm>
          <a:off x="2905125" y="1648943"/>
          <a:ext cx="1288052" cy="315953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644026"/>
                <a:gridCol w="644026"/>
              </a:tblGrid>
              <a:tr h="619645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/>
                </a:tc>
              </a:tr>
              <a:tr h="619645">
                <a:tc>
                  <a:txBody>
                    <a:bodyPr/>
                    <a:lstStyle/>
                    <a:p>
                      <a:r>
                        <a:rPr lang="en-US" dirty="0" smtClean="0"/>
                        <a:t>.25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>
                          <a:solidFill>
                            <a:srgbClr val="009900"/>
                          </a:solidFill>
                        </a:rPr>
                        <a:t>.25</a:t>
                      </a:r>
                      <a:endParaRPr lang="en-US" baseline="0" dirty="0">
                        <a:solidFill>
                          <a:srgbClr val="009900"/>
                        </a:solidFill>
                      </a:endParaRPr>
                    </a:p>
                  </a:txBody>
                  <a:tcPr/>
                </a:tc>
              </a:tr>
              <a:tr h="6196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.25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 smtClean="0">
                          <a:solidFill>
                            <a:srgbClr val="009900"/>
                          </a:solidFill>
                        </a:rPr>
                        <a:t>.25</a:t>
                      </a:r>
                    </a:p>
                  </a:txBody>
                  <a:tcPr/>
                </a:tc>
              </a:tr>
              <a:tr h="6196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.25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 smtClean="0">
                          <a:solidFill>
                            <a:srgbClr val="009900"/>
                          </a:solidFill>
                        </a:rPr>
                        <a:t>.25</a:t>
                      </a:r>
                    </a:p>
                  </a:txBody>
                  <a:tcPr/>
                </a:tc>
              </a:tr>
              <a:tr h="6196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.25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 smtClean="0">
                          <a:solidFill>
                            <a:srgbClr val="009900"/>
                          </a:solidFill>
                        </a:rPr>
                        <a:t>.25</a:t>
                      </a: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2" name="Table 4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7282037"/>
              </p:ext>
            </p:extLst>
          </p:nvPr>
        </p:nvGraphicFramePr>
        <p:xfrm>
          <a:off x="7427912" y="1656658"/>
          <a:ext cx="1330326" cy="315953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665163"/>
                <a:gridCol w="665163"/>
              </a:tblGrid>
              <a:tr h="619645">
                <a:tc>
                  <a:txBody>
                    <a:bodyPr/>
                    <a:lstStyle/>
                    <a:p>
                      <a:r>
                        <a:rPr lang="en-US" dirty="0" smtClean="0"/>
                        <a:t>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/>
                </a:tc>
              </a:tr>
              <a:tr h="619645">
                <a:tc>
                  <a:txBody>
                    <a:bodyPr/>
                    <a:lstStyle/>
                    <a:p>
                      <a:r>
                        <a:rPr lang="en-US" dirty="0" smtClean="0"/>
                        <a:t>.25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 smtClean="0">
                          <a:solidFill>
                            <a:srgbClr val="009900"/>
                          </a:solidFill>
                        </a:rPr>
                        <a:t>.32</a:t>
                      </a:r>
                    </a:p>
                  </a:txBody>
                  <a:tcPr/>
                </a:tc>
              </a:tr>
              <a:tr h="6196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.25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 smtClean="0">
                          <a:solidFill>
                            <a:srgbClr val="009900"/>
                          </a:solidFill>
                        </a:rPr>
                        <a:t>.32</a:t>
                      </a:r>
                    </a:p>
                  </a:txBody>
                  <a:tcPr/>
                </a:tc>
              </a:tr>
              <a:tr h="6196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.25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 smtClean="0">
                          <a:solidFill>
                            <a:srgbClr val="009900"/>
                          </a:solidFill>
                        </a:rPr>
                        <a:t>.16</a:t>
                      </a:r>
                    </a:p>
                  </a:txBody>
                  <a:tcPr/>
                </a:tc>
              </a:tr>
              <a:tr h="6196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.25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 smtClean="0">
                          <a:solidFill>
                            <a:srgbClr val="009900"/>
                          </a:solidFill>
                        </a:rPr>
                        <a:t>.16</a:t>
                      </a: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3" name="Table 42"/>
          <p:cNvGraphicFramePr>
            <a:graphicFrameLocks noGrp="1"/>
          </p:cNvGraphicFramePr>
          <p:nvPr/>
        </p:nvGraphicFramePr>
        <p:xfrm>
          <a:off x="110660" y="2221491"/>
          <a:ext cx="681324" cy="29995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681324"/>
              </a:tblGrid>
              <a:tr h="599912">
                <a:tc>
                  <a:txBody>
                    <a:bodyPr/>
                    <a:lstStyle/>
                    <a:p>
                      <a:r>
                        <a:rPr lang="en-US" dirty="0" smtClean="0"/>
                        <a:t>ML</a:t>
                      </a:r>
                      <a:endParaRPr lang="en-US" dirty="0"/>
                    </a:p>
                  </a:txBody>
                  <a:tcPr/>
                </a:tc>
              </a:tr>
              <a:tr h="599912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.25</a:t>
                      </a:r>
                      <a:endParaRPr lang="en-US" sz="1800" dirty="0"/>
                    </a:p>
                  </a:txBody>
                  <a:tcPr/>
                </a:tc>
              </a:tr>
              <a:tr h="59991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.5</a:t>
                      </a:r>
                      <a:endParaRPr lang="en-US" dirty="0"/>
                    </a:p>
                  </a:txBody>
                  <a:tcPr/>
                </a:tc>
              </a:tr>
              <a:tr h="59991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.25</a:t>
                      </a:r>
                      <a:endParaRPr lang="en-US" dirty="0"/>
                    </a:p>
                  </a:txBody>
                  <a:tcPr/>
                </a:tc>
              </a:tr>
              <a:tr h="59991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4" name="Table 43"/>
          <p:cNvGraphicFramePr>
            <a:graphicFrameLocks noGrp="1"/>
          </p:cNvGraphicFramePr>
          <p:nvPr/>
        </p:nvGraphicFramePr>
        <p:xfrm>
          <a:off x="4583277" y="2057445"/>
          <a:ext cx="681324" cy="243229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681324"/>
              </a:tblGrid>
              <a:tr h="608074">
                <a:tc>
                  <a:txBody>
                    <a:bodyPr/>
                    <a:lstStyle/>
                    <a:p>
                      <a:r>
                        <a:rPr lang="en-US" dirty="0" smtClean="0"/>
                        <a:t>ML</a:t>
                      </a:r>
                      <a:endParaRPr lang="en-US" dirty="0"/>
                    </a:p>
                  </a:txBody>
                  <a:tcPr/>
                </a:tc>
              </a:tr>
              <a:tr h="608074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.34</a:t>
                      </a:r>
                      <a:endParaRPr lang="en-US" sz="1800" dirty="0"/>
                    </a:p>
                  </a:txBody>
                  <a:tcPr/>
                </a:tc>
              </a:tr>
              <a:tr h="608074">
                <a:tc>
                  <a:txBody>
                    <a:bodyPr/>
                    <a:lstStyle/>
                    <a:p>
                      <a:r>
                        <a:rPr lang="en-US" dirty="0" smtClean="0"/>
                        <a:t>.66</a:t>
                      </a:r>
                    </a:p>
                  </a:txBody>
                  <a:tcPr/>
                </a:tc>
              </a:tr>
              <a:tr h="60807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5" name="Oval 44"/>
          <p:cNvSpPr/>
          <p:nvPr/>
        </p:nvSpPr>
        <p:spPr bwMode="auto">
          <a:xfrm>
            <a:off x="1047382" y="4865873"/>
            <a:ext cx="382013" cy="324594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chemeClr val="tx1"/>
                </a:solidFill>
                <a:latin typeface="Arial" pitchFamily="34" charset="0"/>
              </a:rPr>
              <a:t>VT</a:t>
            </a:r>
            <a:endParaRPr kumimoji="0" lang="en-US" sz="15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6" name="Oval 45"/>
          <p:cNvSpPr/>
          <p:nvPr/>
        </p:nvSpPr>
        <p:spPr bwMode="auto">
          <a:xfrm>
            <a:off x="5546407" y="4075756"/>
            <a:ext cx="382013" cy="324594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chemeClr val="tx1"/>
                </a:solidFill>
                <a:latin typeface="Arial" pitchFamily="34" charset="0"/>
              </a:rPr>
              <a:t>VT</a:t>
            </a:r>
            <a:endParaRPr kumimoji="0" lang="en-US" sz="15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49" name="Straight Connector 48"/>
          <p:cNvCxnSpPr/>
          <p:nvPr/>
        </p:nvCxnSpPr>
        <p:spPr bwMode="auto">
          <a:xfrm flipV="1">
            <a:off x="1429395" y="2398629"/>
            <a:ext cx="841706" cy="2615027"/>
          </a:xfrm>
          <a:prstGeom prst="line">
            <a:avLst/>
          </a:prstGeom>
          <a:ln>
            <a:prstDash val="sysDash"/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 bwMode="auto">
          <a:xfrm flipV="1">
            <a:off x="1429395" y="3059612"/>
            <a:ext cx="841706" cy="1954044"/>
          </a:xfrm>
          <a:prstGeom prst="line">
            <a:avLst/>
          </a:prstGeom>
          <a:ln>
            <a:prstDash val="sysDash"/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 bwMode="auto">
          <a:xfrm flipV="1">
            <a:off x="1429395" y="3796212"/>
            <a:ext cx="854406" cy="1217444"/>
          </a:xfrm>
          <a:prstGeom prst="line">
            <a:avLst/>
          </a:prstGeom>
          <a:ln>
            <a:prstDash val="sysDash"/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 bwMode="auto">
          <a:xfrm flipV="1">
            <a:off x="1429395" y="4566347"/>
            <a:ext cx="841706" cy="447309"/>
          </a:xfrm>
          <a:prstGeom prst="line">
            <a:avLst/>
          </a:prstGeom>
          <a:ln>
            <a:prstDash val="sysDash"/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 bwMode="auto">
          <a:xfrm flipV="1">
            <a:off x="5928420" y="2318705"/>
            <a:ext cx="865468" cy="1919348"/>
          </a:xfrm>
          <a:prstGeom prst="line">
            <a:avLst/>
          </a:prstGeom>
          <a:ln>
            <a:prstDash val="sysDash"/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 bwMode="auto">
          <a:xfrm flipV="1">
            <a:off x="5928420" y="2979688"/>
            <a:ext cx="865468" cy="1258365"/>
          </a:xfrm>
          <a:prstGeom prst="line">
            <a:avLst/>
          </a:prstGeom>
          <a:ln>
            <a:prstDash val="sysDash"/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 bwMode="auto">
          <a:xfrm flipV="1">
            <a:off x="5928420" y="3716288"/>
            <a:ext cx="878168" cy="521765"/>
          </a:xfrm>
          <a:prstGeom prst="line">
            <a:avLst/>
          </a:prstGeom>
          <a:ln>
            <a:prstDash val="sysDash"/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 bwMode="auto">
          <a:xfrm>
            <a:off x="5928420" y="4238053"/>
            <a:ext cx="865468" cy="248370"/>
          </a:xfrm>
          <a:prstGeom prst="line">
            <a:avLst/>
          </a:prstGeom>
          <a:ln>
            <a:prstDash val="sysDash"/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69029" y="6426200"/>
            <a:ext cx="4470400" cy="476250"/>
          </a:xfrm>
        </p:spPr>
        <p:txBody>
          <a:bodyPr/>
          <a:lstStyle/>
          <a:p>
            <a:r>
              <a:rPr lang="de-DE" dirty="0" smtClean="0"/>
              <a:t>CAME 2011, Atlanta, GA</a:t>
            </a:r>
            <a:endParaRPr lang="en-US" dirty="0"/>
          </a:p>
        </p:txBody>
      </p:sp>
      <p:sp>
        <p:nvSpPr>
          <p:cNvPr id="58" name="TextBox 57"/>
          <p:cNvSpPr txBox="1"/>
          <p:nvPr/>
        </p:nvSpPr>
        <p:spPr>
          <a:xfrm>
            <a:off x="743294" y="2323149"/>
            <a:ext cx="1222087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transcripts</a:t>
            </a:r>
            <a:endParaRPr lang="en-US" dirty="0"/>
          </a:p>
        </p:txBody>
      </p:sp>
      <p:sp>
        <p:nvSpPr>
          <p:cNvPr id="59" name="TextBox 58"/>
          <p:cNvSpPr txBox="1"/>
          <p:nvPr/>
        </p:nvSpPr>
        <p:spPr>
          <a:xfrm>
            <a:off x="5173160" y="2252275"/>
            <a:ext cx="1222087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transcripts</a:t>
            </a:r>
            <a:endParaRPr lang="en-US" dirty="0"/>
          </a:p>
        </p:txBody>
      </p:sp>
      <p:sp>
        <p:nvSpPr>
          <p:cNvPr id="62" name="TextBox 61"/>
          <p:cNvSpPr txBox="1"/>
          <p:nvPr/>
        </p:nvSpPr>
        <p:spPr>
          <a:xfrm>
            <a:off x="791984" y="5619363"/>
            <a:ext cx="22634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ML-estimated </a:t>
            </a:r>
          </a:p>
          <a:p>
            <a:r>
              <a:rPr lang="en-US" sz="1600" dirty="0">
                <a:solidFill>
                  <a:srgbClr val="FF0000"/>
                </a:solidFill>
              </a:rPr>
              <a:t>t</a:t>
            </a:r>
            <a:r>
              <a:rPr lang="en-US" sz="1600" dirty="0" smtClean="0">
                <a:solidFill>
                  <a:srgbClr val="FF0000"/>
                </a:solidFill>
              </a:rPr>
              <a:t>ranscript frequencies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6536920" y="5618511"/>
            <a:ext cx="15825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009900"/>
                </a:solidFill>
              </a:rPr>
              <a:t>Expected exon </a:t>
            </a:r>
          </a:p>
          <a:p>
            <a:r>
              <a:rPr lang="en-US" sz="1600" dirty="0" smtClean="0">
                <a:solidFill>
                  <a:srgbClr val="009900"/>
                </a:solidFill>
              </a:rPr>
              <a:t>frequencies</a:t>
            </a:r>
            <a:endParaRPr lang="en-US" sz="1600" dirty="0">
              <a:solidFill>
                <a:srgbClr val="009900"/>
              </a:solidFill>
            </a:endParaRPr>
          </a:p>
        </p:txBody>
      </p:sp>
      <p:cxnSp>
        <p:nvCxnSpPr>
          <p:cNvPr id="64" name="Curved Connector 63"/>
          <p:cNvCxnSpPr>
            <a:stCxn id="43" idx="2"/>
            <a:endCxn id="62" idx="1"/>
          </p:cNvCxnSpPr>
          <p:nvPr/>
        </p:nvCxnSpPr>
        <p:spPr bwMode="auto">
          <a:xfrm rot="16200000" flipH="1">
            <a:off x="276303" y="5396070"/>
            <a:ext cx="690700" cy="340662"/>
          </a:xfrm>
          <a:prstGeom prst="curvedConnector2">
            <a:avLst/>
          </a:prstGeom>
          <a:solidFill>
            <a:schemeClr val="bg1"/>
          </a:solidFill>
          <a:ln w="6350" cap="flat" cmpd="sng" algn="ctr">
            <a:solidFill>
              <a:srgbClr val="FF0000"/>
            </a:solidFill>
            <a:prstDash val="solid"/>
            <a:round/>
            <a:headEnd type="stealth" w="med" len="med"/>
            <a:tailEnd type="none"/>
          </a:ln>
          <a:effectLst/>
        </p:spPr>
      </p:cxnSp>
      <p:cxnSp>
        <p:nvCxnSpPr>
          <p:cNvPr id="65" name="Curved Connector 64"/>
          <p:cNvCxnSpPr>
            <a:stCxn id="44" idx="2"/>
            <a:endCxn id="62" idx="3"/>
          </p:cNvCxnSpPr>
          <p:nvPr/>
        </p:nvCxnSpPr>
        <p:spPr bwMode="auto">
          <a:xfrm rot="5400000">
            <a:off x="3278682" y="4266494"/>
            <a:ext cx="1422010" cy="1868505"/>
          </a:xfrm>
          <a:prstGeom prst="curvedConnector2">
            <a:avLst/>
          </a:prstGeom>
          <a:solidFill>
            <a:schemeClr val="bg1"/>
          </a:solidFill>
          <a:ln w="6350" cap="flat" cmpd="sng" algn="ctr">
            <a:solidFill>
              <a:srgbClr val="FF0000"/>
            </a:solidFill>
            <a:prstDash val="solid"/>
            <a:round/>
            <a:headEnd type="stealth" w="med" len="med"/>
            <a:tailEnd type="none"/>
          </a:ln>
          <a:effectLst/>
        </p:spPr>
      </p:cxnSp>
      <p:cxnSp>
        <p:nvCxnSpPr>
          <p:cNvPr id="76" name="Curved Connector 75"/>
          <p:cNvCxnSpPr>
            <a:endCxn id="63" idx="3"/>
          </p:cNvCxnSpPr>
          <p:nvPr/>
        </p:nvCxnSpPr>
        <p:spPr bwMode="auto">
          <a:xfrm rot="5400000">
            <a:off x="7766710" y="5218636"/>
            <a:ext cx="1045024" cy="339503"/>
          </a:xfrm>
          <a:prstGeom prst="curvedConnector2">
            <a:avLst/>
          </a:prstGeom>
          <a:solidFill>
            <a:schemeClr val="bg1"/>
          </a:solidFill>
          <a:ln w="6350" cap="flat" cmpd="sng" algn="ctr">
            <a:solidFill>
              <a:srgbClr val="009900"/>
            </a:solidFill>
            <a:prstDash val="solid"/>
            <a:round/>
            <a:headEnd type="stealth" w="med" len="med"/>
            <a:tailEnd type="none"/>
          </a:ln>
          <a:effectLst/>
        </p:spPr>
      </p:cxnSp>
      <p:cxnSp>
        <p:nvCxnSpPr>
          <p:cNvPr id="81" name="Curved Connector 80"/>
          <p:cNvCxnSpPr/>
          <p:nvPr/>
        </p:nvCxnSpPr>
        <p:spPr bwMode="auto">
          <a:xfrm rot="16200000" flipH="1">
            <a:off x="4621947" y="4008944"/>
            <a:ext cx="1102426" cy="2727520"/>
          </a:xfrm>
          <a:prstGeom prst="curvedConnector2">
            <a:avLst/>
          </a:prstGeom>
          <a:solidFill>
            <a:schemeClr val="bg1"/>
          </a:solidFill>
          <a:ln w="6350" cap="flat" cmpd="sng" algn="ctr">
            <a:solidFill>
              <a:srgbClr val="009900"/>
            </a:solidFill>
            <a:prstDash val="solid"/>
            <a:round/>
            <a:headEnd type="stealth" w="med" len="med"/>
            <a:tailEnd type="none"/>
          </a:ln>
          <a:effectLst/>
        </p:spPr>
      </p:cxnSp>
      <p:sp>
        <p:nvSpPr>
          <p:cNvPr id="66" name="TextBox 65"/>
          <p:cNvSpPr txBox="1"/>
          <p:nvPr/>
        </p:nvSpPr>
        <p:spPr>
          <a:xfrm>
            <a:off x="0" y="1238033"/>
            <a:ext cx="254830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Complete  Annotations</a:t>
            </a:r>
            <a:endParaRPr lang="en-US" sz="1600" dirty="0"/>
          </a:p>
        </p:txBody>
      </p:sp>
      <p:sp>
        <p:nvSpPr>
          <p:cNvPr id="67" name="TextBox 66"/>
          <p:cNvSpPr txBox="1"/>
          <p:nvPr/>
        </p:nvSpPr>
        <p:spPr>
          <a:xfrm>
            <a:off x="3612496" y="1238033"/>
            <a:ext cx="39708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Partial Annotations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Updating Weights From Virtual Transcript</a:t>
            </a:r>
          </a:p>
        </p:txBody>
      </p:sp>
      <p:sp>
        <p:nvSpPr>
          <p:cNvPr id="7" name="Oval 6"/>
          <p:cNvSpPr/>
          <p:nvPr/>
        </p:nvSpPr>
        <p:spPr bwMode="auto">
          <a:xfrm>
            <a:off x="972325" y="2740752"/>
            <a:ext cx="382013" cy="324594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chemeClr val="tx1"/>
                </a:solidFill>
                <a:latin typeface="Arial" pitchFamily="34" charset="0"/>
              </a:rPr>
              <a:t>T</a:t>
            </a:r>
            <a:r>
              <a:rPr kumimoji="0" lang="en-US" sz="15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1</a:t>
            </a:r>
          </a:p>
        </p:txBody>
      </p:sp>
      <p:sp>
        <p:nvSpPr>
          <p:cNvPr id="8" name="Oval 7"/>
          <p:cNvSpPr/>
          <p:nvPr/>
        </p:nvSpPr>
        <p:spPr bwMode="auto">
          <a:xfrm>
            <a:off x="990011" y="3471211"/>
            <a:ext cx="382013" cy="324594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chemeClr val="tx1"/>
                </a:solidFill>
                <a:latin typeface="Arial" pitchFamily="34" charset="0"/>
              </a:rPr>
              <a:t>T</a:t>
            </a:r>
            <a:r>
              <a:rPr kumimoji="0" lang="en-US" sz="15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2</a:t>
            </a:r>
          </a:p>
        </p:txBody>
      </p:sp>
      <p:sp>
        <p:nvSpPr>
          <p:cNvPr id="9" name="Oval 8"/>
          <p:cNvSpPr/>
          <p:nvPr/>
        </p:nvSpPr>
        <p:spPr bwMode="auto">
          <a:xfrm>
            <a:off x="990011" y="4165146"/>
            <a:ext cx="382013" cy="324594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chemeClr val="tx1"/>
                </a:solidFill>
                <a:latin typeface="Arial" pitchFamily="34" charset="0"/>
              </a:rPr>
              <a:t>T</a:t>
            </a:r>
            <a:r>
              <a:rPr kumimoji="0" lang="en-US" sz="15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3</a:t>
            </a:r>
          </a:p>
        </p:txBody>
      </p:sp>
      <p:sp>
        <p:nvSpPr>
          <p:cNvPr id="10" name="Oval 9"/>
          <p:cNvSpPr/>
          <p:nvPr/>
        </p:nvSpPr>
        <p:spPr bwMode="auto">
          <a:xfrm>
            <a:off x="2271101" y="2250846"/>
            <a:ext cx="382013" cy="324594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chemeClr val="tx1"/>
                </a:solidFill>
                <a:latin typeface="Arial" pitchFamily="34" charset="0"/>
              </a:rPr>
              <a:t>E1</a:t>
            </a:r>
            <a:endParaRPr kumimoji="0" lang="en-US" sz="15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2271101" y="2911829"/>
            <a:ext cx="382013" cy="324594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chemeClr val="tx1"/>
                </a:solidFill>
                <a:latin typeface="Arial" pitchFamily="34" charset="0"/>
              </a:rPr>
              <a:t>E</a:t>
            </a:r>
            <a:r>
              <a:rPr kumimoji="0" lang="en-US" sz="15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2</a:t>
            </a:r>
          </a:p>
        </p:txBody>
      </p:sp>
      <p:sp>
        <p:nvSpPr>
          <p:cNvPr id="12" name="Oval 11"/>
          <p:cNvSpPr/>
          <p:nvPr/>
        </p:nvSpPr>
        <p:spPr bwMode="auto">
          <a:xfrm>
            <a:off x="2271101" y="4418564"/>
            <a:ext cx="382013" cy="324594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chemeClr val="tx1"/>
                </a:solidFill>
                <a:latin typeface="Arial" pitchFamily="34" charset="0"/>
              </a:rPr>
              <a:t>E</a:t>
            </a:r>
            <a:r>
              <a:rPr kumimoji="0" lang="en-US" sz="15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4</a:t>
            </a:r>
          </a:p>
        </p:txBody>
      </p:sp>
      <p:cxnSp>
        <p:nvCxnSpPr>
          <p:cNvPr id="13" name="Straight Connector 12"/>
          <p:cNvCxnSpPr>
            <a:stCxn id="7" idx="6"/>
            <a:endCxn id="10" idx="2"/>
          </p:cNvCxnSpPr>
          <p:nvPr/>
        </p:nvCxnSpPr>
        <p:spPr bwMode="auto">
          <a:xfrm flipV="1">
            <a:off x="1354338" y="2413143"/>
            <a:ext cx="916763" cy="489906"/>
          </a:xfrm>
          <a:prstGeom prst="line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Straight Connector 13"/>
          <p:cNvCxnSpPr>
            <a:stCxn id="7" idx="6"/>
            <a:endCxn id="10" idx="2"/>
          </p:cNvCxnSpPr>
          <p:nvPr/>
        </p:nvCxnSpPr>
        <p:spPr bwMode="auto">
          <a:xfrm flipV="1">
            <a:off x="1354338" y="2413143"/>
            <a:ext cx="916763" cy="489906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50800" dir="5400000" algn="ctr" rotWithShape="0">
              <a:schemeClr val="tx1"/>
            </a:outerShdw>
          </a:effectLst>
        </p:spPr>
      </p:cxnSp>
      <p:cxnSp>
        <p:nvCxnSpPr>
          <p:cNvPr id="15" name="Straight Connector 14"/>
          <p:cNvCxnSpPr>
            <a:stCxn id="7" idx="6"/>
            <a:endCxn id="11" idx="2"/>
          </p:cNvCxnSpPr>
          <p:nvPr/>
        </p:nvCxnSpPr>
        <p:spPr bwMode="auto">
          <a:xfrm>
            <a:off x="1354338" y="2903049"/>
            <a:ext cx="916763" cy="171077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50800" dir="5400000" algn="ctr" rotWithShape="0">
              <a:schemeClr val="tx1"/>
            </a:outerShdw>
          </a:effectLst>
        </p:spPr>
      </p:cxnSp>
      <p:cxnSp>
        <p:nvCxnSpPr>
          <p:cNvPr id="16" name="Straight Connector 15"/>
          <p:cNvCxnSpPr>
            <a:stCxn id="9" idx="6"/>
            <a:endCxn id="20" idx="2"/>
          </p:cNvCxnSpPr>
          <p:nvPr/>
        </p:nvCxnSpPr>
        <p:spPr bwMode="auto">
          <a:xfrm flipV="1">
            <a:off x="1372024" y="3810726"/>
            <a:ext cx="911777" cy="516717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50800" dir="5400000" algn="ctr" rotWithShape="0">
              <a:schemeClr val="tx1"/>
            </a:outerShdw>
          </a:effectLst>
        </p:spPr>
      </p:cxnSp>
      <p:cxnSp>
        <p:nvCxnSpPr>
          <p:cNvPr id="17" name="Straight Connector 16"/>
          <p:cNvCxnSpPr>
            <a:stCxn id="9" idx="6"/>
            <a:endCxn id="12" idx="2"/>
          </p:cNvCxnSpPr>
          <p:nvPr/>
        </p:nvCxnSpPr>
        <p:spPr bwMode="auto">
          <a:xfrm>
            <a:off x="1372024" y="4327443"/>
            <a:ext cx="899077" cy="253418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50800" dir="5400000" algn="ctr" rotWithShape="0">
              <a:schemeClr val="tx1"/>
            </a:outerShdw>
          </a:effectLst>
        </p:spPr>
      </p:cxnSp>
      <p:sp>
        <p:nvSpPr>
          <p:cNvPr id="18" name="TextBox 17"/>
          <p:cNvSpPr txBox="1"/>
          <p:nvPr/>
        </p:nvSpPr>
        <p:spPr>
          <a:xfrm>
            <a:off x="1786138" y="1786164"/>
            <a:ext cx="1118987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exons</a:t>
            </a:r>
            <a:endParaRPr lang="en-US" dirty="0"/>
          </a:p>
        </p:txBody>
      </p:sp>
      <p:cxnSp>
        <p:nvCxnSpPr>
          <p:cNvPr id="19" name="Straight Connector 18"/>
          <p:cNvCxnSpPr>
            <a:stCxn id="8" idx="6"/>
            <a:endCxn id="11" idx="2"/>
          </p:cNvCxnSpPr>
          <p:nvPr/>
        </p:nvCxnSpPr>
        <p:spPr bwMode="auto">
          <a:xfrm flipV="1">
            <a:off x="1372024" y="3074126"/>
            <a:ext cx="899077" cy="559382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50800" dir="5400000" algn="ctr" rotWithShape="0">
              <a:schemeClr val="tx1"/>
            </a:outerShdw>
          </a:effectLst>
        </p:spPr>
      </p:cxnSp>
      <p:sp>
        <p:nvSpPr>
          <p:cNvPr id="20" name="Oval 19"/>
          <p:cNvSpPr/>
          <p:nvPr/>
        </p:nvSpPr>
        <p:spPr bwMode="auto">
          <a:xfrm>
            <a:off x="2283801" y="3648429"/>
            <a:ext cx="382013" cy="324594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chemeClr val="tx1"/>
                </a:solidFill>
                <a:latin typeface="Arial" pitchFamily="34" charset="0"/>
              </a:rPr>
              <a:t>E</a:t>
            </a:r>
            <a:r>
              <a:rPr kumimoji="0" lang="en-US" sz="15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3</a:t>
            </a:r>
          </a:p>
        </p:txBody>
      </p:sp>
      <p:cxnSp>
        <p:nvCxnSpPr>
          <p:cNvPr id="21" name="Straight Connector 20"/>
          <p:cNvCxnSpPr>
            <a:stCxn id="8" idx="6"/>
            <a:endCxn id="20" idx="2"/>
          </p:cNvCxnSpPr>
          <p:nvPr/>
        </p:nvCxnSpPr>
        <p:spPr bwMode="auto">
          <a:xfrm>
            <a:off x="1372024" y="3633508"/>
            <a:ext cx="911777" cy="177218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50800" dir="5400000" algn="ctr" rotWithShape="0">
              <a:schemeClr val="tx1"/>
            </a:outerShdw>
          </a:effectLst>
        </p:spPr>
      </p:cxnSp>
      <p:cxnSp>
        <p:nvCxnSpPr>
          <p:cNvPr id="22" name="Straight Connector 21"/>
          <p:cNvCxnSpPr>
            <a:stCxn id="8" idx="6"/>
            <a:endCxn id="10" idx="2"/>
          </p:cNvCxnSpPr>
          <p:nvPr/>
        </p:nvCxnSpPr>
        <p:spPr bwMode="auto">
          <a:xfrm flipV="1">
            <a:off x="1372024" y="2413143"/>
            <a:ext cx="899077" cy="1220365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50800" dir="5400000" algn="ctr" rotWithShape="0">
              <a:schemeClr val="tx1"/>
            </a:outerShdw>
          </a:effectLst>
        </p:spPr>
      </p:cxnSp>
      <p:cxnSp>
        <p:nvCxnSpPr>
          <p:cNvPr id="23" name="Straight Connector 22"/>
          <p:cNvCxnSpPr>
            <a:stCxn id="8" idx="6"/>
            <a:endCxn id="12" idx="2"/>
          </p:cNvCxnSpPr>
          <p:nvPr/>
        </p:nvCxnSpPr>
        <p:spPr bwMode="auto">
          <a:xfrm>
            <a:off x="1372024" y="3633508"/>
            <a:ext cx="899077" cy="947353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50800" dir="5400000" algn="ctr" rotWithShape="0">
              <a:schemeClr val="tx1"/>
            </a:outerShdw>
          </a:effectLst>
        </p:spPr>
      </p:cxnSp>
      <p:sp>
        <p:nvSpPr>
          <p:cNvPr id="25" name="Oval 24"/>
          <p:cNvSpPr/>
          <p:nvPr/>
        </p:nvSpPr>
        <p:spPr bwMode="auto">
          <a:xfrm>
            <a:off x="5495112" y="2646314"/>
            <a:ext cx="382013" cy="324594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chemeClr val="tx1"/>
                </a:solidFill>
                <a:latin typeface="Arial" pitchFamily="34" charset="0"/>
              </a:rPr>
              <a:t>T</a:t>
            </a:r>
            <a:r>
              <a:rPr kumimoji="0" lang="en-US" sz="15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1</a:t>
            </a:r>
          </a:p>
        </p:txBody>
      </p:sp>
      <p:sp>
        <p:nvSpPr>
          <p:cNvPr id="26" name="Oval 25"/>
          <p:cNvSpPr/>
          <p:nvPr/>
        </p:nvSpPr>
        <p:spPr bwMode="auto">
          <a:xfrm>
            <a:off x="5512798" y="3376773"/>
            <a:ext cx="382013" cy="324594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chemeClr val="tx1"/>
                </a:solidFill>
                <a:latin typeface="Arial" pitchFamily="34" charset="0"/>
              </a:rPr>
              <a:t>T</a:t>
            </a:r>
            <a:r>
              <a:rPr kumimoji="0" lang="en-US" sz="15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2</a:t>
            </a:r>
          </a:p>
        </p:txBody>
      </p:sp>
      <p:sp>
        <p:nvSpPr>
          <p:cNvPr id="27" name="Oval 26"/>
          <p:cNvSpPr/>
          <p:nvPr/>
        </p:nvSpPr>
        <p:spPr bwMode="auto">
          <a:xfrm>
            <a:off x="6793888" y="2156408"/>
            <a:ext cx="382013" cy="324594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chemeClr val="tx1"/>
                </a:solidFill>
                <a:latin typeface="Arial" pitchFamily="34" charset="0"/>
              </a:rPr>
              <a:t>E1</a:t>
            </a:r>
            <a:endParaRPr kumimoji="0" lang="en-US" sz="15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8" name="Oval 27"/>
          <p:cNvSpPr/>
          <p:nvPr/>
        </p:nvSpPr>
        <p:spPr bwMode="auto">
          <a:xfrm>
            <a:off x="6793888" y="2817391"/>
            <a:ext cx="382013" cy="324594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chemeClr val="tx1"/>
                </a:solidFill>
                <a:latin typeface="Arial" pitchFamily="34" charset="0"/>
              </a:rPr>
              <a:t>E</a:t>
            </a:r>
            <a:r>
              <a:rPr kumimoji="0" lang="en-US" sz="15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2</a:t>
            </a:r>
          </a:p>
        </p:txBody>
      </p:sp>
      <p:sp>
        <p:nvSpPr>
          <p:cNvPr id="29" name="Oval 28"/>
          <p:cNvSpPr/>
          <p:nvPr/>
        </p:nvSpPr>
        <p:spPr bwMode="auto">
          <a:xfrm>
            <a:off x="6793888" y="4324126"/>
            <a:ext cx="382013" cy="324594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chemeClr val="tx1"/>
                </a:solidFill>
                <a:latin typeface="Arial" pitchFamily="34" charset="0"/>
              </a:rPr>
              <a:t>E</a:t>
            </a:r>
            <a:r>
              <a:rPr kumimoji="0" lang="en-US" sz="15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4</a:t>
            </a:r>
          </a:p>
        </p:txBody>
      </p:sp>
      <p:cxnSp>
        <p:nvCxnSpPr>
          <p:cNvPr id="30" name="Straight Connector 29"/>
          <p:cNvCxnSpPr>
            <a:stCxn id="25" idx="6"/>
            <a:endCxn id="27" idx="2"/>
          </p:cNvCxnSpPr>
          <p:nvPr/>
        </p:nvCxnSpPr>
        <p:spPr bwMode="auto">
          <a:xfrm flipV="1">
            <a:off x="5877125" y="2318705"/>
            <a:ext cx="916763" cy="489906"/>
          </a:xfrm>
          <a:prstGeom prst="line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1" name="Straight Connector 30"/>
          <p:cNvCxnSpPr>
            <a:stCxn id="25" idx="6"/>
            <a:endCxn id="27" idx="2"/>
          </p:cNvCxnSpPr>
          <p:nvPr/>
        </p:nvCxnSpPr>
        <p:spPr bwMode="auto">
          <a:xfrm flipV="1">
            <a:off x="5877125" y="2318705"/>
            <a:ext cx="916763" cy="489906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50800" dir="5400000" algn="ctr" rotWithShape="0">
              <a:schemeClr val="tx1"/>
            </a:outerShdw>
          </a:effectLst>
        </p:spPr>
      </p:cxnSp>
      <p:cxnSp>
        <p:nvCxnSpPr>
          <p:cNvPr id="32" name="Straight Connector 31"/>
          <p:cNvCxnSpPr>
            <a:stCxn id="25" idx="6"/>
            <a:endCxn id="28" idx="2"/>
          </p:cNvCxnSpPr>
          <p:nvPr/>
        </p:nvCxnSpPr>
        <p:spPr bwMode="auto">
          <a:xfrm>
            <a:off x="5877125" y="2808611"/>
            <a:ext cx="916763" cy="171077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50800" dir="5400000" algn="ctr" rotWithShape="0">
              <a:schemeClr val="tx1"/>
            </a:outerShdw>
          </a:effectLst>
        </p:spPr>
      </p:cxnSp>
      <p:sp>
        <p:nvSpPr>
          <p:cNvPr id="33" name="TextBox 32"/>
          <p:cNvSpPr txBox="1"/>
          <p:nvPr/>
        </p:nvSpPr>
        <p:spPr>
          <a:xfrm>
            <a:off x="6308925" y="1691726"/>
            <a:ext cx="1118987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exons</a:t>
            </a:r>
            <a:endParaRPr lang="en-US" dirty="0"/>
          </a:p>
        </p:txBody>
      </p:sp>
      <p:cxnSp>
        <p:nvCxnSpPr>
          <p:cNvPr id="34" name="Straight Connector 33"/>
          <p:cNvCxnSpPr>
            <a:stCxn id="26" idx="6"/>
            <a:endCxn id="28" idx="2"/>
          </p:cNvCxnSpPr>
          <p:nvPr/>
        </p:nvCxnSpPr>
        <p:spPr bwMode="auto">
          <a:xfrm flipV="1">
            <a:off x="5894811" y="2979688"/>
            <a:ext cx="899077" cy="559382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50800" dir="5400000" algn="ctr" rotWithShape="0">
              <a:schemeClr val="tx1"/>
            </a:outerShdw>
          </a:effectLst>
        </p:spPr>
      </p:cxnSp>
      <p:sp>
        <p:nvSpPr>
          <p:cNvPr id="35" name="Oval 34"/>
          <p:cNvSpPr/>
          <p:nvPr/>
        </p:nvSpPr>
        <p:spPr bwMode="auto">
          <a:xfrm>
            <a:off x="6806588" y="3553991"/>
            <a:ext cx="382013" cy="324594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chemeClr val="tx1"/>
                </a:solidFill>
                <a:latin typeface="Arial" pitchFamily="34" charset="0"/>
              </a:rPr>
              <a:t>E</a:t>
            </a:r>
            <a:r>
              <a:rPr kumimoji="0" lang="en-US" sz="15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3</a:t>
            </a:r>
          </a:p>
        </p:txBody>
      </p:sp>
      <p:cxnSp>
        <p:nvCxnSpPr>
          <p:cNvPr id="36" name="Straight Connector 35"/>
          <p:cNvCxnSpPr>
            <a:stCxn id="26" idx="6"/>
            <a:endCxn id="35" idx="2"/>
          </p:cNvCxnSpPr>
          <p:nvPr/>
        </p:nvCxnSpPr>
        <p:spPr bwMode="auto">
          <a:xfrm>
            <a:off x="5894811" y="3539070"/>
            <a:ext cx="911777" cy="177218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50800" dir="5400000" algn="ctr" rotWithShape="0">
              <a:schemeClr val="tx1"/>
            </a:outerShdw>
          </a:effectLst>
        </p:spPr>
      </p:cxnSp>
      <p:cxnSp>
        <p:nvCxnSpPr>
          <p:cNvPr id="37" name="Straight Connector 36"/>
          <p:cNvCxnSpPr>
            <a:stCxn id="26" idx="6"/>
            <a:endCxn id="27" idx="2"/>
          </p:cNvCxnSpPr>
          <p:nvPr/>
        </p:nvCxnSpPr>
        <p:spPr bwMode="auto">
          <a:xfrm flipV="1">
            <a:off x="5894811" y="2318705"/>
            <a:ext cx="899077" cy="1220365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50800" dir="5400000" algn="ctr" rotWithShape="0">
              <a:schemeClr val="tx1"/>
            </a:outerShdw>
          </a:effectLst>
        </p:spPr>
      </p:cxnSp>
      <p:cxnSp>
        <p:nvCxnSpPr>
          <p:cNvPr id="38" name="Straight Connector 37"/>
          <p:cNvCxnSpPr>
            <a:stCxn id="26" idx="6"/>
            <a:endCxn id="29" idx="2"/>
          </p:cNvCxnSpPr>
          <p:nvPr/>
        </p:nvCxnSpPr>
        <p:spPr bwMode="auto">
          <a:xfrm>
            <a:off x="5894811" y="3539070"/>
            <a:ext cx="899077" cy="947353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50800" dir="5400000" algn="ctr" rotWithShape="0">
              <a:schemeClr val="tx1"/>
            </a:outerShdw>
          </a:effectLst>
        </p:spPr>
      </p:cxnSp>
      <p:graphicFrame>
        <p:nvGraphicFramePr>
          <p:cNvPr id="41" name="Table 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0988058"/>
              </p:ext>
            </p:extLst>
          </p:nvPr>
        </p:nvGraphicFramePr>
        <p:xfrm>
          <a:off x="2905125" y="1648943"/>
          <a:ext cx="1288052" cy="315953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644026"/>
                <a:gridCol w="644026"/>
              </a:tblGrid>
              <a:tr h="619645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/>
                </a:tc>
              </a:tr>
              <a:tr h="6196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baseline="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.25</a:t>
                      </a:r>
                      <a:endParaRPr lang="en-US" sz="1800" kern="1200" baseline="0" dirty="0">
                        <a:solidFill>
                          <a:srgbClr val="0070C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baseline="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.25</a:t>
                      </a:r>
                      <a:endParaRPr lang="en-US" sz="1800" kern="1200" baseline="0" dirty="0">
                        <a:solidFill>
                          <a:srgbClr val="0070C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6196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baseline="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.25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kern="1200" baseline="0" dirty="0">
                        <a:solidFill>
                          <a:srgbClr val="0070C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baseline="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.25</a:t>
                      </a:r>
                    </a:p>
                  </a:txBody>
                  <a:tcPr/>
                </a:tc>
              </a:tr>
              <a:tr h="6196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baseline="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.25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kern="1200" baseline="0" dirty="0">
                        <a:solidFill>
                          <a:srgbClr val="0070C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baseline="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.25</a:t>
                      </a:r>
                    </a:p>
                  </a:txBody>
                  <a:tcPr/>
                </a:tc>
              </a:tr>
              <a:tr h="6196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baseline="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.25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kern="1200" baseline="0" dirty="0">
                        <a:solidFill>
                          <a:srgbClr val="0070C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baseline="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.25</a:t>
                      </a: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2" name="Table 4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704910"/>
              </p:ext>
            </p:extLst>
          </p:nvPr>
        </p:nvGraphicFramePr>
        <p:xfrm>
          <a:off x="7427912" y="1656658"/>
          <a:ext cx="1330326" cy="315953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665163"/>
                <a:gridCol w="665163"/>
              </a:tblGrid>
              <a:tr h="619645">
                <a:tc>
                  <a:txBody>
                    <a:bodyPr/>
                    <a:lstStyle/>
                    <a:p>
                      <a:r>
                        <a:rPr lang="en-US" dirty="0" smtClean="0"/>
                        <a:t>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/>
                </a:tc>
              </a:tr>
              <a:tr h="619645">
                <a:tc>
                  <a:txBody>
                    <a:bodyPr/>
                    <a:lstStyle/>
                    <a:p>
                      <a:r>
                        <a:rPr lang="en-US" baseline="0" dirty="0" smtClean="0">
                          <a:solidFill>
                            <a:srgbClr val="C00000"/>
                          </a:solidFill>
                        </a:rPr>
                        <a:t>.25</a:t>
                      </a:r>
                      <a:endParaRPr lang="en-US" baseline="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 smtClean="0">
                          <a:solidFill>
                            <a:srgbClr val="C00000"/>
                          </a:solidFill>
                        </a:rPr>
                        <a:t>.32</a:t>
                      </a:r>
                    </a:p>
                  </a:txBody>
                  <a:tcPr/>
                </a:tc>
              </a:tr>
              <a:tr h="6196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 smtClean="0">
                          <a:solidFill>
                            <a:srgbClr val="C00000"/>
                          </a:solidFill>
                        </a:rPr>
                        <a:t>.25</a:t>
                      </a:r>
                    </a:p>
                    <a:p>
                      <a:endParaRPr lang="en-US" baseline="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 smtClean="0">
                          <a:solidFill>
                            <a:srgbClr val="C00000"/>
                          </a:solidFill>
                        </a:rPr>
                        <a:t>.32</a:t>
                      </a:r>
                    </a:p>
                  </a:txBody>
                  <a:tcPr/>
                </a:tc>
              </a:tr>
              <a:tr h="6196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 smtClean="0">
                          <a:solidFill>
                            <a:srgbClr val="009900"/>
                          </a:solidFill>
                        </a:rPr>
                        <a:t>.25</a:t>
                      </a:r>
                    </a:p>
                    <a:p>
                      <a:endParaRPr lang="en-US" baseline="0" dirty="0">
                        <a:solidFill>
                          <a:srgbClr val="0099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 smtClean="0">
                          <a:solidFill>
                            <a:srgbClr val="009900"/>
                          </a:solidFill>
                        </a:rPr>
                        <a:t>.16</a:t>
                      </a:r>
                    </a:p>
                  </a:txBody>
                  <a:tcPr/>
                </a:tc>
              </a:tr>
              <a:tr h="6196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 smtClean="0">
                          <a:solidFill>
                            <a:srgbClr val="009900"/>
                          </a:solidFill>
                        </a:rPr>
                        <a:t>.25</a:t>
                      </a:r>
                    </a:p>
                    <a:p>
                      <a:endParaRPr lang="en-US" baseline="0" dirty="0">
                        <a:solidFill>
                          <a:srgbClr val="0099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 smtClean="0">
                          <a:solidFill>
                            <a:srgbClr val="009900"/>
                          </a:solidFill>
                        </a:rPr>
                        <a:t>.16</a:t>
                      </a: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3" name="Table 42"/>
          <p:cNvGraphicFramePr>
            <a:graphicFrameLocks noGrp="1"/>
          </p:cNvGraphicFramePr>
          <p:nvPr/>
        </p:nvGraphicFramePr>
        <p:xfrm>
          <a:off x="110660" y="2221491"/>
          <a:ext cx="681324" cy="29995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681324"/>
              </a:tblGrid>
              <a:tr h="599912">
                <a:tc>
                  <a:txBody>
                    <a:bodyPr/>
                    <a:lstStyle/>
                    <a:p>
                      <a:r>
                        <a:rPr lang="en-US" dirty="0" smtClean="0"/>
                        <a:t>ML</a:t>
                      </a:r>
                      <a:endParaRPr lang="en-US" dirty="0"/>
                    </a:p>
                  </a:txBody>
                  <a:tcPr/>
                </a:tc>
              </a:tr>
              <a:tr h="599912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.25</a:t>
                      </a:r>
                      <a:endParaRPr lang="en-US" sz="1800" dirty="0"/>
                    </a:p>
                  </a:txBody>
                  <a:tcPr/>
                </a:tc>
              </a:tr>
              <a:tr h="59991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.5</a:t>
                      </a:r>
                      <a:endParaRPr lang="en-US" dirty="0"/>
                    </a:p>
                  </a:txBody>
                  <a:tcPr/>
                </a:tc>
              </a:tr>
              <a:tr h="59991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.25</a:t>
                      </a:r>
                      <a:endParaRPr lang="en-US" dirty="0"/>
                    </a:p>
                  </a:txBody>
                  <a:tcPr/>
                </a:tc>
              </a:tr>
              <a:tr h="59991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4" name="Table 43"/>
          <p:cNvGraphicFramePr>
            <a:graphicFrameLocks noGrp="1"/>
          </p:cNvGraphicFramePr>
          <p:nvPr/>
        </p:nvGraphicFramePr>
        <p:xfrm>
          <a:off x="4583277" y="2057445"/>
          <a:ext cx="681324" cy="243229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681324"/>
              </a:tblGrid>
              <a:tr h="608074">
                <a:tc>
                  <a:txBody>
                    <a:bodyPr/>
                    <a:lstStyle/>
                    <a:p>
                      <a:r>
                        <a:rPr lang="en-US" dirty="0" smtClean="0"/>
                        <a:t>ML</a:t>
                      </a:r>
                      <a:endParaRPr lang="en-US" dirty="0"/>
                    </a:p>
                  </a:txBody>
                  <a:tcPr/>
                </a:tc>
              </a:tr>
              <a:tr h="608074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.34</a:t>
                      </a:r>
                      <a:endParaRPr lang="en-US" sz="1800" dirty="0"/>
                    </a:p>
                  </a:txBody>
                  <a:tcPr/>
                </a:tc>
              </a:tr>
              <a:tr h="608074">
                <a:tc>
                  <a:txBody>
                    <a:bodyPr/>
                    <a:lstStyle/>
                    <a:p>
                      <a:r>
                        <a:rPr lang="en-US" dirty="0" smtClean="0"/>
                        <a:t>.66</a:t>
                      </a:r>
                    </a:p>
                  </a:txBody>
                  <a:tcPr/>
                </a:tc>
              </a:tr>
              <a:tr h="60807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5" name="Oval 44"/>
          <p:cNvSpPr/>
          <p:nvPr/>
        </p:nvSpPr>
        <p:spPr bwMode="auto">
          <a:xfrm>
            <a:off x="1047382" y="4865873"/>
            <a:ext cx="382013" cy="324594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chemeClr val="tx1"/>
                </a:solidFill>
                <a:latin typeface="Arial" pitchFamily="34" charset="0"/>
              </a:rPr>
              <a:t>VT</a:t>
            </a:r>
            <a:endParaRPr kumimoji="0" lang="en-US" sz="15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6" name="Oval 45"/>
          <p:cNvSpPr/>
          <p:nvPr/>
        </p:nvSpPr>
        <p:spPr bwMode="auto">
          <a:xfrm>
            <a:off x="5546407" y="4075756"/>
            <a:ext cx="382013" cy="324594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chemeClr val="tx1"/>
                </a:solidFill>
                <a:latin typeface="Arial" pitchFamily="34" charset="0"/>
              </a:rPr>
              <a:t>VT</a:t>
            </a:r>
            <a:endParaRPr kumimoji="0" lang="en-US" sz="15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49" name="Straight Connector 48"/>
          <p:cNvCxnSpPr/>
          <p:nvPr/>
        </p:nvCxnSpPr>
        <p:spPr bwMode="auto">
          <a:xfrm flipV="1">
            <a:off x="1429395" y="2398629"/>
            <a:ext cx="841706" cy="2615027"/>
          </a:xfrm>
          <a:prstGeom prst="line">
            <a:avLst/>
          </a:prstGeom>
          <a:ln>
            <a:prstDash val="sysDash"/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 bwMode="auto">
          <a:xfrm flipV="1">
            <a:off x="1429395" y="3059612"/>
            <a:ext cx="841706" cy="1954044"/>
          </a:xfrm>
          <a:prstGeom prst="line">
            <a:avLst/>
          </a:prstGeom>
          <a:ln>
            <a:prstDash val="sysDash"/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 bwMode="auto">
          <a:xfrm flipV="1">
            <a:off x="1429395" y="3796212"/>
            <a:ext cx="854406" cy="1217444"/>
          </a:xfrm>
          <a:prstGeom prst="line">
            <a:avLst/>
          </a:prstGeom>
          <a:ln>
            <a:prstDash val="sysDash"/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 bwMode="auto">
          <a:xfrm flipV="1">
            <a:off x="1429395" y="4566347"/>
            <a:ext cx="841706" cy="447309"/>
          </a:xfrm>
          <a:prstGeom prst="line">
            <a:avLst/>
          </a:prstGeom>
          <a:ln>
            <a:prstDash val="sysDash"/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 bwMode="auto">
          <a:xfrm flipV="1">
            <a:off x="5928420" y="2318705"/>
            <a:ext cx="865468" cy="1919348"/>
          </a:xfrm>
          <a:prstGeom prst="line">
            <a:avLst/>
          </a:prstGeom>
          <a:ln>
            <a:prstDash val="sysDash"/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 bwMode="auto">
          <a:xfrm flipV="1">
            <a:off x="5928420" y="2979688"/>
            <a:ext cx="865468" cy="1258365"/>
          </a:xfrm>
          <a:prstGeom prst="line">
            <a:avLst/>
          </a:prstGeom>
          <a:ln>
            <a:prstDash val="sysDash"/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 bwMode="auto">
          <a:xfrm flipV="1">
            <a:off x="5928420" y="3716288"/>
            <a:ext cx="878168" cy="521765"/>
          </a:xfrm>
          <a:prstGeom prst="line">
            <a:avLst/>
          </a:prstGeom>
          <a:ln>
            <a:solidFill>
              <a:srgbClr val="009900"/>
            </a:solidFill>
            <a:prstDash val="solid"/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 bwMode="auto">
          <a:xfrm>
            <a:off x="5928420" y="4238053"/>
            <a:ext cx="865468" cy="248370"/>
          </a:xfrm>
          <a:prstGeom prst="line">
            <a:avLst/>
          </a:prstGeom>
          <a:ln>
            <a:solidFill>
              <a:srgbClr val="009900"/>
            </a:solidFill>
            <a:prstDash val="solid"/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69029" y="6426200"/>
            <a:ext cx="4470400" cy="476250"/>
          </a:xfrm>
        </p:spPr>
        <p:txBody>
          <a:bodyPr/>
          <a:lstStyle/>
          <a:p>
            <a:r>
              <a:rPr lang="de-DE" dirty="0" smtClean="0"/>
              <a:t>CAME 2011, Atlanta, GA</a:t>
            </a:r>
            <a:endParaRPr lang="en-US" dirty="0"/>
          </a:p>
        </p:txBody>
      </p:sp>
      <p:sp>
        <p:nvSpPr>
          <p:cNvPr id="58" name="TextBox 57"/>
          <p:cNvSpPr txBox="1"/>
          <p:nvPr/>
        </p:nvSpPr>
        <p:spPr>
          <a:xfrm>
            <a:off x="743294" y="2323149"/>
            <a:ext cx="1222087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transcripts</a:t>
            </a:r>
            <a:endParaRPr lang="en-US" dirty="0"/>
          </a:p>
        </p:txBody>
      </p:sp>
      <p:sp>
        <p:nvSpPr>
          <p:cNvPr id="59" name="TextBox 58"/>
          <p:cNvSpPr txBox="1"/>
          <p:nvPr/>
        </p:nvSpPr>
        <p:spPr>
          <a:xfrm>
            <a:off x="5173160" y="2252275"/>
            <a:ext cx="1222087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transcripts</a:t>
            </a:r>
            <a:endParaRPr lang="en-US" dirty="0"/>
          </a:p>
        </p:txBody>
      </p:sp>
      <p:sp>
        <p:nvSpPr>
          <p:cNvPr id="62" name="TextBox 61"/>
          <p:cNvSpPr txBox="1"/>
          <p:nvPr/>
        </p:nvSpPr>
        <p:spPr>
          <a:xfrm>
            <a:off x="791984" y="5619363"/>
            <a:ext cx="22634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0070C0"/>
                </a:solidFill>
              </a:rPr>
              <a:t>Observed = Expected</a:t>
            </a:r>
          </a:p>
          <a:p>
            <a:r>
              <a:rPr lang="en-US" sz="1600" dirty="0">
                <a:solidFill>
                  <a:srgbClr val="0070C0"/>
                </a:solidFill>
              </a:rPr>
              <a:t>Nothing to update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5453640" y="5028170"/>
            <a:ext cx="13529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009900"/>
                </a:solidFill>
              </a:rPr>
              <a:t>O &gt; E </a:t>
            </a:r>
            <a:r>
              <a:rPr lang="en-US" sz="1600" i="0" dirty="0" smtClean="0">
                <a:solidFill>
                  <a:srgbClr val="009900"/>
                </a:solidFill>
                <a:sym typeface="Wingdings" pitchFamily="2" charset="2"/>
              </a:rPr>
              <a:t></a:t>
            </a:r>
            <a:endParaRPr lang="en-US" sz="1600" i="0" dirty="0" smtClean="0">
              <a:solidFill>
                <a:srgbClr val="009900"/>
              </a:solidFill>
            </a:endParaRPr>
          </a:p>
          <a:p>
            <a:r>
              <a:rPr lang="en-US" sz="1600" dirty="0" smtClean="0">
                <a:solidFill>
                  <a:srgbClr val="009900"/>
                </a:solidFill>
              </a:rPr>
              <a:t>Increase VT weights</a:t>
            </a:r>
            <a:endParaRPr lang="en-US" sz="1600" dirty="0">
              <a:solidFill>
                <a:srgbClr val="009900"/>
              </a:solidFill>
            </a:endParaRPr>
          </a:p>
        </p:txBody>
      </p:sp>
      <p:cxnSp>
        <p:nvCxnSpPr>
          <p:cNvPr id="65" name="Curved Connector 64"/>
          <p:cNvCxnSpPr>
            <a:stCxn id="41" idx="2"/>
            <a:endCxn id="62" idx="3"/>
          </p:cNvCxnSpPr>
          <p:nvPr/>
        </p:nvCxnSpPr>
        <p:spPr bwMode="auto">
          <a:xfrm rot="5400000">
            <a:off x="2750654" y="5113254"/>
            <a:ext cx="1103278" cy="493717"/>
          </a:xfrm>
          <a:prstGeom prst="curvedConnector2">
            <a:avLst/>
          </a:prstGeom>
          <a:solidFill>
            <a:schemeClr val="bg1"/>
          </a:solidFill>
          <a:ln w="6350" cap="flat" cmpd="sng" algn="ctr">
            <a:solidFill>
              <a:srgbClr val="0070C0"/>
            </a:solidFill>
            <a:prstDash val="solid"/>
            <a:round/>
            <a:headEnd type="stealth" w="med" len="med"/>
            <a:tailEnd type="none"/>
          </a:ln>
          <a:effectLst/>
        </p:spPr>
      </p:cxnSp>
      <p:cxnSp>
        <p:nvCxnSpPr>
          <p:cNvPr id="76" name="Curved Connector 75"/>
          <p:cNvCxnSpPr>
            <a:stCxn id="42" idx="2"/>
          </p:cNvCxnSpPr>
          <p:nvPr/>
        </p:nvCxnSpPr>
        <p:spPr bwMode="auto">
          <a:xfrm rot="5400000">
            <a:off x="7241051" y="4369026"/>
            <a:ext cx="404863" cy="1299187"/>
          </a:xfrm>
          <a:prstGeom prst="curvedConnector2">
            <a:avLst/>
          </a:prstGeom>
          <a:solidFill>
            <a:schemeClr val="bg1"/>
          </a:solidFill>
          <a:ln w="6350" cap="flat" cmpd="sng" algn="ctr">
            <a:solidFill>
              <a:srgbClr val="009900"/>
            </a:solidFill>
            <a:prstDash val="solid"/>
            <a:round/>
            <a:headEnd type="none" w="med" len="med"/>
            <a:tailEnd type="stealth"/>
          </a:ln>
          <a:effectLst/>
        </p:spPr>
      </p:cxnSp>
      <p:sp>
        <p:nvSpPr>
          <p:cNvPr id="66" name="TextBox 65"/>
          <p:cNvSpPr txBox="1"/>
          <p:nvPr/>
        </p:nvSpPr>
        <p:spPr>
          <a:xfrm>
            <a:off x="7175901" y="5443669"/>
            <a:ext cx="14662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O &lt; E </a:t>
            </a:r>
            <a:r>
              <a:rPr lang="en-US" sz="1600" i="0" dirty="0" smtClean="0">
                <a:solidFill>
                  <a:srgbClr val="FF0000"/>
                </a:solidFill>
                <a:sym typeface="Wingdings" pitchFamily="2" charset="2"/>
              </a:rPr>
              <a:t></a:t>
            </a:r>
            <a:endParaRPr lang="en-US" sz="1600" i="0" dirty="0" smtClean="0">
              <a:solidFill>
                <a:srgbClr val="FF0000"/>
              </a:solidFill>
            </a:endParaRPr>
          </a:p>
          <a:p>
            <a:r>
              <a:rPr lang="en-US" sz="1600" dirty="0" smtClean="0">
                <a:solidFill>
                  <a:srgbClr val="FF0000"/>
                </a:solidFill>
              </a:rPr>
              <a:t>Decrease VT weights (to 0)</a:t>
            </a:r>
            <a:endParaRPr lang="en-US" sz="1600" dirty="0">
              <a:solidFill>
                <a:srgbClr val="FF0000"/>
              </a:solidFill>
            </a:endParaRPr>
          </a:p>
        </p:txBody>
      </p:sp>
      <p:cxnSp>
        <p:nvCxnSpPr>
          <p:cNvPr id="67" name="Curved Connector 66"/>
          <p:cNvCxnSpPr>
            <a:stCxn id="42" idx="3"/>
            <a:endCxn id="66" idx="3"/>
          </p:cNvCxnSpPr>
          <p:nvPr/>
        </p:nvCxnSpPr>
        <p:spPr bwMode="auto">
          <a:xfrm flipH="1">
            <a:off x="8642195" y="3236423"/>
            <a:ext cx="116043" cy="2622745"/>
          </a:xfrm>
          <a:prstGeom prst="curvedConnector3">
            <a:avLst>
              <a:gd name="adj1" fmla="val -196996"/>
            </a:avLst>
          </a:prstGeom>
          <a:solidFill>
            <a:schemeClr val="bg1"/>
          </a:solidFill>
          <a:ln w="6350" cap="flat" cmpd="sng" algn="ctr">
            <a:solidFill>
              <a:srgbClr val="FF0000"/>
            </a:solidFill>
            <a:prstDash val="solid"/>
            <a:round/>
            <a:headEnd type="none" w="med" len="med"/>
            <a:tailEnd type="stealth"/>
          </a:ln>
          <a:effectLst/>
        </p:spPr>
      </p:cxnSp>
      <p:cxnSp>
        <p:nvCxnSpPr>
          <p:cNvPr id="73" name="Curved Connector 72"/>
          <p:cNvCxnSpPr>
            <a:endCxn id="63" idx="1"/>
          </p:cNvCxnSpPr>
          <p:nvPr/>
        </p:nvCxnSpPr>
        <p:spPr bwMode="auto">
          <a:xfrm rot="5400000">
            <a:off x="5340567" y="4475311"/>
            <a:ext cx="1081432" cy="855285"/>
          </a:xfrm>
          <a:prstGeom prst="curvedConnector4">
            <a:avLst>
              <a:gd name="adj1" fmla="val 30789"/>
              <a:gd name="adj2" fmla="val 126728"/>
            </a:avLst>
          </a:prstGeom>
          <a:solidFill>
            <a:schemeClr val="bg1"/>
          </a:solidFill>
          <a:ln w="6350" cap="flat" cmpd="sng" algn="ctr">
            <a:solidFill>
              <a:srgbClr val="009900"/>
            </a:solidFill>
            <a:prstDash val="solid"/>
            <a:round/>
            <a:headEnd type="stealth" w="med" len="med"/>
            <a:tailEnd type="none"/>
          </a:ln>
          <a:effectLst/>
        </p:spPr>
      </p:cxnSp>
      <p:sp>
        <p:nvSpPr>
          <p:cNvPr id="64" name="TextBox 63"/>
          <p:cNvSpPr txBox="1"/>
          <p:nvPr/>
        </p:nvSpPr>
        <p:spPr>
          <a:xfrm>
            <a:off x="0" y="1238033"/>
            <a:ext cx="254830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Complete  Annotations</a:t>
            </a:r>
            <a:endParaRPr lang="en-US" sz="1600" dirty="0"/>
          </a:p>
        </p:txBody>
      </p:sp>
      <p:sp>
        <p:nvSpPr>
          <p:cNvPr id="68" name="TextBox 67"/>
          <p:cNvSpPr txBox="1"/>
          <p:nvPr/>
        </p:nvSpPr>
        <p:spPr>
          <a:xfrm>
            <a:off x="3612496" y="1238033"/>
            <a:ext cx="39708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Partial Annotations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354688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After 2</a:t>
            </a:r>
            <a:r>
              <a:rPr lang="en-US" baseline="30000" dirty="0" smtClean="0"/>
              <a:t>nd</a:t>
            </a:r>
            <a:r>
              <a:rPr lang="en-US" dirty="0" smtClean="0"/>
              <a:t> EM Run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43294" y="2323149"/>
            <a:ext cx="1222087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transcripts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 bwMode="auto">
          <a:xfrm>
            <a:off x="972325" y="2740752"/>
            <a:ext cx="382013" cy="324594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chemeClr val="tx1"/>
                </a:solidFill>
                <a:latin typeface="Arial" pitchFamily="34" charset="0"/>
              </a:rPr>
              <a:t>T</a:t>
            </a:r>
            <a:r>
              <a:rPr kumimoji="0" lang="en-US" sz="15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1</a:t>
            </a:r>
          </a:p>
        </p:txBody>
      </p:sp>
      <p:sp>
        <p:nvSpPr>
          <p:cNvPr id="8" name="Oval 7"/>
          <p:cNvSpPr/>
          <p:nvPr/>
        </p:nvSpPr>
        <p:spPr bwMode="auto">
          <a:xfrm>
            <a:off x="990011" y="3471211"/>
            <a:ext cx="382013" cy="324594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chemeClr val="tx1"/>
                </a:solidFill>
                <a:latin typeface="Arial" pitchFamily="34" charset="0"/>
              </a:rPr>
              <a:t>T</a:t>
            </a:r>
            <a:r>
              <a:rPr kumimoji="0" lang="en-US" sz="15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2</a:t>
            </a:r>
          </a:p>
        </p:txBody>
      </p:sp>
      <p:sp>
        <p:nvSpPr>
          <p:cNvPr id="9" name="Oval 8"/>
          <p:cNvSpPr/>
          <p:nvPr/>
        </p:nvSpPr>
        <p:spPr bwMode="auto">
          <a:xfrm>
            <a:off x="990011" y="4165146"/>
            <a:ext cx="382013" cy="324594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chemeClr val="tx1"/>
                </a:solidFill>
                <a:latin typeface="Arial" pitchFamily="34" charset="0"/>
              </a:rPr>
              <a:t>T</a:t>
            </a:r>
            <a:r>
              <a:rPr kumimoji="0" lang="en-US" sz="15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3</a:t>
            </a:r>
          </a:p>
        </p:txBody>
      </p:sp>
      <p:sp>
        <p:nvSpPr>
          <p:cNvPr id="10" name="Oval 9"/>
          <p:cNvSpPr/>
          <p:nvPr/>
        </p:nvSpPr>
        <p:spPr bwMode="auto">
          <a:xfrm>
            <a:off x="2271101" y="2250846"/>
            <a:ext cx="382013" cy="324594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chemeClr val="tx1"/>
                </a:solidFill>
                <a:latin typeface="Arial" pitchFamily="34" charset="0"/>
              </a:rPr>
              <a:t>E1</a:t>
            </a:r>
            <a:endParaRPr kumimoji="0" lang="en-US" sz="15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2271101" y="2911829"/>
            <a:ext cx="382013" cy="324594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chemeClr val="tx1"/>
                </a:solidFill>
                <a:latin typeface="Arial" pitchFamily="34" charset="0"/>
              </a:rPr>
              <a:t>E</a:t>
            </a:r>
            <a:r>
              <a:rPr kumimoji="0" lang="en-US" sz="15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2</a:t>
            </a:r>
          </a:p>
        </p:txBody>
      </p:sp>
      <p:sp>
        <p:nvSpPr>
          <p:cNvPr id="12" name="Oval 11"/>
          <p:cNvSpPr/>
          <p:nvPr/>
        </p:nvSpPr>
        <p:spPr bwMode="auto">
          <a:xfrm>
            <a:off x="2271101" y="4418564"/>
            <a:ext cx="382013" cy="324594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chemeClr val="tx1"/>
                </a:solidFill>
                <a:latin typeface="Arial" pitchFamily="34" charset="0"/>
              </a:rPr>
              <a:t>E</a:t>
            </a:r>
            <a:r>
              <a:rPr kumimoji="0" lang="en-US" sz="15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4</a:t>
            </a:r>
          </a:p>
        </p:txBody>
      </p:sp>
      <p:cxnSp>
        <p:nvCxnSpPr>
          <p:cNvPr id="13" name="Straight Connector 12"/>
          <p:cNvCxnSpPr>
            <a:stCxn id="7" idx="6"/>
            <a:endCxn id="10" idx="2"/>
          </p:cNvCxnSpPr>
          <p:nvPr/>
        </p:nvCxnSpPr>
        <p:spPr bwMode="auto">
          <a:xfrm flipV="1">
            <a:off x="1354338" y="2413143"/>
            <a:ext cx="916763" cy="489906"/>
          </a:xfrm>
          <a:prstGeom prst="line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Straight Connector 13"/>
          <p:cNvCxnSpPr>
            <a:stCxn id="7" idx="6"/>
            <a:endCxn id="10" idx="2"/>
          </p:cNvCxnSpPr>
          <p:nvPr/>
        </p:nvCxnSpPr>
        <p:spPr bwMode="auto">
          <a:xfrm flipV="1">
            <a:off x="1354338" y="2413143"/>
            <a:ext cx="916763" cy="489906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50800" dir="5400000" algn="ctr" rotWithShape="0">
              <a:schemeClr val="tx1"/>
            </a:outerShdw>
          </a:effectLst>
        </p:spPr>
      </p:cxnSp>
      <p:cxnSp>
        <p:nvCxnSpPr>
          <p:cNvPr id="15" name="Straight Connector 14"/>
          <p:cNvCxnSpPr>
            <a:stCxn id="7" idx="6"/>
            <a:endCxn id="11" idx="2"/>
          </p:cNvCxnSpPr>
          <p:nvPr/>
        </p:nvCxnSpPr>
        <p:spPr bwMode="auto">
          <a:xfrm>
            <a:off x="1354338" y="2903049"/>
            <a:ext cx="916763" cy="171077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50800" dir="5400000" algn="ctr" rotWithShape="0">
              <a:schemeClr val="tx1"/>
            </a:outerShdw>
          </a:effectLst>
        </p:spPr>
      </p:cxnSp>
      <p:cxnSp>
        <p:nvCxnSpPr>
          <p:cNvPr id="16" name="Straight Connector 15"/>
          <p:cNvCxnSpPr>
            <a:stCxn id="9" idx="6"/>
            <a:endCxn id="20" idx="2"/>
          </p:cNvCxnSpPr>
          <p:nvPr/>
        </p:nvCxnSpPr>
        <p:spPr bwMode="auto">
          <a:xfrm flipV="1">
            <a:off x="1372024" y="3810726"/>
            <a:ext cx="911777" cy="516717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50800" dir="5400000" algn="ctr" rotWithShape="0">
              <a:schemeClr val="tx1"/>
            </a:outerShdw>
          </a:effectLst>
        </p:spPr>
      </p:cxnSp>
      <p:cxnSp>
        <p:nvCxnSpPr>
          <p:cNvPr id="17" name="Straight Connector 16"/>
          <p:cNvCxnSpPr>
            <a:stCxn id="9" idx="6"/>
            <a:endCxn id="12" idx="2"/>
          </p:cNvCxnSpPr>
          <p:nvPr/>
        </p:nvCxnSpPr>
        <p:spPr bwMode="auto">
          <a:xfrm>
            <a:off x="1372024" y="4327443"/>
            <a:ext cx="899077" cy="253418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50800" dir="5400000" algn="ctr" rotWithShape="0">
              <a:schemeClr val="tx1"/>
            </a:outerShdw>
          </a:effectLst>
        </p:spPr>
      </p:cxnSp>
      <p:sp>
        <p:nvSpPr>
          <p:cNvPr id="18" name="TextBox 17"/>
          <p:cNvSpPr txBox="1"/>
          <p:nvPr/>
        </p:nvSpPr>
        <p:spPr>
          <a:xfrm>
            <a:off x="1786138" y="1786164"/>
            <a:ext cx="1118987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exons</a:t>
            </a:r>
            <a:endParaRPr lang="en-US" dirty="0"/>
          </a:p>
        </p:txBody>
      </p:sp>
      <p:cxnSp>
        <p:nvCxnSpPr>
          <p:cNvPr id="19" name="Straight Connector 18"/>
          <p:cNvCxnSpPr>
            <a:stCxn id="8" idx="6"/>
            <a:endCxn id="11" idx="2"/>
          </p:cNvCxnSpPr>
          <p:nvPr/>
        </p:nvCxnSpPr>
        <p:spPr bwMode="auto">
          <a:xfrm flipV="1">
            <a:off x="1372024" y="3074126"/>
            <a:ext cx="899077" cy="559382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50800" dir="5400000" algn="ctr" rotWithShape="0">
              <a:schemeClr val="tx1"/>
            </a:outerShdw>
          </a:effectLst>
        </p:spPr>
      </p:cxnSp>
      <p:sp>
        <p:nvSpPr>
          <p:cNvPr id="20" name="Oval 19"/>
          <p:cNvSpPr/>
          <p:nvPr/>
        </p:nvSpPr>
        <p:spPr bwMode="auto">
          <a:xfrm>
            <a:off x="2283801" y="3648429"/>
            <a:ext cx="382013" cy="324594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chemeClr val="tx1"/>
                </a:solidFill>
                <a:latin typeface="Arial" pitchFamily="34" charset="0"/>
              </a:rPr>
              <a:t>E</a:t>
            </a:r>
            <a:r>
              <a:rPr kumimoji="0" lang="en-US" sz="15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3</a:t>
            </a:r>
          </a:p>
        </p:txBody>
      </p:sp>
      <p:cxnSp>
        <p:nvCxnSpPr>
          <p:cNvPr id="21" name="Straight Connector 20"/>
          <p:cNvCxnSpPr>
            <a:stCxn id="8" idx="6"/>
            <a:endCxn id="20" idx="2"/>
          </p:cNvCxnSpPr>
          <p:nvPr/>
        </p:nvCxnSpPr>
        <p:spPr bwMode="auto">
          <a:xfrm>
            <a:off x="1372024" y="3633508"/>
            <a:ext cx="911777" cy="177218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50800" dir="5400000" algn="ctr" rotWithShape="0">
              <a:schemeClr val="tx1"/>
            </a:outerShdw>
          </a:effectLst>
        </p:spPr>
      </p:cxnSp>
      <p:cxnSp>
        <p:nvCxnSpPr>
          <p:cNvPr id="22" name="Straight Connector 21"/>
          <p:cNvCxnSpPr>
            <a:stCxn id="8" idx="6"/>
            <a:endCxn id="10" idx="2"/>
          </p:cNvCxnSpPr>
          <p:nvPr/>
        </p:nvCxnSpPr>
        <p:spPr bwMode="auto">
          <a:xfrm flipV="1">
            <a:off x="1372024" y="2413143"/>
            <a:ext cx="899077" cy="1220365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50800" dir="5400000" algn="ctr" rotWithShape="0">
              <a:schemeClr val="tx1"/>
            </a:outerShdw>
          </a:effectLst>
        </p:spPr>
      </p:cxnSp>
      <p:cxnSp>
        <p:nvCxnSpPr>
          <p:cNvPr id="23" name="Straight Connector 22"/>
          <p:cNvCxnSpPr>
            <a:stCxn id="8" idx="6"/>
            <a:endCxn id="12" idx="2"/>
          </p:cNvCxnSpPr>
          <p:nvPr/>
        </p:nvCxnSpPr>
        <p:spPr bwMode="auto">
          <a:xfrm>
            <a:off x="1372024" y="3633508"/>
            <a:ext cx="899077" cy="947353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50800" dir="5400000" algn="ctr" rotWithShape="0">
              <a:schemeClr val="tx1"/>
            </a:outerShdw>
          </a:effectLst>
        </p:spPr>
      </p:cxnSp>
      <p:sp>
        <p:nvSpPr>
          <p:cNvPr id="24" name="TextBox 23"/>
          <p:cNvSpPr txBox="1"/>
          <p:nvPr/>
        </p:nvSpPr>
        <p:spPr>
          <a:xfrm>
            <a:off x="5173160" y="2252275"/>
            <a:ext cx="1222087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transcripts</a:t>
            </a:r>
            <a:endParaRPr lang="en-US" dirty="0"/>
          </a:p>
        </p:txBody>
      </p:sp>
      <p:sp>
        <p:nvSpPr>
          <p:cNvPr id="25" name="Oval 24"/>
          <p:cNvSpPr/>
          <p:nvPr/>
        </p:nvSpPr>
        <p:spPr bwMode="auto">
          <a:xfrm>
            <a:off x="5495112" y="2646314"/>
            <a:ext cx="382013" cy="324594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chemeClr val="tx1"/>
                </a:solidFill>
                <a:latin typeface="Arial" pitchFamily="34" charset="0"/>
              </a:rPr>
              <a:t>T</a:t>
            </a:r>
            <a:r>
              <a:rPr kumimoji="0" lang="en-US" sz="15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1</a:t>
            </a:r>
          </a:p>
        </p:txBody>
      </p:sp>
      <p:sp>
        <p:nvSpPr>
          <p:cNvPr id="26" name="Oval 25"/>
          <p:cNvSpPr/>
          <p:nvPr/>
        </p:nvSpPr>
        <p:spPr bwMode="auto">
          <a:xfrm>
            <a:off x="5512798" y="3376773"/>
            <a:ext cx="382013" cy="324594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chemeClr val="tx1"/>
                </a:solidFill>
                <a:latin typeface="Arial" pitchFamily="34" charset="0"/>
              </a:rPr>
              <a:t>T</a:t>
            </a:r>
            <a:r>
              <a:rPr kumimoji="0" lang="en-US" sz="15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2</a:t>
            </a:r>
          </a:p>
        </p:txBody>
      </p:sp>
      <p:sp>
        <p:nvSpPr>
          <p:cNvPr id="27" name="Oval 26"/>
          <p:cNvSpPr/>
          <p:nvPr/>
        </p:nvSpPr>
        <p:spPr bwMode="auto">
          <a:xfrm>
            <a:off x="6793888" y="2156408"/>
            <a:ext cx="382013" cy="324594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chemeClr val="tx1"/>
                </a:solidFill>
                <a:latin typeface="Arial" pitchFamily="34" charset="0"/>
              </a:rPr>
              <a:t>E1</a:t>
            </a:r>
            <a:endParaRPr kumimoji="0" lang="en-US" sz="15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8" name="Oval 27"/>
          <p:cNvSpPr/>
          <p:nvPr/>
        </p:nvSpPr>
        <p:spPr bwMode="auto">
          <a:xfrm>
            <a:off x="6793888" y="2817391"/>
            <a:ext cx="382013" cy="324594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chemeClr val="tx1"/>
                </a:solidFill>
                <a:latin typeface="Arial" pitchFamily="34" charset="0"/>
              </a:rPr>
              <a:t>E</a:t>
            </a:r>
            <a:r>
              <a:rPr kumimoji="0" lang="en-US" sz="15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2</a:t>
            </a:r>
          </a:p>
        </p:txBody>
      </p:sp>
      <p:sp>
        <p:nvSpPr>
          <p:cNvPr id="29" name="Oval 28"/>
          <p:cNvSpPr/>
          <p:nvPr/>
        </p:nvSpPr>
        <p:spPr bwMode="auto">
          <a:xfrm>
            <a:off x="6793888" y="4324126"/>
            <a:ext cx="382013" cy="324594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chemeClr val="tx1"/>
                </a:solidFill>
                <a:latin typeface="Arial" pitchFamily="34" charset="0"/>
              </a:rPr>
              <a:t>E</a:t>
            </a:r>
            <a:r>
              <a:rPr kumimoji="0" lang="en-US" sz="15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4</a:t>
            </a:r>
          </a:p>
        </p:txBody>
      </p:sp>
      <p:cxnSp>
        <p:nvCxnSpPr>
          <p:cNvPr id="30" name="Straight Connector 29"/>
          <p:cNvCxnSpPr>
            <a:stCxn id="25" idx="6"/>
            <a:endCxn id="27" idx="2"/>
          </p:cNvCxnSpPr>
          <p:nvPr/>
        </p:nvCxnSpPr>
        <p:spPr bwMode="auto">
          <a:xfrm flipV="1">
            <a:off x="5877125" y="2318705"/>
            <a:ext cx="916763" cy="489906"/>
          </a:xfrm>
          <a:prstGeom prst="line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1" name="Straight Connector 30"/>
          <p:cNvCxnSpPr>
            <a:stCxn id="25" idx="6"/>
            <a:endCxn id="27" idx="2"/>
          </p:cNvCxnSpPr>
          <p:nvPr/>
        </p:nvCxnSpPr>
        <p:spPr bwMode="auto">
          <a:xfrm flipV="1">
            <a:off x="5877125" y="2318705"/>
            <a:ext cx="916763" cy="489906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50800" dir="5400000" algn="ctr" rotWithShape="0">
              <a:schemeClr val="tx1"/>
            </a:outerShdw>
          </a:effectLst>
        </p:spPr>
      </p:cxnSp>
      <p:cxnSp>
        <p:nvCxnSpPr>
          <p:cNvPr id="32" name="Straight Connector 31"/>
          <p:cNvCxnSpPr>
            <a:stCxn id="25" idx="6"/>
            <a:endCxn id="28" idx="2"/>
          </p:cNvCxnSpPr>
          <p:nvPr/>
        </p:nvCxnSpPr>
        <p:spPr bwMode="auto">
          <a:xfrm>
            <a:off x="5877125" y="2808611"/>
            <a:ext cx="916763" cy="171077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50800" dir="5400000" algn="ctr" rotWithShape="0">
              <a:schemeClr val="tx1"/>
            </a:outerShdw>
          </a:effectLst>
        </p:spPr>
      </p:cxnSp>
      <p:sp>
        <p:nvSpPr>
          <p:cNvPr id="33" name="TextBox 32"/>
          <p:cNvSpPr txBox="1"/>
          <p:nvPr/>
        </p:nvSpPr>
        <p:spPr>
          <a:xfrm>
            <a:off x="6308925" y="1691726"/>
            <a:ext cx="1118987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exons</a:t>
            </a:r>
            <a:endParaRPr lang="en-US" dirty="0"/>
          </a:p>
        </p:txBody>
      </p:sp>
      <p:cxnSp>
        <p:nvCxnSpPr>
          <p:cNvPr id="34" name="Straight Connector 33"/>
          <p:cNvCxnSpPr>
            <a:stCxn id="26" idx="6"/>
            <a:endCxn id="28" idx="2"/>
          </p:cNvCxnSpPr>
          <p:nvPr/>
        </p:nvCxnSpPr>
        <p:spPr bwMode="auto">
          <a:xfrm flipV="1">
            <a:off x="5894811" y="2979688"/>
            <a:ext cx="899077" cy="559382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50800" dir="5400000" algn="ctr" rotWithShape="0">
              <a:schemeClr val="tx1"/>
            </a:outerShdw>
          </a:effectLst>
        </p:spPr>
      </p:cxnSp>
      <p:sp>
        <p:nvSpPr>
          <p:cNvPr id="35" name="Oval 34"/>
          <p:cNvSpPr/>
          <p:nvPr/>
        </p:nvSpPr>
        <p:spPr bwMode="auto">
          <a:xfrm>
            <a:off x="6806588" y="3553991"/>
            <a:ext cx="382013" cy="324594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chemeClr val="tx1"/>
                </a:solidFill>
                <a:latin typeface="Arial" pitchFamily="34" charset="0"/>
              </a:rPr>
              <a:t>E</a:t>
            </a:r>
            <a:r>
              <a:rPr kumimoji="0" lang="en-US" sz="15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3</a:t>
            </a:r>
          </a:p>
        </p:txBody>
      </p:sp>
      <p:cxnSp>
        <p:nvCxnSpPr>
          <p:cNvPr id="36" name="Straight Connector 35"/>
          <p:cNvCxnSpPr>
            <a:stCxn id="26" idx="6"/>
            <a:endCxn id="35" idx="2"/>
          </p:cNvCxnSpPr>
          <p:nvPr/>
        </p:nvCxnSpPr>
        <p:spPr bwMode="auto">
          <a:xfrm>
            <a:off x="5894811" y="3539070"/>
            <a:ext cx="911777" cy="177218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50800" dir="5400000" algn="ctr" rotWithShape="0">
              <a:schemeClr val="tx1"/>
            </a:outerShdw>
          </a:effectLst>
        </p:spPr>
      </p:cxnSp>
      <p:cxnSp>
        <p:nvCxnSpPr>
          <p:cNvPr id="37" name="Straight Connector 36"/>
          <p:cNvCxnSpPr>
            <a:stCxn id="26" idx="6"/>
            <a:endCxn id="27" idx="2"/>
          </p:cNvCxnSpPr>
          <p:nvPr/>
        </p:nvCxnSpPr>
        <p:spPr bwMode="auto">
          <a:xfrm flipV="1">
            <a:off x="5894811" y="2318705"/>
            <a:ext cx="899077" cy="1220365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50800" dir="5400000" algn="ctr" rotWithShape="0">
              <a:schemeClr val="tx1"/>
            </a:outerShdw>
          </a:effectLst>
        </p:spPr>
      </p:cxnSp>
      <p:cxnSp>
        <p:nvCxnSpPr>
          <p:cNvPr id="38" name="Straight Connector 37"/>
          <p:cNvCxnSpPr>
            <a:stCxn id="26" idx="6"/>
            <a:endCxn id="29" idx="2"/>
          </p:cNvCxnSpPr>
          <p:nvPr/>
        </p:nvCxnSpPr>
        <p:spPr bwMode="auto">
          <a:xfrm>
            <a:off x="5894811" y="3539070"/>
            <a:ext cx="899077" cy="947353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50800" dir="5400000" algn="ctr" rotWithShape="0">
              <a:schemeClr val="tx1"/>
            </a:outerShdw>
          </a:effectLst>
        </p:spPr>
      </p:cxnSp>
      <p:graphicFrame>
        <p:nvGraphicFramePr>
          <p:cNvPr id="41" name="Table 40"/>
          <p:cNvGraphicFramePr>
            <a:graphicFrameLocks noGrp="1"/>
          </p:cNvGraphicFramePr>
          <p:nvPr/>
        </p:nvGraphicFramePr>
        <p:xfrm>
          <a:off x="2905125" y="1648943"/>
          <a:ext cx="1288052" cy="315953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644026"/>
                <a:gridCol w="644026"/>
              </a:tblGrid>
              <a:tr h="619645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/>
                </a:tc>
              </a:tr>
              <a:tr h="619645">
                <a:tc>
                  <a:txBody>
                    <a:bodyPr/>
                    <a:lstStyle/>
                    <a:p>
                      <a:r>
                        <a:rPr lang="en-US" dirty="0" smtClean="0"/>
                        <a:t>.25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.25</a:t>
                      </a:r>
                      <a:endParaRPr lang="en-US" dirty="0"/>
                    </a:p>
                  </a:txBody>
                  <a:tcPr/>
                </a:tc>
              </a:tr>
              <a:tr h="6196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.25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.25</a:t>
                      </a:r>
                    </a:p>
                  </a:txBody>
                  <a:tcPr/>
                </a:tc>
              </a:tr>
              <a:tr h="6196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.25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.25</a:t>
                      </a:r>
                    </a:p>
                  </a:txBody>
                  <a:tcPr/>
                </a:tc>
              </a:tr>
              <a:tr h="6196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.25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.25</a:t>
                      </a: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2" name="Table 41"/>
          <p:cNvGraphicFramePr>
            <a:graphicFrameLocks noGrp="1"/>
          </p:cNvGraphicFramePr>
          <p:nvPr/>
        </p:nvGraphicFramePr>
        <p:xfrm>
          <a:off x="7427912" y="1656658"/>
          <a:ext cx="1330326" cy="315953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665163"/>
                <a:gridCol w="665163"/>
              </a:tblGrid>
              <a:tr h="619645">
                <a:tc>
                  <a:txBody>
                    <a:bodyPr/>
                    <a:lstStyle/>
                    <a:p>
                      <a:r>
                        <a:rPr lang="en-US" dirty="0" smtClean="0"/>
                        <a:t>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/>
                </a:tc>
              </a:tr>
              <a:tr h="619645">
                <a:tc>
                  <a:txBody>
                    <a:bodyPr/>
                    <a:lstStyle/>
                    <a:p>
                      <a:r>
                        <a:rPr lang="en-US" dirty="0" smtClean="0"/>
                        <a:t>.25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.3</a:t>
                      </a:r>
                    </a:p>
                  </a:txBody>
                  <a:tcPr/>
                </a:tc>
              </a:tr>
              <a:tr h="6196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.25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.3</a:t>
                      </a:r>
                    </a:p>
                  </a:txBody>
                  <a:tcPr/>
                </a:tc>
              </a:tr>
              <a:tr h="6196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.25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.15</a:t>
                      </a:r>
                    </a:p>
                  </a:txBody>
                  <a:tcPr/>
                </a:tc>
              </a:tr>
              <a:tr h="6196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.25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.15</a:t>
                      </a: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3" name="Table 4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966573"/>
              </p:ext>
            </p:extLst>
          </p:nvPr>
        </p:nvGraphicFramePr>
        <p:xfrm>
          <a:off x="110660" y="2221491"/>
          <a:ext cx="681324" cy="29995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681324"/>
              </a:tblGrid>
              <a:tr h="599912">
                <a:tc>
                  <a:txBody>
                    <a:bodyPr/>
                    <a:lstStyle/>
                    <a:p>
                      <a:r>
                        <a:rPr lang="en-US" dirty="0" smtClean="0"/>
                        <a:t>ML</a:t>
                      </a:r>
                      <a:endParaRPr lang="en-US" dirty="0"/>
                    </a:p>
                  </a:txBody>
                  <a:tcPr/>
                </a:tc>
              </a:tr>
              <a:tr h="599912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.25</a:t>
                      </a:r>
                      <a:endParaRPr lang="en-US" sz="1800" dirty="0"/>
                    </a:p>
                  </a:txBody>
                  <a:tcPr/>
                </a:tc>
              </a:tr>
              <a:tr h="59991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.5</a:t>
                      </a:r>
                      <a:endParaRPr lang="en-US" dirty="0"/>
                    </a:p>
                  </a:txBody>
                  <a:tcPr/>
                </a:tc>
              </a:tr>
              <a:tr h="59991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.25</a:t>
                      </a:r>
                      <a:endParaRPr lang="en-US" dirty="0"/>
                    </a:p>
                  </a:txBody>
                  <a:tcPr/>
                </a:tc>
              </a:tr>
              <a:tr h="599912"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>
                          <a:solidFill>
                            <a:srgbClr val="0070C0"/>
                          </a:solidFill>
                        </a:rPr>
                        <a:t>0</a:t>
                      </a:r>
                      <a:endParaRPr lang="en-US" baseline="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4" name="Table 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4910267"/>
              </p:ext>
            </p:extLst>
          </p:nvPr>
        </p:nvGraphicFramePr>
        <p:xfrm>
          <a:off x="4583277" y="2057445"/>
          <a:ext cx="681324" cy="239964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681324"/>
              </a:tblGrid>
              <a:tr h="599912">
                <a:tc>
                  <a:txBody>
                    <a:bodyPr/>
                    <a:lstStyle/>
                    <a:p>
                      <a:r>
                        <a:rPr lang="en-US" dirty="0" smtClean="0"/>
                        <a:t>ML</a:t>
                      </a:r>
                      <a:endParaRPr lang="en-US" dirty="0"/>
                    </a:p>
                  </a:txBody>
                  <a:tcPr/>
                </a:tc>
              </a:tr>
              <a:tr h="599912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.32</a:t>
                      </a:r>
                      <a:endParaRPr lang="en-US" sz="1800" dirty="0"/>
                    </a:p>
                  </a:txBody>
                  <a:tcPr/>
                </a:tc>
              </a:tr>
              <a:tr h="599912">
                <a:tc>
                  <a:txBody>
                    <a:bodyPr/>
                    <a:lstStyle/>
                    <a:p>
                      <a:r>
                        <a:rPr lang="en-US" dirty="0" smtClean="0"/>
                        <a:t>.65</a:t>
                      </a:r>
                      <a:endParaRPr lang="en-US" dirty="0"/>
                    </a:p>
                  </a:txBody>
                  <a:tcPr/>
                </a:tc>
              </a:tr>
              <a:tr h="599912">
                <a:tc>
                  <a:txBody>
                    <a:bodyPr/>
                    <a:lstStyle/>
                    <a:p>
                      <a:r>
                        <a:rPr lang="en-US" baseline="0" dirty="0" smtClean="0">
                          <a:solidFill>
                            <a:srgbClr val="009900"/>
                          </a:solidFill>
                        </a:rPr>
                        <a:t>.03</a:t>
                      </a:r>
                      <a:endParaRPr lang="en-US" baseline="0" dirty="0">
                        <a:solidFill>
                          <a:srgbClr val="0099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5" name="Oval 44"/>
          <p:cNvSpPr/>
          <p:nvPr/>
        </p:nvSpPr>
        <p:spPr bwMode="auto">
          <a:xfrm>
            <a:off x="1047382" y="4865873"/>
            <a:ext cx="382013" cy="324594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chemeClr val="tx1"/>
                </a:solidFill>
                <a:latin typeface="Arial" pitchFamily="34" charset="0"/>
              </a:rPr>
              <a:t>VT</a:t>
            </a:r>
            <a:endParaRPr kumimoji="0" lang="en-US" sz="15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6" name="Oval 45"/>
          <p:cNvSpPr/>
          <p:nvPr/>
        </p:nvSpPr>
        <p:spPr bwMode="auto">
          <a:xfrm>
            <a:off x="5546407" y="4075756"/>
            <a:ext cx="382013" cy="324594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chemeClr val="tx1"/>
                </a:solidFill>
                <a:latin typeface="Arial" pitchFamily="34" charset="0"/>
              </a:rPr>
              <a:t>VT</a:t>
            </a:r>
            <a:endParaRPr kumimoji="0" lang="en-US" sz="15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49" name="Straight Connector 48"/>
          <p:cNvCxnSpPr>
            <a:stCxn id="45" idx="6"/>
            <a:endCxn id="10" idx="2"/>
          </p:cNvCxnSpPr>
          <p:nvPr/>
        </p:nvCxnSpPr>
        <p:spPr bwMode="auto">
          <a:xfrm flipV="1">
            <a:off x="1429395" y="2413143"/>
            <a:ext cx="841706" cy="2615027"/>
          </a:xfrm>
          <a:prstGeom prst="line">
            <a:avLst/>
          </a:prstGeom>
          <a:ln>
            <a:prstDash val="sysDash"/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2" name="Straight Connector 51"/>
          <p:cNvCxnSpPr>
            <a:stCxn id="45" idx="6"/>
            <a:endCxn id="11" idx="2"/>
          </p:cNvCxnSpPr>
          <p:nvPr/>
        </p:nvCxnSpPr>
        <p:spPr bwMode="auto">
          <a:xfrm flipV="1">
            <a:off x="1429395" y="3074126"/>
            <a:ext cx="841706" cy="1954044"/>
          </a:xfrm>
          <a:prstGeom prst="line">
            <a:avLst/>
          </a:prstGeom>
          <a:ln>
            <a:prstDash val="sysDash"/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stCxn id="45" idx="6"/>
            <a:endCxn id="20" idx="2"/>
          </p:cNvCxnSpPr>
          <p:nvPr/>
        </p:nvCxnSpPr>
        <p:spPr bwMode="auto">
          <a:xfrm flipV="1">
            <a:off x="1429395" y="3810726"/>
            <a:ext cx="854406" cy="1217444"/>
          </a:xfrm>
          <a:prstGeom prst="line">
            <a:avLst/>
          </a:prstGeom>
          <a:ln>
            <a:prstDash val="sysDash"/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8" name="Straight Connector 57"/>
          <p:cNvCxnSpPr>
            <a:stCxn id="45" idx="6"/>
            <a:endCxn id="12" idx="2"/>
          </p:cNvCxnSpPr>
          <p:nvPr/>
        </p:nvCxnSpPr>
        <p:spPr bwMode="auto">
          <a:xfrm flipV="1">
            <a:off x="1429395" y="4580861"/>
            <a:ext cx="841706" cy="447309"/>
          </a:xfrm>
          <a:prstGeom prst="line">
            <a:avLst/>
          </a:prstGeom>
          <a:ln>
            <a:prstDash val="sysDash"/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 bwMode="auto">
          <a:xfrm flipV="1">
            <a:off x="5928420" y="2304191"/>
            <a:ext cx="865468" cy="1919348"/>
          </a:xfrm>
          <a:prstGeom prst="line">
            <a:avLst/>
          </a:prstGeom>
          <a:ln w="25400">
            <a:prstDash val="sysDash"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 bwMode="auto">
          <a:xfrm flipV="1">
            <a:off x="5928420" y="2979688"/>
            <a:ext cx="865468" cy="1258365"/>
          </a:xfrm>
          <a:prstGeom prst="line">
            <a:avLst/>
          </a:prstGeom>
          <a:ln w="25400">
            <a:prstDash val="sysDash"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9" name="Straight Connector 68"/>
          <p:cNvCxnSpPr>
            <a:stCxn id="46" idx="6"/>
            <a:endCxn id="35" idx="2"/>
          </p:cNvCxnSpPr>
          <p:nvPr/>
        </p:nvCxnSpPr>
        <p:spPr bwMode="auto">
          <a:xfrm flipV="1">
            <a:off x="5928420" y="3716288"/>
            <a:ext cx="878168" cy="521765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4" name="Straight Connector 73"/>
          <p:cNvCxnSpPr>
            <a:stCxn id="46" idx="6"/>
            <a:endCxn id="29" idx="2"/>
          </p:cNvCxnSpPr>
          <p:nvPr/>
        </p:nvCxnSpPr>
        <p:spPr bwMode="auto">
          <a:xfrm>
            <a:off x="5928420" y="4238053"/>
            <a:ext cx="865468" cy="24837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69029" y="6426200"/>
            <a:ext cx="4470400" cy="476250"/>
          </a:xfrm>
        </p:spPr>
        <p:txBody>
          <a:bodyPr/>
          <a:lstStyle/>
          <a:p>
            <a:r>
              <a:rPr lang="de-DE" dirty="0" smtClean="0"/>
              <a:t>CAME 2011, Atlanta, GA</a:t>
            </a:r>
            <a:endParaRPr lang="en-US" dirty="0"/>
          </a:p>
        </p:txBody>
      </p:sp>
      <p:sp>
        <p:nvSpPr>
          <p:cNvPr id="59" name="TextBox 58"/>
          <p:cNvSpPr txBox="1"/>
          <p:nvPr/>
        </p:nvSpPr>
        <p:spPr>
          <a:xfrm>
            <a:off x="1193420" y="5151021"/>
            <a:ext cx="22634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0070C0"/>
                </a:solidFill>
              </a:rPr>
              <a:t>VT frequency stays 0</a:t>
            </a:r>
            <a:endParaRPr lang="en-US" sz="1600" dirty="0">
              <a:solidFill>
                <a:srgbClr val="0070C0"/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5173160" y="5186567"/>
            <a:ext cx="25992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009900"/>
                </a:solidFill>
              </a:rPr>
              <a:t>VT frequency increases!</a:t>
            </a:r>
          </a:p>
          <a:p>
            <a:r>
              <a:rPr lang="en-US" sz="1600" i="0" dirty="0" smtClean="0">
                <a:solidFill>
                  <a:srgbClr val="009900"/>
                </a:solidFill>
              </a:rPr>
              <a:t>Deviation of expected from observed decreases!</a:t>
            </a:r>
          </a:p>
        </p:txBody>
      </p:sp>
      <p:cxnSp>
        <p:nvCxnSpPr>
          <p:cNvPr id="61" name="Curved Connector 60"/>
          <p:cNvCxnSpPr>
            <a:endCxn id="59" idx="1"/>
          </p:cNvCxnSpPr>
          <p:nvPr/>
        </p:nvCxnSpPr>
        <p:spPr bwMode="auto">
          <a:xfrm>
            <a:off x="546410" y="4865875"/>
            <a:ext cx="647010" cy="454423"/>
          </a:xfrm>
          <a:prstGeom prst="curvedConnector3">
            <a:avLst>
              <a:gd name="adj1" fmla="val 50000"/>
            </a:avLst>
          </a:prstGeom>
          <a:solidFill>
            <a:schemeClr val="bg1"/>
          </a:solidFill>
          <a:ln w="6350" cap="flat" cmpd="sng" algn="ctr">
            <a:solidFill>
              <a:srgbClr val="0070C0"/>
            </a:solidFill>
            <a:prstDash val="solid"/>
            <a:round/>
            <a:headEnd type="stealth" w="med" len="med"/>
            <a:tailEnd type="none"/>
          </a:ln>
          <a:effectLst/>
        </p:spPr>
      </p:cxnSp>
      <p:cxnSp>
        <p:nvCxnSpPr>
          <p:cNvPr id="63" name="Curved Connector 62"/>
          <p:cNvCxnSpPr>
            <a:endCxn id="60" idx="1"/>
          </p:cNvCxnSpPr>
          <p:nvPr/>
        </p:nvCxnSpPr>
        <p:spPr bwMode="auto">
          <a:xfrm rot="16200000" flipH="1">
            <a:off x="4359283" y="4788189"/>
            <a:ext cx="1378532" cy="249222"/>
          </a:xfrm>
          <a:prstGeom prst="curvedConnector2">
            <a:avLst/>
          </a:prstGeom>
          <a:solidFill>
            <a:schemeClr val="bg1"/>
          </a:solidFill>
          <a:ln w="6350" cap="flat" cmpd="sng" algn="ctr">
            <a:solidFill>
              <a:srgbClr val="009900"/>
            </a:solidFill>
            <a:prstDash val="solid"/>
            <a:round/>
            <a:headEnd type="stealth" w="med" len="med"/>
            <a:tailEnd type="none"/>
          </a:ln>
          <a:effectLst/>
        </p:spPr>
      </p:cxnSp>
      <p:cxnSp>
        <p:nvCxnSpPr>
          <p:cNvPr id="70" name="Curved Connector 69"/>
          <p:cNvCxnSpPr>
            <a:stCxn id="42" idx="2"/>
            <a:endCxn id="60" idx="3"/>
          </p:cNvCxnSpPr>
          <p:nvPr/>
        </p:nvCxnSpPr>
        <p:spPr bwMode="auto">
          <a:xfrm rot="5400000">
            <a:off x="7539799" y="5048790"/>
            <a:ext cx="785878" cy="320675"/>
          </a:xfrm>
          <a:prstGeom prst="curvedConnector2">
            <a:avLst/>
          </a:prstGeom>
          <a:solidFill>
            <a:schemeClr val="bg1"/>
          </a:solidFill>
          <a:ln w="6350" cap="flat" cmpd="sng" algn="ctr">
            <a:solidFill>
              <a:srgbClr val="009900"/>
            </a:solidFill>
            <a:prstDash val="solid"/>
            <a:round/>
            <a:headEnd type="stealth" w="med" len="med"/>
            <a:tailEnd type="none"/>
          </a:ln>
          <a:effectLst/>
        </p:spPr>
      </p:cxnSp>
      <p:sp>
        <p:nvSpPr>
          <p:cNvPr id="64" name="TextBox 63"/>
          <p:cNvSpPr txBox="1"/>
          <p:nvPr/>
        </p:nvSpPr>
        <p:spPr>
          <a:xfrm>
            <a:off x="0" y="1238033"/>
            <a:ext cx="254830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Complete  Annotations</a:t>
            </a:r>
            <a:endParaRPr lang="en-US" sz="1600" dirty="0"/>
          </a:p>
        </p:txBody>
      </p:sp>
      <p:sp>
        <p:nvSpPr>
          <p:cNvPr id="67" name="TextBox 66"/>
          <p:cNvSpPr txBox="1"/>
          <p:nvPr/>
        </p:nvSpPr>
        <p:spPr>
          <a:xfrm>
            <a:off x="3612496" y="1238033"/>
            <a:ext cx="39708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Partial Annotations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TextBox 53"/>
          <p:cNvSpPr txBox="1"/>
          <p:nvPr/>
        </p:nvSpPr>
        <p:spPr>
          <a:xfrm>
            <a:off x="743294" y="2323149"/>
            <a:ext cx="1222087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transcripts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After the Last EM Run 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 bwMode="auto">
          <a:xfrm>
            <a:off x="972325" y="2740752"/>
            <a:ext cx="382013" cy="324594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chemeClr val="tx1"/>
                </a:solidFill>
                <a:latin typeface="Arial" pitchFamily="34" charset="0"/>
              </a:rPr>
              <a:t>T</a:t>
            </a:r>
            <a:r>
              <a:rPr kumimoji="0" lang="en-US" sz="15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1</a:t>
            </a:r>
          </a:p>
        </p:txBody>
      </p:sp>
      <p:sp>
        <p:nvSpPr>
          <p:cNvPr id="9" name="Oval 8"/>
          <p:cNvSpPr/>
          <p:nvPr/>
        </p:nvSpPr>
        <p:spPr bwMode="auto">
          <a:xfrm>
            <a:off x="990011" y="3471211"/>
            <a:ext cx="382013" cy="324594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chemeClr val="tx1"/>
                </a:solidFill>
                <a:latin typeface="Arial" pitchFamily="34" charset="0"/>
              </a:rPr>
              <a:t>T</a:t>
            </a:r>
            <a:r>
              <a:rPr kumimoji="0" lang="en-US" sz="15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2</a:t>
            </a:r>
          </a:p>
        </p:txBody>
      </p:sp>
      <p:sp>
        <p:nvSpPr>
          <p:cNvPr id="10" name="Oval 9"/>
          <p:cNvSpPr/>
          <p:nvPr/>
        </p:nvSpPr>
        <p:spPr bwMode="auto">
          <a:xfrm>
            <a:off x="990011" y="4165146"/>
            <a:ext cx="382013" cy="324594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chemeClr val="tx1"/>
                </a:solidFill>
                <a:latin typeface="Arial" pitchFamily="34" charset="0"/>
              </a:rPr>
              <a:t>T</a:t>
            </a:r>
            <a:r>
              <a:rPr kumimoji="0" lang="en-US" sz="15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3</a:t>
            </a:r>
          </a:p>
        </p:txBody>
      </p:sp>
      <p:sp>
        <p:nvSpPr>
          <p:cNvPr id="11" name="Oval 10"/>
          <p:cNvSpPr/>
          <p:nvPr/>
        </p:nvSpPr>
        <p:spPr bwMode="auto">
          <a:xfrm>
            <a:off x="2271101" y="2250846"/>
            <a:ext cx="382013" cy="324594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chemeClr val="tx1"/>
                </a:solidFill>
                <a:latin typeface="Arial" pitchFamily="34" charset="0"/>
              </a:rPr>
              <a:t>E1</a:t>
            </a:r>
            <a:endParaRPr kumimoji="0" lang="en-US" sz="15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2" name="Oval 11"/>
          <p:cNvSpPr/>
          <p:nvPr/>
        </p:nvSpPr>
        <p:spPr bwMode="auto">
          <a:xfrm>
            <a:off x="2271101" y="2911829"/>
            <a:ext cx="382013" cy="324594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chemeClr val="tx1"/>
                </a:solidFill>
                <a:latin typeface="Arial" pitchFamily="34" charset="0"/>
              </a:rPr>
              <a:t>E</a:t>
            </a:r>
            <a:r>
              <a:rPr kumimoji="0" lang="en-US" sz="15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2</a:t>
            </a:r>
          </a:p>
        </p:txBody>
      </p:sp>
      <p:sp>
        <p:nvSpPr>
          <p:cNvPr id="13" name="Oval 12"/>
          <p:cNvSpPr/>
          <p:nvPr/>
        </p:nvSpPr>
        <p:spPr bwMode="auto">
          <a:xfrm>
            <a:off x="2271101" y="4418564"/>
            <a:ext cx="382013" cy="324594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chemeClr val="tx1"/>
                </a:solidFill>
                <a:latin typeface="Arial" pitchFamily="34" charset="0"/>
              </a:rPr>
              <a:t>E</a:t>
            </a:r>
            <a:r>
              <a:rPr kumimoji="0" lang="en-US" sz="15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4</a:t>
            </a:r>
          </a:p>
        </p:txBody>
      </p:sp>
      <p:cxnSp>
        <p:nvCxnSpPr>
          <p:cNvPr id="14" name="Straight Connector 13"/>
          <p:cNvCxnSpPr>
            <a:stCxn id="8" idx="6"/>
            <a:endCxn id="11" idx="2"/>
          </p:cNvCxnSpPr>
          <p:nvPr/>
        </p:nvCxnSpPr>
        <p:spPr bwMode="auto">
          <a:xfrm flipV="1">
            <a:off x="1354338" y="2413143"/>
            <a:ext cx="916763" cy="489906"/>
          </a:xfrm>
          <a:prstGeom prst="line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Straight Connector 14"/>
          <p:cNvCxnSpPr>
            <a:stCxn id="8" idx="6"/>
            <a:endCxn id="11" idx="2"/>
          </p:cNvCxnSpPr>
          <p:nvPr/>
        </p:nvCxnSpPr>
        <p:spPr bwMode="auto">
          <a:xfrm flipV="1">
            <a:off x="1354338" y="2413143"/>
            <a:ext cx="916763" cy="489906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50800" dir="5400000" algn="ctr" rotWithShape="0">
              <a:schemeClr val="tx1"/>
            </a:outerShdw>
          </a:effectLst>
        </p:spPr>
      </p:cxnSp>
      <p:cxnSp>
        <p:nvCxnSpPr>
          <p:cNvPr id="16" name="Straight Connector 15"/>
          <p:cNvCxnSpPr>
            <a:stCxn id="8" idx="6"/>
            <a:endCxn id="12" idx="2"/>
          </p:cNvCxnSpPr>
          <p:nvPr/>
        </p:nvCxnSpPr>
        <p:spPr bwMode="auto">
          <a:xfrm>
            <a:off x="1354338" y="2903049"/>
            <a:ext cx="916763" cy="171077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50800" dir="5400000" algn="ctr" rotWithShape="0">
              <a:schemeClr val="tx1"/>
            </a:outerShdw>
          </a:effectLst>
        </p:spPr>
      </p:cxnSp>
      <p:cxnSp>
        <p:nvCxnSpPr>
          <p:cNvPr id="17" name="Straight Connector 16"/>
          <p:cNvCxnSpPr>
            <a:stCxn id="10" idx="6"/>
            <a:endCxn id="21" idx="2"/>
          </p:cNvCxnSpPr>
          <p:nvPr/>
        </p:nvCxnSpPr>
        <p:spPr bwMode="auto">
          <a:xfrm flipV="1">
            <a:off x="1372024" y="3810726"/>
            <a:ext cx="911777" cy="516717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50800" dir="5400000" algn="ctr" rotWithShape="0">
              <a:schemeClr val="tx1"/>
            </a:outerShdw>
          </a:effectLst>
        </p:spPr>
      </p:cxnSp>
      <p:cxnSp>
        <p:nvCxnSpPr>
          <p:cNvPr id="18" name="Straight Connector 17"/>
          <p:cNvCxnSpPr>
            <a:stCxn id="10" idx="6"/>
            <a:endCxn id="13" idx="2"/>
          </p:cNvCxnSpPr>
          <p:nvPr/>
        </p:nvCxnSpPr>
        <p:spPr bwMode="auto">
          <a:xfrm>
            <a:off x="1372024" y="4327443"/>
            <a:ext cx="899077" cy="253418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50800" dir="5400000" algn="ctr" rotWithShape="0">
              <a:schemeClr val="tx1"/>
            </a:outerShdw>
          </a:effectLst>
        </p:spPr>
      </p:cxnSp>
      <p:sp>
        <p:nvSpPr>
          <p:cNvPr id="19" name="TextBox 18"/>
          <p:cNvSpPr txBox="1"/>
          <p:nvPr/>
        </p:nvSpPr>
        <p:spPr>
          <a:xfrm>
            <a:off x="1786138" y="1786164"/>
            <a:ext cx="1118987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reads</a:t>
            </a:r>
            <a:endParaRPr lang="en-US" dirty="0"/>
          </a:p>
        </p:txBody>
      </p:sp>
      <p:cxnSp>
        <p:nvCxnSpPr>
          <p:cNvPr id="20" name="Straight Connector 19"/>
          <p:cNvCxnSpPr>
            <a:stCxn id="9" idx="6"/>
            <a:endCxn id="12" idx="2"/>
          </p:cNvCxnSpPr>
          <p:nvPr/>
        </p:nvCxnSpPr>
        <p:spPr bwMode="auto">
          <a:xfrm flipV="1">
            <a:off x="1372024" y="3074126"/>
            <a:ext cx="899077" cy="559382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50800" dir="5400000" algn="ctr" rotWithShape="0">
              <a:schemeClr val="tx1"/>
            </a:outerShdw>
          </a:effectLst>
        </p:spPr>
      </p:cxnSp>
      <p:sp>
        <p:nvSpPr>
          <p:cNvPr id="21" name="Oval 20"/>
          <p:cNvSpPr/>
          <p:nvPr/>
        </p:nvSpPr>
        <p:spPr bwMode="auto">
          <a:xfrm>
            <a:off x="2283801" y="3648429"/>
            <a:ext cx="382013" cy="324594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chemeClr val="tx1"/>
                </a:solidFill>
                <a:latin typeface="Arial" pitchFamily="34" charset="0"/>
              </a:rPr>
              <a:t>E</a:t>
            </a:r>
            <a:r>
              <a:rPr kumimoji="0" lang="en-US" sz="15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3</a:t>
            </a:r>
          </a:p>
        </p:txBody>
      </p:sp>
      <p:cxnSp>
        <p:nvCxnSpPr>
          <p:cNvPr id="22" name="Straight Connector 21"/>
          <p:cNvCxnSpPr>
            <a:stCxn id="9" idx="6"/>
            <a:endCxn id="21" idx="2"/>
          </p:cNvCxnSpPr>
          <p:nvPr/>
        </p:nvCxnSpPr>
        <p:spPr bwMode="auto">
          <a:xfrm>
            <a:off x="1372024" y="3633508"/>
            <a:ext cx="911777" cy="177218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50800" dir="5400000" algn="ctr" rotWithShape="0">
              <a:schemeClr val="tx1"/>
            </a:outerShdw>
          </a:effectLst>
        </p:spPr>
      </p:cxnSp>
      <p:cxnSp>
        <p:nvCxnSpPr>
          <p:cNvPr id="23" name="Straight Connector 22"/>
          <p:cNvCxnSpPr>
            <a:stCxn id="9" idx="6"/>
            <a:endCxn id="11" idx="2"/>
          </p:cNvCxnSpPr>
          <p:nvPr/>
        </p:nvCxnSpPr>
        <p:spPr bwMode="auto">
          <a:xfrm flipV="1">
            <a:off x="1372024" y="2413143"/>
            <a:ext cx="899077" cy="1220365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50800" dir="5400000" algn="ctr" rotWithShape="0">
              <a:schemeClr val="tx1"/>
            </a:outerShdw>
          </a:effectLst>
        </p:spPr>
      </p:cxnSp>
      <p:cxnSp>
        <p:nvCxnSpPr>
          <p:cNvPr id="24" name="Straight Connector 23"/>
          <p:cNvCxnSpPr>
            <a:stCxn id="9" idx="6"/>
            <a:endCxn id="13" idx="2"/>
          </p:cNvCxnSpPr>
          <p:nvPr/>
        </p:nvCxnSpPr>
        <p:spPr bwMode="auto">
          <a:xfrm>
            <a:off x="1372024" y="3633508"/>
            <a:ext cx="899077" cy="947353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50800" dir="5400000" algn="ctr" rotWithShape="0">
              <a:schemeClr val="tx1"/>
            </a:outerShdw>
          </a:effectLst>
        </p:spPr>
      </p:cxnSp>
      <p:sp>
        <p:nvSpPr>
          <p:cNvPr id="26" name="Oval 25"/>
          <p:cNvSpPr/>
          <p:nvPr/>
        </p:nvSpPr>
        <p:spPr bwMode="auto">
          <a:xfrm>
            <a:off x="5495112" y="2646314"/>
            <a:ext cx="382013" cy="324594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chemeClr val="tx1"/>
                </a:solidFill>
                <a:latin typeface="Arial" pitchFamily="34" charset="0"/>
              </a:rPr>
              <a:t>T</a:t>
            </a:r>
            <a:r>
              <a:rPr kumimoji="0" lang="en-US" sz="15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1</a:t>
            </a:r>
          </a:p>
        </p:txBody>
      </p:sp>
      <p:sp>
        <p:nvSpPr>
          <p:cNvPr id="27" name="Oval 26"/>
          <p:cNvSpPr/>
          <p:nvPr/>
        </p:nvSpPr>
        <p:spPr bwMode="auto">
          <a:xfrm>
            <a:off x="5512798" y="3376773"/>
            <a:ext cx="382013" cy="324594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chemeClr val="tx1"/>
                </a:solidFill>
                <a:latin typeface="Arial" pitchFamily="34" charset="0"/>
              </a:rPr>
              <a:t>T</a:t>
            </a:r>
            <a:r>
              <a:rPr kumimoji="0" lang="en-US" sz="15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2</a:t>
            </a:r>
          </a:p>
        </p:txBody>
      </p:sp>
      <p:sp>
        <p:nvSpPr>
          <p:cNvPr id="28" name="Oval 27"/>
          <p:cNvSpPr/>
          <p:nvPr/>
        </p:nvSpPr>
        <p:spPr bwMode="auto">
          <a:xfrm>
            <a:off x="6793888" y="2156408"/>
            <a:ext cx="382013" cy="324594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chemeClr val="tx1"/>
                </a:solidFill>
                <a:latin typeface="Arial" pitchFamily="34" charset="0"/>
              </a:rPr>
              <a:t>E1</a:t>
            </a:r>
            <a:endParaRPr kumimoji="0" lang="en-US" sz="15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9" name="Oval 28"/>
          <p:cNvSpPr/>
          <p:nvPr/>
        </p:nvSpPr>
        <p:spPr bwMode="auto">
          <a:xfrm>
            <a:off x="6793888" y="2817391"/>
            <a:ext cx="382013" cy="324594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chemeClr val="tx1"/>
                </a:solidFill>
                <a:latin typeface="Arial" pitchFamily="34" charset="0"/>
              </a:rPr>
              <a:t>E</a:t>
            </a:r>
            <a:r>
              <a:rPr kumimoji="0" lang="en-US" sz="15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2</a:t>
            </a:r>
          </a:p>
        </p:txBody>
      </p:sp>
      <p:sp>
        <p:nvSpPr>
          <p:cNvPr id="30" name="Oval 29"/>
          <p:cNvSpPr/>
          <p:nvPr/>
        </p:nvSpPr>
        <p:spPr bwMode="auto">
          <a:xfrm>
            <a:off x="6793888" y="4324126"/>
            <a:ext cx="382013" cy="324594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chemeClr val="tx1"/>
                </a:solidFill>
                <a:latin typeface="Arial" pitchFamily="34" charset="0"/>
              </a:rPr>
              <a:t>E</a:t>
            </a:r>
            <a:r>
              <a:rPr kumimoji="0" lang="en-US" sz="15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4</a:t>
            </a:r>
          </a:p>
        </p:txBody>
      </p:sp>
      <p:cxnSp>
        <p:nvCxnSpPr>
          <p:cNvPr id="31" name="Straight Connector 30"/>
          <p:cNvCxnSpPr>
            <a:stCxn id="26" idx="6"/>
            <a:endCxn id="28" idx="2"/>
          </p:cNvCxnSpPr>
          <p:nvPr/>
        </p:nvCxnSpPr>
        <p:spPr bwMode="auto">
          <a:xfrm flipV="1">
            <a:off x="5877125" y="2318705"/>
            <a:ext cx="916763" cy="489906"/>
          </a:xfrm>
          <a:prstGeom prst="line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2" name="Straight Connector 31"/>
          <p:cNvCxnSpPr>
            <a:stCxn id="26" idx="6"/>
            <a:endCxn id="28" idx="2"/>
          </p:cNvCxnSpPr>
          <p:nvPr/>
        </p:nvCxnSpPr>
        <p:spPr bwMode="auto">
          <a:xfrm flipV="1">
            <a:off x="5877125" y="2318705"/>
            <a:ext cx="916763" cy="489906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50800" dir="5400000" algn="ctr" rotWithShape="0">
              <a:schemeClr val="tx1"/>
            </a:outerShdw>
          </a:effectLst>
        </p:spPr>
      </p:cxnSp>
      <p:cxnSp>
        <p:nvCxnSpPr>
          <p:cNvPr id="33" name="Straight Connector 32"/>
          <p:cNvCxnSpPr>
            <a:stCxn id="26" idx="6"/>
            <a:endCxn id="29" idx="2"/>
          </p:cNvCxnSpPr>
          <p:nvPr/>
        </p:nvCxnSpPr>
        <p:spPr bwMode="auto">
          <a:xfrm>
            <a:off x="5877125" y="2808611"/>
            <a:ext cx="916763" cy="171077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50800" dir="5400000" algn="ctr" rotWithShape="0">
              <a:schemeClr val="tx1"/>
            </a:outerShdw>
          </a:effectLst>
        </p:spPr>
      </p:cxnSp>
      <p:sp>
        <p:nvSpPr>
          <p:cNvPr id="34" name="TextBox 33"/>
          <p:cNvSpPr txBox="1"/>
          <p:nvPr/>
        </p:nvSpPr>
        <p:spPr>
          <a:xfrm>
            <a:off x="6308925" y="1691726"/>
            <a:ext cx="1118987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reads</a:t>
            </a:r>
            <a:endParaRPr lang="en-US" dirty="0"/>
          </a:p>
        </p:txBody>
      </p:sp>
      <p:cxnSp>
        <p:nvCxnSpPr>
          <p:cNvPr id="35" name="Straight Connector 34"/>
          <p:cNvCxnSpPr>
            <a:stCxn id="27" idx="6"/>
            <a:endCxn id="29" idx="2"/>
          </p:cNvCxnSpPr>
          <p:nvPr/>
        </p:nvCxnSpPr>
        <p:spPr bwMode="auto">
          <a:xfrm flipV="1">
            <a:off x="5894811" y="2979688"/>
            <a:ext cx="899077" cy="559382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50800" dir="5400000" algn="ctr" rotWithShape="0">
              <a:schemeClr val="tx1"/>
            </a:outerShdw>
          </a:effectLst>
        </p:spPr>
      </p:cxnSp>
      <p:sp>
        <p:nvSpPr>
          <p:cNvPr id="36" name="Oval 35"/>
          <p:cNvSpPr/>
          <p:nvPr/>
        </p:nvSpPr>
        <p:spPr bwMode="auto">
          <a:xfrm>
            <a:off x="6806588" y="3553991"/>
            <a:ext cx="382013" cy="324594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chemeClr val="tx1"/>
                </a:solidFill>
                <a:latin typeface="Arial" pitchFamily="34" charset="0"/>
              </a:rPr>
              <a:t>E</a:t>
            </a:r>
            <a:r>
              <a:rPr kumimoji="0" lang="en-US" sz="15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3</a:t>
            </a:r>
          </a:p>
        </p:txBody>
      </p:sp>
      <p:cxnSp>
        <p:nvCxnSpPr>
          <p:cNvPr id="37" name="Straight Connector 36"/>
          <p:cNvCxnSpPr>
            <a:stCxn id="27" idx="6"/>
            <a:endCxn id="36" idx="2"/>
          </p:cNvCxnSpPr>
          <p:nvPr/>
        </p:nvCxnSpPr>
        <p:spPr bwMode="auto">
          <a:xfrm>
            <a:off x="5894811" y="3539070"/>
            <a:ext cx="911777" cy="177218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50800" dir="5400000" algn="ctr" rotWithShape="0">
              <a:schemeClr val="tx1"/>
            </a:outerShdw>
          </a:effectLst>
        </p:spPr>
      </p:cxnSp>
      <p:cxnSp>
        <p:nvCxnSpPr>
          <p:cNvPr id="38" name="Straight Connector 37"/>
          <p:cNvCxnSpPr>
            <a:stCxn id="27" idx="6"/>
            <a:endCxn id="28" idx="2"/>
          </p:cNvCxnSpPr>
          <p:nvPr/>
        </p:nvCxnSpPr>
        <p:spPr bwMode="auto">
          <a:xfrm flipV="1">
            <a:off x="5894811" y="2318705"/>
            <a:ext cx="899077" cy="1220365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50800" dir="5400000" algn="ctr" rotWithShape="0">
              <a:schemeClr val="tx1"/>
            </a:outerShdw>
          </a:effectLst>
        </p:spPr>
      </p:cxnSp>
      <p:cxnSp>
        <p:nvCxnSpPr>
          <p:cNvPr id="39" name="Straight Connector 38"/>
          <p:cNvCxnSpPr>
            <a:stCxn id="27" idx="6"/>
            <a:endCxn id="30" idx="2"/>
          </p:cNvCxnSpPr>
          <p:nvPr/>
        </p:nvCxnSpPr>
        <p:spPr bwMode="auto">
          <a:xfrm>
            <a:off x="5894811" y="3539070"/>
            <a:ext cx="899077" cy="947353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50800" dir="5400000" algn="ctr" rotWithShape="0">
              <a:schemeClr val="tx1"/>
            </a:outerShdw>
          </a:effectLst>
        </p:spPr>
      </p:cxnSp>
      <p:graphicFrame>
        <p:nvGraphicFramePr>
          <p:cNvPr id="42" name="Table 41"/>
          <p:cNvGraphicFramePr>
            <a:graphicFrameLocks noGrp="1"/>
          </p:cNvGraphicFramePr>
          <p:nvPr/>
        </p:nvGraphicFramePr>
        <p:xfrm>
          <a:off x="2905125" y="1648943"/>
          <a:ext cx="1288052" cy="315953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644026"/>
                <a:gridCol w="644026"/>
              </a:tblGrid>
              <a:tr h="619645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/>
                </a:tc>
              </a:tr>
              <a:tr h="619645">
                <a:tc>
                  <a:txBody>
                    <a:bodyPr/>
                    <a:lstStyle/>
                    <a:p>
                      <a:r>
                        <a:rPr lang="en-US" dirty="0" smtClean="0"/>
                        <a:t>.25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.25</a:t>
                      </a:r>
                      <a:endParaRPr lang="en-US" dirty="0"/>
                    </a:p>
                  </a:txBody>
                  <a:tcPr/>
                </a:tc>
              </a:tr>
              <a:tr h="6196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.25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.25</a:t>
                      </a:r>
                    </a:p>
                  </a:txBody>
                  <a:tcPr/>
                </a:tc>
              </a:tr>
              <a:tr h="6196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.25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.25</a:t>
                      </a:r>
                    </a:p>
                  </a:txBody>
                  <a:tcPr/>
                </a:tc>
              </a:tr>
              <a:tr h="6196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.25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.25</a:t>
                      </a: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3" name="Table 42"/>
          <p:cNvGraphicFramePr>
            <a:graphicFrameLocks noGrp="1"/>
          </p:cNvGraphicFramePr>
          <p:nvPr/>
        </p:nvGraphicFramePr>
        <p:xfrm>
          <a:off x="7427912" y="1656658"/>
          <a:ext cx="1330326" cy="315953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665163"/>
                <a:gridCol w="665163"/>
              </a:tblGrid>
              <a:tr h="619645">
                <a:tc>
                  <a:txBody>
                    <a:bodyPr/>
                    <a:lstStyle/>
                    <a:p>
                      <a:r>
                        <a:rPr lang="en-US" dirty="0" smtClean="0"/>
                        <a:t>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/>
                </a:tc>
              </a:tr>
              <a:tr h="619645">
                <a:tc>
                  <a:txBody>
                    <a:bodyPr/>
                    <a:lstStyle/>
                    <a:p>
                      <a:r>
                        <a:rPr lang="en-US" dirty="0" smtClean="0"/>
                        <a:t>.25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.25</a:t>
                      </a:r>
                    </a:p>
                  </a:txBody>
                  <a:tcPr/>
                </a:tc>
              </a:tr>
              <a:tr h="6196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.25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.25</a:t>
                      </a:r>
                    </a:p>
                  </a:txBody>
                  <a:tcPr/>
                </a:tc>
              </a:tr>
              <a:tr h="6196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.25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.25</a:t>
                      </a:r>
                    </a:p>
                  </a:txBody>
                  <a:tcPr/>
                </a:tc>
              </a:tr>
              <a:tr h="6196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.25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.25</a:t>
                      </a: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4" name="Table 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0771890"/>
              </p:ext>
            </p:extLst>
          </p:nvPr>
        </p:nvGraphicFramePr>
        <p:xfrm>
          <a:off x="110660" y="2221491"/>
          <a:ext cx="681324" cy="29995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681324"/>
              </a:tblGrid>
              <a:tr h="599912">
                <a:tc>
                  <a:txBody>
                    <a:bodyPr/>
                    <a:lstStyle/>
                    <a:p>
                      <a:r>
                        <a:rPr lang="en-US" dirty="0" smtClean="0"/>
                        <a:t>ML</a:t>
                      </a:r>
                      <a:endParaRPr lang="en-US" dirty="0"/>
                    </a:p>
                  </a:txBody>
                  <a:tcPr/>
                </a:tc>
              </a:tr>
              <a:tr h="599912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.25</a:t>
                      </a:r>
                      <a:endParaRPr lang="en-US" sz="1800" dirty="0"/>
                    </a:p>
                  </a:txBody>
                  <a:tcPr/>
                </a:tc>
              </a:tr>
              <a:tr h="59991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.50</a:t>
                      </a:r>
                      <a:endParaRPr lang="en-US" dirty="0"/>
                    </a:p>
                  </a:txBody>
                  <a:tcPr/>
                </a:tc>
              </a:tr>
              <a:tr h="599912"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>
                          <a:solidFill>
                            <a:srgbClr val="009900"/>
                          </a:solidFill>
                        </a:rPr>
                        <a:t>.25</a:t>
                      </a:r>
                      <a:endParaRPr lang="en-US" baseline="0" dirty="0">
                        <a:solidFill>
                          <a:srgbClr val="009900"/>
                        </a:solidFill>
                      </a:endParaRPr>
                    </a:p>
                  </a:txBody>
                  <a:tcPr/>
                </a:tc>
              </a:tr>
              <a:tr h="59991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5" name="Table 4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3768871"/>
              </p:ext>
            </p:extLst>
          </p:nvPr>
        </p:nvGraphicFramePr>
        <p:xfrm>
          <a:off x="4583277" y="2057445"/>
          <a:ext cx="681324" cy="239964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681324"/>
              </a:tblGrid>
              <a:tr h="599912">
                <a:tc>
                  <a:txBody>
                    <a:bodyPr/>
                    <a:lstStyle/>
                    <a:p>
                      <a:r>
                        <a:rPr lang="en-US" dirty="0" smtClean="0"/>
                        <a:t>ML</a:t>
                      </a:r>
                      <a:endParaRPr lang="en-US" dirty="0"/>
                    </a:p>
                  </a:txBody>
                  <a:tcPr/>
                </a:tc>
              </a:tr>
              <a:tr h="599912"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/>
                        <a:t>.20</a:t>
                      </a:r>
                      <a:endParaRPr lang="en-US" sz="1800" dirty="0"/>
                    </a:p>
                  </a:txBody>
                  <a:tcPr/>
                </a:tc>
              </a:tr>
              <a:tr h="599912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.60</a:t>
                      </a:r>
                      <a:endParaRPr lang="en-US" dirty="0"/>
                    </a:p>
                  </a:txBody>
                  <a:tcPr/>
                </a:tc>
              </a:tr>
              <a:tr h="599912">
                <a:tc>
                  <a:txBody>
                    <a:bodyPr/>
                    <a:lstStyle/>
                    <a:p>
                      <a:pPr algn="l"/>
                      <a:r>
                        <a:rPr lang="en-US" baseline="0" dirty="0" smtClean="0">
                          <a:solidFill>
                            <a:srgbClr val="009900"/>
                          </a:solidFill>
                        </a:rPr>
                        <a:t>.20</a:t>
                      </a:r>
                      <a:endParaRPr lang="en-US" baseline="0" dirty="0">
                        <a:solidFill>
                          <a:srgbClr val="0099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6" name="Oval 45"/>
          <p:cNvSpPr/>
          <p:nvPr/>
        </p:nvSpPr>
        <p:spPr bwMode="auto">
          <a:xfrm>
            <a:off x="1047382" y="4865873"/>
            <a:ext cx="382013" cy="324594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chemeClr val="tx1"/>
                </a:solidFill>
                <a:latin typeface="Arial" pitchFamily="34" charset="0"/>
              </a:rPr>
              <a:t>VT</a:t>
            </a:r>
            <a:endParaRPr kumimoji="0" lang="en-US" sz="15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7" name="Oval 46"/>
          <p:cNvSpPr/>
          <p:nvPr/>
        </p:nvSpPr>
        <p:spPr bwMode="auto">
          <a:xfrm>
            <a:off x="5546407" y="4075756"/>
            <a:ext cx="382013" cy="324594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chemeClr val="tx1"/>
                </a:solidFill>
                <a:latin typeface="Arial" pitchFamily="34" charset="0"/>
              </a:rPr>
              <a:t>VT</a:t>
            </a:r>
            <a:endParaRPr kumimoji="0" lang="en-US" sz="15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50" name="Straight Connector 49"/>
          <p:cNvCxnSpPr>
            <a:stCxn id="46" idx="6"/>
            <a:endCxn id="11" idx="2"/>
          </p:cNvCxnSpPr>
          <p:nvPr/>
        </p:nvCxnSpPr>
        <p:spPr bwMode="auto">
          <a:xfrm flipV="1">
            <a:off x="1429395" y="2413143"/>
            <a:ext cx="841706" cy="2615027"/>
          </a:xfrm>
          <a:prstGeom prst="line">
            <a:avLst/>
          </a:prstGeom>
          <a:ln>
            <a:prstDash val="sysDash"/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1" name="Straight Connector 50"/>
          <p:cNvCxnSpPr>
            <a:stCxn id="46" idx="6"/>
            <a:endCxn id="12" idx="2"/>
          </p:cNvCxnSpPr>
          <p:nvPr/>
        </p:nvCxnSpPr>
        <p:spPr bwMode="auto">
          <a:xfrm flipV="1">
            <a:off x="1429395" y="3074126"/>
            <a:ext cx="841706" cy="1954044"/>
          </a:xfrm>
          <a:prstGeom prst="line">
            <a:avLst/>
          </a:prstGeom>
          <a:ln>
            <a:prstDash val="sysDash"/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2" name="Straight Connector 51"/>
          <p:cNvCxnSpPr>
            <a:stCxn id="46" idx="6"/>
            <a:endCxn id="21" idx="2"/>
          </p:cNvCxnSpPr>
          <p:nvPr/>
        </p:nvCxnSpPr>
        <p:spPr bwMode="auto">
          <a:xfrm flipV="1">
            <a:off x="1429395" y="3810726"/>
            <a:ext cx="854406" cy="1217444"/>
          </a:xfrm>
          <a:prstGeom prst="line">
            <a:avLst/>
          </a:prstGeom>
          <a:ln>
            <a:prstDash val="sysDash"/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3" name="Straight Connector 52"/>
          <p:cNvCxnSpPr>
            <a:stCxn id="46" idx="6"/>
            <a:endCxn id="13" idx="2"/>
          </p:cNvCxnSpPr>
          <p:nvPr/>
        </p:nvCxnSpPr>
        <p:spPr bwMode="auto">
          <a:xfrm flipV="1">
            <a:off x="1429395" y="4580861"/>
            <a:ext cx="841706" cy="447309"/>
          </a:xfrm>
          <a:prstGeom prst="line">
            <a:avLst/>
          </a:prstGeom>
          <a:ln>
            <a:prstDash val="sysDash"/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 bwMode="auto">
          <a:xfrm flipV="1">
            <a:off x="5928420" y="3730802"/>
            <a:ext cx="878168" cy="521765"/>
          </a:xfrm>
          <a:prstGeom prst="line">
            <a:avLst/>
          </a:prstGeom>
          <a:ln>
            <a:prstDash val="solid"/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 bwMode="auto">
          <a:xfrm>
            <a:off x="5928420" y="4252567"/>
            <a:ext cx="865468" cy="248370"/>
          </a:xfrm>
          <a:prstGeom prst="line">
            <a:avLst/>
          </a:prstGeom>
          <a:ln>
            <a:prstDash val="solid"/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 bwMode="auto">
          <a:xfrm flipV="1">
            <a:off x="5928420" y="2318705"/>
            <a:ext cx="865468" cy="1919348"/>
          </a:xfrm>
          <a:prstGeom prst="line">
            <a:avLst/>
          </a:prstGeom>
          <a:ln w="25400">
            <a:prstDash val="sysDash"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 bwMode="auto">
          <a:xfrm flipV="1">
            <a:off x="5928420" y="2994202"/>
            <a:ext cx="865468" cy="1258365"/>
          </a:xfrm>
          <a:prstGeom prst="line">
            <a:avLst/>
          </a:prstGeom>
          <a:ln w="25400">
            <a:prstDash val="sysDash"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69029" y="6426200"/>
            <a:ext cx="4470400" cy="476250"/>
          </a:xfrm>
        </p:spPr>
        <p:txBody>
          <a:bodyPr/>
          <a:lstStyle/>
          <a:p>
            <a:r>
              <a:rPr lang="de-DE" dirty="0" smtClean="0"/>
              <a:t>CAME 2011, Atlanta, GA</a:t>
            </a:r>
            <a:endParaRPr lang="en-US" dirty="0"/>
          </a:p>
        </p:txBody>
      </p:sp>
      <p:sp>
        <p:nvSpPr>
          <p:cNvPr id="55" name="TextBox 54"/>
          <p:cNvSpPr txBox="1"/>
          <p:nvPr/>
        </p:nvSpPr>
        <p:spPr>
          <a:xfrm>
            <a:off x="5173160" y="2252275"/>
            <a:ext cx="1222087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transcripts</a:t>
            </a:r>
            <a:endParaRPr lang="en-US" dirty="0"/>
          </a:p>
        </p:txBody>
      </p:sp>
      <p:sp>
        <p:nvSpPr>
          <p:cNvPr id="63" name="TextBox 62"/>
          <p:cNvSpPr txBox="1"/>
          <p:nvPr/>
        </p:nvSpPr>
        <p:spPr>
          <a:xfrm>
            <a:off x="1193420" y="5151021"/>
            <a:ext cx="22634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0070C0"/>
                </a:solidFill>
              </a:rPr>
              <a:t>VT frequency is 0</a:t>
            </a:r>
            <a:endParaRPr lang="en-US" sz="1600" dirty="0">
              <a:solidFill>
                <a:srgbClr val="0070C0"/>
              </a:solidFill>
            </a:endParaRPr>
          </a:p>
          <a:p>
            <a:r>
              <a:rPr lang="en-US" sz="1600" dirty="0" smtClean="0">
                <a:solidFill>
                  <a:srgbClr val="0070C0"/>
                </a:solidFill>
              </a:rPr>
              <a:t>No false positives</a:t>
            </a:r>
            <a:endParaRPr lang="en-US" sz="1600" dirty="0">
              <a:solidFill>
                <a:srgbClr val="0070C0"/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4293221" y="5735796"/>
            <a:ext cx="400328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009900"/>
                </a:solidFill>
              </a:rPr>
              <a:t>VT frequency (.2) ≈  T3 frequency (.25)</a:t>
            </a:r>
            <a:endParaRPr lang="en-US" sz="1600" i="0" dirty="0" smtClean="0">
              <a:solidFill>
                <a:srgbClr val="009900"/>
              </a:solidFill>
            </a:endParaRPr>
          </a:p>
          <a:p>
            <a:r>
              <a:rPr lang="en-US" sz="1600" dirty="0" smtClean="0">
                <a:solidFill>
                  <a:srgbClr val="009900"/>
                </a:solidFill>
              </a:rPr>
              <a:t>VT’s </a:t>
            </a:r>
            <a:r>
              <a:rPr lang="en-US" sz="1600" dirty="0" err="1" smtClean="0">
                <a:solidFill>
                  <a:srgbClr val="009900"/>
                </a:solidFill>
              </a:rPr>
              <a:t>exons</a:t>
            </a:r>
            <a:r>
              <a:rPr lang="en-US" sz="1600" dirty="0" smtClean="0">
                <a:solidFill>
                  <a:srgbClr val="009900"/>
                </a:solidFill>
              </a:rPr>
              <a:t> (E3,E4)= T3’s </a:t>
            </a:r>
            <a:r>
              <a:rPr lang="en-US" sz="1600" dirty="0" err="1" smtClean="0">
                <a:solidFill>
                  <a:srgbClr val="009900"/>
                </a:solidFill>
              </a:rPr>
              <a:t>exons</a:t>
            </a:r>
            <a:r>
              <a:rPr lang="en-US" sz="1600" dirty="0" smtClean="0">
                <a:solidFill>
                  <a:srgbClr val="009900"/>
                </a:solidFill>
              </a:rPr>
              <a:t> (E3,E4)</a:t>
            </a:r>
            <a:endParaRPr lang="en-US" sz="1600" dirty="0">
              <a:solidFill>
                <a:srgbClr val="009900"/>
              </a:solidFill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0" y="1238033"/>
            <a:ext cx="254830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Complete  Annotations</a:t>
            </a:r>
            <a:endParaRPr lang="en-US" sz="1600" dirty="0"/>
          </a:p>
        </p:txBody>
      </p:sp>
      <p:sp>
        <p:nvSpPr>
          <p:cNvPr id="66" name="TextBox 65"/>
          <p:cNvSpPr txBox="1"/>
          <p:nvPr/>
        </p:nvSpPr>
        <p:spPr>
          <a:xfrm>
            <a:off x="3612496" y="1238033"/>
            <a:ext cx="39708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Partial Annotations</a:t>
            </a:r>
            <a:endParaRPr lang="en-US" sz="1600" dirty="0"/>
          </a:p>
        </p:txBody>
      </p:sp>
      <p:sp>
        <p:nvSpPr>
          <p:cNvPr id="67" name="Rounded Rectangle 66"/>
          <p:cNvSpPr/>
          <p:nvPr/>
        </p:nvSpPr>
        <p:spPr bwMode="auto">
          <a:xfrm flipH="1">
            <a:off x="6753679" y="3377615"/>
            <a:ext cx="434922" cy="1438573"/>
          </a:xfrm>
          <a:prstGeom prst="roundRect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5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  </a:t>
            </a: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/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5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5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/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5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5816760" y="5343899"/>
            <a:ext cx="2058577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Overexpressed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exons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70" name="Straight Arrow Connector 69"/>
          <p:cNvCxnSpPr>
            <a:stCxn id="68" idx="0"/>
          </p:cNvCxnSpPr>
          <p:nvPr/>
        </p:nvCxnSpPr>
        <p:spPr bwMode="auto">
          <a:xfrm rot="5400000" flipH="1" flipV="1">
            <a:off x="7153268" y="4913832"/>
            <a:ext cx="122849" cy="737287"/>
          </a:xfrm>
          <a:prstGeom prst="straightConnector1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4" name="Curved Connector 73"/>
          <p:cNvCxnSpPr>
            <a:stCxn id="68" idx="0"/>
            <a:endCxn id="67" idx="2"/>
          </p:cNvCxnSpPr>
          <p:nvPr/>
        </p:nvCxnSpPr>
        <p:spPr bwMode="auto">
          <a:xfrm rot="5400000" flipH="1" flipV="1">
            <a:off x="6644739" y="5017499"/>
            <a:ext cx="527711" cy="125091"/>
          </a:xfrm>
          <a:prstGeom prst="curvedConnector3">
            <a:avLst>
              <a:gd name="adj1" fmla="val 50000"/>
            </a:avLst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6" name="Curved Connector 75"/>
          <p:cNvCxnSpPr>
            <a:stCxn id="67" idx="2"/>
          </p:cNvCxnSpPr>
          <p:nvPr/>
        </p:nvCxnSpPr>
        <p:spPr bwMode="auto">
          <a:xfrm>
            <a:off x="6971140" y="4808473"/>
            <a:ext cx="914400" cy="914400"/>
          </a:xfrm>
          <a:prstGeom prst="curvedConnector3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8" name="Curved Connector 77"/>
          <p:cNvCxnSpPr>
            <a:stCxn id="68" idx="0"/>
            <a:endCxn id="67" idx="2"/>
          </p:cNvCxnSpPr>
          <p:nvPr/>
        </p:nvCxnSpPr>
        <p:spPr bwMode="auto">
          <a:xfrm rot="5400000" flipH="1" flipV="1">
            <a:off x="6644739" y="5017499"/>
            <a:ext cx="527711" cy="125091"/>
          </a:xfrm>
          <a:prstGeom prst="curvedConnector3">
            <a:avLst>
              <a:gd name="adj1" fmla="val 50000"/>
            </a:avLst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7" name="Curved Connector 86"/>
          <p:cNvCxnSpPr>
            <a:stCxn id="68" idx="0"/>
          </p:cNvCxnSpPr>
          <p:nvPr/>
        </p:nvCxnSpPr>
        <p:spPr bwMode="auto">
          <a:xfrm>
            <a:off x="6806588" y="5343900"/>
            <a:ext cx="914400" cy="914400"/>
          </a:xfrm>
          <a:prstGeom prst="curvedConnector3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9" name="Curved Connector 88"/>
          <p:cNvCxnSpPr>
            <a:stCxn id="68" idx="0"/>
            <a:endCxn id="67" idx="2"/>
          </p:cNvCxnSpPr>
          <p:nvPr/>
        </p:nvCxnSpPr>
        <p:spPr bwMode="auto">
          <a:xfrm rot="5400000" flipH="1" flipV="1">
            <a:off x="6644739" y="5017499"/>
            <a:ext cx="527711" cy="125091"/>
          </a:xfrm>
          <a:prstGeom prst="curvedConnector3">
            <a:avLst>
              <a:gd name="adj1" fmla="val 50000"/>
            </a:avLst>
          </a:prstGeom>
          <a:solidFill>
            <a:schemeClr val="bg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2800" b="1" dirty="0" smtClean="0"/>
              <a:t>V</a:t>
            </a:r>
            <a:r>
              <a:rPr lang="en-US" sz="2800" dirty="0" smtClean="0"/>
              <a:t>irtual </a:t>
            </a:r>
            <a:r>
              <a:rPr lang="en-US" sz="2800" b="1" dirty="0" smtClean="0"/>
              <a:t>T</a:t>
            </a:r>
            <a:r>
              <a:rPr lang="en-US" sz="2800" dirty="0" smtClean="0"/>
              <a:t>ranscript </a:t>
            </a:r>
            <a:r>
              <a:rPr lang="en-US" sz="2800" b="1" dirty="0" smtClean="0"/>
              <a:t>E</a:t>
            </a:r>
            <a:r>
              <a:rPr lang="en-US" sz="2800" dirty="0" smtClean="0"/>
              <a:t>xpectation</a:t>
            </a:r>
            <a:r>
              <a:rPr lang="en-US" sz="2800" b="1" dirty="0" smtClean="0"/>
              <a:t> M</a:t>
            </a:r>
            <a:r>
              <a:rPr lang="en-US" sz="2800" dirty="0" smtClean="0"/>
              <a:t>aximization (</a:t>
            </a:r>
            <a:r>
              <a:rPr lang="en-US" sz="2800" b="1" dirty="0" smtClean="0"/>
              <a:t>VTEM)</a:t>
            </a:r>
            <a:endParaRPr lang="en-US" sz="2800" b="1" dirty="0"/>
          </a:p>
        </p:txBody>
      </p:sp>
      <p:grpSp>
        <p:nvGrpSpPr>
          <p:cNvPr id="37" name="Group 36"/>
          <p:cNvGrpSpPr/>
          <p:nvPr/>
        </p:nvGrpSpPr>
        <p:grpSpPr>
          <a:xfrm>
            <a:off x="734568" y="1104900"/>
            <a:ext cx="7650480" cy="4267200"/>
            <a:chOff x="612648" y="1905000"/>
            <a:chExt cx="7650480" cy="4267200"/>
          </a:xfrm>
        </p:grpSpPr>
        <p:sp>
          <p:nvSpPr>
            <p:cNvPr id="20" name="Right Arrow 19"/>
            <p:cNvSpPr/>
            <p:nvPr/>
          </p:nvSpPr>
          <p:spPr>
            <a:xfrm flipH="1">
              <a:off x="5398008" y="2362200"/>
              <a:ext cx="1005840" cy="457200"/>
            </a:xfrm>
            <a:prstGeom prst="rightArrow">
              <a:avLst/>
            </a:prstGeom>
            <a:ln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/>
          </p:nvSpPr>
          <p:spPr bwMode="auto">
            <a:xfrm>
              <a:off x="3584448" y="1914144"/>
              <a:ext cx="1783080" cy="1362456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vert="horz" wrap="none" lIns="79400" tIns="39700" rIns="79400" bIns="3970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kumimoji="1" lang="en-US" b="1" dirty="0" smtClean="0">
                  <a:solidFill>
                    <a:schemeClr val="bg1"/>
                  </a:solidFill>
                  <a:ea typeface="굴림" pitchFamily="34" charset="-127"/>
                </a:rPr>
                <a:t>ML estimates </a:t>
              </a:r>
            </a:p>
            <a:p>
              <a:pPr algn="ctr"/>
              <a:r>
                <a:rPr kumimoji="1" lang="en-US" b="1" dirty="0" smtClean="0">
                  <a:solidFill>
                    <a:schemeClr val="bg1"/>
                  </a:solidFill>
                  <a:ea typeface="굴림" pitchFamily="34" charset="-127"/>
                </a:rPr>
                <a:t>of transcript</a:t>
              </a:r>
            </a:p>
            <a:p>
              <a:pPr algn="ctr"/>
              <a:r>
                <a:rPr kumimoji="1" lang="en-US" b="1" dirty="0" smtClean="0">
                  <a:solidFill>
                    <a:schemeClr val="bg1"/>
                  </a:solidFill>
                  <a:ea typeface="굴림" pitchFamily="34" charset="-127"/>
                </a:rPr>
                <a:t>frequencies</a:t>
              </a:r>
              <a:endParaRPr kumimoji="1" lang="en-US" b="1" dirty="0">
                <a:solidFill>
                  <a:schemeClr val="bg1"/>
                </a:solidFill>
                <a:ea typeface="굴림" pitchFamily="34" charset="-127"/>
              </a:endParaRPr>
            </a:p>
          </p:txBody>
        </p:sp>
        <p:sp>
          <p:nvSpPr>
            <p:cNvPr id="22" name="Rectangle 21"/>
            <p:cNvSpPr/>
            <p:nvPr/>
          </p:nvSpPr>
          <p:spPr bwMode="auto">
            <a:xfrm>
              <a:off x="6480048" y="4581144"/>
              <a:ext cx="1783080" cy="1362456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vert="horz" wrap="none" lIns="79400" tIns="39700" rIns="79400" bIns="3970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kumimoji="1" lang="en-US" b="1" dirty="0" smtClean="0">
                  <a:solidFill>
                    <a:schemeClr val="bg1"/>
                  </a:solidFill>
                  <a:ea typeface="굴림" pitchFamily="34" charset="-127"/>
                </a:rPr>
                <a:t>Compute</a:t>
              </a:r>
            </a:p>
            <a:p>
              <a:pPr algn="ctr"/>
              <a:r>
                <a:rPr kumimoji="1" lang="en-US" b="1" dirty="0" smtClean="0">
                  <a:solidFill>
                    <a:schemeClr val="bg1"/>
                  </a:solidFill>
                  <a:ea typeface="굴림" pitchFamily="34" charset="-127"/>
                </a:rPr>
                <a:t>expected </a:t>
              </a:r>
              <a:r>
                <a:rPr kumimoji="1" lang="en-US" b="1" dirty="0" err="1" smtClean="0">
                  <a:solidFill>
                    <a:schemeClr val="bg1"/>
                  </a:solidFill>
                  <a:ea typeface="굴림" pitchFamily="34" charset="-127"/>
                </a:rPr>
                <a:t>exons</a:t>
              </a:r>
              <a:endParaRPr kumimoji="1" lang="en-US" b="1" dirty="0" smtClean="0">
                <a:solidFill>
                  <a:schemeClr val="bg1"/>
                </a:solidFill>
                <a:ea typeface="굴림" pitchFamily="34" charset="-127"/>
              </a:endParaRPr>
            </a:p>
            <a:p>
              <a:pPr algn="ctr"/>
              <a:r>
                <a:rPr kumimoji="1" lang="en-US" b="1" dirty="0" smtClean="0">
                  <a:solidFill>
                    <a:schemeClr val="bg1"/>
                  </a:solidFill>
                  <a:ea typeface="굴림" pitchFamily="34" charset="-127"/>
                </a:rPr>
                <a:t>frequencies</a:t>
              </a:r>
            </a:p>
          </p:txBody>
        </p:sp>
        <p:sp>
          <p:nvSpPr>
            <p:cNvPr id="23" name="Rectangle 22"/>
            <p:cNvSpPr/>
            <p:nvPr/>
          </p:nvSpPr>
          <p:spPr bwMode="auto">
            <a:xfrm>
              <a:off x="6477000" y="1905000"/>
              <a:ext cx="1783080" cy="1362456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vert="horz" wrap="none" lIns="79400" tIns="39700" rIns="79400" bIns="39700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792163"/>
              <a:r>
                <a:rPr kumimoji="1" lang="en-US" b="1" dirty="0" smtClean="0">
                  <a:solidFill>
                    <a:schemeClr val="bg1"/>
                  </a:solidFill>
                  <a:ea typeface="굴림" pitchFamily="34" charset="-127"/>
                </a:rPr>
                <a:t>Update weights</a:t>
              </a:r>
            </a:p>
            <a:p>
              <a:pPr algn="ctr" defTabSz="792163"/>
              <a:r>
                <a:rPr kumimoji="1" lang="en-US" b="1" dirty="0" smtClean="0">
                  <a:solidFill>
                    <a:schemeClr val="bg1"/>
                  </a:solidFill>
                  <a:ea typeface="굴림" pitchFamily="34" charset="-127"/>
                </a:rPr>
                <a:t>of  reads in </a:t>
              </a:r>
            </a:p>
            <a:p>
              <a:pPr algn="ctr" defTabSz="792163"/>
              <a:r>
                <a:rPr kumimoji="1" lang="en-US" b="1" dirty="0" smtClean="0">
                  <a:solidFill>
                    <a:schemeClr val="bg1"/>
                  </a:solidFill>
                  <a:ea typeface="굴림" pitchFamily="34" charset="-127"/>
                </a:rPr>
                <a:t>virtual transcript</a:t>
              </a:r>
            </a:p>
          </p:txBody>
        </p:sp>
        <p:sp>
          <p:nvSpPr>
            <p:cNvPr id="24" name="Right Arrow 23"/>
            <p:cNvSpPr/>
            <p:nvPr/>
          </p:nvSpPr>
          <p:spPr>
            <a:xfrm>
              <a:off x="2746248" y="2362200"/>
              <a:ext cx="777240" cy="457200"/>
            </a:xfrm>
            <a:prstGeom prst="rightArrow">
              <a:avLst/>
            </a:prstGeom>
            <a:ln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ight Arrow 24"/>
            <p:cNvSpPr/>
            <p:nvPr/>
          </p:nvSpPr>
          <p:spPr>
            <a:xfrm rot="5400000">
              <a:off x="3995928" y="3611880"/>
              <a:ext cx="1005840" cy="457200"/>
            </a:xfrm>
            <a:prstGeom prst="rightArrow">
              <a:avLst/>
            </a:prstGeom>
            <a:ln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2746248" y="2145267"/>
              <a:ext cx="533400" cy="3693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EM</a:t>
              </a:r>
              <a:endParaRPr lang="en-US" b="1" dirty="0"/>
            </a:p>
          </p:txBody>
        </p:sp>
        <p:sp>
          <p:nvSpPr>
            <p:cNvPr id="27" name="Rectangle 26"/>
            <p:cNvSpPr/>
            <p:nvPr/>
          </p:nvSpPr>
          <p:spPr bwMode="auto">
            <a:xfrm>
              <a:off x="612648" y="1914144"/>
              <a:ext cx="2011679" cy="1362456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vert="horz" wrap="none" lIns="79400" tIns="39700" rIns="79400" bIns="39700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792163"/>
              <a:endParaRPr kumimoji="1" lang="en-US" b="1" dirty="0" smtClean="0">
                <a:solidFill>
                  <a:schemeClr val="bg1"/>
                </a:solidFill>
                <a:ea typeface="굴림" pitchFamily="34" charset="-127"/>
              </a:endParaRPr>
            </a:p>
            <a:p>
              <a:pPr algn="ctr" defTabSz="792163"/>
              <a:endParaRPr kumimoji="1" lang="en-US" b="1" dirty="0" smtClean="0">
                <a:solidFill>
                  <a:schemeClr val="bg1"/>
                </a:solidFill>
                <a:ea typeface="굴림" pitchFamily="34" charset="-127"/>
              </a:endParaRPr>
            </a:p>
            <a:p>
              <a:pPr algn="ctr" defTabSz="792163"/>
              <a:r>
                <a:rPr kumimoji="1" lang="en-US" b="1" dirty="0" smtClean="0">
                  <a:solidFill>
                    <a:schemeClr val="bg1"/>
                  </a:solidFill>
                  <a:ea typeface="굴림" pitchFamily="34" charset="-127"/>
                </a:rPr>
                <a:t>(Partially) Annotated </a:t>
              </a:r>
            </a:p>
            <a:p>
              <a:pPr algn="ctr" defTabSz="792163"/>
              <a:r>
                <a:rPr kumimoji="1" lang="en-US" b="1" dirty="0" smtClean="0">
                  <a:solidFill>
                    <a:schemeClr val="bg1"/>
                  </a:solidFill>
                  <a:ea typeface="굴림" pitchFamily="34" charset="-127"/>
                </a:rPr>
                <a:t>Genome</a:t>
              </a:r>
            </a:p>
            <a:p>
              <a:pPr algn="ctr" defTabSz="792163"/>
              <a:r>
                <a:rPr kumimoji="1" lang="en-US" b="1" dirty="0" smtClean="0">
                  <a:solidFill>
                    <a:schemeClr val="bg1"/>
                  </a:solidFill>
                  <a:ea typeface="굴림" pitchFamily="34" charset="-127"/>
                </a:rPr>
                <a:t>+ Virtual Transcript</a:t>
              </a:r>
            </a:p>
            <a:p>
              <a:pPr algn="ctr" defTabSz="792163"/>
              <a:r>
                <a:rPr kumimoji="1" lang="en-US" b="1" dirty="0" smtClean="0">
                  <a:solidFill>
                    <a:schemeClr val="bg1"/>
                  </a:solidFill>
                  <a:ea typeface="굴림" pitchFamily="34" charset="-127"/>
                </a:rPr>
                <a:t>with 0-weights</a:t>
              </a:r>
            </a:p>
            <a:p>
              <a:pPr algn="ctr" defTabSz="792163"/>
              <a:r>
                <a:rPr kumimoji="1" lang="en-US" b="1" dirty="0" smtClean="0">
                  <a:solidFill>
                    <a:schemeClr val="bg1"/>
                  </a:solidFill>
                  <a:ea typeface="굴림" pitchFamily="34" charset="-127"/>
                </a:rPr>
                <a:t>in virtual transcript</a:t>
              </a:r>
            </a:p>
            <a:p>
              <a:pPr algn="ctr" defTabSz="792163"/>
              <a:r>
                <a:rPr kumimoji="1" lang="en-US" dirty="0" smtClean="0">
                  <a:solidFill>
                    <a:schemeClr val="bg1"/>
                  </a:solidFill>
                  <a:ea typeface="굴림" pitchFamily="34" charset="-127"/>
                </a:rPr>
                <a:t> </a:t>
              </a:r>
            </a:p>
            <a:p>
              <a:pPr algn="ctr" defTabSz="792163"/>
              <a:endParaRPr kumimoji="1" lang="en-US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굴림" pitchFamily="34" charset="-127"/>
              </a:endParaRPr>
            </a:p>
          </p:txBody>
        </p:sp>
        <p:sp>
          <p:nvSpPr>
            <p:cNvPr id="28" name="Right Arrow 27"/>
            <p:cNvSpPr/>
            <p:nvPr/>
          </p:nvSpPr>
          <p:spPr>
            <a:xfrm flipH="1">
              <a:off x="2441448" y="5032245"/>
              <a:ext cx="762000" cy="454155"/>
            </a:xfrm>
            <a:prstGeom prst="rightArrow">
              <a:avLst/>
            </a:prstGeom>
            <a:ln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Diamond 28"/>
            <p:cNvSpPr/>
            <p:nvPr/>
          </p:nvSpPr>
          <p:spPr>
            <a:xfrm>
              <a:off x="3279648" y="4419600"/>
              <a:ext cx="2438400" cy="1752600"/>
            </a:xfrm>
            <a:prstGeom prst="diamond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b="1" dirty="0" smtClean="0">
                  <a:solidFill>
                    <a:schemeClr val="bg1"/>
                  </a:solidFill>
                  <a:ea typeface="굴림" pitchFamily="34" charset="-127"/>
                </a:rPr>
                <a:t>Virtual Transcript frequency change&gt;</a:t>
              </a:r>
              <a:r>
                <a:rPr kumimoji="1" lang="el-GR" b="1" dirty="0" smtClean="0">
                  <a:solidFill>
                    <a:schemeClr val="bg1"/>
                  </a:solidFill>
                  <a:ea typeface="굴림" pitchFamily="34" charset="-127"/>
                </a:rPr>
                <a:t>ε</a:t>
              </a:r>
              <a:r>
                <a:rPr kumimoji="1" lang="en-US" b="1" dirty="0" smtClean="0">
                  <a:solidFill>
                    <a:schemeClr val="bg1"/>
                  </a:solidFill>
                  <a:ea typeface="굴림" pitchFamily="34" charset="-127"/>
                </a:rPr>
                <a:t>?  </a:t>
              </a:r>
            </a:p>
          </p:txBody>
        </p:sp>
        <p:sp>
          <p:nvSpPr>
            <p:cNvPr id="30" name="Right Arrow 29"/>
            <p:cNvSpPr/>
            <p:nvPr/>
          </p:nvSpPr>
          <p:spPr>
            <a:xfrm>
              <a:off x="5794248" y="5029200"/>
              <a:ext cx="685800" cy="457200"/>
            </a:xfrm>
            <a:prstGeom prst="rightArrow">
              <a:avLst/>
            </a:prstGeom>
            <a:ln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30"/>
            <p:cNvSpPr/>
            <p:nvPr/>
          </p:nvSpPr>
          <p:spPr bwMode="auto">
            <a:xfrm>
              <a:off x="658368" y="4581144"/>
              <a:ext cx="1783080" cy="1362456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vert="horz" wrap="none" lIns="79400" tIns="39700" rIns="79400" bIns="39700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792163"/>
              <a:r>
                <a:rPr kumimoji="1" lang="en-US" b="1" dirty="0" smtClean="0">
                  <a:solidFill>
                    <a:schemeClr val="bg1"/>
                  </a:solidFill>
                  <a:ea typeface="굴림" pitchFamily="34" charset="-127"/>
                </a:rPr>
                <a:t>Output </a:t>
              </a:r>
            </a:p>
            <a:p>
              <a:pPr algn="ctr" defTabSz="792163"/>
              <a:r>
                <a:rPr kumimoji="1" lang="en-US" b="1" dirty="0" err="1" smtClean="0">
                  <a:solidFill>
                    <a:schemeClr val="bg1"/>
                  </a:solidFill>
                  <a:ea typeface="굴림" pitchFamily="34" charset="-127"/>
                </a:rPr>
                <a:t>overexpressed</a:t>
              </a:r>
              <a:r>
                <a:rPr kumimoji="1" lang="en-US" b="1" dirty="0" smtClean="0">
                  <a:solidFill>
                    <a:schemeClr val="bg1"/>
                  </a:solidFill>
                  <a:ea typeface="굴림" pitchFamily="34" charset="-127"/>
                </a:rPr>
                <a:t> </a:t>
              </a:r>
            </a:p>
            <a:p>
              <a:pPr algn="ctr" defTabSz="792163"/>
              <a:r>
                <a:rPr kumimoji="1" lang="en-US" b="1" dirty="0" err="1" smtClean="0">
                  <a:solidFill>
                    <a:schemeClr val="bg1"/>
                  </a:solidFill>
                  <a:ea typeface="굴림" pitchFamily="34" charset="-127"/>
                </a:rPr>
                <a:t>exons</a:t>
              </a:r>
              <a:r>
                <a:rPr kumimoji="1" lang="en-US" b="1" dirty="0" smtClean="0">
                  <a:solidFill>
                    <a:schemeClr val="bg1"/>
                  </a:solidFill>
                  <a:ea typeface="굴림" pitchFamily="34" charset="-127"/>
                </a:rPr>
                <a:t> </a:t>
              </a:r>
            </a:p>
            <a:p>
              <a:pPr algn="ctr" defTabSz="792163"/>
              <a:r>
                <a:rPr kumimoji="1" lang="en-US" b="1" dirty="0" smtClean="0">
                  <a:solidFill>
                    <a:schemeClr val="bg1"/>
                  </a:solidFill>
                  <a:ea typeface="굴림" pitchFamily="34" charset="-127"/>
                </a:rPr>
                <a:t>(expressed by</a:t>
              </a:r>
            </a:p>
            <a:p>
              <a:pPr algn="ctr" defTabSz="792163"/>
              <a:r>
                <a:rPr kumimoji="1" lang="en-US" b="1" dirty="0" smtClean="0">
                  <a:solidFill>
                    <a:schemeClr val="bg1"/>
                  </a:solidFill>
                  <a:ea typeface="굴림" pitchFamily="34" charset="-127"/>
                </a:rPr>
                <a:t>virtual transcripts)</a:t>
              </a: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5718048" y="2145267"/>
              <a:ext cx="533400" cy="3693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EM</a:t>
              </a:r>
              <a:endParaRPr lang="en-US" b="1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5794248" y="4800600"/>
              <a:ext cx="609600" cy="3231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YES</a:t>
              </a:r>
              <a:endParaRPr lang="en-US" b="1" dirty="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2670048" y="4812267"/>
              <a:ext cx="533400" cy="3693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NO</a:t>
              </a:r>
              <a:endParaRPr lang="en-US" b="1" dirty="0"/>
            </a:p>
          </p:txBody>
        </p:sp>
        <p:sp>
          <p:nvSpPr>
            <p:cNvPr id="35" name="Right Arrow 34"/>
            <p:cNvSpPr/>
            <p:nvPr/>
          </p:nvSpPr>
          <p:spPr>
            <a:xfrm rot="16200000">
              <a:off x="6815898" y="3678681"/>
              <a:ext cx="1191138" cy="457200"/>
            </a:xfrm>
            <a:prstGeom prst="rightArrow">
              <a:avLst/>
            </a:prstGeom>
            <a:ln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6" name="Rectangle 35"/>
          <p:cNvSpPr/>
          <p:nvPr/>
        </p:nvSpPr>
        <p:spPr>
          <a:xfrm>
            <a:off x="406400" y="5771345"/>
            <a:ext cx="761939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>
              <a:buFont typeface="Arial" pitchFamily="34" charset="0"/>
              <a:buChar char="•"/>
            </a:pPr>
            <a:r>
              <a:rPr lang="en-US" sz="2400" dirty="0" err="1" smtClean="0"/>
              <a:t>Overexpressed</a:t>
            </a:r>
            <a:r>
              <a:rPr lang="en-US" sz="2400" dirty="0" smtClean="0"/>
              <a:t> </a:t>
            </a:r>
            <a:r>
              <a:rPr lang="en-US" sz="2400" dirty="0" err="1" smtClean="0"/>
              <a:t>exons</a:t>
            </a:r>
            <a:r>
              <a:rPr lang="en-US" sz="2400" dirty="0" smtClean="0"/>
              <a:t> belongs to unknown transcripts</a:t>
            </a:r>
          </a:p>
        </p:txBody>
      </p:sp>
      <p:sp>
        <p:nvSpPr>
          <p:cNvPr id="38" name="Footer Placeholder 3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CAME 2011, Atlanta, GA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261938" y="1417638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182880" bIns="0" numCol="1" anchor="t" anchorCtr="0" compatLnSpc="1">
            <a:prstTxWarp prst="textNoShape">
              <a:avLst/>
            </a:prstTxWarp>
            <a:normAutofit/>
          </a:bodyPr>
          <a:lstStyle/>
          <a:p>
            <a:pPr marL="228600" marR="0" lvl="0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220C5E"/>
              </a:buClr>
              <a:buSzTx/>
              <a:buFont typeface="Times" pitchFamily="18" charset="0"/>
              <a:buChar char="•"/>
              <a:tabLst>
                <a:tab pos="2916238" algn="l"/>
              </a:tabLst>
              <a:defRPr/>
            </a:pPr>
            <a:r>
              <a:rPr lang="en-US" sz="2800" i="0" kern="0" dirty="0" smtClean="0">
                <a:solidFill>
                  <a:schemeClr val="bg1">
                    <a:lumMod val="75000"/>
                  </a:schemeClr>
                </a:solidFill>
                <a:latin typeface="+mn-lt"/>
              </a:rPr>
              <a:t>EM for Isoform Expression Estimation</a:t>
            </a:r>
            <a:r>
              <a:rPr lang="en-US" sz="2800" i="0" kern="0" dirty="0" smtClean="0">
                <a:solidFill>
                  <a:srgbClr val="5F5E62"/>
                </a:solidFill>
              </a:rPr>
              <a:t> </a:t>
            </a: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chemeClr val="bg1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28600" marR="0" lvl="0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220C5E"/>
              </a:buClr>
              <a:buSzTx/>
              <a:buFont typeface="Times" pitchFamily="18" charset="0"/>
              <a:buChar char="•"/>
              <a:tabLst>
                <a:tab pos="2916238" algn="l"/>
              </a:tabLst>
              <a:defRPr/>
            </a:pPr>
            <a:r>
              <a:rPr lang="en-US" sz="2800" i="0" kern="0" dirty="0" smtClean="0">
                <a:solidFill>
                  <a:schemeClr val="bg1">
                    <a:lumMod val="75000"/>
                  </a:schemeClr>
                </a:solidFill>
                <a:latin typeface="+mn-lt"/>
              </a:rPr>
              <a:t>Virtual Transcript EM Algorithm</a:t>
            </a:r>
          </a:p>
          <a:p>
            <a:pPr marL="228600" marR="0" lvl="0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220C5E"/>
              </a:buClr>
              <a:buSzTx/>
              <a:buFont typeface="Times" pitchFamily="18" charset="0"/>
              <a:buChar char="•"/>
              <a:tabLst>
                <a:tab pos="2916238" algn="l"/>
              </a:tabLst>
              <a:defRPr/>
            </a:pPr>
            <a:r>
              <a:rPr lang="en-US" sz="2800" b="1" i="0" kern="0" dirty="0" smtClean="0">
                <a:solidFill>
                  <a:srgbClr val="5F5E62"/>
                </a:solidFill>
                <a:latin typeface="+mn-lt"/>
              </a:rPr>
              <a:t>DRUT:</a:t>
            </a:r>
            <a:r>
              <a:rPr lang="en-US" sz="2800" i="0" kern="0" dirty="0" smtClean="0">
                <a:solidFill>
                  <a:srgbClr val="5F5E62"/>
                </a:solidFill>
                <a:latin typeface="+mn-lt"/>
              </a:rPr>
              <a:t> Detection and Reconstruction of </a:t>
            </a:r>
            <a:r>
              <a:rPr lang="en-US" sz="2800" i="0" kern="0" dirty="0" err="1" smtClean="0">
                <a:solidFill>
                  <a:srgbClr val="5F5E62"/>
                </a:solidFill>
                <a:latin typeface="+mn-lt"/>
              </a:rPr>
              <a:t>Unannotated</a:t>
            </a:r>
            <a:r>
              <a:rPr lang="en-US" sz="2800" i="0" kern="0" dirty="0" smtClean="0">
                <a:solidFill>
                  <a:srgbClr val="5F5E62"/>
                </a:solidFill>
                <a:latin typeface="+mn-lt"/>
              </a:rPr>
              <a:t> Transcripts</a:t>
            </a:r>
          </a:p>
          <a:p>
            <a:pPr marL="228600" marR="0" lvl="0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220C5E"/>
              </a:buClr>
              <a:buSzTx/>
              <a:buFont typeface="Times" pitchFamily="18" charset="0"/>
              <a:buChar char="•"/>
              <a:tabLst>
                <a:tab pos="2916238" algn="l"/>
              </a:tabLst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Experimental Results</a:t>
            </a:r>
          </a:p>
          <a:p>
            <a:pPr marL="228600" marR="0" lvl="0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220C5E"/>
              </a:buClr>
              <a:buSzTx/>
              <a:buFont typeface="Times" pitchFamily="18" charset="0"/>
              <a:buChar char="•"/>
              <a:tabLst>
                <a:tab pos="2916238" algn="l"/>
              </a:tabLst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Conclusions</a:t>
            </a:r>
            <a:endParaRPr lang="en-US" sz="2800" i="0" kern="0" dirty="0" smtClean="0">
              <a:solidFill>
                <a:srgbClr val="5F5E62"/>
              </a:solidFill>
              <a:latin typeface="+mn-lt"/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69029" y="6426200"/>
            <a:ext cx="4470400" cy="476250"/>
          </a:xfrm>
        </p:spPr>
        <p:txBody>
          <a:bodyPr/>
          <a:lstStyle/>
          <a:p>
            <a:r>
              <a:rPr lang="de-DE" dirty="0" smtClean="0"/>
              <a:t>CAME 2011, Atlanta, GA</a:t>
            </a:r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06400" y="487363"/>
            <a:ext cx="8351838" cy="617537"/>
          </a:xfrm>
        </p:spPr>
        <p:txBody>
          <a:bodyPr/>
          <a:lstStyle/>
          <a:p>
            <a:pPr algn="ctr"/>
            <a:r>
              <a:rPr lang="en-US" dirty="0" smtClean="0"/>
              <a:t>Outline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2400" b="1" dirty="0" smtClean="0">
                <a:solidFill>
                  <a:srgbClr val="5F5E62"/>
                </a:solidFill>
              </a:rPr>
              <a:t>D</a:t>
            </a:r>
            <a:r>
              <a:rPr lang="en-US" sz="2400" dirty="0" smtClean="0">
                <a:solidFill>
                  <a:srgbClr val="5F5E62"/>
                </a:solidFill>
              </a:rPr>
              <a:t>etection and </a:t>
            </a:r>
            <a:r>
              <a:rPr lang="en-US" sz="2400" b="1" dirty="0" smtClean="0">
                <a:solidFill>
                  <a:srgbClr val="5F5E62"/>
                </a:solidFill>
              </a:rPr>
              <a:t>R</a:t>
            </a:r>
            <a:r>
              <a:rPr lang="en-US" sz="2400" dirty="0" smtClean="0">
                <a:solidFill>
                  <a:srgbClr val="5F5E62"/>
                </a:solidFill>
              </a:rPr>
              <a:t>econstruction of </a:t>
            </a:r>
            <a:r>
              <a:rPr lang="en-US" sz="2400" b="1" dirty="0" err="1" smtClean="0">
                <a:solidFill>
                  <a:srgbClr val="5F5E62"/>
                </a:solidFill>
              </a:rPr>
              <a:t>U</a:t>
            </a:r>
            <a:r>
              <a:rPr lang="en-US" sz="2400" dirty="0" err="1" smtClean="0">
                <a:solidFill>
                  <a:srgbClr val="5F5E62"/>
                </a:solidFill>
              </a:rPr>
              <a:t>nannotated</a:t>
            </a:r>
            <a:r>
              <a:rPr lang="en-US" sz="2400" dirty="0" smtClean="0">
                <a:solidFill>
                  <a:srgbClr val="5F5E62"/>
                </a:solidFill>
              </a:rPr>
              <a:t> </a:t>
            </a:r>
            <a:r>
              <a:rPr lang="en-US" sz="2400" b="1" dirty="0" smtClean="0">
                <a:solidFill>
                  <a:srgbClr val="5F5E62"/>
                </a:solidFill>
              </a:rPr>
              <a:t>T</a:t>
            </a:r>
            <a:r>
              <a:rPr lang="en-US" sz="2400" dirty="0" smtClean="0">
                <a:solidFill>
                  <a:srgbClr val="5F5E62"/>
                </a:solidFill>
              </a:rPr>
              <a:t>ranscripts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450" y="1181100"/>
            <a:ext cx="8586788" cy="5194300"/>
          </a:xfrm>
        </p:spPr>
        <p:txBody>
          <a:bodyPr/>
          <a:lstStyle/>
          <a:p>
            <a:pPr>
              <a:buNone/>
            </a:pPr>
            <a:r>
              <a:rPr lang="en-US" sz="2000" dirty="0" smtClean="0"/>
              <a:t>a) </a:t>
            </a:r>
            <a:r>
              <a:rPr lang="en-US" sz="2000" b="1" dirty="0" smtClean="0"/>
              <a:t>Map</a:t>
            </a:r>
            <a:r>
              <a:rPr lang="en-US" sz="2000" dirty="0" smtClean="0"/>
              <a:t> reads to annotated</a:t>
            </a:r>
          </a:p>
          <a:p>
            <a:pPr>
              <a:buNone/>
            </a:pPr>
            <a:r>
              <a:rPr lang="en-US" sz="2000" dirty="0" smtClean="0"/>
              <a:t>transcripts (using Bowtie)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b) </a:t>
            </a:r>
            <a:r>
              <a:rPr lang="en-US" sz="2000" b="1" dirty="0" smtClean="0"/>
              <a:t>VTEM: </a:t>
            </a:r>
            <a:r>
              <a:rPr lang="en-US" sz="2000" dirty="0" smtClean="0"/>
              <a:t>Identify </a:t>
            </a:r>
            <a:r>
              <a:rPr lang="en-US" sz="2000" dirty="0" err="1" smtClean="0"/>
              <a:t>overexpressed</a:t>
            </a:r>
            <a:endParaRPr lang="en-US" sz="2000" dirty="0" smtClean="0"/>
          </a:p>
          <a:p>
            <a:pPr>
              <a:buNone/>
            </a:pPr>
            <a:r>
              <a:rPr lang="en-US" sz="2000" dirty="0" err="1" smtClean="0"/>
              <a:t>exons</a:t>
            </a:r>
            <a:r>
              <a:rPr lang="en-US" sz="2000" dirty="0" smtClean="0"/>
              <a:t> (possibly from </a:t>
            </a:r>
            <a:r>
              <a:rPr lang="en-US" sz="2000" dirty="0" err="1" smtClean="0"/>
              <a:t>unannotated</a:t>
            </a: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transcripts)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c) </a:t>
            </a:r>
            <a:r>
              <a:rPr lang="en-US" sz="2000" b="1" dirty="0" smtClean="0"/>
              <a:t>Assemble Transcripts </a:t>
            </a:r>
            <a:r>
              <a:rPr lang="en-US" sz="2000" dirty="0" smtClean="0"/>
              <a:t>(e.g., Cufflinks)</a:t>
            </a:r>
          </a:p>
          <a:p>
            <a:pPr>
              <a:buNone/>
            </a:pPr>
            <a:r>
              <a:rPr lang="en-US" sz="2000" dirty="0" smtClean="0"/>
              <a:t>using reads from “</a:t>
            </a:r>
            <a:r>
              <a:rPr lang="en-US" sz="2000" dirty="0" err="1" smtClean="0"/>
              <a:t>overexpressed</a:t>
            </a:r>
            <a:r>
              <a:rPr lang="en-US" sz="2000" dirty="0" smtClean="0"/>
              <a:t>” </a:t>
            </a:r>
            <a:r>
              <a:rPr lang="en-US" sz="2000" dirty="0" err="1" smtClean="0"/>
              <a:t>exons</a:t>
            </a: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and unmapped reads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d) </a:t>
            </a:r>
            <a:r>
              <a:rPr lang="en-US" sz="2000" b="1" dirty="0" smtClean="0"/>
              <a:t>Output: </a:t>
            </a:r>
            <a:r>
              <a:rPr lang="en-US" sz="2000" dirty="0" smtClean="0"/>
              <a:t>annotated transcripts + novel </a:t>
            </a:r>
          </a:p>
          <a:p>
            <a:pPr>
              <a:buNone/>
            </a:pPr>
            <a:r>
              <a:rPr lang="en-US" sz="2000" dirty="0" smtClean="0"/>
              <a:t>transcripts</a:t>
            </a:r>
          </a:p>
          <a:p>
            <a:pPr>
              <a:buNone/>
            </a:pP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CAME 2011, Atlanta, GA</a:t>
            </a:r>
            <a:endParaRPr lang="en-US" dirty="0"/>
          </a:p>
        </p:txBody>
      </p:sp>
      <p:graphicFrame>
        <p:nvGraphicFramePr>
          <p:cNvPr id="71684" name="Object 4"/>
          <p:cNvGraphicFramePr>
            <a:graphicFrameLocks noChangeAspect="1"/>
          </p:cNvGraphicFramePr>
          <p:nvPr/>
        </p:nvGraphicFramePr>
        <p:xfrm>
          <a:off x="4917645" y="1051657"/>
          <a:ext cx="3840593" cy="53745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685" name="Visio" r:id="rId3" imgW="3533796" imgH="4946533" progId="Visio.Drawing.11">
                  <p:embed/>
                </p:oleObj>
              </mc:Choice>
              <mc:Fallback>
                <p:oleObj name="Visio" r:id="rId3" imgW="3533796" imgH="4946533" progId="Visio.Drawing.11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17645" y="1051657"/>
                        <a:ext cx="3840593" cy="537454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261938" y="1417638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182880" bIns="0" numCol="1" anchor="t" anchorCtr="0" compatLnSpc="1">
            <a:prstTxWarp prst="textNoShape">
              <a:avLst/>
            </a:prstTxWarp>
            <a:normAutofit/>
          </a:bodyPr>
          <a:lstStyle/>
          <a:p>
            <a:pPr marL="228600" marR="0" lvl="0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220C5E"/>
              </a:buClr>
              <a:buSzTx/>
              <a:buFont typeface="Times" pitchFamily="18" charset="0"/>
              <a:buChar char="•"/>
              <a:tabLst>
                <a:tab pos="2916238" algn="l"/>
              </a:tabLst>
              <a:defRPr/>
            </a:pPr>
            <a:r>
              <a:rPr lang="en-US" sz="2800" i="0" kern="0" dirty="0" smtClean="0">
                <a:solidFill>
                  <a:schemeClr val="bg1">
                    <a:lumMod val="75000"/>
                  </a:schemeClr>
                </a:solidFill>
                <a:latin typeface="+mn-lt"/>
              </a:rPr>
              <a:t>EM for Isoform Expression Estimation</a:t>
            </a:r>
            <a:r>
              <a:rPr lang="en-US" sz="2800" i="0" kern="0" dirty="0" smtClean="0">
                <a:solidFill>
                  <a:srgbClr val="5F5E62"/>
                </a:solidFill>
              </a:rPr>
              <a:t> </a:t>
            </a: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chemeClr val="bg1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28600" marR="0" lvl="0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220C5E"/>
              </a:buClr>
              <a:buSzTx/>
              <a:buFont typeface="Times" pitchFamily="18" charset="0"/>
              <a:buChar char="•"/>
              <a:tabLst>
                <a:tab pos="2916238" algn="l"/>
              </a:tabLst>
              <a:defRPr/>
            </a:pPr>
            <a:r>
              <a:rPr lang="en-US" sz="2800" i="0" kern="0" dirty="0" smtClean="0">
                <a:solidFill>
                  <a:schemeClr val="bg1">
                    <a:lumMod val="75000"/>
                  </a:schemeClr>
                </a:solidFill>
                <a:latin typeface="+mn-lt"/>
              </a:rPr>
              <a:t>Virtual Transcript EM Algorithm</a:t>
            </a:r>
          </a:p>
          <a:p>
            <a:pPr marL="228600" marR="0" lvl="0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220C5E"/>
              </a:buClr>
              <a:buSzTx/>
              <a:buFont typeface="Times" pitchFamily="18" charset="0"/>
              <a:buChar char="•"/>
              <a:tabLst>
                <a:tab pos="2916238" algn="l"/>
              </a:tabLst>
              <a:defRPr/>
            </a:pPr>
            <a:r>
              <a:rPr lang="en-US" sz="2800" i="0" kern="0" dirty="0" smtClean="0">
                <a:solidFill>
                  <a:schemeClr val="bg1">
                    <a:lumMod val="75000"/>
                  </a:schemeClr>
                </a:solidFill>
                <a:latin typeface="+mn-lt"/>
              </a:rPr>
              <a:t>DRUT: Detection and Reconstruction of </a:t>
            </a:r>
            <a:r>
              <a:rPr lang="en-US" sz="2800" i="0" kern="0" dirty="0" err="1" smtClean="0">
                <a:solidFill>
                  <a:schemeClr val="bg1">
                    <a:lumMod val="75000"/>
                  </a:schemeClr>
                </a:solidFill>
                <a:latin typeface="+mn-lt"/>
              </a:rPr>
              <a:t>Unannotated</a:t>
            </a:r>
            <a:r>
              <a:rPr lang="en-US" sz="2800" i="0" kern="0" dirty="0" smtClean="0">
                <a:solidFill>
                  <a:schemeClr val="bg1">
                    <a:lumMod val="75000"/>
                  </a:schemeClr>
                </a:solidFill>
                <a:latin typeface="+mn-lt"/>
              </a:rPr>
              <a:t> Transcripts</a:t>
            </a:r>
          </a:p>
          <a:p>
            <a:pPr marL="228600" marR="0" lvl="0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220C5E"/>
              </a:buClr>
              <a:buSzTx/>
              <a:buFont typeface="Times" pitchFamily="18" charset="0"/>
              <a:buChar char="•"/>
              <a:tabLst>
                <a:tab pos="2916238" algn="l"/>
              </a:tabLst>
              <a:defRPr/>
            </a:pPr>
            <a:r>
              <a:rPr lang="en-US" sz="2800" i="0" kern="0" dirty="0" smtClean="0">
                <a:solidFill>
                  <a:srgbClr val="5F5E62"/>
                </a:solidFill>
                <a:latin typeface="+mn-lt"/>
              </a:rPr>
              <a:t>Experimental Results</a:t>
            </a:r>
          </a:p>
          <a:p>
            <a:pPr marL="228600" marR="0" lvl="0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220C5E"/>
              </a:buClr>
              <a:buSzTx/>
              <a:buFont typeface="Times" pitchFamily="18" charset="0"/>
              <a:buChar char="•"/>
              <a:tabLst>
                <a:tab pos="2916238" algn="l"/>
              </a:tabLst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Conclusions</a:t>
            </a:r>
            <a:endParaRPr lang="en-US" sz="2800" i="0" kern="0" dirty="0" smtClean="0">
              <a:solidFill>
                <a:srgbClr val="5F5E62"/>
              </a:solidFill>
              <a:latin typeface="+mn-lt"/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69029" y="6426200"/>
            <a:ext cx="4470400" cy="476250"/>
          </a:xfrm>
        </p:spPr>
        <p:txBody>
          <a:bodyPr/>
          <a:lstStyle/>
          <a:p>
            <a:r>
              <a:rPr lang="de-DE" dirty="0" smtClean="0"/>
              <a:t>CAME 2011, Atlanta, GA</a:t>
            </a:r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06400" y="487363"/>
            <a:ext cx="8351838" cy="617537"/>
          </a:xfrm>
        </p:spPr>
        <p:txBody>
          <a:bodyPr/>
          <a:lstStyle/>
          <a:p>
            <a:pPr algn="ctr"/>
            <a:r>
              <a:rPr lang="en-US" dirty="0" smtClean="0"/>
              <a:t>Outline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Genome-Guided RNA-</a:t>
            </a:r>
            <a:r>
              <a:rPr lang="en-US" dirty="0" err="1" smtClean="0"/>
              <a:t>Seq</a:t>
            </a:r>
            <a:r>
              <a:rPr lang="en-US" dirty="0" smtClean="0"/>
              <a:t> Protocol</a:t>
            </a:r>
          </a:p>
        </p:txBody>
      </p:sp>
      <p:cxnSp>
        <p:nvCxnSpPr>
          <p:cNvPr id="9" name="Straight Connector 8"/>
          <p:cNvCxnSpPr/>
          <p:nvPr/>
        </p:nvCxnSpPr>
        <p:spPr bwMode="auto">
          <a:xfrm>
            <a:off x="2286000" y="1557462"/>
            <a:ext cx="2193925" cy="0"/>
          </a:xfrm>
          <a:prstGeom prst="line">
            <a:avLst/>
          </a:prstGeom>
          <a:ln w="50800">
            <a:solidFill>
              <a:srgbClr val="00B05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 bwMode="auto">
          <a:xfrm>
            <a:off x="2438400" y="1709862"/>
            <a:ext cx="1447800" cy="0"/>
          </a:xfrm>
          <a:prstGeom prst="line">
            <a:avLst/>
          </a:prstGeom>
          <a:ln w="50800">
            <a:solidFill>
              <a:srgbClr val="92D05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 bwMode="auto">
          <a:xfrm>
            <a:off x="2590800" y="1862262"/>
            <a:ext cx="1905000" cy="0"/>
          </a:xfrm>
          <a:prstGeom prst="line">
            <a:avLst/>
          </a:prstGeom>
          <a:ln w="50800">
            <a:solidFill>
              <a:srgbClr val="C0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2" name="Group 106"/>
          <p:cNvGrpSpPr/>
          <p:nvPr/>
        </p:nvGrpSpPr>
        <p:grpSpPr>
          <a:xfrm>
            <a:off x="2514600" y="1938462"/>
            <a:ext cx="4459287" cy="533400"/>
            <a:chOff x="2667000" y="2100262"/>
            <a:chExt cx="4459287" cy="533400"/>
          </a:xfrm>
        </p:grpSpPr>
        <p:cxnSp>
          <p:nvCxnSpPr>
            <p:cNvPr id="18" name="Straight Arrow Connector 17"/>
            <p:cNvCxnSpPr/>
            <p:nvPr/>
          </p:nvCxnSpPr>
          <p:spPr bwMode="auto">
            <a:xfrm rot="5400000">
              <a:off x="3467894" y="2213768"/>
              <a:ext cx="228600" cy="1588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 bwMode="auto">
            <a:xfrm>
              <a:off x="2667000" y="2481262"/>
              <a:ext cx="304800" cy="0"/>
            </a:xfrm>
            <a:prstGeom prst="line">
              <a:avLst/>
            </a:prstGeom>
            <a:ln w="50800">
              <a:solidFill>
                <a:schemeClr val="accent4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 bwMode="auto">
            <a:xfrm>
              <a:off x="2819400" y="2405062"/>
              <a:ext cx="457200" cy="0"/>
            </a:xfrm>
            <a:prstGeom prst="line">
              <a:avLst/>
            </a:prstGeom>
            <a:ln w="50800">
              <a:solidFill>
                <a:schemeClr val="accent4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 bwMode="auto">
            <a:xfrm>
              <a:off x="3429000" y="2405062"/>
              <a:ext cx="228600" cy="0"/>
            </a:xfrm>
            <a:prstGeom prst="line">
              <a:avLst/>
            </a:prstGeom>
            <a:ln w="50800">
              <a:solidFill>
                <a:schemeClr val="accent4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 bwMode="auto">
            <a:xfrm>
              <a:off x="3810000" y="2405062"/>
              <a:ext cx="381000" cy="0"/>
            </a:xfrm>
            <a:prstGeom prst="line">
              <a:avLst/>
            </a:prstGeom>
            <a:ln w="50800">
              <a:solidFill>
                <a:schemeClr val="accent4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 bwMode="auto">
            <a:xfrm>
              <a:off x="3810000" y="2557462"/>
              <a:ext cx="228600" cy="0"/>
            </a:xfrm>
            <a:prstGeom prst="line">
              <a:avLst/>
            </a:prstGeom>
            <a:ln w="50800">
              <a:solidFill>
                <a:schemeClr val="accent4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 bwMode="auto">
            <a:xfrm>
              <a:off x="3048000" y="2557462"/>
              <a:ext cx="304800" cy="0"/>
            </a:xfrm>
            <a:prstGeom prst="line">
              <a:avLst/>
            </a:prstGeom>
            <a:ln w="50800">
              <a:solidFill>
                <a:schemeClr val="accent4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 bwMode="auto">
            <a:xfrm>
              <a:off x="2971800" y="2633662"/>
              <a:ext cx="457200" cy="0"/>
            </a:xfrm>
            <a:prstGeom prst="line">
              <a:avLst/>
            </a:prstGeom>
            <a:ln w="50800">
              <a:solidFill>
                <a:schemeClr val="accent4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 bwMode="auto">
            <a:xfrm>
              <a:off x="3505200" y="2481262"/>
              <a:ext cx="228600" cy="0"/>
            </a:xfrm>
            <a:prstGeom prst="line">
              <a:avLst/>
            </a:prstGeom>
            <a:ln w="50800">
              <a:solidFill>
                <a:schemeClr val="accent4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 bwMode="auto">
            <a:xfrm>
              <a:off x="3505200" y="2633662"/>
              <a:ext cx="381000" cy="0"/>
            </a:xfrm>
            <a:prstGeom prst="line">
              <a:avLst/>
            </a:prstGeom>
            <a:ln w="50800">
              <a:solidFill>
                <a:schemeClr val="accent4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 bwMode="auto">
            <a:xfrm>
              <a:off x="4114800" y="2633662"/>
              <a:ext cx="228600" cy="0"/>
            </a:xfrm>
            <a:prstGeom prst="line">
              <a:avLst/>
            </a:prstGeom>
            <a:ln w="50800">
              <a:solidFill>
                <a:schemeClr val="accent4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078" name="TextBox 161"/>
            <p:cNvSpPr txBox="1">
              <a:spLocks noChangeArrowheads="1"/>
            </p:cNvSpPr>
            <p:nvPr/>
          </p:nvSpPr>
          <p:spPr bwMode="auto">
            <a:xfrm>
              <a:off x="4644518" y="2110442"/>
              <a:ext cx="2481769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 dirty="0">
                  <a:latin typeface="Lucida Sans Unicode" pitchFamily="34" charset="0"/>
                </a:rPr>
                <a:t>Make </a:t>
              </a:r>
              <a:r>
                <a:rPr lang="en-US" sz="1400" dirty="0" err="1">
                  <a:latin typeface="Lucida Sans Unicode" pitchFamily="34" charset="0"/>
                </a:rPr>
                <a:t>cDNA</a:t>
              </a:r>
              <a:r>
                <a:rPr lang="en-US" sz="1400" dirty="0">
                  <a:latin typeface="Lucida Sans Unicode" pitchFamily="34" charset="0"/>
                </a:rPr>
                <a:t> &amp; shatter into </a:t>
              </a:r>
              <a:endParaRPr lang="en-US" sz="1400" dirty="0" smtClean="0">
                <a:latin typeface="Lucida Sans Unicode" pitchFamily="34" charset="0"/>
              </a:endParaRPr>
            </a:p>
            <a:p>
              <a:r>
                <a:rPr lang="en-US" sz="1400" dirty="0" smtClean="0">
                  <a:latin typeface="Lucida Sans Unicode" pitchFamily="34" charset="0"/>
                </a:rPr>
                <a:t>fragments</a:t>
              </a:r>
              <a:endParaRPr lang="en-US" sz="1400" dirty="0">
                <a:latin typeface="Lucida Sans Unicode" pitchFamily="34" charset="0"/>
              </a:endParaRPr>
            </a:p>
          </p:txBody>
        </p:sp>
      </p:grpSp>
      <p:grpSp>
        <p:nvGrpSpPr>
          <p:cNvPr id="3" name="Group 105"/>
          <p:cNvGrpSpPr/>
          <p:nvPr/>
        </p:nvGrpSpPr>
        <p:grpSpPr>
          <a:xfrm>
            <a:off x="2667000" y="2578225"/>
            <a:ext cx="4065588" cy="579437"/>
            <a:chOff x="2819400" y="2740025"/>
            <a:chExt cx="4065588" cy="579437"/>
          </a:xfrm>
        </p:grpSpPr>
        <p:cxnSp>
          <p:nvCxnSpPr>
            <p:cNvPr id="36" name="Straight Arrow Connector 35"/>
            <p:cNvCxnSpPr/>
            <p:nvPr/>
          </p:nvCxnSpPr>
          <p:spPr bwMode="auto">
            <a:xfrm rot="5400000">
              <a:off x="3467894" y="2856706"/>
              <a:ext cx="228600" cy="1588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 bwMode="auto">
            <a:xfrm>
              <a:off x="2819400" y="3090862"/>
              <a:ext cx="76200" cy="0"/>
            </a:xfrm>
            <a:prstGeom prst="line">
              <a:avLst/>
            </a:prstGeom>
            <a:ln w="50800">
              <a:solidFill>
                <a:schemeClr val="accent4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 bwMode="auto">
            <a:xfrm>
              <a:off x="3048000" y="3090862"/>
              <a:ext cx="76200" cy="0"/>
            </a:xfrm>
            <a:prstGeom prst="line">
              <a:avLst/>
            </a:prstGeom>
            <a:ln w="50800">
              <a:solidFill>
                <a:schemeClr val="accent4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 bwMode="auto">
            <a:xfrm>
              <a:off x="3276600" y="3090862"/>
              <a:ext cx="76200" cy="0"/>
            </a:xfrm>
            <a:prstGeom prst="line">
              <a:avLst/>
            </a:prstGeom>
            <a:ln w="50800">
              <a:solidFill>
                <a:schemeClr val="accent4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 bwMode="auto">
            <a:xfrm>
              <a:off x="3505200" y="3090862"/>
              <a:ext cx="76200" cy="0"/>
            </a:xfrm>
            <a:prstGeom prst="line">
              <a:avLst/>
            </a:prstGeom>
            <a:ln w="50800">
              <a:solidFill>
                <a:schemeClr val="accent4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 bwMode="auto">
            <a:xfrm>
              <a:off x="3733800" y="3090862"/>
              <a:ext cx="76200" cy="0"/>
            </a:xfrm>
            <a:prstGeom prst="line">
              <a:avLst/>
            </a:prstGeom>
            <a:ln w="50800">
              <a:solidFill>
                <a:schemeClr val="accent4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 bwMode="auto">
            <a:xfrm>
              <a:off x="3962400" y="3090862"/>
              <a:ext cx="76200" cy="0"/>
            </a:xfrm>
            <a:prstGeom prst="line">
              <a:avLst/>
            </a:prstGeom>
            <a:ln w="50800">
              <a:solidFill>
                <a:schemeClr val="accent4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 bwMode="auto">
            <a:xfrm>
              <a:off x="2971800" y="3167062"/>
              <a:ext cx="76200" cy="0"/>
            </a:xfrm>
            <a:prstGeom prst="line">
              <a:avLst/>
            </a:prstGeom>
            <a:ln w="50800">
              <a:solidFill>
                <a:schemeClr val="accent4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 bwMode="auto">
            <a:xfrm>
              <a:off x="3200400" y="3167062"/>
              <a:ext cx="76200" cy="0"/>
            </a:xfrm>
            <a:prstGeom prst="line">
              <a:avLst/>
            </a:prstGeom>
            <a:ln w="50800">
              <a:solidFill>
                <a:schemeClr val="accent4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 bwMode="auto">
            <a:xfrm>
              <a:off x="3429000" y="3167062"/>
              <a:ext cx="76200" cy="0"/>
            </a:xfrm>
            <a:prstGeom prst="line">
              <a:avLst/>
            </a:prstGeom>
            <a:ln w="50800">
              <a:solidFill>
                <a:schemeClr val="accent4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 bwMode="auto">
            <a:xfrm>
              <a:off x="3657600" y="3167062"/>
              <a:ext cx="76200" cy="0"/>
            </a:xfrm>
            <a:prstGeom prst="line">
              <a:avLst/>
            </a:prstGeom>
            <a:ln w="50800">
              <a:solidFill>
                <a:schemeClr val="accent4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 bwMode="auto">
            <a:xfrm>
              <a:off x="3886200" y="3167062"/>
              <a:ext cx="76200" cy="0"/>
            </a:xfrm>
            <a:prstGeom prst="line">
              <a:avLst/>
            </a:prstGeom>
            <a:ln w="50800">
              <a:solidFill>
                <a:schemeClr val="accent4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1" name="Straight Connector 90"/>
            <p:cNvCxnSpPr/>
            <p:nvPr/>
          </p:nvCxnSpPr>
          <p:spPr bwMode="auto">
            <a:xfrm>
              <a:off x="4114800" y="3167062"/>
              <a:ext cx="76200" cy="0"/>
            </a:xfrm>
            <a:prstGeom prst="line">
              <a:avLst/>
            </a:prstGeom>
            <a:ln w="50800">
              <a:solidFill>
                <a:schemeClr val="accent4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2" name="Straight Connector 91"/>
            <p:cNvCxnSpPr/>
            <p:nvPr/>
          </p:nvCxnSpPr>
          <p:spPr bwMode="auto">
            <a:xfrm>
              <a:off x="2819400" y="3243262"/>
              <a:ext cx="76200" cy="0"/>
            </a:xfrm>
            <a:prstGeom prst="line">
              <a:avLst/>
            </a:prstGeom>
            <a:ln w="50800">
              <a:solidFill>
                <a:schemeClr val="accent4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3" name="Straight Connector 92"/>
            <p:cNvCxnSpPr/>
            <p:nvPr/>
          </p:nvCxnSpPr>
          <p:spPr bwMode="auto">
            <a:xfrm>
              <a:off x="3048000" y="3243262"/>
              <a:ext cx="76200" cy="0"/>
            </a:xfrm>
            <a:prstGeom prst="line">
              <a:avLst/>
            </a:prstGeom>
            <a:ln w="50800">
              <a:solidFill>
                <a:schemeClr val="accent4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4" name="Straight Connector 93"/>
            <p:cNvCxnSpPr/>
            <p:nvPr/>
          </p:nvCxnSpPr>
          <p:spPr bwMode="auto">
            <a:xfrm>
              <a:off x="3276600" y="3243262"/>
              <a:ext cx="76200" cy="0"/>
            </a:xfrm>
            <a:prstGeom prst="line">
              <a:avLst/>
            </a:prstGeom>
            <a:ln w="50800">
              <a:solidFill>
                <a:schemeClr val="accent4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5" name="Straight Connector 94"/>
            <p:cNvCxnSpPr/>
            <p:nvPr/>
          </p:nvCxnSpPr>
          <p:spPr bwMode="auto">
            <a:xfrm>
              <a:off x="3505200" y="3243262"/>
              <a:ext cx="76200" cy="0"/>
            </a:xfrm>
            <a:prstGeom prst="line">
              <a:avLst/>
            </a:prstGeom>
            <a:ln w="50800">
              <a:solidFill>
                <a:schemeClr val="accent4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6" name="Straight Connector 95"/>
            <p:cNvCxnSpPr/>
            <p:nvPr/>
          </p:nvCxnSpPr>
          <p:spPr bwMode="auto">
            <a:xfrm>
              <a:off x="3733800" y="3243262"/>
              <a:ext cx="76200" cy="0"/>
            </a:xfrm>
            <a:prstGeom prst="line">
              <a:avLst/>
            </a:prstGeom>
            <a:ln w="50800">
              <a:solidFill>
                <a:schemeClr val="accent4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7" name="Straight Connector 96"/>
            <p:cNvCxnSpPr/>
            <p:nvPr/>
          </p:nvCxnSpPr>
          <p:spPr bwMode="auto">
            <a:xfrm>
              <a:off x="3962400" y="3243262"/>
              <a:ext cx="76200" cy="0"/>
            </a:xfrm>
            <a:prstGeom prst="line">
              <a:avLst/>
            </a:prstGeom>
            <a:ln w="50800">
              <a:solidFill>
                <a:schemeClr val="accent4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8" name="Straight Connector 97"/>
            <p:cNvCxnSpPr/>
            <p:nvPr/>
          </p:nvCxnSpPr>
          <p:spPr bwMode="auto">
            <a:xfrm>
              <a:off x="2895600" y="3319462"/>
              <a:ext cx="76200" cy="0"/>
            </a:xfrm>
            <a:prstGeom prst="line">
              <a:avLst/>
            </a:prstGeom>
            <a:ln w="50800">
              <a:solidFill>
                <a:schemeClr val="accent4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9" name="Straight Connector 98"/>
            <p:cNvCxnSpPr/>
            <p:nvPr/>
          </p:nvCxnSpPr>
          <p:spPr bwMode="auto">
            <a:xfrm>
              <a:off x="3124200" y="3319462"/>
              <a:ext cx="76200" cy="0"/>
            </a:xfrm>
            <a:prstGeom prst="line">
              <a:avLst/>
            </a:prstGeom>
            <a:ln w="50800">
              <a:solidFill>
                <a:schemeClr val="accent4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0" name="Straight Connector 99"/>
            <p:cNvCxnSpPr/>
            <p:nvPr/>
          </p:nvCxnSpPr>
          <p:spPr bwMode="auto">
            <a:xfrm>
              <a:off x="3352800" y="3319462"/>
              <a:ext cx="76200" cy="0"/>
            </a:xfrm>
            <a:prstGeom prst="line">
              <a:avLst/>
            </a:prstGeom>
            <a:ln w="50800">
              <a:solidFill>
                <a:schemeClr val="accent4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1" name="Straight Connector 100"/>
            <p:cNvCxnSpPr/>
            <p:nvPr/>
          </p:nvCxnSpPr>
          <p:spPr bwMode="auto">
            <a:xfrm>
              <a:off x="3581400" y="3319462"/>
              <a:ext cx="76200" cy="0"/>
            </a:xfrm>
            <a:prstGeom prst="line">
              <a:avLst/>
            </a:prstGeom>
            <a:ln w="50800">
              <a:solidFill>
                <a:schemeClr val="accent4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2" name="Straight Connector 101"/>
            <p:cNvCxnSpPr/>
            <p:nvPr/>
          </p:nvCxnSpPr>
          <p:spPr bwMode="auto">
            <a:xfrm>
              <a:off x="3810000" y="3319462"/>
              <a:ext cx="76200" cy="0"/>
            </a:xfrm>
            <a:prstGeom prst="line">
              <a:avLst/>
            </a:prstGeom>
            <a:ln w="50800">
              <a:solidFill>
                <a:schemeClr val="accent4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3" name="Straight Connector 102"/>
            <p:cNvCxnSpPr/>
            <p:nvPr/>
          </p:nvCxnSpPr>
          <p:spPr bwMode="auto">
            <a:xfrm>
              <a:off x="4038600" y="3319462"/>
              <a:ext cx="76200" cy="0"/>
            </a:xfrm>
            <a:prstGeom prst="line">
              <a:avLst/>
            </a:prstGeom>
            <a:ln w="50800">
              <a:solidFill>
                <a:schemeClr val="accent4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079" name="Rectangle 162"/>
            <p:cNvSpPr>
              <a:spLocks noChangeArrowheads="1"/>
            </p:cNvSpPr>
            <p:nvPr/>
          </p:nvSpPr>
          <p:spPr bwMode="auto">
            <a:xfrm>
              <a:off x="4495800" y="2740025"/>
              <a:ext cx="2389188" cy="307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 dirty="0">
                  <a:latin typeface="Lucida Sans Unicode" pitchFamily="34" charset="0"/>
                </a:rPr>
                <a:t>Sequence fragment ends </a:t>
              </a:r>
            </a:p>
          </p:txBody>
        </p:sp>
      </p:grpSp>
      <p:grpSp>
        <p:nvGrpSpPr>
          <p:cNvPr id="4" name="Group 104"/>
          <p:cNvGrpSpPr/>
          <p:nvPr/>
        </p:nvGrpSpPr>
        <p:grpSpPr>
          <a:xfrm>
            <a:off x="2133600" y="3267200"/>
            <a:ext cx="4953000" cy="1185862"/>
            <a:chOff x="2286000" y="3429000"/>
            <a:chExt cx="4953000" cy="1185862"/>
          </a:xfrm>
        </p:grpSpPr>
        <p:cxnSp>
          <p:nvCxnSpPr>
            <p:cNvPr id="128" name="Straight Arrow Connector 127"/>
            <p:cNvCxnSpPr/>
            <p:nvPr/>
          </p:nvCxnSpPr>
          <p:spPr bwMode="auto">
            <a:xfrm rot="5400000">
              <a:off x="3467894" y="3585368"/>
              <a:ext cx="228600" cy="1588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Straight Connector 128"/>
            <p:cNvCxnSpPr/>
            <p:nvPr/>
          </p:nvCxnSpPr>
          <p:spPr bwMode="auto">
            <a:xfrm>
              <a:off x="2286000" y="4233862"/>
              <a:ext cx="4953000" cy="0"/>
            </a:xfrm>
            <a:prstGeom prst="line">
              <a:avLst/>
            </a:prstGeom>
            <a:ln w="50800">
              <a:solidFill>
                <a:schemeClr val="tx2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32" name="Rectangle 131"/>
            <p:cNvSpPr/>
            <p:nvPr/>
          </p:nvSpPr>
          <p:spPr bwMode="auto">
            <a:xfrm>
              <a:off x="2514600" y="4157662"/>
              <a:ext cx="533400" cy="152400"/>
            </a:xfrm>
            <a:prstGeom prst="rect">
              <a:avLst/>
            </a:prstGeom>
            <a:solidFill>
              <a:srgbClr val="00B050"/>
            </a:solidFill>
            <a:ln w="9525">
              <a:solidFill>
                <a:schemeClr val="accent1">
                  <a:shade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000" dirty="0"/>
                <a:t>A</a:t>
              </a:r>
            </a:p>
          </p:txBody>
        </p:sp>
        <p:sp>
          <p:nvSpPr>
            <p:cNvPr id="133" name="Rectangle 132"/>
            <p:cNvSpPr/>
            <p:nvPr/>
          </p:nvSpPr>
          <p:spPr bwMode="auto">
            <a:xfrm>
              <a:off x="3200400" y="4157662"/>
              <a:ext cx="533400" cy="152400"/>
            </a:xfrm>
            <a:prstGeom prst="rect">
              <a:avLst/>
            </a:prstGeom>
            <a:solidFill>
              <a:srgbClr val="00B050"/>
            </a:solidFill>
            <a:ln w="9525">
              <a:solidFill>
                <a:schemeClr val="accent1">
                  <a:shade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000" dirty="0"/>
                <a:t>B</a:t>
              </a:r>
            </a:p>
          </p:txBody>
        </p:sp>
        <p:sp>
          <p:nvSpPr>
            <p:cNvPr id="134" name="Rectangle 133"/>
            <p:cNvSpPr/>
            <p:nvPr/>
          </p:nvSpPr>
          <p:spPr bwMode="auto">
            <a:xfrm>
              <a:off x="3886200" y="4157662"/>
              <a:ext cx="533400" cy="152400"/>
            </a:xfrm>
            <a:prstGeom prst="rect">
              <a:avLst/>
            </a:prstGeom>
            <a:solidFill>
              <a:srgbClr val="00B050"/>
            </a:solidFill>
            <a:ln w="9525">
              <a:solidFill>
                <a:schemeClr val="accent1">
                  <a:shade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000" dirty="0"/>
                <a:t>C</a:t>
              </a:r>
            </a:p>
          </p:txBody>
        </p:sp>
        <p:cxnSp>
          <p:nvCxnSpPr>
            <p:cNvPr id="142" name="Elbow Connector 141"/>
            <p:cNvCxnSpPr/>
            <p:nvPr/>
          </p:nvCxnSpPr>
          <p:spPr bwMode="auto">
            <a:xfrm rot="5400000" flipH="1" flipV="1">
              <a:off x="2216150" y="4011612"/>
              <a:ext cx="292100" cy="152400"/>
            </a:xfrm>
            <a:prstGeom prst="bentConnector2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4" name="Elbow Connector 141"/>
            <p:cNvCxnSpPr/>
            <p:nvPr/>
          </p:nvCxnSpPr>
          <p:spPr bwMode="auto">
            <a:xfrm rot="5400000" flipH="1" flipV="1">
              <a:off x="4959350" y="3998912"/>
              <a:ext cx="292100" cy="152400"/>
            </a:xfrm>
            <a:prstGeom prst="bentConnector2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0" name="Rectangle 159"/>
            <p:cNvSpPr/>
            <p:nvPr/>
          </p:nvSpPr>
          <p:spPr bwMode="auto">
            <a:xfrm>
              <a:off x="5334000" y="4157662"/>
              <a:ext cx="533400" cy="152400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accent1">
                  <a:shade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000" dirty="0"/>
                <a:t>D</a:t>
              </a:r>
            </a:p>
          </p:txBody>
        </p:sp>
        <p:sp>
          <p:nvSpPr>
            <p:cNvPr id="161" name="Rectangle 160"/>
            <p:cNvSpPr/>
            <p:nvPr/>
          </p:nvSpPr>
          <p:spPr bwMode="auto">
            <a:xfrm>
              <a:off x="6172200" y="4157662"/>
              <a:ext cx="533400" cy="152400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accent1">
                  <a:shade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000" dirty="0"/>
                <a:t>E</a:t>
              </a:r>
            </a:p>
          </p:txBody>
        </p:sp>
        <p:cxnSp>
          <p:nvCxnSpPr>
            <p:cNvPr id="170" name="Straight Connector 169"/>
            <p:cNvCxnSpPr/>
            <p:nvPr/>
          </p:nvCxnSpPr>
          <p:spPr bwMode="auto">
            <a:xfrm>
              <a:off x="2514600" y="4081462"/>
              <a:ext cx="76200" cy="0"/>
            </a:xfrm>
            <a:prstGeom prst="line">
              <a:avLst/>
            </a:prstGeom>
            <a:ln w="50800">
              <a:solidFill>
                <a:schemeClr val="accent4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 bwMode="auto">
            <a:xfrm>
              <a:off x="2590800" y="4005262"/>
              <a:ext cx="76200" cy="0"/>
            </a:xfrm>
            <a:prstGeom prst="line">
              <a:avLst/>
            </a:prstGeom>
            <a:ln w="50800">
              <a:solidFill>
                <a:schemeClr val="accent4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4" name="Straight Connector 173"/>
            <p:cNvCxnSpPr/>
            <p:nvPr/>
          </p:nvCxnSpPr>
          <p:spPr bwMode="auto">
            <a:xfrm>
              <a:off x="2743200" y="4005262"/>
              <a:ext cx="76200" cy="0"/>
            </a:xfrm>
            <a:prstGeom prst="line">
              <a:avLst/>
            </a:prstGeom>
            <a:ln w="50800">
              <a:solidFill>
                <a:schemeClr val="accent4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5" name="Straight Connector 174"/>
            <p:cNvCxnSpPr/>
            <p:nvPr/>
          </p:nvCxnSpPr>
          <p:spPr bwMode="auto">
            <a:xfrm>
              <a:off x="2895600" y="4005262"/>
              <a:ext cx="76200" cy="0"/>
            </a:xfrm>
            <a:prstGeom prst="line">
              <a:avLst/>
            </a:prstGeom>
            <a:ln w="50800">
              <a:solidFill>
                <a:schemeClr val="accent4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6" name="Straight Connector 175"/>
            <p:cNvCxnSpPr/>
            <p:nvPr/>
          </p:nvCxnSpPr>
          <p:spPr bwMode="auto">
            <a:xfrm>
              <a:off x="2667000" y="4081462"/>
              <a:ext cx="76200" cy="0"/>
            </a:xfrm>
            <a:prstGeom prst="line">
              <a:avLst/>
            </a:prstGeom>
            <a:ln w="50800">
              <a:solidFill>
                <a:schemeClr val="accent4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 bwMode="auto">
            <a:xfrm>
              <a:off x="2819400" y="4081462"/>
              <a:ext cx="76200" cy="0"/>
            </a:xfrm>
            <a:prstGeom prst="line">
              <a:avLst/>
            </a:prstGeom>
            <a:ln w="50800">
              <a:solidFill>
                <a:schemeClr val="accent4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 bwMode="auto">
            <a:xfrm>
              <a:off x="3200400" y="4081462"/>
              <a:ext cx="76200" cy="0"/>
            </a:xfrm>
            <a:prstGeom prst="line">
              <a:avLst/>
            </a:prstGeom>
            <a:ln w="50800">
              <a:solidFill>
                <a:schemeClr val="accent4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 bwMode="auto">
            <a:xfrm>
              <a:off x="3276600" y="4005262"/>
              <a:ext cx="76200" cy="0"/>
            </a:xfrm>
            <a:prstGeom prst="line">
              <a:avLst/>
            </a:prstGeom>
            <a:ln w="50800">
              <a:solidFill>
                <a:schemeClr val="accent4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 bwMode="auto">
            <a:xfrm>
              <a:off x="3429000" y="4005262"/>
              <a:ext cx="76200" cy="0"/>
            </a:xfrm>
            <a:prstGeom prst="line">
              <a:avLst/>
            </a:prstGeom>
            <a:ln w="50800">
              <a:solidFill>
                <a:schemeClr val="accent4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 bwMode="auto">
            <a:xfrm>
              <a:off x="3581400" y="4005262"/>
              <a:ext cx="76200" cy="0"/>
            </a:xfrm>
            <a:prstGeom prst="line">
              <a:avLst/>
            </a:prstGeom>
            <a:ln w="50800">
              <a:solidFill>
                <a:schemeClr val="accent4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 bwMode="auto">
            <a:xfrm>
              <a:off x="3352800" y="4081462"/>
              <a:ext cx="76200" cy="0"/>
            </a:xfrm>
            <a:prstGeom prst="line">
              <a:avLst/>
            </a:prstGeom>
            <a:ln w="50800">
              <a:solidFill>
                <a:schemeClr val="accent4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 bwMode="auto">
            <a:xfrm>
              <a:off x="3505200" y="4081462"/>
              <a:ext cx="76200" cy="0"/>
            </a:xfrm>
            <a:prstGeom prst="line">
              <a:avLst/>
            </a:prstGeom>
            <a:ln w="50800">
              <a:solidFill>
                <a:schemeClr val="accent4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 bwMode="auto">
            <a:xfrm>
              <a:off x="3886200" y="4081462"/>
              <a:ext cx="76200" cy="0"/>
            </a:xfrm>
            <a:prstGeom prst="line">
              <a:avLst/>
            </a:prstGeom>
            <a:ln w="50800">
              <a:solidFill>
                <a:schemeClr val="accent4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 bwMode="auto">
            <a:xfrm>
              <a:off x="3962400" y="4005262"/>
              <a:ext cx="76200" cy="0"/>
            </a:xfrm>
            <a:prstGeom prst="line">
              <a:avLst/>
            </a:prstGeom>
            <a:ln w="50800">
              <a:solidFill>
                <a:schemeClr val="accent4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 bwMode="auto">
            <a:xfrm>
              <a:off x="4114800" y="4005262"/>
              <a:ext cx="76200" cy="0"/>
            </a:xfrm>
            <a:prstGeom prst="line">
              <a:avLst/>
            </a:prstGeom>
            <a:ln w="50800">
              <a:solidFill>
                <a:schemeClr val="accent4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1" name="Straight Connector 190"/>
            <p:cNvCxnSpPr/>
            <p:nvPr/>
          </p:nvCxnSpPr>
          <p:spPr bwMode="auto">
            <a:xfrm>
              <a:off x="4267200" y="4005262"/>
              <a:ext cx="76200" cy="0"/>
            </a:xfrm>
            <a:prstGeom prst="line">
              <a:avLst/>
            </a:prstGeom>
            <a:ln w="50800">
              <a:solidFill>
                <a:schemeClr val="accent4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2" name="Straight Connector 191"/>
            <p:cNvCxnSpPr/>
            <p:nvPr/>
          </p:nvCxnSpPr>
          <p:spPr bwMode="auto">
            <a:xfrm>
              <a:off x="4038600" y="4081462"/>
              <a:ext cx="76200" cy="0"/>
            </a:xfrm>
            <a:prstGeom prst="line">
              <a:avLst/>
            </a:prstGeom>
            <a:ln w="50800">
              <a:solidFill>
                <a:schemeClr val="accent4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3" name="Straight Connector 192"/>
            <p:cNvCxnSpPr/>
            <p:nvPr/>
          </p:nvCxnSpPr>
          <p:spPr bwMode="auto">
            <a:xfrm>
              <a:off x="4191000" y="4081462"/>
              <a:ext cx="76200" cy="0"/>
            </a:xfrm>
            <a:prstGeom prst="line">
              <a:avLst/>
            </a:prstGeom>
            <a:ln w="50800">
              <a:solidFill>
                <a:schemeClr val="accent4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4" name="Straight Connector 193"/>
            <p:cNvCxnSpPr/>
            <p:nvPr/>
          </p:nvCxnSpPr>
          <p:spPr bwMode="auto">
            <a:xfrm>
              <a:off x="2514600" y="3929062"/>
              <a:ext cx="76200" cy="0"/>
            </a:xfrm>
            <a:prstGeom prst="line">
              <a:avLst/>
            </a:prstGeom>
            <a:ln w="50800">
              <a:solidFill>
                <a:schemeClr val="accent4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5" name="Straight Connector 194"/>
            <p:cNvCxnSpPr/>
            <p:nvPr/>
          </p:nvCxnSpPr>
          <p:spPr bwMode="auto">
            <a:xfrm>
              <a:off x="2590800" y="3852862"/>
              <a:ext cx="76200" cy="0"/>
            </a:xfrm>
            <a:prstGeom prst="line">
              <a:avLst/>
            </a:prstGeom>
            <a:ln w="50800">
              <a:solidFill>
                <a:schemeClr val="accent4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6" name="Straight Connector 195"/>
            <p:cNvCxnSpPr/>
            <p:nvPr/>
          </p:nvCxnSpPr>
          <p:spPr bwMode="auto">
            <a:xfrm>
              <a:off x="2743200" y="3852862"/>
              <a:ext cx="76200" cy="0"/>
            </a:xfrm>
            <a:prstGeom prst="line">
              <a:avLst/>
            </a:prstGeom>
            <a:ln w="50800">
              <a:solidFill>
                <a:schemeClr val="accent4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7" name="Straight Connector 196"/>
            <p:cNvCxnSpPr/>
            <p:nvPr/>
          </p:nvCxnSpPr>
          <p:spPr bwMode="auto">
            <a:xfrm>
              <a:off x="2895600" y="3852862"/>
              <a:ext cx="76200" cy="0"/>
            </a:xfrm>
            <a:prstGeom prst="line">
              <a:avLst/>
            </a:prstGeom>
            <a:ln w="50800">
              <a:solidFill>
                <a:schemeClr val="accent4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8" name="Straight Connector 197"/>
            <p:cNvCxnSpPr/>
            <p:nvPr/>
          </p:nvCxnSpPr>
          <p:spPr bwMode="auto">
            <a:xfrm>
              <a:off x="2667000" y="3929062"/>
              <a:ext cx="76200" cy="0"/>
            </a:xfrm>
            <a:prstGeom prst="line">
              <a:avLst/>
            </a:prstGeom>
            <a:ln w="50800">
              <a:solidFill>
                <a:schemeClr val="accent4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9" name="Straight Connector 198"/>
            <p:cNvCxnSpPr/>
            <p:nvPr/>
          </p:nvCxnSpPr>
          <p:spPr bwMode="auto">
            <a:xfrm>
              <a:off x="2819400" y="3929062"/>
              <a:ext cx="76200" cy="0"/>
            </a:xfrm>
            <a:prstGeom prst="line">
              <a:avLst/>
            </a:prstGeom>
            <a:ln w="50800">
              <a:solidFill>
                <a:schemeClr val="accent4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0" name="Straight Connector 199"/>
            <p:cNvCxnSpPr/>
            <p:nvPr/>
          </p:nvCxnSpPr>
          <p:spPr bwMode="auto">
            <a:xfrm>
              <a:off x="3886200" y="3929062"/>
              <a:ext cx="76200" cy="0"/>
            </a:xfrm>
            <a:prstGeom prst="line">
              <a:avLst/>
            </a:prstGeom>
            <a:ln w="50800">
              <a:solidFill>
                <a:schemeClr val="accent4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1" name="Straight Connector 200"/>
            <p:cNvCxnSpPr/>
            <p:nvPr/>
          </p:nvCxnSpPr>
          <p:spPr bwMode="auto">
            <a:xfrm>
              <a:off x="3962400" y="3852862"/>
              <a:ext cx="76200" cy="0"/>
            </a:xfrm>
            <a:prstGeom prst="line">
              <a:avLst/>
            </a:prstGeom>
            <a:ln w="50800">
              <a:solidFill>
                <a:schemeClr val="accent4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2" name="Straight Connector 201"/>
            <p:cNvCxnSpPr/>
            <p:nvPr/>
          </p:nvCxnSpPr>
          <p:spPr bwMode="auto">
            <a:xfrm>
              <a:off x="4114800" y="3852862"/>
              <a:ext cx="76200" cy="0"/>
            </a:xfrm>
            <a:prstGeom prst="line">
              <a:avLst/>
            </a:prstGeom>
            <a:ln w="50800">
              <a:solidFill>
                <a:schemeClr val="accent4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3" name="Straight Connector 202"/>
            <p:cNvCxnSpPr/>
            <p:nvPr/>
          </p:nvCxnSpPr>
          <p:spPr bwMode="auto">
            <a:xfrm>
              <a:off x="4267200" y="3852862"/>
              <a:ext cx="76200" cy="0"/>
            </a:xfrm>
            <a:prstGeom prst="line">
              <a:avLst/>
            </a:prstGeom>
            <a:ln w="50800">
              <a:solidFill>
                <a:schemeClr val="accent4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4" name="Straight Connector 203"/>
            <p:cNvCxnSpPr/>
            <p:nvPr/>
          </p:nvCxnSpPr>
          <p:spPr bwMode="auto">
            <a:xfrm>
              <a:off x="4038600" y="3929062"/>
              <a:ext cx="76200" cy="0"/>
            </a:xfrm>
            <a:prstGeom prst="line">
              <a:avLst/>
            </a:prstGeom>
            <a:ln w="50800">
              <a:solidFill>
                <a:schemeClr val="accent4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5" name="Straight Connector 204"/>
            <p:cNvCxnSpPr/>
            <p:nvPr/>
          </p:nvCxnSpPr>
          <p:spPr bwMode="auto">
            <a:xfrm>
              <a:off x="4191000" y="3929062"/>
              <a:ext cx="76200" cy="0"/>
            </a:xfrm>
            <a:prstGeom prst="line">
              <a:avLst/>
            </a:prstGeom>
            <a:ln w="50800">
              <a:solidFill>
                <a:schemeClr val="accent4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6" name="Straight Connector 205"/>
            <p:cNvCxnSpPr/>
            <p:nvPr/>
          </p:nvCxnSpPr>
          <p:spPr bwMode="auto">
            <a:xfrm>
              <a:off x="5410200" y="4081462"/>
              <a:ext cx="76200" cy="0"/>
            </a:xfrm>
            <a:prstGeom prst="line">
              <a:avLst/>
            </a:prstGeom>
            <a:ln w="50800">
              <a:solidFill>
                <a:schemeClr val="accent4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7" name="Straight Connector 206"/>
            <p:cNvCxnSpPr/>
            <p:nvPr/>
          </p:nvCxnSpPr>
          <p:spPr bwMode="auto">
            <a:xfrm>
              <a:off x="5486400" y="4005262"/>
              <a:ext cx="76200" cy="0"/>
            </a:xfrm>
            <a:prstGeom prst="line">
              <a:avLst/>
            </a:prstGeom>
            <a:ln w="50800">
              <a:solidFill>
                <a:schemeClr val="accent4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8" name="Straight Connector 207"/>
            <p:cNvCxnSpPr/>
            <p:nvPr/>
          </p:nvCxnSpPr>
          <p:spPr bwMode="auto">
            <a:xfrm>
              <a:off x="5638800" y="4005262"/>
              <a:ext cx="76200" cy="0"/>
            </a:xfrm>
            <a:prstGeom prst="line">
              <a:avLst/>
            </a:prstGeom>
            <a:ln w="50800">
              <a:solidFill>
                <a:schemeClr val="accent4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 bwMode="auto">
            <a:xfrm>
              <a:off x="5791200" y="4005262"/>
              <a:ext cx="76200" cy="0"/>
            </a:xfrm>
            <a:prstGeom prst="line">
              <a:avLst/>
            </a:prstGeom>
            <a:ln w="50800">
              <a:solidFill>
                <a:schemeClr val="accent4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 bwMode="auto">
            <a:xfrm>
              <a:off x="5562600" y="4081462"/>
              <a:ext cx="76200" cy="0"/>
            </a:xfrm>
            <a:prstGeom prst="line">
              <a:avLst/>
            </a:prstGeom>
            <a:ln w="50800">
              <a:solidFill>
                <a:schemeClr val="accent4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 bwMode="auto">
            <a:xfrm>
              <a:off x="5715000" y="4081462"/>
              <a:ext cx="76200" cy="0"/>
            </a:xfrm>
            <a:prstGeom prst="line">
              <a:avLst/>
            </a:prstGeom>
            <a:ln w="50800">
              <a:solidFill>
                <a:schemeClr val="accent4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 bwMode="auto">
            <a:xfrm>
              <a:off x="6172200" y="4081462"/>
              <a:ext cx="76200" cy="0"/>
            </a:xfrm>
            <a:prstGeom prst="line">
              <a:avLst/>
            </a:prstGeom>
            <a:ln w="50800">
              <a:solidFill>
                <a:schemeClr val="accent4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 bwMode="auto">
            <a:xfrm>
              <a:off x="6248400" y="4005262"/>
              <a:ext cx="76200" cy="0"/>
            </a:xfrm>
            <a:prstGeom prst="line">
              <a:avLst/>
            </a:prstGeom>
            <a:ln w="50800">
              <a:solidFill>
                <a:schemeClr val="accent4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 bwMode="auto">
            <a:xfrm>
              <a:off x="6400800" y="4005262"/>
              <a:ext cx="76200" cy="0"/>
            </a:xfrm>
            <a:prstGeom prst="line">
              <a:avLst/>
            </a:prstGeom>
            <a:ln w="50800">
              <a:solidFill>
                <a:schemeClr val="accent4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 bwMode="auto">
            <a:xfrm>
              <a:off x="6553200" y="4005262"/>
              <a:ext cx="76200" cy="0"/>
            </a:xfrm>
            <a:prstGeom prst="line">
              <a:avLst/>
            </a:prstGeom>
            <a:ln w="50800">
              <a:solidFill>
                <a:schemeClr val="accent4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 bwMode="auto">
            <a:xfrm>
              <a:off x="6324600" y="4081462"/>
              <a:ext cx="76200" cy="0"/>
            </a:xfrm>
            <a:prstGeom prst="line">
              <a:avLst/>
            </a:prstGeom>
            <a:ln w="50800">
              <a:solidFill>
                <a:schemeClr val="accent4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 bwMode="auto">
            <a:xfrm>
              <a:off x="6477000" y="4081462"/>
              <a:ext cx="76200" cy="0"/>
            </a:xfrm>
            <a:prstGeom prst="line">
              <a:avLst/>
            </a:prstGeom>
            <a:ln w="50800">
              <a:solidFill>
                <a:schemeClr val="accent4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122" name="Rectangle 226"/>
            <p:cNvSpPr>
              <a:spLocks noChangeArrowheads="1"/>
            </p:cNvSpPr>
            <p:nvPr/>
          </p:nvSpPr>
          <p:spPr bwMode="auto">
            <a:xfrm>
              <a:off x="4572000" y="3429000"/>
              <a:ext cx="1082675" cy="307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 dirty="0">
                  <a:latin typeface="Lucida Sans Unicode" pitchFamily="34" charset="0"/>
                </a:rPr>
                <a:t>Map reads</a:t>
              </a:r>
            </a:p>
          </p:txBody>
        </p:sp>
        <p:cxnSp>
          <p:nvCxnSpPr>
            <p:cNvPr id="241" name="Straight Connector 240"/>
            <p:cNvCxnSpPr>
              <a:stCxn id="132" idx="3"/>
            </p:cNvCxnSpPr>
            <p:nvPr/>
          </p:nvCxnSpPr>
          <p:spPr bwMode="auto">
            <a:xfrm>
              <a:off x="3048000" y="4233862"/>
              <a:ext cx="381000" cy="381000"/>
            </a:xfrm>
            <a:prstGeom prst="line">
              <a:avLst/>
            </a:prstGeom>
            <a:ln w="127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>
              <a:stCxn id="134" idx="1"/>
            </p:cNvCxnSpPr>
            <p:nvPr/>
          </p:nvCxnSpPr>
          <p:spPr bwMode="auto">
            <a:xfrm rot="10800000" flipV="1">
              <a:off x="3429000" y="4233862"/>
              <a:ext cx="457200" cy="381000"/>
            </a:xfrm>
            <a:prstGeom prst="line">
              <a:avLst/>
            </a:prstGeom>
            <a:ln w="127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Group 250"/>
          <p:cNvGrpSpPr>
            <a:grpSpLocks/>
          </p:cNvGrpSpPr>
          <p:nvPr/>
        </p:nvGrpSpPr>
        <p:grpSpPr bwMode="auto">
          <a:xfrm>
            <a:off x="5602287" y="4453062"/>
            <a:ext cx="2551113" cy="1600200"/>
            <a:chOff x="304800" y="4572000"/>
            <a:chExt cx="2031325" cy="1270000"/>
          </a:xfrm>
        </p:grpSpPr>
        <p:graphicFrame>
          <p:nvGraphicFramePr>
            <p:cNvPr id="1027" name="Chart 230"/>
            <p:cNvGraphicFramePr>
              <a:graphicFrameLocks/>
            </p:cNvGraphicFramePr>
            <p:nvPr/>
          </p:nvGraphicFramePr>
          <p:xfrm>
            <a:off x="533400" y="4876800"/>
            <a:ext cx="1524000" cy="965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3024" r:id="rId5" imgW="1524132" imgH="969348" progId="Excel.Sheet.8">
                    <p:embed/>
                  </p:oleObj>
                </mc:Choice>
                <mc:Fallback>
                  <p:oleObj r:id="rId5" imgW="1524132" imgH="969348" progId="Excel.Sheet.8">
                    <p:embed/>
                    <p:pic>
                      <p:nvPicPr>
                        <p:cNvPr id="0" name="Picture 14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33400" y="4876800"/>
                          <a:ext cx="1524000" cy="9652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137" name="TextBox 246"/>
            <p:cNvSpPr txBox="1">
              <a:spLocks noChangeArrowheads="1"/>
            </p:cNvSpPr>
            <p:nvPr/>
          </p:nvSpPr>
          <p:spPr bwMode="auto">
            <a:xfrm>
              <a:off x="304800" y="4572000"/>
              <a:ext cx="2031325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 dirty="0">
                  <a:latin typeface="Lucida Sans Unicode" pitchFamily="34" charset="0"/>
                </a:rPr>
                <a:t>Gene Expression (GE)</a:t>
              </a:r>
            </a:p>
          </p:txBody>
        </p:sp>
      </p:grpSp>
      <p:grpSp>
        <p:nvGrpSpPr>
          <p:cNvPr id="6" name="Group 252"/>
          <p:cNvGrpSpPr>
            <a:grpSpLocks/>
          </p:cNvGrpSpPr>
          <p:nvPr/>
        </p:nvGrpSpPr>
        <p:grpSpPr bwMode="auto">
          <a:xfrm>
            <a:off x="3352800" y="4453062"/>
            <a:ext cx="2743200" cy="1600200"/>
            <a:chOff x="6324600" y="4495800"/>
            <a:chExt cx="2183611" cy="1270000"/>
          </a:xfrm>
        </p:grpSpPr>
        <p:graphicFrame>
          <p:nvGraphicFramePr>
            <p:cNvPr id="1026" name="Chart 245"/>
            <p:cNvGraphicFramePr>
              <a:graphicFrameLocks/>
            </p:cNvGraphicFramePr>
            <p:nvPr/>
          </p:nvGraphicFramePr>
          <p:xfrm>
            <a:off x="6477000" y="4800600"/>
            <a:ext cx="1524000" cy="965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3025" r:id="rId8" imgW="1524132" imgH="969348" progId="Excel.Sheet.8">
                    <p:embed/>
                  </p:oleObj>
                </mc:Choice>
                <mc:Fallback>
                  <p:oleObj r:id="rId8" imgW="1524132" imgH="969348" progId="Excel.Sheet.8">
                    <p:embed/>
                    <p:pic>
                      <p:nvPicPr>
                        <p:cNvPr id="0" name="Picture 15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477000" y="4800600"/>
                          <a:ext cx="1524000" cy="9652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128" name="TextBox 249"/>
            <p:cNvSpPr txBox="1">
              <a:spLocks noChangeArrowheads="1"/>
            </p:cNvSpPr>
            <p:nvPr/>
          </p:nvSpPr>
          <p:spPr bwMode="auto">
            <a:xfrm>
              <a:off x="6324600" y="4495800"/>
              <a:ext cx="2183611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 dirty="0" err="1">
                  <a:latin typeface="Lucida Sans Unicode" pitchFamily="34" charset="0"/>
                </a:rPr>
                <a:t>Isoform</a:t>
              </a:r>
              <a:r>
                <a:rPr lang="en-US" sz="1400" dirty="0">
                  <a:latin typeface="Lucida Sans Unicode" pitchFamily="34" charset="0"/>
                </a:rPr>
                <a:t> Expression (IE)</a:t>
              </a:r>
            </a:p>
          </p:txBody>
        </p:sp>
      </p:grpSp>
      <p:grpSp>
        <p:nvGrpSpPr>
          <p:cNvPr id="7" name="Group 251"/>
          <p:cNvGrpSpPr>
            <a:grpSpLocks/>
          </p:cNvGrpSpPr>
          <p:nvPr/>
        </p:nvGrpSpPr>
        <p:grpSpPr bwMode="auto">
          <a:xfrm>
            <a:off x="935900" y="4517070"/>
            <a:ext cx="2236388" cy="1536192"/>
            <a:chOff x="3505206" y="4572000"/>
            <a:chExt cx="1780900" cy="1219200"/>
          </a:xfrm>
        </p:grpSpPr>
        <p:sp>
          <p:nvSpPr>
            <p:cNvPr id="109" name="Rectangle 108"/>
            <p:cNvSpPr/>
            <p:nvPr/>
          </p:nvSpPr>
          <p:spPr>
            <a:xfrm>
              <a:off x="3505206" y="5029200"/>
              <a:ext cx="533422" cy="152400"/>
            </a:xfrm>
            <a:prstGeom prst="rect">
              <a:avLst/>
            </a:prstGeom>
            <a:solidFill>
              <a:srgbClr val="00B050"/>
            </a:solidFill>
            <a:ln w="9525">
              <a:solidFill>
                <a:schemeClr val="accent1">
                  <a:shade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000" dirty="0"/>
                <a:t>A</a:t>
              </a:r>
            </a:p>
          </p:txBody>
        </p:sp>
        <p:sp>
          <p:nvSpPr>
            <p:cNvPr id="110" name="Rectangle 109"/>
            <p:cNvSpPr/>
            <p:nvPr/>
          </p:nvSpPr>
          <p:spPr>
            <a:xfrm>
              <a:off x="4038628" y="5029200"/>
              <a:ext cx="533422" cy="152400"/>
            </a:xfrm>
            <a:prstGeom prst="rect">
              <a:avLst/>
            </a:prstGeom>
            <a:solidFill>
              <a:srgbClr val="00B050"/>
            </a:solidFill>
            <a:ln w="9525">
              <a:solidFill>
                <a:schemeClr val="accent1">
                  <a:shade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000" dirty="0"/>
                <a:t>B</a:t>
              </a:r>
            </a:p>
          </p:txBody>
        </p:sp>
        <p:sp>
          <p:nvSpPr>
            <p:cNvPr id="111" name="Rectangle 110"/>
            <p:cNvSpPr/>
            <p:nvPr/>
          </p:nvSpPr>
          <p:spPr>
            <a:xfrm>
              <a:off x="4572050" y="5029200"/>
              <a:ext cx="533422" cy="152400"/>
            </a:xfrm>
            <a:prstGeom prst="rect">
              <a:avLst/>
            </a:prstGeom>
            <a:solidFill>
              <a:srgbClr val="00B050"/>
            </a:solidFill>
            <a:ln w="9525">
              <a:solidFill>
                <a:schemeClr val="accent1">
                  <a:shade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000" dirty="0"/>
                <a:t>C</a:t>
              </a:r>
            </a:p>
          </p:txBody>
        </p:sp>
        <p:sp>
          <p:nvSpPr>
            <p:cNvPr id="112" name="Rectangle 111"/>
            <p:cNvSpPr/>
            <p:nvPr/>
          </p:nvSpPr>
          <p:spPr>
            <a:xfrm>
              <a:off x="3505206" y="5334000"/>
              <a:ext cx="533422" cy="1524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accent1">
                  <a:shade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000" dirty="0"/>
                <a:t>A</a:t>
              </a:r>
            </a:p>
          </p:txBody>
        </p:sp>
        <p:sp>
          <p:nvSpPr>
            <p:cNvPr id="113" name="Rectangle 112"/>
            <p:cNvSpPr/>
            <p:nvPr/>
          </p:nvSpPr>
          <p:spPr>
            <a:xfrm>
              <a:off x="4038628" y="5334000"/>
              <a:ext cx="533422" cy="1524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accent1">
                  <a:shade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000" dirty="0"/>
                <a:t>C</a:t>
              </a:r>
            </a:p>
          </p:txBody>
        </p:sp>
        <p:sp>
          <p:nvSpPr>
            <p:cNvPr id="114" name="Rectangle 113"/>
            <p:cNvSpPr/>
            <p:nvPr/>
          </p:nvSpPr>
          <p:spPr>
            <a:xfrm>
              <a:off x="3505206" y="5638800"/>
              <a:ext cx="533422" cy="152400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accent1">
                  <a:shade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000" dirty="0"/>
                <a:t>D</a:t>
              </a:r>
            </a:p>
          </p:txBody>
        </p:sp>
        <p:sp>
          <p:nvSpPr>
            <p:cNvPr id="115" name="Rectangle 114"/>
            <p:cNvSpPr/>
            <p:nvPr/>
          </p:nvSpPr>
          <p:spPr>
            <a:xfrm>
              <a:off x="4038628" y="5638800"/>
              <a:ext cx="533422" cy="152400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accent1">
                  <a:shade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000" dirty="0"/>
                <a:t>E</a:t>
              </a:r>
            </a:p>
          </p:txBody>
        </p:sp>
        <p:sp>
          <p:nvSpPr>
            <p:cNvPr id="116" name="TextBox 248"/>
            <p:cNvSpPr txBox="1">
              <a:spLocks noChangeArrowheads="1"/>
            </p:cNvSpPr>
            <p:nvPr/>
          </p:nvSpPr>
          <p:spPr bwMode="auto">
            <a:xfrm>
              <a:off x="3529363" y="4572000"/>
              <a:ext cx="1756743" cy="2686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 b="1" dirty="0" err="1">
                  <a:latin typeface="Lucida Sans Unicode" pitchFamily="34" charset="0"/>
                </a:rPr>
                <a:t>Isoform</a:t>
              </a:r>
              <a:r>
                <a:rPr lang="en-US" sz="1400" b="1" dirty="0">
                  <a:latin typeface="Lucida Sans Unicode" pitchFamily="34" charset="0"/>
                </a:rPr>
                <a:t> Discovery (ID)</a:t>
              </a:r>
            </a:p>
          </p:txBody>
        </p:sp>
      </p:grpSp>
      <p:sp>
        <p:nvSpPr>
          <p:cNvPr id="11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2572" y="6426200"/>
            <a:ext cx="4310742" cy="476250"/>
          </a:xfrm>
        </p:spPr>
        <p:txBody>
          <a:bodyPr/>
          <a:lstStyle/>
          <a:p>
            <a:r>
              <a:rPr lang="de-DE" dirty="0" smtClean="0"/>
              <a:t>CAME 2011, Atlanta, GA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 algn="ctr"/>
            <a:r>
              <a:rPr lang="en-US" dirty="0" smtClean="0"/>
              <a:t>Simulation Setup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human genome data (UCSC hg18) 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UCSC database - 66, 803 </a:t>
            </a:r>
            <a:r>
              <a:rPr lang="en-US" dirty="0" err="1" smtClean="0"/>
              <a:t>isoforms</a:t>
            </a:r>
            <a:endParaRPr lang="en-US" dirty="0" smtClean="0"/>
          </a:p>
          <a:p>
            <a:pPr lvl="1"/>
            <a:r>
              <a:rPr lang="en-US" dirty="0" smtClean="0"/>
              <a:t>19, 372 genes.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Single error-free reads: 60M of length 100bp</a:t>
            </a:r>
          </a:p>
          <a:p>
            <a:pPr lvl="1">
              <a:buNone/>
            </a:pPr>
            <a:endParaRPr lang="en-US" dirty="0" smtClean="0"/>
          </a:p>
          <a:p>
            <a:pPr lvl="1"/>
            <a:r>
              <a:rPr lang="en-US" dirty="0" smtClean="0"/>
              <a:t>for</a:t>
            </a:r>
            <a:r>
              <a:rPr lang="en-US" b="1" dirty="0" smtClean="0"/>
              <a:t> partially annotated </a:t>
            </a:r>
            <a:r>
              <a:rPr lang="en-US" dirty="0" smtClean="0"/>
              <a:t>genome -&gt; remove from every gene exactly one </a:t>
            </a:r>
            <a:r>
              <a:rPr lang="en-US" dirty="0" err="1" smtClean="0"/>
              <a:t>isoform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69029" y="6426200"/>
            <a:ext cx="4470400" cy="476250"/>
          </a:xfrm>
        </p:spPr>
        <p:txBody>
          <a:bodyPr/>
          <a:lstStyle/>
          <a:p>
            <a:r>
              <a:rPr lang="de-DE" smtClean="0"/>
              <a:t>CAME 2011, Atlanta, GA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8459" y="3272281"/>
            <a:ext cx="5428710" cy="3366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400" y="178594"/>
            <a:ext cx="8351838" cy="617537"/>
          </a:xfrm>
        </p:spPr>
        <p:txBody>
          <a:bodyPr/>
          <a:lstStyle/>
          <a:p>
            <a:pPr algn="ctr"/>
            <a:r>
              <a:rPr lang="en-US" sz="3200" dirty="0" smtClean="0"/>
              <a:t>Distribution of </a:t>
            </a:r>
            <a:r>
              <a:rPr lang="en-US" sz="3200" dirty="0" err="1" smtClean="0"/>
              <a:t>isoforms</a:t>
            </a:r>
            <a:r>
              <a:rPr lang="en-US" sz="3200" dirty="0" smtClean="0"/>
              <a:t> length and gene cluster sizes in UCSC dataset</a:t>
            </a:r>
            <a:endParaRPr lang="en-US" sz="3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CAME 2011, Atlanta, GA</a:t>
            </a:r>
            <a:endParaRPr lang="en-US" dirty="0"/>
          </a:p>
        </p:txBody>
      </p:sp>
      <p:pic>
        <p:nvPicPr>
          <p:cNvPr id="3891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18757" y="1434953"/>
            <a:ext cx="5639481" cy="3073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2400" dirty="0" smtClean="0"/>
              <a:t>Comparison Between Methods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CAME 2011, Atlanta, GA</a:t>
            </a:r>
            <a:endParaRPr lang="en-US" dirty="0"/>
          </a:p>
        </p:txBody>
      </p:sp>
      <p:pic>
        <p:nvPicPr>
          <p:cNvPr id="4096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982896"/>
            <a:ext cx="4543947" cy="37980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758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43947" y="1982897"/>
            <a:ext cx="4492633" cy="37980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We proposed DRUT </a:t>
            </a:r>
            <a:r>
              <a:rPr lang="en-US" dirty="0" smtClean="0"/>
              <a:t>a novel </a:t>
            </a:r>
            <a:r>
              <a:rPr lang="en-US" b="1" dirty="0" smtClean="0"/>
              <a:t>annotation-guided method </a:t>
            </a:r>
            <a:r>
              <a:rPr lang="en-US" dirty="0" smtClean="0"/>
              <a:t>for </a:t>
            </a:r>
            <a:r>
              <a:rPr lang="en-US" dirty="0" err="1" smtClean="0"/>
              <a:t>transcriptome</a:t>
            </a:r>
            <a:r>
              <a:rPr lang="en-US" dirty="0" smtClean="0"/>
              <a:t> discovery and reconstruction </a:t>
            </a:r>
            <a:r>
              <a:rPr lang="en-US" b="1" dirty="0" smtClean="0"/>
              <a:t>in partially annotated genomes. </a:t>
            </a: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r>
              <a:rPr lang="en-US" dirty="0" smtClean="0"/>
              <a:t>DRUT </a:t>
            </a:r>
            <a:r>
              <a:rPr lang="en-US" dirty="0" err="1" smtClean="0"/>
              <a:t>overperforms</a:t>
            </a:r>
            <a:r>
              <a:rPr lang="en-US" dirty="0" smtClean="0"/>
              <a:t> existing genome-guided </a:t>
            </a:r>
            <a:r>
              <a:rPr lang="en-US" dirty="0" err="1" smtClean="0"/>
              <a:t>transcriptome</a:t>
            </a:r>
            <a:r>
              <a:rPr lang="en-US" dirty="0" smtClean="0"/>
              <a:t> assemblers (i.e., Cufflinks) </a:t>
            </a:r>
          </a:p>
          <a:p>
            <a:pPr lvl="1"/>
            <a:endParaRPr lang="en-US" dirty="0" smtClean="0"/>
          </a:p>
          <a:p>
            <a:pPr lvl="1">
              <a:buNone/>
            </a:pPr>
            <a:r>
              <a:rPr lang="en-US" smtClean="0"/>
              <a:t>DRUT shows </a:t>
            </a:r>
            <a:r>
              <a:rPr lang="en-US" dirty="0" smtClean="0"/>
              <a:t>similar or better performance with existing annotation-guided assemblers (Cufflinks - RABT).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69029" y="6426200"/>
            <a:ext cx="4470400" cy="476250"/>
          </a:xfrm>
        </p:spPr>
        <p:txBody>
          <a:bodyPr/>
          <a:lstStyle/>
          <a:p>
            <a:r>
              <a:rPr lang="de-DE" smtClean="0"/>
              <a:t>CAME 2011, Atlanta, GA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sz="8000" dirty="0" smtClean="0"/>
              <a:t>Thanks!</a:t>
            </a:r>
            <a:endParaRPr lang="en-US" sz="8000" dirty="0"/>
          </a:p>
        </p:txBody>
      </p:sp>
      <p:pic>
        <p:nvPicPr>
          <p:cNvPr id="40964" name="Picture 4" descr="http://www.dkpcode.com/images/Q&amp;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35918" y="2301194"/>
            <a:ext cx="3895725" cy="2790825"/>
          </a:xfrm>
          <a:prstGeom prst="rect">
            <a:avLst/>
          </a:prstGeom>
          <a:noFill/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CAME 2011, Atlanta, GA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Using Partial Annotation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sz="2000" b="1" dirty="0" smtClean="0"/>
              <a:t>Existing tools </a:t>
            </a:r>
            <a:r>
              <a:rPr lang="en-US" sz="2000" dirty="0" smtClean="0"/>
              <a:t>for genome-guided RNA-</a:t>
            </a:r>
            <a:r>
              <a:rPr lang="en-US" sz="2000" dirty="0" err="1" smtClean="0"/>
              <a:t>seq</a:t>
            </a:r>
            <a:r>
              <a:rPr lang="en-US" sz="2000" dirty="0" smtClean="0"/>
              <a:t> protocol</a:t>
            </a:r>
          </a:p>
          <a:p>
            <a:pPr lvl="1"/>
            <a:r>
              <a:rPr lang="en-US" sz="1800" dirty="0"/>
              <a:t>Cufflinks [</a:t>
            </a:r>
            <a:r>
              <a:rPr lang="en-US" sz="1800" dirty="0" err="1"/>
              <a:t>Trapnell</a:t>
            </a:r>
            <a:r>
              <a:rPr lang="en-US" sz="1800" dirty="0"/>
              <a:t> et al. 2010]  reports minimal set of transcripts</a:t>
            </a:r>
          </a:p>
          <a:p>
            <a:pPr lvl="1"/>
            <a:r>
              <a:rPr lang="en-US" sz="1800" dirty="0"/>
              <a:t>Scripture [</a:t>
            </a:r>
            <a:r>
              <a:rPr lang="en-US" sz="1800" dirty="0" err="1"/>
              <a:t>Guttman</a:t>
            </a:r>
            <a:r>
              <a:rPr lang="en-US" sz="1800" dirty="0"/>
              <a:t> et al. 2010] reports all </a:t>
            </a:r>
            <a:r>
              <a:rPr lang="en-US" sz="1800" dirty="0" smtClean="0"/>
              <a:t>possible transcripts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Besides genomes, </a:t>
            </a:r>
            <a:r>
              <a:rPr lang="en-US" sz="2000" b="1" dirty="0" smtClean="0"/>
              <a:t>partial annotation </a:t>
            </a:r>
            <a:r>
              <a:rPr lang="en-US" sz="2000" dirty="0" smtClean="0"/>
              <a:t>exists for many species</a:t>
            </a:r>
          </a:p>
          <a:p>
            <a:pPr lvl="1"/>
            <a:r>
              <a:rPr lang="en-US" sz="1800" dirty="0" smtClean="0"/>
              <a:t>Almost all human genes/exons and majority of transcripts </a:t>
            </a:r>
            <a:r>
              <a:rPr lang="en-US" sz="1800" dirty="0"/>
              <a:t>are </a:t>
            </a:r>
            <a:r>
              <a:rPr lang="en-US" sz="1800" dirty="0" smtClean="0"/>
              <a:t>already known </a:t>
            </a:r>
            <a:r>
              <a:rPr lang="en-US" sz="1800" dirty="0"/>
              <a:t>(genomes libraries - UCSC) 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How can one incorporate it into genome-guided RNA-</a:t>
            </a:r>
            <a:r>
              <a:rPr lang="en-US" sz="2000" dirty="0" err="1" smtClean="0"/>
              <a:t>seq</a:t>
            </a:r>
            <a:r>
              <a:rPr lang="en-US" sz="2000" dirty="0" smtClean="0"/>
              <a:t> protocol?</a:t>
            </a:r>
            <a:endParaRPr lang="en-US" sz="2000" dirty="0"/>
          </a:p>
          <a:p>
            <a:pPr lvl="1"/>
            <a:r>
              <a:rPr lang="en-US" sz="1800" dirty="0" smtClean="0"/>
              <a:t>Cufflinks – RABT [Roberts et al. 2011] – added fake reads uniformly distributed among transcripts</a:t>
            </a:r>
            <a:endParaRPr lang="en-US" sz="2000" dirty="0" smtClean="0"/>
          </a:p>
          <a:p>
            <a:pPr>
              <a:lnSpc>
                <a:spcPct val="150000"/>
              </a:lnSpc>
            </a:pPr>
            <a:r>
              <a:rPr lang="en-US" sz="2000" b="1" dirty="0" smtClean="0"/>
              <a:t>This talk: </a:t>
            </a:r>
          </a:p>
          <a:p>
            <a:pPr lvl="1">
              <a:lnSpc>
                <a:spcPct val="150000"/>
              </a:lnSpc>
            </a:pPr>
            <a:r>
              <a:rPr lang="en-US" sz="1800" dirty="0" smtClean="0"/>
              <a:t>Subtract reads (exon counts) explained by known </a:t>
            </a:r>
            <a:r>
              <a:rPr lang="en-US" sz="1800" dirty="0" smtClean="0"/>
              <a:t>transcripts</a:t>
            </a:r>
          </a:p>
          <a:p>
            <a:pPr lvl="1">
              <a:lnSpc>
                <a:spcPct val="150000"/>
              </a:lnSpc>
            </a:pPr>
            <a:r>
              <a:rPr lang="en-US" sz="1800" dirty="0"/>
              <a:t>Use Virtual String EM (VSEM) [</a:t>
            </a:r>
            <a:r>
              <a:rPr lang="en-US" sz="1800" dirty="0" err="1"/>
              <a:t>Mangul</a:t>
            </a:r>
            <a:r>
              <a:rPr lang="en-US" sz="1800" dirty="0"/>
              <a:t> et al. 2011</a:t>
            </a:r>
            <a:r>
              <a:rPr lang="en-US" sz="1800" dirty="0" smtClean="0"/>
              <a:t>]</a:t>
            </a:r>
            <a:endParaRPr lang="en-US" sz="1800" dirty="0" smtClean="0"/>
          </a:p>
          <a:p>
            <a:pPr lvl="1">
              <a:lnSpc>
                <a:spcPct val="150000"/>
              </a:lnSpc>
            </a:pPr>
            <a:r>
              <a:rPr lang="en-US" sz="1800" dirty="0" smtClean="0"/>
              <a:t>Reconstruct transcripts containing unexplained </a:t>
            </a:r>
            <a:r>
              <a:rPr lang="en-US" sz="1800" dirty="0" smtClean="0"/>
              <a:t>exons</a:t>
            </a:r>
            <a:endParaRPr lang="en-US" sz="18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CAME 2011, Atlanta, GA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261938" y="1417638"/>
            <a:ext cx="8882062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182880" bIns="0" numCol="1" anchor="t" anchorCtr="0" compatLnSpc="1">
            <a:prstTxWarp prst="textNoShape">
              <a:avLst/>
            </a:prstTxWarp>
            <a:normAutofit/>
          </a:bodyPr>
          <a:lstStyle/>
          <a:p>
            <a:pPr marL="228600" marR="0" lvl="0" indent="-228600" algn="l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220C5E"/>
              </a:buClr>
              <a:buSzTx/>
              <a:buFont typeface="Times" pitchFamily="18" charset="0"/>
              <a:buChar char="•"/>
              <a:tabLst>
                <a:tab pos="2916238" algn="l"/>
              </a:tabLst>
              <a:defRPr/>
            </a:pPr>
            <a:r>
              <a:rPr lang="en-US" sz="2800" b="1" i="0" kern="0" dirty="0" smtClean="0">
                <a:latin typeface="+mn-lt"/>
              </a:rPr>
              <a:t>EM</a:t>
            </a:r>
            <a:r>
              <a:rPr lang="en-US" sz="2800" i="0" kern="0" dirty="0" smtClean="0">
                <a:latin typeface="+mn-lt"/>
              </a:rPr>
              <a:t> for </a:t>
            </a:r>
            <a:r>
              <a:rPr lang="en-US" sz="2800" i="0" kern="0" dirty="0" smtClean="0"/>
              <a:t>Isoform Expression Estimation </a:t>
            </a: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28600" marR="0" lvl="0" indent="-228600" algn="l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220C5E"/>
              </a:buClr>
              <a:buSzTx/>
              <a:buFont typeface="Times" pitchFamily="18" charset="0"/>
              <a:buChar char="•"/>
              <a:tabLst>
                <a:tab pos="2916238" algn="l"/>
              </a:tabLst>
              <a:defRPr/>
            </a:pP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V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irtual </a:t>
            </a: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T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ranscript </a:t>
            </a: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EM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Algorithm</a:t>
            </a:r>
          </a:p>
          <a:p>
            <a:pPr marL="228600" lvl="0" indent="-228600" algn="l">
              <a:lnSpc>
                <a:spcPct val="150000"/>
              </a:lnSpc>
              <a:spcBef>
                <a:spcPct val="20000"/>
              </a:spcBef>
              <a:buClr>
                <a:srgbClr val="220C5E"/>
              </a:buClr>
              <a:buFont typeface="Times" pitchFamily="18" charset="0"/>
              <a:buChar char="•"/>
              <a:tabLst>
                <a:tab pos="2916238" algn="l"/>
              </a:tabLst>
              <a:defRPr/>
            </a:pPr>
            <a:r>
              <a:rPr lang="en-US" sz="2800" b="1" i="0" kern="0" dirty="0" smtClean="0"/>
              <a:t>DRUT:</a:t>
            </a:r>
            <a:r>
              <a:rPr lang="en-US" sz="2800" i="0" kern="0" dirty="0" smtClean="0"/>
              <a:t> </a:t>
            </a:r>
            <a:r>
              <a:rPr lang="en-US" sz="2800" b="1" i="0" kern="0" dirty="0" smtClean="0">
                <a:latin typeface="+mn-lt"/>
              </a:rPr>
              <a:t>D</a:t>
            </a:r>
            <a:r>
              <a:rPr lang="en-US" sz="2800" i="0" kern="0" dirty="0" smtClean="0">
                <a:latin typeface="+mn-lt"/>
              </a:rPr>
              <a:t>etection and </a:t>
            </a:r>
            <a:r>
              <a:rPr lang="en-US" sz="2800" b="1" i="0" kern="0" dirty="0" smtClean="0">
                <a:latin typeface="+mn-lt"/>
              </a:rPr>
              <a:t>R</a:t>
            </a:r>
            <a:r>
              <a:rPr lang="en-US" sz="2800" i="0" kern="0" dirty="0" smtClean="0">
                <a:latin typeface="+mn-lt"/>
              </a:rPr>
              <a:t>econstruction of </a:t>
            </a:r>
            <a:r>
              <a:rPr lang="en-US" sz="2800" b="1" i="0" kern="0" dirty="0" err="1" smtClean="0">
                <a:latin typeface="+mn-lt"/>
              </a:rPr>
              <a:t>U</a:t>
            </a:r>
            <a:r>
              <a:rPr lang="en-US" sz="2800" i="0" kern="0" dirty="0" err="1" smtClean="0">
                <a:latin typeface="+mn-lt"/>
              </a:rPr>
              <a:t>nannotated</a:t>
            </a:r>
            <a:r>
              <a:rPr lang="en-US" sz="2800" i="0" kern="0" dirty="0" smtClean="0">
                <a:latin typeface="+mn-lt"/>
              </a:rPr>
              <a:t>                   </a:t>
            </a:r>
            <a:r>
              <a:rPr lang="en-US" sz="2800" b="1" i="0" kern="0" dirty="0" smtClean="0">
                <a:latin typeface="+mn-lt"/>
              </a:rPr>
              <a:t>T</a:t>
            </a:r>
            <a:r>
              <a:rPr lang="en-US" sz="2800" i="0" kern="0" dirty="0" smtClean="0">
                <a:latin typeface="+mn-lt"/>
              </a:rPr>
              <a:t>ranscripts </a:t>
            </a: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28600" marR="0" lvl="0" indent="-228600" algn="l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220C5E"/>
              </a:buClr>
              <a:buSzTx/>
              <a:buFont typeface="Times" pitchFamily="18" charset="0"/>
              <a:buChar char="•"/>
              <a:tabLst>
                <a:tab pos="2916238" algn="l"/>
              </a:tabLst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Experimental Results</a:t>
            </a:r>
          </a:p>
          <a:p>
            <a:pPr marL="228600" marR="0" lvl="0" indent="-228600" algn="l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220C5E"/>
              </a:buClr>
              <a:buSzTx/>
              <a:buFont typeface="Times" pitchFamily="18" charset="0"/>
              <a:buChar char="•"/>
              <a:tabLst>
                <a:tab pos="2916238" algn="l"/>
              </a:tabLst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Conclusions</a:t>
            </a:r>
            <a:endParaRPr lang="en-US" sz="2800" i="0" kern="0" dirty="0" smtClean="0">
              <a:latin typeface="+mn-lt"/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69029" y="6426200"/>
            <a:ext cx="4470400" cy="476250"/>
          </a:xfrm>
        </p:spPr>
        <p:txBody>
          <a:bodyPr/>
          <a:lstStyle/>
          <a:p>
            <a:r>
              <a:rPr lang="de-DE" dirty="0" smtClean="0"/>
              <a:t>CAME 2011, Atlanta, GA</a:t>
            </a:r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06400" y="487363"/>
            <a:ext cx="8351838" cy="617537"/>
          </a:xfrm>
        </p:spPr>
        <p:txBody>
          <a:bodyPr/>
          <a:lstStyle/>
          <a:p>
            <a:pPr algn="ctr"/>
            <a:r>
              <a:rPr lang="en-US" dirty="0" smtClean="0"/>
              <a:t>Outline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" name="Group 49"/>
          <p:cNvGrpSpPr/>
          <p:nvPr/>
        </p:nvGrpSpPr>
        <p:grpSpPr>
          <a:xfrm>
            <a:off x="6207512" y="1629912"/>
            <a:ext cx="2406389" cy="2865553"/>
            <a:chOff x="550988" y="3077880"/>
            <a:chExt cx="2406389" cy="2865553"/>
          </a:xfrm>
        </p:grpSpPr>
        <p:sp>
          <p:nvSpPr>
            <p:cNvPr id="32" name="TextBox 31"/>
            <p:cNvSpPr txBox="1"/>
            <p:nvPr/>
          </p:nvSpPr>
          <p:spPr>
            <a:xfrm>
              <a:off x="550988" y="3584616"/>
              <a:ext cx="1222087" cy="3231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transcripts</a:t>
              </a:r>
              <a:endParaRPr lang="en-US" dirty="0"/>
            </a:p>
          </p:txBody>
        </p:sp>
        <p:sp>
          <p:nvSpPr>
            <p:cNvPr id="33" name="Oval 32"/>
            <p:cNvSpPr/>
            <p:nvPr/>
          </p:nvSpPr>
          <p:spPr bwMode="auto">
            <a:xfrm>
              <a:off x="972325" y="3941027"/>
              <a:ext cx="382013" cy="324594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vert="horz" wrap="square" lIns="0" tIns="0" rIns="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solidFill>
                    <a:schemeClr val="tx1"/>
                  </a:solidFill>
                  <a:latin typeface="Arial" pitchFamily="34" charset="0"/>
                </a:rPr>
                <a:t>T</a:t>
              </a:r>
              <a:r>
                <a:rPr kumimoji="0" lang="en-US" sz="15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rPr>
                <a:t>1</a:t>
              </a:r>
            </a:p>
          </p:txBody>
        </p:sp>
        <p:sp>
          <p:nvSpPr>
            <p:cNvPr id="34" name="Oval 33"/>
            <p:cNvSpPr/>
            <p:nvPr/>
          </p:nvSpPr>
          <p:spPr bwMode="auto">
            <a:xfrm>
              <a:off x="990011" y="4671486"/>
              <a:ext cx="382013" cy="324594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vert="horz" wrap="square" lIns="0" tIns="0" rIns="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solidFill>
                    <a:schemeClr val="tx1"/>
                  </a:solidFill>
                  <a:latin typeface="Arial" pitchFamily="34" charset="0"/>
                </a:rPr>
                <a:t>T</a:t>
              </a:r>
              <a:r>
                <a:rPr kumimoji="0" lang="en-US" sz="15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rPr>
                <a:t>2</a:t>
              </a:r>
            </a:p>
          </p:txBody>
        </p:sp>
        <p:sp>
          <p:nvSpPr>
            <p:cNvPr id="35" name="Oval 34"/>
            <p:cNvSpPr/>
            <p:nvPr/>
          </p:nvSpPr>
          <p:spPr bwMode="auto">
            <a:xfrm>
              <a:off x="990011" y="5365421"/>
              <a:ext cx="382013" cy="324594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vert="horz" wrap="square" lIns="0" tIns="0" rIns="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solidFill>
                    <a:schemeClr val="tx1"/>
                  </a:solidFill>
                  <a:latin typeface="Arial" pitchFamily="34" charset="0"/>
                </a:rPr>
                <a:t>T</a:t>
              </a:r>
              <a:r>
                <a:rPr kumimoji="0" lang="en-US" sz="15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rPr>
                <a:t>3</a:t>
              </a:r>
            </a:p>
          </p:txBody>
        </p:sp>
        <p:sp>
          <p:nvSpPr>
            <p:cNvPr id="36" name="Oval 35"/>
            <p:cNvSpPr/>
            <p:nvPr/>
          </p:nvSpPr>
          <p:spPr bwMode="auto">
            <a:xfrm>
              <a:off x="2271101" y="3451121"/>
              <a:ext cx="382013" cy="324594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vert="horz" wrap="square" lIns="0" tIns="0" rIns="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solidFill>
                    <a:schemeClr val="tx1"/>
                  </a:solidFill>
                  <a:latin typeface="Arial" pitchFamily="34" charset="0"/>
                </a:rPr>
                <a:t>R1</a:t>
              </a:r>
              <a:endParaRPr kumimoji="0" lang="en-US" sz="15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7" name="Oval 36"/>
            <p:cNvSpPr/>
            <p:nvPr/>
          </p:nvSpPr>
          <p:spPr bwMode="auto">
            <a:xfrm>
              <a:off x="2271101" y="4112104"/>
              <a:ext cx="382013" cy="324594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vert="horz" wrap="square" lIns="0" tIns="0" rIns="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5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rPr>
                <a:t>R2</a:t>
              </a:r>
            </a:p>
          </p:txBody>
        </p:sp>
        <p:sp>
          <p:nvSpPr>
            <p:cNvPr id="38" name="Oval 37"/>
            <p:cNvSpPr/>
            <p:nvPr/>
          </p:nvSpPr>
          <p:spPr bwMode="auto">
            <a:xfrm>
              <a:off x="2271101" y="5618839"/>
              <a:ext cx="382013" cy="324594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vert="horz" wrap="square" lIns="0" tIns="0" rIns="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5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rPr>
                <a:t>R4</a:t>
              </a:r>
            </a:p>
          </p:txBody>
        </p:sp>
        <p:cxnSp>
          <p:nvCxnSpPr>
            <p:cNvPr id="39" name="Straight Connector 38"/>
            <p:cNvCxnSpPr>
              <a:stCxn id="33" idx="6"/>
              <a:endCxn id="36" idx="2"/>
            </p:cNvCxnSpPr>
            <p:nvPr/>
          </p:nvCxnSpPr>
          <p:spPr bwMode="auto">
            <a:xfrm flipV="1">
              <a:off x="1354338" y="3613418"/>
              <a:ext cx="916763" cy="489906"/>
            </a:xfrm>
            <a:prstGeom prst="line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0" name="Straight Connector 39"/>
            <p:cNvCxnSpPr>
              <a:stCxn id="33" idx="6"/>
              <a:endCxn id="36" idx="2"/>
            </p:cNvCxnSpPr>
            <p:nvPr/>
          </p:nvCxnSpPr>
          <p:spPr bwMode="auto">
            <a:xfrm flipV="1">
              <a:off x="1354338" y="3613418"/>
              <a:ext cx="916763" cy="489906"/>
            </a:xfrm>
            <a:prstGeom prst="lin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50800" dir="5400000" algn="ctr" rotWithShape="0">
                <a:schemeClr val="tx1"/>
              </a:outerShdw>
            </a:effectLst>
          </p:spPr>
        </p:cxnSp>
        <p:cxnSp>
          <p:nvCxnSpPr>
            <p:cNvPr id="41" name="Straight Connector 40"/>
            <p:cNvCxnSpPr>
              <a:stCxn id="33" idx="6"/>
              <a:endCxn id="37" idx="2"/>
            </p:cNvCxnSpPr>
            <p:nvPr/>
          </p:nvCxnSpPr>
          <p:spPr bwMode="auto">
            <a:xfrm>
              <a:off x="1354338" y="4103324"/>
              <a:ext cx="916763" cy="171077"/>
            </a:xfrm>
            <a:prstGeom prst="lin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50800" dir="5400000" algn="ctr" rotWithShape="0">
                <a:schemeClr val="tx1"/>
              </a:outerShdw>
            </a:effectLst>
          </p:spPr>
        </p:cxnSp>
        <p:cxnSp>
          <p:nvCxnSpPr>
            <p:cNvPr id="42" name="Straight Connector 41"/>
            <p:cNvCxnSpPr>
              <a:stCxn id="35" idx="6"/>
              <a:endCxn id="46" idx="2"/>
            </p:cNvCxnSpPr>
            <p:nvPr/>
          </p:nvCxnSpPr>
          <p:spPr bwMode="auto">
            <a:xfrm flipV="1">
              <a:off x="1372024" y="5011001"/>
              <a:ext cx="911777" cy="516717"/>
            </a:xfrm>
            <a:prstGeom prst="lin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50800" dir="5400000" algn="ctr" rotWithShape="0">
                <a:schemeClr val="tx1"/>
              </a:outerShdw>
            </a:effectLst>
          </p:spPr>
        </p:cxnSp>
        <p:cxnSp>
          <p:nvCxnSpPr>
            <p:cNvPr id="43" name="Straight Connector 42"/>
            <p:cNvCxnSpPr>
              <a:stCxn id="35" idx="6"/>
              <a:endCxn id="38" idx="2"/>
            </p:cNvCxnSpPr>
            <p:nvPr/>
          </p:nvCxnSpPr>
          <p:spPr bwMode="auto">
            <a:xfrm>
              <a:off x="1372024" y="5527718"/>
              <a:ext cx="899077" cy="253418"/>
            </a:xfrm>
            <a:prstGeom prst="lin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50800" dir="5400000" algn="ctr" rotWithShape="0">
                <a:schemeClr val="tx1"/>
              </a:outerShdw>
            </a:effectLst>
          </p:spPr>
        </p:cxnSp>
        <p:sp>
          <p:nvSpPr>
            <p:cNvPr id="44" name="TextBox 43"/>
            <p:cNvSpPr txBox="1"/>
            <p:nvPr/>
          </p:nvSpPr>
          <p:spPr>
            <a:xfrm>
              <a:off x="1838390" y="3077880"/>
              <a:ext cx="1118987" cy="3231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reads</a:t>
              </a:r>
              <a:endParaRPr lang="en-US" dirty="0"/>
            </a:p>
          </p:txBody>
        </p:sp>
        <p:cxnSp>
          <p:nvCxnSpPr>
            <p:cNvPr id="45" name="Straight Connector 44"/>
            <p:cNvCxnSpPr>
              <a:stCxn id="34" idx="6"/>
              <a:endCxn id="37" idx="2"/>
            </p:cNvCxnSpPr>
            <p:nvPr/>
          </p:nvCxnSpPr>
          <p:spPr bwMode="auto">
            <a:xfrm flipV="1">
              <a:off x="1372024" y="4274401"/>
              <a:ext cx="899077" cy="559382"/>
            </a:xfrm>
            <a:prstGeom prst="lin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50800" dir="5400000" algn="ctr" rotWithShape="0">
                <a:schemeClr val="tx1"/>
              </a:outerShdw>
            </a:effectLst>
          </p:spPr>
        </p:cxnSp>
        <p:sp>
          <p:nvSpPr>
            <p:cNvPr id="46" name="Oval 45"/>
            <p:cNvSpPr/>
            <p:nvPr/>
          </p:nvSpPr>
          <p:spPr bwMode="auto">
            <a:xfrm>
              <a:off x="2283801" y="4848704"/>
              <a:ext cx="382013" cy="324594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vert="horz" wrap="square" lIns="0" tIns="0" rIns="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5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rPr>
                <a:t>R3</a:t>
              </a:r>
            </a:p>
          </p:txBody>
        </p:sp>
        <p:cxnSp>
          <p:nvCxnSpPr>
            <p:cNvPr id="47" name="Straight Connector 46"/>
            <p:cNvCxnSpPr>
              <a:stCxn id="34" idx="6"/>
              <a:endCxn id="46" idx="2"/>
            </p:cNvCxnSpPr>
            <p:nvPr/>
          </p:nvCxnSpPr>
          <p:spPr bwMode="auto">
            <a:xfrm>
              <a:off x="1372024" y="4833783"/>
              <a:ext cx="911777" cy="177218"/>
            </a:xfrm>
            <a:prstGeom prst="lin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50800" dir="5400000" algn="ctr" rotWithShape="0">
                <a:schemeClr val="tx1"/>
              </a:outerShdw>
            </a:effectLst>
          </p:spPr>
        </p:cxnSp>
        <p:cxnSp>
          <p:nvCxnSpPr>
            <p:cNvPr id="48" name="Straight Connector 47"/>
            <p:cNvCxnSpPr>
              <a:stCxn id="34" idx="6"/>
              <a:endCxn id="36" idx="2"/>
            </p:cNvCxnSpPr>
            <p:nvPr/>
          </p:nvCxnSpPr>
          <p:spPr bwMode="auto">
            <a:xfrm flipV="1">
              <a:off x="1372024" y="3613418"/>
              <a:ext cx="899077" cy="1220365"/>
            </a:xfrm>
            <a:prstGeom prst="lin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50800" dir="5400000" algn="ctr" rotWithShape="0">
                <a:schemeClr val="tx1"/>
              </a:outerShdw>
            </a:effectLst>
          </p:spPr>
        </p:cxnSp>
        <p:cxnSp>
          <p:nvCxnSpPr>
            <p:cNvPr id="49" name="Straight Connector 48"/>
            <p:cNvCxnSpPr>
              <a:stCxn id="34" idx="6"/>
              <a:endCxn id="38" idx="2"/>
            </p:cNvCxnSpPr>
            <p:nvPr/>
          </p:nvCxnSpPr>
          <p:spPr bwMode="auto">
            <a:xfrm>
              <a:off x="1372024" y="4833783"/>
              <a:ext cx="899077" cy="947353"/>
            </a:xfrm>
            <a:prstGeom prst="lin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50800" dir="5400000" algn="ctr" rotWithShape="0">
                <a:schemeClr val="tx1"/>
              </a:outerShdw>
            </a:effectLst>
          </p:spPr>
        </p:cxnSp>
      </p:grpSp>
      <p:sp>
        <p:nvSpPr>
          <p:cNvPr id="70" name="Oval 69"/>
          <p:cNvSpPr/>
          <p:nvPr/>
        </p:nvSpPr>
        <p:spPr bwMode="auto">
          <a:xfrm>
            <a:off x="5969000" y="1485900"/>
            <a:ext cx="266700" cy="317500"/>
          </a:xfrm>
          <a:prstGeom prst="ellipse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500" b="0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7800" y="1104900"/>
            <a:ext cx="8751047" cy="5194300"/>
          </a:xfrm>
        </p:spPr>
        <p:txBody>
          <a:bodyPr/>
          <a:lstStyle/>
          <a:p>
            <a:pPr lvl="1"/>
            <a:r>
              <a:rPr lang="en-US" b="1" dirty="0" smtClean="0"/>
              <a:t>LEFT</a:t>
            </a:r>
            <a:r>
              <a:rPr lang="en-US" dirty="0" smtClean="0"/>
              <a:t>: transcripts</a:t>
            </a:r>
            <a:endParaRPr lang="en-US" dirty="0" smtClean="0">
              <a:cs typeface="Calibri" pitchFamily="34" charset="0"/>
            </a:endParaRPr>
          </a:p>
          <a:p>
            <a:pPr lvl="2"/>
            <a:r>
              <a:rPr lang="en-US" dirty="0" smtClean="0">
                <a:cs typeface="Calibri" pitchFamily="34" charset="0"/>
              </a:rPr>
              <a:t>unknown frequencies</a:t>
            </a:r>
            <a:endParaRPr lang="en-US" dirty="0" smtClean="0"/>
          </a:p>
          <a:p>
            <a:pPr lvl="1"/>
            <a:r>
              <a:rPr lang="en-US" b="1" dirty="0" smtClean="0"/>
              <a:t>RIGHT</a:t>
            </a:r>
            <a:r>
              <a:rPr lang="en-US" dirty="0" smtClean="0"/>
              <a:t>: reads</a:t>
            </a:r>
          </a:p>
          <a:p>
            <a:pPr lvl="2"/>
            <a:r>
              <a:rPr lang="en-US" dirty="0" smtClean="0"/>
              <a:t>observed frequencies</a:t>
            </a:r>
          </a:p>
          <a:p>
            <a:pPr lvl="1"/>
            <a:r>
              <a:rPr lang="en-US" b="1" dirty="0" smtClean="0"/>
              <a:t>EDGES</a:t>
            </a:r>
            <a:r>
              <a:rPr lang="en-US" dirty="0" smtClean="0"/>
              <a:t>: weight ~ probability of the read</a:t>
            </a:r>
          </a:p>
          <a:p>
            <a:pPr lvl="1">
              <a:buNone/>
            </a:pPr>
            <a:r>
              <a:rPr lang="en-US" dirty="0" smtClean="0"/>
              <a:t>	to </a:t>
            </a:r>
            <a:r>
              <a:rPr lang="en-US" dirty="0"/>
              <a:t>be </a:t>
            </a:r>
            <a:r>
              <a:rPr lang="en-US" b="1" dirty="0"/>
              <a:t>emitted</a:t>
            </a:r>
            <a:r>
              <a:rPr lang="en-US" dirty="0"/>
              <a:t> by the </a:t>
            </a:r>
            <a:r>
              <a:rPr lang="en-US" dirty="0" smtClean="0"/>
              <a:t>transcript</a:t>
            </a:r>
          </a:p>
          <a:p>
            <a:pPr lvl="2"/>
            <a:r>
              <a:rPr lang="en-US" dirty="0"/>
              <a:t>w</a:t>
            </a:r>
            <a:r>
              <a:rPr lang="en-US" dirty="0" smtClean="0"/>
              <a:t>eights are calculated based on the</a:t>
            </a:r>
          </a:p>
          <a:p>
            <a:pPr lvl="2">
              <a:buNone/>
            </a:pPr>
            <a:r>
              <a:rPr lang="en-US" dirty="0" smtClean="0"/>
              <a:t>	mapping of the reads to the transcripts</a:t>
            </a:r>
          </a:p>
          <a:p>
            <a:pPr lvl="2">
              <a:buNone/>
            </a:pPr>
            <a:endParaRPr lang="en-US" dirty="0" smtClean="0"/>
          </a:p>
          <a:p>
            <a:r>
              <a:rPr lang="en-US" sz="2400" b="1" dirty="0" smtClean="0"/>
              <a:t>Given:</a:t>
            </a:r>
            <a:r>
              <a:rPr lang="en-US" sz="2400" dirty="0" smtClean="0"/>
              <a:t> annotations (transcripts) and frequencies of the reads</a:t>
            </a:r>
          </a:p>
          <a:p>
            <a:r>
              <a:rPr lang="en-US" sz="2400" b="1" dirty="0" smtClean="0"/>
              <a:t>Find:</a:t>
            </a:r>
            <a:r>
              <a:rPr lang="en-US" sz="2400" dirty="0" smtClean="0"/>
              <a:t> ML estimate of transcript frequencies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Input data of EM 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en-US" dirty="0" smtClean="0"/>
              <a:t> a panel: </a:t>
            </a:r>
            <a:r>
              <a:rPr lang="en-US" b="1" dirty="0" smtClean="0"/>
              <a:t>bipartite graph</a:t>
            </a:r>
            <a:r>
              <a:rPr lang="en-US" dirty="0" smtClean="0"/>
              <a:t>.</a:t>
            </a:r>
          </a:p>
          <a:p>
            <a:pPr lvl="2">
              <a:buNone/>
            </a:pPr>
            <a:endParaRPr lang="en-US" dirty="0" smtClean="0"/>
          </a:p>
        </p:txBody>
      </p:sp>
      <p:sp>
        <p:nvSpPr>
          <p:cNvPr id="24" name="Title 2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Max Likelihood Model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Generic EM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00" y="1488141"/>
            <a:ext cx="8351838" cy="3116580"/>
          </a:xfrm>
        </p:spPr>
        <p:txBody>
          <a:bodyPr/>
          <a:lstStyle/>
          <a:p>
            <a:r>
              <a:rPr lang="en-US" b="1" dirty="0" smtClean="0"/>
              <a:t>Initialization: </a:t>
            </a:r>
            <a:r>
              <a:rPr lang="en-US" dirty="0" smtClean="0"/>
              <a:t>uniform transcript frequencies </a:t>
            </a:r>
            <a:r>
              <a:rPr lang="en-US" b="1" dirty="0" smtClean="0"/>
              <a:t>f(j)</a:t>
            </a:r>
            <a:r>
              <a:rPr lang="en-US" dirty="0" smtClean="0"/>
              <a:t>’s</a:t>
            </a:r>
          </a:p>
          <a:p>
            <a:endParaRPr lang="en-US" b="1" dirty="0" smtClean="0"/>
          </a:p>
          <a:p>
            <a:r>
              <a:rPr lang="en-US" b="1" dirty="0" smtClean="0"/>
              <a:t>E-step</a:t>
            </a:r>
            <a:r>
              <a:rPr lang="en-US" dirty="0" smtClean="0"/>
              <a:t>: Compute the expected number </a:t>
            </a:r>
            <a:r>
              <a:rPr lang="en-US" b="1" dirty="0" smtClean="0"/>
              <a:t>n(j)</a:t>
            </a:r>
            <a:r>
              <a:rPr lang="en-US" dirty="0" smtClean="0"/>
              <a:t> of reads sampled from transcript </a:t>
            </a:r>
            <a:r>
              <a:rPr lang="en-US" b="1" dirty="0" smtClean="0"/>
              <a:t>j</a:t>
            </a:r>
          </a:p>
          <a:p>
            <a:pPr lvl="1"/>
            <a:r>
              <a:rPr lang="en-US" dirty="0" smtClean="0"/>
              <a:t> assuming current transcript frequencies </a:t>
            </a:r>
            <a:r>
              <a:rPr lang="en-US" b="1" dirty="0" smtClean="0"/>
              <a:t>f(j)</a:t>
            </a:r>
            <a:endParaRPr lang="en-US" dirty="0" smtClean="0"/>
          </a:p>
          <a:p>
            <a:endParaRPr lang="en-US" dirty="0" smtClean="0"/>
          </a:p>
          <a:p>
            <a:r>
              <a:rPr lang="en-US" b="1" dirty="0" smtClean="0"/>
              <a:t>M-step</a:t>
            </a:r>
            <a:r>
              <a:rPr lang="en-US" dirty="0" smtClean="0"/>
              <a:t>: For each transcript </a:t>
            </a:r>
            <a:r>
              <a:rPr lang="en-US" b="1" dirty="0" smtClean="0"/>
              <a:t>j</a:t>
            </a:r>
            <a:r>
              <a:rPr lang="en-US" dirty="0" smtClean="0"/>
              <a:t>, set </a:t>
            </a:r>
            <a:r>
              <a:rPr lang="en-US" b="1" dirty="0" smtClean="0"/>
              <a:t>f(j)</a:t>
            </a:r>
            <a:r>
              <a:rPr lang="en-US" dirty="0" smtClean="0"/>
              <a:t> = portion of reads emitted by transcript </a:t>
            </a:r>
            <a:r>
              <a:rPr lang="en-US" b="1" dirty="0" smtClean="0"/>
              <a:t>j</a:t>
            </a:r>
            <a:r>
              <a:rPr lang="en-US" dirty="0" smtClean="0"/>
              <a:t> among all reads in the sample</a:t>
            </a:r>
          </a:p>
          <a:p>
            <a:pPr lvl="1">
              <a:buNone/>
            </a:pPr>
            <a:r>
              <a:rPr lang="en-US" dirty="0" smtClean="0"/>
              <a:t>ML estimates for </a:t>
            </a:r>
            <a:r>
              <a:rPr lang="en-US" b="1" dirty="0" smtClean="0"/>
              <a:t>f(j) </a:t>
            </a:r>
            <a:r>
              <a:rPr lang="en-US" dirty="0" smtClean="0"/>
              <a:t>= n(j)/</a:t>
            </a:r>
            <a:r>
              <a:rPr lang="en-US" b="1" dirty="0" smtClean="0"/>
              <a:t>(</a:t>
            </a:r>
            <a:r>
              <a:rPr lang="en-US" dirty="0" smtClean="0"/>
              <a:t>n(1) + . . . + n(N)</a:t>
            </a:r>
            <a:r>
              <a:rPr lang="en-US" b="1" dirty="0" smtClean="0"/>
              <a:t>)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69029" y="6426200"/>
            <a:ext cx="4470400" cy="476250"/>
          </a:xfrm>
        </p:spPr>
        <p:txBody>
          <a:bodyPr/>
          <a:lstStyle/>
          <a:p>
            <a:r>
              <a:rPr lang="de-DE" dirty="0" smtClean="0"/>
              <a:t>CAME 2011, Atlanta, GA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dirty="0" smtClean="0"/>
              <a:t>ML Model Quality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well ML model explain the reads.</a:t>
            </a:r>
          </a:p>
          <a:p>
            <a:pPr lvl="1"/>
            <a:r>
              <a:rPr lang="en-US" b="1" dirty="0" smtClean="0"/>
              <a:t>deviation</a:t>
            </a:r>
            <a:r>
              <a:rPr lang="en-US" dirty="0" smtClean="0"/>
              <a:t> </a:t>
            </a:r>
            <a:r>
              <a:rPr lang="en-US" dirty="0"/>
              <a:t>between </a:t>
            </a:r>
            <a:r>
              <a:rPr lang="en-US" dirty="0" smtClean="0"/>
              <a:t>expected (</a:t>
            </a:r>
            <a:r>
              <a:rPr lang="en-US" dirty="0" err="1" smtClean="0"/>
              <a:t>e</a:t>
            </a:r>
            <a:r>
              <a:rPr lang="en-US" baseline="-25000" dirty="0" err="1" smtClean="0"/>
              <a:t>j</a:t>
            </a:r>
            <a:r>
              <a:rPr lang="en-US" dirty="0" smtClean="0"/>
              <a:t>) </a:t>
            </a:r>
            <a:r>
              <a:rPr lang="en-US" dirty="0"/>
              <a:t>and observed </a:t>
            </a:r>
            <a:r>
              <a:rPr lang="en-US" dirty="0" smtClean="0"/>
              <a:t>read frequency (</a:t>
            </a:r>
            <a:r>
              <a:rPr lang="en-US" dirty="0" err="1" smtClean="0"/>
              <a:t>o</a:t>
            </a:r>
            <a:r>
              <a:rPr lang="en-US" baseline="-25000" dirty="0" err="1" smtClean="0"/>
              <a:t>j</a:t>
            </a:r>
            <a:r>
              <a:rPr lang="en-US" dirty="0" smtClean="0"/>
              <a:t>):</a:t>
            </a:r>
          </a:p>
          <a:p>
            <a:endParaRPr lang="en-US" dirty="0" smtClean="0"/>
          </a:p>
          <a:p>
            <a:pPr lvl="3">
              <a:buNone/>
            </a:pPr>
            <a:endParaRPr lang="en-US" dirty="0" smtClean="0"/>
          </a:p>
          <a:p>
            <a:pPr lvl="3">
              <a:buNone/>
            </a:pPr>
            <a:endParaRPr lang="en-US" dirty="0" smtClean="0"/>
          </a:p>
          <a:p>
            <a:pPr lvl="1"/>
            <a:r>
              <a:rPr lang="en-US" dirty="0" smtClean="0"/>
              <a:t>expected read frequency: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sz="2400" dirty="0" smtClean="0"/>
              <a:t>If the </a:t>
            </a:r>
            <a:r>
              <a:rPr lang="en-US" sz="2400" b="1" dirty="0" smtClean="0"/>
              <a:t>deviation is high </a:t>
            </a:r>
            <a:r>
              <a:rPr lang="en-US" sz="2400" dirty="0" smtClean="0"/>
              <a:t>we expect that some transcripts are missing from the panel.</a:t>
            </a:r>
            <a:endParaRPr lang="en-US" sz="2400" dirty="0"/>
          </a:p>
          <a:p>
            <a:endParaRPr lang="en-US" dirty="0" smtClean="0"/>
          </a:p>
          <a:p>
            <a:endParaRPr lang="en-US" dirty="0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2569029" y="4216400"/>
          <a:ext cx="2540000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5" name="Equation" r:id="rId3" imgW="1257120" imgH="558720" progId="Equation.3">
                  <p:embed/>
                </p:oleObj>
              </mc:Choice>
              <mc:Fallback>
                <p:oleObj name="Equation" r:id="rId3" imgW="1257120" imgH="558720" progId="Equation.3">
                  <p:embed/>
                  <p:pic>
                    <p:nvPicPr>
                      <p:cNvPr id="0" name="Picture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69029" y="4216400"/>
                        <a:ext cx="2540000" cy="1219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2569029" y="2634708"/>
          <a:ext cx="2209800" cy="882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6" name="Equation" r:id="rId5" imgW="1066800" imgH="482600" progId="Equation.3">
                  <p:embed/>
                </p:oleObj>
              </mc:Choice>
              <mc:Fallback>
                <p:oleObj name="Equation" r:id="rId5" imgW="1066800" imgH="482600" progId="Equation.3">
                  <p:embed/>
                  <p:pic>
                    <p:nvPicPr>
                      <p:cNvPr id="0" name="Picture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69029" y="2634708"/>
                        <a:ext cx="2209800" cy="882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69029" y="6426200"/>
            <a:ext cx="4470400" cy="476250"/>
          </a:xfrm>
        </p:spPr>
        <p:txBody>
          <a:bodyPr/>
          <a:lstStyle/>
          <a:p>
            <a:r>
              <a:rPr lang="de-DE" dirty="0" smtClean="0"/>
              <a:t>CAME 2011, Atlanta, GA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629835" y="2974497"/>
            <a:ext cx="3514165" cy="21441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smtClean="0"/>
              <a:t>|R| - number of reads</a:t>
            </a:r>
          </a:p>
          <a:p>
            <a:pPr algn="l"/>
            <a:endParaRPr lang="en-US" sz="2000" baseline="-25000" dirty="0" smtClean="0"/>
          </a:p>
          <a:p>
            <a:pPr algn="l"/>
            <a:r>
              <a:rPr lang="en-US" sz="2000" dirty="0" err="1" smtClean="0"/>
              <a:t>h</a:t>
            </a:r>
            <a:r>
              <a:rPr lang="en-US" sz="2000" baseline="-25000" dirty="0" err="1" smtClean="0"/>
              <a:t>si,j</a:t>
            </a:r>
            <a:r>
              <a:rPr lang="en-US" sz="2000" dirty="0" smtClean="0"/>
              <a:t> – weighted match based on mapping read </a:t>
            </a:r>
            <a:r>
              <a:rPr lang="en-US" sz="2000" dirty="0" err="1" smtClean="0"/>
              <a:t>r</a:t>
            </a:r>
            <a:r>
              <a:rPr lang="en-US" sz="2000" baseline="-25000" dirty="0" err="1" smtClean="0"/>
              <a:t>j</a:t>
            </a:r>
            <a:endParaRPr lang="en-US" sz="2000" dirty="0" smtClean="0"/>
          </a:p>
          <a:p>
            <a:pPr algn="l"/>
            <a:endParaRPr lang="en-US" sz="2000" dirty="0" smtClean="0"/>
          </a:p>
          <a:p>
            <a:pPr algn="l"/>
            <a:r>
              <a:rPr lang="en-US" sz="2000" dirty="0" smtClean="0"/>
              <a:t>         - maximum-likelihood</a:t>
            </a:r>
          </a:p>
          <a:p>
            <a:pPr algn="l"/>
            <a:r>
              <a:rPr lang="en-US" sz="2000" dirty="0" smtClean="0"/>
              <a:t>       frequency of transcript </a:t>
            </a:r>
            <a:r>
              <a:rPr lang="en-US" sz="2000" dirty="0" err="1" smtClean="0"/>
              <a:t>t</a:t>
            </a:r>
            <a:r>
              <a:rPr lang="en-US" sz="2000" baseline="-25000" dirty="0" err="1" smtClean="0"/>
              <a:t>i</a:t>
            </a:r>
            <a:r>
              <a:rPr lang="en-US" sz="2000" dirty="0" smtClean="0"/>
              <a:t> </a:t>
            </a:r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5629835" y="4549201"/>
          <a:ext cx="689362" cy="5694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7" name="Equation" r:id="rId7" imgW="291973" imgH="241195" progId="Equation.3">
                  <p:embed/>
                </p:oleObj>
              </mc:Choice>
              <mc:Fallback>
                <p:oleObj name="Equation" r:id="rId7" imgW="291973" imgH="241195" progId="Equation.3">
                  <p:embed/>
                  <p:pic>
                    <p:nvPicPr>
                      <p:cNvPr id="0" name="Picture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29835" y="4549201"/>
                        <a:ext cx="689362" cy="56947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261938" y="1417638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182880" bIns="0" numCol="1" anchor="t" anchorCtr="0" compatLnSpc="1">
            <a:prstTxWarp prst="textNoShape">
              <a:avLst/>
            </a:prstTxWarp>
            <a:normAutofit/>
          </a:bodyPr>
          <a:lstStyle/>
          <a:p>
            <a:pPr marL="228600" marR="0" lvl="0" indent="-228600" algn="l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220C5E"/>
              </a:buClr>
              <a:buSzTx/>
              <a:buFont typeface="Times" pitchFamily="18" charset="0"/>
              <a:buChar char="•"/>
              <a:tabLst>
                <a:tab pos="2916238" algn="l"/>
              </a:tabLst>
              <a:defRPr/>
            </a:pPr>
            <a:r>
              <a:rPr lang="en-US" sz="2800" i="0" kern="0" dirty="0" smtClean="0">
                <a:solidFill>
                  <a:schemeClr val="bg1">
                    <a:lumMod val="75000"/>
                  </a:schemeClr>
                </a:solidFill>
                <a:latin typeface="+mn-lt"/>
              </a:rPr>
              <a:t>EM for Isoform Expression Estimation</a:t>
            </a:r>
            <a:r>
              <a:rPr lang="en-US" sz="2800" i="0" kern="0" dirty="0" smtClean="0">
                <a:solidFill>
                  <a:srgbClr val="5F5E62"/>
                </a:solidFill>
              </a:rPr>
              <a:t> </a:t>
            </a: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chemeClr val="bg1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28600" marR="0" lvl="0" indent="-228600" algn="l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220C5E"/>
              </a:buClr>
              <a:buSzTx/>
              <a:buFont typeface="Times" pitchFamily="18" charset="0"/>
              <a:buChar char="•"/>
              <a:tabLst>
                <a:tab pos="2916238" algn="l"/>
              </a:tabLst>
              <a:defRPr/>
            </a:pPr>
            <a:r>
              <a:rPr lang="en-US" sz="2800" i="0" kern="0" dirty="0" smtClean="0">
                <a:solidFill>
                  <a:srgbClr val="5F5E62"/>
                </a:solidFill>
                <a:latin typeface="+mn-lt"/>
              </a:rPr>
              <a:t>Virtual Transcript EM Algorithm</a:t>
            </a:r>
          </a:p>
          <a:p>
            <a:pPr marL="228600" marR="0" lvl="0" indent="-228600" algn="l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220C5E"/>
              </a:buClr>
              <a:buSzTx/>
              <a:buFont typeface="Times" pitchFamily="18" charset="0"/>
              <a:buChar char="•"/>
              <a:tabLst>
                <a:tab pos="2916238" algn="l"/>
              </a:tabLst>
              <a:defRPr/>
            </a:pPr>
            <a:r>
              <a:rPr lang="en-US" sz="2800" i="0" kern="0" dirty="0" smtClean="0">
                <a:solidFill>
                  <a:schemeClr val="bg1">
                    <a:lumMod val="75000"/>
                  </a:schemeClr>
                </a:solidFill>
                <a:latin typeface="+mn-lt"/>
              </a:rPr>
              <a:t>DRUT: Detection and Reconstruction of </a:t>
            </a:r>
            <a:r>
              <a:rPr lang="en-US" sz="2800" i="0" kern="0" dirty="0" err="1" smtClean="0">
                <a:solidFill>
                  <a:schemeClr val="bg1">
                    <a:lumMod val="75000"/>
                  </a:schemeClr>
                </a:solidFill>
                <a:latin typeface="+mn-lt"/>
              </a:rPr>
              <a:t>Unannotated</a:t>
            </a:r>
            <a:r>
              <a:rPr lang="en-US" sz="2800" i="0" kern="0" dirty="0" smtClean="0">
                <a:solidFill>
                  <a:schemeClr val="bg1">
                    <a:lumMod val="75000"/>
                  </a:schemeClr>
                </a:solidFill>
                <a:latin typeface="+mn-lt"/>
              </a:rPr>
              <a:t> Transcripts</a:t>
            </a: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chemeClr val="bg1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28600" marR="0" lvl="0" indent="-228600" algn="l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220C5E"/>
              </a:buClr>
              <a:buSzTx/>
              <a:buFont typeface="Times" pitchFamily="18" charset="0"/>
              <a:buChar char="•"/>
              <a:tabLst>
                <a:tab pos="2916238" algn="l"/>
              </a:tabLst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Experimental Results</a:t>
            </a:r>
          </a:p>
          <a:p>
            <a:pPr marL="228600" marR="0" lvl="0" indent="-228600" algn="l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220C5E"/>
              </a:buClr>
              <a:buSzTx/>
              <a:buFont typeface="Times" pitchFamily="18" charset="0"/>
              <a:buChar char="•"/>
              <a:tabLst>
                <a:tab pos="2916238" algn="l"/>
              </a:tabLst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Conclusions</a:t>
            </a:r>
            <a:endParaRPr lang="en-US" sz="2800" i="0" kern="0" dirty="0" smtClean="0">
              <a:solidFill>
                <a:srgbClr val="5F5E62"/>
              </a:solidFill>
              <a:latin typeface="+mn-lt"/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69029" y="6426200"/>
            <a:ext cx="4470400" cy="476250"/>
          </a:xfrm>
        </p:spPr>
        <p:txBody>
          <a:bodyPr/>
          <a:lstStyle/>
          <a:p>
            <a:r>
              <a:rPr lang="de-DE" dirty="0" smtClean="0"/>
              <a:t>CAME 2011, Atlanta, GA</a:t>
            </a:r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06400" y="487363"/>
            <a:ext cx="8351838" cy="617537"/>
          </a:xfrm>
        </p:spPr>
        <p:txBody>
          <a:bodyPr/>
          <a:lstStyle/>
          <a:p>
            <a:pPr algn="ctr"/>
            <a:r>
              <a:rPr lang="en-US" dirty="0" smtClean="0"/>
              <a:t>Outline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/>
              <a:t>V</a:t>
            </a:r>
            <a:r>
              <a:rPr lang="en-US" sz="2800" dirty="0" smtClean="0"/>
              <a:t>irtual </a:t>
            </a:r>
            <a:r>
              <a:rPr lang="en-US" sz="2800" b="1" dirty="0" smtClean="0"/>
              <a:t>T</a:t>
            </a:r>
            <a:r>
              <a:rPr lang="en-US" sz="2800" dirty="0" smtClean="0"/>
              <a:t>ranscript </a:t>
            </a:r>
            <a:r>
              <a:rPr lang="en-US" sz="2800" b="1" dirty="0" smtClean="0"/>
              <a:t>E</a:t>
            </a:r>
            <a:r>
              <a:rPr lang="en-US" sz="2800" dirty="0" smtClean="0"/>
              <a:t>xpectation</a:t>
            </a:r>
            <a:r>
              <a:rPr lang="en-US" sz="2800" b="1" dirty="0" smtClean="0"/>
              <a:t> M</a:t>
            </a:r>
            <a:r>
              <a:rPr lang="en-US" sz="2800" dirty="0" smtClean="0"/>
              <a:t>aximization (</a:t>
            </a:r>
            <a:r>
              <a:rPr lang="en-US" sz="2800" b="1" dirty="0" smtClean="0"/>
              <a:t>VTEM)</a:t>
            </a:r>
            <a:endParaRPr lang="en-US" sz="28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b="1" dirty="0"/>
              <a:t>VTEM</a:t>
            </a:r>
            <a:r>
              <a:rPr lang="en-US" sz="2400" dirty="0"/>
              <a:t> is based on a modification of Virtual String Expectation Maximization (VSEM) Algorithm [</a:t>
            </a:r>
            <a:r>
              <a:rPr lang="en-US" sz="2400" dirty="0" err="1"/>
              <a:t>Mangul</a:t>
            </a:r>
            <a:r>
              <a:rPr lang="en-US" sz="2400" dirty="0"/>
              <a:t> et al. 2011</a:t>
            </a:r>
            <a:r>
              <a:rPr lang="en-US" sz="2400" dirty="0" smtClean="0"/>
              <a:t>]).</a:t>
            </a:r>
            <a:endParaRPr lang="en-US" sz="2800" dirty="0"/>
          </a:p>
          <a:p>
            <a:pPr lvl="1"/>
            <a:r>
              <a:rPr lang="en-US" sz="2000" dirty="0" smtClean="0"/>
              <a:t>the difference is that we consider in the panel </a:t>
            </a:r>
            <a:r>
              <a:rPr lang="en-US" sz="2000" dirty="0" err="1" smtClean="0"/>
              <a:t>exons</a:t>
            </a:r>
            <a:r>
              <a:rPr lang="en-US" sz="2000" dirty="0" smtClean="0"/>
              <a:t> instead of reads</a:t>
            </a:r>
          </a:p>
          <a:p>
            <a:pPr lvl="1"/>
            <a:r>
              <a:rPr lang="en-US" sz="2000" dirty="0" smtClean="0"/>
              <a:t>Calculate observed </a:t>
            </a:r>
            <a:r>
              <a:rPr lang="en-US" sz="2000" b="1" dirty="0" err="1" smtClean="0"/>
              <a:t>exon</a:t>
            </a:r>
            <a:r>
              <a:rPr lang="en-US" sz="2000" b="1" dirty="0" smtClean="0"/>
              <a:t> counts</a:t>
            </a:r>
            <a:r>
              <a:rPr lang="en-US" sz="2000" dirty="0" smtClean="0"/>
              <a:t> based on read mapping</a:t>
            </a:r>
          </a:p>
          <a:p>
            <a:pPr lvl="2"/>
            <a:r>
              <a:rPr lang="en-US" sz="1800" dirty="0" smtClean="0"/>
              <a:t>each read contribute to count of either one </a:t>
            </a:r>
            <a:r>
              <a:rPr lang="en-US" sz="1800" dirty="0" err="1" smtClean="0"/>
              <a:t>exon</a:t>
            </a:r>
            <a:r>
              <a:rPr lang="en-US" sz="1800" dirty="0" smtClean="0"/>
              <a:t> or two </a:t>
            </a:r>
            <a:r>
              <a:rPr lang="en-US" sz="1800" dirty="0" err="1" smtClean="0"/>
              <a:t>exons</a:t>
            </a:r>
            <a:r>
              <a:rPr lang="en-US" sz="1800" dirty="0" smtClean="0"/>
              <a:t> (depending if it is a </a:t>
            </a:r>
            <a:r>
              <a:rPr lang="en-US" sz="1800" dirty="0" err="1" smtClean="0"/>
              <a:t>unspliced</a:t>
            </a:r>
            <a:r>
              <a:rPr lang="en-US" sz="1800" dirty="0" smtClean="0"/>
              <a:t> spliced read or spliced read</a:t>
            </a:r>
            <a:r>
              <a:rPr lang="en-US" dirty="0" smtClean="0"/>
              <a:t>)</a:t>
            </a:r>
            <a:endParaRPr lang="en-US" sz="1800" dirty="0" smtClean="0"/>
          </a:p>
        </p:txBody>
      </p:sp>
      <p:graphicFrame>
        <p:nvGraphicFramePr>
          <p:cNvPr id="88" name="ExonCount"/>
          <p:cNvGraphicFramePr>
            <a:graphicFrameLocks noGrp="1"/>
          </p:cNvGraphicFramePr>
          <p:nvPr/>
        </p:nvGraphicFramePr>
        <p:xfrm>
          <a:off x="6866111" y="4717488"/>
          <a:ext cx="581103" cy="22467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1103"/>
              </a:tblGrid>
              <a:tr h="74892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748924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3</a:t>
                      </a:r>
                      <a:endParaRPr lang="en-US" b="1" dirty="0"/>
                    </a:p>
                  </a:txBody>
                  <a:tcPr/>
                </a:tc>
              </a:tr>
              <a:tr h="748924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3</a:t>
                      </a:r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9" name="TextBox 88"/>
          <p:cNvSpPr txBox="1"/>
          <p:nvPr/>
        </p:nvSpPr>
        <p:spPr>
          <a:xfrm>
            <a:off x="6630970" y="4138234"/>
            <a:ext cx="111898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exon</a:t>
            </a:r>
            <a:r>
              <a:rPr lang="en-US" dirty="0" smtClean="0"/>
              <a:t> counts</a:t>
            </a:r>
            <a:endParaRPr lang="en-US" dirty="0"/>
          </a:p>
        </p:txBody>
      </p:sp>
      <p:grpSp>
        <p:nvGrpSpPr>
          <p:cNvPr id="150" name="Group 149"/>
          <p:cNvGrpSpPr/>
          <p:nvPr/>
        </p:nvGrpSpPr>
        <p:grpSpPr>
          <a:xfrm>
            <a:off x="162674" y="3980377"/>
            <a:ext cx="2613782" cy="2804053"/>
            <a:chOff x="162674" y="3980377"/>
            <a:chExt cx="2613782" cy="2804053"/>
          </a:xfrm>
        </p:grpSpPr>
        <p:cxnSp>
          <p:nvCxnSpPr>
            <p:cNvPr id="14" name="Straight Connector 13"/>
            <p:cNvCxnSpPr/>
            <p:nvPr/>
          </p:nvCxnSpPr>
          <p:spPr bwMode="auto">
            <a:xfrm flipV="1">
              <a:off x="1155731" y="5300971"/>
              <a:ext cx="916763" cy="489906"/>
            </a:xfrm>
            <a:prstGeom prst="line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5" name="Oval 24"/>
            <p:cNvSpPr/>
            <p:nvPr/>
          </p:nvSpPr>
          <p:spPr bwMode="auto">
            <a:xfrm>
              <a:off x="2090180" y="4353618"/>
              <a:ext cx="382013" cy="324594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vert="horz" wrap="square" lIns="0" tIns="0" rIns="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solidFill>
                    <a:schemeClr val="tx1"/>
                  </a:solidFill>
                  <a:latin typeface="Arial" pitchFamily="34" charset="0"/>
                </a:rPr>
                <a:t>R1</a:t>
              </a:r>
              <a:endParaRPr kumimoji="0" lang="en-US" sz="15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6" name="Oval 25"/>
            <p:cNvSpPr/>
            <p:nvPr/>
          </p:nvSpPr>
          <p:spPr bwMode="auto">
            <a:xfrm>
              <a:off x="2090180" y="5014601"/>
              <a:ext cx="382013" cy="324594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vert="horz" wrap="square" lIns="0" tIns="0" rIns="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5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rPr>
                <a:t>R2</a:t>
              </a:r>
            </a:p>
          </p:txBody>
        </p:sp>
        <p:sp>
          <p:nvSpPr>
            <p:cNvPr id="27" name="Oval 26"/>
            <p:cNvSpPr/>
            <p:nvPr/>
          </p:nvSpPr>
          <p:spPr bwMode="auto">
            <a:xfrm>
              <a:off x="2119083" y="6459836"/>
              <a:ext cx="382013" cy="324594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vert="horz" wrap="square" lIns="0" tIns="0" rIns="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5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rPr>
                <a:t>R4</a:t>
              </a:r>
            </a:p>
          </p:txBody>
        </p:sp>
        <p:cxnSp>
          <p:nvCxnSpPr>
            <p:cNvPr id="28" name="Straight Connector 27"/>
            <p:cNvCxnSpPr>
              <a:endCxn id="25" idx="2"/>
            </p:cNvCxnSpPr>
            <p:nvPr/>
          </p:nvCxnSpPr>
          <p:spPr bwMode="auto">
            <a:xfrm flipV="1">
              <a:off x="1173417" y="4515915"/>
              <a:ext cx="916763" cy="489906"/>
            </a:xfrm>
            <a:prstGeom prst="line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2" name="Straight Connector 31"/>
            <p:cNvCxnSpPr>
              <a:endCxn id="27" idx="2"/>
            </p:cNvCxnSpPr>
            <p:nvPr/>
          </p:nvCxnSpPr>
          <p:spPr bwMode="auto">
            <a:xfrm>
              <a:off x="1173417" y="6433014"/>
              <a:ext cx="945666" cy="189119"/>
            </a:xfrm>
            <a:prstGeom prst="lin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50800" dir="5400000" algn="ctr" rotWithShape="0">
                <a:schemeClr val="tx1"/>
              </a:outerShdw>
            </a:effectLst>
          </p:spPr>
        </p:cxnSp>
        <p:sp>
          <p:nvSpPr>
            <p:cNvPr id="33" name="TextBox 32"/>
            <p:cNvSpPr txBox="1"/>
            <p:nvPr/>
          </p:nvSpPr>
          <p:spPr>
            <a:xfrm>
              <a:off x="1657469" y="3980377"/>
              <a:ext cx="1118987" cy="3231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reads</a:t>
              </a:r>
              <a:endParaRPr lang="en-US" dirty="0"/>
            </a:p>
          </p:txBody>
        </p:sp>
        <p:cxnSp>
          <p:nvCxnSpPr>
            <p:cNvPr id="34" name="Straight Connector 33"/>
            <p:cNvCxnSpPr>
              <a:endCxn id="26" idx="2"/>
            </p:cNvCxnSpPr>
            <p:nvPr/>
          </p:nvCxnSpPr>
          <p:spPr bwMode="auto">
            <a:xfrm flipV="1">
              <a:off x="1160717" y="5176898"/>
              <a:ext cx="929463" cy="519516"/>
            </a:xfrm>
            <a:prstGeom prst="lin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50800" dir="5400000" algn="ctr" rotWithShape="0">
                <a:schemeClr val="tx1"/>
              </a:outerShdw>
            </a:effectLst>
          </p:spPr>
        </p:cxnSp>
        <p:sp>
          <p:nvSpPr>
            <p:cNvPr id="35" name="Oval 34"/>
            <p:cNvSpPr/>
            <p:nvPr/>
          </p:nvSpPr>
          <p:spPr bwMode="auto">
            <a:xfrm>
              <a:off x="2102880" y="5751201"/>
              <a:ext cx="382013" cy="324594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vert="horz" wrap="square" lIns="0" tIns="0" rIns="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5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rPr>
                <a:t>R3</a:t>
              </a:r>
            </a:p>
          </p:txBody>
        </p:sp>
        <p:cxnSp>
          <p:nvCxnSpPr>
            <p:cNvPr id="36" name="Straight Connector 35"/>
            <p:cNvCxnSpPr>
              <a:endCxn id="35" idx="2"/>
            </p:cNvCxnSpPr>
            <p:nvPr/>
          </p:nvCxnSpPr>
          <p:spPr bwMode="auto">
            <a:xfrm>
              <a:off x="1160717" y="5696414"/>
              <a:ext cx="942163" cy="217084"/>
            </a:xfrm>
            <a:prstGeom prst="lin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50800" dir="5400000" algn="ctr" rotWithShape="0">
                <a:schemeClr val="tx1"/>
              </a:outerShdw>
            </a:effectLst>
          </p:spPr>
        </p:cxnSp>
        <p:sp>
          <p:nvSpPr>
            <p:cNvPr id="7" name="TextBox 6"/>
            <p:cNvSpPr txBox="1"/>
            <p:nvPr/>
          </p:nvSpPr>
          <p:spPr>
            <a:xfrm>
              <a:off x="162674" y="5211374"/>
              <a:ext cx="1222087" cy="3231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transcripts</a:t>
              </a:r>
              <a:endParaRPr lang="en-US" dirty="0"/>
            </a:p>
          </p:txBody>
        </p:sp>
        <p:sp>
          <p:nvSpPr>
            <p:cNvPr id="8" name="Oval 7"/>
            <p:cNvSpPr/>
            <p:nvPr/>
          </p:nvSpPr>
          <p:spPr bwMode="auto">
            <a:xfrm>
              <a:off x="773718" y="5516280"/>
              <a:ext cx="382013" cy="324594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vert="horz" wrap="square" lIns="0" tIns="0" rIns="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solidFill>
                    <a:schemeClr val="tx1"/>
                  </a:solidFill>
                  <a:latin typeface="Arial" pitchFamily="34" charset="0"/>
                </a:rPr>
                <a:t>T</a:t>
              </a:r>
              <a:r>
                <a:rPr kumimoji="0" lang="en-US" sz="15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rPr>
                <a:t>1</a:t>
              </a:r>
            </a:p>
          </p:txBody>
        </p:sp>
        <p:sp>
          <p:nvSpPr>
            <p:cNvPr id="9" name="Oval 8"/>
            <p:cNvSpPr/>
            <p:nvPr/>
          </p:nvSpPr>
          <p:spPr bwMode="auto">
            <a:xfrm>
              <a:off x="791404" y="6246739"/>
              <a:ext cx="382013" cy="324594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vert="horz" wrap="square" lIns="0" tIns="0" rIns="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solidFill>
                    <a:schemeClr val="tx1"/>
                  </a:solidFill>
                  <a:latin typeface="Arial" pitchFamily="34" charset="0"/>
                </a:rPr>
                <a:t>T</a:t>
              </a:r>
              <a:r>
                <a:rPr kumimoji="0" lang="en-US" sz="15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rPr>
                <a:t>2</a:t>
              </a:r>
            </a:p>
          </p:txBody>
        </p:sp>
        <p:cxnSp>
          <p:nvCxnSpPr>
            <p:cNvPr id="54" name="Straight Connector 53"/>
            <p:cNvCxnSpPr>
              <a:stCxn id="8" idx="6"/>
              <a:endCxn id="25" idx="3"/>
            </p:cNvCxnSpPr>
            <p:nvPr/>
          </p:nvCxnSpPr>
          <p:spPr bwMode="auto">
            <a:xfrm flipV="1">
              <a:off x="1155731" y="4630676"/>
              <a:ext cx="990394" cy="1047901"/>
            </a:xfrm>
            <a:prstGeom prst="lin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50800" dir="5400000" algn="ctr" rotWithShape="0">
                <a:schemeClr val="tx1"/>
              </a:outerShdw>
            </a:effectLst>
          </p:spPr>
        </p:cxnSp>
        <p:cxnSp>
          <p:nvCxnSpPr>
            <p:cNvPr id="55" name="Straight Connector 54"/>
            <p:cNvCxnSpPr>
              <a:endCxn id="26" idx="2"/>
            </p:cNvCxnSpPr>
            <p:nvPr/>
          </p:nvCxnSpPr>
          <p:spPr bwMode="auto">
            <a:xfrm flipV="1">
              <a:off x="1173417" y="5176898"/>
              <a:ext cx="916763" cy="1256116"/>
            </a:xfrm>
            <a:prstGeom prst="lin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50800" dir="5400000" algn="ctr" rotWithShape="0">
                <a:schemeClr val="tx1"/>
              </a:outerShdw>
            </a:effectLst>
          </p:spPr>
        </p:cxnSp>
        <p:cxnSp>
          <p:nvCxnSpPr>
            <p:cNvPr id="38" name="Straight Connector 37"/>
            <p:cNvCxnSpPr>
              <a:endCxn id="27" idx="2"/>
            </p:cNvCxnSpPr>
            <p:nvPr/>
          </p:nvCxnSpPr>
          <p:spPr bwMode="auto">
            <a:xfrm>
              <a:off x="1160717" y="5696414"/>
              <a:ext cx="958366" cy="925719"/>
            </a:xfrm>
            <a:prstGeom prst="lin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50800" dir="5400000" algn="ctr" rotWithShape="0">
                <a:schemeClr val="tx1"/>
              </a:outerShdw>
            </a:effectLst>
          </p:spPr>
        </p:cxnSp>
        <p:cxnSp>
          <p:nvCxnSpPr>
            <p:cNvPr id="59" name="Straight Connector 58"/>
            <p:cNvCxnSpPr>
              <a:endCxn id="35" idx="2"/>
            </p:cNvCxnSpPr>
            <p:nvPr/>
          </p:nvCxnSpPr>
          <p:spPr bwMode="auto">
            <a:xfrm flipV="1">
              <a:off x="1173417" y="5913498"/>
              <a:ext cx="929463" cy="519516"/>
            </a:xfrm>
            <a:prstGeom prst="lin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50800" dir="5400000" algn="ctr" rotWithShape="0">
                <a:schemeClr val="tx1"/>
              </a:outerShdw>
            </a:effectLst>
          </p:spPr>
        </p:cxnSp>
      </p:grpSp>
      <p:grpSp>
        <p:nvGrpSpPr>
          <p:cNvPr id="152" name="Group 151"/>
          <p:cNvGrpSpPr/>
          <p:nvPr/>
        </p:nvGrpSpPr>
        <p:grpSpPr>
          <a:xfrm>
            <a:off x="6630970" y="3980377"/>
            <a:ext cx="1620725" cy="2804053"/>
            <a:chOff x="6630970" y="3980377"/>
            <a:chExt cx="1620725" cy="2804053"/>
          </a:xfrm>
        </p:grpSpPr>
        <p:grpSp>
          <p:nvGrpSpPr>
            <p:cNvPr id="117" name="Group 61"/>
            <p:cNvGrpSpPr/>
            <p:nvPr/>
          </p:nvGrpSpPr>
          <p:grpSpPr>
            <a:xfrm>
              <a:off x="6630970" y="3980377"/>
              <a:ext cx="1620725" cy="2804053"/>
              <a:chOff x="2741084" y="3886707"/>
              <a:chExt cx="1620725" cy="2804053"/>
            </a:xfrm>
          </p:grpSpPr>
          <p:cxnSp>
            <p:nvCxnSpPr>
              <p:cNvPr id="137" name="Straight Connector 136"/>
              <p:cNvCxnSpPr>
                <a:stCxn id="119" idx="6"/>
              </p:cNvCxnSpPr>
              <p:nvPr/>
            </p:nvCxnSpPr>
            <p:spPr bwMode="auto">
              <a:xfrm flipV="1">
                <a:off x="2741084" y="5207301"/>
                <a:ext cx="916763" cy="489906"/>
              </a:xfrm>
              <a:prstGeom prst="line">
                <a:avLst/>
              </a:prstGeom>
              <a:solidFill>
                <a:schemeClr val="bg1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138" name="Oval 137"/>
              <p:cNvSpPr/>
              <p:nvPr/>
            </p:nvSpPr>
            <p:spPr bwMode="auto">
              <a:xfrm>
                <a:off x="3675533" y="4259948"/>
                <a:ext cx="382013" cy="324594"/>
              </a:xfrm>
              <a:prstGeom prst="ellips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vert="horz" wrap="square" lIns="0" tIns="0" rIns="0" bIns="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dirty="0" smtClean="0">
                    <a:solidFill>
                      <a:schemeClr val="tx1"/>
                    </a:solidFill>
                    <a:latin typeface="Arial" pitchFamily="34" charset="0"/>
                  </a:rPr>
                  <a:t>R1</a:t>
                </a:r>
                <a:endParaRPr kumimoji="0" lang="en-US" sz="15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39" name="Oval 138"/>
              <p:cNvSpPr/>
              <p:nvPr/>
            </p:nvSpPr>
            <p:spPr bwMode="auto">
              <a:xfrm>
                <a:off x="3675533" y="4920931"/>
                <a:ext cx="382013" cy="324594"/>
              </a:xfrm>
              <a:prstGeom prst="ellips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vert="horz" wrap="square" lIns="0" tIns="0" rIns="0" bIns="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500" b="0" i="1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</a:rPr>
                  <a:t>R2</a:t>
                </a:r>
              </a:p>
            </p:txBody>
          </p:sp>
          <p:sp>
            <p:nvSpPr>
              <p:cNvPr id="140" name="Oval 139"/>
              <p:cNvSpPr/>
              <p:nvPr/>
            </p:nvSpPr>
            <p:spPr bwMode="auto">
              <a:xfrm>
                <a:off x="3704436" y="6366166"/>
                <a:ext cx="382013" cy="324594"/>
              </a:xfrm>
              <a:prstGeom prst="ellips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vert="horz" wrap="square" lIns="0" tIns="0" rIns="0" bIns="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500" b="0" i="1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</a:rPr>
                  <a:t>R4</a:t>
                </a:r>
              </a:p>
            </p:txBody>
          </p:sp>
          <p:cxnSp>
            <p:nvCxnSpPr>
              <p:cNvPr id="141" name="Straight Connector 140"/>
              <p:cNvCxnSpPr>
                <a:endCxn id="138" idx="2"/>
              </p:cNvCxnSpPr>
              <p:nvPr/>
            </p:nvCxnSpPr>
            <p:spPr bwMode="auto">
              <a:xfrm flipV="1">
                <a:off x="2758770" y="4422245"/>
                <a:ext cx="916763" cy="489906"/>
              </a:xfrm>
              <a:prstGeom prst="line">
                <a:avLst/>
              </a:prstGeom>
              <a:solidFill>
                <a:schemeClr val="bg1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42" name="Straight Connector 141"/>
              <p:cNvCxnSpPr>
                <a:stCxn id="134" idx="6"/>
                <a:endCxn id="140" idx="2"/>
              </p:cNvCxnSpPr>
              <p:nvPr/>
            </p:nvCxnSpPr>
            <p:spPr bwMode="auto">
              <a:xfrm>
                <a:off x="2758770" y="6339344"/>
                <a:ext cx="945666" cy="189119"/>
              </a:xfrm>
              <a:prstGeom prst="lin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50800" dist="50800" dir="5400000" algn="ctr" rotWithShape="0">
                  <a:schemeClr val="tx1"/>
                </a:outerShdw>
              </a:effectLst>
            </p:spPr>
          </p:cxnSp>
          <p:sp>
            <p:nvSpPr>
              <p:cNvPr id="143" name="TextBox 142"/>
              <p:cNvSpPr txBox="1"/>
              <p:nvPr/>
            </p:nvSpPr>
            <p:spPr>
              <a:xfrm>
                <a:off x="3242822" y="3886707"/>
                <a:ext cx="1118987" cy="3231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reads</a:t>
                </a:r>
                <a:endParaRPr lang="en-US" dirty="0"/>
              </a:p>
            </p:txBody>
          </p:sp>
          <p:cxnSp>
            <p:nvCxnSpPr>
              <p:cNvPr id="144" name="Straight Connector 143"/>
              <p:cNvCxnSpPr>
                <a:stCxn id="128" idx="6"/>
                <a:endCxn id="139" idx="2"/>
              </p:cNvCxnSpPr>
              <p:nvPr/>
            </p:nvCxnSpPr>
            <p:spPr bwMode="auto">
              <a:xfrm flipV="1">
                <a:off x="2746070" y="5083228"/>
                <a:ext cx="929463" cy="519516"/>
              </a:xfrm>
              <a:prstGeom prst="lin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50800" dist="50800" dir="5400000" algn="ctr" rotWithShape="0">
                  <a:schemeClr val="tx1"/>
                </a:outerShdw>
              </a:effectLst>
            </p:spPr>
          </p:cxnSp>
          <p:sp>
            <p:nvSpPr>
              <p:cNvPr id="145" name="Oval 144"/>
              <p:cNvSpPr/>
              <p:nvPr/>
            </p:nvSpPr>
            <p:spPr bwMode="auto">
              <a:xfrm>
                <a:off x="3688233" y="5657531"/>
                <a:ext cx="382013" cy="324594"/>
              </a:xfrm>
              <a:prstGeom prst="ellips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vert="horz" wrap="square" lIns="0" tIns="0" rIns="0" bIns="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500" b="0" i="1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</a:rPr>
                  <a:t>R3</a:t>
                </a:r>
              </a:p>
            </p:txBody>
          </p:sp>
          <p:cxnSp>
            <p:nvCxnSpPr>
              <p:cNvPr id="146" name="Straight Connector 145"/>
              <p:cNvCxnSpPr>
                <a:stCxn id="128" idx="6"/>
                <a:endCxn id="145" idx="2"/>
              </p:cNvCxnSpPr>
              <p:nvPr/>
            </p:nvCxnSpPr>
            <p:spPr bwMode="auto">
              <a:xfrm>
                <a:off x="2746070" y="5602744"/>
                <a:ext cx="942163" cy="217084"/>
              </a:xfrm>
              <a:prstGeom prst="lin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50800" dist="50800" dir="5400000" algn="ctr" rotWithShape="0">
                  <a:schemeClr val="tx1"/>
                </a:outerShdw>
              </a:effectLst>
            </p:spPr>
          </p:cxnSp>
        </p:grpSp>
        <p:cxnSp>
          <p:nvCxnSpPr>
            <p:cNvPr id="136" name="Straight Connector 135"/>
            <p:cNvCxnSpPr/>
            <p:nvPr/>
          </p:nvCxnSpPr>
          <p:spPr bwMode="auto">
            <a:xfrm flipV="1">
              <a:off x="6630970" y="4476049"/>
              <a:ext cx="916763" cy="489906"/>
            </a:xfrm>
            <a:prstGeom prst="line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2" name="Straight Connector 121"/>
            <p:cNvCxnSpPr/>
            <p:nvPr/>
          </p:nvCxnSpPr>
          <p:spPr bwMode="auto">
            <a:xfrm flipV="1">
              <a:off x="6630970" y="4499893"/>
              <a:ext cx="916763" cy="466062"/>
            </a:xfrm>
            <a:prstGeom prst="lin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50800" dir="5400000" algn="ctr" rotWithShape="0">
                <a:schemeClr val="tx1"/>
              </a:outerShdw>
            </a:effectLst>
          </p:spPr>
        </p:cxnSp>
        <p:cxnSp>
          <p:nvCxnSpPr>
            <p:cNvPr id="123" name="Straight Connector 122"/>
            <p:cNvCxnSpPr>
              <a:stCxn id="134" idx="6"/>
              <a:endCxn id="139" idx="2"/>
            </p:cNvCxnSpPr>
            <p:nvPr/>
          </p:nvCxnSpPr>
          <p:spPr bwMode="auto">
            <a:xfrm flipV="1">
              <a:off x="6648656" y="5176898"/>
              <a:ext cx="916763" cy="1256116"/>
            </a:xfrm>
            <a:prstGeom prst="lin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50800" dir="5400000" algn="ctr" rotWithShape="0">
                <a:schemeClr val="tx1"/>
              </a:outerShdw>
            </a:effectLst>
          </p:spPr>
        </p:cxnSp>
        <p:cxnSp>
          <p:nvCxnSpPr>
            <p:cNvPr id="124" name="Straight Connector 123"/>
            <p:cNvCxnSpPr>
              <a:stCxn id="128" idx="6"/>
              <a:endCxn id="140" idx="2"/>
            </p:cNvCxnSpPr>
            <p:nvPr/>
          </p:nvCxnSpPr>
          <p:spPr bwMode="auto">
            <a:xfrm>
              <a:off x="6635956" y="5696414"/>
              <a:ext cx="958366" cy="925719"/>
            </a:xfrm>
            <a:prstGeom prst="lin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50800" dir="5400000" algn="ctr" rotWithShape="0">
                <a:schemeClr val="tx1"/>
              </a:outerShdw>
            </a:effectLst>
          </p:spPr>
        </p:cxnSp>
        <p:cxnSp>
          <p:nvCxnSpPr>
            <p:cNvPr id="125" name="Straight Connector 124"/>
            <p:cNvCxnSpPr>
              <a:stCxn id="134" idx="6"/>
              <a:endCxn id="145" idx="2"/>
            </p:cNvCxnSpPr>
            <p:nvPr/>
          </p:nvCxnSpPr>
          <p:spPr bwMode="auto">
            <a:xfrm flipV="1">
              <a:off x="6648656" y="5913498"/>
              <a:ext cx="929463" cy="519516"/>
            </a:xfrm>
            <a:prstGeom prst="lin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50800" dir="5400000" algn="ctr" rotWithShape="0">
                <a:schemeClr val="tx1"/>
              </a:outerShdw>
            </a:effectLst>
          </p:spPr>
        </p:cxnSp>
      </p:grpSp>
      <p:grpSp>
        <p:nvGrpSpPr>
          <p:cNvPr id="151" name="Group 150"/>
          <p:cNvGrpSpPr/>
          <p:nvPr/>
        </p:nvGrpSpPr>
        <p:grpSpPr>
          <a:xfrm>
            <a:off x="4344123" y="4499893"/>
            <a:ext cx="2596096" cy="2095418"/>
            <a:chOff x="4344123" y="4499893"/>
            <a:chExt cx="2596096" cy="2095418"/>
          </a:xfrm>
        </p:grpSpPr>
        <p:sp>
          <p:nvSpPr>
            <p:cNvPr id="118" name="TextBox 117"/>
            <p:cNvSpPr txBox="1"/>
            <p:nvPr/>
          </p:nvSpPr>
          <p:spPr>
            <a:xfrm>
              <a:off x="4344123" y="5211374"/>
              <a:ext cx="1222087" cy="3231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transcripts</a:t>
              </a:r>
              <a:endParaRPr lang="en-US" dirty="0"/>
            </a:p>
          </p:txBody>
        </p:sp>
        <p:sp>
          <p:nvSpPr>
            <p:cNvPr id="119" name="Oval 118"/>
            <p:cNvSpPr/>
            <p:nvPr/>
          </p:nvSpPr>
          <p:spPr bwMode="auto">
            <a:xfrm>
              <a:off x="4955167" y="5516280"/>
              <a:ext cx="382013" cy="324594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vert="horz" wrap="square" lIns="0" tIns="0" rIns="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solidFill>
                    <a:schemeClr val="tx1"/>
                  </a:solidFill>
                  <a:latin typeface="Arial" pitchFamily="34" charset="0"/>
                </a:rPr>
                <a:t>T</a:t>
              </a:r>
              <a:r>
                <a:rPr kumimoji="0" lang="en-US" sz="15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rPr>
                <a:t>1</a:t>
              </a:r>
            </a:p>
          </p:txBody>
        </p:sp>
        <p:sp>
          <p:nvSpPr>
            <p:cNvPr id="120" name="Oval 119"/>
            <p:cNvSpPr/>
            <p:nvPr/>
          </p:nvSpPr>
          <p:spPr bwMode="auto">
            <a:xfrm>
              <a:off x="4972853" y="6246739"/>
              <a:ext cx="382013" cy="324594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vert="horz" wrap="square" lIns="0" tIns="0" rIns="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solidFill>
                    <a:schemeClr val="tx1"/>
                  </a:solidFill>
                  <a:latin typeface="Arial" pitchFamily="34" charset="0"/>
                </a:rPr>
                <a:t>T</a:t>
              </a:r>
              <a:r>
                <a:rPr kumimoji="0" lang="en-US" sz="15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rPr>
                <a:t>2</a:t>
              </a:r>
            </a:p>
          </p:txBody>
        </p:sp>
        <p:sp>
          <p:nvSpPr>
            <p:cNvPr id="127" name="Oval 126"/>
            <p:cNvSpPr/>
            <p:nvPr/>
          </p:nvSpPr>
          <p:spPr bwMode="auto">
            <a:xfrm>
              <a:off x="6253943" y="4873134"/>
              <a:ext cx="382013" cy="324594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vert="horz" wrap="square" lIns="0" tIns="0" rIns="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solidFill>
                    <a:schemeClr val="tx1"/>
                  </a:solidFill>
                  <a:latin typeface="Arial" pitchFamily="34" charset="0"/>
                </a:rPr>
                <a:t>E1</a:t>
              </a:r>
              <a:endParaRPr kumimoji="0" lang="en-US" sz="15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28" name="Oval 127"/>
            <p:cNvSpPr/>
            <p:nvPr/>
          </p:nvSpPr>
          <p:spPr bwMode="auto">
            <a:xfrm>
              <a:off x="6253943" y="5534117"/>
              <a:ext cx="382013" cy="324594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vert="horz" wrap="square" lIns="0" tIns="0" rIns="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solidFill>
                    <a:schemeClr val="tx1"/>
                  </a:solidFill>
                  <a:latin typeface="Arial" pitchFamily="34" charset="0"/>
                </a:rPr>
                <a:t>E</a:t>
              </a:r>
              <a:r>
                <a:rPr kumimoji="0" lang="en-US" sz="15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rPr>
                <a:t>2</a:t>
              </a:r>
            </a:p>
          </p:txBody>
        </p:sp>
        <p:cxnSp>
          <p:nvCxnSpPr>
            <p:cNvPr id="129" name="Straight Connector 128"/>
            <p:cNvCxnSpPr>
              <a:endCxn id="127" idx="2"/>
            </p:cNvCxnSpPr>
            <p:nvPr/>
          </p:nvCxnSpPr>
          <p:spPr bwMode="auto">
            <a:xfrm flipV="1">
              <a:off x="5337180" y="5035431"/>
              <a:ext cx="916763" cy="489906"/>
            </a:xfrm>
            <a:prstGeom prst="line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30" name="Straight Connector 129"/>
            <p:cNvCxnSpPr>
              <a:endCxn id="127" idx="2"/>
            </p:cNvCxnSpPr>
            <p:nvPr/>
          </p:nvCxnSpPr>
          <p:spPr bwMode="auto">
            <a:xfrm flipV="1">
              <a:off x="5354866" y="5035431"/>
              <a:ext cx="899077" cy="660984"/>
            </a:xfrm>
            <a:prstGeom prst="lin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50800" dir="5400000" algn="ctr" rotWithShape="0">
                <a:schemeClr val="tx1"/>
              </a:outerShdw>
            </a:effectLst>
          </p:spPr>
        </p:cxnSp>
        <p:cxnSp>
          <p:nvCxnSpPr>
            <p:cNvPr id="131" name="Straight Connector 130"/>
            <p:cNvCxnSpPr>
              <a:endCxn id="128" idx="2"/>
            </p:cNvCxnSpPr>
            <p:nvPr/>
          </p:nvCxnSpPr>
          <p:spPr bwMode="auto">
            <a:xfrm>
              <a:off x="5354866" y="5696414"/>
              <a:ext cx="899077" cy="0"/>
            </a:xfrm>
            <a:prstGeom prst="lin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50800" dir="5400000" algn="ctr" rotWithShape="0">
                <a:schemeClr val="tx1"/>
              </a:outerShdw>
            </a:effectLst>
          </p:spPr>
        </p:cxnSp>
        <p:sp>
          <p:nvSpPr>
            <p:cNvPr id="132" name="TextBox 131"/>
            <p:cNvSpPr txBox="1"/>
            <p:nvPr/>
          </p:nvSpPr>
          <p:spPr>
            <a:xfrm>
              <a:off x="5821232" y="4499893"/>
              <a:ext cx="1118987" cy="3231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 smtClean="0"/>
                <a:t>exons</a:t>
              </a:r>
              <a:endParaRPr lang="en-US" dirty="0"/>
            </a:p>
          </p:txBody>
        </p:sp>
        <p:cxnSp>
          <p:nvCxnSpPr>
            <p:cNvPr id="133" name="Straight Connector 132"/>
            <p:cNvCxnSpPr>
              <a:endCxn id="128" idx="2"/>
            </p:cNvCxnSpPr>
            <p:nvPr/>
          </p:nvCxnSpPr>
          <p:spPr bwMode="auto">
            <a:xfrm flipV="1">
              <a:off x="5354866" y="5696414"/>
              <a:ext cx="899077" cy="660356"/>
            </a:xfrm>
            <a:prstGeom prst="lin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50800" dir="5400000" algn="ctr" rotWithShape="0">
                <a:schemeClr val="tx1"/>
              </a:outerShdw>
            </a:effectLst>
          </p:spPr>
        </p:cxnSp>
        <p:sp>
          <p:nvSpPr>
            <p:cNvPr id="134" name="Oval 133"/>
            <p:cNvSpPr/>
            <p:nvPr/>
          </p:nvSpPr>
          <p:spPr bwMode="auto">
            <a:xfrm>
              <a:off x="6266643" y="6270717"/>
              <a:ext cx="382013" cy="324594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vert="horz" wrap="square" lIns="0" tIns="0" rIns="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solidFill>
                    <a:schemeClr val="tx1"/>
                  </a:solidFill>
                  <a:latin typeface="Arial" pitchFamily="34" charset="0"/>
                </a:rPr>
                <a:t>E</a:t>
              </a:r>
              <a:r>
                <a:rPr kumimoji="0" lang="en-US" sz="15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rPr>
                <a:t>3</a:t>
              </a:r>
            </a:p>
          </p:txBody>
        </p:sp>
        <p:cxnSp>
          <p:nvCxnSpPr>
            <p:cNvPr id="135" name="Straight Connector 134"/>
            <p:cNvCxnSpPr>
              <a:stCxn id="120" idx="6"/>
              <a:endCxn id="134" idx="2"/>
            </p:cNvCxnSpPr>
            <p:nvPr/>
          </p:nvCxnSpPr>
          <p:spPr bwMode="auto">
            <a:xfrm>
              <a:off x="5354866" y="6409036"/>
              <a:ext cx="911777" cy="23978"/>
            </a:xfrm>
            <a:prstGeom prst="lin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50800" dir="5400000" algn="ctr" rotWithShape="0">
                <a:schemeClr val="tx1"/>
              </a:outerShdw>
            </a:effectLst>
          </p:spPr>
        </p:cxnSp>
        <p:cxnSp>
          <p:nvCxnSpPr>
            <p:cNvPr id="126" name="Straight Connector 125"/>
            <p:cNvCxnSpPr>
              <a:endCxn id="134" idx="2"/>
            </p:cNvCxnSpPr>
            <p:nvPr/>
          </p:nvCxnSpPr>
          <p:spPr bwMode="auto">
            <a:xfrm>
              <a:off x="5337180" y="5696415"/>
              <a:ext cx="929463" cy="736599"/>
            </a:xfrm>
            <a:prstGeom prst="lin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50800" dir="5400000" algn="ctr" rotWithShape="0">
                <a:schemeClr val="tx1"/>
              </a:outerShdw>
            </a:effectLst>
          </p:spPr>
        </p:cxnSp>
      </p:grpSp>
      <p:sp>
        <p:nvSpPr>
          <p:cNvPr id="149" name="Right Arrow 148"/>
          <p:cNvSpPr/>
          <p:nvPr/>
        </p:nvSpPr>
        <p:spPr bwMode="auto">
          <a:xfrm>
            <a:off x="3304635" y="5696415"/>
            <a:ext cx="1000752" cy="458539"/>
          </a:xfrm>
          <a:prstGeom prst="rightArrow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500" b="0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6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" grpId="0"/>
      <p:bldP spid="149" grpId="0" animBg="1"/>
    </p:bldLst>
  </p:timing>
</p:sld>
</file>

<file path=ppt/theme/theme1.xml><?xml version="1.0" encoding="utf-8"?>
<a:theme xmlns:a="http://schemas.openxmlformats.org/drawingml/2006/main" name="Blank Presentation">
  <a:themeElements>
    <a:clrScheme name="">
      <a:dk1>
        <a:srgbClr val="000000"/>
      </a:dk1>
      <a:lt1>
        <a:srgbClr val="FFFFFF"/>
      </a:lt1>
      <a:dk2>
        <a:srgbClr val="000000"/>
      </a:dk2>
      <a:lt2>
        <a:srgbClr val="E2DC62"/>
      </a:lt2>
      <a:accent1>
        <a:srgbClr val="DDDFE7"/>
      </a:accent1>
      <a:accent2>
        <a:srgbClr val="F58023"/>
      </a:accent2>
      <a:accent3>
        <a:srgbClr val="FFFFFF"/>
      </a:accent3>
      <a:accent4>
        <a:srgbClr val="000000"/>
      </a:accent4>
      <a:accent5>
        <a:srgbClr val="EBECF1"/>
      </a:accent5>
      <a:accent6>
        <a:srgbClr val="DE731F"/>
      </a:accent6>
      <a:hlink>
        <a:srgbClr val="057DC2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5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5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52768</TotalTime>
  <Words>1790</Words>
  <Application>Microsoft Office PowerPoint</Application>
  <PresentationFormat>On-screen Show (4:3)</PresentationFormat>
  <Paragraphs>562</Paragraphs>
  <Slides>24</Slides>
  <Notes>16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24</vt:i4>
      </vt:variant>
    </vt:vector>
  </HeadingPairs>
  <TitlesOfParts>
    <vt:vector size="28" baseType="lpstr">
      <vt:lpstr>Blank Presentation</vt:lpstr>
      <vt:lpstr>Microsoft Excel 97-2003 Worksheet</vt:lpstr>
      <vt:lpstr>Equation</vt:lpstr>
      <vt:lpstr>Visio</vt:lpstr>
      <vt:lpstr>PowerPoint Presentation</vt:lpstr>
      <vt:lpstr>Genome-Guided RNA-Seq Protocol</vt:lpstr>
      <vt:lpstr>Using Partial Annotation</vt:lpstr>
      <vt:lpstr>Outline</vt:lpstr>
      <vt:lpstr>Max Likelihood Model</vt:lpstr>
      <vt:lpstr>Generic EM algorithm</vt:lpstr>
      <vt:lpstr>ML Model Quality</vt:lpstr>
      <vt:lpstr>Outline</vt:lpstr>
      <vt:lpstr>Virtual Transcript Expectation Maximization (VTEM)</vt:lpstr>
      <vt:lpstr>Input: Complete vs Partial Annotations</vt:lpstr>
      <vt:lpstr>Adding Virtual Transcript</vt:lpstr>
      <vt:lpstr>After 1st EM Run</vt:lpstr>
      <vt:lpstr>Updating Weights From Virtual Transcript</vt:lpstr>
      <vt:lpstr>After 2nd EM Run</vt:lpstr>
      <vt:lpstr>After the Last EM Run </vt:lpstr>
      <vt:lpstr>Virtual Transcript Expectation Maximization (VTEM)</vt:lpstr>
      <vt:lpstr>Outline</vt:lpstr>
      <vt:lpstr>Detection and Reconstruction of Unannotated Transcripts</vt:lpstr>
      <vt:lpstr>Outline</vt:lpstr>
      <vt:lpstr>Simulation Setup </vt:lpstr>
      <vt:lpstr>Distribution of isoforms length and gene cluster sizes in UCSC dataset</vt:lpstr>
      <vt:lpstr>Comparison Between Methods</vt:lpstr>
      <vt:lpstr>Conclusions</vt:lpstr>
      <vt:lpstr>PowerPoint Presentation</vt:lpstr>
    </vt:vector>
  </TitlesOfParts>
  <Company>ABI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berdina1</dc:creator>
  <cp:lastModifiedBy>Pavel</cp:lastModifiedBy>
  <cp:revision>924</cp:revision>
  <dcterms:created xsi:type="dcterms:W3CDTF">2009-07-02T17:34:12Z</dcterms:created>
  <dcterms:modified xsi:type="dcterms:W3CDTF">2011-11-12T20:15:41Z</dcterms:modified>
</cp:coreProperties>
</file>