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697" r:id="rId2"/>
    <p:sldMasterId id="2147483698" r:id="rId3"/>
    <p:sldMasterId id="2147483699" r:id="rId4"/>
    <p:sldMasterId id="2147483700" r:id="rId5"/>
    <p:sldMasterId id="2147483701" r:id="rId6"/>
  </p:sldMasterIdLst>
  <p:notesMasterIdLst>
    <p:notesMasterId r:id="rId5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01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03" r:id="rId50"/>
    <p:sldId id="305" r:id="rId51"/>
    <p:sldId id="304" r:id="rId52"/>
    <p:sldId id="298" r:id="rId53"/>
    <p:sldId id="299" r:id="rId54"/>
    <p:sldId id="300" r:id="rId55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6F8E9DF-A78D-44D3-BB7C-EFCF55714DCF}">
  <a:tblStyle styleId="{06F8E9DF-A78D-44D3-BB7C-EFCF55714DCF}" styleName="Table_0"/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hdr" idx="2"/>
          </p:nvPr>
        </p:nvSpPr>
        <p:spPr>
          <a:xfrm>
            <a:off x="0" y="0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 b="0" i="0" u="none" strike="noStrike" cap="none" baseline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dt" idx="10"/>
          </p:nvPr>
        </p:nvSpPr>
        <p:spPr>
          <a:xfrm>
            <a:off x="4142962" y="0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 b="0" i="0" u="none" strike="noStrike" cap="none" baseline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ftr" idx="11"/>
          </p:nvPr>
        </p:nvSpPr>
        <p:spPr>
          <a:xfrm>
            <a:off x="0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 b="0" i="0" u="none" strike="noStrike" cap="none" baseline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1" indent="-88900" algn="l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sz="1100" b="0" i="0" u="none" strike="noStrike" cap="none" baseline="0"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spAutoFit/>
          </a:bodyPr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55" name="Shape 35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64" name="Shape 364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73" name="Shape 373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82" name="Shape 382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90" name="Shape 390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99" name="Shape 399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451" name="Shape 451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460" name="Shape 460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700" cy="478800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lvl="0"/>
            <a:r>
              <a:rPr/>
              <a:t> 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0200" y="9120836"/>
            <a:ext cx="3173400" cy="47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lvl="0" algn="r" rtl="0"/>
            <a:r>
              <a:rPr/>
              <a:t> 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399" cy="4320299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46" name="Shape 546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48" name="Shape 548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46" name="Shape 546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48" name="Shape 548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54" name="Shape 554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55" name="Shape 55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62" name="Shape 562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70" name="Shape 570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71" name="Shape 571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78" name="Shape 578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79" name="Shape 579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86" name="Shape 586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87" name="Shape 587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594" name="Shape 594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595" name="Shape 59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02" name="Shape 602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03" name="Shape 60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10" name="Shape 610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11" name="Shape 611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4143589" y="9120813"/>
            <a:ext cx="3169920" cy="478747"/>
          </a:xfrm>
          <a:prstGeom prst="rect">
            <a:avLst/>
          </a:prstGeom>
          <a:noFill/>
          <a:ln>
            <a:noFill/>
          </a:ln>
        </p:spPr>
        <p:txBody>
          <a:bodyPr lIns="96475" tIns="48225" rIns="96475" bIns="48225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18" name="Shape 618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19" name="Shape 619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26" name="Shape 626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27" name="Shape 627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34" name="Shape 634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35" name="Shape 63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42" name="Shape 642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50" name="Shape 650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58" name="Shape 658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59" name="Shape 659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66" name="Shape 666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74" name="Shape 674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82" name="Shape 682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683" name="Shape 68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91" name="Shape 691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93" name="Shape 693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699" name="Shape 699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01" name="Shape 701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08" name="Shape 708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10" name="Shape 710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17" name="Shape 717"/>
          <p:cNvSpPr/>
          <p:nvPr/>
        </p:nvSpPr>
        <p:spPr>
          <a:xfrm>
            <a:off x="4140200" y="9120836"/>
            <a:ext cx="3173506" cy="4788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19" name="Shape 719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25" name="Shape 72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726" name="Shape 72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25" name="Shape 72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726" name="Shape 72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25" name="Shape 72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726" name="Shape 72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725" name="Shape 725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726" name="Shape 726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583" cy="478747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marL="0" marR="0" lvl="0" indent="0" algn="r" rtl="0"/>
            <a:r>
              <a:rPr/>
              <a:t> </a:t>
            </a:r>
          </a:p>
        </p:txBody>
      </p:sp>
      <p:sp>
        <p:nvSpPr>
          <p:cNvPr id="307" name="Shape 307"/>
          <p:cNvSpPr/>
          <p:nvPr/>
        </p:nvSpPr>
        <p:spPr>
          <a:xfrm>
            <a:off x="0" y="0"/>
            <a:ext cx="1494" cy="1516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r>
              <a:rPr/>
              <a:t> 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458" cy="4320235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sldNum" idx="12"/>
          </p:nvPr>
        </p:nvSpPr>
        <p:spPr>
          <a:xfrm>
            <a:off x="4142962" y="9120813"/>
            <a:ext cx="3170700" cy="478800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b" anchorCtr="0">
            <a:spAutoFit/>
          </a:bodyPr>
          <a:lstStyle/>
          <a:p>
            <a:pPr lvl="0"/>
            <a:r>
              <a:rPr/>
              <a:t> </a:t>
            </a:r>
          </a:p>
        </p:txBody>
      </p:sp>
      <p:sp>
        <p:nvSpPr>
          <p:cNvPr id="316" name="Shape 316"/>
          <p:cNvSpPr/>
          <p:nvPr/>
        </p:nvSpPr>
        <p:spPr>
          <a:xfrm>
            <a:off x="0" y="0"/>
            <a:ext cx="1500" cy="1500"/>
          </a:xfrm>
          <a:prstGeom prst="rect">
            <a:avLst/>
          </a:prstGeom>
          <a:noFill/>
          <a:ln>
            <a:noFill/>
          </a:ln>
        </p:spPr>
        <p:txBody>
          <a:bodyPr lIns="85375" tIns="42675" rIns="85375" bIns="42675" anchor="t" anchorCtr="0">
            <a:spAutoFit/>
          </a:bodyPr>
          <a:lstStyle/>
          <a:p>
            <a:pPr lvl="0" rtl="0"/>
            <a:r>
              <a:rPr/>
              <a:t> 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732118" y="4559662"/>
            <a:ext cx="5852399" cy="4320299"/>
          </a:xfrm>
          <a:prstGeom prst="rect">
            <a:avLst/>
          </a:prstGeom>
          <a:noFill/>
          <a:ln>
            <a:noFill/>
          </a:ln>
        </p:spPr>
        <p:txBody>
          <a:bodyPr lIns="95725" tIns="47850" rIns="95725" bIns="4785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4" cy="4318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1400">
                <a:solidFill>
                  <a:srgbClr val="000000"/>
                </a:solidFill>
              </a:defRPr>
            </a:lvl2pPr>
            <a:lvl3pPr rtl="0">
              <a:defRPr sz="1400">
                <a:solidFill>
                  <a:srgbClr val="000000"/>
                </a:solidFill>
              </a:defRPr>
            </a:lvl3pPr>
            <a:lvl4pPr rtl="0">
              <a:defRPr sz="1400">
                <a:solidFill>
                  <a:srgbClr val="000000"/>
                </a:solidFill>
              </a:defRPr>
            </a:lvl4pPr>
            <a:lvl5pPr rtl="0">
              <a:defRPr sz="1400">
                <a:solidFill>
                  <a:srgbClr val="000000"/>
                </a:solidFill>
              </a:defRPr>
            </a:lvl5pPr>
            <a:lvl6pPr rtl="0">
              <a:defRPr sz="1400">
                <a:solidFill>
                  <a:srgbClr val="000000"/>
                </a:solidFill>
              </a:defRPr>
            </a:lvl6pPr>
            <a:lvl7pPr rtl="0">
              <a:defRPr sz="1400">
                <a:solidFill>
                  <a:srgbClr val="000000"/>
                </a:solidFill>
              </a:defRPr>
            </a:lvl7pPr>
            <a:lvl8pPr rtl="0">
              <a:defRPr sz="1400">
                <a:solidFill>
                  <a:srgbClr val="000000"/>
                </a:solidFill>
              </a:defRPr>
            </a:lvl8pPr>
            <a:lvl9pPr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/>
            </a:lvl6pPr>
            <a:lvl7pPr marL="2971800" indent="-152400" rtl="0">
              <a:spcBef>
                <a:spcPts val="400"/>
              </a:spcBef>
              <a:defRPr sz="2000"/>
            </a:lvl7pPr>
            <a:lvl8pPr marL="3429000" indent="-152400" rtl="0">
              <a:spcBef>
                <a:spcPts val="400"/>
              </a:spcBef>
              <a:defRPr sz="2000"/>
            </a:lvl8pPr>
            <a:lvl9pPr marL="3886200" indent="-152400">
              <a:spcBef>
                <a:spcPts val="400"/>
              </a:spcBef>
              <a:defRPr sz="20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rot="10800000" flipH="1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3190900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0" y="39804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2" name="Shape 102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 rot="10800000" flipH="1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 flipH="1">
            <a:off x="4526627" y="761799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111" name="Shape 111"/>
          <p:cNvSpPr/>
          <p:nvPr/>
        </p:nvSpPr>
        <p:spPr>
          <a:xfrm rot="10800000">
            <a:off x="4526627" y="1551358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4" name="Shape 114"/>
          <p:cNvSpPr/>
          <p:nvPr/>
        </p:nvSpPr>
        <p:spPr>
          <a:xfrm flipH="1">
            <a:off x="4526627" y="5094446"/>
            <a:ext cx="4617372" cy="790108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 rot="10800000">
            <a:off x="4526627" y="5884005"/>
            <a:ext cx="4617372" cy="75961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2400" i="1">
                <a:solidFill>
                  <a:schemeClr val="dk2"/>
                </a:solidFill>
              </a:defRPr>
            </a:lvl1pPr>
            <a:lvl2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i="1">
                <a:solidFill>
                  <a:schemeClr val="dk2"/>
                </a:solidFill>
              </a:defRPr>
            </a:lvl2pPr>
            <a:lvl3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i="1">
                <a:solidFill>
                  <a:schemeClr val="dk2"/>
                </a:solidFill>
              </a:defRPr>
            </a:lvl3pPr>
            <a:lvl4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2400" i="1">
                <a:solidFill>
                  <a:schemeClr val="dk2"/>
                </a:solidFill>
              </a:defRPr>
            </a:lvl4pPr>
            <a:lvl5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i="1">
                <a:solidFill>
                  <a:schemeClr val="dk2"/>
                </a:solidFill>
              </a:defRPr>
            </a:lvl5pPr>
            <a:lvl6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i="1">
                <a:solidFill>
                  <a:schemeClr val="dk2"/>
                </a:solidFill>
              </a:defRPr>
            </a:lvl6pPr>
            <a:lvl7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2400" i="1">
                <a:solidFill>
                  <a:schemeClr val="dk2"/>
                </a:solidFill>
              </a:defRPr>
            </a:lvl7pPr>
            <a:lvl8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i="1">
                <a:solidFill>
                  <a:schemeClr val="dk2"/>
                </a:solidFill>
              </a:defRPr>
            </a:lvl8pPr>
            <a:lvl9pPr marL="34290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1400">
                <a:solidFill>
                  <a:srgbClr val="000000"/>
                </a:solidFill>
              </a:defRPr>
            </a:lvl2pPr>
            <a:lvl3pPr rtl="0">
              <a:defRPr sz="1400">
                <a:solidFill>
                  <a:srgbClr val="000000"/>
                </a:solidFill>
              </a:defRPr>
            </a:lvl3pPr>
            <a:lvl4pPr rtl="0">
              <a:defRPr sz="1400">
                <a:solidFill>
                  <a:srgbClr val="000000"/>
                </a:solidFill>
              </a:defRPr>
            </a:lvl4pPr>
            <a:lvl5pPr rtl="0">
              <a:defRPr sz="1400">
                <a:solidFill>
                  <a:srgbClr val="000000"/>
                </a:solidFill>
              </a:defRPr>
            </a:lvl5pPr>
            <a:lvl6pPr rtl="0">
              <a:defRPr sz="1400">
                <a:solidFill>
                  <a:srgbClr val="000000"/>
                </a:solidFill>
              </a:defRPr>
            </a:lvl6pPr>
            <a:lvl7pPr rtl="0">
              <a:defRPr sz="1400">
                <a:solidFill>
                  <a:srgbClr val="000000"/>
                </a:solidFill>
              </a:defRPr>
            </a:lvl7pPr>
            <a:lvl8pPr rtl="0">
              <a:defRPr sz="1400">
                <a:solidFill>
                  <a:srgbClr val="000000"/>
                </a:solidFill>
              </a:defRPr>
            </a:lvl8pPr>
            <a:lvl9pPr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/>
            </a:lvl6pPr>
            <a:lvl7pPr marL="2971800" indent="-152400" rtl="0">
              <a:spcBef>
                <a:spcPts val="400"/>
              </a:spcBef>
              <a:defRPr sz="2000"/>
            </a:lvl7pPr>
            <a:lvl8pPr marL="3429000" indent="-152400" rtl="0">
              <a:spcBef>
                <a:spcPts val="400"/>
              </a:spcBef>
              <a:defRPr sz="2000"/>
            </a:lvl8pPr>
            <a:lvl9pPr marL="3886200" indent="-152400">
              <a:spcBef>
                <a:spcPts val="400"/>
              </a:spcBef>
              <a:defRPr sz="2000"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 rot="10800000" flipH="1">
            <a:off x="0" y="2056789"/>
            <a:ext cx="9143999" cy="1219810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ubTitle" idx="1"/>
          </p:nvPr>
        </p:nvSpPr>
        <p:spPr>
          <a:xfrm rot="-249176">
            <a:off x="1097760" y="3131978"/>
            <a:ext cx="7585015" cy="523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1270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2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 rot="-240126">
            <a:off x="472191" y="2455229"/>
            <a:ext cx="498615" cy="44868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ctrTitle"/>
          </p:nvPr>
        </p:nvSpPr>
        <p:spPr>
          <a:xfrm rot="-244891">
            <a:off x="1031293" y="1341541"/>
            <a:ext cx="7772311" cy="14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0" y="3511296"/>
            <a:ext cx="9143999" cy="3351847"/>
          </a:xfrm>
          <a:custGeom>
            <a:avLst/>
            <a:gdLst/>
            <a:ahLst/>
            <a:cxnLst/>
            <a:rect l="0" t="0" r="0" b="0"/>
            <a:pathLst>
              <a:path w="9144000" h="3429000" extrusionOk="0">
                <a:moveTo>
                  <a:pt x="0" y="0"/>
                </a:moveTo>
                <a:lnTo>
                  <a:pt x="0" y="762000"/>
                </a:lnTo>
                <a:lnTo>
                  <a:pt x="0" y="3429000"/>
                </a:lnTo>
                <a:lnTo>
                  <a:pt x="9144000" y="3429000"/>
                </a:lnTo>
                <a:lnTo>
                  <a:pt x="9144000" y="762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2" name="Shape 142"/>
          <p:cNvSpPr/>
          <p:nvPr/>
        </p:nvSpPr>
        <p:spPr>
          <a:xfrm rot="-283855">
            <a:off x="915995" y="3829088"/>
            <a:ext cx="6019909" cy="2880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 flipH="1">
            <a:off x="0" y="6248400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 rot="-120272">
            <a:off x="918043" y="6170451"/>
            <a:ext cx="7396425" cy="29401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6" name="Shape 146"/>
          <p:cNvSpPr/>
          <p:nvPr/>
        </p:nvSpPr>
        <p:spPr>
          <a:xfrm rot="10800000" flipH="1">
            <a:off x="0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 rot="10800000" flipH="1">
            <a:off x="0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 flipH="1">
            <a:off x="0" y="6327648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 rot="-303791">
            <a:off x="1177343" y="-19952"/>
            <a:ext cx="8229612" cy="114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Shape 150"/>
          <p:cNvSpPr/>
          <p:nvPr/>
        </p:nvSpPr>
        <p:spPr>
          <a:xfrm rot="-240126">
            <a:off x="700792" y="702629"/>
            <a:ext cx="498615" cy="44868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 rot="-120272">
            <a:off x="915325" y="6289621"/>
            <a:ext cx="7396425" cy="31614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300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74295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40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114300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240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160020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 sz="180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205740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defRPr sz="180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rtl="0"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rtl="0"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rtl="0"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rtl="0"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 flipH="1">
            <a:off x="0" y="6248400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/>
          <p:nvPr/>
        </p:nvSpPr>
        <p:spPr>
          <a:xfrm rot="-120272">
            <a:off x="918043" y="6170451"/>
            <a:ext cx="7396425" cy="29401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 rot="10800000" flipH="1">
            <a:off x="0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7" name="Shape 157"/>
          <p:cNvSpPr/>
          <p:nvPr/>
        </p:nvSpPr>
        <p:spPr>
          <a:xfrm rot="10800000" flipH="1">
            <a:off x="0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8" name="Shape 158"/>
          <p:cNvSpPr/>
          <p:nvPr/>
        </p:nvSpPr>
        <p:spPr>
          <a:xfrm rot="-240126">
            <a:off x="700792" y="702629"/>
            <a:ext cx="498615" cy="44868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 rot="-303791">
            <a:off x="1177343" y="-19952"/>
            <a:ext cx="8229612" cy="114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 rot="-120272">
            <a:off x="915325" y="6289621"/>
            <a:ext cx="7396425" cy="31614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000">
                <a:solidFill>
                  <a:schemeClr val="lt2"/>
                </a:solidFill>
              </a:defRPr>
            </a:lvl1pPr>
            <a:lvl2pPr rtl="0">
              <a:defRPr sz="2400">
                <a:solidFill>
                  <a:schemeClr val="lt2"/>
                </a:solidFill>
              </a:defRPr>
            </a:lvl2pPr>
            <a:lvl3pPr rtl="0">
              <a:defRPr sz="2400">
                <a:solidFill>
                  <a:schemeClr val="lt2"/>
                </a:solidFill>
              </a:defRPr>
            </a:lvl3pPr>
            <a:lvl4pPr rtl="0">
              <a:defRPr sz="1800"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 baseline="0">
                <a:solidFill>
                  <a:schemeClr val="lt2"/>
                </a:solidFill>
              </a:defRPr>
            </a:lvl6pPr>
            <a:lvl7pPr rtl="0">
              <a:defRPr sz="1800" baseline="0">
                <a:solidFill>
                  <a:schemeClr val="lt2"/>
                </a:solidFill>
              </a:defRPr>
            </a:lvl7pPr>
            <a:lvl8pPr rtl="0">
              <a:defRPr sz="1800" baseline="0">
                <a:solidFill>
                  <a:schemeClr val="lt2"/>
                </a:solidFill>
              </a:defRPr>
            </a:lvl8pPr>
            <a:lvl9pPr marL="3657600" indent="114300" rtl="0">
              <a:buSzPct val="100000"/>
              <a:buFont typeface="Trebuchet MS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000">
                <a:solidFill>
                  <a:schemeClr val="lt2"/>
                </a:solidFill>
              </a:defRPr>
            </a:lvl1pPr>
            <a:lvl2pPr rtl="0">
              <a:defRPr sz="2400">
                <a:solidFill>
                  <a:schemeClr val="lt2"/>
                </a:solidFill>
              </a:defRPr>
            </a:lvl2pPr>
            <a:lvl3pPr rtl="0">
              <a:defRPr sz="2400">
                <a:solidFill>
                  <a:schemeClr val="lt2"/>
                </a:solidFill>
              </a:defRPr>
            </a:lvl3pPr>
            <a:lvl4pPr rtl="0">
              <a:defRPr sz="1800"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 baseline="0">
                <a:solidFill>
                  <a:schemeClr val="lt2"/>
                </a:solidFill>
              </a:defRPr>
            </a:lvl6pPr>
            <a:lvl7pPr rtl="0">
              <a:defRPr sz="1800" baseline="0">
                <a:solidFill>
                  <a:schemeClr val="lt2"/>
                </a:solidFill>
              </a:defRPr>
            </a:lvl7pPr>
            <a:lvl8pPr rtl="0">
              <a:defRPr sz="1800" baseline="0">
                <a:solidFill>
                  <a:schemeClr val="lt2"/>
                </a:solidFill>
              </a:defRPr>
            </a:lvl8pPr>
            <a:lvl9pPr marL="3657600" indent="114300" rtl="0">
              <a:buSzPct val="100000"/>
              <a:buFont typeface="Trebuchet MS"/>
              <a:buNone/>
              <a:defRPr sz="1800"/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0" y="6327648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 flipH="1">
            <a:off x="0" y="6248400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 rot="-120272">
            <a:off x="918043" y="6170451"/>
            <a:ext cx="7396425" cy="29401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7" name="Shape 167"/>
          <p:cNvSpPr/>
          <p:nvPr/>
        </p:nvSpPr>
        <p:spPr>
          <a:xfrm rot="10800000" flipH="1">
            <a:off x="0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 rot="10800000" flipH="1">
            <a:off x="0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9" name="Shape 169"/>
          <p:cNvSpPr/>
          <p:nvPr/>
        </p:nvSpPr>
        <p:spPr>
          <a:xfrm rot="-240126">
            <a:off x="700792" y="702629"/>
            <a:ext cx="498615" cy="448686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 rot="-303791">
            <a:off x="1177343" y="-19952"/>
            <a:ext cx="8229612" cy="1142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/>
          <p:nvPr/>
        </p:nvSpPr>
        <p:spPr>
          <a:xfrm rot="-120272">
            <a:off x="915325" y="6289621"/>
            <a:ext cx="7396425" cy="31614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2" name="Shape 172"/>
          <p:cNvSpPr/>
          <p:nvPr/>
        </p:nvSpPr>
        <p:spPr>
          <a:xfrm flipH="1">
            <a:off x="0" y="6327648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flipH="1">
            <a:off x="0" y="6248400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5" name="Shape 175"/>
          <p:cNvSpPr/>
          <p:nvPr/>
        </p:nvSpPr>
        <p:spPr>
          <a:xfrm rot="-120272">
            <a:off x="918043" y="6170451"/>
            <a:ext cx="7396425" cy="29401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 rot="10800000" flipH="1">
            <a:off x="0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 rot="-120001">
            <a:off x="998773" y="5784355"/>
            <a:ext cx="5570193" cy="473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  <p:sp>
        <p:nvSpPr>
          <p:cNvPr id="178" name="Shape 178"/>
          <p:cNvSpPr/>
          <p:nvPr/>
        </p:nvSpPr>
        <p:spPr>
          <a:xfrm rot="10800000" flipH="1">
            <a:off x="0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9" name="Shape 179"/>
          <p:cNvSpPr/>
          <p:nvPr/>
        </p:nvSpPr>
        <p:spPr>
          <a:xfrm rot="-120272">
            <a:off x="915325" y="6289621"/>
            <a:ext cx="7396425" cy="31614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 flipH="1">
            <a:off x="0" y="6327648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flipH="1">
            <a:off x="0" y="6248400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 rot="-120272">
            <a:off x="918043" y="6170451"/>
            <a:ext cx="7396425" cy="29401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 rot="10800000" flipH="1">
            <a:off x="0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5" name="Shape 185"/>
          <p:cNvSpPr/>
          <p:nvPr/>
        </p:nvSpPr>
        <p:spPr>
          <a:xfrm rot="10800000" flipH="1">
            <a:off x="0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 rot="-120272">
            <a:off x="915325" y="6289621"/>
            <a:ext cx="7396425" cy="31614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7" name="Shape 187"/>
          <p:cNvSpPr/>
          <p:nvPr/>
        </p:nvSpPr>
        <p:spPr>
          <a:xfrm flipH="1">
            <a:off x="0" y="6327648"/>
            <a:ext cx="9143999" cy="532447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algn="l" rtl="0">
              <a:defRPr sz="1400">
                <a:solidFill>
                  <a:srgbClr val="000000"/>
                </a:solidFill>
              </a:defRPr>
            </a:lvl2pPr>
            <a:lvl3pPr algn="l" rtl="0">
              <a:defRPr sz="1400">
                <a:solidFill>
                  <a:srgbClr val="000000"/>
                </a:solidFill>
              </a:defRPr>
            </a:lvl3pPr>
            <a:lvl4pPr algn="l" rtl="0">
              <a:defRPr sz="1400">
                <a:solidFill>
                  <a:srgbClr val="000000"/>
                </a:solidFill>
              </a:defRPr>
            </a:lvl4pPr>
            <a:lvl5pPr algn="l" rtl="0">
              <a:defRPr sz="1400">
                <a:solidFill>
                  <a:srgbClr val="000000"/>
                </a:solidFill>
              </a:defRPr>
            </a:lvl5pPr>
            <a:lvl6pPr algn="l" rtl="0">
              <a:defRPr sz="1400">
                <a:solidFill>
                  <a:srgbClr val="000000"/>
                </a:solidFill>
              </a:defRPr>
            </a:lvl6pPr>
            <a:lvl7pPr algn="l" rtl="0">
              <a:defRPr sz="1400">
                <a:solidFill>
                  <a:srgbClr val="000000"/>
                </a:solidFill>
              </a:defRPr>
            </a:lvl7pPr>
            <a:lvl8pPr algn="l" rtl="0">
              <a:defRPr sz="1400">
                <a:solidFill>
                  <a:srgbClr val="000000"/>
                </a:solidFill>
              </a:defRPr>
            </a:lvl8pPr>
            <a:lvl9pPr algn="l"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/>
            </a:lvl6pPr>
            <a:lvl7pPr marL="2971800" indent="-152400" rtl="0">
              <a:spcBef>
                <a:spcPts val="400"/>
              </a:spcBef>
              <a:defRPr sz="2000"/>
            </a:lvl7pPr>
            <a:lvl8pPr marL="3429000" indent="-152400" rtl="0">
              <a:spcBef>
                <a:spcPts val="400"/>
              </a:spcBef>
              <a:defRPr sz="2000"/>
            </a:lvl8pPr>
            <a:lvl9pPr marL="3886200" indent="-152400">
              <a:spcBef>
                <a:spcPts val="400"/>
              </a:spcBef>
              <a:defRPr sz="2000"/>
            </a:lvl9pPr>
          </a:lstStyle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algn="l" rtl="0">
              <a:defRPr sz="1800">
                <a:solidFill>
                  <a:schemeClr val="dk1"/>
                </a:solidFill>
              </a:defRPr>
            </a:lvl2pPr>
            <a:lvl3pPr marL="914400" indent="0" algn="l" rtl="0">
              <a:defRPr sz="1800">
                <a:solidFill>
                  <a:schemeClr val="dk1"/>
                </a:solidFill>
              </a:defRPr>
            </a:lvl3pPr>
            <a:lvl4pPr marL="1371600" indent="0" algn="l" rtl="0">
              <a:defRPr sz="1800">
                <a:solidFill>
                  <a:schemeClr val="dk1"/>
                </a:solidFill>
              </a:defRPr>
            </a:lvl4pPr>
            <a:lvl5pPr marL="1828800" indent="0" algn="l" rtl="0">
              <a:defRPr sz="1800">
                <a:solidFill>
                  <a:schemeClr val="dk1"/>
                </a:solidFill>
              </a:defRPr>
            </a:lvl5pPr>
            <a:lvl6pPr marL="2286000" indent="0" algn="l" rtl="0">
              <a:defRPr sz="1800">
                <a:solidFill>
                  <a:schemeClr val="dk1"/>
                </a:solidFill>
              </a:defRPr>
            </a:lvl6pPr>
            <a:lvl7pPr marL="2743200" indent="0" algn="l" rtl="0">
              <a:defRPr sz="1800">
                <a:solidFill>
                  <a:schemeClr val="dk1"/>
                </a:solidFill>
              </a:defRPr>
            </a:lvl7pPr>
            <a:lvl8pPr marL="3200400" indent="0" algn="l" rtl="0">
              <a:defRPr sz="1800">
                <a:solidFill>
                  <a:schemeClr val="dk1"/>
                </a:solidFill>
              </a:defRPr>
            </a:lvl8pPr>
            <a:lvl9pPr marL="3657600" indent="0" algn="l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algn="l" rtl="0">
              <a:defRPr sz="1800">
                <a:solidFill>
                  <a:schemeClr val="dk1"/>
                </a:solidFill>
              </a:defRPr>
            </a:lvl2pPr>
            <a:lvl3pPr marL="914400" indent="0" algn="l" rtl="0">
              <a:defRPr sz="1800">
                <a:solidFill>
                  <a:schemeClr val="dk1"/>
                </a:solidFill>
              </a:defRPr>
            </a:lvl3pPr>
            <a:lvl4pPr marL="1371600" indent="0" algn="l" rtl="0">
              <a:defRPr sz="1800">
                <a:solidFill>
                  <a:schemeClr val="dk1"/>
                </a:solidFill>
              </a:defRPr>
            </a:lvl4pPr>
            <a:lvl5pPr marL="1828800" indent="0" algn="l" rtl="0">
              <a:defRPr sz="1800">
                <a:solidFill>
                  <a:schemeClr val="dk1"/>
                </a:solidFill>
              </a:defRPr>
            </a:lvl5pPr>
            <a:lvl6pPr marL="2286000" indent="0" algn="l" rtl="0">
              <a:defRPr sz="1800">
                <a:solidFill>
                  <a:schemeClr val="dk1"/>
                </a:solidFill>
              </a:defRPr>
            </a:lvl6pPr>
            <a:lvl7pPr marL="2743200" indent="0" algn="l" rtl="0">
              <a:defRPr sz="1800">
                <a:solidFill>
                  <a:schemeClr val="dk1"/>
                </a:solidFill>
              </a:defRPr>
            </a:lvl7pPr>
            <a:lvl8pPr marL="3200400" indent="0" algn="l" rtl="0">
              <a:defRPr sz="1800">
                <a:solidFill>
                  <a:schemeClr val="dk1"/>
                </a:solidFill>
              </a:defRPr>
            </a:lvl8pPr>
            <a:lvl9pPr marL="3657600" indent="0" algn="l"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ctr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ctr" rtl="0">
              <a:spcBef>
                <a:spcPts val="480"/>
              </a:spcBef>
              <a:buClr>
                <a:srgbClr val="3F3F3F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ctr" rtl="0">
              <a:spcBef>
                <a:spcPts val="400"/>
              </a:spcBef>
              <a:buClr>
                <a:srgbClr val="3F3F3F"/>
              </a:buClr>
              <a:buFont typeface="Arial"/>
              <a:buNone/>
              <a:defRPr sz="20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3F3F3F"/>
              </a:buClr>
              <a:buFont typeface="Arial"/>
              <a:buNone/>
              <a:defRPr sz="3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4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kumimoji="0" lang="en-US" smtClean="0"/>
              <a:t>CANGS 2012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en-US" smtClean="0"/>
              <a:t>2/24/2012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kumimoji="0" lang="en-US" smtClean="0"/>
              <a:t>CANGS 2012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CANGS 2012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 sz="1400">
                <a:solidFill>
                  <a:srgbClr val="000000"/>
                </a:solidFill>
              </a:defRPr>
            </a:lvl2pPr>
            <a:lvl3pPr rtl="0">
              <a:defRPr sz="1400">
                <a:solidFill>
                  <a:srgbClr val="000000"/>
                </a:solidFill>
              </a:defRPr>
            </a:lvl3pPr>
            <a:lvl4pPr rtl="0">
              <a:defRPr sz="1400">
                <a:solidFill>
                  <a:srgbClr val="000000"/>
                </a:solidFill>
              </a:defRPr>
            </a:lvl4pPr>
            <a:lvl5pPr rtl="0">
              <a:defRPr sz="1400">
                <a:solidFill>
                  <a:srgbClr val="000000"/>
                </a:solidFill>
              </a:defRPr>
            </a:lvl5pPr>
            <a:lvl6pPr rtl="0">
              <a:defRPr sz="1400">
                <a:solidFill>
                  <a:srgbClr val="000000"/>
                </a:solidFill>
              </a:defRPr>
            </a:lvl6pPr>
            <a:lvl7pPr rtl="0">
              <a:defRPr sz="1400">
                <a:solidFill>
                  <a:srgbClr val="000000"/>
                </a:solidFill>
              </a:defRPr>
            </a:lvl7pPr>
            <a:lvl8pPr rtl="0">
              <a:defRPr sz="1400">
                <a:solidFill>
                  <a:srgbClr val="000000"/>
                </a:solidFill>
              </a:defRPr>
            </a:lvl8pPr>
            <a:lvl9pPr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177800" rtl="0">
              <a:spcBef>
                <a:spcPts val="560"/>
              </a:spcBef>
              <a:defRPr sz="2800"/>
            </a:lvl2pPr>
            <a:lvl3pPr marL="1143000" indent="-136525" rtl="0">
              <a:spcBef>
                <a:spcPts val="480"/>
              </a:spcBef>
              <a:defRPr sz="2400"/>
            </a:lvl3pPr>
            <a:lvl4pPr marL="1600200" indent="-152400" rtl="0">
              <a:spcBef>
                <a:spcPts val="400"/>
              </a:spcBef>
              <a:defRPr sz="2000"/>
            </a:lvl4pPr>
            <a:lvl5pPr marL="2057400" indent="-152400" rtl="0">
              <a:spcBef>
                <a:spcPts val="400"/>
              </a:spcBef>
              <a:defRPr sz="2000"/>
            </a:lvl5pPr>
            <a:lvl6pPr marL="2514600" indent="-152400" rtl="0">
              <a:spcBef>
                <a:spcPts val="400"/>
              </a:spcBef>
              <a:defRPr sz="2000"/>
            </a:lvl6pPr>
            <a:lvl7pPr marL="2971800" indent="-152400" rtl="0">
              <a:spcBef>
                <a:spcPts val="400"/>
              </a:spcBef>
              <a:defRPr sz="2000"/>
            </a:lvl7pPr>
            <a:lvl8pPr marL="3429000" indent="-152400" rtl="0">
              <a:spcBef>
                <a:spcPts val="400"/>
              </a:spcBef>
              <a:defRPr sz="2000"/>
            </a:lvl8pPr>
            <a:lvl9pPr marL="3886200" indent="-152400">
              <a:spcBef>
                <a:spcPts val="400"/>
              </a:spcBef>
              <a:defRPr sz="20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marL="457200" indent="0" rtl="0">
              <a:defRPr sz="1800">
                <a:solidFill>
                  <a:schemeClr val="dk1"/>
                </a:solidFill>
              </a:defRPr>
            </a:lvl2pPr>
            <a:lvl3pPr marL="914400" indent="0" rtl="0">
              <a:defRPr sz="1800">
                <a:solidFill>
                  <a:schemeClr val="dk1"/>
                </a:solidFill>
              </a:defRPr>
            </a:lvl3pPr>
            <a:lvl4pPr marL="1371600" indent="0" rtl="0">
              <a:defRPr sz="1800">
                <a:solidFill>
                  <a:schemeClr val="dk1"/>
                </a:solidFill>
              </a:defRPr>
            </a:lvl4pPr>
            <a:lvl5pPr marL="1828800" indent="0" rtl="0">
              <a:defRPr sz="1800">
                <a:solidFill>
                  <a:schemeClr val="dk1"/>
                </a:solidFill>
              </a:defRPr>
            </a:lvl5pPr>
            <a:lvl6pPr marL="2286000" indent="0" rtl="0">
              <a:defRPr sz="1800">
                <a:solidFill>
                  <a:schemeClr val="dk1"/>
                </a:solidFill>
              </a:defRPr>
            </a:lvl6pPr>
            <a:lvl7pPr marL="2743200" indent="0" rtl="0">
              <a:defRPr sz="1800">
                <a:solidFill>
                  <a:schemeClr val="dk1"/>
                </a:solidFill>
              </a:defRPr>
            </a:lvl7pPr>
            <a:lvl8pPr marL="3200400" indent="0" rtl="0">
              <a:defRPr sz="1800">
                <a:solidFill>
                  <a:schemeClr val="dk1"/>
                </a:solidFill>
              </a:defRPr>
            </a:lvl8pPr>
            <a:lvl9pPr marL="3657600" indent="0"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0" indent="304800" algn="l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0F0F"/>
            </a:gs>
            <a:gs pos="100000">
              <a:srgbClr val="C82009"/>
            </a:gs>
          </a:gsLst>
          <a:lin ang="54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76200" y="76200"/>
            <a:ext cx="0" cy="6705599"/>
          </a:xfrm>
          <a:prstGeom prst="straightConnector1">
            <a:avLst/>
          </a:prstGeom>
          <a:noFill/>
          <a:ln w="107950" cap="flat">
            <a:solidFill>
              <a:srgbClr val="D239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Shape 127"/>
          <p:cNvCxnSpPr/>
          <p:nvPr/>
        </p:nvCxnSpPr>
        <p:spPr>
          <a:xfrm>
            <a:off x="9067800" y="76200"/>
            <a:ext cx="0" cy="6705599"/>
          </a:xfrm>
          <a:prstGeom prst="straightConnector1">
            <a:avLst/>
          </a:prstGeom>
          <a:noFill/>
          <a:ln w="114300" cap="flat">
            <a:solidFill>
              <a:srgbClr val="D239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Shape 128"/>
          <p:cNvCxnSpPr/>
          <p:nvPr/>
        </p:nvCxnSpPr>
        <p:spPr>
          <a:xfrm>
            <a:off x="533399" y="76200"/>
            <a:ext cx="0" cy="6705599"/>
          </a:xfrm>
          <a:prstGeom prst="straightConnector1">
            <a:avLst/>
          </a:prstGeom>
          <a:noFill/>
          <a:ln w="69850" cap="flat">
            <a:solidFill>
              <a:srgbClr val="D2392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Shape 129"/>
          <p:cNvCxnSpPr/>
          <p:nvPr/>
        </p:nvCxnSpPr>
        <p:spPr>
          <a:xfrm flipH="1">
            <a:off x="914400" y="76200"/>
            <a:ext cx="152399" cy="6324600"/>
          </a:xfrm>
          <a:prstGeom prst="straightConnector1">
            <a:avLst/>
          </a:prstGeom>
          <a:noFill/>
          <a:ln w="152400" cap="flat">
            <a:solidFill>
              <a:srgbClr val="D2392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Shape 130"/>
          <p:cNvSpPr/>
          <p:nvPr/>
        </p:nvSpPr>
        <p:spPr>
          <a:xfrm>
            <a:off x="110055" y="76200"/>
            <a:ext cx="1698625" cy="6629399"/>
          </a:xfrm>
          <a:custGeom>
            <a:avLst/>
            <a:gdLst/>
            <a:ahLst/>
            <a:cxnLst/>
            <a:rect l="0" t="0" r="0" b="0"/>
            <a:pathLst>
              <a:path w="1070" h="4154" extrusionOk="0">
                <a:moveTo>
                  <a:pt x="4" y="0"/>
                </a:moveTo>
                <a:lnTo>
                  <a:pt x="4" y="0"/>
                </a:lnTo>
                <a:lnTo>
                  <a:pt x="2" y="74"/>
                </a:lnTo>
                <a:lnTo>
                  <a:pt x="0" y="162"/>
                </a:lnTo>
                <a:lnTo>
                  <a:pt x="0" y="280"/>
                </a:lnTo>
                <a:lnTo>
                  <a:pt x="4" y="426"/>
                </a:lnTo>
                <a:lnTo>
                  <a:pt x="10" y="594"/>
                </a:lnTo>
                <a:lnTo>
                  <a:pt x="16" y="686"/>
                </a:lnTo>
                <a:lnTo>
                  <a:pt x="22" y="782"/>
                </a:lnTo>
                <a:lnTo>
                  <a:pt x="30" y="884"/>
                </a:lnTo>
                <a:lnTo>
                  <a:pt x="42" y="990"/>
                </a:lnTo>
                <a:lnTo>
                  <a:pt x="54" y="1098"/>
                </a:lnTo>
                <a:lnTo>
                  <a:pt x="68" y="1210"/>
                </a:lnTo>
                <a:lnTo>
                  <a:pt x="86" y="1324"/>
                </a:lnTo>
                <a:lnTo>
                  <a:pt x="104" y="1442"/>
                </a:lnTo>
                <a:lnTo>
                  <a:pt x="126" y="1562"/>
                </a:lnTo>
                <a:lnTo>
                  <a:pt x="152" y="1682"/>
                </a:lnTo>
                <a:lnTo>
                  <a:pt x="178" y="1804"/>
                </a:lnTo>
                <a:lnTo>
                  <a:pt x="210" y="1928"/>
                </a:lnTo>
                <a:lnTo>
                  <a:pt x="244" y="2050"/>
                </a:lnTo>
                <a:lnTo>
                  <a:pt x="280" y="2174"/>
                </a:lnTo>
                <a:lnTo>
                  <a:pt x="322" y="2298"/>
                </a:lnTo>
                <a:lnTo>
                  <a:pt x="366" y="2420"/>
                </a:lnTo>
                <a:lnTo>
                  <a:pt x="416" y="2542"/>
                </a:lnTo>
                <a:lnTo>
                  <a:pt x="468" y="2662"/>
                </a:lnTo>
                <a:lnTo>
                  <a:pt x="496" y="2722"/>
                </a:lnTo>
                <a:lnTo>
                  <a:pt x="524" y="2780"/>
                </a:lnTo>
                <a:lnTo>
                  <a:pt x="554" y="2838"/>
                </a:lnTo>
                <a:lnTo>
                  <a:pt x="586" y="2896"/>
                </a:lnTo>
                <a:lnTo>
                  <a:pt x="586" y="2896"/>
                </a:lnTo>
                <a:lnTo>
                  <a:pt x="652" y="3018"/>
                </a:lnTo>
                <a:lnTo>
                  <a:pt x="714" y="3132"/>
                </a:lnTo>
                <a:lnTo>
                  <a:pt x="768" y="3238"/>
                </a:lnTo>
                <a:lnTo>
                  <a:pt x="816" y="3336"/>
                </a:lnTo>
                <a:lnTo>
                  <a:pt x="860" y="3426"/>
                </a:lnTo>
                <a:lnTo>
                  <a:pt x="900" y="3510"/>
                </a:lnTo>
                <a:lnTo>
                  <a:pt x="934" y="3588"/>
                </a:lnTo>
                <a:lnTo>
                  <a:pt x="964" y="3658"/>
                </a:lnTo>
                <a:lnTo>
                  <a:pt x="988" y="3724"/>
                </a:lnTo>
                <a:lnTo>
                  <a:pt x="1010" y="3782"/>
                </a:lnTo>
                <a:lnTo>
                  <a:pt x="1028" y="3836"/>
                </a:lnTo>
                <a:lnTo>
                  <a:pt x="1042" y="3884"/>
                </a:lnTo>
                <a:lnTo>
                  <a:pt x="1052" y="3926"/>
                </a:lnTo>
                <a:lnTo>
                  <a:pt x="1060" y="3964"/>
                </a:lnTo>
                <a:lnTo>
                  <a:pt x="1066" y="3998"/>
                </a:lnTo>
                <a:lnTo>
                  <a:pt x="1068" y="4028"/>
                </a:lnTo>
                <a:lnTo>
                  <a:pt x="1070" y="4054"/>
                </a:lnTo>
                <a:lnTo>
                  <a:pt x="1068" y="4074"/>
                </a:lnTo>
                <a:lnTo>
                  <a:pt x="1066" y="4094"/>
                </a:lnTo>
                <a:lnTo>
                  <a:pt x="1060" y="4108"/>
                </a:lnTo>
                <a:lnTo>
                  <a:pt x="1056" y="4122"/>
                </a:lnTo>
                <a:lnTo>
                  <a:pt x="1050" y="4132"/>
                </a:lnTo>
                <a:lnTo>
                  <a:pt x="1042" y="4138"/>
                </a:lnTo>
                <a:lnTo>
                  <a:pt x="1034" y="4144"/>
                </a:lnTo>
                <a:lnTo>
                  <a:pt x="1028" y="4148"/>
                </a:lnTo>
                <a:lnTo>
                  <a:pt x="1020" y="4152"/>
                </a:lnTo>
                <a:lnTo>
                  <a:pt x="1006" y="4154"/>
                </a:lnTo>
                <a:lnTo>
                  <a:pt x="998" y="4152"/>
                </a:lnTo>
                <a:lnTo>
                  <a:pt x="994" y="4152"/>
                </a:lnTo>
              </a:path>
            </a:pathLst>
          </a:custGeom>
          <a:noFill/>
          <a:ln w="25400" cap="flat">
            <a:solidFill>
              <a:srgbClr val="D2392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839160" y="5486400"/>
            <a:ext cx="1181100" cy="796925"/>
          </a:xfrm>
          <a:custGeom>
            <a:avLst/>
            <a:gdLst/>
            <a:ahLst/>
            <a:cxnLst/>
            <a:rect l="0" t="0" r="0" b="0"/>
            <a:pathLst>
              <a:path w="744" h="502" extrusionOk="0">
                <a:moveTo>
                  <a:pt x="0" y="502"/>
                </a:moveTo>
                <a:lnTo>
                  <a:pt x="0" y="502"/>
                </a:lnTo>
                <a:lnTo>
                  <a:pt x="4" y="482"/>
                </a:lnTo>
                <a:lnTo>
                  <a:pt x="10" y="460"/>
                </a:lnTo>
                <a:lnTo>
                  <a:pt x="20" y="430"/>
                </a:lnTo>
                <a:lnTo>
                  <a:pt x="36" y="396"/>
                </a:lnTo>
                <a:lnTo>
                  <a:pt x="56" y="358"/>
                </a:lnTo>
                <a:lnTo>
                  <a:pt x="84" y="316"/>
                </a:lnTo>
                <a:lnTo>
                  <a:pt x="100" y="294"/>
                </a:lnTo>
                <a:lnTo>
                  <a:pt x="118" y="272"/>
                </a:lnTo>
                <a:lnTo>
                  <a:pt x="138" y="248"/>
                </a:lnTo>
                <a:lnTo>
                  <a:pt x="160" y="226"/>
                </a:lnTo>
                <a:lnTo>
                  <a:pt x="184" y="204"/>
                </a:lnTo>
                <a:lnTo>
                  <a:pt x="212" y="182"/>
                </a:lnTo>
                <a:lnTo>
                  <a:pt x="240" y="162"/>
                </a:lnTo>
                <a:lnTo>
                  <a:pt x="272" y="140"/>
                </a:lnTo>
                <a:lnTo>
                  <a:pt x="306" y="120"/>
                </a:lnTo>
                <a:lnTo>
                  <a:pt x="342" y="102"/>
                </a:lnTo>
                <a:lnTo>
                  <a:pt x="382" y="84"/>
                </a:lnTo>
                <a:lnTo>
                  <a:pt x="424" y="66"/>
                </a:lnTo>
                <a:lnTo>
                  <a:pt x="470" y="52"/>
                </a:lnTo>
                <a:lnTo>
                  <a:pt x="518" y="38"/>
                </a:lnTo>
                <a:lnTo>
                  <a:pt x="570" y="26"/>
                </a:lnTo>
                <a:lnTo>
                  <a:pt x="624" y="16"/>
                </a:lnTo>
                <a:lnTo>
                  <a:pt x="682" y="6"/>
                </a:lnTo>
                <a:lnTo>
                  <a:pt x="744" y="0"/>
                </a:lnTo>
              </a:path>
            </a:pathLst>
          </a:custGeom>
          <a:noFill/>
          <a:ln w="25400" cap="flat">
            <a:solidFill>
              <a:srgbClr val="CB2813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273122" y="3536950"/>
            <a:ext cx="777875" cy="2606675"/>
          </a:xfrm>
          <a:custGeom>
            <a:avLst/>
            <a:gdLst/>
            <a:ahLst/>
            <a:cxnLst/>
            <a:rect l="0" t="0" r="0" b="0"/>
            <a:pathLst>
              <a:path w="490" h="1642" extrusionOk="0">
                <a:moveTo>
                  <a:pt x="0" y="1642"/>
                </a:moveTo>
                <a:lnTo>
                  <a:pt x="0" y="1642"/>
                </a:lnTo>
                <a:lnTo>
                  <a:pt x="24" y="1624"/>
                </a:lnTo>
                <a:lnTo>
                  <a:pt x="50" y="1600"/>
                </a:lnTo>
                <a:lnTo>
                  <a:pt x="86" y="1564"/>
                </a:lnTo>
                <a:lnTo>
                  <a:pt x="126" y="1518"/>
                </a:lnTo>
                <a:lnTo>
                  <a:pt x="148" y="1490"/>
                </a:lnTo>
                <a:lnTo>
                  <a:pt x="172" y="1458"/>
                </a:lnTo>
                <a:lnTo>
                  <a:pt x="196" y="1424"/>
                </a:lnTo>
                <a:lnTo>
                  <a:pt x="220" y="1384"/>
                </a:lnTo>
                <a:lnTo>
                  <a:pt x="244" y="1344"/>
                </a:lnTo>
                <a:lnTo>
                  <a:pt x="268" y="1298"/>
                </a:lnTo>
                <a:lnTo>
                  <a:pt x="292" y="1248"/>
                </a:lnTo>
                <a:lnTo>
                  <a:pt x="316" y="1196"/>
                </a:lnTo>
                <a:lnTo>
                  <a:pt x="340" y="1138"/>
                </a:lnTo>
                <a:lnTo>
                  <a:pt x="362" y="1078"/>
                </a:lnTo>
                <a:lnTo>
                  <a:pt x="384" y="1014"/>
                </a:lnTo>
                <a:lnTo>
                  <a:pt x="404" y="944"/>
                </a:lnTo>
                <a:lnTo>
                  <a:pt x="422" y="870"/>
                </a:lnTo>
                <a:lnTo>
                  <a:pt x="438" y="792"/>
                </a:lnTo>
                <a:lnTo>
                  <a:pt x="454" y="710"/>
                </a:lnTo>
                <a:lnTo>
                  <a:pt x="466" y="624"/>
                </a:lnTo>
                <a:lnTo>
                  <a:pt x="476" y="532"/>
                </a:lnTo>
                <a:lnTo>
                  <a:pt x="484" y="436"/>
                </a:lnTo>
                <a:lnTo>
                  <a:pt x="488" y="334"/>
                </a:lnTo>
                <a:lnTo>
                  <a:pt x="490" y="228"/>
                </a:lnTo>
                <a:lnTo>
                  <a:pt x="488" y="118"/>
                </a:lnTo>
                <a:lnTo>
                  <a:pt x="484" y="0"/>
                </a:lnTo>
              </a:path>
            </a:pathLst>
          </a:custGeom>
          <a:noFill/>
          <a:ln w="25400" cap="flat">
            <a:solidFill>
              <a:srgbClr val="D0331F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 rot="-240056">
            <a:off x="1172871" y="-19227"/>
            <a:ext cx="8229556" cy="114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1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1pPr>
            <a:lvl2pPr marL="742950" indent="-285750" algn="l" rtl="0">
              <a:spcBef>
                <a:spcPts val="480"/>
              </a:spcBef>
              <a:buClr>
                <a:schemeClr val="lt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2pPr>
            <a:lvl3pPr marL="1143000" indent="-228600" algn="l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3pPr>
            <a:lvl4pPr marL="1600200" indent="-228600" algn="l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4pPr>
            <a:lvl5pPr marL="20574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5pPr>
            <a:lvl6pPr marL="25146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6pPr>
            <a:lvl7pPr marL="2971800" indent="-228600" algn="l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7pPr>
            <a:lvl8pPr marL="34290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8pPr>
            <a:lvl9pPr marL="3886200" indent="-228600" algn="l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2"/>
                </a:solidFill>
                <a:latin typeface="Trebuchet MS" panose="00000000000000000000"/>
                <a:ea typeface="Trebuchet MS" panose="00000000000000000000"/>
                <a:cs typeface="Trebuchet MS" panose="00000000000000000000"/>
                <a:sym typeface="Trebuchet MS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2/24/2012</a:t>
            </a:r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r>
              <a:rPr lang="en-US" smtClean="0"/>
              <a:t>CANGS 2012</a:t>
            </a:r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3F3F3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r>
              <a:rPr lang="en-US" smtClean="0"/>
              <a:t>2/24/2012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r>
              <a:rPr kumimoji="0" lang="en-US" sz="800" smtClean="0">
                <a:solidFill>
                  <a:schemeClr val="accent2"/>
                </a:solidFill>
              </a:rPr>
              <a:t>CANGS 2012</a:t>
            </a:r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ctrTitle"/>
          </p:nvPr>
        </p:nvSpPr>
        <p:spPr>
          <a:xfrm>
            <a:off x="419100" y="962472"/>
            <a:ext cx="8305799" cy="25708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25000"/>
              <a:buFont typeface="Arial"/>
            </a:pPr>
            <a:r>
              <a:rPr sz="4800" dirty="0"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rPr>
              <a:t>A Maximum Likelihood Method for </a:t>
            </a:r>
            <a:r>
              <a:rPr sz="4800" dirty="0" err="1"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rPr>
              <a:t>Quasispecies</a:t>
            </a:r>
            <a:r>
              <a:rPr sz="4800" dirty="0">
                <a:latin typeface="Georgia" panose="00000000000000000000"/>
                <a:ea typeface="Georgia" panose="00000000000000000000"/>
                <a:cs typeface="Georgia" panose="00000000000000000000"/>
                <a:sym typeface="Georgia" panose="00000000000000000000"/>
              </a:rPr>
              <a:t> Reconstruction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7924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>
                <a:solidFill>
                  <a:srgbClr val="30182B"/>
                </a:solidFill>
              </a:rPr>
              <a:t>Nicholas Mancuso, Georgia State University</a:t>
            </a:r>
          </a:p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 err="1">
                <a:solidFill>
                  <a:srgbClr val="30182B"/>
                </a:solidFill>
              </a:rPr>
              <a:t>Bassam</a:t>
            </a:r>
            <a:r>
              <a:rPr sz="1400" dirty="0">
                <a:solidFill>
                  <a:srgbClr val="30182B"/>
                </a:solidFill>
              </a:rPr>
              <a:t> </a:t>
            </a:r>
            <a:r>
              <a:rPr sz="1400" dirty="0" err="1">
                <a:solidFill>
                  <a:srgbClr val="30182B"/>
                </a:solidFill>
              </a:rPr>
              <a:t>Tork</a:t>
            </a:r>
            <a:r>
              <a:rPr sz="1400" dirty="0">
                <a:solidFill>
                  <a:srgbClr val="30182B"/>
                </a:solidFill>
              </a:rPr>
              <a:t>, Georgia State University</a:t>
            </a:r>
          </a:p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 err="1">
                <a:solidFill>
                  <a:srgbClr val="30182B"/>
                </a:solidFill>
              </a:rPr>
              <a:t>Pavel</a:t>
            </a:r>
            <a:r>
              <a:rPr sz="1400" dirty="0">
                <a:solidFill>
                  <a:srgbClr val="30182B"/>
                </a:solidFill>
              </a:rPr>
              <a:t> </a:t>
            </a:r>
            <a:r>
              <a:rPr sz="1400" dirty="0" err="1">
                <a:solidFill>
                  <a:srgbClr val="30182B"/>
                </a:solidFill>
              </a:rPr>
              <a:t>Skums</a:t>
            </a:r>
            <a:r>
              <a:rPr sz="1400" dirty="0">
                <a:solidFill>
                  <a:srgbClr val="30182B"/>
                </a:solidFill>
              </a:rPr>
              <a:t>, Centers for Disease Control</a:t>
            </a:r>
          </a:p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>
                <a:solidFill>
                  <a:srgbClr val="30182B"/>
                </a:solidFill>
              </a:rPr>
              <a:t>Lilia </a:t>
            </a:r>
            <a:r>
              <a:rPr sz="1400" dirty="0" err="1">
                <a:solidFill>
                  <a:srgbClr val="30182B"/>
                </a:solidFill>
              </a:rPr>
              <a:t>Ganova-Raeva</a:t>
            </a:r>
            <a:r>
              <a:rPr sz="1400" dirty="0">
                <a:solidFill>
                  <a:srgbClr val="30182B"/>
                </a:solidFill>
              </a:rPr>
              <a:t>, Centers for Disease Control</a:t>
            </a:r>
          </a:p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>
                <a:solidFill>
                  <a:srgbClr val="30182B"/>
                </a:solidFill>
              </a:rPr>
              <a:t>Ion </a:t>
            </a:r>
            <a:r>
              <a:rPr sz="1400" dirty="0" err="1">
                <a:solidFill>
                  <a:srgbClr val="30182B"/>
                </a:solidFill>
              </a:rPr>
              <a:t>Mandoiu</a:t>
            </a:r>
            <a:r>
              <a:rPr sz="1400" dirty="0">
                <a:solidFill>
                  <a:srgbClr val="30182B"/>
                </a:solidFill>
              </a:rPr>
              <a:t>, University of Connecticut</a:t>
            </a:r>
          </a:p>
          <a:p>
            <a:pPr marL="0" marR="0" lvl="0" indent="0" rtl="0">
              <a:spcBef>
                <a:spcPts val="560"/>
              </a:spcBef>
              <a:buClr>
                <a:srgbClr val="3F3F3F"/>
              </a:buClr>
              <a:buSzPct val="25000"/>
              <a:buFont typeface="Arial"/>
            </a:pPr>
            <a:r>
              <a:rPr sz="1400" dirty="0">
                <a:solidFill>
                  <a:srgbClr val="30182B"/>
                </a:solidFill>
              </a:rPr>
              <a:t>Alex </a:t>
            </a:r>
            <a:r>
              <a:rPr sz="1400" dirty="0" err="1">
                <a:solidFill>
                  <a:srgbClr val="30182B"/>
                </a:solidFill>
              </a:rPr>
              <a:t>Zelikovsky</a:t>
            </a:r>
            <a:r>
              <a:rPr sz="1400" dirty="0">
                <a:solidFill>
                  <a:srgbClr val="30182B"/>
                </a:solidFill>
              </a:rPr>
              <a:t>, Georgia State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CANGS 2012</a:t>
            </a:r>
            <a:endParaRPr kumimoji="0"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 Sequencing Challenges</a:t>
            </a:r>
          </a:p>
          <a:p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57200" y="1295400"/>
            <a:ext cx="8350250" cy="15652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Distinct quasispecies may be indistinguishable in an amplicon interval</a:t>
            </a:r>
          </a:p>
          <a:p>
            <a:pPr marL="215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Multiple reads from consecutive amplicons may match over their overlap</a:t>
            </a:r>
          </a:p>
          <a:p>
            <a:endParaRPr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   </a:t>
            </a:r>
          </a:p>
          <a:p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705600" y="4802187"/>
            <a:ext cx="182563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1143000" y="4038600"/>
            <a:ext cx="6043278" cy="1203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Prosperi et al. 2011</a:t>
            </a:r>
          </a:p>
          <a:p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427537" y="3429000"/>
            <a:ext cx="182563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381000" y="1295400"/>
            <a:ext cx="8610599" cy="150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277"/>
              <a:buFont typeface="Arial"/>
              <a:buChar char="•"/>
            </a:pPr>
            <a:r>
              <a:rPr sz="2200" b="0" i="0" u="none" strike="noStrike" cap="none" baseline="0" dirty="0" smtClean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First </a:t>
            </a:r>
            <a:r>
              <a:rPr sz="2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published approach for </a:t>
            </a:r>
            <a:r>
              <a:rPr sz="22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amplicons</a:t>
            </a:r>
            <a:endParaRPr sz="2200" b="0" i="0" u="none" strike="noStrike" cap="none" baseline="0" dirty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Based on the idea of </a:t>
            </a:r>
            <a:r>
              <a:rPr sz="2200" b="0" i="1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guide distribution</a:t>
            </a:r>
          </a:p>
          <a:p>
            <a:pPr marL="647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choose most variable </a:t>
            </a:r>
            <a:r>
              <a:rPr sz="20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endParaRPr sz="2000" b="0" i="0" u="none" strike="noStrike" cap="none" baseline="0" dirty="0">
              <a:solidFill>
                <a:schemeClr val="dk1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647700" marR="0" lvl="2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extend to right/left with matching reads, breaking ties by rank</a:t>
            </a:r>
          </a:p>
          <a:p>
            <a:endParaRPr dirty="0"/>
          </a:p>
        </p:txBody>
      </p:sp>
      <p:graphicFrame>
        <p:nvGraphicFramePr>
          <p:cNvPr id="352" name="Shape 352"/>
          <p:cNvGraphicFramePr/>
          <p:nvPr/>
        </p:nvGraphicFramePr>
        <p:xfrm>
          <a:off x="2590800" y="3732212"/>
          <a:ext cx="4037000" cy="1978025"/>
        </p:xfrm>
        <a:graphic>
          <a:graphicData uri="http://schemas.openxmlformats.org/drawingml/2006/table">
            <a:tbl>
              <a:tblPr>
                <a:noFill/>
                <a:tableStyleId>{06F8E9DF-A78D-44D3-BB7C-EFCF55714DCF}</a:tableStyleId>
              </a:tblPr>
              <a:tblGrid>
                <a:gridCol w="806450"/>
                <a:gridCol w="808025"/>
                <a:gridCol w="808050"/>
                <a:gridCol w="806450"/>
                <a:gridCol w="80802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220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200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140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160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150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2D05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200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140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130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150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140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70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130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120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140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130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20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110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130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120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100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20</a:t>
                      </a:r>
                    </a:p>
                  </a:txBody>
                  <a:tcPr marL="12625" marR="12625" marT="12625" marB="0">
                    <a:lnL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Font typeface="Arial"/>
                      </a:pPr>
                      <a:r>
                        <a:rPr sz="2400" b="0" i="0" u="none" strike="noStrike" cap="none" baseline="0">
                          <a:solidFill>
                            <a:srgbClr val="000000"/>
                          </a:solidFill>
                          <a:latin typeface="Arial" panose="00000000000000000000"/>
                          <a:ea typeface="Arial" panose="00000000000000000000"/>
                          <a:cs typeface="Arial" panose="00000000000000000000"/>
                          <a:sym typeface="Arial" panose="00000000000000000000"/>
                        </a:rPr>
                        <a:t>60</a:t>
                      </a:r>
                    </a:p>
                  </a:txBody>
                  <a:tcPr marL="12625" marR="12625" marT="12625" marB="0">
                    <a:lnR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Read Graph for Amplicons</a:t>
            </a:r>
          </a:p>
          <a:p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06400" y="1181100"/>
            <a:ext cx="8350250" cy="576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K amplicons → K-staged read graph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vertices → distinct reads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edges → reads with consistent overlap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vertices, edges have a count function</a:t>
            </a:r>
          </a:p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28600" y="3962400"/>
            <a:ext cx="8655050" cy="1203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Read Graph</a:t>
            </a:r>
          </a:p>
          <a:p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406400" y="1181100"/>
            <a:ext cx="8350250" cy="576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May transform bi-cliques into 'fork' subgraphs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common overlap is represented by fork vertex</a:t>
            </a:r>
          </a:p>
          <a:p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28575" y="2805113"/>
            <a:ext cx="9142413" cy="23717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406400" y="487362"/>
            <a:ext cx="8350250" cy="882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Observed vs Ideal Read Frequencies</a:t>
            </a:r>
          </a:p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406400" y="1181100"/>
            <a:ext cx="8350250" cy="576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Ideal frequency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consistent frequency across forks</a:t>
            </a:r>
          </a:p>
          <a:p>
            <a:endParaRPr dirty="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  <a:buFont typeface="Arial"/>
              <a:buChar char="•"/>
            </a:pP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Observed frequency (count)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inconsistent frequency across forks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379" name="Shape 379"/>
          <p:cNvSpPr/>
          <p:nvPr/>
        </p:nvSpPr>
        <p:spPr>
          <a:xfrm>
            <a:off x="460375" y="3200400"/>
            <a:ext cx="8197849" cy="21193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381000" y="685800"/>
            <a:ext cx="8350250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 dirty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Fork Balancing Problem</a:t>
            </a:r>
          </a:p>
          <a:p>
            <a:endParaRPr dirty="0"/>
          </a:p>
        </p:txBody>
      </p:sp>
      <p:sp>
        <p:nvSpPr>
          <p:cNvPr id="387" name="Shape 387"/>
          <p:cNvSpPr/>
          <p:nvPr/>
        </p:nvSpPr>
        <p:spPr>
          <a:xfrm>
            <a:off x="381000" y="1905000"/>
            <a:ext cx="8350250" cy="3570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38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
</a:t>
            </a:r>
            <a:r>
              <a:rPr sz="26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Given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Set of reads and respective frequencies</a:t>
            </a:r>
          </a:p>
          <a:p>
            <a:endParaRPr dirty="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358"/>
            </a:pPr>
            <a:r>
              <a:rPr sz="26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Find</a:t>
            </a:r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Minimal frequency offsets balancing all forks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pPr marL="4318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Simplest approach is to scale frequencies from left to right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Least Squares Balancing</a:t>
            </a:r>
          </a:p>
          <a:p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33375" y="2900363"/>
            <a:ext cx="8350249" cy="28305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96" name="Shape 396"/>
          <p:cNvSpPr/>
          <p:nvPr/>
        </p:nvSpPr>
        <p:spPr>
          <a:xfrm>
            <a:off x="381000" y="1524000"/>
            <a:ext cx="8350250" cy="1015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38"/>
            </a:pPr>
            <a:r>
              <a:rPr sz="2600" b="0" i="0" u="none" strike="noStrike" cap="none" baseline="0" dirty="0" smtClean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Quadratic </a:t>
            </a: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Program for read offsets</a:t>
            </a:r>
          </a:p>
          <a:p>
            <a:pPr marL="215900" lvl="2" indent="-215900">
              <a:buClr>
                <a:schemeClr val="dk1"/>
              </a:buClr>
              <a:buSzPct val="99358"/>
            </a:pPr>
            <a:r>
              <a:rPr lang="en-US" sz="2600" b="0" i="0" u="none" strike="noStrike" cap="none" baseline="0" dirty="0" smtClean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	</a:t>
            </a:r>
            <a:r>
              <a:rPr sz="2600" b="0" i="0" u="none" strike="noStrike" cap="none" baseline="0" dirty="0" smtClean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 </a:t>
            </a: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– fork, </a:t>
            </a:r>
            <a:r>
              <a:rPr sz="2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</a:t>
            </a:r>
            <a:r>
              <a:rPr sz="2600" b="0" i="0" u="none" strike="noStrike" cap="none" baseline="-2500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</a:t>
            </a: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– observed frequency, x</a:t>
            </a:r>
            <a:r>
              <a:rPr sz="2600" b="0" i="0" u="none" strike="noStrike" cap="none" baseline="-2500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</a:t>
            </a:r>
            <a:r>
              <a:rPr sz="2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– frequency offset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457200" y="533400"/>
            <a:ext cx="8228159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Fork Resolution: Parsimony</a:t>
            </a:r>
          </a:p>
        </p:txBody>
      </p:sp>
      <p:grpSp>
        <p:nvGrpSpPr>
          <p:cNvPr id="404" name="Shape 404"/>
          <p:cNvGrpSpPr/>
          <p:nvPr/>
        </p:nvGrpSpPr>
        <p:grpSpPr>
          <a:xfrm>
            <a:off x="1219200" y="3955582"/>
            <a:ext cx="1981199" cy="2369017"/>
            <a:chOff x="1219200" y="3955582"/>
            <a:chExt cx="1981199" cy="2369017"/>
          </a:xfrm>
        </p:grpSpPr>
        <p:sp>
          <p:nvSpPr>
            <p:cNvPr id="405" name="Shape 405"/>
            <p:cNvSpPr/>
            <p:nvPr/>
          </p:nvSpPr>
          <p:spPr>
            <a:xfrm>
              <a:off x="1981200" y="395558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1824481" y="5909835"/>
              <a:ext cx="745920" cy="414764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3" marR="0" lvl="0" indent="-195843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rgbClr val="000000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(a)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1219200" y="4031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1219200" y="5098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2667000" y="4031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2590800" y="5098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cxnSp>
          <p:nvCxnSpPr>
            <p:cNvPr id="411" name="Shape 411"/>
            <p:cNvCxnSpPr/>
            <p:nvPr/>
          </p:nvCxnSpPr>
          <p:spPr>
            <a:xfrm>
              <a:off x="1752600" y="42984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Shape 412"/>
            <p:cNvCxnSpPr/>
            <p:nvPr/>
          </p:nvCxnSpPr>
          <p:spPr>
            <a:xfrm>
              <a:off x="1674484" y="4487067"/>
              <a:ext cx="994429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3" name="Shape 413"/>
            <p:cNvCxnSpPr/>
            <p:nvPr/>
          </p:nvCxnSpPr>
          <p:spPr>
            <a:xfrm rot="10800000" flipH="1">
              <a:off x="1674484" y="4487068"/>
              <a:ext cx="1070630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4" name="Shape 414"/>
            <p:cNvSpPr/>
            <p:nvPr/>
          </p:nvSpPr>
          <p:spPr>
            <a:xfrm>
              <a:off x="1720268" y="40595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15" name="Shape 415"/>
            <p:cNvSpPr/>
            <p:nvPr/>
          </p:nvSpPr>
          <p:spPr>
            <a:xfrm>
              <a:off x="2514600" y="40595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16" name="Shape 416"/>
            <p:cNvSpPr/>
            <p:nvPr/>
          </p:nvSpPr>
          <p:spPr>
            <a:xfrm>
              <a:off x="2514600" y="43643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17" name="Shape 417"/>
            <p:cNvSpPr/>
            <p:nvPr/>
          </p:nvSpPr>
          <p:spPr>
            <a:xfrm>
              <a:off x="1720268" y="43365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18" name="Shape 418"/>
            <p:cNvSpPr/>
            <p:nvPr/>
          </p:nvSpPr>
          <p:spPr>
            <a:xfrm>
              <a:off x="1600200" y="49461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2286000" y="44127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2558468" y="48977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1948868" y="4424451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</p:grpSp>
      <p:grpSp>
        <p:nvGrpSpPr>
          <p:cNvPr id="422" name="Shape 422"/>
          <p:cNvGrpSpPr/>
          <p:nvPr/>
        </p:nvGrpSpPr>
        <p:grpSpPr>
          <a:xfrm>
            <a:off x="3352800" y="1447800"/>
            <a:ext cx="1981199" cy="1600199"/>
            <a:chOff x="3352800" y="1447800"/>
            <a:chExt cx="1981199" cy="1600199"/>
          </a:xfrm>
        </p:grpSpPr>
        <p:sp>
          <p:nvSpPr>
            <p:cNvPr id="423" name="Shape 423"/>
            <p:cNvSpPr/>
            <p:nvPr/>
          </p:nvSpPr>
          <p:spPr>
            <a:xfrm>
              <a:off x="3352800" y="1447800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3352800" y="2514600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4800600" y="1447800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4800600" y="2514600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cxnSp>
          <p:nvCxnSpPr>
            <p:cNvPr id="427" name="Shape 427"/>
            <p:cNvCxnSpPr/>
            <p:nvPr/>
          </p:nvCxnSpPr>
          <p:spPr>
            <a:xfrm>
              <a:off x="3886200" y="1714500"/>
              <a:ext cx="914400" cy="0"/>
            </a:xfrm>
            <a:prstGeom prst="straightConnector1">
              <a:avLst/>
            </a:prstGeom>
            <a:noFill/>
            <a:ln w="19050" cap="flat">
              <a:solidFill>
                <a:srgbClr val="4879B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28" name="Shape 428"/>
            <p:cNvCxnSpPr/>
            <p:nvPr/>
          </p:nvCxnSpPr>
          <p:spPr>
            <a:xfrm>
              <a:off x="3808085" y="1903084"/>
              <a:ext cx="1070630" cy="689630"/>
            </a:xfrm>
            <a:prstGeom prst="straightConnector1">
              <a:avLst/>
            </a:prstGeom>
            <a:noFill/>
            <a:ln w="19050" cap="flat">
              <a:solidFill>
                <a:srgbClr val="4879B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29" name="Shape 429"/>
            <p:cNvCxnSpPr/>
            <p:nvPr/>
          </p:nvCxnSpPr>
          <p:spPr>
            <a:xfrm rot="10800000" flipH="1">
              <a:off x="3808085" y="1903085"/>
              <a:ext cx="1070630" cy="689630"/>
            </a:xfrm>
            <a:prstGeom prst="straightConnector1">
              <a:avLst/>
            </a:prstGeom>
            <a:noFill/>
            <a:ln w="19050" cap="flat">
              <a:solidFill>
                <a:srgbClr val="4879B5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30" name="Shape 430"/>
            <p:cNvCxnSpPr/>
            <p:nvPr/>
          </p:nvCxnSpPr>
          <p:spPr>
            <a:xfrm>
              <a:off x="3886200" y="2781300"/>
              <a:ext cx="914400" cy="0"/>
            </a:xfrm>
            <a:prstGeom prst="straightConnector1">
              <a:avLst/>
            </a:prstGeom>
            <a:noFill/>
            <a:ln w="19050" cap="flat">
              <a:solidFill>
                <a:srgbClr val="4879B5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431" name="Shape 431"/>
          <p:cNvGrpSpPr/>
          <p:nvPr/>
        </p:nvGrpSpPr>
        <p:grpSpPr>
          <a:xfrm>
            <a:off x="5638800" y="3879382"/>
            <a:ext cx="1981199" cy="2445217"/>
            <a:chOff x="5638800" y="3879382"/>
            <a:chExt cx="1981199" cy="2445217"/>
          </a:xfrm>
        </p:grpSpPr>
        <p:sp>
          <p:nvSpPr>
            <p:cNvPr id="432" name="Shape 432"/>
            <p:cNvSpPr/>
            <p:nvPr/>
          </p:nvSpPr>
          <p:spPr>
            <a:xfrm>
              <a:off x="6386401" y="5909835"/>
              <a:ext cx="745920" cy="414764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3" marR="0" lvl="0" indent="-195843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rgbClr val="000000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(b)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5638800" y="3955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5638800" y="50223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7086600" y="3955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7010400" y="50223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cxnSp>
          <p:nvCxnSpPr>
            <p:cNvPr id="437" name="Shape 437"/>
            <p:cNvCxnSpPr/>
            <p:nvPr/>
          </p:nvCxnSpPr>
          <p:spPr>
            <a:xfrm>
              <a:off x="6172200" y="42222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8" name="Shape 438"/>
            <p:cNvCxnSpPr/>
            <p:nvPr/>
          </p:nvCxnSpPr>
          <p:spPr>
            <a:xfrm>
              <a:off x="6172200" y="5289082"/>
              <a:ext cx="838199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" name="Shape 439"/>
            <p:cNvCxnSpPr/>
            <p:nvPr/>
          </p:nvCxnSpPr>
          <p:spPr>
            <a:xfrm rot="10800000" flipH="1">
              <a:off x="6094085" y="4410868"/>
              <a:ext cx="1070630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0" name="Shape 440"/>
            <p:cNvSpPr/>
            <p:nvPr/>
          </p:nvSpPr>
          <p:spPr>
            <a:xfrm>
              <a:off x="6139869" y="39833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441" name="Shape 441"/>
            <p:cNvSpPr/>
            <p:nvPr/>
          </p:nvSpPr>
          <p:spPr>
            <a:xfrm>
              <a:off x="6934200" y="39833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6934200" y="42881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6158919" y="5083521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6019800" y="48699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6477000" y="44889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6400800" y="387938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12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6859007" y="5078758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6520869" y="50223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52400" y="609600"/>
            <a:ext cx="8763000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Fork Resolution: Max Likelihood</a:t>
            </a:r>
          </a:p>
        </p:txBody>
      </p:sp>
      <p:sp>
        <p:nvSpPr>
          <p:cNvPr id="456" name="Shape 456"/>
          <p:cNvSpPr/>
          <p:nvPr/>
        </p:nvSpPr>
        <p:spPr>
          <a:xfrm>
            <a:off x="469500" y="3308965"/>
            <a:ext cx="8128799" cy="2857200"/>
          </a:xfrm>
          <a:prstGeom prst="rect">
            <a:avLst/>
          </a:prstGeom>
          <a:noFill/>
          <a:ln>
            <a:noFill/>
          </a:ln>
        </p:spPr>
        <p:txBody>
          <a:bodyPr lIns="81625" tIns="60075" rIns="81625" bIns="40800" anchor="t" anchorCtr="0">
            <a:spAutoFit/>
          </a:bodyPr>
          <a:lstStyle/>
          <a:p>
            <a:pPr marL="4572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722"/>
              <a:buFont typeface="Arial"/>
              <a:buChar char="•"/>
            </a:pPr>
            <a:r>
              <a:rPr sz="2400">
                <a:solidFill>
                  <a:schemeClr val="dk1"/>
                </a:solidFill>
              </a:rPr>
              <a:t>Observation</a:t>
            </a:r>
          </a:p>
          <a:p>
            <a:pPr marL="914400" marR="0" lvl="1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Char char="o"/>
            </a:pPr>
            <a:r>
              <a:rPr sz="2400">
                <a:solidFill>
                  <a:schemeClr val="dk1"/>
                </a:solidFill>
              </a:rPr>
              <a:t>Potential quasispecies has extra bases in overlap</a:t>
            </a:r>
          </a:p>
          <a:p>
            <a:pPr marL="914400" marR="0" lvl="1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Char char="o"/>
            </a:pPr>
            <a:r>
              <a:rPr sz="2400">
                <a:solidFill>
                  <a:schemeClr val="dk1"/>
                </a:solidFill>
              </a:rPr>
              <a:t>Must be at least two instances of this quasispecies to produce both of these reads</a:t>
            </a:r>
          </a:p>
          <a:p>
            <a:pPr marL="4572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722"/>
              <a:buFont typeface="Arial"/>
              <a:buChar char="•"/>
            </a:pPr>
            <a:r>
              <a:rPr sz="2400">
                <a:solidFill>
                  <a:schemeClr val="dk1"/>
                </a:solidFill>
              </a:rPr>
              <a:t>Assumption</a:t>
            </a:r>
          </a:p>
          <a:p>
            <a:pPr marL="914400" marR="0" lvl="1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Char char="o"/>
            </a:pPr>
            <a:r>
              <a:rPr sz="2400">
                <a:solidFill>
                  <a:schemeClr val="dk1"/>
                </a:solidFill>
              </a:rPr>
              <a:t>Solution is a forest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473075" y="1538287"/>
            <a:ext cx="8197849" cy="21193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0" y="457200"/>
            <a:ext cx="8763000" cy="639300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lvl="0" algn="ctr" rtl="0"/>
            <a:r>
              <a:rPr sz="4000" dirty="0"/>
              <a:t>Fork Resolution: Max Likelihood</a:t>
            </a:r>
          </a:p>
        </p:txBody>
      </p:sp>
      <p:sp>
        <p:nvSpPr>
          <p:cNvPr id="465" name="Shape 465"/>
          <p:cNvSpPr/>
          <p:nvPr/>
        </p:nvSpPr>
        <p:spPr>
          <a:xfrm>
            <a:off x="414720" y="1105140"/>
            <a:ext cx="8128799" cy="5549505"/>
          </a:xfrm>
          <a:prstGeom prst="rect">
            <a:avLst/>
          </a:prstGeom>
          <a:noFill/>
          <a:ln>
            <a:noFill/>
          </a:ln>
        </p:spPr>
        <p:txBody>
          <a:bodyPr lIns="81625" tIns="60075" rIns="81625" bIns="40800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buClr>
                <a:schemeClr val="dk1"/>
              </a:buClr>
              <a:buSzPct val="46296"/>
              <a:buFont typeface="Arial"/>
              <a:buChar char="•"/>
            </a:pPr>
            <a:r>
              <a:rPr sz="1800" dirty="0"/>
              <a:t> Given a forest, ML = # of ways to produce observed reads / 2^(#</a:t>
            </a:r>
            <a:r>
              <a:rPr sz="1800" dirty="0" err="1"/>
              <a:t>qsp</a:t>
            </a:r>
            <a:r>
              <a:rPr sz="1800" dirty="0"/>
              <a:t>):</a:t>
            </a:r>
          </a:p>
          <a:p>
            <a:pPr marL="390245" lvl="1" indent="-199745" rtl="0">
              <a:lnSpc>
                <a:spcPct val="150000"/>
              </a:lnSpc>
              <a:buClr>
                <a:schemeClr val="dk1"/>
              </a:buClr>
              <a:buSzPct val="46296"/>
              <a:buFont typeface="Arial"/>
              <a:buChar char="•"/>
            </a:pPr>
            <a:r>
              <a:rPr sz="1800" dirty="0"/>
              <a:t>Can be computed efficiently for trees: multiply by binomial coefficient of a leaf and its parent edge, prune the edge, and iterate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marL="390245" lvl="1" indent="-199745" rtl="0">
              <a:lnSpc>
                <a:spcPct val="150000"/>
              </a:lnSpc>
              <a:buClr>
                <a:schemeClr val="dk1"/>
              </a:buClr>
              <a:buSzPct val="101851"/>
              <a:buFont typeface="Arial"/>
              <a:buChar char="•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90245" lvl="1" indent="-199745" rtl="0">
              <a:lnSpc>
                <a:spcPct val="150000"/>
              </a:lnSpc>
              <a:buClr>
                <a:schemeClr val="dk1"/>
              </a:buClr>
              <a:buSzPct val="101851"/>
              <a:buFont typeface="Arial"/>
              <a:buChar char="•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90245" lvl="1" indent="-199745" rtl="0">
              <a:lnSpc>
                <a:spcPct val="150000"/>
              </a:lnSpc>
              <a:buClr>
                <a:schemeClr val="dk1"/>
              </a:buClr>
              <a:buSzPct val="101851"/>
              <a:buFont typeface="Arial"/>
              <a:buChar char="•"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90245" lvl="1" indent="-199745" rtl="0">
              <a:lnSpc>
                <a:spcPct val="150000"/>
              </a:lnSpc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b="1" dirty="0" smtClean="0">
                <a:solidFill>
                  <a:srgbClr val="FF0000"/>
                </a:solidFill>
              </a:rPr>
              <a:t>Solution  </a:t>
            </a:r>
            <a:r>
              <a:rPr sz="1800" b="1" dirty="0">
                <a:solidFill>
                  <a:srgbClr val="FF0000"/>
                </a:solidFill>
              </a:rPr>
              <a:t>(b) has a larger likelihood than (a) although both have 3 </a:t>
            </a:r>
            <a:r>
              <a:rPr sz="1800" b="1" dirty="0" err="1">
                <a:solidFill>
                  <a:srgbClr val="FF0000"/>
                </a:solidFill>
              </a:rPr>
              <a:t>qsp’s</a:t>
            </a:r>
            <a:endParaRPr sz="1800" b="1" dirty="0">
              <a:solidFill>
                <a:srgbClr val="FF0000"/>
              </a:solidFill>
            </a:endParaRPr>
          </a:p>
          <a:p>
            <a:pPr marL="390245" lvl="1" indent="-199745" rtl="0">
              <a:lnSpc>
                <a:spcPct val="150000"/>
              </a:lnSpc>
            </a:pPr>
            <a:r>
              <a:rPr sz="1800" dirty="0"/>
              <a:t>(a) (4 choose 2) * (8 choose 4) * (8 choose 4)/2^20 = 29400/2^20 ~ 2.8% </a:t>
            </a:r>
          </a:p>
          <a:p>
            <a:pPr marL="390245" lvl="1" indent="-199745" rtl="0">
              <a:lnSpc>
                <a:spcPct val="150000"/>
              </a:lnSpc>
            </a:pPr>
            <a:r>
              <a:rPr sz="1800" dirty="0"/>
              <a:t>(b) (12 choose 6) * (4 choose 2)*(4 choose 2)/2^20 = 33264/2^20 ~ 3.3%</a:t>
            </a:r>
          </a:p>
        </p:txBody>
      </p:sp>
      <p:grpSp>
        <p:nvGrpSpPr>
          <p:cNvPr id="466" name="Shape 466"/>
          <p:cNvGrpSpPr/>
          <p:nvPr/>
        </p:nvGrpSpPr>
        <p:grpSpPr>
          <a:xfrm>
            <a:off x="1295400" y="2667000"/>
            <a:ext cx="6400799" cy="2286000"/>
            <a:chOff x="1219200" y="4419600"/>
            <a:chExt cx="6400799" cy="2438535"/>
          </a:xfrm>
        </p:grpSpPr>
        <p:sp>
          <p:nvSpPr>
            <p:cNvPr id="467" name="Shape 467"/>
            <p:cNvSpPr/>
            <p:nvPr/>
          </p:nvSpPr>
          <p:spPr>
            <a:xfrm>
              <a:off x="1981200" y="4488982"/>
              <a:ext cx="4572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8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1824481" y="6443235"/>
              <a:ext cx="7458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2" lvl="0" algn="ctr" rtl="0"/>
              <a:r>
                <a:rPr sz="1800"/>
                <a:t>(a)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6386401" y="6443235"/>
              <a:ext cx="7458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2" lvl="0" algn="ctr" rtl="0"/>
              <a:r>
                <a:rPr sz="1800"/>
                <a:t>(b)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5638800" y="4488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6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5638800" y="5555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72" name="Shape 472"/>
            <p:cNvSpPr/>
            <p:nvPr/>
          </p:nvSpPr>
          <p:spPr>
            <a:xfrm>
              <a:off x="7086600" y="4488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8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7010400" y="5555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2</a:t>
              </a:r>
            </a:p>
          </p:txBody>
        </p:sp>
        <p:cxnSp>
          <p:nvCxnSpPr>
            <p:cNvPr id="474" name="Shape 474"/>
            <p:cNvCxnSpPr/>
            <p:nvPr/>
          </p:nvCxnSpPr>
          <p:spPr>
            <a:xfrm>
              <a:off x="6172200" y="47556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5" name="Shape 475"/>
            <p:cNvCxnSpPr/>
            <p:nvPr/>
          </p:nvCxnSpPr>
          <p:spPr>
            <a:xfrm>
              <a:off x="6172200" y="5822482"/>
              <a:ext cx="838199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6" name="Shape 476"/>
            <p:cNvCxnSpPr/>
            <p:nvPr/>
          </p:nvCxnSpPr>
          <p:spPr>
            <a:xfrm rot="10800000" flipH="1">
              <a:off x="6094085" y="4944198"/>
              <a:ext cx="1070700" cy="68970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7" name="Shape 477"/>
            <p:cNvSpPr/>
            <p:nvPr/>
          </p:nvSpPr>
          <p:spPr>
            <a:xfrm>
              <a:off x="6139869" y="45167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6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6934200" y="45167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6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6934200" y="48215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6158919" y="5616921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481" name="Shape 481"/>
            <p:cNvSpPr/>
            <p:nvPr/>
          </p:nvSpPr>
          <p:spPr>
            <a:xfrm>
              <a:off x="6019800" y="5403382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482" name="Shape 482"/>
            <p:cNvSpPr/>
            <p:nvPr/>
          </p:nvSpPr>
          <p:spPr>
            <a:xfrm>
              <a:off x="6477000" y="5022382"/>
              <a:ext cx="184799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83" name="Shape 483"/>
            <p:cNvSpPr/>
            <p:nvPr/>
          </p:nvSpPr>
          <p:spPr>
            <a:xfrm>
              <a:off x="6400800" y="4419600"/>
              <a:ext cx="4572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12</a:t>
              </a:r>
            </a:p>
          </p:txBody>
        </p:sp>
        <p:sp>
          <p:nvSpPr>
            <p:cNvPr id="484" name="Shape 484"/>
            <p:cNvSpPr/>
            <p:nvPr/>
          </p:nvSpPr>
          <p:spPr>
            <a:xfrm>
              <a:off x="6859007" y="5612158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6520869" y="5555782"/>
              <a:ext cx="184799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86" name="Shape 486"/>
            <p:cNvSpPr/>
            <p:nvPr/>
          </p:nvSpPr>
          <p:spPr>
            <a:xfrm>
              <a:off x="1219200" y="45651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6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1219200" y="5631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 dirty="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2667000" y="45651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8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2590800" y="5631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lvl="0" algn="ctr" rtl="0"/>
              <a:r>
                <a:rPr sz="2400">
                  <a:solidFill>
                    <a:schemeClr val="dk1"/>
                  </a:solidFill>
                </a:rPr>
                <a:t>2</a:t>
              </a:r>
            </a:p>
          </p:txBody>
        </p:sp>
        <p:cxnSp>
          <p:nvCxnSpPr>
            <p:cNvPr id="490" name="Shape 490"/>
            <p:cNvCxnSpPr/>
            <p:nvPr/>
          </p:nvCxnSpPr>
          <p:spPr>
            <a:xfrm>
              <a:off x="1752600" y="48318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1" name="Shape 491"/>
            <p:cNvCxnSpPr/>
            <p:nvPr/>
          </p:nvCxnSpPr>
          <p:spPr>
            <a:xfrm>
              <a:off x="1674484" y="5020467"/>
              <a:ext cx="994499" cy="68970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2" name="Shape 492"/>
            <p:cNvCxnSpPr/>
            <p:nvPr/>
          </p:nvCxnSpPr>
          <p:spPr>
            <a:xfrm rot="10800000" flipH="1">
              <a:off x="1674484" y="5020398"/>
              <a:ext cx="1070700" cy="68970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3" name="Shape 493"/>
            <p:cNvSpPr/>
            <p:nvPr/>
          </p:nvSpPr>
          <p:spPr>
            <a:xfrm>
              <a:off x="1720268" y="45929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94" name="Shape 494"/>
            <p:cNvSpPr/>
            <p:nvPr/>
          </p:nvSpPr>
          <p:spPr>
            <a:xfrm>
              <a:off x="2514600" y="45929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95" name="Shape 495"/>
            <p:cNvSpPr/>
            <p:nvPr/>
          </p:nvSpPr>
          <p:spPr>
            <a:xfrm>
              <a:off x="2514600" y="48977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96" name="Shape 496"/>
            <p:cNvSpPr/>
            <p:nvPr/>
          </p:nvSpPr>
          <p:spPr>
            <a:xfrm>
              <a:off x="1720268" y="4869982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497" name="Shape 497"/>
            <p:cNvSpPr/>
            <p:nvPr/>
          </p:nvSpPr>
          <p:spPr>
            <a:xfrm>
              <a:off x="1600200" y="5479582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4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2286000" y="4946182"/>
              <a:ext cx="184799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8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2558468" y="5431183"/>
              <a:ext cx="1847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200">
                  <a:solidFill>
                    <a:schemeClr val="dk1"/>
                  </a:solidFill>
                </a:rPr>
                <a:t>2</a:t>
              </a:r>
            </a:p>
          </p:txBody>
        </p:sp>
        <p:sp>
          <p:nvSpPr>
            <p:cNvPr id="500" name="Shape 500"/>
            <p:cNvSpPr/>
            <p:nvPr/>
          </p:nvSpPr>
          <p:spPr>
            <a:xfrm>
              <a:off x="1948868" y="4957851"/>
              <a:ext cx="184799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lvl="0" algn="ctr" rtl="0"/>
              <a:r>
                <a:rPr sz="1800">
                  <a:solidFill>
                    <a:schemeClr val="dk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457200" y="720199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Outline</a:t>
            </a:r>
          </a:p>
        </p:txBody>
      </p:sp>
      <p:sp>
        <p:nvSpPr>
          <p:cNvPr id="283" name="Shape 283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2215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Background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</a:t>
            </a: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spectrum reconstruction from </a:t>
            </a:r>
            <a:r>
              <a:rPr sz="32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NGS reads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Ongoing and future work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52400" y="533400"/>
            <a:ext cx="8763000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Fork Resolution: Min Entropy</a:t>
            </a:r>
          </a:p>
        </p:txBody>
      </p:sp>
      <p:sp>
        <p:nvSpPr>
          <p:cNvPr id="508" name="Shape 508"/>
          <p:cNvSpPr/>
          <p:nvPr/>
        </p:nvSpPr>
        <p:spPr>
          <a:xfrm>
            <a:off x="457200" y="4000739"/>
            <a:ext cx="8128799" cy="2857259"/>
          </a:xfrm>
          <a:prstGeom prst="rect">
            <a:avLst/>
          </a:prstGeom>
          <a:noFill/>
          <a:ln>
            <a:noFill/>
          </a:ln>
        </p:spPr>
        <p:txBody>
          <a:bodyPr lIns="81625" tIns="60075" rIns="81625" bIns="40800" anchor="t" anchorCtr="0">
            <a:spAutoFit/>
          </a:bodyPr>
          <a:lstStyle/>
          <a:p>
            <a:pPr marL="0" marR="0" lvl="1" indent="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Solution  (b) also has a lower entropy than (a)</a:t>
            </a:r>
          </a:p>
          <a:p>
            <a:pPr marL="390246" marR="0" lvl="1" indent="-19974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(a) -[ (8/20)log(8/20) + (8/20)log(8/20) + (4/20)log(4/20) ]   ~ 1.522</a:t>
            </a:r>
          </a:p>
          <a:p>
            <a:pPr marL="390246" marR="0" lvl="1" indent="-19974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(b) -[ (12/20)log(4/20) + (4/20)log(4/20) + (4/20)log(4/20) ] ~ 1.37</a:t>
            </a:r>
          </a:p>
          <a:p>
            <a:endParaRPr/>
          </a:p>
        </p:txBody>
      </p:sp>
      <p:grpSp>
        <p:nvGrpSpPr>
          <p:cNvPr id="509" name="Shape 509"/>
          <p:cNvGrpSpPr/>
          <p:nvPr/>
        </p:nvGrpSpPr>
        <p:grpSpPr>
          <a:xfrm>
            <a:off x="990600" y="1295400"/>
            <a:ext cx="6400799" cy="2514599"/>
            <a:chOff x="1219200" y="3505200"/>
            <a:chExt cx="6400799" cy="2514599"/>
          </a:xfrm>
        </p:grpSpPr>
        <p:sp>
          <p:nvSpPr>
            <p:cNvPr id="510" name="Shape 510"/>
            <p:cNvSpPr/>
            <p:nvPr/>
          </p:nvSpPr>
          <p:spPr>
            <a:xfrm>
              <a:off x="1981200" y="3650782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511" name="Shape 511"/>
            <p:cNvSpPr/>
            <p:nvPr/>
          </p:nvSpPr>
          <p:spPr>
            <a:xfrm>
              <a:off x="1824481" y="5605035"/>
              <a:ext cx="745920" cy="414764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3" marR="0" lvl="0" indent="-195843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rgbClr val="000000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(a)</a:t>
              </a:r>
            </a:p>
          </p:txBody>
        </p:sp>
        <p:sp>
          <p:nvSpPr>
            <p:cNvPr id="512" name="Shape 512"/>
            <p:cNvSpPr/>
            <p:nvPr/>
          </p:nvSpPr>
          <p:spPr>
            <a:xfrm>
              <a:off x="6386401" y="5605035"/>
              <a:ext cx="745920" cy="414764"/>
            </a:xfrm>
            <a:prstGeom prst="rect">
              <a:avLst/>
            </a:prstGeom>
            <a:noFill/>
            <a:ln>
              <a:noFill/>
            </a:ln>
          </p:spPr>
          <p:txBody>
            <a:bodyPr lIns="81625" tIns="56800" rIns="81625" bIns="40800" anchor="t" anchorCtr="0">
              <a:spAutoFit/>
            </a:bodyPr>
            <a:lstStyle/>
            <a:p>
              <a:pPr marL="195843" marR="0" lvl="0" indent="-195843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rgbClr val="000000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(b)</a:t>
              </a:r>
            </a:p>
          </p:txBody>
        </p:sp>
        <p:sp>
          <p:nvSpPr>
            <p:cNvPr id="513" name="Shape 513"/>
            <p:cNvSpPr/>
            <p:nvPr/>
          </p:nvSpPr>
          <p:spPr>
            <a:xfrm>
              <a:off x="5638800" y="3650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514" name="Shape 514"/>
            <p:cNvSpPr/>
            <p:nvPr/>
          </p:nvSpPr>
          <p:spPr>
            <a:xfrm>
              <a:off x="5638800" y="4717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15" name="Shape 515"/>
            <p:cNvSpPr/>
            <p:nvPr/>
          </p:nvSpPr>
          <p:spPr>
            <a:xfrm>
              <a:off x="7086600" y="3650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516" name="Shape 516"/>
            <p:cNvSpPr/>
            <p:nvPr/>
          </p:nvSpPr>
          <p:spPr>
            <a:xfrm>
              <a:off x="7010400" y="47175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cxnSp>
          <p:nvCxnSpPr>
            <p:cNvPr id="517" name="Shape 517"/>
            <p:cNvCxnSpPr/>
            <p:nvPr/>
          </p:nvCxnSpPr>
          <p:spPr>
            <a:xfrm>
              <a:off x="6172200" y="39174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8" name="Shape 518"/>
            <p:cNvCxnSpPr/>
            <p:nvPr/>
          </p:nvCxnSpPr>
          <p:spPr>
            <a:xfrm>
              <a:off x="6172200" y="4984282"/>
              <a:ext cx="838199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9" name="Shape 519"/>
            <p:cNvCxnSpPr/>
            <p:nvPr/>
          </p:nvCxnSpPr>
          <p:spPr>
            <a:xfrm rot="10800000" flipH="1">
              <a:off x="6094085" y="4106068"/>
              <a:ext cx="1070630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0" name="Shape 520"/>
            <p:cNvSpPr/>
            <p:nvPr/>
          </p:nvSpPr>
          <p:spPr>
            <a:xfrm>
              <a:off x="6139869" y="36785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6934200" y="36785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6934200" y="39833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6158919" y="4778721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6019800" y="45651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25" name="Shape 525"/>
            <p:cNvSpPr/>
            <p:nvPr/>
          </p:nvSpPr>
          <p:spPr>
            <a:xfrm>
              <a:off x="6477000" y="41841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6400800" y="3505200"/>
              <a:ext cx="457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12</a:t>
              </a:r>
            </a:p>
          </p:txBody>
        </p:sp>
        <p:sp>
          <p:nvSpPr>
            <p:cNvPr id="527" name="Shape 527"/>
            <p:cNvSpPr/>
            <p:nvPr/>
          </p:nvSpPr>
          <p:spPr>
            <a:xfrm>
              <a:off x="6859007" y="4773958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28" name="Shape 528"/>
            <p:cNvSpPr/>
            <p:nvPr/>
          </p:nvSpPr>
          <p:spPr>
            <a:xfrm>
              <a:off x="6520869" y="47175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29" name="Shape 529"/>
            <p:cNvSpPr/>
            <p:nvPr/>
          </p:nvSpPr>
          <p:spPr>
            <a:xfrm>
              <a:off x="1219200" y="3726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6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1219200" y="4793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31" name="Shape 531"/>
            <p:cNvSpPr/>
            <p:nvPr/>
          </p:nvSpPr>
          <p:spPr>
            <a:xfrm>
              <a:off x="2667000" y="37269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2590800" y="4793782"/>
              <a:ext cx="533399" cy="533399"/>
            </a:xfrm>
            <a:prstGeom prst="ellipse">
              <a:avLst/>
            </a:prstGeom>
            <a:solidFill>
              <a:srgbClr val="42E8E0"/>
            </a:solidFill>
            <a:ln w="25400" cap="flat">
              <a:solidFill>
                <a:srgbClr val="2740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24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cxnSp>
          <p:nvCxnSpPr>
            <p:cNvPr id="533" name="Shape 533"/>
            <p:cNvCxnSpPr/>
            <p:nvPr/>
          </p:nvCxnSpPr>
          <p:spPr>
            <a:xfrm>
              <a:off x="1752600" y="3993682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Shape 534"/>
            <p:cNvCxnSpPr/>
            <p:nvPr/>
          </p:nvCxnSpPr>
          <p:spPr>
            <a:xfrm>
              <a:off x="1674484" y="4182267"/>
              <a:ext cx="994429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5" name="Shape 535"/>
            <p:cNvCxnSpPr/>
            <p:nvPr/>
          </p:nvCxnSpPr>
          <p:spPr>
            <a:xfrm rot="10800000" flipH="1">
              <a:off x="1674484" y="4182268"/>
              <a:ext cx="1070630" cy="689630"/>
            </a:xfrm>
            <a:prstGeom prst="straightConnector1">
              <a:avLst/>
            </a:prstGeom>
            <a:noFill/>
            <a:ln w="38100" cap="flat">
              <a:solidFill>
                <a:srgbClr val="4879B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6" name="Shape 536"/>
            <p:cNvSpPr/>
            <p:nvPr/>
          </p:nvSpPr>
          <p:spPr>
            <a:xfrm>
              <a:off x="1720268" y="37547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37" name="Shape 537"/>
            <p:cNvSpPr/>
            <p:nvPr/>
          </p:nvSpPr>
          <p:spPr>
            <a:xfrm>
              <a:off x="2514600" y="37547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2514600" y="40595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39" name="Shape 539"/>
            <p:cNvSpPr/>
            <p:nvPr/>
          </p:nvSpPr>
          <p:spPr>
            <a:xfrm>
              <a:off x="1720268" y="40317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1600200" y="4641382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  <p:sp>
          <p:nvSpPr>
            <p:cNvPr id="541" name="Shape 541"/>
            <p:cNvSpPr/>
            <p:nvPr/>
          </p:nvSpPr>
          <p:spPr>
            <a:xfrm>
              <a:off x="2286000" y="4107982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8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2558468" y="4592983"/>
              <a:ext cx="184730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2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2</a:t>
              </a:r>
            </a:p>
          </p:txBody>
        </p:sp>
        <p:sp>
          <p:nvSpPr>
            <p:cNvPr id="543" name="Shape 543"/>
            <p:cNvSpPr/>
            <p:nvPr/>
          </p:nvSpPr>
          <p:spPr>
            <a:xfrm>
              <a:off x="1948868" y="4119651"/>
              <a:ext cx="184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8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4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52400" y="533400"/>
            <a:ext cx="8763000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Fork Resolution: Min Entropy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1905000"/>
            <a:ext cx="792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90500">
              <a:buClr>
                <a:schemeClr val="dk1"/>
              </a:buClr>
              <a:buSzPct val="46296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dk1"/>
                </a:solidFill>
              </a:rPr>
              <a:t>Local Resolution </a:t>
            </a:r>
          </a:p>
          <a:p>
            <a:pPr lvl="4" indent="190500">
              <a:buClr>
                <a:schemeClr val="dk1"/>
              </a:buClr>
              <a:buSzPct val="46296"/>
            </a:pPr>
            <a:r>
              <a:rPr lang="en-US" sz="2600" dirty="0" smtClean="0">
                <a:solidFill>
                  <a:schemeClr val="dk1"/>
                </a:solidFill>
              </a:rPr>
              <a:t>Greedily match maximum count reads in overlap</a:t>
            </a:r>
          </a:p>
          <a:p>
            <a:pPr lvl="8" indent="190500">
              <a:buClr>
                <a:schemeClr val="dk1"/>
              </a:buClr>
              <a:buSzPct val="46296"/>
            </a:pPr>
            <a:r>
              <a:rPr lang="en-US" sz="2600" dirty="0" smtClean="0">
                <a:solidFill>
                  <a:schemeClr val="dk1"/>
                </a:solidFill>
              </a:rPr>
              <a:t>Repeat for all forks until graph is fully resolved</a:t>
            </a:r>
          </a:p>
          <a:p>
            <a:pPr lvl="8" indent="190500">
              <a:buClr>
                <a:schemeClr val="dk1"/>
              </a:buClr>
              <a:buSzPct val="46296"/>
              <a:buFont typeface="Arial" pitchFamily="34" charset="0"/>
              <a:buChar char="•"/>
            </a:pPr>
            <a:endParaRPr lang="en-US" sz="2600" dirty="0" smtClean="0">
              <a:solidFill>
                <a:schemeClr val="dk1"/>
              </a:solidFill>
            </a:endParaRPr>
          </a:p>
          <a:p>
            <a:pPr lvl="5" indent="190500">
              <a:buClr>
                <a:schemeClr val="dk1"/>
              </a:buClr>
              <a:buSzPct val="46296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dk1"/>
                </a:solidFill>
              </a:rPr>
              <a:t>Global </a:t>
            </a:r>
            <a:r>
              <a:rPr lang="en-US" sz="2600" b="1" dirty="0" smtClean="0">
                <a:solidFill>
                  <a:schemeClr val="dk1"/>
                </a:solidFill>
              </a:rPr>
              <a:t>Resolution</a:t>
            </a:r>
          </a:p>
          <a:p>
            <a:pPr lvl="5" indent="190500">
              <a:buClr>
                <a:schemeClr val="dk1"/>
              </a:buClr>
              <a:buSzPct val="46296"/>
            </a:pPr>
            <a:r>
              <a:rPr lang="en-US" sz="2600" dirty="0" smtClean="0">
                <a:solidFill>
                  <a:schemeClr val="dk1"/>
                </a:solidFill>
              </a:rPr>
              <a:t>Maximum </a:t>
            </a:r>
            <a:r>
              <a:rPr lang="en-US" sz="2600" dirty="0" smtClean="0">
                <a:solidFill>
                  <a:schemeClr val="dk1"/>
                </a:solidFill>
              </a:rPr>
              <a:t>bandwidth paths</a:t>
            </a:r>
          </a:p>
          <a:p>
            <a:pPr lvl="7" indent="190500">
              <a:buClr>
                <a:schemeClr val="dk1"/>
              </a:buClr>
              <a:buSzPct val="46296"/>
            </a:pPr>
            <a:r>
              <a:rPr lang="en-US" sz="2600" dirty="0" smtClean="0">
                <a:solidFill>
                  <a:schemeClr val="dk1"/>
                </a:solidFill>
              </a:rPr>
              <a:t>Find </a:t>
            </a:r>
            <a:r>
              <a:rPr lang="en-US" sz="2600" dirty="0" smtClean="0">
                <a:solidFill>
                  <a:schemeClr val="dk1"/>
                </a:solidFill>
              </a:rPr>
              <a:t>s-t path, reduce counts by </a:t>
            </a:r>
            <a:r>
              <a:rPr lang="en-US" sz="2600" dirty="0" smtClean="0">
                <a:solidFill>
                  <a:schemeClr val="dk1"/>
                </a:solidFill>
              </a:rPr>
              <a:t>minimum </a:t>
            </a:r>
            <a:r>
              <a:rPr lang="en-US" sz="2600" dirty="0" smtClean="0">
                <a:solidFill>
                  <a:schemeClr val="dk1"/>
                </a:solidFill>
              </a:rPr>
              <a:t>edge, repeat until exhausted</a:t>
            </a:r>
            <a:endParaRPr lang="en-US"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Local Optimization: Greedy Method</a:t>
            </a:r>
          </a:p>
          <a:p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406400" y="1606550"/>
            <a:ext cx="8350249" cy="49133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1044575" y="1360487"/>
            <a:ext cx="7110413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1012825" y="1360487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012825" y="1360487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1012825" y="1344612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1012825" y="1344612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1012825" y="1360487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1012825" y="1360487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Shape 288"/>
          <p:cNvGrpSpPr/>
          <p:nvPr/>
        </p:nvGrpSpPr>
        <p:grpSpPr>
          <a:xfrm>
            <a:off x="2209800" y="1828800"/>
            <a:ext cx="4953000" cy="4495799"/>
            <a:chOff x="5410200" y="1905000"/>
            <a:chExt cx="3091738" cy="3294220"/>
          </a:xfrm>
        </p:grpSpPr>
        <p:sp>
          <p:nvSpPr>
            <p:cNvPr id="289" name="Shape 289"/>
            <p:cNvSpPr/>
            <p:nvPr/>
          </p:nvSpPr>
          <p:spPr>
            <a:xfrm>
              <a:off x="5638800" y="4953000"/>
              <a:ext cx="2670924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</a:pPr>
              <a:r>
                <a:rPr sz="1000" b="0" i="0" u="none" strike="noStrike" cap="none" baseline="0">
                  <a:solidFill>
                    <a:schemeClr val="dk1"/>
                  </a:solidFill>
                  <a:latin typeface="Arial" panose="00000000000000000000"/>
                  <a:ea typeface="Arial" panose="00000000000000000000"/>
                  <a:cs typeface="Arial" panose="00000000000000000000"/>
                  <a:sym typeface="Arial" panose="00000000000000000000"/>
                </a:rPr>
                <a:t>http://www.economist.com/node/16349358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5410200" y="1905000"/>
              <a:ext cx="3091738" cy="297179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291" name="Shape 291"/>
          <p:cNvSpPr/>
          <p:nvPr/>
        </p:nvSpPr>
        <p:spPr>
          <a:xfrm>
            <a:off x="381000" y="609600"/>
            <a:ext cx="8458200" cy="852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Cost of DNA Sequencing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Greedy Method</a:t>
            </a:r>
          </a:p>
          <a:p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1012825" y="1360487"/>
            <a:ext cx="7170738" cy="4184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Global Optimization: Maximum Bandwidth</a:t>
            </a:r>
          </a:p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406400" y="2641600"/>
            <a:ext cx="8350250" cy="28432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Bandwidth Method</a:t>
            </a:r>
          </a:p>
          <a:p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8575" y="2241550"/>
            <a:ext cx="9142413" cy="3111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/>
        </p:nvSpPr>
        <p:spPr>
          <a:xfrm>
            <a:off x="3962400" y="4819650"/>
            <a:ext cx="5133974" cy="18859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87" name="Shape 687"/>
          <p:cNvSpPr/>
          <p:nvPr/>
        </p:nvSpPr>
        <p:spPr>
          <a:xfrm>
            <a:off x="456481" y="273629"/>
            <a:ext cx="8228159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Experimental Setup</a:t>
            </a:r>
          </a:p>
        </p:txBody>
      </p:sp>
      <p:sp>
        <p:nvSpPr>
          <p:cNvPr id="688" name="Shape 688"/>
          <p:cNvSpPr/>
          <p:nvPr/>
        </p:nvSpPr>
        <p:spPr>
          <a:xfrm>
            <a:off x="249119" y="1244291"/>
            <a:ext cx="8709119" cy="5308397"/>
          </a:xfrm>
          <a:prstGeom prst="rect">
            <a:avLst/>
          </a:prstGeom>
          <a:noFill/>
          <a:ln>
            <a:noFill/>
          </a:ln>
        </p:spPr>
        <p:txBody>
          <a:bodyPr lIns="0" tIns="22525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032"/>
              </a:spcAft>
              <a:buClr>
                <a:schemeClr val="dk1"/>
              </a:buClr>
              <a:buSzPct val="45138"/>
              <a:buFont typeface="Arial"/>
              <a:buChar char="•"/>
            </a:pPr>
            <a:r>
              <a: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Error free reads simulated from 1739bp long fragments of HCV quasispecies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Frequency distributions: uniform, geometric,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1032"/>
              </a:spcAft>
              <a:buClr>
                <a:schemeClr val="dk1"/>
              </a:buClr>
              <a:buSzPct val="45138"/>
              <a:buFont typeface="Arial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5k-100k reads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Amplicon width = 300bp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Shift (= width – overlap, i.e., how much to slide the next  amplicon) between 50 and 250 </a:t>
            </a:r>
          </a:p>
          <a:p>
            <a:pPr marL="0" marR="0" lvl="0" indent="0" algn="l" rtl="0">
              <a:spcBef>
                <a:spcPts val="0"/>
              </a:spcBef>
              <a:spcAft>
                <a:spcPts val="1032"/>
              </a:spcAft>
              <a:buClr>
                <a:schemeClr val="dk1"/>
              </a:buClr>
              <a:buSzPct val="45138"/>
              <a:buFont typeface="Arial"/>
              <a:buChar char="•"/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Quality measures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Sensitivity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PPV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1032"/>
              </a:spcAft>
            </a:pPr>
            <a:r>
              <a:rPr sz="24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- Jensen-Shannon divergence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381000" y="1600200"/>
            <a:ext cx="8340128" cy="4952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8" name="Shape 298"/>
          <p:cNvSpPr/>
          <p:nvPr/>
        </p:nvSpPr>
        <p:spPr>
          <a:xfrm>
            <a:off x="0" y="685800"/>
            <a:ext cx="9144000" cy="852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Cost/Performance Comparison 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[Glenn 2011]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/>
        </p:nvSpPr>
        <p:spPr>
          <a:xfrm>
            <a:off x="533400" y="609600"/>
            <a:ext cx="8228159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Sensitivity for 100k Reads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(Uniform </a:t>
            </a:r>
            <a:r>
              <a:rPr sz="4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Qsps</a:t>
            </a: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</p:txBody>
      </p:sp>
      <p:sp>
        <p:nvSpPr>
          <p:cNvPr id="696" name="Shape 696"/>
          <p:cNvSpPr/>
          <p:nvPr/>
        </p:nvSpPr>
        <p:spPr>
          <a:xfrm>
            <a:off x="533400" y="1676400"/>
            <a:ext cx="8013600" cy="47222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/>
        </p:nvSpPr>
        <p:spPr>
          <a:xfrm>
            <a:off x="2023200" y="1677711"/>
            <a:ext cx="6570719" cy="38725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04" name="Shape 704"/>
          <p:cNvSpPr/>
          <p:nvPr/>
        </p:nvSpPr>
        <p:spPr>
          <a:xfrm>
            <a:off x="707039" y="1690065"/>
            <a:ext cx="5712479" cy="47107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05" name="Shape 705"/>
          <p:cNvSpPr/>
          <p:nvPr/>
        </p:nvSpPr>
        <p:spPr>
          <a:xfrm>
            <a:off x="456481" y="655973"/>
            <a:ext cx="8228159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PPV for 100k Reads (Uniform </a:t>
            </a:r>
            <a:r>
              <a:rPr sz="4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Qsps</a:t>
            </a: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/>
        </p:nvSpPr>
        <p:spPr>
          <a:xfrm>
            <a:off x="2023200" y="1766008"/>
            <a:ext cx="6570719" cy="38725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3" name="Shape 713"/>
          <p:cNvSpPr/>
          <p:nvPr/>
        </p:nvSpPr>
        <p:spPr>
          <a:xfrm>
            <a:off x="678239" y="1814974"/>
            <a:ext cx="5758560" cy="48144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14" name="Shape 714"/>
          <p:cNvSpPr/>
          <p:nvPr/>
        </p:nvSpPr>
        <p:spPr>
          <a:xfrm>
            <a:off x="456481" y="579773"/>
            <a:ext cx="8228159" cy="639427"/>
          </a:xfrm>
          <a:prstGeom prst="rect">
            <a:avLst/>
          </a:prstGeom>
          <a:noFill/>
          <a:ln>
            <a:noFill/>
          </a:ln>
        </p:spPr>
        <p:txBody>
          <a:bodyPr lIns="0" tIns="3525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JS Divergence for 100k Reads (Uniform </a:t>
            </a:r>
            <a:r>
              <a:rPr sz="4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Qsps</a:t>
            </a:r>
            <a:r>
              <a:rPr sz="4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406400" y="487362"/>
            <a:ext cx="8350250" cy="1033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 vs. Shotgun Reads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cap="none" baseline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(avg. sensitivity/PPV over 10 runs)</a:t>
            </a:r>
          </a:p>
        </p:txBody>
      </p:sp>
      <p:sp>
        <p:nvSpPr>
          <p:cNvPr id="722" name="Shape 722"/>
          <p:cNvSpPr/>
          <p:nvPr/>
        </p:nvSpPr>
        <p:spPr>
          <a:xfrm>
            <a:off x="192088" y="2468563"/>
            <a:ext cx="8915399" cy="17367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406400" y="487362"/>
            <a:ext cx="835025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cap="none" baseline="0" dirty="0" smtClean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Real HBV Data</a:t>
            </a:r>
            <a:endParaRPr sz="4400" b="0" i="0" u="none" strike="noStrike" cap="none" baseline="0" dirty="0">
              <a:solidFill>
                <a:srgbClr val="220C5E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7" name="Shape 736"/>
          <p:cNvSpPr txBox="1">
            <a:spLocks/>
          </p:cNvSpPr>
          <p:nvPr/>
        </p:nvSpPr>
        <p:spPr>
          <a:xfrm>
            <a:off x="228600" y="1447800"/>
            <a:ext cx="8726488" cy="3283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Real HBV data from two patients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  <a:tabLst/>
              <a:defRPr/>
            </a:pPr>
            <a:r>
              <a:rPr lang="en-US" sz="2700" kern="1200" dirty="0" smtClean="0">
                <a:solidFill>
                  <a:schemeClr val="dk1"/>
                </a:solidFill>
              </a:rPr>
              <a:t>Sequenced using GS FLX LR25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  <a:tabLst/>
              <a:defRPr/>
            </a:pPr>
            <a:r>
              <a:rPr lang="en-US" sz="2700" kern="1200" dirty="0" smtClean="0">
                <a:solidFill>
                  <a:schemeClr val="dk1"/>
                </a:solidFill>
              </a:rPr>
              <a:t>Twenty-five </a:t>
            </a:r>
            <a:r>
              <a:rPr lang="en-US" sz="2700" kern="1200" dirty="0" err="1" smtClean="0">
                <a:solidFill>
                  <a:schemeClr val="dk1"/>
                </a:solidFill>
              </a:rPr>
              <a:t>amplicons</a:t>
            </a:r>
            <a:r>
              <a:rPr lang="en-US" sz="2700" kern="1200" dirty="0" smtClean="0">
                <a:solidFill>
                  <a:schemeClr val="dk1"/>
                </a:solidFill>
              </a:rPr>
              <a:t> were generated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Error correction with KEC (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Skums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2011)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Aligned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with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MosiakAlign</a:t>
            </a:r>
            <a:r>
              <a:rPr lang="en-US" sz="2700" kern="1200" dirty="0" err="1" smtClean="0">
                <a:solidFill>
                  <a:schemeClr val="dk1"/>
                </a:solidFill>
              </a:rPr>
              <a:t>er</a:t>
            </a:r>
            <a:r>
              <a:rPr lang="en-US" sz="2700" kern="1200" dirty="0" smtClean="0">
                <a:solidFill>
                  <a:schemeClr val="dk1"/>
                </a:solidFill>
              </a:rPr>
              <a:t> tool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406400" y="487362"/>
            <a:ext cx="835025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cap="none" baseline="0" dirty="0" smtClean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Real HBV Data</a:t>
            </a:r>
            <a:endParaRPr sz="4400" b="0" i="0" u="none" strike="noStrike" cap="none" baseline="0" dirty="0">
              <a:solidFill>
                <a:srgbClr val="220C5E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315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81600" y="3352800"/>
            <a:ext cx="25146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5257800"/>
            <a:ext cx="2514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/>
        </p:nvSpPr>
        <p:spPr>
          <a:xfrm>
            <a:off x="406400" y="487362"/>
            <a:ext cx="835025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cap="none" baseline="0" dirty="0" smtClean="0">
                <a:solidFill>
                  <a:srgbClr val="220C5E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Real HBV Data</a:t>
            </a:r>
            <a:endParaRPr sz="4400" b="0" i="0" u="none" strike="noStrike" cap="none" baseline="0" dirty="0">
              <a:solidFill>
                <a:srgbClr val="220C5E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600201"/>
          <a:ext cx="7391400" cy="2057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63800"/>
                <a:gridCol w="2463800"/>
                <a:gridCol w="2463800"/>
              </a:tblGrid>
              <a:tr h="55217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Two</a:t>
                      </a:r>
                      <a:endParaRPr lang="en-US" dirty="0"/>
                    </a:p>
                  </a:txBody>
                  <a:tcPr/>
                </a:tc>
              </a:tr>
              <a:tr h="552170">
                <a:tc>
                  <a:txBody>
                    <a:bodyPr/>
                    <a:lstStyle/>
                    <a:p>
                      <a:r>
                        <a:rPr lang="en-US" dirty="0" smtClean="0"/>
                        <a:t>Greedy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qsps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qsps</a:t>
                      </a:r>
                      <a:endParaRPr lang="en-US" dirty="0"/>
                    </a:p>
                  </a:txBody>
                  <a:tcPr/>
                </a:tc>
              </a:tr>
              <a:tr h="953061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qsps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qsps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Outline</a:t>
            </a:r>
          </a:p>
        </p:txBody>
      </p:sp>
      <p:sp>
        <p:nvSpPr>
          <p:cNvPr id="730" name="Shape 730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2215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Background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</a:t>
            </a: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spectrum reconstruction from </a:t>
            </a:r>
            <a:r>
              <a:rPr sz="32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NGS reads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Ongoing and future work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43937" cy="1268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Ongoing and Future Work </a:t>
            </a:r>
          </a:p>
        </p:txBody>
      </p:sp>
      <p:sp>
        <p:nvSpPr>
          <p:cNvPr id="736" name="Shape 736"/>
          <p:cNvSpPr>
            <a:spLocks noGrp="1"/>
          </p:cNvSpPr>
          <p:nvPr>
            <p:ph idx="1"/>
          </p:nvPr>
        </p:nvSpPr>
        <p:spPr>
          <a:xfrm>
            <a:off x="228600" y="1447800"/>
            <a:ext cx="8726488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</a:pP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Correction for coverage bias</a:t>
            </a:r>
          </a:p>
          <a:p>
            <a:pPr marL="342900" marR="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</a:pP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Comparison of shotgun and </a:t>
            </a:r>
            <a:r>
              <a:rPr sz="27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based reconstruction methods on real data</a:t>
            </a:r>
          </a:p>
          <a:p>
            <a:pPr marL="342900" marR="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</a:pPr>
            <a:r>
              <a:rPr sz="27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</a:t>
            </a: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reconstruction from Ion Torrent reads</a:t>
            </a:r>
          </a:p>
          <a:p>
            <a:pPr marL="342900" marR="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</a:pP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Combining long and short read technologies</a:t>
            </a:r>
          </a:p>
          <a:p>
            <a:pPr marL="342900" marR="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7283"/>
              <a:buFont typeface="Arial"/>
              <a:buChar char="•"/>
            </a:pPr>
            <a:r>
              <a:rPr sz="27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Optimization of vaccination strategies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1641166" y="161226"/>
            <a:ext cx="5673027" cy="784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5100" b="0" i="0" u="none" strike="noStrike" cap="none" baseline="0">
                <a:solidFill>
                  <a:srgbClr val="1A1A1A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Acknowledgements</a:t>
            </a:r>
          </a:p>
        </p:txBody>
      </p:sp>
      <p:sp>
        <p:nvSpPr>
          <p:cNvPr id="742" name="Shape 742"/>
          <p:cNvSpPr/>
          <p:nvPr/>
        </p:nvSpPr>
        <p:spPr>
          <a:xfrm>
            <a:off x="357187" y="2178843"/>
            <a:ext cx="4000500" cy="15716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rgbClr val="0033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University of Connecticut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Rachel O’Neill, PhD.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Mazhar Kahn,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Hongjun Wang,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Craig Obergfell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Andrew Bligh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</a:t>
            </a:r>
          </a:p>
        </p:txBody>
      </p:sp>
      <p:sp>
        <p:nvSpPr>
          <p:cNvPr id="743" name="Shape 743"/>
          <p:cNvSpPr/>
          <p:nvPr/>
        </p:nvSpPr>
        <p:spPr>
          <a:xfrm>
            <a:off x="5899405" y="2044750"/>
            <a:ext cx="2537553" cy="1308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rgbClr val="0033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Georgia State University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Alex Zelikovsky, Ph.D.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Bassam Tork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Nicholas Mancuso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Serghei Mangul</a:t>
            </a:r>
          </a:p>
        </p:txBody>
      </p:sp>
      <p:sp>
        <p:nvSpPr>
          <p:cNvPr id="744" name="Shape 744"/>
          <p:cNvSpPr/>
          <p:nvPr/>
        </p:nvSpPr>
        <p:spPr>
          <a:xfrm>
            <a:off x="2214561" y="1125141"/>
            <a:ext cx="892969" cy="8036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45" name="Shape 745"/>
          <p:cNvSpPr/>
          <p:nvPr/>
        </p:nvSpPr>
        <p:spPr>
          <a:xfrm>
            <a:off x="1089421" y="1125141"/>
            <a:ext cx="798090" cy="8036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46" name="Shape 746"/>
          <p:cNvSpPr/>
          <p:nvPr/>
        </p:nvSpPr>
        <p:spPr>
          <a:xfrm>
            <a:off x="5952610" y="4625369"/>
            <a:ext cx="2494209" cy="784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rgbClr val="0033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University of Maryland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Irina Astrovskaya, Ph.D.</a:t>
            </a:r>
          </a:p>
          <a:p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6232921" y="1295400"/>
            <a:ext cx="1920098" cy="6429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48" name="Shape 748"/>
          <p:cNvSpPr/>
          <p:nvPr/>
        </p:nvSpPr>
        <p:spPr>
          <a:xfrm>
            <a:off x="6822281" y="3878160"/>
            <a:ext cx="696515" cy="6965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749" name="Shape 749"/>
          <p:cNvSpPr/>
          <p:nvPr/>
        </p:nvSpPr>
        <p:spPr>
          <a:xfrm>
            <a:off x="101473" y="5677198"/>
            <a:ext cx="4927725" cy="79980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750" name="Shape 750"/>
          <p:cNvSpPr/>
          <p:nvPr/>
        </p:nvSpPr>
        <p:spPr>
          <a:xfrm>
            <a:off x="5365253" y="5434757"/>
            <a:ext cx="1111745" cy="11184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751" name="Shape 751"/>
          <p:cNvSpPr/>
          <p:nvPr/>
        </p:nvSpPr>
        <p:spPr>
          <a:xfrm>
            <a:off x="7086600" y="5463539"/>
            <a:ext cx="1447800" cy="101346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  <p:sp>
        <p:nvSpPr>
          <p:cNvPr id="752" name="Shape 752"/>
          <p:cNvSpPr/>
          <p:nvPr/>
        </p:nvSpPr>
        <p:spPr>
          <a:xfrm>
            <a:off x="1676400" y="3810000"/>
            <a:ext cx="1143000" cy="66135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  <p:sp>
        <p:nvSpPr>
          <p:cNvPr id="753" name="Shape 753"/>
          <p:cNvSpPr/>
          <p:nvPr/>
        </p:nvSpPr>
        <p:spPr>
          <a:xfrm>
            <a:off x="990600" y="4495800"/>
            <a:ext cx="2947922" cy="10464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rgbClr val="0033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Centers for Disease Control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rgbClr val="003366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and Prevention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sz="1700" b="1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Pavel Skums, Ph.D.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406400" y="1181100"/>
            <a:ext cx="8552699" cy="567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457200" lvl="0" indent="-298450" rtl="0">
              <a:lnSpc>
                <a:spcPct val="115000"/>
              </a:lnSpc>
              <a:buClr>
                <a:schemeClr val="dk1"/>
              </a:buClr>
              <a:buSzPct val="83333"/>
              <a:buFont typeface="Arial"/>
              <a:buChar char="•"/>
            </a:pPr>
            <a:r>
              <a:rPr sz="2200" dirty="0">
                <a:solidFill>
                  <a:srgbClr val="5F5E62"/>
                </a:solidFill>
              </a:rPr>
              <a:t>RNA Viruses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HIV, HCV, SARS, Influenza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Higher (than DNA) mutation rates  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➔ </a:t>
            </a:r>
            <a:r>
              <a:rPr sz="2200" dirty="0" err="1">
                <a:solidFill>
                  <a:srgbClr val="5F5E62"/>
                </a:solidFill>
              </a:rPr>
              <a:t>quasispecies</a:t>
            </a:r>
            <a:endParaRPr sz="2200" dirty="0">
              <a:solidFill>
                <a:srgbClr val="5F5E62"/>
              </a:solidFill>
            </a:endParaRPr>
          </a:p>
          <a:p>
            <a:pPr marL="1371600" lvl="2" indent="-298450" rtl="0">
              <a:lnSpc>
                <a:spcPct val="115000"/>
              </a:lnSpc>
              <a:buClr>
                <a:schemeClr val="dk1"/>
              </a:buClr>
              <a:buSzPct val="73333"/>
              <a:buFont typeface="Wingdings"/>
              <a:buChar char="§"/>
            </a:pPr>
            <a:r>
              <a:rPr sz="1500" dirty="0">
                <a:solidFill>
                  <a:srgbClr val="5F5E62"/>
                </a:solidFill>
              </a:rPr>
              <a:t>set of closely related variants rather than a single species</a:t>
            </a:r>
          </a:p>
          <a:p>
            <a:endParaRPr dirty="0"/>
          </a:p>
          <a:p>
            <a:pPr marL="457200" lvl="0" indent="-298450" rtl="0">
              <a:lnSpc>
                <a:spcPct val="115000"/>
              </a:lnSpc>
              <a:buClr>
                <a:schemeClr val="dk1"/>
              </a:buClr>
              <a:buSzPct val="83333"/>
              <a:buFont typeface="Arial"/>
              <a:buChar char="•"/>
            </a:pPr>
            <a:r>
              <a:rPr sz="2200" dirty="0">
                <a:solidFill>
                  <a:srgbClr val="5F5E62"/>
                </a:solidFill>
              </a:rPr>
              <a:t>Knowing </a:t>
            </a:r>
            <a:r>
              <a:rPr sz="2200" dirty="0" err="1">
                <a:solidFill>
                  <a:srgbClr val="5F5E62"/>
                </a:solidFill>
              </a:rPr>
              <a:t>quasispecies</a:t>
            </a:r>
            <a:r>
              <a:rPr sz="2200" dirty="0">
                <a:solidFill>
                  <a:srgbClr val="5F5E62"/>
                </a:solidFill>
              </a:rPr>
              <a:t> can help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Interferon HCV therapy effectiveness  (</a:t>
            </a:r>
            <a:r>
              <a:rPr sz="2200" dirty="0" err="1">
                <a:solidFill>
                  <a:srgbClr val="5F5E62"/>
                </a:solidFill>
              </a:rPr>
              <a:t>Skums</a:t>
            </a:r>
            <a:r>
              <a:rPr sz="2200" dirty="0">
                <a:solidFill>
                  <a:srgbClr val="5F5E62"/>
                </a:solidFill>
              </a:rPr>
              <a:t> et al 2011)</a:t>
            </a:r>
          </a:p>
          <a:p>
            <a:endParaRPr dirty="0"/>
          </a:p>
          <a:p>
            <a:pPr marL="457200" lvl="0" indent="-298450" rtl="0">
              <a:lnSpc>
                <a:spcPct val="115000"/>
              </a:lnSpc>
              <a:buClr>
                <a:schemeClr val="dk1"/>
              </a:buClr>
              <a:buSzPct val="83333"/>
              <a:buFont typeface="Arial"/>
              <a:buChar char="•"/>
            </a:pPr>
            <a:r>
              <a:rPr sz="2200" dirty="0">
                <a:solidFill>
                  <a:srgbClr val="5F5E62"/>
                </a:solidFill>
              </a:rPr>
              <a:t>NGS allows to find individual </a:t>
            </a:r>
            <a:r>
              <a:rPr sz="2200" dirty="0" err="1">
                <a:solidFill>
                  <a:srgbClr val="5F5E62"/>
                </a:solidFill>
              </a:rPr>
              <a:t>quasispecies</a:t>
            </a:r>
            <a:r>
              <a:rPr sz="2200" dirty="0">
                <a:solidFill>
                  <a:srgbClr val="5F5E62"/>
                </a:solidFill>
              </a:rPr>
              <a:t>  sequences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454 Life Sciences : 400-600 Mb with reads 300-800 </a:t>
            </a:r>
            <a:r>
              <a:rPr sz="2200" dirty="0" err="1">
                <a:solidFill>
                  <a:srgbClr val="5F5E62"/>
                </a:solidFill>
              </a:rPr>
              <a:t>bp</a:t>
            </a:r>
            <a:r>
              <a:rPr sz="2200" dirty="0">
                <a:solidFill>
                  <a:srgbClr val="5F5E62"/>
                </a:solidFill>
              </a:rPr>
              <a:t> long</a:t>
            </a:r>
          </a:p>
          <a:p>
            <a:endParaRPr dirty="0"/>
          </a:p>
          <a:p>
            <a:pPr marL="457200" lvl="0" indent="-298450" rtl="0">
              <a:lnSpc>
                <a:spcPct val="115000"/>
              </a:lnSpc>
              <a:buClr>
                <a:schemeClr val="dk1"/>
              </a:buClr>
              <a:buSzPct val="83333"/>
              <a:buFont typeface="Arial"/>
              <a:buChar char="•"/>
            </a:pPr>
            <a:r>
              <a:rPr sz="2200" dirty="0">
                <a:solidFill>
                  <a:srgbClr val="5F5E62"/>
                </a:solidFill>
              </a:rPr>
              <a:t>Sequencing is challenging</a:t>
            </a: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>
                <a:solidFill>
                  <a:srgbClr val="5F5E62"/>
                </a:solidFill>
              </a:rPr>
              <a:t>multiple </a:t>
            </a:r>
            <a:r>
              <a:rPr sz="2200" dirty="0" err="1">
                <a:solidFill>
                  <a:srgbClr val="5F5E62"/>
                </a:solidFill>
              </a:rPr>
              <a:t>quasispecies</a:t>
            </a:r>
            <a:endParaRPr sz="2200" dirty="0">
              <a:solidFill>
                <a:srgbClr val="5F5E62"/>
              </a:solidFill>
            </a:endParaRPr>
          </a:p>
          <a:p>
            <a:pPr marL="914400" lvl="1" indent="-298450" rtl="0">
              <a:lnSpc>
                <a:spcPct val="115000"/>
              </a:lnSpc>
              <a:buClr>
                <a:schemeClr val="dk1"/>
              </a:buClr>
              <a:buSzPct val="50000"/>
              <a:buFont typeface="Courier New"/>
              <a:buChar char="o"/>
            </a:pPr>
            <a:r>
              <a:rPr sz="2200" dirty="0" err="1">
                <a:solidFill>
                  <a:srgbClr val="5F5E62"/>
                </a:solidFill>
              </a:rPr>
              <a:t>qsps</a:t>
            </a:r>
            <a:r>
              <a:rPr sz="2200" dirty="0">
                <a:solidFill>
                  <a:srgbClr val="5F5E62"/>
                </a:solidFill>
              </a:rPr>
              <a:t> sequences are very similar</a:t>
            </a:r>
          </a:p>
          <a:p>
            <a:pPr marL="1371600" lvl="2" indent="-298450" rtl="0">
              <a:lnSpc>
                <a:spcPct val="115000"/>
              </a:lnSpc>
              <a:buClr>
                <a:schemeClr val="dk1"/>
              </a:buClr>
              <a:buSzPct val="73333"/>
              <a:buFont typeface="Wingdings"/>
              <a:buChar char="§"/>
            </a:pPr>
            <a:r>
              <a:rPr sz="1500" dirty="0">
                <a:solidFill>
                  <a:srgbClr val="5F5E62"/>
                </a:solidFill>
              </a:rPr>
              <a:t>different </a:t>
            </a:r>
            <a:r>
              <a:rPr sz="1500" dirty="0" err="1">
                <a:solidFill>
                  <a:srgbClr val="5F5E62"/>
                </a:solidFill>
              </a:rPr>
              <a:t>qsps</a:t>
            </a:r>
            <a:r>
              <a:rPr sz="1500" dirty="0">
                <a:solidFill>
                  <a:srgbClr val="5F5E62"/>
                </a:solidFill>
              </a:rPr>
              <a:t> may be indistinguishable for &gt; 1kb (longer than reads)</a:t>
            </a:r>
          </a:p>
        </p:txBody>
      </p:sp>
      <p:sp>
        <p:nvSpPr>
          <p:cNvPr id="304" name="Shape 304"/>
          <p:cNvSpPr/>
          <p:nvPr/>
        </p:nvSpPr>
        <p:spPr>
          <a:xfrm>
            <a:off x="762000" y="457200"/>
            <a:ext cx="7924799" cy="655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</a:pPr>
            <a:r>
              <a:rPr sz="4400" dirty="0">
                <a:solidFill>
                  <a:schemeClr val="dk1"/>
                </a:solidFill>
              </a:rPr>
              <a:t>Viral </a:t>
            </a:r>
            <a:r>
              <a:rPr sz="4400" dirty="0" err="1">
                <a:solidFill>
                  <a:schemeClr val="dk1"/>
                </a:solidFill>
              </a:rPr>
              <a:t>Quasispecies</a:t>
            </a:r>
            <a:r>
              <a:rPr sz="4400" dirty="0">
                <a:solidFill>
                  <a:schemeClr val="dk1"/>
                </a:solidFill>
              </a:rPr>
              <a:t> and NGS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2335296" y="1447800"/>
            <a:ext cx="6727741" cy="50757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12" name="Shape 312"/>
          <p:cNvSpPr/>
          <p:nvPr/>
        </p:nvSpPr>
        <p:spPr>
          <a:xfrm>
            <a:off x="406400" y="1636216"/>
            <a:ext cx="3251099" cy="41549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/>
          <a:p>
            <a:pPr marL="215900" lvl="0" indent="-215900" rtl="0">
              <a:buClr>
                <a:schemeClr val="dk1"/>
              </a:buClr>
              <a:buSzPct val="76388"/>
              <a:buFont typeface="Arial"/>
              <a:buChar char="•"/>
            </a:pPr>
            <a:r>
              <a:rPr sz="1800" dirty="0" smtClean="0">
                <a:solidFill>
                  <a:schemeClr val="dk1"/>
                </a:solidFill>
              </a:rPr>
              <a:t>Shotgun </a:t>
            </a:r>
            <a:r>
              <a:rPr sz="1800" dirty="0">
                <a:solidFill>
                  <a:schemeClr val="dk1"/>
                </a:solidFill>
              </a:rPr>
              <a:t>reads</a:t>
            </a:r>
          </a:p>
          <a:p>
            <a:pPr marL="431800" lvl="1" indent="-215900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dirty="0">
                <a:solidFill>
                  <a:schemeClr val="dk1"/>
                </a:solidFill>
              </a:rPr>
              <a:t>starting positions</a:t>
            </a:r>
          </a:p>
          <a:p>
            <a:pPr marL="215900" lvl="0" rtl="0">
              <a:buClr>
                <a:schemeClr val="dk1"/>
              </a:buClr>
              <a:buSzPct val="25000"/>
              <a:buFont typeface="Arial"/>
            </a:pPr>
            <a:r>
              <a:rPr sz="1800" dirty="0">
                <a:solidFill>
                  <a:schemeClr val="dk1"/>
                </a:solidFill>
              </a:rPr>
              <a:t>distributed ~uniformly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marL="215900" lvl="0" indent="-215900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dirty="0" err="1">
                <a:solidFill>
                  <a:schemeClr val="dk1"/>
                </a:solidFill>
              </a:rPr>
              <a:t>Amplicon</a:t>
            </a:r>
            <a:r>
              <a:rPr sz="1800" dirty="0">
                <a:solidFill>
                  <a:schemeClr val="dk1"/>
                </a:solidFill>
              </a:rPr>
              <a:t> reads</a:t>
            </a:r>
          </a:p>
          <a:p>
            <a:pPr marL="431800" lvl="1" indent="-215900" rtl="0"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dirty="0">
                <a:solidFill>
                  <a:schemeClr val="dk1"/>
                </a:solidFill>
              </a:rPr>
              <a:t> reads have </a:t>
            </a:r>
          </a:p>
          <a:p>
            <a:pPr marL="215900" lvl="0" rtl="0">
              <a:buClr>
                <a:schemeClr val="dk1"/>
              </a:buClr>
              <a:buSzPct val="25000"/>
              <a:buFont typeface="Arial"/>
            </a:pPr>
            <a:r>
              <a:rPr sz="1800" dirty="0">
                <a:solidFill>
                  <a:schemeClr val="dk1"/>
                </a:solidFill>
              </a:rPr>
              <a:t>predefined start/end positions</a:t>
            </a:r>
          </a:p>
          <a:p>
            <a:pPr marL="215900" lvl="0" rtl="0">
              <a:buClr>
                <a:schemeClr val="dk1"/>
              </a:buClr>
              <a:buSzPct val="25000"/>
              <a:buFont typeface="Arial"/>
            </a:pPr>
            <a:r>
              <a:rPr sz="1800" dirty="0">
                <a:solidFill>
                  <a:schemeClr val="dk1"/>
                </a:solidFill>
              </a:rPr>
              <a:t>covering fixed overlapping</a:t>
            </a:r>
          </a:p>
          <a:p>
            <a:pPr marL="215900" lvl="0" rtl="0">
              <a:buClr>
                <a:schemeClr val="dk1"/>
              </a:buClr>
              <a:buSzPct val="25000"/>
              <a:buFont typeface="Arial"/>
            </a:pPr>
            <a:r>
              <a:rPr sz="1800" dirty="0">
                <a:solidFill>
                  <a:schemeClr val="dk1"/>
                </a:solidFill>
              </a:rPr>
              <a:t>windows</a:t>
            </a:r>
          </a:p>
        </p:txBody>
      </p:sp>
      <p:sp>
        <p:nvSpPr>
          <p:cNvPr id="313" name="Shape 313"/>
          <p:cNvSpPr/>
          <p:nvPr/>
        </p:nvSpPr>
        <p:spPr>
          <a:xfrm>
            <a:off x="838200" y="152400"/>
            <a:ext cx="7924799" cy="65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algn="ctr" rtl="0">
              <a:buClr>
                <a:schemeClr val="dk1"/>
              </a:buClr>
              <a:buSzPct val="25000"/>
              <a:buFont typeface="Arial"/>
            </a:pPr>
            <a:r>
              <a:rPr sz="4400">
                <a:solidFill>
                  <a:schemeClr val="dk1"/>
                </a:solidFill>
              </a:rPr>
              <a:t>Shotgun vs. Amplicon Reads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219200" y="274637"/>
            <a:ext cx="7696199" cy="1477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 Spectrum </a:t>
            </a:r>
            <a:br>
              <a:rPr sz="4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sz="4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Reconstruction (QSR) Problem</a:t>
            </a:r>
          </a:p>
        </p:txBody>
      </p:sp>
      <p:sp>
        <p:nvSpPr>
          <p:cNvPr id="321" name="Shape 321"/>
          <p:cNvSpPr>
            <a:spLocks noGrp="1"/>
          </p:cNvSpPr>
          <p:nvPr>
            <p:ph idx="1"/>
          </p:nvPr>
        </p:nvSpPr>
        <p:spPr>
          <a:xfrm>
            <a:off x="2057400" y="1981200"/>
            <a:ext cx="67818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1" i="0" u="none" strike="noStrike" cap="none" baseline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Given</a:t>
            </a: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  <a:p>
            <a:pPr marL="708660" marR="0" lvl="1" indent="-353060" algn="l" rtl="0">
              <a:spcBef>
                <a:spcPts val="30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Shotgun/amplicon pyrosequencing reads from a quasispecies population of unknown size and distribution</a:t>
            </a:r>
          </a:p>
          <a:p>
            <a:endParaRPr/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1190"/>
              <a:buFont typeface="Arial"/>
              <a:buChar char="•"/>
            </a:pPr>
            <a:r>
              <a:rPr sz="2800" b="1" i="0" u="none" strike="noStrike" cap="none" baseline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Reconstruct</a:t>
            </a: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the </a:t>
            </a:r>
            <a:r>
              <a:rPr sz="2800" b="0" i="1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 spectrum</a:t>
            </a: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</a:t>
            </a:r>
          </a:p>
          <a:p>
            <a:pPr marL="742950" marR="0" lvl="2" indent="-349250" algn="l" rtl="0">
              <a:spcBef>
                <a:spcPts val="300"/>
              </a:spcBef>
              <a:buClr>
                <a:schemeClr val="dk1"/>
              </a:buClr>
              <a:buSzPct val="59523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Sequences</a:t>
            </a:r>
          </a:p>
          <a:p>
            <a:pPr marL="742950" marR="0" lvl="2" indent="-349250" algn="l" rtl="0">
              <a:spcBef>
                <a:spcPts val="560"/>
              </a:spcBef>
              <a:buClr>
                <a:schemeClr val="dk1"/>
              </a:buClr>
              <a:buSzPct val="59523"/>
              <a:buFont typeface="Arial"/>
              <a:buChar char="•"/>
            </a:pPr>
            <a:r>
              <a:rPr sz="28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Frequencies</a:t>
            </a:r>
          </a:p>
          <a:p>
            <a:endParaRPr/>
          </a:p>
          <a:p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52400" y="2057400"/>
            <a:ext cx="2285999" cy="3667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000" b="0" i="0" u="none" strike="noStrike" cap="none" baseline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Prior Work</a:t>
            </a:r>
          </a:p>
        </p:txBody>
      </p:sp>
      <p:sp>
        <p:nvSpPr>
          <p:cNvPr id="328" name="Shape 328"/>
          <p:cNvSpPr>
            <a:spLocks noGrp="1"/>
          </p:cNvSpPr>
          <p:nvPr>
            <p:ph idx="1"/>
          </p:nvPr>
        </p:nvSpPr>
        <p:spPr>
          <a:xfrm>
            <a:off x="457200" y="1143000"/>
            <a:ext cx="8269288" cy="4989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1" indent="-34290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Eriksson et al 2008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maximum parsimony using Dilworth’s theorem, clustering, EM</a:t>
            </a:r>
          </a:p>
          <a:p>
            <a:pPr marL="342900" marR="0" lvl="1" indent="-34290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Westbrooks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et al. 2008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min-cost network flow</a:t>
            </a:r>
          </a:p>
          <a:p>
            <a:pPr marL="342900" marR="0" lvl="1" indent="-34290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Zagordi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et al 2010-11 (</a:t>
            </a: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ShoRAH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probabilistic clustering based on a </a:t>
            </a:r>
            <a:r>
              <a:rPr sz="24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Dirichlet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process mixture</a:t>
            </a:r>
          </a:p>
          <a:p>
            <a:pPr marL="342900" marR="0" lvl="1" indent="-34290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Prosperi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et al 2011 (</a:t>
            </a: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based)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based on measure of population diversity</a:t>
            </a:r>
          </a:p>
          <a:p>
            <a:pPr marL="342900" marR="0" lvl="1" indent="-34290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Huang et al 2011 (</a:t>
            </a:r>
            <a:r>
              <a:rPr sz="2400" b="1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QColors</a:t>
            </a:r>
            <a:r>
              <a:rPr sz="2400" b="1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7638"/>
              <a:buFont typeface="Arial"/>
              <a:buChar char="•"/>
            </a:pP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Parsimonious reconstruction of </a:t>
            </a:r>
            <a:r>
              <a:rPr sz="24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</a:t>
            </a:r>
            <a:r>
              <a:rPr sz="2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subsequences using constraint programming within regions with sufficient variability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</a:pPr>
            <a:r>
              <a:rPr sz="44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Outline</a:t>
            </a:r>
          </a:p>
        </p:txBody>
      </p:sp>
      <p:sp>
        <p:nvSpPr>
          <p:cNvPr id="334" name="Shape 334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2215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Background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1" i="0" u="none" strike="noStrike" cap="none" baseline="0" dirty="0" err="1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Quasispecies</a:t>
            </a:r>
            <a:r>
              <a:rPr sz="32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spectrum reconstruction from </a:t>
            </a:r>
            <a:r>
              <a:rPr sz="3200" b="1" i="0" u="none" strike="noStrike" cap="none" baseline="0" dirty="0" err="1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amplicon</a:t>
            </a:r>
            <a:r>
              <a:rPr sz="3200" b="1" i="0" u="none" strike="noStrike" cap="none" baseline="0" dirty="0">
                <a:solidFill>
                  <a:srgbClr val="FF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NGS reads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sz="32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Ongoing and future work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Custom 432">
      <a:dk1>
        <a:srgbClr val="CA0001"/>
      </a:dk1>
      <a:lt1>
        <a:srgbClr val="ECE47C"/>
      </a:lt1>
      <a:dk2>
        <a:srgbClr val="000000"/>
      </a:dk2>
      <a:lt2>
        <a:srgbClr val="FFFFFF"/>
      </a:lt2>
      <a:accent1>
        <a:srgbClr val="E26F01"/>
      </a:accent1>
      <a:accent2>
        <a:srgbClr val="723C75"/>
      </a:accent2>
      <a:accent3>
        <a:srgbClr val="69B19F"/>
      </a:accent3>
      <a:accent4>
        <a:srgbClr val="BC5828"/>
      </a:accent4>
      <a:accent5>
        <a:srgbClr val="800000"/>
      </a:accent5>
      <a:accent6>
        <a:srgbClr val="333333"/>
      </a:accent6>
      <a:hlink>
        <a:srgbClr val="ECE47C"/>
      </a:hlink>
      <a:folHlink>
        <a:srgbClr val="FF5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1182</Words>
  <Application>Microsoft Office PowerPoint</Application>
  <PresentationFormat>On-screen Show (4:3)</PresentationFormat>
  <Paragraphs>423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/>
      <vt:lpstr/>
      <vt:lpstr/>
      <vt:lpstr/>
      <vt:lpstr/>
      <vt:lpstr>Urban</vt:lpstr>
      <vt:lpstr>A Maximum Likelihood Method for Quasispecies Reconstruction</vt:lpstr>
      <vt:lpstr>Outline</vt:lpstr>
      <vt:lpstr>Slide 3</vt:lpstr>
      <vt:lpstr>Slide 4</vt:lpstr>
      <vt:lpstr>Slide 5</vt:lpstr>
      <vt:lpstr>Slide 6</vt:lpstr>
      <vt:lpstr>Quasispecies Spectrum  Reconstruction (QSR) Problem</vt:lpstr>
      <vt:lpstr>Prior Work</vt:lpstr>
      <vt:lpstr>Outline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Outline</vt:lpstr>
      <vt:lpstr>Ongoing and Future Work 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Maximum Likelihood Method for Quasispecies Reconstruction</dc:title>
  <dc:creator>Serghei</dc:creator>
  <cp:lastModifiedBy>Serghei</cp:lastModifiedBy>
  <cp:revision>4</cp:revision>
  <dcterms:modified xsi:type="dcterms:W3CDTF">2012-02-24T23:17:47Z</dcterms:modified>
</cp:coreProperties>
</file>