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5" r:id="rId1"/>
  </p:sldMasterIdLst>
  <p:notesMasterIdLst>
    <p:notesMasterId r:id="rId76"/>
  </p:notesMasterIdLst>
  <p:handoutMasterIdLst>
    <p:handoutMasterId r:id="rId77"/>
  </p:handoutMasterIdLst>
  <p:sldIdLst>
    <p:sldId id="433" r:id="rId2"/>
    <p:sldId id="878" r:id="rId3"/>
    <p:sldId id="743" r:id="rId4"/>
    <p:sldId id="782" r:id="rId5"/>
    <p:sldId id="810" r:id="rId6"/>
    <p:sldId id="866" r:id="rId7"/>
    <p:sldId id="867" r:id="rId8"/>
    <p:sldId id="751" r:id="rId9"/>
    <p:sldId id="823" r:id="rId10"/>
    <p:sldId id="868" r:id="rId11"/>
    <p:sldId id="869" r:id="rId12"/>
    <p:sldId id="881" r:id="rId13"/>
    <p:sldId id="877" r:id="rId14"/>
    <p:sldId id="790" r:id="rId15"/>
    <p:sldId id="791" r:id="rId16"/>
    <p:sldId id="792" r:id="rId17"/>
    <p:sldId id="870" r:id="rId18"/>
    <p:sldId id="794" r:id="rId19"/>
    <p:sldId id="795" r:id="rId20"/>
    <p:sldId id="796" r:id="rId21"/>
    <p:sldId id="797" r:id="rId22"/>
    <p:sldId id="798" r:id="rId23"/>
    <p:sldId id="799" r:id="rId24"/>
    <p:sldId id="871" r:id="rId25"/>
    <p:sldId id="872" r:id="rId26"/>
    <p:sldId id="873" r:id="rId27"/>
    <p:sldId id="874" r:id="rId28"/>
    <p:sldId id="875" r:id="rId29"/>
    <p:sldId id="876" r:id="rId30"/>
    <p:sldId id="880" r:id="rId31"/>
    <p:sldId id="825" r:id="rId32"/>
    <p:sldId id="883" r:id="rId33"/>
    <p:sldId id="828" r:id="rId34"/>
    <p:sldId id="829" r:id="rId35"/>
    <p:sldId id="857" r:id="rId36"/>
    <p:sldId id="858" r:id="rId37"/>
    <p:sldId id="859" r:id="rId38"/>
    <p:sldId id="882" r:id="rId39"/>
    <p:sldId id="884" r:id="rId40"/>
    <p:sldId id="887" r:id="rId41"/>
    <p:sldId id="831" r:id="rId42"/>
    <p:sldId id="832" r:id="rId43"/>
    <p:sldId id="833" r:id="rId44"/>
    <p:sldId id="834" r:id="rId45"/>
    <p:sldId id="835" r:id="rId46"/>
    <p:sldId id="836" r:id="rId47"/>
    <p:sldId id="837" r:id="rId48"/>
    <p:sldId id="838" r:id="rId49"/>
    <p:sldId id="839" r:id="rId50"/>
    <p:sldId id="840" r:id="rId51"/>
    <p:sldId id="844" r:id="rId52"/>
    <p:sldId id="845" r:id="rId53"/>
    <p:sldId id="849" r:id="rId54"/>
    <p:sldId id="850" r:id="rId55"/>
    <p:sldId id="854" r:id="rId56"/>
    <p:sldId id="855" r:id="rId57"/>
    <p:sldId id="856" r:id="rId58"/>
    <p:sldId id="818" r:id="rId59"/>
    <p:sldId id="819" r:id="rId60"/>
    <p:sldId id="820" r:id="rId61"/>
    <p:sldId id="821" r:id="rId62"/>
    <p:sldId id="865" r:id="rId63"/>
    <p:sldId id="879" r:id="rId64"/>
    <p:sldId id="783" r:id="rId65"/>
    <p:sldId id="785" r:id="rId66"/>
    <p:sldId id="787" r:id="rId67"/>
    <p:sldId id="793" r:id="rId68"/>
    <p:sldId id="801" r:id="rId69"/>
    <p:sldId id="804" r:id="rId70"/>
    <p:sldId id="805" r:id="rId71"/>
    <p:sldId id="732" r:id="rId72"/>
    <p:sldId id="807" r:id="rId73"/>
    <p:sldId id="808" r:id="rId74"/>
    <p:sldId id="809" r:id="rId75"/>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008000"/>
    <a:srgbClr val="99FF66"/>
    <a:srgbClr val="FFCC99"/>
    <a:srgbClr val="FFFF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392" autoAdjust="0"/>
  </p:normalViewPr>
  <p:slideViewPr>
    <p:cSldViewPr>
      <p:cViewPr varScale="1">
        <p:scale>
          <a:sx n="84" d="100"/>
          <a:sy n="84" d="100"/>
        </p:scale>
        <p:origin x="-518" y="-67"/>
      </p:cViewPr>
      <p:guideLst>
        <p:guide orient="horz" pos="2208"/>
        <p:guide pos="2880"/>
      </p:guideLst>
    </p:cSldViewPr>
  </p:slideViewPr>
  <p:outlineViewPr>
    <p:cViewPr>
      <p:scale>
        <a:sx n="33" d="100"/>
        <a:sy n="33" d="100"/>
      </p:scale>
      <p:origin x="0" y="13980"/>
    </p:cViewPr>
  </p:outlineViewPr>
  <p:notesTextViewPr>
    <p:cViewPr>
      <p:scale>
        <a:sx n="125" d="100"/>
        <a:sy n="125" d="100"/>
      </p:scale>
      <p:origin x="0" y="0"/>
    </p:cViewPr>
  </p:notesTextViewPr>
  <p:sorterViewPr>
    <p:cViewPr>
      <p:scale>
        <a:sx n="40" d="100"/>
        <a:sy n="40" d="100"/>
      </p:scale>
      <p:origin x="0" y="0"/>
    </p:cViewPr>
  </p:sorterViewPr>
  <p:notesViewPr>
    <p:cSldViewPr>
      <p:cViewPr varScale="1">
        <p:scale>
          <a:sx n="74" d="100"/>
          <a:sy n="74" d="100"/>
        </p:scale>
        <p:origin x="-2846" y="-8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on\Application%20Data\SSH\temp\IonSampleVaccineRL2_FaastBaseCoverag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89071286583834E-2"/>
          <c:y val="5.3155635950911724E-2"/>
          <c:w val="0.86357542762985229"/>
          <c:h val="0.73490086543236155"/>
        </c:manualLayout>
      </c:layout>
      <c:scatterChart>
        <c:scatterStyle val="smoothMarker"/>
        <c:ser>
          <c:idx val="1"/>
          <c:order val="1"/>
          <c:tx>
            <c:v>M41 Vaccine</c:v>
          </c:tx>
          <c:xVal>
            <c:numRef>
              <c:f>IonSampleVaccineRL2_FaastBaseCo!$A$1:$A$1854</c:f>
              <c:numCache>
                <c:formatCode>General</c:formatCode>
                <c:ptCount val="18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numCache>
            </c:numRef>
          </c:xVal>
          <c:yVal>
            <c:numRef>
              <c:f>IonSampleVaccineRL2_FaastBaseCo!$B$1:$B$1854</c:f>
              <c:numCache>
                <c:formatCode>General</c:formatCode>
                <c:ptCount val="1854"/>
                <c:pt idx="0">
                  <c:v>16783</c:v>
                </c:pt>
                <c:pt idx="1">
                  <c:v>16997</c:v>
                </c:pt>
                <c:pt idx="2">
                  <c:v>17113</c:v>
                </c:pt>
                <c:pt idx="3">
                  <c:v>17183</c:v>
                </c:pt>
                <c:pt idx="4">
                  <c:v>17267</c:v>
                </c:pt>
                <c:pt idx="5">
                  <c:v>17398</c:v>
                </c:pt>
                <c:pt idx="6">
                  <c:v>17587</c:v>
                </c:pt>
                <c:pt idx="7">
                  <c:v>17739</c:v>
                </c:pt>
                <c:pt idx="8">
                  <c:v>17874</c:v>
                </c:pt>
                <c:pt idx="9">
                  <c:v>17916</c:v>
                </c:pt>
                <c:pt idx="10">
                  <c:v>17960</c:v>
                </c:pt>
                <c:pt idx="11">
                  <c:v>17993</c:v>
                </c:pt>
                <c:pt idx="12">
                  <c:v>18015</c:v>
                </c:pt>
                <c:pt idx="13">
                  <c:v>18051</c:v>
                </c:pt>
                <c:pt idx="14">
                  <c:v>18085</c:v>
                </c:pt>
                <c:pt idx="15">
                  <c:v>18086</c:v>
                </c:pt>
                <c:pt idx="16">
                  <c:v>18098</c:v>
                </c:pt>
                <c:pt idx="17">
                  <c:v>18107</c:v>
                </c:pt>
                <c:pt idx="18">
                  <c:v>18109</c:v>
                </c:pt>
                <c:pt idx="19">
                  <c:v>18110</c:v>
                </c:pt>
                <c:pt idx="20">
                  <c:v>18122</c:v>
                </c:pt>
                <c:pt idx="21">
                  <c:v>18123</c:v>
                </c:pt>
                <c:pt idx="22">
                  <c:v>18129</c:v>
                </c:pt>
                <c:pt idx="23">
                  <c:v>18195</c:v>
                </c:pt>
                <c:pt idx="24">
                  <c:v>18196</c:v>
                </c:pt>
                <c:pt idx="25">
                  <c:v>18244</c:v>
                </c:pt>
                <c:pt idx="26">
                  <c:v>18246</c:v>
                </c:pt>
                <c:pt idx="27">
                  <c:v>18248</c:v>
                </c:pt>
                <c:pt idx="28">
                  <c:v>18323</c:v>
                </c:pt>
                <c:pt idx="29">
                  <c:v>18374</c:v>
                </c:pt>
                <c:pt idx="30">
                  <c:v>18380</c:v>
                </c:pt>
                <c:pt idx="31">
                  <c:v>18384</c:v>
                </c:pt>
                <c:pt idx="32">
                  <c:v>18385</c:v>
                </c:pt>
                <c:pt idx="33">
                  <c:v>18429</c:v>
                </c:pt>
                <c:pt idx="34">
                  <c:v>18438</c:v>
                </c:pt>
                <c:pt idx="35">
                  <c:v>18577</c:v>
                </c:pt>
                <c:pt idx="36">
                  <c:v>18597</c:v>
                </c:pt>
                <c:pt idx="37">
                  <c:v>18612</c:v>
                </c:pt>
                <c:pt idx="38">
                  <c:v>18665</c:v>
                </c:pt>
                <c:pt idx="39">
                  <c:v>18681</c:v>
                </c:pt>
                <c:pt idx="40">
                  <c:v>18695</c:v>
                </c:pt>
                <c:pt idx="41">
                  <c:v>18695</c:v>
                </c:pt>
                <c:pt idx="42">
                  <c:v>18694</c:v>
                </c:pt>
                <c:pt idx="43">
                  <c:v>18843</c:v>
                </c:pt>
                <c:pt idx="44">
                  <c:v>18882</c:v>
                </c:pt>
                <c:pt idx="45">
                  <c:v>18920</c:v>
                </c:pt>
                <c:pt idx="46">
                  <c:v>19090</c:v>
                </c:pt>
                <c:pt idx="47">
                  <c:v>19134</c:v>
                </c:pt>
                <c:pt idx="48">
                  <c:v>19232</c:v>
                </c:pt>
                <c:pt idx="49">
                  <c:v>19239</c:v>
                </c:pt>
                <c:pt idx="50">
                  <c:v>19251</c:v>
                </c:pt>
                <c:pt idx="51">
                  <c:v>19252</c:v>
                </c:pt>
                <c:pt idx="52">
                  <c:v>19382</c:v>
                </c:pt>
                <c:pt idx="53">
                  <c:v>19425</c:v>
                </c:pt>
                <c:pt idx="54">
                  <c:v>19426</c:v>
                </c:pt>
                <c:pt idx="55">
                  <c:v>19450</c:v>
                </c:pt>
                <c:pt idx="56">
                  <c:v>19489</c:v>
                </c:pt>
                <c:pt idx="57">
                  <c:v>19494</c:v>
                </c:pt>
                <c:pt idx="58">
                  <c:v>19494</c:v>
                </c:pt>
                <c:pt idx="59">
                  <c:v>19678</c:v>
                </c:pt>
                <c:pt idx="60">
                  <c:v>19682</c:v>
                </c:pt>
                <c:pt idx="61">
                  <c:v>19760</c:v>
                </c:pt>
                <c:pt idx="62">
                  <c:v>19779</c:v>
                </c:pt>
                <c:pt idx="63">
                  <c:v>19780</c:v>
                </c:pt>
                <c:pt idx="64">
                  <c:v>20000</c:v>
                </c:pt>
                <c:pt idx="65">
                  <c:v>20023</c:v>
                </c:pt>
                <c:pt idx="66">
                  <c:v>20264</c:v>
                </c:pt>
                <c:pt idx="67">
                  <c:v>20266</c:v>
                </c:pt>
                <c:pt idx="68">
                  <c:v>20372</c:v>
                </c:pt>
                <c:pt idx="69">
                  <c:v>20372</c:v>
                </c:pt>
                <c:pt idx="70">
                  <c:v>20443</c:v>
                </c:pt>
                <c:pt idx="71">
                  <c:v>20467</c:v>
                </c:pt>
                <c:pt idx="72">
                  <c:v>20733</c:v>
                </c:pt>
                <c:pt idx="73">
                  <c:v>20759</c:v>
                </c:pt>
                <c:pt idx="74">
                  <c:v>20777</c:v>
                </c:pt>
                <c:pt idx="75">
                  <c:v>20779</c:v>
                </c:pt>
                <c:pt idx="76">
                  <c:v>20807</c:v>
                </c:pt>
                <c:pt idx="77">
                  <c:v>20805</c:v>
                </c:pt>
                <c:pt idx="78">
                  <c:v>20806</c:v>
                </c:pt>
                <c:pt idx="79">
                  <c:v>20863</c:v>
                </c:pt>
                <c:pt idx="80">
                  <c:v>20874</c:v>
                </c:pt>
                <c:pt idx="81">
                  <c:v>20881</c:v>
                </c:pt>
                <c:pt idx="82">
                  <c:v>20971</c:v>
                </c:pt>
                <c:pt idx="83">
                  <c:v>20974</c:v>
                </c:pt>
                <c:pt idx="84">
                  <c:v>20968</c:v>
                </c:pt>
                <c:pt idx="85">
                  <c:v>20961</c:v>
                </c:pt>
                <c:pt idx="86">
                  <c:v>21129</c:v>
                </c:pt>
                <c:pt idx="87">
                  <c:v>21140</c:v>
                </c:pt>
                <c:pt idx="88">
                  <c:v>21146</c:v>
                </c:pt>
                <c:pt idx="89">
                  <c:v>21154</c:v>
                </c:pt>
                <c:pt idx="90">
                  <c:v>21224</c:v>
                </c:pt>
                <c:pt idx="91">
                  <c:v>21268</c:v>
                </c:pt>
                <c:pt idx="92">
                  <c:v>21316</c:v>
                </c:pt>
                <c:pt idx="93">
                  <c:v>21357</c:v>
                </c:pt>
                <c:pt idx="94">
                  <c:v>21388</c:v>
                </c:pt>
                <c:pt idx="95">
                  <c:v>21437</c:v>
                </c:pt>
                <c:pt idx="96">
                  <c:v>21443</c:v>
                </c:pt>
                <c:pt idx="97">
                  <c:v>21446</c:v>
                </c:pt>
                <c:pt idx="98">
                  <c:v>21496</c:v>
                </c:pt>
                <c:pt idx="99">
                  <c:v>21496</c:v>
                </c:pt>
                <c:pt idx="100">
                  <c:v>21508</c:v>
                </c:pt>
                <c:pt idx="101">
                  <c:v>21522</c:v>
                </c:pt>
                <c:pt idx="102">
                  <c:v>21524</c:v>
                </c:pt>
                <c:pt idx="103">
                  <c:v>21541</c:v>
                </c:pt>
                <c:pt idx="104">
                  <c:v>21809</c:v>
                </c:pt>
                <c:pt idx="105">
                  <c:v>21812</c:v>
                </c:pt>
                <c:pt idx="106">
                  <c:v>21815</c:v>
                </c:pt>
                <c:pt idx="107">
                  <c:v>21850</c:v>
                </c:pt>
                <c:pt idx="108">
                  <c:v>21875</c:v>
                </c:pt>
                <c:pt idx="109">
                  <c:v>21901</c:v>
                </c:pt>
                <c:pt idx="110">
                  <c:v>21909</c:v>
                </c:pt>
                <c:pt idx="111">
                  <c:v>21909</c:v>
                </c:pt>
                <c:pt idx="112">
                  <c:v>21909</c:v>
                </c:pt>
                <c:pt idx="113">
                  <c:v>22125</c:v>
                </c:pt>
                <c:pt idx="114">
                  <c:v>22183</c:v>
                </c:pt>
                <c:pt idx="115">
                  <c:v>22188</c:v>
                </c:pt>
                <c:pt idx="116">
                  <c:v>22235</c:v>
                </c:pt>
                <c:pt idx="117">
                  <c:v>22264</c:v>
                </c:pt>
                <c:pt idx="118">
                  <c:v>22268</c:v>
                </c:pt>
                <c:pt idx="119">
                  <c:v>22372</c:v>
                </c:pt>
                <c:pt idx="120">
                  <c:v>23242</c:v>
                </c:pt>
                <c:pt idx="121">
                  <c:v>23298</c:v>
                </c:pt>
                <c:pt idx="122">
                  <c:v>23437</c:v>
                </c:pt>
                <c:pt idx="123">
                  <c:v>23490</c:v>
                </c:pt>
                <c:pt idx="124">
                  <c:v>23528</c:v>
                </c:pt>
                <c:pt idx="125">
                  <c:v>23538</c:v>
                </c:pt>
                <c:pt idx="126">
                  <c:v>23537</c:v>
                </c:pt>
                <c:pt idx="127">
                  <c:v>23537</c:v>
                </c:pt>
                <c:pt idx="128">
                  <c:v>23967</c:v>
                </c:pt>
                <c:pt idx="129">
                  <c:v>24009</c:v>
                </c:pt>
                <c:pt idx="130">
                  <c:v>24147</c:v>
                </c:pt>
                <c:pt idx="131">
                  <c:v>24164</c:v>
                </c:pt>
                <c:pt idx="132">
                  <c:v>24160</c:v>
                </c:pt>
                <c:pt idx="133">
                  <c:v>24146</c:v>
                </c:pt>
                <c:pt idx="134">
                  <c:v>24546</c:v>
                </c:pt>
                <c:pt idx="135">
                  <c:v>24567</c:v>
                </c:pt>
                <c:pt idx="136">
                  <c:v>24590</c:v>
                </c:pt>
                <c:pt idx="137">
                  <c:v>24635</c:v>
                </c:pt>
                <c:pt idx="138">
                  <c:v>24667</c:v>
                </c:pt>
                <c:pt idx="139">
                  <c:v>24704</c:v>
                </c:pt>
                <c:pt idx="140">
                  <c:v>24717</c:v>
                </c:pt>
                <c:pt idx="141">
                  <c:v>24741</c:v>
                </c:pt>
                <c:pt idx="142">
                  <c:v>24767</c:v>
                </c:pt>
                <c:pt idx="143">
                  <c:v>24773</c:v>
                </c:pt>
                <c:pt idx="144">
                  <c:v>24815</c:v>
                </c:pt>
                <c:pt idx="145">
                  <c:v>25259</c:v>
                </c:pt>
                <c:pt idx="146">
                  <c:v>25352</c:v>
                </c:pt>
                <c:pt idx="147">
                  <c:v>25343</c:v>
                </c:pt>
                <c:pt idx="148">
                  <c:v>25332</c:v>
                </c:pt>
                <c:pt idx="149">
                  <c:v>25541</c:v>
                </c:pt>
                <c:pt idx="150">
                  <c:v>25543</c:v>
                </c:pt>
                <c:pt idx="151">
                  <c:v>25541</c:v>
                </c:pt>
                <c:pt idx="152">
                  <c:v>25851</c:v>
                </c:pt>
                <c:pt idx="153">
                  <c:v>25859</c:v>
                </c:pt>
                <c:pt idx="154">
                  <c:v>26021</c:v>
                </c:pt>
                <c:pt idx="155">
                  <c:v>26062</c:v>
                </c:pt>
                <c:pt idx="156">
                  <c:v>26141</c:v>
                </c:pt>
                <c:pt idx="157">
                  <c:v>26375</c:v>
                </c:pt>
                <c:pt idx="158">
                  <c:v>26414</c:v>
                </c:pt>
                <c:pt idx="159">
                  <c:v>26566</c:v>
                </c:pt>
                <c:pt idx="160">
                  <c:v>26603</c:v>
                </c:pt>
                <c:pt idx="161">
                  <c:v>26613</c:v>
                </c:pt>
                <c:pt idx="162">
                  <c:v>26652</c:v>
                </c:pt>
                <c:pt idx="163">
                  <c:v>26660</c:v>
                </c:pt>
                <c:pt idx="164">
                  <c:v>26660</c:v>
                </c:pt>
                <c:pt idx="165">
                  <c:v>26665</c:v>
                </c:pt>
                <c:pt idx="166">
                  <c:v>26777</c:v>
                </c:pt>
                <c:pt idx="167">
                  <c:v>26794</c:v>
                </c:pt>
                <c:pt idx="168">
                  <c:v>26797</c:v>
                </c:pt>
                <c:pt idx="169">
                  <c:v>26853</c:v>
                </c:pt>
                <c:pt idx="170">
                  <c:v>26857</c:v>
                </c:pt>
                <c:pt idx="171">
                  <c:v>26863</c:v>
                </c:pt>
                <c:pt idx="172">
                  <c:v>26861</c:v>
                </c:pt>
                <c:pt idx="173">
                  <c:v>26849</c:v>
                </c:pt>
                <c:pt idx="174">
                  <c:v>26900</c:v>
                </c:pt>
                <c:pt idx="175">
                  <c:v>26906</c:v>
                </c:pt>
                <c:pt idx="176">
                  <c:v>26909</c:v>
                </c:pt>
                <c:pt idx="177">
                  <c:v>26915</c:v>
                </c:pt>
                <c:pt idx="178">
                  <c:v>26906</c:v>
                </c:pt>
                <c:pt idx="179">
                  <c:v>26919</c:v>
                </c:pt>
                <c:pt idx="180">
                  <c:v>26919</c:v>
                </c:pt>
                <c:pt idx="181">
                  <c:v>26913</c:v>
                </c:pt>
                <c:pt idx="182">
                  <c:v>26849</c:v>
                </c:pt>
                <c:pt idx="183">
                  <c:v>26872</c:v>
                </c:pt>
                <c:pt idx="184">
                  <c:v>26885</c:v>
                </c:pt>
                <c:pt idx="185">
                  <c:v>26886</c:v>
                </c:pt>
                <c:pt idx="186">
                  <c:v>26887</c:v>
                </c:pt>
                <c:pt idx="187">
                  <c:v>26923</c:v>
                </c:pt>
                <c:pt idx="188">
                  <c:v>26920</c:v>
                </c:pt>
                <c:pt idx="189">
                  <c:v>26912</c:v>
                </c:pt>
                <c:pt idx="190">
                  <c:v>26902</c:v>
                </c:pt>
                <c:pt idx="191">
                  <c:v>26903</c:v>
                </c:pt>
                <c:pt idx="192">
                  <c:v>26893</c:v>
                </c:pt>
                <c:pt idx="193">
                  <c:v>26893</c:v>
                </c:pt>
                <c:pt idx="194">
                  <c:v>26844</c:v>
                </c:pt>
                <c:pt idx="195">
                  <c:v>26868</c:v>
                </c:pt>
                <c:pt idx="196">
                  <c:v>26879</c:v>
                </c:pt>
                <c:pt idx="197">
                  <c:v>26888</c:v>
                </c:pt>
                <c:pt idx="198">
                  <c:v>26881</c:v>
                </c:pt>
                <c:pt idx="199">
                  <c:v>26882</c:v>
                </c:pt>
                <c:pt idx="200">
                  <c:v>26871</c:v>
                </c:pt>
                <c:pt idx="201">
                  <c:v>26855</c:v>
                </c:pt>
                <c:pt idx="202">
                  <c:v>26860</c:v>
                </c:pt>
                <c:pt idx="203">
                  <c:v>26860</c:v>
                </c:pt>
                <c:pt idx="204">
                  <c:v>26858</c:v>
                </c:pt>
                <c:pt idx="205">
                  <c:v>26858</c:v>
                </c:pt>
                <c:pt idx="206">
                  <c:v>26836</c:v>
                </c:pt>
                <c:pt idx="207">
                  <c:v>26830</c:v>
                </c:pt>
                <c:pt idx="208">
                  <c:v>26818</c:v>
                </c:pt>
                <c:pt idx="209">
                  <c:v>26811</c:v>
                </c:pt>
                <c:pt idx="210">
                  <c:v>26816</c:v>
                </c:pt>
                <c:pt idx="211">
                  <c:v>26786</c:v>
                </c:pt>
                <c:pt idx="212">
                  <c:v>26783</c:v>
                </c:pt>
                <c:pt idx="213">
                  <c:v>26795</c:v>
                </c:pt>
                <c:pt idx="214">
                  <c:v>26797</c:v>
                </c:pt>
                <c:pt idx="215">
                  <c:v>26788</c:v>
                </c:pt>
                <c:pt idx="216">
                  <c:v>26795</c:v>
                </c:pt>
                <c:pt idx="217">
                  <c:v>26794</c:v>
                </c:pt>
                <c:pt idx="218">
                  <c:v>26819</c:v>
                </c:pt>
                <c:pt idx="219">
                  <c:v>26825</c:v>
                </c:pt>
                <c:pt idx="220">
                  <c:v>26816</c:v>
                </c:pt>
                <c:pt idx="221">
                  <c:v>26769</c:v>
                </c:pt>
                <c:pt idx="222">
                  <c:v>26947</c:v>
                </c:pt>
                <c:pt idx="223">
                  <c:v>26971</c:v>
                </c:pt>
                <c:pt idx="224">
                  <c:v>26977</c:v>
                </c:pt>
                <c:pt idx="225">
                  <c:v>26986</c:v>
                </c:pt>
                <c:pt idx="226">
                  <c:v>26986</c:v>
                </c:pt>
                <c:pt idx="227">
                  <c:v>27022</c:v>
                </c:pt>
                <c:pt idx="228">
                  <c:v>26980</c:v>
                </c:pt>
                <c:pt idx="229">
                  <c:v>27111</c:v>
                </c:pt>
                <c:pt idx="230">
                  <c:v>27323</c:v>
                </c:pt>
                <c:pt idx="231">
                  <c:v>27329</c:v>
                </c:pt>
                <c:pt idx="232">
                  <c:v>27414</c:v>
                </c:pt>
                <c:pt idx="233">
                  <c:v>27427</c:v>
                </c:pt>
                <c:pt idx="234">
                  <c:v>27471</c:v>
                </c:pt>
                <c:pt idx="235">
                  <c:v>27847</c:v>
                </c:pt>
                <c:pt idx="236">
                  <c:v>27853</c:v>
                </c:pt>
                <c:pt idx="237">
                  <c:v>27854</c:v>
                </c:pt>
                <c:pt idx="238">
                  <c:v>27879</c:v>
                </c:pt>
                <c:pt idx="239">
                  <c:v>27896</c:v>
                </c:pt>
                <c:pt idx="240">
                  <c:v>27904</c:v>
                </c:pt>
                <c:pt idx="241">
                  <c:v>27909</c:v>
                </c:pt>
                <c:pt idx="242">
                  <c:v>27908</c:v>
                </c:pt>
                <c:pt idx="243">
                  <c:v>27940</c:v>
                </c:pt>
                <c:pt idx="244">
                  <c:v>27945</c:v>
                </c:pt>
                <c:pt idx="245">
                  <c:v>28004</c:v>
                </c:pt>
                <c:pt idx="246">
                  <c:v>28028</c:v>
                </c:pt>
                <c:pt idx="247">
                  <c:v>28047</c:v>
                </c:pt>
                <c:pt idx="248">
                  <c:v>28083</c:v>
                </c:pt>
                <c:pt idx="249">
                  <c:v>28086</c:v>
                </c:pt>
                <c:pt idx="250">
                  <c:v>28348</c:v>
                </c:pt>
                <c:pt idx="251">
                  <c:v>28341</c:v>
                </c:pt>
                <c:pt idx="252">
                  <c:v>28400</c:v>
                </c:pt>
                <c:pt idx="253">
                  <c:v>28405</c:v>
                </c:pt>
                <c:pt idx="254">
                  <c:v>28617</c:v>
                </c:pt>
                <c:pt idx="255">
                  <c:v>28630</c:v>
                </c:pt>
                <c:pt idx="256">
                  <c:v>28651</c:v>
                </c:pt>
                <c:pt idx="257">
                  <c:v>28656</c:v>
                </c:pt>
                <c:pt idx="258">
                  <c:v>28695</c:v>
                </c:pt>
                <c:pt idx="259">
                  <c:v>28815</c:v>
                </c:pt>
                <c:pt idx="260">
                  <c:v>28821</c:v>
                </c:pt>
                <c:pt idx="261">
                  <c:v>28811</c:v>
                </c:pt>
                <c:pt idx="262">
                  <c:v>28825</c:v>
                </c:pt>
                <c:pt idx="263">
                  <c:v>28972</c:v>
                </c:pt>
                <c:pt idx="264">
                  <c:v>28970</c:v>
                </c:pt>
                <c:pt idx="265">
                  <c:v>28973</c:v>
                </c:pt>
                <c:pt idx="266">
                  <c:v>29012</c:v>
                </c:pt>
                <c:pt idx="267">
                  <c:v>29137</c:v>
                </c:pt>
                <c:pt idx="268">
                  <c:v>29170</c:v>
                </c:pt>
                <c:pt idx="269">
                  <c:v>29205</c:v>
                </c:pt>
                <c:pt idx="270">
                  <c:v>29222</c:v>
                </c:pt>
                <c:pt idx="271">
                  <c:v>29226</c:v>
                </c:pt>
                <c:pt idx="272">
                  <c:v>29282</c:v>
                </c:pt>
                <c:pt idx="273">
                  <c:v>29304</c:v>
                </c:pt>
                <c:pt idx="274">
                  <c:v>29337</c:v>
                </c:pt>
                <c:pt idx="275">
                  <c:v>29328</c:v>
                </c:pt>
                <c:pt idx="276">
                  <c:v>29323</c:v>
                </c:pt>
                <c:pt idx="277">
                  <c:v>29360</c:v>
                </c:pt>
                <c:pt idx="278">
                  <c:v>29344</c:v>
                </c:pt>
                <c:pt idx="279">
                  <c:v>29089</c:v>
                </c:pt>
                <c:pt idx="280">
                  <c:v>29319</c:v>
                </c:pt>
                <c:pt idx="281">
                  <c:v>29383</c:v>
                </c:pt>
                <c:pt idx="282">
                  <c:v>29348</c:v>
                </c:pt>
                <c:pt idx="283">
                  <c:v>29349</c:v>
                </c:pt>
                <c:pt idx="284">
                  <c:v>29353</c:v>
                </c:pt>
                <c:pt idx="285">
                  <c:v>29404</c:v>
                </c:pt>
                <c:pt idx="286">
                  <c:v>29295</c:v>
                </c:pt>
                <c:pt idx="287">
                  <c:v>29390</c:v>
                </c:pt>
                <c:pt idx="288">
                  <c:v>29389</c:v>
                </c:pt>
                <c:pt idx="289">
                  <c:v>29324</c:v>
                </c:pt>
                <c:pt idx="290">
                  <c:v>29527</c:v>
                </c:pt>
                <c:pt idx="291">
                  <c:v>29571</c:v>
                </c:pt>
                <c:pt idx="292">
                  <c:v>29612</c:v>
                </c:pt>
                <c:pt idx="293">
                  <c:v>29621</c:v>
                </c:pt>
                <c:pt idx="294">
                  <c:v>29637</c:v>
                </c:pt>
                <c:pt idx="295">
                  <c:v>29641</c:v>
                </c:pt>
                <c:pt idx="296">
                  <c:v>29687</c:v>
                </c:pt>
                <c:pt idx="297">
                  <c:v>29758</c:v>
                </c:pt>
                <c:pt idx="298">
                  <c:v>29792</c:v>
                </c:pt>
                <c:pt idx="299">
                  <c:v>29930</c:v>
                </c:pt>
                <c:pt idx="300">
                  <c:v>29953</c:v>
                </c:pt>
                <c:pt idx="301">
                  <c:v>29954</c:v>
                </c:pt>
                <c:pt idx="302">
                  <c:v>29959</c:v>
                </c:pt>
                <c:pt idx="303">
                  <c:v>30013</c:v>
                </c:pt>
                <c:pt idx="304">
                  <c:v>30244</c:v>
                </c:pt>
                <c:pt idx="305">
                  <c:v>30232</c:v>
                </c:pt>
                <c:pt idx="306">
                  <c:v>30284</c:v>
                </c:pt>
                <c:pt idx="307">
                  <c:v>30290</c:v>
                </c:pt>
                <c:pt idx="308">
                  <c:v>30299</c:v>
                </c:pt>
                <c:pt idx="309">
                  <c:v>30207</c:v>
                </c:pt>
                <c:pt idx="310">
                  <c:v>30071</c:v>
                </c:pt>
                <c:pt idx="311">
                  <c:v>30387</c:v>
                </c:pt>
                <c:pt idx="312">
                  <c:v>30419</c:v>
                </c:pt>
                <c:pt idx="313">
                  <c:v>30376</c:v>
                </c:pt>
                <c:pt idx="314">
                  <c:v>30337</c:v>
                </c:pt>
                <c:pt idx="315">
                  <c:v>30410</c:v>
                </c:pt>
                <c:pt idx="316">
                  <c:v>30348</c:v>
                </c:pt>
                <c:pt idx="317">
                  <c:v>30352</c:v>
                </c:pt>
                <c:pt idx="318">
                  <c:v>30278</c:v>
                </c:pt>
                <c:pt idx="319">
                  <c:v>30254</c:v>
                </c:pt>
                <c:pt idx="320">
                  <c:v>30261</c:v>
                </c:pt>
                <c:pt idx="321">
                  <c:v>30283</c:v>
                </c:pt>
                <c:pt idx="322">
                  <c:v>30291</c:v>
                </c:pt>
                <c:pt idx="323">
                  <c:v>30301</c:v>
                </c:pt>
                <c:pt idx="324">
                  <c:v>30456</c:v>
                </c:pt>
                <c:pt idx="325">
                  <c:v>30407</c:v>
                </c:pt>
                <c:pt idx="326">
                  <c:v>30376</c:v>
                </c:pt>
                <c:pt idx="327">
                  <c:v>30417</c:v>
                </c:pt>
                <c:pt idx="328">
                  <c:v>30594</c:v>
                </c:pt>
                <c:pt idx="329">
                  <c:v>30583</c:v>
                </c:pt>
                <c:pt idx="330">
                  <c:v>30588</c:v>
                </c:pt>
                <c:pt idx="331">
                  <c:v>30633</c:v>
                </c:pt>
                <c:pt idx="332">
                  <c:v>30628</c:v>
                </c:pt>
                <c:pt idx="333">
                  <c:v>30648</c:v>
                </c:pt>
                <c:pt idx="334">
                  <c:v>30733</c:v>
                </c:pt>
                <c:pt idx="335">
                  <c:v>30762</c:v>
                </c:pt>
                <c:pt idx="336">
                  <c:v>30769</c:v>
                </c:pt>
                <c:pt idx="337">
                  <c:v>30785</c:v>
                </c:pt>
                <c:pt idx="338">
                  <c:v>30797</c:v>
                </c:pt>
                <c:pt idx="339">
                  <c:v>30888</c:v>
                </c:pt>
                <c:pt idx="340">
                  <c:v>30899</c:v>
                </c:pt>
                <c:pt idx="341">
                  <c:v>30789</c:v>
                </c:pt>
                <c:pt idx="342">
                  <c:v>30889</c:v>
                </c:pt>
                <c:pt idx="343">
                  <c:v>30895</c:v>
                </c:pt>
                <c:pt idx="344">
                  <c:v>30830</c:v>
                </c:pt>
                <c:pt idx="345">
                  <c:v>30837</c:v>
                </c:pt>
                <c:pt idx="346">
                  <c:v>30902</c:v>
                </c:pt>
                <c:pt idx="347">
                  <c:v>31069</c:v>
                </c:pt>
                <c:pt idx="348">
                  <c:v>31064</c:v>
                </c:pt>
                <c:pt idx="349">
                  <c:v>31068</c:v>
                </c:pt>
                <c:pt idx="350">
                  <c:v>31116</c:v>
                </c:pt>
                <c:pt idx="351">
                  <c:v>31114</c:v>
                </c:pt>
                <c:pt idx="352">
                  <c:v>30919</c:v>
                </c:pt>
                <c:pt idx="353">
                  <c:v>31105</c:v>
                </c:pt>
                <c:pt idx="354">
                  <c:v>31140</c:v>
                </c:pt>
                <c:pt idx="355">
                  <c:v>31159</c:v>
                </c:pt>
                <c:pt idx="356">
                  <c:v>30910</c:v>
                </c:pt>
                <c:pt idx="357">
                  <c:v>30930</c:v>
                </c:pt>
                <c:pt idx="358">
                  <c:v>30941</c:v>
                </c:pt>
                <c:pt idx="359">
                  <c:v>30976</c:v>
                </c:pt>
                <c:pt idx="360">
                  <c:v>30864</c:v>
                </c:pt>
                <c:pt idx="361">
                  <c:v>30784</c:v>
                </c:pt>
                <c:pt idx="362">
                  <c:v>30563</c:v>
                </c:pt>
                <c:pt idx="363">
                  <c:v>30574</c:v>
                </c:pt>
                <c:pt idx="364">
                  <c:v>30479</c:v>
                </c:pt>
                <c:pt idx="365">
                  <c:v>30389</c:v>
                </c:pt>
                <c:pt idx="366">
                  <c:v>30400</c:v>
                </c:pt>
                <c:pt idx="367">
                  <c:v>30278</c:v>
                </c:pt>
                <c:pt idx="368">
                  <c:v>30285</c:v>
                </c:pt>
                <c:pt idx="369">
                  <c:v>30071</c:v>
                </c:pt>
                <c:pt idx="370">
                  <c:v>30012</c:v>
                </c:pt>
                <c:pt idx="371">
                  <c:v>30032</c:v>
                </c:pt>
                <c:pt idx="372">
                  <c:v>30027</c:v>
                </c:pt>
                <c:pt idx="373">
                  <c:v>29779</c:v>
                </c:pt>
                <c:pt idx="374">
                  <c:v>29811</c:v>
                </c:pt>
                <c:pt idx="375">
                  <c:v>29478</c:v>
                </c:pt>
                <c:pt idx="376">
                  <c:v>29442</c:v>
                </c:pt>
                <c:pt idx="377">
                  <c:v>29209</c:v>
                </c:pt>
                <c:pt idx="378">
                  <c:v>29181</c:v>
                </c:pt>
                <c:pt idx="379">
                  <c:v>27615</c:v>
                </c:pt>
                <c:pt idx="380">
                  <c:v>27612</c:v>
                </c:pt>
                <c:pt idx="381">
                  <c:v>27393</c:v>
                </c:pt>
                <c:pt idx="382">
                  <c:v>27399</c:v>
                </c:pt>
                <c:pt idx="383">
                  <c:v>27405</c:v>
                </c:pt>
                <c:pt idx="384">
                  <c:v>27408</c:v>
                </c:pt>
                <c:pt idx="385">
                  <c:v>27417</c:v>
                </c:pt>
                <c:pt idx="386">
                  <c:v>27372</c:v>
                </c:pt>
                <c:pt idx="387">
                  <c:v>27407</c:v>
                </c:pt>
                <c:pt idx="388">
                  <c:v>27416</c:v>
                </c:pt>
                <c:pt idx="389">
                  <c:v>27355</c:v>
                </c:pt>
                <c:pt idx="390">
                  <c:v>27331</c:v>
                </c:pt>
                <c:pt idx="391">
                  <c:v>27200</c:v>
                </c:pt>
                <c:pt idx="392">
                  <c:v>27088</c:v>
                </c:pt>
                <c:pt idx="393">
                  <c:v>27082</c:v>
                </c:pt>
                <c:pt idx="394">
                  <c:v>26810</c:v>
                </c:pt>
                <c:pt idx="395">
                  <c:v>26822</c:v>
                </c:pt>
                <c:pt idx="396">
                  <c:v>26750</c:v>
                </c:pt>
                <c:pt idx="397">
                  <c:v>26554</c:v>
                </c:pt>
                <c:pt idx="398">
                  <c:v>26475</c:v>
                </c:pt>
                <c:pt idx="399">
                  <c:v>26422</c:v>
                </c:pt>
                <c:pt idx="400">
                  <c:v>26447</c:v>
                </c:pt>
                <c:pt idx="401">
                  <c:v>26447</c:v>
                </c:pt>
                <c:pt idx="402">
                  <c:v>26208</c:v>
                </c:pt>
                <c:pt idx="403">
                  <c:v>26212</c:v>
                </c:pt>
                <c:pt idx="404">
                  <c:v>26212</c:v>
                </c:pt>
                <c:pt idx="405">
                  <c:v>26215</c:v>
                </c:pt>
                <c:pt idx="406">
                  <c:v>26212</c:v>
                </c:pt>
                <c:pt idx="407">
                  <c:v>26164</c:v>
                </c:pt>
                <c:pt idx="408">
                  <c:v>26159</c:v>
                </c:pt>
                <c:pt idx="409">
                  <c:v>25345</c:v>
                </c:pt>
                <c:pt idx="410">
                  <c:v>25293</c:v>
                </c:pt>
                <c:pt idx="411">
                  <c:v>25297</c:v>
                </c:pt>
                <c:pt idx="412">
                  <c:v>25305</c:v>
                </c:pt>
                <c:pt idx="413">
                  <c:v>25310</c:v>
                </c:pt>
                <c:pt idx="414">
                  <c:v>25324</c:v>
                </c:pt>
                <c:pt idx="415">
                  <c:v>25332</c:v>
                </c:pt>
                <c:pt idx="416">
                  <c:v>24651</c:v>
                </c:pt>
                <c:pt idx="417">
                  <c:v>24661</c:v>
                </c:pt>
                <c:pt idx="418">
                  <c:v>24321</c:v>
                </c:pt>
                <c:pt idx="419">
                  <c:v>24337</c:v>
                </c:pt>
                <c:pt idx="420">
                  <c:v>24313</c:v>
                </c:pt>
                <c:pt idx="421">
                  <c:v>24308</c:v>
                </c:pt>
                <c:pt idx="422">
                  <c:v>24306</c:v>
                </c:pt>
                <c:pt idx="423">
                  <c:v>24280</c:v>
                </c:pt>
                <c:pt idx="424">
                  <c:v>24208</c:v>
                </c:pt>
                <c:pt idx="425">
                  <c:v>24197</c:v>
                </c:pt>
                <c:pt idx="426">
                  <c:v>24232</c:v>
                </c:pt>
                <c:pt idx="427">
                  <c:v>24232</c:v>
                </c:pt>
                <c:pt idx="428">
                  <c:v>23891</c:v>
                </c:pt>
                <c:pt idx="429">
                  <c:v>23892</c:v>
                </c:pt>
                <c:pt idx="430">
                  <c:v>23634</c:v>
                </c:pt>
                <c:pt idx="431">
                  <c:v>23634</c:v>
                </c:pt>
                <c:pt idx="432">
                  <c:v>23625</c:v>
                </c:pt>
                <c:pt idx="433">
                  <c:v>23650</c:v>
                </c:pt>
                <c:pt idx="434">
                  <c:v>23654</c:v>
                </c:pt>
                <c:pt idx="435">
                  <c:v>23638</c:v>
                </c:pt>
                <c:pt idx="436">
                  <c:v>23623</c:v>
                </c:pt>
                <c:pt idx="437">
                  <c:v>23650</c:v>
                </c:pt>
                <c:pt idx="438">
                  <c:v>23645</c:v>
                </c:pt>
                <c:pt idx="439">
                  <c:v>23661</c:v>
                </c:pt>
                <c:pt idx="440">
                  <c:v>23629</c:v>
                </c:pt>
                <c:pt idx="441">
                  <c:v>23464</c:v>
                </c:pt>
                <c:pt idx="442">
                  <c:v>23646</c:v>
                </c:pt>
                <c:pt idx="443">
                  <c:v>23711</c:v>
                </c:pt>
                <c:pt idx="444">
                  <c:v>23661</c:v>
                </c:pt>
                <c:pt idx="445">
                  <c:v>23510</c:v>
                </c:pt>
                <c:pt idx="446">
                  <c:v>23694</c:v>
                </c:pt>
                <c:pt idx="447">
                  <c:v>23755</c:v>
                </c:pt>
                <c:pt idx="448">
                  <c:v>23760</c:v>
                </c:pt>
                <c:pt idx="449">
                  <c:v>23760</c:v>
                </c:pt>
                <c:pt idx="450">
                  <c:v>23875</c:v>
                </c:pt>
                <c:pt idx="451">
                  <c:v>23897</c:v>
                </c:pt>
                <c:pt idx="452">
                  <c:v>23981</c:v>
                </c:pt>
                <c:pt idx="453">
                  <c:v>23995</c:v>
                </c:pt>
                <c:pt idx="454">
                  <c:v>23989</c:v>
                </c:pt>
                <c:pt idx="455">
                  <c:v>24005</c:v>
                </c:pt>
                <c:pt idx="456">
                  <c:v>23985</c:v>
                </c:pt>
                <c:pt idx="457">
                  <c:v>24009</c:v>
                </c:pt>
                <c:pt idx="458">
                  <c:v>23848</c:v>
                </c:pt>
                <c:pt idx="459">
                  <c:v>23833</c:v>
                </c:pt>
                <c:pt idx="460">
                  <c:v>23827</c:v>
                </c:pt>
                <c:pt idx="461">
                  <c:v>23773</c:v>
                </c:pt>
                <c:pt idx="462">
                  <c:v>23780</c:v>
                </c:pt>
                <c:pt idx="463">
                  <c:v>23764</c:v>
                </c:pt>
                <c:pt idx="464">
                  <c:v>23747</c:v>
                </c:pt>
                <c:pt idx="465">
                  <c:v>23728</c:v>
                </c:pt>
                <c:pt idx="466">
                  <c:v>23703</c:v>
                </c:pt>
                <c:pt idx="467">
                  <c:v>23681</c:v>
                </c:pt>
                <c:pt idx="468">
                  <c:v>23594</c:v>
                </c:pt>
                <c:pt idx="469">
                  <c:v>23558</c:v>
                </c:pt>
                <c:pt idx="470">
                  <c:v>23520</c:v>
                </c:pt>
                <c:pt idx="471">
                  <c:v>23412</c:v>
                </c:pt>
                <c:pt idx="472">
                  <c:v>23364</c:v>
                </c:pt>
                <c:pt idx="473">
                  <c:v>23314</c:v>
                </c:pt>
                <c:pt idx="474">
                  <c:v>22833</c:v>
                </c:pt>
                <c:pt idx="475">
                  <c:v>22950</c:v>
                </c:pt>
                <c:pt idx="476">
                  <c:v>22950</c:v>
                </c:pt>
                <c:pt idx="477">
                  <c:v>22065</c:v>
                </c:pt>
                <c:pt idx="478">
                  <c:v>22257</c:v>
                </c:pt>
                <c:pt idx="479">
                  <c:v>22279</c:v>
                </c:pt>
                <c:pt idx="480">
                  <c:v>22235</c:v>
                </c:pt>
                <c:pt idx="481">
                  <c:v>22191</c:v>
                </c:pt>
                <c:pt idx="482">
                  <c:v>22133</c:v>
                </c:pt>
                <c:pt idx="483">
                  <c:v>22008</c:v>
                </c:pt>
                <c:pt idx="484">
                  <c:v>22085</c:v>
                </c:pt>
                <c:pt idx="485">
                  <c:v>22138</c:v>
                </c:pt>
                <c:pt idx="486">
                  <c:v>22125</c:v>
                </c:pt>
                <c:pt idx="487">
                  <c:v>22086</c:v>
                </c:pt>
                <c:pt idx="488">
                  <c:v>21995</c:v>
                </c:pt>
                <c:pt idx="489">
                  <c:v>21950</c:v>
                </c:pt>
                <c:pt idx="490">
                  <c:v>21914</c:v>
                </c:pt>
                <c:pt idx="491">
                  <c:v>21880</c:v>
                </c:pt>
                <c:pt idx="492">
                  <c:v>21852</c:v>
                </c:pt>
                <c:pt idx="493">
                  <c:v>21825</c:v>
                </c:pt>
                <c:pt idx="494">
                  <c:v>21782</c:v>
                </c:pt>
                <c:pt idx="495">
                  <c:v>21720</c:v>
                </c:pt>
                <c:pt idx="496">
                  <c:v>21574</c:v>
                </c:pt>
                <c:pt idx="497">
                  <c:v>21542</c:v>
                </c:pt>
                <c:pt idx="498">
                  <c:v>21500</c:v>
                </c:pt>
                <c:pt idx="499">
                  <c:v>21509</c:v>
                </c:pt>
                <c:pt idx="500">
                  <c:v>21360</c:v>
                </c:pt>
                <c:pt idx="501">
                  <c:v>21312</c:v>
                </c:pt>
                <c:pt idx="502">
                  <c:v>21290</c:v>
                </c:pt>
                <c:pt idx="503">
                  <c:v>21274</c:v>
                </c:pt>
                <c:pt idx="504">
                  <c:v>21247</c:v>
                </c:pt>
                <c:pt idx="505">
                  <c:v>21198</c:v>
                </c:pt>
                <c:pt idx="506">
                  <c:v>21156</c:v>
                </c:pt>
                <c:pt idx="507">
                  <c:v>21181</c:v>
                </c:pt>
                <c:pt idx="508">
                  <c:v>21141</c:v>
                </c:pt>
                <c:pt idx="509">
                  <c:v>21156</c:v>
                </c:pt>
                <c:pt idx="510">
                  <c:v>21131</c:v>
                </c:pt>
                <c:pt idx="511">
                  <c:v>21155</c:v>
                </c:pt>
                <c:pt idx="512">
                  <c:v>21136</c:v>
                </c:pt>
                <c:pt idx="513">
                  <c:v>21161</c:v>
                </c:pt>
                <c:pt idx="514">
                  <c:v>21131</c:v>
                </c:pt>
                <c:pt idx="515">
                  <c:v>21081</c:v>
                </c:pt>
                <c:pt idx="516">
                  <c:v>21041</c:v>
                </c:pt>
                <c:pt idx="517">
                  <c:v>21005</c:v>
                </c:pt>
                <c:pt idx="518">
                  <c:v>21071</c:v>
                </c:pt>
                <c:pt idx="519">
                  <c:v>21041</c:v>
                </c:pt>
                <c:pt idx="520">
                  <c:v>21027</c:v>
                </c:pt>
                <c:pt idx="521">
                  <c:v>21048</c:v>
                </c:pt>
                <c:pt idx="522">
                  <c:v>21006</c:v>
                </c:pt>
                <c:pt idx="523">
                  <c:v>20983</c:v>
                </c:pt>
                <c:pt idx="524">
                  <c:v>20949</c:v>
                </c:pt>
                <c:pt idx="525">
                  <c:v>20819</c:v>
                </c:pt>
                <c:pt idx="526">
                  <c:v>20758</c:v>
                </c:pt>
                <c:pt idx="527">
                  <c:v>20731</c:v>
                </c:pt>
                <c:pt idx="528">
                  <c:v>20744</c:v>
                </c:pt>
                <c:pt idx="529">
                  <c:v>20767</c:v>
                </c:pt>
                <c:pt idx="530">
                  <c:v>20749</c:v>
                </c:pt>
                <c:pt idx="531">
                  <c:v>20727</c:v>
                </c:pt>
                <c:pt idx="532">
                  <c:v>20671</c:v>
                </c:pt>
                <c:pt idx="533">
                  <c:v>20604</c:v>
                </c:pt>
                <c:pt idx="534">
                  <c:v>20511</c:v>
                </c:pt>
                <c:pt idx="535">
                  <c:v>20472</c:v>
                </c:pt>
                <c:pt idx="536">
                  <c:v>20408</c:v>
                </c:pt>
                <c:pt idx="537">
                  <c:v>20326</c:v>
                </c:pt>
                <c:pt idx="538">
                  <c:v>20277</c:v>
                </c:pt>
                <c:pt idx="539">
                  <c:v>20209</c:v>
                </c:pt>
                <c:pt idx="540">
                  <c:v>20161</c:v>
                </c:pt>
                <c:pt idx="541">
                  <c:v>20130</c:v>
                </c:pt>
                <c:pt idx="542">
                  <c:v>20075</c:v>
                </c:pt>
                <c:pt idx="543">
                  <c:v>19970</c:v>
                </c:pt>
                <c:pt idx="544">
                  <c:v>19963</c:v>
                </c:pt>
                <c:pt idx="545">
                  <c:v>19916</c:v>
                </c:pt>
                <c:pt idx="546">
                  <c:v>19844</c:v>
                </c:pt>
                <c:pt idx="547">
                  <c:v>19776</c:v>
                </c:pt>
                <c:pt idx="548">
                  <c:v>19737</c:v>
                </c:pt>
                <c:pt idx="549">
                  <c:v>19640</c:v>
                </c:pt>
                <c:pt idx="550">
                  <c:v>19590</c:v>
                </c:pt>
                <c:pt idx="551">
                  <c:v>19564</c:v>
                </c:pt>
                <c:pt idx="552">
                  <c:v>19477</c:v>
                </c:pt>
                <c:pt idx="553">
                  <c:v>19452</c:v>
                </c:pt>
                <c:pt idx="554">
                  <c:v>19379</c:v>
                </c:pt>
                <c:pt idx="555">
                  <c:v>19265</c:v>
                </c:pt>
                <c:pt idx="556">
                  <c:v>19145</c:v>
                </c:pt>
                <c:pt idx="557">
                  <c:v>19053</c:v>
                </c:pt>
                <c:pt idx="558">
                  <c:v>18976</c:v>
                </c:pt>
                <c:pt idx="559">
                  <c:v>18956</c:v>
                </c:pt>
                <c:pt idx="560">
                  <c:v>18918</c:v>
                </c:pt>
                <c:pt idx="561">
                  <c:v>18927</c:v>
                </c:pt>
                <c:pt idx="562">
                  <c:v>18906</c:v>
                </c:pt>
                <c:pt idx="563">
                  <c:v>18905</c:v>
                </c:pt>
                <c:pt idx="564">
                  <c:v>18882</c:v>
                </c:pt>
                <c:pt idx="565">
                  <c:v>18803</c:v>
                </c:pt>
                <c:pt idx="566">
                  <c:v>18718</c:v>
                </c:pt>
                <c:pt idx="567">
                  <c:v>18690</c:v>
                </c:pt>
                <c:pt idx="568">
                  <c:v>18760</c:v>
                </c:pt>
                <c:pt idx="569">
                  <c:v>18733</c:v>
                </c:pt>
                <c:pt idx="570">
                  <c:v>18669</c:v>
                </c:pt>
                <c:pt idx="571">
                  <c:v>18589</c:v>
                </c:pt>
                <c:pt idx="572">
                  <c:v>18540</c:v>
                </c:pt>
                <c:pt idx="573">
                  <c:v>18457</c:v>
                </c:pt>
                <c:pt idx="574">
                  <c:v>18418</c:v>
                </c:pt>
                <c:pt idx="575">
                  <c:v>18342</c:v>
                </c:pt>
                <c:pt idx="576">
                  <c:v>18289</c:v>
                </c:pt>
                <c:pt idx="577">
                  <c:v>18249</c:v>
                </c:pt>
                <c:pt idx="578">
                  <c:v>18215</c:v>
                </c:pt>
                <c:pt idx="579">
                  <c:v>18106</c:v>
                </c:pt>
                <c:pt idx="580">
                  <c:v>18068</c:v>
                </c:pt>
                <c:pt idx="581">
                  <c:v>18014</c:v>
                </c:pt>
                <c:pt idx="582">
                  <c:v>17910</c:v>
                </c:pt>
                <c:pt idx="583">
                  <c:v>17837</c:v>
                </c:pt>
                <c:pt idx="584">
                  <c:v>17784</c:v>
                </c:pt>
                <c:pt idx="585">
                  <c:v>17781</c:v>
                </c:pt>
                <c:pt idx="586">
                  <c:v>17798</c:v>
                </c:pt>
                <c:pt idx="587">
                  <c:v>17937</c:v>
                </c:pt>
                <c:pt idx="588">
                  <c:v>17955</c:v>
                </c:pt>
                <c:pt idx="589">
                  <c:v>17890</c:v>
                </c:pt>
                <c:pt idx="590">
                  <c:v>17834</c:v>
                </c:pt>
                <c:pt idx="591">
                  <c:v>17741</c:v>
                </c:pt>
                <c:pt idx="592">
                  <c:v>17692</c:v>
                </c:pt>
                <c:pt idx="593">
                  <c:v>17591</c:v>
                </c:pt>
                <c:pt idx="594">
                  <c:v>17527</c:v>
                </c:pt>
                <c:pt idx="595">
                  <c:v>17401</c:v>
                </c:pt>
                <c:pt idx="596">
                  <c:v>17395</c:v>
                </c:pt>
                <c:pt idx="597">
                  <c:v>17265</c:v>
                </c:pt>
                <c:pt idx="598">
                  <c:v>17177</c:v>
                </c:pt>
                <c:pt idx="599">
                  <c:v>17110</c:v>
                </c:pt>
                <c:pt idx="600">
                  <c:v>17131</c:v>
                </c:pt>
                <c:pt idx="601">
                  <c:v>17153</c:v>
                </c:pt>
                <c:pt idx="602">
                  <c:v>17207</c:v>
                </c:pt>
                <c:pt idx="603">
                  <c:v>17186</c:v>
                </c:pt>
                <c:pt idx="604">
                  <c:v>17147</c:v>
                </c:pt>
                <c:pt idx="605">
                  <c:v>17149</c:v>
                </c:pt>
                <c:pt idx="606">
                  <c:v>17116</c:v>
                </c:pt>
                <c:pt idx="607">
                  <c:v>17099</c:v>
                </c:pt>
                <c:pt idx="608">
                  <c:v>17096</c:v>
                </c:pt>
                <c:pt idx="609">
                  <c:v>17043</c:v>
                </c:pt>
                <c:pt idx="610">
                  <c:v>17003</c:v>
                </c:pt>
                <c:pt idx="611">
                  <c:v>16937</c:v>
                </c:pt>
                <c:pt idx="612">
                  <c:v>17079</c:v>
                </c:pt>
                <c:pt idx="613">
                  <c:v>17030</c:v>
                </c:pt>
                <c:pt idx="614">
                  <c:v>16964</c:v>
                </c:pt>
                <c:pt idx="615">
                  <c:v>16883</c:v>
                </c:pt>
                <c:pt idx="616">
                  <c:v>17006</c:v>
                </c:pt>
                <c:pt idx="617">
                  <c:v>16979</c:v>
                </c:pt>
                <c:pt idx="618">
                  <c:v>17251</c:v>
                </c:pt>
                <c:pt idx="619">
                  <c:v>17261</c:v>
                </c:pt>
                <c:pt idx="620">
                  <c:v>17199</c:v>
                </c:pt>
                <c:pt idx="621">
                  <c:v>17252</c:v>
                </c:pt>
                <c:pt idx="622">
                  <c:v>17252</c:v>
                </c:pt>
                <c:pt idx="623">
                  <c:v>17245</c:v>
                </c:pt>
                <c:pt idx="624">
                  <c:v>17211</c:v>
                </c:pt>
                <c:pt idx="625">
                  <c:v>17204</c:v>
                </c:pt>
                <c:pt idx="626">
                  <c:v>17289</c:v>
                </c:pt>
                <c:pt idx="627">
                  <c:v>17282</c:v>
                </c:pt>
                <c:pt idx="628">
                  <c:v>17288</c:v>
                </c:pt>
                <c:pt idx="629">
                  <c:v>17292</c:v>
                </c:pt>
                <c:pt idx="630">
                  <c:v>17267</c:v>
                </c:pt>
                <c:pt idx="631">
                  <c:v>17258</c:v>
                </c:pt>
                <c:pt idx="632">
                  <c:v>17205</c:v>
                </c:pt>
                <c:pt idx="633">
                  <c:v>17220</c:v>
                </c:pt>
                <c:pt idx="634">
                  <c:v>17206</c:v>
                </c:pt>
                <c:pt idx="635">
                  <c:v>17173</c:v>
                </c:pt>
                <c:pt idx="636">
                  <c:v>17156</c:v>
                </c:pt>
                <c:pt idx="637">
                  <c:v>17114</c:v>
                </c:pt>
                <c:pt idx="638">
                  <c:v>17087</c:v>
                </c:pt>
                <c:pt idx="639">
                  <c:v>16947</c:v>
                </c:pt>
                <c:pt idx="640">
                  <c:v>16869</c:v>
                </c:pt>
                <c:pt idx="641">
                  <c:v>16793</c:v>
                </c:pt>
                <c:pt idx="642">
                  <c:v>16725</c:v>
                </c:pt>
                <c:pt idx="643">
                  <c:v>16668</c:v>
                </c:pt>
                <c:pt idx="644">
                  <c:v>16590</c:v>
                </c:pt>
                <c:pt idx="645">
                  <c:v>16552</c:v>
                </c:pt>
                <c:pt idx="646">
                  <c:v>16463</c:v>
                </c:pt>
                <c:pt idx="647">
                  <c:v>16402</c:v>
                </c:pt>
                <c:pt idx="648">
                  <c:v>16304</c:v>
                </c:pt>
                <c:pt idx="649">
                  <c:v>16305</c:v>
                </c:pt>
                <c:pt idx="650">
                  <c:v>16239</c:v>
                </c:pt>
                <c:pt idx="651">
                  <c:v>16227</c:v>
                </c:pt>
                <c:pt idx="652">
                  <c:v>16177</c:v>
                </c:pt>
                <c:pt idx="653">
                  <c:v>16077</c:v>
                </c:pt>
                <c:pt idx="654">
                  <c:v>15995</c:v>
                </c:pt>
                <c:pt idx="655">
                  <c:v>15917</c:v>
                </c:pt>
                <c:pt idx="656">
                  <c:v>15877</c:v>
                </c:pt>
                <c:pt idx="657">
                  <c:v>15811</c:v>
                </c:pt>
                <c:pt idx="658">
                  <c:v>15817</c:v>
                </c:pt>
                <c:pt idx="659">
                  <c:v>15823</c:v>
                </c:pt>
                <c:pt idx="660">
                  <c:v>15725</c:v>
                </c:pt>
                <c:pt idx="661">
                  <c:v>15655</c:v>
                </c:pt>
                <c:pt idx="662">
                  <c:v>15560</c:v>
                </c:pt>
                <c:pt idx="663">
                  <c:v>15564</c:v>
                </c:pt>
                <c:pt idx="664">
                  <c:v>15548</c:v>
                </c:pt>
                <c:pt idx="665">
                  <c:v>15535</c:v>
                </c:pt>
                <c:pt idx="666">
                  <c:v>15548</c:v>
                </c:pt>
                <c:pt idx="667">
                  <c:v>15797</c:v>
                </c:pt>
                <c:pt idx="668">
                  <c:v>15774</c:v>
                </c:pt>
                <c:pt idx="669">
                  <c:v>15775</c:v>
                </c:pt>
                <c:pt idx="670">
                  <c:v>15754</c:v>
                </c:pt>
                <c:pt idx="671">
                  <c:v>15813</c:v>
                </c:pt>
                <c:pt idx="672">
                  <c:v>15804</c:v>
                </c:pt>
                <c:pt idx="673">
                  <c:v>15786</c:v>
                </c:pt>
                <c:pt idx="674">
                  <c:v>15851</c:v>
                </c:pt>
                <c:pt idx="675">
                  <c:v>15859</c:v>
                </c:pt>
                <c:pt idx="676">
                  <c:v>15845</c:v>
                </c:pt>
                <c:pt idx="677">
                  <c:v>15891</c:v>
                </c:pt>
                <c:pt idx="678">
                  <c:v>15847</c:v>
                </c:pt>
                <c:pt idx="679">
                  <c:v>15838</c:v>
                </c:pt>
                <c:pt idx="680">
                  <c:v>15772</c:v>
                </c:pt>
                <c:pt idx="681">
                  <c:v>15739</c:v>
                </c:pt>
                <c:pt idx="682">
                  <c:v>15715</c:v>
                </c:pt>
                <c:pt idx="683">
                  <c:v>15661</c:v>
                </c:pt>
                <c:pt idx="684">
                  <c:v>15604</c:v>
                </c:pt>
                <c:pt idx="685">
                  <c:v>15577</c:v>
                </c:pt>
                <c:pt idx="686">
                  <c:v>15553</c:v>
                </c:pt>
                <c:pt idx="687">
                  <c:v>15479</c:v>
                </c:pt>
                <c:pt idx="688">
                  <c:v>15452</c:v>
                </c:pt>
                <c:pt idx="689">
                  <c:v>15413</c:v>
                </c:pt>
                <c:pt idx="690">
                  <c:v>15467</c:v>
                </c:pt>
                <c:pt idx="691">
                  <c:v>15427</c:v>
                </c:pt>
                <c:pt idx="692">
                  <c:v>15371</c:v>
                </c:pt>
                <c:pt idx="693">
                  <c:v>15329</c:v>
                </c:pt>
                <c:pt idx="694">
                  <c:v>15352</c:v>
                </c:pt>
                <c:pt idx="695">
                  <c:v>15328</c:v>
                </c:pt>
                <c:pt idx="696">
                  <c:v>15328</c:v>
                </c:pt>
                <c:pt idx="697">
                  <c:v>15318</c:v>
                </c:pt>
                <c:pt idx="698">
                  <c:v>15287</c:v>
                </c:pt>
                <c:pt idx="699">
                  <c:v>15279</c:v>
                </c:pt>
                <c:pt idx="700">
                  <c:v>15231</c:v>
                </c:pt>
                <c:pt idx="701">
                  <c:v>15229</c:v>
                </c:pt>
                <c:pt idx="702">
                  <c:v>15312</c:v>
                </c:pt>
                <c:pt idx="703">
                  <c:v>15266</c:v>
                </c:pt>
                <c:pt idx="704">
                  <c:v>15212</c:v>
                </c:pt>
                <c:pt idx="705">
                  <c:v>15157</c:v>
                </c:pt>
                <c:pt idx="706">
                  <c:v>15142</c:v>
                </c:pt>
                <c:pt idx="707">
                  <c:v>15108</c:v>
                </c:pt>
                <c:pt idx="708">
                  <c:v>15107</c:v>
                </c:pt>
                <c:pt idx="709">
                  <c:v>15129</c:v>
                </c:pt>
                <c:pt idx="710">
                  <c:v>15111</c:v>
                </c:pt>
                <c:pt idx="711">
                  <c:v>15093</c:v>
                </c:pt>
                <c:pt idx="712">
                  <c:v>15151</c:v>
                </c:pt>
                <c:pt idx="713">
                  <c:v>15128</c:v>
                </c:pt>
                <c:pt idx="714">
                  <c:v>15111</c:v>
                </c:pt>
                <c:pt idx="715">
                  <c:v>15135</c:v>
                </c:pt>
                <c:pt idx="716">
                  <c:v>15121</c:v>
                </c:pt>
                <c:pt idx="717">
                  <c:v>15095</c:v>
                </c:pt>
                <c:pt idx="718">
                  <c:v>15156</c:v>
                </c:pt>
                <c:pt idx="719">
                  <c:v>15138</c:v>
                </c:pt>
                <c:pt idx="720">
                  <c:v>15087</c:v>
                </c:pt>
                <c:pt idx="721">
                  <c:v>15052</c:v>
                </c:pt>
                <c:pt idx="722">
                  <c:v>15003</c:v>
                </c:pt>
                <c:pt idx="723">
                  <c:v>15097</c:v>
                </c:pt>
                <c:pt idx="724">
                  <c:v>15079</c:v>
                </c:pt>
                <c:pt idx="725">
                  <c:v>15043</c:v>
                </c:pt>
                <c:pt idx="726">
                  <c:v>15096</c:v>
                </c:pt>
                <c:pt idx="727">
                  <c:v>15084</c:v>
                </c:pt>
                <c:pt idx="728">
                  <c:v>15087</c:v>
                </c:pt>
                <c:pt idx="729">
                  <c:v>15071</c:v>
                </c:pt>
                <c:pt idx="730">
                  <c:v>15046</c:v>
                </c:pt>
                <c:pt idx="731">
                  <c:v>15023</c:v>
                </c:pt>
                <c:pt idx="732">
                  <c:v>15009</c:v>
                </c:pt>
                <c:pt idx="733">
                  <c:v>14992</c:v>
                </c:pt>
                <c:pt idx="734">
                  <c:v>14962</c:v>
                </c:pt>
                <c:pt idx="735">
                  <c:v>14935</c:v>
                </c:pt>
                <c:pt idx="736">
                  <c:v>14762</c:v>
                </c:pt>
                <c:pt idx="737">
                  <c:v>14787</c:v>
                </c:pt>
                <c:pt idx="738">
                  <c:v>14786</c:v>
                </c:pt>
                <c:pt idx="739">
                  <c:v>14795</c:v>
                </c:pt>
                <c:pt idx="740">
                  <c:v>14789</c:v>
                </c:pt>
                <c:pt idx="741">
                  <c:v>14846</c:v>
                </c:pt>
                <c:pt idx="742">
                  <c:v>14889</c:v>
                </c:pt>
                <c:pt idx="743">
                  <c:v>14896</c:v>
                </c:pt>
                <c:pt idx="744">
                  <c:v>14883</c:v>
                </c:pt>
                <c:pt idx="745">
                  <c:v>14847</c:v>
                </c:pt>
                <c:pt idx="746">
                  <c:v>14829</c:v>
                </c:pt>
                <c:pt idx="747">
                  <c:v>14919</c:v>
                </c:pt>
                <c:pt idx="748">
                  <c:v>14892</c:v>
                </c:pt>
                <c:pt idx="749">
                  <c:v>14866</c:v>
                </c:pt>
                <c:pt idx="750">
                  <c:v>14822</c:v>
                </c:pt>
                <c:pt idx="751">
                  <c:v>14769</c:v>
                </c:pt>
                <c:pt idx="752">
                  <c:v>14906</c:v>
                </c:pt>
                <c:pt idx="753">
                  <c:v>14898</c:v>
                </c:pt>
                <c:pt idx="754">
                  <c:v>14943</c:v>
                </c:pt>
                <c:pt idx="755">
                  <c:v>14936</c:v>
                </c:pt>
                <c:pt idx="756">
                  <c:v>14935</c:v>
                </c:pt>
                <c:pt idx="757">
                  <c:v>14931</c:v>
                </c:pt>
                <c:pt idx="758">
                  <c:v>14934</c:v>
                </c:pt>
                <c:pt idx="759">
                  <c:v>14916</c:v>
                </c:pt>
                <c:pt idx="760">
                  <c:v>14895</c:v>
                </c:pt>
                <c:pt idx="761">
                  <c:v>14906</c:v>
                </c:pt>
                <c:pt idx="762">
                  <c:v>14918</c:v>
                </c:pt>
                <c:pt idx="763">
                  <c:v>14893</c:v>
                </c:pt>
                <c:pt idx="764">
                  <c:v>14890</c:v>
                </c:pt>
                <c:pt idx="765">
                  <c:v>14881</c:v>
                </c:pt>
                <c:pt idx="766">
                  <c:v>14873</c:v>
                </c:pt>
                <c:pt idx="767">
                  <c:v>14851</c:v>
                </c:pt>
                <c:pt idx="768">
                  <c:v>14845</c:v>
                </c:pt>
                <c:pt idx="769">
                  <c:v>14857</c:v>
                </c:pt>
                <c:pt idx="770">
                  <c:v>14886</c:v>
                </c:pt>
                <c:pt idx="771">
                  <c:v>14883</c:v>
                </c:pt>
                <c:pt idx="772">
                  <c:v>14859</c:v>
                </c:pt>
                <c:pt idx="773">
                  <c:v>14864</c:v>
                </c:pt>
                <c:pt idx="774">
                  <c:v>14868</c:v>
                </c:pt>
                <c:pt idx="775">
                  <c:v>14850</c:v>
                </c:pt>
                <c:pt idx="776">
                  <c:v>14870</c:v>
                </c:pt>
                <c:pt idx="777">
                  <c:v>14840</c:v>
                </c:pt>
                <c:pt idx="778">
                  <c:v>14814</c:v>
                </c:pt>
                <c:pt idx="779">
                  <c:v>14821</c:v>
                </c:pt>
                <c:pt idx="780">
                  <c:v>14804</c:v>
                </c:pt>
                <c:pt idx="781">
                  <c:v>14803</c:v>
                </c:pt>
                <c:pt idx="782">
                  <c:v>14798</c:v>
                </c:pt>
                <c:pt idx="783">
                  <c:v>14787</c:v>
                </c:pt>
                <c:pt idx="784">
                  <c:v>14722</c:v>
                </c:pt>
                <c:pt idx="785">
                  <c:v>14701</c:v>
                </c:pt>
                <c:pt idx="786">
                  <c:v>14683</c:v>
                </c:pt>
                <c:pt idx="787">
                  <c:v>14655</c:v>
                </c:pt>
                <c:pt idx="788">
                  <c:v>14654</c:v>
                </c:pt>
                <c:pt idx="789">
                  <c:v>14610</c:v>
                </c:pt>
                <c:pt idx="790">
                  <c:v>14559</c:v>
                </c:pt>
                <c:pt idx="791">
                  <c:v>14547</c:v>
                </c:pt>
                <c:pt idx="792">
                  <c:v>14469</c:v>
                </c:pt>
                <c:pt idx="793">
                  <c:v>14458</c:v>
                </c:pt>
                <c:pt idx="794">
                  <c:v>14447</c:v>
                </c:pt>
                <c:pt idx="795">
                  <c:v>14397</c:v>
                </c:pt>
                <c:pt idx="796">
                  <c:v>14378</c:v>
                </c:pt>
                <c:pt idx="797">
                  <c:v>14322</c:v>
                </c:pt>
                <c:pt idx="798">
                  <c:v>14254</c:v>
                </c:pt>
                <c:pt idx="799">
                  <c:v>14245</c:v>
                </c:pt>
                <c:pt idx="800">
                  <c:v>14127</c:v>
                </c:pt>
                <c:pt idx="801">
                  <c:v>13941</c:v>
                </c:pt>
                <c:pt idx="802">
                  <c:v>13931</c:v>
                </c:pt>
                <c:pt idx="803">
                  <c:v>13917</c:v>
                </c:pt>
                <c:pt idx="804">
                  <c:v>13895</c:v>
                </c:pt>
                <c:pt idx="805">
                  <c:v>13856</c:v>
                </c:pt>
                <c:pt idx="806">
                  <c:v>13837</c:v>
                </c:pt>
                <c:pt idx="807">
                  <c:v>13803</c:v>
                </c:pt>
                <c:pt idx="808">
                  <c:v>13779</c:v>
                </c:pt>
                <c:pt idx="809">
                  <c:v>13869</c:v>
                </c:pt>
                <c:pt idx="810">
                  <c:v>13873</c:v>
                </c:pt>
                <c:pt idx="811">
                  <c:v>13807</c:v>
                </c:pt>
                <c:pt idx="812">
                  <c:v>13805</c:v>
                </c:pt>
                <c:pt idx="813">
                  <c:v>13787</c:v>
                </c:pt>
                <c:pt idx="814">
                  <c:v>13769</c:v>
                </c:pt>
                <c:pt idx="815">
                  <c:v>13723</c:v>
                </c:pt>
                <c:pt idx="816">
                  <c:v>13675</c:v>
                </c:pt>
                <c:pt idx="817">
                  <c:v>13656</c:v>
                </c:pt>
                <c:pt idx="818">
                  <c:v>13633</c:v>
                </c:pt>
                <c:pt idx="819">
                  <c:v>13634</c:v>
                </c:pt>
                <c:pt idx="820">
                  <c:v>13630</c:v>
                </c:pt>
                <c:pt idx="821">
                  <c:v>13615</c:v>
                </c:pt>
                <c:pt idx="822">
                  <c:v>13620</c:v>
                </c:pt>
                <c:pt idx="823">
                  <c:v>13606</c:v>
                </c:pt>
                <c:pt idx="824">
                  <c:v>13554</c:v>
                </c:pt>
                <c:pt idx="825">
                  <c:v>13521</c:v>
                </c:pt>
                <c:pt idx="826">
                  <c:v>13484</c:v>
                </c:pt>
                <c:pt idx="827">
                  <c:v>13457</c:v>
                </c:pt>
                <c:pt idx="828">
                  <c:v>13478</c:v>
                </c:pt>
                <c:pt idx="829">
                  <c:v>13486</c:v>
                </c:pt>
                <c:pt idx="830">
                  <c:v>13462</c:v>
                </c:pt>
                <c:pt idx="831">
                  <c:v>13490</c:v>
                </c:pt>
                <c:pt idx="832">
                  <c:v>13501</c:v>
                </c:pt>
                <c:pt idx="833">
                  <c:v>13488</c:v>
                </c:pt>
                <c:pt idx="834">
                  <c:v>13494</c:v>
                </c:pt>
                <c:pt idx="835">
                  <c:v>13496</c:v>
                </c:pt>
                <c:pt idx="836">
                  <c:v>13422</c:v>
                </c:pt>
                <c:pt idx="837">
                  <c:v>13411</c:v>
                </c:pt>
                <c:pt idx="838">
                  <c:v>13413</c:v>
                </c:pt>
                <c:pt idx="839">
                  <c:v>13388</c:v>
                </c:pt>
                <c:pt idx="840">
                  <c:v>13374</c:v>
                </c:pt>
                <c:pt idx="841">
                  <c:v>13344</c:v>
                </c:pt>
                <c:pt idx="842">
                  <c:v>13404</c:v>
                </c:pt>
                <c:pt idx="843">
                  <c:v>13408</c:v>
                </c:pt>
                <c:pt idx="844">
                  <c:v>13404</c:v>
                </c:pt>
                <c:pt idx="845">
                  <c:v>13398</c:v>
                </c:pt>
                <c:pt idx="846">
                  <c:v>13368</c:v>
                </c:pt>
                <c:pt idx="847">
                  <c:v>13371</c:v>
                </c:pt>
                <c:pt idx="848">
                  <c:v>13367</c:v>
                </c:pt>
                <c:pt idx="849">
                  <c:v>13379</c:v>
                </c:pt>
                <c:pt idx="850">
                  <c:v>13401</c:v>
                </c:pt>
                <c:pt idx="851">
                  <c:v>13397</c:v>
                </c:pt>
                <c:pt idx="852">
                  <c:v>13397</c:v>
                </c:pt>
                <c:pt idx="853">
                  <c:v>13416</c:v>
                </c:pt>
                <c:pt idx="854">
                  <c:v>13446</c:v>
                </c:pt>
                <c:pt idx="855">
                  <c:v>13420</c:v>
                </c:pt>
                <c:pt idx="856">
                  <c:v>13419</c:v>
                </c:pt>
                <c:pt idx="857">
                  <c:v>13408</c:v>
                </c:pt>
                <c:pt idx="858">
                  <c:v>13461</c:v>
                </c:pt>
                <c:pt idx="859">
                  <c:v>13440</c:v>
                </c:pt>
                <c:pt idx="860">
                  <c:v>13372</c:v>
                </c:pt>
                <c:pt idx="861">
                  <c:v>13469</c:v>
                </c:pt>
                <c:pt idx="862">
                  <c:v>13474</c:v>
                </c:pt>
                <c:pt idx="863">
                  <c:v>13468</c:v>
                </c:pt>
                <c:pt idx="864">
                  <c:v>13478</c:v>
                </c:pt>
                <c:pt idx="865">
                  <c:v>13460</c:v>
                </c:pt>
                <c:pt idx="866">
                  <c:v>13451</c:v>
                </c:pt>
                <c:pt idx="867">
                  <c:v>13454</c:v>
                </c:pt>
                <c:pt idx="868">
                  <c:v>13448</c:v>
                </c:pt>
                <c:pt idx="869">
                  <c:v>13421</c:v>
                </c:pt>
                <c:pt idx="870">
                  <c:v>13344</c:v>
                </c:pt>
                <c:pt idx="871">
                  <c:v>13355</c:v>
                </c:pt>
                <c:pt idx="872">
                  <c:v>13371</c:v>
                </c:pt>
                <c:pt idx="873">
                  <c:v>13386</c:v>
                </c:pt>
                <c:pt idx="874">
                  <c:v>13385</c:v>
                </c:pt>
                <c:pt idx="875">
                  <c:v>13429</c:v>
                </c:pt>
                <c:pt idx="876">
                  <c:v>13426</c:v>
                </c:pt>
                <c:pt idx="877">
                  <c:v>13447</c:v>
                </c:pt>
                <c:pt idx="878">
                  <c:v>13445</c:v>
                </c:pt>
                <c:pt idx="879">
                  <c:v>13428</c:v>
                </c:pt>
                <c:pt idx="880">
                  <c:v>13424</c:v>
                </c:pt>
                <c:pt idx="881">
                  <c:v>13403</c:v>
                </c:pt>
                <c:pt idx="882">
                  <c:v>13408</c:v>
                </c:pt>
                <c:pt idx="883">
                  <c:v>13395</c:v>
                </c:pt>
                <c:pt idx="884">
                  <c:v>13378</c:v>
                </c:pt>
                <c:pt idx="885">
                  <c:v>13371</c:v>
                </c:pt>
                <c:pt idx="886">
                  <c:v>13369</c:v>
                </c:pt>
                <c:pt idx="887">
                  <c:v>13334</c:v>
                </c:pt>
                <c:pt idx="888">
                  <c:v>13317</c:v>
                </c:pt>
                <c:pt idx="889">
                  <c:v>13307</c:v>
                </c:pt>
                <c:pt idx="890">
                  <c:v>13249</c:v>
                </c:pt>
                <c:pt idx="891">
                  <c:v>13218</c:v>
                </c:pt>
                <c:pt idx="892">
                  <c:v>13209</c:v>
                </c:pt>
                <c:pt idx="893">
                  <c:v>13182</c:v>
                </c:pt>
                <c:pt idx="894">
                  <c:v>13205</c:v>
                </c:pt>
                <c:pt idx="895">
                  <c:v>13216</c:v>
                </c:pt>
                <c:pt idx="896">
                  <c:v>13202</c:v>
                </c:pt>
                <c:pt idx="897">
                  <c:v>13185</c:v>
                </c:pt>
                <c:pt idx="898">
                  <c:v>13165</c:v>
                </c:pt>
                <c:pt idx="899">
                  <c:v>13177</c:v>
                </c:pt>
                <c:pt idx="900">
                  <c:v>13184</c:v>
                </c:pt>
                <c:pt idx="901">
                  <c:v>13266</c:v>
                </c:pt>
                <c:pt idx="902">
                  <c:v>13248</c:v>
                </c:pt>
                <c:pt idx="903">
                  <c:v>13120</c:v>
                </c:pt>
                <c:pt idx="904">
                  <c:v>13208</c:v>
                </c:pt>
                <c:pt idx="905">
                  <c:v>13236</c:v>
                </c:pt>
                <c:pt idx="906">
                  <c:v>13208</c:v>
                </c:pt>
                <c:pt idx="907">
                  <c:v>13175</c:v>
                </c:pt>
                <c:pt idx="908">
                  <c:v>13201</c:v>
                </c:pt>
                <c:pt idx="909">
                  <c:v>13108</c:v>
                </c:pt>
                <c:pt idx="910">
                  <c:v>12998</c:v>
                </c:pt>
                <c:pt idx="911">
                  <c:v>13129</c:v>
                </c:pt>
                <c:pt idx="912">
                  <c:v>13151</c:v>
                </c:pt>
                <c:pt idx="913">
                  <c:v>13131</c:v>
                </c:pt>
                <c:pt idx="914">
                  <c:v>13111</c:v>
                </c:pt>
                <c:pt idx="915">
                  <c:v>13199</c:v>
                </c:pt>
                <c:pt idx="916">
                  <c:v>13325</c:v>
                </c:pt>
                <c:pt idx="917">
                  <c:v>13357</c:v>
                </c:pt>
                <c:pt idx="918">
                  <c:v>13349</c:v>
                </c:pt>
                <c:pt idx="919">
                  <c:v>13361</c:v>
                </c:pt>
                <c:pt idx="920">
                  <c:v>13378</c:v>
                </c:pt>
                <c:pt idx="921">
                  <c:v>13413</c:v>
                </c:pt>
                <c:pt idx="922">
                  <c:v>13427</c:v>
                </c:pt>
                <c:pt idx="923">
                  <c:v>13420</c:v>
                </c:pt>
                <c:pt idx="924">
                  <c:v>13423</c:v>
                </c:pt>
                <c:pt idx="925">
                  <c:v>13422</c:v>
                </c:pt>
                <c:pt idx="926">
                  <c:v>13404</c:v>
                </c:pt>
                <c:pt idx="927">
                  <c:v>13411</c:v>
                </c:pt>
                <c:pt idx="928">
                  <c:v>13403</c:v>
                </c:pt>
                <c:pt idx="929">
                  <c:v>13413</c:v>
                </c:pt>
                <c:pt idx="930">
                  <c:v>13424</c:v>
                </c:pt>
                <c:pt idx="931">
                  <c:v>13436</c:v>
                </c:pt>
                <c:pt idx="932">
                  <c:v>13444</c:v>
                </c:pt>
                <c:pt idx="933">
                  <c:v>13467</c:v>
                </c:pt>
                <c:pt idx="934">
                  <c:v>13473</c:v>
                </c:pt>
                <c:pt idx="935">
                  <c:v>13444</c:v>
                </c:pt>
                <c:pt idx="936">
                  <c:v>13445</c:v>
                </c:pt>
                <c:pt idx="937">
                  <c:v>13415</c:v>
                </c:pt>
                <c:pt idx="938">
                  <c:v>13444</c:v>
                </c:pt>
                <c:pt idx="939">
                  <c:v>13401</c:v>
                </c:pt>
                <c:pt idx="940">
                  <c:v>13404</c:v>
                </c:pt>
                <c:pt idx="941">
                  <c:v>13419</c:v>
                </c:pt>
                <c:pt idx="942">
                  <c:v>13410</c:v>
                </c:pt>
                <c:pt idx="943">
                  <c:v>13407</c:v>
                </c:pt>
                <c:pt idx="944">
                  <c:v>13408</c:v>
                </c:pt>
                <c:pt idx="945">
                  <c:v>13398</c:v>
                </c:pt>
                <c:pt idx="946">
                  <c:v>13411</c:v>
                </c:pt>
                <c:pt idx="947">
                  <c:v>13411</c:v>
                </c:pt>
                <c:pt idx="948">
                  <c:v>13375</c:v>
                </c:pt>
                <c:pt idx="949">
                  <c:v>13373</c:v>
                </c:pt>
                <c:pt idx="950">
                  <c:v>13370</c:v>
                </c:pt>
                <c:pt idx="951">
                  <c:v>13361</c:v>
                </c:pt>
                <c:pt idx="952">
                  <c:v>13330</c:v>
                </c:pt>
                <c:pt idx="953">
                  <c:v>13319</c:v>
                </c:pt>
                <c:pt idx="954">
                  <c:v>13339</c:v>
                </c:pt>
                <c:pt idx="955">
                  <c:v>13346</c:v>
                </c:pt>
                <c:pt idx="956">
                  <c:v>13338</c:v>
                </c:pt>
                <c:pt idx="957">
                  <c:v>13262</c:v>
                </c:pt>
                <c:pt idx="958">
                  <c:v>13265</c:v>
                </c:pt>
                <c:pt idx="959">
                  <c:v>13255</c:v>
                </c:pt>
                <c:pt idx="960">
                  <c:v>13234</c:v>
                </c:pt>
                <c:pt idx="961">
                  <c:v>13221</c:v>
                </c:pt>
                <c:pt idx="962">
                  <c:v>13202</c:v>
                </c:pt>
                <c:pt idx="963">
                  <c:v>13081</c:v>
                </c:pt>
                <c:pt idx="964">
                  <c:v>13007</c:v>
                </c:pt>
                <c:pt idx="965">
                  <c:v>13008</c:v>
                </c:pt>
                <c:pt idx="966">
                  <c:v>13020</c:v>
                </c:pt>
                <c:pt idx="967">
                  <c:v>13039</c:v>
                </c:pt>
                <c:pt idx="968">
                  <c:v>13018</c:v>
                </c:pt>
                <c:pt idx="969">
                  <c:v>13001</c:v>
                </c:pt>
                <c:pt idx="970">
                  <c:v>12994</c:v>
                </c:pt>
                <c:pt idx="971">
                  <c:v>12985</c:v>
                </c:pt>
                <c:pt idx="972">
                  <c:v>12973</c:v>
                </c:pt>
                <c:pt idx="973">
                  <c:v>12911</c:v>
                </c:pt>
                <c:pt idx="974">
                  <c:v>12918</c:v>
                </c:pt>
                <c:pt idx="975">
                  <c:v>12915</c:v>
                </c:pt>
                <c:pt idx="976">
                  <c:v>12937</c:v>
                </c:pt>
                <c:pt idx="977">
                  <c:v>12937</c:v>
                </c:pt>
                <c:pt idx="978">
                  <c:v>12940</c:v>
                </c:pt>
                <c:pt idx="979">
                  <c:v>12896</c:v>
                </c:pt>
                <c:pt idx="980">
                  <c:v>12906</c:v>
                </c:pt>
                <c:pt idx="981">
                  <c:v>12899</c:v>
                </c:pt>
                <c:pt idx="982">
                  <c:v>12915</c:v>
                </c:pt>
                <c:pt idx="983">
                  <c:v>12908</c:v>
                </c:pt>
                <c:pt idx="984">
                  <c:v>12909</c:v>
                </c:pt>
                <c:pt idx="985">
                  <c:v>12879</c:v>
                </c:pt>
                <c:pt idx="986">
                  <c:v>12874</c:v>
                </c:pt>
                <c:pt idx="987">
                  <c:v>12814</c:v>
                </c:pt>
                <c:pt idx="988">
                  <c:v>12819</c:v>
                </c:pt>
                <c:pt idx="989">
                  <c:v>12817</c:v>
                </c:pt>
                <c:pt idx="990">
                  <c:v>12831</c:v>
                </c:pt>
                <c:pt idx="991">
                  <c:v>12821</c:v>
                </c:pt>
                <c:pt idx="992">
                  <c:v>12814</c:v>
                </c:pt>
                <c:pt idx="993">
                  <c:v>12754</c:v>
                </c:pt>
                <c:pt idx="994">
                  <c:v>12751</c:v>
                </c:pt>
                <c:pt idx="995">
                  <c:v>12727</c:v>
                </c:pt>
                <c:pt idx="996">
                  <c:v>12702</c:v>
                </c:pt>
                <c:pt idx="997">
                  <c:v>12674</c:v>
                </c:pt>
                <c:pt idx="998">
                  <c:v>12635</c:v>
                </c:pt>
                <c:pt idx="999">
                  <c:v>12606</c:v>
                </c:pt>
                <c:pt idx="1000">
                  <c:v>12609</c:v>
                </c:pt>
                <c:pt idx="1001">
                  <c:v>12539</c:v>
                </c:pt>
                <c:pt idx="1002">
                  <c:v>12453</c:v>
                </c:pt>
                <c:pt idx="1003">
                  <c:v>12455</c:v>
                </c:pt>
                <c:pt idx="1004">
                  <c:v>12344</c:v>
                </c:pt>
                <c:pt idx="1005">
                  <c:v>12324</c:v>
                </c:pt>
                <c:pt idx="1006">
                  <c:v>12297</c:v>
                </c:pt>
                <c:pt idx="1007">
                  <c:v>12268</c:v>
                </c:pt>
                <c:pt idx="1008">
                  <c:v>12271</c:v>
                </c:pt>
                <c:pt idx="1009">
                  <c:v>12288</c:v>
                </c:pt>
                <c:pt idx="1010">
                  <c:v>12200</c:v>
                </c:pt>
                <c:pt idx="1011">
                  <c:v>12200</c:v>
                </c:pt>
                <c:pt idx="1012">
                  <c:v>12177</c:v>
                </c:pt>
                <c:pt idx="1013">
                  <c:v>12185</c:v>
                </c:pt>
                <c:pt idx="1014">
                  <c:v>12152</c:v>
                </c:pt>
                <c:pt idx="1015">
                  <c:v>12160</c:v>
                </c:pt>
                <c:pt idx="1016">
                  <c:v>12157</c:v>
                </c:pt>
                <c:pt idx="1017">
                  <c:v>12101</c:v>
                </c:pt>
                <c:pt idx="1018">
                  <c:v>12085</c:v>
                </c:pt>
                <c:pt idx="1019">
                  <c:v>12041</c:v>
                </c:pt>
                <c:pt idx="1020">
                  <c:v>12024</c:v>
                </c:pt>
                <c:pt idx="1021">
                  <c:v>11986</c:v>
                </c:pt>
                <c:pt idx="1022">
                  <c:v>11974</c:v>
                </c:pt>
                <c:pt idx="1023">
                  <c:v>11959</c:v>
                </c:pt>
                <c:pt idx="1024">
                  <c:v>11961</c:v>
                </c:pt>
                <c:pt idx="1025">
                  <c:v>11937</c:v>
                </c:pt>
                <c:pt idx="1026">
                  <c:v>11947</c:v>
                </c:pt>
                <c:pt idx="1027">
                  <c:v>11957</c:v>
                </c:pt>
                <c:pt idx="1028">
                  <c:v>11933</c:v>
                </c:pt>
                <c:pt idx="1029">
                  <c:v>11922</c:v>
                </c:pt>
                <c:pt idx="1030">
                  <c:v>11897</c:v>
                </c:pt>
                <c:pt idx="1031">
                  <c:v>11884</c:v>
                </c:pt>
                <c:pt idx="1032">
                  <c:v>11948</c:v>
                </c:pt>
                <c:pt idx="1033">
                  <c:v>11925</c:v>
                </c:pt>
                <c:pt idx="1034">
                  <c:v>11918</c:v>
                </c:pt>
                <c:pt idx="1035">
                  <c:v>11910</c:v>
                </c:pt>
                <c:pt idx="1036">
                  <c:v>11965</c:v>
                </c:pt>
                <c:pt idx="1037">
                  <c:v>11967</c:v>
                </c:pt>
                <c:pt idx="1038">
                  <c:v>12044</c:v>
                </c:pt>
                <c:pt idx="1039">
                  <c:v>12060</c:v>
                </c:pt>
                <c:pt idx="1040">
                  <c:v>12079</c:v>
                </c:pt>
                <c:pt idx="1041">
                  <c:v>12076</c:v>
                </c:pt>
                <c:pt idx="1042">
                  <c:v>12171</c:v>
                </c:pt>
                <c:pt idx="1043">
                  <c:v>12193</c:v>
                </c:pt>
                <c:pt idx="1044">
                  <c:v>12189</c:v>
                </c:pt>
                <c:pt idx="1045">
                  <c:v>12181</c:v>
                </c:pt>
                <c:pt idx="1046">
                  <c:v>12164</c:v>
                </c:pt>
                <c:pt idx="1047">
                  <c:v>12213</c:v>
                </c:pt>
                <c:pt idx="1048">
                  <c:v>12220</c:v>
                </c:pt>
                <c:pt idx="1049">
                  <c:v>12240</c:v>
                </c:pt>
                <c:pt idx="1050">
                  <c:v>12214</c:v>
                </c:pt>
                <c:pt idx="1051">
                  <c:v>12212</c:v>
                </c:pt>
                <c:pt idx="1052">
                  <c:v>12197</c:v>
                </c:pt>
                <c:pt idx="1053">
                  <c:v>12305</c:v>
                </c:pt>
                <c:pt idx="1054">
                  <c:v>12307</c:v>
                </c:pt>
                <c:pt idx="1055">
                  <c:v>12339</c:v>
                </c:pt>
                <c:pt idx="1056">
                  <c:v>12337</c:v>
                </c:pt>
                <c:pt idx="1057">
                  <c:v>12345</c:v>
                </c:pt>
                <c:pt idx="1058">
                  <c:v>12349</c:v>
                </c:pt>
                <c:pt idx="1059">
                  <c:v>12341</c:v>
                </c:pt>
                <c:pt idx="1060">
                  <c:v>12348</c:v>
                </c:pt>
                <c:pt idx="1061">
                  <c:v>12353</c:v>
                </c:pt>
                <c:pt idx="1062">
                  <c:v>12367</c:v>
                </c:pt>
                <c:pt idx="1063">
                  <c:v>12360</c:v>
                </c:pt>
                <c:pt idx="1064">
                  <c:v>12360</c:v>
                </c:pt>
                <c:pt idx="1065">
                  <c:v>12346</c:v>
                </c:pt>
                <c:pt idx="1066">
                  <c:v>12359</c:v>
                </c:pt>
                <c:pt idx="1067">
                  <c:v>12355</c:v>
                </c:pt>
                <c:pt idx="1068">
                  <c:v>12344</c:v>
                </c:pt>
                <c:pt idx="1069">
                  <c:v>12351</c:v>
                </c:pt>
                <c:pt idx="1070">
                  <c:v>12294</c:v>
                </c:pt>
                <c:pt idx="1071">
                  <c:v>12287</c:v>
                </c:pt>
                <c:pt idx="1072">
                  <c:v>12267</c:v>
                </c:pt>
                <c:pt idx="1073">
                  <c:v>12263</c:v>
                </c:pt>
                <c:pt idx="1074">
                  <c:v>12266</c:v>
                </c:pt>
                <c:pt idx="1075">
                  <c:v>12273</c:v>
                </c:pt>
                <c:pt idx="1076">
                  <c:v>12279</c:v>
                </c:pt>
                <c:pt idx="1077">
                  <c:v>12274</c:v>
                </c:pt>
                <c:pt idx="1078">
                  <c:v>12288</c:v>
                </c:pt>
                <c:pt idx="1079">
                  <c:v>12283</c:v>
                </c:pt>
                <c:pt idx="1080">
                  <c:v>12305</c:v>
                </c:pt>
                <c:pt idx="1081">
                  <c:v>12295</c:v>
                </c:pt>
                <c:pt idx="1082">
                  <c:v>12273</c:v>
                </c:pt>
                <c:pt idx="1083">
                  <c:v>12267</c:v>
                </c:pt>
                <c:pt idx="1084">
                  <c:v>12259</c:v>
                </c:pt>
                <c:pt idx="1085">
                  <c:v>12250</c:v>
                </c:pt>
                <c:pt idx="1086">
                  <c:v>12292</c:v>
                </c:pt>
                <c:pt idx="1087">
                  <c:v>12316</c:v>
                </c:pt>
                <c:pt idx="1088">
                  <c:v>12385</c:v>
                </c:pt>
                <c:pt idx="1089">
                  <c:v>12404</c:v>
                </c:pt>
                <c:pt idx="1090">
                  <c:v>12382</c:v>
                </c:pt>
                <c:pt idx="1091">
                  <c:v>12391</c:v>
                </c:pt>
                <c:pt idx="1092">
                  <c:v>12405</c:v>
                </c:pt>
                <c:pt idx="1093">
                  <c:v>12364</c:v>
                </c:pt>
                <c:pt idx="1094">
                  <c:v>12382</c:v>
                </c:pt>
                <c:pt idx="1095">
                  <c:v>12386</c:v>
                </c:pt>
                <c:pt idx="1096">
                  <c:v>12416</c:v>
                </c:pt>
                <c:pt idx="1097">
                  <c:v>12401</c:v>
                </c:pt>
                <c:pt idx="1098">
                  <c:v>12406</c:v>
                </c:pt>
                <c:pt idx="1099">
                  <c:v>12413</c:v>
                </c:pt>
                <c:pt idx="1100">
                  <c:v>12408</c:v>
                </c:pt>
                <c:pt idx="1101">
                  <c:v>12406</c:v>
                </c:pt>
                <c:pt idx="1102">
                  <c:v>12430</c:v>
                </c:pt>
                <c:pt idx="1103">
                  <c:v>12454</c:v>
                </c:pt>
                <c:pt idx="1104">
                  <c:v>12476</c:v>
                </c:pt>
                <c:pt idx="1105">
                  <c:v>12502</c:v>
                </c:pt>
                <c:pt idx="1106">
                  <c:v>12535</c:v>
                </c:pt>
                <c:pt idx="1107">
                  <c:v>12499</c:v>
                </c:pt>
                <c:pt idx="1108">
                  <c:v>12510</c:v>
                </c:pt>
                <c:pt idx="1109">
                  <c:v>12444</c:v>
                </c:pt>
                <c:pt idx="1110">
                  <c:v>12449</c:v>
                </c:pt>
                <c:pt idx="1111">
                  <c:v>12458</c:v>
                </c:pt>
                <c:pt idx="1112">
                  <c:v>12477</c:v>
                </c:pt>
                <c:pt idx="1113">
                  <c:v>12470</c:v>
                </c:pt>
                <c:pt idx="1114">
                  <c:v>12488</c:v>
                </c:pt>
                <c:pt idx="1115">
                  <c:v>12497</c:v>
                </c:pt>
                <c:pt idx="1116">
                  <c:v>12480</c:v>
                </c:pt>
                <c:pt idx="1117">
                  <c:v>12482</c:v>
                </c:pt>
                <c:pt idx="1118">
                  <c:v>12469</c:v>
                </c:pt>
                <c:pt idx="1119">
                  <c:v>12521</c:v>
                </c:pt>
                <c:pt idx="1120">
                  <c:v>12546</c:v>
                </c:pt>
                <c:pt idx="1121">
                  <c:v>12549</c:v>
                </c:pt>
                <c:pt idx="1122">
                  <c:v>12567</c:v>
                </c:pt>
                <c:pt idx="1123">
                  <c:v>12593</c:v>
                </c:pt>
                <c:pt idx="1124">
                  <c:v>12549</c:v>
                </c:pt>
                <c:pt idx="1125">
                  <c:v>12565</c:v>
                </c:pt>
                <c:pt idx="1126">
                  <c:v>12547</c:v>
                </c:pt>
                <c:pt idx="1127">
                  <c:v>12540</c:v>
                </c:pt>
                <c:pt idx="1128">
                  <c:v>12534</c:v>
                </c:pt>
                <c:pt idx="1129">
                  <c:v>12557</c:v>
                </c:pt>
                <c:pt idx="1130">
                  <c:v>12579</c:v>
                </c:pt>
                <c:pt idx="1131">
                  <c:v>12597</c:v>
                </c:pt>
                <c:pt idx="1132">
                  <c:v>12598</c:v>
                </c:pt>
                <c:pt idx="1133">
                  <c:v>12585</c:v>
                </c:pt>
                <c:pt idx="1134">
                  <c:v>12580</c:v>
                </c:pt>
                <c:pt idx="1135">
                  <c:v>12610</c:v>
                </c:pt>
                <c:pt idx="1136">
                  <c:v>12664</c:v>
                </c:pt>
                <c:pt idx="1137">
                  <c:v>12691</c:v>
                </c:pt>
                <c:pt idx="1138">
                  <c:v>12709</c:v>
                </c:pt>
                <c:pt idx="1139">
                  <c:v>12700</c:v>
                </c:pt>
                <c:pt idx="1140">
                  <c:v>12717</c:v>
                </c:pt>
                <c:pt idx="1141">
                  <c:v>12753</c:v>
                </c:pt>
                <c:pt idx="1142">
                  <c:v>12757</c:v>
                </c:pt>
                <c:pt idx="1143">
                  <c:v>12755</c:v>
                </c:pt>
                <c:pt idx="1144">
                  <c:v>12792</c:v>
                </c:pt>
                <c:pt idx="1145">
                  <c:v>12806</c:v>
                </c:pt>
                <c:pt idx="1146">
                  <c:v>12823</c:v>
                </c:pt>
                <c:pt idx="1147">
                  <c:v>12844</c:v>
                </c:pt>
                <c:pt idx="1148">
                  <c:v>12845</c:v>
                </c:pt>
                <c:pt idx="1149">
                  <c:v>12840</c:v>
                </c:pt>
                <c:pt idx="1150">
                  <c:v>12855</c:v>
                </c:pt>
                <c:pt idx="1151">
                  <c:v>12863</c:v>
                </c:pt>
                <c:pt idx="1152">
                  <c:v>12868</c:v>
                </c:pt>
                <c:pt idx="1153">
                  <c:v>12884</c:v>
                </c:pt>
                <c:pt idx="1154">
                  <c:v>12868</c:v>
                </c:pt>
                <c:pt idx="1155">
                  <c:v>12855</c:v>
                </c:pt>
                <c:pt idx="1156">
                  <c:v>12869</c:v>
                </c:pt>
                <c:pt idx="1157">
                  <c:v>12889</c:v>
                </c:pt>
                <c:pt idx="1158">
                  <c:v>12894</c:v>
                </c:pt>
                <c:pt idx="1159">
                  <c:v>12918</c:v>
                </c:pt>
                <c:pt idx="1160">
                  <c:v>12914</c:v>
                </c:pt>
                <c:pt idx="1161">
                  <c:v>12947</c:v>
                </c:pt>
                <c:pt idx="1162">
                  <c:v>12986</c:v>
                </c:pt>
                <c:pt idx="1163">
                  <c:v>12996</c:v>
                </c:pt>
                <c:pt idx="1164">
                  <c:v>12990</c:v>
                </c:pt>
                <c:pt idx="1165">
                  <c:v>13002</c:v>
                </c:pt>
                <c:pt idx="1166">
                  <c:v>13016</c:v>
                </c:pt>
                <c:pt idx="1167">
                  <c:v>13013</c:v>
                </c:pt>
                <c:pt idx="1168">
                  <c:v>13036</c:v>
                </c:pt>
                <c:pt idx="1169">
                  <c:v>13035</c:v>
                </c:pt>
                <c:pt idx="1170">
                  <c:v>13029</c:v>
                </c:pt>
                <c:pt idx="1171">
                  <c:v>13065</c:v>
                </c:pt>
                <c:pt idx="1172">
                  <c:v>13104</c:v>
                </c:pt>
                <c:pt idx="1173">
                  <c:v>13114</c:v>
                </c:pt>
                <c:pt idx="1174">
                  <c:v>13117</c:v>
                </c:pt>
                <c:pt idx="1175">
                  <c:v>13123</c:v>
                </c:pt>
                <c:pt idx="1176">
                  <c:v>13150</c:v>
                </c:pt>
                <c:pt idx="1177">
                  <c:v>13165</c:v>
                </c:pt>
                <c:pt idx="1178">
                  <c:v>13170</c:v>
                </c:pt>
                <c:pt idx="1179">
                  <c:v>13135</c:v>
                </c:pt>
                <c:pt idx="1180">
                  <c:v>13139</c:v>
                </c:pt>
                <c:pt idx="1181">
                  <c:v>13144</c:v>
                </c:pt>
                <c:pt idx="1182">
                  <c:v>13173</c:v>
                </c:pt>
                <c:pt idx="1183">
                  <c:v>13197</c:v>
                </c:pt>
                <c:pt idx="1184">
                  <c:v>13186</c:v>
                </c:pt>
                <c:pt idx="1185">
                  <c:v>13213</c:v>
                </c:pt>
                <c:pt idx="1186">
                  <c:v>13232</c:v>
                </c:pt>
                <c:pt idx="1187">
                  <c:v>13231</c:v>
                </c:pt>
                <c:pt idx="1188">
                  <c:v>13260</c:v>
                </c:pt>
                <c:pt idx="1189">
                  <c:v>13298</c:v>
                </c:pt>
                <c:pt idx="1190">
                  <c:v>13296</c:v>
                </c:pt>
                <c:pt idx="1191">
                  <c:v>13303</c:v>
                </c:pt>
                <c:pt idx="1192">
                  <c:v>13285</c:v>
                </c:pt>
                <c:pt idx="1193">
                  <c:v>13267</c:v>
                </c:pt>
                <c:pt idx="1194">
                  <c:v>13299</c:v>
                </c:pt>
                <c:pt idx="1195">
                  <c:v>13302</c:v>
                </c:pt>
                <c:pt idx="1196">
                  <c:v>13294</c:v>
                </c:pt>
                <c:pt idx="1197">
                  <c:v>13294</c:v>
                </c:pt>
                <c:pt idx="1198">
                  <c:v>13308</c:v>
                </c:pt>
                <c:pt idx="1199">
                  <c:v>13297</c:v>
                </c:pt>
                <c:pt idx="1200">
                  <c:v>13309</c:v>
                </c:pt>
                <c:pt idx="1201">
                  <c:v>13323</c:v>
                </c:pt>
                <c:pt idx="1202">
                  <c:v>13322</c:v>
                </c:pt>
                <c:pt idx="1203">
                  <c:v>13327</c:v>
                </c:pt>
                <c:pt idx="1204">
                  <c:v>13345</c:v>
                </c:pt>
                <c:pt idx="1205">
                  <c:v>13339</c:v>
                </c:pt>
                <c:pt idx="1206">
                  <c:v>13325</c:v>
                </c:pt>
                <c:pt idx="1207">
                  <c:v>13224</c:v>
                </c:pt>
                <c:pt idx="1208">
                  <c:v>13226</c:v>
                </c:pt>
                <c:pt idx="1209">
                  <c:v>13239</c:v>
                </c:pt>
                <c:pt idx="1210">
                  <c:v>13257</c:v>
                </c:pt>
                <c:pt idx="1211">
                  <c:v>13236</c:v>
                </c:pt>
                <c:pt idx="1212">
                  <c:v>13219</c:v>
                </c:pt>
                <c:pt idx="1213">
                  <c:v>13219</c:v>
                </c:pt>
                <c:pt idx="1214">
                  <c:v>13235</c:v>
                </c:pt>
                <c:pt idx="1215">
                  <c:v>13240</c:v>
                </c:pt>
                <c:pt idx="1216">
                  <c:v>13248</c:v>
                </c:pt>
                <c:pt idx="1217">
                  <c:v>13242</c:v>
                </c:pt>
                <c:pt idx="1218">
                  <c:v>13183</c:v>
                </c:pt>
                <c:pt idx="1219">
                  <c:v>13057</c:v>
                </c:pt>
                <c:pt idx="1220">
                  <c:v>13173</c:v>
                </c:pt>
                <c:pt idx="1221">
                  <c:v>13206</c:v>
                </c:pt>
                <c:pt idx="1222">
                  <c:v>13222</c:v>
                </c:pt>
                <c:pt idx="1223">
                  <c:v>13193</c:v>
                </c:pt>
                <c:pt idx="1224">
                  <c:v>13178</c:v>
                </c:pt>
                <c:pt idx="1225">
                  <c:v>13205</c:v>
                </c:pt>
                <c:pt idx="1226">
                  <c:v>13142</c:v>
                </c:pt>
                <c:pt idx="1227">
                  <c:v>13130</c:v>
                </c:pt>
                <c:pt idx="1228">
                  <c:v>13002</c:v>
                </c:pt>
                <c:pt idx="1229">
                  <c:v>13103</c:v>
                </c:pt>
                <c:pt idx="1230">
                  <c:v>13158</c:v>
                </c:pt>
                <c:pt idx="1231">
                  <c:v>13100</c:v>
                </c:pt>
                <c:pt idx="1232">
                  <c:v>12994</c:v>
                </c:pt>
                <c:pt idx="1233">
                  <c:v>13086</c:v>
                </c:pt>
                <c:pt idx="1234">
                  <c:v>13147</c:v>
                </c:pt>
                <c:pt idx="1235">
                  <c:v>13135</c:v>
                </c:pt>
                <c:pt idx="1236">
                  <c:v>13130</c:v>
                </c:pt>
                <c:pt idx="1237">
                  <c:v>13160</c:v>
                </c:pt>
                <c:pt idx="1238">
                  <c:v>13177</c:v>
                </c:pt>
                <c:pt idx="1239">
                  <c:v>13197</c:v>
                </c:pt>
                <c:pt idx="1240">
                  <c:v>13206</c:v>
                </c:pt>
                <c:pt idx="1241">
                  <c:v>13201</c:v>
                </c:pt>
                <c:pt idx="1242">
                  <c:v>13213</c:v>
                </c:pt>
                <c:pt idx="1243">
                  <c:v>13201</c:v>
                </c:pt>
                <c:pt idx="1244">
                  <c:v>13216</c:v>
                </c:pt>
                <c:pt idx="1245">
                  <c:v>13228</c:v>
                </c:pt>
                <c:pt idx="1246">
                  <c:v>13243</c:v>
                </c:pt>
                <c:pt idx="1247">
                  <c:v>13214</c:v>
                </c:pt>
                <c:pt idx="1248">
                  <c:v>13196</c:v>
                </c:pt>
                <c:pt idx="1249">
                  <c:v>13175</c:v>
                </c:pt>
                <c:pt idx="1250">
                  <c:v>13125</c:v>
                </c:pt>
                <c:pt idx="1251">
                  <c:v>13225</c:v>
                </c:pt>
                <c:pt idx="1252">
                  <c:v>13259</c:v>
                </c:pt>
                <c:pt idx="1253">
                  <c:v>13272</c:v>
                </c:pt>
                <c:pt idx="1254">
                  <c:v>13277</c:v>
                </c:pt>
                <c:pt idx="1255">
                  <c:v>13270</c:v>
                </c:pt>
                <c:pt idx="1256">
                  <c:v>13304</c:v>
                </c:pt>
                <c:pt idx="1257">
                  <c:v>13310</c:v>
                </c:pt>
                <c:pt idx="1258">
                  <c:v>13312</c:v>
                </c:pt>
                <c:pt idx="1259">
                  <c:v>13321</c:v>
                </c:pt>
                <c:pt idx="1260">
                  <c:v>13304</c:v>
                </c:pt>
                <c:pt idx="1261">
                  <c:v>13263</c:v>
                </c:pt>
                <c:pt idx="1262">
                  <c:v>13134</c:v>
                </c:pt>
                <c:pt idx="1263">
                  <c:v>13134</c:v>
                </c:pt>
                <c:pt idx="1264">
                  <c:v>13134</c:v>
                </c:pt>
                <c:pt idx="1265">
                  <c:v>13371</c:v>
                </c:pt>
                <c:pt idx="1266">
                  <c:v>13437</c:v>
                </c:pt>
                <c:pt idx="1267">
                  <c:v>13494</c:v>
                </c:pt>
                <c:pt idx="1268">
                  <c:v>13481</c:v>
                </c:pt>
                <c:pt idx="1269">
                  <c:v>13475</c:v>
                </c:pt>
                <c:pt idx="1270">
                  <c:v>13490</c:v>
                </c:pt>
                <c:pt idx="1271">
                  <c:v>13507</c:v>
                </c:pt>
                <c:pt idx="1272">
                  <c:v>13545</c:v>
                </c:pt>
                <c:pt idx="1273">
                  <c:v>13610</c:v>
                </c:pt>
                <c:pt idx="1274">
                  <c:v>13679</c:v>
                </c:pt>
                <c:pt idx="1275">
                  <c:v>13692</c:v>
                </c:pt>
                <c:pt idx="1276">
                  <c:v>13730</c:v>
                </c:pt>
                <c:pt idx="1277">
                  <c:v>13743</c:v>
                </c:pt>
                <c:pt idx="1278">
                  <c:v>13767</c:v>
                </c:pt>
                <c:pt idx="1279">
                  <c:v>13796</c:v>
                </c:pt>
                <c:pt idx="1280">
                  <c:v>13821</c:v>
                </c:pt>
                <c:pt idx="1281">
                  <c:v>13890</c:v>
                </c:pt>
                <c:pt idx="1282">
                  <c:v>13893</c:v>
                </c:pt>
                <c:pt idx="1283">
                  <c:v>13949</c:v>
                </c:pt>
                <c:pt idx="1284">
                  <c:v>13974</c:v>
                </c:pt>
                <c:pt idx="1285">
                  <c:v>13980</c:v>
                </c:pt>
                <c:pt idx="1286">
                  <c:v>14019</c:v>
                </c:pt>
                <c:pt idx="1287">
                  <c:v>14056</c:v>
                </c:pt>
                <c:pt idx="1288">
                  <c:v>14038</c:v>
                </c:pt>
                <c:pt idx="1289">
                  <c:v>14038</c:v>
                </c:pt>
                <c:pt idx="1290">
                  <c:v>14060</c:v>
                </c:pt>
                <c:pt idx="1291">
                  <c:v>14094</c:v>
                </c:pt>
                <c:pt idx="1292">
                  <c:v>14119</c:v>
                </c:pt>
                <c:pt idx="1293">
                  <c:v>14158</c:v>
                </c:pt>
                <c:pt idx="1294">
                  <c:v>14178</c:v>
                </c:pt>
                <c:pt idx="1295">
                  <c:v>14191</c:v>
                </c:pt>
                <c:pt idx="1296">
                  <c:v>14252</c:v>
                </c:pt>
                <c:pt idx="1297">
                  <c:v>14281</c:v>
                </c:pt>
                <c:pt idx="1298">
                  <c:v>14271</c:v>
                </c:pt>
                <c:pt idx="1299">
                  <c:v>14274</c:v>
                </c:pt>
                <c:pt idx="1300">
                  <c:v>14318</c:v>
                </c:pt>
                <c:pt idx="1301">
                  <c:v>14328</c:v>
                </c:pt>
                <c:pt idx="1302">
                  <c:v>14320</c:v>
                </c:pt>
                <c:pt idx="1303">
                  <c:v>14315</c:v>
                </c:pt>
                <c:pt idx="1304">
                  <c:v>14305</c:v>
                </c:pt>
                <c:pt idx="1305">
                  <c:v>14346</c:v>
                </c:pt>
                <c:pt idx="1306">
                  <c:v>14371</c:v>
                </c:pt>
                <c:pt idx="1307">
                  <c:v>14377</c:v>
                </c:pt>
                <c:pt idx="1308">
                  <c:v>14403</c:v>
                </c:pt>
                <c:pt idx="1309">
                  <c:v>14439</c:v>
                </c:pt>
                <c:pt idx="1310">
                  <c:v>14448</c:v>
                </c:pt>
                <c:pt idx="1311">
                  <c:v>14468</c:v>
                </c:pt>
                <c:pt idx="1312">
                  <c:v>14474</c:v>
                </c:pt>
                <c:pt idx="1313">
                  <c:v>14451</c:v>
                </c:pt>
                <c:pt idx="1314">
                  <c:v>14471</c:v>
                </c:pt>
                <c:pt idx="1315">
                  <c:v>14790</c:v>
                </c:pt>
                <c:pt idx="1316">
                  <c:v>14810</c:v>
                </c:pt>
                <c:pt idx="1317">
                  <c:v>14862</c:v>
                </c:pt>
                <c:pt idx="1318">
                  <c:v>14905</c:v>
                </c:pt>
                <c:pt idx="1319">
                  <c:v>14930</c:v>
                </c:pt>
                <c:pt idx="1320">
                  <c:v>14969</c:v>
                </c:pt>
                <c:pt idx="1321">
                  <c:v>14968</c:v>
                </c:pt>
                <c:pt idx="1322">
                  <c:v>15008</c:v>
                </c:pt>
                <c:pt idx="1323">
                  <c:v>15028</c:v>
                </c:pt>
                <c:pt idx="1324">
                  <c:v>15067</c:v>
                </c:pt>
                <c:pt idx="1325">
                  <c:v>15081</c:v>
                </c:pt>
                <c:pt idx="1326">
                  <c:v>15116</c:v>
                </c:pt>
                <c:pt idx="1327">
                  <c:v>15167</c:v>
                </c:pt>
                <c:pt idx="1328">
                  <c:v>15190</c:v>
                </c:pt>
                <c:pt idx="1329">
                  <c:v>15206</c:v>
                </c:pt>
                <c:pt idx="1330">
                  <c:v>15213</c:v>
                </c:pt>
                <c:pt idx="1331">
                  <c:v>15201</c:v>
                </c:pt>
                <c:pt idx="1332">
                  <c:v>15249</c:v>
                </c:pt>
                <c:pt idx="1333">
                  <c:v>15260</c:v>
                </c:pt>
                <c:pt idx="1334">
                  <c:v>15282</c:v>
                </c:pt>
                <c:pt idx="1335">
                  <c:v>15303</c:v>
                </c:pt>
                <c:pt idx="1336">
                  <c:v>15327</c:v>
                </c:pt>
                <c:pt idx="1337">
                  <c:v>15459</c:v>
                </c:pt>
                <c:pt idx="1338">
                  <c:v>15776</c:v>
                </c:pt>
                <c:pt idx="1339">
                  <c:v>15782</c:v>
                </c:pt>
                <c:pt idx="1340">
                  <c:v>15838</c:v>
                </c:pt>
                <c:pt idx="1341">
                  <c:v>16097</c:v>
                </c:pt>
                <c:pt idx="1342">
                  <c:v>16095</c:v>
                </c:pt>
                <c:pt idx="1343">
                  <c:v>16087</c:v>
                </c:pt>
                <c:pt idx="1344">
                  <c:v>16181</c:v>
                </c:pt>
                <c:pt idx="1345">
                  <c:v>16194</c:v>
                </c:pt>
                <c:pt idx="1346">
                  <c:v>16243</c:v>
                </c:pt>
                <c:pt idx="1347">
                  <c:v>16307</c:v>
                </c:pt>
                <c:pt idx="1348">
                  <c:v>16387</c:v>
                </c:pt>
                <c:pt idx="1349">
                  <c:v>16368</c:v>
                </c:pt>
                <c:pt idx="1350">
                  <c:v>16312</c:v>
                </c:pt>
                <c:pt idx="1351">
                  <c:v>16222</c:v>
                </c:pt>
                <c:pt idx="1352">
                  <c:v>17401</c:v>
                </c:pt>
                <c:pt idx="1353">
                  <c:v>17455</c:v>
                </c:pt>
                <c:pt idx="1354">
                  <c:v>17982</c:v>
                </c:pt>
                <c:pt idx="1355">
                  <c:v>18045</c:v>
                </c:pt>
                <c:pt idx="1356">
                  <c:v>18536</c:v>
                </c:pt>
                <c:pt idx="1357">
                  <c:v>18595</c:v>
                </c:pt>
                <c:pt idx="1358">
                  <c:v>18696</c:v>
                </c:pt>
                <c:pt idx="1359">
                  <c:v>18689</c:v>
                </c:pt>
                <c:pt idx="1360">
                  <c:v>18941</c:v>
                </c:pt>
                <c:pt idx="1361">
                  <c:v>19045</c:v>
                </c:pt>
                <c:pt idx="1362">
                  <c:v>19075</c:v>
                </c:pt>
                <c:pt idx="1363">
                  <c:v>19151</c:v>
                </c:pt>
                <c:pt idx="1364">
                  <c:v>19213</c:v>
                </c:pt>
                <c:pt idx="1365">
                  <c:v>19360</c:v>
                </c:pt>
                <c:pt idx="1366">
                  <c:v>19426</c:v>
                </c:pt>
                <c:pt idx="1367">
                  <c:v>19507</c:v>
                </c:pt>
                <c:pt idx="1368">
                  <c:v>19557</c:v>
                </c:pt>
                <c:pt idx="1369">
                  <c:v>19631</c:v>
                </c:pt>
                <c:pt idx="1370">
                  <c:v>19626</c:v>
                </c:pt>
                <c:pt idx="1371">
                  <c:v>19945</c:v>
                </c:pt>
                <c:pt idx="1372">
                  <c:v>20045</c:v>
                </c:pt>
                <c:pt idx="1373">
                  <c:v>19988</c:v>
                </c:pt>
                <c:pt idx="1374">
                  <c:v>19972</c:v>
                </c:pt>
                <c:pt idx="1375">
                  <c:v>19942</c:v>
                </c:pt>
                <c:pt idx="1376">
                  <c:v>20122</c:v>
                </c:pt>
                <c:pt idx="1377">
                  <c:v>20182</c:v>
                </c:pt>
                <c:pt idx="1378">
                  <c:v>20227</c:v>
                </c:pt>
                <c:pt idx="1379">
                  <c:v>20701</c:v>
                </c:pt>
                <c:pt idx="1380">
                  <c:v>20798</c:v>
                </c:pt>
                <c:pt idx="1381">
                  <c:v>20864</c:v>
                </c:pt>
                <c:pt idx="1382">
                  <c:v>20917</c:v>
                </c:pt>
                <c:pt idx="1383">
                  <c:v>20901</c:v>
                </c:pt>
                <c:pt idx="1384">
                  <c:v>21182</c:v>
                </c:pt>
                <c:pt idx="1385">
                  <c:v>21183</c:v>
                </c:pt>
                <c:pt idx="1386">
                  <c:v>21205</c:v>
                </c:pt>
                <c:pt idx="1387">
                  <c:v>21238</c:v>
                </c:pt>
                <c:pt idx="1388">
                  <c:v>21209</c:v>
                </c:pt>
                <c:pt idx="1389">
                  <c:v>21490</c:v>
                </c:pt>
                <c:pt idx="1390">
                  <c:v>21766</c:v>
                </c:pt>
                <c:pt idx="1391">
                  <c:v>21819</c:v>
                </c:pt>
                <c:pt idx="1392">
                  <c:v>21840</c:v>
                </c:pt>
                <c:pt idx="1393">
                  <c:v>22039</c:v>
                </c:pt>
                <c:pt idx="1394">
                  <c:v>22072</c:v>
                </c:pt>
                <c:pt idx="1395">
                  <c:v>22042</c:v>
                </c:pt>
                <c:pt idx="1396">
                  <c:v>22069</c:v>
                </c:pt>
                <c:pt idx="1397">
                  <c:v>22105</c:v>
                </c:pt>
                <c:pt idx="1398">
                  <c:v>22124</c:v>
                </c:pt>
                <c:pt idx="1399">
                  <c:v>22124</c:v>
                </c:pt>
                <c:pt idx="1400">
                  <c:v>22144</c:v>
                </c:pt>
                <c:pt idx="1401">
                  <c:v>22140</c:v>
                </c:pt>
                <c:pt idx="1402">
                  <c:v>22120</c:v>
                </c:pt>
                <c:pt idx="1403">
                  <c:v>22105</c:v>
                </c:pt>
                <c:pt idx="1404">
                  <c:v>22056</c:v>
                </c:pt>
                <c:pt idx="1405">
                  <c:v>22073</c:v>
                </c:pt>
                <c:pt idx="1406">
                  <c:v>22046</c:v>
                </c:pt>
                <c:pt idx="1407">
                  <c:v>22079</c:v>
                </c:pt>
                <c:pt idx="1408">
                  <c:v>22118</c:v>
                </c:pt>
                <c:pt idx="1409">
                  <c:v>22081</c:v>
                </c:pt>
                <c:pt idx="1410">
                  <c:v>22076</c:v>
                </c:pt>
                <c:pt idx="1411">
                  <c:v>22096</c:v>
                </c:pt>
                <c:pt idx="1412">
                  <c:v>22079</c:v>
                </c:pt>
                <c:pt idx="1413">
                  <c:v>22123</c:v>
                </c:pt>
                <c:pt idx="1414">
                  <c:v>22127</c:v>
                </c:pt>
                <c:pt idx="1415">
                  <c:v>22116</c:v>
                </c:pt>
                <c:pt idx="1416">
                  <c:v>22092</c:v>
                </c:pt>
                <c:pt idx="1417">
                  <c:v>22079</c:v>
                </c:pt>
                <c:pt idx="1418">
                  <c:v>22076</c:v>
                </c:pt>
                <c:pt idx="1419">
                  <c:v>22176</c:v>
                </c:pt>
                <c:pt idx="1420">
                  <c:v>22179</c:v>
                </c:pt>
                <c:pt idx="1421">
                  <c:v>22150</c:v>
                </c:pt>
                <c:pt idx="1422">
                  <c:v>22152</c:v>
                </c:pt>
                <c:pt idx="1423">
                  <c:v>22133</c:v>
                </c:pt>
                <c:pt idx="1424">
                  <c:v>22114</c:v>
                </c:pt>
                <c:pt idx="1425">
                  <c:v>22214</c:v>
                </c:pt>
                <c:pt idx="1426">
                  <c:v>22308</c:v>
                </c:pt>
                <c:pt idx="1427">
                  <c:v>22285</c:v>
                </c:pt>
                <c:pt idx="1428">
                  <c:v>22375</c:v>
                </c:pt>
                <c:pt idx="1429">
                  <c:v>22398</c:v>
                </c:pt>
                <c:pt idx="1430">
                  <c:v>22388</c:v>
                </c:pt>
                <c:pt idx="1431">
                  <c:v>22423</c:v>
                </c:pt>
                <c:pt idx="1432">
                  <c:v>22429</c:v>
                </c:pt>
                <c:pt idx="1433">
                  <c:v>22515</c:v>
                </c:pt>
                <c:pt idx="1434">
                  <c:v>22731</c:v>
                </c:pt>
                <c:pt idx="1435">
                  <c:v>22726</c:v>
                </c:pt>
                <c:pt idx="1436">
                  <c:v>22721</c:v>
                </c:pt>
                <c:pt idx="1437">
                  <c:v>22731</c:v>
                </c:pt>
                <c:pt idx="1438">
                  <c:v>22821</c:v>
                </c:pt>
                <c:pt idx="1439">
                  <c:v>22803</c:v>
                </c:pt>
                <c:pt idx="1440">
                  <c:v>22819</c:v>
                </c:pt>
                <c:pt idx="1441">
                  <c:v>22900</c:v>
                </c:pt>
                <c:pt idx="1442">
                  <c:v>22909</c:v>
                </c:pt>
                <c:pt idx="1443">
                  <c:v>22957</c:v>
                </c:pt>
                <c:pt idx="1444">
                  <c:v>22972</c:v>
                </c:pt>
                <c:pt idx="1445">
                  <c:v>23172</c:v>
                </c:pt>
                <c:pt idx="1446">
                  <c:v>23196</c:v>
                </c:pt>
                <c:pt idx="1447">
                  <c:v>23406</c:v>
                </c:pt>
                <c:pt idx="1448">
                  <c:v>23462</c:v>
                </c:pt>
                <c:pt idx="1449">
                  <c:v>23517</c:v>
                </c:pt>
                <c:pt idx="1450">
                  <c:v>23527</c:v>
                </c:pt>
                <c:pt idx="1451">
                  <c:v>23523</c:v>
                </c:pt>
                <c:pt idx="1452">
                  <c:v>23625</c:v>
                </c:pt>
                <c:pt idx="1453">
                  <c:v>23641</c:v>
                </c:pt>
                <c:pt idx="1454">
                  <c:v>23619</c:v>
                </c:pt>
                <c:pt idx="1455">
                  <c:v>23597</c:v>
                </c:pt>
                <c:pt idx="1456">
                  <c:v>23644</c:v>
                </c:pt>
                <c:pt idx="1457">
                  <c:v>23838</c:v>
                </c:pt>
                <c:pt idx="1458">
                  <c:v>23806</c:v>
                </c:pt>
                <c:pt idx="1459">
                  <c:v>23806</c:v>
                </c:pt>
                <c:pt idx="1460">
                  <c:v>23821</c:v>
                </c:pt>
                <c:pt idx="1461">
                  <c:v>23813</c:v>
                </c:pt>
                <c:pt idx="1462">
                  <c:v>23812</c:v>
                </c:pt>
                <c:pt idx="1463">
                  <c:v>23803</c:v>
                </c:pt>
                <c:pt idx="1464">
                  <c:v>23802</c:v>
                </c:pt>
                <c:pt idx="1465">
                  <c:v>23764</c:v>
                </c:pt>
                <c:pt idx="1466">
                  <c:v>23738</c:v>
                </c:pt>
                <c:pt idx="1467">
                  <c:v>23739</c:v>
                </c:pt>
                <c:pt idx="1468">
                  <c:v>23720</c:v>
                </c:pt>
                <c:pt idx="1469">
                  <c:v>23685</c:v>
                </c:pt>
                <c:pt idx="1470">
                  <c:v>23680</c:v>
                </c:pt>
                <c:pt idx="1471">
                  <c:v>23660</c:v>
                </c:pt>
                <c:pt idx="1472">
                  <c:v>23645</c:v>
                </c:pt>
                <c:pt idx="1473">
                  <c:v>23608</c:v>
                </c:pt>
                <c:pt idx="1474">
                  <c:v>23595</c:v>
                </c:pt>
                <c:pt idx="1475">
                  <c:v>23272</c:v>
                </c:pt>
                <c:pt idx="1476">
                  <c:v>23249</c:v>
                </c:pt>
                <c:pt idx="1477">
                  <c:v>23236</c:v>
                </c:pt>
                <c:pt idx="1478">
                  <c:v>23190</c:v>
                </c:pt>
                <c:pt idx="1479">
                  <c:v>23178</c:v>
                </c:pt>
                <c:pt idx="1480">
                  <c:v>23157</c:v>
                </c:pt>
                <c:pt idx="1481">
                  <c:v>23120</c:v>
                </c:pt>
                <c:pt idx="1482">
                  <c:v>23102</c:v>
                </c:pt>
                <c:pt idx="1483">
                  <c:v>23188</c:v>
                </c:pt>
                <c:pt idx="1484">
                  <c:v>23237</c:v>
                </c:pt>
                <c:pt idx="1485">
                  <c:v>23305</c:v>
                </c:pt>
                <c:pt idx="1486">
                  <c:v>23302</c:v>
                </c:pt>
                <c:pt idx="1487">
                  <c:v>23277</c:v>
                </c:pt>
                <c:pt idx="1488">
                  <c:v>23265</c:v>
                </c:pt>
                <c:pt idx="1489">
                  <c:v>23248</c:v>
                </c:pt>
                <c:pt idx="1490">
                  <c:v>23323</c:v>
                </c:pt>
                <c:pt idx="1491">
                  <c:v>23329</c:v>
                </c:pt>
                <c:pt idx="1492">
                  <c:v>23728</c:v>
                </c:pt>
                <c:pt idx="1493">
                  <c:v>23775</c:v>
                </c:pt>
                <c:pt idx="1494">
                  <c:v>23810</c:v>
                </c:pt>
                <c:pt idx="1495">
                  <c:v>23811</c:v>
                </c:pt>
                <c:pt idx="1496">
                  <c:v>23868</c:v>
                </c:pt>
                <c:pt idx="1497">
                  <c:v>23896</c:v>
                </c:pt>
                <c:pt idx="1498">
                  <c:v>23991</c:v>
                </c:pt>
                <c:pt idx="1499">
                  <c:v>24001</c:v>
                </c:pt>
                <c:pt idx="1500">
                  <c:v>24075</c:v>
                </c:pt>
                <c:pt idx="1501">
                  <c:v>24072</c:v>
                </c:pt>
                <c:pt idx="1502">
                  <c:v>24073</c:v>
                </c:pt>
                <c:pt idx="1503">
                  <c:v>24054</c:v>
                </c:pt>
                <c:pt idx="1504">
                  <c:v>24078</c:v>
                </c:pt>
                <c:pt idx="1505">
                  <c:v>24074</c:v>
                </c:pt>
                <c:pt idx="1506">
                  <c:v>24213</c:v>
                </c:pt>
                <c:pt idx="1507">
                  <c:v>24249</c:v>
                </c:pt>
                <c:pt idx="1508">
                  <c:v>24269</c:v>
                </c:pt>
                <c:pt idx="1509">
                  <c:v>24270</c:v>
                </c:pt>
                <c:pt idx="1510">
                  <c:v>24361</c:v>
                </c:pt>
                <c:pt idx="1511">
                  <c:v>24380</c:v>
                </c:pt>
                <c:pt idx="1512">
                  <c:v>24239</c:v>
                </c:pt>
                <c:pt idx="1513">
                  <c:v>24143</c:v>
                </c:pt>
                <c:pt idx="1514">
                  <c:v>24252</c:v>
                </c:pt>
                <c:pt idx="1515">
                  <c:v>24173</c:v>
                </c:pt>
                <c:pt idx="1516">
                  <c:v>24176</c:v>
                </c:pt>
                <c:pt idx="1517">
                  <c:v>24160</c:v>
                </c:pt>
                <c:pt idx="1518">
                  <c:v>24309</c:v>
                </c:pt>
                <c:pt idx="1519">
                  <c:v>24248</c:v>
                </c:pt>
                <c:pt idx="1520">
                  <c:v>24228</c:v>
                </c:pt>
                <c:pt idx="1521">
                  <c:v>24278</c:v>
                </c:pt>
                <c:pt idx="1522">
                  <c:v>24282</c:v>
                </c:pt>
                <c:pt idx="1523">
                  <c:v>24334</c:v>
                </c:pt>
                <c:pt idx="1524">
                  <c:v>24356</c:v>
                </c:pt>
                <c:pt idx="1525">
                  <c:v>24320</c:v>
                </c:pt>
                <c:pt idx="1526">
                  <c:v>24312</c:v>
                </c:pt>
                <c:pt idx="1527">
                  <c:v>24327</c:v>
                </c:pt>
                <c:pt idx="1528">
                  <c:v>24317</c:v>
                </c:pt>
                <c:pt idx="1529">
                  <c:v>24310</c:v>
                </c:pt>
                <c:pt idx="1530">
                  <c:v>24317</c:v>
                </c:pt>
                <c:pt idx="1531">
                  <c:v>24313</c:v>
                </c:pt>
                <c:pt idx="1532">
                  <c:v>24315</c:v>
                </c:pt>
                <c:pt idx="1533">
                  <c:v>24382</c:v>
                </c:pt>
                <c:pt idx="1534">
                  <c:v>24362</c:v>
                </c:pt>
                <c:pt idx="1535">
                  <c:v>24329</c:v>
                </c:pt>
                <c:pt idx="1536">
                  <c:v>24355</c:v>
                </c:pt>
                <c:pt idx="1537">
                  <c:v>24350</c:v>
                </c:pt>
                <c:pt idx="1538">
                  <c:v>24356</c:v>
                </c:pt>
                <c:pt idx="1539">
                  <c:v>24299</c:v>
                </c:pt>
                <c:pt idx="1540">
                  <c:v>24281</c:v>
                </c:pt>
                <c:pt idx="1541">
                  <c:v>24253</c:v>
                </c:pt>
                <c:pt idx="1542">
                  <c:v>24226</c:v>
                </c:pt>
                <c:pt idx="1543">
                  <c:v>24172</c:v>
                </c:pt>
                <c:pt idx="1544">
                  <c:v>24220</c:v>
                </c:pt>
                <c:pt idx="1545">
                  <c:v>24221</c:v>
                </c:pt>
                <c:pt idx="1546">
                  <c:v>24220</c:v>
                </c:pt>
                <c:pt idx="1547">
                  <c:v>24196</c:v>
                </c:pt>
                <c:pt idx="1548">
                  <c:v>24181</c:v>
                </c:pt>
                <c:pt idx="1549">
                  <c:v>24164</c:v>
                </c:pt>
                <c:pt idx="1550">
                  <c:v>24140</c:v>
                </c:pt>
                <c:pt idx="1551">
                  <c:v>24126</c:v>
                </c:pt>
                <c:pt idx="1552">
                  <c:v>24121</c:v>
                </c:pt>
                <c:pt idx="1553">
                  <c:v>24128</c:v>
                </c:pt>
                <c:pt idx="1554">
                  <c:v>24120</c:v>
                </c:pt>
                <c:pt idx="1555">
                  <c:v>24086</c:v>
                </c:pt>
                <c:pt idx="1556">
                  <c:v>24073</c:v>
                </c:pt>
                <c:pt idx="1557">
                  <c:v>24026</c:v>
                </c:pt>
                <c:pt idx="1558">
                  <c:v>24020</c:v>
                </c:pt>
                <c:pt idx="1559">
                  <c:v>23952</c:v>
                </c:pt>
                <c:pt idx="1560">
                  <c:v>24043</c:v>
                </c:pt>
                <c:pt idx="1561">
                  <c:v>24041</c:v>
                </c:pt>
                <c:pt idx="1562">
                  <c:v>24005</c:v>
                </c:pt>
                <c:pt idx="1563">
                  <c:v>23986</c:v>
                </c:pt>
                <c:pt idx="1564">
                  <c:v>23990</c:v>
                </c:pt>
                <c:pt idx="1565">
                  <c:v>23977</c:v>
                </c:pt>
                <c:pt idx="1566">
                  <c:v>23964</c:v>
                </c:pt>
                <c:pt idx="1567">
                  <c:v>23938</c:v>
                </c:pt>
                <c:pt idx="1568">
                  <c:v>23938</c:v>
                </c:pt>
                <c:pt idx="1569">
                  <c:v>23940</c:v>
                </c:pt>
                <c:pt idx="1570">
                  <c:v>23907</c:v>
                </c:pt>
                <c:pt idx="1571">
                  <c:v>23902</c:v>
                </c:pt>
                <c:pt idx="1572">
                  <c:v>23885</c:v>
                </c:pt>
                <c:pt idx="1573">
                  <c:v>23864</c:v>
                </c:pt>
                <c:pt idx="1574">
                  <c:v>23780</c:v>
                </c:pt>
                <c:pt idx="1575">
                  <c:v>23795</c:v>
                </c:pt>
                <c:pt idx="1576">
                  <c:v>23790</c:v>
                </c:pt>
                <c:pt idx="1577">
                  <c:v>23790</c:v>
                </c:pt>
                <c:pt idx="1578">
                  <c:v>23781</c:v>
                </c:pt>
                <c:pt idx="1579">
                  <c:v>23729</c:v>
                </c:pt>
                <c:pt idx="1580">
                  <c:v>23720</c:v>
                </c:pt>
                <c:pt idx="1581">
                  <c:v>23718</c:v>
                </c:pt>
                <c:pt idx="1582">
                  <c:v>23592</c:v>
                </c:pt>
                <c:pt idx="1583">
                  <c:v>23599</c:v>
                </c:pt>
                <c:pt idx="1584">
                  <c:v>23531</c:v>
                </c:pt>
                <c:pt idx="1585">
                  <c:v>23529</c:v>
                </c:pt>
                <c:pt idx="1586">
                  <c:v>23527</c:v>
                </c:pt>
                <c:pt idx="1587">
                  <c:v>23545</c:v>
                </c:pt>
                <c:pt idx="1588">
                  <c:v>23542</c:v>
                </c:pt>
                <c:pt idx="1589">
                  <c:v>23544</c:v>
                </c:pt>
                <c:pt idx="1590">
                  <c:v>23541</c:v>
                </c:pt>
                <c:pt idx="1591">
                  <c:v>23500</c:v>
                </c:pt>
                <c:pt idx="1592">
                  <c:v>23493</c:v>
                </c:pt>
                <c:pt idx="1593">
                  <c:v>23489</c:v>
                </c:pt>
                <c:pt idx="1594">
                  <c:v>23508</c:v>
                </c:pt>
                <c:pt idx="1595">
                  <c:v>23465</c:v>
                </c:pt>
                <c:pt idx="1596">
                  <c:v>23455</c:v>
                </c:pt>
                <c:pt idx="1597">
                  <c:v>23454</c:v>
                </c:pt>
                <c:pt idx="1598">
                  <c:v>23455</c:v>
                </c:pt>
                <c:pt idx="1599">
                  <c:v>23393</c:v>
                </c:pt>
                <c:pt idx="1600">
                  <c:v>23390</c:v>
                </c:pt>
                <c:pt idx="1601">
                  <c:v>23383</c:v>
                </c:pt>
                <c:pt idx="1602">
                  <c:v>23344</c:v>
                </c:pt>
                <c:pt idx="1603">
                  <c:v>23347</c:v>
                </c:pt>
                <c:pt idx="1604">
                  <c:v>23336</c:v>
                </c:pt>
                <c:pt idx="1605">
                  <c:v>23356</c:v>
                </c:pt>
                <c:pt idx="1606">
                  <c:v>23355</c:v>
                </c:pt>
                <c:pt idx="1607">
                  <c:v>23334</c:v>
                </c:pt>
                <c:pt idx="1608">
                  <c:v>23331</c:v>
                </c:pt>
                <c:pt idx="1609">
                  <c:v>23342</c:v>
                </c:pt>
                <c:pt idx="1610">
                  <c:v>23347</c:v>
                </c:pt>
                <c:pt idx="1611">
                  <c:v>23339</c:v>
                </c:pt>
                <c:pt idx="1612">
                  <c:v>23334</c:v>
                </c:pt>
                <c:pt idx="1613">
                  <c:v>23329</c:v>
                </c:pt>
                <c:pt idx="1614">
                  <c:v>23332</c:v>
                </c:pt>
                <c:pt idx="1615">
                  <c:v>23321</c:v>
                </c:pt>
                <c:pt idx="1616">
                  <c:v>23323</c:v>
                </c:pt>
                <c:pt idx="1617">
                  <c:v>23329</c:v>
                </c:pt>
                <c:pt idx="1618">
                  <c:v>23313</c:v>
                </c:pt>
                <c:pt idx="1619">
                  <c:v>23310</c:v>
                </c:pt>
                <c:pt idx="1620">
                  <c:v>23300</c:v>
                </c:pt>
                <c:pt idx="1621">
                  <c:v>23301</c:v>
                </c:pt>
                <c:pt idx="1622">
                  <c:v>23284</c:v>
                </c:pt>
                <c:pt idx="1623">
                  <c:v>23280</c:v>
                </c:pt>
                <c:pt idx="1624">
                  <c:v>23287</c:v>
                </c:pt>
                <c:pt idx="1625">
                  <c:v>23250</c:v>
                </c:pt>
                <c:pt idx="1626">
                  <c:v>23256</c:v>
                </c:pt>
                <c:pt idx="1627">
                  <c:v>23260</c:v>
                </c:pt>
                <c:pt idx="1628">
                  <c:v>23240</c:v>
                </c:pt>
                <c:pt idx="1629">
                  <c:v>23208</c:v>
                </c:pt>
                <c:pt idx="1630">
                  <c:v>23202</c:v>
                </c:pt>
                <c:pt idx="1631">
                  <c:v>23205</c:v>
                </c:pt>
                <c:pt idx="1632">
                  <c:v>23190</c:v>
                </c:pt>
                <c:pt idx="1633">
                  <c:v>23177</c:v>
                </c:pt>
                <c:pt idx="1634">
                  <c:v>23179</c:v>
                </c:pt>
                <c:pt idx="1635">
                  <c:v>23014</c:v>
                </c:pt>
                <c:pt idx="1636">
                  <c:v>23011</c:v>
                </c:pt>
                <c:pt idx="1637">
                  <c:v>22940</c:v>
                </c:pt>
                <c:pt idx="1638">
                  <c:v>22916</c:v>
                </c:pt>
                <c:pt idx="1639">
                  <c:v>22917</c:v>
                </c:pt>
                <c:pt idx="1640">
                  <c:v>22894</c:v>
                </c:pt>
                <c:pt idx="1641">
                  <c:v>22885</c:v>
                </c:pt>
                <c:pt idx="1642">
                  <c:v>22880</c:v>
                </c:pt>
                <c:pt idx="1643">
                  <c:v>22845</c:v>
                </c:pt>
                <c:pt idx="1644">
                  <c:v>22830</c:v>
                </c:pt>
                <c:pt idx="1645">
                  <c:v>22659</c:v>
                </c:pt>
                <c:pt idx="1646">
                  <c:v>22647</c:v>
                </c:pt>
                <c:pt idx="1647">
                  <c:v>22350</c:v>
                </c:pt>
                <c:pt idx="1648">
                  <c:v>22308</c:v>
                </c:pt>
                <c:pt idx="1649">
                  <c:v>22303</c:v>
                </c:pt>
                <c:pt idx="1650">
                  <c:v>22278</c:v>
                </c:pt>
                <c:pt idx="1651">
                  <c:v>22209</c:v>
                </c:pt>
                <c:pt idx="1652">
                  <c:v>22205</c:v>
                </c:pt>
                <c:pt idx="1653">
                  <c:v>22150</c:v>
                </c:pt>
                <c:pt idx="1654">
                  <c:v>22104</c:v>
                </c:pt>
                <c:pt idx="1655">
                  <c:v>22081</c:v>
                </c:pt>
                <c:pt idx="1656">
                  <c:v>21898</c:v>
                </c:pt>
                <c:pt idx="1657">
                  <c:v>21895</c:v>
                </c:pt>
                <c:pt idx="1658">
                  <c:v>21878</c:v>
                </c:pt>
                <c:pt idx="1659">
                  <c:v>21909</c:v>
                </c:pt>
                <c:pt idx="1660">
                  <c:v>21657</c:v>
                </c:pt>
                <c:pt idx="1661">
                  <c:v>21659</c:v>
                </c:pt>
                <c:pt idx="1662">
                  <c:v>21604</c:v>
                </c:pt>
                <c:pt idx="1663">
                  <c:v>21604</c:v>
                </c:pt>
                <c:pt idx="1664">
                  <c:v>21603</c:v>
                </c:pt>
                <c:pt idx="1665">
                  <c:v>21603</c:v>
                </c:pt>
                <c:pt idx="1666">
                  <c:v>21628</c:v>
                </c:pt>
                <c:pt idx="1667">
                  <c:v>21625</c:v>
                </c:pt>
                <c:pt idx="1668">
                  <c:v>21557</c:v>
                </c:pt>
                <c:pt idx="1669">
                  <c:v>21526</c:v>
                </c:pt>
                <c:pt idx="1670">
                  <c:v>21407</c:v>
                </c:pt>
                <c:pt idx="1671">
                  <c:v>21423</c:v>
                </c:pt>
                <c:pt idx="1672">
                  <c:v>21427</c:v>
                </c:pt>
                <c:pt idx="1673">
                  <c:v>21428</c:v>
                </c:pt>
                <c:pt idx="1674">
                  <c:v>21426</c:v>
                </c:pt>
                <c:pt idx="1675">
                  <c:v>21438</c:v>
                </c:pt>
                <c:pt idx="1676">
                  <c:v>21438</c:v>
                </c:pt>
                <c:pt idx="1677">
                  <c:v>21425</c:v>
                </c:pt>
                <c:pt idx="1678">
                  <c:v>21429</c:v>
                </c:pt>
                <c:pt idx="1679">
                  <c:v>21430</c:v>
                </c:pt>
                <c:pt idx="1680">
                  <c:v>21407</c:v>
                </c:pt>
                <c:pt idx="1681">
                  <c:v>21407</c:v>
                </c:pt>
                <c:pt idx="1682">
                  <c:v>21406</c:v>
                </c:pt>
                <c:pt idx="1683">
                  <c:v>21394</c:v>
                </c:pt>
                <c:pt idx="1684">
                  <c:v>21393</c:v>
                </c:pt>
                <c:pt idx="1685">
                  <c:v>21388</c:v>
                </c:pt>
                <c:pt idx="1686">
                  <c:v>21391</c:v>
                </c:pt>
                <c:pt idx="1687">
                  <c:v>21387</c:v>
                </c:pt>
                <c:pt idx="1688">
                  <c:v>21354</c:v>
                </c:pt>
                <c:pt idx="1689">
                  <c:v>21351</c:v>
                </c:pt>
                <c:pt idx="1690">
                  <c:v>21347</c:v>
                </c:pt>
                <c:pt idx="1691">
                  <c:v>21313</c:v>
                </c:pt>
                <c:pt idx="1692">
                  <c:v>21283</c:v>
                </c:pt>
                <c:pt idx="1693">
                  <c:v>21282</c:v>
                </c:pt>
                <c:pt idx="1694">
                  <c:v>21191</c:v>
                </c:pt>
                <c:pt idx="1695">
                  <c:v>21189</c:v>
                </c:pt>
                <c:pt idx="1696">
                  <c:v>21188</c:v>
                </c:pt>
                <c:pt idx="1697">
                  <c:v>21181</c:v>
                </c:pt>
                <c:pt idx="1698">
                  <c:v>21181</c:v>
                </c:pt>
                <c:pt idx="1699">
                  <c:v>21182</c:v>
                </c:pt>
                <c:pt idx="1700">
                  <c:v>21142</c:v>
                </c:pt>
                <c:pt idx="1701">
                  <c:v>21145</c:v>
                </c:pt>
                <c:pt idx="1702">
                  <c:v>21147</c:v>
                </c:pt>
                <c:pt idx="1703">
                  <c:v>21087</c:v>
                </c:pt>
                <c:pt idx="1704">
                  <c:v>21086</c:v>
                </c:pt>
                <c:pt idx="1705">
                  <c:v>21079</c:v>
                </c:pt>
                <c:pt idx="1706">
                  <c:v>21074</c:v>
                </c:pt>
                <c:pt idx="1707">
                  <c:v>21074</c:v>
                </c:pt>
                <c:pt idx="1708">
                  <c:v>21051</c:v>
                </c:pt>
                <c:pt idx="1709">
                  <c:v>21049</c:v>
                </c:pt>
                <c:pt idx="1710">
                  <c:v>21043</c:v>
                </c:pt>
                <c:pt idx="1711">
                  <c:v>21043</c:v>
                </c:pt>
                <c:pt idx="1712">
                  <c:v>21033</c:v>
                </c:pt>
                <c:pt idx="1713">
                  <c:v>20866</c:v>
                </c:pt>
                <c:pt idx="1714">
                  <c:v>20738</c:v>
                </c:pt>
                <c:pt idx="1715">
                  <c:v>20737</c:v>
                </c:pt>
                <c:pt idx="1716">
                  <c:v>20737</c:v>
                </c:pt>
                <c:pt idx="1717">
                  <c:v>20733</c:v>
                </c:pt>
                <c:pt idx="1718">
                  <c:v>20722</c:v>
                </c:pt>
                <c:pt idx="1719">
                  <c:v>20725</c:v>
                </c:pt>
                <c:pt idx="1720">
                  <c:v>20713</c:v>
                </c:pt>
                <c:pt idx="1721">
                  <c:v>20708</c:v>
                </c:pt>
                <c:pt idx="1722">
                  <c:v>20629</c:v>
                </c:pt>
                <c:pt idx="1723">
                  <c:v>20556</c:v>
                </c:pt>
                <c:pt idx="1724">
                  <c:v>20474</c:v>
                </c:pt>
                <c:pt idx="1725">
                  <c:v>20472</c:v>
                </c:pt>
                <c:pt idx="1726">
                  <c:v>20471</c:v>
                </c:pt>
                <c:pt idx="1727">
                  <c:v>20482</c:v>
                </c:pt>
                <c:pt idx="1728">
                  <c:v>20481</c:v>
                </c:pt>
                <c:pt idx="1729">
                  <c:v>20448</c:v>
                </c:pt>
                <c:pt idx="1730">
                  <c:v>20404</c:v>
                </c:pt>
                <c:pt idx="1731">
                  <c:v>20405</c:v>
                </c:pt>
                <c:pt idx="1732">
                  <c:v>20405</c:v>
                </c:pt>
                <c:pt idx="1733">
                  <c:v>20407</c:v>
                </c:pt>
                <c:pt idx="1734">
                  <c:v>20406</c:v>
                </c:pt>
                <c:pt idx="1735">
                  <c:v>20406</c:v>
                </c:pt>
                <c:pt idx="1736">
                  <c:v>20408</c:v>
                </c:pt>
                <c:pt idx="1737">
                  <c:v>20407</c:v>
                </c:pt>
                <c:pt idx="1738">
                  <c:v>20400</c:v>
                </c:pt>
                <c:pt idx="1739">
                  <c:v>20400</c:v>
                </c:pt>
                <c:pt idx="1740">
                  <c:v>20401</c:v>
                </c:pt>
                <c:pt idx="1741">
                  <c:v>20399</c:v>
                </c:pt>
                <c:pt idx="1742">
                  <c:v>20389</c:v>
                </c:pt>
                <c:pt idx="1743">
                  <c:v>20388</c:v>
                </c:pt>
                <c:pt idx="1744">
                  <c:v>20363</c:v>
                </c:pt>
                <c:pt idx="1745">
                  <c:v>20342</c:v>
                </c:pt>
                <c:pt idx="1746">
                  <c:v>20332</c:v>
                </c:pt>
                <c:pt idx="1747">
                  <c:v>20332</c:v>
                </c:pt>
                <c:pt idx="1748">
                  <c:v>20275</c:v>
                </c:pt>
                <c:pt idx="1749">
                  <c:v>20231</c:v>
                </c:pt>
                <c:pt idx="1750">
                  <c:v>20229</c:v>
                </c:pt>
                <c:pt idx="1751">
                  <c:v>20215</c:v>
                </c:pt>
                <c:pt idx="1752">
                  <c:v>20149</c:v>
                </c:pt>
                <c:pt idx="1753">
                  <c:v>20148</c:v>
                </c:pt>
                <c:pt idx="1754">
                  <c:v>20148</c:v>
                </c:pt>
                <c:pt idx="1755">
                  <c:v>20145</c:v>
                </c:pt>
                <c:pt idx="1756">
                  <c:v>20151</c:v>
                </c:pt>
                <c:pt idx="1757">
                  <c:v>20146</c:v>
                </c:pt>
                <c:pt idx="1758">
                  <c:v>20124</c:v>
                </c:pt>
                <c:pt idx="1759">
                  <c:v>20103</c:v>
                </c:pt>
                <c:pt idx="1760">
                  <c:v>20001</c:v>
                </c:pt>
                <c:pt idx="1761">
                  <c:v>20006</c:v>
                </c:pt>
                <c:pt idx="1762">
                  <c:v>20007</c:v>
                </c:pt>
                <c:pt idx="1763">
                  <c:v>19997</c:v>
                </c:pt>
                <c:pt idx="1764">
                  <c:v>20000</c:v>
                </c:pt>
                <c:pt idx="1765">
                  <c:v>19999</c:v>
                </c:pt>
                <c:pt idx="1766">
                  <c:v>19999</c:v>
                </c:pt>
                <c:pt idx="1767">
                  <c:v>19983</c:v>
                </c:pt>
                <c:pt idx="1768">
                  <c:v>19901</c:v>
                </c:pt>
                <c:pt idx="1769">
                  <c:v>19894</c:v>
                </c:pt>
                <c:pt idx="1770">
                  <c:v>19882</c:v>
                </c:pt>
                <c:pt idx="1771">
                  <c:v>19883</c:v>
                </c:pt>
                <c:pt idx="1772">
                  <c:v>19841</c:v>
                </c:pt>
                <c:pt idx="1773">
                  <c:v>19831</c:v>
                </c:pt>
                <c:pt idx="1774">
                  <c:v>19817</c:v>
                </c:pt>
                <c:pt idx="1775">
                  <c:v>19747</c:v>
                </c:pt>
                <c:pt idx="1776">
                  <c:v>19745</c:v>
                </c:pt>
                <c:pt idx="1777">
                  <c:v>19734</c:v>
                </c:pt>
                <c:pt idx="1778">
                  <c:v>19733</c:v>
                </c:pt>
                <c:pt idx="1779">
                  <c:v>19719</c:v>
                </c:pt>
                <c:pt idx="1780">
                  <c:v>19659</c:v>
                </c:pt>
                <c:pt idx="1781">
                  <c:v>19658</c:v>
                </c:pt>
                <c:pt idx="1782">
                  <c:v>19627</c:v>
                </c:pt>
                <c:pt idx="1783">
                  <c:v>19606</c:v>
                </c:pt>
                <c:pt idx="1784">
                  <c:v>19523</c:v>
                </c:pt>
                <c:pt idx="1785">
                  <c:v>19518</c:v>
                </c:pt>
                <c:pt idx="1786">
                  <c:v>19516</c:v>
                </c:pt>
                <c:pt idx="1787">
                  <c:v>19507</c:v>
                </c:pt>
                <c:pt idx="1788">
                  <c:v>19485</c:v>
                </c:pt>
                <c:pt idx="1789">
                  <c:v>19483</c:v>
                </c:pt>
                <c:pt idx="1790">
                  <c:v>19433</c:v>
                </c:pt>
                <c:pt idx="1791">
                  <c:v>19410</c:v>
                </c:pt>
                <c:pt idx="1792">
                  <c:v>19408</c:v>
                </c:pt>
                <c:pt idx="1793">
                  <c:v>19303</c:v>
                </c:pt>
                <c:pt idx="1794">
                  <c:v>19305</c:v>
                </c:pt>
                <c:pt idx="1795">
                  <c:v>19305</c:v>
                </c:pt>
                <c:pt idx="1796">
                  <c:v>19304</c:v>
                </c:pt>
                <c:pt idx="1797">
                  <c:v>19298</c:v>
                </c:pt>
                <c:pt idx="1798">
                  <c:v>19202</c:v>
                </c:pt>
                <c:pt idx="1799">
                  <c:v>19189</c:v>
                </c:pt>
                <c:pt idx="1800">
                  <c:v>19152</c:v>
                </c:pt>
                <c:pt idx="1801">
                  <c:v>19151</c:v>
                </c:pt>
                <c:pt idx="1802">
                  <c:v>19092</c:v>
                </c:pt>
                <c:pt idx="1803">
                  <c:v>19091</c:v>
                </c:pt>
                <c:pt idx="1804">
                  <c:v>19082</c:v>
                </c:pt>
                <c:pt idx="1805">
                  <c:v>19082</c:v>
                </c:pt>
                <c:pt idx="1806">
                  <c:v>19087</c:v>
                </c:pt>
                <c:pt idx="1807">
                  <c:v>19052</c:v>
                </c:pt>
                <c:pt idx="1808">
                  <c:v>19052</c:v>
                </c:pt>
                <c:pt idx="1809">
                  <c:v>19036</c:v>
                </c:pt>
                <c:pt idx="1810">
                  <c:v>19036</c:v>
                </c:pt>
                <c:pt idx="1811">
                  <c:v>19036</c:v>
                </c:pt>
                <c:pt idx="1812">
                  <c:v>19031</c:v>
                </c:pt>
                <c:pt idx="1813">
                  <c:v>19020</c:v>
                </c:pt>
                <c:pt idx="1814">
                  <c:v>18997</c:v>
                </c:pt>
                <c:pt idx="1815">
                  <c:v>18997</c:v>
                </c:pt>
                <c:pt idx="1816">
                  <c:v>18972</c:v>
                </c:pt>
                <c:pt idx="1817">
                  <c:v>18956</c:v>
                </c:pt>
                <c:pt idx="1818">
                  <c:v>18952</c:v>
                </c:pt>
                <c:pt idx="1819">
                  <c:v>18952</c:v>
                </c:pt>
                <c:pt idx="1820">
                  <c:v>18998</c:v>
                </c:pt>
                <c:pt idx="1821">
                  <c:v>18998</c:v>
                </c:pt>
                <c:pt idx="1822">
                  <c:v>18999</c:v>
                </c:pt>
                <c:pt idx="1823">
                  <c:v>19005</c:v>
                </c:pt>
                <c:pt idx="1824">
                  <c:v>19113</c:v>
                </c:pt>
                <c:pt idx="1825">
                  <c:v>19108</c:v>
                </c:pt>
                <c:pt idx="1826">
                  <c:v>19102</c:v>
                </c:pt>
                <c:pt idx="1827">
                  <c:v>19095</c:v>
                </c:pt>
                <c:pt idx="1828">
                  <c:v>19093</c:v>
                </c:pt>
                <c:pt idx="1829">
                  <c:v>19091</c:v>
                </c:pt>
                <c:pt idx="1830">
                  <c:v>19083</c:v>
                </c:pt>
                <c:pt idx="1831">
                  <c:v>19078</c:v>
                </c:pt>
                <c:pt idx="1832">
                  <c:v>19075</c:v>
                </c:pt>
                <c:pt idx="1833">
                  <c:v>19071</c:v>
                </c:pt>
                <c:pt idx="1834">
                  <c:v>19063</c:v>
                </c:pt>
                <c:pt idx="1835">
                  <c:v>19037</c:v>
                </c:pt>
                <c:pt idx="1836">
                  <c:v>18994</c:v>
                </c:pt>
                <c:pt idx="1837">
                  <c:v>18932</c:v>
                </c:pt>
                <c:pt idx="1838">
                  <c:v>18924</c:v>
                </c:pt>
                <c:pt idx="1839">
                  <c:v>18914</c:v>
                </c:pt>
                <c:pt idx="1840">
                  <c:v>18900</c:v>
                </c:pt>
                <c:pt idx="1841">
                  <c:v>18878</c:v>
                </c:pt>
                <c:pt idx="1842">
                  <c:v>18854</c:v>
                </c:pt>
                <c:pt idx="1843">
                  <c:v>18817</c:v>
                </c:pt>
                <c:pt idx="1844">
                  <c:v>18779</c:v>
                </c:pt>
                <c:pt idx="1845">
                  <c:v>18702</c:v>
                </c:pt>
                <c:pt idx="1846">
                  <c:v>18587</c:v>
                </c:pt>
                <c:pt idx="1847">
                  <c:v>18468</c:v>
                </c:pt>
                <c:pt idx="1848">
                  <c:v>18387</c:v>
                </c:pt>
                <c:pt idx="1849">
                  <c:v>18320</c:v>
                </c:pt>
                <c:pt idx="1850">
                  <c:v>18216</c:v>
                </c:pt>
                <c:pt idx="1851">
                  <c:v>18145</c:v>
                </c:pt>
                <c:pt idx="1852">
                  <c:v>17906</c:v>
                </c:pt>
                <c:pt idx="1853">
                  <c:v>17631</c:v>
                </c:pt>
              </c:numCache>
            </c:numRef>
          </c:yVal>
          <c:smooth val="1"/>
        </c:ser>
        <c:ser>
          <c:idx val="0"/>
          <c:order val="0"/>
          <c:tx>
            <c:v>M42</c:v>
          </c:tx>
          <c:xVal>
            <c:numRef>
              <c:f>IonSample42RL1_FaastBaseCoverage.xlsx!$A$1:$A$1854</c:f>
              <c:numCache>
                <c:formatCode>General</c:formatCode>
                <c:ptCount val="18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numCache>
            </c:numRef>
          </c:xVal>
          <c:yVal>
            <c:numRef>
              <c:f>IonSample42RL1_FaastBaseCoverage.xlsx!$B$1:$B$1854</c:f>
              <c:numCache>
                <c:formatCode>General</c:formatCode>
                <c:ptCount val="1854"/>
                <c:pt idx="0">
                  <c:v>9192</c:v>
                </c:pt>
                <c:pt idx="1">
                  <c:v>9297</c:v>
                </c:pt>
                <c:pt idx="2">
                  <c:v>9362</c:v>
                </c:pt>
                <c:pt idx="3">
                  <c:v>9394</c:v>
                </c:pt>
                <c:pt idx="4">
                  <c:v>9442</c:v>
                </c:pt>
                <c:pt idx="5">
                  <c:v>9507</c:v>
                </c:pt>
                <c:pt idx="6">
                  <c:v>9620</c:v>
                </c:pt>
                <c:pt idx="7">
                  <c:v>9693</c:v>
                </c:pt>
                <c:pt idx="8">
                  <c:v>9752</c:v>
                </c:pt>
                <c:pt idx="9">
                  <c:v>9768</c:v>
                </c:pt>
                <c:pt idx="10">
                  <c:v>9787</c:v>
                </c:pt>
                <c:pt idx="11">
                  <c:v>9796</c:v>
                </c:pt>
                <c:pt idx="12">
                  <c:v>9799</c:v>
                </c:pt>
                <c:pt idx="13">
                  <c:v>9822</c:v>
                </c:pt>
                <c:pt idx="14">
                  <c:v>9834</c:v>
                </c:pt>
                <c:pt idx="15">
                  <c:v>9834</c:v>
                </c:pt>
                <c:pt idx="16">
                  <c:v>9839</c:v>
                </c:pt>
                <c:pt idx="17">
                  <c:v>9844</c:v>
                </c:pt>
                <c:pt idx="18">
                  <c:v>9845</c:v>
                </c:pt>
                <c:pt idx="19">
                  <c:v>9846</c:v>
                </c:pt>
                <c:pt idx="20">
                  <c:v>9853</c:v>
                </c:pt>
                <c:pt idx="21">
                  <c:v>9854</c:v>
                </c:pt>
                <c:pt idx="22">
                  <c:v>9866</c:v>
                </c:pt>
                <c:pt idx="23">
                  <c:v>9901</c:v>
                </c:pt>
                <c:pt idx="24">
                  <c:v>9902</c:v>
                </c:pt>
                <c:pt idx="25">
                  <c:v>9924</c:v>
                </c:pt>
                <c:pt idx="26">
                  <c:v>9927</c:v>
                </c:pt>
                <c:pt idx="27">
                  <c:v>9927</c:v>
                </c:pt>
                <c:pt idx="28">
                  <c:v>9971</c:v>
                </c:pt>
                <c:pt idx="29">
                  <c:v>10006</c:v>
                </c:pt>
                <c:pt idx="30">
                  <c:v>10009</c:v>
                </c:pt>
                <c:pt idx="31">
                  <c:v>10010</c:v>
                </c:pt>
                <c:pt idx="32">
                  <c:v>10010</c:v>
                </c:pt>
                <c:pt idx="33">
                  <c:v>10025</c:v>
                </c:pt>
                <c:pt idx="34">
                  <c:v>10025</c:v>
                </c:pt>
                <c:pt idx="35">
                  <c:v>10118</c:v>
                </c:pt>
                <c:pt idx="36">
                  <c:v>10136</c:v>
                </c:pt>
                <c:pt idx="37">
                  <c:v>10148</c:v>
                </c:pt>
                <c:pt idx="38">
                  <c:v>10179</c:v>
                </c:pt>
                <c:pt idx="39">
                  <c:v>10180</c:v>
                </c:pt>
                <c:pt idx="40">
                  <c:v>10189</c:v>
                </c:pt>
                <c:pt idx="41">
                  <c:v>10193</c:v>
                </c:pt>
                <c:pt idx="42">
                  <c:v>10192</c:v>
                </c:pt>
                <c:pt idx="43">
                  <c:v>10289</c:v>
                </c:pt>
                <c:pt idx="44">
                  <c:v>10309</c:v>
                </c:pt>
                <c:pt idx="45">
                  <c:v>10340</c:v>
                </c:pt>
                <c:pt idx="46">
                  <c:v>10435</c:v>
                </c:pt>
                <c:pt idx="47">
                  <c:v>10455</c:v>
                </c:pt>
                <c:pt idx="48">
                  <c:v>10509</c:v>
                </c:pt>
                <c:pt idx="49">
                  <c:v>10516</c:v>
                </c:pt>
                <c:pt idx="50">
                  <c:v>10522</c:v>
                </c:pt>
                <c:pt idx="51">
                  <c:v>10522</c:v>
                </c:pt>
                <c:pt idx="52">
                  <c:v>10598</c:v>
                </c:pt>
                <c:pt idx="53">
                  <c:v>10617</c:v>
                </c:pt>
                <c:pt idx="54">
                  <c:v>10619</c:v>
                </c:pt>
                <c:pt idx="55">
                  <c:v>10632</c:v>
                </c:pt>
                <c:pt idx="56">
                  <c:v>10643</c:v>
                </c:pt>
                <c:pt idx="57">
                  <c:v>10649</c:v>
                </c:pt>
                <c:pt idx="58">
                  <c:v>10649</c:v>
                </c:pt>
                <c:pt idx="59">
                  <c:v>10769</c:v>
                </c:pt>
                <c:pt idx="60">
                  <c:v>10773</c:v>
                </c:pt>
                <c:pt idx="61">
                  <c:v>10833</c:v>
                </c:pt>
                <c:pt idx="62">
                  <c:v>10843</c:v>
                </c:pt>
                <c:pt idx="63">
                  <c:v>10843</c:v>
                </c:pt>
                <c:pt idx="64">
                  <c:v>10964</c:v>
                </c:pt>
                <c:pt idx="65">
                  <c:v>10983</c:v>
                </c:pt>
                <c:pt idx="66">
                  <c:v>11112</c:v>
                </c:pt>
                <c:pt idx="67">
                  <c:v>11117</c:v>
                </c:pt>
                <c:pt idx="68">
                  <c:v>11192</c:v>
                </c:pt>
                <c:pt idx="69">
                  <c:v>11193</c:v>
                </c:pt>
                <c:pt idx="70">
                  <c:v>11222</c:v>
                </c:pt>
                <c:pt idx="71">
                  <c:v>11241</c:v>
                </c:pt>
                <c:pt idx="72">
                  <c:v>11427</c:v>
                </c:pt>
                <c:pt idx="73">
                  <c:v>11442</c:v>
                </c:pt>
                <c:pt idx="74">
                  <c:v>11445</c:v>
                </c:pt>
                <c:pt idx="75">
                  <c:v>11446</c:v>
                </c:pt>
                <c:pt idx="76">
                  <c:v>11467</c:v>
                </c:pt>
                <c:pt idx="77">
                  <c:v>11472</c:v>
                </c:pt>
                <c:pt idx="78">
                  <c:v>11474</c:v>
                </c:pt>
                <c:pt idx="79">
                  <c:v>11504</c:v>
                </c:pt>
                <c:pt idx="80">
                  <c:v>11520</c:v>
                </c:pt>
                <c:pt idx="81">
                  <c:v>11526</c:v>
                </c:pt>
                <c:pt idx="82">
                  <c:v>11566</c:v>
                </c:pt>
                <c:pt idx="83">
                  <c:v>11567</c:v>
                </c:pt>
                <c:pt idx="84">
                  <c:v>11573</c:v>
                </c:pt>
                <c:pt idx="85">
                  <c:v>11595</c:v>
                </c:pt>
                <c:pt idx="86">
                  <c:v>11596</c:v>
                </c:pt>
                <c:pt idx="87">
                  <c:v>11607</c:v>
                </c:pt>
                <c:pt idx="88">
                  <c:v>11608</c:v>
                </c:pt>
                <c:pt idx="89">
                  <c:v>11608</c:v>
                </c:pt>
                <c:pt idx="90">
                  <c:v>11622</c:v>
                </c:pt>
                <c:pt idx="91">
                  <c:v>11662</c:v>
                </c:pt>
                <c:pt idx="92">
                  <c:v>11675</c:v>
                </c:pt>
                <c:pt idx="93">
                  <c:v>11688</c:v>
                </c:pt>
                <c:pt idx="94">
                  <c:v>11696</c:v>
                </c:pt>
                <c:pt idx="95">
                  <c:v>11715</c:v>
                </c:pt>
                <c:pt idx="96">
                  <c:v>11724</c:v>
                </c:pt>
                <c:pt idx="97">
                  <c:v>11723</c:v>
                </c:pt>
                <c:pt idx="98">
                  <c:v>11750</c:v>
                </c:pt>
                <c:pt idx="99">
                  <c:v>11750</c:v>
                </c:pt>
                <c:pt idx="100">
                  <c:v>11752</c:v>
                </c:pt>
                <c:pt idx="101">
                  <c:v>11751</c:v>
                </c:pt>
                <c:pt idx="102">
                  <c:v>11751</c:v>
                </c:pt>
                <c:pt idx="103">
                  <c:v>11753</c:v>
                </c:pt>
                <c:pt idx="104">
                  <c:v>11819</c:v>
                </c:pt>
                <c:pt idx="105">
                  <c:v>11813</c:v>
                </c:pt>
                <c:pt idx="106">
                  <c:v>11799</c:v>
                </c:pt>
                <c:pt idx="107">
                  <c:v>11934</c:v>
                </c:pt>
                <c:pt idx="108">
                  <c:v>11970</c:v>
                </c:pt>
                <c:pt idx="109">
                  <c:v>11986</c:v>
                </c:pt>
                <c:pt idx="110">
                  <c:v>11993</c:v>
                </c:pt>
                <c:pt idx="111">
                  <c:v>11993</c:v>
                </c:pt>
                <c:pt idx="112">
                  <c:v>11992</c:v>
                </c:pt>
                <c:pt idx="113">
                  <c:v>11992</c:v>
                </c:pt>
                <c:pt idx="114">
                  <c:v>11988</c:v>
                </c:pt>
                <c:pt idx="115">
                  <c:v>12143</c:v>
                </c:pt>
                <c:pt idx="116">
                  <c:v>12176</c:v>
                </c:pt>
                <c:pt idx="117">
                  <c:v>12185</c:v>
                </c:pt>
                <c:pt idx="118">
                  <c:v>12193</c:v>
                </c:pt>
                <c:pt idx="119">
                  <c:v>12245</c:v>
                </c:pt>
                <c:pt idx="120">
                  <c:v>12734</c:v>
                </c:pt>
                <c:pt idx="121">
                  <c:v>12760</c:v>
                </c:pt>
                <c:pt idx="122">
                  <c:v>12865</c:v>
                </c:pt>
                <c:pt idx="123">
                  <c:v>12962</c:v>
                </c:pt>
                <c:pt idx="124">
                  <c:v>13004</c:v>
                </c:pt>
                <c:pt idx="125">
                  <c:v>13010</c:v>
                </c:pt>
                <c:pt idx="126">
                  <c:v>13012</c:v>
                </c:pt>
                <c:pt idx="127">
                  <c:v>13011</c:v>
                </c:pt>
                <c:pt idx="128">
                  <c:v>13321</c:v>
                </c:pt>
                <c:pt idx="129">
                  <c:v>13361</c:v>
                </c:pt>
                <c:pt idx="130">
                  <c:v>13507</c:v>
                </c:pt>
                <c:pt idx="131">
                  <c:v>13538</c:v>
                </c:pt>
                <c:pt idx="132">
                  <c:v>13596</c:v>
                </c:pt>
                <c:pt idx="133">
                  <c:v>13838</c:v>
                </c:pt>
                <c:pt idx="134">
                  <c:v>13963</c:v>
                </c:pt>
                <c:pt idx="135">
                  <c:v>13976</c:v>
                </c:pt>
                <c:pt idx="136">
                  <c:v>14011</c:v>
                </c:pt>
                <c:pt idx="137">
                  <c:v>14042</c:v>
                </c:pt>
                <c:pt idx="138">
                  <c:v>14065</c:v>
                </c:pt>
                <c:pt idx="139">
                  <c:v>14092</c:v>
                </c:pt>
                <c:pt idx="140">
                  <c:v>14104</c:v>
                </c:pt>
                <c:pt idx="141">
                  <c:v>14119</c:v>
                </c:pt>
                <c:pt idx="142">
                  <c:v>14139</c:v>
                </c:pt>
                <c:pt idx="143">
                  <c:v>14146</c:v>
                </c:pt>
                <c:pt idx="144">
                  <c:v>14168</c:v>
                </c:pt>
                <c:pt idx="145">
                  <c:v>14228</c:v>
                </c:pt>
                <c:pt idx="146">
                  <c:v>14252</c:v>
                </c:pt>
                <c:pt idx="147">
                  <c:v>14236</c:v>
                </c:pt>
                <c:pt idx="148">
                  <c:v>14234</c:v>
                </c:pt>
                <c:pt idx="149">
                  <c:v>14350</c:v>
                </c:pt>
                <c:pt idx="150">
                  <c:v>14364</c:v>
                </c:pt>
                <c:pt idx="151">
                  <c:v>14364</c:v>
                </c:pt>
                <c:pt idx="152">
                  <c:v>14561</c:v>
                </c:pt>
                <c:pt idx="153">
                  <c:v>14570</c:v>
                </c:pt>
                <c:pt idx="154">
                  <c:v>14585</c:v>
                </c:pt>
                <c:pt idx="155">
                  <c:v>14618</c:v>
                </c:pt>
                <c:pt idx="156">
                  <c:v>14638</c:v>
                </c:pt>
                <c:pt idx="157">
                  <c:v>14681</c:v>
                </c:pt>
                <c:pt idx="158">
                  <c:v>14684</c:v>
                </c:pt>
                <c:pt idx="159">
                  <c:v>14711</c:v>
                </c:pt>
                <c:pt idx="160">
                  <c:v>14732</c:v>
                </c:pt>
                <c:pt idx="161">
                  <c:v>14734</c:v>
                </c:pt>
                <c:pt idx="162">
                  <c:v>14744</c:v>
                </c:pt>
                <c:pt idx="163">
                  <c:v>14745</c:v>
                </c:pt>
                <c:pt idx="164">
                  <c:v>14746</c:v>
                </c:pt>
                <c:pt idx="165">
                  <c:v>14746</c:v>
                </c:pt>
                <c:pt idx="166">
                  <c:v>14774</c:v>
                </c:pt>
                <c:pt idx="167">
                  <c:v>14773</c:v>
                </c:pt>
                <c:pt idx="168">
                  <c:v>14773</c:v>
                </c:pt>
                <c:pt idx="169">
                  <c:v>14779</c:v>
                </c:pt>
                <c:pt idx="170">
                  <c:v>14782</c:v>
                </c:pt>
                <c:pt idx="171">
                  <c:v>14785</c:v>
                </c:pt>
                <c:pt idx="172">
                  <c:v>14782</c:v>
                </c:pt>
                <c:pt idx="173">
                  <c:v>14777</c:v>
                </c:pt>
                <c:pt idx="174">
                  <c:v>14797</c:v>
                </c:pt>
                <c:pt idx="175">
                  <c:v>14801</c:v>
                </c:pt>
                <c:pt idx="176">
                  <c:v>14800</c:v>
                </c:pt>
                <c:pt idx="177">
                  <c:v>14810</c:v>
                </c:pt>
                <c:pt idx="178">
                  <c:v>14805</c:v>
                </c:pt>
                <c:pt idx="179">
                  <c:v>14805</c:v>
                </c:pt>
                <c:pt idx="180">
                  <c:v>14802</c:v>
                </c:pt>
                <c:pt idx="181">
                  <c:v>14791</c:v>
                </c:pt>
                <c:pt idx="182">
                  <c:v>14790</c:v>
                </c:pt>
                <c:pt idx="183">
                  <c:v>14792</c:v>
                </c:pt>
                <c:pt idx="184">
                  <c:v>14783</c:v>
                </c:pt>
                <c:pt idx="185">
                  <c:v>14783</c:v>
                </c:pt>
                <c:pt idx="186">
                  <c:v>14785</c:v>
                </c:pt>
                <c:pt idx="187">
                  <c:v>14805</c:v>
                </c:pt>
                <c:pt idx="188">
                  <c:v>14807</c:v>
                </c:pt>
                <c:pt idx="189">
                  <c:v>14807</c:v>
                </c:pt>
                <c:pt idx="190">
                  <c:v>14803</c:v>
                </c:pt>
                <c:pt idx="191">
                  <c:v>14803</c:v>
                </c:pt>
                <c:pt idx="192">
                  <c:v>14801</c:v>
                </c:pt>
                <c:pt idx="193">
                  <c:v>14799</c:v>
                </c:pt>
                <c:pt idx="194">
                  <c:v>14791</c:v>
                </c:pt>
                <c:pt idx="195">
                  <c:v>14791</c:v>
                </c:pt>
                <c:pt idx="196">
                  <c:v>14792</c:v>
                </c:pt>
                <c:pt idx="197">
                  <c:v>14789</c:v>
                </c:pt>
                <c:pt idx="198">
                  <c:v>14782</c:v>
                </c:pt>
                <c:pt idx="199">
                  <c:v>14781</c:v>
                </c:pt>
                <c:pt idx="200">
                  <c:v>14789</c:v>
                </c:pt>
                <c:pt idx="201">
                  <c:v>14779</c:v>
                </c:pt>
                <c:pt idx="202">
                  <c:v>14777</c:v>
                </c:pt>
                <c:pt idx="203">
                  <c:v>14774</c:v>
                </c:pt>
                <c:pt idx="204">
                  <c:v>14741</c:v>
                </c:pt>
                <c:pt idx="205">
                  <c:v>14741</c:v>
                </c:pt>
                <c:pt idx="206">
                  <c:v>14770</c:v>
                </c:pt>
                <c:pt idx="207">
                  <c:v>14775</c:v>
                </c:pt>
                <c:pt idx="208">
                  <c:v>14776</c:v>
                </c:pt>
                <c:pt idx="209">
                  <c:v>14783</c:v>
                </c:pt>
                <c:pt idx="210">
                  <c:v>14783</c:v>
                </c:pt>
                <c:pt idx="211">
                  <c:v>14771</c:v>
                </c:pt>
                <c:pt idx="212">
                  <c:v>14770</c:v>
                </c:pt>
                <c:pt idx="213">
                  <c:v>14784</c:v>
                </c:pt>
                <c:pt idx="214">
                  <c:v>14790</c:v>
                </c:pt>
                <c:pt idx="215">
                  <c:v>14782</c:v>
                </c:pt>
                <c:pt idx="216">
                  <c:v>14782</c:v>
                </c:pt>
                <c:pt idx="217">
                  <c:v>14783</c:v>
                </c:pt>
                <c:pt idx="218">
                  <c:v>14794</c:v>
                </c:pt>
                <c:pt idx="219">
                  <c:v>14795</c:v>
                </c:pt>
                <c:pt idx="220">
                  <c:v>14775</c:v>
                </c:pt>
                <c:pt idx="221">
                  <c:v>14741</c:v>
                </c:pt>
                <c:pt idx="222">
                  <c:v>14887</c:v>
                </c:pt>
                <c:pt idx="223">
                  <c:v>14906</c:v>
                </c:pt>
                <c:pt idx="224">
                  <c:v>14908</c:v>
                </c:pt>
                <c:pt idx="225">
                  <c:v>14909</c:v>
                </c:pt>
                <c:pt idx="226">
                  <c:v>14910</c:v>
                </c:pt>
                <c:pt idx="227">
                  <c:v>14939</c:v>
                </c:pt>
                <c:pt idx="228">
                  <c:v>14937</c:v>
                </c:pt>
                <c:pt idx="229">
                  <c:v>14934</c:v>
                </c:pt>
                <c:pt idx="230">
                  <c:v>14930</c:v>
                </c:pt>
                <c:pt idx="231">
                  <c:v>15108</c:v>
                </c:pt>
                <c:pt idx="232">
                  <c:v>15115</c:v>
                </c:pt>
                <c:pt idx="233">
                  <c:v>15156</c:v>
                </c:pt>
                <c:pt idx="234">
                  <c:v>15165</c:v>
                </c:pt>
                <c:pt idx="235">
                  <c:v>15435</c:v>
                </c:pt>
                <c:pt idx="236">
                  <c:v>15438</c:v>
                </c:pt>
                <c:pt idx="237">
                  <c:v>15442</c:v>
                </c:pt>
                <c:pt idx="238">
                  <c:v>15439</c:v>
                </c:pt>
                <c:pt idx="239">
                  <c:v>15427</c:v>
                </c:pt>
                <c:pt idx="240">
                  <c:v>15544</c:v>
                </c:pt>
                <c:pt idx="241">
                  <c:v>15550</c:v>
                </c:pt>
                <c:pt idx="242">
                  <c:v>15554</c:v>
                </c:pt>
                <c:pt idx="243">
                  <c:v>15599</c:v>
                </c:pt>
                <c:pt idx="244">
                  <c:v>15599</c:v>
                </c:pt>
                <c:pt idx="245">
                  <c:v>15588</c:v>
                </c:pt>
                <c:pt idx="246">
                  <c:v>15676</c:v>
                </c:pt>
                <c:pt idx="247">
                  <c:v>15703</c:v>
                </c:pt>
                <c:pt idx="248">
                  <c:v>15714</c:v>
                </c:pt>
                <c:pt idx="249">
                  <c:v>15714</c:v>
                </c:pt>
                <c:pt idx="250">
                  <c:v>15847</c:v>
                </c:pt>
                <c:pt idx="251">
                  <c:v>15842</c:v>
                </c:pt>
                <c:pt idx="252">
                  <c:v>15868</c:v>
                </c:pt>
                <c:pt idx="253">
                  <c:v>15867</c:v>
                </c:pt>
                <c:pt idx="254">
                  <c:v>15862</c:v>
                </c:pt>
                <c:pt idx="255">
                  <c:v>15921</c:v>
                </c:pt>
                <c:pt idx="256">
                  <c:v>15988</c:v>
                </c:pt>
                <c:pt idx="257">
                  <c:v>15992</c:v>
                </c:pt>
                <c:pt idx="258">
                  <c:v>15990</c:v>
                </c:pt>
                <c:pt idx="259">
                  <c:v>15980</c:v>
                </c:pt>
                <c:pt idx="260">
                  <c:v>16101</c:v>
                </c:pt>
                <c:pt idx="261">
                  <c:v>16112</c:v>
                </c:pt>
                <c:pt idx="262">
                  <c:v>16131</c:v>
                </c:pt>
                <c:pt idx="263">
                  <c:v>16219</c:v>
                </c:pt>
                <c:pt idx="264">
                  <c:v>16226</c:v>
                </c:pt>
                <c:pt idx="265">
                  <c:v>16227</c:v>
                </c:pt>
                <c:pt idx="266">
                  <c:v>16257</c:v>
                </c:pt>
                <c:pt idx="267">
                  <c:v>16330</c:v>
                </c:pt>
                <c:pt idx="268">
                  <c:v>16388</c:v>
                </c:pt>
                <c:pt idx="269">
                  <c:v>16449</c:v>
                </c:pt>
                <c:pt idx="270">
                  <c:v>16455</c:v>
                </c:pt>
                <c:pt idx="271">
                  <c:v>16459</c:v>
                </c:pt>
                <c:pt idx="272">
                  <c:v>16541</c:v>
                </c:pt>
                <c:pt idx="273">
                  <c:v>16546</c:v>
                </c:pt>
                <c:pt idx="274">
                  <c:v>16616</c:v>
                </c:pt>
                <c:pt idx="275">
                  <c:v>16607</c:v>
                </c:pt>
                <c:pt idx="276">
                  <c:v>16607</c:v>
                </c:pt>
                <c:pt idx="277">
                  <c:v>16570</c:v>
                </c:pt>
                <c:pt idx="278">
                  <c:v>16712</c:v>
                </c:pt>
                <c:pt idx="279">
                  <c:v>16713</c:v>
                </c:pt>
                <c:pt idx="280">
                  <c:v>16710</c:v>
                </c:pt>
                <c:pt idx="281">
                  <c:v>16666</c:v>
                </c:pt>
                <c:pt idx="282">
                  <c:v>16666</c:v>
                </c:pt>
                <c:pt idx="283">
                  <c:v>16666</c:v>
                </c:pt>
                <c:pt idx="284">
                  <c:v>16904</c:v>
                </c:pt>
                <c:pt idx="285">
                  <c:v>16914</c:v>
                </c:pt>
                <c:pt idx="286">
                  <c:v>16937</c:v>
                </c:pt>
                <c:pt idx="287">
                  <c:v>16962</c:v>
                </c:pt>
                <c:pt idx="288">
                  <c:v>16978</c:v>
                </c:pt>
                <c:pt idx="289">
                  <c:v>16979</c:v>
                </c:pt>
                <c:pt idx="290">
                  <c:v>16997</c:v>
                </c:pt>
                <c:pt idx="291">
                  <c:v>17007</c:v>
                </c:pt>
                <c:pt idx="292">
                  <c:v>17024</c:v>
                </c:pt>
                <c:pt idx="293">
                  <c:v>17025</c:v>
                </c:pt>
                <c:pt idx="294">
                  <c:v>17072</c:v>
                </c:pt>
                <c:pt idx="295">
                  <c:v>17079</c:v>
                </c:pt>
                <c:pt idx="296">
                  <c:v>17106</c:v>
                </c:pt>
                <c:pt idx="297">
                  <c:v>17133</c:v>
                </c:pt>
                <c:pt idx="298">
                  <c:v>17177</c:v>
                </c:pt>
                <c:pt idx="299">
                  <c:v>17182</c:v>
                </c:pt>
                <c:pt idx="300">
                  <c:v>17205</c:v>
                </c:pt>
                <c:pt idx="301">
                  <c:v>17138</c:v>
                </c:pt>
                <c:pt idx="302">
                  <c:v>17128</c:v>
                </c:pt>
                <c:pt idx="303">
                  <c:v>17197</c:v>
                </c:pt>
                <c:pt idx="304">
                  <c:v>17344</c:v>
                </c:pt>
                <c:pt idx="305">
                  <c:v>17287</c:v>
                </c:pt>
                <c:pt idx="306">
                  <c:v>17295</c:v>
                </c:pt>
                <c:pt idx="307">
                  <c:v>17310</c:v>
                </c:pt>
                <c:pt idx="308">
                  <c:v>17360</c:v>
                </c:pt>
                <c:pt idx="309">
                  <c:v>17367</c:v>
                </c:pt>
                <c:pt idx="310">
                  <c:v>17370</c:v>
                </c:pt>
                <c:pt idx="311">
                  <c:v>17400</c:v>
                </c:pt>
                <c:pt idx="312">
                  <c:v>17408</c:v>
                </c:pt>
                <c:pt idx="313">
                  <c:v>17410</c:v>
                </c:pt>
                <c:pt idx="314">
                  <c:v>17420</c:v>
                </c:pt>
                <c:pt idx="315">
                  <c:v>17456</c:v>
                </c:pt>
                <c:pt idx="316">
                  <c:v>17451</c:v>
                </c:pt>
                <c:pt idx="317">
                  <c:v>17456</c:v>
                </c:pt>
                <c:pt idx="318">
                  <c:v>17519</c:v>
                </c:pt>
                <c:pt idx="319">
                  <c:v>17520</c:v>
                </c:pt>
                <c:pt idx="320">
                  <c:v>17529</c:v>
                </c:pt>
                <c:pt idx="321">
                  <c:v>17540</c:v>
                </c:pt>
                <c:pt idx="322">
                  <c:v>17549</c:v>
                </c:pt>
                <c:pt idx="323">
                  <c:v>17565</c:v>
                </c:pt>
                <c:pt idx="324">
                  <c:v>17661</c:v>
                </c:pt>
                <c:pt idx="325">
                  <c:v>17681</c:v>
                </c:pt>
                <c:pt idx="326">
                  <c:v>17684</c:v>
                </c:pt>
                <c:pt idx="327">
                  <c:v>17725</c:v>
                </c:pt>
                <c:pt idx="328">
                  <c:v>17914</c:v>
                </c:pt>
                <c:pt idx="329">
                  <c:v>17951</c:v>
                </c:pt>
                <c:pt idx="330">
                  <c:v>17959</c:v>
                </c:pt>
                <c:pt idx="331">
                  <c:v>18035</c:v>
                </c:pt>
                <c:pt idx="332">
                  <c:v>18054</c:v>
                </c:pt>
                <c:pt idx="333">
                  <c:v>18075</c:v>
                </c:pt>
                <c:pt idx="334">
                  <c:v>18129</c:v>
                </c:pt>
                <c:pt idx="335">
                  <c:v>18158</c:v>
                </c:pt>
                <c:pt idx="336">
                  <c:v>18164</c:v>
                </c:pt>
                <c:pt idx="337">
                  <c:v>18180</c:v>
                </c:pt>
                <c:pt idx="338">
                  <c:v>18190</c:v>
                </c:pt>
                <c:pt idx="339">
                  <c:v>18252</c:v>
                </c:pt>
                <c:pt idx="340">
                  <c:v>18268</c:v>
                </c:pt>
                <c:pt idx="341">
                  <c:v>18283</c:v>
                </c:pt>
                <c:pt idx="342">
                  <c:v>18323</c:v>
                </c:pt>
                <c:pt idx="343">
                  <c:v>18317</c:v>
                </c:pt>
                <c:pt idx="344">
                  <c:v>18100</c:v>
                </c:pt>
                <c:pt idx="345">
                  <c:v>18201</c:v>
                </c:pt>
                <c:pt idx="346">
                  <c:v>18250</c:v>
                </c:pt>
                <c:pt idx="347">
                  <c:v>18317</c:v>
                </c:pt>
                <c:pt idx="348">
                  <c:v>18316</c:v>
                </c:pt>
                <c:pt idx="349">
                  <c:v>18324</c:v>
                </c:pt>
                <c:pt idx="350">
                  <c:v>18375</c:v>
                </c:pt>
                <c:pt idx="351">
                  <c:v>18367</c:v>
                </c:pt>
                <c:pt idx="352">
                  <c:v>18303</c:v>
                </c:pt>
                <c:pt idx="353">
                  <c:v>18370</c:v>
                </c:pt>
                <c:pt idx="354">
                  <c:v>18374</c:v>
                </c:pt>
                <c:pt idx="355">
                  <c:v>18385</c:v>
                </c:pt>
                <c:pt idx="356">
                  <c:v>18255</c:v>
                </c:pt>
                <c:pt idx="357">
                  <c:v>18276</c:v>
                </c:pt>
                <c:pt idx="358">
                  <c:v>18279</c:v>
                </c:pt>
                <c:pt idx="359">
                  <c:v>18262</c:v>
                </c:pt>
                <c:pt idx="360">
                  <c:v>18237</c:v>
                </c:pt>
                <c:pt idx="361">
                  <c:v>18229</c:v>
                </c:pt>
                <c:pt idx="362">
                  <c:v>18161</c:v>
                </c:pt>
                <c:pt idx="363">
                  <c:v>17882</c:v>
                </c:pt>
                <c:pt idx="364">
                  <c:v>17932</c:v>
                </c:pt>
                <c:pt idx="365">
                  <c:v>17944</c:v>
                </c:pt>
                <c:pt idx="366">
                  <c:v>17941</c:v>
                </c:pt>
                <c:pt idx="367">
                  <c:v>17912</c:v>
                </c:pt>
                <c:pt idx="368">
                  <c:v>17917</c:v>
                </c:pt>
                <c:pt idx="369">
                  <c:v>17866</c:v>
                </c:pt>
                <c:pt idx="370">
                  <c:v>17853</c:v>
                </c:pt>
                <c:pt idx="371">
                  <c:v>17859</c:v>
                </c:pt>
                <c:pt idx="372">
                  <c:v>17862</c:v>
                </c:pt>
                <c:pt idx="373">
                  <c:v>17754</c:v>
                </c:pt>
                <c:pt idx="374">
                  <c:v>17672</c:v>
                </c:pt>
                <c:pt idx="375">
                  <c:v>17632</c:v>
                </c:pt>
                <c:pt idx="376">
                  <c:v>17725</c:v>
                </c:pt>
                <c:pt idx="377">
                  <c:v>17733</c:v>
                </c:pt>
                <c:pt idx="378">
                  <c:v>17683</c:v>
                </c:pt>
                <c:pt idx="379">
                  <c:v>17120</c:v>
                </c:pt>
                <c:pt idx="380">
                  <c:v>17134</c:v>
                </c:pt>
                <c:pt idx="381">
                  <c:v>17071</c:v>
                </c:pt>
                <c:pt idx="382">
                  <c:v>17075</c:v>
                </c:pt>
                <c:pt idx="383">
                  <c:v>17085</c:v>
                </c:pt>
                <c:pt idx="384">
                  <c:v>17081</c:v>
                </c:pt>
                <c:pt idx="385">
                  <c:v>17082</c:v>
                </c:pt>
                <c:pt idx="386">
                  <c:v>17058</c:v>
                </c:pt>
                <c:pt idx="387">
                  <c:v>17079</c:v>
                </c:pt>
                <c:pt idx="388">
                  <c:v>17090</c:v>
                </c:pt>
                <c:pt idx="389">
                  <c:v>17068</c:v>
                </c:pt>
                <c:pt idx="390">
                  <c:v>17082</c:v>
                </c:pt>
                <c:pt idx="391">
                  <c:v>17044</c:v>
                </c:pt>
                <c:pt idx="392">
                  <c:v>16853</c:v>
                </c:pt>
                <c:pt idx="393">
                  <c:v>16784</c:v>
                </c:pt>
                <c:pt idx="394">
                  <c:v>16832</c:v>
                </c:pt>
                <c:pt idx="395">
                  <c:v>16842</c:v>
                </c:pt>
                <c:pt idx="396">
                  <c:v>16828</c:v>
                </c:pt>
                <c:pt idx="397">
                  <c:v>16779</c:v>
                </c:pt>
                <c:pt idx="398">
                  <c:v>16707</c:v>
                </c:pt>
                <c:pt idx="399">
                  <c:v>16670</c:v>
                </c:pt>
                <c:pt idx="400">
                  <c:v>16659</c:v>
                </c:pt>
                <c:pt idx="401">
                  <c:v>16573</c:v>
                </c:pt>
                <c:pt idx="402">
                  <c:v>16612</c:v>
                </c:pt>
                <c:pt idx="403">
                  <c:v>16619</c:v>
                </c:pt>
                <c:pt idx="404">
                  <c:v>16617</c:v>
                </c:pt>
                <c:pt idx="405">
                  <c:v>16612</c:v>
                </c:pt>
                <c:pt idx="406">
                  <c:v>16632</c:v>
                </c:pt>
                <c:pt idx="407">
                  <c:v>16696</c:v>
                </c:pt>
                <c:pt idx="408">
                  <c:v>16698</c:v>
                </c:pt>
                <c:pt idx="409">
                  <c:v>16137</c:v>
                </c:pt>
                <c:pt idx="410">
                  <c:v>16115</c:v>
                </c:pt>
                <c:pt idx="411">
                  <c:v>16124</c:v>
                </c:pt>
                <c:pt idx="412">
                  <c:v>16138</c:v>
                </c:pt>
                <c:pt idx="413">
                  <c:v>16128</c:v>
                </c:pt>
                <c:pt idx="414">
                  <c:v>16137</c:v>
                </c:pt>
                <c:pt idx="415">
                  <c:v>16142</c:v>
                </c:pt>
                <c:pt idx="416">
                  <c:v>15902</c:v>
                </c:pt>
                <c:pt idx="417">
                  <c:v>15907</c:v>
                </c:pt>
                <c:pt idx="418">
                  <c:v>15836</c:v>
                </c:pt>
                <c:pt idx="419">
                  <c:v>15830</c:v>
                </c:pt>
                <c:pt idx="420">
                  <c:v>15795</c:v>
                </c:pt>
                <c:pt idx="421">
                  <c:v>15790</c:v>
                </c:pt>
                <c:pt idx="422">
                  <c:v>15786</c:v>
                </c:pt>
                <c:pt idx="423">
                  <c:v>15769</c:v>
                </c:pt>
                <c:pt idx="424">
                  <c:v>15753</c:v>
                </c:pt>
                <c:pt idx="425">
                  <c:v>15746</c:v>
                </c:pt>
                <c:pt idx="426">
                  <c:v>15767</c:v>
                </c:pt>
                <c:pt idx="427">
                  <c:v>15770</c:v>
                </c:pt>
                <c:pt idx="428">
                  <c:v>15714</c:v>
                </c:pt>
                <c:pt idx="429">
                  <c:v>15713</c:v>
                </c:pt>
                <c:pt idx="430">
                  <c:v>15557</c:v>
                </c:pt>
                <c:pt idx="431">
                  <c:v>15571</c:v>
                </c:pt>
                <c:pt idx="432">
                  <c:v>15556</c:v>
                </c:pt>
                <c:pt idx="433">
                  <c:v>15569</c:v>
                </c:pt>
                <c:pt idx="434">
                  <c:v>15570</c:v>
                </c:pt>
                <c:pt idx="435">
                  <c:v>15550</c:v>
                </c:pt>
                <c:pt idx="436">
                  <c:v>15540</c:v>
                </c:pt>
                <c:pt idx="437">
                  <c:v>15578</c:v>
                </c:pt>
                <c:pt idx="438">
                  <c:v>15559</c:v>
                </c:pt>
                <c:pt idx="439">
                  <c:v>15570</c:v>
                </c:pt>
                <c:pt idx="440">
                  <c:v>15550</c:v>
                </c:pt>
                <c:pt idx="441">
                  <c:v>15576</c:v>
                </c:pt>
                <c:pt idx="442">
                  <c:v>15569</c:v>
                </c:pt>
                <c:pt idx="443">
                  <c:v>15616</c:v>
                </c:pt>
                <c:pt idx="444">
                  <c:v>15621</c:v>
                </c:pt>
                <c:pt idx="445">
                  <c:v>15608</c:v>
                </c:pt>
                <c:pt idx="446">
                  <c:v>15661</c:v>
                </c:pt>
                <c:pt idx="447">
                  <c:v>15656</c:v>
                </c:pt>
                <c:pt idx="448">
                  <c:v>15653</c:v>
                </c:pt>
                <c:pt idx="449">
                  <c:v>15635</c:v>
                </c:pt>
                <c:pt idx="450">
                  <c:v>15691</c:v>
                </c:pt>
                <c:pt idx="451">
                  <c:v>15680</c:v>
                </c:pt>
                <c:pt idx="452">
                  <c:v>15741</c:v>
                </c:pt>
                <c:pt idx="453">
                  <c:v>15751</c:v>
                </c:pt>
                <c:pt idx="454">
                  <c:v>15755</c:v>
                </c:pt>
                <c:pt idx="455">
                  <c:v>15734</c:v>
                </c:pt>
                <c:pt idx="456">
                  <c:v>15544</c:v>
                </c:pt>
                <c:pt idx="457">
                  <c:v>15653</c:v>
                </c:pt>
                <c:pt idx="458">
                  <c:v>15683</c:v>
                </c:pt>
                <c:pt idx="459">
                  <c:v>15667</c:v>
                </c:pt>
                <c:pt idx="460">
                  <c:v>15662</c:v>
                </c:pt>
                <c:pt idx="461">
                  <c:v>15624</c:v>
                </c:pt>
                <c:pt idx="462">
                  <c:v>15646</c:v>
                </c:pt>
                <c:pt idx="463">
                  <c:v>15630</c:v>
                </c:pt>
                <c:pt idx="464">
                  <c:v>15651</c:v>
                </c:pt>
                <c:pt idx="465">
                  <c:v>15659</c:v>
                </c:pt>
                <c:pt idx="466">
                  <c:v>15683</c:v>
                </c:pt>
                <c:pt idx="467">
                  <c:v>15624</c:v>
                </c:pt>
                <c:pt idx="468">
                  <c:v>15449</c:v>
                </c:pt>
                <c:pt idx="469">
                  <c:v>15545</c:v>
                </c:pt>
                <c:pt idx="470">
                  <c:v>15548</c:v>
                </c:pt>
                <c:pt idx="471">
                  <c:v>15494</c:v>
                </c:pt>
                <c:pt idx="472">
                  <c:v>15451</c:v>
                </c:pt>
                <c:pt idx="473">
                  <c:v>15432</c:v>
                </c:pt>
                <c:pt idx="474">
                  <c:v>15443</c:v>
                </c:pt>
                <c:pt idx="475">
                  <c:v>15137</c:v>
                </c:pt>
                <c:pt idx="476">
                  <c:v>15102</c:v>
                </c:pt>
                <c:pt idx="477">
                  <c:v>14780</c:v>
                </c:pt>
                <c:pt idx="478">
                  <c:v>14780</c:v>
                </c:pt>
                <c:pt idx="479">
                  <c:v>14782</c:v>
                </c:pt>
                <c:pt idx="480">
                  <c:v>14432</c:v>
                </c:pt>
                <c:pt idx="481">
                  <c:v>14432</c:v>
                </c:pt>
                <c:pt idx="482">
                  <c:v>14681</c:v>
                </c:pt>
                <c:pt idx="483">
                  <c:v>14702</c:v>
                </c:pt>
                <c:pt idx="484">
                  <c:v>14707</c:v>
                </c:pt>
                <c:pt idx="485">
                  <c:v>14726</c:v>
                </c:pt>
                <c:pt idx="486">
                  <c:v>14700</c:v>
                </c:pt>
                <c:pt idx="487">
                  <c:v>14625</c:v>
                </c:pt>
                <c:pt idx="488">
                  <c:v>14539</c:v>
                </c:pt>
                <c:pt idx="489">
                  <c:v>14481</c:v>
                </c:pt>
                <c:pt idx="490">
                  <c:v>14408</c:v>
                </c:pt>
                <c:pt idx="491">
                  <c:v>14370</c:v>
                </c:pt>
                <c:pt idx="492">
                  <c:v>14310</c:v>
                </c:pt>
                <c:pt idx="493">
                  <c:v>14281</c:v>
                </c:pt>
                <c:pt idx="494">
                  <c:v>14177</c:v>
                </c:pt>
                <c:pt idx="495">
                  <c:v>14094</c:v>
                </c:pt>
                <c:pt idx="496">
                  <c:v>13733</c:v>
                </c:pt>
                <c:pt idx="497">
                  <c:v>13644</c:v>
                </c:pt>
                <c:pt idx="498">
                  <c:v>13588</c:v>
                </c:pt>
                <c:pt idx="499">
                  <c:v>13082</c:v>
                </c:pt>
                <c:pt idx="500">
                  <c:v>12959</c:v>
                </c:pt>
                <c:pt idx="501">
                  <c:v>12923</c:v>
                </c:pt>
                <c:pt idx="502">
                  <c:v>12916</c:v>
                </c:pt>
                <c:pt idx="503">
                  <c:v>12902</c:v>
                </c:pt>
                <c:pt idx="504">
                  <c:v>12876</c:v>
                </c:pt>
                <c:pt idx="505">
                  <c:v>12864</c:v>
                </c:pt>
                <c:pt idx="506">
                  <c:v>12846</c:v>
                </c:pt>
                <c:pt idx="507">
                  <c:v>12819</c:v>
                </c:pt>
                <c:pt idx="508">
                  <c:v>12805</c:v>
                </c:pt>
                <c:pt idx="509">
                  <c:v>12782</c:v>
                </c:pt>
                <c:pt idx="510">
                  <c:v>12749</c:v>
                </c:pt>
                <c:pt idx="511">
                  <c:v>12680</c:v>
                </c:pt>
                <c:pt idx="512">
                  <c:v>12501</c:v>
                </c:pt>
                <c:pt idx="513">
                  <c:v>12723</c:v>
                </c:pt>
                <c:pt idx="514">
                  <c:v>12740</c:v>
                </c:pt>
                <c:pt idx="515">
                  <c:v>12679</c:v>
                </c:pt>
                <c:pt idx="516">
                  <c:v>12627</c:v>
                </c:pt>
                <c:pt idx="517">
                  <c:v>12553</c:v>
                </c:pt>
                <c:pt idx="518">
                  <c:v>12304</c:v>
                </c:pt>
                <c:pt idx="519">
                  <c:v>12328</c:v>
                </c:pt>
                <c:pt idx="520">
                  <c:v>12345</c:v>
                </c:pt>
                <c:pt idx="521">
                  <c:v>12350</c:v>
                </c:pt>
                <c:pt idx="522">
                  <c:v>12338</c:v>
                </c:pt>
                <c:pt idx="523">
                  <c:v>12326</c:v>
                </c:pt>
                <c:pt idx="524">
                  <c:v>12317</c:v>
                </c:pt>
                <c:pt idx="525">
                  <c:v>12252</c:v>
                </c:pt>
                <c:pt idx="526">
                  <c:v>12162</c:v>
                </c:pt>
                <c:pt idx="527">
                  <c:v>12158</c:v>
                </c:pt>
                <c:pt idx="528">
                  <c:v>12166</c:v>
                </c:pt>
                <c:pt idx="529">
                  <c:v>12176</c:v>
                </c:pt>
                <c:pt idx="530">
                  <c:v>12147</c:v>
                </c:pt>
                <c:pt idx="531">
                  <c:v>12138</c:v>
                </c:pt>
                <c:pt idx="532">
                  <c:v>12092</c:v>
                </c:pt>
                <c:pt idx="533">
                  <c:v>12029</c:v>
                </c:pt>
                <c:pt idx="534">
                  <c:v>11969</c:v>
                </c:pt>
                <c:pt idx="535">
                  <c:v>11957</c:v>
                </c:pt>
                <c:pt idx="536">
                  <c:v>11929</c:v>
                </c:pt>
                <c:pt idx="537">
                  <c:v>11872</c:v>
                </c:pt>
                <c:pt idx="538">
                  <c:v>11818</c:v>
                </c:pt>
                <c:pt idx="539">
                  <c:v>11756</c:v>
                </c:pt>
                <c:pt idx="540">
                  <c:v>11729</c:v>
                </c:pt>
                <c:pt idx="541">
                  <c:v>11689</c:v>
                </c:pt>
                <c:pt idx="542">
                  <c:v>11665</c:v>
                </c:pt>
                <c:pt idx="543">
                  <c:v>11604</c:v>
                </c:pt>
                <c:pt idx="544">
                  <c:v>11597</c:v>
                </c:pt>
                <c:pt idx="545">
                  <c:v>11575</c:v>
                </c:pt>
                <c:pt idx="546">
                  <c:v>11543</c:v>
                </c:pt>
                <c:pt idx="547">
                  <c:v>11505</c:v>
                </c:pt>
                <c:pt idx="548">
                  <c:v>11495</c:v>
                </c:pt>
                <c:pt idx="549">
                  <c:v>11466</c:v>
                </c:pt>
                <c:pt idx="550">
                  <c:v>11416</c:v>
                </c:pt>
                <c:pt idx="551">
                  <c:v>11415</c:v>
                </c:pt>
                <c:pt idx="552">
                  <c:v>11345</c:v>
                </c:pt>
                <c:pt idx="553">
                  <c:v>11321</c:v>
                </c:pt>
                <c:pt idx="554">
                  <c:v>11262</c:v>
                </c:pt>
                <c:pt idx="555">
                  <c:v>11176</c:v>
                </c:pt>
                <c:pt idx="556">
                  <c:v>11099</c:v>
                </c:pt>
                <c:pt idx="557">
                  <c:v>11039</c:v>
                </c:pt>
                <c:pt idx="558">
                  <c:v>10972</c:v>
                </c:pt>
                <c:pt idx="559">
                  <c:v>10901</c:v>
                </c:pt>
                <c:pt idx="560">
                  <c:v>10968</c:v>
                </c:pt>
                <c:pt idx="561">
                  <c:v>10996</c:v>
                </c:pt>
                <c:pt idx="562">
                  <c:v>10966</c:v>
                </c:pt>
                <c:pt idx="563">
                  <c:v>10951</c:v>
                </c:pt>
                <c:pt idx="564">
                  <c:v>10918</c:v>
                </c:pt>
                <c:pt idx="565">
                  <c:v>10852</c:v>
                </c:pt>
                <c:pt idx="566">
                  <c:v>10782</c:v>
                </c:pt>
                <c:pt idx="567">
                  <c:v>10754</c:v>
                </c:pt>
                <c:pt idx="568">
                  <c:v>10742</c:v>
                </c:pt>
                <c:pt idx="569">
                  <c:v>10737</c:v>
                </c:pt>
                <c:pt idx="570">
                  <c:v>10702</c:v>
                </c:pt>
                <c:pt idx="571">
                  <c:v>10640</c:v>
                </c:pt>
                <c:pt idx="572">
                  <c:v>10606</c:v>
                </c:pt>
                <c:pt idx="573">
                  <c:v>10541</c:v>
                </c:pt>
                <c:pt idx="574">
                  <c:v>10506</c:v>
                </c:pt>
                <c:pt idx="575">
                  <c:v>10464</c:v>
                </c:pt>
                <c:pt idx="576">
                  <c:v>10417</c:v>
                </c:pt>
                <c:pt idx="577">
                  <c:v>10395</c:v>
                </c:pt>
                <c:pt idx="578">
                  <c:v>10382</c:v>
                </c:pt>
                <c:pt idx="579">
                  <c:v>10312</c:v>
                </c:pt>
                <c:pt idx="580">
                  <c:v>10268</c:v>
                </c:pt>
                <c:pt idx="581">
                  <c:v>10238</c:v>
                </c:pt>
                <c:pt idx="582">
                  <c:v>10191</c:v>
                </c:pt>
                <c:pt idx="583">
                  <c:v>10122</c:v>
                </c:pt>
                <c:pt idx="584">
                  <c:v>10097</c:v>
                </c:pt>
                <c:pt idx="585">
                  <c:v>10090</c:v>
                </c:pt>
                <c:pt idx="586">
                  <c:v>10103</c:v>
                </c:pt>
                <c:pt idx="587">
                  <c:v>10082</c:v>
                </c:pt>
                <c:pt idx="588">
                  <c:v>9966</c:v>
                </c:pt>
                <c:pt idx="589">
                  <c:v>10127</c:v>
                </c:pt>
                <c:pt idx="590">
                  <c:v>10136</c:v>
                </c:pt>
                <c:pt idx="591">
                  <c:v>10080</c:v>
                </c:pt>
                <c:pt idx="592">
                  <c:v>10054</c:v>
                </c:pt>
                <c:pt idx="593">
                  <c:v>10013</c:v>
                </c:pt>
                <c:pt idx="594">
                  <c:v>10008</c:v>
                </c:pt>
                <c:pt idx="595">
                  <c:v>9929</c:v>
                </c:pt>
                <c:pt idx="596">
                  <c:v>9925</c:v>
                </c:pt>
                <c:pt idx="597">
                  <c:v>9828</c:v>
                </c:pt>
                <c:pt idx="598">
                  <c:v>9778</c:v>
                </c:pt>
                <c:pt idx="599">
                  <c:v>9781</c:v>
                </c:pt>
                <c:pt idx="600">
                  <c:v>9789</c:v>
                </c:pt>
                <c:pt idx="601">
                  <c:v>9790</c:v>
                </c:pt>
                <c:pt idx="602">
                  <c:v>9818</c:v>
                </c:pt>
                <c:pt idx="603">
                  <c:v>9797</c:v>
                </c:pt>
                <c:pt idx="604">
                  <c:v>9771</c:v>
                </c:pt>
                <c:pt idx="605">
                  <c:v>9755</c:v>
                </c:pt>
                <c:pt idx="606">
                  <c:v>9715</c:v>
                </c:pt>
                <c:pt idx="607">
                  <c:v>9709</c:v>
                </c:pt>
                <c:pt idx="608">
                  <c:v>9700</c:v>
                </c:pt>
                <c:pt idx="609">
                  <c:v>9662</c:v>
                </c:pt>
                <c:pt idx="610">
                  <c:v>9630</c:v>
                </c:pt>
                <c:pt idx="611">
                  <c:v>9574</c:v>
                </c:pt>
                <c:pt idx="612">
                  <c:v>9614</c:v>
                </c:pt>
                <c:pt idx="613">
                  <c:v>9592</c:v>
                </c:pt>
                <c:pt idx="614">
                  <c:v>9549</c:v>
                </c:pt>
                <c:pt idx="615">
                  <c:v>9491</c:v>
                </c:pt>
                <c:pt idx="616">
                  <c:v>9556</c:v>
                </c:pt>
                <c:pt idx="617">
                  <c:v>9548</c:v>
                </c:pt>
                <c:pt idx="618">
                  <c:v>9690</c:v>
                </c:pt>
                <c:pt idx="619">
                  <c:v>9701</c:v>
                </c:pt>
                <c:pt idx="620">
                  <c:v>9646</c:v>
                </c:pt>
                <c:pt idx="621">
                  <c:v>9638</c:v>
                </c:pt>
                <c:pt idx="622">
                  <c:v>9606</c:v>
                </c:pt>
                <c:pt idx="623">
                  <c:v>9611</c:v>
                </c:pt>
                <c:pt idx="624">
                  <c:v>9585</c:v>
                </c:pt>
                <c:pt idx="625">
                  <c:v>9604</c:v>
                </c:pt>
                <c:pt idx="626">
                  <c:v>9626</c:v>
                </c:pt>
                <c:pt idx="627">
                  <c:v>9584</c:v>
                </c:pt>
                <c:pt idx="628">
                  <c:v>9575</c:v>
                </c:pt>
                <c:pt idx="629">
                  <c:v>9591</c:v>
                </c:pt>
                <c:pt idx="630">
                  <c:v>9585</c:v>
                </c:pt>
                <c:pt idx="631">
                  <c:v>9577</c:v>
                </c:pt>
                <c:pt idx="632">
                  <c:v>9549</c:v>
                </c:pt>
                <c:pt idx="633">
                  <c:v>9507</c:v>
                </c:pt>
                <c:pt idx="634">
                  <c:v>9419</c:v>
                </c:pt>
                <c:pt idx="635">
                  <c:v>9506</c:v>
                </c:pt>
                <c:pt idx="636">
                  <c:v>9522</c:v>
                </c:pt>
                <c:pt idx="637">
                  <c:v>9506</c:v>
                </c:pt>
                <c:pt idx="638">
                  <c:v>9494</c:v>
                </c:pt>
                <c:pt idx="639">
                  <c:v>9431</c:v>
                </c:pt>
                <c:pt idx="640">
                  <c:v>9399</c:v>
                </c:pt>
                <c:pt idx="641">
                  <c:v>9365</c:v>
                </c:pt>
                <c:pt idx="642">
                  <c:v>9342</c:v>
                </c:pt>
                <c:pt idx="643">
                  <c:v>9333</c:v>
                </c:pt>
                <c:pt idx="644">
                  <c:v>9299</c:v>
                </c:pt>
                <c:pt idx="645">
                  <c:v>9277</c:v>
                </c:pt>
                <c:pt idx="646">
                  <c:v>9242</c:v>
                </c:pt>
                <c:pt idx="647">
                  <c:v>9200</c:v>
                </c:pt>
                <c:pt idx="648">
                  <c:v>9147</c:v>
                </c:pt>
                <c:pt idx="649">
                  <c:v>9123</c:v>
                </c:pt>
                <c:pt idx="650">
                  <c:v>9068</c:v>
                </c:pt>
                <c:pt idx="651">
                  <c:v>9059</c:v>
                </c:pt>
                <c:pt idx="652">
                  <c:v>9019</c:v>
                </c:pt>
                <c:pt idx="653">
                  <c:v>8983</c:v>
                </c:pt>
                <c:pt idx="654">
                  <c:v>8930</c:v>
                </c:pt>
                <c:pt idx="655">
                  <c:v>8894</c:v>
                </c:pt>
                <c:pt idx="656">
                  <c:v>8875</c:v>
                </c:pt>
                <c:pt idx="657">
                  <c:v>8850</c:v>
                </c:pt>
                <c:pt idx="658">
                  <c:v>8821</c:v>
                </c:pt>
                <c:pt idx="659">
                  <c:v>8806</c:v>
                </c:pt>
                <c:pt idx="660">
                  <c:v>8756</c:v>
                </c:pt>
                <c:pt idx="661">
                  <c:v>8730</c:v>
                </c:pt>
                <c:pt idx="662">
                  <c:v>8681</c:v>
                </c:pt>
                <c:pt idx="663">
                  <c:v>8673</c:v>
                </c:pt>
                <c:pt idx="664">
                  <c:v>8670</c:v>
                </c:pt>
                <c:pt idx="665">
                  <c:v>8669</c:v>
                </c:pt>
                <c:pt idx="666">
                  <c:v>8684</c:v>
                </c:pt>
                <c:pt idx="667">
                  <c:v>8782</c:v>
                </c:pt>
                <c:pt idx="668">
                  <c:v>8761</c:v>
                </c:pt>
                <c:pt idx="669">
                  <c:v>8752</c:v>
                </c:pt>
                <c:pt idx="670">
                  <c:v>8745</c:v>
                </c:pt>
                <c:pt idx="671">
                  <c:v>8755</c:v>
                </c:pt>
                <c:pt idx="672">
                  <c:v>8750</c:v>
                </c:pt>
                <c:pt idx="673">
                  <c:v>8740</c:v>
                </c:pt>
                <c:pt idx="674">
                  <c:v>8748</c:v>
                </c:pt>
                <c:pt idx="675">
                  <c:v>8747</c:v>
                </c:pt>
                <c:pt idx="676">
                  <c:v>8735</c:v>
                </c:pt>
                <c:pt idx="677">
                  <c:v>8740</c:v>
                </c:pt>
                <c:pt idx="678">
                  <c:v>8735</c:v>
                </c:pt>
                <c:pt idx="679">
                  <c:v>8740</c:v>
                </c:pt>
                <c:pt idx="680">
                  <c:v>8699</c:v>
                </c:pt>
                <c:pt idx="681">
                  <c:v>8680</c:v>
                </c:pt>
                <c:pt idx="682">
                  <c:v>8657</c:v>
                </c:pt>
                <c:pt idx="683">
                  <c:v>8634</c:v>
                </c:pt>
                <c:pt idx="684">
                  <c:v>8597</c:v>
                </c:pt>
                <c:pt idx="685">
                  <c:v>8608</c:v>
                </c:pt>
                <c:pt idx="686">
                  <c:v>8606</c:v>
                </c:pt>
                <c:pt idx="687">
                  <c:v>8580</c:v>
                </c:pt>
                <c:pt idx="688">
                  <c:v>8565</c:v>
                </c:pt>
                <c:pt idx="689">
                  <c:v>8545</c:v>
                </c:pt>
                <c:pt idx="690">
                  <c:v>8599</c:v>
                </c:pt>
                <c:pt idx="691">
                  <c:v>8586</c:v>
                </c:pt>
                <c:pt idx="692">
                  <c:v>8558</c:v>
                </c:pt>
                <c:pt idx="693">
                  <c:v>8545</c:v>
                </c:pt>
                <c:pt idx="694">
                  <c:v>8575</c:v>
                </c:pt>
                <c:pt idx="695">
                  <c:v>8570</c:v>
                </c:pt>
                <c:pt idx="696">
                  <c:v>8567</c:v>
                </c:pt>
                <c:pt idx="697">
                  <c:v>8559</c:v>
                </c:pt>
                <c:pt idx="698">
                  <c:v>8560</c:v>
                </c:pt>
                <c:pt idx="699">
                  <c:v>8556</c:v>
                </c:pt>
                <c:pt idx="700">
                  <c:v>8527</c:v>
                </c:pt>
                <c:pt idx="701">
                  <c:v>8511</c:v>
                </c:pt>
                <c:pt idx="702">
                  <c:v>8528</c:v>
                </c:pt>
                <c:pt idx="703">
                  <c:v>8515</c:v>
                </c:pt>
                <c:pt idx="704">
                  <c:v>8497</c:v>
                </c:pt>
                <c:pt idx="705">
                  <c:v>8464</c:v>
                </c:pt>
                <c:pt idx="706">
                  <c:v>8276</c:v>
                </c:pt>
                <c:pt idx="707">
                  <c:v>8279</c:v>
                </c:pt>
                <c:pt idx="708">
                  <c:v>8279</c:v>
                </c:pt>
                <c:pt idx="709">
                  <c:v>8278</c:v>
                </c:pt>
                <c:pt idx="710">
                  <c:v>8278</c:v>
                </c:pt>
                <c:pt idx="711">
                  <c:v>8401</c:v>
                </c:pt>
                <c:pt idx="712">
                  <c:v>8409</c:v>
                </c:pt>
                <c:pt idx="713">
                  <c:v>8425</c:v>
                </c:pt>
                <c:pt idx="714">
                  <c:v>8411</c:v>
                </c:pt>
                <c:pt idx="715">
                  <c:v>8392</c:v>
                </c:pt>
                <c:pt idx="716">
                  <c:v>8373</c:v>
                </c:pt>
                <c:pt idx="717">
                  <c:v>8371</c:v>
                </c:pt>
                <c:pt idx="718">
                  <c:v>8383</c:v>
                </c:pt>
                <c:pt idx="719">
                  <c:v>8395</c:v>
                </c:pt>
                <c:pt idx="720">
                  <c:v>8370</c:v>
                </c:pt>
                <c:pt idx="721">
                  <c:v>8339</c:v>
                </c:pt>
                <c:pt idx="722">
                  <c:v>8332</c:v>
                </c:pt>
                <c:pt idx="723">
                  <c:v>8362</c:v>
                </c:pt>
                <c:pt idx="724">
                  <c:v>8356</c:v>
                </c:pt>
                <c:pt idx="725">
                  <c:v>8346</c:v>
                </c:pt>
                <c:pt idx="726">
                  <c:v>8372</c:v>
                </c:pt>
                <c:pt idx="727">
                  <c:v>8372</c:v>
                </c:pt>
                <c:pt idx="728">
                  <c:v>8380</c:v>
                </c:pt>
                <c:pt idx="729">
                  <c:v>8369</c:v>
                </c:pt>
                <c:pt idx="730">
                  <c:v>8358</c:v>
                </c:pt>
                <c:pt idx="731">
                  <c:v>8356</c:v>
                </c:pt>
                <c:pt idx="732">
                  <c:v>8344</c:v>
                </c:pt>
                <c:pt idx="733">
                  <c:v>8346</c:v>
                </c:pt>
                <c:pt idx="734">
                  <c:v>8323</c:v>
                </c:pt>
                <c:pt idx="735">
                  <c:v>8306</c:v>
                </c:pt>
                <c:pt idx="736">
                  <c:v>8271</c:v>
                </c:pt>
                <c:pt idx="737">
                  <c:v>8287</c:v>
                </c:pt>
                <c:pt idx="738">
                  <c:v>8287</c:v>
                </c:pt>
                <c:pt idx="739">
                  <c:v>8284</c:v>
                </c:pt>
                <c:pt idx="740">
                  <c:v>8295</c:v>
                </c:pt>
                <c:pt idx="741">
                  <c:v>8323</c:v>
                </c:pt>
                <c:pt idx="742">
                  <c:v>8321</c:v>
                </c:pt>
                <c:pt idx="743">
                  <c:v>8307</c:v>
                </c:pt>
                <c:pt idx="744">
                  <c:v>8287</c:v>
                </c:pt>
                <c:pt idx="745">
                  <c:v>8273</c:v>
                </c:pt>
                <c:pt idx="746">
                  <c:v>8270</c:v>
                </c:pt>
                <c:pt idx="747">
                  <c:v>8297</c:v>
                </c:pt>
                <c:pt idx="748">
                  <c:v>8269</c:v>
                </c:pt>
                <c:pt idx="749">
                  <c:v>8241</c:v>
                </c:pt>
                <c:pt idx="750">
                  <c:v>8210</c:v>
                </c:pt>
                <c:pt idx="751">
                  <c:v>8191</c:v>
                </c:pt>
                <c:pt idx="752">
                  <c:v>8216</c:v>
                </c:pt>
                <c:pt idx="753">
                  <c:v>8198</c:v>
                </c:pt>
                <c:pt idx="754">
                  <c:v>8210</c:v>
                </c:pt>
                <c:pt idx="755">
                  <c:v>8215</c:v>
                </c:pt>
                <c:pt idx="756">
                  <c:v>8201</c:v>
                </c:pt>
                <c:pt idx="757">
                  <c:v>8190</c:v>
                </c:pt>
                <c:pt idx="758">
                  <c:v>8182</c:v>
                </c:pt>
                <c:pt idx="759">
                  <c:v>8165</c:v>
                </c:pt>
                <c:pt idx="760">
                  <c:v>8153</c:v>
                </c:pt>
                <c:pt idx="761">
                  <c:v>8121</c:v>
                </c:pt>
                <c:pt idx="762">
                  <c:v>8156</c:v>
                </c:pt>
                <c:pt idx="763">
                  <c:v>8171</c:v>
                </c:pt>
                <c:pt idx="764">
                  <c:v>8184</c:v>
                </c:pt>
                <c:pt idx="765">
                  <c:v>8178</c:v>
                </c:pt>
                <c:pt idx="766">
                  <c:v>8179</c:v>
                </c:pt>
                <c:pt idx="767">
                  <c:v>8173</c:v>
                </c:pt>
                <c:pt idx="768">
                  <c:v>8175</c:v>
                </c:pt>
                <c:pt idx="769">
                  <c:v>8180</c:v>
                </c:pt>
                <c:pt idx="770">
                  <c:v>8205</c:v>
                </c:pt>
                <c:pt idx="771">
                  <c:v>8206</c:v>
                </c:pt>
                <c:pt idx="772">
                  <c:v>8203</c:v>
                </c:pt>
                <c:pt idx="773">
                  <c:v>8203</c:v>
                </c:pt>
                <c:pt idx="774">
                  <c:v>8212</c:v>
                </c:pt>
                <c:pt idx="775">
                  <c:v>8206</c:v>
                </c:pt>
                <c:pt idx="776">
                  <c:v>8226</c:v>
                </c:pt>
                <c:pt idx="777">
                  <c:v>8220</c:v>
                </c:pt>
                <c:pt idx="778">
                  <c:v>8214</c:v>
                </c:pt>
                <c:pt idx="779">
                  <c:v>8228</c:v>
                </c:pt>
                <c:pt idx="780">
                  <c:v>8228</c:v>
                </c:pt>
                <c:pt idx="781">
                  <c:v>8249</c:v>
                </c:pt>
                <c:pt idx="782">
                  <c:v>8247</c:v>
                </c:pt>
                <c:pt idx="783">
                  <c:v>8249</c:v>
                </c:pt>
                <c:pt idx="784">
                  <c:v>8219</c:v>
                </c:pt>
                <c:pt idx="785">
                  <c:v>8209</c:v>
                </c:pt>
                <c:pt idx="786">
                  <c:v>8208</c:v>
                </c:pt>
                <c:pt idx="787">
                  <c:v>8206</c:v>
                </c:pt>
                <c:pt idx="788">
                  <c:v>8209</c:v>
                </c:pt>
                <c:pt idx="789">
                  <c:v>8198</c:v>
                </c:pt>
                <c:pt idx="790">
                  <c:v>8194</c:v>
                </c:pt>
                <c:pt idx="791">
                  <c:v>8196</c:v>
                </c:pt>
                <c:pt idx="792">
                  <c:v>8153</c:v>
                </c:pt>
                <c:pt idx="793">
                  <c:v>8150</c:v>
                </c:pt>
                <c:pt idx="794">
                  <c:v>8138</c:v>
                </c:pt>
                <c:pt idx="795">
                  <c:v>8112</c:v>
                </c:pt>
                <c:pt idx="796">
                  <c:v>8116</c:v>
                </c:pt>
                <c:pt idx="797">
                  <c:v>8076</c:v>
                </c:pt>
                <c:pt idx="798">
                  <c:v>8041</c:v>
                </c:pt>
                <c:pt idx="799">
                  <c:v>8031</c:v>
                </c:pt>
                <c:pt idx="800">
                  <c:v>7955</c:v>
                </c:pt>
                <c:pt idx="801">
                  <c:v>7812</c:v>
                </c:pt>
                <c:pt idx="802">
                  <c:v>7775</c:v>
                </c:pt>
                <c:pt idx="803">
                  <c:v>7775</c:v>
                </c:pt>
                <c:pt idx="804">
                  <c:v>7763</c:v>
                </c:pt>
                <c:pt idx="805">
                  <c:v>7758</c:v>
                </c:pt>
                <c:pt idx="806">
                  <c:v>7749</c:v>
                </c:pt>
                <c:pt idx="807">
                  <c:v>7740</c:v>
                </c:pt>
                <c:pt idx="808">
                  <c:v>7729</c:v>
                </c:pt>
                <c:pt idx="809">
                  <c:v>7752</c:v>
                </c:pt>
                <c:pt idx="810">
                  <c:v>7755</c:v>
                </c:pt>
                <c:pt idx="811">
                  <c:v>7705</c:v>
                </c:pt>
                <c:pt idx="812">
                  <c:v>7692</c:v>
                </c:pt>
                <c:pt idx="813">
                  <c:v>7684</c:v>
                </c:pt>
                <c:pt idx="814">
                  <c:v>7676</c:v>
                </c:pt>
                <c:pt idx="815">
                  <c:v>7620</c:v>
                </c:pt>
                <c:pt idx="816">
                  <c:v>7648</c:v>
                </c:pt>
                <c:pt idx="817">
                  <c:v>7654</c:v>
                </c:pt>
                <c:pt idx="818">
                  <c:v>7646</c:v>
                </c:pt>
                <c:pt idx="819">
                  <c:v>7646</c:v>
                </c:pt>
                <c:pt idx="820">
                  <c:v>7643</c:v>
                </c:pt>
                <c:pt idx="821">
                  <c:v>7634</c:v>
                </c:pt>
                <c:pt idx="822">
                  <c:v>7636</c:v>
                </c:pt>
                <c:pt idx="823">
                  <c:v>7633</c:v>
                </c:pt>
                <c:pt idx="824">
                  <c:v>7613</c:v>
                </c:pt>
                <c:pt idx="825">
                  <c:v>7604</c:v>
                </c:pt>
                <c:pt idx="826">
                  <c:v>7581</c:v>
                </c:pt>
                <c:pt idx="827">
                  <c:v>7568</c:v>
                </c:pt>
                <c:pt idx="828">
                  <c:v>7594</c:v>
                </c:pt>
                <c:pt idx="829">
                  <c:v>7597</c:v>
                </c:pt>
                <c:pt idx="830">
                  <c:v>7585</c:v>
                </c:pt>
                <c:pt idx="831">
                  <c:v>7590</c:v>
                </c:pt>
                <c:pt idx="832">
                  <c:v>7595</c:v>
                </c:pt>
                <c:pt idx="833">
                  <c:v>7575</c:v>
                </c:pt>
                <c:pt idx="834">
                  <c:v>7569</c:v>
                </c:pt>
                <c:pt idx="835">
                  <c:v>7576</c:v>
                </c:pt>
                <c:pt idx="836">
                  <c:v>7568</c:v>
                </c:pt>
                <c:pt idx="837">
                  <c:v>7562</c:v>
                </c:pt>
                <c:pt idx="838">
                  <c:v>7562</c:v>
                </c:pt>
                <c:pt idx="839">
                  <c:v>7536</c:v>
                </c:pt>
                <c:pt idx="840">
                  <c:v>7538</c:v>
                </c:pt>
                <c:pt idx="841">
                  <c:v>7531</c:v>
                </c:pt>
                <c:pt idx="842">
                  <c:v>7552</c:v>
                </c:pt>
                <c:pt idx="843">
                  <c:v>7554</c:v>
                </c:pt>
                <c:pt idx="844">
                  <c:v>7559</c:v>
                </c:pt>
                <c:pt idx="845">
                  <c:v>7554</c:v>
                </c:pt>
                <c:pt idx="846">
                  <c:v>7539</c:v>
                </c:pt>
                <c:pt idx="847">
                  <c:v>7536</c:v>
                </c:pt>
                <c:pt idx="848">
                  <c:v>7490</c:v>
                </c:pt>
                <c:pt idx="849">
                  <c:v>7528</c:v>
                </c:pt>
                <c:pt idx="850">
                  <c:v>7612</c:v>
                </c:pt>
                <c:pt idx="851">
                  <c:v>7630</c:v>
                </c:pt>
                <c:pt idx="852">
                  <c:v>7593</c:v>
                </c:pt>
                <c:pt idx="853">
                  <c:v>7600</c:v>
                </c:pt>
                <c:pt idx="854">
                  <c:v>7612</c:v>
                </c:pt>
                <c:pt idx="855">
                  <c:v>7599</c:v>
                </c:pt>
                <c:pt idx="856">
                  <c:v>7603</c:v>
                </c:pt>
                <c:pt idx="857">
                  <c:v>7595</c:v>
                </c:pt>
                <c:pt idx="858">
                  <c:v>7643</c:v>
                </c:pt>
                <c:pt idx="859">
                  <c:v>7643</c:v>
                </c:pt>
                <c:pt idx="860">
                  <c:v>7632</c:v>
                </c:pt>
                <c:pt idx="861">
                  <c:v>7659</c:v>
                </c:pt>
                <c:pt idx="862">
                  <c:v>7651</c:v>
                </c:pt>
                <c:pt idx="863">
                  <c:v>7646</c:v>
                </c:pt>
                <c:pt idx="864">
                  <c:v>7641</c:v>
                </c:pt>
                <c:pt idx="865">
                  <c:v>7637</c:v>
                </c:pt>
                <c:pt idx="866">
                  <c:v>7634</c:v>
                </c:pt>
                <c:pt idx="867">
                  <c:v>7631</c:v>
                </c:pt>
                <c:pt idx="868">
                  <c:v>7631</c:v>
                </c:pt>
                <c:pt idx="869">
                  <c:v>7620</c:v>
                </c:pt>
                <c:pt idx="870">
                  <c:v>7567</c:v>
                </c:pt>
                <c:pt idx="871">
                  <c:v>7566</c:v>
                </c:pt>
                <c:pt idx="872">
                  <c:v>7578</c:v>
                </c:pt>
                <c:pt idx="873">
                  <c:v>7591</c:v>
                </c:pt>
                <c:pt idx="874">
                  <c:v>7603</c:v>
                </c:pt>
                <c:pt idx="875">
                  <c:v>7619</c:v>
                </c:pt>
                <c:pt idx="876">
                  <c:v>7618</c:v>
                </c:pt>
                <c:pt idx="877">
                  <c:v>7639</c:v>
                </c:pt>
                <c:pt idx="878">
                  <c:v>7636</c:v>
                </c:pt>
                <c:pt idx="879">
                  <c:v>7635</c:v>
                </c:pt>
                <c:pt idx="880">
                  <c:v>7625</c:v>
                </c:pt>
                <c:pt idx="881">
                  <c:v>7615</c:v>
                </c:pt>
                <c:pt idx="882">
                  <c:v>7605</c:v>
                </c:pt>
                <c:pt idx="883">
                  <c:v>7609</c:v>
                </c:pt>
                <c:pt idx="884">
                  <c:v>7595</c:v>
                </c:pt>
                <c:pt idx="885">
                  <c:v>7590</c:v>
                </c:pt>
                <c:pt idx="886">
                  <c:v>7596</c:v>
                </c:pt>
                <c:pt idx="887">
                  <c:v>7565</c:v>
                </c:pt>
                <c:pt idx="888">
                  <c:v>7575</c:v>
                </c:pt>
                <c:pt idx="889">
                  <c:v>7577</c:v>
                </c:pt>
                <c:pt idx="890">
                  <c:v>7544</c:v>
                </c:pt>
                <c:pt idx="891">
                  <c:v>7523</c:v>
                </c:pt>
                <c:pt idx="892">
                  <c:v>7469</c:v>
                </c:pt>
                <c:pt idx="893">
                  <c:v>7490</c:v>
                </c:pt>
                <c:pt idx="894">
                  <c:v>7525</c:v>
                </c:pt>
                <c:pt idx="895">
                  <c:v>7529</c:v>
                </c:pt>
                <c:pt idx="896">
                  <c:v>7522</c:v>
                </c:pt>
                <c:pt idx="897">
                  <c:v>7515</c:v>
                </c:pt>
                <c:pt idx="898">
                  <c:v>7511</c:v>
                </c:pt>
                <c:pt idx="899">
                  <c:v>7511</c:v>
                </c:pt>
                <c:pt idx="900">
                  <c:v>7510</c:v>
                </c:pt>
                <c:pt idx="901">
                  <c:v>7558</c:v>
                </c:pt>
                <c:pt idx="902">
                  <c:v>7564</c:v>
                </c:pt>
                <c:pt idx="903">
                  <c:v>7536</c:v>
                </c:pt>
                <c:pt idx="904">
                  <c:v>7543</c:v>
                </c:pt>
                <c:pt idx="905">
                  <c:v>7537</c:v>
                </c:pt>
                <c:pt idx="906">
                  <c:v>7525</c:v>
                </c:pt>
                <c:pt idx="907">
                  <c:v>7508</c:v>
                </c:pt>
                <c:pt idx="908">
                  <c:v>7514</c:v>
                </c:pt>
                <c:pt idx="909">
                  <c:v>7480</c:v>
                </c:pt>
                <c:pt idx="910">
                  <c:v>7424</c:v>
                </c:pt>
                <c:pt idx="911">
                  <c:v>7488</c:v>
                </c:pt>
                <c:pt idx="912">
                  <c:v>7504</c:v>
                </c:pt>
                <c:pt idx="913">
                  <c:v>7487</c:v>
                </c:pt>
                <c:pt idx="914">
                  <c:v>7472</c:v>
                </c:pt>
                <c:pt idx="915">
                  <c:v>7510</c:v>
                </c:pt>
                <c:pt idx="916">
                  <c:v>7570</c:v>
                </c:pt>
                <c:pt idx="917">
                  <c:v>7577</c:v>
                </c:pt>
                <c:pt idx="918">
                  <c:v>7561</c:v>
                </c:pt>
                <c:pt idx="919">
                  <c:v>7573</c:v>
                </c:pt>
                <c:pt idx="920">
                  <c:v>7574</c:v>
                </c:pt>
                <c:pt idx="921">
                  <c:v>7575</c:v>
                </c:pt>
                <c:pt idx="922">
                  <c:v>7590</c:v>
                </c:pt>
                <c:pt idx="923">
                  <c:v>7587</c:v>
                </c:pt>
                <c:pt idx="924">
                  <c:v>7586</c:v>
                </c:pt>
                <c:pt idx="925">
                  <c:v>7592</c:v>
                </c:pt>
                <c:pt idx="926">
                  <c:v>7580</c:v>
                </c:pt>
                <c:pt idx="927">
                  <c:v>7579</c:v>
                </c:pt>
                <c:pt idx="928">
                  <c:v>7567</c:v>
                </c:pt>
                <c:pt idx="929">
                  <c:v>7567</c:v>
                </c:pt>
                <c:pt idx="930">
                  <c:v>7573</c:v>
                </c:pt>
                <c:pt idx="931">
                  <c:v>7576</c:v>
                </c:pt>
                <c:pt idx="932">
                  <c:v>7576</c:v>
                </c:pt>
                <c:pt idx="933">
                  <c:v>7589</c:v>
                </c:pt>
                <c:pt idx="934">
                  <c:v>7593</c:v>
                </c:pt>
                <c:pt idx="935">
                  <c:v>7581</c:v>
                </c:pt>
                <c:pt idx="936">
                  <c:v>7572</c:v>
                </c:pt>
                <c:pt idx="937">
                  <c:v>7560</c:v>
                </c:pt>
                <c:pt idx="938">
                  <c:v>7505</c:v>
                </c:pt>
                <c:pt idx="939">
                  <c:v>7550</c:v>
                </c:pt>
                <c:pt idx="940">
                  <c:v>7562</c:v>
                </c:pt>
                <c:pt idx="941">
                  <c:v>7607</c:v>
                </c:pt>
                <c:pt idx="942">
                  <c:v>7635</c:v>
                </c:pt>
                <c:pt idx="943">
                  <c:v>7633</c:v>
                </c:pt>
                <c:pt idx="944">
                  <c:v>7636</c:v>
                </c:pt>
                <c:pt idx="945">
                  <c:v>7628</c:v>
                </c:pt>
                <c:pt idx="946">
                  <c:v>7639</c:v>
                </c:pt>
                <c:pt idx="947">
                  <c:v>7637</c:v>
                </c:pt>
                <c:pt idx="948">
                  <c:v>7614</c:v>
                </c:pt>
                <c:pt idx="949">
                  <c:v>7607</c:v>
                </c:pt>
                <c:pt idx="950">
                  <c:v>7613</c:v>
                </c:pt>
                <c:pt idx="951">
                  <c:v>7602</c:v>
                </c:pt>
                <c:pt idx="952">
                  <c:v>7596</c:v>
                </c:pt>
                <c:pt idx="953">
                  <c:v>7540</c:v>
                </c:pt>
                <c:pt idx="954">
                  <c:v>7566</c:v>
                </c:pt>
                <c:pt idx="955">
                  <c:v>7589</c:v>
                </c:pt>
                <c:pt idx="956">
                  <c:v>7594</c:v>
                </c:pt>
                <c:pt idx="957">
                  <c:v>7569</c:v>
                </c:pt>
                <c:pt idx="958">
                  <c:v>7580</c:v>
                </c:pt>
                <c:pt idx="959">
                  <c:v>7587</c:v>
                </c:pt>
                <c:pt idx="960">
                  <c:v>7578</c:v>
                </c:pt>
                <c:pt idx="961">
                  <c:v>7576</c:v>
                </c:pt>
                <c:pt idx="962">
                  <c:v>7555</c:v>
                </c:pt>
                <c:pt idx="963">
                  <c:v>7526</c:v>
                </c:pt>
                <c:pt idx="964">
                  <c:v>7470</c:v>
                </c:pt>
                <c:pt idx="965">
                  <c:v>7478</c:v>
                </c:pt>
                <c:pt idx="966">
                  <c:v>7483</c:v>
                </c:pt>
                <c:pt idx="967">
                  <c:v>7485</c:v>
                </c:pt>
                <c:pt idx="968">
                  <c:v>7460</c:v>
                </c:pt>
                <c:pt idx="969">
                  <c:v>7460</c:v>
                </c:pt>
                <c:pt idx="970">
                  <c:v>7437</c:v>
                </c:pt>
                <c:pt idx="971">
                  <c:v>7278</c:v>
                </c:pt>
                <c:pt idx="972">
                  <c:v>7349</c:v>
                </c:pt>
                <c:pt idx="973">
                  <c:v>7374</c:v>
                </c:pt>
                <c:pt idx="974">
                  <c:v>7381</c:v>
                </c:pt>
                <c:pt idx="975">
                  <c:v>7376</c:v>
                </c:pt>
                <c:pt idx="976">
                  <c:v>7366</c:v>
                </c:pt>
                <c:pt idx="977">
                  <c:v>7336</c:v>
                </c:pt>
                <c:pt idx="978">
                  <c:v>7292</c:v>
                </c:pt>
                <c:pt idx="979">
                  <c:v>7334</c:v>
                </c:pt>
                <c:pt idx="980">
                  <c:v>7343</c:v>
                </c:pt>
                <c:pt idx="981">
                  <c:v>7339</c:v>
                </c:pt>
                <c:pt idx="982">
                  <c:v>7347</c:v>
                </c:pt>
                <c:pt idx="983">
                  <c:v>7351</c:v>
                </c:pt>
                <c:pt idx="984">
                  <c:v>7357</c:v>
                </c:pt>
                <c:pt idx="985">
                  <c:v>7347</c:v>
                </c:pt>
                <c:pt idx="986">
                  <c:v>7340</c:v>
                </c:pt>
                <c:pt idx="987">
                  <c:v>7307</c:v>
                </c:pt>
                <c:pt idx="988">
                  <c:v>7304</c:v>
                </c:pt>
                <c:pt idx="989">
                  <c:v>7308</c:v>
                </c:pt>
                <c:pt idx="990">
                  <c:v>7314</c:v>
                </c:pt>
                <c:pt idx="991">
                  <c:v>7313</c:v>
                </c:pt>
                <c:pt idx="992">
                  <c:v>7306</c:v>
                </c:pt>
                <c:pt idx="993">
                  <c:v>7299</c:v>
                </c:pt>
                <c:pt idx="994">
                  <c:v>7288</c:v>
                </c:pt>
                <c:pt idx="995">
                  <c:v>7271</c:v>
                </c:pt>
                <c:pt idx="996">
                  <c:v>7248</c:v>
                </c:pt>
                <c:pt idx="997">
                  <c:v>7245</c:v>
                </c:pt>
                <c:pt idx="998">
                  <c:v>7224</c:v>
                </c:pt>
                <c:pt idx="999">
                  <c:v>7192</c:v>
                </c:pt>
                <c:pt idx="1000">
                  <c:v>7182</c:v>
                </c:pt>
                <c:pt idx="1001">
                  <c:v>7143</c:v>
                </c:pt>
                <c:pt idx="1002">
                  <c:v>7098</c:v>
                </c:pt>
                <c:pt idx="1003">
                  <c:v>7091</c:v>
                </c:pt>
                <c:pt idx="1004">
                  <c:v>7022</c:v>
                </c:pt>
                <c:pt idx="1005">
                  <c:v>7004</c:v>
                </c:pt>
                <c:pt idx="1006">
                  <c:v>6984</c:v>
                </c:pt>
                <c:pt idx="1007">
                  <c:v>6967</c:v>
                </c:pt>
                <c:pt idx="1008">
                  <c:v>6953</c:v>
                </c:pt>
                <c:pt idx="1009">
                  <c:v>6960</c:v>
                </c:pt>
                <c:pt idx="1010">
                  <c:v>6901</c:v>
                </c:pt>
                <c:pt idx="1011">
                  <c:v>6906</c:v>
                </c:pt>
                <c:pt idx="1012">
                  <c:v>6895</c:v>
                </c:pt>
                <c:pt idx="1013">
                  <c:v>6896</c:v>
                </c:pt>
                <c:pt idx="1014">
                  <c:v>6869</c:v>
                </c:pt>
                <c:pt idx="1015">
                  <c:v>6889</c:v>
                </c:pt>
                <c:pt idx="1016">
                  <c:v>6887</c:v>
                </c:pt>
                <c:pt idx="1017">
                  <c:v>6850</c:v>
                </c:pt>
                <c:pt idx="1018">
                  <c:v>6831</c:v>
                </c:pt>
                <c:pt idx="1019">
                  <c:v>6799</c:v>
                </c:pt>
                <c:pt idx="1020">
                  <c:v>6769</c:v>
                </c:pt>
                <c:pt idx="1021">
                  <c:v>6737</c:v>
                </c:pt>
                <c:pt idx="1022">
                  <c:v>6736</c:v>
                </c:pt>
                <c:pt idx="1023">
                  <c:v>6760</c:v>
                </c:pt>
                <c:pt idx="1024">
                  <c:v>6767</c:v>
                </c:pt>
                <c:pt idx="1025">
                  <c:v>6752</c:v>
                </c:pt>
                <c:pt idx="1026">
                  <c:v>6750</c:v>
                </c:pt>
                <c:pt idx="1027">
                  <c:v>6747</c:v>
                </c:pt>
                <c:pt idx="1028">
                  <c:v>6737</c:v>
                </c:pt>
                <c:pt idx="1029">
                  <c:v>6737</c:v>
                </c:pt>
                <c:pt idx="1030">
                  <c:v>6716</c:v>
                </c:pt>
                <c:pt idx="1031">
                  <c:v>6703</c:v>
                </c:pt>
                <c:pt idx="1032">
                  <c:v>6756</c:v>
                </c:pt>
                <c:pt idx="1033">
                  <c:v>6750</c:v>
                </c:pt>
                <c:pt idx="1034">
                  <c:v>6741</c:v>
                </c:pt>
                <c:pt idx="1035">
                  <c:v>6734</c:v>
                </c:pt>
                <c:pt idx="1036">
                  <c:v>6777</c:v>
                </c:pt>
                <c:pt idx="1037">
                  <c:v>6779</c:v>
                </c:pt>
                <c:pt idx="1038">
                  <c:v>6856</c:v>
                </c:pt>
                <c:pt idx="1039">
                  <c:v>6866</c:v>
                </c:pt>
                <c:pt idx="1040">
                  <c:v>6879</c:v>
                </c:pt>
                <c:pt idx="1041">
                  <c:v>6888</c:v>
                </c:pt>
                <c:pt idx="1042">
                  <c:v>6952</c:v>
                </c:pt>
                <c:pt idx="1043">
                  <c:v>6970</c:v>
                </c:pt>
                <c:pt idx="1044">
                  <c:v>6962</c:v>
                </c:pt>
                <c:pt idx="1045">
                  <c:v>6949</c:v>
                </c:pt>
                <c:pt idx="1046">
                  <c:v>6934</c:v>
                </c:pt>
                <c:pt idx="1047">
                  <c:v>6958</c:v>
                </c:pt>
                <c:pt idx="1048">
                  <c:v>6966</c:v>
                </c:pt>
                <c:pt idx="1049">
                  <c:v>6972</c:v>
                </c:pt>
                <c:pt idx="1050">
                  <c:v>6948</c:v>
                </c:pt>
                <c:pt idx="1051">
                  <c:v>6938</c:v>
                </c:pt>
                <c:pt idx="1052">
                  <c:v>6933</c:v>
                </c:pt>
                <c:pt idx="1053">
                  <c:v>7013</c:v>
                </c:pt>
                <c:pt idx="1054">
                  <c:v>7016</c:v>
                </c:pt>
                <c:pt idx="1055">
                  <c:v>7019</c:v>
                </c:pt>
                <c:pt idx="1056">
                  <c:v>7014</c:v>
                </c:pt>
                <c:pt idx="1057">
                  <c:v>7018</c:v>
                </c:pt>
                <c:pt idx="1058">
                  <c:v>7017</c:v>
                </c:pt>
                <c:pt idx="1059">
                  <c:v>7008</c:v>
                </c:pt>
                <c:pt idx="1060">
                  <c:v>7004</c:v>
                </c:pt>
                <c:pt idx="1061">
                  <c:v>6997</c:v>
                </c:pt>
                <c:pt idx="1062">
                  <c:v>6994</c:v>
                </c:pt>
                <c:pt idx="1063">
                  <c:v>6982</c:v>
                </c:pt>
                <c:pt idx="1064">
                  <c:v>6974</c:v>
                </c:pt>
                <c:pt idx="1065">
                  <c:v>6966</c:v>
                </c:pt>
                <c:pt idx="1066">
                  <c:v>6970</c:v>
                </c:pt>
                <c:pt idx="1067">
                  <c:v>6970</c:v>
                </c:pt>
                <c:pt idx="1068">
                  <c:v>6963</c:v>
                </c:pt>
                <c:pt idx="1069">
                  <c:v>6972</c:v>
                </c:pt>
                <c:pt idx="1070">
                  <c:v>6928</c:v>
                </c:pt>
                <c:pt idx="1071">
                  <c:v>6930</c:v>
                </c:pt>
                <c:pt idx="1072">
                  <c:v>6914</c:v>
                </c:pt>
                <c:pt idx="1073">
                  <c:v>6917</c:v>
                </c:pt>
                <c:pt idx="1074">
                  <c:v>6917</c:v>
                </c:pt>
                <c:pt idx="1075">
                  <c:v>6931</c:v>
                </c:pt>
                <c:pt idx="1076">
                  <c:v>6926</c:v>
                </c:pt>
                <c:pt idx="1077">
                  <c:v>6926</c:v>
                </c:pt>
                <c:pt idx="1078">
                  <c:v>6934</c:v>
                </c:pt>
                <c:pt idx="1079">
                  <c:v>6929</c:v>
                </c:pt>
                <c:pt idx="1080">
                  <c:v>6933</c:v>
                </c:pt>
                <c:pt idx="1081">
                  <c:v>6924</c:v>
                </c:pt>
                <c:pt idx="1082">
                  <c:v>6861</c:v>
                </c:pt>
                <c:pt idx="1083">
                  <c:v>6883</c:v>
                </c:pt>
                <c:pt idx="1084">
                  <c:v>6885</c:v>
                </c:pt>
                <c:pt idx="1085">
                  <c:v>6872</c:v>
                </c:pt>
                <c:pt idx="1086">
                  <c:v>6893</c:v>
                </c:pt>
                <c:pt idx="1087">
                  <c:v>6903</c:v>
                </c:pt>
                <c:pt idx="1088">
                  <c:v>6955</c:v>
                </c:pt>
                <c:pt idx="1089">
                  <c:v>6958</c:v>
                </c:pt>
                <c:pt idx="1090">
                  <c:v>6948</c:v>
                </c:pt>
                <c:pt idx="1091">
                  <c:v>6951</c:v>
                </c:pt>
                <c:pt idx="1092">
                  <c:v>6957</c:v>
                </c:pt>
                <c:pt idx="1093">
                  <c:v>6943</c:v>
                </c:pt>
                <c:pt idx="1094">
                  <c:v>6946</c:v>
                </c:pt>
                <c:pt idx="1095">
                  <c:v>6935</c:v>
                </c:pt>
                <c:pt idx="1096">
                  <c:v>6958</c:v>
                </c:pt>
                <c:pt idx="1097">
                  <c:v>6961</c:v>
                </c:pt>
                <c:pt idx="1098">
                  <c:v>6974</c:v>
                </c:pt>
                <c:pt idx="1099">
                  <c:v>6974</c:v>
                </c:pt>
                <c:pt idx="1100">
                  <c:v>6952</c:v>
                </c:pt>
                <c:pt idx="1101">
                  <c:v>6962</c:v>
                </c:pt>
                <c:pt idx="1102">
                  <c:v>6963</c:v>
                </c:pt>
                <c:pt idx="1103">
                  <c:v>6974</c:v>
                </c:pt>
                <c:pt idx="1104">
                  <c:v>6971</c:v>
                </c:pt>
                <c:pt idx="1105">
                  <c:v>6986</c:v>
                </c:pt>
                <c:pt idx="1106">
                  <c:v>6987</c:v>
                </c:pt>
                <c:pt idx="1107">
                  <c:v>6965</c:v>
                </c:pt>
                <c:pt idx="1108">
                  <c:v>6943</c:v>
                </c:pt>
                <c:pt idx="1109">
                  <c:v>6888</c:v>
                </c:pt>
                <c:pt idx="1110">
                  <c:v>6928</c:v>
                </c:pt>
                <c:pt idx="1111">
                  <c:v>6936</c:v>
                </c:pt>
                <c:pt idx="1112">
                  <c:v>6942</c:v>
                </c:pt>
                <c:pt idx="1113">
                  <c:v>6942</c:v>
                </c:pt>
                <c:pt idx="1114">
                  <c:v>6935</c:v>
                </c:pt>
                <c:pt idx="1115">
                  <c:v>6938</c:v>
                </c:pt>
                <c:pt idx="1116">
                  <c:v>6931</c:v>
                </c:pt>
                <c:pt idx="1117">
                  <c:v>6927</c:v>
                </c:pt>
                <c:pt idx="1118">
                  <c:v>6925</c:v>
                </c:pt>
                <c:pt idx="1119">
                  <c:v>6940</c:v>
                </c:pt>
                <c:pt idx="1120">
                  <c:v>6949</c:v>
                </c:pt>
                <c:pt idx="1121">
                  <c:v>6969</c:v>
                </c:pt>
                <c:pt idx="1122">
                  <c:v>6959</c:v>
                </c:pt>
                <c:pt idx="1123">
                  <c:v>6965</c:v>
                </c:pt>
                <c:pt idx="1124">
                  <c:v>6949</c:v>
                </c:pt>
                <c:pt idx="1125">
                  <c:v>6946</c:v>
                </c:pt>
                <c:pt idx="1126">
                  <c:v>6927</c:v>
                </c:pt>
                <c:pt idx="1127">
                  <c:v>6928</c:v>
                </c:pt>
                <c:pt idx="1128">
                  <c:v>6919</c:v>
                </c:pt>
                <c:pt idx="1129">
                  <c:v>6938</c:v>
                </c:pt>
                <c:pt idx="1130">
                  <c:v>6961</c:v>
                </c:pt>
                <c:pt idx="1131">
                  <c:v>6968</c:v>
                </c:pt>
                <c:pt idx="1132">
                  <c:v>6966</c:v>
                </c:pt>
                <c:pt idx="1133">
                  <c:v>6960</c:v>
                </c:pt>
                <c:pt idx="1134">
                  <c:v>6951</c:v>
                </c:pt>
                <c:pt idx="1135">
                  <c:v>6962</c:v>
                </c:pt>
                <c:pt idx="1136">
                  <c:v>6983</c:v>
                </c:pt>
                <c:pt idx="1137">
                  <c:v>7014</c:v>
                </c:pt>
                <c:pt idx="1138">
                  <c:v>7025</c:v>
                </c:pt>
                <c:pt idx="1139">
                  <c:v>7028</c:v>
                </c:pt>
                <c:pt idx="1140">
                  <c:v>7016</c:v>
                </c:pt>
                <c:pt idx="1141">
                  <c:v>7043</c:v>
                </c:pt>
                <c:pt idx="1142">
                  <c:v>7063</c:v>
                </c:pt>
                <c:pt idx="1143">
                  <c:v>7056</c:v>
                </c:pt>
                <c:pt idx="1144">
                  <c:v>7036</c:v>
                </c:pt>
                <c:pt idx="1145">
                  <c:v>6989</c:v>
                </c:pt>
                <c:pt idx="1146">
                  <c:v>7074</c:v>
                </c:pt>
                <c:pt idx="1147">
                  <c:v>7086</c:v>
                </c:pt>
                <c:pt idx="1148">
                  <c:v>7083</c:v>
                </c:pt>
                <c:pt idx="1149">
                  <c:v>7072</c:v>
                </c:pt>
                <c:pt idx="1150">
                  <c:v>7075</c:v>
                </c:pt>
                <c:pt idx="1151">
                  <c:v>7075</c:v>
                </c:pt>
                <c:pt idx="1152">
                  <c:v>7074</c:v>
                </c:pt>
                <c:pt idx="1153">
                  <c:v>7073</c:v>
                </c:pt>
                <c:pt idx="1154">
                  <c:v>7063</c:v>
                </c:pt>
                <c:pt idx="1155">
                  <c:v>7073</c:v>
                </c:pt>
                <c:pt idx="1156">
                  <c:v>7080</c:v>
                </c:pt>
                <c:pt idx="1157">
                  <c:v>7103</c:v>
                </c:pt>
                <c:pt idx="1158">
                  <c:v>7110</c:v>
                </c:pt>
                <c:pt idx="1159">
                  <c:v>7109</c:v>
                </c:pt>
                <c:pt idx="1160">
                  <c:v>7108</c:v>
                </c:pt>
                <c:pt idx="1161">
                  <c:v>7113</c:v>
                </c:pt>
                <c:pt idx="1162">
                  <c:v>7127</c:v>
                </c:pt>
                <c:pt idx="1163">
                  <c:v>7129</c:v>
                </c:pt>
                <c:pt idx="1164">
                  <c:v>7125</c:v>
                </c:pt>
                <c:pt idx="1165">
                  <c:v>7124</c:v>
                </c:pt>
                <c:pt idx="1166">
                  <c:v>7141</c:v>
                </c:pt>
                <c:pt idx="1167">
                  <c:v>7145</c:v>
                </c:pt>
                <c:pt idx="1168">
                  <c:v>7153</c:v>
                </c:pt>
                <c:pt idx="1169">
                  <c:v>7169</c:v>
                </c:pt>
                <c:pt idx="1170">
                  <c:v>7170</c:v>
                </c:pt>
                <c:pt idx="1171">
                  <c:v>7187</c:v>
                </c:pt>
                <c:pt idx="1172">
                  <c:v>7198</c:v>
                </c:pt>
                <c:pt idx="1173">
                  <c:v>7207</c:v>
                </c:pt>
                <c:pt idx="1174">
                  <c:v>7208</c:v>
                </c:pt>
                <c:pt idx="1175">
                  <c:v>7204</c:v>
                </c:pt>
                <c:pt idx="1176">
                  <c:v>7225</c:v>
                </c:pt>
                <c:pt idx="1177">
                  <c:v>7206</c:v>
                </c:pt>
                <c:pt idx="1178">
                  <c:v>7164</c:v>
                </c:pt>
                <c:pt idx="1179">
                  <c:v>7188</c:v>
                </c:pt>
                <c:pt idx="1180">
                  <c:v>7188</c:v>
                </c:pt>
                <c:pt idx="1181">
                  <c:v>7168</c:v>
                </c:pt>
                <c:pt idx="1182">
                  <c:v>7145</c:v>
                </c:pt>
                <c:pt idx="1183">
                  <c:v>7066</c:v>
                </c:pt>
                <c:pt idx="1184">
                  <c:v>7067</c:v>
                </c:pt>
                <c:pt idx="1185">
                  <c:v>7186</c:v>
                </c:pt>
                <c:pt idx="1186">
                  <c:v>7197</c:v>
                </c:pt>
                <c:pt idx="1187">
                  <c:v>7207</c:v>
                </c:pt>
                <c:pt idx="1188">
                  <c:v>7236</c:v>
                </c:pt>
                <c:pt idx="1189">
                  <c:v>7239</c:v>
                </c:pt>
                <c:pt idx="1190">
                  <c:v>7243</c:v>
                </c:pt>
                <c:pt idx="1191">
                  <c:v>7243</c:v>
                </c:pt>
                <c:pt idx="1192">
                  <c:v>7255</c:v>
                </c:pt>
                <c:pt idx="1193">
                  <c:v>7282</c:v>
                </c:pt>
                <c:pt idx="1194">
                  <c:v>7305</c:v>
                </c:pt>
                <c:pt idx="1195">
                  <c:v>7298</c:v>
                </c:pt>
                <c:pt idx="1196">
                  <c:v>7258</c:v>
                </c:pt>
                <c:pt idx="1197">
                  <c:v>7324</c:v>
                </c:pt>
                <c:pt idx="1198">
                  <c:v>7375</c:v>
                </c:pt>
                <c:pt idx="1199">
                  <c:v>7370</c:v>
                </c:pt>
                <c:pt idx="1200">
                  <c:v>7378</c:v>
                </c:pt>
                <c:pt idx="1201">
                  <c:v>7401</c:v>
                </c:pt>
                <c:pt idx="1202">
                  <c:v>7403</c:v>
                </c:pt>
                <c:pt idx="1203">
                  <c:v>7405</c:v>
                </c:pt>
                <c:pt idx="1204">
                  <c:v>7434</c:v>
                </c:pt>
                <c:pt idx="1205">
                  <c:v>7437</c:v>
                </c:pt>
                <c:pt idx="1206">
                  <c:v>7441</c:v>
                </c:pt>
                <c:pt idx="1207">
                  <c:v>7445</c:v>
                </c:pt>
                <c:pt idx="1208">
                  <c:v>7462</c:v>
                </c:pt>
                <c:pt idx="1209">
                  <c:v>7459</c:v>
                </c:pt>
                <c:pt idx="1210">
                  <c:v>7443</c:v>
                </c:pt>
                <c:pt idx="1211">
                  <c:v>7387</c:v>
                </c:pt>
                <c:pt idx="1212">
                  <c:v>7477</c:v>
                </c:pt>
                <c:pt idx="1213">
                  <c:v>7515</c:v>
                </c:pt>
                <c:pt idx="1214">
                  <c:v>7546</c:v>
                </c:pt>
                <c:pt idx="1215">
                  <c:v>7551</c:v>
                </c:pt>
                <c:pt idx="1216">
                  <c:v>7570</c:v>
                </c:pt>
                <c:pt idx="1217">
                  <c:v>7566</c:v>
                </c:pt>
                <c:pt idx="1218">
                  <c:v>7586</c:v>
                </c:pt>
                <c:pt idx="1219">
                  <c:v>7605</c:v>
                </c:pt>
                <c:pt idx="1220">
                  <c:v>7606</c:v>
                </c:pt>
                <c:pt idx="1221">
                  <c:v>7606</c:v>
                </c:pt>
                <c:pt idx="1222">
                  <c:v>7622</c:v>
                </c:pt>
                <c:pt idx="1223">
                  <c:v>7616</c:v>
                </c:pt>
                <c:pt idx="1224">
                  <c:v>7614</c:v>
                </c:pt>
                <c:pt idx="1225">
                  <c:v>7625</c:v>
                </c:pt>
                <c:pt idx="1226">
                  <c:v>7602</c:v>
                </c:pt>
                <c:pt idx="1227">
                  <c:v>7593</c:v>
                </c:pt>
                <c:pt idx="1228">
                  <c:v>7559</c:v>
                </c:pt>
                <c:pt idx="1229">
                  <c:v>7599</c:v>
                </c:pt>
                <c:pt idx="1230">
                  <c:v>7646</c:v>
                </c:pt>
                <c:pt idx="1231">
                  <c:v>7646</c:v>
                </c:pt>
                <c:pt idx="1232">
                  <c:v>7667</c:v>
                </c:pt>
                <c:pt idx="1233">
                  <c:v>7668</c:v>
                </c:pt>
                <c:pt idx="1234">
                  <c:v>7665</c:v>
                </c:pt>
                <c:pt idx="1235">
                  <c:v>7666</c:v>
                </c:pt>
                <c:pt idx="1236">
                  <c:v>7673</c:v>
                </c:pt>
                <c:pt idx="1237">
                  <c:v>7708</c:v>
                </c:pt>
                <c:pt idx="1238">
                  <c:v>7729</c:v>
                </c:pt>
                <c:pt idx="1239">
                  <c:v>7752</c:v>
                </c:pt>
                <c:pt idx="1240">
                  <c:v>7786</c:v>
                </c:pt>
                <c:pt idx="1241">
                  <c:v>7778</c:v>
                </c:pt>
                <c:pt idx="1242">
                  <c:v>7794</c:v>
                </c:pt>
                <c:pt idx="1243">
                  <c:v>7781</c:v>
                </c:pt>
                <c:pt idx="1244">
                  <c:v>7790</c:v>
                </c:pt>
                <c:pt idx="1245">
                  <c:v>7791</c:v>
                </c:pt>
                <c:pt idx="1246">
                  <c:v>7811</c:v>
                </c:pt>
                <c:pt idx="1247">
                  <c:v>7796</c:v>
                </c:pt>
                <c:pt idx="1248">
                  <c:v>7705</c:v>
                </c:pt>
                <c:pt idx="1249">
                  <c:v>7772</c:v>
                </c:pt>
                <c:pt idx="1250">
                  <c:v>7814</c:v>
                </c:pt>
                <c:pt idx="1251">
                  <c:v>7821</c:v>
                </c:pt>
                <c:pt idx="1252">
                  <c:v>7846</c:v>
                </c:pt>
                <c:pt idx="1253">
                  <c:v>7848</c:v>
                </c:pt>
                <c:pt idx="1254">
                  <c:v>7853</c:v>
                </c:pt>
                <c:pt idx="1255">
                  <c:v>7865</c:v>
                </c:pt>
                <c:pt idx="1256">
                  <c:v>7896</c:v>
                </c:pt>
                <c:pt idx="1257">
                  <c:v>7900</c:v>
                </c:pt>
                <c:pt idx="1258">
                  <c:v>7911</c:v>
                </c:pt>
                <c:pt idx="1259">
                  <c:v>7938</c:v>
                </c:pt>
                <c:pt idx="1260">
                  <c:v>7939</c:v>
                </c:pt>
                <c:pt idx="1261">
                  <c:v>7906</c:v>
                </c:pt>
                <c:pt idx="1262">
                  <c:v>7974</c:v>
                </c:pt>
                <c:pt idx="1263">
                  <c:v>8001</c:v>
                </c:pt>
                <c:pt idx="1264">
                  <c:v>8023</c:v>
                </c:pt>
                <c:pt idx="1265">
                  <c:v>7995</c:v>
                </c:pt>
                <c:pt idx="1266">
                  <c:v>8011</c:v>
                </c:pt>
                <c:pt idx="1267">
                  <c:v>8064</c:v>
                </c:pt>
                <c:pt idx="1268">
                  <c:v>8054</c:v>
                </c:pt>
                <c:pt idx="1269">
                  <c:v>8076</c:v>
                </c:pt>
                <c:pt idx="1270">
                  <c:v>8087</c:v>
                </c:pt>
                <c:pt idx="1271">
                  <c:v>8097</c:v>
                </c:pt>
                <c:pt idx="1272">
                  <c:v>8122</c:v>
                </c:pt>
                <c:pt idx="1273">
                  <c:v>8182</c:v>
                </c:pt>
                <c:pt idx="1274">
                  <c:v>8224</c:v>
                </c:pt>
                <c:pt idx="1275">
                  <c:v>8230</c:v>
                </c:pt>
                <c:pt idx="1276">
                  <c:v>8250</c:v>
                </c:pt>
                <c:pt idx="1277">
                  <c:v>8259</c:v>
                </c:pt>
                <c:pt idx="1278">
                  <c:v>8276</c:v>
                </c:pt>
                <c:pt idx="1279">
                  <c:v>8296</c:v>
                </c:pt>
                <c:pt idx="1280">
                  <c:v>8309</c:v>
                </c:pt>
                <c:pt idx="1281">
                  <c:v>8339</c:v>
                </c:pt>
                <c:pt idx="1282">
                  <c:v>8354</c:v>
                </c:pt>
                <c:pt idx="1283">
                  <c:v>8383</c:v>
                </c:pt>
                <c:pt idx="1284">
                  <c:v>8398</c:v>
                </c:pt>
                <c:pt idx="1285">
                  <c:v>8399</c:v>
                </c:pt>
                <c:pt idx="1286">
                  <c:v>8432</c:v>
                </c:pt>
                <c:pt idx="1287">
                  <c:v>8464</c:v>
                </c:pt>
                <c:pt idx="1288">
                  <c:v>8464</c:v>
                </c:pt>
                <c:pt idx="1289">
                  <c:v>8479</c:v>
                </c:pt>
                <c:pt idx="1290">
                  <c:v>8492</c:v>
                </c:pt>
                <c:pt idx="1291">
                  <c:v>8519</c:v>
                </c:pt>
                <c:pt idx="1292">
                  <c:v>8524</c:v>
                </c:pt>
                <c:pt idx="1293">
                  <c:v>8544</c:v>
                </c:pt>
                <c:pt idx="1294">
                  <c:v>8531</c:v>
                </c:pt>
                <c:pt idx="1295">
                  <c:v>8488</c:v>
                </c:pt>
                <c:pt idx="1296">
                  <c:v>8621</c:v>
                </c:pt>
                <c:pt idx="1297">
                  <c:v>8666</c:v>
                </c:pt>
                <c:pt idx="1298">
                  <c:v>8663</c:v>
                </c:pt>
                <c:pt idx="1299">
                  <c:v>8654</c:v>
                </c:pt>
                <c:pt idx="1300">
                  <c:v>8684</c:v>
                </c:pt>
                <c:pt idx="1301">
                  <c:v>8678</c:v>
                </c:pt>
                <c:pt idx="1302">
                  <c:v>8695</c:v>
                </c:pt>
                <c:pt idx="1303">
                  <c:v>8698</c:v>
                </c:pt>
                <c:pt idx="1304">
                  <c:v>8705</c:v>
                </c:pt>
                <c:pt idx="1305">
                  <c:v>8686</c:v>
                </c:pt>
                <c:pt idx="1306">
                  <c:v>8642</c:v>
                </c:pt>
                <c:pt idx="1307">
                  <c:v>8795</c:v>
                </c:pt>
                <c:pt idx="1308">
                  <c:v>8907</c:v>
                </c:pt>
                <c:pt idx="1309">
                  <c:v>8920</c:v>
                </c:pt>
                <c:pt idx="1310">
                  <c:v>9071</c:v>
                </c:pt>
                <c:pt idx="1311">
                  <c:v>9123</c:v>
                </c:pt>
                <c:pt idx="1312">
                  <c:v>9206</c:v>
                </c:pt>
                <c:pt idx="1313">
                  <c:v>9213</c:v>
                </c:pt>
                <c:pt idx="1314">
                  <c:v>9284</c:v>
                </c:pt>
                <c:pt idx="1315">
                  <c:v>9316</c:v>
                </c:pt>
                <c:pt idx="1316">
                  <c:v>9347</c:v>
                </c:pt>
                <c:pt idx="1317">
                  <c:v>9412</c:v>
                </c:pt>
                <c:pt idx="1318">
                  <c:v>9446</c:v>
                </c:pt>
                <c:pt idx="1319">
                  <c:v>9458</c:v>
                </c:pt>
                <c:pt idx="1320">
                  <c:v>9498</c:v>
                </c:pt>
                <c:pt idx="1321">
                  <c:v>9510</c:v>
                </c:pt>
                <c:pt idx="1322">
                  <c:v>9535</c:v>
                </c:pt>
                <c:pt idx="1323">
                  <c:v>9568</c:v>
                </c:pt>
                <c:pt idx="1324">
                  <c:v>9621</c:v>
                </c:pt>
                <c:pt idx="1325">
                  <c:v>9576</c:v>
                </c:pt>
                <c:pt idx="1326">
                  <c:v>9599</c:v>
                </c:pt>
                <c:pt idx="1327">
                  <c:v>9638</c:v>
                </c:pt>
                <c:pt idx="1328">
                  <c:v>9667</c:v>
                </c:pt>
                <c:pt idx="1329">
                  <c:v>9709</c:v>
                </c:pt>
                <c:pt idx="1330">
                  <c:v>9719</c:v>
                </c:pt>
                <c:pt idx="1331">
                  <c:v>9724</c:v>
                </c:pt>
                <c:pt idx="1332">
                  <c:v>9757</c:v>
                </c:pt>
                <c:pt idx="1333">
                  <c:v>9797</c:v>
                </c:pt>
                <c:pt idx="1334">
                  <c:v>9823</c:v>
                </c:pt>
                <c:pt idx="1335">
                  <c:v>9837</c:v>
                </c:pt>
                <c:pt idx="1336">
                  <c:v>9852</c:v>
                </c:pt>
                <c:pt idx="1337">
                  <c:v>9933</c:v>
                </c:pt>
                <c:pt idx="1338">
                  <c:v>10185</c:v>
                </c:pt>
                <c:pt idx="1339">
                  <c:v>10191</c:v>
                </c:pt>
                <c:pt idx="1340">
                  <c:v>10261</c:v>
                </c:pt>
                <c:pt idx="1341">
                  <c:v>10429</c:v>
                </c:pt>
                <c:pt idx="1342">
                  <c:v>10425</c:v>
                </c:pt>
                <c:pt idx="1343">
                  <c:v>10442</c:v>
                </c:pt>
                <c:pt idx="1344">
                  <c:v>10551</c:v>
                </c:pt>
                <c:pt idx="1345">
                  <c:v>10559</c:v>
                </c:pt>
                <c:pt idx="1346">
                  <c:v>10592</c:v>
                </c:pt>
                <c:pt idx="1347">
                  <c:v>10662</c:v>
                </c:pt>
                <c:pt idx="1348">
                  <c:v>10693</c:v>
                </c:pt>
                <c:pt idx="1349">
                  <c:v>10692</c:v>
                </c:pt>
                <c:pt idx="1350">
                  <c:v>10913</c:v>
                </c:pt>
                <c:pt idx="1351">
                  <c:v>11097</c:v>
                </c:pt>
                <c:pt idx="1352">
                  <c:v>11087</c:v>
                </c:pt>
                <c:pt idx="1353">
                  <c:v>11032</c:v>
                </c:pt>
                <c:pt idx="1354">
                  <c:v>11357</c:v>
                </c:pt>
                <c:pt idx="1355">
                  <c:v>11386</c:v>
                </c:pt>
                <c:pt idx="1356">
                  <c:v>11578</c:v>
                </c:pt>
                <c:pt idx="1357">
                  <c:v>11632</c:v>
                </c:pt>
                <c:pt idx="1358">
                  <c:v>11693</c:v>
                </c:pt>
                <c:pt idx="1359">
                  <c:v>11687</c:v>
                </c:pt>
                <c:pt idx="1360">
                  <c:v>11875</c:v>
                </c:pt>
                <c:pt idx="1361">
                  <c:v>11898</c:v>
                </c:pt>
                <c:pt idx="1362">
                  <c:v>11936</c:v>
                </c:pt>
                <c:pt idx="1363">
                  <c:v>11996</c:v>
                </c:pt>
                <c:pt idx="1364">
                  <c:v>12018</c:v>
                </c:pt>
                <c:pt idx="1365">
                  <c:v>12046</c:v>
                </c:pt>
                <c:pt idx="1366">
                  <c:v>12097</c:v>
                </c:pt>
                <c:pt idx="1367">
                  <c:v>12173</c:v>
                </c:pt>
                <c:pt idx="1368">
                  <c:v>12220</c:v>
                </c:pt>
                <c:pt idx="1369">
                  <c:v>12229</c:v>
                </c:pt>
                <c:pt idx="1370">
                  <c:v>12222</c:v>
                </c:pt>
                <c:pt idx="1371">
                  <c:v>12336</c:v>
                </c:pt>
                <c:pt idx="1372">
                  <c:v>12394</c:v>
                </c:pt>
                <c:pt idx="1373">
                  <c:v>12364</c:v>
                </c:pt>
                <c:pt idx="1374">
                  <c:v>12349</c:v>
                </c:pt>
                <c:pt idx="1375">
                  <c:v>12328</c:v>
                </c:pt>
                <c:pt idx="1376">
                  <c:v>12434</c:v>
                </c:pt>
                <c:pt idx="1377">
                  <c:v>12490</c:v>
                </c:pt>
                <c:pt idx="1378">
                  <c:v>12523</c:v>
                </c:pt>
                <c:pt idx="1379">
                  <c:v>12759</c:v>
                </c:pt>
                <c:pt idx="1380">
                  <c:v>12809</c:v>
                </c:pt>
                <c:pt idx="1381">
                  <c:v>12863</c:v>
                </c:pt>
                <c:pt idx="1382">
                  <c:v>12884</c:v>
                </c:pt>
                <c:pt idx="1383">
                  <c:v>12878</c:v>
                </c:pt>
                <c:pt idx="1384">
                  <c:v>13156</c:v>
                </c:pt>
                <c:pt idx="1385">
                  <c:v>13161</c:v>
                </c:pt>
                <c:pt idx="1386">
                  <c:v>13212</c:v>
                </c:pt>
                <c:pt idx="1387">
                  <c:v>13235</c:v>
                </c:pt>
                <c:pt idx="1388">
                  <c:v>13208</c:v>
                </c:pt>
                <c:pt idx="1389">
                  <c:v>13343</c:v>
                </c:pt>
                <c:pt idx="1390">
                  <c:v>13487</c:v>
                </c:pt>
                <c:pt idx="1391">
                  <c:v>13531</c:v>
                </c:pt>
                <c:pt idx="1392">
                  <c:v>13508</c:v>
                </c:pt>
                <c:pt idx="1393">
                  <c:v>13605</c:v>
                </c:pt>
                <c:pt idx="1394">
                  <c:v>13627</c:v>
                </c:pt>
                <c:pt idx="1395">
                  <c:v>13657</c:v>
                </c:pt>
                <c:pt idx="1396">
                  <c:v>13702</c:v>
                </c:pt>
                <c:pt idx="1397">
                  <c:v>13762</c:v>
                </c:pt>
                <c:pt idx="1398">
                  <c:v>13792</c:v>
                </c:pt>
                <c:pt idx="1399">
                  <c:v>13819</c:v>
                </c:pt>
                <c:pt idx="1400">
                  <c:v>13828</c:v>
                </c:pt>
                <c:pt idx="1401">
                  <c:v>13844</c:v>
                </c:pt>
                <c:pt idx="1402">
                  <c:v>13848</c:v>
                </c:pt>
                <c:pt idx="1403">
                  <c:v>13830</c:v>
                </c:pt>
                <c:pt idx="1404">
                  <c:v>13826</c:v>
                </c:pt>
                <c:pt idx="1405">
                  <c:v>13821</c:v>
                </c:pt>
                <c:pt idx="1406">
                  <c:v>13755</c:v>
                </c:pt>
                <c:pt idx="1407">
                  <c:v>13823</c:v>
                </c:pt>
                <c:pt idx="1408">
                  <c:v>13862</c:v>
                </c:pt>
                <c:pt idx="1409">
                  <c:v>13874</c:v>
                </c:pt>
                <c:pt idx="1410">
                  <c:v>13878</c:v>
                </c:pt>
                <c:pt idx="1411">
                  <c:v>13895</c:v>
                </c:pt>
                <c:pt idx="1412">
                  <c:v>13866</c:v>
                </c:pt>
                <c:pt idx="1413">
                  <c:v>13877</c:v>
                </c:pt>
                <c:pt idx="1414">
                  <c:v>13886</c:v>
                </c:pt>
                <c:pt idx="1415">
                  <c:v>13922</c:v>
                </c:pt>
                <c:pt idx="1416">
                  <c:v>13914</c:v>
                </c:pt>
                <c:pt idx="1417">
                  <c:v>13928</c:v>
                </c:pt>
                <c:pt idx="1418">
                  <c:v>13931</c:v>
                </c:pt>
                <c:pt idx="1419">
                  <c:v>13970</c:v>
                </c:pt>
                <c:pt idx="1420">
                  <c:v>13972</c:v>
                </c:pt>
                <c:pt idx="1421">
                  <c:v>13964</c:v>
                </c:pt>
                <c:pt idx="1422">
                  <c:v>13960</c:v>
                </c:pt>
                <c:pt idx="1423">
                  <c:v>13950</c:v>
                </c:pt>
                <c:pt idx="1424">
                  <c:v>13950</c:v>
                </c:pt>
                <c:pt idx="1425">
                  <c:v>14045</c:v>
                </c:pt>
                <c:pt idx="1426">
                  <c:v>14100</c:v>
                </c:pt>
                <c:pt idx="1427">
                  <c:v>14091</c:v>
                </c:pt>
                <c:pt idx="1428">
                  <c:v>14183</c:v>
                </c:pt>
                <c:pt idx="1429">
                  <c:v>14210</c:v>
                </c:pt>
                <c:pt idx="1430">
                  <c:v>14201</c:v>
                </c:pt>
                <c:pt idx="1431">
                  <c:v>14224</c:v>
                </c:pt>
                <c:pt idx="1432">
                  <c:v>14233</c:v>
                </c:pt>
                <c:pt idx="1433">
                  <c:v>14284</c:v>
                </c:pt>
                <c:pt idx="1434">
                  <c:v>14412</c:v>
                </c:pt>
                <c:pt idx="1435">
                  <c:v>14394</c:v>
                </c:pt>
                <c:pt idx="1436">
                  <c:v>14359</c:v>
                </c:pt>
                <c:pt idx="1437">
                  <c:v>14412</c:v>
                </c:pt>
                <c:pt idx="1438">
                  <c:v>14487</c:v>
                </c:pt>
                <c:pt idx="1439">
                  <c:v>14477</c:v>
                </c:pt>
                <c:pt idx="1440">
                  <c:v>14488</c:v>
                </c:pt>
                <c:pt idx="1441">
                  <c:v>14532</c:v>
                </c:pt>
                <c:pt idx="1442">
                  <c:v>14550</c:v>
                </c:pt>
                <c:pt idx="1443">
                  <c:v>14577</c:v>
                </c:pt>
                <c:pt idx="1444">
                  <c:v>14607</c:v>
                </c:pt>
                <c:pt idx="1445">
                  <c:v>14687</c:v>
                </c:pt>
                <c:pt idx="1446">
                  <c:v>14696</c:v>
                </c:pt>
                <c:pt idx="1447">
                  <c:v>14821</c:v>
                </c:pt>
                <c:pt idx="1448">
                  <c:v>14840</c:v>
                </c:pt>
                <c:pt idx="1449">
                  <c:v>14874</c:v>
                </c:pt>
                <c:pt idx="1450">
                  <c:v>14896</c:v>
                </c:pt>
                <c:pt idx="1451">
                  <c:v>14892</c:v>
                </c:pt>
                <c:pt idx="1452">
                  <c:v>14932</c:v>
                </c:pt>
                <c:pt idx="1453">
                  <c:v>14942</c:v>
                </c:pt>
                <c:pt idx="1454">
                  <c:v>14937</c:v>
                </c:pt>
                <c:pt idx="1455">
                  <c:v>14919</c:v>
                </c:pt>
                <c:pt idx="1456">
                  <c:v>14945</c:v>
                </c:pt>
                <c:pt idx="1457">
                  <c:v>14993</c:v>
                </c:pt>
                <c:pt idx="1458">
                  <c:v>14972</c:v>
                </c:pt>
                <c:pt idx="1459">
                  <c:v>14969</c:v>
                </c:pt>
                <c:pt idx="1460">
                  <c:v>14978</c:v>
                </c:pt>
                <c:pt idx="1461">
                  <c:v>14971</c:v>
                </c:pt>
                <c:pt idx="1462">
                  <c:v>14974</c:v>
                </c:pt>
                <c:pt idx="1463">
                  <c:v>14967</c:v>
                </c:pt>
                <c:pt idx="1464">
                  <c:v>14954</c:v>
                </c:pt>
                <c:pt idx="1465">
                  <c:v>14938</c:v>
                </c:pt>
                <c:pt idx="1466">
                  <c:v>14925</c:v>
                </c:pt>
                <c:pt idx="1467">
                  <c:v>14924</c:v>
                </c:pt>
                <c:pt idx="1468">
                  <c:v>14913</c:v>
                </c:pt>
                <c:pt idx="1469">
                  <c:v>14901</c:v>
                </c:pt>
                <c:pt idx="1470">
                  <c:v>14897</c:v>
                </c:pt>
                <c:pt idx="1471">
                  <c:v>14900</c:v>
                </c:pt>
                <c:pt idx="1472">
                  <c:v>14895</c:v>
                </c:pt>
                <c:pt idx="1473">
                  <c:v>14874</c:v>
                </c:pt>
                <c:pt idx="1474">
                  <c:v>14852</c:v>
                </c:pt>
                <c:pt idx="1475">
                  <c:v>14703</c:v>
                </c:pt>
                <c:pt idx="1476">
                  <c:v>14690</c:v>
                </c:pt>
                <c:pt idx="1477">
                  <c:v>14694</c:v>
                </c:pt>
                <c:pt idx="1478">
                  <c:v>14661</c:v>
                </c:pt>
                <c:pt idx="1479">
                  <c:v>14653</c:v>
                </c:pt>
                <c:pt idx="1480">
                  <c:v>14640</c:v>
                </c:pt>
                <c:pt idx="1481">
                  <c:v>14629</c:v>
                </c:pt>
                <c:pt idx="1482">
                  <c:v>14625</c:v>
                </c:pt>
                <c:pt idx="1483">
                  <c:v>14644</c:v>
                </c:pt>
                <c:pt idx="1484">
                  <c:v>14642</c:v>
                </c:pt>
                <c:pt idx="1485">
                  <c:v>14651</c:v>
                </c:pt>
                <c:pt idx="1486">
                  <c:v>14639</c:v>
                </c:pt>
                <c:pt idx="1487">
                  <c:v>14621</c:v>
                </c:pt>
                <c:pt idx="1488">
                  <c:v>14613</c:v>
                </c:pt>
                <c:pt idx="1489">
                  <c:v>14601</c:v>
                </c:pt>
                <c:pt idx="1490">
                  <c:v>14611</c:v>
                </c:pt>
                <c:pt idx="1491">
                  <c:v>14619</c:v>
                </c:pt>
                <c:pt idx="1492">
                  <c:v>14730</c:v>
                </c:pt>
                <c:pt idx="1493">
                  <c:v>14736</c:v>
                </c:pt>
                <c:pt idx="1494">
                  <c:v>14754</c:v>
                </c:pt>
                <c:pt idx="1495">
                  <c:v>14751</c:v>
                </c:pt>
                <c:pt idx="1496">
                  <c:v>14770</c:v>
                </c:pt>
                <c:pt idx="1497">
                  <c:v>14765</c:v>
                </c:pt>
                <c:pt idx="1498">
                  <c:v>14781</c:v>
                </c:pt>
                <c:pt idx="1499">
                  <c:v>14780</c:v>
                </c:pt>
                <c:pt idx="1500">
                  <c:v>14807</c:v>
                </c:pt>
                <c:pt idx="1501">
                  <c:v>14801</c:v>
                </c:pt>
                <c:pt idx="1502">
                  <c:v>14805</c:v>
                </c:pt>
                <c:pt idx="1503">
                  <c:v>14799</c:v>
                </c:pt>
                <c:pt idx="1504">
                  <c:v>14798</c:v>
                </c:pt>
                <c:pt idx="1505">
                  <c:v>14789</c:v>
                </c:pt>
                <c:pt idx="1506">
                  <c:v>14809</c:v>
                </c:pt>
                <c:pt idx="1507">
                  <c:v>14820</c:v>
                </c:pt>
                <c:pt idx="1508">
                  <c:v>14812</c:v>
                </c:pt>
                <c:pt idx="1509">
                  <c:v>14804</c:v>
                </c:pt>
                <c:pt idx="1510">
                  <c:v>14822</c:v>
                </c:pt>
                <c:pt idx="1511">
                  <c:v>14824</c:v>
                </c:pt>
                <c:pt idx="1512">
                  <c:v>14750</c:v>
                </c:pt>
                <c:pt idx="1513">
                  <c:v>14680</c:v>
                </c:pt>
                <c:pt idx="1514">
                  <c:v>14709</c:v>
                </c:pt>
                <c:pt idx="1515">
                  <c:v>14668</c:v>
                </c:pt>
                <c:pt idx="1516">
                  <c:v>14661</c:v>
                </c:pt>
                <c:pt idx="1517">
                  <c:v>14655</c:v>
                </c:pt>
                <c:pt idx="1518">
                  <c:v>14669</c:v>
                </c:pt>
                <c:pt idx="1519">
                  <c:v>14643</c:v>
                </c:pt>
                <c:pt idx="1520">
                  <c:v>14588</c:v>
                </c:pt>
                <c:pt idx="1521">
                  <c:v>14627</c:v>
                </c:pt>
                <c:pt idx="1522">
                  <c:v>14629</c:v>
                </c:pt>
                <c:pt idx="1523">
                  <c:v>14609</c:v>
                </c:pt>
                <c:pt idx="1524">
                  <c:v>14606</c:v>
                </c:pt>
                <c:pt idx="1525">
                  <c:v>14552</c:v>
                </c:pt>
                <c:pt idx="1526">
                  <c:v>14548</c:v>
                </c:pt>
                <c:pt idx="1527">
                  <c:v>14522</c:v>
                </c:pt>
                <c:pt idx="1528">
                  <c:v>14556</c:v>
                </c:pt>
                <c:pt idx="1529">
                  <c:v>14557</c:v>
                </c:pt>
                <c:pt idx="1530">
                  <c:v>14561</c:v>
                </c:pt>
                <c:pt idx="1531">
                  <c:v>14560</c:v>
                </c:pt>
                <c:pt idx="1532">
                  <c:v>14559</c:v>
                </c:pt>
                <c:pt idx="1533">
                  <c:v>14564</c:v>
                </c:pt>
                <c:pt idx="1534">
                  <c:v>14554</c:v>
                </c:pt>
                <c:pt idx="1535">
                  <c:v>14543</c:v>
                </c:pt>
                <c:pt idx="1536">
                  <c:v>14548</c:v>
                </c:pt>
                <c:pt idx="1537">
                  <c:v>14540</c:v>
                </c:pt>
                <c:pt idx="1538">
                  <c:v>14527</c:v>
                </c:pt>
                <c:pt idx="1539">
                  <c:v>14484</c:v>
                </c:pt>
                <c:pt idx="1540">
                  <c:v>14465</c:v>
                </c:pt>
                <c:pt idx="1541">
                  <c:v>14452</c:v>
                </c:pt>
                <c:pt idx="1542">
                  <c:v>14435</c:v>
                </c:pt>
                <c:pt idx="1543">
                  <c:v>14431</c:v>
                </c:pt>
                <c:pt idx="1544">
                  <c:v>14424</c:v>
                </c:pt>
                <c:pt idx="1545">
                  <c:v>14411</c:v>
                </c:pt>
                <c:pt idx="1546">
                  <c:v>14408</c:v>
                </c:pt>
                <c:pt idx="1547">
                  <c:v>14409</c:v>
                </c:pt>
                <c:pt idx="1548">
                  <c:v>14399</c:v>
                </c:pt>
                <c:pt idx="1549">
                  <c:v>14386</c:v>
                </c:pt>
                <c:pt idx="1550">
                  <c:v>14353</c:v>
                </c:pt>
                <c:pt idx="1551">
                  <c:v>14329</c:v>
                </c:pt>
                <c:pt idx="1552">
                  <c:v>14329</c:v>
                </c:pt>
                <c:pt idx="1553">
                  <c:v>14308</c:v>
                </c:pt>
                <c:pt idx="1554">
                  <c:v>14305</c:v>
                </c:pt>
                <c:pt idx="1555">
                  <c:v>14296</c:v>
                </c:pt>
                <c:pt idx="1556">
                  <c:v>14308</c:v>
                </c:pt>
                <c:pt idx="1557">
                  <c:v>14282</c:v>
                </c:pt>
                <c:pt idx="1558">
                  <c:v>14283</c:v>
                </c:pt>
                <c:pt idx="1559">
                  <c:v>14260</c:v>
                </c:pt>
                <c:pt idx="1560">
                  <c:v>14255</c:v>
                </c:pt>
                <c:pt idx="1561">
                  <c:v>14242</c:v>
                </c:pt>
                <c:pt idx="1562">
                  <c:v>14236</c:v>
                </c:pt>
                <c:pt idx="1563">
                  <c:v>14227</c:v>
                </c:pt>
                <c:pt idx="1564">
                  <c:v>14241</c:v>
                </c:pt>
                <c:pt idx="1565">
                  <c:v>14209</c:v>
                </c:pt>
                <c:pt idx="1566">
                  <c:v>14201</c:v>
                </c:pt>
                <c:pt idx="1567">
                  <c:v>14200</c:v>
                </c:pt>
                <c:pt idx="1568">
                  <c:v>14209</c:v>
                </c:pt>
                <c:pt idx="1569">
                  <c:v>14211</c:v>
                </c:pt>
                <c:pt idx="1570">
                  <c:v>14186</c:v>
                </c:pt>
                <c:pt idx="1571">
                  <c:v>14184</c:v>
                </c:pt>
                <c:pt idx="1572">
                  <c:v>14174</c:v>
                </c:pt>
                <c:pt idx="1573">
                  <c:v>14157</c:v>
                </c:pt>
                <c:pt idx="1574">
                  <c:v>14097</c:v>
                </c:pt>
                <c:pt idx="1575">
                  <c:v>14082</c:v>
                </c:pt>
                <c:pt idx="1576">
                  <c:v>14078</c:v>
                </c:pt>
                <c:pt idx="1577">
                  <c:v>14076</c:v>
                </c:pt>
                <c:pt idx="1578">
                  <c:v>14076</c:v>
                </c:pt>
                <c:pt idx="1579">
                  <c:v>14044</c:v>
                </c:pt>
                <c:pt idx="1580">
                  <c:v>14046</c:v>
                </c:pt>
                <c:pt idx="1581">
                  <c:v>14035</c:v>
                </c:pt>
                <c:pt idx="1582">
                  <c:v>13953</c:v>
                </c:pt>
                <c:pt idx="1583">
                  <c:v>13946</c:v>
                </c:pt>
                <c:pt idx="1584">
                  <c:v>13916</c:v>
                </c:pt>
                <c:pt idx="1585">
                  <c:v>13919</c:v>
                </c:pt>
                <c:pt idx="1586">
                  <c:v>13913</c:v>
                </c:pt>
                <c:pt idx="1587">
                  <c:v>13910</c:v>
                </c:pt>
                <c:pt idx="1588">
                  <c:v>13905</c:v>
                </c:pt>
                <c:pt idx="1589">
                  <c:v>13906</c:v>
                </c:pt>
                <c:pt idx="1590">
                  <c:v>13907</c:v>
                </c:pt>
                <c:pt idx="1591">
                  <c:v>13870</c:v>
                </c:pt>
                <c:pt idx="1592">
                  <c:v>13868</c:v>
                </c:pt>
                <c:pt idx="1593">
                  <c:v>13863</c:v>
                </c:pt>
                <c:pt idx="1594">
                  <c:v>13868</c:v>
                </c:pt>
                <c:pt idx="1595">
                  <c:v>13840</c:v>
                </c:pt>
                <c:pt idx="1596">
                  <c:v>13826</c:v>
                </c:pt>
                <c:pt idx="1597">
                  <c:v>13826</c:v>
                </c:pt>
                <c:pt idx="1598">
                  <c:v>13823</c:v>
                </c:pt>
                <c:pt idx="1599">
                  <c:v>13765</c:v>
                </c:pt>
                <c:pt idx="1600">
                  <c:v>13764</c:v>
                </c:pt>
                <c:pt idx="1601">
                  <c:v>13764</c:v>
                </c:pt>
                <c:pt idx="1602">
                  <c:v>13748</c:v>
                </c:pt>
                <c:pt idx="1603">
                  <c:v>13748</c:v>
                </c:pt>
                <c:pt idx="1604">
                  <c:v>13749</c:v>
                </c:pt>
                <c:pt idx="1605">
                  <c:v>13744</c:v>
                </c:pt>
                <c:pt idx="1606">
                  <c:v>13744</c:v>
                </c:pt>
                <c:pt idx="1607">
                  <c:v>13729</c:v>
                </c:pt>
                <c:pt idx="1608">
                  <c:v>13728</c:v>
                </c:pt>
                <c:pt idx="1609">
                  <c:v>13724</c:v>
                </c:pt>
                <c:pt idx="1610">
                  <c:v>13721</c:v>
                </c:pt>
                <c:pt idx="1611">
                  <c:v>13719</c:v>
                </c:pt>
                <c:pt idx="1612">
                  <c:v>13715</c:v>
                </c:pt>
                <c:pt idx="1613">
                  <c:v>13707</c:v>
                </c:pt>
                <c:pt idx="1614">
                  <c:v>13690</c:v>
                </c:pt>
                <c:pt idx="1615">
                  <c:v>13708</c:v>
                </c:pt>
                <c:pt idx="1616">
                  <c:v>13709</c:v>
                </c:pt>
                <c:pt idx="1617">
                  <c:v>13710</c:v>
                </c:pt>
                <c:pt idx="1618">
                  <c:v>13696</c:v>
                </c:pt>
                <c:pt idx="1619">
                  <c:v>13699</c:v>
                </c:pt>
                <c:pt idx="1620">
                  <c:v>13700</c:v>
                </c:pt>
                <c:pt idx="1621">
                  <c:v>13699</c:v>
                </c:pt>
                <c:pt idx="1622">
                  <c:v>13691</c:v>
                </c:pt>
                <c:pt idx="1623">
                  <c:v>13691</c:v>
                </c:pt>
                <c:pt idx="1624">
                  <c:v>13686</c:v>
                </c:pt>
                <c:pt idx="1625">
                  <c:v>13662</c:v>
                </c:pt>
                <c:pt idx="1626">
                  <c:v>13663</c:v>
                </c:pt>
                <c:pt idx="1627">
                  <c:v>13662</c:v>
                </c:pt>
                <c:pt idx="1628">
                  <c:v>13651</c:v>
                </c:pt>
                <c:pt idx="1629">
                  <c:v>13609</c:v>
                </c:pt>
                <c:pt idx="1630">
                  <c:v>13604</c:v>
                </c:pt>
                <c:pt idx="1631">
                  <c:v>13597</c:v>
                </c:pt>
                <c:pt idx="1632">
                  <c:v>13587</c:v>
                </c:pt>
                <c:pt idx="1633">
                  <c:v>13571</c:v>
                </c:pt>
                <c:pt idx="1634">
                  <c:v>13561</c:v>
                </c:pt>
                <c:pt idx="1635">
                  <c:v>13472</c:v>
                </c:pt>
                <c:pt idx="1636">
                  <c:v>13466</c:v>
                </c:pt>
                <c:pt idx="1637">
                  <c:v>13419</c:v>
                </c:pt>
                <c:pt idx="1638">
                  <c:v>13367</c:v>
                </c:pt>
                <c:pt idx="1639">
                  <c:v>13367</c:v>
                </c:pt>
                <c:pt idx="1640">
                  <c:v>13345</c:v>
                </c:pt>
                <c:pt idx="1641">
                  <c:v>13335</c:v>
                </c:pt>
                <c:pt idx="1642">
                  <c:v>13263</c:v>
                </c:pt>
                <c:pt idx="1643">
                  <c:v>13213</c:v>
                </c:pt>
                <c:pt idx="1644">
                  <c:v>13219</c:v>
                </c:pt>
                <c:pt idx="1645">
                  <c:v>13230</c:v>
                </c:pt>
                <c:pt idx="1646">
                  <c:v>13219</c:v>
                </c:pt>
                <c:pt idx="1647">
                  <c:v>13013</c:v>
                </c:pt>
                <c:pt idx="1648">
                  <c:v>12980</c:v>
                </c:pt>
                <c:pt idx="1649">
                  <c:v>12981</c:v>
                </c:pt>
                <c:pt idx="1650">
                  <c:v>12978</c:v>
                </c:pt>
                <c:pt idx="1651">
                  <c:v>12951</c:v>
                </c:pt>
                <c:pt idx="1652">
                  <c:v>12948</c:v>
                </c:pt>
                <c:pt idx="1653">
                  <c:v>12910</c:v>
                </c:pt>
                <c:pt idx="1654">
                  <c:v>12872</c:v>
                </c:pt>
                <c:pt idx="1655">
                  <c:v>12870</c:v>
                </c:pt>
                <c:pt idx="1656">
                  <c:v>12757</c:v>
                </c:pt>
                <c:pt idx="1657">
                  <c:v>12754</c:v>
                </c:pt>
                <c:pt idx="1658">
                  <c:v>12648</c:v>
                </c:pt>
                <c:pt idx="1659">
                  <c:v>12659</c:v>
                </c:pt>
                <c:pt idx="1660">
                  <c:v>12661</c:v>
                </c:pt>
                <c:pt idx="1661">
                  <c:v>12664</c:v>
                </c:pt>
                <c:pt idx="1662">
                  <c:v>12597</c:v>
                </c:pt>
                <c:pt idx="1663">
                  <c:v>12598</c:v>
                </c:pt>
                <c:pt idx="1664">
                  <c:v>12598</c:v>
                </c:pt>
                <c:pt idx="1665">
                  <c:v>12596</c:v>
                </c:pt>
                <c:pt idx="1666">
                  <c:v>12599</c:v>
                </c:pt>
                <c:pt idx="1667">
                  <c:v>12599</c:v>
                </c:pt>
                <c:pt idx="1668">
                  <c:v>12558</c:v>
                </c:pt>
                <c:pt idx="1669">
                  <c:v>12528</c:v>
                </c:pt>
                <c:pt idx="1670">
                  <c:v>12441</c:v>
                </c:pt>
                <c:pt idx="1671">
                  <c:v>12369</c:v>
                </c:pt>
                <c:pt idx="1672">
                  <c:v>12368</c:v>
                </c:pt>
                <c:pt idx="1673">
                  <c:v>12368</c:v>
                </c:pt>
                <c:pt idx="1674">
                  <c:v>12365</c:v>
                </c:pt>
                <c:pt idx="1675">
                  <c:v>12354</c:v>
                </c:pt>
                <c:pt idx="1676">
                  <c:v>12352</c:v>
                </c:pt>
                <c:pt idx="1677">
                  <c:v>12332</c:v>
                </c:pt>
                <c:pt idx="1678">
                  <c:v>12332</c:v>
                </c:pt>
                <c:pt idx="1679">
                  <c:v>12330</c:v>
                </c:pt>
                <c:pt idx="1680">
                  <c:v>12303</c:v>
                </c:pt>
                <c:pt idx="1681">
                  <c:v>12302</c:v>
                </c:pt>
                <c:pt idx="1682">
                  <c:v>12292</c:v>
                </c:pt>
                <c:pt idx="1683">
                  <c:v>12261</c:v>
                </c:pt>
                <c:pt idx="1684">
                  <c:v>12261</c:v>
                </c:pt>
                <c:pt idx="1685">
                  <c:v>12237</c:v>
                </c:pt>
                <c:pt idx="1686">
                  <c:v>12235</c:v>
                </c:pt>
                <c:pt idx="1687">
                  <c:v>12234</c:v>
                </c:pt>
                <c:pt idx="1688">
                  <c:v>12200</c:v>
                </c:pt>
                <c:pt idx="1689">
                  <c:v>12196</c:v>
                </c:pt>
                <c:pt idx="1690">
                  <c:v>12189</c:v>
                </c:pt>
                <c:pt idx="1691">
                  <c:v>12152</c:v>
                </c:pt>
                <c:pt idx="1692">
                  <c:v>12138</c:v>
                </c:pt>
                <c:pt idx="1693">
                  <c:v>12135</c:v>
                </c:pt>
                <c:pt idx="1694">
                  <c:v>12082</c:v>
                </c:pt>
                <c:pt idx="1695">
                  <c:v>12082</c:v>
                </c:pt>
                <c:pt idx="1696">
                  <c:v>12081</c:v>
                </c:pt>
                <c:pt idx="1697">
                  <c:v>12070</c:v>
                </c:pt>
                <c:pt idx="1698">
                  <c:v>12071</c:v>
                </c:pt>
                <c:pt idx="1699">
                  <c:v>12068</c:v>
                </c:pt>
                <c:pt idx="1700">
                  <c:v>12022</c:v>
                </c:pt>
                <c:pt idx="1701">
                  <c:v>12021</c:v>
                </c:pt>
                <c:pt idx="1702">
                  <c:v>12019</c:v>
                </c:pt>
                <c:pt idx="1703">
                  <c:v>11973</c:v>
                </c:pt>
                <c:pt idx="1704">
                  <c:v>11973</c:v>
                </c:pt>
                <c:pt idx="1705">
                  <c:v>11966</c:v>
                </c:pt>
                <c:pt idx="1706">
                  <c:v>11959</c:v>
                </c:pt>
                <c:pt idx="1707">
                  <c:v>11961</c:v>
                </c:pt>
                <c:pt idx="1708">
                  <c:v>11948</c:v>
                </c:pt>
                <c:pt idx="1709">
                  <c:v>11947</c:v>
                </c:pt>
                <c:pt idx="1710">
                  <c:v>11939</c:v>
                </c:pt>
                <c:pt idx="1711">
                  <c:v>11937</c:v>
                </c:pt>
                <c:pt idx="1712">
                  <c:v>11929</c:v>
                </c:pt>
                <c:pt idx="1713">
                  <c:v>11863</c:v>
                </c:pt>
                <c:pt idx="1714">
                  <c:v>11749</c:v>
                </c:pt>
                <c:pt idx="1715">
                  <c:v>11751</c:v>
                </c:pt>
                <c:pt idx="1716">
                  <c:v>11734</c:v>
                </c:pt>
                <c:pt idx="1717">
                  <c:v>11709</c:v>
                </c:pt>
                <c:pt idx="1718">
                  <c:v>11715</c:v>
                </c:pt>
                <c:pt idx="1719">
                  <c:v>11718</c:v>
                </c:pt>
                <c:pt idx="1720">
                  <c:v>11706</c:v>
                </c:pt>
                <c:pt idx="1721">
                  <c:v>11706</c:v>
                </c:pt>
                <c:pt idx="1722">
                  <c:v>11541</c:v>
                </c:pt>
                <c:pt idx="1723">
                  <c:v>11505</c:v>
                </c:pt>
                <c:pt idx="1724">
                  <c:v>11511</c:v>
                </c:pt>
                <c:pt idx="1725">
                  <c:v>11511</c:v>
                </c:pt>
                <c:pt idx="1726">
                  <c:v>11509</c:v>
                </c:pt>
                <c:pt idx="1727">
                  <c:v>11509</c:v>
                </c:pt>
                <c:pt idx="1728">
                  <c:v>11509</c:v>
                </c:pt>
                <c:pt idx="1729">
                  <c:v>11505</c:v>
                </c:pt>
                <c:pt idx="1730">
                  <c:v>11469</c:v>
                </c:pt>
                <c:pt idx="1731">
                  <c:v>11476</c:v>
                </c:pt>
                <c:pt idx="1732">
                  <c:v>11476</c:v>
                </c:pt>
                <c:pt idx="1733">
                  <c:v>11476</c:v>
                </c:pt>
                <c:pt idx="1734">
                  <c:v>11475</c:v>
                </c:pt>
                <c:pt idx="1735">
                  <c:v>11473</c:v>
                </c:pt>
                <c:pt idx="1736">
                  <c:v>11467</c:v>
                </c:pt>
                <c:pt idx="1737">
                  <c:v>11468</c:v>
                </c:pt>
                <c:pt idx="1738">
                  <c:v>11458</c:v>
                </c:pt>
                <c:pt idx="1739">
                  <c:v>11458</c:v>
                </c:pt>
                <c:pt idx="1740">
                  <c:v>11457</c:v>
                </c:pt>
                <c:pt idx="1741">
                  <c:v>11451</c:v>
                </c:pt>
                <c:pt idx="1742">
                  <c:v>11439</c:v>
                </c:pt>
                <c:pt idx="1743">
                  <c:v>11438</c:v>
                </c:pt>
                <c:pt idx="1744">
                  <c:v>11431</c:v>
                </c:pt>
                <c:pt idx="1745">
                  <c:v>11419</c:v>
                </c:pt>
                <c:pt idx="1746">
                  <c:v>11388</c:v>
                </c:pt>
                <c:pt idx="1747">
                  <c:v>11388</c:v>
                </c:pt>
                <c:pt idx="1748">
                  <c:v>11350</c:v>
                </c:pt>
                <c:pt idx="1749">
                  <c:v>11299</c:v>
                </c:pt>
                <c:pt idx="1750">
                  <c:v>11293</c:v>
                </c:pt>
                <c:pt idx="1751">
                  <c:v>11284</c:v>
                </c:pt>
                <c:pt idx="1752">
                  <c:v>11233</c:v>
                </c:pt>
                <c:pt idx="1753">
                  <c:v>11232</c:v>
                </c:pt>
                <c:pt idx="1754">
                  <c:v>11232</c:v>
                </c:pt>
                <c:pt idx="1755">
                  <c:v>11229</c:v>
                </c:pt>
                <c:pt idx="1756">
                  <c:v>11235</c:v>
                </c:pt>
                <c:pt idx="1757">
                  <c:v>11233</c:v>
                </c:pt>
                <c:pt idx="1758">
                  <c:v>11226</c:v>
                </c:pt>
                <c:pt idx="1759">
                  <c:v>11202</c:v>
                </c:pt>
                <c:pt idx="1760">
                  <c:v>11102</c:v>
                </c:pt>
                <c:pt idx="1761">
                  <c:v>11104</c:v>
                </c:pt>
                <c:pt idx="1762">
                  <c:v>11104</c:v>
                </c:pt>
                <c:pt idx="1763">
                  <c:v>11075</c:v>
                </c:pt>
                <c:pt idx="1764">
                  <c:v>11069</c:v>
                </c:pt>
                <c:pt idx="1765">
                  <c:v>11069</c:v>
                </c:pt>
                <c:pt idx="1766">
                  <c:v>11066</c:v>
                </c:pt>
                <c:pt idx="1767">
                  <c:v>11052</c:v>
                </c:pt>
                <c:pt idx="1768">
                  <c:v>10999</c:v>
                </c:pt>
                <c:pt idx="1769">
                  <c:v>11002</c:v>
                </c:pt>
                <c:pt idx="1770">
                  <c:v>10988</c:v>
                </c:pt>
                <c:pt idx="1771">
                  <c:v>10988</c:v>
                </c:pt>
                <c:pt idx="1772">
                  <c:v>10947</c:v>
                </c:pt>
                <c:pt idx="1773">
                  <c:v>10947</c:v>
                </c:pt>
                <c:pt idx="1774">
                  <c:v>10947</c:v>
                </c:pt>
                <c:pt idx="1775">
                  <c:v>10900</c:v>
                </c:pt>
                <c:pt idx="1776">
                  <c:v>10898</c:v>
                </c:pt>
                <c:pt idx="1777">
                  <c:v>10889</c:v>
                </c:pt>
                <c:pt idx="1778">
                  <c:v>10890</c:v>
                </c:pt>
                <c:pt idx="1779">
                  <c:v>10883</c:v>
                </c:pt>
                <c:pt idx="1780">
                  <c:v>10846</c:v>
                </c:pt>
                <c:pt idx="1781">
                  <c:v>10844</c:v>
                </c:pt>
                <c:pt idx="1782">
                  <c:v>10830</c:v>
                </c:pt>
                <c:pt idx="1783">
                  <c:v>10820</c:v>
                </c:pt>
                <c:pt idx="1784">
                  <c:v>10778</c:v>
                </c:pt>
                <c:pt idx="1785">
                  <c:v>10776</c:v>
                </c:pt>
                <c:pt idx="1786">
                  <c:v>10775</c:v>
                </c:pt>
                <c:pt idx="1787">
                  <c:v>10770</c:v>
                </c:pt>
                <c:pt idx="1788">
                  <c:v>10758</c:v>
                </c:pt>
                <c:pt idx="1789">
                  <c:v>10756</c:v>
                </c:pt>
                <c:pt idx="1790">
                  <c:v>10723</c:v>
                </c:pt>
                <c:pt idx="1791">
                  <c:v>10715</c:v>
                </c:pt>
                <c:pt idx="1792">
                  <c:v>10715</c:v>
                </c:pt>
                <c:pt idx="1793">
                  <c:v>10640</c:v>
                </c:pt>
                <c:pt idx="1794">
                  <c:v>10642</c:v>
                </c:pt>
                <c:pt idx="1795">
                  <c:v>10640</c:v>
                </c:pt>
                <c:pt idx="1796">
                  <c:v>10638</c:v>
                </c:pt>
                <c:pt idx="1797">
                  <c:v>10632</c:v>
                </c:pt>
                <c:pt idx="1798">
                  <c:v>10583</c:v>
                </c:pt>
                <c:pt idx="1799">
                  <c:v>10578</c:v>
                </c:pt>
                <c:pt idx="1800">
                  <c:v>10555</c:v>
                </c:pt>
                <c:pt idx="1801">
                  <c:v>10555</c:v>
                </c:pt>
                <c:pt idx="1802">
                  <c:v>10513</c:v>
                </c:pt>
                <c:pt idx="1803">
                  <c:v>10513</c:v>
                </c:pt>
                <c:pt idx="1804">
                  <c:v>10499</c:v>
                </c:pt>
                <c:pt idx="1805">
                  <c:v>10497</c:v>
                </c:pt>
                <c:pt idx="1806">
                  <c:v>10499</c:v>
                </c:pt>
                <c:pt idx="1807">
                  <c:v>10469</c:v>
                </c:pt>
                <c:pt idx="1808">
                  <c:v>10468</c:v>
                </c:pt>
                <c:pt idx="1809">
                  <c:v>10455</c:v>
                </c:pt>
                <c:pt idx="1810">
                  <c:v>10455</c:v>
                </c:pt>
                <c:pt idx="1811">
                  <c:v>10454</c:v>
                </c:pt>
                <c:pt idx="1812">
                  <c:v>10449</c:v>
                </c:pt>
                <c:pt idx="1813">
                  <c:v>10440</c:v>
                </c:pt>
                <c:pt idx="1814">
                  <c:v>10430</c:v>
                </c:pt>
                <c:pt idx="1815">
                  <c:v>10395</c:v>
                </c:pt>
                <c:pt idx="1816">
                  <c:v>10396</c:v>
                </c:pt>
                <c:pt idx="1817">
                  <c:v>10397</c:v>
                </c:pt>
                <c:pt idx="1818">
                  <c:v>10396</c:v>
                </c:pt>
                <c:pt idx="1819">
                  <c:v>10395</c:v>
                </c:pt>
                <c:pt idx="1820">
                  <c:v>10382</c:v>
                </c:pt>
                <c:pt idx="1821">
                  <c:v>10381</c:v>
                </c:pt>
                <c:pt idx="1822">
                  <c:v>10382</c:v>
                </c:pt>
                <c:pt idx="1823">
                  <c:v>10378</c:v>
                </c:pt>
                <c:pt idx="1824">
                  <c:v>10364</c:v>
                </c:pt>
                <c:pt idx="1825">
                  <c:v>10389</c:v>
                </c:pt>
                <c:pt idx="1826">
                  <c:v>10389</c:v>
                </c:pt>
                <c:pt idx="1827">
                  <c:v>10383</c:v>
                </c:pt>
                <c:pt idx="1828">
                  <c:v>10383</c:v>
                </c:pt>
                <c:pt idx="1829">
                  <c:v>10377</c:v>
                </c:pt>
                <c:pt idx="1830">
                  <c:v>10373</c:v>
                </c:pt>
                <c:pt idx="1831">
                  <c:v>10368</c:v>
                </c:pt>
                <c:pt idx="1832">
                  <c:v>10365</c:v>
                </c:pt>
                <c:pt idx="1833">
                  <c:v>10365</c:v>
                </c:pt>
                <c:pt idx="1834">
                  <c:v>10361</c:v>
                </c:pt>
                <c:pt idx="1835">
                  <c:v>10353</c:v>
                </c:pt>
                <c:pt idx="1836">
                  <c:v>10312</c:v>
                </c:pt>
                <c:pt idx="1837">
                  <c:v>10276</c:v>
                </c:pt>
                <c:pt idx="1838">
                  <c:v>10275</c:v>
                </c:pt>
                <c:pt idx="1839">
                  <c:v>10275</c:v>
                </c:pt>
                <c:pt idx="1840">
                  <c:v>10274</c:v>
                </c:pt>
                <c:pt idx="1841">
                  <c:v>10258</c:v>
                </c:pt>
                <c:pt idx="1842">
                  <c:v>10252</c:v>
                </c:pt>
                <c:pt idx="1843">
                  <c:v>10246</c:v>
                </c:pt>
                <c:pt idx="1844">
                  <c:v>10202</c:v>
                </c:pt>
                <c:pt idx="1845">
                  <c:v>10183</c:v>
                </c:pt>
                <c:pt idx="1846">
                  <c:v>10162</c:v>
                </c:pt>
                <c:pt idx="1847">
                  <c:v>10115</c:v>
                </c:pt>
                <c:pt idx="1848">
                  <c:v>10079</c:v>
                </c:pt>
                <c:pt idx="1849">
                  <c:v>10062</c:v>
                </c:pt>
                <c:pt idx="1850">
                  <c:v>10015</c:v>
                </c:pt>
                <c:pt idx="1851">
                  <c:v>9988</c:v>
                </c:pt>
                <c:pt idx="1852">
                  <c:v>9898</c:v>
                </c:pt>
                <c:pt idx="1853">
                  <c:v>9784</c:v>
                </c:pt>
              </c:numCache>
            </c:numRef>
          </c:yVal>
          <c:smooth val="1"/>
        </c:ser>
        <c:axId val="53153152"/>
        <c:axId val="53155712"/>
      </c:scatterChart>
      <c:valAx>
        <c:axId val="53153152"/>
        <c:scaling>
          <c:orientation val="minMax"/>
        </c:scaling>
        <c:axPos val="b"/>
        <c:title>
          <c:tx>
            <c:rich>
              <a:bodyPr/>
              <a:lstStyle/>
              <a:p>
                <a:pPr>
                  <a:defRPr sz="1600"/>
                </a:pPr>
                <a:r>
                  <a:rPr lang="en-US" sz="1600"/>
                  <a:t>Position</a:t>
                </a:r>
                <a:r>
                  <a:rPr lang="en-US" sz="1600" baseline="0"/>
                  <a:t> in S1 Gene</a:t>
                </a:r>
                <a:endParaRPr lang="en-US" sz="1600"/>
              </a:p>
            </c:rich>
          </c:tx>
          <c:layout/>
        </c:title>
        <c:numFmt formatCode="General" sourceLinked="1"/>
        <c:majorTickMark val="none"/>
        <c:tickLblPos val="nextTo"/>
        <c:crossAx val="53155712"/>
        <c:crosses val="autoZero"/>
        <c:crossBetween val="midCat"/>
      </c:valAx>
      <c:valAx>
        <c:axId val="53155712"/>
        <c:scaling>
          <c:orientation val="minMax"/>
        </c:scaling>
        <c:axPos val="l"/>
        <c:majorGridlines/>
        <c:title>
          <c:tx>
            <c:rich>
              <a:bodyPr/>
              <a:lstStyle/>
              <a:p>
                <a:pPr>
                  <a:defRPr sz="1800"/>
                </a:pPr>
                <a:r>
                  <a:rPr lang="en-US" sz="1800" dirty="0"/>
                  <a:t>Read Coverage</a:t>
                </a:r>
              </a:p>
            </c:rich>
          </c:tx>
          <c:layout/>
        </c:title>
        <c:numFmt formatCode="General" sourceLinked="1"/>
        <c:majorTickMark val="none"/>
        <c:tickLblPos val="nextTo"/>
        <c:crossAx val="53153152"/>
        <c:crosses val="autoZero"/>
        <c:crossBetween val="midCat"/>
      </c:valAx>
    </c:plotArea>
    <c:legend>
      <c:legendPos val="r"/>
      <c:layout>
        <c:manualLayout>
          <c:xMode val="edge"/>
          <c:yMode val="edge"/>
          <c:x val="0.77685339796661013"/>
          <c:y val="2.5451594930463999E-2"/>
          <c:w val="0.19874661278024144"/>
          <c:h val="0.27141398226030655"/>
        </c:manualLayout>
      </c:layout>
      <c:txPr>
        <a:bodyPr/>
        <a:lstStyle/>
        <a:p>
          <a:pPr>
            <a:defRPr sz="1800"/>
          </a:pPr>
          <a:endParaRPr lang="en-US"/>
        </a:p>
      </c:txPr>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1026"/>
          <p:cNvSpPr>
            <a:spLocks noGrp="1" noChangeArrowheads="1"/>
          </p:cNvSpPr>
          <p:nvPr>
            <p:ph type="hdr" sz="quarter"/>
          </p:nvPr>
        </p:nvSpPr>
        <p:spPr bwMode="auto">
          <a:xfrm>
            <a:off x="0" y="0"/>
            <a:ext cx="3170583" cy="47874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algn="l" defTabSz="958387" eaLnBrk="0" hangingPunct="0">
              <a:defRPr sz="1100">
                <a:latin typeface="Tahoma" charset="0"/>
              </a:defRPr>
            </a:lvl1pPr>
          </a:lstStyle>
          <a:p>
            <a:pPr>
              <a:defRPr/>
            </a:pPr>
            <a:endParaRPr lang="en-US"/>
          </a:p>
        </p:txBody>
      </p:sp>
      <p:sp>
        <p:nvSpPr>
          <p:cNvPr id="93187" name="Rectangle 1027"/>
          <p:cNvSpPr>
            <a:spLocks noGrp="1" noChangeArrowheads="1"/>
          </p:cNvSpPr>
          <p:nvPr>
            <p:ph type="dt" sz="quarter" idx="1"/>
          </p:nvPr>
        </p:nvSpPr>
        <p:spPr bwMode="auto">
          <a:xfrm>
            <a:off x="4144618" y="0"/>
            <a:ext cx="3170583" cy="47874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algn="r" defTabSz="958387" eaLnBrk="0" hangingPunct="0">
              <a:defRPr sz="1100">
                <a:latin typeface="Tahoma" charset="0"/>
              </a:defRPr>
            </a:lvl1pPr>
          </a:lstStyle>
          <a:p>
            <a:pPr>
              <a:defRPr/>
            </a:pPr>
            <a:endParaRPr lang="en-US"/>
          </a:p>
        </p:txBody>
      </p:sp>
      <p:sp>
        <p:nvSpPr>
          <p:cNvPr id="93188" name="Rectangle 1028"/>
          <p:cNvSpPr>
            <a:spLocks noGrp="1" noChangeArrowheads="1"/>
          </p:cNvSpPr>
          <p:nvPr>
            <p:ph type="ftr" sz="quarter" idx="2"/>
          </p:nvPr>
        </p:nvSpPr>
        <p:spPr bwMode="auto">
          <a:xfrm>
            <a:off x="0" y="9122452"/>
            <a:ext cx="3170583" cy="47874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algn="l" defTabSz="958387" eaLnBrk="0" hangingPunct="0">
              <a:defRPr sz="1100">
                <a:latin typeface="Tahoma" charset="0"/>
              </a:defRPr>
            </a:lvl1pPr>
          </a:lstStyle>
          <a:p>
            <a:pPr>
              <a:defRPr/>
            </a:pPr>
            <a:endParaRPr lang="en-US"/>
          </a:p>
        </p:txBody>
      </p:sp>
      <p:sp>
        <p:nvSpPr>
          <p:cNvPr id="93189" name="Rectangle 1029"/>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algn="r" defTabSz="958387" eaLnBrk="0" hangingPunct="0">
              <a:defRPr sz="1100">
                <a:latin typeface="Tahoma" charset="0"/>
              </a:defRPr>
            </a:lvl1pPr>
          </a:lstStyle>
          <a:p>
            <a:pPr>
              <a:defRPr/>
            </a:pPr>
            <a:fld id="{FDE5D6C6-63CF-4D9A-9BD4-E447643E310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7874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algn="l" defTabSz="958387" eaLnBrk="1" hangingPunct="1">
              <a:defRPr sz="11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2962" y="0"/>
            <a:ext cx="3170583" cy="478748"/>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lvl1pPr algn="r" defTabSz="958387" eaLnBrk="1" hangingPunct="1">
              <a:defRPr sz="11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2183" y="4561226"/>
            <a:ext cx="5850835" cy="4318573"/>
          </a:xfrm>
          <a:prstGeom prst="rect">
            <a:avLst/>
          </a:prstGeom>
          <a:noFill/>
          <a:ln w="9525">
            <a:noFill/>
            <a:miter lim="800000"/>
            <a:headEnd/>
            <a:tailEnd/>
          </a:ln>
        </p:spPr>
        <p:txBody>
          <a:bodyPr vert="horz" wrap="square" lIns="95743" tIns="47871" rIns="95743" bIns="478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813"/>
            <a:ext cx="3170583" cy="47874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algn="l" defTabSz="958387" eaLnBrk="1" hangingPunct="1">
              <a:defRPr sz="11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2962" y="9120813"/>
            <a:ext cx="3170583" cy="478748"/>
          </a:xfrm>
          <a:prstGeom prst="rect">
            <a:avLst/>
          </a:prstGeom>
          <a:noFill/>
          <a:ln w="9525">
            <a:noFill/>
            <a:miter lim="800000"/>
            <a:headEnd/>
            <a:tailEnd/>
          </a:ln>
        </p:spPr>
        <p:txBody>
          <a:bodyPr vert="horz" wrap="square" lIns="95743" tIns="47871" rIns="95743" bIns="47871" numCol="1" anchor="b" anchorCtr="0" compatLnSpc="1">
            <a:prstTxWarp prst="textNoShape">
              <a:avLst/>
            </a:prstTxWarp>
          </a:bodyPr>
          <a:lstStyle>
            <a:lvl1pPr algn="r" defTabSz="958387" eaLnBrk="1" hangingPunct="1">
              <a:defRPr sz="1100">
                <a:latin typeface="Arial" charset="0"/>
              </a:defRPr>
            </a:lvl1pPr>
          </a:lstStyle>
          <a:p>
            <a:pPr>
              <a:defRPr/>
            </a:pPr>
            <a:fld id="{4BB2EE95-4B47-4823-BD21-41B52718BB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B2EE95-4B47-4823-BD21-41B52718BB8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Replace by defense</a:t>
            </a:r>
          </a:p>
        </p:txBody>
      </p:sp>
      <p:sp>
        <p:nvSpPr>
          <p:cNvPr id="70660" name="Slide Number Placeholder 3"/>
          <p:cNvSpPr>
            <a:spLocks noGrp="1"/>
          </p:cNvSpPr>
          <p:nvPr>
            <p:ph type="sldNum" sz="quarter" idx="5"/>
          </p:nvPr>
        </p:nvSpPr>
        <p:spPr>
          <a:noFill/>
        </p:spPr>
        <p:txBody>
          <a:bodyPr/>
          <a:lstStyle/>
          <a:p>
            <a:fld id="{6E1707EC-168A-4B49-868F-5DE2F07186C6}"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74A434A7-9267-4883-AFBC-061255D378EC}" type="slidenum">
              <a:rPr lang="en-US"/>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4F4BA0C3-1587-4A98-9092-58801F2EA9A1}" type="slidenum">
              <a:rPr lang="en-US"/>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702730" lvl="2" indent="-300021" algn="l">
              <a:spcBef>
                <a:spcPct val="20000"/>
              </a:spcBef>
              <a:buNone/>
              <a:defRPr/>
            </a:pPr>
            <a:endParaRPr lang="en-US" dirty="0"/>
          </a:p>
        </p:txBody>
      </p:sp>
      <p:sp>
        <p:nvSpPr>
          <p:cNvPr id="41988" name="Slide Number Placeholder 3"/>
          <p:cNvSpPr>
            <a:spLocks noGrp="1"/>
          </p:cNvSpPr>
          <p:nvPr>
            <p:ph type="sldNum" sz="quarter" idx="5"/>
          </p:nvPr>
        </p:nvSpPr>
        <p:spPr>
          <a:noFill/>
        </p:spPr>
        <p:txBody>
          <a:bodyPr/>
          <a:lstStyle/>
          <a:p>
            <a:fld id="{05A5620F-98DB-4ACF-954F-709A09ECB9AF}" type="slidenum">
              <a:rPr lang="en-US" smtClean="0"/>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702730" lvl="2" indent="-300021">
              <a:spcBef>
                <a:spcPct val="20000"/>
              </a:spcBef>
              <a:defRPr/>
            </a:pPr>
            <a:endParaRPr lang="en-US" sz="2300" i="0" u="none" dirty="0">
              <a:effectLst/>
              <a:latin typeface="Franklin Gothic Medium" pitchFamily="34" charset="0"/>
            </a:endParaRPr>
          </a:p>
        </p:txBody>
      </p:sp>
      <p:sp>
        <p:nvSpPr>
          <p:cNvPr id="43012" name="Slide Number Placeholder 3"/>
          <p:cNvSpPr>
            <a:spLocks noGrp="1"/>
          </p:cNvSpPr>
          <p:nvPr>
            <p:ph type="sldNum" sz="quarter" idx="5"/>
          </p:nvPr>
        </p:nvSpPr>
        <p:spPr>
          <a:noFill/>
        </p:spPr>
        <p:txBody>
          <a:bodyPr/>
          <a:lstStyle/>
          <a:p>
            <a:fld id="{B827C8E3-8F9D-4F20-A790-2789364F9C70}" type="slidenum">
              <a:rPr lang="en-US" smtClean="0"/>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p:spPr>
        <p:txBody>
          <a:bodyPr/>
          <a:lstStyle/>
          <a:p>
            <a:fld id="{33DDCD0C-5F93-4169-BFFE-B045CB0CC83F}" type="slidenum">
              <a:rPr lang="en-US"/>
              <a:pPr/>
              <a:t>31</a:t>
            </a:fld>
            <a:endParaRPr lang="en-US"/>
          </a:p>
        </p:txBody>
      </p:sp>
      <p:sp>
        <p:nvSpPr>
          <p:cNvPr id="7987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33288EB6-2562-443A-BA66-79AEAA06999D}" type="slidenum">
              <a:rPr lang="en-US">
                <a:solidFill>
                  <a:srgbClr val="000000"/>
                </a:solidFill>
                <a:latin typeface="Times New Roman" pitchFamily="16" charset="0"/>
                <a:ea typeface="WenQuanYi Micro Hei" charset="0"/>
                <a:cs typeface="WenQuanYi Micro Hei" charset="0"/>
              </a:rPr>
              <a:pPr/>
              <a:t>31</a:t>
            </a:fld>
            <a:endParaRPr lang="en-US">
              <a:solidFill>
                <a:srgbClr val="000000"/>
              </a:solidFill>
              <a:latin typeface="Times New Roman" pitchFamily="16" charset="0"/>
              <a:ea typeface="WenQuanYi Micro Hei" charset="0"/>
              <a:cs typeface="WenQuanYi Micro Hei" charset="0"/>
            </a:endParaRPr>
          </a:p>
        </p:txBody>
      </p:sp>
      <p:sp>
        <p:nvSpPr>
          <p:cNvPr id="7987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p:spPr>
        <p:txBody>
          <a:bodyPr/>
          <a:lstStyle/>
          <a:p>
            <a:fld id="{33DDCD0C-5F93-4169-BFFE-B045CB0CC83F}" type="slidenum">
              <a:rPr lang="en-US"/>
              <a:pPr/>
              <a:t>32</a:t>
            </a:fld>
            <a:endParaRPr lang="en-US"/>
          </a:p>
        </p:txBody>
      </p:sp>
      <p:sp>
        <p:nvSpPr>
          <p:cNvPr id="7987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33288EB6-2562-443A-BA66-79AEAA06999D}" type="slidenum">
              <a:rPr lang="en-US">
                <a:solidFill>
                  <a:srgbClr val="000000"/>
                </a:solidFill>
                <a:latin typeface="Times New Roman" pitchFamily="16" charset="0"/>
                <a:ea typeface="WenQuanYi Micro Hei" charset="0"/>
                <a:cs typeface="WenQuanYi Micro Hei" charset="0"/>
              </a:rPr>
              <a:pPr/>
              <a:t>32</a:t>
            </a:fld>
            <a:endParaRPr lang="en-US">
              <a:solidFill>
                <a:srgbClr val="000000"/>
              </a:solidFill>
              <a:latin typeface="Times New Roman" pitchFamily="16" charset="0"/>
              <a:ea typeface="WenQuanYi Micro Hei" charset="0"/>
              <a:cs typeface="WenQuanYi Micro Hei" charset="0"/>
            </a:endParaRPr>
          </a:p>
        </p:txBody>
      </p:sp>
      <p:sp>
        <p:nvSpPr>
          <p:cNvPr id="7987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p>
            <a:fld id="{7EDF3889-986B-446E-AC3A-BAFF8BE5D1D6}" type="slidenum">
              <a:rPr lang="en-US"/>
              <a:pPr/>
              <a:t>33</a:t>
            </a:fld>
            <a:endParaRPr lang="en-US"/>
          </a:p>
        </p:txBody>
      </p:sp>
      <p:sp>
        <p:nvSpPr>
          <p:cNvPr id="82947"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D79F95C6-023F-48ED-B44D-138A7D567551}" type="slidenum">
              <a:rPr lang="en-US">
                <a:solidFill>
                  <a:srgbClr val="000000"/>
                </a:solidFill>
                <a:latin typeface="Times New Roman" pitchFamily="16" charset="0"/>
                <a:ea typeface="WenQuanYi Micro Hei" charset="0"/>
                <a:cs typeface="WenQuanYi Micro Hei" charset="0"/>
              </a:rPr>
              <a:pPr/>
              <a:t>33</a:t>
            </a:fld>
            <a:endParaRPr lang="en-US">
              <a:solidFill>
                <a:srgbClr val="000000"/>
              </a:solidFill>
              <a:latin typeface="Times New Roman" pitchFamily="16" charset="0"/>
              <a:ea typeface="WenQuanYi Micro Hei" charset="0"/>
              <a:cs typeface="WenQuanYi Micro Hei" charset="0"/>
            </a:endParaRPr>
          </a:p>
        </p:txBody>
      </p:sp>
      <p:sp>
        <p:nvSpPr>
          <p:cNvPr id="82948"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p:spPr>
        <p:txBody>
          <a:bodyPr/>
          <a:lstStyle/>
          <a:p>
            <a:fld id="{0CC42608-BB13-4BF0-8C1B-45669AE05E64}" type="slidenum">
              <a:rPr lang="en-US"/>
              <a:pPr/>
              <a:t>34</a:t>
            </a:fld>
            <a:endParaRPr lang="en-US"/>
          </a:p>
        </p:txBody>
      </p:sp>
      <p:sp>
        <p:nvSpPr>
          <p:cNvPr id="8397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6D66CB6D-2082-4D8C-9350-3F691AEE0A03}" type="slidenum">
              <a:rPr lang="en-US">
                <a:solidFill>
                  <a:srgbClr val="000000"/>
                </a:solidFill>
                <a:latin typeface="Times New Roman" pitchFamily="16" charset="0"/>
                <a:ea typeface="WenQuanYi Micro Hei" charset="0"/>
                <a:cs typeface="WenQuanYi Micro Hei" charset="0"/>
              </a:rPr>
              <a:pPr/>
              <a:t>34</a:t>
            </a:fld>
            <a:endParaRPr lang="en-US">
              <a:solidFill>
                <a:srgbClr val="000000"/>
              </a:solidFill>
              <a:latin typeface="Times New Roman" pitchFamily="16" charset="0"/>
              <a:ea typeface="WenQuanYi Micro Hei" charset="0"/>
              <a:cs typeface="WenQuanYi Micro Hei" charset="0"/>
            </a:endParaRPr>
          </a:p>
        </p:txBody>
      </p:sp>
      <p:sp>
        <p:nvSpPr>
          <p:cNvPr id="8397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p:nvPr>
        </p:nvSpPr>
        <p:spPr>
          <a:noFill/>
        </p:spPr>
        <p:txBody>
          <a:bodyPr/>
          <a:lstStyle/>
          <a:p>
            <a:fld id="{AF527BD4-C9B1-4A95-8DA9-E6C172708137}" type="slidenum">
              <a:rPr lang="en-US"/>
              <a:pPr/>
              <a:t>35</a:t>
            </a:fld>
            <a:endParaRPr lang="en-US"/>
          </a:p>
        </p:txBody>
      </p:sp>
      <p:sp>
        <p:nvSpPr>
          <p:cNvPr id="112643"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292D49EC-3E2E-4419-8D4F-290703147842}" type="slidenum">
              <a:rPr lang="en-US">
                <a:solidFill>
                  <a:srgbClr val="000000"/>
                </a:solidFill>
                <a:latin typeface="Times New Roman" pitchFamily="16" charset="0"/>
                <a:ea typeface="WenQuanYi Micro Hei" charset="0"/>
                <a:cs typeface="WenQuanYi Micro Hei" charset="0"/>
              </a:rPr>
              <a:pPr/>
              <a:t>35</a:t>
            </a:fld>
            <a:endParaRPr lang="en-US">
              <a:solidFill>
                <a:srgbClr val="000000"/>
              </a:solidFill>
              <a:latin typeface="Times New Roman" pitchFamily="16" charset="0"/>
              <a:ea typeface="WenQuanYi Micro Hei" charset="0"/>
              <a:cs typeface="WenQuanYi Micro Hei" charset="0"/>
            </a:endParaRPr>
          </a:p>
        </p:txBody>
      </p:sp>
      <p:sp>
        <p:nvSpPr>
          <p:cNvPr id="112644"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143589" y="9120813"/>
            <a:ext cx="3169920" cy="478748"/>
          </a:xfrm>
          <a:prstGeom prst="rect">
            <a:avLst/>
          </a:prstGeom>
          <a:noFill/>
          <a:ln w="9525">
            <a:noFill/>
            <a:miter lim="800000"/>
            <a:headEnd/>
            <a:tailEnd/>
          </a:ln>
        </p:spPr>
        <p:txBody>
          <a:bodyPr lIns="96490" tIns="48245" rIns="96490" bIns="48245" anchor="b"/>
          <a:lstStyle/>
          <a:p>
            <a:pPr algn="r" defTabSz="965865"/>
            <a:fld id="{E926FD61-B53D-4444-9A8F-E7B9443957B8}" type="slidenum">
              <a:rPr lang="en-US" sz="1100"/>
              <a:pPr algn="r" defTabSz="965865"/>
              <a:t>3</a:t>
            </a:fld>
            <a:endParaRPr lang="en-US" sz="11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noFill/>
        </p:spPr>
        <p:txBody>
          <a:bodyPr/>
          <a:lstStyle/>
          <a:p>
            <a:fld id="{53EED978-0F9C-4550-A0F5-F8F75925E68F}" type="slidenum">
              <a:rPr lang="en-US"/>
              <a:pPr/>
              <a:t>36</a:t>
            </a:fld>
            <a:endParaRPr lang="en-US"/>
          </a:p>
        </p:txBody>
      </p:sp>
      <p:sp>
        <p:nvSpPr>
          <p:cNvPr id="113667"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D182B02C-3DBF-4EDB-A67F-C5B59ECA3517}" type="slidenum">
              <a:rPr lang="en-US">
                <a:solidFill>
                  <a:srgbClr val="000000"/>
                </a:solidFill>
                <a:latin typeface="Times New Roman" pitchFamily="16" charset="0"/>
                <a:ea typeface="WenQuanYi Micro Hei" charset="0"/>
                <a:cs typeface="WenQuanYi Micro Hei" charset="0"/>
              </a:rPr>
              <a:pPr/>
              <a:t>36</a:t>
            </a:fld>
            <a:endParaRPr lang="en-US">
              <a:solidFill>
                <a:srgbClr val="000000"/>
              </a:solidFill>
              <a:latin typeface="Times New Roman" pitchFamily="16" charset="0"/>
              <a:ea typeface="WenQuanYi Micro Hei" charset="0"/>
              <a:cs typeface="WenQuanYi Micro Hei" charset="0"/>
            </a:endParaRPr>
          </a:p>
        </p:txBody>
      </p:sp>
      <p:sp>
        <p:nvSpPr>
          <p:cNvPr id="113668"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noFill/>
        </p:spPr>
        <p:txBody>
          <a:bodyPr/>
          <a:lstStyle/>
          <a:p>
            <a:fld id="{95884B7F-FD11-4BC4-BDEE-5128724D36B0}" type="slidenum">
              <a:rPr lang="en-US"/>
              <a:pPr/>
              <a:t>37</a:t>
            </a:fld>
            <a:endParaRPr lang="en-US"/>
          </a:p>
        </p:txBody>
      </p:sp>
      <p:sp>
        <p:nvSpPr>
          <p:cNvPr id="11469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879CC113-00BC-4373-BF47-F98DA704DA1D}" type="slidenum">
              <a:rPr lang="en-US">
                <a:solidFill>
                  <a:srgbClr val="000000"/>
                </a:solidFill>
                <a:latin typeface="Times New Roman" pitchFamily="16" charset="0"/>
                <a:ea typeface="WenQuanYi Micro Hei" charset="0"/>
                <a:cs typeface="WenQuanYi Micro Hei" charset="0"/>
              </a:rPr>
              <a:pPr/>
              <a:t>37</a:t>
            </a:fld>
            <a:endParaRPr lang="en-US">
              <a:solidFill>
                <a:srgbClr val="000000"/>
              </a:solidFill>
              <a:latin typeface="Times New Roman" pitchFamily="16" charset="0"/>
              <a:ea typeface="WenQuanYi Micro Hei" charset="0"/>
              <a:cs typeface="WenQuanYi Micro Hei" charset="0"/>
            </a:endParaRPr>
          </a:p>
        </p:txBody>
      </p:sp>
      <p:sp>
        <p:nvSpPr>
          <p:cNvPr id="11469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p>
            <a:fld id="{4303B0E1-31E5-4963-A923-BCE71E1B6D4D}" type="slidenum">
              <a:rPr lang="en-US"/>
              <a:pPr/>
              <a:t>38</a:t>
            </a:fld>
            <a:endParaRPr lang="en-US"/>
          </a:p>
        </p:txBody>
      </p:sp>
      <p:sp>
        <p:nvSpPr>
          <p:cNvPr id="12291"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6B783B3F-3A3E-4953-8AFE-DD7AAC3D1CBC}"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38</a:t>
            </a:fld>
            <a:endParaRPr lang="en-US" sz="1300" dirty="0">
              <a:solidFill>
                <a:srgbClr val="000000"/>
              </a:solidFill>
              <a:latin typeface="Times New Roman" pitchFamily="16" charset="0"/>
              <a:ea typeface="DejaVu Sans" charset="0"/>
              <a:cs typeface="DejaVu Sans" charset="0"/>
            </a:endParaRPr>
          </a:p>
        </p:txBody>
      </p:sp>
      <p:sp>
        <p:nvSpPr>
          <p:cNvPr id="12292"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2293"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p>
            <a:fld id="{4303B0E1-31E5-4963-A923-BCE71E1B6D4D}" type="slidenum">
              <a:rPr lang="en-US"/>
              <a:pPr/>
              <a:t>39</a:t>
            </a:fld>
            <a:endParaRPr lang="en-US"/>
          </a:p>
        </p:txBody>
      </p:sp>
      <p:sp>
        <p:nvSpPr>
          <p:cNvPr id="12291"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6B783B3F-3A3E-4953-8AFE-DD7AAC3D1CBC}"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39</a:t>
            </a:fld>
            <a:endParaRPr lang="en-US" sz="1300" dirty="0">
              <a:solidFill>
                <a:srgbClr val="000000"/>
              </a:solidFill>
              <a:latin typeface="Times New Roman" pitchFamily="16" charset="0"/>
              <a:ea typeface="DejaVu Sans" charset="0"/>
              <a:cs typeface="DejaVu Sans" charset="0"/>
            </a:endParaRPr>
          </a:p>
        </p:txBody>
      </p:sp>
      <p:sp>
        <p:nvSpPr>
          <p:cNvPr id="12292"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2293"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Grp="1" noChangeArrowheads="1"/>
          </p:cNvSpPr>
          <p:nvPr>
            <p:ph type="sldNum" sz="quarter"/>
          </p:nvPr>
        </p:nvSpPr>
        <p:spPr>
          <a:noFill/>
        </p:spPr>
        <p:txBody>
          <a:bodyPr/>
          <a:lstStyle/>
          <a:p>
            <a:fld id="{4303B0E1-31E5-4963-A923-BCE71E1B6D4D}" type="slidenum">
              <a:rPr lang="en-US"/>
              <a:pPr/>
              <a:t>40</a:t>
            </a:fld>
            <a:endParaRPr lang="en-US"/>
          </a:p>
        </p:txBody>
      </p:sp>
      <p:sp>
        <p:nvSpPr>
          <p:cNvPr id="12291"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6B783B3F-3A3E-4953-8AFE-DD7AAC3D1CBC}"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40</a:t>
            </a:fld>
            <a:endParaRPr lang="en-US" sz="1300" dirty="0">
              <a:solidFill>
                <a:srgbClr val="000000"/>
              </a:solidFill>
              <a:latin typeface="Times New Roman" pitchFamily="16" charset="0"/>
              <a:ea typeface="DejaVu Sans" charset="0"/>
              <a:cs typeface="DejaVu Sans" charset="0"/>
            </a:endParaRPr>
          </a:p>
        </p:txBody>
      </p:sp>
      <p:sp>
        <p:nvSpPr>
          <p:cNvPr id="12292"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2293"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p:spPr>
        <p:txBody>
          <a:bodyPr/>
          <a:lstStyle/>
          <a:p>
            <a:fld id="{608901AB-1AAA-4815-A00D-6DBD83066022}" type="slidenum">
              <a:rPr lang="en-US"/>
              <a:pPr/>
              <a:t>41</a:t>
            </a:fld>
            <a:endParaRPr lang="en-US"/>
          </a:p>
        </p:txBody>
      </p:sp>
      <p:sp>
        <p:nvSpPr>
          <p:cNvPr id="86019"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CB47CA0E-BFA0-4C2E-B316-A996C6FE594C}" type="slidenum">
              <a:rPr lang="en-US">
                <a:solidFill>
                  <a:srgbClr val="000000"/>
                </a:solidFill>
                <a:latin typeface="Times New Roman" pitchFamily="16" charset="0"/>
                <a:ea typeface="WenQuanYi Micro Hei" charset="0"/>
                <a:cs typeface="WenQuanYi Micro Hei" charset="0"/>
              </a:rPr>
              <a:pPr/>
              <a:t>41</a:t>
            </a:fld>
            <a:endParaRPr lang="en-US">
              <a:solidFill>
                <a:srgbClr val="000000"/>
              </a:solidFill>
              <a:latin typeface="Times New Roman" pitchFamily="16" charset="0"/>
              <a:ea typeface="WenQuanYi Micro Hei" charset="0"/>
              <a:cs typeface="WenQuanYi Micro Hei" charset="0"/>
            </a:endParaRPr>
          </a:p>
        </p:txBody>
      </p:sp>
      <p:sp>
        <p:nvSpPr>
          <p:cNvPr id="86020"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p:spPr>
        <p:txBody>
          <a:bodyPr/>
          <a:lstStyle/>
          <a:p>
            <a:fld id="{4FABD61C-93C0-47D2-B8ED-322BE8749875}" type="slidenum">
              <a:rPr lang="en-US"/>
              <a:pPr/>
              <a:t>42</a:t>
            </a:fld>
            <a:endParaRPr lang="en-US"/>
          </a:p>
        </p:txBody>
      </p:sp>
      <p:sp>
        <p:nvSpPr>
          <p:cNvPr id="87043"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062E5BF0-364E-4F1A-8CD7-48F1ADEF5D40}" type="slidenum">
              <a:rPr lang="en-US">
                <a:solidFill>
                  <a:srgbClr val="000000"/>
                </a:solidFill>
                <a:latin typeface="Times New Roman" pitchFamily="16" charset="0"/>
                <a:ea typeface="WenQuanYi Micro Hei" charset="0"/>
                <a:cs typeface="WenQuanYi Micro Hei" charset="0"/>
              </a:rPr>
              <a:pPr/>
              <a:t>42</a:t>
            </a:fld>
            <a:endParaRPr lang="en-US">
              <a:solidFill>
                <a:srgbClr val="000000"/>
              </a:solidFill>
              <a:latin typeface="Times New Roman" pitchFamily="16" charset="0"/>
              <a:ea typeface="WenQuanYi Micro Hei" charset="0"/>
              <a:cs typeface="WenQuanYi Micro Hei" charset="0"/>
            </a:endParaRPr>
          </a:p>
        </p:txBody>
      </p:sp>
      <p:sp>
        <p:nvSpPr>
          <p:cNvPr id="87044"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p:spPr>
        <p:txBody>
          <a:bodyPr/>
          <a:lstStyle/>
          <a:p>
            <a:fld id="{FD08072D-4A60-4B2B-BD10-1CCB1613EE11}" type="slidenum">
              <a:rPr lang="en-US"/>
              <a:pPr/>
              <a:t>43</a:t>
            </a:fld>
            <a:endParaRPr lang="en-US"/>
          </a:p>
        </p:txBody>
      </p:sp>
      <p:sp>
        <p:nvSpPr>
          <p:cNvPr id="88067"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CBA71000-2028-4848-BCAA-F5FF84E7D044}" type="slidenum">
              <a:rPr lang="en-US">
                <a:solidFill>
                  <a:srgbClr val="000000"/>
                </a:solidFill>
                <a:latin typeface="Times New Roman" pitchFamily="16" charset="0"/>
                <a:ea typeface="WenQuanYi Micro Hei" charset="0"/>
                <a:cs typeface="WenQuanYi Micro Hei" charset="0"/>
              </a:rPr>
              <a:pPr/>
              <a:t>43</a:t>
            </a:fld>
            <a:endParaRPr lang="en-US">
              <a:solidFill>
                <a:srgbClr val="000000"/>
              </a:solidFill>
              <a:latin typeface="Times New Roman" pitchFamily="16" charset="0"/>
              <a:ea typeface="WenQuanYi Micro Hei" charset="0"/>
              <a:cs typeface="WenQuanYi Micro Hei" charset="0"/>
            </a:endParaRPr>
          </a:p>
        </p:txBody>
      </p:sp>
      <p:sp>
        <p:nvSpPr>
          <p:cNvPr id="88068"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p>
            <a:fld id="{0C7B41B1-0C6F-46F2-9BFE-8ABCF2F9E7AC}" type="slidenum">
              <a:rPr lang="en-US"/>
              <a:pPr/>
              <a:t>44</a:t>
            </a:fld>
            <a:endParaRPr lang="en-US"/>
          </a:p>
        </p:txBody>
      </p:sp>
      <p:sp>
        <p:nvSpPr>
          <p:cNvPr id="8909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82F689C9-2982-45E7-80C2-C2849AE4FF8E}" type="slidenum">
              <a:rPr lang="en-US">
                <a:solidFill>
                  <a:srgbClr val="000000"/>
                </a:solidFill>
                <a:latin typeface="Times New Roman" pitchFamily="16" charset="0"/>
                <a:ea typeface="WenQuanYi Micro Hei" charset="0"/>
                <a:cs typeface="WenQuanYi Micro Hei" charset="0"/>
              </a:rPr>
              <a:pPr/>
              <a:t>44</a:t>
            </a:fld>
            <a:endParaRPr lang="en-US">
              <a:solidFill>
                <a:srgbClr val="000000"/>
              </a:solidFill>
              <a:latin typeface="Times New Roman" pitchFamily="16" charset="0"/>
              <a:ea typeface="WenQuanYi Micro Hei" charset="0"/>
              <a:cs typeface="WenQuanYi Micro Hei" charset="0"/>
            </a:endParaRPr>
          </a:p>
        </p:txBody>
      </p:sp>
      <p:sp>
        <p:nvSpPr>
          <p:cNvPr id="8909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noFill/>
        </p:spPr>
        <p:txBody>
          <a:bodyPr/>
          <a:lstStyle/>
          <a:p>
            <a:fld id="{B881DB1F-DE81-404B-BA29-AB21B8AD82BB}" type="slidenum">
              <a:rPr lang="en-US"/>
              <a:pPr/>
              <a:t>45</a:t>
            </a:fld>
            <a:endParaRPr lang="en-US"/>
          </a:p>
        </p:txBody>
      </p:sp>
      <p:sp>
        <p:nvSpPr>
          <p:cNvPr id="9011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1A31F91D-90B3-419C-BC1F-6C753C7EA9E9}" type="slidenum">
              <a:rPr lang="en-US">
                <a:solidFill>
                  <a:srgbClr val="000000"/>
                </a:solidFill>
                <a:latin typeface="Times New Roman" pitchFamily="16" charset="0"/>
                <a:ea typeface="WenQuanYi Micro Hei" charset="0"/>
                <a:cs typeface="WenQuanYi Micro Hei" charset="0"/>
              </a:rPr>
              <a:pPr/>
              <a:t>45</a:t>
            </a:fld>
            <a:endParaRPr lang="en-US">
              <a:solidFill>
                <a:srgbClr val="000000"/>
              </a:solidFill>
              <a:latin typeface="Times New Roman" pitchFamily="16" charset="0"/>
              <a:ea typeface="WenQuanYi Micro Hei" charset="0"/>
              <a:cs typeface="WenQuanYi Micro Hei" charset="0"/>
            </a:endParaRPr>
          </a:p>
        </p:txBody>
      </p:sp>
      <p:sp>
        <p:nvSpPr>
          <p:cNvPr id="9011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143587" y="9120813"/>
            <a:ext cx="3169920" cy="478749"/>
          </a:xfrm>
          <a:prstGeom prst="rect">
            <a:avLst/>
          </a:prstGeom>
          <a:noFill/>
          <a:ln w="9525">
            <a:noFill/>
            <a:miter lim="800000"/>
            <a:headEnd/>
            <a:tailEnd/>
          </a:ln>
        </p:spPr>
        <p:txBody>
          <a:bodyPr lIns="97565" tIns="48783" rIns="97565" bIns="48783" anchor="b"/>
          <a:lstStyle/>
          <a:p>
            <a:pPr algn="r" defTabSz="976627"/>
            <a:fld id="{C3CAEF97-E446-4D6B-BA99-A31E6D36A43D}" type="slidenum">
              <a:rPr lang="en-US" sz="1200"/>
              <a:pPr algn="r" defTabSz="976627"/>
              <a:t>5</a:t>
            </a:fld>
            <a:endParaRPr 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p:nvPr>
        </p:nvSpPr>
        <p:spPr>
          <a:noFill/>
        </p:spPr>
        <p:txBody>
          <a:bodyPr/>
          <a:lstStyle/>
          <a:p>
            <a:fld id="{9A129C15-E671-4F21-B3B8-15B5E209D995}" type="slidenum">
              <a:rPr lang="en-US"/>
              <a:pPr/>
              <a:t>46</a:t>
            </a:fld>
            <a:endParaRPr lang="en-US"/>
          </a:p>
        </p:txBody>
      </p:sp>
      <p:sp>
        <p:nvSpPr>
          <p:cNvPr id="91139"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F3539817-0ADC-4F81-B582-51617C399CD4}" type="slidenum">
              <a:rPr lang="en-US">
                <a:solidFill>
                  <a:srgbClr val="000000"/>
                </a:solidFill>
                <a:latin typeface="Times New Roman" pitchFamily="16" charset="0"/>
                <a:ea typeface="WenQuanYi Micro Hei" charset="0"/>
                <a:cs typeface="WenQuanYi Micro Hei" charset="0"/>
              </a:rPr>
              <a:pPr/>
              <a:t>46</a:t>
            </a:fld>
            <a:endParaRPr lang="en-US">
              <a:solidFill>
                <a:srgbClr val="000000"/>
              </a:solidFill>
              <a:latin typeface="Times New Roman" pitchFamily="16" charset="0"/>
              <a:ea typeface="WenQuanYi Micro Hei" charset="0"/>
              <a:cs typeface="WenQuanYi Micro Hei" charset="0"/>
            </a:endParaRPr>
          </a:p>
        </p:txBody>
      </p:sp>
      <p:sp>
        <p:nvSpPr>
          <p:cNvPr id="91140"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p:spPr>
        <p:txBody>
          <a:bodyPr/>
          <a:lstStyle/>
          <a:p>
            <a:fld id="{C719F4A0-E0E9-40FA-911A-B3A88E14BA04}" type="slidenum">
              <a:rPr lang="en-US"/>
              <a:pPr/>
              <a:t>47</a:t>
            </a:fld>
            <a:endParaRPr lang="en-US"/>
          </a:p>
        </p:txBody>
      </p:sp>
      <p:sp>
        <p:nvSpPr>
          <p:cNvPr id="92163"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0CB271A5-38FC-4E1E-9D3C-C6BB559B0947}" type="slidenum">
              <a:rPr lang="en-US">
                <a:solidFill>
                  <a:srgbClr val="000000"/>
                </a:solidFill>
                <a:latin typeface="Times New Roman" pitchFamily="16" charset="0"/>
                <a:ea typeface="WenQuanYi Micro Hei" charset="0"/>
                <a:cs typeface="WenQuanYi Micro Hei" charset="0"/>
              </a:rPr>
              <a:pPr/>
              <a:t>47</a:t>
            </a:fld>
            <a:endParaRPr lang="en-US">
              <a:solidFill>
                <a:srgbClr val="000000"/>
              </a:solidFill>
              <a:latin typeface="Times New Roman" pitchFamily="16" charset="0"/>
              <a:ea typeface="WenQuanYi Micro Hei" charset="0"/>
              <a:cs typeface="WenQuanYi Micro Hei" charset="0"/>
            </a:endParaRPr>
          </a:p>
        </p:txBody>
      </p:sp>
      <p:sp>
        <p:nvSpPr>
          <p:cNvPr id="92164"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p:spPr>
        <p:txBody>
          <a:bodyPr/>
          <a:lstStyle/>
          <a:p>
            <a:fld id="{3A893D5C-2791-4799-9F70-77106AE4B66B}" type="slidenum">
              <a:rPr lang="en-US"/>
              <a:pPr/>
              <a:t>48</a:t>
            </a:fld>
            <a:endParaRPr lang="en-US"/>
          </a:p>
        </p:txBody>
      </p:sp>
      <p:sp>
        <p:nvSpPr>
          <p:cNvPr id="93187"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EA6D6F12-656F-4B7D-9449-FB14935DBF3E}" type="slidenum">
              <a:rPr lang="en-US">
                <a:solidFill>
                  <a:srgbClr val="000000"/>
                </a:solidFill>
                <a:latin typeface="Times New Roman" pitchFamily="16" charset="0"/>
                <a:ea typeface="WenQuanYi Micro Hei" charset="0"/>
                <a:cs typeface="WenQuanYi Micro Hei" charset="0"/>
              </a:rPr>
              <a:pPr/>
              <a:t>48</a:t>
            </a:fld>
            <a:endParaRPr lang="en-US">
              <a:solidFill>
                <a:srgbClr val="000000"/>
              </a:solidFill>
              <a:latin typeface="Times New Roman" pitchFamily="16" charset="0"/>
              <a:ea typeface="WenQuanYi Micro Hei" charset="0"/>
              <a:cs typeface="WenQuanYi Micro Hei" charset="0"/>
            </a:endParaRPr>
          </a:p>
        </p:txBody>
      </p:sp>
      <p:sp>
        <p:nvSpPr>
          <p:cNvPr id="93188"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noFill/>
        </p:spPr>
        <p:txBody>
          <a:bodyPr/>
          <a:lstStyle/>
          <a:p>
            <a:fld id="{F34F4769-AF6E-42C5-B57C-42914079FFF9}" type="slidenum">
              <a:rPr lang="en-US"/>
              <a:pPr/>
              <a:t>49</a:t>
            </a:fld>
            <a:endParaRPr lang="en-US"/>
          </a:p>
        </p:txBody>
      </p:sp>
      <p:sp>
        <p:nvSpPr>
          <p:cNvPr id="9421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ED795D99-CC6F-41B6-A472-9C204D946194}" type="slidenum">
              <a:rPr lang="en-US">
                <a:solidFill>
                  <a:srgbClr val="000000"/>
                </a:solidFill>
                <a:latin typeface="Times New Roman" pitchFamily="16" charset="0"/>
                <a:ea typeface="WenQuanYi Micro Hei" charset="0"/>
                <a:cs typeface="WenQuanYi Micro Hei" charset="0"/>
              </a:rPr>
              <a:pPr/>
              <a:t>49</a:t>
            </a:fld>
            <a:endParaRPr lang="en-US">
              <a:solidFill>
                <a:srgbClr val="000000"/>
              </a:solidFill>
              <a:latin typeface="Times New Roman" pitchFamily="16" charset="0"/>
              <a:ea typeface="WenQuanYi Micro Hei" charset="0"/>
              <a:cs typeface="WenQuanYi Micro Hei" charset="0"/>
            </a:endParaRPr>
          </a:p>
        </p:txBody>
      </p:sp>
      <p:sp>
        <p:nvSpPr>
          <p:cNvPr id="9421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p:spPr>
        <p:txBody>
          <a:bodyPr/>
          <a:lstStyle/>
          <a:p>
            <a:fld id="{993A70A7-E451-43D8-B720-7A55C98A6E91}" type="slidenum">
              <a:rPr lang="en-US"/>
              <a:pPr/>
              <a:t>50</a:t>
            </a:fld>
            <a:endParaRPr lang="en-US"/>
          </a:p>
        </p:txBody>
      </p:sp>
      <p:sp>
        <p:nvSpPr>
          <p:cNvPr id="9523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935EBB3E-DE78-408D-859D-E4DB872DF9E7}" type="slidenum">
              <a:rPr lang="en-US">
                <a:solidFill>
                  <a:srgbClr val="000000"/>
                </a:solidFill>
                <a:latin typeface="Times New Roman" pitchFamily="16" charset="0"/>
                <a:ea typeface="WenQuanYi Micro Hei" charset="0"/>
                <a:cs typeface="WenQuanYi Micro Hei" charset="0"/>
              </a:rPr>
              <a:pPr/>
              <a:t>50</a:t>
            </a:fld>
            <a:endParaRPr lang="en-US">
              <a:solidFill>
                <a:srgbClr val="000000"/>
              </a:solidFill>
              <a:latin typeface="Times New Roman" pitchFamily="16" charset="0"/>
              <a:ea typeface="WenQuanYi Micro Hei" charset="0"/>
              <a:cs typeface="WenQuanYi Micro Hei" charset="0"/>
            </a:endParaRPr>
          </a:p>
        </p:txBody>
      </p:sp>
      <p:sp>
        <p:nvSpPr>
          <p:cNvPr id="9523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p:spPr>
        <p:txBody>
          <a:bodyPr/>
          <a:lstStyle/>
          <a:p>
            <a:fld id="{4A30CC3C-59B3-4888-B954-127B21B9DCBB}" type="slidenum">
              <a:rPr lang="en-US"/>
              <a:pPr/>
              <a:t>51</a:t>
            </a:fld>
            <a:endParaRPr lang="en-US"/>
          </a:p>
        </p:txBody>
      </p:sp>
      <p:sp>
        <p:nvSpPr>
          <p:cNvPr id="9933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6793D7ED-9AEB-4480-BA00-0EED5A0348C2}" type="slidenum">
              <a:rPr lang="en-US">
                <a:solidFill>
                  <a:srgbClr val="000000"/>
                </a:solidFill>
                <a:latin typeface="Times New Roman" pitchFamily="16" charset="0"/>
                <a:ea typeface="WenQuanYi Micro Hei" charset="0"/>
                <a:cs typeface="WenQuanYi Micro Hei" charset="0"/>
              </a:rPr>
              <a:pPr/>
              <a:t>51</a:t>
            </a:fld>
            <a:endParaRPr lang="en-US">
              <a:solidFill>
                <a:srgbClr val="000000"/>
              </a:solidFill>
              <a:latin typeface="Times New Roman" pitchFamily="16" charset="0"/>
              <a:ea typeface="WenQuanYi Micro Hei" charset="0"/>
              <a:cs typeface="WenQuanYi Micro Hei" charset="0"/>
            </a:endParaRPr>
          </a:p>
        </p:txBody>
      </p:sp>
      <p:sp>
        <p:nvSpPr>
          <p:cNvPr id="9933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p:nvPr>
        </p:nvSpPr>
        <p:spPr>
          <a:noFill/>
        </p:spPr>
        <p:txBody>
          <a:bodyPr/>
          <a:lstStyle/>
          <a:p>
            <a:fld id="{631E4D32-9032-433E-BB03-6C80C113530B}" type="slidenum">
              <a:rPr lang="en-US"/>
              <a:pPr/>
              <a:t>52</a:t>
            </a:fld>
            <a:endParaRPr lang="en-US"/>
          </a:p>
        </p:txBody>
      </p:sp>
      <p:sp>
        <p:nvSpPr>
          <p:cNvPr id="10035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0DDDDBC8-9D8A-488F-9127-0AB5785012E5}" type="slidenum">
              <a:rPr lang="en-US">
                <a:solidFill>
                  <a:srgbClr val="000000"/>
                </a:solidFill>
                <a:latin typeface="Times New Roman" pitchFamily="16" charset="0"/>
                <a:ea typeface="WenQuanYi Micro Hei" charset="0"/>
                <a:cs typeface="WenQuanYi Micro Hei" charset="0"/>
              </a:rPr>
              <a:pPr/>
              <a:t>52</a:t>
            </a:fld>
            <a:endParaRPr lang="en-US">
              <a:solidFill>
                <a:srgbClr val="000000"/>
              </a:solidFill>
              <a:latin typeface="Times New Roman" pitchFamily="16" charset="0"/>
              <a:ea typeface="WenQuanYi Micro Hei" charset="0"/>
              <a:cs typeface="WenQuanYi Micro Hei" charset="0"/>
            </a:endParaRPr>
          </a:p>
        </p:txBody>
      </p:sp>
      <p:sp>
        <p:nvSpPr>
          <p:cNvPr id="10035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p:spPr>
        <p:txBody>
          <a:bodyPr/>
          <a:lstStyle/>
          <a:p>
            <a:fld id="{A6B9FAC0-AD6D-4CDF-A64A-3C981C21DDE2}" type="slidenum">
              <a:rPr lang="en-US"/>
              <a:pPr/>
              <a:t>53</a:t>
            </a:fld>
            <a:endParaRPr lang="en-US"/>
          </a:p>
        </p:txBody>
      </p:sp>
      <p:sp>
        <p:nvSpPr>
          <p:cNvPr id="10445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A21570A9-4580-4684-96B5-FE061B1CD3CE}" type="slidenum">
              <a:rPr lang="en-US">
                <a:solidFill>
                  <a:srgbClr val="000000"/>
                </a:solidFill>
                <a:latin typeface="Times New Roman" pitchFamily="16" charset="0"/>
                <a:ea typeface="WenQuanYi Micro Hei" charset="0"/>
                <a:cs typeface="WenQuanYi Micro Hei" charset="0"/>
              </a:rPr>
              <a:pPr/>
              <a:t>53</a:t>
            </a:fld>
            <a:endParaRPr lang="en-US">
              <a:solidFill>
                <a:srgbClr val="000000"/>
              </a:solidFill>
              <a:latin typeface="Times New Roman" pitchFamily="16" charset="0"/>
              <a:ea typeface="WenQuanYi Micro Hei" charset="0"/>
              <a:cs typeface="WenQuanYi Micro Hei" charset="0"/>
            </a:endParaRPr>
          </a:p>
        </p:txBody>
      </p:sp>
      <p:sp>
        <p:nvSpPr>
          <p:cNvPr id="10445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p:spPr>
        <p:txBody>
          <a:bodyPr/>
          <a:lstStyle/>
          <a:p>
            <a:fld id="{6B7A026D-C608-4C90-A785-545B97D38FEF}" type="slidenum">
              <a:rPr lang="en-US"/>
              <a:pPr/>
              <a:t>54</a:t>
            </a:fld>
            <a:endParaRPr lang="en-US"/>
          </a:p>
        </p:txBody>
      </p:sp>
      <p:sp>
        <p:nvSpPr>
          <p:cNvPr id="10547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F41D501E-DAB6-4C1E-8D5A-168234263AE9}" type="slidenum">
              <a:rPr lang="en-US">
                <a:solidFill>
                  <a:srgbClr val="000000"/>
                </a:solidFill>
                <a:latin typeface="Times New Roman" pitchFamily="16" charset="0"/>
                <a:ea typeface="WenQuanYi Micro Hei" charset="0"/>
                <a:cs typeface="WenQuanYi Micro Hei" charset="0"/>
              </a:rPr>
              <a:pPr/>
              <a:t>54</a:t>
            </a:fld>
            <a:endParaRPr lang="en-US">
              <a:solidFill>
                <a:srgbClr val="000000"/>
              </a:solidFill>
              <a:latin typeface="Times New Roman" pitchFamily="16" charset="0"/>
              <a:ea typeface="WenQuanYi Micro Hei" charset="0"/>
              <a:cs typeface="WenQuanYi Micro Hei" charset="0"/>
            </a:endParaRPr>
          </a:p>
        </p:txBody>
      </p:sp>
      <p:sp>
        <p:nvSpPr>
          <p:cNvPr id="10547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p:spPr>
        <p:txBody>
          <a:bodyPr/>
          <a:lstStyle/>
          <a:p>
            <a:fld id="{022DE714-4597-41C1-B430-C3A3003FD630}" type="slidenum">
              <a:rPr lang="en-US"/>
              <a:pPr/>
              <a:t>55</a:t>
            </a:fld>
            <a:endParaRPr lang="en-US"/>
          </a:p>
        </p:txBody>
      </p:sp>
      <p:sp>
        <p:nvSpPr>
          <p:cNvPr id="109571"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F46CDFD5-FAD4-4078-A057-389D4553D7EA}" type="slidenum">
              <a:rPr lang="en-US">
                <a:solidFill>
                  <a:srgbClr val="000000"/>
                </a:solidFill>
                <a:latin typeface="Times New Roman" pitchFamily="16" charset="0"/>
                <a:ea typeface="WenQuanYi Micro Hei" charset="0"/>
                <a:cs typeface="WenQuanYi Micro Hei" charset="0"/>
              </a:rPr>
              <a:pPr/>
              <a:t>55</a:t>
            </a:fld>
            <a:endParaRPr lang="en-US">
              <a:solidFill>
                <a:srgbClr val="000000"/>
              </a:solidFill>
              <a:latin typeface="Times New Roman" pitchFamily="16" charset="0"/>
              <a:ea typeface="WenQuanYi Micro Hei" charset="0"/>
              <a:cs typeface="WenQuanYi Micro Hei" charset="0"/>
            </a:endParaRPr>
          </a:p>
        </p:txBody>
      </p:sp>
      <p:sp>
        <p:nvSpPr>
          <p:cNvPr id="109572"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143587" y="9120813"/>
            <a:ext cx="3169920" cy="478749"/>
          </a:xfrm>
          <a:prstGeom prst="rect">
            <a:avLst/>
          </a:prstGeom>
          <a:noFill/>
          <a:ln w="9525">
            <a:noFill/>
            <a:miter lim="800000"/>
            <a:headEnd/>
            <a:tailEnd/>
          </a:ln>
        </p:spPr>
        <p:txBody>
          <a:bodyPr lIns="97565" tIns="48783" rIns="97565" bIns="48783" anchor="b"/>
          <a:lstStyle/>
          <a:p>
            <a:pPr algn="r" defTabSz="976627"/>
            <a:fld id="{C3CAEF97-E446-4D6B-BA99-A31E6D36A43D}" type="slidenum">
              <a:rPr lang="en-US" sz="1200"/>
              <a:pPr algn="r" defTabSz="976627"/>
              <a:t>6</a:t>
            </a:fld>
            <a:endParaRPr 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p:nvPr>
        </p:nvSpPr>
        <p:spPr>
          <a:noFill/>
        </p:spPr>
        <p:txBody>
          <a:bodyPr/>
          <a:lstStyle/>
          <a:p>
            <a:fld id="{3BA486F3-9B87-4179-913E-A13C292950F2}" type="slidenum">
              <a:rPr lang="en-US"/>
              <a:pPr/>
              <a:t>56</a:t>
            </a:fld>
            <a:endParaRPr lang="en-US"/>
          </a:p>
        </p:txBody>
      </p:sp>
      <p:sp>
        <p:nvSpPr>
          <p:cNvPr id="11059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983B320E-A98D-4868-835A-0A968EE5761C}" type="slidenum">
              <a:rPr lang="en-US">
                <a:solidFill>
                  <a:srgbClr val="000000"/>
                </a:solidFill>
                <a:latin typeface="Times New Roman" pitchFamily="16" charset="0"/>
                <a:ea typeface="WenQuanYi Micro Hei" charset="0"/>
                <a:cs typeface="WenQuanYi Micro Hei" charset="0"/>
              </a:rPr>
              <a:pPr/>
              <a:t>56</a:t>
            </a:fld>
            <a:endParaRPr lang="en-US">
              <a:solidFill>
                <a:srgbClr val="000000"/>
              </a:solidFill>
              <a:latin typeface="Times New Roman" pitchFamily="16" charset="0"/>
              <a:ea typeface="WenQuanYi Micro Hei" charset="0"/>
              <a:cs typeface="WenQuanYi Micro Hei" charset="0"/>
            </a:endParaRPr>
          </a:p>
        </p:txBody>
      </p:sp>
      <p:sp>
        <p:nvSpPr>
          <p:cNvPr id="11059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p:spPr>
        <p:txBody>
          <a:bodyPr/>
          <a:lstStyle/>
          <a:p>
            <a:fld id="{84BBD0C4-CA10-4A76-8B98-CE510F369115}" type="slidenum">
              <a:rPr lang="en-US"/>
              <a:pPr/>
              <a:t>57</a:t>
            </a:fld>
            <a:endParaRPr lang="en-US"/>
          </a:p>
        </p:txBody>
      </p:sp>
      <p:sp>
        <p:nvSpPr>
          <p:cNvPr id="111619"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45FB259B-7671-40E4-BE8B-0915F23D01B5}" type="slidenum">
              <a:rPr lang="en-US">
                <a:solidFill>
                  <a:srgbClr val="000000"/>
                </a:solidFill>
                <a:latin typeface="Times New Roman" pitchFamily="16" charset="0"/>
                <a:ea typeface="WenQuanYi Micro Hei" charset="0"/>
                <a:cs typeface="WenQuanYi Micro Hei" charset="0"/>
              </a:rPr>
              <a:pPr/>
              <a:t>57</a:t>
            </a:fld>
            <a:endParaRPr lang="en-US">
              <a:solidFill>
                <a:srgbClr val="000000"/>
              </a:solidFill>
              <a:latin typeface="Times New Roman" pitchFamily="16" charset="0"/>
              <a:ea typeface="WenQuanYi Micro Hei" charset="0"/>
              <a:cs typeface="WenQuanYi Micro Hei" charset="0"/>
            </a:endParaRPr>
          </a:p>
        </p:txBody>
      </p:sp>
      <p:sp>
        <p:nvSpPr>
          <p:cNvPr id="111620"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p:spPr>
        <p:txBody>
          <a:bodyPr/>
          <a:lstStyle/>
          <a:p>
            <a:fld id="{99E12CC6-3C77-4DC4-AC47-AE2346766112}" type="slidenum">
              <a:rPr lang="en-US"/>
              <a:pPr/>
              <a:t>58</a:t>
            </a:fld>
            <a:endParaRPr lang="en-US"/>
          </a:p>
        </p:txBody>
      </p:sp>
      <p:sp>
        <p:nvSpPr>
          <p:cNvPr id="15363"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581C219A-A2B9-4662-8020-DD166C375EEB}"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58</a:t>
            </a:fld>
            <a:endParaRPr lang="en-US" sz="1300" dirty="0">
              <a:solidFill>
                <a:srgbClr val="000000"/>
              </a:solidFill>
              <a:latin typeface="Times New Roman" pitchFamily="16" charset="0"/>
              <a:ea typeface="DejaVu Sans" charset="0"/>
              <a:cs typeface="DejaVu Sans" charset="0"/>
            </a:endParaRPr>
          </a:p>
        </p:txBody>
      </p:sp>
      <p:sp>
        <p:nvSpPr>
          <p:cNvPr id="15364"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5365"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p:cNvSpPr>
            <a:spLocks noGrp="1" noChangeArrowheads="1"/>
          </p:cNvSpPr>
          <p:nvPr>
            <p:ph type="sldNum" sz="quarter"/>
          </p:nvPr>
        </p:nvSpPr>
        <p:spPr>
          <a:noFill/>
        </p:spPr>
        <p:txBody>
          <a:bodyPr/>
          <a:lstStyle/>
          <a:p>
            <a:fld id="{D476829C-3D3F-404F-A60A-1FBCBDD3C734}" type="slidenum">
              <a:rPr lang="en-US"/>
              <a:pPr/>
              <a:t>59</a:t>
            </a:fld>
            <a:endParaRPr lang="en-US"/>
          </a:p>
        </p:txBody>
      </p:sp>
      <p:sp>
        <p:nvSpPr>
          <p:cNvPr id="16387"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48F2695B-913F-498A-A2E2-882E9D620B7E}"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59</a:t>
            </a:fld>
            <a:endParaRPr lang="en-US" sz="1300" dirty="0">
              <a:solidFill>
                <a:srgbClr val="000000"/>
              </a:solidFill>
              <a:latin typeface="Times New Roman" pitchFamily="16" charset="0"/>
              <a:ea typeface="DejaVu Sans" charset="0"/>
              <a:cs typeface="DejaVu Sans" charset="0"/>
            </a:endParaRPr>
          </a:p>
        </p:txBody>
      </p:sp>
      <p:sp>
        <p:nvSpPr>
          <p:cNvPr id="16388"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6389"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p:spPr>
        <p:txBody>
          <a:bodyPr/>
          <a:lstStyle/>
          <a:p>
            <a:fld id="{41B8B7B7-5C35-46BE-925C-23411D0F910B}" type="slidenum">
              <a:rPr lang="en-US"/>
              <a:pPr/>
              <a:t>60</a:t>
            </a:fld>
            <a:endParaRPr lang="en-US"/>
          </a:p>
        </p:txBody>
      </p:sp>
      <p:sp>
        <p:nvSpPr>
          <p:cNvPr id="17411"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058989AD-2F51-418E-8B75-BBC4A4A2EE48}"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60</a:t>
            </a:fld>
            <a:endParaRPr lang="en-US" sz="1300" dirty="0">
              <a:solidFill>
                <a:srgbClr val="000000"/>
              </a:solidFill>
              <a:latin typeface="Times New Roman" pitchFamily="16" charset="0"/>
              <a:ea typeface="DejaVu Sans" charset="0"/>
              <a:cs typeface="DejaVu Sans" charset="0"/>
            </a:endParaRPr>
          </a:p>
        </p:txBody>
      </p:sp>
      <p:sp>
        <p:nvSpPr>
          <p:cNvPr id="17412"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7413"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p:cNvSpPr>
            <a:spLocks noGrp="1" noChangeArrowheads="1"/>
          </p:cNvSpPr>
          <p:nvPr>
            <p:ph type="sldNum" sz="quarter"/>
          </p:nvPr>
        </p:nvSpPr>
        <p:spPr>
          <a:noFill/>
        </p:spPr>
        <p:txBody>
          <a:bodyPr/>
          <a:lstStyle/>
          <a:p>
            <a:fld id="{A3E85962-5C70-4B4E-B9B2-22187B8CBE5E}" type="slidenum">
              <a:rPr lang="en-US"/>
              <a:pPr/>
              <a:t>61</a:t>
            </a:fld>
            <a:endParaRPr lang="en-US"/>
          </a:p>
        </p:txBody>
      </p:sp>
      <p:sp>
        <p:nvSpPr>
          <p:cNvPr id="18435" name="Text Box 1"/>
          <p:cNvSpPr txBox="1">
            <a:spLocks noChangeArrowheads="1"/>
          </p:cNvSpPr>
          <p:nvPr/>
        </p:nvSpPr>
        <p:spPr bwMode="auto">
          <a:xfrm>
            <a:off x="4140200" y="9120837"/>
            <a:ext cx="3173506" cy="478848"/>
          </a:xfrm>
          <a:prstGeom prst="rect">
            <a:avLst/>
          </a:prstGeom>
          <a:noFill/>
          <a:ln w="9525">
            <a:noFill/>
            <a:round/>
            <a:headEnd/>
            <a:tailEnd/>
          </a:ln>
        </p:spPr>
        <p:txBody>
          <a:bodyPr lIns="0" tIns="0" rIns="0" bIns="0" anchor="b"/>
          <a:lstStyle/>
          <a:p>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fld id="{CF199FEE-7F3A-412D-9C19-8F3B1D9A7939}" type="slidenum">
              <a:rPr lang="en-US" sz="1300">
                <a:solidFill>
                  <a:srgbClr val="000000"/>
                </a:solidFill>
                <a:latin typeface="Times New Roman" pitchFamily="16" charset="0"/>
                <a:ea typeface="DejaVu Sans" charset="0"/>
                <a:cs typeface="DejaVu Sans" charset="0"/>
              </a:rPr>
              <a:pPr algn="r">
                <a:tabLst>
                  <a:tab pos="0" algn="l"/>
                  <a:tab pos="433746" algn="l"/>
                  <a:tab pos="867491" algn="l"/>
                  <a:tab pos="1301237" algn="l"/>
                  <a:tab pos="1734983" algn="l"/>
                  <a:tab pos="2168728" algn="l"/>
                  <a:tab pos="2602474" algn="l"/>
                  <a:tab pos="3036219" algn="l"/>
                  <a:tab pos="3469965" algn="l"/>
                  <a:tab pos="3903711" algn="l"/>
                  <a:tab pos="4337456" algn="l"/>
                  <a:tab pos="4771202" algn="l"/>
                  <a:tab pos="5204948" algn="l"/>
                  <a:tab pos="5638693" algn="l"/>
                  <a:tab pos="6072439" algn="l"/>
                  <a:tab pos="6506185" algn="l"/>
                  <a:tab pos="6939930" algn="l"/>
                  <a:tab pos="7373676" algn="l"/>
                  <a:tab pos="7807422" algn="l"/>
                  <a:tab pos="8241167" algn="l"/>
                  <a:tab pos="8674913" algn="l"/>
                </a:tabLst>
              </a:pPr>
              <a:t>61</a:t>
            </a:fld>
            <a:endParaRPr lang="en-US" sz="1300" dirty="0">
              <a:solidFill>
                <a:srgbClr val="000000"/>
              </a:solidFill>
              <a:latin typeface="Times New Roman" pitchFamily="16" charset="0"/>
              <a:ea typeface="DejaVu Sans" charset="0"/>
              <a:cs typeface="DejaVu Sans" charset="0"/>
            </a:endParaRPr>
          </a:p>
        </p:txBody>
      </p:sp>
      <p:sp>
        <p:nvSpPr>
          <p:cNvPr id="18436" name="Rectangle 2"/>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18437" name="Rectangle 3"/>
          <p:cNvSpPr txBox="1">
            <a:spLocks noGrp="1" noChangeArrowheads="1"/>
          </p:cNvSpPr>
          <p:nvPr>
            <p:ph type="body" idx="1"/>
          </p:nvPr>
        </p:nvSpPr>
        <p:spPr>
          <a:xfrm>
            <a:off x="732118" y="4559662"/>
            <a:ext cx="5852459" cy="4320236"/>
          </a:xfrm>
          <a:noFill/>
          <a:ln/>
        </p:spPr>
        <p:txBody>
          <a:bodyPr wrap="none" anchor="ct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6"/>
          <p:cNvSpPr>
            <a:spLocks noGrp="1" noChangeArrowheads="1"/>
          </p:cNvSpPr>
          <p:nvPr>
            <p:ph type="sldNum" sz="quarter"/>
          </p:nvPr>
        </p:nvSpPr>
        <p:spPr>
          <a:noFill/>
        </p:spPr>
        <p:txBody>
          <a:bodyPr/>
          <a:lstStyle/>
          <a:p>
            <a:fld id="{3705118F-33D1-422F-B8CF-492C39BAB9B2}" type="slidenum">
              <a:rPr lang="en-US"/>
              <a:pPr/>
              <a:t>62</a:t>
            </a:fld>
            <a:endParaRPr lang="en-US"/>
          </a:p>
        </p:txBody>
      </p:sp>
      <p:sp>
        <p:nvSpPr>
          <p:cNvPr id="120835"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B5D9420A-1575-40A0-A095-4888906BBBAA}" type="slidenum">
              <a:rPr lang="en-US">
                <a:solidFill>
                  <a:srgbClr val="000000"/>
                </a:solidFill>
                <a:latin typeface="Times New Roman" pitchFamily="16" charset="0"/>
                <a:ea typeface="WenQuanYi Micro Hei" charset="0"/>
                <a:cs typeface="WenQuanYi Micro Hei" charset="0"/>
              </a:rPr>
              <a:pPr/>
              <a:t>62</a:t>
            </a:fld>
            <a:endParaRPr lang="en-US">
              <a:solidFill>
                <a:srgbClr val="000000"/>
              </a:solidFill>
              <a:latin typeface="Times New Roman" pitchFamily="16" charset="0"/>
              <a:ea typeface="WenQuanYi Micro Hei" charset="0"/>
              <a:cs typeface="WenQuanYi Micro Hei" charset="0"/>
            </a:endParaRPr>
          </a:p>
        </p:txBody>
      </p:sp>
      <p:sp>
        <p:nvSpPr>
          <p:cNvPr id="120836"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solidFill>
            <a:srgbClr val="FFFFFF"/>
          </a:solidFill>
          <a:ln/>
        </p:spPr>
      </p:sp>
      <p:sp>
        <p:nvSpPr>
          <p:cNvPr id="46083" name="Rectangle 2"/>
          <p:cNvSpPr>
            <a:spLocks noGrp="1" noChangeArrowheads="1"/>
          </p:cNvSpPr>
          <p:nvPr>
            <p:ph type="body" idx="1"/>
          </p:nvPr>
        </p:nvSpPr>
        <p:spPr>
          <a:noFill/>
          <a:ln/>
        </p:spPr>
        <p:txBody>
          <a:bodyPr/>
          <a:lstStyle/>
          <a:p>
            <a:pPr eaLnBrk="1" hangingPunct="1"/>
            <a:r>
              <a:rPr lang="en-US" dirty="0" smtClean="0">
                <a:latin typeface="Times" pitchFamily="-112" charset="0"/>
                <a:cs typeface="Times" pitchFamily="-112" charset="0"/>
                <a:sym typeface="Times" pitchFamily="-112" charset="0"/>
              </a:rPr>
              <a:t>Signs occur after an incubation period of 18-48 hr. Spread to other birds is rapid, and morbidity may be nearly 100%. The nature and severity of the disease are influenced by the age and immune status of the flock and virulence of the causal strain. Young chickens cough, sneeze, and have tracheal </a:t>
            </a:r>
            <a:r>
              <a:rPr lang="en-US" dirty="0" err="1" smtClean="0">
                <a:latin typeface="Times" pitchFamily="-112" charset="0"/>
                <a:cs typeface="Times" pitchFamily="-112" charset="0"/>
                <a:sym typeface="Times" pitchFamily="-112" charset="0"/>
              </a:rPr>
              <a:t>rales</a:t>
            </a:r>
            <a:r>
              <a:rPr lang="en-US" dirty="0" smtClean="0">
                <a:latin typeface="Times" pitchFamily="-112" charset="0"/>
                <a:cs typeface="Times" pitchFamily="-112" charset="0"/>
                <a:sym typeface="Times" pitchFamily="-112" charset="0"/>
              </a:rPr>
              <a:t> for 10-14 days. Wet eyes and </a:t>
            </a:r>
            <a:r>
              <a:rPr lang="en-US" dirty="0" err="1" smtClean="0">
                <a:latin typeface="Times" pitchFamily="-112" charset="0"/>
                <a:cs typeface="Times" pitchFamily="-112" charset="0"/>
                <a:sym typeface="Times" pitchFamily="-112" charset="0"/>
              </a:rPr>
              <a:t>dyspnea</a:t>
            </a:r>
            <a:r>
              <a:rPr lang="en-US" dirty="0" smtClean="0">
                <a:latin typeface="Times" pitchFamily="-112" charset="0"/>
                <a:cs typeface="Times" pitchFamily="-112" charset="0"/>
                <a:sym typeface="Times" pitchFamily="-112" charset="0"/>
              </a:rPr>
              <a:t> may be seen, and facial swelling may also occur </a:t>
            </a:r>
            <a:r>
              <a:rPr lang="en-US" dirty="0" err="1" smtClean="0">
                <a:latin typeface="Times" pitchFamily="-112" charset="0"/>
                <a:cs typeface="Times" pitchFamily="-112" charset="0"/>
                <a:sym typeface="Times" pitchFamily="-112" charset="0"/>
              </a:rPr>
              <a:t>ccasionally</a:t>
            </a:r>
            <a:r>
              <a:rPr lang="en-US" dirty="0" smtClean="0">
                <a:latin typeface="Times" pitchFamily="-112" charset="0"/>
                <a:cs typeface="Times" pitchFamily="-112" charset="0"/>
                <a:sym typeface="Times" pitchFamily="-112" charset="0"/>
              </a:rPr>
              <a:t>, particularly with concurrent bacterial infection of the sinuses. In broiler chickens, IBV infection is a major cause of poor feed conversion, reduced growth rate, and condemnation of meat at processing. </a:t>
            </a:r>
            <a:r>
              <a:rPr lang="en-US" dirty="0" err="1" smtClean="0">
                <a:latin typeface="Times" pitchFamily="-112" charset="0"/>
                <a:cs typeface="Times" pitchFamily="-112" charset="0"/>
                <a:sym typeface="Times" pitchFamily="-112" charset="0"/>
              </a:rPr>
              <a:t>Nephropathogenic</a:t>
            </a:r>
            <a:r>
              <a:rPr lang="en-US" dirty="0" smtClean="0">
                <a:latin typeface="Times" pitchFamily="-112" charset="0"/>
                <a:cs typeface="Times" pitchFamily="-112" charset="0"/>
                <a:sym typeface="Times" pitchFamily="-112" charset="0"/>
              </a:rPr>
              <a:t> strains can produce interstitial nephritis with high mortality (up to 60%) in young chickens. In most outbreaks, however, mortality is 5%, although secondary bacterial infections may cause higher losses.</a:t>
            </a:r>
          </a:p>
          <a:p>
            <a:pPr eaLnBrk="1" hangingPunct="1"/>
            <a:r>
              <a:rPr lang="en-US" dirty="0" smtClean="0">
                <a:latin typeface="Times" pitchFamily="-112" charset="0"/>
                <a:cs typeface="Times" pitchFamily="-112" charset="0"/>
                <a:sym typeface="Times" pitchFamily="-112" charset="0"/>
              </a:rPr>
              <a:t>In layers, egg production may drop 5-50%, and eggs are often misshapen, thin-shelled, and contain watery albumen. Egg production and egg quality generally return to near normal levels in most birds on recovery.</a:t>
            </a:r>
          </a:p>
          <a:p>
            <a:pPr eaLnBrk="1" hangingPunct="1">
              <a:spcBef>
                <a:spcPts val="437"/>
              </a:spcBef>
            </a:pPr>
            <a:endParaRPr lang="en-US" dirty="0" smtClean="0">
              <a:solidFill>
                <a:srgbClr val="000000"/>
              </a:solidFill>
              <a:latin typeface="Arial" charset="0"/>
              <a:cs typeface="Arial" charset="0"/>
              <a:sym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649811C5-BD9C-403F-B17D-A9E80B521F91}" type="slidenum">
              <a:rPr lang="en-US"/>
              <a:pPr/>
              <a:t>67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74A434A7-9267-4883-AFBC-061255D378EC}" type="slidenum">
              <a:rPr lang="en-US"/>
              <a:pPr/>
              <a:t>69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12C020B9-C586-4D24-BF13-0DC265DAA087}" type="slidenum">
              <a:rPr lang="en-US" smtClean="0"/>
              <a:pPr/>
              <a:t>7</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74A434A7-9267-4883-AFBC-061255D378EC}" type="slidenum">
              <a:rPr lang="en-US"/>
              <a:pPr/>
              <a:t>70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02E95560-8648-4E41-84F5-0E909D3BC4C1}"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p:spPr>
        <p:txBody>
          <a:bodyPr/>
          <a:lstStyle/>
          <a:p>
            <a:fld id="{EA0DC3FE-3F53-42CF-A971-9038C78F7200}" type="slidenum">
              <a:rPr lang="en-US"/>
              <a:pPr/>
              <a:t>9</a:t>
            </a:fld>
            <a:endParaRPr lang="en-US"/>
          </a:p>
        </p:txBody>
      </p:sp>
      <p:sp>
        <p:nvSpPr>
          <p:cNvPr id="77827" name="Rectangle 1"/>
          <p:cNvSpPr>
            <a:spLocks noChangeArrowheads="1"/>
          </p:cNvSpPr>
          <p:nvPr/>
        </p:nvSpPr>
        <p:spPr bwMode="auto">
          <a:xfrm>
            <a:off x="0" y="0"/>
            <a:ext cx="1495" cy="1516"/>
          </a:xfrm>
          <a:prstGeom prst="rect">
            <a:avLst/>
          </a:prstGeom>
          <a:noFill/>
          <a:ln w="9525">
            <a:noFill/>
            <a:round/>
            <a:headEnd/>
            <a:tailEnd/>
          </a:ln>
        </p:spPr>
        <p:txBody>
          <a:bodyPr lIns="85383" tIns="42692" rIns="85383" bIns="42692"/>
          <a:lstStyle/>
          <a:p>
            <a:fld id="{935E4995-141E-4184-A618-0CA5EF996E26}" type="slidenum">
              <a:rPr lang="en-US">
                <a:solidFill>
                  <a:srgbClr val="000000"/>
                </a:solidFill>
                <a:latin typeface="Times New Roman" pitchFamily="16" charset="0"/>
                <a:ea typeface="WenQuanYi Micro Hei" charset="0"/>
                <a:cs typeface="WenQuanYi Micro Hei" charset="0"/>
              </a:rPr>
              <a:pPr/>
              <a:t>9</a:t>
            </a:fld>
            <a:endParaRPr lang="en-US">
              <a:solidFill>
                <a:srgbClr val="000000"/>
              </a:solidFill>
              <a:latin typeface="Times New Roman" pitchFamily="16" charset="0"/>
              <a:ea typeface="WenQuanYi Micro Hei" charset="0"/>
              <a:cs typeface="WenQuanYi Micro Hei" charset="0"/>
            </a:endParaRPr>
          </a:p>
        </p:txBody>
      </p:sp>
      <p:sp>
        <p:nvSpPr>
          <p:cNvPr id="77828" name="Rectangle 2"/>
          <p:cNvSpPr>
            <a:spLocks noGrp="1" noChangeArrowheads="1"/>
          </p:cNvSpPr>
          <p:nvPr>
            <p:ph type="body"/>
          </p:nvPr>
        </p:nvSpPr>
        <p:spPr>
          <a:xfrm>
            <a:off x="732118" y="4559662"/>
            <a:ext cx="5852459" cy="4320236"/>
          </a:xfrm>
          <a:noFill/>
          <a:ln/>
        </p:spPr>
        <p:txBody>
          <a:bodyPr wrap="none" anchor="ctr"/>
          <a:lstStyle/>
          <a:p>
            <a:pPr eaLnBrk="1">
              <a:spcBef>
                <a:spcPct val="0"/>
              </a:spcBef>
              <a:tabLst>
                <a:tab pos="686764" algn="l"/>
                <a:tab pos="1373528" algn="l"/>
                <a:tab pos="2060292" algn="l"/>
                <a:tab pos="2747056" algn="l"/>
                <a:tab pos="3433820" algn="l"/>
                <a:tab pos="4120584" algn="l"/>
                <a:tab pos="4807348" algn="l"/>
                <a:tab pos="5494111" algn="l"/>
              </a:tabLst>
            </a:pPr>
            <a:endParaRPr lang="en-US" sz="1900" dirty="0" smtClean="0">
              <a:ea typeface="WenQuanYi Micro Hei" charset="0"/>
              <a:cs typeface="WenQuanYi Micro He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06094144-C1DE-41DD-8ED2-38A542C8CC2F}" type="slidenum">
              <a:rPr lang="en-US"/>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4294967295"/>
          </p:nvPr>
        </p:nvSpPr>
        <p:spPr bwMode="auto">
          <a:xfrm>
            <a:off x="4143587" y="9119474"/>
            <a:ext cx="3169920" cy="480060"/>
          </a:xfrm>
          <a:prstGeom prst="rect">
            <a:avLst/>
          </a:prstGeom>
          <a:noFill/>
          <a:ln>
            <a:miter lim="800000"/>
            <a:headEnd/>
            <a:tailEnd/>
          </a:ln>
        </p:spPr>
        <p:txBody>
          <a:bodyPr/>
          <a:lstStyle/>
          <a:p>
            <a:fld id="{6199AA42-8F03-494F-A9BD-1ADB6D362813}" type="slidenum">
              <a:rPr lang="en-US"/>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E1BC30E-2FDC-43B8-8D27-7D0D825689FE}" type="datetimeFigureOut">
              <a:rPr lang="en-US" smtClean="0"/>
              <a:pPr>
                <a:defRPr/>
              </a:pPr>
              <a:t>2/1/2012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1227A9-E540-4B93-AF24-A2781E08B19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53CFFD7-2ED9-4A08-A604-E3C6EE4B06D5}" type="datetimeFigureOut">
              <a:rPr lang="en-US" smtClean="0"/>
              <a:pPr>
                <a:defRPr/>
              </a:pPr>
              <a:t>2/1/2012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728019-0C4E-4367-A939-ACB4D4F40F4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81FB3A0-6FF7-441B-AA3A-8115FE8BDB6D}" type="datetimeFigureOut">
              <a:rPr lang="en-US" smtClean="0"/>
              <a:pPr>
                <a:defRPr/>
              </a:pPr>
              <a:t>2/1/2012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6C579C-E793-4CBB-AD84-CF3CBA630AA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E4618C-F5FB-4CFF-8BF8-231DAE231490}" type="datetimeFigureOut">
              <a:rPr lang="en-US" smtClean="0"/>
              <a:pPr>
                <a:defRPr/>
              </a:pPr>
              <a:t>2/1/2012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1E4796E-65B3-4ED0-98FC-8B3BC14A76B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4E7D869-D47E-4A4A-99C4-C810F6BF7F2E}" type="datetimeFigureOut">
              <a:rPr lang="en-US" smtClean="0"/>
              <a:pPr>
                <a:defRPr/>
              </a:pPr>
              <a:t>2/1/2012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8D925D-52F5-42E9-9026-310B0D09BFE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7D81B96-A5EB-428F-B59F-718A0894A76A}" type="datetimeFigureOut">
              <a:rPr lang="en-US" smtClean="0"/>
              <a:pPr>
                <a:defRPr/>
              </a:pPr>
              <a:t>2/1/2012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6E6AC8-CEBC-4B89-B957-C70E9828595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940084D-4FD9-40D9-A786-68625E341055}" type="datetimeFigureOut">
              <a:rPr lang="en-US" smtClean="0"/>
              <a:pPr>
                <a:defRPr/>
              </a:pPr>
              <a:t>2/1/2012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5D855C-4312-4BB1-898A-3FF0213D6F7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E06D4C-F5B4-4041-A211-18DA6AE56A79}" type="datetimeFigureOut">
              <a:rPr lang="en-US" smtClean="0"/>
              <a:pPr>
                <a:defRPr/>
              </a:pPr>
              <a:t>2/1/2012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A81850F-3FEF-4F96-9928-C997C6D2541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E5ADE0A-7805-4C37-9843-4D2B5557C0C6}" type="datetimeFigureOut">
              <a:rPr lang="en-US" smtClean="0"/>
              <a:pPr>
                <a:defRPr/>
              </a:pPr>
              <a:t>2/1/2012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167A905-DBD9-4930-9762-C8216650A9B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E4618C-F5FB-4CFF-8BF8-231DAE231490}" type="datetimeFigureOut">
              <a:rPr lang="en-US" smtClean="0"/>
              <a:pPr>
                <a:defRPr/>
              </a:pPr>
              <a:t>2/1/2012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1E4796E-65B3-4ED0-98FC-8B3BC14A76BA}" type="slidenum">
              <a:rPr lang="en-US" smtClean="0"/>
              <a:pPr>
                <a:defRPr/>
              </a:pPr>
              <a:t>‹#›</a:t>
            </a:fld>
            <a:endParaRPr lang="en-US"/>
          </a:p>
        </p:txBody>
      </p:sp>
      <p:sp>
        <p:nvSpPr>
          <p:cNvPr id="5" name="Title 4"/>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F0AB1E4-A5A6-48B4-B03B-E08926B73077}" type="datetimeFigureOut">
              <a:rPr lang="en-US" smtClean="0"/>
              <a:pPr>
                <a:defRPr/>
              </a:pPr>
              <a:t>2/1/2012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47C563-8328-4CD1-AF97-5505F1539EE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4BBEF63-3FE7-4B51-B9D1-4CBD03A04617}" type="datetimeFigureOut">
              <a:rPr lang="en-US" smtClean="0"/>
              <a:pPr>
                <a:defRPr/>
              </a:pPr>
              <a:t>2/1/2012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A4F6E2-3AE7-47F9-A42B-6FD2E2AC493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FED4665-6012-404B-A549-02B7E765DEB4}" type="datetimeFigureOut">
              <a:rPr lang="en-US" smtClean="0"/>
              <a:pPr>
                <a:defRPr/>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58C1DE-2803-4D66-A7FF-1E7E8881308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lla.cs.gsu.edu/software/VISPA/vispa.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www.lifetechnologies.com/" TargetMode="External"/><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600200"/>
            <a:ext cx="8305800" cy="1295400"/>
          </a:xfrm>
        </p:spPr>
        <p:txBody>
          <a:bodyPr>
            <a:noAutofit/>
          </a:bodyPr>
          <a:lstStyle/>
          <a:p>
            <a:r>
              <a:rPr lang="en-US" sz="5400" b="1" dirty="0" smtClean="0"/>
              <a:t>Inferring Viral </a:t>
            </a:r>
            <a:r>
              <a:rPr lang="en-US" sz="5400" b="1" dirty="0" err="1" smtClean="0"/>
              <a:t>Quasispecies</a:t>
            </a:r>
            <a:r>
              <a:rPr lang="en-US" sz="5400" b="1" dirty="0" smtClean="0"/>
              <a:t> Spectra from NGS Reads</a:t>
            </a:r>
            <a:endParaRPr lang="en-US" sz="5400" b="1" dirty="0"/>
          </a:p>
        </p:txBody>
      </p:sp>
      <p:sp>
        <p:nvSpPr>
          <p:cNvPr id="3" name="Subtitle 2"/>
          <p:cNvSpPr>
            <a:spLocks noGrp="1"/>
          </p:cNvSpPr>
          <p:nvPr>
            <p:ph type="subTitle" idx="1"/>
          </p:nvPr>
        </p:nvSpPr>
        <p:spPr>
          <a:xfrm>
            <a:off x="609600" y="3352800"/>
            <a:ext cx="7924800" cy="1752600"/>
          </a:xfrm>
        </p:spPr>
        <p:txBody>
          <a:bodyPr/>
          <a:lstStyle/>
          <a:p>
            <a:r>
              <a:rPr lang="en-US" sz="3600" b="1" dirty="0" smtClean="0">
                <a:solidFill>
                  <a:srgbClr val="FF0000"/>
                </a:solidFill>
              </a:rPr>
              <a:t>Ion M</a:t>
            </a:r>
            <a:r>
              <a:rPr lang="vi-VN" sz="3600" b="1" dirty="0" smtClean="0">
                <a:solidFill>
                  <a:srgbClr val="FF0000"/>
                </a:solidFill>
                <a:latin typeface="Calibri" pitchFamily="34" charset="0"/>
                <a:cs typeface="Calibri" pitchFamily="34" charset="0"/>
              </a:rPr>
              <a:t>ă</a:t>
            </a:r>
            <a:r>
              <a:rPr lang="en-US" sz="3600" b="1" dirty="0" err="1" smtClean="0">
                <a:solidFill>
                  <a:srgbClr val="FF0000"/>
                </a:solidFill>
              </a:rPr>
              <a:t>ndoiu</a:t>
            </a:r>
            <a:r>
              <a:rPr lang="en-US" sz="3600" b="1" dirty="0" smtClean="0">
                <a:solidFill>
                  <a:srgbClr val="FF0000"/>
                </a:solidFill>
              </a:rPr>
              <a:t> </a:t>
            </a:r>
          </a:p>
          <a:p>
            <a:r>
              <a:rPr lang="en-US" sz="2800" b="1" dirty="0" smtClean="0">
                <a:solidFill>
                  <a:srgbClr val="002060"/>
                </a:solidFill>
              </a:rPr>
              <a:t>Computer Science &amp; Engineering Department</a:t>
            </a:r>
          </a:p>
          <a:p>
            <a:r>
              <a:rPr lang="en-US" sz="2800" b="1" dirty="0" smtClean="0">
                <a:solidFill>
                  <a:srgbClr val="002060"/>
                </a:solidFill>
              </a:rPr>
              <a:t>University of Connecticut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96200" cy="1477962"/>
          </a:xfrm>
        </p:spPr>
        <p:txBody>
          <a:bodyPr>
            <a:noAutofit/>
          </a:bodyPr>
          <a:lstStyle/>
          <a:p>
            <a:pPr>
              <a:defRPr/>
            </a:pPr>
            <a:r>
              <a:rPr lang="en-US" sz="4000" dirty="0" err="1" smtClean="0"/>
              <a:t>Quasispecies</a:t>
            </a:r>
            <a:r>
              <a:rPr lang="en-US" sz="4000" dirty="0" smtClean="0"/>
              <a:t> Spectrum </a:t>
            </a:r>
            <a:br>
              <a:rPr lang="en-US" sz="4000" dirty="0" smtClean="0"/>
            </a:br>
            <a:r>
              <a:rPr lang="en-US" sz="4000" dirty="0" smtClean="0"/>
              <a:t>Reconstruction (QSR) Problem</a:t>
            </a:r>
            <a:endParaRPr lang="en-US" sz="4000" dirty="0"/>
          </a:p>
        </p:txBody>
      </p:sp>
      <p:sp>
        <p:nvSpPr>
          <p:cNvPr id="3" name="Content Placeholder 2"/>
          <p:cNvSpPr>
            <a:spLocks noGrp="1"/>
          </p:cNvSpPr>
          <p:nvPr>
            <p:ph sz="quarter" idx="1"/>
          </p:nvPr>
        </p:nvSpPr>
        <p:spPr>
          <a:xfrm>
            <a:off x="2057400" y="1981200"/>
            <a:ext cx="6781800" cy="4267200"/>
          </a:xfrm>
        </p:spPr>
        <p:txBody>
          <a:bodyPr>
            <a:noAutofit/>
          </a:bodyPr>
          <a:lstStyle/>
          <a:p>
            <a:pPr>
              <a:defRPr/>
            </a:pPr>
            <a:r>
              <a:rPr lang="en-US" sz="2800" b="1" dirty="0" smtClean="0">
                <a:solidFill>
                  <a:srgbClr val="FF0000"/>
                </a:solidFill>
              </a:rPr>
              <a:t>Given</a:t>
            </a:r>
            <a:r>
              <a:rPr lang="en-US" sz="2800" dirty="0" smtClean="0"/>
              <a:t> </a:t>
            </a:r>
          </a:p>
          <a:p>
            <a:pPr marL="708660" lvl="1" indent="-342900">
              <a:spcBef>
                <a:spcPts val="300"/>
              </a:spcBef>
              <a:defRPr/>
            </a:pPr>
            <a:r>
              <a:rPr lang="en-US" dirty="0" smtClean="0"/>
              <a:t>Shotgun/</a:t>
            </a:r>
            <a:r>
              <a:rPr lang="en-US" dirty="0" err="1" smtClean="0"/>
              <a:t>amplicon</a:t>
            </a:r>
            <a:r>
              <a:rPr lang="en-US" dirty="0" smtClean="0"/>
              <a:t> </a:t>
            </a:r>
            <a:r>
              <a:rPr lang="en-US" dirty="0" err="1" smtClean="0"/>
              <a:t>pyrosequencing</a:t>
            </a:r>
            <a:r>
              <a:rPr lang="en-US" dirty="0" smtClean="0"/>
              <a:t> reads from a quasispecies population of unknown size and distribution</a:t>
            </a:r>
          </a:p>
          <a:p>
            <a:pPr marL="708660" lvl="1" indent="-342900">
              <a:spcBef>
                <a:spcPts val="300"/>
              </a:spcBef>
              <a:defRPr/>
            </a:pPr>
            <a:endParaRPr lang="en-US" dirty="0" smtClean="0"/>
          </a:p>
          <a:p>
            <a:pPr>
              <a:defRPr/>
            </a:pPr>
            <a:r>
              <a:rPr lang="en-US" sz="2800" b="1" dirty="0" smtClean="0">
                <a:solidFill>
                  <a:srgbClr val="FF0000"/>
                </a:solidFill>
              </a:rPr>
              <a:t>Reconstruct</a:t>
            </a:r>
            <a:r>
              <a:rPr lang="en-US" sz="2800" dirty="0" smtClean="0"/>
              <a:t>  the </a:t>
            </a:r>
            <a:r>
              <a:rPr lang="en-US" sz="2800" i="1" dirty="0" smtClean="0"/>
              <a:t>quasispecies spectrum</a:t>
            </a:r>
            <a:r>
              <a:rPr lang="en-US" sz="2800" dirty="0" smtClean="0"/>
              <a:t>  </a:t>
            </a:r>
          </a:p>
          <a:p>
            <a:pPr marL="742950" lvl="2" indent="-342900">
              <a:spcBef>
                <a:spcPts val="300"/>
              </a:spcBef>
              <a:buSzPct val="60000"/>
              <a:defRPr/>
            </a:pPr>
            <a:r>
              <a:rPr lang="en-US" sz="2800" dirty="0" smtClean="0"/>
              <a:t>Sequences</a:t>
            </a:r>
          </a:p>
          <a:p>
            <a:pPr marL="742950" lvl="2" indent="-342900">
              <a:buSzPct val="60000"/>
              <a:defRPr/>
            </a:pPr>
            <a:r>
              <a:rPr lang="en-US" sz="2800" dirty="0" smtClean="0"/>
              <a:t>Frequencies</a:t>
            </a:r>
          </a:p>
          <a:p>
            <a:pPr marL="742950" lvl="2" indent="-342900">
              <a:buSzPct val="60000"/>
              <a:defRPr/>
            </a:pPr>
            <a:endParaRPr lang="en-US" sz="2800" dirty="0" smtClean="0"/>
          </a:p>
          <a:p>
            <a:pPr>
              <a:defRPr/>
            </a:pPr>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152400" y="2057400"/>
            <a:ext cx="2286000" cy="366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4000" dirty="0" smtClean="0"/>
              <a:t>Prior Work</a:t>
            </a:r>
            <a:endParaRPr lang="en-US" sz="4000" dirty="0"/>
          </a:p>
        </p:txBody>
      </p:sp>
      <p:sp>
        <p:nvSpPr>
          <p:cNvPr id="3" name="Content Placeholder 2"/>
          <p:cNvSpPr>
            <a:spLocks noGrp="1"/>
          </p:cNvSpPr>
          <p:nvPr>
            <p:ph idx="1"/>
          </p:nvPr>
        </p:nvSpPr>
        <p:spPr>
          <a:xfrm>
            <a:off x="762000" y="1143000"/>
            <a:ext cx="8269288" cy="4989513"/>
          </a:xfrm>
        </p:spPr>
        <p:txBody>
          <a:bodyPr>
            <a:normAutofit fontScale="92500" lnSpcReduction="20000"/>
          </a:bodyPr>
          <a:lstStyle/>
          <a:p>
            <a:pPr marL="342900" lvl="1" indent="-342900">
              <a:buFont typeface="Arial" pitchFamily="34" charset="0"/>
              <a:buChar char="•"/>
              <a:defRPr/>
            </a:pPr>
            <a:r>
              <a:rPr lang="en-US" sz="2600" b="1" dirty="0" smtClean="0"/>
              <a:t>Eriksson et </a:t>
            </a:r>
            <a:r>
              <a:rPr lang="en-US" sz="2600" b="1" dirty="0" smtClean="0"/>
              <a:t>al </a:t>
            </a:r>
            <a:r>
              <a:rPr lang="en-US" sz="2600" b="1" dirty="0" smtClean="0"/>
              <a:t>2008</a:t>
            </a:r>
            <a:endParaRPr lang="en-US" sz="2600" b="1" dirty="0" smtClean="0"/>
          </a:p>
          <a:p>
            <a:pPr lvl="1">
              <a:defRPr/>
            </a:pPr>
            <a:r>
              <a:rPr lang="en-US" sz="2600" dirty="0" smtClean="0"/>
              <a:t>m</a:t>
            </a:r>
            <a:r>
              <a:rPr lang="en-US" sz="2600" dirty="0" smtClean="0"/>
              <a:t>aximum parsimony using Dilworth’s theorem, clustering, EM</a:t>
            </a:r>
            <a:endParaRPr lang="en-US" sz="2600" dirty="0" smtClean="0"/>
          </a:p>
          <a:p>
            <a:pPr marL="342900" lvl="1" indent="-342900">
              <a:buFont typeface="Arial" pitchFamily="34" charset="0"/>
              <a:buChar char="•"/>
              <a:defRPr/>
            </a:pPr>
            <a:r>
              <a:rPr lang="en-US" sz="2600" b="1" dirty="0" err="1" smtClean="0"/>
              <a:t>Westbrooks</a:t>
            </a:r>
            <a:r>
              <a:rPr lang="en-US" sz="2600" b="1" dirty="0" smtClean="0"/>
              <a:t> et al. 2008</a:t>
            </a:r>
            <a:endParaRPr lang="en-US" sz="2600" b="1" dirty="0" smtClean="0"/>
          </a:p>
          <a:p>
            <a:pPr lvl="1">
              <a:defRPr/>
            </a:pPr>
            <a:r>
              <a:rPr lang="en-US" sz="2600" dirty="0" smtClean="0"/>
              <a:t>m</a:t>
            </a:r>
            <a:r>
              <a:rPr lang="en-US" sz="2600" dirty="0" smtClean="0"/>
              <a:t>in-cost network flow</a:t>
            </a:r>
            <a:endParaRPr lang="en-US" sz="2600" b="1" dirty="0" smtClean="0"/>
          </a:p>
          <a:p>
            <a:pPr marL="342900" lvl="1" indent="-342900">
              <a:buFont typeface="Arial" pitchFamily="34" charset="0"/>
              <a:buChar char="•"/>
              <a:defRPr/>
            </a:pPr>
            <a:r>
              <a:rPr lang="en-US" sz="2600" b="1" dirty="0" err="1" smtClean="0"/>
              <a:t>Zagordi</a:t>
            </a:r>
            <a:r>
              <a:rPr lang="en-US" sz="2600" b="1" dirty="0" smtClean="0"/>
              <a:t> </a:t>
            </a:r>
            <a:r>
              <a:rPr lang="en-US" sz="2600" b="1" dirty="0" smtClean="0"/>
              <a:t>et al </a:t>
            </a:r>
            <a:r>
              <a:rPr lang="en-US" sz="2600" b="1" dirty="0" smtClean="0"/>
              <a:t>2010-11 (</a:t>
            </a:r>
            <a:r>
              <a:rPr lang="en-US" sz="2600" b="1" dirty="0" err="1" smtClean="0"/>
              <a:t>ShoRAH</a:t>
            </a:r>
            <a:r>
              <a:rPr lang="en-US" sz="2600" b="1" dirty="0" smtClean="0"/>
              <a:t>)</a:t>
            </a:r>
            <a:endParaRPr lang="en-US" sz="2600" b="1" dirty="0" smtClean="0"/>
          </a:p>
          <a:p>
            <a:pPr lvl="1">
              <a:defRPr/>
            </a:pPr>
            <a:r>
              <a:rPr lang="en-US" sz="2600" dirty="0" smtClean="0"/>
              <a:t>probabilistic clustering based on a </a:t>
            </a:r>
            <a:r>
              <a:rPr lang="en-US" sz="2600" dirty="0" err="1" smtClean="0"/>
              <a:t>Dirichlet</a:t>
            </a:r>
            <a:r>
              <a:rPr lang="en-US" sz="2600" dirty="0" smtClean="0"/>
              <a:t> process mixture</a:t>
            </a:r>
          </a:p>
          <a:p>
            <a:pPr marL="342900" lvl="1" indent="-342900">
              <a:buFont typeface="Arial" pitchFamily="34" charset="0"/>
              <a:buChar char="•"/>
              <a:defRPr/>
            </a:pPr>
            <a:r>
              <a:rPr lang="en-US" sz="2600" b="1" dirty="0" err="1" smtClean="0"/>
              <a:t>Prosperi</a:t>
            </a:r>
            <a:r>
              <a:rPr lang="en-US" sz="2600" b="1" dirty="0" smtClean="0"/>
              <a:t> </a:t>
            </a:r>
            <a:r>
              <a:rPr lang="en-US" sz="2600" b="1" dirty="0" smtClean="0"/>
              <a:t>et al </a:t>
            </a:r>
            <a:r>
              <a:rPr lang="en-US" sz="2600" b="1" dirty="0" smtClean="0"/>
              <a:t>2011 (</a:t>
            </a:r>
            <a:r>
              <a:rPr lang="en-US" sz="2600" b="1" dirty="0" err="1" smtClean="0"/>
              <a:t>amplicon</a:t>
            </a:r>
            <a:r>
              <a:rPr lang="en-US" sz="2600" b="1" dirty="0" smtClean="0"/>
              <a:t> based)</a:t>
            </a:r>
            <a:endParaRPr lang="en-US" sz="2600" b="1" dirty="0" smtClean="0"/>
          </a:p>
          <a:p>
            <a:pPr lvl="1">
              <a:defRPr/>
            </a:pPr>
            <a:r>
              <a:rPr lang="en-US" sz="2600" dirty="0" smtClean="0"/>
              <a:t>based on measure </a:t>
            </a:r>
            <a:r>
              <a:rPr lang="en-US" sz="2600" dirty="0" smtClean="0"/>
              <a:t>of population diversity</a:t>
            </a:r>
          </a:p>
          <a:p>
            <a:pPr marL="342900" lvl="1" indent="-342900">
              <a:buFont typeface="Arial" pitchFamily="34" charset="0"/>
              <a:buChar char="•"/>
              <a:defRPr/>
            </a:pPr>
            <a:r>
              <a:rPr lang="en-US" sz="2600" b="1" dirty="0" smtClean="0"/>
              <a:t>Huang </a:t>
            </a:r>
            <a:r>
              <a:rPr lang="en-US" sz="2600" b="1" dirty="0" smtClean="0"/>
              <a:t>et al </a:t>
            </a:r>
            <a:r>
              <a:rPr lang="en-US" sz="2600" b="1" dirty="0" smtClean="0"/>
              <a:t>2011 (</a:t>
            </a:r>
            <a:r>
              <a:rPr lang="en-US" sz="2600" b="1" dirty="0" err="1" smtClean="0"/>
              <a:t>QColors</a:t>
            </a:r>
            <a:r>
              <a:rPr lang="en-US" sz="2600" b="1" dirty="0" smtClean="0"/>
              <a:t>)</a:t>
            </a:r>
            <a:endParaRPr lang="en-US" sz="2600" b="1" dirty="0" smtClean="0"/>
          </a:p>
          <a:p>
            <a:pPr lvl="1">
              <a:defRPr/>
            </a:pPr>
            <a:r>
              <a:rPr lang="en-US" sz="2600" dirty="0" smtClean="0"/>
              <a:t>Parsimonious </a:t>
            </a:r>
            <a:r>
              <a:rPr lang="en-US" sz="2600" dirty="0" smtClean="0"/>
              <a:t>reconstruction of </a:t>
            </a:r>
            <a:r>
              <a:rPr lang="en-US" sz="2600" dirty="0" err="1" smtClean="0"/>
              <a:t>quasispecies</a:t>
            </a:r>
            <a:r>
              <a:rPr lang="en-US" sz="2600" dirty="0" smtClean="0"/>
              <a:t> subsequences using constraint programming </a:t>
            </a:r>
            <a:r>
              <a:rPr lang="en-US" sz="2600" dirty="0" smtClean="0"/>
              <a:t>within </a:t>
            </a:r>
            <a:r>
              <a:rPr lang="en-US" sz="2600" dirty="0" smtClean="0"/>
              <a:t>regions </a:t>
            </a:r>
            <a:r>
              <a:rPr lang="en-US" sz="2600" dirty="0" smtClean="0"/>
              <a:t>with sufficient </a:t>
            </a:r>
            <a:r>
              <a:rPr lang="en-US" sz="2600" dirty="0" smtClean="0"/>
              <a:t>variability</a:t>
            </a:r>
            <a:endParaRPr lang="en-US" sz="26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458200" cy="5410200"/>
          </a:xfrm>
        </p:spPr>
        <p:txBody>
          <a:bodyPr>
            <a:normAutofit/>
          </a:bodyPr>
          <a:lstStyle/>
          <a:p>
            <a:r>
              <a:rPr lang="en-US" dirty="0" smtClean="0"/>
              <a:t>Background</a:t>
            </a:r>
            <a:endParaRPr lang="en-US" dirty="0" smtClean="0"/>
          </a:p>
          <a:p>
            <a:r>
              <a:rPr lang="en-US" b="1" dirty="0" err="1" smtClean="0">
                <a:solidFill>
                  <a:srgbClr val="FF0000"/>
                </a:solidFill>
              </a:rPr>
              <a:t>Quasispecies</a:t>
            </a:r>
            <a:r>
              <a:rPr lang="en-US" b="1" dirty="0" smtClean="0">
                <a:solidFill>
                  <a:srgbClr val="FF0000"/>
                </a:solidFill>
              </a:rPr>
              <a:t> spectrum reconstruction from shotgun NGS reads</a:t>
            </a:r>
          </a:p>
          <a:p>
            <a:r>
              <a:rPr lang="en-US" dirty="0" err="1" smtClean="0"/>
              <a:t>Quasispecies</a:t>
            </a:r>
            <a:r>
              <a:rPr lang="en-US" dirty="0" smtClean="0"/>
              <a:t> spectrum reconstruction from </a:t>
            </a:r>
            <a:r>
              <a:rPr lang="en-US" dirty="0" err="1" smtClean="0"/>
              <a:t>amplicon</a:t>
            </a:r>
            <a:r>
              <a:rPr lang="en-US" dirty="0" smtClean="0"/>
              <a:t> </a:t>
            </a:r>
            <a:r>
              <a:rPr lang="en-US" dirty="0" smtClean="0"/>
              <a:t>NGS reads</a:t>
            </a:r>
          </a:p>
          <a:p>
            <a:r>
              <a:rPr lang="en-US" dirty="0" err="1" smtClean="0"/>
              <a:t>Quasispecies</a:t>
            </a:r>
            <a:r>
              <a:rPr lang="en-US" dirty="0" smtClean="0"/>
              <a:t> spectrum reconstruction for IBV</a:t>
            </a:r>
            <a:endParaRPr lang="en-US" dirty="0" smtClean="0"/>
          </a:p>
          <a:p>
            <a:r>
              <a:rPr lang="en-US" dirty="0" smtClean="0"/>
              <a:t>Ongoing and future work</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28600" y="1371600"/>
            <a:ext cx="8726488" cy="3581401"/>
          </a:xfrm>
        </p:spPr>
        <p:txBody>
          <a:bodyPr>
            <a:normAutofit fontScale="92500"/>
          </a:bodyPr>
          <a:lstStyle/>
          <a:p>
            <a:pPr>
              <a:lnSpc>
                <a:spcPct val="134000"/>
              </a:lnSpc>
              <a:spcBef>
                <a:spcPct val="0"/>
              </a:spcBef>
            </a:pPr>
            <a:r>
              <a:rPr lang="en-US" sz="2800" dirty="0" smtClean="0"/>
              <a:t>Key </a:t>
            </a:r>
            <a:r>
              <a:rPr lang="en-US" sz="2800" dirty="0" smtClean="0"/>
              <a:t>features</a:t>
            </a:r>
          </a:p>
          <a:p>
            <a:pPr lvl="1">
              <a:lnSpc>
                <a:spcPct val="134000"/>
              </a:lnSpc>
              <a:spcBef>
                <a:spcPct val="0"/>
              </a:spcBef>
            </a:pPr>
            <a:r>
              <a:rPr lang="en-US" sz="2400" dirty="0" smtClean="0"/>
              <a:t>Error correction both pre-alignment (based on k-</a:t>
            </a:r>
            <a:r>
              <a:rPr lang="en-US" sz="2400" dirty="0" err="1" smtClean="0"/>
              <a:t>mers</a:t>
            </a:r>
            <a:r>
              <a:rPr lang="en-US" sz="2400" dirty="0" smtClean="0"/>
              <a:t>) and </a:t>
            </a:r>
            <a:r>
              <a:rPr lang="en-US" sz="2400" dirty="0" smtClean="0"/>
              <a:t>post-alignment</a:t>
            </a:r>
            <a:endParaRPr lang="en-US" sz="2400" dirty="0" smtClean="0"/>
          </a:p>
          <a:p>
            <a:pPr lvl="1">
              <a:lnSpc>
                <a:spcPct val="134000"/>
              </a:lnSpc>
              <a:spcBef>
                <a:spcPct val="0"/>
              </a:spcBef>
            </a:pPr>
            <a:r>
              <a:rPr lang="en-US" sz="2400" dirty="0" err="1" smtClean="0"/>
              <a:t>Quasispecies</a:t>
            </a:r>
            <a:r>
              <a:rPr lang="en-US" sz="2400" dirty="0" smtClean="0"/>
              <a:t> assembly based on maximum-bandwidth paths in weighted read graphs </a:t>
            </a:r>
          </a:p>
          <a:p>
            <a:pPr lvl="1">
              <a:lnSpc>
                <a:spcPct val="134000"/>
              </a:lnSpc>
              <a:spcBef>
                <a:spcPct val="0"/>
              </a:spcBef>
            </a:pPr>
            <a:r>
              <a:rPr lang="en-US" sz="2400" dirty="0" smtClean="0"/>
              <a:t>Frequency estimation via EM on all reads</a:t>
            </a:r>
          </a:p>
          <a:p>
            <a:pPr lvl="1">
              <a:lnSpc>
                <a:spcPct val="134000"/>
              </a:lnSpc>
              <a:spcBef>
                <a:spcPct val="0"/>
              </a:spcBef>
            </a:pPr>
            <a:r>
              <a:rPr lang="en-US" sz="2400" dirty="0" smtClean="0"/>
              <a:t>Freely available at </a:t>
            </a:r>
            <a:r>
              <a:rPr lang="en-US" sz="2400" dirty="0" smtClean="0">
                <a:hlinkClick r:id="rId2"/>
              </a:rPr>
              <a:t>http://alla.cs.gsu.edu/software/VISPA/vispa.html</a:t>
            </a:r>
            <a:endParaRPr lang="en-US" sz="2400" dirty="0" smtClean="0"/>
          </a:p>
          <a:p>
            <a:pPr>
              <a:spcBef>
                <a:spcPct val="0"/>
              </a:spcBef>
              <a:buClr>
                <a:srgbClr val="FE8637"/>
              </a:buClr>
            </a:pPr>
            <a:endParaRPr lang="en-US" sz="2800" dirty="0" smtClean="0"/>
          </a:p>
        </p:txBody>
      </p:sp>
      <p:sp>
        <p:nvSpPr>
          <p:cNvPr id="5" name="Title 17"/>
          <p:cNvSpPr>
            <a:spLocks noGrp="1"/>
          </p:cNvSpPr>
          <p:nvPr>
            <p:ph type="title"/>
          </p:nvPr>
        </p:nvSpPr>
        <p:spPr/>
        <p:txBody>
          <a:bodyPr/>
          <a:lstStyle/>
          <a:p>
            <a:r>
              <a:rPr lang="en-US" dirty="0" err="1" smtClean="0"/>
              <a:t>ViSpA</a:t>
            </a:r>
            <a:r>
              <a:rPr lang="en-US" dirty="0" smtClean="0"/>
              <a:t>: Viral Spectrum Assembler</a:t>
            </a:r>
            <a:endParaRPr lang="en-US" dirty="0"/>
          </a:p>
        </p:txBody>
      </p:sp>
      <p:pic>
        <p:nvPicPr>
          <p:cNvPr id="714754" name="Picture 2"/>
          <p:cNvPicPr>
            <a:picLocks noChangeAspect="1" noChangeArrowheads="1"/>
          </p:cNvPicPr>
          <p:nvPr/>
        </p:nvPicPr>
        <p:blipFill>
          <a:blip r:embed="rId3" cstate="print"/>
          <a:srcRect/>
          <a:stretch>
            <a:fillRect/>
          </a:stretch>
        </p:blipFill>
        <p:spPr bwMode="auto">
          <a:xfrm>
            <a:off x="1828800" y="5105400"/>
            <a:ext cx="5638800" cy="16190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2820665" y="2286000"/>
            <a:ext cx="1607344" cy="1143000"/>
          </a:xfrm>
          <a:prstGeom prst="rect">
            <a:avLst/>
          </a:prstGeom>
          <a:solidFill>
            <a:schemeClr val="accent6">
              <a:lumMod val="20000"/>
              <a:lumOff val="80000"/>
            </a:schemeClr>
          </a:solidFill>
          <a:ln w="9525">
            <a:solidFill>
              <a:srgbClr val="808080"/>
            </a:solidFill>
            <a:miter lim="800000"/>
            <a:headEnd/>
            <a:tailEnd/>
          </a:ln>
          <a:effectLst/>
        </p:spPr>
        <p:txBody>
          <a:bodyPr wrap="none" lIns="91435" tIns="45718" rIns="91435" bIns="45718" anchor="ctr"/>
          <a:lstStyle/>
          <a:p>
            <a:pPr>
              <a:defRPr/>
            </a:pPr>
            <a:r>
              <a:rPr lang="en-US" sz="1400" b="1" dirty="0" smtClean="0"/>
              <a:t>Read </a:t>
            </a:r>
          </a:p>
          <a:p>
            <a:pPr>
              <a:defRPr/>
            </a:pPr>
            <a:r>
              <a:rPr lang="en-US" sz="1400" b="1" dirty="0" smtClean="0"/>
              <a:t>Error </a:t>
            </a:r>
            <a:r>
              <a:rPr lang="en-US" sz="1400" b="1" dirty="0"/>
              <a:t>Correction</a:t>
            </a:r>
          </a:p>
        </p:txBody>
      </p:sp>
      <p:sp>
        <p:nvSpPr>
          <p:cNvPr id="51205" name="Rectangle 5"/>
          <p:cNvSpPr>
            <a:spLocks noChangeArrowheads="1"/>
          </p:cNvSpPr>
          <p:nvPr/>
        </p:nvSpPr>
        <p:spPr bwMode="auto">
          <a:xfrm>
            <a:off x="4884539" y="2286000"/>
            <a:ext cx="1218902" cy="1143000"/>
          </a:xfrm>
          <a:prstGeom prst="rect">
            <a:avLst/>
          </a:prstGeom>
          <a:solidFill>
            <a:schemeClr val="accent6">
              <a:lumMod val="20000"/>
              <a:lumOff val="80000"/>
            </a:schemeClr>
          </a:solidFill>
          <a:ln w="9525">
            <a:solidFill>
              <a:srgbClr val="808080"/>
            </a:solidFill>
            <a:miter lim="800000"/>
            <a:headEnd/>
            <a:tailEnd/>
          </a:ln>
          <a:effectLst/>
        </p:spPr>
        <p:txBody>
          <a:bodyPr lIns="91435" tIns="45718" rIns="91435" bIns="45718" anchor="ctr"/>
          <a:lstStyle/>
          <a:p>
            <a:pPr>
              <a:defRPr/>
            </a:pPr>
            <a:r>
              <a:rPr lang="en-US" sz="1400" b="1" dirty="0"/>
              <a:t>Read Alignment</a:t>
            </a:r>
          </a:p>
        </p:txBody>
      </p:sp>
      <p:sp>
        <p:nvSpPr>
          <p:cNvPr id="51206" name="Rectangle 6"/>
          <p:cNvSpPr>
            <a:spLocks noChangeArrowheads="1"/>
          </p:cNvSpPr>
          <p:nvPr/>
        </p:nvSpPr>
        <p:spPr bwMode="auto">
          <a:xfrm>
            <a:off x="6561088" y="2286000"/>
            <a:ext cx="1600646" cy="1143000"/>
          </a:xfrm>
          <a:prstGeom prst="rect">
            <a:avLst/>
          </a:prstGeom>
          <a:solidFill>
            <a:schemeClr val="accent6">
              <a:lumMod val="20000"/>
              <a:lumOff val="80000"/>
            </a:schemeClr>
          </a:solidFill>
          <a:ln w="9525">
            <a:solidFill>
              <a:srgbClr val="808080"/>
            </a:solidFill>
            <a:miter lim="800000"/>
            <a:headEnd/>
            <a:tailEnd/>
          </a:ln>
          <a:effectLst/>
        </p:spPr>
        <p:txBody>
          <a:bodyPr lIns="91435" tIns="45718" rIns="91435" bIns="45718" anchor="ctr"/>
          <a:lstStyle/>
          <a:p>
            <a:pPr>
              <a:defRPr/>
            </a:pPr>
            <a:r>
              <a:rPr lang="en-US" sz="1400" b="1" dirty="0"/>
              <a:t>Preprocessing of Aligned Reads</a:t>
            </a:r>
          </a:p>
        </p:txBody>
      </p:sp>
      <p:sp>
        <p:nvSpPr>
          <p:cNvPr id="51207" name="Rectangle 7"/>
          <p:cNvSpPr>
            <a:spLocks noChangeArrowheads="1"/>
          </p:cNvSpPr>
          <p:nvPr/>
        </p:nvSpPr>
        <p:spPr bwMode="auto">
          <a:xfrm>
            <a:off x="6714010" y="4038451"/>
            <a:ext cx="1447725" cy="1143000"/>
          </a:xfrm>
          <a:prstGeom prst="rect">
            <a:avLst/>
          </a:prstGeom>
          <a:solidFill>
            <a:schemeClr val="accent6">
              <a:lumMod val="20000"/>
              <a:lumOff val="80000"/>
            </a:schemeClr>
          </a:solidFill>
          <a:ln w="9525">
            <a:solidFill>
              <a:srgbClr val="808080"/>
            </a:solidFill>
            <a:miter lim="800000"/>
            <a:headEnd/>
            <a:tailEnd/>
          </a:ln>
          <a:effectLst/>
        </p:spPr>
        <p:txBody>
          <a:bodyPr lIns="91435" tIns="45718" rIns="91435" bIns="45718" anchor="ctr"/>
          <a:lstStyle/>
          <a:p>
            <a:pPr>
              <a:defRPr/>
            </a:pPr>
            <a:r>
              <a:rPr lang="en-US" sz="1400" b="1" dirty="0"/>
              <a:t>Read Graph Construction</a:t>
            </a:r>
          </a:p>
        </p:txBody>
      </p:sp>
      <p:sp>
        <p:nvSpPr>
          <p:cNvPr id="51208" name="Rectangle 8"/>
          <p:cNvSpPr>
            <a:spLocks noChangeArrowheads="1"/>
          </p:cNvSpPr>
          <p:nvPr/>
        </p:nvSpPr>
        <p:spPr bwMode="auto">
          <a:xfrm>
            <a:off x="4755059" y="4054078"/>
            <a:ext cx="1523628" cy="1143000"/>
          </a:xfrm>
          <a:prstGeom prst="rect">
            <a:avLst/>
          </a:prstGeom>
          <a:solidFill>
            <a:schemeClr val="accent6">
              <a:lumMod val="20000"/>
              <a:lumOff val="80000"/>
            </a:schemeClr>
          </a:solidFill>
          <a:ln w="9525">
            <a:solidFill>
              <a:srgbClr val="808080"/>
            </a:solidFill>
            <a:miter lim="800000"/>
            <a:headEnd/>
            <a:tailEnd/>
          </a:ln>
          <a:effectLst/>
        </p:spPr>
        <p:txBody>
          <a:bodyPr wrap="none" lIns="91435" tIns="45718" rIns="91435" bIns="45718" anchor="ctr"/>
          <a:lstStyle/>
          <a:p>
            <a:pPr>
              <a:defRPr/>
            </a:pPr>
            <a:r>
              <a:rPr lang="en-US" sz="1400" b="1" dirty="0" err="1"/>
              <a:t>Contig</a:t>
            </a:r>
            <a:r>
              <a:rPr lang="en-US" sz="1400" b="1" dirty="0"/>
              <a:t> Assembly</a:t>
            </a:r>
          </a:p>
        </p:txBody>
      </p:sp>
      <p:sp>
        <p:nvSpPr>
          <p:cNvPr id="51209" name="Rectangle 9"/>
          <p:cNvSpPr>
            <a:spLocks noChangeArrowheads="1"/>
          </p:cNvSpPr>
          <p:nvPr/>
        </p:nvSpPr>
        <p:spPr bwMode="auto">
          <a:xfrm>
            <a:off x="2827363" y="4038451"/>
            <a:ext cx="1447725" cy="1143000"/>
          </a:xfrm>
          <a:prstGeom prst="rect">
            <a:avLst/>
          </a:prstGeom>
          <a:solidFill>
            <a:schemeClr val="accent6">
              <a:lumMod val="20000"/>
              <a:lumOff val="80000"/>
            </a:schemeClr>
          </a:solidFill>
          <a:ln w="9525">
            <a:solidFill>
              <a:srgbClr val="808080"/>
            </a:solidFill>
            <a:miter lim="800000"/>
            <a:headEnd/>
            <a:tailEnd/>
          </a:ln>
          <a:effectLst/>
        </p:spPr>
        <p:txBody>
          <a:bodyPr lIns="91435" tIns="45718" rIns="91435" bIns="45718" anchor="ctr"/>
          <a:lstStyle/>
          <a:p>
            <a:pPr>
              <a:defRPr/>
            </a:pPr>
            <a:r>
              <a:rPr lang="en-US" sz="1400" b="1" dirty="0"/>
              <a:t>Frequency Estimation</a:t>
            </a:r>
          </a:p>
        </p:txBody>
      </p:sp>
      <p:sp>
        <p:nvSpPr>
          <p:cNvPr id="51211" name="Text Box 11"/>
          <p:cNvSpPr txBox="1">
            <a:spLocks noChangeArrowheads="1"/>
          </p:cNvSpPr>
          <p:nvPr/>
        </p:nvSpPr>
        <p:spPr bwMode="auto">
          <a:xfrm>
            <a:off x="497595" y="2740298"/>
            <a:ext cx="1798687" cy="308737"/>
          </a:xfrm>
          <a:prstGeom prst="rect">
            <a:avLst/>
          </a:prstGeom>
          <a:solidFill>
            <a:schemeClr val="accent3">
              <a:lumMod val="40000"/>
              <a:lumOff val="60000"/>
            </a:schemeClr>
          </a:solidFill>
          <a:ln w="9525">
            <a:solidFill>
              <a:srgbClr val="808080"/>
            </a:solidFill>
            <a:prstDash val="sysDot"/>
            <a:miter lim="800000"/>
            <a:headEnd/>
            <a:tailEnd/>
          </a:ln>
          <a:effectLst/>
        </p:spPr>
        <p:txBody>
          <a:bodyPr wrap="none" lIns="91435" tIns="45718" rIns="91435" bIns="45718">
            <a:spAutoFit/>
          </a:bodyPr>
          <a:lstStyle/>
          <a:p>
            <a:pPr>
              <a:defRPr/>
            </a:pPr>
            <a:r>
              <a:rPr lang="en-US" sz="1400" b="1" dirty="0"/>
              <a:t>Shotgun 454 reads</a:t>
            </a:r>
          </a:p>
        </p:txBody>
      </p:sp>
      <p:sp>
        <p:nvSpPr>
          <p:cNvPr id="28682" name="AutoShape 12"/>
          <p:cNvSpPr>
            <a:spLocks noChangeArrowheads="1"/>
          </p:cNvSpPr>
          <p:nvPr/>
        </p:nvSpPr>
        <p:spPr bwMode="auto">
          <a:xfrm>
            <a:off x="4503912" y="2743647"/>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8683" name="AutoShape 13"/>
          <p:cNvSpPr>
            <a:spLocks noChangeArrowheads="1"/>
          </p:cNvSpPr>
          <p:nvPr/>
        </p:nvSpPr>
        <p:spPr bwMode="auto">
          <a:xfrm>
            <a:off x="6180461" y="2743647"/>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8684" name="AutoShape 14"/>
          <p:cNvSpPr>
            <a:spLocks noChangeArrowheads="1"/>
          </p:cNvSpPr>
          <p:nvPr/>
        </p:nvSpPr>
        <p:spPr bwMode="auto">
          <a:xfrm rot="5400000">
            <a:off x="7209048" y="3543412"/>
            <a:ext cx="304726" cy="381744"/>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8685" name="AutoShape 15"/>
          <p:cNvSpPr>
            <a:spLocks noChangeArrowheads="1"/>
          </p:cNvSpPr>
          <p:nvPr/>
        </p:nvSpPr>
        <p:spPr bwMode="auto">
          <a:xfrm flipH="1">
            <a:off x="6332265" y="4420195"/>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8686" name="AutoShape 16"/>
          <p:cNvSpPr>
            <a:spLocks noChangeArrowheads="1"/>
          </p:cNvSpPr>
          <p:nvPr/>
        </p:nvSpPr>
        <p:spPr bwMode="auto">
          <a:xfrm flipH="1">
            <a:off x="4350990" y="4420195"/>
            <a:ext cx="304726"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8687" name="AutoShape 18"/>
          <p:cNvSpPr>
            <a:spLocks noChangeArrowheads="1"/>
          </p:cNvSpPr>
          <p:nvPr/>
        </p:nvSpPr>
        <p:spPr bwMode="auto">
          <a:xfrm>
            <a:off x="2369717" y="2731368"/>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28688" name="AutoShape 19"/>
          <p:cNvSpPr>
            <a:spLocks noChangeArrowheads="1"/>
          </p:cNvSpPr>
          <p:nvPr/>
        </p:nvSpPr>
        <p:spPr bwMode="auto">
          <a:xfrm flipH="1">
            <a:off x="2369717" y="4420195"/>
            <a:ext cx="304725" cy="380628"/>
          </a:xfrm>
          <a:prstGeom prst="rightArrow">
            <a:avLst>
              <a:gd name="adj1" fmla="val 50000"/>
              <a:gd name="adj2" fmla="val 25000"/>
            </a:avLst>
          </a:prstGeom>
          <a:solidFill>
            <a:schemeClr val="accent6">
              <a:lumMod val="40000"/>
              <a:lumOff val="60000"/>
            </a:schemeClr>
          </a:solidFill>
          <a:ln w="9525">
            <a:solidFill>
              <a:schemeClr val="tx1"/>
            </a:solidFill>
            <a:miter lim="800000"/>
            <a:headEnd/>
            <a:tailEnd/>
          </a:ln>
        </p:spPr>
        <p:txBody>
          <a:bodyPr wrap="none" lIns="91435" tIns="45718" rIns="91435" bIns="45718" anchor="ctr"/>
          <a:lstStyle/>
          <a:p>
            <a:endParaRPr lang="en-US" sz="2800" b="1" dirty="0"/>
          </a:p>
        </p:txBody>
      </p:sp>
      <p:sp>
        <p:nvSpPr>
          <p:cNvPr id="51220" name="Text Box 20"/>
          <p:cNvSpPr txBox="1">
            <a:spLocks noChangeArrowheads="1"/>
          </p:cNvSpPr>
          <p:nvPr/>
        </p:nvSpPr>
        <p:spPr bwMode="auto">
          <a:xfrm>
            <a:off x="639589" y="4237137"/>
            <a:ext cx="1646411" cy="738660"/>
          </a:xfrm>
          <a:prstGeom prst="rect">
            <a:avLst/>
          </a:prstGeom>
          <a:solidFill>
            <a:schemeClr val="accent3">
              <a:lumMod val="40000"/>
              <a:lumOff val="60000"/>
            </a:schemeClr>
          </a:solidFill>
          <a:ln w="9525">
            <a:solidFill>
              <a:srgbClr val="808080"/>
            </a:solidFill>
            <a:prstDash val="sysDot"/>
            <a:miter lim="800000"/>
            <a:headEnd/>
            <a:tailEnd/>
          </a:ln>
          <a:effectLst/>
        </p:spPr>
        <p:txBody>
          <a:bodyPr lIns="91435" tIns="45718" rIns="91435" bIns="45718">
            <a:spAutoFit/>
          </a:bodyPr>
          <a:lstStyle/>
          <a:p>
            <a:pPr>
              <a:defRPr/>
            </a:pPr>
            <a:r>
              <a:rPr lang="en-US" sz="1400" b="1" dirty="0" err="1"/>
              <a:t>Quasispecies</a:t>
            </a:r>
            <a:r>
              <a:rPr lang="en-US" sz="1400" b="1" dirty="0"/>
              <a:t> sequences w/ frequencies</a:t>
            </a:r>
          </a:p>
        </p:txBody>
      </p:sp>
      <p:sp>
        <p:nvSpPr>
          <p:cNvPr id="18" name="Title 17"/>
          <p:cNvSpPr>
            <a:spLocks noGrp="1"/>
          </p:cNvSpPr>
          <p:nvPr>
            <p:ph type="title"/>
          </p:nvPr>
        </p:nvSpPr>
        <p:spPr/>
        <p:txBody>
          <a:bodyPr/>
          <a:lstStyle/>
          <a:p>
            <a:r>
              <a:rPr lang="en-US" dirty="0" err="1" smtClean="0"/>
              <a:t>ViSpA</a:t>
            </a:r>
            <a:r>
              <a:rPr lang="en-US" dirty="0" smtClean="0"/>
              <a:t> Flow</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136178" y="1600199"/>
            <a:ext cx="4893469" cy="4845919"/>
          </a:xfrm>
        </p:spPr>
        <p:txBody>
          <a:bodyPr>
            <a:normAutofit lnSpcReduction="10000"/>
          </a:bodyPr>
          <a:lstStyle/>
          <a:p>
            <a:pPr marL="457177" indent="-457177">
              <a:buFont typeface="+mj-lt"/>
              <a:buAutoNum type="arabicPeriod"/>
              <a:defRPr/>
            </a:pPr>
            <a:r>
              <a:rPr lang="en-US" sz="2400" dirty="0" smtClean="0"/>
              <a:t>Calculate k-</a:t>
            </a:r>
            <a:r>
              <a:rPr lang="en-US" sz="2400" dirty="0" err="1" smtClean="0"/>
              <a:t>mers</a:t>
            </a:r>
            <a:r>
              <a:rPr lang="en-US" sz="2400" dirty="0" smtClean="0"/>
              <a:t>  and their frequencies (k-counts)</a:t>
            </a:r>
          </a:p>
          <a:p>
            <a:pPr marL="457177" indent="-457177">
              <a:buFont typeface="+mj-lt"/>
              <a:buAutoNum type="arabicPeriod"/>
              <a:defRPr/>
            </a:pPr>
            <a:r>
              <a:rPr lang="en-US" sz="2400" dirty="0" smtClean="0"/>
              <a:t>Assume that </a:t>
            </a:r>
            <a:r>
              <a:rPr lang="en-US" sz="2400" dirty="0" err="1" smtClean="0"/>
              <a:t>kmers</a:t>
            </a:r>
            <a:r>
              <a:rPr lang="en-US" sz="2400" dirty="0" smtClean="0"/>
              <a:t>  with high k-counts (“solid” k-</a:t>
            </a:r>
            <a:r>
              <a:rPr lang="en-US" sz="2400" dirty="0" err="1" smtClean="0"/>
              <a:t>mers</a:t>
            </a:r>
            <a:r>
              <a:rPr lang="en-US" sz="2400" dirty="0" smtClean="0"/>
              <a:t>) are correct, while k-</a:t>
            </a:r>
            <a:r>
              <a:rPr lang="en-US" sz="2400" dirty="0" err="1" smtClean="0"/>
              <a:t>mers</a:t>
            </a:r>
            <a:r>
              <a:rPr lang="en-US" sz="2400" dirty="0" smtClean="0"/>
              <a:t> with low k-counts (“weak” k-</a:t>
            </a:r>
            <a:r>
              <a:rPr lang="en-US" sz="2400" dirty="0" err="1" smtClean="0"/>
              <a:t>mers</a:t>
            </a:r>
            <a:r>
              <a:rPr lang="en-US" sz="2400" dirty="0" smtClean="0"/>
              <a:t>) contain errors</a:t>
            </a:r>
          </a:p>
          <a:p>
            <a:pPr marL="457177" indent="-457177">
              <a:buFont typeface="+mj-lt"/>
              <a:buAutoNum type="arabicPeriod"/>
              <a:defRPr/>
            </a:pPr>
            <a:r>
              <a:rPr lang="en-US" sz="2400" dirty="0" smtClean="0"/>
              <a:t>Determine the threshold k-count (error threshold), which distinguishes solid </a:t>
            </a:r>
            <a:r>
              <a:rPr lang="en-US" sz="2400" dirty="0" err="1" smtClean="0"/>
              <a:t>kmers</a:t>
            </a:r>
            <a:r>
              <a:rPr lang="en-US" sz="2400" dirty="0" smtClean="0"/>
              <a:t> from weak k-</a:t>
            </a:r>
            <a:r>
              <a:rPr lang="en-US" sz="2400" dirty="0" err="1" smtClean="0"/>
              <a:t>mers</a:t>
            </a:r>
            <a:r>
              <a:rPr lang="en-US" sz="2400" dirty="0" smtClean="0"/>
              <a:t>.</a:t>
            </a:r>
          </a:p>
          <a:p>
            <a:pPr marL="457177" indent="-457177">
              <a:buFont typeface="+mj-lt"/>
              <a:buAutoNum type="arabicPeriod"/>
              <a:defRPr/>
            </a:pPr>
            <a:r>
              <a:rPr lang="en-US" sz="2400" dirty="0" smtClean="0"/>
              <a:t>Find error regions.</a:t>
            </a:r>
          </a:p>
          <a:p>
            <a:pPr marL="457177" indent="-457177">
              <a:buFont typeface="+mj-lt"/>
              <a:buAutoNum type="arabicPeriod"/>
              <a:defRPr/>
            </a:pPr>
            <a:r>
              <a:rPr lang="en-US" sz="2400" dirty="0" smtClean="0"/>
              <a:t>Correct the errors in error regions</a:t>
            </a:r>
          </a:p>
          <a:p>
            <a:pPr>
              <a:buFont typeface="Gill Sans Light" pitchFamily="-112" charset="0"/>
              <a:buNone/>
              <a:defRPr/>
            </a:pPr>
            <a:endParaRPr lang="en-US" sz="1800" dirty="0" smtClean="0"/>
          </a:p>
        </p:txBody>
      </p:sp>
      <p:pic>
        <p:nvPicPr>
          <p:cNvPr id="29700" name="Picture 3"/>
          <p:cNvPicPr>
            <a:picLocks noChangeAspect="1" noChangeArrowheads="1"/>
          </p:cNvPicPr>
          <p:nvPr/>
        </p:nvPicPr>
        <p:blipFill>
          <a:blip r:embed="rId3" cstate="print"/>
          <a:srcRect/>
          <a:stretch>
            <a:fillRect/>
          </a:stretch>
        </p:blipFill>
        <p:spPr bwMode="auto">
          <a:xfrm>
            <a:off x="5257354" y="1578323"/>
            <a:ext cx="3615408" cy="2444502"/>
          </a:xfrm>
          <a:prstGeom prst="rect">
            <a:avLst/>
          </a:prstGeom>
          <a:noFill/>
          <a:ln w="9525">
            <a:noFill/>
            <a:miter lim="800000"/>
            <a:headEnd/>
            <a:tailEnd/>
          </a:ln>
        </p:spPr>
      </p:pic>
      <p:pic>
        <p:nvPicPr>
          <p:cNvPr id="29701" name="Picture 4"/>
          <p:cNvPicPr>
            <a:picLocks noChangeAspect="1" noChangeArrowheads="1"/>
          </p:cNvPicPr>
          <p:nvPr/>
        </p:nvPicPr>
        <p:blipFill>
          <a:blip r:embed="rId4" cstate="print"/>
          <a:srcRect/>
          <a:stretch>
            <a:fillRect/>
          </a:stretch>
        </p:blipFill>
        <p:spPr bwMode="auto">
          <a:xfrm>
            <a:off x="5245075" y="4388942"/>
            <a:ext cx="3670102" cy="2329533"/>
          </a:xfrm>
          <a:prstGeom prst="rect">
            <a:avLst/>
          </a:prstGeom>
          <a:noFill/>
          <a:ln w="9525">
            <a:noFill/>
            <a:miter lim="800000"/>
            <a:headEnd/>
            <a:tailEnd/>
          </a:ln>
        </p:spPr>
      </p:pic>
      <p:pic>
        <p:nvPicPr>
          <p:cNvPr id="29702" name="Picture 5"/>
          <p:cNvPicPr>
            <a:picLocks noChangeAspect="1" noChangeArrowheads="1"/>
          </p:cNvPicPr>
          <p:nvPr/>
        </p:nvPicPr>
        <p:blipFill>
          <a:blip r:embed="rId5" cstate="print"/>
          <a:srcRect/>
          <a:stretch>
            <a:fillRect/>
          </a:stretch>
        </p:blipFill>
        <p:spPr bwMode="auto">
          <a:xfrm>
            <a:off x="5681514" y="4172396"/>
            <a:ext cx="3462486" cy="433090"/>
          </a:xfrm>
          <a:prstGeom prst="rect">
            <a:avLst/>
          </a:prstGeom>
          <a:noFill/>
          <a:ln w="9525">
            <a:noFill/>
            <a:miter lim="800000"/>
            <a:headEnd/>
            <a:tailEnd/>
          </a:ln>
        </p:spPr>
      </p:pic>
      <p:sp>
        <p:nvSpPr>
          <p:cNvPr id="2" name="TextBox 1"/>
          <p:cNvSpPr txBox="1"/>
          <p:nvPr/>
        </p:nvSpPr>
        <p:spPr>
          <a:xfrm>
            <a:off x="6264176" y="1234529"/>
            <a:ext cx="1828354" cy="246683"/>
          </a:xfrm>
          <a:prstGeom prst="rect">
            <a:avLst/>
          </a:prstGeom>
          <a:noFill/>
        </p:spPr>
        <p:txBody>
          <a:bodyPr lIns="91435" tIns="45718" rIns="91435" bIns="45718">
            <a:spAutoFit/>
          </a:bodyPr>
          <a:lstStyle/>
          <a:p>
            <a:pPr>
              <a:defRPr/>
            </a:pPr>
            <a:r>
              <a:rPr lang="en-US" sz="1000" dirty="0">
                <a:solidFill>
                  <a:schemeClr val="accent1">
                    <a:lumMod val="75000"/>
                  </a:schemeClr>
                </a:solidFill>
              </a:rPr>
              <a:t>Zhao X et al 2010</a:t>
            </a:r>
          </a:p>
        </p:txBody>
      </p:sp>
      <p:sp>
        <p:nvSpPr>
          <p:cNvPr id="8" name="Title 7"/>
          <p:cNvSpPr>
            <a:spLocks noGrp="1"/>
          </p:cNvSpPr>
          <p:nvPr>
            <p:ph type="title"/>
          </p:nvPr>
        </p:nvSpPr>
        <p:spPr/>
        <p:txBody>
          <a:bodyPr>
            <a:normAutofit fontScale="90000"/>
          </a:bodyPr>
          <a:lstStyle/>
          <a:p>
            <a:r>
              <a:rPr lang="en-US" dirty="0" smtClean="0"/>
              <a:t>k-</a:t>
            </a:r>
            <a:r>
              <a:rPr lang="en-US" dirty="0" err="1" smtClean="0"/>
              <a:t>mer</a:t>
            </a:r>
            <a:r>
              <a:rPr lang="en-US" dirty="0" smtClean="0"/>
              <a:t> Error Correction [</a:t>
            </a:r>
            <a:r>
              <a:rPr lang="en-US" dirty="0" err="1" smtClean="0"/>
              <a:t>Skums</a:t>
            </a:r>
            <a:r>
              <a:rPr lang="en-US" dirty="0" smtClean="0"/>
              <a:t> et al.]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TextBox 3"/>
          <p:cNvSpPr txBox="1">
            <a:spLocks noChangeArrowheads="1"/>
          </p:cNvSpPr>
          <p:nvPr/>
        </p:nvSpPr>
        <p:spPr bwMode="auto">
          <a:xfrm>
            <a:off x="339117" y="696516"/>
            <a:ext cx="129902" cy="434252"/>
          </a:xfrm>
          <a:prstGeom prst="rect">
            <a:avLst/>
          </a:prstGeom>
          <a:noFill/>
          <a:ln w="9525">
            <a:noFill/>
            <a:miter lim="800000"/>
            <a:headEnd/>
            <a:tailEnd/>
          </a:ln>
        </p:spPr>
        <p:txBody>
          <a:bodyPr wrap="none" lIns="64291" tIns="32146" rIns="64291" bIns="32146">
            <a:spAutoFit/>
          </a:bodyPr>
          <a:lstStyle/>
          <a:p>
            <a:endParaRPr lang="en-US"/>
          </a:p>
        </p:txBody>
      </p:sp>
      <p:sp>
        <p:nvSpPr>
          <p:cNvPr id="30727" name="TextBox 5"/>
          <p:cNvSpPr txBox="1">
            <a:spLocks noChangeArrowheads="1"/>
          </p:cNvSpPr>
          <p:nvPr/>
        </p:nvSpPr>
        <p:spPr bwMode="auto">
          <a:xfrm>
            <a:off x="339117" y="508992"/>
            <a:ext cx="129902" cy="434252"/>
          </a:xfrm>
          <a:prstGeom prst="rect">
            <a:avLst/>
          </a:prstGeom>
          <a:noFill/>
          <a:ln w="9525">
            <a:noFill/>
            <a:miter lim="800000"/>
            <a:headEnd/>
            <a:tailEnd/>
          </a:ln>
        </p:spPr>
        <p:txBody>
          <a:bodyPr wrap="none" lIns="64291" tIns="32146" rIns="64291" bIns="32146">
            <a:spAutoFit/>
          </a:bodyPr>
          <a:lstStyle/>
          <a:p>
            <a:endParaRPr lang="en-US"/>
          </a:p>
        </p:txBody>
      </p:sp>
      <p:sp>
        <p:nvSpPr>
          <p:cNvPr id="11" name="Down Arrow Callout 10"/>
          <p:cNvSpPr/>
          <p:nvPr/>
        </p:nvSpPr>
        <p:spPr bwMode="auto">
          <a:xfrm>
            <a:off x="3251052" y="1669256"/>
            <a:ext cx="2625328" cy="1178719"/>
          </a:xfrm>
          <a:prstGeom prst="downArrowCallout">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r>
              <a:rPr lang="en-US" dirty="0">
                <a:latin typeface="+mn-lt"/>
                <a:cs typeface="ヒラギノ角ゴ ProN W3" pitchFamily="-112" charset="-128"/>
              </a:rPr>
              <a:t>Read </a:t>
            </a:r>
            <a:r>
              <a:rPr lang="en-US" dirty="0" smtClean="0">
                <a:latin typeface="+mn-lt"/>
                <a:cs typeface="ヒラギノ角ゴ ProN W3" pitchFamily="-112" charset="-128"/>
              </a:rPr>
              <a:t>Alignment </a:t>
            </a:r>
            <a:r>
              <a:rPr lang="en-US" dirty="0" err="1">
                <a:latin typeface="+mn-lt"/>
                <a:cs typeface="ヒラギノ角ゴ ProN W3" pitchFamily="-112" charset="-128"/>
              </a:rPr>
              <a:t>vs</a:t>
            </a:r>
            <a:r>
              <a:rPr lang="en-US" dirty="0">
                <a:latin typeface="+mn-lt"/>
                <a:cs typeface="ヒラギノ角ゴ ProN W3" pitchFamily="-112" charset="-128"/>
              </a:rPr>
              <a:t> Reference</a:t>
            </a:r>
          </a:p>
        </p:txBody>
      </p:sp>
      <p:sp>
        <p:nvSpPr>
          <p:cNvPr id="12" name="Down Arrow Callout 11"/>
          <p:cNvSpPr/>
          <p:nvPr/>
        </p:nvSpPr>
        <p:spPr bwMode="auto">
          <a:xfrm>
            <a:off x="3251052" y="2847975"/>
            <a:ext cx="2625328" cy="857250"/>
          </a:xfrm>
          <a:prstGeom prst="downArrowCallout">
            <a:avLst>
              <a:gd name="adj1" fmla="val 33333"/>
              <a:gd name="adj2" fmla="val 34375"/>
              <a:gd name="adj3" fmla="val 25000"/>
              <a:gd name="adj4" fmla="val 64977"/>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r>
              <a:rPr lang="en-US" dirty="0" smtClean="0">
                <a:latin typeface="+mn-lt"/>
                <a:cs typeface="ヒラギノ角ゴ ProN W3" pitchFamily="-112" charset="-128"/>
              </a:rPr>
              <a:t>Build Consensus</a:t>
            </a:r>
            <a:endParaRPr lang="en-US" dirty="0">
              <a:latin typeface="+mn-lt"/>
              <a:cs typeface="ヒラギノ角ゴ ProN W3" pitchFamily="-112" charset="-128"/>
            </a:endParaRPr>
          </a:p>
        </p:txBody>
      </p:sp>
      <p:sp>
        <p:nvSpPr>
          <p:cNvPr id="13" name="Down Arrow Callout 12"/>
          <p:cNvSpPr/>
          <p:nvPr/>
        </p:nvSpPr>
        <p:spPr bwMode="auto">
          <a:xfrm>
            <a:off x="3268912" y="3705225"/>
            <a:ext cx="2625328" cy="1553766"/>
          </a:xfrm>
          <a:prstGeom prst="downArrowCallout">
            <a:avLst>
              <a:gd name="adj1" fmla="val 22262"/>
              <a:gd name="adj2" fmla="val 17157"/>
              <a:gd name="adj3" fmla="val 15909"/>
              <a:gd name="adj4" fmla="val 75078"/>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r>
              <a:rPr lang="en-US" dirty="0" smtClean="0">
                <a:latin typeface="+mn-lt"/>
                <a:cs typeface="ヒラギノ角ゴ ProN W3" pitchFamily="-112" charset="-128"/>
              </a:rPr>
              <a:t>Read Re-Alignment vs. Consensus</a:t>
            </a:r>
            <a:endParaRPr lang="en-US" dirty="0">
              <a:latin typeface="+mn-lt"/>
              <a:cs typeface="ヒラギノ角ゴ ProN W3" pitchFamily="-112" charset="-128"/>
            </a:endParaRPr>
          </a:p>
        </p:txBody>
      </p:sp>
      <p:sp>
        <p:nvSpPr>
          <p:cNvPr id="14" name="Flowchart: Decision 13"/>
          <p:cNvSpPr/>
          <p:nvPr/>
        </p:nvSpPr>
        <p:spPr bwMode="auto">
          <a:xfrm>
            <a:off x="3331419" y="5258991"/>
            <a:ext cx="2518172" cy="1446609"/>
          </a:xfrm>
          <a:prstGeom prst="flowChartDecision">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r>
              <a:rPr lang="en-US" sz="1800" dirty="0" smtClean="0">
                <a:latin typeface="+mn-lt"/>
                <a:cs typeface="ヒラギノ角ゴ ProN W3" pitchFamily="-112" charset="-128"/>
              </a:rPr>
              <a:t>More Reads Aligned?</a:t>
            </a:r>
            <a:endParaRPr lang="en-US" sz="1800" dirty="0">
              <a:latin typeface="+mn-lt"/>
              <a:ea typeface="ヒラギノ角ゴ ProN W3" pitchFamily="-112" charset="-128"/>
              <a:cs typeface="ヒラギノ角ゴ ProN W3" pitchFamily="-112" charset="-128"/>
              <a:sym typeface="Gill Sans Light" pitchFamily="-112" charset="0"/>
            </a:endParaRPr>
          </a:p>
        </p:txBody>
      </p:sp>
      <p:sp>
        <p:nvSpPr>
          <p:cNvPr id="15" name="U-Turn Arrow 14"/>
          <p:cNvSpPr/>
          <p:nvPr/>
        </p:nvSpPr>
        <p:spPr bwMode="auto">
          <a:xfrm rot="16200000">
            <a:off x="1054349" y="3973116"/>
            <a:ext cx="3268266" cy="1017984"/>
          </a:xfrm>
          <a:prstGeom prst="uturnArrow">
            <a:avLst>
              <a:gd name="adj1" fmla="val 25000"/>
              <a:gd name="adj2" fmla="val 25000"/>
              <a:gd name="adj3" fmla="val 25000"/>
              <a:gd name="adj4" fmla="val 43750"/>
              <a:gd name="adj5" fmla="val 95588"/>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n-US" sz="2800" dirty="0">
              <a:solidFill>
                <a:srgbClr val="414141"/>
              </a:solidFill>
              <a:latin typeface="+mn-lt"/>
              <a:ea typeface="ヒラギノ角ゴ ProN W3" pitchFamily="-112" charset="-128"/>
              <a:cs typeface="ヒラギノ角ゴ ProN W3" pitchFamily="-112" charset="-128"/>
              <a:sym typeface="Gill Sans Light" pitchFamily="-112" charset="0"/>
            </a:endParaRPr>
          </a:p>
        </p:txBody>
      </p:sp>
      <p:sp>
        <p:nvSpPr>
          <p:cNvPr id="16" name="TextBox 15"/>
          <p:cNvSpPr txBox="1"/>
          <p:nvPr/>
        </p:nvSpPr>
        <p:spPr>
          <a:xfrm>
            <a:off x="6075987" y="5312569"/>
            <a:ext cx="429600" cy="372696"/>
          </a:xfrm>
          <a:prstGeom prst="rect">
            <a:avLst/>
          </a:prstGeom>
          <a:noFill/>
        </p:spPr>
        <p:txBody>
          <a:bodyPr wrap="none" lIns="64291" tIns="32146" rIns="64291" bIns="32146" rtlCol="0">
            <a:spAutoFit/>
          </a:bodyPr>
          <a:lstStyle/>
          <a:p>
            <a:r>
              <a:rPr lang="en-US" sz="2000" dirty="0" smtClean="0">
                <a:latin typeface="+mn-lt"/>
              </a:rPr>
              <a:t>No</a:t>
            </a:r>
            <a:endParaRPr lang="en-US" sz="2000" dirty="0">
              <a:latin typeface="+mn-lt"/>
            </a:endParaRPr>
          </a:p>
        </p:txBody>
      </p:sp>
      <p:sp>
        <p:nvSpPr>
          <p:cNvPr id="17" name="TextBox 16"/>
          <p:cNvSpPr txBox="1"/>
          <p:nvPr/>
        </p:nvSpPr>
        <p:spPr>
          <a:xfrm>
            <a:off x="2641949" y="5312569"/>
            <a:ext cx="465699" cy="372696"/>
          </a:xfrm>
          <a:prstGeom prst="rect">
            <a:avLst/>
          </a:prstGeom>
          <a:noFill/>
        </p:spPr>
        <p:txBody>
          <a:bodyPr wrap="none" lIns="64291" tIns="32146" rIns="64291" bIns="32146" rtlCol="0">
            <a:spAutoFit/>
          </a:bodyPr>
          <a:lstStyle/>
          <a:p>
            <a:r>
              <a:rPr lang="en-US" sz="2000" dirty="0" smtClean="0">
                <a:latin typeface="+mn-lt"/>
              </a:rPr>
              <a:t>Yes</a:t>
            </a:r>
            <a:endParaRPr lang="en-US" sz="2000" dirty="0">
              <a:latin typeface="+mn-lt"/>
            </a:endParaRPr>
          </a:p>
        </p:txBody>
      </p:sp>
      <p:sp>
        <p:nvSpPr>
          <p:cNvPr id="18" name="Right Arrow 17"/>
          <p:cNvSpPr/>
          <p:nvPr/>
        </p:nvSpPr>
        <p:spPr bwMode="auto">
          <a:xfrm>
            <a:off x="5929958" y="5741194"/>
            <a:ext cx="803672" cy="482203"/>
          </a:xfrm>
          <a:prstGeom prst="rightArrow">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n-US" sz="2800" dirty="0">
              <a:solidFill>
                <a:srgbClr val="414141"/>
              </a:solidFill>
              <a:latin typeface="+mn-lt"/>
              <a:ea typeface="ヒラギノ角ゴ ProN W3" pitchFamily="-112" charset="-128"/>
              <a:cs typeface="ヒラギノ角ゴ ProN W3" pitchFamily="-112" charset="-128"/>
              <a:sym typeface="Gill Sans Light" pitchFamily="-112" charset="0"/>
            </a:endParaRPr>
          </a:p>
        </p:txBody>
      </p:sp>
      <p:sp>
        <p:nvSpPr>
          <p:cNvPr id="19" name="TextBox 18"/>
          <p:cNvSpPr txBox="1"/>
          <p:nvPr/>
        </p:nvSpPr>
        <p:spPr>
          <a:xfrm>
            <a:off x="7175352" y="5526881"/>
            <a:ext cx="1456996" cy="803584"/>
          </a:xfrm>
          <a:prstGeom prst="rect">
            <a:avLst/>
          </a:prstGeom>
          <a:noFill/>
        </p:spPr>
        <p:txBody>
          <a:bodyPr wrap="none" lIns="64291" tIns="32146" rIns="64291" bIns="32146" rtlCol="0">
            <a:spAutoFit/>
          </a:bodyPr>
          <a:lstStyle/>
          <a:p>
            <a:r>
              <a:rPr lang="en-US" dirty="0" smtClean="0">
                <a:latin typeface="+mn-lt"/>
              </a:rPr>
              <a:t>Post-</a:t>
            </a:r>
          </a:p>
          <a:p>
            <a:r>
              <a:rPr lang="en-US" dirty="0" smtClean="0">
                <a:latin typeface="+mn-lt"/>
              </a:rPr>
              <a:t>processing</a:t>
            </a:r>
            <a:endParaRPr lang="en-US" dirty="0">
              <a:latin typeface="+mn-lt"/>
            </a:endParaRPr>
          </a:p>
        </p:txBody>
      </p:sp>
      <p:sp>
        <p:nvSpPr>
          <p:cNvPr id="20" name="Title 7"/>
          <p:cNvSpPr>
            <a:spLocks noGrp="1"/>
          </p:cNvSpPr>
          <p:nvPr>
            <p:ph type="title"/>
          </p:nvPr>
        </p:nvSpPr>
        <p:spPr>
          <a:xfrm>
            <a:off x="457200" y="274638"/>
            <a:ext cx="8229600" cy="1143000"/>
          </a:xfrm>
        </p:spPr>
        <p:txBody>
          <a:bodyPr>
            <a:normAutofit/>
          </a:bodyPr>
          <a:lstStyle/>
          <a:p>
            <a:r>
              <a:rPr lang="en-US" dirty="0" smtClean="0"/>
              <a:t>Iterative Read Alignment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a:xfrm>
            <a:off x="3886200" y="1981200"/>
            <a:ext cx="5029200" cy="4648200"/>
          </a:xfrm>
        </p:spPr>
        <p:txBody>
          <a:bodyPr>
            <a:normAutofit/>
          </a:bodyPr>
          <a:lstStyle/>
          <a:p>
            <a:r>
              <a:rPr lang="en-US" sz="2400" dirty="0" smtClean="0"/>
              <a:t>Sequencing </a:t>
            </a:r>
            <a:r>
              <a:rPr lang="en-US" sz="2400" dirty="0" smtClean="0"/>
              <a:t>error rate </a:t>
            </a:r>
            <a:r>
              <a:rPr lang="en-US" sz="2400" dirty="0" smtClean="0"/>
              <a:t>~ </a:t>
            </a:r>
            <a:r>
              <a:rPr lang="en-US" sz="2400" dirty="0" smtClean="0"/>
              <a:t>0.1%</a:t>
            </a:r>
          </a:p>
          <a:p>
            <a:endParaRPr lang="en-US" sz="2400" dirty="0" smtClean="0"/>
          </a:p>
          <a:p>
            <a:r>
              <a:rPr lang="en-US" sz="2400" dirty="0" smtClean="0"/>
              <a:t>Most errors due to incorrect resolution of </a:t>
            </a:r>
            <a:r>
              <a:rPr lang="en-US" sz="2400" dirty="0" err="1" smtClean="0"/>
              <a:t>homopolymers</a:t>
            </a:r>
            <a:r>
              <a:rPr lang="en-US" sz="2400" dirty="0" smtClean="0"/>
              <a:t>  </a:t>
            </a:r>
          </a:p>
          <a:p>
            <a:pPr lvl="1"/>
            <a:r>
              <a:rPr lang="en-US" sz="2000" dirty="0" smtClean="0"/>
              <a:t>over-calls (insertions)</a:t>
            </a:r>
          </a:p>
          <a:p>
            <a:pPr lvl="2"/>
            <a:r>
              <a:rPr lang="en-US" sz="2000" dirty="0" smtClean="0"/>
              <a:t>65-75% of errors</a:t>
            </a:r>
          </a:p>
          <a:p>
            <a:pPr lvl="1"/>
            <a:r>
              <a:rPr lang="en-US" sz="2000" dirty="0" smtClean="0"/>
              <a:t>under-calls (deletions)</a:t>
            </a:r>
          </a:p>
          <a:p>
            <a:pPr lvl="2"/>
            <a:r>
              <a:rPr lang="en-US" sz="2000" dirty="0" smtClean="0"/>
              <a:t>20-30% of errors</a:t>
            </a:r>
          </a:p>
        </p:txBody>
      </p:sp>
      <p:pic>
        <p:nvPicPr>
          <p:cNvPr id="17412" name="Picture 6"/>
          <p:cNvPicPr>
            <a:picLocks noChangeAspect="1" noChangeArrowheads="1"/>
          </p:cNvPicPr>
          <p:nvPr/>
        </p:nvPicPr>
        <p:blipFill>
          <a:blip r:embed="rId3" cstate="print"/>
          <a:srcRect/>
          <a:stretch>
            <a:fillRect/>
          </a:stretch>
        </p:blipFill>
        <p:spPr bwMode="auto">
          <a:xfrm>
            <a:off x="581957" y="1676400"/>
            <a:ext cx="2999443" cy="38100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454 Sequencing Errors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60734"/>
            <a:ext cx="9144000" cy="685354"/>
          </a:xfrm>
        </p:spPr>
        <p:txBody>
          <a:bodyPr>
            <a:normAutofit fontScale="90000"/>
          </a:bodyPr>
          <a:lstStyle/>
          <a:p>
            <a:pPr marL="342665" indent="-342665"/>
            <a:r>
              <a:rPr lang="en-US" sz="4600" dirty="0" smtClean="0"/>
              <a:t>Post-processing of Aligned Reads</a:t>
            </a:r>
          </a:p>
        </p:txBody>
      </p:sp>
      <p:sp>
        <p:nvSpPr>
          <p:cNvPr id="10" name="Rectangle 1181"/>
          <p:cNvSpPr>
            <a:spLocks noChangeArrowheads="1"/>
          </p:cNvSpPr>
          <p:nvPr/>
        </p:nvSpPr>
        <p:spPr bwMode="auto">
          <a:xfrm>
            <a:off x="228823" y="1828131"/>
            <a:ext cx="5361161" cy="1752451"/>
          </a:xfrm>
          <a:prstGeom prst="rect">
            <a:avLst/>
          </a:prstGeom>
          <a:noFill/>
          <a:ln w="9525">
            <a:noFill/>
            <a:miter lim="800000"/>
            <a:headEnd/>
            <a:tailEnd/>
          </a:ln>
          <a:effectLst/>
        </p:spPr>
        <p:txBody>
          <a:bodyPr lIns="91435" tIns="45718" rIns="91435" bIns="45718"/>
          <a:lstStyle/>
          <a:p>
            <a:pPr marL="457177" indent="-457177" algn="l">
              <a:spcBef>
                <a:spcPct val="20000"/>
              </a:spcBef>
              <a:buFont typeface="+mj-lt"/>
              <a:buAutoNum type="arabicPeriod"/>
              <a:defRPr/>
            </a:pPr>
            <a:r>
              <a:rPr lang="en-US" sz="2800" dirty="0">
                <a:latin typeface="+mn-lt"/>
              </a:rPr>
              <a:t>Deletions in reads: </a:t>
            </a:r>
            <a:r>
              <a:rPr lang="en-US" sz="2800" b="1" dirty="0">
                <a:solidFill>
                  <a:srgbClr val="FF0066"/>
                </a:solidFill>
                <a:effectLst>
                  <a:outerShdw blurRad="38100" dist="38100" dir="2700000" algn="tl">
                    <a:srgbClr val="000000">
                      <a:alpha val="43137"/>
                    </a:srgbClr>
                  </a:outerShdw>
                </a:effectLst>
                <a:latin typeface="+mn-lt"/>
              </a:rPr>
              <a:t>D</a:t>
            </a:r>
          </a:p>
          <a:p>
            <a:pPr marL="457177" indent="-457177" algn="l">
              <a:spcBef>
                <a:spcPct val="20000"/>
              </a:spcBef>
              <a:buFontTx/>
              <a:buAutoNum type="arabicPeriod" startAt="2"/>
              <a:defRPr/>
            </a:pPr>
            <a:r>
              <a:rPr lang="en-US" sz="2800" dirty="0">
                <a:latin typeface="+mn-lt"/>
              </a:rPr>
              <a:t>Insertions into reference: </a:t>
            </a:r>
            <a:r>
              <a:rPr lang="en-US" sz="2800" b="1" dirty="0">
                <a:solidFill>
                  <a:srgbClr val="FF0066"/>
                </a:solidFill>
                <a:effectLst>
                  <a:outerShdw blurRad="38100" dist="38100" dir="2700000" algn="tl">
                    <a:srgbClr val="000000">
                      <a:alpha val="43137"/>
                    </a:srgbClr>
                  </a:outerShdw>
                </a:effectLst>
                <a:latin typeface="+mn-lt"/>
              </a:rPr>
              <a:t>I</a:t>
            </a:r>
          </a:p>
          <a:p>
            <a:pPr marL="457177" indent="-457177" algn="l">
              <a:spcBef>
                <a:spcPct val="20000"/>
              </a:spcBef>
              <a:buFontTx/>
              <a:buAutoNum type="arabicPeriod" startAt="3"/>
              <a:defRPr/>
            </a:pPr>
            <a:r>
              <a:rPr lang="en-US" sz="2800" b="1" i="1" dirty="0" smtClean="0">
                <a:latin typeface="+mn-lt"/>
              </a:rPr>
              <a:t>Additional error correction</a:t>
            </a:r>
            <a:r>
              <a:rPr lang="en-US" sz="2800" b="1" dirty="0" smtClean="0">
                <a:latin typeface="+mn-lt"/>
              </a:rPr>
              <a:t>:</a:t>
            </a:r>
            <a:endParaRPr lang="en-US" sz="2800" b="1" dirty="0">
              <a:solidFill>
                <a:srgbClr val="FF0066"/>
              </a:solidFill>
              <a:effectLst>
                <a:outerShdw blurRad="38100" dist="38100" dir="2700000" algn="tl">
                  <a:srgbClr val="000000">
                    <a:alpha val="43137"/>
                  </a:srgbClr>
                </a:outerShdw>
              </a:effectLst>
              <a:latin typeface="+mn-lt"/>
            </a:endParaRPr>
          </a:p>
          <a:p>
            <a:pPr marL="778634" lvl="1" indent="-457177" algn="l">
              <a:spcBef>
                <a:spcPct val="20000"/>
              </a:spcBef>
              <a:buFont typeface="Arial" pitchFamily="34" charset="0"/>
              <a:buChar char="•"/>
              <a:defRPr/>
            </a:pPr>
            <a:r>
              <a:rPr lang="en-US" sz="2500" dirty="0">
                <a:solidFill>
                  <a:schemeClr val="tx1">
                    <a:lumMod val="75000"/>
                  </a:schemeClr>
                </a:solidFill>
                <a:latin typeface="+mn-lt"/>
              </a:rPr>
              <a:t>Replace </a:t>
            </a:r>
            <a:r>
              <a:rPr lang="en-US" sz="2500" dirty="0" smtClean="0">
                <a:solidFill>
                  <a:schemeClr val="tx1">
                    <a:lumMod val="75000"/>
                  </a:schemeClr>
                </a:solidFill>
                <a:latin typeface="+mn-lt"/>
              </a:rPr>
              <a:t>deletions supported </a:t>
            </a:r>
            <a:r>
              <a:rPr lang="en-US" sz="2500" dirty="0">
                <a:solidFill>
                  <a:schemeClr val="tx1">
                    <a:lumMod val="75000"/>
                  </a:schemeClr>
                </a:solidFill>
                <a:latin typeface="+mn-lt"/>
              </a:rPr>
              <a:t>by a single </a:t>
            </a:r>
            <a:r>
              <a:rPr lang="en-US" sz="2500" dirty="0" smtClean="0">
                <a:solidFill>
                  <a:schemeClr val="tx1">
                    <a:lumMod val="75000"/>
                  </a:schemeClr>
                </a:solidFill>
                <a:latin typeface="+mn-lt"/>
              </a:rPr>
              <a:t>read </a:t>
            </a:r>
            <a:r>
              <a:rPr lang="en-US" sz="2500" dirty="0">
                <a:solidFill>
                  <a:schemeClr val="tx1">
                    <a:lumMod val="75000"/>
                  </a:schemeClr>
                </a:solidFill>
                <a:latin typeface="+mn-lt"/>
              </a:rPr>
              <a:t>with either </a:t>
            </a:r>
            <a:r>
              <a:rPr lang="en-US" sz="2500" dirty="0" smtClean="0">
                <a:solidFill>
                  <a:schemeClr val="tx1">
                    <a:lumMod val="75000"/>
                  </a:schemeClr>
                </a:solidFill>
                <a:latin typeface="+mn-lt"/>
              </a:rPr>
              <a:t>the allele </a:t>
            </a:r>
            <a:r>
              <a:rPr lang="en-US" sz="2500" dirty="0">
                <a:solidFill>
                  <a:schemeClr val="tx1">
                    <a:lumMod val="75000"/>
                  </a:schemeClr>
                </a:solidFill>
                <a:latin typeface="+mn-lt"/>
              </a:rPr>
              <a:t>present in </a:t>
            </a:r>
            <a:r>
              <a:rPr lang="en-US" sz="2500" dirty="0">
                <a:solidFill>
                  <a:schemeClr val="tx1">
                    <a:lumMod val="75000"/>
                  </a:schemeClr>
                </a:solidFill>
                <a:effectLst>
                  <a:outerShdw blurRad="38100" dist="38100" dir="2700000" algn="tl">
                    <a:srgbClr val="000000">
                      <a:alpha val="43137"/>
                    </a:srgbClr>
                  </a:outerShdw>
                </a:effectLst>
                <a:latin typeface="+mn-lt"/>
              </a:rPr>
              <a:t>all</a:t>
            </a:r>
            <a:r>
              <a:rPr lang="en-US" sz="2500" dirty="0">
                <a:solidFill>
                  <a:schemeClr val="tx1">
                    <a:lumMod val="75000"/>
                  </a:schemeClr>
                </a:solidFill>
                <a:latin typeface="+mn-lt"/>
              </a:rPr>
              <a:t> other reads or </a:t>
            </a:r>
            <a:r>
              <a:rPr lang="en-US" sz="2500" dirty="0">
                <a:solidFill>
                  <a:schemeClr val="tx1">
                    <a:lumMod val="75000"/>
                  </a:schemeClr>
                </a:solidFill>
                <a:effectLst>
                  <a:outerShdw blurRad="38100" dist="38100" dir="2700000" algn="tl">
                    <a:srgbClr val="000000">
                      <a:alpha val="43137"/>
                    </a:srgbClr>
                  </a:outerShdw>
                </a:effectLst>
                <a:latin typeface="+mn-lt"/>
              </a:rPr>
              <a:t>N</a:t>
            </a:r>
            <a:endParaRPr lang="en-US" sz="2500" dirty="0">
              <a:solidFill>
                <a:schemeClr val="tx1">
                  <a:lumMod val="75000"/>
                </a:schemeClr>
              </a:solidFill>
              <a:latin typeface="+mn-lt"/>
            </a:endParaRPr>
          </a:p>
          <a:p>
            <a:pPr marL="778634" lvl="1" indent="-457177" algn="l">
              <a:spcBef>
                <a:spcPct val="20000"/>
              </a:spcBef>
              <a:buFont typeface="Arial" pitchFamily="34" charset="0"/>
              <a:buChar char="•"/>
              <a:defRPr/>
            </a:pPr>
            <a:r>
              <a:rPr lang="en-US" sz="2500" dirty="0">
                <a:solidFill>
                  <a:schemeClr val="tx1">
                    <a:lumMod val="75000"/>
                  </a:schemeClr>
                </a:solidFill>
                <a:latin typeface="+mn-lt"/>
              </a:rPr>
              <a:t>Remove </a:t>
            </a:r>
            <a:r>
              <a:rPr lang="en-US" sz="2500" dirty="0" smtClean="0">
                <a:solidFill>
                  <a:schemeClr val="tx1">
                    <a:lumMod val="75000"/>
                  </a:schemeClr>
                </a:solidFill>
                <a:latin typeface="+mn-lt"/>
              </a:rPr>
              <a:t>insertions supported </a:t>
            </a:r>
            <a:r>
              <a:rPr lang="en-US" sz="2500" dirty="0">
                <a:solidFill>
                  <a:schemeClr val="tx1">
                    <a:lumMod val="75000"/>
                  </a:schemeClr>
                </a:solidFill>
                <a:latin typeface="+mn-lt"/>
              </a:rPr>
              <a:t>by a single </a:t>
            </a:r>
            <a:r>
              <a:rPr lang="en-US" sz="2500" dirty="0" smtClean="0">
                <a:solidFill>
                  <a:schemeClr val="tx1">
                    <a:lumMod val="75000"/>
                  </a:schemeClr>
                </a:solidFill>
                <a:latin typeface="+mn-lt"/>
              </a:rPr>
              <a:t>read</a:t>
            </a:r>
            <a:endParaRPr lang="en-US" sz="2500" dirty="0">
              <a:solidFill>
                <a:schemeClr val="tx1">
                  <a:lumMod val="75000"/>
                </a:schemeClr>
              </a:solidFill>
              <a:latin typeface="+mn-lt"/>
            </a:endParaRPr>
          </a:p>
        </p:txBody>
      </p:sp>
      <p:pic>
        <p:nvPicPr>
          <p:cNvPr id="32772" name="Picture 5"/>
          <p:cNvPicPr>
            <a:picLocks noChangeAspect="1" noChangeArrowheads="1"/>
          </p:cNvPicPr>
          <p:nvPr/>
        </p:nvPicPr>
        <p:blipFill>
          <a:blip r:embed="rId3" cstate="print"/>
          <a:srcRect/>
          <a:stretch>
            <a:fillRect/>
          </a:stretch>
        </p:blipFill>
        <p:spPr bwMode="auto">
          <a:xfrm>
            <a:off x="5555583" y="1675210"/>
            <a:ext cx="3491630" cy="42683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43000" y="380628"/>
            <a:ext cx="7467451" cy="656332"/>
          </a:xfrm>
        </p:spPr>
        <p:txBody>
          <a:bodyPr>
            <a:normAutofit fontScale="90000"/>
          </a:bodyPr>
          <a:lstStyle/>
          <a:p>
            <a:pPr marL="342665" indent="-342665"/>
            <a:r>
              <a:rPr lang="en-US" dirty="0" smtClean="0"/>
              <a:t>Read Graph: Vertices</a:t>
            </a:r>
          </a:p>
        </p:txBody>
      </p:sp>
      <p:sp>
        <p:nvSpPr>
          <p:cNvPr id="3" name="Content Placeholder 2"/>
          <p:cNvSpPr>
            <a:spLocks noGrp="1"/>
          </p:cNvSpPr>
          <p:nvPr>
            <p:ph sz="quarter" idx="1"/>
          </p:nvPr>
        </p:nvSpPr>
        <p:spPr>
          <a:xfrm>
            <a:off x="4357688" y="1928813"/>
            <a:ext cx="4761756" cy="3200177"/>
          </a:xfrm>
        </p:spPr>
        <p:txBody>
          <a:bodyPr>
            <a:noAutofit/>
          </a:bodyPr>
          <a:lstStyle/>
          <a:p>
            <a:pPr>
              <a:buClr>
                <a:srgbClr val="FE8637"/>
              </a:buClr>
              <a:buFont typeface="Gill Sans Light" pitchFamily="-112" charset="0"/>
              <a:buNone/>
              <a:defRPr/>
            </a:pPr>
            <a:r>
              <a:rPr lang="en-US" sz="2600" b="1" dirty="0" smtClean="0">
                <a:solidFill>
                  <a:srgbClr val="009999"/>
                </a:solidFill>
                <a:effectLst>
                  <a:outerShdw blurRad="38100" dist="38100" dir="2700000" algn="tl">
                    <a:srgbClr val="000000">
                      <a:alpha val="43137"/>
                    </a:srgbClr>
                  </a:outerShdw>
                </a:effectLst>
              </a:rPr>
              <a:t/>
            </a:r>
            <a:br>
              <a:rPr lang="en-US" sz="2600" b="1" dirty="0" smtClean="0">
                <a:solidFill>
                  <a:srgbClr val="009999"/>
                </a:solidFill>
                <a:effectLst>
                  <a:outerShdw blurRad="38100" dist="38100" dir="2700000" algn="tl">
                    <a:srgbClr val="000000">
                      <a:alpha val="43137"/>
                    </a:srgbClr>
                  </a:outerShdw>
                </a:effectLst>
              </a:rPr>
            </a:br>
            <a:r>
              <a:rPr lang="en-US" sz="2600" dirty="0" err="1" smtClean="0">
                <a:solidFill>
                  <a:srgbClr val="FF0000"/>
                </a:solidFill>
                <a:effectLst>
                  <a:outerShdw blurRad="38100" dist="38100" dir="2700000" algn="tl">
                    <a:srgbClr val="000000">
                      <a:alpha val="43137"/>
                    </a:srgbClr>
                  </a:outerShdw>
                </a:effectLst>
              </a:rPr>
              <a:t>Subread</a:t>
            </a:r>
            <a:r>
              <a:rPr lang="en-US" sz="2600" dirty="0" smtClean="0"/>
              <a:t>  = completely contained in other read </a:t>
            </a:r>
            <a:r>
              <a:rPr lang="en-US" sz="2600" i="1" dirty="0" smtClean="0">
                <a:effectLst>
                  <a:outerShdw blurRad="38100" dist="38100" dir="2700000" algn="tl">
                    <a:srgbClr val="000000">
                      <a:alpha val="43137"/>
                    </a:srgbClr>
                  </a:outerShdw>
                </a:effectLst>
              </a:rPr>
              <a:t>with    </a:t>
            </a:r>
            <a:r>
              <a:rPr lang="en-US" sz="2600" dirty="0" smtClean="0">
                <a:solidFill>
                  <a:prstClr val="black"/>
                </a:solidFill>
              </a:rPr>
              <a:t>≤ </a:t>
            </a:r>
            <a:r>
              <a:rPr lang="en-US" sz="2600" i="1" dirty="0" smtClean="0">
                <a:effectLst>
                  <a:outerShdw blurRad="38100" dist="38100" dir="2700000" algn="tl">
                    <a:srgbClr val="000000">
                      <a:alpha val="43137"/>
                    </a:srgbClr>
                  </a:outerShdw>
                </a:effectLst>
              </a:rPr>
              <a:t>n mismatches</a:t>
            </a:r>
            <a:r>
              <a:rPr lang="en-US" sz="2600" dirty="0" smtClean="0"/>
              <a:t>. </a:t>
            </a:r>
            <a:br>
              <a:rPr lang="en-US" sz="2600" dirty="0" smtClean="0"/>
            </a:br>
            <a:r>
              <a:rPr lang="en-US" sz="2600" dirty="0" err="1" smtClean="0">
                <a:solidFill>
                  <a:srgbClr val="FF0000"/>
                </a:solidFill>
                <a:effectLst>
                  <a:outerShdw blurRad="38100" dist="38100" dir="2700000" algn="tl">
                    <a:srgbClr val="000000">
                      <a:alpha val="43137"/>
                    </a:srgbClr>
                  </a:outerShdw>
                </a:effectLst>
              </a:rPr>
              <a:t>Superreads</a:t>
            </a:r>
            <a:r>
              <a:rPr lang="en-US" sz="2600" dirty="0" smtClean="0">
                <a:solidFill>
                  <a:srgbClr val="FF0000"/>
                </a:solidFill>
              </a:rPr>
              <a:t> </a:t>
            </a:r>
            <a:r>
              <a:rPr lang="en-US" sz="2600" dirty="0" smtClean="0"/>
              <a:t> = not </a:t>
            </a:r>
            <a:r>
              <a:rPr lang="en-US" sz="2600" dirty="0" err="1" smtClean="0"/>
              <a:t>subreads</a:t>
            </a:r>
            <a:r>
              <a:rPr lang="en-US" sz="2600" dirty="0" smtClean="0"/>
              <a:t> </a:t>
            </a:r>
          </a:p>
          <a:p>
            <a:pPr>
              <a:buClr>
                <a:srgbClr val="FE8637"/>
              </a:buClr>
              <a:buFont typeface="Gill Sans Light" pitchFamily="-112" charset="0"/>
              <a:buNone/>
              <a:defRPr/>
            </a:pPr>
            <a:r>
              <a:rPr lang="en-US" sz="2600" dirty="0" smtClean="0"/>
              <a:t>	=&gt; vertices in the read graph</a:t>
            </a:r>
          </a:p>
        </p:txBody>
      </p:sp>
      <p:pic>
        <p:nvPicPr>
          <p:cNvPr id="33796" name="Picture 5"/>
          <p:cNvPicPr>
            <a:picLocks noChangeAspect="1" noChangeArrowheads="1"/>
          </p:cNvPicPr>
          <p:nvPr/>
        </p:nvPicPr>
        <p:blipFill>
          <a:blip r:embed="rId2" cstate="print"/>
          <a:srcRect/>
          <a:stretch>
            <a:fillRect/>
          </a:stretch>
        </p:blipFill>
        <p:spPr bwMode="auto">
          <a:xfrm>
            <a:off x="228824" y="4496098"/>
            <a:ext cx="3885530" cy="1065982"/>
          </a:xfrm>
          <a:prstGeom prst="rect">
            <a:avLst/>
          </a:prstGeom>
          <a:noFill/>
          <a:ln w="9525">
            <a:noFill/>
            <a:miter lim="800000"/>
            <a:headEnd/>
            <a:tailEnd/>
          </a:ln>
        </p:spPr>
      </p:pic>
      <p:grpSp>
        <p:nvGrpSpPr>
          <p:cNvPr id="2" name="Group 18"/>
          <p:cNvGrpSpPr>
            <a:grpSpLocks/>
          </p:cNvGrpSpPr>
          <p:nvPr/>
        </p:nvGrpSpPr>
        <p:grpSpPr bwMode="auto">
          <a:xfrm>
            <a:off x="152921" y="1981275"/>
            <a:ext cx="4114354" cy="2286000"/>
            <a:chOff x="5029200" y="2057400"/>
            <a:chExt cx="4114800" cy="2286000"/>
          </a:xfrm>
        </p:grpSpPr>
        <p:sp>
          <p:nvSpPr>
            <p:cNvPr id="5" name="Content Placeholder 2"/>
            <p:cNvSpPr txBox="1">
              <a:spLocks/>
            </p:cNvSpPr>
            <p:nvPr/>
          </p:nvSpPr>
          <p:spPr bwMode="auto">
            <a:xfrm>
              <a:off x="5029200" y="2057400"/>
              <a:ext cx="4114800" cy="2286000"/>
            </a:xfrm>
            <a:prstGeom prst="rect">
              <a:avLst/>
            </a:prstGeom>
            <a:noFill/>
            <a:ln w="9525">
              <a:noFill/>
              <a:miter lim="800000"/>
              <a:headEnd/>
              <a:tailEnd/>
            </a:ln>
          </p:spPr>
          <p:txBody>
            <a:bodyPr/>
            <a:lstStyle/>
            <a:p>
              <a:pPr marL="342882" indent="-342882">
                <a:spcBef>
                  <a:spcPct val="20000"/>
                </a:spcBef>
                <a:buClr>
                  <a:srgbClr val="FE8637"/>
                </a:buClr>
                <a:buSzPct val="60000"/>
                <a:defRPr/>
              </a:pPr>
              <a:r>
                <a:rPr lang="en-US" kern="0" dirty="0">
                  <a:latin typeface="Lucida Console" pitchFamily="49" charset="0"/>
                </a:rPr>
                <a:t> ACTGGTCCCTCCTGAGTGT</a:t>
              </a:r>
            </a:p>
            <a:p>
              <a:pPr marL="342882" indent="-342882">
                <a:spcBef>
                  <a:spcPct val="20000"/>
                </a:spcBef>
                <a:buClr>
                  <a:srgbClr val="FE8637"/>
                </a:buClr>
                <a:buSzPct val="60000"/>
                <a:defRPr/>
              </a:pPr>
              <a:endParaRPr lang="en-US" sz="600" kern="0" dirty="0" smtClean="0">
                <a:latin typeface="Lucida Console" pitchFamily="49" charset="0"/>
              </a:endParaRPr>
            </a:p>
            <a:p>
              <a:pPr marL="342882" indent="-342882" algn="l">
                <a:spcBef>
                  <a:spcPct val="20000"/>
                </a:spcBef>
                <a:buClr>
                  <a:srgbClr val="FE8637"/>
                </a:buClr>
                <a:buSzPct val="60000"/>
                <a:defRPr/>
              </a:pPr>
              <a:r>
                <a:rPr lang="en-US" kern="0" dirty="0" smtClean="0">
                  <a:latin typeface="Lucida Console" pitchFamily="49" charset="0"/>
                </a:rPr>
                <a:t>     GGTCCCTCCT</a:t>
              </a:r>
              <a:endParaRPr lang="en-US" kern="0" dirty="0">
                <a:latin typeface="Lucida Console" pitchFamily="49" charset="0"/>
              </a:endParaRPr>
            </a:p>
            <a:p>
              <a:pPr marL="342882" indent="-342882">
                <a:spcBef>
                  <a:spcPct val="20000"/>
                </a:spcBef>
                <a:buClr>
                  <a:srgbClr val="FE8637"/>
                </a:buClr>
                <a:buSzPct val="60000"/>
                <a:defRPr/>
              </a:pPr>
              <a:endParaRPr lang="en-US" sz="600" kern="0" dirty="0">
                <a:latin typeface="Lucida Console" pitchFamily="49" charset="0"/>
              </a:endParaRPr>
            </a:p>
            <a:p>
              <a:pPr marL="342882" indent="-342882">
                <a:spcBef>
                  <a:spcPct val="20000"/>
                </a:spcBef>
                <a:buClr>
                  <a:srgbClr val="FE8637"/>
                </a:buClr>
                <a:buSzPct val="60000"/>
                <a:defRPr/>
              </a:pPr>
              <a:r>
                <a:rPr lang="en-US" kern="0" dirty="0" smtClean="0">
                  <a:latin typeface="Lucida Console" pitchFamily="49" charset="0"/>
                </a:rPr>
                <a:t>TGGTC</a:t>
              </a:r>
              <a:r>
                <a:rPr lang="en-US" kern="0" dirty="0" smtClean="0">
                  <a:solidFill>
                    <a:srgbClr val="FF0066"/>
                  </a:solidFill>
                  <a:latin typeface="Lucida Console" pitchFamily="49" charset="0"/>
                </a:rPr>
                <a:t>A</a:t>
              </a:r>
              <a:r>
                <a:rPr lang="en-US" kern="0" dirty="0" smtClean="0">
                  <a:latin typeface="Lucida Console" pitchFamily="49" charset="0"/>
                </a:rPr>
                <a:t>CTC</a:t>
              </a:r>
              <a:r>
                <a:rPr lang="en-US" kern="0" dirty="0" smtClean="0">
                  <a:solidFill>
                    <a:srgbClr val="FF0066"/>
                  </a:solidFill>
                  <a:latin typeface="Lucida Console" pitchFamily="49" charset="0"/>
                </a:rPr>
                <a:t>G</a:t>
              </a:r>
              <a:r>
                <a:rPr lang="en-US" kern="0" dirty="0" smtClean="0">
                  <a:latin typeface="Lucida Console" pitchFamily="49" charset="0"/>
                </a:rPr>
                <a:t>TGAG</a:t>
              </a:r>
              <a:endParaRPr lang="en-US" kern="0" dirty="0">
                <a:latin typeface="Lucida Console" pitchFamily="49" charset="0"/>
              </a:endParaRPr>
            </a:p>
            <a:p>
              <a:pPr marL="342882" indent="-342882">
                <a:spcBef>
                  <a:spcPct val="20000"/>
                </a:spcBef>
                <a:buClr>
                  <a:srgbClr val="FE8637"/>
                </a:buClr>
                <a:buSzPct val="60000"/>
                <a:defRPr/>
              </a:pPr>
              <a:endParaRPr lang="en-US" sz="1200" kern="0" dirty="0">
                <a:latin typeface="Lucida Console" pitchFamily="49" charset="0"/>
              </a:endParaRPr>
            </a:p>
            <a:p>
              <a:pPr marL="342882" indent="-342882">
                <a:spcBef>
                  <a:spcPct val="20000"/>
                </a:spcBef>
                <a:buClr>
                  <a:srgbClr val="FE8637"/>
                </a:buClr>
                <a:buSzPct val="60000"/>
                <a:defRPr/>
              </a:pPr>
              <a:r>
                <a:rPr lang="en-US" kern="0" dirty="0">
                  <a:latin typeface="Lucida Console" pitchFamily="49" charset="0"/>
                </a:rPr>
                <a:t>A</a:t>
              </a:r>
              <a:r>
                <a:rPr lang="en-US" kern="0" dirty="0">
                  <a:solidFill>
                    <a:srgbClr val="FF0066"/>
                  </a:solidFill>
                  <a:latin typeface="Lucida Console" pitchFamily="49" charset="0"/>
                </a:rPr>
                <a:t>C</a:t>
              </a:r>
              <a:r>
                <a:rPr lang="en-US" kern="0" dirty="0">
                  <a:latin typeface="Lucida Console" pitchFamily="49" charset="0"/>
                </a:rPr>
                <a:t>CT</a:t>
              </a:r>
              <a:r>
                <a:rPr lang="en-US" kern="0" dirty="0">
                  <a:solidFill>
                    <a:srgbClr val="FF0066"/>
                  </a:solidFill>
                  <a:latin typeface="Lucida Console" pitchFamily="49" charset="0"/>
                </a:rPr>
                <a:t>CA</a:t>
              </a:r>
              <a:r>
                <a:rPr lang="en-US" kern="0" dirty="0">
                  <a:latin typeface="Lucida Console" pitchFamily="49" charset="0"/>
                </a:rPr>
                <a:t>TC</a:t>
              </a:r>
              <a:r>
                <a:rPr lang="en-US" kern="0" dirty="0">
                  <a:solidFill>
                    <a:srgbClr val="FF0066"/>
                  </a:solidFill>
                  <a:latin typeface="Lucida Console" pitchFamily="49" charset="0"/>
                </a:rPr>
                <a:t>GAAG</a:t>
              </a:r>
              <a:r>
                <a:rPr lang="en-US" kern="0" dirty="0">
                  <a:latin typeface="Lucida Console" pitchFamily="49" charset="0"/>
                </a:rPr>
                <a:t>C</a:t>
              </a:r>
              <a:r>
                <a:rPr lang="en-US" kern="0" dirty="0">
                  <a:solidFill>
                    <a:srgbClr val="FF0066"/>
                  </a:solidFill>
                  <a:latin typeface="Lucida Console" pitchFamily="49" charset="0"/>
                </a:rPr>
                <a:t>G</a:t>
              </a:r>
              <a:r>
                <a:rPr lang="en-US" kern="0" dirty="0">
                  <a:latin typeface="Lucida Console" pitchFamily="49" charset="0"/>
                </a:rPr>
                <a:t>G</a:t>
              </a:r>
              <a:r>
                <a:rPr lang="en-US" kern="0" dirty="0">
                  <a:solidFill>
                    <a:srgbClr val="FF0066"/>
                  </a:solidFill>
                  <a:latin typeface="Lucida Console" pitchFamily="49" charset="0"/>
                </a:rPr>
                <a:t>C</a:t>
              </a:r>
              <a:r>
                <a:rPr lang="en-US" kern="0" dirty="0">
                  <a:latin typeface="Lucida Console" pitchFamily="49" charset="0"/>
                </a:rPr>
                <a:t>GT</a:t>
              </a:r>
              <a:r>
                <a:rPr lang="en-US" kern="0" dirty="0">
                  <a:solidFill>
                    <a:srgbClr val="FF0066"/>
                  </a:solidFill>
                  <a:latin typeface="Lucida Console" pitchFamily="49" charset="0"/>
                </a:rPr>
                <a:t>CC</a:t>
              </a:r>
              <a:r>
                <a:rPr lang="en-US" kern="0" dirty="0">
                  <a:latin typeface="Lucida Console" pitchFamily="49" charset="0"/>
                </a:rPr>
                <a:t>T</a:t>
              </a:r>
            </a:p>
            <a:p>
              <a:pPr marL="342882" indent="-342882">
                <a:spcBef>
                  <a:spcPct val="20000"/>
                </a:spcBef>
                <a:buClr>
                  <a:srgbClr val="FE8637"/>
                </a:buClr>
                <a:buSzPct val="60000"/>
                <a:defRPr/>
              </a:pPr>
              <a:endParaRPr lang="en-US" kern="0" dirty="0">
                <a:latin typeface="Lucida Console" pitchFamily="49" charset="0"/>
              </a:endParaRPr>
            </a:p>
            <a:p>
              <a:pPr marL="342882" indent="-342882">
                <a:spcBef>
                  <a:spcPct val="20000"/>
                </a:spcBef>
                <a:buClr>
                  <a:srgbClr val="FE8637"/>
                </a:buClr>
                <a:buSzPct val="60000"/>
                <a:defRPr/>
              </a:pPr>
              <a:endParaRPr lang="en-US" kern="0" dirty="0">
                <a:latin typeface="Lucida Console" pitchFamily="49" charset="0"/>
              </a:endParaRPr>
            </a:p>
            <a:p>
              <a:pPr marL="342882" indent="-342882">
                <a:spcBef>
                  <a:spcPct val="20000"/>
                </a:spcBef>
                <a:buClr>
                  <a:srgbClr val="FE8637"/>
                </a:buClr>
                <a:buSzPct val="60000"/>
                <a:defRPr/>
              </a:pPr>
              <a:endParaRPr lang="en-US" kern="0" dirty="0">
                <a:latin typeface="Lucida Console" pitchFamily="49" charset="0"/>
              </a:endParaRPr>
            </a:p>
          </p:txBody>
        </p:sp>
        <p:cxnSp>
          <p:nvCxnSpPr>
            <p:cNvPr id="33799" name="Straight Connector 8"/>
            <p:cNvCxnSpPr>
              <a:cxnSpLocks noChangeShapeType="1"/>
            </p:cNvCxnSpPr>
            <p:nvPr/>
          </p:nvCxnSpPr>
          <p:spPr bwMode="auto">
            <a:xfrm>
              <a:off x="5407719" y="2438400"/>
              <a:ext cx="3505200" cy="0"/>
            </a:xfrm>
            <a:prstGeom prst="line">
              <a:avLst/>
            </a:prstGeom>
            <a:noFill/>
            <a:ln w="25400" algn="ctr">
              <a:solidFill>
                <a:srgbClr val="FF0066"/>
              </a:solidFill>
              <a:round/>
              <a:headEnd/>
              <a:tailEnd/>
            </a:ln>
          </p:spPr>
        </p:cxnSp>
        <p:cxnSp>
          <p:nvCxnSpPr>
            <p:cNvPr id="33800" name="Straight Connector 9"/>
            <p:cNvCxnSpPr>
              <a:cxnSpLocks noChangeShapeType="1"/>
            </p:cNvCxnSpPr>
            <p:nvPr/>
          </p:nvCxnSpPr>
          <p:spPr bwMode="auto">
            <a:xfrm>
              <a:off x="5105400" y="4191000"/>
              <a:ext cx="3886200" cy="0"/>
            </a:xfrm>
            <a:prstGeom prst="line">
              <a:avLst/>
            </a:prstGeom>
            <a:noFill/>
            <a:ln w="25400" algn="ctr">
              <a:solidFill>
                <a:srgbClr val="FF0066"/>
              </a:solidFill>
              <a:round/>
              <a:headEnd/>
              <a:tailEnd/>
            </a:ln>
          </p:spPr>
        </p:cxnSp>
        <p:cxnSp>
          <p:nvCxnSpPr>
            <p:cNvPr id="33801" name="Straight Connector 14"/>
            <p:cNvCxnSpPr>
              <a:cxnSpLocks noChangeShapeType="1"/>
            </p:cNvCxnSpPr>
            <p:nvPr/>
          </p:nvCxnSpPr>
          <p:spPr bwMode="auto">
            <a:xfrm>
              <a:off x="5786279" y="3558703"/>
              <a:ext cx="2590800" cy="0"/>
            </a:xfrm>
            <a:prstGeom prst="line">
              <a:avLst/>
            </a:prstGeom>
            <a:noFill/>
            <a:ln w="25400" algn="ctr">
              <a:solidFill>
                <a:schemeClr val="tx1"/>
              </a:solidFill>
              <a:round/>
              <a:headEnd/>
              <a:tailEnd/>
            </a:ln>
          </p:spPr>
        </p:cxnSp>
        <p:cxnSp>
          <p:nvCxnSpPr>
            <p:cNvPr id="33802" name="Straight Connector 16"/>
            <p:cNvCxnSpPr>
              <a:cxnSpLocks noChangeShapeType="1"/>
            </p:cNvCxnSpPr>
            <p:nvPr/>
          </p:nvCxnSpPr>
          <p:spPr bwMode="auto">
            <a:xfrm>
              <a:off x="6019386" y="3022922"/>
              <a:ext cx="1828800" cy="0"/>
            </a:xfrm>
            <a:prstGeom prst="line">
              <a:avLst/>
            </a:prstGeom>
            <a:noFill/>
            <a:ln w="25400" algn="ctr">
              <a:solidFill>
                <a:schemeClr val="tx1"/>
              </a:solidFill>
              <a:round/>
              <a:headEnd/>
              <a:tailEnd/>
            </a:ln>
          </p:spPr>
        </p:cxn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458200" cy="5410200"/>
          </a:xfrm>
        </p:spPr>
        <p:txBody>
          <a:bodyPr>
            <a:normAutofit/>
          </a:bodyPr>
          <a:lstStyle/>
          <a:p>
            <a:r>
              <a:rPr lang="en-US" b="1" dirty="0" smtClean="0">
                <a:solidFill>
                  <a:srgbClr val="FF0000"/>
                </a:solidFill>
              </a:rPr>
              <a:t>Background</a:t>
            </a:r>
            <a:endParaRPr lang="en-US" b="1" dirty="0" smtClean="0">
              <a:solidFill>
                <a:srgbClr val="FF0000"/>
              </a:solidFill>
            </a:endParaRPr>
          </a:p>
          <a:p>
            <a:r>
              <a:rPr lang="en-US" dirty="0" err="1" smtClean="0"/>
              <a:t>Quasispecies</a:t>
            </a:r>
            <a:r>
              <a:rPr lang="en-US" dirty="0" smtClean="0"/>
              <a:t> spectrum reconstruction from shotgun NGS reads</a:t>
            </a:r>
          </a:p>
          <a:p>
            <a:r>
              <a:rPr lang="en-US" dirty="0" err="1" smtClean="0"/>
              <a:t>Quasispecies</a:t>
            </a:r>
            <a:r>
              <a:rPr lang="en-US" dirty="0" smtClean="0"/>
              <a:t> spectrum reconstruction from </a:t>
            </a:r>
            <a:r>
              <a:rPr lang="en-US" dirty="0" err="1" smtClean="0"/>
              <a:t>amplicon</a:t>
            </a:r>
            <a:r>
              <a:rPr lang="en-US" dirty="0" smtClean="0"/>
              <a:t> </a:t>
            </a:r>
            <a:r>
              <a:rPr lang="en-US" dirty="0" smtClean="0"/>
              <a:t>NGS reads</a:t>
            </a:r>
          </a:p>
          <a:p>
            <a:r>
              <a:rPr lang="en-US" dirty="0" err="1" smtClean="0"/>
              <a:t>Quasispecies</a:t>
            </a:r>
            <a:r>
              <a:rPr lang="en-US" dirty="0" smtClean="0"/>
              <a:t> spectrum reconstruction for IBV</a:t>
            </a:r>
            <a:endParaRPr lang="en-US" dirty="0" smtClean="0"/>
          </a:p>
          <a:p>
            <a:r>
              <a:rPr lang="en-US" dirty="0" smtClean="0"/>
              <a:t>Ongoing and future work</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90079" y="304726"/>
            <a:ext cx="7468567" cy="685354"/>
          </a:xfrm>
        </p:spPr>
        <p:txBody>
          <a:bodyPr>
            <a:normAutofit fontScale="90000"/>
          </a:bodyPr>
          <a:lstStyle/>
          <a:p>
            <a:pPr marL="342665" indent="-342665"/>
            <a:r>
              <a:rPr lang="en-US" dirty="0" smtClean="0"/>
              <a:t>Read Graph: Edges</a:t>
            </a:r>
          </a:p>
        </p:txBody>
      </p:sp>
      <p:sp>
        <p:nvSpPr>
          <p:cNvPr id="15" name="Content Placeholder 2"/>
          <p:cNvSpPr txBox="1">
            <a:spLocks/>
          </p:cNvSpPr>
          <p:nvPr/>
        </p:nvSpPr>
        <p:spPr bwMode="auto">
          <a:xfrm>
            <a:off x="152921" y="1523628"/>
            <a:ext cx="8991079" cy="1981274"/>
          </a:xfrm>
          <a:prstGeom prst="rect">
            <a:avLst/>
          </a:prstGeom>
          <a:noFill/>
          <a:ln w="9525">
            <a:noFill/>
            <a:miter lim="800000"/>
            <a:headEnd/>
            <a:tailEnd/>
          </a:ln>
        </p:spPr>
        <p:txBody>
          <a:bodyPr lIns="91435" tIns="45718" rIns="91435" bIns="45718"/>
          <a:lstStyle/>
          <a:p>
            <a:pPr marL="342882" indent="-342882" algn="l">
              <a:spcBef>
                <a:spcPct val="20000"/>
              </a:spcBef>
              <a:buSzPct val="120000"/>
              <a:buFont typeface="Arial" pitchFamily="34" charset="0"/>
              <a:buChar char="•"/>
              <a:defRPr/>
            </a:pPr>
            <a:r>
              <a:rPr lang="en-US" sz="2600" kern="0" dirty="0">
                <a:latin typeface="+mn-lt"/>
              </a:rPr>
              <a:t>Edge b/w two vertices if there is an overlap between </a:t>
            </a:r>
            <a:r>
              <a:rPr lang="en-US" sz="2600" kern="0" dirty="0" err="1">
                <a:latin typeface="+mn-lt"/>
              </a:rPr>
              <a:t>superreads</a:t>
            </a:r>
            <a:r>
              <a:rPr lang="en-US" sz="2600" kern="0" dirty="0">
                <a:latin typeface="+mn-lt"/>
              </a:rPr>
              <a:t> and they agree on their overlap </a:t>
            </a:r>
            <a:r>
              <a:rPr lang="en-US" sz="2600" b="1" i="1" kern="0" dirty="0">
                <a:latin typeface="+mn-lt"/>
              </a:rPr>
              <a:t>with </a:t>
            </a:r>
            <a:r>
              <a:rPr lang="en-US" sz="2600" b="1" kern="0" dirty="0">
                <a:solidFill>
                  <a:prstClr val="black"/>
                </a:solidFill>
                <a:latin typeface="+mn-lt"/>
              </a:rPr>
              <a:t>≤ </a:t>
            </a:r>
            <a:r>
              <a:rPr lang="en-US" sz="2600" b="1" i="1" kern="0" dirty="0">
                <a:latin typeface="+mn-lt"/>
              </a:rPr>
              <a:t>m mismatches</a:t>
            </a:r>
            <a:endParaRPr lang="en-US" sz="2600" i="1" kern="0" dirty="0">
              <a:effectLst>
                <a:outerShdw blurRad="38100" dist="38100" dir="2700000" algn="tl">
                  <a:srgbClr val="000000">
                    <a:alpha val="43137"/>
                  </a:srgbClr>
                </a:outerShdw>
              </a:effectLst>
              <a:latin typeface="+mn-lt"/>
            </a:endParaRPr>
          </a:p>
          <a:p>
            <a:pPr marL="342882" indent="-342882" algn="l">
              <a:spcBef>
                <a:spcPct val="20000"/>
              </a:spcBef>
              <a:buSzPct val="120000"/>
              <a:buFont typeface="Arial" pitchFamily="34" charset="0"/>
              <a:buChar char="•"/>
              <a:defRPr/>
            </a:pPr>
            <a:r>
              <a:rPr lang="en-US" sz="2600" kern="0" dirty="0">
                <a:latin typeface="+mn-lt"/>
              </a:rPr>
              <a:t>Transitive reduction</a:t>
            </a:r>
          </a:p>
        </p:txBody>
      </p:sp>
      <p:grpSp>
        <p:nvGrpSpPr>
          <p:cNvPr id="2" name="Group 73"/>
          <p:cNvGrpSpPr>
            <a:grpSpLocks/>
          </p:cNvGrpSpPr>
          <p:nvPr/>
        </p:nvGrpSpPr>
        <p:grpSpPr bwMode="auto">
          <a:xfrm>
            <a:off x="914177" y="3200177"/>
            <a:ext cx="7620372" cy="2819549"/>
            <a:chOff x="11553825" y="11276013"/>
            <a:chExt cx="9910763" cy="2278062"/>
          </a:xfrm>
        </p:grpSpPr>
        <p:pic>
          <p:nvPicPr>
            <p:cNvPr id="34822" name="Picture 1194"/>
            <p:cNvPicPr>
              <a:picLocks noChangeAspect="1" noChangeArrowheads="1"/>
            </p:cNvPicPr>
            <p:nvPr/>
          </p:nvPicPr>
          <p:blipFill>
            <a:blip r:embed="rId3" cstate="print"/>
            <a:srcRect/>
            <a:stretch>
              <a:fillRect/>
            </a:stretch>
          </p:blipFill>
          <p:spPr bwMode="gray">
            <a:xfrm>
              <a:off x="14959013" y="11276013"/>
              <a:ext cx="2600325" cy="1425575"/>
            </a:xfrm>
            <a:prstGeom prst="rect">
              <a:avLst/>
            </a:prstGeom>
            <a:noFill/>
            <a:ln w="9525" algn="ctr">
              <a:noFill/>
              <a:miter lim="800000"/>
              <a:headEnd/>
              <a:tailEnd/>
            </a:ln>
          </p:spPr>
        </p:pic>
        <p:pic>
          <p:nvPicPr>
            <p:cNvPr id="34823" name="Picture 1196"/>
            <p:cNvPicPr>
              <a:picLocks noChangeAspect="1" noChangeArrowheads="1"/>
            </p:cNvPicPr>
            <p:nvPr/>
          </p:nvPicPr>
          <p:blipFill>
            <a:blip r:embed="rId4" cstate="print"/>
            <a:srcRect/>
            <a:stretch>
              <a:fillRect/>
            </a:stretch>
          </p:blipFill>
          <p:spPr bwMode="gray">
            <a:xfrm>
              <a:off x="11553825" y="11564938"/>
              <a:ext cx="3332163" cy="1989137"/>
            </a:xfrm>
            <a:prstGeom prst="rect">
              <a:avLst/>
            </a:prstGeom>
            <a:noFill/>
            <a:ln w="9525" algn="ctr">
              <a:noFill/>
              <a:miter lim="800000"/>
              <a:headEnd/>
              <a:tailEnd/>
            </a:ln>
          </p:spPr>
        </p:pic>
        <p:pic>
          <p:nvPicPr>
            <p:cNvPr id="34824" name="Picture 1197"/>
            <p:cNvPicPr>
              <a:picLocks noChangeAspect="1" noChangeArrowheads="1"/>
            </p:cNvPicPr>
            <p:nvPr/>
          </p:nvPicPr>
          <p:blipFill>
            <a:blip r:embed="rId5" cstate="print"/>
            <a:srcRect/>
            <a:stretch>
              <a:fillRect/>
            </a:stretch>
          </p:blipFill>
          <p:spPr bwMode="gray">
            <a:xfrm>
              <a:off x="17656175" y="11628438"/>
              <a:ext cx="3808413" cy="1851025"/>
            </a:xfrm>
            <a:prstGeom prst="rect">
              <a:avLst/>
            </a:prstGeom>
            <a:noFill/>
            <a:ln w="9525" algn="ctr">
              <a:noFill/>
              <a:miter lim="800000"/>
              <a:headEnd/>
              <a:tailEnd/>
            </a:ln>
          </p:spPr>
        </p:pic>
        <p:sp>
          <p:nvSpPr>
            <p:cNvPr id="34825" name="AutoShape 1198"/>
            <p:cNvSpPr>
              <a:spLocks noChangeArrowheads="1"/>
            </p:cNvSpPr>
            <p:nvPr/>
          </p:nvSpPr>
          <p:spPr bwMode="gray">
            <a:xfrm>
              <a:off x="15173325" y="12630150"/>
              <a:ext cx="2286000" cy="171450"/>
            </a:xfrm>
            <a:prstGeom prst="rightArrow">
              <a:avLst>
                <a:gd name="adj1" fmla="val 50000"/>
                <a:gd name="adj2" fmla="val 333333"/>
              </a:avLst>
            </a:prstGeom>
            <a:gradFill rotWithShape="0">
              <a:gsLst>
                <a:gs pos="0">
                  <a:srgbClr val="3366FF"/>
                </a:gs>
                <a:gs pos="100000">
                  <a:srgbClr val="9999FF"/>
                </a:gs>
              </a:gsLst>
              <a:lin ang="5400000" scaled="1"/>
            </a:gradFill>
            <a:ln w="9525" algn="ctr">
              <a:noFill/>
              <a:miter lim="800000"/>
              <a:headEnd/>
              <a:tailEnd/>
            </a:ln>
          </p:spPr>
          <p:txBody>
            <a:bodyPr wrap="none" lIns="79400" tIns="39700" rIns="79400" bIns="39700" anchor="ctr"/>
            <a:lstStyle/>
            <a:p>
              <a:endParaRPr lang="en-US"/>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178" y="304726"/>
            <a:ext cx="7467451" cy="487784"/>
          </a:xfrm>
        </p:spPr>
        <p:txBody>
          <a:bodyPr>
            <a:normAutofit fontScale="90000"/>
          </a:bodyPr>
          <a:lstStyle/>
          <a:p>
            <a:pPr marL="342665" indent="-342665"/>
            <a:r>
              <a:rPr lang="en-US" dirty="0" smtClean="0"/>
              <a:t>Edge Cost</a:t>
            </a:r>
          </a:p>
        </p:txBody>
      </p:sp>
      <p:sp>
        <p:nvSpPr>
          <p:cNvPr id="3" name="Content Placeholder 2"/>
          <p:cNvSpPr>
            <a:spLocks noGrp="1"/>
          </p:cNvSpPr>
          <p:nvPr>
            <p:ph sz="quarter" idx="1"/>
          </p:nvPr>
        </p:nvSpPr>
        <p:spPr>
          <a:xfrm>
            <a:off x="304726" y="1143000"/>
            <a:ext cx="8610451" cy="2895451"/>
          </a:xfrm>
        </p:spPr>
        <p:txBody>
          <a:bodyPr>
            <a:normAutofit/>
          </a:bodyPr>
          <a:lstStyle/>
          <a:p>
            <a:pPr>
              <a:defRPr/>
            </a:pPr>
            <a:r>
              <a:rPr lang="en-US" sz="2800" dirty="0" smtClean="0"/>
              <a:t>Cost measures the uncertainty that two superreads belong to the same quasispecies.</a:t>
            </a:r>
          </a:p>
          <a:p>
            <a:pPr>
              <a:defRPr/>
            </a:pPr>
            <a:r>
              <a:rPr lang="en-US" sz="2800" b="1" dirty="0" smtClean="0">
                <a:effectLst>
                  <a:outerShdw blurRad="38100" dist="38100" dir="2700000" algn="tl">
                    <a:srgbClr val="000000">
                      <a:alpha val="43137"/>
                    </a:srgbClr>
                  </a:outerShdw>
                </a:effectLst>
              </a:rPr>
              <a:t>Overhang</a:t>
            </a:r>
            <a:r>
              <a:rPr lang="en-US" sz="2800" dirty="0" smtClean="0"/>
              <a:t>  </a:t>
            </a:r>
            <a:r>
              <a:rPr lang="el-GR" sz="2800" b="1" dirty="0" smtClean="0">
                <a:effectLst>
                  <a:outerShdw blurRad="38100" dist="38100" dir="2700000" algn="tl">
                    <a:srgbClr val="000000">
                      <a:alpha val="43137"/>
                    </a:srgbClr>
                  </a:outerShdw>
                </a:effectLst>
              </a:rPr>
              <a:t>Δ</a:t>
            </a:r>
            <a:r>
              <a:rPr lang="en-US" sz="2800" b="1" dirty="0" smtClean="0">
                <a:effectLst>
                  <a:outerShdw blurRad="38100" dist="38100" dir="2700000" algn="tl">
                    <a:srgbClr val="000000">
                      <a:alpha val="43137"/>
                    </a:srgbClr>
                  </a:outerShdw>
                </a:effectLst>
              </a:rPr>
              <a:t> </a:t>
            </a:r>
            <a:r>
              <a:rPr lang="en-US" sz="2800" dirty="0" smtClean="0"/>
              <a:t>is the shift in start positions of two overlapping superreads. </a:t>
            </a:r>
          </a:p>
        </p:txBody>
      </p:sp>
      <p:sp>
        <p:nvSpPr>
          <p:cNvPr id="24" name="Right Arrow 23"/>
          <p:cNvSpPr/>
          <p:nvPr/>
        </p:nvSpPr>
        <p:spPr>
          <a:xfrm>
            <a:off x="3886647" y="4267422"/>
            <a:ext cx="380628" cy="45653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defRPr/>
            </a:pPr>
            <a:endParaRPr lang="en-US"/>
          </a:p>
        </p:txBody>
      </p:sp>
      <p:sp>
        <p:nvSpPr>
          <p:cNvPr id="11" name="TextBox 10"/>
          <p:cNvSpPr txBox="1"/>
          <p:nvPr/>
        </p:nvSpPr>
        <p:spPr>
          <a:xfrm>
            <a:off x="457200" y="5181600"/>
            <a:ext cx="571500" cy="589359"/>
          </a:xfrm>
          <a:prstGeom prst="rect">
            <a:avLst/>
          </a:prstGeom>
          <a:noFill/>
        </p:spPr>
        <p:txBody>
          <a:bodyPr lIns="91435" tIns="45718" rIns="91435" bIns="45718">
            <a:spAutoFit/>
          </a:bodyPr>
          <a:lstStyle/>
          <a:p>
            <a:pPr>
              <a:defRPr/>
            </a:pPr>
            <a:r>
              <a:rPr lang="el-GR" sz="3200" b="1" dirty="0">
                <a:solidFill>
                  <a:srgbClr val="009999"/>
                </a:solidFill>
                <a:effectLst>
                  <a:outerShdw blurRad="38100" dist="38100" dir="2700000" algn="tl">
                    <a:srgbClr val="000000">
                      <a:alpha val="43137"/>
                    </a:srgbClr>
                  </a:outerShdw>
                </a:effectLst>
                <a:latin typeface="Franklin Gothic Medium" pitchFamily="34" charset="0"/>
              </a:rPr>
              <a:t>Δ</a:t>
            </a:r>
            <a:endParaRPr lang="en-US" sz="3200" b="1" dirty="0">
              <a:solidFill>
                <a:srgbClr val="009999"/>
              </a:solidFill>
              <a:effectLst>
                <a:outerShdw blurRad="38100" dist="38100" dir="2700000" algn="tl">
                  <a:srgbClr val="000000">
                    <a:alpha val="43137"/>
                  </a:srgbClr>
                </a:outerShdw>
              </a:effectLst>
              <a:latin typeface="Franklin Gothic Medium" pitchFamily="34" charset="0"/>
            </a:endParaRPr>
          </a:p>
        </p:txBody>
      </p:sp>
      <p:pic>
        <p:nvPicPr>
          <p:cNvPr id="35846" name="Picture 4"/>
          <p:cNvPicPr>
            <a:picLocks noChangeAspect="1" noChangeArrowheads="1"/>
          </p:cNvPicPr>
          <p:nvPr/>
        </p:nvPicPr>
        <p:blipFill>
          <a:blip r:embed="rId3" cstate="print"/>
          <a:srcRect/>
          <a:stretch>
            <a:fillRect/>
          </a:stretch>
        </p:blipFill>
        <p:spPr bwMode="auto">
          <a:xfrm>
            <a:off x="1" y="4038600"/>
            <a:ext cx="3886646" cy="1158627"/>
          </a:xfrm>
          <a:prstGeom prst="rect">
            <a:avLst/>
          </a:prstGeom>
          <a:noFill/>
          <a:ln w="9525">
            <a:noFill/>
            <a:miter lim="800000"/>
            <a:headEnd/>
            <a:tailEnd/>
          </a:ln>
        </p:spPr>
      </p:pic>
      <p:graphicFrame>
        <p:nvGraphicFramePr>
          <p:cNvPr id="35847" name="Object 2"/>
          <p:cNvGraphicFramePr>
            <a:graphicFrameLocks noChangeAspect="1"/>
          </p:cNvGraphicFramePr>
          <p:nvPr/>
        </p:nvGraphicFramePr>
        <p:xfrm>
          <a:off x="4647902" y="3886200"/>
          <a:ext cx="3415221" cy="1976438"/>
        </p:xfrm>
        <a:graphic>
          <a:graphicData uri="http://schemas.openxmlformats.org/presentationml/2006/ole">
            <p:oleObj spid="_x0000_s710658" name="Equation" r:id="rId4" imgW="1701800" imgH="965200" progId="Equation.3">
              <p:embed/>
            </p:oleObj>
          </a:graphicData>
        </a:graphic>
      </p:graphicFrame>
      <p:sp>
        <p:nvSpPr>
          <p:cNvPr id="9" name="Rectangle 8"/>
          <p:cNvSpPr/>
          <p:nvPr/>
        </p:nvSpPr>
        <p:spPr>
          <a:xfrm>
            <a:off x="3810224" y="5580630"/>
            <a:ext cx="5486176" cy="972570"/>
          </a:xfrm>
          <a:prstGeom prst="rect">
            <a:avLst/>
          </a:prstGeom>
        </p:spPr>
        <p:txBody>
          <a:bodyPr lIns="91435" tIns="45718" rIns="91435" bIns="45718">
            <a:spAutoFit/>
          </a:bodyPr>
          <a:lstStyle/>
          <a:p>
            <a:pPr marL="285722" indent="-285722">
              <a:spcBef>
                <a:spcPct val="20000"/>
              </a:spcBef>
              <a:defRPr/>
            </a:pPr>
            <a:r>
              <a:rPr lang="en-US" sz="2600" dirty="0">
                <a:solidFill>
                  <a:prstClr val="black"/>
                </a:solidFill>
                <a:latin typeface="+mn-lt"/>
              </a:rPr>
              <a:t>where </a:t>
            </a:r>
            <a:r>
              <a:rPr lang="en-US" sz="2600" i="1" dirty="0">
                <a:solidFill>
                  <a:prstClr val="black"/>
                </a:solidFill>
                <a:effectLst>
                  <a:outerShdw blurRad="38100" dist="38100" dir="2700000" algn="tl">
                    <a:srgbClr val="000000">
                      <a:alpha val="43137"/>
                    </a:srgbClr>
                  </a:outerShdw>
                </a:effectLst>
                <a:latin typeface="+mn-lt"/>
              </a:rPr>
              <a:t>j</a:t>
            </a:r>
            <a:r>
              <a:rPr lang="en-US" sz="2600" dirty="0">
                <a:solidFill>
                  <a:prstClr val="black"/>
                </a:solidFill>
                <a:latin typeface="+mn-lt"/>
              </a:rPr>
              <a:t> is the number of mismatches </a:t>
            </a:r>
          </a:p>
          <a:p>
            <a:pPr marL="285722" indent="-285722">
              <a:spcBef>
                <a:spcPct val="20000"/>
              </a:spcBef>
              <a:defRPr/>
            </a:pPr>
            <a:r>
              <a:rPr lang="en-US" sz="2600" dirty="0">
                <a:solidFill>
                  <a:prstClr val="black"/>
                </a:solidFill>
                <a:latin typeface="+mn-lt"/>
              </a:rPr>
              <a:t>in overlap </a:t>
            </a:r>
            <a:r>
              <a:rPr lang="en-US" sz="2600" i="1" dirty="0">
                <a:solidFill>
                  <a:prstClr val="black"/>
                </a:solidFill>
                <a:effectLst>
                  <a:outerShdw blurRad="38100" dist="38100" dir="2700000" algn="tl">
                    <a:srgbClr val="000000">
                      <a:alpha val="43137"/>
                    </a:srgbClr>
                  </a:outerShdw>
                </a:effectLst>
                <a:latin typeface="+mn-lt"/>
              </a:rPr>
              <a:t>o</a:t>
            </a:r>
            <a:r>
              <a:rPr lang="en-US" sz="2600" dirty="0">
                <a:solidFill>
                  <a:prstClr val="black"/>
                </a:solidFill>
                <a:latin typeface="+mn-lt"/>
              </a:rPr>
              <a:t>, </a:t>
            </a:r>
            <a:r>
              <a:rPr lang="el-GR" sz="2600" i="1" dirty="0">
                <a:solidFill>
                  <a:prstClr val="black"/>
                </a:solidFill>
                <a:effectLst>
                  <a:outerShdw blurRad="38100" dist="38100" dir="2700000" algn="tl">
                    <a:srgbClr val="000000">
                      <a:alpha val="43137"/>
                    </a:srgbClr>
                  </a:outerShdw>
                </a:effectLst>
                <a:latin typeface="+mn-lt"/>
              </a:rPr>
              <a:t>ε</a:t>
            </a:r>
            <a:r>
              <a:rPr lang="en-US" sz="2600" dirty="0">
                <a:solidFill>
                  <a:prstClr val="black"/>
                </a:solidFill>
                <a:latin typeface="+mn-lt"/>
              </a:rPr>
              <a:t> is 454 error </a:t>
            </a:r>
            <a:r>
              <a:rPr lang="en-US" sz="2600" dirty="0" smtClean="0">
                <a:solidFill>
                  <a:prstClr val="black"/>
                </a:solidFill>
                <a:latin typeface="+mn-lt"/>
              </a:rPr>
              <a:t>rate</a:t>
            </a:r>
            <a:endParaRPr lang="en-US" sz="2600" dirty="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11882" y="533549"/>
            <a:ext cx="8594824" cy="685354"/>
          </a:xfrm>
        </p:spPr>
        <p:txBody>
          <a:bodyPr>
            <a:normAutofit fontScale="90000"/>
          </a:bodyPr>
          <a:lstStyle/>
          <a:p>
            <a:r>
              <a:rPr lang="en-US" smtClean="0"/>
              <a:t>Contig Assembly - Path to Sequence</a:t>
            </a:r>
          </a:p>
        </p:txBody>
      </p:sp>
      <p:sp>
        <p:nvSpPr>
          <p:cNvPr id="2052" name="Content Placeholder 2"/>
          <p:cNvSpPr>
            <a:spLocks noGrp="1"/>
          </p:cNvSpPr>
          <p:nvPr>
            <p:ph sz="quarter" idx="1"/>
          </p:nvPr>
        </p:nvSpPr>
        <p:spPr>
          <a:xfrm>
            <a:off x="304726" y="1982391"/>
            <a:ext cx="8839274" cy="3962549"/>
          </a:xfrm>
        </p:spPr>
        <p:txBody>
          <a:bodyPr>
            <a:normAutofit/>
          </a:bodyPr>
          <a:lstStyle/>
          <a:p>
            <a:pPr marL="514350" indent="-514350">
              <a:spcBef>
                <a:spcPct val="0"/>
              </a:spcBef>
              <a:spcAft>
                <a:spcPts val="200"/>
              </a:spcAft>
              <a:buFont typeface="+mj-lt"/>
              <a:buAutoNum type="arabicPeriod"/>
              <a:defRPr/>
            </a:pPr>
            <a:r>
              <a:rPr lang="en-US" sz="2600" dirty="0" smtClean="0"/>
              <a:t>Compute an s-t-Max Bandwidth Path through each vertex (maximizing </a:t>
            </a:r>
            <a:r>
              <a:rPr lang="en-US" sz="2600" i="1" dirty="0" smtClean="0"/>
              <a:t>minimum</a:t>
            </a:r>
            <a:r>
              <a:rPr lang="en-US" sz="2600" dirty="0" smtClean="0"/>
              <a:t> edge cost)</a:t>
            </a:r>
            <a:endParaRPr lang="en-US" sz="2600" dirty="0" smtClean="0">
              <a:solidFill>
                <a:srgbClr val="000000"/>
              </a:solidFill>
            </a:endParaRPr>
          </a:p>
          <a:p>
            <a:pPr marL="514324" indent="-514324">
              <a:spcBef>
                <a:spcPts val="1200"/>
              </a:spcBef>
              <a:spcAft>
                <a:spcPts val="200"/>
              </a:spcAft>
              <a:buSzPct val="100000"/>
              <a:buFont typeface="+mj-lt"/>
              <a:buAutoNum type="arabicPeriod"/>
              <a:defRPr/>
            </a:pPr>
            <a:r>
              <a:rPr lang="en-US" sz="2600" dirty="0" smtClean="0">
                <a:solidFill>
                  <a:srgbClr val="000000"/>
                </a:solidFill>
              </a:rPr>
              <a:t>Build coarse sequence out of each path’s superreads:</a:t>
            </a:r>
          </a:p>
          <a:p>
            <a:pPr lvl="1" indent="-342882">
              <a:spcBef>
                <a:spcPts val="1200"/>
              </a:spcBef>
              <a:spcAft>
                <a:spcPts val="200"/>
              </a:spcAft>
              <a:defRPr/>
            </a:pPr>
            <a:r>
              <a:rPr lang="en-US" sz="2400" dirty="0" smtClean="0">
                <a:solidFill>
                  <a:srgbClr val="000000"/>
                </a:solidFill>
              </a:rPr>
              <a:t>For each position: &gt;70%-majority if it exists, otherwise N</a:t>
            </a:r>
            <a:endParaRPr lang="en-US" sz="2400" i="1" dirty="0" smtClean="0">
              <a:solidFill>
                <a:srgbClr val="000000"/>
              </a:solidFill>
              <a:effectLst>
                <a:outerShdw blurRad="38100" dist="38100" dir="2700000" algn="tl">
                  <a:srgbClr val="000000">
                    <a:alpha val="43137"/>
                  </a:srgbClr>
                </a:outerShdw>
              </a:effectLst>
            </a:endParaRPr>
          </a:p>
          <a:p>
            <a:pPr marL="514324" indent="-514324">
              <a:spcBef>
                <a:spcPts val="1200"/>
              </a:spcBef>
              <a:buSzPct val="100000"/>
              <a:buFont typeface="+mj-lt"/>
              <a:buAutoNum type="arabicPeriod"/>
              <a:defRPr/>
            </a:pPr>
            <a:r>
              <a:rPr lang="en-US" sz="2600" dirty="0" smtClean="0">
                <a:solidFill>
                  <a:srgbClr val="000000"/>
                </a:solidFill>
              </a:rPr>
              <a:t>Replace N’s in coarse sequence with weighted consensus obtained from </a:t>
            </a:r>
            <a:r>
              <a:rPr lang="en-US" sz="2600" b="1" dirty="0" smtClean="0">
                <a:solidFill>
                  <a:srgbClr val="FF0000"/>
                </a:solidFill>
              </a:rPr>
              <a:t>all</a:t>
            </a:r>
            <a:r>
              <a:rPr lang="en-US" sz="2600" dirty="0" smtClean="0">
                <a:solidFill>
                  <a:srgbClr val="000000"/>
                </a:solidFill>
              </a:rPr>
              <a:t> reads</a:t>
            </a:r>
          </a:p>
          <a:p>
            <a:pPr marL="514324" indent="-514324">
              <a:spcBef>
                <a:spcPts val="1200"/>
              </a:spcBef>
              <a:buSzPct val="100000"/>
              <a:buFont typeface="+mj-lt"/>
              <a:buAutoNum type="arabicPeriod"/>
              <a:defRPr/>
            </a:pPr>
            <a:r>
              <a:rPr lang="en-US" sz="2600" dirty="0" smtClean="0">
                <a:solidFill>
                  <a:srgbClr val="000000"/>
                </a:solidFill>
              </a:rPr>
              <a:t>Select unique sequences out of constructed sequences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824" y="137295"/>
            <a:ext cx="8640589" cy="914176"/>
          </a:xfrm>
        </p:spPr>
        <p:txBody>
          <a:bodyPr/>
          <a:lstStyle/>
          <a:p>
            <a:r>
              <a:rPr lang="en-US" sz="3800" dirty="0" smtClean="0"/>
              <a:t>Frequency Estimation – EM Algorithm</a:t>
            </a:r>
          </a:p>
        </p:txBody>
      </p:sp>
      <p:sp>
        <p:nvSpPr>
          <p:cNvPr id="3" name="Content Placeholder 2"/>
          <p:cNvSpPr>
            <a:spLocks noGrp="1"/>
          </p:cNvSpPr>
          <p:nvPr>
            <p:ph sz="quarter" idx="1"/>
          </p:nvPr>
        </p:nvSpPr>
        <p:spPr>
          <a:xfrm>
            <a:off x="1765846" y="1500188"/>
            <a:ext cx="7467451" cy="2571750"/>
          </a:xfrm>
        </p:spPr>
        <p:txBody>
          <a:bodyPr>
            <a:normAutofit/>
          </a:bodyPr>
          <a:lstStyle/>
          <a:p>
            <a:pPr marL="192874">
              <a:defRPr/>
            </a:pPr>
            <a:r>
              <a:rPr lang="en-US" sz="2600" dirty="0" smtClean="0"/>
              <a:t>Bipartite graph:</a:t>
            </a:r>
          </a:p>
          <a:p>
            <a:pPr marL="192874" lvl="1">
              <a:defRPr/>
            </a:pPr>
            <a:r>
              <a:rPr lang="en-US" sz="2200" i="1" dirty="0" err="1" smtClean="0"/>
              <a:t>Q</a:t>
            </a:r>
            <a:r>
              <a:rPr lang="en-US" sz="2200" i="1" baseline="-25000" dirty="0" err="1" smtClean="0"/>
              <a:t>q</a:t>
            </a:r>
            <a:r>
              <a:rPr lang="en-US" sz="2200" dirty="0" smtClean="0"/>
              <a:t> is a candidate  with frequency </a:t>
            </a:r>
            <a:r>
              <a:rPr lang="en-US" sz="2200" i="1" dirty="0" err="1" smtClean="0"/>
              <a:t>f</a:t>
            </a:r>
            <a:r>
              <a:rPr lang="en-US" sz="2200" i="1" baseline="-25000" dirty="0" err="1" smtClean="0"/>
              <a:t>q</a:t>
            </a:r>
            <a:endParaRPr lang="en-US" sz="2200" dirty="0" smtClean="0"/>
          </a:p>
          <a:p>
            <a:pPr marL="192874" lvl="1">
              <a:defRPr/>
            </a:pPr>
            <a:r>
              <a:rPr lang="en-US" sz="2600" i="1" dirty="0" err="1" smtClean="0"/>
              <a:t>R</a:t>
            </a:r>
            <a:r>
              <a:rPr lang="en-US" sz="2600" i="1" baseline="-25000" dirty="0" err="1" smtClean="0"/>
              <a:t>r</a:t>
            </a:r>
            <a:r>
              <a:rPr lang="en-US" sz="2600" dirty="0" smtClean="0"/>
              <a:t> is a read with observed frequency </a:t>
            </a:r>
            <a:r>
              <a:rPr lang="en-US" sz="2600" i="1" dirty="0" smtClean="0"/>
              <a:t>o</a:t>
            </a:r>
            <a:r>
              <a:rPr lang="en-US" sz="2600" i="1" baseline="-25000" dirty="0" smtClean="0"/>
              <a:t>r</a:t>
            </a:r>
            <a:endParaRPr lang="en-US" sz="2600" dirty="0" smtClean="0"/>
          </a:p>
          <a:p>
            <a:pPr marL="192874" lvl="1">
              <a:defRPr/>
            </a:pPr>
            <a:r>
              <a:rPr lang="en-US" sz="2600" dirty="0" smtClean="0"/>
              <a:t>Weight </a:t>
            </a:r>
            <a:r>
              <a:rPr lang="en-US" sz="2600" i="1" dirty="0" err="1" smtClean="0"/>
              <a:t>h</a:t>
            </a:r>
            <a:r>
              <a:rPr lang="en-US" sz="2600" i="1" baseline="-25000" dirty="0" err="1" smtClean="0"/>
              <a:t>q,r</a:t>
            </a:r>
            <a:r>
              <a:rPr lang="en-US" sz="2600" i="1" baseline="-25000" dirty="0" smtClean="0"/>
              <a:t> </a:t>
            </a:r>
            <a:r>
              <a:rPr lang="en-US" sz="2600" dirty="0" smtClean="0"/>
              <a:t>= probability that read </a:t>
            </a:r>
            <a:r>
              <a:rPr lang="en-US" sz="2600" i="1" dirty="0" smtClean="0"/>
              <a:t>r</a:t>
            </a:r>
            <a:r>
              <a:rPr lang="en-US" sz="2600" dirty="0" smtClean="0"/>
              <a:t> is produced by quasispecies </a:t>
            </a:r>
            <a:r>
              <a:rPr lang="en-US" sz="2600" i="1" dirty="0" smtClean="0"/>
              <a:t>q </a:t>
            </a:r>
            <a:r>
              <a:rPr lang="en-US" sz="2600" dirty="0" smtClean="0"/>
              <a:t>with </a:t>
            </a:r>
            <a:r>
              <a:rPr lang="en-US" sz="2600" i="1" dirty="0" smtClean="0"/>
              <a:t>j</a:t>
            </a:r>
            <a:r>
              <a:rPr lang="en-US" sz="2600" dirty="0" smtClean="0"/>
              <a:t> mismatches</a:t>
            </a:r>
          </a:p>
          <a:p>
            <a:pPr marL="800059" lvl="1" indent="-342882">
              <a:defRPr/>
            </a:pPr>
            <a:endParaRPr lang="en-US" sz="2600" dirty="0"/>
          </a:p>
        </p:txBody>
      </p:sp>
      <p:sp>
        <p:nvSpPr>
          <p:cNvPr id="37892" name="Rectangle 1228"/>
          <p:cNvSpPr>
            <a:spLocks noChangeArrowheads="1"/>
          </p:cNvSpPr>
          <p:nvPr/>
        </p:nvSpPr>
        <p:spPr bwMode="auto">
          <a:xfrm>
            <a:off x="1041425" y="6865814"/>
            <a:ext cx="8816950" cy="1570508"/>
          </a:xfrm>
          <a:prstGeom prst="rect">
            <a:avLst/>
          </a:prstGeom>
          <a:noFill/>
          <a:ln w="9525">
            <a:noFill/>
            <a:miter lim="800000"/>
            <a:headEnd/>
            <a:tailEnd/>
          </a:ln>
        </p:spPr>
        <p:txBody>
          <a:bodyPr lIns="91435" tIns="45718" rIns="91435" bIns="45718"/>
          <a:lstStyle/>
          <a:p>
            <a:pPr marL="342665" indent="-342665">
              <a:spcBef>
                <a:spcPct val="20000"/>
              </a:spcBef>
              <a:buBlip>
                <a:blip r:embed="rId3"/>
              </a:buBlip>
            </a:pPr>
            <a:endParaRPr lang="en-US" sz="2300" dirty="0">
              <a:latin typeface="Franklin Gothic Medium" pitchFamily="34" charset="0"/>
            </a:endParaRPr>
          </a:p>
        </p:txBody>
      </p:sp>
      <p:pic>
        <p:nvPicPr>
          <p:cNvPr id="37893" name="Picture 75"/>
          <p:cNvPicPr>
            <a:picLocks noChangeAspect="1" noChangeArrowheads="1"/>
          </p:cNvPicPr>
          <p:nvPr/>
        </p:nvPicPr>
        <p:blipFill>
          <a:blip r:embed="rId4" cstate="print"/>
          <a:srcRect/>
          <a:stretch>
            <a:fillRect/>
          </a:stretch>
        </p:blipFill>
        <p:spPr bwMode="gray">
          <a:xfrm>
            <a:off x="152922" y="1218903"/>
            <a:ext cx="1447725" cy="4705945"/>
          </a:xfrm>
          <a:prstGeom prst="rect">
            <a:avLst/>
          </a:prstGeom>
          <a:noFill/>
          <a:ln w="9525" algn="ctr">
            <a:noFill/>
            <a:miter lim="800000"/>
            <a:headEnd/>
            <a:tailEnd/>
          </a:ln>
        </p:spPr>
      </p:pic>
      <p:sp>
        <p:nvSpPr>
          <p:cNvPr id="12" name="Content Placeholder 2"/>
          <p:cNvSpPr txBox="1">
            <a:spLocks/>
          </p:cNvSpPr>
          <p:nvPr/>
        </p:nvSpPr>
        <p:spPr>
          <a:xfrm>
            <a:off x="1303734" y="4822031"/>
            <a:ext cx="1768078" cy="456531"/>
          </a:xfrm>
          <a:prstGeom prst="rect">
            <a:avLst/>
          </a:prstGeom>
        </p:spPr>
        <p:txBody>
          <a:bodyPr lIns="91435" tIns="45718" rIns="91435" bIns="45718">
            <a:normAutofit fontScale="92500" lnSpcReduction="10000"/>
          </a:bodyPr>
          <a:lstStyle/>
          <a:p>
            <a:pPr marL="342882" indent="-342882" fontAlgn="auto">
              <a:spcBef>
                <a:spcPct val="20000"/>
              </a:spcBef>
              <a:spcAft>
                <a:spcPts val="0"/>
              </a:spcAft>
              <a:buClr>
                <a:srgbClr val="FE8637"/>
              </a:buClr>
              <a:buSzPct val="70000"/>
              <a:defRPr/>
            </a:pPr>
            <a:r>
              <a:rPr lang="en-US" sz="2800" dirty="0">
                <a:solidFill>
                  <a:srgbClr val="FF0000"/>
                </a:solidFill>
              </a:rPr>
              <a:t>E step:</a:t>
            </a:r>
          </a:p>
          <a:p>
            <a:pPr marL="342882" indent="-342882" fontAlgn="auto">
              <a:spcBef>
                <a:spcPct val="20000"/>
              </a:spcBef>
              <a:spcAft>
                <a:spcPts val="0"/>
              </a:spcAft>
              <a:buClr>
                <a:srgbClr val="FE8637"/>
              </a:buClr>
              <a:buSzPct val="70000"/>
              <a:buFont typeface="Arial" pitchFamily="34" charset="0"/>
              <a:buChar char="•"/>
              <a:defRPr/>
            </a:pPr>
            <a:endParaRPr lang="en-US" sz="2800" dirty="0">
              <a:solidFill>
                <a:prstClr val="black"/>
              </a:solidFill>
            </a:endParaRPr>
          </a:p>
          <a:p>
            <a:pPr marL="800059" lvl="1" indent="-342882" fontAlgn="auto">
              <a:spcBef>
                <a:spcPct val="20000"/>
              </a:spcBef>
              <a:spcAft>
                <a:spcPts val="0"/>
              </a:spcAft>
              <a:buClr>
                <a:schemeClr val="accent1"/>
              </a:buClr>
              <a:buSzPct val="80000"/>
              <a:buFont typeface="Arial" pitchFamily="34" charset="0"/>
              <a:buChar char="•"/>
              <a:defRPr/>
            </a:pPr>
            <a:endParaRPr lang="en-US" sz="2800" dirty="0"/>
          </a:p>
        </p:txBody>
      </p:sp>
      <p:graphicFrame>
        <p:nvGraphicFramePr>
          <p:cNvPr id="37895" name="Object 2"/>
          <p:cNvGraphicFramePr>
            <a:graphicFrameLocks noChangeAspect="1"/>
          </p:cNvGraphicFramePr>
          <p:nvPr/>
        </p:nvGraphicFramePr>
        <p:xfrm>
          <a:off x="2667000" y="3810000"/>
          <a:ext cx="2872754" cy="904875"/>
        </p:xfrm>
        <a:graphic>
          <a:graphicData uri="http://schemas.openxmlformats.org/presentationml/2006/ole">
            <p:oleObj spid="_x0000_s711682" name="Equation" r:id="rId5" imgW="1270000" imgH="457200" progId="Equation.3">
              <p:embed/>
            </p:oleObj>
          </a:graphicData>
        </a:graphic>
      </p:graphicFrame>
      <p:graphicFrame>
        <p:nvGraphicFramePr>
          <p:cNvPr id="37896" name="Object 3"/>
          <p:cNvGraphicFramePr>
            <a:graphicFrameLocks noChangeAspect="1"/>
          </p:cNvGraphicFramePr>
          <p:nvPr/>
        </p:nvGraphicFramePr>
        <p:xfrm>
          <a:off x="2828479" y="5111131"/>
          <a:ext cx="2126382" cy="1371823"/>
        </p:xfrm>
        <a:graphic>
          <a:graphicData uri="http://schemas.openxmlformats.org/presentationml/2006/ole">
            <p:oleObj spid="_x0000_s711683" name="Equation" r:id="rId6" imgW="1193800" imgH="584200" progId="Equation.3">
              <p:embed/>
            </p:oleObj>
          </a:graphicData>
        </a:graphic>
      </p:graphicFrame>
      <p:graphicFrame>
        <p:nvGraphicFramePr>
          <p:cNvPr id="37897" name="Object 4"/>
          <p:cNvGraphicFramePr>
            <a:graphicFrameLocks noChangeAspect="1"/>
          </p:cNvGraphicFramePr>
          <p:nvPr/>
        </p:nvGraphicFramePr>
        <p:xfrm>
          <a:off x="6364635" y="5111131"/>
          <a:ext cx="2279303" cy="1371823"/>
        </p:xfrm>
        <a:graphic>
          <a:graphicData uri="http://schemas.openxmlformats.org/presentationml/2006/ole">
            <p:oleObj spid="_x0000_s711684" name="Equation" r:id="rId7" imgW="939392" imgH="672808" progId="Equation.3">
              <p:embed/>
            </p:oleObj>
          </a:graphicData>
        </a:graphic>
      </p:graphicFrame>
      <p:sp>
        <p:nvSpPr>
          <p:cNvPr id="16" name="Content Placeholder 2"/>
          <p:cNvSpPr txBox="1">
            <a:spLocks/>
          </p:cNvSpPr>
          <p:nvPr/>
        </p:nvSpPr>
        <p:spPr>
          <a:xfrm>
            <a:off x="4872261" y="4875610"/>
            <a:ext cx="1798215" cy="457646"/>
          </a:xfrm>
          <a:prstGeom prst="rect">
            <a:avLst/>
          </a:prstGeom>
        </p:spPr>
        <p:txBody>
          <a:bodyPr lIns="91435" tIns="45718" rIns="91435" bIns="45718">
            <a:normAutofit fontScale="92500" lnSpcReduction="10000"/>
          </a:bodyPr>
          <a:lstStyle/>
          <a:p>
            <a:pPr marL="342882" indent="-342882" fontAlgn="auto">
              <a:spcBef>
                <a:spcPct val="20000"/>
              </a:spcBef>
              <a:spcAft>
                <a:spcPts val="0"/>
              </a:spcAft>
              <a:buClr>
                <a:srgbClr val="FE8637"/>
              </a:buClr>
              <a:buSzPct val="70000"/>
              <a:defRPr/>
            </a:pPr>
            <a:r>
              <a:rPr lang="en-US" sz="2800" dirty="0">
                <a:solidFill>
                  <a:srgbClr val="FF0000"/>
                </a:solidFill>
              </a:rPr>
              <a:t>M step:</a:t>
            </a:r>
          </a:p>
          <a:p>
            <a:pPr marL="342882" indent="-342882" fontAlgn="auto">
              <a:spcBef>
                <a:spcPct val="20000"/>
              </a:spcBef>
              <a:spcAft>
                <a:spcPts val="0"/>
              </a:spcAft>
              <a:buClr>
                <a:srgbClr val="FE8637"/>
              </a:buClr>
              <a:buSzPct val="70000"/>
              <a:buFont typeface="Arial" pitchFamily="34" charset="0"/>
              <a:buChar char="•"/>
              <a:defRPr/>
            </a:pPr>
            <a:endParaRPr lang="en-US" sz="2800" dirty="0">
              <a:solidFill>
                <a:prstClr val="black"/>
              </a:solidFill>
            </a:endParaRPr>
          </a:p>
          <a:p>
            <a:pPr marL="800059" lvl="1" indent="-342882" fontAlgn="auto">
              <a:spcBef>
                <a:spcPct val="20000"/>
              </a:spcBef>
              <a:spcAft>
                <a:spcPts val="0"/>
              </a:spcAft>
              <a:buClr>
                <a:schemeClr val="accent1"/>
              </a:buClr>
              <a:buSzPct val="80000"/>
              <a:buFont typeface="Arial" pitchFamily="34" charset="0"/>
              <a:buChar char="•"/>
              <a:defRPr/>
            </a:pP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Experimental Validation</a:t>
            </a:r>
            <a:endParaRPr lang="en-US" dirty="0"/>
          </a:p>
        </p:txBody>
      </p:sp>
      <p:sp>
        <p:nvSpPr>
          <p:cNvPr id="37891" name="Content Placeholder 2"/>
          <p:cNvSpPr>
            <a:spLocks noGrp="1"/>
          </p:cNvSpPr>
          <p:nvPr>
            <p:ph idx="1"/>
          </p:nvPr>
        </p:nvSpPr>
        <p:spPr>
          <a:xfrm>
            <a:off x="228600" y="1828800"/>
            <a:ext cx="8534400" cy="4419600"/>
          </a:xfrm>
        </p:spPr>
        <p:txBody>
          <a:bodyPr/>
          <a:lstStyle/>
          <a:p>
            <a:pPr>
              <a:defRPr/>
            </a:pPr>
            <a:r>
              <a:rPr lang="en-US" sz="2800" dirty="0" smtClean="0"/>
              <a:t>Simulations</a:t>
            </a:r>
          </a:p>
          <a:p>
            <a:pPr lvl="1">
              <a:defRPr/>
            </a:pPr>
            <a:r>
              <a:rPr lang="en-US" dirty="0" smtClean="0"/>
              <a:t>Error-free reads from known HCV quasispecies</a:t>
            </a:r>
          </a:p>
          <a:p>
            <a:pPr lvl="1">
              <a:defRPr/>
            </a:pPr>
            <a:r>
              <a:rPr lang="en-US" dirty="0" smtClean="0"/>
              <a:t>Reads with errors generated by </a:t>
            </a:r>
            <a:r>
              <a:rPr lang="en-US" i="1" dirty="0" err="1" smtClean="0"/>
              <a:t>FlowSim</a:t>
            </a:r>
            <a:r>
              <a:rPr lang="en-US" dirty="0" smtClean="0"/>
              <a:t> (</a:t>
            </a:r>
            <a:r>
              <a:rPr lang="en-US" dirty="0" err="1" smtClean="0"/>
              <a:t>Balser</a:t>
            </a:r>
            <a:r>
              <a:rPr lang="en-US" dirty="0" smtClean="0"/>
              <a:t> et </a:t>
            </a:r>
            <a:r>
              <a:rPr lang="en-US" dirty="0" smtClean="0"/>
              <a:t>al. 2010)</a:t>
            </a:r>
            <a:endParaRPr lang="en-US" dirty="0" smtClean="0"/>
          </a:p>
          <a:p>
            <a:pPr>
              <a:defRPr/>
            </a:pPr>
            <a:r>
              <a:rPr lang="en-US" sz="2800" dirty="0" smtClean="0"/>
              <a:t>Real 454 reads</a:t>
            </a:r>
          </a:p>
          <a:p>
            <a:pPr lvl="1">
              <a:defRPr/>
            </a:pPr>
            <a:r>
              <a:rPr lang="en-US" dirty="0" smtClean="0"/>
              <a:t>HIV </a:t>
            </a:r>
            <a:r>
              <a:rPr lang="en-US" dirty="0" smtClean="0"/>
              <a:t>and HCV data</a:t>
            </a:r>
            <a:endParaRPr lang="en-US" dirty="0" smtClean="0"/>
          </a:p>
          <a:p>
            <a:pPr>
              <a:defRPr/>
            </a:pPr>
            <a:r>
              <a:rPr lang="en-US" sz="2800" dirty="0" smtClean="0"/>
              <a:t>Comparison with ShoRAH</a:t>
            </a:r>
            <a:r>
              <a:rPr lang="en-US" sz="2800" dirty="0" smtClean="0">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1462087"/>
          </a:xfrm>
        </p:spPr>
        <p:txBody>
          <a:bodyPr>
            <a:normAutofit/>
          </a:bodyPr>
          <a:lstStyle/>
          <a:p>
            <a:pPr>
              <a:defRPr/>
            </a:pPr>
            <a:r>
              <a:rPr lang="en-US" dirty="0" smtClean="0"/>
              <a:t> Simulations: Error-Free Reads</a:t>
            </a:r>
            <a:endParaRPr lang="en-US" dirty="0"/>
          </a:p>
        </p:txBody>
      </p:sp>
      <p:sp>
        <p:nvSpPr>
          <p:cNvPr id="37891" name="Content Placeholder 2"/>
          <p:cNvSpPr>
            <a:spLocks noGrp="1"/>
          </p:cNvSpPr>
          <p:nvPr>
            <p:ph idx="1"/>
          </p:nvPr>
        </p:nvSpPr>
        <p:spPr>
          <a:xfrm>
            <a:off x="152400" y="1828800"/>
            <a:ext cx="8991600" cy="4151313"/>
          </a:xfrm>
        </p:spPr>
        <p:txBody>
          <a:bodyPr>
            <a:normAutofit/>
          </a:bodyPr>
          <a:lstStyle/>
          <a:p>
            <a:pPr>
              <a:defRPr/>
            </a:pPr>
            <a:r>
              <a:rPr lang="en-US" sz="2800" dirty="0" smtClean="0"/>
              <a:t>44 real </a:t>
            </a:r>
            <a:r>
              <a:rPr lang="en-US" sz="2800" dirty="0" err="1" smtClean="0"/>
              <a:t>qsps</a:t>
            </a:r>
            <a:r>
              <a:rPr lang="en-US" sz="2800" dirty="0" smtClean="0"/>
              <a:t> (1739 </a:t>
            </a:r>
            <a:r>
              <a:rPr lang="en-US" sz="2800" dirty="0" err="1" smtClean="0"/>
              <a:t>bp</a:t>
            </a:r>
            <a:r>
              <a:rPr lang="en-US" sz="2800" dirty="0" smtClean="0"/>
              <a:t> long) from the E1E2 region of Hepatitis C virus (von Hahn et al. (2006))</a:t>
            </a:r>
          </a:p>
          <a:p>
            <a:pPr>
              <a:defRPr/>
            </a:pPr>
            <a:r>
              <a:rPr lang="en-US" sz="2800" dirty="0" smtClean="0"/>
              <a:t>Simulated reads:</a:t>
            </a:r>
          </a:p>
          <a:p>
            <a:pPr marL="708660" lvl="1" indent="-342900">
              <a:defRPr/>
            </a:pPr>
            <a:r>
              <a:rPr lang="en-US" dirty="0" smtClean="0"/>
              <a:t>4 populations sizes: 10, 20, 30, 40 sequences</a:t>
            </a:r>
          </a:p>
          <a:p>
            <a:pPr marL="708660" lvl="1" indent="-342900">
              <a:defRPr/>
            </a:pPr>
            <a:r>
              <a:rPr lang="en-US" dirty="0" smtClean="0"/>
              <a:t>Geometric distribution</a:t>
            </a:r>
          </a:p>
          <a:p>
            <a:pPr marL="708660" lvl="1" indent="-342900">
              <a:defRPr/>
            </a:pPr>
            <a:r>
              <a:rPr lang="en-US" dirty="0" smtClean="0"/>
              <a:t>The quasispecies population: </a:t>
            </a:r>
          </a:p>
          <a:p>
            <a:pPr marL="1108710" lvl="2" indent="-342900">
              <a:defRPr/>
            </a:pPr>
            <a:r>
              <a:rPr lang="en-US" sz="2400" dirty="0" smtClean="0"/>
              <a:t>Number of reads between 20K and 100K</a:t>
            </a:r>
          </a:p>
          <a:p>
            <a:pPr marL="1108710" lvl="2" indent="-342900">
              <a:defRPr/>
            </a:pPr>
            <a:r>
              <a:rPr lang="en-US" dirty="0" smtClean="0"/>
              <a:t>Read length distribution </a:t>
            </a:r>
            <a:r>
              <a:rPr lang="en-US" i="1" dirty="0" smtClean="0"/>
              <a:t>N(μ,400)</a:t>
            </a:r>
            <a:r>
              <a:rPr lang="en-US" dirty="0" smtClean="0"/>
              <a:t>; </a:t>
            </a:r>
            <a:r>
              <a:rPr lang="en-US" i="1" dirty="0" smtClean="0"/>
              <a:t>μ</a:t>
            </a:r>
            <a:r>
              <a:rPr lang="en-US" dirty="0" smtClean="0"/>
              <a:t> varied from 200 to 500</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defRPr/>
            </a:pPr>
            <a:r>
              <a:rPr lang="en-US" dirty="0" smtClean="0"/>
              <a:t>Results</a:t>
            </a:r>
            <a:endParaRPr lang="en-US" dirty="0"/>
          </a:p>
        </p:txBody>
      </p:sp>
      <p:pic>
        <p:nvPicPr>
          <p:cNvPr id="22531" name="Picture 102"/>
          <p:cNvPicPr>
            <a:picLocks noChangeAspect="1" noChangeArrowheads="1"/>
          </p:cNvPicPr>
          <p:nvPr/>
        </p:nvPicPr>
        <p:blipFill>
          <a:blip r:embed="rId2" cstate="print"/>
          <a:srcRect/>
          <a:stretch>
            <a:fillRect/>
          </a:stretch>
        </p:blipFill>
        <p:spPr bwMode="gray">
          <a:xfrm>
            <a:off x="304800" y="1447800"/>
            <a:ext cx="8534400" cy="3886200"/>
          </a:xfrm>
          <a:prstGeom prst="rect">
            <a:avLst/>
          </a:prstGeom>
          <a:noFill/>
          <a:ln w="9525" algn="ctr">
            <a:noFill/>
            <a:miter lim="800000"/>
            <a:headEnd/>
            <a:tailEnd/>
          </a:ln>
        </p:spPr>
      </p:pic>
      <p:pic>
        <p:nvPicPr>
          <p:cNvPr id="22532" name="Picture 103"/>
          <p:cNvPicPr>
            <a:picLocks noChangeAspect="1" noChangeArrowheads="1"/>
          </p:cNvPicPr>
          <p:nvPr/>
        </p:nvPicPr>
        <p:blipFill>
          <a:blip r:embed="rId3" cstate="print"/>
          <a:srcRect/>
          <a:stretch>
            <a:fillRect/>
          </a:stretch>
        </p:blipFill>
        <p:spPr bwMode="gray">
          <a:xfrm>
            <a:off x="228600" y="5410200"/>
            <a:ext cx="1573213" cy="914400"/>
          </a:xfrm>
          <a:prstGeom prst="rect">
            <a:avLst/>
          </a:prstGeom>
          <a:noFill/>
          <a:ln w="9525" algn="ctr">
            <a:noFill/>
            <a:miter lim="800000"/>
            <a:headEnd/>
            <a:tailEnd/>
          </a:ln>
        </p:spPr>
      </p:pic>
      <p:pic>
        <p:nvPicPr>
          <p:cNvPr id="22533" name="Picture 104"/>
          <p:cNvPicPr>
            <a:picLocks noChangeAspect="1" noChangeArrowheads="1"/>
          </p:cNvPicPr>
          <p:nvPr/>
        </p:nvPicPr>
        <p:blipFill>
          <a:blip r:embed="rId4" cstate="print"/>
          <a:srcRect/>
          <a:stretch>
            <a:fillRect/>
          </a:stretch>
        </p:blipFill>
        <p:spPr bwMode="gray">
          <a:xfrm>
            <a:off x="2590800" y="5351463"/>
            <a:ext cx="2401888" cy="973137"/>
          </a:xfrm>
          <a:prstGeom prst="rect">
            <a:avLst/>
          </a:prstGeom>
          <a:noFill/>
          <a:ln w="9525" algn="ctr">
            <a:noFill/>
            <a:miter lim="800000"/>
            <a:headEnd/>
            <a:tailEnd/>
          </a:ln>
        </p:spPr>
      </p:pic>
      <p:pic>
        <p:nvPicPr>
          <p:cNvPr id="22534" name="Picture 105"/>
          <p:cNvPicPr>
            <a:picLocks noChangeAspect="1" noChangeArrowheads="1"/>
          </p:cNvPicPr>
          <p:nvPr/>
        </p:nvPicPr>
        <p:blipFill>
          <a:blip r:embed="rId5" cstate="print"/>
          <a:srcRect/>
          <a:stretch>
            <a:fillRect/>
          </a:stretch>
        </p:blipFill>
        <p:spPr bwMode="gray">
          <a:xfrm>
            <a:off x="5486400" y="5410200"/>
            <a:ext cx="2705100" cy="9144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93062" cy="1462088"/>
          </a:xfrm>
        </p:spPr>
        <p:txBody>
          <a:bodyPr/>
          <a:lstStyle/>
          <a:p>
            <a:pPr>
              <a:defRPr/>
            </a:pPr>
            <a:r>
              <a:rPr lang="en-US" dirty="0" smtClean="0"/>
              <a:t>Simulations with </a:t>
            </a:r>
            <a:r>
              <a:rPr lang="en-US" dirty="0" err="1" smtClean="0"/>
              <a:t>FlowSim</a:t>
            </a:r>
            <a:endParaRPr lang="en-US" dirty="0"/>
          </a:p>
        </p:txBody>
      </p:sp>
      <p:sp>
        <p:nvSpPr>
          <p:cNvPr id="23555" name="Rectangle 3"/>
          <p:cNvSpPr>
            <a:spLocks noChangeArrowheads="1"/>
          </p:cNvSpPr>
          <p:nvPr/>
        </p:nvSpPr>
        <p:spPr bwMode="auto">
          <a:xfrm>
            <a:off x="228600" y="1600200"/>
            <a:ext cx="8915400" cy="4256550"/>
          </a:xfrm>
          <a:prstGeom prst="rect">
            <a:avLst/>
          </a:prstGeom>
          <a:noFill/>
          <a:ln w="9525">
            <a:noFill/>
            <a:miter lim="800000"/>
            <a:headEnd/>
            <a:tailEnd/>
          </a:ln>
        </p:spPr>
        <p:txBody>
          <a:bodyPr>
            <a:spAutoFit/>
          </a:bodyPr>
          <a:lstStyle/>
          <a:p>
            <a:pPr marL="342900" indent="-342900" algn="l">
              <a:spcBef>
                <a:spcPct val="20000"/>
              </a:spcBef>
              <a:buFont typeface="Arial" pitchFamily="34" charset="0"/>
              <a:buChar char="•"/>
            </a:pPr>
            <a:r>
              <a:rPr lang="en-US" sz="2700" dirty="0"/>
              <a:t>44 real </a:t>
            </a:r>
            <a:r>
              <a:rPr lang="en-US" sz="2700" dirty="0" err="1"/>
              <a:t>quasispecies</a:t>
            </a:r>
            <a:r>
              <a:rPr lang="en-US" sz="2700" dirty="0"/>
              <a:t> sequences (1739 </a:t>
            </a:r>
            <a:r>
              <a:rPr lang="en-US" sz="2700" dirty="0" err="1"/>
              <a:t>bp</a:t>
            </a:r>
            <a:r>
              <a:rPr lang="en-US" sz="2700" dirty="0"/>
              <a:t> long) from the E1E2 region of Hepatitis C virus (von Hahn et al. (2006))</a:t>
            </a:r>
          </a:p>
          <a:p>
            <a:pPr marL="342900" indent="-342900" algn="l">
              <a:spcBef>
                <a:spcPct val="20000"/>
              </a:spcBef>
              <a:buFont typeface="Arial" pitchFamily="34" charset="0"/>
              <a:buChar char="•"/>
            </a:pPr>
            <a:r>
              <a:rPr lang="en-US" sz="2700" dirty="0"/>
              <a:t>30K reads with average length 350bp</a:t>
            </a:r>
          </a:p>
          <a:p>
            <a:pPr marL="342900" indent="-342900" algn="l">
              <a:spcBef>
                <a:spcPct val="20000"/>
              </a:spcBef>
              <a:buFont typeface="Arial" pitchFamily="34" charset="0"/>
              <a:buChar char="•"/>
            </a:pPr>
            <a:r>
              <a:rPr lang="en-US" sz="2700" dirty="0"/>
              <a:t>100 bootstrapping tests on 10% - reduced </a:t>
            </a:r>
            <a:r>
              <a:rPr lang="en-US" sz="2700" dirty="0" smtClean="0"/>
              <a:t>data</a:t>
            </a:r>
          </a:p>
          <a:p>
            <a:pPr marL="800100" lvl="1" indent="-342900" algn="l">
              <a:spcBef>
                <a:spcPct val="20000"/>
              </a:spcBef>
              <a:buFont typeface="Calibri" pitchFamily="34" charset="0"/>
              <a:buChar char="‒"/>
            </a:pPr>
            <a:r>
              <a:rPr lang="en-US" dirty="0" smtClean="0"/>
              <a:t>For </a:t>
            </a:r>
            <a:r>
              <a:rPr lang="en-US" dirty="0"/>
              <a:t>the </a:t>
            </a:r>
            <a:r>
              <a:rPr lang="en-US" dirty="0" err="1"/>
              <a:t>i-th</a:t>
            </a:r>
            <a:r>
              <a:rPr lang="en-US" dirty="0"/>
              <a:t> (</a:t>
            </a:r>
            <a:r>
              <a:rPr lang="en-US" dirty="0" err="1"/>
              <a:t>i</a:t>
            </a:r>
            <a:r>
              <a:rPr lang="en-US" dirty="0"/>
              <a:t> = 1, .., 10) most frequent sequence assembled on the whole data, we record its </a:t>
            </a:r>
            <a:r>
              <a:rPr lang="en-US" b="1" i="1" dirty="0" smtClean="0"/>
              <a:t>reproducibility</a:t>
            </a:r>
            <a:r>
              <a:rPr lang="en-US" dirty="0"/>
              <a:t> </a:t>
            </a:r>
            <a:r>
              <a:rPr lang="en-US" dirty="0" smtClean="0"/>
              <a:t>=  percentage </a:t>
            </a:r>
            <a:r>
              <a:rPr lang="en-US" dirty="0"/>
              <a:t>of runs when there is a match (exact or with at most k mismatches) among 10 most frequent sequences found on reduced data.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93062" cy="1462088"/>
          </a:xfrm>
        </p:spPr>
        <p:txBody>
          <a:bodyPr/>
          <a:lstStyle/>
          <a:p>
            <a:pPr>
              <a:defRPr/>
            </a:pPr>
            <a:r>
              <a:rPr lang="en-US" dirty="0" err="1" smtClean="0"/>
              <a:t>Bootstraping</a:t>
            </a:r>
            <a:r>
              <a:rPr lang="en-US" dirty="0" smtClean="0"/>
              <a:t> Tests</a:t>
            </a:r>
            <a:endParaRPr lang="en-US" dirty="0"/>
          </a:p>
        </p:txBody>
      </p:sp>
      <p:pic>
        <p:nvPicPr>
          <p:cNvPr id="24579" name="Picture 110"/>
          <p:cNvPicPr>
            <a:picLocks noChangeAspect="1" noChangeArrowheads="1"/>
          </p:cNvPicPr>
          <p:nvPr/>
        </p:nvPicPr>
        <p:blipFill>
          <a:blip r:embed="rId3" cstate="print">
            <a:lum bright="-4000" contrast="12000"/>
          </a:blip>
          <a:srcRect/>
          <a:stretch>
            <a:fillRect/>
          </a:stretch>
        </p:blipFill>
        <p:spPr bwMode="gray">
          <a:xfrm>
            <a:off x="0" y="4267200"/>
            <a:ext cx="9144000" cy="2209800"/>
          </a:xfrm>
          <a:prstGeom prst="rect">
            <a:avLst/>
          </a:prstGeom>
          <a:noFill/>
          <a:ln w="9525" algn="ctr">
            <a:noFill/>
            <a:miter lim="800000"/>
            <a:headEnd/>
            <a:tailEnd/>
          </a:ln>
        </p:spPr>
      </p:pic>
      <p:sp>
        <p:nvSpPr>
          <p:cNvPr id="6" name="Rectangle 3"/>
          <p:cNvSpPr>
            <a:spLocks noChangeArrowheads="1"/>
          </p:cNvSpPr>
          <p:nvPr/>
        </p:nvSpPr>
        <p:spPr bwMode="auto">
          <a:xfrm>
            <a:off x="228600" y="2000250"/>
            <a:ext cx="8686800" cy="1372683"/>
          </a:xfrm>
          <a:prstGeom prst="rect">
            <a:avLst/>
          </a:prstGeom>
          <a:noFill/>
          <a:ln w="9525">
            <a:noFill/>
            <a:miter lim="800000"/>
            <a:headEnd/>
            <a:tailEnd/>
          </a:ln>
        </p:spPr>
        <p:txBody>
          <a:bodyPr>
            <a:spAutoFit/>
          </a:bodyPr>
          <a:lstStyle/>
          <a:p>
            <a:pPr marL="207646" lvl="1" indent="-283846" algn="l">
              <a:spcBef>
                <a:spcPct val="20000"/>
              </a:spcBef>
              <a:buFont typeface="Arial" pitchFamily="34" charset="0"/>
              <a:buChar char="•"/>
              <a:defRPr/>
            </a:pPr>
            <a:r>
              <a:rPr lang="en-US" sz="2600" dirty="0"/>
              <a:t>ShoRAH outperforms ViSpA due to its read </a:t>
            </a:r>
            <a:r>
              <a:rPr lang="en-US" sz="2600" dirty="0" smtClean="0"/>
              <a:t>correction</a:t>
            </a:r>
          </a:p>
          <a:p>
            <a:pPr marL="207646" lvl="1" indent="-283846" algn="l">
              <a:spcBef>
                <a:spcPct val="20000"/>
              </a:spcBef>
              <a:buFont typeface="Arial" pitchFamily="34" charset="0"/>
              <a:buChar char="•"/>
              <a:defRPr/>
            </a:pPr>
            <a:r>
              <a:rPr lang="en-US" sz="2600" dirty="0" smtClean="0"/>
              <a:t>If </a:t>
            </a:r>
            <a:r>
              <a:rPr lang="en-US" sz="2600" dirty="0" err="1" smtClean="0"/>
              <a:t>ViSpA</a:t>
            </a:r>
            <a:r>
              <a:rPr lang="en-US" sz="2600" dirty="0" smtClean="0"/>
              <a:t> is used on </a:t>
            </a:r>
            <a:r>
              <a:rPr lang="en-US" sz="2600" dirty="0" err="1" smtClean="0"/>
              <a:t>ShoRAH</a:t>
            </a:r>
            <a:r>
              <a:rPr lang="en-US" sz="2600" dirty="0" smtClean="0"/>
              <a:t>-corrected reads (</a:t>
            </a:r>
            <a:r>
              <a:rPr lang="en-US" sz="2600" dirty="0" err="1" smtClean="0"/>
              <a:t>ShoRAHreads+ViSpA</a:t>
            </a:r>
            <a:r>
              <a:rPr lang="en-US" sz="2600" dirty="0" smtClean="0"/>
              <a:t>), the results drastically improve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454 Reads of HIV </a:t>
            </a:r>
            <a:r>
              <a:rPr lang="en-US" dirty="0" err="1" smtClean="0"/>
              <a:t>Qsps</a:t>
            </a:r>
            <a:endParaRPr lang="en-US" dirty="0"/>
          </a:p>
        </p:txBody>
      </p:sp>
      <p:sp>
        <p:nvSpPr>
          <p:cNvPr id="40963" name="Content Placeholder 2"/>
          <p:cNvSpPr>
            <a:spLocks noGrp="1"/>
          </p:cNvSpPr>
          <p:nvPr>
            <p:ph idx="1"/>
          </p:nvPr>
        </p:nvSpPr>
        <p:spPr>
          <a:xfrm>
            <a:off x="228600" y="1905000"/>
            <a:ext cx="8915400" cy="4572000"/>
          </a:xfrm>
        </p:spPr>
        <p:txBody>
          <a:bodyPr/>
          <a:lstStyle/>
          <a:p>
            <a:pPr>
              <a:spcBef>
                <a:spcPct val="0"/>
              </a:spcBef>
              <a:defRPr/>
            </a:pPr>
            <a:r>
              <a:rPr lang="en-US" sz="2600" dirty="0" smtClean="0">
                <a:solidFill>
                  <a:srgbClr val="000000"/>
                </a:solidFill>
              </a:rPr>
              <a:t>55,611 reads </a:t>
            </a:r>
            <a:r>
              <a:rPr lang="en-US" sz="2600" dirty="0" smtClean="0">
                <a:solidFill>
                  <a:srgbClr val="000000"/>
                </a:solidFill>
              </a:rPr>
              <a:t>(average read length 345bp) from </a:t>
            </a:r>
            <a:r>
              <a:rPr lang="en-US" sz="2600" dirty="0" smtClean="0">
                <a:solidFill>
                  <a:srgbClr val="000000"/>
                </a:solidFill>
              </a:rPr>
              <a:t>ten 1.5Kbp long  region of HIV-1 </a:t>
            </a:r>
            <a:r>
              <a:rPr lang="en-US" sz="2800" dirty="0" smtClean="0"/>
              <a:t>(</a:t>
            </a:r>
            <a:r>
              <a:rPr lang="en-US" sz="2800" dirty="0" err="1" smtClean="0"/>
              <a:t>Zagordi</a:t>
            </a:r>
            <a:r>
              <a:rPr lang="en-US" sz="2800" dirty="0" smtClean="0"/>
              <a:t> et al.2010)</a:t>
            </a:r>
            <a:endParaRPr lang="en-US" sz="2600" dirty="0" smtClean="0">
              <a:solidFill>
                <a:srgbClr val="000000"/>
              </a:solidFill>
            </a:endParaRPr>
          </a:p>
          <a:p>
            <a:pPr lvl="1">
              <a:spcBef>
                <a:spcPct val="0"/>
              </a:spcBef>
              <a:defRPr/>
            </a:pPr>
            <a:r>
              <a:rPr lang="en-US" sz="2400" dirty="0" smtClean="0"/>
              <a:t>No removal of low-quality reads</a:t>
            </a:r>
          </a:p>
          <a:p>
            <a:pPr lvl="1">
              <a:spcBef>
                <a:spcPct val="0"/>
              </a:spcBef>
              <a:defRPr/>
            </a:pPr>
            <a:r>
              <a:rPr lang="en-US" sz="2400" dirty="0" smtClean="0"/>
              <a:t>~99% of reads has at least one </a:t>
            </a:r>
            <a:r>
              <a:rPr lang="en-US" sz="2400" dirty="0" err="1" smtClean="0"/>
              <a:t>indel</a:t>
            </a:r>
            <a:r>
              <a:rPr lang="en-US" sz="2400" dirty="0" smtClean="0"/>
              <a:t> </a:t>
            </a:r>
          </a:p>
          <a:p>
            <a:pPr lvl="1">
              <a:spcBef>
                <a:spcPct val="0"/>
              </a:spcBef>
              <a:defRPr/>
            </a:pPr>
            <a:r>
              <a:rPr lang="en-US" sz="2400" dirty="0" smtClean="0"/>
              <a:t>~11.6 % of reads with at least one N</a:t>
            </a:r>
          </a:p>
          <a:p>
            <a:pPr marL="238125" indent="-236538">
              <a:defRPr/>
            </a:pPr>
            <a:r>
              <a:rPr lang="en-US" sz="2600" kern="1200" dirty="0" smtClean="0">
                <a:solidFill>
                  <a:srgbClr val="000000"/>
                </a:solidFill>
                <a:ea typeface="Gulim" pitchFamily="34" charset="-127"/>
              </a:rPr>
              <a:t> ShoRAH correctly infers only </a:t>
            </a:r>
            <a:r>
              <a:rPr lang="en-US" sz="2600" b="1" kern="1200" dirty="0" smtClean="0">
                <a:solidFill>
                  <a:srgbClr val="000000"/>
                </a:solidFill>
                <a:ea typeface="Gulim" pitchFamily="34" charset="-127"/>
              </a:rPr>
              <a:t>2 </a:t>
            </a:r>
            <a:r>
              <a:rPr lang="en-US" sz="2600" b="1" kern="1200" dirty="0" err="1" smtClean="0">
                <a:solidFill>
                  <a:srgbClr val="000000"/>
                </a:solidFill>
                <a:ea typeface="Gulim" pitchFamily="34" charset="-127"/>
              </a:rPr>
              <a:t>qsps</a:t>
            </a:r>
            <a:r>
              <a:rPr lang="en-US" sz="2600" b="1" kern="1200" dirty="0" smtClean="0">
                <a:solidFill>
                  <a:srgbClr val="000000"/>
                </a:solidFill>
                <a:ea typeface="Gulim" pitchFamily="34" charset="-127"/>
              </a:rPr>
              <a:t> </a:t>
            </a:r>
            <a:r>
              <a:rPr lang="en-US" sz="2600" kern="1200" dirty="0" smtClean="0">
                <a:solidFill>
                  <a:srgbClr val="000000"/>
                </a:solidFill>
                <a:ea typeface="Gulim" pitchFamily="34" charset="-127"/>
              </a:rPr>
              <a:t>sequences with </a:t>
            </a:r>
            <a:r>
              <a:rPr lang="en-US" sz="2600" b="1" kern="1200" dirty="0" smtClean="0">
                <a:solidFill>
                  <a:srgbClr val="000000"/>
                </a:solidFill>
                <a:ea typeface="Gulim" pitchFamily="34" charset="-127"/>
              </a:rPr>
              <a:t>&lt;=4</a:t>
            </a:r>
            <a:r>
              <a:rPr lang="en-US" sz="2600" kern="1200" dirty="0" smtClean="0">
                <a:solidFill>
                  <a:srgbClr val="000000"/>
                </a:solidFill>
                <a:ea typeface="Gulim" pitchFamily="34" charset="-127"/>
              </a:rPr>
              <a:t> mismatches</a:t>
            </a:r>
          </a:p>
          <a:p>
            <a:pPr marL="238125" indent="-236538">
              <a:defRPr/>
            </a:pPr>
            <a:r>
              <a:rPr lang="en-US" sz="2600" kern="1200" dirty="0" smtClean="0">
                <a:solidFill>
                  <a:srgbClr val="000000"/>
                </a:solidFill>
                <a:ea typeface="Gulim" pitchFamily="34" charset="-127"/>
              </a:rPr>
              <a:t> ViSpA correctly infers </a:t>
            </a:r>
            <a:r>
              <a:rPr lang="en-US" sz="2600" b="1" kern="1200" dirty="0" smtClean="0">
                <a:solidFill>
                  <a:srgbClr val="000000"/>
                </a:solidFill>
                <a:ea typeface="Gulim" pitchFamily="34" charset="-127"/>
              </a:rPr>
              <a:t>5 </a:t>
            </a:r>
            <a:r>
              <a:rPr lang="en-US" sz="2600" b="1" kern="1200" dirty="0" err="1" smtClean="0">
                <a:solidFill>
                  <a:srgbClr val="000000"/>
                </a:solidFill>
                <a:ea typeface="Gulim" pitchFamily="34" charset="-127"/>
              </a:rPr>
              <a:t>qsps</a:t>
            </a:r>
            <a:r>
              <a:rPr lang="en-US" sz="2600" b="1" kern="1200" dirty="0" smtClean="0">
                <a:solidFill>
                  <a:srgbClr val="000000"/>
                </a:solidFill>
                <a:ea typeface="Gulim" pitchFamily="34" charset="-127"/>
              </a:rPr>
              <a:t> </a:t>
            </a:r>
            <a:r>
              <a:rPr lang="en-US" sz="2600" kern="1200" dirty="0" smtClean="0">
                <a:solidFill>
                  <a:srgbClr val="000000"/>
                </a:solidFill>
                <a:ea typeface="Gulim" pitchFamily="34" charset="-127"/>
              </a:rPr>
              <a:t>with </a:t>
            </a:r>
            <a:r>
              <a:rPr lang="en-US" sz="2600" b="1" kern="1200" dirty="0" smtClean="0">
                <a:solidFill>
                  <a:srgbClr val="000000"/>
                </a:solidFill>
                <a:ea typeface="Gulim" pitchFamily="34" charset="-127"/>
              </a:rPr>
              <a:t>&lt;=2</a:t>
            </a:r>
            <a:r>
              <a:rPr lang="en-US" sz="2600" kern="1200" dirty="0" smtClean="0">
                <a:solidFill>
                  <a:srgbClr val="000000"/>
                </a:solidFill>
                <a:ea typeface="Gulim" pitchFamily="34" charset="-127"/>
              </a:rPr>
              <a:t>  mismatches , 2 </a:t>
            </a:r>
            <a:r>
              <a:rPr lang="en-US" sz="2600" kern="1200" dirty="0" err="1" smtClean="0">
                <a:solidFill>
                  <a:srgbClr val="000000"/>
                </a:solidFill>
                <a:ea typeface="Gulim" pitchFamily="34" charset="-127"/>
              </a:rPr>
              <a:t>qsps</a:t>
            </a:r>
            <a:r>
              <a:rPr lang="en-US" sz="2600" kern="1200" dirty="0" smtClean="0">
                <a:solidFill>
                  <a:srgbClr val="000000"/>
                </a:solidFill>
                <a:ea typeface="Gulim" pitchFamily="34" charset="-127"/>
              </a:rPr>
              <a:t> are inferred exactly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p:nvPr/>
        </p:nvGrpSpPr>
        <p:grpSpPr>
          <a:xfrm>
            <a:off x="2209800" y="1828800"/>
            <a:ext cx="4953000" cy="4495800"/>
            <a:chOff x="5410200" y="1905000"/>
            <a:chExt cx="3091738" cy="3294221"/>
          </a:xfrm>
        </p:grpSpPr>
        <p:sp>
          <p:nvSpPr>
            <p:cNvPr id="91" name="Rectangle 4"/>
            <p:cNvSpPr/>
            <p:nvPr/>
          </p:nvSpPr>
          <p:spPr>
            <a:xfrm>
              <a:off x="5638800" y="4953000"/>
              <a:ext cx="2670924" cy="246221"/>
            </a:xfrm>
            <a:prstGeom prst="rect">
              <a:avLst/>
            </a:prstGeom>
          </p:spPr>
          <p:txBody>
            <a:bodyPr wrap="none">
              <a:spAutoFit/>
            </a:bodyPr>
            <a:lstStyle/>
            <a:p>
              <a:r>
                <a:rPr lang="en-US" sz="1000" dirty="0" smtClean="0"/>
                <a:t>http://www.economist.com/node/16349358</a:t>
              </a:r>
              <a:endParaRPr lang="en-US" sz="1000" dirty="0"/>
            </a:p>
          </p:txBody>
        </p:sp>
        <p:pic>
          <p:nvPicPr>
            <p:cNvPr id="92" name="Picture 1"/>
            <p:cNvPicPr>
              <a:picLocks noChangeAspect="1" noChangeArrowheads="1"/>
            </p:cNvPicPr>
            <p:nvPr/>
          </p:nvPicPr>
          <p:blipFill>
            <a:blip r:embed="rId3" cstate="print"/>
            <a:srcRect/>
            <a:stretch>
              <a:fillRect/>
            </a:stretch>
          </p:blipFill>
          <p:spPr bwMode="auto">
            <a:xfrm>
              <a:off x="5410200" y="1905000"/>
              <a:ext cx="3091738" cy="2971800"/>
            </a:xfrm>
            <a:prstGeom prst="rect">
              <a:avLst/>
            </a:prstGeom>
            <a:noFill/>
            <a:ln w="9525">
              <a:noFill/>
              <a:miter lim="800000"/>
              <a:headEnd/>
              <a:tailEnd/>
            </a:ln>
            <a:effectLst/>
          </p:spPr>
        </p:pic>
      </p:grpSp>
      <p:sp>
        <p:nvSpPr>
          <p:cNvPr id="6" name="Rectangle 7"/>
          <p:cNvSpPr>
            <a:spLocks noChangeArrowheads="1"/>
          </p:cNvSpPr>
          <p:nvPr/>
        </p:nvSpPr>
        <p:spPr bwMode="auto">
          <a:xfrm>
            <a:off x="381000" y="214313"/>
            <a:ext cx="8458200" cy="852487"/>
          </a:xfrm>
          <a:prstGeom prst="rect">
            <a:avLst/>
          </a:prstGeom>
          <a:noFill/>
          <a:ln w="9525">
            <a:noFill/>
            <a:miter lim="800000"/>
            <a:headEnd/>
            <a:tailEnd/>
          </a:ln>
          <a:effectLst/>
        </p:spPr>
        <p:txBody>
          <a:bodyPr anchor="b"/>
          <a:lstStyle/>
          <a:p>
            <a:pPr eaLnBrk="1" hangingPunct="1"/>
            <a:r>
              <a:rPr lang="en-US" sz="4400" dirty="0" smtClean="0">
                <a:latin typeface="+mj-lt"/>
              </a:rPr>
              <a:t>Cost of DNA Sequencing</a:t>
            </a:r>
            <a:endParaRPr lang="en-US" sz="4400" dirty="0">
              <a:latin typeface="+mj-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458200" cy="5410200"/>
          </a:xfrm>
        </p:spPr>
        <p:txBody>
          <a:bodyPr>
            <a:normAutofit/>
          </a:bodyPr>
          <a:lstStyle/>
          <a:p>
            <a:r>
              <a:rPr lang="en-US" dirty="0" smtClean="0"/>
              <a:t>Background</a:t>
            </a:r>
            <a:endParaRPr lang="en-US" dirty="0" smtClean="0"/>
          </a:p>
          <a:p>
            <a:r>
              <a:rPr lang="en-US" dirty="0" err="1" smtClean="0"/>
              <a:t>Quasispecies</a:t>
            </a:r>
            <a:r>
              <a:rPr lang="en-US" dirty="0" smtClean="0"/>
              <a:t> spectrum reconstruction from shotgun NGS reads</a:t>
            </a:r>
          </a:p>
          <a:p>
            <a:r>
              <a:rPr lang="en-US" b="1" dirty="0" err="1" smtClean="0">
                <a:solidFill>
                  <a:srgbClr val="FF0000"/>
                </a:solidFill>
              </a:rPr>
              <a:t>Quasispecies</a:t>
            </a:r>
            <a:r>
              <a:rPr lang="en-US" b="1" dirty="0" smtClean="0">
                <a:solidFill>
                  <a:srgbClr val="FF0000"/>
                </a:solidFill>
              </a:rPr>
              <a:t> spectrum reconstruction from </a:t>
            </a:r>
            <a:r>
              <a:rPr lang="en-US" b="1" dirty="0" err="1" smtClean="0">
                <a:solidFill>
                  <a:srgbClr val="FF0000"/>
                </a:solidFill>
              </a:rPr>
              <a:t>amplicon</a:t>
            </a:r>
            <a:r>
              <a:rPr lang="en-US" b="1" dirty="0" smtClean="0">
                <a:solidFill>
                  <a:srgbClr val="FF0000"/>
                </a:solidFill>
              </a:rPr>
              <a:t> </a:t>
            </a:r>
            <a:r>
              <a:rPr lang="en-US" b="1" dirty="0" smtClean="0">
                <a:solidFill>
                  <a:srgbClr val="FF0000"/>
                </a:solidFill>
              </a:rPr>
              <a:t>NGS reads</a:t>
            </a:r>
          </a:p>
          <a:p>
            <a:r>
              <a:rPr lang="en-US" dirty="0" err="1" smtClean="0"/>
              <a:t>Quasispecies</a:t>
            </a:r>
            <a:r>
              <a:rPr lang="en-US" dirty="0" smtClean="0"/>
              <a:t> spectrum reconstruction for IBV</a:t>
            </a:r>
            <a:endParaRPr lang="en-US" dirty="0" smtClean="0"/>
          </a:p>
          <a:p>
            <a:r>
              <a:rPr lang="en-US" dirty="0" smtClean="0"/>
              <a:t>Ongoing and future work</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Amplicon Sequencing Challenges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sp>
        <p:nvSpPr>
          <p:cNvPr id="29701" name="Rectangle 4"/>
          <p:cNvSpPr>
            <a:spLocks noChangeArrowheads="1"/>
          </p:cNvSpPr>
          <p:nvPr/>
        </p:nvSpPr>
        <p:spPr bwMode="auto">
          <a:xfrm>
            <a:off x="457200" y="1295400"/>
            <a:ext cx="8350250" cy="1565275"/>
          </a:xfrm>
          <a:prstGeom prst="rect">
            <a:avLst/>
          </a:prstGeom>
          <a:noFill/>
          <a:ln w="9525">
            <a:noFill/>
            <a:round/>
            <a:headEnd/>
            <a:tailEnd/>
          </a:ln>
        </p:spPr>
        <p:txBody>
          <a:bodyPr lIns="0" tIns="0" rIns="0" bIns="0"/>
          <a:lstStyle/>
          <a:p>
            <a:pPr marL="215900" indent="-215900" algn="l">
              <a:lnSpc>
                <a:spcPct val="15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ea typeface="ヒラギノ角ゴ ProN W3" charset="0"/>
                <a:cs typeface="ヒラギノ角ゴ ProN W3" charset="0"/>
              </a:rPr>
              <a:t>Distinct </a:t>
            </a:r>
            <a:r>
              <a:rPr lang="en-US" sz="2200" dirty="0" err="1">
                <a:ea typeface="ヒラギノ角ゴ ProN W3" charset="0"/>
                <a:cs typeface="ヒラギノ角ゴ ProN W3" charset="0"/>
              </a:rPr>
              <a:t>quasispecies</a:t>
            </a:r>
            <a:r>
              <a:rPr lang="en-US" sz="2200" dirty="0">
                <a:ea typeface="ヒラギノ角ゴ ProN W3" charset="0"/>
                <a:cs typeface="ヒラギノ角ゴ ProN W3" charset="0"/>
              </a:rPr>
              <a:t> may be indistinguishable in </a:t>
            </a:r>
            <a:r>
              <a:rPr lang="en-US" sz="2200" dirty="0" smtClean="0">
                <a:ea typeface="ヒラギノ角ゴ ProN W3" charset="0"/>
                <a:cs typeface="ヒラギノ角ゴ ProN W3" charset="0"/>
              </a:rPr>
              <a:t>an </a:t>
            </a:r>
            <a:r>
              <a:rPr lang="en-US" sz="2200" dirty="0" err="1" smtClean="0">
                <a:ea typeface="ヒラギノ角ゴ ProN W3" charset="0"/>
                <a:cs typeface="ヒラギノ角ゴ ProN W3" charset="0"/>
              </a:rPr>
              <a:t>amplicon</a:t>
            </a:r>
            <a:r>
              <a:rPr lang="en-US" sz="2200" dirty="0" smtClean="0">
                <a:ea typeface="ヒラギノ角ゴ ProN W3" charset="0"/>
                <a:cs typeface="ヒラギノ角ゴ ProN W3" charset="0"/>
              </a:rPr>
              <a:t> interval</a:t>
            </a:r>
            <a:endParaRPr lang="en-US" sz="2200" dirty="0">
              <a:ea typeface="ヒラギノ角ゴ ProN W3" charset="0"/>
              <a:cs typeface="ヒラギノ角ゴ ProN W3" charset="0"/>
            </a:endParaRPr>
          </a:p>
          <a:p>
            <a:pPr marL="215900" indent="-215900" algn="l">
              <a:lnSpc>
                <a:spcPct val="15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200" dirty="0" smtClean="0">
                <a:ea typeface="ヒラギノ角ゴ ProN W3" charset="0"/>
                <a:cs typeface="ヒラギノ角ゴ ProN W3" charset="0"/>
              </a:rPr>
              <a:t>Multiple</a:t>
            </a:r>
            <a:r>
              <a:rPr lang="en-US" sz="2200" dirty="0" smtClean="0">
                <a:ea typeface="ヒラギノ角ゴ ProN W3" charset="0"/>
                <a:cs typeface="ヒラギノ角ゴ ProN W3" charset="0"/>
              </a:rPr>
              <a:t> reads from consecutive </a:t>
            </a:r>
            <a:r>
              <a:rPr lang="en-US" sz="2200" dirty="0" err="1" smtClean="0">
                <a:ea typeface="ヒラギノ角ゴ ProN W3" charset="0"/>
                <a:cs typeface="ヒラギノ角ゴ ProN W3" charset="0"/>
              </a:rPr>
              <a:t>amplicons</a:t>
            </a:r>
            <a:r>
              <a:rPr lang="en-US" sz="2200" dirty="0" smtClean="0">
                <a:ea typeface="ヒラギノ角ゴ ProN W3" charset="0"/>
                <a:cs typeface="ヒラギノ角ゴ ProN W3" charset="0"/>
              </a:rPr>
              <a:t> may match </a:t>
            </a:r>
            <a:r>
              <a:rPr lang="en-US" sz="2200" dirty="0" smtClean="0">
                <a:ea typeface="ヒラギノ角ゴ ProN W3" charset="0"/>
                <a:cs typeface="ヒラギノ角ゴ ProN W3" charset="0"/>
              </a:rPr>
              <a:t>over their</a:t>
            </a:r>
            <a:r>
              <a:rPr lang="en-US" sz="2200" dirty="0" smtClean="0">
                <a:ea typeface="ヒラギノ角ゴ ProN W3" charset="0"/>
                <a:cs typeface="ヒラギノ角ゴ ProN W3" charset="0"/>
              </a:rPr>
              <a:t> </a:t>
            </a:r>
            <a:r>
              <a:rPr lang="en-US" sz="2200" dirty="0">
                <a:ea typeface="ヒラギノ角ゴ ProN W3" charset="0"/>
                <a:cs typeface="ヒラギノ角ゴ ProN W3" charset="0"/>
              </a:rPr>
              <a:t>overlap</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2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ea typeface="ヒラギノ角ゴ ProN W3" charset="0"/>
                <a:cs typeface="ヒラギノ角ゴ ProN W3" charset="0"/>
              </a:rPr>
              <a:t>            </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p:txBody>
      </p:sp>
      <p:sp>
        <p:nvSpPr>
          <p:cNvPr id="29702" name="Rectangle 5"/>
          <p:cNvSpPr>
            <a:spLocks noChangeArrowheads="1"/>
          </p:cNvSpPr>
          <p:nvPr/>
        </p:nvSpPr>
        <p:spPr bwMode="auto">
          <a:xfrm>
            <a:off x="6705600" y="4802188"/>
            <a:ext cx="182563" cy="274637"/>
          </a:xfrm>
          <a:prstGeom prst="rect">
            <a:avLst/>
          </a:prstGeom>
          <a:noFill/>
          <a:ln w="9525">
            <a:noFill/>
            <a:round/>
            <a:headEnd/>
            <a:tailEnd/>
          </a:ln>
        </p:spPr>
        <p:txBody>
          <a:bodyPr wrap="none" anchor="ctr"/>
          <a:lstStyle/>
          <a:p>
            <a:endParaRPr lang="en-US"/>
          </a:p>
        </p:txBody>
      </p:sp>
      <p:pic>
        <p:nvPicPr>
          <p:cNvPr id="11" name="Picture 5"/>
          <p:cNvPicPr>
            <a:picLocks noChangeAspect="1" noChangeArrowheads="1"/>
          </p:cNvPicPr>
          <p:nvPr/>
        </p:nvPicPr>
        <p:blipFill>
          <a:blip r:embed="rId3" cstate="print"/>
          <a:srcRect r="30171"/>
          <a:stretch>
            <a:fillRect/>
          </a:stretch>
        </p:blipFill>
        <p:spPr bwMode="auto">
          <a:xfrm>
            <a:off x="1143000" y="4038600"/>
            <a:ext cx="6043279" cy="12033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err="1" smtClean="0">
                <a:solidFill>
                  <a:srgbClr val="220C5E"/>
                </a:solidFill>
                <a:ea typeface="ヒラギノ角ゴ ProN W3" charset="0"/>
                <a:cs typeface="ヒラギノ角ゴ ProN W3" charset="0"/>
              </a:rPr>
              <a:t>Prosperi</a:t>
            </a:r>
            <a:r>
              <a:rPr lang="en-US" sz="3400" dirty="0" smtClean="0">
                <a:solidFill>
                  <a:srgbClr val="220C5E"/>
                </a:solidFill>
                <a:ea typeface="ヒラギノ角ゴ ProN W3" charset="0"/>
                <a:cs typeface="ヒラギノ角ゴ ProN W3" charset="0"/>
              </a:rPr>
              <a:t> et al. 2011</a:t>
            </a:r>
            <a:endParaRPr lang="en-US" sz="3400" dirty="0">
              <a:solidFill>
                <a:srgbClr val="220C5E"/>
              </a:solidFill>
              <a:ea typeface="ヒラギノ角ゴ ProN W3" charset="0"/>
              <a:cs typeface="ヒラギノ角ゴ ProN W3"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solidFill>
                <a:srgbClr val="220C5E"/>
              </a:solidFill>
              <a:ea typeface="ヒラギノ角ゴ ProN W3" charset="0"/>
              <a:cs typeface="ヒラギノ角ゴ ProN W3" charset="0"/>
            </a:endParaRPr>
          </a:p>
        </p:txBody>
      </p:sp>
      <p:sp>
        <p:nvSpPr>
          <p:cNvPr id="29702" name="Rectangle 5"/>
          <p:cNvSpPr>
            <a:spLocks noChangeArrowheads="1"/>
          </p:cNvSpPr>
          <p:nvPr/>
        </p:nvSpPr>
        <p:spPr bwMode="auto">
          <a:xfrm>
            <a:off x="4427537" y="3429000"/>
            <a:ext cx="182563" cy="274637"/>
          </a:xfrm>
          <a:prstGeom prst="rect">
            <a:avLst/>
          </a:prstGeom>
          <a:noFill/>
          <a:ln w="9525">
            <a:noFill/>
            <a:round/>
            <a:headEnd/>
            <a:tailEnd/>
          </a:ln>
        </p:spPr>
        <p:txBody>
          <a:bodyPr wrap="none" anchor="ctr"/>
          <a:lstStyle/>
          <a:p>
            <a:endParaRPr lang="en-US"/>
          </a:p>
        </p:txBody>
      </p:sp>
      <p:sp>
        <p:nvSpPr>
          <p:cNvPr id="29703" name="Rectangle 6"/>
          <p:cNvSpPr>
            <a:spLocks noChangeArrowheads="1"/>
          </p:cNvSpPr>
          <p:nvPr/>
        </p:nvSpPr>
        <p:spPr bwMode="auto">
          <a:xfrm>
            <a:off x="381000" y="1295400"/>
            <a:ext cx="8610600" cy="2284413"/>
          </a:xfrm>
          <a:prstGeom prst="rect">
            <a:avLst/>
          </a:prstGeom>
          <a:noFill/>
          <a:ln w="9525">
            <a:noFill/>
            <a:round/>
            <a:headEnd/>
            <a:tailEnd/>
          </a:ln>
        </p:spPr>
        <p:txBody>
          <a:bodyPr lIns="0" tIns="0" rIns="0" bIns="0"/>
          <a:lstStyle/>
          <a:p>
            <a:pPr marL="215900" indent="-215900" algn="l">
              <a:lnSpc>
                <a:spcPct val="100000"/>
              </a:lnSpc>
              <a:tabLst>
                <a:tab pos="723900" algn="l"/>
                <a:tab pos="1447800" algn="l"/>
                <a:tab pos="2171700" algn="l"/>
                <a:tab pos="2895600" algn="l"/>
                <a:tab pos="3619500" algn="l"/>
                <a:tab pos="4343400" algn="l"/>
                <a:tab pos="5067300" algn="l"/>
              </a:tabLst>
            </a:pPr>
            <a:endParaRPr lang="en-US" dirty="0"/>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Lst>
            </a:pPr>
            <a:r>
              <a:rPr lang="en-US" sz="2200" dirty="0">
                <a:ea typeface="ヒラギノ角ゴ ProN W3" charset="0"/>
                <a:cs typeface="ヒラギノ角ゴ ProN W3" charset="0"/>
              </a:rPr>
              <a:t>First </a:t>
            </a:r>
            <a:r>
              <a:rPr lang="en-US" sz="2200" dirty="0" smtClean="0">
                <a:ea typeface="ヒラギノ角ゴ ProN W3" charset="0"/>
                <a:cs typeface="ヒラギノ角ゴ ProN W3" charset="0"/>
              </a:rPr>
              <a:t>published approach for </a:t>
            </a:r>
            <a:r>
              <a:rPr lang="en-US" sz="2200" dirty="0" err="1" smtClean="0">
                <a:ea typeface="ヒラギノ角ゴ ProN W3" charset="0"/>
                <a:cs typeface="ヒラギノ角ゴ ProN W3" charset="0"/>
              </a:rPr>
              <a:t>amplicons</a:t>
            </a:r>
            <a:endParaRPr lang="en-US" sz="2200" dirty="0">
              <a:ea typeface="ヒラギノ角ゴ ProN W3" charset="0"/>
              <a:cs typeface="ヒラギノ角ゴ ProN W3" charset="0"/>
            </a:endParaRP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Lst>
            </a:pPr>
            <a:r>
              <a:rPr lang="en-US" sz="2200" dirty="0" smtClean="0">
                <a:ea typeface="ヒラギノ角ゴ ProN W3" charset="0"/>
                <a:cs typeface="ヒラギノ角ゴ ProN W3" charset="0"/>
              </a:rPr>
              <a:t>Based on the idea of </a:t>
            </a:r>
            <a:r>
              <a:rPr lang="en-US" sz="2200" i="1" dirty="0" smtClean="0">
                <a:ea typeface="ヒラギノ角ゴ ProN W3" charset="0"/>
                <a:cs typeface="ヒラギノ角ゴ ProN W3" charset="0"/>
              </a:rPr>
              <a:t>guide </a:t>
            </a:r>
            <a:r>
              <a:rPr lang="en-US" sz="2200" i="1" dirty="0">
                <a:ea typeface="ヒラギノ角ゴ ProN W3" charset="0"/>
                <a:cs typeface="ヒラギノ角ゴ ProN W3" charset="0"/>
              </a:rPr>
              <a:t>d</a:t>
            </a:r>
            <a:r>
              <a:rPr lang="en-US" sz="2200" i="1" dirty="0" smtClean="0">
                <a:ea typeface="ヒラギノ角ゴ ProN W3" charset="0"/>
                <a:cs typeface="ヒラギノ角ゴ ProN W3" charset="0"/>
              </a:rPr>
              <a:t>istribution</a:t>
            </a:r>
            <a:endParaRPr lang="en-US" sz="2200" i="1" dirty="0">
              <a:ea typeface="ヒラギノ角ゴ ProN W3" charset="0"/>
              <a:cs typeface="ヒラギノ角ゴ ProN W3" charset="0"/>
            </a:endParaRPr>
          </a:p>
          <a:p>
            <a:pPr marL="647700" lvl="2" indent="-215900" algn="l">
              <a:lnSpc>
                <a:spcPct val="100000"/>
              </a:lnSpc>
              <a:buFont typeface="Arial" charset="0"/>
              <a:buChar char="—"/>
              <a:tabLst>
                <a:tab pos="723900" algn="l"/>
                <a:tab pos="1447800" algn="l"/>
                <a:tab pos="2171700" algn="l"/>
                <a:tab pos="2895600" algn="l"/>
                <a:tab pos="3619500" algn="l"/>
                <a:tab pos="4343400" algn="l"/>
                <a:tab pos="5067300" algn="l"/>
              </a:tabLst>
            </a:pPr>
            <a:r>
              <a:rPr lang="en-US" sz="2000" dirty="0" smtClean="0">
                <a:ea typeface="ヒラギノ角ゴ ProN W3" charset="0"/>
                <a:cs typeface="ヒラギノ角ゴ ProN W3" charset="0"/>
              </a:rPr>
              <a:t> choose most variable </a:t>
            </a:r>
            <a:r>
              <a:rPr lang="en-US" sz="2000" dirty="0" err="1" smtClean="0">
                <a:ea typeface="ヒラギノ角ゴ ProN W3" charset="0"/>
                <a:cs typeface="ヒラギノ角ゴ ProN W3" charset="0"/>
              </a:rPr>
              <a:t>amplicon</a:t>
            </a:r>
            <a:endParaRPr lang="en-US" sz="2000" dirty="0">
              <a:ea typeface="ヒラギノ角ゴ ProN W3" charset="0"/>
              <a:cs typeface="ヒラギノ角ゴ ProN W3" charset="0"/>
            </a:endParaRPr>
          </a:p>
          <a:p>
            <a:pPr marL="647700" lvl="2" indent="-215900" algn="l">
              <a:lnSpc>
                <a:spcPct val="100000"/>
              </a:lnSpc>
              <a:buFont typeface="Arial" charset="0"/>
              <a:buChar char="—"/>
              <a:tabLst>
                <a:tab pos="723900" algn="l"/>
                <a:tab pos="1447800" algn="l"/>
                <a:tab pos="2171700" algn="l"/>
                <a:tab pos="2895600" algn="l"/>
                <a:tab pos="3619500" algn="l"/>
                <a:tab pos="4343400" algn="l"/>
                <a:tab pos="5067300" algn="l"/>
              </a:tabLst>
            </a:pPr>
            <a:r>
              <a:rPr lang="en-US" sz="2000" dirty="0" smtClean="0">
                <a:ea typeface="ヒラギノ角ゴ ProN W3" charset="0"/>
                <a:cs typeface="ヒラギノ角ゴ ProN W3" charset="0"/>
              </a:rPr>
              <a:t> </a:t>
            </a:r>
            <a:r>
              <a:rPr lang="en-US" sz="2000" dirty="0" smtClean="0">
                <a:ea typeface="ヒラギノ角ゴ ProN W3" charset="0"/>
                <a:cs typeface="ヒラギノ角ゴ ProN W3" charset="0"/>
              </a:rPr>
              <a:t>extend to right/left </a:t>
            </a:r>
            <a:r>
              <a:rPr lang="en-US" sz="2000" dirty="0" smtClean="0">
                <a:ea typeface="ヒラギノ角ゴ ProN W3" charset="0"/>
                <a:cs typeface="ヒラギノ角ゴ ProN W3" charset="0"/>
              </a:rPr>
              <a:t>with matching reads, breaking ties by rank</a:t>
            </a:r>
            <a:endParaRPr lang="en-US" sz="20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Lst>
            </a:pPr>
            <a:endParaRPr lang="en-US" sz="1600" dirty="0">
              <a:ea typeface="ヒラギノ角ゴ ProN W3" charset="0"/>
              <a:cs typeface="ヒラギノ角ゴ ProN W3" charset="0"/>
            </a:endParaRPr>
          </a:p>
        </p:txBody>
      </p:sp>
      <p:graphicFrame>
        <p:nvGraphicFramePr>
          <p:cNvPr id="10" name="Table 9"/>
          <p:cNvGraphicFramePr>
            <a:graphicFrameLocks noGrp="1"/>
          </p:cNvGraphicFramePr>
          <p:nvPr/>
        </p:nvGraphicFramePr>
        <p:xfrm>
          <a:off x="2590800" y="3732212"/>
          <a:ext cx="4037012" cy="1978025"/>
        </p:xfrm>
        <a:graphic>
          <a:graphicData uri="http://schemas.openxmlformats.org/drawingml/2006/table">
            <a:tbl>
              <a:tblPr/>
              <a:tblGrid>
                <a:gridCol w="806450"/>
                <a:gridCol w="808037"/>
                <a:gridCol w="808038"/>
                <a:gridCol w="806450"/>
                <a:gridCol w="808037"/>
              </a:tblGrid>
              <a:tr h="4032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220</a:t>
                      </a:r>
                    </a:p>
                  </a:txBody>
                  <a:tcPr marL="12619" marR="12619" marT="12619" marB="0" horzOverflow="overflow">
                    <a:lnL w="19050" cap="flat" cmpd="sng" algn="ctr">
                      <a:solidFill>
                        <a:srgbClr val="92D050"/>
                      </a:solidFill>
                      <a:prstDash val="solid"/>
                      <a:round/>
                      <a:headEnd type="none" w="med" len="med"/>
                      <a:tailEnd type="none" w="med" len="med"/>
                    </a:lnL>
                    <a:lnR>
                      <a:noFill/>
                    </a:lnR>
                    <a:lnT w="19050" cap="flat" cmpd="sng" algn="ctr">
                      <a:solidFill>
                        <a:srgbClr val="92D05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200</a:t>
                      </a:r>
                    </a:p>
                  </a:txBody>
                  <a:tcPr marL="12619" marR="12619" marT="12619" marB="0" horzOverflow="overflow">
                    <a:lnL>
                      <a:noFill/>
                    </a:lnL>
                    <a:lnR w="19050"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140</a:t>
                      </a:r>
                    </a:p>
                  </a:txBody>
                  <a:tcPr marL="12619" marR="12619" marT="12619" marB="0" horzOverflow="overflow">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160</a:t>
                      </a:r>
                    </a:p>
                  </a:txBody>
                  <a:tcPr marL="12619" marR="12619" marT="12619" marB="0" horzOverflow="overflow">
                    <a:lnL w="19050" cap="flat" cmpd="sng" algn="ctr">
                      <a:solidFill>
                        <a:srgbClr val="92D050"/>
                      </a:solidFill>
                      <a:prstDash val="solid"/>
                      <a:round/>
                      <a:headEnd type="none" w="med" len="med"/>
                      <a:tailEnd type="none" w="med" len="med"/>
                    </a:lnL>
                    <a:lnR>
                      <a:noFill/>
                    </a:lnR>
                    <a:lnT w="19050" cap="flat" cmpd="sng" algn="ctr">
                      <a:solidFill>
                        <a:srgbClr val="92D050"/>
                      </a:solidFill>
                      <a:prstDash val="solid"/>
                      <a:round/>
                      <a:headEnd type="none" w="med" len="med"/>
                      <a:tailEnd type="none" w="med" len="med"/>
                    </a:lnT>
                    <a:lnB>
                      <a:noFill/>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150</a:t>
                      </a:r>
                    </a:p>
                  </a:txBody>
                  <a:tcPr marL="12619" marR="12619" marT="12619" marB="0" horzOverflow="overflow">
                    <a:lnL>
                      <a:noFill/>
                    </a:lnL>
                    <a:lnR w="19050" cap="flat" cmpd="sng" algn="ctr">
                      <a:solidFill>
                        <a:srgbClr val="92D050"/>
                      </a:solidFill>
                      <a:prstDash val="solid"/>
                      <a:round/>
                      <a:headEnd type="none" w="med" len="med"/>
                      <a:tailEnd type="none" w="med" len="med"/>
                    </a:lnR>
                    <a:lnT w="19050" cap="flat" cmpd="sng" algn="ctr">
                      <a:solidFill>
                        <a:srgbClr val="92D050"/>
                      </a:solidFill>
                      <a:prstDash val="solid"/>
                      <a:round/>
                      <a:headEnd type="none" w="med" len="med"/>
                      <a:tailEnd type="none" w="med" len="med"/>
                    </a:lnT>
                    <a:lnB>
                      <a:noFill/>
                    </a:lnB>
                    <a:lnTlToBr>
                      <a:noFill/>
                    </a:lnTlToBr>
                    <a:lnBlToTr>
                      <a:noFill/>
                    </a:lnBlToTr>
                    <a:solidFill>
                      <a:srgbClr val="92D050"/>
                    </a:solidFill>
                  </a:tcPr>
                </a:tc>
              </a:tr>
              <a:tr h="3905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200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140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130</a:t>
                      </a:r>
                    </a:p>
                  </a:txBody>
                  <a:tcPr marL="12619" marR="12619" marT="12619" marB="0" horzOverflow="overflow">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150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140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r>
              <a:tr h="3905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70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130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92D05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120</a:t>
                      </a:r>
                    </a:p>
                  </a:txBody>
                  <a:tcPr marL="12619" marR="12619" marT="12619" marB="0" horzOverflow="overflow">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140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130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r>
              <a:tr h="3905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20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110</a:t>
                      </a:r>
                    </a:p>
                  </a:txBody>
                  <a:tcPr marL="12619" marR="12619" marT="12619" marB="0" horzOverflow="overflow">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130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120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a:noFill/>
                    </a:lnB>
                    <a:lnTlToBr>
                      <a:noFill/>
                    </a:lnTlToBr>
                    <a:lnBlToTr>
                      <a:noFill/>
                    </a:lnBlToTr>
                    <a:solidFill>
                      <a:srgbClr val="FFFFFF"/>
                    </a:solidFill>
                  </a:tcPr>
                </a:tc>
              </a:tr>
              <a:tr h="4032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w="19050" cap="flat" cmpd="sng" algn="ctr">
                      <a:solidFill>
                        <a:srgbClr val="92D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w="19050" cap="flat" cmpd="sng" algn="ctr">
                      <a:solidFill>
                        <a:srgbClr val="92D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100</a:t>
                      </a:r>
                    </a:p>
                  </a:txBody>
                  <a:tcPr marL="12619" marR="12619" marT="12619" marB="0" horzOverflow="overflow">
                    <a:lnL w="19050" cap="flat" cmpd="sng" algn="ctr">
                      <a:solidFill>
                        <a:srgbClr val="92D050"/>
                      </a:solidFill>
                      <a:prstDash val="solid"/>
                      <a:round/>
                      <a:headEnd type="none" w="med" len="med"/>
                      <a:tailEnd type="none" w="med" len="med"/>
                    </a:lnL>
                    <a:lnR w="19050" cap="flat" cmpd="sng" algn="ctr">
                      <a:solidFill>
                        <a:srgbClr val="92D050"/>
                      </a:solidFill>
                      <a:prstDash val="solid"/>
                      <a:round/>
                      <a:headEnd type="none" w="med" len="med"/>
                      <a:tailEnd type="none" w="med" len="med"/>
                    </a:lnR>
                    <a:lnT>
                      <a:noFill/>
                    </a:lnT>
                    <a:lnB w="19050" cap="flat" cmpd="sng" algn="ctr">
                      <a:solidFill>
                        <a:srgbClr val="92D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20</a:t>
                      </a:r>
                    </a:p>
                  </a:txBody>
                  <a:tcPr marL="12619" marR="12619" marT="12619" marB="0" horzOverflow="overflow">
                    <a:lnL w="19050" cap="flat" cmpd="sng" algn="ctr">
                      <a:solidFill>
                        <a:srgbClr val="92D050"/>
                      </a:solidFill>
                      <a:prstDash val="solid"/>
                      <a:round/>
                      <a:headEnd type="none" w="med" len="med"/>
                      <a:tailEnd type="none" w="med" len="med"/>
                    </a:lnL>
                    <a:lnR>
                      <a:noFill/>
                    </a:lnR>
                    <a:lnT>
                      <a:noFill/>
                    </a:lnT>
                    <a:lnB w="19050" cap="flat" cmpd="sng" algn="ctr">
                      <a:solidFill>
                        <a:srgbClr val="92D05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ea typeface="WenQuanYi Micro Hei" charset="0"/>
                          <a:cs typeface="WenQuanYi Micro Hei" charset="0"/>
                        </a:rPr>
                        <a:t>60</a:t>
                      </a:r>
                    </a:p>
                  </a:txBody>
                  <a:tcPr marL="12619" marR="12619" marT="12619" marB="0" horzOverflow="overflow">
                    <a:lnL>
                      <a:noFill/>
                    </a:lnL>
                    <a:lnR w="19050" cap="flat" cmpd="sng" algn="ctr">
                      <a:solidFill>
                        <a:srgbClr val="92D050"/>
                      </a:solidFill>
                      <a:prstDash val="solid"/>
                      <a:round/>
                      <a:headEnd type="none" w="med" len="med"/>
                      <a:tailEnd type="none" w="med" len="med"/>
                    </a:lnR>
                    <a:lnT>
                      <a:noFill/>
                    </a:lnT>
                    <a:lnB w="19050" cap="flat" cmpd="sng" algn="ctr">
                      <a:solidFill>
                        <a:srgbClr val="92D05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smtClean="0">
                <a:solidFill>
                  <a:srgbClr val="220C5E"/>
                </a:solidFill>
                <a:ea typeface="ヒラギノ角ゴ ProN W3" charset="0"/>
                <a:cs typeface="ヒラギノ角ゴ ProN W3" charset="0"/>
              </a:rPr>
              <a:t>Read Graph for </a:t>
            </a:r>
            <a:r>
              <a:rPr lang="en-US" sz="3400" dirty="0" err="1" smtClean="0">
                <a:solidFill>
                  <a:srgbClr val="220C5E"/>
                </a:solidFill>
                <a:ea typeface="ヒラギノ角ゴ ProN W3" charset="0"/>
                <a:cs typeface="ヒラギノ角ゴ ProN W3" charset="0"/>
              </a:rPr>
              <a:t>Amplicons</a:t>
            </a:r>
            <a:endParaRPr lang="en-US" sz="3400" dirty="0">
              <a:solidFill>
                <a:srgbClr val="220C5E"/>
              </a:solidFill>
              <a:ea typeface="ヒラギノ角ゴ ProN W3" charset="0"/>
              <a:cs typeface="ヒラギノ角ゴ ProN W3"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solidFill>
                <a:srgbClr val="220C5E"/>
              </a:solidFill>
              <a:ea typeface="ヒラギノ角ゴ ProN W3" charset="0"/>
              <a:cs typeface="ヒラギノ角ゴ ProN W3" charset="0"/>
            </a:endParaRPr>
          </a:p>
        </p:txBody>
      </p:sp>
      <p:sp>
        <p:nvSpPr>
          <p:cNvPr id="32773" name="Rectangle 4"/>
          <p:cNvSpPr>
            <a:spLocks noChangeArrowheads="1"/>
          </p:cNvSpPr>
          <p:nvPr/>
        </p:nvSpPr>
        <p:spPr bwMode="auto">
          <a:xfrm>
            <a:off x="406400" y="1181100"/>
            <a:ext cx="8350250" cy="5765800"/>
          </a:xfrm>
          <a:prstGeom prst="rect">
            <a:avLst/>
          </a:prstGeom>
          <a:noFill/>
          <a:ln w="9525">
            <a:noFill/>
            <a:round/>
            <a:headEnd/>
            <a:tailEnd/>
          </a:ln>
        </p:spPr>
        <p:txBody>
          <a:bodyPr lIns="0" tIns="0" rIns="0" bIns="0"/>
          <a:lstStyle/>
          <a:p>
            <a:pPr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K </a:t>
            </a:r>
            <a:r>
              <a:rPr lang="en-US" sz="2600" dirty="0" err="1">
                <a:ea typeface="ヒラギノ角ゴ ProN W3" charset="0"/>
                <a:cs typeface="ヒラギノ角ゴ ProN W3" charset="0"/>
              </a:rPr>
              <a:t>amplicons</a:t>
            </a:r>
            <a:r>
              <a:rPr lang="en-US" sz="2600" dirty="0">
                <a:ea typeface="ヒラギノ角ゴ ProN W3" charset="0"/>
                <a:cs typeface="ヒラギノ角ゴ ProN W3" charset="0"/>
              </a:rPr>
              <a:t> → </a:t>
            </a:r>
            <a:r>
              <a:rPr lang="en-US" sz="2600" dirty="0" smtClean="0">
                <a:ea typeface="ヒラギノ角ゴ ProN W3" charset="0"/>
                <a:cs typeface="ヒラギノ角ゴ ProN W3" charset="0"/>
              </a:rPr>
              <a:t>K-staged read </a:t>
            </a:r>
            <a:r>
              <a:rPr lang="en-US" sz="2600" dirty="0">
                <a:ea typeface="ヒラギノ角ゴ ProN W3" charset="0"/>
                <a:cs typeface="ヒラギノ角ゴ ProN W3" charset="0"/>
              </a:rPr>
              <a:t>graph</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vertices → distinct reads</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edges → reads with consistent overlap</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vertices, edges have a count function</a:t>
            </a:r>
          </a:p>
          <a:p>
            <a:pPr>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600" dirty="0">
              <a:solidFill>
                <a:srgbClr val="5F5E62"/>
              </a:solidFill>
              <a:ea typeface="ヒラギノ角ゴ ProN W3" charset="0"/>
              <a:cs typeface="ヒラギノ角ゴ ProN W3" charset="0"/>
            </a:endParaRPr>
          </a:p>
        </p:txBody>
      </p:sp>
      <p:pic>
        <p:nvPicPr>
          <p:cNvPr id="32774" name="Picture 5"/>
          <p:cNvPicPr>
            <a:picLocks noChangeAspect="1" noChangeArrowheads="1"/>
          </p:cNvPicPr>
          <p:nvPr/>
        </p:nvPicPr>
        <p:blipFill>
          <a:blip r:embed="rId3" cstate="print"/>
          <a:srcRect/>
          <a:stretch>
            <a:fillRect/>
          </a:stretch>
        </p:blipFill>
        <p:spPr bwMode="auto">
          <a:xfrm>
            <a:off x="228600" y="3962400"/>
            <a:ext cx="8655050" cy="12033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Read Graph</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sp>
        <p:nvSpPr>
          <p:cNvPr id="33797" name="Rectangle 4"/>
          <p:cNvSpPr>
            <a:spLocks noChangeArrowheads="1"/>
          </p:cNvSpPr>
          <p:nvPr/>
        </p:nvSpPr>
        <p:spPr bwMode="auto">
          <a:xfrm>
            <a:off x="406400" y="1181100"/>
            <a:ext cx="8350250" cy="5765800"/>
          </a:xfrm>
          <a:prstGeom prst="rect">
            <a:avLst/>
          </a:prstGeom>
          <a:noFill/>
          <a:ln w="9525">
            <a:noFill/>
            <a:round/>
            <a:headEnd/>
            <a:tailEnd/>
          </a:ln>
        </p:spPr>
        <p:txBody>
          <a:bodyPr lIns="0" tIns="0" rIns="0" bIns="0"/>
          <a:lstStyle/>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May transform </a:t>
            </a:r>
            <a:r>
              <a:rPr lang="en-US" sz="2600" dirty="0" smtClean="0">
                <a:ea typeface="ヒラギノ角ゴ ProN W3" charset="0"/>
                <a:cs typeface="ヒラギノ角ゴ ProN W3" charset="0"/>
              </a:rPr>
              <a:t>bi-cliques</a:t>
            </a:r>
            <a:r>
              <a:rPr lang="en-US" sz="2600" dirty="0" smtClean="0">
                <a:ea typeface="ヒラギノ角ゴ ProN W3" charset="0"/>
                <a:cs typeface="ヒラギノ角ゴ ProN W3" charset="0"/>
              </a:rPr>
              <a:t> </a:t>
            </a:r>
            <a:r>
              <a:rPr lang="en-US" sz="2600" dirty="0">
                <a:ea typeface="ヒラギノ角ゴ ProN W3" charset="0"/>
                <a:cs typeface="ヒラギノ角ゴ ProN W3" charset="0"/>
              </a:rPr>
              <a:t>into </a:t>
            </a:r>
            <a:r>
              <a:rPr lang="en-US" sz="2600" dirty="0" smtClean="0">
                <a:ea typeface="ヒラギノ角ゴ ProN W3" charset="0"/>
                <a:cs typeface="ヒラギノ角ゴ ProN W3" charset="0"/>
              </a:rPr>
              <a:t>'fork' </a:t>
            </a:r>
            <a:r>
              <a:rPr lang="en-US" sz="2600" dirty="0" err="1" smtClean="0">
                <a:ea typeface="ヒラギノ角ゴ ProN W3" charset="0"/>
                <a:cs typeface="ヒラギノ角ゴ ProN W3" charset="0"/>
              </a:rPr>
              <a:t>subgraphs</a:t>
            </a:r>
            <a:endParaRPr lang="en-US" sz="2600" dirty="0">
              <a:ea typeface="ヒラギノ角ゴ ProN W3" charset="0"/>
              <a:cs typeface="ヒラギノ角ゴ ProN W3" charset="0"/>
            </a:endParaRP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smtClean="0">
                <a:ea typeface="ヒラギノ角ゴ ProN W3" charset="0"/>
                <a:cs typeface="ヒラギノ角ゴ ProN W3" charset="0"/>
              </a:rPr>
              <a:t> common overlap </a:t>
            </a:r>
            <a:r>
              <a:rPr lang="en-US" sz="2600" dirty="0">
                <a:ea typeface="ヒラギノ角ゴ ProN W3" charset="0"/>
                <a:cs typeface="ヒラギノ角ゴ ProN W3" charset="0"/>
              </a:rPr>
              <a:t>is represented by fork vertex</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600" dirty="0">
              <a:solidFill>
                <a:srgbClr val="5F5E62"/>
              </a:solidFill>
              <a:ea typeface="ヒラギノ角ゴ ProN W3" charset="0"/>
              <a:cs typeface="ヒラギノ角ゴ ProN W3" charset="0"/>
            </a:endParaRPr>
          </a:p>
        </p:txBody>
      </p:sp>
      <p:pic>
        <p:nvPicPr>
          <p:cNvPr id="33798" name="Picture 5"/>
          <p:cNvPicPr>
            <a:picLocks noChangeAspect="1" noChangeArrowheads="1"/>
          </p:cNvPicPr>
          <p:nvPr/>
        </p:nvPicPr>
        <p:blipFill>
          <a:blip r:embed="rId3" cstate="print"/>
          <a:srcRect/>
          <a:stretch>
            <a:fillRect/>
          </a:stretch>
        </p:blipFill>
        <p:spPr bwMode="auto">
          <a:xfrm>
            <a:off x="28575" y="2805113"/>
            <a:ext cx="9142413" cy="23717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3"/>
          <p:cNvSpPr>
            <a:spLocks noChangeArrowheads="1"/>
          </p:cNvSpPr>
          <p:nvPr/>
        </p:nvSpPr>
        <p:spPr bwMode="auto">
          <a:xfrm>
            <a:off x="406400" y="487363"/>
            <a:ext cx="8350250" cy="882650"/>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Observed vs Ideal Read Frequencies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sp>
        <p:nvSpPr>
          <p:cNvPr id="62469" name="Rectangle 4"/>
          <p:cNvSpPr>
            <a:spLocks noChangeArrowheads="1"/>
          </p:cNvSpPr>
          <p:nvPr/>
        </p:nvSpPr>
        <p:spPr bwMode="auto">
          <a:xfrm>
            <a:off x="406400" y="1181100"/>
            <a:ext cx="8350250" cy="5765800"/>
          </a:xfrm>
          <a:prstGeom prst="rect">
            <a:avLst/>
          </a:prstGeom>
          <a:noFill/>
          <a:ln w="9525">
            <a:noFill/>
            <a:round/>
            <a:headEnd/>
            <a:tailEnd/>
          </a:ln>
        </p:spPr>
        <p:txBody>
          <a:bodyPr lIns="0" tIns="0" rIns="0" bIns="0"/>
          <a:lstStyle/>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Ideal frequency</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ea typeface="ヒラギノ角ゴ ProN W3" charset="0"/>
                <a:cs typeface="ヒラギノ角ゴ ProN W3" charset="0"/>
              </a:rPr>
              <a:t>consistent frequency across forks</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Observed frequency (count)</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ea typeface="ヒラギノ角ゴ ProN W3" charset="0"/>
                <a:cs typeface="ヒラギノ角ゴ ProN W3" charset="0"/>
              </a:rPr>
              <a:t>inconsistent frequency across forks</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p:txBody>
      </p:sp>
      <p:pic>
        <p:nvPicPr>
          <p:cNvPr id="62470" name="Picture 5"/>
          <p:cNvPicPr>
            <a:picLocks noChangeAspect="1" noChangeArrowheads="1"/>
          </p:cNvPicPr>
          <p:nvPr/>
        </p:nvPicPr>
        <p:blipFill>
          <a:blip r:embed="rId3" cstate="print"/>
          <a:srcRect/>
          <a:stretch>
            <a:fillRect/>
          </a:stretch>
        </p:blipFill>
        <p:spPr bwMode="auto">
          <a:xfrm>
            <a:off x="460375" y="3200400"/>
            <a:ext cx="8197850" cy="21193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Fork Balancing Problem</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sp>
        <p:nvSpPr>
          <p:cNvPr id="63493" name="Rectangle 4"/>
          <p:cNvSpPr>
            <a:spLocks noChangeArrowheads="1"/>
          </p:cNvSpPr>
          <p:nvPr/>
        </p:nvSpPr>
        <p:spPr bwMode="auto">
          <a:xfrm>
            <a:off x="406400" y="1181100"/>
            <a:ext cx="8350250" cy="5765800"/>
          </a:xfrm>
          <a:prstGeom prst="rect">
            <a:avLst/>
          </a:prstGeom>
          <a:noFill/>
          <a:ln w="9525">
            <a:noFill/>
            <a:round/>
            <a:headEnd/>
            <a:tailEnd/>
          </a:ln>
        </p:spPr>
        <p:txBody>
          <a:bodyPr lIns="0" tIns="0" rIns="0" bIns="0"/>
          <a:lstStyle/>
          <a:p>
            <a:pPr marL="215900"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endParaRP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b="1" dirty="0" smtClean="0">
                <a:solidFill>
                  <a:srgbClr val="FF0000"/>
                </a:solidFill>
                <a:ea typeface="ヒラギノ角ゴ ProN W3" charset="0"/>
                <a:cs typeface="ヒラギノ角ゴ ProN W3" charset="0"/>
              </a:rPr>
              <a:t>Given</a:t>
            </a:r>
            <a:endParaRPr lang="en-US" sz="2600" b="1" dirty="0">
              <a:solidFill>
                <a:srgbClr val="FF0000"/>
              </a:solidFill>
              <a:ea typeface="ヒラギノ角ゴ ProN W3" charset="0"/>
              <a:cs typeface="ヒラギノ角ゴ ProN W3" charset="0"/>
            </a:endParaRP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ea typeface="ヒラギノ角ゴ ProN W3" charset="0"/>
                <a:cs typeface="ヒラギノ角ゴ ProN W3" charset="0"/>
              </a:rPr>
              <a:t> Set </a:t>
            </a:r>
            <a:r>
              <a:rPr lang="en-US" sz="2400" dirty="0">
                <a:ea typeface="ヒラギノ角ゴ ProN W3" charset="0"/>
                <a:cs typeface="ヒラギノ角ゴ ProN W3" charset="0"/>
              </a:rPr>
              <a:t>of reads and respective frequencies</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b="1" dirty="0">
                <a:solidFill>
                  <a:srgbClr val="FF0000"/>
                </a:solidFill>
                <a:ea typeface="ヒラギノ角ゴ ProN W3" charset="0"/>
                <a:cs typeface="ヒラギノ角ゴ ProN W3" charset="0"/>
              </a:rPr>
              <a:t>Find</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ea typeface="ヒラギノ角ゴ ProN W3" charset="0"/>
                <a:cs typeface="ヒラギノ角ゴ ProN W3" charset="0"/>
              </a:rPr>
              <a:t> </a:t>
            </a:r>
            <a:r>
              <a:rPr lang="en-US" dirty="0" smtClean="0">
                <a:ea typeface="ヒラギノ角ゴ ProN W3" charset="0"/>
                <a:cs typeface="ヒラギノ角ゴ ProN W3" charset="0"/>
              </a:rPr>
              <a:t>M</a:t>
            </a:r>
            <a:r>
              <a:rPr lang="en-US" sz="2400" dirty="0" smtClean="0">
                <a:ea typeface="ヒラギノ角ゴ ProN W3" charset="0"/>
                <a:cs typeface="ヒラギノ角ゴ ProN W3" charset="0"/>
              </a:rPr>
              <a:t>inimal </a:t>
            </a:r>
            <a:r>
              <a:rPr lang="en-US" sz="2400" dirty="0">
                <a:ea typeface="ヒラギノ角ゴ ProN W3" charset="0"/>
                <a:cs typeface="ヒラギノ角ゴ ProN W3" charset="0"/>
              </a:rPr>
              <a:t>frequency offsets balancing all forks</a:t>
            </a:r>
          </a:p>
          <a:p>
            <a:pPr marL="431800" lvl="1"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ea typeface="ヒラギノ角ゴ ProN W3" charset="0"/>
              <a:cs typeface="ヒラギノ角ゴ ProN W3" charset="0"/>
            </a:endParaRPr>
          </a:p>
          <a:p>
            <a:pPr marL="431800" lvl="1"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ea typeface="ヒラギノ角ゴ ProN W3" charset="0"/>
              <a:cs typeface="ヒラギノ角ゴ ProN W3" charset="0"/>
            </a:endParaRPr>
          </a:p>
          <a:p>
            <a:pPr marL="431800" lvl="1"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ea typeface="ヒラギノ角ゴ ProN W3" charset="0"/>
              <a:cs typeface="ヒラギノ角ゴ ProN W3" charset="0"/>
            </a:endParaRPr>
          </a:p>
          <a:p>
            <a:pPr marL="431800" lvl="1"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Simplest approach is to scale frequencies from left to right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a:solidFill>
                  <a:srgbClr val="220C5E"/>
                </a:solidFill>
                <a:ea typeface="ヒラギノ角ゴ ProN W3" charset="0"/>
                <a:cs typeface="ヒラギノ角ゴ ProN W3" charset="0"/>
              </a:rPr>
              <a:t>Least Squares </a:t>
            </a:r>
            <a:r>
              <a:rPr lang="en-US" sz="3400" dirty="0" smtClean="0">
                <a:solidFill>
                  <a:srgbClr val="220C5E"/>
                </a:solidFill>
                <a:ea typeface="ヒラギノ角ゴ ProN W3" charset="0"/>
                <a:cs typeface="ヒラギノ角ゴ ProN W3" charset="0"/>
              </a:rPr>
              <a:t>Balancing</a:t>
            </a:r>
            <a:endParaRPr lang="en-US" sz="3400" dirty="0">
              <a:solidFill>
                <a:srgbClr val="220C5E"/>
              </a:solidFill>
              <a:ea typeface="ヒラギノ角ゴ ProN W3" charset="0"/>
              <a:cs typeface="ヒラギノ角ゴ ProN W3"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solidFill>
                <a:srgbClr val="220C5E"/>
              </a:solidFill>
              <a:ea typeface="ヒラギノ角ゴ ProN W3" charset="0"/>
              <a:cs typeface="ヒラギノ角ゴ ProN W3" charset="0"/>
            </a:endParaRPr>
          </a:p>
        </p:txBody>
      </p:sp>
      <p:pic>
        <p:nvPicPr>
          <p:cNvPr id="64517" name="Picture 4"/>
          <p:cNvPicPr>
            <a:picLocks noChangeAspect="1" noChangeArrowheads="1"/>
          </p:cNvPicPr>
          <p:nvPr/>
        </p:nvPicPr>
        <p:blipFill>
          <a:blip r:embed="rId3" cstate="print"/>
          <a:srcRect/>
          <a:stretch>
            <a:fillRect/>
          </a:stretch>
        </p:blipFill>
        <p:spPr bwMode="auto">
          <a:xfrm>
            <a:off x="333375" y="2900363"/>
            <a:ext cx="8350250" cy="2830512"/>
          </a:xfrm>
          <a:prstGeom prst="rect">
            <a:avLst/>
          </a:prstGeom>
          <a:noFill/>
          <a:ln w="9525">
            <a:noFill/>
            <a:round/>
            <a:headEnd/>
            <a:tailEnd/>
          </a:ln>
        </p:spPr>
      </p:pic>
      <p:sp>
        <p:nvSpPr>
          <p:cNvPr id="64518" name="Rectangle 5"/>
          <p:cNvSpPr>
            <a:spLocks noChangeArrowheads="1"/>
          </p:cNvSpPr>
          <p:nvPr/>
        </p:nvSpPr>
        <p:spPr bwMode="auto">
          <a:xfrm>
            <a:off x="406400" y="1181100"/>
            <a:ext cx="8350250" cy="5765800"/>
          </a:xfrm>
          <a:prstGeom prst="rect">
            <a:avLst/>
          </a:prstGeom>
          <a:noFill/>
          <a:ln w="9525">
            <a:noFill/>
            <a:round/>
            <a:headEnd/>
            <a:tailEnd/>
          </a:ln>
        </p:spPr>
        <p:txBody>
          <a:bodyPr lIns="0" tIns="0" rIns="0" bIns="0"/>
          <a:lstStyle/>
          <a:p>
            <a:pPr marL="215900"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Quadratic Program for read offsets</a:t>
            </a: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600" dirty="0">
                <a:ea typeface="ヒラギノ角ゴ ProN W3" charset="0"/>
                <a:cs typeface="ヒラギノ角ゴ ProN W3" charset="0"/>
              </a:rPr>
              <a:t>q – fork, </a:t>
            </a:r>
            <a:r>
              <a:rPr lang="en-US" sz="2600" dirty="0" err="1">
                <a:ea typeface="ヒラギノ角ゴ ProN W3" charset="0"/>
                <a:cs typeface="ヒラギノ角ゴ ProN W3" charset="0"/>
              </a:rPr>
              <a:t>o</a:t>
            </a:r>
            <a:r>
              <a:rPr lang="en-US" sz="2600" baseline="-25000" dirty="0" err="1">
                <a:ea typeface="ヒラギノ角ゴ ProN W3" charset="0"/>
                <a:cs typeface="ヒラギノ角ゴ ProN W3" charset="0"/>
              </a:rPr>
              <a:t>i</a:t>
            </a:r>
            <a:r>
              <a:rPr lang="en-US" sz="2600" dirty="0">
                <a:ea typeface="ヒラギノ角ゴ ProN W3" charset="0"/>
                <a:cs typeface="ヒラギノ角ゴ ProN W3" charset="0"/>
              </a:rPr>
              <a:t> – observed frequency, x</a:t>
            </a:r>
            <a:r>
              <a:rPr lang="en-US" sz="2600" baseline="-25000" dirty="0">
                <a:ea typeface="ヒラギノ角ゴ ProN W3" charset="0"/>
                <a:cs typeface="ヒラギノ角ゴ ProN W3" charset="0"/>
              </a:rPr>
              <a:t>i</a:t>
            </a:r>
            <a:r>
              <a:rPr lang="en-US" sz="2600" dirty="0">
                <a:ea typeface="ヒラギノ角ゴ ProN W3" charset="0"/>
                <a:cs typeface="ヒラギノ角ゴ ProN W3" charset="0"/>
              </a:rPr>
              <a:t> – frequency offset</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600" dirty="0">
              <a:ea typeface="ヒラギノ角ゴ ProN W3" charset="0"/>
              <a:cs typeface="ヒラギノ角ゴ ProN W3"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457920" y="273629"/>
            <a:ext cx="822816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000" dirty="0" smtClean="0">
                <a:solidFill>
                  <a:srgbClr val="000000"/>
                </a:solidFill>
              </a:rPr>
              <a:t>Fork Resolution: Parsimony</a:t>
            </a:r>
            <a:endParaRPr lang="en-US" sz="4000" dirty="0">
              <a:solidFill>
                <a:srgbClr val="000000"/>
              </a:solidFill>
            </a:endParaRPr>
          </a:p>
        </p:txBody>
      </p:sp>
      <p:grpSp>
        <p:nvGrpSpPr>
          <p:cNvPr id="67" name="Group 66"/>
          <p:cNvGrpSpPr/>
          <p:nvPr/>
        </p:nvGrpSpPr>
        <p:grpSpPr>
          <a:xfrm>
            <a:off x="1219200" y="3955583"/>
            <a:ext cx="1981200" cy="2369017"/>
            <a:chOff x="1219200" y="3955583"/>
            <a:chExt cx="1981200" cy="2369017"/>
          </a:xfrm>
        </p:grpSpPr>
        <p:sp>
          <p:nvSpPr>
            <p:cNvPr id="44" name="TextBox 43"/>
            <p:cNvSpPr txBox="1"/>
            <p:nvPr/>
          </p:nvSpPr>
          <p:spPr>
            <a:xfrm>
              <a:off x="1981200" y="3955583"/>
              <a:ext cx="457200" cy="369332"/>
            </a:xfrm>
            <a:prstGeom prst="rect">
              <a:avLst/>
            </a:prstGeom>
            <a:noFill/>
          </p:spPr>
          <p:txBody>
            <a:bodyPr wrap="square" rtlCol="0">
              <a:spAutoFit/>
            </a:bodyPr>
            <a:lstStyle/>
            <a:p>
              <a:r>
                <a:rPr lang="en-US" sz="1800" dirty="0" smtClean="0"/>
                <a:t>8</a:t>
              </a:r>
              <a:endParaRPr lang="en-US" sz="1800" dirty="0"/>
            </a:p>
          </p:txBody>
        </p:sp>
        <p:sp>
          <p:nvSpPr>
            <p:cNvPr id="3077" name="Text Box 4"/>
            <p:cNvSpPr txBox="1">
              <a:spLocks noChangeArrowheads="1"/>
            </p:cNvSpPr>
            <p:nvPr/>
          </p:nvSpPr>
          <p:spPr bwMode="auto">
            <a:xfrm>
              <a:off x="1824481" y="5909836"/>
              <a:ext cx="745920" cy="414764"/>
            </a:xfrm>
            <a:prstGeom prst="rect">
              <a:avLst/>
            </a:prstGeom>
            <a:noFill/>
            <a:ln w="9525">
              <a:noFill/>
              <a:round/>
              <a:headEnd/>
              <a:tailEnd/>
            </a:ln>
          </p:spPr>
          <p:txBody>
            <a:bodyPr lIns="81639" tIns="56821" rIns="81639" bIns="40820"/>
            <a:lstStyle/>
            <a:p>
              <a:pPr marL="195843" indent="-191523">
                <a:tabLst>
                  <a:tab pos="195843" algn="l"/>
                  <a:tab pos="610569" algn="l"/>
                  <a:tab pos="1025295" algn="l"/>
                  <a:tab pos="1440021" algn="l"/>
                  <a:tab pos="1854747" algn="l"/>
                  <a:tab pos="2269473" algn="l"/>
                  <a:tab pos="2684200" algn="l"/>
                  <a:tab pos="3098926" algn="l"/>
                  <a:tab pos="3513652" algn="l"/>
                  <a:tab pos="3928378" algn="l"/>
                  <a:tab pos="4343104" algn="l"/>
                  <a:tab pos="4757830" algn="l"/>
                  <a:tab pos="5172556" algn="l"/>
                  <a:tab pos="5587282" algn="l"/>
                  <a:tab pos="6002009" algn="l"/>
                  <a:tab pos="6416735" algn="l"/>
                  <a:tab pos="6831461" algn="l"/>
                  <a:tab pos="7246187" algn="l"/>
                  <a:tab pos="7660913" algn="l"/>
                  <a:tab pos="8075639" algn="l"/>
                  <a:tab pos="8490365" algn="l"/>
                </a:tabLst>
              </a:pPr>
              <a:r>
                <a:rPr lang="en-US" sz="1800" dirty="0">
                  <a:solidFill>
                    <a:srgbClr val="000000"/>
                  </a:solidFill>
                </a:rPr>
                <a:t>(a)</a:t>
              </a:r>
            </a:p>
          </p:txBody>
        </p:sp>
        <p:sp>
          <p:nvSpPr>
            <p:cNvPr id="31" name="Oval 30"/>
            <p:cNvSpPr/>
            <p:nvPr/>
          </p:nvSpPr>
          <p:spPr>
            <a:xfrm>
              <a:off x="1219200" y="4031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32" name="Oval 31"/>
            <p:cNvSpPr/>
            <p:nvPr/>
          </p:nvSpPr>
          <p:spPr>
            <a:xfrm>
              <a:off x="1219200" y="50985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33" name="Oval 32"/>
            <p:cNvSpPr/>
            <p:nvPr/>
          </p:nvSpPr>
          <p:spPr>
            <a:xfrm>
              <a:off x="2667000" y="4031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34" name="Oval 33"/>
            <p:cNvSpPr/>
            <p:nvPr/>
          </p:nvSpPr>
          <p:spPr>
            <a:xfrm>
              <a:off x="2590800" y="50985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35" name="Straight Connector 34"/>
            <p:cNvCxnSpPr>
              <a:stCxn id="31" idx="6"/>
              <a:endCxn id="33" idx="2"/>
            </p:cNvCxnSpPr>
            <p:nvPr/>
          </p:nvCxnSpPr>
          <p:spPr>
            <a:xfrm>
              <a:off x="1752600" y="4298483"/>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5"/>
              <a:endCxn id="34" idx="1"/>
            </p:cNvCxnSpPr>
            <p:nvPr/>
          </p:nvCxnSpPr>
          <p:spPr>
            <a:xfrm>
              <a:off x="1674485" y="4487068"/>
              <a:ext cx="994430" cy="6896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7"/>
              <a:endCxn id="33" idx="3"/>
            </p:cNvCxnSpPr>
            <p:nvPr/>
          </p:nvCxnSpPr>
          <p:spPr>
            <a:xfrm flipV="1">
              <a:off x="1674485" y="4487068"/>
              <a:ext cx="1070630" cy="68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20269" y="4059584"/>
              <a:ext cx="184731" cy="276999"/>
            </a:xfrm>
            <a:prstGeom prst="rect">
              <a:avLst/>
            </a:prstGeom>
            <a:noFill/>
          </p:spPr>
          <p:txBody>
            <a:bodyPr wrap="square" rtlCol="0">
              <a:spAutoFit/>
            </a:bodyPr>
            <a:lstStyle/>
            <a:p>
              <a:r>
                <a:rPr lang="en-US" sz="1200" dirty="0" smtClean="0"/>
                <a:t>4</a:t>
              </a:r>
              <a:endParaRPr lang="en-US" sz="1200" dirty="0"/>
            </a:p>
          </p:txBody>
        </p:sp>
        <p:sp>
          <p:nvSpPr>
            <p:cNvPr id="39" name="TextBox 38"/>
            <p:cNvSpPr txBox="1"/>
            <p:nvPr/>
          </p:nvSpPr>
          <p:spPr>
            <a:xfrm>
              <a:off x="2514600" y="4059584"/>
              <a:ext cx="184731" cy="276999"/>
            </a:xfrm>
            <a:prstGeom prst="rect">
              <a:avLst/>
            </a:prstGeom>
            <a:noFill/>
          </p:spPr>
          <p:txBody>
            <a:bodyPr wrap="square" rtlCol="0">
              <a:spAutoFit/>
            </a:bodyPr>
            <a:lstStyle/>
            <a:p>
              <a:r>
                <a:rPr lang="en-US" sz="1200" dirty="0" smtClean="0"/>
                <a:t>4</a:t>
              </a:r>
              <a:endParaRPr lang="en-US" sz="1200" dirty="0"/>
            </a:p>
          </p:txBody>
        </p:sp>
        <p:sp>
          <p:nvSpPr>
            <p:cNvPr id="40" name="TextBox 39"/>
            <p:cNvSpPr txBox="1"/>
            <p:nvPr/>
          </p:nvSpPr>
          <p:spPr>
            <a:xfrm>
              <a:off x="2514600" y="4364384"/>
              <a:ext cx="184731" cy="276999"/>
            </a:xfrm>
            <a:prstGeom prst="rect">
              <a:avLst/>
            </a:prstGeom>
            <a:noFill/>
          </p:spPr>
          <p:txBody>
            <a:bodyPr wrap="square" rtlCol="0">
              <a:spAutoFit/>
            </a:bodyPr>
            <a:lstStyle/>
            <a:p>
              <a:r>
                <a:rPr lang="en-US" sz="1200" dirty="0" smtClean="0"/>
                <a:t>4</a:t>
              </a:r>
              <a:endParaRPr lang="en-US" sz="1200" dirty="0"/>
            </a:p>
          </p:txBody>
        </p:sp>
        <p:sp>
          <p:nvSpPr>
            <p:cNvPr id="41" name="TextBox 40"/>
            <p:cNvSpPr txBox="1"/>
            <p:nvPr/>
          </p:nvSpPr>
          <p:spPr>
            <a:xfrm>
              <a:off x="1720269" y="4336583"/>
              <a:ext cx="184731" cy="276999"/>
            </a:xfrm>
            <a:prstGeom prst="rect">
              <a:avLst/>
            </a:prstGeom>
            <a:noFill/>
          </p:spPr>
          <p:txBody>
            <a:bodyPr wrap="square" rtlCol="0">
              <a:spAutoFit/>
            </a:bodyPr>
            <a:lstStyle/>
            <a:p>
              <a:r>
                <a:rPr lang="en-US" sz="1200" dirty="0" smtClean="0"/>
                <a:t>2</a:t>
              </a:r>
              <a:endParaRPr lang="en-US" sz="1200" dirty="0"/>
            </a:p>
          </p:txBody>
        </p:sp>
        <p:sp>
          <p:nvSpPr>
            <p:cNvPr id="42" name="TextBox 41"/>
            <p:cNvSpPr txBox="1"/>
            <p:nvPr/>
          </p:nvSpPr>
          <p:spPr>
            <a:xfrm>
              <a:off x="1600200" y="4946183"/>
              <a:ext cx="184731" cy="276999"/>
            </a:xfrm>
            <a:prstGeom prst="rect">
              <a:avLst/>
            </a:prstGeom>
            <a:noFill/>
          </p:spPr>
          <p:txBody>
            <a:bodyPr wrap="square" rtlCol="0">
              <a:spAutoFit/>
            </a:bodyPr>
            <a:lstStyle/>
            <a:p>
              <a:r>
                <a:rPr lang="en-US" sz="1200" dirty="0" smtClean="0"/>
                <a:t>4</a:t>
              </a:r>
              <a:endParaRPr lang="en-US" sz="1200" dirty="0"/>
            </a:p>
          </p:txBody>
        </p:sp>
        <p:sp>
          <p:nvSpPr>
            <p:cNvPr id="43" name="TextBox 42"/>
            <p:cNvSpPr txBox="1"/>
            <p:nvPr/>
          </p:nvSpPr>
          <p:spPr>
            <a:xfrm>
              <a:off x="2286000" y="4412783"/>
              <a:ext cx="184731" cy="369332"/>
            </a:xfrm>
            <a:prstGeom prst="rect">
              <a:avLst/>
            </a:prstGeom>
            <a:noFill/>
          </p:spPr>
          <p:txBody>
            <a:bodyPr wrap="square" rtlCol="0">
              <a:spAutoFit/>
            </a:bodyPr>
            <a:lstStyle/>
            <a:p>
              <a:r>
                <a:rPr lang="en-US" sz="1800" dirty="0" smtClean="0"/>
                <a:t>8</a:t>
              </a:r>
              <a:endParaRPr lang="en-US" sz="1800" dirty="0"/>
            </a:p>
          </p:txBody>
        </p:sp>
        <p:sp>
          <p:nvSpPr>
            <p:cNvPr id="45" name="TextBox 44"/>
            <p:cNvSpPr txBox="1"/>
            <p:nvPr/>
          </p:nvSpPr>
          <p:spPr>
            <a:xfrm>
              <a:off x="2558469" y="4897784"/>
              <a:ext cx="184731" cy="276999"/>
            </a:xfrm>
            <a:prstGeom prst="rect">
              <a:avLst/>
            </a:prstGeom>
            <a:noFill/>
          </p:spPr>
          <p:txBody>
            <a:bodyPr wrap="square" rtlCol="0">
              <a:spAutoFit/>
            </a:bodyPr>
            <a:lstStyle/>
            <a:p>
              <a:r>
                <a:rPr lang="en-US" sz="1200" dirty="0" smtClean="0"/>
                <a:t>2</a:t>
              </a:r>
              <a:endParaRPr lang="en-US" sz="1200" dirty="0"/>
            </a:p>
          </p:txBody>
        </p:sp>
        <p:sp>
          <p:nvSpPr>
            <p:cNvPr id="46" name="TextBox 45"/>
            <p:cNvSpPr txBox="1"/>
            <p:nvPr/>
          </p:nvSpPr>
          <p:spPr>
            <a:xfrm>
              <a:off x="1948869" y="4424451"/>
              <a:ext cx="184731" cy="369332"/>
            </a:xfrm>
            <a:prstGeom prst="rect">
              <a:avLst/>
            </a:prstGeom>
            <a:noFill/>
          </p:spPr>
          <p:txBody>
            <a:bodyPr wrap="square" rtlCol="0">
              <a:spAutoFit/>
            </a:bodyPr>
            <a:lstStyle/>
            <a:p>
              <a:r>
                <a:rPr lang="en-US" sz="1800" dirty="0" smtClean="0"/>
                <a:t>4</a:t>
              </a:r>
              <a:endParaRPr lang="en-US" sz="1800" dirty="0"/>
            </a:p>
          </p:txBody>
        </p:sp>
      </p:grpSp>
      <p:grpSp>
        <p:nvGrpSpPr>
          <p:cNvPr id="68" name="Group 67"/>
          <p:cNvGrpSpPr/>
          <p:nvPr/>
        </p:nvGrpSpPr>
        <p:grpSpPr>
          <a:xfrm>
            <a:off x="3352800" y="1447800"/>
            <a:ext cx="1981200" cy="1600200"/>
            <a:chOff x="3352800" y="1447800"/>
            <a:chExt cx="1981200" cy="1600200"/>
          </a:xfrm>
        </p:grpSpPr>
        <p:sp>
          <p:nvSpPr>
            <p:cNvPr id="48" name="Oval 47"/>
            <p:cNvSpPr/>
            <p:nvPr/>
          </p:nvSpPr>
          <p:spPr>
            <a:xfrm>
              <a:off x="3352800" y="1447800"/>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49" name="Oval 48"/>
            <p:cNvSpPr/>
            <p:nvPr/>
          </p:nvSpPr>
          <p:spPr>
            <a:xfrm>
              <a:off x="3352800" y="2514600"/>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50" name="Oval 49"/>
            <p:cNvSpPr/>
            <p:nvPr/>
          </p:nvSpPr>
          <p:spPr>
            <a:xfrm>
              <a:off x="4800600" y="1447800"/>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51" name="Oval 50"/>
            <p:cNvSpPr/>
            <p:nvPr/>
          </p:nvSpPr>
          <p:spPr>
            <a:xfrm>
              <a:off x="4800600" y="2514600"/>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52" name="Straight Connector 51"/>
            <p:cNvCxnSpPr>
              <a:stCxn id="48" idx="6"/>
              <a:endCxn id="50" idx="2"/>
            </p:cNvCxnSpPr>
            <p:nvPr/>
          </p:nvCxnSpPr>
          <p:spPr>
            <a:xfrm>
              <a:off x="3886200" y="1714500"/>
              <a:ext cx="91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5"/>
              <a:endCxn id="51" idx="1"/>
            </p:cNvCxnSpPr>
            <p:nvPr/>
          </p:nvCxnSpPr>
          <p:spPr>
            <a:xfrm>
              <a:off x="3808085" y="1903085"/>
              <a:ext cx="1070630" cy="6896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9" idx="7"/>
              <a:endCxn id="50" idx="3"/>
            </p:cNvCxnSpPr>
            <p:nvPr/>
          </p:nvCxnSpPr>
          <p:spPr>
            <a:xfrm flipV="1">
              <a:off x="3808085" y="1903085"/>
              <a:ext cx="1070630" cy="6896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9" idx="6"/>
              <a:endCxn id="51" idx="2"/>
            </p:cNvCxnSpPr>
            <p:nvPr/>
          </p:nvCxnSpPr>
          <p:spPr>
            <a:xfrm>
              <a:off x="3886200" y="2781300"/>
              <a:ext cx="9144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5638800" y="3879383"/>
            <a:ext cx="1981200" cy="2445217"/>
            <a:chOff x="5638800" y="3879383"/>
            <a:chExt cx="1981200" cy="2445217"/>
          </a:xfrm>
        </p:grpSpPr>
        <p:sp>
          <p:nvSpPr>
            <p:cNvPr id="3078" name="Text Box 5"/>
            <p:cNvSpPr txBox="1">
              <a:spLocks noChangeArrowheads="1"/>
            </p:cNvSpPr>
            <p:nvPr/>
          </p:nvSpPr>
          <p:spPr bwMode="auto">
            <a:xfrm>
              <a:off x="6386401" y="5909836"/>
              <a:ext cx="745920" cy="414764"/>
            </a:xfrm>
            <a:prstGeom prst="rect">
              <a:avLst/>
            </a:prstGeom>
            <a:noFill/>
            <a:ln w="9525">
              <a:noFill/>
              <a:round/>
              <a:headEnd/>
              <a:tailEnd/>
            </a:ln>
          </p:spPr>
          <p:txBody>
            <a:bodyPr lIns="81639" tIns="56821" rIns="81639" bIns="40820"/>
            <a:lstStyle/>
            <a:p>
              <a:pPr marL="195843" indent="-191523">
                <a:tabLst>
                  <a:tab pos="195843" algn="l"/>
                  <a:tab pos="610569" algn="l"/>
                  <a:tab pos="1025295" algn="l"/>
                  <a:tab pos="1440021" algn="l"/>
                  <a:tab pos="1854747" algn="l"/>
                  <a:tab pos="2269473" algn="l"/>
                  <a:tab pos="2684200" algn="l"/>
                  <a:tab pos="3098926" algn="l"/>
                  <a:tab pos="3513652" algn="l"/>
                  <a:tab pos="3928378" algn="l"/>
                  <a:tab pos="4343104" algn="l"/>
                  <a:tab pos="4757830" algn="l"/>
                  <a:tab pos="5172556" algn="l"/>
                  <a:tab pos="5587282" algn="l"/>
                  <a:tab pos="6002009" algn="l"/>
                  <a:tab pos="6416735" algn="l"/>
                  <a:tab pos="6831461" algn="l"/>
                  <a:tab pos="7246187" algn="l"/>
                  <a:tab pos="7660913" algn="l"/>
                  <a:tab pos="8075639" algn="l"/>
                  <a:tab pos="8490365" algn="l"/>
                </a:tabLst>
              </a:pPr>
              <a:r>
                <a:rPr lang="en-US" sz="1800" dirty="0">
                  <a:solidFill>
                    <a:srgbClr val="000000"/>
                  </a:solidFill>
                </a:rPr>
                <a:t>(b)</a:t>
              </a:r>
            </a:p>
          </p:txBody>
        </p:sp>
        <p:sp>
          <p:nvSpPr>
            <p:cNvPr id="7" name="Oval 6"/>
            <p:cNvSpPr/>
            <p:nvPr/>
          </p:nvSpPr>
          <p:spPr>
            <a:xfrm>
              <a:off x="5638800" y="39555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8" name="Oval 7"/>
            <p:cNvSpPr/>
            <p:nvPr/>
          </p:nvSpPr>
          <p:spPr>
            <a:xfrm>
              <a:off x="5638800" y="50223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9" name="Oval 8"/>
            <p:cNvSpPr/>
            <p:nvPr/>
          </p:nvSpPr>
          <p:spPr>
            <a:xfrm>
              <a:off x="7086600" y="39555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10" name="Oval 9"/>
            <p:cNvSpPr/>
            <p:nvPr/>
          </p:nvSpPr>
          <p:spPr>
            <a:xfrm>
              <a:off x="7010400" y="50223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14" name="Straight Connector 13"/>
            <p:cNvCxnSpPr>
              <a:stCxn id="7" idx="6"/>
              <a:endCxn id="9" idx="2"/>
            </p:cNvCxnSpPr>
            <p:nvPr/>
          </p:nvCxnSpPr>
          <p:spPr>
            <a:xfrm>
              <a:off x="6172200" y="4222283"/>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6"/>
              <a:endCxn id="10" idx="2"/>
            </p:cNvCxnSpPr>
            <p:nvPr/>
          </p:nvCxnSpPr>
          <p:spPr>
            <a:xfrm>
              <a:off x="6172200" y="5289083"/>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7"/>
              <a:endCxn id="9" idx="3"/>
            </p:cNvCxnSpPr>
            <p:nvPr/>
          </p:nvCxnSpPr>
          <p:spPr>
            <a:xfrm flipV="1">
              <a:off x="6094085" y="4410868"/>
              <a:ext cx="1070630" cy="68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39869" y="3983384"/>
              <a:ext cx="184731" cy="276999"/>
            </a:xfrm>
            <a:prstGeom prst="rect">
              <a:avLst/>
            </a:prstGeom>
            <a:noFill/>
          </p:spPr>
          <p:txBody>
            <a:bodyPr wrap="square" rtlCol="0">
              <a:spAutoFit/>
            </a:bodyPr>
            <a:lstStyle/>
            <a:p>
              <a:r>
                <a:rPr lang="en-US" sz="1200" dirty="0" smtClean="0"/>
                <a:t>6</a:t>
              </a:r>
              <a:endParaRPr lang="en-US" sz="1200" dirty="0"/>
            </a:p>
          </p:txBody>
        </p:sp>
        <p:sp>
          <p:nvSpPr>
            <p:cNvPr id="22" name="TextBox 21"/>
            <p:cNvSpPr txBox="1"/>
            <p:nvPr/>
          </p:nvSpPr>
          <p:spPr>
            <a:xfrm>
              <a:off x="6934200" y="3983384"/>
              <a:ext cx="184731" cy="276999"/>
            </a:xfrm>
            <a:prstGeom prst="rect">
              <a:avLst/>
            </a:prstGeom>
            <a:noFill/>
          </p:spPr>
          <p:txBody>
            <a:bodyPr wrap="square" rtlCol="0">
              <a:spAutoFit/>
            </a:bodyPr>
            <a:lstStyle/>
            <a:p>
              <a:r>
                <a:rPr lang="en-US" sz="1200" dirty="0" smtClean="0"/>
                <a:t>6</a:t>
              </a:r>
              <a:endParaRPr lang="en-US" sz="1200" dirty="0"/>
            </a:p>
          </p:txBody>
        </p:sp>
        <p:sp>
          <p:nvSpPr>
            <p:cNvPr id="23" name="TextBox 22"/>
            <p:cNvSpPr txBox="1"/>
            <p:nvPr/>
          </p:nvSpPr>
          <p:spPr>
            <a:xfrm>
              <a:off x="6934200" y="4288184"/>
              <a:ext cx="184731" cy="276999"/>
            </a:xfrm>
            <a:prstGeom prst="rect">
              <a:avLst/>
            </a:prstGeom>
            <a:noFill/>
          </p:spPr>
          <p:txBody>
            <a:bodyPr wrap="square" rtlCol="0">
              <a:spAutoFit/>
            </a:bodyPr>
            <a:lstStyle/>
            <a:p>
              <a:r>
                <a:rPr lang="en-US" sz="1200" dirty="0" smtClean="0"/>
                <a:t>2</a:t>
              </a:r>
              <a:endParaRPr lang="en-US" sz="1200" dirty="0"/>
            </a:p>
          </p:txBody>
        </p:sp>
        <p:sp>
          <p:nvSpPr>
            <p:cNvPr id="24" name="TextBox 23"/>
            <p:cNvSpPr txBox="1"/>
            <p:nvPr/>
          </p:nvSpPr>
          <p:spPr>
            <a:xfrm>
              <a:off x="6158919" y="5083521"/>
              <a:ext cx="184731" cy="276999"/>
            </a:xfrm>
            <a:prstGeom prst="rect">
              <a:avLst/>
            </a:prstGeom>
            <a:noFill/>
          </p:spPr>
          <p:txBody>
            <a:bodyPr wrap="square" rtlCol="0">
              <a:spAutoFit/>
            </a:bodyPr>
            <a:lstStyle/>
            <a:p>
              <a:r>
                <a:rPr lang="en-US" sz="1200" dirty="0" smtClean="0"/>
                <a:t>2</a:t>
              </a:r>
              <a:endParaRPr lang="en-US" sz="1200" dirty="0"/>
            </a:p>
          </p:txBody>
        </p:sp>
        <p:sp>
          <p:nvSpPr>
            <p:cNvPr id="26" name="TextBox 25"/>
            <p:cNvSpPr txBox="1"/>
            <p:nvPr/>
          </p:nvSpPr>
          <p:spPr>
            <a:xfrm>
              <a:off x="6019800" y="4869983"/>
              <a:ext cx="184731" cy="276999"/>
            </a:xfrm>
            <a:prstGeom prst="rect">
              <a:avLst/>
            </a:prstGeom>
            <a:noFill/>
          </p:spPr>
          <p:txBody>
            <a:bodyPr wrap="square" rtlCol="0">
              <a:spAutoFit/>
            </a:bodyPr>
            <a:lstStyle/>
            <a:p>
              <a:r>
                <a:rPr lang="en-US" sz="1200" dirty="0" smtClean="0"/>
                <a:t>2</a:t>
              </a:r>
              <a:endParaRPr lang="en-US" sz="1200" dirty="0"/>
            </a:p>
          </p:txBody>
        </p:sp>
        <p:sp>
          <p:nvSpPr>
            <p:cNvPr id="27" name="TextBox 26"/>
            <p:cNvSpPr txBox="1"/>
            <p:nvPr/>
          </p:nvSpPr>
          <p:spPr>
            <a:xfrm>
              <a:off x="6477000" y="4488983"/>
              <a:ext cx="184731" cy="369332"/>
            </a:xfrm>
            <a:prstGeom prst="rect">
              <a:avLst/>
            </a:prstGeom>
            <a:noFill/>
          </p:spPr>
          <p:txBody>
            <a:bodyPr wrap="square" rtlCol="0">
              <a:spAutoFit/>
            </a:bodyPr>
            <a:lstStyle/>
            <a:p>
              <a:r>
                <a:rPr lang="en-US" sz="1800" dirty="0" smtClean="0"/>
                <a:t>4</a:t>
              </a:r>
              <a:endParaRPr lang="en-US" sz="1800" dirty="0"/>
            </a:p>
          </p:txBody>
        </p:sp>
        <p:sp>
          <p:nvSpPr>
            <p:cNvPr id="28" name="TextBox 27"/>
            <p:cNvSpPr txBox="1"/>
            <p:nvPr/>
          </p:nvSpPr>
          <p:spPr>
            <a:xfrm>
              <a:off x="6400800" y="3879383"/>
              <a:ext cx="457200" cy="369332"/>
            </a:xfrm>
            <a:prstGeom prst="rect">
              <a:avLst/>
            </a:prstGeom>
            <a:noFill/>
          </p:spPr>
          <p:txBody>
            <a:bodyPr wrap="square" rtlCol="0">
              <a:spAutoFit/>
            </a:bodyPr>
            <a:lstStyle/>
            <a:p>
              <a:r>
                <a:rPr lang="en-US" sz="1800" dirty="0" smtClean="0"/>
                <a:t>12</a:t>
              </a:r>
              <a:endParaRPr lang="en-US" sz="1800" dirty="0"/>
            </a:p>
          </p:txBody>
        </p:sp>
        <p:sp>
          <p:nvSpPr>
            <p:cNvPr id="29" name="TextBox 28"/>
            <p:cNvSpPr txBox="1"/>
            <p:nvPr/>
          </p:nvSpPr>
          <p:spPr>
            <a:xfrm>
              <a:off x="6859007" y="5078759"/>
              <a:ext cx="184731" cy="276999"/>
            </a:xfrm>
            <a:prstGeom prst="rect">
              <a:avLst/>
            </a:prstGeom>
            <a:noFill/>
          </p:spPr>
          <p:txBody>
            <a:bodyPr wrap="square" rtlCol="0">
              <a:spAutoFit/>
            </a:bodyPr>
            <a:lstStyle/>
            <a:p>
              <a:r>
                <a:rPr lang="en-US" sz="1200" dirty="0" smtClean="0"/>
                <a:t>2</a:t>
              </a:r>
              <a:endParaRPr lang="en-US" sz="1200" dirty="0"/>
            </a:p>
          </p:txBody>
        </p:sp>
        <p:sp>
          <p:nvSpPr>
            <p:cNvPr id="30" name="TextBox 29"/>
            <p:cNvSpPr txBox="1"/>
            <p:nvPr/>
          </p:nvSpPr>
          <p:spPr>
            <a:xfrm>
              <a:off x="6520869" y="5022383"/>
              <a:ext cx="184731" cy="369332"/>
            </a:xfrm>
            <a:prstGeom prst="rect">
              <a:avLst/>
            </a:prstGeom>
            <a:noFill/>
          </p:spPr>
          <p:txBody>
            <a:bodyPr wrap="square" rtlCol="0">
              <a:spAutoFit/>
            </a:bodyPr>
            <a:lstStyle/>
            <a:p>
              <a:r>
                <a:rPr lang="en-US" sz="1800" dirty="0" smtClean="0"/>
                <a:t>4</a:t>
              </a:r>
              <a:endParaRPr lang="en-US" sz="18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52400" y="273629"/>
            <a:ext cx="876300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000" dirty="0" smtClean="0">
                <a:solidFill>
                  <a:srgbClr val="000000"/>
                </a:solidFill>
              </a:rPr>
              <a:t>Fork Resolution: </a:t>
            </a:r>
            <a:r>
              <a:rPr lang="en-US" sz="4000" dirty="0" smtClean="0">
                <a:solidFill>
                  <a:srgbClr val="000000"/>
                </a:solidFill>
              </a:rPr>
              <a:t>Max Likelihood</a:t>
            </a:r>
            <a:endParaRPr lang="en-US" sz="4000" dirty="0">
              <a:solidFill>
                <a:srgbClr val="000000"/>
              </a:solidFill>
            </a:endParaRPr>
          </a:p>
        </p:txBody>
      </p:sp>
      <p:sp>
        <p:nvSpPr>
          <p:cNvPr id="3076" name="Text Box 3"/>
          <p:cNvSpPr txBox="1">
            <a:spLocks noChangeArrowheads="1"/>
          </p:cNvSpPr>
          <p:nvPr/>
        </p:nvSpPr>
        <p:spPr bwMode="auto">
          <a:xfrm>
            <a:off x="414720" y="1105140"/>
            <a:ext cx="8128800" cy="2857260"/>
          </a:xfrm>
          <a:prstGeom prst="rect">
            <a:avLst/>
          </a:prstGeom>
          <a:noFill/>
          <a:ln w="9525">
            <a:noFill/>
            <a:round/>
            <a:headEnd/>
            <a:tailEnd/>
          </a:ln>
        </p:spPr>
        <p:txBody>
          <a:bodyPr lIns="81639" tIns="60086" rIns="81639" bIns="40820"/>
          <a:lstStyle/>
          <a:p>
            <a:pPr algn="l">
              <a:lnSpc>
                <a:spcPct val="150000"/>
              </a:lnSpc>
              <a:buSzPct val="45000"/>
              <a:buFont typeface="Wingdings"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dirty="0" smtClean="0">
                <a:solidFill>
                  <a:srgbClr val="000000"/>
                </a:solidFill>
              </a:rPr>
              <a:t> Given </a:t>
            </a:r>
            <a:r>
              <a:rPr lang="en-US" sz="1800" dirty="0">
                <a:solidFill>
                  <a:srgbClr val="000000"/>
                </a:solidFill>
              </a:rPr>
              <a:t>a </a:t>
            </a:r>
            <a:r>
              <a:rPr lang="en-US" sz="1800" dirty="0" smtClean="0">
                <a:solidFill>
                  <a:srgbClr val="000000"/>
                </a:solidFill>
              </a:rPr>
              <a:t>forest, ML = # </a:t>
            </a:r>
            <a:r>
              <a:rPr lang="en-US" sz="1800" dirty="0">
                <a:solidFill>
                  <a:srgbClr val="000000"/>
                </a:solidFill>
              </a:rPr>
              <a:t>of ways to produce observed </a:t>
            </a:r>
            <a:r>
              <a:rPr lang="en-US" sz="1800" dirty="0" smtClean="0">
                <a:solidFill>
                  <a:srgbClr val="000000"/>
                </a:solidFill>
              </a:rPr>
              <a:t>reads / 2^(#</a:t>
            </a:r>
            <a:r>
              <a:rPr lang="en-US" sz="1800" dirty="0" err="1" smtClean="0">
                <a:solidFill>
                  <a:srgbClr val="000000"/>
                </a:solidFill>
              </a:rPr>
              <a:t>qsp</a:t>
            </a:r>
            <a:r>
              <a:rPr lang="en-US" sz="1800" dirty="0" smtClean="0">
                <a:solidFill>
                  <a:srgbClr val="000000"/>
                </a:solidFill>
              </a:rPr>
              <a:t>):</a:t>
            </a:r>
          </a:p>
          <a:p>
            <a:pPr marL="390246" lvl="1" indent="-195843" algn="l">
              <a:lnSpc>
                <a:spcPct val="150000"/>
              </a:lnSpc>
              <a:buSzPct val="45000"/>
              <a:buFont typeface="Wingdings"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dirty="0" smtClean="0">
                <a:solidFill>
                  <a:srgbClr val="000000"/>
                </a:solidFill>
              </a:rPr>
              <a:t>Can be computed efficiently for trees: multiply by binomial </a:t>
            </a:r>
            <a:r>
              <a:rPr lang="en-US" sz="1800" dirty="0">
                <a:solidFill>
                  <a:srgbClr val="000000"/>
                </a:solidFill>
              </a:rPr>
              <a:t>coefficient of a leaf and its parent </a:t>
            </a:r>
            <a:r>
              <a:rPr lang="en-US" sz="1800" dirty="0" smtClean="0">
                <a:solidFill>
                  <a:srgbClr val="000000"/>
                </a:solidFill>
              </a:rPr>
              <a:t>edge</a:t>
            </a:r>
            <a:r>
              <a:rPr lang="en-US" sz="1800" dirty="0" smtClean="0">
                <a:solidFill>
                  <a:srgbClr val="000000"/>
                </a:solidFill>
              </a:rPr>
              <a:t>, p</a:t>
            </a:r>
            <a:r>
              <a:rPr lang="en-US" sz="1800" dirty="0" smtClean="0">
                <a:solidFill>
                  <a:srgbClr val="000000"/>
                </a:solidFill>
              </a:rPr>
              <a:t>rune </a:t>
            </a:r>
            <a:r>
              <a:rPr lang="en-US" sz="1800" dirty="0">
                <a:solidFill>
                  <a:srgbClr val="000000"/>
                </a:solidFill>
              </a:rPr>
              <a:t>the </a:t>
            </a:r>
            <a:r>
              <a:rPr lang="en-US" sz="1800" dirty="0" smtClean="0">
                <a:solidFill>
                  <a:srgbClr val="000000"/>
                </a:solidFill>
              </a:rPr>
              <a:t>edge, </a:t>
            </a:r>
            <a:r>
              <a:rPr lang="en-US" sz="1800" dirty="0">
                <a:solidFill>
                  <a:srgbClr val="000000"/>
                </a:solidFill>
              </a:rPr>
              <a:t>and </a:t>
            </a:r>
            <a:r>
              <a:rPr lang="en-US" sz="1800" dirty="0" smtClean="0">
                <a:solidFill>
                  <a:srgbClr val="000000"/>
                </a:solidFill>
              </a:rPr>
              <a:t>iterate</a:t>
            </a:r>
            <a:endParaRPr lang="en-US" sz="1800" dirty="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a:p>
            <a:pPr marL="0" lvl="1" indent="193675" algn="l">
              <a:lnSpc>
                <a:spcPct val="150000"/>
              </a:lnSpc>
              <a:buSzPct val="100000"/>
              <a:buFont typeface="Arial"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b="1" dirty="0" smtClean="0">
                <a:solidFill>
                  <a:srgbClr val="FF0000"/>
                </a:solidFill>
              </a:rPr>
              <a:t>Solution  </a:t>
            </a:r>
            <a:r>
              <a:rPr lang="en-US" sz="1800" b="1" dirty="0" smtClean="0">
                <a:solidFill>
                  <a:srgbClr val="FF0000"/>
                </a:solidFill>
              </a:rPr>
              <a:t>(b) has a larger likelihood than (a) although both have 3 </a:t>
            </a:r>
            <a:r>
              <a:rPr lang="en-US" sz="1800" b="1" dirty="0" err="1" smtClean="0">
                <a:solidFill>
                  <a:srgbClr val="FF0000"/>
                </a:solidFill>
              </a:rPr>
              <a:t>qsp’s</a:t>
            </a:r>
            <a:endParaRPr lang="en-US" sz="1800" b="1" dirty="0" smtClean="0">
              <a:solidFill>
                <a:srgbClr val="FF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dirty="0" smtClean="0">
                <a:solidFill>
                  <a:srgbClr val="000000"/>
                </a:solidFill>
              </a:rPr>
              <a:t>(a) (</a:t>
            </a:r>
            <a:r>
              <a:rPr lang="en-US" sz="1800" dirty="0" smtClean="0">
                <a:solidFill>
                  <a:srgbClr val="000000"/>
                </a:solidFill>
              </a:rPr>
              <a:t>4 choose 2) * (8 choose 4) * (8 choose 4)/2^20 = 29400/2^20 ~ 2.8% </a:t>
            </a:r>
            <a:endParaRPr lang="en-US" sz="1800" dirty="0" smtClean="0">
              <a:solidFill>
                <a:srgbClr val="00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dirty="0" smtClean="0">
                <a:solidFill>
                  <a:srgbClr val="000000"/>
                </a:solidFill>
              </a:rPr>
              <a:t>(</a:t>
            </a:r>
            <a:r>
              <a:rPr lang="en-US" sz="1800" dirty="0" smtClean="0">
                <a:solidFill>
                  <a:srgbClr val="000000"/>
                </a:solidFill>
              </a:rPr>
              <a:t>b) (12 choose 6) * (4 choose 2)*(4 choose 2)/2^20 = 33264/2^20 ~ 3.3</a:t>
            </a:r>
            <a:r>
              <a:rPr lang="en-US" sz="1800" dirty="0" smtClean="0">
                <a:solidFill>
                  <a:srgbClr val="000000"/>
                </a:solidFill>
              </a:rPr>
              <a:t>%</a:t>
            </a:r>
            <a:endParaRPr lang="en-US" sz="1800" dirty="0" smtClean="0">
              <a:solidFill>
                <a:srgbClr val="000000"/>
              </a:solidFill>
            </a:endParaRPr>
          </a:p>
        </p:txBody>
      </p:sp>
      <p:grpSp>
        <p:nvGrpSpPr>
          <p:cNvPr id="81" name="Group 80"/>
          <p:cNvGrpSpPr/>
          <p:nvPr/>
        </p:nvGrpSpPr>
        <p:grpSpPr>
          <a:xfrm>
            <a:off x="1066800" y="2667000"/>
            <a:ext cx="6400800" cy="2438400"/>
            <a:chOff x="1219200" y="4419600"/>
            <a:chExt cx="6400800" cy="2438400"/>
          </a:xfrm>
        </p:grpSpPr>
        <p:sp>
          <p:nvSpPr>
            <p:cNvPr id="47" name="TextBox 46"/>
            <p:cNvSpPr txBox="1"/>
            <p:nvPr/>
          </p:nvSpPr>
          <p:spPr>
            <a:xfrm>
              <a:off x="1981200" y="4488983"/>
              <a:ext cx="457200" cy="369332"/>
            </a:xfrm>
            <a:prstGeom prst="rect">
              <a:avLst/>
            </a:prstGeom>
            <a:noFill/>
          </p:spPr>
          <p:txBody>
            <a:bodyPr wrap="square" rtlCol="0">
              <a:spAutoFit/>
            </a:bodyPr>
            <a:lstStyle/>
            <a:p>
              <a:r>
                <a:rPr lang="en-US" sz="1800" dirty="0" smtClean="0"/>
                <a:t>8</a:t>
              </a:r>
              <a:endParaRPr lang="en-US" sz="1800" dirty="0"/>
            </a:p>
          </p:txBody>
        </p:sp>
        <p:sp>
          <p:nvSpPr>
            <p:cNvPr id="48" name="Text Box 4"/>
            <p:cNvSpPr txBox="1">
              <a:spLocks noChangeArrowheads="1"/>
            </p:cNvSpPr>
            <p:nvPr/>
          </p:nvSpPr>
          <p:spPr bwMode="auto">
            <a:xfrm>
              <a:off x="1824481" y="6443236"/>
              <a:ext cx="745920" cy="414764"/>
            </a:xfrm>
            <a:prstGeom prst="rect">
              <a:avLst/>
            </a:prstGeom>
            <a:noFill/>
            <a:ln w="9525">
              <a:noFill/>
              <a:round/>
              <a:headEnd/>
              <a:tailEnd/>
            </a:ln>
          </p:spPr>
          <p:txBody>
            <a:bodyPr lIns="81639" tIns="56821" rIns="81639" bIns="40820"/>
            <a:lstStyle/>
            <a:p>
              <a:pPr marL="195843" indent="-191523">
                <a:tabLst>
                  <a:tab pos="195843" algn="l"/>
                  <a:tab pos="610569" algn="l"/>
                  <a:tab pos="1025295" algn="l"/>
                  <a:tab pos="1440021" algn="l"/>
                  <a:tab pos="1854747" algn="l"/>
                  <a:tab pos="2269473" algn="l"/>
                  <a:tab pos="2684200" algn="l"/>
                  <a:tab pos="3098926" algn="l"/>
                  <a:tab pos="3513652" algn="l"/>
                  <a:tab pos="3928378" algn="l"/>
                  <a:tab pos="4343104" algn="l"/>
                  <a:tab pos="4757830" algn="l"/>
                  <a:tab pos="5172556" algn="l"/>
                  <a:tab pos="5587282" algn="l"/>
                  <a:tab pos="6002009" algn="l"/>
                  <a:tab pos="6416735" algn="l"/>
                  <a:tab pos="6831461" algn="l"/>
                  <a:tab pos="7246187" algn="l"/>
                  <a:tab pos="7660913" algn="l"/>
                  <a:tab pos="8075639" algn="l"/>
                  <a:tab pos="8490365" algn="l"/>
                </a:tabLst>
              </a:pPr>
              <a:r>
                <a:rPr lang="en-US" sz="1800" dirty="0">
                  <a:solidFill>
                    <a:srgbClr val="000000"/>
                  </a:solidFill>
                </a:rPr>
                <a:t>(a)</a:t>
              </a:r>
            </a:p>
          </p:txBody>
        </p:sp>
        <p:sp>
          <p:nvSpPr>
            <p:cNvPr id="49" name="Text Box 5"/>
            <p:cNvSpPr txBox="1">
              <a:spLocks noChangeArrowheads="1"/>
            </p:cNvSpPr>
            <p:nvPr/>
          </p:nvSpPr>
          <p:spPr bwMode="auto">
            <a:xfrm>
              <a:off x="6386401" y="6443236"/>
              <a:ext cx="745920" cy="414764"/>
            </a:xfrm>
            <a:prstGeom prst="rect">
              <a:avLst/>
            </a:prstGeom>
            <a:noFill/>
            <a:ln w="9525">
              <a:noFill/>
              <a:round/>
              <a:headEnd/>
              <a:tailEnd/>
            </a:ln>
          </p:spPr>
          <p:txBody>
            <a:bodyPr lIns="81639" tIns="56821" rIns="81639" bIns="40820"/>
            <a:lstStyle/>
            <a:p>
              <a:pPr marL="195843" indent="-191523">
                <a:tabLst>
                  <a:tab pos="195843" algn="l"/>
                  <a:tab pos="610569" algn="l"/>
                  <a:tab pos="1025295" algn="l"/>
                  <a:tab pos="1440021" algn="l"/>
                  <a:tab pos="1854747" algn="l"/>
                  <a:tab pos="2269473" algn="l"/>
                  <a:tab pos="2684200" algn="l"/>
                  <a:tab pos="3098926" algn="l"/>
                  <a:tab pos="3513652" algn="l"/>
                  <a:tab pos="3928378" algn="l"/>
                  <a:tab pos="4343104" algn="l"/>
                  <a:tab pos="4757830" algn="l"/>
                  <a:tab pos="5172556" algn="l"/>
                  <a:tab pos="5587282" algn="l"/>
                  <a:tab pos="6002009" algn="l"/>
                  <a:tab pos="6416735" algn="l"/>
                  <a:tab pos="6831461" algn="l"/>
                  <a:tab pos="7246187" algn="l"/>
                  <a:tab pos="7660913" algn="l"/>
                  <a:tab pos="8075639" algn="l"/>
                  <a:tab pos="8490365" algn="l"/>
                </a:tabLst>
              </a:pPr>
              <a:r>
                <a:rPr lang="en-US" sz="1800" dirty="0">
                  <a:solidFill>
                    <a:srgbClr val="000000"/>
                  </a:solidFill>
                </a:rPr>
                <a:t>(b)</a:t>
              </a:r>
            </a:p>
          </p:txBody>
        </p:sp>
        <p:sp>
          <p:nvSpPr>
            <p:cNvPr id="50" name="Oval 49"/>
            <p:cNvSpPr/>
            <p:nvPr/>
          </p:nvSpPr>
          <p:spPr>
            <a:xfrm>
              <a:off x="5638800" y="44889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51" name="Oval 50"/>
            <p:cNvSpPr/>
            <p:nvPr/>
          </p:nvSpPr>
          <p:spPr>
            <a:xfrm>
              <a:off x="5638800" y="5555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52" name="Oval 51"/>
            <p:cNvSpPr/>
            <p:nvPr/>
          </p:nvSpPr>
          <p:spPr>
            <a:xfrm>
              <a:off x="7086600" y="44889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53" name="Oval 52"/>
            <p:cNvSpPr/>
            <p:nvPr/>
          </p:nvSpPr>
          <p:spPr>
            <a:xfrm>
              <a:off x="7010400" y="5555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54" name="Straight Connector 53"/>
            <p:cNvCxnSpPr>
              <a:stCxn id="50" idx="6"/>
              <a:endCxn id="52" idx="2"/>
            </p:cNvCxnSpPr>
            <p:nvPr/>
          </p:nvCxnSpPr>
          <p:spPr>
            <a:xfrm>
              <a:off x="6172200" y="4755683"/>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6"/>
              <a:endCxn id="53" idx="2"/>
            </p:cNvCxnSpPr>
            <p:nvPr/>
          </p:nvCxnSpPr>
          <p:spPr>
            <a:xfrm>
              <a:off x="6172200" y="5822483"/>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1" idx="7"/>
              <a:endCxn id="52" idx="3"/>
            </p:cNvCxnSpPr>
            <p:nvPr/>
          </p:nvCxnSpPr>
          <p:spPr>
            <a:xfrm flipV="1">
              <a:off x="6094085" y="4944268"/>
              <a:ext cx="1070630" cy="68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139869" y="4516784"/>
              <a:ext cx="184731" cy="276999"/>
            </a:xfrm>
            <a:prstGeom prst="rect">
              <a:avLst/>
            </a:prstGeom>
            <a:noFill/>
          </p:spPr>
          <p:txBody>
            <a:bodyPr wrap="square" rtlCol="0">
              <a:spAutoFit/>
            </a:bodyPr>
            <a:lstStyle/>
            <a:p>
              <a:r>
                <a:rPr lang="en-US" sz="1200" dirty="0" smtClean="0"/>
                <a:t>6</a:t>
              </a:r>
              <a:endParaRPr lang="en-US" sz="1200" dirty="0"/>
            </a:p>
          </p:txBody>
        </p:sp>
        <p:sp>
          <p:nvSpPr>
            <p:cNvPr id="58" name="TextBox 57"/>
            <p:cNvSpPr txBox="1"/>
            <p:nvPr/>
          </p:nvSpPr>
          <p:spPr>
            <a:xfrm>
              <a:off x="6934200" y="4516784"/>
              <a:ext cx="184731" cy="276999"/>
            </a:xfrm>
            <a:prstGeom prst="rect">
              <a:avLst/>
            </a:prstGeom>
            <a:noFill/>
          </p:spPr>
          <p:txBody>
            <a:bodyPr wrap="square" rtlCol="0">
              <a:spAutoFit/>
            </a:bodyPr>
            <a:lstStyle/>
            <a:p>
              <a:r>
                <a:rPr lang="en-US" sz="1200" dirty="0" smtClean="0"/>
                <a:t>6</a:t>
              </a:r>
              <a:endParaRPr lang="en-US" sz="1200" dirty="0"/>
            </a:p>
          </p:txBody>
        </p:sp>
        <p:sp>
          <p:nvSpPr>
            <p:cNvPr id="59" name="TextBox 58"/>
            <p:cNvSpPr txBox="1"/>
            <p:nvPr/>
          </p:nvSpPr>
          <p:spPr>
            <a:xfrm>
              <a:off x="6934200" y="4821584"/>
              <a:ext cx="184731" cy="276999"/>
            </a:xfrm>
            <a:prstGeom prst="rect">
              <a:avLst/>
            </a:prstGeom>
            <a:noFill/>
          </p:spPr>
          <p:txBody>
            <a:bodyPr wrap="square" rtlCol="0">
              <a:spAutoFit/>
            </a:bodyPr>
            <a:lstStyle/>
            <a:p>
              <a:r>
                <a:rPr lang="en-US" sz="1200" dirty="0" smtClean="0"/>
                <a:t>2</a:t>
              </a:r>
              <a:endParaRPr lang="en-US" sz="1200" dirty="0"/>
            </a:p>
          </p:txBody>
        </p:sp>
        <p:sp>
          <p:nvSpPr>
            <p:cNvPr id="60" name="TextBox 59"/>
            <p:cNvSpPr txBox="1"/>
            <p:nvPr/>
          </p:nvSpPr>
          <p:spPr>
            <a:xfrm>
              <a:off x="6158919" y="5616921"/>
              <a:ext cx="184731" cy="276999"/>
            </a:xfrm>
            <a:prstGeom prst="rect">
              <a:avLst/>
            </a:prstGeom>
            <a:noFill/>
          </p:spPr>
          <p:txBody>
            <a:bodyPr wrap="square" rtlCol="0">
              <a:spAutoFit/>
            </a:bodyPr>
            <a:lstStyle/>
            <a:p>
              <a:r>
                <a:rPr lang="en-US" sz="1200" dirty="0" smtClean="0"/>
                <a:t>2</a:t>
              </a:r>
              <a:endParaRPr lang="en-US" sz="1200" dirty="0"/>
            </a:p>
          </p:txBody>
        </p:sp>
        <p:sp>
          <p:nvSpPr>
            <p:cNvPr id="61" name="TextBox 60"/>
            <p:cNvSpPr txBox="1"/>
            <p:nvPr/>
          </p:nvSpPr>
          <p:spPr>
            <a:xfrm>
              <a:off x="6019800" y="5403383"/>
              <a:ext cx="184731" cy="276999"/>
            </a:xfrm>
            <a:prstGeom prst="rect">
              <a:avLst/>
            </a:prstGeom>
            <a:noFill/>
          </p:spPr>
          <p:txBody>
            <a:bodyPr wrap="square" rtlCol="0">
              <a:spAutoFit/>
            </a:bodyPr>
            <a:lstStyle/>
            <a:p>
              <a:r>
                <a:rPr lang="en-US" sz="1200" dirty="0" smtClean="0"/>
                <a:t>2</a:t>
              </a:r>
              <a:endParaRPr lang="en-US" sz="1200" dirty="0"/>
            </a:p>
          </p:txBody>
        </p:sp>
        <p:sp>
          <p:nvSpPr>
            <p:cNvPr id="62" name="TextBox 61"/>
            <p:cNvSpPr txBox="1"/>
            <p:nvPr/>
          </p:nvSpPr>
          <p:spPr>
            <a:xfrm>
              <a:off x="6477000" y="5022383"/>
              <a:ext cx="184731" cy="369332"/>
            </a:xfrm>
            <a:prstGeom prst="rect">
              <a:avLst/>
            </a:prstGeom>
            <a:noFill/>
          </p:spPr>
          <p:txBody>
            <a:bodyPr wrap="square" rtlCol="0">
              <a:spAutoFit/>
            </a:bodyPr>
            <a:lstStyle/>
            <a:p>
              <a:r>
                <a:rPr lang="en-US" sz="1800" dirty="0" smtClean="0"/>
                <a:t>4</a:t>
              </a:r>
              <a:endParaRPr lang="en-US" sz="1800" dirty="0"/>
            </a:p>
          </p:txBody>
        </p:sp>
        <p:sp>
          <p:nvSpPr>
            <p:cNvPr id="63" name="TextBox 62"/>
            <p:cNvSpPr txBox="1"/>
            <p:nvPr/>
          </p:nvSpPr>
          <p:spPr>
            <a:xfrm>
              <a:off x="6400800" y="4419600"/>
              <a:ext cx="457200" cy="369332"/>
            </a:xfrm>
            <a:prstGeom prst="rect">
              <a:avLst/>
            </a:prstGeom>
            <a:noFill/>
          </p:spPr>
          <p:txBody>
            <a:bodyPr wrap="square" rtlCol="0">
              <a:spAutoFit/>
            </a:bodyPr>
            <a:lstStyle/>
            <a:p>
              <a:r>
                <a:rPr lang="en-US" sz="1800" dirty="0" smtClean="0"/>
                <a:t>12</a:t>
              </a:r>
              <a:endParaRPr lang="en-US" sz="1800" dirty="0"/>
            </a:p>
          </p:txBody>
        </p:sp>
        <p:sp>
          <p:nvSpPr>
            <p:cNvPr id="64" name="TextBox 63"/>
            <p:cNvSpPr txBox="1"/>
            <p:nvPr/>
          </p:nvSpPr>
          <p:spPr>
            <a:xfrm>
              <a:off x="6859007" y="5612159"/>
              <a:ext cx="184731" cy="276999"/>
            </a:xfrm>
            <a:prstGeom prst="rect">
              <a:avLst/>
            </a:prstGeom>
            <a:noFill/>
          </p:spPr>
          <p:txBody>
            <a:bodyPr wrap="square" rtlCol="0">
              <a:spAutoFit/>
            </a:bodyPr>
            <a:lstStyle/>
            <a:p>
              <a:r>
                <a:rPr lang="en-US" sz="1200" dirty="0" smtClean="0"/>
                <a:t>2</a:t>
              </a:r>
              <a:endParaRPr lang="en-US" sz="1200" dirty="0"/>
            </a:p>
          </p:txBody>
        </p:sp>
        <p:sp>
          <p:nvSpPr>
            <p:cNvPr id="65" name="TextBox 64"/>
            <p:cNvSpPr txBox="1"/>
            <p:nvPr/>
          </p:nvSpPr>
          <p:spPr>
            <a:xfrm>
              <a:off x="6520869" y="5555783"/>
              <a:ext cx="184731" cy="369332"/>
            </a:xfrm>
            <a:prstGeom prst="rect">
              <a:avLst/>
            </a:prstGeom>
            <a:noFill/>
          </p:spPr>
          <p:txBody>
            <a:bodyPr wrap="square" rtlCol="0">
              <a:spAutoFit/>
            </a:bodyPr>
            <a:lstStyle/>
            <a:p>
              <a:r>
                <a:rPr lang="en-US" sz="1800" dirty="0" smtClean="0"/>
                <a:t>4</a:t>
              </a:r>
              <a:endParaRPr lang="en-US" sz="1800" dirty="0"/>
            </a:p>
          </p:txBody>
        </p:sp>
        <p:sp>
          <p:nvSpPr>
            <p:cNvPr id="66" name="Oval 65"/>
            <p:cNvSpPr/>
            <p:nvPr/>
          </p:nvSpPr>
          <p:spPr>
            <a:xfrm>
              <a:off x="1219200" y="45651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67" name="Oval 66"/>
            <p:cNvSpPr/>
            <p:nvPr/>
          </p:nvSpPr>
          <p:spPr>
            <a:xfrm>
              <a:off x="1219200" y="56319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68" name="Oval 67"/>
            <p:cNvSpPr/>
            <p:nvPr/>
          </p:nvSpPr>
          <p:spPr>
            <a:xfrm>
              <a:off x="2667000" y="45651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69" name="Oval 68"/>
            <p:cNvSpPr/>
            <p:nvPr/>
          </p:nvSpPr>
          <p:spPr>
            <a:xfrm>
              <a:off x="2590800" y="56319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70" name="Straight Connector 69"/>
            <p:cNvCxnSpPr>
              <a:stCxn id="66" idx="6"/>
              <a:endCxn id="68" idx="2"/>
            </p:cNvCxnSpPr>
            <p:nvPr/>
          </p:nvCxnSpPr>
          <p:spPr>
            <a:xfrm>
              <a:off x="1752600" y="4831883"/>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6" idx="5"/>
              <a:endCxn id="69" idx="1"/>
            </p:cNvCxnSpPr>
            <p:nvPr/>
          </p:nvCxnSpPr>
          <p:spPr>
            <a:xfrm>
              <a:off x="1674485" y="5020468"/>
              <a:ext cx="994430" cy="6896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7" idx="7"/>
              <a:endCxn id="68" idx="3"/>
            </p:cNvCxnSpPr>
            <p:nvPr/>
          </p:nvCxnSpPr>
          <p:spPr>
            <a:xfrm flipV="1">
              <a:off x="1674485" y="5020468"/>
              <a:ext cx="1070630" cy="68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20269" y="4592984"/>
              <a:ext cx="184731" cy="276999"/>
            </a:xfrm>
            <a:prstGeom prst="rect">
              <a:avLst/>
            </a:prstGeom>
            <a:noFill/>
          </p:spPr>
          <p:txBody>
            <a:bodyPr wrap="square" rtlCol="0">
              <a:spAutoFit/>
            </a:bodyPr>
            <a:lstStyle/>
            <a:p>
              <a:r>
                <a:rPr lang="en-US" sz="1200" dirty="0" smtClean="0"/>
                <a:t>4</a:t>
              </a:r>
              <a:endParaRPr lang="en-US" sz="1200" dirty="0"/>
            </a:p>
          </p:txBody>
        </p:sp>
        <p:sp>
          <p:nvSpPr>
            <p:cNvPr id="74" name="TextBox 73"/>
            <p:cNvSpPr txBox="1"/>
            <p:nvPr/>
          </p:nvSpPr>
          <p:spPr>
            <a:xfrm>
              <a:off x="2514600" y="4592984"/>
              <a:ext cx="184731" cy="276999"/>
            </a:xfrm>
            <a:prstGeom prst="rect">
              <a:avLst/>
            </a:prstGeom>
            <a:noFill/>
          </p:spPr>
          <p:txBody>
            <a:bodyPr wrap="square" rtlCol="0">
              <a:spAutoFit/>
            </a:bodyPr>
            <a:lstStyle/>
            <a:p>
              <a:r>
                <a:rPr lang="en-US" sz="1200" dirty="0" smtClean="0"/>
                <a:t>4</a:t>
              </a:r>
              <a:endParaRPr lang="en-US" sz="1200" dirty="0"/>
            </a:p>
          </p:txBody>
        </p:sp>
        <p:sp>
          <p:nvSpPr>
            <p:cNvPr id="75" name="TextBox 74"/>
            <p:cNvSpPr txBox="1"/>
            <p:nvPr/>
          </p:nvSpPr>
          <p:spPr>
            <a:xfrm>
              <a:off x="2514600" y="4897784"/>
              <a:ext cx="184731" cy="276999"/>
            </a:xfrm>
            <a:prstGeom prst="rect">
              <a:avLst/>
            </a:prstGeom>
            <a:noFill/>
          </p:spPr>
          <p:txBody>
            <a:bodyPr wrap="square" rtlCol="0">
              <a:spAutoFit/>
            </a:bodyPr>
            <a:lstStyle/>
            <a:p>
              <a:r>
                <a:rPr lang="en-US" sz="1200" dirty="0" smtClean="0"/>
                <a:t>4</a:t>
              </a:r>
              <a:endParaRPr lang="en-US" sz="1200" dirty="0"/>
            </a:p>
          </p:txBody>
        </p:sp>
        <p:sp>
          <p:nvSpPr>
            <p:cNvPr id="76" name="TextBox 75"/>
            <p:cNvSpPr txBox="1"/>
            <p:nvPr/>
          </p:nvSpPr>
          <p:spPr>
            <a:xfrm>
              <a:off x="1720269" y="4869983"/>
              <a:ext cx="184731" cy="276999"/>
            </a:xfrm>
            <a:prstGeom prst="rect">
              <a:avLst/>
            </a:prstGeom>
            <a:noFill/>
          </p:spPr>
          <p:txBody>
            <a:bodyPr wrap="square" rtlCol="0">
              <a:spAutoFit/>
            </a:bodyPr>
            <a:lstStyle/>
            <a:p>
              <a:r>
                <a:rPr lang="en-US" sz="1200" dirty="0" smtClean="0"/>
                <a:t>2</a:t>
              </a:r>
              <a:endParaRPr lang="en-US" sz="1200" dirty="0"/>
            </a:p>
          </p:txBody>
        </p:sp>
        <p:sp>
          <p:nvSpPr>
            <p:cNvPr id="77" name="TextBox 76"/>
            <p:cNvSpPr txBox="1"/>
            <p:nvPr/>
          </p:nvSpPr>
          <p:spPr>
            <a:xfrm>
              <a:off x="1600200" y="5479583"/>
              <a:ext cx="184731" cy="276999"/>
            </a:xfrm>
            <a:prstGeom prst="rect">
              <a:avLst/>
            </a:prstGeom>
            <a:noFill/>
          </p:spPr>
          <p:txBody>
            <a:bodyPr wrap="square" rtlCol="0">
              <a:spAutoFit/>
            </a:bodyPr>
            <a:lstStyle/>
            <a:p>
              <a:r>
                <a:rPr lang="en-US" sz="1200" dirty="0" smtClean="0"/>
                <a:t>4</a:t>
              </a:r>
              <a:endParaRPr lang="en-US" sz="1200" dirty="0"/>
            </a:p>
          </p:txBody>
        </p:sp>
        <p:sp>
          <p:nvSpPr>
            <p:cNvPr id="78" name="TextBox 77"/>
            <p:cNvSpPr txBox="1"/>
            <p:nvPr/>
          </p:nvSpPr>
          <p:spPr>
            <a:xfrm>
              <a:off x="2286000" y="4946183"/>
              <a:ext cx="184731" cy="369332"/>
            </a:xfrm>
            <a:prstGeom prst="rect">
              <a:avLst/>
            </a:prstGeom>
            <a:noFill/>
          </p:spPr>
          <p:txBody>
            <a:bodyPr wrap="square" rtlCol="0">
              <a:spAutoFit/>
            </a:bodyPr>
            <a:lstStyle/>
            <a:p>
              <a:r>
                <a:rPr lang="en-US" sz="1800" dirty="0" smtClean="0"/>
                <a:t>8</a:t>
              </a:r>
              <a:endParaRPr lang="en-US" sz="1800" dirty="0"/>
            </a:p>
          </p:txBody>
        </p:sp>
        <p:sp>
          <p:nvSpPr>
            <p:cNvPr id="79" name="TextBox 78"/>
            <p:cNvSpPr txBox="1"/>
            <p:nvPr/>
          </p:nvSpPr>
          <p:spPr>
            <a:xfrm>
              <a:off x="2558469" y="5431184"/>
              <a:ext cx="184731" cy="276999"/>
            </a:xfrm>
            <a:prstGeom prst="rect">
              <a:avLst/>
            </a:prstGeom>
            <a:noFill/>
          </p:spPr>
          <p:txBody>
            <a:bodyPr wrap="square" rtlCol="0">
              <a:spAutoFit/>
            </a:bodyPr>
            <a:lstStyle/>
            <a:p>
              <a:r>
                <a:rPr lang="en-US" sz="1200" dirty="0" smtClean="0"/>
                <a:t>2</a:t>
              </a:r>
              <a:endParaRPr lang="en-US" sz="1200" dirty="0"/>
            </a:p>
          </p:txBody>
        </p:sp>
        <p:sp>
          <p:nvSpPr>
            <p:cNvPr id="80" name="TextBox 79"/>
            <p:cNvSpPr txBox="1"/>
            <p:nvPr/>
          </p:nvSpPr>
          <p:spPr>
            <a:xfrm>
              <a:off x="1948869" y="4957851"/>
              <a:ext cx="184731" cy="369332"/>
            </a:xfrm>
            <a:prstGeom prst="rect">
              <a:avLst/>
            </a:prstGeom>
            <a:noFill/>
          </p:spPr>
          <p:txBody>
            <a:bodyPr wrap="square" rtlCol="0">
              <a:spAutoFit/>
            </a:bodyPr>
            <a:lstStyle/>
            <a:p>
              <a:r>
                <a:rPr lang="en-US" sz="1800" dirty="0" smtClean="0"/>
                <a:t>4</a:t>
              </a:r>
              <a:endParaRPr lang="en-US" sz="1800"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8130" name="Picture 2"/>
          <p:cNvPicPr>
            <a:picLocks noChangeAspect="1" noChangeArrowheads="1"/>
          </p:cNvPicPr>
          <p:nvPr/>
        </p:nvPicPr>
        <p:blipFill>
          <a:blip r:embed="rId2" cstate="print"/>
          <a:srcRect r="14916"/>
          <a:stretch>
            <a:fillRect/>
          </a:stretch>
        </p:blipFill>
        <p:spPr bwMode="auto">
          <a:xfrm>
            <a:off x="-1" y="1122801"/>
            <a:ext cx="9144001" cy="5430399"/>
          </a:xfrm>
          <a:prstGeom prst="rect">
            <a:avLst/>
          </a:prstGeom>
          <a:noFill/>
          <a:ln w="9525">
            <a:noFill/>
            <a:miter lim="800000"/>
            <a:headEnd/>
            <a:tailEnd/>
          </a:ln>
        </p:spPr>
      </p:pic>
      <p:sp>
        <p:nvSpPr>
          <p:cNvPr id="3" name="Rectangle 7"/>
          <p:cNvSpPr>
            <a:spLocks noChangeArrowheads="1"/>
          </p:cNvSpPr>
          <p:nvPr/>
        </p:nvSpPr>
        <p:spPr bwMode="auto">
          <a:xfrm>
            <a:off x="0" y="214313"/>
            <a:ext cx="9144000" cy="852487"/>
          </a:xfrm>
          <a:prstGeom prst="rect">
            <a:avLst/>
          </a:prstGeom>
          <a:noFill/>
          <a:ln w="9525">
            <a:noFill/>
            <a:miter lim="800000"/>
            <a:headEnd/>
            <a:tailEnd/>
          </a:ln>
          <a:effectLst/>
        </p:spPr>
        <p:txBody>
          <a:bodyPr anchor="b"/>
          <a:lstStyle/>
          <a:p>
            <a:pPr eaLnBrk="1" hangingPunct="1"/>
            <a:r>
              <a:rPr lang="en-US" sz="4400" dirty="0" smtClean="0">
                <a:latin typeface="+mj-lt"/>
              </a:rPr>
              <a:t>Cost/Performance Comparison </a:t>
            </a:r>
            <a:r>
              <a:rPr lang="en-US" dirty="0" smtClean="0">
                <a:latin typeface="+mj-lt"/>
              </a:rPr>
              <a:t>[Glenn 2011]</a:t>
            </a:r>
            <a:endParaRPr lang="en-US" sz="4400"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52400" y="273629"/>
            <a:ext cx="876300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000" dirty="0" smtClean="0">
                <a:solidFill>
                  <a:srgbClr val="000000"/>
                </a:solidFill>
              </a:rPr>
              <a:t>Fork Resolution: </a:t>
            </a:r>
            <a:r>
              <a:rPr lang="en-US" sz="4000" dirty="0" smtClean="0">
                <a:solidFill>
                  <a:srgbClr val="000000"/>
                </a:solidFill>
              </a:rPr>
              <a:t>Min Entropy</a:t>
            </a:r>
            <a:endParaRPr lang="en-US" sz="4000" dirty="0">
              <a:solidFill>
                <a:srgbClr val="000000"/>
              </a:solidFill>
            </a:endParaRPr>
          </a:p>
        </p:txBody>
      </p:sp>
      <p:sp>
        <p:nvSpPr>
          <p:cNvPr id="3076" name="Text Box 3"/>
          <p:cNvSpPr txBox="1">
            <a:spLocks noChangeArrowheads="1"/>
          </p:cNvSpPr>
          <p:nvPr/>
        </p:nvSpPr>
        <p:spPr bwMode="auto">
          <a:xfrm>
            <a:off x="457200" y="4000740"/>
            <a:ext cx="8128800" cy="2857260"/>
          </a:xfrm>
          <a:prstGeom prst="rect">
            <a:avLst/>
          </a:prstGeom>
          <a:noFill/>
          <a:ln w="9525">
            <a:noFill/>
            <a:round/>
            <a:headEnd/>
            <a:tailEnd/>
          </a:ln>
        </p:spPr>
        <p:txBody>
          <a:bodyPr lIns="81639" tIns="60086" rIns="81639" bIns="40820"/>
          <a:lstStyle/>
          <a:p>
            <a:pPr marL="0" lvl="1" indent="193675" algn="l">
              <a:lnSpc>
                <a:spcPct val="150000"/>
              </a:lnSpc>
              <a:buSzPct val="100000"/>
              <a:buFont typeface="Arial" pitchFamily="34" charset="0"/>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b="1" dirty="0" smtClean="0">
                <a:solidFill>
                  <a:srgbClr val="FF0000"/>
                </a:solidFill>
              </a:rPr>
              <a:t>Solution  </a:t>
            </a:r>
            <a:r>
              <a:rPr lang="en-US" sz="1800" b="1" dirty="0" smtClean="0">
                <a:solidFill>
                  <a:srgbClr val="FF0000"/>
                </a:solidFill>
              </a:rPr>
              <a:t>(b) also has a lower entropy than (a)</a:t>
            </a:r>
            <a:endParaRPr lang="en-US" sz="1800" b="1" dirty="0" smtClean="0">
              <a:solidFill>
                <a:srgbClr val="FF0000"/>
              </a:solidFill>
            </a:endParaRP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dirty="0" smtClean="0">
                <a:solidFill>
                  <a:srgbClr val="000000"/>
                </a:solidFill>
              </a:rPr>
              <a:t>(</a:t>
            </a:r>
            <a:r>
              <a:rPr lang="en-US" sz="1800" dirty="0" smtClean="0">
                <a:solidFill>
                  <a:srgbClr val="000000"/>
                </a:solidFill>
              </a:rPr>
              <a:t>a) </a:t>
            </a:r>
            <a:r>
              <a:rPr lang="en-US" sz="1800" dirty="0" smtClean="0">
                <a:solidFill>
                  <a:srgbClr val="000000"/>
                </a:solidFill>
              </a:rPr>
              <a:t>-[ (</a:t>
            </a:r>
            <a:r>
              <a:rPr lang="en-US" sz="1800" dirty="0" smtClean="0">
                <a:solidFill>
                  <a:srgbClr val="000000"/>
                </a:solidFill>
              </a:rPr>
              <a:t>8/20)log(8/20) + (8/20)log(8/20) + (4/20)log(4/20</a:t>
            </a:r>
            <a:r>
              <a:rPr lang="en-US" sz="1800" dirty="0" smtClean="0">
                <a:solidFill>
                  <a:srgbClr val="000000"/>
                </a:solidFill>
              </a:rPr>
              <a:t>) ]   ~ </a:t>
            </a:r>
            <a:r>
              <a:rPr lang="en-US" sz="1800" dirty="0" smtClean="0">
                <a:solidFill>
                  <a:srgbClr val="000000"/>
                </a:solidFill>
              </a:rPr>
              <a:t>1.522</a:t>
            </a: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1800" dirty="0" smtClean="0">
                <a:solidFill>
                  <a:srgbClr val="000000"/>
                </a:solidFill>
              </a:rPr>
              <a:t>(b) </a:t>
            </a:r>
            <a:r>
              <a:rPr lang="en-US" sz="1800" dirty="0" smtClean="0">
                <a:solidFill>
                  <a:srgbClr val="000000"/>
                </a:solidFill>
              </a:rPr>
              <a:t>-[ (</a:t>
            </a:r>
            <a:r>
              <a:rPr lang="en-US" sz="1800" dirty="0" smtClean="0">
                <a:solidFill>
                  <a:srgbClr val="000000"/>
                </a:solidFill>
              </a:rPr>
              <a:t>12/20)log(4/20) + (4/20)log(4/20) + (4/20)log(4/20</a:t>
            </a:r>
            <a:r>
              <a:rPr lang="en-US" sz="1800" dirty="0" smtClean="0">
                <a:solidFill>
                  <a:srgbClr val="000000"/>
                </a:solidFill>
              </a:rPr>
              <a:t>) ] </a:t>
            </a:r>
            <a:r>
              <a:rPr lang="en-US" sz="1800" dirty="0" smtClean="0">
                <a:solidFill>
                  <a:srgbClr val="000000"/>
                </a:solidFill>
              </a:rPr>
              <a:t>~ 1.37</a:t>
            </a:r>
          </a:p>
          <a:p>
            <a:pPr marL="390246" lvl="1" indent="-195843" algn="l">
              <a:lnSpc>
                <a:spcPct val="150000"/>
              </a:lnSpc>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1800" dirty="0" smtClean="0">
              <a:solidFill>
                <a:srgbClr val="000000"/>
              </a:solidFill>
            </a:endParaRPr>
          </a:p>
        </p:txBody>
      </p:sp>
      <p:grpSp>
        <p:nvGrpSpPr>
          <p:cNvPr id="38" name="Group 37"/>
          <p:cNvGrpSpPr/>
          <p:nvPr/>
        </p:nvGrpSpPr>
        <p:grpSpPr>
          <a:xfrm>
            <a:off x="990600" y="1295400"/>
            <a:ext cx="6400800" cy="2514600"/>
            <a:chOff x="1219200" y="3505200"/>
            <a:chExt cx="6400800" cy="2514600"/>
          </a:xfrm>
        </p:grpSpPr>
        <p:sp>
          <p:nvSpPr>
            <p:cNvPr id="47" name="TextBox 46"/>
            <p:cNvSpPr txBox="1"/>
            <p:nvPr/>
          </p:nvSpPr>
          <p:spPr>
            <a:xfrm>
              <a:off x="1981200" y="3650783"/>
              <a:ext cx="457200" cy="369332"/>
            </a:xfrm>
            <a:prstGeom prst="rect">
              <a:avLst/>
            </a:prstGeom>
            <a:noFill/>
          </p:spPr>
          <p:txBody>
            <a:bodyPr wrap="square" rtlCol="0">
              <a:spAutoFit/>
            </a:bodyPr>
            <a:lstStyle/>
            <a:p>
              <a:r>
                <a:rPr lang="en-US" sz="1800" dirty="0" smtClean="0"/>
                <a:t>8</a:t>
              </a:r>
              <a:endParaRPr lang="en-US" sz="1800" dirty="0"/>
            </a:p>
          </p:txBody>
        </p:sp>
        <p:sp>
          <p:nvSpPr>
            <p:cNvPr id="48" name="Text Box 4"/>
            <p:cNvSpPr txBox="1">
              <a:spLocks noChangeArrowheads="1"/>
            </p:cNvSpPr>
            <p:nvPr/>
          </p:nvSpPr>
          <p:spPr bwMode="auto">
            <a:xfrm>
              <a:off x="1824481" y="5605036"/>
              <a:ext cx="745920" cy="414764"/>
            </a:xfrm>
            <a:prstGeom prst="rect">
              <a:avLst/>
            </a:prstGeom>
            <a:noFill/>
            <a:ln w="9525">
              <a:noFill/>
              <a:round/>
              <a:headEnd/>
              <a:tailEnd/>
            </a:ln>
          </p:spPr>
          <p:txBody>
            <a:bodyPr lIns="81639" tIns="56821" rIns="81639" bIns="40820"/>
            <a:lstStyle/>
            <a:p>
              <a:pPr marL="195843" indent="-191523">
                <a:tabLst>
                  <a:tab pos="195843" algn="l"/>
                  <a:tab pos="610569" algn="l"/>
                  <a:tab pos="1025295" algn="l"/>
                  <a:tab pos="1440021" algn="l"/>
                  <a:tab pos="1854747" algn="l"/>
                  <a:tab pos="2269473" algn="l"/>
                  <a:tab pos="2684200" algn="l"/>
                  <a:tab pos="3098926" algn="l"/>
                  <a:tab pos="3513652" algn="l"/>
                  <a:tab pos="3928378" algn="l"/>
                  <a:tab pos="4343104" algn="l"/>
                  <a:tab pos="4757830" algn="l"/>
                  <a:tab pos="5172556" algn="l"/>
                  <a:tab pos="5587282" algn="l"/>
                  <a:tab pos="6002009" algn="l"/>
                  <a:tab pos="6416735" algn="l"/>
                  <a:tab pos="6831461" algn="l"/>
                  <a:tab pos="7246187" algn="l"/>
                  <a:tab pos="7660913" algn="l"/>
                  <a:tab pos="8075639" algn="l"/>
                  <a:tab pos="8490365" algn="l"/>
                </a:tabLst>
              </a:pPr>
              <a:r>
                <a:rPr lang="en-US" sz="1800" dirty="0">
                  <a:solidFill>
                    <a:srgbClr val="000000"/>
                  </a:solidFill>
                </a:rPr>
                <a:t>(a)</a:t>
              </a:r>
            </a:p>
          </p:txBody>
        </p:sp>
        <p:sp>
          <p:nvSpPr>
            <p:cNvPr id="49" name="Text Box 5"/>
            <p:cNvSpPr txBox="1">
              <a:spLocks noChangeArrowheads="1"/>
            </p:cNvSpPr>
            <p:nvPr/>
          </p:nvSpPr>
          <p:spPr bwMode="auto">
            <a:xfrm>
              <a:off x="6386401" y="5605036"/>
              <a:ext cx="745920" cy="414764"/>
            </a:xfrm>
            <a:prstGeom prst="rect">
              <a:avLst/>
            </a:prstGeom>
            <a:noFill/>
            <a:ln w="9525">
              <a:noFill/>
              <a:round/>
              <a:headEnd/>
              <a:tailEnd/>
            </a:ln>
          </p:spPr>
          <p:txBody>
            <a:bodyPr lIns="81639" tIns="56821" rIns="81639" bIns="40820"/>
            <a:lstStyle/>
            <a:p>
              <a:pPr marL="195843" indent="-191523">
                <a:tabLst>
                  <a:tab pos="195843" algn="l"/>
                  <a:tab pos="610569" algn="l"/>
                  <a:tab pos="1025295" algn="l"/>
                  <a:tab pos="1440021" algn="l"/>
                  <a:tab pos="1854747" algn="l"/>
                  <a:tab pos="2269473" algn="l"/>
                  <a:tab pos="2684200" algn="l"/>
                  <a:tab pos="3098926" algn="l"/>
                  <a:tab pos="3513652" algn="l"/>
                  <a:tab pos="3928378" algn="l"/>
                  <a:tab pos="4343104" algn="l"/>
                  <a:tab pos="4757830" algn="l"/>
                  <a:tab pos="5172556" algn="l"/>
                  <a:tab pos="5587282" algn="l"/>
                  <a:tab pos="6002009" algn="l"/>
                  <a:tab pos="6416735" algn="l"/>
                  <a:tab pos="6831461" algn="l"/>
                  <a:tab pos="7246187" algn="l"/>
                  <a:tab pos="7660913" algn="l"/>
                  <a:tab pos="8075639" algn="l"/>
                  <a:tab pos="8490365" algn="l"/>
                </a:tabLst>
              </a:pPr>
              <a:r>
                <a:rPr lang="en-US" sz="1800" dirty="0">
                  <a:solidFill>
                    <a:srgbClr val="000000"/>
                  </a:solidFill>
                </a:rPr>
                <a:t>(b)</a:t>
              </a:r>
            </a:p>
          </p:txBody>
        </p:sp>
        <p:sp>
          <p:nvSpPr>
            <p:cNvPr id="50" name="Oval 49"/>
            <p:cNvSpPr/>
            <p:nvPr/>
          </p:nvSpPr>
          <p:spPr>
            <a:xfrm>
              <a:off x="5638800" y="3650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51" name="Oval 50"/>
            <p:cNvSpPr/>
            <p:nvPr/>
          </p:nvSpPr>
          <p:spPr>
            <a:xfrm>
              <a:off x="5638800" y="47175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52" name="Oval 51"/>
            <p:cNvSpPr/>
            <p:nvPr/>
          </p:nvSpPr>
          <p:spPr>
            <a:xfrm>
              <a:off x="7086600" y="3650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53" name="Oval 52"/>
            <p:cNvSpPr/>
            <p:nvPr/>
          </p:nvSpPr>
          <p:spPr>
            <a:xfrm>
              <a:off x="7010400" y="47175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54" name="Straight Connector 53"/>
            <p:cNvCxnSpPr>
              <a:stCxn id="50" idx="6"/>
              <a:endCxn id="52" idx="2"/>
            </p:cNvCxnSpPr>
            <p:nvPr/>
          </p:nvCxnSpPr>
          <p:spPr>
            <a:xfrm>
              <a:off x="6172200" y="3917483"/>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6"/>
              <a:endCxn id="53" idx="2"/>
            </p:cNvCxnSpPr>
            <p:nvPr/>
          </p:nvCxnSpPr>
          <p:spPr>
            <a:xfrm>
              <a:off x="6172200" y="4984283"/>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1" idx="7"/>
              <a:endCxn id="52" idx="3"/>
            </p:cNvCxnSpPr>
            <p:nvPr/>
          </p:nvCxnSpPr>
          <p:spPr>
            <a:xfrm flipV="1">
              <a:off x="6094085" y="4106068"/>
              <a:ext cx="1070630" cy="68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139869" y="3678584"/>
              <a:ext cx="184731" cy="276999"/>
            </a:xfrm>
            <a:prstGeom prst="rect">
              <a:avLst/>
            </a:prstGeom>
            <a:noFill/>
          </p:spPr>
          <p:txBody>
            <a:bodyPr wrap="square" rtlCol="0">
              <a:spAutoFit/>
            </a:bodyPr>
            <a:lstStyle/>
            <a:p>
              <a:r>
                <a:rPr lang="en-US" sz="1200" dirty="0" smtClean="0"/>
                <a:t>6</a:t>
              </a:r>
              <a:endParaRPr lang="en-US" sz="1200" dirty="0"/>
            </a:p>
          </p:txBody>
        </p:sp>
        <p:sp>
          <p:nvSpPr>
            <p:cNvPr id="58" name="TextBox 57"/>
            <p:cNvSpPr txBox="1"/>
            <p:nvPr/>
          </p:nvSpPr>
          <p:spPr>
            <a:xfrm>
              <a:off x="6934200" y="3678584"/>
              <a:ext cx="184731" cy="276999"/>
            </a:xfrm>
            <a:prstGeom prst="rect">
              <a:avLst/>
            </a:prstGeom>
            <a:noFill/>
          </p:spPr>
          <p:txBody>
            <a:bodyPr wrap="square" rtlCol="0">
              <a:spAutoFit/>
            </a:bodyPr>
            <a:lstStyle/>
            <a:p>
              <a:r>
                <a:rPr lang="en-US" sz="1200" dirty="0" smtClean="0"/>
                <a:t>6</a:t>
              </a:r>
              <a:endParaRPr lang="en-US" sz="1200" dirty="0"/>
            </a:p>
          </p:txBody>
        </p:sp>
        <p:sp>
          <p:nvSpPr>
            <p:cNvPr id="59" name="TextBox 58"/>
            <p:cNvSpPr txBox="1"/>
            <p:nvPr/>
          </p:nvSpPr>
          <p:spPr>
            <a:xfrm>
              <a:off x="6934200" y="3983384"/>
              <a:ext cx="184731" cy="276999"/>
            </a:xfrm>
            <a:prstGeom prst="rect">
              <a:avLst/>
            </a:prstGeom>
            <a:noFill/>
          </p:spPr>
          <p:txBody>
            <a:bodyPr wrap="square" rtlCol="0">
              <a:spAutoFit/>
            </a:bodyPr>
            <a:lstStyle/>
            <a:p>
              <a:r>
                <a:rPr lang="en-US" sz="1200" dirty="0" smtClean="0"/>
                <a:t>2</a:t>
              </a:r>
              <a:endParaRPr lang="en-US" sz="1200" dirty="0"/>
            </a:p>
          </p:txBody>
        </p:sp>
        <p:sp>
          <p:nvSpPr>
            <p:cNvPr id="60" name="TextBox 59"/>
            <p:cNvSpPr txBox="1"/>
            <p:nvPr/>
          </p:nvSpPr>
          <p:spPr>
            <a:xfrm>
              <a:off x="6158919" y="4778721"/>
              <a:ext cx="184731" cy="276999"/>
            </a:xfrm>
            <a:prstGeom prst="rect">
              <a:avLst/>
            </a:prstGeom>
            <a:noFill/>
          </p:spPr>
          <p:txBody>
            <a:bodyPr wrap="square" rtlCol="0">
              <a:spAutoFit/>
            </a:bodyPr>
            <a:lstStyle/>
            <a:p>
              <a:r>
                <a:rPr lang="en-US" sz="1200" dirty="0" smtClean="0"/>
                <a:t>2</a:t>
              </a:r>
              <a:endParaRPr lang="en-US" sz="1200" dirty="0"/>
            </a:p>
          </p:txBody>
        </p:sp>
        <p:sp>
          <p:nvSpPr>
            <p:cNvPr id="61" name="TextBox 60"/>
            <p:cNvSpPr txBox="1"/>
            <p:nvPr/>
          </p:nvSpPr>
          <p:spPr>
            <a:xfrm>
              <a:off x="6019800" y="4565183"/>
              <a:ext cx="184731" cy="276999"/>
            </a:xfrm>
            <a:prstGeom prst="rect">
              <a:avLst/>
            </a:prstGeom>
            <a:noFill/>
          </p:spPr>
          <p:txBody>
            <a:bodyPr wrap="square" rtlCol="0">
              <a:spAutoFit/>
            </a:bodyPr>
            <a:lstStyle/>
            <a:p>
              <a:r>
                <a:rPr lang="en-US" sz="1200" dirty="0" smtClean="0"/>
                <a:t>2</a:t>
              </a:r>
              <a:endParaRPr lang="en-US" sz="1200" dirty="0"/>
            </a:p>
          </p:txBody>
        </p:sp>
        <p:sp>
          <p:nvSpPr>
            <p:cNvPr id="62" name="TextBox 61"/>
            <p:cNvSpPr txBox="1"/>
            <p:nvPr/>
          </p:nvSpPr>
          <p:spPr>
            <a:xfrm>
              <a:off x="6477000" y="4184183"/>
              <a:ext cx="184731" cy="369332"/>
            </a:xfrm>
            <a:prstGeom prst="rect">
              <a:avLst/>
            </a:prstGeom>
            <a:noFill/>
          </p:spPr>
          <p:txBody>
            <a:bodyPr wrap="square" rtlCol="0">
              <a:spAutoFit/>
            </a:bodyPr>
            <a:lstStyle/>
            <a:p>
              <a:r>
                <a:rPr lang="en-US" sz="1800" dirty="0" smtClean="0"/>
                <a:t>4</a:t>
              </a:r>
              <a:endParaRPr lang="en-US" sz="1800" dirty="0"/>
            </a:p>
          </p:txBody>
        </p:sp>
        <p:sp>
          <p:nvSpPr>
            <p:cNvPr id="63" name="TextBox 62"/>
            <p:cNvSpPr txBox="1"/>
            <p:nvPr/>
          </p:nvSpPr>
          <p:spPr>
            <a:xfrm>
              <a:off x="6400800" y="3505200"/>
              <a:ext cx="457200" cy="369332"/>
            </a:xfrm>
            <a:prstGeom prst="rect">
              <a:avLst/>
            </a:prstGeom>
            <a:noFill/>
          </p:spPr>
          <p:txBody>
            <a:bodyPr wrap="square" rtlCol="0">
              <a:spAutoFit/>
            </a:bodyPr>
            <a:lstStyle/>
            <a:p>
              <a:r>
                <a:rPr lang="en-US" sz="1800" dirty="0" smtClean="0"/>
                <a:t>12</a:t>
              </a:r>
              <a:endParaRPr lang="en-US" sz="1800" dirty="0"/>
            </a:p>
          </p:txBody>
        </p:sp>
        <p:sp>
          <p:nvSpPr>
            <p:cNvPr id="64" name="TextBox 63"/>
            <p:cNvSpPr txBox="1"/>
            <p:nvPr/>
          </p:nvSpPr>
          <p:spPr>
            <a:xfrm>
              <a:off x="6859007" y="4773959"/>
              <a:ext cx="184731" cy="276999"/>
            </a:xfrm>
            <a:prstGeom prst="rect">
              <a:avLst/>
            </a:prstGeom>
            <a:noFill/>
          </p:spPr>
          <p:txBody>
            <a:bodyPr wrap="square" rtlCol="0">
              <a:spAutoFit/>
            </a:bodyPr>
            <a:lstStyle/>
            <a:p>
              <a:r>
                <a:rPr lang="en-US" sz="1200" dirty="0" smtClean="0"/>
                <a:t>2</a:t>
              </a:r>
              <a:endParaRPr lang="en-US" sz="1200" dirty="0"/>
            </a:p>
          </p:txBody>
        </p:sp>
        <p:sp>
          <p:nvSpPr>
            <p:cNvPr id="65" name="TextBox 64"/>
            <p:cNvSpPr txBox="1"/>
            <p:nvPr/>
          </p:nvSpPr>
          <p:spPr>
            <a:xfrm>
              <a:off x="6520869" y="4717583"/>
              <a:ext cx="184731" cy="369332"/>
            </a:xfrm>
            <a:prstGeom prst="rect">
              <a:avLst/>
            </a:prstGeom>
            <a:noFill/>
          </p:spPr>
          <p:txBody>
            <a:bodyPr wrap="square" rtlCol="0">
              <a:spAutoFit/>
            </a:bodyPr>
            <a:lstStyle/>
            <a:p>
              <a:r>
                <a:rPr lang="en-US" sz="1800" dirty="0" smtClean="0"/>
                <a:t>4</a:t>
              </a:r>
              <a:endParaRPr lang="en-US" sz="1800" dirty="0"/>
            </a:p>
          </p:txBody>
        </p:sp>
        <p:sp>
          <p:nvSpPr>
            <p:cNvPr id="66" name="Oval 65"/>
            <p:cNvSpPr/>
            <p:nvPr/>
          </p:nvSpPr>
          <p:spPr>
            <a:xfrm>
              <a:off x="1219200" y="37269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sp>
          <p:nvSpPr>
            <p:cNvPr id="67" name="Oval 66"/>
            <p:cNvSpPr/>
            <p:nvPr/>
          </p:nvSpPr>
          <p:spPr>
            <a:xfrm>
              <a:off x="1219200" y="4793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68" name="Oval 67"/>
            <p:cNvSpPr/>
            <p:nvPr/>
          </p:nvSpPr>
          <p:spPr>
            <a:xfrm>
              <a:off x="2667000" y="37269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US" dirty="0">
                <a:solidFill>
                  <a:schemeClr val="tx1"/>
                </a:solidFill>
              </a:endParaRPr>
            </a:p>
          </p:txBody>
        </p:sp>
        <p:sp>
          <p:nvSpPr>
            <p:cNvPr id="69" name="Oval 68"/>
            <p:cNvSpPr/>
            <p:nvPr/>
          </p:nvSpPr>
          <p:spPr>
            <a:xfrm>
              <a:off x="2590800" y="4793783"/>
              <a:ext cx="533400" cy="533400"/>
            </a:xfrm>
            <a:prstGeom prst="ellipse">
              <a:avLst/>
            </a:prstGeom>
            <a:solidFill>
              <a:srgbClr val="42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70" name="Straight Connector 69"/>
            <p:cNvCxnSpPr>
              <a:stCxn id="66" idx="6"/>
              <a:endCxn id="68" idx="2"/>
            </p:cNvCxnSpPr>
            <p:nvPr/>
          </p:nvCxnSpPr>
          <p:spPr>
            <a:xfrm>
              <a:off x="1752600" y="3993683"/>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6" idx="5"/>
              <a:endCxn id="69" idx="1"/>
            </p:cNvCxnSpPr>
            <p:nvPr/>
          </p:nvCxnSpPr>
          <p:spPr>
            <a:xfrm>
              <a:off x="1674485" y="4182268"/>
              <a:ext cx="994430" cy="6896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7" idx="7"/>
              <a:endCxn id="68" idx="3"/>
            </p:cNvCxnSpPr>
            <p:nvPr/>
          </p:nvCxnSpPr>
          <p:spPr>
            <a:xfrm flipV="1">
              <a:off x="1674485" y="4182268"/>
              <a:ext cx="1070630" cy="689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720269" y="3754784"/>
              <a:ext cx="184731" cy="276999"/>
            </a:xfrm>
            <a:prstGeom prst="rect">
              <a:avLst/>
            </a:prstGeom>
            <a:noFill/>
          </p:spPr>
          <p:txBody>
            <a:bodyPr wrap="square" rtlCol="0">
              <a:spAutoFit/>
            </a:bodyPr>
            <a:lstStyle/>
            <a:p>
              <a:r>
                <a:rPr lang="en-US" sz="1200" dirty="0" smtClean="0"/>
                <a:t>4</a:t>
              </a:r>
              <a:endParaRPr lang="en-US" sz="1200" dirty="0"/>
            </a:p>
          </p:txBody>
        </p:sp>
        <p:sp>
          <p:nvSpPr>
            <p:cNvPr id="74" name="TextBox 73"/>
            <p:cNvSpPr txBox="1"/>
            <p:nvPr/>
          </p:nvSpPr>
          <p:spPr>
            <a:xfrm>
              <a:off x="2514600" y="3754784"/>
              <a:ext cx="184731" cy="276999"/>
            </a:xfrm>
            <a:prstGeom prst="rect">
              <a:avLst/>
            </a:prstGeom>
            <a:noFill/>
          </p:spPr>
          <p:txBody>
            <a:bodyPr wrap="square" rtlCol="0">
              <a:spAutoFit/>
            </a:bodyPr>
            <a:lstStyle/>
            <a:p>
              <a:r>
                <a:rPr lang="en-US" sz="1200" dirty="0" smtClean="0"/>
                <a:t>4</a:t>
              </a:r>
              <a:endParaRPr lang="en-US" sz="1200" dirty="0"/>
            </a:p>
          </p:txBody>
        </p:sp>
        <p:sp>
          <p:nvSpPr>
            <p:cNvPr id="75" name="TextBox 74"/>
            <p:cNvSpPr txBox="1"/>
            <p:nvPr/>
          </p:nvSpPr>
          <p:spPr>
            <a:xfrm>
              <a:off x="2514600" y="4059584"/>
              <a:ext cx="184731" cy="276999"/>
            </a:xfrm>
            <a:prstGeom prst="rect">
              <a:avLst/>
            </a:prstGeom>
            <a:noFill/>
          </p:spPr>
          <p:txBody>
            <a:bodyPr wrap="square" rtlCol="0">
              <a:spAutoFit/>
            </a:bodyPr>
            <a:lstStyle/>
            <a:p>
              <a:r>
                <a:rPr lang="en-US" sz="1200" dirty="0" smtClean="0"/>
                <a:t>4</a:t>
              </a:r>
              <a:endParaRPr lang="en-US" sz="1200" dirty="0"/>
            </a:p>
          </p:txBody>
        </p:sp>
        <p:sp>
          <p:nvSpPr>
            <p:cNvPr id="76" name="TextBox 75"/>
            <p:cNvSpPr txBox="1"/>
            <p:nvPr/>
          </p:nvSpPr>
          <p:spPr>
            <a:xfrm>
              <a:off x="1720269" y="4031783"/>
              <a:ext cx="184731" cy="276999"/>
            </a:xfrm>
            <a:prstGeom prst="rect">
              <a:avLst/>
            </a:prstGeom>
            <a:noFill/>
          </p:spPr>
          <p:txBody>
            <a:bodyPr wrap="square" rtlCol="0">
              <a:spAutoFit/>
            </a:bodyPr>
            <a:lstStyle/>
            <a:p>
              <a:r>
                <a:rPr lang="en-US" sz="1200" dirty="0" smtClean="0"/>
                <a:t>2</a:t>
              </a:r>
              <a:endParaRPr lang="en-US" sz="1200" dirty="0"/>
            </a:p>
          </p:txBody>
        </p:sp>
        <p:sp>
          <p:nvSpPr>
            <p:cNvPr id="77" name="TextBox 76"/>
            <p:cNvSpPr txBox="1"/>
            <p:nvPr/>
          </p:nvSpPr>
          <p:spPr>
            <a:xfrm>
              <a:off x="1600200" y="4641383"/>
              <a:ext cx="184731" cy="276999"/>
            </a:xfrm>
            <a:prstGeom prst="rect">
              <a:avLst/>
            </a:prstGeom>
            <a:noFill/>
          </p:spPr>
          <p:txBody>
            <a:bodyPr wrap="square" rtlCol="0">
              <a:spAutoFit/>
            </a:bodyPr>
            <a:lstStyle/>
            <a:p>
              <a:r>
                <a:rPr lang="en-US" sz="1200" dirty="0" smtClean="0"/>
                <a:t>4</a:t>
              </a:r>
              <a:endParaRPr lang="en-US" sz="1200" dirty="0"/>
            </a:p>
          </p:txBody>
        </p:sp>
        <p:sp>
          <p:nvSpPr>
            <p:cNvPr id="78" name="TextBox 77"/>
            <p:cNvSpPr txBox="1"/>
            <p:nvPr/>
          </p:nvSpPr>
          <p:spPr>
            <a:xfrm>
              <a:off x="2286000" y="4107983"/>
              <a:ext cx="184731" cy="369332"/>
            </a:xfrm>
            <a:prstGeom prst="rect">
              <a:avLst/>
            </a:prstGeom>
            <a:noFill/>
          </p:spPr>
          <p:txBody>
            <a:bodyPr wrap="square" rtlCol="0">
              <a:spAutoFit/>
            </a:bodyPr>
            <a:lstStyle/>
            <a:p>
              <a:r>
                <a:rPr lang="en-US" sz="1800" dirty="0" smtClean="0"/>
                <a:t>8</a:t>
              </a:r>
              <a:endParaRPr lang="en-US" sz="1800" dirty="0"/>
            </a:p>
          </p:txBody>
        </p:sp>
        <p:sp>
          <p:nvSpPr>
            <p:cNvPr id="79" name="TextBox 78"/>
            <p:cNvSpPr txBox="1"/>
            <p:nvPr/>
          </p:nvSpPr>
          <p:spPr>
            <a:xfrm>
              <a:off x="2558469" y="4592984"/>
              <a:ext cx="184731" cy="276999"/>
            </a:xfrm>
            <a:prstGeom prst="rect">
              <a:avLst/>
            </a:prstGeom>
            <a:noFill/>
          </p:spPr>
          <p:txBody>
            <a:bodyPr wrap="square" rtlCol="0">
              <a:spAutoFit/>
            </a:bodyPr>
            <a:lstStyle/>
            <a:p>
              <a:r>
                <a:rPr lang="en-US" sz="1200" dirty="0" smtClean="0"/>
                <a:t>2</a:t>
              </a:r>
              <a:endParaRPr lang="en-US" sz="1200" dirty="0"/>
            </a:p>
          </p:txBody>
        </p:sp>
        <p:sp>
          <p:nvSpPr>
            <p:cNvPr id="80" name="TextBox 79"/>
            <p:cNvSpPr txBox="1"/>
            <p:nvPr/>
          </p:nvSpPr>
          <p:spPr>
            <a:xfrm>
              <a:off x="1948869" y="4119651"/>
              <a:ext cx="184731" cy="369332"/>
            </a:xfrm>
            <a:prstGeom prst="rect">
              <a:avLst/>
            </a:prstGeom>
            <a:noFill/>
          </p:spPr>
          <p:txBody>
            <a:bodyPr wrap="square" rtlCol="0">
              <a:spAutoFit/>
            </a:bodyPr>
            <a:lstStyle/>
            <a:p>
              <a:r>
                <a:rPr lang="en-US" sz="1800" dirty="0" smtClean="0"/>
                <a:t>4</a:t>
              </a:r>
              <a:endParaRPr lang="en-US" sz="1800"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smtClean="0">
                <a:solidFill>
                  <a:srgbClr val="220C5E"/>
                </a:solidFill>
                <a:ea typeface="ヒラギノ角ゴ ProN W3" charset="0"/>
                <a:cs typeface="ヒラギノ角ゴ ProN W3" charset="0"/>
              </a:rPr>
              <a:t>Local</a:t>
            </a:r>
            <a:r>
              <a:rPr lang="en-US" sz="3400" dirty="0" smtClean="0">
                <a:solidFill>
                  <a:srgbClr val="220C5E"/>
                </a:solidFill>
                <a:ea typeface="ヒラギノ角ゴ ProN W3" charset="0"/>
                <a:cs typeface="ヒラギノ角ゴ ProN W3" charset="0"/>
              </a:rPr>
              <a:t> Optimization: Greedy </a:t>
            </a:r>
            <a:r>
              <a:rPr lang="en-US" sz="3400" dirty="0">
                <a:solidFill>
                  <a:srgbClr val="220C5E"/>
                </a:solidFill>
                <a:ea typeface="ヒラギノ角ゴ ProN W3" charset="0"/>
                <a:cs typeface="ヒラギノ角ゴ ProN W3" charset="0"/>
              </a:rPr>
              <a:t>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solidFill>
                <a:srgbClr val="220C5E"/>
              </a:solidFill>
              <a:ea typeface="ヒラギノ角ゴ ProN W3" charset="0"/>
              <a:cs typeface="ヒラギノ角ゴ ProN W3" charset="0"/>
            </a:endParaRPr>
          </a:p>
        </p:txBody>
      </p:sp>
      <p:pic>
        <p:nvPicPr>
          <p:cNvPr id="35845" name="Picture 4"/>
          <p:cNvPicPr>
            <a:picLocks noChangeAspect="1" noChangeArrowheads="1"/>
          </p:cNvPicPr>
          <p:nvPr/>
        </p:nvPicPr>
        <p:blipFill>
          <a:blip r:embed="rId3" cstate="print"/>
          <a:srcRect/>
          <a:stretch>
            <a:fillRect/>
          </a:stretch>
        </p:blipFill>
        <p:spPr bwMode="auto">
          <a:xfrm>
            <a:off x="406400" y="1606550"/>
            <a:ext cx="8350250" cy="49133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36869" name="Picture 4"/>
          <p:cNvPicPr>
            <a:picLocks noChangeAspect="1" noChangeArrowheads="1"/>
          </p:cNvPicPr>
          <p:nvPr/>
        </p:nvPicPr>
        <p:blipFill>
          <a:blip r:embed="rId3" cstate="print"/>
          <a:srcRect/>
          <a:stretch>
            <a:fillRect/>
          </a:stretch>
        </p:blipFill>
        <p:spPr bwMode="auto">
          <a:xfrm>
            <a:off x="1044575" y="1360488"/>
            <a:ext cx="7110413"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37893" name="Picture 4"/>
          <p:cNvPicPr>
            <a:picLocks noChangeAspect="1" noChangeArrowheads="1"/>
          </p:cNvPicPr>
          <p:nvPr/>
        </p:nvPicPr>
        <p:blipFill>
          <a:blip r:embed="rId3" cstate="print"/>
          <a:srcRect/>
          <a:stretch>
            <a:fillRect/>
          </a:stretch>
        </p:blipFill>
        <p:spPr bwMode="auto">
          <a:xfrm>
            <a:off x="1012825" y="1360488"/>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38917" name="Picture 4"/>
          <p:cNvPicPr>
            <a:picLocks noChangeAspect="1" noChangeArrowheads="1"/>
          </p:cNvPicPr>
          <p:nvPr/>
        </p:nvPicPr>
        <p:blipFill>
          <a:blip r:embed="rId3" cstate="print"/>
          <a:srcRect/>
          <a:stretch>
            <a:fillRect/>
          </a:stretch>
        </p:blipFill>
        <p:spPr bwMode="auto">
          <a:xfrm>
            <a:off x="1012825" y="1360488"/>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39941" name="Picture 4"/>
          <p:cNvPicPr>
            <a:picLocks noChangeAspect="1" noChangeArrowheads="1"/>
          </p:cNvPicPr>
          <p:nvPr/>
        </p:nvPicPr>
        <p:blipFill>
          <a:blip r:embed="rId3" cstate="print"/>
          <a:srcRect/>
          <a:stretch>
            <a:fillRect/>
          </a:stretch>
        </p:blipFill>
        <p:spPr bwMode="auto">
          <a:xfrm>
            <a:off x="1012825" y="1344613"/>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40965" name="Picture 4"/>
          <p:cNvPicPr>
            <a:picLocks noChangeAspect="1" noChangeArrowheads="1"/>
          </p:cNvPicPr>
          <p:nvPr/>
        </p:nvPicPr>
        <p:blipFill>
          <a:blip r:embed="rId3" cstate="print"/>
          <a:srcRect/>
          <a:stretch>
            <a:fillRect/>
          </a:stretch>
        </p:blipFill>
        <p:spPr bwMode="auto">
          <a:xfrm>
            <a:off x="1012825" y="1344613"/>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41989" name="Picture 4"/>
          <p:cNvPicPr>
            <a:picLocks noChangeAspect="1" noChangeArrowheads="1"/>
          </p:cNvPicPr>
          <p:nvPr/>
        </p:nvPicPr>
        <p:blipFill>
          <a:blip r:embed="rId3" cstate="print"/>
          <a:srcRect/>
          <a:stretch>
            <a:fillRect/>
          </a:stretch>
        </p:blipFill>
        <p:spPr bwMode="auto">
          <a:xfrm>
            <a:off x="1012825" y="1360488"/>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43013" name="Picture 4"/>
          <p:cNvPicPr>
            <a:picLocks noChangeAspect="1" noChangeArrowheads="1"/>
          </p:cNvPicPr>
          <p:nvPr/>
        </p:nvPicPr>
        <p:blipFill>
          <a:blip r:embed="rId3" cstate="print"/>
          <a:srcRect/>
          <a:stretch>
            <a:fillRect/>
          </a:stretch>
        </p:blipFill>
        <p:spPr bwMode="auto">
          <a:xfrm>
            <a:off x="1012825" y="1360488"/>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Greedy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44037" name="Picture 4"/>
          <p:cNvPicPr>
            <a:picLocks noChangeAspect="1" noChangeArrowheads="1"/>
          </p:cNvPicPr>
          <p:nvPr/>
        </p:nvPicPr>
        <p:blipFill>
          <a:blip r:embed="rId3" cstate="print"/>
          <a:srcRect/>
          <a:stretch>
            <a:fillRect/>
          </a:stretch>
        </p:blipFill>
        <p:spPr bwMode="auto">
          <a:xfrm>
            <a:off x="1012825" y="1360488"/>
            <a:ext cx="7170738" cy="41846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457200" y="1371600"/>
            <a:ext cx="8458200" cy="5181600"/>
          </a:xfrm>
        </p:spPr>
        <p:txBody>
          <a:bodyPr>
            <a:normAutofit fontScale="85000" lnSpcReduction="20000"/>
          </a:bodyPr>
          <a:lstStyle/>
          <a:p>
            <a:r>
              <a:rPr lang="en-US" dirty="0" smtClean="0"/>
              <a:t>De novo genome sequencing</a:t>
            </a:r>
          </a:p>
          <a:p>
            <a:r>
              <a:rPr lang="en-US" dirty="0" smtClean="0"/>
              <a:t>Genome re-sequencing</a:t>
            </a:r>
          </a:p>
          <a:p>
            <a:r>
              <a:rPr lang="en-US" dirty="0" smtClean="0"/>
              <a:t>RNA-</a:t>
            </a:r>
            <a:r>
              <a:rPr lang="en-US" dirty="0" err="1" smtClean="0"/>
              <a:t>Seq</a:t>
            </a:r>
            <a:endParaRPr lang="en-US" dirty="0"/>
          </a:p>
          <a:p>
            <a:r>
              <a:rPr lang="en-US" dirty="0"/>
              <a:t>Non-coding RNAs</a:t>
            </a:r>
          </a:p>
          <a:p>
            <a:r>
              <a:rPr lang="en-US" dirty="0" smtClean="0"/>
              <a:t>Structural variation</a:t>
            </a:r>
          </a:p>
          <a:p>
            <a:r>
              <a:rPr lang="en-US" dirty="0" err="1" smtClean="0"/>
              <a:t>ChIP-Seq</a:t>
            </a:r>
            <a:endParaRPr lang="en-US" dirty="0"/>
          </a:p>
          <a:p>
            <a:r>
              <a:rPr lang="en-US" dirty="0" smtClean="0"/>
              <a:t>Methyl-</a:t>
            </a:r>
            <a:r>
              <a:rPr lang="en-US" dirty="0" err="1" smtClean="0"/>
              <a:t>Seq</a:t>
            </a:r>
            <a:r>
              <a:rPr lang="en-US" dirty="0" smtClean="0"/>
              <a:t> </a:t>
            </a:r>
            <a:endParaRPr lang="en-US" dirty="0"/>
          </a:p>
          <a:p>
            <a:r>
              <a:rPr lang="en-US" dirty="0" err="1" smtClean="0"/>
              <a:t>Metagenomics</a:t>
            </a:r>
            <a:endParaRPr lang="en-US" dirty="0"/>
          </a:p>
          <a:p>
            <a:r>
              <a:rPr lang="en-US" dirty="0" err="1" smtClean="0"/>
              <a:t>Paleogenomics</a:t>
            </a:r>
            <a:endParaRPr lang="en-US" dirty="0" smtClean="0"/>
          </a:p>
          <a:p>
            <a:r>
              <a:rPr lang="en-US" b="1" dirty="0" smtClean="0">
                <a:solidFill>
                  <a:srgbClr val="FF0000"/>
                </a:solidFill>
              </a:rPr>
              <a:t>Viral </a:t>
            </a:r>
            <a:r>
              <a:rPr lang="en-US" b="1" dirty="0" err="1" smtClean="0">
                <a:solidFill>
                  <a:srgbClr val="FF0000"/>
                </a:solidFill>
              </a:rPr>
              <a:t>quasispecies</a:t>
            </a:r>
            <a:endParaRPr lang="en-US" b="1" dirty="0" smtClean="0">
              <a:solidFill>
                <a:srgbClr val="FF0000"/>
              </a:solidFill>
            </a:endParaRPr>
          </a:p>
          <a:p>
            <a:r>
              <a:rPr lang="en-US" dirty="0" smtClean="0"/>
              <a:t>… many more biological measurements “reduced” to NGS sequencing</a:t>
            </a:r>
            <a:endParaRPr lang="en-US" dirty="0"/>
          </a:p>
        </p:txBody>
      </p:sp>
      <p:sp>
        <p:nvSpPr>
          <p:cNvPr id="13319" name="Rectangle 7"/>
          <p:cNvSpPr>
            <a:spLocks noChangeArrowheads="1"/>
          </p:cNvSpPr>
          <p:nvPr/>
        </p:nvSpPr>
        <p:spPr bwMode="auto">
          <a:xfrm>
            <a:off x="381000" y="214313"/>
            <a:ext cx="8458200" cy="852487"/>
          </a:xfrm>
          <a:prstGeom prst="rect">
            <a:avLst/>
          </a:prstGeom>
          <a:noFill/>
          <a:ln w="9525">
            <a:noFill/>
            <a:miter lim="800000"/>
            <a:headEnd/>
            <a:tailEnd/>
          </a:ln>
          <a:effectLst/>
        </p:spPr>
        <p:txBody>
          <a:bodyPr anchor="b"/>
          <a:lstStyle/>
          <a:p>
            <a:pPr eaLnBrk="1" hangingPunct="1"/>
            <a:r>
              <a:rPr lang="en-US" sz="4400" dirty="0" smtClean="0">
                <a:latin typeface="+mj-lt"/>
              </a:rPr>
              <a:t>Applications</a:t>
            </a:r>
            <a:endParaRPr lang="en-US" sz="4400" dirty="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dirty="0" smtClean="0">
                <a:solidFill>
                  <a:srgbClr val="220C5E"/>
                </a:solidFill>
                <a:ea typeface="ヒラギノ角ゴ ProN W3" charset="0"/>
                <a:cs typeface="ヒラギノ角ゴ ProN W3" charset="0"/>
              </a:rPr>
              <a:t>Global Optimization: Maximum Bandwidth</a:t>
            </a:r>
            <a:endParaRPr lang="en-US" sz="3400" dirty="0">
              <a:solidFill>
                <a:srgbClr val="220C5E"/>
              </a:solidFill>
              <a:ea typeface="ヒラギノ角ゴ ProN W3" charset="0"/>
              <a:cs typeface="ヒラギノ角ゴ ProN W3" charset="0"/>
            </a:endParaRP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dirty="0">
              <a:solidFill>
                <a:srgbClr val="220C5E"/>
              </a:solidFill>
              <a:ea typeface="ヒラギノ角ゴ ProN W3" charset="0"/>
              <a:cs typeface="ヒラギノ角ゴ ProN W3" charset="0"/>
            </a:endParaRPr>
          </a:p>
        </p:txBody>
      </p:sp>
      <p:pic>
        <p:nvPicPr>
          <p:cNvPr id="45061" name="Picture 4"/>
          <p:cNvPicPr>
            <a:picLocks noChangeAspect="1" noChangeArrowheads="1"/>
          </p:cNvPicPr>
          <p:nvPr/>
        </p:nvPicPr>
        <p:blipFill>
          <a:blip r:embed="rId3" cstate="print"/>
          <a:srcRect/>
          <a:stretch>
            <a:fillRect/>
          </a:stretch>
        </p:blipFill>
        <p:spPr bwMode="auto">
          <a:xfrm>
            <a:off x="406400" y="2641600"/>
            <a:ext cx="8350250" cy="284321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49157"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50181"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54277"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55301"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59397"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60421"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400">
                <a:solidFill>
                  <a:srgbClr val="220C5E"/>
                </a:solidFill>
                <a:ea typeface="ヒラギノ角ゴ ProN W3" charset="0"/>
                <a:cs typeface="ヒラギノ角ゴ ProN W3" charset="0"/>
              </a:rPr>
              <a:t>Maximum Bandwidth Method</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400">
              <a:solidFill>
                <a:srgbClr val="220C5E"/>
              </a:solidFill>
              <a:ea typeface="ヒラギノ角ゴ ProN W3" charset="0"/>
              <a:cs typeface="ヒラギノ角ゴ ProN W3" charset="0"/>
            </a:endParaRPr>
          </a:p>
        </p:txBody>
      </p:sp>
      <p:pic>
        <p:nvPicPr>
          <p:cNvPr id="61445" name="Picture 4"/>
          <p:cNvPicPr>
            <a:picLocks noChangeAspect="1" noChangeArrowheads="1"/>
          </p:cNvPicPr>
          <p:nvPr/>
        </p:nvPicPr>
        <p:blipFill>
          <a:blip r:embed="rId3" cstate="print"/>
          <a:srcRect/>
          <a:stretch>
            <a:fillRect/>
          </a:stretch>
        </p:blipFill>
        <p:spPr bwMode="auto">
          <a:xfrm>
            <a:off x="28575" y="2241550"/>
            <a:ext cx="9142413" cy="3111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3962400" y="4819650"/>
            <a:ext cx="5133975" cy="1885950"/>
          </a:xfrm>
          <a:prstGeom prst="rect">
            <a:avLst/>
          </a:prstGeom>
          <a:noFill/>
          <a:ln w="9525">
            <a:noFill/>
            <a:round/>
            <a:headEnd/>
            <a:tailEnd/>
          </a:ln>
        </p:spPr>
      </p:pic>
      <p:sp>
        <p:nvSpPr>
          <p:cNvPr id="6146" name="Text Box 1"/>
          <p:cNvSpPr txBox="1">
            <a:spLocks noChangeArrowheads="1"/>
          </p:cNvSpPr>
          <p:nvPr/>
        </p:nvSpPr>
        <p:spPr bwMode="auto">
          <a:xfrm>
            <a:off x="456481" y="273629"/>
            <a:ext cx="822816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400" dirty="0">
                <a:solidFill>
                  <a:srgbClr val="000000"/>
                </a:solidFill>
                <a:latin typeface="+mj-lt"/>
              </a:rPr>
              <a:t>Experimental </a:t>
            </a:r>
            <a:r>
              <a:rPr lang="en-US" sz="4400" dirty="0" smtClean="0">
                <a:solidFill>
                  <a:srgbClr val="000000"/>
                </a:solidFill>
                <a:latin typeface="+mj-lt"/>
              </a:rPr>
              <a:t>Setup</a:t>
            </a:r>
            <a:endParaRPr lang="en-US" sz="4400" dirty="0">
              <a:solidFill>
                <a:srgbClr val="000000"/>
              </a:solidFill>
              <a:latin typeface="+mj-lt"/>
            </a:endParaRPr>
          </a:p>
        </p:txBody>
      </p:sp>
      <p:sp>
        <p:nvSpPr>
          <p:cNvPr id="6147" name="Text Box 2"/>
          <p:cNvSpPr txBox="1">
            <a:spLocks noChangeArrowheads="1"/>
          </p:cNvSpPr>
          <p:nvPr/>
        </p:nvSpPr>
        <p:spPr bwMode="auto">
          <a:xfrm>
            <a:off x="249120" y="1244291"/>
            <a:ext cx="8709120" cy="5308397"/>
          </a:xfrm>
          <a:prstGeom prst="rect">
            <a:avLst/>
          </a:prstGeom>
          <a:noFill/>
          <a:ln w="9525">
            <a:noFill/>
            <a:round/>
            <a:headEnd/>
            <a:tailEnd/>
          </a:ln>
        </p:spPr>
        <p:txBody>
          <a:bodyPr lIns="0" tIns="22532" rIns="0" bIns="0"/>
          <a:lstStyle/>
          <a:p>
            <a:pPr algn="l">
              <a:spcAft>
                <a:spcPts val="1032"/>
              </a:spcAft>
              <a:buSzPct val="45000"/>
              <a:buFont typeface="Wingdings"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a:solidFill>
                  <a:srgbClr val="000000"/>
                </a:solidFill>
                <a:latin typeface="+mn-lt"/>
              </a:rPr>
              <a:t> </a:t>
            </a:r>
            <a:r>
              <a:rPr lang="en-US" dirty="0" smtClean="0">
                <a:latin typeface="+mn-lt"/>
              </a:rPr>
              <a:t>Error free reads s</a:t>
            </a:r>
            <a:r>
              <a:rPr lang="en-US" dirty="0" smtClean="0">
                <a:latin typeface="+mn-lt"/>
              </a:rPr>
              <a:t>imulated from 1739bp long fragments of </a:t>
            </a:r>
            <a:r>
              <a:rPr lang="en-US" dirty="0" smtClean="0"/>
              <a:t>HCV </a:t>
            </a:r>
            <a:r>
              <a:rPr lang="en-US" dirty="0" err="1" smtClean="0">
                <a:latin typeface="+mn-lt"/>
              </a:rPr>
              <a:t>quasispecies</a:t>
            </a:r>
            <a:endParaRPr lang="en-US" dirty="0">
              <a:latin typeface="+mn-lt"/>
            </a:endParaRPr>
          </a:p>
          <a:p>
            <a:pPr lvl="1" algn="l">
              <a:spcAft>
                <a:spcPts val="1032"/>
              </a:spcAft>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a:t>
            </a:r>
            <a:r>
              <a:rPr lang="en-US" dirty="0" smtClean="0">
                <a:latin typeface="+mn-lt"/>
              </a:rPr>
              <a:t>F</a:t>
            </a:r>
            <a:r>
              <a:rPr lang="en-US" dirty="0" smtClean="0">
                <a:latin typeface="+mn-lt"/>
              </a:rPr>
              <a:t>requency distributions: uniform</a:t>
            </a:r>
            <a:r>
              <a:rPr lang="en-US" dirty="0">
                <a:latin typeface="+mn-lt"/>
              </a:rPr>
              <a:t>, geometric, </a:t>
            </a:r>
            <a:r>
              <a:rPr lang="en-US" dirty="0" smtClean="0">
                <a:latin typeface="+mn-lt"/>
              </a:rPr>
              <a:t>…</a:t>
            </a:r>
            <a:endParaRPr lang="en-US" dirty="0">
              <a:latin typeface="+mn-lt"/>
            </a:endParaRPr>
          </a:p>
          <a:p>
            <a:pPr algn="l">
              <a:spcAft>
                <a:spcPts val="1032"/>
              </a:spcAft>
              <a:buSzPct val="45000"/>
              <a:buFont typeface="Wingdings"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5k-100k reads</a:t>
            </a:r>
          </a:p>
          <a:p>
            <a:pPr lvl="1" algn="l">
              <a:spcAft>
                <a:spcPts val="1032"/>
              </a:spcAft>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a:t>
            </a:r>
            <a:r>
              <a:rPr lang="en-US" dirty="0" err="1" smtClean="0">
                <a:latin typeface="+mn-lt"/>
              </a:rPr>
              <a:t>Amplicon</a:t>
            </a:r>
            <a:r>
              <a:rPr lang="en-US" dirty="0" smtClean="0">
                <a:latin typeface="+mn-lt"/>
              </a:rPr>
              <a:t> </a:t>
            </a:r>
            <a:r>
              <a:rPr lang="en-US" dirty="0" smtClean="0">
                <a:latin typeface="+mn-lt"/>
              </a:rPr>
              <a:t>width = </a:t>
            </a:r>
            <a:r>
              <a:rPr lang="en-US" dirty="0" smtClean="0">
                <a:latin typeface="+mn-lt"/>
              </a:rPr>
              <a:t>300bp</a:t>
            </a:r>
          </a:p>
          <a:p>
            <a:pPr lvl="1" algn="l">
              <a:spcAft>
                <a:spcPts val="1032"/>
              </a:spcAft>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Shift (= </a:t>
            </a:r>
            <a:r>
              <a:rPr lang="en-US" dirty="0" smtClean="0">
                <a:latin typeface="+mn-lt"/>
              </a:rPr>
              <a:t>width – </a:t>
            </a:r>
            <a:r>
              <a:rPr lang="en-US" dirty="0" smtClean="0">
                <a:latin typeface="+mn-lt"/>
              </a:rPr>
              <a:t>overlap, </a:t>
            </a:r>
            <a:r>
              <a:rPr lang="en-US" dirty="0" smtClean="0">
                <a:latin typeface="+mn-lt"/>
              </a:rPr>
              <a:t>i.e., how much to slide the next </a:t>
            </a:r>
            <a:r>
              <a:rPr lang="en-US" dirty="0" smtClean="0">
                <a:latin typeface="+mn-lt"/>
              </a:rPr>
              <a:t> </a:t>
            </a:r>
            <a:r>
              <a:rPr lang="en-US" dirty="0" err="1" smtClean="0">
                <a:latin typeface="+mn-lt"/>
              </a:rPr>
              <a:t>amplicon</a:t>
            </a:r>
            <a:r>
              <a:rPr lang="en-US" dirty="0" smtClean="0">
                <a:latin typeface="+mn-lt"/>
              </a:rPr>
              <a:t>) between 50 and 250 </a:t>
            </a:r>
            <a:endParaRPr lang="en-US" dirty="0" smtClean="0">
              <a:latin typeface="+mn-lt"/>
            </a:endParaRPr>
          </a:p>
          <a:p>
            <a:pPr algn="l">
              <a:spcAft>
                <a:spcPts val="1032"/>
              </a:spcAft>
              <a:buSzPct val="45000"/>
              <a:buFont typeface="Wingdings" charset="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Quality measures</a:t>
            </a:r>
          </a:p>
          <a:p>
            <a:pPr lvl="1" algn="l">
              <a:spcAft>
                <a:spcPts val="1032"/>
              </a:spcAft>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Sensitivity</a:t>
            </a:r>
          </a:p>
          <a:p>
            <a:pPr lvl="1" algn="l">
              <a:spcAft>
                <a:spcPts val="1032"/>
              </a:spcAft>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PPV</a:t>
            </a:r>
            <a:endParaRPr lang="en-US" dirty="0" smtClean="0">
              <a:latin typeface="+mn-lt"/>
            </a:endParaRPr>
          </a:p>
          <a:p>
            <a:pPr lvl="1" algn="l">
              <a:spcAft>
                <a:spcPts val="1032"/>
              </a:spcAft>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Lst>
            </a:pPr>
            <a:r>
              <a:rPr lang="en-US" dirty="0" smtClean="0">
                <a:latin typeface="+mn-lt"/>
              </a:rPr>
              <a:t>- </a:t>
            </a:r>
            <a:r>
              <a:rPr lang="en-US" dirty="0" smtClean="0">
                <a:latin typeface="+mn-lt"/>
              </a:rPr>
              <a:t>Jensen-Shannon </a:t>
            </a:r>
            <a:r>
              <a:rPr lang="en-US" dirty="0">
                <a:latin typeface="+mn-lt"/>
              </a:rPr>
              <a:t>divergence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456481" y="273629"/>
            <a:ext cx="822816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400" dirty="0" smtClean="0">
                <a:solidFill>
                  <a:srgbClr val="000000"/>
                </a:solidFill>
                <a:latin typeface="+mj-lt"/>
              </a:rPr>
              <a:t>Sensitivity for 100k Reads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400" dirty="0" smtClean="0">
                <a:solidFill>
                  <a:srgbClr val="000000"/>
                </a:solidFill>
                <a:latin typeface="+mj-lt"/>
              </a:rPr>
              <a:t>(Uniform </a:t>
            </a:r>
            <a:r>
              <a:rPr lang="en-US" sz="4400" dirty="0" err="1" smtClean="0">
                <a:solidFill>
                  <a:srgbClr val="000000"/>
                </a:solidFill>
                <a:latin typeface="+mj-lt"/>
              </a:rPr>
              <a:t>Qsps</a:t>
            </a:r>
            <a:r>
              <a:rPr lang="en-US" sz="4400" dirty="0" smtClean="0">
                <a:solidFill>
                  <a:srgbClr val="000000"/>
                </a:solidFill>
                <a:latin typeface="+mj-lt"/>
              </a:rPr>
              <a:t>)</a:t>
            </a:r>
            <a:endParaRPr lang="en-US" sz="4400" dirty="0">
              <a:solidFill>
                <a:srgbClr val="000000"/>
              </a:solidFill>
              <a:latin typeface="+mj-lt"/>
            </a:endParaRPr>
          </a:p>
        </p:txBody>
      </p:sp>
      <p:pic>
        <p:nvPicPr>
          <p:cNvPr id="7171" name="Picture 2"/>
          <p:cNvPicPr>
            <a:picLocks noChangeAspect="1" noChangeArrowheads="1"/>
          </p:cNvPicPr>
          <p:nvPr/>
        </p:nvPicPr>
        <p:blipFill>
          <a:blip r:embed="rId3" cstate="print"/>
          <a:srcRect/>
          <a:stretch>
            <a:fillRect/>
          </a:stretch>
        </p:blipFill>
        <p:spPr bwMode="auto">
          <a:xfrm>
            <a:off x="580321" y="1206847"/>
            <a:ext cx="8013600" cy="4722256"/>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ChangeArrowheads="1"/>
          </p:cNvSpPr>
          <p:nvPr/>
        </p:nvSpPr>
        <p:spPr bwMode="auto">
          <a:xfrm>
            <a:off x="381000" y="214313"/>
            <a:ext cx="8458200" cy="852487"/>
          </a:xfrm>
          <a:prstGeom prst="rect">
            <a:avLst/>
          </a:prstGeom>
          <a:noFill/>
          <a:ln w="9525">
            <a:noFill/>
            <a:miter lim="800000"/>
            <a:headEnd/>
            <a:tailEnd/>
          </a:ln>
          <a:effectLst/>
        </p:spPr>
        <p:txBody>
          <a:bodyPr anchor="b"/>
          <a:lstStyle/>
          <a:p>
            <a:pPr eaLnBrk="1" hangingPunct="1"/>
            <a:r>
              <a:rPr lang="en-US" sz="4400" dirty="0" smtClean="0">
                <a:latin typeface="+mj-lt"/>
              </a:rPr>
              <a:t>RNA Virus Replication</a:t>
            </a:r>
            <a:endParaRPr lang="en-US" sz="4400" dirty="0">
              <a:latin typeface="+mj-lt"/>
            </a:endParaRPr>
          </a:p>
        </p:txBody>
      </p:sp>
      <p:pic>
        <p:nvPicPr>
          <p:cNvPr id="4" name="Picture 3" descr="journal.ppat.1001005.g001.png"/>
          <p:cNvPicPr>
            <a:picLocks noChangeAspect="1"/>
          </p:cNvPicPr>
          <p:nvPr/>
        </p:nvPicPr>
        <p:blipFill>
          <a:blip r:embed="rId3" cstate="print"/>
          <a:stretch>
            <a:fillRect/>
          </a:stretch>
        </p:blipFill>
        <p:spPr>
          <a:xfrm>
            <a:off x="381000" y="2314955"/>
            <a:ext cx="8561518" cy="4009645"/>
          </a:xfrm>
          <a:prstGeom prst="rect">
            <a:avLst/>
          </a:prstGeom>
        </p:spPr>
      </p:pic>
      <p:sp>
        <p:nvSpPr>
          <p:cNvPr id="5" name="TextBox 4"/>
          <p:cNvSpPr txBox="1"/>
          <p:nvPr/>
        </p:nvSpPr>
        <p:spPr>
          <a:xfrm>
            <a:off x="457200" y="1447800"/>
            <a:ext cx="3424399" cy="461665"/>
          </a:xfrm>
          <a:prstGeom prst="rect">
            <a:avLst/>
          </a:prstGeom>
          <a:noFill/>
        </p:spPr>
        <p:txBody>
          <a:bodyPr wrap="none" rtlCol="0">
            <a:spAutoFit/>
          </a:bodyPr>
          <a:lstStyle/>
          <a:p>
            <a:pPr algn="l"/>
            <a:r>
              <a:rPr lang="en-US" dirty="0" smtClean="0">
                <a:latin typeface="+mn-lt"/>
              </a:rPr>
              <a:t>High mutation rate (~10</a:t>
            </a:r>
            <a:r>
              <a:rPr lang="en-US" baseline="30000" dirty="0" smtClean="0">
                <a:latin typeface="+mn-lt"/>
              </a:rPr>
              <a:t>-4</a:t>
            </a:r>
            <a:r>
              <a:rPr lang="en-US" dirty="0" smtClean="0">
                <a:latin typeface="+mn-lt"/>
              </a:rPr>
              <a:t>)</a:t>
            </a:r>
            <a:endParaRPr lang="en-US" dirty="0">
              <a:latin typeface="+mn-lt"/>
            </a:endParaRPr>
          </a:p>
        </p:txBody>
      </p:sp>
      <p:sp>
        <p:nvSpPr>
          <p:cNvPr id="6" name="TextBox 5"/>
          <p:cNvSpPr txBox="1"/>
          <p:nvPr/>
        </p:nvSpPr>
        <p:spPr>
          <a:xfrm>
            <a:off x="6324600" y="6488668"/>
            <a:ext cx="2757486" cy="261610"/>
          </a:xfrm>
          <a:prstGeom prst="rect">
            <a:avLst/>
          </a:prstGeom>
          <a:noFill/>
        </p:spPr>
        <p:txBody>
          <a:bodyPr wrap="none" rtlCol="0">
            <a:spAutoFit/>
          </a:bodyPr>
          <a:lstStyle/>
          <a:p>
            <a:r>
              <a:rPr lang="en-US" sz="1100" dirty="0" err="1" smtClean="0"/>
              <a:t>Lauring</a:t>
            </a:r>
            <a:r>
              <a:rPr lang="en-US" sz="1100" dirty="0" smtClean="0"/>
              <a:t> &amp; </a:t>
            </a:r>
            <a:r>
              <a:rPr lang="en-US" sz="1100" dirty="0" err="1" smtClean="0"/>
              <a:t>Andino</a:t>
            </a:r>
            <a:r>
              <a:rPr lang="en-US" sz="1100" dirty="0" smtClean="0"/>
              <a:t>, </a:t>
            </a:r>
            <a:r>
              <a:rPr lang="en-US" sz="1100" dirty="0" err="1" smtClean="0"/>
              <a:t>PLoS</a:t>
            </a:r>
            <a:r>
              <a:rPr lang="en-US" sz="1100" dirty="0" smtClean="0"/>
              <a:t> Pathogens 2011</a:t>
            </a:r>
            <a:endParaRPr lang="en-US" sz="11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cstate="print"/>
          <a:srcRect/>
          <a:stretch>
            <a:fillRect/>
          </a:stretch>
        </p:blipFill>
        <p:spPr bwMode="auto">
          <a:xfrm>
            <a:off x="2023200" y="1206847"/>
            <a:ext cx="6570720" cy="3872567"/>
          </a:xfrm>
          <a:prstGeom prst="rect">
            <a:avLst/>
          </a:prstGeom>
          <a:noFill/>
          <a:ln w="9525">
            <a:noFill/>
            <a:round/>
            <a:headEnd/>
            <a:tailEnd/>
          </a:ln>
        </p:spPr>
      </p:pic>
      <p:pic>
        <p:nvPicPr>
          <p:cNvPr id="8197" name="Picture 4"/>
          <p:cNvPicPr>
            <a:picLocks noChangeAspect="1" noChangeArrowheads="1"/>
          </p:cNvPicPr>
          <p:nvPr/>
        </p:nvPicPr>
        <p:blipFill>
          <a:blip r:embed="rId4" cstate="print"/>
          <a:srcRect/>
          <a:stretch>
            <a:fillRect/>
          </a:stretch>
        </p:blipFill>
        <p:spPr bwMode="auto">
          <a:xfrm>
            <a:off x="707040" y="1258693"/>
            <a:ext cx="5712480" cy="4710735"/>
          </a:xfrm>
          <a:prstGeom prst="rect">
            <a:avLst/>
          </a:prstGeom>
          <a:noFill/>
          <a:ln w="9525">
            <a:noFill/>
            <a:round/>
            <a:headEnd/>
            <a:tailEnd/>
          </a:ln>
        </p:spPr>
      </p:pic>
      <p:sp>
        <p:nvSpPr>
          <p:cNvPr id="6" name="Text Box 1"/>
          <p:cNvSpPr txBox="1">
            <a:spLocks noChangeArrowheads="1"/>
          </p:cNvSpPr>
          <p:nvPr/>
        </p:nvSpPr>
        <p:spPr bwMode="auto">
          <a:xfrm>
            <a:off x="456481" y="273629"/>
            <a:ext cx="822816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400" dirty="0" smtClean="0">
                <a:solidFill>
                  <a:srgbClr val="000000"/>
                </a:solidFill>
                <a:latin typeface="+mj-lt"/>
              </a:rPr>
              <a:t>PPV for 100k Reads (Uniform </a:t>
            </a:r>
            <a:r>
              <a:rPr lang="en-US" sz="4400" dirty="0" err="1" smtClean="0">
                <a:solidFill>
                  <a:srgbClr val="000000"/>
                </a:solidFill>
                <a:latin typeface="+mj-lt"/>
              </a:rPr>
              <a:t>Qsps</a:t>
            </a:r>
            <a:r>
              <a:rPr lang="en-US" sz="4400" dirty="0" smtClean="0">
                <a:solidFill>
                  <a:srgbClr val="000000"/>
                </a:solidFill>
                <a:latin typeface="+mj-lt"/>
              </a:rPr>
              <a:t>)</a:t>
            </a:r>
            <a:endParaRPr lang="en-US" sz="4400" dirty="0">
              <a:solidFill>
                <a:srgbClr val="0000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noChangeArrowheads="1"/>
          </p:cNvPicPr>
          <p:nvPr/>
        </p:nvPicPr>
        <p:blipFill>
          <a:blip r:embed="rId3" cstate="print"/>
          <a:srcRect/>
          <a:stretch>
            <a:fillRect/>
          </a:stretch>
        </p:blipFill>
        <p:spPr bwMode="auto">
          <a:xfrm>
            <a:off x="2023200" y="1206847"/>
            <a:ext cx="6570720" cy="3872567"/>
          </a:xfrm>
          <a:prstGeom prst="rect">
            <a:avLst/>
          </a:prstGeom>
          <a:noFill/>
          <a:ln w="9525">
            <a:noFill/>
            <a:round/>
            <a:headEnd/>
            <a:tailEnd/>
          </a:ln>
        </p:spPr>
      </p:pic>
      <p:pic>
        <p:nvPicPr>
          <p:cNvPr id="9221" name="Picture 4"/>
          <p:cNvPicPr>
            <a:picLocks noChangeAspect="1" noChangeArrowheads="1"/>
          </p:cNvPicPr>
          <p:nvPr/>
        </p:nvPicPr>
        <p:blipFill>
          <a:blip r:embed="rId4" cstate="print"/>
          <a:srcRect/>
          <a:stretch>
            <a:fillRect/>
          </a:stretch>
        </p:blipFill>
        <p:spPr bwMode="auto">
          <a:xfrm>
            <a:off x="678240" y="1255812"/>
            <a:ext cx="5758560" cy="4814426"/>
          </a:xfrm>
          <a:prstGeom prst="rect">
            <a:avLst/>
          </a:prstGeom>
          <a:noFill/>
          <a:ln w="9525">
            <a:noFill/>
            <a:round/>
            <a:headEnd/>
            <a:tailEnd/>
          </a:ln>
        </p:spPr>
      </p:pic>
      <p:sp>
        <p:nvSpPr>
          <p:cNvPr id="6" name="Text Box 1"/>
          <p:cNvSpPr txBox="1">
            <a:spLocks noChangeArrowheads="1"/>
          </p:cNvSpPr>
          <p:nvPr/>
        </p:nvSpPr>
        <p:spPr bwMode="auto">
          <a:xfrm>
            <a:off x="456481" y="273629"/>
            <a:ext cx="8228160" cy="639427"/>
          </a:xfrm>
          <a:prstGeom prst="rect">
            <a:avLst/>
          </a:prstGeom>
          <a:noFill/>
          <a:ln w="9525">
            <a:noFill/>
            <a:round/>
            <a:headEnd/>
            <a:tailEnd/>
          </a:ln>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400" dirty="0" smtClean="0">
                <a:solidFill>
                  <a:srgbClr val="000000"/>
                </a:solidFill>
                <a:latin typeface="+mj-lt"/>
              </a:rPr>
              <a:t>JS Divergence for 100k Reads (Uniform </a:t>
            </a:r>
            <a:r>
              <a:rPr lang="en-US" sz="4400" dirty="0" err="1" smtClean="0">
                <a:solidFill>
                  <a:srgbClr val="000000"/>
                </a:solidFill>
                <a:latin typeface="+mj-lt"/>
              </a:rPr>
              <a:t>Qsps</a:t>
            </a:r>
            <a:r>
              <a:rPr lang="en-US" sz="4400" dirty="0" smtClean="0">
                <a:solidFill>
                  <a:srgbClr val="000000"/>
                </a:solidFill>
                <a:latin typeface="+mj-lt"/>
              </a:rPr>
              <a:t>)</a:t>
            </a:r>
            <a:endParaRPr lang="en-US" sz="4400" dirty="0">
              <a:solidFill>
                <a:srgbClr val="0000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3"/>
          <p:cNvSpPr>
            <a:spLocks noChangeArrowheads="1"/>
          </p:cNvSpPr>
          <p:nvPr/>
        </p:nvSpPr>
        <p:spPr bwMode="auto">
          <a:xfrm>
            <a:off x="406400" y="487363"/>
            <a:ext cx="8350250" cy="1033462"/>
          </a:xfrm>
          <a:prstGeom prst="rect">
            <a:avLst/>
          </a:prstGeom>
          <a:noFill/>
          <a:ln w="9525">
            <a:noFill/>
            <a:round/>
            <a:headEnd/>
            <a:tailEnd/>
          </a:ln>
        </p:spPr>
        <p:txBody>
          <a:bodyPr lIns="0" tIns="0" rIns="0" bIns="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err="1" smtClean="0">
                <a:solidFill>
                  <a:srgbClr val="220C5E"/>
                </a:solidFill>
                <a:latin typeface="+mj-lt"/>
                <a:ea typeface="ヒラギノ角ゴ ProN W3" charset="0"/>
                <a:cs typeface="ヒラギノ角ゴ ProN W3" charset="0"/>
              </a:rPr>
              <a:t>Amplicon</a:t>
            </a:r>
            <a:r>
              <a:rPr lang="en-US" sz="4400" dirty="0" smtClean="0">
                <a:solidFill>
                  <a:srgbClr val="220C5E"/>
                </a:solidFill>
                <a:latin typeface="+mj-lt"/>
                <a:ea typeface="ヒラギノ角ゴ ProN W3" charset="0"/>
                <a:cs typeface="ヒラギノ角ゴ ProN W3" charset="0"/>
              </a:rPr>
              <a:t> vs.</a:t>
            </a:r>
            <a:r>
              <a:rPr lang="en-US" sz="4400" dirty="0" smtClean="0">
                <a:solidFill>
                  <a:srgbClr val="220C5E"/>
                </a:solidFill>
                <a:latin typeface="+mj-lt"/>
                <a:ea typeface="ヒラギノ角ゴ ProN W3" charset="0"/>
                <a:cs typeface="ヒラギノ角ゴ ProN W3" charset="0"/>
              </a:rPr>
              <a:t> Shotgun Reads</a:t>
            </a:r>
          </a:p>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dirty="0" smtClean="0">
                <a:solidFill>
                  <a:srgbClr val="220C5E"/>
                </a:solidFill>
                <a:latin typeface="+mj-lt"/>
                <a:ea typeface="ヒラギノ角ゴ ProN W3" charset="0"/>
                <a:cs typeface="ヒラギノ角ゴ ProN W3" charset="0"/>
              </a:rPr>
              <a:t>(avg. sensitivity/PPV over 10 runs)</a:t>
            </a:r>
            <a:endParaRPr lang="en-US" sz="4400" dirty="0">
              <a:solidFill>
                <a:srgbClr val="220C5E"/>
              </a:solidFill>
              <a:latin typeface="+mj-lt"/>
              <a:ea typeface="ヒラギノ角ゴ ProN W3" charset="0"/>
              <a:cs typeface="ヒラギノ角ゴ ProN W3" charset="0"/>
            </a:endParaRPr>
          </a:p>
        </p:txBody>
      </p:sp>
      <p:pic>
        <p:nvPicPr>
          <p:cNvPr id="70661" name="Picture 4"/>
          <p:cNvPicPr>
            <a:picLocks noChangeAspect="1" noChangeArrowheads="1"/>
          </p:cNvPicPr>
          <p:nvPr/>
        </p:nvPicPr>
        <p:blipFill>
          <a:blip r:embed="rId3" cstate="print"/>
          <a:srcRect/>
          <a:stretch>
            <a:fillRect/>
          </a:stretch>
        </p:blipFill>
        <p:spPr bwMode="auto">
          <a:xfrm>
            <a:off x="192088" y="2468563"/>
            <a:ext cx="8915400" cy="17367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458200" cy="5410200"/>
          </a:xfrm>
        </p:spPr>
        <p:txBody>
          <a:bodyPr>
            <a:normAutofit/>
          </a:bodyPr>
          <a:lstStyle/>
          <a:p>
            <a:r>
              <a:rPr lang="en-US" dirty="0" smtClean="0"/>
              <a:t>Background</a:t>
            </a:r>
            <a:endParaRPr lang="en-US" dirty="0" smtClean="0"/>
          </a:p>
          <a:p>
            <a:r>
              <a:rPr lang="en-US" dirty="0" err="1" smtClean="0"/>
              <a:t>Quasispecies</a:t>
            </a:r>
            <a:r>
              <a:rPr lang="en-US" dirty="0" smtClean="0"/>
              <a:t> spectrum reconstruction from shotgun NGS reads</a:t>
            </a:r>
          </a:p>
          <a:p>
            <a:r>
              <a:rPr lang="en-US" dirty="0" err="1" smtClean="0"/>
              <a:t>Quasispecies</a:t>
            </a:r>
            <a:r>
              <a:rPr lang="en-US" dirty="0" smtClean="0"/>
              <a:t> spectrum reconstruction from </a:t>
            </a:r>
            <a:r>
              <a:rPr lang="en-US" dirty="0" err="1" smtClean="0"/>
              <a:t>amplicon</a:t>
            </a:r>
            <a:r>
              <a:rPr lang="en-US" dirty="0" smtClean="0"/>
              <a:t> </a:t>
            </a:r>
            <a:r>
              <a:rPr lang="en-US" dirty="0" smtClean="0"/>
              <a:t>NGS reads</a:t>
            </a:r>
          </a:p>
          <a:p>
            <a:r>
              <a:rPr lang="en-US" b="1" dirty="0" err="1" smtClean="0">
                <a:solidFill>
                  <a:srgbClr val="FF0000"/>
                </a:solidFill>
              </a:rPr>
              <a:t>Quasispecies</a:t>
            </a:r>
            <a:r>
              <a:rPr lang="en-US" b="1" dirty="0" smtClean="0">
                <a:solidFill>
                  <a:srgbClr val="FF0000"/>
                </a:solidFill>
              </a:rPr>
              <a:t> spectrum reconstruction for IBV</a:t>
            </a:r>
            <a:endParaRPr lang="en-US" b="1" dirty="0" smtClean="0">
              <a:solidFill>
                <a:srgbClr val="FF0000"/>
              </a:solidFill>
            </a:endParaRPr>
          </a:p>
          <a:p>
            <a:r>
              <a:rPr lang="en-US" dirty="0" smtClean="0"/>
              <a:t>Ongoing and future work</a:t>
            </a: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232172" y="-214312"/>
            <a:ext cx="8643938" cy="1848445"/>
          </a:xfrm>
        </p:spPr>
        <p:txBody>
          <a:bodyPr/>
          <a:lstStyle/>
          <a:p>
            <a:pPr eaLnBrk="1" hangingPunct="1"/>
            <a:r>
              <a:rPr lang="en-US" sz="4600" dirty="0" smtClean="0">
                <a:solidFill>
                  <a:srgbClr val="1A1A1A"/>
                </a:solidFill>
              </a:rPr>
              <a:t>Infectious Bronchitis Virus (IBV)</a:t>
            </a:r>
          </a:p>
        </p:txBody>
      </p:sp>
      <p:sp>
        <p:nvSpPr>
          <p:cNvPr id="21507" name="Rectangle 2"/>
          <p:cNvSpPr>
            <a:spLocks noGrp="1" noChangeArrowheads="1"/>
          </p:cNvSpPr>
          <p:nvPr>
            <p:ph type="body" idx="1"/>
          </p:nvPr>
        </p:nvSpPr>
        <p:spPr>
          <a:xfrm>
            <a:off x="125016" y="1875234"/>
            <a:ext cx="8733234" cy="4464844"/>
          </a:xfrm>
        </p:spPr>
        <p:txBody>
          <a:bodyPr>
            <a:noAutofit/>
          </a:bodyPr>
          <a:lstStyle/>
          <a:p>
            <a:pPr marL="268998" indent="-241093">
              <a:spcBef>
                <a:spcPts val="600"/>
              </a:spcBef>
              <a:spcAft>
                <a:spcPts val="600"/>
              </a:spcAft>
              <a:buSzPct val="100000"/>
            </a:pPr>
            <a:r>
              <a:rPr lang="en-US" sz="2800" dirty="0" smtClean="0">
                <a:sym typeface="Gill Sans" pitchFamily="-112" charset="0"/>
              </a:rPr>
              <a:t>Group 3 </a:t>
            </a:r>
            <a:r>
              <a:rPr lang="en-US" sz="2800" dirty="0" err="1" smtClean="0">
                <a:sym typeface="Gill Sans" pitchFamily="-112" charset="0"/>
              </a:rPr>
              <a:t>coronavirus</a:t>
            </a:r>
            <a:endParaRPr lang="en-US" sz="2800" dirty="0" smtClean="0">
              <a:ea typeface="ヒラギノ角ゴ ProN W6" pitchFamily="-112" charset="-128"/>
              <a:sym typeface="Gill Sans" pitchFamily="-112" charset="0"/>
            </a:endParaRPr>
          </a:p>
          <a:p>
            <a:pPr marL="268998" indent="-241093">
              <a:spcBef>
                <a:spcPts val="600"/>
              </a:spcBef>
              <a:spcAft>
                <a:spcPts val="600"/>
              </a:spcAft>
              <a:buSzPct val="100000"/>
            </a:pPr>
            <a:r>
              <a:rPr lang="en-US" sz="2800" dirty="0" smtClean="0">
                <a:sym typeface="Gill Sans" pitchFamily="-112" charset="0"/>
              </a:rPr>
              <a:t>Biggest single cause of economic loss in US poultry farms</a:t>
            </a:r>
          </a:p>
          <a:p>
            <a:pPr marL="268998" indent="-241093">
              <a:spcBef>
                <a:spcPts val="600"/>
              </a:spcBef>
              <a:spcAft>
                <a:spcPts val="600"/>
              </a:spcAft>
              <a:buSzPct val="100000"/>
            </a:pPr>
            <a:r>
              <a:rPr lang="en-US" sz="2800" dirty="0" smtClean="0">
                <a:sym typeface="Gill Sans" pitchFamily="-112" charset="0"/>
              </a:rPr>
              <a:t>Worldwide distribution, with dozens of serotypes in circulation</a:t>
            </a:r>
          </a:p>
          <a:p>
            <a:pPr marL="669048" lvl="1" indent="-241093">
              <a:spcBef>
                <a:spcPts val="600"/>
              </a:spcBef>
              <a:spcAft>
                <a:spcPts val="600"/>
              </a:spcAft>
              <a:buSzPct val="100000"/>
            </a:pPr>
            <a:r>
              <a:rPr lang="en-US" sz="2400" kern="0" dirty="0" smtClean="0">
                <a:sym typeface="Gill Sans" pitchFamily="-112" charset="0"/>
              </a:rPr>
              <a:t>Co-infection with multiple serotypes creates conditions for recombination</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00063" y="1607344"/>
            <a:ext cx="8251031" cy="4893469"/>
          </a:xfrm>
          <a:prstGeom prst="rect">
            <a:avLst/>
          </a:prstGeom>
          <a:noFill/>
          <a:ln w="12700">
            <a:noFill/>
            <a:miter lim="800000"/>
            <a:headEnd/>
            <a:tailEnd/>
          </a:ln>
        </p:spPr>
        <p:txBody>
          <a:bodyPr vert="horz" wrap="square" lIns="35717" tIns="35717" rIns="76356" bIns="35717" numCol="1" anchor="t" anchorCtr="0" compatLnSpc="1">
            <a:prstTxWarp prst="textNoShape">
              <a:avLst/>
            </a:prstTxWarp>
          </a:bodyPr>
          <a:lstStyle/>
          <a:p>
            <a:pPr marL="268998" indent="-241093" algn="l" defTabSz="642915">
              <a:spcBef>
                <a:spcPts val="422"/>
              </a:spcBef>
              <a:buSzPct val="100000"/>
              <a:buFont typeface="Arial" pitchFamily="34" charset="0"/>
              <a:buChar char="•"/>
              <a:defRPr/>
            </a:pPr>
            <a:r>
              <a:rPr lang="en-US" sz="2800" kern="0" dirty="0">
                <a:latin typeface="+mn-lt"/>
                <a:sym typeface="Gill Sans" pitchFamily="-112" charset="0"/>
              </a:rPr>
              <a:t>B</a:t>
            </a:r>
            <a:r>
              <a:rPr lang="en-US" sz="2800" kern="0" dirty="0" smtClean="0">
                <a:latin typeface="+mn-lt"/>
                <a:sym typeface="Gill Sans" pitchFamily="-112" charset="0"/>
              </a:rPr>
              <a:t>roadly used, most commonly with attenuated live vaccine</a:t>
            </a:r>
          </a:p>
          <a:p>
            <a:pPr marL="726198" lvl="1" indent="-241093" algn="l" defTabSz="642915">
              <a:spcBef>
                <a:spcPts val="422"/>
              </a:spcBef>
              <a:buSzPct val="100000"/>
              <a:buFontTx/>
              <a:buChar char="-"/>
              <a:defRPr/>
            </a:pPr>
            <a:r>
              <a:rPr lang="en-US" kern="0" dirty="0" smtClean="0">
                <a:latin typeface="+mn-lt"/>
                <a:sym typeface="Gill Sans" pitchFamily="-112" charset="0"/>
              </a:rPr>
              <a:t>Short lived protection</a:t>
            </a:r>
          </a:p>
          <a:p>
            <a:pPr marL="726198" lvl="1" indent="-241093" algn="l" defTabSz="642915">
              <a:spcBef>
                <a:spcPts val="422"/>
              </a:spcBef>
              <a:buSzPct val="100000"/>
              <a:buFontTx/>
              <a:buChar char="-"/>
              <a:defRPr/>
            </a:pPr>
            <a:r>
              <a:rPr lang="en-US" kern="0" dirty="0" smtClean="0">
                <a:latin typeface="+mn-lt"/>
                <a:sym typeface="Gill Sans" pitchFamily="-112" charset="0"/>
              </a:rPr>
              <a:t>Layers need to be re-vaccinated multiple times during their lifespan</a:t>
            </a:r>
          </a:p>
          <a:p>
            <a:pPr marL="726198" lvl="1" indent="-241093" algn="l" defTabSz="642915">
              <a:spcBef>
                <a:spcPts val="422"/>
              </a:spcBef>
              <a:buSzPct val="100000"/>
              <a:buFontTx/>
              <a:buChar char="-"/>
              <a:defRPr/>
            </a:pPr>
            <a:r>
              <a:rPr lang="en-US" kern="0" dirty="0" smtClean="0">
                <a:latin typeface="+mn-lt"/>
                <a:sym typeface="Gill Sans" pitchFamily="-112" charset="0"/>
              </a:rPr>
              <a:t>Vaccines might undergo selection </a:t>
            </a:r>
            <a:r>
              <a:rPr lang="en-US" i="1" kern="0" dirty="0" smtClean="0">
                <a:latin typeface="+mn-lt"/>
                <a:sym typeface="Gill Sans" pitchFamily="-112" charset="0"/>
              </a:rPr>
              <a:t>in vivo</a:t>
            </a:r>
            <a:r>
              <a:rPr lang="en-US" kern="0" dirty="0" smtClean="0">
                <a:latin typeface="+mn-lt"/>
                <a:sym typeface="Gill Sans" pitchFamily="-112" charset="0"/>
              </a:rPr>
              <a:t> and regain virulence [Hilt, </a:t>
            </a:r>
            <a:r>
              <a:rPr lang="en-US" kern="0" dirty="0" err="1" smtClean="0">
                <a:latin typeface="+mn-lt"/>
                <a:sym typeface="Gill Sans" pitchFamily="-112" charset="0"/>
              </a:rPr>
              <a:t>Jackwood</a:t>
            </a:r>
            <a:r>
              <a:rPr lang="en-US" kern="0" dirty="0" smtClean="0">
                <a:latin typeface="+mn-lt"/>
                <a:sym typeface="Gill Sans" pitchFamily="-112" charset="0"/>
              </a:rPr>
              <a:t>, and McKinley 2008]</a:t>
            </a:r>
          </a:p>
        </p:txBody>
      </p:sp>
      <p:sp>
        <p:nvSpPr>
          <p:cNvPr id="5" name="Title 4"/>
          <p:cNvSpPr>
            <a:spLocks noGrp="1"/>
          </p:cNvSpPr>
          <p:nvPr>
            <p:ph type="title"/>
          </p:nvPr>
        </p:nvSpPr>
        <p:spPr/>
        <p:txBody>
          <a:bodyPr/>
          <a:lstStyle/>
          <a:p>
            <a:r>
              <a:rPr lang="en-US" dirty="0" smtClean="0"/>
              <a:t>IBV Vaccination</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50031" y="0"/>
            <a:ext cx="8643938" cy="1232297"/>
          </a:xfrm>
        </p:spPr>
        <p:txBody>
          <a:bodyPr rIns="0">
            <a:normAutofit/>
          </a:bodyPr>
          <a:lstStyle/>
          <a:p>
            <a:r>
              <a:rPr lang="en-US" dirty="0" smtClean="0">
                <a:solidFill>
                  <a:srgbClr val="1A1A1A"/>
                </a:solidFill>
              </a:rPr>
              <a:t>IBV Genome Organization</a:t>
            </a:r>
            <a:endParaRPr lang="en-US" sz="3600" i="1" dirty="0" smtClean="0">
              <a:solidFill>
                <a:srgbClr val="A40800"/>
              </a:solidFill>
            </a:endParaRPr>
          </a:p>
        </p:txBody>
      </p:sp>
      <p:pic>
        <p:nvPicPr>
          <p:cNvPr id="24579" name="Picture 2"/>
          <p:cNvPicPr>
            <a:picLocks noChangeAspect="1" noChangeArrowheads="1"/>
          </p:cNvPicPr>
          <p:nvPr/>
        </p:nvPicPr>
        <p:blipFill>
          <a:blip r:embed="rId2" cstate="print"/>
          <a:srcRect b="27273"/>
          <a:stretch>
            <a:fillRect/>
          </a:stretch>
        </p:blipFill>
        <p:spPr bwMode="auto">
          <a:xfrm>
            <a:off x="685800" y="1905000"/>
            <a:ext cx="7898077" cy="3688717"/>
          </a:xfrm>
          <a:prstGeom prst="rect">
            <a:avLst/>
          </a:prstGeom>
          <a:noFill/>
          <a:ln w="9525">
            <a:noFill/>
            <a:round/>
            <a:headEnd/>
            <a:tailEnd/>
          </a:ln>
        </p:spPr>
      </p:pic>
      <p:sp>
        <p:nvSpPr>
          <p:cNvPr id="24580" name="Rectangle 3"/>
          <p:cNvSpPr>
            <a:spLocks/>
          </p:cNvSpPr>
          <p:nvPr/>
        </p:nvSpPr>
        <p:spPr bwMode="auto">
          <a:xfrm>
            <a:off x="4036219" y="6357937"/>
            <a:ext cx="4902398" cy="491133"/>
          </a:xfrm>
          <a:prstGeom prst="rect">
            <a:avLst/>
          </a:prstGeom>
          <a:noFill/>
          <a:ln w="12700">
            <a:noFill/>
            <a:miter lim="800000"/>
            <a:headEnd/>
            <a:tailEnd/>
          </a:ln>
        </p:spPr>
        <p:txBody>
          <a:bodyPr lIns="0" tIns="0" rIns="40638" bIns="0"/>
          <a:lstStyle/>
          <a:p>
            <a:pPr marL="40182" algn="l"/>
            <a:r>
              <a:rPr lang="en-US" sz="1300" dirty="0" smtClean="0">
                <a:latin typeface="Times" pitchFamily="-112" charset="0"/>
                <a:cs typeface="Times" pitchFamily="-112" charset="0"/>
                <a:sym typeface="Times" pitchFamily="-112" charset="0"/>
              </a:rPr>
              <a:t>Rev</a:t>
            </a:r>
            <a:r>
              <a:rPr lang="en-US" sz="1300" dirty="0">
                <a:latin typeface="Times" pitchFamily="-112" charset="0"/>
                <a:cs typeface="Times" pitchFamily="-112" charset="0"/>
                <a:sym typeface="Times" pitchFamily="-112" charset="0"/>
              </a:rPr>
              <a:t>. Bras. </a:t>
            </a:r>
            <a:r>
              <a:rPr lang="en-US" sz="1300" dirty="0" err="1">
                <a:latin typeface="Times" pitchFamily="-112" charset="0"/>
                <a:cs typeface="Times" pitchFamily="-112" charset="0"/>
                <a:sym typeface="Times" pitchFamily="-112" charset="0"/>
              </a:rPr>
              <a:t>Cienc</a:t>
            </a:r>
            <a:r>
              <a:rPr lang="en-US" sz="1300" dirty="0">
                <a:latin typeface="Times" pitchFamily="-112" charset="0"/>
                <a:cs typeface="Times" pitchFamily="-112" charset="0"/>
                <a:sym typeface="Times" pitchFamily="-112" charset="0"/>
              </a:rPr>
              <a:t>. </a:t>
            </a:r>
            <a:r>
              <a:rPr lang="en-US" sz="1300" dirty="0" err="1">
                <a:latin typeface="Times" pitchFamily="-112" charset="0"/>
                <a:cs typeface="Times" pitchFamily="-112" charset="0"/>
                <a:sym typeface="Times" pitchFamily="-112" charset="0"/>
              </a:rPr>
              <a:t>Avic</a:t>
            </a:r>
            <a:r>
              <a:rPr lang="en-US" sz="1300" dirty="0">
                <a:latin typeface="Times" pitchFamily="-112" charset="0"/>
                <a:cs typeface="Times" pitchFamily="-112" charset="0"/>
                <a:sym typeface="Times" pitchFamily="-112" charset="0"/>
              </a:rPr>
              <a:t>. vol.12 no.2 Campinas Apr./June 2010</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031" y="178593"/>
            <a:ext cx="8643938" cy="1214438"/>
          </a:xfrm>
        </p:spPr>
        <p:txBody>
          <a:bodyPr/>
          <a:lstStyle/>
          <a:p>
            <a:r>
              <a:rPr lang="en-US" dirty="0" smtClean="0"/>
              <a:t>454 Read Coverage</a:t>
            </a:r>
          </a:p>
        </p:txBody>
      </p:sp>
      <p:graphicFrame>
        <p:nvGraphicFramePr>
          <p:cNvPr id="5" name="Chart 4"/>
          <p:cNvGraphicFramePr/>
          <p:nvPr/>
        </p:nvGraphicFramePr>
        <p:xfrm>
          <a:off x="392906" y="1875235"/>
          <a:ext cx="8411766" cy="396478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txBox="1">
            <a:spLocks noChangeArrowheads="1"/>
          </p:cNvSpPr>
          <p:nvPr/>
        </p:nvSpPr>
        <p:spPr bwMode="auto">
          <a:xfrm>
            <a:off x="285750" y="5625703"/>
            <a:ext cx="8358188" cy="1071563"/>
          </a:xfrm>
          <a:prstGeom prst="rect">
            <a:avLst/>
          </a:prstGeom>
          <a:noFill/>
          <a:ln w="12700">
            <a:noFill/>
            <a:miter lim="800000"/>
            <a:headEnd/>
            <a:tailEnd/>
          </a:ln>
        </p:spPr>
        <p:txBody>
          <a:bodyPr vert="horz" wrap="square" lIns="35717" tIns="35717" rIns="76356" bIns="35717" numCol="1" anchor="t" anchorCtr="0" compatLnSpc="1">
            <a:prstTxWarp prst="textNoShape">
              <a:avLst/>
            </a:prstTxWarp>
          </a:bodyPr>
          <a:lstStyle/>
          <a:p>
            <a:pPr marL="268998" indent="-241093" algn="l">
              <a:spcBef>
                <a:spcPts val="422"/>
              </a:spcBef>
              <a:buClr>
                <a:srgbClr val="9A0000"/>
              </a:buClr>
              <a:buSzPct val="75000"/>
            </a:pPr>
            <a:r>
              <a:rPr lang="en-US" sz="2200" kern="0" dirty="0" smtClean="0">
                <a:latin typeface="Gill Sans" pitchFamily="-112" charset="0"/>
                <a:sym typeface="Gill Sans" pitchFamily="-112" charset="0"/>
              </a:rPr>
              <a:t>145K 454 reads of avg. length 400bp </a:t>
            </a:r>
            <a:r>
              <a:rPr lang="en-US" sz="2200" kern="0" dirty="0">
                <a:latin typeface="Gill Sans" pitchFamily="-112" charset="0"/>
                <a:sym typeface="Gill Sans" pitchFamily="-112" charset="0"/>
              </a:rPr>
              <a:t>(~60Mb</a:t>
            </a:r>
            <a:r>
              <a:rPr lang="en-US" sz="2200" kern="0" dirty="0" smtClean="0">
                <a:latin typeface="Gill Sans" pitchFamily="-112" charset="0"/>
                <a:sym typeface="Gill Sans" pitchFamily="-112" charset="0"/>
              </a:rPr>
              <a:t>) sequenced from 2 samples (M41 vaccine and M42 isolate)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57647" y="1828353"/>
            <a:ext cx="8182943" cy="3723680"/>
            <a:chOff x="457200" y="1828800"/>
            <a:chExt cx="8183435" cy="3722911"/>
          </a:xfrm>
        </p:grpSpPr>
        <p:pic>
          <p:nvPicPr>
            <p:cNvPr id="205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57200" y="1828800"/>
              <a:ext cx="8183435" cy="3722911"/>
            </a:xfrm>
            <a:prstGeom prst="rect">
              <a:avLst/>
            </a:prstGeom>
            <a:ln>
              <a:noFill/>
            </a:ln>
            <a:effectLst>
              <a:outerShdw blurRad="292100" dist="139700" dir="2700000" algn="tl" rotWithShape="0">
                <a:srgbClr val="333333">
                  <a:alpha val="65000"/>
                </a:srgbClr>
              </a:outerShdw>
            </a:effectLst>
            <a:extLst/>
          </p:spPr>
        </p:pic>
        <p:sp>
          <p:nvSpPr>
            <p:cNvPr id="43016" name="TextBox 9"/>
            <p:cNvSpPr txBox="1">
              <a:spLocks noChangeArrowheads="1"/>
            </p:cNvSpPr>
            <p:nvPr/>
          </p:nvSpPr>
          <p:spPr bwMode="auto">
            <a:xfrm>
              <a:off x="2972175" y="2377862"/>
              <a:ext cx="3200369" cy="200014"/>
            </a:xfrm>
            <a:prstGeom prst="rect">
              <a:avLst/>
            </a:prstGeom>
            <a:solidFill>
              <a:schemeClr val="accent1">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414141"/>
                  </a:solidFill>
                  <a:latin typeface="Gill Sans Light" pitchFamily="-112" charset="0"/>
                  <a:ea typeface="ヒラギノ角ゴ ProN W3" pitchFamily="-112" charset="-128"/>
                  <a:sym typeface="Gill Sans Light" pitchFamily="-112" charset="0"/>
                </a:defRPr>
              </a:lvl1pPr>
              <a:lvl2pPr marL="742950" indent="-285750" eaLnBrk="0" hangingPunct="0">
                <a:defRPr sz="4200">
                  <a:solidFill>
                    <a:srgbClr val="414141"/>
                  </a:solidFill>
                  <a:latin typeface="Gill Sans Light" pitchFamily="-112" charset="0"/>
                  <a:ea typeface="ヒラギノ角ゴ ProN W3" pitchFamily="-112" charset="-128"/>
                  <a:sym typeface="Gill Sans Light" pitchFamily="-112" charset="0"/>
                </a:defRPr>
              </a:lvl2pPr>
              <a:lvl3pPr marL="1143000" indent="-228600" eaLnBrk="0" hangingPunct="0">
                <a:defRPr sz="4200">
                  <a:solidFill>
                    <a:srgbClr val="414141"/>
                  </a:solidFill>
                  <a:latin typeface="Gill Sans Light" pitchFamily="-112" charset="0"/>
                  <a:ea typeface="ヒラギノ角ゴ ProN W3" pitchFamily="-112" charset="-128"/>
                  <a:sym typeface="Gill Sans Light" pitchFamily="-112" charset="0"/>
                </a:defRPr>
              </a:lvl3pPr>
              <a:lvl4pPr marL="1600200" indent="-228600" eaLnBrk="0" hangingPunct="0">
                <a:defRPr sz="4200">
                  <a:solidFill>
                    <a:srgbClr val="414141"/>
                  </a:solidFill>
                  <a:latin typeface="Gill Sans Light" pitchFamily="-112" charset="0"/>
                  <a:ea typeface="ヒラギノ角ゴ ProN W3" pitchFamily="-112" charset="-128"/>
                  <a:sym typeface="Gill Sans Light" pitchFamily="-112" charset="0"/>
                </a:defRPr>
              </a:lvl4pPr>
              <a:lvl5pPr marL="2057400" indent="-228600" eaLnBrk="0" hangingPunct="0">
                <a:defRPr sz="4200">
                  <a:solidFill>
                    <a:srgbClr val="414141"/>
                  </a:solidFill>
                  <a:latin typeface="Gill Sans Light" pitchFamily="-112" charset="0"/>
                  <a:ea typeface="ヒラギノ角ゴ ProN W3" pitchFamily="-112" charset="-128"/>
                  <a:sym typeface="Gill Sans Light" pitchFamily="-112" charset="0"/>
                </a:defRPr>
              </a:lvl5pPr>
              <a:lvl6pPr marL="25146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6pPr>
              <a:lvl7pPr marL="29718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7pPr>
              <a:lvl8pPr marL="34290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8pPr>
              <a:lvl9pPr marL="3886200" indent="-228600" algn="ctr" eaLnBrk="0" fontAlgn="base" hangingPunct="0">
                <a:spcBef>
                  <a:spcPct val="0"/>
                </a:spcBef>
                <a:spcAft>
                  <a:spcPct val="0"/>
                </a:spcAft>
                <a:defRPr sz="4200">
                  <a:solidFill>
                    <a:srgbClr val="414141"/>
                  </a:solidFill>
                  <a:latin typeface="Gill Sans Light" pitchFamily="-112" charset="0"/>
                  <a:ea typeface="ヒラギノ角ゴ ProN W3" pitchFamily="-112" charset="-128"/>
                  <a:sym typeface="Gill Sans Light" pitchFamily="-112" charset="0"/>
                </a:defRPr>
              </a:lvl9pPr>
            </a:lstStyle>
            <a:p>
              <a:pPr eaLnBrk="1" hangingPunct="1">
                <a:defRPr/>
              </a:pPr>
              <a:r>
                <a:rPr lang="en-US" sz="700" b="1" dirty="0" smtClean="0"/>
                <a:t>Sample42RL1.fas_KEC_corrected_I_2_20_CNTGS_DIST0_EM20.txt</a:t>
              </a:r>
            </a:p>
          </p:txBody>
        </p:sp>
      </p:grpSp>
      <p:cxnSp>
        <p:nvCxnSpPr>
          <p:cNvPr id="6" name="Straight Connector 5"/>
          <p:cNvCxnSpPr/>
          <p:nvPr/>
        </p:nvCxnSpPr>
        <p:spPr>
          <a:xfrm>
            <a:off x="6496347" y="4661297"/>
            <a:ext cx="1117" cy="1112863"/>
          </a:xfrm>
          <a:prstGeom prst="line">
            <a:avLst/>
          </a:prstGeom>
          <a:ln w="57150">
            <a:prstDash val="solid"/>
          </a:ln>
        </p:spPr>
        <p:style>
          <a:lnRef idx="1">
            <a:schemeClr val="accent1"/>
          </a:lnRef>
          <a:fillRef idx="0">
            <a:schemeClr val="accent1"/>
          </a:fillRef>
          <a:effectRef idx="0">
            <a:schemeClr val="accent1"/>
          </a:effectRef>
          <a:fontRef idx="minor">
            <a:schemeClr val="tx1"/>
          </a:fontRef>
        </p:style>
      </p:cxnSp>
      <p:sp>
        <p:nvSpPr>
          <p:cNvPr id="43013" name="TextBox 3"/>
          <p:cNvSpPr txBox="1">
            <a:spLocks noChangeArrowheads="1"/>
          </p:cNvSpPr>
          <p:nvPr/>
        </p:nvSpPr>
        <p:spPr bwMode="auto">
          <a:xfrm>
            <a:off x="3178969" y="5712767"/>
            <a:ext cx="3657824" cy="246217"/>
          </a:xfrm>
          <a:prstGeom prst="rect">
            <a:avLst/>
          </a:prstGeom>
          <a:noFill/>
          <a:ln w="9525">
            <a:noFill/>
            <a:miter lim="800000"/>
            <a:headEnd/>
            <a:tailEnd/>
          </a:ln>
        </p:spPr>
        <p:txBody>
          <a:bodyPr lIns="91435" tIns="45718" rIns="91435" bIns="45718">
            <a:spAutoFit/>
          </a:bodyPr>
          <a:lstStyle/>
          <a:p>
            <a:r>
              <a:rPr lang="en-US" sz="1000" b="1" dirty="0" smtClean="0">
                <a:solidFill>
                  <a:srgbClr val="002060"/>
                </a:solidFill>
              </a:rPr>
              <a:t>Sequencing primer</a:t>
            </a:r>
            <a:r>
              <a:rPr lang="en-US" sz="1000" b="1" dirty="0" smtClean="0"/>
              <a:t> </a:t>
            </a:r>
            <a:r>
              <a:rPr lang="en-US" sz="1000" dirty="0" smtClean="0"/>
              <a:t>   </a:t>
            </a:r>
            <a:r>
              <a:rPr lang="en-US" sz="1000" b="1" dirty="0">
                <a:solidFill>
                  <a:srgbClr val="002060"/>
                </a:solidFill>
              </a:rPr>
              <a:t>ATGGTTTGTGGTTTAATTCACTTTC</a:t>
            </a:r>
          </a:p>
        </p:txBody>
      </p:sp>
      <p:sp>
        <p:nvSpPr>
          <p:cNvPr id="15" name="TextBox 14"/>
          <p:cNvSpPr txBox="1"/>
          <p:nvPr/>
        </p:nvSpPr>
        <p:spPr>
          <a:xfrm>
            <a:off x="607219" y="6107907"/>
            <a:ext cx="8143875" cy="411170"/>
          </a:xfrm>
          <a:prstGeom prst="rect">
            <a:avLst/>
          </a:prstGeom>
          <a:noFill/>
        </p:spPr>
        <p:txBody>
          <a:bodyPr wrap="square" lIns="64291" tIns="32146" rIns="64291" bIns="32146" rtlCol="0">
            <a:spAutoFit/>
          </a:bodyPr>
          <a:lstStyle/>
          <a:p>
            <a:pPr algn="l"/>
            <a:r>
              <a:rPr lang="en-US" sz="2200" b="1" dirty="0" smtClean="0">
                <a:solidFill>
                  <a:schemeClr val="tx2"/>
                </a:solidFill>
              </a:rPr>
              <a:t>122 </a:t>
            </a:r>
            <a:r>
              <a:rPr lang="en-US" sz="2200" b="1" smtClean="0">
                <a:solidFill>
                  <a:schemeClr val="tx2"/>
                </a:solidFill>
              </a:rPr>
              <a:t>clones </a:t>
            </a:r>
            <a:r>
              <a:rPr lang="en-US" sz="2200" b="1" smtClean="0">
                <a:solidFill>
                  <a:schemeClr val="tx2"/>
                </a:solidFill>
              </a:rPr>
              <a:t>sequenced </a:t>
            </a:r>
            <a:r>
              <a:rPr lang="en-US" sz="2200" b="1" dirty="0" smtClean="0">
                <a:solidFill>
                  <a:schemeClr val="tx2"/>
                </a:solidFill>
              </a:rPr>
              <a:t>using Sanger</a:t>
            </a:r>
            <a:endParaRPr lang="en-US" sz="2200" b="1" dirty="0">
              <a:solidFill>
                <a:schemeClr val="tx2"/>
              </a:solidFill>
            </a:endParaRPr>
          </a:p>
        </p:txBody>
      </p:sp>
      <p:sp>
        <p:nvSpPr>
          <p:cNvPr id="9" name="Title 8"/>
          <p:cNvSpPr>
            <a:spLocks noGrp="1"/>
          </p:cNvSpPr>
          <p:nvPr>
            <p:ph type="title"/>
          </p:nvPr>
        </p:nvSpPr>
        <p:spPr/>
        <p:txBody>
          <a:bodyPr>
            <a:normAutofit fontScale="90000"/>
          </a:bodyPr>
          <a:lstStyle/>
          <a:p>
            <a:r>
              <a:rPr lang="en-US" dirty="0" smtClean="0"/>
              <a:t>Reconstructed </a:t>
            </a:r>
            <a:r>
              <a:rPr lang="en-US" dirty="0" err="1" smtClean="0"/>
              <a:t>Quasispecies</a:t>
            </a:r>
            <a:r>
              <a:rPr lang="en-US" dirty="0" smtClean="0"/>
              <a:t> Variability</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60734"/>
            <a:ext cx="9144000" cy="685354"/>
          </a:xfrm>
        </p:spPr>
        <p:txBody>
          <a:bodyPr>
            <a:normAutofit fontScale="90000"/>
          </a:bodyPr>
          <a:lstStyle/>
          <a:p>
            <a:pPr marL="342665" indent="-342665"/>
            <a:r>
              <a:rPr lang="en-US" sz="4600" dirty="0" smtClean="0"/>
              <a:t>M42 Sanger + </a:t>
            </a:r>
            <a:r>
              <a:rPr lang="en-US" sz="4600" dirty="0" err="1" smtClean="0"/>
              <a:t>Vispa</a:t>
            </a:r>
            <a:r>
              <a:rPr lang="en-US" sz="4600" dirty="0" smtClean="0"/>
              <a:t> NJ Tree</a:t>
            </a:r>
          </a:p>
        </p:txBody>
      </p:sp>
      <p:pic>
        <p:nvPicPr>
          <p:cNvPr id="68610" name="Picture 2"/>
          <p:cNvPicPr>
            <a:picLocks noChangeAspect="1"/>
          </p:cNvPicPr>
          <p:nvPr/>
        </p:nvPicPr>
        <p:blipFill>
          <a:blip r:embed="rId3" cstate="print"/>
          <a:srcRect/>
          <a:stretch>
            <a:fillRect/>
          </a:stretch>
        </p:blipFill>
        <p:spPr bwMode="auto">
          <a:xfrm>
            <a:off x="3198757" y="803672"/>
            <a:ext cx="3141321" cy="6010796"/>
          </a:xfrm>
          <a:prstGeom prst="rect">
            <a:avLst/>
          </a:prstGeom>
          <a:noFill/>
          <a:ln w="12700">
            <a:noFill/>
            <a:miter lim="800000"/>
            <a:headEnd/>
            <a:tailEnd/>
          </a:ln>
        </p:spPr>
      </p:pic>
      <p:cxnSp>
        <p:nvCxnSpPr>
          <p:cNvPr id="6" name="Straight Connector 5"/>
          <p:cNvCxnSpPr/>
          <p:nvPr/>
        </p:nvCxnSpPr>
        <p:spPr bwMode="auto">
          <a:xfrm flipH="1">
            <a:off x="5482828" y="910828"/>
            <a:ext cx="1125141" cy="1125141"/>
          </a:xfrm>
          <a:prstGeom prst="line">
            <a:avLst/>
          </a:prstGeom>
          <a:solidFill>
            <a:srgbClr val="6C7472"/>
          </a:solidFill>
          <a:ln w="12700" cap="flat" cmpd="sng" algn="ctr">
            <a:noFill/>
            <a:prstDash val="solid"/>
            <a:round/>
            <a:headEnd type="none" w="med" len="med"/>
            <a:tailEnd type="none" w="med" len="med"/>
          </a:ln>
          <a:effectLst/>
        </p:spPr>
      </p:cxnSp>
      <p:grpSp>
        <p:nvGrpSpPr>
          <p:cNvPr id="2" name="Group 25"/>
          <p:cNvGrpSpPr/>
          <p:nvPr/>
        </p:nvGrpSpPr>
        <p:grpSpPr>
          <a:xfrm>
            <a:off x="3198757" y="910828"/>
            <a:ext cx="5445180" cy="4875609"/>
            <a:chOff x="4549344" y="1295400"/>
            <a:chExt cx="7744256" cy="6934200"/>
          </a:xfrm>
        </p:grpSpPr>
        <p:pic>
          <p:nvPicPr>
            <p:cNvPr id="296962" name="Picture 2"/>
            <p:cNvPicPr>
              <a:picLocks noChangeAspect="1" noChangeArrowheads="1"/>
            </p:cNvPicPr>
            <p:nvPr/>
          </p:nvPicPr>
          <p:blipFill>
            <a:blip r:embed="rId4" cstate="print"/>
            <a:srcRect b="48525"/>
            <a:stretch>
              <a:fillRect/>
            </a:stretch>
          </p:blipFill>
          <p:spPr bwMode="auto">
            <a:xfrm>
              <a:off x="9293656" y="1295400"/>
              <a:ext cx="2999944" cy="6926015"/>
            </a:xfrm>
            <a:prstGeom prst="rect">
              <a:avLst/>
            </a:prstGeom>
            <a:noFill/>
            <a:ln w="38100">
              <a:solidFill>
                <a:schemeClr val="accent2">
                  <a:lumMod val="75000"/>
                </a:schemeClr>
              </a:solidFill>
              <a:miter lim="800000"/>
              <a:headEnd/>
              <a:tailEnd/>
            </a:ln>
          </p:spPr>
        </p:pic>
        <p:cxnSp>
          <p:nvCxnSpPr>
            <p:cNvPr id="10" name="Straight Connector 9"/>
            <p:cNvCxnSpPr/>
            <p:nvPr/>
          </p:nvCxnSpPr>
          <p:spPr bwMode="auto">
            <a:xfrm flipV="1">
              <a:off x="4645456" y="1295400"/>
              <a:ext cx="4600144" cy="2454276"/>
            </a:xfrm>
            <a:prstGeom prst="line">
              <a:avLst/>
            </a:prstGeom>
            <a:solidFill>
              <a:srgbClr val="6C7472"/>
            </a:solidFill>
            <a:ln w="38100" cap="flat" cmpd="sng" algn="ctr">
              <a:solidFill>
                <a:schemeClr val="accent2">
                  <a:lumMod val="75000"/>
                </a:schemeClr>
              </a:solidFill>
              <a:prstDash val="solid"/>
              <a:round/>
              <a:headEnd type="none" w="med" len="med"/>
              <a:tailEnd type="none" w="med" len="med"/>
            </a:ln>
            <a:effectLst/>
          </p:spPr>
        </p:cxnSp>
        <p:cxnSp>
          <p:nvCxnSpPr>
            <p:cNvPr id="12" name="Straight Connector 11"/>
            <p:cNvCxnSpPr>
              <a:stCxn id="68610" idx="1"/>
            </p:cNvCxnSpPr>
            <p:nvPr/>
          </p:nvCxnSpPr>
          <p:spPr bwMode="auto">
            <a:xfrm>
              <a:off x="4549344" y="5417344"/>
              <a:ext cx="4696256" cy="2812256"/>
            </a:xfrm>
            <a:prstGeom prst="line">
              <a:avLst/>
            </a:prstGeom>
            <a:solidFill>
              <a:srgbClr val="6C7472"/>
            </a:solidFill>
            <a:ln w="38100" cap="flat" cmpd="sng" algn="ctr">
              <a:solidFill>
                <a:schemeClr val="accent2">
                  <a:lumMod val="75000"/>
                </a:schemeClr>
              </a:solidFill>
              <a:prstDash val="solid"/>
              <a:round/>
              <a:headEnd type="none" w="med" len="med"/>
              <a:tailEnd type="none" w="med" len="med"/>
            </a:ln>
            <a:effectLst/>
          </p:spPr>
        </p:cxnSp>
      </p:grpSp>
      <p:sp>
        <p:nvSpPr>
          <p:cNvPr id="27" name="Oval 26"/>
          <p:cNvSpPr/>
          <p:nvPr/>
        </p:nvSpPr>
        <p:spPr bwMode="auto">
          <a:xfrm>
            <a:off x="2803922" y="857250"/>
            <a:ext cx="1446609" cy="1821656"/>
          </a:xfrm>
          <a:prstGeom prst="ellipse">
            <a:avLst/>
          </a:prstGeom>
          <a:noFill/>
          <a:ln w="38100" cap="flat" cmpd="sng" algn="ctr">
            <a:solidFill>
              <a:srgbClr val="FF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n-US" sz="3000" dirty="0">
              <a:solidFill>
                <a:srgbClr val="414141"/>
              </a:solidFill>
              <a:latin typeface="Gill Sans Light" pitchFamily="-112" charset="0"/>
              <a:ea typeface="ヒラギノ角ゴ ProN W3" pitchFamily="-112" charset="-128"/>
              <a:cs typeface="ヒラギノ角ゴ ProN W3" pitchFamily="-112" charset="-128"/>
              <a:sym typeface="Gill Sans Light" pitchFamily="-11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Are </a:t>
            </a:r>
            <a:r>
              <a:rPr lang="en-US" dirty="0" err="1" smtClean="0"/>
              <a:t>Quasispecies</a:t>
            </a:r>
            <a:r>
              <a:rPr lang="en-US" dirty="0" smtClean="0"/>
              <a:t> Contributing to Virus Persistence and Evolution?</a:t>
            </a:r>
            <a:endParaRPr lang="en-US" dirty="0"/>
          </a:p>
        </p:txBody>
      </p:sp>
      <p:sp>
        <p:nvSpPr>
          <p:cNvPr id="6" name="Content Placeholder 5"/>
          <p:cNvSpPr>
            <a:spLocks noGrp="1"/>
          </p:cNvSpPr>
          <p:nvPr>
            <p:ph idx="1"/>
          </p:nvPr>
        </p:nvSpPr>
        <p:spPr>
          <a:xfrm>
            <a:off x="381000" y="1676401"/>
            <a:ext cx="8229600" cy="2362200"/>
          </a:xfrm>
        </p:spPr>
        <p:txBody>
          <a:bodyPr>
            <a:normAutofit/>
          </a:bodyPr>
          <a:lstStyle/>
          <a:p>
            <a:r>
              <a:rPr lang="en-US" sz="2800" dirty="0" smtClean="0"/>
              <a:t>Variants differ in</a:t>
            </a:r>
          </a:p>
          <a:p>
            <a:pPr lvl="1"/>
            <a:r>
              <a:rPr lang="en-US" sz="2400" dirty="0" smtClean="0"/>
              <a:t>Virulence</a:t>
            </a:r>
          </a:p>
          <a:p>
            <a:pPr lvl="1"/>
            <a:r>
              <a:rPr lang="en-US" sz="2400" dirty="0" smtClean="0"/>
              <a:t>Ability to escape immune response</a:t>
            </a:r>
          </a:p>
          <a:p>
            <a:pPr lvl="1"/>
            <a:r>
              <a:rPr lang="en-US" sz="2400" dirty="0" smtClean="0"/>
              <a:t>Resistance to antiviral therapies</a:t>
            </a:r>
          </a:p>
          <a:p>
            <a:pPr lvl="1"/>
            <a:r>
              <a:rPr lang="en-US" sz="2400" dirty="0" smtClean="0"/>
              <a:t>Tissue tropism</a:t>
            </a:r>
          </a:p>
          <a:p>
            <a:endParaRPr lang="en-US" sz="2800" dirty="0"/>
          </a:p>
        </p:txBody>
      </p:sp>
      <p:pic>
        <p:nvPicPr>
          <p:cNvPr id="712706" name="Picture 2"/>
          <p:cNvPicPr>
            <a:picLocks noChangeAspect="1" noChangeArrowheads="1"/>
          </p:cNvPicPr>
          <p:nvPr/>
        </p:nvPicPr>
        <p:blipFill>
          <a:blip r:embed="rId3" cstate="print"/>
          <a:srcRect/>
          <a:stretch>
            <a:fillRect/>
          </a:stretch>
        </p:blipFill>
        <p:spPr bwMode="auto">
          <a:xfrm>
            <a:off x="228600" y="4191000"/>
            <a:ext cx="8458200" cy="2573307"/>
          </a:xfrm>
          <a:prstGeom prst="rect">
            <a:avLst/>
          </a:prstGeom>
          <a:noFill/>
          <a:ln w="9525">
            <a:noFill/>
            <a:miter lim="800000"/>
            <a:headEnd/>
            <a:tailEnd/>
          </a:ln>
        </p:spPr>
      </p:pic>
      <p:sp>
        <p:nvSpPr>
          <p:cNvPr id="8" name="TextBox 7"/>
          <p:cNvSpPr txBox="1"/>
          <p:nvPr/>
        </p:nvSpPr>
        <p:spPr>
          <a:xfrm>
            <a:off x="6386514" y="6488668"/>
            <a:ext cx="2757486" cy="261610"/>
          </a:xfrm>
          <a:prstGeom prst="rect">
            <a:avLst/>
          </a:prstGeom>
          <a:noFill/>
        </p:spPr>
        <p:txBody>
          <a:bodyPr wrap="none" rtlCol="0">
            <a:spAutoFit/>
          </a:bodyPr>
          <a:lstStyle/>
          <a:p>
            <a:r>
              <a:rPr lang="en-US" sz="1100" dirty="0" err="1" smtClean="0"/>
              <a:t>Lauring</a:t>
            </a:r>
            <a:r>
              <a:rPr lang="en-US" sz="1100" dirty="0" smtClean="0"/>
              <a:t> &amp; </a:t>
            </a:r>
            <a:r>
              <a:rPr lang="en-US" sz="1100" dirty="0" err="1" smtClean="0"/>
              <a:t>Andino</a:t>
            </a:r>
            <a:r>
              <a:rPr lang="en-US" sz="1100" dirty="0" smtClean="0"/>
              <a:t>, </a:t>
            </a:r>
            <a:r>
              <a:rPr lang="en-US" sz="1100" dirty="0" err="1" smtClean="0"/>
              <a:t>PLoS</a:t>
            </a:r>
            <a:r>
              <a:rPr lang="en-US" sz="1100" dirty="0" smtClean="0"/>
              <a:t> Pathogens 2011</a:t>
            </a:r>
            <a:endParaRPr lang="en-US" sz="11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60734"/>
            <a:ext cx="9144000" cy="685354"/>
          </a:xfrm>
        </p:spPr>
        <p:txBody>
          <a:bodyPr>
            <a:normAutofit fontScale="90000"/>
          </a:bodyPr>
          <a:lstStyle/>
          <a:p>
            <a:pPr marL="342665" indent="-342665"/>
            <a:r>
              <a:rPr lang="en-US" sz="4600" dirty="0" smtClean="0"/>
              <a:t>MA41 Sanger + </a:t>
            </a:r>
            <a:r>
              <a:rPr lang="en-US" sz="4600" dirty="0" err="1" smtClean="0"/>
              <a:t>Vispa</a:t>
            </a:r>
            <a:r>
              <a:rPr lang="en-US" sz="4600" dirty="0" smtClean="0"/>
              <a:t> NJ Tree</a:t>
            </a:r>
          </a:p>
        </p:txBody>
      </p:sp>
      <p:sp>
        <p:nvSpPr>
          <p:cNvPr id="73730" name="AutoShape 2" descr="http://www.trex.uqam.ca/makeGraph.php?width=1186&amp;height=728"/>
          <p:cNvSpPr>
            <a:spLocks noChangeAspect="1" noChangeArrowheads="1"/>
          </p:cNvSpPr>
          <p:nvPr/>
        </p:nvSpPr>
        <p:spPr bwMode="auto">
          <a:xfrm>
            <a:off x="4550792" y="-224359"/>
            <a:ext cx="214313" cy="214313"/>
          </a:xfrm>
          <a:prstGeom prst="rect">
            <a:avLst/>
          </a:prstGeom>
          <a:noFill/>
        </p:spPr>
        <p:txBody>
          <a:bodyPr vert="horz" wrap="square" lIns="64291" tIns="32146" rIns="64291" bIns="32146" numCol="1" anchor="t" anchorCtr="0" compatLnSpc="1">
            <a:prstTxWarp prst="textNoShape">
              <a:avLst/>
            </a:prstTxWarp>
          </a:bodyPr>
          <a:lstStyle/>
          <a:p>
            <a:endParaRPr lang="en-US"/>
          </a:p>
        </p:txBody>
      </p:sp>
      <p:sp>
        <p:nvSpPr>
          <p:cNvPr id="73732" name="AutoShape 4" descr="http://www.trex.uqam.ca/makeGraph.php?width=1186&amp;height=728"/>
          <p:cNvSpPr>
            <a:spLocks noChangeAspect="1" noChangeArrowheads="1"/>
          </p:cNvSpPr>
          <p:nvPr/>
        </p:nvSpPr>
        <p:spPr bwMode="auto">
          <a:xfrm>
            <a:off x="4550792" y="-224359"/>
            <a:ext cx="214313" cy="214313"/>
          </a:xfrm>
          <a:prstGeom prst="rect">
            <a:avLst/>
          </a:prstGeom>
          <a:noFill/>
        </p:spPr>
        <p:txBody>
          <a:bodyPr vert="horz" wrap="square" lIns="64291" tIns="32146" rIns="64291" bIns="32146" numCol="1" anchor="t" anchorCtr="0" compatLnSpc="1">
            <a:prstTxWarp prst="textNoShape">
              <a:avLst/>
            </a:prstTxWarp>
          </a:bodyPr>
          <a:lstStyle/>
          <a:p>
            <a:endParaRPr lang="en-US"/>
          </a:p>
        </p:txBody>
      </p:sp>
      <p:pic>
        <p:nvPicPr>
          <p:cNvPr id="7" name="Picture 6" descr="M41VaccineSangerClones+Vispa.bmp"/>
          <p:cNvPicPr>
            <a:picLocks noChangeAspect="1"/>
          </p:cNvPicPr>
          <p:nvPr/>
        </p:nvPicPr>
        <p:blipFill>
          <a:blip r:embed="rId3" cstate="print"/>
          <a:stretch>
            <a:fillRect/>
          </a:stretch>
        </p:blipFill>
        <p:spPr>
          <a:xfrm>
            <a:off x="236881" y="1178719"/>
            <a:ext cx="8728525" cy="5357813"/>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43000"/>
            <a:ext cx="8458200" cy="5410200"/>
          </a:xfrm>
        </p:spPr>
        <p:txBody>
          <a:bodyPr>
            <a:normAutofit/>
          </a:bodyPr>
          <a:lstStyle/>
          <a:p>
            <a:r>
              <a:rPr lang="en-US" dirty="0" smtClean="0"/>
              <a:t>Background</a:t>
            </a:r>
            <a:endParaRPr lang="en-US" dirty="0" smtClean="0"/>
          </a:p>
          <a:p>
            <a:r>
              <a:rPr lang="en-US" dirty="0" err="1" smtClean="0"/>
              <a:t>Quasispecies</a:t>
            </a:r>
            <a:r>
              <a:rPr lang="en-US" dirty="0" smtClean="0"/>
              <a:t> spectrum reconstruction from shotgun NGS reads</a:t>
            </a:r>
          </a:p>
          <a:p>
            <a:r>
              <a:rPr lang="en-US" dirty="0" err="1" smtClean="0"/>
              <a:t>Quasispecies</a:t>
            </a:r>
            <a:r>
              <a:rPr lang="en-US" dirty="0" smtClean="0"/>
              <a:t> spectrum reconstruction from </a:t>
            </a:r>
            <a:r>
              <a:rPr lang="en-US" dirty="0" err="1" smtClean="0"/>
              <a:t>amplicon</a:t>
            </a:r>
            <a:r>
              <a:rPr lang="en-US" dirty="0" smtClean="0"/>
              <a:t> </a:t>
            </a:r>
            <a:r>
              <a:rPr lang="en-US" dirty="0" smtClean="0"/>
              <a:t>NGS reads</a:t>
            </a:r>
          </a:p>
          <a:p>
            <a:r>
              <a:rPr lang="en-US" dirty="0" err="1" smtClean="0"/>
              <a:t>Quasispecies</a:t>
            </a:r>
            <a:r>
              <a:rPr lang="en-US" dirty="0" smtClean="0"/>
              <a:t> spectrum reconstruction for IBV</a:t>
            </a:r>
            <a:endParaRPr lang="en-US" dirty="0" smtClean="0"/>
          </a:p>
          <a:p>
            <a:r>
              <a:rPr lang="en-US" b="1" dirty="0" smtClean="0">
                <a:solidFill>
                  <a:srgbClr val="FF0000"/>
                </a:solidFill>
              </a:rPr>
              <a:t>Ongoing and future work</a:t>
            </a:r>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0"/>
            <a:ext cx="8643938" cy="1268016"/>
          </a:xfrm>
        </p:spPr>
        <p:txBody>
          <a:bodyPr/>
          <a:lstStyle/>
          <a:p>
            <a:pPr>
              <a:defRPr/>
            </a:pPr>
            <a:r>
              <a:rPr lang="en-US" dirty="0" smtClean="0"/>
              <a:t>Ongoing and Future Work </a:t>
            </a:r>
            <a:endParaRPr lang="en-US" dirty="0"/>
          </a:p>
        </p:txBody>
      </p:sp>
      <p:sp>
        <p:nvSpPr>
          <p:cNvPr id="30723" name="Content Placeholder 2"/>
          <p:cNvSpPr>
            <a:spLocks noGrp="1"/>
          </p:cNvSpPr>
          <p:nvPr>
            <p:ph idx="1"/>
          </p:nvPr>
        </p:nvSpPr>
        <p:spPr>
          <a:xfrm>
            <a:off x="228600" y="1447801"/>
            <a:ext cx="8726488" cy="4648200"/>
          </a:xfrm>
        </p:spPr>
        <p:txBody>
          <a:bodyPr>
            <a:normAutofit fontScale="85000" lnSpcReduction="10000"/>
          </a:bodyPr>
          <a:lstStyle/>
          <a:p>
            <a:pPr>
              <a:lnSpc>
                <a:spcPct val="124000"/>
              </a:lnSpc>
              <a:spcBef>
                <a:spcPts val="600"/>
              </a:spcBef>
              <a:spcAft>
                <a:spcPts val="600"/>
              </a:spcAft>
            </a:pPr>
            <a:r>
              <a:rPr lang="en-US" dirty="0" smtClean="0"/>
              <a:t>Correction for coverage bias</a:t>
            </a:r>
          </a:p>
          <a:p>
            <a:pPr>
              <a:lnSpc>
                <a:spcPct val="124000"/>
              </a:lnSpc>
              <a:spcBef>
                <a:spcPts val="600"/>
              </a:spcBef>
              <a:spcAft>
                <a:spcPts val="600"/>
              </a:spcAft>
            </a:pPr>
            <a:r>
              <a:rPr lang="en-US" dirty="0" smtClean="0"/>
              <a:t>Comparison of shotgun and </a:t>
            </a:r>
            <a:r>
              <a:rPr lang="en-US" dirty="0" err="1" smtClean="0"/>
              <a:t>amplicon</a:t>
            </a:r>
            <a:r>
              <a:rPr lang="en-US" dirty="0" smtClean="0"/>
              <a:t> based reconstruction methods on real data</a:t>
            </a:r>
          </a:p>
          <a:p>
            <a:pPr>
              <a:lnSpc>
                <a:spcPct val="124000"/>
              </a:lnSpc>
              <a:spcBef>
                <a:spcPts val="600"/>
              </a:spcBef>
              <a:spcAft>
                <a:spcPts val="600"/>
              </a:spcAft>
            </a:pPr>
            <a:r>
              <a:rPr lang="en-US" dirty="0" err="1" smtClean="0"/>
              <a:t>Quasispecies</a:t>
            </a:r>
            <a:r>
              <a:rPr lang="en-US" dirty="0" smtClean="0"/>
              <a:t> reconstruction from Ion Torrent reads</a:t>
            </a:r>
          </a:p>
          <a:p>
            <a:pPr>
              <a:lnSpc>
                <a:spcPct val="124000"/>
              </a:lnSpc>
              <a:spcBef>
                <a:spcPts val="600"/>
              </a:spcBef>
              <a:spcAft>
                <a:spcPts val="600"/>
              </a:spcAft>
            </a:pPr>
            <a:r>
              <a:rPr lang="en-US" dirty="0" smtClean="0"/>
              <a:t>Combining long and short read technologies</a:t>
            </a:r>
          </a:p>
          <a:p>
            <a:pPr>
              <a:lnSpc>
                <a:spcPct val="124000"/>
              </a:lnSpc>
              <a:spcBef>
                <a:spcPts val="600"/>
              </a:spcBef>
              <a:spcAft>
                <a:spcPts val="600"/>
              </a:spcAft>
            </a:pPr>
            <a:r>
              <a:rPr lang="en-US" dirty="0" smtClean="0"/>
              <a:t>Study of </a:t>
            </a:r>
            <a:r>
              <a:rPr lang="en-US" dirty="0" err="1" smtClean="0"/>
              <a:t>quasispecies</a:t>
            </a:r>
            <a:r>
              <a:rPr lang="en-US" dirty="0" smtClean="0"/>
              <a:t> persistence and evolution in layer flocks following administration of modified live IBV vaccine</a:t>
            </a:r>
          </a:p>
          <a:p>
            <a:pPr>
              <a:lnSpc>
                <a:spcPct val="124000"/>
              </a:lnSpc>
              <a:spcBef>
                <a:spcPts val="600"/>
              </a:spcBef>
              <a:spcAft>
                <a:spcPts val="600"/>
              </a:spcAft>
            </a:pPr>
            <a:r>
              <a:rPr lang="en-US" dirty="0" smtClean="0"/>
              <a:t>Optimization of vaccination strategies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2" cstate="print"/>
          <a:srcRect r="22879"/>
          <a:stretch>
            <a:fillRect/>
          </a:stretch>
        </p:blipFill>
        <p:spPr bwMode="auto">
          <a:xfrm>
            <a:off x="1022449" y="2044898"/>
            <a:ext cx="5478363" cy="4063008"/>
          </a:xfrm>
          <a:prstGeom prst="rect">
            <a:avLst/>
          </a:prstGeom>
          <a:noFill/>
          <a:ln w="9525">
            <a:noFill/>
            <a:round/>
            <a:headEnd/>
            <a:tailEnd/>
          </a:ln>
        </p:spPr>
      </p:pic>
      <p:sp>
        <p:nvSpPr>
          <p:cNvPr id="26627" name="Rectangle 2"/>
          <p:cNvSpPr>
            <a:spLocks noGrp="1" noChangeArrowheads="1"/>
          </p:cNvSpPr>
          <p:nvPr>
            <p:ph type="title"/>
          </p:nvPr>
        </p:nvSpPr>
        <p:spPr>
          <a:xfrm>
            <a:off x="250031" y="0"/>
            <a:ext cx="8643938" cy="1848445"/>
          </a:xfrm>
        </p:spPr>
        <p:txBody>
          <a:bodyPr rIns="0"/>
          <a:lstStyle/>
          <a:p>
            <a:r>
              <a:rPr lang="en-US" sz="4600" dirty="0" smtClean="0">
                <a:latin typeface="Gill Sans" pitchFamily="-112" charset="0"/>
              </a:rPr>
              <a:t>Longitudinal Sampling</a:t>
            </a:r>
          </a:p>
        </p:txBody>
      </p:sp>
      <p:sp>
        <p:nvSpPr>
          <p:cNvPr id="4" name="Rounded Rectangle 3"/>
          <p:cNvSpPr/>
          <p:nvPr/>
        </p:nvSpPr>
        <p:spPr bwMode="auto">
          <a:xfrm>
            <a:off x="6554391" y="4339828"/>
            <a:ext cx="1768078" cy="1285875"/>
          </a:xfrm>
          <a:prstGeom prst="roundRect">
            <a:avLst/>
          </a:prstGeom>
          <a:solidFill>
            <a:schemeClr val="accent6">
              <a:lumMod val="40000"/>
              <a:lumOff val="6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r>
              <a:rPr lang="en-US" sz="2200" dirty="0" err="1" smtClean="0">
                <a:solidFill>
                  <a:schemeClr val="tx2"/>
                </a:solidFill>
                <a:cs typeface="ヒラギノ角ゴ ProN W3" pitchFamily="-112" charset="-128"/>
              </a:rPr>
              <a:t>Amplicon</a:t>
            </a:r>
            <a:r>
              <a:rPr lang="en-US" sz="2200" dirty="0" smtClean="0">
                <a:solidFill>
                  <a:schemeClr val="tx2"/>
                </a:solidFill>
                <a:cs typeface="ヒラギノ角ゴ ProN W3" pitchFamily="-112" charset="-128"/>
              </a:rPr>
              <a:t> / shotgun sequencing</a:t>
            </a:r>
            <a:endParaRPr lang="en-US" sz="3000" dirty="0">
              <a:solidFill>
                <a:schemeClr val="tx2"/>
              </a:solidFill>
              <a:latin typeface="Gill Sans Light" pitchFamily="-112" charset="0"/>
              <a:ea typeface="ヒラギノ角ゴ ProN W3" pitchFamily="-112" charset="-128"/>
              <a:cs typeface="ヒラギノ角ゴ ProN W3" pitchFamily="-112" charset="-128"/>
              <a:sym typeface="Gill Sans Light" pitchFamily="-112"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p:cNvSpPr>
          <p:nvPr/>
        </p:nvSpPr>
        <p:spPr bwMode="auto">
          <a:xfrm>
            <a:off x="1641167" y="161226"/>
            <a:ext cx="5673028" cy="784830"/>
          </a:xfrm>
          <a:prstGeom prst="rect">
            <a:avLst/>
          </a:prstGeom>
          <a:noFill/>
          <a:ln w="12700">
            <a:noFill/>
            <a:miter lim="800000"/>
            <a:headEnd/>
            <a:tailEnd/>
          </a:ln>
        </p:spPr>
        <p:txBody>
          <a:bodyPr wrap="none" lIns="0" tIns="0" rIns="0" bIns="0" anchor="ctr">
            <a:spAutoFit/>
          </a:bodyPr>
          <a:lstStyle/>
          <a:p>
            <a:r>
              <a:rPr lang="en-US" sz="5100" dirty="0">
                <a:solidFill>
                  <a:srgbClr val="1A1A1A"/>
                </a:solidFill>
              </a:rPr>
              <a:t>Acknowledgements</a:t>
            </a:r>
          </a:p>
        </p:txBody>
      </p:sp>
      <p:sp>
        <p:nvSpPr>
          <p:cNvPr id="44035" name="Rectangle 2"/>
          <p:cNvSpPr>
            <a:spLocks/>
          </p:cNvSpPr>
          <p:nvPr/>
        </p:nvSpPr>
        <p:spPr bwMode="auto">
          <a:xfrm>
            <a:off x="357188" y="2178844"/>
            <a:ext cx="4000500" cy="1571625"/>
          </a:xfrm>
          <a:prstGeom prst="rect">
            <a:avLst/>
          </a:prstGeom>
          <a:noFill/>
          <a:ln w="12700">
            <a:noFill/>
            <a:miter lim="800000"/>
            <a:headEnd/>
            <a:tailEnd/>
          </a:ln>
        </p:spPr>
        <p:txBody>
          <a:bodyPr lIns="0" tIns="0" rIns="0" bIns="0" anchor="ctr"/>
          <a:lstStyle/>
          <a:p>
            <a:r>
              <a:rPr lang="en-US" sz="1700" b="1" dirty="0">
                <a:solidFill>
                  <a:srgbClr val="003366"/>
                </a:solidFill>
                <a:latin typeface="Gill Sans" pitchFamily="-112" charset="0"/>
                <a:sym typeface="Gill Sans" pitchFamily="-112" charset="0"/>
              </a:rPr>
              <a:t>University of </a:t>
            </a:r>
            <a:r>
              <a:rPr lang="en-US" sz="1700" b="1" dirty="0" smtClean="0">
                <a:solidFill>
                  <a:srgbClr val="003366"/>
                </a:solidFill>
                <a:latin typeface="Gill Sans" pitchFamily="-112" charset="0"/>
                <a:sym typeface="Gill Sans" pitchFamily="-112" charset="0"/>
              </a:rPr>
              <a:t>Connecticut</a:t>
            </a:r>
            <a:endParaRPr lang="en-US" sz="1700" b="1" dirty="0">
              <a:solidFill>
                <a:srgbClr val="003366"/>
              </a:solidFill>
              <a:latin typeface="Gill Sans" pitchFamily="-112" charset="0"/>
              <a:sym typeface="Gill Sans" pitchFamily="-112" charset="0"/>
            </a:endParaRPr>
          </a:p>
          <a:p>
            <a:r>
              <a:rPr lang="en-US" sz="1700" b="1" dirty="0">
                <a:latin typeface="Gill Sans" pitchFamily="-112" charset="0"/>
                <a:sym typeface="Gill Sans" pitchFamily="-112" charset="0"/>
              </a:rPr>
              <a:t>  </a:t>
            </a:r>
            <a:r>
              <a:rPr lang="en-US" sz="1700" b="1" dirty="0" smtClean="0">
                <a:latin typeface="Gill Sans" pitchFamily="-112" charset="0"/>
                <a:sym typeface="Gill Sans" pitchFamily="-112" charset="0"/>
              </a:rPr>
              <a:t>Rachel O’Neill, </a:t>
            </a:r>
            <a:r>
              <a:rPr lang="en-US" sz="1700" b="1" dirty="0">
                <a:latin typeface="Gill Sans" pitchFamily="-112" charset="0"/>
                <a:sym typeface="Gill Sans" pitchFamily="-112" charset="0"/>
              </a:rPr>
              <a:t>PhD.</a:t>
            </a:r>
          </a:p>
          <a:p>
            <a:r>
              <a:rPr lang="en-US" sz="1700" b="1" dirty="0" err="1">
                <a:latin typeface="Gill Sans" pitchFamily="-112" charset="0"/>
                <a:sym typeface="Gill Sans" pitchFamily="-112" charset="0"/>
              </a:rPr>
              <a:t>Mazhar</a:t>
            </a:r>
            <a:r>
              <a:rPr lang="en-US" sz="1700" b="1" dirty="0">
                <a:latin typeface="Gill Sans" pitchFamily="-112" charset="0"/>
                <a:sym typeface="Gill Sans" pitchFamily="-112" charset="0"/>
              </a:rPr>
              <a:t> Kahn, Ph.D</a:t>
            </a:r>
            <a:r>
              <a:rPr lang="en-US" sz="1700" b="1" dirty="0" smtClean="0">
                <a:latin typeface="Gill Sans" pitchFamily="-112" charset="0"/>
                <a:sym typeface="Gill Sans" pitchFamily="-112" charset="0"/>
              </a:rPr>
              <a:t>.</a:t>
            </a:r>
          </a:p>
          <a:p>
            <a:r>
              <a:rPr lang="en-US" sz="1700" b="1" dirty="0" err="1" smtClean="0">
                <a:latin typeface="Gill Sans" pitchFamily="-112" charset="0"/>
                <a:sym typeface="Gill Sans" pitchFamily="-112" charset="0"/>
              </a:rPr>
              <a:t>Hongjun</a:t>
            </a:r>
            <a:r>
              <a:rPr lang="en-US" sz="1700" b="1" dirty="0" smtClean="0">
                <a:latin typeface="Gill Sans" pitchFamily="-112" charset="0"/>
                <a:sym typeface="Gill Sans" pitchFamily="-112" charset="0"/>
              </a:rPr>
              <a:t> Wang, Ph.D.</a:t>
            </a:r>
            <a:endParaRPr lang="en-US" sz="1700" b="1" dirty="0">
              <a:latin typeface="Gill Sans" pitchFamily="-112" charset="0"/>
              <a:sym typeface="Gill Sans" pitchFamily="-112" charset="0"/>
            </a:endParaRPr>
          </a:p>
          <a:p>
            <a:r>
              <a:rPr lang="en-US" sz="1700" b="1" dirty="0">
                <a:latin typeface="Gill Sans" pitchFamily="-112" charset="0"/>
                <a:sym typeface="Gill Sans" pitchFamily="-112" charset="0"/>
              </a:rPr>
              <a:t> Craig </a:t>
            </a:r>
            <a:r>
              <a:rPr lang="en-US" sz="1700" b="1" dirty="0" err="1" smtClean="0">
                <a:latin typeface="Gill Sans" pitchFamily="-112" charset="0"/>
                <a:sym typeface="Gill Sans" pitchFamily="-112" charset="0"/>
              </a:rPr>
              <a:t>Obergfell</a:t>
            </a:r>
            <a:endParaRPr lang="en-US" sz="1700" b="1" dirty="0" smtClean="0">
              <a:latin typeface="Gill Sans" pitchFamily="-112" charset="0"/>
              <a:sym typeface="Gill Sans" pitchFamily="-112" charset="0"/>
            </a:endParaRPr>
          </a:p>
          <a:p>
            <a:r>
              <a:rPr lang="en-US" sz="1700" b="1" dirty="0" smtClean="0">
                <a:latin typeface="Gill Sans" pitchFamily="-112" charset="0"/>
                <a:sym typeface="Gill Sans" pitchFamily="-112" charset="0"/>
              </a:rPr>
              <a:t>Andrew Bligh </a:t>
            </a:r>
            <a:endParaRPr lang="en-US" sz="1700" b="1" dirty="0">
              <a:latin typeface="Gill Sans" pitchFamily="-112" charset="0"/>
              <a:sym typeface="Gill Sans" pitchFamily="-112" charset="0"/>
            </a:endParaRPr>
          </a:p>
          <a:p>
            <a:r>
              <a:rPr lang="en-US" sz="1700" b="1" dirty="0">
                <a:latin typeface="Gill Sans" pitchFamily="-112" charset="0"/>
                <a:sym typeface="Gill Sans" pitchFamily="-112" charset="0"/>
              </a:rPr>
              <a:t>  </a:t>
            </a:r>
          </a:p>
        </p:txBody>
      </p:sp>
      <p:sp>
        <p:nvSpPr>
          <p:cNvPr id="44036" name="Rectangle 3"/>
          <p:cNvSpPr>
            <a:spLocks/>
          </p:cNvSpPr>
          <p:nvPr/>
        </p:nvSpPr>
        <p:spPr bwMode="auto">
          <a:xfrm>
            <a:off x="5899405" y="2044750"/>
            <a:ext cx="2537553" cy="1308050"/>
          </a:xfrm>
          <a:prstGeom prst="rect">
            <a:avLst/>
          </a:prstGeom>
          <a:noFill/>
          <a:ln w="12700">
            <a:noFill/>
            <a:miter lim="800000"/>
            <a:headEnd/>
            <a:tailEnd/>
          </a:ln>
        </p:spPr>
        <p:txBody>
          <a:bodyPr wrap="none" lIns="0" tIns="0" rIns="0" bIns="0" anchor="ctr">
            <a:spAutoFit/>
          </a:bodyPr>
          <a:lstStyle/>
          <a:p>
            <a:r>
              <a:rPr lang="en-US" sz="1700" b="1" dirty="0">
                <a:solidFill>
                  <a:srgbClr val="003366"/>
                </a:solidFill>
                <a:latin typeface="Gill Sans" pitchFamily="-112" charset="0"/>
                <a:sym typeface="Gill Sans" pitchFamily="-112" charset="0"/>
              </a:rPr>
              <a:t>Georgia State University</a:t>
            </a:r>
          </a:p>
          <a:p>
            <a:r>
              <a:rPr lang="en-US" sz="1700" b="1" dirty="0">
                <a:latin typeface="Gill Sans" pitchFamily="-112" charset="0"/>
                <a:sym typeface="Gill Sans" pitchFamily="-112" charset="0"/>
              </a:rPr>
              <a:t>Alex </a:t>
            </a:r>
            <a:r>
              <a:rPr lang="en-US" sz="1700" b="1" dirty="0" err="1">
                <a:latin typeface="Gill Sans" pitchFamily="-112" charset="0"/>
                <a:sym typeface="Gill Sans" pitchFamily="-112" charset="0"/>
              </a:rPr>
              <a:t>Zelikovsky</a:t>
            </a:r>
            <a:r>
              <a:rPr lang="en-US" sz="1700" b="1" dirty="0">
                <a:latin typeface="Gill Sans" pitchFamily="-112" charset="0"/>
                <a:sym typeface="Gill Sans" pitchFamily="-112" charset="0"/>
              </a:rPr>
              <a:t>, Ph.D</a:t>
            </a:r>
            <a:r>
              <a:rPr lang="en-US" sz="1700" b="1" dirty="0" smtClean="0">
                <a:latin typeface="Gill Sans" pitchFamily="-112" charset="0"/>
                <a:sym typeface="Gill Sans" pitchFamily="-112" charset="0"/>
              </a:rPr>
              <a:t>.</a:t>
            </a:r>
          </a:p>
          <a:p>
            <a:r>
              <a:rPr lang="en-US" sz="1700" b="1" dirty="0" err="1" smtClean="0">
                <a:latin typeface="Gill Sans" pitchFamily="-112" charset="0"/>
                <a:sym typeface="Gill Sans" pitchFamily="-112" charset="0"/>
              </a:rPr>
              <a:t>Bassam</a:t>
            </a:r>
            <a:r>
              <a:rPr lang="en-US" sz="1700" b="1" dirty="0" smtClean="0">
                <a:latin typeface="Gill Sans" pitchFamily="-112" charset="0"/>
                <a:sym typeface="Gill Sans" pitchFamily="-112" charset="0"/>
              </a:rPr>
              <a:t> </a:t>
            </a:r>
            <a:r>
              <a:rPr lang="en-US" sz="1700" b="1" dirty="0" err="1" smtClean="0">
                <a:latin typeface="Gill Sans" pitchFamily="-112" charset="0"/>
                <a:sym typeface="Gill Sans" pitchFamily="-112" charset="0"/>
              </a:rPr>
              <a:t>Tork</a:t>
            </a:r>
            <a:endParaRPr lang="en-US" sz="1700" b="1" dirty="0" smtClean="0">
              <a:latin typeface="Gill Sans" pitchFamily="-112" charset="0"/>
              <a:sym typeface="Gill Sans" pitchFamily="-112" charset="0"/>
            </a:endParaRPr>
          </a:p>
          <a:p>
            <a:r>
              <a:rPr lang="en-US" sz="1700" b="1" dirty="0" smtClean="0">
                <a:latin typeface="Gill Sans" pitchFamily="-112" charset="0"/>
                <a:sym typeface="Gill Sans" pitchFamily="-112" charset="0"/>
              </a:rPr>
              <a:t>Nicholas Mancuso</a:t>
            </a:r>
          </a:p>
          <a:p>
            <a:r>
              <a:rPr lang="en-US" sz="1700" b="1" dirty="0" err="1" smtClean="0">
                <a:latin typeface="Gill Sans" pitchFamily="-112" charset="0"/>
                <a:sym typeface="Gill Sans" pitchFamily="-112" charset="0"/>
              </a:rPr>
              <a:t>Serghei</a:t>
            </a:r>
            <a:r>
              <a:rPr lang="en-US" sz="1700" b="1" dirty="0" smtClean="0">
                <a:latin typeface="Gill Sans" pitchFamily="-112" charset="0"/>
                <a:sym typeface="Gill Sans" pitchFamily="-112" charset="0"/>
              </a:rPr>
              <a:t> </a:t>
            </a:r>
            <a:r>
              <a:rPr lang="en-US" sz="1700" b="1" dirty="0" err="1" smtClean="0">
                <a:latin typeface="Gill Sans" pitchFamily="-112" charset="0"/>
                <a:sym typeface="Gill Sans" pitchFamily="-112" charset="0"/>
              </a:rPr>
              <a:t>Mangul</a:t>
            </a:r>
            <a:endParaRPr lang="en-US" sz="1700" b="1" dirty="0" smtClean="0">
              <a:latin typeface="Gill Sans" pitchFamily="-112" charset="0"/>
              <a:sym typeface="Gill Sans" pitchFamily="-112" charset="0"/>
            </a:endParaRPr>
          </a:p>
        </p:txBody>
      </p:sp>
      <p:pic>
        <p:nvPicPr>
          <p:cNvPr id="44037" name="Picture 4"/>
          <p:cNvPicPr>
            <a:picLocks noChangeAspect="1" noChangeArrowheads="1"/>
          </p:cNvPicPr>
          <p:nvPr/>
        </p:nvPicPr>
        <p:blipFill>
          <a:blip r:embed="rId2" cstate="print"/>
          <a:srcRect/>
          <a:stretch>
            <a:fillRect/>
          </a:stretch>
        </p:blipFill>
        <p:spPr bwMode="auto">
          <a:xfrm>
            <a:off x="2214562" y="1125141"/>
            <a:ext cx="892969" cy="803672"/>
          </a:xfrm>
          <a:prstGeom prst="rect">
            <a:avLst/>
          </a:prstGeom>
          <a:noFill/>
          <a:ln w="12700">
            <a:noFill/>
            <a:miter lim="800000"/>
            <a:headEnd/>
            <a:tailEnd/>
          </a:ln>
        </p:spPr>
      </p:pic>
      <p:pic>
        <p:nvPicPr>
          <p:cNvPr id="44038" name="Picture 5"/>
          <p:cNvPicPr>
            <a:picLocks noChangeAspect="1" noChangeArrowheads="1"/>
          </p:cNvPicPr>
          <p:nvPr/>
        </p:nvPicPr>
        <p:blipFill>
          <a:blip r:embed="rId3" cstate="print"/>
          <a:srcRect/>
          <a:stretch>
            <a:fillRect/>
          </a:stretch>
        </p:blipFill>
        <p:spPr bwMode="auto">
          <a:xfrm>
            <a:off x="1089422" y="1125141"/>
            <a:ext cx="798091" cy="803672"/>
          </a:xfrm>
          <a:prstGeom prst="rect">
            <a:avLst/>
          </a:prstGeom>
          <a:noFill/>
          <a:ln w="12700">
            <a:noFill/>
            <a:miter lim="800000"/>
            <a:headEnd/>
            <a:tailEnd/>
          </a:ln>
        </p:spPr>
      </p:pic>
      <p:sp>
        <p:nvSpPr>
          <p:cNvPr id="7" name="Rectangle 3"/>
          <p:cNvSpPr>
            <a:spLocks/>
          </p:cNvSpPr>
          <p:nvPr/>
        </p:nvSpPr>
        <p:spPr bwMode="auto">
          <a:xfrm>
            <a:off x="5952610" y="4625370"/>
            <a:ext cx="2494209" cy="784830"/>
          </a:xfrm>
          <a:prstGeom prst="rect">
            <a:avLst/>
          </a:prstGeom>
          <a:noFill/>
          <a:ln w="12700">
            <a:noFill/>
            <a:miter lim="800000"/>
            <a:headEnd/>
            <a:tailEnd/>
          </a:ln>
        </p:spPr>
        <p:txBody>
          <a:bodyPr wrap="none" lIns="0" tIns="0" rIns="0" bIns="0" anchor="ctr">
            <a:spAutoFit/>
          </a:bodyPr>
          <a:lstStyle/>
          <a:p>
            <a:r>
              <a:rPr lang="en-US" sz="1700" b="1" dirty="0" smtClean="0">
                <a:solidFill>
                  <a:srgbClr val="003366"/>
                </a:solidFill>
                <a:latin typeface="Gill Sans" pitchFamily="-112" charset="0"/>
                <a:sym typeface="Gill Sans" pitchFamily="-112" charset="0"/>
              </a:rPr>
              <a:t>University of Maryland</a:t>
            </a:r>
            <a:endParaRPr lang="en-US" sz="1700" b="1" dirty="0">
              <a:solidFill>
                <a:srgbClr val="003366"/>
              </a:solidFill>
              <a:latin typeface="Gill Sans" pitchFamily="-112" charset="0"/>
              <a:sym typeface="Gill Sans" pitchFamily="-112" charset="0"/>
            </a:endParaRPr>
          </a:p>
          <a:p>
            <a:r>
              <a:rPr lang="en-US" sz="1700" b="1" dirty="0" smtClean="0">
                <a:latin typeface="Gill Sans" pitchFamily="-112" charset="0"/>
                <a:sym typeface="Gill Sans" pitchFamily="-112" charset="0"/>
              </a:rPr>
              <a:t>Irina </a:t>
            </a:r>
            <a:r>
              <a:rPr lang="en-US" sz="1700" b="1" dirty="0" err="1" smtClean="0">
                <a:latin typeface="Gill Sans" pitchFamily="-112" charset="0"/>
                <a:sym typeface="Gill Sans" pitchFamily="-112" charset="0"/>
              </a:rPr>
              <a:t>Astrovskaya</a:t>
            </a:r>
            <a:r>
              <a:rPr lang="en-US" sz="1700" b="1" dirty="0" smtClean="0">
                <a:latin typeface="Gill Sans" pitchFamily="-112" charset="0"/>
                <a:sym typeface="Gill Sans" pitchFamily="-112" charset="0"/>
              </a:rPr>
              <a:t>, </a:t>
            </a:r>
            <a:r>
              <a:rPr lang="en-US" sz="1700" b="1" dirty="0">
                <a:latin typeface="Gill Sans" pitchFamily="-112" charset="0"/>
                <a:sym typeface="Gill Sans" pitchFamily="-112" charset="0"/>
              </a:rPr>
              <a:t>Ph.D</a:t>
            </a:r>
            <a:r>
              <a:rPr lang="en-US" sz="1700" b="1" dirty="0" smtClean="0">
                <a:latin typeface="Gill Sans" pitchFamily="-112" charset="0"/>
                <a:sym typeface="Gill Sans" pitchFamily="-112" charset="0"/>
              </a:rPr>
              <a:t>.</a:t>
            </a:r>
          </a:p>
          <a:p>
            <a:endParaRPr lang="en-US" sz="1700" b="1" dirty="0">
              <a:latin typeface="Gill Sans" pitchFamily="-112" charset="0"/>
              <a:sym typeface="Gill Sans" pitchFamily="-112" charset="0"/>
            </a:endParaRPr>
          </a:p>
        </p:txBody>
      </p:sp>
      <p:pic>
        <p:nvPicPr>
          <p:cNvPr id="9" name="Picture 55" descr="gsu1"/>
          <p:cNvPicPr>
            <a:picLocks noChangeAspect="1" noChangeArrowheads="1"/>
          </p:cNvPicPr>
          <p:nvPr/>
        </p:nvPicPr>
        <p:blipFill>
          <a:blip r:embed="rId4" cstate="print"/>
          <a:srcRect/>
          <a:stretch>
            <a:fillRect/>
          </a:stretch>
        </p:blipFill>
        <p:spPr bwMode="auto">
          <a:xfrm>
            <a:off x="6232922" y="1295400"/>
            <a:ext cx="1920099" cy="642938"/>
          </a:xfrm>
          <a:prstGeom prst="rect">
            <a:avLst/>
          </a:prstGeom>
          <a:noFill/>
        </p:spPr>
      </p:pic>
      <p:pic>
        <p:nvPicPr>
          <p:cNvPr id="44040" name="Picture 8"/>
          <p:cNvPicPr>
            <a:picLocks noChangeAspect="1"/>
          </p:cNvPicPr>
          <p:nvPr/>
        </p:nvPicPr>
        <p:blipFill>
          <a:blip r:embed="rId5" cstate="print"/>
          <a:srcRect/>
          <a:stretch>
            <a:fillRect/>
          </a:stretch>
        </p:blipFill>
        <p:spPr bwMode="auto">
          <a:xfrm>
            <a:off x="6822281" y="3878161"/>
            <a:ext cx="696516" cy="696516"/>
          </a:xfrm>
          <a:prstGeom prst="rect">
            <a:avLst/>
          </a:prstGeom>
          <a:noFill/>
          <a:ln w="12700">
            <a:noFill/>
            <a:miter lim="800000"/>
            <a:headEnd/>
            <a:tailEnd/>
          </a:ln>
        </p:spPr>
      </p:pic>
      <p:pic>
        <p:nvPicPr>
          <p:cNvPr id="44041" name="Picture 9"/>
          <p:cNvPicPr>
            <a:picLocks noChangeAspect="1"/>
          </p:cNvPicPr>
          <p:nvPr/>
        </p:nvPicPr>
        <p:blipFill>
          <a:blip r:embed="rId6" cstate="print"/>
          <a:srcRect r="50131"/>
          <a:stretch>
            <a:fillRect/>
          </a:stretch>
        </p:blipFill>
        <p:spPr bwMode="auto">
          <a:xfrm>
            <a:off x="101474" y="5677198"/>
            <a:ext cx="4927726" cy="799802"/>
          </a:xfrm>
          <a:prstGeom prst="rect">
            <a:avLst/>
          </a:prstGeom>
          <a:noFill/>
          <a:ln w="12700">
            <a:noFill/>
            <a:miter lim="800000"/>
            <a:headEnd/>
            <a:tailEnd/>
          </a:ln>
        </p:spPr>
      </p:pic>
      <p:pic>
        <p:nvPicPr>
          <p:cNvPr id="44042" name="Picture 10"/>
          <p:cNvPicPr>
            <a:picLocks noChangeAspect="1"/>
          </p:cNvPicPr>
          <p:nvPr/>
        </p:nvPicPr>
        <p:blipFill>
          <a:blip r:embed="rId7" cstate="print"/>
          <a:srcRect/>
          <a:stretch>
            <a:fillRect/>
          </a:stretch>
        </p:blipFill>
        <p:spPr bwMode="auto">
          <a:xfrm>
            <a:off x="5365254" y="5434757"/>
            <a:ext cx="1111746" cy="1118443"/>
          </a:xfrm>
          <a:prstGeom prst="rect">
            <a:avLst/>
          </a:prstGeom>
          <a:noFill/>
          <a:ln w="12700">
            <a:noFill/>
            <a:miter lim="800000"/>
            <a:headEnd/>
            <a:tailEnd/>
          </a:ln>
        </p:spPr>
      </p:pic>
      <p:pic>
        <p:nvPicPr>
          <p:cNvPr id="12" name="Picture 2" descr="Life Technologies">
            <a:hlinkClick r:id="rId8"/>
          </p:cNvPr>
          <p:cNvPicPr>
            <a:picLocks noChangeAspect="1" noChangeArrowheads="1"/>
          </p:cNvPicPr>
          <p:nvPr/>
        </p:nvPicPr>
        <p:blipFill>
          <a:blip r:embed="rId9" cstate="print"/>
          <a:srcRect/>
          <a:stretch>
            <a:fillRect/>
          </a:stretch>
        </p:blipFill>
        <p:spPr bwMode="auto">
          <a:xfrm>
            <a:off x="7086600" y="5463540"/>
            <a:ext cx="1447800" cy="1013460"/>
          </a:xfrm>
          <a:prstGeom prst="rect">
            <a:avLst/>
          </a:prstGeom>
          <a:noFill/>
        </p:spPr>
      </p:pic>
      <p:pic>
        <p:nvPicPr>
          <p:cNvPr id="763906" name="Picture 2"/>
          <p:cNvPicPr>
            <a:picLocks noChangeAspect="1" noChangeArrowheads="1"/>
          </p:cNvPicPr>
          <p:nvPr/>
        </p:nvPicPr>
        <p:blipFill>
          <a:blip r:embed="rId10" cstate="print"/>
          <a:srcRect/>
          <a:stretch>
            <a:fillRect/>
          </a:stretch>
        </p:blipFill>
        <p:spPr bwMode="auto">
          <a:xfrm>
            <a:off x="1676400" y="3810000"/>
            <a:ext cx="1143000" cy="661358"/>
          </a:xfrm>
          <a:prstGeom prst="rect">
            <a:avLst/>
          </a:prstGeom>
          <a:noFill/>
          <a:ln w="9525">
            <a:noFill/>
            <a:miter lim="800000"/>
            <a:headEnd/>
            <a:tailEnd/>
          </a:ln>
        </p:spPr>
      </p:pic>
      <p:sp>
        <p:nvSpPr>
          <p:cNvPr id="14" name="Rectangle 3"/>
          <p:cNvSpPr>
            <a:spLocks/>
          </p:cNvSpPr>
          <p:nvPr/>
        </p:nvSpPr>
        <p:spPr bwMode="auto">
          <a:xfrm>
            <a:off x="990600" y="4495800"/>
            <a:ext cx="2947922" cy="1046440"/>
          </a:xfrm>
          <a:prstGeom prst="rect">
            <a:avLst/>
          </a:prstGeom>
          <a:noFill/>
          <a:ln w="12700">
            <a:noFill/>
            <a:miter lim="800000"/>
            <a:headEnd/>
            <a:tailEnd/>
          </a:ln>
        </p:spPr>
        <p:txBody>
          <a:bodyPr wrap="none" lIns="0" tIns="0" rIns="0" bIns="0" anchor="ctr">
            <a:spAutoFit/>
          </a:bodyPr>
          <a:lstStyle/>
          <a:p>
            <a:r>
              <a:rPr lang="en-US" sz="1700" b="1" dirty="0" smtClean="0">
                <a:solidFill>
                  <a:srgbClr val="003366"/>
                </a:solidFill>
                <a:latin typeface="Gill Sans" pitchFamily="-112" charset="0"/>
                <a:sym typeface="Gill Sans" pitchFamily="-112" charset="0"/>
              </a:rPr>
              <a:t>Centers for Disease Control </a:t>
            </a:r>
          </a:p>
          <a:p>
            <a:r>
              <a:rPr lang="en-US" sz="1700" b="1" dirty="0" smtClean="0">
                <a:solidFill>
                  <a:srgbClr val="003366"/>
                </a:solidFill>
                <a:latin typeface="Gill Sans" pitchFamily="-112" charset="0"/>
                <a:sym typeface="Gill Sans" pitchFamily="-112" charset="0"/>
              </a:rPr>
              <a:t>and Prevention</a:t>
            </a:r>
            <a:endParaRPr lang="en-US" sz="1700" b="1" dirty="0">
              <a:solidFill>
                <a:srgbClr val="003366"/>
              </a:solidFill>
              <a:latin typeface="Gill Sans" pitchFamily="-112" charset="0"/>
              <a:sym typeface="Gill Sans" pitchFamily="-112" charset="0"/>
            </a:endParaRPr>
          </a:p>
          <a:p>
            <a:r>
              <a:rPr lang="en-US" sz="1700" b="1" dirty="0" err="1" smtClean="0">
                <a:latin typeface="Gill Sans" pitchFamily="-112" charset="0"/>
                <a:sym typeface="Gill Sans" pitchFamily="-112" charset="0"/>
              </a:rPr>
              <a:t>Pavel</a:t>
            </a:r>
            <a:r>
              <a:rPr lang="en-US" sz="1700" b="1" dirty="0" smtClean="0">
                <a:latin typeface="Gill Sans" pitchFamily="-112" charset="0"/>
                <a:sym typeface="Gill Sans" pitchFamily="-112" charset="0"/>
              </a:rPr>
              <a:t> </a:t>
            </a:r>
            <a:r>
              <a:rPr lang="en-US" sz="1700" b="1" dirty="0" err="1" smtClean="0">
                <a:latin typeface="Gill Sans" pitchFamily="-112" charset="0"/>
                <a:sym typeface="Gill Sans" pitchFamily="-112" charset="0"/>
              </a:rPr>
              <a:t>Skums</a:t>
            </a:r>
            <a:r>
              <a:rPr lang="en-US" sz="1700" b="1" dirty="0" smtClean="0">
                <a:latin typeface="Gill Sans" pitchFamily="-112" charset="0"/>
                <a:sym typeface="Gill Sans" pitchFamily="-112" charset="0"/>
              </a:rPr>
              <a:t>, </a:t>
            </a:r>
            <a:r>
              <a:rPr lang="en-US" sz="1700" b="1" dirty="0">
                <a:latin typeface="Gill Sans" pitchFamily="-112" charset="0"/>
                <a:sym typeface="Gill Sans" pitchFamily="-112" charset="0"/>
              </a:rPr>
              <a:t>Ph.D</a:t>
            </a:r>
            <a:r>
              <a:rPr lang="en-US" sz="1700" b="1" dirty="0" smtClean="0">
                <a:latin typeface="Gill Sans" pitchFamily="-112" charset="0"/>
                <a:sym typeface="Gill Sans" pitchFamily="-112" charset="0"/>
              </a:rPr>
              <a:t>.</a:t>
            </a:r>
          </a:p>
          <a:p>
            <a:endParaRPr lang="en-US" sz="1700" b="1" dirty="0">
              <a:latin typeface="Gill Sans" pitchFamily="-112" charset="0"/>
              <a:sym typeface="Gill Sans" pitchFamily="-112"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924800" cy="655638"/>
          </a:xfrm>
        </p:spPr>
        <p:txBody>
          <a:bodyPr>
            <a:noAutofit/>
          </a:bodyPr>
          <a:lstStyle/>
          <a:p>
            <a:pPr>
              <a:defRPr/>
            </a:pPr>
            <a:r>
              <a:rPr lang="en-US" dirty="0" smtClean="0"/>
              <a:t>454 </a:t>
            </a:r>
            <a:r>
              <a:rPr lang="en-US" dirty="0" err="1" smtClean="0"/>
              <a:t>Pyrosequencing</a:t>
            </a:r>
            <a:r>
              <a:rPr lang="en-US" dirty="0" smtClean="0"/>
              <a:t> Workflow</a:t>
            </a:r>
            <a:endParaRPr lang="en-US" dirty="0"/>
          </a:p>
        </p:txBody>
      </p:sp>
      <p:pic>
        <p:nvPicPr>
          <p:cNvPr id="30721" name="Picture 1"/>
          <p:cNvPicPr>
            <a:picLocks noChangeAspect="1" noChangeArrowheads="1"/>
          </p:cNvPicPr>
          <p:nvPr/>
        </p:nvPicPr>
        <p:blipFill>
          <a:blip r:embed="rId3" cstate="print"/>
          <a:srcRect/>
          <a:stretch>
            <a:fillRect/>
          </a:stretch>
        </p:blipFill>
        <p:spPr bwMode="auto">
          <a:xfrm>
            <a:off x="0" y="1295400"/>
            <a:ext cx="9144000" cy="5429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5"/>
          <p:cNvPicPr>
            <a:picLocks noChangeAspect="1" noChangeArrowheads="1"/>
          </p:cNvPicPr>
          <p:nvPr/>
        </p:nvPicPr>
        <p:blipFill>
          <a:blip r:embed="rId3" cstate="print"/>
          <a:srcRect/>
          <a:stretch>
            <a:fillRect/>
          </a:stretch>
        </p:blipFill>
        <p:spPr bwMode="auto">
          <a:xfrm>
            <a:off x="2335296" y="1447800"/>
            <a:ext cx="6727742" cy="5075708"/>
          </a:xfrm>
          <a:prstGeom prst="rect">
            <a:avLst/>
          </a:prstGeom>
          <a:noFill/>
          <a:ln w="9525">
            <a:noFill/>
            <a:round/>
            <a:headEnd/>
            <a:tailEnd/>
          </a:ln>
        </p:spPr>
      </p:pic>
      <p:sp>
        <p:nvSpPr>
          <p:cNvPr id="27653" name="Rectangle 4"/>
          <p:cNvSpPr>
            <a:spLocks noChangeArrowheads="1"/>
          </p:cNvSpPr>
          <p:nvPr/>
        </p:nvSpPr>
        <p:spPr bwMode="auto">
          <a:xfrm>
            <a:off x="406400" y="1181100"/>
            <a:ext cx="3251200" cy="5675313"/>
          </a:xfrm>
          <a:prstGeom prst="rect">
            <a:avLst/>
          </a:prstGeom>
          <a:noFill/>
          <a:ln w="9525">
            <a:noFill/>
            <a:round/>
            <a:headEnd/>
            <a:tailEnd/>
          </a:ln>
        </p:spPr>
        <p:txBody>
          <a:bodyPr lIns="0" tIns="0" rIns="0" bIns="0"/>
          <a:lstStyle/>
          <a:p>
            <a:pPr marL="215900" indent="-215900" algn="l">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a:latin typeface="+mn-lt"/>
            </a:endParaRP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latin typeface="+mn-lt"/>
                <a:ea typeface="ヒラギノ角ゴ ProN W3" charset="0"/>
                <a:cs typeface="ヒラギノ角ゴ ProN W3" charset="0"/>
              </a:rPr>
              <a:t>Shotgun reads</a:t>
            </a: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latin typeface="+mn-lt"/>
                <a:ea typeface="ヒラギノ角ゴ ProN W3" charset="0"/>
                <a:cs typeface="ヒラギノ角ゴ ProN W3" charset="0"/>
              </a:rPr>
              <a:t>starting positions</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latin typeface="+mn-lt"/>
                <a:ea typeface="ヒラギノ角ゴ ProN W3" charset="0"/>
                <a:cs typeface="ヒラギノ角ゴ ProN W3" charset="0"/>
              </a:rPr>
              <a:t>distributed </a:t>
            </a:r>
            <a:r>
              <a:rPr lang="en-US" sz="1800" dirty="0" smtClean="0">
                <a:latin typeface="+mn-lt"/>
                <a:ea typeface="ヒラギノ角ゴ ProN W3" charset="0"/>
                <a:cs typeface="ヒラギノ角ゴ ProN W3" charset="0"/>
              </a:rPr>
              <a:t>~uniformly</a:t>
            </a:r>
            <a:endParaRPr lang="en-US" sz="1800" dirty="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smtClean="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smtClean="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smtClean="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smtClean="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smtClean="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smtClean="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800" dirty="0">
              <a:latin typeface="+mn-lt"/>
              <a:ea typeface="ヒラギノ角ゴ ProN W3" charset="0"/>
              <a:cs typeface="ヒラギノ角ゴ ProN W3" charset="0"/>
            </a:endParaRPr>
          </a:p>
          <a:p>
            <a:pPr marL="215900" indent="-215900" algn="l">
              <a:lnSpc>
                <a:spcPct val="100000"/>
              </a:lnSpc>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err="1" smtClean="0">
                <a:latin typeface="+mn-lt"/>
                <a:ea typeface="ヒラギノ角ゴ ProN W3" charset="0"/>
                <a:cs typeface="ヒラギノ角ゴ ProN W3" charset="0"/>
              </a:rPr>
              <a:t>Amplicon</a:t>
            </a:r>
            <a:r>
              <a:rPr lang="en-US" sz="1800" dirty="0" smtClean="0">
                <a:latin typeface="+mn-lt"/>
                <a:ea typeface="ヒラギノ角ゴ ProN W3" charset="0"/>
                <a:cs typeface="ヒラギノ角ゴ ProN W3" charset="0"/>
              </a:rPr>
              <a:t> reads</a:t>
            </a:r>
            <a:endParaRPr lang="en-US" sz="1800" dirty="0">
              <a:latin typeface="+mn-lt"/>
              <a:ea typeface="ヒラギノ角ゴ ProN W3" charset="0"/>
              <a:cs typeface="ヒラギノ角ゴ ProN W3" charset="0"/>
            </a:endParaRPr>
          </a:p>
          <a:p>
            <a:pPr marL="431800" lvl="1" indent="-215900" algn="l">
              <a:lnSpc>
                <a:spcPct val="100000"/>
              </a:lnSpc>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smtClean="0">
                <a:latin typeface="+mn-lt"/>
                <a:ea typeface="ヒラギノ角ゴ ProN W3" charset="0"/>
                <a:cs typeface="ヒラギノ角ゴ ProN W3" charset="0"/>
              </a:rPr>
              <a:t> reads have </a:t>
            </a:r>
            <a:endParaRPr lang="en-US" sz="1800" dirty="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latin typeface="+mn-lt"/>
                <a:ea typeface="ヒラギノ角ゴ ProN W3" charset="0"/>
                <a:cs typeface="ヒラギノ角ゴ ProN W3" charset="0"/>
              </a:rPr>
              <a:t>predefined </a:t>
            </a:r>
            <a:r>
              <a:rPr lang="en-US" sz="1800" dirty="0" smtClean="0">
                <a:latin typeface="+mn-lt"/>
                <a:ea typeface="ヒラギノ角ゴ ProN W3" charset="0"/>
                <a:cs typeface="ヒラギノ角ゴ ProN W3" charset="0"/>
              </a:rPr>
              <a:t>start/end positions</a:t>
            </a:r>
            <a:endParaRPr lang="en-US" sz="1800" dirty="0">
              <a:latin typeface="+mn-lt"/>
              <a:ea typeface="ヒラギノ角ゴ ProN W3" charset="0"/>
              <a:cs typeface="ヒラギノ角ゴ ProN W3" charset="0"/>
            </a:endParaRP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latin typeface="+mn-lt"/>
                <a:ea typeface="ヒラギノ角ゴ ProN W3" charset="0"/>
                <a:cs typeface="ヒラギノ角ゴ ProN W3" charset="0"/>
              </a:rPr>
              <a:t>covering fixed overlapping</a:t>
            </a:r>
          </a:p>
          <a:p>
            <a:pPr marL="215900" indent="-215900" algn="l">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latin typeface="+mn-lt"/>
                <a:ea typeface="ヒラギノ角ゴ ProN W3" charset="0"/>
                <a:cs typeface="ヒラギノ角ゴ ProN W3" charset="0"/>
              </a:rPr>
              <a:t>windows</a:t>
            </a:r>
          </a:p>
        </p:txBody>
      </p:sp>
      <p:sp>
        <p:nvSpPr>
          <p:cNvPr id="8" name="Title 1"/>
          <p:cNvSpPr txBox="1">
            <a:spLocks/>
          </p:cNvSpPr>
          <p:nvPr/>
        </p:nvSpPr>
        <p:spPr>
          <a:xfrm>
            <a:off x="838200" y="152400"/>
            <a:ext cx="7924800" cy="65563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Shotgun vs.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Amplicon</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Reads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19930</TotalTime>
  <Words>2233</Words>
  <Application>Microsoft Office PowerPoint</Application>
  <PresentationFormat>On-screen Show (4:3)</PresentationFormat>
  <Paragraphs>551</Paragraphs>
  <Slides>74</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Equation</vt:lpstr>
      <vt:lpstr>Inferring Viral Quasispecies Spectra from NGS Reads</vt:lpstr>
      <vt:lpstr>Outline</vt:lpstr>
      <vt:lpstr>Slide 3</vt:lpstr>
      <vt:lpstr>Slide 4</vt:lpstr>
      <vt:lpstr>Slide 5</vt:lpstr>
      <vt:lpstr>Slide 6</vt:lpstr>
      <vt:lpstr>How Are Quasispecies Contributing to Virus Persistence and Evolution?</vt:lpstr>
      <vt:lpstr>454 Pyrosequencing Workflow</vt:lpstr>
      <vt:lpstr>Slide 9</vt:lpstr>
      <vt:lpstr>Quasispecies Spectrum  Reconstruction (QSR) Problem</vt:lpstr>
      <vt:lpstr>Prior Work</vt:lpstr>
      <vt:lpstr>Outline</vt:lpstr>
      <vt:lpstr>ViSpA: Viral Spectrum Assembler</vt:lpstr>
      <vt:lpstr>ViSpA Flow</vt:lpstr>
      <vt:lpstr>k-mer Error Correction [Skums et al.]</vt:lpstr>
      <vt:lpstr>Iterative Read Alignment </vt:lpstr>
      <vt:lpstr>454 Sequencing Errors</vt:lpstr>
      <vt:lpstr>Post-processing of Aligned Reads</vt:lpstr>
      <vt:lpstr>Read Graph: Vertices</vt:lpstr>
      <vt:lpstr>Read Graph: Edges</vt:lpstr>
      <vt:lpstr>Edge Cost</vt:lpstr>
      <vt:lpstr>Contig Assembly - Path to Sequence</vt:lpstr>
      <vt:lpstr>Frequency Estimation – EM Algorithm</vt:lpstr>
      <vt:lpstr> Experimental Validation</vt:lpstr>
      <vt:lpstr> Simulations: Error-Free Reads</vt:lpstr>
      <vt:lpstr>Results</vt:lpstr>
      <vt:lpstr>Simulations with FlowSim</vt:lpstr>
      <vt:lpstr>Bootstraping Tests</vt:lpstr>
      <vt:lpstr>454 Reads of HIV Qsps</vt:lpstr>
      <vt:lpstr>Outline</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Outline</vt:lpstr>
      <vt:lpstr>Infectious Bronchitis Virus (IBV)</vt:lpstr>
      <vt:lpstr>IBV Vaccination</vt:lpstr>
      <vt:lpstr>IBV Genome Organization</vt:lpstr>
      <vt:lpstr>454 Read Coverage</vt:lpstr>
      <vt:lpstr>Reconstructed Quasispecies Variability</vt:lpstr>
      <vt:lpstr>M42 Sanger + Vispa NJ Tree</vt:lpstr>
      <vt:lpstr>MA41 Sanger + Vispa NJ Tree</vt:lpstr>
      <vt:lpstr>Outline</vt:lpstr>
      <vt:lpstr>Ongoing and Future Work </vt:lpstr>
      <vt:lpstr>Longitudinal Sampling</vt:lpstr>
      <vt:lpstr>Slide 74</vt:lpstr>
    </vt:vector>
  </TitlesOfParts>
  <Company>CIGNA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Genotype Error Detection using Hiddend Markov Models of Haplotype Diversity</dc:title>
  <dc:creator>IIM &amp; AZ</dc:creator>
  <cp:keywords>Next-Gen</cp:keywords>
  <cp:lastModifiedBy>HuskyPC</cp:lastModifiedBy>
  <cp:revision>1384</cp:revision>
  <dcterms:created xsi:type="dcterms:W3CDTF">2007-01-16T20:08:21Z</dcterms:created>
  <dcterms:modified xsi:type="dcterms:W3CDTF">2012-02-01T17:56:15Z</dcterms:modified>
</cp:coreProperties>
</file>