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0" r:id="rId3"/>
    <p:sldId id="331" r:id="rId4"/>
    <p:sldId id="332" r:id="rId5"/>
    <p:sldId id="317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08" r:id="rId17"/>
    <p:sldId id="336" r:id="rId18"/>
    <p:sldId id="337" r:id="rId19"/>
    <p:sldId id="341" r:id="rId20"/>
    <p:sldId id="339" r:id="rId21"/>
    <p:sldId id="342" r:id="rId22"/>
    <p:sldId id="343" r:id="rId23"/>
    <p:sldId id="344" r:id="rId24"/>
    <p:sldId id="338" r:id="rId25"/>
    <p:sldId id="345" r:id="rId26"/>
    <p:sldId id="334" r:id="rId27"/>
    <p:sldId id="346" r:id="rId2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33" autoAdjust="0"/>
    <p:restoredTop sz="94654" autoAdjust="0"/>
  </p:normalViewPr>
  <p:slideViewPr>
    <p:cSldViewPr showGuides="1">
      <p:cViewPr>
        <p:scale>
          <a:sx n="90" d="100"/>
          <a:sy n="90" d="100"/>
        </p:scale>
        <p:origin x="-224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PLOAD\Pramod\Paper\PaperFiles_Jun2012\MethA_lanes_mismatch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PLOAD\PRAMOD\EPITOPES2\NETMHC.vs.SYFPEITH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3"/>
          <c:order val="1"/>
          <c:tx>
            <c:v>Lane 1</c:v>
          </c:tx>
          <c:invertIfNegative val="0"/>
          <c:val>
            <c:numRef>
              <c:f>MethA_lane1_hardMerge_mismatch!$G$2:$G$75</c:f>
              <c:numCache>
                <c:formatCode>General</c:formatCode>
                <c:ptCount val="74"/>
                <c:pt idx="0">
                  <c:v>2.1005248077816527</c:v>
                </c:pt>
                <c:pt idx="1">
                  <c:v>0.44899184002809617</c:v>
                </c:pt>
                <c:pt idx="2">
                  <c:v>0.24493697194134442</c:v>
                </c:pt>
                <c:pt idx="3">
                  <c:v>0.17857246059495999</c:v>
                </c:pt>
                <c:pt idx="4">
                  <c:v>0.14980027963074516</c:v>
                </c:pt>
                <c:pt idx="5">
                  <c:v>0.11193676521909225</c:v>
                </c:pt>
                <c:pt idx="6">
                  <c:v>8.5254034973848578E-2</c:v>
                </c:pt>
                <c:pt idx="7">
                  <c:v>8.7321257493681637E-2</c:v>
                </c:pt>
                <c:pt idx="8">
                  <c:v>8.9290675937307606E-2</c:v>
                </c:pt>
                <c:pt idx="9">
                  <c:v>8.5858641990401968E-2</c:v>
                </c:pt>
                <c:pt idx="10">
                  <c:v>7.8309945563140318E-2</c:v>
                </c:pt>
                <c:pt idx="11">
                  <c:v>9.334954509990466E-2</c:v>
                </c:pt>
                <c:pt idx="12">
                  <c:v>9.4074184391803262E-2</c:v>
                </c:pt>
                <c:pt idx="13">
                  <c:v>8.0172668650903917E-2</c:v>
                </c:pt>
                <c:pt idx="14">
                  <c:v>7.9736995947799455E-2</c:v>
                </c:pt>
                <c:pt idx="15">
                  <c:v>8.8708297119892435E-2</c:v>
                </c:pt>
                <c:pt idx="16">
                  <c:v>8.3004541221084069E-2</c:v>
                </c:pt>
                <c:pt idx="17">
                  <c:v>9.2527101731799011E-2</c:v>
                </c:pt>
                <c:pt idx="18">
                  <c:v>8.9268447738169734E-2</c:v>
                </c:pt>
                <c:pt idx="19">
                  <c:v>8.7681354319717034E-2</c:v>
                </c:pt>
                <c:pt idx="20">
                  <c:v>8.9913065513171339E-2</c:v>
                </c:pt>
                <c:pt idx="21">
                  <c:v>8.785028863316581E-2</c:v>
                </c:pt>
                <c:pt idx="22">
                  <c:v>9.1491267651968633E-2</c:v>
                </c:pt>
                <c:pt idx="23">
                  <c:v>9.6154743831119077E-2</c:v>
                </c:pt>
                <c:pt idx="24">
                  <c:v>9.7888543363882446E-2</c:v>
                </c:pt>
                <c:pt idx="25">
                  <c:v>0.10541501159200585</c:v>
                </c:pt>
                <c:pt idx="26">
                  <c:v>0.11675583879220856</c:v>
                </c:pt>
                <c:pt idx="27">
                  <c:v>0.12249515980963772</c:v>
                </c:pt>
                <c:pt idx="28">
                  <c:v>0.12357989592757164</c:v>
                </c:pt>
                <c:pt idx="29">
                  <c:v>0.13001718239793403</c:v>
                </c:pt>
                <c:pt idx="30">
                  <c:v>0.13835720271450769</c:v>
                </c:pt>
                <c:pt idx="31">
                  <c:v>0.13789485617243774</c:v>
                </c:pt>
                <c:pt idx="32">
                  <c:v>0.11647131784324222</c:v>
                </c:pt>
                <c:pt idx="33">
                  <c:v>0.11811175893962608</c:v>
                </c:pt>
                <c:pt idx="34">
                  <c:v>0.12849677357689537</c:v>
                </c:pt>
                <c:pt idx="35">
                  <c:v>0.12333538573705374</c:v>
                </c:pt>
                <c:pt idx="36">
                  <c:v>0.12619837778602691</c:v>
                </c:pt>
                <c:pt idx="37">
                  <c:v>0.12666072432809694</c:v>
                </c:pt>
                <c:pt idx="38">
                  <c:v>0.1328668375274244</c:v>
                </c:pt>
                <c:pt idx="39">
                  <c:v>0.13740583579140203</c:v>
                </c:pt>
                <c:pt idx="40">
                  <c:v>0.14262501694900168</c:v>
                </c:pt>
                <c:pt idx="41">
                  <c:v>0.14879111938988041</c:v>
                </c:pt>
                <c:pt idx="42">
                  <c:v>0.15475716803851702</c:v>
                </c:pt>
                <c:pt idx="43">
                  <c:v>0.15926504682370177</c:v>
                </c:pt>
                <c:pt idx="44">
                  <c:v>0.16241255982164096</c:v>
                </c:pt>
                <c:pt idx="45">
                  <c:v>0.17465140626701847</c:v>
                </c:pt>
                <c:pt idx="46">
                  <c:v>0.17561611010960726</c:v>
                </c:pt>
                <c:pt idx="47">
                  <c:v>0.1787991882261678</c:v>
                </c:pt>
                <c:pt idx="48">
                  <c:v>0.18922421362188499</c:v>
                </c:pt>
                <c:pt idx="49">
                  <c:v>0.19786209180690831</c:v>
                </c:pt>
                <c:pt idx="50">
                  <c:v>0.20999424289642388</c:v>
                </c:pt>
                <c:pt idx="51">
                  <c:v>0.21331069020781146</c:v>
                </c:pt>
                <c:pt idx="52">
                  <c:v>0.21746291780678823</c:v>
                </c:pt>
                <c:pt idx="53">
                  <c:v>0.2236823679255977</c:v>
                </c:pt>
                <c:pt idx="54">
                  <c:v>0.23387177441045257</c:v>
                </c:pt>
                <c:pt idx="55">
                  <c:v>0.24250520695564809</c:v>
                </c:pt>
                <c:pt idx="56">
                  <c:v>0.25534421477775138</c:v>
                </c:pt>
                <c:pt idx="57">
                  <c:v>0.27163748474589833</c:v>
                </c:pt>
                <c:pt idx="58">
                  <c:v>0.29715101171648378</c:v>
                </c:pt>
                <c:pt idx="59">
                  <c:v>0.31151042835962628</c:v>
                </c:pt>
                <c:pt idx="60">
                  <c:v>0.33003540952122684</c:v>
                </c:pt>
                <c:pt idx="61">
                  <c:v>0.35369510468370374</c:v>
                </c:pt>
                <c:pt idx="62">
                  <c:v>0.37819502577359676</c:v>
                </c:pt>
                <c:pt idx="63">
                  <c:v>0.40560239531073938</c:v>
                </c:pt>
                <c:pt idx="64">
                  <c:v>0.45711402399311812</c:v>
                </c:pt>
                <c:pt idx="65">
                  <c:v>0.52248715765794718</c:v>
                </c:pt>
                <c:pt idx="66">
                  <c:v>0.61909535675148331</c:v>
                </c:pt>
                <c:pt idx="67">
                  <c:v>0.7718875519862004</c:v>
                </c:pt>
                <c:pt idx="68">
                  <c:v>1.0136236632516731</c:v>
                </c:pt>
                <c:pt idx="69">
                  <c:v>1.2429342111990094</c:v>
                </c:pt>
                <c:pt idx="70">
                  <c:v>1.4804336277087837</c:v>
                </c:pt>
                <c:pt idx="71">
                  <c:v>1.727446713449615</c:v>
                </c:pt>
              </c:numCache>
            </c:numRef>
          </c:val>
        </c:ser>
        <c:ser>
          <c:idx val="4"/>
          <c:order val="2"/>
          <c:tx>
            <c:v>Lane 2</c:v>
          </c:tx>
          <c:invertIfNegative val="0"/>
          <c:val>
            <c:numRef>
              <c:f>lane2!$G$2:$G$75</c:f>
              <c:numCache>
                <c:formatCode>General</c:formatCode>
                <c:ptCount val="74"/>
                <c:pt idx="0">
                  <c:v>2.0983233823853169</c:v>
                </c:pt>
                <c:pt idx="1">
                  <c:v>0.44590436330039968</c:v>
                </c:pt>
                <c:pt idx="2">
                  <c:v>0.24055781311046753</c:v>
                </c:pt>
                <c:pt idx="3">
                  <c:v>0.17605187937621022</c:v>
                </c:pt>
                <c:pt idx="4">
                  <c:v>0.14628263933053273</c:v>
                </c:pt>
                <c:pt idx="5">
                  <c:v>0.10693774534286807</c:v>
                </c:pt>
                <c:pt idx="6">
                  <c:v>8.1461804517127354E-2</c:v>
                </c:pt>
                <c:pt idx="7">
                  <c:v>8.3910049526843583E-2</c:v>
                </c:pt>
                <c:pt idx="8">
                  <c:v>8.3129449668673278E-2</c:v>
                </c:pt>
                <c:pt idx="9">
                  <c:v>8.2255710054698325E-2</c:v>
                </c:pt>
                <c:pt idx="10">
                  <c:v>7.3558230953152837E-2</c:v>
                </c:pt>
                <c:pt idx="11">
                  <c:v>8.3426609841953839E-2</c:v>
                </c:pt>
                <c:pt idx="12">
                  <c:v>9.3654242074572153E-2</c:v>
                </c:pt>
                <c:pt idx="13">
                  <c:v>7.7514452961607028E-2</c:v>
                </c:pt>
                <c:pt idx="14">
                  <c:v>7.5868983942395801E-2</c:v>
                </c:pt>
                <c:pt idx="15">
                  <c:v>8.4495499420471257E-2</c:v>
                </c:pt>
                <c:pt idx="16">
                  <c:v>7.7740649511417736E-2</c:v>
                </c:pt>
                <c:pt idx="17">
                  <c:v>8.6686501295108187E-2</c:v>
                </c:pt>
                <c:pt idx="18">
                  <c:v>8.4313655135329207E-2</c:v>
                </c:pt>
                <c:pt idx="19">
                  <c:v>8.4752742555550195E-2</c:v>
                </c:pt>
                <c:pt idx="20">
                  <c:v>8.8292053276117735E-2</c:v>
                </c:pt>
                <c:pt idx="21">
                  <c:v>8.4597509629209491E-2</c:v>
                </c:pt>
                <c:pt idx="22">
                  <c:v>8.3772557506370207E-2</c:v>
                </c:pt>
                <c:pt idx="23">
                  <c:v>9.1835799223152381E-2</c:v>
                </c:pt>
                <c:pt idx="24">
                  <c:v>9.2882512669335143E-2</c:v>
                </c:pt>
                <c:pt idx="25">
                  <c:v>0.10233398027025001</c:v>
                </c:pt>
                <c:pt idx="26">
                  <c:v>0.11090727303072287</c:v>
                </c:pt>
                <c:pt idx="27">
                  <c:v>0.11460625190409818</c:v>
                </c:pt>
                <c:pt idx="28">
                  <c:v>0.12083774509006015</c:v>
                </c:pt>
                <c:pt idx="29">
                  <c:v>0.12652370542059627</c:v>
                </c:pt>
                <c:pt idx="30">
                  <c:v>0.13336282463252042</c:v>
                </c:pt>
                <c:pt idx="31">
                  <c:v>0.13439179717283603</c:v>
                </c:pt>
                <c:pt idx="32">
                  <c:v>0.11272571588214249</c:v>
                </c:pt>
                <c:pt idx="33">
                  <c:v>0.11167013198302571</c:v>
                </c:pt>
                <c:pt idx="34">
                  <c:v>0.11971119756747348</c:v>
                </c:pt>
                <c:pt idx="35">
                  <c:v>0.11928985105312014</c:v>
                </c:pt>
                <c:pt idx="36">
                  <c:v>0.12411981267554904</c:v>
                </c:pt>
                <c:pt idx="37">
                  <c:v>0.12440366716942916</c:v>
                </c:pt>
                <c:pt idx="38">
                  <c:v>0.12899856178911359</c:v>
                </c:pt>
                <c:pt idx="39">
                  <c:v>0.13304792355337236</c:v>
                </c:pt>
                <c:pt idx="40">
                  <c:v>0.1360904889096497</c:v>
                </c:pt>
                <c:pt idx="41">
                  <c:v>0.14209135031933431</c:v>
                </c:pt>
                <c:pt idx="42">
                  <c:v>0.14979977391876609</c:v>
                </c:pt>
                <c:pt idx="43">
                  <c:v>0.15403097996816661</c:v>
                </c:pt>
                <c:pt idx="44">
                  <c:v>0.15897182225226741</c:v>
                </c:pt>
                <c:pt idx="45">
                  <c:v>0.16877810797053222</c:v>
                </c:pt>
                <c:pt idx="46">
                  <c:v>0.1688756829528035</c:v>
                </c:pt>
                <c:pt idx="47">
                  <c:v>0.17495194321242508</c:v>
                </c:pt>
                <c:pt idx="48">
                  <c:v>0.18122335343658871</c:v>
                </c:pt>
                <c:pt idx="49">
                  <c:v>0.19081674828444334</c:v>
                </c:pt>
                <c:pt idx="50">
                  <c:v>0.20207778828384365</c:v>
                </c:pt>
                <c:pt idx="51">
                  <c:v>0.20549734788980606</c:v>
                </c:pt>
                <c:pt idx="52">
                  <c:v>0.20759964523510541</c:v>
                </c:pt>
                <c:pt idx="53">
                  <c:v>0.2122344568929922</c:v>
                </c:pt>
                <c:pt idx="54">
                  <c:v>0.22616106799898486</c:v>
                </c:pt>
                <c:pt idx="55">
                  <c:v>0.23009511387510503</c:v>
                </c:pt>
                <c:pt idx="56">
                  <c:v>0.24398624316936354</c:v>
                </c:pt>
                <c:pt idx="57">
                  <c:v>0.26191786377494702</c:v>
                </c:pt>
                <c:pt idx="58">
                  <c:v>0.28591243896075064</c:v>
                </c:pt>
                <c:pt idx="59">
                  <c:v>0.29954632511993001</c:v>
                </c:pt>
                <c:pt idx="60">
                  <c:v>0.32489807960459838</c:v>
                </c:pt>
                <c:pt idx="61">
                  <c:v>0.33790216360548159</c:v>
                </c:pt>
                <c:pt idx="62">
                  <c:v>0.36120927868891867</c:v>
                </c:pt>
                <c:pt idx="63">
                  <c:v>0.38373135868771929</c:v>
                </c:pt>
                <c:pt idx="64">
                  <c:v>0.42568416583790836</c:v>
                </c:pt>
                <c:pt idx="65">
                  <c:v>0.49495353279759047</c:v>
                </c:pt>
                <c:pt idx="66">
                  <c:v>0.59375707280020651</c:v>
                </c:pt>
                <c:pt idx="67">
                  <c:v>0.73823013973225238</c:v>
                </c:pt>
                <c:pt idx="68">
                  <c:v>0.98148900576104758</c:v>
                </c:pt>
                <c:pt idx="69">
                  <c:v>1.2074770999278255</c:v>
                </c:pt>
                <c:pt idx="70">
                  <c:v>1.43953258390129</c:v>
                </c:pt>
                <c:pt idx="71">
                  <c:v>1.6784271870866785</c:v>
                </c:pt>
              </c:numCache>
            </c:numRef>
          </c:val>
        </c:ser>
        <c:ser>
          <c:idx val="2"/>
          <c:order val="0"/>
          <c:tx>
            <c:v>Lane 3</c:v>
          </c:tx>
          <c:invertIfNegative val="0"/>
          <c:val>
            <c:numRef>
              <c:f>lane3!$G$2:$G$75</c:f>
              <c:numCache>
                <c:formatCode>General</c:formatCode>
                <c:ptCount val="74"/>
                <c:pt idx="0">
                  <c:v>2.0901535595953042</c:v>
                </c:pt>
                <c:pt idx="1">
                  <c:v>0.44486417462768452</c:v>
                </c:pt>
                <c:pt idx="2">
                  <c:v>0.24041852205778641</c:v>
                </c:pt>
                <c:pt idx="3">
                  <c:v>0.17404012408818442</c:v>
                </c:pt>
                <c:pt idx="4">
                  <c:v>0.1450731367389394</c:v>
                </c:pt>
                <c:pt idx="5">
                  <c:v>0.10716197319269259</c:v>
                </c:pt>
                <c:pt idx="6">
                  <c:v>8.1618526915198011E-2</c:v>
                </c:pt>
                <c:pt idx="7">
                  <c:v>8.3552150385463889E-2</c:v>
                </c:pt>
                <c:pt idx="8">
                  <c:v>8.5280267979662497E-2</c:v>
                </c:pt>
                <c:pt idx="9">
                  <c:v>7.8881562293034571E-2</c:v>
                </c:pt>
                <c:pt idx="10">
                  <c:v>7.3599127160497296E-2</c:v>
                </c:pt>
                <c:pt idx="11">
                  <c:v>8.4887938579898514E-2</c:v>
                </c:pt>
                <c:pt idx="12">
                  <c:v>8.9880797250704983E-2</c:v>
                </c:pt>
                <c:pt idx="13">
                  <c:v>7.6387468251677484E-2</c:v>
                </c:pt>
                <c:pt idx="14">
                  <c:v>7.3762597743732464E-2</c:v>
                </c:pt>
                <c:pt idx="15">
                  <c:v>8.3617538618757661E-2</c:v>
                </c:pt>
                <c:pt idx="16">
                  <c:v>7.6181962375610549E-2</c:v>
                </c:pt>
                <c:pt idx="17">
                  <c:v>8.5252244451107823E-2</c:v>
                </c:pt>
                <c:pt idx="18">
                  <c:v>8.16325386794753E-2</c:v>
                </c:pt>
                <c:pt idx="19">
                  <c:v>8.3015032754834475E-2</c:v>
                </c:pt>
                <c:pt idx="20">
                  <c:v>8.3626879794942779E-2</c:v>
                </c:pt>
                <c:pt idx="21">
                  <c:v>8.4346150361176611E-2</c:v>
                </c:pt>
                <c:pt idx="22">
                  <c:v>8.2099597488718187E-2</c:v>
                </c:pt>
                <c:pt idx="23">
                  <c:v>8.8404891413497624E-2</c:v>
                </c:pt>
                <c:pt idx="24">
                  <c:v>8.8745844344244984E-2</c:v>
                </c:pt>
                <c:pt idx="25">
                  <c:v>9.9740408713823003E-2</c:v>
                </c:pt>
                <c:pt idx="26">
                  <c:v>0.10648006733119794</c:v>
                </c:pt>
                <c:pt idx="27">
                  <c:v>0.11337385535562326</c:v>
                </c:pt>
                <c:pt idx="28">
                  <c:v>0.11650314937755084</c:v>
                </c:pt>
                <c:pt idx="29">
                  <c:v>0.12430303149190729</c:v>
                </c:pt>
                <c:pt idx="30">
                  <c:v>0.13108472540211427</c:v>
                </c:pt>
                <c:pt idx="31">
                  <c:v>0.13172459597077707</c:v>
                </c:pt>
                <c:pt idx="32">
                  <c:v>0.10823620845395154</c:v>
                </c:pt>
                <c:pt idx="33">
                  <c:v>0.11121604365692112</c:v>
                </c:pt>
                <c:pt idx="34">
                  <c:v>0.11804444344805251</c:v>
                </c:pt>
                <c:pt idx="35">
                  <c:v>0.1192261022354371</c:v>
                </c:pt>
                <c:pt idx="36">
                  <c:v>0.12089350218443409</c:v>
                </c:pt>
                <c:pt idx="37">
                  <c:v>0.1222993492002553</c:v>
                </c:pt>
                <c:pt idx="38">
                  <c:v>0.12636743142876108</c:v>
                </c:pt>
                <c:pt idx="39">
                  <c:v>0.12841314901324491</c:v>
                </c:pt>
                <c:pt idx="40">
                  <c:v>0.13521352527582159</c:v>
                </c:pt>
                <c:pt idx="41">
                  <c:v>0.13772163108145599</c:v>
                </c:pt>
                <c:pt idx="42">
                  <c:v>0.14374668972068949</c:v>
                </c:pt>
                <c:pt idx="43">
                  <c:v>0.14837524252028686</c:v>
                </c:pt>
                <c:pt idx="44">
                  <c:v>0.15096741891158491</c:v>
                </c:pt>
                <c:pt idx="45">
                  <c:v>0.1585711363260594</c:v>
                </c:pt>
                <c:pt idx="46">
                  <c:v>0.16371812440391623</c:v>
                </c:pt>
                <c:pt idx="47">
                  <c:v>0.16672598313544079</c:v>
                </c:pt>
                <c:pt idx="48">
                  <c:v>0.1746192770116457</c:v>
                </c:pt>
                <c:pt idx="49">
                  <c:v>0.18332058262784098</c:v>
                </c:pt>
                <c:pt idx="50">
                  <c:v>0.19420772347129336</c:v>
                </c:pt>
                <c:pt idx="51">
                  <c:v>0.19388078230482314</c:v>
                </c:pt>
                <c:pt idx="52">
                  <c:v>0.1946607705162588</c:v>
                </c:pt>
                <c:pt idx="53">
                  <c:v>0.20054104092462696</c:v>
                </c:pt>
                <c:pt idx="54">
                  <c:v>0.21182518175593582</c:v>
                </c:pt>
                <c:pt idx="55">
                  <c:v>0.21763539334291757</c:v>
                </c:pt>
                <c:pt idx="56">
                  <c:v>0.23013855766635</c:v>
                </c:pt>
                <c:pt idx="57">
                  <c:v>0.24444923958155304</c:v>
                </c:pt>
                <c:pt idx="58">
                  <c:v>0.26341182723681505</c:v>
                </c:pt>
                <c:pt idx="59">
                  <c:v>0.27748430915930417</c:v>
                </c:pt>
                <c:pt idx="60">
                  <c:v>0.29406956747551932</c:v>
                </c:pt>
                <c:pt idx="61">
                  <c:v>0.30931903759730039</c:v>
                </c:pt>
                <c:pt idx="62">
                  <c:v>0.33886050728191469</c:v>
                </c:pt>
                <c:pt idx="63">
                  <c:v>0.35410063622750992</c:v>
                </c:pt>
                <c:pt idx="64">
                  <c:v>0.39096558804105308</c:v>
                </c:pt>
                <c:pt idx="65">
                  <c:v>0.46196319763406724</c:v>
                </c:pt>
                <c:pt idx="66">
                  <c:v>0.55106400667333688</c:v>
                </c:pt>
                <c:pt idx="67">
                  <c:v>0.6973748492567694</c:v>
                </c:pt>
                <c:pt idx="68">
                  <c:v>0.92643450107376757</c:v>
                </c:pt>
                <c:pt idx="69">
                  <c:v>1.14731128255283</c:v>
                </c:pt>
                <c:pt idx="70">
                  <c:v>1.3722187815556621</c:v>
                </c:pt>
                <c:pt idx="71">
                  <c:v>1.5939129159508989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691904"/>
        <c:axId val="137694592"/>
        <c:axId val="0"/>
      </c:bar3DChart>
      <c:catAx>
        <c:axId val="137691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Read position
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37694592"/>
        <c:crosses val="autoZero"/>
        <c:auto val="1"/>
        <c:lblAlgn val="ctr"/>
        <c:lblOffset val="100"/>
        <c:noMultiLvlLbl val="0"/>
      </c:catAx>
      <c:valAx>
        <c:axId val="137694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Percentage of reads with </a:t>
                </a:r>
                <a:r>
                  <a:rPr lang="en-US" sz="1800" dirty="0" smtClean="0"/>
                  <a:t>mismatches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69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63954505686783"/>
          <c:y val="7.3741943651886924E-2"/>
          <c:w val="0.14797156605424322"/>
          <c:h val="0.3360795695120206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592592592592764E-2"/>
          <c:y val="1.8269097941704647E-3"/>
          <c:w val="0.81432516768737262"/>
          <c:h val="0.74511173603299574"/>
        </c:manualLayout>
      </c:layout>
      <c:bubbleChart>
        <c:varyColors val="0"/>
        <c:ser>
          <c:idx val="0"/>
          <c:order val="0"/>
          <c:invertIfNegative val="0"/>
          <c:trendline>
            <c:trendlineType val="log"/>
            <c:dispRSqr val="1"/>
            <c:dispEq val="0"/>
            <c:trendlineLbl>
              <c:layout/>
              <c:numFmt formatCode="General" sourceLinked="0"/>
            </c:trendlineLbl>
          </c:trendline>
          <c:trendline>
            <c:spPr>
              <a:ln w="38100"/>
            </c:spPr>
            <c:trendlineType val="linear"/>
            <c:dispRSqr val="1"/>
            <c:dispEq val="0"/>
            <c:trendlineLbl>
              <c:layout>
                <c:manualLayout>
                  <c:x val="-0.57586054816319865"/>
                  <c:y val="0.4143159959676334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trendlineLbl>
          </c:trendline>
          <c:xVal>
            <c:numRef>
              <c:f>'NETMHC.vs.SYFPEITHI.H2-Kd'!$A$1:$A$372</c:f>
              <c:numCache>
                <c:formatCode>General</c:formatCode>
                <c:ptCount val="372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-10</c:v>
                </c:pt>
                <c:pt idx="19">
                  <c:v>-10</c:v>
                </c:pt>
                <c:pt idx="20">
                  <c:v>-10</c:v>
                </c:pt>
                <c:pt idx="21">
                  <c:v>-10</c:v>
                </c:pt>
                <c:pt idx="22">
                  <c:v>-10</c:v>
                </c:pt>
                <c:pt idx="23">
                  <c:v>-10</c:v>
                </c:pt>
                <c:pt idx="24">
                  <c:v>-10</c:v>
                </c:pt>
                <c:pt idx="25">
                  <c:v>-10</c:v>
                </c:pt>
                <c:pt idx="26">
                  <c:v>-10</c:v>
                </c:pt>
                <c:pt idx="27">
                  <c:v>-10</c:v>
                </c:pt>
                <c:pt idx="28">
                  <c:v>-11</c:v>
                </c:pt>
                <c:pt idx="29">
                  <c:v>-11</c:v>
                </c:pt>
                <c:pt idx="30">
                  <c:v>-11</c:v>
                </c:pt>
                <c:pt idx="31">
                  <c:v>-11</c:v>
                </c:pt>
                <c:pt idx="32">
                  <c:v>-11</c:v>
                </c:pt>
                <c:pt idx="33">
                  <c:v>-11</c:v>
                </c:pt>
                <c:pt idx="34">
                  <c:v>-11</c:v>
                </c:pt>
                <c:pt idx="35">
                  <c:v>-11</c:v>
                </c:pt>
                <c:pt idx="36">
                  <c:v>-12</c:v>
                </c:pt>
                <c:pt idx="37">
                  <c:v>-12</c:v>
                </c:pt>
                <c:pt idx="38">
                  <c:v>-12</c:v>
                </c:pt>
                <c:pt idx="39">
                  <c:v>-12</c:v>
                </c:pt>
                <c:pt idx="40">
                  <c:v>-12</c:v>
                </c:pt>
                <c:pt idx="41">
                  <c:v>-12</c:v>
                </c:pt>
                <c:pt idx="42">
                  <c:v>-12</c:v>
                </c:pt>
                <c:pt idx="43">
                  <c:v>-12</c:v>
                </c:pt>
                <c:pt idx="44">
                  <c:v>-12</c:v>
                </c:pt>
                <c:pt idx="45">
                  <c:v>-13</c:v>
                </c:pt>
                <c:pt idx="46">
                  <c:v>-13</c:v>
                </c:pt>
                <c:pt idx="47">
                  <c:v>-13</c:v>
                </c:pt>
                <c:pt idx="48">
                  <c:v>-13</c:v>
                </c:pt>
                <c:pt idx="49">
                  <c:v>-13</c:v>
                </c:pt>
                <c:pt idx="50">
                  <c:v>-13</c:v>
                </c:pt>
                <c:pt idx="51">
                  <c:v>-14</c:v>
                </c:pt>
                <c:pt idx="52">
                  <c:v>-14</c:v>
                </c:pt>
                <c:pt idx="53">
                  <c:v>-14</c:v>
                </c:pt>
                <c:pt idx="54">
                  <c:v>-14</c:v>
                </c:pt>
                <c:pt idx="55">
                  <c:v>-14</c:v>
                </c:pt>
                <c:pt idx="56">
                  <c:v>-15</c:v>
                </c:pt>
                <c:pt idx="57">
                  <c:v>-15</c:v>
                </c:pt>
                <c:pt idx="58">
                  <c:v>-15</c:v>
                </c:pt>
                <c:pt idx="59">
                  <c:v>-15</c:v>
                </c:pt>
                <c:pt idx="60">
                  <c:v>-16</c:v>
                </c:pt>
                <c:pt idx="61">
                  <c:v>-16</c:v>
                </c:pt>
                <c:pt idx="62">
                  <c:v>-17</c:v>
                </c:pt>
                <c:pt idx="63">
                  <c:v>-18</c:v>
                </c:pt>
                <c:pt idx="64">
                  <c:v>-2</c:v>
                </c:pt>
                <c:pt idx="65">
                  <c:v>-2</c:v>
                </c:pt>
                <c:pt idx="66">
                  <c:v>-2</c:v>
                </c:pt>
                <c:pt idx="67">
                  <c:v>-2</c:v>
                </c:pt>
                <c:pt idx="68">
                  <c:v>-2</c:v>
                </c:pt>
                <c:pt idx="69">
                  <c:v>-2</c:v>
                </c:pt>
                <c:pt idx="70">
                  <c:v>-2</c:v>
                </c:pt>
                <c:pt idx="71">
                  <c:v>-2</c:v>
                </c:pt>
                <c:pt idx="72">
                  <c:v>-2</c:v>
                </c:pt>
                <c:pt idx="73">
                  <c:v>-2</c:v>
                </c:pt>
                <c:pt idx="74">
                  <c:v>-2</c:v>
                </c:pt>
                <c:pt idx="75">
                  <c:v>-2</c:v>
                </c:pt>
                <c:pt idx="76">
                  <c:v>-2</c:v>
                </c:pt>
                <c:pt idx="77">
                  <c:v>-2</c:v>
                </c:pt>
                <c:pt idx="78">
                  <c:v>-2</c:v>
                </c:pt>
                <c:pt idx="79">
                  <c:v>-2</c:v>
                </c:pt>
                <c:pt idx="80">
                  <c:v>-2</c:v>
                </c:pt>
                <c:pt idx="81">
                  <c:v>-2</c:v>
                </c:pt>
                <c:pt idx="82">
                  <c:v>-3</c:v>
                </c:pt>
                <c:pt idx="83">
                  <c:v>-3</c:v>
                </c:pt>
                <c:pt idx="84">
                  <c:v>-3</c:v>
                </c:pt>
                <c:pt idx="85">
                  <c:v>-3</c:v>
                </c:pt>
                <c:pt idx="86">
                  <c:v>-3</c:v>
                </c:pt>
                <c:pt idx="87">
                  <c:v>-3</c:v>
                </c:pt>
                <c:pt idx="88">
                  <c:v>-3</c:v>
                </c:pt>
                <c:pt idx="89">
                  <c:v>-3</c:v>
                </c:pt>
                <c:pt idx="90">
                  <c:v>-3</c:v>
                </c:pt>
                <c:pt idx="91">
                  <c:v>-3</c:v>
                </c:pt>
                <c:pt idx="92">
                  <c:v>-3</c:v>
                </c:pt>
                <c:pt idx="93">
                  <c:v>-3</c:v>
                </c:pt>
                <c:pt idx="94">
                  <c:v>-3</c:v>
                </c:pt>
                <c:pt idx="95">
                  <c:v>-3</c:v>
                </c:pt>
                <c:pt idx="96">
                  <c:v>-3</c:v>
                </c:pt>
                <c:pt idx="97">
                  <c:v>-3</c:v>
                </c:pt>
                <c:pt idx="98">
                  <c:v>-3</c:v>
                </c:pt>
                <c:pt idx="99">
                  <c:v>-4</c:v>
                </c:pt>
                <c:pt idx="100">
                  <c:v>-4</c:v>
                </c:pt>
                <c:pt idx="101">
                  <c:v>-4</c:v>
                </c:pt>
                <c:pt idx="102">
                  <c:v>-4</c:v>
                </c:pt>
                <c:pt idx="103">
                  <c:v>-4</c:v>
                </c:pt>
                <c:pt idx="104">
                  <c:v>-4</c:v>
                </c:pt>
                <c:pt idx="105">
                  <c:v>-4</c:v>
                </c:pt>
                <c:pt idx="106">
                  <c:v>-4</c:v>
                </c:pt>
                <c:pt idx="107">
                  <c:v>-4</c:v>
                </c:pt>
                <c:pt idx="108">
                  <c:v>-4</c:v>
                </c:pt>
                <c:pt idx="109">
                  <c:v>-4</c:v>
                </c:pt>
                <c:pt idx="110">
                  <c:v>-4</c:v>
                </c:pt>
                <c:pt idx="111">
                  <c:v>-4</c:v>
                </c:pt>
                <c:pt idx="112">
                  <c:v>-4</c:v>
                </c:pt>
                <c:pt idx="113">
                  <c:v>-4</c:v>
                </c:pt>
                <c:pt idx="114">
                  <c:v>-4</c:v>
                </c:pt>
                <c:pt idx="115">
                  <c:v>-5</c:v>
                </c:pt>
                <c:pt idx="116">
                  <c:v>-5</c:v>
                </c:pt>
                <c:pt idx="117">
                  <c:v>-5</c:v>
                </c:pt>
                <c:pt idx="118">
                  <c:v>-5</c:v>
                </c:pt>
                <c:pt idx="119">
                  <c:v>-5</c:v>
                </c:pt>
                <c:pt idx="120">
                  <c:v>-5</c:v>
                </c:pt>
                <c:pt idx="121">
                  <c:v>-5</c:v>
                </c:pt>
                <c:pt idx="122">
                  <c:v>-5</c:v>
                </c:pt>
                <c:pt idx="123">
                  <c:v>-5</c:v>
                </c:pt>
                <c:pt idx="124">
                  <c:v>-5</c:v>
                </c:pt>
                <c:pt idx="125">
                  <c:v>-5</c:v>
                </c:pt>
                <c:pt idx="126">
                  <c:v>-5</c:v>
                </c:pt>
                <c:pt idx="127">
                  <c:v>-5</c:v>
                </c:pt>
                <c:pt idx="128">
                  <c:v>-5</c:v>
                </c:pt>
                <c:pt idx="129">
                  <c:v>-5</c:v>
                </c:pt>
                <c:pt idx="130">
                  <c:v>-5</c:v>
                </c:pt>
                <c:pt idx="131">
                  <c:v>-6</c:v>
                </c:pt>
                <c:pt idx="132">
                  <c:v>-6</c:v>
                </c:pt>
                <c:pt idx="133">
                  <c:v>-6</c:v>
                </c:pt>
                <c:pt idx="134">
                  <c:v>-6</c:v>
                </c:pt>
                <c:pt idx="135">
                  <c:v>-6</c:v>
                </c:pt>
                <c:pt idx="136">
                  <c:v>-6</c:v>
                </c:pt>
                <c:pt idx="137">
                  <c:v>-6</c:v>
                </c:pt>
                <c:pt idx="138">
                  <c:v>-6</c:v>
                </c:pt>
                <c:pt idx="139">
                  <c:v>-6</c:v>
                </c:pt>
                <c:pt idx="140">
                  <c:v>-6</c:v>
                </c:pt>
                <c:pt idx="141">
                  <c:v>-6</c:v>
                </c:pt>
                <c:pt idx="142">
                  <c:v>-6</c:v>
                </c:pt>
                <c:pt idx="143">
                  <c:v>-6</c:v>
                </c:pt>
                <c:pt idx="144">
                  <c:v>-6</c:v>
                </c:pt>
                <c:pt idx="145">
                  <c:v>-7</c:v>
                </c:pt>
                <c:pt idx="146">
                  <c:v>-7</c:v>
                </c:pt>
                <c:pt idx="147">
                  <c:v>-7</c:v>
                </c:pt>
                <c:pt idx="148">
                  <c:v>-7</c:v>
                </c:pt>
                <c:pt idx="149">
                  <c:v>-7</c:v>
                </c:pt>
                <c:pt idx="150">
                  <c:v>-7</c:v>
                </c:pt>
                <c:pt idx="151">
                  <c:v>-7</c:v>
                </c:pt>
                <c:pt idx="152">
                  <c:v>-7</c:v>
                </c:pt>
                <c:pt idx="153">
                  <c:v>-7</c:v>
                </c:pt>
                <c:pt idx="154">
                  <c:v>-7</c:v>
                </c:pt>
                <c:pt idx="155">
                  <c:v>-7</c:v>
                </c:pt>
                <c:pt idx="156">
                  <c:v>-7</c:v>
                </c:pt>
                <c:pt idx="157">
                  <c:v>-8</c:v>
                </c:pt>
                <c:pt idx="158">
                  <c:v>-8</c:v>
                </c:pt>
                <c:pt idx="159">
                  <c:v>-8</c:v>
                </c:pt>
                <c:pt idx="160">
                  <c:v>-8</c:v>
                </c:pt>
                <c:pt idx="161">
                  <c:v>-8</c:v>
                </c:pt>
                <c:pt idx="162">
                  <c:v>-8</c:v>
                </c:pt>
                <c:pt idx="163">
                  <c:v>-8</c:v>
                </c:pt>
                <c:pt idx="164">
                  <c:v>-8</c:v>
                </c:pt>
                <c:pt idx="165">
                  <c:v>-8</c:v>
                </c:pt>
                <c:pt idx="166">
                  <c:v>-8</c:v>
                </c:pt>
                <c:pt idx="167">
                  <c:v>-8</c:v>
                </c:pt>
                <c:pt idx="168">
                  <c:v>-8</c:v>
                </c:pt>
                <c:pt idx="169">
                  <c:v>-9</c:v>
                </c:pt>
                <c:pt idx="170">
                  <c:v>-9</c:v>
                </c:pt>
                <c:pt idx="171">
                  <c:v>-9</c:v>
                </c:pt>
                <c:pt idx="172">
                  <c:v>-9</c:v>
                </c:pt>
                <c:pt idx="173">
                  <c:v>-9</c:v>
                </c:pt>
                <c:pt idx="174">
                  <c:v>-9</c:v>
                </c:pt>
                <c:pt idx="175">
                  <c:v>-9</c:v>
                </c:pt>
                <c:pt idx="176">
                  <c:v>-9</c:v>
                </c:pt>
                <c:pt idx="177">
                  <c:v>-9</c:v>
                </c:pt>
                <c:pt idx="178">
                  <c:v>-9</c:v>
                </c:pt>
                <c:pt idx="179">
                  <c:v>-9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10</c:v>
                </c:pt>
                <c:pt idx="221">
                  <c:v>10</c:v>
                </c:pt>
                <c:pt idx="222">
                  <c:v>10</c:v>
                </c:pt>
                <c:pt idx="223">
                  <c:v>10</c:v>
                </c:pt>
                <c:pt idx="224">
                  <c:v>10</c:v>
                </c:pt>
                <c:pt idx="225">
                  <c:v>10</c:v>
                </c:pt>
                <c:pt idx="226">
                  <c:v>11</c:v>
                </c:pt>
                <c:pt idx="227">
                  <c:v>11</c:v>
                </c:pt>
                <c:pt idx="228">
                  <c:v>11</c:v>
                </c:pt>
                <c:pt idx="229">
                  <c:v>11</c:v>
                </c:pt>
                <c:pt idx="230">
                  <c:v>11</c:v>
                </c:pt>
                <c:pt idx="231">
                  <c:v>11</c:v>
                </c:pt>
                <c:pt idx="232">
                  <c:v>11</c:v>
                </c:pt>
                <c:pt idx="233">
                  <c:v>12</c:v>
                </c:pt>
                <c:pt idx="234">
                  <c:v>12</c:v>
                </c:pt>
                <c:pt idx="235">
                  <c:v>12</c:v>
                </c:pt>
                <c:pt idx="236">
                  <c:v>12</c:v>
                </c:pt>
                <c:pt idx="237">
                  <c:v>12</c:v>
                </c:pt>
                <c:pt idx="238">
                  <c:v>12</c:v>
                </c:pt>
                <c:pt idx="239">
                  <c:v>12</c:v>
                </c:pt>
                <c:pt idx="240">
                  <c:v>12</c:v>
                </c:pt>
                <c:pt idx="241">
                  <c:v>12</c:v>
                </c:pt>
                <c:pt idx="242">
                  <c:v>12</c:v>
                </c:pt>
                <c:pt idx="243">
                  <c:v>13</c:v>
                </c:pt>
                <c:pt idx="244">
                  <c:v>13</c:v>
                </c:pt>
                <c:pt idx="245">
                  <c:v>13</c:v>
                </c:pt>
                <c:pt idx="246">
                  <c:v>14</c:v>
                </c:pt>
                <c:pt idx="247">
                  <c:v>15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4</c:v>
                </c:pt>
                <c:pt idx="288">
                  <c:v>4</c:v>
                </c:pt>
                <c:pt idx="289">
                  <c:v>4</c:v>
                </c:pt>
                <c:pt idx="290">
                  <c:v>4</c:v>
                </c:pt>
                <c:pt idx="291">
                  <c:v>4</c:v>
                </c:pt>
                <c:pt idx="292">
                  <c:v>4</c:v>
                </c:pt>
                <c:pt idx="293">
                  <c:v>4</c:v>
                </c:pt>
                <c:pt idx="294">
                  <c:v>4</c:v>
                </c:pt>
                <c:pt idx="295">
                  <c:v>4</c:v>
                </c:pt>
                <c:pt idx="296">
                  <c:v>4</c:v>
                </c:pt>
                <c:pt idx="297">
                  <c:v>4</c:v>
                </c:pt>
                <c:pt idx="298">
                  <c:v>4</c:v>
                </c:pt>
                <c:pt idx="299">
                  <c:v>4</c:v>
                </c:pt>
                <c:pt idx="300">
                  <c:v>4</c:v>
                </c:pt>
                <c:pt idx="301">
                  <c:v>4</c:v>
                </c:pt>
                <c:pt idx="302">
                  <c:v>5</c:v>
                </c:pt>
                <c:pt idx="303">
                  <c:v>5</c:v>
                </c:pt>
                <c:pt idx="304">
                  <c:v>5</c:v>
                </c:pt>
                <c:pt idx="305">
                  <c:v>5</c:v>
                </c:pt>
                <c:pt idx="306">
                  <c:v>5</c:v>
                </c:pt>
                <c:pt idx="307">
                  <c:v>5</c:v>
                </c:pt>
                <c:pt idx="308">
                  <c:v>5</c:v>
                </c:pt>
                <c:pt idx="309">
                  <c:v>5</c:v>
                </c:pt>
                <c:pt idx="310">
                  <c:v>5</c:v>
                </c:pt>
                <c:pt idx="311">
                  <c:v>5</c:v>
                </c:pt>
                <c:pt idx="312">
                  <c:v>5</c:v>
                </c:pt>
                <c:pt idx="313">
                  <c:v>5</c:v>
                </c:pt>
                <c:pt idx="314">
                  <c:v>5</c:v>
                </c:pt>
                <c:pt idx="315">
                  <c:v>5</c:v>
                </c:pt>
                <c:pt idx="316">
                  <c:v>5</c:v>
                </c:pt>
                <c:pt idx="317">
                  <c:v>6</c:v>
                </c:pt>
                <c:pt idx="318">
                  <c:v>6</c:v>
                </c:pt>
                <c:pt idx="319">
                  <c:v>6</c:v>
                </c:pt>
                <c:pt idx="320">
                  <c:v>6</c:v>
                </c:pt>
                <c:pt idx="321">
                  <c:v>6</c:v>
                </c:pt>
                <c:pt idx="322">
                  <c:v>6</c:v>
                </c:pt>
                <c:pt idx="323">
                  <c:v>6</c:v>
                </c:pt>
                <c:pt idx="324">
                  <c:v>6</c:v>
                </c:pt>
                <c:pt idx="325">
                  <c:v>6</c:v>
                </c:pt>
                <c:pt idx="326">
                  <c:v>6</c:v>
                </c:pt>
                <c:pt idx="327">
                  <c:v>6</c:v>
                </c:pt>
                <c:pt idx="328">
                  <c:v>6</c:v>
                </c:pt>
                <c:pt idx="329">
                  <c:v>6</c:v>
                </c:pt>
                <c:pt idx="330">
                  <c:v>6</c:v>
                </c:pt>
                <c:pt idx="331">
                  <c:v>7</c:v>
                </c:pt>
                <c:pt idx="332">
                  <c:v>7</c:v>
                </c:pt>
                <c:pt idx="333">
                  <c:v>7</c:v>
                </c:pt>
                <c:pt idx="334">
                  <c:v>7</c:v>
                </c:pt>
                <c:pt idx="335">
                  <c:v>7</c:v>
                </c:pt>
                <c:pt idx="336">
                  <c:v>7</c:v>
                </c:pt>
                <c:pt idx="337">
                  <c:v>7</c:v>
                </c:pt>
                <c:pt idx="338">
                  <c:v>7</c:v>
                </c:pt>
                <c:pt idx="339">
                  <c:v>7</c:v>
                </c:pt>
                <c:pt idx="340">
                  <c:v>7</c:v>
                </c:pt>
                <c:pt idx="341">
                  <c:v>7</c:v>
                </c:pt>
                <c:pt idx="342">
                  <c:v>7</c:v>
                </c:pt>
                <c:pt idx="343">
                  <c:v>7</c:v>
                </c:pt>
                <c:pt idx="344">
                  <c:v>7</c:v>
                </c:pt>
                <c:pt idx="345">
                  <c:v>7</c:v>
                </c:pt>
                <c:pt idx="346">
                  <c:v>7</c:v>
                </c:pt>
                <c:pt idx="347">
                  <c:v>7</c:v>
                </c:pt>
                <c:pt idx="348">
                  <c:v>8</c:v>
                </c:pt>
                <c:pt idx="349">
                  <c:v>8</c:v>
                </c:pt>
                <c:pt idx="350">
                  <c:v>8</c:v>
                </c:pt>
                <c:pt idx="351">
                  <c:v>8</c:v>
                </c:pt>
                <c:pt idx="352">
                  <c:v>8</c:v>
                </c:pt>
                <c:pt idx="353">
                  <c:v>8</c:v>
                </c:pt>
                <c:pt idx="354">
                  <c:v>8</c:v>
                </c:pt>
                <c:pt idx="355">
                  <c:v>8</c:v>
                </c:pt>
                <c:pt idx="356">
                  <c:v>8</c:v>
                </c:pt>
                <c:pt idx="357">
                  <c:v>8</c:v>
                </c:pt>
                <c:pt idx="358">
                  <c:v>8</c:v>
                </c:pt>
                <c:pt idx="359">
                  <c:v>8</c:v>
                </c:pt>
                <c:pt idx="360">
                  <c:v>8</c:v>
                </c:pt>
                <c:pt idx="361">
                  <c:v>8</c:v>
                </c:pt>
                <c:pt idx="362">
                  <c:v>8</c:v>
                </c:pt>
                <c:pt idx="363">
                  <c:v>9</c:v>
                </c:pt>
                <c:pt idx="364">
                  <c:v>9</c:v>
                </c:pt>
                <c:pt idx="365">
                  <c:v>9</c:v>
                </c:pt>
                <c:pt idx="366">
                  <c:v>9</c:v>
                </c:pt>
                <c:pt idx="367">
                  <c:v>9</c:v>
                </c:pt>
                <c:pt idx="368">
                  <c:v>9</c:v>
                </c:pt>
                <c:pt idx="369">
                  <c:v>9</c:v>
                </c:pt>
                <c:pt idx="370">
                  <c:v>9</c:v>
                </c:pt>
                <c:pt idx="371">
                  <c:v>9</c:v>
                </c:pt>
              </c:numCache>
            </c:numRef>
          </c:xVal>
          <c:yVal>
            <c:numRef>
              <c:f>'NETMHC.vs.SYFPEITHI.H2-Kd'!$B$1:$B$372</c:f>
              <c:numCache>
                <c:formatCode>General</c:formatCode>
                <c:ptCount val="372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18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0</c:v>
                </c:pt>
                <c:pt idx="19">
                  <c:v>1</c:v>
                </c:pt>
                <c:pt idx="20">
                  <c:v>11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0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4</c:v>
                </c:pt>
                <c:pt idx="33">
                  <c:v>5</c:v>
                </c:pt>
                <c:pt idx="34">
                  <c:v>6</c:v>
                </c:pt>
                <c:pt idx="35">
                  <c:v>9</c:v>
                </c:pt>
                <c:pt idx="36">
                  <c:v>0</c:v>
                </c:pt>
                <c:pt idx="37">
                  <c:v>1</c:v>
                </c:pt>
                <c:pt idx="38">
                  <c:v>2</c:v>
                </c:pt>
                <c:pt idx="39">
                  <c:v>3</c:v>
                </c:pt>
                <c:pt idx="40">
                  <c:v>4</c:v>
                </c:pt>
                <c:pt idx="41">
                  <c:v>5</c:v>
                </c:pt>
                <c:pt idx="42">
                  <c:v>6</c:v>
                </c:pt>
                <c:pt idx="43">
                  <c:v>7</c:v>
                </c:pt>
                <c:pt idx="44">
                  <c:v>8</c:v>
                </c:pt>
                <c:pt idx="45">
                  <c:v>0</c:v>
                </c:pt>
                <c:pt idx="46">
                  <c:v>1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5</c:v>
                </c:pt>
                <c:pt idx="51">
                  <c:v>0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  <c:pt idx="56">
                  <c:v>0</c:v>
                </c:pt>
                <c:pt idx="57">
                  <c:v>1</c:v>
                </c:pt>
                <c:pt idx="58">
                  <c:v>2</c:v>
                </c:pt>
                <c:pt idx="59">
                  <c:v>3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10</c:v>
                </c:pt>
                <c:pt idx="67">
                  <c:v>11</c:v>
                </c:pt>
                <c:pt idx="68">
                  <c:v>12</c:v>
                </c:pt>
                <c:pt idx="69">
                  <c:v>13</c:v>
                </c:pt>
                <c:pt idx="70">
                  <c:v>14</c:v>
                </c:pt>
                <c:pt idx="71">
                  <c:v>15</c:v>
                </c:pt>
                <c:pt idx="72">
                  <c:v>16</c:v>
                </c:pt>
                <c:pt idx="73">
                  <c:v>17</c:v>
                </c:pt>
                <c:pt idx="74">
                  <c:v>2</c:v>
                </c:pt>
                <c:pt idx="75">
                  <c:v>3</c:v>
                </c:pt>
                <c:pt idx="76">
                  <c:v>4</c:v>
                </c:pt>
                <c:pt idx="77">
                  <c:v>5</c:v>
                </c:pt>
                <c:pt idx="78">
                  <c:v>6</c:v>
                </c:pt>
                <c:pt idx="79">
                  <c:v>7</c:v>
                </c:pt>
                <c:pt idx="80">
                  <c:v>8</c:v>
                </c:pt>
                <c:pt idx="81">
                  <c:v>9</c:v>
                </c:pt>
                <c:pt idx="82">
                  <c:v>0</c:v>
                </c:pt>
                <c:pt idx="83">
                  <c:v>1</c:v>
                </c:pt>
                <c:pt idx="84">
                  <c:v>10</c:v>
                </c:pt>
                <c:pt idx="85">
                  <c:v>11</c:v>
                </c:pt>
                <c:pt idx="86">
                  <c:v>12</c:v>
                </c:pt>
                <c:pt idx="87">
                  <c:v>13</c:v>
                </c:pt>
                <c:pt idx="88">
                  <c:v>14</c:v>
                </c:pt>
                <c:pt idx="89">
                  <c:v>15</c:v>
                </c:pt>
                <c:pt idx="90">
                  <c:v>16</c:v>
                </c:pt>
                <c:pt idx="91">
                  <c:v>2</c:v>
                </c:pt>
                <c:pt idx="92">
                  <c:v>3</c:v>
                </c:pt>
                <c:pt idx="93">
                  <c:v>4</c:v>
                </c:pt>
                <c:pt idx="94">
                  <c:v>5</c:v>
                </c:pt>
                <c:pt idx="95">
                  <c:v>6</c:v>
                </c:pt>
                <c:pt idx="96">
                  <c:v>7</c:v>
                </c:pt>
                <c:pt idx="97">
                  <c:v>8</c:v>
                </c:pt>
                <c:pt idx="98">
                  <c:v>9</c:v>
                </c:pt>
                <c:pt idx="99">
                  <c:v>0</c:v>
                </c:pt>
                <c:pt idx="100">
                  <c:v>1</c:v>
                </c:pt>
                <c:pt idx="101">
                  <c:v>10</c:v>
                </c:pt>
                <c:pt idx="102">
                  <c:v>11</c:v>
                </c:pt>
                <c:pt idx="103">
                  <c:v>12</c:v>
                </c:pt>
                <c:pt idx="104">
                  <c:v>13</c:v>
                </c:pt>
                <c:pt idx="105">
                  <c:v>14</c:v>
                </c:pt>
                <c:pt idx="106">
                  <c:v>16</c:v>
                </c:pt>
                <c:pt idx="107">
                  <c:v>2</c:v>
                </c:pt>
                <c:pt idx="108">
                  <c:v>3</c:v>
                </c:pt>
                <c:pt idx="109">
                  <c:v>4</c:v>
                </c:pt>
                <c:pt idx="110">
                  <c:v>5</c:v>
                </c:pt>
                <c:pt idx="111">
                  <c:v>6</c:v>
                </c:pt>
                <c:pt idx="112">
                  <c:v>7</c:v>
                </c:pt>
                <c:pt idx="113">
                  <c:v>8</c:v>
                </c:pt>
                <c:pt idx="114">
                  <c:v>9</c:v>
                </c:pt>
                <c:pt idx="115">
                  <c:v>0</c:v>
                </c:pt>
                <c:pt idx="116">
                  <c:v>1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13</c:v>
                </c:pt>
                <c:pt idx="121">
                  <c:v>14</c:v>
                </c:pt>
                <c:pt idx="122">
                  <c:v>16</c:v>
                </c:pt>
                <c:pt idx="123">
                  <c:v>2</c:v>
                </c:pt>
                <c:pt idx="124">
                  <c:v>3</c:v>
                </c:pt>
                <c:pt idx="125">
                  <c:v>4</c:v>
                </c:pt>
                <c:pt idx="126">
                  <c:v>5</c:v>
                </c:pt>
                <c:pt idx="127">
                  <c:v>6</c:v>
                </c:pt>
                <c:pt idx="128">
                  <c:v>7</c:v>
                </c:pt>
                <c:pt idx="129">
                  <c:v>8</c:v>
                </c:pt>
                <c:pt idx="130">
                  <c:v>9</c:v>
                </c:pt>
                <c:pt idx="131">
                  <c:v>0</c:v>
                </c:pt>
                <c:pt idx="132">
                  <c:v>1</c:v>
                </c:pt>
                <c:pt idx="133">
                  <c:v>10</c:v>
                </c:pt>
                <c:pt idx="134">
                  <c:v>11</c:v>
                </c:pt>
                <c:pt idx="135">
                  <c:v>12</c:v>
                </c:pt>
                <c:pt idx="136">
                  <c:v>13</c:v>
                </c:pt>
                <c:pt idx="137">
                  <c:v>2</c:v>
                </c:pt>
                <c:pt idx="138">
                  <c:v>3</c:v>
                </c:pt>
                <c:pt idx="139">
                  <c:v>4</c:v>
                </c:pt>
                <c:pt idx="140">
                  <c:v>5</c:v>
                </c:pt>
                <c:pt idx="141">
                  <c:v>6</c:v>
                </c:pt>
                <c:pt idx="142">
                  <c:v>7</c:v>
                </c:pt>
                <c:pt idx="143">
                  <c:v>8</c:v>
                </c:pt>
                <c:pt idx="144">
                  <c:v>9</c:v>
                </c:pt>
                <c:pt idx="145">
                  <c:v>0</c:v>
                </c:pt>
                <c:pt idx="146">
                  <c:v>1</c:v>
                </c:pt>
                <c:pt idx="147">
                  <c:v>10</c:v>
                </c:pt>
                <c:pt idx="148">
                  <c:v>11</c:v>
                </c:pt>
                <c:pt idx="149">
                  <c:v>2</c:v>
                </c:pt>
                <c:pt idx="150">
                  <c:v>3</c:v>
                </c:pt>
                <c:pt idx="151">
                  <c:v>4</c:v>
                </c:pt>
                <c:pt idx="152">
                  <c:v>5</c:v>
                </c:pt>
                <c:pt idx="153">
                  <c:v>6</c:v>
                </c:pt>
                <c:pt idx="154">
                  <c:v>7</c:v>
                </c:pt>
                <c:pt idx="155">
                  <c:v>8</c:v>
                </c:pt>
                <c:pt idx="156">
                  <c:v>9</c:v>
                </c:pt>
                <c:pt idx="157">
                  <c:v>0</c:v>
                </c:pt>
                <c:pt idx="158">
                  <c:v>1</c:v>
                </c:pt>
                <c:pt idx="159">
                  <c:v>10</c:v>
                </c:pt>
                <c:pt idx="160">
                  <c:v>11</c:v>
                </c:pt>
                <c:pt idx="161">
                  <c:v>2</c:v>
                </c:pt>
                <c:pt idx="162">
                  <c:v>3</c:v>
                </c:pt>
                <c:pt idx="163">
                  <c:v>4</c:v>
                </c:pt>
                <c:pt idx="164">
                  <c:v>5</c:v>
                </c:pt>
                <c:pt idx="165">
                  <c:v>6</c:v>
                </c:pt>
                <c:pt idx="166">
                  <c:v>7</c:v>
                </c:pt>
                <c:pt idx="167">
                  <c:v>8</c:v>
                </c:pt>
                <c:pt idx="168">
                  <c:v>9</c:v>
                </c:pt>
                <c:pt idx="169">
                  <c:v>0</c:v>
                </c:pt>
                <c:pt idx="170">
                  <c:v>1</c:v>
                </c:pt>
                <c:pt idx="171">
                  <c:v>10</c:v>
                </c:pt>
                <c:pt idx="172">
                  <c:v>2</c:v>
                </c:pt>
                <c:pt idx="173">
                  <c:v>3</c:v>
                </c:pt>
                <c:pt idx="174">
                  <c:v>4</c:v>
                </c:pt>
                <c:pt idx="175">
                  <c:v>5</c:v>
                </c:pt>
                <c:pt idx="176">
                  <c:v>6</c:v>
                </c:pt>
                <c:pt idx="177">
                  <c:v>7</c:v>
                </c:pt>
                <c:pt idx="178">
                  <c:v>8</c:v>
                </c:pt>
                <c:pt idx="179">
                  <c:v>9</c:v>
                </c:pt>
                <c:pt idx="180">
                  <c:v>0</c:v>
                </c:pt>
                <c:pt idx="181">
                  <c:v>1</c:v>
                </c:pt>
                <c:pt idx="182">
                  <c:v>10</c:v>
                </c:pt>
                <c:pt idx="183">
                  <c:v>11</c:v>
                </c:pt>
                <c:pt idx="184">
                  <c:v>12</c:v>
                </c:pt>
                <c:pt idx="185">
                  <c:v>13</c:v>
                </c:pt>
                <c:pt idx="186">
                  <c:v>14</c:v>
                </c:pt>
                <c:pt idx="187">
                  <c:v>15</c:v>
                </c:pt>
                <c:pt idx="188">
                  <c:v>16</c:v>
                </c:pt>
                <c:pt idx="189">
                  <c:v>17</c:v>
                </c:pt>
                <c:pt idx="190">
                  <c:v>18</c:v>
                </c:pt>
                <c:pt idx="191">
                  <c:v>19</c:v>
                </c:pt>
                <c:pt idx="192">
                  <c:v>2</c:v>
                </c:pt>
                <c:pt idx="193">
                  <c:v>20</c:v>
                </c:pt>
                <c:pt idx="194">
                  <c:v>3</c:v>
                </c:pt>
                <c:pt idx="195">
                  <c:v>4</c:v>
                </c:pt>
                <c:pt idx="196">
                  <c:v>5</c:v>
                </c:pt>
                <c:pt idx="197">
                  <c:v>6</c:v>
                </c:pt>
                <c:pt idx="198">
                  <c:v>7</c:v>
                </c:pt>
                <c:pt idx="199">
                  <c:v>8</c:v>
                </c:pt>
                <c:pt idx="200">
                  <c:v>9</c:v>
                </c:pt>
                <c:pt idx="201">
                  <c:v>0</c:v>
                </c:pt>
                <c:pt idx="202">
                  <c:v>1</c:v>
                </c:pt>
                <c:pt idx="203">
                  <c:v>10</c:v>
                </c:pt>
                <c:pt idx="204">
                  <c:v>11</c:v>
                </c:pt>
                <c:pt idx="205">
                  <c:v>12</c:v>
                </c:pt>
                <c:pt idx="206">
                  <c:v>13</c:v>
                </c:pt>
                <c:pt idx="207">
                  <c:v>14</c:v>
                </c:pt>
                <c:pt idx="208">
                  <c:v>15</c:v>
                </c:pt>
                <c:pt idx="209">
                  <c:v>16</c:v>
                </c:pt>
                <c:pt idx="210">
                  <c:v>17</c:v>
                </c:pt>
                <c:pt idx="211">
                  <c:v>18</c:v>
                </c:pt>
                <c:pt idx="212">
                  <c:v>2</c:v>
                </c:pt>
                <c:pt idx="213">
                  <c:v>3</c:v>
                </c:pt>
                <c:pt idx="214">
                  <c:v>4</c:v>
                </c:pt>
                <c:pt idx="215">
                  <c:v>5</c:v>
                </c:pt>
                <c:pt idx="216">
                  <c:v>6</c:v>
                </c:pt>
                <c:pt idx="217">
                  <c:v>7</c:v>
                </c:pt>
                <c:pt idx="218">
                  <c:v>8</c:v>
                </c:pt>
                <c:pt idx="219">
                  <c:v>9</c:v>
                </c:pt>
                <c:pt idx="220">
                  <c:v>16</c:v>
                </c:pt>
                <c:pt idx="221">
                  <c:v>19</c:v>
                </c:pt>
                <c:pt idx="222">
                  <c:v>20</c:v>
                </c:pt>
                <c:pt idx="223">
                  <c:v>22</c:v>
                </c:pt>
                <c:pt idx="224">
                  <c:v>23</c:v>
                </c:pt>
                <c:pt idx="225">
                  <c:v>24</c:v>
                </c:pt>
                <c:pt idx="226">
                  <c:v>12</c:v>
                </c:pt>
                <c:pt idx="227">
                  <c:v>20</c:v>
                </c:pt>
                <c:pt idx="228">
                  <c:v>21</c:v>
                </c:pt>
                <c:pt idx="229">
                  <c:v>22</c:v>
                </c:pt>
                <c:pt idx="230">
                  <c:v>23</c:v>
                </c:pt>
                <c:pt idx="231">
                  <c:v>27</c:v>
                </c:pt>
                <c:pt idx="232">
                  <c:v>28</c:v>
                </c:pt>
                <c:pt idx="233">
                  <c:v>13</c:v>
                </c:pt>
                <c:pt idx="234">
                  <c:v>18</c:v>
                </c:pt>
                <c:pt idx="235">
                  <c:v>20</c:v>
                </c:pt>
                <c:pt idx="236">
                  <c:v>21</c:v>
                </c:pt>
                <c:pt idx="237">
                  <c:v>22</c:v>
                </c:pt>
                <c:pt idx="238">
                  <c:v>23</c:v>
                </c:pt>
                <c:pt idx="239">
                  <c:v>24</c:v>
                </c:pt>
                <c:pt idx="240">
                  <c:v>25</c:v>
                </c:pt>
                <c:pt idx="241">
                  <c:v>26</c:v>
                </c:pt>
                <c:pt idx="242">
                  <c:v>27</c:v>
                </c:pt>
                <c:pt idx="243">
                  <c:v>16</c:v>
                </c:pt>
                <c:pt idx="244">
                  <c:v>22</c:v>
                </c:pt>
                <c:pt idx="245">
                  <c:v>25</c:v>
                </c:pt>
                <c:pt idx="246">
                  <c:v>25</c:v>
                </c:pt>
                <c:pt idx="247">
                  <c:v>25</c:v>
                </c:pt>
                <c:pt idx="248">
                  <c:v>0</c:v>
                </c:pt>
                <c:pt idx="249">
                  <c:v>10</c:v>
                </c:pt>
                <c:pt idx="250">
                  <c:v>11</c:v>
                </c:pt>
                <c:pt idx="251">
                  <c:v>12</c:v>
                </c:pt>
                <c:pt idx="252">
                  <c:v>13</c:v>
                </c:pt>
                <c:pt idx="253">
                  <c:v>14</c:v>
                </c:pt>
                <c:pt idx="254">
                  <c:v>15</c:v>
                </c:pt>
                <c:pt idx="255">
                  <c:v>16</c:v>
                </c:pt>
                <c:pt idx="256">
                  <c:v>17</c:v>
                </c:pt>
                <c:pt idx="257">
                  <c:v>18</c:v>
                </c:pt>
                <c:pt idx="258">
                  <c:v>19</c:v>
                </c:pt>
                <c:pt idx="259">
                  <c:v>2</c:v>
                </c:pt>
                <c:pt idx="260">
                  <c:v>20</c:v>
                </c:pt>
                <c:pt idx="261">
                  <c:v>3</c:v>
                </c:pt>
                <c:pt idx="262">
                  <c:v>4</c:v>
                </c:pt>
                <c:pt idx="263">
                  <c:v>5</c:v>
                </c:pt>
                <c:pt idx="264">
                  <c:v>6</c:v>
                </c:pt>
                <c:pt idx="265">
                  <c:v>7</c:v>
                </c:pt>
                <c:pt idx="266">
                  <c:v>8</c:v>
                </c:pt>
                <c:pt idx="267">
                  <c:v>9</c:v>
                </c:pt>
                <c:pt idx="268">
                  <c:v>1</c:v>
                </c:pt>
                <c:pt idx="269">
                  <c:v>10</c:v>
                </c:pt>
                <c:pt idx="270">
                  <c:v>11</c:v>
                </c:pt>
                <c:pt idx="271">
                  <c:v>12</c:v>
                </c:pt>
                <c:pt idx="272">
                  <c:v>13</c:v>
                </c:pt>
                <c:pt idx="273">
                  <c:v>14</c:v>
                </c:pt>
                <c:pt idx="274">
                  <c:v>15</c:v>
                </c:pt>
                <c:pt idx="275">
                  <c:v>16</c:v>
                </c:pt>
                <c:pt idx="276">
                  <c:v>17</c:v>
                </c:pt>
                <c:pt idx="277">
                  <c:v>18</c:v>
                </c:pt>
                <c:pt idx="278">
                  <c:v>19</c:v>
                </c:pt>
                <c:pt idx="279">
                  <c:v>20</c:v>
                </c:pt>
                <c:pt idx="280">
                  <c:v>21</c:v>
                </c:pt>
                <c:pt idx="281">
                  <c:v>3</c:v>
                </c:pt>
                <c:pt idx="282">
                  <c:v>4</c:v>
                </c:pt>
                <c:pt idx="283">
                  <c:v>5</c:v>
                </c:pt>
                <c:pt idx="284">
                  <c:v>6</c:v>
                </c:pt>
                <c:pt idx="285">
                  <c:v>8</c:v>
                </c:pt>
                <c:pt idx="286">
                  <c:v>9</c:v>
                </c:pt>
                <c:pt idx="287">
                  <c:v>10</c:v>
                </c:pt>
                <c:pt idx="288">
                  <c:v>11</c:v>
                </c:pt>
                <c:pt idx="289">
                  <c:v>12</c:v>
                </c:pt>
                <c:pt idx="290">
                  <c:v>13</c:v>
                </c:pt>
                <c:pt idx="291">
                  <c:v>14</c:v>
                </c:pt>
                <c:pt idx="292">
                  <c:v>15</c:v>
                </c:pt>
                <c:pt idx="293">
                  <c:v>16</c:v>
                </c:pt>
                <c:pt idx="294">
                  <c:v>17</c:v>
                </c:pt>
                <c:pt idx="295">
                  <c:v>18</c:v>
                </c:pt>
                <c:pt idx="296">
                  <c:v>19</c:v>
                </c:pt>
                <c:pt idx="297">
                  <c:v>20</c:v>
                </c:pt>
                <c:pt idx="298">
                  <c:v>21</c:v>
                </c:pt>
                <c:pt idx="299">
                  <c:v>3</c:v>
                </c:pt>
                <c:pt idx="300">
                  <c:v>8</c:v>
                </c:pt>
                <c:pt idx="301">
                  <c:v>9</c:v>
                </c:pt>
                <c:pt idx="302">
                  <c:v>10</c:v>
                </c:pt>
                <c:pt idx="303">
                  <c:v>11</c:v>
                </c:pt>
                <c:pt idx="304">
                  <c:v>12</c:v>
                </c:pt>
                <c:pt idx="305">
                  <c:v>13</c:v>
                </c:pt>
                <c:pt idx="306">
                  <c:v>14</c:v>
                </c:pt>
                <c:pt idx="307">
                  <c:v>15</c:v>
                </c:pt>
                <c:pt idx="308">
                  <c:v>16</c:v>
                </c:pt>
                <c:pt idx="309">
                  <c:v>17</c:v>
                </c:pt>
                <c:pt idx="310">
                  <c:v>18</c:v>
                </c:pt>
                <c:pt idx="311">
                  <c:v>19</c:v>
                </c:pt>
                <c:pt idx="312">
                  <c:v>20</c:v>
                </c:pt>
                <c:pt idx="313">
                  <c:v>21</c:v>
                </c:pt>
                <c:pt idx="314">
                  <c:v>22</c:v>
                </c:pt>
                <c:pt idx="315">
                  <c:v>3</c:v>
                </c:pt>
                <c:pt idx="316">
                  <c:v>5</c:v>
                </c:pt>
                <c:pt idx="317">
                  <c:v>10</c:v>
                </c:pt>
                <c:pt idx="318">
                  <c:v>11</c:v>
                </c:pt>
                <c:pt idx="319">
                  <c:v>12</c:v>
                </c:pt>
                <c:pt idx="320">
                  <c:v>13</c:v>
                </c:pt>
                <c:pt idx="321">
                  <c:v>14</c:v>
                </c:pt>
                <c:pt idx="322">
                  <c:v>15</c:v>
                </c:pt>
                <c:pt idx="323">
                  <c:v>16</c:v>
                </c:pt>
                <c:pt idx="324">
                  <c:v>17</c:v>
                </c:pt>
                <c:pt idx="325">
                  <c:v>18</c:v>
                </c:pt>
                <c:pt idx="326">
                  <c:v>19</c:v>
                </c:pt>
                <c:pt idx="327">
                  <c:v>20</c:v>
                </c:pt>
                <c:pt idx="328">
                  <c:v>21</c:v>
                </c:pt>
                <c:pt idx="329">
                  <c:v>22</c:v>
                </c:pt>
                <c:pt idx="330">
                  <c:v>8</c:v>
                </c:pt>
                <c:pt idx="331">
                  <c:v>10</c:v>
                </c:pt>
                <c:pt idx="332">
                  <c:v>11</c:v>
                </c:pt>
                <c:pt idx="333">
                  <c:v>12</c:v>
                </c:pt>
                <c:pt idx="334">
                  <c:v>13</c:v>
                </c:pt>
                <c:pt idx="335">
                  <c:v>14</c:v>
                </c:pt>
                <c:pt idx="336">
                  <c:v>15</c:v>
                </c:pt>
                <c:pt idx="337">
                  <c:v>16</c:v>
                </c:pt>
                <c:pt idx="338">
                  <c:v>17</c:v>
                </c:pt>
                <c:pt idx="339">
                  <c:v>18</c:v>
                </c:pt>
                <c:pt idx="340">
                  <c:v>19</c:v>
                </c:pt>
                <c:pt idx="341">
                  <c:v>20</c:v>
                </c:pt>
                <c:pt idx="342">
                  <c:v>21</c:v>
                </c:pt>
                <c:pt idx="343">
                  <c:v>22</c:v>
                </c:pt>
                <c:pt idx="344">
                  <c:v>23</c:v>
                </c:pt>
                <c:pt idx="345">
                  <c:v>24</c:v>
                </c:pt>
                <c:pt idx="346">
                  <c:v>25</c:v>
                </c:pt>
                <c:pt idx="347">
                  <c:v>8</c:v>
                </c:pt>
                <c:pt idx="348">
                  <c:v>11</c:v>
                </c:pt>
                <c:pt idx="349">
                  <c:v>12</c:v>
                </c:pt>
                <c:pt idx="350">
                  <c:v>13</c:v>
                </c:pt>
                <c:pt idx="351">
                  <c:v>14</c:v>
                </c:pt>
                <c:pt idx="352">
                  <c:v>15</c:v>
                </c:pt>
                <c:pt idx="353">
                  <c:v>16</c:v>
                </c:pt>
                <c:pt idx="354">
                  <c:v>17</c:v>
                </c:pt>
                <c:pt idx="355">
                  <c:v>18</c:v>
                </c:pt>
                <c:pt idx="356">
                  <c:v>19</c:v>
                </c:pt>
                <c:pt idx="357">
                  <c:v>20</c:v>
                </c:pt>
                <c:pt idx="358">
                  <c:v>21</c:v>
                </c:pt>
                <c:pt idx="359">
                  <c:v>23</c:v>
                </c:pt>
                <c:pt idx="360">
                  <c:v>24</c:v>
                </c:pt>
                <c:pt idx="361">
                  <c:v>25</c:v>
                </c:pt>
                <c:pt idx="362">
                  <c:v>9</c:v>
                </c:pt>
                <c:pt idx="363">
                  <c:v>11</c:v>
                </c:pt>
                <c:pt idx="364">
                  <c:v>14</c:v>
                </c:pt>
                <c:pt idx="365">
                  <c:v>16</c:v>
                </c:pt>
                <c:pt idx="366">
                  <c:v>17</c:v>
                </c:pt>
                <c:pt idx="367">
                  <c:v>18</c:v>
                </c:pt>
                <c:pt idx="368">
                  <c:v>20</c:v>
                </c:pt>
                <c:pt idx="369">
                  <c:v>21</c:v>
                </c:pt>
                <c:pt idx="370">
                  <c:v>22</c:v>
                </c:pt>
                <c:pt idx="371">
                  <c:v>25</c:v>
                </c:pt>
              </c:numCache>
            </c:numRef>
          </c:yVal>
          <c:bubbleSize>
            <c:numRef>
              <c:f>'NETMHC.vs.SYFPEITHI.H2-Kd'!$C$1:$C$372</c:f>
              <c:numCache>
                <c:formatCode>General</c:formatCode>
                <c:ptCount val="372"/>
                <c:pt idx="0">
                  <c:v>19</c:v>
                </c:pt>
                <c:pt idx="1">
                  <c:v>27</c:v>
                </c:pt>
                <c:pt idx="2">
                  <c:v>109</c:v>
                </c:pt>
                <c:pt idx="3">
                  <c:v>93</c:v>
                </c:pt>
                <c:pt idx="4">
                  <c:v>134</c:v>
                </c:pt>
                <c:pt idx="5">
                  <c:v>95</c:v>
                </c:pt>
                <c:pt idx="6">
                  <c:v>44</c:v>
                </c:pt>
                <c:pt idx="7">
                  <c:v>23</c:v>
                </c:pt>
                <c:pt idx="8">
                  <c:v>10</c:v>
                </c:pt>
                <c:pt idx="9">
                  <c:v>1</c:v>
                </c:pt>
                <c:pt idx="10">
                  <c:v>57</c:v>
                </c:pt>
                <c:pt idx="11">
                  <c:v>50</c:v>
                </c:pt>
                <c:pt idx="12">
                  <c:v>42</c:v>
                </c:pt>
                <c:pt idx="13">
                  <c:v>87</c:v>
                </c:pt>
                <c:pt idx="14">
                  <c:v>50</c:v>
                </c:pt>
                <c:pt idx="15">
                  <c:v>59</c:v>
                </c:pt>
                <c:pt idx="16">
                  <c:v>70</c:v>
                </c:pt>
                <c:pt idx="17">
                  <c:v>81</c:v>
                </c:pt>
                <c:pt idx="18">
                  <c:v>171</c:v>
                </c:pt>
                <c:pt idx="19">
                  <c:v>175</c:v>
                </c:pt>
                <c:pt idx="20">
                  <c:v>3</c:v>
                </c:pt>
                <c:pt idx="21">
                  <c:v>165</c:v>
                </c:pt>
                <c:pt idx="22">
                  <c:v>57</c:v>
                </c:pt>
                <c:pt idx="23">
                  <c:v>54</c:v>
                </c:pt>
                <c:pt idx="24">
                  <c:v>40</c:v>
                </c:pt>
                <c:pt idx="25">
                  <c:v>17</c:v>
                </c:pt>
                <c:pt idx="26">
                  <c:v>6</c:v>
                </c:pt>
                <c:pt idx="27">
                  <c:v>3</c:v>
                </c:pt>
                <c:pt idx="28">
                  <c:v>110</c:v>
                </c:pt>
                <c:pt idx="29">
                  <c:v>87</c:v>
                </c:pt>
                <c:pt idx="30">
                  <c:v>103</c:v>
                </c:pt>
                <c:pt idx="31">
                  <c:v>62</c:v>
                </c:pt>
                <c:pt idx="32">
                  <c:v>34</c:v>
                </c:pt>
                <c:pt idx="33">
                  <c:v>4</c:v>
                </c:pt>
                <c:pt idx="34">
                  <c:v>2</c:v>
                </c:pt>
                <c:pt idx="35">
                  <c:v>1</c:v>
                </c:pt>
                <c:pt idx="36">
                  <c:v>67</c:v>
                </c:pt>
                <c:pt idx="37">
                  <c:v>58</c:v>
                </c:pt>
                <c:pt idx="38">
                  <c:v>46</c:v>
                </c:pt>
                <c:pt idx="39">
                  <c:v>7</c:v>
                </c:pt>
                <c:pt idx="40">
                  <c:v>18</c:v>
                </c:pt>
                <c:pt idx="41">
                  <c:v>4</c:v>
                </c:pt>
                <c:pt idx="42">
                  <c:v>3</c:v>
                </c:pt>
                <c:pt idx="43">
                  <c:v>1</c:v>
                </c:pt>
                <c:pt idx="44">
                  <c:v>3</c:v>
                </c:pt>
                <c:pt idx="45">
                  <c:v>47</c:v>
                </c:pt>
                <c:pt idx="46">
                  <c:v>33</c:v>
                </c:pt>
                <c:pt idx="47">
                  <c:v>14</c:v>
                </c:pt>
                <c:pt idx="48">
                  <c:v>9</c:v>
                </c:pt>
                <c:pt idx="49">
                  <c:v>5</c:v>
                </c:pt>
                <c:pt idx="50">
                  <c:v>2</c:v>
                </c:pt>
                <c:pt idx="51">
                  <c:v>15</c:v>
                </c:pt>
                <c:pt idx="52">
                  <c:v>15</c:v>
                </c:pt>
                <c:pt idx="53">
                  <c:v>2</c:v>
                </c:pt>
                <c:pt idx="54">
                  <c:v>8</c:v>
                </c:pt>
                <c:pt idx="55">
                  <c:v>2</c:v>
                </c:pt>
                <c:pt idx="56">
                  <c:v>11</c:v>
                </c:pt>
                <c:pt idx="57">
                  <c:v>7</c:v>
                </c:pt>
                <c:pt idx="58">
                  <c:v>2</c:v>
                </c:pt>
                <c:pt idx="59">
                  <c:v>1</c:v>
                </c:pt>
                <c:pt idx="60">
                  <c:v>3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32</c:v>
                </c:pt>
                <c:pt idx="65">
                  <c:v>43</c:v>
                </c:pt>
                <c:pt idx="66">
                  <c:v>141</c:v>
                </c:pt>
                <c:pt idx="67">
                  <c:v>133</c:v>
                </c:pt>
                <c:pt idx="68">
                  <c:v>84</c:v>
                </c:pt>
                <c:pt idx="69">
                  <c:v>47</c:v>
                </c:pt>
                <c:pt idx="70">
                  <c:v>31</c:v>
                </c:pt>
                <c:pt idx="71">
                  <c:v>13</c:v>
                </c:pt>
                <c:pt idx="72">
                  <c:v>9</c:v>
                </c:pt>
                <c:pt idx="73">
                  <c:v>1</c:v>
                </c:pt>
                <c:pt idx="74">
                  <c:v>71</c:v>
                </c:pt>
                <c:pt idx="75">
                  <c:v>90</c:v>
                </c:pt>
                <c:pt idx="76">
                  <c:v>66</c:v>
                </c:pt>
                <c:pt idx="77">
                  <c:v>96</c:v>
                </c:pt>
                <c:pt idx="78">
                  <c:v>97</c:v>
                </c:pt>
                <c:pt idx="79">
                  <c:v>57</c:v>
                </c:pt>
                <c:pt idx="80">
                  <c:v>95</c:v>
                </c:pt>
                <c:pt idx="81">
                  <c:v>81</c:v>
                </c:pt>
                <c:pt idx="82">
                  <c:v>67</c:v>
                </c:pt>
                <c:pt idx="83">
                  <c:v>91</c:v>
                </c:pt>
                <c:pt idx="84">
                  <c:v>119</c:v>
                </c:pt>
                <c:pt idx="85">
                  <c:v>111</c:v>
                </c:pt>
                <c:pt idx="86">
                  <c:v>57</c:v>
                </c:pt>
                <c:pt idx="87">
                  <c:v>55</c:v>
                </c:pt>
                <c:pt idx="88">
                  <c:v>6</c:v>
                </c:pt>
                <c:pt idx="89">
                  <c:v>12</c:v>
                </c:pt>
                <c:pt idx="90">
                  <c:v>2</c:v>
                </c:pt>
                <c:pt idx="91">
                  <c:v>82</c:v>
                </c:pt>
                <c:pt idx="92">
                  <c:v>114</c:v>
                </c:pt>
                <c:pt idx="93">
                  <c:v>137</c:v>
                </c:pt>
                <c:pt idx="94">
                  <c:v>113</c:v>
                </c:pt>
                <c:pt idx="95">
                  <c:v>73</c:v>
                </c:pt>
                <c:pt idx="96">
                  <c:v>103</c:v>
                </c:pt>
                <c:pt idx="97">
                  <c:v>112</c:v>
                </c:pt>
                <c:pt idx="98">
                  <c:v>68</c:v>
                </c:pt>
                <c:pt idx="99">
                  <c:v>112</c:v>
                </c:pt>
                <c:pt idx="100">
                  <c:v>121</c:v>
                </c:pt>
                <c:pt idx="101">
                  <c:v>105</c:v>
                </c:pt>
                <c:pt idx="102">
                  <c:v>77</c:v>
                </c:pt>
                <c:pt idx="103">
                  <c:v>25</c:v>
                </c:pt>
                <c:pt idx="104">
                  <c:v>10</c:v>
                </c:pt>
                <c:pt idx="105">
                  <c:v>6</c:v>
                </c:pt>
                <c:pt idx="106">
                  <c:v>1</c:v>
                </c:pt>
                <c:pt idx="107">
                  <c:v>167</c:v>
                </c:pt>
                <c:pt idx="108">
                  <c:v>206</c:v>
                </c:pt>
                <c:pt idx="109">
                  <c:v>129</c:v>
                </c:pt>
                <c:pt idx="110">
                  <c:v>103</c:v>
                </c:pt>
                <c:pt idx="111">
                  <c:v>113</c:v>
                </c:pt>
                <c:pt idx="112">
                  <c:v>116</c:v>
                </c:pt>
                <c:pt idx="113">
                  <c:v>84</c:v>
                </c:pt>
                <c:pt idx="114">
                  <c:v>84</c:v>
                </c:pt>
                <c:pt idx="115">
                  <c:v>113</c:v>
                </c:pt>
                <c:pt idx="116">
                  <c:v>201</c:v>
                </c:pt>
                <c:pt idx="117">
                  <c:v>58</c:v>
                </c:pt>
                <c:pt idx="118">
                  <c:v>38</c:v>
                </c:pt>
                <c:pt idx="119">
                  <c:v>11</c:v>
                </c:pt>
                <c:pt idx="120">
                  <c:v>7</c:v>
                </c:pt>
                <c:pt idx="121">
                  <c:v>2</c:v>
                </c:pt>
                <c:pt idx="122">
                  <c:v>2</c:v>
                </c:pt>
                <c:pt idx="123">
                  <c:v>228</c:v>
                </c:pt>
                <c:pt idx="124">
                  <c:v>242</c:v>
                </c:pt>
                <c:pt idx="125">
                  <c:v>198</c:v>
                </c:pt>
                <c:pt idx="126">
                  <c:v>156</c:v>
                </c:pt>
                <c:pt idx="127">
                  <c:v>158</c:v>
                </c:pt>
                <c:pt idx="128">
                  <c:v>120</c:v>
                </c:pt>
                <c:pt idx="129">
                  <c:v>101</c:v>
                </c:pt>
                <c:pt idx="130">
                  <c:v>95</c:v>
                </c:pt>
                <c:pt idx="131">
                  <c:v>202</c:v>
                </c:pt>
                <c:pt idx="132">
                  <c:v>220</c:v>
                </c:pt>
                <c:pt idx="133">
                  <c:v>30</c:v>
                </c:pt>
                <c:pt idx="134">
                  <c:v>18</c:v>
                </c:pt>
                <c:pt idx="135">
                  <c:v>4</c:v>
                </c:pt>
                <c:pt idx="136">
                  <c:v>5</c:v>
                </c:pt>
                <c:pt idx="137">
                  <c:v>252</c:v>
                </c:pt>
                <c:pt idx="138">
                  <c:v>275</c:v>
                </c:pt>
                <c:pt idx="139">
                  <c:v>224</c:v>
                </c:pt>
                <c:pt idx="140">
                  <c:v>120</c:v>
                </c:pt>
                <c:pt idx="141">
                  <c:v>161</c:v>
                </c:pt>
                <c:pt idx="142">
                  <c:v>80</c:v>
                </c:pt>
                <c:pt idx="143">
                  <c:v>82</c:v>
                </c:pt>
                <c:pt idx="144">
                  <c:v>38</c:v>
                </c:pt>
                <c:pt idx="145">
                  <c:v>216</c:v>
                </c:pt>
                <c:pt idx="146">
                  <c:v>299</c:v>
                </c:pt>
                <c:pt idx="147">
                  <c:v>10</c:v>
                </c:pt>
                <c:pt idx="148">
                  <c:v>5</c:v>
                </c:pt>
                <c:pt idx="149">
                  <c:v>252</c:v>
                </c:pt>
                <c:pt idx="150">
                  <c:v>301</c:v>
                </c:pt>
                <c:pt idx="151">
                  <c:v>193</c:v>
                </c:pt>
                <c:pt idx="152">
                  <c:v>102</c:v>
                </c:pt>
                <c:pt idx="153">
                  <c:v>75</c:v>
                </c:pt>
                <c:pt idx="154">
                  <c:v>40</c:v>
                </c:pt>
                <c:pt idx="155">
                  <c:v>41</c:v>
                </c:pt>
                <c:pt idx="156">
                  <c:v>22</c:v>
                </c:pt>
                <c:pt idx="157">
                  <c:v>244</c:v>
                </c:pt>
                <c:pt idx="158">
                  <c:v>293</c:v>
                </c:pt>
                <c:pt idx="159">
                  <c:v>4</c:v>
                </c:pt>
                <c:pt idx="160">
                  <c:v>1</c:v>
                </c:pt>
                <c:pt idx="161">
                  <c:v>266</c:v>
                </c:pt>
                <c:pt idx="162">
                  <c:v>200</c:v>
                </c:pt>
                <c:pt idx="163">
                  <c:v>156</c:v>
                </c:pt>
                <c:pt idx="164">
                  <c:v>73</c:v>
                </c:pt>
                <c:pt idx="165">
                  <c:v>67</c:v>
                </c:pt>
                <c:pt idx="166">
                  <c:v>55</c:v>
                </c:pt>
                <c:pt idx="167">
                  <c:v>23</c:v>
                </c:pt>
                <c:pt idx="168">
                  <c:v>11</c:v>
                </c:pt>
                <c:pt idx="169">
                  <c:v>189</c:v>
                </c:pt>
                <c:pt idx="170">
                  <c:v>267</c:v>
                </c:pt>
                <c:pt idx="171">
                  <c:v>4</c:v>
                </c:pt>
                <c:pt idx="172">
                  <c:v>267</c:v>
                </c:pt>
                <c:pt idx="173">
                  <c:v>153</c:v>
                </c:pt>
                <c:pt idx="174">
                  <c:v>97</c:v>
                </c:pt>
                <c:pt idx="175">
                  <c:v>62</c:v>
                </c:pt>
                <c:pt idx="176">
                  <c:v>42</c:v>
                </c:pt>
                <c:pt idx="177">
                  <c:v>16</c:v>
                </c:pt>
                <c:pt idx="178">
                  <c:v>6</c:v>
                </c:pt>
                <c:pt idx="179">
                  <c:v>2</c:v>
                </c:pt>
                <c:pt idx="180">
                  <c:v>94</c:v>
                </c:pt>
                <c:pt idx="181">
                  <c:v>5</c:v>
                </c:pt>
                <c:pt idx="182">
                  <c:v>106</c:v>
                </c:pt>
                <c:pt idx="183">
                  <c:v>104</c:v>
                </c:pt>
                <c:pt idx="184">
                  <c:v>153</c:v>
                </c:pt>
                <c:pt idx="185">
                  <c:v>82</c:v>
                </c:pt>
                <c:pt idx="186">
                  <c:v>79</c:v>
                </c:pt>
                <c:pt idx="187">
                  <c:v>34</c:v>
                </c:pt>
                <c:pt idx="188">
                  <c:v>27</c:v>
                </c:pt>
                <c:pt idx="189">
                  <c:v>11</c:v>
                </c:pt>
                <c:pt idx="190">
                  <c:v>4</c:v>
                </c:pt>
                <c:pt idx="191">
                  <c:v>4</c:v>
                </c:pt>
                <c:pt idx="192">
                  <c:v>13</c:v>
                </c:pt>
                <c:pt idx="193">
                  <c:v>4</c:v>
                </c:pt>
                <c:pt idx="194">
                  <c:v>35</c:v>
                </c:pt>
                <c:pt idx="195">
                  <c:v>21</c:v>
                </c:pt>
                <c:pt idx="196">
                  <c:v>26</c:v>
                </c:pt>
                <c:pt idx="197">
                  <c:v>24</c:v>
                </c:pt>
                <c:pt idx="198">
                  <c:v>29</c:v>
                </c:pt>
                <c:pt idx="199">
                  <c:v>45</c:v>
                </c:pt>
                <c:pt idx="200">
                  <c:v>55</c:v>
                </c:pt>
                <c:pt idx="201">
                  <c:v>2</c:v>
                </c:pt>
                <c:pt idx="202">
                  <c:v>1</c:v>
                </c:pt>
                <c:pt idx="203">
                  <c:v>54</c:v>
                </c:pt>
                <c:pt idx="204">
                  <c:v>69</c:v>
                </c:pt>
                <c:pt idx="205">
                  <c:v>56</c:v>
                </c:pt>
                <c:pt idx="206">
                  <c:v>103</c:v>
                </c:pt>
                <c:pt idx="207">
                  <c:v>82</c:v>
                </c:pt>
                <c:pt idx="208">
                  <c:v>69</c:v>
                </c:pt>
                <c:pt idx="209">
                  <c:v>50</c:v>
                </c:pt>
                <c:pt idx="210">
                  <c:v>32</c:v>
                </c:pt>
                <c:pt idx="211">
                  <c:v>4</c:v>
                </c:pt>
                <c:pt idx="212">
                  <c:v>10</c:v>
                </c:pt>
                <c:pt idx="213">
                  <c:v>9</c:v>
                </c:pt>
                <c:pt idx="214">
                  <c:v>12</c:v>
                </c:pt>
                <c:pt idx="215">
                  <c:v>5</c:v>
                </c:pt>
                <c:pt idx="216">
                  <c:v>15</c:v>
                </c:pt>
                <c:pt idx="217">
                  <c:v>20</c:v>
                </c:pt>
                <c:pt idx="218">
                  <c:v>25</c:v>
                </c:pt>
                <c:pt idx="219">
                  <c:v>25</c:v>
                </c:pt>
                <c:pt idx="220">
                  <c:v>5</c:v>
                </c:pt>
                <c:pt idx="221">
                  <c:v>1</c:v>
                </c:pt>
                <c:pt idx="222">
                  <c:v>3</c:v>
                </c:pt>
                <c:pt idx="223">
                  <c:v>1</c:v>
                </c:pt>
                <c:pt idx="224">
                  <c:v>2</c:v>
                </c:pt>
                <c:pt idx="225">
                  <c:v>3</c:v>
                </c:pt>
                <c:pt idx="226">
                  <c:v>1</c:v>
                </c:pt>
                <c:pt idx="227">
                  <c:v>2</c:v>
                </c:pt>
                <c:pt idx="228">
                  <c:v>4</c:v>
                </c:pt>
                <c:pt idx="229">
                  <c:v>7</c:v>
                </c:pt>
                <c:pt idx="230">
                  <c:v>3</c:v>
                </c:pt>
                <c:pt idx="231">
                  <c:v>2</c:v>
                </c:pt>
                <c:pt idx="232">
                  <c:v>2</c:v>
                </c:pt>
                <c:pt idx="233">
                  <c:v>1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2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3</c:v>
                </c:pt>
                <c:pt idx="249">
                  <c:v>74</c:v>
                </c:pt>
                <c:pt idx="250">
                  <c:v>52</c:v>
                </c:pt>
                <c:pt idx="251">
                  <c:v>49</c:v>
                </c:pt>
                <c:pt idx="252">
                  <c:v>43</c:v>
                </c:pt>
                <c:pt idx="253">
                  <c:v>44</c:v>
                </c:pt>
                <c:pt idx="254">
                  <c:v>42</c:v>
                </c:pt>
                <c:pt idx="255">
                  <c:v>33</c:v>
                </c:pt>
                <c:pt idx="256">
                  <c:v>12</c:v>
                </c:pt>
                <c:pt idx="257">
                  <c:v>12</c:v>
                </c:pt>
                <c:pt idx="258">
                  <c:v>7</c:v>
                </c:pt>
                <c:pt idx="259">
                  <c:v>4</c:v>
                </c:pt>
                <c:pt idx="260">
                  <c:v>3</c:v>
                </c:pt>
                <c:pt idx="261">
                  <c:v>2</c:v>
                </c:pt>
                <c:pt idx="262">
                  <c:v>6</c:v>
                </c:pt>
                <c:pt idx="263">
                  <c:v>2</c:v>
                </c:pt>
                <c:pt idx="264">
                  <c:v>6</c:v>
                </c:pt>
                <c:pt idx="265">
                  <c:v>4</c:v>
                </c:pt>
                <c:pt idx="266">
                  <c:v>11</c:v>
                </c:pt>
                <c:pt idx="267">
                  <c:v>21</c:v>
                </c:pt>
                <c:pt idx="268">
                  <c:v>7</c:v>
                </c:pt>
                <c:pt idx="269">
                  <c:v>44</c:v>
                </c:pt>
                <c:pt idx="270">
                  <c:v>25</c:v>
                </c:pt>
                <c:pt idx="271">
                  <c:v>42</c:v>
                </c:pt>
                <c:pt idx="272">
                  <c:v>62</c:v>
                </c:pt>
                <c:pt idx="273">
                  <c:v>15</c:v>
                </c:pt>
                <c:pt idx="274">
                  <c:v>29</c:v>
                </c:pt>
                <c:pt idx="275">
                  <c:v>17</c:v>
                </c:pt>
                <c:pt idx="276">
                  <c:v>20</c:v>
                </c:pt>
                <c:pt idx="277">
                  <c:v>10</c:v>
                </c:pt>
                <c:pt idx="278">
                  <c:v>18</c:v>
                </c:pt>
                <c:pt idx="279">
                  <c:v>8</c:v>
                </c:pt>
                <c:pt idx="280">
                  <c:v>1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6</c:v>
                </c:pt>
                <c:pt idx="285">
                  <c:v>6</c:v>
                </c:pt>
                <c:pt idx="286">
                  <c:v>8</c:v>
                </c:pt>
                <c:pt idx="287">
                  <c:v>16</c:v>
                </c:pt>
                <c:pt idx="288">
                  <c:v>30</c:v>
                </c:pt>
                <c:pt idx="289">
                  <c:v>51</c:v>
                </c:pt>
                <c:pt idx="290">
                  <c:v>40</c:v>
                </c:pt>
                <c:pt idx="291">
                  <c:v>23</c:v>
                </c:pt>
                <c:pt idx="292">
                  <c:v>25</c:v>
                </c:pt>
                <c:pt idx="293">
                  <c:v>17</c:v>
                </c:pt>
                <c:pt idx="294">
                  <c:v>7</c:v>
                </c:pt>
                <c:pt idx="295">
                  <c:v>14</c:v>
                </c:pt>
                <c:pt idx="296">
                  <c:v>6</c:v>
                </c:pt>
                <c:pt idx="297">
                  <c:v>6</c:v>
                </c:pt>
                <c:pt idx="298">
                  <c:v>8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5</c:v>
                </c:pt>
                <c:pt idx="303">
                  <c:v>11</c:v>
                </c:pt>
                <c:pt idx="304">
                  <c:v>23</c:v>
                </c:pt>
                <c:pt idx="305">
                  <c:v>14</c:v>
                </c:pt>
                <c:pt idx="306">
                  <c:v>12</c:v>
                </c:pt>
                <c:pt idx="307">
                  <c:v>16</c:v>
                </c:pt>
                <c:pt idx="308">
                  <c:v>7</c:v>
                </c:pt>
                <c:pt idx="309">
                  <c:v>16</c:v>
                </c:pt>
                <c:pt idx="310">
                  <c:v>5</c:v>
                </c:pt>
                <c:pt idx="311">
                  <c:v>9</c:v>
                </c:pt>
                <c:pt idx="312">
                  <c:v>2</c:v>
                </c:pt>
                <c:pt idx="313">
                  <c:v>2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2</c:v>
                </c:pt>
                <c:pt idx="318">
                  <c:v>8</c:v>
                </c:pt>
                <c:pt idx="319">
                  <c:v>18</c:v>
                </c:pt>
                <c:pt idx="320">
                  <c:v>11</c:v>
                </c:pt>
                <c:pt idx="321">
                  <c:v>11</c:v>
                </c:pt>
                <c:pt idx="322">
                  <c:v>7</c:v>
                </c:pt>
                <c:pt idx="323">
                  <c:v>7</c:v>
                </c:pt>
                <c:pt idx="324">
                  <c:v>15</c:v>
                </c:pt>
                <c:pt idx="325">
                  <c:v>19</c:v>
                </c:pt>
                <c:pt idx="326">
                  <c:v>10</c:v>
                </c:pt>
                <c:pt idx="327">
                  <c:v>4</c:v>
                </c:pt>
                <c:pt idx="328">
                  <c:v>9</c:v>
                </c:pt>
                <c:pt idx="329">
                  <c:v>1</c:v>
                </c:pt>
                <c:pt idx="330">
                  <c:v>1</c:v>
                </c:pt>
                <c:pt idx="331">
                  <c:v>2</c:v>
                </c:pt>
                <c:pt idx="332">
                  <c:v>5</c:v>
                </c:pt>
                <c:pt idx="333">
                  <c:v>4</c:v>
                </c:pt>
                <c:pt idx="334">
                  <c:v>7</c:v>
                </c:pt>
                <c:pt idx="335">
                  <c:v>4</c:v>
                </c:pt>
                <c:pt idx="336">
                  <c:v>2</c:v>
                </c:pt>
                <c:pt idx="337">
                  <c:v>5</c:v>
                </c:pt>
                <c:pt idx="338">
                  <c:v>5</c:v>
                </c:pt>
                <c:pt idx="339">
                  <c:v>3</c:v>
                </c:pt>
                <c:pt idx="340">
                  <c:v>5</c:v>
                </c:pt>
                <c:pt idx="341">
                  <c:v>1</c:v>
                </c:pt>
                <c:pt idx="342">
                  <c:v>2</c:v>
                </c:pt>
                <c:pt idx="343">
                  <c:v>3</c:v>
                </c:pt>
                <c:pt idx="344">
                  <c:v>2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2</c:v>
                </c:pt>
                <c:pt idx="349">
                  <c:v>2</c:v>
                </c:pt>
                <c:pt idx="350">
                  <c:v>3</c:v>
                </c:pt>
                <c:pt idx="351">
                  <c:v>1</c:v>
                </c:pt>
                <c:pt idx="352">
                  <c:v>1</c:v>
                </c:pt>
                <c:pt idx="353">
                  <c:v>3</c:v>
                </c:pt>
                <c:pt idx="354">
                  <c:v>8</c:v>
                </c:pt>
                <c:pt idx="355">
                  <c:v>4</c:v>
                </c:pt>
                <c:pt idx="356">
                  <c:v>1</c:v>
                </c:pt>
                <c:pt idx="357">
                  <c:v>6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2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3</c:v>
                </c:pt>
                <c:pt idx="368">
                  <c:v>1</c:v>
                </c:pt>
                <c:pt idx="369">
                  <c:v>3</c:v>
                </c:pt>
                <c:pt idx="370">
                  <c:v>6</c:v>
                </c:pt>
                <c:pt idx="371">
                  <c:v>2</c:v>
                </c:pt>
              </c:numCache>
            </c:numRef>
          </c:bubbleSize>
          <c:bubble3D val="1"/>
        </c:ser>
        <c:ser>
          <c:idx val="1"/>
          <c:order val="1"/>
          <c:spPr>
            <a:solidFill>
              <a:srgbClr val="4F81BD"/>
            </a:solidFill>
            <a:ln w="25400">
              <a:noFill/>
            </a:ln>
          </c:spPr>
          <c:invertIfNegative val="0"/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'NETMHC.vs.SYFPEITHI.H2-Kd'!$F$2:$F$5</c:f>
              <c:numCache>
                <c:formatCode>General</c:formatCode>
                <c:ptCount val="4"/>
                <c:pt idx="0">
                  <c:v>8.7200000000000006</c:v>
                </c:pt>
                <c:pt idx="1">
                  <c:v>8.7200000000000006</c:v>
                </c:pt>
                <c:pt idx="2">
                  <c:v>8.7200000000000006</c:v>
                </c:pt>
                <c:pt idx="3">
                  <c:v>8.7200000000000006</c:v>
                </c:pt>
              </c:numCache>
            </c:numRef>
          </c:xVal>
          <c:yVal>
            <c:numRef>
              <c:f>'NETMHC.vs.SYFPEITHI.H2-Kd'!$G$2:$G$5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34</c:v>
                </c:pt>
                <c:pt idx="3">
                  <c:v>35</c:v>
                </c:pt>
              </c:numCache>
            </c:numRef>
          </c:yVal>
          <c:bubbleSize>
            <c:numRef>
              <c:f>'NETMHC.vs.SYFPEITHI.H2-Kd'!$H$2:$H$5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37983104"/>
        <c:axId val="137984640"/>
      </c:bubbleChart>
      <c:valAx>
        <c:axId val="137983104"/>
        <c:scaling>
          <c:orientation val="minMax"/>
          <c:max val="20"/>
          <c:min val="-2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7984640"/>
        <c:crossesAt val="-10"/>
        <c:crossBetween val="midCat"/>
      </c:valAx>
      <c:valAx>
        <c:axId val="137984640"/>
        <c:scaling>
          <c:orientation val="minMax"/>
          <c:max val="30"/>
          <c:min val="0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37983104"/>
        <c:crossesAt val="13.2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A24E8-14E3-4D2C-9BC1-F9EED354D50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E2ABA8-DA06-4792-8E31-67514F1BFB61}">
      <dgm:prSet phldrT="[Text]"/>
      <dgm:spPr/>
      <dgm:t>
        <a:bodyPr/>
        <a:lstStyle/>
        <a:p>
          <a:r>
            <a:rPr lang="en-US" dirty="0" smtClean="0"/>
            <a:t>Bayesian model based on quality scores (SNVQ)</a:t>
          </a:r>
          <a:endParaRPr lang="en-US" dirty="0"/>
        </a:p>
      </dgm:t>
    </dgm:pt>
    <dgm:pt modelId="{4B72F34B-7EB2-480E-B4DB-D42AA73743B9}" type="parTrans" cxnId="{C39CD7EC-E9AC-4ABB-9DCD-8A8BEACD2CFA}">
      <dgm:prSet/>
      <dgm:spPr/>
      <dgm:t>
        <a:bodyPr/>
        <a:lstStyle/>
        <a:p>
          <a:endParaRPr lang="en-US"/>
        </a:p>
      </dgm:t>
    </dgm:pt>
    <dgm:pt modelId="{2F97DF52-9F32-4470-8490-AD42B5E464D4}" type="sibTrans" cxnId="{C39CD7EC-E9AC-4ABB-9DCD-8A8BEACD2CFA}">
      <dgm:prSet/>
      <dgm:spPr/>
      <dgm:t>
        <a:bodyPr/>
        <a:lstStyle/>
        <a:p>
          <a:endParaRPr lang="en-US"/>
        </a:p>
      </dgm:t>
    </dgm:pt>
    <dgm:pt modelId="{1BBF929C-AFF2-4418-8AE4-949DDC04645B}">
      <dgm:prSet phldrT="[Text]"/>
      <dgm:spPr/>
      <dgm:t>
        <a:bodyPr/>
        <a:lstStyle/>
        <a:p>
          <a:r>
            <a:rPr lang="en-US" dirty="0" err="1" smtClean="0"/>
            <a:t>Haplotyping</a:t>
          </a:r>
          <a:endParaRPr lang="en-US" dirty="0"/>
        </a:p>
      </dgm:t>
    </dgm:pt>
    <dgm:pt modelId="{D6C3C7B2-7339-4315-9D22-7C420FF058C7}" type="parTrans" cxnId="{711850A5-42AA-4B9D-8DDA-F96432E950D8}">
      <dgm:prSet/>
      <dgm:spPr/>
      <dgm:t>
        <a:bodyPr/>
        <a:lstStyle/>
        <a:p>
          <a:endParaRPr lang="en-US"/>
        </a:p>
      </dgm:t>
    </dgm:pt>
    <dgm:pt modelId="{E4423BB3-0D07-4EE9-BA49-52D15B57B704}" type="sibTrans" cxnId="{711850A5-42AA-4B9D-8DDA-F96432E950D8}">
      <dgm:prSet/>
      <dgm:spPr/>
      <dgm:t>
        <a:bodyPr/>
        <a:lstStyle/>
        <a:p>
          <a:endParaRPr lang="en-US"/>
        </a:p>
      </dgm:t>
    </dgm:pt>
    <dgm:pt modelId="{AD3CBAA3-10C7-4D8E-9CC0-B248F75DC8CD}">
      <dgm:prSet phldrT="[Text]"/>
      <dgm:spPr/>
      <dgm:t>
        <a:bodyPr/>
        <a:lstStyle/>
        <a:p>
          <a:r>
            <a:rPr lang="en-US" dirty="0" smtClean="0"/>
            <a:t>PWM and ANN algorithms (</a:t>
          </a:r>
          <a:r>
            <a:rPr lang="en-US" dirty="0" err="1" smtClean="0"/>
            <a:t>NetMHC</a:t>
          </a:r>
          <a:r>
            <a:rPr lang="en-US" dirty="0" smtClean="0"/>
            <a:t>)</a:t>
          </a:r>
          <a:endParaRPr lang="en-US" dirty="0"/>
        </a:p>
      </dgm:t>
    </dgm:pt>
    <dgm:pt modelId="{B25E23D9-E1BB-4842-B31A-58C51B43633E}" type="parTrans" cxnId="{3302784C-56F0-44E0-B2B1-66073059743D}">
      <dgm:prSet/>
      <dgm:spPr/>
      <dgm:t>
        <a:bodyPr/>
        <a:lstStyle/>
        <a:p>
          <a:endParaRPr lang="en-US"/>
        </a:p>
      </dgm:t>
    </dgm:pt>
    <dgm:pt modelId="{0615DBB5-93E1-40FD-99F1-6C79DDC99D96}" type="sibTrans" cxnId="{3302784C-56F0-44E0-B2B1-66073059743D}">
      <dgm:prSet/>
      <dgm:spPr/>
      <dgm:t>
        <a:bodyPr/>
        <a:lstStyle/>
        <a:p>
          <a:endParaRPr lang="en-US"/>
        </a:p>
      </dgm:t>
    </dgm:pt>
    <dgm:pt modelId="{2AF6DB8E-C946-43A4-9DA3-4B6FAD0C8C6F}">
      <dgm:prSet phldrT="[Text]"/>
      <dgm:spPr/>
      <dgm:t>
        <a:bodyPr/>
        <a:lstStyle/>
        <a:p>
          <a:r>
            <a:rPr lang="en-US" dirty="0" err="1" smtClean="0"/>
            <a:t>Epitope</a:t>
          </a:r>
          <a:r>
            <a:rPr lang="en-US" dirty="0" smtClean="0"/>
            <a:t> Prediction</a:t>
          </a:r>
          <a:endParaRPr lang="en-US" dirty="0"/>
        </a:p>
      </dgm:t>
    </dgm:pt>
    <dgm:pt modelId="{4E5E35B5-6431-40F6-B295-8E6FC2041C70}" type="parTrans" cxnId="{EEFB50E1-26D5-4DE1-B420-D5D84886120C}">
      <dgm:prSet/>
      <dgm:spPr/>
      <dgm:t>
        <a:bodyPr/>
        <a:lstStyle/>
        <a:p>
          <a:endParaRPr lang="en-US"/>
        </a:p>
      </dgm:t>
    </dgm:pt>
    <dgm:pt modelId="{F1C0A7BD-A4C9-4B8F-AA12-25A0ECEA258F}" type="sibTrans" cxnId="{EEFB50E1-26D5-4DE1-B420-D5D84886120C}">
      <dgm:prSet/>
      <dgm:spPr/>
      <dgm:t>
        <a:bodyPr/>
        <a:lstStyle/>
        <a:p>
          <a:endParaRPr lang="en-US"/>
        </a:p>
      </dgm:t>
    </dgm:pt>
    <dgm:pt modelId="{4DF4EE84-2270-441B-ABD4-BA80D1E24D83}">
      <dgm:prSet phldrT="[Text]"/>
      <dgm:spPr/>
      <dgm:t>
        <a:bodyPr/>
        <a:lstStyle/>
        <a:p>
          <a:r>
            <a:rPr lang="en-US" dirty="0" smtClean="0"/>
            <a:t>Max-Cut algorithm (</a:t>
          </a:r>
          <a:r>
            <a:rPr lang="en-US" dirty="0" err="1" smtClean="0"/>
            <a:t>RefHap</a:t>
          </a:r>
          <a:r>
            <a:rPr lang="en-US" dirty="0" smtClean="0"/>
            <a:t>)</a:t>
          </a:r>
          <a:endParaRPr lang="en-US" dirty="0"/>
        </a:p>
      </dgm:t>
    </dgm:pt>
    <dgm:pt modelId="{D3CA648E-1FBC-4C8B-B18A-B4489871AEA0}" type="parTrans" cxnId="{B46CBD98-6397-4C3B-B0CE-6313C9928F67}">
      <dgm:prSet/>
      <dgm:spPr/>
      <dgm:t>
        <a:bodyPr/>
        <a:lstStyle/>
        <a:p>
          <a:endParaRPr lang="en-US"/>
        </a:p>
      </dgm:t>
    </dgm:pt>
    <dgm:pt modelId="{39154546-6D95-41FB-B6D9-3DEEA7D103AB}" type="sibTrans" cxnId="{B46CBD98-6397-4C3B-B0CE-6313C9928F67}">
      <dgm:prSet/>
      <dgm:spPr/>
      <dgm:t>
        <a:bodyPr/>
        <a:lstStyle/>
        <a:p>
          <a:endParaRPr lang="en-US"/>
        </a:p>
      </dgm:t>
    </dgm:pt>
    <dgm:pt modelId="{392C31B0-CF32-4C0F-8C65-2D961AE88E85}">
      <dgm:prSet phldrT="[Text]"/>
      <dgm:spPr/>
      <dgm:t>
        <a:bodyPr/>
        <a:lstStyle/>
        <a:p>
          <a:r>
            <a:rPr lang="en-US" dirty="0" smtClean="0"/>
            <a:t>Variant Detection</a:t>
          </a:r>
          <a:endParaRPr lang="en-US" dirty="0"/>
        </a:p>
      </dgm:t>
    </dgm:pt>
    <dgm:pt modelId="{FAE5AABC-72FD-41B4-AD9A-F17BAC137F5E}" type="sibTrans" cxnId="{DA281CB2-9D06-4E96-818F-740815A6BB5E}">
      <dgm:prSet/>
      <dgm:spPr/>
      <dgm:t>
        <a:bodyPr/>
        <a:lstStyle/>
        <a:p>
          <a:endParaRPr lang="en-US"/>
        </a:p>
      </dgm:t>
    </dgm:pt>
    <dgm:pt modelId="{E1720CF9-F316-4C0B-B8FF-A2CD87C6D609}" type="parTrans" cxnId="{DA281CB2-9D06-4E96-818F-740815A6BB5E}">
      <dgm:prSet/>
      <dgm:spPr/>
      <dgm:t>
        <a:bodyPr/>
        <a:lstStyle/>
        <a:p>
          <a:endParaRPr lang="en-US"/>
        </a:p>
      </dgm:t>
    </dgm:pt>
    <dgm:pt modelId="{9880904E-427E-4B48-8D6F-AB4B40EA87FA}">
      <dgm:prSet phldrT="[Text]"/>
      <dgm:spPr/>
      <dgm:t>
        <a:bodyPr/>
        <a:lstStyle/>
        <a:p>
          <a:r>
            <a:rPr lang="en-US" dirty="0" smtClean="0"/>
            <a:t>Read Alignment</a:t>
          </a:r>
          <a:endParaRPr lang="en-US" dirty="0"/>
        </a:p>
      </dgm:t>
    </dgm:pt>
    <dgm:pt modelId="{C52E8A9B-AC22-429C-BA95-9CEABCAC2BE9}" type="sibTrans" cxnId="{9212C9E4-9180-419D-8BC0-2E1DDE2C1B48}">
      <dgm:prSet/>
      <dgm:spPr/>
      <dgm:t>
        <a:bodyPr/>
        <a:lstStyle/>
        <a:p>
          <a:endParaRPr lang="en-US"/>
        </a:p>
      </dgm:t>
    </dgm:pt>
    <dgm:pt modelId="{B2ABAC38-D5E9-4885-8564-85FAD24B2C4D}" type="parTrans" cxnId="{9212C9E4-9180-419D-8BC0-2E1DDE2C1B48}">
      <dgm:prSet/>
      <dgm:spPr/>
      <dgm:t>
        <a:bodyPr/>
        <a:lstStyle/>
        <a:p>
          <a:endParaRPr lang="en-US"/>
        </a:p>
      </dgm:t>
    </dgm:pt>
    <dgm:pt modelId="{99CA47E5-E290-4714-B046-667CF00EA189}">
      <dgm:prSet phldrT="[Text]"/>
      <dgm:spPr/>
      <dgm:t>
        <a:bodyPr/>
        <a:lstStyle/>
        <a:p>
          <a:r>
            <a:rPr lang="en-US" dirty="0" smtClean="0"/>
            <a:t>Hybrid alignment strategy (</a:t>
          </a:r>
          <a:r>
            <a:rPr lang="en-US" dirty="0" err="1" smtClean="0"/>
            <a:t>HardMerge</a:t>
          </a:r>
          <a:r>
            <a:rPr lang="en-US" dirty="0" smtClean="0"/>
            <a:t>)</a:t>
          </a:r>
          <a:endParaRPr lang="en-US" dirty="0"/>
        </a:p>
      </dgm:t>
    </dgm:pt>
    <dgm:pt modelId="{3311E088-8970-420F-9102-C77143C780AB}" type="parTrans" cxnId="{CF64D0D9-2863-4CA9-9328-4935D885BD2C}">
      <dgm:prSet/>
      <dgm:spPr/>
      <dgm:t>
        <a:bodyPr/>
        <a:lstStyle/>
        <a:p>
          <a:endParaRPr lang="en-US"/>
        </a:p>
      </dgm:t>
    </dgm:pt>
    <dgm:pt modelId="{070D9E58-6E3B-44E9-87B1-6B484759C79B}" type="sibTrans" cxnId="{CF64D0D9-2863-4CA9-9328-4935D885BD2C}">
      <dgm:prSet/>
      <dgm:spPr/>
      <dgm:t>
        <a:bodyPr/>
        <a:lstStyle/>
        <a:p>
          <a:endParaRPr lang="en-US"/>
        </a:p>
      </dgm:t>
    </dgm:pt>
    <dgm:pt modelId="{AA9ADDE2-74BF-4FE2-A908-3F519FE34FD4}">
      <dgm:prSet phldrT="[Text]"/>
      <dgm:spPr/>
      <dgm:t>
        <a:bodyPr/>
        <a:lstStyle/>
        <a:p>
          <a:r>
            <a:rPr lang="en-US" dirty="0" smtClean="0"/>
            <a:t>Data Cleaning</a:t>
          </a:r>
          <a:endParaRPr lang="en-US" dirty="0"/>
        </a:p>
      </dgm:t>
    </dgm:pt>
    <dgm:pt modelId="{1063E786-7862-409E-890F-A72F0F6A5A61}" type="parTrans" cxnId="{1B10D10D-F344-480A-BD26-5C2CD1427690}">
      <dgm:prSet/>
      <dgm:spPr/>
      <dgm:t>
        <a:bodyPr/>
        <a:lstStyle/>
        <a:p>
          <a:endParaRPr lang="en-US"/>
        </a:p>
      </dgm:t>
    </dgm:pt>
    <dgm:pt modelId="{D75AA158-9BEE-43AF-828B-9431981BB993}" type="sibTrans" cxnId="{1B10D10D-F344-480A-BD26-5C2CD1427690}">
      <dgm:prSet/>
      <dgm:spPr/>
      <dgm:t>
        <a:bodyPr/>
        <a:lstStyle/>
        <a:p>
          <a:endParaRPr lang="en-US"/>
        </a:p>
      </dgm:t>
    </dgm:pt>
    <dgm:pt modelId="{3248B3C8-7AD2-40A3-B4BF-4020484A2813}">
      <dgm:prSet phldrT="[Text]"/>
      <dgm:spPr/>
      <dgm:t>
        <a:bodyPr/>
        <a:lstStyle/>
        <a:p>
          <a:r>
            <a:rPr lang="en-US" dirty="0" smtClean="0"/>
            <a:t>Clipping alignments &amp; removal of PCR artifacts</a:t>
          </a:r>
          <a:endParaRPr lang="en-US" dirty="0"/>
        </a:p>
      </dgm:t>
    </dgm:pt>
    <dgm:pt modelId="{331F3B80-E8D2-460F-9DAA-B5EA3F71661F}" type="parTrans" cxnId="{DA501A8B-46AB-4722-B7FD-D019B60A7DA7}">
      <dgm:prSet/>
      <dgm:spPr/>
      <dgm:t>
        <a:bodyPr/>
        <a:lstStyle/>
        <a:p>
          <a:endParaRPr lang="en-US"/>
        </a:p>
      </dgm:t>
    </dgm:pt>
    <dgm:pt modelId="{5AFCCAA9-A93D-450A-BF2A-D39949762A72}" type="sibTrans" cxnId="{DA501A8B-46AB-4722-B7FD-D019B60A7DA7}">
      <dgm:prSet/>
      <dgm:spPr/>
      <dgm:t>
        <a:bodyPr/>
        <a:lstStyle/>
        <a:p>
          <a:endParaRPr lang="en-US"/>
        </a:p>
      </dgm:t>
    </dgm:pt>
    <dgm:pt modelId="{24EB967B-4869-470A-B319-AFD736CBCF33}" type="pres">
      <dgm:prSet presAssocID="{8FEA24E8-14E3-4D2C-9BC1-F9EED354D5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6E878-A2DC-431D-9FEE-980F9D742C6A}" type="pres">
      <dgm:prSet presAssocID="{9880904E-427E-4B48-8D6F-AB4B40EA87FA}" presName="composite" presStyleCnt="0"/>
      <dgm:spPr/>
      <dgm:t>
        <a:bodyPr/>
        <a:lstStyle/>
        <a:p>
          <a:endParaRPr lang="en-US"/>
        </a:p>
      </dgm:t>
    </dgm:pt>
    <dgm:pt modelId="{FABB5277-18C5-4122-8D60-8DFD644C96F0}" type="pres">
      <dgm:prSet presAssocID="{9880904E-427E-4B48-8D6F-AB4B40EA87F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12521-9BE7-4F82-B447-51E1C1E44239}" type="pres">
      <dgm:prSet presAssocID="{9880904E-427E-4B48-8D6F-AB4B40EA87F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B3DB4-A609-42F4-9F1E-B9344742EF1C}" type="pres">
      <dgm:prSet presAssocID="{C52E8A9B-AC22-429C-BA95-9CEABCAC2BE9}" presName="sp" presStyleCnt="0"/>
      <dgm:spPr/>
      <dgm:t>
        <a:bodyPr/>
        <a:lstStyle/>
        <a:p>
          <a:endParaRPr lang="en-US"/>
        </a:p>
      </dgm:t>
    </dgm:pt>
    <dgm:pt modelId="{356EEA02-4813-45A5-9AED-831B72075391}" type="pres">
      <dgm:prSet presAssocID="{AA9ADDE2-74BF-4FE2-A908-3F519FE34FD4}" presName="composite" presStyleCnt="0"/>
      <dgm:spPr/>
      <dgm:t>
        <a:bodyPr/>
        <a:lstStyle/>
        <a:p>
          <a:endParaRPr lang="en-US"/>
        </a:p>
      </dgm:t>
    </dgm:pt>
    <dgm:pt modelId="{D5F05CF6-EE24-43A1-9927-1A892E58A4A1}" type="pres">
      <dgm:prSet presAssocID="{AA9ADDE2-74BF-4FE2-A908-3F519FE34FD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9704D-EA9B-449A-890A-6FC0AC882A22}" type="pres">
      <dgm:prSet presAssocID="{AA9ADDE2-74BF-4FE2-A908-3F519FE34FD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CE017-2229-402F-8C48-70279A85F02C}" type="pres">
      <dgm:prSet presAssocID="{D75AA158-9BEE-43AF-828B-9431981BB993}" presName="sp" presStyleCnt="0"/>
      <dgm:spPr/>
      <dgm:t>
        <a:bodyPr/>
        <a:lstStyle/>
        <a:p>
          <a:endParaRPr lang="en-US"/>
        </a:p>
      </dgm:t>
    </dgm:pt>
    <dgm:pt modelId="{7B2E7FFB-AA33-4476-AF8E-F0A47B60DE3A}" type="pres">
      <dgm:prSet presAssocID="{392C31B0-CF32-4C0F-8C65-2D961AE88E85}" presName="composite" presStyleCnt="0"/>
      <dgm:spPr/>
      <dgm:t>
        <a:bodyPr/>
        <a:lstStyle/>
        <a:p>
          <a:endParaRPr lang="en-US"/>
        </a:p>
      </dgm:t>
    </dgm:pt>
    <dgm:pt modelId="{0BD3AF7A-0D6B-4254-8921-BAA8723B4081}" type="pres">
      <dgm:prSet presAssocID="{392C31B0-CF32-4C0F-8C65-2D961AE88E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A9BF5-7612-4B65-BB68-2F368B274841}" type="pres">
      <dgm:prSet presAssocID="{392C31B0-CF32-4C0F-8C65-2D961AE88E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8B726-4931-44ED-867C-A9DE531386C6}" type="pres">
      <dgm:prSet presAssocID="{FAE5AABC-72FD-41B4-AD9A-F17BAC137F5E}" presName="sp" presStyleCnt="0"/>
      <dgm:spPr/>
      <dgm:t>
        <a:bodyPr/>
        <a:lstStyle/>
        <a:p>
          <a:endParaRPr lang="en-US"/>
        </a:p>
      </dgm:t>
    </dgm:pt>
    <dgm:pt modelId="{47609DBA-EA42-4476-AE0D-A4E6243C1A40}" type="pres">
      <dgm:prSet presAssocID="{1BBF929C-AFF2-4418-8AE4-949DDC04645B}" presName="composite" presStyleCnt="0"/>
      <dgm:spPr/>
      <dgm:t>
        <a:bodyPr/>
        <a:lstStyle/>
        <a:p>
          <a:endParaRPr lang="en-US"/>
        </a:p>
      </dgm:t>
    </dgm:pt>
    <dgm:pt modelId="{0F36B28B-F2F7-472E-8DF5-61DAF0916875}" type="pres">
      <dgm:prSet presAssocID="{1BBF929C-AFF2-4418-8AE4-949DDC04645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C3544-C554-4DB2-B6A9-74BF6FCA0521}" type="pres">
      <dgm:prSet presAssocID="{1BBF929C-AFF2-4418-8AE4-949DDC04645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A99CF-1C49-45DD-85DB-933E1242B5AF}" type="pres">
      <dgm:prSet presAssocID="{E4423BB3-0D07-4EE9-BA49-52D15B57B704}" presName="sp" presStyleCnt="0"/>
      <dgm:spPr/>
      <dgm:t>
        <a:bodyPr/>
        <a:lstStyle/>
        <a:p>
          <a:endParaRPr lang="en-US"/>
        </a:p>
      </dgm:t>
    </dgm:pt>
    <dgm:pt modelId="{FCFDF221-3C5C-4673-B9D6-A0C70CFA9B50}" type="pres">
      <dgm:prSet presAssocID="{2AF6DB8E-C946-43A4-9DA3-4B6FAD0C8C6F}" presName="composite" presStyleCnt="0"/>
      <dgm:spPr/>
      <dgm:t>
        <a:bodyPr/>
        <a:lstStyle/>
        <a:p>
          <a:endParaRPr lang="en-US"/>
        </a:p>
      </dgm:t>
    </dgm:pt>
    <dgm:pt modelId="{35F06F53-F5BF-4E1A-ACF5-81C50715EEF7}" type="pres">
      <dgm:prSet presAssocID="{2AF6DB8E-C946-43A4-9DA3-4B6FAD0C8C6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C0897-9F33-48D1-B98A-0C53E1DE9F47}" type="pres">
      <dgm:prSet presAssocID="{2AF6DB8E-C946-43A4-9DA3-4B6FAD0C8C6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281CB2-9D06-4E96-818F-740815A6BB5E}" srcId="{8FEA24E8-14E3-4D2C-9BC1-F9EED354D502}" destId="{392C31B0-CF32-4C0F-8C65-2D961AE88E85}" srcOrd="2" destOrd="0" parTransId="{E1720CF9-F316-4C0B-B8FF-A2CD87C6D609}" sibTransId="{FAE5AABC-72FD-41B4-AD9A-F17BAC137F5E}"/>
    <dgm:cxn modelId="{1B10D10D-F344-480A-BD26-5C2CD1427690}" srcId="{8FEA24E8-14E3-4D2C-9BC1-F9EED354D502}" destId="{AA9ADDE2-74BF-4FE2-A908-3F519FE34FD4}" srcOrd="1" destOrd="0" parTransId="{1063E786-7862-409E-890F-A72F0F6A5A61}" sibTransId="{D75AA158-9BEE-43AF-828B-9431981BB993}"/>
    <dgm:cxn modelId="{CF64D0D9-2863-4CA9-9328-4935D885BD2C}" srcId="{9880904E-427E-4B48-8D6F-AB4B40EA87FA}" destId="{99CA47E5-E290-4714-B046-667CF00EA189}" srcOrd="0" destOrd="0" parTransId="{3311E088-8970-420F-9102-C77143C780AB}" sibTransId="{070D9E58-6E3B-44E9-87B1-6B484759C79B}"/>
    <dgm:cxn modelId="{CE52FC72-2A1B-48BF-810B-83EE9230ADC9}" type="presOf" srcId="{8FEA24E8-14E3-4D2C-9BC1-F9EED354D502}" destId="{24EB967B-4869-470A-B319-AFD736CBCF33}" srcOrd="0" destOrd="0" presId="urn:microsoft.com/office/officeart/2005/8/layout/chevron2"/>
    <dgm:cxn modelId="{96063732-970D-461C-8DE1-161D461D7B11}" type="presOf" srcId="{AA9ADDE2-74BF-4FE2-A908-3F519FE34FD4}" destId="{D5F05CF6-EE24-43A1-9927-1A892E58A4A1}" srcOrd="0" destOrd="0" presId="urn:microsoft.com/office/officeart/2005/8/layout/chevron2"/>
    <dgm:cxn modelId="{B46CBD98-6397-4C3B-B0CE-6313C9928F67}" srcId="{1BBF929C-AFF2-4418-8AE4-949DDC04645B}" destId="{4DF4EE84-2270-441B-ABD4-BA80D1E24D83}" srcOrd="0" destOrd="0" parTransId="{D3CA648E-1FBC-4C8B-B18A-B4489871AEA0}" sibTransId="{39154546-6D95-41FB-B6D9-3DEEA7D103AB}"/>
    <dgm:cxn modelId="{711850A5-42AA-4B9D-8DDA-F96432E950D8}" srcId="{8FEA24E8-14E3-4D2C-9BC1-F9EED354D502}" destId="{1BBF929C-AFF2-4418-8AE4-949DDC04645B}" srcOrd="3" destOrd="0" parTransId="{D6C3C7B2-7339-4315-9D22-7C420FF058C7}" sibTransId="{E4423BB3-0D07-4EE9-BA49-52D15B57B704}"/>
    <dgm:cxn modelId="{12C65F9E-B78B-4D4E-B2F6-3C7A06A619BA}" type="presOf" srcId="{4DF4EE84-2270-441B-ABD4-BA80D1E24D83}" destId="{6B2C3544-C554-4DB2-B6A9-74BF6FCA0521}" srcOrd="0" destOrd="0" presId="urn:microsoft.com/office/officeart/2005/8/layout/chevron2"/>
    <dgm:cxn modelId="{8D9B886B-D7CA-4160-B104-01133D78FE32}" type="presOf" srcId="{AD3CBAA3-10C7-4D8E-9CC0-B248F75DC8CD}" destId="{25AC0897-9F33-48D1-B98A-0C53E1DE9F47}" srcOrd="0" destOrd="0" presId="urn:microsoft.com/office/officeart/2005/8/layout/chevron2"/>
    <dgm:cxn modelId="{C7D6B37A-9786-4D36-AED8-8897A79FBAC9}" type="presOf" srcId="{A2E2ABA8-DA06-4792-8E31-67514F1BFB61}" destId="{B35A9BF5-7612-4B65-BB68-2F368B274841}" srcOrd="0" destOrd="0" presId="urn:microsoft.com/office/officeart/2005/8/layout/chevron2"/>
    <dgm:cxn modelId="{FD461E67-5163-4D7F-8E26-D9EA84C81CFE}" type="presOf" srcId="{3248B3C8-7AD2-40A3-B4BF-4020484A2813}" destId="{E5D9704D-EA9B-449A-890A-6FC0AC882A22}" srcOrd="0" destOrd="0" presId="urn:microsoft.com/office/officeart/2005/8/layout/chevron2"/>
    <dgm:cxn modelId="{9212C9E4-9180-419D-8BC0-2E1DDE2C1B48}" srcId="{8FEA24E8-14E3-4D2C-9BC1-F9EED354D502}" destId="{9880904E-427E-4B48-8D6F-AB4B40EA87FA}" srcOrd="0" destOrd="0" parTransId="{B2ABAC38-D5E9-4885-8564-85FAD24B2C4D}" sibTransId="{C52E8A9B-AC22-429C-BA95-9CEABCAC2BE9}"/>
    <dgm:cxn modelId="{9F34F9A3-07BA-413F-BCD4-F42A624BC4C4}" type="presOf" srcId="{1BBF929C-AFF2-4418-8AE4-949DDC04645B}" destId="{0F36B28B-F2F7-472E-8DF5-61DAF0916875}" srcOrd="0" destOrd="0" presId="urn:microsoft.com/office/officeart/2005/8/layout/chevron2"/>
    <dgm:cxn modelId="{00D009C6-3E05-47B8-984F-593D3D8DAC42}" type="presOf" srcId="{99CA47E5-E290-4714-B046-667CF00EA189}" destId="{3C212521-9BE7-4F82-B447-51E1C1E44239}" srcOrd="0" destOrd="0" presId="urn:microsoft.com/office/officeart/2005/8/layout/chevron2"/>
    <dgm:cxn modelId="{EEFB50E1-26D5-4DE1-B420-D5D84886120C}" srcId="{8FEA24E8-14E3-4D2C-9BC1-F9EED354D502}" destId="{2AF6DB8E-C946-43A4-9DA3-4B6FAD0C8C6F}" srcOrd="4" destOrd="0" parTransId="{4E5E35B5-6431-40F6-B295-8E6FC2041C70}" sibTransId="{F1C0A7BD-A4C9-4B8F-AA12-25A0ECEA258F}"/>
    <dgm:cxn modelId="{D3DCC545-2ED3-4AD3-95A3-79BDF0C50A20}" type="presOf" srcId="{9880904E-427E-4B48-8D6F-AB4B40EA87FA}" destId="{FABB5277-18C5-4122-8D60-8DFD644C96F0}" srcOrd="0" destOrd="0" presId="urn:microsoft.com/office/officeart/2005/8/layout/chevron2"/>
    <dgm:cxn modelId="{20C6145D-1278-4AB8-B12C-CEA5FE02424A}" type="presOf" srcId="{2AF6DB8E-C946-43A4-9DA3-4B6FAD0C8C6F}" destId="{35F06F53-F5BF-4E1A-ACF5-81C50715EEF7}" srcOrd="0" destOrd="0" presId="urn:microsoft.com/office/officeart/2005/8/layout/chevron2"/>
    <dgm:cxn modelId="{C39CD7EC-E9AC-4ABB-9DCD-8A8BEACD2CFA}" srcId="{392C31B0-CF32-4C0F-8C65-2D961AE88E85}" destId="{A2E2ABA8-DA06-4792-8E31-67514F1BFB61}" srcOrd="0" destOrd="0" parTransId="{4B72F34B-7EB2-480E-B4DB-D42AA73743B9}" sibTransId="{2F97DF52-9F32-4470-8490-AD42B5E464D4}"/>
    <dgm:cxn modelId="{FDB84A60-39EF-43C1-867E-6302EBEF33AA}" type="presOf" srcId="{392C31B0-CF32-4C0F-8C65-2D961AE88E85}" destId="{0BD3AF7A-0D6B-4254-8921-BAA8723B4081}" srcOrd="0" destOrd="0" presId="urn:microsoft.com/office/officeart/2005/8/layout/chevron2"/>
    <dgm:cxn modelId="{3302784C-56F0-44E0-B2B1-66073059743D}" srcId="{2AF6DB8E-C946-43A4-9DA3-4B6FAD0C8C6F}" destId="{AD3CBAA3-10C7-4D8E-9CC0-B248F75DC8CD}" srcOrd="0" destOrd="0" parTransId="{B25E23D9-E1BB-4842-B31A-58C51B43633E}" sibTransId="{0615DBB5-93E1-40FD-99F1-6C79DDC99D96}"/>
    <dgm:cxn modelId="{DA501A8B-46AB-4722-B7FD-D019B60A7DA7}" srcId="{AA9ADDE2-74BF-4FE2-A908-3F519FE34FD4}" destId="{3248B3C8-7AD2-40A3-B4BF-4020484A2813}" srcOrd="0" destOrd="0" parTransId="{331F3B80-E8D2-460F-9DAA-B5EA3F71661F}" sibTransId="{5AFCCAA9-A93D-450A-BF2A-D39949762A72}"/>
    <dgm:cxn modelId="{CD07BC14-27BF-4391-B99C-73EE4B4FE7AA}" type="presParOf" srcId="{24EB967B-4869-470A-B319-AFD736CBCF33}" destId="{7AC6E878-A2DC-431D-9FEE-980F9D742C6A}" srcOrd="0" destOrd="0" presId="urn:microsoft.com/office/officeart/2005/8/layout/chevron2"/>
    <dgm:cxn modelId="{A78B5F3C-B2CB-4831-A0E3-C0BE216A7A75}" type="presParOf" srcId="{7AC6E878-A2DC-431D-9FEE-980F9D742C6A}" destId="{FABB5277-18C5-4122-8D60-8DFD644C96F0}" srcOrd="0" destOrd="0" presId="urn:microsoft.com/office/officeart/2005/8/layout/chevron2"/>
    <dgm:cxn modelId="{74F8AA9C-B1B0-4F21-8C87-8D982D721221}" type="presParOf" srcId="{7AC6E878-A2DC-431D-9FEE-980F9D742C6A}" destId="{3C212521-9BE7-4F82-B447-51E1C1E44239}" srcOrd="1" destOrd="0" presId="urn:microsoft.com/office/officeart/2005/8/layout/chevron2"/>
    <dgm:cxn modelId="{DEBBEA5F-59BA-47BF-AFFF-BF719A6CC4F1}" type="presParOf" srcId="{24EB967B-4869-470A-B319-AFD736CBCF33}" destId="{932B3DB4-A609-42F4-9F1E-B9344742EF1C}" srcOrd="1" destOrd="0" presId="urn:microsoft.com/office/officeart/2005/8/layout/chevron2"/>
    <dgm:cxn modelId="{24C3E79B-BE6B-4955-8D56-5546A444B80D}" type="presParOf" srcId="{24EB967B-4869-470A-B319-AFD736CBCF33}" destId="{356EEA02-4813-45A5-9AED-831B72075391}" srcOrd="2" destOrd="0" presId="urn:microsoft.com/office/officeart/2005/8/layout/chevron2"/>
    <dgm:cxn modelId="{D83C0751-021F-44B5-8EA7-DBF5E6374E85}" type="presParOf" srcId="{356EEA02-4813-45A5-9AED-831B72075391}" destId="{D5F05CF6-EE24-43A1-9927-1A892E58A4A1}" srcOrd="0" destOrd="0" presId="urn:microsoft.com/office/officeart/2005/8/layout/chevron2"/>
    <dgm:cxn modelId="{032AA346-9EEA-4669-AAC6-2462A8808BC7}" type="presParOf" srcId="{356EEA02-4813-45A5-9AED-831B72075391}" destId="{E5D9704D-EA9B-449A-890A-6FC0AC882A22}" srcOrd="1" destOrd="0" presId="urn:microsoft.com/office/officeart/2005/8/layout/chevron2"/>
    <dgm:cxn modelId="{7AC27960-EF6F-4A12-B044-FE963B1F05C4}" type="presParOf" srcId="{24EB967B-4869-470A-B319-AFD736CBCF33}" destId="{615CE017-2229-402F-8C48-70279A85F02C}" srcOrd="3" destOrd="0" presId="urn:microsoft.com/office/officeart/2005/8/layout/chevron2"/>
    <dgm:cxn modelId="{F5AAB0D5-AF22-4B4D-ADCB-1369E7ECD6C7}" type="presParOf" srcId="{24EB967B-4869-470A-B319-AFD736CBCF33}" destId="{7B2E7FFB-AA33-4476-AF8E-F0A47B60DE3A}" srcOrd="4" destOrd="0" presId="urn:microsoft.com/office/officeart/2005/8/layout/chevron2"/>
    <dgm:cxn modelId="{27F2CAD5-449C-41C4-A7D3-9A0A3DE02BEA}" type="presParOf" srcId="{7B2E7FFB-AA33-4476-AF8E-F0A47B60DE3A}" destId="{0BD3AF7A-0D6B-4254-8921-BAA8723B4081}" srcOrd="0" destOrd="0" presId="urn:microsoft.com/office/officeart/2005/8/layout/chevron2"/>
    <dgm:cxn modelId="{6F4BED1F-90EC-45B9-97C1-7500F2FB5CAD}" type="presParOf" srcId="{7B2E7FFB-AA33-4476-AF8E-F0A47B60DE3A}" destId="{B35A9BF5-7612-4B65-BB68-2F368B274841}" srcOrd="1" destOrd="0" presId="urn:microsoft.com/office/officeart/2005/8/layout/chevron2"/>
    <dgm:cxn modelId="{2DC51EDA-A984-496E-9F64-D25E6F178558}" type="presParOf" srcId="{24EB967B-4869-470A-B319-AFD736CBCF33}" destId="{92A8B726-4931-44ED-867C-A9DE531386C6}" srcOrd="5" destOrd="0" presId="urn:microsoft.com/office/officeart/2005/8/layout/chevron2"/>
    <dgm:cxn modelId="{08BBA3ED-47FA-4A9C-AE67-639106C2F876}" type="presParOf" srcId="{24EB967B-4869-470A-B319-AFD736CBCF33}" destId="{47609DBA-EA42-4476-AE0D-A4E6243C1A40}" srcOrd="6" destOrd="0" presId="urn:microsoft.com/office/officeart/2005/8/layout/chevron2"/>
    <dgm:cxn modelId="{2D1C901A-B66B-4D57-9EAD-6AAED8CCEE68}" type="presParOf" srcId="{47609DBA-EA42-4476-AE0D-A4E6243C1A40}" destId="{0F36B28B-F2F7-472E-8DF5-61DAF0916875}" srcOrd="0" destOrd="0" presId="urn:microsoft.com/office/officeart/2005/8/layout/chevron2"/>
    <dgm:cxn modelId="{B635E285-3E76-4173-810C-20C5E5C6E768}" type="presParOf" srcId="{47609DBA-EA42-4476-AE0D-A4E6243C1A40}" destId="{6B2C3544-C554-4DB2-B6A9-74BF6FCA0521}" srcOrd="1" destOrd="0" presId="urn:microsoft.com/office/officeart/2005/8/layout/chevron2"/>
    <dgm:cxn modelId="{1DF94E94-56A4-4243-A259-51E2549C90B8}" type="presParOf" srcId="{24EB967B-4869-470A-B319-AFD736CBCF33}" destId="{007A99CF-1C49-45DD-85DB-933E1242B5AF}" srcOrd="7" destOrd="0" presId="urn:microsoft.com/office/officeart/2005/8/layout/chevron2"/>
    <dgm:cxn modelId="{5D2F0CAC-DBA5-48F9-B399-86490A938FB7}" type="presParOf" srcId="{24EB967B-4869-470A-B319-AFD736CBCF33}" destId="{FCFDF221-3C5C-4673-B9D6-A0C70CFA9B50}" srcOrd="8" destOrd="0" presId="urn:microsoft.com/office/officeart/2005/8/layout/chevron2"/>
    <dgm:cxn modelId="{2F6B46C3-9365-4B0F-9B32-4C2A3B38497F}" type="presParOf" srcId="{FCFDF221-3C5C-4673-B9D6-A0C70CFA9B50}" destId="{35F06F53-F5BF-4E1A-ACF5-81C50715EEF7}" srcOrd="0" destOrd="0" presId="urn:microsoft.com/office/officeart/2005/8/layout/chevron2"/>
    <dgm:cxn modelId="{3B550094-D256-47B3-8A59-8EEE9E1CFAD7}" type="presParOf" srcId="{FCFDF221-3C5C-4673-B9D6-A0C70CFA9B50}" destId="{25AC0897-9F33-48D1-B98A-0C53E1DE9F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B5277-18C5-4122-8D60-8DFD644C96F0}">
      <dsp:nvSpPr>
        <dsp:cNvPr id="0" name=""/>
        <dsp:cNvSpPr/>
      </dsp:nvSpPr>
      <dsp:spPr>
        <a:xfrm rot="5400000">
          <a:off x="-144426" y="146516"/>
          <a:ext cx="962843" cy="6739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Read Alignment</a:t>
          </a:r>
          <a:endParaRPr lang="en-US" sz="900" kern="1200" dirty="0"/>
        </a:p>
      </dsp:txBody>
      <dsp:txXfrm rot="-5400000">
        <a:off x="1" y="339084"/>
        <a:ext cx="673990" cy="288853"/>
      </dsp:txXfrm>
    </dsp:sp>
    <dsp:sp modelId="{3C212521-9BE7-4F82-B447-51E1C1E44239}">
      <dsp:nvSpPr>
        <dsp:cNvPr id="0" name=""/>
        <dsp:cNvSpPr/>
      </dsp:nvSpPr>
      <dsp:spPr>
        <a:xfrm rot="5400000">
          <a:off x="3300671" y="-2624590"/>
          <a:ext cx="625848" cy="5879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Hybrid alignment strategy (</a:t>
          </a:r>
          <a:r>
            <a:rPr lang="en-US" sz="2200" kern="1200" dirty="0" err="1" smtClean="0"/>
            <a:t>HardMerge</a:t>
          </a:r>
          <a:r>
            <a:rPr lang="en-US" sz="2200" kern="1200" dirty="0" smtClean="0"/>
            <a:t>)</a:t>
          </a:r>
          <a:endParaRPr lang="en-US" sz="2200" kern="1200" dirty="0"/>
        </a:p>
      </dsp:txBody>
      <dsp:txXfrm rot="-5400000">
        <a:off x="673991" y="32641"/>
        <a:ext cx="5848658" cy="564746"/>
      </dsp:txXfrm>
    </dsp:sp>
    <dsp:sp modelId="{D5F05CF6-EE24-43A1-9927-1A892E58A4A1}">
      <dsp:nvSpPr>
        <dsp:cNvPr id="0" name=""/>
        <dsp:cNvSpPr/>
      </dsp:nvSpPr>
      <dsp:spPr>
        <a:xfrm rot="5400000">
          <a:off x="-144426" y="990610"/>
          <a:ext cx="962843" cy="6739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Data Cleaning</a:t>
          </a:r>
          <a:endParaRPr lang="en-US" sz="900" kern="1200" dirty="0"/>
        </a:p>
      </dsp:txBody>
      <dsp:txXfrm rot="-5400000">
        <a:off x="1" y="1183178"/>
        <a:ext cx="673990" cy="288853"/>
      </dsp:txXfrm>
    </dsp:sp>
    <dsp:sp modelId="{E5D9704D-EA9B-449A-890A-6FC0AC882A22}">
      <dsp:nvSpPr>
        <dsp:cNvPr id="0" name=""/>
        <dsp:cNvSpPr/>
      </dsp:nvSpPr>
      <dsp:spPr>
        <a:xfrm rot="5400000">
          <a:off x="3300671" y="-1780496"/>
          <a:ext cx="625848" cy="5879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Clipping alignments &amp; removal of PCR artifacts</a:t>
          </a:r>
          <a:endParaRPr lang="en-US" sz="2200" kern="1200" dirty="0"/>
        </a:p>
      </dsp:txBody>
      <dsp:txXfrm rot="-5400000">
        <a:off x="673991" y="876735"/>
        <a:ext cx="5848658" cy="564746"/>
      </dsp:txXfrm>
    </dsp:sp>
    <dsp:sp modelId="{0BD3AF7A-0D6B-4254-8921-BAA8723B4081}">
      <dsp:nvSpPr>
        <dsp:cNvPr id="0" name=""/>
        <dsp:cNvSpPr/>
      </dsp:nvSpPr>
      <dsp:spPr>
        <a:xfrm rot="5400000">
          <a:off x="-144426" y="1834704"/>
          <a:ext cx="962843" cy="6739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Variant Detection</a:t>
          </a:r>
          <a:endParaRPr lang="en-US" sz="900" kern="1200" dirty="0"/>
        </a:p>
      </dsp:txBody>
      <dsp:txXfrm rot="-5400000">
        <a:off x="1" y="2027272"/>
        <a:ext cx="673990" cy="288853"/>
      </dsp:txXfrm>
    </dsp:sp>
    <dsp:sp modelId="{B35A9BF5-7612-4B65-BB68-2F368B274841}">
      <dsp:nvSpPr>
        <dsp:cNvPr id="0" name=""/>
        <dsp:cNvSpPr/>
      </dsp:nvSpPr>
      <dsp:spPr>
        <a:xfrm rot="5400000">
          <a:off x="3300671" y="-936402"/>
          <a:ext cx="625848" cy="5879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Bayesian model based on quality scores (SNVQ)</a:t>
          </a:r>
          <a:endParaRPr lang="en-US" sz="2200" kern="1200" dirty="0"/>
        </a:p>
      </dsp:txBody>
      <dsp:txXfrm rot="-5400000">
        <a:off x="673991" y="1720829"/>
        <a:ext cx="5848658" cy="564746"/>
      </dsp:txXfrm>
    </dsp:sp>
    <dsp:sp modelId="{0F36B28B-F2F7-472E-8DF5-61DAF0916875}">
      <dsp:nvSpPr>
        <dsp:cNvPr id="0" name=""/>
        <dsp:cNvSpPr/>
      </dsp:nvSpPr>
      <dsp:spPr>
        <a:xfrm rot="5400000">
          <a:off x="-144426" y="2678798"/>
          <a:ext cx="962843" cy="6739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Haplotyping</a:t>
          </a:r>
          <a:endParaRPr lang="en-US" sz="900" kern="1200" dirty="0"/>
        </a:p>
      </dsp:txBody>
      <dsp:txXfrm rot="-5400000">
        <a:off x="1" y="2871366"/>
        <a:ext cx="673990" cy="288853"/>
      </dsp:txXfrm>
    </dsp:sp>
    <dsp:sp modelId="{6B2C3544-C554-4DB2-B6A9-74BF6FCA0521}">
      <dsp:nvSpPr>
        <dsp:cNvPr id="0" name=""/>
        <dsp:cNvSpPr/>
      </dsp:nvSpPr>
      <dsp:spPr>
        <a:xfrm rot="5400000">
          <a:off x="3300671" y="-92308"/>
          <a:ext cx="625848" cy="5879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Max-Cut algorithm (</a:t>
          </a:r>
          <a:r>
            <a:rPr lang="en-US" sz="2200" kern="1200" dirty="0" err="1" smtClean="0"/>
            <a:t>RefHap</a:t>
          </a:r>
          <a:r>
            <a:rPr lang="en-US" sz="2200" kern="1200" dirty="0" smtClean="0"/>
            <a:t>)</a:t>
          </a:r>
          <a:endParaRPr lang="en-US" sz="2200" kern="1200" dirty="0"/>
        </a:p>
      </dsp:txBody>
      <dsp:txXfrm rot="-5400000">
        <a:off x="673991" y="2564923"/>
        <a:ext cx="5848658" cy="564746"/>
      </dsp:txXfrm>
    </dsp:sp>
    <dsp:sp modelId="{35F06F53-F5BF-4E1A-ACF5-81C50715EEF7}">
      <dsp:nvSpPr>
        <dsp:cNvPr id="0" name=""/>
        <dsp:cNvSpPr/>
      </dsp:nvSpPr>
      <dsp:spPr>
        <a:xfrm rot="5400000">
          <a:off x="-144426" y="3522893"/>
          <a:ext cx="962843" cy="6739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Epitope</a:t>
          </a:r>
          <a:r>
            <a:rPr lang="en-US" sz="900" kern="1200" dirty="0" smtClean="0"/>
            <a:t> Prediction</a:t>
          </a:r>
          <a:endParaRPr lang="en-US" sz="900" kern="1200" dirty="0"/>
        </a:p>
      </dsp:txBody>
      <dsp:txXfrm rot="-5400000">
        <a:off x="1" y="3715461"/>
        <a:ext cx="673990" cy="288853"/>
      </dsp:txXfrm>
    </dsp:sp>
    <dsp:sp modelId="{25AC0897-9F33-48D1-B98A-0C53E1DE9F47}">
      <dsp:nvSpPr>
        <dsp:cNvPr id="0" name=""/>
        <dsp:cNvSpPr/>
      </dsp:nvSpPr>
      <dsp:spPr>
        <a:xfrm rot="5400000">
          <a:off x="3300671" y="751785"/>
          <a:ext cx="625848" cy="58792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PWM and ANN algorithms (</a:t>
          </a:r>
          <a:r>
            <a:rPr lang="en-US" sz="2200" kern="1200" dirty="0" err="1" smtClean="0"/>
            <a:t>NetMHC</a:t>
          </a:r>
          <a:r>
            <a:rPr lang="en-US" sz="2200" kern="1200" dirty="0" smtClean="0"/>
            <a:t>)</a:t>
          </a:r>
          <a:endParaRPr lang="en-US" sz="2200" kern="1200" dirty="0"/>
        </a:p>
      </dsp:txBody>
      <dsp:txXfrm rot="-5400000">
        <a:off x="673991" y="3409017"/>
        <a:ext cx="5848658" cy="564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0.38354</cdr:x>
      <cdr:y>0.86842</cdr:y>
    </cdr:from>
    <cdr:to>
      <cdr:x>0.51743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5159" y="2514600"/>
          <a:ext cx="459108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err="1">
              <a:latin typeface="Calibri" pitchFamily="34" charset="0"/>
              <a:cs typeface="Calibri" pitchFamily="34" charset="0"/>
            </a:rPr>
            <a:t>NetMHC</a:t>
          </a:r>
          <a:r>
            <a:rPr lang="en-US" sz="1400" b="1" dirty="0">
              <a:latin typeface="Calibri" pitchFamily="34" charset="0"/>
              <a:cs typeface="Calibri" pitchFamily="34" charset="0"/>
            </a:rPr>
            <a:t> Score</a:t>
          </a:r>
        </a:p>
      </cdr:txBody>
    </cdr:sp>
  </cdr:relSizeAnchor>
  <cdr:relSizeAnchor xmlns:cdr="http://schemas.openxmlformats.org/drawingml/2006/chartDrawing">
    <cdr:from>
      <cdr:x>0.91111</cdr:x>
      <cdr:y>0.07895</cdr:y>
    </cdr:from>
    <cdr:to>
      <cdr:x>1</cdr:x>
      <cdr:y>0.64706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2454086" y="898714"/>
          <a:ext cx="164502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Calibri" pitchFamily="34" charset="0"/>
              <a:cs typeface="Calibri" pitchFamily="34" charset="0"/>
            </a:rPr>
            <a:t>SYFPEITHI  Score</a:t>
          </a:r>
          <a:endParaRPr lang="en-US" sz="14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0.28889</cdr:x>
      <cdr:y>0.10526</cdr:y>
    </cdr:from>
    <cdr:to>
      <cdr:x>0.49428</cdr:x>
      <cdr:y>0.23684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90600" y="304800"/>
          <a:ext cx="70427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Calibri" pitchFamily="34" charset="0"/>
              <a:cs typeface="Calibri" pitchFamily="34" charset="0"/>
            </a:rPr>
            <a:t>H2-Kd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4A85B57-5D2F-4165-B4FC-7BC5D2E6F2D4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DB92096-6CFC-4CCE-BDFB-FD94FA328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69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91F3C-D4F6-45DD-8B6B-802B9B3A3E08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F22F3-ACE6-4E87-8D52-9E6E4BBA3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98101" y="8831264"/>
            <a:ext cx="2982119" cy="46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1" tIns="46651" rIns="93301" bIns="46651" anchor="b"/>
          <a:lstStyle/>
          <a:p>
            <a:pPr algn="r" defTabSz="933948"/>
            <a:fld id="{C3CAEF97-E446-4D6B-BA99-A31E6D36A43D}" type="slidenum">
              <a:rPr lang="en-US" sz="1100"/>
              <a:pPr algn="r" defTabSz="933948"/>
              <a:t>4</a:t>
            </a:fld>
            <a:endParaRPr lang="en-US" sz="11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CB24A-0742-410B-82A9-ACBF973B58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08EE9-545E-4323-8174-AC75DDF443CD}" type="slidenum">
              <a:rPr lang="en-US"/>
              <a:pPr/>
              <a:t>7</a:t>
            </a:fld>
            <a:endParaRPr lang="en-US"/>
          </a:p>
        </p:txBody>
      </p:sp>
      <p:sp>
        <p:nvSpPr>
          <p:cNvPr id="325634" name="Rectangle 7"/>
          <p:cNvSpPr txBox="1">
            <a:spLocks noGrp="1" noChangeArrowheads="1"/>
          </p:cNvSpPr>
          <p:nvPr/>
        </p:nvSpPr>
        <p:spPr bwMode="auto">
          <a:xfrm>
            <a:off x="3897902" y="883066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8" tIns="45768" rIns="91538" bIns="45768" anchor="b"/>
          <a:lstStyle/>
          <a:p>
            <a:pPr algn="r" defTabSz="916843"/>
            <a:fld id="{BC9ADB2E-A481-4E52-A8A4-BFAA9B2D27D8}" type="slidenum">
              <a:rPr lang="en-US" sz="1200"/>
              <a:pPr algn="r" defTabSz="916843"/>
              <a:t>7</a:t>
            </a:fld>
            <a:endParaRPr lang="en-US" sz="1200" dirty="0"/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538" tIns="45768" rIns="91538" bIns="45768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594E-C7BF-4F8B-9EA8-42044DA0E24C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EF7D-14F2-4F41-AA95-91CAFDBC2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854D-3B61-476E-BA30-AFB6C47326A0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CDE9-3E53-482A-8006-368032AEB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749A-92F4-48C5-A778-0F4E45FB43E2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81E2B-F835-44A8-A2CA-5303BFA47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458200" cy="495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48F6-83B9-4694-A360-E67AAE7D0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C527-1E54-4FE5-AE3D-CEC560FBF6A2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6C93-8805-4E14-9BD2-8BFA1CD25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C5ED-93F1-48F0-9563-86684D096D88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4687-FAF5-4329-804C-8C695A747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4619-0236-46A2-B81B-8918BA76343D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64F2-10A4-434C-9751-2FEF98AC9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CAC8-6DFF-4A66-9D86-9E2CC71E8B23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28CA-22E8-4C82-9A9A-7E52607EB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D378-08FB-4D11-80C3-67078BCFD4A4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0095-FE08-48F7-9E33-F468C6FB8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4D0C-E865-4766-AF86-0F71C0040632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A81A-EA29-4810-BC0F-734F7D366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07C9-4F32-48A5-B752-56E443DA4E48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1567-EF3B-4F64-BD2B-53333EF61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C650-9E22-4ED6-AA31-E90D92FDC7C9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0F8A-AA82-4C35-A8E0-37A3A248E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3A4689-7FC0-4403-AC77-3E853350DDEA}" type="datetimeFigureOut">
              <a:rPr lang="en-US"/>
              <a:pPr>
                <a:defRPr/>
              </a:pPr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3C4F9F-A7FB-4A70-AF02-7497ABABB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medcentral.com/1471-2164/13/S2/S6/abstrac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http://www.lifetechnologies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wiley.com/WileyCDA/WileyTitle/productCd-0470097736.html" TargetMode="External"/><Relationship Id="rId7" Type="http://schemas.openxmlformats.org/officeDocument/2006/relationships/hyperlink" Target="http://ieeexplore.ieee.org/xpl/mostRecentIssue.jsp?punumber=6175765" TargetMode="External"/><Relationship Id="rId12" Type="http://schemas.openxmlformats.org/officeDocument/2006/relationships/hyperlink" Target="http://dna.engr.uconn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11" Type="http://schemas.openxmlformats.org/officeDocument/2006/relationships/image" Target="../media/image13.png"/><Relationship Id="rId5" Type="http://schemas.openxmlformats.org/officeDocument/2006/relationships/hyperlink" Target="http://www.springeronline.com/978-3-642-30190-2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dna.engr.uconn.edu/software/Epi-Seq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514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70C0"/>
                </a:solidFill>
              </a:rPr>
              <a:t>Scalable Algorithms for </a:t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smtClean="0">
                <a:solidFill>
                  <a:srgbClr val="0070C0"/>
                </a:solidFill>
              </a:rPr>
              <a:t>Next-Generation Sequencing Data Analysis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10668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chemeClr val="tx1"/>
                </a:solidFill>
                <a:cs typeface="Arial" charset="0"/>
              </a:rPr>
              <a:t>Ion </a:t>
            </a:r>
            <a:r>
              <a:rPr lang="en-GB" sz="4000" b="1" dirty="0" err="1" smtClean="0">
                <a:solidFill>
                  <a:schemeClr val="tx1"/>
                </a:solidFill>
                <a:cs typeface="Arial" charset="0"/>
              </a:rPr>
              <a:t>Mandoiu</a:t>
            </a:r>
            <a:endParaRPr lang="en-GB" sz="4000" b="1" dirty="0" smtClean="0">
              <a:solidFill>
                <a:schemeClr val="tx1"/>
              </a:solidFill>
              <a:cs typeface="Arial" charset="0"/>
            </a:endParaRPr>
          </a:p>
          <a:p>
            <a:pPr eaLnBrk="1" hangingPunct="1"/>
            <a:r>
              <a:rPr lang="en-GB" sz="2800" b="1" dirty="0" smtClean="0">
                <a:solidFill>
                  <a:schemeClr val="tx1"/>
                </a:solidFill>
                <a:cs typeface="Arial" charset="0"/>
              </a:rPr>
              <a:t>UTC Associate Professor in Engineering Innovation</a:t>
            </a:r>
          </a:p>
          <a:p>
            <a:pPr eaLnBrk="1" hangingPunct="1"/>
            <a:r>
              <a:rPr lang="en-GB" sz="2800" b="1" dirty="0" smtClean="0">
                <a:solidFill>
                  <a:schemeClr val="tx1"/>
                </a:solidFill>
                <a:cs typeface="Arial" charset="0"/>
              </a:rPr>
              <a:t>Department of Computer Science &amp; Engineering</a:t>
            </a:r>
          </a:p>
          <a:p>
            <a:pPr eaLnBrk="1" hangingPunct="1"/>
            <a:endParaRPr lang="en-GB" baseline="30000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Variant Detection and Genotyping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514600"/>
            <a:ext cx="7696200" cy="2590800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AACGCGGCCAGCCGGCTTCTGTCGGCCAGCAGCCAGGAATCTGGAAACAATGGCTACAGCGTGC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AACGCGGCCAGCCGGCTTCTGTCGGCCAGCCG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CAG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CGCGGCCAGCCGGCTTCTGTCGGCCAGCAGCCCGGA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GCGGCCAGCCGGCTTCTGTCGGCCAGCCG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CAGGGA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GCCAGCCGGCTTCTGTCGGCCAGCAGCCAGGAATCT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GCCGGCTTCTGTCGGCCAGCAGCCAGGAATCTGGAA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CTTCTGTCGGCCAGCCG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CAGGAATCTGGAAACAAT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CGGCCAGCAGCCAGGAATCTGGAAACAATGGCTACA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CCAGCAGCCAGGAATCTGGAAACAATGGCTACAGCG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CAAGCAGCCAGGAATCTGGAAACAATGGCTACAGCG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   GCAGCCAGGAATCTGGAAACAATGGCTACAGCGTGC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57735"/>
            <a:ext cx="1440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Reference</a:t>
            </a:r>
          </a:p>
          <a:p>
            <a:r>
              <a:rPr lang="en-US" sz="2400" dirty="0" smtClean="0">
                <a:latin typeface="+mn-lt"/>
              </a:rPr>
              <a:t>genome</a:t>
            </a:r>
            <a:endParaRPr lang="en-US" sz="24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24000" y="2636384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49155" y="1524000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Locus </a:t>
            </a:r>
            <a:r>
              <a:rPr lang="en-US" sz="2400" dirty="0" err="1" smtClean="0">
                <a:latin typeface="+mn-lt"/>
              </a:rPr>
              <a:t>i</a:t>
            </a:r>
            <a:endParaRPr lang="en-US" sz="2400" dirty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80047" y="22471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1905000" y="2819400"/>
            <a:ext cx="152400" cy="2133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0" y="36576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R</a:t>
            </a:r>
            <a:r>
              <a:rPr lang="en-US" sz="2400" baseline="-25000" dirty="0" err="1" smtClean="0">
                <a:latin typeface="+mn-lt"/>
              </a:rPr>
              <a:t>i</a:t>
            </a:r>
            <a:endParaRPr lang="en-US" sz="24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2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Variant Detection and Genotyping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0" y="1143000"/>
            <a:ext cx="9144000" cy="1752600"/>
            <a:chOff x="0" y="1143000"/>
            <a:chExt cx="9144000" cy="1752600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1457" y="1447800"/>
              <a:ext cx="4462943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0" y="1143000"/>
              <a:ext cx="9144000" cy="152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Pick genotype with the largest posterior probability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1723572"/>
            <a:ext cx="5465805" cy="2162628"/>
            <a:chOff x="3657600" y="1723572"/>
            <a:chExt cx="5465805" cy="21626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2743200"/>
              <a:ext cx="5313405" cy="1143000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>
              <a:stCxn id="1026" idx="0"/>
              <a:endCxn id="10" idx="6"/>
            </p:cNvCxnSpPr>
            <p:nvPr/>
          </p:nvCxnSpPr>
          <p:spPr>
            <a:xfrm flipH="1" flipV="1">
              <a:off x="4572000" y="2028372"/>
              <a:ext cx="1894703" cy="71482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657600" y="1723572"/>
              <a:ext cx="914400" cy="609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00" y="1676400"/>
            <a:ext cx="3657600" cy="2667000"/>
            <a:chOff x="76200" y="1676400"/>
            <a:chExt cx="3657600" cy="2667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3276600"/>
              <a:ext cx="3524036" cy="1066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2362200" y="1676400"/>
              <a:ext cx="1371600" cy="685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6" idx="0"/>
              <a:endCxn id="14" idx="3"/>
            </p:cNvCxnSpPr>
            <p:nvPr/>
          </p:nvCxnSpPr>
          <p:spPr>
            <a:xfrm flipV="1">
              <a:off x="1838218" y="2261767"/>
              <a:ext cx="724848" cy="10148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14844" y="3429000"/>
            <a:ext cx="7076756" cy="3352800"/>
            <a:chOff x="1914844" y="3429000"/>
            <a:chExt cx="7076756" cy="3352800"/>
          </a:xfrm>
        </p:grpSpPr>
        <p:sp>
          <p:nvSpPr>
            <p:cNvPr id="19" name="Oval 18"/>
            <p:cNvSpPr/>
            <p:nvPr/>
          </p:nvSpPr>
          <p:spPr>
            <a:xfrm>
              <a:off x="2438400" y="3429000"/>
              <a:ext cx="1066800" cy="533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7" idx="0"/>
              <a:endCxn id="19" idx="5"/>
            </p:cNvCxnSpPr>
            <p:nvPr/>
          </p:nvCxnSpPr>
          <p:spPr>
            <a:xfrm flipH="1" flipV="1">
              <a:off x="3348971" y="3884285"/>
              <a:ext cx="2104251" cy="6115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14844" y="4495800"/>
              <a:ext cx="7076756" cy="228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112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Accuracy as Function of Coverage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30" y="2133600"/>
            <a:ext cx="894687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2590800" cy="1009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7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Haplotyping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190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Somatic cells are diploid, containing two nearly identical copies of each </a:t>
            </a:r>
            <a:r>
              <a:rPr lang="en-US" sz="2400" dirty="0" err="1" smtClean="0"/>
              <a:t>autosomal</a:t>
            </a:r>
            <a:r>
              <a:rPr lang="en-US" sz="2400" dirty="0" smtClean="0"/>
              <a:t> chromosome</a:t>
            </a:r>
          </a:p>
          <a:p>
            <a:pPr lvl="1" eaLnBrk="1" hangingPunct="1"/>
            <a:r>
              <a:rPr lang="en-US" sz="2000" dirty="0" smtClean="0"/>
              <a:t>Novel mutations are present on only one chromosome copy</a:t>
            </a:r>
          </a:p>
          <a:p>
            <a:pPr lvl="1" eaLnBrk="1" hangingPunct="1"/>
            <a:r>
              <a:rPr lang="en-US" sz="2000" b="1" dirty="0" smtClean="0">
                <a:solidFill>
                  <a:srgbClr val="FF0000"/>
                </a:solidFill>
              </a:rPr>
              <a:t>For </a:t>
            </a:r>
            <a:r>
              <a:rPr lang="en-US" sz="2000" b="1" dirty="0" err="1" smtClean="0">
                <a:solidFill>
                  <a:srgbClr val="FF0000"/>
                </a:solidFill>
              </a:rPr>
              <a:t>epitope</a:t>
            </a:r>
            <a:r>
              <a:rPr lang="en-US" sz="2000" b="1" dirty="0" smtClean="0">
                <a:solidFill>
                  <a:srgbClr val="FF0000"/>
                </a:solidFill>
              </a:rPr>
              <a:t> prediction we need to know if nearby mutations appear in phase</a:t>
            </a:r>
          </a:p>
        </p:txBody>
      </p:sp>
      <p:graphicFrame>
        <p:nvGraphicFramePr>
          <p:cNvPr id="18" name="Group 113"/>
          <p:cNvGraphicFramePr>
            <a:graphicFrameLocks noGrp="1"/>
          </p:cNvGraphicFramePr>
          <p:nvPr/>
        </p:nvGraphicFramePr>
        <p:xfrm>
          <a:off x="228600" y="3688217"/>
          <a:ext cx="2895600" cy="2259013"/>
        </p:xfrm>
        <a:graphic>
          <a:graphicData uri="http://schemas.openxmlformats.org/drawingml/2006/table">
            <a:tbl>
              <a:tblPr/>
              <a:tblGrid>
                <a:gridCol w="806707"/>
                <a:gridCol w="1083037"/>
                <a:gridCol w="1005856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C,T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C,-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SNV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A,G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-,GC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429000" y="3657600"/>
            <a:ext cx="5562600" cy="2392681"/>
            <a:chOff x="3429000" y="3657600"/>
            <a:chExt cx="5562600" cy="2392681"/>
          </a:xfrm>
        </p:grpSpPr>
        <p:graphicFrame>
          <p:nvGraphicFramePr>
            <p:cNvPr id="19" name="Group 142"/>
            <p:cNvGraphicFramePr>
              <a:graphicFrameLocks/>
            </p:cNvGraphicFramePr>
            <p:nvPr/>
          </p:nvGraphicFramePr>
          <p:xfrm>
            <a:off x="4572000" y="3657600"/>
            <a:ext cx="4419600" cy="2392681"/>
          </p:xfrm>
          <a:graphic>
            <a:graphicData uri="http://schemas.openxmlformats.org/drawingml/2006/table">
              <a:tbl>
                <a:tblPr/>
                <a:tblGrid>
                  <a:gridCol w="838200"/>
                  <a:gridCol w="1066800"/>
                  <a:gridCol w="1219200"/>
                  <a:gridCol w="1295400"/>
                </a:tblGrid>
                <a:tr h="503238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Locus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Mutation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Haplotype</a:t>
                        </a: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 1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Haplotype</a:t>
                        </a: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 2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>
                          <a:lumMod val="85000"/>
                        </a:schemeClr>
                      </a:solidFill>
                    </a:tcPr>
                  </a:tc>
                </a:tr>
                <a:tr h="4318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1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SNV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T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C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471488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2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Deletion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C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-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465138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3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SNV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A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G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8417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4</a:t>
                        </a:r>
                      </a:p>
                    </a:txBody>
                    <a:tcPr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Insertion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-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rPr>
                          <a:t>GC</a:t>
                        </a:r>
                      </a:p>
                    </a:txBody>
                    <a:tcPr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21" name="Right Arrow 20"/>
            <p:cNvSpPr/>
            <p:nvPr/>
          </p:nvSpPr>
          <p:spPr>
            <a:xfrm>
              <a:off x="3429000" y="4419600"/>
              <a:ext cx="914400" cy="76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114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RefHap</a:t>
            </a:r>
            <a:r>
              <a:rPr lang="en-US" dirty="0" smtClean="0"/>
              <a:t> Algorithm</a:t>
            </a:r>
            <a:endParaRPr lang="en-US" sz="32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1036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Reduce the problem to Max-Cut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Solve Max-Cut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Build </a:t>
            </a:r>
            <a:r>
              <a:rPr lang="en-US" sz="2400" dirty="0" err="1" smtClean="0"/>
              <a:t>haplotypes</a:t>
            </a:r>
            <a:r>
              <a:rPr lang="en-US" sz="2400" dirty="0" smtClean="0"/>
              <a:t> according with the cut </a:t>
            </a:r>
          </a:p>
        </p:txBody>
      </p:sp>
      <p:graphicFrame>
        <p:nvGraphicFramePr>
          <p:cNvPr id="16713" name="Group 329"/>
          <p:cNvGraphicFramePr>
            <a:graphicFrameLocks noGrp="1"/>
          </p:cNvGraphicFramePr>
          <p:nvPr>
            <p:ph sz="half" idx="2"/>
          </p:nvPr>
        </p:nvGraphicFramePr>
        <p:xfrm>
          <a:off x="304800" y="3048000"/>
          <a:ext cx="2349500" cy="1828800"/>
        </p:xfrm>
        <a:graphic>
          <a:graphicData uri="http://schemas.openxmlformats.org/drawingml/2006/table">
            <a:tbl>
              <a:tblPr/>
              <a:tblGrid>
                <a:gridCol w="793750"/>
                <a:gridCol w="311150"/>
                <a:gridCol w="311150"/>
                <a:gridCol w="311150"/>
                <a:gridCol w="311150"/>
                <a:gridCol w="31115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5" name="Line 318"/>
          <p:cNvSpPr>
            <a:spLocks noChangeShapeType="1"/>
          </p:cNvSpPr>
          <p:nvPr/>
        </p:nvSpPr>
        <p:spPr bwMode="auto">
          <a:xfrm flipV="1">
            <a:off x="4322763" y="3336925"/>
            <a:ext cx="6477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Text Box 319"/>
          <p:cNvSpPr txBox="1">
            <a:spLocks noChangeArrowheads="1"/>
          </p:cNvSpPr>
          <p:nvPr/>
        </p:nvSpPr>
        <p:spPr bwMode="auto">
          <a:xfrm>
            <a:off x="4897438" y="3481387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437" name="Line 320"/>
          <p:cNvSpPr>
            <a:spLocks noChangeShapeType="1"/>
          </p:cNvSpPr>
          <p:nvPr/>
        </p:nvSpPr>
        <p:spPr bwMode="auto">
          <a:xfrm>
            <a:off x="4249738" y="3913187"/>
            <a:ext cx="6477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8" name="Line 321"/>
          <p:cNvSpPr>
            <a:spLocks noChangeShapeType="1"/>
          </p:cNvSpPr>
          <p:nvPr/>
        </p:nvSpPr>
        <p:spPr bwMode="auto">
          <a:xfrm>
            <a:off x="4322763" y="3840162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9" name="Line 322"/>
          <p:cNvSpPr>
            <a:spLocks noChangeShapeType="1"/>
          </p:cNvSpPr>
          <p:nvPr/>
        </p:nvSpPr>
        <p:spPr bwMode="auto">
          <a:xfrm flipV="1">
            <a:off x="5257800" y="3984625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0" name="Line 323"/>
          <p:cNvSpPr>
            <a:spLocks noChangeShapeType="1"/>
          </p:cNvSpPr>
          <p:nvPr/>
        </p:nvSpPr>
        <p:spPr bwMode="auto">
          <a:xfrm>
            <a:off x="5257800" y="3336925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8" name="Oval 314"/>
          <p:cNvSpPr>
            <a:spLocks noChangeArrowheads="1"/>
          </p:cNvSpPr>
          <p:nvPr/>
        </p:nvSpPr>
        <p:spPr bwMode="auto">
          <a:xfrm>
            <a:off x="3962400" y="3624262"/>
            <a:ext cx="431800" cy="3603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6442" name="Text Box 324"/>
          <p:cNvSpPr txBox="1">
            <a:spLocks noChangeArrowheads="1"/>
          </p:cNvSpPr>
          <p:nvPr/>
        </p:nvSpPr>
        <p:spPr bwMode="auto">
          <a:xfrm>
            <a:off x="4394200" y="319246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43" name="Text Box 325"/>
          <p:cNvSpPr txBox="1">
            <a:spLocks noChangeArrowheads="1"/>
          </p:cNvSpPr>
          <p:nvPr/>
        </p:nvSpPr>
        <p:spPr bwMode="auto">
          <a:xfrm>
            <a:off x="4298950" y="4122737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6444" name="Text Box 326"/>
          <p:cNvSpPr txBox="1">
            <a:spLocks noChangeArrowheads="1"/>
          </p:cNvSpPr>
          <p:nvPr/>
        </p:nvSpPr>
        <p:spPr bwMode="auto">
          <a:xfrm>
            <a:off x="5473700" y="4148137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16445" name="Text Box 327"/>
          <p:cNvSpPr txBox="1">
            <a:spLocks noChangeArrowheads="1"/>
          </p:cNvSpPr>
          <p:nvPr/>
        </p:nvSpPr>
        <p:spPr bwMode="auto">
          <a:xfrm>
            <a:off x="5473700" y="3186112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16700" name="Oval 316"/>
          <p:cNvSpPr>
            <a:spLocks noChangeArrowheads="1"/>
          </p:cNvSpPr>
          <p:nvPr/>
        </p:nvSpPr>
        <p:spPr bwMode="auto">
          <a:xfrm>
            <a:off x="4897438" y="3048000"/>
            <a:ext cx="4318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6699" name="Oval 315"/>
          <p:cNvSpPr>
            <a:spLocks noChangeArrowheads="1"/>
          </p:cNvSpPr>
          <p:nvPr/>
        </p:nvSpPr>
        <p:spPr bwMode="auto">
          <a:xfrm>
            <a:off x="5689600" y="3697287"/>
            <a:ext cx="431800" cy="3603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701" name="Oval 317"/>
          <p:cNvSpPr>
            <a:spLocks noChangeArrowheads="1"/>
          </p:cNvSpPr>
          <p:nvPr/>
        </p:nvSpPr>
        <p:spPr bwMode="auto">
          <a:xfrm>
            <a:off x="4826000" y="4273550"/>
            <a:ext cx="431800" cy="36036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6714" name="Text Box 330"/>
          <p:cNvSpPr txBox="1">
            <a:spLocks noChangeArrowheads="1"/>
          </p:cNvSpPr>
          <p:nvPr/>
        </p:nvSpPr>
        <p:spPr bwMode="auto">
          <a:xfrm>
            <a:off x="4222750" y="5378450"/>
            <a:ext cx="3332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1</a:t>
            </a:r>
            <a:r>
              <a:rPr lang="en-US" sz="2800" dirty="0">
                <a:latin typeface="+mn-lt"/>
              </a:rPr>
              <a:t> 00110</a:t>
            </a:r>
          </a:p>
          <a:p>
            <a:r>
              <a:rPr lang="en-US" sz="2800" dirty="0">
                <a:latin typeface="+mn-lt"/>
              </a:rPr>
              <a:t>h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 11001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6715" name="Line 331"/>
          <p:cNvSpPr>
            <a:spLocks noChangeShapeType="1"/>
          </p:cNvSpPr>
          <p:nvPr/>
        </p:nvSpPr>
        <p:spPr bwMode="auto">
          <a:xfrm flipH="1">
            <a:off x="5180013" y="4919662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90600"/>
            <a:ext cx="3427812" cy="95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95800"/>
            <a:ext cx="2547937" cy="225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/>
          <p:nvPr/>
        </p:nvSpPr>
        <p:spPr>
          <a:xfrm>
            <a:off x="2895600" y="3505200"/>
            <a:ext cx="914400" cy="762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6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6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14" grpId="0"/>
      <p:bldP spid="167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Epitope</a:t>
            </a:r>
            <a:r>
              <a:rPr lang="en-US" dirty="0" smtClean="0"/>
              <a:t> Prediction</a:t>
            </a:r>
          </a:p>
        </p:txBody>
      </p:sp>
      <p:pic>
        <p:nvPicPr>
          <p:cNvPr id="5" name="Picture 5" descr="MHC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3773346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029200"/>
            <a:ext cx="426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latin typeface="+mn-lt"/>
              </a:rPr>
              <a:t>J.W. </a:t>
            </a:r>
            <a:r>
              <a:rPr lang="en-US" sz="800" dirty="0" err="1">
                <a:latin typeface="+mn-lt"/>
              </a:rPr>
              <a:t>Yedell</a:t>
            </a:r>
            <a:r>
              <a:rPr lang="en-US" sz="800" dirty="0">
                <a:latin typeface="+mn-lt"/>
              </a:rPr>
              <a:t>, E </a:t>
            </a:r>
            <a:r>
              <a:rPr lang="en-US" sz="800" dirty="0" err="1">
                <a:latin typeface="+mn-lt"/>
              </a:rPr>
              <a:t>Reits</a:t>
            </a:r>
            <a:r>
              <a:rPr lang="en-US" sz="800" dirty="0">
                <a:latin typeface="+mn-lt"/>
              </a:rPr>
              <a:t> and J </a:t>
            </a:r>
            <a:r>
              <a:rPr lang="en-US" sz="800" dirty="0" err="1">
                <a:latin typeface="+mn-lt"/>
              </a:rPr>
              <a:t>Neefjes</a:t>
            </a:r>
            <a:r>
              <a:rPr lang="en-US" sz="800" dirty="0">
                <a:latin typeface="+mn-lt"/>
              </a:rPr>
              <a:t>. Making sense of mass destruction: </a:t>
            </a:r>
            <a:r>
              <a:rPr lang="en-US" sz="800" dirty="0" err="1">
                <a:latin typeface="+mn-lt"/>
              </a:rPr>
              <a:t>quantitating</a:t>
            </a:r>
            <a:r>
              <a:rPr lang="en-US" sz="800" dirty="0">
                <a:latin typeface="+mn-lt"/>
              </a:rPr>
              <a:t> MHC class I antigen presentation. Nature Reviews Immunology, 3:952-961, 2003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76800" y="1143000"/>
            <a:ext cx="4267199" cy="5715000"/>
            <a:chOff x="4876800" y="1143000"/>
            <a:chExt cx="4267199" cy="5715000"/>
          </a:xfrm>
        </p:grpSpPr>
        <p:grpSp>
          <p:nvGrpSpPr>
            <p:cNvPr id="14" name="Group 9"/>
            <p:cNvGrpSpPr/>
            <p:nvPr/>
          </p:nvGrpSpPr>
          <p:grpSpPr>
            <a:xfrm>
              <a:off x="4876800" y="1143000"/>
              <a:ext cx="4267199" cy="2812443"/>
              <a:chOff x="4952999" y="1764268"/>
              <a:chExt cx="4730873" cy="3256875"/>
            </a:xfrm>
          </p:grpSpPr>
          <p:grpSp>
            <p:nvGrpSpPr>
              <p:cNvPr id="16" name="Group 7"/>
              <p:cNvGrpSpPr/>
              <p:nvPr/>
            </p:nvGrpSpPr>
            <p:grpSpPr>
              <a:xfrm>
                <a:off x="4952999" y="2266890"/>
                <a:ext cx="4730873" cy="2754253"/>
                <a:chOff x="4835524" y="1371600"/>
                <a:chExt cx="4730873" cy="2754253"/>
              </a:xfrm>
            </p:grpSpPr>
            <p:pic>
              <p:nvPicPr>
                <p:cNvPr id="18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835524" y="1371600"/>
                  <a:ext cx="4730873" cy="22749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4876800" y="3733800"/>
                  <a:ext cx="4114800" cy="3920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latin typeface="Arial" pitchFamily="34" charset="0"/>
                    </a:rPr>
                    <a:t>C. </a:t>
                  </a:r>
                  <a:r>
                    <a:rPr lang="en-US" sz="800" dirty="0" err="1">
                      <a:latin typeface="Arial" pitchFamily="34" charset="0"/>
                    </a:rPr>
                    <a:t>Lundegaard</a:t>
                  </a:r>
                  <a:r>
                    <a:rPr lang="en-US" sz="800" dirty="0">
                      <a:latin typeface="Arial" pitchFamily="34" charset="0"/>
                    </a:rPr>
                    <a:t> et al</a:t>
                  </a:r>
                  <a:r>
                    <a:rPr lang="en-US" sz="800" dirty="0">
                      <a:latin typeface="+mn-lt"/>
                    </a:rPr>
                    <a:t>. MHC Class I </a:t>
                  </a:r>
                  <a:r>
                    <a:rPr lang="en-US" sz="800" dirty="0" err="1">
                      <a:latin typeface="+mn-lt"/>
                    </a:rPr>
                    <a:t>Epitope</a:t>
                  </a:r>
                  <a:r>
                    <a:rPr lang="en-US" sz="800" dirty="0">
                      <a:latin typeface="+mn-lt"/>
                    </a:rPr>
                    <a:t> Binding Prediction Trained on Small Data Sets. In Lecture Notes in Computer Science, 3239:217-225, 2004</a:t>
                  </a: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5105400" y="1764268"/>
                <a:ext cx="3810000" cy="392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Profile weight matrix (PWM) model</a:t>
                </a:r>
                <a:endParaRPr lang="en-US" sz="1600" dirty="0"/>
              </a:p>
            </p:txBody>
          </p:sp>
        </p:grpSp>
        <p:graphicFrame>
          <p:nvGraphicFramePr>
            <p:cNvPr id="15" name="Chart 14"/>
            <p:cNvGraphicFramePr/>
            <p:nvPr/>
          </p:nvGraphicFramePr>
          <p:xfrm>
            <a:off x="5334000" y="3962400"/>
            <a:ext cx="3429000" cy="2895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868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15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Results on Tumor Data</a:t>
            </a:r>
            <a:endParaRPr lang="en-US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990600"/>
            <a:ext cx="7696200" cy="546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15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Results on Tumor Data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358" y="1066800"/>
            <a:ext cx="3887284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15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Results on Tumor Data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919" y="1524000"/>
            <a:ext cx="926139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15" name="Rectangle 13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Deep Panning for Early </a:t>
            </a:r>
            <a:r>
              <a:rPr lang="en-US" sz="4000" dirty="0"/>
              <a:t>C</a:t>
            </a:r>
            <a:r>
              <a:rPr lang="en-US" sz="4000" dirty="0" smtClean="0"/>
              <a:t>ancer Detection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23648" cy="4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32460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http://www.plosone.org/article/info%3Adoi%2F10.1371%2Fjournal.pone.0041469</a:t>
            </a:r>
          </a:p>
        </p:txBody>
      </p:sp>
    </p:spTree>
    <p:extLst>
      <p:ext uri="{BB962C8B-B14F-4D97-AF65-F5344CB8AC3E}">
        <p14:creationId xmlns:p14="http://schemas.microsoft.com/office/powerpoint/2010/main" val="10551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Generation </a:t>
            </a:r>
            <a:r>
              <a:rPr lang="en-US" dirty="0"/>
              <a:t>Sequencing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477000"/>
            <a:ext cx="5210175" cy="134938"/>
          </a:xfrm>
        </p:spPr>
        <p:txBody>
          <a:bodyPr/>
          <a:lstStyle/>
          <a:p>
            <a:fld id="{DAB72F19-E144-4B8D-A7C4-575C58E69538}" type="slidenum">
              <a:rPr lang="en-US" smtClean="0"/>
              <a:pPr/>
              <a:t>2</a:t>
            </a:fld>
            <a:endParaRPr lang="en-US" sz="1000">
              <a:solidFill>
                <a:schemeClr val="tx1"/>
              </a:solidFill>
              <a:latin typeface="DINPro-Regular" pitchFamily="50" charset="0"/>
            </a:endParaRPr>
          </a:p>
        </p:txBody>
      </p:sp>
      <p:grpSp>
        <p:nvGrpSpPr>
          <p:cNvPr id="3" name="Group 69"/>
          <p:cNvGrpSpPr/>
          <p:nvPr/>
        </p:nvGrpSpPr>
        <p:grpSpPr>
          <a:xfrm>
            <a:off x="406400" y="1714500"/>
            <a:ext cx="4165600" cy="4381500"/>
            <a:chOff x="5410200" y="1905000"/>
            <a:chExt cx="3091738" cy="3294221"/>
          </a:xfrm>
        </p:grpSpPr>
        <p:sp>
          <p:nvSpPr>
            <p:cNvPr id="6" name="Rectangle 4"/>
            <p:cNvSpPr/>
            <p:nvPr/>
          </p:nvSpPr>
          <p:spPr>
            <a:xfrm>
              <a:off x="5638800" y="4953000"/>
              <a:ext cx="267092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http://www.economist.com/node/16349358</a:t>
              </a:r>
              <a:endParaRPr lang="en-US" sz="1000" dirty="0"/>
            </a:p>
          </p:txBody>
        </p:sp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0200" y="1905000"/>
              <a:ext cx="3091738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8696" y="1372172"/>
            <a:ext cx="128516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3502" y="4191000"/>
            <a:ext cx="207049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5051" y="1520398"/>
            <a:ext cx="156304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62384" y="2975788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latin typeface="Arial" charset="0"/>
              </a:rPr>
              <a:t>Roche/454 FLX Titanium</a:t>
            </a:r>
          </a:p>
          <a:p>
            <a:endParaRPr lang="de-DE" sz="1400" dirty="0"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482702" y="2968198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Illumina HiSeq 2000</a:t>
            </a:r>
          </a:p>
          <a:p>
            <a:endParaRPr lang="de-DE" sz="1400" dirty="0">
              <a:latin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553200" y="5610761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 SOLiD 4/5500</a:t>
            </a:r>
          </a:p>
          <a:p>
            <a:endParaRPr lang="de-DE" sz="1400" dirty="0"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541" y="4038488"/>
            <a:ext cx="1480659" cy="132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482702" y="5391836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charset="0"/>
              </a:rPr>
              <a:t>Ion Proton Sequencer</a:t>
            </a:r>
            <a:endParaRPr lang="de-DE" sz="1400" dirty="0">
              <a:latin typeface="Arial" charset="0"/>
            </a:endParaRPr>
          </a:p>
          <a:p>
            <a:endParaRPr lang="de-DE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15" name="Rectangle 13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Deep Panning for Early </a:t>
            </a:r>
            <a:r>
              <a:rPr lang="en-US" sz="4000" dirty="0"/>
              <a:t>C</a:t>
            </a:r>
            <a:r>
              <a:rPr lang="en-US" sz="4000" dirty="0" smtClean="0"/>
              <a:t>ancer Detection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676400" y="1295400"/>
            <a:ext cx="5334000" cy="5268913"/>
            <a:chOff x="0" y="1295400"/>
            <a:chExt cx="5334000" cy="5268913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219200" y="1295400"/>
              <a:ext cx="1150938" cy="5268913"/>
              <a:chOff x="1152" y="192"/>
              <a:chExt cx="816" cy="3840"/>
            </a:xfrm>
          </p:grpSpPr>
          <p:sp>
            <p:nvSpPr>
              <p:cNvPr id="40" name="Oval 12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432" cy="196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96" cy="960"/>
              </a:xfrm>
              <a:prstGeom prst="rect">
                <a:avLst/>
              </a:prstGeom>
              <a:solidFill>
                <a:schemeClr val="folHlink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utoShape 14"/>
              <p:cNvSpPr>
                <a:spLocks noChangeArrowheads="1"/>
              </p:cNvSpPr>
              <p:nvPr/>
            </p:nvSpPr>
            <p:spPr bwMode="auto">
              <a:xfrm>
                <a:off x="1152" y="1536"/>
                <a:ext cx="816" cy="2496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16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F</a:t>
                </a:r>
              </a:p>
            </p:txBody>
          </p:sp>
          <p:sp>
            <p:nvSpPr>
              <p:cNvPr id="44" name="Oval 17"/>
              <p:cNvSpPr>
                <a:spLocks noChangeArrowheads="1"/>
              </p:cNvSpPr>
              <p:nvPr/>
            </p:nvSpPr>
            <p:spPr bwMode="auto">
              <a:xfrm>
                <a:off x="1392" y="960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R</a:t>
                </a:r>
              </a:p>
            </p:txBody>
          </p:sp>
          <p:sp>
            <p:nvSpPr>
              <p:cNvPr id="45" name="Oval 18"/>
              <p:cNvSpPr>
                <a:spLocks noChangeArrowheads="1"/>
              </p:cNvSpPr>
              <p:nvPr/>
            </p:nvSpPr>
            <p:spPr bwMode="auto">
              <a:xfrm>
                <a:off x="1440" y="768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D</a:t>
                </a:r>
              </a:p>
            </p:txBody>
          </p:sp>
          <p:sp>
            <p:nvSpPr>
              <p:cNvPr id="46" name="Oval 19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47" name="Oval 20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48" name="Oval 21"/>
              <p:cNvSpPr>
                <a:spLocks noChangeArrowheads="1"/>
              </p:cNvSpPr>
              <p:nvPr/>
            </p:nvSpPr>
            <p:spPr bwMode="auto">
              <a:xfrm>
                <a:off x="1536" y="384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49" name="Oval 22"/>
              <p:cNvSpPr>
                <a:spLocks noChangeArrowheads="1"/>
              </p:cNvSpPr>
              <p:nvPr/>
            </p:nvSpPr>
            <p:spPr bwMode="auto">
              <a:xfrm>
                <a:off x="1392" y="1344"/>
                <a:ext cx="192" cy="192"/>
              </a:xfrm>
              <a:prstGeom prst="ellipse">
                <a:avLst/>
              </a:prstGeom>
              <a:solidFill>
                <a:schemeClr val="folHlink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P</a:t>
                </a:r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743200" y="1295400"/>
              <a:ext cx="1152525" cy="5268913"/>
              <a:chOff x="2256" y="384"/>
              <a:chExt cx="816" cy="3840"/>
            </a:xfrm>
          </p:grpSpPr>
          <p:sp>
            <p:nvSpPr>
              <p:cNvPr id="28" name="AutoShape 11" descr="?pid=bl&amp;srcid=ADGEESi8i-Cbb2NrPxJftmkY61xD9ruAC-CJblv3CfBNVqwSvBOuin6h57GP03PwNfvYPadoIOWPvnFbXv6Q1gGijYnCVFNxDXnW7Q9AnlmcShLxO0kXe65dmZz0FppUQca9PHtWHlyB&amp;q=cache%3ALjTndhzGsFUJ%3Akeyhani"/>
              <p:cNvSpPr>
                <a:spLocks noChangeAspect="1" noChangeArrowheads="1"/>
              </p:cNvSpPr>
              <p:nvPr/>
            </p:nvSpPr>
            <p:spPr bwMode="auto">
              <a:xfrm>
                <a:off x="2784" y="196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4"/>
              <p:cNvGrpSpPr>
                <a:grpSpLocks/>
              </p:cNvGrpSpPr>
              <p:nvPr/>
            </p:nvGrpSpPr>
            <p:grpSpPr bwMode="auto">
              <a:xfrm>
                <a:off x="2256" y="384"/>
                <a:ext cx="816" cy="3840"/>
                <a:chOff x="1152" y="192"/>
                <a:chExt cx="816" cy="3840"/>
              </a:xfrm>
            </p:grpSpPr>
            <p:sp>
              <p:nvSpPr>
                <p:cNvPr id="30" name="Oval 25"/>
                <p:cNvSpPr>
                  <a:spLocks noChangeArrowheads="1"/>
                </p:cNvSpPr>
                <p:nvPr/>
              </p:nvSpPr>
              <p:spPr bwMode="auto">
                <a:xfrm>
                  <a:off x="1344" y="1728"/>
                  <a:ext cx="432" cy="196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1344" y="2256"/>
                  <a:ext cx="96" cy="96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AutoShape 27"/>
                <p:cNvSpPr>
                  <a:spLocks noChangeArrowheads="1"/>
                </p:cNvSpPr>
                <p:nvPr/>
              </p:nvSpPr>
              <p:spPr bwMode="auto">
                <a:xfrm>
                  <a:off x="1152" y="1536"/>
                  <a:ext cx="816" cy="2496"/>
                </a:xfrm>
                <a:prstGeom prst="roundRect">
                  <a:avLst>
                    <a:gd name="adj" fmla="val 16667"/>
                  </a:avLst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28"/>
                <p:cNvSpPr>
                  <a:spLocks noChangeArrowheads="1"/>
                </p:cNvSpPr>
                <p:nvPr/>
              </p:nvSpPr>
              <p:spPr bwMode="auto">
                <a:xfrm>
                  <a:off x="1392" y="11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A</a:t>
                  </a:r>
                </a:p>
              </p:txBody>
            </p:sp>
            <p:sp>
              <p:nvSpPr>
                <p:cNvPr id="34" name="Oval 29"/>
                <p:cNvSpPr>
                  <a:spLocks noChangeArrowheads="1"/>
                </p:cNvSpPr>
                <p:nvPr/>
              </p:nvSpPr>
              <p:spPr bwMode="auto">
                <a:xfrm>
                  <a:off x="1392" y="96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D</a:t>
                  </a:r>
                </a:p>
              </p:txBody>
            </p:sp>
            <p:sp>
              <p:nvSpPr>
                <p:cNvPr id="35" name="Oval 30"/>
                <p:cNvSpPr>
                  <a:spLocks noChangeArrowheads="1"/>
                </p:cNvSpPr>
                <p:nvPr/>
              </p:nvSpPr>
              <p:spPr bwMode="auto">
                <a:xfrm>
                  <a:off x="1440" y="76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Q</a:t>
                  </a:r>
                </a:p>
              </p:txBody>
            </p:sp>
            <p:sp>
              <p:nvSpPr>
                <p:cNvPr id="36" name="Oval 31"/>
                <p:cNvSpPr>
                  <a:spLocks noChangeArrowheads="1"/>
                </p:cNvSpPr>
                <p:nvPr/>
              </p:nvSpPr>
              <p:spPr bwMode="auto">
                <a:xfrm>
                  <a:off x="1488" y="57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  <p:sp>
              <p:nvSpPr>
                <p:cNvPr id="37" name="Oval 32"/>
                <p:cNvSpPr>
                  <a:spLocks noChangeArrowheads="1"/>
                </p:cNvSpPr>
                <p:nvPr/>
              </p:nvSpPr>
              <p:spPr bwMode="auto">
                <a:xfrm>
                  <a:off x="1536" y="19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N</a:t>
                  </a:r>
                </a:p>
              </p:txBody>
            </p:sp>
            <p:sp>
              <p:nvSpPr>
                <p:cNvPr id="38" name="Oval 33"/>
                <p:cNvSpPr>
                  <a:spLocks noChangeArrowheads="1"/>
                </p:cNvSpPr>
                <p:nvPr/>
              </p:nvSpPr>
              <p:spPr bwMode="auto">
                <a:xfrm>
                  <a:off x="1536" y="38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P</a:t>
                  </a:r>
                </a:p>
              </p:txBody>
            </p:sp>
            <p:sp>
              <p:nvSpPr>
                <p:cNvPr id="39" name="Oval 34"/>
                <p:cNvSpPr>
                  <a:spLocks noChangeArrowheads="1"/>
                </p:cNvSpPr>
                <p:nvPr/>
              </p:nvSpPr>
              <p:spPr bwMode="auto">
                <a:xfrm>
                  <a:off x="1392" y="134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R</a:t>
                  </a: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4183063" y="1295400"/>
              <a:ext cx="1150937" cy="5268913"/>
              <a:chOff x="1152" y="192"/>
              <a:chExt cx="816" cy="3840"/>
            </a:xfrm>
          </p:grpSpPr>
          <p:sp>
            <p:nvSpPr>
              <p:cNvPr id="18" name="Oval 37"/>
              <p:cNvSpPr>
                <a:spLocks noChangeArrowheads="1"/>
              </p:cNvSpPr>
              <p:nvPr/>
            </p:nvSpPr>
            <p:spPr bwMode="auto">
              <a:xfrm>
                <a:off x="1344" y="1728"/>
                <a:ext cx="432" cy="1968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 bwMode="auto">
              <a:xfrm>
                <a:off x="1344" y="2256"/>
                <a:ext cx="96" cy="960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utoShape 39"/>
              <p:cNvSpPr>
                <a:spLocks noChangeArrowheads="1"/>
              </p:cNvSpPr>
              <p:nvPr/>
            </p:nvSpPr>
            <p:spPr bwMode="auto">
              <a:xfrm>
                <a:off x="1152" y="1536"/>
                <a:ext cx="816" cy="2496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40"/>
              <p:cNvSpPr>
                <a:spLocks noChangeArrowheads="1"/>
              </p:cNvSpPr>
              <p:nvPr/>
            </p:nvSpPr>
            <p:spPr bwMode="auto">
              <a:xfrm>
                <a:off x="1392" y="1152"/>
                <a:ext cx="192" cy="192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Y</a:t>
                </a:r>
              </a:p>
            </p:txBody>
          </p:sp>
          <p:sp>
            <p:nvSpPr>
              <p:cNvPr id="22" name="Oval 41"/>
              <p:cNvSpPr>
                <a:spLocks noChangeArrowheads="1"/>
              </p:cNvSpPr>
              <p:nvPr/>
            </p:nvSpPr>
            <p:spPr bwMode="auto">
              <a:xfrm>
                <a:off x="1392" y="960"/>
                <a:ext cx="192" cy="192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L</a:t>
                </a:r>
              </a:p>
            </p:txBody>
          </p:sp>
          <p:sp>
            <p:nvSpPr>
              <p:cNvPr id="23" name="Oval 42"/>
              <p:cNvSpPr>
                <a:spLocks noChangeArrowheads="1"/>
              </p:cNvSpPr>
              <p:nvPr/>
            </p:nvSpPr>
            <p:spPr bwMode="auto">
              <a:xfrm>
                <a:off x="1440" y="768"/>
                <a:ext cx="192" cy="192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A</a:t>
                </a:r>
              </a:p>
            </p:txBody>
          </p:sp>
          <p:sp>
            <p:nvSpPr>
              <p:cNvPr id="24" name="Oval 43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192" cy="192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C</a:t>
                </a:r>
              </a:p>
            </p:txBody>
          </p:sp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192" cy="192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E</a:t>
                </a:r>
              </a:p>
            </p:txBody>
          </p:sp>
          <p:sp>
            <p:nvSpPr>
              <p:cNvPr id="26" name="Oval 45"/>
              <p:cNvSpPr>
                <a:spLocks noChangeArrowheads="1"/>
              </p:cNvSpPr>
              <p:nvPr/>
            </p:nvSpPr>
            <p:spPr bwMode="auto">
              <a:xfrm>
                <a:off x="1536" y="384"/>
                <a:ext cx="192" cy="192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F</a:t>
                </a:r>
              </a:p>
            </p:txBody>
          </p:sp>
          <p:sp>
            <p:nvSpPr>
              <p:cNvPr id="27" name="Oval 46"/>
              <p:cNvSpPr>
                <a:spLocks noChangeArrowheads="1"/>
              </p:cNvSpPr>
              <p:nvPr/>
            </p:nvSpPr>
            <p:spPr bwMode="auto">
              <a:xfrm>
                <a:off x="1392" y="1344"/>
                <a:ext cx="192" cy="192"/>
              </a:xfrm>
              <a:prstGeom prst="ellipse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W</a:t>
                </a:r>
              </a:p>
            </p:txBody>
          </p:sp>
        </p:grpSp>
        <p:sp>
          <p:nvSpPr>
            <p:cNvPr id="9" name="Text Box 51"/>
            <p:cNvSpPr txBox="1">
              <a:spLocks noChangeArrowheads="1"/>
            </p:cNvSpPr>
            <p:nvPr/>
          </p:nvSpPr>
          <p:spPr bwMode="auto">
            <a:xfrm>
              <a:off x="228600" y="2819400"/>
              <a:ext cx="9144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Text Box 52"/>
            <p:cNvSpPr txBox="1">
              <a:spLocks noChangeArrowheads="1"/>
            </p:cNvSpPr>
            <p:nvPr/>
          </p:nvSpPr>
          <p:spPr bwMode="auto">
            <a:xfrm>
              <a:off x="0" y="2743200"/>
              <a:ext cx="9842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/>
                <a:t>Phage </a:t>
              </a:r>
            </a:p>
            <a:p>
              <a:pPr algn="ctr"/>
              <a:r>
                <a:rPr lang="en-US"/>
                <a:t>envelop</a:t>
              </a:r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>
              <a:off x="838200" y="34290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54"/>
            <p:cNvSpPr txBox="1">
              <a:spLocks noChangeArrowheads="1"/>
            </p:cNvSpPr>
            <p:nvPr/>
          </p:nvSpPr>
          <p:spPr bwMode="auto">
            <a:xfrm>
              <a:off x="152400" y="5562600"/>
              <a:ext cx="9080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/>
                <a:t>Phage </a:t>
              </a:r>
            </a:p>
            <a:p>
              <a:pPr algn="ctr"/>
              <a:r>
                <a:rPr lang="en-US"/>
                <a:t>DNA</a:t>
              </a:r>
            </a:p>
          </p:txBody>
        </p:sp>
        <p:sp>
          <p:nvSpPr>
            <p:cNvPr id="13" name="Line 55"/>
            <p:cNvSpPr>
              <a:spLocks noChangeShapeType="1"/>
            </p:cNvSpPr>
            <p:nvPr/>
          </p:nvSpPr>
          <p:spPr bwMode="auto">
            <a:xfrm flipV="1">
              <a:off x="914400" y="5791200"/>
              <a:ext cx="685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56"/>
            <p:cNvSpPr txBox="1">
              <a:spLocks noChangeArrowheads="1"/>
            </p:cNvSpPr>
            <p:nvPr/>
          </p:nvSpPr>
          <p:spPr bwMode="auto">
            <a:xfrm>
              <a:off x="0" y="4191000"/>
              <a:ext cx="1174750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/>
                <a:t>Peptide </a:t>
              </a:r>
            </a:p>
            <a:p>
              <a:pPr algn="ctr"/>
              <a:r>
                <a:rPr lang="en-US"/>
                <a:t>coding  </a:t>
              </a:r>
            </a:p>
            <a:p>
              <a:pPr algn="ctr"/>
              <a:r>
                <a:rPr lang="en-US"/>
                <a:t>sequence</a:t>
              </a:r>
            </a:p>
          </p:txBody>
        </p:sp>
        <p:sp>
          <p:nvSpPr>
            <p:cNvPr id="15" name="Line 57"/>
            <p:cNvSpPr>
              <a:spLocks noChangeShapeType="1"/>
            </p:cNvSpPr>
            <p:nvPr/>
          </p:nvSpPr>
          <p:spPr bwMode="auto">
            <a:xfrm>
              <a:off x="914400" y="46482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58"/>
            <p:cNvSpPr txBox="1">
              <a:spLocks noChangeArrowheads="1"/>
            </p:cNvSpPr>
            <p:nvPr/>
          </p:nvSpPr>
          <p:spPr bwMode="auto">
            <a:xfrm>
              <a:off x="304800" y="1524000"/>
              <a:ext cx="958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/>
                <a:t>Peptide</a:t>
              </a:r>
            </a:p>
          </p:txBody>
        </p:sp>
        <p:sp>
          <p:nvSpPr>
            <p:cNvPr id="17" name="Line 59"/>
            <p:cNvSpPr>
              <a:spLocks noChangeShapeType="1"/>
            </p:cNvSpPr>
            <p:nvPr/>
          </p:nvSpPr>
          <p:spPr bwMode="auto">
            <a:xfrm>
              <a:off x="1143000" y="1828800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0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15" name="Rectangle 13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Deep Panning for Early </a:t>
            </a:r>
            <a:r>
              <a:rPr lang="en-US" sz="4000" dirty="0"/>
              <a:t>C</a:t>
            </a:r>
            <a:r>
              <a:rPr lang="en-US" sz="4000" dirty="0" smtClean="0"/>
              <a:t>ancer Detection</a:t>
            </a:r>
            <a:endParaRPr lang="en-US" sz="4000" dirty="0"/>
          </a:p>
        </p:txBody>
      </p:sp>
      <p:sp>
        <p:nvSpPr>
          <p:cNvPr id="357508" name="Rectangle 4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7509" name="Group 9"/>
          <p:cNvGrpSpPr>
            <a:grpSpLocks noChangeAspect="1"/>
          </p:cNvGrpSpPr>
          <p:nvPr/>
        </p:nvGrpSpPr>
        <p:grpSpPr bwMode="auto">
          <a:xfrm>
            <a:off x="145119" y="1828800"/>
            <a:ext cx="9163788" cy="2580662"/>
            <a:chOff x="736" y="7519"/>
            <a:chExt cx="10537" cy="2967"/>
          </a:xfrm>
        </p:grpSpPr>
        <p:sp>
          <p:nvSpPr>
            <p:cNvPr id="357511" name="Text Box 449"/>
            <p:cNvSpPr txBox="1">
              <a:spLocks noChangeArrowheads="1"/>
            </p:cNvSpPr>
            <p:nvPr/>
          </p:nvSpPr>
          <p:spPr bwMode="auto">
            <a:xfrm>
              <a:off x="751" y="8823"/>
              <a:ext cx="1635" cy="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Phage library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7512" name="Group 376"/>
            <p:cNvGrpSpPr>
              <a:grpSpLocks/>
            </p:cNvGrpSpPr>
            <p:nvPr/>
          </p:nvGrpSpPr>
          <p:grpSpPr bwMode="auto">
            <a:xfrm>
              <a:off x="888" y="7519"/>
              <a:ext cx="1077" cy="1323"/>
              <a:chOff x="5598" y="6809"/>
              <a:chExt cx="1058" cy="1592"/>
            </a:xfrm>
          </p:grpSpPr>
          <p:grpSp>
            <p:nvGrpSpPr>
              <p:cNvPr id="357834" name="Group 3"/>
              <p:cNvGrpSpPr>
                <a:grpSpLocks/>
              </p:cNvGrpSpPr>
              <p:nvPr/>
            </p:nvGrpSpPr>
            <p:grpSpPr bwMode="auto">
              <a:xfrm>
                <a:off x="5905" y="7296"/>
                <a:ext cx="109" cy="456"/>
                <a:chOff x="2688" y="1410"/>
                <a:chExt cx="66" cy="338"/>
              </a:xfrm>
            </p:grpSpPr>
            <p:sp>
              <p:nvSpPr>
                <p:cNvPr id="357901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668" y="1644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902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2688" y="1410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903" name="Oval 13"/>
                <p:cNvSpPr>
                  <a:spLocks noChangeArrowheads="1"/>
                </p:cNvSpPr>
                <p:nvPr/>
              </p:nvSpPr>
              <p:spPr bwMode="auto">
                <a:xfrm>
                  <a:off x="2710" y="1429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904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2671" y="1499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D303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905" name="Oval 8"/>
                <p:cNvSpPr>
                  <a:spLocks noChangeArrowheads="1"/>
                </p:cNvSpPr>
                <p:nvPr/>
              </p:nvSpPr>
              <p:spPr bwMode="auto">
                <a:xfrm>
                  <a:off x="2694" y="1688"/>
                  <a:ext cx="56" cy="60"/>
                </a:xfrm>
                <a:prstGeom prst="ellipse">
                  <a:avLst/>
                </a:prstGeom>
                <a:solidFill>
                  <a:srgbClr val="D303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7835" name="Group 9"/>
              <p:cNvGrpSpPr>
                <a:grpSpLocks/>
              </p:cNvGrpSpPr>
              <p:nvPr/>
            </p:nvGrpSpPr>
            <p:grpSpPr bwMode="auto">
              <a:xfrm>
                <a:off x="6218" y="7210"/>
                <a:ext cx="110" cy="458"/>
                <a:chOff x="2784" y="1506"/>
                <a:chExt cx="66" cy="338"/>
              </a:xfrm>
            </p:grpSpPr>
            <p:sp>
              <p:nvSpPr>
                <p:cNvPr id="357896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764" y="1740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97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2784" y="1506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98" name="Oval 13"/>
                <p:cNvSpPr>
                  <a:spLocks noChangeArrowheads="1"/>
                </p:cNvSpPr>
                <p:nvPr/>
              </p:nvSpPr>
              <p:spPr bwMode="auto">
                <a:xfrm>
                  <a:off x="2806" y="1525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99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2767" y="1595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D303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900" name="Oval 14"/>
                <p:cNvSpPr>
                  <a:spLocks noChangeArrowheads="1"/>
                </p:cNvSpPr>
                <p:nvPr/>
              </p:nvSpPr>
              <p:spPr bwMode="auto">
                <a:xfrm>
                  <a:off x="2790" y="1784"/>
                  <a:ext cx="56" cy="60"/>
                </a:xfrm>
                <a:prstGeom prst="ellipse">
                  <a:avLst/>
                </a:prstGeom>
                <a:solidFill>
                  <a:srgbClr val="D303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7836" name="Group 15"/>
              <p:cNvGrpSpPr>
                <a:grpSpLocks/>
              </p:cNvGrpSpPr>
              <p:nvPr/>
            </p:nvGrpSpPr>
            <p:grpSpPr bwMode="auto">
              <a:xfrm>
                <a:off x="6533" y="7467"/>
                <a:ext cx="123" cy="484"/>
                <a:chOff x="2880" y="1602"/>
                <a:chExt cx="66" cy="338"/>
              </a:xfrm>
            </p:grpSpPr>
            <p:sp>
              <p:nvSpPr>
                <p:cNvPr id="357891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860" y="1836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92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2880" y="1602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93" name="Oval 13"/>
                <p:cNvSpPr>
                  <a:spLocks noChangeArrowheads="1"/>
                </p:cNvSpPr>
                <p:nvPr/>
              </p:nvSpPr>
              <p:spPr bwMode="auto">
                <a:xfrm>
                  <a:off x="2902" y="1621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94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2863" y="1691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95" name="Oval 20"/>
                <p:cNvSpPr>
                  <a:spLocks noChangeArrowheads="1"/>
                </p:cNvSpPr>
                <p:nvPr/>
              </p:nvSpPr>
              <p:spPr bwMode="auto">
                <a:xfrm>
                  <a:off x="2886" y="1880"/>
                  <a:ext cx="56" cy="60"/>
                </a:xfrm>
                <a:prstGeom prst="ellipse">
                  <a:avLst/>
                </a:prstGeom>
                <a:solidFill>
                  <a:srgbClr val="33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7837" name="Group 21"/>
              <p:cNvGrpSpPr>
                <a:grpSpLocks/>
              </p:cNvGrpSpPr>
              <p:nvPr/>
            </p:nvGrpSpPr>
            <p:grpSpPr bwMode="auto">
              <a:xfrm>
                <a:off x="5742" y="7582"/>
                <a:ext cx="116" cy="497"/>
                <a:chOff x="2976" y="1698"/>
                <a:chExt cx="66" cy="338"/>
              </a:xfrm>
            </p:grpSpPr>
            <p:sp>
              <p:nvSpPr>
                <p:cNvPr id="357886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956" y="1932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87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2976" y="1698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88" name="Oval 13"/>
                <p:cNvSpPr>
                  <a:spLocks noChangeArrowheads="1"/>
                </p:cNvSpPr>
                <p:nvPr/>
              </p:nvSpPr>
              <p:spPr bwMode="auto">
                <a:xfrm>
                  <a:off x="2998" y="1717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89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2959" y="1787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90" name="Oval 26"/>
                <p:cNvSpPr>
                  <a:spLocks noChangeArrowheads="1"/>
                </p:cNvSpPr>
                <p:nvPr/>
              </p:nvSpPr>
              <p:spPr bwMode="auto">
                <a:xfrm>
                  <a:off x="2982" y="1976"/>
                  <a:ext cx="56" cy="60"/>
                </a:xfrm>
                <a:prstGeom prst="ellipse">
                  <a:avLst/>
                </a:prstGeom>
                <a:solidFill>
                  <a:srgbClr val="33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7838" name="Group 27"/>
              <p:cNvGrpSpPr>
                <a:grpSpLocks/>
              </p:cNvGrpSpPr>
              <p:nvPr/>
            </p:nvGrpSpPr>
            <p:grpSpPr bwMode="auto">
              <a:xfrm>
                <a:off x="6090" y="7806"/>
                <a:ext cx="100" cy="463"/>
                <a:chOff x="3072" y="1794"/>
                <a:chExt cx="66" cy="338"/>
              </a:xfrm>
            </p:grpSpPr>
            <p:sp>
              <p:nvSpPr>
                <p:cNvPr id="357881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052" y="2028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82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3072" y="1794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83" name="Oval 13"/>
                <p:cNvSpPr>
                  <a:spLocks noChangeArrowheads="1"/>
                </p:cNvSpPr>
                <p:nvPr/>
              </p:nvSpPr>
              <p:spPr bwMode="auto">
                <a:xfrm>
                  <a:off x="3094" y="1813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84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3055" y="1883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01D5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85" name="Oval 32"/>
                <p:cNvSpPr>
                  <a:spLocks noChangeArrowheads="1"/>
                </p:cNvSpPr>
                <p:nvPr/>
              </p:nvSpPr>
              <p:spPr bwMode="auto">
                <a:xfrm>
                  <a:off x="3078" y="2072"/>
                  <a:ext cx="56" cy="60"/>
                </a:xfrm>
                <a:prstGeom prst="ellipse">
                  <a:avLst/>
                </a:prstGeom>
                <a:solidFill>
                  <a:srgbClr val="01D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7839" name="Group 33"/>
              <p:cNvGrpSpPr>
                <a:grpSpLocks/>
              </p:cNvGrpSpPr>
              <p:nvPr/>
            </p:nvGrpSpPr>
            <p:grpSpPr bwMode="auto">
              <a:xfrm>
                <a:off x="6314" y="7796"/>
                <a:ext cx="90" cy="473"/>
                <a:chOff x="3168" y="1890"/>
                <a:chExt cx="66" cy="338"/>
              </a:xfrm>
            </p:grpSpPr>
            <p:sp>
              <p:nvSpPr>
                <p:cNvPr id="357876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148" y="2124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77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3168" y="1890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78" name="Oval 13"/>
                <p:cNvSpPr>
                  <a:spLocks noChangeArrowheads="1"/>
                </p:cNvSpPr>
                <p:nvPr/>
              </p:nvSpPr>
              <p:spPr bwMode="auto">
                <a:xfrm>
                  <a:off x="3190" y="1909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79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3151" y="1979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01D5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80" name="Oval 38"/>
                <p:cNvSpPr>
                  <a:spLocks noChangeArrowheads="1"/>
                </p:cNvSpPr>
                <p:nvPr/>
              </p:nvSpPr>
              <p:spPr bwMode="auto">
                <a:xfrm>
                  <a:off x="3174" y="2168"/>
                  <a:ext cx="56" cy="60"/>
                </a:xfrm>
                <a:prstGeom prst="ellipse">
                  <a:avLst/>
                </a:prstGeom>
                <a:solidFill>
                  <a:srgbClr val="01D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7840" name="Group 39"/>
              <p:cNvGrpSpPr>
                <a:grpSpLocks/>
              </p:cNvGrpSpPr>
              <p:nvPr/>
            </p:nvGrpSpPr>
            <p:grpSpPr bwMode="auto">
              <a:xfrm>
                <a:off x="5752" y="6834"/>
                <a:ext cx="120" cy="513"/>
                <a:chOff x="3264" y="1986"/>
                <a:chExt cx="66" cy="338"/>
              </a:xfrm>
            </p:grpSpPr>
            <p:sp>
              <p:nvSpPr>
                <p:cNvPr id="357871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244" y="2220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72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3264" y="1986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73" name="Oval 13"/>
                <p:cNvSpPr>
                  <a:spLocks noChangeArrowheads="1"/>
                </p:cNvSpPr>
                <p:nvPr/>
              </p:nvSpPr>
              <p:spPr bwMode="auto">
                <a:xfrm>
                  <a:off x="3286" y="2005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74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3247" y="2075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FDFD0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75" name="Oval 44"/>
                <p:cNvSpPr>
                  <a:spLocks noChangeArrowheads="1"/>
                </p:cNvSpPr>
                <p:nvPr/>
              </p:nvSpPr>
              <p:spPr bwMode="auto">
                <a:xfrm>
                  <a:off x="3270" y="2264"/>
                  <a:ext cx="56" cy="60"/>
                </a:xfrm>
                <a:prstGeom prst="ellipse">
                  <a:avLst/>
                </a:prstGeom>
                <a:solidFill>
                  <a:srgbClr val="FDFD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7841" name="Group 45"/>
              <p:cNvGrpSpPr>
                <a:grpSpLocks/>
              </p:cNvGrpSpPr>
              <p:nvPr/>
            </p:nvGrpSpPr>
            <p:grpSpPr bwMode="auto">
              <a:xfrm>
                <a:off x="6040" y="6809"/>
                <a:ext cx="110" cy="503"/>
                <a:chOff x="3360" y="2082"/>
                <a:chExt cx="66" cy="338"/>
              </a:xfrm>
            </p:grpSpPr>
            <p:sp>
              <p:nvSpPr>
                <p:cNvPr id="357866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340" y="2316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67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3360" y="2082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68" name="Oval 13"/>
                <p:cNvSpPr>
                  <a:spLocks noChangeArrowheads="1"/>
                </p:cNvSpPr>
                <p:nvPr/>
              </p:nvSpPr>
              <p:spPr bwMode="auto">
                <a:xfrm>
                  <a:off x="3382" y="2101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69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3343" y="2171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FDFD0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70" name="Oval 50"/>
                <p:cNvSpPr>
                  <a:spLocks noChangeArrowheads="1"/>
                </p:cNvSpPr>
                <p:nvPr/>
              </p:nvSpPr>
              <p:spPr bwMode="auto">
                <a:xfrm>
                  <a:off x="3366" y="2360"/>
                  <a:ext cx="56" cy="60"/>
                </a:xfrm>
                <a:prstGeom prst="ellipse">
                  <a:avLst/>
                </a:prstGeom>
                <a:solidFill>
                  <a:srgbClr val="FDFD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7842" name="Group 51"/>
              <p:cNvGrpSpPr>
                <a:grpSpLocks/>
              </p:cNvGrpSpPr>
              <p:nvPr/>
            </p:nvGrpSpPr>
            <p:grpSpPr bwMode="auto">
              <a:xfrm>
                <a:off x="5598" y="7034"/>
                <a:ext cx="90" cy="493"/>
                <a:chOff x="3456" y="2178"/>
                <a:chExt cx="66" cy="338"/>
              </a:xfrm>
            </p:grpSpPr>
            <p:sp>
              <p:nvSpPr>
                <p:cNvPr id="357861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436" y="2412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62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3456" y="2178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63" name="Oval 13"/>
                <p:cNvSpPr>
                  <a:spLocks noChangeArrowheads="1"/>
                </p:cNvSpPr>
                <p:nvPr/>
              </p:nvSpPr>
              <p:spPr bwMode="auto">
                <a:xfrm>
                  <a:off x="3478" y="2197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64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3439" y="2267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65" name="Oval 56"/>
                <p:cNvSpPr>
                  <a:spLocks noChangeArrowheads="1"/>
                </p:cNvSpPr>
                <p:nvPr/>
              </p:nvSpPr>
              <p:spPr bwMode="auto">
                <a:xfrm>
                  <a:off x="3462" y="2456"/>
                  <a:ext cx="56" cy="6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7843" name="Group 57"/>
              <p:cNvGrpSpPr>
                <a:grpSpLocks/>
              </p:cNvGrpSpPr>
              <p:nvPr/>
            </p:nvGrpSpPr>
            <p:grpSpPr bwMode="auto">
              <a:xfrm>
                <a:off x="6413" y="7096"/>
                <a:ext cx="137" cy="473"/>
                <a:chOff x="3456" y="2178"/>
                <a:chExt cx="66" cy="338"/>
              </a:xfrm>
            </p:grpSpPr>
            <p:sp>
              <p:nvSpPr>
                <p:cNvPr id="357856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436" y="2412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57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3456" y="2178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58" name="Oval 13"/>
                <p:cNvSpPr>
                  <a:spLocks noChangeArrowheads="1"/>
                </p:cNvSpPr>
                <p:nvPr/>
              </p:nvSpPr>
              <p:spPr bwMode="auto">
                <a:xfrm>
                  <a:off x="3478" y="2197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59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3439" y="2267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60" name="Oval 62"/>
                <p:cNvSpPr>
                  <a:spLocks noChangeArrowheads="1"/>
                </p:cNvSpPr>
                <p:nvPr/>
              </p:nvSpPr>
              <p:spPr bwMode="auto">
                <a:xfrm>
                  <a:off x="3462" y="2456"/>
                  <a:ext cx="56" cy="6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7844" name="Group 63"/>
              <p:cNvGrpSpPr>
                <a:grpSpLocks/>
              </p:cNvGrpSpPr>
              <p:nvPr/>
            </p:nvGrpSpPr>
            <p:grpSpPr bwMode="auto">
              <a:xfrm>
                <a:off x="6446" y="7927"/>
                <a:ext cx="120" cy="474"/>
                <a:chOff x="3456" y="2178"/>
                <a:chExt cx="66" cy="338"/>
              </a:xfrm>
            </p:grpSpPr>
            <p:sp>
              <p:nvSpPr>
                <p:cNvPr id="357851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436" y="2412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52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3456" y="2178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53" name="Oval 13"/>
                <p:cNvSpPr>
                  <a:spLocks noChangeArrowheads="1"/>
                </p:cNvSpPr>
                <p:nvPr/>
              </p:nvSpPr>
              <p:spPr bwMode="auto">
                <a:xfrm>
                  <a:off x="3478" y="2197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54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3439" y="2267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55" name="Oval 68"/>
                <p:cNvSpPr>
                  <a:spLocks noChangeArrowheads="1"/>
                </p:cNvSpPr>
                <p:nvPr/>
              </p:nvSpPr>
              <p:spPr bwMode="auto">
                <a:xfrm>
                  <a:off x="3462" y="2456"/>
                  <a:ext cx="56" cy="6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7845" name="Group 69"/>
              <p:cNvGrpSpPr>
                <a:grpSpLocks/>
              </p:cNvGrpSpPr>
              <p:nvPr/>
            </p:nvGrpSpPr>
            <p:grpSpPr bwMode="auto">
              <a:xfrm>
                <a:off x="5968" y="7916"/>
                <a:ext cx="90" cy="483"/>
                <a:chOff x="3456" y="2178"/>
                <a:chExt cx="66" cy="338"/>
              </a:xfrm>
            </p:grpSpPr>
            <p:sp>
              <p:nvSpPr>
                <p:cNvPr id="357846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436" y="2412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47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3456" y="2178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48" name="Oval 13"/>
                <p:cNvSpPr>
                  <a:spLocks noChangeArrowheads="1"/>
                </p:cNvSpPr>
                <p:nvPr/>
              </p:nvSpPr>
              <p:spPr bwMode="auto">
                <a:xfrm>
                  <a:off x="3478" y="2197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849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3439" y="2267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850" name="Oval 74"/>
                <p:cNvSpPr>
                  <a:spLocks noChangeArrowheads="1"/>
                </p:cNvSpPr>
                <p:nvPr/>
              </p:nvSpPr>
              <p:spPr bwMode="auto">
                <a:xfrm>
                  <a:off x="3462" y="2456"/>
                  <a:ext cx="56" cy="6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57513" name="Group 131"/>
            <p:cNvGrpSpPr>
              <a:grpSpLocks/>
            </p:cNvGrpSpPr>
            <p:nvPr/>
          </p:nvGrpSpPr>
          <p:grpSpPr bwMode="auto">
            <a:xfrm>
              <a:off x="877" y="9828"/>
              <a:ext cx="192" cy="229"/>
              <a:chOff x="2593" y="3476"/>
              <a:chExt cx="132" cy="159"/>
            </a:xfrm>
          </p:grpSpPr>
          <p:sp>
            <p:nvSpPr>
              <p:cNvPr id="357828" name="Line 132"/>
              <p:cNvSpPr>
                <a:spLocks noChangeShapeType="1"/>
              </p:cNvSpPr>
              <p:nvPr/>
            </p:nvSpPr>
            <p:spPr bwMode="auto">
              <a:xfrm>
                <a:off x="2593" y="3486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29" name="Line 133"/>
              <p:cNvSpPr>
                <a:spLocks noChangeShapeType="1"/>
              </p:cNvSpPr>
              <p:nvPr/>
            </p:nvSpPr>
            <p:spPr bwMode="auto">
              <a:xfrm rot="5400000">
                <a:off x="2668" y="3489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30" name="Line 134"/>
              <p:cNvSpPr>
                <a:spLocks noChangeShapeType="1"/>
              </p:cNvSpPr>
              <p:nvPr/>
            </p:nvSpPr>
            <p:spPr bwMode="auto">
              <a:xfrm rot="5400000">
                <a:off x="2667" y="3477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31" name="Line 135"/>
              <p:cNvSpPr>
                <a:spLocks noChangeShapeType="1"/>
              </p:cNvSpPr>
              <p:nvPr/>
            </p:nvSpPr>
            <p:spPr bwMode="auto">
              <a:xfrm>
                <a:off x="2606" y="3476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32" name="Line 136"/>
              <p:cNvSpPr>
                <a:spLocks noChangeShapeType="1"/>
              </p:cNvSpPr>
              <p:nvPr/>
            </p:nvSpPr>
            <p:spPr bwMode="auto">
              <a:xfrm>
                <a:off x="2648" y="3548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33" name="Line 137"/>
              <p:cNvSpPr>
                <a:spLocks noChangeShapeType="1"/>
              </p:cNvSpPr>
              <p:nvPr/>
            </p:nvSpPr>
            <p:spPr bwMode="auto">
              <a:xfrm>
                <a:off x="2663" y="3549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14" name="Group 138"/>
            <p:cNvGrpSpPr>
              <a:grpSpLocks/>
            </p:cNvGrpSpPr>
            <p:nvPr/>
          </p:nvGrpSpPr>
          <p:grpSpPr bwMode="auto">
            <a:xfrm>
              <a:off x="856" y="9532"/>
              <a:ext cx="192" cy="228"/>
              <a:chOff x="2463" y="2992"/>
              <a:chExt cx="132" cy="159"/>
            </a:xfrm>
          </p:grpSpPr>
          <p:sp>
            <p:nvSpPr>
              <p:cNvPr id="357822" name="Line 139"/>
              <p:cNvSpPr>
                <a:spLocks noChangeShapeType="1"/>
              </p:cNvSpPr>
              <p:nvPr/>
            </p:nvSpPr>
            <p:spPr bwMode="auto">
              <a:xfrm>
                <a:off x="2463" y="3002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23" name="Line 140"/>
              <p:cNvSpPr>
                <a:spLocks noChangeShapeType="1"/>
              </p:cNvSpPr>
              <p:nvPr/>
            </p:nvSpPr>
            <p:spPr bwMode="auto">
              <a:xfrm rot="5400000">
                <a:off x="2538" y="3005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24" name="Line 141"/>
              <p:cNvSpPr>
                <a:spLocks noChangeShapeType="1"/>
              </p:cNvSpPr>
              <p:nvPr/>
            </p:nvSpPr>
            <p:spPr bwMode="auto">
              <a:xfrm rot="5400000">
                <a:off x="2537" y="2993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25" name="Line 142"/>
              <p:cNvSpPr>
                <a:spLocks noChangeShapeType="1"/>
              </p:cNvSpPr>
              <p:nvPr/>
            </p:nvSpPr>
            <p:spPr bwMode="auto">
              <a:xfrm>
                <a:off x="2476" y="2992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26" name="Line 143"/>
              <p:cNvSpPr>
                <a:spLocks noChangeShapeType="1"/>
              </p:cNvSpPr>
              <p:nvPr/>
            </p:nvSpPr>
            <p:spPr bwMode="auto">
              <a:xfrm>
                <a:off x="2518" y="3064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27" name="Line 144"/>
              <p:cNvSpPr>
                <a:spLocks noChangeShapeType="1"/>
              </p:cNvSpPr>
              <p:nvPr/>
            </p:nvSpPr>
            <p:spPr bwMode="auto">
              <a:xfrm>
                <a:off x="2533" y="3065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7516" name="Text Box 361"/>
            <p:cNvSpPr txBox="1">
              <a:spLocks noChangeArrowheads="1"/>
            </p:cNvSpPr>
            <p:nvPr/>
          </p:nvSpPr>
          <p:spPr bwMode="auto">
            <a:xfrm>
              <a:off x="736" y="10081"/>
              <a:ext cx="1530" cy="4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Serum  antibodies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517" name="Line 360"/>
            <p:cNvSpPr>
              <a:spLocks noChangeShapeType="1"/>
            </p:cNvSpPr>
            <p:nvPr/>
          </p:nvSpPr>
          <p:spPr bwMode="auto">
            <a:xfrm>
              <a:off x="2190" y="8025"/>
              <a:ext cx="675" cy="6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7519" name="Group 75"/>
            <p:cNvGrpSpPr>
              <a:grpSpLocks/>
            </p:cNvGrpSpPr>
            <p:nvPr/>
          </p:nvGrpSpPr>
          <p:grpSpPr bwMode="auto">
            <a:xfrm>
              <a:off x="1792" y="9702"/>
              <a:ext cx="177" cy="272"/>
              <a:chOff x="2295" y="2564"/>
              <a:chExt cx="132" cy="159"/>
            </a:xfrm>
          </p:grpSpPr>
          <p:sp>
            <p:nvSpPr>
              <p:cNvPr id="357816" name="Line 76"/>
              <p:cNvSpPr>
                <a:spLocks noChangeShapeType="1"/>
              </p:cNvSpPr>
              <p:nvPr/>
            </p:nvSpPr>
            <p:spPr bwMode="auto">
              <a:xfrm>
                <a:off x="2295" y="2574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17" name="Line 77"/>
              <p:cNvSpPr>
                <a:spLocks noChangeShapeType="1"/>
              </p:cNvSpPr>
              <p:nvPr/>
            </p:nvSpPr>
            <p:spPr bwMode="auto">
              <a:xfrm rot="5400000">
                <a:off x="2370" y="2577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18" name="Line 78"/>
              <p:cNvSpPr>
                <a:spLocks noChangeShapeType="1"/>
              </p:cNvSpPr>
              <p:nvPr/>
            </p:nvSpPr>
            <p:spPr bwMode="auto">
              <a:xfrm rot="5400000">
                <a:off x="2369" y="2565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19" name="Line 79"/>
              <p:cNvSpPr>
                <a:spLocks noChangeShapeType="1"/>
              </p:cNvSpPr>
              <p:nvPr/>
            </p:nvSpPr>
            <p:spPr bwMode="auto">
              <a:xfrm>
                <a:off x="2308" y="2564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20" name="Line 80"/>
              <p:cNvSpPr>
                <a:spLocks noChangeShapeType="1"/>
              </p:cNvSpPr>
              <p:nvPr/>
            </p:nvSpPr>
            <p:spPr bwMode="auto">
              <a:xfrm>
                <a:off x="2350" y="2636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21" name="Line 81"/>
              <p:cNvSpPr>
                <a:spLocks noChangeShapeType="1"/>
              </p:cNvSpPr>
              <p:nvPr/>
            </p:nvSpPr>
            <p:spPr bwMode="auto">
              <a:xfrm>
                <a:off x="2365" y="2637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20" name="Group 82"/>
            <p:cNvGrpSpPr>
              <a:grpSpLocks/>
            </p:cNvGrpSpPr>
            <p:nvPr/>
          </p:nvGrpSpPr>
          <p:grpSpPr bwMode="auto">
            <a:xfrm>
              <a:off x="1575" y="9384"/>
              <a:ext cx="191" cy="269"/>
              <a:chOff x="2408" y="2677"/>
              <a:chExt cx="132" cy="159"/>
            </a:xfrm>
          </p:grpSpPr>
          <p:sp>
            <p:nvSpPr>
              <p:cNvPr id="357810" name="Line 83"/>
              <p:cNvSpPr>
                <a:spLocks noChangeShapeType="1"/>
              </p:cNvSpPr>
              <p:nvPr/>
            </p:nvSpPr>
            <p:spPr bwMode="auto">
              <a:xfrm>
                <a:off x="2408" y="2687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11" name="Line 84"/>
              <p:cNvSpPr>
                <a:spLocks noChangeShapeType="1"/>
              </p:cNvSpPr>
              <p:nvPr/>
            </p:nvSpPr>
            <p:spPr bwMode="auto">
              <a:xfrm rot="5400000">
                <a:off x="2483" y="2690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12" name="Line 85"/>
              <p:cNvSpPr>
                <a:spLocks noChangeShapeType="1"/>
              </p:cNvSpPr>
              <p:nvPr/>
            </p:nvSpPr>
            <p:spPr bwMode="auto">
              <a:xfrm rot="5400000">
                <a:off x="2482" y="2678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13" name="Line 86"/>
              <p:cNvSpPr>
                <a:spLocks noChangeShapeType="1"/>
              </p:cNvSpPr>
              <p:nvPr/>
            </p:nvSpPr>
            <p:spPr bwMode="auto">
              <a:xfrm>
                <a:off x="2421" y="2677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14" name="Line 87"/>
              <p:cNvSpPr>
                <a:spLocks noChangeShapeType="1"/>
              </p:cNvSpPr>
              <p:nvPr/>
            </p:nvSpPr>
            <p:spPr bwMode="auto">
              <a:xfrm>
                <a:off x="2463" y="2749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15" name="Line 88"/>
              <p:cNvSpPr>
                <a:spLocks noChangeShapeType="1"/>
              </p:cNvSpPr>
              <p:nvPr/>
            </p:nvSpPr>
            <p:spPr bwMode="auto">
              <a:xfrm>
                <a:off x="2478" y="2750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21" name="Group 96"/>
            <p:cNvGrpSpPr>
              <a:grpSpLocks/>
            </p:cNvGrpSpPr>
            <p:nvPr/>
          </p:nvGrpSpPr>
          <p:grpSpPr bwMode="auto">
            <a:xfrm>
              <a:off x="1003" y="9341"/>
              <a:ext cx="222" cy="227"/>
              <a:chOff x="2634" y="2903"/>
              <a:chExt cx="132" cy="159"/>
            </a:xfrm>
          </p:grpSpPr>
          <p:sp>
            <p:nvSpPr>
              <p:cNvPr id="357804" name="Line 97"/>
              <p:cNvSpPr>
                <a:spLocks noChangeShapeType="1"/>
              </p:cNvSpPr>
              <p:nvPr/>
            </p:nvSpPr>
            <p:spPr bwMode="auto">
              <a:xfrm>
                <a:off x="2634" y="2913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05" name="Line 98"/>
              <p:cNvSpPr>
                <a:spLocks noChangeShapeType="1"/>
              </p:cNvSpPr>
              <p:nvPr/>
            </p:nvSpPr>
            <p:spPr bwMode="auto">
              <a:xfrm rot="5400000">
                <a:off x="2709" y="2916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06" name="Line 99"/>
              <p:cNvSpPr>
                <a:spLocks noChangeShapeType="1"/>
              </p:cNvSpPr>
              <p:nvPr/>
            </p:nvSpPr>
            <p:spPr bwMode="auto">
              <a:xfrm rot="5400000">
                <a:off x="2708" y="2904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07" name="Line 100"/>
              <p:cNvSpPr>
                <a:spLocks noChangeShapeType="1"/>
              </p:cNvSpPr>
              <p:nvPr/>
            </p:nvSpPr>
            <p:spPr bwMode="auto">
              <a:xfrm>
                <a:off x="2647" y="2903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08" name="Line 101"/>
              <p:cNvSpPr>
                <a:spLocks noChangeShapeType="1"/>
              </p:cNvSpPr>
              <p:nvPr/>
            </p:nvSpPr>
            <p:spPr bwMode="auto">
              <a:xfrm>
                <a:off x="2689" y="2975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09" name="Line 102"/>
              <p:cNvSpPr>
                <a:spLocks noChangeShapeType="1"/>
              </p:cNvSpPr>
              <p:nvPr/>
            </p:nvSpPr>
            <p:spPr bwMode="auto">
              <a:xfrm>
                <a:off x="2704" y="2976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22" name="Group 103"/>
            <p:cNvGrpSpPr>
              <a:grpSpLocks/>
            </p:cNvGrpSpPr>
            <p:nvPr/>
          </p:nvGrpSpPr>
          <p:grpSpPr bwMode="auto">
            <a:xfrm>
              <a:off x="1053" y="9663"/>
              <a:ext cx="162" cy="242"/>
              <a:chOff x="2747" y="3016"/>
              <a:chExt cx="132" cy="159"/>
            </a:xfrm>
          </p:grpSpPr>
          <p:sp>
            <p:nvSpPr>
              <p:cNvPr id="357798" name="Line 104"/>
              <p:cNvSpPr>
                <a:spLocks noChangeShapeType="1"/>
              </p:cNvSpPr>
              <p:nvPr/>
            </p:nvSpPr>
            <p:spPr bwMode="auto">
              <a:xfrm>
                <a:off x="2747" y="3026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99" name="Line 105"/>
              <p:cNvSpPr>
                <a:spLocks noChangeShapeType="1"/>
              </p:cNvSpPr>
              <p:nvPr/>
            </p:nvSpPr>
            <p:spPr bwMode="auto">
              <a:xfrm rot="5400000">
                <a:off x="2822" y="3029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00" name="Line 106"/>
              <p:cNvSpPr>
                <a:spLocks noChangeShapeType="1"/>
              </p:cNvSpPr>
              <p:nvPr/>
            </p:nvSpPr>
            <p:spPr bwMode="auto">
              <a:xfrm rot="5400000">
                <a:off x="2821" y="3017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01" name="Line 107"/>
              <p:cNvSpPr>
                <a:spLocks noChangeShapeType="1"/>
              </p:cNvSpPr>
              <p:nvPr/>
            </p:nvSpPr>
            <p:spPr bwMode="auto">
              <a:xfrm>
                <a:off x="2760" y="3016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02" name="Line 108"/>
              <p:cNvSpPr>
                <a:spLocks noChangeShapeType="1"/>
              </p:cNvSpPr>
              <p:nvPr/>
            </p:nvSpPr>
            <p:spPr bwMode="auto">
              <a:xfrm>
                <a:off x="2802" y="3088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03" name="Line 109"/>
              <p:cNvSpPr>
                <a:spLocks noChangeShapeType="1"/>
              </p:cNvSpPr>
              <p:nvPr/>
            </p:nvSpPr>
            <p:spPr bwMode="auto">
              <a:xfrm>
                <a:off x="2817" y="3089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23" name="Group 110"/>
            <p:cNvGrpSpPr>
              <a:grpSpLocks/>
            </p:cNvGrpSpPr>
            <p:nvPr/>
          </p:nvGrpSpPr>
          <p:grpSpPr bwMode="auto">
            <a:xfrm>
              <a:off x="1218" y="9229"/>
              <a:ext cx="177" cy="284"/>
              <a:chOff x="2628" y="3091"/>
              <a:chExt cx="132" cy="159"/>
            </a:xfrm>
          </p:grpSpPr>
          <p:sp>
            <p:nvSpPr>
              <p:cNvPr id="357792" name="Line 111"/>
              <p:cNvSpPr>
                <a:spLocks noChangeShapeType="1"/>
              </p:cNvSpPr>
              <p:nvPr/>
            </p:nvSpPr>
            <p:spPr bwMode="auto">
              <a:xfrm>
                <a:off x="2628" y="3101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93" name="Line 112"/>
              <p:cNvSpPr>
                <a:spLocks noChangeShapeType="1"/>
              </p:cNvSpPr>
              <p:nvPr/>
            </p:nvSpPr>
            <p:spPr bwMode="auto">
              <a:xfrm rot="5400000">
                <a:off x="2703" y="3104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94" name="Line 113"/>
              <p:cNvSpPr>
                <a:spLocks noChangeShapeType="1"/>
              </p:cNvSpPr>
              <p:nvPr/>
            </p:nvSpPr>
            <p:spPr bwMode="auto">
              <a:xfrm rot="5400000">
                <a:off x="2702" y="3092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95" name="Line 114"/>
              <p:cNvSpPr>
                <a:spLocks noChangeShapeType="1"/>
              </p:cNvSpPr>
              <p:nvPr/>
            </p:nvSpPr>
            <p:spPr bwMode="auto">
              <a:xfrm>
                <a:off x="2641" y="3091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96" name="Line 115"/>
              <p:cNvSpPr>
                <a:spLocks noChangeShapeType="1"/>
              </p:cNvSpPr>
              <p:nvPr/>
            </p:nvSpPr>
            <p:spPr bwMode="auto">
              <a:xfrm>
                <a:off x="2683" y="3163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97" name="Line 116"/>
              <p:cNvSpPr>
                <a:spLocks noChangeShapeType="1"/>
              </p:cNvSpPr>
              <p:nvPr/>
            </p:nvSpPr>
            <p:spPr bwMode="auto">
              <a:xfrm>
                <a:off x="2698" y="3164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24" name="Group 117"/>
            <p:cNvGrpSpPr>
              <a:grpSpLocks/>
            </p:cNvGrpSpPr>
            <p:nvPr/>
          </p:nvGrpSpPr>
          <p:grpSpPr bwMode="auto">
            <a:xfrm>
              <a:off x="1388" y="9345"/>
              <a:ext cx="177" cy="254"/>
              <a:chOff x="2463" y="2992"/>
              <a:chExt cx="132" cy="159"/>
            </a:xfrm>
          </p:grpSpPr>
          <p:sp>
            <p:nvSpPr>
              <p:cNvPr id="357786" name="Line 118"/>
              <p:cNvSpPr>
                <a:spLocks noChangeShapeType="1"/>
              </p:cNvSpPr>
              <p:nvPr/>
            </p:nvSpPr>
            <p:spPr bwMode="auto">
              <a:xfrm>
                <a:off x="2463" y="3002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87" name="Line 119"/>
              <p:cNvSpPr>
                <a:spLocks noChangeShapeType="1"/>
              </p:cNvSpPr>
              <p:nvPr/>
            </p:nvSpPr>
            <p:spPr bwMode="auto">
              <a:xfrm rot="5400000">
                <a:off x="2538" y="3005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88" name="Line 120"/>
              <p:cNvSpPr>
                <a:spLocks noChangeShapeType="1"/>
              </p:cNvSpPr>
              <p:nvPr/>
            </p:nvSpPr>
            <p:spPr bwMode="auto">
              <a:xfrm rot="5400000">
                <a:off x="2537" y="2993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89" name="Line 121"/>
              <p:cNvSpPr>
                <a:spLocks noChangeShapeType="1"/>
              </p:cNvSpPr>
              <p:nvPr/>
            </p:nvSpPr>
            <p:spPr bwMode="auto">
              <a:xfrm>
                <a:off x="2476" y="2992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90" name="Line 122"/>
              <p:cNvSpPr>
                <a:spLocks noChangeShapeType="1"/>
              </p:cNvSpPr>
              <p:nvPr/>
            </p:nvSpPr>
            <p:spPr bwMode="auto">
              <a:xfrm>
                <a:off x="2518" y="3064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91" name="Line 123"/>
              <p:cNvSpPr>
                <a:spLocks noChangeShapeType="1"/>
              </p:cNvSpPr>
              <p:nvPr/>
            </p:nvSpPr>
            <p:spPr bwMode="auto">
              <a:xfrm>
                <a:off x="2533" y="3065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25" name="Group 124"/>
            <p:cNvGrpSpPr>
              <a:grpSpLocks/>
            </p:cNvGrpSpPr>
            <p:nvPr/>
          </p:nvGrpSpPr>
          <p:grpSpPr bwMode="auto">
            <a:xfrm>
              <a:off x="1241" y="9538"/>
              <a:ext cx="177" cy="257"/>
              <a:chOff x="2432" y="3219"/>
              <a:chExt cx="132" cy="159"/>
            </a:xfrm>
          </p:grpSpPr>
          <p:sp>
            <p:nvSpPr>
              <p:cNvPr id="357780" name="Line 125"/>
              <p:cNvSpPr>
                <a:spLocks noChangeShapeType="1"/>
              </p:cNvSpPr>
              <p:nvPr/>
            </p:nvSpPr>
            <p:spPr bwMode="auto">
              <a:xfrm>
                <a:off x="2432" y="3229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81" name="Line 126"/>
              <p:cNvSpPr>
                <a:spLocks noChangeShapeType="1"/>
              </p:cNvSpPr>
              <p:nvPr/>
            </p:nvSpPr>
            <p:spPr bwMode="auto">
              <a:xfrm rot="5400000">
                <a:off x="2507" y="3232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82" name="Line 127"/>
              <p:cNvSpPr>
                <a:spLocks noChangeShapeType="1"/>
              </p:cNvSpPr>
              <p:nvPr/>
            </p:nvSpPr>
            <p:spPr bwMode="auto">
              <a:xfrm rot="5400000">
                <a:off x="2506" y="3220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83" name="Line 128"/>
              <p:cNvSpPr>
                <a:spLocks noChangeShapeType="1"/>
              </p:cNvSpPr>
              <p:nvPr/>
            </p:nvSpPr>
            <p:spPr bwMode="auto">
              <a:xfrm>
                <a:off x="2445" y="3219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84" name="Line 129"/>
              <p:cNvSpPr>
                <a:spLocks noChangeShapeType="1"/>
              </p:cNvSpPr>
              <p:nvPr/>
            </p:nvSpPr>
            <p:spPr bwMode="auto">
              <a:xfrm>
                <a:off x="2487" y="3291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85" name="Line 130"/>
              <p:cNvSpPr>
                <a:spLocks noChangeShapeType="1"/>
              </p:cNvSpPr>
              <p:nvPr/>
            </p:nvSpPr>
            <p:spPr bwMode="auto">
              <a:xfrm>
                <a:off x="2502" y="3292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26" name="Group 145"/>
            <p:cNvGrpSpPr>
              <a:grpSpLocks/>
            </p:cNvGrpSpPr>
            <p:nvPr/>
          </p:nvGrpSpPr>
          <p:grpSpPr bwMode="auto">
            <a:xfrm>
              <a:off x="1229" y="9834"/>
              <a:ext cx="147" cy="242"/>
              <a:chOff x="2463" y="2992"/>
              <a:chExt cx="132" cy="159"/>
            </a:xfrm>
          </p:grpSpPr>
          <p:sp>
            <p:nvSpPr>
              <p:cNvPr id="357774" name="Line 146"/>
              <p:cNvSpPr>
                <a:spLocks noChangeShapeType="1"/>
              </p:cNvSpPr>
              <p:nvPr/>
            </p:nvSpPr>
            <p:spPr bwMode="auto">
              <a:xfrm>
                <a:off x="2463" y="3002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75" name="Line 147"/>
              <p:cNvSpPr>
                <a:spLocks noChangeShapeType="1"/>
              </p:cNvSpPr>
              <p:nvPr/>
            </p:nvSpPr>
            <p:spPr bwMode="auto">
              <a:xfrm rot="5400000">
                <a:off x="2538" y="3005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76" name="Line 148"/>
              <p:cNvSpPr>
                <a:spLocks noChangeShapeType="1"/>
              </p:cNvSpPr>
              <p:nvPr/>
            </p:nvSpPr>
            <p:spPr bwMode="auto">
              <a:xfrm rot="5400000">
                <a:off x="2537" y="2993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77" name="Line 149"/>
              <p:cNvSpPr>
                <a:spLocks noChangeShapeType="1"/>
              </p:cNvSpPr>
              <p:nvPr/>
            </p:nvSpPr>
            <p:spPr bwMode="auto">
              <a:xfrm>
                <a:off x="2476" y="2992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78" name="Line 150"/>
              <p:cNvSpPr>
                <a:spLocks noChangeShapeType="1"/>
              </p:cNvSpPr>
              <p:nvPr/>
            </p:nvSpPr>
            <p:spPr bwMode="auto">
              <a:xfrm>
                <a:off x="2518" y="3064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79" name="Line 151"/>
              <p:cNvSpPr>
                <a:spLocks noChangeShapeType="1"/>
              </p:cNvSpPr>
              <p:nvPr/>
            </p:nvSpPr>
            <p:spPr bwMode="auto">
              <a:xfrm>
                <a:off x="2533" y="3065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27" name="Group 152"/>
            <p:cNvGrpSpPr>
              <a:grpSpLocks/>
            </p:cNvGrpSpPr>
            <p:nvPr/>
          </p:nvGrpSpPr>
          <p:grpSpPr bwMode="auto">
            <a:xfrm>
              <a:off x="1438" y="9656"/>
              <a:ext cx="192" cy="239"/>
              <a:chOff x="2463" y="2992"/>
              <a:chExt cx="132" cy="159"/>
            </a:xfrm>
          </p:grpSpPr>
          <p:sp>
            <p:nvSpPr>
              <p:cNvPr id="357768" name="Line 153"/>
              <p:cNvSpPr>
                <a:spLocks noChangeShapeType="1"/>
              </p:cNvSpPr>
              <p:nvPr/>
            </p:nvSpPr>
            <p:spPr bwMode="auto">
              <a:xfrm>
                <a:off x="2463" y="3002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69" name="Line 154"/>
              <p:cNvSpPr>
                <a:spLocks noChangeShapeType="1"/>
              </p:cNvSpPr>
              <p:nvPr/>
            </p:nvSpPr>
            <p:spPr bwMode="auto">
              <a:xfrm rot="5400000">
                <a:off x="2538" y="3005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70" name="Line 155"/>
              <p:cNvSpPr>
                <a:spLocks noChangeShapeType="1"/>
              </p:cNvSpPr>
              <p:nvPr/>
            </p:nvSpPr>
            <p:spPr bwMode="auto">
              <a:xfrm rot="5400000">
                <a:off x="2537" y="2993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71" name="Line 156"/>
              <p:cNvSpPr>
                <a:spLocks noChangeShapeType="1"/>
              </p:cNvSpPr>
              <p:nvPr/>
            </p:nvSpPr>
            <p:spPr bwMode="auto">
              <a:xfrm>
                <a:off x="2476" y="2992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72" name="Line 157"/>
              <p:cNvSpPr>
                <a:spLocks noChangeShapeType="1"/>
              </p:cNvSpPr>
              <p:nvPr/>
            </p:nvSpPr>
            <p:spPr bwMode="auto">
              <a:xfrm>
                <a:off x="2518" y="3064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73" name="Line 158"/>
              <p:cNvSpPr>
                <a:spLocks noChangeShapeType="1"/>
              </p:cNvSpPr>
              <p:nvPr/>
            </p:nvSpPr>
            <p:spPr bwMode="auto">
              <a:xfrm>
                <a:off x="2533" y="3065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28" name="Group 159"/>
            <p:cNvGrpSpPr>
              <a:grpSpLocks/>
            </p:cNvGrpSpPr>
            <p:nvPr/>
          </p:nvGrpSpPr>
          <p:grpSpPr bwMode="auto">
            <a:xfrm>
              <a:off x="1741" y="9321"/>
              <a:ext cx="192" cy="284"/>
              <a:chOff x="2463" y="2992"/>
              <a:chExt cx="132" cy="159"/>
            </a:xfrm>
          </p:grpSpPr>
          <p:sp>
            <p:nvSpPr>
              <p:cNvPr id="357762" name="Line 160"/>
              <p:cNvSpPr>
                <a:spLocks noChangeShapeType="1"/>
              </p:cNvSpPr>
              <p:nvPr/>
            </p:nvSpPr>
            <p:spPr bwMode="auto">
              <a:xfrm>
                <a:off x="2463" y="3002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63" name="Line 161"/>
              <p:cNvSpPr>
                <a:spLocks noChangeShapeType="1"/>
              </p:cNvSpPr>
              <p:nvPr/>
            </p:nvSpPr>
            <p:spPr bwMode="auto">
              <a:xfrm rot="5400000">
                <a:off x="2538" y="3005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64" name="Line 162"/>
              <p:cNvSpPr>
                <a:spLocks noChangeShapeType="1"/>
              </p:cNvSpPr>
              <p:nvPr/>
            </p:nvSpPr>
            <p:spPr bwMode="auto">
              <a:xfrm rot="5400000">
                <a:off x="2537" y="2993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65" name="Line 163"/>
              <p:cNvSpPr>
                <a:spLocks noChangeShapeType="1"/>
              </p:cNvSpPr>
              <p:nvPr/>
            </p:nvSpPr>
            <p:spPr bwMode="auto">
              <a:xfrm>
                <a:off x="2476" y="2992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66" name="Line 164"/>
              <p:cNvSpPr>
                <a:spLocks noChangeShapeType="1"/>
              </p:cNvSpPr>
              <p:nvPr/>
            </p:nvSpPr>
            <p:spPr bwMode="auto">
              <a:xfrm>
                <a:off x="2518" y="3064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67" name="Line 165"/>
              <p:cNvSpPr>
                <a:spLocks noChangeShapeType="1"/>
              </p:cNvSpPr>
              <p:nvPr/>
            </p:nvSpPr>
            <p:spPr bwMode="auto">
              <a:xfrm>
                <a:off x="2533" y="3065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29" name="Group 89"/>
            <p:cNvGrpSpPr>
              <a:grpSpLocks/>
            </p:cNvGrpSpPr>
            <p:nvPr/>
          </p:nvGrpSpPr>
          <p:grpSpPr bwMode="auto">
            <a:xfrm>
              <a:off x="1568" y="9883"/>
              <a:ext cx="192" cy="244"/>
              <a:chOff x="2521" y="2790"/>
              <a:chExt cx="132" cy="159"/>
            </a:xfrm>
          </p:grpSpPr>
          <p:sp>
            <p:nvSpPr>
              <p:cNvPr id="357756" name="Line 90"/>
              <p:cNvSpPr>
                <a:spLocks noChangeShapeType="1"/>
              </p:cNvSpPr>
              <p:nvPr/>
            </p:nvSpPr>
            <p:spPr bwMode="auto">
              <a:xfrm>
                <a:off x="2521" y="2800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57" name="Line 91"/>
              <p:cNvSpPr>
                <a:spLocks noChangeShapeType="1"/>
              </p:cNvSpPr>
              <p:nvPr/>
            </p:nvSpPr>
            <p:spPr bwMode="auto">
              <a:xfrm rot="5400000">
                <a:off x="2596" y="2803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58" name="Line 92"/>
              <p:cNvSpPr>
                <a:spLocks noChangeShapeType="1"/>
              </p:cNvSpPr>
              <p:nvPr/>
            </p:nvSpPr>
            <p:spPr bwMode="auto">
              <a:xfrm rot="5400000">
                <a:off x="2595" y="2791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59" name="Line 93"/>
              <p:cNvSpPr>
                <a:spLocks noChangeShapeType="1"/>
              </p:cNvSpPr>
              <p:nvPr/>
            </p:nvSpPr>
            <p:spPr bwMode="auto">
              <a:xfrm>
                <a:off x="2534" y="2790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60" name="Line 94"/>
              <p:cNvSpPr>
                <a:spLocks noChangeShapeType="1"/>
              </p:cNvSpPr>
              <p:nvPr/>
            </p:nvSpPr>
            <p:spPr bwMode="auto">
              <a:xfrm>
                <a:off x="2576" y="2862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61" name="Line 95"/>
              <p:cNvSpPr>
                <a:spLocks noChangeShapeType="1"/>
              </p:cNvSpPr>
              <p:nvPr/>
            </p:nvSpPr>
            <p:spPr bwMode="auto">
              <a:xfrm>
                <a:off x="2591" y="2863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7530" name="Line 281"/>
            <p:cNvSpPr>
              <a:spLocks noChangeShapeType="1"/>
            </p:cNvSpPr>
            <p:nvPr/>
          </p:nvSpPr>
          <p:spPr bwMode="auto">
            <a:xfrm flipV="1">
              <a:off x="2025" y="8925"/>
              <a:ext cx="840" cy="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31" name="Text Box 280"/>
            <p:cNvSpPr txBox="1">
              <a:spLocks noChangeArrowheads="1"/>
            </p:cNvSpPr>
            <p:nvPr/>
          </p:nvSpPr>
          <p:spPr bwMode="auto">
            <a:xfrm>
              <a:off x="3675" y="9544"/>
              <a:ext cx="144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Another round of selection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532" name="Text Box 279"/>
            <p:cNvSpPr txBox="1">
              <a:spLocks noChangeArrowheads="1"/>
            </p:cNvSpPr>
            <p:nvPr/>
          </p:nvSpPr>
          <p:spPr bwMode="auto">
            <a:xfrm>
              <a:off x="2940" y="7623"/>
              <a:ext cx="1275" cy="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Incubation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533" name="Text Box 278"/>
            <p:cNvSpPr txBox="1">
              <a:spLocks noChangeArrowheads="1"/>
            </p:cNvSpPr>
            <p:nvPr/>
          </p:nvSpPr>
          <p:spPr bwMode="auto">
            <a:xfrm>
              <a:off x="6030" y="7909"/>
              <a:ext cx="1710" cy="5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Making DNA library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from phage DNA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534" name="Text Box 277"/>
            <p:cNvSpPr txBox="1">
              <a:spLocks noChangeArrowheads="1"/>
            </p:cNvSpPr>
            <p:nvPr/>
          </p:nvSpPr>
          <p:spPr bwMode="auto">
            <a:xfrm>
              <a:off x="5760" y="8716"/>
              <a:ext cx="1695" cy="4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Amplification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in </a:t>
              </a:r>
              <a:r>
                <a:rPr kumimoji="0" lang="en-US" sz="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E.coli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7535" name="Group 89"/>
            <p:cNvGrpSpPr>
              <a:grpSpLocks/>
            </p:cNvGrpSpPr>
            <p:nvPr/>
          </p:nvGrpSpPr>
          <p:grpSpPr bwMode="auto">
            <a:xfrm>
              <a:off x="3423" y="8782"/>
              <a:ext cx="216" cy="219"/>
              <a:chOff x="2521" y="2790"/>
              <a:chExt cx="132" cy="159"/>
            </a:xfrm>
          </p:grpSpPr>
          <p:sp>
            <p:nvSpPr>
              <p:cNvPr id="357750" name="Line 90"/>
              <p:cNvSpPr>
                <a:spLocks noChangeShapeType="1"/>
              </p:cNvSpPr>
              <p:nvPr/>
            </p:nvSpPr>
            <p:spPr bwMode="auto">
              <a:xfrm>
                <a:off x="2521" y="2800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51" name="Line 91"/>
              <p:cNvSpPr>
                <a:spLocks noChangeShapeType="1"/>
              </p:cNvSpPr>
              <p:nvPr/>
            </p:nvSpPr>
            <p:spPr bwMode="auto">
              <a:xfrm rot="5400000">
                <a:off x="2596" y="2803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52" name="Line 92"/>
              <p:cNvSpPr>
                <a:spLocks noChangeShapeType="1"/>
              </p:cNvSpPr>
              <p:nvPr/>
            </p:nvSpPr>
            <p:spPr bwMode="auto">
              <a:xfrm rot="5400000">
                <a:off x="2595" y="2791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53" name="Line 93"/>
              <p:cNvSpPr>
                <a:spLocks noChangeShapeType="1"/>
              </p:cNvSpPr>
              <p:nvPr/>
            </p:nvSpPr>
            <p:spPr bwMode="auto">
              <a:xfrm>
                <a:off x="2534" y="2790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54" name="Line 94"/>
              <p:cNvSpPr>
                <a:spLocks noChangeShapeType="1"/>
              </p:cNvSpPr>
              <p:nvPr/>
            </p:nvSpPr>
            <p:spPr bwMode="auto">
              <a:xfrm>
                <a:off x="2576" y="2862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55" name="Line 95"/>
              <p:cNvSpPr>
                <a:spLocks noChangeShapeType="1"/>
              </p:cNvSpPr>
              <p:nvPr/>
            </p:nvSpPr>
            <p:spPr bwMode="auto">
              <a:xfrm>
                <a:off x="2591" y="2863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293"/>
            <p:cNvGrpSpPr>
              <a:grpSpLocks/>
            </p:cNvGrpSpPr>
            <p:nvPr/>
          </p:nvGrpSpPr>
          <p:grpSpPr bwMode="auto">
            <a:xfrm>
              <a:off x="3367" y="8047"/>
              <a:ext cx="108" cy="378"/>
              <a:chOff x="2688" y="1410"/>
              <a:chExt cx="66" cy="338"/>
            </a:xfrm>
          </p:grpSpPr>
          <p:sp>
            <p:nvSpPr>
              <p:cNvPr id="357745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2668" y="1644"/>
                <a:ext cx="10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46" name="Rounded Rectangle 12"/>
              <p:cNvSpPr>
                <a:spLocks noChangeArrowheads="1"/>
              </p:cNvSpPr>
              <p:nvPr/>
            </p:nvSpPr>
            <p:spPr bwMode="auto">
              <a:xfrm>
                <a:off x="2688" y="1410"/>
                <a:ext cx="66" cy="1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47" name="Oval 13"/>
              <p:cNvSpPr>
                <a:spLocks noChangeArrowheads="1"/>
              </p:cNvSpPr>
              <p:nvPr/>
            </p:nvSpPr>
            <p:spPr bwMode="auto">
              <a:xfrm>
                <a:off x="2710" y="1429"/>
                <a:ext cx="21" cy="1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48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2671" y="1499"/>
                <a:ext cx="79" cy="1"/>
              </a:xfrm>
              <a:prstGeom prst="line">
                <a:avLst/>
              </a:prstGeom>
              <a:noFill/>
              <a:ln w="12700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49" name="Oval 298"/>
              <p:cNvSpPr>
                <a:spLocks noChangeArrowheads="1"/>
              </p:cNvSpPr>
              <p:nvPr/>
            </p:nvSpPr>
            <p:spPr bwMode="auto">
              <a:xfrm>
                <a:off x="2694" y="1688"/>
                <a:ext cx="56" cy="60"/>
              </a:xfrm>
              <a:prstGeom prst="ellipse">
                <a:avLst/>
              </a:prstGeom>
              <a:solidFill>
                <a:srgbClr val="D30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" name="Group 299"/>
            <p:cNvGrpSpPr>
              <a:grpSpLocks/>
            </p:cNvGrpSpPr>
            <p:nvPr/>
          </p:nvGrpSpPr>
          <p:grpSpPr bwMode="auto">
            <a:xfrm>
              <a:off x="3307" y="8443"/>
              <a:ext cx="108" cy="378"/>
              <a:chOff x="2784" y="1506"/>
              <a:chExt cx="66" cy="338"/>
            </a:xfrm>
          </p:grpSpPr>
          <p:sp>
            <p:nvSpPr>
              <p:cNvPr id="357740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2764" y="1740"/>
                <a:ext cx="10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41" name="Rounded Rectangle 12"/>
              <p:cNvSpPr>
                <a:spLocks noChangeArrowheads="1"/>
              </p:cNvSpPr>
              <p:nvPr/>
            </p:nvSpPr>
            <p:spPr bwMode="auto">
              <a:xfrm>
                <a:off x="2784" y="1506"/>
                <a:ext cx="66" cy="1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42" name="Oval 13"/>
              <p:cNvSpPr>
                <a:spLocks noChangeArrowheads="1"/>
              </p:cNvSpPr>
              <p:nvPr/>
            </p:nvSpPr>
            <p:spPr bwMode="auto">
              <a:xfrm>
                <a:off x="2806" y="1525"/>
                <a:ext cx="21" cy="1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43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2767" y="1595"/>
                <a:ext cx="79" cy="1"/>
              </a:xfrm>
              <a:prstGeom prst="line">
                <a:avLst/>
              </a:prstGeom>
              <a:noFill/>
              <a:ln w="12700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44" name="Oval 304"/>
              <p:cNvSpPr>
                <a:spLocks noChangeArrowheads="1"/>
              </p:cNvSpPr>
              <p:nvPr/>
            </p:nvSpPr>
            <p:spPr bwMode="auto">
              <a:xfrm>
                <a:off x="2790" y="1784"/>
                <a:ext cx="56" cy="60"/>
              </a:xfrm>
              <a:prstGeom prst="ellipse">
                <a:avLst/>
              </a:prstGeom>
              <a:solidFill>
                <a:srgbClr val="D30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2" name="Group 305"/>
            <p:cNvGrpSpPr>
              <a:grpSpLocks/>
            </p:cNvGrpSpPr>
            <p:nvPr/>
          </p:nvGrpSpPr>
          <p:grpSpPr bwMode="auto">
            <a:xfrm>
              <a:off x="3577" y="8392"/>
              <a:ext cx="122" cy="398"/>
              <a:chOff x="2880" y="1602"/>
              <a:chExt cx="66" cy="338"/>
            </a:xfrm>
          </p:grpSpPr>
          <p:sp>
            <p:nvSpPr>
              <p:cNvPr id="357735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2860" y="1836"/>
                <a:ext cx="10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36" name="Rounded Rectangle 12"/>
              <p:cNvSpPr>
                <a:spLocks noChangeArrowheads="1"/>
              </p:cNvSpPr>
              <p:nvPr/>
            </p:nvSpPr>
            <p:spPr bwMode="auto">
              <a:xfrm>
                <a:off x="2880" y="1602"/>
                <a:ext cx="66" cy="1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37" name="Oval 13"/>
              <p:cNvSpPr>
                <a:spLocks noChangeArrowheads="1"/>
              </p:cNvSpPr>
              <p:nvPr/>
            </p:nvSpPr>
            <p:spPr bwMode="auto">
              <a:xfrm>
                <a:off x="2902" y="1621"/>
                <a:ext cx="21" cy="1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38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2863" y="1691"/>
                <a:ext cx="79" cy="1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39" name="Oval 310"/>
              <p:cNvSpPr>
                <a:spLocks noChangeArrowheads="1"/>
              </p:cNvSpPr>
              <p:nvPr/>
            </p:nvSpPr>
            <p:spPr bwMode="auto">
              <a:xfrm>
                <a:off x="2886" y="1880"/>
                <a:ext cx="56" cy="60"/>
              </a:xfrm>
              <a:prstGeom prst="ellipse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3" name="Group 311"/>
            <p:cNvGrpSpPr>
              <a:grpSpLocks/>
            </p:cNvGrpSpPr>
            <p:nvPr/>
          </p:nvGrpSpPr>
          <p:grpSpPr bwMode="auto">
            <a:xfrm>
              <a:off x="3015" y="8212"/>
              <a:ext cx="114" cy="411"/>
              <a:chOff x="2976" y="1698"/>
              <a:chExt cx="66" cy="338"/>
            </a:xfrm>
          </p:grpSpPr>
          <p:sp>
            <p:nvSpPr>
              <p:cNvPr id="357730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2956" y="1932"/>
                <a:ext cx="10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31" name="Rounded Rectangle 12"/>
              <p:cNvSpPr>
                <a:spLocks noChangeArrowheads="1"/>
              </p:cNvSpPr>
              <p:nvPr/>
            </p:nvSpPr>
            <p:spPr bwMode="auto">
              <a:xfrm>
                <a:off x="2976" y="1698"/>
                <a:ext cx="66" cy="1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32" name="Oval 13"/>
              <p:cNvSpPr>
                <a:spLocks noChangeArrowheads="1"/>
              </p:cNvSpPr>
              <p:nvPr/>
            </p:nvSpPr>
            <p:spPr bwMode="auto">
              <a:xfrm>
                <a:off x="2998" y="1717"/>
                <a:ext cx="21" cy="1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33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2959" y="1787"/>
                <a:ext cx="79" cy="1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34" name="Oval 316"/>
              <p:cNvSpPr>
                <a:spLocks noChangeArrowheads="1"/>
              </p:cNvSpPr>
              <p:nvPr/>
            </p:nvSpPr>
            <p:spPr bwMode="auto">
              <a:xfrm>
                <a:off x="2982" y="1976"/>
                <a:ext cx="56" cy="60"/>
              </a:xfrm>
              <a:prstGeom prst="ellipse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4" name="Group 317"/>
            <p:cNvGrpSpPr>
              <a:grpSpLocks/>
            </p:cNvGrpSpPr>
            <p:nvPr/>
          </p:nvGrpSpPr>
          <p:grpSpPr bwMode="auto">
            <a:xfrm>
              <a:off x="4024" y="7758"/>
              <a:ext cx="99" cy="382"/>
              <a:chOff x="3072" y="1794"/>
              <a:chExt cx="66" cy="338"/>
            </a:xfrm>
          </p:grpSpPr>
          <p:sp>
            <p:nvSpPr>
              <p:cNvPr id="357725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3052" y="2028"/>
                <a:ext cx="10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26" name="Rounded Rectangle 12"/>
              <p:cNvSpPr>
                <a:spLocks noChangeArrowheads="1"/>
              </p:cNvSpPr>
              <p:nvPr/>
            </p:nvSpPr>
            <p:spPr bwMode="auto">
              <a:xfrm>
                <a:off x="3072" y="1794"/>
                <a:ext cx="66" cy="1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27" name="Oval 13"/>
              <p:cNvSpPr>
                <a:spLocks noChangeArrowheads="1"/>
              </p:cNvSpPr>
              <p:nvPr/>
            </p:nvSpPr>
            <p:spPr bwMode="auto">
              <a:xfrm>
                <a:off x="3094" y="1813"/>
                <a:ext cx="21" cy="1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28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3055" y="1883"/>
                <a:ext cx="79" cy="1"/>
              </a:xfrm>
              <a:prstGeom prst="line">
                <a:avLst/>
              </a:prstGeom>
              <a:noFill/>
              <a:ln w="12700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29" name="Oval 322"/>
              <p:cNvSpPr>
                <a:spLocks noChangeArrowheads="1"/>
              </p:cNvSpPr>
              <p:nvPr/>
            </p:nvSpPr>
            <p:spPr bwMode="auto">
              <a:xfrm>
                <a:off x="3078" y="2072"/>
                <a:ext cx="56" cy="60"/>
              </a:xfrm>
              <a:prstGeom prst="ellipse">
                <a:avLst/>
              </a:prstGeom>
              <a:solidFill>
                <a:srgbClr val="01D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5" name="Group 323"/>
            <p:cNvGrpSpPr>
              <a:grpSpLocks/>
            </p:cNvGrpSpPr>
            <p:nvPr/>
          </p:nvGrpSpPr>
          <p:grpSpPr bwMode="auto">
            <a:xfrm>
              <a:off x="3712" y="7927"/>
              <a:ext cx="87" cy="392"/>
              <a:chOff x="3168" y="1890"/>
              <a:chExt cx="66" cy="338"/>
            </a:xfrm>
          </p:grpSpPr>
          <p:sp>
            <p:nvSpPr>
              <p:cNvPr id="357720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3148" y="2124"/>
                <a:ext cx="10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21" name="Rounded Rectangle 12"/>
              <p:cNvSpPr>
                <a:spLocks noChangeArrowheads="1"/>
              </p:cNvSpPr>
              <p:nvPr/>
            </p:nvSpPr>
            <p:spPr bwMode="auto">
              <a:xfrm>
                <a:off x="3168" y="1890"/>
                <a:ext cx="66" cy="1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22" name="Oval 13"/>
              <p:cNvSpPr>
                <a:spLocks noChangeArrowheads="1"/>
              </p:cNvSpPr>
              <p:nvPr/>
            </p:nvSpPr>
            <p:spPr bwMode="auto">
              <a:xfrm>
                <a:off x="3190" y="1909"/>
                <a:ext cx="21" cy="1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23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3151" y="1979"/>
                <a:ext cx="79" cy="1"/>
              </a:xfrm>
              <a:prstGeom prst="line">
                <a:avLst/>
              </a:prstGeom>
              <a:noFill/>
              <a:ln w="12700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24" name="Oval 328"/>
              <p:cNvSpPr>
                <a:spLocks noChangeArrowheads="1"/>
              </p:cNvSpPr>
              <p:nvPr/>
            </p:nvSpPr>
            <p:spPr bwMode="auto">
              <a:xfrm>
                <a:off x="3174" y="2168"/>
                <a:ext cx="56" cy="60"/>
              </a:xfrm>
              <a:prstGeom prst="ellipse">
                <a:avLst/>
              </a:prstGeom>
              <a:solidFill>
                <a:srgbClr val="01D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6" name="Straight Connector 9"/>
            <p:cNvSpPr>
              <a:spLocks noChangeShapeType="1"/>
            </p:cNvSpPr>
            <p:nvPr/>
          </p:nvSpPr>
          <p:spPr bwMode="auto">
            <a:xfrm rot="16200000" flipH="1">
              <a:off x="4158" y="8370"/>
              <a:ext cx="12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ounded Rectangle 12"/>
            <p:cNvSpPr>
              <a:spLocks noChangeArrowheads="1"/>
            </p:cNvSpPr>
            <p:nvPr/>
          </p:nvSpPr>
          <p:spPr bwMode="auto">
            <a:xfrm>
              <a:off x="4165" y="8077"/>
              <a:ext cx="119" cy="23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13"/>
            <p:cNvSpPr>
              <a:spLocks noChangeArrowheads="1"/>
            </p:cNvSpPr>
            <p:nvPr/>
          </p:nvSpPr>
          <p:spPr bwMode="auto">
            <a:xfrm>
              <a:off x="4205" y="8101"/>
              <a:ext cx="38" cy="18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Straight Connector 14"/>
            <p:cNvSpPr>
              <a:spLocks noChangeShapeType="1"/>
            </p:cNvSpPr>
            <p:nvPr/>
          </p:nvSpPr>
          <p:spPr bwMode="auto">
            <a:xfrm rot="5400000">
              <a:off x="4157" y="8188"/>
              <a:ext cx="98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334"/>
            <p:cNvSpPr>
              <a:spLocks noChangeArrowheads="1"/>
            </p:cNvSpPr>
            <p:nvPr/>
          </p:nvSpPr>
          <p:spPr bwMode="auto">
            <a:xfrm>
              <a:off x="4176" y="8425"/>
              <a:ext cx="101" cy="7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Straight Connector 9"/>
            <p:cNvSpPr>
              <a:spLocks noChangeShapeType="1"/>
            </p:cNvSpPr>
            <p:nvPr/>
          </p:nvSpPr>
          <p:spPr bwMode="auto">
            <a:xfrm rot="16200000" flipH="1">
              <a:off x="3949" y="8738"/>
              <a:ext cx="1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ounded Rectangle 12"/>
            <p:cNvSpPr>
              <a:spLocks noChangeArrowheads="1"/>
            </p:cNvSpPr>
            <p:nvPr/>
          </p:nvSpPr>
          <p:spPr bwMode="auto">
            <a:xfrm>
              <a:off x="3961" y="8451"/>
              <a:ext cx="108" cy="2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13"/>
            <p:cNvSpPr>
              <a:spLocks noChangeArrowheads="1"/>
            </p:cNvSpPr>
            <p:nvPr/>
          </p:nvSpPr>
          <p:spPr bwMode="auto">
            <a:xfrm>
              <a:off x="3997" y="8474"/>
              <a:ext cx="34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536" name="Straight Connector 14"/>
            <p:cNvSpPr>
              <a:spLocks noChangeShapeType="1"/>
            </p:cNvSpPr>
            <p:nvPr/>
          </p:nvSpPr>
          <p:spPr bwMode="auto">
            <a:xfrm rot="5400000">
              <a:off x="3949" y="8560"/>
              <a:ext cx="97" cy="2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37" name="Oval 340"/>
            <p:cNvSpPr>
              <a:spLocks noChangeArrowheads="1"/>
            </p:cNvSpPr>
            <p:nvPr/>
          </p:nvSpPr>
          <p:spPr bwMode="auto">
            <a:xfrm>
              <a:off x="3971" y="8792"/>
              <a:ext cx="91" cy="74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7538" name="Group 435"/>
            <p:cNvGrpSpPr>
              <a:grpSpLocks/>
            </p:cNvGrpSpPr>
            <p:nvPr/>
          </p:nvGrpSpPr>
          <p:grpSpPr bwMode="auto">
            <a:xfrm>
              <a:off x="4321" y="8761"/>
              <a:ext cx="119" cy="375"/>
              <a:chOff x="3456" y="2178"/>
              <a:chExt cx="66" cy="338"/>
            </a:xfrm>
          </p:grpSpPr>
          <p:sp>
            <p:nvSpPr>
              <p:cNvPr id="357715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3436" y="2412"/>
                <a:ext cx="10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16" name="Rounded Rectangle 12"/>
              <p:cNvSpPr>
                <a:spLocks noChangeArrowheads="1"/>
              </p:cNvSpPr>
              <p:nvPr/>
            </p:nvSpPr>
            <p:spPr bwMode="auto">
              <a:xfrm>
                <a:off x="3456" y="2178"/>
                <a:ext cx="66" cy="1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17" name="Oval 13"/>
              <p:cNvSpPr>
                <a:spLocks noChangeArrowheads="1"/>
              </p:cNvSpPr>
              <p:nvPr/>
            </p:nvSpPr>
            <p:spPr bwMode="auto">
              <a:xfrm>
                <a:off x="3478" y="2197"/>
                <a:ext cx="21" cy="1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18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3439" y="2267"/>
                <a:ext cx="7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19" name="Oval 440"/>
              <p:cNvSpPr>
                <a:spLocks noChangeArrowheads="1"/>
              </p:cNvSpPr>
              <p:nvPr/>
            </p:nvSpPr>
            <p:spPr bwMode="auto">
              <a:xfrm>
                <a:off x="3462" y="2456"/>
                <a:ext cx="56" cy="6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57539" name="Group 441"/>
            <p:cNvGrpSpPr>
              <a:grpSpLocks/>
            </p:cNvGrpSpPr>
            <p:nvPr/>
          </p:nvGrpSpPr>
          <p:grpSpPr bwMode="auto">
            <a:xfrm>
              <a:off x="3684" y="8853"/>
              <a:ext cx="118" cy="391"/>
              <a:chOff x="3456" y="2178"/>
              <a:chExt cx="66" cy="338"/>
            </a:xfrm>
          </p:grpSpPr>
          <p:sp>
            <p:nvSpPr>
              <p:cNvPr id="357710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3436" y="2412"/>
                <a:ext cx="10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11" name="Rounded Rectangle 12"/>
              <p:cNvSpPr>
                <a:spLocks noChangeArrowheads="1"/>
              </p:cNvSpPr>
              <p:nvPr/>
            </p:nvSpPr>
            <p:spPr bwMode="auto">
              <a:xfrm>
                <a:off x="3456" y="2178"/>
                <a:ext cx="66" cy="1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12" name="Oval 13"/>
              <p:cNvSpPr>
                <a:spLocks noChangeArrowheads="1"/>
              </p:cNvSpPr>
              <p:nvPr/>
            </p:nvSpPr>
            <p:spPr bwMode="auto">
              <a:xfrm>
                <a:off x="3478" y="2197"/>
                <a:ext cx="21" cy="1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713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3439" y="2267"/>
                <a:ext cx="7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14" name="Oval 446"/>
              <p:cNvSpPr>
                <a:spLocks noChangeArrowheads="1"/>
              </p:cNvSpPr>
              <p:nvPr/>
            </p:nvSpPr>
            <p:spPr bwMode="auto">
              <a:xfrm>
                <a:off x="3462" y="2456"/>
                <a:ext cx="56" cy="6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57540" name="Group 75"/>
            <p:cNvGrpSpPr>
              <a:grpSpLocks/>
            </p:cNvGrpSpPr>
            <p:nvPr/>
          </p:nvGrpSpPr>
          <p:grpSpPr bwMode="auto">
            <a:xfrm>
              <a:off x="3862" y="8125"/>
              <a:ext cx="216" cy="219"/>
              <a:chOff x="2295" y="2564"/>
              <a:chExt cx="132" cy="159"/>
            </a:xfrm>
          </p:grpSpPr>
          <p:sp>
            <p:nvSpPr>
              <p:cNvPr id="357704" name="Line 76"/>
              <p:cNvSpPr>
                <a:spLocks noChangeShapeType="1"/>
              </p:cNvSpPr>
              <p:nvPr/>
            </p:nvSpPr>
            <p:spPr bwMode="auto">
              <a:xfrm>
                <a:off x="2295" y="2574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05" name="Line 77"/>
              <p:cNvSpPr>
                <a:spLocks noChangeShapeType="1"/>
              </p:cNvSpPr>
              <p:nvPr/>
            </p:nvSpPr>
            <p:spPr bwMode="auto">
              <a:xfrm rot="5400000">
                <a:off x="2370" y="2577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06" name="Line 78"/>
              <p:cNvSpPr>
                <a:spLocks noChangeShapeType="1"/>
              </p:cNvSpPr>
              <p:nvPr/>
            </p:nvSpPr>
            <p:spPr bwMode="auto">
              <a:xfrm rot="5400000">
                <a:off x="2369" y="2565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07" name="Line 79"/>
              <p:cNvSpPr>
                <a:spLocks noChangeShapeType="1"/>
              </p:cNvSpPr>
              <p:nvPr/>
            </p:nvSpPr>
            <p:spPr bwMode="auto">
              <a:xfrm>
                <a:off x="2308" y="2564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08" name="Line 80"/>
              <p:cNvSpPr>
                <a:spLocks noChangeShapeType="1"/>
              </p:cNvSpPr>
              <p:nvPr/>
            </p:nvSpPr>
            <p:spPr bwMode="auto">
              <a:xfrm>
                <a:off x="2350" y="2636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09" name="Line 81"/>
              <p:cNvSpPr>
                <a:spLocks noChangeShapeType="1"/>
              </p:cNvSpPr>
              <p:nvPr/>
            </p:nvSpPr>
            <p:spPr bwMode="auto">
              <a:xfrm>
                <a:off x="2365" y="2637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41" name="Group 82"/>
            <p:cNvGrpSpPr>
              <a:grpSpLocks/>
            </p:cNvGrpSpPr>
            <p:nvPr/>
          </p:nvGrpSpPr>
          <p:grpSpPr bwMode="auto">
            <a:xfrm>
              <a:off x="3751" y="8313"/>
              <a:ext cx="216" cy="219"/>
              <a:chOff x="2408" y="2677"/>
              <a:chExt cx="132" cy="159"/>
            </a:xfrm>
          </p:grpSpPr>
          <p:sp>
            <p:nvSpPr>
              <p:cNvPr id="357698" name="Line 83"/>
              <p:cNvSpPr>
                <a:spLocks noChangeShapeType="1"/>
              </p:cNvSpPr>
              <p:nvPr/>
            </p:nvSpPr>
            <p:spPr bwMode="auto">
              <a:xfrm>
                <a:off x="2408" y="2687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99" name="Line 84"/>
              <p:cNvSpPr>
                <a:spLocks noChangeShapeType="1"/>
              </p:cNvSpPr>
              <p:nvPr/>
            </p:nvSpPr>
            <p:spPr bwMode="auto">
              <a:xfrm rot="5400000">
                <a:off x="2483" y="2690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00" name="Line 85"/>
              <p:cNvSpPr>
                <a:spLocks noChangeShapeType="1"/>
              </p:cNvSpPr>
              <p:nvPr/>
            </p:nvSpPr>
            <p:spPr bwMode="auto">
              <a:xfrm rot="5400000">
                <a:off x="2482" y="2678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01" name="Line 86"/>
              <p:cNvSpPr>
                <a:spLocks noChangeShapeType="1"/>
              </p:cNvSpPr>
              <p:nvPr/>
            </p:nvSpPr>
            <p:spPr bwMode="auto">
              <a:xfrm>
                <a:off x="2421" y="2677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02" name="Line 87"/>
              <p:cNvSpPr>
                <a:spLocks noChangeShapeType="1"/>
              </p:cNvSpPr>
              <p:nvPr/>
            </p:nvSpPr>
            <p:spPr bwMode="auto">
              <a:xfrm>
                <a:off x="2463" y="2749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03" name="Line 88"/>
              <p:cNvSpPr>
                <a:spLocks noChangeShapeType="1"/>
              </p:cNvSpPr>
              <p:nvPr/>
            </p:nvSpPr>
            <p:spPr bwMode="auto">
              <a:xfrm>
                <a:off x="2478" y="2750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42" name="Group 96"/>
            <p:cNvGrpSpPr>
              <a:grpSpLocks/>
            </p:cNvGrpSpPr>
            <p:nvPr/>
          </p:nvGrpSpPr>
          <p:grpSpPr bwMode="auto">
            <a:xfrm>
              <a:off x="3052" y="8617"/>
              <a:ext cx="216" cy="219"/>
              <a:chOff x="2634" y="2903"/>
              <a:chExt cx="132" cy="159"/>
            </a:xfrm>
          </p:grpSpPr>
          <p:sp>
            <p:nvSpPr>
              <p:cNvPr id="357692" name="Line 97"/>
              <p:cNvSpPr>
                <a:spLocks noChangeShapeType="1"/>
              </p:cNvSpPr>
              <p:nvPr/>
            </p:nvSpPr>
            <p:spPr bwMode="auto">
              <a:xfrm>
                <a:off x="2634" y="2913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93" name="Line 98"/>
              <p:cNvSpPr>
                <a:spLocks noChangeShapeType="1"/>
              </p:cNvSpPr>
              <p:nvPr/>
            </p:nvSpPr>
            <p:spPr bwMode="auto">
              <a:xfrm rot="5400000">
                <a:off x="2709" y="2916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94" name="Line 99"/>
              <p:cNvSpPr>
                <a:spLocks noChangeShapeType="1"/>
              </p:cNvSpPr>
              <p:nvPr/>
            </p:nvSpPr>
            <p:spPr bwMode="auto">
              <a:xfrm rot="5400000">
                <a:off x="2708" y="2904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95" name="Line 100"/>
              <p:cNvSpPr>
                <a:spLocks noChangeShapeType="1"/>
              </p:cNvSpPr>
              <p:nvPr/>
            </p:nvSpPr>
            <p:spPr bwMode="auto">
              <a:xfrm>
                <a:off x="2647" y="2903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96" name="Line 101"/>
              <p:cNvSpPr>
                <a:spLocks noChangeShapeType="1"/>
              </p:cNvSpPr>
              <p:nvPr/>
            </p:nvSpPr>
            <p:spPr bwMode="auto">
              <a:xfrm>
                <a:off x="2689" y="2975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97" name="Line 102"/>
              <p:cNvSpPr>
                <a:spLocks noChangeShapeType="1"/>
              </p:cNvSpPr>
              <p:nvPr/>
            </p:nvSpPr>
            <p:spPr bwMode="auto">
              <a:xfrm>
                <a:off x="2704" y="2976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43" name="Group 103"/>
            <p:cNvGrpSpPr>
              <a:grpSpLocks/>
            </p:cNvGrpSpPr>
            <p:nvPr/>
          </p:nvGrpSpPr>
          <p:grpSpPr bwMode="auto">
            <a:xfrm>
              <a:off x="3178" y="8811"/>
              <a:ext cx="216" cy="219"/>
              <a:chOff x="2747" y="3016"/>
              <a:chExt cx="132" cy="159"/>
            </a:xfrm>
          </p:grpSpPr>
          <p:sp>
            <p:nvSpPr>
              <p:cNvPr id="357686" name="Line 104"/>
              <p:cNvSpPr>
                <a:spLocks noChangeShapeType="1"/>
              </p:cNvSpPr>
              <p:nvPr/>
            </p:nvSpPr>
            <p:spPr bwMode="auto">
              <a:xfrm>
                <a:off x="2747" y="3026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87" name="Line 105"/>
              <p:cNvSpPr>
                <a:spLocks noChangeShapeType="1"/>
              </p:cNvSpPr>
              <p:nvPr/>
            </p:nvSpPr>
            <p:spPr bwMode="auto">
              <a:xfrm rot="5400000">
                <a:off x="2822" y="3029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88" name="Line 106"/>
              <p:cNvSpPr>
                <a:spLocks noChangeShapeType="1"/>
              </p:cNvSpPr>
              <p:nvPr/>
            </p:nvSpPr>
            <p:spPr bwMode="auto">
              <a:xfrm rot="5400000">
                <a:off x="2821" y="3017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89" name="Line 107"/>
              <p:cNvSpPr>
                <a:spLocks noChangeShapeType="1"/>
              </p:cNvSpPr>
              <p:nvPr/>
            </p:nvSpPr>
            <p:spPr bwMode="auto">
              <a:xfrm>
                <a:off x="2760" y="3016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90" name="Line 108"/>
              <p:cNvSpPr>
                <a:spLocks noChangeShapeType="1"/>
              </p:cNvSpPr>
              <p:nvPr/>
            </p:nvSpPr>
            <p:spPr bwMode="auto">
              <a:xfrm>
                <a:off x="2802" y="3088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91" name="Line 109"/>
              <p:cNvSpPr>
                <a:spLocks noChangeShapeType="1"/>
              </p:cNvSpPr>
              <p:nvPr/>
            </p:nvSpPr>
            <p:spPr bwMode="auto">
              <a:xfrm>
                <a:off x="2817" y="3089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44" name="Group 110"/>
            <p:cNvGrpSpPr>
              <a:grpSpLocks/>
            </p:cNvGrpSpPr>
            <p:nvPr/>
          </p:nvGrpSpPr>
          <p:grpSpPr bwMode="auto">
            <a:xfrm>
              <a:off x="3397" y="8395"/>
              <a:ext cx="218" cy="219"/>
              <a:chOff x="2628" y="3091"/>
              <a:chExt cx="132" cy="159"/>
            </a:xfrm>
          </p:grpSpPr>
          <p:sp>
            <p:nvSpPr>
              <p:cNvPr id="357680" name="Line 111"/>
              <p:cNvSpPr>
                <a:spLocks noChangeShapeType="1"/>
              </p:cNvSpPr>
              <p:nvPr/>
            </p:nvSpPr>
            <p:spPr bwMode="auto">
              <a:xfrm>
                <a:off x="2628" y="3101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81" name="Line 112"/>
              <p:cNvSpPr>
                <a:spLocks noChangeShapeType="1"/>
              </p:cNvSpPr>
              <p:nvPr/>
            </p:nvSpPr>
            <p:spPr bwMode="auto">
              <a:xfrm rot="5400000">
                <a:off x="2703" y="3104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82" name="Line 113"/>
              <p:cNvSpPr>
                <a:spLocks noChangeShapeType="1"/>
              </p:cNvSpPr>
              <p:nvPr/>
            </p:nvSpPr>
            <p:spPr bwMode="auto">
              <a:xfrm rot="5400000">
                <a:off x="2702" y="3092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83" name="Line 114"/>
              <p:cNvSpPr>
                <a:spLocks noChangeShapeType="1"/>
              </p:cNvSpPr>
              <p:nvPr/>
            </p:nvSpPr>
            <p:spPr bwMode="auto">
              <a:xfrm>
                <a:off x="2641" y="3091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84" name="Line 115"/>
              <p:cNvSpPr>
                <a:spLocks noChangeShapeType="1"/>
              </p:cNvSpPr>
              <p:nvPr/>
            </p:nvSpPr>
            <p:spPr bwMode="auto">
              <a:xfrm>
                <a:off x="2683" y="3163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85" name="Line 116"/>
              <p:cNvSpPr>
                <a:spLocks noChangeShapeType="1"/>
              </p:cNvSpPr>
              <p:nvPr/>
            </p:nvSpPr>
            <p:spPr bwMode="auto">
              <a:xfrm>
                <a:off x="2698" y="3164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45" name="Group 117"/>
            <p:cNvGrpSpPr>
              <a:grpSpLocks/>
            </p:cNvGrpSpPr>
            <p:nvPr/>
          </p:nvGrpSpPr>
          <p:grpSpPr bwMode="auto">
            <a:xfrm>
              <a:off x="3511" y="9315"/>
              <a:ext cx="216" cy="219"/>
              <a:chOff x="2463" y="2992"/>
              <a:chExt cx="132" cy="159"/>
            </a:xfrm>
          </p:grpSpPr>
          <p:sp>
            <p:nvSpPr>
              <p:cNvPr id="357674" name="Line 118"/>
              <p:cNvSpPr>
                <a:spLocks noChangeShapeType="1"/>
              </p:cNvSpPr>
              <p:nvPr/>
            </p:nvSpPr>
            <p:spPr bwMode="auto">
              <a:xfrm>
                <a:off x="2463" y="3002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75" name="Line 119"/>
              <p:cNvSpPr>
                <a:spLocks noChangeShapeType="1"/>
              </p:cNvSpPr>
              <p:nvPr/>
            </p:nvSpPr>
            <p:spPr bwMode="auto">
              <a:xfrm rot="5400000">
                <a:off x="2538" y="3005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76" name="Line 120"/>
              <p:cNvSpPr>
                <a:spLocks noChangeShapeType="1"/>
              </p:cNvSpPr>
              <p:nvPr/>
            </p:nvSpPr>
            <p:spPr bwMode="auto">
              <a:xfrm rot="5400000">
                <a:off x="2537" y="2993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77" name="Line 121"/>
              <p:cNvSpPr>
                <a:spLocks noChangeShapeType="1"/>
              </p:cNvSpPr>
              <p:nvPr/>
            </p:nvSpPr>
            <p:spPr bwMode="auto">
              <a:xfrm>
                <a:off x="2476" y="2992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78" name="Line 122"/>
              <p:cNvSpPr>
                <a:spLocks noChangeShapeType="1"/>
              </p:cNvSpPr>
              <p:nvPr/>
            </p:nvSpPr>
            <p:spPr bwMode="auto">
              <a:xfrm>
                <a:off x="2518" y="3064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79" name="Line 123"/>
              <p:cNvSpPr>
                <a:spLocks noChangeShapeType="1"/>
              </p:cNvSpPr>
              <p:nvPr/>
            </p:nvSpPr>
            <p:spPr bwMode="auto">
              <a:xfrm>
                <a:off x="2533" y="3065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46" name="Group 124"/>
            <p:cNvGrpSpPr>
              <a:grpSpLocks/>
            </p:cNvGrpSpPr>
            <p:nvPr/>
          </p:nvGrpSpPr>
          <p:grpSpPr bwMode="auto">
            <a:xfrm>
              <a:off x="4192" y="9213"/>
              <a:ext cx="216" cy="219"/>
              <a:chOff x="2432" y="3219"/>
              <a:chExt cx="132" cy="159"/>
            </a:xfrm>
          </p:grpSpPr>
          <p:sp>
            <p:nvSpPr>
              <p:cNvPr id="357668" name="Line 125"/>
              <p:cNvSpPr>
                <a:spLocks noChangeShapeType="1"/>
              </p:cNvSpPr>
              <p:nvPr/>
            </p:nvSpPr>
            <p:spPr bwMode="auto">
              <a:xfrm>
                <a:off x="2432" y="3229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69" name="Line 126"/>
              <p:cNvSpPr>
                <a:spLocks noChangeShapeType="1"/>
              </p:cNvSpPr>
              <p:nvPr/>
            </p:nvSpPr>
            <p:spPr bwMode="auto">
              <a:xfrm rot="5400000">
                <a:off x="2507" y="3232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70" name="Line 127"/>
              <p:cNvSpPr>
                <a:spLocks noChangeShapeType="1"/>
              </p:cNvSpPr>
              <p:nvPr/>
            </p:nvSpPr>
            <p:spPr bwMode="auto">
              <a:xfrm rot="5400000">
                <a:off x="2506" y="3220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71" name="Line 128"/>
              <p:cNvSpPr>
                <a:spLocks noChangeShapeType="1"/>
              </p:cNvSpPr>
              <p:nvPr/>
            </p:nvSpPr>
            <p:spPr bwMode="auto">
              <a:xfrm>
                <a:off x="2445" y="3219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72" name="Line 129"/>
              <p:cNvSpPr>
                <a:spLocks noChangeShapeType="1"/>
              </p:cNvSpPr>
              <p:nvPr/>
            </p:nvSpPr>
            <p:spPr bwMode="auto">
              <a:xfrm>
                <a:off x="2487" y="3291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73" name="Line 130"/>
              <p:cNvSpPr>
                <a:spLocks noChangeShapeType="1"/>
              </p:cNvSpPr>
              <p:nvPr/>
            </p:nvSpPr>
            <p:spPr bwMode="auto">
              <a:xfrm>
                <a:off x="2502" y="3292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47" name="Group 131"/>
            <p:cNvGrpSpPr>
              <a:grpSpLocks/>
            </p:cNvGrpSpPr>
            <p:nvPr/>
          </p:nvGrpSpPr>
          <p:grpSpPr bwMode="auto">
            <a:xfrm>
              <a:off x="3061" y="9117"/>
              <a:ext cx="216" cy="219"/>
              <a:chOff x="2593" y="3476"/>
              <a:chExt cx="132" cy="159"/>
            </a:xfrm>
          </p:grpSpPr>
          <p:sp>
            <p:nvSpPr>
              <p:cNvPr id="357662" name="Line 132"/>
              <p:cNvSpPr>
                <a:spLocks noChangeShapeType="1"/>
              </p:cNvSpPr>
              <p:nvPr/>
            </p:nvSpPr>
            <p:spPr bwMode="auto">
              <a:xfrm>
                <a:off x="2593" y="3486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63" name="Line 133"/>
              <p:cNvSpPr>
                <a:spLocks noChangeShapeType="1"/>
              </p:cNvSpPr>
              <p:nvPr/>
            </p:nvSpPr>
            <p:spPr bwMode="auto">
              <a:xfrm rot="5400000">
                <a:off x="2668" y="3489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64" name="Line 134"/>
              <p:cNvSpPr>
                <a:spLocks noChangeShapeType="1"/>
              </p:cNvSpPr>
              <p:nvPr/>
            </p:nvSpPr>
            <p:spPr bwMode="auto">
              <a:xfrm rot="5400000">
                <a:off x="2667" y="3477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65" name="Line 135"/>
              <p:cNvSpPr>
                <a:spLocks noChangeShapeType="1"/>
              </p:cNvSpPr>
              <p:nvPr/>
            </p:nvSpPr>
            <p:spPr bwMode="auto">
              <a:xfrm>
                <a:off x="2606" y="3476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66" name="Line 136"/>
              <p:cNvSpPr>
                <a:spLocks noChangeShapeType="1"/>
              </p:cNvSpPr>
              <p:nvPr/>
            </p:nvSpPr>
            <p:spPr bwMode="auto">
              <a:xfrm>
                <a:off x="2648" y="3548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67" name="Line 137"/>
              <p:cNvSpPr>
                <a:spLocks noChangeShapeType="1"/>
              </p:cNvSpPr>
              <p:nvPr/>
            </p:nvSpPr>
            <p:spPr bwMode="auto">
              <a:xfrm>
                <a:off x="2663" y="3549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48" name="Group 138"/>
            <p:cNvGrpSpPr>
              <a:grpSpLocks/>
            </p:cNvGrpSpPr>
            <p:nvPr/>
          </p:nvGrpSpPr>
          <p:grpSpPr bwMode="auto">
            <a:xfrm>
              <a:off x="3183" y="9382"/>
              <a:ext cx="217" cy="219"/>
              <a:chOff x="2463" y="2992"/>
              <a:chExt cx="132" cy="159"/>
            </a:xfrm>
          </p:grpSpPr>
          <p:sp>
            <p:nvSpPr>
              <p:cNvPr id="357656" name="Line 139"/>
              <p:cNvSpPr>
                <a:spLocks noChangeShapeType="1"/>
              </p:cNvSpPr>
              <p:nvPr/>
            </p:nvSpPr>
            <p:spPr bwMode="auto">
              <a:xfrm>
                <a:off x="2463" y="3002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57" name="Line 140"/>
              <p:cNvSpPr>
                <a:spLocks noChangeShapeType="1"/>
              </p:cNvSpPr>
              <p:nvPr/>
            </p:nvSpPr>
            <p:spPr bwMode="auto">
              <a:xfrm rot="5400000">
                <a:off x="2538" y="3005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58" name="Line 141"/>
              <p:cNvSpPr>
                <a:spLocks noChangeShapeType="1"/>
              </p:cNvSpPr>
              <p:nvPr/>
            </p:nvSpPr>
            <p:spPr bwMode="auto">
              <a:xfrm rot="5400000">
                <a:off x="2537" y="2993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59" name="Line 142"/>
              <p:cNvSpPr>
                <a:spLocks noChangeShapeType="1"/>
              </p:cNvSpPr>
              <p:nvPr/>
            </p:nvSpPr>
            <p:spPr bwMode="auto">
              <a:xfrm>
                <a:off x="2476" y="2992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60" name="Line 143"/>
              <p:cNvSpPr>
                <a:spLocks noChangeShapeType="1"/>
              </p:cNvSpPr>
              <p:nvPr/>
            </p:nvSpPr>
            <p:spPr bwMode="auto">
              <a:xfrm>
                <a:off x="2518" y="3064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61" name="Line 144"/>
              <p:cNvSpPr>
                <a:spLocks noChangeShapeType="1"/>
              </p:cNvSpPr>
              <p:nvPr/>
            </p:nvSpPr>
            <p:spPr bwMode="auto">
              <a:xfrm>
                <a:off x="2533" y="3065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49" name="Group 145"/>
            <p:cNvGrpSpPr>
              <a:grpSpLocks/>
            </p:cNvGrpSpPr>
            <p:nvPr/>
          </p:nvGrpSpPr>
          <p:grpSpPr bwMode="auto">
            <a:xfrm>
              <a:off x="3852" y="9151"/>
              <a:ext cx="216" cy="218"/>
              <a:chOff x="2463" y="2992"/>
              <a:chExt cx="132" cy="159"/>
            </a:xfrm>
          </p:grpSpPr>
          <p:sp>
            <p:nvSpPr>
              <p:cNvPr id="357650" name="Line 146"/>
              <p:cNvSpPr>
                <a:spLocks noChangeShapeType="1"/>
              </p:cNvSpPr>
              <p:nvPr/>
            </p:nvSpPr>
            <p:spPr bwMode="auto">
              <a:xfrm>
                <a:off x="2463" y="3002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51" name="Line 147"/>
              <p:cNvSpPr>
                <a:spLocks noChangeShapeType="1"/>
              </p:cNvSpPr>
              <p:nvPr/>
            </p:nvSpPr>
            <p:spPr bwMode="auto">
              <a:xfrm rot="5400000">
                <a:off x="2538" y="3005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52" name="Line 148"/>
              <p:cNvSpPr>
                <a:spLocks noChangeShapeType="1"/>
              </p:cNvSpPr>
              <p:nvPr/>
            </p:nvSpPr>
            <p:spPr bwMode="auto">
              <a:xfrm rot="5400000">
                <a:off x="2537" y="2993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53" name="Line 149"/>
              <p:cNvSpPr>
                <a:spLocks noChangeShapeType="1"/>
              </p:cNvSpPr>
              <p:nvPr/>
            </p:nvSpPr>
            <p:spPr bwMode="auto">
              <a:xfrm>
                <a:off x="2476" y="2992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54" name="Line 150"/>
              <p:cNvSpPr>
                <a:spLocks noChangeShapeType="1"/>
              </p:cNvSpPr>
              <p:nvPr/>
            </p:nvSpPr>
            <p:spPr bwMode="auto">
              <a:xfrm>
                <a:off x="2518" y="3064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55" name="Line 151"/>
              <p:cNvSpPr>
                <a:spLocks noChangeShapeType="1"/>
              </p:cNvSpPr>
              <p:nvPr/>
            </p:nvSpPr>
            <p:spPr bwMode="auto">
              <a:xfrm>
                <a:off x="2533" y="3065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50" name="Group 152"/>
            <p:cNvGrpSpPr>
              <a:grpSpLocks/>
            </p:cNvGrpSpPr>
            <p:nvPr/>
          </p:nvGrpSpPr>
          <p:grpSpPr bwMode="auto">
            <a:xfrm>
              <a:off x="3997" y="8857"/>
              <a:ext cx="216" cy="219"/>
              <a:chOff x="2463" y="2992"/>
              <a:chExt cx="132" cy="159"/>
            </a:xfrm>
          </p:grpSpPr>
          <p:sp>
            <p:nvSpPr>
              <p:cNvPr id="357644" name="Line 153"/>
              <p:cNvSpPr>
                <a:spLocks noChangeShapeType="1"/>
              </p:cNvSpPr>
              <p:nvPr/>
            </p:nvSpPr>
            <p:spPr bwMode="auto">
              <a:xfrm>
                <a:off x="2463" y="3002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45" name="Line 154"/>
              <p:cNvSpPr>
                <a:spLocks noChangeShapeType="1"/>
              </p:cNvSpPr>
              <p:nvPr/>
            </p:nvSpPr>
            <p:spPr bwMode="auto">
              <a:xfrm rot="5400000">
                <a:off x="2538" y="3005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46" name="Line 155"/>
              <p:cNvSpPr>
                <a:spLocks noChangeShapeType="1"/>
              </p:cNvSpPr>
              <p:nvPr/>
            </p:nvSpPr>
            <p:spPr bwMode="auto">
              <a:xfrm rot="5400000">
                <a:off x="2537" y="2993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47" name="Line 156"/>
              <p:cNvSpPr>
                <a:spLocks noChangeShapeType="1"/>
              </p:cNvSpPr>
              <p:nvPr/>
            </p:nvSpPr>
            <p:spPr bwMode="auto">
              <a:xfrm>
                <a:off x="2476" y="2992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48" name="Line 157"/>
              <p:cNvSpPr>
                <a:spLocks noChangeShapeType="1"/>
              </p:cNvSpPr>
              <p:nvPr/>
            </p:nvSpPr>
            <p:spPr bwMode="auto">
              <a:xfrm>
                <a:off x="2518" y="3064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49" name="Line 158"/>
              <p:cNvSpPr>
                <a:spLocks noChangeShapeType="1"/>
              </p:cNvSpPr>
              <p:nvPr/>
            </p:nvSpPr>
            <p:spPr bwMode="auto">
              <a:xfrm>
                <a:off x="2533" y="3065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51" name="Group 159"/>
            <p:cNvGrpSpPr>
              <a:grpSpLocks/>
            </p:cNvGrpSpPr>
            <p:nvPr/>
          </p:nvGrpSpPr>
          <p:grpSpPr bwMode="auto">
            <a:xfrm>
              <a:off x="4204" y="8476"/>
              <a:ext cx="218" cy="218"/>
              <a:chOff x="2463" y="2992"/>
              <a:chExt cx="132" cy="159"/>
            </a:xfrm>
          </p:grpSpPr>
          <p:sp>
            <p:nvSpPr>
              <p:cNvPr id="357638" name="Line 160"/>
              <p:cNvSpPr>
                <a:spLocks noChangeShapeType="1"/>
              </p:cNvSpPr>
              <p:nvPr/>
            </p:nvSpPr>
            <p:spPr bwMode="auto">
              <a:xfrm>
                <a:off x="2463" y="3002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39" name="Line 161"/>
              <p:cNvSpPr>
                <a:spLocks noChangeShapeType="1"/>
              </p:cNvSpPr>
              <p:nvPr/>
            </p:nvSpPr>
            <p:spPr bwMode="auto">
              <a:xfrm rot="5400000">
                <a:off x="2538" y="3005"/>
                <a:ext cx="54" cy="6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40" name="Line 162"/>
              <p:cNvSpPr>
                <a:spLocks noChangeShapeType="1"/>
              </p:cNvSpPr>
              <p:nvPr/>
            </p:nvSpPr>
            <p:spPr bwMode="auto">
              <a:xfrm rot="5400000">
                <a:off x="2537" y="2993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41" name="Line 163"/>
              <p:cNvSpPr>
                <a:spLocks noChangeShapeType="1"/>
              </p:cNvSpPr>
              <p:nvPr/>
            </p:nvSpPr>
            <p:spPr bwMode="auto">
              <a:xfrm>
                <a:off x="2476" y="2992"/>
                <a:ext cx="44" cy="49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42" name="Line 164"/>
              <p:cNvSpPr>
                <a:spLocks noChangeShapeType="1"/>
              </p:cNvSpPr>
              <p:nvPr/>
            </p:nvSpPr>
            <p:spPr bwMode="auto">
              <a:xfrm>
                <a:off x="2518" y="3064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43" name="Line 165"/>
              <p:cNvSpPr>
                <a:spLocks noChangeShapeType="1"/>
              </p:cNvSpPr>
              <p:nvPr/>
            </p:nvSpPr>
            <p:spPr bwMode="auto">
              <a:xfrm>
                <a:off x="2533" y="3065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52" name="Group 449"/>
            <p:cNvGrpSpPr>
              <a:grpSpLocks/>
            </p:cNvGrpSpPr>
            <p:nvPr/>
          </p:nvGrpSpPr>
          <p:grpSpPr bwMode="auto">
            <a:xfrm>
              <a:off x="3367" y="8917"/>
              <a:ext cx="117" cy="374"/>
              <a:chOff x="3456" y="2178"/>
              <a:chExt cx="66" cy="338"/>
            </a:xfrm>
          </p:grpSpPr>
          <p:sp>
            <p:nvSpPr>
              <p:cNvPr id="357633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3436" y="2412"/>
                <a:ext cx="10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34" name="Rounded Rectangle 12"/>
              <p:cNvSpPr>
                <a:spLocks noChangeArrowheads="1"/>
              </p:cNvSpPr>
              <p:nvPr/>
            </p:nvSpPr>
            <p:spPr bwMode="auto">
              <a:xfrm>
                <a:off x="3456" y="2178"/>
                <a:ext cx="66" cy="1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635" name="Oval 13"/>
              <p:cNvSpPr>
                <a:spLocks noChangeArrowheads="1"/>
              </p:cNvSpPr>
              <p:nvPr/>
            </p:nvSpPr>
            <p:spPr bwMode="auto">
              <a:xfrm>
                <a:off x="3478" y="2197"/>
                <a:ext cx="21" cy="1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636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3439" y="2267"/>
                <a:ext cx="7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37" name="Oval 454"/>
              <p:cNvSpPr>
                <a:spLocks noChangeArrowheads="1"/>
              </p:cNvSpPr>
              <p:nvPr/>
            </p:nvSpPr>
            <p:spPr bwMode="auto">
              <a:xfrm>
                <a:off x="3462" y="2456"/>
                <a:ext cx="56" cy="6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57553" name="Group 455"/>
            <p:cNvGrpSpPr>
              <a:grpSpLocks/>
            </p:cNvGrpSpPr>
            <p:nvPr/>
          </p:nvGrpSpPr>
          <p:grpSpPr bwMode="auto">
            <a:xfrm>
              <a:off x="2931" y="8755"/>
              <a:ext cx="118" cy="372"/>
              <a:chOff x="3456" y="2178"/>
              <a:chExt cx="66" cy="338"/>
            </a:xfrm>
          </p:grpSpPr>
          <p:sp>
            <p:nvSpPr>
              <p:cNvPr id="357628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3436" y="2412"/>
                <a:ext cx="10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29" name="Rounded Rectangle 12"/>
              <p:cNvSpPr>
                <a:spLocks noChangeArrowheads="1"/>
              </p:cNvSpPr>
              <p:nvPr/>
            </p:nvSpPr>
            <p:spPr bwMode="auto">
              <a:xfrm>
                <a:off x="3456" y="2178"/>
                <a:ext cx="66" cy="1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630" name="Oval 13"/>
              <p:cNvSpPr>
                <a:spLocks noChangeArrowheads="1"/>
              </p:cNvSpPr>
              <p:nvPr/>
            </p:nvSpPr>
            <p:spPr bwMode="auto">
              <a:xfrm>
                <a:off x="3478" y="2197"/>
                <a:ext cx="21" cy="1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631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3439" y="2267"/>
                <a:ext cx="7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32" name="Oval 460"/>
              <p:cNvSpPr>
                <a:spLocks noChangeArrowheads="1"/>
              </p:cNvSpPr>
              <p:nvPr/>
            </p:nvSpPr>
            <p:spPr bwMode="auto">
              <a:xfrm>
                <a:off x="3462" y="2456"/>
                <a:ext cx="56" cy="6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57554" name="Text Box 393"/>
            <p:cNvSpPr txBox="1">
              <a:spLocks noChangeArrowheads="1"/>
            </p:cNvSpPr>
            <p:nvPr/>
          </p:nvSpPr>
          <p:spPr bwMode="auto">
            <a:xfrm>
              <a:off x="4221" y="7930"/>
              <a:ext cx="1876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Elution of antibody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bound phage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7555" name="Group 395"/>
            <p:cNvGrpSpPr>
              <a:grpSpLocks/>
            </p:cNvGrpSpPr>
            <p:nvPr/>
          </p:nvGrpSpPr>
          <p:grpSpPr bwMode="auto">
            <a:xfrm>
              <a:off x="5884" y="8046"/>
              <a:ext cx="104" cy="409"/>
              <a:chOff x="2976" y="1698"/>
              <a:chExt cx="66" cy="338"/>
            </a:xfrm>
          </p:grpSpPr>
          <p:sp>
            <p:nvSpPr>
              <p:cNvPr id="357623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2956" y="1932"/>
                <a:ext cx="10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24" name="Rounded Rectangle 12"/>
              <p:cNvSpPr>
                <a:spLocks noChangeArrowheads="1"/>
              </p:cNvSpPr>
              <p:nvPr/>
            </p:nvSpPr>
            <p:spPr bwMode="auto">
              <a:xfrm>
                <a:off x="2976" y="1698"/>
                <a:ext cx="66" cy="1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625" name="Oval 13"/>
              <p:cNvSpPr>
                <a:spLocks noChangeArrowheads="1"/>
              </p:cNvSpPr>
              <p:nvPr/>
            </p:nvSpPr>
            <p:spPr bwMode="auto">
              <a:xfrm>
                <a:off x="2998" y="1717"/>
                <a:ext cx="21" cy="1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626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2959" y="1787"/>
                <a:ext cx="79" cy="1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27" name="Oval 400"/>
              <p:cNvSpPr>
                <a:spLocks noChangeArrowheads="1"/>
              </p:cNvSpPr>
              <p:nvPr/>
            </p:nvSpPr>
            <p:spPr bwMode="auto">
              <a:xfrm>
                <a:off x="2982" y="1976"/>
                <a:ext cx="56" cy="60"/>
              </a:xfrm>
              <a:prstGeom prst="ellipse">
                <a:avLst/>
              </a:prstGeom>
              <a:solidFill>
                <a:srgbClr val="333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57556" name="Group 401"/>
            <p:cNvGrpSpPr>
              <a:grpSpLocks/>
            </p:cNvGrpSpPr>
            <p:nvPr/>
          </p:nvGrpSpPr>
          <p:grpSpPr bwMode="auto">
            <a:xfrm>
              <a:off x="6040" y="8257"/>
              <a:ext cx="98" cy="376"/>
              <a:chOff x="2688" y="1410"/>
              <a:chExt cx="66" cy="338"/>
            </a:xfrm>
          </p:grpSpPr>
          <p:sp>
            <p:nvSpPr>
              <p:cNvPr id="357618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2668" y="1644"/>
                <a:ext cx="10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19" name="Rounded Rectangle 12"/>
              <p:cNvSpPr>
                <a:spLocks noChangeArrowheads="1"/>
              </p:cNvSpPr>
              <p:nvPr/>
            </p:nvSpPr>
            <p:spPr bwMode="auto">
              <a:xfrm>
                <a:off x="2688" y="1410"/>
                <a:ext cx="66" cy="1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620" name="Oval 13"/>
              <p:cNvSpPr>
                <a:spLocks noChangeArrowheads="1"/>
              </p:cNvSpPr>
              <p:nvPr/>
            </p:nvSpPr>
            <p:spPr bwMode="auto">
              <a:xfrm>
                <a:off x="2710" y="1429"/>
                <a:ext cx="21" cy="1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621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2671" y="1499"/>
                <a:ext cx="79" cy="1"/>
              </a:xfrm>
              <a:prstGeom prst="line">
                <a:avLst/>
              </a:prstGeom>
              <a:noFill/>
              <a:ln w="12700">
                <a:solidFill>
                  <a:srgbClr val="D303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22" name="Oval 406"/>
              <p:cNvSpPr>
                <a:spLocks noChangeArrowheads="1"/>
              </p:cNvSpPr>
              <p:nvPr/>
            </p:nvSpPr>
            <p:spPr bwMode="auto">
              <a:xfrm>
                <a:off x="2694" y="1688"/>
                <a:ext cx="56" cy="60"/>
              </a:xfrm>
              <a:prstGeom prst="ellipse">
                <a:avLst/>
              </a:prstGeom>
              <a:solidFill>
                <a:srgbClr val="D303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57557" name="Group 407"/>
            <p:cNvGrpSpPr>
              <a:grpSpLocks/>
            </p:cNvGrpSpPr>
            <p:nvPr/>
          </p:nvGrpSpPr>
          <p:grpSpPr bwMode="auto">
            <a:xfrm>
              <a:off x="5917" y="8520"/>
              <a:ext cx="89" cy="381"/>
              <a:chOff x="3072" y="1794"/>
              <a:chExt cx="66" cy="338"/>
            </a:xfrm>
          </p:grpSpPr>
          <p:sp>
            <p:nvSpPr>
              <p:cNvPr id="357613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3052" y="2028"/>
                <a:ext cx="10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14" name="Rounded Rectangle 12"/>
              <p:cNvSpPr>
                <a:spLocks noChangeArrowheads="1"/>
              </p:cNvSpPr>
              <p:nvPr/>
            </p:nvSpPr>
            <p:spPr bwMode="auto">
              <a:xfrm>
                <a:off x="3072" y="1794"/>
                <a:ext cx="66" cy="18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615" name="Oval 13"/>
              <p:cNvSpPr>
                <a:spLocks noChangeArrowheads="1"/>
              </p:cNvSpPr>
              <p:nvPr/>
            </p:nvSpPr>
            <p:spPr bwMode="auto">
              <a:xfrm>
                <a:off x="3094" y="1813"/>
                <a:ext cx="21" cy="1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616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3055" y="1883"/>
                <a:ext cx="79" cy="1"/>
              </a:xfrm>
              <a:prstGeom prst="line">
                <a:avLst/>
              </a:prstGeom>
              <a:noFill/>
              <a:ln w="12700">
                <a:solidFill>
                  <a:srgbClr val="01D5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17" name="Oval 412"/>
              <p:cNvSpPr>
                <a:spLocks noChangeArrowheads="1"/>
              </p:cNvSpPr>
              <p:nvPr/>
            </p:nvSpPr>
            <p:spPr bwMode="auto">
              <a:xfrm>
                <a:off x="3078" y="2072"/>
                <a:ext cx="56" cy="60"/>
              </a:xfrm>
              <a:prstGeom prst="ellipse">
                <a:avLst/>
              </a:prstGeom>
              <a:solidFill>
                <a:srgbClr val="01D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57558" name="Straight Connector 9"/>
            <p:cNvSpPr>
              <a:spLocks noChangeShapeType="1"/>
            </p:cNvSpPr>
            <p:nvPr/>
          </p:nvSpPr>
          <p:spPr bwMode="auto">
            <a:xfrm rot="16200000" flipH="1">
              <a:off x="6034" y="8092"/>
              <a:ext cx="12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59" name="Rounded Rectangle 12"/>
            <p:cNvSpPr>
              <a:spLocks noChangeArrowheads="1"/>
            </p:cNvSpPr>
            <p:nvPr/>
          </p:nvSpPr>
          <p:spPr bwMode="auto">
            <a:xfrm>
              <a:off x="6049" y="7806"/>
              <a:ext cx="98" cy="2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560" name="Oval 13"/>
            <p:cNvSpPr>
              <a:spLocks noChangeArrowheads="1"/>
            </p:cNvSpPr>
            <p:nvPr/>
          </p:nvSpPr>
          <p:spPr bwMode="auto">
            <a:xfrm>
              <a:off x="6082" y="7829"/>
              <a:ext cx="31" cy="17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561" name="Straight Connector 14"/>
            <p:cNvSpPr>
              <a:spLocks noChangeShapeType="1"/>
            </p:cNvSpPr>
            <p:nvPr/>
          </p:nvSpPr>
          <p:spPr bwMode="auto">
            <a:xfrm rot="5400000">
              <a:off x="6034" y="7915"/>
              <a:ext cx="97" cy="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62" name="Oval 418"/>
            <p:cNvSpPr>
              <a:spLocks noChangeArrowheads="1"/>
            </p:cNvSpPr>
            <p:nvPr/>
          </p:nvSpPr>
          <p:spPr bwMode="auto">
            <a:xfrm>
              <a:off x="6058" y="8147"/>
              <a:ext cx="83" cy="73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563" name="Line 91"/>
            <p:cNvSpPr>
              <a:spLocks noChangeShapeType="1"/>
            </p:cNvSpPr>
            <p:nvPr/>
          </p:nvSpPr>
          <p:spPr bwMode="auto">
            <a:xfrm>
              <a:off x="4620" y="8476"/>
              <a:ext cx="100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64" name="Line 90"/>
            <p:cNvSpPr>
              <a:spLocks noChangeShapeType="1"/>
            </p:cNvSpPr>
            <p:nvPr/>
          </p:nvSpPr>
          <p:spPr bwMode="auto">
            <a:xfrm>
              <a:off x="6075" y="8776"/>
              <a:ext cx="1" cy="5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7565" name="Group 43"/>
            <p:cNvGrpSpPr>
              <a:grpSpLocks/>
            </p:cNvGrpSpPr>
            <p:nvPr/>
          </p:nvGrpSpPr>
          <p:grpSpPr bwMode="auto">
            <a:xfrm>
              <a:off x="5659" y="9351"/>
              <a:ext cx="638" cy="1110"/>
              <a:chOff x="5659" y="9546"/>
              <a:chExt cx="638" cy="1110"/>
            </a:xfrm>
          </p:grpSpPr>
          <p:grpSp>
            <p:nvGrpSpPr>
              <p:cNvPr id="357598" name="Group 395"/>
              <p:cNvGrpSpPr>
                <a:grpSpLocks/>
              </p:cNvGrpSpPr>
              <p:nvPr/>
            </p:nvGrpSpPr>
            <p:grpSpPr bwMode="auto">
              <a:xfrm>
                <a:off x="5659" y="9786"/>
                <a:ext cx="104" cy="409"/>
                <a:chOff x="2976" y="1698"/>
                <a:chExt cx="66" cy="338"/>
              </a:xfrm>
            </p:grpSpPr>
            <p:sp>
              <p:nvSpPr>
                <p:cNvPr id="357608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956" y="1932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609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2976" y="1698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610" name="Oval 13"/>
                <p:cNvSpPr>
                  <a:spLocks noChangeArrowheads="1"/>
                </p:cNvSpPr>
                <p:nvPr/>
              </p:nvSpPr>
              <p:spPr bwMode="auto">
                <a:xfrm>
                  <a:off x="2998" y="1717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611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2959" y="1787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612" name="Oval 400"/>
                <p:cNvSpPr>
                  <a:spLocks noChangeArrowheads="1"/>
                </p:cNvSpPr>
                <p:nvPr/>
              </p:nvSpPr>
              <p:spPr bwMode="auto">
                <a:xfrm>
                  <a:off x="2982" y="1976"/>
                  <a:ext cx="56" cy="60"/>
                </a:xfrm>
                <a:prstGeom prst="ellipse">
                  <a:avLst/>
                </a:prstGeom>
                <a:solidFill>
                  <a:srgbClr val="33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7599" name="Group 401"/>
              <p:cNvGrpSpPr>
                <a:grpSpLocks/>
              </p:cNvGrpSpPr>
              <p:nvPr/>
            </p:nvGrpSpPr>
            <p:grpSpPr bwMode="auto">
              <a:xfrm>
                <a:off x="5815" y="9997"/>
                <a:ext cx="98" cy="376"/>
                <a:chOff x="2688" y="1410"/>
                <a:chExt cx="66" cy="338"/>
              </a:xfrm>
            </p:grpSpPr>
            <p:sp>
              <p:nvSpPr>
                <p:cNvPr id="357603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668" y="1644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604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2688" y="1410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605" name="Oval 13"/>
                <p:cNvSpPr>
                  <a:spLocks noChangeArrowheads="1"/>
                </p:cNvSpPr>
                <p:nvPr/>
              </p:nvSpPr>
              <p:spPr bwMode="auto">
                <a:xfrm>
                  <a:off x="2710" y="1429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606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2671" y="1499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D303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607" name="Oval 406"/>
                <p:cNvSpPr>
                  <a:spLocks noChangeArrowheads="1"/>
                </p:cNvSpPr>
                <p:nvPr/>
              </p:nvSpPr>
              <p:spPr bwMode="auto">
                <a:xfrm>
                  <a:off x="2694" y="1688"/>
                  <a:ext cx="56" cy="60"/>
                </a:xfrm>
                <a:prstGeom prst="ellipse">
                  <a:avLst/>
                </a:prstGeom>
                <a:solidFill>
                  <a:srgbClr val="D303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072" name="Group 407"/>
              <p:cNvGrpSpPr>
                <a:grpSpLocks/>
              </p:cNvGrpSpPr>
              <p:nvPr/>
            </p:nvGrpSpPr>
            <p:grpSpPr bwMode="auto">
              <a:xfrm>
                <a:off x="5692" y="10260"/>
                <a:ext cx="89" cy="381"/>
                <a:chOff x="3072" y="1794"/>
                <a:chExt cx="66" cy="338"/>
              </a:xfrm>
            </p:grpSpPr>
            <p:sp>
              <p:nvSpPr>
                <p:cNvPr id="3102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052" y="2028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3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3072" y="1794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600" name="Oval 13"/>
                <p:cNvSpPr>
                  <a:spLocks noChangeArrowheads="1"/>
                </p:cNvSpPr>
                <p:nvPr/>
              </p:nvSpPr>
              <p:spPr bwMode="auto">
                <a:xfrm>
                  <a:off x="3094" y="1813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601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3055" y="1883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01D5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602" name="Oval 412"/>
                <p:cNvSpPr>
                  <a:spLocks noChangeArrowheads="1"/>
                </p:cNvSpPr>
                <p:nvPr/>
              </p:nvSpPr>
              <p:spPr bwMode="auto">
                <a:xfrm>
                  <a:off x="3078" y="2072"/>
                  <a:ext cx="56" cy="60"/>
                </a:xfrm>
                <a:prstGeom prst="ellipse">
                  <a:avLst/>
                </a:prstGeom>
                <a:solidFill>
                  <a:srgbClr val="01D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073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5809" y="9832"/>
                <a:ext cx="12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4" name="Rounded Rectangle 12"/>
              <p:cNvSpPr>
                <a:spLocks noChangeArrowheads="1"/>
              </p:cNvSpPr>
              <p:nvPr/>
            </p:nvSpPr>
            <p:spPr bwMode="auto">
              <a:xfrm>
                <a:off x="5824" y="9546"/>
                <a:ext cx="98" cy="22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5" name="Oval 13"/>
              <p:cNvSpPr>
                <a:spLocks noChangeArrowheads="1"/>
              </p:cNvSpPr>
              <p:nvPr/>
            </p:nvSpPr>
            <p:spPr bwMode="auto">
              <a:xfrm>
                <a:off x="5857" y="9569"/>
                <a:ext cx="31" cy="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6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5809" y="9655"/>
                <a:ext cx="97" cy="1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" name="Oval 418"/>
              <p:cNvSpPr>
                <a:spLocks noChangeArrowheads="1"/>
              </p:cNvSpPr>
              <p:nvPr/>
            </p:nvSpPr>
            <p:spPr bwMode="auto">
              <a:xfrm>
                <a:off x="5833" y="9887"/>
                <a:ext cx="83" cy="73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78" name="Group 395"/>
              <p:cNvGrpSpPr>
                <a:grpSpLocks/>
              </p:cNvGrpSpPr>
              <p:nvPr/>
            </p:nvGrpSpPr>
            <p:grpSpPr bwMode="auto">
              <a:xfrm>
                <a:off x="6034" y="9801"/>
                <a:ext cx="104" cy="409"/>
                <a:chOff x="2976" y="1698"/>
                <a:chExt cx="66" cy="338"/>
              </a:xfrm>
            </p:grpSpPr>
            <p:sp>
              <p:nvSpPr>
                <p:cNvPr id="3097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956" y="1932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8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2976" y="1698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99" name="Oval 13"/>
                <p:cNvSpPr>
                  <a:spLocks noChangeArrowheads="1"/>
                </p:cNvSpPr>
                <p:nvPr/>
              </p:nvSpPr>
              <p:spPr bwMode="auto">
                <a:xfrm>
                  <a:off x="2998" y="1717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00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2959" y="1787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1" name="Oval 400"/>
                <p:cNvSpPr>
                  <a:spLocks noChangeArrowheads="1"/>
                </p:cNvSpPr>
                <p:nvPr/>
              </p:nvSpPr>
              <p:spPr bwMode="auto">
                <a:xfrm>
                  <a:off x="2982" y="1976"/>
                  <a:ext cx="56" cy="60"/>
                </a:xfrm>
                <a:prstGeom prst="ellipse">
                  <a:avLst/>
                </a:prstGeom>
                <a:solidFill>
                  <a:srgbClr val="3333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079" name="Group 401"/>
              <p:cNvGrpSpPr>
                <a:grpSpLocks/>
              </p:cNvGrpSpPr>
              <p:nvPr/>
            </p:nvGrpSpPr>
            <p:grpSpPr bwMode="auto">
              <a:xfrm>
                <a:off x="6190" y="10012"/>
                <a:ext cx="98" cy="376"/>
                <a:chOff x="2688" y="1410"/>
                <a:chExt cx="66" cy="338"/>
              </a:xfrm>
            </p:grpSpPr>
            <p:sp>
              <p:nvSpPr>
                <p:cNvPr id="3092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668" y="1644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3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2688" y="1410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94" name="Oval 13"/>
                <p:cNvSpPr>
                  <a:spLocks noChangeArrowheads="1"/>
                </p:cNvSpPr>
                <p:nvPr/>
              </p:nvSpPr>
              <p:spPr bwMode="auto">
                <a:xfrm>
                  <a:off x="2710" y="1429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95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2671" y="1499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D303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6" name="Oval 406"/>
                <p:cNvSpPr>
                  <a:spLocks noChangeArrowheads="1"/>
                </p:cNvSpPr>
                <p:nvPr/>
              </p:nvSpPr>
              <p:spPr bwMode="auto">
                <a:xfrm>
                  <a:off x="2694" y="1688"/>
                  <a:ext cx="56" cy="60"/>
                </a:xfrm>
                <a:prstGeom prst="ellipse">
                  <a:avLst/>
                </a:prstGeom>
                <a:solidFill>
                  <a:srgbClr val="D303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080" name="Group 407"/>
              <p:cNvGrpSpPr>
                <a:grpSpLocks/>
              </p:cNvGrpSpPr>
              <p:nvPr/>
            </p:nvGrpSpPr>
            <p:grpSpPr bwMode="auto">
              <a:xfrm>
                <a:off x="6067" y="10275"/>
                <a:ext cx="89" cy="381"/>
                <a:chOff x="3072" y="1794"/>
                <a:chExt cx="66" cy="338"/>
              </a:xfrm>
            </p:grpSpPr>
            <p:sp>
              <p:nvSpPr>
                <p:cNvPr id="3086" name="Straight Connector 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052" y="2028"/>
                  <a:ext cx="10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8" name="Rounded Rectangle 12"/>
                <p:cNvSpPr>
                  <a:spLocks noChangeArrowheads="1"/>
                </p:cNvSpPr>
                <p:nvPr/>
              </p:nvSpPr>
              <p:spPr bwMode="auto">
                <a:xfrm>
                  <a:off x="3072" y="1794"/>
                  <a:ext cx="66" cy="18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89" name="Oval 13"/>
                <p:cNvSpPr>
                  <a:spLocks noChangeArrowheads="1"/>
                </p:cNvSpPr>
                <p:nvPr/>
              </p:nvSpPr>
              <p:spPr bwMode="auto">
                <a:xfrm>
                  <a:off x="3094" y="1813"/>
                  <a:ext cx="21" cy="14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90" name="Straight Connector 14"/>
                <p:cNvSpPr>
                  <a:spLocks noChangeShapeType="1"/>
                </p:cNvSpPr>
                <p:nvPr/>
              </p:nvSpPr>
              <p:spPr bwMode="auto">
                <a:xfrm rot="5400000">
                  <a:off x="3055" y="1883"/>
                  <a:ext cx="79" cy="1"/>
                </a:xfrm>
                <a:prstGeom prst="line">
                  <a:avLst/>
                </a:prstGeom>
                <a:noFill/>
                <a:ln w="12700">
                  <a:solidFill>
                    <a:srgbClr val="01D5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1" name="Oval 412"/>
                <p:cNvSpPr>
                  <a:spLocks noChangeArrowheads="1"/>
                </p:cNvSpPr>
                <p:nvPr/>
              </p:nvSpPr>
              <p:spPr bwMode="auto">
                <a:xfrm>
                  <a:off x="3078" y="2072"/>
                  <a:ext cx="56" cy="60"/>
                </a:xfrm>
                <a:prstGeom prst="ellipse">
                  <a:avLst/>
                </a:prstGeom>
                <a:solidFill>
                  <a:srgbClr val="01D5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081" name="Straight Connector 9"/>
              <p:cNvSpPr>
                <a:spLocks noChangeShapeType="1"/>
              </p:cNvSpPr>
              <p:nvPr/>
            </p:nvSpPr>
            <p:spPr bwMode="auto">
              <a:xfrm rot="16200000" flipH="1">
                <a:off x="6184" y="9847"/>
                <a:ext cx="12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" name="Rounded Rectangle 12"/>
              <p:cNvSpPr>
                <a:spLocks noChangeArrowheads="1"/>
              </p:cNvSpPr>
              <p:nvPr/>
            </p:nvSpPr>
            <p:spPr bwMode="auto">
              <a:xfrm>
                <a:off x="6199" y="9561"/>
                <a:ext cx="98" cy="22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3" name="Oval 13"/>
              <p:cNvSpPr>
                <a:spLocks noChangeArrowheads="1"/>
              </p:cNvSpPr>
              <p:nvPr/>
            </p:nvSpPr>
            <p:spPr bwMode="auto">
              <a:xfrm>
                <a:off x="6232" y="9584"/>
                <a:ext cx="31" cy="17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4" name="Straight Connector 14"/>
              <p:cNvSpPr>
                <a:spLocks noChangeShapeType="1"/>
              </p:cNvSpPr>
              <p:nvPr/>
            </p:nvSpPr>
            <p:spPr bwMode="auto">
              <a:xfrm rot="5400000">
                <a:off x="6184" y="9670"/>
                <a:ext cx="97" cy="1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" name="Oval 418"/>
              <p:cNvSpPr>
                <a:spLocks noChangeArrowheads="1"/>
              </p:cNvSpPr>
              <p:nvPr/>
            </p:nvSpPr>
            <p:spPr bwMode="auto">
              <a:xfrm>
                <a:off x="6208" y="9902"/>
                <a:ext cx="83" cy="73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57566" name="Line 42"/>
            <p:cNvSpPr>
              <a:spLocks noChangeShapeType="1"/>
            </p:cNvSpPr>
            <p:nvPr/>
          </p:nvSpPr>
          <p:spPr bwMode="auto">
            <a:xfrm>
              <a:off x="7730" y="8127"/>
              <a:ext cx="2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67" name="Line 41"/>
            <p:cNvSpPr>
              <a:spLocks noChangeShapeType="1"/>
            </p:cNvSpPr>
            <p:nvPr/>
          </p:nvSpPr>
          <p:spPr bwMode="auto">
            <a:xfrm>
              <a:off x="7956" y="8127"/>
              <a:ext cx="16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68" name="Line 40"/>
            <p:cNvSpPr>
              <a:spLocks noChangeShapeType="1"/>
            </p:cNvSpPr>
            <p:nvPr/>
          </p:nvSpPr>
          <p:spPr bwMode="auto">
            <a:xfrm>
              <a:off x="8125" y="8127"/>
              <a:ext cx="1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69" name="Line 39"/>
            <p:cNvSpPr>
              <a:spLocks noChangeShapeType="1"/>
            </p:cNvSpPr>
            <p:nvPr/>
          </p:nvSpPr>
          <p:spPr bwMode="auto">
            <a:xfrm>
              <a:off x="7843" y="8230"/>
              <a:ext cx="2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70" name="Line 38"/>
            <p:cNvSpPr>
              <a:spLocks noChangeShapeType="1"/>
            </p:cNvSpPr>
            <p:nvPr/>
          </p:nvSpPr>
          <p:spPr bwMode="auto">
            <a:xfrm>
              <a:off x="8069" y="8230"/>
              <a:ext cx="169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71" name="Line 37"/>
            <p:cNvSpPr>
              <a:spLocks noChangeShapeType="1"/>
            </p:cNvSpPr>
            <p:nvPr/>
          </p:nvSpPr>
          <p:spPr bwMode="auto">
            <a:xfrm>
              <a:off x="8238" y="8230"/>
              <a:ext cx="1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7572" name="Group 33"/>
            <p:cNvGrpSpPr>
              <a:grpSpLocks/>
            </p:cNvGrpSpPr>
            <p:nvPr/>
          </p:nvGrpSpPr>
          <p:grpSpPr bwMode="auto">
            <a:xfrm>
              <a:off x="8069" y="8400"/>
              <a:ext cx="564" cy="1"/>
              <a:chOff x="4464" y="2352"/>
              <a:chExt cx="480" cy="0"/>
            </a:xfrm>
          </p:grpSpPr>
          <p:sp>
            <p:nvSpPr>
              <p:cNvPr id="357595" name="Line 36"/>
              <p:cNvSpPr>
                <a:spLocks noChangeShapeType="1"/>
              </p:cNvSpPr>
              <p:nvPr/>
            </p:nvSpPr>
            <p:spPr bwMode="auto">
              <a:xfrm>
                <a:off x="44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96" name="Line 35"/>
              <p:cNvSpPr>
                <a:spLocks noChangeShapeType="1"/>
              </p:cNvSpPr>
              <p:nvPr/>
            </p:nvSpPr>
            <p:spPr bwMode="auto">
              <a:xfrm>
                <a:off x="4656" y="235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66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97" name="Line 34"/>
              <p:cNvSpPr>
                <a:spLocks noChangeShapeType="1"/>
              </p:cNvSpPr>
              <p:nvPr/>
            </p:nvSpPr>
            <p:spPr bwMode="auto">
              <a:xfrm>
                <a:off x="4800" y="235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73" name="Group 29"/>
            <p:cNvGrpSpPr>
              <a:grpSpLocks/>
            </p:cNvGrpSpPr>
            <p:nvPr/>
          </p:nvGrpSpPr>
          <p:grpSpPr bwMode="auto">
            <a:xfrm>
              <a:off x="7787" y="8512"/>
              <a:ext cx="564" cy="1"/>
              <a:chOff x="4560" y="2448"/>
              <a:chExt cx="480" cy="0"/>
            </a:xfrm>
          </p:grpSpPr>
          <p:sp>
            <p:nvSpPr>
              <p:cNvPr id="357592" name="Line 32"/>
              <p:cNvSpPr>
                <a:spLocks noChangeShapeType="1"/>
              </p:cNvSpPr>
              <p:nvPr/>
            </p:nvSpPr>
            <p:spPr bwMode="auto">
              <a:xfrm>
                <a:off x="4560" y="244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93" name="Line 31"/>
              <p:cNvSpPr>
                <a:spLocks noChangeShapeType="1"/>
              </p:cNvSpPr>
              <p:nvPr/>
            </p:nvSpPr>
            <p:spPr bwMode="auto">
              <a:xfrm>
                <a:off x="4752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94" name="Line 30"/>
              <p:cNvSpPr>
                <a:spLocks noChangeShapeType="1"/>
              </p:cNvSpPr>
              <p:nvPr/>
            </p:nvSpPr>
            <p:spPr bwMode="auto">
              <a:xfrm>
                <a:off x="489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7574" name="Group 25"/>
            <p:cNvGrpSpPr>
              <a:grpSpLocks/>
            </p:cNvGrpSpPr>
            <p:nvPr/>
          </p:nvGrpSpPr>
          <p:grpSpPr bwMode="auto">
            <a:xfrm>
              <a:off x="7561" y="8311"/>
              <a:ext cx="564" cy="1"/>
              <a:chOff x="7561" y="8281"/>
              <a:chExt cx="564" cy="0"/>
            </a:xfrm>
          </p:grpSpPr>
          <p:sp>
            <p:nvSpPr>
              <p:cNvPr id="357589" name="Line 28"/>
              <p:cNvSpPr>
                <a:spLocks noChangeShapeType="1"/>
              </p:cNvSpPr>
              <p:nvPr/>
            </p:nvSpPr>
            <p:spPr bwMode="auto">
              <a:xfrm>
                <a:off x="7561" y="8281"/>
                <a:ext cx="22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90" name="Line 27"/>
              <p:cNvSpPr>
                <a:spLocks noChangeShapeType="1"/>
              </p:cNvSpPr>
              <p:nvPr/>
            </p:nvSpPr>
            <p:spPr bwMode="auto">
              <a:xfrm>
                <a:off x="7787" y="8281"/>
                <a:ext cx="169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91" name="Line 26"/>
              <p:cNvSpPr>
                <a:spLocks noChangeShapeType="1"/>
              </p:cNvSpPr>
              <p:nvPr/>
            </p:nvSpPr>
            <p:spPr bwMode="auto">
              <a:xfrm>
                <a:off x="7956" y="8281"/>
                <a:ext cx="169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7575" name="Line 24"/>
            <p:cNvSpPr>
              <a:spLocks noChangeShapeType="1"/>
            </p:cNvSpPr>
            <p:nvPr/>
          </p:nvSpPr>
          <p:spPr bwMode="auto">
            <a:xfrm>
              <a:off x="8407" y="8487"/>
              <a:ext cx="22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76" name="Line 23"/>
            <p:cNvSpPr>
              <a:spLocks noChangeShapeType="1"/>
            </p:cNvSpPr>
            <p:nvPr/>
          </p:nvSpPr>
          <p:spPr bwMode="auto">
            <a:xfrm>
              <a:off x="8633" y="8502"/>
              <a:ext cx="169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77" name="Line 22"/>
            <p:cNvSpPr>
              <a:spLocks noChangeShapeType="1"/>
            </p:cNvSpPr>
            <p:nvPr/>
          </p:nvSpPr>
          <p:spPr bwMode="auto">
            <a:xfrm>
              <a:off x="8802" y="8487"/>
              <a:ext cx="1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57578" name="Group 18"/>
            <p:cNvGrpSpPr>
              <a:grpSpLocks/>
            </p:cNvGrpSpPr>
            <p:nvPr/>
          </p:nvGrpSpPr>
          <p:grpSpPr bwMode="auto">
            <a:xfrm>
              <a:off x="8351" y="8312"/>
              <a:ext cx="564" cy="1"/>
              <a:chOff x="4848" y="2736"/>
              <a:chExt cx="480" cy="0"/>
            </a:xfrm>
          </p:grpSpPr>
          <p:sp>
            <p:nvSpPr>
              <p:cNvPr id="357586" name="Line 21"/>
              <p:cNvSpPr>
                <a:spLocks noChangeShapeType="1"/>
              </p:cNvSpPr>
              <p:nvPr/>
            </p:nvSpPr>
            <p:spPr bwMode="auto">
              <a:xfrm>
                <a:off x="4848" y="2736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87" name="Line 20"/>
              <p:cNvSpPr>
                <a:spLocks noChangeShapeType="1"/>
              </p:cNvSpPr>
              <p:nvPr/>
            </p:nvSpPr>
            <p:spPr bwMode="auto">
              <a:xfrm>
                <a:off x="5040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66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88" name="Line 19"/>
              <p:cNvSpPr>
                <a:spLocks noChangeShapeType="1"/>
              </p:cNvSpPr>
              <p:nvPr/>
            </p:nvSpPr>
            <p:spPr bwMode="auto">
              <a:xfrm>
                <a:off x="5184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7579" name="Line 17"/>
            <p:cNvSpPr>
              <a:spLocks noChangeShapeType="1"/>
            </p:cNvSpPr>
            <p:nvPr/>
          </p:nvSpPr>
          <p:spPr bwMode="auto">
            <a:xfrm>
              <a:off x="6405" y="8433"/>
              <a:ext cx="91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80" name="Line 16"/>
            <p:cNvSpPr>
              <a:spLocks noChangeShapeType="1"/>
            </p:cNvSpPr>
            <p:nvPr/>
          </p:nvSpPr>
          <p:spPr bwMode="auto">
            <a:xfrm>
              <a:off x="9075" y="8385"/>
              <a:ext cx="585" cy="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8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6" y="7938"/>
              <a:ext cx="1154" cy="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</p:pic>
        <p:sp>
          <p:nvSpPr>
            <p:cNvPr id="357581" name="Text Box 421"/>
            <p:cNvSpPr txBox="1">
              <a:spLocks noChangeArrowheads="1"/>
            </p:cNvSpPr>
            <p:nvPr/>
          </p:nvSpPr>
          <p:spPr bwMode="auto">
            <a:xfrm>
              <a:off x="9603" y="7623"/>
              <a:ext cx="1670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NextGen Sequencing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582" name="Freeform 13"/>
            <p:cNvSpPr>
              <a:spLocks/>
            </p:cNvSpPr>
            <p:nvPr/>
          </p:nvSpPr>
          <p:spPr bwMode="auto">
            <a:xfrm>
              <a:off x="2850" y="9303"/>
              <a:ext cx="2670" cy="790"/>
            </a:xfrm>
            <a:custGeom>
              <a:avLst/>
              <a:gdLst>
                <a:gd name="T0" fmla="*/ 2670 w 2670"/>
                <a:gd name="T1" fmla="*/ 690 h 790"/>
                <a:gd name="T2" fmla="*/ 825 w 2670"/>
                <a:gd name="T3" fmla="*/ 675 h 790"/>
                <a:gd name="T4" fmla="*/ 0 w 2670"/>
                <a:gd name="T5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70" h="790">
                  <a:moveTo>
                    <a:pt x="2670" y="690"/>
                  </a:moveTo>
                  <a:cubicBezTo>
                    <a:pt x="1970" y="740"/>
                    <a:pt x="1270" y="790"/>
                    <a:pt x="825" y="675"/>
                  </a:cubicBezTo>
                  <a:cubicBezTo>
                    <a:pt x="380" y="560"/>
                    <a:pt x="190" y="280"/>
                    <a:pt x="0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83" name="computr3"/>
            <p:cNvSpPr>
              <a:spLocks noEditPoints="1" noChangeArrowheads="1"/>
            </p:cNvSpPr>
            <p:nvPr/>
          </p:nvSpPr>
          <p:spPr bwMode="auto">
            <a:xfrm>
              <a:off x="9916" y="9620"/>
              <a:ext cx="945" cy="765"/>
            </a:xfrm>
            <a:custGeom>
              <a:avLst/>
              <a:gdLst>
                <a:gd name="T0" fmla="*/ 0 w 21600"/>
                <a:gd name="T1" fmla="*/ 414338 h 21600"/>
                <a:gd name="T2" fmla="*/ 547688 w 21600"/>
                <a:gd name="T3" fmla="*/ 0 h 21600"/>
                <a:gd name="T4" fmla="*/ 547688 w 21600"/>
                <a:gd name="T5" fmla="*/ 828675 h 21600"/>
                <a:gd name="T6" fmla="*/ 919659 w 21600"/>
                <a:gd name="T7" fmla="*/ 41433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811 w 21600"/>
                <a:gd name="T13" fmla="*/ 2584 h 21600"/>
                <a:gd name="T14" fmla="*/ 16359 w 21600"/>
                <a:gd name="T15" fmla="*/ 117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250" y="17743"/>
                  </a:moveTo>
                  <a:lnTo>
                    <a:pt x="17557" y="16971"/>
                  </a:lnTo>
                  <a:lnTo>
                    <a:pt x="5429" y="16971"/>
                  </a:lnTo>
                  <a:lnTo>
                    <a:pt x="4736" y="17743"/>
                  </a:lnTo>
                  <a:lnTo>
                    <a:pt x="18250" y="17743"/>
                  </a:lnTo>
                  <a:close/>
                </a:path>
                <a:path w="21600" h="21600" extrusionOk="0">
                  <a:moveTo>
                    <a:pt x="18250" y="17743"/>
                  </a:moveTo>
                  <a:moveTo>
                    <a:pt x="19405" y="19131"/>
                  </a:moveTo>
                  <a:lnTo>
                    <a:pt x="18712" y="18360"/>
                  </a:lnTo>
                  <a:lnTo>
                    <a:pt x="4274" y="18360"/>
                  </a:lnTo>
                  <a:lnTo>
                    <a:pt x="3581" y="19131"/>
                  </a:lnTo>
                  <a:lnTo>
                    <a:pt x="19405" y="19131"/>
                  </a:lnTo>
                  <a:close/>
                </a:path>
                <a:path w="21600" h="21600" extrusionOk="0">
                  <a:moveTo>
                    <a:pt x="19405" y="19131"/>
                  </a:moveTo>
                  <a:moveTo>
                    <a:pt x="20560" y="20520"/>
                  </a:moveTo>
                  <a:lnTo>
                    <a:pt x="19867" y="19749"/>
                  </a:lnTo>
                  <a:lnTo>
                    <a:pt x="3119" y="19749"/>
                  </a:lnTo>
                  <a:lnTo>
                    <a:pt x="2426" y="20520"/>
                  </a:lnTo>
                  <a:lnTo>
                    <a:pt x="20560" y="20520"/>
                  </a:lnTo>
                  <a:close/>
                </a:path>
                <a:path w="21600" h="21600" extrusionOk="0">
                  <a:moveTo>
                    <a:pt x="20560" y="20520"/>
                  </a:moveTo>
                  <a:moveTo>
                    <a:pt x="4620" y="16971"/>
                  </a:moveTo>
                  <a:lnTo>
                    <a:pt x="5313" y="16200"/>
                  </a:lnTo>
                  <a:lnTo>
                    <a:pt x="7624" y="16200"/>
                  </a:lnTo>
                  <a:lnTo>
                    <a:pt x="7624" y="14194"/>
                  </a:lnTo>
                  <a:lnTo>
                    <a:pt x="5891" y="14194"/>
                  </a:lnTo>
                  <a:lnTo>
                    <a:pt x="5891" y="0"/>
                  </a:lnTo>
                  <a:lnTo>
                    <a:pt x="12013" y="0"/>
                  </a:lnTo>
                  <a:lnTo>
                    <a:pt x="18135" y="0"/>
                  </a:lnTo>
                  <a:lnTo>
                    <a:pt x="18135" y="10800"/>
                  </a:lnTo>
                  <a:lnTo>
                    <a:pt x="18135" y="14194"/>
                  </a:lnTo>
                  <a:lnTo>
                    <a:pt x="16402" y="14194"/>
                  </a:lnTo>
                  <a:lnTo>
                    <a:pt x="16402" y="16200"/>
                  </a:lnTo>
                  <a:lnTo>
                    <a:pt x="17788" y="16200"/>
                  </a:lnTo>
                  <a:lnTo>
                    <a:pt x="19059" y="17743"/>
                  </a:lnTo>
                  <a:lnTo>
                    <a:pt x="21022" y="19903"/>
                  </a:lnTo>
                  <a:lnTo>
                    <a:pt x="21253" y="20057"/>
                  </a:lnTo>
                  <a:lnTo>
                    <a:pt x="21369" y="20366"/>
                  </a:lnTo>
                  <a:lnTo>
                    <a:pt x="21600" y="20674"/>
                  </a:lnTo>
                  <a:lnTo>
                    <a:pt x="21600" y="20829"/>
                  </a:lnTo>
                  <a:lnTo>
                    <a:pt x="21600" y="20983"/>
                  </a:lnTo>
                  <a:lnTo>
                    <a:pt x="21600" y="21137"/>
                  </a:lnTo>
                  <a:lnTo>
                    <a:pt x="21600" y="21291"/>
                  </a:lnTo>
                  <a:lnTo>
                    <a:pt x="21484" y="21446"/>
                  </a:lnTo>
                  <a:lnTo>
                    <a:pt x="21369" y="21446"/>
                  </a:lnTo>
                  <a:lnTo>
                    <a:pt x="21138" y="21600"/>
                  </a:lnTo>
                  <a:lnTo>
                    <a:pt x="21022" y="21600"/>
                  </a:lnTo>
                  <a:lnTo>
                    <a:pt x="10973" y="21600"/>
                  </a:lnTo>
                  <a:lnTo>
                    <a:pt x="2079" y="21600"/>
                  </a:lnTo>
                  <a:lnTo>
                    <a:pt x="1848" y="21600"/>
                  </a:lnTo>
                  <a:lnTo>
                    <a:pt x="1733" y="21446"/>
                  </a:lnTo>
                  <a:lnTo>
                    <a:pt x="1617" y="21446"/>
                  </a:lnTo>
                  <a:lnTo>
                    <a:pt x="1502" y="21291"/>
                  </a:lnTo>
                  <a:lnTo>
                    <a:pt x="1386" y="21291"/>
                  </a:lnTo>
                  <a:lnTo>
                    <a:pt x="1386" y="21137"/>
                  </a:lnTo>
                  <a:lnTo>
                    <a:pt x="1386" y="20983"/>
                  </a:lnTo>
                  <a:lnTo>
                    <a:pt x="1386" y="20829"/>
                  </a:lnTo>
                  <a:lnTo>
                    <a:pt x="1502" y="20674"/>
                  </a:lnTo>
                  <a:lnTo>
                    <a:pt x="1617" y="20366"/>
                  </a:lnTo>
                  <a:lnTo>
                    <a:pt x="1733" y="20057"/>
                  </a:lnTo>
                  <a:lnTo>
                    <a:pt x="1964" y="19903"/>
                  </a:lnTo>
                  <a:lnTo>
                    <a:pt x="0" y="19903"/>
                  </a:lnTo>
                  <a:lnTo>
                    <a:pt x="0" y="10800"/>
                  </a:lnTo>
                  <a:lnTo>
                    <a:pt x="0" y="2777"/>
                  </a:lnTo>
                  <a:lnTo>
                    <a:pt x="4620" y="2777"/>
                  </a:lnTo>
                  <a:lnTo>
                    <a:pt x="4620" y="16971"/>
                  </a:lnTo>
                  <a:moveTo>
                    <a:pt x="4620" y="16971"/>
                  </a:moveTo>
                  <a:moveTo>
                    <a:pt x="4620" y="16971"/>
                  </a:moveTo>
                  <a:lnTo>
                    <a:pt x="4158" y="17434"/>
                  </a:lnTo>
                  <a:lnTo>
                    <a:pt x="2541" y="19286"/>
                  </a:lnTo>
                  <a:lnTo>
                    <a:pt x="1964" y="19903"/>
                  </a:lnTo>
                  <a:lnTo>
                    <a:pt x="4620" y="16971"/>
                  </a:lnTo>
                  <a:close/>
                </a:path>
                <a:path w="21600" h="21600" extrusionOk="0">
                  <a:moveTo>
                    <a:pt x="7624" y="2314"/>
                  </a:moveTo>
                  <a:moveTo>
                    <a:pt x="16402" y="2314"/>
                  </a:moveTo>
                  <a:lnTo>
                    <a:pt x="16402" y="11880"/>
                  </a:lnTo>
                  <a:lnTo>
                    <a:pt x="7624" y="11880"/>
                  </a:lnTo>
                  <a:lnTo>
                    <a:pt x="7624" y="2314"/>
                  </a:lnTo>
                  <a:lnTo>
                    <a:pt x="16402" y="2314"/>
                  </a:lnTo>
                  <a:close/>
                </a:path>
                <a:path w="21600" h="21600" extrusionOk="0">
                  <a:moveTo>
                    <a:pt x="578" y="4011"/>
                  </a:moveTo>
                  <a:moveTo>
                    <a:pt x="4043" y="4011"/>
                  </a:moveTo>
                  <a:lnTo>
                    <a:pt x="4043" y="4320"/>
                  </a:lnTo>
                  <a:lnTo>
                    <a:pt x="578" y="4320"/>
                  </a:lnTo>
                  <a:lnTo>
                    <a:pt x="578" y="4011"/>
                  </a:lnTo>
                  <a:lnTo>
                    <a:pt x="4043" y="4011"/>
                  </a:lnTo>
                  <a:close/>
                  <a:moveTo>
                    <a:pt x="7624" y="14194"/>
                  </a:moveTo>
                  <a:lnTo>
                    <a:pt x="16402" y="14194"/>
                  </a:lnTo>
                  <a:lnTo>
                    <a:pt x="16402" y="16200"/>
                  </a:lnTo>
                  <a:lnTo>
                    <a:pt x="7624" y="16200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84" name="Line 11"/>
            <p:cNvSpPr>
              <a:spLocks noChangeShapeType="1"/>
            </p:cNvSpPr>
            <p:nvPr/>
          </p:nvSpPr>
          <p:spPr bwMode="auto">
            <a:xfrm flipH="1">
              <a:off x="10440" y="8928"/>
              <a:ext cx="1" cy="5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85" name="Text Box 10"/>
            <p:cNvSpPr txBox="1">
              <a:spLocks noChangeArrowheads="1"/>
            </p:cNvSpPr>
            <p:nvPr/>
          </p:nvSpPr>
          <p:spPr bwMode="auto">
            <a:xfrm>
              <a:off x="7546" y="9775"/>
              <a:ext cx="244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Generating peptide mimotope </a:t>
              </a:r>
              <a:endPara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profile  of serum antibodies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7906" name="Rectangle 570"/>
          <p:cNvSpPr>
            <a:spLocks noChangeArrowheads="1"/>
          </p:cNvSpPr>
          <p:nvPr/>
        </p:nvSpPr>
        <p:spPr bwMode="auto">
          <a:xfrm>
            <a:off x="0" y="339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15" name="Rectangle 13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Preliminary Results</a:t>
            </a:r>
            <a:endParaRPr lang="en-US" sz="4000" dirty="0"/>
          </a:p>
        </p:txBody>
      </p:sp>
      <p:pic>
        <p:nvPicPr>
          <p:cNvPr id="4098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63350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04381"/>
              </p:ext>
            </p:extLst>
          </p:nvPr>
        </p:nvGraphicFramePr>
        <p:xfrm>
          <a:off x="4343400" y="1600200"/>
          <a:ext cx="4419598" cy="20665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19907"/>
                <a:gridCol w="594946"/>
                <a:gridCol w="594946"/>
                <a:gridCol w="594946"/>
                <a:gridCol w="1019907"/>
                <a:gridCol w="594946"/>
              </a:tblGrid>
              <a:tr h="54462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Overlap for 5-mer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Overlap for 6-mer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Overlap for 7-mer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4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Two different sera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same serum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Two different sera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same serum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Two different sera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same serum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544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8.3%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27.6%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2.9%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20.7%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18.8%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8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15" name="Rectangle 13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Preliminary Results</a:t>
            </a:r>
            <a:endParaRPr lang="en-US" sz="4000" dirty="0"/>
          </a:p>
        </p:txBody>
      </p:sp>
      <p:graphicFrame>
        <p:nvGraphicFramePr>
          <p:cNvPr id="357504" name="Table 3575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921602"/>
              </p:ext>
            </p:extLst>
          </p:nvPr>
        </p:nvGraphicFramePr>
        <p:xfrm>
          <a:off x="228600" y="1143000"/>
          <a:ext cx="8686800" cy="5333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8382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79610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binomial p=0.03125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Control</a:t>
                      </a:r>
                      <a:endParaRPr lang="en-US" sz="3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Cancer</a:t>
                      </a:r>
                      <a:endParaRPr lang="en-US" sz="36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peptide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6338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7-mer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NAVQTMT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indent="34099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390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GPLYSSL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39040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6-mer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PIYRSE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625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390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GVEDRL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595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390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NPLERN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390407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5-mer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GELMT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390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PVEWY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2266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390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GPVEW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2282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390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IVHLQ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390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NAIEL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47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9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15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dirty="0" smtClean="0"/>
              <a:t>Ongoing Work: Understanding Cancer Evolution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43900" cy="56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35233" y="891365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40316" y="6629400"/>
            <a:ext cx="9184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http://genome.cshlp.org/content/early/2013/04/08/gr.151670.112</a:t>
            </a:r>
          </a:p>
        </p:txBody>
      </p:sp>
    </p:spTree>
    <p:extLst>
      <p:ext uri="{BB962C8B-B14F-4D97-AF65-F5344CB8AC3E}">
        <p14:creationId xmlns:p14="http://schemas.microsoft.com/office/powerpoint/2010/main" val="28052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43732" y="3962400"/>
            <a:ext cx="2385268" cy="1300609"/>
            <a:chOff x="8498831" y="1937698"/>
            <a:chExt cx="3391832" cy="1849069"/>
          </a:xfrm>
        </p:grpSpPr>
        <p:sp>
          <p:nvSpPr>
            <p:cNvPr id="5" name="Rectangle 3"/>
            <p:cNvSpPr>
              <a:spLocks/>
            </p:cNvSpPr>
            <p:nvPr/>
          </p:nvSpPr>
          <p:spPr bwMode="auto">
            <a:xfrm>
              <a:off x="8498831" y="2999151"/>
              <a:ext cx="3391832" cy="7876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b="1" dirty="0" smtClean="0">
                  <a:latin typeface="Gill Sans" charset="0"/>
                </a:rPr>
                <a:t>Ekaterina </a:t>
              </a:r>
              <a:r>
                <a:rPr lang="en-US" b="1" dirty="0" err="1">
                  <a:latin typeface="Gill Sans" charset="0"/>
                </a:rPr>
                <a:t>Nenastyeva</a:t>
              </a:r>
              <a:endParaRPr lang="en-US" b="1" dirty="0">
                <a:latin typeface="Gill Sans" charset="0"/>
              </a:endParaRPr>
            </a:p>
            <a:p>
              <a:pPr algn="ctr"/>
              <a:r>
                <a:rPr lang="en-US" b="1" dirty="0" smtClean="0">
                  <a:latin typeface="Gill Sans" charset="0"/>
                </a:rPr>
                <a:t>Alexander </a:t>
              </a:r>
              <a:r>
                <a:rPr lang="en-US" b="1" dirty="0" err="1">
                  <a:latin typeface="Gill Sans" charset="0"/>
                </a:rPr>
                <a:t>Zelikovsky</a:t>
              </a:r>
              <a:endParaRPr lang="en-US" b="1" dirty="0">
                <a:latin typeface="Gill Sans" charset="0"/>
                <a:sym typeface="Gill Sans" charset="0"/>
              </a:endParaRPr>
            </a:p>
          </p:txBody>
        </p:sp>
        <p:pic>
          <p:nvPicPr>
            <p:cNvPr id="6" name="Picture 55" descr="gsu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64600" y="1937698"/>
              <a:ext cx="2730807" cy="914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3"/>
          <p:cNvSpPr>
            <a:spLocks/>
          </p:cNvSpPr>
          <p:nvPr/>
        </p:nvSpPr>
        <p:spPr bwMode="auto">
          <a:xfrm>
            <a:off x="1350018" y="2294693"/>
            <a:ext cx="20774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b="1" dirty="0" err="1"/>
              <a:t>Pramod</a:t>
            </a:r>
            <a:r>
              <a:rPr lang="en-US" b="1" dirty="0"/>
              <a:t> </a:t>
            </a:r>
            <a:r>
              <a:rPr lang="en-US" b="1" dirty="0" err="1" smtClean="0"/>
              <a:t>Srivastava</a:t>
            </a:r>
            <a:endParaRPr lang="en-US" b="1" dirty="0" smtClean="0"/>
          </a:p>
          <a:p>
            <a:pPr algn="ctr"/>
            <a:r>
              <a:rPr lang="en-US" b="1" dirty="0" err="1" smtClean="0"/>
              <a:t>Duan</a:t>
            </a:r>
            <a:r>
              <a:rPr lang="en-US" b="1" dirty="0" smtClean="0"/>
              <a:t> </a:t>
            </a:r>
            <a:r>
              <a:rPr lang="en-US" b="1" dirty="0" err="1" smtClean="0"/>
              <a:t>Fei</a:t>
            </a:r>
            <a:endParaRPr lang="en-US" b="1" dirty="0" smtClean="0"/>
          </a:p>
          <a:p>
            <a:pPr algn="ctr"/>
            <a:r>
              <a:rPr lang="en-US" b="1" dirty="0" err="1"/>
              <a:t>Sahar</a:t>
            </a:r>
            <a:r>
              <a:rPr lang="en-US" b="1" dirty="0"/>
              <a:t> Al </a:t>
            </a:r>
            <a:r>
              <a:rPr lang="en-US" b="1" dirty="0" err="1" smtClean="0"/>
              <a:t>Seesi</a:t>
            </a:r>
            <a:endParaRPr lang="en-US" b="1" dirty="0"/>
          </a:p>
        </p:txBody>
      </p:sp>
      <p:pic>
        <p:nvPicPr>
          <p:cNvPr id="12" name="Picture 2" descr="http://library.uchc.edu/eduoff/sites_files/uchc_logo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78" y="1612605"/>
            <a:ext cx="13239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/>
          </p:cNvSpPr>
          <p:nvPr/>
        </p:nvSpPr>
        <p:spPr bwMode="auto">
          <a:xfrm>
            <a:off x="5723646" y="2559287"/>
            <a:ext cx="160300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b="1" dirty="0" smtClean="0"/>
              <a:t>Jorge </a:t>
            </a:r>
            <a:r>
              <a:rPr lang="en-US" b="1" dirty="0" err="1" smtClean="0"/>
              <a:t>Duitama</a:t>
            </a:r>
            <a:endParaRPr lang="en-US" b="1" dirty="0"/>
          </a:p>
        </p:txBody>
      </p:sp>
      <p:sp>
        <p:nvSpPr>
          <p:cNvPr id="15" name="Rectangle 3"/>
          <p:cNvSpPr>
            <a:spLocks/>
          </p:cNvSpPr>
          <p:nvPr/>
        </p:nvSpPr>
        <p:spPr bwMode="auto">
          <a:xfrm>
            <a:off x="5859009" y="4856201"/>
            <a:ext cx="117987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b="1" dirty="0" err="1" smtClean="0"/>
              <a:t>Yurij</a:t>
            </a:r>
            <a:r>
              <a:rPr lang="en-US" b="1" dirty="0" smtClean="0"/>
              <a:t> </a:t>
            </a:r>
            <a:r>
              <a:rPr lang="en-US" b="1" dirty="0" err="1"/>
              <a:t>Ionov</a:t>
            </a:r>
            <a:endParaRPr lang="en-US" b="1" dirty="0"/>
          </a:p>
        </p:txBody>
      </p:sp>
      <p:pic>
        <p:nvPicPr>
          <p:cNvPr id="9220" name="Picture 4" descr="http://www.newswise.com/images/institutions/logos/RPC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255498"/>
            <a:ext cx="1609035" cy="5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iatcapacity.cgiar.org/en/wp-content/uploads/2012/06/ciat-logo-45-300x1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0"/>
          <a:stretch/>
        </p:blipFill>
        <p:spPr bwMode="auto">
          <a:xfrm>
            <a:off x="5541700" y="1651134"/>
            <a:ext cx="1925899" cy="8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79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1641167" y="161226"/>
            <a:ext cx="5673028" cy="784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5100" dirty="0">
                <a:solidFill>
                  <a:srgbClr val="1A1A1A"/>
                </a:solidFill>
              </a:rPr>
              <a:t>Acknowledgements</a:t>
            </a:r>
          </a:p>
        </p:txBody>
      </p:sp>
      <p:pic>
        <p:nvPicPr>
          <p:cNvPr id="44041" name="Picture 9"/>
          <p:cNvPicPr>
            <a:picLocks noChangeAspect="1"/>
          </p:cNvPicPr>
          <p:nvPr/>
        </p:nvPicPr>
        <p:blipFill>
          <a:blip r:embed="rId2" cstate="print"/>
          <a:srcRect r="50131"/>
          <a:stretch>
            <a:fillRect/>
          </a:stretch>
        </p:blipFill>
        <p:spPr bwMode="auto">
          <a:xfrm>
            <a:off x="3200399" y="1600200"/>
            <a:ext cx="563378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42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1447800" cy="14565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2" descr="Life Technologi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429000"/>
            <a:ext cx="1447800" cy="1013460"/>
          </a:xfrm>
          <a:prstGeom prst="rect">
            <a:avLst/>
          </a:prstGeom>
          <a:noFill/>
        </p:spPr>
      </p:pic>
      <p:pic>
        <p:nvPicPr>
          <p:cNvPr id="45058" name="Picture 2" descr="http://www.ims.uconn.edu/%7Ejain/images/uconn-SO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1710" y="3429000"/>
            <a:ext cx="2034540" cy="914400"/>
          </a:xfrm>
          <a:prstGeom prst="rect">
            <a:avLst/>
          </a:prstGeom>
          <a:noFill/>
        </p:spPr>
      </p:pic>
      <p:sp>
        <p:nvSpPr>
          <p:cNvPr id="45060" name="AutoShape 4" descr="data:image/jpeg;base64,/9j/4AAQSkZJRgABAQAAAQABAAD/2wCEAAkGBhQSERUTExQVFBUVGBsaGBcYGRwYHhgeGCAaGRwcGBweGyYgHCAjGhgZIC8gJScqLCwsGB4xNTAqNSYrLCoBCQoKDgwOGg8PGiokHyQvLDQ1NjMsLC4tLzQsLSwsLyotNjQqLCktLSopLSwpMiwsNC4sLCksLCwsLCwsLCwsLP/AABEIAN8A4gMBIgACEQEDEQH/xAAcAAACAgMBAQAAAAAAAAAAAAAABwUGAwQIAgH/xABIEAACAQMBBQQFBgsIAgIDAAABAgMABBEhBQYSMUEHIlFhEzJxgZEUQlJikqEVFiNTVHKCsdHS0xczQ5OissHwY8Ik8XODw//EABoBAAMBAQEBAAAAAAAAAAAAAAADBAIFAQb/xAAyEQACAgEBBQQKAgMBAAAAAAABAgADEQQSITFBURNhkaEFFBUiUlOBsdHwccEyQuEj/9oADAMBAAIRAxEAPwB40UUUQhRRRRCFFFFEIUUVqWO1oZi4ikSQocNwsDwnzx/3Q+Fe4M8yOE26j59vwJOtu0gErjITXlgnnjA5HmakKVfbTs48UE66Ehkz4Mp40+8sfdTaaxY2ye+KvsNabQ7vCNSitPY20RPbxTDlLGr/AGgDj3ZxW5SY6YbtcxuMkd06g4I06HpS17JN5JpZpbeWRpFEYkXiJYg8XC3eJJx6unLn40z2GRjxpM9kT42lIvjbv/pkj/jVNYzS/wBJLYcXJ9Z87TNrum08o7I0axgEHGusg9urdaZW5O8PyyzSVv7wdyT9deZ8gwwwHgwpYX0Iut4FRgGU3J4hzBEKHOc/qa++pjcyVtnbUlspD+TlOFJ6sNY2/aQlT9bhHSqLlDVhRxUA+PHwk1DFbCx4MSPqOHjJHf3fyaxvY0jw8fApaM4HEWZlHf4SR06dKYYpLb5/ltuxx9PlFsmngvAzfDX4Vfe03ackNg3oyQZGVCw5hWyTjwzjh/apL17TIg5geceluyru3InykxLvVaK/o2uYQ3gXXTyOuAfI1Jo4IBBBB1BGufZSZ3G7M/ltv8pmnkjVmYIkYXkhKksWU8yDoBy664Eg1xNsGdFeQzWsgJIxjhAI4iq5IDAEHQ4bPTp52SNlUJyOvPE9F1i4ZwMHoeGesbFFYZbxFjMjMqoF4ixOABzznwxWSKUMAykMCMgg5BB6g9alleZ6oooohCiiiiEKKKKIQoooohCiiiiEKKKKIQoopeJvLcbPvmivnMlvMxaOXGi8uWOQGgZemhHPVtdZszjjFWWivG1wPlL9dQB0ZDyZSp9hGP8AmkHuva3QnkNqcTQJxcI5uASrgA+tg8PdPPPjin+jggEEEEZBHXPhSYk2p+DdszyFSy/lQVGBkS8Mq9cetw664GdKp0rNssq7zu/795Lq1XaRm3Dfv+m77Rgbnb+R3o4GxHOOadGxzKZ1PmOY8+deO07Z/pdnyEc4isg9xw3+lm+FKz5Rc7VvTJbQANkcTx9xI8cmaQ838+ZxoKvOxN9TIHsNogxSsDHxt3Q3GMAP0BORhho2R79GsK/aVnhxHT8iYFrMhrtHHcD1/Bkj2SbQ9Js8RnnBI8fuJ9Iv+lwPdV1rn/ZW2rywlmtoFk9MxTjRYvSMCAcEDBAyGHwFS0OwNt3bK7CSMAhgZ5eAAg6ERrkjHP1aXZSgYnbGPGNqucoBsHPhHVSY7O34NtMoGjJcL7MOjf8ArTd2VHKsMazsryhFEjLoGYDUgYGMnXGOtQlpuHBFfG9QurEEejHDwZf1jyzknB54pKWBUZTzx5GPess6sOWfMRdbhH0+3PSeAuJddfWIX498/fVo7W9hFo47uPIeEgMRzAzlWH6r4+15VZ9m7n28F091EpSSReBgD3MZU91eS+qOWOvjUreWiyxvG4yrqVYeIYYNbN//AK9pjd/WMRY0/wD49mTv/vOYkN2Lo3m27eVwAWkklI5gcMbYA9hxj2Uydn702m0Wms5FwwLD0bkflFUkcSEHORgHoRkc+dR+6/Zo1nfm59MHjCSKi8JDDjZccRyQ2FGMjGvSoW7sm2PtI3bIXt5eNQy819IQ5U5PrBlGMnUA9c4a2za7bHHdj6RK7VKLt8N+19Z6ns73YsjPFmezJyQdQoP08eo3TjGh0z4VObR2Xa7dtQyu0ci6cQwWjJByjg8weemM4GDzrYuu0+x9EzBy7YP5LgYEnwOV4ffnFUvsaLtfTlf7pYcP4cRcFBz5gCT7/GvbNo1l3GGHPhmeV7AsCIcqd+OOI1bnYsUlv8mdeKPhC48lxgjwIwD7qWlzd3Gwp1jWVZ7eTLCNjhgM4Jx8w+Y7rYOmmAzNs7XS1heaQ4VB7yeijzJ0pG29rNtraBQkgMeKZhyijHJV8yO6Pic96sac7KMz/wCPTqZvUjadVT/Lr0Hf+I6t3t54L1OKFtR6yHRk9o/5GlS1L7b/AGbNH+X2Y3oZkHdj4jwnAxoxzgkcwchuuMk1bdm7ZVnFvJJGbpEVpUTIGSNeHOdM9M5AIzzpDqp315/EorZhusx+ZKUUUUqOhRRRRCFFFFEIUUUUQhVc323u+QRKwiMjO2B0UY1PE3jjkOuD4VY61tpbOjniaKVQyOMEH948CDqD0rdZUMCwyJiwMVIU4MpmzO1+2fSZJIT4/wB4vxHe/wBNTV81ntSAxCVJM6jhYcaHowB1B9o8RS4n3agsLv0N7CJbeU9ycFkdemeJSDpkcS+wjwM5fdjiMA9rdMARkCQCQa6jDrwnGOveq2xKkYMMjoeI/Mgre51Ktg9Qdx/Ezbr7fk2fP+D709z/AAZTywdAM/QPT6J0OnKA7WrJF2hG8gzG6xNIMkZCvwuMggjuAa6Vh27udtRUCyK1yiaqUf0vDprgPiQDyAI0HlUvu/u1NtW1Ed/HNEIX4YpTlJHT56FW1AyAOMjPToTWnatffBzkEHH3niJa3/mQRgggnu5Rm2FhHDGscSLGi8lUAAe4Voba3Stbt43uIUkaM5XPXno30l1zwnIzUrFHwgAZ0AGup08TXqubOnPioByGK+0UUQhRRRRCFFFFEIViubZJEKSKrowwVYAgjwIOhrLRRCU667JdnuxPo3TPzUlkVfcOLA9g0qwbC3fgs4vRW8YjTOTzJY+LE6k+ZqRor0knjPAAOESHaTve15OsEGXRX4I1XX0sh7vEPEZOB7z86mVuFuguz7YIcNM/emf6TeA+qvIe89TWyu5lsL35aExNwkc+7ltC/D0bGRkeJ661g303wSxizo0z/wB2n/s31R9/LzFDMbSqIN37kyZVFIaxzvPP7Cae/wDvwLKP0cZBncaeEY+m3/A8vAa0Hs23Xmvblb13dIIpCwbJDTSDnrnPDk949dRrk40N1t2ptsXTSSM3oFfM8p5yHn6NPdjUeqMfVBe1paJEixxqERAAqqMAAcgBXtjitezT6nr3fxM1I1jdrZ9B07/5kRsvfCGa5ltu8ksZIAcY4wOZX2eHPGvLlO0re1K7gjnilhk4byMji4OgGoLnoR4dQSCMYq7bobzrfW4kGBIukifRby8jzB9o5g15bThBYo3H985qq7LmtjvH74iTlFFFTSqFFFFEIVjuJ1RWdyFVQSxPIAakn3VkqldrV4yWIVeUkqq3sAZ8fFRTKk7RwvWLts7NC/SU/eDtVuZpvRWgZAThFROOV/M6HHsHLxNerXfLa1oA9xFKY9M+miwNfrqO6f1j7qsfY7u9HHZi6IBmuCxLdVRWKqg8B3cnxJ8hV/ZQRgjINPOoUHAQY8/GTjTsRtFzteXh0lWtNoWu2bVkIwfnIcccTdGU9euD11B6iq9u5t59lz/IL1gISfyUxOFGeWp+YT9k56aiP36tfwVeRXlsOBW4i0Y0B4cca45BWUjToRkchhlXmyre7WJpY1lClZI+IcjjQ49h5HT4Vp2CLgb1beO4zNas7ZO5lOD3iSNFFFRS6FFFFEIUUUUQhXwnFRW8O88FlHxzNqfVQas3sH/J0FJnerfWe+bDHgiB7sSnTyLH5x8z7gKqo0r3b+Akmo1aU7uJ6R9RyBgCpBBGQQcgg9Qa9Uhdzd+ZdnsE1ltie9F1jzqWhycDU5KHQ+R1p37K2rHcwpNCweNxlWHw5HUEHII8qXbS1TbLRtN6XLtLNuiiikx0KKKKIQqub5bkRbQjCuTHIOUqgcQGdVOeYOvsOviDY6K9BI4TwgHcZpbO2dDaQLFGqxxRr7AANSWJ68ySfM0uN+O1cANFaNwryabqfKL+b4eNW7f/AHdlvLUrC5Dr3gmcLLj5re/kToD8RA7kdlKQFbi84Zp+apzji9g+ew8ToOmo4qfW1aLtHeenL6yexbHbZG5evM9w6Srbn9mc18RPd8cNue8E5STZ1yx5qp8eZ6Y0arFtjYsuyrpLqyieSCQrHJCneI4iFAA56nBB6HIJANMpmAGScAcyelU/b3ahawZWM/KHHRD3R7X5fDNaR7bGON+Zl0pqUZ3Y8f8AuZcEbIBxjPQ19qibh9pPy6eSB0VXALqUyQFHCOFs/O1Jz110GKvdTupU7JlKMHXaEKKKKzNQqG3u3f8Allq8OQG0ZCejLyz5HUHyJrZ28Z/k8nybHpsdzOOfvBBOM4B64pdbN7X5Y29Hdwd4c8AxOPbG/P7qoprdveTGR4ya+1F92zOD3bps7h73raL8hvAYGjY8LNoBxEsVY9NSSG5EEa8ssNtpRBPSGRAnPj4hw/HOKo+0p9mbXAzL6GcDCscI48FIbuuMnlk9cEZqv3PYzdcWI7i3ZfpMrqcfqjiB+NNsWsnL5U9MfaJra0DCYYdc/eRfaFvAdp3ccFuCwJ9FF9YuRxPjoNB7lzprh32dsI40jHJFCj2KAB+6qpuT2bRWDGVnM9wRj0hHCEHURrk8Oepzk+QyKuNItsDkBeA4SmmsoCWOSeMKKKKTHQoorXv9oRwRmSVwiLzY/wDdT5CvQM7hPCcbzNiqNvh2mR2/FFb4lm5FuaIfP6R8hoOp6VVN8e0yS44orfMUPItyeQf+qnw5+PhVGrq6fQ/7WeH5nH1PpD/Wrx/E2L/aEk8hklcu7c2P/dB5DStfPIakkgAAZJJ5AAaknwFbeytkzXUoht0Mj9eioPpSNyUfeegNN7dncm22XGbid1eYDvTPoEzoViHzQeX0mz7qpv1S1e4m8/v7iTafRtd777h9/wB6yu7m9lBfE1+MLzW2zz8DMR/sGnj1FWLeftHgsz6GFRLIuhVTwogHQkA6jlwgadccqqe+Hac8/FFbZji5F+Tv7PoD7z5cqoVIq0jWHbv8I+3WLUOzoH1/fvHTud2mRXZWGYCC4OgXPck//Gx6/UOvhnnV0rmW3snmcRRoZHbUIPAfOJOiqOrEgDxpj7udo6WaJb3Msl1hsNOo4ljGNACfykwU6ceMnOmQBmTUabYYivf/AFLNNq9tQbN39xp0Vhs7xJUWSNldHGVZTkEeINZqil8KKKKIQrV2ptBYIZJn9WNSxxzOOg8zyraqJ3s2YbizniX1mQ8I8SveA95AFaQAsAeEy5IUkcYmtp7fvtrXBiiVn6iJTwxxjoZG0B9rc+mOVWrYPYqujX0xkP5qLKIPIv6ze7hrZ7FvRiG5UACUyhm8SpUBfcGDjHiT41dtsbx29quZ5VTwXmx9ijU/CqrnsLGpdw6D93yShKwgtY5J5n93TNszZENsno4IkiTwRQM+Z8T5nWtylNvH2zHBFsgjH5yTBb9lBoPfn2VaezXbt1c27G5ideEj0cjrw+lU65weZB64AIK+dJspasZbGenOOrvWw4XOOvKXCiiikx8o2+XaC1jeRRcAeMopcAd/LsyqFPEAOQ5551bto7JhuF4ZoklXwdQ2PZnkfMUld/dqr+FjI2CsMsWFLcPF6HhJXPTLA+zwq52XbJA395DKnmpVx+9f3Va+mchSg5CQV6pAWDnmfCe9sdj1u+TbyPAfon8qnwY8Q9zY8qhtn7u7XsJoxFiaIuoIEhMYDHhJZGKsuAc93PLryq5WfaPYSf44Q+Dqy/eRj76sFpeJKoeN1dTyZSGBx5iltZci7LZx3xq10O20mM9xmaiiippVCiil5vj2orHmG0Id+Rl0Kr+p9I+fL202qprThRFW3JUu0xlk3p3zgsV7545CO7Ep1Pmfor5n3A0mN4t6J71+KVtB6qDRV9g8fM6/uqMuLhpGLuxZmOSxOST5msfUAAkscKoBJYnkFA1J8hXbp0yUDaPHrOBfqrNQdkcOkKsm5+4k1+Q+sNt1lI1fxEIPP9c6Dpxcqs25/ZTynvwMDVbfOQOuZiNGP1B3fEtyG7vd2npEDBZcLMNDJgFExphByYjx9UedT2ah7jsU+Mpr0tdC9pf4fvH7SYvNqWWxrcRRqA3NY1OXc/SkY66/Sb2DOMUqd496p71+KVu6PVjXRV9g6nzOv7qi7i4aRi7sWZjksTkk+ZrCzgc//vPIDxPlVNGmSkbR49ZLfqnvOyOHSfamt1t0J79vyQ4IQcPOwyo8Qg+e3s0HU18TYqQAPehuIgFLQHDMDyNww1jU8+Ad49cVrbT25LOwLNwBMejSP8msYXVfRquOHHQ8/OhnstBFW4dev8fmCJXSQbd56dP5/EuW+O6ktjb8Fqn/AMYgGeQd6WRh1mP0PADujrjSl9TG3Q7VyuIb85XkLjHLymUf7xp4gamt7ezsySZflFjwgsOL0YI4HB1zGeS58PVPlU2nv7E9laMd/wC/eVanT9sO1qOR0/H4lA3b3onsH4oGBRjl4W9R/P6jfWHvBp0bqb6wX6fkyVlUZeJtGXz+sufnDT2HSkLPAyMUdSrKcFSMEEdCK8xSMjq6MyOhyrqcMp8j/wAcjTNRols95Nx8jFabXNV7r7x5idN0Uttz+1hXxDfFY30CzDSN/wBf823n6p8uVMkGuM6Mh2WG+d1HVxtKciFFFFYm4vt8uzZ5ZDcWTLHI2S6EsgY/SVlB4Seoxg89Nc1qy7H72VszzQwqTqVLSufiFHvzTmJrQu9v28X95PEnkzqD8M5qgX3EbIJ/fOTNp6QdogfvlIXdvs3s7PDLH6WUf4svfbPivRf2QKyXe/EcV+LOVGTj4AknMM0mAq4A0ycjiJxkV4uu0uwT/G4z9RGb78Y++llv1vXFcXUVzCHX0QQnjAGTG/pM91ieWnurdenc5LKeB8Zi3UouyEYcR4R60V5BoqSWRNbnbN9PtyX08YzGs0jo4zgyMoUMCD818jPtpi3vZ5s+XVrWJT4xj0R69YyvjUjtLalvbflJnjjJHM4DN7B6zcuQzyqk7a7Yo1yttGXPR5O6vuX1j7+Gqtiy9tpRJNurTpsMfzNm77G7RsmOS4i8g4cf61Y/fUtuRuabASg3DTrIVKgrwhAoOcDiI1JySMdKV0+29p7UZkjWaVc4ZUHo4l64ZtAf2iTTe3MsLiGzjjumDSrxZ4TkAZPAoOB6q4HLp1ry7KjZL57t+6e0YY7QTHfuyZN1r3+0I4I2klcIi82P/dT5CsssoVSzEAKCSTyAGpJpEb672tfTkgkQoSI18vpEfSP3DA8cmm05ubHKGq1IoXPMyQ3y7RpLvMUOYoOvRpP1sch9X455CmUVYdz9yJtoNxAmK3Bw02NWxzWIHmc6FjoPM6V2i1emTp/c4IW3VP1+wkTsjZE13L6G3Tjfmc6Kg+lI3QfEnoDTa2JuvabHi+UTuHmxgysNdfmQprgezJPU45edpbw2ex4fk1sitJz4Ac6n50z8yT8TpyFKzbW3JrqQyTOWPQcgo8FHQf8ATmowlurOW3LLi9WjGE3vJ7e/tDlvMxpmKD6Oe8/65H+0ae2qjRVg3S3In2gQy5it86zEet4iEH1j9b1R58qtLV6ZOgkKrbqn6n7SH2bs6W4lEMCGSQ64HJR9JzyVfM+7NOLcvs2is8TSkTXP0sd2PPMRA/7zqfLlU/u/u3BZReigThHNmOrOfpO3Nj+7kMCpSuLqNU127gJ3NPpEpGeJ6yF3m3Shvk4ZBhwO5IPWX+I+qfuOtJXeTdWayk4ZVyp9SQeq3s8D5HX2jWuhK17/AGfHPG0cqB0bmp/7ofMaitafVNTuO8TzU6Nbt43H94zmqp7dTfWewOE/KQE96BjoM6kxH5h8vVPhnWpffPs4ktcywZkg5nq0f63iv1h7/E0quwRVqU6j7TiA26V+h8jHNc2NjtuD0kTcMqjHFjEkZ6LKvUfdz4TSt2/u7NZyejmXHPhYaq4HVT/xzHWtKxvpIJBLC7RSLyZfDwYHRl+qdKaWwN+LbaafJL5FSVtAPmSHxiY6q/1Sc+BbWowbNId+9PtLSKtYN3uv9/3ximIq0bodoM9jiNsz2/5snvRj/wATHp9Q6eBWsu+XZ/JZkyJmSDPrdU8BJj4cXI+VVKq2WrUpnjIle3Svjh9jOjtibbhu4VmgcOje4gjmrA6gjqDW/XP25m9rbOuOM5NvIQJ18OgkUeK9fEZ64w/4pQyhlIIIBBGoIOoIrhXVGp9kz6Ki5bk2hNHb+x1urd4GJUOBqMZGCGHPzFK607F7o/3lzBH+ojSf7itN6eYIrMeSgk+wamquvahYH/GYe2OT+WtVNdgivOO6YtWnINmM98grTsSgH97c3EnkvBGD8FJ5edQ3aJuBbWdqjwKwLPwOWdnLcSsRzOByPLHOr6naLYE4+UL71cfeVxX273n2dcRtDJcQMjqVYM3CCCCDrpjTqDmtoblcMwJ8ZhxS6FVKjwnjdvemJrO2LOOIwxFtVGpRc6cWmtFbUG5dkFULbx8IAA5nQctc66V8qSWRJ71bDuLeZhcFx3v74gsr517sjDBOOhOcipmzstkC1lKmVrr0bcBuOfFjTgC/kwc8utO6SMMCCAQeYOoPtqqbY7L7KfJVDA5+dCeEe9MFP9OfOrvWQ5HaA7uh/rhIPVWrB7Ijf1H98ZFdizj5JOPC5b70iphUpZuz7aNkS9nP6QcyFb0TH9ZGJRve3uq+blbXnuLUPcxmORWKHIxx8OO/yx3uemnhSLlXO2pzkx9DMAEZcYH0kX2q7VMViUU4MzBP2dWb4gY/aNJSml20epbfrSfuSlbXY0KgUg9ZxPSDE3EdMSZ3N3ZO0LsQkkQxjjmI0JXOAgPQsevgDV13436+T/8AwrLEYjAVnUAcGB6kfhgcz05DUZrD2HYzfcuLii9uMPj3Zz99L27Lekfj9fibiz9LJz9+aRUovvZn5Si5jp9Oip/txMxMxJydSeZPWvhPIakkgAAZLE8goGpJ8BRWayu3hkEsTFJACAynBAPPB6ZrpNtY93jOWmzn384jB3O7KC/DNfjC81ts/AzEc/1Bp4k6impGgUAAAADAA0AA5ACuffxyvf0qb7Zo/HK9/SpvtmuU+iusO0zCdivX01rsqpAnQmaM1z3+OV7+lTfbNH45Xv6VN9s1j2dZ1E37Tr6GdCZozXPf45Xv6VN9s0fjle/pU32zR7Os6iHtOvoZ0HS83z7MFk4prQBZObRaBX806KfLkfLqv/xyvf0qb7Zo/HK9/Spvtmm1aO6o5VhFW62i1dllPlIqeBkYq6lWU4KkYII6EHlWJ0BGDrW1f7RknbjldpGxjiY5OB0z761q6g3j3pyCQD7sv+4vaM6ulneH0sUhEaStqyltAkufXU6KGOozrkaiI7Qd2hZ3WEGIpBxoPo9GX3H7mFU/aBxGSOYwR7QRjFNvtjUehtiefEw+KqT94Fc1VFOpCrwInUZjfpS78VP4/MVhFN7sa2yZbN4GOWtpOAZ+gw4k+HeX2KKUNXzsTnIu7tOjRRsfapI/cx+Fe+kVGwG7556Mciwr3RpbfkC2s5PIRSE+5TSd7O9yotoG5MzSqIjGF9G/D6wYtnIIPzfvptb3ScNjcn/wyD4qR/zVK7EYfyd2/jMq/ZQH/wB/urnKStJI6j7GdNlDXgEf6n7iVHevdVLe/itInl4ZHhUsxDMPStwtg8ONBy0qT337PI7CFZo55ZOJwhWQJ1DtnKqPo4x51sb2wv8AjBbZDYaeAqSDhggUtw+ONc45VOdsz4toR/5T9yN/GqksbtUGTwHOSPUvY2HZHE8osrKwZ40YzTgsqnSRuoB01oq/7s7rwvZWzniy0ERPLmUU/RormTqyy7xdpFvaSNEVkkkTmoXAGQCMs2OhGoBqjbT7Z55G4IESMnkFBmf3aY/00xdu7h2d5Kss8XEygjRiobljj4SC2MaZPjUPvPtm12RDwW0UMczjuqqgYH03xqR4ZOp9hquoqSFRMnvkdqsAWd8Duiq21tu7kYi7aZcDi4ZSV58vyfJdPIcx40zuxxbj5G7S5ELuDbhic8OMMQOikjIH6x5EE07cPc59pzG6ucm2VyTxc7h86/sA8/Hl44dfpUUqmVUnRVyBnA+aPIDp4V7qLtoCteA/fCZ01GwTY3E9/wC75Su13ZxezWUDWKQE/qv3T/q4KTldLX1ks0bxOMo6lWHkdK583i2DJZztDJ01VsaOp5MP+R0ORVvo+0FezPESH0lSQwsHAyR7ON4BZ344ziK5URsTyVwcxsfLOVz9arXv72cSSStc2oDcerxaA8XVkzoc8yOeeWc4CvZQRgjIPSrXu52kXVoojJE8Q5LITxKPBZBk4/WDVqyiyuw21c+ImKr6rKhVdy4GQsu79ypw1vOD/wDif+WvH4EuPzE/+U/8tMy27ZoDjjt5V8eEo37ytbP9sVp+buPsp/Uo9Y1Hy576tpvmRVfgS4/MT/5T/wAtH4EuPzE/+U/8tNX+2K0/N3H2U/qUf2xWn5u4+yn9Sj1jUfLh6tpvmRVfgS4/MT/5T/y0fgS4/MT/AOU/8tNX+2K0/N3H2U/qUf2xWn5u4+yn9Sj1jUfLh6tpvmRVfgS4/MT/AOU/8tH4EuPzE/8AlP8Ay01f7YrT83cfZT+pR/bFafm7j7Kf1KPWNR8uHq2m+ZFV+BLj8xP/AJT/AMtH4EuPzE/+U/8ALTV/titPzdx9lP6lH9sVp+buPsp/Uo9Y1Hy4erab5kVX4EuPzE/+U/8ALQNiXHL5POSegikP/rTV/titPzdx9lP6lB7YrTH93cfZT+pR6xqPlw9W03zJW9zuy2aSVJrxfRxIQywkgtIw1HGBkKufm5yeRxWv2qbeE90IkOVgBUnxdscXwwo9oNfd4e1S4nBSEfJ0PMg5c/tacPuGfOqTWqKH2+1t4zGo1FfZ9jTwnymZ2H2Hdu7jo8ixr/8AqBJ++QfClrDbvK6RRLxyyHhRR1J6nwAGpPQCuhd1dgLZWkVuuvAveb6THVm97E+7ApHpG0bkH8yj0ZURmw/xPm8u80VlF6SXJJOERebHy8B4np8KX+6naXaRTCBLVLdJpNfRsXJdsKpKBMnJCjSo/tK9JebVjs1JGWjiU8+EOBI7Y/VP+kVfbzZtlsuz41gixFgplVLvIPVJYjJbOvF01PSoyqqAuzliPDPCXB2Yl9rCg+OOMsctnGzK7IrMmeFioJXPPhJGR7q1tubBhu4jFMvEp6jRhyPdYajkOXPlSQ2daXu1rqRoyGZNXkdmVUz6qLgEjkcADTFX/cLeyX5Q+z7o8UsfHwSZzxejOGUk89CCDzIBzQ9AQEq2SOMEvLkBlwDw7/xLjYbFihijiQHhjRUXJJOFAUZPXQV9reoqWVyM3l2sbW1lnVOMouQvtIGT5DOT5A1zxtm/aeUyzvnibL5OOL6uegwMacq6XliDKVYBlIwQRkEHoQedVzZnZvs+BuJbZGbOeKTMpHs4yQPcBVNN61qRs5Jkl1DWODtYA7vOK633t2jdKsVokvo1AVVtozGigaAek6D2tUlsnsv2k8glkmS1YHPFxGWUe9SBy+tTkVQBgaCvteHUORgYA7hNLpkBy2Se8/onwVE7y7sRXsXo5BgjVHHrIfLyPUdfcCJeikqxU5EeyhhhuERG3+z67tSTwGWMcnjBbT6y+sv7vOq1XTlaN7sO3m1lhikPiyKx+JGa6VfpEge+JyrPRgJyhxOcaKfv4h2P6LF8D/Gj8Q7H9Fi+B/jTfaK/CYr2W3xCIKin7+Idj+ixfA/xo/EOx/RYvgf40e0V+Ew9lt8QiCop+/iHY/osXwP8aPxDsf0WL4H+NHtFfhMPZbfEIgqKfv4h2P6LF8D/ABo/EOx/RYvgf40e0V+Ew9lt8QiCop+/iHY/osXwP8aPxDsf0WL4H+NHtFfhMPZbfEIgqKfv4h2P6LF8D/Gj8Q7H9Fi+B/jR7RX4TD2W3xCIKt/Ym79xeNw28ZfxkPdjX9Z8Y9wyfKnjDuRYqci1hz5oG/3ZqajjCgAAADkBoB7KVZ6RJGEGI6r0YoOXOZV9ydworBS5Ppbhxh5SMYH0Ix81c+89egFqoormEknJnVAAGBFnv5seW1vU2pEokVCpca90hTGScfNKaZ6HnVL3l3yn2pLHFGoZicRwxni7x5sx9nU6Ae8noCta32dFGxZI0Rm9YqoUnrqQNdapXUkDgMgYzJW0oJ4nBOccpTtkX1lsez9AZUeZNZVXV5JGAJ06DkAToABVS7MYXu9rSXTcoldmI5ekmOAv2eP4Vb95OyqG7nMwmkh4tXVAp4iSSWywJBOR5acqsu7270NlAsEC8KjUk6sxPNnPUn+AGAAKyXQJspnfxzNCt2fafG7hj+5J0UUVPKYUUUUQhRRVf3y3uSwh4scUr5EaeOOZb6oyPiB1yNIhc7K8Zl3CKWbhLBRSGtH2htiZgjM6qe87EpDH1wABqeWgBPInxqxXO6O0dnQmaC6LhdXRAcADmeBiwbHXriqewTOztjPl4yX1h8bWwdnz8I16Kqe4e/K36MrgJcR441HJgeTpnXBOhHQ6a6E2ypWUqcGVqwYZEKKKK8nsKKKKIQoooohCiiiiEKKKKIQoooohCiiiiEqu9e/yWMqRvDI4ZS3EuBy5Bc4DHx1GMjnmp/ZW1Y7mJZoWDo40I+8EcwQdCDqDWLbmxorqFoplBU9eRU/SU9CP/vSknsjeJ9m3b+gkE8PFhl5LKo04h9FvBuXQ5GKrSkWp7n+Q85G9xpf3z7p4d3/O+Pyio/YW3obuETQtxKdCDoVI5qw6EeHmCMgg1IVJLIUUUUQhRRRRCFFFFEIUie1OaSbaTQg6looU8uMKf9zn409qVvaxue7P8shB04fScIyUZPVkx4AAA+GB4nFOmPvEcyCBJdUPdB5Agn+IwthbFjtLeOCIYSMY8yeZY+ZOSfbW+5GDnl1qo7t9o9vPbh55EglUYkRjjJ+lH1ZTz8RyNVPf3tRWSNobYkRsCHlIwWHVUB1APUnB8hzrxNO7HBGP55T19TWq5Bz0xzlf3KueHbVv6Ed12lXH/jKsRn2YB/ZpsWXaDZyymES8LBioLDCtjTKt6up5ZIJ8KUFhZPZQG6lBSe5QpbodGjiPrysOhYd1eveY1Jdnm4Z2hHNPKzRxepDgDUj1mIPNR6uOpLfRqixa3JsckAnd9OcmqaxAK0AJAyfryjwopWJf7Q2OQso+U2o0DZJCjTk3NP1W7vh41f8AdzeKK9gWeHi4GJHeUqQRoR4HB0yCR51JZUU55BltdofdjBHKSlFFFKjYUUUUQhRRRRCFFFeXkA5kDJwM6ankKIT1WG7vEiQvI6oo5sxAA95rW25dyxwO8EfpZFGVTOM/Dnga464xShbY+1NqTt6VWRY2KlpcxxqVyCI1HrajHEAfM06utW3s2B5xFtjLuRcnyk7vR2xKp4LVcjOPSMDlvKNOevifhVas73aWz+C6ZJUSRm/JysWVuI5IkHNGbmGIDZycEZBy9m1xHa7TMdxEoeX8mjsO9FKuRwAnlx6jTqAOtOq8s0lRo5FDowwynkRVDutTGvZ93zPfJkRrkFm173kO7ET+/PaebmFYYFdFcDjHz2Y/4YxnIzzI9b2c5zcbssRYWlvk4p5lxwZ/uVOoC+D+J6ch1zAbybpS7LuY7uAB40fKMw4uHOnBIPMEgMMHwwaZm6e98N/FxR911x6SI+shP+5Trhhzx0IIHl+VVez/AMf77++e0YZm7X/P+u7ui5vNj3uxrhprZHnhOMgKWEi5ACyBdQ4LaMB100LLTdtJi8asyGMsoJRsEqSMlTgkZHLQ1moqayw2HJ4yqqoVjZHD7QooopcbCiiiiEKKKKIQoooohKxtfs5srjJMfomPzojwfEYKn4Vq2XZ9s+xBuGQuYgW9JM3pOHGuVX1QfDC5q41GbxbCW8gaB2dQ2DlTjUajI5EZ6HwpocsQHJxFFAoLIozEjdXM21tpKi6GVuuoiiXx9g+LHzq4fJtobG1T/wCTaA5K690czpqYzz1GV6kZNWTcXcBNnGZy/pZJW9fh4cIOS4yeuSSOfd8KttObU5OMZXpJ00uFznDdf3iJB7q73wbQjZ4c5QhZFYaqTrjPJh5g/CoztFuVttmukYCekIRQo4QOI8TYA8QG+NWqC1ROLgRV4jxNwgDiJwMnHM4AGfIUsO2nagDQQ50UNI3v7q/uf41nTKGtHTj4TeqYrSevDx3Ta7F7ueaO5eWWR4ldY4lZiwUqMtjP6yaVd949ti0tnnZeLgx3c4yWIUDPvpa7lb0vs20SN7OUwsfSCYZHEJO8DqvCe7gDvDQUdoG/0F5apHDxjv8AE4ZcYCg4GckHJOdD0pi6Z3syw3E/SKbUolWFO8DnxlktO120eNnKTrwMEYcAOCwYjDcWDop8D5Uf2wWn0Lj7Cf1KXMWzCmxYZSNbi6d/cFaMf7GPvq4dlWy7OTZqNcQ2zSccgLSpGWIDHGSwzyrzZrCBtknOefSa2rWcqGAwBy6/WSH9s1oD3o5lXqxCnHuDEn3VabveBRYm8TVfQ+lQNpnK8Sg+Gcge+vFtsixzwxw2uT0VI8nHkB4VHdo8gi2ZKqgKDwIAMAAFl0A/VB08KWAr2KAuPrGkslbMzZxnliVrYPa+zzpHcxxqkj8PpFJATIwvEDnILaFsjGeWlS3atsdnt1uIywe3bOhIPC2MkY5FSFOegzSv2Luq1xYXN0ve9FMVKeKBQWOMcxxA8+Qbwpl9me84vLZrS4PHLEvCeL/FiPdDHxOO63ng/Op77KMLqxuzgj96iTptOppsO/GQf3oZ67It4jPaG3kYtLbHhydS0bZMZ88DK/sjxq+UirCdtkbWHGfyYb0Uh8YpCCr/ALJ4WPsYU83cAEkgAaknQD21NfXsPgcOX8GU0WbaZPEbj/Iiq7Xt1cMLuMEBsCQjmrj1HHhyAz4geNXPcHen5daK7Y9NH3JgOjjqB4MMMPaR0rO+2LK9WS2E0cnHlCoYZOnESmfWwNeJcgEeVU7czc2+sNo5ARreRCJX4hghS3oyF58YOvhwuRnNMchq8NuZfMf8i0UrYSu9W8j/AN+8ZVxbq6lHUMrDBUjIIPQiqzsXs5t7W7+UxNKCEKhC54RxHJPidMDByNAeeCLVRU+0cYzulOyCdrG+FFFFZmoUUUUQhRRRRCFFFFEIUUUUQhRRRRCFFFFEIUge0i4N3tJ4kOS0qW6e4hT/AKyfjT+qOut3reSVJnhjaWNuJH4RxAjzGtNrs2A3eMRNle2V7jmbltbiNFRRhUUKB5KMD7hSN7X7lfljpGirwIiHhAHEzd45xzOGA91PeldtPsvuJNpR3DPFJCbgSyakMADxBeEggjQLz68q3S4QMTxxu+sxehcqAN2d/wBJm3/2ULbZFpBp+SeJD7RG/Efecmq9uFuAm0bUzvM8bCRk4VVCO7gjmCeRpgdpeyJLizCxLxMsitjIGgDA8yOhpW7nb8T2kJhtljdS7SEuCTluEfSUY7o+NPrZuyARgN554k9ir2xLoTuHLMva9ittgg3Fzk9VMaf/AMyaydr03BZRR5Oso59Qitz95FV9O03aJOBFEfLhA/fLW5v3YXt7ZW8zQLG6h/SRh1OGd1jQKeLByADzwM1lCRarOwP1zNOA1LLWpH0xxld3Q3e2jcWoFq3obZy5y0pQOfVY4QM51XGumlY9q7Fudj3MEwZXcDiBXIVxykiOddRj4qelNrcLZL22zreGQBXVMsM5wWJcjI0OrdNKktq7GhuUCTxiRQcgHOhwRkEajQmsrqTwce6eQAE2+lG5kPvDmSTF5v8AbJXaVtBe2qtLxrwMqjLFTnmByKPxKfDJ8Krdhszam00jQek9AqqokmJRMKMAhccUh09bByetODd7duGyiMUCsqlix4nZ8k4BPeJxyHLFSlZGoZVCjlz5zR0ysxY538uUpO6vZZBaOs0jvPOmqse4qHl3EB8DjvE1dqKKnJLHJlIUKMCFFFFeT2FFFFEIUUUUQhRRRR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data:image/jpeg;base64,/9j/4AAQSkZJRgABAQAAAQABAAD/2wCEAAkGBhQSERUTExQVFBUVGBsaGBcYGRwYHhgeGCAaGRwcGBweGyYgHCAjGhgZIC8gJScqLCwsGB4xNTAqNSYrLCoBCQoKDgwOGg8PGiokHyQvLDQ1NjMsLC4tLzQsLSwsLyotNjQqLCktLSopLSwpMiwsNC4sLCksLCwsLCwsLCwsLP/AABEIAN8A4gMBIgACEQEDEQH/xAAcAAACAgMBAQAAAAAAAAAAAAAABwUGAwQIAgH/xABIEAACAQMBBQQFBgsIAgIDAAABAgMABBEhBQYSMUEHIlFhEzJxgZEUQlJikqEVFiNTVHKCsdHS0xczQ5OissHwY8Ik8XODw//EABoBAAMBAQEBAAAAAAAAAAAAAAADBAIFAQb/xAAyEQACAgEBBQQKAgMBAAAAAAABAgADEQQSITFBURNhkaEFFBUiUlOBsdHwccEyQuEj/9oADAMBAAIRAxEAPwB40UUUQhRRRRCFFFFEIUUVqWO1oZi4ikSQocNwsDwnzx/3Q+Fe4M8yOE26j59vwJOtu0gErjITXlgnnjA5HmakKVfbTs48UE66Ehkz4Mp40+8sfdTaaxY2ye+KvsNabQ7vCNSitPY20RPbxTDlLGr/AGgDj3ZxW5SY6YbtcxuMkd06g4I06HpS17JN5JpZpbeWRpFEYkXiJYg8XC3eJJx6unLn40z2GRjxpM9kT42lIvjbv/pkj/jVNYzS/wBJLYcXJ9Z87TNrum08o7I0axgEHGusg9urdaZW5O8PyyzSVv7wdyT9deZ8gwwwHgwpYX0Iut4FRgGU3J4hzBEKHOc/qa++pjcyVtnbUlspD+TlOFJ6sNY2/aQlT9bhHSqLlDVhRxUA+PHwk1DFbCx4MSPqOHjJHf3fyaxvY0jw8fApaM4HEWZlHf4SR06dKYYpLb5/ltuxx9PlFsmngvAzfDX4Vfe03ackNg3oyQZGVCw5hWyTjwzjh/apL17TIg5geceluyru3InykxLvVaK/o2uYQ3gXXTyOuAfI1Jo4IBBBB1BGufZSZ3G7M/ltv8pmnkjVmYIkYXkhKksWU8yDoBy664Eg1xNsGdFeQzWsgJIxjhAI4iq5IDAEHQ4bPTp52SNlUJyOvPE9F1i4ZwMHoeGesbFFYZbxFjMjMqoF4ixOABzznwxWSKUMAykMCMgg5BB6g9alleZ6oooohCiiiiEKKKKIQoooohCiiiiEKKKKIQoopeJvLcbPvmivnMlvMxaOXGi8uWOQGgZemhHPVtdZszjjFWWivG1wPlL9dQB0ZDyZSp9hGP8AmkHuva3QnkNqcTQJxcI5uASrgA+tg8PdPPPjin+jggEEEEZBHXPhSYk2p+DdszyFSy/lQVGBkS8Mq9cetw664GdKp0rNssq7zu/795Lq1XaRm3Dfv+m77Rgbnb+R3o4GxHOOadGxzKZ1PmOY8+deO07Z/pdnyEc4isg9xw3+lm+FKz5Rc7VvTJbQANkcTx9xI8cmaQ838+ZxoKvOxN9TIHsNogxSsDHxt3Q3GMAP0BORhho2R79GsK/aVnhxHT8iYFrMhrtHHcD1/Bkj2SbQ9Js8RnnBI8fuJ9Iv+lwPdV1rn/ZW2rywlmtoFk9MxTjRYvSMCAcEDBAyGHwFS0OwNt3bK7CSMAhgZ5eAAg6ERrkjHP1aXZSgYnbGPGNqucoBsHPhHVSY7O34NtMoGjJcL7MOjf8ArTd2VHKsMazsryhFEjLoGYDUgYGMnXGOtQlpuHBFfG9QurEEejHDwZf1jyzknB54pKWBUZTzx5GPess6sOWfMRdbhH0+3PSeAuJddfWIX498/fVo7W9hFo47uPIeEgMRzAzlWH6r4+15VZ9m7n28F091EpSSReBgD3MZU91eS+qOWOvjUreWiyxvG4yrqVYeIYYNbN//AK9pjd/WMRY0/wD49mTv/vOYkN2Lo3m27eVwAWkklI5gcMbYA9hxj2Uydn702m0Wms5FwwLD0bkflFUkcSEHORgHoRkc+dR+6/Zo1nfm59MHjCSKi8JDDjZccRyQ2FGMjGvSoW7sm2PtI3bIXt5eNQy819IQ5U5PrBlGMnUA9c4a2za7bHHdj6RK7VKLt8N+19Z6ns73YsjPFmezJyQdQoP08eo3TjGh0z4VObR2Xa7dtQyu0ci6cQwWjJByjg8weemM4GDzrYuu0+x9EzBy7YP5LgYEnwOV4ffnFUvsaLtfTlf7pYcP4cRcFBz5gCT7/GvbNo1l3GGHPhmeV7AsCIcqd+OOI1bnYsUlv8mdeKPhC48lxgjwIwD7qWlzd3Gwp1jWVZ7eTLCNjhgM4Jx8w+Y7rYOmmAzNs7XS1heaQ4VB7yeijzJ0pG29rNtraBQkgMeKZhyijHJV8yO6Pic96sac7KMz/wCPTqZvUjadVT/Lr0Hf+I6t3t54L1OKFtR6yHRk9o/5GlS1L7b/AGbNH+X2Y3oZkHdj4jwnAxoxzgkcwchuuMk1bdm7ZVnFvJJGbpEVpUTIGSNeHOdM9M5AIzzpDqp315/EorZhusx+ZKUUUUqOhRRRRCFFFFEIUUUUQhVc323u+QRKwiMjO2B0UY1PE3jjkOuD4VY61tpbOjniaKVQyOMEH948CDqD0rdZUMCwyJiwMVIU4MpmzO1+2fSZJIT4/wB4vxHe/wBNTV81ntSAxCVJM6jhYcaHowB1B9o8RS4n3agsLv0N7CJbeU9ycFkdemeJSDpkcS+wjwM5fdjiMA9rdMARkCQCQa6jDrwnGOveq2xKkYMMjoeI/Mgre51Ktg9Qdx/Ezbr7fk2fP+D709z/AAZTywdAM/QPT6J0OnKA7WrJF2hG8gzG6xNIMkZCvwuMggjuAa6Vh27udtRUCyK1yiaqUf0vDprgPiQDyAI0HlUvu/u1NtW1Ed/HNEIX4YpTlJHT56FW1AyAOMjPToTWnatffBzkEHH3niJa3/mQRgggnu5Rm2FhHDGscSLGi8lUAAe4Voba3Stbt43uIUkaM5XPXno30l1zwnIzUrFHwgAZ0AGup08TXqubOnPioByGK+0UUQhRRRRCFFFFEIViubZJEKSKrowwVYAgjwIOhrLRRCU667JdnuxPo3TPzUlkVfcOLA9g0qwbC3fgs4vRW8YjTOTzJY+LE6k+ZqRor0knjPAAOESHaTve15OsEGXRX4I1XX0sh7vEPEZOB7z86mVuFuguz7YIcNM/emf6TeA+qvIe89TWyu5lsL35aExNwkc+7ltC/D0bGRkeJ661g303wSxizo0z/wB2n/s31R9/LzFDMbSqIN37kyZVFIaxzvPP7Cae/wDvwLKP0cZBncaeEY+m3/A8vAa0Hs23Xmvblb13dIIpCwbJDTSDnrnPDk949dRrk40N1t2ptsXTSSM3oFfM8p5yHn6NPdjUeqMfVBe1paJEixxqERAAqqMAAcgBXtjitezT6nr3fxM1I1jdrZ9B07/5kRsvfCGa5ltu8ksZIAcY4wOZX2eHPGvLlO0re1K7gjnilhk4byMji4OgGoLnoR4dQSCMYq7bobzrfW4kGBIukifRby8jzB9o5g15bThBYo3H985qq7LmtjvH74iTlFFFTSqFFFFEIVjuJ1RWdyFVQSxPIAakn3VkqldrV4yWIVeUkqq3sAZ8fFRTKk7RwvWLts7NC/SU/eDtVuZpvRWgZAThFROOV/M6HHsHLxNerXfLa1oA9xFKY9M+miwNfrqO6f1j7qsfY7u9HHZi6IBmuCxLdVRWKqg8B3cnxJ8hV/ZQRgjINPOoUHAQY8/GTjTsRtFzteXh0lWtNoWu2bVkIwfnIcccTdGU9euD11B6iq9u5t59lz/IL1gISfyUxOFGeWp+YT9k56aiP36tfwVeRXlsOBW4i0Y0B4cca45BWUjToRkchhlXmyre7WJpY1lClZI+IcjjQ49h5HT4Vp2CLgb1beO4zNas7ZO5lOD3iSNFFFRS6FFFFEIUUUUQhXwnFRW8O88FlHxzNqfVQas3sH/J0FJnerfWe+bDHgiB7sSnTyLH5x8z7gKqo0r3b+Akmo1aU7uJ6R9RyBgCpBBGQQcgg9Qa9Uhdzd+ZdnsE1ltie9F1jzqWhycDU5KHQ+R1p37K2rHcwpNCweNxlWHw5HUEHII8qXbS1TbLRtN6XLtLNuiiikx0KKKKIQqub5bkRbQjCuTHIOUqgcQGdVOeYOvsOviDY6K9BI4TwgHcZpbO2dDaQLFGqxxRr7AANSWJ68ySfM0uN+O1cANFaNwryabqfKL+b4eNW7f/AHdlvLUrC5Dr3gmcLLj5re/kToD8RA7kdlKQFbi84Zp+apzji9g+ew8ToOmo4qfW1aLtHeenL6yexbHbZG5evM9w6Srbn9mc18RPd8cNue8E5STZ1yx5qp8eZ6Y0arFtjYsuyrpLqyieSCQrHJCneI4iFAA56nBB6HIJANMpmAGScAcyelU/b3ahawZWM/KHHRD3R7X5fDNaR7bGON+Zl0pqUZ3Y8f8AuZcEbIBxjPQ19qibh9pPy6eSB0VXALqUyQFHCOFs/O1Jz110GKvdTupU7JlKMHXaEKKKKzNQqG3u3f8Allq8OQG0ZCejLyz5HUHyJrZ28Z/k8nybHpsdzOOfvBBOM4B64pdbN7X5Y29Hdwd4c8AxOPbG/P7qoprdveTGR4ya+1F92zOD3bps7h73raL8hvAYGjY8LNoBxEsVY9NSSG5EEa8ssNtpRBPSGRAnPj4hw/HOKo+0p9mbXAzL6GcDCscI48FIbuuMnlk9cEZqv3PYzdcWI7i3ZfpMrqcfqjiB+NNsWsnL5U9MfaJra0DCYYdc/eRfaFvAdp3ccFuCwJ9FF9YuRxPjoNB7lzprh32dsI40jHJFCj2KAB+6qpuT2bRWDGVnM9wRj0hHCEHURrk8Oepzk+QyKuNItsDkBeA4SmmsoCWOSeMKKKKTHQoorXv9oRwRmSVwiLzY/wDdT5CvQM7hPCcbzNiqNvh2mR2/FFb4lm5FuaIfP6R8hoOp6VVN8e0yS44orfMUPItyeQf+qnw5+PhVGrq6fQ/7WeH5nH1PpD/Wrx/E2L/aEk8hklcu7c2P/dB5DStfPIakkgAAZJJ5AAaknwFbeytkzXUoht0Mj9eioPpSNyUfeegNN7dncm22XGbid1eYDvTPoEzoViHzQeX0mz7qpv1S1e4m8/v7iTafRtd777h9/wB6yu7m9lBfE1+MLzW2zz8DMR/sGnj1FWLeftHgsz6GFRLIuhVTwogHQkA6jlwgadccqqe+Hac8/FFbZji5F+Tv7PoD7z5cqoVIq0jWHbv8I+3WLUOzoH1/fvHTud2mRXZWGYCC4OgXPck//Gx6/UOvhnnV0rmW3snmcRRoZHbUIPAfOJOiqOrEgDxpj7udo6WaJb3Msl1hsNOo4ljGNACfykwU6ceMnOmQBmTUabYYivf/AFLNNq9tQbN39xp0Vhs7xJUWSNldHGVZTkEeINZqil8KKKKIQrV2ptBYIZJn9WNSxxzOOg8zyraqJ3s2YbizniX1mQ8I8SveA95AFaQAsAeEy5IUkcYmtp7fvtrXBiiVn6iJTwxxjoZG0B9rc+mOVWrYPYqujX0xkP5qLKIPIv6ze7hrZ7FvRiG5UACUyhm8SpUBfcGDjHiT41dtsbx29quZ5VTwXmx9ijU/CqrnsLGpdw6D93yShKwgtY5J5n93TNszZENsno4IkiTwRQM+Z8T5nWtylNvH2zHBFsgjH5yTBb9lBoPfn2VaezXbt1c27G5ideEj0cjrw+lU65weZB64AIK+dJspasZbGenOOrvWw4XOOvKXCiiikx8o2+XaC1jeRRcAeMopcAd/LsyqFPEAOQ5551bto7JhuF4ZoklXwdQ2PZnkfMUld/dqr+FjI2CsMsWFLcPF6HhJXPTLA+zwq52XbJA395DKnmpVx+9f3Va+mchSg5CQV6pAWDnmfCe9sdj1u+TbyPAfon8qnwY8Q9zY8qhtn7u7XsJoxFiaIuoIEhMYDHhJZGKsuAc93PLryq5WfaPYSf44Q+Dqy/eRj76sFpeJKoeN1dTyZSGBx5iltZci7LZx3xq10O20mM9xmaiiippVCiil5vj2orHmG0Id+Rl0Kr+p9I+fL202qprThRFW3JUu0xlk3p3zgsV7545CO7Ep1Pmfor5n3A0mN4t6J71+KVtB6qDRV9g8fM6/uqMuLhpGLuxZmOSxOST5msfUAAkscKoBJYnkFA1J8hXbp0yUDaPHrOBfqrNQdkcOkKsm5+4k1+Q+sNt1lI1fxEIPP9c6Dpxcqs25/ZTynvwMDVbfOQOuZiNGP1B3fEtyG7vd2npEDBZcLMNDJgFExphByYjx9UedT2ah7jsU+Mpr0tdC9pf4fvH7SYvNqWWxrcRRqA3NY1OXc/SkY66/Sb2DOMUqd496p71+KVu6PVjXRV9g6nzOv7qi7i4aRi7sWZjksTkk+ZrCzgc//vPIDxPlVNGmSkbR49ZLfqnvOyOHSfamt1t0J79vyQ4IQcPOwyo8Qg+e3s0HU18TYqQAPehuIgFLQHDMDyNww1jU8+Ad49cVrbT25LOwLNwBMejSP8msYXVfRquOHHQ8/OhnstBFW4dev8fmCJXSQbd56dP5/EuW+O6ktjb8Fqn/AMYgGeQd6WRh1mP0PADujrjSl9TG3Q7VyuIb85XkLjHLymUf7xp4gamt7ezsySZflFjwgsOL0YI4HB1zGeS58PVPlU2nv7E9laMd/wC/eVanT9sO1qOR0/H4lA3b3onsH4oGBRjl4W9R/P6jfWHvBp0bqb6wX6fkyVlUZeJtGXz+sufnDT2HSkLPAyMUdSrKcFSMEEdCK8xSMjq6MyOhyrqcMp8j/wAcjTNRols95Nx8jFabXNV7r7x5idN0Uttz+1hXxDfFY30CzDSN/wBf823n6p8uVMkGuM6Mh2WG+d1HVxtKciFFFFYm4vt8uzZ5ZDcWTLHI2S6EsgY/SVlB4Seoxg89Nc1qy7H72VszzQwqTqVLSufiFHvzTmJrQu9v28X95PEnkzqD8M5qgX3EbIJ/fOTNp6QdogfvlIXdvs3s7PDLH6WUf4svfbPivRf2QKyXe/EcV+LOVGTj4AknMM0mAq4A0ycjiJxkV4uu0uwT/G4z9RGb78Y++llv1vXFcXUVzCHX0QQnjAGTG/pM91ieWnurdenc5LKeB8Zi3UouyEYcR4R60V5BoqSWRNbnbN9PtyX08YzGs0jo4zgyMoUMCD818jPtpi3vZ5s+XVrWJT4xj0R69YyvjUjtLalvbflJnjjJHM4DN7B6zcuQzyqk7a7Yo1yttGXPR5O6vuX1j7+Gqtiy9tpRJNurTpsMfzNm77G7RsmOS4i8g4cf61Y/fUtuRuabASg3DTrIVKgrwhAoOcDiI1JySMdKV0+29p7UZkjWaVc4ZUHo4l64ZtAf2iTTe3MsLiGzjjumDSrxZ4TkAZPAoOB6q4HLp1ry7KjZL57t+6e0YY7QTHfuyZN1r3+0I4I2klcIi82P/dT5CsssoVSzEAKCSTyAGpJpEb672tfTkgkQoSI18vpEfSP3DA8cmm05ubHKGq1IoXPMyQ3y7RpLvMUOYoOvRpP1sch9X455CmUVYdz9yJtoNxAmK3Bw02NWxzWIHmc6FjoPM6V2i1emTp/c4IW3VP1+wkTsjZE13L6G3Tjfmc6Kg+lI3QfEnoDTa2JuvabHi+UTuHmxgysNdfmQprgezJPU45edpbw2ex4fk1sitJz4Ac6n50z8yT8TpyFKzbW3JrqQyTOWPQcgo8FHQf8ATmowlurOW3LLi9WjGE3vJ7e/tDlvMxpmKD6Oe8/65H+0ae2qjRVg3S3In2gQy5it86zEet4iEH1j9b1R58qtLV6ZOgkKrbqn6n7SH2bs6W4lEMCGSQ64HJR9JzyVfM+7NOLcvs2is8TSkTXP0sd2PPMRA/7zqfLlU/u/u3BZReigThHNmOrOfpO3Nj+7kMCpSuLqNU127gJ3NPpEpGeJ6yF3m3Shvk4ZBhwO5IPWX+I+qfuOtJXeTdWayk4ZVyp9SQeq3s8D5HX2jWuhK17/AGfHPG0cqB0bmp/7ofMaitafVNTuO8TzU6Nbt43H94zmqp7dTfWewOE/KQE96BjoM6kxH5h8vVPhnWpffPs4ktcywZkg5nq0f63iv1h7/E0quwRVqU6j7TiA26V+h8jHNc2NjtuD0kTcMqjHFjEkZ6LKvUfdz4TSt2/u7NZyejmXHPhYaq4HVT/xzHWtKxvpIJBLC7RSLyZfDwYHRl+qdKaWwN+LbaafJL5FSVtAPmSHxiY6q/1Sc+BbWowbNId+9PtLSKtYN3uv9/3ximIq0bodoM9jiNsz2/5snvRj/wATHp9Q6eBWsu+XZ/JZkyJmSDPrdU8BJj4cXI+VVKq2WrUpnjIle3Svjh9jOjtibbhu4VmgcOje4gjmrA6gjqDW/XP25m9rbOuOM5NvIQJ18OgkUeK9fEZ64w/4pQyhlIIIBBGoIOoIrhXVGp9kz6Ki5bk2hNHb+x1urd4GJUOBqMZGCGHPzFK607F7o/3lzBH+ojSf7itN6eYIrMeSgk+wamquvahYH/GYe2OT+WtVNdgivOO6YtWnINmM98grTsSgH97c3EnkvBGD8FJ5edQ3aJuBbWdqjwKwLPwOWdnLcSsRzOByPLHOr6naLYE4+UL71cfeVxX273n2dcRtDJcQMjqVYM3CCCCDrpjTqDmtoblcMwJ8ZhxS6FVKjwnjdvemJrO2LOOIwxFtVGpRc6cWmtFbUG5dkFULbx8IAA5nQctc66V8qSWRJ71bDuLeZhcFx3v74gsr517sjDBOOhOcipmzstkC1lKmVrr0bcBuOfFjTgC/kwc8utO6SMMCCAQeYOoPtqqbY7L7KfJVDA5+dCeEe9MFP9OfOrvWQ5HaA7uh/rhIPVWrB7Ijf1H98ZFdizj5JOPC5b70iphUpZuz7aNkS9nP6QcyFb0TH9ZGJRve3uq+blbXnuLUPcxmORWKHIxx8OO/yx3uemnhSLlXO2pzkx9DMAEZcYH0kX2q7VMViUU4MzBP2dWb4gY/aNJSml20epbfrSfuSlbXY0KgUg9ZxPSDE3EdMSZ3N3ZO0LsQkkQxjjmI0JXOAgPQsevgDV13436+T/8AwrLEYjAVnUAcGB6kfhgcz05DUZrD2HYzfcuLii9uMPj3Zz99L27Lekfj9fibiz9LJz9+aRUovvZn5Si5jp9Oip/txMxMxJydSeZPWvhPIakkgAAZLE8goGpJ8BRWayu3hkEsTFJACAynBAPPB6ZrpNtY93jOWmzn384jB3O7KC/DNfjC81ts/AzEc/1Bp4k6impGgUAAAADAA0AA5ACuffxyvf0qb7Zo/HK9/SpvtmuU+iusO0zCdivX01rsqpAnQmaM1z3+OV7+lTfbNH45Xv6VN9s1j2dZ1E37Tr6GdCZozXPf45Xv6VN9s0fjle/pU32zR7Os6iHtOvoZ0HS83z7MFk4prQBZObRaBX806KfLkfLqv/xyvf0qb7Zo/HK9/Spvtmm1aO6o5VhFW62i1dllPlIqeBkYq6lWU4KkYII6EHlWJ0BGDrW1f7RknbjldpGxjiY5OB0z761q6g3j3pyCQD7sv+4vaM6ulneH0sUhEaStqyltAkufXU6KGOozrkaiI7Qd2hZ3WEGIpBxoPo9GX3H7mFU/aBxGSOYwR7QRjFNvtjUehtiefEw+KqT94Fc1VFOpCrwInUZjfpS78VP4/MVhFN7sa2yZbN4GOWtpOAZ+gw4k+HeX2KKUNXzsTnIu7tOjRRsfapI/cx+Fe+kVGwG7556Mciwr3RpbfkC2s5PIRSE+5TSd7O9yotoG5MzSqIjGF9G/D6wYtnIIPzfvptb3ScNjcn/wyD4qR/zVK7EYfyd2/jMq/ZQH/wB/urnKStJI6j7GdNlDXgEf6n7iVHevdVLe/itInl4ZHhUsxDMPStwtg8ONBy0qT337PI7CFZo55ZOJwhWQJ1DtnKqPo4x51sb2wv8AjBbZDYaeAqSDhggUtw+ONc45VOdsz4toR/5T9yN/GqksbtUGTwHOSPUvY2HZHE8osrKwZ40YzTgsqnSRuoB01oq/7s7rwvZWzniy0ERPLmUU/RormTqyy7xdpFvaSNEVkkkTmoXAGQCMs2OhGoBqjbT7Z55G4IESMnkFBmf3aY/00xdu7h2d5Kss8XEygjRiobljj4SC2MaZPjUPvPtm12RDwW0UMczjuqqgYH03xqR4ZOp9hquoqSFRMnvkdqsAWd8Duiq21tu7kYi7aZcDi4ZSV58vyfJdPIcx40zuxxbj5G7S5ELuDbhic8OMMQOikjIH6x5EE07cPc59pzG6ucm2VyTxc7h86/sA8/Hl44dfpUUqmVUnRVyBnA+aPIDp4V7qLtoCteA/fCZ01GwTY3E9/wC75Su13ZxezWUDWKQE/qv3T/q4KTldLX1ks0bxOMo6lWHkdK583i2DJZztDJ01VsaOp5MP+R0ORVvo+0FezPESH0lSQwsHAyR7ON4BZ344ziK5URsTyVwcxsfLOVz9arXv72cSSStc2oDcerxaA8XVkzoc8yOeeWc4CvZQRgjIPSrXu52kXVoojJE8Q5LITxKPBZBk4/WDVqyiyuw21c+ImKr6rKhVdy4GQsu79ypw1vOD/wDif+WvH4EuPzE/+U/8tMy27ZoDjjt5V8eEo37ytbP9sVp+buPsp/Uo9Y1Hy576tpvmRVfgS4/MT/5T/wAtH4EuPzE/+U/8tNX+2K0/N3H2U/qUf2xWn5u4+yn9Sj1jUfLh6tpvmRVfgS4/MT/5T/y0fgS4/MT/AOU/8tNX+2K0/N3H2U/qUf2xWn5u4+yn9Sj1jUfLh6tpvmRVfgS4/MT/AOU/8tH4EuPzE/8AlP8Ay01f7YrT83cfZT+pR/bFafm7j7Kf1KPWNR8uHq2m+ZFV+BLj8xP/AJT/AMtH4EuPzE/+U/8ALTV/titPzdx9lP6lH9sVp+buPsp/Uo9Y1Hy4erab5kVX4EuPzE/+U/8ALQNiXHL5POSegikP/rTV/titPzdx9lP6lB7YrTH93cfZT+pR6xqPlw9W03zJW9zuy2aSVJrxfRxIQywkgtIw1HGBkKufm5yeRxWv2qbeE90IkOVgBUnxdscXwwo9oNfd4e1S4nBSEfJ0PMg5c/tacPuGfOqTWqKH2+1t4zGo1FfZ9jTwnymZ2H2Hdu7jo8ixr/8AqBJ++QfClrDbvK6RRLxyyHhRR1J6nwAGpPQCuhd1dgLZWkVuuvAveb6THVm97E+7ApHpG0bkH8yj0ZURmw/xPm8u80VlF6SXJJOERebHy8B4np8KX+6naXaRTCBLVLdJpNfRsXJdsKpKBMnJCjSo/tK9JebVjs1JGWjiU8+EOBI7Y/VP+kVfbzZtlsuz41gixFgplVLvIPVJYjJbOvF01PSoyqqAuzliPDPCXB2Yl9rCg+OOMsctnGzK7IrMmeFioJXPPhJGR7q1tubBhu4jFMvEp6jRhyPdYajkOXPlSQ2daXu1rqRoyGZNXkdmVUz6qLgEjkcADTFX/cLeyX5Q+z7o8UsfHwSZzxejOGUk89CCDzIBzQ9AQEq2SOMEvLkBlwDw7/xLjYbFihijiQHhjRUXJJOFAUZPXQV9reoqWVyM3l2sbW1lnVOMouQvtIGT5DOT5A1zxtm/aeUyzvnibL5OOL6uegwMacq6XliDKVYBlIwQRkEHoQedVzZnZvs+BuJbZGbOeKTMpHs4yQPcBVNN61qRs5Jkl1DWODtYA7vOK633t2jdKsVokvo1AVVtozGigaAek6D2tUlsnsv2k8glkmS1YHPFxGWUe9SBy+tTkVQBgaCvteHUORgYA7hNLpkBy2Se8/onwVE7y7sRXsXo5BgjVHHrIfLyPUdfcCJeikqxU5EeyhhhuERG3+z67tSTwGWMcnjBbT6y+sv7vOq1XTlaN7sO3m1lhikPiyKx+JGa6VfpEge+JyrPRgJyhxOcaKfv4h2P6LF8D/Gj8Q7H9Fi+B/jTfaK/CYr2W3xCIKin7+Idj+ixfA/xo/EOx/RYvgf40e0V+Ew9lt8QiCop+/iHY/osXwP8aPxDsf0WL4H+NHtFfhMPZbfEIgqKfv4h2P6LF8D/ABo/EOx/RYvgf40e0V+Ew9lt8QiCop+/iHY/osXwP8aPxDsf0WL4H+NHtFfhMPZbfEIgqKfv4h2P6LF8D/Gj8Q7H9Fi+B/jR7RX4TD2W3xCIKt/Ym79xeNw28ZfxkPdjX9Z8Y9wyfKnjDuRYqci1hz5oG/3ZqajjCgAAADkBoB7KVZ6RJGEGI6r0YoOXOZV9ydworBS5Ppbhxh5SMYH0Ix81c+89egFqoormEknJnVAAGBFnv5seW1vU2pEokVCpca90hTGScfNKaZ6HnVL3l3yn2pLHFGoZicRwxni7x5sx9nU6Ae8noCta32dFGxZI0Rm9YqoUnrqQNdapXUkDgMgYzJW0oJ4nBOccpTtkX1lsez9AZUeZNZVXV5JGAJ06DkAToABVS7MYXu9rSXTcoldmI5ekmOAv2eP4Vb95OyqG7nMwmkh4tXVAp4iSSWywJBOR5acqsu7270NlAsEC8KjUk6sxPNnPUn+AGAAKyXQJspnfxzNCt2fafG7hj+5J0UUVPKYUUUUQhRRVf3y3uSwh4scUr5EaeOOZb6oyPiB1yNIhc7K8Zl3CKWbhLBRSGtH2htiZgjM6qe87EpDH1wABqeWgBPInxqxXO6O0dnQmaC6LhdXRAcADmeBiwbHXriqewTOztjPl4yX1h8bWwdnz8I16Kqe4e/K36MrgJcR441HJgeTpnXBOhHQ6a6E2ypWUqcGVqwYZEKKKK8nsKKKKIQoooohCiiiiEKKKKIQoooohCiiiiEqu9e/yWMqRvDI4ZS3EuBy5Bc4DHx1GMjnmp/ZW1Y7mJZoWDo40I+8EcwQdCDqDWLbmxorqFoplBU9eRU/SU9CP/vSknsjeJ9m3b+gkE8PFhl5LKo04h9FvBuXQ5GKrSkWp7n+Q85G9xpf3z7p4d3/O+Pyio/YW3obuETQtxKdCDoVI5qw6EeHmCMgg1IVJLIUUUUQhRRRRCFFFFEIUie1OaSbaTQg6looU8uMKf9zn409qVvaxue7P8shB04fScIyUZPVkx4AAA+GB4nFOmPvEcyCBJdUPdB5Agn+IwthbFjtLeOCIYSMY8yeZY+ZOSfbW+5GDnl1qo7t9o9vPbh55EglUYkRjjJ+lH1ZTz8RyNVPf3tRWSNobYkRsCHlIwWHVUB1APUnB8hzrxNO7HBGP55T19TWq5Bz0xzlf3KueHbVv6Ed12lXH/jKsRn2YB/ZpsWXaDZyymES8LBioLDCtjTKt6up5ZIJ8KUFhZPZQG6lBSe5QpbodGjiPrysOhYd1eveY1Jdnm4Z2hHNPKzRxepDgDUj1mIPNR6uOpLfRqixa3JsckAnd9OcmqaxAK0AJAyfryjwopWJf7Q2OQso+U2o0DZJCjTk3NP1W7vh41f8AdzeKK9gWeHi4GJHeUqQRoR4HB0yCR51JZUU55BltdofdjBHKSlFFFKjYUUUUQhRRRRCFFFeXkA5kDJwM6ankKIT1WG7vEiQvI6oo5sxAA95rW25dyxwO8EfpZFGVTOM/Dnga464xShbY+1NqTt6VWRY2KlpcxxqVyCI1HrajHEAfM06utW3s2B5xFtjLuRcnyk7vR2xKp4LVcjOPSMDlvKNOevifhVas73aWz+C6ZJUSRm/JysWVuI5IkHNGbmGIDZycEZBy9m1xHa7TMdxEoeX8mjsO9FKuRwAnlx6jTqAOtOq8s0lRo5FDowwynkRVDutTGvZ93zPfJkRrkFm173kO7ET+/PaebmFYYFdFcDjHz2Y/4YxnIzzI9b2c5zcbssRYWlvk4p5lxwZ/uVOoC+D+J6ch1zAbybpS7LuY7uAB40fKMw4uHOnBIPMEgMMHwwaZm6e98N/FxR911x6SI+shP+5Trhhzx0IIHl+VVez/AMf77++e0YZm7X/P+u7ui5vNj3uxrhprZHnhOMgKWEi5ACyBdQ4LaMB100LLTdtJi8asyGMsoJRsEqSMlTgkZHLQ1moqayw2HJ4yqqoVjZHD7QooopcbCiiiiEKKKKIQoooohKxtfs5srjJMfomPzojwfEYKn4Vq2XZ9s+xBuGQuYgW9JM3pOHGuVX1QfDC5q41GbxbCW8gaB2dQ2DlTjUajI5EZ6HwpocsQHJxFFAoLIozEjdXM21tpKi6GVuuoiiXx9g+LHzq4fJtobG1T/wCTaA5K690czpqYzz1GV6kZNWTcXcBNnGZy/pZJW9fh4cIOS4yeuSSOfd8KttObU5OMZXpJ00uFznDdf3iJB7q73wbQjZ4c5QhZFYaqTrjPJh5g/CoztFuVttmukYCekIRQo4QOI8TYA8QG+NWqC1ROLgRV4jxNwgDiJwMnHM4AGfIUsO2nagDQQ50UNI3v7q/uf41nTKGtHTj4TeqYrSevDx3Ta7F7ueaO5eWWR4ldY4lZiwUqMtjP6yaVd949ti0tnnZeLgx3c4yWIUDPvpa7lb0vs20SN7OUwsfSCYZHEJO8DqvCe7gDvDQUdoG/0F5apHDxjv8AE4ZcYCg4GckHJOdD0pi6Z3syw3E/SKbUolWFO8DnxlktO120eNnKTrwMEYcAOCwYjDcWDop8D5Uf2wWn0Lj7Cf1KXMWzCmxYZSNbi6d/cFaMf7GPvq4dlWy7OTZqNcQ2zSccgLSpGWIDHGSwzyrzZrCBtknOefSa2rWcqGAwBy6/WSH9s1oD3o5lXqxCnHuDEn3VabveBRYm8TVfQ+lQNpnK8Sg+Gcge+vFtsixzwxw2uT0VI8nHkB4VHdo8gi2ZKqgKDwIAMAAFl0A/VB08KWAr2KAuPrGkslbMzZxnliVrYPa+zzpHcxxqkj8PpFJATIwvEDnILaFsjGeWlS3atsdnt1uIywe3bOhIPC2MkY5FSFOegzSv2Luq1xYXN0ve9FMVKeKBQWOMcxxA8+Qbwpl9me84vLZrS4PHLEvCeL/FiPdDHxOO63ng/Op77KMLqxuzgj96iTptOppsO/GQf3oZ67It4jPaG3kYtLbHhydS0bZMZ88DK/sjxq+UirCdtkbWHGfyYb0Uh8YpCCr/ALJ4WPsYU83cAEkgAaknQD21NfXsPgcOX8GU0WbaZPEbj/Iiq7Xt1cMLuMEBsCQjmrj1HHhyAz4geNXPcHen5daK7Y9NH3JgOjjqB4MMMPaR0rO+2LK9WS2E0cnHlCoYZOnESmfWwNeJcgEeVU7czc2+sNo5ARreRCJX4hghS3oyF58YOvhwuRnNMchq8NuZfMf8i0UrYSu9W8j/AN+8ZVxbq6lHUMrDBUjIIPQiqzsXs5t7W7+UxNKCEKhC54RxHJPidMDByNAeeCLVRU+0cYzulOyCdrG+FFFFZmoUUUUQhRRRRCFFFFEIUUUUQhRRRRCFFFFEIUge0i4N3tJ4kOS0qW6e4hT/AKyfjT+qOut3reSVJnhjaWNuJH4RxAjzGtNrs2A3eMRNle2V7jmbltbiNFRRhUUKB5KMD7hSN7X7lfljpGirwIiHhAHEzd45xzOGA91PeldtPsvuJNpR3DPFJCbgSyakMADxBeEggjQLz68q3S4QMTxxu+sxehcqAN2d/wBJm3/2ULbZFpBp+SeJD7RG/Efecmq9uFuAm0bUzvM8bCRk4VVCO7gjmCeRpgdpeyJLizCxLxMsitjIGgDA8yOhpW7nb8T2kJhtljdS7SEuCTluEfSUY7o+NPrZuyARgN554k9ir2xLoTuHLMva9ittgg3Fzk9VMaf/AMyaydr03BZRR5Oso59Qitz95FV9O03aJOBFEfLhA/fLW5v3YXt7ZW8zQLG6h/SRh1OGd1jQKeLByADzwM1lCRarOwP1zNOA1LLWpH0xxld3Q3e2jcWoFq3obZy5y0pQOfVY4QM51XGumlY9q7Fudj3MEwZXcDiBXIVxykiOddRj4qelNrcLZL22zreGQBXVMsM5wWJcjI0OrdNKktq7GhuUCTxiRQcgHOhwRkEajQmsrqTwce6eQAE2+lG5kPvDmSTF5v8AbJXaVtBe2qtLxrwMqjLFTnmByKPxKfDJ8Krdhszam00jQek9AqqokmJRMKMAhccUh09bByetODd7duGyiMUCsqlix4nZ8k4BPeJxyHLFSlZGoZVCjlz5zR0ysxY538uUpO6vZZBaOs0jvPOmqse4qHl3EB8DjvE1dqKKnJLHJlIUKMCFFFFeT2FFFFEIUUUUQhRRRR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4" name="Picture 8" descr="NIH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429000"/>
            <a:ext cx="1143000" cy="1143000"/>
          </a:xfrm>
          <a:prstGeom prst="rect">
            <a:avLst/>
          </a:prstGeom>
          <a:noFill/>
        </p:spPr>
      </p:pic>
      <p:pic>
        <p:nvPicPr>
          <p:cNvPr id="7170" name="Picture 2" descr="http://iccabs.org/images/beca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90" y="5486400"/>
            <a:ext cx="145084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172200" cy="477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99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33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Generation Sequencing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34835"/>
            <a:ext cx="20460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http://</a:t>
            </a:r>
            <a:r>
              <a:rPr lang="en-US" sz="1500" dirty="0" err="1"/>
              <a:t>omicsmaps.com</a:t>
            </a:r>
            <a:r>
              <a:rPr lang="en-US" sz="1500" dirty="0"/>
              <a:t>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00"/>
            <a:ext cx="9144000" cy="4300695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 l="3750" t="20625" r="54000" b="35625"/>
          <a:stretch>
            <a:fillRect/>
          </a:stretch>
        </p:blipFill>
        <p:spPr bwMode="auto">
          <a:xfrm>
            <a:off x="2667000" y="1486839"/>
            <a:ext cx="6162135" cy="510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0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458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Re-sequencing</a:t>
            </a:r>
          </a:p>
          <a:p>
            <a:r>
              <a:rPr lang="en-US" dirty="0" smtClean="0"/>
              <a:t>De novo sequencing</a:t>
            </a:r>
          </a:p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  <a:p>
            <a:r>
              <a:rPr lang="en-US" dirty="0"/>
              <a:t>Non-coding RNAs</a:t>
            </a:r>
          </a:p>
          <a:p>
            <a:r>
              <a:rPr lang="en-US" dirty="0" smtClean="0"/>
              <a:t>Structural variation</a:t>
            </a:r>
          </a:p>
          <a:p>
            <a:r>
              <a:rPr lang="en-US" dirty="0" err="1" smtClean="0"/>
              <a:t>ChIP-Seq</a:t>
            </a:r>
            <a:endParaRPr lang="en-US" dirty="0"/>
          </a:p>
          <a:p>
            <a:r>
              <a:rPr lang="en-US" dirty="0" smtClean="0"/>
              <a:t>Methyl-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Shape-</a:t>
            </a:r>
            <a:r>
              <a:rPr lang="en-US" dirty="0" err="1" smtClean="0"/>
              <a:t>Seq</a:t>
            </a:r>
            <a:endParaRPr lang="en-US" dirty="0"/>
          </a:p>
          <a:p>
            <a:r>
              <a:rPr lang="en-US" dirty="0" smtClean="0"/>
              <a:t>Chromosome conformation</a:t>
            </a:r>
          </a:p>
          <a:p>
            <a:r>
              <a:rPr lang="en-US" dirty="0" smtClean="0"/>
              <a:t>Viral </a:t>
            </a:r>
            <a:r>
              <a:rPr lang="en-US" dirty="0" err="1" smtClean="0"/>
              <a:t>quasispecies</a:t>
            </a:r>
            <a:endParaRPr lang="en-US" dirty="0" smtClean="0"/>
          </a:p>
          <a:p>
            <a:r>
              <a:rPr lang="en-US" dirty="0" smtClean="0"/>
              <a:t>… many more biological measurements “reduced” to NGS sequencing</a:t>
            </a:r>
            <a:endParaRPr lang="en-US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81000" y="214313"/>
            <a:ext cx="84582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en-US" sz="4400" dirty="0" smtClean="0">
                <a:latin typeface="+mj-lt"/>
              </a:rPr>
              <a:t>A transformative technology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21A7AE54-EEE3-4FA0-B40F-10A5935584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152400"/>
            <a:ext cx="5562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Mandoiu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Lab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4800" y="76200"/>
            <a:ext cx="8839200" cy="2057400"/>
            <a:chOff x="304800" y="152400"/>
            <a:chExt cx="8839200" cy="2057400"/>
          </a:xfrm>
        </p:grpSpPr>
        <p:pic>
          <p:nvPicPr>
            <p:cNvPr id="2050" name="Picture 2" descr="http://media.wiley.com/product_data/coverImage300/36/04700977/0470097736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31000" contrast="31000"/>
            </a:blip>
            <a:srcRect/>
            <a:stretch>
              <a:fillRect/>
            </a:stretch>
          </p:blipFill>
          <p:spPr bwMode="auto">
            <a:xfrm>
              <a:off x="5791200" y="152400"/>
              <a:ext cx="950520" cy="1524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 descr="978-3-642-30190-2.tif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8000" y="174329"/>
              <a:ext cx="990600" cy="150207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027" name="Picture 3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4800" y="187932"/>
              <a:ext cx="1131848" cy="147395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304800" y="914400"/>
              <a:ext cx="8839200" cy="1295400"/>
            </a:xfrm>
            <a:prstGeom prst="rect">
              <a:avLst/>
            </a:prstGeom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ja-JP" sz="2000" b="1" dirty="0" smtClean="0">
                  <a:solidFill>
                    <a:srgbClr val="666633"/>
                  </a:solidFill>
                  <a:latin typeface="+mn-lt"/>
                </a:rPr>
                <a:t>Main Research Areas:</a:t>
              </a:r>
              <a:endParaRPr kumimoji="0" lang="en-US" altLang="ja-JP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ja-JP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+mn-lt"/>
                  <a:ea typeface="+mn-ea"/>
                  <a:cs typeface="+mn-cs"/>
                </a:rPr>
                <a:t>Bioinformatics Algorithms</a:t>
              </a:r>
            </a:p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ja-JP" sz="2000" dirty="0" smtClean="0">
                  <a:latin typeface="+mn-lt"/>
                </a:rPr>
                <a:t>Development of Computational Methods for Next-Gen Sequencing Data Analysis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800" y="1905000"/>
            <a:ext cx="8839200" cy="1905000"/>
            <a:chOff x="304800" y="1981200"/>
            <a:chExt cx="8839200" cy="1905000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>
            <a:xfrm>
              <a:off x="304800" y="1981200"/>
              <a:ext cx="8839200" cy="1905000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</a:pPr>
              <a:r>
                <a:rPr lang="en-US" altLang="ja-JP" sz="2000" b="1" dirty="0" smtClean="0">
                  <a:solidFill>
                    <a:srgbClr val="666633"/>
                  </a:solidFill>
                  <a:latin typeface="+mn-lt"/>
                </a:rPr>
                <a:t>Ongoing Projects</a:t>
              </a:r>
            </a:p>
            <a:p>
              <a:pPr marL="342900" lvl="0" indent="-342900" fontAlgn="auto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ja-JP" sz="2000" dirty="0" smtClean="0">
                  <a:latin typeface="+mn-lt"/>
                </a:rPr>
                <a:t>RNA-</a:t>
              </a:r>
              <a:r>
                <a:rPr lang="en-US" altLang="ja-JP" sz="2000" dirty="0" err="1" smtClean="0">
                  <a:latin typeface="+mn-lt"/>
                </a:rPr>
                <a:t>Seq</a:t>
              </a:r>
              <a:r>
                <a:rPr lang="en-US" altLang="ja-JP" sz="2000" dirty="0" smtClean="0">
                  <a:latin typeface="+mn-lt"/>
                </a:rPr>
                <a:t> Analysis (NSF, NIH, Life Technologies)</a:t>
              </a:r>
            </a:p>
            <a:p>
              <a:pPr marL="800100" lvl="1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altLang="ja-JP" sz="2000" dirty="0" smtClean="0">
                  <a:latin typeface="+mn-lt"/>
                </a:rPr>
                <a:t>Novel transcript reconstruction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223732" y="2057400"/>
              <a:ext cx="2463068" cy="1440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304800" y="2971800"/>
            <a:ext cx="8839200" cy="1828800"/>
            <a:chOff x="304800" y="3048000"/>
            <a:chExt cx="8839200" cy="1828800"/>
          </a:xfrm>
        </p:grpSpPr>
        <p:sp>
          <p:nvSpPr>
            <p:cNvPr id="14" name="Rectangle 3"/>
            <p:cNvSpPr txBox="1">
              <a:spLocks noChangeArrowheads="1"/>
            </p:cNvSpPr>
            <p:nvPr/>
          </p:nvSpPr>
          <p:spPr>
            <a:xfrm>
              <a:off x="304800" y="3048000"/>
              <a:ext cx="8839200" cy="609600"/>
            </a:xfrm>
            <a:prstGeom prst="rect">
              <a:avLst/>
            </a:prstGeom>
          </p:spPr>
          <p:txBody>
            <a:bodyPr/>
            <a:lstStyle/>
            <a:p>
              <a:pPr marL="800100" lvl="1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altLang="ja-JP" sz="2000" dirty="0" smtClean="0">
                  <a:latin typeface="+mn-lt"/>
                </a:rPr>
                <a:t>Allele-specific </a:t>
              </a:r>
              <a:r>
                <a:rPr lang="en-US" altLang="ja-JP" sz="2000" dirty="0" err="1" smtClean="0">
                  <a:latin typeface="+mn-lt"/>
                </a:rPr>
                <a:t>isoform</a:t>
              </a:r>
              <a:r>
                <a:rPr lang="en-US" altLang="ja-JP" sz="2000" dirty="0" smtClean="0">
                  <a:latin typeface="+mn-lt"/>
                </a:rPr>
                <a:t> expression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88014" y="3486068"/>
              <a:ext cx="8103585" cy="1390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304800" y="4734437"/>
            <a:ext cx="8846454" cy="1463167"/>
            <a:chOff x="304800" y="4810637"/>
            <a:chExt cx="8846454" cy="1463167"/>
          </a:xfrm>
        </p:grpSpPr>
        <p:pic>
          <p:nvPicPr>
            <p:cNvPr id="21" name="Picture 20" descr="journal.ppat.1001005.g001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27054" y="4810637"/>
              <a:ext cx="3124200" cy="1463167"/>
            </a:xfrm>
            <a:prstGeom prst="rect">
              <a:avLst/>
            </a:prstGeom>
          </p:spPr>
        </p:pic>
        <p:sp>
          <p:nvSpPr>
            <p:cNvPr id="19" name="Rectangle 3"/>
            <p:cNvSpPr txBox="1">
              <a:spLocks noChangeArrowheads="1"/>
            </p:cNvSpPr>
            <p:nvPr/>
          </p:nvSpPr>
          <p:spPr>
            <a:xfrm>
              <a:off x="304800" y="5181600"/>
              <a:ext cx="8839200" cy="762000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ja-JP" sz="2000" dirty="0" smtClean="0">
                  <a:latin typeface="+mn-lt"/>
                </a:rPr>
                <a:t>Viral </a:t>
              </a:r>
              <a:r>
                <a:rPr lang="en-US" altLang="ja-JP" sz="2000" dirty="0" err="1" smtClean="0">
                  <a:latin typeface="+mn-lt"/>
                </a:rPr>
                <a:t>quasispecies</a:t>
              </a:r>
              <a:r>
                <a:rPr lang="en-US" altLang="ja-JP" sz="2000" dirty="0" smtClean="0">
                  <a:latin typeface="+mn-lt"/>
                </a:rPr>
                <a:t> reconstruction (USDA)</a:t>
              </a:r>
            </a:p>
            <a:p>
              <a:pPr marL="800100" lvl="1" indent="-342900">
                <a:spcBef>
                  <a:spcPct val="20000"/>
                </a:spcBef>
                <a:buFontTx/>
                <a:buChar char="-"/>
              </a:pPr>
              <a:r>
                <a:rPr lang="en-US" altLang="ja-JP" sz="2000" dirty="0" smtClean="0">
                  <a:latin typeface="+mn-lt"/>
                </a:rPr>
                <a:t>IBV evolution and vaccine optimization</a:t>
              </a:r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5791200"/>
            <a:ext cx="8839200" cy="914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000" dirty="0" smtClean="0">
                <a:latin typeface="+mn-lt"/>
              </a:rPr>
              <a:t>Sequencing error </a:t>
            </a:r>
            <a:r>
              <a:rPr lang="en-US" altLang="ja-JP" sz="2000" dirty="0">
                <a:latin typeface="+mn-lt"/>
              </a:rPr>
              <a:t>c</a:t>
            </a:r>
            <a:r>
              <a:rPr lang="en-US" altLang="ja-JP" sz="2000" dirty="0" smtClean="0">
                <a:latin typeface="+mn-lt"/>
              </a:rPr>
              <a:t>orrection, genome assembly and scaffolding, metabolomics, biomarker selection, … </a:t>
            </a:r>
          </a:p>
          <a:p>
            <a:pPr marL="800100" lvl="1" indent="-342900">
              <a:spcBef>
                <a:spcPts val="0"/>
              </a:spcBef>
              <a:buFontTx/>
              <a:buChar char="-"/>
            </a:pPr>
            <a:r>
              <a:rPr lang="en-US" altLang="ja-JP" sz="2000" dirty="0" smtClean="0">
                <a:latin typeface="+mn-lt"/>
              </a:rPr>
              <a:t>More info &amp; software at </a:t>
            </a:r>
            <a:r>
              <a:rPr lang="en-US" altLang="ja-JP" sz="2000" dirty="0" smtClean="0">
                <a:latin typeface="+mn-lt"/>
                <a:hlinkClick r:id="rId12"/>
              </a:rPr>
              <a:t>http://dna.engr.uconn.edu</a:t>
            </a:r>
            <a:endParaRPr lang="en-US" altLang="ja-JP" sz="2000" dirty="0" smtClean="0">
              <a:latin typeface="+mn-lt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304800" y="4419600"/>
            <a:ext cx="8839200" cy="1066800"/>
          </a:xfrm>
          <a:prstGeom prst="rect">
            <a:avLst/>
          </a:prstGeom>
        </p:spPr>
        <p:txBody>
          <a:bodyPr/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en-US" altLang="ja-JP" sz="2000" dirty="0" smtClean="0">
              <a:latin typeface="+mn-lt"/>
            </a:endParaRP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ja-JP" sz="2000" dirty="0" smtClean="0">
                <a:latin typeface="+mn-lt"/>
              </a:rPr>
              <a:t>Computational </a:t>
            </a:r>
            <a:r>
              <a:rPr lang="en-US" altLang="ja-JP" sz="2000" dirty="0" err="1" smtClean="0">
                <a:latin typeface="+mn-lt"/>
              </a:rPr>
              <a:t>deconvolution</a:t>
            </a:r>
            <a:r>
              <a:rPr lang="en-US" altLang="ja-JP" sz="2000" dirty="0" smtClean="0">
                <a:latin typeface="+mn-lt"/>
              </a:rPr>
              <a:t> of heterogeneous samples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err="1" smtClean="0"/>
              <a:t>Epi-Seq</a:t>
            </a:r>
            <a:r>
              <a:rPr lang="en-US" sz="4000" dirty="0" smtClean="0"/>
              <a:t> </a:t>
            </a:r>
            <a:r>
              <a:rPr lang="en-US" sz="4000" dirty="0" smtClean="0"/>
              <a:t>Bioinformatics </a:t>
            </a:r>
            <a:r>
              <a:rPr lang="en-US" sz="4000" dirty="0" smtClean="0"/>
              <a:t>Pipeline</a:t>
            </a:r>
            <a:endParaRPr lang="en-US" sz="4000" dirty="0" smtClean="0"/>
          </a:p>
        </p:txBody>
      </p: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712319599"/>
              </p:ext>
            </p:extLst>
          </p:nvPr>
        </p:nvGraphicFramePr>
        <p:xfrm>
          <a:off x="1295400" y="1371600"/>
          <a:ext cx="6553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rved Down Arrow 5"/>
          <p:cNvSpPr/>
          <p:nvPr/>
        </p:nvSpPr>
        <p:spPr>
          <a:xfrm rot="16200000" flipV="1">
            <a:off x="7543800" y="1752600"/>
            <a:ext cx="8382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139934"/>
            <a:ext cx="843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code &amp; binaries available at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://dna.engr.uconn.edu/software/Epi-Seq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05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35" name="Rectangle 2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Hybrid Read Alignment Approach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0" y="2590800"/>
            <a:ext cx="3505200" cy="2316778"/>
            <a:chOff x="228600" y="1143000"/>
            <a:chExt cx="3505200" cy="2316778"/>
          </a:xfrm>
        </p:grpSpPr>
        <p:pic>
          <p:nvPicPr>
            <p:cNvPr id="324639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143000"/>
              <a:ext cx="2209800" cy="2114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4640" name="Rectangle 32"/>
            <p:cNvSpPr>
              <a:spLocks noChangeArrowheads="1"/>
            </p:cNvSpPr>
            <p:nvPr/>
          </p:nvSpPr>
          <p:spPr bwMode="auto">
            <a:xfrm>
              <a:off x="228600" y="3259723"/>
              <a:ext cx="350520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700" dirty="0"/>
                <a:t>http://en.wikipedia.org/wiki/File:RNA-Seq-alignment.png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895600" y="1384363"/>
            <a:ext cx="6172200" cy="5016437"/>
            <a:chOff x="2971800" y="927163"/>
            <a:chExt cx="6172200" cy="5016437"/>
          </a:xfrm>
        </p:grpSpPr>
        <p:grpSp>
          <p:nvGrpSpPr>
            <p:cNvPr id="42" name="Group 40"/>
            <p:cNvGrpSpPr/>
            <p:nvPr/>
          </p:nvGrpSpPr>
          <p:grpSpPr>
            <a:xfrm>
              <a:off x="2971800" y="927163"/>
              <a:ext cx="6172200" cy="2501837"/>
              <a:chOff x="685800" y="1308163"/>
              <a:chExt cx="7162800" cy="2730437"/>
            </a:xfrm>
          </p:grpSpPr>
          <p:sp>
            <p:nvSpPr>
              <p:cNvPr id="44" name="AutoShape 4"/>
              <p:cNvSpPr>
                <a:spLocks noChangeArrowheads="1"/>
              </p:cNvSpPr>
              <p:nvPr/>
            </p:nvSpPr>
            <p:spPr bwMode="auto">
              <a:xfrm>
                <a:off x="685800" y="2069653"/>
                <a:ext cx="1143008" cy="1143439"/>
              </a:xfrm>
              <a:prstGeom prst="flowChartDocument">
                <a:avLst/>
              </a:prstGeom>
              <a:solidFill>
                <a:srgbClr val="00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169" tIns="20084" rIns="40169" bIns="20084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+mn-lt"/>
                  </a:rPr>
                  <a:t>mRNA reads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45" name="AutoShape 6"/>
              <p:cNvSpPr>
                <a:spLocks noChangeArrowheads="1"/>
              </p:cNvSpPr>
              <p:nvPr/>
            </p:nvSpPr>
            <p:spPr bwMode="auto">
              <a:xfrm>
                <a:off x="2438399" y="1384363"/>
                <a:ext cx="1254008" cy="990600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169" tIns="20084" rIns="40169" bIns="20084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+mn-lt"/>
                  </a:rPr>
                  <a:t>Transcript Library</a:t>
                </a:r>
                <a:endParaRPr lang="en-US" dirty="0">
                  <a:solidFill>
                    <a:srgbClr val="000000"/>
                  </a:solidFill>
                  <a:latin typeface="+mn-lt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Mapping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46" name="AutoShape 7"/>
              <p:cNvSpPr>
                <a:spLocks noChangeArrowheads="1"/>
              </p:cNvSpPr>
              <p:nvPr/>
            </p:nvSpPr>
            <p:spPr bwMode="auto">
              <a:xfrm>
                <a:off x="2286000" y="3230748"/>
                <a:ext cx="1190903" cy="668215"/>
              </a:xfrm>
              <a:prstGeom prst="flowChartProcess">
                <a:avLst/>
              </a:prstGeom>
              <a:solidFill>
                <a:srgbClr val="FFCC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169" tIns="20084" rIns="40169" bIns="20084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Genome Mapping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47" name="AutoShape 8"/>
              <p:cNvSpPr>
                <a:spLocks noChangeArrowheads="1"/>
              </p:cNvSpPr>
              <p:nvPr/>
            </p:nvSpPr>
            <p:spPr bwMode="auto">
              <a:xfrm>
                <a:off x="4724400" y="2267264"/>
                <a:ext cx="1322938" cy="717299"/>
              </a:xfrm>
              <a:prstGeom prst="flowChart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169" tIns="20084" rIns="40169" bIns="20084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Read </a:t>
                </a:r>
                <a:r>
                  <a:rPr lang="en-US" dirty="0" smtClean="0">
                    <a:solidFill>
                      <a:srgbClr val="000000"/>
                    </a:solidFill>
                    <a:latin typeface="+mn-lt"/>
                  </a:rPr>
                  <a:t>Merging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48" name="AutoShape 9"/>
              <p:cNvSpPr>
                <a:spLocks noChangeArrowheads="1"/>
              </p:cNvSpPr>
              <p:nvPr/>
            </p:nvSpPr>
            <p:spPr bwMode="auto">
              <a:xfrm>
                <a:off x="4114800" y="1308163"/>
                <a:ext cx="1694447" cy="774192"/>
              </a:xfrm>
              <a:prstGeom prst="flowChartDocument">
                <a:avLst/>
              </a:prstGeom>
              <a:solidFill>
                <a:srgbClr val="00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169" tIns="20084" rIns="40169" bIns="20084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+mn-lt"/>
                  </a:rPr>
                  <a:t>Transcript </a:t>
                </a:r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mapped reads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49" name="AutoShape 10"/>
              <p:cNvSpPr>
                <a:spLocks noChangeArrowheads="1"/>
              </p:cNvSpPr>
              <p:nvPr/>
            </p:nvSpPr>
            <p:spPr bwMode="auto">
              <a:xfrm>
                <a:off x="4114823" y="3213093"/>
                <a:ext cx="1829071" cy="825507"/>
              </a:xfrm>
              <a:prstGeom prst="flowChartDocument">
                <a:avLst/>
              </a:prstGeom>
              <a:solidFill>
                <a:srgbClr val="00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169" tIns="20084" rIns="40169" bIns="20084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Genome mapped reads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50" name="Line 11"/>
              <p:cNvSpPr>
                <a:spLocks noChangeShapeType="1"/>
              </p:cNvSpPr>
              <p:nvPr/>
            </p:nvSpPr>
            <p:spPr bwMode="auto">
              <a:xfrm flipV="1">
                <a:off x="1828800" y="1841985"/>
                <a:ext cx="609592" cy="3043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1828800" y="2984563"/>
                <a:ext cx="457200" cy="304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V="1">
                <a:off x="3692406" y="1793209"/>
                <a:ext cx="44214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>
                <a:off x="3505200" y="3365563"/>
                <a:ext cx="609623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 flipV="1">
                <a:off x="5257831" y="2984405"/>
                <a:ext cx="1294" cy="2387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5" name="Line 16"/>
              <p:cNvSpPr>
                <a:spLocks noChangeShapeType="1"/>
              </p:cNvSpPr>
              <p:nvPr/>
            </p:nvSpPr>
            <p:spPr bwMode="auto">
              <a:xfrm flipH="1">
                <a:off x="5256506" y="1981200"/>
                <a:ext cx="1294" cy="3011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6" name="AutoShape 25"/>
              <p:cNvSpPr>
                <a:spLocks noChangeArrowheads="1"/>
              </p:cNvSpPr>
              <p:nvPr/>
            </p:nvSpPr>
            <p:spPr bwMode="auto">
              <a:xfrm>
                <a:off x="6629400" y="2225738"/>
                <a:ext cx="1219200" cy="758825"/>
              </a:xfrm>
              <a:prstGeom prst="flowChartDocument">
                <a:avLst/>
              </a:prstGeom>
              <a:solidFill>
                <a:srgbClr val="00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0169" tIns="20084" rIns="40169" bIns="20084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Mapped reads</a:t>
                </a:r>
                <a:endParaRPr lang="en-US" dirty="0">
                  <a:latin typeface="+mn-lt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V="1">
                <a:off x="6019800" y="2601976"/>
                <a:ext cx="609600" cy="15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3276600" y="3733800"/>
              <a:ext cx="5715000" cy="22098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sz="2400" dirty="0" smtClean="0">
                  <a:latin typeface="+mn-lt"/>
                </a:rPr>
                <a:t>More e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fficient</a:t>
              </a:r>
              <a:r>
                <a:rPr lang="en-US" sz="2400" dirty="0" smtClean="0">
                  <a:latin typeface="+mn-lt"/>
                </a:rPr>
                <a:t> 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compared to spliced alignment onto genome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sz="2400" dirty="0" smtClean="0">
                  <a:latin typeface="+mn-lt"/>
                </a:rPr>
                <a:t>Stringent filtering: reads with multiple alignments are discarded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97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Clipping Alignments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477628"/>
          <a:ext cx="9906000" cy="484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39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Removal of PCR Artifacts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799" y="2037001"/>
            <a:ext cx="9448800" cy="37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86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1461</TotalTime>
  <Words>808</Words>
  <Application>Microsoft Office PowerPoint</Application>
  <PresentationFormat>On-screen Show (4:3)</PresentationFormat>
  <Paragraphs>388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Scalable Algorithms for  Next-Generation Sequencing Data Analysis</vt:lpstr>
      <vt:lpstr>Next Generation Sequencing</vt:lpstr>
      <vt:lpstr>Next Generation Sequencing</vt:lpstr>
      <vt:lpstr>PowerPoint Presentation</vt:lpstr>
      <vt:lpstr>PowerPoint Presentation</vt:lpstr>
      <vt:lpstr>Epi-Seq Bioinformatics Pipeline</vt:lpstr>
      <vt:lpstr>Hybrid Read Alignment Approach</vt:lpstr>
      <vt:lpstr>Clipping Alignments</vt:lpstr>
      <vt:lpstr>Removal of PCR Artifacts</vt:lpstr>
      <vt:lpstr>Variant Detection and Genotyping</vt:lpstr>
      <vt:lpstr>Variant Detection and Genotyping</vt:lpstr>
      <vt:lpstr>Accuracy as Function of Coverage</vt:lpstr>
      <vt:lpstr>Haplotyping</vt:lpstr>
      <vt:lpstr>RefHap Algorithm</vt:lpstr>
      <vt:lpstr>Epitope Prediction</vt:lpstr>
      <vt:lpstr>Results on Tumor Data</vt:lpstr>
      <vt:lpstr>Results on Tumor Data</vt:lpstr>
      <vt:lpstr>Results on Tumor Data</vt:lpstr>
      <vt:lpstr>Deep Panning for Early Cancer Detection</vt:lpstr>
      <vt:lpstr>Deep Panning for Early Cancer Detection</vt:lpstr>
      <vt:lpstr>Deep Panning for Early Cancer Detection</vt:lpstr>
      <vt:lpstr>Preliminary Results</vt:lpstr>
      <vt:lpstr>Preliminary Results</vt:lpstr>
      <vt:lpstr>Ongoing Work: Understanding Cancer Evolution</vt:lpstr>
      <vt:lpstr>Acknowledgments</vt:lpstr>
      <vt:lpstr>PowerPoint Presentation</vt:lpstr>
      <vt:lpstr>Questions?</vt:lpstr>
    </vt:vector>
  </TitlesOfParts>
  <Company>University of Connecticut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pipeline for detection of immunogenic cancer mutations by  high throughput mRNA sequencing</dc:title>
  <dc:creator>Administrator</dc:creator>
  <cp:lastModifiedBy>setup</cp:lastModifiedBy>
  <cp:revision>226</cp:revision>
  <dcterms:created xsi:type="dcterms:W3CDTF">2009-10-15T15:10:35Z</dcterms:created>
  <dcterms:modified xsi:type="dcterms:W3CDTF">2013-05-18T03:27:43Z</dcterms:modified>
</cp:coreProperties>
</file>