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2" r:id="rId2"/>
    <p:sldId id="364" r:id="rId3"/>
    <p:sldId id="349" r:id="rId4"/>
    <p:sldId id="350" r:id="rId5"/>
    <p:sldId id="398" r:id="rId6"/>
    <p:sldId id="361" r:id="rId7"/>
    <p:sldId id="400" r:id="rId8"/>
    <p:sldId id="399" r:id="rId9"/>
    <p:sldId id="40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30" autoAdjust="0"/>
    <p:restoredTop sz="94620" autoAdjust="0"/>
  </p:normalViewPr>
  <p:slideViewPr>
    <p:cSldViewPr>
      <p:cViewPr>
        <p:scale>
          <a:sx n="70" d="100"/>
          <a:sy n="70" d="100"/>
        </p:scale>
        <p:origin x="-124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1CC8-CE62-4575-AB88-5260FCEE7AA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6F81E-87AA-4611-8054-98FA7E8D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altLang="en-US" dirty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5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0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1E0-0651-4469-A40C-6AE59962E6B3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hyperlink" Target="http://www.lifetechnologi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514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70C0"/>
                </a:solidFill>
              </a:rPr>
              <a:t>Cancer </a:t>
            </a:r>
            <a:r>
              <a:rPr lang="en-US" sz="4800" b="1" dirty="0" smtClean="0">
                <a:solidFill>
                  <a:srgbClr val="0070C0"/>
                </a:solidFill>
              </a:rPr>
              <a:t>Vaccine </a:t>
            </a:r>
            <a:r>
              <a:rPr lang="en-US" sz="4800" b="1" dirty="0" smtClean="0">
                <a:solidFill>
                  <a:srgbClr val="0070C0"/>
                </a:solidFill>
              </a:rPr>
              <a:t>Design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38200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chemeClr val="tx1"/>
                </a:solidFill>
                <a:cs typeface="Arial" charset="0"/>
              </a:rPr>
              <a:t>Ion </a:t>
            </a:r>
            <a:r>
              <a:rPr lang="en-GB" sz="3600" b="1" dirty="0" err="1" smtClean="0">
                <a:solidFill>
                  <a:schemeClr val="tx1"/>
                </a:solidFill>
                <a:cs typeface="Arial" charset="0"/>
              </a:rPr>
              <a:t>Mandoiu</a:t>
            </a:r>
            <a:endParaRPr lang="en-GB" sz="3600" b="1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cs typeface="Arial" charset="0"/>
              </a:rPr>
              <a:t>UTC Associate Professor in Engineering Innovation</a:t>
            </a:r>
          </a:p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cs typeface="Arial" charset="0"/>
              </a:rPr>
              <a:t>Department of Computer Science &amp; Engineering</a:t>
            </a:r>
          </a:p>
          <a:p>
            <a:pPr eaLnBrk="1" hangingPunct="1"/>
            <a:endParaRPr lang="en-GB" sz="2800" baseline="30000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Which Epitopes go into the vaccine?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High </a:t>
            </a:r>
            <a:r>
              <a:rPr lang="en-US" dirty="0"/>
              <a:t>Differential </a:t>
            </a:r>
            <a:r>
              <a:rPr lang="en-US" dirty="0" err="1"/>
              <a:t>Agretopic</a:t>
            </a:r>
            <a:r>
              <a:rPr lang="en-US" dirty="0"/>
              <a:t> Index (</a:t>
            </a:r>
            <a:r>
              <a:rPr lang="en-US" dirty="0" smtClean="0"/>
              <a:t>DAI)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High expression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Diversity across </a:t>
            </a:r>
            <a:r>
              <a:rPr lang="en-US" dirty="0" smtClean="0"/>
              <a:t>the individual’s HLA alleles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High cancer clone coverage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7718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Vaccine Design Criteria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07571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Rational vaccine design requires info on the clonal structure of the tumor</a:t>
            </a:r>
            <a:endParaRPr lang="en-US" sz="2000" dirty="0" smtClean="0"/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ot all cells harbor all candidate epitopes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49600" r="-4375" b="-3599"/>
          <a:stretch/>
        </p:blipFill>
        <p:spPr>
          <a:xfrm>
            <a:off x="1209322" y="2209800"/>
            <a:ext cx="5115278" cy="1905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0200" y="4114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Approaches to </a:t>
            </a:r>
            <a:r>
              <a:rPr lang="en-US" dirty="0" err="1" smtClean="0"/>
              <a:t>clonality</a:t>
            </a:r>
            <a:r>
              <a:rPr lang="en-US" dirty="0" smtClean="0"/>
              <a:t> analysis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Computational inference from sequencing depth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i="1" dirty="0" smtClean="0"/>
              <a:t>Targeted amplicon sequencing of selected mutations at single cell level</a:t>
            </a:r>
          </a:p>
        </p:txBody>
      </p:sp>
    </p:spTree>
    <p:extLst>
      <p:ext uri="{BB962C8B-B14F-4D97-AF65-F5344CB8AC3E}">
        <p14:creationId xmlns:p14="http://schemas.microsoft.com/office/powerpoint/2010/main" val="21360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18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ingle-cell capture 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76400" y="1371600"/>
            <a:ext cx="5562600" cy="5105400"/>
            <a:chOff x="609600" y="1295400"/>
            <a:chExt cx="5037383" cy="464820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95400"/>
              <a:ext cx="4953651" cy="159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965132"/>
              <a:ext cx="5037383" cy="130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7738"/>
            <a:stretch/>
          </p:blipFill>
          <p:spPr bwMode="auto">
            <a:xfrm>
              <a:off x="630622" y="4419601"/>
              <a:ext cx="394475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42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PCR on Access Array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90" y="1906157"/>
            <a:ext cx="6667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90" y="1968499"/>
            <a:ext cx="66548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9" y="1980766"/>
            <a:ext cx="66738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00" y="2133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3666948"/>
            <a:ext cx="461665" cy="6437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SNVs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77704" y="2579132"/>
            <a:ext cx="4775496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9886" y="3074431"/>
            <a:ext cx="0" cy="182880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SNV Support Matrix</a:t>
            </a:r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6688" y="5715000"/>
            <a:ext cx="1190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12845" y="5867400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               High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r="-4576"/>
          <a:stretch/>
        </p:blipFill>
        <p:spPr bwMode="auto">
          <a:xfrm>
            <a:off x="502920" y="2770922"/>
            <a:ext cx="8957880" cy="22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Which Epitopes go into the vaccine?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Differential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Agretopic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Index 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DAI)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expression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Diversity across  the individual’s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HLA alleles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cancer clone coverage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Highly immunogenic</a:t>
            </a:r>
          </a:p>
          <a:p>
            <a:pPr marL="1371600" lvl="2" indent="-514350"/>
            <a:r>
              <a:rPr lang="en-US" dirty="0" smtClean="0"/>
              <a:t>How to monitor immune response?</a:t>
            </a:r>
          </a:p>
          <a:p>
            <a:pPr marL="1371600" lvl="2" indent="-514350"/>
            <a:r>
              <a:rPr lang="en-US" dirty="0" smtClean="0"/>
              <a:t>How to predict?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7718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Vaccine Design Criteria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TCR sequencing</a:t>
            </a:r>
            <a:endParaRPr lang="en-US" dirty="0"/>
          </a:p>
        </p:txBody>
      </p:sp>
      <p:pic>
        <p:nvPicPr>
          <p:cNvPr id="10242" name="Picture 2" descr="http://image.slidesharecdn.com/tcellantigenreceptor-100323054511-phpapp01/95/t-cell-antigen-receptor-20-728.jpg?cb=1269323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7402"/>
            <a:ext cx="5316415" cy="39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76800" y="4676859"/>
            <a:ext cx="3287068" cy="1587920"/>
            <a:chOff x="4724400" y="3872972"/>
            <a:chExt cx="3287068" cy="1587920"/>
          </a:xfrm>
        </p:grpSpPr>
        <p:sp>
          <p:nvSpPr>
            <p:cNvPr id="3" name="Right Arrow 2"/>
            <p:cNvSpPr/>
            <p:nvPr/>
          </p:nvSpPr>
          <p:spPr>
            <a:xfrm>
              <a:off x="4724400" y="4609792"/>
              <a:ext cx="457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4" name="Picture 4" descr="http://d3md5dngttnvbj.cloudfront.net/content/bloodjournal/125/25/3835/F3.large.jpg?width=800&amp;height=600&amp;carousel=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30" t="16793" r="7176" b="63317"/>
            <a:stretch/>
          </p:blipFill>
          <p:spPr bwMode="auto">
            <a:xfrm>
              <a:off x="5682519" y="3872972"/>
              <a:ext cx="2328949" cy="158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514600" y="4676859"/>
            <a:ext cx="1653540" cy="2042478"/>
            <a:chOff x="2514600" y="4676859"/>
            <a:chExt cx="1653540" cy="204247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14600" y="5187717"/>
              <a:ext cx="1653540" cy="153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Down Arrow 17"/>
            <p:cNvSpPr/>
            <p:nvPr/>
          </p:nvSpPr>
          <p:spPr>
            <a:xfrm>
              <a:off x="3036570" y="4676859"/>
              <a:ext cx="7620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033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1698125" y="178105"/>
            <a:ext cx="490954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800" dirty="0">
                <a:solidFill>
                  <a:srgbClr val="1A1A1A"/>
                </a:solidFill>
              </a:rPr>
              <a:t>Acknowledgements</a:t>
            </a:r>
          </a:p>
        </p:txBody>
      </p:sp>
      <p:pic>
        <p:nvPicPr>
          <p:cNvPr id="44041" name="Picture 9"/>
          <p:cNvPicPr>
            <a:picLocks noChangeAspect="1"/>
          </p:cNvPicPr>
          <p:nvPr/>
        </p:nvPicPr>
        <p:blipFill>
          <a:blip r:embed="rId2" cstate="print"/>
          <a:srcRect r="50131"/>
          <a:stretch>
            <a:fillRect/>
          </a:stretch>
        </p:blipFill>
        <p:spPr bwMode="auto">
          <a:xfrm>
            <a:off x="3200399" y="2667000"/>
            <a:ext cx="563378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2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1447800" cy="14565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2" descr="Life Technologi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894921"/>
            <a:ext cx="1447800" cy="1013460"/>
          </a:xfrm>
          <a:prstGeom prst="rect">
            <a:avLst/>
          </a:prstGeom>
          <a:noFill/>
        </p:spPr>
      </p:pic>
      <p:sp>
        <p:nvSpPr>
          <p:cNvPr id="45060" name="AutoShape 4" descr="data:image/jpeg;base64,/9j/4AAQSkZJRgABAQAAAQABAAD/2wCEAAkGBhQSERUTExQVFBUVGBsaGBcYGRwYHhgeGCAaGRwcGBweGyYgHCAjGhgZIC8gJScqLCwsGB4xNTAqNSYrLCoBCQoKDgwOGg8PGiokHyQvLDQ1NjMsLC4tLzQsLSwsLyotNjQqLCktLSopLSwpMiwsNC4sLCksLCwsLCwsLCwsLP/AABEIAN8A4gMBIgACEQEDEQH/xAAcAAACAgMBAQAAAAAAAAAAAAAABwUGAwQIAgH/xABIEAACAQMBBQQFBgsIAgIDAAABAgMABBEhBQYSMUEHIlFhEzJxgZEUQlJikqEVFiNTVHKCsdHS0xczQ5OissHwY8Ik8XODw//EABoBAAMBAQEBAAAAAAAAAAAAAAADBAIFAQb/xAAyEQACAgEBBQQKAgMBAAAAAAABAgADEQQSITFBURNhkaEFFBUiUlOBsdHwccEyQuEj/9oADAMBAAIRAxEAPwB40UUUQhRRRRCFFFFEIUUVqWO1oZi4ikSQocNwsDwnzx/3Q+Fe4M8yOE26j59vwJOtu0gErjITXlgnnjA5HmakKVfbTs48UE66Ehkz4Mp40+8sfdTaaxY2ye+KvsNabQ7vCNSitPY20RPbxTDlLGr/AGgDj3ZxW5SY6YbtcxuMkd06g4I06HpS17JN5JpZpbeWRpFEYkXiJYg8XC3eJJx6unLn40z2GRjxpM9kT42lIvjbv/pkj/jVNYzS/wBJLYcXJ9Z87TNrum08o7I0axgEHGusg9urdaZW5O8PyyzSVv7wdyT9deZ8gwwwHgwpYX0Iut4FRgGU3J4hzBEKHOc/qa++pjcyVtnbUlspD+TlOFJ6sNY2/aQlT9bhHSqLlDVhRxUA+PHwk1DFbCx4MSPqOHjJHf3fyaxvY0jw8fApaM4HEWZlHf4SR06dKYYpLb5/ltuxx9PlFsmngvAzfDX4Vfe03ackNg3oyQZGVCw5hWyTjwzjh/apL17TIg5geceluyru3InykxLvVaK/o2uYQ3gXXTyOuAfI1Jo4IBBBB1BGufZSZ3G7M/ltv8pmnkjVmYIkYXkhKksWU8yDoBy664Eg1xNsGdFeQzWsgJIxjhAI4iq5IDAEHQ4bPTp52SNlUJyOvPE9F1i4ZwMHoeGesbFFYZbxFjMjMqoF4ixOABzznwxWSKUMAykMCMgg5BB6g9alleZ6oooohCiiiiEKKKKIQoooohCiiiiEKKKKIQoopeJvLcbPvmivnMlvMxaOXGi8uWOQGgZemhHPVtdZszjjFWWivG1wPlL9dQB0ZDyZSp9hGP8AmkHuva3QnkNqcTQJxcI5uASrgA+tg8PdPPPjin+jggEEEEZBHXPhSYk2p+DdszyFSy/lQVGBkS8Mq9cetw664GdKp0rNssq7zu/795Lq1XaRm3Dfv+m77Rgbnb+R3o4GxHOOadGxzKZ1PmOY8+deO07Z/pdnyEc4isg9xw3+lm+FKz5Rc7VvTJbQANkcTx9xI8cmaQ838+ZxoKvOxN9TIHsNogxSsDHxt3Q3GMAP0BORhho2R79GsK/aVnhxHT8iYFrMhrtHHcD1/Bkj2SbQ9Js8RnnBI8fuJ9Iv+lwPdV1rn/ZW2rywlmtoFk9MxTjRYvSMCAcEDBAyGHwFS0OwNt3bK7CSMAhgZ5eAAg6ERrkjHP1aXZSgYnbGPGNqucoBsHPhHVSY7O34NtMoGjJcL7MOjf8ArTd2VHKsMazsryhFEjLoGYDUgYGMnXGOtQlpuHBFfG9QurEEejHDwZf1jyzknB54pKWBUZTzx5GPess6sOWfMRdbhH0+3PSeAuJddfWIX498/fVo7W9hFo47uPIeEgMRzAzlWH6r4+15VZ9m7n28F091EpSSReBgD3MZU91eS+qOWOvjUreWiyxvG4yrqVYeIYYNbN//AK9pjd/WMRY0/wD49mTv/vOYkN2Lo3m27eVwAWkklI5gcMbYA9hxj2Uydn702m0Wms5FwwLD0bkflFUkcSEHORgHoRkc+dR+6/Zo1nfm59MHjCSKi8JDDjZccRyQ2FGMjGvSoW7sm2PtI3bIXt5eNQy819IQ5U5PrBlGMnUA9c4a2za7bHHdj6RK7VKLt8N+19Z6ns73YsjPFmezJyQdQoP08eo3TjGh0z4VObR2Xa7dtQyu0ci6cQwWjJByjg8weemM4GDzrYuu0+x9EzBy7YP5LgYEnwOV4ffnFUvsaLtfTlf7pYcP4cRcFBz5gCT7/GvbNo1l3GGHPhmeV7AsCIcqd+OOI1bnYsUlv8mdeKPhC48lxgjwIwD7qWlzd3Gwp1jWVZ7eTLCNjhgM4Jx8w+Y7rYOmmAzNs7XS1heaQ4VB7yeijzJ0pG29rNtraBQkgMeKZhyijHJV8yO6Pic96sac7KMz/wCPTqZvUjadVT/Lr0Hf+I6t3t54L1OKFtR6yHRk9o/5GlS1L7b/AGbNH+X2Y3oZkHdj4jwnAxoxzgkcwchuuMk1bdm7ZVnFvJJGbpEVpUTIGSNeHOdM9M5AIzzpDqp315/EorZhusx+ZKUUUUqOhRRRRCFFFFEIUUUUQhVc323u+QRKwiMjO2B0UY1PE3jjkOuD4VY61tpbOjniaKVQyOMEH948CDqD0rdZUMCwyJiwMVIU4MpmzO1+2fSZJIT4/wB4vxHe/wBNTV81ntSAxCVJM6jhYcaHowB1B9o8RS4n3agsLv0N7CJbeU9ycFkdemeJSDpkcS+wjwM5fdjiMA9rdMARkCQCQa6jDrwnGOveq2xKkYMMjoeI/Mgre51Ktg9Qdx/Ezbr7fk2fP+D709z/AAZTywdAM/QPT6J0OnKA7WrJF2hG8gzG6xNIMkZCvwuMggjuAa6Vh27udtRUCyK1yiaqUf0vDprgPiQDyAI0HlUvu/u1NtW1Ed/HNEIX4YpTlJHT56FW1AyAOMjPToTWnatffBzkEHH3niJa3/mQRgggnu5Rm2FhHDGscSLGi8lUAAe4Voba3Stbt43uIUkaM5XPXno30l1zwnIzUrFHwgAZ0AGup08TXqubOnPioByGK+0UUQhRRRRCFFFFEIViubZJEKSKrowwVYAgjwIOhrLRRCU667JdnuxPo3TPzUlkVfcOLA9g0qwbC3fgs4vRW8YjTOTzJY+LE6k+ZqRor0knjPAAOESHaTve15OsEGXRX4I1XX0sh7vEPEZOB7z86mVuFuguz7YIcNM/emf6TeA+qvIe89TWyu5lsL35aExNwkc+7ltC/D0bGRkeJ661g303wSxizo0z/wB2n/s31R9/LzFDMbSqIN37kyZVFIaxzvPP7Cae/wDvwLKP0cZBncaeEY+m3/A8vAa0Hs23Xmvblb13dIIpCwbJDTSDnrnPDk949dRrk40N1t2ptsXTSSM3oFfM8p5yHn6NPdjUeqMfVBe1paJEixxqERAAqqMAAcgBXtjitezT6nr3fxM1I1jdrZ9B07/5kRsvfCGa5ltu8ksZIAcY4wOZX2eHPGvLlO0re1K7gjnilhk4byMji4OgGoLnoR4dQSCMYq7bobzrfW4kGBIukifRby8jzB9o5g15bThBYo3H985qq7LmtjvH74iTlFFFTSqFFFFEIVjuJ1RWdyFVQSxPIAakn3VkqldrV4yWIVeUkqq3sAZ8fFRTKk7RwvWLts7NC/SU/eDtVuZpvRWgZAThFROOV/M6HHsHLxNerXfLa1oA9xFKY9M+miwNfrqO6f1j7qsfY7u9HHZi6IBmuCxLdVRWKqg8B3cnxJ8hV/ZQRgjINPOoUHAQY8/GTjTsRtFzteXh0lWtNoWu2bVkIwfnIcccTdGU9euD11B6iq9u5t59lz/IL1gISfyUxOFGeWp+YT9k56aiP36tfwVeRXlsOBW4i0Y0B4cca45BWUjToRkchhlXmyre7WJpY1lClZI+IcjjQ49h5HT4Vp2CLgb1beO4zNas7ZO5lOD3iSNFFFRS6FFFFEIUUUUQhXwnFRW8O88FlHxzNqfVQas3sH/J0FJnerfWe+bDHgiB7sSnTyLH5x8z7gKqo0r3b+Akmo1aU7uJ6R9RyBgCpBBGQQcgg9Qa9Uhdzd+ZdnsE1ltie9F1jzqWhycDU5KHQ+R1p37K2rHcwpNCweNxlWHw5HUEHII8qXbS1TbLRtN6XLtLNuiiikx0KKKKIQqub5bkRbQjCuTHIOUqgcQGdVOeYOvsOviDY6K9BI4TwgHcZpbO2dDaQLFGqxxRr7AANSWJ68ySfM0uN+O1cANFaNwryabqfKL+b4eNW7f/AHdlvLUrC5Dr3gmcLLj5re/kToD8RA7kdlKQFbi84Zp+apzji9g+ew8ToOmo4qfW1aLtHeenL6yexbHbZG5evM9w6Srbn9mc18RPd8cNue8E5STZ1yx5qp8eZ6Y0arFtjYsuyrpLqyieSCQrHJCneI4iFAA56nBB6HIJANMpmAGScAcyelU/b3ahawZWM/KHHRD3R7X5fDNaR7bGON+Zl0pqUZ3Y8f8AuZcEbIBxjPQ19qibh9pPy6eSB0VXALqUyQFHCOFs/O1Jz110GKvdTupU7JlKMHXaEKKKKzNQqG3u3f8Allq8OQG0ZCejLyz5HUHyJrZ28Z/k8nybHpsdzOOfvBBOM4B64pdbN7X5Y29Hdwd4c8AxOPbG/P7qoprdveTGR4ya+1F92zOD3bps7h73raL8hvAYGjY8LNoBxEsVY9NSSG5EEa8ssNtpRBPSGRAnPj4hw/HOKo+0p9mbXAzL6GcDCscI48FIbuuMnlk9cEZqv3PYzdcWI7i3ZfpMrqcfqjiB+NNsWsnL5U9MfaJra0DCYYdc/eRfaFvAdp3ccFuCwJ9FF9YuRxPjoNB7lzprh32dsI40jHJFCj2KAB+6qpuT2bRWDGVnM9wRj0hHCEHURrk8Oepzk+QyKuNItsDkBeA4SmmsoCWOSeMKKKKTHQoorXv9oRwRmSVwiLzY/wDdT5CvQM7hPCcbzNiqNvh2mR2/FFb4lm5FuaIfP6R8hoOp6VVN8e0yS44orfMUPItyeQf+qnw5+PhVGrq6fQ/7WeH5nH1PpD/Wrx/E2L/aEk8hklcu7c2P/dB5DStfPIakkgAAZJJ5AAaknwFbeytkzXUoht0Mj9eioPpSNyUfeegNN7dncm22XGbid1eYDvTPoEzoViHzQeX0mz7qpv1S1e4m8/v7iTafRtd777h9/wB6yu7m9lBfE1+MLzW2zz8DMR/sGnj1FWLeftHgsz6GFRLIuhVTwogHQkA6jlwgadccqqe+Hac8/FFbZji5F+Tv7PoD7z5cqoVIq0jWHbv8I+3WLUOzoH1/fvHTud2mRXZWGYCC4OgXPck//Gx6/UOvhnnV0rmW3snmcRRoZHbUIPAfOJOiqOrEgDxpj7udo6WaJb3Msl1hsNOo4ljGNACfykwU6ceMnOmQBmTUabYYivf/AFLNNq9tQbN39xp0Vhs7xJUWSNldHGVZTkEeINZqil8KKKKIQrV2ptBYIZJn9WNSxxzOOg8zyraqJ3s2YbizniX1mQ8I8SveA95AFaQAsAeEy5IUkcYmtp7fvtrXBiiVn6iJTwxxjoZG0B9rc+mOVWrYPYqujX0xkP5qLKIPIv6ze7hrZ7FvRiG5UACUyhm8SpUBfcGDjHiT41dtsbx29quZ5VTwXmx9ijU/CqrnsLGpdw6D93yShKwgtY5J5n93TNszZENsno4IkiTwRQM+Z8T5nWtylNvH2zHBFsgjH5yTBb9lBoPfn2VaezXbt1c27G5ideEj0cjrw+lU65weZB64AIK+dJspasZbGenOOrvWw4XOOvKXCiiikx8o2+XaC1jeRRcAeMopcAd/LsyqFPEAOQ5551bto7JhuF4ZoklXwdQ2PZnkfMUld/dqr+FjI2CsMsWFLcPF6HhJXPTLA+zwq52XbJA395DKnmpVx+9f3Va+mchSg5CQV6pAWDnmfCe9sdj1u+TbyPAfon8qnwY8Q9zY8qhtn7u7XsJoxFiaIuoIEhMYDHhJZGKsuAc93PLryq5WfaPYSf44Q+Dqy/eRj76sFpeJKoeN1dTyZSGBx5iltZci7LZx3xq10O20mM9xmaiiippVCiil5vj2orHmG0Id+Rl0Kr+p9I+fL202qprThRFW3JUu0xlk3p3zgsV7545CO7Ep1Pmfor5n3A0mN4t6J71+KVtB6qDRV9g8fM6/uqMuLhpGLuxZmOSxOST5msfUAAkscKoBJYnkFA1J8hXbp0yUDaPHrOBfqrNQdkcOkKsm5+4k1+Q+sNt1lI1fxEIPP9c6Dpxcqs25/ZTynvwMDVbfOQOuZiNGP1B3fEtyG7vd2npEDBZcLMNDJgFExphByYjx9UedT2ah7jsU+Mpr0tdC9pf4fvH7SYvNqWWxrcRRqA3NY1OXc/SkY66/Sb2DOMUqd496p71+KVu6PVjXRV9g6nzOv7qi7i4aRi7sWZjksTkk+ZrCzgc//vPIDxPlVNGmSkbR49ZLfqnvOyOHSfamt1t0J79vyQ4IQcPOwyo8Qg+e3s0HU18TYqQAPehuIgFLQHDMDyNww1jU8+Ad49cVrbT25LOwLNwBMejSP8msYXVfRquOHHQ8/OhnstBFW4dev8fmCJXSQbd56dP5/EuW+O6ktjb8Fqn/AMYgGeQd6WRh1mP0PADujrjSl9TG3Q7VyuIb85XkLjHLymUf7xp4gamt7ezsySZflFjwgsOL0YI4HB1zGeS58PVPlU2nv7E9laMd/wC/eVanT9sO1qOR0/H4lA3b3onsH4oGBRjl4W9R/P6jfWHvBp0bqb6wX6fkyVlUZeJtGXz+sufnDT2HSkLPAyMUdSrKcFSMEEdCK8xSMjq6MyOhyrqcMp8j/wAcjTNRols95Nx8jFabXNV7r7x5idN0Uttz+1hXxDfFY30CzDSN/wBf823n6p8uVMkGuM6Mh2WG+d1HVxtKciFFFFYm4vt8uzZ5ZDcWTLHI2S6EsgY/SVlB4Seoxg89Nc1qy7H72VszzQwqTqVLSufiFHvzTmJrQu9v28X95PEnkzqD8M5qgX3EbIJ/fOTNp6QdogfvlIXdvs3s7PDLH6WUf4svfbPivRf2QKyXe/EcV+LOVGTj4AknMM0mAq4A0ycjiJxkV4uu0uwT/G4z9RGb78Y++llv1vXFcXUVzCHX0QQnjAGTG/pM91ieWnurdenc5LKeB8Zi3UouyEYcR4R60V5BoqSWRNbnbN9PtyX08YzGs0jo4zgyMoUMCD818jPtpi3vZ5s+XVrWJT4xj0R69YyvjUjtLalvbflJnjjJHM4DN7B6zcuQzyqk7a7Yo1yttGXPR5O6vuX1j7+Gqtiy9tpRJNurTpsMfzNm77G7RsmOS4i8g4cf61Y/fUtuRuabASg3DTrIVKgrwhAoOcDiI1JySMdKV0+29p7UZkjWaVc4ZUHo4l64ZtAf2iTTe3MsLiGzjjumDSrxZ4TkAZPAoOB6q4HLp1ry7KjZL57t+6e0YY7QTHfuyZN1r3+0I4I2klcIi82P/dT5CsssoVSzEAKCSTyAGpJpEb672tfTkgkQoSI18vpEfSP3DA8cmm05ubHKGq1IoXPMyQ3y7RpLvMUOYoOvRpP1sch9X455CmUVYdz9yJtoNxAmK3Bw02NWxzWIHmc6FjoPM6V2i1emTp/c4IW3VP1+wkTsjZE13L6G3Tjfmc6Kg+lI3QfEnoDTa2JuvabHi+UTuHmxgysNdfmQprgezJPU45edpbw2ex4fk1sitJz4Ac6n50z8yT8TpyFKzbW3JrqQyTOWPQcgo8FHQf8ATmowlurOW3LLi9WjGE3vJ7e/tDlvMxpmKD6Oe8/65H+0ae2qjRVg3S3In2gQy5it86zEet4iEH1j9b1R58qtLV6ZOgkKrbqn6n7SH2bs6W4lEMCGSQ64HJR9JzyVfM+7NOLcvs2is8TSkTXP0sd2PPMRA/7zqfLlU/u/u3BZReigThHNmOrOfpO3Nj+7kMCpSuLqNU127gJ3NPpEpGeJ6yF3m3Shvk4ZBhwO5IPWX+I+qfuOtJXeTdWayk4ZVyp9SQeq3s8D5HX2jWuhK17/AGfHPG0cqB0bmp/7ofMaitafVNTuO8TzU6Nbt43H94zmqp7dTfWewOE/KQE96BjoM6kxH5h8vVPhnWpffPs4ktcywZkg5nq0f63iv1h7/E0quwRVqU6j7TiA26V+h8jHNc2NjtuD0kTcMqjHFjEkZ6LKvUfdz4TSt2/u7NZyejmXHPhYaq4HVT/xzHWtKxvpIJBLC7RSLyZfDwYHRl+qdKaWwN+LbaafJL5FSVtAPmSHxiY6q/1Sc+BbWowbNId+9PtLSKtYN3uv9/3ximIq0bodoM9jiNsz2/5snvRj/wATHp9Q6eBWsu+XZ/JZkyJmSDPrdU8BJj4cXI+VVKq2WrUpnjIle3Svjh9jOjtibbhu4VmgcOje4gjmrA6gjqDW/XP25m9rbOuOM5NvIQJ18OgkUeK9fEZ64w/4pQyhlIIIBBGoIOoIrhXVGp9kz6Ki5bk2hNHb+x1urd4GJUOBqMZGCGHPzFK607F7o/3lzBH+ojSf7itN6eYIrMeSgk+wamquvahYH/GYe2OT+WtVNdgivOO6YtWnINmM98grTsSgH97c3EnkvBGD8FJ5edQ3aJuBbWdqjwKwLPwOWdnLcSsRzOByPLHOr6naLYE4+UL71cfeVxX273n2dcRtDJcQMjqVYM3CCCCDrpjTqDmtoblcMwJ8ZhxS6FVKjwnjdvemJrO2LOOIwxFtVGpRc6cWmtFbUG5dkFULbx8IAA5nQctc66V8qSWRJ71bDuLeZhcFx3v74gsr517sjDBOOhOcipmzstkC1lKmVrr0bcBuOfFjTgC/kwc8utO6SMMCCAQeYOoPtqqbY7L7KfJVDA5+dCeEe9MFP9OfOrvWQ5HaA7uh/rhIPVWrB7Ijf1H98ZFdizj5JOPC5b70iphUpZuz7aNkS9nP6QcyFb0TH9ZGJRve3uq+blbXnuLUPcxmORWKHIxx8OO/yx3uemnhSLlXO2pzkx9DMAEZcYH0kX2q7VMViUU4MzBP2dWb4gY/aNJSml20epbfrSfuSlbXY0KgUg9ZxPSDE3EdMSZ3N3ZO0LsQkkQxjjmI0JXOAgPQsevgDV13436+T/8AwrLEYjAVnUAcGB6kfhgcz05DUZrD2HYzfcuLii9uMPj3Zz99L27Lekfj9fibiz9LJz9+aRUovvZn5Si5jp9Oip/txMxMxJydSeZPWvhPIakkgAAZLE8goGpJ8BRWayu3hkEsTFJACAynBAPPB6ZrpNtY93jOWmzn384jB3O7KC/DNfjC81ts/AzEc/1Bp4k6impGgUAAAADAA0AA5ACuffxyvf0qb7Zo/HK9/SpvtmuU+iusO0zCdivX01rsqpAnQmaM1z3+OV7+lTfbNH45Xv6VN9s1j2dZ1E37Tr6GdCZozXPf45Xv6VN9s0fjle/pU32zR7Os6iHtOvoZ0HS83z7MFk4prQBZObRaBX806KfLkfLqv/xyvf0qb7Zo/HK9/Spvtmm1aO6o5VhFW62i1dllPlIqeBkYq6lWU4KkYII6EHlWJ0BGDrW1f7RknbjldpGxjiY5OB0z761q6g3j3pyCQD7sv+4vaM6ulneH0sUhEaStqyltAkufXU6KGOozrkaiI7Qd2hZ3WEGIpBxoPo9GX3H7mFU/aBxGSOYwR7QRjFNvtjUehtiefEw+KqT94Fc1VFOpCrwInUZjfpS78VP4/MVhFN7sa2yZbN4GOWtpOAZ+gw4k+HeX2KKUNXzsTnIu7tOjRRsfapI/cx+Fe+kVGwG7556Mciwr3RpbfkC2s5PIRSE+5TSd7O9yotoG5MzSqIjGF9G/D6wYtnIIPzfvptb3ScNjcn/wyD4qR/zVK7EYfyd2/jMq/ZQH/wB/urnKStJI6j7GdNlDXgEf6n7iVHevdVLe/itInl4ZHhUsxDMPStwtg8ONBy0qT337PI7CFZo55ZOJwhWQJ1DtnKqPo4x51sb2wv8AjBbZDYaeAqSDhggUtw+ONc45VOdsz4toR/5T9yN/GqksbtUGTwHOSPUvY2HZHE8osrKwZ40YzTgsqnSRuoB01oq/7s7rwvZWzniy0ERPLmUU/RormTqyy7xdpFvaSNEVkkkTmoXAGQCMs2OhGoBqjbT7Z55G4IESMnkFBmf3aY/00xdu7h2d5Kss8XEygjRiobljj4SC2MaZPjUPvPtm12RDwW0UMczjuqqgYH03xqR4ZOp9hquoqSFRMnvkdqsAWd8Duiq21tu7kYi7aZcDi4ZSV58vyfJdPIcx40zuxxbj5G7S5ELuDbhic8OMMQOikjIH6x5EE07cPc59pzG6ucm2VyTxc7h86/sA8/Hl44dfpUUqmVUnRVyBnA+aPIDp4V7qLtoCteA/fCZ01GwTY3E9/wC75Su13ZxezWUDWKQE/qv3T/q4KTldLX1ks0bxOMo6lWHkdK583i2DJZztDJ01VsaOp5MP+R0ORVvo+0FezPESH0lSQwsHAyR7ON4BZ344ziK5URsTyVwcxsfLOVz9arXv72cSSStc2oDcerxaA8XVkzoc8yOeeWc4CvZQRgjIPSrXu52kXVoojJE8Q5LITxKPBZBk4/WDVqyiyuw21c+ImKr6rKhVdy4GQsu79ypw1vOD/wDif+WvH4EuPzE/+U/8tMy27ZoDjjt5V8eEo37ytbP9sVp+buPsp/Uo9Y1Hy576tpvmRVfgS4/MT/5T/wAtH4EuPzE/+U/8tNX+2K0/N3H2U/qUf2xWn5u4+yn9Sj1jUfLh6tpvmRVfgS4/MT/5T/y0fgS4/MT/AOU/8tNX+2K0/N3H2U/qUf2xWn5u4+yn9Sj1jUfLh6tpvmRVfgS4/MT/AOU/8tH4EuPzE/8AlP8Ay01f7YrT83cfZT+pR/bFafm7j7Kf1KPWNR8uHq2m+ZFV+BLj8xP/AJT/AMtH4EuPzE/+U/8ALTV/titPzdx9lP6lH9sVp+buPsp/Uo9Y1Hy4erab5kVX4EuPzE/+U/8ALQNiXHL5POSegikP/rTV/titPzdx9lP6lB7YrTH93cfZT+pR6xqPlw9W03zJW9zuy2aSVJrxfRxIQywkgtIw1HGBkKufm5yeRxWv2qbeE90IkOVgBUnxdscXwwo9oNfd4e1S4nBSEfJ0PMg5c/tacPuGfOqTWqKH2+1t4zGo1FfZ9jTwnymZ2H2Hdu7jo8ixr/8AqBJ++QfClrDbvK6RRLxyyHhRR1J6nwAGpPQCuhd1dgLZWkVuuvAveb6THVm97E+7ApHpG0bkH8yj0ZURmw/xPm8u80VlF6SXJJOERebHy8B4np8KX+6naXaRTCBLVLdJpNfRsXJdsKpKBMnJCjSo/tK9JebVjs1JGWjiU8+EOBI7Y/VP+kVfbzZtlsuz41gixFgplVLvIPVJYjJbOvF01PSoyqqAuzliPDPCXB2Yl9rCg+OOMsctnGzK7IrMmeFioJXPPhJGR7q1tubBhu4jFMvEp6jRhyPdYajkOXPlSQ2daXu1rqRoyGZNXkdmVUz6qLgEjkcADTFX/cLeyX5Q+z7o8UsfHwSZzxejOGUk89CCDzIBzQ9AQEq2SOMEvLkBlwDw7/xLjYbFihijiQHhjRUXJJOFAUZPXQV9reoqWVyM3l2sbW1lnVOMouQvtIGT5DOT5A1zxtm/aeUyzvnibL5OOL6uegwMacq6XliDKVYBlIwQRkEHoQedVzZnZvs+BuJbZGbOeKTMpHs4yQPcBVNN61qRs5Jkl1DWODtYA7vOK633t2jdKsVokvo1AVVtozGigaAek6D2tUlsnsv2k8glkmS1YHPFxGWUe9SBy+tTkVQBgaCvteHUORgYA7hNLpkBy2Se8/onwVE7y7sRXsXo5BgjVHHrIfLyPUdfcCJeikqxU5EeyhhhuERG3+z67tSTwGWMcnjBbT6y+sv7vOq1XTlaN7sO3m1lhikPiyKx+JGa6VfpEge+JyrPRgJyhxOcaKfv4h2P6LF8D/Gj8Q7H9Fi+B/jTfaK/CYr2W3xCIKin7+Idj+ixfA/xo/EOx/RYvgf40e0V+Ew9lt8QiCop+/iHY/osXwP8aPxDsf0WL4H+NHtFfhMPZbfEIgqKfv4h2P6LF8D/ABo/EOx/RYvgf40e0V+Ew9lt8QiCop+/iHY/osXwP8aPxDsf0WL4H+NHtFfhMPZbfEIgqKfv4h2P6LF8D/Gj8Q7H9Fi+B/jR7RX4TD2W3xCIKt/Ym79xeNw28ZfxkPdjX9Z8Y9wyfKnjDuRYqci1hz5oG/3ZqajjCgAAADkBoB7KVZ6RJGEGI6r0YoOXOZV9ydworBS5Ppbhxh5SMYH0Ix81c+89egFqoormEknJnVAAGBFnv5seW1vU2pEokVCpca90hTGScfNKaZ6HnVL3l3yn2pLHFGoZicRwxni7x5sx9nU6Ae8noCta32dFGxZI0Rm9YqoUnrqQNdapXUkDgMgYzJW0oJ4nBOccpTtkX1lsez9AZUeZNZVXV5JGAJ06DkAToABVS7MYXu9rSXTcoldmI5ekmOAv2eP4Vb95OyqG7nMwmkh4tXVAp4iSSWywJBOR5acqsu7270NlAsEC8KjUk6sxPNnPUn+AGAAKyXQJspnfxzNCt2fafG7hj+5J0UUVPKYUUUUQhRRVf3y3uSwh4scUr5EaeOOZb6oyPiB1yNIhc7K8Zl3CKWbhLBRSGtH2htiZgjM6qe87EpDH1wABqeWgBPInxqxXO6O0dnQmaC6LhdXRAcADmeBiwbHXriqewTOztjPl4yX1h8bWwdnz8I16Kqe4e/K36MrgJcR441HJgeTpnXBOhHQ6a6E2ypWUqcGVqwYZEKKKK8nsKKKKIQoooohCiiiiEKKKKIQoooohCiiiiEqu9e/yWMqRvDI4ZS3EuBy5Bc4DHx1GMjnmp/ZW1Y7mJZoWDo40I+8EcwQdCDqDWLbmxorqFoplBU9eRU/SU9CP/vSknsjeJ9m3b+gkE8PFhl5LKo04h9FvBuXQ5GKrSkWp7n+Q85G9xpf3z7p4d3/O+Pyio/YW3obuETQtxKdCDoVI5qw6EeHmCMgg1IVJLIUUUUQhRRRRCFFFFEIUie1OaSbaTQg6looU8uMKf9zn409qVvaxue7P8shB04fScIyUZPVkx4AAA+GB4nFOmPvEcyCBJdUPdB5Agn+IwthbFjtLeOCIYSMY8yeZY+ZOSfbW+5GDnl1qo7t9o9vPbh55EglUYkRjjJ+lH1ZTz8RyNVPf3tRWSNobYkRsCHlIwWHVUB1APUnB8hzrxNO7HBGP55T19TWq5Bz0xzlf3KueHbVv6Ed12lXH/jKsRn2YB/ZpsWXaDZyymES8LBioLDCtjTKt6up5ZIJ8KUFhZPZQG6lBSe5QpbodGjiPrysOhYd1eveY1Jdnm4Z2hHNPKzRxepDgDUj1mIPNR6uOpLfRqixa3JsckAnd9OcmqaxAK0AJAyfryjwopWJf7Q2OQso+U2o0DZJCjTk3NP1W7vh41f8AdzeKK9gWeHi4GJHeUqQRoR4HB0yCR51JZUU55BltdofdjBHKSlFFFKjYUUUUQhRRRRCFFFeXkA5kDJwM6ankKIT1WG7vEiQvI6oo5sxAA95rW25dyxwO8EfpZFGVTOM/Dnga464xShbY+1NqTt6VWRY2KlpcxxqVyCI1HrajHEAfM06utW3s2B5xFtjLuRcnyk7vR2xKp4LVcjOPSMDlvKNOevifhVas73aWz+C6ZJUSRm/JysWVuI5IkHNGbmGIDZycEZBy9m1xHa7TMdxEoeX8mjsO9FKuRwAnlx6jTqAOtOq8s0lRo5FDowwynkRVDutTGvZ93zPfJkRrkFm173kO7ET+/PaebmFYYFdFcDjHz2Y/4YxnIzzI9b2c5zcbssRYWlvk4p5lxwZ/uVOoC+D+J6ch1zAbybpS7LuY7uAB40fKMw4uHOnBIPMEgMMHwwaZm6e98N/FxR911x6SI+shP+5Trhhzx0IIHl+VVez/AMf77++e0YZm7X/P+u7ui5vNj3uxrhprZHnhOMgKWEi5ACyBdQ4LaMB100LLTdtJi8asyGMsoJRsEqSMlTgkZHLQ1moqayw2HJ4yqqoVjZHD7QooopcbCiiiiEKKKKIQoooohKxtfs5srjJMfomPzojwfEYKn4Vq2XZ9s+xBuGQuYgW9JM3pOHGuVX1QfDC5q41GbxbCW8gaB2dQ2DlTjUajI5EZ6HwpocsQHJxFFAoLIozEjdXM21tpKi6GVuuoiiXx9g+LHzq4fJtobG1T/wCTaA5K690czpqYzz1GV6kZNWTcXcBNnGZy/pZJW9fh4cIOS4yeuSSOfd8KttObU5OMZXpJ00uFznDdf3iJB7q73wbQjZ4c5QhZFYaqTrjPJh5g/CoztFuVttmukYCekIRQo4QOI8TYA8QG+NWqC1ROLgRV4jxNwgDiJwMnHM4AGfIUsO2nagDQQ50UNI3v7q/uf41nTKGtHTj4TeqYrSevDx3Ta7F7ueaO5eWWR4ldY4lZiwUqMtjP6yaVd949ti0tnnZeLgx3c4yWIUDPvpa7lb0vs20SN7OUwsfSCYZHEJO8DqvCe7gDvDQUdoG/0F5apHDxjv8AE4ZcYCg4GckHJOdD0pi6Z3syw3E/SKbUolWFO8DnxlktO120eNnKTrwMEYcAOCwYjDcWDop8D5Uf2wWn0Lj7Cf1KXMWzCmxYZSNbi6d/cFaMf7GPvq4dlWy7OTZqNcQ2zSccgLSpGWIDHGSwzyrzZrCBtknOefSa2rWcqGAwBy6/WSH9s1oD3o5lXqxCnHuDEn3VabveBRYm8TVfQ+lQNpnK8Sg+Gcge+vFtsixzwxw2uT0VI8nHkB4VHdo8gi2ZKqgKDwIAMAAFl0A/VB08KWAr2KAuPrGkslbMzZxnliVrYPa+zzpHcxxqkj8PpFJATIwvEDnILaFsjGeWlS3atsdnt1uIywe3bOhIPC2MkY5FSFOegzSv2Luq1xYXN0ve9FMVKeKBQWOMcxxA8+Qbwpl9me84vLZrS4PHLEvCeL/FiPdDHxOO63ng/Op77KMLqxuzgj96iTptOppsO/GQf3oZ67It4jPaG3kYtLbHhydS0bZMZ88DK/sjxq+UirCdtkbWHGfyYb0Uh8YpCCr/ALJ4WPsYU83cAEkgAaknQD21NfXsPgcOX8GU0WbaZPEbj/Iiq7Xt1cMLuMEBsCQjmrj1HHhyAz4geNXPcHen5daK7Y9NH3JgOjjqB4MMMPaR0rO+2LK9WS2E0cnHlCoYZOnESmfWwNeJcgEeVU7czc2+sNo5ARreRCJX4hghS3oyF58YOvhwuRnNMchq8NuZfMf8i0UrYSu9W8j/AN+8ZVxbq6lHUMrDBUjIIPQiqzsXs5t7W7+UxNKCEKhC54RxHJPidMDByNAeeCLVRU+0cYzulOyCdrG+FFFFZmoUUUUQhRRRRCFFFFEIUUUUQhRRRRCFFFFEIUge0i4N3tJ4kOS0qW6e4hT/AKyfjT+qOut3reSVJnhjaWNuJH4RxAjzGtNrs2A3eMRNle2V7jmbltbiNFRRhUUKB5KMD7hSN7X7lfljpGirwIiHhAHEzd45xzOGA91PeldtPsvuJNpR3DPFJCbgSyakMADxBeEggjQLz68q3S4QMTxxu+sxehcqAN2d/wBJm3/2ULbZFpBp+SeJD7RG/Efecmq9uFuAm0bUzvM8bCRk4VVCO7gjmCeRpgdpeyJLizCxLxMsitjIGgDA8yOhpW7nb8T2kJhtljdS7SEuCTluEfSUY7o+NPrZuyARgN554k9ir2xLoTuHLMva9ittgg3Fzk9VMaf/AMyaydr03BZRR5Oso59Qitz95FV9O03aJOBFEfLhA/fLW5v3YXt7ZW8zQLG6h/SRh1OGd1jQKeLByADzwM1lCRarOwP1zNOA1LLWpH0xxld3Q3e2jcWoFq3obZy5y0pQOfVY4QM51XGumlY9q7Fudj3MEwZXcDiBXIVxykiOddRj4qelNrcLZL22zreGQBXVMsM5wWJcjI0OrdNKktq7GhuUCTxiRQcgHOhwRkEajQmsrqTwce6eQAE2+lG5kPvDmSTF5v8AbJXaVtBe2qtLxrwMqjLFTnmByKPxKfDJ8Krdhszam00jQek9AqqokmJRMKMAhccUh09bByetODd7duGyiMUCsqlix4nZ8k4BPeJxyHLFSlZGoZVCjlz5zR0ysxY538uUpO6vZZBaOs0jvPOmqse4qHl3EB8DjvE1dqKKnJLHJlIUKMCFFFFeT2FFFFEIUUUUQhRRRR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hQSERUTExQVFBUVGBsaGBcYGRwYHhgeGCAaGRwcGBweGyYgHCAjGhgZIC8gJScqLCwsGB4xNTAqNSYrLCoBCQoKDgwOGg8PGiokHyQvLDQ1NjMsLC4tLzQsLSwsLyotNjQqLCktLSopLSwpMiwsNC4sLCksLCwsLCwsLCwsLP/AABEIAN8A4gMBIgACEQEDEQH/xAAcAAACAgMBAQAAAAAAAAAAAAAABwUGAwQIAgH/xABIEAACAQMBBQQFBgsIAgIDAAABAgMABBEhBQYSMUEHIlFhEzJxgZEUQlJikqEVFiNTVHKCsdHS0xczQ5OissHwY8Ik8XODw//EABoBAAMBAQEBAAAAAAAAAAAAAAADBAIFAQb/xAAyEQACAgEBBQQKAgMBAAAAAAABAgADEQQSITFBURNhkaEFFBUiUlOBsdHwccEyQuEj/9oADAMBAAIRAxEAPwB40UUUQhRRRRCFFFFEIUUVqWO1oZi4ikSQocNwsDwnzx/3Q+Fe4M8yOE26j59vwJOtu0gErjITXlgnnjA5HmakKVfbTs48UE66Ehkz4Mp40+8sfdTaaxY2ye+KvsNabQ7vCNSitPY20RPbxTDlLGr/AGgDj3ZxW5SY6YbtcxuMkd06g4I06HpS17JN5JpZpbeWRpFEYkXiJYg8XC3eJJx6unLn40z2GRjxpM9kT42lIvjbv/pkj/jVNYzS/wBJLYcXJ9Z87TNrum08o7I0axgEHGusg9urdaZW5O8PyyzSVv7wdyT9deZ8gwwwHgwpYX0Iut4FRgGU3J4hzBEKHOc/qa++pjcyVtnbUlspD+TlOFJ6sNY2/aQlT9bhHSqLlDVhRxUA+PHwk1DFbCx4MSPqOHjJHf3fyaxvY0jw8fApaM4HEWZlHf4SR06dKYYpLb5/ltuxx9PlFsmngvAzfDX4Vfe03ackNg3oyQZGVCw5hWyTjwzjh/apL17TIg5geceluyru3InykxLvVaK/o2uYQ3gXXTyOuAfI1Jo4IBBBB1BGufZSZ3G7M/ltv8pmnkjVmYIkYXkhKksWU8yDoBy664Eg1xNsGdFeQzWsgJIxjhAI4iq5IDAEHQ4bPTp52SNlUJyOvPE9F1i4ZwMHoeGesbFFYZbxFjMjMqoF4ixOABzznwxWSKUMAykMCMgg5BB6g9alleZ6oooohCiiiiEKKKKIQoooohCiiiiEKKKKIQoopeJvLcbPvmivnMlvMxaOXGi8uWOQGgZemhHPVtdZszjjFWWivG1wPlL9dQB0ZDyZSp9hGP8AmkHuva3QnkNqcTQJxcI5uASrgA+tg8PdPPPjin+jggEEEEZBHXPhSYk2p+DdszyFSy/lQVGBkS8Mq9cetw664GdKp0rNssq7zu/795Lq1XaRm3Dfv+m77Rgbnb+R3o4GxHOOadGxzKZ1PmOY8+deO07Z/pdnyEc4isg9xw3+lm+FKz5Rc7VvTJbQANkcTx9xI8cmaQ838+ZxoKvOxN9TIHsNogxSsDHxt3Q3GMAP0BORhho2R79GsK/aVnhxHT8iYFrMhrtHHcD1/Bkj2SbQ9Js8RnnBI8fuJ9Iv+lwPdV1rn/ZW2rywlmtoFk9MxTjRYvSMCAcEDBAyGHwFS0OwNt3bK7CSMAhgZ5eAAg6ERrkjHP1aXZSgYnbGPGNqucoBsHPhHVSY7O34NtMoGjJcL7MOjf8ArTd2VHKsMazsryhFEjLoGYDUgYGMnXGOtQlpuHBFfG9QurEEejHDwZf1jyzknB54pKWBUZTzx5GPess6sOWfMRdbhH0+3PSeAuJddfWIX498/fVo7W9hFo47uPIeEgMRzAzlWH6r4+15VZ9m7n28F091EpSSReBgD3MZU91eS+qOWOvjUreWiyxvG4yrqVYeIYYNbN//AK9pjd/WMRY0/wD49mTv/vOYkN2Lo3m27eVwAWkklI5gcMbYA9hxj2Uydn702m0Wms5FwwLD0bkflFUkcSEHORgHoRkc+dR+6/Zo1nfm59MHjCSKi8JDDjZccRyQ2FGMjGvSoW7sm2PtI3bIXt5eNQy819IQ5U5PrBlGMnUA9c4a2za7bHHdj6RK7VKLt8N+19Z6ns73YsjPFmezJyQdQoP08eo3TjGh0z4VObR2Xa7dtQyu0ci6cQwWjJByjg8weemM4GDzrYuu0+x9EzBy7YP5LgYEnwOV4ffnFUvsaLtfTlf7pYcP4cRcFBz5gCT7/GvbNo1l3GGHPhmeV7AsCIcqd+OOI1bnYsUlv8mdeKPhC48lxgjwIwD7qWlzd3Gwp1jWVZ7eTLCNjhgM4Jx8w+Y7rYOmmAzNs7XS1heaQ4VB7yeijzJ0pG29rNtraBQkgMeKZhyijHJV8yO6Pic96sac7KMz/wCPTqZvUjadVT/Lr0Hf+I6t3t54L1OKFtR6yHRk9o/5GlS1L7b/AGbNH+X2Y3oZkHdj4jwnAxoxzgkcwchuuMk1bdm7ZVnFvJJGbpEVpUTIGSNeHOdM9M5AIzzpDqp315/EorZhusx+ZKUUUUqOhRRRRCFFFFEIUUUUQhVc323u+QRKwiMjO2B0UY1PE3jjkOuD4VY61tpbOjniaKVQyOMEH948CDqD0rdZUMCwyJiwMVIU4MpmzO1+2fSZJIT4/wB4vxHe/wBNTV81ntSAxCVJM6jhYcaHowB1B9o8RS4n3agsLv0N7CJbeU9ycFkdemeJSDpkcS+wjwM5fdjiMA9rdMARkCQCQa6jDrwnGOveq2xKkYMMjoeI/Mgre51Ktg9Qdx/Ezbr7fk2fP+D709z/AAZTywdAM/QPT6J0OnKA7WrJF2hG8gzG6xNIMkZCvwuMggjuAa6Vh27udtRUCyK1yiaqUf0vDprgPiQDyAI0HlUvu/u1NtW1Ed/HNEIX4YpTlJHT56FW1AyAOMjPToTWnatffBzkEHH3niJa3/mQRgggnu5Rm2FhHDGscSLGi8lUAAe4Voba3Stbt43uIUkaM5XPXno30l1zwnIzUrFHwgAZ0AGup08TXqubOnPioByGK+0UUQhRRRRCFFFFEIViubZJEKSKrowwVYAgjwIOhrLRRCU667JdnuxPo3TPzUlkVfcOLA9g0qwbC3fgs4vRW8YjTOTzJY+LE6k+ZqRor0knjPAAOESHaTve15OsEGXRX4I1XX0sh7vEPEZOB7z86mVuFuguz7YIcNM/emf6TeA+qvIe89TWyu5lsL35aExNwkc+7ltC/D0bGRkeJ661g303wSxizo0z/wB2n/s31R9/LzFDMbSqIN37kyZVFIaxzvPP7Cae/wDvwLKP0cZBncaeEY+m3/A8vAa0Hs23Xmvblb13dIIpCwbJDTSDnrnPDk949dRrk40N1t2ptsXTSSM3oFfM8p5yHn6NPdjUeqMfVBe1paJEixxqERAAqqMAAcgBXtjitezT6nr3fxM1I1jdrZ9B07/5kRsvfCGa5ltu8ksZIAcY4wOZX2eHPGvLlO0re1K7gjnilhk4byMji4OgGoLnoR4dQSCMYq7bobzrfW4kGBIukifRby8jzB9o5g15bThBYo3H985qq7LmtjvH74iTlFFFTSqFFFFEIVjuJ1RWdyFVQSxPIAakn3VkqldrV4yWIVeUkqq3sAZ8fFRTKk7RwvWLts7NC/SU/eDtVuZpvRWgZAThFROOV/M6HHsHLxNerXfLa1oA9xFKY9M+miwNfrqO6f1j7qsfY7u9HHZi6IBmuCxLdVRWKqg8B3cnxJ8hV/ZQRgjINPOoUHAQY8/GTjTsRtFzteXh0lWtNoWu2bVkIwfnIcccTdGU9euD11B6iq9u5t59lz/IL1gISfyUxOFGeWp+YT9k56aiP36tfwVeRXlsOBW4i0Y0B4cca45BWUjToRkchhlXmyre7WJpY1lClZI+IcjjQ49h5HT4Vp2CLgb1beO4zNas7ZO5lOD3iSNFFFRS6FFFFEIUUUUQhXwnFRW8O88FlHxzNqfVQas3sH/J0FJnerfWe+bDHgiB7sSnTyLH5x8z7gKqo0r3b+Akmo1aU7uJ6R9RyBgCpBBGQQcgg9Qa9Uhdzd+ZdnsE1ltie9F1jzqWhycDU5KHQ+R1p37K2rHcwpNCweNxlWHw5HUEHII8qXbS1TbLRtN6XLtLNuiiikx0KKKKIQqub5bkRbQjCuTHIOUqgcQGdVOeYOvsOviDY6K9BI4TwgHcZpbO2dDaQLFGqxxRr7AANSWJ68ySfM0uN+O1cANFaNwryabqfKL+b4eNW7f/AHdlvLUrC5Dr3gmcLLj5re/kToD8RA7kdlKQFbi84Zp+apzji9g+ew8ToOmo4qfW1aLtHeenL6yexbHbZG5evM9w6Srbn9mc18RPd8cNue8E5STZ1yx5qp8eZ6Y0arFtjYsuyrpLqyieSCQrHJCneI4iFAA56nBB6HIJANMpmAGScAcyelU/b3ahawZWM/KHHRD3R7X5fDNaR7bGON+Zl0pqUZ3Y8f8AuZcEbIBxjPQ19qibh9pPy6eSB0VXALqUyQFHCOFs/O1Jz110GKvdTupU7JlKMHXaEKKKKzNQqG3u3f8Allq8OQG0ZCejLyz5HUHyJrZ28Z/k8nybHpsdzOOfvBBOM4B64pdbN7X5Y29Hdwd4c8AxOPbG/P7qoprdveTGR4ya+1F92zOD3bps7h73raL8hvAYGjY8LNoBxEsVY9NSSG5EEa8ssNtpRBPSGRAnPj4hw/HOKo+0p9mbXAzL6GcDCscI48FIbuuMnlk9cEZqv3PYzdcWI7i3ZfpMrqcfqjiB+NNsWsnL5U9MfaJra0DCYYdc/eRfaFvAdp3ccFuCwJ9FF9YuRxPjoNB7lzprh32dsI40jHJFCj2KAB+6qpuT2bRWDGVnM9wRj0hHCEHURrk8Oepzk+QyKuNItsDkBeA4SmmsoCWOSeMKKKKTHQoorXv9oRwRmSVwiLzY/wDdT5CvQM7hPCcbzNiqNvh2mR2/FFb4lm5FuaIfP6R8hoOp6VVN8e0yS44orfMUPItyeQf+qnw5+PhVGrq6fQ/7WeH5nH1PpD/Wrx/E2L/aEk8hklcu7c2P/dB5DStfPIakkgAAZJJ5AAaknwFbeytkzXUoht0Mj9eioPpSNyUfeegNN7dncm22XGbid1eYDvTPoEzoViHzQeX0mz7qpv1S1e4m8/v7iTafRtd777h9/wB6yu7m9lBfE1+MLzW2zz8DMR/sGnj1FWLeftHgsz6GFRLIuhVTwogHQkA6jlwgadccqqe+Hac8/FFbZji5F+Tv7PoD7z5cqoVIq0jWHbv8I+3WLUOzoH1/fvHTud2mRXZWGYCC4OgXPck//Gx6/UOvhnnV0rmW3snmcRRoZHbUIPAfOJOiqOrEgDxpj7udo6WaJb3Msl1hsNOo4ljGNACfykwU6ceMnOmQBmTUabYYivf/AFLNNq9tQbN39xp0Vhs7xJUWSNldHGVZTkEeINZqil8KKKKIQrV2ptBYIZJn9WNSxxzOOg8zyraqJ3s2YbizniX1mQ8I8SveA95AFaQAsAeEy5IUkcYmtp7fvtrXBiiVn6iJTwxxjoZG0B9rc+mOVWrYPYqujX0xkP5qLKIPIv6ze7hrZ7FvRiG5UACUyhm8SpUBfcGDjHiT41dtsbx29quZ5VTwXmx9ijU/CqrnsLGpdw6D93yShKwgtY5J5n93TNszZENsno4IkiTwRQM+Z8T5nWtylNvH2zHBFsgjH5yTBb9lBoPfn2VaezXbt1c27G5ideEj0cjrw+lU65weZB64AIK+dJspasZbGenOOrvWw4XOOvKXCiiikx8o2+XaC1jeRRcAeMopcAd/LsyqFPEAOQ5551bto7JhuF4ZoklXwdQ2PZnkfMUld/dqr+FjI2CsMsWFLcPF6HhJXPTLA+zwq52XbJA395DKnmpVx+9f3Va+mchSg5CQV6pAWDnmfCe9sdj1u+TbyPAfon8qnwY8Q9zY8qhtn7u7XsJoxFiaIuoIEhMYDHhJZGKsuAc93PLryq5WfaPYSf44Q+Dqy/eRj76sFpeJKoeN1dTyZSGBx5iltZci7LZx3xq10O20mM9xmaiiippVCiil5vj2orHmG0Id+Rl0Kr+p9I+fL202qprThRFW3JUu0xlk3p3zgsV7545CO7Ep1Pmfor5n3A0mN4t6J71+KVtB6qDRV9g8fM6/uqMuLhpGLuxZmOSxOST5msfUAAkscKoBJYnkFA1J8hXbp0yUDaPHrOBfqrNQdkcOkKsm5+4k1+Q+sNt1lI1fxEIPP9c6Dpxcqs25/ZTynvwMDVbfOQOuZiNGP1B3fEtyG7vd2npEDBZcLMNDJgFExphByYjx9UedT2ah7jsU+Mpr0tdC9pf4fvH7SYvNqWWxrcRRqA3NY1OXc/SkY66/Sb2DOMUqd496p71+KVu6PVjXRV9g6nzOv7qi7i4aRi7sWZjksTkk+ZrCzgc//vPIDxPlVNGmSkbR49ZLfqnvOyOHSfamt1t0J79vyQ4IQcPOwyo8Qg+e3s0HU18TYqQAPehuIgFLQHDMDyNww1jU8+Ad49cVrbT25LOwLNwBMejSP8msYXVfRquOHHQ8/OhnstBFW4dev8fmCJXSQbd56dP5/EuW+O6ktjb8Fqn/AMYgGeQd6WRh1mP0PADujrjSl9TG3Q7VyuIb85XkLjHLymUf7xp4gamt7ezsySZflFjwgsOL0YI4HB1zGeS58PVPlU2nv7E9laMd/wC/eVanT9sO1qOR0/H4lA3b3onsH4oGBRjl4W9R/P6jfWHvBp0bqb6wX6fkyVlUZeJtGXz+sufnDT2HSkLPAyMUdSrKcFSMEEdCK8xSMjq6MyOhyrqcMp8j/wAcjTNRols95Nx8jFabXNV7r7x5idN0Uttz+1hXxDfFY30CzDSN/wBf823n6p8uVMkGuM6Mh2WG+d1HVxtKciFFFFYm4vt8uzZ5ZDcWTLHI2S6EsgY/SVlB4Seoxg89Nc1qy7H72VszzQwqTqVLSufiFHvzTmJrQu9v28X95PEnkzqD8M5qgX3EbIJ/fOTNp6QdogfvlIXdvs3s7PDLH6WUf4svfbPivRf2QKyXe/EcV+LOVGTj4AknMM0mAq4A0ycjiJxkV4uu0uwT/G4z9RGb78Y++llv1vXFcXUVzCHX0QQnjAGTG/pM91ieWnurdenc5LKeB8Zi3UouyEYcR4R60V5BoqSWRNbnbN9PtyX08YzGs0jo4zgyMoUMCD818jPtpi3vZ5s+XVrWJT4xj0R69YyvjUjtLalvbflJnjjJHM4DN7B6zcuQzyqk7a7Yo1yttGXPR5O6vuX1j7+Gqtiy9tpRJNurTpsMfzNm77G7RsmOS4i8g4cf61Y/fUtuRuabASg3DTrIVKgrwhAoOcDiI1JySMdKV0+29p7UZkjWaVc4ZUHo4l64ZtAf2iTTe3MsLiGzjjumDSrxZ4TkAZPAoOB6q4HLp1ry7KjZL57t+6e0YY7QTHfuyZN1r3+0I4I2klcIi82P/dT5CsssoVSzEAKCSTyAGpJpEb672tfTkgkQoSI18vpEfSP3DA8cmm05ubHKGq1IoXPMyQ3y7RpLvMUOYoOvRpP1sch9X455CmUVYdz9yJtoNxAmK3Bw02NWxzWIHmc6FjoPM6V2i1emTp/c4IW3VP1+wkTsjZE13L6G3Tjfmc6Kg+lI3QfEnoDTa2JuvabHi+UTuHmxgysNdfmQprgezJPU45edpbw2ex4fk1sitJz4Ac6n50z8yT8TpyFKzbW3JrqQyTOWPQcgo8FHQf8ATmowlurOW3LLi9WjGE3vJ7e/tDlvMxpmKD6Oe8/65H+0ae2qjRVg3S3In2gQy5it86zEet4iEH1j9b1R58qtLV6ZOgkKrbqn6n7SH2bs6W4lEMCGSQ64HJR9JzyVfM+7NOLcvs2is8TSkTXP0sd2PPMRA/7zqfLlU/u/u3BZReigThHNmOrOfpO3Nj+7kMCpSuLqNU127gJ3NPpEpGeJ6yF3m3Shvk4ZBhwO5IPWX+I+qfuOtJXeTdWayk4ZVyp9SQeq3s8D5HX2jWuhK17/AGfHPG0cqB0bmp/7ofMaitafVNTuO8TzU6Nbt43H94zmqp7dTfWewOE/KQE96BjoM6kxH5h8vVPhnWpffPs4ktcywZkg5nq0f63iv1h7/E0quwRVqU6j7TiA26V+h8jHNc2NjtuD0kTcMqjHFjEkZ6LKvUfdz4TSt2/u7NZyejmXHPhYaq4HVT/xzHWtKxvpIJBLC7RSLyZfDwYHRl+qdKaWwN+LbaafJL5FSVtAPmSHxiY6q/1Sc+BbWowbNId+9PtLSKtYN3uv9/3ximIq0bodoM9jiNsz2/5snvRj/wATHp9Q6eBWsu+XZ/JZkyJmSDPrdU8BJj4cXI+VVKq2WrUpnjIle3Svjh9jOjtibbhu4VmgcOje4gjmrA6gjqDW/XP25m9rbOuOM5NvIQJ18OgkUeK9fEZ64w/4pQyhlIIIBBGoIOoIrhXVGp9kz6Ki5bk2hNHb+x1urd4GJUOBqMZGCGHPzFK607F7o/3lzBH+ojSf7itN6eYIrMeSgk+wamquvahYH/GYe2OT+WtVNdgivOO6YtWnINmM98grTsSgH97c3EnkvBGD8FJ5edQ3aJuBbWdqjwKwLPwOWdnLcSsRzOByPLHOr6naLYE4+UL71cfeVxX273n2dcRtDJcQMjqVYM3CCCCDrpjTqDmtoblcMwJ8ZhxS6FVKjwnjdvemJrO2LOOIwxFtVGpRc6cWmtFbUG5dkFULbx8IAA5nQctc66V8qSWRJ71bDuLeZhcFx3v74gsr517sjDBOOhOcipmzstkC1lKmVrr0bcBuOfFjTgC/kwc8utO6SMMCCAQeYOoPtqqbY7L7KfJVDA5+dCeEe9MFP9OfOrvWQ5HaA7uh/rhIPVWrB7Ijf1H98ZFdizj5JOPC5b70iphUpZuz7aNkS9nP6QcyFb0TH9ZGJRve3uq+blbXnuLUPcxmORWKHIxx8OO/yx3uemnhSLlXO2pzkx9DMAEZcYH0kX2q7VMViUU4MzBP2dWb4gY/aNJSml20epbfrSfuSlbXY0KgUg9ZxPSDE3EdMSZ3N3ZO0LsQkkQxjjmI0JXOAgPQsevgDV13436+T/8AwrLEYjAVnUAcGB6kfhgcz05DUZrD2HYzfcuLii9uMPj3Zz99L27Lekfj9fibiz9LJz9+aRUovvZn5Si5jp9Oip/txMxMxJydSeZPWvhPIakkgAAZLE8goGpJ8BRWayu3hkEsTFJACAynBAPPB6ZrpNtY93jOWmzn384jB3O7KC/DNfjC81ts/AzEc/1Bp4k6impGgUAAAADAA0AA5ACuffxyvf0qb7Zo/HK9/SpvtmuU+iusO0zCdivX01rsqpAnQmaM1z3+OV7+lTfbNH45Xv6VN9s1j2dZ1E37Tr6GdCZozXPf45Xv6VN9s0fjle/pU32zR7Os6iHtOvoZ0HS83z7MFk4prQBZObRaBX806KfLkfLqv/xyvf0qb7Zo/HK9/Spvtmm1aO6o5VhFW62i1dllPlIqeBkYq6lWU4KkYII6EHlWJ0BGDrW1f7RknbjldpGxjiY5OB0z761q6g3j3pyCQD7sv+4vaM6ulneH0sUhEaStqyltAkufXU6KGOozrkaiI7Qd2hZ3WEGIpBxoPo9GX3H7mFU/aBxGSOYwR7QRjFNvtjUehtiefEw+KqT94Fc1VFOpCrwInUZjfpS78VP4/MVhFN7sa2yZbN4GOWtpOAZ+gw4k+HeX2KKUNXzsTnIu7tOjRRsfapI/cx+Fe+kVGwG7556Mciwr3RpbfkC2s5PIRSE+5TSd7O9yotoG5MzSqIjGF9G/D6wYtnIIPzfvptb3ScNjcn/wyD4qR/zVK7EYfyd2/jMq/ZQH/wB/urnKStJI6j7GdNlDXgEf6n7iVHevdVLe/itInl4ZHhUsxDMPStwtg8ONBy0qT337PI7CFZo55ZOJwhWQJ1DtnKqPo4x51sb2wv8AjBbZDYaeAqSDhggUtw+ONc45VOdsz4toR/5T9yN/GqksbtUGTwHOSPUvY2HZHE8osrKwZ40YzTgsqnSRuoB01oq/7s7rwvZWzniy0ERPLmUU/RormTqyy7xdpFvaSNEVkkkTmoXAGQCMs2OhGoBqjbT7Z55G4IESMnkFBmf3aY/00xdu7h2d5Kss8XEygjRiobljj4SC2MaZPjUPvPtm12RDwW0UMczjuqqgYH03xqR4ZOp9hquoqSFRMnvkdqsAWd8Duiq21tu7kYi7aZcDi4ZSV58vyfJdPIcx40zuxxbj5G7S5ELuDbhic8OMMQOikjIH6x5EE07cPc59pzG6ucm2VyTxc7h86/sA8/Hl44dfpUUqmVUnRVyBnA+aPIDp4V7qLtoCteA/fCZ01GwTY3E9/wC75Su13ZxezWUDWKQE/qv3T/q4KTldLX1ks0bxOMo6lWHkdK583i2DJZztDJ01VsaOp5MP+R0ORVvo+0FezPESH0lSQwsHAyR7ON4BZ344ziK5URsTyVwcxsfLOVz9arXv72cSSStc2oDcerxaA8XVkzoc8yOeeWc4CvZQRgjIPSrXu52kXVoojJE8Q5LITxKPBZBk4/WDVqyiyuw21c+ImKr6rKhVdy4GQsu79ypw1vOD/wDif+WvH4EuPzE/+U/8tMy27ZoDjjt5V8eEo37ytbP9sVp+buPsp/Uo9Y1Hy576tpvmRVfgS4/MT/5T/wAtH4EuPzE/+U/8tNX+2K0/N3H2U/qUf2xWn5u4+yn9Sj1jUfLh6tpvmRVfgS4/MT/5T/y0fgS4/MT/AOU/8tNX+2K0/N3H2U/qUf2xWn5u4+yn9Sj1jUfLh6tpvmRVfgS4/MT/AOU/8tH4EuPzE/8AlP8Ay01f7YrT83cfZT+pR/bFafm7j7Kf1KPWNR8uHq2m+ZFV+BLj8xP/AJT/AMtH4EuPzE/+U/8ALTV/titPzdx9lP6lH9sVp+buPsp/Uo9Y1Hy4erab5kVX4EuPzE/+U/8ALQNiXHL5POSegikP/rTV/titPzdx9lP6lB7YrTH93cfZT+pR6xqPlw9W03zJW9zuy2aSVJrxfRxIQywkgtIw1HGBkKufm5yeRxWv2qbeE90IkOVgBUnxdscXwwo9oNfd4e1S4nBSEfJ0PMg5c/tacPuGfOqTWqKH2+1t4zGo1FfZ9jTwnymZ2H2Hdu7jo8ixr/8AqBJ++QfClrDbvK6RRLxyyHhRR1J6nwAGpPQCuhd1dgLZWkVuuvAveb6THVm97E+7ApHpG0bkH8yj0ZURmw/xPm8u80VlF6SXJJOERebHy8B4np8KX+6naXaRTCBLVLdJpNfRsXJdsKpKBMnJCjSo/tK9JebVjs1JGWjiU8+EOBI7Y/VP+kVfbzZtlsuz41gixFgplVLvIPVJYjJbOvF01PSoyqqAuzliPDPCXB2Yl9rCg+OOMsctnGzK7IrMmeFioJXPPhJGR7q1tubBhu4jFMvEp6jRhyPdYajkOXPlSQ2daXu1rqRoyGZNXkdmVUz6qLgEjkcADTFX/cLeyX5Q+z7o8UsfHwSZzxejOGUk89CCDzIBzQ9AQEq2SOMEvLkBlwDw7/xLjYbFihijiQHhjRUXJJOFAUZPXQV9reoqWVyM3l2sbW1lnVOMouQvtIGT5DOT5A1zxtm/aeUyzvnibL5OOL6uegwMacq6XliDKVYBlIwQRkEHoQedVzZnZvs+BuJbZGbOeKTMpHs4yQPcBVNN61qRs5Jkl1DWODtYA7vOK633t2jdKsVokvo1AVVtozGigaAek6D2tUlsnsv2k8glkmS1YHPFxGWUe9SBy+tTkVQBgaCvteHUORgYA7hNLpkBy2Se8/onwVE7y7sRXsXo5BgjVHHrIfLyPUdfcCJeikqxU5EeyhhhuERG3+z67tSTwGWMcnjBbT6y+sv7vOq1XTlaN7sO3m1lhikPiyKx+JGa6VfpEge+JyrPRgJyhxOcaKfv4h2P6LF8D/Gj8Q7H9Fi+B/jTfaK/CYr2W3xCIKin7+Idj+ixfA/xo/EOx/RYvgf40e0V+Ew9lt8QiCop+/iHY/osXwP8aPxDsf0WL4H+NHtFfhMPZbfEIgqKfv4h2P6LF8D/ABo/EOx/RYvgf40e0V+Ew9lt8QiCop+/iHY/osXwP8aPxDsf0WL4H+NHtFfhMPZbfEIgqKfv4h2P6LF8D/Gj8Q7H9Fi+B/jR7RX4TD2W3xCIKt/Ym79xeNw28ZfxkPdjX9Z8Y9wyfKnjDuRYqci1hz5oG/3ZqajjCgAAADkBoB7KVZ6RJGEGI6r0YoOXOZV9ydworBS5Ppbhxh5SMYH0Ix81c+89egFqoormEknJnVAAGBFnv5seW1vU2pEokVCpca90hTGScfNKaZ6HnVL3l3yn2pLHFGoZicRwxni7x5sx9nU6Ae8noCta32dFGxZI0Rm9YqoUnrqQNdapXUkDgMgYzJW0oJ4nBOccpTtkX1lsez9AZUeZNZVXV5JGAJ06DkAToABVS7MYXu9rSXTcoldmI5ekmOAv2eP4Vb95OyqG7nMwmkh4tXVAp4iSSWywJBOR5acqsu7270NlAsEC8KjUk6sxPNnPUn+AGAAKyXQJspnfxzNCt2fafG7hj+5J0UUVPKYUUUUQhRRVf3y3uSwh4scUr5EaeOOZb6oyPiB1yNIhc7K8Zl3CKWbhLBRSGtH2htiZgjM6qe87EpDH1wABqeWgBPInxqxXO6O0dnQmaC6LhdXRAcADmeBiwbHXriqewTOztjPl4yX1h8bWwdnz8I16Kqe4e/K36MrgJcR441HJgeTpnXBOhHQ6a6E2ypWUqcGVqwYZEKKKK8nsKKKKIQoooohCiiiiEKKKKIQoooohCiiiiEqu9e/yWMqRvDI4ZS3EuBy5Bc4DHx1GMjnmp/ZW1Y7mJZoWDo40I+8EcwQdCDqDWLbmxorqFoplBU9eRU/SU9CP/vSknsjeJ9m3b+gkE8PFhl5LKo04h9FvBuXQ5GKrSkWp7n+Q85G9xpf3z7p4d3/O+Pyio/YW3obuETQtxKdCDoVI5qw6EeHmCMgg1IVJLIUUUUQhRRRRCFFFFEIUie1OaSbaTQg6looU8uMKf9zn409qVvaxue7P8shB04fScIyUZPVkx4AAA+GB4nFOmPvEcyCBJdUPdB5Agn+IwthbFjtLeOCIYSMY8yeZY+ZOSfbW+5GDnl1qo7t9o9vPbh55EglUYkRjjJ+lH1ZTz8RyNVPf3tRWSNobYkRsCHlIwWHVUB1APUnB8hzrxNO7HBGP55T19TWq5Bz0xzlf3KueHbVv6Ed12lXH/jKsRn2YB/ZpsWXaDZyymES8LBioLDCtjTKt6up5ZIJ8KUFhZPZQG6lBSe5QpbodGjiPrysOhYd1eveY1Jdnm4Z2hHNPKzRxepDgDUj1mIPNR6uOpLfRqixa3JsckAnd9OcmqaxAK0AJAyfryjwopWJf7Q2OQso+U2o0DZJCjTk3NP1W7vh41f8AdzeKK9gWeHi4GJHeUqQRoR4HB0yCR51JZUU55BltdofdjBHKSlFFFKjYUUUUQhRRRRCFFFeXkA5kDJwM6ankKIT1WG7vEiQvI6oo5sxAA95rW25dyxwO8EfpZFGVTOM/Dnga464xShbY+1NqTt6VWRY2KlpcxxqVyCI1HrajHEAfM06utW3s2B5xFtjLuRcnyk7vR2xKp4LVcjOPSMDlvKNOevifhVas73aWz+C6ZJUSRm/JysWVuI5IkHNGbmGIDZycEZBy9m1xHa7TMdxEoeX8mjsO9FKuRwAnlx6jTqAOtOq8s0lRo5FDowwynkRVDutTGvZ93zPfJkRrkFm173kO7ET+/PaebmFYYFdFcDjHz2Y/4YxnIzzI9b2c5zcbssRYWlvk4p5lxwZ/uVOoC+D+J6ch1zAbybpS7LuY7uAB40fKMw4uHOnBIPMEgMMHwwaZm6e98N/FxR911x6SI+shP+5Trhhzx0IIHl+VVez/AMf77++e0YZm7X/P+u7ui5vNj3uxrhprZHnhOMgKWEi5ACyBdQ4LaMB100LLTdtJi8asyGMsoJRsEqSMlTgkZHLQ1moqayw2HJ4yqqoVjZHD7QooopcbCiiiiEKKKKIQoooohKxtfs5srjJMfomPzojwfEYKn4Vq2XZ9s+xBuGQuYgW9JM3pOHGuVX1QfDC5q41GbxbCW8gaB2dQ2DlTjUajI5EZ6HwpocsQHJxFFAoLIozEjdXM21tpKi6GVuuoiiXx9g+LHzq4fJtobG1T/wCTaA5K690czpqYzz1GV6kZNWTcXcBNnGZy/pZJW9fh4cIOS4yeuSSOfd8KttObU5OMZXpJ00uFznDdf3iJB7q73wbQjZ4c5QhZFYaqTrjPJh5g/CoztFuVttmukYCekIRQo4QOI8TYA8QG+NWqC1ROLgRV4jxNwgDiJwMnHM4AGfIUsO2nagDQQ50UNI3v7q/uf41nTKGtHTj4TeqYrSevDx3Ta7F7ueaO5eWWR4ldY4lZiwUqMtjP6yaVd949ti0tnnZeLgx3c4yWIUDPvpa7lb0vs20SN7OUwsfSCYZHEJO8DqvCe7gDvDQUdoG/0F5apHDxjv8AE4ZcYCg4GckHJOdD0pi6Z3syw3E/SKbUolWFO8DnxlktO120eNnKTrwMEYcAOCwYjDcWDop8D5Uf2wWn0Lj7Cf1KXMWzCmxYZSNbi6d/cFaMf7GPvq4dlWy7OTZqNcQ2zSccgLSpGWIDHGSwzyrzZrCBtknOefSa2rWcqGAwBy6/WSH9s1oD3o5lXqxCnHuDEn3VabveBRYm8TVfQ+lQNpnK8Sg+Gcge+vFtsixzwxw2uT0VI8nHkB4VHdo8gi2ZKqgKDwIAMAAFl0A/VB08KWAr2KAuPrGkslbMzZxnliVrYPa+zzpHcxxqkj8PpFJATIwvEDnILaFsjGeWlS3atsdnt1uIywe3bOhIPC2MkY5FSFOegzSv2Luq1xYXN0ve9FMVKeKBQWOMcxxA8+Qbwpl9me84vLZrS4PHLEvCeL/FiPdDHxOO63ng/Op77KMLqxuzgj96iTptOppsO/GQf3oZ67It4jPaG3kYtLbHhydS0bZMZ88DK/sjxq+UirCdtkbWHGfyYb0Uh8YpCCr/ALJ4WPsYU83cAEkgAaknQD21NfXsPgcOX8GU0WbaZPEbj/Iiq7Xt1cMLuMEBsCQjmrj1HHhyAz4geNXPcHen5daK7Y9NH3JgOjjqB4MMMPaR0rO+2LK9WS2E0cnHlCoYZOnESmfWwNeJcgEeVU7czc2+sNo5ARreRCJX4hghS3oyF58YOvhwuRnNMchq8NuZfMf8i0UrYSu9W8j/AN+8ZVxbq6lHUMrDBUjIIPQiqzsXs5t7W7+UxNKCEKhC54RxHJPidMDByNAeeCLVRU+0cYzulOyCdrG+FFFFZmoUUUUQhRRRRCFFFFEIUUUUQhRRRRCFFFFEIUge0i4N3tJ4kOS0qW6e4hT/AKyfjT+qOut3reSVJnhjaWNuJH4RxAjzGtNrs2A3eMRNle2V7jmbltbiNFRRhUUKB5KMD7hSN7X7lfljpGirwIiHhAHEzd45xzOGA91PeldtPsvuJNpR3DPFJCbgSyakMADxBeEggjQLz68q3S4QMTxxu+sxehcqAN2d/wBJm3/2ULbZFpBp+SeJD7RG/Efecmq9uFuAm0bUzvM8bCRk4VVCO7gjmCeRpgdpeyJLizCxLxMsitjIGgDA8yOhpW7nb8T2kJhtljdS7SEuCTluEfSUY7o+NPrZuyARgN554k9ir2xLoTuHLMva9ittgg3Fzk9VMaf/AMyaydr03BZRR5Oso59Qitz95FV9O03aJOBFEfLhA/fLW5v3YXt7ZW8zQLG6h/SRh1OGd1jQKeLByADzwM1lCRarOwP1zNOA1LLWpH0xxld3Q3e2jcWoFq3obZy5y0pQOfVY4QM51XGumlY9q7Fudj3MEwZXcDiBXIVxykiOddRj4qelNrcLZL22zreGQBXVMsM5wWJcjI0OrdNKktq7GhuUCTxiRQcgHOhwRkEajQmsrqTwce6eQAE2+lG5kPvDmSTF5v8AbJXaVtBe2qtLxrwMqjLFTnmByKPxKfDJ8Krdhszam00jQek9AqqokmJRMKMAhccUh09bByetODd7duGyiMUCsqlix4nZ8k4BPeJxyHLFSlZGoZVCjlz5zR0ysxY538uUpO6vZZBaOs0jvPOmqse4qHl3EB8DjvE1dqKKnJLHJlIUKMCFFFFeT2FFFFEIUUUUQhRRRR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4" name="Picture 8" descr="NIH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894921"/>
            <a:ext cx="1143000" cy="11430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91" y="4058662"/>
            <a:ext cx="2112169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35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8094</TotalTime>
  <Words>143</Words>
  <Application>Microsoft Office PowerPoint</Application>
  <PresentationFormat>On-screen Show (4:3)</PresentationFormat>
  <Paragraphs>34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Cancer Vaccine Design</vt:lpstr>
      <vt:lpstr>Vaccine Design Criteria </vt:lpstr>
      <vt:lpstr>PowerPoint Presentation</vt:lpstr>
      <vt:lpstr>Single-cell capture </vt:lpstr>
      <vt:lpstr>PCR on Access Array</vt:lpstr>
      <vt:lpstr>PowerPoint Presentation</vt:lpstr>
      <vt:lpstr>Vaccine Design Criteria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Sahar</dc:creator>
  <cp:lastModifiedBy>ion</cp:lastModifiedBy>
  <cp:revision>140</cp:revision>
  <dcterms:created xsi:type="dcterms:W3CDTF">2015-05-28T12:21:46Z</dcterms:created>
  <dcterms:modified xsi:type="dcterms:W3CDTF">2015-10-09T18:17:33Z</dcterms:modified>
</cp:coreProperties>
</file>